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jpg!d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70" r:id="rId2"/>
    <p:sldId id="503" r:id="rId3"/>
    <p:sldId id="434" r:id="rId4"/>
    <p:sldId id="472" r:id="rId5"/>
    <p:sldId id="321" r:id="rId6"/>
    <p:sldId id="430" r:id="rId7"/>
    <p:sldId id="473" r:id="rId8"/>
    <p:sldId id="322" r:id="rId9"/>
    <p:sldId id="431" r:id="rId10"/>
    <p:sldId id="429" r:id="rId11"/>
    <p:sldId id="413" r:id="rId12"/>
    <p:sldId id="435" r:id="rId13"/>
    <p:sldId id="318" r:id="rId14"/>
    <p:sldId id="432" r:id="rId15"/>
    <p:sldId id="320" r:id="rId16"/>
    <p:sldId id="433" r:id="rId17"/>
    <p:sldId id="436" r:id="rId18"/>
    <p:sldId id="442" r:id="rId19"/>
    <p:sldId id="428" r:id="rId20"/>
    <p:sldId id="437" r:id="rId21"/>
    <p:sldId id="438" r:id="rId22"/>
    <p:sldId id="439" r:id="rId23"/>
    <p:sldId id="440" r:id="rId24"/>
    <p:sldId id="441" r:id="rId25"/>
    <p:sldId id="327" r:id="rId26"/>
    <p:sldId id="451" r:id="rId27"/>
    <p:sldId id="450" r:id="rId28"/>
    <p:sldId id="550" r:id="rId29"/>
    <p:sldId id="452" r:id="rId30"/>
    <p:sldId id="471" r:id="rId31"/>
    <p:sldId id="443" r:id="rId32"/>
    <p:sldId id="444" r:id="rId33"/>
    <p:sldId id="445" r:id="rId34"/>
    <p:sldId id="446" r:id="rId35"/>
    <p:sldId id="447" r:id="rId36"/>
    <p:sldId id="449" r:id="rId37"/>
    <p:sldId id="459" r:id="rId38"/>
    <p:sldId id="460" r:id="rId39"/>
    <p:sldId id="461" r:id="rId40"/>
    <p:sldId id="463" r:id="rId41"/>
    <p:sldId id="462" r:id="rId42"/>
    <p:sldId id="464" r:id="rId43"/>
    <p:sldId id="465" r:id="rId44"/>
    <p:sldId id="466" r:id="rId45"/>
    <p:sldId id="467" r:id="rId46"/>
    <p:sldId id="468" r:id="rId47"/>
    <p:sldId id="469" r:id="rId48"/>
    <p:sldId id="470" r:id="rId49"/>
    <p:sldId id="456" r:id="rId50"/>
    <p:sldId id="454" r:id="rId51"/>
    <p:sldId id="455" r:id="rId52"/>
    <p:sldId id="504" r:id="rId53"/>
    <p:sldId id="286" r:id="rId54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6F6"/>
    <a:srgbClr val="93D01F"/>
    <a:srgbClr val="00D0F6"/>
    <a:srgbClr val="FFFC00"/>
    <a:srgbClr val="FFFFFF"/>
    <a:srgbClr val="F8FF00"/>
    <a:srgbClr val="00B4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15"/>
    <p:restoredTop sz="94648"/>
  </p:normalViewPr>
  <p:slideViewPr>
    <p:cSldViewPr snapToGrid="0" snapToObjects="1">
      <p:cViewPr varScale="1">
        <p:scale>
          <a:sx n="111" d="100"/>
          <a:sy n="111" d="100"/>
        </p:scale>
        <p:origin x="32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13T16:26:29.7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24575,'89'44'0,"0"-1"0,-1 1 0,1-1 0,0 0 0,0 1 0,0-1 0,-1 1 0,1-1 0,0 0 0,0 1 0,0-1 0,0 1 0,-1-1 0,1 0 0,0 1 0,0-1 0,0 1 0,-1-1 0,1 1 0,0-1 0,0 0 0,0 1 0,0-1 0,-1 1 0,1-1 0,0 0 0,0 1 0,0-1 0,-1 1 0,1-1 0,0 0 0,0 1 0,0-1 0,0 1 0,-1-1 0,1 1 0,0-1 0,0 0 0,0 1 0,-1-1 0,1 1 0,0-1 0,0 0 0,0 1 0,0-1 0,-1 1 0,1-1 0,0 0 0,0 1 0,6 2 0,3 2 0,2 0 0,2 1 0,1 1 0,2 1 0,1 0 0,1 0 0,1 1 0,0 0 0,1 0 0,0 0 0,0 0 0,-1 0 0,0 0 0,-1-1 0,0 0 0,-2 0 0,-1-2 0,-2 1 0,-1-2 0,-2-1 0,-3 0 0,-2-2 0,-3-1 0,-2-1 0,-3-1 0,-4-2 0,-3-1 0,-4-2 0,-4-2 0,-4-2 0,-4-1 0,-5-2 0,-4-3 0,-5-2 0,-6-2 0,-5-2 0,-5-3 0,67 43 0,-60-30 0,-47-31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13T16:26:35.2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4396 24575,'47'-20'0,"-1"0"0,17-9 0,5-6 0,-9 0 0,2-6 0,9-4-1967,1-1 1,8-4 0,5-3 0,1-3 0,-3 1 1668,-3-3 0,-3 0 0,1-2 0,2-1 0,7-1 28,-16 14 1,5-1 0,2-1-1,2 0 1,2-1 0,-1 0 0,-2 0-1,-1 0 270,5-7 0,-1-1 0,0-1 0,-2 1 0,1 0 0,-1 3 0,1 2-147,5 0 1,0 3-1,0 2 1,0 1 0,0-2-1,2-1 147,-5 0 0,3-1 0,1-2 0,0 0 0,-3 2 0,-2 3 0,-6 4-508,16-7 1,-7 6 0,-2 1 0,6-3 507,-14 5 0,4-3 0,2-1 0,0 1 0,-2 1 0,-3 4 0,16-5 0,-4 4 0,0 1 0,2-2 0,-11 3 0,1-1 0,1-1 0,0 1 0,-1 3 132,13-2 0,-1 2 1,-1 2-1,-3 0-132,-11 1 0,-3 1 0,-1 0 0,-1 2 355,15-4 1,-2 4 0,-2-1-356,-9 2 0,-2 0 0,-1 1 522,-2-1 0,-1 0 1,0 0-523,0 1 0,-1-1 0,0-3 0,2-6 0,0-2 0,1 2 0,-2 6 0,1 2 0,0-1 0,6-8 0,0-2 0,-2 7 0,13 6 0,-3 3 1371,5-15 0,-4 2-1371,-25 21 0,-4 1 1486,3-9 0,-3 0-1486,28-5 2790,-16 12-2790,-28 5 2719,-5 13-2719,-18-5 394,0 7 1,-6 0-1,-3 0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Wednesday, December 15,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Wednesday, December 15,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Wednesday, December 15,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Wednesday, December 15,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Cute-Dog-Pets-Cat-3715733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://flickr.com/photos/hisgett/5729996209" TargetMode="Externa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bird-pet-animals-birds-56733/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dog-wearing-green-fur-coat-2951921/" TargetMode="Externa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hyperlink" Target="https://www.pickpik.com/young-cat-cat-leaves-forest-curious-selective-89820" TargetMode="External"/><Relationship Id="rId4" Type="http://schemas.openxmlformats.org/officeDocument/2006/relationships/image" Target="../media/image1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File:Task.svg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allthetropes.org/wiki/Fat_Cat" TargetMode="External"/><Relationship Id="rId4" Type="http://schemas.openxmlformats.org/officeDocument/2006/relationships/image" Target="../media/image23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hyperlink" Target="https://pixabay.com/en/animals-baby-large-small-child-46579/" TargetMode="Externa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hyperlink" Target="https://pxhere.com/en/photo/1099377" TargetMode="External"/><Relationship Id="rId4" Type="http://schemas.openxmlformats.org/officeDocument/2006/relationships/image" Target="../media/image25.jpg!d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tasnimnews.com/en/news/2017/11/24/1582529/smart-people-have-better-connected-brains" TargetMode="External"/><Relationship Id="rId4" Type="http://schemas.openxmlformats.org/officeDocument/2006/relationships/image" Target="../media/image2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kkoshy/2825871499/" TargetMode="External"/><Relationship Id="rId4" Type="http://schemas.openxmlformats.org/officeDocument/2006/relationships/image" Target="../media/image27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NUL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customXml" Target="../ink/ink2.xml"/><Relationship Id="rId5" Type="http://schemas.openxmlformats.org/officeDocument/2006/relationships/image" Target="NULL"/><Relationship Id="rId4" Type="http://schemas.openxmlformats.org/officeDocument/2006/relationships/customXml" Target="../ink/ink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forsythe/26714165840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hyperlink" Target="https://dog.international/more-freedom-for-dogs-beyond-obedience-and-smothering/" TargetMode="External"/><Relationship Id="rId7" Type="http://schemas.openxmlformats.org/officeDocument/2006/relationships/hyperlink" Target="https://pixabay.com/de/ara-papagei-vogel-tier-haustier-2868313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11" Type="http://schemas.openxmlformats.org/officeDocument/2006/relationships/hyperlink" Target="http://flickr.com/photos/memoreks/10358853235" TargetMode="External"/><Relationship Id="rId5" Type="http://schemas.openxmlformats.org/officeDocument/2006/relationships/hyperlink" Target="https://www.flickr.com/photos/textexin/5992532292" TargetMode="External"/><Relationship Id="rId10" Type="http://schemas.openxmlformats.org/officeDocument/2006/relationships/image" Target="../media/image33.jpg"/><Relationship Id="rId4" Type="http://schemas.openxmlformats.org/officeDocument/2006/relationships/image" Target="../media/image30.jpg"/><Relationship Id="rId9" Type="http://schemas.openxmlformats.org/officeDocument/2006/relationships/hyperlink" Target="https://pxhere.com/en/photo/1039459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g.international/more-freedom-for-dogs-beyond-obedience-and-smothering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extexin/5992532292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de/ara-papagei-vogel-tier-haustier-2868313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39459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memoreks/10358853235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hinese_zodiac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rat/" TargetMode="External"/><Relationship Id="rId4" Type="http://schemas.openxmlformats.org/officeDocument/2006/relationships/image" Target="../media/image3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ox/" TargetMode="External"/><Relationship Id="rId4" Type="http://schemas.openxmlformats.org/officeDocument/2006/relationships/image" Target="../media/image3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tiger/" TargetMode="External"/><Relationship Id="rId4" Type="http://schemas.openxmlformats.org/officeDocument/2006/relationships/image" Target="../media/image3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rabbit/" TargetMode="External"/><Relationship Id="rId4" Type="http://schemas.openxmlformats.org/officeDocument/2006/relationships/image" Target="../media/image3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dragon/" TargetMode="External"/><Relationship Id="rId4" Type="http://schemas.openxmlformats.org/officeDocument/2006/relationships/image" Target="../media/image3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snake/" TargetMode="External"/><Relationship Id="rId4" Type="http://schemas.openxmlformats.org/officeDocument/2006/relationships/image" Target="../media/image4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horse/" TargetMode="External"/><Relationship Id="rId4" Type="http://schemas.openxmlformats.org/officeDocument/2006/relationships/image" Target="../media/image4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4.png"/><Relationship Id="rId5" Type="http://schemas.openxmlformats.org/officeDocument/2006/relationships/hyperlink" Target="https://knowinsiders.com/goat-or-sheep-chinese-zodiac-signs-2021-predictions-for-love-money-finance-and-health-26439.html" TargetMode="External"/><Relationship Id="rId4" Type="http://schemas.openxmlformats.org/officeDocument/2006/relationships/image" Target="../media/image4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monkey/" TargetMode="External"/><Relationship Id="rId4" Type="http://schemas.openxmlformats.org/officeDocument/2006/relationships/image" Target="../media/image43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hyperlink" Target="https://www.slotozilla.com/blog/slotozilla-gambling-horoscope-2019" TargetMode="External"/><Relationship Id="rId4" Type="http://schemas.openxmlformats.org/officeDocument/2006/relationships/image" Target="../media/image4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dog/" TargetMode="External"/><Relationship Id="rId4" Type="http://schemas.openxmlformats.org/officeDocument/2006/relationships/image" Target="../media/image4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.png"/><Relationship Id="rId5" Type="http://schemas.openxmlformats.org/officeDocument/2006/relationships/hyperlink" Target="https://www.chinesezodiac-birthdaycards.co.uk/zodiac/year-of-the-pig/" TargetMode="External"/><Relationship Id="rId4" Type="http://schemas.openxmlformats.org/officeDocument/2006/relationships/image" Target="../media/image46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</a:t>
            </a:r>
            <a:r>
              <a:rPr lang="en-CN" dirty="0"/>
              <a:t>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</a:t>
            </a:r>
            <a:r>
              <a:rPr lang="en-CN"/>
              <a:t>or </a:t>
            </a:r>
            <a:r>
              <a:rPr lang="en-CN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Free photo Cute Dog Pets Cat - Max Pixel">
            <a:extLst>
              <a:ext uri="{FF2B5EF4-FFF2-40B4-BE49-F238E27FC236}">
                <a16:creationId xmlns:a16="http://schemas.microsoft.com/office/drawing/2014/main" id="{09A4BB4E-6492-3C4E-98D7-137998F6DA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41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C630E0B-85F4-1B4E-AEDF-4DD1899A40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5032" y="2200911"/>
            <a:ext cx="5015638" cy="20685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CN" sz="4300">
                <a:latin typeface="KaiTi" panose="02010609060101010101" pitchFamily="49" charset="-122"/>
                <a:ea typeface="KaiTi" panose="02010609060101010101" pitchFamily="49" charset="-122"/>
              </a:rPr>
              <a:t>我的宠物</a:t>
            </a:r>
            <a:br>
              <a:rPr lang="en-CN" sz="430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CN" sz="4300">
                <a:ea typeface="KaiTi" panose="02010609060101010101" pitchFamily="49" charset="-122"/>
              </a:rPr>
              <a:t>fy </a:t>
            </a:r>
            <a:r>
              <a:rPr lang="en-US" sz="4300" err="1"/>
              <a:t>anifeiliaid</a:t>
            </a:r>
            <a:r>
              <a:rPr lang="en-US" sz="4300"/>
              <a:t> </a:t>
            </a:r>
            <a:r>
              <a:rPr lang="en-US" sz="4300" err="1"/>
              <a:t>anwes</a:t>
            </a:r>
            <a:br>
              <a:rPr lang="en-CN" sz="4300"/>
            </a:br>
            <a:r>
              <a:rPr lang="en-CN" sz="4300"/>
              <a:t>my</a:t>
            </a:r>
            <a:r>
              <a:rPr lang="zh-CN" altLang="en-US" sz="4300"/>
              <a:t> </a:t>
            </a:r>
            <a:r>
              <a:rPr lang="en-US" altLang="zh-CN" sz="4300"/>
              <a:t>pets</a:t>
            </a:r>
            <a:endParaRPr lang="en-CN" sz="4300">
              <a:ea typeface="Kaiti TC" panose="02010600040101010101" pitchFamily="2" charset="-12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8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0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10137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1">
            <a:extLst>
              <a:ext uri="{FF2B5EF4-FFF2-40B4-BE49-F238E27FC236}">
                <a16:creationId xmlns:a16="http://schemas.microsoft.com/office/drawing/2014/main" id="{01D3B63D-97A2-43B6-B140-7FADB9C54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899AB3E9-A7F5-451B-8FC3-9BBE530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EBDAE-F861-F642-909A-AABAFBA4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93" y="2685144"/>
            <a:ext cx="4037980" cy="1477328"/>
          </a:xfrm>
        </p:spPr>
        <p:txBody>
          <a:bodyPr wrap="square" anchor="ctr">
            <a:normAutofit/>
          </a:bodyPr>
          <a:lstStyle/>
          <a:p>
            <a:r>
              <a:rPr lang="en-CN" sz="3600" dirty="0"/>
              <a:t>the evolution of </a:t>
            </a:r>
            <a:r>
              <a:rPr lang="en-CN" sz="3600" dirty="0">
                <a:latin typeface="KaiTi" panose="02010609060101010101" pitchFamily="49" charset="-122"/>
                <a:ea typeface="KaiTi" panose="02010609060101010101" pitchFamily="49" charset="-122"/>
              </a:rPr>
              <a:t>鱼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32C64A-9BC9-9141-8E16-5B9A34ADE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6766" y="0"/>
            <a:ext cx="7005234" cy="6847616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45388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3A38758-90E4-C24D-A99D-7C4F333B1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62" y="1253331"/>
            <a:ext cx="5834063" cy="435133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0000" dirty="0" err="1">
                <a:solidFill>
                  <a:srgbClr val="FFFC00"/>
                </a:solidFill>
                <a:ea typeface="Kai" pitchFamily="2" charset="-122"/>
              </a:rPr>
              <a:t>yú</a:t>
            </a:r>
            <a:endParaRPr lang="en-US" sz="10000" dirty="0">
              <a:solidFill>
                <a:srgbClr val="FFFC0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鱼</a:t>
            </a:r>
            <a:endParaRPr lang="en-US" sz="20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2" name="Picture 11" descr="Yellow Fish | Flickr - Photo Sharing!">
            <a:extLst>
              <a:ext uri="{FF2B5EF4-FFF2-40B4-BE49-F238E27FC236}">
                <a16:creationId xmlns:a16="http://schemas.microsoft.com/office/drawing/2014/main" id="{D8C5B53C-82C0-ED4E-9A23-14B5B0D0DD6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916" r="12203"/>
          <a:stretch/>
        </p:blipFill>
        <p:spPr>
          <a:xfrm>
            <a:off x="6513825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714FCC-7B71-FC40-97DE-5B7A78F1CA68}"/>
              </a:ext>
            </a:extLst>
          </p:cNvPr>
          <p:cNvSpPr txBox="1"/>
          <p:nvPr/>
        </p:nvSpPr>
        <p:spPr>
          <a:xfrm>
            <a:off x="16016140" y="665793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://flickr.com/photos/hisgett/572999620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600001-5833-0F4D-A737-0216838985B1}"/>
              </a:ext>
            </a:extLst>
          </p:cNvPr>
          <p:cNvSpPr txBox="1"/>
          <p:nvPr/>
        </p:nvSpPr>
        <p:spPr>
          <a:xfrm>
            <a:off x="2451381" y="5708114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N" sz="2800" dirty="0"/>
              <a:t>pysgodyn</a:t>
            </a:r>
          </a:p>
        </p:txBody>
      </p:sp>
      <p:pic>
        <p:nvPicPr>
          <p:cNvPr id="4" name="25A Church Road 16" descr="25A Church Road 16">
            <a:hlinkClick r:id="" action="ppaction://media"/>
            <a:extLst>
              <a:ext uri="{FF2B5EF4-FFF2-40B4-BE49-F238E27FC236}">
                <a16:creationId xmlns:a16="http://schemas.microsoft.com/office/drawing/2014/main" id="{46F744B1-83F2-274C-8D02-893668413E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4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US" altLang="zh-CN" sz="6000" dirty="0" err="1">
                <a:solidFill>
                  <a:srgbClr val="FFFC00"/>
                </a:solidFill>
                <a:latin typeface="Avenir Next" panose="020B0503020202020204" pitchFamily="34" charset="0"/>
                <a:ea typeface="Kaiti TC" panose="02010600040101010101" pitchFamily="2" charset="-120"/>
              </a:rPr>
              <a:t>yú</a:t>
            </a:r>
            <a:endParaRPr lang="en-US" altLang="zh-CN" sz="6000" dirty="0">
              <a:solidFill>
                <a:srgbClr val="FFFC00"/>
              </a:solidFill>
              <a:latin typeface="Avenir Next" panose="020B0503020202020204" pitchFamily="34" charset="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zh-CN" altLang="en-US" sz="353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鱼</a:t>
            </a:r>
            <a:endParaRPr lang="en-GB" sz="35300" dirty="0">
              <a:solidFill>
                <a:srgbClr val="FFFC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F10B318-6F0D-B24D-8FEC-359F8A0A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CN" altLang="zh-CN" dirty="0"/>
              <a:t>pysgodyn</a:t>
            </a:r>
            <a:endParaRPr lang="en-C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DCF72-C264-A948-BB55-E2553365F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076" y="1948079"/>
            <a:ext cx="3443934" cy="35314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D62FC3-39DA-914F-94A5-F8FEBEE50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5029" y="1808825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96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EBDAE-F861-F642-909A-AABAFBA4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522" y="2690336"/>
            <a:ext cx="2984095" cy="1477328"/>
          </a:xfrm>
        </p:spPr>
        <p:txBody>
          <a:bodyPr wrap="square" anchor="ctr">
            <a:noAutofit/>
          </a:bodyPr>
          <a:lstStyle/>
          <a:p>
            <a:pPr algn="ctr"/>
            <a:r>
              <a:rPr lang="en-CN" sz="3600" dirty="0"/>
              <a:t>the evolution of </a:t>
            </a:r>
            <a:r>
              <a:rPr lang="en-CN" sz="3600" dirty="0">
                <a:latin typeface="KaiTi" panose="02010609060101010101" pitchFamily="49" charset="-122"/>
                <a:ea typeface="KaiTi" panose="02010609060101010101" pitchFamily="49" charset="-122"/>
              </a:rPr>
              <a:t>鸟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322D66-C9D0-494A-BBF9-D6ED7D2A72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881"/>
          <a:stretch/>
        </p:blipFill>
        <p:spPr>
          <a:xfrm>
            <a:off x="3890075" y="0"/>
            <a:ext cx="8301925" cy="6858000"/>
          </a:xfrm>
        </p:spPr>
      </p:pic>
    </p:spTree>
    <p:extLst>
      <p:ext uri="{BB962C8B-B14F-4D97-AF65-F5344CB8AC3E}">
        <p14:creationId xmlns:p14="http://schemas.microsoft.com/office/powerpoint/2010/main" val="1673453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1B40B61-1C02-294E-91C9-4DAC1C1F07C0}"/>
              </a:ext>
            </a:extLst>
          </p:cNvPr>
          <p:cNvSpPr txBox="1">
            <a:spLocks/>
          </p:cNvSpPr>
          <p:nvPr/>
        </p:nvSpPr>
        <p:spPr>
          <a:xfrm>
            <a:off x="838200" y="1253331"/>
            <a:ext cx="583406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0000" dirty="0" err="1">
                <a:solidFill>
                  <a:srgbClr val="00B050"/>
                </a:solidFill>
                <a:ea typeface="Kai" pitchFamily="2" charset="-122"/>
              </a:rPr>
              <a:t>niǎo</a:t>
            </a:r>
            <a:endParaRPr lang="en-US" sz="100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鸟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Free stock photo of animal, bird, domestic">
            <a:extLst>
              <a:ext uri="{FF2B5EF4-FFF2-40B4-BE49-F238E27FC236}">
                <a16:creationId xmlns:a16="http://schemas.microsoft.com/office/drawing/2014/main" id="{C1FFF4B2-24C6-9B47-988E-37752BD9BE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30137" y="0"/>
            <a:ext cx="4561863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C38764-C1BE-7847-96B4-39B9B38F3EEB}"/>
              </a:ext>
            </a:extLst>
          </p:cNvPr>
          <p:cNvSpPr txBox="1"/>
          <p:nvPr/>
        </p:nvSpPr>
        <p:spPr>
          <a:xfrm>
            <a:off x="2451381" y="5708114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N" sz="2800" dirty="0"/>
              <a:t>aderyn</a:t>
            </a:r>
          </a:p>
        </p:txBody>
      </p:sp>
      <p:pic>
        <p:nvPicPr>
          <p:cNvPr id="2" name="23 Church Road 94" descr="23 Church Road 94">
            <a:hlinkClick r:id="" action="ppaction://media"/>
            <a:extLst>
              <a:ext uri="{FF2B5EF4-FFF2-40B4-BE49-F238E27FC236}">
                <a16:creationId xmlns:a16="http://schemas.microsoft.com/office/drawing/2014/main" id="{9BBED752-9DCB-E548-AA78-567E0FA928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29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US" altLang="zh-CN" sz="6000" dirty="0" err="1">
                <a:solidFill>
                  <a:srgbClr val="FFFC00"/>
                </a:solidFill>
                <a:latin typeface="Avenir Next" panose="020B0503020202020204" pitchFamily="34" charset="0"/>
                <a:ea typeface="Kaiti TC" panose="02010600040101010101" pitchFamily="2" charset="-120"/>
              </a:rPr>
              <a:t>niǎo</a:t>
            </a:r>
            <a:endParaRPr lang="en-US" altLang="zh-CN" sz="6000" dirty="0">
              <a:solidFill>
                <a:srgbClr val="FFFC00"/>
              </a:solidFill>
              <a:latin typeface="Avenir Next" panose="020B0503020202020204" pitchFamily="34" charset="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5300" dirty="0" err="1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鸟</a:t>
            </a:r>
            <a:endParaRPr lang="en-GB" sz="35300" dirty="0">
              <a:solidFill>
                <a:srgbClr val="FFFC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F10B318-6F0D-B24D-8FEC-359F8A0A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altLang="zh-CN" dirty="0" err="1"/>
              <a:t>aderyn</a:t>
            </a:r>
            <a:endParaRPr lang="en-CN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ED4529-80C1-C54E-A567-B5B6478BE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185" y="1762264"/>
            <a:ext cx="3810000" cy="381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9843CD-04D9-DE4F-8737-A59AC2093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470" y="2096528"/>
            <a:ext cx="4367100" cy="3904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11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819CE-15C6-C54E-A93B-DC425CACD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Note the shape of these two characters </a:t>
            </a:r>
            <a:endParaRPr lang="en-CN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2D912F3-586E-9F45-934A-C3E7C485F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372" y="1625248"/>
            <a:ext cx="5834063" cy="435133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狗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2F5495B-087B-B843-A21A-959FF78524C5}"/>
              </a:ext>
            </a:extLst>
          </p:cNvPr>
          <p:cNvSpPr txBox="1">
            <a:spLocks/>
          </p:cNvSpPr>
          <p:nvPr/>
        </p:nvSpPr>
        <p:spPr>
          <a:xfrm>
            <a:off x="5708565" y="1625248"/>
            <a:ext cx="5834063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The Hand Extrablack" panose="03070A02030502020204" pitchFamily="66" charset="0"/>
              <a:buNone/>
            </a:pPr>
            <a:r>
              <a:rPr lang="en-US" sz="200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猫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72680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zh-CN" altLang="en-US" sz="353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犭</a:t>
            </a:r>
            <a:endParaRPr lang="en-GB" sz="353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F10B318-6F0D-B24D-8FEC-359F8A0A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altLang="zh-CN" dirty="0"/>
              <a:t>dog</a:t>
            </a:r>
            <a:r>
              <a:rPr lang="zh-CN" altLang="en-US" dirty="0"/>
              <a:t> </a:t>
            </a:r>
            <a:r>
              <a:rPr lang="en-US" altLang="zh-CN" dirty="0"/>
              <a:t>radical</a:t>
            </a:r>
            <a:endParaRPr lang="en-CN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FA8432-57EC-FA4A-AC2E-D15485C12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167" y="1519668"/>
            <a:ext cx="3810000" cy="3810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2421F4-0133-D441-97CD-36F629BEEF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9233" y="1180682"/>
            <a:ext cx="4399356" cy="4148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C3333-4926-D647-8E19-B39715173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pictophonetic</a:t>
            </a:r>
            <a:r>
              <a:rPr lang="zh-CN" altLang="en-US" dirty="0"/>
              <a:t> </a:t>
            </a:r>
            <a:r>
              <a:rPr lang="en-US" altLang="zh-CN" dirty="0"/>
              <a:t>characters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E5570-9082-2C4A-A23D-1A1228863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791478"/>
            <a:ext cx="10728325" cy="397749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10000"/>
              </a:lnSpc>
              <a:spcBef>
                <a:spcPts val="0"/>
              </a:spcBef>
              <a:buClr>
                <a:schemeClr val="tx1"/>
              </a:buClr>
              <a:buNone/>
            </a:pPr>
            <a:r>
              <a:rPr lang="en-GB" altLang="zh-CN" sz="2200" dirty="0" err="1">
                <a:solidFill>
                  <a:srgbClr val="FFFF00"/>
                </a:solidFill>
                <a:ea typeface="Kaiti TC" panose="02010600040101010101" pitchFamily="2" charset="-120"/>
              </a:rPr>
              <a:t>miáo</a:t>
            </a:r>
            <a:r>
              <a:rPr lang="en-GB" altLang="zh-CN" sz="2200" dirty="0">
                <a:solidFill>
                  <a:schemeClr val="tx1"/>
                </a:solidFill>
                <a:ea typeface="Kaiti TC" panose="02010600040101010101" pitchFamily="2" charset="-120"/>
              </a:rPr>
              <a:t>     </a:t>
            </a:r>
            <a:r>
              <a:rPr lang="en-GB" altLang="zh-CN" sz="2200" dirty="0" err="1">
                <a:solidFill>
                  <a:srgbClr val="00D0F6"/>
                </a:solidFill>
                <a:ea typeface="Kaiti TC" panose="02010600040101010101" pitchFamily="2" charset="-120"/>
              </a:rPr>
              <a:t>māo</a:t>
            </a:r>
            <a:endParaRPr lang="en-GB" altLang="zh-CN" sz="2200" dirty="0">
              <a:solidFill>
                <a:srgbClr val="00D0F6"/>
              </a:solidFill>
              <a:ea typeface="Kaiti TC" panose="02010600040101010101" pitchFamily="2" charset="-120"/>
            </a:endParaRP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Clr>
                <a:schemeClr val="tx1"/>
              </a:buClr>
              <a:buNone/>
            </a:pP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犭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+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苗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=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00D0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猫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GB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(cat)</a:t>
            </a: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Clr>
                <a:schemeClr val="tx1"/>
              </a:buClr>
              <a:buNone/>
            </a:pPr>
            <a:r>
              <a:rPr lang="en-GB" altLang="zh-CN" sz="2200" dirty="0" err="1">
                <a:solidFill>
                  <a:srgbClr val="00D0F6"/>
                </a:solidFill>
                <a:latin typeface="+mn-ea"/>
              </a:rPr>
              <a:t>shī</a:t>
            </a:r>
            <a:r>
              <a:rPr lang="en-GB" altLang="zh-CN" sz="2200" dirty="0">
                <a:solidFill>
                  <a:srgbClr val="00D0F6"/>
                </a:solidFill>
                <a:latin typeface="+mn-ea"/>
              </a:rPr>
              <a:t>        </a:t>
            </a:r>
            <a:r>
              <a:rPr lang="en-GB" altLang="zh-CN" sz="2200" dirty="0" err="1">
                <a:solidFill>
                  <a:srgbClr val="00D0F6"/>
                </a:solidFill>
                <a:latin typeface="+mn-ea"/>
              </a:rPr>
              <a:t>shī</a:t>
            </a:r>
            <a:endParaRPr lang="en-GB" altLang="zh-CN" sz="2200" dirty="0">
              <a:solidFill>
                <a:srgbClr val="00D0F6"/>
              </a:solidFill>
              <a:latin typeface="+mn-ea"/>
            </a:endParaRPr>
          </a:p>
          <a:p>
            <a:pPr marL="0" indent="0" algn="ctr">
              <a:lnSpc>
                <a:spcPct val="110000"/>
              </a:lnSpc>
              <a:buClr>
                <a:schemeClr val="tx1"/>
              </a:buClr>
              <a:buNone/>
            </a:pP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 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犭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+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00D0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=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00D0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狮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GB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(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lion</a:t>
            </a:r>
            <a:r>
              <a:rPr lang="en-GB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)</a:t>
            </a:r>
          </a:p>
          <a:p>
            <a:pPr marL="0" indent="0" algn="ctr">
              <a:lnSpc>
                <a:spcPct val="110000"/>
              </a:lnSpc>
              <a:buClr>
                <a:schemeClr val="tx1"/>
              </a:buClr>
              <a:buNone/>
            </a:pPr>
            <a:r>
              <a:rPr lang="en-GB" altLang="zh-CN" sz="2200" dirty="0" err="1">
                <a:solidFill>
                  <a:srgbClr val="FFFF00"/>
                </a:solidFill>
                <a:latin typeface="+mn-ea"/>
              </a:rPr>
              <a:t>liáng</a:t>
            </a:r>
            <a:r>
              <a:rPr lang="en-GB" altLang="zh-CN" sz="2200" dirty="0">
                <a:solidFill>
                  <a:srgbClr val="FFFF00"/>
                </a:solidFill>
                <a:latin typeface="+mn-ea"/>
              </a:rPr>
              <a:t>      </a:t>
            </a:r>
            <a:r>
              <a:rPr lang="en-GB" altLang="zh-CN" sz="2200" dirty="0" err="1">
                <a:solidFill>
                  <a:srgbClr val="FFFF00"/>
                </a:solidFill>
                <a:latin typeface="+mn-ea"/>
              </a:rPr>
              <a:t>láng</a:t>
            </a:r>
            <a:endParaRPr lang="en-GB" altLang="zh-CN" sz="22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10000"/>
              </a:lnSpc>
              <a:buClr>
                <a:schemeClr val="tx1"/>
              </a:buClr>
              <a:buNone/>
            </a:pP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  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犭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+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良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=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狼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(wolf)</a:t>
            </a:r>
          </a:p>
          <a:p>
            <a:pPr marL="0" indent="0" algn="ctr">
              <a:lnSpc>
                <a:spcPct val="110000"/>
              </a:lnSpc>
              <a:buClr>
                <a:schemeClr val="tx1"/>
              </a:buClr>
              <a:buNone/>
            </a:pPr>
            <a:r>
              <a:rPr lang="en-GB" altLang="zh-CN" sz="2200" dirty="0" err="1">
                <a:solidFill>
                  <a:srgbClr val="FFFF00"/>
                </a:solidFill>
              </a:rPr>
              <a:t>hóu</a:t>
            </a:r>
            <a:r>
              <a:rPr lang="en-GB" altLang="zh-CN" sz="2200" dirty="0">
                <a:solidFill>
                  <a:srgbClr val="FFFF00"/>
                </a:solidFill>
              </a:rPr>
              <a:t>        </a:t>
            </a:r>
            <a:r>
              <a:rPr lang="en-GB" altLang="zh-CN" sz="2200" dirty="0" err="1">
                <a:solidFill>
                  <a:srgbClr val="FFFF00"/>
                </a:solidFill>
              </a:rPr>
              <a:t>hóu</a:t>
            </a:r>
            <a:endParaRPr lang="en-US" altLang="zh-CN" sz="2200" dirty="0">
              <a:solidFill>
                <a:schemeClr val="tx1"/>
              </a:solidFill>
              <a:ea typeface="Kaiti TC" panose="02010600040101010101" pitchFamily="2" charset="-120"/>
            </a:endParaRPr>
          </a:p>
          <a:p>
            <a:pPr marL="0" indent="0" algn="ctr">
              <a:lnSpc>
                <a:spcPct val="110000"/>
              </a:lnSpc>
              <a:buClr>
                <a:schemeClr val="tx1"/>
              </a:buClr>
              <a:buNone/>
            </a:pP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        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犭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+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US" sz="36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侯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=</a:t>
            </a:r>
            <a:r>
              <a:rPr lang="zh-CN" altLang="en-US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zh-CN" altLang="en-GB" sz="36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猴</a:t>
            </a:r>
            <a:r>
              <a:rPr lang="en-GB" altLang="zh-CN" sz="36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(monkey)</a:t>
            </a:r>
            <a:endParaRPr lang="en-US" altLang="zh-CN" sz="3600" dirty="0">
              <a:solidFill>
                <a:schemeClr val="tx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53347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3A38758-90E4-C24D-A99D-7C4F333B1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372" y="1253331"/>
            <a:ext cx="5834063" cy="435133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0000" dirty="0" err="1">
                <a:solidFill>
                  <a:srgbClr val="00B050"/>
                </a:solidFill>
                <a:ea typeface="Kai" pitchFamily="2" charset="-122"/>
              </a:rPr>
              <a:t>gǒu</a:t>
            </a:r>
            <a:endParaRPr lang="en-US" sz="10000" dirty="0">
              <a:solidFill>
                <a:srgbClr val="00B05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狗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5" name="Picture 4" descr="Dog Wearing Green Fur Coat · Free Stock Photo">
            <a:extLst>
              <a:ext uri="{FF2B5EF4-FFF2-40B4-BE49-F238E27FC236}">
                <a16:creationId xmlns:a16="http://schemas.microsoft.com/office/drawing/2014/main" id="{F23E903D-52BE-584F-AE3F-F2B1C8817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19067" y="0"/>
            <a:ext cx="4572933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72D3A8-5764-844E-83AD-D1D8FDD79843}"/>
              </a:ext>
            </a:extLst>
          </p:cNvPr>
          <p:cNvSpPr txBox="1"/>
          <p:nvPr/>
        </p:nvSpPr>
        <p:spPr>
          <a:xfrm>
            <a:off x="2451381" y="5708114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N" sz="2800" dirty="0"/>
              <a:t>ci</a:t>
            </a:r>
          </a:p>
        </p:txBody>
      </p:sp>
      <p:pic>
        <p:nvPicPr>
          <p:cNvPr id="4" name="23 Church Road 95" descr="23 Church Road 95">
            <a:hlinkClick r:id="" action="ppaction://media"/>
            <a:extLst>
              <a:ext uri="{FF2B5EF4-FFF2-40B4-BE49-F238E27FC236}">
                <a16:creationId xmlns:a16="http://schemas.microsoft.com/office/drawing/2014/main" id="{30C618BE-F861-0B4D-B12E-E4FEA99B65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4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US" altLang="zh-CN" sz="6000" dirty="0" err="1">
                <a:solidFill>
                  <a:srgbClr val="00B050"/>
                </a:solidFill>
                <a:latin typeface="Avenir Next" panose="020B0503020202020204" pitchFamily="34" charset="0"/>
                <a:ea typeface="Kaiti TC" panose="02010600040101010101" pitchFamily="2" charset="-120"/>
              </a:rPr>
              <a:t>gǒu</a:t>
            </a:r>
            <a:endParaRPr lang="en-US" altLang="zh-CN" sz="6000" dirty="0">
              <a:solidFill>
                <a:srgbClr val="00B050"/>
              </a:solidFill>
              <a:latin typeface="Avenir Next" panose="020B0503020202020204" pitchFamily="34" charset="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5300" dirty="0" err="1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狗</a:t>
            </a:r>
            <a:endParaRPr lang="en-GB" sz="35300" dirty="0">
              <a:solidFill>
                <a:srgbClr val="00B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F10B318-6F0D-B24D-8FEC-359F8A0A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altLang="zh-CN" dirty="0"/>
              <a:t>ci</a:t>
            </a:r>
            <a:endParaRPr lang="en-C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0B5DEA-EA1F-1C49-A994-A4FB4E2869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16" y="1915886"/>
            <a:ext cx="3810000" cy="381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98BC60-C7FF-9641-AD12-3D513C3B1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8684" y="1915886"/>
            <a:ext cx="3506057" cy="354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3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894" y="1253331"/>
            <a:ext cx="5834063" cy="435133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altLang="zh-CN" sz="10000" dirty="0" err="1">
                <a:solidFill>
                  <a:srgbClr val="00D0F6"/>
                </a:solidFill>
                <a:ea typeface="Kai" pitchFamily="2" charset="-122"/>
              </a:rPr>
              <a:t>māo</a:t>
            </a:r>
            <a:endParaRPr lang="en-US" sz="10000" dirty="0">
              <a:solidFill>
                <a:srgbClr val="00D0F6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猫</a:t>
            </a:r>
            <a:endParaRPr lang="en-US" sz="200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2" name="Picture 11" descr="Royalty-Free photo: Selective focus photography of Russian ...">
            <a:extLst>
              <a:ext uri="{FF2B5EF4-FFF2-40B4-BE49-F238E27FC236}">
                <a16:creationId xmlns:a16="http://schemas.microsoft.com/office/drawing/2014/main" id="{18D230F0-7141-664F-98E8-0C348B6B032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9178" r="30779" b="2"/>
          <a:stretch/>
        </p:blipFill>
        <p:spPr>
          <a:xfrm>
            <a:off x="7128051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2451381" y="5708114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N" sz="2800" dirty="0"/>
              <a:t>cath</a:t>
            </a:r>
          </a:p>
        </p:txBody>
      </p:sp>
      <p:pic>
        <p:nvPicPr>
          <p:cNvPr id="2" name="23 Church Road 96" descr="23 Church Road 96">
            <a:hlinkClick r:id="" action="ppaction://media"/>
            <a:extLst>
              <a:ext uri="{FF2B5EF4-FFF2-40B4-BE49-F238E27FC236}">
                <a16:creationId xmlns:a16="http://schemas.microsoft.com/office/drawing/2014/main" id="{10C1CE84-9197-0B4B-92C2-5BB0292D25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67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US" altLang="zh-CN" sz="6000" dirty="0" err="1">
                <a:solidFill>
                  <a:srgbClr val="00D0F6"/>
                </a:solidFill>
                <a:latin typeface="Avenir Next" panose="020B0503020202020204" pitchFamily="34" charset="0"/>
                <a:ea typeface="Kaiti TC" panose="02010600040101010101" pitchFamily="2" charset="-120"/>
              </a:rPr>
              <a:t>māo</a:t>
            </a:r>
            <a:endParaRPr lang="en-US" altLang="zh-CN" sz="6000" dirty="0">
              <a:solidFill>
                <a:srgbClr val="00D0F6"/>
              </a:solidFill>
              <a:latin typeface="Avenir Next" panose="020B0503020202020204" pitchFamily="34" charset="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US" sz="353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猫</a:t>
            </a:r>
            <a:endParaRPr lang="en-US" sz="35300" dirty="0">
              <a:solidFill>
                <a:srgbClr val="00D0F6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227EDE-657E-9745-9EEE-7154B05F2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N" dirty="0"/>
              <a:t>cath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1B6726-DF12-B943-B821-93705D8DEC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968" y="1694002"/>
            <a:ext cx="4257530" cy="43977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F2DB905-D457-0E48-89A9-DBB431740A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8213" y="1987885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54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60066AE-516A-442D-AD0E-FB9A19E72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D43C154-1D94-40CC-93ED-E075731B1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F2648-8569-5F44-B066-8BA2653C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720000"/>
            <a:ext cx="5015638" cy="193857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task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CEE62-5619-7143-8FB4-CEF1C408A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3230137"/>
            <a:ext cx="5498640" cy="1938576"/>
          </a:xfrm>
        </p:spPr>
        <p:txBody>
          <a:bodyPr vert="horz" lIns="0" tIns="0" rIns="0" bIns="0" rtlCol="0">
            <a:normAutofit/>
          </a:bodyPr>
          <a:lstStyle/>
          <a:p>
            <a:pPr marL="0" lvl="1" indent="0">
              <a:lnSpc>
                <a:spcPct val="110000"/>
              </a:lnSpc>
              <a:spcBef>
                <a:spcPts val="1000"/>
              </a:spcBef>
              <a:buNone/>
            </a:pPr>
            <a:r>
              <a:rPr lang="en-US" sz="2800" dirty="0">
                <a:solidFill>
                  <a:schemeClr val="tx2">
                    <a:lumMod val="90000"/>
                  </a:schemeClr>
                </a:solidFill>
              </a:rPr>
              <a:t>Read the descriptions and match them to the correct Chinese, Welsh and English words </a:t>
            </a: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D72FA90D-8CAF-4C39-88C1-00DD80AF9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542374" y="542375"/>
            <a:ext cx="6858000" cy="5773253"/>
          </a:xfrm>
          <a:custGeom>
            <a:avLst/>
            <a:gdLst>
              <a:gd name="connsiteX0" fmla="*/ 0 w 6858000"/>
              <a:gd name="connsiteY0" fmla="*/ 5773253 h 5773253"/>
              <a:gd name="connsiteX1" fmla="*/ 0 w 6858000"/>
              <a:gd name="connsiteY1" fmla="*/ 43571 h 5773253"/>
              <a:gd name="connsiteX2" fmla="*/ 266567 w 6858000"/>
              <a:gd name="connsiteY2" fmla="*/ 43992 h 5773253"/>
              <a:gd name="connsiteX3" fmla="*/ 2395558 w 6858000"/>
              <a:gd name="connsiteY3" fmla="*/ 21121 h 5773253"/>
              <a:gd name="connsiteX4" fmla="*/ 6845953 w 6858000"/>
              <a:gd name="connsiteY4" fmla="*/ 52794 h 5773253"/>
              <a:gd name="connsiteX5" fmla="*/ 6858000 w 6858000"/>
              <a:gd name="connsiteY5" fmla="*/ 53070 h 5773253"/>
              <a:gd name="connsiteX6" fmla="*/ 6858000 w 6858000"/>
              <a:gd name="connsiteY6" fmla="*/ 5773253 h 57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73253">
                <a:moveTo>
                  <a:pt x="0" y="5773253"/>
                </a:moveTo>
                <a:lnTo>
                  <a:pt x="0" y="43571"/>
                </a:lnTo>
                <a:lnTo>
                  <a:pt x="266567" y="43992"/>
                </a:lnTo>
                <a:cubicBezTo>
                  <a:pt x="1182954" y="44986"/>
                  <a:pt x="2015133" y="42335"/>
                  <a:pt x="2395558" y="21121"/>
                </a:cubicBezTo>
                <a:cubicBezTo>
                  <a:pt x="3029599" y="-26022"/>
                  <a:pt x="5182696" y="15228"/>
                  <a:pt x="6845953" y="52794"/>
                </a:cubicBezTo>
                <a:lnTo>
                  <a:pt x="6858000" y="53070"/>
                </a:lnTo>
                <a:lnTo>
                  <a:pt x="6858000" y="5773253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ECCBDCA7-C42C-9141-8718-0B0B1E879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000" y="719998"/>
            <a:ext cx="4284000" cy="5272615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3D6FB6-A11B-6C47-BAE6-6017D9DCCE24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en.m.wikipedia.org/wiki/File:Task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545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787C-FC7D-C740-8CC5-A767C4B8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Have you noticed?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1119A05-920B-8244-8C14-27610B7408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7540180"/>
              </p:ext>
            </p:extLst>
          </p:nvPr>
        </p:nvGraphicFramePr>
        <p:xfrm>
          <a:off x="732201" y="1995340"/>
          <a:ext cx="10727598" cy="2867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7933">
                  <a:extLst>
                    <a:ext uri="{9D8B030D-6E8A-4147-A177-3AD203B41FA5}">
                      <a16:colId xmlns:a16="http://schemas.microsoft.com/office/drawing/2014/main" val="3468216678"/>
                    </a:ext>
                  </a:extLst>
                </a:gridCol>
                <a:gridCol w="1787933">
                  <a:extLst>
                    <a:ext uri="{9D8B030D-6E8A-4147-A177-3AD203B41FA5}">
                      <a16:colId xmlns:a16="http://schemas.microsoft.com/office/drawing/2014/main" val="1443984428"/>
                    </a:ext>
                  </a:extLst>
                </a:gridCol>
                <a:gridCol w="1787933">
                  <a:extLst>
                    <a:ext uri="{9D8B030D-6E8A-4147-A177-3AD203B41FA5}">
                      <a16:colId xmlns:a16="http://schemas.microsoft.com/office/drawing/2014/main" val="980057645"/>
                    </a:ext>
                  </a:extLst>
                </a:gridCol>
                <a:gridCol w="1787933">
                  <a:extLst>
                    <a:ext uri="{9D8B030D-6E8A-4147-A177-3AD203B41FA5}">
                      <a16:colId xmlns:a16="http://schemas.microsoft.com/office/drawing/2014/main" val="2945774451"/>
                    </a:ext>
                  </a:extLst>
                </a:gridCol>
                <a:gridCol w="1787933">
                  <a:extLst>
                    <a:ext uri="{9D8B030D-6E8A-4147-A177-3AD203B41FA5}">
                      <a16:colId xmlns:a16="http://schemas.microsoft.com/office/drawing/2014/main" val="311735162"/>
                    </a:ext>
                  </a:extLst>
                </a:gridCol>
                <a:gridCol w="1787933">
                  <a:extLst>
                    <a:ext uri="{9D8B030D-6E8A-4147-A177-3AD203B41FA5}">
                      <a16:colId xmlns:a16="http://schemas.microsoft.com/office/drawing/2014/main" val="4083407745"/>
                    </a:ext>
                  </a:extLst>
                </a:gridCol>
              </a:tblGrid>
              <a:tr h="573464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atin typeface="Kai" pitchFamily="2" charset="-122"/>
                          <a:ea typeface="Kai" pitchFamily="2" charset="-122"/>
                        </a:rPr>
                        <a:t>中文</a:t>
                      </a:r>
                      <a:endParaRPr lang="en-US" sz="2400" b="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atin typeface="Kai" pitchFamily="2" charset="-122"/>
                          <a:ea typeface="Kai" pitchFamily="2" charset="-122"/>
                        </a:rPr>
                        <a:t>复数</a:t>
                      </a:r>
                      <a:endParaRPr lang="en-US" sz="2400" b="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/>
                        <a:t>Cymraeg</a:t>
                      </a:r>
                      <a:endParaRPr 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 err="1"/>
                        <a:t>lluosog</a:t>
                      </a:r>
                      <a:endParaRPr lang="en-US" sz="2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/>
                        <a:t>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/>
                        <a:t>Plural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627476"/>
                  </a:ext>
                </a:extLst>
              </a:tr>
              <a:tr h="573464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鸟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鸟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aderyn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adar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bird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birds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026009"/>
                  </a:ext>
                </a:extLst>
              </a:tr>
              <a:tr h="573464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鱼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鱼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pysgodyn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pysgod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fish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fish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4242151"/>
                  </a:ext>
                </a:extLst>
              </a:tr>
              <a:tr h="573464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狗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狗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/>
                        <a:t>cŵn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dog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dogs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8784787"/>
                  </a:ext>
                </a:extLst>
              </a:tr>
              <a:tr h="573464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猫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latin typeface="Kai" pitchFamily="2" charset="-122"/>
                          <a:ea typeface="Kai" pitchFamily="2" charset="-122"/>
                        </a:rPr>
                        <a:t>猫</a:t>
                      </a:r>
                      <a:endParaRPr lang="en-US" sz="240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cath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 err="1"/>
                        <a:t>cathod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76627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64215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BB6E522A-F75C-774E-8DFE-F4D94AE90091}"/>
              </a:ext>
            </a:extLst>
          </p:cNvPr>
          <p:cNvSpPr txBox="1">
            <a:spLocks/>
          </p:cNvSpPr>
          <p:nvPr/>
        </p:nvSpPr>
        <p:spPr>
          <a:xfrm>
            <a:off x="4536558" y="71799"/>
            <a:ext cx="292662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Let’s </a:t>
            </a:r>
            <a:r>
              <a:rPr lang="en-US" altLang="zh-CN" dirty="0" err="1"/>
              <a:t>practise</a:t>
            </a:r>
            <a:r>
              <a:rPr lang="en-US" altLang="zh-CN" dirty="0"/>
              <a:t>!</a:t>
            </a:r>
            <a:endParaRPr lang="en-CN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7540288-DE4A-E04E-B223-DE00AA7F7C93}"/>
              </a:ext>
            </a:extLst>
          </p:cNvPr>
          <p:cNvGrpSpPr/>
          <p:nvPr/>
        </p:nvGrpSpPr>
        <p:grpSpPr>
          <a:xfrm>
            <a:off x="3701929" y="706633"/>
            <a:ext cx="4595878" cy="5810456"/>
            <a:chOff x="3540286" y="706633"/>
            <a:chExt cx="4595878" cy="581045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6639E08-55F0-8240-BF45-D7BBD19F15B1}"/>
                </a:ext>
              </a:extLst>
            </p:cNvPr>
            <p:cNvSpPr/>
            <p:nvPr/>
          </p:nvSpPr>
          <p:spPr>
            <a:xfrm>
              <a:off x="3540288" y="706633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>
                  <a:solidFill>
                    <a:schemeClr val="bg1"/>
                  </a:solidFill>
                </a:rPr>
                <a:t>wǒ</a:t>
              </a:r>
              <a:endPara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我</a:t>
              </a:r>
            </a:p>
            <a:p>
              <a:pPr algn="ctr"/>
              <a:r>
                <a:rPr lang="en-US" altLang="zh-CN">
                  <a:solidFill>
                    <a:schemeClr val="bg1"/>
                  </a:solidFill>
                  <a:latin typeface="+mj-lt"/>
                  <a:ea typeface="Kai" pitchFamily="2" charset="-122"/>
                </a:rPr>
                <a:t>I</a:t>
              </a:r>
              <a:endParaRPr lang="en-CN">
                <a:solidFill>
                  <a:schemeClr val="bg1"/>
                </a:solidFill>
                <a:latin typeface="+mj-lt"/>
                <a:ea typeface="Kai" pitchFamily="2" charset="-122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CB5227C-2D98-914A-8A0E-6EBADEDA6BB4}"/>
                </a:ext>
              </a:extLst>
            </p:cNvPr>
            <p:cNvSpPr/>
            <p:nvPr/>
          </p:nvSpPr>
          <p:spPr>
            <a:xfrm>
              <a:off x="6500356" y="926507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gǒu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狗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dog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684145B-64EF-E846-BDFE-2CD381FD4DCB}"/>
                </a:ext>
              </a:extLst>
            </p:cNvPr>
            <p:cNvSpPr/>
            <p:nvPr/>
          </p:nvSpPr>
          <p:spPr>
            <a:xfrm>
              <a:off x="4982267" y="3097530"/>
              <a:ext cx="1386062" cy="1179443"/>
            </a:xfrm>
            <a:prstGeom prst="rect">
              <a:avLst/>
            </a:prstGeom>
            <a:solidFill>
              <a:srgbClr val="FFFFFF"/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de</a:t>
              </a:r>
            </a:p>
            <a:p>
              <a:pPr algn="ctr"/>
              <a:r>
                <a:rPr lang="en-GB" sz="2500" dirty="0" err="1">
                  <a:solidFill>
                    <a:schemeClr val="bg1"/>
                  </a:solidFill>
                  <a:latin typeface="+mj-lt"/>
                  <a:ea typeface="Kai" pitchFamily="2" charset="-122"/>
                </a:rPr>
                <a:t>的</a:t>
              </a:r>
              <a:endParaRPr lang="en-GB" sz="2500" dirty="0">
                <a:solidFill>
                  <a:schemeClr val="bg1"/>
                </a:solidFill>
                <a:latin typeface="+mj-lt"/>
                <a:ea typeface="Kai" pitchFamily="2" charset="-122"/>
              </a:endParaRPr>
            </a:p>
            <a:p>
              <a:pPr algn="ctr"/>
              <a:r>
                <a:rPr lang="en-GB" altLang="zh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’</a:t>
              </a:r>
              <a:r>
                <a:rPr lang="en-US" altLang="zh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s</a:t>
              </a:r>
              <a:endParaRPr lang="en-CN" dirty="0">
                <a:solidFill>
                  <a:schemeClr val="bg1"/>
                </a:solidFill>
                <a:latin typeface="+mj-lt"/>
                <a:ea typeface="Kai" pitchFamily="2" charset="-122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5395318-61B3-C445-B040-74679E063B47}"/>
                </a:ext>
              </a:extLst>
            </p:cNvPr>
            <p:cNvSpPr/>
            <p:nvPr/>
          </p:nvSpPr>
          <p:spPr>
            <a:xfrm>
              <a:off x="3540287" y="2250304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>
                  <a:solidFill>
                    <a:schemeClr val="bg1"/>
                  </a:solidFill>
                </a:rPr>
                <a:t>nǐ</a:t>
              </a:r>
              <a:endPara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你</a:t>
              </a:r>
            </a:p>
            <a:p>
              <a:pPr algn="ctr"/>
              <a:r>
                <a:rPr lang="en-CN">
                  <a:solidFill>
                    <a:schemeClr val="bg1"/>
                  </a:solidFill>
                  <a:latin typeface="+mj-lt"/>
                  <a:ea typeface="Kai" pitchFamily="2" charset="-122"/>
                </a:rPr>
                <a:t>you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7696530-AA8C-2341-8E3A-75779179371F}"/>
                </a:ext>
              </a:extLst>
            </p:cNvPr>
            <p:cNvSpPr/>
            <p:nvPr/>
          </p:nvSpPr>
          <p:spPr>
            <a:xfrm>
              <a:off x="3540286" y="5337646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tā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她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she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279DFD2-4F5B-7048-9160-9C582C1054F1}"/>
                </a:ext>
              </a:extLst>
            </p:cNvPr>
            <p:cNvSpPr/>
            <p:nvPr/>
          </p:nvSpPr>
          <p:spPr>
            <a:xfrm>
              <a:off x="3540286" y="3793975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tā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他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he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8F1989A-C6FC-BE49-9A03-EE89D5CEFB23}"/>
                </a:ext>
              </a:extLst>
            </p:cNvPr>
            <p:cNvSpPr/>
            <p:nvPr/>
          </p:nvSpPr>
          <p:spPr>
            <a:xfrm>
              <a:off x="6485092" y="2387130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māo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猫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cat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4DDAB60-31DC-A048-8E99-29AB589E1F4A}"/>
                </a:ext>
              </a:extLst>
            </p:cNvPr>
            <p:cNvSpPr/>
            <p:nvPr/>
          </p:nvSpPr>
          <p:spPr>
            <a:xfrm>
              <a:off x="6477353" y="3793975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yú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鱼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fish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3E1B8FD-30D7-1441-A8CE-1666313D57F9}"/>
                </a:ext>
              </a:extLst>
            </p:cNvPr>
            <p:cNvSpPr/>
            <p:nvPr/>
          </p:nvSpPr>
          <p:spPr>
            <a:xfrm>
              <a:off x="6477353" y="5200820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niǎo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鸟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latin typeface="+mj-lt"/>
                  <a:ea typeface="Kai" pitchFamily="2" charset="-122"/>
                </a:rPr>
                <a:t>bird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446314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14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pàng</a:t>
            </a:r>
            <a:endParaRPr lang="en-US" sz="7100" dirty="0">
              <a:solidFill>
                <a:srgbClr val="FF000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胖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2230763" y="5604669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tew</a:t>
            </a:r>
            <a:endParaRPr lang="en-CN" sz="2800" dirty="0"/>
          </a:p>
        </p:txBody>
      </p:sp>
      <p:pic>
        <p:nvPicPr>
          <p:cNvPr id="10" name="Picture 9" descr="A person holding a cat&#10;&#10;Description automatically generated">
            <a:extLst>
              <a:ext uri="{FF2B5EF4-FFF2-40B4-BE49-F238E27FC236}">
                <a16:creationId xmlns:a16="http://schemas.microsoft.com/office/drawing/2014/main" id="{ECCC5FCF-1049-C843-813C-FBA9474DDB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8258"/>
          <a:stretch/>
        </p:blipFill>
        <p:spPr>
          <a:xfrm>
            <a:off x="6578957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ABAF5C8-154A-2F4D-BBEC-1E2AE6927F79}"/>
              </a:ext>
            </a:extLst>
          </p:cNvPr>
          <p:cNvSpPr txBox="1"/>
          <p:nvPr/>
        </p:nvSpPr>
        <p:spPr>
          <a:xfrm>
            <a:off x="9875858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allthetropes.org/wiki/Fat_Ca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97" descr="23 Church Road 97">
            <a:hlinkClick r:id="" action="ppaction://media"/>
            <a:extLst>
              <a:ext uri="{FF2B5EF4-FFF2-40B4-BE49-F238E27FC236}">
                <a16:creationId xmlns:a16="http://schemas.microsoft.com/office/drawing/2014/main" id="{CA0F9846-D1DF-A847-9FC0-0656DBF796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34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72" y="2338251"/>
            <a:ext cx="3496077" cy="355600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8600" dirty="0" err="1">
                <a:solidFill>
                  <a:srgbClr val="FF0000"/>
                </a:solidFill>
                <a:ea typeface="Kai" pitchFamily="2" charset="-122"/>
              </a:rPr>
              <a:t>dà</a:t>
            </a:r>
            <a:endParaRPr lang="en-US" sz="8600" dirty="0">
              <a:solidFill>
                <a:srgbClr val="FF000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大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668898" y="5894251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mawr</a:t>
            </a:r>
            <a:endParaRPr lang="en-CN" sz="28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9922AC8-A084-084B-9C9E-A6A780767A30}"/>
              </a:ext>
            </a:extLst>
          </p:cNvPr>
          <p:cNvSpPr txBox="1">
            <a:spLocks/>
          </p:cNvSpPr>
          <p:nvPr/>
        </p:nvSpPr>
        <p:spPr>
          <a:xfrm>
            <a:off x="8615184" y="2550512"/>
            <a:ext cx="3496076" cy="3556000"/>
          </a:xfrm>
          <a:prstGeom prst="rect">
            <a:avLst/>
          </a:prstGeom>
        </p:spPr>
        <p:txBody>
          <a:bodyPr vert="horz" lIns="0" tIns="0" rIns="0" bIns="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zh-CN" sz="8600" dirty="0" err="1">
                <a:solidFill>
                  <a:srgbClr val="00B050"/>
                </a:solidFill>
                <a:ea typeface="Kai" pitchFamily="2" charset="-122"/>
              </a:rPr>
              <a:t>xiǎo</a:t>
            </a:r>
            <a:endParaRPr lang="en-US" sz="86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Font typeface="The Hand Extrablack" panose="03070A02030502020204" pitchFamily="66" charset="0"/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小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D36277-3BDB-714B-B51E-AA3DF7C4D733}"/>
              </a:ext>
            </a:extLst>
          </p:cNvPr>
          <p:cNvSpPr txBox="1"/>
          <p:nvPr/>
        </p:nvSpPr>
        <p:spPr>
          <a:xfrm>
            <a:off x="9232278" y="5894251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bach</a:t>
            </a:r>
            <a:endParaRPr lang="en-CN" sz="2800" dirty="0"/>
          </a:p>
        </p:txBody>
      </p:sp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AC3A9203-5D75-AB4D-BAD9-972ACED429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77329" y="1020899"/>
            <a:ext cx="6237341" cy="3820371"/>
          </a:xfrm>
          <a:prstGeom prst="rect">
            <a:avLst/>
          </a:prstGeom>
        </p:spPr>
      </p:pic>
      <p:sp>
        <p:nvSpPr>
          <p:cNvPr id="32" name="Freeform 31">
            <a:extLst>
              <a:ext uri="{FF2B5EF4-FFF2-40B4-BE49-F238E27FC236}">
                <a16:creationId xmlns:a16="http://schemas.microsoft.com/office/drawing/2014/main" id="{85F8974A-5CDD-D143-90F0-188BA7B33C72}"/>
              </a:ext>
            </a:extLst>
          </p:cNvPr>
          <p:cNvSpPr/>
          <p:nvPr/>
        </p:nvSpPr>
        <p:spPr>
          <a:xfrm>
            <a:off x="2552700" y="4838700"/>
            <a:ext cx="2000250" cy="1319922"/>
          </a:xfrm>
          <a:custGeom>
            <a:avLst/>
            <a:gdLst>
              <a:gd name="connsiteX0" fmla="*/ 0 w 1581150"/>
              <a:gd name="connsiteY0" fmla="*/ 1048504 h 1067554"/>
              <a:gd name="connsiteX1" fmla="*/ 95250 w 1581150"/>
              <a:gd name="connsiteY1" fmla="*/ 1067554 h 1067554"/>
              <a:gd name="connsiteX2" fmla="*/ 361950 w 1581150"/>
              <a:gd name="connsiteY2" fmla="*/ 1048504 h 1067554"/>
              <a:gd name="connsiteX3" fmla="*/ 552450 w 1581150"/>
              <a:gd name="connsiteY3" fmla="*/ 991354 h 1067554"/>
              <a:gd name="connsiteX4" fmla="*/ 628650 w 1581150"/>
              <a:gd name="connsiteY4" fmla="*/ 953254 h 1067554"/>
              <a:gd name="connsiteX5" fmla="*/ 685800 w 1581150"/>
              <a:gd name="connsiteY5" fmla="*/ 934204 h 1067554"/>
              <a:gd name="connsiteX6" fmla="*/ 857250 w 1581150"/>
              <a:gd name="connsiteY6" fmla="*/ 800854 h 1067554"/>
              <a:gd name="connsiteX7" fmla="*/ 933450 w 1581150"/>
              <a:gd name="connsiteY7" fmla="*/ 686554 h 1067554"/>
              <a:gd name="connsiteX8" fmla="*/ 914400 w 1581150"/>
              <a:gd name="connsiteY8" fmla="*/ 534154 h 1067554"/>
              <a:gd name="connsiteX9" fmla="*/ 857250 w 1581150"/>
              <a:gd name="connsiteY9" fmla="*/ 496054 h 1067554"/>
              <a:gd name="connsiteX10" fmla="*/ 628650 w 1581150"/>
              <a:gd name="connsiteY10" fmla="*/ 515104 h 1067554"/>
              <a:gd name="connsiteX11" fmla="*/ 571500 w 1581150"/>
              <a:gd name="connsiteY11" fmla="*/ 553204 h 1067554"/>
              <a:gd name="connsiteX12" fmla="*/ 533400 w 1581150"/>
              <a:gd name="connsiteY12" fmla="*/ 610354 h 1067554"/>
              <a:gd name="connsiteX13" fmla="*/ 476250 w 1581150"/>
              <a:gd name="connsiteY13" fmla="*/ 667504 h 1067554"/>
              <a:gd name="connsiteX14" fmla="*/ 438150 w 1581150"/>
              <a:gd name="connsiteY14" fmla="*/ 781804 h 1067554"/>
              <a:gd name="connsiteX15" fmla="*/ 419100 w 1581150"/>
              <a:gd name="connsiteY15" fmla="*/ 838954 h 1067554"/>
              <a:gd name="connsiteX16" fmla="*/ 438150 w 1581150"/>
              <a:gd name="connsiteY16" fmla="*/ 953254 h 1067554"/>
              <a:gd name="connsiteX17" fmla="*/ 628650 w 1581150"/>
              <a:gd name="connsiteY17" fmla="*/ 1010404 h 1067554"/>
              <a:gd name="connsiteX18" fmla="*/ 914400 w 1581150"/>
              <a:gd name="connsiteY18" fmla="*/ 972304 h 1067554"/>
              <a:gd name="connsiteX19" fmla="*/ 1104900 w 1581150"/>
              <a:gd name="connsiteY19" fmla="*/ 858004 h 1067554"/>
              <a:gd name="connsiteX20" fmla="*/ 1181100 w 1581150"/>
              <a:gd name="connsiteY20" fmla="*/ 800854 h 1067554"/>
              <a:gd name="connsiteX21" fmla="*/ 1314450 w 1581150"/>
              <a:gd name="connsiteY21" fmla="*/ 667504 h 1067554"/>
              <a:gd name="connsiteX22" fmla="*/ 1390650 w 1581150"/>
              <a:gd name="connsiteY22" fmla="*/ 534154 h 1067554"/>
              <a:gd name="connsiteX23" fmla="*/ 1428750 w 1581150"/>
              <a:gd name="connsiteY23" fmla="*/ 381754 h 1067554"/>
              <a:gd name="connsiteX24" fmla="*/ 1447800 w 1581150"/>
              <a:gd name="connsiteY24" fmla="*/ 305554 h 1067554"/>
              <a:gd name="connsiteX25" fmla="*/ 1485900 w 1581150"/>
              <a:gd name="connsiteY25" fmla="*/ 191254 h 1067554"/>
              <a:gd name="connsiteX26" fmla="*/ 1504950 w 1581150"/>
              <a:gd name="connsiteY26" fmla="*/ 134104 h 1067554"/>
              <a:gd name="connsiteX27" fmla="*/ 1524000 w 1581150"/>
              <a:gd name="connsiteY27" fmla="*/ 76954 h 1067554"/>
              <a:gd name="connsiteX28" fmla="*/ 1504950 w 1581150"/>
              <a:gd name="connsiteY28" fmla="*/ 754 h 1067554"/>
              <a:gd name="connsiteX29" fmla="*/ 1466850 w 1581150"/>
              <a:gd name="connsiteY29" fmla="*/ 57904 h 1067554"/>
              <a:gd name="connsiteX30" fmla="*/ 1371600 w 1581150"/>
              <a:gd name="connsiteY30" fmla="*/ 172204 h 1067554"/>
              <a:gd name="connsiteX31" fmla="*/ 1428750 w 1581150"/>
              <a:gd name="connsiteY31" fmla="*/ 38854 h 1067554"/>
              <a:gd name="connsiteX32" fmla="*/ 1485900 w 1581150"/>
              <a:gd name="connsiteY32" fmla="*/ 754 h 1067554"/>
              <a:gd name="connsiteX33" fmla="*/ 1543050 w 1581150"/>
              <a:gd name="connsiteY33" fmla="*/ 115054 h 1067554"/>
              <a:gd name="connsiteX34" fmla="*/ 1581150 w 1581150"/>
              <a:gd name="connsiteY34" fmla="*/ 172204 h 106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581150" h="1067554">
                <a:moveTo>
                  <a:pt x="0" y="1048504"/>
                </a:moveTo>
                <a:cubicBezTo>
                  <a:pt x="31750" y="1054854"/>
                  <a:pt x="62871" y="1067554"/>
                  <a:pt x="95250" y="1067554"/>
                </a:cubicBezTo>
                <a:cubicBezTo>
                  <a:pt x="184376" y="1067554"/>
                  <a:pt x="273369" y="1058346"/>
                  <a:pt x="361950" y="1048504"/>
                </a:cubicBezTo>
                <a:cubicBezTo>
                  <a:pt x="397108" y="1044598"/>
                  <a:pt x="536032" y="999563"/>
                  <a:pt x="552450" y="991354"/>
                </a:cubicBezTo>
                <a:cubicBezTo>
                  <a:pt x="577850" y="978654"/>
                  <a:pt x="602548" y="964441"/>
                  <a:pt x="628650" y="953254"/>
                </a:cubicBezTo>
                <a:cubicBezTo>
                  <a:pt x="647107" y="945344"/>
                  <a:pt x="668247" y="943956"/>
                  <a:pt x="685800" y="934204"/>
                </a:cubicBezTo>
                <a:cubicBezTo>
                  <a:pt x="742167" y="902889"/>
                  <a:pt x="814995" y="855182"/>
                  <a:pt x="857250" y="800854"/>
                </a:cubicBezTo>
                <a:cubicBezTo>
                  <a:pt x="885363" y="764709"/>
                  <a:pt x="933450" y="686554"/>
                  <a:pt x="933450" y="686554"/>
                </a:cubicBezTo>
                <a:cubicBezTo>
                  <a:pt x="927100" y="635754"/>
                  <a:pt x="933413" y="581688"/>
                  <a:pt x="914400" y="534154"/>
                </a:cubicBezTo>
                <a:cubicBezTo>
                  <a:pt x="905897" y="512896"/>
                  <a:pt x="880095" y="497577"/>
                  <a:pt x="857250" y="496054"/>
                </a:cubicBezTo>
                <a:cubicBezTo>
                  <a:pt x="780955" y="490968"/>
                  <a:pt x="704850" y="508754"/>
                  <a:pt x="628650" y="515104"/>
                </a:cubicBezTo>
                <a:cubicBezTo>
                  <a:pt x="609600" y="527804"/>
                  <a:pt x="587689" y="537015"/>
                  <a:pt x="571500" y="553204"/>
                </a:cubicBezTo>
                <a:cubicBezTo>
                  <a:pt x="555311" y="569393"/>
                  <a:pt x="548057" y="592765"/>
                  <a:pt x="533400" y="610354"/>
                </a:cubicBezTo>
                <a:cubicBezTo>
                  <a:pt x="516153" y="631050"/>
                  <a:pt x="495300" y="648454"/>
                  <a:pt x="476250" y="667504"/>
                </a:cubicBezTo>
                <a:lnTo>
                  <a:pt x="438150" y="781804"/>
                </a:lnTo>
                <a:lnTo>
                  <a:pt x="419100" y="838954"/>
                </a:lnTo>
                <a:cubicBezTo>
                  <a:pt x="425450" y="877054"/>
                  <a:pt x="412715" y="924185"/>
                  <a:pt x="438150" y="953254"/>
                </a:cubicBezTo>
                <a:cubicBezTo>
                  <a:pt x="451136" y="968095"/>
                  <a:pt x="595729" y="1002174"/>
                  <a:pt x="628650" y="1010404"/>
                </a:cubicBezTo>
                <a:cubicBezTo>
                  <a:pt x="694252" y="1004440"/>
                  <a:pt x="833623" y="1002595"/>
                  <a:pt x="914400" y="972304"/>
                </a:cubicBezTo>
                <a:cubicBezTo>
                  <a:pt x="973495" y="950143"/>
                  <a:pt x="1060592" y="891235"/>
                  <a:pt x="1104900" y="858004"/>
                </a:cubicBezTo>
                <a:cubicBezTo>
                  <a:pt x="1130300" y="838954"/>
                  <a:pt x="1157607" y="822211"/>
                  <a:pt x="1181100" y="800854"/>
                </a:cubicBezTo>
                <a:cubicBezTo>
                  <a:pt x="1227614" y="758569"/>
                  <a:pt x="1286337" y="723729"/>
                  <a:pt x="1314450" y="667504"/>
                </a:cubicBezTo>
                <a:cubicBezTo>
                  <a:pt x="1362789" y="570826"/>
                  <a:pt x="1336798" y="614933"/>
                  <a:pt x="1390650" y="534154"/>
                </a:cubicBezTo>
                <a:lnTo>
                  <a:pt x="1428750" y="381754"/>
                </a:lnTo>
                <a:cubicBezTo>
                  <a:pt x="1435100" y="356354"/>
                  <a:pt x="1439521" y="330392"/>
                  <a:pt x="1447800" y="305554"/>
                </a:cubicBezTo>
                <a:lnTo>
                  <a:pt x="1485900" y="191254"/>
                </a:lnTo>
                <a:lnTo>
                  <a:pt x="1504950" y="134104"/>
                </a:lnTo>
                <a:lnTo>
                  <a:pt x="1524000" y="76954"/>
                </a:lnTo>
                <a:cubicBezTo>
                  <a:pt x="1517650" y="51554"/>
                  <a:pt x="1529788" y="9033"/>
                  <a:pt x="1504950" y="754"/>
                </a:cubicBezTo>
                <a:cubicBezTo>
                  <a:pt x="1483230" y="-6486"/>
                  <a:pt x="1481507" y="40315"/>
                  <a:pt x="1466850" y="57904"/>
                </a:cubicBezTo>
                <a:cubicBezTo>
                  <a:pt x="1344618" y="204583"/>
                  <a:pt x="1466195" y="30311"/>
                  <a:pt x="1371600" y="172204"/>
                </a:cubicBezTo>
                <a:cubicBezTo>
                  <a:pt x="1386173" y="113910"/>
                  <a:pt x="1384897" y="82707"/>
                  <a:pt x="1428750" y="38854"/>
                </a:cubicBezTo>
                <a:cubicBezTo>
                  <a:pt x="1444939" y="22665"/>
                  <a:pt x="1466850" y="13454"/>
                  <a:pt x="1485900" y="754"/>
                </a:cubicBezTo>
                <a:cubicBezTo>
                  <a:pt x="1595089" y="164538"/>
                  <a:pt x="1464180" y="-42687"/>
                  <a:pt x="1543050" y="115054"/>
                </a:cubicBezTo>
                <a:cubicBezTo>
                  <a:pt x="1553289" y="135532"/>
                  <a:pt x="1581150" y="172204"/>
                  <a:pt x="1581150" y="172204"/>
                </a:cubicBezTo>
              </a:path>
            </a:pathLst>
          </a:custGeom>
          <a:ln w="349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A7AF7674-6D05-3A46-B619-B4CC9066534D}"/>
              </a:ext>
            </a:extLst>
          </p:cNvPr>
          <p:cNvSpPr/>
          <p:nvPr/>
        </p:nvSpPr>
        <p:spPr>
          <a:xfrm flipH="1">
            <a:off x="7665353" y="5038485"/>
            <a:ext cx="2169552" cy="1286115"/>
          </a:xfrm>
          <a:custGeom>
            <a:avLst/>
            <a:gdLst>
              <a:gd name="connsiteX0" fmla="*/ 0 w 1581150"/>
              <a:gd name="connsiteY0" fmla="*/ 1048504 h 1067554"/>
              <a:gd name="connsiteX1" fmla="*/ 95250 w 1581150"/>
              <a:gd name="connsiteY1" fmla="*/ 1067554 h 1067554"/>
              <a:gd name="connsiteX2" fmla="*/ 361950 w 1581150"/>
              <a:gd name="connsiteY2" fmla="*/ 1048504 h 1067554"/>
              <a:gd name="connsiteX3" fmla="*/ 552450 w 1581150"/>
              <a:gd name="connsiteY3" fmla="*/ 991354 h 1067554"/>
              <a:gd name="connsiteX4" fmla="*/ 628650 w 1581150"/>
              <a:gd name="connsiteY4" fmla="*/ 953254 h 1067554"/>
              <a:gd name="connsiteX5" fmla="*/ 685800 w 1581150"/>
              <a:gd name="connsiteY5" fmla="*/ 934204 h 1067554"/>
              <a:gd name="connsiteX6" fmla="*/ 857250 w 1581150"/>
              <a:gd name="connsiteY6" fmla="*/ 800854 h 1067554"/>
              <a:gd name="connsiteX7" fmla="*/ 933450 w 1581150"/>
              <a:gd name="connsiteY7" fmla="*/ 686554 h 1067554"/>
              <a:gd name="connsiteX8" fmla="*/ 914400 w 1581150"/>
              <a:gd name="connsiteY8" fmla="*/ 534154 h 1067554"/>
              <a:gd name="connsiteX9" fmla="*/ 857250 w 1581150"/>
              <a:gd name="connsiteY9" fmla="*/ 496054 h 1067554"/>
              <a:gd name="connsiteX10" fmla="*/ 628650 w 1581150"/>
              <a:gd name="connsiteY10" fmla="*/ 515104 h 1067554"/>
              <a:gd name="connsiteX11" fmla="*/ 571500 w 1581150"/>
              <a:gd name="connsiteY11" fmla="*/ 553204 h 1067554"/>
              <a:gd name="connsiteX12" fmla="*/ 533400 w 1581150"/>
              <a:gd name="connsiteY12" fmla="*/ 610354 h 1067554"/>
              <a:gd name="connsiteX13" fmla="*/ 476250 w 1581150"/>
              <a:gd name="connsiteY13" fmla="*/ 667504 h 1067554"/>
              <a:gd name="connsiteX14" fmla="*/ 438150 w 1581150"/>
              <a:gd name="connsiteY14" fmla="*/ 781804 h 1067554"/>
              <a:gd name="connsiteX15" fmla="*/ 419100 w 1581150"/>
              <a:gd name="connsiteY15" fmla="*/ 838954 h 1067554"/>
              <a:gd name="connsiteX16" fmla="*/ 438150 w 1581150"/>
              <a:gd name="connsiteY16" fmla="*/ 953254 h 1067554"/>
              <a:gd name="connsiteX17" fmla="*/ 628650 w 1581150"/>
              <a:gd name="connsiteY17" fmla="*/ 1010404 h 1067554"/>
              <a:gd name="connsiteX18" fmla="*/ 914400 w 1581150"/>
              <a:gd name="connsiteY18" fmla="*/ 972304 h 1067554"/>
              <a:gd name="connsiteX19" fmla="*/ 1104900 w 1581150"/>
              <a:gd name="connsiteY19" fmla="*/ 858004 h 1067554"/>
              <a:gd name="connsiteX20" fmla="*/ 1181100 w 1581150"/>
              <a:gd name="connsiteY20" fmla="*/ 800854 h 1067554"/>
              <a:gd name="connsiteX21" fmla="*/ 1314450 w 1581150"/>
              <a:gd name="connsiteY21" fmla="*/ 667504 h 1067554"/>
              <a:gd name="connsiteX22" fmla="*/ 1390650 w 1581150"/>
              <a:gd name="connsiteY22" fmla="*/ 534154 h 1067554"/>
              <a:gd name="connsiteX23" fmla="*/ 1428750 w 1581150"/>
              <a:gd name="connsiteY23" fmla="*/ 381754 h 1067554"/>
              <a:gd name="connsiteX24" fmla="*/ 1447800 w 1581150"/>
              <a:gd name="connsiteY24" fmla="*/ 305554 h 1067554"/>
              <a:gd name="connsiteX25" fmla="*/ 1485900 w 1581150"/>
              <a:gd name="connsiteY25" fmla="*/ 191254 h 1067554"/>
              <a:gd name="connsiteX26" fmla="*/ 1504950 w 1581150"/>
              <a:gd name="connsiteY26" fmla="*/ 134104 h 1067554"/>
              <a:gd name="connsiteX27" fmla="*/ 1524000 w 1581150"/>
              <a:gd name="connsiteY27" fmla="*/ 76954 h 1067554"/>
              <a:gd name="connsiteX28" fmla="*/ 1504950 w 1581150"/>
              <a:gd name="connsiteY28" fmla="*/ 754 h 1067554"/>
              <a:gd name="connsiteX29" fmla="*/ 1466850 w 1581150"/>
              <a:gd name="connsiteY29" fmla="*/ 57904 h 1067554"/>
              <a:gd name="connsiteX30" fmla="*/ 1371600 w 1581150"/>
              <a:gd name="connsiteY30" fmla="*/ 172204 h 1067554"/>
              <a:gd name="connsiteX31" fmla="*/ 1428750 w 1581150"/>
              <a:gd name="connsiteY31" fmla="*/ 38854 h 1067554"/>
              <a:gd name="connsiteX32" fmla="*/ 1485900 w 1581150"/>
              <a:gd name="connsiteY32" fmla="*/ 754 h 1067554"/>
              <a:gd name="connsiteX33" fmla="*/ 1543050 w 1581150"/>
              <a:gd name="connsiteY33" fmla="*/ 115054 h 1067554"/>
              <a:gd name="connsiteX34" fmla="*/ 1581150 w 1581150"/>
              <a:gd name="connsiteY34" fmla="*/ 172204 h 1067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581150" h="1067554">
                <a:moveTo>
                  <a:pt x="0" y="1048504"/>
                </a:moveTo>
                <a:cubicBezTo>
                  <a:pt x="31750" y="1054854"/>
                  <a:pt x="62871" y="1067554"/>
                  <a:pt x="95250" y="1067554"/>
                </a:cubicBezTo>
                <a:cubicBezTo>
                  <a:pt x="184376" y="1067554"/>
                  <a:pt x="273369" y="1058346"/>
                  <a:pt x="361950" y="1048504"/>
                </a:cubicBezTo>
                <a:cubicBezTo>
                  <a:pt x="397108" y="1044598"/>
                  <a:pt x="536032" y="999563"/>
                  <a:pt x="552450" y="991354"/>
                </a:cubicBezTo>
                <a:cubicBezTo>
                  <a:pt x="577850" y="978654"/>
                  <a:pt x="602548" y="964441"/>
                  <a:pt x="628650" y="953254"/>
                </a:cubicBezTo>
                <a:cubicBezTo>
                  <a:pt x="647107" y="945344"/>
                  <a:pt x="668247" y="943956"/>
                  <a:pt x="685800" y="934204"/>
                </a:cubicBezTo>
                <a:cubicBezTo>
                  <a:pt x="742167" y="902889"/>
                  <a:pt x="814995" y="855182"/>
                  <a:pt x="857250" y="800854"/>
                </a:cubicBezTo>
                <a:cubicBezTo>
                  <a:pt x="885363" y="764709"/>
                  <a:pt x="933450" y="686554"/>
                  <a:pt x="933450" y="686554"/>
                </a:cubicBezTo>
                <a:cubicBezTo>
                  <a:pt x="927100" y="635754"/>
                  <a:pt x="933413" y="581688"/>
                  <a:pt x="914400" y="534154"/>
                </a:cubicBezTo>
                <a:cubicBezTo>
                  <a:pt x="905897" y="512896"/>
                  <a:pt x="880095" y="497577"/>
                  <a:pt x="857250" y="496054"/>
                </a:cubicBezTo>
                <a:cubicBezTo>
                  <a:pt x="780955" y="490968"/>
                  <a:pt x="704850" y="508754"/>
                  <a:pt x="628650" y="515104"/>
                </a:cubicBezTo>
                <a:cubicBezTo>
                  <a:pt x="609600" y="527804"/>
                  <a:pt x="587689" y="537015"/>
                  <a:pt x="571500" y="553204"/>
                </a:cubicBezTo>
                <a:cubicBezTo>
                  <a:pt x="555311" y="569393"/>
                  <a:pt x="548057" y="592765"/>
                  <a:pt x="533400" y="610354"/>
                </a:cubicBezTo>
                <a:cubicBezTo>
                  <a:pt x="516153" y="631050"/>
                  <a:pt x="495300" y="648454"/>
                  <a:pt x="476250" y="667504"/>
                </a:cubicBezTo>
                <a:lnTo>
                  <a:pt x="438150" y="781804"/>
                </a:lnTo>
                <a:lnTo>
                  <a:pt x="419100" y="838954"/>
                </a:lnTo>
                <a:cubicBezTo>
                  <a:pt x="425450" y="877054"/>
                  <a:pt x="412715" y="924185"/>
                  <a:pt x="438150" y="953254"/>
                </a:cubicBezTo>
                <a:cubicBezTo>
                  <a:pt x="451136" y="968095"/>
                  <a:pt x="595729" y="1002174"/>
                  <a:pt x="628650" y="1010404"/>
                </a:cubicBezTo>
                <a:cubicBezTo>
                  <a:pt x="694252" y="1004440"/>
                  <a:pt x="833623" y="1002595"/>
                  <a:pt x="914400" y="972304"/>
                </a:cubicBezTo>
                <a:cubicBezTo>
                  <a:pt x="973495" y="950143"/>
                  <a:pt x="1060592" y="891235"/>
                  <a:pt x="1104900" y="858004"/>
                </a:cubicBezTo>
                <a:cubicBezTo>
                  <a:pt x="1130300" y="838954"/>
                  <a:pt x="1157607" y="822211"/>
                  <a:pt x="1181100" y="800854"/>
                </a:cubicBezTo>
                <a:cubicBezTo>
                  <a:pt x="1227614" y="758569"/>
                  <a:pt x="1286337" y="723729"/>
                  <a:pt x="1314450" y="667504"/>
                </a:cubicBezTo>
                <a:cubicBezTo>
                  <a:pt x="1362789" y="570826"/>
                  <a:pt x="1336798" y="614933"/>
                  <a:pt x="1390650" y="534154"/>
                </a:cubicBezTo>
                <a:lnTo>
                  <a:pt x="1428750" y="381754"/>
                </a:lnTo>
                <a:cubicBezTo>
                  <a:pt x="1435100" y="356354"/>
                  <a:pt x="1439521" y="330392"/>
                  <a:pt x="1447800" y="305554"/>
                </a:cubicBezTo>
                <a:lnTo>
                  <a:pt x="1485900" y="191254"/>
                </a:lnTo>
                <a:lnTo>
                  <a:pt x="1504950" y="134104"/>
                </a:lnTo>
                <a:lnTo>
                  <a:pt x="1524000" y="76954"/>
                </a:lnTo>
                <a:cubicBezTo>
                  <a:pt x="1517650" y="51554"/>
                  <a:pt x="1529788" y="9033"/>
                  <a:pt x="1504950" y="754"/>
                </a:cubicBezTo>
                <a:cubicBezTo>
                  <a:pt x="1483230" y="-6486"/>
                  <a:pt x="1481507" y="40315"/>
                  <a:pt x="1466850" y="57904"/>
                </a:cubicBezTo>
                <a:cubicBezTo>
                  <a:pt x="1344618" y="204583"/>
                  <a:pt x="1466195" y="30311"/>
                  <a:pt x="1371600" y="172204"/>
                </a:cubicBezTo>
                <a:cubicBezTo>
                  <a:pt x="1386173" y="113910"/>
                  <a:pt x="1384897" y="82707"/>
                  <a:pt x="1428750" y="38854"/>
                </a:cubicBezTo>
                <a:cubicBezTo>
                  <a:pt x="1444939" y="22665"/>
                  <a:pt x="1466850" y="13454"/>
                  <a:pt x="1485900" y="754"/>
                </a:cubicBezTo>
                <a:cubicBezTo>
                  <a:pt x="1595089" y="164538"/>
                  <a:pt x="1464180" y="-42687"/>
                  <a:pt x="1543050" y="115054"/>
                </a:cubicBezTo>
                <a:cubicBezTo>
                  <a:pt x="1553289" y="135532"/>
                  <a:pt x="1581150" y="172204"/>
                  <a:pt x="1581150" y="172204"/>
                </a:cubicBezTo>
              </a:path>
            </a:pathLst>
          </a:custGeom>
          <a:ln w="349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23 Church Road 99" descr="23 Church Road 99">
            <a:hlinkClick r:id="" action="ppaction://media"/>
            <a:extLst>
              <a:ext uri="{FF2B5EF4-FFF2-40B4-BE49-F238E27FC236}">
                <a16:creationId xmlns:a16="http://schemas.microsoft.com/office/drawing/2014/main" id="{94469E23-E43E-D241-BBAE-B7247C0884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72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14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kě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ài</a:t>
            </a:r>
            <a:endParaRPr lang="en-US" sz="7100" dirty="0">
              <a:solidFill>
                <a:srgbClr val="FF000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可</a:t>
            </a:r>
            <a:r>
              <a:rPr lang="en-US" sz="2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爱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2230763" y="5604669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ciwt</a:t>
            </a:r>
            <a:endParaRPr lang="en-CN" sz="2800" dirty="0"/>
          </a:p>
        </p:txBody>
      </p:sp>
      <p:pic>
        <p:nvPicPr>
          <p:cNvPr id="6" name="Picture 5" descr="A baby lying on a blanket&#10;&#10;Description automatically generated with medium confidence">
            <a:extLst>
              <a:ext uri="{FF2B5EF4-FFF2-40B4-BE49-F238E27FC236}">
                <a16:creationId xmlns:a16="http://schemas.microsoft.com/office/drawing/2014/main" id="{19F3D6F3-A078-2140-8831-AF1AFEB4B3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  <p:pic>
        <p:nvPicPr>
          <p:cNvPr id="2" name="23 Church Road 100" descr="23 Church Road 100">
            <a:hlinkClick r:id="" action="ppaction://media"/>
            <a:extLst>
              <a:ext uri="{FF2B5EF4-FFF2-40B4-BE49-F238E27FC236}">
                <a16:creationId xmlns:a16="http://schemas.microsoft.com/office/drawing/2014/main" id="{192497AD-0EB7-E84A-9402-2480947DD1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85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14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C6F6"/>
                </a:solidFill>
                <a:ea typeface="Kai" pitchFamily="2" charset="-122"/>
              </a:rPr>
              <a:t>cōng</a:t>
            </a:r>
            <a:r>
              <a:rPr lang="en-US" altLang="zh-CN" sz="7100">
                <a:solidFill>
                  <a:schemeClr val="bg2">
                    <a:lumMod val="10000"/>
                    <a:lumOff val="90000"/>
                  </a:schemeClr>
                </a:solidFill>
                <a:ea typeface="Kai" pitchFamily="2" charset="-122"/>
              </a:rPr>
              <a:t>ming</a:t>
            </a:r>
            <a:endParaRPr lang="en-US" sz="7100">
              <a:solidFill>
                <a:schemeClr val="bg2">
                  <a:lumMod val="10000"/>
                  <a:lumOff val="90000"/>
                </a:schemeClr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聪</a:t>
            </a:r>
            <a:r>
              <a:rPr lang="en-US" sz="20000">
                <a:solidFill>
                  <a:schemeClr val="bg2">
                    <a:lumMod val="10000"/>
                    <a:lumOff val="90000"/>
                  </a:schemeClr>
                </a:solidFill>
                <a:latin typeface="Kai" pitchFamily="2" charset="-122"/>
                <a:ea typeface="Kai" pitchFamily="2" charset="-122"/>
              </a:rPr>
              <a:t>明</a:t>
            </a:r>
            <a:endParaRPr lang="en-US" sz="20000" dirty="0">
              <a:solidFill>
                <a:schemeClr val="bg2">
                  <a:lumMod val="10000"/>
                  <a:lumOff val="90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2230763" y="5604669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clyfar</a:t>
            </a:r>
            <a:endParaRPr lang="en-CN" sz="2800" dirty="0"/>
          </a:p>
        </p:txBody>
      </p:sp>
      <p:pic>
        <p:nvPicPr>
          <p:cNvPr id="10" name="Picture 9" descr="A person standing in front of a blackboard with equations&#10;&#10;Description automatically generated with low confidence">
            <a:extLst>
              <a:ext uri="{FF2B5EF4-FFF2-40B4-BE49-F238E27FC236}">
                <a16:creationId xmlns:a16="http://schemas.microsoft.com/office/drawing/2014/main" id="{748E62E5-47BC-3546-B373-3299C41803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503" r="25453" b="2"/>
          <a:stretch/>
        </p:blipFill>
        <p:spPr>
          <a:xfrm>
            <a:off x="6293206" y="9495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4432477-C859-5A40-B0EC-E768B968BFAE}"/>
              </a:ext>
            </a:extLst>
          </p:cNvPr>
          <p:cNvSpPr txBox="1"/>
          <p:nvPr/>
        </p:nvSpPr>
        <p:spPr>
          <a:xfrm>
            <a:off x="9727864" y="686748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tasnimnews.com/en/news/2017/11/24/1582529/smart-people-have-better-connected-brain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101" descr="23 Church Road 101">
            <a:hlinkClick r:id="" action="ppaction://media"/>
            <a:extLst>
              <a:ext uri="{FF2B5EF4-FFF2-40B4-BE49-F238E27FC236}">
                <a16:creationId xmlns:a16="http://schemas.microsoft.com/office/drawing/2014/main" id="{AD2A20F2-F2FA-EF43-B5CB-6922FCC827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14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piào</a:t>
            </a:r>
            <a:r>
              <a:rPr lang="en-US" altLang="zh-CN" sz="7100" dirty="0" err="1">
                <a:solidFill>
                  <a:schemeClr val="bg2">
                    <a:lumMod val="10000"/>
                    <a:lumOff val="90000"/>
                  </a:schemeClr>
                </a:solidFill>
                <a:ea typeface="Kai" pitchFamily="2" charset="-122"/>
              </a:rPr>
              <a:t>liang</a:t>
            </a:r>
            <a:endParaRPr lang="en-US" altLang="zh-CN" sz="7100" dirty="0">
              <a:solidFill>
                <a:schemeClr val="bg2">
                  <a:lumMod val="10000"/>
                  <a:lumOff val="90000"/>
                </a:schemeClr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漂</a:t>
            </a:r>
            <a:r>
              <a:rPr lang="en-US" sz="20000" dirty="0" err="1">
                <a:solidFill>
                  <a:schemeClr val="bg2">
                    <a:lumMod val="10000"/>
                    <a:lumOff val="90000"/>
                  </a:schemeClr>
                </a:solidFill>
                <a:latin typeface="Kai" pitchFamily="2" charset="-122"/>
                <a:ea typeface="Kai" pitchFamily="2" charset="-122"/>
              </a:rPr>
              <a:t>亮</a:t>
            </a:r>
            <a:endParaRPr lang="en-US" sz="20000" dirty="0">
              <a:solidFill>
                <a:schemeClr val="bg2">
                  <a:lumMod val="10000"/>
                  <a:lumOff val="90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2230763" y="5604669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pert</a:t>
            </a:r>
            <a:endParaRPr lang="en-CN" sz="2800" dirty="0"/>
          </a:p>
        </p:txBody>
      </p:sp>
      <p:pic>
        <p:nvPicPr>
          <p:cNvPr id="14" name="Picture 13" descr="A close up of a flower&#10;&#10;Description automatically generated">
            <a:extLst>
              <a:ext uri="{FF2B5EF4-FFF2-40B4-BE49-F238E27FC236}">
                <a16:creationId xmlns:a16="http://schemas.microsoft.com/office/drawing/2014/main" id="{73029CB2-0F3E-034C-8BBE-70B4BC81DC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544" r="22942" b="-1"/>
          <a:stretch/>
        </p:blipFill>
        <p:spPr>
          <a:xfrm>
            <a:off x="629320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257EAC7-12CC-C04E-BEB5-6EFC822086F8}"/>
              </a:ext>
            </a:extLst>
          </p:cNvPr>
          <p:cNvSpPr txBox="1"/>
          <p:nvPr/>
        </p:nvSpPr>
        <p:spPr>
          <a:xfrm>
            <a:off x="9727864" y="68580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flickr.com/photos/kkoshy/2825871499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3 Church Road 102" descr="23 Church Road 102">
            <a:hlinkClick r:id="" action="ppaction://media"/>
            <a:extLst>
              <a:ext uri="{FF2B5EF4-FFF2-40B4-BE49-F238E27FC236}">
                <a16:creationId xmlns:a16="http://schemas.microsoft.com/office/drawing/2014/main" id="{56F38EA6-74B4-6547-A07D-79BB08327C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68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BB6E522A-F75C-774E-8DFE-F4D94AE90091}"/>
              </a:ext>
            </a:extLst>
          </p:cNvPr>
          <p:cNvSpPr txBox="1">
            <a:spLocks/>
          </p:cNvSpPr>
          <p:nvPr/>
        </p:nvSpPr>
        <p:spPr>
          <a:xfrm>
            <a:off x="4316654" y="131722"/>
            <a:ext cx="355869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1</a:t>
            </a:r>
            <a:endParaRPr lang="en-CN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851C3A6-E19E-3343-A94C-E44D913C2EF2}"/>
              </a:ext>
            </a:extLst>
          </p:cNvPr>
          <p:cNvGrpSpPr/>
          <p:nvPr/>
        </p:nvGrpSpPr>
        <p:grpSpPr>
          <a:xfrm>
            <a:off x="781587" y="660383"/>
            <a:ext cx="11224366" cy="5810456"/>
            <a:chOff x="781587" y="660383"/>
            <a:chExt cx="11224366" cy="581045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6639E08-55F0-8240-BF45-D7BBD19F15B1}"/>
                </a:ext>
              </a:extLst>
            </p:cNvPr>
            <p:cNvSpPr/>
            <p:nvPr/>
          </p:nvSpPr>
          <p:spPr>
            <a:xfrm>
              <a:off x="781589" y="660383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wǒ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我</a:t>
              </a:r>
            </a:p>
            <a:p>
              <a:pPr algn="ctr"/>
              <a:r>
                <a:rPr lang="en-US" altLang="zh-CN" dirty="0">
                  <a:solidFill>
                    <a:schemeClr val="bg1"/>
                  </a:solidFill>
                  <a:ea typeface="Kai" pitchFamily="2" charset="-122"/>
                </a:rPr>
                <a:t>I</a:t>
              </a:r>
              <a:endParaRPr lang="en-CN" dirty="0">
                <a:solidFill>
                  <a:schemeClr val="bg1"/>
                </a:solidFill>
                <a:ea typeface="Kai" pitchFamily="2" charset="-122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CB5227C-2D98-914A-8A0E-6EBADEDA6BB4}"/>
                </a:ext>
              </a:extLst>
            </p:cNvPr>
            <p:cNvSpPr/>
            <p:nvPr/>
          </p:nvSpPr>
          <p:spPr>
            <a:xfrm>
              <a:off x="3741657" y="880257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gǒu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狗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dog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684145B-64EF-E846-BDFE-2CD381FD4DCB}"/>
                </a:ext>
              </a:extLst>
            </p:cNvPr>
            <p:cNvSpPr/>
            <p:nvPr/>
          </p:nvSpPr>
          <p:spPr>
            <a:xfrm>
              <a:off x="2381812" y="3064775"/>
              <a:ext cx="1081642" cy="1179443"/>
            </a:xfrm>
            <a:prstGeom prst="rect">
              <a:avLst/>
            </a:prstGeom>
            <a:solidFill>
              <a:srgbClr val="FFFFFF"/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ea typeface="Kai" pitchFamily="2" charset="-122"/>
                </a:rPr>
                <a:t>de</a:t>
              </a:r>
            </a:p>
            <a:p>
              <a:pPr algn="ctr"/>
              <a:r>
                <a:rPr lang="en-GB" sz="2500" dirty="0" err="1">
                  <a:solidFill>
                    <a:schemeClr val="bg1"/>
                  </a:solidFill>
                  <a:latin typeface="+mj-lt"/>
                  <a:ea typeface="Kai" pitchFamily="2" charset="-122"/>
                </a:rPr>
                <a:t>的</a:t>
              </a:r>
              <a:endParaRPr lang="en-GB" sz="2500" dirty="0">
                <a:solidFill>
                  <a:schemeClr val="bg1"/>
                </a:solidFill>
                <a:latin typeface="+mj-lt"/>
                <a:ea typeface="Kai" pitchFamily="2" charset="-122"/>
              </a:endParaRPr>
            </a:p>
            <a:p>
              <a:pPr algn="ctr"/>
              <a:r>
                <a:rPr lang="en-US" altLang="zh-CN" dirty="0">
                  <a:solidFill>
                    <a:schemeClr val="bg1"/>
                  </a:solidFill>
                  <a:ea typeface="Kai" pitchFamily="2" charset="-122"/>
                </a:rPr>
                <a:t>’s</a:t>
              </a:r>
              <a:endParaRPr lang="en-CN" dirty="0">
                <a:solidFill>
                  <a:schemeClr val="bg1"/>
                </a:solidFill>
                <a:ea typeface="Kai" pitchFamily="2" charset="-122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5395318-61B3-C445-B040-74679E063B47}"/>
                </a:ext>
              </a:extLst>
            </p:cNvPr>
            <p:cNvSpPr/>
            <p:nvPr/>
          </p:nvSpPr>
          <p:spPr>
            <a:xfrm>
              <a:off x="781588" y="2204054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nǐ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你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you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7696530-AA8C-2341-8E3A-75779179371F}"/>
                </a:ext>
              </a:extLst>
            </p:cNvPr>
            <p:cNvSpPr/>
            <p:nvPr/>
          </p:nvSpPr>
          <p:spPr>
            <a:xfrm>
              <a:off x="781587" y="5291396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tā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她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she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279DFD2-4F5B-7048-9160-9C582C1054F1}"/>
                </a:ext>
              </a:extLst>
            </p:cNvPr>
            <p:cNvSpPr/>
            <p:nvPr/>
          </p:nvSpPr>
          <p:spPr>
            <a:xfrm>
              <a:off x="781587" y="3747725"/>
              <a:ext cx="1325217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tā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他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he</a:t>
              </a:r>
            </a:p>
          </p:txBody>
        </p:sp>
        <p:sp>
          <p:nvSpPr>
            <p:cNvPr id="2" name="Hexagon 1">
              <a:extLst>
                <a:ext uri="{FF2B5EF4-FFF2-40B4-BE49-F238E27FC236}">
                  <a16:creationId xmlns:a16="http://schemas.microsoft.com/office/drawing/2014/main" id="{551B25A8-721A-4F4D-B615-CFE722974757}"/>
                </a:ext>
              </a:extLst>
            </p:cNvPr>
            <p:cNvSpPr/>
            <p:nvPr/>
          </p:nvSpPr>
          <p:spPr>
            <a:xfrm>
              <a:off x="7786400" y="1551991"/>
              <a:ext cx="1838154" cy="1205570"/>
            </a:xfrm>
            <a:prstGeom prst="hexagon">
              <a:avLst/>
            </a:prstGeom>
            <a:solidFill>
              <a:srgbClr val="93D0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kěài</a:t>
              </a:r>
              <a:endPara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可爱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ti TC" panose="02010600040101010101" pitchFamily="2" charset="-120"/>
                </a:rPr>
                <a:t>cute</a:t>
              </a:r>
            </a:p>
          </p:txBody>
        </p:sp>
        <p:sp>
          <p:nvSpPr>
            <p:cNvPr id="17" name="Hexagon 16">
              <a:extLst>
                <a:ext uri="{FF2B5EF4-FFF2-40B4-BE49-F238E27FC236}">
                  <a16:creationId xmlns:a16="http://schemas.microsoft.com/office/drawing/2014/main" id="{ADFDBECC-0A83-2A4F-A6A9-93C2FAEBDC17}"/>
                </a:ext>
              </a:extLst>
            </p:cNvPr>
            <p:cNvSpPr/>
            <p:nvPr/>
          </p:nvSpPr>
          <p:spPr>
            <a:xfrm>
              <a:off x="7786399" y="3051888"/>
              <a:ext cx="1838155" cy="1205570"/>
            </a:xfrm>
            <a:prstGeom prst="hexagon">
              <a:avLst/>
            </a:prstGeom>
            <a:solidFill>
              <a:srgbClr val="93D0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cōngming</a:t>
              </a:r>
              <a:endPara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聪明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ti TC" panose="02010600040101010101" pitchFamily="2" charset="-120"/>
                </a:rPr>
                <a:t>clever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8F1989A-C6FC-BE49-9A03-EE89D5CEFB23}"/>
                </a:ext>
              </a:extLst>
            </p:cNvPr>
            <p:cNvSpPr/>
            <p:nvPr/>
          </p:nvSpPr>
          <p:spPr>
            <a:xfrm>
              <a:off x="3726393" y="2340880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māo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猫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cat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4DDAB60-31DC-A048-8E99-29AB589E1F4A}"/>
                </a:ext>
              </a:extLst>
            </p:cNvPr>
            <p:cNvSpPr/>
            <p:nvPr/>
          </p:nvSpPr>
          <p:spPr>
            <a:xfrm>
              <a:off x="3718654" y="3747725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yú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鱼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fish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3E1B8FD-30D7-1441-A8CE-1666313D57F9}"/>
                </a:ext>
              </a:extLst>
            </p:cNvPr>
            <p:cNvSpPr/>
            <p:nvPr/>
          </p:nvSpPr>
          <p:spPr>
            <a:xfrm>
              <a:off x="3718654" y="5154570"/>
              <a:ext cx="1635808" cy="11794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niǎo</a:t>
              </a:r>
              <a:endPara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鸟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" pitchFamily="2" charset="-122"/>
                </a:rPr>
                <a:t>bird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45DDC7E-F878-954C-97C8-8EE5625CF063}"/>
                </a:ext>
              </a:extLst>
            </p:cNvPr>
            <p:cNvSpPr/>
            <p:nvPr/>
          </p:nvSpPr>
          <p:spPr>
            <a:xfrm>
              <a:off x="9887493" y="3064775"/>
              <a:ext cx="1085307" cy="1179442"/>
            </a:xfrm>
            <a:prstGeom prst="rect">
              <a:avLst/>
            </a:prstGeom>
            <a:solidFill>
              <a:srgbClr val="FFFFFF"/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  <a:ea typeface="Kai" pitchFamily="2" charset="-122"/>
                </a:rPr>
                <a:t>ma</a:t>
              </a:r>
            </a:p>
            <a:p>
              <a:pPr algn="ctr"/>
              <a:r>
                <a:rPr lang="en-GB" sz="2500" dirty="0" err="1">
                  <a:solidFill>
                    <a:schemeClr val="bg1"/>
                  </a:solidFill>
                  <a:latin typeface="+mj-lt"/>
                  <a:ea typeface="Kai" pitchFamily="2" charset="-122"/>
                </a:rPr>
                <a:t>吗</a:t>
              </a:r>
              <a:endParaRPr lang="en-GB" sz="2500" dirty="0">
                <a:solidFill>
                  <a:schemeClr val="bg1"/>
                </a:solidFill>
                <a:latin typeface="+mj-lt"/>
                <a:ea typeface="Kai" pitchFamily="2" charset="-122"/>
              </a:endParaRPr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0DB423EB-1B99-7449-8DAB-D7420245AD07}"/>
                </a:ext>
              </a:extLst>
            </p:cNvPr>
            <p:cNvSpPr/>
            <p:nvPr/>
          </p:nvSpPr>
          <p:spPr>
            <a:xfrm>
              <a:off x="7786399" y="4515571"/>
              <a:ext cx="1838155" cy="1205570"/>
            </a:xfrm>
            <a:prstGeom prst="hexagon">
              <a:avLst/>
            </a:prstGeom>
            <a:solidFill>
              <a:srgbClr val="93D0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piàoliang</a:t>
              </a:r>
              <a:endPara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漂亮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ti TC" panose="02010600040101010101" pitchFamily="2" charset="-120"/>
                </a:rPr>
                <a:t>pretty</a:t>
              </a:r>
            </a:p>
          </p:txBody>
        </p:sp>
        <p:sp>
          <p:nvSpPr>
            <p:cNvPr id="27" name="Hexagon 26">
              <a:extLst>
                <a:ext uri="{FF2B5EF4-FFF2-40B4-BE49-F238E27FC236}">
                  <a16:creationId xmlns:a16="http://schemas.microsoft.com/office/drawing/2014/main" id="{C85FBD0C-5AA9-A147-9C00-D21289A5E93F}"/>
                </a:ext>
              </a:extLst>
            </p:cNvPr>
            <p:cNvSpPr/>
            <p:nvPr/>
          </p:nvSpPr>
          <p:spPr>
            <a:xfrm>
              <a:off x="5659779" y="1551991"/>
              <a:ext cx="1838154" cy="1205570"/>
            </a:xfrm>
            <a:prstGeom prst="hexagon">
              <a:avLst/>
            </a:prstGeom>
            <a:solidFill>
              <a:srgbClr val="93D0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pàng</a:t>
              </a:r>
              <a:endPara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胖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ti TC" panose="02010600040101010101" pitchFamily="2" charset="-120"/>
                </a:rPr>
                <a:t>fat</a:t>
              </a:r>
            </a:p>
          </p:txBody>
        </p:sp>
        <p:sp>
          <p:nvSpPr>
            <p:cNvPr id="31" name="Hexagon 30">
              <a:extLst>
                <a:ext uri="{FF2B5EF4-FFF2-40B4-BE49-F238E27FC236}">
                  <a16:creationId xmlns:a16="http://schemas.microsoft.com/office/drawing/2014/main" id="{390E63A1-C33A-9544-8074-BBA0D5625A53}"/>
                </a:ext>
              </a:extLst>
            </p:cNvPr>
            <p:cNvSpPr/>
            <p:nvPr/>
          </p:nvSpPr>
          <p:spPr>
            <a:xfrm>
              <a:off x="5659779" y="3051888"/>
              <a:ext cx="1838154" cy="1205570"/>
            </a:xfrm>
            <a:prstGeom prst="hexagon">
              <a:avLst/>
            </a:prstGeom>
            <a:solidFill>
              <a:srgbClr val="93D0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dà</a:t>
              </a:r>
              <a:endPara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大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ti TC" panose="02010600040101010101" pitchFamily="2" charset="-120"/>
                </a:rPr>
                <a:t>big</a:t>
              </a:r>
            </a:p>
          </p:txBody>
        </p:sp>
        <p:sp>
          <p:nvSpPr>
            <p:cNvPr id="32" name="Hexagon 31">
              <a:extLst>
                <a:ext uri="{FF2B5EF4-FFF2-40B4-BE49-F238E27FC236}">
                  <a16:creationId xmlns:a16="http://schemas.microsoft.com/office/drawing/2014/main" id="{77B2DBD2-AC7B-C445-B558-05D45642770D}"/>
                </a:ext>
              </a:extLst>
            </p:cNvPr>
            <p:cNvSpPr/>
            <p:nvPr/>
          </p:nvSpPr>
          <p:spPr>
            <a:xfrm>
              <a:off x="5659779" y="4551785"/>
              <a:ext cx="1838154" cy="1205570"/>
            </a:xfrm>
            <a:prstGeom prst="hexagon">
              <a:avLst/>
            </a:prstGeom>
            <a:solidFill>
              <a:srgbClr val="93D0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xiǎo</a:t>
              </a:r>
              <a:endPara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CN" sz="3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小</a:t>
              </a:r>
            </a:p>
            <a:p>
              <a:pPr algn="ctr"/>
              <a:r>
                <a:rPr lang="en-CN" dirty="0">
                  <a:solidFill>
                    <a:schemeClr val="bg1"/>
                  </a:solidFill>
                  <a:ea typeface="Kaiti TC" panose="02010600040101010101" pitchFamily="2" charset="-120"/>
                </a:rPr>
                <a:t>small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8E877C8-8420-D74F-B36A-639143EEA60D}"/>
                </a:ext>
              </a:extLst>
            </p:cNvPr>
            <p:cNvSpPr txBox="1"/>
            <p:nvPr/>
          </p:nvSpPr>
          <p:spPr>
            <a:xfrm>
              <a:off x="11077903" y="3377497"/>
              <a:ext cx="928050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000" b="1" dirty="0">
                  <a:solidFill>
                    <a:schemeClr val="bg1"/>
                  </a:solidFill>
                </a:rPr>
                <a:t>？</a:t>
              </a:r>
              <a:endParaRPr lang="en-US" sz="3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50127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0D6D689-E947-6641-B7F6-47C771D82131}"/>
              </a:ext>
            </a:extLst>
          </p:cNvPr>
          <p:cNvSpPr/>
          <p:nvPr/>
        </p:nvSpPr>
        <p:spPr>
          <a:xfrm>
            <a:off x="5351466" y="2648735"/>
            <a:ext cx="1489068" cy="1560529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ea typeface="Kai" pitchFamily="2" charset="-122"/>
              </a:rPr>
              <a:t>ma</a:t>
            </a: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吗</a:t>
            </a:r>
            <a:endParaRPr lang="en-GB" sz="4000" dirty="0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46B019E-B704-614B-BC57-94F89FAE1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N" dirty="0"/>
              <a:t>the usage of </a:t>
            </a:r>
            <a:r>
              <a:rPr lang="en-CN" dirty="0">
                <a:latin typeface="Kaiti TC" panose="02010600040101010101" pitchFamily="2" charset="-120"/>
                <a:ea typeface="Kaiti TC" panose="02010600040101010101" pitchFamily="2" charset="-120"/>
              </a:rPr>
              <a:t>吗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22E4FD7-5767-B445-ACCD-056C42303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3600" y="4761471"/>
            <a:ext cx="9744800" cy="1007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err="1">
                <a:solidFill>
                  <a:schemeClr val="tx1"/>
                </a:solidFill>
                <a:ea typeface="Kaiti TC" panose="02010600040101010101" pitchFamily="2" charset="-120"/>
              </a:rPr>
              <a:t>吗</a:t>
            </a:r>
            <a:r>
              <a:rPr lang="zh-CN" altLang="en-US" sz="2800" dirty="0">
                <a:solidFill>
                  <a:schemeClr val="tx1"/>
                </a:solidFill>
                <a:ea typeface="Kaiti TC" panose="02010600040101010101" pitchFamily="2" charset="-12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ea typeface="Kaiti TC" panose="02010600040101010101" pitchFamily="2" charset="-120"/>
              </a:rPr>
              <a:t>is placed at the end of a sentence, indicating that the speaker is expecting a positive or a negative answer. </a:t>
            </a:r>
            <a:endParaRPr lang="en-CN" sz="2800" dirty="0">
              <a:solidFill>
                <a:schemeClr val="tx1"/>
              </a:solidFill>
              <a:ea typeface="Kaiti TC" panose="02010600040101010101" pitchFamily="2" charset="-12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EA7F03-6FED-BE41-A059-04458523475E}"/>
              </a:ext>
            </a:extLst>
          </p:cNvPr>
          <p:cNvSpPr txBox="1"/>
          <p:nvPr/>
        </p:nvSpPr>
        <p:spPr>
          <a:xfrm>
            <a:off x="3623038" y="3044279"/>
            <a:ext cx="1340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4400" dirty="0"/>
              <a:t>……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50AC57-0450-214E-BB7B-C7B3A72B0839}"/>
              </a:ext>
            </a:extLst>
          </p:cNvPr>
          <p:cNvSpPr txBox="1"/>
          <p:nvPr/>
        </p:nvSpPr>
        <p:spPr>
          <a:xfrm>
            <a:off x="7228114" y="3166090"/>
            <a:ext cx="14890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/>
              <a:t>？</a:t>
            </a:r>
            <a:endParaRPr lang="en-CN" sz="4400" dirty="0"/>
          </a:p>
        </p:txBody>
      </p:sp>
    </p:spTree>
    <p:extLst>
      <p:ext uri="{BB962C8B-B14F-4D97-AF65-F5344CB8AC3E}">
        <p14:creationId xmlns:p14="http://schemas.microsoft.com/office/powerpoint/2010/main" val="30428694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639E08-55F0-8240-BF45-D7BBD19F15B1}"/>
              </a:ext>
            </a:extLst>
          </p:cNvPr>
          <p:cNvSpPr/>
          <p:nvPr/>
        </p:nvSpPr>
        <p:spPr>
          <a:xfrm>
            <a:off x="781589" y="660383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wǒ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I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B5227C-2D98-914A-8A0E-6EBADEDA6BB4}"/>
              </a:ext>
            </a:extLst>
          </p:cNvPr>
          <p:cNvSpPr/>
          <p:nvPr/>
        </p:nvSpPr>
        <p:spPr>
          <a:xfrm>
            <a:off x="3741657" y="880257"/>
            <a:ext cx="1635808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gǒu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狗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dog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395318-61B3-C445-B040-74679E063B47}"/>
              </a:ext>
            </a:extLst>
          </p:cNvPr>
          <p:cNvSpPr/>
          <p:nvPr/>
        </p:nvSpPr>
        <p:spPr>
          <a:xfrm>
            <a:off x="781588" y="2204054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nǐ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96530-AA8C-2341-8E3A-75779179371F}"/>
              </a:ext>
            </a:extLst>
          </p:cNvPr>
          <p:cNvSpPr/>
          <p:nvPr/>
        </p:nvSpPr>
        <p:spPr>
          <a:xfrm>
            <a:off x="781587" y="5291396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tā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79DFD2-4F5B-7048-9160-9C582C1054F1}"/>
              </a:ext>
            </a:extLst>
          </p:cNvPr>
          <p:cNvSpPr/>
          <p:nvPr/>
        </p:nvSpPr>
        <p:spPr>
          <a:xfrm>
            <a:off x="781587" y="3747725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tā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he</a:t>
            </a:r>
          </a:p>
        </p:txBody>
      </p:sp>
      <p:sp>
        <p:nvSpPr>
          <p:cNvPr id="2" name="Hexagon 1">
            <a:extLst>
              <a:ext uri="{FF2B5EF4-FFF2-40B4-BE49-F238E27FC236}">
                <a16:creationId xmlns:a16="http://schemas.microsoft.com/office/drawing/2014/main" id="{551B25A8-721A-4F4D-B615-CFE722974757}"/>
              </a:ext>
            </a:extLst>
          </p:cNvPr>
          <p:cNvSpPr/>
          <p:nvPr/>
        </p:nvSpPr>
        <p:spPr>
          <a:xfrm>
            <a:off x="9389568" y="1601269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kěài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可爱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cute</a:t>
            </a:r>
          </a:p>
        </p:txBody>
      </p:sp>
      <p:sp>
        <p:nvSpPr>
          <p:cNvPr id="17" name="Hexagon 16">
            <a:extLst>
              <a:ext uri="{FF2B5EF4-FFF2-40B4-BE49-F238E27FC236}">
                <a16:creationId xmlns:a16="http://schemas.microsoft.com/office/drawing/2014/main" id="{ADFDBECC-0A83-2A4F-A6A9-93C2FAEBDC17}"/>
              </a:ext>
            </a:extLst>
          </p:cNvPr>
          <p:cNvSpPr/>
          <p:nvPr/>
        </p:nvSpPr>
        <p:spPr>
          <a:xfrm>
            <a:off x="9389567" y="3101166"/>
            <a:ext cx="1838155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cōngming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聪明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clever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F1989A-C6FC-BE49-9A03-EE89D5CEFB23}"/>
              </a:ext>
            </a:extLst>
          </p:cNvPr>
          <p:cNvSpPr/>
          <p:nvPr/>
        </p:nvSpPr>
        <p:spPr>
          <a:xfrm>
            <a:off x="3726393" y="2340880"/>
            <a:ext cx="1635808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māo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猫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cat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4DDAB60-31DC-A048-8E99-29AB589E1F4A}"/>
              </a:ext>
            </a:extLst>
          </p:cNvPr>
          <p:cNvSpPr/>
          <p:nvPr/>
        </p:nvSpPr>
        <p:spPr>
          <a:xfrm>
            <a:off x="3718654" y="3747725"/>
            <a:ext cx="1635808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yú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鱼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fish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3E1B8FD-30D7-1441-A8CE-1666313D57F9}"/>
              </a:ext>
            </a:extLst>
          </p:cNvPr>
          <p:cNvSpPr/>
          <p:nvPr/>
        </p:nvSpPr>
        <p:spPr>
          <a:xfrm>
            <a:off x="3718654" y="5154570"/>
            <a:ext cx="1635808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niǎo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鸟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bird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08488D-3075-374F-860C-FD46FB9553FF}"/>
              </a:ext>
            </a:extLst>
          </p:cNvPr>
          <p:cNvSpPr/>
          <p:nvPr/>
        </p:nvSpPr>
        <p:spPr>
          <a:xfrm>
            <a:off x="5724104" y="2340880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" pitchFamily="2" charset="-122"/>
              </a:rPr>
              <a:t>hěn</a:t>
            </a:r>
            <a:endParaRPr lang="en-GB" dirty="0">
              <a:solidFill>
                <a:schemeClr val="bg1"/>
              </a:solidFill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很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very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45DDC7E-F878-954C-97C8-8EE5625CF063}"/>
              </a:ext>
            </a:extLst>
          </p:cNvPr>
          <p:cNvSpPr/>
          <p:nvPr/>
        </p:nvSpPr>
        <p:spPr>
          <a:xfrm>
            <a:off x="5724103" y="3747725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" pitchFamily="2" charset="-122"/>
              </a:rPr>
              <a:t>bù</a:t>
            </a:r>
            <a:endParaRPr lang="en-GB" dirty="0">
              <a:solidFill>
                <a:schemeClr val="bg1"/>
              </a:solidFill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不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not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25" name="Hexagon 24">
            <a:extLst>
              <a:ext uri="{FF2B5EF4-FFF2-40B4-BE49-F238E27FC236}">
                <a16:creationId xmlns:a16="http://schemas.microsoft.com/office/drawing/2014/main" id="{0DB423EB-1B99-7449-8DAB-D7420245AD07}"/>
              </a:ext>
            </a:extLst>
          </p:cNvPr>
          <p:cNvSpPr/>
          <p:nvPr/>
        </p:nvSpPr>
        <p:spPr>
          <a:xfrm>
            <a:off x="9389567" y="4564849"/>
            <a:ext cx="1838155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piàoliang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漂亮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pretty</a:t>
            </a:r>
          </a:p>
        </p:txBody>
      </p:sp>
      <p:sp>
        <p:nvSpPr>
          <p:cNvPr id="27" name="Hexagon 26">
            <a:extLst>
              <a:ext uri="{FF2B5EF4-FFF2-40B4-BE49-F238E27FC236}">
                <a16:creationId xmlns:a16="http://schemas.microsoft.com/office/drawing/2014/main" id="{C85FBD0C-5AA9-A147-9C00-D21289A5E93F}"/>
              </a:ext>
            </a:extLst>
          </p:cNvPr>
          <p:cNvSpPr/>
          <p:nvPr/>
        </p:nvSpPr>
        <p:spPr>
          <a:xfrm>
            <a:off x="7262947" y="1601269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pàng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胖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fat</a:t>
            </a:r>
          </a:p>
        </p:txBody>
      </p:sp>
      <p:sp>
        <p:nvSpPr>
          <p:cNvPr id="31" name="Hexagon 30">
            <a:extLst>
              <a:ext uri="{FF2B5EF4-FFF2-40B4-BE49-F238E27FC236}">
                <a16:creationId xmlns:a16="http://schemas.microsoft.com/office/drawing/2014/main" id="{390E63A1-C33A-9544-8074-BBA0D5625A53}"/>
              </a:ext>
            </a:extLst>
          </p:cNvPr>
          <p:cNvSpPr/>
          <p:nvPr/>
        </p:nvSpPr>
        <p:spPr>
          <a:xfrm>
            <a:off x="7262947" y="3101166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dà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大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big</a:t>
            </a:r>
          </a:p>
        </p:txBody>
      </p:sp>
      <p:sp>
        <p:nvSpPr>
          <p:cNvPr id="32" name="Hexagon 31">
            <a:extLst>
              <a:ext uri="{FF2B5EF4-FFF2-40B4-BE49-F238E27FC236}">
                <a16:creationId xmlns:a16="http://schemas.microsoft.com/office/drawing/2014/main" id="{77B2DBD2-AC7B-C445-B558-05D45642770D}"/>
              </a:ext>
            </a:extLst>
          </p:cNvPr>
          <p:cNvSpPr/>
          <p:nvPr/>
        </p:nvSpPr>
        <p:spPr>
          <a:xfrm>
            <a:off x="7262947" y="4601063"/>
            <a:ext cx="1838154" cy="1205570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xiǎo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小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small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17BC1259-F765-8845-8953-DC767A2FE143}"/>
              </a:ext>
            </a:extLst>
          </p:cNvPr>
          <p:cNvSpPr txBox="1">
            <a:spLocks/>
          </p:cNvSpPr>
          <p:nvPr/>
        </p:nvSpPr>
        <p:spPr>
          <a:xfrm>
            <a:off x="4316654" y="131722"/>
            <a:ext cx="355869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2</a:t>
            </a:r>
            <a:endParaRPr lang="en-CN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8E696C2-ED46-A744-87E9-61D82F3FF19C}"/>
              </a:ext>
            </a:extLst>
          </p:cNvPr>
          <p:cNvSpPr txBox="1"/>
          <p:nvPr/>
        </p:nvSpPr>
        <p:spPr>
          <a:xfrm>
            <a:off x="11285926" y="3383497"/>
            <a:ext cx="9280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b="1" dirty="0">
                <a:solidFill>
                  <a:schemeClr val="bg1"/>
                </a:solidFill>
              </a:rPr>
              <a:t>。</a:t>
            </a:r>
            <a:endParaRPr lang="en-US" sz="3000" b="1" dirty="0">
              <a:solidFill>
                <a:schemeClr val="bg1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C50647-078B-CB4D-BEBB-2CAAFC18BE45}"/>
              </a:ext>
            </a:extLst>
          </p:cNvPr>
          <p:cNvSpPr/>
          <p:nvPr/>
        </p:nvSpPr>
        <p:spPr>
          <a:xfrm>
            <a:off x="2381812" y="3064775"/>
            <a:ext cx="1081642" cy="1179443"/>
          </a:xfrm>
          <a:prstGeom prst="rect">
            <a:avLst/>
          </a:pr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ea typeface="Kai" pitchFamily="2" charset="-122"/>
              </a:rPr>
              <a:t>de</a:t>
            </a: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的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’s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89772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3C8EF-12C6-EB4C-A7D7-26539CA3F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CN" dirty="0"/>
              <a:t>the pronunciation of </a:t>
            </a:r>
            <a:r>
              <a:rPr lang="en-CN" dirty="0">
                <a:latin typeface="KaiTi" panose="02010609060101010101" pitchFamily="49" charset="-122"/>
                <a:ea typeface="KaiTi" panose="02010609060101010101" pitchFamily="49" charset="-122"/>
              </a:rPr>
              <a:t>不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3345B-41E1-5B4A-8ED1-13C9843C6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CN" sz="6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不大不</a:t>
            </a:r>
            <a:r>
              <a:rPr lang="en-CN" sz="6000" dirty="0">
                <a:solidFill>
                  <a:srgbClr val="93D01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小</a:t>
            </a:r>
          </a:p>
          <a:p>
            <a:pPr marL="0" indent="0" algn="ctr">
              <a:buNone/>
            </a:pPr>
            <a:endParaRPr lang="en-CN" sz="6000" dirty="0">
              <a:solidFill>
                <a:srgbClr val="93D01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>
              <a:buNone/>
            </a:pPr>
            <a:r>
              <a:rPr lang="en-CN" sz="6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</a:t>
            </a:r>
            <a:r>
              <a:rPr lang="en-CN" sz="6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大不</a:t>
            </a:r>
            <a:r>
              <a:rPr lang="en-CN" sz="6000" dirty="0">
                <a:solidFill>
                  <a:srgbClr val="93D01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小</a:t>
            </a:r>
          </a:p>
          <a:p>
            <a:pPr marL="0" indent="0">
              <a:buNone/>
            </a:pPr>
            <a:endParaRPr lang="en-CN" sz="6000" dirty="0">
              <a:solidFill>
                <a:srgbClr val="93D01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F663854-B0BB-B941-A06D-6FCB679F4090}"/>
                  </a:ext>
                </a:extLst>
              </p14:cNvPr>
              <p14:cNvContentPartPr/>
              <p14:nvPr/>
            </p14:nvContentPartPr>
            <p14:xfrm>
              <a:off x="4533781" y="2512591"/>
              <a:ext cx="2898000" cy="1421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F663854-B0BB-B941-A06D-6FCB679F409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525141" y="2503591"/>
                <a:ext cx="2915640" cy="143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28F8488-61F4-094E-9A30-19D6B0737D71}"/>
                  </a:ext>
                </a:extLst>
              </p14:cNvPr>
              <p14:cNvContentPartPr/>
              <p14:nvPr/>
            </p14:nvContentPartPr>
            <p14:xfrm>
              <a:off x="4642861" y="2386591"/>
              <a:ext cx="2884680" cy="15829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28F8488-61F4-094E-9A30-19D6B0737D7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33861" y="2377591"/>
                <a:ext cx="2902320" cy="160056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23 Church Road 117" descr="23 Church Road 117">
            <a:hlinkClick r:id="" action="ppaction://media"/>
            <a:extLst>
              <a:ext uri="{FF2B5EF4-FFF2-40B4-BE49-F238E27FC236}">
                <a16:creationId xmlns:a16="http://schemas.microsoft.com/office/drawing/2014/main" id="{DE50E377-2FEC-B84A-B63A-9B6A69BD2E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69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hink Pair Share | slide holder for this common activity ...">
            <a:extLst>
              <a:ext uri="{FF2B5EF4-FFF2-40B4-BE49-F238E27FC236}">
                <a16:creationId xmlns:a16="http://schemas.microsoft.com/office/drawing/2014/main" id="{3B70B9AB-D13E-EB43-B9DE-1D61B7D0BB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133" b="9867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03757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9429B-D970-AD40-B6AC-5103D2E22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8CEDB-FBA7-2245-AB7E-179B551FB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4C30219-595A-6F4B-9BEC-52725F14EAD4}"/>
              </a:ext>
            </a:extLst>
          </p:cNvPr>
          <p:cNvGrpSpPr/>
          <p:nvPr/>
        </p:nvGrpSpPr>
        <p:grpSpPr>
          <a:xfrm>
            <a:off x="8" y="4410078"/>
            <a:ext cx="4351841" cy="2454900"/>
            <a:chOff x="8" y="4410086"/>
            <a:chExt cx="4351859" cy="2454891"/>
          </a:xfrm>
        </p:grpSpPr>
        <p:pic>
          <p:nvPicPr>
            <p:cNvPr id="4" name="Content Placeholder 4" descr="A person and a dog sitting on a hill&#10;&#10;Description automatically generated with low confidence">
              <a:extLst>
                <a:ext uri="{FF2B5EF4-FFF2-40B4-BE49-F238E27FC236}">
                  <a16:creationId xmlns:a16="http://schemas.microsoft.com/office/drawing/2014/main" id="{3240FFFA-C784-F547-B18E-63BAED1DC0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 t="15730"/>
            <a:stretch/>
          </p:blipFill>
          <p:spPr>
            <a:xfrm>
              <a:off x="20" y="4410086"/>
              <a:ext cx="4351847" cy="2447914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E3C4FBB-F8D4-E44C-9FD0-5EFEC4641F29}"/>
                </a:ext>
              </a:extLst>
            </p:cNvPr>
            <p:cNvSpPr/>
            <p:nvPr/>
          </p:nvSpPr>
          <p:spPr>
            <a:xfrm>
              <a:off x="8" y="6214048"/>
              <a:ext cx="1844298" cy="65092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 err="1">
                  <a:solidFill>
                    <a:schemeClr val="bg1"/>
                  </a:solidFill>
                </a:rPr>
                <a:t>Sioned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D91C151-095B-A74D-B8A7-F321115B8AB4}"/>
              </a:ext>
            </a:extLst>
          </p:cNvPr>
          <p:cNvGrpSpPr/>
          <p:nvPr/>
        </p:nvGrpSpPr>
        <p:grpSpPr>
          <a:xfrm>
            <a:off x="7840152" y="4410086"/>
            <a:ext cx="4351847" cy="2447914"/>
            <a:chOff x="7840152" y="4410086"/>
            <a:chExt cx="4351847" cy="2447914"/>
          </a:xfrm>
        </p:grpSpPr>
        <p:pic>
          <p:nvPicPr>
            <p:cNvPr id="8" name="Content Placeholder 11" descr="A colorful fish swimming in water&#10;&#10;Description automatically generated with low confidence">
              <a:extLst>
                <a:ext uri="{FF2B5EF4-FFF2-40B4-BE49-F238E27FC236}">
                  <a16:creationId xmlns:a16="http://schemas.microsoft.com/office/drawing/2014/main" id="{139B2DF4-8405-C44A-946B-E218880D84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 t="12485" b="3560"/>
            <a:stretch/>
          </p:blipFill>
          <p:spPr>
            <a:xfrm>
              <a:off x="7840152" y="4410086"/>
              <a:ext cx="4351847" cy="2447914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91ECF91-9400-AB48-9897-D3FAFECD3223}"/>
                </a:ext>
              </a:extLst>
            </p:cNvPr>
            <p:cNvSpPr/>
            <p:nvPr/>
          </p:nvSpPr>
          <p:spPr>
            <a:xfrm>
              <a:off x="10347682" y="6207071"/>
              <a:ext cx="1844298" cy="65092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>
                  <a:solidFill>
                    <a:schemeClr val="bg1"/>
                  </a:solidFill>
                </a:rPr>
                <a:t>Gareth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1AF36AE-CFBE-EB43-93FB-A93FB988A6AF}"/>
              </a:ext>
            </a:extLst>
          </p:cNvPr>
          <p:cNvGrpSpPr/>
          <p:nvPr/>
        </p:nvGrpSpPr>
        <p:grpSpPr>
          <a:xfrm>
            <a:off x="0" y="10"/>
            <a:ext cx="4351867" cy="2447914"/>
            <a:chOff x="0" y="10"/>
            <a:chExt cx="4351867" cy="2447914"/>
          </a:xfrm>
        </p:grpSpPr>
        <p:pic>
          <p:nvPicPr>
            <p:cNvPr id="11" name="Picture 10" descr="A close up of two birds&#10;&#10;Description automatically generated with low confidence">
              <a:extLst>
                <a:ext uri="{FF2B5EF4-FFF2-40B4-BE49-F238E27FC236}">
                  <a16:creationId xmlns:a16="http://schemas.microsoft.com/office/drawing/2014/main" id="{B2205EE5-03AB-A646-937E-95FA388D930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rcRect t="10559" b="21465"/>
            <a:stretch/>
          </p:blipFill>
          <p:spPr>
            <a:xfrm>
              <a:off x="20" y="10"/>
              <a:ext cx="4351847" cy="2447914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6AE62D2-20CF-1847-A647-6D49A8E0B741}"/>
                </a:ext>
              </a:extLst>
            </p:cNvPr>
            <p:cNvSpPr/>
            <p:nvPr/>
          </p:nvSpPr>
          <p:spPr>
            <a:xfrm>
              <a:off x="0" y="1791893"/>
              <a:ext cx="1844298" cy="65092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>
                  <a:solidFill>
                    <a:schemeClr val="bg1"/>
                  </a:solidFill>
                </a:rPr>
                <a:t>Hannah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DA1BF4B-E08E-484F-9B30-81430E4DDEB1}"/>
              </a:ext>
            </a:extLst>
          </p:cNvPr>
          <p:cNvGrpSpPr/>
          <p:nvPr/>
        </p:nvGrpSpPr>
        <p:grpSpPr>
          <a:xfrm>
            <a:off x="7841318" y="2291"/>
            <a:ext cx="4350682" cy="2445624"/>
            <a:chOff x="7841318" y="2291"/>
            <a:chExt cx="4350682" cy="2445624"/>
          </a:xfrm>
        </p:grpSpPr>
        <p:pic>
          <p:nvPicPr>
            <p:cNvPr id="13" name="Picture 12" descr="A kitten lying on its back&#10;&#10;Description automatically generated with medium confidence">
              <a:extLst>
                <a:ext uri="{FF2B5EF4-FFF2-40B4-BE49-F238E27FC236}">
                  <a16:creationId xmlns:a16="http://schemas.microsoft.com/office/drawing/2014/main" id="{76E7A5A6-286D-984B-A93B-288903B1C4A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7841318" y="2291"/>
              <a:ext cx="4350682" cy="244562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5B1513B-80CC-FB47-B42C-C30BCC30D5F6}"/>
                </a:ext>
              </a:extLst>
            </p:cNvPr>
            <p:cNvSpPr/>
            <p:nvPr/>
          </p:nvSpPr>
          <p:spPr>
            <a:xfrm>
              <a:off x="10324004" y="1766707"/>
              <a:ext cx="1844298" cy="65092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>
                  <a:solidFill>
                    <a:schemeClr val="bg1"/>
                  </a:solidFill>
                </a:rPr>
                <a:t>Anna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8765741-1BC9-6F45-B8C9-809C6672CA63}"/>
              </a:ext>
            </a:extLst>
          </p:cNvPr>
          <p:cNvGrpSpPr/>
          <p:nvPr/>
        </p:nvGrpSpPr>
        <p:grpSpPr>
          <a:xfrm>
            <a:off x="3920662" y="2208772"/>
            <a:ext cx="4351862" cy="2447923"/>
            <a:chOff x="3920662" y="2208772"/>
            <a:chExt cx="4351862" cy="2447923"/>
          </a:xfrm>
        </p:grpSpPr>
        <p:pic>
          <p:nvPicPr>
            <p:cNvPr id="15" name="Picture 14" descr="A dog lying on the ground&#10;&#10;Description automatically generated with low confidence">
              <a:extLst>
                <a:ext uri="{FF2B5EF4-FFF2-40B4-BE49-F238E27FC236}">
                  <a16:creationId xmlns:a16="http://schemas.microsoft.com/office/drawing/2014/main" id="{21996E59-FD6F-8940-A66A-EBA0A7DB8A9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>
              <a:extLs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rcRect t="6165" b="3474"/>
            <a:stretch/>
          </p:blipFill>
          <p:spPr>
            <a:xfrm>
              <a:off x="3920662" y="2208772"/>
              <a:ext cx="4351862" cy="2447923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close/>
                </a:path>
              </a:pathLst>
            </a:cu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979A43E-C00D-A84A-AA82-30B77506A4F0}"/>
                </a:ext>
              </a:extLst>
            </p:cNvPr>
            <p:cNvSpPr/>
            <p:nvPr/>
          </p:nvSpPr>
          <p:spPr>
            <a:xfrm>
              <a:off x="6428193" y="3976407"/>
              <a:ext cx="1844298" cy="650929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>
                  <a:solidFill>
                    <a:schemeClr val="bg1"/>
                  </a:solidFill>
                </a:rPr>
                <a:t>Alan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183285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and a dog sitting on a hill&#10;&#10;Description automatically generated with low confidence">
            <a:extLst>
              <a:ext uri="{FF2B5EF4-FFF2-40B4-BE49-F238E27FC236}">
                <a16:creationId xmlns:a16="http://schemas.microsoft.com/office/drawing/2014/main" id="{C3110777-1BA4-EB44-99A2-E0A46E7B55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AA4D05-E85C-1640-8843-669B86AAD671}"/>
              </a:ext>
            </a:extLst>
          </p:cNvPr>
          <p:cNvSpPr txBox="1"/>
          <p:nvPr/>
        </p:nvSpPr>
        <p:spPr>
          <a:xfrm>
            <a:off x="9562755" y="6657945"/>
            <a:ext cx="262924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dog.international/more-freedom-for-dogs-beyond-obedience-and-smother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81DF89-BBB8-7E4D-95C0-636BFCBA669E}"/>
              </a:ext>
            </a:extLst>
          </p:cNvPr>
          <p:cNvSpPr/>
          <p:nvPr/>
        </p:nvSpPr>
        <p:spPr>
          <a:xfrm>
            <a:off x="0" y="0"/>
            <a:ext cx="1844298" cy="65092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Sioned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5398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Content Placeholder 11" descr="A colorful fish swimming in water&#10;&#10;Description automatically generated with low confidence">
            <a:extLst>
              <a:ext uri="{FF2B5EF4-FFF2-40B4-BE49-F238E27FC236}">
                <a16:creationId xmlns:a16="http://schemas.microsoft.com/office/drawing/2014/main" id="{40C06997-4B58-7446-85B8-786681BBBC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485" b="356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01F1D5E-DD05-3240-A030-81F04FE46374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textexin/599253229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81DF89-BBB8-7E4D-95C0-636BFCBA669E}"/>
              </a:ext>
            </a:extLst>
          </p:cNvPr>
          <p:cNvSpPr/>
          <p:nvPr/>
        </p:nvSpPr>
        <p:spPr>
          <a:xfrm>
            <a:off x="0" y="0"/>
            <a:ext cx="1844298" cy="65092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Gareth</a:t>
            </a:r>
          </a:p>
        </p:txBody>
      </p:sp>
    </p:spTree>
    <p:extLst>
      <p:ext uri="{BB962C8B-B14F-4D97-AF65-F5344CB8AC3E}">
        <p14:creationId xmlns:p14="http://schemas.microsoft.com/office/powerpoint/2010/main" val="33018165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close up of two birds&#10;&#10;Description automatically generated with low confidence">
            <a:extLst>
              <a:ext uri="{FF2B5EF4-FFF2-40B4-BE49-F238E27FC236}">
                <a16:creationId xmlns:a16="http://schemas.microsoft.com/office/drawing/2014/main" id="{7B146B99-32D2-7F4F-80B7-803321F148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559" b="21465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681DF89-BBB8-7E4D-95C0-636BFCBA669E}"/>
              </a:ext>
            </a:extLst>
          </p:cNvPr>
          <p:cNvSpPr/>
          <p:nvPr/>
        </p:nvSpPr>
        <p:spPr>
          <a:xfrm>
            <a:off x="0" y="0"/>
            <a:ext cx="1844298" cy="65092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Hannah</a:t>
            </a:r>
          </a:p>
        </p:txBody>
      </p:sp>
    </p:spTree>
    <p:extLst>
      <p:ext uri="{BB962C8B-B14F-4D97-AF65-F5344CB8AC3E}">
        <p14:creationId xmlns:p14="http://schemas.microsoft.com/office/powerpoint/2010/main" val="42900172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kitten lying on its back&#10;&#10;Description automatically generated with medium confidence">
            <a:extLst>
              <a:ext uri="{FF2B5EF4-FFF2-40B4-BE49-F238E27FC236}">
                <a16:creationId xmlns:a16="http://schemas.microsoft.com/office/drawing/2014/main" id="{3C634BD4-CCA3-BB4B-AF76-0C50AD57A3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290"/>
            <a:ext cx="12192000" cy="685341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681DF89-BBB8-7E4D-95C0-636BFCBA669E}"/>
              </a:ext>
            </a:extLst>
          </p:cNvPr>
          <p:cNvSpPr/>
          <p:nvPr/>
        </p:nvSpPr>
        <p:spPr>
          <a:xfrm>
            <a:off x="0" y="0"/>
            <a:ext cx="1844298" cy="65092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Anna</a:t>
            </a:r>
          </a:p>
        </p:txBody>
      </p:sp>
    </p:spTree>
    <p:extLst>
      <p:ext uri="{BB962C8B-B14F-4D97-AF65-F5344CB8AC3E}">
        <p14:creationId xmlns:p14="http://schemas.microsoft.com/office/powerpoint/2010/main" val="26031622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dog lying on the ground&#10;&#10;Description automatically generated with low confidence">
            <a:extLst>
              <a:ext uri="{FF2B5EF4-FFF2-40B4-BE49-F238E27FC236}">
                <a16:creationId xmlns:a16="http://schemas.microsoft.com/office/drawing/2014/main" id="{DB821B79-5D0C-BE49-AC24-0F2D6B4204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165" b="3474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8A0F14B-59B5-F74B-A11C-C69A5B9C5401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flickr.com/photos/memoreks/1035885323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81DF89-BBB8-7E4D-95C0-636BFCBA669E}"/>
              </a:ext>
            </a:extLst>
          </p:cNvPr>
          <p:cNvSpPr/>
          <p:nvPr/>
        </p:nvSpPr>
        <p:spPr>
          <a:xfrm>
            <a:off x="0" y="0"/>
            <a:ext cx="1844298" cy="650929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Alan</a:t>
            </a:r>
          </a:p>
        </p:txBody>
      </p:sp>
    </p:spTree>
    <p:extLst>
      <p:ext uri="{BB962C8B-B14F-4D97-AF65-F5344CB8AC3E}">
        <p14:creationId xmlns:p14="http://schemas.microsoft.com/office/powerpoint/2010/main" val="9395411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3AF0A-AD30-BB4A-9CC8-A421C1743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49389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Chinese zodiac </a:t>
            </a: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63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4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5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68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9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0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0" name="Picture 49" descr="Chinese zodiac - Wikipedia">
            <a:extLst>
              <a:ext uri="{FF2B5EF4-FFF2-40B4-BE49-F238E27FC236}">
                <a16:creationId xmlns:a16="http://schemas.microsoft.com/office/drawing/2014/main" id="{B3F4277A-129D-DF46-9C46-20871057C8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22" r="-1" b="-1"/>
          <a:stretch/>
        </p:blipFill>
        <p:spPr>
          <a:xfrm>
            <a:off x="5900710" y="394322"/>
            <a:ext cx="6156881" cy="6069357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0FDB2292-5AA0-2C42-9085-24794F1A686D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3" tooltip="https://en.wikipedia.org/wiki/Chinese_zodia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95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shǔ</a:t>
            </a:r>
            <a:endParaRPr lang="en-US" sz="7100" dirty="0">
              <a:solidFill>
                <a:srgbClr val="00B05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鼠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04669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llygoden</a:t>
            </a:r>
            <a:endParaRPr lang="en-CN" sz="2800" dirty="0"/>
          </a:p>
        </p:txBody>
      </p:sp>
      <p:pic>
        <p:nvPicPr>
          <p:cNvPr id="9" name="Picture 8" descr="Year of the Rat - Chinese Zodiac Birthday Cards">
            <a:extLst>
              <a:ext uri="{FF2B5EF4-FFF2-40B4-BE49-F238E27FC236}">
                <a16:creationId xmlns:a16="http://schemas.microsoft.com/office/drawing/2014/main" id="{ECD6F036-BC29-1B42-87DD-99B305542C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180136" y="986367"/>
            <a:ext cx="4885266" cy="4885266"/>
          </a:xfrm>
          <a:prstGeom prst="rect">
            <a:avLst/>
          </a:prstGeom>
        </p:spPr>
      </p:pic>
      <p:pic>
        <p:nvPicPr>
          <p:cNvPr id="2" name="23 Church Road 103" descr="23 Church Road 103">
            <a:hlinkClick r:id="" action="ppaction://media"/>
            <a:extLst>
              <a:ext uri="{FF2B5EF4-FFF2-40B4-BE49-F238E27FC236}">
                <a16:creationId xmlns:a16="http://schemas.microsoft.com/office/drawing/2014/main" id="{F45D551F-599D-8545-B6F6-B81AAC583C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955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zh-CN" altLang="en-US" sz="7100" dirty="0">
                <a:solidFill>
                  <a:srgbClr val="FFFF00"/>
                </a:solidFill>
                <a:ea typeface="Kai" pitchFamily="2" charset="-122"/>
              </a:rPr>
              <a:t> </a:t>
            </a: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niú</a:t>
            </a:r>
            <a:endParaRPr lang="en-US" sz="7100" dirty="0">
              <a:solidFill>
                <a:srgbClr val="FFFF00"/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zh-CN" altLang="en-US" sz="200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牛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ych</a:t>
            </a:r>
            <a:endParaRPr lang="en-CN" sz="2800" dirty="0"/>
          </a:p>
        </p:txBody>
      </p:sp>
      <p:pic>
        <p:nvPicPr>
          <p:cNvPr id="10" name="Picture 9" descr="Year of the Ox - Chinese Zodiac Birthday Cards">
            <a:extLst>
              <a:ext uri="{FF2B5EF4-FFF2-40B4-BE49-F238E27FC236}">
                <a16:creationId xmlns:a16="http://schemas.microsoft.com/office/drawing/2014/main" id="{00103124-9361-7A49-98E8-EEA25DC9A2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53667" y="838200"/>
            <a:ext cx="5476377" cy="5476377"/>
          </a:xfrm>
          <a:prstGeom prst="rect">
            <a:avLst/>
          </a:prstGeom>
        </p:spPr>
      </p:pic>
      <p:pic>
        <p:nvPicPr>
          <p:cNvPr id="2" name="23 Church Road 104" descr="23 Church Road 104">
            <a:hlinkClick r:id="" action="ppaction://media"/>
            <a:extLst>
              <a:ext uri="{FF2B5EF4-FFF2-40B4-BE49-F238E27FC236}">
                <a16:creationId xmlns:a16="http://schemas.microsoft.com/office/drawing/2014/main" id="{290301D6-55BD-3C41-8DB2-CE85DA7D9B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7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hǔ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zh-CN" altLang="en-US" sz="20000" dirty="0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虎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teigr</a:t>
            </a:r>
            <a:endParaRPr lang="en-CN" sz="2800" dirty="0"/>
          </a:p>
        </p:txBody>
      </p:sp>
      <p:pic>
        <p:nvPicPr>
          <p:cNvPr id="20" name="Picture 19" descr="Year of the Tiger - Chinese Zodiac Birthday Cards">
            <a:extLst>
              <a:ext uri="{FF2B5EF4-FFF2-40B4-BE49-F238E27FC236}">
                <a16:creationId xmlns:a16="http://schemas.microsoft.com/office/drawing/2014/main" id="{0B6D723B-CA12-104F-9FF7-1FA7813A53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20933" y="922866"/>
            <a:ext cx="5012267" cy="5012267"/>
          </a:xfrm>
          <a:prstGeom prst="rect">
            <a:avLst/>
          </a:prstGeom>
        </p:spPr>
      </p:pic>
      <p:pic>
        <p:nvPicPr>
          <p:cNvPr id="2" name="23 Church Road 105" descr="23 Church Road 105">
            <a:hlinkClick r:id="" action="ppaction://media"/>
            <a:extLst>
              <a:ext uri="{FF2B5EF4-FFF2-40B4-BE49-F238E27FC236}">
                <a16:creationId xmlns:a16="http://schemas.microsoft.com/office/drawing/2014/main" id="{7CA3EBA6-5A8E-294D-AFD3-525D384B2A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1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tù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zh-CN" altLang="en-US" sz="2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兔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cwningen</a:t>
            </a:r>
            <a:endParaRPr lang="en-CN" sz="2800" dirty="0"/>
          </a:p>
        </p:txBody>
      </p:sp>
      <p:pic>
        <p:nvPicPr>
          <p:cNvPr id="7" name="Picture 6" descr="Year of the Rabbit - Chinese Zodiac Birthday Cards">
            <a:extLst>
              <a:ext uri="{FF2B5EF4-FFF2-40B4-BE49-F238E27FC236}">
                <a16:creationId xmlns:a16="http://schemas.microsoft.com/office/drawing/2014/main" id="{2E2961EB-6890-774F-A964-484EDA3E2A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99199" y="846666"/>
            <a:ext cx="5164667" cy="5164667"/>
          </a:xfrm>
          <a:prstGeom prst="rect">
            <a:avLst/>
          </a:prstGeom>
        </p:spPr>
      </p:pic>
      <p:pic>
        <p:nvPicPr>
          <p:cNvPr id="2" name="23 Church Road 106" descr="23 Church Road 106">
            <a:hlinkClick r:id="" action="ppaction://media"/>
            <a:extLst>
              <a:ext uri="{FF2B5EF4-FFF2-40B4-BE49-F238E27FC236}">
                <a16:creationId xmlns:a16="http://schemas.microsoft.com/office/drawing/2014/main" id="{D65C558C-914E-524C-890F-EFA7172C30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8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lóng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zh-CN" altLang="en-US" sz="200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龙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draig</a:t>
            </a:r>
            <a:endParaRPr lang="en-CN" sz="2800" dirty="0"/>
          </a:p>
        </p:txBody>
      </p:sp>
      <p:pic>
        <p:nvPicPr>
          <p:cNvPr id="9" name="Picture 8" descr="Year of the Dragon - Chinese Zodiac Birthday Cards">
            <a:extLst>
              <a:ext uri="{FF2B5EF4-FFF2-40B4-BE49-F238E27FC236}">
                <a16:creationId xmlns:a16="http://schemas.microsoft.com/office/drawing/2014/main" id="{68EC018F-C204-CA4F-A221-669118E777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15467" y="511969"/>
            <a:ext cx="5834062" cy="5834062"/>
          </a:xfrm>
          <a:prstGeom prst="rect">
            <a:avLst/>
          </a:prstGeom>
        </p:spPr>
      </p:pic>
      <p:pic>
        <p:nvPicPr>
          <p:cNvPr id="2" name="23 Church Road 107" descr="23 Church Road 107">
            <a:hlinkClick r:id="" action="ppaction://media"/>
            <a:extLst>
              <a:ext uri="{FF2B5EF4-FFF2-40B4-BE49-F238E27FC236}">
                <a16:creationId xmlns:a16="http://schemas.microsoft.com/office/drawing/2014/main" id="{879D1203-B254-7A49-9022-F74F672208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6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shé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蛇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neidr</a:t>
            </a:r>
            <a:endParaRPr lang="en-CN" sz="2800" dirty="0"/>
          </a:p>
        </p:txBody>
      </p:sp>
      <p:pic>
        <p:nvPicPr>
          <p:cNvPr id="14" name="Picture 13" descr="Year of the Snake - Chinese Zodiac Birthday Cards">
            <a:extLst>
              <a:ext uri="{FF2B5EF4-FFF2-40B4-BE49-F238E27FC236}">
                <a16:creationId xmlns:a16="http://schemas.microsoft.com/office/drawing/2014/main" id="{81F59AD9-87DC-D445-B9B9-53E19B9859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70133" y="1209348"/>
            <a:ext cx="4673600" cy="4673600"/>
          </a:xfrm>
          <a:prstGeom prst="rect">
            <a:avLst/>
          </a:prstGeom>
        </p:spPr>
      </p:pic>
      <p:pic>
        <p:nvPicPr>
          <p:cNvPr id="2" name="23 Church Road 108" descr="23 Church Road 108">
            <a:hlinkClick r:id="" action="ppaction://media"/>
            <a:extLst>
              <a:ext uri="{FF2B5EF4-FFF2-40B4-BE49-F238E27FC236}">
                <a16:creationId xmlns:a16="http://schemas.microsoft.com/office/drawing/2014/main" id="{142414A1-DB06-E84A-B584-F2526EAFA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34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mǎ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马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ceffyl</a:t>
            </a:r>
            <a:endParaRPr lang="en-CN" sz="2800" dirty="0"/>
          </a:p>
        </p:txBody>
      </p:sp>
      <p:pic>
        <p:nvPicPr>
          <p:cNvPr id="15" name="Picture 14" descr="Year of the Horse - Chinese Zodiac Birthday Cards">
            <a:extLst>
              <a:ext uri="{FF2B5EF4-FFF2-40B4-BE49-F238E27FC236}">
                <a16:creationId xmlns:a16="http://schemas.microsoft.com/office/drawing/2014/main" id="{0F7D1C46-A46B-FB4D-8EC0-1052CAF6F8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08800" y="1235870"/>
            <a:ext cx="4368799" cy="4368799"/>
          </a:xfrm>
          <a:prstGeom prst="rect">
            <a:avLst/>
          </a:prstGeom>
        </p:spPr>
      </p:pic>
      <p:pic>
        <p:nvPicPr>
          <p:cNvPr id="3" name="23 Church Road 109" descr="23 Church Road 109">
            <a:hlinkClick r:id="" action="ppaction://media"/>
            <a:extLst>
              <a:ext uri="{FF2B5EF4-FFF2-40B4-BE49-F238E27FC236}">
                <a16:creationId xmlns:a16="http://schemas.microsoft.com/office/drawing/2014/main" id="{95DFDA1C-0C0F-2642-906C-27B9337AE3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59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yáng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羊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dafad</a:t>
            </a:r>
            <a:endParaRPr lang="en-CN" sz="2800" dirty="0"/>
          </a:p>
        </p:txBody>
      </p:sp>
      <p:pic>
        <p:nvPicPr>
          <p:cNvPr id="3" name="Picture 2" descr="GOAT or SHEEP Chinese Zodiac Signs 2021: Predictions for ...">
            <a:extLst>
              <a:ext uri="{FF2B5EF4-FFF2-40B4-BE49-F238E27FC236}">
                <a16:creationId xmlns:a16="http://schemas.microsoft.com/office/drawing/2014/main" id="{C7FB2E3B-1C3C-1C40-869A-BD6B8CB003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19142" y="381000"/>
            <a:ext cx="4606204" cy="6096000"/>
          </a:xfrm>
          <a:prstGeom prst="rect">
            <a:avLst/>
          </a:prstGeom>
        </p:spPr>
      </p:pic>
      <p:pic>
        <p:nvPicPr>
          <p:cNvPr id="2" name="23 Church Road 110" descr="23 Church Road 110">
            <a:hlinkClick r:id="" action="ppaction://media"/>
            <a:extLst>
              <a:ext uri="{FF2B5EF4-FFF2-40B4-BE49-F238E27FC236}">
                <a16:creationId xmlns:a16="http://schemas.microsoft.com/office/drawing/2014/main" id="{65DDD025-76D7-6A41-9215-7D15E93A4C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7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FF00"/>
                </a:solidFill>
                <a:ea typeface="Kai" pitchFamily="2" charset="-122"/>
              </a:rPr>
              <a:t>hóu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猴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mwnci</a:t>
            </a:r>
            <a:endParaRPr lang="en-CN" sz="2800" dirty="0"/>
          </a:p>
        </p:txBody>
      </p:sp>
      <p:pic>
        <p:nvPicPr>
          <p:cNvPr id="4" name="Picture 3" descr="Year of the Monkey - Chinese Zodiac Birthday Cards">
            <a:extLst>
              <a:ext uri="{FF2B5EF4-FFF2-40B4-BE49-F238E27FC236}">
                <a16:creationId xmlns:a16="http://schemas.microsoft.com/office/drawing/2014/main" id="{7C3E257A-DEBC-1640-AB9B-E8F2A1C8D5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21866" y="511968"/>
            <a:ext cx="5834063" cy="5834063"/>
          </a:xfrm>
          <a:prstGeom prst="rect">
            <a:avLst/>
          </a:prstGeom>
        </p:spPr>
      </p:pic>
      <p:pic>
        <p:nvPicPr>
          <p:cNvPr id="3" name="23 Church Road 113" descr="23 Church Road 113">
            <a:hlinkClick r:id="" action="ppaction://media"/>
            <a:extLst>
              <a:ext uri="{FF2B5EF4-FFF2-40B4-BE49-F238E27FC236}">
                <a16:creationId xmlns:a16="http://schemas.microsoft.com/office/drawing/2014/main" id="{C4183B2C-F7E3-FE43-8E2F-EDE0794318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758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C6F6"/>
                </a:solidFill>
                <a:ea typeface="Kai" pitchFamily="2" charset="-122"/>
              </a:rPr>
              <a:t>jī</a:t>
            </a:r>
            <a:endParaRPr lang="en-US" altLang="zh-CN" sz="7100" dirty="0">
              <a:solidFill>
                <a:srgbClr val="00C6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鸡</a:t>
            </a:r>
            <a:endParaRPr lang="en-US" sz="20000" dirty="0">
              <a:solidFill>
                <a:srgbClr val="00C6F6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ceiliog</a:t>
            </a:r>
            <a:endParaRPr lang="en-CN" sz="2800" dirty="0"/>
          </a:p>
        </p:txBody>
      </p:sp>
      <p:pic>
        <p:nvPicPr>
          <p:cNvPr id="3" name="Picture 2" descr="Gambling Horoscope 2019">
            <a:extLst>
              <a:ext uri="{FF2B5EF4-FFF2-40B4-BE49-F238E27FC236}">
                <a16:creationId xmlns:a16="http://schemas.microsoft.com/office/drawing/2014/main" id="{140B85BF-D66F-7B4B-A4F4-0FFBD93EFA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53667" y="1192415"/>
            <a:ext cx="5535189" cy="4690533"/>
          </a:xfrm>
          <a:prstGeom prst="rect">
            <a:avLst/>
          </a:prstGeom>
        </p:spPr>
      </p:pic>
      <p:pic>
        <p:nvPicPr>
          <p:cNvPr id="2" name="23 Church Road 114" descr="23 Church Road 114">
            <a:hlinkClick r:id="" action="ppaction://media"/>
            <a:extLst>
              <a:ext uri="{FF2B5EF4-FFF2-40B4-BE49-F238E27FC236}">
                <a16:creationId xmlns:a16="http://schemas.microsoft.com/office/drawing/2014/main" id="{10F2D581-BEAA-3244-81AD-9FEC257270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gǒu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狗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ci</a:t>
            </a:r>
            <a:endParaRPr lang="en-CN" sz="2800" dirty="0"/>
          </a:p>
        </p:txBody>
      </p:sp>
      <p:pic>
        <p:nvPicPr>
          <p:cNvPr id="6" name="Picture 5" descr="Year of the Dog - Chinese Zodiac Birthday Cards">
            <a:extLst>
              <a:ext uri="{FF2B5EF4-FFF2-40B4-BE49-F238E27FC236}">
                <a16:creationId xmlns:a16="http://schemas.microsoft.com/office/drawing/2014/main" id="{588ABA8A-6389-DA43-88C0-7BA02BB096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01732" y="618066"/>
            <a:ext cx="5621867" cy="5621867"/>
          </a:xfrm>
          <a:prstGeom prst="rect">
            <a:avLst/>
          </a:prstGeom>
        </p:spPr>
      </p:pic>
      <p:pic>
        <p:nvPicPr>
          <p:cNvPr id="2" name="23 Church Road 115" descr="23 Church Road 115">
            <a:hlinkClick r:id="" action="ppaction://media"/>
            <a:extLst>
              <a:ext uri="{FF2B5EF4-FFF2-40B4-BE49-F238E27FC236}">
                <a16:creationId xmlns:a16="http://schemas.microsoft.com/office/drawing/2014/main" id="{5094821A-F48F-444F-B568-096397997B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0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4" y="1253331"/>
            <a:ext cx="5834063" cy="435133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C6F6"/>
                </a:solidFill>
                <a:ea typeface="Kai" pitchFamily="2" charset="-122"/>
              </a:rPr>
              <a:t>zhū</a:t>
            </a:r>
            <a:endParaRPr lang="en-US" altLang="zh-CN" sz="7100" dirty="0">
              <a:solidFill>
                <a:srgbClr val="00C6F6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猪</a:t>
            </a:r>
            <a:endParaRPr lang="en-US" sz="20000" dirty="0">
              <a:solidFill>
                <a:srgbClr val="00C6F6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46E8E9-9360-9D43-B3F0-2A73E227A3BA}"/>
              </a:ext>
            </a:extLst>
          </p:cNvPr>
          <p:cNvSpPr txBox="1"/>
          <p:nvPr/>
        </p:nvSpPr>
        <p:spPr>
          <a:xfrm>
            <a:off x="1991223" y="5621338"/>
            <a:ext cx="229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mochyn</a:t>
            </a:r>
            <a:endParaRPr lang="en-CN" sz="2800" dirty="0"/>
          </a:p>
        </p:txBody>
      </p:sp>
      <p:pic>
        <p:nvPicPr>
          <p:cNvPr id="3" name="Picture 2" descr="Year of the Pig - Chinese Zodiac Birthday Cards">
            <a:extLst>
              <a:ext uri="{FF2B5EF4-FFF2-40B4-BE49-F238E27FC236}">
                <a16:creationId xmlns:a16="http://schemas.microsoft.com/office/drawing/2014/main" id="{D7341321-A60A-0C45-96D6-9C0FD72877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49332" y="448734"/>
            <a:ext cx="6265333" cy="6265333"/>
          </a:xfrm>
          <a:prstGeom prst="rect">
            <a:avLst/>
          </a:prstGeom>
        </p:spPr>
      </p:pic>
      <p:pic>
        <p:nvPicPr>
          <p:cNvPr id="4" name="23 Church Road 116" descr="23 Church Road 116">
            <a:hlinkClick r:id="" action="ppaction://media"/>
            <a:extLst>
              <a:ext uri="{FF2B5EF4-FFF2-40B4-BE49-F238E27FC236}">
                <a16:creationId xmlns:a16="http://schemas.microsoft.com/office/drawing/2014/main" id="{99F0F420-9BAB-FA4F-A85F-871124BF86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21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CF526-94E8-604C-81A0-E8520263E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2BD50B4-4FDA-8040-865B-F49265E974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5863" y="0"/>
            <a:ext cx="6840273" cy="6840273"/>
          </a:xfrm>
        </p:spPr>
      </p:pic>
    </p:spTree>
    <p:extLst>
      <p:ext uri="{BB962C8B-B14F-4D97-AF65-F5344CB8AC3E}">
        <p14:creationId xmlns:p14="http://schemas.microsoft.com/office/powerpoint/2010/main" val="176063678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A6FF25-17CC-C14D-813B-AE44CD80BA38}"/>
              </a:ext>
            </a:extLst>
          </p:cNvPr>
          <p:cNvSpPr txBox="1">
            <a:spLocks/>
          </p:cNvSpPr>
          <p:nvPr/>
        </p:nvSpPr>
        <p:spPr>
          <a:xfrm>
            <a:off x="4316654" y="131722"/>
            <a:ext cx="355869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92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3a</a:t>
            </a:r>
            <a:endParaRPr lang="en-C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6E6C73-F611-D848-8DB2-A93587A7984B}"/>
              </a:ext>
            </a:extLst>
          </p:cNvPr>
          <p:cNvSpPr/>
          <p:nvPr/>
        </p:nvSpPr>
        <p:spPr>
          <a:xfrm>
            <a:off x="2711989" y="575716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wǒ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I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419A81-D0E3-C34B-BB35-2F66A2F77CA2}"/>
              </a:ext>
            </a:extLst>
          </p:cNvPr>
          <p:cNvSpPr/>
          <p:nvPr/>
        </p:nvSpPr>
        <p:spPr>
          <a:xfrm>
            <a:off x="2711988" y="2119387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nǐ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06F943-524D-C040-9989-A06827AAF0C2}"/>
              </a:ext>
            </a:extLst>
          </p:cNvPr>
          <p:cNvSpPr/>
          <p:nvPr/>
        </p:nvSpPr>
        <p:spPr>
          <a:xfrm>
            <a:off x="2711987" y="5206729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tā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she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71E28A-7480-EF4D-8077-653AC135CD28}"/>
              </a:ext>
            </a:extLst>
          </p:cNvPr>
          <p:cNvSpPr/>
          <p:nvPr/>
        </p:nvSpPr>
        <p:spPr>
          <a:xfrm>
            <a:off x="2711987" y="3663058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tā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he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F8DDF38E-8B95-A747-B903-8E23D76E74F5}"/>
              </a:ext>
            </a:extLst>
          </p:cNvPr>
          <p:cNvSpPr/>
          <p:nvPr/>
        </p:nvSpPr>
        <p:spPr>
          <a:xfrm>
            <a:off x="5105400" y="2657164"/>
            <a:ext cx="1981200" cy="1543671"/>
          </a:xfrm>
          <a:prstGeom prst="rightArrow">
            <a:avLst>
              <a:gd name="adj1" fmla="val 100000"/>
              <a:gd name="adj2" fmla="val 28061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shǔ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属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be born in the year of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B254CC-13AF-7F49-ACEE-1F1C6A4C10EB}"/>
              </a:ext>
            </a:extLst>
          </p:cNvPr>
          <p:cNvSpPr/>
          <p:nvPr/>
        </p:nvSpPr>
        <p:spPr>
          <a:xfrm>
            <a:off x="7622656" y="2839277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shénme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什么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" pitchFamily="2" charset="-122"/>
              </a:rPr>
              <a:t>what</a:t>
            </a:r>
            <a:endParaRPr lang="en-CN" dirty="0">
              <a:solidFill>
                <a:schemeClr val="bg1"/>
              </a:solidFill>
              <a:ea typeface="Kai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89ADFC-90F5-4241-AAB8-55D4E766D22B}"/>
              </a:ext>
            </a:extLst>
          </p:cNvPr>
          <p:cNvSpPr txBox="1"/>
          <p:nvPr/>
        </p:nvSpPr>
        <p:spPr>
          <a:xfrm>
            <a:off x="9147503" y="3151999"/>
            <a:ext cx="9280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b="1" dirty="0">
                <a:solidFill>
                  <a:schemeClr val="bg1"/>
                </a:solidFill>
              </a:rPr>
              <a:t>？</a:t>
            </a:r>
            <a:endParaRPr lang="en-US" sz="3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9047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A6FF25-17CC-C14D-813B-AE44CD80BA38}"/>
              </a:ext>
            </a:extLst>
          </p:cNvPr>
          <p:cNvSpPr txBox="1">
            <a:spLocks/>
          </p:cNvSpPr>
          <p:nvPr/>
        </p:nvSpPr>
        <p:spPr>
          <a:xfrm>
            <a:off x="4316654" y="131722"/>
            <a:ext cx="3558691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 fontScale="92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3b</a:t>
            </a:r>
            <a:endParaRPr lang="en-C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6E6C73-F611-D848-8DB2-A93587A7984B}"/>
              </a:ext>
            </a:extLst>
          </p:cNvPr>
          <p:cNvSpPr/>
          <p:nvPr/>
        </p:nvSpPr>
        <p:spPr>
          <a:xfrm>
            <a:off x="2711989" y="575716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wǒ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I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419A81-D0E3-C34B-BB35-2F66A2F77CA2}"/>
              </a:ext>
            </a:extLst>
          </p:cNvPr>
          <p:cNvSpPr/>
          <p:nvPr/>
        </p:nvSpPr>
        <p:spPr>
          <a:xfrm>
            <a:off x="2711988" y="2119387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nǐ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06F943-524D-C040-9989-A06827AAF0C2}"/>
              </a:ext>
            </a:extLst>
          </p:cNvPr>
          <p:cNvSpPr/>
          <p:nvPr/>
        </p:nvSpPr>
        <p:spPr>
          <a:xfrm>
            <a:off x="2711987" y="5206729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tā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she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71E28A-7480-EF4D-8077-653AC135CD28}"/>
              </a:ext>
            </a:extLst>
          </p:cNvPr>
          <p:cNvSpPr/>
          <p:nvPr/>
        </p:nvSpPr>
        <p:spPr>
          <a:xfrm>
            <a:off x="2711987" y="3663058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tā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" pitchFamily="2" charset="-122"/>
              </a:rPr>
              <a:t>he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F8DDF38E-8B95-A747-B903-8E23D76E74F5}"/>
              </a:ext>
            </a:extLst>
          </p:cNvPr>
          <p:cNvSpPr/>
          <p:nvPr/>
        </p:nvSpPr>
        <p:spPr>
          <a:xfrm>
            <a:off x="5105400" y="2657164"/>
            <a:ext cx="1981200" cy="1543671"/>
          </a:xfrm>
          <a:prstGeom prst="rightArrow">
            <a:avLst>
              <a:gd name="adj1" fmla="val 100000"/>
              <a:gd name="adj2" fmla="val 28061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shǔ</a:t>
            </a:r>
            <a:endParaRPr lang="en-CN" sz="3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属</a:t>
            </a:r>
          </a:p>
          <a:p>
            <a:pPr algn="ctr"/>
            <a:r>
              <a:rPr lang="en-CN" dirty="0">
                <a:solidFill>
                  <a:schemeClr val="bg1"/>
                </a:solidFill>
                <a:ea typeface="Kaiti TC" panose="02010600040101010101" pitchFamily="2" charset="-120"/>
              </a:rPr>
              <a:t>be born in the year of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C2483A1-187E-B044-8A44-4F3E2AF9EF08}"/>
              </a:ext>
            </a:extLst>
          </p:cNvPr>
          <p:cNvSpPr/>
          <p:nvPr/>
        </p:nvSpPr>
        <p:spPr>
          <a:xfrm>
            <a:off x="8280931" y="270773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shǔ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鼠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rat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F618A0C-9214-014B-928F-4B9FCB27078F}"/>
              </a:ext>
            </a:extLst>
          </p:cNvPr>
          <p:cNvSpPr/>
          <p:nvPr/>
        </p:nvSpPr>
        <p:spPr>
          <a:xfrm>
            <a:off x="8280931" y="1336382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niú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牛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ox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AD38FC-3BF4-5B45-AE10-A098B97C6EA8}"/>
              </a:ext>
            </a:extLst>
          </p:cNvPr>
          <p:cNvSpPr/>
          <p:nvPr/>
        </p:nvSpPr>
        <p:spPr>
          <a:xfrm>
            <a:off x="8280931" y="2401991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hǔ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虎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tiger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77BF0D6-5219-2D43-807F-05E4664D940F}"/>
              </a:ext>
            </a:extLst>
          </p:cNvPr>
          <p:cNvSpPr/>
          <p:nvPr/>
        </p:nvSpPr>
        <p:spPr>
          <a:xfrm>
            <a:off x="8280930" y="3449297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tù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兔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rabbit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95B3DD2-A539-4443-85ED-7DB1CD639498}"/>
              </a:ext>
            </a:extLst>
          </p:cNvPr>
          <p:cNvSpPr/>
          <p:nvPr/>
        </p:nvSpPr>
        <p:spPr>
          <a:xfrm>
            <a:off x="8280930" y="4514906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lóng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龙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dragon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9893CE1-66E1-9C45-9A6D-824CD7DAA6C7}"/>
              </a:ext>
            </a:extLst>
          </p:cNvPr>
          <p:cNvSpPr/>
          <p:nvPr/>
        </p:nvSpPr>
        <p:spPr>
          <a:xfrm>
            <a:off x="8280930" y="5580515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shé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蛇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snake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8503FDB-3702-BC46-BA2E-13B7A0711D57}"/>
              </a:ext>
            </a:extLst>
          </p:cNvPr>
          <p:cNvSpPr/>
          <p:nvPr/>
        </p:nvSpPr>
        <p:spPr>
          <a:xfrm>
            <a:off x="9855731" y="270773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mǎ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马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horse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DA295E-6DC0-9F4F-950F-D92625A1E404}"/>
              </a:ext>
            </a:extLst>
          </p:cNvPr>
          <p:cNvSpPr/>
          <p:nvPr/>
        </p:nvSpPr>
        <p:spPr>
          <a:xfrm>
            <a:off x="9855731" y="1336382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yáng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羊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sheep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4CC53E-5BA1-5C4D-B593-EA9CD5CF844A}"/>
              </a:ext>
            </a:extLst>
          </p:cNvPr>
          <p:cNvSpPr/>
          <p:nvPr/>
        </p:nvSpPr>
        <p:spPr>
          <a:xfrm>
            <a:off x="9855731" y="2401991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hóu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猴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monkey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F21789-D26F-BD4C-AB04-F922F9ACF8C2}"/>
              </a:ext>
            </a:extLst>
          </p:cNvPr>
          <p:cNvSpPr/>
          <p:nvPr/>
        </p:nvSpPr>
        <p:spPr>
          <a:xfrm>
            <a:off x="9855730" y="3449297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jī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鸡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chicken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59D591F-BEF8-614C-B24C-DADD1F9F2C1F}"/>
              </a:ext>
            </a:extLst>
          </p:cNvPr>
          <p:cNvSpPr/>
          <p:nvPr/>
        </p:nvSpPr>
        <p:spPr>
          <a:xfrm>
            <a:off x="9855730" y="4514906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gǒu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狗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dog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F4756CF-BD1F-7740-B191-B033C110F965}"/>
              </a:ext>
            </a:extLst>
          </p:cNvPr>
          <p:cNvSpPr/>
          <p:nvPr/>
        </p:nvSpPr>
        <p:spPr>
          <a:xfrm>
            <a:off x="9855730" y="5580515"/>
            <a:ext cx="1325217" cy="99156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shé</a:t>
            </a:r>
            <a:endParaRPr lang="en-CN" sz="3000" dirty="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猪</a:t>
            </a:r>
          </a:p>
          <a:p>
            <a:pPr algn="ctr"/>
            <a:r>
              <a:rPr lang="en-US" altLang="zh-CN" dirty="0">
                <a:solidFill>
                  <a:schemeClr val="bg1"/>
                </a:solidFill>
                <a:latin typeface="+mn-ea"/>
              </a:rPr>
              <a:t>pig</a:t>
            </a:r>
            <a:endParaRPr lang="en-CN" dirty="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7F4C875-039F-FC4C-8D91-C3CF79DD6E0D}"/>
              </a:ext>
            </a:extLst>
          </p:cNvPr>
          <p:cNvSpPr txBox="1"/>
          <p:nvPr/>
        </p:nvSpPr>
        <p:spPr>
          <a:xfrm>
            <a:off x="11263950" y="3386059"/>
            <a:ext cx="9280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b="1" dirty="0">
                <a:solidFill>
                  <a:schemeClr val="bg1"/>
                </a:solidFill>
              </a:rPr>
              <a:t>。</a:t>
            </a:r>
            <a:endParaRPr lang="en-US" sz="3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42495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0D6F-744E-7349-A47B-7D3AAEB3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speaking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CF668-8DA8-644B-B8B6-CE6C1BED6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describe your own Chinese zodiac </a:t>
            </a:r>
          </a:p>
          <a:p>
            <a:r>
              <a:rPr lang="en-US" dirty="0"/>
              <a:t>describe your classmate’s Chinese zodiac </a:t>
            </a:r>
          </a:p>
        </p:txBody>
      </p:sp>
    </p:spTree>
    <p:extLst>
      <p:ext uri="{BB962C8B-B14F-4D97-AF65-F5344CB8AC3E}">
        <p14:creationId xmlns:p14="http://schemas.microsoft.com/office/powerpoint/2010/main" val="181647914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362" y="186145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b="1" spc="-100" dirty="0"/>
              <a:t>Homework</a:t>
            </a:r>
            <a:endParaRPr lang="en-US" sz="5600" b="1" spc="-100" dirty="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4407</TotalTime>
  <Words>672</Words>
  <Application>Microsoft Macintosh PowerPoint</Application>
  <PresentationFormat>Widescreen</PresentationFormat>
  <Paragraphs>387</Paragraphs>
  <Slides>53</Slides>
  <Notes>0</Notes>
  <HiddenSlides>0</HiddenSlides>
  <MMClips>23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2" baseType="lpstr">
      <vt:lpstr>Kai</vt:lpstr>
      <vt:lpstr>KaiTi</vt:lpstr>
      <vt:lpstr>Kaiti TC</vt:lpstr>
      <vt:lpstr>Arial</vt:lpstr>
      <vt:lpstr>Avenir Next</vt:lpstr>
      <vt:lpstr>Avenir Next LT Pro</vt:lpstr>
      <vt:lpstr>Sagona Book</vt:lpstr>
      <vt:lpstr>The Hand Extrablack</vt:lpstr>
      <vt:lpstr>BlobVTI</vt:lpstr>
      <vt:lpstr>tones and colours </vt:lpstr>
      <vt:lpstr>for example</vt:lpstr>
      <vt:lpstr>我的宠物 fy anifeiliaid anwes my pets</vt:lpstr>
      <vt:lpstr>the evolution of 鱼</vt:lpstr>
      <vt:lpstr>PowerPoint Presentation</vt:lpstr>
      <vt:lpstr>pysgodyn</vt:lpstr>
      <vt:lpstr>the evolution of 鸟</vt:lpstr>
      <vt:lpstr>PowerPoint Presentation</vt:lpstr>
      <vt:lpstr>aderyn</vt:lpstr>
      <vt:lpstr>Note the shape of these two characters </vt:lpstr>
      <vt:lpstr>dog radical</vt:lpstr>
      <vt:lpstr>pictophonetic characters</vt:lpstr>
      <vt:lpstr>PowerPoint Presentation</vt:lpstr>
      <vt:lpstr>ci</vt:lpstr>
      <vt:lpstr>PowerPoint Presentation</vt:lpstr>
      <vt:lpstr>cath</vt:lpstr>
      <vt:lpstr>task one</vt:lpstr>
      <vt:lpstr>Have you noticed?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usage of 吗</vt:lpstr>
      <vt:lpstr>PowerPoint Presentation</vt:lpstr>
      <vt:lpstr>the pronunciation of 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Chinese zodiac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speaking practice 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86</cp:revision>
  <dcterms:created xsi:type="dcterms:W3CDTF">2021-09-16T13:00:24Z</dcterms:created>
  <dcterms:modified xsi:type="dcterms:W3CDTF">2021-12-15T14:23:42Z</dcterms:modified>
</cp:coreProperties>
</file>