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notesSlides/notesSlide3.xml" ContentType="application/vnd.openxmlformats-officedocument.presentationml.notesSlide+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notesSlides/notesSlide5.xml" ContentType="application/vnd.openxmlformats-officedocument.presentationml.notesSlide+xml"/>
  <Override PartName="/ppt/tags/tag7.xml" ContentType="application/vnd.openxmlformats-officedocument.presentationml.tags+xml"/>
  <Override PartName="/ppt/notesSlides/notesSlide6.xml" ContentType="application/vnd.openxmlformats-officedocument.presentationml.notesSlide+xml"/>
  <Override PartName="/ppt/tags/tag8.xml" ContentType="application/vnd.openxmlformats-officedocument.presentationml.tags+xml"/>
  <Override PartName="/ppt/notesSlides/notesSlide7.xml" ContentType="application/vnd.openxmlformats-officedocument.presentationml.notesSlide+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notesSlides/notesSlide9.xml" ContentType="application/vnd.openxmlformats-officedocument.presentationml.notesSlide+xml"/>
  <Override PartName="/ppt/tags/tag11.xml" ContentType="application/vnd.openxmlformats-officedocument.presentationml.tags+xml"/>
  <Override PartName="/ppt/notesSlides/notesSlide10.xml" ContentType="application/vnd.openxmlformats-officedocument.presentationml.notesSlide+xml"/>
  <Override PartName="/ppt/tags/tag12.xml" ContentType="application/vnd.openxmlformats-officedocument.presentationml.tags+xml"/>
  <Override PartName="/ppt/notesSlides/notesSlide11.xml" ContentType="application/vnd.openxmlformats-officedocument.presentationml.notesSlide+xml"/>
  <Override PartName="/ppt/tags/tag13.xml" ContentType="application/vnd.openxmlformats-officedocument.presentationml.tags+xml"/>
  <Override PartName="/ppt/notesSlides/notesSlide12.xml" ContentType="application/vnd.openxmlformats-officedocument.presentationml.notesSlide+xml"/>
  <Override PartName="/ppt/tags/tag14.xml" ContentType="application/vnd.openxmlformats-officedocument.presentationml.tags+xml"/>
  <Override PartName="/ppt/notesSlides/notesSlide13.xml" ContentType="application/vnd.openxmlformats-officedocument.presentationml.notesSlide+xml"/>
  <Override PartName="/ppt/tags/tag15.xml" ContentType="application/vnd.openxmlformats-officedocument.presentationml.tags+xml"/>
  <Override PartName="/ppt/notesSlides/notesSlide14.xml" ContentType="application/vnd.openxmlformats-officedocument.presentationml.notesSlide+xml"/>
  <Override PartName="/ppt/tags/tag16.xml" ContentType="application/vnd.openxmlformats-officedocument.presentationml.tags+xml"/>
  <Override PartName="/ppt/notesSlides/notesSlide15.xml" ContentType="application/vnd.openxmlformats-officedocument.presentationml.notesSlide+xml"/>
  <Override PartName="/ppt/tags/tag17.xml" ContentType="application/vnd.openxmlformats-officedocument.presentationml.tags+xml"/>
  <Override PartName="/ppt/notesSlides/notesSlide16.xml" ContentType="application/vnd.openxmlformats-officedocument.presentationml.notesSlide+xml"/>
  <Override PartName="/ppt/tags/tag18.xml" ContentType="application/vnd.openxmlformats-officedocument.presentationml.tags+xml"/>
  <Override PartName="/ppt/notesSlides/notesSlide17.xml" ContentType="application/vnd.openxmlformats-officedocument.presentationml.notesSlide+xml"/>
  <Override PartName="/ppt/tags/tag19.xml" ContentType="application/vnd.openxmlformats-officedocument.presentationml.tags+xml"/>
  <Override PartName="/ppt/notesSlides/notesSlide18.xml" ContentType="application/vnd.openxmlformats-officedocument.presentationml.notesSlide+xml"/>
  <Override PartName="/ppt/tags/tag20.xml" ContentType="application/vnd.openxmlformats-officedocument.presentationml.tags+xml"/>
  <Override PartName="/ppt/notesSlides/notesSlide19.xml" ContentType="application/vnd.openxmlformats-officedocument.presentationml.notesSlide+xml"/>
  <Override PartName="/ppt/tags/tag21.xml" ContentType="application/vnd.openxmlformats-officedocument.presentationml.tags+xml"/>
  <Override PartName="/ppt/notesSlides/notesSlide20.xml" ContentType="application/vnd.openxmlformats-officedocument.presentationml.notesSlide+xml"/>
  <Override PartName="/ppt/tags/tag22.xml" ContentType="application/vnd.openxmlformats-officedocument.presentationml.tags+xml"/>
  <Override PartName="/ppt/notesSlides/notesSlide21.xml" ContentType="application/vnd.openxmlformats-officedocument.presentationml.notesSlide+xml"/>
  <Override PartName="/ppt/tags/tag23.xml" ContentType="application/vnd.openxmlformats-officedocument.presentationml.tags+xml"/>
  <Override PartName="/ppt/notesSlides/notesSlide22.xml" ContentType="application/vnd.openxmlformats-officedocument.presentationml.notesSlide+xml"/>
  <Override PartName="/ppt/tags/tag24.xml" ContentType="application/vnd.openxmlformats-officedocument.presentationml.tags+xml"/>
  <Override PartName="/ppt/notesSlides/notesSlide23.xml" ContentType="application/vnd.openxmlformats-officedocument.presentationml.notesSlide+xml"/>
  <Override PartName="/ppt/tags/tag25.xml" ContentType="application/vnd.openxmlformats-officedocument.presentationml.tags+xml"/>
  <Override PartName="/ppt/notesSlides/notesSlide24.xml" ContentType="application/vnd.openxmlformats-officedocument.presentationml.notesSlide+xml"/>
  <Override PartName="/ppt/tags/tag26.xml" ContentType="application/vnd.openxmlformats-officedocument.presentationml.tags+xml"/>
  <Override PartName="/ppt/notesSlides/notesSlide25.xml" ContentType="application/vnd.openxmlformats-officedocument.presentationml.notesSlide+xml"/>
  <Override PartName="/ppt/tags/tag27.xml" ContentType="application/vnd.openxmlformats-officedocument.presentationml.tags+xml"/>
  <Override PartName="/ppt/notesSlides/notesSlide26.xml" ContentType="application/vnd.openxmlformats-officedocument.presentationml.notesSlide+xml"/>
  <Override PartName="/ppt/tags/tag28.xml" ContentType="application/vnd.openxmlformats-officedocument.presentationml.tags+xml"/>
  <Override PartName="/ppt/notesSlides/notesSlide27.xml" ContentType="application/vnd.openxmlformats-officedocument.presentationml.notesSlide+xml"/>
  <Override PartName="/ppt/tags/tag29.xml" ContentType="application/vnd.openxmlformats-officedocument.presentationml.tags+xml"/>
  <Override PartName="/ppt/notesSlides/notesSlide28.xml" ContentType="application/vnd.openxmlformats-officedocument.presentationml.notesSlide+xml"/>
  <Override PartName="/ppt/tags/tag30.xml" ContentType="application/vnd.openxmlformats-officedocument.presentationml.tags+xml"/>
  <Override PartName="/ppt/notesSlides/notesSlide29.xml" ContentType="application/vnd.openxmlformats-officedocument.presentationml.notesSlide+xml"/>
  <Override PartName="/ppt/tags/tag31.xml" ContentType="application/vnd.openxmlformats-officedocument.presentationml.tags+xml"/>
  <Override PartName="/ppt/notesSlides/notesSlide30.xml" ContentType="application/vnd.openxmlformats-officedocument.presentationml.notesSlide+xml"/>
  <Override PartName="/ppt/tags/tag32.xml" ContentType="application/vnd.openxmlformats-officedocument.presentationml.tags+xml"/>
  <Override PartName="/ppt/notesSlides/notesSlide31.xml" ContentType="application/vnd.openxmlformats-officedocument.presentationml.notesSlide+xml"/>
  <Override PartName="/ppt/tags/tag33.xml" ContentType="application/vnd.openxmlformats-officedocument.presentationml.tags+xml"/>
  <Override PartName="/ppt/notesSlides/notesSlide32.xml" ContentType="application/vnd.openxmlformats-officedocument.presentationml.notesSlide+xml"/>
  <Override PartName="/ppt/tags/tag34.xml" ContentType="application/vnd.openxmlformats-officedocument.presentationml.tags+xml"/>
  <Override PartName="/ppt/notesSlides/notesSlide33.xml" ContentType="application/vnd.openxmlformats-officedocument.presentationml.notesSlide+xml"/>
  <Override PartName="/ppt/tags/tag35.xml" ContentType="application/vnd.openxmlformats-officedocument.presentationml.tags+xml"/>
  <Override PartName="/ppt/notesSlides/notesSlide34.xml" ContentType="application/vnd.openxmlformats-officedocument.presentationml.notesSlide+xml"/>
  <Override PartName="/ppt/tags/tag36.xml" ContentType="application/vnd.openxmlformats-officedocument.presentationml.tags+xml"/>
  <Override PartName="/ppt/notesSlides/notesSlide35.xml" ContentType="application/vnd.openxmlformats-officedocument.presentationml.notesSlide+xml"/>
  <Override PartName="/ppt/tags/tag37.xml" ContentType="application/vnd.openxmlformats-officedocument.presentationml.tags+xml"/>
  <Override PartName="/ppt/notesSlides/notesSlide36.xml" ContentType="application/vnd.openxmlformats-officedocument.presentationml.notesSlide+xml"/>
  <Override PartName="/ppt/tags/tag38.xml" ContentType="application/vnd.openxmlformats-officedocument.presentationml.tags+xml"/>
  <Override PartName="/ppt/notesSlides/notesSlide37.xml" ContentType="application/vnd.openxmlformats-officedocument.presentationml.notesSlide+xml"/>
  <Override PartName="/ppt/tags/tag39.xml" ContentType="application/vnd.openxmlformats-officedocument.presentationml.tags+xml"/>
  <Override PartName="/ppt/notesSlides/notesSlide38.xml" ContentType="application/vnd.openxmlformats-officedocument.presentationml.notesSlide+xml"/>
  <Override PartName="/ppt/tags/tag40.xml" ContentType="application/vnd.openxmlformats-officedocument.presentationml.tags+xml"/>
  <Override PartName="/ppt/notesSlides/notesSlide39.xml" ContentType="application/vnd.openxmlformats-officedocument.presentationml.notesSlide+xml"/>
  <Override PartName="/ppt/tags/tag41.xml" ContentType="application/vnd.openxmlformats-officedocument.presentationml.tags+xml"/>
  <Override PartName="/ppt/notesSlides/notesSlide40.xml" ContentType="application/vnd.openxmlformats-officedocument.presentationml.notesSlide+xml"/>
  <Override PartName="/ppt/tags/tag42.xml" ContentType="application/vnd.openxmlformats-officedocument.presentationml.tags+xml"/>
  <Override PartName="/ppt/notesSlides/notesSlide41.xml" ContentType="application/vnd.openxmlformats-officedocument.presentationml.notesSlide+xml"/>
  <Override PartName="/ppt/tags/tag43.xml" ContentType="application/vnd.openxmlformats-officedocument.presentationml.tags+xml"/>
  <Override PartName="/ppt/notesSlides/notesSlide42.xml" ContentType="application/vnd.openxmlformats-officedocument.presentationml.notesSlide+xml"/>
  <Override PartName="/ppt/tags/tag44.xml" ContentType="application/vnd.openxmlformats-officedocument.presentationml.tags+xml"/>
  <Override PartName="/ppt/notesSlides/notesSlide43.xml" ContentType="application/vnd.openxmlformats-officedocument.presentationml.notesSlide+xml"/>
  <Override PartName="/ppt/tags/tag45.xml" ContentType="application/vnd.openxmlformats-officedocument.presentationml.tags+xml"/>
  <Override PartName="/ppt/notesSlides/notesSlide44.xml" ContentType="application/vnd.openxmlformats-officedocument.presentationml.notesSlide+xml"/>
  <Override PartName="/ppt/tags/tag46.xml" ContentType="application/vnd.openxmlformats-officedocument.presentationml.tags+xml"/>
  <Override PartName="/ppt/notesSlides/notesSlide45.xml" ContentType="application/vnd.openxmlformats-officedocument.presentationml.notesSlide+xml"/>
  <Override PartName="/ppt/tags/tag47.xml" ContentType="application/vnd.openxmlformats-officedocument.presentationml.tags+xml"/>
  <Override PartName="/ppt/notesSlides/notesSlide46.xml" ContentType="application/vnd.openxmlformats-officedocument.presentationml.notesSlide+xml"/>
  <Override PartName="/ppt/tags/tag48.xml" ContentType="application/vnd.openxmlformats-officedocument.presentationml.tags+xml"/>
  <Override PartName="/ppt/notesSlides/notesSlide47.xml" ContentType="application/vnd.openxmlformats-officedocument.presentationml.notesSlide+xml"/>
  <Override PartName="/ppt/tags/tag49.xml" ContentType="application/vnd.openxmlformats-officedocument.presentationml.tags+xml"/>
  <Override PartName="/ppt/notesSlides/notesSlide48.xml" ContentType="application/vnd.openxmlformats-officedocument.presentationml.notesSlide+xml"/>
  <Override PartName="/ppt/tags/tag50.xml" ContentType="application/vnd.openxmlformats-officedocument.presentationml.tags+xml"/>
  <Override PartName="/ppt/notesSlides/notesSlide49.xml" ContentType="application/vnd.openxmlformats-officedocument.presentationml.notesSlide+xml"/>
  <Override PartName="/ppt/tags/tag51.xml" ContentType="application/vnd.openxmlformats-officedocument.presentationml.tags+xml"/>
  <Override PartName="/ppt/notesSlides/notesSlide50.xml" ContentType="application/vnd.openxmlformats-officedocument.presentationml.notesSlide+xml"/>
  <Override PartName="/ppt/tags/tag52.xml" ContentType="application/vnd.openxmlformats-officedocument.presentationml.tags+xml"/>
  <Override PartName="/ppt/notesSlides/notesSlide51.xml" ContentType="application/vnd.openxmlformats-officedocument.presentationml.notesSlide+xml"/>
  <Override PartName="/ppt/tags/tag53.xml" ContentType="application/vnd.openxmlformats-officedocument.presentationml.tags+xml"/>
  <Override PartName="/ppt/notesSlides/notesSlide52.xml" ContentType="application/vnd.openxmlformats-officedocument.presentationml.notesSlide+xml"/>
  <Override PartName="/ppt/tags/tag54.xml" ContentType="application/vnd.openxmlformats-officedocument.presentationml.tags+xml"/>
  <Override PartName="/ppt/notesSlides/notesSlide53.xml" ContentType="application/vnd.openxmlformats-officedocument.presentationml.notesSlide+xml"/>
  <Override PartName="/ppt/tags/tag55.xml" ContentType="application/vnd.openxmlformats-officedocument.presentationml.tags+xml"/>
  <Override PartName="/ppt/notesSlides/notesSlide54.xml" ContentType="application/vnd.openxmlformats-officedocument.presentationml.notesSlide+xml"/>
  <Override PartName="/ppt/tags/tag56.xml" ContentType="application/vnd.openxmlformats-officedocument.presentationml.tags+xml"/>
  <Override PartName="/ppt/notesSlides/notesSlide55.xml" ContentType="application/vnd.openxmlformats-officedocument.presentationml.notesSlide+xml"/>
  <Override PartName="/ppt/tags/tag57.xml" ContentType="application/vnd.openxmlformats-officedocument.presentationml.tags+xml"/>
  <Override PartName="/ppt/notesSlides/notesSlide56.xml" ContentType="application/vnd.openxmlformats-officedocument.presentationml.notesSlide+xml"/>
  <Override PartName="/ppt/tags/tag58.xml" ContentType="application/vnd.openxmlformats-officedocument.presentationml.tags+xml"/>
  <Override PartName="/ppt/notesSlides/notesSlide57.xml" ContentType="application/vnd.openxmlformats-officedocument.presentationml.notesSlide+xml"/>
  <Override PartName="/ppt/tags/tag59.xml" ContentType="application/vnd.openxmlformats-officedocument.presentationml.tags+xml"/>
  <Override PartName="/ppt/notesSlides/notesSlide58.xml" ContentType="application/vnd.openxmlformats-officedocument.presentationml.notesSlide+xml"/>
  <Override PartName="/ppt/tags/tag60.xml" ContentType="application/vnd.openxmlformats-officedocument.presentationml.tags+xml"/>
  <Override PartName="/ppt/notesSlides/notesSlide59.xml" ContentType="application/vnd.openxmlformats-officedocument.presentationml.notesSlide+xml"/>
  <Override PartName="/ppt/tags/tag61.xml" ContentType="application/vnd.openxmlformats-officedocument.presentationml.tags+xml"/>
  <Override PartName="/ppt/notesSlides/notesSlide60.xml" ContentType="application/vnd.openxmlformats-officedocument.presentationml.notesSlide+xml"/>
  <Override PartName="/ppt/tags/tag62.xml" ContentType="application/vnd.openxmlformats-officedocument.presentationml.tags+xml"/>
  <Override PartName="/ppt/notesSlides/notesSlide61.xml" ContentType="application/vnd.openxmlformats-officedocument.presentationml.notesSlide+xml"/>
  <Override PartName="/ppt/tags/tag63.xml" ContentType="application/vnd.openxmlformats-officedocument.presentationml.tags+xml"/>
  <Override PartName="/ppt/notesSlides/notesSlide62.xml" ContentType="application/vnd.openxmlformats-officedocument.presentationml.notesSlide+xml"/>
  <Override PartName="/ppt/tags/tag64.xml" ContentType="application/vnd.openxmlformats-officedocument.presentationml.tags+xml"/>
  <Override PartName="/ppt/notesSlides/notesSlide63.xml" ContentType="application/vnd.openxmlformats-officedocument.presentationml.notesSlide+xml"/>
  <Override PartName="/ppt/tags/tag65.xml" ContentType="application/vnd.openxmlformats-officedocument.presentationml.tags+xml"/>
  <Override PartName="/ppt/notesSlides/notesSlide64.xml" ContentType="application/vnd.openxmlformats-officedocument.presentationml.notesSlide+xml"/>
  <Override PartName="/ppt/tags/tag66.xml" ContentType="application/vnd.openxmlformats-officedocument.presentationml.tags+xml"/>
  <Override PartName="/ppt/notesSlides/notesSlide65.xml" ContentType="application/vnd.openxmlformats-officedocument.presentationml.notesSlide+xml"/>
  <Override PartName="/ppt/tags/tag67.xml" ContentType="application/vnd.openxmlformats-officedocument.presentationml.tags+xml"/>
  <Override PartName="/ppt/notesSlides/notesSlide66.xml" ContentType="application/vnd.openxmlformats-officedocument.presentationml.notesSlide+xml"/>
  <Override PartName="/ppt/tags/tag6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0" r:id="rId1"/>
  </p:sldMasterIdLst>
  <p:notesMasterIdLst>
    <p:notesMasterId r:id="rId69"/>
  </p:notesMasterIdLst>
  <p:sldIdLst>
    <p:sldId id="758" r:id="rId2"/>
    <p:sldId id="760" r:id="rId3"/>
    <p:sldId id="833" r:id="rId4"/>
    <p:sldId id="759" r:id="rId5"/>
    <p:sldId id="628" r:id="rId6"/>
    <p:sldId id="1051" r:id="rId7"/>
    <p:sldId id="1052" r:id="rId8"/>
    <p:sldId id="1053" r:id="rId9"/>
    <p:sldId id="1054" r:id="rId10"/>
    <p:sldId id="1055" r:id="rId11"/>
    <p:sldId id="1056" r:id="rId12"/>
    <p:sldId id="1057" r:id="rId13"/>
    <p:sldId id="1058" r:id="rId14"/>
    <p:sldId id="1059" r:id="rId15"/>
    <p:sldId id="1060" r:id="rId16"/>
    <p:sldId id="1061" r:id="rId17"/>
    <p:sldId id="1062" r:id="rId18"/>
    <p:sldId id="1063" r:id="rId19"/>
    <p:sldId id="1064" r:id="rId20"/>
    <p:sldId id="1065" r:id="rId21"/>
    <p:sldId id="1066" r:id="rId22"/>
    <p:sldId id="1067" r:id="rId23"/>
    <p:sldId id="1068" r:id="rId24"/>
    <p:sldId id="1069" r:id="rId25"/>
    <p:sldId id="1070" r:id="rId26"/>
    <p:sldId id="1071" r:id="rId27"/>
    <p:sldId id="1072" r:id="rId28"/>
    <p:sldId id="1073" r:id="rId29"/>
    <p:sldId id="1074" r:id="rId30"/>
    <p:sldId id="1075" r:id="rId31"/>
    <p:sldId id="1076" r:id="rId32"/>
    <p:sldId id="1077" r:id="rId33"/>
    <p:sldId id="1078" r:id="rId34"/>
    <p:sldId id="1079" r:id="rId35"/>
    <p:sldId id="1080" r:id="rId36"/>
    <p:sldId id="1081" r:id="rId37"/>
    <p:sldId id="1083" r:id="rId38"/>
    <p:sldId id="1084" r:id="rId39"/>
    <p:sldId id="1085" r:id="rId40"/>
    <p:sldId id="1086" r:id="rId41"/>
    <p:sldId id="1087" r:id="rId42"/>
    <p:sldId id="1088" r:id="rId43"/>
    <p:sldId id="1089" r:id="rId44"/>
    <p:sldId id="1090" r:id="rId45"/>
    <p:sldId id="1091" r:id="rId46"/>
    <p:sldId id="1092" r:id="rId47"/>
    <p:sldId id="1093" r:id="rId48"/>
    <p:sldId id="1094" r:id="rId49"/>
    <p:sldId id="633" r:id="rId50"/>
    <p:sldId id="1095" r:id="rId51"/>
    <p:sldId id="1096" r:id="rId52"/>
    <p:sldId id="1097" r:id="rId53"/>
    <p:sldId id="1098" r:id="rId54"/>
    <p:sldId id="1099" r:id="rId55"/>
    <p:sldId id="1100" r:id="rId56"/>
    <p:sldId id="1101" r:id="rId57"/>
    <p:sldId id="1102" r:id="rId58"/>
    <p:sldId id="1103" r:id="rId59"/>
    <p:sldId id="1104" r:id="rId60"/>
    <p:sldId id="771" r:id="rId61"/>
    <p:sldId id="765" r:id="rId62"/>
    <p:sldId id="766" r:id="rId63"/>
    <p:sldId id="773" r:id="rId64"/>
    <p:sldId id="876" r:id="rId65"/>
    <p:sldId id="1105" r:id="rId66"/>
    <p:sldId id="877" r:id="rId67"/>
    <p:sldId id="291" r:id="rId68"/>
  </p:sldIdLst>
  <p:sldSz cx="9144000" cy="5143500" type="screen16x9"/>
  <p:notesSz cx="6858000" cy="9144000"/>
  <p:custDataLst>
    <p:tags r:id="rId70"/>
  </p:custDataLst>
  <p:defaultTextStyle>
    <a:defPPr>
      <a:defRPr lang="en-US"/>
    </a:defPPr>
    <a:lvl1pPr algn="l" defTabSz="457200" rtl="0" fontAlgn="base">
      <a:spcBef>
        <a:spcPct val="0"/>
      </a:spcBef>
      <a:spcAft>
        <a:spcPct val="0"/>
      </a:spcAft>
      <a:defRPr kern="1200">
        <a:solidFill>
          <a:schemeClr val="tx1"/>
        </a:solidFill>
        <a:latin typeface="Arial" charset="0"/>
        <a:ea typeface="ＭＳ Ｐゴシック" pitchFamily="34" charset="-128"/>
        <a:cs typeface="+mn-cs"/>
      </a:defRPr>
    </a:lvl1pPr>
    <a:lvl2pPr marL="457200" algn="l" defTabSz="457200" rtl="0" fontAlgn="base">
      <a:spcBef>
        <a:spcPct val="0"/>
      </a:spcBef>
      <a:spcAft>
        <a:spcPct val="0"/>
      </a:spcAft>
      <a:defRPr kern="1200">
        <a:solidFill>
          <a:schemeClr val="tx1"/>
        </a:solidFill>
        <a:latin typeface="Arial" charset="0"/>
        <a:ea typeface="ＭＳ Ｐゴシック" pitchFamily="34" charset="-128"/>
        <a:cs typeface="+mn-cs"/>
      </a:defRPr>
    </a:lvl2pPr>
    <a:lvl3pPr marL="914400" algn="l" defTabSz="457200" rtl="0" fontAlgn="base">
      <a:spcBef>
        <a:spcPct val="0"/>
      </a:spcBef>
      <a:spcAft>
        <a:spcPct val="0"/>
      </a:spcAft>
      <a:defRPr kern="1200">
        <a:solidFill>
          <a:schemeClr val="tx1"/>
        </a:solidFill>
        <a:latin typeface="Arial" charset="0"/>
        <a:ea typeface="ＭＳ Ｐゴシック" pitchFamily="34" charset="-128"/>
        <a:cs typeface="+mn-cs"/>
      </a:defRPr>
    </a:lvl3pPr>
    <a:lvl4pPr marL="1371600" algn="l" defTabSz="457200" rtl="0" fontAlgn="base">
      <a:spcBef>
        <a:spcPct val="0"/>
      </a:spcBef>
      <a:spcAft>
        <a:spcPct val="0"/>
      </a:spcAft>
      <a:defRPr kern="1200">
        <a:solidFill>
          <a:schemeClr val="tx1"/>
        </a:solidFill>
        <a:latin typeface="Arial" charset="0"/>
        <a:ea typeface="ＭＳ Ｐゴシック" pitchFamily="34" charset="-128"/>
        <a:cs typeface="+mn-cs"/>
      </a:defRPr>
    </a:lvl4pPr>
    <a:lvl5pPr marL="1828800" algn="l" defTabSz="457200" rtl="0" fontAlgn="base">
      <a:spcBef>
        <a:spcPct val="0"/>
      </a:spcBef>
      <a:spcAft>
        <a:spcPct val="0"/>
      </a:spcAft>
      <a:defRPr kern="1200">
        <a:solidFill>
          <a:schemeClr val="tx1"/>
        </a:solidFill>
        <a:latin typeface="Arial" charset="0"/>
        <a:ea typeface="ＭＳ Ｐゴシック" pitchFamily="34" charset="-128"/>
        <a:cs typeface="+mn-cs"/>
      </a:defRPr>
    </a:lvl5pPr>
    <a:lvl6pPr marL="2286000" algn="l" defTabSz="914400" rtl="0" eaLnBrk="1" latinLnBrk="0" hangingPunct="1">
      <a:defRPr kern="1200">
        <a:solidFill>
          <a:schemeClr val="tx1"/>
        </a:solidFill>
        <a:latin typeface="Arial" charset="0"/>
        <a:ea typeface="ＭＳ Ｐゴシック" pitchFamily="34" charset="-128"/>
        <a:cs typeface="+mn-cs"/>
      </a:defRPr>
    </a:lvl6pPr>
    <a:lvl7pPr marL="2743200" algn="l" defTabSz="914400" rtl="0" eaLnBrk="1" latinLnBrk="0" hangingPunct="1">
      <a:defRPr kern="1200">
        <a:solidFill>
          <a:schemeClr val="tx1"/>
        </a:solidFill>
        <a:latin typeface="Arial" charset="0"/>
        <a:ea typeface="ＭＳ Ｐゴシック" pitchFamily="34" charset="-128"/>
        <a:cs typeface="+mn-cs"/>
      </a:defRPr>
    </a:lvl7pPr>
    <a:lvl8pPr marL="3200400" algn="l" defTabSz="914400" rtl="0" eaLnBrk="1" latinLnBrk="0" hangingPunct="1">
      <a:defRPr kern="1200">
        <a:solidFill>
          <a:schemeClr val="tx1"/>
        </a:solidFill>
        <a:latin typeface="Arial" charset="0"/>
        <a:ea typeface="ＭＳ Ｐゴシック" pitchFamily="34" charset="-128"/>
        <a:cs typeface="+mn-cs"/>
      </a:defRPr>
    </a:lvl8pPr>
    <a:lvl9pPr marL="3657600" algn="l" defTabSz="914400" rtl="0" eaLnBrk="1" latinLnBrk="0" hangingPunct="1">
      <a:defRPr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1620">
          <p15:clr>
            <a:srgbClr val="A4A3A4"/>
          </p15:clr>
        </p15:guide>
        <p15:guide id="2" pos="336">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Barbara Reif" initials="BR" lastIdx="3" clrIdx="0"/>
  <p:cmAuthor id="1" name="Jane Gibbons -X (jagibbon - DEL ORO CONSULTING INC at Cisco)" initials="JG-(-DOCIaC" lastIdx="28" clrIdx="1"/>
  <p:cmAuthor id="2" name="Bob Vachon" initials="BV" lastIdx="24"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B381D9"/>
    <a:srgbClr val="0000CC"/>
    <a:srgbClr val="000099"/>
    <a:srgbClr val="CC99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0" autoAdjust="0"/>
    <p:restoredTop sz="94627" autoAdjust="0"/>
  </p:normalViewPr>
  <p:slideViewPr>
    <p:cSldViewPr snapToGrid="0" showGuides="1">
      <p:cViewPr varScale="1">
        <p:scale>
          <a:sx n="102" d="100"/>
          <a:sy n="102" d="100"/>
        </p:scale>
        <p:origin x="1104" y="96"/>
      </p:cViewPr>
      <p:guideLst>
        <p:guide orient="horz" pos="1620"/>
        <p:guide pos="336"/>
      </p:guideLst>
    </p:cSldViewPr>
  </p:slideViewPr>
  <p:notesTextViewPr>
    <p:cViewPr>
      <p:scale>
        <a:sx n="1" d="1"/>
        <a:sy n="1" d="1"/>
      </p:scale>
      <p:origin x="0" y="0"/>
    </p:cViewPr>
  </p:notesTextViewPr>
  <p:sorterViewPr>
    <p:cViewPr>
      <p:scale>
        <a:sx n="111" d="100"/>
        <a:sy n="111" d="100"/>
      </p:scale>
      <p:origin x="0" y="-512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gs" Target="tags/tag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36337D9-3022-3D41-8D8A-BDF2F3B0DD8E}" type="datetimeFigureOut">
              <a:rPr lang="en-US" smtClean="0"/>
              <a:t>11/18/2019</a:t>
            </a:fld>
            <a:endParaRPr lang="en-US" dirty="0"/>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41018C-6CAF-B84E-B92C-ECB119457FBA}" type="slidenum">
              <a:rPr lang="en-US" smtClean="0"/>
              <a:t>‹#›</a:t>
            </a:fld>
            <a:endParaRPr lang="en-US" dirty="0"/>
          </a:p>
        </p:txBody>
      </p:sp>
    </p:spTree>
    <p:extLst>
      <p:ext uri="{BB962C8B-B14F-4D97-AF65-F5344CB8AC3E}">
        <p14:creationId xmlns:p14="http://schemas.microsoft.com/office/powerpoint/2010/main" val="193756487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b="0" dirty="0"/>
              <a:t>Cisco Networking Academy Program</a:t>
            </a:r>
          </a:p>
          <a:p>
            <a:pPr>
              <a:buFontTx/>
              <a:buNone/>
            </a:pPr>
            <a:r>
              <a:rPr lang="en-US" b="0" dirty="0"/>
              <a:t>IT Essentials</a:t>
            </a:r>
            <a:r>
              <a:rPr lang="en-US" b="0" baseline="0" dirty="0"/>
              <a:t> v7.0</a:t>
            </a:r>
            <a:endParaRPr lang="en-US" b="0" dirty="0"/>
          </a:p>
          <a:p>
            <a:pPr>
              <a:buFontTx/>
              <a:buNone/>
            </a:pPr>
            <a:r>
              <a:rPr lang="en-US" sz="1200" b="0" dirty="0"/>
              <a:t>Chapter 12: </a:t>
            </a:r>
            <a:r>
              <a:rPr lang="en-US" dirty="0"/>
              <a:t>Mobile, Linux, and </a:t>
            </a:r>
            <a:r>
              <a:rPr lang="en-US" dirty="0" err="1"/>
              <a:t>macOS</a:t>
            </a:r>
            <a:r>
              <a:rPr lang="en-US" dirty="0"/>
              <a:t> Operating Systems</a:t>
            </a:r>
          </a:p>
        </p:txBody>
      </p:sp>
      <p:sp>
        <p:nvSpPr>
          <p:cNvPr id="4" name="Slide Number Placeholder 3"/>
          <p:cNvSpPr>
            <a:spLocks noGrp="1"/>
          </p:cNvSpPr>
          <p:nvPr>
            <p:ph type="sldNum" sz="quarter" idx="10"/>
          </p:nvPr>
        </p:nvSpPr>
        <p:spPr/>
        <p:txBody>
          <a:bodyPr/>
          <a:lstStyle/>
          <a:p>
            <a:fld id="{5641018C-6CAF-B84E-B92C-ECB119457FBA}" type="slidenum">
              <a:rPr lang="en-US" smtClean="0"/>
              <a:t>1</a:t>
            </a:fld>
            <a:endParaRPr lang="en-US" dirty="0"/>
          </a:p>
        </p:txBody>
      </p:sp>
    </p:spTree>
    <p:extLst>
      <p:ext uri="{BB962C8B-B14F-4D97-AF65-F5344CB8AC3E}">
        <p14:creationId xmlns:p14="http://schemas.microsoft.com/office/powerpoint/2010/main" val="1496800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a:t>
            </a:r>
            <a:r>
              <a:rPr lang="en-US" b="0" baseline="0" dirty="0"/>
              <a:t> v7.0</a:t>
            </a:r>
            <a:endParaRPr lang="en-US" b="0" dirty="0"/>
          </a:p>
          <a:p>
            <a:pPr>
              <a:buFontTx/>
              <a:buNone/>
            </a:pPr>
            <a:r>
              <a:rPr lang="en-US" sz="1200" b="0" dirty="0"/>
              <a:t>Chapter 12: </a:t>
            </a:r>
            <a:r>
              <a:rPr lang="en-US" dirty="0"/>
              <a:t>Mobile, Linux, and </a:t>
            </a:r>
            <a:r>
              <a:rPr lang="en-US" dirty="0" err="1"/>
              <a:t>macOS</a:t>
            </a:r>
            <a:r>
              <a:rPr lang="en-US" dirty="0"/>
              <a:t> Operating Systems</a:t>
            </a:r>
          </a:p>
        </p:txBody>
      </p:sp>
    </p:spTree>
    <p:extLst>
      <p:ext uri="{BB962C8B-B14F-4D97-AF65-F5344CB8AC3E}">
        <p14:creationId xmlns:p14="http://schemas.microsoft.com/office/powerpoint/2010/main" val="10247521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3</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IT Essentials</a:t>
            </a:r>
            <a:r>
              <a:rPr lang="en-US" b="0" baseline="0" dirty="0"/>
              <a:t> v7.0</a:t>
            </a:r>
            <a:endParaRPr lang="en-US" b="0" dirty="0"/>
          </a:p>
          <a:p>
            <a:pPr>
              <a:buFontTx/>
              <a:buNone/>
            </a:pPr>
            <a:r>
              <a:rPr lang="en-US" sz="1200" b="0" dirty="0"/>
              <a:t>Chapter 12: </a:t>
            </a:r>
            <a:r>
              <a:rPr lang="en-US" dirty="0"/>
              <a:t>Mobile, Linux, and </a:t>
            </a:r>
            <a:r>
              <a:rPr lang="en-US" dirty="0" err="1"/>
              <a:t>macOS</a:t>
            </a:r>
            <a:r>
              <a:rPr lang="en-US" dirty="0"/>
              <a:t> Operating Systems</a:t>
            </a:r>
          </a:p>
        </p:txBody>
      </p:sp>
    </p:spTree>
    <p:extLst>
      <p:ext uri="{BB962C8B-B14F-4D97-AF65-F5344CB8AC3E}">
        <p14:creationId xmlns:p14="http://schemas.microsoft.com/office/powerpoint/2010/main" val="2598644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 – </a:t>
            </a:r>
            <a:r>
              <a:rPr lang="en-US" dirty="0"/>
              <a:t>Mobile, Linux, and macOS Operating Systems</a:t>
            </a:r>
          </a:p>
          <a:p>
            <a:pPr>
              <a:buFontTx/>
              <a:buNone/>
            </a:pPr>
            <a:r>
              <a:rPr lang="en-US" sz="1200" b="0" dirty="0"/>
              <a:t>12.1 – </a:t>
            </a:r>
            <a:r>
              <a:rPr lang="en-US" dirty="0"/>
              <a:t>Mobile Operating Systems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6255296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12.1.1 – Android vs iOS</a:t>
            </a:r>
          </a:p>
          <a:p>
            <a:pPr>
              <a:lnSpc>
                <a:spcPct val="80000"/>
              </a:lnSpc>
              <a:buFontTx/>
              <a:buNone/>
            </a:pPr>
            <a:r>
              <a:rPr lang="en-US" dirty="0">
                <a:latin typeface="Arial" charset="0"/>
              </a:rPr>
              <a:t>12.1.1.1 – Open Source vs Closed Source</a:t>
            </a:r>
            <a:endParaRPr lang="en-US" dirty="0"/>
          </a:p>
        </p:txBody>
      </p:sp>
    </p:spTree>
    <p:extLst>
      <p:ext uri="{BB962C8B-B14F-4D97-AF65-F5344CB8AC3E}">
        <p14:creationId xmlns:p14="http://schemas.microsoft.com/office/powerpoint/2010/main" val="35251901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12.1.1 – Android vs iOS</a:t>
            </a:r>
          </a:p>
          <a:p>
            <a:pPr>
              <a:lnSpc>
                <a:spcPct val="80000"/>
              </a:lnSpc>
              <a:buFontTx/>
              <a:buNone/>
            </a:pPr>
            <a:r>
              <a:rPr lang="en-US" dirty="0">
                <a:latin typeface="Arial" charset="0"/>
              </a:rPr>
              <a:t>12.1.1.2 – Applications and Content Sources</a:t>
            </a:r>
          </a:p>
        </p:txBody>
      </p:sp>
    </p:spTree>
    <p:extLst>
      <p:ext uri="{BB962C8B-B14F-4D97-AF65-F5344CB8AC3E}">
        <p14:creationId xmlns:p14="http://schemas.microsoft.com/office/powerpoint/2010/main" val="1693464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12.1.1 – Android vs iOS</a:t>
            </a:r>
          </a:p>
          <a:p>
            <a:pPr>
              <a:lnSpc>
                <a:spcPct val="80000"/>
              </a:lnSpc>
              <a:buFontTx/>
              <a:buNone/>
            </a:pPr>
            <a:r>
              <a:rPr lang="en-US" dirty="0">
                <a:latin typeface="Arial" charset="0"/>
              </a:rPr>
              <a:t>12.1.1.2 – Applications and Content Sources</a:t>
            </a:r>
          </a:p>
          <a:p>
            <a:pPr marL="0" marR="0" lvl="0" indent="0" algn="l" defTabSz="457200" rtl="0" eaLnBrk="1" fontAlgn="auto" latinLnBrk="0" hangingPunct="1">
              <a:lnSpc>
                <a:spcPct val="80000"/>
              </a:lnSpc>
              <a:spcBef>
                <a:spcPts val="0"/>
              </a:spcBef>
              <a:spcAft>
                <a:spcPts val="0"/>
              </a:spcAft>
              <a:buClrTx/>
              <a:buSzTx/>
              <a:buFontTx/>
              <a:buNone/>
              <a:tabLst/>
              <a:defRPr/>
            </a:pPr>
            <a:r>
              <a:rPr lang="en-US" dirty="0">
                <a:latin typeface="Arial" charset="0"/>
              </a:rPr>
              <a:t>12.1.1.3 – Check Your Understanding – Compare Android and iOS</a:t>
            </a:r>
            <a:endParaRPr lang="en-US" dirty="0"/>
          </a:p>
          <a:p>
            <a:pPr>
              <a:lnSpc>
                <a:spcPct val="80000"/>
              </a:lnSpc>
              <a:buFontTx/>
              <a:buNone/>
            </a:pPr>
            <a:endParaRPr lang="en-US" dirty="0"/>
          </a:p>
        </p:txBody>
      </p:sp>
    </p:spTree>
    <p:extLst>
      <p:ext uri="{BB962C8B-B14F-4D97-AF65-F5344CB8AC3E}">
        <p14:creationId xmlns:p14="http://schemas.microsoft.com/office/powerpoint/2010/main" val="3204880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12.1.2 – Android Touch Interface</a:t>
            </a:r>
          </a:p>
          <a:p>
            <a:pPr>
              <a:lnSpc>
                <a:spcPct val="80000"/>
              </a:lnSpc>
              <a:buFontTx/>
              <a:buNone/>
            </a:pPr>
            <a:r>
              <a:rPr lang="en-US" dirty="0">
                <a:latin typeface="Arial" charset="0"/>
              </a:rPr>
              <a:t>12.1.2.1 – Home Screen Items</a:t>
            </a:r>
            <a:endParaRPr lang="en-US" dirty="0"/>
          </a:p>
        </p:txBody>
      </p:sp>
    </p:spTree>
    <p:extLst>
      <p:ext uri="{BB962C8B-B14F-4D97-AF65-F5344CB8AC3E}">
        <p14:creationId xmlns:p14="http://schemas.microsoft.com/office/powerpoint/2010/main" val="3857085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12.1.2 – Android Touch Interface</a:t>
            </a:r>
          </a:p>
          <a:p>
            <a:pPr>
              <a:lnSpc>
                <a:spcPct val="80000"/>
              </a:lnSpc>
              <a:buFontTx/>
              <a:buNone/>
            </a:pPr>
            <a:r>
              <a:rPr lang="en-US" dirty="0">
                <a:latin typeface="Arial" charset="0"/>
              </a:rPr>
              <a:t>12.1.2.1 – Home Screen Items (Cont.)</a:t>
            </a:r>
            <a:endParaRPr lang="en-US" dirty="0"/>
          </a:p>
        </p:txBody>
      </p:sp>
    </p:spTree>
    <p:extLst>
      <p:ext uri="{BB962C8B-B14F-4D97-AF65-F5344CB8AC3E}">
        <p14:creationId xmlns:p14="http://schemas.microsoft.com/office/powerpoint/2010/main" val="29424007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12.1.2 – Android Touch Interface</a:t>
            </a:r>
          </a:p>
          <a:p>
            <a:pPr>
              <a:lnSpc>
                <a:spcPct val="80000"/>
              </a:lnSpc>
              <a:buFontTx/>
              <a:buNone/>
            </a:pPr>
            <a:r>
              <a:rPr lang="en-US" dirty="0">
                <a:latin typeface="Arial" charset="0"/>
              </a:rPr>
              <a:t>12.1.2.2 – Lab – Working with Android</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6041119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12.1.3 – iOS Touch Interface</a:t>
            </a:r>
          </a:p>
          <a:p>
            <a:pPr>
              <a:lnSpc>
                <a:spcPct val="80000"/>
              </a:lnSpc>
              <a:buFontTx/>
              <a:buNone/>
            </a:pPr>
            <a:r>
              <a:rPr lang="en-US" dirty="0">
                <a:latin typeface="Arial" charset="0"/>
              </a:rPr>
              <a:t>12.1.3.1 – Home Screen Items</a:t>
            </a:r>
            <a:endParaRPr lang="en-US" dirty="0"/>
          </a:p>
        </p:txBody>
      </p:sp>
    </p:spTree>
    <p:extLst>
      <p:ext uri="{BB962C8B-B14F-4D97-AF65-F5344CB8AC3E}">
        <p14:creationId xmlns:p14="http://schemas.microsoft.com/office/powerpoint/2010/main" val="27837410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12.1.3 – iOS Touch Interface</a:t>
            </a:r>
          </a:p>
          <a:p>
            <a:pPr>
              <a:lnSpc>
                <a:spcPct val="80000"/>
              </a:lnSpc>
              <a:buFontTx/>
              <a:buNone/>
            </a:pPr>
            <a:r>
              <a:rPr lang="en-US" dirty="0">
                <a:latin typeface="Arial" charset="0"/>
              </a:rPr>
              <a:t>12.1.3.1 – Home Screen Items</a:t>
            </a:r>
            <a:endParaRPr lang="en-US" dirty="0"/>
          </a:p>
        </p:txBody>
      </p:sp>
    </p:spTree>
    <p:extLst>
      <p:ext uri="{BB962C8B-B14F-4D97-AF65-F5344CB8AC3E}">
        <p14:creationId xmlns:p14="http://schemas.microsoft.com/office/powerpoint/2010/main" val="19142908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12.1.3 – </a:t>
            </a:r>
            <a:r>
              <a:rPr lang="en-US" sz="1200" dirty="0">
                <a:latin typeface="Arial" charset="0"/>
              </a:rPr>
              <a:t>iOS Touch Interface</a:t>
            </a:r>
          </a:p>
          <a:p>
            <a:pPr>
              <a:lnSpc>
                <a:spcPct val="80000"/>
              </a:lnSpc>
              <a:buFontTx/>
              <a:buNone/>
            </a:pPr>
            <a:r>
              <a:rPr lang="en-US" dirty="0">
                <a:latin typeface="Arial" charset="0"/>
              </a:rPr>
              <a:t>12.1.3.2 – Lab – Working with iOS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938329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12.1.4.1 – Screen Orientation</a:t>
            </a:r>
            <a:endParaRPr lang="en-US" dirty="0"/>
          </a:p>
        </p:txBody>
      </p:sp>
    </p:spTree>
    <p:extLst>
      <p:ext uri="{BB962C8B-B14F-4D97-AF65-F5344CB8AC3E}">
        <p14:creationId xmlns:p14="http://schemas.microsoft.com/office/powerpoint/2010/main" val="19356306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12.1.4.2 – Screen Calibration</a:t>
            </a:r>
            <a:endParaRPr lang="en-US" dirty="0"/>
          </a:p>
        </p:txBody>
      </p:sp>
    </p:spTree>
    <p:extLst>
      <p:ext uri="{BB962C8B-B14F-4D97-AF65-F5344CB8AC3E}">
        <p14:creationId xmlns:p14="http://schemas.microsoft.com/office/powerpoint/2010/main" val="167738908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12.1.4.3 – GPS</a:t>
            </a:r>
            <a:endParaRPr lang="en-US" dirty="0"/>
          </a:p>
        </p:txBody>
      </p:sp>
    </p:spTree>
    <p:extLst>
      <p:ext uri="{BB962C8B-B14F-4D97-AF65-F5344CB8AC3E}">
        <p14:creationId xmlns:p14="http://schemas.microsoft.com/office/powerpoint/2010/main" val="19049786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12.1.4.4 – Lab – Mobile Device Features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40455002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12.1.4.5 – Wi-Fi Calling</a:t>
            </a:r>
            <a:endParaRPr lang="en-US" dirty="0"/>
          </a:p>
        </p:txBody>
      </p:sp>
    </p:spTree>
    <p:extLst>
      <p:ext uri="{BB962C8B-B14F-4D97-AF65-F5344CB8AC3E}">
        <p14:creationId xmlns:p14="http://schemas.microsoft.com/office/powerpoint/2010/main" val="2890804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19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12.1.4.6 – NFC Payment</a:t>
            </a:r>
            <a:endParaRPr lang="en-US" dirty="0"/>
          </a:p>
        </p:txBody>
      </p:sp>
    </p:spTree>
    <p:extLst>
      <p:ext uri="{BB962C8B-B14F-4D97-AF65-F5344CB8AC3E}">
        <p14:creationId xmlns:p14="http://schemas.microsoft.com/office/powerpoint/2010/main" val="344063988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12.1.4.7 – Virtual Private Network</a:t>
            </a:r>
            <a:endParaRPr lang="en-US" dirty="0"/>
          </a:p>
        </p:txBody>
      </p:sp>
    </p:spTree>
    <p:extLst>
      <p:ext uri="{BB962C8B-B14F-4D97-AF65-F5344CB8AC3E}">
        <p14:creationId xmlns:p14="http://schemas.microsoft.com/office/powerpoint/2010/main" val="209834369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12.1 – Mobile Operating Systems</a:t>
            </a:r>
            <a:endParaRPr lang="en-GB" b="0" dirty="0"/>
          </a:p>
          <a:p>
            <a:pPr>
              <a:lnSpc>
                <a:spcPct val="80000"/>
              </a:lnSpc>
              <a:buFontTx/>
              <a:buNone/>
            </a:pPr>
            <a:r>
              <a:rPr lang="en-US" dirty="0">
                <a:latin typeface="Arial" charset="0"/>
              </a:rPr>
              <a:t>12.1.4 – Common Mobile Device Features</a:t>
            </a:r>
          </a:p>
          <a:p>
            <a:pPr>
              <a:lnSpc>
                <a:spcPct val="80000"/>
              </a:lnSpc>
              <a:buFontTx/>
              <a:buNone/>
            </a:pPr>
            <a:r>
              <a:rPr lang="en-US" dirty="0">
                <a:latin typeface="Arial" charset="0"/>
              </a:rPr>
              <a:t>12.1.4.8 – Virtual Assistants</a:t>
            </a:r>
            <a:endParaRPr lang="en-US" dirty="0"/>
          </a:p>
        </p:txBody>
      </p:sp>
    </p:spTree>
    <p:extLst>
      <p:ext uri="{BB962C8B-B14F-4D97-AF65-F5344CB8AC3E}">
        <p14:creationId xmlns:p14="http://schemas.microsoft.com/office/powerpoint/2010/main" val="42677875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 – </a:t>
            </a:r>
            <a:r>
              <a:rPr lang="en-US" dirty="0"/>
              <a:t>Mobile, Linux, and </a:t>
            </a:r>
            <a:r>
              <a:rPr lang="en-US" dirty="0" err="1"/>
              <a:t>macOS</a:t>
            </a:r>
            <a:r>
              <a:rPr lang="en-US" dirty="0"/>
              <a:t> Operating Systems</a:t>
            </a:r>
          </a:p>
          <a:p>
            <a:pPr>
              <a:buFontTx/>
              <a:buNone/>
            </a:pPr>
            <a:r>
              <a:rPr lang="en-US" sz="1200" b="0" dirty="0"/>
              <a:t>12.2 – </a:t>
            </a:r>
            <a:r>
              <a:rPr lang="en-US" dirty="0"/>
              <a:t>Method for Securing Mobile Devices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54608753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12.2.1 – Screen Locks and Biometric Authentication</a:t>
            </a:r>
          </a:p>
          <a:p>
            <a:pPr>
              <a:lnSpc>
                <a:spcPct val="80000"/>
              </a:lnSpc>
              <a:buFontTx/>
              <a:buNone/>
            </a:pPr>
            <a:r>
              <a:rPr lang="en-US" dirty="0">
                <a:latin typeface="Arial" charset="0"/>
              </a:rPr>
              <a:t>12.2.1.1 – What Do You Already Know? – Locks</a:t>
            </a:r>
          </a:p>
          <a:p>
            <a:pPr>
              <a:lnSpc>
                <a:spcPct val="80000"/>
              </a:lnSpc>
              <a:buFontTx/>
              <a:buNone/>
            </a:pPr>
            <a:r>
              <a:rPr lang="en-US" dirty="0">
                <a:latin typeface="Arial" charset="0"/>
              </a:rPr>
              <a:t>12.2.1.2 – Lab – Passcode Locks</a:t>
            </a:r>
            <a:endParaRPr lang="en-US" dirty="0"/>
          </a:p>
        </p:txBody>
      </p:sp>
    </p:spTree>
    <p:extLst>
      <p:ext uri="{BB962C8B-B14F-4D97-AF65-F5344CB8AC3E}">
        <p14:creationId xmlns:p14="http://schemas.microsoft.com/office/powerpoint/2010/main" val="39566010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12.2.1 – Screen Locks and Biometric Authentication</a:t>
            </a:r>
          </a:p>
          <a:p>
            <a:pPr>
              <a:lnSpc>
                <a:spcPct val="80000"/>
              </a:lnSpc>
              <a:buFontTx/>
              <a:buNone/>
            </a:pPr>
            <a:r>
              <a:rPr lang="en-US" dirty="0">
                <a:latin typeface="Arial" charset="0"/>
              </a:rPr>
              <a:t>12.2.1.3 – Restrictions on Failed Login Attempts</a:t>
            </a:r>
          </a:p>
          <a:p>
            <a:pPr>
              <a:lnSpc>
                <a:spcPct val="80000"/>
              </a:lnSpc>
              <a:buFontTx/>
              <a:buNone/>
            </a:pPr>
            <a:r>
              <a:rPr lang="en-US" dirty="0">
                <a:latin typeface="Arial" charset="0"/>
              </a:rPr>
              <a:t>12.2.1.4 – Check Your Understanding – Screen Locks and Biometric Authentication</a:t>
            </a:r>
            <a:endParaRPr lang="en-US" dirty="0"/>
          </a:p>
        </p:txBody>
      </p:sp>
    </p:spTree>
    <p:extLst>
      <p:ext uri="{BB962C8B-B14F-4D97-AF65-F5344CB8AC3E}">
        <p14:creationId xmlns:p14="http://schemas.microsoft.com/office/powerpoint/2010/main" val="406727035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12.2.2 – </a:t>
            </a:r>
            <a:r>
              <a:rPr lang="en-US" sz="1200" kern="1200" dirty="0">
                <a:solidFill>
                  <a:schemeClr val="tx1"/>
                </a:solidFill>
                <a:effectLst/>
                <a:latin typeface="+mn-lt"/>
                <a:ea typeface="+mn-ea"/>
                <a:cs typeface="+mn-cs"/>
              </a:rPr>
              <a:t>Cloud-Enabled Services for Mobile Devices</a:t>
            </a:r>
          </a:p>
          <a:p>
            <a:pPr>
              <a:lnSpc>
                <a:spcPct val="80000"/>
              </a:lnSpc>
              <a:buFontTx/>
              <a:buNone/>
            </a:pPr>
            <a:r>
              <a:rPr lang="en-US" dirty="0">
                <a:latin typeface="Arial" charset="0"/>
              </a:rPr>
              <a:t>12.2.2.1 – Remote Backup</a:t>
            </a:r>
            <a:endParaRPr lang="en-US" dirty="0"/>
          </a:p>
        </p:txBody>
      </p:sp>
    </p:spTree>
    <p:extLst>
      <p:ext uri="{BB962C8B-B14F-4D97-AF65-F5344CB8AC3E}">
        <p14:creationId xmlns:p14="http://schemas.microsoft.com/office/powerpoint/2010/main" val="419083589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12.2.2 – </a:t>
            </a:r>
            <a:r>
              <a:rPr lang="en-US" sz="1200" kern="1200" dirty="0">
                <a:solidFill>
                  <a:schemeClr val="tx1"/>
                </a:solidFill>
                <a:effectLst/>
                <a:latin typeface="+mn-lt"/>
                <a:ea typeface="+mn-ea"/>
                <a:cs typeface="+mn-cs"/>
              </a:rPr>
              <a:t>Cloud-Enabled Services for Mobile Devices</a:t>
            </a:r>
          </a:p>
          <a:p>
            <a:pPr>
              <a:lnSpc>
                <a:spcPct val="80000"/>
              </a:lnSpc>
              <a:buFontTx/>
              <a:buNone/>
            </a:pPr>
            <a:r>
              <a:rPr lang="en-US" dirty="0">
                <a:latin typeface="Arial" charset="0"/>
              </a:rPr>
              <a:t>12.2.2.2 – Locator Applications</a:t>
            </a:r>
            <a:endParaRPr lang="en-US" dirty="0"/>
          </a:p>
        </p:txBody>
      </p:sp>
    </p:spTree>
    <p:extLst>
      <p:ext uri="{BB962C8B-B14F-4D97-AF65-F5344CB8AC3E}">
        <p14:creationId xmlns:p14="http://schemas.microsoft.com/office/powerpoint/2010/main" val="22579855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12.2.2 – </a:t>
            </a:r>
            <a:r>
              <a:rPr lang="en-US" sz="1200" kern="1200" dirty="0">
                <a:solidFill>
                  <a:schemeClr val="tx1"/>
                </a:solidFill>
                <a:effectLst/>
                <a:latin typeface="+mn-lt"/>
                <a:ea typeface="+mn-ea"/>
                <a:cs typeface="+mn-cs"/>
              </a:rPr>
              <a:t>Cloud-Enabled Services for Mobile Devices</a:t>
            </a:r>
          </a:p>
          <a:p>
            <a:pPr>
              <a:lnSpc>
                <a:spcPct val="80000"/>
              </a:lnSpc>
              <a:buFontTx/>
              <a:buNone/>
            </a:pPr>
            <a:r>
              <a:rPr lang="en-US" dirty="0">
                <a:latin typeface="Arial" charset="0"/>
              </a:rPr>
              <a:t>12.2.2.3 – Remote Lock and Remote Wipe</a:t>
            </a:r>
          </a:p>
          <a:p>
            <a:pPr>
              <a:lnSpc>
                <a:spcPct val="80000"/>
              </a:lnSpc>
              <a:buFontTx/>
              <a:buNone/>
            </a:pPr>
            <a:r>
              <a:rPr lang="en-US" dirty="0">
                <a:latin typeface="Arial" charset="0"/>
              </a:rPr>
              <a:t>12.2.2.4 – Check Your Understanding - Cloud-Enabled Services for Mobile Devices</a:t>
            </a:r>
            <a:endParaRPr lang="en-US" dirty="0"/>
          </a:p>
        </p:txBody>
      </p:sp>
    </p:spTree>
    <p:extLst>
      <p:ext uri="{BB962C8B-B14F-4D97-AF65-F5344CB8AC3E}">
        <p14:creationId xmlns:p14="http://schemas.microsoft.com/office/powerpoint/2010/main" val="183548428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12.2.3 – </a:t>
            </a:r>
            <a:r>
              <a:rPr lang="en-US" sz="1200" kern="1200" dirty="0">
                <a:solidFill>
                  <a:schemeClr val="tx1"/>
                </a:solidFill>
                <a:effectLst/>
                <a:latin typeface="+mn-lt"/>
                <a:ea typeface="+mn-ea"/>
                <a:cs typeface="+mn-cs"/>
              </a:rPr>
              <a:t>Software Security</a:t>
            </a:r>
          </a:p>
          <a:p>
            <a:pPr>
              <a:lnSpc>
                <a:spcPct val="80000"/>
              </a:lnSpc>
              <a:buFontTx/>
              <a:buNone/>
            </a:pPr>
            <a:r>
              <a:rPr lang="en-US" dirty="0">
                <a:latin typeface="Arial" charset="0"/>
              </a:rPr>
              <a:t>12.2.3.1 – Antivirus</a:t>
            </a:r>
            <a:endParaRPr lang="en-US" dirty="0"/>
          </a:p>
        </p:txBody>
      </p:sp>
    </p:spTree>
    <p:extLst>
      <p:ext uri="{BB962C8B-B14F-4D97-AF65-F5344CB8AC3E}">
        <p14:creationId xmlns:p14="http://schemas.microsoft.com/office/powerpoint/2010/main" val="8854462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12.2.3 – </a:t>
            </a:r>
            <a:r>
              <a:rPr lang="en-US" sz="1200" kern="1200" dirty="0">
                <a:solidFill>
                  <a:schemeClr val="tx1"/>
                </a:solidFill>
                <a:effectLst/>
                <a:latin typeface="+mn-lt"/>
                <a:ea typeface="+mn-ea"/>
                <a:cs typeface="+mn-cs"/>
              </a:rPr>
              <a:t>Software Security</a:t>
            </a:r>
          </a:p>
          <a:p>
            <a:pPr>
              <a:lnSpc>
                <a:spcPct val="80000"/>
              </a:lnSpc>
              <a:buFontTx/>
              <a:buNone/>
            </a:pPr>
            <a:r>
              <a:rPr lang="en-US" dirty="0">
                <a:latin typeface="Arial" charset="0"/>
              </a:rPr>
              <a:t>12.2.3.2 – Rooting and Jailbreaking</a:t>
            </a:r>
            <a:endParaRPr lang="en-US" dirty="0"/>
          </a:p>
        </p:txBody>
      </p:sp>
    </p:spTree>
    <p:extLst>
      <p:ext uri="{BB962C8B-B14F-4D97-AF65-F5344CB8AC3E}">
        <p14:creationId xmlns:p14="http://schemas.microsoft.com/office/powerpoint/2010/main" val="427793645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12.2 – </a:t>
            </a:r>
            <a:r>
              <a:rPr lang="en-US" dirty="0"/>
              <a:t>Method for Securing Mobile Devices</a:t>
            </a:r>
            <a:endParaRPr lang="en-GB" b="0" dirty="0"/>
          </a:p>
          <a:p>
            <a:pPr>
              <a:lnSpc>
                <a:spcPct val="80000"/>
              </a:lnSpc>
              <a:buFontTx/>
              <a:buNone/>
            </a:pPr>
            <a:r>
              <a:rPr lang="en-US" dirty="0">
                <a:latin typeface="Arial" charset="0"/>
              </a:rPr>
              <a:t>12.2.3 – </a:t>
            </a:r>
            <a:r>
              <a:rPr lang="en-US" sz="1200" kern="1200" dirty="0">
                <a:solidFill>
                  <a:schemeClr val="tx1"/>
                </a:solidFill>
                <a:effectLst/>
                <a:latin typeface="+mn-lt"/>
                <a:ea typeface="+mn-ea"/>
                <a:cs typeface="+mn-cs"/>
              </a:rPr>
              <a:t>Software Security</a:t>
            </a:r>
          </a:p>
          <a:p>
            <a:pPr>
              <a:lnSpc>
                <a:spcPct val="80000"/>
              </a:lnSpc>
              <a:buFontTx/>
              <a:buNone/>
            </a:pPr>
            <a:r>
              <a:rPr lang="en-US" dirty="0">
                <a:latin typeface="Arial" charset="0"/>
              </a:rPr>
              <a:t>12.2.3.3 – Patching and Updating Operating Systems</a:t>
            </a:r>
          </a:p>
          <a:p>
            <a:pPr>
              <a:lnSpc>
                <a:spcPct val="80000"/>
              </a:lnSpc>
              <a:buFontTx/>
              <a:buNone/>
            </a:pPr>
            <a:r>
              <a:rPr lang="en-US" dirty="0">
                <a:latin typeface="Arial" charset="0"/>
              </a:rPr>
              <a:t>12.2.3.4 – Check Your Understanding – Mobile Security Features</a:t>
            </a:r>
            <a:endParaRPr lang="en-US" dirty="0"/>
          </a:p>
        </p:txBody>
      </p:sp>
    </p:spTree>
    <p:extLst>
      <p:ext uri="{BB962C8B-B14F-4D97-AF65-F5344CB8AC3E}">
        <p14:creationId xmlns:p14="http://schemas.microsoft.com/office/powerpoint/2010/main" val="6014708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 – </a:t>
            </a:r>
            <a:r>
              <a:rPr lang="en-US" dirty="0"/>
              <a:t>Mobile, Linux, and </a:t>
            </a:r>
            <a:r>
              <a:rPr lang="en-US" dirty="0" err="1"/>
              <a:t>macOS</a:t>
            </a:r>
            <a:r>
              <a:rPr lang="en-US" dirty="0"/>
              <a:t> Operating Systems</a:t>
            </a:r>
          </a:p>
          <a:p>
            <a:pPr>
              <a:buFontTx/>
              <a:buNone/>
            </a:pPr>
            <a:r>
              <a:rPr lang="en-US" sz="1200" b="0" dirty="0"/>
              <a:t>12.3 – </a:t>
            </a:r>
            <a:r>
              <a:rPr lang="en-US" dirty="0"/>
              <a:t>Linux and macOS Operating Systems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31</a:t>
            </a:fld>
            <a:endParaRPr lang="en-US" dirty="0"/>
          </a:p>
        </p:txBody>
      </p:sp>
    </p:spTree>
    <p:extLst>
      <p:ext uri="{BB962C8B-B14F-4D97-AF65-F5344CB8AC3E}">
        <p14:creationId xmlns:p14="http://schemas.microsoft.com/office/powerpoint/2010/main" val="36512215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12.3.1.1 – Introduction to Linux and macOS Operating Systems</a:t>
            </a:r>
            <a:endParaRPr lang="en-US" dirty="0"/>
          </a:p>
        </p:txBody>
      </p:sp>
    </p:spTree>
    <p:extLst>
      <p:ext uri="{BB962C8B-B14F-4D97-AF65-F5344CB8AC3E}">
        <p14:creationId xmlns:p14="http://schemas.microsoft.com/office/powerpoint/2010/main" val="296063141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12.3.1.2 – Overview of Linux GUI</a:t>
            </a:r>
            <a:endParaRPr lang="en-US" dirty="0"/>
          </a:p>
        </p:txBody>
      </p:sp>
    </p:spTree>
    <p:extLst>
      <p:ext uri="{BB962C8B-B14F-4D97-AF65-F5344CB8AC3E}">
        <p14:creationId xmlns:p14="http://schemas.microsoft.com/office/powerpoint/2010/main" val="170259875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12.3.1.3 – Overview of macOS GUI</a:t>
            </a:r>
            <a:endParaRPr lang="en-US" dirty="0"/>
          </a:p>
        </p:txBody>
      </p:sp>
    </p:spTree>
    <p:extLst>
      <p:ext uri="{BB962C8B-B14F-4D97-AF65-F5344CB8AC3E}">
        <p14:creationId xmlns:p14="http://schemas.microsoft.com/office/powerpoint/2010/main" val="127139510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12.3.1.4 – Overview of Linux and macOS CLI</a:t>
            </a:r>
            <a:endParaRPr lang="en-US" dirty="0"/>
          </a:p>
        </p:txBody>
      </p:sp>
    </p:spTree>
    <p:extLst>
      <p:ext uri="{BB962C8B-B14F-4D97-AF65-F5344CB8AC3E}">
        <p14:creationId xmlns:p14="http://schemas.microsoft.com/office/powerpoint/2010/main" val="30298535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a:latin typeface="Arial" charset="0"/>
              </a:rPr>
              <a:t>12.3.1.4 – Overview of Linux and macOS CLI</a:t>
            </a:r>
            <a:endParaRPr lang="en-US" dirty="0"/>
          </a:p>
        </p:txBody>
      </p:sp>
    </p:spTree>
    <p:extLst>
      <p:ext uri="{BB962C8B-B14F-4D97-AF65-F5344CB8AC3E}">
        <p14:creationId xmlns:p14="http://schemas.microsoft.com/office/powerpoint/2010/main" val="111403950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smtClean="0">
                <a:latin typeface="Arial" charset="0"/>
              </a:rPr>
              <a:t>12.3.1.5 </a:t>
            </a:r>
            <a:r>
              <a:rPr lang="en-US" dirty="0">
                <a:latin typeface="Arial" charset="0"/>
              </a:rPr>
              <a:t>– Linux Backup and Recovery</a:t>
            </a:r>
            <a:endParaRPr lang="en-US" dirty="0"/>
          </a:p>
        </p:txBody>
      </p:sp>
    </p:spTree>
    <p:extLst>
      <p:ext uri="{BB962C8B-B14F-4D97-AF65-F5344CB8AC3E}">
        <p14:creationId xmlns:p14="http://schemas.microsoft.com/office/powerpoint/2010/main" val="7730652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smtClean="0">
                <a:latin typeface="Arial" charset="0"/>
              </a:rPr>
              <a:t>12.3.1.6 </a:t>
            </a:r>
            <a:r>
              <a:rPr lang="en-US" dirty="0">
                <a:latin typeface="Arial" charset="0"/>
              </a:rPr>
              <a:t>– macOS Backup and Recovery</a:t>
            </a:r>
            <a:endParaRPr lang="en-US" dirty="0"/>
          </a:p>
        </p:txBody>
      </p:sp>
    </p:spTree>
    <p:extLst>
      <p:ext uri="{BB962C8B-B14F-4D97-AF65-F5344CB8AC3E}">
        <p14:creationId xmlns:p14="http://schemas.microsoft.com/office/powerpoint/2010/main" val="106172431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39</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smtClean="0">
                <a:latin typeface="Arial" charset="0"/>
              </a:rPr>
              <a:t>12.3.1.7 </a:t>
            </a:r>
            <a:r>
              <a:rPr lang="en-US" dirty="0">
                <a:latin typeface="Arial" charset="0"/>
              </a:rPr>
              <a:t>– Overview of Disk Utilities</a:t>
            </a:r>
            <a:endParaRPr lang="en-US" dirty="0"/>
          </a:p>
        </p:txBody>
      </p:sp>
    </p:spTree>
    <p:extLst>
      <p:ext uri="{BB962C8B-B14F-4D97-AF65-F5344CB8AC3E}">
        <p14:creationId xmlns:p14="http://schemas.microsoft.com/office/powerpoint/2010/main" val="101261932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12.3.1 – </a:t>
            </a:r>
            <a:r>
              <a:rPr lang="en-US" sz="1200" kern="1200" dirty="0">
                <a:solidFill>
                  <a:schemeClr val="tx1"/>
                </a:solidFill>
                <a:effectLst/>
                <a:latin typeface="+mn-lt"/>
                <a:ea typeface="+mn-ea"/>
                <a:cs typeface="+mn-cs"/>
              </a:rPr>
              <a:t>Linux and macOS tools and features</a:t>
            </a:r>
          </a:p>
          <a:p>
            <a:pPr>
              <a:lnSpc>
                <a:spcPct val="80000"/>
              </a:lnSpc>
              <a:buFontTx/>
              <a:buNone/>
            </a:pPr>
            <a:r>
              <a:rPr lang="en-US" dirty="0" smtClean="0">
                <a:latin typeface="Arial" charset="0"/>
              </a:rPr>
              <a:t>12.3.1.7 </a:t>
            </a:r>
            <a:r>
              <a:rPr lang="en-US" dirty="0">
                <a:latin typeface="Arial" charset="0"/>
              </a:rPr>
              <a:t>– Overview of Disk Utilities</a:t>
            </a:r>
          </a:p>
          <a:p>
            <a:pPr>
              <a:lnSpc>
                <a:spcPct val="80000"/>
              </a:lnSpc>
              <a:buFontTx/>
              <a:buNone/>
            </a:pPr>
            <a:r>
              <a:rPr lang="en-US" dirty="0" smtClean="0">
                <a:latin typeface="Arial" charset="0"/>
              </a:rPr>
              <a:t>12.3.1.8 </a:t>
            </a:r>
            <a:r>
              <a:rPr lang="en-US" dirty="0">
                <a:latin typeface="Arial" charset="0"/>
              </a:rPr>
              <a:t>– Check your understanding – Linux and macOS Operating Systems</a:t>
            </a:r>
            <a:endParaRPr lang="en-US" dirty="0"/>
          </a:p>
        </p:txBody>
      </p:sp>
    </p:spTree>
    <p:extLst>
      <p:ext uri="{BB962C8B-B14F-4D97-AF65-F5344CB8AC3E}">
        <p14:creationId xmlns:p14="http://schemas.microsoft.com/office/powerpoint/2010/main" val="346797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41</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12.3.2 – </a:t>
            </a:r>
            <a:r>
              <a:rPr lang="en-US" sz="1200" kern="1200" dirty="0">
                <a:solidFill>
                  <a:schemeClr val="tx1"/>
                </a:solidFill>
                <a:effectLst/>
                <a:latin typeface="+mn-lt"/>
                <a:ea typeface="+mn-ea"/>
                <a:cs typeface="+mn-cs"/>
              </a:rPr>
              <a:t>Linux and macOS Best Practices</a:t>
            </a:r>
          </a:p>
          <a:p>
            <a:pPr>
              <a:lnSpc>
                <a:spcPct val="80000"/>
              </a:lnSpc>
              <a:buFontTx/>
              <a:buNone/>
            </a:pPr>
            <a:r>
              <a:rPr lang="en-US" dirty="0">
                <a:latin typeface="Arial" charset="0"/>
              </a:rPr>
              <a:t>12.3.2.1 – Scheduled Tasks</a:t>
            </a:r>
            <a:endParaRPr lang="en-US" dirty="0"/>
          </a:p>
        </p:txBody>
      </p:sp>
    </p:spTree>
    <p:extLst>
      <p:ext uri="{BB962C8B-B14F-4D97-AF65-F5344CB8AC3E}">
        <p14:creationId xmlns:p14="http://schemas.microsoft.com/office/powerpoint/2010/main" val="9818052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12.3.2 – </a:t>
            </a:r>
            <a:r>
              <a:rPr lang="en-US" sz="1200" kern="1200" dirty="0">
                <a:solidFill>
                  <a:schemeClr val="tx1"/>
                </a:solidFill>
                <a:effectLst/>
                <a:latin typeface="+mn-lt"/>
                <a:ea typeface="+mn-ea"/>
                <a:cs typeface="+mn-cs"/>
              </a:rPr>
              <a:t>Linux and macOS Best Practices</a:t>
            </a:r>
          </a:p>
          <a:p>
            <a:pPr>
              <a:lnSpc>
                <a:spcPct val="80000"/>
              </a:lnSpc>
              <a:buFontTx/>
              <a:buNone/>
            </a:pPr>
            <a:r>
              <a:rPr lang="en-US" dirty="0">
                <a:latin typeface="Arial" charset="0"/>
              </a:rPr>
              <a:t>12.3.2.2 – Operating System Updates</a:t>
            </a:r>
            <a:endParaRPr lang="en-US" dirty="0"/>
          </a:p>
        </p:txBody>
      </p:sp>
    </p:spTree>
    <p:extLst>
      <p:ext uri="{BB962C8B-B14F-4D97-AF65-F5344CB8AC3E}">
        <p14:creationId xmlns:p14="http://schemas.microsoft.com/office/powerpoint/2010/main" val="12545603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12.3.2 – </a:t>
            </a:r>
            <a:r>
              <a:rPr lang="en-US" sz="1200" kern="1200" dirty="0">
                <a:solidFill>
                  <a:schemeClr val="tx1"/>
                </a:solidFill>
                <a:effectLst/>
                <a:latin typeface="+mn-lt"/>
                <a:ea typeface="+mn-ea"/>
                <a:cs typeface="+mn-cs"/>
              </a:rPr>
              <a:t>Linux and macOS Best Practices</a:t>
            </a:r>
          </a:p>
          <a:p>
            <a:pPr>
              <a:lnSpc>
                <a:spcPct val="80000"/>
              </a:lnSpc>
              <a:buFontTx/>
              <a:buNone/>
            </a:pPr>
            <a:r>
              <a:rPr lang="en-US" dirty="0">
                <a:latin typeface="Arial" charset="0"/>
              </a:rPr>
              <a:t>12.3.2.3 – Security</a:t>
            </a:r>
          </a:p>
          <a:p>
            <a:pPr>
              <a:lnSpc>
                <a:spcPct val="80000"/>
              </a:lnSpc>
              <a:buFontTx/>
              <a:buNone/>
            </a:pPr>
            <a:r>
              <a:rPr lang="en-US" dirty="0">
                <a:latin typeface="Arial" charset="0"/>
              </a:rPr>
              <a:t>12.3.2.4 – Check Your Understanding – Linux and macOS Best Practices</a:t>
            </a:r>
          </a:p>
          <a:p>
            <a:pPr>
              <a:lnSpc>
                <a:spcPct val="80000"/>
              </a:lnSpc>
              <a:buFontTx/>
              <a:buNone/>
            </a:pPr>
            <a:r>
              <a:rPr lang="en-US" dirty="0">
                <a:latin typeface="Arial" charset="0"/>
              </a:rPr>
              <a:t>12.3.3.1 – Syntax Checker – File and Directory Commands</a:t>
            </a:r>
          </a:p>
          <a:p>
            <a:pPr>
              <a:lnSpc>
                <a:spcPct val="80000"/>
              </a:lnSpc>
              <a:buFontTx/>
              <a:buNone/>
            </a:pPr>
            <a:r>
              <a:rPr lang="en-US" dirty="0">
                <a:latin typeface="Arial" charset="0"/>
              </a:rPr>
              <a:t>12.3.3.2 – Check Your Understanding – File and Directory Commands</a:t>
            </a:r>
          </a:p>
          <a:p>
            <a:pPr>
              <a:lnSpc>
                <a:spcPct val="80000"/>
              </a:lnSpc>
              <a:buFontTx/>
              <a:buNone/>
            </a:pPr>
            <a:endParaRPr lang="en-US" dirty="0"/>
          </a:p>
        </p:txBody>
      </p:sp>
    </p:spTree>
    <p:extLst>
      <p:ext uri="{BB962C8B-B14F-4D97-AF65-F5344CB8AC3E}">
        <p14:creationId xmlns:p14="http://schemas.microsoft.com/office/powerpoint/2010/main" val="25233065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endParaRPr lang="en-US" sz="1200" kern="1200" dirty="0">
              <a:solidFill>
                <a:schemeClr val="tx1"/>
              </a:solidFill>
              <a:effectLst/>
              <a:latin typeface="+mn-lt"/>
              <a:ea typeface="+mn-ea"/>
              <a:cs typeface="+mn-cs"/>
            </a:endParaRPr>
          </a:p>
          <a:p>
            <a:pPr>
              <a:lnSpc>
                <a:spcPct val="80000"/>
              </a:lnSpc>
              <a:buFontTx/>
              <a:buNone/>
            </a:pPr>
            <a:r>
              <a:rPr lang="en-US" dirty="0">
                <a:latin typeface="Arial" charset="0"/>
              </a:rPr>
              <a:t>12.3.3.3 – The ls –l command output</a:t>
            </a:r>
            <a:endParaRPr lang="en-US" dirty="0"/>
          </a:p>
        </p:txBody>
      </p:sp>
    </p:spTree>
    <p:extLst>
      <p:ext uri="{BB962C8B-B14F-4D97-AF65-F5344CB8AC3E}">
        <p14:creationId xmlns:p14="http://schemas.microsoft.com/office/powerpoint/2010/main" val="37089914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endParaRPr lang="en-US" sz="1200" kern="1200" dirty="0">
              <a:solidFill>
                <a:schemeClr val="tx1"/>
              </a:solidFill>
              <a:effectLst/>
              <a:latin typeface="+mn-lt"/>
              <a:ea typeface="+mn-ea"/>
              <a:cs typeface="+mn-cs"/>
            </a:endParaRPr>
          </a:p>
          <a:p>
            <a:pPr>
              <a:lnSpc>
                <a:spcPct val="80000"/>
              </a:lnSpc>
              <a:buFontTx/>
              <a:buNone/>
            </a:pPr>
            <a:r>
              <a:rPr lang="en-US" dirty="0">
                <a:latin typeface="Arial" charset="0"/>
              </a:rPr>
              <a:t>12.3.3.4 – Basic Unix File and Directory Permissions</a:t>
            </a:r>
          </a:p>
          <a:p>
            <a:pPr>
              <a:lnSpc>
                <a:spcPct val="80000"/>
              </a:lnSpc>
              <a:buFontTx/>
              <a:buNone/>
            </a:pPr>
            <a:r>
              <a:rPr lang="en-US" dirty="0">
                <a:latin typeface="Arial" charset="0"/>
              </a:rPr>
              <a:t>12.3.3.5 – Syntax Checker – File and Directory Permissions</a:t>
            </a:r>
          </a:p>
          <a:p>
            <a:pPr>
              <a:lnSpc>
                <a:spcPct val="80000"/>
              </a:lnSpc>
              <a:buFontTx/>
              <a:buNone/>
            </a:pPr>
            <a:r>
              <a:rPr lang="en-US" dirty="0">
                <a:latin typeface="Arial" charset="0"/>
              </a:rPr>
              <a:t>12.3.3.6 – Check Your Understanding – File and Directory Permission</a:t>
            </a:r>
            <a:endParaRPr lang="en-US" dirty="0"/>
          </a:p>
        </p:txBody>
      </p:sp>
    </p:spTree>
    <p:extLst>
      <p:ext uri="{BB962C8B-B14F-4D97-AF65-F5344CB8AC3E}">
        <p14:creationId xmlns:p14="http://schemas.microsoft.com/office/powerpoint/2010/main" val="255777189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p>
          <a:p>
            <a:pPr>
              <a:lnSpc>
                <a:spcPct val="80000"/>
              </a:lnSpc>
              <a:buFontTx/>
              <a:buNone/>
            </a:pPr>
            <a:r>
              <a:rPr lang="en-US" dirty="0">
                <a:latin typeface="Arial" charset="0"/>
              </a:rPr>
              <a:t>12.3.3.7 – Linux Administrative Commands</a:t>
            </a:r>
          </a:p>
        </p:txBody>
      </p:sp>
    </p:spTree>
    <p:extLst>
      <p:ext uri="{BB962C8B-B14F-4D97-AF65-F5344CB8AC3E}">
        <p14:creationId xmlns:p14="http://schemas.microsoft.com/office/powerpoint/2010/main" val="907416465"/>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12.3 – </a:t>
            </a:r>
            <a:r>
              <a:rPr lang="en-US" dirty="0"/>
              <a:t>Linux and macOS Operating Systems</a:t>
            </a:r>
            <a:endParaRPr lang="en-GB" b="0" dirty="0"/>
          </a:p>
          <a:p>
            <a:pPr>
              <a:lnSpc>
                <a:spcPct val="80000"/>
              </a:lnSpc>
              <a:buFontTx/>
              <a:buNone/>
            </a:pPr>
            <a:r>
              <a:rPr lang="en-US" dirty="0">
                <a:latin typeface="Arial" charset="0"/>
              </a:rPr>
              <a:t>12.3.3 – Basic CLI Commands</a:t>
            </a:r>
          </a:p>
          <a:p>
            <a:pPr>
              <a:lnSpc>
                <a:spcPct val="80000"/>
              </a:lnSpc>
              <a:buFontTx/>
              <a:buNone/>
            </a:pPr>
            <a:r>
              <a:rPr lang="en-US" dirty="0">
                <a:latin typeface="Arial" charset="0"/>
              </a:rPr>
              <a:t>12.3.3.8 – Linux Administrative Commands Requiring Root Access</a:t>
            </a:r>
          </a:p>
          <a:p>
            <a:pPr>
              <a:lnSpc>
                <a:spcPct val="80000"/>
              </a:lnSpc>
              <a:buFontTx/>
              <a:buNone/>
            </a:pPr>
            <a:r>
              <a:rPr lang="en-US" dirty="0">
                <a:latin typeface="Arial" charset="0"/>
              </a:rPr>
              <a:t>12.3.3.9 – Check Your Understanding – Administrative Commands</a:t>
            </a:r>
          </a:p>
          <a:p>
            <a:pPr>
              <a:lnSpc>
                <a:spcPct val="80000"/>
              </a:lnSpc>
              <a:buFontTx/>
              <a:buNone/>
            </a:pPr>
            <a:r>
              <a:rPr lang="en-US" dirty="0">
                <a:latin typeface="Arial" charset="0"/>
              </a:rPr>
              <a:t>12.3.3.10 – Syntax Checker: File Ownership and Permission</a:t>
            </a:r>
          </a:p>
        </p:txBody>
      </p:sp>
    </p:spTree>
    <p:extLst>
      <p:ext uri="{BB962C8B-B14F-4D97-AF65-F5344CB8AC3E}">
        <p14:creationId xmlns:p14="http://schemas.microsoft.com/office/powerpoint/2010/main" val="351396647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 – </a:t>
            </a:r>
            <a:r>
              <a:rPr lang="en-US" dirty="0"/>
              <a:t>Mobile, Linux, and </a:t>
            </a:r>
            <a:r>
              <a:rPr lang="en-US" dirty="0" err="1"/>
              <a:t>macOS</a:t>
            </a:r>
            <a:r>
              <a:rPr lang="en-US" dirty="0"/>
              <a:t> Operating Systems</a:t>
            </a:r>
          </a:p>
          <a:p>
            <a:pPr>
              <a:buFontTx/>
              <a:buNone/>
            </a:pPr>
            <a:r>
              <a:rPr lang="en-US" sz="1200" b="0" dirty="0"/>
              <a:t>12.4 – </a:t>
            </a:r>
            <a:r>
              <a:rPr lang="en-US" dirty="0"/>
              <a:t>Basic Troubleshooting Process for Mobile, Linux, and macOS Operating Systems</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48</a:t>
            </a:fld>
            <a:endParaRPr lang="en-US" dirty="0"/>
          </a:p>
        </p:txBody>
      </p:sp>
    </p:spTree>
    <p:extLst>
      <p:ext uri="{BB962C8B-B14F-4D97-AF65-F5344CB8AC3E}">
        <p14:creationId xmlns:p14="http://schemas.microsoft.com/office/powerpoint/2010/main" val="2119875108"/>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12.4.1.1 – The Six Steps of the Troubleshooting Process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49</a:t>
            </a:fld>
            <a:endParaRPr lang="en-US" dirty="0"/>
          </a:p>
        </p:txBody>
      </p:sp>
    </p:spTree>
    <p:extLst>
      <p:ext uri="{BB962C8B-B14F-4D97-AF65-F5344CB8AC3E}">
        <p14:creationId xmlns:p14="http://schemas.microsoft.com/office/powerpoint/2010/main" val="194158710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12.4.1.2 – Identify the Problem</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50</a:t>
            </a:fld>
            <a:endParaRPr lang="en-US" dirty="0"/>
          </a:p>
        </p:txBody>
      </p:sp>
    </p:spTree>
    <p:extLst>
      <p:ext uri="{BB962C8B-B14F-4D97-AF65-F5344CB8AC3E}">
        <p14:creationId xmlns:p14="http://schemas.microsoft.com/office/powerpoint/2010/main" val="324310933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12.4.1.3 – Establish a theory of Probable Cause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51</a:t>
            </a:fld>
            <a:endParaRPr lang="en-US" dirty="0"/>
          </a:p>
        </p:txBody>
      </p:sp>
    </p:spTree>
    <p:extLst>
      <p:ext uri="{BB962C8B-B14F-4D97-AF65-F5344CB8AC3E}">
        <p14:creationId xmlns:p14="http://schemas.microsoft.com/office/powerpoint/2010/main" val="309774449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12.4.1.4 – Test the Theory to Determine the Cause</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52</a:t>
            </a:fld>
            <a:endParaRPr lang="en-US" dirty="0"/>
          </a:p>
        </p:txBody>
      </p:sp>
    </p:spTree>
    <p:extLst>
      <p:ext uri="{BB962C8B-B14F-4D97-AF65-F5344CB8AC3E}">
        <p14:creationId xmlns:p14="http://schemas.microsoft.com/office/powerpoint/2010/main" val="419852919"/>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12.4.1.5 – Establish a Plan of Action to Resolve the Problem and Implement the Solution</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53</a:t>
            </a:fld>
            <a:endParaRPr lang="en-US" dirty="0"/>
          </a:p>
        </p:txBody>
      </p:sp>
    </p:spTree>
    <p:extLst>
      <p:ext uri="{BB962C8B-B14F-4D97-AF65-F5344CB8AC3E}">
        <p14:creationId xmlns:p14="http://schemas.microsoft.com/office/powerpoint/2010/main" val="215566912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12.4.1.6 – Verify Full System Functionality and if Applicable, Implement Preventive Measures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54</a:t>
            </a:fld>
            <a:endParaRPr lang="en-US" dirty="0"/>
          </a:p>
        </p:txBody>
      </p:sp>
    </p:spTree>
    <p:extLst>
      <p:ext uri="{BB962C8B-B14F-4D97-AF65-F5344CB8AC3E}">
        <p14:creationId xmlns:p14="http://schemas.microsoft.com/office/powerpoint/2010/main" val="124475883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12.4.1 – Applying the Troubleshooting Process to Mobile, Linux, and macOS Operating Systems</a:t>
            </a:r>
          </a:p>
          <a:p>
            <a:pPr>
              <a:lnSpc>
                <a:spcPct val="80000"/>
              </a:lnSpc>
              <a:buFontTx/>
              <a:buNone/>
            </a:pPr>
            <a:r>
              <a:rPr lang="en-US" dirty="0">
                <a:latin typeface="Arial" charset="0"/>
              </a:rPr>
              <a:t>12.4.1.7 – Document Findings, Actions, and Outcomes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55</a:t>
            </a:fld>
            <a:endParaRPr lang="en-US" dirty="0"/>
          </a:p>
        </p:txBody>
      </p:sp>
    </p:spTree>
    <p:extLst>
      <p:ext uri="{BB962C8B-B14F-4D97-AF65-F5344CB8AC3E}">
        <p14:creationId xmlns:p14="http://schemas.microsoft.com/office/powerpoint/2010/main" val="51498841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12.4.2 – Common Problems and Solutions for Mobile Operating Systems</a:t>
            </a:r>
          </a:p>
          <a:p>
            <a:pPr>
              <a:lnSpc>
                <a:spcPct val="80000"/>
              </a:lnSpc>
              <a:buFontTx/>
              <a:buNone/>
            </a:pPr>
            <a:r>
              <a:rPr lang="en-US" dirty="0">
                <a:latin typeface="Arial" charset="0"/>
              </a:rPr>
              <a:t>12.4.2.1 – Common Problems and Solutions for Mobile Operating Systems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56</a:t>
            </a:fld>
            <a:endParaRPr lang="en-US" dirty="0"/>
          </a:p>
        </p:txBody>
      </p:sp>
    </p:spTree>
    <p:extLst>
      <p:ext uri="{BB962C8B-B14F-4D97-AF65-F5344CB8AC3E}">
        <p14:creationId xmlns:p14="http://schemas.microsoft.com/office/powerpoint/2010/main" val="154322156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12.4.2 – Common Problems and Solutions for Mobile Operating Systems</a:t>
            </a:r>
          </a:p>
          <a:p>
            <a:pPr>
              <a:lnSpc>
                <a:spcPct val="80000"/>
              </a:lnSpc>
              <a:buFontTx/>
              <a:buNone/>
            </a:pPr>
            <a:r>
              <a:rPr lang="en-US" dirty="0">
                <a:latin typeface="Arial" charset="0"/>
              </a:rPr>
              <a:t>12.4.2.2 – </a:t>
            </a:r>
            <a:r>
              <a:rPr lang="en-US" altLang="en-US" dirty="0"/>
              <a:t>Common Problems and Solutions for Mobile OS Security</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57</a:t>
            </a:fld>
            <a:endParaRPr lang="en-US" dirty="0"/>
          </a:p>
        </p:txBody>
      </p:sp>
    </p:spTree>
    <p:extLst>
      <p:ext uri="{BB962C8B-B14F-4D97-AF65-F5344CB8AC3E}">
        <p14:creationId xmlns:p14="http://schemas.microsoft.com/office/powerpoint/2010/main" val="3767939290"/>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12.4.2 – Common Problems and Solutions for Mobile Operating Systems</a:t>
            </a:r>
          </a:p>
          <a:p>
            <a:pPr>
              <a:lnSpc>
                <a:spcPct val="80000"/>
              </a:lnSpc>
              <a:buFontTx/>
              <a:buNone/>
            </a:pPr>
            <a:r>
              <a:rPr lang="en-US" dirty="0">
                <a:latin typeface="Arial" charset="0"/>
              </a:rPr>
              <a:t>12.4.2.3 – Common Problems and Solutions for Linux and macOS Operating Systems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58</a:t>
            </a:fld>
            <a:endParaRPr lang="en-US" dirty="0"/>
          </a:p>
        </p:txBody>
      </p:sp>
    </p:spTree>
    <p:extLst>
      <p:ext uri="{BB962C8B-B14F-4D97-AF65-F5344CB8AC3E}">
        <p14:creationId xmlns:p14="http://schemas.microsoft.com/office/powerpoint/2010/main" val="192944723"/>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12.4 – </a:t>
            </a:r>
            <a:r>
              <a:rPr lang="en-US" dirty="0"/>
              <a:t>Basic Troubleshooting Process for Mobile, Linux, and macOS Operating Systems</a:t>
            </a:r>
            <a:endParaRPr lang="en-GB" b="0" dirty="0"/>
          </a:p>
          <a:p>
            <a:pPr>
              <a:lnSpc>
                <a:spcPct val="80000"/>
              </a:lnSpc>
              <a:buFontTx/>
              <a:buNone/>
            </a:pPr>
            <a:r>
              <a:rPr lang="en-US" dirty="0">
                <a:latin typeface="Arial" charset="0"/>
              </a:rPr>
              <a:t>12.4.2 – Common Problems and Solutions for Mobile Operating Systems</a:t>
            </a:r>
          </a:p>
          <a:p>
            <a:pPr>
              <a:lnSpc>
                <a:spcPct val="80000"/>
              </a:lnSpc>
              <a:buFontTx/>
              <a:buNone/>
            </a:pPr>
            <a:r>
              <a:rPr lang="en-US" dirty="0">
                <a:latin typeface="Arial" charset="0"/>
              </a:rPr>
              <a:t>12.4.2.4 – Lab – Troubleshooting Mobile Devices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t>59</a:t>
            </a:fld>
            <a:endParaRPr lang="en-US" dirty="0"/>
          </a:p>
        </p:txBody>
      </p:sp>
    </p:spTree>
    <p:extLst>
      <p:ext uri="{BB962C8B-B14F-4D97-AF65-F5344CB8AC3E}">
        <p14:creationId xmlns:p14="http://schemas.microsoft.com/office/powerpoint/2010/main" val="2646819632"/>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r>
              <a:rPr lang="en-US" sz="1200" b="0" dirty="0"/>
              <a:t>12 – </a:t>
            </a:r>
            <a:r>
              <a:rPr lang="en-US" dirty="0"/>
              <a:t>Mobile, Linux, and </a:t>
            </a:r>
            <a:r>
              <a:rPr lang="en-US" dirty="0" err="1"/>
              <a:t>macOS</a:t>
            </a:r>
            <a:r>
              <a:rPr lang="en-US" dirty="0"/>
              <a:t> Operating Systems</a:t>
            </a:r>
          </a:p>
          <a:p>
            <a:pPr>
              <a:buFontTx/>
              <a:buNone/>
            </a:pPr>
            <a:r>
              <a:rPr lang="en-US" sz="1200" b="0" dirty="0"/>
              <a:t>12.5 – Chapter Summary</a:t>
            </a:r>
            <a:endParaRPr lang="en-GB" b="0" dirty="0"/>
          </a:p>
        </p:txBody>
      </p:sp>
      <p:sp>
        <p:nvSpPr>
          <p:cNvPr id="4" name="Slide Number Placeholder 3"/>
          <p:cNvSpPr>
            <a:spLocks noGrp="1"/>
          </p:cNvSpPr>
          <p:nvPr>
            <p:ph type="sldNum" sz="quarter" idx="10"/>
          </p:nvPr>
        </p:nvSpPr>
        <p:spPr/>
        <p:txBody>
          <a:bodyPr/>
          <a:lstStyle/>
          <a:p>
            <a:fld id="{5641018C-6CAF-B84E-B92C-ECB119457FBA}" type="slidenum">
              <a:rPr lang="en-US" smtClean="0"/>
              <a:t>60</a:t>
            </a:fld>
            <a:endParaRPr lang="en-US" dirty="0"/>
          </a:p>
        </p:txBody>
      </p:sp>
    </p:spTree>
    <p:extLst>
      <p:ext uri="{BB962C8B-B14F-4D97-AF65-F5344CB8AC3E}">
        <p14:creationId xmlns:p14="http://schemas.microsoft.com/office/powerpoint/2010/main" val="176410064"/>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sz="1200" b="0" dirty="0"/>
              <a:t>12.5 – Chapter Summary</a:t>
            </a:r>
            <a:endParaRPr lang="en-GB" b="0" dirty="0"/>
          </a:p>
          <a:p>
            <a:r>
              <a:rPr lang="en-US" dirty="0"/>
              <a:t>12.5.1 – </a:t>
            </a:r>
            <a:r>
              <a:rPr lang="en-US" sz="1200" b="0" i="0" kern="1200" dirty="0">
                <a:solidFill>
                  <a:schemeClr val="tx1"/>
                </a:solidFill>
                <a:effectLst/>
                <a:latin typeface="+mn-lt"/>
                <a:ea typeface="+mn-ea"/>
                <a:cs typeface="+mn-cs"/>
              </a:rPr>
              <a:t>Conclusion 	</a:t>
            </a:r>
            <a:endParaRPr lang="en-US" dirty="0"/>
          </a:p>
          <a:p>
            <a:pPr>
              <a:lnSpc>
                <a:spcPct val="80000"/>
              </a:lnSpc>
              <a:buFontTx/>
              <a:buNone/>
            </a:pPr>
            <a:r>
              <a:rPr lang="en-US" altLang="en-US" dirty="0"/>
              <a:t>12.5.1.1 – </a:t>
            </a:r>
            <a:r>
              <a:rPr lang="en-US" dirty="0"/>
              <a:t>Chapter 12: Mobile, Linux,</a:t>
            </a:r>
            <a:r>
              <a:rPr lang="en-US" baseline="0" dirty="0"/>
              <a:t> and </a:t>
            </a:r>
            <a:r>
              <a:rPr lang="en-US" baseline="0" dirty="0" err="1"/>
              <a:t>macOS</a:t>
            </a:r>
            <a:r>
              <a:rPr lang="en-US" baseline="0" dirty="0"/>
              <a:t> Operating Systems</a:t>
            </a:r>
            <a:endParaRPr lang="en-US" altLang="en-US" dirty="0"/>
          </a:p>
        </p:txBody>
      </p:sp>
    </p:spTree>
    <p:extLst>
      <p:ext uri="{BB962C8B-B14F-4D97-AF65-F5344CB8AC3E}">
        <p14:creationId xmlns:p14="http://schemas.microsoft.com/office/powerpoint/2010/main" val="2423798195"/>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62</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384664761"/>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63</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2212911824"/>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64</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2989791356"/>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65</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3621502612"/>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66</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a:latin typeface="Arial" charset="0"/>
              </a:rPr>
              <a:t>New Terms and Commands</a:t>
            </a:r>
            <a:endParaRPr lang="en-US" dirty="0"/>
          </a:p>
        </p:txBody>
      </p:sp>
    </p:spTree>
    <p:extLst>
      <p:ext uri="{BB962C8B-B14F-4D97-AF65-F5344CB8AC3E}">
        <p14:creationId xmlns:p14="http://schemas.microsoft.com/office/powerpoint/2010/main" val="26486222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3_Title Slide-animated gradient">
    <p:bg>
      <p:bgPr>
        <a:solidFill>
          <a:schemeClr val="accent5"/>
        </a:solidFill>
        <a:effectLst/>
      </p:bgPr>
    </p:bg>
    <p:spTree>
      <p:nvGrpSpPr>
        <p:cNvPr id="1" name=""/>
        <p:cNvGrpSpPr/>
        <p:nvPr/>
      </p:nvGrpSpPr>
      <p:grpSpPr>
        <a:xfrm>
          <a:off x="0" y="0"/>
          <a:ext cx="0" cy="0"/>
          <a:chOff x="0" y="0"/>
          <a:chExt cx="0" cy="0"/>
        </a:xfrm>
      </p:grpSpPr>
      <p:pic>
        <p:nvPicPr>
          <p:cNvPr id="3" name="Picture 2"/>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0"/>
            <a:ext cx="9144000" cy="5143500"/>
          </a:xfrm>
          <a:prstGeom prst="rect">
            <a:avLst/>
          </a:prstGeom>
        </p:spPr>
      </p:pic>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2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3086725553"/>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5_Title Slide-animated gradient">
    <p:bg>
      <p:bgPr>
        <a:solidFill>
          <a:schemeClr val="accent5"/>
        </a:solidFill>
        <a:effectLst/>
      </p:bgPr>
    </p:bg>
    <p:spTree>
      <p:nvGrpSpPr>
        <p:cNvPr id="1" name=""/>
        <p:cNvGrpSpPr/>
        <p:nvPr/>
      </p:nvGrpSpPr>
      <p:grpSpPr>
        <a:xfrm>
          <a:off x="0" y="0"/>
          <a:ext cx="0" cy="0"/>
          <a:chOff x="0" y="0"/>
          <a:chExt cx="0" cy="0"/>
        </a:xfrm>
      </p:grpSpPr>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1"/>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1"/>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rgbClr val="004C69"/>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accent1"/>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chemeClr val="accent1"/>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3653042546"/>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6_Title Slide-animated gradient">
    <p:bg>
      <p:bgPr>
        <a:solidFill>
          <a:schemeClr val="accent5"/>
        </a:solidFill>
        <a:effectLst/>
      </p:bgPr>
    </p:bg>
    <p:spTree>
      <p:nvGrpSpPr>
        <p:cNvPr id="1" name=""/>
        <p:cNvGrpSpPr/>
        <p:nvPr/>
      </p:nvGrpSpPr>
      <p:grpSpPr>
        <a:xfrm>
          <a:off x="0" y="0"/>
          <a:ext cx="0" cy="0"/>
          <a:chOff x="0" y="0"/>
          <a:chExt cx="0" cy="0"/>
        </a:xfrm>
      </p:grpSpPr>
      <p:sp>
        <p:nvSpPr>
          <p:cNvPr id="2" name="Rectangle 1"/>
          <p:cNvSpPr/>
          <p:nvPr userDrawn="1"/>
        </p:nvSpPr>
        <p:spPr>
          <a:xfrm>
            <a:off x="0" y="0"/>
            <a:ext cx="9144000" cy="5143500"/>
          </a:xfrm>
          <a:prstGeom prst="rect">
            <a:avLst/>
          </a:pr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Subtitle 2"/>
          <p:cNvSpPr>
            <a:spLocks noGrp="1"/>
          </p:cNvSpPr>
          <p:nvPr>
            <p:ph type="subTitle" idx="1"/>
          </p:nvPr>
        </p:nvSpPr>
        <p:spPr>
          <a:xfrm>
            <a:off x="469496" y="3809526"/>
            <a:ext cx="4319105" cy="288131"/>
          </a:xfrm>
          <a:prstGeom prst="rect">
            <a:avLst/>
          </a:prstGeom>
        </p:spPr>
        <p:txBody>
          <a:bodyPr lIns="91420" tIns="45710" rIns="91420" bIns="45710" anchor="b" anchorCtr="0">
            <a:noAutofit/>
          </a:bodyPr>
          <a:lstStyle>
            <a:lvl1pPr marL="0" indent="0" algn="l">
              <a:buNone/>
              <a:defRPr sz="1200" b="0" i="0">
                <a:solidFill>
                  <a:schemeClr val="accent5"/>
                </a:solidFill>
                <a:latin typeface="+mn-lt"/>
                <a:cs typeface="CiscoSans"/>
              </a:defRPr>
            </a:lvl1pPr>
            <a:lvl2pPr marL="342856" indent="0" algn="ctr">
              <a:buNone/>
              <a:defRPr>
                <a:solidFill>
                  <a:schemeClr val="tx1">
                    <a:tint val="75000"/>
                  </a:schemeClr>
                </a:solidFill>
              </a:defRPr>
            </a:lvl2pPr>
            <a:lvl3pPr marL="685720" indent="0" algn="ctr">
              <a:buNone/>
              <a:defRPr>
                <a:solidFill>
                  <a:schemeClr val="tx1">
                    <a:tint val="75000"/>
                  </a:schemeClr>
                </a:solidFill>
              </a:defRPr>
            </a:lvl3pPr>
            <a:lvl4pPr marL="1028579" indent="0" algn="ctr">
              <a:buNone/>
              <a:defRPr>
                <a:solidFill>
                  <a:schemeClr val="tx1">
                    <a:tint val="75000"/>
                  </a:schemeClr>
                </a:solidFill>
              </a:defRPr>
            </a:lvl4pPr>
            <a:lvl5pPr marL="1371441" indent="0" algn="ctr">
              <a:buNone/>
              <a:defRPr>
                <a:solidFill>
                  <a:schemeClr val="tx1">
                    <a:tint val="75000"/>
                  </a:schemeClr>
                </a:solidFill>
              </a:defRPr>
            </a:lvl5pPr>
            <a:lvl6pPr marL="1714297" indent="0" algn="ctr">
              <a:buNone/>
              <a:defRPr>
                <a:solidFill>
                  <a:schemeClr val="tx1">
                    <a:tint val="75000"/>
                  </a:schemeClr>
                </a:solidFill>
              </a:defRPr>
            </a:lvl6pPr>
            <a:lvl7pPr marL="2057161" indent="0" algn="ctr">
              <a:buNone/>
              <a:defRPr>
                <a:solidFill>
                  <a:schemeClr val="tx1">
                    <a:tint val="75000"/>
                  </a:schemeClr>
                </a:solidFill>
              </a:defRPr>
            </a:lvl7pPr>
            <a:lvl8pPr marL="2400020" indent="0" algn="ctr">
              <a:buNone/>
              <a:defRPr>
                <a:solidFill>
                  <a:schemeClr val="tx1">
                    <a:tint val="75000"/>
                  </a:schemeClr>
                </a:solidFill>
              </a:defRPr>
            </a:lvl8pPr>
            <a:lvl9pPr marL="2742882" indent="0" algn="ctr">
              <a:buNone/>
              <a:defRPr>
                <a:solidFill>
                  <a:schemeClr val="tx1">
                    <a:tint val="75000"/>
                  </a:schemeClr>
                </a:solidFill>
              </a:defRPr>
            </a:lvl9pPr>
          </a:lstStyle>
          <a:p>
            <a:r>
              <a:rPr lang="en-US" dirty="0"/>
              <a:t>Click to edit Master subtitle style</a:t>
            </a:r>
          </a:p>
        </p:txBody>
      </p:sp>
      <p:sp>
        <p:nvSpPr>
          <p:cNvPr id="17" name="Text Placeholder 38"/>
          <p:cNvSpPr>
            <a:spLocks noGrp="1"/>
          </p:cNvSpPr>
          <p:nvPr>
            <p:ph type="body" sz="quarter" idx="11"/>
          </p:nvPr>
        </p:nvSpPr>
        <p:spPr>
          <a:xfrm>
            <a:off x="469496" y="4049523"/>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sp>
        <p:nvSpPr>
          <p:cNvPr id="18" name="Text Placeholder 40"/>
          <p:cNvSpPr>
            <a:spLocks noGrp="1"/>
          </p:cNvSpPr>
          <p:nvPr>
            <p:ph type="body" sz="quarter" idx="12"/>
          </p:nvPr>
        </p:nvSpPr>
        <p:spPr>
          <a:xfrm>
            <a:off x="469496" y="4289520"/>
            <a:ext cx="4319105" cy="288131"/>
          </a:xfrm>
          <a:prstGeom prst="rect">
            <a:avLst/>
          </a:prstGeom>
        </p:spPr>
        <p:txBody>
          <a:bodyPr lIns="91420" tIns="45710" rIns="91420" bIns="45710"/>
          <a:lstStyle>
            <a:lvl1pPr marL="0" indent="0" algn="l">
              <a:buFontTx/>
              <a:buNone/>
              <a:defRPr lang="en-US" sz="1200" b="0" i="0" kern="1200" dirty="0" smtClean="0">
                <a:solidFill>
                  <a:schemeClr val="accent5"/>
                </a:solidFill>
                <a:latin typeface="+mn-lt"/>
                <a:ea typeface="+mn-ea"/>
                <a:cs typeface="CiscoSans ExtraLight" pitchFamily="34" charset="0"/>
              </a:defRPr>
            </a:lvl1pPr>
            <a:lvl2pPr>
              <a:buFontTx/>
              <a:buNone/>
              <a:defRPr lang="en-US" sz="1500" kern="1200" dirty="0" smtClean="0">
                <a:solidFill>
                  <a:schemeClr val="bg1"/>
                </a:solidFill>
                <a:latin typeface="+mj-lt"/>
                <a:ea typeface="+mn-ea"/>
                <a:cs typeface="+mn-cs"/>
              </a:defRPr>
            </a:lvl2pPr>
            <a:lvl3pPr>
              <a:buFontTx/>
              <a:buNone/>
              <a:defRPr lang="en-US" sz="1500" kern="1200" dirty="0" smtClean="0">
                <a:solidFill>
                  <a:schemeClr val="bg1"/>
                </a:solidFill>
                <a:latin typeface="+mj-lt"/>
                <a:ea typeface="+mn-ea"/>
                <a:cs typeface="+mn-cs"/>
              </a:defRPr>
            </a:lvl3pPr>
            <a:lvl4pPr>
              <a:buFontTx/>
              <a:buNone/>
              <a:defRPr lang="en-US" sz="1500" kern="1200" dirty="0" smtClean="0">
                <a:solidFill>
                  <a:schemeClr val="bg1"/>
                </a:solidFill>
                <a:latin typeface="+mj-lt"/>
                <a:ea typeface="+mn-ea"/>
                <a:cs typeface="+mn-cs"/>
              </a:defRPr>
            </a:lvl4pPr>
            <a:lvl5pPr>
              <a:buFontTx/>
              <a:buNone/>
              <a:defRPr lang="en-US" sz="1500" kern="1200" dirty="0" smtClean="0">
                <a:solidFill>
                  <a:schemeClr val="bg1"/>
                </a:solidFill>
                <a:latin typeface="+mj-lt"/>
                <a:ea typeface="+mn-ea"/>
                <a:cs typeface="+mn-cs"/>
              </a:defRPr>
            </a:lvl5pPr>
          </a:lstStyle>
          <a:p>
            <a:pPr lvl="0"/>
            <a:r>
              <a:rPr lang="en-US"/>
              <a:t>Click to edit Master text styles</a:t>
            </a:r>
          </a:p>
        </p:txBody>
      </p:sp>
      <p:grpSp>
        <p:nvGrpSpPr>
          <p:cNvPr id="6" name="Group 4"/>
          <p:cNvGrpSpPr>
            <a:grpSpLocks noChangeAspect="1"/>
          </p:cNvGrpSpPr>
          <p:nvPr userDrawn="1"/>
        </p:nvGrpSpPr>
        <p:grpSpPr bwMode="auto">
          <a:xfrm>
            <a:off x="492125" y="395288"/>
            <a:ext cx="796924" cy="423863"/>
            <a:chOff x="310" y="249"/>
            <a:chExt cx="502" cy="267"/>
          </a:xfrm>
          <a:solidFill>
            <a:schemeClr val="accent5"/>
          </a:solidFill>
        </p:grpSpPr>
        <p:sp>
          <p:nvSpPr>
            <p:cNvPr id="9"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
        <p:nvSpPr>
          <p:cNvPr id="29" name="Text Placeholder 2"/>
          <p:cNvSpPr>
            <a:spLocks noGrp="1"/>
          </p:cNvSpPr>
          <p:nvPr>
            <p:ph type="body" sz="quarter" idx="13"/>
          </p:nvPr>
        </p:nvSpPr>
        <p:spPr>
          <a:xfrm>
            <a:off x="463292" y="2872236"/>
            <a:ext cx="5925246" cy="299001"/>
          </a:xfrm>
          <a:prstGeom prst="rect">
            <a:avLst/>
          </a:prstGeom>
        </p:spPr>
        <p:txBody>
          <a:bodyPr lIns="91420" tIns="45710" rIns="91420" bIns="45710"/>
          <a:lstStyle>
            <a:lvl1pPr marL="0" indent="0">
              <a:buFont typeface="Arial" panose="020B0604020202020204" pitchFamily="34" charset="0"/>
              <a:buNone/>
              <a:defRPr sz="2000" baseline="0">
                <a:solidFill>
                  <a:schemeClr val="bg2"/>
                </a:solidFill>
                <a:latin typeface="+mj-lt"/>
              </a:defRPr>
            </a:lvl1pPr>
            <a:lvl2pPr marL="304781" indent="0">
              <a:buNone/>
              <a:defRPr/>
            </a:lvl2pPr>
            <a:lvl3pPr marL="427401" indent="0">
              <a:buNone/>
              <a:defRPr/>
            </a:lvl3pPr>
            <a:lvl4pPr marL="516694" indent="0">
              <a:buNone/>
              <a:defRPr/>
            </a:lvl4pPr>
            <a:lvl5pPr marL="601221" indent="0">
              <a:buNone/>
              <a:defRPr/>
            </a:lvl5pPr>
          </a:lstStyle>
          <a:p>
            <a:pPr lvl="0"/>
            <a:r>
              <a:rPr lang="en-US" dirty="0"/>
              <a:t>Click to edit Master text styles</a:t>
            </a:r>
          </a:p>
        </p:txBody>
      </p:sp>
      <p:sp>
        <p:nvSpPr>
          <p:cNvPr id="30" name="Title 1"/>
          <p:cNvSpPr>
            <a:spLocks noGrp="1"/>
          </p:cNvSpPr>
          <p:nvPr>
            <p:ph type="ctrTitle"/>
          </p:nvPr>
        </p:nvSpPr>
        <p:spPr>
          <a:xfrm>
            <a:off x="425765" y="2300750"/>
            <a:ext cx="5955513" cy="644730"/>
          </a:xfrm>
          <a:prstGeom prst="rect">
            <a:avLst/>
          </a:prstGeom>
        </p:spPr>
        <p:txBody>
          <a:bodyPr anchor="b"/>
          <a:lstStyle>
            <a:lvl1pPr marL="0" indent="0" algn="l">
              <a:lnSpc>
                <a:spcPct val="90000"/>
              </a:lnSpc>
              <a:buFont typeface="Arial" panose="020B0604020202020204" pitchFamily="34" charset="0"/>
              <a:buNone/>
              <a:defRPr sz="3600" b="0" i="0" spc="0" baseline="0">
                <a:solidFill>
                  <a:srgbClr val="38C6F4"/>
                </a:solidFill>
                <a:latin typeface="+mj-lt"/>
                <a:cs typeface="CiscoSans Thin"/>
              </a:defRPr>
            </a:lvl1pPr>
          </a:lstStyle>
          <a:p>
            <a:r>
              <a:rPr lang="en-US" dirty="0"/>
              <a:t>Click to edit Master title style</a:t>
            </a:r>
          </a:p>
        </p:txBody>
      </p:sp>
    </p:spTree>
    <p:extLst>
      <p:ext uri="{BB962C8B-B14F-4D97-AF65-F5344CB8AC3E}">
        <p14:creationId xmlns:p14="http://schemas.microsoft.com/office/powerpoint/2010/main" val="1974617842"/>
      </p:ext>
    </p:extLst>
  </p:cSld>
  <p:clrMapOvr>
    <a:masterClrMapping/>
  </p:clrMapOvr>
  <p:transition spd="slow">
    <p:wipe/>
  </p:transition>
  <p:extLst>
    <p:ext uri="{DCECCB84-F9BA-43D5-87BE-67443E8EF086}">
      <p15:sldGuideLst xmlns:p15="http://schemas.microsoft.com/office/powerpoint/2012/main">
        <p15:guide id="1" orient="horz" pos="228" userDrawn="1">
          <p15:clr>
            <a:srgbClr val="FBAE40"/>
          </p15:clr>
        </p15:guide>
        <p15:guide id="2" pos="360" userDrawn="1">
          <p15:clr>
            <a:srgbClr val="FBAE40"/>
          </p15:clr>
        </p15:guide>
        <p15:guide id="3" orient="horz" pos="518" userDrawn="1">
          <p15:clr>
            <a:srgbClr val="FBAE40"/>
          </p15:clr>
        </p15:guide>
        <p15:guide id="4" pos="812" userDrawn="1">
          <p15:clr>
            <a:srgbClr val="FBAE40"/>
          </p15:clr>
        </p15:guide>
        <p15:guide id="5" pos="311"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3_Segue">
    <p:bg>
      <p:bgPr>
        <a:solidFill>
          <a:schemeClr val="bg1"/>
        </a:solidFill>
        <a:effectLst/>
      </p:bgPr>
    </p:bg>
    <p:spTree>
      <p:nvGrpSpPr>
        <p:cNvPr id="1" name=""/>
        <p:cNvGrpSpPr/>
        <p:nvPr/>
      </p:nvGrpSpPr>
      <p:grpSpPr>
        <a:xfrm>
          <a:off x="0" y="0"/>
          <a:ext cx="0" cy="0"/>
          <a:chOff x="0" y="0"/>
          <a:chExt cx="0" cy="0"/>
        </a:xfrm>
      </p:grpSpPr>
      <p:sp>
        <p:nvSpPr>
          <p:cNvPr id="7" name="Rectangle 6"/>
          <p:cNvSpPr/>
          <p:nvPr userDrawn="1"/>
        </p:nvSpPr>
        <p:spPr>
          <a:xfrm>
            <a:off x="0" y="0"/>
            <a:ext cx="9144000" cy="5143499"/>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p:cNvSpPr>
            <a:spLocks noGrp="1"/>
          </p:cNvSpPr>
          <p:nvPr>
            <p:ph type="ctrTitle"/>
          </p:nvPr>
        </p:nvSpPr>
        <p:spPr>
          <a:xfrm>
            <a:off x="416425" y="915409"/>
            <a:ext cx="7598042" cy="2569946"/>
          </a:xfrm>
          <a:prstGeom prst="rect">
            <a:avLst/>
          </a:prstGeom>
        </p:spPr>
        <p:txBody>
          <a:bodyPr anchor="b">
            <a:noAutofit/>
          </a:bodyPr>
          <a:lstStyle>
            <a:lvl1pPr marL="0" indent="0" algn="l">
              <a:lnSpc>
                <a:spcPct val="90000"/>
              </a:lnSpc>
              <a:buFont typeface="Arial" panose="020B0604020202020204" pitchFamily="34" charset="0"/>
              <a:buNone/>
              <a:defRPr sz="4600" b="0" i="0" spc="0" baseline="0">
                <a:solidFill>
                  <a:schemeClr val="accent5"/>
                </a:solidFill>
                <a:latin typeface="+mj-lt"/>
                <a:cs typeface="CiscoSans Thin"/>
              </a:defRPr>
            </a:lvl1pPr>
          </a:lstStyle>
          <a:p>
            <a:r>
              <a:rPr lang="en-US" dirty="0"/>
              <a:t>Click to edit Master title style</a:t>
            </a:r>
          </a:p>
        </p:txBody>
      </p:sp>
      <p:sp>
        <p:nvSpPr>
          <p:cNvPr id="8" name="Rectangle 7"/>
          <p:cNvSpPr>
            <a:spLocks noChangeArrowheads="1"/>
          </p:cNvSpPr>
          <p:nvPr userDrawn="1"/>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5">
                    <a:lumMod val="50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5">
                  <a:lumMod val="50000"/>
                </a:schemeClr>
              </a:solidFill>
              <a:latin typeface="+mn-lt"/>
              <a:ea typeface="+mn-ea"/>
              <a:cs typeface="CiscoSans Thin"/>
            </a:endParaRPr>
          </a:p>
        </p:txBody>
      </p:sp>
      <p:sp>
        <p:nvSpPr>
          <p:cNvPr id="9" name="Rectangle 4"/>
          <p:cNvSpPr>
            <a:spLocks noChangeArrowheads="1"/>
          </p:cNvSpPr>
          <p:nvPr userDrawn="1"/>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5">
                    <a:lumMod val="50000"/>
                  </a:schemeClr>
                </a:solidFill>
                <a:latin typeface="+mn-lt"/>
                <a:ea typeface="+mn-ea"/>
                <a:cs typeface="CiscoSans Thin"/>
              </a:rPr>
              <a:t>© 2016  Cisco and/or its affiliates. All rights reserved.   Cisco Confidential</a:t>
            </a:r>
          </a:p>
        </p:txBody>
      </p:sp>
      <p:grpSp>
        <p:nvGrpSpPr>
          <p:cNvPr id="11" name="Group 4"/>
          <p:cNvGrpSpPr>
            <a:grpSpLocks noChangeAspect="1"/>
          </p:cNvGrpSpPr>
          <p:nvPr userDrawn="1"/>
        </p:nvGrpSpPr>
        <p:grpSpPr bwMode="auto">
          <a:xfrm>
            <a:off x="508039" y="4715197"/>
            <a:ext cx="340257" cy="180974"/>
            <a:chOff x="310" y="249"/>
            <a:chExt cx="502" cy="267"/>
          </a:xfrm>
          <a:solidFill>
            <a:srgbClr val="086D8E"/>
          </a:solidFill>
        </p:grpSpPr>
        <p:sp>
          <p:nvSpPr>
            <p:cNvPr id="12"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3"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4"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5"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90854121"/>
      </p:ext>
    </p:extLst>
  </p:cSld>
  <p:clrMapOvr>
    <a:masterClrMapping/>
  </p:clrMapOvr>
  <p:transition spd="slow">
    <p:wip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474662" y="1347788"/>
            <a:ext cx="8280057" cy="3073946"/>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437766"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dirty="0"/>
              <a:t>Click to edit Master title style</a:t>
            </a:r>
            <a:endParaRPr lang="en-GB" dirty="0"/>
          </a:p>
        </p:txBody>
      </p:sp>
    </p:spTree>
    <p:extLst>
      <p:ext uri="{BB962C8B-B14F-4D97-AF65-F5344CB8AC3E}">
        <p14:creationId xmlns:p14="http://schemas.microsoft.com/office/powerpoint/2010/main" val="542967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2912136"/>
      </p:ext>
    </p:extLst>
  </p:cSld>
  <p:clrMapOvr>
    <a:overrideClrMapping bg1="lt1" tx1="dk1" bg2="lt2" tx2="dk2" accent1="accent1" accent2="accent2" accent3="accent3" accent4="accent4" accent5="accent5" accent6="accent6" hlink="hlink" folHlink="folHlink"/>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2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0" y="2552550"/>
            <a:ext cx="698624" cy="698624"/>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FFFFFF"/>
              </a:solidFill>
              <a:cs typeface="Arial"/>
            </a:endParaRPr>
          </a:p>
        </p:txBody>
      </p:sp>
      <p:sp>
        <p:nvSpPr>
          <p:cNvPr id="15" name="Oval 14"/>
          <p:cNvSpPr/>
          <p:nvPr/>
        </p:nvSpPr>
        <p:spPr>
          <a:xfrm>
            <a:off x="575610" y="1426607"/>
            <a:ext cx="698624" cy="698624"/>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bg1"/>
              </a:solidFill>
              <a:cs typeface="Arial"/>
            </a:endParaRPr>
          </a:p>
        </p:txBody>
      </p:sp>
      <p:sp>
        <p:nvSpPr>
          <p:cNvPr id="22" name="Oval 21"/>
          <p:cNvSpPr/>
          <p:nvPr/>
        </p:nvSpPr>
        <p:spPr>
          <a:xfrm>
            <a:off x="575610" y="3653093"/>
            <a:ext cx="698624" cy="698624"/>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solidFill>
                <a:srgbClr val="049FD9"/>
              </a:solidFill>
              <a:cs typeface="Arial"/>
            </a:endParaRPr>
          </a:p>
        </p:txBody>
      </p:sp>
      <p:sp>
        <p:nvSpPr>
          <p:cNvPr id="24" name="Text Placeholder 17"/>
          <p:cNvSpPr>
            <a:spLocks noGrp="1"/>
          </p:cNvSpPr>
          <p:nvPr>
            <p:ph type="body" sz="quarter" idx="13"/>
          </p:nvPr>
        </p:nvSpPr>
        <p:spPr>
          <a:xfrm>
            <a:off x="1365250" y="1432522"/>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365250" y="25577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365250" y="3653093"/>
            <a:ext cx="5473700" cy="693381"/>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8" name="Text Placeholder 17"/>
          <p:cNvSpPr>
            <a:spLocks noGrp="1"/>
          </p:cNvSpPr>
          <p:nvPr>
            <p:ph type="body" sz="quarter" idx="17" hasCustomPrompt="1"/>
          </p:nvPr>
        </p:nvSpPr>
        <p:spPr>
          <a:xfrm>
            <a:off x="575610" y="2552550"/>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1" y="3651140"/>
            <a:ext cx="698624" cy="693381"/>
          </a:xfrm>
          <a:prstGeom prst="rect">
            <a:avLst/>
          </a:prstGeom>
          <a:ln>
            <a:noFill/>
          </a:ln>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Text Placeholder 17"/>
          <p:cNvSpPr>
            <a:spLocks noGrp="1"/>
          </p:cNvSpPr>
          <p:nvPr>
            <p:ph type="body" sz="quarter" idx="19" hasCustomPrompt="1"/>
          </p:nvPr>
        </p:nvSpPr>
        <p:spPr>
          <a:xfrm>
            <a:off x="575610" y="1427248"/>
            <a:ext cx="698624" cy="693381"/>
          </a:xfrm>
          <a:prstGeom prst="rect">
            <a:avLst/>
          </a:prstGeom>
        </p:spPr>
        <p:txBody>
          <a:bodyPr lIns="91420" tIns="45710" rIns="91420" bIns="45710" anchor="ctr" anchorCtr="0">
            <a:noAutofit/>
          </a:bodyPr>
          <a:lstStyle>
            <a:lvl1pPr marL="0" indent="0" algn="ctr">
              <a:buNone/>
              <a:defRPr sz="4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Tree>
    <p:extLst>
      <p:ext uri="{BB962C8B-B14F-4D97-AF65-F5344CB8AC3E}">
        <p14:creationId xmlns:p14="http://schemas.microsoft.com/office/powerpoint/2010/main" val="3053872667"/>
      </p:ext>
    </p:extLst>
  </p:cSld>
  <p:clrMapOvr>
    <a:masterClrMapping/>
  </p:clrMapOvr>
  <p:transition spd="slow">
    <p:wip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5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1"/>
                </a:solidFill>
              </a:defRPr>
            </a:lvl1pPr>
          </a:lstStyle>
          <a:p>
            <a:r>
              <a:rPr lang="en-US" dirty="0"/>
              <a:t>Click to edit Master title style</a:t>
            </a:r>
          </a:p>
        </p:txBody>
      </p:sp>
      <p:sp>
        <p:nvSpPr>
          <p:cNvPr id="12" name="Oval 1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5" name="Oval 14"/>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2" name="Oval 21"/>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24" name="Text Placeholder 17"/>
          <p:cNvSpPr>
            <a:spLocks noGrp="1"/>
          </p:cNvSpPr>
          <p:nvPr>
            <p:ph type="body" sz="quarter" idx="13"/>
          </p:nvPr>
        </p:nvSpPr>
        <p:spPr>
          <a:xfrm>
            <a:off x="1172384" y="1334842"/>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25" name="Text Placeholder 17"/>
          <p:cNvSpPr>
            <a:spLocks noGrp="1"/>
          </p:cNvSpPr>
          <p:nvPr>
            <p:ph type="body" sz="quarter" idx="14"/>
          </p:nvPr>
        </p:nvSpPr>
        <p:spPr>
          <a:xfrm>
            <a:off x="1172385" y="198456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6" name="Text Placeholder 17"/>
          <p:cNvSpPr>
            <a:spLocks noGrp="1"/>
          </p:cNvSpPr>
          <p:nvPr>
            <p:ph type="body" sz="quarter" idx="15"/>
          </p:nvPr>
        </p:nvSpPr>
        <p:spPr>
          <a:xfrm>
            <a:off x="1172385" y="262744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27"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28"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29"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13" name="Oval 12"/>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4" name="Text Placeholder 17"/>
          <p:cNvSpPr>
            <a:spLocks noGrp="1"/>
          </p:cNvSpPr>
          <p:nvPr>
            <p:ph type="body" sz="quarter" idx="19"/>
          </p:nvPr>
        </p:nvSpPr>
        <p:spPr>
          <a:xfrm>
            <a:off x="1172386" y="3274581"/>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6"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17" name="Oval 16"/>
          <p:cNvSpPr/>
          <p:nvPr/>
        </p:nvSpPr>
        <p:spPr>
          <a:xfrm>
            <a:off x="575613" y="3921716"/>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4000" dirty="0">
              <a:ln>
                <a:solidFill>
                  <a:schemeClr val="bg2"/>
                </a:solidFill>
              </a:ln>
              <a:solidFill>
                <a:schemeClr val="accent5"/>
              </a:solidFill>
              <a:cs typeface="Arial"/>
            </a:endParaRPr>
          </a:p>
        </p:txBody>
      </p:sp>
      <p:sp>
        <p:nvSpPr>
          <p:cNvPr id="18" name="Text Placeholder 17"/>
          <p:cNvSpPr>
            <a:spLocks noGrp="1"/>
          </p:cNvSpPr>
          <p:nvPr>
            <p:ph type="body" sz="quarter" idx="21"/>
          </p:nvPr>
        </p:nvSpPr>
        <p:spPr>
          <a:xfrm>
            <a:off x="1172387" y="3921716"/>
            <a:ext cx="5678748" cy="461327"/>
          </a:xfrm>
          <a:prstGeom prst="rect">
            <a:avLst/>
          </a:prstGeom>
        </p:spPr>
        <p:txBody>
          <a:bodyPr lIns="91420" tIns="45710" rIns="91420" bIns="45710" anchor="ctr" anchorCtr="0">
            <a:noAutofit/>
          </a:bodyPr>
          <a:lstStyle>
            <a:lvl1pPr marL="0" indent="0" algn="l">
              <a:buNone/>
              <a:defRPr sz="2000" b="0" i="0" baseline="0">
                <a:solidFill>
                  <a:schemeClr val="accent1"/>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19" name="Text Placeholder 17"/>
          <p:cNvSpPr>
            <a:spLocks noGrp="1"/>
          </p:cNvSpPr>
          <p:nvPr>
            <p:ph type="body" sz="quarter" idx="22" hasCustomPrompt="1"/>
          </p:nvPr>
        </p:nvSpPr>
        <p:spPr>
          <a:xfrm>
            <a:off x="575614" y="3919763"/>
            <a:ext cx="464815" cy="461327"/>
          </a:xfrm>
          <a:prstGeom prst="rect">
            <a:avLst/>
          </a:prstGeom>
          <a:ln>
            <a:noFill/>
          </a:ln>
        </p:spPr>
        <p:txBody>
          <a:bodyPr lIns="91420" tIns="45710" rIns="91420" bIns="45710" anchor="ctr" anchorCtr="0">
            <a:noAutofit/>
          </a:bodyPr>
          <a:lstStyle>
            <a:lvl1pPr marL="0" indent="0" algn="ctr">
              <a:buNone/>
              <a:defRPr sz="20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Tree>
    <p:extLst>
      <p:ext uri="{BB962C8B-B14F-4D97-AF65-F5344CB8AC3E}">
        <p14:creationId xmlns:p14="http://schemas.microsoft.com/office/powerpoint/2010/main" val="2962125011"/>
      </p:ext>
    </p:extLst>
  </p:cSld>
  <p:clrMapOvr>
    <a:masterClrMapping/>
  </p:clrMapOvr>
  <p:transition spd="slow">
    <p:wip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6_Circled_Bullet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004C69"/>
                </a:solidFill>
              </a:defRPr>
            </a:lvl1pPr>
          </a:lstStyle>
          <a:p>
            <a:r>
              <a:rPr lang="en-US" dirty="0"/>
              <a:t>Click to edit Master title style</a:t>
            </a:r>
          </a:p>
        </p:txBody>
      </p:sp>
      <p:sp>
        <p:nvSpPr>
          <p:cNvPr id="42" name="Oval 41"/>
          <p:cNvSpPr/>
          <p:nvPr/>
        </p:nvSpPr>
        <p:spPr>
          <a:xfrm>
            <a:off x="575611" y="1979318"/>
            <a:ext cx="464815" cy="464815"/>
          </a:xfrm>
          <a:prstGeom prst="ellipse">
            <a:avLst/>
          </a:prstGeom>
          <a:solidFill>
            <a:srgbClr val="38C6F4"/>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3" name="Oval 42"/>
          <p:cNvSpPr/>
          <p:nvPr/>
        </p:nvSpPr>
        <p:spPr>
          <a:xfrm>
            <a:off x="575610" y="1328927"/>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rgbClr val="FFFFFF"/>
              </a:solidFill>
              <a:cs typeface="Arial"/>
            </a:endParaRPr>
          </a:p>
        </p:txBody>
      </p:sp>
      <p:sp>
        <p:nvSpPr>
          <p:cNvPr id="44" name="Oval 43"/>
          <p:cNvSpPr/>
          <p:nvPr/>
        </p:nvSpPr>
        <p:spPr>
          <a:xfrm>
            <a:off x="575611" y="2627446"/>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45" name="Text Placeholder 17"/>
          <p:cNvSpPr>
            <a:spLocks noGrp="1"/>
          </p:cNvSpPr>
          <p:nvPr>
            <p:ph type="body" sz="quarter" idx="13"/>
          </p:nvPr>
        </p:nvSpPr>
        <p:spPr>
          <a:xfrm>
            <a:off x="1172384" y="133484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Click to edit Master text styles</a:t>
            </a:r>
          </a:p>
        </p:txBody>
      </p:sp>
      <p:sp>
        <p:nvSpPr>
          <p:cNvPr id="46" name="Text Placeholder 17"/>
          <p:cNvSpPr>
            <a:spLocks noGrp="1"/>
          </p:cNvSpPr>
          <p:nvPr>
            <p:ph type="body" sz="quarter" idx="14"/>
          </p:nvPr>
        </p:nvSpPr>
        <p:spPr>
          <a:xfrm>
            <a:off x="1172385" y="198456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7" name="Text Placeholder 17"/>
          <p:cNvSpPr>
            <a:spLocks noGrp="1"/>
          </p:cNvSpPr>
          <p:nvPr>
            <p:ph type="body" sz="quarter" idx="15"/>
          </p:nvPr>
        </p:nvSpPr>
        <p:spPr>
          <a:xfrm>
            <a:off x="1172385" y="262744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48" name="Text Placeholder 17"/>
          <p:cNvSpPr>
            <a:spLocks noGrp="1"/>
          </p:cNvSpPr>
          <p:nvPr>
            <p:ph type="body" sz="quarter" idx="16" hasCustomPrompt="1"/>
          </p:nvPr>
        </p:nvSpPr>
        <p:spPr>
          <a:xfrm>
            <a:off x="575611" y="1327521"/>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a:t>
            </a:r>
          </a:p>
        </p:txBody>
      </p:sp>
      <p:sp>
        <p:nvSpPr>
          <p:cNvPr id="49" name="Text Placeholder 17"/>
          <p:cNvSpPr>
            <a:spLocks noGrp="1"/>
          </p:cNvSpPr>
          <p:nvPr>
            <p:ph type="body" sz="quarter" idx="17" hasCustomPrompt="1"/>
          </p:nvPr>
        </p:nvSpPr>
        <p:spPr>
          <a:xfrm>
            <a:off x="575611" y="197931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2</a:t>
            </a:r>
          </a:p>
        </p:txBody>
      </p:sp>
      <p:sp>
        <p:nvSpPr>
          <p:cNvPr id="50" name="Text Placeholder 17"/>
          <p:cNvSpPr>
            <a:spLocks noGrp="1"/>
          </p:cNvSpPr>
          <p:nvPr>
            <p:ph type="body" sz="quarter" idx="18" hasCustomPrompt="1"/>
          </p:nvPr>
        </p:nvSpPr>
        <p:spPr>
          <a:xfrm>
            <a:off x="575612" y="262549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3</a:t>
            </a:r>
          </a:p>
        </p:txBody>
      </p:sp>
      <p:sp>
        <p:nvSpPr>
          <p:cNvPr id="51" name="Oval 50"/>
          <p:cNvSpPr/>
          <p:nvPr/>
        </p:nvSpPr>
        <p:spPr>
          <a:xfrm>
            <a:off x="575612" y="3274581"/>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2" name="Text Placeholder 17"/>
          <p:cNvSpPr>
            <a:spLocks noGrp="1"/>
          </p:cNvSpPr>
          <p:nvPr>
            <p:ph type="body" sz="quarter" idx="19"/>
          </p:nvPr>
        </p:nvSpPr>
        <p:spPr>
          <a:xfrm>
            <a:off x="1172386" y="3274581"/>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3" name="Text Placeholder 17"/>
          <p:cNvSpPr>
            <a:spLocks noGrp="1"/>
          </p:cNvSpPr>
          <p:nvPr>
            <p:ph type="body" sz="quarter" idx="20" hasCustomPrompt="1"/>
          </p:nvPr>
        </p:nvSpPr>
        <p:spPr>
          <a:xfrm>
            <a:off x="575613" y="3272628"/>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4</a:t>
            </a:r>
          </a:p>
        </p:txBody>
      </p:sp>
      <p:sp>
        <p:nvSpPr>
          <p:cNvPr id="54" name="Oval 53"/>
          <p:cNvSpPr/>
          <p:nvPr/>
        </p:nvSpPr>
        <p:spPr>
          <a:xfrm>
            <a:off x="575613" y="3921716"/>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5" name="Text Placeholder 17"/>
          <p:cNvSpPr>
            <a:spLocks noGrp="1"/>
          </p:cNvSpPr>
          <p:nvPr>
            <p:ph type="body" sz="quarter" idx="21"/>
          </p:nvPr>
        </p:nvSpPr>
        <p:spPr>
          <a:xfrm>
            <a:off x="1172387" y="3921716"/>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56" name="Text Placeholder 17"/>
          <p:cNvSpPr>
            <a:spLocks noGrp="1"/>
          </p:cNvSpPr>
          <p:nvPr>
            <p:ph type="body" sz="quarter" idx="22" hasCustomPrompt="1"/>
          </p:nvPr>
        </p:nvSpPr>
        <p:spPr>
          <a:xfrm>
            <a:off x="575614" y="3919763"/>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5</a:t>
            </a:r>
          </a:p>
        </p:txBody>
      </p:sp>
      <p:sp>
        <p:nvSpPr>
          <p:cNvPr id="57" name="Oval 56"/>
          <p:cNvSpPr/>
          <p:nvPr/>
        </p:nvSpPr>
        <p:spPr>
          <a:xfrm>
            <a:off x="4414576" y="1983084"/>
            <a:ext cx="464815" cy="464815"/>
          </a:xfrm>
          <a:prstGeom prst="ellipse">
            <a:avLst/>
          </a:prstGeom>
          <a:solidFill>
            <a:schemeClr val="accent6"/>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8" name="Oval 57"/>
          <p:cNvSpPr/>
          <p:nvPr/>
        </p:nvSpPr>
        <p:spPr>
          <a:xfrm>
            <a:off x="4414575" y="1332693"/>
            <a:ext cx="464815" cy="464815"/>
          </a:xfrm>
          <a:prstGeom prst="ellipse">
            <a:avLst/>
          </a:prstGeom>
          <a:solidFill>
            <a:srgbClr val="00394F"/>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59" name="Oval 58"/>
          <p:cNvSpPr/>
          <p:nvPr/>
        </p:nvSpPr>
        <p:spPr>
          <a:xfrm>
            <a:off x="4414576" y="2631212"/>
            <a:ext cx="464815" cy="464815"/>
          </a:xfrm>
          <a:prstGeom prst="ellipse">
            <a:avLst/>
          </a:prstGeom>
          <a:solidFill>
            <a:schemeClr val="accent5"/>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0" name="Text Placeholder 17"/>
          <p:cNvSpPr>
            <a:spLocks noGrp="1"/>
          </p:cNvSpPr>
          <p:nvPr>
            <p:ph type="body" sz="quarter" idx="23"/>
          </p:nvPr>
        </p:nvSpPr>
        <p:spPr>
          <a:xfrm>
            <a:off x="5011349" y="1338608"/>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1" name="Text Placeholder 17"/>
          <p:cNvSpPr>
            <a:spLocks noGrp="1"/>
          </p:cNvSpPr>
          <p:nvPr>
            <p:ph type="body" sz="quarter" idx="24"/>
          </p:nvPr>
        </p:nvSpPr>
        <p:spPr>
          <a:xfrm>
            <a:off x="5011350" y="198832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2" name="Text Placeholder 17"/>
          <p:cNvSpPr>
            <a:spLocks noGrp="1"/>
          </p:cNvSpPr>
          <p:nvPr>
            <p:ph type="body" sz="quarter" idx="25"/>
          </p:nvPr>
        </p:nvSpPr>
        <p:spPr>
          <a:xfrm>
            <a:off x="5011350" y="263121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3" name="Text Placeholder 17"/>
          <p:cNvSpPr>
            <a:spLocks noGrp="1"/>
          </p:cNvSpPr>
          <p:nvPr>
            <p:ph type="body" sz="quarter" idx="26" hasCustomPrompt="1"/>
          </p:nvPr>
        </p:nvSpPr>
        <p:spPr>
          <a:xfrm>
            <a:off x="4414576" y="1331287"/>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6</a:t>
            </a:r>
          </a:p>
        </p:txBody>
      </p:sp>
      <p:sp>
        <p:nvSpPr>
          <p:cNvPr id="64" name="Text Placeholder 17"/>
          <p:cNvSpPr>
            <a:spLocks noGrp="1"/>
          </p:cNvSpPr>
          <p:nvPr>
            <p:ph type="body" sz="quarter" idx="27" hasCustomPrompt="1"/>
          </p:nvPr>
        </p:nvSpPr>
        <p:spPr>
          <a:xfrm>
            <a:off x="4414576" y="198308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7</a:t>
            </a:r>
          </a:p>
        </p:txBody>
      </p:sp>
      <p:sp>
        <p:nvSpPr>
          <p:cNvPr id="65" name="Text Placeholder 17"/>
          <p:cNvSpPr>
            <a:spLocks noGrp="1"/>
          </p:cNvSpPr>
          <p:nvPr>
            <p:ph type="body" sz="quarter" idx="28" hasCustomPrompt="1"/>
          </p:nvPr>
        </p:nvSpPr>
        <p:spPr>
          <a:xfrm>
            <a:off x="4414577" y="262925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8</a:t>
            </a:r>
          </a:p>
        </p:txBody>
      </p:sp>
      <p:sp>
        <p:nvSpPr>
          <p:cNvPr id="66" name="Oval 65"/>
          <p:cNvSpPr/>
          <p:nvPr/>
        </p:nvSpPr>
        <p:spPr>
          <a:xfrm>
            <a:off x="4414577" y="3278347"/>
            <a:ext cx="464815" cy="464815"/>
          </a:xfrm>
          <a:prstGeom prst="ellipse">
            <a:avLst/>
          </a:prstGeom>
          <a:solidFill>
            <a:schemeClr val="bg2"/>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67" name="Text Placeholder 17"/>
          <p:cNvSpPr>
            <a:spLocks noGrp="1"/>
          </p:cNvSpPr>
          <p:nvPr>
            <p:ph type="body" sz="quarter" idx="29"/>
          </p:nvPr>
        </p:nvSpPr>
        <p:spPr>
          <a:xfrm>
            <a:off x="5011351" y="3278347"/>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68" name="Text Placeholder 17"/>
          <p:cNvSpPr>
            <a:spLocks noGrp="1"/>
          </p:cNvSpPr>
          <p:nvPr>
            <p:ph type="body" sz="quarter" idx="30" hasCustomPrompt="1"/>
          </p:nvPr>
        </p:nvSpPr>
        <p:spPr>
          <a:xfrm>
            <a:off x="4414578" y="3276394"/>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9</a:t>
            </a:r>
          </a:p>
        </p:txBody>
      </p:sp>
      <p:sp>
        <p:nvSpPr>
          <p:cNvPr id="69" name="Oval 68"/>
          <p:cNvSpPr/>
          <p:nvPr/>
        </p:nvSpPr>
        <p:spPr>
          <a:xfrm>
            <a:off x="4414578" y="3925482"/>
            <a:ext cx="464815" cy="464815"/>
          </a:xfrm>
          <a:prstGeom prst="ellipse">
            <a:avLst/>
          </a:prstGeom>
          <a:solidFill>
            <a:schemeClr val="accent1">
              <a:lumMod val="75000"/>
            </a:schemeClr>
          </a:solidFill>
          <a:ln w="19050">
            <a:noFill/>
          </a:ln>
          <a:effectLst/>
        </p:spPr>
        <p:style>
          <a:lnRef idx="2">
            <a:schemeClr val="accent1">
              <a:shade val="50000"/>
            </a:schemeClr>
          </a:lnRef>
          <a:fillRef idx="1">
            <a:schemeClr val="accent1"/>
          </a:fillRef>
          <a:effectRef idx="0">
            <a:schemeClr val="accent1"/>
          </a:effectRef>
          <a:fontRef idx="minor">
            <a:schemeClr val="lt1"/>
          </a:fontRef>
        </p:style>
        <p:txBody>
          <a:bodyPr bIns="91440" rtlCol="0" anchor="ctr" anchorCtr="0"/>
          <a:lstStyle/>
          <a:p>
            <a:pPr algn="ctr"/>
            <a:endParaRPr lang="en-US" sz="1800" dirty="0">
              <a:ln>
                <a:solidFill>
                  <a:schemeClr val="bg2"/>
                </a:solidFill>
              </a:ln>
              <a:solidFill>
                <a:schemeClr val="bg2"/>
              </a:solidFill>
              <a:cs typeface="Arial"/>
            </a:endParaRPr>
          </a:p>
        </p:txBody>
      </p:sp>
      <p:sp>
        <p:nvSpPr>
          <p:cNvPr id="70" name="Text Placeholder 17"/>
          <p:cNvSpPr>
            <a:spLocks noGrp="1"/>
          </p:cNvSpPr>
          <p:nvPr>
            <p:ph type="body" sz="quarter" idx="31"/>
          </p:nvPr>
        </p:nvSpPr>
        <p:spPr>
          <a:xfrm>
            <a:off x="5011352" y="3925482"/>
            <a:ext cx="2175886" cy="461327"/>
          </a:xfrm>
          <a:prstGeom prst="rect">
            <a:avLst/>
          </a:prstGeom>
        </p:spPr>
        <p:txBody>
          <a:bodyPr lIns="91420" tIns="45710" rIns="91420" bIns="45710" anchor="ctr" anchorCtr="0">
            <a:noAutofit/>
          </a:bodyPr>
          <a:lstStyle>
            <a:lvl1pPr marL="0" indent="0" algn="l">
              <a:buNone/>
              <a:defRPr sz="1800" b="0" i="0" baseline="0">
                <a:solidFill>
                  <a:srgbClr val="004C69"/>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a:t>Click to edit Master text styles</a:t>
            </a:r>
          </a:p>
        </p:txBody>
      </p:sp>
      <p:sp>
        <p:nvSpPr>
          <p:cNvPr id="71" name="Text Placeholder 17"/>
          <p:cNvSpPr>
            <a:spLocks noGrp="1"/>
          </p:cNvSpPr>
          <p:nvPr>
            <p:ph type="body" sz="quarter" idx="32" hasCustomPrompt="1"/>
          </p:nvPr>
        </p:nvSpPr>
        <p:spPr>
          <a:xfrm>
            <a:off x="4414579" y="3923529"/>
            <a:ext cx="464815" cy="461327"/>
          </a:xfrm>
          <a:prstGeom prst="rect">
            <a:avLst/>
          </a:prstGeom>
          <a:noFill/>
          <a:ln>
            <a:noFill/>
          </a:ln>
        </p:spPr>
        <p:txBody>
          <a:bodyPr lIns="91420" tIns="45710" rIns="91420" bIns="45710" anchor="ctr" anchorCtr="0">
            <a:noAutofit/>
          </a:bodyPr>
          <a:lstStyle>
            <a:lvl1pPr marL="0" indent="0" algn="ctr">
              <a:buNone/>
              <a:defRPr sz="1800" b="0" i="0" baseline="0">
                <a:ln>
                  <a:solidFill>
                    <a:srgbClr val="FFFFFF"/>
                  </a:solidFill>
                </a:ln>
                <a:solidFill>
                  <a:srgbClr val="FFFFFF"/>
                </a:solidFill>
                <a:latin typeface="+mn-lt"/>
                <a:cs typeface="CiscoSans ExtraLight"/>
              </a:defRPr>
            </a:lvl1pPr>
            <a:lvl2pPr>
              <a:defRPr b="0" i="0">
                <a:solidFill>
                  <a:srgbClr val="FFFFFF"/>
                </a:solidFill>
                <a:latin typeface="CiscoSans ExtraLight"/>
                <a:cs typeface="CiscoSans ExtraLight"/>
              </a:defRPr>
            </a:lvl2pPr>
            <a:lvl3pPr>
              <a:defRPr b="0" i="0">
                <a:solidFill>
                  <a:srgbClr val="FFFFFF"/>
                </a:solidFill>
                <a:latin typeface="CiscoSans ExtraLight"/>
                <a:cs typeface="CiscoSans ExtraLight"/>
              </a:defRPr>
            </a:lvl3pPr>
            <a:lvl4pPr>
              <a:defRPr b="0" i="0">
                <a:solidFill>
                  <a:srgbClr val="FFFFFF"/>
                </a:solidFill>
                <a:latin typeface="CiscoSans ExtraLight"/>
                <a:cs typeface="CiscoSans ExtraLight"/>
              </a:defRPr>
            </a:lvl4pPr>
            <a:lvl5pPr>
              <a:defRPr b="0" i="0">
                <a:solidFill>
                  <a:srgbClr val="FFFFFF"/>
                </a:solidFill>
                <a:latin typeface="CiscoSans ExtraLight"/>
                <a:cs typeface="CiscoSans ExtraLight"/>
              </a:defRPr>
            </a:lvl5pPr>
          </a:lstStyle>
          <a:p>
            <a:pPr lvl="0"/>
            <a:r>
              <a:rPr lang="en-US" dirty="0"/>
              <a:t>10</a:t>
            </a:r>
          </a:p>
        </p:txBody>
      </p:sp>
    </p:spTree>
    <p:extLst>
      <p:ext uri="{BB962C8B-B14F-4D97-AF65-F5344CB8AC3E}">
        <p14:creationId xmlns:p14="http://schemas.microsoft.com/office/powerpoint/2010/main" val="3643099958"/>
      </p:ext>
    </p:extLst>
  </p:cSld>
  <p:clrMapOvr>
    <a:masterClrMapping/>
  </p:clrMapOvr>
  <p:transition spd="slow">
    <p:wip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1_Closing Slide">
    <p:bg>
      <p:bgPr>
        <a:solidFill>
          <a:schemeClr val="accent5"/>
        </a:solidFill>
        <a:effectLst/>
      </p:bgPr>
    </p:bg>
    <p:spTree>
      <p:nvGrpSpPr>
        <p:cNvPr id="1" name=""/>
        <p:cNvGrpSpPr/>
        <p:nvPr/>
      </p:nvGrpSpPr>
      <p:grpSpPr>
        <a:xfrm>
          <a:off x="0" y="0"/>
          <a:ext cx="0" cy="0"/>
          <a:chOff x="0" y="0"/>
          <a:chExt cx="0" cy="0"/>
        </a:xfrm>
      </p:grpSpPr>
      <p:pic>
        <p:nvPicPr>
          <p:cNvPr id="2" name="Picture 1"/>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0" y="1"/>
            <a:ext cx="9143999" cy="5165874"/>
          </a:xfrm>
          <a:prstGeom prst="rect">
            <a:avLst/>
          </a:prstGeom>
        </p:spPr>
      </p:pic>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198843304"/>
      </p:ext>
    </p:extLst>
  </p:cSld>
  <p:clrMapOvr>
    <a:masterClrMapping/>
  </p:clrMapOvr>
  <p:transition spd="slow">
    <p:wip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chemeClr val="accent5"/>
        </a:solidFill>
        <a:effectLst/>
      </p:bgPr>
    </p:bg>
    <p:spTree>
      <p:nvGrpSpPr>
        <p:cNvPr id="1" name=""/>
        <p:cNvGrpSpPr/>
        <p:nvPr/>
      </p:nvGrpSpPr>
      <p:grpSpPr>
        <a:xfrm>
          <a:off x="0" y="0"/>
          <a:ext cx="0" cy="0"/>
          <a:chOff x="0" y="0"/>
          <a:chExt cx="0" cy="0"/>
        </a:xfrm>
      </p:grpSpPr>
      <p:sp>
        <p:nvSpPr>
          <p:cNvPr id="3" name="Rectangle 2"/>
          <p:cNvSpPr/>
          <p:nvPr userDrawn="1"/>
        </p:nvSpPr>
        <p:spPr>
          <a:xfrm>
            <a:off x="0" y="0"/>
            <a:ext cx="9144000" cy="5143500"/>
          </a:xfrm>
          <a:prstGeom prst="rect">
            <a:avLst/>
          </a:prstGeom>
          <a:solidFill>
            <a:srgbClr val="00394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 name="Group 4"/>
          <p:cNvGrpSpPr>
            <a:grpSpLocks noChangeAspect="1"/>
          </p:cNvGrpSpPr>
          <p:nvPr userDrawn="1"/>
        </p:nvGrpSpPr>
        <p:grpSpPr bwMode="auto">
          <a:xfrm>
            <a:off x="3746294" y="2129856"/>
            <a:ext cx="1617944" cy="860542"/>
            <a:chOff x="310" y="249"/>
            <a:chExt cx="502" cy="267"/>
          </a:xfrm>
          <a:solidFill>
            <a:schemeClr val="accent5"/>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47974899"/>
      </p:ext>
    </p:extLst>
  </p:cSld>
  <p:clrMapOvr>
    <a:masterClrMapping/>
  </p:clrMapOvr>
  <p:transition spd="slow">
    <p:wip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3_Closing Slide">
    <p:bg>
      <p:bgPr>
        <a:solidFill>
          <a:schemeClr val="accent5"/>
        </a:solidFill>
        <a:effectLst/>
      </p:bgPr>
    </p:bg>
    <p:spTree>
      <p:nvGrpSpPr>
        <p:cNvPr id="1" name=""/>
        <p:cNvGrpSpPr/>
        <p:nvPr/>
      </p:nvGrpSpPr>
      <p:grpSpPr>
        <a:xfrm>
          <a:off x="0" y="0"/>
          <a:ext cx="0" cy="0"/>
          <a:chOff x="0" y="0"/>
          <a:chExt cx="0" cy="0"/>
        </a:xfrm>
      </p:grpSpPr>
      <p:grpSp>
        <p:nvGrpSpPr>
          <p:cNvPr id="4" name="Group 4"/>
          <p:cNvGrpSpPr>
            <a:grpSpLocks noChangeAspect="1"/>
          </p:cNvGrpSpPr>
          <p:nvPr userDrawn="1"/>
        </p:nvGrpSpPr>
        <p:grpSpPr bwMode="auto">
          <a:xfrm>
            <a:off x="3746294" y="2129856"/>
            <a:ext cx="1617944" cy="860542"/>
            <a:chOff x="310" y="249"/>
            <a:chExt cx="502" cy="267"/>
          </a:xfrm>
          <a:solidFill>
            <a:schemeClr val="accent1">
              <a:lumMod val="75000"/>
            </a:schemeClr>
          </a:solidFill>
        </p:grpSpPr>
        <p:sp>
          <p:nvSpPr>
            <p:cNvPr id="5"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6"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7"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2"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3"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extLst>
      <p:ext uri="{BB962C8B-B14F-4D97-AF65-F5344CB8AC3E}">
        <p14:creationId xmlns:p14="http://schemas.microsoft.com/office/powerpoint/2010/main" val="1851544963"/>
      </p:ext>
    </p:extLst>
  </p:cSld>
  <p:clrMapOvr>
    <a:masterClrMapping/>
  </p:clrMapOvr>
  <p:transition spd="slow">
    <p:wip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8473441" y="4954263"/>
            <a:ext cx="676910" cy="189238"/>
          </a:xfrm>
          <a:prstGeom prst="rect">
            <a:avLst/>
          </a:prstGeom>
        </p:spPr>
        <p:txBody>
          <a:bodyPr vert="horz" lIns="91440" tIns="45720" rIns="91440" bIns="45720" rtlCol="0" anchor="ctr"/>
          <a:lstStyle>
            <a:lvl1pPr algn="r">
              <a:defRPr sz="525">
                <a:solidFill>
                  <a:schemeClr val="tx2"/>
                </a:solidFill>
              </a:defRPr>
            </a:lvl1pPr>
          </a:lstStyle>
          <a:p>
            <a:pPr defTabSz="385763">
              <a:defRPr/>
            </a:pPr>
            <a:fld id="{2F5CCB13-0A32-4557-88E9-079F0C330695}" type="slidenum">
              <a:rPr lang="en-US" kern="0" smtClean="0">
                <a:solidFill>
                  <a:srgbClr val="595959"/>
                </a:solidFill>
              </a:rPr>
              <a:pPr defTabSz="385763">
                <a:defRPr/>
              </a:pPr>
              <a:t>‹#›</a:t>
            </a:fld>
            <a:endParaRPr lang="en-US" kern="0" dirty="0">
              <a:solidFill>
                <a:srgbClr val="595959"/>
              </a:solidFill>
            </a:endParaRPr>
          </a:p>
        </p:txBody>
      </p:sp>
      <p:sp>
        <p:nvSpPr>
          <p:cNvPr id="5" name="Rectangle 3"/>
          <p:cNvSpPr>
            <a:spLocks noGrp="1" noChangeArrowheads="1"/>
          </p:cNvSpPr>
          <p:nvPr>
            <p:ph idx="1"/>
          </p:nvPr>
        </p:nvSpPr>
        <p:spPr bwMode="auto">
          <a:xfrm>
            <a:off x="144065" y="798944"/>
            <a:ext cx="8853286" cy="41553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169863" indent="-169863">
              <a:lnSpc>
                <a:spcPct val="100000"/>
              </a:lnSpc>
              <a:spcBef>
                <a:spcPts val="600"/>
              </a:spcBef>
              <a:spcAft>
                <a:spcPts val="600"/>
              </a:spcAft>
              <a:buFont typeface="Wingdings" panose="05000000000000000000" pitchFamily="2" charset="2"/>
              <a:buChar char="§"/>
              <a:defRPr>
                <a:solidFill>
                  <a:srgbClr val="000000"/>
                </a:solidFill>
              </a:defRPr>
            </a:lvl1pPr>
            <a:lvl2pPr>
              <a:lnSpc>
                <a:spcPct val="100000"/>
              </a:lnSpc>
              <a:spcBef>
                <a:spcPts val="300"/>
              </a:spcBef>
              <a:spcAft>
                <a:spcPts val="300"/>
              </a:spcAft>
              <a:defRPr>
                <a:solidFill>
                  <a:srgbClr val="000000"/>
                </a:solidFill>
              </a:defRPr>
            </a:lvl2pPr>
            <a:lvl3pPr>
              <a:lnSpc>
                <a:spcPct val="100000"/>
              </a:lnSpc>
              <a:spcBef>
                <a:spcPts val="300"/>
              </a:spcBef>
              <a:spcAft>
                <a:spcPts val="300"/>
              </a:spcAft>
              <a:defRPr>
                <a:solidFill>
                  <a:srgbClr val="000000"/>
                </a:solidFill>
              </a:defRPr>
            </a:lvl3pPr>
            <a:lvl4pPr>
              <a:lnSpc>
                <a:spcPct val="100000"/>
              </a:lnSpc>
              <a:spcBef>
                <a:spcPts val="300"/>
              </a:spcBef>
              <a:spcAft>
                <a:spcPts val="3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41393"/>
            <a:ext cx="9144000" cy="7575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24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225799662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99250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Title Placeholder 5"/>
          <p:cNvSpPr>
            <a:spLocks noGrp="1"/>
          </p:cNvSpPr>
          <p:nvPr>
            <p:ph type="title"/>
          </p:nvPr>
        </p:nvSpPr>
        <p:spPr bwMode="auto">
          <a:xfrm>
            <a:off x="438150" y="341313"/>
            <a:ext cx="8345488" cy="731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24" tIns="45712" rIns="91424" bIns="45712" numCol="1" anchor="ctr" anchorCtr="0" compatLnSpc="1">
            <a:prstTxWarp prst="textNoShape">
              <a:avLst/>
            </a:prstTxWarp>
          </a:bodyPr>
          <a:lstStyle/>
          <a:p>
            <a:pPr lvl="0"/>
            <a:r>
              <a:rPr lang="en-GB" altLang="en-US" dirty="0"/>
              <a:t>Title Goes Here</a:t>
            </a:r>
          </a:p>
        </p:txBody>
      </p:sp>
      <p:sp>
        <p:nvSpPr>
          <p:cNvPr id="12" name="Rectangle 7"/>
          <p:cNvSpPr>
            <a:spLocks noChangeArrowheads="1"/>
          </p:cNvSpPr>
          <p:nvPr/>
        </p:nvSpPr>
        <p:spPr bwMode="ltGray">
          <a:xfrm>
            <a:off x="8515707" y="4742907"/>
            <a:ext cx="218414" cy="154518"/>
          </a:xfrm>
          <a:prstGeom prst="rect">
            <a:avLst/>
          </a:prstGeom>
          <a:noFill/>
          <a:ln w="9525" algn="ctr">
            <a:noFill/>
            <a:miter lim="800000"/>
            <a:headEnd/>
            <a:tailEnd/>
          </a:ln>
          <a:effectLst/>
        </p:spPr>
        <p:txBody>
          <a:bodyPr wrap="none" lIns="61586" tIns="30792" rIns="61586" bIns="30792" anchor="b">
            <a:spAutoFit/>
          </a:bodyPr>
          <a:lstStyle/>
          <a:p>
            <a:pPr algn="r" defTabSz="610744" fontAlgn="auto">
              <a:spcBef>
                <a:spcPts val="0"/>
              </a:spcBef>
              <a:spcAft>
                <a:spcPts val="0"/>
              </a:spcAft>
              <a:defRPr/>
            </a:pPr>
            <a:fld id="{6A1E46DC-7EF6-4EA2-B285-14272867D133}" type="slidenum">
              <a:rPr lang="en-US" sz="600">
                <a:solidFill>
                  <a:schemeClr val="accent3">
                    <a:lumMod val="85000"/>
                  </a:schemeClr>
                </a:solidFill>
                <a:latin typeface="+mn-lt"/>
                <a:ea typeface="+mn-ea"/>
                <a:cs typeface="CiscoSans Thin"/>
              </a:rPr>
              <a:pPr algn="r" defTabSz="610744" fontAlgn="auto">
                <a:spcBef>
                  <a:spcPts val="0"/>
                </a:spcBef>
                <a:spcAft>
                  <a:spcPts val="0"/>
                </a:spcAft>
                <a:defRPr/>
              </a:pPr>
              <a:t>‹#›</a:t>
            </a:fld>
            <a:endParaRPr lang="en-US" sz="600" dirty="0">
              <a:solidFill>
                <a:schemeClr val="accent3">
                  <a:lumMod val="85000"/>
                </a:schemeClr>
              </a:solidFill>
              <a:latin typeface="+mn-lt"/>
              <a:ea typeface="+mn-ea"/>
              <a:cs typeface="CiscoSans Thin"/>
            </a:endParaRPr>
          </a:p>
        </p:txBody>
      </p:sp>
      <p:sp>
        <p:nvSpPr>
          <p:cNvPr id="13" name="Rectangle 4"/>
          <p:cNvSpPr>
            <a:spLocks noChangeArrowheads="1"/>
          </p:cNvSpPr>
          <p:nvPr/>
        </p:nvSpPr>
        <p:spPr bwMode="ltGray">
          <a:xfrm>
            <a:off x="5867508" y="4741653"/>
            <a:ext cx="2658018" cy="154518"/>
          </a:xfrm>
          <a:prstGeom prst="rect">
            <a:avLst/>
          </a:prstGeom>
          <a:noFill/>
          <a:ln w="9525">
            <a:noFill/>
            <a:miter lim="800000"/>
            <a:headEnd/>
            <a:tailEnd/>
          </a:ln>
          <a:effectLst/>
        </p:spPr>
        <p:txBody>
          <a:bodyPr lIns="61586" tIns="30792" rIns="61586" bIns="30792" anchor="b">
            <a:spAutoFit/>
          </a:bodyPr>
          <a:lstStyle/>
          <a:p>
            <a:pPr defTabSz="610744" fontAlgn="auto">
              <a:spcBef>
                <a:spcPts val="0"/>
              </a:spcBef>
              <a:spcAft>
                <a:spcPts val="0"/>
              </a:spcAft>
              <a:defRPr/>
            </a:pPr>
            <a:r>
              <a:rPr lang="en-US" sz="600" dirty="0">
                <a:solidFill>
                  <a:schemeClr val="accent3">
                    <a:lumMod val="85000"/>
                  </a:schemeClr>
                </a:solidFill>
                <a:latin typeface="+mn-lt"/>
                <a:ea typeface="+mn-ea"/>
                <a:cs typeface="CiscoSans Thin"/>
              </a:rPr>
              <a:t>© 2016  Cisco and/or its affiliates. All rights reserved.   Cisco Confidential</a:t>
            </a:r>
          </a:p>
        </p:txBody>
      </p:sp>
      <p:grpSp>
        <p:nvGrpSpPr>
          <p:cNvPr id="6" name="Group 4"/>
          <p:cNvGrpSpPr>
            <a:grpSpLocks noChangeAspect="1"/>
          </p:cNvGrpSpPr>
          <p:nvPr userDrawn="1"/>
        </p:nvGrpSpPr>
        <p:grpSpPr bwMode="auto">
          <a:xfrm>
            <a:off x="508039" y="4715197"/>
            <a:ext cx="340257" cy="180974"/>
            <a:chOff x="310" y="249"/>
            <a:chExt cx="502" cy="267"/>
          </a:xfrm>
          <a:solidFill>
            <a:schemeClr val="accent5"/>
          </a:solidFill>
        </p:grpSpPr>
        <p:sp>
          <p:nvSpPr>
            <p:cNvPr id="7" name="Rectangle 5"/>
            <p:cNvSpPr>
              <a:spLocks noChangeArrowheads="1"/>
            </p:cNvSpPr>
            <p:nvPr userDrawn="1"/>
          </p:nvSpPr>
          <p:spPr bwMode="auto">
            <a:xfrm>
              <a:off x="452" y="426"/>
              <a:ext cx="22" cy="88"/>
            </a:xfrm>
            <a:prstGeom prst="rect">
              <a:avLst/>
            </a:prstGeom>
            <a:grp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8" name="Freeform 6"/>
            <p:cNvSpPr>
              <a:spLocks/>
            </p:cNvSpPr>
            <p:nvPr userDrawn="1"/>
          </p:nvSpPr>
          <p:spPr bwMode="auto">
            <a:xfrm>
              <a:off x="585" y="425"/>
              <a:ext cx="66" cy="91"/>
            </a:xfrm>
            <a:custGeom>
              <a:avLst/>
              <a:gdLst>
                <a:gd name="T0" fmla="*/ 51 w 51"/>
                <a:gd name="T1" fmla="*/ 20 h 69"/>
                <a:gd name="T2" fmla="*/ 37 w 51"/>
                <a:gd name="T3" fmla="*/ 16 h 69"/>
                <a:gd name="T4" fmla="*/ 18 w 51"/>
                <a:gd name="T5" fmla="*/ 34 h 69"/>
                <a:gd name="T6" fmla="*/ 37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7" y="16"/>
                  </a:cubicBezTo>
                  <a:cubicBezTo>
                    <a:pt x="26" y="16"/>
                    <a:pt x="18" y="24"/>
                    <a:pt x="18" y="34"/>
                  </a:cubicBezTo>
                  <a:cubicBezTo>
                    <a:pt x="18" y="44"/>
                    <a:pt x="25" y="52"/>
                    <a:pt x="37" y="52"/>
                  </a:cubicBezTo>
                  <a:cubicBezTo>
                    <a:pt x="45"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9" name="Freeform 7"/>
            <p:cNvSpPr>
              <a:spLocks/>
            </p:cNvSpPr>
            <p:nvPr userDrawn="1"/>
          </p:nvSpPr>
          <p:spPr bwMode="auto">
            <a:xfrm>
              <a:off x="355" y="425"/>
              <a:ext cx="67" cy="91"/>
            </a:xfrm>
            <a:custGeom>
              <a:avLst/>
              <a:gdLst>
                <a:gd name="T0" fmla="*/ 51 w 51"/>
                <a:gd name="T1" fmla="*/ 20 h 69"/>
                <a:gd name="T2" fmla="*/ 36 w 51"/>
                <a:gd name="T3" fmla="*/ 16 h 69"/>
                <a:gd name="T4" fmla="*/ 18 w 51"/>
                <a:gd name="T5" fmla="*/ 34 h 69"/>
                <a:gd name="T6" fmla="*/ 36 w 51"/>
                <a:gd name="T7" fmla="*/ 52 h 69"/>
                <a:gd name="T8" fmla="*/ 51 w 51"/>
                <a:gd name="T9" fmla="*/ 49 h 69"/>
                <a:gd name="T10" fmla="*/ 51 w 51"/>
                <a:gd name="T11" fmla="*/ 67 h 69"/>
                <a:gd name="T12" fmla="*/ 35 w 51"/>
                <a:gd name="T13" fmla="*/ 69 h 69"/>
                <a:gd name="T14" fmla="*/ 0 w 51"/>
                <a:gd name="T15" fmla="*/ 34 h 69"/>
                <a:gd name="T16" fmla="*/ 35 w 51"/>
                <a:gd name="T17" fmla="*/ 0 h 69"/>
                <a:gd name="T18" fmla="*/ 51 w 51"/>
                <a:gd name="T19" fmla="*/ 2 h 69"/>
                <a:gd name="T20" fmla="*/ 51 w 51"/>
                <a:gd name="T21" fmla="*/ 20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51" h="69">
                  <a:moveTo>
                    <a:pt x="51" y="20"/>
                  </a:moveTo>
                  <a:cubicBezTo>
                    <a:pt x="50" y="20"/>
                    <a:pt x="45" y="16"/>
                    <a:pt x="36" y="16"/>
                  </a:cubicBezTo>
                  <a:cubicBezTo>
                    <a:pt x="25" y="16"/>
                    <a:pt x="18" y="24"/>
                    <a:pt x="18" y="34"/>
                  </a:cubicBezTo>
                  <a:cubicBezTo>
                    <a:pt x="18" y="44"/>
                    <a:pt x="25" y="52"/>
                    <a:pt x="36" y="52"/>
                  </a:cubicBezTo>
                  <a:cubicBezTo>
                    <a:pt x="44" y="52"/>
                    <a:pt x="50" y="49"/>
                    <a:pt x="51" y="49"/>
                  </a:cubicBezTo>
                  <a:cubicBezTo>
                    <a:pt x="51" y="67"/>
                    <a:pt x="51" y="67"/>
                    <a:pt x="51" y="67"/>
                  </a:cubicBezTo>
                  <a:cubicBezTo>
                    <a:pt x="49" y="67"/>
                    <a:pt x="43" y="69"/>
                    <a:pt x="35" y="69"/>
                  </a:cubicBezTo>
                  <a:cubicBezTo>
                    <a:pt x="16" y="69"/>
                    <a:pt x="0" y="56"/>
                    <a:pt x="0" y="34"/>
                  </a:cubicBezTo>
                  <a:cubicBezTo>
                    <a:pt x="0" y="14"/>
                    <a:pt x="15" y="0"/>
                    <a:pt x="35" y="0"/>
                  </a:cubicBezTo>
                  <a:cubicBezTo>
                    <a:pt x="43" y="0"/>
                    <a:pt x="49" y="2"/>
                    <a:pt x="51" y="2"/>
                  </a:cubicBezTo>
                  <a:lnTo>
                    <a:pt x="51"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0" name="Freeform 8"/>
            <p:cNvSpPr>
              <a:spLocks noEditPoints="1"/>
            </p:cNvSpPr>
            <p:nvPr userDrawn="1"/>
          </p:nvSpPr>
          <p:spPr bwMode="auto">
            <a:xfrm>
              <a:off x="675" y="425"/>
              <a:ext cx="91" cy="91"/>
            </a:xfrm>
            <a:custGeom>
              <a:avLst/>
              <a:gdLst>
                <a:gd name="T0" fmla="*/ 70 w 70"/>
                <a:gd name="T1" fmla="*/ 34 h 69"/>
                <a:gd name="T2" fmla="*/ 35 w 70"/>
                <a:gd name="T3" fmla="*/ 69 h 69"/>
                <a:gd name="T4" fmla="*/ 0 w 70"/>
                <a:gd name="T5" fmla="*/ 34 h 69"/>
                <a:gd name="T6" fmla="*/ 35 w 70"/>
                <a:gd name="T7" fmla="*/ 0 h 69"/>
                <a:gd name="T8" fmla="*/ 70 w 70"/>
                <a:gd name="T9" fmla="*/ 34 h 69"/>
                <a:gd name="T10" fmla="*/ 35 w 70"/>
                <a:gd name="T11" fmla="*/ 17 h 69"/>
                <a:gd name="T12" fmla="*/ 18 w 70"/>
                <a:gd name="T13" fmla="*/ 34 h 69"/>
                <a:gd name="T14" fmla="*/ 35 w 70"/>
                <a:gd name="T15" fmla="*/ 52 h 69"/>
                <a:gd name="T16" fmla="*/ 52 w 70"/>
                <a:gd name="T17" fmla="*/ 34 h 69"/>
                <a:gd name="T18" fmla="*/ 35 w 70"/>
                <a:gd name="T19" fmla="*/ 17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0" h="69">
                  <a:moveTo>
                    <a:pt x="70" y="34"/>
                  </a:moveTo>
                  <a:cubicBezTo>
                    <a:pt x="70" y="53"/>
                    <a:pt x="56" y="69"/>
                    <a:pt x="35" y="69"/>
                  </a:cubicBezTo>
                  <a:cubicBezTo>
                    <a:pt x="14" y="69"/>
                    <a:pt x="0" y="53"/>
                    <a:pt x="0" y="34"/>
                  </a:cubicBezTo>
                  <a:cubicBezTo>
                    <a:pt x="0" y="15"/>
                    <a:pt x="14" y="0"/>
                    <a:pt x="35" y="0"/>
                  </a:cubicBezTo>
                  <a:cubicBezTo>
                    <a:pt x="56" y="0"/>
                    <a:pt x="70" y="15"/>
                    <a:pt x="70" y="34"/>
                  </a:cubicBezTo>
                  <a:close/>
                  <a:moveTo>
                    <a:pt x="35" y="17"/>
                  </a:moveTo>
                  <a:cubicBezTo>
                    <a:pt x="25" y="17"/>
                    <a:pt x="18" y="25"/>
                    <a:pt x="18" y="34"/>
                  </a:cubicBezTo>
                  <a:cubicBezTo>
                    <a:pt x="18" y="44"/>
                    <a:pt x="25" y="52"/>
                    <a:pt x="35" y="52"/>
                  </a:cubicBezTo>
                  <a:cubicBezTo>
                    <a:pt x="45" y="52"/>
                    <a:pt x="52" y="44"/>
                    <a:pt x="52" y="34"/>
                  </a:cubicBezTo>
                  <a:cubicBezTo>
                    <a:pt x="52" y="25"/>
                    <a:pt x="45" y="17"/>
                    <a:pt x="35"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1" name="Freeform 9"/>
            <p:cNvSpPr>
              <a:spLocks/>
            </p:cNvSpPr>
            <p:nvPr userDrawn="1"/>
          </p:nvSpPr>
          <p:spPr bwMode="auto">
            <a:xfrm>
              <a:off x="503" y="425"/>
              <a:ext cx="60" cy="91"/>
            </a:xfrm>
            <a:custGeom>
              <a:avLst/>
              <a:gdLst>
                <a:gd name="T0" fmla="*/ 42 w 46"/>
                <a:gd name="T1" fmla="*/ 16 h 69"/>
                <a:gd name="T2" fmla="*/ 29 w 46"/>
                <a:gd name="T3" fmla="*/ 14 h 69"/>
                <a:gd name="T4" fmla="*/ 18 w 46"/>
                <a:gd name="T5" fmla="*/ 20 h 69"/>
                <a:gd name="T6" fmla="*/ 26 w 46"/>
                <a:gd name="T7" fmla="*/ 26 h 69"/>
                <a:gd name="T8" fmla="*/ 30 w 46"/>
                <a:gd name="T9" fmla="*/ 27 h 69"/>
                <a:gd name="T10" fmla="*/ 46 w 46"/>
                <a:gd name="T11" fmla="*/ 47 h 69"/>
                <a:gd name="T12" fmla="*/ 19 w 46"/>
                <a:gd name="T13" fmla="*/ 69 h 69"/>
                <a:gd name="T14" fmla="*/ 1 w 46"/>
                <a:gd name="T15" fmla="*/ 67 h 69"/>
                <a:gd name="T16" fmla="*/ 1 w 46"/>
                <a:gd name="T17" fmla="*/ 52 h 69"/>
                <a:gd name="T18" fmla="*/ 16 w 46"/>
                <a:gd name="T19" fmla="*/ 54 h 69"/>
                <a:gd name="T20" fmla="*/ 29 w 46"/>
                <a:gd name="T21" fmla="*/ 48 h 69"/>
                <a:gd name="T22" fmla="*/ 21 w 46"/>
                <a:gd name="T23" fmla="*/ 41 h 69"/>
                <a:gd name="T24" fmla="*/ 18 w 46"/>
                <a:gd name="T25" fmla="*/ 40 h 69"/>
                <a:gd name="T26" fmla="*/ 0 w 46"/>
                <a:gd name="T27" fmla="*/ 21 h 69"/>
                <a:gd name="T28" fmla="*/ 25 w 46"/>
                <a:gd name="T29" fmla="*/ 0 h 69"/>
                <a:gd name="T30" fmla="*/ 42 w 46"/>
                <a:gd name="T31" fmla="*/ 2 h 69"/>
                <a:gd name="T32" fmla="*/ 42 w 46"/>
                <a:gd name="T33" fmla="*/ 16 h 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46" h="69">
                  <a:moveTo>
                    <a:pt x="42" y="16"/>
                  </a:moveTo>
                  <a:cubicBezTo>
                    <a:pt x="41" y="16"/>
                    <a:pt x="34" y="14"/>
                    <a:pt x="29" y="14"/>
                  </a:cubicBezTo>
                  <a:cubicBezTo>
                    <a:pt x="22" y="14"/>
                    <a:pt x="18" y="16"/>
                    <a:pt x="18" y="20"/>
                  </a:cubicBezTo>
                  <a:cubicBezTo>
                    <a:pt x="18" y="24"/>
                    <a:pt x="23" y="25"/>
                    <a:pt x="26" y="26"/>
                  </a:cubicBezTo>
                  <a:cubicBezTo>
                    <a:pt x="30" y="27"/>
                    <a:pt x="30" y="27"/>
                    <a:pt x="30" y="27"/>
                  </a:cubicBezTo>
                  <a:cubicBezTo>
                    <a:pt x="41" y="31"/>
                    <a:pt x="46" y="38"/>
                    <a:pt x="46" y="47"/>
                  </a:cubicBezTo>
                  <a:cubicBezTo>
                    <a:pt x="46" y="63"/>
                    <a:pt x="32" y="69"/>
                    <a:pt x="19" y="69"/>
                  </a:cubicBezTo>
                  <a:cubicBezTo>
                    <a:pt x="10" y="69"/>
                    <a:pt x="1" y="67"/>
                    <a:pt x="1" y="67"/>
                  </a:cubicBezTo>
                  <a:cubicBezTo>
                    <a:pt x="1" y="52"/>
                    <a:pt x="1" y="52"/>
                    <a:pt x="1" y="52"/>
                  </a:cubicBezTo>
                  <a:cubicBezTo>
                    <a:pt x="2" y="52"/>
                    <a:pt x="9" y="54"/>
                    <a:pt x="16" y="54"/>
                  </a:cubicBezTo>
                  <a:cubicBezTo>
                    <a:pt x="25" y="54"/>
                    <a:pt x="29" y="52"/>
                    <a:pt x="29" y="48"/>
                  </a:cubicBezTo>
                  <a:cubicBezTo>
                    <a:pt x="29" y="45"/>
                    <a:pt x="25" y="43"/>
                    <a:pt x="21" y="41"/>
                  </a:cubicBezTo>
                  <a:cubicBezTo>
                    <a:pt x="20" y="41"/>
                    <a:pt x="19" y="41"/>
                    <a:pt x="18" y="40"/>
                  </a:cubicBezTo>
                  <a:cubicBezTo>
                    <a:pt x="8" y="37"/>
                    <a:pt x="0" y="32"/>
                    <a:pt x="0" y="21"/>
                  </a:cubicBezTo>
                  <a:cubicBezTo>
                    <a:pt x="0" y="8"/>
                    <a:pt x="10" y="0"/>
                    <a:pt x="25" y="0"/>
                  </a:cubicBezTo>
                  <a:cubicBezTo>
                    <a:pt x="34" y="0"/>
                    <a:pt x="41" y="2"/>
                    <a:pt x="42" y="2"/>
                  </a:cubicBezTo>
                  <a:lnTo>
                    <a:pt x="42" y="16"/>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4" name="Freeform 10"/>
            <p:cNvSpPr>
              <a:spLocks/>
            </p:cNvSpPr>
            <p:nvPr userDrawn="1"/>
          </p:nvSpPr>
          <p:spPr bwMode="auto">
            <a:xfrm>
              <a:off x="31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5" name="Freeform 11"/>
            <p:cNvSpPr>
              <a:spLocks/>
            </p:cNvSpPr>
            <p:nvPr userDrawn="1"/>
          </p:nvSpPr>
          <p:spPr bwMode="auto">
            <a:xfrm>
              <a:off x="37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6" name="Freeform 12"/>
            <p:cNvSpPr>
              <a:spLocks/>
            </p:cNvSpPr>
            <p:nvPr userDrawn="1"/>
          </p:nvSpPr>
          <p:spPr bwMode="auto">
            <a:xfrm>
              <a:off x="430" y="249"/>
              <a:ext cx="22" cy="139"/>
            </a:xfrm>
            <a:custGeom>
              <a:avLst/>
              <a:gdLst>
                <a:gd name="T0" fmla="*/ 17 w 17"/>
                <a:gd name="T1" fmla="*/ 8 h 106"/>
                <a:gd name="T2" fmla="*/ 8 w 17"/>
                <a:gd name="T3" fmla="*/ 0 h 106"/>
                <a:gd name="T4" fmla="*/ 0 w 17"/>
                <a:gd name="T5" fmla="*/ 8 h 106"/>
                <a:gd name="T6" fmla="*/ 0 w 17"/>
                <a:gd name="T7" fmla="*/ 97 h 106"/>
                <a:gd name="T8" fmla="*/ 8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8" y="0"/>
                  </a:cubicBezTo>
                  <a:cubicBezTo>
                    <a:pt x="4" y="0"/>
                    <a:pt x="0" y="4"/>
                    <a:pt x="0" y="8"/>
                  </a:cubicBezTo>
                  <a:cubicBezTo>
                    <a:pt x="0" y="97"/>
                    <a:pt x="0" y="97"/>
                    <a:pt x="0" y="97"/>
                  </a:cubicBezTo>
                  <a:cubicBezTo>
                    <a:pt x="0" y="102"/>
                    <a:pt x="4" y="106"/>
                    <a:pt x="8"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7" name="Freeform 13"/>
            <p:cNvSpPr>
              <a:spLocks/>
            </p:cNvSpPr>
            <p:nvPr userDrawn="1"/>
          </p:nvSpPr>
          <p:spPr bwMode="auto">
            <a:xfrm>
              <a:off x="490" y="291"/>
              <a:ext cx="22" cy="75"/>
            </a:xfrm>
            <a:custGeom>
              <a:avLst/>
              <a:gdLst>
                <a:gd name="T0" fmla="*/ 17 w 17"/>
                <a:gd name="T1" fmla="*/ 8 h 57"/>
                <a:gd name="T2" fmla="*/ 8 w 17"/>
                <a:gd name="T3" fmla="*/ 0 h 57"/>
                <a:gd name="T4" fmla="*/ 0 w 17"/>
                <a:gd name="T5" fmla="*/ 8 h 57"/>
                <a:gd name="T6" fmla="*/ 0 w 17"/>
                <a:gd name="T7" fmla="*/ 49 h 57"/>
                <a:gd name="T8" fmla="*/ 8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8" y="0"/>
                  </a:cubicBezTo>
                  <a:cubicBezTo>
                    <a:pt x="4" y="0"/>
                    <a:pt x="0" y="3"/>
                    <a:pt x="0" y="8"/>
                  </a:cubicBezTo>
                  <a:cubicBezTo>
                    <a:pt x="0" y="49"/>
                    <a:pt x="0" y="49"/>
                    <a:pt x="0" y="49"/>
                  </a:cubicBezTo>
                  <a:cubicBezTo>
                    <a:pt x="0" y="53"/>
                    <a:pt x="4" y="57"/>
                    <a:pt x="8"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8" name="Freeform 14"/>
            <p:cNvSpPr>
              <a:spLocks/>
            </p:cNvSpPr>
            <p:nvPr userDrawn="1"/>
          </p:nvSpPr>
          <p:spPr bwMode="auto">
            <a:xfrm>
              <a:off x="550" y="321"/>
              <a:ext cx="22" cy="45"/>
            </a:xfrm>
            <a:custGeom>
              <a:avLst/>
              <a:gdLst>
                <a:gd name="T0" fmla="*/ 17 w 17"/>
                <a:gd name="T1" fmla="*/ 8 h 34"/>
                <a:gd name="T2" fmla="*/ 8 w 17"/>
                <a:gd name="T3" fmla="*/ 0 h 34"/>
                <a:gd name="T4" fmla="*/ 0 w 17"/>
                <a:gd name="T5" fmla="*/ 8 h 34"/>
                <a:gd name="T6" fmla="*/ 0 w 17"/>
                <a:gd name="T7" fmla="*/ 26 h 34"/>
                <a:gd name="T8" fmla="*/ 8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8" y="0"/>
                  </a:cubicBezTo>
                  <a:cubicBezTo>
                    <a:pt x="4" y="0"/>
                    <a:pt x="0" y="3"/>
                    <a:pt x="0" y="8"/>
                  </a:cubicBezTo>
                  <a:cubicBezTo>
                    <a:pt x="0" y="26"/>
                    <a:pt x="0" y="26"/>
                    <a:pt x="0" y="26"/>
                  </a:cubicBezTo>
                  <a:cubicBezTo>
                    <a:pt x="0" y="30"/>
                    <a:pt x="4" y="34"/>
                    <a:pt x="8"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19" name="Freeform 15"/>
            <p:cNvSpPr>
              <a:spLocks/>
            </p:cNvSpPr>
            <p:nvPr userDrawn="1"/>
          </p:nvSpPr>
          <p:spPr bwMode="auto">
            <a:xfrm>
              <a:off x="61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0" name="Freeform 16"/>
            <p:cNvSpPr>
              <a:spLocks/>
            </p:cNvSpPr>
            <p:nvPr userDrawn="1"/>
          </p:nvSpPr>
          <p:spPr bwMode="auto">
            <a:xfrm>
              <a:off x="670" y="249"/>
              <a:ext cx="22" cy="139"/>
            </a:xfrm>
            <a:custGeom>
              <a:avLst/>
              <a:gdLst>
                <a:gd name="T0" fmla="*/ 17 w 17"/>
                <a:gd name="T1" fmla="*/ 8 h 106"/>
                <a:gd name="T2" fmla="*/ 9 w 17"/>
                <a:gd name="T3" fmla="*/ 0 h 106"/>
                <a:gd name="T4" fmla="*/ 0 w 17"/>
                <a:gd name="T5" fmla="*/ 8 h 106"/>
                <a:gd name="T6" fmla="*/ 0 w 17"/>
                <a:gd name="T7" fmla="*/ 97 h 106"/>
                <a:gd name="T8" fmla="*/ 9 w 17"/>
                <a:gd name="T9" fmla="*/ 106 h 106"/>
                <a:gd name="T10" fmla="*/ 17 w 17"/>
                <a:gd name="T11" fmla="*/ 97 h 106"/>
                <a:gd name="T12" fmla="*/ 17 w 17"/>
                <a:gd name="T13" fmla="*/ 8 h 106"/>
              </a:gdLst>
              <a:ahLst/>
              <a:cxnLst>
                <a:cxn ang="0">
                  <a:pos x="T0" y="T1"/>
                </a:cxn>
                <a:cxn ang="0">
                  <a:pos x="T2" y="T3"/>
                </a:cxn>
                <a:cxn ang="0">
                  <a:pos x="T4" y="T5"/>
                </a:cxn>
                <a:cxn ang="0">
                  <a:pos x="T6" y="T7"/>
                </a:cxn>
                <a:cxn ang="0">
                  <a:pos x="T8" y="T9"/>
                </a:cxn>
                <a:cxn ang="0">
                  <a:pos x="T10" y="T11"/>
                </a:cxn>
                <a:cxn ang="0">
                  <a:pos x="T12" y="T13"/>
                </a:cxn>
              </a:cxnLst>
              <a:rect l="0" t="0" r="r" b="b"/>
              <a:pathLst>
                <a:path w="17" h="106">
                  <a:moveTo>
                    <a:pt x="17" y="8"/>
                  </a:moveTo>
                  <a:cubicBezTo>
                    <a:pt x="17" y="4"/>
                    <a:pt x="13" y="0"/>
                    <a:pt x="9" y="0"/>
                  </a:cubicBezTo>
                  <a:cubicBezTo>
                    <a:pt x="4" y="0"/>
                    <a:pt x="0" y="4"/>
                    <a:pt x="0" y="8"/>
                  </a:cubicBezTo>
                  <a:cubicBezTo>
                    <a:pt x="0" y="97"/>
                    <a:pt x="0" y="97"/>
                    <a:pt x="0" y="97"/>
                  </a:cubicBezTo>
                  <a:cubicBezTo>
                    <a:pt x="0" y="102"/>
                    <a:pt x="4" y="106"/>
                    <a:pt x="9" y="106"/>
                  </a:cubicBezTo>
                  <a:cubicBezTo>
                    <a:pt x="13" y="106"/>
                    <a:pt x="17" y="102"/>
                    <a:pt x="17" y="97"/>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1" name="Freeform 17"/>
            <p:cNvSpPr>
              <a:spLocks/>
            </p:cNvSpPr>
            <p:nvPr userDrawn="1"/>
          </p:nvSpPr>
          <p:spPr bwMode="auto">
            <a:xfrm>
              <a:off x="730" y="291"/>
              <a:ext cx="22" cy="75"/>
            </a:xfrm>
            <a:custGeom>
              <a:avLst/>
              <a:gdLst>
                <a:gd name="T0" fmla="*/ 17 w 17"/>
                <a:gd name="T1" fmla="*/ 8 h 57"/>
                <a:gd name="T2" fmla="*/ 9 w 17"/>
                <a:gd name="T3" fmla="*/ 0 h 57"/>
                <a:gd name="T4" fmla="*/ 0 w 17"/>
                <a:gd name="T5" fmla="*/ 8 h 57"/>
                <a:gd name="T6" fmla="*/ 0 w 17"/>
                <a:gd name="T7" fmla="*/ 49 h 57"/>
                <a:gd name="T8" fmla="*/ 9 w 17"/>
                <a:gd name="T9" fmla="*/ 57 h 57"/>
                <a:gd name="T10" fmla="*/ 17 w 17"/>
                <a:gd name="T11" fmla="*/ 49 h 57"/>
                <a:gd name="T12" fmla="*/ 17 w 17"/>
                <a:gd name="T13" fmla="*/ 8 h 57"/>
              </a:gdLst>
              <a:ahLst/>
              <a:cxnLst>
                <a:cxn ang="0">
                  <a:pos x="T0" y="T1"/>
                </a:cxn>
                <a:cxn ang="0">
                  <a:pos x="T2" y="T3"/>
                </a:cxn>
                <a:cxn ang="0">
                  <a:pos x="T4" y="T5"/>
                </a:cxn>
                <a:cxn ang="0">
                  <a:pos x="T6" y="T7"/>
                </a:cxn>
                <a:cxn ang="0">
                  <a:pos x="T8" y="T9"/>
                </a:cxn>
                <a:cxn ang="0">
                  <a:pos x="T10" y="T11"/>
                </a:cxn>
                <a:cxn ang="0">
                  <a:pos x="T12" y="T13"/>
                </a:cxn>
              </a:cxnLst>
              <a:rect l="0" t="0" r="r" b="b"/>
              <a:pathLst>
                <a:path w="17" h="57">
                  <a:moveTo>
                    <a:pt x="17" y="8"/>
                  </a:moveTo>
                  <a:cubicBezTo>
                    <a:pt x="17" y="3"/>
                    <a:pt x="13" y="0"/>
                    <a:pt x="9" y="0"/>
                  </a:cubicBezTo>
                  <a:cubicBezTo>
                    <a:pt x="4" y="0"/>
                    <a:pt x="0" y="3"/>
                    <a:pt x="0" y="8"/>
                  </a:cubicBezTo>
                  <a:cubicBezTo>
                    <a:pt x="0" y="49"/>
                    <a:pt x="0" y="49"/>
                    <a:pt x="0" y="49"/>
                  </a:cubicBezTo>
                  <a:cubicBezTo>
                    <a:pt x="0" y="53"/>
                    <a:pt x="4" y="57"/>
                    <a:pt x="9" y="57"/>
                  </a:cubicBezTo>
                  <a:cubicBezTo>
                    <a:pt x="13" y="57"/>
                    <a:pt x="17" y="53"/>
                    <a:pt x="17" y="49"/>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sp>
          <p:nvSpPr>
            <p:cNvPr id="22" name="Freeform 18"/>
            <p:cNvSpPr>
              <a:spLocks/>
            </p:cNvSpPr>
            <p:nvPr userDrawn="1"/>
          </p:nvSpPr>
          <p:spPr bwMode="auto">
            <a:xfrm>
              <a:off x="790" y="321"/>
              <a:ext cx="22" cy="45"/>
            </a:xfrm>
            <a:custGeom>
              <a:avLst/>
              <a:gdLst>
                <a:gd name="T0" fmla="*/ 17 w 17"/>
                <a:gd name="T1" fmla="*/ 8 h 34"/>
                <a:gd name="T2" fmla="*/ 9 w 17"/>
                <a:gd name="T3" fmla="*/ 0 h 34"/>
                <a:gd name="T4" fmla="*/ 0 w 17"/>
                <a:gd name="T5" fmla="*/ 8 h 34"/>
                <a:gd name="T6" fmla="*/ 0 w 17"/>
                <a:gd name="T7" fmla="*/ 26 h 34"/>
                <a:gd name="T8" fmla="*/ 9 w 17"/>
                <a:gd name="T9" fmla="*/ 34 h 34"/>
                <a:gd name="T10" fmla="*/ 17 w 17"/>
                <a:gd name="T11" fmla="*/ 26 h 34"/>
                <a:gd name="T12" fmla="*/ 17 w 17"/>
                <a:gd name="T13" fmla="*/ 8 h 34"/>
              </a:gdLst>
              <a:ahLst/>
              <a:cxnLst>
                <a:cxn ang="0">
                  <a:pos x="T0" y="T1"/>
                </a:cxn>
                <a:cxn ang="0">
                  <a:pos x="T2" y="T3"/>
                </a:cxn>
                <a:cxn ang="0">
                  <a:pos x="T4" y="T5"/>
                </a:cxn>
                <a:cxn ang="0">
                  <a:pos x="T6" y="T7"/>
                </a:cxn>
                <a:cxn ang="0">
                  <a:pos x="T8" y="T9"/>
                </a:cxn>
                <a:cxn ang="0">
                  <a:pos x="T10" y="T11"/>
                </a:cxn>
                <a:cxn ang="0">
                  <a:pos x="T12" y="T13"/>
                </a:cxn>
              </a:cxnLst>
              <a:rect l="0" t="0" r="r" b="b"/>
              <a:pathLst>
                <a:path w="17" h="34">
                  <a:moveTo>
                    <a:pt x="17" y="8"/>
                  </a:moveTo>
                  <a:cubicBezTo>
                    <a:pt x="17" y="3"/>
                    <a:pt x="13" y="0"/>
                    <a:pt x="9" y="0"/>
                  </a:cubicBezTo>
                  <a:cubicBezTo>
                    <a:pt x="4" y="0"/>
                    <a:pt x="0" y="3"/>
                    <a:pt x="0" y="8"/>
                  </a:cubicBezTo>
                  <a:cubicBezTo>
                    <a:pt x="0" y="26"/>
                    <a:pt x="0" y="26"/>
                    <a:pt x="0" y="26"/>
                  </a:cubicBezTo>
                  <a:cubicBezTo>
                    <a:pt x="0" y="30"/>
                    <a:pt x="4" y="34"/>
                    <a:pt x="9" y="34"/>
                  </a:cubicBezTo>
                  <a:cubicBezTo>
                    <a:pt x="13" y="34"/>
                    <a:pt x="17" y="30"/>
                    <a:pt x="17" y="26"/>
                  </a:cubicBezTo>
                  <a:lnTo>
                    <a:pt x="17" y="8"/>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dirty="0"/>
            </a:p>
          </p:txBody>
        </p:sp>
      </p:grpSp>
    </p:spTree>
  </p:cSld>
  <p:clrMap bg1="lt1" tx1="dk1" bg2="lt2" tx2="dk2" accent1="accent1" accent2="accent2" accent3="accent3" accent4="accent4" accent5="accent5" accent6="accent6" hlink="hlink" folHlink="folHlink"/>
  <p:sldLayoutIdLst>
    <p:sldLayoutId id="2147483962" r:id="rId1"/>
    <p:sldLayoutId id="2147484013" r:id="rId2"/>
    <p:sldLayoutId id="2147484014" r:id="rId3"/>
    <p:sldLayoutId id="2147483965" r:id="rId4"/>
    <p:sldLayoutId id="2147483967" r:id="rId5"/>
    <p:sldLayoutId id="2147483995" r:id="rId6"/>
    <p:sldLayoutId id="2147484007" r:id="rId7"/>
    <p:sldLayoutId id="2147484010" r:id="rId8"/>
    <p:sldLayoutId id="2147484011" r:id="rId9"/>
    <p:sldLayoutId id="2147484015" r:id="rId10"/>
    <p:sldLayoutId id="2147483998" r:id="rId11"/>
    <p:sldLayoutId id="2147484027" r:id="rId12"/>
    <p:sldLayoutId id="2147484029" r:id="rId13"/>
    <p:sldLayoutId id="2147484031" r:id="rId14"/>
  </p:sldLayoutIdLst>
  <p:transition spd="slow">
    <p:wipe/>
  </p:transition>
  <p:txStyles>
    <p:titleStyle>
      <a:lvl1pPr algn="l" defTabSz="684213" rtl="0" eaLnBrk="1" fontAlgn="base" hangingPunct="1">
        <a:lnSpc>
          <a:spcPct val="80000"/>
        </a:lnSpc>
        <a:spcBef>
          <a:spcPct val="0"/>
        </a:spcBef>
        <a:spcAft>
          <a:spcPct val="0"/>
        </a:spcAft>
        <a:defRPr lang="en-US" sz="3200" kern="1200" dirty="0">
          <a:solidFill>
            <a:schemeClr val="accent4"/>
          </a:solidFill>
          <a:latin typeface="+mj-lt"/>
          <a:ea typeface="ＭＳ Ｐゴシック" charset="0"/>
          <a:cs typeface="CiscoSans"/>
        </a:defRPr>
      </a:lvl1pPr>
      <a:lvl2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2pPr>
      <a:lvl3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3pPr>
      <a:lvl4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4pPr>
      <a:lvl5pPr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cs typeface="CiscoSans" pitchFamily="34" charset="0"/>
        </a:defRPr>
      </a:lvl5pPr>
      <a:lvl6pPr marL="4572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6pPr>
      <a:lvl7pPr marL="9144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7pPr>
      <a:lvl8pPr marL="13716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8pPr>
      <a:lvl9pPr marL="1828800" algn="l" defTabSz="684213" rtl="0" eaLnBrk="1" fontAlgn="base" hangingPunct="1">
        <a:lnSpc>
          <a:spcPct val="80000"/>
        </a:lnSpc>
        <a:spcBef>
          <a:spcPct val="0"/>
        </a:spcBef>
        <a:spcAft>
          <a:spcPct val="0"/>
        </a:spcAft>
        <a:defRPr sz="3200">
          <a:solidFill>
            <a:srgbClr val="676767"/>
          </a:solidFill>
          <a:latin typeface="Arial" charset="0"/>
          <a:ea typeface="ＭＳ Ｐゴシック" charset="0"/>
        </a:defRPr>
      </a:lvl9pPr>
    </p:titleStyle>
    <p:bodyStyle>
      <a:lvl1pPr marL="169863" indent="-169863" algn="l" defTabSz="684213" rtl="0" eaLnBrk="1" fontAlgn="base" hangingPunct="1">
        <a:lnSpc>
          <a:spcPct val="95000"/>
        </a:lnSpc>
        <a:spcBef>
          <a:spcPts val="1075"/>
        </a:spcBef>
        <a:spcAft>
          <a:spcPct val="0"/>
        </a:spcAft>
        <a:buClr>
          <a:schemeClr val="tx2"/>
        </a:buClr>
        <a:buSzPct val="90000"/>
        <a:buFont typeface="Arial" charset="0"/>
        <a:buChar char="•"/>
        <a:defRPr lang="en-US" sz="1500" kern="1200" dirty="0">
          <a:solidFill>
            <a:schemeClr val="tx1"/>
          </a:solidFill>
          <a:latin typeface="+mn-lt"/>
          <a:ea typeface="ＭＳ Ｐゴシック" charset="0"/>
          <a:cs typeface="CiscoSans"/>
        </a:defRPr>
      </a:lvl1pPr>
      <a:lvl2pPr marL="358775" indent="-215900" algn="l" defTabSz="684213" rtl="0" eaLnBrk="1" fontAlgn="base" hangingPunct="1">
        <a:lnSpc>
          <a:spcPct val="95000"/>
        </a:lnSpc>
        <a:spcBef>
          <a:spcPts val="600"/>
        </a:spcBef>
        <a:spcAft>
          <a:spcPct val="0"/>
        </a:spcAft>
        <a:buClr>
          <a:schemeClr val="tx2"/>
        </a:buClr>
        <a:buFont typeface="Arial" charset="0"/>
        <a:buChar char="•"/>
        <a:defRPr lang="en-US" sz="1400" kern="1200" dirty="0">
          <a:solidFill>
            <a:schemeClr val="tx1"/>
          </a:solidFill>
          <a:latin typeface="+mn-lt"/>
          <a:ea typeface="ＭＳ Ｐゴシック" charset="0"/>
          <a:cs typeface="CiscoSans"/>
        </a:defRPr>
      </a:lvl2pPr>
      <a:lvl3pPr marL="431800" indent="-169863" algn="l" defTabSz="684213" rtl="0" eaLnBrk="1" fontAlgn="base" hangingPunct="1">
        <a:lnSpc>
          <a:spcPct val="95000"/>
        </a:lnSpc>
        <a:spcBef>
          <a:spcPts val="625"/>
        </a:spcBef>
        <a:spcAft>
          <a:spcPct val="0"/>
        </a:spcAft>
        <a:buFont typeface="Arial" charset="0"/>
        <a:buChar char="•"/>
        <a:defRPr lang="en-US" sz="1200" kern="1200" dirty="0">
          <a:solidFill>
            <a:schemeClr val="tx1"/>
          </a:solidFill>
          <a:latin typeface="+mn-lt"/>
          <a:ea typeface="ＭＳ Ｐゴシック" charset="0"/>
          <a:cs typeface="CiscoSans"/>
        </a:defRPr>
      </a:lvl3pPr>
      <a:lvl4pPr marL="503238"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777" rtl="0" eaLnBrk="1" latinLnBrk="0" hangingPunct="1">
        <a:defRPr sz="1400" kern="1200">
          <a:solidFill>
            <a:schemeClr val="tx1"/>
          </a:solidFill>
          <a:latin typeface="+mn-lt"/>
          <a:ea typeface="+mn-ea"/>
          <a:cs typeface="+mn-cs"/>
        </a:defRPr>
      </a:lvl1pPr>
      <a:lvl2pPr marL="342886" algn="l" defTabSz="685777" rtl="0" eaLnBrk="1" latinLnBrk="0" hangingPunct="1">
        <a:defRPr sz="1400" kern="1200">
          <a:solidFill>
            <a:schemeClr val="tx1"/>
          </a:solidFill>
          <a:latin typeface="+mn-lt"/>
          <a:ea typeface="+mn-ea"/>
          <a:cs typeface="+mn-cs"/>
        </a:defRPr>
      </a:lvl2pPr>
      <a:lvl3pPr marL="685777" algn="l" defTabSz="685777" rtl="0" eaLnBrk="1" latinLnBrk="0" hangingPunct="1">
        <a:defRPr sz="1400" kern="1200">
          <a:solidFill>
            <a:schemeClr val="tx1"/>
          </a:solidFill>
          <a:latin typeface="+mn-lt"/>
          <a:ea typeface="+mn-ea"/>
          <a:cs typeface="+mn-cs"/>
        </a:defRPr>
      </a:lvl3pPr>
      <a:lvl4pPr marL="1028665" algn="l" defTabSz="685777" rtl="0" eaLnBrk="1" latinLnBrk="0" hangingPunct="1">
        <a:defRPr sz="1400" kern="1200">
          <a:solidFill>
            <a:schemeClr val="tx1"/>
          </a:solidFill>
          <a:latin typeface="+mn-lt"/>
          <a:ea typeface="+mn-ea"/>
          <a:cs typeface="+mn-cs"/>
        </a:defRPr>
      </a:lvl4pPr>
      <a:lvl5pPr marL="1371555" algn="l" defTabSz="685777" rtl="0" eaLnBrk="1" latinLnBrk="0" hangingPunct="1">
        <a:defRPr sz="1400" kern="1200">
          <a:solidFill>
            <a:schemeClr val="tx1"/>
          </a:solidFill>
          <a:latin typeface="+mn-lt"/>
          <a:ea typeface="+mn-ea"/>
          <a:cs typeface="+mn-cs"/>
        </a:defRPr>
      </a:lvl5pPr>
      <a:lvl6pPr marL="1714441" algn="l" defTabSz="685777" rtl="0" eaLnBrk="1" latinLnBrk="0" hangingPunct="1">
        <a:defRPr sz="1400" kern="1200">
          <a:solidFill>
            <a:schemeClr val="tx1"/>
          </a:solidFill>
          <a:latin typeface="+mn-lt"/>
          <a:ea typeface="+mn-ea"/>
          <a:cs typeface="+mn-cs"/>
        </a:defRPr>
      </a:lvl6pPr>
      <a:lvl7pPr marL="2057332" algn="l" defTabSz="685777" rtl="0" eaLnBrk="1" latinLnBrk="0" hangingPunct="1">
        <a:defRPr sz="1400" kern="1200">
          <a:solidFill>
            <a:schemeClr val="tx1"/>
          </a:solidFill>
          <a:latin typeface="+mn-lt"/>
          <a:ea typeface="+mn-ea"/>
          <a:cs typeface="+mn-cs"/>
        </a:defRPr>
      </a:lvl7pPr>
      <a:lvl8pPr marL="2400220" algn="l" defTabSz="685777" rtl="0" eaLnBrk="1" latinLnBrk="0" hangingPunct="1">
        <a:defRPr sz="1400" kern="1200">
          <a:solidFill>
            <a:schemeClr val="tx1"/>
          </a:solidFill>
          <a:latin typeface="+mn-lt"/>
          <a:ea typeface="+mn-ea"/>
          <a:cs typeface="+mn-cs"/>
        </a:defRPr>
      </a:lvl8pPr>
      <a:lvl9pPr marL="2743110" algn="l" defTabSz="685777" rtl="0" eaLnBrk="1" latinLnBrk="0" hangingPunct="1">
        <a:defRPr sz="1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20" userDrawn="1">
          <p15:clr>
            <a:srgbClr val="F26B43"/>
          </p15:clr>
        </p15:guide>
        <p15:guide id="2" pos="336"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tags" Target="../tags/tag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3.xml"/><Relationship Id="rId1" Type="http://schemas.openxmlformats.org/officeDocument/2006/relationships/tags" Target="../tags/tag6.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3.xml"/><Relationship Id="rId1" Type="http://schemas.openxmlformats.org/officeDocument/2006/relationships/tags" Target="../tags/tag7.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3.xml"/><Relationship Id="rId1" Type="http://schemas.openxmlformats.org/officeDocument/2006/relationships/tags" Target="../tags/tag8.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3.xml"/><Relationship Id="rId1" Type="http://schemas.openxmlformats.org/officeDocument/2006/relationships/tags" Target="../tags/tag9.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3.xml"/><Relationship Id="rId1"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3.xml"/><Relationship Id="rId1" Type="http://schemas.openxmlformats.org/officeDocument/2006/relationships/tags" Target="../tags/tag11.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3.xml"/><Relationship Id="rId1" Type="http://schemas.openxmlformats.org/officeDocument/2006/relationships/tags" Target="../tags/tag1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3.xml"/><Relationship Id="rId1" Type="http://schemas.openxmlformats.org/officeDocument/2006/relationships/tags" Target="../tags/tag1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3.xml"/><Relationship Id="rId1"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3.xml"/><Relationship Id="rId1" Type="http://schemas.openxmlformats.org/officeDocument/2006/relationships/tags" Target="../tags/tag1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3.xml"/><Relationship Id="rId1" Type="http://schemas.openxmlformats.org/officeDocument/2006/relationships/tags" Target="../tags/tag16.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3.xml"/><Relationship Id="rId1" Type="http://schemas.openxmlformats.org/officeDocument/2006/relationships/tags" Target="../tags/tag17.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18.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3.xml"/><Relationship Id="rId1" Type="http://schemas.openxmlformats.org/officeDocument/2006/relationships/tags" Target="../tags/tag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3.xml"/><Relationship Id="rId1" Type="http://schemas.openxmlformats.org/officeDocument/2006/relationships/tags" Target="../tags/tag20.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13.xml"/><Relationship Id="rId1" Type="http://schemas.openxmlformats.org/officeDocument/2006/relationships/tags" Target="../tags/tag21.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2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4.xml"/><Relationship Id="rId1" Type="http://schemas.openxmlformats.org/officeDocument/2006/relationships/tags" Target="../tags/tag23.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13.xml"/><Relationship Id="rId1" Type="http://schemas.openxmlformats.org/officeDocument/2006/relationships/tags" Target="../tags/tag2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13.xml"/><Relationship Id="rId1" Type="http://schemas.openxmlformats.org/officeDocument/2006/relationships/tags" Target="../tags/tag2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tags" Target="../tags/tag26.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tags" Target="../tags/tag27.xml"/><Relationship Id="rId4" Type="http://schemas.openxmlformats.org/officeDocument/2006/relationships/image" Target="../media/image8.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3.xml"/><Relationship Id="rId1" Type="http://schemas.openxmlformats.org/officeDocument/2006/relationships/tags" Target="../tags/tag28.xml"/><Relationship Id="rId4" Type="http://schemas.openxmlformats.org/officeDocument/2006/relationships/image" Target="../media/image9.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13.xml"/><Relationship Id="rId1" Type="http://schemas.openxmlformats.org/officeDocument/2006/relationships/tags" Target="../tags/tag29.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3.xml"/><Relationship Id="rId1" Type="http://schemas.openxmlformats.org/officeDocument/2006/relationships/tags" Target="../tags/tag30.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13.xml"/><Relationship Id="rId1" Type="http://schemas.openxmlformats.org/officeDocument/2006/relationships/tags" Target="../tags/tag31.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4.xml"/><Relationship Id="rId1" Type="http://schemas.openxmlformats.org/officeDocument/2006/relationships/tags" Target="../tags/tag3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13.xml"/><Relationship Id="rId1" Type="http://schemas.openxmlformats.org/officeDocument/2006/relationships/tags" Target="../tags/tag33.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3.xml"/><Relationship Id="rId1" Type="http://schemas.openxmlformats.org/officeDocument/2006/relationships/tags" Target="../tags/tag34.xml"/><Relationship Id="rId5" Type="http://schemas.openxmlformats.org/officeDocument/2006/relationships/image" Target="../media/image10.png"/><Relationship Id="rId4" Type="http://schemas.openxmlformats.org/officeDocument/2006/relationships/hyperlink" Target="http://tour.ubuntu.com/en/" TargetMode="Externa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13.xml"/><Relationship Id="rId1" Type="http://schemas.openxmlformats.org/officeDocument/2006/relationships/tags" Target="../tags/tag35.xml"/><Relationship Id="rId4" Type="http://schemas.openxmlformats.org/officeDocument/2006/relationships/image" Target="../media/image11.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13.xml"/><Relationship Id="rId1" Type="http://schemas.openxmlformats.org/officeDocument/2006/relationships/tags" Target="../tags/tag36.xml"/><Relationship Id="rId4" Type="http://schemas.openxmlformats.org/officeDocument/2006/relationships/image" Target="../media/image12.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13.xml"/><Relationship Id="rId1" Type="http://schemas.openxmlformats.org/officeDocument/2006/relationships/tags" Target="../tags/tag37.xml"/><Relationship Id="rId4" Type="http://schemas.openxmlformats.org/officeDocument/2006/relationships/image" Target="../media/image13.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13.xml"/><Relationship Id="rId1" Type="http://schemas.openxmlformats.org/officeDocument/2006/relationships/tags" Target="../tags/tag38.xml"/><Relationship Id="rId4" Type="http://schemas.openxmlformats.org/officeDocument/2006/relationships/image" Target="../media/image14.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13.xml"/><Relationship Id="rId1" Type="http://schemas.openxmlformats.org/officeDocument/2006/relationships/tags" Target="../tags/tag39.xml"/><Relationship Id="rId4" Type="http://schemas.openxmlformats.org/officeDocument/2006/relationships/image" Target="../media/image15.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13.xml"/><Relationship Id="rId1" Type="http://schemas.openxmlformats.org/officeDocument/2006/relationships/tags" Target="../tags/tag40.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13.xml"/><Relationship Id="rId1" Type="http://schemas.openxmlformats.org/officeDocument/2006/relationships/tags" Target="../tags/tag41.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13.xml"/><Relationship Id="rId1" Type="http://schemas.openxmlformats.org/officeDocument/2006/relationships/tags" Target="../tags/tag42.xml"/><Relationship Id="rId4" Type="http://schemas.openxmlformats.org/officeDocument/2006/relationships/image" Target="../media/image16.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13.xml"/><Relationship Id="rId1" Type="http://schemas.openxmlformats.org/officeDocument/2006/relationships/tags" Target="../tags/tag43.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13.xml"/><Relationship Id="rId1" Type="http://schemas.openxmlformats.org/officeDocument/2006/relationships/tags" Target="../tags/tag44.xml"/><Relationship Id="rId5" Type="http://schemas.openxmlformats.org/officeDocument/2006/relationships/image" Target="../media/image18.png"/><Relationship Id="rId4" Type="http://schemas.openxmlformats.org/officeDocument/2006/relationships/image" Target="../media/image17.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13.xml"/><Relationship Id="rId1" Type="http://schemas.openxmlformats.org/officeDocument/2006/relationships/tags" Target="../tags/tag45.xml"/><Relationship Id="rId4" Type="http://schemas.openxmlformats.org/officeDocument/2006/relationships/image" Target="../media/image19.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13.xml"/><Relationship Id="rId1" Type="http://schemas.openxmlformats.org/officeDocument/2006/relationships/tags" Target="../tags/tag46.xml"/><Relationship Id="rId4" Type="http://schemas.openxmlformats.org/officeDocument/2006/relationships/image" Target="../media/image20.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13.xml"/><Relationship Id="rId1" Type="http://schemas.openxmlformats.org/officeDocument/2006/relationships/tags" Target="../tags/tag47.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13.xml"/><Relationship Id="rId1" Type="http://schemas.openxmlformats.org/officeDocument/2006/relationships/tags" Target="../tags/tag48.xml"/><Relationship Id="rId4" Type="http://schemas.openxmlformats.org/officeDocument/2006/relationships/image" Target="../media/image21.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4.xml"/><Relationship Id="rId1" Type="http://schemas.openxmlformats.org/officeDocument/2006/relationships/tags" Target="../tags/tag49.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13.xml"/><Relationship Id="rId1" Type="http://schemas.openxmlformats.org/officeDocument/2006/relationships/tags" Target="../tags/tag50.xml"/><Relationship Id="rId4" Type="http://schemas.openxmlformats.org/officeDocument/2006/relationships/image" Target="../media/image22.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13.xml"/><Relationship Id="rId1" Type="http://schemas.openxmlformats.org/officeDocument/2006/relationships/tags" Target="../tags/tag51.xml"/><Relationship Id="rId4" Type="http://schemas.openxmlformats.org/officeDocument/2006/relationships/image" Target="../media/image23.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13.xml"/><Relationship Id="rId1" Type="http://schemas.openxmlformats.org/officeDocument/2006/relationships/tags" Target="../tags/tag52.xml"/><Relationship Id="rId4" Type="http://schemas.openxmlformats.org/officeDocument/2006/relationships/image" Target="../media/image24.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13.xml"/><Relationship Id="rId1" Type="http://schemas.openxmlformats.org/officeDocument/2006/relationships/tags" Target="../tags/tag53.xml"/><Relationship Id="rId4" Type="http://schemas.openxmlformats.org/officeDocument/2006/relationships/image" Target="../media/image25.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13.xml"/><Relationship Id="rId1" Type="http://schemas.openxmlformats.org/officeDocument/2006/relationships/tags" Target="../tags/tag54.xml"/><Relationship Id="rId4" Type="http://schemas.openxmlformats.org/officeDocument/2006/relationships/image" Target="../media/image26.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13.xml"/><Relationship Id="rId1" Type="http://schemas.openxmlformats.org/officeDocument/2006/relationships/tags" Target="../tags/tag55.xml"/><Relationship Id="rId4" Type="http://schemas.openxmlformats.org/officeDocument/2006/relationships/image" Target="../media/image27.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13.xml"/><Relationship Id="rId1" Type="http://schemas.openxmlformats.org/officeDocument/2006/relationships/tags" Target="../tags/tag56.xml"/><Relationship Id="rId4" Type="http://schemas.openxmlformats.org/officeDocument/2006/relationships/image" Target="../media/image28.pn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13.xml"/><Relationship Id="rId1" Type="http://schemas.openxmlformats.org/officeDocument/2006/relationships/tags" Target="../tags/tag57.xml"/><Relationship Id="rId4" Type="http://schemas.openxmlformats.org/officeDocument/2006/relationships/image" Target="../media/image29.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7.xml"/><Relationship Id="rId2" Type="http://schemas.openxmlformats.org/officeDocument/2006/relationships/slideLayout" Target="../slideLayouts/slideLayout13.xml"/><Relationship Id="rId1" Type="http://schemas.openxmlformats.org/officeDocument/2006/relationships/tags" Target="../tags/tag58.xml"/><Relationship Id="rId4" Type="http://schemas.openxmlformats.org/officeDocument/2006/relationships/image" Target="../media/image30.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13.xml"/><Relationship Id="rId1" Type="http://schemas.openxmlformats.org/officeDocument/2006/relationships/tags" Target="../tags/tag59.xml"/><Relationship Id="rId4" Type="http://schemas.openxmlformats.org/officeDocument/2006/relationships/image" Target="../media/image31.png"/></Relationships>
</file>

<file path=ppt/slides/_rels/slide59.xml.rels><?xml version="1.0" encoding="UTF-8" standalone="yes"?>
<Relationships xmlns="http://schemas.openxmlformats.org/package/2006/relationships"><Relationship Id="rId3" Type="http://schemas.openxmlformats.org/officeDocument/2006/relationships/notesSlide" Target="../notesSlides/notesSlide59.xml"/><Relationship Id="rId2" Type="http://schemas.openxmlformats.org/officeDocument/2006/relationships/slideLayout" Target="../slideLayouts/slideLayout13.xml"/><Relationship Id="rId1" Type="http://schemas.openxmlformats.org/officeDocument/2006/relationships/tags" Target="../tags/tag60.xml"/></Relationships>
</file>

<file path=ppt/slides/_rels/slide60.xml.rels><?xml version="1.0" encoding="UTF-8" standalone="yes"?>
<Relationships xmlns="http://schemas.openxmlformats.org/package/2006/relationships"><Relationship Id="rId3" Type="http://schemas.openxmlformats.org/officeDocument/2006/relationships/notesSlide" Target="../notesSlides/notesSlide60.xml"/><Relationship Id="rId2" Type="http://schemas.openxmlformats.org/officeDocument/2006/relationships/slideLayout" Target="../slideLayouts/slideLayout4.xml"/><Relationship Id="rId1" Type="http://schemas.openxmlformats.org/officeDocument/2006/relationships/tags" Target="../tags/tag61.xml"/></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61.xml"/><Relationship Id="rId2" Type="http://schemas.openxmlformats.org/officeDocument/2006/relationships/slideLayout" Target="../slideLayouts/slideLayout13.xml"/><Relationship Id="rId1" Type="http://schemas.openxmlformats.org/officeDocument/2006/relationships/tags" Target="../tags/tag62.xml"/></Relationships>
</file>

<file path=ppt/slides/_rels/slide62.xml.rels><?xml version="1.0" encoding="UTF-8" standalone="yes"?>
<Relationships xmlns="http://schemas.openxmlformats.org/package/2006/relationships"><Relationship Id="rId3" Type="http://schemas.openxmlformats.org/officeDocument/2006/relationships/notesSlide" Target="../notesSlides/notesSlide62.xml"/><Relationship Id="rId2" Type="http://schemas.openxmlformats.org/officeDocument/2006/relationships/slideLayout" Target="../slideLayouts/slideLayout13.xml"/><Relationship Id="rId1" Type="http://schemas.openxmlformats.org/officeDocument/2006/relationships/tags" Target="../tags/tag63.xml"/></Relationships>
</file>

<file path=ppt/slides/_rels/slide63.xml.rels><?xml version="1.0" encoding="UTF-8" standalone="yes"?>
<Relationships xmlns="http://schemas.openxmlformats.org/package/2006/relationships"><Relationship Id="rId3" Type="http://schemas.openxmlformats.org/officeDocument/2006/relationships/notesSlide" Target="../notesSlides/notesSlide63.xml"/><Relationship Id="rId2" Type="http://schemas.openxmlformats.org/officeDocument/2006/relationships/slideLayout" Target="../slideLayouts/slideLayout13.xml"/><Relationship Id="rId1" Type="http://schemas.openxmlformats.org/officeDocument/2006/relationships/tags" Target="../tags/tag64.xml"/></Relationships>
</file>

<file path=ppt/slides/_rels/slide64.xml.rels><?xml version="1.0" encoding="UTF-8" standalone="yes"?>
<Relationships xmlns="http://schemas.openxmlformats.org/package/2006/relationships"><Relationship Id="rId3" Type="http://schemas.openxmlformats.org/officeDocument/2006/relationships/notesSlide" Target="../notesSlides/notesSlide64.xml"/><Relationship Id="rId2" Type="http://schemas.openxmlformats.org/officeDocument/2006/relationships/slideLayout" Target="../slideLayouts/slideLayout13.xml"/><Relationship Id="rId1" Type="http://schemas.openxmlformats.org/officeDocument/2006/relationships/tags" Target="../tags/tag65.xml"/></Relationships>
</file>

<file path=ppt/slides/_rels/slide65.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13.xml"/><Relationship Id="rId1" Type="http://schemas.openxmlformats.org/officeDocument/2006/relationships/tags" Target="../tags/tag66.xml"/></Relationships>
</file>

<file path=ppt/slides/_rels/slide66.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13.xml"/><Relationship Id="rId1" Type="http://schemas.openxmlformats.org/officeDocument/2006/relationships/tags" Target="../tags/tag67.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10.xml"/><Relationship Id="rId1" Type="http://schemas.openxmlformats.org/officeDocument/2006/relationships/tags" Target="../tags/tag6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39476" y="1907628"/>
            <a:ext cx="6664846" cy="1037852"/>
          </a:xfrm>
        </p:spPr>
        <p:txBody>
          <a:bodyPr/>
          <a:lstStyle/>
          <a:p>
            <a:r>
              <a:rPr lang="en-US" dirty="0">
                <a:solidFill>
                  <a:schemeClr val="accent5">
                    <a:lumMod val="40000"/>
                    <a:lumOff val="60000"/>
                  </a:schemeClr>
                </a:solidFill>
              </a:rPr>
              <a:t>Chapter 12: Mobile, Linux, and </a:t>
            </a:r>
            <a:r>
              <a:rPr lang="en-US" dirty="0" err="1">
                <a:solidFill>
                  <a:schemeClr val="accent5">
                    <a:lumMod val="40000"/>
                    <a:lumOff val="60000"/>
                  </a:schemeClr>
                </a:solidFill>
              </a:rPr>
              <a:t>macOS</a:t>
            </a:r>
            <a:r>
              <a:rPr lang="en-US" dirty="0">
                <a:solidFill>
                  <a:schemeClr val="accent5">
                    <a:lumMod val="40000"/>
                    <a:lumOff val="60000"/>
                  </a:schemeClr>
                </a:solidFill>
              </a:rPr>
              <a:t> Operating Systems</a:t>
            </a:r>
          </a:p>
        </p:txBody>
      </p:sp>
      <p:sp>
        <p:nvSpPr>
          <p:cNvPr id="7" name="Subtitle 6"/>
          <p:cNvSpPr>
            <a:spLocks noGrp="1"/>
          </p:cNvSpPr>
          <p:nvPr>
            <p:ph type="subTitle" idx="1"/>
          </p:nvPr>
        </p:nvSpPr>
        <p:spPr>
          <a:xfrm>
            <a:off x="469496" y="3809526"/>
            <a:ext cx="3302403" cy="952974"/>
          </a:xfrm>
        </p:spPr>
        <p:txBody>
          <a:bodyPr/>
          <a:lstStyle/>
          <a:p>
            <a:r>
              <a:rPr lang="en-US" dirty="0">
                <a:solidFill>
                  <a:schemeClr val="accent5">
                    <a:lumMod val="40000"/>
                    <a:lumOff val="60000"/>
                  </a:schemeClr>
                </a:solidFill>
              </a:rPr>
              <a:t>IT Essentials v7.0</a:t>
            </a:r>
          </a:p>
          <a:p>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1782938014"/>
      </p:ext>
    </p:extLst>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12 - Sections &amp; Objectives</a:t>
            </a:r>
          </a:p>
        </p:txBody>
      </p:sp>
      <p:sp>
        <p:nvSpPr>
          <p:cNvPr id="4099" name="Rectangle 34"/>
          <p:cNvSpPr>
            <a:spLocks noGrp="1" noChangeArrowheads="1"/>
          </p:cNvSpPr>
          <p:nvPr>
            <p:ph idx="1"/>
          </p:nvPr>
        </p:nvSpPr>
        <p:spPr>
          <a:xfrm>
            <a:off x="145358" y="697344"/>
            <a:ext cx="8853286" cy="4155319"/>
          </a:xfrm>
        </p:spPr>
        <p:txBody>
          <a:bodyPr/>
          <a:lstStyle/>
          <a:p>
            <a:r>
              <a:rPr lang="en-CA" sz="1600" dirty="0"/>
              <a:t>12.1 </a:t>
            </a:r>
            <a:r>
              <a:rPr lang="en-US" dirty="0"/>
              <a:t>Mobile Operating Systems</a:t>
            </a:r>
          </a:p>
          <a:p>
            <a:pPr marL="0" indent="0">
              <a:buNone/>
            </a:pPr>
            <a:r>
              <a:rPr lang="en-US" dirty="0"/>
              <a:t>Explain the purpose and characteristics of mobile operating systems.</a:t>
            </a:r>
            <a:endParaRPr lang="en-CA" sz="1600" dirty="0"/>
          </a:p>
          <a:p>
            <a:pPr marL="542131" lvl="2" indent="-214313">
              <a:buFont typeface="Arial" panose="020B0604020202020204" pitchFamily="34" charset="0"/>
              <a:buChar char="•"/>
            </a:pPr>
            <a:r>
              <a:rPr lang="en-US" dirty="0"/>
              <a:t>Compare the Android and iOS operating systems.</a:t>
            </a:r>
          </a:p>
          <a:p>
            <a:pPr marL="542131" lvl="2" indent="-214313">
              <a:buFont typeface="Arial" panose="020B0604020202020204" pitchFamily="34" charset="0"/>
              <a:buChar char="•"/>
            </a:pPr>
            <a:r>
              <a:rPr lang="en-US" dirty="0"/>
              <a:t>Describe the features of the Android Touch Interface.</a:t>
            </a:r>
          </a:p>
          <a:p>
            <a:pPr marL="542131" lvl="2" indent="-214313">
              <a:buFont typeface="Arial" panose="020B0604020202020204" pitchFamily="34" charset="0"/>
              <a:buChar char="•"/>
            </a:pPr>
            <a:r>
              <a:rPr lang="en-US" dirty="0"/>
              <a:t>Describe the features of the iOS Touch Interface.</a:t>
            </a:r>
          </a:p>
          <a:p>
            <a:pPr marL="542131" lvl="2" indent="-214313">
              <a:buFont typeface="Arial" panose="020B0604020202020204" pitchFamily="34" charset="0"/>
              <a:buChar char="•"/>
            </a:pPr>
            <a:r>
              <a:rPr lang="en-US" dirty="0"/>
              <a:t>Describe the features of the Windows Touch Interface.</a:t>
            </a:r>
          </a:p>
          <a:p>
            <a:pPr marL="542131" lvl="2" indent="-214313">
              <a:buFont typeface="Arial" panose="020B0604020202020204" pitchFamily="34" charset="0"/>
              <a:buChar char="•"/>
            </a:pPr>
            <a:r>
              <a:rPr lang="en-US" dirty="0"/>
              <a:t>Describe operating system features that are common among mobile devices.</a:t>
            </a:r>
          </a:p>
          <a:p>
            <a:pPr marL="327818" lvl="2" indent="0">
              <a:buNone/>
            </a:pPr>
            <a:endParaRPr lang="en-US" dirty="0"/>
          </a:p>
          <a:p>
            <a:r>
              <a:rPr lang="en-CA" sz="1600" dirty="0"/>
              <a:t>12.2 </a:t>
            </a:r>
            <a:r>
              <a:rPr lang="en-US" dirty="0"/>
              <a:t>Methods for Securing Mobile Devices</a:t>
            </a:r>
          </a:p>
          <a:p>
            <a:pPr marL="0" indent="0">
              <a:buNone/>
            </a:pPr>
            <a:r>
              <a:rPr lang="en-US" dirty="0"/>
              <a:t>Explain methods for securing mobile devices.</a:t>
            </a:r>
            <a:endParaRPr lang="en-CA" sz="1600" dirty="0"/>
          </a:p>
          <a:p>
            <a:pPr marL="542131" lvl="2" indent="-214313">
              <a:buFont typeface="Arial" panose="020B0604020202020204" pitchFamily="34" charset="0"/>
              <a:buChar char="•"/>
            </a:pPr>
            <a:r>
              <a:rPr lang="en-US" dirty="0"/>
              <a:t>Explain how to configure various types of passcode locks.</a:t>
            </a:r>
          </a:p>
          <a:p>
            <a:pPr marL="542131" lvl="2" indent="-214313">
              <a:buFont typeface="Arial" panose="020B0604020202020204" pitchFamily="34" charset="0"/>
              <a:buChar char="•"/>
            </a:pPr>
            <a:r>
              <a:rPr lang="en-US" dirty="0"/>
              <a:t>Describe Cloud-enabled services for mobile devices.</a:t>
            </a:r>
          </a:p>
          <a:p>
            <a:pPr marL="542131" lvl="2" indent="-214313">
              <a:buFont typeface="Arial" panose="020B0604020202020204" pitchFamily="34" charset="0"/>
              <a:buChar char="•"/>
            </a:pPr>
            <a:r>
              <a:rPr lang="en-US" dirty="0"/>
              <a:t>Describe software security for mobile devices.</a:t>
            </a:r>
          </a:p>
          <a:p>
            <a:pPr marL="543322" lvl="2" indent="-214313">
              <a:buFont typeface="Arial" panose="020B0604020202020204" pitchFamily="34" charset="0"/>
              <a:buChar char="•"/>
            </a:pPr>
            <a:endParaRPr lang="en-US" dirty="0"/>
          </a:p>
        </p:txBody>
      </p:sp>
    </p:spTree>
    <p:custDataLst>
      <p:tags r:id="rId1"/>
    </p:custDataLst>
    <p:extLst>
      <p:ext uri="{BB962C8B-B14F-4D97-AF65-F5344CB8AC3E}">
        <p14:creationId xmlns:p14="http://schemas.microsoft.com/office/powerpoint/2010/main" val="175886867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pPr eaLnBrk="1" hangingPunct="1"/>
            <a:r>
              <a:rPr lang="en-US" dirty="0"/>
              <a:t>Chapter 12 - Sections &amp; Objectives (Cont.)</a:t>
            </a:r>
          </a:p>
        </p:txBody>
      </p:sp>
      <p:sp>
        <p:nvSpPr>
          <p:cNvPr id="4099" name="Rectangle 34"/>
          <p:cNvSpPr>
            <a:spLocks noGrp="1" noChangeArrowheads="1"/>
          </p:cNvSpPr>
          <p:nvPr>
            <p:ph idx="1"/>
          </p:nvPr>
        </p:nvSpPr>
        <p:spPr/>
        <p:txBody>
          <a:bodyPr/>
          <a:lstStyle/>
          <a:p>
            <a:r>
              <a:rPr lang="en-US" sz="1600" dirty="0"/>
              <a:t>12.3 </a:t>
            </a:r>
            <a:r>
              <a:rPr lang="en-US" dirty="0"/>
              <a:t>Linux and Mac Operating Systems</a:t>
            </a:r>
          </a:p>
          <a:p>
            <a:pPr marL="0" indent="0">
              <a:buNone/>
            </a:pPr>
            <a:r>
              <a:rPr lang="en-US" dirty="0"/>
              <a:t>Explain the purpose and characteristics of Mac and Linux operating systems.</a:t>
            </a:r>
            <a:endParaRPr lang="en-US" sz="1600" dirty="0"/>
          </a:p>
          <a:p>
            <a:pPr marL="543322" lvl="2" indent="-214313">
              <a:buFont typeface="Arial" panose="020B0604020202020204" pitchFamily="34" charset="0"/>
              <a:buChar char="•"/>
            </a:pPr>
            <a:r>
              <a:rPr lang="en-US" dirty="0"/>
              <a:t>Describe tools and features of the Linux and Mac operating systems.</a:t>
            </a:r>
          </a:p>
          <a:p>
            <a:pPr marL="543322" lvl="2" indent="-214313">
              <a:buFont typeface="Arial" panose="020B0604020202020204" pitchFamily="34" charset="0"/>
              <a:buChar char="•"/>
            </a:pPr>
            <a:r>
              <a:rPr lang="en-US" dirty="0"/>
              <a:t>Describe Linux and OS X best practices.</a:t>
            </a:r>
          </a:p>
          <a:p>
            <a:pPr marL="543322" lvl="2" indent="-214313">
              <a:buFont typeface="Arial" panose="020B0604020202020204" pitchFamily="34" charset="0"/>
              <a:buChar char="•"/>
            </a:pPr>
            <a:r>
              <a:rPr lang="en-US" dirty="0"/>
              <a:t>Define basic CLI commands.</a:t>
            </a:r>
          </a:p>
          <a:p>
            <a:pPr marL="329009" lvl="2" indent="0">
              <a:buNone/>
            </a:pPr>
            <a:endParaRPr lang="en-US" dirty="0"/>
          </a:p>
          <a:p>
            <a:r>
              <a:rPr lang="en-US" sz="1600" dirty="0"/>
              <a:t>12.4 </a:t>
            </a:r>
            <a:r>
              <a:rPr lang="en-US" dirty="0"/>
              <a:t>Basic Troubleshooting Process for Other Operating Systems</a:t>
            </a:r>
          </a:p>
          <a:p>
            <a:pPr marL="0" indent="0">
              <a:buNone/>
            </a:pPr>
            <a:r>
              <a:rPr lang="en-US" dirty="0"/>
              <a:t>Explain how to troubleshoot other operating systems.</a:t>
            </a:r>
            <a:endParaRPr lang="en-US" sz="1600" dirty="0"/>
          </a:p>
          <a:p>
            <a:pPr marL="543322" lvl="2" indent="-214313">
              <a:buFont typeface="Arial" panose="020B0604020202020204" pitchFamily="34" charset="0"/>
              <a:buChar char="•"/>
            </a:pPr>
            <a:r>
              <a:rPr lang="en-US" dirty="0"/>
              <a:t>Explain the six steps of troubleshooting other operating systems.</a:t>
            </a:r>
          </a:p>
          <a:p>
            <a:pPr marL="543322" lvl="2" indent="-214313">
              <a:buFont typeface="Arial" panose="020B0604020202020204" pitchFamily="34" charset="0"/>
              <a:buChar char="•"/>
            </a:pPr>
            <a:r>
              <a:rPr lang="en-US" dirty="0"/>
              <a:t>Describe common problems and solutions for other operating systems.</a:t>
            </a:r>
            <a:endParaRPr lang="en-US" sz="1400" dirty="0"/>
          </a:p>
        </p:txBody>
      </p:sp>
    </p:spTree>
    <p:custDataLst>
      <p:tags r:id="rId1"/>
    </p:custDataLst>
    <p:extLst>
      <p:ext uri="{BB962C8B-B14F-4D97-AF65-F5344CB8AC3E}">
        <p14:creationId xmlns:p14="http://schemas.microsoft.com/office/powerpoint/2010/main" val="260721613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12.1 Mobile Operating Systems</a:t>
            </a:r>
          </a:p>
        </p:txBody>
      </p:sp>
    </p:spTree>
    <p:custDataLst>
      <p:tags r:id="rId1"/>
    </p:custDataLst>
    <p:extLst>
      <p:ext uri="{BB962C8B-B14F-4D97-AF65-F5344CB8AC3E}">
        <p14:creationId xmlns:p14="http://schemas.microsoft.com/office/powerpoint/2010/main" val="673099643"/>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Android vs iOS</a:t>
            </a:r>
            <a:r>
              <a:rPr lang="en-US" altLang="en-US" sz="1600" dirty="0"/>
              <a:t/>
            </a:r>
            <a:br>
              <a:rPr lang="en-US" altLang="en-US" sz="1600" dirty="0"/>
            </a:br>
            <a:r>
              <a:rPr lang="en-US" dirty="0">
                <a:latin typeface="Arial" charset="0"/>
              </a:rPr>
              <a:t>Open Source vs Closed Source</a:t>
            </a:r>
            <a:endParaRPr lang="en-US" altLang="en-US" dirty="0"/>
          </a:p>
        </p:txBody>
      </p:sp>
      <p:sp>
        <p:nvSpPr>
          <p:cNvPr id="8195" name="Rectangle 6"/>
          <p:cNvSpPr>
            <a:spLocks noGrp="1" noChangeArrowheads="1"/>
          </p:cNvSpPr>
          <p:nvPr>
            <p:ph idx="1"/>
          </p:nvPr>
        </p:nvSpPr>
        <p:spPr>
          <a:xfrm>
            <a:off x="144065" y="834114"/>
            <a:ext cx="4382338" cy="3765034"/>
          </a:xfrm>
        </p:spPr>
        <p:txBody>
          <a:bodyPr/>
          <a:lstStyle/>
          <a:p>
            <a:r>
              <a:rPr lang="en-US" dirty="0"/>
              <a:t>Like desktops and laptops, mobile devices use an operating system (OS) to run software. </a:t>
            </a:r>
          </a:p>
          <a:p>
            <a:r>
              <a:rPr lang="en-US" dirty="0"/>
              <a:t>Before users can analyze and modify software, they must be able to see the source code. </a:t>
            </a:r>
          </a:p>
          <a:p>
            <a:pPr lvl="1"/>
            <a:r>
              <a:rPr lang="en-US" dirty="0"/>
              <a:t>When the developer chooses to provide the source code, the software is said to be open source. </a:t>
            </a:r>
          </a:p>
          <a:p>
            <a:pPr lvl="1"/>
            <a:r>
              <a:rPr lang="en-US" dirty="0"/>
              <a:t>If the program’s source code is not published, the software is said to be closed source.</a:t>
            </a:r>
          </a:p>
          <a:p>
            <a:r>
              <a:rPr lang="en-US" dirty="0"/>
              <a:t>Android is developed by Google, and iOS is developed by Apple.</a:t>
            </a:r>
          </a:p>
          <a:p>
            <a:pPr lvl="1"/>
            <a:endParaRPr lang="en-US" dirty="0"/>
          </a:p>
        </p:txBody>
      </p:sp>
      <p:pic>
        <p:nvPicPr>
          <p:cNvPr id="3" name="Picture 2" descr="Photograph shows a group of mobile devices including smartphones, tablet and laptop" title="Decorative">
            <a:extLst>
              <a:ext uri="{FF2B5EF4-FFF2-40B4-BE49-F238E27FC236}">
                <a16:creationId xmlns:a16="http://schemas.microsoft.com/office/drawing/2014/main" id="{121E6738-2584-4A13-8D10-9E0A68826EA9}"/>
              </a:ext>
            </a:extLst>
          </p:cNvPr>
          <p:cNvPicPr>
            <a:picLocks noChangeAspect="1"/>
          </p:cNvPicPr>
          <p:nvPr/>
        </p:nvPicPr>
        <p:blipFill>
          <a:blip r:embed="rId4"/>
          <a:srcRect/>
          <a:stretch/>
        </p:blipFill>
        <p:spPr>
          <a:xfrm>
            <a:off x="4617598" y="1193184"/>
            <a:ext cx="4273043" cy="2757130"/>
          </a:xfrm>
          <a:prstGeom prst="rect">
            <a:avLst/>
          </a:prstGeom>
        </p:spPr>
      </p:pic>
    </p:spTree>
    <p:custDataLst>
      <p:tags r:id="rId1"/>
    </p:custDataLst>
    <p:extLst>
      <p:ext uri="{BB962C8B-B14F-4D97-AF65-F5344CB8AC3E}">
        <p14:creationId xmlns:p14="http://schemas.microsoft.com/office/powerpoint/2010/main" val="2342478232"/>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6400799" cy="757551"/>
          </a:xfrm>
        </p:spPr>
        <p:txBody>
          <a:bodyPr/>
          <a:lstStyle/>
          <a:p>
            <a:r>
              <a:rPr lang="en-US" sz="1600" dirty="0">
                <a:latin typeface="Arial" charset="0"/>
              </a:rPr>
              <a:t>Android vs iOS</a:t>
            </a:r>
            <a:r>
              <a:rPr lang="en-US" altLang="en-US" sz="1600" dirty="0"/>
              <a:t/>
            </a:r>
            <a:br>
              <a:rPr lang="en-US" altLang="en-US" sz="1600" dirty="0"/>
            </a:br>
            <a:r>
              <a:rPr lang="en-US" dirty="0">
                <a:latin typeface="Arial" charset="0"/>
              </a:rPr>
              <a:t>Applications and Content Sources</a:t>
            </a:r>
            <a:endParaRPr lang="en-US" altLang="en-US" dirty="0"/>
          </a:p>
        </p:txBody>
      </p:sp>
      <p:sp>
        <p:nvSpPr>
          <p:cNvPr id="8195" name="Rectangle 6"/>
          <p:cNvSpPr>
            <a:spLocks noGrp="1" noChangeArrowheads="1"/>
          </p:cNvSpPr>
          <p:nvPr>
            <p:ph idx="1"/>
          </p:nvPr>
        </p:nvSpPr>
        <p:spPr>
          <a:xfrm>
            <a:off x="179234" y="837816"/>
            <a:ext cx="5318890" cy="3765034"/>
          </a:xfrm>
        </p:spPr>
        <p:txBody>
          <a:bodyPr/>
          <a:lstStyle/>
          <a:p>
            <a:r>
              <a:rPr lang="en-US" dirty="0"/>
              <a:t>Apps are written and compiled for a specific mobile operating system such as Apple iOS, Android, or Windows. </a:t>
            </a:r>
          </a:p>
          <a:p>
            <a:r>
              <a:rPr lang="en-US" dirty="0"/>
              <a:t>Mobile devices come with a number of different apps preinstalled to provide basic functionality. </a:t>
            </a:r>
          </a:p>
          <a:p>
            <a:pPr lvl="1"/>
            <a:r>
              <a:rPr lang="en-US" dirty="0"/>
              <a:t>There are apps to make phone calls, send and receive email, listen to music, take pictures, and play video or video games. </a:t>
            </a:r>
          </a:p>
          <a:p>
            <a:r>
              <a:rPr lang="en-US" dirty="0"/>
              <a:t>Instead of being installed from an optical disk, apps are downloaded from a content source. </a:t>
            </a:r>
          </a:p>
        </p:txBody>
      </p:sp>
      <p:pic>
        <p:nvPicPr>
          <p:cNvPr id="2" name="Picture 1" descr="Image shows the AppStore on an iOS device." title="AppStore">
            <a:extLst>
              <a:ext uri="{FF2B5EF4-FFF2-40B4-BE49-F238E27FC236}">
                <a16:creationId xmlns:a16="http://schemas.microsoft.com/office/drawing/2014/main" id="{0E70081F-2B8C-44F7-ADB0-09D455CF5D20}"/>
              </a:ext>
            </a:extLst>
          </p:cNvPr>
          <p:cNvPicPr>
            <a:picLocks noChangeAspect="1"/>
          </p:cNvPicPr>
          <p:nvPr/>
        </p:nvPicPr>
        <p:blipFill>
          <a:blip r:embed="rId4"/>
          <a:stretch>
            <a:fillRect/>
          </a:stretch>
        </p:blipFill>
        <p:spPr>
          <a:xfrm>
            <a:off x="6549252" y="262334"/>
            <a:ext cx="1178859" cy="2172279"/>
          </a:xfrm>
          <a:prstGeom prst="rect">
            <a:avLst/>
          </a:prstGeom>
        </p:spPr>
      </p:pic>
      <p:pic>
        <p:nvPicPr>
          <p:cNvPr id="4" name="Picture 3" descr="The photograph shows a screenshot from an Android tablet depicting the Google Play main screen." title="Android">
            <a:extLst>
              <a:ext uri="{FF2B5EF4-FFF2-40B4-BE49-F238E27FC236}">
                <a16:creationId xmlns:a16="http://schemas.microsoft.com/office/drawing/2014/main" id="{9A782366-EE5D-4D6E-A64E-D965895BBA8C}"/>
              </a:ext>
            </a:extLst>
          </p:cNvPr>
          <p:cNvPicPr>
            <a:picLocks noChangeAspect="1"/>
          </p:cNvPicPr>
          <p:nvPr/>
        </p:nvPicPr>
        <p:blipFill>
          <a:blip r:embed="rId5"/>
          <a:stretch>
            <a:fillRect/>
          </a:stretch>
        </p:blipFill>
        <p:spPr>
          <a:xfrm>
            <a:off x="5769154" y="2571750"/>
            <a:ext cx="2739056" cy="2027398"/>
          </a:xfrm>
          <a:prstGeom prst="rect">
            <a:avLst/>
          </a:prstGeom>
        </p:spPr>
      </p:pic>
    </p:spTree>
    <p:custDataLst>
      <p:tags r:id="rId1"/>
    </p:custDataLst>
    <p:extLst>
      <p:ext uri="{BB962C8B-B14F-4D97-AF65-F5344CB8AC3E}">
        <p14:creationId xmlns:p14="http://schemas.microsoft.com/office/powerpoint/2010/main" val="3126229823"/>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Android vs iOS</a:t>
            </a:r>
            <a:r>
              <a:rPr lang="en-US" altLang="en-US" sz="1600" dirty="0"/>
              <a:t/>
            </a:r>
            <a:br>
              <a:rPr lang="en-US" altLang="en-US" sz="1600" dirty="0"/>
            </a:br>
            <a:r>
              <a:rPr lang="en-US" dirty="0">
                <a:latin typeface="Arial" charset="0"/>
              </a:rPr>
              <a:t>Applications and Content Sources (Cont.)</a:t>
            </a:r>
            <a:endParaRPr lang="en-US" altLang="en-US" dirty="0"/>
          </a:p>
        </p:txBody>
      </p:sp>
      <p:sp>
        <p:nvSpPr>
          <p:cNvPr id="8195" name="Rectangle 6"/>
          <p:cNvSpPr>
            <a:spLocks noGrp="1" noChangeArrowheads="1"/>
          </p:cNvSpPr>
          <p:nvPr>
            <p:ph idx="1"/>
          </p:nvPr>
        </p:nvSpPr>
        <p:spPr>
          <a:xfrm>
            <a:off x="144065" y="834114"/>
            <a:ext cx="8683412" cy="3765034"/>
          </a:xfrm>
        </p:spPr>
        <p:txBody>
          <a:bodyPr/>
          <a:lstStyle/>
          <a:p>
            <a:r>
              <a:rPr lang="en-US" dirty="0"/>
              <a:t>Apps for Apple iOS mobile devices are available for free or purchase from the App Store.</a:t>
            </a:r>
          </a:p>
          <a:p>
            <a:r>
              <a:rPr lang="en-US" dirty="0"/>
              <a:t>Apple uses a walled garden model for their apps meaning the apps must be submitted to and approved by Apple before they are released to users. </a:t>
            </a:r>
          </a:p>
          <a:p>
            <a:pPr lvl="1"/>
            <a:r>
              <a:rPr lang="en-US" dirty="0"/>
              <a:t>This helps prevent the spread of malware and malicious code.</a:t>
            </a:r>
          </a:p>
          <a:p>
            <a:r>
              <a:rPr lang="en-US" dirty="0"/>
              <a:t>Android apps are available from both Google </a:t>
            </a:r>
            <a:r>
              <a:rPr lang="en-US" dirty="0" err="1"/>
              <a:t>Play</a:t>
            </a:r>
            <a:r>
              <a:rPr lang="en-US" baseline="30000" dirty="0" err="1"/>
              <a:t>TM</a:t>
            </a:r>
            <a:r>
              <a:rPr lang="en-US" dirty="0"/>
              <a:t> and third-party sites, such as Amazon’s App store</a:t>
            </a:r>
          </a:p>
          <a:p>
            <a:r>
              <a:rPr lang="en-US" dirty="0"/>
              <a:t>Android apps run in a sandbox and have only the privileges enabled by the user. </a:t>
            </a:r>
          </a:p>
          <a:p>
            <a:r>
              <a:rPr lang="en-US" dirty="0"/>
              <a:t>Third-party or custom programs are installed directly using an Android Application Package (</a:t>
            </a:r>
            <a:r>
              <a:rPr lang="en-US" dirty="0" err="1"/>
              <a:t>apk</a:t>
            </a:r>
            <a:r>
              <a:rPr lang="en-US" dirty="0"/>
              <a:t>) file. </a:t>
            </a:r>
          </a:p>
          <a:p>
            <a:pPr lvl="1"/>
            <a:r>
              <a:rPr lang="en-US" dirty="0"/>
              <a:t>This gives users the ability to directly install apps without going through the storefront interface and is known as sideloading.</a:t>
            </a:r>
          </a:p>
        </p:txBody>
      </p:sp>
    </p:spTree>
    <p:custDataLst>
      <p:tags r:id="rId1"/>
    </p:custDataLst>
    <p:extLst>
      <p:ext uri="{BB962C8B-B14F-4D97-AF65-F5344CB8AC3E}">
        <p14:creationId xmlns:p14="http://schemas.microsoft.com/office/powerpoint/2010/main" val="1105054583"/>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Android Touch Interface</a:t>
            </a:r>
            <a:r>
              <a:rPr lang="en-US" altLang="en-US" sz="1600" dirty="0"/>
              <a:t/>
            </a:r>
            <a:br>
              <a:rPr lang="en-US" altLang="en-US" sz="1600" dirty="0"/>
            </a:br>
            <a:r>
              <a:rPr lang="en-US" dirty="0">
                <a:latin typeface="Arial" charset="0"/>
              </a:rPr>
              <a:t>Home Screen Items</a:t>
            </a:r>
            <a:endParaRPr lang="en-US" altLang="en-US" dirty="0"/>
          </a:p>
        </p:txBody>
      </p:sp>
      <p:sp>
        <p:nvSpPr>
          <p:cNvPr id="8195" name="Rectangle 6"/>
          <p:cNvSpPr>
            <a:spLocks noGrp="1" noChangeArrowheads="1"/>
          </p:cNvSpPr>
          <p:nvPr>
            <p:ph idx="1"/>
          </p:nvPr>
        </p:nvSpPr>
        <p:spPr>
          <a:xfrm>
            <a:off x="179234" y="837816"/>
            <a:ext cx="4392766" cy="3765034"/>
          </a:xfrm>
        </p:spPr>
        <p:txBody>
          <a:bodyPr/>
          <a:lstStyle/>
          <a:p>
            <a:r>
              <a:rPr lang="en-US" dirty="0"/>
              <a:t>Android Main Home Screen</a:t>
            </a:r>
          </a:p>
          <a:p>
            <a:pPr lvl="1"/>
            <a:r>
              <a:rPr lang="en-US" dirty="0"/>
              <a:t>One screen is designated as the home screen. </a:t>
            </a:r>
          </a:p>
          <a:p>
            <a:pPr lvl="1"/>
            <a:r>
              <a:rPr lang="en-US" dirty="0"/>
              <a:t>Additional screens are accessed by sliding the home screen to the left or right.</a:t>
            </a:r>
          </a:p>
          <a:p>
            <a:r>
              <a:rPr lang="en-US" dirty="0"/>
              <a:t>Navigation icons</a:t>
            </a:r>
          </a:p>
          <a:p>
            <a:pPr lvl="1"/>
            <a:r>
              <a:rPr lang="en-US" sz="1500" dirty="0"/>
              <a:t>The Android® OS uses the system bar to navigate apps and screens.</a:t>
            </a:r>
            <a:r>
              <a:rPr lang="en-US" sz="1600" dirty="0"/>
              <a:t> </a:t>
            </a:r>
            <a:endParaRPr lang="en-US" sz="2000" dirty="0"/>
          </a:p>
          <a:p>
            <a:pPr lvl="2"/>
            <a:r>
              <a:rPr lang="en-US" sz="1300" dirty="0"/>
              <a:t>The system bar contains the following buttons:</a:t>
            </a:r>
            <a:endParaRPr lang="en-US" sz="1100" dirty="0"/>
          </a:p>
          <a:p>
            <a:pPr lvl="3"/>
            <a:r>
              <a:rPr lang="en-US" sz="1200" dirty="0"/>
              <a:t>Back </a:t>
            </a:r>
          </a:p>
          <a:p>
            <a:pPr lvl="3"/>
            <a:r>
              <a:rPr lang="en-US" sz="1200" dirty="0"/>
              <a:t>Home </a:t>
            </a:r>
          </a:p>
          <a:p>
            <a:pPr lvl="3"/>
            <a:r>
              <a:rPr lang="en-US" sz="1200" dirty="0"/>
              <a:t>Recent Apps</a:t>
            </a:r>
          </a:p>
          <a:p>
            <a:pPr lvl="3"/>
            <a:r>
              <a:rPr lang="en-US" sz="1200" dirty="0"/>
              <a:t>Menu</a:t>
            </a:r>
          </a:p>
        </p:txBody>
      </p:sp>
      <p:pic>
        <p:nvPicPr>
          <p:cNvPr id="3" name="Picture 2" descr="Photograph of Android tablet home screen is displayed, with sections highlighted. The highlighted areas are: The background process and indicators at the top left of the screen, the system items and clock at the top right of the screen, the Google search bar at the top center of the screen, the main area in the center of the screen for applications and widget icons, the dock area near the bottom of the screen where active processes and frequently used apps are displayed, the navigation icons in the system bar at the bottom of the screen and the home screen indicator centered above the dock area." title="Android Home screen">
            <a:extLst>
              <a:ext uri="{FF2B5EF4-FFF2-40B4-BE49-F238E27FC236}">
                <a16:creationId xmlns:a16="http://schemas.microsoft.com/office/drawing/2014/main" id="{6FC8912E-D600-4572-912A-B6E82FDF7D9C}"/>
              </a:ext>
            </a:extLst>
          </p:cNvPr>
          <p:cNvPicPr>
            <a:picLocks noChangeAspect="1"/>
          </p:cNvPicPr>
          <p:nvPr/>
        </p:nvPicPr>
        <p:blipFill>
          <a:blip r:embed="rId4"/>
          <a:stretch>
            <a:fillRect/>
          </a:stretch>
        </p:blipFill>
        <p:spPr>
          <a:xfrm>
            <a:off x="4572000" y="898435"/>
            <a:ext cx="4335405" cy="3346629"/>
          </a:xfrm>
          <a:prstGeom prst="rect">
            <a:avLst/>
          </a:prstGeom>
        </p:spPr>
      </p:pic>
    </p:spTree>
    <p:custDataLst>
      <p:tags r:id="rId1"/>
    </p:custDataLst>
    <p:extLst>
      <p:ext uri="{BB962C8B-B14F-4D97-AF65-F5344CB8AC3E}">
        <p14:creationId xmlns:p14="http://schemas.microsoft.com/office/powerpoint/2010/main" val="1366328004"/>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Android Touch Interface</a:t>
            </a:r>
            <a:r>
              <a:rPr lang="en-US" altLang="en-US" sz="1600" dirty="0"/>
              <a:t/>
            </a:r>
            <a:br>
              <a:rPr lang="en-US" altLang="en-US" sz="1600" dirty="0"/>
            </a:br>
            <a:r>
              <a:rPr lang="en-US" dirty="0">
                <a:latin typeface="Arial" charset="0"/>
              </a:rPr>
              <a:t>Home Screen Items (Cont.)</a:t>
            </a:r>
            <a:endParaRPr lang="en-US" altLang="en-US" dirty="0"/>
          </a:p>
        </p:txBody>
      </p:sp>
      <p:sp>
        <p:nvSpPr>
          <p:cNvPr id="8195" name="Rectangle 6"/>
          <p:cNvSpPr>
            <a:spLocks noGrp="1" noChangeArrowheads="1"/>
          </p:cNvSpPr>
          <p:nvPr>
            <p:ph idx="1"/>
          </p:nvPr>
        </p:nvSpPr>
        <p:spPr>
          <a:xfrm>
            <a:off x="179234" y="837816"/>
            <a:ext cx="8800643" cy="3765034"/>
          </a:xfrm>
        </p:spPr>
        <p:txBody>
          <a:bodyPr/>
          <a:lstStyle/>
          <a:p>
            <a:r>
              <a:rPr lang="en-US" dirty="0"/>
              <a:t>Notification and System icons</a:t>
            </a:r>
          </a:p>
          <a:p>
            <a:pPr lvl="1"/>
            <a:r>
              <a:rPr lang="en-US" sz="1500" dirty="0"/>
              <a:t>Each Android® device has an area that contains system icons, such as the clock, battery status, and status for Wi-Fi and provider networks. </a:t>
            </a:r>
          </a:p>
          <a:p>
            <a:pPr lvl="1"/>
            <a:r>
              <a:rPr lang="en-US" sz="1500" dirty="0"/>
              <a:t>Apps such as email, text messaging, and Facebook® often display status icons to indicate communication activity. </a:t>
            </a:r>
            <a:endParaRPr lang="en-US" sz="1900" dirty="0"/>
          </a:p>
          <a:p>
            <a:r>
              <a:rPr lang="en-US" sz="1600" dirty="0"/>
              <a:t>To open the notification area on Android® devices, swipe down from the top of the screen.</a:t>
            </a:r>
          </a:p>
          <a:p>
            <a:pPr lvl="1"/>
            <a:r>
              <a:rPr lang="en-US" sz="1500" dirty="0"/>
              <a:t>You can do the following when notifications are open:</a:t>
            </a:r>
            <a:endParaRPr lang="en-US" sz="1900" dirty="0"/>
          </a:p>
          <a:p>
            <a:pPr lvl="2"/>
            <a:r>
              <a:rPr lang="en-US" sz="1300" dirty="0"/>
              <a:t>Respond to a notification by touching it.</a:t>
            </a:r>
            <a:endParaRPr lang="en-US" sz="1700" dirty="0"/>
          </a:p>
          <a:p>
            <a:pPr lvl="2"/>
            <a:r>
              <a:rPr lang="en-US" sz="1300" dirty="0"/>
              <a:t>Dismiss a notification by swiping it off the screen to either side.</a:t>
            </a:r>
            <a:endParaRPr lang="en-US" sz="1700" dirty="0"/>
          </a:p>
          <a:p>
            <a:pPr lvl="2"/>
            <a:r>
              <a:rPr lang="en-US" sz="1300" dirty="0"/>
              <a:t>Dismiss all notifications with the icon.</a:t>
            </a:r>
            <a:endParaRPr lang="en-US" sz="1700" dirty="0"/>
          </a:p>
          <a:p>
            <a:pPr lvl="2"/>
            <a:r>
              <a:rPr lang="en-US" sz="1300" dirty="0"/>
              <a:t>Toggle often-used settings.</a:t>
            </a:r>
            <a:endParaRPr lang="en-US" sz="1700" dirty="0"/>
          </a:p>
          <a:p>
            <a:pPr lvl="2"/>
            <a:r>
              <a:rPr lang="en-US" sz="1300" dirty="0"/>
              <a:t>Adjust the brightness of the screen.</a:t>
            </a:r>
            <a:endParaRPr lang="en-US" sz="1700" dirty="0"/>
          </a:p>
          <a:p>
            <a:pPr lvl="2"/>
            <a:r>
              <a:rPr lang="en-US" sz="1300" dirty="0"/>
              <a:t>Open the Settings menu with the quick settings icon.</a:t>
            </a:r>
            <a:endParaRPr lang="en-US" sz="1700" dirty="0"/>
          </a:p>
        </p:txBody>
      </p:sp>
    </p:spTree>
    <p:custDataLst>
      <p:tags r:id="rId1"/>
    </p:custDataLst>
    <p:extLst>
      <p:ext uri="{BB962C8B-B14F-4D97-AF65-F5344CB8AC3E}">
        <p14:creationId xmlns:p14="http://schemas.microsoft.com/office/powerpoint/2010/main" val="845801412"/>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r>
              <a:rPr lang="en-US" sz="1600" dirty="0">
                <a:latin typeface="Arial" charset="0"/>
              </a:rPr>
              <a:t>Android Touch Interface</a:t>
            </a:r>
            <a:r>
              <a:rPr lang="en-US" altLang="en-US" sz="1600" dirty="0"/>
              <a:t/>
            </a:r>
            <a:br>
              <a:rPr lang="en-US" altLang="en-US" sz="1600" dirty="0"/>
            </a:br>
            <a:r>
              <a:rPr lang="en-US" dirty="0">
                <a:latin typeface="Arial" charset="0"/>
              </a:rPr>
              <a:t>Lab – Working with Android</a:t>
            </a:r>
            <a:endParaRPr lang="en-CA" altLang="en-US" dirty="0"/>
          </a:p>
        </p:txBody>
      </p:sp>
      <p:sp>
        <p:nvSpPr>
          <p:cNvPr id="2" name="TextBox 1">
            <a:extLst>
              <a:ext uri="{FF2B5EF4-FFF2-40B4-BE49-F238E27FC236}">
                <a16:creationId xmlns:a16="http://schemas.microsoft.com/office/drawing/2014/main" id="{8E3FDA66-5A61-4114-95F2-5575CF6D1E6F}"/>
              </a:ext>
            </a:extLst>
          </p:cNvPr>
          <p:cNvSpPr txBox="1"/>
          <p:nvPr/>
        </p:nvSpPr>
        <p:spPr>
          <a:xfrm>
            <a:off x="192018" y="889986"/>
            <a:ext cx="8510548" cy="923330"/>
          </a:xfrm>
          <a:prstGeom prst="rect">
            <a:avLst/>
          </a:prstGeom>
          <a:noFill/>
        </p:spPr>
        <p:txBody>
          <a:bodyPr wrap="square" rtlCol="0">
            <a:spAutoFit/>
          </a:bodyPr>
          <a:lstStyle/>
          <a:p>
            <a:r>
              <a:rPr lang="en-US" dirty="0"/>
              <a:t>In this lab, you will place apps and widgets on the home screen and move them between different screens. You will also create folders. Finally, you will install and uninstall apps from the Android device. </a:t>
            </a:r>
          </a:p>
        </p:txBody>
      </p:sp>
    </p:spTree>
    <p:custDataLst>
      <p:tags r:id="rId1"/>
    </p:custDataLst>
    <p:extLst>
      <p:ext uri="{BB962C8B-B14F-4D97-AF65-F5344CB8AC3E}">
        <p14:creationId xmlns:p14="http://schemas.microsoft.com/office/powerpoint/2010/main" val="2086287715"/>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iOS Touch Interface</a:t>
            </a:r>
            <a:r>
              <a:rPr lang="en-US" altLang="en-US" sz="1600" dirty="0"/>
              <a:t/>
            </a:r>
            <a:br>
              <a:rPr lang="en-US" altLang="en-US" sz="1600" dirty="0"/>
            </a:br>
            <a:r>
              <a:rPr lang="en-US" dirty="0">
                <a:latin typeface="Arial" charset="0"/>
              </a:rPr>
              <a:t>Home Screen Items</a:t>
            </a:r>
            <a:endParaRPr lang="en-US" altLang="en-US" dirty="0"/>
          </a:p>
        </p:txBody>
      </p:sp>
      <p:sp>
        <p:nvSpPr>
          <p:cNvPr id="8195" name="Rectangle 6"/>
          <p:cNvSpPr>
            <a:spLocks noGrp="1" noChangeArrowheads="1"/>
          </p:cNvSpPr>
          <p:nvPr>
            <p:ph idx="1"/>
          </p:nvPr>
        </p:nvSpPr>
        <p:spPr>
          <a:xfrm>
            <a:off x="179234" y="837816"/>
            <a:ext cx="8706858" cy="3765034"/>
          </a:xfrm>
        </p:spPr>
        <p:txBody>
          <a:bodyPr/>
          <a:lstStyle/>
          <a:p>
            <a:r>
              <a:rPr lang="en-US" dirty="0"/>
              <a:t>iOS Interface</a:t>
            </a:r>
          </a:p>
          <a:p>
            <a:pPr lvl="1"/>
            <a:r>
              <a:rPr lang="en-US" dirty="0"/>
              <a:t>The iOS® interface works in much the same way as the Android® interface, but there are some very important differences:</a:t>
            </a:r>
          </a:p>
          <a:p>
            <a:pPr lvl="2"/>
            <a:r>
              <a:rPr lang="en-US" dirty="0"/>
              <a:t>No navigation icons - A physical button may have to be pressed instead of touching navigation icons. </a:t>
            </a:r>
          </a:p>
          <a:p>
            <a:pPr lvl="2"/>
            <a:r>
              <a:rPr lang="en-US" dirty="0"/>
              <a:t>No widgets - Only apps and other content can be installed on iOS® device screens.</a:t>
            </a:r>
          </a:p>
          <a:p>
            <a:pPr lvl="2"/>
            <a:r>
              <a:rPr lang="en-US" dirty="0"/>
              <a:t>No app shortcuts - Each app on a home screen is the actual app, not a shortcut.</a:t>
            </a:r>
          </a:p>
          <a:p>
            <a:r>
              <a:rPr lang="en-US" dirty="0"/>
              <a:t>Home button</a:t>
            </a:r>
          </a:p>
          <a:p>
            <a:pPr lvl="1"/>
            <a:r>
              <a:rPr lang="en-US" dirty="0"/>
              <a:t>Unlike Android®, iOS® devices do not use navigation icons to perform functions. </a:t>
            </a:r>
          </a:p>
          <a:p>
            <a:pPr lvl="1"/>
            <a:r>
              <a:rPr lang="en-US" dirty="0"/>
              <a:t>Some common functions performed by the home button include:</a:t>
            </a:r>
          </a:p>
          <a:p>
            <a:pPr lvl="2"/>
            <a:r>
              <a:rPr lang="en-US" b="1" dirty="0"/>
              <a:t>Wake the device</a:t>
            </a:r>
            <a:endParaRPr lang="en-US" dirty="0"/>
          </a:p>
          <a:p>
            <a:pPr lvl="2"/>
            <a:r>
              <a:rPr lang="en-US" b="1" dirty="0"/>
              <a:t>Return to the home screen</a:t>
            </a:r>
            <a:r>
              <a:rPr lang="en-US" dirty="0"/>
              <a:t>.</a:t>
            </a:r>
          </a:p>
          <a:p>
            <a:pPr lvl="2"/>
            <a:r>
              <a:rPr lang="en-US" b="1" dirty="0"/>
              <a:t>Start Siri® or voice control</a:t>
            </a:r>
            <a:endParaRPr lang="en-US" sz="1000" dirty="0"/>
          </a:p>
        </p:txBody>
      </p:sp>
    </p:spTree>
    <p:custDataLst>
      <p:tags r:id="rId1"/>
    </p:custDataLst>
    <p:extLst>
      <p:ext uri="{BB962C8B-B14F-4D97-AF65-F5344CB8AC3E}">
        <p14:creationId xmlns:p14="http://schemas.microsoft.com/office/powerpoint/2010/main" val="1254657595"/>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iOS Touch Interface</a:t>
            </a:r>
            <a:r>
              <a:rPr lang="en-US" altLang="en-US" sz="1600" dirty="0"/>
              <a:t/>
            </a:r>
            <a:br>
              <a:rPr lang="en-US" altLang="en-US" sz="1600" dirty="0"/>
            </a:br>
            <a:r>
              <a:rPr lang="en-US" dirty="0">
                <a:latin typeface="Arial" charset="0"/>
              </a:rPr>
              <a:t>Home Screen Items (Cont.)</a:t>
            </a:r>
            <a:endParaRPr lang="en-US" altLang="en-US" dirty="0"/>
          </a:p>
        </p:txBody>
      </p:sp>
      <p:sp>
        <p:nvSpPr>
          <p:cNvPr id="8195" name="Rectangle 6"/>
          <p:cNvSpPr>
            <a:spLocks noGrp="1" noChangeArrowheads="1"/>
          </p:cNvSpPr>
          <p:nvPr>
            <p:ph idx="1"/>
          </p:nvPr>
        </p:nvSpPr>
        <p:spPr>
          <a:xfrm>
            <a:off x="179233" y="837816"/>
            <a:ext cx="8804345" cy="3765034"/>
          </a:xfrm>
        </p:spPr>
        <p:txBody>
          <a:bodyPr/>
          <a:lstStyle/>
          <a:p>
            <a:r>
              <a:rPr lang="en-US" dirty="0"/>
              <a:t>iOS Notification Center</a:t>
            </a:r>
          </a:p>
          <a:p>
            <a:pPr lvl="1"/>
            <a:r>
              <a:rPr lang="en-US" dirty="0"/>
              <a:t>iOS® devices have a notification center that displays all alerts in one location. </a:t>
            </a:r>
          </a:p>
          <a:p>
            <a:r>
              <a:rPr lang="en-US" dirty="0"/>
              <a:t>Commonly used settings</a:t>
            </a:r>
          </a:p>
          <a:p>
            <a:pPr lvl="1"/>
            <a:r>
              <a:rPr lang="en-US" dirty="0"/>
              <a:t>iOS® devices allow the user to quickly access common settings and switches, even while locked.</a:t>
            </a:r>
          </a:p>
          <a:p>
            <a:pPr lvl="1"/>
            <a:r>
              <a:rPr lang="en-US" dirty="0"/>
              <a:t>From the commonly used settings screen, a user can:</a:t>
            </a:r>
          </a:p>
          <a:p>
            <a:pPr lvl="2"/>
            <a:r>
              <a:rPr lang="en-US" dirty="0"/>
              <a:t>Toggle often used settings such as airplane mode, Wi-Fi, Bluetooth, do not disturb and screen rotation lock</a:t>
            </a:r>
          </a:p>
          <a:p>
            <a:pPr lvl="2"/>
            <a:r>
              <a:rPr lang="en-US" dirty="0"/>
              <a:t>Adjust screen brightness</a:t>
            </a:r>
          </a:p>
          <a:p>
            <a:pPr lvl="2"/>
            <a:r>
              <a:rPr lang="en-US" dirty="0"/>
              <a:t>Control the music player</a:t>
            </a:r>
          </a:p>
          <a:p>
            <a:pPr lvl="2"/>
            <a:r>
              <a:rPr lang="en-US" dirty="0"/>
              <a:t>Access Airdrop</a:t>
            </a:r>
          </a:p>
          <a:p>
            <a:pPr lvl="2"/>
            <a:r>
              <a:rPr lang="en-US" dirty="0"/>
              <a:t>Access Flashlight, Clock, Calendar and Camera</a:t>
            </a:r>
          </a:p>
          <a:p>
            <a:r>
              <a:rPr lang="en-US" dirty="0"/>
              <a:t>iOS Spotlight</a:t>
            </a:r>
          </a:p>
          <a:p>
            <a:pPr lvl="1"/>
            <a:r>
              <a:rPr lang="en-US" dirty="0"/>
              <a:t>Spotlight shows suggestions from many sources including the Internet, iTunes®, App Store, movie show times, and nearby locations.</a:t>
            </a:r>
            <a:endParaRPr lang="en-US" sz="1200" dirty="0"/>
          </a:p>
        </p:txBody>
      </p:sp>
    </p:spTree>
    <p:custDataLst>
      <p:tags r:id="rId1"/>
    </p:custDataLst>
    <p:extLst>
      <p:ext uri="{BB962C8B-B14F-4D97-AF65-F5344CB8AC3E}">
        <p14:creationId xmlns:p14="http://schemas.microsoft.com/office/powerpoint/2010/main" val="405847553"/>
      </p:ext>
    </p:extLst>
  </p:cSld>
  <p:clrMapOvr>
    <a:masterClrMapping/>
  </p:clrMapOvr>
  <p:transition spd="slow">
    <p:wip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r>
              <a:rPr lang="en-US" sz="1600" dirty="0">
                <a:latin typeface="Arial" charset="0"/>
              </a:rPr>
              <a:t>iOS Touch Interface</a:t>
            </a:r>
            <a:r>
              <a:rPr lang="en-US" altLang="en-US" sz="1600" dirty="0"/>
              <a:t/>
            </a:r>
            <a:br>
              <a:rPr lang="en-US" altLang="en-US" sz="1600" dirty="0"/>
            </a:br>
            <a:r>
              <a:rPr lang="en-US" dirty="0">
                <a:latin typeface="Arial" charset="0"/>
              </a:rPr>
              <a:t>Lab – Working with iOS</a:t>
            </a:r>
            <a:endParaRPr lang="en-CA" altLang="en-US" dirty="0"/>
          </a:p>
        </p:txBody>
      </p:sp>
      <p:sp>
        <p:nvSpPr>
          <p:cNvPr id="3" name="TextBox 2">
            <a:extLst>
              <a:ext uri="{FF2B5EF4-FFF2-40B4-BE49-F238E27FC236}">
                <a16:creationId xmlns:a16="http://schemas.microsoft.com/office/drawing/2014/main" id="{E5392D0A-307B-4398-9C7B-286B306A0698}"/>
              </a:ext>
            </a:extLst>
          </p:cNvPr>
          <p:cNvSpPr txBox="1"/>
          <p:nvPr/>
        </p:nvSpPr>
        <p:spPr>
          <a:xfrm>
            <a:off x="256824" y="892009"/>
            <a:ext cx="8587771" cy="923330"/>
          </a:xfrm>
          <a:prstGeom prst="rect">
            <a:avLst/>
          </a:prstGeom>
          <a:noFill/>
        </p:spPr>
        <p:txBody>
          <a:bodyPr wrap="square" rtlCol="0">
            <a:spAutoFit/>
          </a:bodyPr>
          <a:lstStyle/>
          <a:p>
            <a:r>
              <a:rPr lang="en-US" dirty="0"/>
              <a:t>In this lab, you will place apps on the home screen and move them between different home screens. You will also create folders. Finally, you will install an app on the iOS device and then uninstall it.</a:t>
            </a:r>
          </a:p>
        </p:txBody>
      </p:sp>
    </p:spTree>
    <p:custDataLst>
      <p:tags r:id="rId1"/>
    </p:custDataLst>
    <p:extLst>
      <p:ext uri="{BB962C8B-B14F-4D97-AF65-F5344CB8AC3E}">
        <p14:creationId xmlns:p14="http://schemas.microsoft.com/office/powerpoint/2010/main" val="2510125380"/>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Screen Orientation</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Screen Orientation</a:t>
            </a:r>
          </a:p>
          <a:p>
            <a:pPr lvl="1"/>
            <a:r>
              <a:rPr lang="en-US" dirty="0"/>
              <a:t>Most mobile devices can be used in either portrait or landscape mode. </a:t>
            </a:r>
          </a:p>
          <a:p>
            <a:pPr lvl="1"/>
            <a:r>
              <a:rPr lang="en-US" dirty="0"/>
              <a:t>A sensor inside the device known as an accelerometer, detects how it is being held and will change the screen orientation appropriately. </a:t>
            </a:r>
          </a:p>
          <a:p>
            <a:pPr lvl="2"/>
            <a:r>
              <a:rPr lang="en-US" dirty="0"/>
              <a:t>When the device is turned to landscape mode, the camera app also turns to landscape mode. </a:t>
            </a:r>
          </a:p>
          <a:p>
            <a:pPr lvl="1"/>
            <a:r>
              <a:rPr lang="en-US" dirty="0"/>
              <a:t>Some devices also have gyroscopes to provide more accurate movement readings. </a:t>
            </a:r>
          </a:p>
          <a:p>
            <a:pPr lvl="2"/>
            <a:r>
              <a:rPr lang="en-US" dirty="0"/>
              <a:t>Gyroscopes allow a device to be used as a control mechanism for driving games where the device itself acts as a steering wheel.</a:t>
            </a:r>
          </a:p>
          <a:p>
            <a:r>
              <a:rPr lang="en-US" dirty="0"/>
              <a:t>Android Screen Auto-Rotation Setting</a:t>
            </a:r>
          </a:p>
          <a:p>
            <a:pPr lvl="1"/>
            <a:r>
              <a:rPr lang="en-US" dirty="0"/>
              <a:t>When using an Android device, to enable automatic rotation, go to Settings &gt; Display &gt; Advanced &gt; Auto-rotate screen.</a:t>
            </a:r>
          </a:p>
          <a:p>
            <a:r>
              <a:rPr lang="en-US" dirty="0"/>
              <a:t>iOS Screen Auto-Rotation Setting</a:t>
            </a:r>
          </a:p>
          <a:p>
            <a:pPr lvl="1"/>
            <a:r>
              <a:rPr lang="en-US" dirty="0"/>
              <a:t>When using an iOS device, to enable automatic rotation, swipe up from the very bottom of the screen and tap the lock icon.</a:t>
            </a:r>
            <a:endParaRPr lang="en-US" sz="1200" dirty="0"/>
          </a:p>
        </p:txBody>
      </p:sp>
    </p:spTree>
    <p:custDataLst>
      <p:tags r:id="rId1"/>
    </p:custDataLst>
    <p:extLst>
      <p:ext uri="{BB962C8B-B14F-4D97-AF65-F5344CB8AC3E}">
        <p14:creationId xmlns:p14="http://schemas.microsoft.com/office/powerpoint/2010/main" val="1521850317"/>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Screen Calibration</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Screen </a:t>
            </a:r>
            <a:r>
              <a:rPr lang="en-US" dirty="0">
                <a:latin typeface="Arial" charset="0"/>
              </a:rPr>
              <a:t>Calibration</a:t>
            </a:r>
            <a:endParaRPr lang="en-US" dirty="0"/>
          </a:p>
          <a:p>
            <a:pPr lvl="1"/>
            <a:r>
              <a:rPr lang="en-US" dirty="0"/>
              <a:t>When bright sunlight makes the screen difficult to read, increase the brightness level. </a:t>
            </a:r>
          </a:p>
          <a:p>
            <a:pPr lvl="1"/>
            <a:r>
              <a:rPr lang="en-US" dirty="0"/>
              <a:t>Inversely, very low brightness is helpful when reading a book on a mobile device at night. </a:t>
            </a:r>
          </a:p>
          <a:p>
            <a:pPr lvl="1"/>
            <a:r>
              <a:rPr lang="en-US" dirty="0"/>
              <a:t>Some mobile devices can be configured to auto-adjust the brightness depending on the amount of surrounding light. </a:t>
            </a:r>
          </a:p>
          <a:p>
            <a:pPr lvl="2"/>
            <a:r>
              <a:rPr lang="en-US" dirty="0"/>
              <a:t>The device must have a light sensor to use auto-brightness</a:t>
            </a:r>
          </a:p>
          <a:p>
            <a:r>
              <a:rPr lang="en-US" dirty="0"/>
              <a:t>Android Brightness Menu</a:t>
            </a:r>
          </a:p>
          <a:p>
            <a:pPr lvl="1"/>
            <a:r>
              <a:rPr lang="en-US" dirty="0"/>
              <a:t>When using an Android device, to configure screen brightness, go to Settings &gt; Display &gt; Brightness &gt; slide the brightness to the desired level.</a:t>
            </a:r>
            <a:r>
              <a:rPr lang="en-US" sz="1600" b="1" dirty="0"/>
              <a:t> </a:t>
            </a:r>
            <a:endParaRPr lang="en-US" sz="2000" dirty="0"/>
          </a:p>
          <a:p>
            <a:r>
              <a:rPr lang="en-US" dirty="0"/>
              <a:t>iOS Display and Brightness Menu</a:t>
            </a:r>
          </a:p>
          <a:p>
            <a:pPr lvl="1"/>
            <a:r>
              <a:rPr lang="en-US" dirty="0"/>
              <a:t>When using an iOS device, to configure screen brightness, swipe up from the very bottom of the screen &gt; slide the brightness bar up or down to vary the brightness.</a:t>
            </a:r>
          </a:p>
        </p:txBody>
      </p:sp>
    </p:spTree>
    <p:custDataLst>
      <p:tags r:id="rId1"/>
    </p:custDataLst>
    <p:extLst>
      <p:ext uri="{BB962C8B-B14F-4D97-AF65-F5344CB8AC3E}">
        <p14:creationId xmlns:p14="http://schemas.microsoft.com/office/powerpoint/2010/main" val="3120721108"/>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GPS</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GPS</a:t>
            </a:r>
          </a:p>
          <a:p>
            <a:pPr lvl="1"/>
            <a:r>
              <a:rPr lang="en-US" dirty="0"/>
              <a:t>Global Positioning System (GPS) is a navigation system that determines the time and geographical location of the device by using messages from satellites in space and a receiver on Earth. </a:t>
            </a:r>
          </a:p>
          <a:p>
            <a:pPr lvl="1"/>
            <a:r>
              <a:rPr lang="en-US" dirty="0"/>
              <a:t>A GPS radio receiver uses at least four satellites to calculate its position based on the messages. </a:t>
            </a:r>
          </a:p>
          <a:p>
            <a:pPr lvl="1"/>
            <a:r>
              <a:rPr lang="en-US" dirty="0"/>
              <a:t>GPS services allow app vendors and website to know the location of a device and offer location-specific services, which is called </a:t>
            </a:r>
            <a:r>
              <a:rPr lang="en-US" dirty="0" err="1"/>
              <a:t>geotracking</a:t>
            </a:r>
            <a:r>
              <a:rPr lang="en-US" dirty="0"/>
              <a:t>.</a:t>
            </a:r>
          </a:p>
          <a:p>
            <a:pPr lvl="1"/>
            <a:r>
              <a:rPr lang="en-US" dirty="0"/>
              <a:t>Indoor Positioning Systems (IPS) can determine device location by triangulating its proximity to other radio signals such as Wi-Fi access-points.</a:t>
            </a:r>
          </a:p>
          <a:p>
            <a:r>
              <a:rPr lang="en-US" dirty="0"/>
              <a:t>Android location services</a:t>
            </a:r>
          </a:p>
          <a:p>
            <a:pPr lvl="1"/>
            <a:r>
              <a:rPr lang="en-US" dirty="0"/>
              <a:t>To enable GPS on Android devices use, Settings &gt; Location &gt; Tap on the toggle to turn location services on</a:t>
            </a:r>
          </a:p>
          <a:p>
            <a:r>
              <a:rPr lang="en-US" dirty="0"/>
              <a:t>iOS location services</a:t>
            </a:r>
          </a:p>
          <a:p>
            <a:pPr lvl="1"/>
            <a:r>
              <a:rPr lang="en-US" dirty="0"/>
              <a:t>To enable GPS on iOS devices use, Settings &gt; Privacy &gt; Location services &gt; Turn location services on</a:t>
            </a:r>
          </a:p>
        </p:txBody>
      </p:sp>
    </p:spTree>
    <p:custDataLst>
      <p:tags r:id="rId1"/>
    </p:custDataLst>
    <p:extLst>
      <p:ext uri="{BB962C8B-B14F-4D97-AF65-F5344CB8AC3E}">
        <p14:creationId xmlns:p14="http://schemas.microsoft.com/office/powerpoint/2010/main" val="3624812756"/>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1" y="16272"/>
            <a:ext cx="9144000" cy="757551"/>
          </a:xfrm>
        </p:spPr>
        <p:txBody>
          <a:bodyPr/>
          <a:lstStyle/>
          <a:p>
            <a:r>
              <a:rPr lang="en-US" sz="1600" dirty="0">
                <a:latin typeface="Arial" charset="0"/>
              </a:rPr>
              <a:t>Common Mobile Device Features</a:t>
            </a:r>
            <a:r>
              <a:rPr lang="en-US" altLang="en-US" sz="1600" dirty="0"/>
              <a:t/>
            </a:r>
            <a:br>
              <a:rPr lang="en-US" altLang="en-US" sz="1600" dirty="0"/>
            </a:br>
            <a:r>
              <a:rPr lang="en-US" dirty="0">
                <a:latin typeface="Arial" charset="0"/>
              </a:rPr>
              <a:t>Lab – Mobile Device Features</a:t>
            </a:r>
            <a:endParaRPr lang="en-CA" altLang="en-US" dirty="0"/>
          </a:p>
        </p:txBody>
      </p:sp>
      <p:sp>
        <p:nvSpPr>
          <p:cNvPr id="3" name="TextBox 2">
            <a:extLst>
              <a:ext uri="{FF2B5EF4-FFF2-40B4-BE49-F238E27FC236}">
                <a16:creationId xmlns:a16="http://schemas.microsoft.com/office/drawing/2014/main" id="{B37D14AE-D866-43D0-B5AF-DB51D5F510C8}"/>
              </a:ext>
            </a:extLst>
          </p:cNvPr>
          <p:cNvSpPr txBox="1"/>
          <p:nvPr/>
        </p:nvSpPr>
        <p:spPr>
          <a:xfrm>
            <a:off x="176252" y="836887"/>
            <a:ext cx="5711820" cy="369332"/>
          </a:xfrm>
          <a:prstGeom prst="rect">
            <a:avLst/>
          </a:prstGeom>
          <a:noFill/>
        </p:spPr>
        <p:txBody>
          <a:bodyPr wrap="none" rtlCol="0">
            <a:spAutoFit/>
          </a:bodyPr>
          <a:lstStyle/>
          <a:p>
            <a:r>
              <a:rPr lang="en-US" dirty="0"/>
              <a:t>In this lab, you will learn about mobile device features.</a:t>
            </a:r>
          </a:p>
        </p:txBody>
      </p:sp>
    </p:spTree>
    <p:custDataLst>
      <p:tags r:id="rId1"/>
    </p:custDataLst>
    <p:extLst>
      <p:ext uri="{BB962C8B-B14F-4D97-AF65-F5344CB8AC3E}">
        <p14:creationId xmlns:p14="http://schemas.microsoft.com/office/powerpoint/2010/main" val="41016669"/>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Wi-Fi Calling</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Wi-Fi Calling</a:t>
            </a:r>
          </a:p>
          <a:p>
            <a:pPr lvl="1"/>
            <a:r>
              <a:rPr lang="en-US" dirty="0"/>
              <a:t>Instead of using the cellular carrier's network, modern smartphones can use the internet to transport voice calls by taking advantage of a local Wi-Fi hotspot. </a:t>
            </a:r>
          </a:p>
          <a:p>
            <a:pPr lvl="2"/>
            <a:r>
              <a:rPr lang="en-US" dirty="0"/>
              <a:t>If there is no Wi-Fi hotspot within reach, the phone will use the cellular carrier's network to transport voice calls.</a:t>
            </a:r>
          </a:p>
          <a:p>
            <a:pPr lvl="1"/>
            <a:r>
              <a:rPr lang="en-US" dirty="0"/>
              <a:t>Wi-Fi calling is very useful in areas with poor cellular coverage because it uses a local Wi-Fi hotspot to fill the gaps. </a:t>
            </a:r>
          </a:p>
          <a:p>
            <a:pPr lvl="2"/>
            <a:r>
              <a:rPr lang="en-US" dirty="0"/>
              <a:t>The Wi-Fi hotspot must be able to guarantee a throughput of at least 1Mbps to the internet for a good quality call.</a:t>
            </a:r>
          </a:p>
          <a:p>
            <a:r>
              <a:rPr lang="en-US" dirty="0"/>
              <a:t>Wi-Fi Calling on Android</a:t>
            </a:r>
          </a:p>
          <a:p>
            <a:pPr lvl="1"/>
            <a:r>
              <a:rPr lang="en-US" dirty="0"/>
              <a:t>To enable Wi-Fi calling on Android go to </a:t>
            </a:r>
            <a:r>
              <a:rPr lang="en-US" sz="1400" b="1" dirty="0"/>
              <a:t>Settings &gt; More </a:t>
            </a:r>
            <a:r>
              <a:rPr lang="en-US" sz="1400" dirty="0"/>
              <a:t>(under Wireless &amp; networks section) </a:t>
            </a:r>
            <a:r>
              <a:rPr lang="en-US" sz="1400" b="1" dirty="0"/>
              <a:t>&gt; Wi-Fi Calling &gt;</a:t>
            </a:r>
            <a:r>
              <a:rPr lang="en-US" sz="1400" dirty="0"/>
              <a:t> Tap on the toggle to turn it on</a:t>
            </a:r>
          </a:p>
          <a:p>
            <a:r>
              <a:rPr lang="en-US" dirty="0"/>
              <a:t>Enabling Wi-Fi Calling on iOS </a:t>
            </a:r>
          </a:p>
          <a:p>
            <a:pPr lvl="1"/>
            <a:r>
              <a:rPr lang="en-US" dirty="0"/>
              <a:t>To enable Wi-Fi calling on iOS go to </a:t>
            </a:r>
            <a:r>
              <a:rPr lang="en-US" b="1" dirty="0"/>
              <a:t>Settings &gt; Phone</a:t>
            </a:r>
            <a:r>
              <a:rPr lang="en-US" dirty="0"/>
              <a:t> and turn on Wi-Fi Calling</a:t>
            </a:r>
          </a:p>
        </p:txBody>
      </p:sp>
    </p:spTree>
    <p:custDataLst>
      <p:tags r:id="rId1"/>
    </p:custDataLst>
    <p:extLst>
      <p:ext uri="{BB962C8B-B14F-4D97-AF65-F5344CB8AC3E}">
        <p14:creationId xmlns:p14="http://schemas.microsoft.com/office/powerpoint/2010/main" val="3978585060"/>
      </p:ext>
    </p:extLst>
  </p:cSld>
  <p:clrMapOvr>
    <a:masterClrMapping/>
  </p:clrMapOvr>
  <p:transition spd="slow">
    <p:wip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NFC Payment</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Mobile payments refer to any payments made through a mobile phone. </a:t>
            </a:r>
          </a:p>
          <a:p>
            <a:pPr lvl="1"/>
            <a:r>
              <a:rPr lang="en-US" b="1" dirty="0"/>
              <a:t>Premium SMS based transactional payments - </a:t>
            </a:r>
            <a:r>
              <a:rPr lang="en-US" dirty="0"/>
              <a:t>Consumers send an SMS message to a carrier's special phone number containing a payment request and the seller is informed the payment has been received and is cleared to release the goods. </a:t>
            </a:r>
          </a:p>
          <a:p>
            <a:pPr lvl="1"/>
            <a:r>
              <a:rPr lang="en-US" b="1" dirty="0"/>
              <a:t>Direct Mobile Billing - </a:t>
            </a:r>
            <a:r>
              <a:rPr lang="en-US" dirty="0"/>
              <a:t>Using a mobile billing option during check-out, a user identifies their self (usually through two-factor authentication) and allows the charge to be added to the mobile service bill. </a:t>
            </a:r>
          </a:p>
          <a:p>
            <a:pPr lvl="1"/>
            <a:r>
              <a:rPr lang="en-US" b="1" dirty="0"/>
              <a:t>Mobile Web Payments - </a:t>
            </a:r>
            <a:r>
              <a:rPr lang="en-US" dirty="0"/>
              <a:t>The consumer uses the web or dedicated apps to complete the transaction. </a:t>
            </a:r>
          </a:p>
          <a:p>
            <a:pPr lvl="1"/>
            <a:r>
              <a:rPr lang="en-US" b="1" dirty="0"/>
              <a:t>Contactless NFC (Near Field Communication) – </a:t>
            </a:r>
            <a:r>
              <a:rPr lang="en-US" dirty="0"/>
              <a:t>This method is used mostly in physical store transactions where a consumer pays for good or services by waving the phone near the payment system.</a:t>
            </a:r>
          </a:p>
        </p:txBody>
      </p:sp>
    </p:spTree>
    <p:custDataLst>
      <p:tags r:id="rId1"/>
    </p:custDataLst>
    <p:extLst>
      <p:ext uri="{BB962C8B-B14F-4D97-AF65-F5344CB8AC3E}">
        <p14:creationId xmlns:p14="http://schemas.microsoft.com/office/powerpoint/2010/main" val="1743499643"/>
      </p:ext>
    </p:extLst>
  </p:cSld>
  <p:clrMapOvr>
    <a:masterClrMapping/>
  </p:clrMapOvr>
  <p:transition spd="slow">
    <p:wip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Virtual Private Network</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A Virtual Private Network (VPN) is a private network that uses a public network (usually the internet) to connect remote sites or users together. </a:t>
            </a:r>
          </a:p>
          <a:p>
            <a:r>
              <a:rPr lang="en-US" dirty="0"/>
              <a:t>Many companies create their own Virtual Private Networks (VPNs) to accommodate the needs of remote employees and distant offices.</a:t>
            </a:r>
          </a:p>
          <a:p>
            <a:pPr lvl="1"/>
            <a:r>
              <a:rPr lang="en-US" dirty="0"/>
              <a:t>When a VPN is established from a client to a server, the client accesses the network behind the server as if it was connected directly to that network. </a:t>
            </a:r>
          </a:p>
          <a:p>
            <a:pPr lvl="1"/>
            <a:r>
              <a:rPr lang="en-US" dirty="0"/>
              <a:t>Because VPN protocols also allow for data encryption, the communication between client and server is secure.</a:t>
            </a:r>
          </a:p>
          <a:p>
            <a:r>
              <a:rPr lang="en-US" dirty="0"/>
              <a:t>Configuring a VPN Connection on Android</a:t>
            </a:r>
          </a:p>
          <a:p>
            <a:pPr lvl="1"/>
            <a:r>
              <a:rPr lang="en-US" dirty="0"/>
              <a:t>To create a new VPN connection on Android go to </a:t>
            </a:r>
            <a:r>
              <a:rPr lang="en-US" b="1" dirty="0"/>
              <a:t>Settings &gt; More</a:t>
            </a:r>
            <a:r>
              <a:rPr lang="en-US" dirty="0"/>
              <a:t> (under Wireless &amp; networks section) </a:t>
            </a:r>
            <a:r>
              <a:rPr lang="en-US" b="1" dirty="0"/>
              <a:t>&gt; VPN &gt;</a:t>
            </a:r>
            <a:r>
              <a:rPr lang="en-US" dirty="0"/>
              <a:t> Tap on the + sign to add a VPN connection</a:t>
            </a:r>
          </a:p>
          <a:p>
            <a:r>
              <a:rPr lang="en-US" dirty="0"/>
              <a:t>Configuring a VPN Connection on iOS</a:t>
            </a:r>
          </a:p>
          <a:p>
            <a:pPr lvl="1"/>
            <a:r>
              <a:rPr lang="en-US" dirty="0"/>
              <a:t>To create a new VPN connection on iOS go to </a:t>
            </a:r>
            <a:r>
              <a:rPr lang="en-US" b="1" dirty="0"/>
              <a:t>Settings &gt; General &gt; VPN &gt;</a:t>
            </a:r>
            <a:r>
              <a:rPr lang="en-US" dirty="0"/>
              <a:t> Add VPN Configuration...</a:t>
            </a:r>
          </a:p>
          <a:p>
            <a:endParaRPr lang="en-US" dirty="0"/>
          </a:p>
        </p:txBody>
      </p:sp>
    </p:spTree>
    <p:custDataLst>
      <p:tags r:id="rId1"/>
    </p:custDataLst>
    <p:extLst>
      <p:ext uri="{BB962C8B-B14F-4D97-AF65-F5344CB8AC3E}">
        <p14:creationId xmlns:p14="http://schemas.microsoft.com/office/powerpoint/2010/main" val="3952957614"/>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Common Mobile Device Features</a:t>
            </a:r>
            <a:br>
              <a:rPr lang="en-US" sz="1600" dirty="0">
                <a:latin typeface="Arial" charset="0"/>
              </a:rPr>
            </a:br>
            <a:r>
              <a:rPr lang="en-US" dirty="0">
                <a:latin typeface="Arial" charset="0"/>
              </a:rPr>
              <a:t>Virtual Assistants</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A digital assistant, sometimes called a virtual assistant, is a program that can understand natural conversational language and perform tasks for the end user. </a:t>
            </a:r>
          </a:p>
          <a:p>
            <a:pPr lvl="1"/>
            <a:r>
              <a:rPr lang="en-US" dirty="0"/>
              <a:t>These digital assistants rely on artificial intelligence, machine learning, and voice recognition technology to understand conversational-style voice commands.</a:t>
            </a:r>
          </a:p>
          <a:p>
            <a:pPr lvl="1"/>
            <a:r>
              <a:rPr lang="en-US" dirty="0"/>
              <a:t>By pairing simple voice requests with other inputs, such as GPS location, these assistants can perform several tasks, including playing a specific song, performing a web search, taking a note, or sending an email.</a:t>
            </a:r>
          </a:p>
          <a:p>
            <a:r>
              <a:rPr lang="en-US" dirty="0"/>
              <a:t>Google Now</a:t>
            </a:r>
          </a:p>
          <a:p>
            <a:pPr lvl="1"/>
            <a:r>
              <a:rPr lang="en-US" dirty="0"/>
              <a:t>To access Google Now on an Android device simply say "Okay google" and Google Now will activate and start listening to requests</a:t>
            </a:r>
          </a:p>
          <a:p>
            <a:r>
              <a:rPr lang="en-US" dirty="0"/>
              <a:t>Siri</a:t>
            </a:r>
          </a:p>
          <a:p>
            <a:pPr lvl="1"/>
            <a:r>
              <a:rPr lang="en-US" dirty="0"/>
              <a:t>To access Siri on an iOS device, press and hold the </a:t>
            </a:r>
            <a:r>
              <a:rPr lang="en-US" b="1" dirty="0"/>
              <a:t>Home</a:t>
            </a:r>
            <a:r>
              <a:rPr lang="en-US" dirty="0"/>
              <a:t> button and Siri will activate and start listening to requests. </a:t>
            </a:r>
          </a:p>
          <a:p>
            <a:pPr lvl="1"/>
            <a:r>
              <a:rPr lang="en-US" dirty="0"/>
              <a:t>Alternatively, Siri can be configured to start listening when it hears "Hey Siri".</a:t>
            </a:r>
          </a:p>
        </p:txBody>
      </p:sp>
    </p:spTree>
    <p:custDataLst>
      <p:tags r:id="rId1"/>
    </p:custDataLst>
    <p:extLst>
      <p:ext uri="{BB962C8B-B14F-4D97-AF65-F5344CB8AC3E}">
        <p14:creationId xmlns:p14="http://schemas.microsoft.com/office/powerpoint/2010/main" val="3491052155"/>
      </p:ext>
    </p:extLst>
  </p:cSld>
  <p:clrMapOvr>
    <a:masterClrMapping/>
  </p:clrMapOvr>
  <p:transition spd="slow">
    <p:wip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12.2 Method for Securing Mobile Devices</a:t>
            </a:r>
          </a:p>
        </p:txBody>
      </p:sp>
    </p:spTree>
    <p:custDataLst>
      <p:tags r:id="rId1"/>
    </p:custDataLst>
    <p:extLst>
      <p:ext uri="{BB962C8B-B14F-4D97-AF65-F5344CB8AC3E}">
        <p14:creationId xmlns:p14="http://schemas.microsoft.com/office/powerpoint/2010/main" val="2186727018"/>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EA903E42-DA17-4985-903B-2CE4DE08FEC7}"/>
              </a:ext>
            </a:extLst>
          </p:cNvPr>
          <p:cNvSpPr>
            <a:spLocks noGrp="1"/>
          </p:cNvSpPr>
          <p:nvPr>
            <p:ph type="title"/>
          </p:nvPr>
        </p:nvSpPr>
        <p:spPr>
          <a:xfrm>
            <a:off x="1" y="16272"/>
            <a:ext cx="9144000" cy="757551"/>
          </a:xfrm>
        </p:spPr>
        <p:txBody>
          <a:bodyPr/>
          <a:lstStyle/>
          <a:p>
            <a:r>
              <a:rPr lang="en-US" sz="1600" dirty="0">
                <a:latin typeface="Arial" charset="0"/>
              </a:rPr>
              <a:t>Screen Locks and Biometric Authentication</a:t>
            </a:r>
            <a:r>
              <a:rPr lang="en-US" altLang="en-US" sz="1600" dirty="0"/>
              <a:t/>
            </a:r>
            <a:br>
              <a:rPr lang="en-US" altLang="en-US" sz="1600" dirty="0"/>
            </a:br>
            <a:r>
              <a:rPr lang="en-US" dirty="0">
                <a:latin typeface="Arial" charset="0"/>
              </a:rPr>
              <a:t>Lab – Passcode Locks</a:t>
            </a:r>
            <a:endParaRPr lang="en-CA" altLang="en-US" dirty="0"/>
          </a:p>
        </p:txBody>
      </p:sp>
      <p:sp>
        <p:nvSpPr>
          <p:cNvPr id="3" name="TextBox 2">
            <a:extLst>
              <a:ext uri="{FF2B5EF4-FFF2-40B4-BE49-F238E27FC236}">
                <a16:creationId xmlns:a16="http://schemas.microsoft.com/office/drawing/2014/main" id="{C5B7856E-2821-4C66-81C4-6681CC99B63F}"/>
              </a:ext>
            </a:extLst>
          </p:cNvPr>
          <p:cNvSpPr txBox="1"/>
          <p:nvPr/>
        </p:nvSpPr>
        <p:spPr>
          <a:xfrm>
            <a:off x="333907" y="905752"/>
            <a:ext cx="8179472" cy="1200329"/>
          </a:xfrm>
          <a:prstGeom prst="rect">
            <a:avLst/>
          </a:prstGeom>
          <a:noFill/>
        </p:spPr>
        <p:txBody>
          <a:bodyPr wrap="square" rtlCol="0">
            <a:spAutoFit/>
          </a:bodyPr>
          <a:lstStyle/>
          <a:p>
            <a:r>
              <a:rPr lang="en-US" dirty="0"/>
              <a:t>In this lab, you will set a passcode lock, change a passcode lock, and fail passcode authentication. You will also configure the device to use your fingerprints if it has biometric capability. Finally, you will remove the passcode and biometric locks </a:t>
            </a:r>
          </a:p>
        </p:txBody>
      </p:sp>
    </p:spTree>
    <p:custDataLst>
      <p:tags r:id="rId1"/>
    </p:custDataLst>
    <p:extLst>
      <p:ext uri="{BB962C8B-B14F-4D97-AF65-F5344CB8AC3E}">
        <p14:creationId xmlns:p14="http://schemas.microsoft.com/office/powerpoint/2010/main" val="255260191"/>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Screen Locks and Biometric Authentication</a:t>
            </a:r>
            <a:br>
              <a:rPr lang="en-US" sz="1600" dirty="0">
                <a:latin typeface="Arial" charset="0"/>
              </a:rPr>
            </a:br>
            <a:r>
              <a:rPr lang="en-US" dirty="0">
                <a:latin typeface="Arial" charset="0"/>
              </a:rPr>
              <a:t>Restrictions on Failed Login Attempts</a:t>
            </a:r>
            <a:endParaRPr lang="en-US" altLang="en-US" dirty="0"/>
          </a:p>
        </p:txBody>
      </p:sp>
      <p:sp>
        <p:nvSpPr>
          <p:cNvPr id="8195" name="Rectangle 6"/>
          <p:cNvSpPr>
            <a:spLocks noGrp="1" noChangeArrowheads="1"/>
          </p:cNvSpPr>
          <p:nvPr>
            <p:ph idx="1"/>
          </p:nvPr>
        </p:nvSpPr>
        <p:spPr>
          <a:xfrm>
            <a:off x="179233" y="773647"/>
            <a:ext cx="8804345" cy="3942731"/>
          </a:xfrm>
        </p:spPr>
        <p:txBody>
          <a:bodyPr/>
          <a:lstStyle/>
          <a:p>
            <a:r>
              <a:rPr lang="en-US" dirty="0"/>
              <a:t>When a passcode has been configured, unlocking a mobile device requires entering the correct PIN, password, pattern, or another passcode type. </a:t>
            </a:r>
          </a:p>
          <a:p>
            <a:pPr lvl="1"/>
            <a:r>
              <a:rPr lang="en-US" dirty="0"/>
              <a:t>In theory, a passcode, such as a PIN, could be guessed given enough time and perseverance. </a:t>
            </a:r>
          </a:p>
          <a:p>
            <a:r>
              <a:rPr lang="en-US" dirty="0"/>
              <a:t>To prevent someone from trying to guess a passcode, mobile devices can be set to perform defined actions after a certain number of incorrect attempts have been made.</a:t>
            </a:r>
          </a:p>
          <a:p>
            <a:pPr lvl="1"/>
            <a:r>
              <a:rPr lang="en-US" dirty="0"/>
              <a:t>It is common that an Android device will lock when a passcode has failed from 4 to 12 times. </a:t>
            </a:r>
          </a:p>
          <a:p>
            <a:pPr lvl="2"/>
            <a:r>
              <a:rPr lang="en-US" dirty="0"/>
              <a:t>After a device is locked, you can unlock it by entering the Gmail account information used to set up the device.</a:t>
            </a:r>
          </a:p>
          <a:p>
            <a:r>
              <a:rPr lang="en-US" dirty="0"/>
              <a:t>iOS Erase Data</a:t>
            </a:r>
          </a:p>
          <a:p>
            <a:pPr lvl="1"/>
            <a:r>
              <a:rPr lang="en-US" dirty="0"/>
              <a:t>If the passcode fails 10 times, the screen goes black, and all data on the device is deleted. </a:t>
            </a:r>
          </a:p>
          <a:p>
            <a:pPr lvl="2"/>
            <a:r>
              <a:rPr lang="en-US" dirty="0"/>
              <a:t>To restore the iOS device and data, use either the Restore and Backup option in iTunes or iCloud.</a:t>
            </a:r>
          </a:p>
          <a:p>
            <a:r>
              <a:rPr lang="en-US" dirty="0"/>
              <a:t>iOS GUI</a:t>
            </a:r>
          </a:p>
          <a:p>
            <a:pPr lvl="1"/>
            <a:r>
              <a:rPr lang="en-US" dirty="0"/>
              <a:t>On iOS, to increase security, the passcode is used as part of the encryption key for the entire system.</a:t>
            </a:r>
          </a:p>
        </p:txBody>
      </p:sp>
    </p:spTree>
    <p:custDataLst>
      <p:tags r:id="rId1"/>
    </p:custDataLst>
    <p:extLst>
      <p:ext uri="{BB962C8B-B14F-4D97-AF65-F5344CB8AC3E}">
        <p14:creationId xmlns:p14="http://schemas.microsoft.com/office/powerpoint/2010/main" val="387775695"/>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6321971" cy="757551"/>
          </a:xfrm>
        </p:spPr>
        <p:txBody>
          <a:bodyPr/>
          <a:lstStyle/>
          <a:p>
            <a:r>
              <a:rPr lang="en-US" sz="1600" dirty="0">
                <a:latin typeface="Arial" charset="0"/>
              </a:rPr>
              <a:t>Cloud-Enabled Services for Mobile Devices</a:t>
            </a:r>
            <a:br>
              <a:rPr lang="en-US" sz="1600" dirty="0">
                <a:latin typeface="Arial" charset="0"/>
              </a:rPr>
            </a:br>
            <a:r>
              <a:rPr lang="en-US" dirty="0">
                <a:latin typeface="Arial" charset="0"/>
              </a:rPr>
              <a:t>Remote Backup</a:t>
            </a:r>
            <a:endParaRPr lang="en-US" altLang="en-US" dirty="0"/>
          </a:p>
        </p:txBody>
      </p:sp>
      <p:sp>
        <p:nvSpPr>
          <p:cNvPr id="8195" name="Rectangle 6"/>
          <p:cNvSpPr>
            <a:spLocks noGrp="1" noChangeArrowheads="1"/>
          </p:cNvSpPr>
          <p:nvPr>
            <p:ph idx="1"/>
          </p:nvPr>
        </p:nvSpPr>
        <p:spPr>
          <a:xfrm>
            <a:off x="179233" y="773647"/>
            <a:ext cx="6069167" cy="3942731"/>
          </a:xfrm>
        </p:spPr>
        <p:txBody>
          <a:bodyPr/>
          <a:lstStyle/>
          <a:p>
            <a:r>
              <a:rPr lang="en-US" dirty="0"/>
              <a:t>A remote backup is when a device copies its data to cloud storage using a backup app. </a:t>
            </a:r>
          </a:p>
          <a:p>
            <a:pPr lvl="1"/>
            <a:r>
              <a:rPr lang="en-US" dirty="0"/>
              <a:t>If data needs to be restored, run the backup app and access the website to retrieve the data.</a:t>
            </a:r>
          </a:p>
          <a:p>
            <a:r>
              <a:rPr lang="en-US" dirty="0"/>
              <a:t>Most mobile operating systems come with a user account linked to the vendor’s cloud services, such as iCloud for iOS, Google Sync for Android, and OneDrive for Microsoft. </a:t>
            </a:r>
          </a:p>
          <a:p>
            <a:pPr lvl="1"/>
            <a:r>
              <a:rPr lang="en-US" dirty="0"/>
              <a:t>The user can enable automatic backups to the cloud for data, apps, and settings. </a:t>
            </a:r>
          </a:p>
          <a:p>
            <a:r>
              <a:rPr lang="en-US" dirty="0"/>
              <a:t>There are also third-party back providers, such as Dropbox, that can be used. </a:t>
            </a:r>
          </a:p>
          <a:p>
            <a:r>
              <a:rPr lang="en-US" dirty="0"/>
              <a:t>Another option is to configure Mobile Device Management (MDM) software to automatically backup user devices.</a:t>
            </a:r>
          </a:p>
        </p:txBody>
      </p:sp>
      <p:pic>
        <p:nvPicPr>
          <p:cNvPr id="2" name="Picture 1" descr="Graphic is a screenshot of the iCloud settings on an iPhone." title="iCloud">
            <a:extLst>
              <a:ext uri="{FF2B5EF4-FFF2-40B4-BE49-F238E27FC236}">
                <a16:creationId xmlns:a16="http://schemas.microsoft.com/office/drawing/2014/main" id="{1B3AE75A-1672-4958-BB31-83D5725A865B}"/>
              </a:ext>
            </a:extLst>
          </p:cNvPr>
          <p:cNvPicPr>
            <a:picLocks noChangeAspect="1"/>
          </p:cNvPicPr>
          <p:nvPr/>
        </p:nvPicPr>
        <p:blipFill>
          <a:blip r:embed="rId4"/>
          <a:stretch>
            <a:fillRect/>
          </a:stretch>
        </p:blipFill>
        <p:spPr>
          <a:xfrm>
            <a:off x="6582085" y="420168"/>
            <a:ext cx="1602588" cy="405235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1048387515"/>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Cloud-Enabled Services for Mobile Devices</a:t>
            </a:r>
            <a:br>
              <a:rPr lang="en-US" sz="1600" dirty="0">
                <a:latin typeface="Arial" charset="0"/>
              </a:rPr>
            </a:br>
            <a:r>
              <a:rPr lang="en-US" dirty="0">
                <a:latin typeface="Arial" charset="0"/>
              </a:rPr>
              <a:t>Locator Applications</a:t>
            </a:r>
            <a:endParaRPr lang="en-US" altLang="en-US" dirty="0"/>
          </a:p>
        </p:txBody>
      </p:sp>
      <p:sp>
        <p:nvSpPr>
          <p:cNvPr id="8195" name="Rectangle 6"/>
          <p:cNvSpPr>
            <a:spLocks noGrp="1" noChangeArrowheads="1"/>
          </p:cNvSpPr>
          <p:nvPr>
            <p:ph idx="1"/>
          </p:nvPr>
        </p:nvSpPr>
        <p:spPr>
          <a:xfrm>
            <a:off x="179233" y="773647"/>
            <a:ext cx="5275083" cy="3942731"/>
          </a:xfrm>
        </p:spPr>
        <p:txBody>
          <a:bodyPr/>
          <a:lstStyle/>
          <a:p>
            <a:r>
              <a:rPr lang="en-US" dirty="0"/>
              <a:t>If a mobile device is misplaced or stolen, it is possible to find it using a locator app. </a:t>
            </a:r>
          </a:p>
          <a:p>
            <a:r>
              <a:rPr lang="en-US" dirty="0"/>
              <a:t>A locator app should be installed and configured on each mobile device before it is lost. </a:t>
            </a:r>
          </a:p>
          <a:p>
            <a:r>
              <a:rPr lang="en-US" dirty="0"/>
              <a:t>Both Android and iOS have apps for remotely locating a device.</a:t>
            </a:r>
          </a:p>
          <a:p>
            <a:pPr lvl="1"/>
            <a:r>
              <a:rPr lang="en-US" dirty="0"/>
              <a:t>Android Device Manager allows a user to locate, ring, or lock a lost Android device, or to erase data from the device.</a:t>
            </a:r>
          </a:p>
          <a:p>
            <a:pPr lvl="1"/>
            <a:r>
              <a:rPr lang="en-US" dirty="0"/>
              <a:t>iOS users can use the Find My iPhone app</a:t>
            </a:r>
          </a:p>
          <a:p>
            <a:r>
              <a:rPr lang="en-US" dirty="0"/>
              <a:t>After the device is located, you might be able to perform additional functions, such as sending a message or playing a sound. </a:t>
            </a:r>
          </a:p>
        </p:txBody>
      </p:sp>
      <p:pic>
        <p:nvPicPr>
          <p:cNvPr id="2" name="Picture 1" descr="Graphic is titled &quot;iOS Find my Phone&quot;. Picture shows the iPhone locater screen on a tablet." title="Locators">
            <a:extLst>
              <a:ext uri="{FF2B5EF4-FFF2-40B4-BE49-F238E27FC236}">
                <a16:creationId xmlns:a16="http://schemas.microsoft.com/office/drawing/2014/main" id="{1B3AE75A-1672-4958-BB31-83D5725A865B}"/>
              </a:ext>
            </a:extLst>
          </p:cNvPr>
          <p:cNvPicPr>
            <a:picLocks noChangeAspect="1"/>
          </p:cNvPicPr>
          <p:nvPr/>
        </p:nvPicPr>
        <p:blipFill>
          <a:blip r:embed="rId4"/>
          <a:srcRect/>
          <a:stretch/>
        </p:blipFill>
        <p:spPr>
          <a:xfrm>
            <a:off x="5633548" y="798944"/>
            <a:ext cx="3251522" cy="3474908"/>
          </a:xfrm>
          <a:prstGeom prst="rect">
            <a:avLst/>
          </a:prstGeom>
          <a:ln w="12700">
            <a:solidFill>
              <a:schemeClr val="tx1"/>
            </a:solidFill>
          </a:ln>
        </p:spPr>
      </p:pic>
    </p:spTree>
    <p:custDataLst>
      <p:tags r:id="rId1"/>
    </p:custDataLst>
    <p:extLst>
      <p:ext uri="{BB962C8B-B14F-4D97-AF65-F5344CB8AC3E}">
        <p14:creationId xmlns:p14="http://schemas.microsoft.com/office/powerpoint/2010/main" val="4206256842"/>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Cloud-Enabled Services for Mobile Devices</a:t>
            </a:r>
            <a:br>
              <a:rPr lang="en-US" sz="1600" dirty="0">
                <a:latin typeface="Arial" charset="0"/>
              </a:rPr>
            </a:br>
            <a:r>
              <a:rPr lang="en-US" dirty="0">
                <a:latin typeface="Arial" charset="0"/>
              </a:rPr>
              <a:t>Remote Lock and Remote Wipe</a:t>
            </a:r>
            <a:endParaRPr lang="en-US" altLang="en-US" dirty="0"/>
          </a:p>
        </p:txBody>
      </p:sp>
      <p:sp>
        <p:nvSpPr>
          <p:cNvPr id="8195" name="Rectangle 6"/>
          <p:cNvSpPr>
            <a:spLocks noGrp="1" noChangeArrowheads="1"/>
          </p:cNvSpPr>
          <p:nvPr>
            <p:ph idx="1"/>
          </p:nvPr>
        </p:nvSpPr>
        <p:spPr>
          <a:xfrm>
            <a:off x="179233" y="773647"/>
            <a:ext cx="5275083" cy="3942731"/>
          </a:xfrm>
        </p:spPr>
        <p:txBody>
          <a:bodyPr/>
          <a:lstStyle/>
          <a:p>
            <a:r>
              <a:rPr lang="en-US" dirty="0"/>
              <a:t>If attempts to locate a mobile device have failed, there are other security features that can prevent data on the device from being compromised. </a:t>
            </a:r>
          </a:p>
          <a:p>
            <a:r>
              <a:rPr lang="en-US" dirty="0"/>
              <a:t>Two of the most common remote security features are:</a:t>
            </a:r>
          </a:p>
          <a:p>
            <a:r>
              <a:rPr lang="en-US" dirty="0"/>
              <a:t>Remote Lock (iOS = lost mode, Android = Lock)</a:t>
            </a:r>
          </a:p>
          <a:p>
            <a:pPr lvl="1"/>
            <a:r>
              <a:rPr lang="en-US" dirty="0"/>
              <a:t>Allows you to lock the device with a passcode, so others cannot gain access to the data in the device.</a:t>
            </a:r>
          </a:p>
          <a:p>
            <a:r>
              <a:rPr lang="en-US" dirty="0"/>
              <a:t>Remote Wipe (iOS = erase phone, Android = Erase)</a:t>
            </a:r>
          </a:p>
          <a:p>
            <a:pPr lvl="1"/>
            <a:r>
              <a:rPr lang="en-US" dirty="0"/>
              <a:t>The remote wipe feature deletes all data from the device and returns it to a factory state. </a:t>
            </a:r>
          </a:p>
          <a:p>
            <a:pPr lvl="1"/>
            <a:r>
              <a:rPr lang="en-US" dirty="0"/>
              <a:t>To restore data to the device, Android users must set up the device using a Gmail account, and iOS users must synchronize their device to iTunes.</a:t>
            </a:r>
          </a:p>
        </p:txBody>
      </p:sp>
      <p:pic>
        <p:nvPicPr>
          <p:cNvPr id="2" name="Picture 1" descr="The picture is a portion of a an iPad screen showing the find my phone application. ">
            <a:extLst>
              <a:ext uri="{FF2B5EF4-FFF2-40B4-BE49-F238E27FC236}">
                <a16:creationId xmlns:a16="http://schemas.microsoft.com/office/drawing/2014/main" id="{1B3AE75A-1672-4958-BB31-83D5725A865B}"/>
              </a:ext>
            </a:extLst>
          </p:cNvPr>
          <p:cNvPicPr>
            <a:picLocks noChangeAspect="1"/>
          </p:cNvPicPr>
          <p:nvPr/>
        </p:nvPicPr>
        <p:blipFill>
          <a:blip r:embed="rId4"/>
          <a:srcRect/>
          <a:stretch/>
        </p:blipFill>
        <p:spPr>
          <a:xfrm>
            <a:off x="5633548" y="1220649"/>
            <a:ext cx="3251522" cy="2631497"/>
          </a:xfrm>
          <a:prstGeom prst="rect">
            <a:avLst/>
          </a:prstGeom>
          <a:ln w="12700">
            <a:solidFill>
              <a:schemeClr val="tx1"/>
            </a:solidFill>
          </a:ln>
        </p:spPr>
      </p:pic>
    </p:spTree>
    <p:custDataLst>
      <p:tags r:id="rId1"/>
    </p:custDataLst>
    <p:extLst>
      <p:ext uri="{BB962C8B-B14F-4D97-AF65-F5344CB8AC3E}">
        <p14:creationId xmlns:p14="http://schemas.microsoft.com/office/powerpoint/2010/main" val="680553637"/>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Software Security</a:t>
            </a:r>
            <a:br>
              <a:rPr lang="en-US" sz="1600" dirty="0">
                <a:latin typeface="Arial" charset="0"/>
              </a:rPr>
            </a:br>
            <a:r>
              <a:rPr lang="en-US" dirty="0">
                <a:latin typeface="Arial" charset="0"/>
              </a:rPr>
              <a:t>Antivirus</a:t>
            </a:r>
            <a:endParaRPr lang="en-US" altLang="en-US" dirty="0"/>
          </a:p>
        </p:txBody>
      </p:sp>
      <p:sp>
        <p:nvSpPr>
          <p:cNvPr id="8195" name="Rectangle 6"/>
          <p:cNvSpPr>
            <a:spLocks noGrp="1" noChangeArrowheads="1"/>
          </p:cNvSpPr>
          <p:nvPr>
            <p:ph idx="1"/>
          </p:nvPr>
        </p:nvSpPr>
        <p:spPr>
          <a:xfrm>
            <a:off x="179233" y="773647"/>
            <a:ext cx="8659967" cy="3942731"/>
          </a:xfrm>
        </p:spPr>
        <p:txBody>
          <a:bodyPr/>
          <a:lstStyle/>
          <a:p>
            <a:r>
              <a:rPr lang="en-US" dirty="0"/>
              <a:t>Smartphones and other mobile devices are vulnerable to malicious software. </a:t>
            </a:r>
          </a:p>
          <a:p>
            <a:r>
              <a:rPr lang="en-US" dirty="0"/>
              <a:t>Depending on the permissions granted to antivirus apps when they are installed on an Android device, the app might not be able to scan files automatically or run scheduled scans. </a:t>
            </a:r>
          </a:p>
          <a:p>
            <a:r>
              <a:rPr lang="en-US" dirty="0"/>
              <a:t>iOS does not allow automatic or scheduled scans. </a:t>
            </a:r>
          </a:p>
          <a:p>
            <a:pPr lvl="1"/>
            <a:r>
              <a:rPr lang="en-US" dirty="0"/>
              <a:t>This is a safety feature to prevent malicious programs from using unauthorized resources or contaminating other apps or the OS. </a:t>
            </a:r>
          </a:p>
          <a:p>
            <a:r>
              <a:rPr lang="en-US" dirty="0"/>
              <a:t>Mobile device apps run in a sandbox. </a:t>
            </a:r>
          </a:p>
          <a:p>
            <a:pPr lvl="1"/>
            <a:r>
              <a:rPr lang="en-US" dirty="0"/>
              <a:t>A sandbox is a location of the OS that keeps code isolated from other resources and other code. </a:t>
            </a:r>
          </a:p>
          <a:p>
            <a:pPr lvl="1"/>
            <a:r>
              <a:rPr lang="en-US" dirty="0"/>
              <a:t>It is difficult for malicious programs to infect a mobile device because apps are run inside the sandbox</a:t>
            </a:r>
          </a:p>
          <a:p>
            <a:pPr lvl="1"/>
            <a:r>
              <a:rPr lang="en-US" dirty="0"/>
              <a:t>To prevent the malicious program from infecting additional devices, a firewall can be used. </a:t>
            </a:r>
          </a:p>
        </p:txBody>
      </p:sp>
    </p:spTree>
    <p:custDataLst>
      <p:tags r:id="rId1"/>
    </p:custDataLst>
    <p:extLst>
      <p:ext uri="{BB962C8B-B14F-4D97-AF65-F5344CB8AC3E}">
        <p14:creationId xmlns:p14="http://schemas.microsoft.com/office/powerpoint/2010/main" val="798248486"/>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Software Security</a:t>
            </a:r>
            <a:br>
              <a:rPr lang="en-US" sz="1600" dirty="0">
                <a:latin typeface="Arial" charset="0"/>
              </a:rPr>
            </a:br>
            <a:r>
              <a:rPr lang="en-US" dirty="0">
                <a:latin typeface="Arial" charset="0"/>
              </a:rPr>
              <a:t>Rooting and Jailbreaking</a:t>
            </a:r>
            <a:endParaRPr lang="en-US" altLang="en-US" dirty="0"/>
          </a:p>
        </p:txBody>
      </p:sp>
      <p:sp>
        <p:nvSpPr>
          <p:cNvPr id="8195" name="Rectangle 6"/>
          <p:cNvSpPr>
            <a:spLocks noGrp="1" noChangeArrowheads="1"/>
          </p:cNvSpPr>
          <p:nvPr>
            <p:ph idx="1"/>
          </p:nvPr>
        </p:nvSpPr>
        <p:spPr>
          <a:xfrm>
            <a:off x="179233" y="773647"/>
            <a:ext cx="8659967" cy="3942731"/>
          </a:xfrm>
        </p:spPr>
        <p:txBody>
          <a:bodyPr/>
          <a:lstStyle/>
          <a:p>
            <a:r>
              <a:rPr lang="en-US" dirty="0"/>
              <a:t>Mobile operating systems are usually protected by a number of software restrictions. </a:t>
            </a:r>
          </a:p>
          <a:p>
            <a:pPr lvl="1"/>
            <a:r>
              <a:rPr lang="en-US" dirty="0"/>
              <a:t>An unmodified copy of iOS, for example, will only execute authorized code and allow very limited user access to its file system.</a:t>
            </a:r>
          </a:p>
          <a:p>
            <a:r>
              <a:rPr lang="en-US" dirty="0"/>
              <a:t>Rooting and Jailbreaking are two methods for removing restrictions and protections added to mobile operating systems. </a:t>
            </a:r>
          </a:p>
          <a:p>
            <a:pPr lvl="1"/>
            <a:r>
              <a:rPr lang="en-US" dirty="0"/>
              <a:t>Rooting is used on Android devices to gain privileged or root level access for modifying code or installing software that is not intended for the device. </a:t>
            </a:r>
          </a:p>
          <a:p>
            <a:pPr lvl="1"/>
            <a:r>
              <a:rPr lang="en-US" dirty="0"/>
              <a:t>Jailbreaking is typically used on iOS devices to remove manufacturer restrictions allowing them to run arbitrary user-code, grant users full access to the file system and full access to kernel modules.</a:t>
            </a:r>
          </a:p>
          <a:p>
            <a:r>
              <a:rPr lang="en-US" dirty="0"/>
              <a:t>By rooting or jailbreaking a mobile device the GUI can be heavily customized, modifications can be made to the OS to improve the speed and responsiveness of the device, and apps can be installed from secondary or unsupported sources. </a:t>
            </a:r>
          </a:p>
        </p:txBody>
      </p:sp>
    </p:spTree>
    <p:custDataLst>
      <p:tags r:id="rId1"/>
    </p:custDataLst>
    <p:extLst>
      <p:ext uri="{BB962C8B-B14F-4D97-AF65-F5344CB8AC3E}">
        <p14:creationId xmlns:p14="http://schemas.microsoft.com/office/powerpoint/2010/main" val="22207035"/>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Software Security</a:t>
            </a:r>
            <a:br>
              <a:rPr lang="en-US" sz="1600" dirty="0">
                <a:latin typeface="Arial" charset="0"/>
              </a:rPr>
            </a:br>
            <a:r>
              <a:rPr lang="en-US" dirty="0">
                <a:latin typeface="Arial" charset="0"/>
              </a:rPr>
              <a:t>Patching and Updating Operating Systems</a:t>
            </a:r>
            <a:endParaRPr lang="en-US" altLang="en-US" dirty="0"/>
          </a:p>
        </p:txBody>
      </p:sp>
      <p:sp>
        <p:nvSpPr>
          <p:cNvPr id="8195" name="Rectangle 6"/>
          <p:cNvSpPr>
            <a:spLocks noGrp="1" noChangeArrowheads="1"/>
          </p:cNvSpPr>
          <p:nvPr>
            <p:ph idx="1"/>
          </p:nvPr>
        </p:nvSpPr>
        <p:spPr>
          <a:xfrm>
            <a:off x="179233" y="773647"/>
            <a:ext cx="8844451" cy="3942731"/>
          </a:xfrm>
        </p:spPr>
        <p:txBody>
          <a:bodyPr/>
          <a:lstStyle/>
          <a:p>
            <a:r>
              <a:rPr lang="en-US" dirty="0"/>
              <a:t>Like the OS on a desktop or laptop, you can update or patch the OS on mobile devices. </a:t>
            </a:r>
          </a:p>
          <a:p>
            <a:pPr lvl="1"/>
            <a:r>
              <a:rPr lang="en-US" dirty="0"/>
              <a:t>Updates add functionality or increase performance. </a:t>
            </a:r>
          </a:p>
          <a:p>
            <a:pPr lvl="1"/>
            <a:r>
              <a:rPr lang="en-US" dirty="0"/>
              <a:t>Patches can fix security problems or issues with hardware and software.</a:t>
            </a:r>
          </a:p>
          <a:p>
            <a:r>
              <a:rPr lang="en-US" dirty="0"/>
              <a:t>Android updates and patches use an automated process for delivery. When a carrier or manufacturer has an update for a device, a notification on the device indicates that an update is ready. </a:t>
            </a:r>
          </a:p>
          <a:p>
            <a:r>
              <a:rPr lang="en-US" dirty="0"/>
              <a:t>iOS updates also use an automated process for delivery, and similar to Android, a notice to download opens if updates are available. </a:t>
            </a:r>
          </a:p>
          <a:p>
            <a:r>
              <a:rPr lang="en-US" dirty="0"/>
              <a:t>There are two types of updates for mobile device radio firmware. </a:t>
            </a:r>
          </a:p>
          <a:p>
            <a:pPr lvl="1"/>
            <a:r>
              <a:rPr lang="en-US" dirty="0"/>
              <a:t>The Preferred Roaming List (PRL) is configuration information that a cellular phone needs to communicate on networks other than its own so that a call can be made outside of the carrier’s network. </a:t>
            </a:r>
          </a:p>
          <a:p>
            <a:pPr lvl="1"/>
            <a:r>
              <a:rPr lang="en-US" dirty="0"/>
              <a:t>The Primary Rate ISDN (PRI configures the data rates between the device and the cell tower. This ensures that the device is able to communicate with the tower at the correct rate.</a:t>
            </a:r>
          </a:p>
        </p:txBody>
      </p:sp>
    </p:spTree>
    <p:custDataLst>
      <p:tags r:id="rId1"/>
    </p:custDataLst>
    <p:extLst>
      <p:ext uri="{BB962C8B-B14F-4D97-AF65-F5344CB8AC3E}">
        <p14:creationId xmlns:p14="http://schemas.microsoft.com/office/powerpoint/2010/main" val="3060589693"/>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2982823"/>
          </a:xfrm>
        </p:spPr>
        <p:txBody>
          <a:bodyPr/>
          <a:lstStyle/>
          <a:p>
            <a:r>
              <a:rPr lang="en-US" dirty="0">
                <a:solidFill>
                  <a:schemeClr val="accent5">
                    <a:lumMod val="40000"/>
                    <a:lumOff val="60000"/>
                  </a:schemeClr>
                </a:solidFill>
              </a:rPr>
              <a:t>12.3 Linux and macOS Operating Systems</a:t>
            </a:r>
          </a:p>
        </p:txBody>
      </p:sp>
    </p:spTree>
    <p:custDataLst>
      <p:tags r:id="rId1"/>
    </p:custDataLst>
    <p:extLst>
      <p:ext uri="{BB962C8B-B14F-4D97-AF65-F5344CB8AC3E}">
        <p14:creationId xmlns:p14="http://schemas.microsoft.com/office/powerpoint/2010/main" val="25604087"/>
      </p:ext>
    </p:extLst>
  </p:cSld>
  <p:clrMapOvr>
    <a:masterClrMapping/>
  </p:clrMapOvr>
  <p:transition spd="slow">
    <p:wip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Introduction to Linux and macOS Operating Systems</a:t>
            </a:r>
            <a:endParaRPr lang="en-US" altLang="en-US" dirty="0"/>
          </a:p>
        </p:txBody>
      </p:sp>
      <p:sp>
        <p:nvSpPr>
          <p:cNvPr id="8195" name="Rectangle 6"/>
          <p:cNvSpPr>
            <a:spLocks noGrp="1" noChangeArrowheads="1"/>
          </p:cNvSpPr>
          <p:nvPr>
            <p:ph idx="1"/>
          </p:nvPr>
        </p:nvSpPr>
        <p:spPr>
          <a:xfrm>
            <a:off x="179233" y="773647"/>
            <a:ext cx="8780283" cy="3942731"/>
          </a:xfrm>
        </p:spPr>
        <p:txBody>
          <a:bodyPr/>
          <a:lstStyle/>
          <a:p>
            <a:r>
              <a:rPr lang="en-US" dirty="0"/>
              <a:t>Unix</a:t>
            </a:r>
          </a:p>
          <a:p>
            <a:pPr lvl="1"/>
            <a:r>
              <a:rPr lang="en-US" dirty="0"/>
              <a:t>Unix is a proprietary operating system written in the C programming language. </a:t>
            </a:r>
          </a:p>
          <a:p>
            <a:pPr lvl="1"/>
            <a:r>
              <a:rPr lang="en-US" dirty="0"/>
              <a:t>macOS and iOS are based upon the Berkley Standard Distribution (BSD) version of Unix.</a:t>
            </a:r>
          </a:p>
          <a:p>
            <a:r>
              <a:rPr lang="en-US" dirty="0"/>
              <a:t>Linux</a:t>
            </a:r>
          </a:p>
          <a:p>
            <a:pPr lvl="1"/>
            <a:r>
              <a:rPr lang="en-US" dirty="0"/>
              <a:t>Linux operating systems are used in embedded-systems, wearable devices, smartwatches, cellphones, netbooks, PCs, servers and super computers. </a:t>
            </a:r>
          </a:p>
          <a:p>
            <a:pPr lvl="1"/>
            <a:r>
              <a:rPr lang="en-US" dirty="0"/>
              <a:t>There are many different distributions (or distros) of Linux, including SUSE®, Red Hat®, CentOS®, Fedora®, Debian®, Ubuntu®, and Mint®.</a:t>
            </a:r>
          </a:p>
          <a:p>
            <a:pPr lvl="1"/>
            <a:r>
              <a:rPr lang="en-US" dirty="0"/>
              <a:t>Android, and many OS distributions rely upon the Linux kernel.</a:t>
            </a:r>
          </a:p>
          <a:p>
            <a:r>
              <a:rPr lang="en-US" sz="1600" dirty="0"/>
              <a:t>macOS</a:t>
            </a:r>
          </a:p>
          <a:p>
            <a:pPr lvl="1"/>
            <a:r>
              <a:rPr lang="en-US" dirty="0"/>
              <a:t>The operating system for Macintosh computers is developed from the UNIX kernel, it is however, a closed source operating system. </a:t>
            </a:r>
          </a:p>
          <a:p>
            <a:pPr lvl="1"/>
            <a:r>
              <a:rPr lang="en-US" dirty="0"/>
              <a:t>macOS supports remote network installation called NetBoot</a:t>
            </a:r>
          </a:p>
        </p:txBody>
      </p:sp>
    </p:spTree>
    <p:custDataLst>
      <p:tags r:id="rId1"/>
    </p:custDataLst>
    <p:extLst>
      <p:ext uri="{BB962C8B-B14F-4D97-AF65-F5344CB8AC3E}">
        <p14:creationId xmlns:p14="http://schemas.microsoft.com/office/powerpoint/2010/main" val="408638948"/>
      </p:ext>
    </p:extLst>
  </p:cSld>
  <p:clrMapOvr>
    <a:masterClrMapping/>
  </p:clrMapOvr>
  <p:transition spd="slow">
    <p:wip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Overview of Linux GUI</a:t>
            </a:r>
            <a:endParaRPr lang="en-US" altLang="en-US" dirty="0"/>
          </a:p>
        </p:txBody>
      </p:sp>
      <p:sp>
        <p:nvSpPr>
          <p:cNvPr id="8195" name="Rectangle 6"/>
          <p:cNvSpPr>
            <a:spLocks noGrp="1" noChangeArrowheads="1"/>
          </p:cNvSpPr>
          <p:nvPr>
            <p:ph idx="1"/>
          </p:nvPr>
        </p:nvSpPr>
        <p:spPr>
          <a:xfrm>
            <a:off x="179233" y="773647"/>
            <a:ext cx="4994346" cy="3942731"/>
          </a:xfrm>
        </p:spPr>
        <p:txBody>
          <a:bodyPr/>
          <a:lstStyle/>
          <a:p>
            <a:r>
              <a:rPr lang="en-US" dirty="0"/>
              <a:t>Different Linux distributions ship with different software packages, but users decide what stays in their system by installing or removing packages. </a:t>
            </a:r>
          </a:p>
          <a:p>
            <a:r>
              <a:rPr lang="en-US" dirty="0"/>
              <a:t>The graphical interface in Linux is comprised of a number of subsystems that can also be removed or replaced by the user. </a:t>
            </a:r>
          </a:p>
          <a:p>
            <a:pPr lvl="1"/>
            <a:r>
              <a:rPr lang="en-US" dirty="0"/>
              <a:t>Ubuntu Linux uses Unity as its default GUI. </a:t>
            </a:r>
          </a:p>
          <a:p>
            <a:pPr lvl="1"/>
            <a:r>
              <a:rPr lang="en-US" dirty="0"/>
              <a:t>The Linux GUI has the ability to have multiple desktops or workspaces. </a:t>
            </a:r>
          </a:p>
          <a:p>
            <a:r>
              <a:rPr lang="en-US" dirty="0"/>
              <a:t>Canonical has a website that simulates Unity’s UI and also provides a tour through the Unity’s main features. </a:t>
            </a:r>
          </a:p>
          <a:p>
            <a:r>
              <a:rPr lang="en-US" dirty="0"/>
              <a:t>To experience Unity via </a:t>
            </a:r>
            <a:r>
              <a:rPr lang="en-US" dirty="0" err="1"/>
              <a:t>Canonical’s</a:t>
            </a:r>
            <a:r>
              <a:rPr lang="en-US" dirty="0"/>
              <a:t> website visit </a:t>
            </a:r>
            <a:r>
              <a:rPr lang="en-US" dirty="0">
                <a:hlinkClick r:id="rId4"/>
              </a:rPr>
              <a:t>http://tour.ubuntu.com/en/</a:t>
            </a:r>
            <a:r>
              <a:rPr lang="en-US" dirty="0"/>
              <a:t>. </a:t>
            </a:r>
          </a:p>
        </p:txBody>
      </p:sp>
      <p:pic>
        <p:nvPicPr>
          <p:cNvPr id="2" name="Picture 1" descr="An image of a Ubuntu Unity GUI screen">
            <a:extLst>
              <a:ext uri="{FF2B5EF4-FFF2-40B4-BE49-F238E27FC236}">
                <a16:creationId xmlns:a16="http://schemas.microsoft.com/office/drawing/2014/main" id="{FF476FDE-7585-4BC8-ACB0-3C365315E5C4}"/>
              </a:ext>
            </a:extLst>
          </p:cNvPr>
          <p:cNvPicPr>
            <a:picLocks noChangeAspect="1"/>
          </p:cNvPicPr>
          <p:nvPr/>
        </p:nvPicPr>
        <p:blipFill>
          <a:blip r:embed="rId5"/>
          <a:stretch>
            <a:fillRect/>
          </a:stretch>
        </p:blipFill>
        <p:spPr>
          <a:xfrm>
            <a:off x="5256558" y="1307432"/>
            <a:ext cx="3582022" cy="2678095"/>
          </a:xfrm>
          <a:prstGeom prst="rect">
            <a:avLst/>
          </a:prstGeom>
        </p:spPr>
      </p:pic>
    </p:spTree>
    <p:custDataLst>
      <p:tags r:id="rId1"/>
    </p:custDataLst>
    <p:extLst>
      <p:ext uri="{BB962C8B-B14F-4D97-AF65-F5344CB8AC3E}">
        <p14:creationId xmlns:p14="http://schemas.microsoft.com/office/powerpoint/2010/main" val="3251917986"/>
      </p:ext>
    </p:extLst>
  </p:cSld>
  <p:clrMapOvr>
    <a:masterClrMapping/>
  </p:clrMapOvr>
  <p:transition spd="slow">
    <p:wipe/>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Overview of macOS GUI</a:t>
            </a:r>
            <a:endParaRPr lang="en-US" altLang="en-US" dirty="0"/>
          </a:p>
        </p:txBody>
      </p:sp>
      <p:sp>
        <p:nvSpPr>
          <p:cNvPr id="8195" name="Rectangle 6"/>
          <p:cNvSpPr>
            <a:spLocks noGrp="1" noChangeArrowheads="1"/>
          </p:cNvSpPr>
          <p:nvPr>
            <p:ph idx="1"/>
          </p:nvPr>
        </p:nvSpPr>
        <p:spPr>
          <a:xfrm>
            <a:off x="179233" y="773647"/>
            <a:ext cx="4994346" cy="3942731"/>
          </a:xfrm>
        </p:spPr>
        <p:txBody>
          <a:bodyPr/>
          <a:lstStyle/>
          <a:p>
            <a:r>
              <a:rPr lang="en-US" dirty="0"/>
              <a:t>Among the major differences between older versions of OS X and macOS is the addition of the Aqua GUI.</a:t>
            </a:r>
          </a:p>
          <a:p>
            <a:r>
              <a:rPr lang="en-US" dirty="0"/>
              <a:t>With macOS, Mission Control is a quick way to see everything that is currently open on your Mac. </a:t>
            </a:r>
          </a:p>
          <a:p>
            <a:pPr lvl="1"/>
            <a:r>
              <a:rPr lang="en-US" dirty="0"/>
              <a:t>Mission Control allows you to organize your apps on multiple desktops. </a:t>
            </a:r>
          </a:p>
          <a:p>
            <a:pPr lvl="1"/>
            <a:r>
              <a:rPr lang="en-US" dirty="0"/>
              <a:t>To navigate the file system, macOS includes Finder. </a:t>
            </a:r>
          </a:p>
          <a:p>
            <a:pPr lvl="2"/>
            <a:r>
              <a:rPr lang="en-US" dirty="0"/>
              <a:t>Finder is very similar to the Windows File Explorer.</a:t>
            </a:r>
          </a:p>
          <a:p>
            <a:r>
              <a:rPr lang="en-US" dirty="0"/>
              <a:t>macOS allows screen sharing</a:t>
            </a:r>
          </a:p>
          <a:p>
            <a:pPr lvl="1"/>
            <a:r>
              <a:rPr lang="en-US" dirty="0"/>
              <a:t>Screen sharing is a feature that lets other people using Macs to be able to view your screen and even take control of your computer.</a:t>
            </a:r>
          </a:p>
        </p:txBody>
      </p:sp>
      <p:pic>
        <p:nvPicPr>
          <p:cNvPr id="2" name="Picture 1" descr="image shows the macOS GUI"/>
          <p:cNvPicPr>
            <a:picLocks noChangeAspect="1"/>
          </p:cNvPicPr>
          <p:nvPr/>
        </p:nvPicPr>
        <p:blipFill>
          <a:blip r:embed="rId4"/>
          <a:stretch>
            <a:fillRect/>
          </a:stretch>
        </p:blipFill>
        <p:spPr>
          <a:xfrm>
            <a:off x="5014913" y="1262062"/>
            <a:ext cx="3718243" cy="2100263"/>
          </a:xfrm>
          <a:prstGeom prst="rect">
            <a:avLst/>
          </a:prstGeom>
        </p:spPr>
      </p:pic>
    </p:spTree>
    <p:custDataLst>
      <p:tags r:id="rId1"/>
    </p:custDataLst>
    <p:extLst>
      <p:ext uri="{BB962C8B-B14F-4D97-AF65-F5344CB8AC3E}">
        <p14:creationId xmlns:p14="http://schemas.microsoft.com/office/powerpoint/2010/main" val="198817085"/>
      </p:ext>
    </p:extLst>
  </p:cSld>
  <p:clrMapOvr>
    <a:masterClrMapping/>
  </p:clrMapOvr>
  <p:transition spd="slow">
    <p:wip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Overview of Linux and macOS CLI</a:t>
            </a:r>
            <a:endParaRPr lang="en-US" altLang="en-US" dirty="0"/>
          </a:p>
        </p:txBody>
      </p:sp>
      <p:sp>
        <p:nvSpPr>
          <p:cNvPr id="8195" name="Rectangle 6"/>
          <p:cNvSpPr>
            <a:spLocks noGrp="1" noChangeArrowheads="1"/>
          </p:cNvSpPr>
          <p:nvPr>
            <p:ph idx="1"/>
          </p:nvPr>
        </p:nvSpPr>
        <p:spPr>
          <a:xfrm>
            <a:off x="179232" y="773647"/>
            <a:ext cx="6101251" cy="3942731"/>
          </a:xfrm>
        </p:spPr>
        <p:txBody>
          <a:bodyPr/>
          <a:lstStyle/>
          <a:p>
            <a:r>
              <a:rPr lang="en-US" dirty="0"/>
              <a:t>In both Linux and macOS, the user can communicate with the operating system by using the command line interface (CLI). </a:t>
            </a:r>
          </a:p>
          <a:p>
            <a:pPr lvl="1"/>
            <a:r>
              <a:rPr lang="en-US" dirty="0"/>
              <a:t>To add flexibility, commands (or tools) that support parameters, options and switches, are usually preceded by the dash (-) character. </a:t>
            </a:r>
          </a:p>
          <a:p>
            <a:r>
              <a:rPr lang="en-US" dirty="0"/>
              <a:t>Most operating systems include a graphical interface. </a:t>
            </a:r>
          </a:p>
          <a:p>
            <a:pPr lvl="1"/>
            <a:r>
              <a:rPr lang="en-US" dirty="0"/>
              <a:t>Although a command line interface is still present, the OS often boots into the GUI by default, hiding the command line interface from the user. </a:t>
            </a:r>
          </a:p>
          <a:p>
            <a:pPr lvl="1"/>
            <a:r>
              <a:rPr lang="en-US" dirty="0"/>
              <a:t>One way to access the command line interface in a GUI-based operating system is through a terminal emulator application. </a:t>
            </a:r>
          </a:p>
          <a:p>
            <a:pPr lvl="2"/>
            <a:r>
              <a:rPr lang="en-US" sz="1400" dirty="0"/>
              <a:t>These applications provide user access to the command line interface and are often named as some variation of the word terminal.</a:t>
            </a:r>
          </a:p>
        </p:txBody>
      </p:sp>
      <p:pic>
        <p:nvPicPr>
          <p:cNvPr id="3" name="Picture 2" descr="Picture shows three concentric circles. The outside circle is labeled Application Programs, the middle circle is labeled Shell and the center circle is labeled Kernel. ">
            <a:extLst>
              <a:ext uri="{FF2B5EF4-FFF2-40B4-BE49-F238E27FC236}">
                <a16:creationId xmlns:a16="http://schemas.microsoft.com/office/drawing/2014/main" id="{2702165B-2DAC-4C3A-9233-F1A555152AB5}"/>
              </a:ext>
            </a:extLst>
          </p:cNvPr>
          <p:cNvPicPr>
            <a:picLocks noChangeAspect="1"/>
          </p:cNvPicPr>
          <p:nvPr/>
        </p:nvPicPr>
        <p:blipFill>
          <a:blip r:embed="rId4"/>
          <a:stretch>
            <a:fillRect/>
          </a:stretch>
        </p:blipFill>
        <p:spPr>
          <a:xfrm>
            <a:off x="6280483" y="1171073"/>
            <a:ext cx="2530493" cy="2524663"/>
          </a:xfrm>
          <a:prstGeom prst="rect">
            <a:avLst/>
          </a:prstGeom>
        </p:spPr>
      </p:pic>
    </p:spTree>
    <p:custDataLst>
      <p:tags r:id="rId1"/>
    </p:custDataLst>
    <p:extLst>
      <p:ext uri="{BB962C8B-B14F-4D97-AF65-F5344CB8AC3E}">
        <p14:creationId xmlns:p14="http://schemas.microsoft.com/office/powerpoint/2010/main" val="159676814"/>
      </p:ext>
    </p:extLst>
  </p:cSld>
  <p:clrMapOvr>
    <a:masterClrMapping/>
  </p:clrMapOvr>
  <p:transition spd="slow">
    <p:wip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Overview of Linux and macOS CLI (Cont.)</a:t>
            </a:r>
            <a:endParaRPr lang="en-US" altLang="en-US" dirty="0"/>
          </a:p>
        </p:txBody>
      </p:sp>
      <p:sp>
        <p:nvSpPr>
          <p:cNvPr id="8195" name="Rectangle 6"/>
          <p:cNvSpPr>
            <a:spLocks noGrp="1" noChangeArrowheads="1"/>
          </p:cNvSpPr>
          <p:nvPr>
            <p:ph idx="1"/>
          </p:nvPr>
        </p:nvSpPr>
        <p:spPr>
          <a:xfrm>
            <a:off x="179233" y="898358"/>
            <a:ext cx="5162788" cy="2970297"/>
          </a:xfrm>
        </p:spPr>
        <p:txBody>
          <a:bodyPr/>
          <a:lstStyle/>
          <a:p>
            <a:r>
              <a:rPr lang="en-US" dirty="0"/>
              <a:t>A program called a shell interprets the commands from the keyboard and passes them to the operating system. </a:t>
            </a:r>
          </a:p>
          <a:p>
            <a:pPr lvl="1"/>
            <a:r>
              <a:rPr lang="en-US" dirty="0"/>
              <a:t>When a user successfully logs in to the system, the login program starts the shell. </a:t>
            </a:r>
          </a:p>
          <a:p>
            <a:pPr lvl="1"/>
            <a:r>
              <a:rPr lang="en-US" dirty="0"/>
              <a:t>Afterwards, an authorized user can begin interacting with the OS through text-based commands.</a:t>
            </a:r>
          </a:p>
          <a:p>
            <a:r>
              <a:rPr lang="en-US" dirty="0"/>
              <a:t>Users interact with the kernel through a shell. </a:t>
            </a:r>
          </a:p>
          <a:p>
            <a:pPr lvl="1"/>
            <a:r>
              <a:rPr lang="en-US" dirty="0"/>
              <a:t>The kernel is responsible for allocating CPU time and memory to processes. </a:t>
            </a:r>
          </a:p>
          <a:p>
            <a:pPr lvl="1"/>
            <a:r>
              <a:rPr lang="en-US" dirty="0"/>
              <a:t>The kernel also manages the file system and communications in response to system calls. </a:t>
            </a:r>
          </a:p>
        </p:txBody>
      </p:sp>
      <p:sp>
        <p:nvSpPr>
          <p:cNvPr id="3" name="TextBox 2">
            <a:extLst>
              <a:ext uri="{FF2B5EF4-FFF2-40B4-BE49-F238E27FC236}">
                <a16:creationId xmlns:a16="http://schemas.microsoft.com/office/drawing/2014/main" id="{D608AA3B-935A-4DE7-A908-CBDCDA3B06CE}"/>
              </a:ext>
            </a:extLst>
          </p:cNvPr>
          <p:cNvSpPr txBox="1"/>
          <p:nvPr/>
        </p:nvSpPr>
        <p:spPr>
          <a:xfrm>
            <a:off x="179232" y="3896314"/>
            <a:ext cx="7435515" cy="754053"/>
          </a:xfrm>
          <a:prstGeom prst="rect">
            <a:avLst/>
          </a:prstGeom>
          <a:noFill/>
        </p:spPr>
        <p:txBody>
          <a:bodyPr wrap="square" rtlCol="0">
            <a:spAutoFit/>
          </a:bodyPr>
          <a:lstStyle/>
          <a:p>
            <a:pPr marL="285750" indent="-285750">
              <a:buFont typeface="Wingdings" panose="05000000000000000000" pitchFamily="2" charset="2"/>
              <a:buChar char="§"/>
            </a:pPr>
            <a:r>
              <a:rPr lang="en-US" sz="1500" dirty="0">
                <a:solidFill>
                  <a:schemeClr val="tx1">
                    <a:lumMod val="75000"/>
                  </a:schemeClr>
                </a:solidFill>
                <a:latin typeface="+mn-lt"/>
              </a:rPr>
              <a:t>macOS terminal emulator</a:t>
            </a:r>
          </a:p>
          <a:p>
            <a:pPr marL="742950" lvl="1" indent="-285750">
              <a:buFont typeface="Wingdings" panose="05000000000000000000" pitchFamily="2" charset="2"/>
              <a:buChar char="§"/>
            </a:pPr>
            <a:r>
              <a:rPr lang="en-US" sz="1400" dirty="0">
                <a:solidFill>
                  <a:schemeClr val="tx1">
                    <a:lumMod val="75000"/>
                  </a:schemeClr>
                </a:solidFill>
                <a:latin typeface="+mn-lt"/>
              </a:rPr>
              <a:t>macOS includes a terminal emulator called Terminal, but a number of third-party emulators are available.</a:t>
            </a:r>
          </a:p>
        </p:txBody>
      </p:sp>
      <p:pic>
        <p:nvPicPr>
          <p:cNvPr id="2" name="Picture 1" descr="The picture shows a screenshot of a Linux gnome terminal screen.">
            <a:extLst>
              <a:ext uri="{FF2B5EF4-FFF2-40B4-BE49-F238E27FC236}">
                <a16:creationId xmlns:a16="http://schemas.microsoft.com/office/drawing/2014/main" id="{D2E346DA-CF21-4750-915D-40763CB70E83}"/>
              </a:ext>
            </a:extLst>
          </p:cNvPr>
          <p:cNvPicPr>
            <a:picLocks noChangeAspect="1"/>
          </p:cNvPicPr>
          <p:nvPr/>
        </p:nvPicPr>
        <p:blipFill>
          <a:blip r:embed="rId4"/>
          <a:stretch>
            <a:fillRect/>
          </a:stretch>
        </p:blipFill>
        <p:spPr>
          <a:xfrm>
            <a:off x="5365669" y="1646666"/>
            <a:ext cx="3728422" cy="2221989"/>
          </a:xfrm>
          <a:prstGeom prst="rect">
            <a:avLst/>
          </a:prstGeom>
        </p:spPr>
      </p:pic>
    </p:spTree>
    <p:custDataLst>
      <p:tags r:id="rId1"/>
    </p:custDataLst>
    <p:extLst>
      <p:ext uri="{BB962C8B-B14F-4D97-AF65-F5344CB8AC3E}">
        <p14:creationId xmlns:p14="http://schemas.microsoft.com/office/powerpoint/2010/main" val="3394406436"/>
      </p:ext>
    </p:extLst>
  </p:cSld>
  <p:clrMapOvr>
    <a:masterClrMapping/>
  </p:clrMapOvr>
  <p:transition spd="slow">
    <p:wip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Linux Backup and Recovery</a:t>
            </a:r>
            <a:endParaRPr lang="en-US" altLang="en-US" dirty="0"/>
          </a:p>
        </p:txBody>
      </p:sp>
      <p:sp>
        <p:nvSpPr>
          <p:cNvPr id="8195" name="Rectangle 6"/>
          <p:cNvSpPr>
            <a:spLocks noGrp="1" noChangeArrowheads="1"/>
          </p:cNvSpPr>
          <p:nvPr>
            <p:ph idx="1"/>
          </p:nvPr>
        </p:nvSpPr>
        <p:spPr>
          <a:xfrm>
            <a:off x="179232" y="773647"/>
            <a:ext cx="4689547" cy="3942731"/>
          </a:xfrm>
        </p:spPr>
        <p:txBody>
          <a:bodyPr/>
          <a:lstStyle/>
          <a:p>
            <a:r>
              <a:rPr lang="en-US" dirty="0"/>
              <a:t>The process of backing up data refers to creating a copy (or multiple copies) of data for safekeeping. </a:t>
            </a:r>
          </a:p>
          <a:p>
            <a:r>
              <a:rPr lang="en-US" dirty="0"/>
              <a:t>When the backing up process is complete, the copy is called a backup.</a:t>
            </a:r>
          </a:p>
          <a:p>
            <a:r>
              <a:rPr lang="en-US" dirty="0"/>
              <a:t>While backups can be achieved with a simple copy command, many tools and techniques exist to make the process automatic and transparent to the user.</a:t>
            </a:r>
          </a:p>
          <a:p>
            <a:r>
              <a:rPr lang="en-US" dirty="0"/>
              <a:t>Linux does not have a built-in backup tool. </a:t>
            </a:r>
          </a:p>
          <a:p>
            <a:pPr lvl="1"/>
            <a:r>
              <a:rPr lang="en-US" dirty="0"/>
              <a:t>However, there are many commercial and open source backup solutions for Linux such as Amanda, </a:t>
            </a:r>
            <a:r>
              <a:rPr lang="en-US" dirty="0" err="1"/>
              <a:t>Bacula</a:t>
            </a:r>
            <a:r>
              <a:rPr lang="en-US" dirty="0"/>
              <a:t>, </a:t>
            </a:r>
            <a:r>
              <a:rPr lang="en-US" dirty="0" err="1"/>
              <a:t>Fwbackups</a:t>
            </a:r>
            <a:r>
              <a:rPr lang="en-US" dirty="0"/>
              <a:t>, and Déjà Dup.</a:t>
            </a:r>
          </a:p>
        </p:txBody>
      </p:sp>
      <p:pic>
        <p:nvPicPr>
          <p:cNvPr id="2" name="Picture 1" descr="Graphic is a screenshot of a Linux Backup and Recovery application window. A menu of options appears on the left side of the window and contains the following options: Overview, Folders to save, Folders to ignore, Storage location and scheduling. A menu bar at the top of the window indicates that the settings are On. The main area of the window contains two icons. First icon indicates that there are no recent backups, with the message that you may use Restore button to browse for existing backups. The restore button appears below. The second icon indicates that No backup is scheduled, with the message that You should enable automatic backups or use the Back Up Now button to start one. Back Up Now button appears below.">
            <a:extLst>
              <a:ext uri="{FF2B5EF4-FFF2-40B4-BE49-F238E27FC236}">
                <a16:creationId xmlns:a16="http://schemas.microsoft.com/office/drawing/2014/main" id="{386953E9-24B3-47BC-9DF1-CD2BDE5CA420}"/>
              </a:ext>
            </a:extLst>
          </p:cNvPr>
          <p:cNvPicPr>
            <a:picLocks noChangeAspect="1"/>
          </p:cNvPicPr>
          <p:nvPr/>
        </p:nvPicPr>
        <p:blipFill>
          <a:blip r:embed="rId4"/>
          <a:stretch>
            <a:fillRect/>
          </a:stretch>
        </p:blipFill>
        <p:spPr>
          <a:xfrm>
            <a:off x="5048010" y="1476035"/>
            <a:ext cx="3796727" cy="2191429"/>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3544117030"/>
      </p:ext>
    </p:extLst>
  </p:cSld>
  <p:clrMapOvr>
    <a:masterClrMapping/>
  </p:clrMapOvr>
  <p:transition spd="slow">
    <p:wipe/>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macOS Backup and Recovery</a:t>
            </a:r>
            <a:endParaRPr lang="en-US" altLang="en-US" dirty="0"/>
          </a:p>
        </p:txBody>
      </p:sp>
      <p:sp>
        <p:nvSpPr>
          <p:cNvPr id="8195" name="Rectangle 6"/>
          <p:cNvSpPr>
            <a:spLocks noGrp="1" noChangeArrowheads="1"/>
          </p:cNvSpPr>
          <p:nvPr>
            <p:ph idx="1"/>
          </p:nvPr>
        </p:nvSpPr>
        <p:spPr>
          <a:xfrm>
            <a:off x="179232" y="773647"/>
            <a:ext cx="4689547" cy="3942731"/>
          </a:xfrm>
        </p:spPr>
        <p:txBody>
          <a:bodyPr/>
          <a:lstStyle/>
          <a:p>
            <a:r>
              <a:rPr lang="en-US" dirty="0"/>
              <a:t>macOS includes a backup tool called Time Machine. </a:t>
            </a:r>
          </a:p>
          <a:p>
            <a:pPr lvl="1"/>
            <a:r>
              <a:rPr lang="en-US" dirty="0"/>
              <a:t>With Time Machine, users choose an external drive to be used as a backup destination device and connect it to the Mac via USB, FireWire or Thunderbolt. </a:t>
            </a:r>
          </a:p>
          <a:p>
            <a:pPr lvl="1"/>
            <a:r>
              <a:rPr lang="en-US" dirty="0"/>
              <a:t>Time Machine will prepare the disk to receive backups and, when the disk is ready, it performs incremental backups periodically. </a:t>
            </a:r>
          </a:p>
          <a:p>
            <a:pPr lvl="1"/>
            <a:r>
              <a:rPr lang="en-US" dirty="0"/>
              <a:t>Time Machine stores some backups on your Mac, so if the Time Machine backup disk is not available, you may be able to restore a backup directly from your Mac. </a:t>
            </a:r>
          </a:p>
        </p:txBody>
      </p:sp>
      <p:pic>
        <p:nvPicPr>
          <p:cNvPr id="2" name="Picture 1" descr="Graphic is a screenshot of the Time Machine macOS Backup and Recovery application window. On the left side of window, a clock icon appears with an on/off slider. The slider is in the ON position. The main area of the window shows information including the name of the machine, the amount of disk space available, the date of the oldest backup, the date of the latest backup, and when the next backup is scheduled to occur. A button to select a disk to store the backups appears. The bottom section of the application window contains the following text. &quot;The Time Machine keeps: local snapshots as space permits, hourly backups for the past 24 hours, daily backups for the past month, weekly backups for all previous months. The oldest backups are deleted when your disk becomes full&quot;. The bottom of the window shows a toggle for whether or not to show the Time Machine in the menu bar and a button to display more options.">
            <a:extLst>
              <a:ext uri="{FF2B5EF4-FFF2-40B4-BE49-F238E27FC236}">
                <a16:creationId xmlns:a16="http://schemas.microsoft.com/office/drawing/2014/main" id="{386953E9-24B3-47BC-9DF1-CD2BDE5CA420}"/>
              </a:ext>
            </a:extLst>
          </p:cNvPr>
          <p:cNvPicPr>
            <a:picLocks noChangeAspect="1"/>
          </p:cNvPicPr>
          <p:nvPr/>
        </p:nvPicPr>
        <p:blipFill>
          <a:blip r:embed="rId4"/>
          <a:srcRect/>
          <a:stretch/>
        </p:blipFill>
        <p:spPr>
          <a:xfrm>
            <a:off x="5205650" y="1476035"/>
            <a:ext cx="3481447" cy="2191429"/>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2702833654"/>
      </p:ext>
    </p:extLst>
  </p:cSld>
  <p:clrMapOvr>
    <a:masterClrMapping/>
  </p:clrMapOvr>
  <p:transition spd="slow">
    <p:wip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Overview of Disk Utilities</a:t>
            </a:r>
            <a:endParaRPr lang="en-US" altLang="en-US" dirty="0"/>
          </a:p>
        </p:txBody>
      </p:sp>
      <p:sp>
        <p:nvSpPr>
          <p:cNvPr id="8195" name="Rectangle 6"/>
          <p:cNvSpPr>
            <a:spLocks noGrp="1" noChangeArrowheads="1"/>
          </p:cNvSpPr>
          <p:nvPr>
            <p:ph idx="1"/>
          </p:nvPr>
        </p:nvSpPr>
        <p:spPr>
          <a:xfrm>
            <a:off x="179232" y="773647"/>
            <a:ext cx="8579757" cy="3942731"/>
          </a:xfrm>
        </p:spPr>
        <p:txBody>
          <a:bodyPr/>
          <a:lstStyle/>
          <a:p>
            <a:r>
              <a:rPr lang="en-US" dirty="0"/>
              <a:t>To help diagnose and solve disk-related problems, most modern operating systems include disk utility tools. </a:t>
            </a:r>
          </a:p>
          <a:p>
            <a:r>
              <a:rPr lang="en-US" dirty="0"/>
              <a:t>Ubuntu Linux includes a disk utility called Disks. </a:t>
            </a:r>
          </a:p>
          <a:p>
            <a:pPr lvl="1"/>
            <a:r>
              <a:rPr lang="en-US" dirty="0"/>
              <a:t>With Disks users can perform the most common disk-related tasks including partition management, mount or unmount, format disks and query Analysis and Reporting Technology, (S.M.A.R.T.). </a:t>
            </a:r>
          </a:p>
          <a:p>
            <a:r>
              <a:rPr lang="en-US" dirty="0"/>
              <a:t>macOS includes Disk Utility. </a:t>
            </a:r>
          </a:p>
          <a:p>
            <a:pPr lvl="1"/>
            <a:r>
              <a:rPr lang="en-US" dirty="0"/>
              <a:t>In addition to supporting the main disk maintenance tasks, Disk Utility also supports Verify Disk Permissions and Repair Disk Permissions. </a:t>
            </a:r>
          </a:p>
          <a:p>
            <a:pPr lvl="1"/>
            <a:r>
              <a:rPr lang="en-US" dirty="0"/>
              <a:t>Repair Disk Permission is a common troubleshooting step in macOS.</a:t>
            </a:r>
          </a:p>
          <a:p>
            <a:pPr lvl="1"/>
            <a:r>
              <a:rPr lang="en-US" dirty="0"/>
              <a:t>Disk Utility can also be used to backup disks to image files and perform an image recovery to disk from image files. </a:t>
            </a:r>
          </a:p>
        </p:txBody>
      </p:sp>
    </p:spTree>
    <p:custDataLst>
      <p:tags r:id="rId1"/>
    </p:custDataLst>
    <p:extLst>
      <p:ext uri="{BB962C8B-B14F-4D97-AF65-F5344CB8AC3E}">
        <p14:creationId xmlns:p14="http://schemas.microsoft.com/office/powerpoint/2010/main" val="3387812936"/>
      </p:ext>
    </p:extLst>
  </p:cSld>
  <p:clrMapOvr>
    <a:masterClrMapping/>
  </p:clrMapOvr>
  <p:transition spd="slow">
    <p:wip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tools and features</a:t>
            </a:r>
            <a:br>
              <a:rPr lang="en-US" sz="1600" dirty="0">
                <a:latin typeface="Arial" charset="0"/>
              </a:rPr>
            </a:br>
            <a:r>
              <a:rPr lang="en-US" dirty="0">
                <a:latin typeface="Arial" charset="0"/>
              </a:rPr>
              <a:t>Overview of Disk Utilities (Cont.)</a:t>
            </a:r>
            <a:endParaRPr lang="en-US" altLang="en-US" dirty="0"/>
          </a:p>
        </p:txBody>
      </p:sp>
      <p:sp>
        <p:nvSpPr>
          <p:cNvPr id="8195" name="Rectangle 6"/>
          <p:cNvSpPr>
            <a:spLocks noGrp="1" noChangeArrowheads="1"/>
          </p:cNvSpPr>
          <p:nvPr>
            <p:ph idx="1"/>
          </p:nvPr>
        </p:nvSpPr>
        <p:spPr>
          <a:xfrm>
            <a:off x="179232" y="773647"/>
            <a:ext cx="8579757" cy="3942731"/>
          </a:xfrm>
        </p:spPr>
        <p:txBody>
          <a:bodyPr/>
          <a:lstStyle/>
          <a:p>
            <a:r>
              <a:rPr lang="en-US" dirty="0"/>
              <a:t>Below are a few common maintenance tasks that can be performed using disk utility software:</a:t>
            </a:r>
          </a:p>
          <a:p>
            <a:pPr lvl="1"/>
            <a:r>
              <a:rPr lang="en-US" b="1" dirty="0"/>
              <a:t>Partition management</a:t>
            </a:r>
            <a:r>
              <a:rPr lang="en-US" dirty="0"/>
              <a:t> – When working with computer disks, partitions may need to be created, deleted or resized. </a:t>
            </a:r>
          </a:p>
          <a:p>
            <a:pPr lvl="1"/>
            <a:r>
              <a:rPr lang="en-US" b="1" dirty="0"/>
              <a:t>Mount or Unmount disk partitions </a:t>
            </a:r>
            <a:r>
              <a:rPr lang="en-US" dirty="0"/>
              <a:t>– On Unix-like systems, mounting a partition relates to the process of binding a partition of a disk or a disk image file (usually a .iso) to a folder location. </a:t>
            </a:r>
          </a:p>
          <a:p>
            <a:pPr lvl="1"/>
            <a:r>
              <a:rPr lang="en-US" b="1" dirty="0"/>
              <a:t>Disk Format</a:t>
            </a:r>
            <a:r>
              <a:rPr lang="en-US" dirty="0"/>
              <a:t> – Before a partition can be used by the user or the system, it must be formatted.</a:t>
            </a:r>
          </a:p>
          <a:p>
            <a:pPr lvl="1"/>
            <a:r>
              <a:rPr lang="en-US" b="1" dirty="0"/>
              <a:t>Bad Sector Check</a:t>
            </a:r>
            <a:r>
              <a:rPr lang="en-US" dirty="0"/>
              <a:t> –When a disk sector is flagged as bad, it becomes harmless to the OS because it will no longer be used to store data. </a:t>
            </a:r>
          </a:p>
          <a:p>
            <a:pPr lvl="2"/>
            <a:r>
              <a:rPr lang="en-US" dirty="0"/>
              <a:t>Many bad sectors could be an indicator of a failing disk. </a:t>
            </a:r>
          </a:p>
          <a:p>
            <a:pPr lvl="1"/>
            <a:r>
              <a:rPr lang="en-US" b="1" dirty="0"/>
              <a:t>Query S.M.A.R.T. attributes</a:t>
            </a:r>
            <a:r>
              <a:rPr lang="en-US" dirty="0"/>
              <a:t> – S.M.A.R.T. can detect and report attributes about a disk’s health. </a:t>
            </a:r>
          </a:p>
          <a:p>
            <a:pPr lvl="2"/>
            <a:r>
              <a:rPr lang="en-US" dirty="0"/>
              <a:t>The goal of S.M.A.R.T. is to anticipate disk failure, allowing the user to move the data to a healthy disk before the failing disk becomes inaccessible.</a:t>
            </a:r>
          </a:p>
        </p:txBody>
      </p:sp>
    </p:spTree>
    <p:custDataLst>
      <p:tags r:id="rId1"/>
    </p:custDataLst>
    <p:extLst>
      <p:ext uri="{BB962C8B-B14F-4D97-AF65-F5344CB8AC3E}">
        <p14:creationId xmlns:p14="http://schemas.microsoft.com/office/powerpoint/2010/main" val="2910639815"/>
      </p:ext>
    </p:extLst>
  </p:cSld>
  <p:clrMapOvr>
    <a:masterClrMapping/>
  </p:clrMapOvr>
  <p:transition spd="slow">
    <p:wip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Best Practices</a:t>
            </a:r>
            <a:br>
              <a:rPr lang="en-US" sz="1600" dirty="0">
                <a:latin typeface="Arial" charset="0"/>
              </a:rPr>
            </a:br>
            <a:r>
              <a:rPr lang="en-US" dirty="0">
                <a:latin typeface="Arial" charset="0"/>
              </a:rPr>
              <a:t>Scheduled Tasks</a:t>
            </a:r>
            <a:endParaRPr lang="en-US" altLang="en-US" dirty="0"/>
          </a:p>
        </p:txBody>
      </p:sp>
      <p:sp>
        <p:nvSpPr>
          <p:cNvPr id="8195" name="Rectangle 6"/>
          <p:cNvSpPr>
            <a:spLocks noGrp="1" noChangeArrowheads="1"/>
          </p:cNvSpPr>
          <p:nvPr>
            <p:ph idx="1"/>
          </p:nvPr>
        </p:nvSpPr>
        <p:spPr>
          <a:xfrm>
            <a:off x="108285" y="773647"/>
            <a:ext cx="5010389" cy="3942731"/>
          </a:xfrm>
        </p:spPr>
        <p:txBody>
          <a:bodyPr/>
          <a:lstStyle/>
          <a:p>
            <a:r>
              <a:rPr lang="en-US" dirty="0"/>
              <a:t>Maintenance tasks should be scheduled and performed frequently to prevent or detect problems early. </a:t>
            </a:r>
          </a:p>
          <a:p>
            <a:pPr lvl="1"/>
            <a:r>
              <a:rPr lang="en-US" dirty="0"/>
              <a:t>To avoid missing maintenance tasks due to human error, computer systems can be programmed to perform tasks automatically.</a:t>
            </a:r>
          </a:p>
          <a:p>
            <a:r>
              <a:rPr lang="en-US" dirty="0"/>
              <a:t>Two tasks that should be scheduled and performed automatically are backups and disk checks.</a:t>
            </a:r>
          </a:p>
          <a:p>
            <a:r>
              <a:rPr lang="en-US" dirty="0"/>
              <a:t>In Linux and macOS, the </a:t>
            </a:r>
            <a:r>
              <a:rPr lang="en-US" dirty="0" err="1"/>
              <a:t>cron</a:t>
            </a:r>
            <a:r>
              <a:rPr lang="en-US" dirty="0"/>
              <a:t> service is responsible for scheduled tasks. </a:t>
            </a:r>
          </a:p>
          <a:p>
            <a:pPr lvl="1"/>
            <a:r>
              <a:rPr lang="en-US" dirty="0"/>
              <a:t>As a service, </a:t>
            </a:r>
            <a:r>
              <a:rPr lang="en-US" dirty="0" err="1"/>
              <a:t>cron</a:t>
            </a:r>
            <a:r>
              <a:rPr lang="en-US" dirty="0"/>
              <a:t> runs in the background and executes tasks at specific dates and times. </a:t>
            </a:r>
          </a:p>
          <a:p>
            <a:pPr lvl="1"/>
            <a:r>
              <a:rPr lang="en-US" dirty="0"/>
              <a:t>Cron uses a schedule table called a </a:t>
            </a:r>
            <a:r>
              <a:rPr lang="en-US" dirty="0" err="1"/>
              <a:t>cron</a:t>
            </a:r>
            <a:r>
              <a:rPr lang="en-US" dirty="0"/>
              <a:t> table that can be edited with the crontab command</a:t>
            </a:r>
          </a:p>
          <a:p>
            <a:pPr lvl="1"/>
            <a:endParaRPr lang="en-US" dirty="0"/>
          </a:p>
        </p:txBody>
      </p:sp>
      <p:pic>
        <p:nvPicPr>
          <p:cNvPr id="2" name="Picture 1" descr="Picture shows an example crontab table with two entries. First entry is: Column 1 = 0, Column 2 = 0, Column 3 = 1,15, Column 4 = * Column 5 = 1 and Column 6 = /myDirectory/myFirstTask. Second entry is: Column 1 = 2, Column 2 = 37, Column 3 = *, Column 4 = * Column 5 = 1 and Column 6 = /myDirectory/mySecondTask. Description: The cron table shown has two entries. The first entry tells the cron service to execute myFirstTask script, located at /myDirectory/, on the first and fifteenth day of each month and also on Mondays, always at midnight (0h0m). The second entry shows that the cron service will execute mySecondTask script, also located at /myDirectory/, every Thursday at 2:37in the morning.">
            <a:extLst>
              <a:ext uri="{FF2B5EF4-FFF2-40B4-BE49-F238E27FC236}">
                <a16:creationId xmlns:a16="http://schemas.microsoft.com/office/drawing/2014/main" id="{E5816D69-FE89-4E56-85A8-9476D51203D1}"/>
              </a:ext>
            </a:extLst>
          </p:cNvPr>
          <p:cNvPicPr>
            <a:picLocks noChangeAspect="1"/>
          </p:cNvPicPr>
          <p:nvPr/>
        </p:nvPicPr>
        <p:blipFill>
          <a:blip r:embed="rId4"/>
          <a:stretch>
            <a:fillRect/>
          </a:stretch>
        </p:blipFill>
        <p:spPr>
          <a:xfrm>
            <a:off x="5128396" y="1699008"/>
            <a:ext cx="3994032" cy="1745483"/>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869262926"/>
      </p:ext>
    </p:extLst>
  </p:cSld>
  <p:clrMapOvr>
    <a:masterClrMapping/>
  </p:clrMapOvr>
  <p:transition spd="slow">
    <p:wip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Linux and macOS Best Practices</a:t>
            </a:r>
            <a:br>
              <a:rPr lang="en-US" sz="1600" dirty="0">
                <a:latin typeface="Arial" charset="0"/>
              </a:rPr>
            </a:br>
            <a:r>
              <a:rPr lang="en-US" dirty="0">
                <a:latin typeface="Arial" charset="0"/>
              </a:rPr>
              <a:t>Operating System Updates</a:t>
            </a:r>
            <a:endParaRPr lang="en-US" altLang="en-US" dirty="0"/>
          </a:p>
        </p:txBody>
      </p:sp>
      <p:sp>
        <p:nvSpPr>
          <p:cNvPr id="8195" name="Rectangle 6"/>
          <p:cNvSpPr>
            <a:spLocks noGrp="1" noChangeArrowheads="1"/>
          </p:cNvSpPr>
          <p:nvPr>
            <p:ph idx="1"/>
          </p:nvPr>
        </p:nvSpPr>
        <p:spPr>
          <a:xfrm>
            <a:off x="179232" y="773647"/>
            <a:ext cx="8579757" cy="3942731"/>
          </a:xfrm>
        </p:spPr>
        <p:txBody>
          <a:bodyPr/>
          <a:lstStyle/>
          <a:p>
            <a:r>
              <a:rPr lang="en-US" dirty="0"/>
              <a:t>Also known as patches, OS updates are released periodically by OS companies to address any known vulnerability in their operating systems. </a:t>
            </a:r>
          </a:p>
          <a:p>
            <a:pPr lvl="1"/>
            <a:r>
              <a:rPr lang="en-US" dirty="0"/>
              <a:t>While companies have update schedules, the release of unscheduled OS updates is common when a major vulnerability is found in the OS code. </a:t>
            </a:r>
          </a:p>
          <a:p>
            <a:r>
              <a:rPr lang="en-US" dirty="0"/>
              <a:t>Firmware Updates</a:t>
            </a:r>
          </a:p>
          <a:p>
            <a:pPr lvl="1"/>
            <a:r>
              <a:rPr lang="en-US" dirty="0"/>
              <a:t>Usually held in non-volatile memory, such as ROM or Flash, firmware is a type of software designed to provide low-level functionality for a device.</a:t>
            </a:r>
          </a:p>
          <a:p>
            <a:r>
              <a:rPr lang="en-US" dirty="0"/>
              <a:t>Antivirus and Antimalware</a:t>
            </a:r>
          </a:p>
          <a:p>
            <a:pPr lvl="1"/>
            <a:r>
              <a:rPr lang="en-US" dirty="0"/>
              <a:t>Antivirus and antimalware rely on code signatures to operate. </a:t>
            </a:r>
          </a:p>
          <a:p>
            <a:pPr lvl="2"/>
            <a:r>
              <a:rPr lang="en-US" dirty="0"/>
              <a:t>Signatures or signature files are files containing a sample of the code used by viruses and malware</a:t>
            </a:r>
          </a:p>
          <a:p>
            <a:pPr lvl="1"/>
            <a:r>
              <a:rPr lang="en-US" dirty="0"/>
              <a:t>New malware is created and released every day; therefore, the signature files of antivirus and antimalware programs must be updated just as frequently.</a:t>
            </a:r>
          </a:p>
        </p:txBody>
      </p:sp>
    </p:spTree>
    <p:custDataLst>
      <p:tags r:id="rId1"/>
    </p:custDataLst>
    <p:extLst>
      <p:ext uri="{BB962C8B-B14F-4D97-AF65-F5344CB8AC3E}">
        <p14:creationId xmlns:p14="http://schemas.microsoft.com/office/powerpoint/2010/main" val="2982242291"/>
      </p:ext>
    </p:extLst>
  </p:cSld>
  <p:clrMapOvr>
    <a:masterClrMapping/>
  </p:clrMapOvr>
  <p:transition spd="slow">
    <p:wip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 y="41393"/>
            <a:ext cx="5793827" cy="757551"/>
          </a:xfrm>
        </p:spPr>
        <p:txBody>
          <a:bodyPr/>
          <a:lstStyle/>
          <a:p>
            <a:r>
              <a:rPr lang="en-US" sz="1600" dirty="0">
                <a:latin typeface="Arial" charset="0"/>
              </a:rPr>
              <a:t>Linux and macOS Best Practices</a:t>
            </a:r>
            <a:br>
              <a:rPr lang="en-US" sz="1600" dirty="0">
                <a:latin typeface="Arial" charset="0"/>
              </a:rPr>
            </a:br>
            <a:r>
              <a:rPr lang="en-US" dirty="0">
                <a:latin typeface="Arial" charset="0"/>
              </a:rPr>
              <a:t>Security</a:t>
            </a:r>
            <a:endParaRPr lang="en-US" altLang="en-US" dirty="0"/>
          </a:p>
        </p:txBody>
      </p:sp>
      <p:sp>
        <p:nvSpPr>
          <p:cNvPr id="8195" name="Rectangle 6"/>
          <p:cNvSpPr>
            <a:spLocks noGrp="1" noChangeArrowheads="1"/>
          </p:cNvSpPr>
          <p:nvPr>
            <p:ph idx="1"/>
          </p:nvPr>
        </p:nvSpPr>
        <p:spPr>
          <a:xfrm>
            <a:off x="179233" y="773647"/>
            <a:ext cx="5828536" cy="3942731"/>
          </a:xfrm>
        </p:spPr>
        <p:txBody>
          <a:bodyPr/>
          <a:lstStyle/>
          <a:p>
            <a:r>
              <a:rPr lang="en-US" dirty="0"/>
              <a:t>Usernames, passwords, digital certificates, and encryption keys are just a few of the security credentials associated to a user. </a:t>
            </a:r>
          </a:p>
          <a:p>
            <a:r>
              <a:rPr lang="en-US" dirty="0"/>
              <a:t>Due to the increasing number of necessary security credentials, modern operating systems include a service to manage them. </a:t>
            </a:r>
          </a:p>
          <a:p>
            <a:pPr lvl="1"/>
            <a:r>
              <a:rPr lang="en-US" dirty="0"/>
              <a:t>Applications and other services can then request and utilize the credentials stored by the security credentials manager service.</a:t>
            </a:r>
          </a:p>
          <a:p>
            <a:r>
              <a:rPr lang="en-US" dirty="0"/>
              <a:t>Security Credentials Service on Ubuntu</a:t>
            </a:r>
          </a:p>
          <a:p>
            <a:pPr lvl="1"/>
            <a:r>
              <a:rPr lang="en-US" dirty="0"/>
              <a:t>Gnome-keyring is a security credentials manager for Ubuntu Linux. To access Gnome-Keyring on Ubuntu Linux, click </a:t>
            </a:r>
            <a:r>
              <a:rPr lang="en-US" b="1" dirty="0"/>
              <a:t>Dash &gt;</a:t>
            </a:r>
            <a:r>
              <a:rPr lang="en-US" dirty="0"/>
              <a:t> Search for </a:t>
            </a:r>
            <a:r>
              <a:rPr lang="en-US" b="1" dirty="0"/>
              <a:t>Key &gt;</a:t>
            </a:r>
            <a:r>
              <a:rPr lang="en-US" dirty="0"/>
              <a:t> Click </a:t>
            </a:r>
            <a:r>
              <a:rPr lang="en-US" b="1" dirty="0"/>
              <a:t>Passwords and Keys</a:t>
            </a:r>
          </a:p>
          <a:p>
            <a:r>
              <a:rPr lang="en-US" dirty="0"/>
              <a:t>Security Credentials Service on macOS</a:t>
            </a:r>
          </a:p>
          <a:p>
            <a:pPr lvl="1"/>
            <a:r>
              <a:rPr lang="en-US" dirty="0"/>
              <a:t>Keychain is a security credentials manager for macOS. To access Keychain on macOS, go to Applications &gt; Utilities &gt; Keychain Access</a:t>
            </a:r>
          </a:p>
        </p:txBody>
      </p:sp>
      <p:pic>
        <p:nvPicPr>
          <p:cNvPr id="3" name="Picture 2" descr="Picture is screenshot of Linux Gnome-Keyring Passwords and Keys screen displaying Passwords, Certificates, Secure Shell and PGP Keys.">
            <a:extLst>
              <a:ext uri="{FF2B5EF4-FFF2-40B4-BE49-F238E27FC236}">
                <a16:creationId xmlns:a16="http://schemas.microsoft.com/office/drawing/2014/main" id="{6A3A6004-33E8-402F-9A4C-A1E1F13D4B20}"/>
              </a:ext>
            </a:extLst>
          </p:cNvPr>
          <p:cNvPicPr>
            <a:picLocks noChangeAspect="1"/>
          </p:cNvPicPr>
          <p:nvPr/>
        </p:nvPicPr>
        <p:blipFill>
          <a:blip r:embed="rId4"/>
          <a:stretch>
            <a:fillRect/>
          </a:stretch>
        </p:blipFill>
        <p:spPr>
          <a:xfrm>
            <a:off x="6007769" y="553440"/>
            <a:ext cx="2827571" cy="1955516"/>
          </a:xfrm>
          <a:prstGeom prst="rect">
            <a:avLst/>
          </a:prstGeom>
          <a:ln w="12700">
            <a:solidFill>
              <a:srgbClr val="000000"/>
            </a:solidFill>
          </a:ln>
        </p:spPr>
      </p:pic>
      <p:pic>
        <p:nvPicPr>
          <p:cNvPr id="2" name="Picture 1" descr="Picture is screenshot of Keychain Access screen. Screen shows Keychains: Login, Local Items, system, and system roots. Categories: All items, Passwords, Secure Notes, my Certificates, keys and Certificates. ">
            <a:extLst>
              <a:ext uri="{FF2B5EF4-FFF2-40B4-BE49-F238E27FC236}">
                <a16:creationId xmlns:a16="http://schemas.microsoft.com/office/drawing/2014/main" id="{1B7CA736-D8F6-4B46-9143-64932725211B}"/>
              </a:ext>
            </a:extLst>
          </p:cNvPr>
          <p:cNvPicPr>
            <a:picLocks noChangeAspect="1"/>
          </p:cNvPicPr>
          <p:nvPr/>
        </p:nvPicPr>
        <p:blipFill>
          <a:blip r:embed="rId5"/>
          <a:stretch>
            <a:fillRect/>
          </a:stretch>
        </p:blipFill>
        <p:spPr>
          <a:xfrm>
            <a:off x="6007769" y="2671011"/>
            <a:ext cx="2908762" cy="1955516"/>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1789211084"/>
      </p:ext>
    </p:extLst>
  </p:cSld>
  <p:clrMapOvr>
    <a:masterClrMapping/>
  </p:clrMapOvr>
  <p:transition spd="slow">
    <p:wipe/>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Basic CLI Commands</a:t>
            </a:r>
            <a:br>
              <a:rPr lang="en-US" sz="1600" dirty="0">
                <a:latin typeface="Arial" charset="0"/>
              </a:rPr>
            </a:br>
            <a:r>
              <a:rPr lang="en-US" dirty="0">
                <a:latin typeface="Arial" charset="0"/>
              </a:rPr>
              <a:t>The ls –l command output</a:t>
            </a:r>
            <a:endParaRPr lang="en-US" altLang="en-US" dirty="0"/>
          </a:p>
        </p:txBody>
      </p:sp>
      <p:pic>
        <p:nvPicPr>
          <p:cNvPr id="2" name="Picture 1" descr="Image is described by the text box that follows it.&#10;&#10;The output is illustrated in a two line table containing two rows and seven columns. Each column represents a component of the output produced by the command. Column headings are: Permission, Link, User, Group, File Size, Date and Time, File Name. Row 1: -rwxrw-r 1 rod staff 11008485 August 14 7:34 My_Awesome_File. Row 2: drwx----- 2 rod staff 4096 Sep 10 2018 My_Private_Folder. ">
            <a:extLst>
              <a:ext uri="{FF2B5EF4-FFF2-40B4-BE49-F238E27FC236}">
                <a16:creationId xmlns:a16="http://schemas.microsoft.com/office/drawing/2014/main" id="{2703A1EF-6273-4FF3-BB14-1F2EC148C306}"/>
              </a:ext>
            </a:extLst>
          </p:cNvPr>
          <p:cNvPicPr>
            <a:picLocks noChangeAspect="1"/>
          </p:cNvPicPr>
          <p:nvPr/>
        </p:nvPicPr>
        <p:blipFill>
          <a:blip r:embed="rId4"/>
          <a:stretch>
            <a:fillRect/>
          </a:stretch>
        </p:blipFill>
        <p:spPr>
          <a:xfrm>
            <a:off x="1782368" y="761645"/>
            <a:ext cx="5373483" cy="1371953"/>
          </a:xfrm>
          <a:prstGeom prst="rect">
            <a:avLst/>
          </a:prstGeom>
        </p:spPr>
      </p:pic>
      <p:sp>
        <p:nvSpPr>
          <p:cNvPr id="8195" name="Rectangle 6"/>
          <p:cNvSpPr>
            <a:spLocks noGrp="1" noChangeArrowheads="1"/>
          </p:cNvSpPr>
          <p:nvPr>
            <p:ph idx="1"/>
          </p:nvPr>
        </p:nvSpPr>
        <p:spPr>
          <a:xfrm>
            <a:off x="179232" y="2133598"/>
            <a:ext cx="8579757" cy="2879557"/>
          </a:xfrm>
        </p:spPr>
        <p:txBody>
          <a:bodyPr/>
          <a:lstStyle/>
          <a:p>
            <a:r>
              <a:rPr lang="en-US" dirty="0"/>
              <a:t>Permission - Defines how the user, group, and other access the files and directories.</a:t>
            </a:r>
          </a:p>
          <a:p>
            <a:r>
              <a:rPr lang="en-US" dirty="0"/>
              <a:t>Link - The number of links or the number of directories inside this directory</a:t>
            </a:r>
          </a:p>
          <a:p>
            <a:r>
              <a:rPr lang="en-US" dirty="0"/>
              <a:t>User - Displays the username of the owner of the file or the directory.</a:t>
            </a:r>
          </a:p>
          <a:p>
            <a:r>
              <a:rPr lang="en-US" dirty="0"/>
              <a:t>Group - Displays the name of the group that owns the file or the directory.</a:t>
            </a:r>
          </a:p>
          <a:p>
            <a:r>
              <a:rPr lang="en-US" dirty="0"/>
              <a:t>File Size - Displays the file size in bytes.</a:t>
            </a:r>
          </a:p>
          <a:p>
            <a:r>
              <a:rPr lang="en-US" dirty="0"/>
              <a:t>Date and Time - Is the data and time of the last modification.</a:t>
            </a:r>
          </a:p>
          <a:p>
            <a:r>
              <a:rPr lang="en-US" dirty="0"/>
              <a:t>File Name - Displays the file or directory name.</a:t>
            </a:r>
          </a:p>
        </p:txBody>
      </p:sp>
    </p:spTree>
    <p:custDataLst>
      <p:tags r:id="rId1"/>
    </p:custDataLst>
    <p:extLst>
      <p:ext uri="{BB962C8B-B14F-4D97-AF65-F5344CB8AC3E}">
        <p14:creationId xmlns:p14="http://schemas.microsoft.com/office/powerpoint/2010/main" val="766045774"/>
      </p:ext>
    </p:extLst>
  </p:cSld>
  <p:clrMapOvr>
    <a:masterClrMapping/>
  </p:clrMapOvr>
  <p:transition spd="slow">
    <p:wipe/>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Basic CLI Commands</a:t>
            </a:r>
            <a:br>
              <a:rPr lang="en-US" sz="1600" dirty="0">
                <a:latin typeface="Arial" charset="0"/>
              </a:rPr>
            </a:br>
            <a:r>
              <a:rPr lang="en-US" dirty="0">
                <a:latin typeface="Arial" charset="0"/>
              </a:rPr>
              <a:t>Basic Unix File and Directory Permissions</a:t>
            </a:r>
            <a:endParaRPr lang="en-US" altLang="en-US" dirty="0"/>
          </a:p>
        </p:txBody>
      </p:sp>
      <p:sp>
        <p:nvSpPr>
          <p:cNvPr id="8195" name="Rectangle 6"/>
          <p:cNvSpPr>
            <a:spLocks noGrp="1" noChangeArrowheads="1"/>
          </p:cNvSpPr>
          <p:nvPr>
            <p:ph idx="1"/>
          </p:nvPr>
        </p:nvSpPr>
        <p:spPr>
          <a:xfrm>
            <a:off x="139128" y="798944"/>
            <a:ext cx="3897413" cy="3378918"/>
          </a:xfrm>
        </p:spPr>
        <p:txBody>
          <a:bodyPr/>
          <a:lstStyle/>
          <a:p>
            <a:r>
              <a:rPr lang="en-US" dirty="0"/>
              <a:t>To organize the system and reinforce boundaries within the system, Unix uses file permissions. </a:t>
            </a:r>
          </a:p>
          <a:p>
            <a:r>
              <a:rPr lang="en-US" dirty="0"/>
              <a:t>Every file and directory on Unix systems carries its permissions which define the actions that the owner, the group, and others can do with the file or directory.</a:t>
            </a:r>
          </a:p>
          <a:p>
            <a:r>
              <a:rPr lang="en-US" dirty="0"/>
              <a:t>The only user who can override file permissions in Unix is the root user. </a:t>
            </a:r>
          </a:p>
          <a:p>
            <a:r>
              <a:rPr lang="en-US" dirty="0"/>
              <a:t>Root access is often required before performing maintenance and administrative tasks.</a:t>
            </a:r>
          </a:p>
        </p:txBody>
      </p:sp>
      <p:pic>
        <p:nvPicPr>
          <p:cNvPr id="3" name="Picture 2" descr="The top section contains an example of File and Directory permissions as they appear in the ls -l command output. In the example shown the permissions are drwxrwxrwx. The first character can be either d or -, d indicates a directory, - indicates a file. The first group of three characters, in the example rwx, are the permissions assigned to the user. The second group of three characters, in the example rwx, are the group permissions. The last three characters, in the example rwx, are the permissions assigned to others (everyone).&#10;&#10;&#10;Below that, a table of Octal Codes for Permissions. The table contains four columns and eight rows. Columns are titled Binary, Octal, Permission, Description. Row 1: Binary 000, Octal 0, Permission ---, Description-No Access. Row 2: Binary 001, Octal 1, Permission --x, Description-Execute only. Row 3: Binary 010, Octal 2, Permission -w-,Description-Write only. Row 4: Binary 011, Octal 3, Permission -wx, Description-Write and Execute. Row 5: Binary 100, Octal 4, Permission r--, Description-Read Only. Row 6: Binary 101, Octal 5, Permission r-x, Description- Read and Execute. Row 7: Binary 110, Octal 6, Permission rw-, Description-Read and Write. Row 7: Binary 111, Octal 7, Permission rwx, Description-Read,Write and Execute.&#10;">
            <a:extLst>
              <a:ext uri="{FF2B5EF4-FFF2-40B4-BE49-F238E27FC236}">
                <a16:creationId xmlns:a16="http://schemas.microsoft.com/office/drawing/2014/main" id="{06F8D116-E4CA-4D77-A07F-A26F9FE21755}"/>
              </a:ext>
            </a:extLst>
          </p:cNvPr>
          <p:cNvPicPr>
            <a:picLocks noChangeAspect="1"/>
          </p:cNvPicPr>
          <p:nvPr/>
        </p:nvPicPr>
        <p:blipFill>
          <a:blip r:embed="rId4"/>
          <a:srcRect/>
          <a:stretch/>
        </p:blipFill>
        <p:spPr>
          <a:xfrm>
            <a:off x="4084623" y="1328645"/>
            <a:ext cx="4859539" cy="2600803"/>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950683521"/>
      </p:ext>
    </p:extLst>
  </p:cSld>
  <p:clrMapOvr>
    <a:masterClrMapping/>
  </p:clrMapOvr>
  <p:transition spd="slow">
    <p:wip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Basic CLI Commands</a:t>
            </a:r>
            <a:br>
              <a:rPr lang="en-US" sz="1600" dirty="0">
                <a:latin typeface="Arial" charset="0"/>
              </a:rPr>
            </a:br>
            <a:r>
              <a:rPr lang="en-US" dirty="0">
                <a:latin typeface="Arial" charset="0"/>
              </a:rPr>
              <a:t>Linux Administrative Commands</a:t>
            </a:r>
            <a:endParaRPr lang="en-US" altLang="en-US" dirty="0"/>
          </a:p>
        </p:txBody>
      </p:sp>
      <p:sp>
        <p:nvSpPr>
          <p:cNvPr id="8195" name="Rectangle 6"/>
          <p:cNvSpPr>
            <a:spLocks noGrp="1" noChangeArrowheads="1"/>
          </p:cNvSpPr>
          <p:nvPr>
            <p:ph idx="1"/>
          </p:nvPr>
        </p:nvSpPr>
        <p:spPr>
          <a:xfrm>
            <a:off x="99712" y="798944"/>
            <a:ext cx="8244187" cy="3829203"/>
          </a:xfrm>
        </p:spPr>
        <p:txBody>
          <a:bodyPr/>
          <a:lstStyle/>
          <a:p>
            <a:r>
              <a:rPr lang="en-US" dirty="0"/>
              <a:t>Administrators use the terminal to monitor and control users, processes, </a:t>
            </a:r>
            <a:r>
              <a:rPr lang="en-US" dirty="0" err="1"/>
              <a:t>ip</a:t>
            </a:r>
            <a:r>
              <a:rPr lang="en-US" dirty="0"/>
              <a:t> addresses, and other tasks. </a:t>
            </a:r>
          </a:p>
          <a:p>
            <a:pPr lvl="1"/>
            <a:r>
              <a:rPr lang="en-US" dirty="0"/>
              <a:t>passwd – </a:t>
            </a:r>
            <a:r>
              <a:rPr lang="en-CA" dirty="0"/>
              <a:t>allows users to change their own password at the terminal.</a:t>
            </a:r>
          </a:p>
          <a:p>
            <a:pPr lvl="1"/>
            <a:r>
              <a:rPr lang="en-CA" dirty="0" err="1"/>
              <a:t>ps</a:t>
            </a:r>
            <a:r>
              <a:rPr lang="en-CA" dirty="0"/>
              <a:t> - allows users to monitor their own processes.</a:t>
            </a:r>
          </a:p>
          <a:p>
            <a:pPr lvl="1"/>
            <a:r>
              <a:rPr lang="en-CA" dirty="0"/>
              <a:t>kill - allows users to end the processes that they have started.</a:t>
            </a:r>
          </a:p>
          <a:p>
            <a:pPr lvl="1"/>
            <a:r>
              <a:rPr lang="en-CA" dirty="0"/>
              <a:t>ifconfig – similar to the Windows ipconfig command, however this command is deprecated and the “</a:t>
            </a:r>
            <a:r>
              <a:rPr lang="en-CA" dirty="0" err="1"/>
              <a:t>ip</a:t>
            </a:r>
            <a:r>
              <a:rPr lang="en-CA" dirty="0"/>
              <a:t> address” command should be used.</a:t>
            </a:r>
          </a:p>
          <a:p>
            <a:pPr lvl="1"/>
            <a:r>
              <a:rPr lang="en-CA" dirty="0" err="1"/>
              <a:t>iwconfig</a:t>
            </a:r>
            <a:r>
              <a:rPr lang="en-CA" dirty="0"/>
              <a:t> - allows users to set and view their wireless settings.</a:t>
            </a:r>
          </a:p>
          <a:p>
            <a:pPr lvl="1"/>
            <a:r>
              <a:rPr lang="en-CA" dirty="0" err="1"/>
              <a:t>chmod</a:t>
            </a:r>
            <a:r>
              <a:rPr lang="en-CA" dirty="0"/>
              <a:t> - allows users to change the permissions of files that they own.  </a:t>
            </a:r>
            <a:endParaRPr lang="en-US" dirty="0"/>
          </a:p>
        </p:txBody>
      </p:sp>
    </p:spTree>
    <p:custDataLst>
      <p:tags r:id="rId1"/>
    </p:custDataLst>
    <p:extLst>
      <p:ext uri="{BB962C8B-B14F-4D97-AF65-F5344CB8AC3E}">
        <p14:creationId xmlns:p14="http://schemas.microsoft.com/office/powerpoint/2010/main" val="1244302107"/>
      </p:ext>
    </p:extLst>
  </p:cSld>
  <p:clrMapOvr>
    <a:masterClrMapping/>
  </p:clrMapOvr>
  <p:transition spd="slow">
    <p:wip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sz="1600" dirty="0">
                <a:latin typeface="Arial" charset="0"/>
              </a:rPr>
              <a:t>Basic CLI Commands</a:t>
            </a:r>
            <a:br>
              <a:rPr lang="en-US" sz="1600" dirty="0">
                <a:latin typeface="Arial" charset="0"/>
              </a:rPr>
            </a:br>
            <a:r>
              <a:rPr lang="en-US" dirty="0">
                <a:latin typeface="Arial" charset="0"/>
              </a:rPr>
              <a:t>Linux Administrative Commands Requiring Root Access</a:t>
            </a:r>
            <a:endParaRPr lang="en-US" altLang="en-US" dirty="0"/>
          </a:p>
        </p:txBody>
      </p:sp>
      <p:sp>
        <p:nvSpPr>
          <p:cNvPr id="8195" name="Rectangle 6"/>
          <p:cNvSpPr>
            <a:spLocks noGrp="1" noChangeArrowheads="1"/>
          </p:cNvSpPr>
          <p:nvPr>
            <p:ph idx="1"/>
          </p:nvPr>
        </p:nvSpPr>
        <p:spPr>
          <a:xfrm>
            <a:off x="139128" y="798945"/>
            <a:ext cx="8876535" cy="2212270"/>
          </a:xfrm>
        </p:spPr>
        <p:txBody>
          <a:bodyPr/>
          <a:lstStyle/>
          <a:p>
            <a:r>
              <a:rPr lang="en-US" dirty="0"/>
              <a:t>Administrators use the terminal to monitor and control users, processes, </a:t>
            </a:r>
            <a:r>
              <a:rPr lang="en-US" dirty="0" err="1"/>
              <a:t>ip</a:t>
            </a:r>
            <a:r>
              <a:rPr lang="en-US" dirty="0"/>
              <a:t> addresses, and other tasks. </a:t>
            </a:r>
          </a:p>
          <a:p>
            <a:pPr lvl="1"/>
            <a:r>
              <a:rPr lang="en-US" dirty="0" err="1"/>
              <a:t>sudo</a:t>
            </a:r>
            <a:r>
              <a:rPr lang="en-US" dirty="0"/>
              <a:t> – </a:t>
            </a:r>
            <a:r>
              <a:rPr lang="en-CA" dirty="0"/>
              <a:t>(Super User Do) grants a user root access without actually changing their profile.</a:t>
            </a:r>
          </a:p>
          <a:p>
            <a:pPr lvl="1"/>
            <a:r>
              <a:rPr lang="en-CA" dirty="0" err="1"/>
              <a:t>chown</a:t>
            </a:r>
            <a:r>
              <a:rPr lang="en-CA" dirty="0"/>
              <a:t> - allows users to switch both the owner and the group of a file or files.</a:t>
            </a:r>
          </a:p>
          <a:p>
            <a:pPr lvl="1"/>
            <a:r>
              <a:rPr lang="en-CA" dirty="0"/>
              <a:t>apt-get – is used to install and manage software on Debian based Linux distributions.</a:t>
            </a:r>
          </a:p>
          <a:p>
            <a:pPr lvl="1"/>
            <a:r>
              <a:rPr lang="en-CA" dirty="0"/>
              <a:t>shutdown – is used to halt and reboot the operating system.</a:t>
            </a:r>
          </a:p>
          <a:p>
            <a:pPr lvl="1"/>
            <a:r>
              <a:rPr lang="en-CA" dirty="0"/>
              <a:t>dd - (Disk Duplicate) is used to copy files and partitions, and create temporary swap files.</a:t>
            </a:r>
            <a:endParaRPr lang="en-US" dirty="0"/>
          </a:p>
        </p:txBody>
      </p:sp>
      <p:pic>
        <p:nvPicPr>
          <p:cNvPr id="4" name="Picture 3" descr="titled &quot;sudo&quot;. Image is a screenshot of a Linux terminal screen displaying the results of entering a kill command as a regular user and with the sudo command.">
            <a:extLst>
              <a:ext uri="{FF2B5EF4-FFF2-40B4-BE49-F238E27FC236}">
                <a16:creationId xmlns:a16="http://schemas.microsoft.com/office/drawing/2014/main" id="{A71FFA6F-F1ED-4F0F-ACED-B4A5ADC1164B}"/>
              </a:ext>
            </a:extLst>
          </p:cNvPr>
          <p:cNvPicPr>
            <a:picLocks noChangeAspect="1"/>
          </p:cNvPicPr>
          <p:nvPr/>
        </p:nvPicPr>
        <p:blipFill>
          <a:blip r:embed="rId4"/>
          <a:srcRect/>
          <a:stretch/>
        </p:blipFill>
        <p:spPr>
          <a:xfrm>
            <a:off x="1596190" y="3120964"/>
            <a:ext cx="5951620" cy="1507183"/>
          </a:xfrm>
          <a:prstGeom prst="rect">
            <a:avLst/>
          </a:prstGeom>
        </p:spPr>
      </p:pic>
    </p:spTree>
    <p:custDataLst>
      <p:tags r:id="rId1"/>
    </p:custDataLst>
    <p:extLst>
      <p:ext uri="{BB962C8B-B14F-4D97-AF65-F5344CB8AC3E}">
        <p14:creationId xmlns:p14="http://schemas.microsoft.com/office/powerpoint/2010/main" val="1551103720"/>
      </p:ext>
    </p:extLst>
  </p:cSld>
  <p:clrMapOvr>
    <a:masterClrMapping/>
  </p:clrMapOvr>
  <p:transition spd="slow">
    <p:wip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8310480" cy="2982823"/>
          </a:xfrm>
        </p:spPr>
        <p:txBody>
          <a:bodyPr/>
          <a:lstStyle/>
          <a:p>
            <a:r>
              <a:rPr lang="en-US" dirty="0">
                <a:solidFill>
                  <a:schemeClr val="accent5">
                    <a:lumMod val="40000"/>
                    <a:lumOff val="60000"/>
                  </a:schemeClr>
                </a:solidFill>
              </a:rPr>
              <a:t>12.4 Basic Troubleshooting Process for Mobile, Linux, and macOS Operating Systems</a:t>
            </a:r>
          </a:p>
        </p:txBody>
      </p:sp>
    </p:spTree>
    <p:custDataLst>
      <p:tags r:id="rId1"/>
    </p:custDataLst>
    <p:extLst>
      <p:ext uri="{BB962C8B-B14F-4D97-AF65-F5344CB8AC3E}">
        <p14:creationId xmlns:p14="http://schemas.microsoft.com/office/powerpoint/2010/main" val="2686090957"/>
      </p:ext>
    </p:extLst>
  </p:cSld>
  <p:clrMapOvr>
    <a:masterClrMapping/>
  </p:clrMapOvr>
  <p:transition spd="slow">
    <p:wip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The Six Steps of the Troubleshooting Process</a:t>
            </a:r>
            <a:endParaRPr lang="en-CA" altLang="en-US" dirty="0"/>
          </a:p>
        </p:txBody>
      </p:sp>
      <p:pic>
        <p:nvPicPr>
          <p:cNvPr id="3" name="Picture 2" descr="Graphic contains the six step troubleshooting process. Step 1. Identify the problem. Step 2. Establish a theory of probable cause. Step 3. Test the theory to determine the cause. Step 4. Establish a plan of action to resolve the problem and implement the solution. Step 5. Verify full system functionality and if applicable, implement preventive measures. Step 6. Document findings, actions, and outcomes.">
            <a:extLst>
              <a:ext uri="{FF2B5EF4-FFF2-40B4-BE49-F238E27FC236}">
                <a16:creationId xmlns:a16="http://schemas.microsoft.com/office/drawing/2014/main" id="{64BE1E37-C814-48D2-8259-DD406C41FE14}"/>
              </a:ext>
            </a:extLst>
          </p:cNvPr>
          <p:cNvPicPr>
            <a:picLocks noChangeAspect="1"/>
          </p:cNvPicPr>
          <p:nvPr/>
        </p:nvPicPr>
        <p:blipFill>
          <a:blip r:embed="rId4"/>
          <a:stretch>
            <a:fillRect/>
          </a:stretch>
        </p:blipFill>
        <p:spPr>
          <a:xfrm>
            <a:off x="1072792" y="914305"/>
            <a:ext cx="6998416" cy="3694080"/>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400837481"/>
      </p:ext>
    </p:extLst>
  </p:cSld>
  <p:clrMapOvr>
    <a:masterClrMapping/>
  </p:clrMapOvr>
  <p:transition spd="slow">
    <p:wip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Identify the Problem</a:t>
            </a:r>
            <a:endParaRPr lang="en-CA" altLang="en-US" dirty="0"/>
          </a:p>
        </p:txBody>
      </p:sp>
      <p:pic>
        <p:nvPicPr>
          <p:cNvPr id="3" name="Picture 2" descr="Graphic contains a table titled &quot;Step 1 - Identify the Problem&quot; The table is divided into two sections. Each section is arranged in two columns, the first column contains description of the type of question, second column contains example questions. Section 1 is titled Mobile Device Operating Systems&quot;. There are four open-ended questions: 1. What is the problem you are experiencing? 2. What is the version of the mobile OS that you are using? 3. What service provider are you using? 4. What apps have you installed recently? There are six closed-ended questions: 1. Has this problem happened before? 2. Has anyone else used the mobile device? 3. Is your mobile device under warranty? 4. Have you modified the operating system on the mobile device? 5. Have you installed any apps from an unapproved source? 6. Does the mobile device connect to the Internet? Section 2 is titled &quot;Linux or macOS&quot;. There are six Open-ended questions: 1. What is the problem you are experiencing? 2. What is the make and model of your computer? 3. What version of Linux or macOS is it running? 4. What programs or drivers have you installed recently? 5. What OS updates have you installed recently? 6. What system configurations have you changed recently? There are four closed-ended questions: 1. Has this problem happened before? 2. Has anyone else used the computer? 3. Is your computer under warranty? 4. Does the computer connect to the Internet?">
            <a:extLst>
              <a:ext uri="{FF2B5EF4-FFF2-40B4-BE49-F238E27FC236}">
                <a16:creationId xmlns:a16="http://schemas.microsoft.com/office/drawing/2014/main" id="{64BE1E37-C814-48D2-8259-DD406C41FE14}"/>
              </a:ext>
            </a:extLst>
          </p:cNvPr>
          <p:cNvPicPr>
            <a:picLocks noChangeAspect="1"/>
          </p:cNvPicPr>
          <p:nvPr/>
        </p:nvPicPr>
        <p:blipFill>
          <a:blip r:embed="rId4"/>
          <a:srcRect/>
          <a:stretch/>
        </p:blipFill>
        <p:spPr>
          <a:xfrm>
            <a:off x="1949697" y="914305"/>
            <a:ext cx="5244605" cy="3694080"/>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478923220"/>
      </p:ext>
    </p:extLst>
  </p:cSld>
  <p:clrMapOvr>
    <a:masterClrMapping/>
  </p:clrMapOvr>
  <p:transition spd="slow">
    <p:wip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57551"/>
          </a:xfrm>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Establish a theory of Probable Cause</a:t>
            </a:r>
            <a:endParaRPr lang="en-CA" altLang="en-US" dirty="0"/>
          </a:p>
        </p:txBody>
      </p:sp>
      <p:pic>
        <p:nvPicPr>
          <p:cNvPr id="3" name="Picture 2" descr="Graphic contains a table titled &quot;Step 2 - Establish a theory of Probable Cause&quot;. There are six common causes of mobile device operating system problems: 1. The mobile device cannot send or receive email. 2. An app has stopped working. 3. A malicious app has been sideloaded. 4. The mobile device has stopped responding. 5. Mobile device software or apps are not up to date. 6. The user has forgotten their passcode. There are six common causes of Linux or macOS problems: 1. The computer cannot send or receive email. 2. An application has stopped working. 3. A malicious application has been installed. 4. The computer has stopped responding. 5. The operating system is not up to date. 6. A user has forgotten their login credentials.">
            <a:extLst>
              <a:ext uri="{FF2B5EF4-FFF2-40B4-BE49-F238E27FC236}">
                <a16:creationId xmlns:a16="http://schemas.microsoft.com/office/drawing/2014/main" id="{64BE1E37-C814-48D2-8259-DD406C41FE14}"/>
              </a:ext>
            </a:extLst>
          </p:cNvPr>
          <p:cNvPicPr>
            <a:picLocks noChangeAspect="1"/>
          </p:cNvPicPr>
          <p:nvPr/>
        </p:nvPicPr>
        <p:blipFill>
          <a:blip r:embed="rId4"/>
          <a:srcRect/>
          <a:stretch/>
        </p:blipFill>
        <p:spPr>
          <a:xfrm>
            <a:off x="1142839" y="1190392"/>
            <a:ext cx="6858321" cy="2762715"/>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3152671337"/>
      </p:ext>
    </p:extLst>
  </p:cSld>
  <p:clrMapOvr>
    <a:masterClrMapping/>
  </p:clrMapOvr>
  <p:transition spd="slow">
    <p:wip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Test the Theory to Determine the Cause</a:t>
            </a:r>
            <a:endParaRPr lang="en-CA" altLang="en-US" dirty="0"/>
          </a:p>
        </p:txBody>
      </p:sp>
      <p:pic>
        <p:nvPicPr>
          <p:cNvPr id="3" name="Picture 2" descr="Graphic contains a table titled &quot;Step 3 - Test the theory to determine the cause&quot;. There are seven common steps to determine cause of mobile device operating system problems: 1. Force a running app to close 2. Reconfigure email account settings. 3. Restart the mobile device. 4. Restore the mobile device from a backup. 5. Connect an iOS device to iTunes. 6. Update the operating system. 7. Reset the mobile device to factory defaults. There are five common steps to determine cause of Linux or macOS problems: 1. Force a running program to close. 2. Reconfigure email account settings. 3. Restart the computer. 4. Restore the computer from backup. 5. Update the computer's operating system.">
            <a:extLst>
              <a:ext uri="{FF2B5EF4-FFF2-40B4-BE49-F238E27FC236}">
                <a16:creationId xmlns:a16="http://schemas.microsoft.com/office/drawing/2014/main" id="{64BE1E37-C814-48D2-8259-DD406C41FE14}"/>
              </a:ext>
            </a:extLst>
          </p:cNvPr>
          <p:cNvPicPr>
            <a:picLocks noChangeAspect="1"/>
          </p:cNvPicPr>
          <p:nvPr/>
        </p:nvPicPr>
        <p:blipFill>
          <a:blip r:embed="rId4"/>
          <a:srcRect/>
          <a:stretch/>
        </p:blipFill>
        <p:spPr>
          <a:xfrm>
            <a:off x="1142839" y="1275656"/>
            <a:ext cx="6858321" cy="2592185"/>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3182044571"/>
      </p:ext>
    </p:extLst>
  </p:cSld>
  <p:clrMapOvr>
    <a:masterClrMapping/>
  </p:clrMapOvr>
  <p:transition spd="slow">
    <p:wip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1017386"/>
          </a:xfrm>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Establish a Plan of Action to Resolve the Problem and Implement the Solution</a:t>
            </a:r>
            <a:endParaRPr lang="en-CA" altLang="en-US" dirty="0"/>
          </a:p>
        </p:txBody>
      </p:sp>
      <p:pic>
        <p:nvPicPr>
          <p:cNvPr id="3" name="Picture 2" descr="Graphic contains a table titled &quot;Step 4 -Establish a plan of action to resolve the problem and implement the solution. The first column contains the suggestion that if no solution is achieved in the previous step, further research is needed to implement the solution. There are seven suggested resources to use in the research: 1. Helpdesk Repair Logs 2. Other Technicians 3. Manufacturer's FAQs 4. Technical Websites 5. Device Manual 6. Online Forums 7. Internet search.">
            <a:extLst>
              <a:ext uri="{FF2B5EF4-FFF2-40B4-BE49-F238E27FC236}">
                <a16:creationId xmlns:a16="http://schemas.microsoft.com/office/drawing/2014/main" id="{64BE1E37-C814-48D2-8259-DD406C41FE14}"/>
              </a:ext>
            </a:extLst>
          </p:cNvPr>
          <p:cNvPicPr>
            <a:picLocks noChangeAspect="1"/>
          </p:cNvPicPr>
          <p:nvPr/>
        </p:nvPicPr>
        <p:blipFill>
          <a:blip r:embed="rId4"/>
          <a:srcRect/>
          <a:stretch/>
        </p:blipFill>
        <p:spPr>
          <a:xfrm>
            <a:off x="988987" y="1792093"/>
            <a:ext cx="7166026" cy="1559313"/>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230622750"/>
      </p:ext>
    </p:extLst>
  </p:cSld>
  <p:clrMapOvr>
    <a:masterClrMapping/>
  </p:clrMapOvr>
  <p:transition spd="slow">
    <p:wipe/>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1017386"/>
          </a:xfrm>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Verify Full System Functionality and if Applicable, Implement Preventive Measures</a:t>
            </a:r>
            <a:endParaRPr lang="en-CA" altLang="en-US" dirty="0"/>
          </a:p>
        </p:txBody>
      </p:sp>
      <p:pic>
        <p:nvPicPr>
          <p:cNvPr id="3" name="Picture 2" descr="Graphic contains a table titled &quot;Step 5 - Verify Full System Functionality and if Applicable, Implement Preventative Measures&quot;. There are six steps to verify solution and full system functionality for mobile device operating systems: 1. Reboot the mobile device. 2. Browse the Internet using Wi-Fi 3. Browse the Internet using 4G, 3G or another carrier network type. 4. Make a phone call. 5. Send a text message. 6. Open different types of apps. There are six steps to verify solution and full system functionality for Linux and macOS: 1. Reboot the computer. 2. Browse the Internet using Wi-Fi. 3. Browse the Internet using a wired connection. 4. Send a test email. 5. Open different programs.">
            <a:extLst>
              <a:ext uri="{FF2B5EF4-FFF2-40B4-BE49-F238E27FC236}">
                <a16:creationId xmlns:a16="http://schemas.microsoft.com/office/drawing/2014/main" id="{64BE1E37-C814-48D2-8259-DD406C41FE14}"/>
              </a:ext>
            </a:extLst>
          </p:cNvPr>
          <p:cNvPicPr>
            <a:picLocks noChangeAspect="1"/>
          </p:cNvPicPr>
          <p:nvPr/>
        </p:nvPicPr>
        <p:blipFill>
          <a:blip r:embed="rId4"/>
          <a:srcRect/>
          <a:stretch/>
        </p:blipFill>
        <p:spPr>
          <a:xfrm>
            <a:off x="900963" y="1188018"/>
            <a:ext cx="7342074" cy="2767464"/>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2784379664"/>
      </p:ext>
    </p:extLst>
  </p:cSld>
  <p:clrMapOvr>
    <a:masterClrMapping/>
  </p:clrMapOvr>
  <p:transition spd="slow">
    <p:wip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1017386"/>
          </a:xfrm>
        </p:spPr>
        <p:txBody>
          <a:bodyPr/>
          <a:lstStyle/>
          <a:p>
            <a:r>
              <a:rPr lang="en-US" sz="1600" dirty="0">
                <a:latin typeface="Arial" charset="0"/>
              </a:rPr>
              <a:t>Applying the Troubleshooting Process to Mobile, Linux, and macOS Operating Systems</a:t>
            </a:r>
            <a:br>
              <a:rPr lang="en-US" sz="1600" dirty="0">
                <a:latin typeface="Arial" charset="0"/>
              </a:rPr>
            </a:br>
            <a:r>
              <a:rPr lang="en-US" altLang="en-US" dirty="0"/>
              <a:t>Document Findings, Actions, and Outcomes</a:t>
            </a:r>
            <a:endParaRPr lang="en-CA" altLang="en-US" dirty="0"/>
          </a:p>
        </p:txBody>
      </p:sp>
      <p:pic>
        <p:nvPicPr>
          <p:cNvPr id="3" name="Picture 2" descr="Graphic contains a table titled &quot;Step 6 - Document Findings, Actions, and Outcomes&quot;. There are six recommendations for how to document your findings, actions, and outcomes: 1. Discuss the solution implemented with the customer. 2. Have the customer verify that the problem has been solved. 3. Provide the customer with all paperwork. 4. Document the steps taken to solve the problem in the work order and technician's journal. 5. Document any components used in the repair. 6. Document the time spent to solve the problem.">
            <a:extLst>
              <a:ext uri="{FF2B5EF4-FFF2-40B4-BE49-F238E27FC236}">
                <a16:creationId xmlns:a16="http://schemas.microsoft.com/office/drawing/2014/main" id="{64BE1E37-C814-48D2-8259-DD406C41FE14}"/>
              </a:ext>
            </a:extLst>
          </p:cNvPr>
          <p:cNvPicPr>
            <a:picLocks noChangeAspect="1"/>
          </p:cNvPicPr>
          <p:nvPr/>
        </p:nvPicPr>
        <p:blipFill>
          <a:blip r:embed="rId4"/>
          <a:srcRect/>
          <a:stretch/>
        </p:blipFill>
        <p:spPr>
          <a:xfrm>
            <a:off x="821965" y="1767536"/>
            <a:ext cx="7500070" cy="1608427"/>
          </a:xfrm>
          <a:prstGeom prst="rect">
            <a:avLst/>
          </a:prstGeom>
          <a:ln w="12700">
            <a:solidFill>
              <a:srgbClr val="000000"/>
            </a:solidFill>
          </a:ln>
        </p:spPr>
      </p:pic>
    </p:spTree>
    <p:custDataLst>
      <p:tags r:id="rId1"/>
    </p:custDataLst>
    <p:extLst>
      <p:ext uri="{BB962C8B-B14F-4D97-AF65-F5344CB8AC3E}">
        <p14:creationId xmlns:p14="http://schemas.microsoft.com/office/powerpoint/2010/main" val="150550273"/>
      </p:ext>
    </p:extLst>
  </p:cSld>
  <p:clrMapOvr>
    <a:masterClrMapping/>
  </p:clrMapOvr>
  <p:transition spd="slow">
    <p:wipe/>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816860"/>
          </a:xfrm>
        </p:spPr>
        <p:txBody>
          <a:bodyPr/>
          <a:lstStyle/>
          <a:p>
            <a:r>
              <a:rPr lang="en-US" sz="1600" dirty="0">
                <a:latin typeface="Arial" charset="0"/>
              </a:rPr>
              <a:t>Common Problems and Solutions for Mobile Operating Systems</a:t>
            </a:r>
            <a:br>
              <a:rPr lang="en-US" sz="1600" dirty="0">
                <a:latin typeface="Arial" charset="0"/>
              </a:rPr>
            </a:br>
            <a:r>
              <a:rPr lang="en-US" altLang="en-US" dirty="0"/>
              <a:t>Common Problems and Solutions for Mobile Operating Systems</a:t>
            </a:r>
            <a:endParaRPr lang="en-CA" altLang="en-US" dirty="0"/>
          </a:p>
        </p:txBody>
      </p:sp>
      <p:pic>
        <p:nvPicPr>
          <p:cNvPr id="2" name="Picture 1" descr="13 buttons showing different problems for Mobile Operating Systems:&#10;&quot;The mobile device will not connect to the internet.&quot; This option is highlighted.  Probable causes: Wi-Fi is turned off. Wi-Fi settings are incorrect. Airplane mode is truned on.  Possible solutions: Turn on Wi-Fi. Reconfigure the Wi-Fi settings. Turn off airplane mode.&#10;&#10;Remaining options:&#10;The mobile device fails to respond.&#10;The mobile device cannot install additional apps or save photos.&#10;Mobule device display looks dim.&#10;The mobile device is exhibiting low performance.&#10;The mobile device operating system has frozen.&#10;The mobile device touch screen has inaccurate response.&#10;An app fails to respond.&#10;The mobile device cannot send or receive email.&#10;A mobile device cannot connect or pair with a Bluetooth device.&#10;The mobile device cannot broadcast to an external monitor.&#10;The mobile device is unable to decrypt email.&#10;The mobile device has no sound coming from the speakers.">
            <a:extLst>
              <a:ext uri="{FF2B5EF4-FFF2-40B4-BE49-F238E27FC236}">
                <a16:creationId xmlns:a16="http://schemas.microsoft.com/office/drawing/2014/main" id="{E2CCD56D-6777-4B12-85C4-D2418A0A84CE}"/>
              </a:ext>
            </a:extLst>
          </p:cNvPr>
          <p:cNvPicPr>
            <a:picLocks noChangeAspect="1"/>
          </p:cNvPicPr>
          <p:nvPr/>
        </p:nvPicPr>
        <p:blipFill>
          <a:blip r:embed="rId4"/>
          <a:stretch>
            <a:fillRect/>
          </a:stretch>
        </p:blipFill>
        <p:spPr>
          <a:xfrm>
            <a:off x="301841" y="858253"/>
            <a:ext cx="8402937" cy="3758456"/>
          </a:xfrm>
          <a:prstGeom prst="rect">
            <a:avLst/>
          </a:prstGeom>
        </p:spPr>
      </p:pic>
    </p:spTree>
    <p:custDataLst>
      <p:tags r:id="rId1"/>
    </p:custDataLst>
    <p:extLst>
      <p:ext uri="{BB962C8B-B14F-4D97-AF65-F5344CB8AC3E}">
        <p14:creationId xmlns:p14="http://schemas.microsoft.com/office/powerpoint/2010/main" val="1552048516"/>
      </p:ext>
    </p:extLst>
  </p:cSld>
  <p:clrMapOvr>
    <a:masterClrMapping/>
  </p:clrMapOvr>
  <p:transition spd="slow">
    <p:wipe/>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65750"/>
          </a:xfrm>
        </p:spPr>
        <p:txBody>
          <a:bodyPr/>
          <a:lstStyle/>
          <a:p>
            <a:r>
              <a:rPr lang="en-US" sz="1600" dirty="0">
                <a:latin typeface="Arial" charset="0"/>
              </a:rPr>
              <a:t>Common Problems and Solutions for Mobile Operating Systems</a:t>
            </a:r>
            <a:br>
              <a:rPr lang="en-US" sz="1600" dirty="0">
                <a:latin typeface="Arial" charset="0"/>
              </a:rPr>
            </a:br>
            <a:r>
              <a:rPr lang="en-US" altLang="en-US" dirty="0"/>
              <a:t>Common Problems and Solutions for Mobile OS Security</a:t>
            </a:r>
            <a:endParaRPr lang="en-CA" altLang="en-US" dirty="0"/>
          </a:p>
        </p:txBody>
      </p:sp>
      <p:pic>
        <p:nvPicPr>
          <p:cNvPr id="2" name="Picture 1" descr="Identify the problem:&#10;&#10;&quot;A mobile device has a weak signal or the signal has been dropped&quot; is highlighted.  Probable causes: There are not enough cell towers in the area. The area is between coverage areas of the carrier. The building that you are in is blocking the signal. Your grip on the mobile device is blocking the signal.  Possible solutions: move to a more populated area that will have more cell towers. Move to an area within the range of your carrier. Relocate to a different area in the building or outside. Change your grip on the device.&#10;&#10;Remaining options:&#10;A mobile device has slow data speeds.&#10;A mobile device pairs to a Bluetooth device unintentionally.&#10;A mobile device account has been accessed by unauthorized personnel. &#10;A mobile device is being tracked without permission.&#10;The power of a mobile device is draining more quickly than norma.&#10;A mobile device connects to a WiFi network unintentionally.&#10;A mobile device has leaked personal files and data.&#10;An app has achieved unauthorized access to root.&#10;A mobile device camera or microphone is being accessed without permission.">
            <a:extLst>
              <a:ext uri="{FF2B5EF4-FFF2-40B4-BE49-F238E27FC236}">
                <a16:creationId xmlns:a16="http://schemas.microsoft.com/office/drawing/2014/main" id="{776494F1-A9C0-40B2-9E24-2253B5B392AE}"/>
              </a:ext>
            </a:extLst>
          </p:cNvPr>
          <p:cNvPicPr>
            <a:picLocks noChangeAspect="1"/>
          </p:cNvPicPr>
          <p:nvPr/>
        </p:nvPicPr>
        <p:blipFill>
          <a:blip r:embed="rId4"/>
          <a:stretch>
            <a:fillRect/>
          </a:stretch>
        </p:blipFill>
        <p:spPr>
          <a:xfrm>
            <a:off x="479394" y="807143"/>
            <a:ext cx="8185212" cy="3629358"/>
          </a:xfrm>
          <a:prstGeom prst="rect">
            <a:avLst/>
          </a:prstGeom>
        </p:spPr>
      </p:pic>
    </p:spTree>
    <p:custDataLst>
      <p:tags r:id="rId1"/>
    </p:custDataLst>
    <p:extLst>
      <p:ext uri="{BB962C8B-B14F-4D97-AF65-F5344CB8AC3E}">
        <p14:creationId xmlns:p14="http://schemas.microsoft.com/office/powerpoint/2010/main" val="4244645538"/>
      </p:ext>
    </p:extLst>
  </p:cSld>
  <p:clrMapOvr>
    <a:masterClrMapping/>
  </p:clrMapOvr>
  <p:transition spd="slow">
    <p:wipe/>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2"/>
            <a:ext cx="9144000" cy="961239"/>
          </a:xfrm>
        </p:spPr>
        <p:txBody>
          <a:bodyPr/>
          <a:lstStyle/>
          <a:p>
            <a:r>
              <a:rPr lang="en-US" sz="1600" dirty="0">
                <a:latin typeface="Arial" charset="0"/>
              </a:rPr>
              <a:t>Common Problems and Solutions for Mobile Operating Systems</a:t>
            </a:r>
            <a:br>
              <a:rPr lang="en-US" sz="1600" dirty="0">
                <a:latin typeface="Arial" charset="0"/>
              </a:rPr>
            </a:br>
            <a:r>
              <a:rPr lang="en-US" altLang="en-US" dirty="0"/>
              <a:t>Common Problems and Solutions for Linux and macOS Operating Systems</a:t>
            </a:r>
            <a:endParaRPr lang="en-CA" altLang="en-US" dirty="0"/>
          </a:p>
        </p:txBody>
      </p:sp>
      <p:pic>
        <p:nvPicPr>
          <p:cNvPr id="2" name="Picture 1" descr="&quot;The automatic backup operation does not start.&quot; is highlighted.  Probable causes: Time Machine is turned off in macOS. Deja Dup is turned off in Linux.  Possible solutions: Turn on Time Machine in macOS. Turn on Deja Dup in Linux.&#10;&#10;Remaining options:&#10;An application stops responding in macOS.&#10;macOS cannot read the remote optical disc using Remote Disc.&#10;Linux or macOS freezes on startup and exhibits kernel panic where there is a stop screen.&#10;The directory appears empty.&#10;Wi-Fi is not accessible using Ubuntu.&#10;Linux fails to boot and you receive a &quot;Missing GRUB&quot; or &quot;Missing LILO&quot; message.">
            <a:extLst>
              <a:ext uri="{FF2B5EF4-FFF2-40B4-BE49-F238E27FC236}">
                <a16:creationId xmlns:a16="http://schemas.microsoft.com/office/drawing/2014/main" id="{D9EA4746-E153-4567-93C3-2452CE74BE15}"/>
              </a:ext>
            </a:extLst>
          </p:cNvPr>
          <p:cNvPicPr>
            <a:picLocks noChangeAspect="1"/>
          </p:cNvPicPr>
          <p:nvPr/>
        </p:nvPicPr>
        <p:blipFill>
          <a:blip r:embed="rId4"/>
          <a:stretch>
            <a:fillRect/>
          </a:stretch>
        </p:blipFill>
        <p:spPr>
          <a:xfrm>
            <a:off x="484360" y="1026280"/>
            <a:ext cx="8175279" cy="3676085"/>
          </a:xfrm>
          <a:prstGeom prst="rect">
            <a:avLst/>
          </a:prstGeom>
        </p:spPr>
      </p:pic>
    </p:spTree>
    <p:custDataLst>
      <p:tags r:id="rId1"/>
    </p:custDataLst>
    <p:extLst>
      <p:ext uri="{BB962C8B-B14F-4D97-AF65-F5344CB8AC3E}">
        <p14:creationId xmlns:p14="http://schemas.microsoft.com/office/powerpoint/2010/main" val="3165852098"/>
      </p:ext>
    </p:extLst>
  </p:cSld>
  <p:clrMapOvr>
    <a:masterClrMapping/>
  </p:clrMapOvr>
  <p:transition spd="slow">
    <p:wipe/>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 y="41393"/>
            <a:ext cx="9144000" cy="765750"/>
          </a:xfrm>
        </p:spPr>
        <p:txBody>
          <a:bodyPr/>
          <a:lstStyle/>
          <a:p>
            <a:r>
              <a:rPr lang="en-US" sz="1600" dirty="0">
                <a:latin typeface="Arial" charset="0"/>
              </a:rPr>
              <a:t>Common Problems and Solutions for Mobile Operating Systems</a:t>
            </a:r>
            <a:br>
              <a:rPr lang="en-US" sz="1600" dirty="0">
                <a:latin typeface="Arial" charset="0"/>
              </a:rPr>
            </a:br>
            <a:r>
              <a:rPr lang="en-US" altLang="en-US" dirty="0"/>
              <a:t>Lab – Troubleshooting Mobile Devices</a:t>
            </a:r>
            <a:endParaRPr lang="en-CA" altLang="en-US" dirty="0"/>
          </a:p>
        </p:txBody>
      </p:sp>
      <p:sp>
        <p:nvSpPr>
          <p:cNvPr id="3" name="TextBox 2">
            <a:extLst>
              <a:ext uri="{FF2B5EF4-FFF2-40B4-BE49-F238E27FC236}">
                <a16:creationId xmlns:a16="http://schemas.microsoft.com/office/drawing/2014/main" id="{47FF9D9D-5862-4E32-B146-B4C77913210E}"/>
              </a:ext>
            </a:extLst>
          </p:cNvPr>
          <p:cNvSpPr txBox="1"/>
          <p:nvPr/>
        </p:nvSpPr>
        <p:spPr>
          <a:xfrm>
            <a:off x="241702" y="1047641"/>
            <a:ext cx="8660598" cy="923330"/>
          </a:xfrm>
          <a:prstGeom prst="rect">
            <a:avLst/>
          </a:prstGeom>
          <a:noFill/>
        </p:spPr>
        <p:txBody>
          <a:bodyPr wrap="square" rtlCol="0">
            <a:spAutoFit/>
          </a:bodyPr>
          <a:lstStyle/>
          <a:p>
            <a:r>
              <a:rPr lang="en-US"/>
              <a:t>In this lab, you will analyze scenarios involving common problems for mobile devices and identify the solutions. </a:t>
            </a:r>
            <a:r>
              <a:rPr lang="en-US" dirty="0"/>
              <a:t>You have been provided with a list of solutions for common problems. Each solution may be used more than once.</a:t>
            </a:r>
          </a:p>
        </p:txBody>
      </p:sp>
    </p:spTree>
    <p:custDataLst>
      <p:tags r:id="rId1"/>
    </p:custDataLst>
    <p:extLst>
      <p:ext uri="{BB962C8B-B14F-4D97-AF65-F5344CB8AC3E}">
        <p14:creationId xmlns:p14="http://schemas.microsoft.com/office/powerpoint/2010/main" val="1424043599"/>
      </p:ext>
    </p:extLst>
  </p:cSld>
  <p:clrMapOvr>
    <a:masterClrMapping/>
  </p:clrMapOvr>
  <p:transition spd="slow">
    <p:wipe/>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6425" y="915409"/>
            <a:ext cx="7598042" cy="1802391"/>
          </a:xfrm>
        </p:spPr>
        <p:txBody>
          <a:bodyPr/>
          <a:lstStyle/>
          <a:p>
            <a:r>
              <a:rPr lang="en-US" dirty="0" smtClean="0">
                <a:solidFill>
                  <a:schemeClr val="accent5">
                    <a:lumMod val="40000"/>
                    <a:lumOff val="60000"/>
                  </a:schemeClr>
                </a:solidFill>
              </a:rPr>
              <a:t>12.5 Chapter Summary</a:t>
            </a:r>
            <a:endParaRPr lang="en-US" dirty="0">
              <a:solidFill>
                <a:schemeClr val="accent5">
                  <a:lumMod val="40000"/>
                  <a:lumOff val="60000"/>
                </a:schemeClr>
              </a:solidFill>
            </a:endParaRPr>
          </a:p>
        </p:txBody>
      </p:sp>
    </p:spTree>
    <p:custDataLst>
      <p:tags r:id="rId1"/>
    </p:custDataLst>
    <p:extLst>
      <p:ext uri="{BB962C8B-B14F-4D97-AF65-F5344CB8AC3E}">
        <p14:creationId xmlns:p14="http://schemas.microsoft.com/office/powerpoint/2010/main" val="3886944279"/>
      </p:ext>
    </p:extLst>
  </p:cSld>
  <p:clrMapOvr>
    <a:masterClrMapping/>
  </p:clrMapOvr>
  <p:transition spd="slow">
    <p:wipe/>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r>
              <a:rPr lang="en-US" sz="1400" dirty="0">
                <a:latin typeface="Arial" charset="0"/>
              </a:rPr>
              <a:t>Conclusion</a:t>
            </a:r>
            <a:r>
              <a:rPr lang="en-US" dirty="0">
                <a:latin typeface="Arial" charset="0"/>
              </a:rPr>
              <a:t/>
            </a:r>
            <a:br>
              <a:rPr lang="en-US" dirty="0">
                <a:latin typeface="Arial" charset="0"/>
              </a:rPr>
            </a:br>
            <a:r>
              <a:rPr lang="en-US" dirty="0">
                <a:latin typeface="Arial" charset="0"/>
              </a:rPr>
              <a:t>Chapter 12: </a:t>
            </a:r>
            <a:r>
              <a:rPr lang="en-US" dirty="0"/>
              <a:t>Mobile, Linux, and </a:t>
            </a:r>
            <a:r>
              <a:rPr lang="en-US" dirty="0" err="1"/>
              <a:t>macOS</a:t>
            </a:r>
            <a:r>
              <a:rPr lang="en-US" dirty="0"/>
              <a:t> Operating Systems</a:t>
            </a:r>
            <a:endParaRPr lang="en-US" dirty="0">
              <a:latin typeface="Arial" charset="0"/>
            </a:endParaRPr>
          </a:p>
        </p:txBody>
      </p:sp>
      <p:sp>
        <p:nvSpPr>
          <p:cNvPr id="4" name="Content Placeholder 3"/>
          <p:cNvSpPr>
            <a:spLocks noGrp="1"/>
          </p:cNvSpPr>
          <p:nvPr>
            <p:ph idx="1"/>
          </p:nvPr>
        </p:nvSpPr>
        <p:spPr>
          <a:xfrm>
            <a:off x="144065" y="822593"/>
            <a:ext cx="8853286" cy="4155319"/>
          </a:xfrm>
        </p:spPr>
        <p:txBody>
          <a:bodyPr/>
          <a:lstStyle/>
          <a:p>
            <a:r>
              <a:rPr lang="en-US" dirty="0"/>
              <a:t>Explain the purpose and characteristics of mobile operating systems.</a:t>
            </a:r>
          </a:p>
          <a:p>
            <a:r>
              <a:rPr lang="en-US" dirty="0"/>
              <a:t>Explain methods for securing mobile devices.</a:t>
            </a:r>
          </a:p>
          <a:p>
            <a:r>
              <a:rPr lang="en-US" dirty="0"/>
              <a:t>Explain the purpose and characteristics of Mac and Linux operating systems.</a:t>
            </a:r>
          </a:p>
          <a:p>
            <a:r>
              <a:rPr lang="en-US" dirty="0"/>
              <a:t>Explain how to troubleshoot other operating systems.</a:t>
            </a:r>
          </a:p>
        </p:txBody>
      </p:sp>
    </p:spTree>
    <p:custDataLst>
      <p:tags r:id="rId1"/>
    </p:custDataLst>
    <p:extLst>
      <p:ext uri="{BB962C8B-B14F-4D97-AF65-F5344CB8AC3E}">
        <p14:creationId xmlns:p14="http://schemas.microsoft.com/office/powerpoint/2010/main" val="2175629910"/>
      </p:ext>
    </p:extLst>
  </p:cSld>
  <p:clrMapOvr>
    <a:masterClrMapping/>
  </p:clrMapOvr>
  <p:transition spd="slow">
    <p:wipe/>
  </p:transition>
</p:sld>
</file>

<file path=ppt/slides/slide6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Section 12.1</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619471542"/>
              </p:ext>
            </p:extLst>
          </p:nvPr>
        </p:nvGraphicFramePr>
        <p:xfrm>
          <a:off x="207959" y="912813"/>
          <a:ext cx="7119940" cy="2682240"/>
        </p:xfrm>
        <a:graphic>
          <a:graphicData uri="http://schemas.openxmlformats.org/drawingml/2006/table">
            <a:tbl>
              <a:tblPr firstRow="1" bandRow="1">
                <a:tableStyleId>{F5AB1C69-6EDB-4FF4-983F-18BD219EF322}</a:tableStyleId>
              </a:tblPr>
              <a:tblGrid>
                <a:gridCol w="3559970">
                  <a:extLst>
                    <a:ext uri="{9D8B030D-6E8A-4147-A177-3AD203B41FA5}">
                      <a16:colId xmlns:a16="http://schemas.microsoft.com/office/drawing/2014/main" val="2731093094"/>
                    </a:ext>
                  </a:extLst>
                </a:gridCol>
                <a:gridCol w="3559970">
                  <a:extLst>
                    <a:ext uri="{9D8B030D-6E8A-4147-A177-3AD203B41FA5}">
                      <a16:colId xmlns:a16="http://schemas.microsoft.com/office/drawing/2014/main" val="20001"/>
                    </a:ext>
                  </a:extLst>
                </a:gridCol>
              </a:tblGrid>
              <a:tr h="1055687">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Open Source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Closed Source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Android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iOS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Windows Mobile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SDK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Apk</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Google Now</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Siri</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Cortana</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Icon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Widget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Accelerometer</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Gyroscope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GPS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IPS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Wi-Fi calling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NFC</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VPN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994453015"/>
      </p:ext>
    </p:extLst>
  </p:cSld>
  <p:clrMapOvr>
    <a:masterClrMapping/>
  </p:clrMapOvr>
  <p:transition spd="slow">
    <p:wipe/>
  </p:transition>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Section 12.2</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458556602"/>
              </p:ext>
            </p:extLst>
          </p:nvPr>
        </p:nvGraphicFramePr>
        <p:xfrm>
          <a:off x="144459" y="798513"/>
          <a:ext cx="7881940" cy="188976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val="2731093094"/>
                    </a:ext>
                  </a:extLst>
                </a:gridCol>
                <a:gridCol w="3940970">
                  <a:extLst>
                    <a:ext uri="{9D8B030D-6E8A-4147-A177-3AD203B41FA5}">
                      <a16:colId xmlns:a16="http://schemas.microsoft.com/office/drawing/2014/main"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iCloud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Google Sync</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OneDrive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MDM</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Remote lock</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Remote wipe</a:t>
                      </a:r>
                    </a:p>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Patch</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Update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PRL</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PRI</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Sandbox</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Rooting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Jailbreaking</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3752238262"/>
      </p:ext>
    </p:extLst>
  </p:cSld>
  <p:clrMapOvr>
    <a:masterClrMapping/>
  </p:clrMapOvr>
  <p:transition spd="slow">
    <p:wipe/>
  </p:transition>
</p:sld>
</file>

<file path=ppt/slides/slide6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Section 12.3</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517558451"/>
              </p:ext>
            </p:extLst>
          </p:nvPr>
        </p:nvGraphicFramePr>
        <p:xfrm>
          <a:off x="144459" y="798513"/>
          <a:ext cx="7881940" cy="373888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val="2731093094"/>
                    </a:ext>
                  </a:extLst>
                </a:gridCol>
                <a:gridCol w="3940970">
                  <a:extLst>
                    <a:ext uri="{9D8B030D-6E8A-4147-A177-3AD203B41FA5}">
                      <a16:colId xmlns:a16="http://schemas.microsoft.com/office/drawing/2014/main"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Unix</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Linux</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macOS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ext3</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ext4</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NFS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HFS Plus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APFS</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Grub</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Time Machine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S.M.A.R.T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Cron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BSD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PXE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Netboot</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Unity</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Magic Mouse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Magic Trackpad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Mission Control</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kernel</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shell</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cli</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terminal emulator</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Gnome-keyring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Keychain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signature</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cd</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Ls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1740454140"/>
      </p:ext>
    </p:extLst>
  </p:cSld>
  <p:clrMapOvr>
    <a:masterClrMapping/>
  </p:clrMapOvr>
  <p:transition spd="slow">
    <p:wipe/>
  </p:transition>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Section 12.3</a:t>
            </a:r>
            <a:r>
              <a:rPr lang="en-US" dirty="0">
                <a:latin typeface="Arial" charset="0"/>
              </a:rPr>
              <a:t/>
            </a:r>
            <a:br>
              <a:rPr lang="en-US" dirty="0">
                <a:latin typeface="Arial" charset="0"/>
              </a:rPr>
            </a:br>
            <a:r>
              <a:rPr lang="en-US" dirty="0">
                <a:latin typeface="Arial" charset="0"/>
              </a:rPr>
              <a:t>New Terms and Commands (Cont.)</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561981250"/>
              </p:ext>
            </p:extLst>
          </p:nvPr>
        </p:nvGraphicFramePr>
        <p:xfrm>
          <a:off x="144459" y="806396"/>
          <a:ext cx="7881940" cy="294640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val="2731093094"/>
                    </a:ext>
                  </a:extLst>
                </a:gridCol>
                <a:gridCol w="3940970">
                  <a:extLst>
                    <a:ext uri="{9D8B030D-6E8A-4147-A177-3AD203B41FA5}">
                      <a16:colId xmlns:a16="http://schemas.microsoft.com/office/drawing/2014/main" val="20001"/>
                    </a:ext>
                  </a:extLst>
                </a:gridCol>
              </a:tblGrid>
              <a:tr h="370840">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cp</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pwd</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mv</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mkdir</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rm</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ls –l</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user permission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group permission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other permission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777</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passwd</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ps</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klill</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ifconfig</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iwconfig</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chmod</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sudo</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err="1">
                          <a:solidFill>
                            <a:srgbClr val="000000"/>
                          </a:solidFill>
                          <a:latin typeface="+mn-lt"/>
                          <a:ea typeface="+mn-ea"/>
                          <a:cs typeface="+mn-cs"/>
                        </a:rPr>
                        <a:t>chown</a:t>
                      </a:r>
                      <a:endParaRPr lang="en-US" sz="1400" b="0" kern="1200" dirty="0">
                        <a:solidFill>
                          <a:srgbClr val="000000"/>
                        </a:solidFill>
                        <a:latin typeface="+mn-lt"/>
                        <a:ea typeface="+mn-ea"/>
                        <a:cs typeface="+mn-cs"/>
                      </a:endParaRP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apt-get</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shutdown</a:t>
                      </a:r>
                    </a:p>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dd</a:t>
                      </a:r>
                    </a:p>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1014782682"/>
      </p:ext>
    </p:extLst>
  </p:cSld>
  <p:clrMapOvr>
    <a:masterClrMapping/>
  </p:clrMapOvr>
  <p:transition spd="slow">
    <p:wipe/>
  </p:transition>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p:txBody>
          <a:bodyPr/>
          <a:lstStyle/>
          <a:p>
            <a:pPr eaLnBrk="1" hangingPunct="1"/>
            <a:r>
              <a:rPr lang="en-US" sz="1400" dirty="0">
                <a:latin typeface="Arial" charset="0"/>
              </a:rPr>
              <a:t>Section 12.4</a:t>
            </a:r>
            <a:r>
              <a:rPr lang="en-US" dirty="0">
                <a:latin typeface="Arial" charset="0"/>
              </a:rPr>
              <a:t/>
            </a:r>
            <a:br>
              <a:rPr lang="en-US" dirty="0">
                <a:latin typeface="Arial" charset="0"/>
              </a:rPr>
            </a:br>
            <a:r>
              <a:rPr lang="en-US" dirty="0">
                <a:latin typeface="Arial" charset="0"/>
              </a:rPr>
              <a:t>New Terms and Commands</a:t>
            </a: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2056162662"/>
              </p:ext>
            </p:extLst>
          </p:nvPr>
        </p:nvGraphicFramePr>
        <p:xfrm>
          <a:off x="144459" y="798513"/>
          <a:ext cx="7881940" cy="304800"/>
        </p:xfrm>
        <a:graphic>
          <a:graphicData uri="http://schemas.openxmlformats.org/drawingml/2006/table">
            <a:tbl>
              <a:tblPr firstRow="1" bandRow="1">
                <a:tableStyleId>{F5AB1C69-6EDB-4FF4-983F-18BD219EF322}</a:tableStyleId>
              </a:tblPr>
              <a:tblGrid>
                <a:gridCol w="3940970">
                  <a:extLst>
                    <a:ext uri="{9D8B030D-6E8A-4147-A177-3AD203B41FA5}">
                      <a16:colId xmlns:a16="http://schemas.microsoft.com/office/drawing/2014/main" val="2731093094"/>
                    </a:ext>
                  </a:extLst>
                </a:gridCol>
                <a:gridCol w="3940970">
                  <a:extLst>
                    <a:ext uri="{9D8B030D-6E8A-4147-A177-3AD203B41FA5}">
                      <a16:colId xmlns:a16="http://schemas.microsoft.com/office/drawing/2014/main" val="20001"/>
                    </a:ext>
                  </a:extLst>
                </a:gridCol>
              </a:tblGrid>
              <a:tr h="284062">
                <a:tc>
                  <a:txBody>
                    <a:bodyPr/>
                    <a:lstStyle/>
                    <a:p>
                      <a:pPr marL="173038" indent="-173038" algn="l" defTabSz="685777" rtl="0" eaLnBrk="1" latinLnBrk="0" hangingPunct="1">
                        <a:spcBef>
                          <a:spcPts val="200"/>
                        </a:spcBef>
                        <a:spcAft>
                          <a:spcPts val="200"/>
                        </a:spcAft>
                        <a:buFont typeface="Arial" panose="020B0604020202020204" pitchFamily="34" charset="0"/>
                        <a:buChar char="•"/>
                      </a:pPr>
                      <a:r>
                        <a:rPr lang="en-US" sz="1400" b="0" kern="1200" dirty="0">
                          <a:solidFill>
                            <a:srgbClr val="000000"/>
                          </a:solidFill>
                          <a:latin typeface="+mn-lt"/>
                          <a:ea typeface="+mn-ea"/>
                          <a:cs typeface="+mn-cs"/>
                        </a:rPr>
                        <a:t>None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173038" indent="-173038" algn="l" defTabSz="685777" rtl="0" eaLnBrk="1" latinLnBrk="0" hangingPunct="1">
                        <a:spcBef>
                          <a:spcPts val="200"/>
                        </a:spcBef>
                        <a:spcAft>
                          <a:spcPts val="200"/>
                        </a:spcAft>
                        <a:buFont typeface="Arial" panose="020B0604020202020204" pitchFamily="34" charset="0"/>
                        <a:buChar char="•"/>
                      </a:pPr>
                      <a:endParaRPr lang="en-US" sz="1400" b="0" kern="1200" dirty="0">
                        <a:solidFill>
                          <a:srgbClr val="000000"/>
                        </a:solidFill>
                        <a:latin typeface="+mn-lt"/>
                        <a:ea typeface="+mn-ea"/>
                        <a:cs typeface="+mn-cs"/>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00795013"/>
                  </a:ext>
                </a:extLst>
              </a:tr>
            </a:tbl>
          </a:graphicData>
        </a:graphic>
      </p:graphicFrame>
    </p:spTree>
    <p:custDataLst>
      <p:tags r:id="rId1"/>
    </p:custDataLst>
    <p:extLst>
      <p:ext uri="{BB962C8B-B14F-4D97-AF65-F5344CB8AC3E}">
        <p14:creationId xmlns:p14="http://schemas.microsoft.com/office/powerpoint/2010/main" val="1588858833"/>
      </p:ext>
    </p:extLst>
  </p:cSld>
  <p:clrMapOvr>
    <a:masterClrMapping/>
  </p:clrMapOvr>
  <p:transition spd="slow">
    <p:wipe/>
  </p:transition>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ustDataLst>
      <p:tags r:id="rId1"/>
    </p:custDataLst>
    <p:extLst>
      <p:ext uri="{BB962C8B-B14F-4D97-AF65-F5344CB8AC3E}">
        <p14:creationId xmlns:p14="http://schemas.microsoft.com/office/powerpoint/2010/main" val="4190828277"/>
      </p:ext>
    </p:extLst>
  </p:cSld>
  <p:clrMapOvr>
    <a:masterClrMapping/>
  </p:clrMapOvr>
  <p:transition spd="slow">
    <p:wipe/>
  </p:transition>
</p:sld>
</file>

<file path=ppt/tags/tag1.xml><?xml version="1.0" encoding="utf-8"?>
<p:tagLst xmlns:a="http://schemas.openxmlformats.org/drawingml/2006/main" xmlns:r="http://schemas.openxmlformats.org/officeDocument/2006/relationships" xmlns:p="http://schemas.openxmlformats.org/presentationml/2006/main">
  <p:tag name="ARTICULATE_SLIDE_COUNT" val="79"/>
  <p:tag name="ARTICULATE_PROJECT_OPEN" val="0"/>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Default Theme">
  <a:themeElements>
    <a:clrScheme name="Custom 6">
      <a:dk1>
        <a:srgbClr val="58585B"/>
      </a:dk1>
      <a:lt1>
        <a:srgbClr val="FFFFFF"/>
      </a:lt1>
      <a:dk2>
        <a:srgbClr val="58585B"/>
      </a:dk2>
      <a:lt2>
        <a:srgbClr val="81C569"/>
      </a:lt2>
      <a:accent1>
        <a:srgbClr val="004C69"/>
      </a:accent1>
      <a:accent2>
        <a:srgbClr val="9E0B0F"/>
      </a:accent2>
      <a:accent3>
        <a:srgbClr val="FFFFFF"/>
      </a:accent3>
      <a:accent4>
        <a:srgbClr val="367187"/>
      </a:accent4>
      <a:accent5>
        <a:srgbClr val="38C6F4"/>
      </a:accent5>
      <a:accent6>
        <a:srgbClr val="FBAB18"/>
      </a:accent6>
      <a:hlink>
        <a:srgbClr val="38C6F4"/>
      </a:hlink>
      <a:folHlink>
        <a:srgbClr val="81C569"/>
      </a:folHlink>
    </a:clrScheme>
    <a:fontScheme name="Office Classic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36A4D7"/>
        </a:solidFill>
        <a:ln>
          <a:noFill/>
        </a:ln>
        <a:effectLst/>
      </a:spPr>
      <a:bodyPr rtlCol="0" anchor="ctr"/>
      <a:lstStyle>
        <a:defPPr algn="ctr">
          <a:defRPr dirty="0" smtClean="0"/>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Default Theme" id="{A3178FD6-045E-43BB-9FF9-79BDC55288A1}" vid="{B3635A64-254C-4D4D-B1C2-6197525273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Default Theme</Template>
  <TotalTime>20413</TotalTime>
  <Words>6916</Words>
  <Application>Microsoft Office PowerPoint</Application>
  <PresentationFormat>On-screen Show (16:9)</PresentationFormat>
  <Paragraphs>718</Paragraphs>
  <Slides>67</Slides>
  <Notes>66</Notes>
  <HiddenSlides>5</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ＭＳ Ｐゴシック</vt:lpstr>
      <vt:lpstr>Arial</vt:lpstr>
      <vt:lpstr>Calibri</vt:lpstr>
      <vt:lpstr>CiscoSans</vt:lpstr>
      <vt:lpstr>CiscoSans ExtraLight</vt:lpstr>
      <vt:lpstr>CiscoSans Thin</vt:lpstr>
      <vt:lpstr>Wingdings</vt:lpstr>
      <vt:lpstr>Default Theme</vt:lpstr>
      <vt:lpstr>Chapter 12: Mobile, Linux, and macOS Operating Systems</vt:lpstr>
      <vt:lpstr>Chapter 12 - Sections &amp; Objectives</vt:lpstr>
      <vt:lpstr>Chapter 12 - Sections &amp; Objectives (Cont.)</vt:lpstr>
      <vt:lpstr>12.1 Mobile Operating Systems</vt:lpstr>
      <vt:lpstr>Android vs iOS Open Source vs Closed Source</vt:lpstr>
      <vt:lpstr>Android vs iOS Applications and Content Sources</vt:lpstr>
      <vt:lpstr>Android vs iOS Applications and Content Sources (Cont.)</vt:lpstr>
      <vt:lpstr>Android Touch Interface Home Screen Items</vt:lpstr>
      <vt:lpstr>Android Touch Interface Home Screen Items (Cont.)</vt:lpstr>
      <vt:lpstr>Android Touch Interface Lab – Working with Android</vt:lpstr>
      <vt:lpstr>iOS Touch Interface Home Screen Items</vt:lpstr>
      <vt:lpstr>iOS Touch Interface Home Screen Items (Cont.)</vt:lpstr>
      <vt:lpstr>iOS Touch Interface Lab – Working with iOS</vt:lpstr>
      <vt:lpstr>Common Mobile Device Features Screen Orientation</vt:lpstr>
      <vt:lpstr>Common Mobile Device Features Screen Calibration</vt:lpstr>
      <vt:lpstr>Common Mobile Device Features GPS</vt:lpstr>
      <vt:lpstr>Common Mobile Device Features Lab – Mobile Device Features</vt:lpstr>
      <vt:lpstr>Common Mobile Device Features Wi-Fi Calling</vt:lpstr>
      <vt:lpstr>Common Mobile Device Features NFC Payment</vt:lpstr>
      <vt:lpstr>Common Mobile Device Features Virtual Private Network</vt:lpstr>
      <vt:lpstr>Common Mobile Device Features Virtual Assistants</vt:lpstr>
      <vt:lpstr>12.2 Method for Securing Mobile Devices</vt:lpstr>
      <vt:lpstr>Screen Locks and Biometric Authentication Lab – Passcode Locks</vt:lpstr>
      <vt:lpstr>Screen Locks and Biometric Authentication Restrictions on Failed Login Attempts</vt:lpstr>
      <vt:lpstr>Cloud-Enabled Services for Mobile Devices Remote Backup</vt:lpstr>
      <vt:lpstr>Cloud-Enabled Services for Mobile Devices Locator Applications</vt:lpstr>
      <vt:lpstr>Cloud-Enabled Services for Mobile Devices Remote Lock and Remote Wipe</vt:lpstr>
      <vt:lpstr>Software Security Antivirus</vt:lpstr>
      <vt:lpstr>Software Security Rooting and Jailbreaking</vt:lpstr>
      <vt:lpstr>Software Security Patching and Updating Operating Systems</vt:lpstr>
      <vt:lpstr>12.3 Linux and macOS Operating Systems</vt:lpstr>
      <vt:lpstr>Linux and macOS tools and features Introduction to Linux and macOS Operating Systems</vt:lpstr>
      <vt:lpstr>Linux and macOS tools and features Overview of Linux GUI</vt:lpstr>
      <vt:lpstr>Linux and macOS tools and features Overview of macOS GUI</vt:lpstr>
      <vt:lpstr>Linux and macOS tools and features Overview of Linux and macOS CLI</vt:lpstr>
      <vt:lpstr>Linux and macOS tools and features Overview of Linux and macOS CLI (Cont.)</vt:lpstr>
      <vt:lpstr>Linux and macOS tools and features Linux Backup and Recovery</vt:lpstr>
      <vt:lpstr>Linux and macOS tools and features macOS Backup and Recovery</vt:lpstr>
      <vt:lpstr>Linux and macOS tools and features Overview of Disk Utilities</vt:lpstr>
      <vt:lpstr>Linux and macOS tools and features Overview of Disk Utilities (Cont.)</vt:lpstr>
      <vt:lpstr>Linux and macOS Best Practices Scheduled Tasks</vt:lpstr>
      <vt:lpstr>Linux and macOS Best Practices Operating System Updates</vt:lpstr>
      <vt:lpstr>Linux and macOS Best Practices Security</vt:lpstr>
      <vt:lpstr>Basic CLI Commands The ls –l command output</vt:lpstr>
      <vt:lpstr>Basic CLI Commands Basic Unix File and Directory Permissions</vt:lpstr>
      <vt:lpstr>Basic CLI Commands Linux Administrative Commands</vt:lpstr>
      <vt:lpstr>Basic CLI Commands Linux Administrative Commands Requiring Root Access</vt:lpstr>
      <vt:lpstr>12.4 Basic Troubleshooting Process for Mobile, Linux, and macOS Operating Systems</vt:lpstr>
      <vt:lpstr>Applying the Troubleshooting Process to Mobile, Linux, and macOS Operating Systems The Six Steps of the Troubleshooting Process</vt:lpstr>
      <vt:lpstr>Applying the Troubleshooting Process to Mobile, Linux, and macOS Operating Systems Identify the Problem</vt:lpstr>
      <vt:lpstr>Applying the Troubleshooting Process to Mobile, Linux, and macOS Operating Systems Establish a theory of Probable Cause</vt:lpstr>
      <vt:lpstr>Applying the Troubleshooting Process to Mobile, Linux, and macOS Operating Systems Test the Theory to Determine the Cause</vt:lpstr>
      <vt:lpstr>Applying the Troubleshooting Process to Mobile, Linux, and macOS Operating Systems Establish a Plan of Action to Resolve the Problem and Implement the Solution</vt:lpstr>
      <vt:lpstr>Applying the Troubleshooting Process to Mobile, Linux, and macOS Operating Systems Verify Full System Functionality and if Applicable, Implement Preventive Measures</vt:lpstr>
      <vt:lpstr>Applying the Troubleshooting Process to Mobile, Linux, and macOS Operating Systems Document Findings, Actions, and Outcomes</vt:lpstr>
      <vt:lpstr>Common Problems and Solutions for Mobile Operating Systems Common Problems and Solutions for Mobile Operating Systems</vt:lpstr>
      <vt:lpstr>Common Problems and Solutions for Mobile Operating Systems Common Problems and Solutions for Mobile OS Security</vt:lpstr>
      <vt:lpstr>Common Problems and Solutions for Mobile Operating Systems Common Problems and Solutions for Linux and macOS Operating Systems</vt:lpstr>
      <vt:lpstr>Common Problems and Solutions for Mobile Operating Systems Lab – Troubleshooting Mobile Devices</vt:lpstr>
      <vt:lpstr>12.5 Chapter Summary</vt:lpstr>
      <vt:lpstr>Conclusion Chapter 12: Mobile, Linux, and macOS Operating Systems</vt:lpstr>
      <vt:lpstr>Section 12.1 New Terms and Commands</vt:lpstr>
      <vt:lpstr>Section 12.2 New Terms and Commands</vt:lpstr>
      <vt:lpstr>Section 12.3 New Terms and Commands</vt:lpstr>
      <vt:lpstr>Section 12.3 New Terms and Commands (Cont.)</vt:lpstr>
      <vt:lpstr>Section 12.4 New Terms and Commands</vt:lpstr>
      <vt:lpstr>PowerPoint Presentation</vt:lpstr>
    </vt:vector>
  </TitlesOfParts>
  <Company>Cisco Systems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bvachon@cisco.com</dc:creator>
  <cp:lastModifiedBy>Paul Wallin</cp:lastModifiedBy>
  <cp:revision>1183</cp:revision>
  <dcterms:created xsi:type="dcterms:W3CDTF">2016-08-22T22:27:36Z</dcterms:created>
  <dcterms:modified xsi:type="dcterms:W3CDTF">2019-11-18T08:57:13Z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ffisync_ProviderInitializationData">
    <vt:lpwstr>https://cisco.jiveon.com</vt:lpwstr>
  </property>
  <property fmtid="{D5CDD505-2E9C-101B-9397-08002B2CF9AE}" pid="3" name="Offisync_UpdateToken">
    <vt:lpwstr>1</vt:lpwstr>
  </property>
  <property fmtid="{D5CDD505-2E9C-101B-9397-08002B2CF9AE}" pid="4" name="Offisync_ServerID">
    <vt:lpwstr>07841bbc-cd3c-4a76-827f-75a2226890f4</vt:lpwstr>
  </property>
  <property fmtid="{D5CDD505-2E9C-101B-9397-08002B2CF9AE}" pid="5" name="Offisync_UniqueId">
    <vt:lpwstr>1702406</vt:lpwstr>
  </property>
  <property fmtid="{D5CDD505-2E9C-101B-9397-08002B2CF9AE}" pid="6" name="Jive_VersionGuid">
    <vt:lpwstr>fd96a0b3-f68d-4727-8e4f-2128d37ed30a</vt:lpwstr>
  </property>
  <property fmtid="{D5CDD505-2E9C-101B-9397-08002B2CF9AE}" pid="7" name="Jive_LatestUserAccountName">
    <vt:lpwstr>alljohns</vt:lpwstr>
  </property>
  <property fmtid="{D5CDD505-2E9C-101B-9397-08002B2CF9AE}" pid="8" name="ArticulateGUID">
    <vt:lpwstr>34884822-16D6-4A9E-9CEA-F2B1E95882BB</vt:lpwstr>
  </property>
  <property fmtid="{D5CDD505-2E9C-101B-9397-08002B2CF9AE}" pid="9" name="ArticulatePath">
    <vt:lpwstr>ITE_Ch12_jv_emailed7.6_abt</vt:lpwstr>
  </property>
</Properties>
</file>