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23"/>
  </p:notesMasterIdLst>
  <p:sldIdLst>
    <p:sldId id="256" r:id="rId2"/>
    <p:sldId id="318" r:id="rId3"/>
    <p:sldId id="319" r:id="rId4"/>
    <p:sldId id="320" r:id="rId5"/>
    <p:sldId id="321" r:id="rId6"/>
    <p:sldId id="323" r:id="rId7"/>
    <p:sldId id="324" r:id="rId8"/>
    <p:sldId id="325" r:id="rId9"/>
    <p:sldId id="322" r:id="rId10"/>
    <p:sldId id="337" r:id="rId11"/>
    <p:sldId id="336" r:id="rId12"/>
    <p:sldId id="335" r:id="rId13"/>
    <p:sldId id="302" r:id="rId14"/>
    <p:sldId id="304" r:id="rId15"/>
    <p:sldId id="307" r:id="rId16"/>
    <p:sldId id="308" r:id="rId17"/>
    <p:sldId id="309" r:id="rId18"/>
    <p:sldId id="299" r:id="rId19"/>
    <p:sldId id="310" r:id="rId20"/>
    <p:sldId id="311" r:id="rId21"/>
    <p:sldId id="303" r:id="rId2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14" autoAdjust="0"/>
  </p:normalViewPr>
  <p:slideViewPr>
    <p:cSldViewPr>
      <p:cViewPr varScale="1">
        <p:scale>
          <a:sx n="55" d="100"/>
          <a:sy n="55" d="100"/>
        </p:scale>
        <p:origin x="1267" y="3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305E339-83C1-4CBD-9FFF-8E547FAE2A23}" type="slidenum">
              <a:rPr lang="en-GB"/>
              <a:pPr>
                <a:defRPr/>
              </a:pPr>
              <a:t>‹#›</a:t>
            </a:fld>
            <a:endParaRPr lang="en-GB"/>
          </a:p>
        </p:txBody>
      </p:sp>
    </p:spTree>
    <p:extLst>
      <p:ext uri="{BB962C8B-B14F-4D97-AF65-F5344CB8AC3E}">
        <p14:creationId xmlns:p14="http://schemas.microsoft.com/office/powerpoint/2010/main" val="14898479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p:spPr>
        <p:txBody>
          <a:bodyPr/>
          <a:lstStyle/>
          <a:p>
            <a:pPr eaLnBrk="1" hangingPunct="1"/>
            <a:endParaRPr lang="en-US" altLang="en-US" smtClean="0"/>
          </a:p>
        </p:txBody>
      </p:sp>
      <p:sp>
        <p:nvSpPr>
          <p:cNvPr id="51204" name="Slide Number Placeholder 3"/>
          <p:cNvSpPr>
            <a:spLocks noGrp="1"/>
          </p:cNvSpPr>
          <p:nvPr>
            <p:ph type="sldNum" sz="quarter" idx="5"/>
          </p:nvPr>
        </p:nvSpPr>
        <p:spPr>
          <a:noFill/>
        </p:spPr>
        <p:txBody>
          <a:bodyPr/>
          <a:lstStyle/>
          <a:p>
            <a:fld id="{BD5AB7BB-041F-4CFE-95DF-5EFD744CF8AA}" type="slidenum">
              <a:rPr lang="en-GB" altLang="en-US" smtClean="0"/>
              <a:pPr/>
              <a:t>1</a:t>
            </a:fld>
            <a:endParaRPr lang="en-GB" altLang="en-US" smtClean="0"/>
          </a:p>
        </p:txBody>
      </p:sp>
    </p:spTree>
    <p:extLst>
      <p:ext uri="{BB962C8B-B14F-4D97-AF65-F5344CB8AC3E}">
        <p14:creationId xmlns:p14="http://schemas.microsoft.com/office/powerpoint/2010/main" val="39228054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GB" alt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lt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BC85D6A6-5F63-49A0-80A8-21BC11F93C51}"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A09FD696-0859-4852-B57E-F0FD465A3E02}"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GB" altLang="en-US"/>
          </a:p>
        </p:txBody>
      </p:sp>
      <p:sp>
        <p:nvSpPr>
          <p:cNvPr id="7" name="Footer Placeholder 4"/>
          <p:cNvSpPr>
            <a:spLocks noGrp="1"/>
          </p:cNvSpPr>
          <p:nvPr>
            <p:ph type="ftr" sz="quarter" idx="11"/>
          </p:nvPr>
        </p:nvSpPr>
        <p:spPr/>
        <p:txBody>
          <a:bodyPr/>
          <a:lstStyle>
            <a:lvl1pPr>
              <a:defRPr/>
            </a:lvl1pPr>
            <a:extLst/>
          </a:lstStyle>
          <a:p>
            <a:pPr>
              <a:defRPr/>
            </a:pPr>
            <a:endParaRPr lang="en-GB" altLang="en-US"/>
          </a:p>
        </p:txBody>
      </p:sp>
      <p:sp>
        <p:nvSpPr>
          <p:cNvPr id="8" name="Slide Number Placeholder 5"/>
          <p:cNvSpPr>
            <a:spLocks noGrp="1"/>
          </p:cNvSpPr>
          <p:nvPr>
            <p:ph type="sldNum" sz="quarter" idx="12"/>
          </p:nvPr>
        </p:nvSpPr>
        <p:spPr/>
        <p:txBody>
          <a:bodyPr/>
          <a:lstStyle>
            <a:lvl1pPr>
              <a:defRPr/>
            </a:lvl1pPr>
            <a:extLst/>
          </a:lstStyle>
          <a:p>
            <a:pPr>
              <a:defRPr/>
            </a:pPr>
            <a:fld id="{7C997ED1-779E-4C28-90B8-1BB76E8B072D}"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28846D2D-F5C1-462A-81CC-DAC56A85625F}"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GB" altLang="en-US"/>
          </a:p>
        </p:txBody>
      </p:sp>
      <p:sp>
        <p:nvSpPr>
          <p:cNvPr id="8" name="Footer Placeholder 7"/>
          <p:cNvSpPr>
            <a:spLocks noGrp="1"/>
          </p:cNvSpPr>
          <p:nvPr>
            <p:ph type="ftr" sz="quarter" idx="11"/>
          </p:nvPr>
        </p:nvSpPr>
        <p:spPr/>
        <p:txBody>
          <a:bodyPr/>
          <a:lstStyle>
            <a:lvl1pPr>
              <a:defRPr/>
            </a:lvl1pPr>
            <a:extLst/>
          </a:lstStyle>
          <a:p>
            <a:pPr>
              <a:defRPr/>
            </a:pPr>
            <a:endParaRPr lang="en-GB" altLang="en-US"/>
          </a:p>
        </p:txBody>
      </p:sp>
      <p:sp>
        <p:nvSpPr>
          <p:cNvPr id="9" name="Slide Number Placeholder 8"/>
          <p:cNvSpPr>
            <a:spLocks noGrp="1"/>
          </p:cNvSpPr>
          <p:nvPr>
            <p:ph type="sldNum" sz="quarter" idx="12"/>
          </p:nvPr>
        </p:nvSpPr>
        <p:spPr/>
        <p:txBody>
          <a:bodyPr/>
          <a:lstStyle>
            <a:lvl1pPr>
              <a:defRPr/>
            </a:lvl1pPr>
            <a:extLst/>
          </a:lstStyle>
          <a:p>
            <a:pPr>
              <a:defRPr/>
            </a:pPr>
            <a:fld id="{B2E022D8-A3CC-4829-8223-19D47F4F2CB2}"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GB" altLang="en-US"/>
          </a:p>
        </p:txBody>
      </p:sp>
      <p:sp>
        <p:nvSpPr>
          <p:cNvPr id="4" name="Footer Placeholder 3"/>
          <p:cNvSpPr>
            <a:spLocks noGrp="1"/>
          </p:cNvSpPr>
          <p:nvPr>
            <p:ph type="ftr" sz="quarter" idx="11"/>
          </p:nvPr>
        </p:nvSpPr>
        <p:spPr/>
        <p:txBody>
          <a:bodyPr/>
          <a:lstStyle>
            <a:lvl1pPr>
              <a:defRPr/>
            </a:lvl1pPr>
            <a:extLst/>
          </a:lstStyle>
          <a:p>
            <a:pPr>
              <a:defRPr/>
            </a:pPr>
            <a:endParaRPr lang="en-GB" altLang="en-US"/>
          </a:p>
        </p:txBody>
      </p:sp>
      <p:sp>
        <p:nvSpPr>
          <p:cNvPr id="5" name="Slide Number Placeholder 4"/>
          <p:cNvSpPr>
            <a:spLocks noGrp="1"/>
          </p:cNvSpPr>
          <p:nvPr>
            <p:ph type="sldNum" sz="quarter" idx="12"/>
          </p:nvPr>
        </p:nvSpPr>
        <p:spPr/>
        <p:txBody>
          <a:bodyPr/>
          <a:lstStyle>
            <a:lvl1pPr>
              <a:defRPr/>
            </a:lvl1pPr>
            <a:extLst/>
          </a:lstStyle>
          <a:p>
            <a:pPr>
              <a:defRPr/>
            </a:pPr>
            <a:fld id="{01951B9B-F7F3-4EAB-B79D-C2484E0FB3FC}"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ltLang="en-US"/>
          </a:p>
        </p:txBody>
      </p:sp>
      <p:sp>
        <p:nvSpPr>
          <p:cNvPr id="3" name="Footer Placeholder 21"/>
          <p:cNvSpPr>
            <a:spLocks noGrp="1"/>
          </p:cNvSpPr>
          <p:nvPr>
            <p:ph type="ftr" sz="quarter" idx="11"/>
          </p:nvPr>
        </p:nvSpPr>
        <p:spPr/>
        <p:txBody>
          <a:bodyPr/>
          <a:lstStyle>
            <a:lvl1pPr>
              <a:defRPr/>
            </a:lvl1pPr>
          </a:lstStyle>
          <a:p>
            <a:pPr>
              <a:defRPr/>
            </a:pPr>
            <a:endParaRPr lang="en-GB" altLang="en-US"/>
          </a:p>
        </p:txBody>
      </p:sp>
      <p:sp>
        <p:nvSpPr>
          <p:cNvPr id="4" name="Slide Number Placeholder 17"/>
          <p:cNvSpPr>
            <a:spLocks noGrp="1"/>
          </p:cNvSpPr>
          <p:nvPr>
            <p:ph type="sldNum" sz="quarter" idx="12"/>
          </p:nvPr>
        </p:nvSpPr>
        <p:spPr/>
        <p:txBody>
          <a:bodyPr/>
          <a:lstStyle>
            <a:lvl1pPr>
              <a:defRPr/>
            </a:lvl1pPr>
          </a:lstStyle>
          <a:p>
            <a:pPr>
              <a:defRPr/>
            </a:pPr>
            <a:fld id="{F4E6DED2-6F57-444A-B5B7-251748012BFB}"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A9E4ED30-2CA3-4966-A64D-2EBAB7C5ECB3}"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GB" alt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lt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3BF739F9-C4D5-4019-B8EE-91135F9DAC86}"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D21B9BFF-44E4-4F9B-B495-ED4FE76FCF84}"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F99EB454-ACF3-424C-AC5F-D7E0BD49517E}"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30"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lt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lt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E33679C-4427-4C24-831F-36D898BAAFD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91" r:id="rId1"/>
    <p:sldLayoutId id="2147483887" r:id="rId2"/>
    <p:sldLayoutId id="2147483892" r:id="rId3"/>
    <p:sldLayoutId id="2147483893" r:id="rId4"/>
    <p:sldLayoutId id="2147483894" r:id="rId5"/>
    <p:sldLayoutId id="2147483895" r:id="rId6"/>
    <p:sldLayoutId id="2147483888" r:id="rId7"/>
    <p:sldLayoutId id="2147483896" r:id="rId8"/>
    <p:sldLayoutId id="2147483897" r:id="rId9"/>
    <p:sldLayoutId id="2147483889" r:id="rId10"/>
    <p:sldLayoutId id="2147483890"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subTitle" idx="1"/>
          </p:nvPr>
        </p:nvSpPr>
        <p:spPr>
          <a:xfrm>
            <a:off x="685800" y="3611563"/>
            <a:ext cx="7772400" cy="1200150"/>
          </a:xfrm>
        </p:spPr>
        <p:txBody>
          <a:bodyPr/>
          <a:lstStyle/>
          <a:p>
            <a:pPr marR="0" eaLnBrk="1" hangingPunct="1"/>
            <a:endParaRPr lang="en-US" altLang="en-US" sz="2000" dirty="0" smtClean="0"/>
          </a:p>
        </p:txBody>
      </p:sp>
      <p:sp>
        <p:nvSpPr>
          <p:cNvPr id="2" name="Title 1"/>
          <p:cNvSpPr>
            <a:spLocks noGrp="1"/>
          </p:cNvSpPr>
          <p:nvPr>
            <p:ph type="ctrTitle"/>
          </p:nvPr>
        </p:nvSpPr>
        <p:spPr/>
        <p:txBody>
          <a:bodyPr>
            <a:normAutofit/>
          </a:bodyPr>
          <a:lstStyle/>
          <a:p>
            <a:r>
              <a:rPr lang="en-GB" sz="3200" dirty="0"/>
              <a:t>Models of Health and Approaches to Health Promotion</a:t>
            </a:r>
            <a:r>
              <a:rPr lang="en-US" altLang="en-US" sz="3200" dirty="0"/>
              <a:t/>
            </a:r>
            <a:br>
              <a:rPr lang="en-US" altLang="en-US" sz="3200" dirty="0"/>
            </a:br>
            <a:endParaRPr lang="en-GB"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Models of Health and their application to health promotion.</a:t>
            </a:r>
            <a:endParaRPr lang="en-US" dirty="0"/>
          </a:p>
        </p:txBody>
      </p:sp>
      <p:sp>
        <p:nvSpPr>
          <p:cNvPr id="3" name="Content Placeholder 2"/>
          <p:cNvSpPr>
            <a:spLocks noGrp="1"/>
          </p:cNvSpPr>
          <p:nvPr>
            <p:ph idx="1"/>
          </p:nvPr>
        </p:nvSpPr>
        <p:spPr/>
        <p:txBody>
          <a:bodyPr/>
          <a:lstStyle/>
          <a:p>
            <a:r>
              <a:rPr lang="en-GB" dirty="0"/>
              <a:t>Health Promotion is defined by WHO (2005) as the process of enabling people to increase control over their health and its determinants, and thereby improve their health.</a:t>
            </a:r>
            <a:endParaRPr lang="en-US" dirty="0"/>
          </a:p>
        </p:txBody>
      </p:sp>
    </p:spTree>
    <p:extLst>
      <p:ext uri="{BB962C8B-B14F-4D97-AF65-F5344CB8AC3E}">
        <p14:creationId xmlns:p14="http://schemas.microsoft.com/office/powerpoint/2010/main" val="1520227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study models and theories?</a:t>
            </a:r>
            <a:endParaRPr lang="en-US" dirty="0"/>
          </a:p>
        </p:txBody>
      </p:sp>
      <p:sp>
        <p:nvSpPr>
          <p:cNvPr id="3" name="Content Placeholder 2"/>
          <p:cNvSpPr>
            <a:spLocks noGrp="1"/>
          </p:cNvSpPr>
          <p:nvPr>
            <p:ph idx="1"/>
          </p:nvPr>
        </p:nvSpPr>
        <p:spPr/>
        <p:txBody>
          <a:bodyPr/>
          <a:lstStyle/>
          <a:p>
            <a:r>
              <a:rPr lang="en-GB" dirty="0"/>
              <a:t>Many theories in health education and health promotion seek answers to the fundamental question of why people behave the way they do. More specifically, theories are used to try to understand and predict how and why people change their unhealthy </a:t>
            </a:r>
            <a:r>
              <a:rPr lang="en-GB" dirty="0" smtClean="0"/>
              <a:t>behaviours </a:t>
            </a:r>
            <a:r>
              <a:rPr lang="en-GB" dirty="0"/>
              <a:t>to healthier ones.</a:t>
            </a:r>
            <a:endParaRPr lang="en-US" dirty="0"/>
          </a:p>
        </p:txBody>
      </p:sp>
    </p:spTree>
    <p:extLst>
      <p:ext uri="{BB962C8B-B14F-4D97-AF65-F5344CB8AC3E}">
        <p14:creationId xmlns:p14="http://schemas.microsoft.com/office/powerpoint/2010/main" val="276142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Promotion and models/</a:t>
            </a:r>
            <a:endParaRPr lang="en-US" dirty="0"/>
          </a:p>
        </p:txBody>
      </p:sp>
      <p:sp>
        <p:nvSpPr>
          <p:cNvPr id="3" name="Content Placeholder 2"/>
          <p:cNvSpPr>
            <a:spLocks noGrp="1"/>
          </p:cNvSpPr>
          <p:nvPr>
            <p:ph idx="1"/>
          </p:nvPr>
        </p:nvSpPr>
        <p:spPr/>
        <p:txBody>
          <a:bodyPr/>
          <a:lstStyle/>
          <a:p>
            <a:r>
              <a:rPr lang="en-GB" dirty="0"/>
              <a:t>While the definition of health promotion has been universally adopted, there have been a number of different approaches to promoting health. Over the past 30 </a:t>
            </a:r>
            <a:r>
              <a:rPr lang="en-GB" dirty="0" smtClean="0"/>
              <a:t>there have been a number of models </a:t>
            </a:r>
            <a:r>
              <a:rPr lang="en-GB" dirty="0"/>
              <a:t>of health emerging which have influenced health promotion.</a:t>
            </a:r>
            <a:endParaRPr lang="en-US" dirty="0"/>
          </a:p>
        </p:txBody>
      </p:sp>
    </p:spTree>
    <p:extLst>
      <p:ext uri="{BB962C8B-B14F-4D97-AF65-F5344CB8AC3E}">
        <p14:creationId xmlns:p14="http://schemas.microsoft.com/office/powerpoint/2010/main" val="233030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Belief Model</a:t>
            </a:r>
            <a:endParaRPr lang="en-US" dirty="0"/>
          </a:p>
        </p:txBody>
      </p:sp>
      <p:sp>
        <p:nvSpPr>
          <p:cNvPr id="3" name="Content Placeholder 2"/>
          <p:cNvSpPr>
            <a:spLocks noGrp="1"/>
          </p:cNvSpPr>
          <p:nvPr>
            <p:ph idx="1"/>
          </p:nvPr>
        </p:nvSpPr>
        <p:spPr/>
        <p:txBody>
          <a:bodyPr/>
          <a:lstStyle/>
          <a:p>
            <a:r>
              <a:rPr lang="en-GB" dirty="0"/>
              <a:t>The Health Belief Model was developed by </a:t>
            </a:r>
            <a:r>
              <a:rPr lang="en-GB" dirty="0" err="1"/>
              <a:t>Rosenstock</a:t>
            </a:r>
            <a:r>
              <a:rPr lang="en-GB" dirty="0"/>
              <a:t> (1986) it is one of the most influential cognitive models which examines the predictors and precursors to Health Behaviour.</a:t>
            </a:r>
            <a:endParaRPr lang="en-US" dirty="0"/>
          </a:p>
        </p:txBody>
      </p:sp>
    </p:spTree>
    <p:extLst>
      <p:ext uri="{BB962C8B-B14F-4D97-AF65-F5344CB8AC3E}">
        <p14:creationId xmlns:p14="http://schemas.microsoft.com/office/powerpoint/2010/main" val="413973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health belief model proposes that a person's health-related </a:t>
            </a:r>
            <a:r>
              <a:rPr lang="en-GB" dirty="0" smtClean="0"/>
              <a:t>behaviour </a:t>
            </a:r>
            <a:r>
              <a:rPr lang="en-GB" dirty="0"/>
              <a:t>depends on the person's perception of four critical areas: </a:t>
            </a:r>
          </a:p>
          <a:p>
            <a:pPr lvl="1"/>
            <a:r>
              <a:rPr lang="en-GB" dirty="0"/>
              <a:t>the severity of a potential illness,</a:t>
            </a:r>
          </a:p>
          <a:p>
            <a:pPr lvl="1"/>
            <a:r>
              <a:rPr lang="en-GB" dirty="0"/>
              <a:t>the person's susceptibility to that illness,</a:t>
            </a:r>
          </a:p>
          <a:p>
            <a:pPr lvl="1"/>
            <a:r>
              <a:rPr lang="en-GB" dirty="0"/>
              <a:t>the benefits of taking a preventive action, and</a:t>
            </a:r>
          </a:p>
          <a:p>
            <a:pPr lvl="1"/>
            <a:r>
              <a:rPr lang="en-GB" dirty="0"/>
              <a:t>the barriers to taking that action. </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4923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HBM is a popular model applied in nursing, especially in issues focusing on patient compliance and preventive health care practices. </a:t>
            </a:r>
          </a:p>
          <a:p>
            <a:r>
              <a:rPr lang="en-GB" dirty="0"/>
              <a:t>The model postulates that health-seeking behaviour is influenced by a person’s perception of a threat posed by a health problem and the value associated with actions aimed at reducing the threat</a:t>
            </a:r>
            <a:r>
              <a:rPr lang="en-GB" dirty="0" smtClean="0"/>
              <a:t>.</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880448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HBM addresses the relationship between a person’s beliefs and </a:t>
            </a:r>
            <a:r>
              <a:rPr lang="en-GB" dirty="0" smtClean="0"/>
              <a:t>behaviours</a:t>
            </a:r>
            <a:r>
              <a:rPr lang="en-GB" dirty="0"/>
              <a:t>. It provides a way to understanding and predicting how clients will behave in relation to their health and how they will comply with health care therapies.</a:t>
            </a:r>
          </a:p>
          <a:p>
            <a:endParaRPr lang="en-GB" dirty="0"/>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447186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2400"/>
            <a:ext cx="8915399" cy="7010399"/>
          </a:xfrm>
        </p:spPr>
      </p:pic>
      <p:sp>
        <p:nvSpPr>
          <p:cNvPr id="3" name="Title 2"/>
          <p:cNvSpPr>
            <a:spLocks noGrp="1"/>
          </p:cNvSpPr>
          <p:nvPr>
            <p:ph type="title"/>
          </p:nvPr>
        </p:nvSpPr>
        <p:spPr>
          <a:xfrm>
            <a:off x="457200" y="274638"/>
            <a:ext cx="8229600" cy="715962"/>
          </a:xfrm>
        </p:spPr>
        <p:txBody>
          <a:bodyPr>
            <a:normAutofit fontScale="90000"/>
          </a:bodyPr>
          <a:lstStyle/>
          <a:p>
            <a:endParaRPr lang="en-GB" dirty="0"/>
          </a:p>
        </p:txBody>
      </p:sp>
    </p:spTree>
    <p:extLst>
      <p:ext uri="{BB962C8B-B14F-4D97-AF65-F5344CB8AC3E}">
        <p14:creationId xmlns:p14="http://schemas.microsoft.com/office/powerpoint/2010/main" val="3463436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a:t>
            </a:r>
            <a:r>
              <a:rPr lang="en-GB" dirty="0"/>
              <a:t>three aspects to </a:t>
            </a:r>
            <a:r>
              <a:rPr lang="en-GB" b="1" dirty="0"/>
              <a:t>Health Promotion </a:t>
            </a:r>
            <a:r>
              <a:rPr lang="en-GB" dirty="0"/>
              <a:t>suggested by </a:t>
            </a:r>
            <a:r>
              <a:rPr lang="en-GB" dirty="0" err="1"/>
              <a:t>Tannahill</a:t>
            </a:r>
            <a:r>
              <a:rPr lang="en-GB" dirty="0"/>
              <a:t> (</a:t>
            </a:r>
            <a:r>
              <a:rPr lang="en-GB" dirty="0" err="1"/>
              <a:t>Downie</a:t>
            </a:r>
            <a:r>
              <a:rPr lang="en-GB" dirty="0"/>
              <a:t> et.al. 1996) are: </a:t>
            </a:r>
            <a:endParaRPr lang="en-GB" dirty="0" smtClean="0"/>
          </a:p>
          <a:p>
            <a:r>
              <a:rPr lang="en-GB" dirty="0" smtClean="0"/>
              <a:t>Prevention </a:t>
            </a:r>
            <a:r>
              <a:rPr lang="en-GB" dirty="0"/>
              <a:t>– reducing or avoiding the risk of diseases and ill health. </a:t>
            </a:r>
            <a:endParaRPr lang="en-GB" dirty="0" smtClean="0"/>
          </a:p>
          <a:p>
            <a:r>
              <a:rPr lang="en-GB" dirty="0" smtClean="0"/>
              <a:t>Positive </a:t>
            </a:r>
            <a:r>
              <a:rPr lang="en-GB" dirty="0"/>
              <a:t>Health Education – communication to enhance well-being </a:t>
            </a:r>
            <a:endParaRPr lang="en-GB" dirty="0" smtClean="0"/>
          </a:p>
          <a:p>
            <a:r>
              <a:rPr lang="en-GB" dirty="0"/>
              <a:t>P</a:t>
            </a:r>
            <a:r>
              <a:rPr lang="en-GB" dirty="0" smtClean="0"/>
              <a:t>revent </a:t>
            </a:r>
            <a:r>
              <a:rPr lang="en-GB" dirty="0"/>
              <a:t>ill-health through improving knowledge and attitudes.</a:t>
            </a:r>
          </a:p>
          <a:p>
            <a:endParaRPr lang="en-GB" dirty="0"/>
          </a:p>
        </p:txBody>
      </p:sp>
      <p:sp>
        <p:nvSpPr>
          <p:cNvPr id="3" name="Title 2"/>
          <p:cNvSpPr>
            <a:spLocks noGrp="1"/>
          </p:cNvSpPr>
          <p:nvPr>
            <p:ph type="title"/>
          </p:nvPr>
        </p:nvSpPr>
        <p:spPr/>
        <p:txBody>
          <a:bodyPr>
            <a:normAutofit fontScale="90000"/>
          </a:bodyPr>
          <a:lstStyle/>
          <a:p>
            <a:r>
              <a:rPr lang="en-GB" dirty="0" err="1"/>
              <a:t>Tannahill</a:t>
            </a:r>
            <a:r>
              <a:rPr lang="en-GB" dirty="0"/>
              <a:t> model of Health Promotion</a:t>
            </a:r>
            <a:br>
              <a:rPr lang="en-GB" dirty="0"/>
            </a:br>
            <a:endParaRPr lang="en-GB" dirty="0"/>
          </a:p>
        </p:txBody>
      </p:sp>
    </p:spTree>
    <p:extLst>
      <p:ext uri="{BB962C8B-B14F-4D97-AF65-F5344CB8AC3E}">
        <p14:creationId xmlns:p14="http://schemas.microsoft.com/office/powerpoint/2010/main" val="2128317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2400"/>
            <a:ext cx="9144000" cy="6705600"/>
          </a:xfrm>
        </p:spPr>
      </p:pic>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3004023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 y="-247164"/>
            <a:ext cx="8763000" cy="5809764"/>
          </a:xfrm>
        </p:spPr>
      </p:pic>
      <p:sp>
        <p:nvSpPr>
          <p:cNvPr id="3" name="Title 2"/>
          <p:cNvSpPr>
            <a:spLocks noGrp="1"/>
          </p:cNvSpPr>
          <p:nvPr>
            <p:ph type="title"/>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0"/>
            <a:ext cx="9157855" cy="6858000"/>
          </a:xfrm>
          <a:prstGeom prst="rect">
            <a:avLst/>
          </a:prstGeom>
        </p:spPr>
      </p:pic>
    </p:spTree>
    <p:extLst>
      <p:ext uri="{BB962C8B-B14F-4D97-AF65-F5344CB8AC3E}">
        <p14:creationId xmlns:p14="http://schemas.microsoft.com/office/powerpoint/2010/main" val="24117778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Lay Model of Health</a:t>
            </a:r>
            <a:endParaRPr lang="en-GB" dirty="0"/>
          </a:p>
        </p:txBody>
      </p:sp>
      <p:sp>
        <p:nvSpPr>
          <p:cNvPr id="3" name="Content Placeholder 2"/>
          <p:cNvSpPr>
            <a:spLocks noGrp="1"/>
          </p:cNvSpPr>
          <p:nvPr>
            <p:ph idx="1"/>
          </p:nvPr>
        </p:nvSpPr>
        <p:spPr/>
        <p:txBody>
          <a:bodyPr>
            <a:normAutofit fontScale="85000" lnSpcReduction="10000"/>
          </a:bodyPr>
          <a:lstStyle/>
          <a:p>
            <a:pPr marL="365760" indent="-256032" eaLnBrk="1" fontAlgn="auto" hangingPunct="1">
              <a:spcAft>
                <a:spcPts val="0"/>
              </a:spcAft>
              <a:buFont typeface="Wingdings 3"/>
              <a:buChar char=""/>
              <a:defRPr/>
            </a:pPr>
            <a:r>
              <a:rPr lang="en-GB" dirty="0" smtClean="0"/>
              <a:t>‘lay’ refers to non—professional.</a:t>
            </a:r>
          </a:p>
          <a:p>
            <a:pPr marL="365760" indent="-256032" eaLnBrk="1" fontAlgn="auto" hangingPunct="1">
              <a:spcAft>
                <a:spcPts val="0"/>
              </a:spcAft>
              <a:buFont typeface="Wingdings 3"/>
              <a:buChar char=""/>
              <a:defRPr/>
            </a:pPr>
            <a:r>
              <a:rPr lang="en-GB" dirty="0" smtClean="0"/>
              <a:t>Lay models are held by the public rather than being from professional or scientific perspectives.</a:t>
            </a:r>
          </a:p>
          <a:p>
            <a:pPr marL="365760" indent="-256032" eaLnBrk="1" fontAlgn="auto" hangingPunct="1">
              <a:spcAft>
                <a:spcPts val="0"/>
              </a:spcAft>
              <a:buFont typeface="Wingdings 3"/>
              <a:buChar char=""/>
              <a:defRPr/>
            </a:pPr>
            <a:r>
              <a:rPr lang="en-GB" dirty="0" smtClean="0"/>
              <a:t>To the public, healthy means not being ill, an absence of disease but also includes resilience – the ability to cope with life and functional capacity.</a:t>
            </a:r>
          </a:p>
          <a:p>
            <a:pPr marL="365760" indent="-256032" eaLnBrk="1" fontAlgn="auto" hangingPunct="1">
              <a:spcAft>
                <a:spcPts val="0"/>
              </a:spcAft>
              <a:buFont typeface="Wingdings 3"/>
              <a:buChar char=""/>
              <a:defRPr/>
            </a:pPr>
            <a:r>
              <a:rPr lang="en-GB" dirty="0" smtClean="0"/>
              <a:t>A negative perspective – not knowing what you had until you lost it.</a:t>
            </a:r>
          </a:p>
          <a:p>
            <a:pPr marL="365760" indent="-256032" eaLnBrk="1" fontAlgn="auto" hangingPunct="1">
              <a:spcAft>
                <a:spcPts val="0"/>
              </a:spcAft>
              <a:buFont typeface="Wingdings 3"/>
              <a:buChar char=""/>
              <a:defRPr/>
            </a:pPr>
            <a:r>
              <a:rPr lang="en-GB" dirty="0" smtClean="0"/>
              <a:t>Positive perspectives – building your strength, being on good form, resistance to infections.</a:t>
            </a:r>
          </a:p>
          <a:p>
            <a:pPr marL="365760" indent="-256032" eaLnBrk="1" fontAlgn="auto" hangingPunct="1">
              <a:spcAft>
                <a:spcPts val="0"/>
              </a:spcAft>
              <a:buFont typeface="Wingdings 3"/>
              <a:buChar char=""/>
              <a:defRPr/>
            </a:pPr>
            <a:r>
              <a:rPr lang="en-GB" dirty="0" smtClean="0"/>
              <a:t>Emphasis on aspects of physical health such as the need for strength and robustness to be healthy.</a:t>
            </a:r>
          </a:p>
          <a:p>
            <a:pPr marL="365760" indent="-256032" algn="r" eaLnBrk="1" fontAlgn="auto" hangingPunct="1">
              <a:spcAft>
                <a:spcPts val="0"/>
              </a:spcAft>
              <a:buFont typeface="Wingdings 3"/>
              <a:buNone/>
              <a:defRPr/>
            </a:pPr>
            <a:r>
              <a:rPr lang="en-GB" dirty="0" smtClean="0"/>
              <a:t>(Sussex et al, 2008; Green &amp; Tones 2010)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dirty="0" smtClean="0"/>
              <a:t>Notion of being healthy is interpreted within the context of people’s lives and is shaped by our experiences, knowledge, values, culture and expectations, as well as what others expect us to do. </a:t>
            </a:r>
          </a:p>
          <a:p>
            <a:pPr marL="365760" indent="-256032" eaLnBrk="1" fontAlgn="auto" hangingPunct="1">
              <a:spcAft>
                <a:spcPts val="0"/>
              </a:spcAft>
              <a:buFont typeface="Wingdings 3"/>
              <a:buChar char=""/>
              <a:defRPr/>
            </a:pPr>
            <a:r>
              <a:rPr lang="en-GB" dirty="0" smtClean="0"/>
              <a:t>Our health experiences  are hidden from routine data collection, therefore do not feature in most official accounts of health.</a:t>
            </a:r>
          </a:p>
          <a:p>
            <a:pPr marL="365760" indent="-256032" eaLnBrk="1" fontAlgn="auto" hangingPunct="1">
              <a:spcAft>
                <a:spcPts val="0"/>
              </a:spcAft>
              <a:buFont typeface="Wingdings 3"/>
              <a:buChar char=""/>
              <a:defRPr/>
            </a:pPr>
            <a:endParaRPr lang="en-GB" dirty="0" smtClean="0"/>
          </a:p>
          <a:p>
            <a:pPr marL="365760" indent="-256032" algn="r" eaLnBrk="1" fontAlgn="auto" hangingPunct="1">
              <a:spcAft>
                <a:spcPts val="0"/>
              </a:spcAft>
              <a:buFont typeface="Wingdings 3"/>
              <a:buNone/>
              <a:defRPr/>
            </a:pPr>
            <a:r>
              <a:rPr lang="en-GB" dirty="0" smtClean="0"/>
              <a:t>(Sussex et al, 2008; Green and Tones 2010)</a:t>
            </a:r>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p:txBody>
          <a:bodyPr/>
          <a:lstStyle/>
          <a:p>
            <a:pPr eaLnBrk="1" fontAlgn="auto" hangingPunct="1">
              <a:spcAft>
                <a:spcPts val="0"/>
              </a:spcAft>
              <a:defRPr/>
            </a:pPr>
            <a:r>
              <a:rPr lang="en-GB" dirty="0" smtClean="0"/>
              <a:t> Lay Model of Health</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most widely known, powerful and influential perspective of health, but one that defines health quite narrowly.</a:t>
            </a:r>
          </a:p>
          <a:p>
            <a:r>
              <a:rPr lang="en-GB" dirty="0" smtClean="0"/>
              <a:t>First developed in the early 19</a:t>
            </a:r>
            <a:r>
              <a:rPr lang="en-GB" baseline="30000" dirty="0" smtClean="0"/>
              <a:t>th</a:t>
            </a:r>
            <a:r>
              <a:rPr lang="en-GB" dirty="0" smtClean="0"/>
              <a:t> Century, has come to dominate all others in the Western world.</a:t>
            </a:r>
          </a:p>
          <a:p>
            <a:r>
              <a:rPr lang="en-GB" dirty="0" smtClean="0"/>
              <a:t>Develops understanding of how the various parts of the body work together to ensure good health.</a:t>
            </a:r>
          </a:p>
          <a:p>
            <a:pPr algn="r">
              <a:buNone/>
            </a:pPr>
            <a:r>
              <a:rPr lang="en-GB" sz="2000" dirty="0" smtClean="0"/>
              <a:t>(Jones, 2000:29; Sussex et al 2008:357)</a:t>
            </a:r>
            <a:endParaRPr lang="en-GB" sz="2000" dirty="0"/>
          </a:p>
        </p:txBody>
      </p:sp>
      <p:sp>
        <p:nvSpPr>
          <p:cNvPr id="3" name="Title 2"/>
          <p:cNvSpPr>
            <a:spLocks noGrp="1"/>
          </p:cNvSpPr>
          <p:nvPr>
            <p:ph type="title"/>
          </p:nvPr>
        </p:nvSpPr>
        <p:spPr/>
        <p:txBody>
          <a:bodyPr/>
          <a:lstStyle/>
          <a:p>
            <a:r>
              <a:rPr lang="en-GB" dirty="0" smtClean="0"/>
              <a:t>Medical Model of Health</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Health is predominantly viewed as the absence of disease.</a:t>
            </a:r>
          </a:p>
          <a:p>
            <a:r>
              <a:rPr lang="en-GB" dirty="0" smtClean="0"/>
              <a:t>Health services are geared towards the treating of the sick.</a:t>
            </a:r>
          </a:p>
          <a:p>
            <a:r>
              <a:rPr lang="en-GB" dirty="0" smtClean="0"/>
              <a:t>A high value is placed on specialist medical services.</a:t>
            </a:r>
          </a:p>
          <a:p>
            <a:r>
              <a:rPr lang="en-GB" dirty="0" smtClean="0"/>
              <a:t>Doctors and other qualified experts </a:t>
            </a:r>
            <a:r>
              <a:rPr lang="en-GB" dirty="0" err="1" smtClean="0"/>
              <a:t>disgnose</a:t>
            </a:r>
            <a:r>
              <a:rPr lang="en-GB" dirty="0" smtClean="0"/>
              <a:t> and </a:t>
            </a:r>
            <a:r>
              <a:rPr lang="en-GB" dirty="0" err="1" smtClean="0"/>
              <a:t>sacntion</a:t>
            </a:r>
            <a:r>
              <a:rPr lang="en-GB" dirty="0" smtClean="0"/>
              <a:t> treatment.</a:t>
            </a:r>
          </a:p>
          <a:p>
            <a:r>
              <a:rPr lang="en-GB" dirty="0" smtClean="0"/>
              <a:t>Main purpose of health services is curative – to get people back to work.</a:t>
            </a:r>
            <a:endParaRPr lang="en-GB" dirty="0"/>
          </a:p>
        </p:txBody>
      </p:sp>
      <p:sp>
        <p:nvSpPr>
          <p:cNvPr id="3" name="Title 2"/>
          <p:cNvSpPr>
            <a:spLocks noGrp="1"/>
          </p:cNvSpPr>
          <p:nvPr>
            <p:ph type="title"/>
          </p:nvPr>
        </p:nvSpPr>
        <p:spPr>
          <a:xfrm>
            <a:off x="457200" y="304800"/>
            <a:ext cx="8229600" cy="1143000"/>
          </a:xfrm>
        </p:spPr>
        <p:txBody>
          <a:bodyPr>
            <a:normAutofit/>
          </a:bodyPr>
          <a:lstStyle/>
          <a:p>
            <a:r>
              <a:rPr lang="en-GB" sz="3200" dirty="0" smtClean="0"/>
              <a:t>Medical Model of Health – Jones 1994</a:t>
            </a:r>
            <a:endParaRPr lang="en-GB" sz="3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Disease and illness are explained by biological science.</a:t>
            </a:r>
          </a:p>
          <a:p>
            <a:r>
              <a:rPr lang="en-GB" dirty="0" smtClean="0"/>
              <a:t>Based on the understanding of how diseases arise, emphasising risk factors.</a:t>
            </a:r>
          </a:p>
          <a:p>
            <a:r>
              <a:rPr lang="en-GB" dirty="0" smtClean="0"/>
              <a:t>High value is placed on scientific research methodology.</a:t>
            </a:r>
          </a:p>
          <a:p>
            <a:r>
              <a:rPr lang="en-GB" dirty="0" smtClean="0"/>
              <a:t>Quantitative scientific evidence is generally given higher value than lay or qualitative evidence.</a:t>
            </a:r>
          </a:p>
          <a:p>
            <a:pPr algn="r">
              <a:buNone/>
            </a:pPr>
            <a:r>
              <a:rPr lang="en-GB" sz="2000" dirty="0" smtClean="0"/>
              <a:t>(Jones, 2000:30; Sussex et al 2008:357-358)</a:t>
            </a:r>
            <a:endParaRPr lang="en-GB" sz="2000" dirty="0"/>
          </a:p>
        </p:txBody>
      </p:sp>
      <p:sp>
        <p:nvSpPr>
          <p:cNvPr id="3" name="Title 2"/>
          <p:cNvSpPr>
            <a:spLocks noGrp="1"/>
          </p:cNvSpPr>
          <p:nvPr>
            <p:ph type="title"/>
          </p:nvPr>
        </p:nvSpPr>
        <p:spPr/>
        <p:txBody>
          <a:bodyPr>
            <a:normAutofit/>
          </a:bodyPr>
          <a:lstStyle/>
          <a:p>
            <a:r>
              <a:rPr lang="en-GB" sz="3200" dirty="0" smtClean="0"/>
              <a:t>Medical Model of Health – Jones 1994</a:t>
            </a:r>
            <a:endParaRPr lang="en-GB"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p:txBody>
          <a:bodyPr/>
          <a:lstStyle/>
          <a:p>
            <a:pPr eaLnBrk="1" hangingPunct="1"/>
            <a:r>
              <a:rPr lang="en-GB" altLang="en-US" dirty="0" smtClean="0"/>
              <a:t>Refers to medicine's ideas and assumptions about the nature of illness. </a:t>
            </a:r>
          </a:p>
          <a:p>
            <a:pPr eaLnBrk="1" hangingPunct="1"/>
            <a:r>
              <a:rPr lang="en-GB" altLang="en-US" dirty="0" smtClean="0"/>
              <a:t>Focuses on physical causes and physical treatments.</a:t>
            </a:r>
          </a:p>
          <a:p>
            <a:pPr eaLnBrk="1" hangingPunct="1"/>
            <a:endParaRPr lang="en-GB" altLang="en-US" dirty="0" smtClean="0"/>
          </a:p>
          <a:p>
            <a:pPr eaLnBrk="1" hangingPunct="1"/>
            <a:endParaRPr lang="en-GB" altLang="en-US" dirty="0" smtClean="0"/>
          </a:p>
          <a:p>
            <a:pPr eaLnBrk="1" hangingPunct="1"/>
            <a:r>
              <a:rPr lang="en-GB" altLang="en-US" dirty="0" smtClean="0"/>
              <a:t>Emphasizes clinical diagnosis and medical interventions. Health in this model is defined as absence of illness or disease.</a:t>
            </a:r>
          </a:p>
          <a:p>
            <a:pPr eaLnBrk="1" hangingPunct="1"/>
            <a:r>
              <a:rPr lang="en-GB" altLang="en-US" dirty="0" smtClean="0"/>
              <a:t>Medical personnel = experts </a:t>
            </a:r>
          </a:p>
        </p:txBody>
      </p:sp>
      <p:sp>
        <p:nvSpPr>
          <p:cNvPr id="2" name="Title 1"/>
          <p:cNvSpPr>
            <a:spLocks noGrp="1"/>
          </p:cNvSpPr>
          <p:nvPr>
            <p:ph type="title"/>
          </p:nvPr>
        </p:nvSpPr>
        <p:spPr/>
        <p:txBody>
          <a:bodyPr/>
          <a:lstStyle/>
          <a:p>
            <a:pPr eaLnBrk="1" fontAlgn="auto" hangingPunct="1">
              <a:spcAft>
                <a:spcPts val="0"/>
              </a:spcAft>
              <a:defRPr/>
            </a:pPr>
            <a:r>
              <a:rPr lang="en-GB" dirty="0" smtClean="0"/>
              <a:t>Medical model of health </a:t>
            </a:r>
            <a:endParaRPr lang="en-GB" dirty="0"/>
          </a:p>
        </p:txBody>
      </p:sp>
      <p:pic>
        <p:nvPicPr>
          <p:cNvPr id="23556" name="Picture 4" descr="C:\Documents and Settings\healjoa\Local Settings\Temporary Internet Files\Content.IE5\0PYF1QJB\MC900237922[1].wmf"/>
          <p:cNvPicPr>
            <a:picLocks noChangeAspect="1" noChangeArrowheads="1"/>
          </p:cNvPicPr>
          <p:nvPr/>
        </p:nvPicPr>
        <p:blipFill>
          <a:blip r:embed="rId2" cstate="print"/>
          <a:srcRect/>
          <a:stretch>
            <a:fillRect/>
          </a:stretch>
        </p:blipFill>
        <p:spPr bwMode="auto">
          <a:xfrm>
            <a:off x="6629400" y="2590800"/>
            <a:ext cx="1893888" cy="16446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smtClean="0"/>
              <a:t>Biomedical model of health has contributed greatly to increases in life expectancy.</a:t>
            </a:r>
          </a:p>
          <a:p>
            <a:r>
              <a:rPr lang="en-GB" sz="2400" dirty="0" smtClean="0"/>
              <a:t>However, public health measures based on the social model of health have contributed most to the decline in mortality in 20</a:t>
            </a:r>
            <a:r>
              <a:rPr lang="en-GB" sz="2400" baseline="30000" dirty="0" smtClean="0"/>
              <a:t>th</a:t>
            </a:r>
            <a:r>
              <a:rPr lang="en-GB" sz="2400" dirty="0" smtClean="0"/>
              <a:t> Century. </a:t>
            </a:r>
          </a:p>
          <a:p>
            <a:r>
              <a:rPr lang="en-GB" sz="2400" dirty="0" smtClean="0"/>
              <a:t>Social model emphasises the necessity to address origins of ill health in order to improve health. </a:t>
            </a:r>
          </a:p>
          <a:p>
            <a:r>
              <a:rPr lang="en-GB" sz="2400" dirty="0" smtClean="0"/>
              <a:t>Some social conditions make ill-health more prevalent in some groups than others.</a:t>
            </a:r>
          </a:p>
          <a:p>
            <a:pPr algn="r">
              <a:buNone/>
            </a:pPr>
            <a:endParaRPr lang="en-GB" sz="2400" dirty="0" smtClean="0"/>
          </a:p>
          <a:p>
            <a:pPr algn="r">
              <a:buNone/>
            </a:pPr>
            <a:r>
              <a:rPr lang="en-GB" sz="2000" dirty="0" smtClean="0"/>
              <a:t>(Sussex et al 2008: 359)</a:t>
            </a:r>
            <a:endParaRPr lang="en-GB" sz="2000" dirty="0"/>
          </a:p>
        </p:txBody>
      </p:sp>
      <p:sp>
        <p:nvSpPr>
          <p:cNvPr id="3" name="Title 2"/>
          <p:cNvSpPr>
            <a:spLocks noGrp="1"/>
          </p:cNvSpPr>
          <p:nvPr>
            <p:ph type="title"/>
          </p:nvPr>
        </p:nvSpPr>
        <p:spPr/>
        <p:txBody>
          <a:bodyPr/>
          <a:lstStyle/>
          <a:p>
            <a:r>
              <a:rPr lang="en-GB" dirty="0" smtClean="0"/>
              <a:t>Social Model of Health</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691062"/>
          </a:xfrm>
        </p:spPr>
        <p:txBody>
          <a:bodyPr/>
          <a:lstStyle/>
          <a:p>
            <a:r>
              <a:rPr lang="en-GB" sz="2000" dirty="0" smtClean="0"/>
              <a:t>Health differences between individuals and social groups are the result of a complex mix of  behavioural, material and cultural factors which together impact on health.</a:t>
            </a:r>
          </a:p>
          <a:p>
            <a:r>
              <a:rPr lang="en-GB" sz="2000" dirty="0" smtClean="0"/>
              <a:t>Social model has strong links to the different lay models of health as it recognises that people have firm views on their own health, which can be at odds with those of professionals.</a:t>
            </a:r>
          </a:p>
          <a:p>
            <a:pPr>
              <a:buNone/>
            </a:pPr>
            <a:endParaRPr lang="en-GB" sz="2000" dirty="0" smtClean="0"/>
          </a:p>
          <a:p>
            <a:pPr>
              <a:buNone/>
            </a:pPr>
            <a:r>
              <a:rPr lang="en-GB" sz="2000" b="1" i="1" dirty="0" smtClean="0"/>
              <a:t>Example:</a:t>
            </a:r>
          </a:p>
          <a:p>
            <a:r>
              <a:rPr lang="en-GB" sz="2000" dirty="0" smtClean="0"/>
              <a:t>The need to tackle damp housing conditions and their link to childhood asthma might be prioritised by people living in those conditions  as opposed to the need to tackle parental smoking, prioritised by health services.</a:t>
            </a:r>
          </a:p>
          <a:p>
            <a:pPr>
              <a:buNone/>
            </a:pPr>
            <a:endParaRPr lang="en-GB" sz="2000" dirty="0" smtClean="0"/>
          </a:p>
          <a:p>
            <a:pPr algn="r">
              <a:buNone/>
            </a:pPr>
            <a:r>
              <a:rPr lang="en-GB" sz="2000" dirty="0" smtClean="0"/>
              <a:t>(Sussex et al 2008: 359)</a:t>
            </a:r>
          </a:p>
          <a:p>
            <a:endParaRPr lang="en-GB" sz="2000" dirty="0"/>
          </a:p>
        </p:txBody>
      </p:sp>
      <p:sp>
        <p:nvSpPr>
          <p:cNvPr id="3" name="Title 2"/>
          <p:cNvSpPr>
            <a:spLocks noGrp="1"/>
          </p:cNvSpPr>
          <p:nvPr>
            <p:ph type="title"/>
          </p:nvPr>
        </p:nvSpPr>
        <p:spPr/>
        <p:txBody>
          <a:bodyPr/>
          <a:lstStyle/>
          <a:p>
            <a:r>
              <a:rPr lang="en-GB" dirty="0" smtClean="0"/>
              <a:t>Social Model of Health</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p:cNvSpPr>
            <a:spLocks noGrp="1"/>
          </p:cNvSpPr>
          <p:nvPr>
            <p:ph idx="1"/>
          </p:nvPr>
        </p:nvSpPr>
        <p:spPr/>
        <p:txBody>
          <a:bodyPr/>
          <a:lstStyle/>
          <a:p>
            <a:pPr eaLnBrk="1" hangingPunct="1"/>
            <a:r>
              <a:rPr lang="en-GB" sz="1600" dirty="0" smtClean="0"/>
              <a:t>Green, J. &amp; Tones, K. (2010) </a:t>
            </a:r>
            <a:r>
              <a:rPr lang="en-GB" sz="1600" i="1" dirty="0" smtClean="0"/>
              <a:t>Health Promotion: Planning and Strategies</a:t>
            </a:r>
            <a:r>
              <a:rPr lang="en-GB" sz="1600" dirty="0" smtClean="0"/>
              <a:t>, 2nd Edition, London: Sage</a:t>
            </a:r>
          </a:p>
          <a:p>
            <a:pPr eaLnBrk="1" hangingPunct="1"/>
            <a:r>
              <a:rPr lang="en-GB" sz="1600" dirty="0" smtClean="0"/>
              <a:t>Jones, L. (2000) What is Health? ,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Jones, L. &amp; Douglas, J. (2000) The Rise of Health Promotion ,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Jones, L. &amp; </a:t>
            </a:r>
            <a:r>
              <a:rPr lang="en-GB" sz="1600" dirty="0" err="1" smtClean="0"/>
              <a:t>Naidoo</a:t>
            </a:r>
            <a:r>
              <a:rPr lang="en-GB" sz="1600" dirty="0" smtClean="0"/>
              <a:t>, J. (2000) Theories and Models in Health Promotion,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Katz, J. (2000) Studying Populations,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endParaRPr lang="en-GB" sz="1600" i="1" dirty="0" smtClean="0"/>
          </a:p>
          <a:p>
            <a:pPr eaLnBrk="1" hangingPunct="1"/>
            <a:r>
              <a:rPr lang="en-GB" sz="1600" dirty="0" smtClean="0"/>
              <a:t>Sussex, F., Herne, D. &amp; </a:t>
            </a:r>
            <a:r>
              <a:rPr lang="en-GB" sz="1600" dirty="0" err="1" smtClean="0"/>
              <a:t>Scourfield</a:t>
            </a:r>
            <a:r>
              <a:rPr lang="en-GB" sz="1600" dirty="0" smtClean="0"/>
              <a:t>, P. (2008) </a:t>
            </a:r>
            <a:r>
              <a:rPr lang="en-GB" sz="1600" i="1" dirty="0" smtClean="0"/>
              <a:t>Advanced Health and Social Care: For NVQ/SVQ Level 4 and Foundation Degrees</a:t>
            </a:r>
            <a:r>
              <a:rPr lang="en-GB" sz="1600" dirty="0" smtClean="0"/>
              <a:t>, Harlow; Heinemann</a:t>
            </a:r>
          </a:p>
        </p:txBody>
      </p:sp>
      <p:sp>
        <p:nvSpPr>
          <p:cNvPr id="3" name="Title 2"/>
          <p:cNvSpPr>
            <a:spLocks noGrp="1"/>
          </p:cNvSpPr>
          <p:nvPr>
            <p:ph type="title"/>
          </p:nvPr>
        </p:nvSpPr>
        <p:spPr/>
        <p:txBody>
          <a:bodyPr/>
          <a:lstStyle/>
          <a:p>
            <a:pPr eaLnBrk="1" fontAlgn="auto" hangingPunct="1">
              <a:spcAft>
                <a:spcPts val="0"/>
              </a:spcAft>
              <a:defRPr/>
            </a:pPr>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319</TotalTime>
  <Words>1241</Words>
  <Application>Microsoft Office PowerPoint</Application>
  <PresentationFormat>On-screen Show (4:3)</PresentationFormat>
  <Paragraphs>82</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Lucida Sans Unicode</vt:lpstr>
      <vt:lpstr>Verdana</vt:lpstr>
      <vt:lpstr>Wingdings 2</vt:lpstr>
      <vt:lpstr>Wingdings 3</vt:lpstr>
      <vt:lpstr>Concourse</vt:lpstr>
      <vt:lpstr>Models of Health and Approaches to Health Promotion </vt:lpstr>
      <vt:lpstr>Models of Health and their application to health promotion.</vt:lpstr>
      <vt:lpstr>Why study models and theories?</vt:lpstr>
      <vt:lpstr>Health Promotion and models/</vt:lpstr>
      <vt:lpstr>Health Belief Model</vt:lpstr>
      <vt:lpstr>PowerPoint Presentation</vt:lpstr>
      <vt:lpstr>PowerPoint Presentation</vt:lpstr>
      <vt:lpstr>PowerPoint Presentation</vt:lpstr>
      <vt:lpstr>PowerPoint Presentation</vt:lpstr>
      <vt:lpstr>Tannahill model of Health Promotion </vt:lpstr>
      <vt:lpstr>PowerPoint Presentation</vt:lpstr>
      <vt:lpstr>PowerPoint Presentation</vt:lpstr>
      <vt:lpstr>Lay Model of Health</vt:lpstr>
      <vt:lpstr> Lay Model of Health</vt:lpstr>
      <vt:lpstr>Medical Model of Health</vt:lpstr>
      <vt:lpstr>Medical Model of Health – Jones 1994</vt:lpstr>
      <vt:lpstr>Medical Model of Health – Jones 1994</vt:lpstr>
      <vt:lpstr>Medical model of health </vt:lpstr>
      <vt:lpstr>Social Model of Health</vt:lpstr>
      <vt:lpstr>Social Model of Health</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dc:creator>
  <cp:lastModifiedBy>Karen Burton</cp:lastModifiedBy>
  <cp:revision>77</cp:revision>
  <cp:lastPrinted>1601-01-01T00:00:00Z</cp:lastPrinted>
  <dcterms:created xsi:type="dcterms:W3CDTF">1601-01-01T00:00:00Z</dcterms:created>
  <dcterms:modified xsi:type="dcterms:W3CDTF">2018-02-28T12:10:49Z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