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9" r:id="rId10"/>
    <p:sldId id="270" r:id="rId11"/>
    <p:sldId id="271" r:id="rId12"/>
    <p:sldId id="263" r:id="rId13"/>
    <p:sldId id="264" r:id="rId14"/>
    <p:sldId id="265" r:id="rId15"/>
    <p:sldId id="267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259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336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976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46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405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32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234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915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300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38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653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DFB2F-3DBE-4AE2-9445-C40D3E1C7A9E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2DCE6-7044-4582-8EEE-FE4B320FB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42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p.org.uk/tagged/code-conduc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mc.org.uk/globalassets/sitedocuments/nmc-publications/nmc-code-poster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mc-uk.org/Professional_behaviour_and_fitness_to_practise_0816.pdf_66085925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asw.co.uk/pcf/PCF05SocialWorkLevelCapabilities.pdf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qualityadvocacy.org.uk/wp-content/uploads/2014/03/Code-of-Practice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sw.co.uk/pcf/PCF05SocialWorkLevelCapabilities.pdf" TargetMode="External"/><Relationship Id="rId2" Type="http://schemas.openxmlformats.org/officeDocument/2006/relationships/hyperlink" Target="http://www.qualityadvocacy.org.uk/wp-content/uploads/2014/03/Code-of-Practice.pd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mc.org.uk/globalassets/sitedocuments/nmc-publications/nmc-code-poster.pdf" TargetMode="External"/><Relationship Id="rId5" Type="http://schemas.openxmlformats.org/officeDocument/2006/relationships/hyperlink" Target="https://www.gmc-uk.org/Professional_behaviour_and_fitness_to_practise_0816.pdf_66085925.pdf" TargetMode="External"/><Relationship Id="rId4" Type="http://schemas.openxmlformats.org/officeDocument/2006/relationships/hyperlink" Target="http://www.csp.org.uk/publications/code-members-professional-values-behaviou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Professional Practice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Phillip Morgan</a:t>
            </a:r>
          </a:p>
          <a:p>
            <a:r>
              <a:rPr lang="en-GB" dirty="0" smtClean="0"/>
              <a:t>February 2018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73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Taking responsibility for your 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Demonstrate appropriate professional autonomy and accountability</a:t>
            </a:r>
          </a:p>
          <a:p>
            <a:r>
              <a:rPr lang="en-GB" dirty="0" smtClean="0"/>
              <a:t>Act within their individual scope of practice</a:t>
            </a:r>
          </a:p>
          <a:p>
            <a:r>
              <a:rPr lang="en-GB" dirty="0" smtClean="0"/>
              <a:t>Make informed decisions.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980349" y="5782614"/>
            <a:ext cx="4373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29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Behaving ethically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Adhere to legal, regulatory and ethical requirements</a:t>
            </a:r>
          </a:p>
          <a:p>
            <a:r>
              <a:rPr lang="en-GB" dirty="0" smtClean="0"/>
              <a:t>Act with integrity, honesty and openness</a:t>
            </a:r>
          </a:p>
          <a:p>
            <a:r>
              <a:rPr lang="en-GB" dirty="0" smtClean="0"/>
              <a:t>Engage with relevant professional and social contexts.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903398" y="5575410"/>
            <a:ext cx="418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Delivering an effective 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 the needs of service users at the centre of their decision-making</a:t>
            </a:r>
          </a:p>
          <a:p>
            <a:r>
              <a:rPr lang="en-GB" dirty="0" smtClean="0"/>
              <a:t>Respect and support individuals’ autonomy</a:t>
            </a:r>
          </a:p>
          <a:p>
            <a:r>
              <a:rPr lang="en-GB" dirty="0" smtClean="0"/>
              <a:t>Communicate effectively</a:t>
            </a:r>
          </a:p>
          <a:p>
            <a:r>
              <a:rPr lang="en-GB" dirty="0" smtClean="0"/>
              <a:t>Work effectively with others.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504154" y="5549653"/>
            <a:ext cx="418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95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Striving to achieve excellence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Seek to continuously improve</a:t>
            </a:r>
          </a:p>
          <a:p>
            <a:r>
              <a:rPr lang="en-GB" dirty="0" smtClean="0"/>
              <a:t>Demonstrate innovation and leadership</a:t>
            </a:r>
          </a:p>
          <a:p>
            <a:r>
              <a:rPr lang="en-GB" dirty="0" smtClean="0"/>
              <a:t>Support others’ learning and development</a:t>
            </a:r>
          </a:p>
          <a:p>
            <a:r>
              <a:rPr lang="en-GB" dirty="0" smtClean="0"/>
              <a:t>Support the development of physiotherapy.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Useful Link: </a:t>
            </a:r>
            <a:r>
              <a:rPr lang="en-GB" dirty="0" smtClean="0">
                <a:hlinkClick r:id="rId2"/>
              </a:rPr>
              <a:t>http://www.csp.org.uk/tagged/code-conduct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671579" y="5498137"/>
            <a:ext cx="418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(Chartered Society of Physiotherapy,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70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Nursing &amp; Midwifery Council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Prioritise People</a:t>
            </a:r>
          </a:p>
          <a:p>
            <a:r>
              <a:rPr lang="en-GB" dirty="0" smtClean="0"/>
              <a:t>Practice Effectively</a:t>
            </a:r>
          </a:p>
          <a:p>
            <a:r>
              <a:rPr lang="en-GB" dirty="0" smtClean="0"/>
              <a:t>Preserve Safety</a:t>
            </a:r>
          </a:p>
          <a:p>
            <a:r>
              <a:rPr lang="en-GB" dirty="0" smtClean="0"/>
              <a:t>Promote Professionalism &amp; Trust</a:t>
            </a:r>
          </a:p>
          <a:p>
            <a:r>
              <a:rPr lang="en-GB" dirty="0" smtClean="0"/>
              <a:t>Useful Link: </a:t>
            </a:r>
            <a:r>
              <a:rPr lang="en-GB" dirty="0" smtClean="0">
                <a:hlinkClick r:id="rId2"/>
              </a:rPr>
              <a:t>https://www.nmc.org.uk/globalassets/sitedocuments/nmc-publications/nmc-code-poster.pdf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796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Fitness to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General Medical Council</a:t>
            </a:r>
          </a:p>
          <a:p>
            <a:r>
              <a:rPr lang="en-GB" dirty="0" smtClean="0"/>
              <a:t>Professional Behaviour</a:t>
            </a:r>
          </a:p>
          <a:p>
            <a:r>
              <a:rPr lang="en-GB" dirty="0" smtClean="0"/>
              <a:t>Fitness to Practice</a:t>
            </a:r>
          </a:p>
          <a:p>
            <a:r>
              <a:rPr lang="en-GB" dirty="0" smtClean="0"/>
              <a:t>Useful Link: </a:t>
            </a:r>
            <a:r>
              <a:rPr lang="en-GB" dirty="0" smtClean="0">
                <a:hlinkClick r:id="rId2"/>
              </a:rPr>
              <a:t>https://www.gmc-uk.org/Professional_behaviour_and_fitness_to_practise_0816.pdf_66085925.pdf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316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the </a:t>
            </a:r>
            <a:r>
              <a:rPr lang="en-GB" dirty="0" smtClean="0"/>
              <a:t>Social </a:t>
            </a:r>
            <a:r>
              <a:rPr lang="en-GB" dirty="0"/>
              <a:t>Work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3957"/>
            <a:ext cx="10515600" cy="5173362"/>
          </a:xfrm>
        </p:spPr>
        <p:txBody>
          <a:bodyPr>
            <a:normAutofit/>
          </a:bodyPr>
          <a:lstStyle/>
          <a:p>
            <a:r>
              <a:rPr lang="en-GB" dirty="0"/>
              <a:t>P</a:t>
            </a:r>
            <a:r>
              <a:rPr lang="en-GB" dirty="0" smtClean="0"/>
              <a:t>ractice effectively, exercising higher quality judgements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n </a:t>
            </a:r>
            <a:r>
              <a:rPr lang="en-GB" dirty="0"/>
              <a:t>situations of increasing complexity, risk, </a:t>
            </a:r>
            <a:r>
              <a:rPr lang="en-GB" dirty="0"/>
              <a:t>uncertainty </a:t>
            </a:r>
            <a:r>
              <a:rPr lang="en-GB" dirty="0"/>
              <a:t>and challenge</a:t>
            </a:r>
            <a:r>
              <a:rPr lang="en-GB" dirty="0"/>
              <a:t>.</a:t>
            </a:r>
          </a:p>
          <a:p>
            <a:r>
              <a:rPr lang="en-GB" dirty="0"/>
              <a:t>G</a:t>
            </a:r>
            <a:r>
              <a:rPr lang="en-GB" dirty="0" smtClean="0"/>
              <a:t>rowing </a:t>
            </a:r>
            <a:r>
              <a:rPr lang="en-GB" dirty="0"/>
              <a:t>understanding they expect and </a:t>
            </a:r>
            <a:r>
              <a:rPr lang="en-GB" dirty="0"/>
              <a:t>anticipate</a:t>
            </a:r>
          </a:p>
          <a:p>
            <a:pPr lvl="1"/>
            <a:r>
              <a:rPr lang="en-GB" dirty="0" smtClean="0"/>
              <a:t>But do </a:t>
            </a:r>
            <a:r>
              <a:rPr lang="en-GB" dirty="0"/>
              <a:t>not </a:t>
            </a:r>
            <a:r>
              <a:rPr lang="en-GB" dirty="0"/>
              <a:t>pre-judge the issues that </a:t>
            </a:r>
            <a:r>
              <a:rPr lang="en-GB" dirty="0"/>
              <a:t>may </a:t>
            </a:r>
            <a:r>
              <a:rPr lang="en-GB" dirty="0"/>
              <a:t>develop</a:t>
            </a:r>
          </a:p>
          <a:p>
            <a:r>
              <a:rPr lang="en-GB" dirty="0"/>
              <a:t>H</a:t>
            </a:r>
            <a:r>
              <a:rPr lang="en-GB" dirty="0" smtClean="0"/>
              <a:t>ave </a:t>
            </a:r>
            <a:r>
              <a:rPr lang="en-GB" dirty="0"/>
              <a:t>greater confidence and </a:t>
            </a:r>
            <a:r>
              <a:rPr lang="en-GB" dirty="0"/>
              <a:t>independence</a:t>
            </a:r>
          </a:p>
          <a:p>
            <a:pPr lvl="1"/>
            <a:r>
              <a:rPr lang="en-GB" sz="2800" dirty="0"/>
              <a:t>Whilst </a:t>
            </a:r>
            <a:r>
              <a:rPr lang="en-GB" sz="2800" dirty="0"/>
              <a:t>accessing support when </a:t>
            </a:r>
            <a:r>
              <a:rPr lang="en-GB" sz="2800" dirty="0"/>
              <a:t>needed</a:t>
            </a:r>
          </a:p>
          <a:p>
            <a:r>
              <a:rPr lang="en-GB" dirty="0"/>
              <a:t>B</a:t>
            </a:r>
            <a:r>
              <a:rPr lang="en-GB" dirty="0" smtClean="0"/>
              <a:t>roaden </a:t>
            </a:r>
            <a:r>
              <a:rPr lang="en-GB" dirty="0"/>
              <a:t>their </a:t>
            </a:r>
            <a:r>
              <a:rPr lang="en-GB" dirty="0"/>
              <a:t>repertoire </a:t>
            </a:r>
            <a:r>
              <a:rPr lang="en-GB" dirty="0"/>
              <a:t>of </a:t>
            </a:r>
            <a:r>
              <a:rPr lang="en-GB" dirty="0" smtClean="0"/>
              <a:t>responses</a:t>
            </a:r>
          </a:p>
          <a:p>
            <a:pPr lvl="1"/>
            <a:r>
              <a:rPr lang="en-GB" dirty="0" smtClean="0"/>
              <a:t>Have </a:t>
            </a:r>
            <a:r>
              <a:rPr lang="en-GB" dirty="0"/>
              <a:t>expertise in one or more areas of </a:t>
            </a:r>
            <a:r>
              <a:rPr lang="en-GB" dirty="0" smtClean="0"/>
              <a:t>practice</a:t>
            </a:r>
          </a:p>
          <a:p>
            <a:r>
              <a:rPr lang="en-GB" dirty="0" smtClean="0"/>
              <a:t>Familiar </a:t>
            </a:r>
            <a:r>
              <a:rPr lang="en-GB" dirty="0"/>
              <a:t>with local </a:t>
            </a:r>
            <a:r>
              <a:rPr lang="en-GB" dirty="0" smtClean="0"/>
              <a:t>resource networks </a:t>
            </a:r>
          </a:p>
          <a:p>
            <a:pPr lvl="1"/>
            <a:r>
              <a:rPr lang="en-GB" dirty="0"/>
              <a:t> </a:t>
            </a:r>
            <a:r>
              <a:rPr lang="en-GB" dirty="0" smtClean="0"/>
              <a:t>Be recognised </a:t>
            </a:r>
            <a:r>
              <a:rPr lang="en-GB" dirty="0"/>
              <a:t>by peers as a </a:t>
            </a:r>
            <a:r>
              <a:rPr lang="en-GB" dirty="0" smtClean="0"/>
              <a:t>source of reliable knowledge and advice.</a:t>
            </a:r>
          </a:p>
          <a:p>
            <a:pPr marL="457200" lvl="1" indent="0" algn="r">
              <a:buNone/>
            </a:pPr>
            <a:r>
              <a:rPr lang="en-GB" dirty="0" smtClean="0"/>
              <a:t>(BASW. British Association of Social Workers, 2017)</a:t>
            </a:r>
          </a:p>
          <a:p>
            <a:endParaRPr lang="en-GB" dirty="0" smtClean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671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1.Professionalism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Identify and behave as a professional social worker,</a:t>
            </a:r>
          </a:p>
          <a:p>
            <a:pPr lvl="1"/>
            <a:r>
              <a:rPr lang="en-GB" dirty="0"/>
              <a:t>committed to professional </a:t>
            </a:r>
            <a:r>
              <a:rPr lang="en-GB" dirty="0" smtClean="0"/>
              <a:t>development</a:t>
            </a:r>
          </a:p>
          <a:p>
            <a:r>
              <a:rPr lang="en-GB" dirty="0"/>
              <a:t>2. Values and </a:t>
            </a:r>
            <a:r>
              <a:rPr lang="en-GB" dirty="0" smtClean="0"/>
              <a:t>Ethics: </a:t>
            </a:r>
          </a:p>
          <a:p>
            <a:pPr lvl="1"/>
            <a:r>
              <a:rPr lang="en-GB" dirty="0" smtClean="0"/>
              <a:t>Apply </a:t>
            </a:r>
            <a:r>
              <a:rPr lang="en-GB" dirty="0"/>
              <a:t>social work ethical principles and values to guide professional </a:t>
            </a:r>
            <a:r>
              <a:rPr lang="en-GB" dirty="0" smtClean="0"/>
              <a:t>practice</a:t>
            </a:r>
          </a:p>
          <a:p>
            <a:r>
              <a:rPr lang="en-GB" dirty="0"/>
              <a:t>3. Diversity: </a:t>
            </a:r>
            <a:endParaRPr lang="en-GB" dirty="0" smtClean="0"/>
          </a:p>
          <a:p>
            <a:pPr lvl="1"/>
            <a:r>
              <a:rPr lang="en-GB" dirty="0" smtClean="0"/>
              <a:t>Recognise </a:t>
            </a:r>
            <a:r>
              <a:rPr lang="en-GB" dirty="0"/>
              <a:t>diversity and apply </a:t>
            </a:r>
            <a:r>
              <a:rPr lang="en-GB" dirty="0" smtClean="0"/>
              <a:t>anti-discriminatory </a:t>
            </a:r>
            <a:r>
              <a:rPr lang="en-GB" dirty="0"/>
              <a:t>and </a:t>
            </a:r>
            <a:r>
              <a:rPr lang="en-GB" dirty="0" smtClean="0"/>
              <a:t>anti-oppressive </a:t>
            </a:r>
            <a:r>
              <a:rPr lang="en-GB" dirty="0"/>
              <a:t>principles in </a:t>
            </a:r>
            <a:r>
              <a:rPr lang="en-GB" dirty="0" smtClean="0"/>
              <a:t>practice</a:t>
            </a:r>
          </a:p>
          <a:p>
            <a:r>
              <a:rPr lang="en-GB" dirty="0">
                <a:latin typeface="Arial" panose="020B0604020202020204" pitchFamily="34" charset="0"/>
              </a:rPr>
              <a:t>4. </a:t>
            </a:r>
            <a:r>
              <a:rPr lang="en-GB" dirty="0"/>
              <a:t>Rights, Justice and Economic Wellbeing: </a:t>
            </a:r>
          </a:p>
          <a:p>
            <a:pPr lvl="1"/>
            <a:r>
              <a:rPr lang="en-GB" dirty="0"/>
              <a:t>Advance human rights and promote social justice and economic </a:t>
            </a:r>
            <a:r>
              <a:rPr lang="en-GB" dirty="0"/>
              <a:t>well-being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633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5. </a:t>
            </a:r>
            <a:r>
              <a:rPr lang="en-GB" dirty="0"/>
              <a:t>Knowledge: Apply knowledge of </a:t>
            </a:r>
          </a:p>
          <a:p>
            <a:pPr lvl="1"/>
            <a:r>
              <a:rPr lang="en-GB" dirty="0"/>
              <a:t>social sciences, law and social work practice </a:t>
            </a:r>
            <a:r>
              <a:rPr lang="en-GB" dirty="0" smtClean="0"/>
              <a:t>theory</a:t>
            </a:r>
          </a:p>
          <a:p>
            <a:r>
              <a:rPr lang="en-GB" dirty="0"/>
              <a:t>6. Critical reflection and </a:t>
            </a:r>
            <a:r>
              <a:rPr lang="en-GB" dirty="0" smtClean="0"/>
              <a:t>Analysis:</a:t>
            </a:r>
          </a:p>
          <a:p>
            <a:pPr lvl="1"/>
            <a:r>
              <a:rPr lang="en-GB" dirty="0" smtClean="0"/>
              <a:t>Apply </a:t>
            </a:r>
            <a:r>
              <a:rPr lang="en-GB" dirty="0"/>
              <a:t>critical reflection and analysis </a:t>
            </a:r>
            <a:r>
              <a:rPr lang="en-GB" dirty="0" smtClean="0"/>
              <a:t>to </a:t>
            </a:r>
            <a:r>
              <a:rPr lang="en-GB" dirty="0"/>
              <a:t>inform and provide a rationale for </a:t>
            </a:r>
            <a:r>
              <a:rPr lang="en-GB" dirty="0" smtClean="0"/>
              <a:t>professional decision-making</a:t>
            </a:r>
          </a:p>
          <a:p>
            <a:r>
              <a:rPr lang="en-GB" dirty="0"/>
              <a:t>7. Intervention and Skills: </a:t>
            </a:r>
            <a:endParaRPr lang="en-GB" dirty="0" smtClean="0"/>
          </a:p>
          <a:p>
            <a:pPr lvl="1"/>
            <a:r>
              <a:rPr lang="en-GB" dirty="0" smtClean="0"/>
              <a:t>Use </a:t>
            </a:r>
            <a:r>
              <a:rPr lang="en-GB" dirty="0"/>
              <a:t>judgement and authority to intervene with individuals, families and communities to </a:t>
            </a:r>
            <a:r>
              <a:rPr lang="en-GB" dirty="0" smtClean="0"/>
              <a:t>promote </a:t>
            </a:r>
            <a:r>
              <a:rPr lang="en-GB" dirty="0"/>
              <a:t>independence, provide support and prevent harm, neglect and abuse</a:t>
            </a:r>
          </a:p>
        </p:txBody>
      </p:sp>
    </p:spTree>
    <p:extLst>
      <p:ext uri="{BB962C8B-B14F-4D97-AF65-F5344CB8AC3E}">
        <p14:creationId xmlns:p14="http://schemas.microsoft.com/office/powerpoint/2010/main" val="1650803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8.  Contexts and </a:t>
            </a:r>
            <a:r>
              <a:rPr lang="en-GB" dirty="0" smtClean="0"/>
              <a:t>organisations:</a:t>
            </a:r>
          </a:p>
          <a:p>
            <a:pPr lvl="1"/>
            <a:r>
              <a:rPr lang="en-GB" dirty="0" smtClean="0"/>
              <a:t>Engage </a:t>
            </a:r>
            <a:r>
              <a:rPr lang="en-GB" dirty="0"/>
              <a:t>with, inform, and adapt to changing contexts that shape practice. Operate </a:t>
            </a:r>
            <a:r>
              <a:rPr lang="en-GB" dirty="0" smtClean="0"/>
              <a:t>effectively </a:t>
            </a:r>
            <a:r>
              <a:rPr lang="en-GB" dirty="0"/>
              <a:t>within own organisational frameworks and contribute to the development of services and organisations. </a:t>
            </a:r>
            <a:r>
              <a:rPr lang="en-GB" dirty="0" smtClean="0"/>
              <a:t>Operate effectively </a:t>
            </a:r>
            <a:r>
              <a:rPr lang="en-GB" dirty="0"/>
              <a:t>within </a:t>
            </a:r>
            <a:r>
              <a:rPr lang="en-GB" dirty="0" smtClean="0"/>
              <a:t>multi-agency </a:t>
            </a:r>
            <a:r>
              <a:rPr lang="en-GB" dirty="0"/>
              <a:t>and </a:t>
            </a:r>
            <a:r>
              <a:rPr lang="en-GB" dirty="0" smtClean="0"/>
              <a:t>inter-professional </a:t>
            </a:r>
            <a:r>
              <a:rPr lang="en-GB" dirty="0"/>
              <a:t>partnerships and </a:t>
            </a:r>
            <a:r>
              <a:rPr lang="en-GB" dirty="0" smtClean="0"/>
              <a:t>settings</a:t>
            </a:r>
            <a:endParaRPr lang="en-GB" dirty="0"/>
          </a:p>
          <a:p>
            <a:r>
              <a:rPr lang="en-GB" dirty="0"/>
              <a:t>9. Professional Leadership: </a:t>
            </a:r>
            <a:endParaRPr lang="en-GB" dirty="0" smtClean="0"/>
          </a:p>
          <a:p>
            <a:pPr lvl="1"/>
            <a:r>
              <a:rPr lang="en-GB" dirty="0" smtClean="0"/>
              <a:t>Take </a:t>
            </a:r>
            <a:r>
              <a:rPr lang="en-GB" dirty="0"/>
              <a:t>responsibility for the professional learning and </a:t>
            </a:r>
            <a:r>
              <a:rPr lang="en-GB" dirty="0" smtClean="0"/>
              <a:t>development </a:t>
            </a:r>
            <a:r>
              <a:rPr lang="en-GB" dirty="0"/>
              <a:t>of others through </a:t>
            </a:r>
            <a:r>
              <a:rPr lang="en-GB" dirty="0" smtClean="0"/>
              <a:t>supervision</a:t>
            </a:r>
            <a:r>
              <a:rPr lang="en-GB" dirty="0"/>
              <a:t>, mentoring, assessing, research, teaching, leadership and </a:t>
            </a:r>
            <a:r>
              <a:rPr lang="en-GB" dirty="0" smtClean="0"/>
              <a:t>management</a:t>
            </a:r>
          </a:p>
          <a:p>
            <a:r>
              <a:rPr lang="en-GB" dirty="0" smtClean="0"/>
              <a:t>Useful link: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www.basw.co.uk/pcf/PCF05SocialWorkLevelCapabilities.pdf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61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Advocacy Code of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Builds on the Advocacy Charter of 2002</a:t>
            </a:r>
          </a:p>
          <a:p>
            <a:pPr lvl="1"/>
            <a:r>
              <a:rPr lang="en-GB" dirty="0" smtClean="0"/>
              <a:t>Explains what Advocacy is</a:t>
            </a:r>
          </a:p>
          <a:p>
            <a:pPr lvl="1"/>
            <a:r>
              <a:rPr lang="en-GB" dirty="0" smtClean="0"/>
              <a:t>Outlines Key advocacy principles</a:t>
            </a:r>
          </a:p>
          <a:p>
            <a:pPr lvl="1"/>
            <a:r>
              <a:rPr lang="en-GB" dirty="0" smtClean="0"/>
              <a:t>Describes a ‘common vision’ (Effective Advocacy) 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Useful link: </a:t>
            </a:r>
          </a:p>
          <a:p>
            <a:r>
              <a:rPr lang="en-GB" u="sng" dirty="0" smtClean="0">
                <a:hlinkClick r:id="rId2"/>
              </a:rPr>
              <a:t>http://www.qualityadvocacy.org.uk/wp-content/uploads/2014/03/Code-of-Practice.pdf</a:t>
            </a:r>
            <a:r>
              <a:rPr lang="en-GB" u="sng" dirty="0" smtClean="0"/>
              <a:t> </a:t>
            </a:r>
            <a:endParaRPr lang="en-GB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7443989" y="5942568"/>
            <a:ext cx="4378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</a:t>
            </a:r>
            <a:r>
              <a:rPr lang="en-GB" sz="2400" dirty="0" smtClean="0"/>
              <a:t>Advocacy </a:t>
            </a:r>
            <a:r>
              <a:rPr lang="en-GB" sz="2400" dirty="0"/>
              <a:t>Code of Practice, 2014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338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Guidelines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For Managers, Advocates &amp; Commissioners of advocacy services.</a:t>
            </a:r>
          </a:p>
          <a:p>
            <a:r>
              <a:rPr lang="en-GB" dirty="0" smtClean="0"/>
              <a:t>Aimed at providing:</a:t>
            </a:r>
          </a:p>
          <a:p>
            <a:pPr lvl="1"/>
            <a:r>
              <a:rPr lang="en-GB" dirty="0" smtClean="0"/>
              <a:t>clarity</a:t>
            </a:r>
          </a:p>
          <a:p>
            <a:pPr lvl="1"/>
            <a:r>
              <a:rPr lang="en-GB" dirty="0" smtClean="0"/>
              <a:t>Support</a:t>
            </a:r>
          </a:p>
          <a:p>
            <a:pPr lvl="1"/>
            <a:r>
              <a:rPr lang="en-GB" dirty="0" smtClean="0"/>
              <a:t>boundaries </a:t>
            </a:r>
            <a:r>
              <a:rPr lang="en-GB" dirty="0"/>
              <a:t>for their </a:t>
            </a:r>
            <a:r>
              <a:rPr lang="en-GB" dirty="0" smtClean="0"/>
              <a:t>practice</a:t>
            </a:r>
            <a:endParaRPr lang="en-GB" dirty="0"/>
          </a:p>
          <a:p>
            <a:r>
              <a:rPr lang="en-GB" dirty="0"/>
              <a:t>outlines </a:t>
            </a:r>
            <a:r>
              <a:rPr lang="en-GB" dirty="0" smtClean="0"/>
              <a:t>the expectations and purpose </a:t>
            </a:r>
            <a:r>
              <a:rPr lang="en-GB" dirty="0"/>
              <a:t>of </a:t>
            </a:r>
            <a:r>
              <a:rPr lang="en-GB" dirty="0" smtClean="0"/>
              <a:t>the:</a:t>
            </a:r>
            <a:endParaRPr lang="en-GB" dirty="0"/>
          </a:p>
          <a:p>
            <a:r>
              <a:rPr lang="en-GB" dirty="0"/>
              <a:t>role </a:t>
            </a:r>
            <a:r>
              <a:rPr lang="en-GB" dirty="0" smtClean="0"/>
              <a:t>of an advocate</a:t>
            </a:r>
            <a:endParaRPr lang="en-GB" dirty="0"/>
          </a:p>
          <a:p>
            <a:r>
              <a:rPr lang="en-GB" dirty="0" smtClean="0"/>
              <a:t>what clients </a:t>
            </a:r>
            <a:r>
              <a:rPr lang="en-GB" dirty="0"/>
              <a:t>as well as </a:t>
            </a:r>
            <a:r>
              <a:rPr lang="en-GB" dirty="0" smtClean="0"/>
              <a:t>commissioners should </a:t>
            </a:r>
            <a:r>
              <a:rPr lang="en-GB" dirty="0"/>
              <a:t>expect </a:t>
            </a:r>
            <a:endParaRPr lang="en-GB" dirty="0" smtClean="0"/>
          </a:p>
          <a:p>
            <a:r>
              <a:rPr lang="en-GB" dirty="0" smtClean="0"/>
              <a:t>from </a:t>
            </a:r>
            <a:r>
              <a:rPr lang="en-GB" dirty="0"/>
              <a:t>the delivery </a:t>
            </a:r>
            <a:r>
              <a:rPr lang="en-GB" dirty="0" smtClean="0"/>
              <a:t>of </a:t>
            </a:r>
            <a:r>
              <a:rPr lang="en-GB" dirty="0"/>
              <a:t>the service. </a:t>
            </a:r>
          </a:p>
          <a:p>
            <a:pPr marL="0" indent="0" algn="r">
              <a:buNone/>
            </a:pPr>
            <a:r>
              <a:rPr lang="en-GB" dirty="0" smtClean="0"/>
              <a:t>(Advocacy Code of Practice, 2014)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761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Effective Code of Practice-Can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50439"/>
          </a:xfrm>
        </p:spPr>
        <p:txBody>
          <a:bodyPr>
            <a:normAutofit/>
          </a:bodyPr>
          <a:lstStyle/>
          <a:p>
            <a:r>
              <a:rPr lang="en-GB" dirty="0" smtClean="0"/>
              <a:t>Offer </a:t>
            </a:r>
            <a:r>
              <a:rPr lang="en-GB" dirty="0"/>
              <a:t>guidance to advocates in their role </a:t>
            </a:r>
          </a:p>
          <a:p>
            <a:r>
              <a:rPr lang="en-GB" dirty="0" smtClean="0"/>
              <a:t>Inform clients of what they can realistically expect from their advocate, advocacy service</a:t>
            </a:r>
          </a:p>
          <a:p>
            <a:r>
              <a:rPr lang="en-GB" dirty="0" smtClean="0"/>
              <a:t>Educate health, social care, third and private sector services, commissioners and others about the scope and limitations of the advocate’s role </a:t>
            </a:r>
          </a:p>
          <a:p>
            <a:r>
              <a:rPr lang="en-GB" dirty="0" smtClean="0"/>
              <a:t>Help to develop a better understanding of the training, supervision and support needs of advocates</a:t>
            </a:r>
          </a:p>
          <a:p>
            <a:r>
              <a:rPr lang="en-GB" dirty="0" smtClean="0"/>
              <a:t>Raise awareness of the need for and benefits of independent advocacy for vulnerable people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50051" y="6078828"/>
            <a:ext cx="370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(Advocacy Code of Practice, 2014)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217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Describe the key areas of</a:t>
            </a:r>
          </a:p>
          <a:p>
            <a:pPr lvl="1"/>
            <a:r>
              <a:rPr lang="en-GB" dirty="0" smtClean="0"/>
              <a:t>Code of practice for Independent Advocacy and Advocates </a:t>
            </a:r>
          </a:p>
          <a:p>
            <a:pPr lvl="1"/>
            <a:endParaRPr lang="en-GB" dirty="0"/>
          </a:p>
          <a:p>
            <a:r>
              <a:rPr lang="en-GB" dirty="0" smtClean="0"/>
              <a:t>As a group discuss and agree the key principles</a:t>
            </a:r>
          </a:p>
          <a:p>
            <a:pPr lvl="1"/>
            <a:r>
              <a:rPr lang="en-GB" dirty="0" smtClean="0"/>
              <a:t>Highlight any contested areas</a:t>
            </a:r>
          </a:p>
          <a:p>
            <a:pPr lvl="1"/>
            <a:r>
              <a:rPr lang="en-GB" smtClean="0"/>
              <a:t>Note </a:t>
            </a:r>
            <a:r>
              <a:rPr lang="en-GB" dirty="0" smtClean="0"/>
              <a:t>common areas of agreement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328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320457"/>
            <a:ext cx="1041900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List: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Advocacy Code of Practice (2014) Available at </a:t>
            </a:r>
            <a:r>
              <a:rPr lang="en-GB" u="sng" dirty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http://www.qualityadvocacy.org.uk/wp-content/uploads/2014/03/Code-of-Practice.pdf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 Accessed on 19.02.18</a:t>
            </a:r>
            <a:endParaRPr lang="en-GB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BASW (2018) </a:t>
            </a:r>
            <a:r>
              <a:rPr lang="en-GB" dirty="0"/>
              <a:t>Professional Capability </a:t>
            </a:r>
            <a:r>
              <a:rPr lang="en-GB" dirty="0" smtClean="0"/>
              <a:t>Framework–Social Work Level Capabilities. </a:t>
            </a:r>
            <a:r>
              <a:rPr lang="en-GB" dirty="0"/>
              <a:t>Available at </a:t>
            </a:r>
            <a:r>
              <a:rPr lang="en-GB" dirty="0">
                <a:hlinkClick r:id="rId3"/>
              </a:rPr>
              <a:t>https://</a:t>
            </a:r>
            <a:r>
              <a:rPr lang="en-GB" smtClean="0">
                <a:hlinkClick r:id="rId3"/>
              </a:rPr>
              <a:t>www.basw.co.uk/pcf/PCF05SocialWorkLevelCapabilities.pdf</a:t>
            </a:r>
            <a:r>
              <a:rPr lang="en-GB" smtClean="0"/>
              <a:t> Accessed on 20.02.18</a:t>
            </a:r>
            <a:endParaRPr lang="en-GB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Chartered 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Society for Physiotherapy (2018) Available at </a:t>
            </a:r>
            <a:r>
              <a:rPr lang="en-GB" u="sng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http://www.csp.org.uk/publications/code-members-professional-values-behaviour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19.02.18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General Medical Council (2018) Available at </a:t>
            </a:r>
            <a:r>
              <a:rPr lang="en-GB" u="sng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https://www.gmc-uk.org/Professional_behaviour_and_fitness_to_practise_0816.pdf_66085925.pdf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19.02.18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 (2018) Available at </a:t>
            </a:r>
            <a:r>
              <a:rPr lang="en-GB" u="sng" dirty="0" smtClean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https://www.nmc.org.uk/globalassets/sitedocuments/nmc-publications/nmc-code-poster.pdf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19.02.18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417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799</Words>
  <Application>Microsoft Office PowerPoint</Application>
  <PresentationFormat>Widescreen</PresentationFormat>
  <Paragraphs>117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Professional Practice</vt:lpstr>
      <vt:lpstr>1. Taking responsibility for your actions</vt:lpstr>
      <vt:lpstr>2. Behaving ethically</vt:lpstr>
      <vt:lpstr>3. Delivering an effective service</vt:lpstr>
      <vt:lpstr>4. Striving to achieve excellence</vt:lpstr>
      <vt:lpstr>Nursing &amp; Midwifery Council</vt:lpstr>
      <vt:lpstr>Fitness to Practice</vt:lpstr>
      <vt:lpstr>In the Social Work role</vt:lpstr>
      <vt:lpstr>BASW</vt:lpstr>
      <vt:lpstr>BASW</vt:lpstr>
      <vt:lpstr>BASW</vt:lpstr>
      <vt:lpstr>Advocacy Code of Practice</vt:lpstr>
      <vt:lpstr>Guidelines</vt:lpstr>
      <vt:lpstr>An Effective Code of Practice-Can</vt:lpstr>
      <vt:lpstr>Task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Practice</dc:title>
  <dc:creator>Phill Morgan</dc:creator>
  <cp:lastModifiedBy>Philip Morgan</cp:lastModifiedBy>
  <cp:revision>7</cp:revision>
  <dcterms:created xsi:type="dcterms:W3CDTF">2018-02-19T15:42:38Z</dcterms:created>
  <dcterms:modified xsi:type="dcterms:W3CDTF">2018-02-20T10:51:51Z</dcterms:modified>
</cp:coreProperties>
</file>