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425" r:id="rId6"/>
    <p:sldId id="427" r:id="rId7"/>
    <p:sldId id="429" r:id="rId8"/>
    <p:sldId id="430" r:id="rId9"/>
    <p:sldId id="431" r:id="rId10"/>
    <p:sldId id="449" r:id="rId11"/>
    <p:sldId id="453" r:id="rId12"/>
    <p:sldId id="454" r:id="rId13"/>
    <p:sldId id="455" r:id="rId14"/>
    <p:sldId id="448" r:id="rId15"/>
    <p:sldId id="432" r:id="rId16"/>
    <p:sldId id="433" r:id="rId17"/>
    <p:sldId id="434" r:id="rId18"/>
    <p:sldId id="435" r:id="rId19"/>
    <p:sldId id="436" r:id="rId20"/>
    <p:sldId id="437" r:id="rId21"/>
    <p:sldId id="440" r:id="rId22"/>
    <p:sldId id="441" r:id="rId23"/>
    <p:sldId id="442" r:id="rId24"/>
    <p:sldId id="443" r:id="rId25"/>
    <p:sldId id="444" r:id="rId26"/>
    <p:sldId id="438" r:id="rId27"/>
    <p:sldId id="456" r:id="rId28"/>
    <p:sldId id="445" r:id="rId29"/>
    <p:sldId id="450" r:id="rId30"/>
    <p:sldId id="426" r:id="rId31"/>
    <p:sldId id="452" r:id="rId32"/>
    <p:sldId id="446"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73" d="100"/>
          <a:sy n="73" d="100"/>
        </p:scale>
        <p:origin x="148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25/10/2019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25/10/2019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8</a:t>
            </a:fld>
            <a:endParaRPr lang="en-GB"/>
          </a:p>
        </p:txBody>
      </p:sp>
    </p:spTree>
    <p:extLst>
      <p:ext uri="{BB962C8B-B14F-4D97-AF65-F5344CB8AC3E}">
        <p14:creationId xmlns:p14="http://schemas.microsoft.com/office/powerpoint/2010/main" val="2049691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10</a:t>
            </a:fld>
            <a:endParaRPr lang="en-GB"/>
          </a:p>
        </p:txBody>
      </p:sp>
    </p:spTree>
    <p:extLst>
      <p:ext uri="{BB962C8B-B14F-4D97-AF65-F5344CB8AC3E}">
        <p14:creationId xmlns:p14="http://schemas.microsoft.com/office/powerpoint/2010/main" val="34817121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11</a:t>
            </a:fld>
            <a:endParaRPr lang="en-GB"/>
          </a:p>
        </p:txBody>
      </p:sp>
    </p:spTree>
    <p:extLst>
      <p:ext uri="{BB962C8B-B14F-4D97-AF65-F5344CB8AC3E}">
        <p14:creationId xmlns:p14="http://schemas.microsoft.com/office/powerpoint/2010/main" val="693226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13</a:t>
            </a:fld>
            <a:endParaRPr lang="en-GB"/>
          </a:p>
        </p:txBody>
      </p:sp>
    </p:spTree>
    <p:extLst>
      <p:ext uri="{BB962C8B-B14F-4D97-AF65-F5344CB8AC3E}">
        <p14:creationId xmlns:p14="http://schemas.microsoft.com/office/powerpoint/2010/main" val="33040711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25/10/2019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youtu.be/f9pBP_7Tuv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bgc.bard.edu/gallery/exhibitions/88/the-story-box?utm_source=cleaned%2Fupdated+Public+Programs+Mailing+List+2017&amp;utm_campaign=040d01417b-EMAIL_CAMPAIGN_2019_02_11_06_10&amp;utm_medium=email&amp;utm_term=0_7af631ef59-040d01417b-&amp;utm_source=cleaned%2Fupdated+Public+Programs+Mailing+List+2017&amp;utm_campaign=040d01417b-EMAIL_CAMPAIGN_2019_02_11_06_10&amp;utm_medium=email&amp;utm_term=0_7af631ef59-040d01417b-202533137"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youtube.com/watch?v=Ec2IM8eJEMQ"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powerofgiving.synthescape.com/#intro" TargetMode="External"/><Relationship Id="rId2" Type="http://schemas.openxmlformats.org/officeDocument/2006/relationships/hyperlink" Target="https://umistapotlatch.c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000" b="1" dirty="0">
                <a:solidFill>
                  <a:schemeClr val="bg1"/>
                </a:solidFill>
              </a:rPr>
              <a:t>Living Ancestors and Talking Trees</a:t>
            </a:r>
            <a:br>
              <a:rPr lang="en-GB" sz="4000" b="1" dirty="0">
                <a:solidFill>
                  <a:schemeClr val="bg1"/>
                </a:solidFill>
              </a:rPr>
            </a:br>
            <a:r>
              <a:rPr lang="en-GB" sz="3600" b="1" dirty="0">
                <a:solidFill>
                  <a:schemeClr val="bg1"/>
                </a:solidFill>
              </a:rPr>
              <a:t>Indigenous Religions Today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3ED0D-B992-44AF-998E-F0D94097E62A}"/>
              </a:ext>
            </a:extLst>
          </p:cNvPr>
          <p:cNvSpPr>
            <a:spLocks noGrp="1"/>
          </p:cNvSpPr>
          <p:nvPr>
            <p:ph type="title"/>
          </p:nvPr>
        </p:nvSpPr>
        <p:spPr/>
        <p:txBody>
          <a:bodyPr>
            <a:normAutofit/>
          </a:bodyPr>
          <a:lstStyle/>
          <a:p>
            <a:r>
              <a:rPr lang="en-GB" dirty="0"/>
              <a:t>Focus Today</a:t>
            </a:r>
          </a:p>
        </p:txBody>
      </p:sp>
      <p:sp>
        <p:nvSpPr>
          <p:cNvPr id="3" name="Content Placeholder 2">
            <a:extLst>
              <a:ext uri="{FF2B5EF4-FFF2-40B4-BE49-F238E27FC236}">
                <a16:creationId xmlns:a16="http://schemas.microsoft.com/office/drawing/2014/main" id="{1DB5EFC1-0B1E-4977-BBF7-0CEE276A0721}"/>
              </a:ext>
            </a:extLst>
          </p:cNvPr>
          <p:cNvSpPr>
            <a:spLocks noGrp="1"/>
          </p:cNvSpPr>
          <p:nvPr>
            <p:ph idx="1"/>
          </p:nvPr>
        </p:nvSpPr>
        <p:spPr/>
        <p:txBody>
          <a:bodyPr/>
          <a:lstStyle/>
          <a:p>
            <a:r>
              <a:rPr lang="en-GB" dirty="0"/>
              <a:t>Community as the foundation of indigenous religions </a:t>
            </a:r>
          </a:p>
          <a:p>
            <a:endParaRPr lang="en-GB" dirty="0"/>
          </a:p>
          <a:p>
            <a:r>
              <a:rPr lang="en-GB" dirty="0"/>
              <a:t>Example: Potlatch </a:t>
            </a:r>
          </a:p>
          <a:p>
            <a:endParaRPr lang="en-GB" dirty="0"/>
          </a:p>
        </p:txBody>
      </p:sp>
    </p:spTree>
    <p:extLst>
      <p:ext uri="{BB962C8B-B14F-4D97-AF65-F5344CB8AC3E}">
        <p14:creationId xmlns:p14="http://schemas.microsoft.com/office/powerpoint/2010/main" val="2591132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9C1F8-50A0-4085-B461-8C0D2B37AB89}"/>
              </a:ext>
            </a:extLst>
          </p:cNvPr>
          <p:cNvSpPr>
            <a:spLocks noGrp="1"/>
          </p:cNvSpPr>
          <p:nvPr>
            <p:ph type="title"/>
          </p:nvPr>
        </p:nvSpPr>
        <p:spPr/>
        <p:txBody>
          <a:bodyPr/>
          <a:lstStyle/>
          <a:p>
            <a:r>
              <a:rPr lang="en-GB" dirty="0"/>
              <a:t>Basic Definition </a:t>
            </a:r>
          </a:p>
        </p:txBody>
      </p:sp>
      <p:sp>
        <p:nvSpPr>
          <p:cNvPr id="3" name="Content Placeholder 2">
            <a:extLst>
              <a:ext uri="{FF2B5EF4-FFF2-40B4-BE49-F238E27FC236}">
                <a16:creationId xmlns:a16="http://schemas.microsoft.com/office/drawing/2014/main" id="{053D2A97-A502-45B0-8397-1FFFEC665520}"/>
              </a:ext>
            </a:extLst>
          </p:cNvPr>
          <p:cNvSpPr>
            <a:spLocks noGrp="1"/>
          </p:cNvSpPr>
          <p:nvPr>
            <p:ph idx="1"/>
          </p:nvPr>
        </p:nvSpPr>
        <p:spPr/>
        <p:txBody>
          <a:bodyPr/>
          <a:lstStyle/>
          <a:p>
            <a:r>
              <a:rPr lang="en-GB" dirty="0"/>
              <a:t>“A potlatch is a gift-giving feast practiced by indigenous peoples of the Pacific Northwest Coast of Canada and the United States, among whom it is traditionally the primary economic system.” (wiki)</a:t>
            </a:r>
          </a:p>
        </p:txBody>
      </p:sp>
    </p:spTree>
    <p:extLst>
      <p:ext uri="{BB962C8B-B14F-4D97-AF65-F5344CB8AC3E}">
        <p14:creationId xmlns:p14="http://schemas.microsoft.com/office/powerpoint/2010/main" val="3391180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161EF-A3D2-4B7B-ABC9-3AC32AA143C8}"/>
              </a:ext>
            </a:extLst>
          </p:cNvPr>
          <p:cNvSpPr>
            <a:spLocks noGrp="1"/>
          </p:cNvSpPr>
          <p:nvPr>
            <p:ph type="title"/>
          </p:nvPr>
        </p:nvSpPr>
        <p:spPr/>
        <p:txBody>
          <a:bodyPr/>
          <a:lstStyle/>
          <a:p>
            <a:r>
              <a:rPr lang="en-GB" dirty="0"/>
              <a:t>Potlatch as </a:t>
            </a:r>
          </a:p>
        </p:txBody>
      </p:sp>
      <p:sp>
        <p:nvSpPr>
          <p:cNvPr id="3" name="Content Placeholder 2">
            <a:extLst>
              <a:ext uri="{FF2B5EF4-FFF2-40B4-BE49-F238E27FC236}">
                <a16:creationId xmlns:a16="http://schemas.microsoft.com/office/drawing/2014/main" id="{1B240BD8-FCE7-48EF-84C8-8543D20C1B12}"/>
              </a:ext>
            </a:extLst>
          </p:cNvPr>
          <p:cNvSpPr>
            <a:spLocks noGrp="1"/>
          </p:cNvSpPr>
          <p:nvPr>
            <p:ph idx="1"/>
          </p:nvPr>
        </p:nvSpPr>
        <p:spPr/>
        <p:txBody>
          <a:bodyPr>
            <a:normAutofit fontScale="92500"/>
          </a:bodyPr>
          <a:lstStyle/>
          <a:p>
            <a:r>
              <a:rPr lang="en-GB" dirty="0"/>
              <a:t>“1. a ceremonial feast of the American Indians of the northwest coast marked by the host's lavish distribution of gifts or sometimes destruction of property to demonstrate wealth and generosity with the expectation of eventual reciprocation</a:t>
            </a:r>
          </a:p>
          <a:p>
            <a:r>
              <a:rPr lang="en-GB" dirty="0"/>
              <a:t>2. a social event or celebration”</a:t>
            </a:r>
          </a:p>
          <a:p>
            <a:pPr lvl="2"/>
            <a:r>
              <a:rPr lang="en-GB" dirty="0"/>
              <a:t>https://www.merriam-webster.com/dictionary/potlatch</a:t>
            </a:r>
          </a:p>
        </p:txBody>
      </p:sp>
    </p:spTree>
    <p:extLst>
      <p:ext uri="{BB962C8B-B14F-4D97-AF65-F5344CB8AC3E}">
        <p14:creationId xmlns:p14="http://schemas.microsoft.com/office/powerpoint/2010/main" val="1061423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F565C-BBFC-49F6-B903-2B6DEC7BFA3D}"/>
              </a:ext>
            </a:extLst>
          </p:cNvPr>
          <p:cNvSpPr>
            <a:spLocks noGrp="1"/>
          </p:cNvSpPr>
          <p:nvPr>
            <p:ph type="title"/>
          </p:nvPr>
        </p:nvSpPr>
        <p:spPr/>
        <p:txBody>
          <a:bodyPr/>
          <a:lstStyle/>
          <a:p>
            <a:r>
              <a:rPr lang="en-GB" dirty="0"/>
              <a:t>Social function of Potlatch </a:t>
            </a:r>
          </a:p>
        </p:txBody>
      </p:sp>
      <p:sp>
        <p:nvSpPr>
          <p:cNvPr id="3" name="Content Placeholder 2">
            <a:extLst>
              <a:ext uri="{FF2B5EF4-FFF2-40B4-BE49-F238E27FC236}">
                <a16:creationId xmlns:a16="http://schemas.microsoft.com/office/drawing/2014/main" id="{EE8D2C77-DE2A-4A4B-9A64-8FBBBD7A8787}"/>
              </a:ext>
            </a:extLst>
          </p:cNvPr>
          <p:cNvSpPr>
            <a:spLocks noGrp="1"/>
          </p:cNvSpPr>
          <p:nvPr>
            <p:ph idx="1"/>
          </p:nvPr>
        </p:nvSpPr>
        <p:spPr/>
        <p:txBody>
          <a:bodyPr>
            <a:normAutofit lnSpcReduction="10000"/>
          </a:bodyPr>
          <a:lstStyle/>
          <a:p>
            <a:r>
              <a:rPr lang="en-GB" b="1" dirty="0"/>
              <a:t>“Potlatch</a:t>
            </a:r>
            <a:r>
              <a:rPr lang="en-GB" dirty="0"/>
              <a:t>, ceremonial distribution of property and gifts to affirm or reaffirm social status, as uniquely institutionalized by the American Indians of the Northwest Pacific coast. The potlatch reached its most elaborate development among the southern Kwakiutl from 1849 to 1925….”</a:t>
            </a:r>
          </a:p>
          <a:p>
            <a:pPr lvl="1"/>
            <a:r>
              <a:rPr lang="en-GB" dirty="0"/>
              <a:t>https://www.britannica.com/topic/potlatch </a:t>
            </a:r>
          </a:p>
        </p:txBody>
      </p:sp>
    </p:spTree>
    <p:extLst>
      <p:ext uri="{BB962C8B-B14F-4D97-AF65-F5344CB8AC3E}">
        <p14:creationId xmlns:p14="http://schemas.microsoft.com/office/powerpoint/2010/main" val="120604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91F6A-D965-4B7A-A4E2-B38E74FF0865}"/>
              </a:ext>
            </a:extLst>
          </p:cNvPr>
          <p:cNvSpPr>
            <a:spLocks noGrp="1"/>
          </p:cNvSpPr>
          <p:nvPr>
            <p:ph type="title"/>
          </p:nvPr>
        </p:nvSpPr>
        <p:spPr/>
        <p:txBody>
          <a:bodyPr/>
          <a:lstStyle/>
          <a:p>
            <a:r>
              <a:rPr lang="en-GB" dirty="0"/>
              <a:t>Short visual definition </a:t>
            </a:r>
          </a:p>
        </p:txBody>
      </p:sp>
      <p:sp>
        <p:nvSpPr>
          <p:cNvPr id="3" name="Content Placeholder 2">
            <a:extLst>
              <a:ext uri="{FF2B5EF4-FFF2-40B4-BE49-F238E27FC236}">
                <a16:creationId xmlns:a16="http://schemas.microsoft.com/office/drawing/2014/main" id="{7C676E36-F1F8-441D-B56B-977B5760FE3E}"/>
              </a:ext>
            </a:extLst>
          </p:cNvPr>
          <p:cNvSpPr>
            <a:spLocks noGrp="1"/>
          </p:cNvSpPr>
          <p:nvPr>
            <p:ph idx="1"/>
          </p:nvPr>
        </p:nvSpPr>
        <p:spPr/>
        <p:txBody>
          <a:bodyPr/>
          <a:lstStyle/>
          <a:p>
            <a:r>
              <a:rPr lang="en-GB" dirty="0">
                <a:hlinkClick r:id="rId2"/>
              </a:rPr>
              <a:t>https://youtu.be/f9pBP_7TuvM</a:t>
            </a:r>
            <a:endParaRPr lang="en-GB" dirty="0"/>
          </a:p>
        </p:txBody>
      </p:sp>
    </p:spTree>
    <p:extLst>
      <p:ext uri="{BB962C8B-B14F-4D97-AF65-F5344CB8AC3E}">
        <p14:creationId xmlns:p14="http://schemas.microsoft.com/office/powerpoint/2010/main" val="4291319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F3A5985-FC3E-4F7C-AF5E-21AD0EEE14C2}"/>
              </a:ext>
            </a:extLst>
          </p:cNvPr>
          <p:cNvSpPr>
            <a:spLocks noGrp="1"/>
          </p:cNvSpPr>
          <p:nvPr>
            <p:ph type="title"/>
          </p:nvPr>
        </p:nvSpPr>
        <p:spPr/>
        <p:txBody>
          <a:bodyPr/>
          <a:lstStyle/>
          <a:p>
            <a:r>
              <a:rPr lang="en-GB" dirty="0"/>
              <a:t>Ethnographic Information </a:t>
            </a:r>
          </a:p>
        </p:txBody>
      </p:sp>
      <p:pic>
        <p:nvPicPr>
          <p:cNvPr id="8" name="Content Placeholder 7" descr="A picture containing text, map&#10;&#10;Description automatically generated">
            <a:extLst>
              <a:ext uri="{FF2B5EF4-FFF2-40B4-BE49-F238E27FC236}">
                <a16:creationId xmlns:a16="http://schemas.microsoft.com/office/drawing/2014/main" id="{C4F26C44-B820-4120-89F7-1CDBDE99F17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29390" y="1600200"/>
            <a:ext cx="4485220" cy="3916363"/>
          </a:xfrm>
        </p:spPr>
      </p:pic>
    </p:spTree>
    <p:extLst>
      <p:ext uri="{BB962C8B-B14F-4D97-AF65-F5344CB8AC3E}">
        <p14:creationId xmlns:p14="http://schemas.microsoft.com/office/powerpoint/2010/main" val="2265929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D7E13-15C1-4CDC-A271-94ED52795FF9}"/>
              </a:ext>
            </a:extLst>
          </p:cNvPr>
          <p:cNvSpPr>
            <a:spLocks noGrp="1"/>
          </p:cNvSpPr>
          <p:nvPr>
            <p:ph type="title"/>
          </p:nvPr>
        </p:nvSpPr>
        <p:spPr>
          <a:xfrm>
            <a:off x="457200" y="274638"/>
            <a:ext cx="8229600" cy="1143000"/>
          </a:xfrm>
          <a:prstGeom prst="rect">
            <a:avLst/>
          </a:prstGeom>
        </p:spPr>
        <p:txBody>
          <a:bodyPr anchor="ctr">
            <a:normAutofit/>
          </a:bodyPr>
          <a:lstStyle/>
          <a:p>
            <a:r>
              <a:rPr lang="en-GB" sz="4400" dirty="0">
                <a:solidFill>
                  <a:schemeClr val="tx1"/>
                </a:solidFill>
              </a:rPr>
              <a:t>Franz Boas </a:t>
            </a:r>
            <a:r>
              <a:rPr lang="en-GB" dirty="0"/>
              <a:t>(1858–1942)</a:t>
            </a:r>
            <a:endParaRPr lang="en-GB" sz="4400" dirty="0">
              <a:solidFill>
                <a:schemeClr val="tx1"/>
              </a:solidFill>
            </a:endParaRPr>
          </a:p>
        </p:txBody>
      </p:sp>
      <p:pic>
        <p:nvPicPr>
          <p:cNvPr id="7" name="Content Placeholder 6" descr="A person wearing a hat&#10;&#10;Description automatically generated">
            <a:extLst>
              <a:ext uri="{FF2B5EF4-FFF2-40B4-BE49-F238E27FC236}">
                <a16:creationId xmlns:a16="http://schemas.microsoft.com/office/drawing/2014/main" id="{8A33735D-B3BF-4240-9FF7-0B1A5FBB1F08}"/>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19676" r="27424" b="-2"/>
          <a:stretch/>
        </p:blipFill>
        <p:spPr>
          <a:xfrm>
            <a:off x="457200" y="1600201"/>
            <a:ext cx="4038600" cy="3989040"/>
          </a:xfrm>
          <a:prstGeom prst="rect">
            <a:avLst/>
          </a:prstGeom>
          <a:noFill/>
        </p:spPr>
      </p:pic>
      <p:sp>
        <p:nvSpPr>
          <p:cNvPr id="12" name="Content Placeholder 3">
            <a:extLst>
              <a:ext uri="{FF2B5EF4-FFF2-40B4-BE49-F238E27FC236}">
                <a16:creationId xmlns:a16="http://schemas.microsoft.com/office/drawing/2014/main" id="{B1C647FE-6C63-4E19-9DCA-13A38DBCE6B0}"/>
              </a:ext>
            </a:extLst>
          </p:cNvPr>
          <p:cNvSpPr>
            <a:spLocks noGrp="1"/>
          </p:cNvSpPr>
          <p:nvPr>
            <p:ph sz="half" idx="2"/>
          </p:nvPr>
        </p:nvSpPr>
        <p:spPr>
          <a:xfrm>
            <a:off x="4648200" y="1600201"/>
            <a:ext cx="4038600" cy="3989040"/>
          </a:xfrm>
        </p:spPr>
        <p:txBody>
          <a:bodyPr/>
          <a:lstStyle/>
          <a:p>
            <a:r>
              <a:rPr lang="en-US" dirty="0"/>
              <a:t>Called often the Father of American Anthropology </a:t>
            </a:r>
          </a:p>
        </p:txBody>
      </p:sp>
      <p:pic>
        <p:nvPicPr>
          <p:cNvPr id="9" name="Picture 8" descr="A close up of a sign&#10;&#10;Description automatically generated">
            <a:extLst>
              <a:ext uri="{FF2B5EF4-FFF2-40B4-BE49-F238E27FC236}">
                <a16:creationId xmlns:a16="http://schemas.microsoft.com/office/drawing/2014/main" id="{167F59D6-C455-49F7-A6E1-20BE1BEFF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72200" y="3594721"/>
            <a:ext cx="1809750" cy="1847850"/>
          </a:xfrm>
          <a:prstGeom prst="rect">
            <a:avLst/>
          </a:prstGeom>
        </p:spPr>
      </p:pic>
    </p:spTree>
    <p:extLst>
      <p:ext uri="{BB962C8B-B14F-4D97-AF65-F5344CB8AC3E}">
        <p14:creationId xmlns:p14="http://schemas.microsoft.com/office/powerpoint/2010/main" val="3948021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8CEE06C3-1D60-46EB-B772-F07DAB54E0C2}"/>
              </a:ext>
            </a:extLst>
          </p:cNvPr>
          <p:cNvSpPr>
            <a:spLocks noGrp="1"/>
          </p:cNvSpPr>
          <p:nvPr>
            <p:ph type="title"/>
          </p:nvPr>
        </p:nvSpPr>
        <p:spPr>
          <a:xfrm>
            <a:off x="457200" y="274638"/>
            <a:ext cx="8229600" cy="1143000"/>
          </a:xfrm>
        </p:spPr>
        <p:txBody>
          <a:bodyPr/>
          <a:lstStyle/>
          <a:p>
            <a:endParaRPr lang="en-US"/>
          </a:p>
        </p:txBody>
      </p:sp>
      <p:pic>
        <p:nvPicPr>
          <p:cNvPr id="5" name="Content Placeholder 4" descr="A picture containing person, man, outdoor, holding&#10;&#10;Description automatically generated">
            <a:extLst>
              <a:ext uri="{FF2B5EF4-FFF2-40B4-BE49-F238E27FC236}">
                <a16:creationId xmlns:a16="http://schemas.microsoft.com/office/drawing/2014/main" id="{CB06CDBC-5FCD-4BB6-9693-C9A24C8F159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0506" y="1600201"/>
            <a:ext cx="7642987" cy="3917032"/>
          </a:xfrm>
          <a:prstGeom prst="rect">
            <a:avLst/>
          </a:prstGeom>
          <a:noFill/>
        </p:spPr>
      </p:pic>
    </p:spTree>
    <p:extLst>
      <p:ext uri="{BB962C8B-B14F-4D97-AF65-F5344CB8AC3E}">
        <p14:creationId xmlns:p14="http://schemas.microsoft.com/office/powerpoint/2010/main" val="1370986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EDB21-AA5B-4F62-A13A-1F43F9EEE44D}"/>
              </a:ext>
            </a:extLst>
          </p:cNvPr>
          <p:cNvSpPr>
            <a:spLocks noGrp="1"/>
          </p:cNvSpPr>
          <p:nvPr>
            <p:ph type="title"/>
          </p:nvPr>
        </p:nvSpPr>
        <p:spPr/>
        <p:txBody>
          <a:bodyPr/>
          <a:lstStyle/>
          <a:p>
            <a:r>
              <a:rPr lang="en-GB" dirty="0"/>
              <a:t>George Hunt (1854 –1933)</a:t>
            </a:r>
          </a:p>
        </p:txBody>
      </p:sp>
      <p:sp>
        <p:nvSpPr>
          <p:cNvPr id="4" name="Content Placeholder 3">
            <a:extLst>
              <a:ext uri="{FF2B5EF4-FFF2-40B4-BE49-F238E27FC236}">
                <a16:creationId xmlns:a16="http://schemas.microsoft.com/office/drawing/2014/main" id="{6BAAAB09-60BA-45AC-85BE-F455C29FF05B}"/>
              </a:ext>
            </a:extLst>
          </p:cNvPr>
          <p:cNvSpPr>
            <a:spLocks noGrp="1"/>
          </p:cNvSpPr>
          <p:nvPr>
            <p:ph sz="half" idx="1"/>
          </p:nvPr>
        </p:nvSpPr>
        <p:spPr/>
        <p:txBody>
          <a:bodyPr/>
          <a:lstStyle/>
          <a:p>
            <a:r>
              <a:rPr lang="en-GB" dirty="0"/>
              <a:t>Tlingit-English </a:t>
            </a:r>
          </a:p>
          <a:p>
            <a:r>
              <a:rPr lang="en-GB" dirty="0"/>
              <a:t>Linguist and ethnologist</a:t>
            </a:r>
          </a:p>
          <a:p>
            <a:r>
              <a:rPr lang="en-GB" dirty="0"/>
              <a:t>Sometimes described as “consultant” to Franz Boas </a:t>
            </a:r>
          </a:p>
        </p:txBody>
      </p:sp>
      <p:pic>
        <p:nvPicPr>
          <p:cNvPr id="7" name="Content Placeholder 6" descr="A black and white photo of a person&#10;&#10;Description automatically generated">
            <a:extLst>
              <a:ext uri="{FF2B5EF4-FFF2-40B4-BE49-F238E27FC236}">
                <a16:creationId xmlns:a16="http://schemas.microsoft.com/office/drawing/2014/main" id="{2B75F971-30CC-41E7-AB47-53DFFBA72720}"/>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10175" y="1742281"/>
            <a:ext cx="2914650" cy="3705225"/>
          </a:xfrm>
        </p:spPr>
      </p:pic>
    </p:spTree>
    <p:extLst>
      <p:ext uri="{BB962C8B-B14F-4D97-AF65-F5344CB8AC3E}">
        <p14:creationId xmlns:p14="http://schemas.microsoft.com/office/powerpoint/2010/main" val="3323747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B635C-5B5A-430F-977F-8997BAA5E3B2}"/>
              </a:ext>
            </a:extLst>
          </p:cNvPr>
          <p:cNvSpPr>
            <a:spLocks noGrp="1"/>
          </p:cNvSpPr>
          <p:nvPr>
            <p:ph type="title"/>
          </p:nvPr>
        </p:nvSpPr>
        <p:spPr/>
        <p:txBody>
          <a:bodyPr>
            <a:normAutofit fontScale="90000"/>
          </a:bodyPr>
          <a:lstStyle/>
          <a:p>
            <a:r>
              <a:rPr lang="en-GB" dirty="0"/>
              <a:t>The Story Box: Franz Boas, George Hunt and the Making of Anthropology  </a:t>
            </a:r>
          </a:p>
        </p:txBody>
      </p:sp>
      <p:sp>
        <p:nvSpPr>
          <p:cNvPr id="3" name="Content Placeholder 2">
            <a:extLst>
              <a:ext uri="{FF2B5EF4-FFF2-40B4-BE49-F238E27FC236}">
                <a16:creationId xmlns:a16="http://schemas.microsoft.com/office/drawing/2014/main" id="{A4B312D0-92CF-4090-886D-E6969F006B31}"/>
              </a:ext>
            </a:extLst>
          </p:cNvPr>
          <p:cNvSpPr>
            <a:spLocks noGrp="1"/>
          </p:cNvSpPr>
          <p:nvPr>
            <p:ph idx="1"/>
          </p:nvPr>
        </p:nvSpPr>
        <p:spPr>
          <a:xfrm>
            <a:off x="457200" y="2708919"/>
            <a:ext cx="8229600" cy="2808313"/>
          </a:xfrm>
        </p:spPr>
        <p:txBody>
          <a:bodyPr/>
          <a:lstStyle/>
          <a:p>
            <a:r>
              <a:rPr lang="en-GB" dirty="0">
                <a:hlinkClick r:id="rId3"/>
              </a:rPr>
              <a:t>Link to exhibition</a:t>
            </a:r>
            <a:r>
              <a:rPr lang="en-GB" dirty="0"/>
              <a:t> </a:t>
            </a:r>
          </a:p>
          <a:p>
            <a:endParaRPr lang="en-GB" dirty="0"/>
          </a:p>
          <a:p>
            <a:r>
              <a:rPr lang="en-GB" dirty="0">
                <a:hlinkClick r:id="rId4"/>
              </a:rPr>
              <a:t>Link to YouTube</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828411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B9801-BC33-4747-AA18-4BAB9C3243FF}"/>
              </a:ext>
            </a:extLst>
          </p:cNvPr>
          <p:cNvSpPr>
            <a:spLocks noGrp="1"/>
          </p:cNvSpPr>
          <p:nvPr>
            <p:ph type="title"/>
          </p:nvPr>
        </p:nvSpPr>
        <p:spPr/>
        <p:txBody>
          <a:bodyPr/>
          <a:lstStyle/>
          <a:p>
            <a:r>
              <a:rPr lang="en-GB" dirty="0"/>
              <a:t>History of Potlatch </a:t>
            </a:r>
          </a:p>
        </p:txBody>
      </p:sp>
      <p:sp>
        <p:nvSpPr>
          <p:cNvPr id="3" name="Content Placeholder 2">
            <a:extLst>
              <a:ext uri="{FF2B5EF4-FFF2-40B4-BE49-F238E27FC236}">
                <a16:creationId xmlns:a16="http://schemas.microsoft.com/office/drawing/2014/main" id="{FC2C25FE-6254-4F66-81EC-3E7E3EC770F2}"/>
              </a:ext>
            </a:extLst>
          </p:cNvPr>
          <p:cNvSpPr>
            <a:spLocks noGrp="1"/>
          </p:cNvSpPr>
          <p:nvPr>
            <p:ph idx="1"/>
          </p:nvPr>
        </p:nvSpPr>
        <p:spPr/>
        <p:txBody>
          <a:bodyPr/>
          <a:lstStyle/>
          <a:p>
            <a:r>
              <a:rPr lang="en-GB" dirty="0"/>
              <a:t>“Prior to 1849, the potlatch seems to have been a congregation of people invited to publicly witness and socially validate their host's claim to or trans- mission of hereditary privileges.” (</a:t>
            </a:r>
            <a:r>
              <a:rPr lang="en-GB" dirty="0" err="1"/>
              <a:t>Ringel</a:t>
            </a:r>
            <a:r>
              <a:rPr lang="en-GB" dirty="0"/>
              <a:t>, p. 350)</a:t>
            </a:r>
          </a:p>
        </p:txBody>
      </p:sp>
    </p:spTree>
    <p:extLst>
      <p:ext uri="{BB962C8B-B14F-4D97-AF65-F5344CB8AC3E}">
        <p14:creationId xmlns:p14="http://schemas.microsoft.com/office/powerpoint/2010/main" val="887872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80C9A-50D4-4216-BA08-35CE6FC385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523FA8-DB0F-4A31-8F1D-5F50C9466FB5}"/>
              </a:ext>
            </a:extLst>
          </p:cNvPr>
          <p:cNvSpPr>
            <a:spLocks noGrp="1"/>
          </p:cNvSpPr>
          <p:nvPr>
            <p:ph idx="1"/>
          </p:nvPr>
        </p:nvSpPr>
        <p:spPr/>
        <p:txBody>
          <a:bodyPr>
            <a:normAutofit lnSpcReduction="10000"/>
          </a:bodyPr>
          <a:lstStyle/>
          <a:p>
            <a:r>
              <a:rPr lang="en-GB" dirty="0"/>
              <a:t> “The potlatch accompanied every important change in social status - birth, marriage, death, among others; it was the ceremony which eased the transition from one social role to another.” (p. 351)</a:t>
            </a:r>
          </a:p>
          <a:p>
            <a:r>
              <a:rPr lang="en-GB" dirty="0"/>
              <a:t>But often misunderstood </a:t>
            </a:r>
          </a:p>
          <a:p>
            <a:r>
              <a:rPr lang="en-GB" dirty="0"/>
              <a:t>-&gt; literature focused often on material wealth and its distribution or destruction  </a:t>
            </a:r>
          </a:p>
          <a:p>
            <a:endParaRPr lang="en-GB" dirty="0"/>
          </a:p>
        </p:txBody>
      </p:sp>
    </p:spTree>
    <p:extLst>
      <p:ext uri="{BB962C8B-B14F-4D97-AF65-F5344CB8AC3E}">
        <p14:creationId xmlns:p14="http://schemas.microsoft.com/office/powerpoint/2010/main" val="29316064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BEDB9-F867-41DD-BF6E-102E7AB7584A}"/>
              </a:ext>
            </a:extLst>
          </p:cNvPr>
          <p:cNvSpPr>
            <a:spLocks noGrp="1"/>
          </p:cNvSpPr>
          <p:nvPr>
            <p:ph type="title"/>
          </p:nvPr>
        </p:nvSpPr>
        <p:spPr/>
        <p:txBody>
          <a:bodyPr/>
          <a:lstStyle/>
          <a:p>
            <a:r>
              <a:rPr lang="en-GB" dirty="0"/>
              <a:t>But </a:t>
            </a:r>
          </a:p>
        </p:txBody>
      </p:sp>
      <p:sp>
        <p:nvSpPr>
          <p:cNvPr id="3" name="Content Placeholder 2">
            <a:extLst>
              <a:ext uri="{FF2B5EF4-FFF2-40B4-BE49-F238E27FC236}">
                <a16:creationId xmlns:a16="http://schemas.microsoft.com/office/drawing/2014/main" id="{BCCB3CE3-C851-4BB7-BE4D-7FA1F4D65377}"/>
              </a:ext>
            </a:extLst>
          </p:cNvPr>
          <p:cNvSpPr>
            <a:spLocks noGrp="1"/>
          </p:cNvSpPr>
          <p:nvPr>
            <p:ph idx="1"/>
          </p:nvPr>
        </p:nvSpPr>
        <p:spPr/>
        <p:txBody>
          <a:bodyPr/>
          <a:lstStyle/>
          <a:p>
            <a:r>
              <a:rPr lang="en-GB" dirty="0"/>
              <a:t>gift-giving is an essentially social act (Marcel </a:t>
            </a:r>
            <a:r>
              <a:rPr lang="en-GB" dirty="0" err="1"/>
              <a:t>Mauss</a:t>
            </a:r>
            <a:r>
              <a:rPr lang="en-GB" dirty="0"/>
              <a:t> 1967) </a:t>
            </a:r>
          </a:p>
          <a:p>
            <a:r>
              <a:rPr lang="en-GB" dirty="0"/>
              <a:t>-&gt; it functions primarily as an integrating force </a:t>
            </a:r>
          </a:p>
        </p:txBody>
      </p:sp>
    </p:spTree>
    <p:extLst>
      <p:ext uri="{BB962C8B-B14F-4D97-AF65-F5344CB8AC3E}">
        <p14:creationId xmlns:p14="http://schemas.microsoft.com/office/powerpoint/2010/main" val="898625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73398-CFEA-495D-858E-DBEB7B536A57}"/>
              </a:ext>
            </a:extLst>
          </p:cNvPr>
          <p:cNvSpPr>
            <a:spLocks noGrp="1"/>
          </p:cNvSpPr>
          <p:nvPr>
            <p:ph type="title"/>
          </p:nvPr>
        </p:nvSpPr>
        <p:spPr/>
        <p:txBody>
          <a:bodyPr>
            <a:normAutofit/>
          </a:bodyPr>
          <a:lstStyle/>
          <a:p>
            <a:r>
              <a:rPr lang="en-GB" dirty="0"/>
              <a:t>19</a:t>
            </a:r>
            <a:r>
              <a:rPr lang="en-GB" baseline="30000" dirty="0"/>
              <a:t>th</a:t>
            </a:r>
            <a:r>
              <a:rPr lang="en-GB" dirty="0"/>
              <a:t> century </a:t>
            </a:r>
          </a:p>
        </p:txBody>
      </p:sp>
      <p:sp>
        <p:nvSpPr>
          <p:cNvPr id="3" name="Content Placeholder 2">
            <a:extLst>
              <a:ext uri="{FF2B5EF4-FFF2-40B4-BE49-F238E27FC236}">
                <a16:creationId xmlns:a16="http://schemas.microsoft.com/office/drawing/2014/main" id="{EBC0190D-7C2E-4ABB-A0CB-FA9245E35986}"/>
              </a:ext>
            </a:extLst>
          </p:cNvPr>
          <p:cNvSpPr>
            <a:spLocks noGrp="1"/>
          </p:cNvSpPr>
          <p:nvPr>
            <p:ph idx="1"/>
          </p:nvPr>
        </p:nvSpPr>
        <p:spPr/>
        <p:txBody>
          <a:bodyPr/>
          <a:lstStyle/>
          <a:p>
            <a:r>
              <a:rPr lang="en-GB" dirty="0"/>
              <a:t>Radical decline due to epidemics</a:t>
            </a:r>
          </a:p>
          <a:p>
            <a:r>
              <a:rPr lang="en-GB" dirty="0"/>
              <a:t>in 1849, the Hudson's Bay Company founded a trading post at Fort Rupert</a:t>
            </a:r>
          </a:p>
          <a:p>
            <a:r>
              <a:rPr lang="en-GB" dirty="0"/>
              <a:t>-&gt; influence of foreign culture (including foreign goods) on First Nations increased tremendously  </a:t>
            </a:r>
          </a:p>
        </p:txBody>
      </p:sp>
    </p:spTree>
    <p:extLst>
      <p:ext uri="{BB962C8B-B14F-4D97-AF65-F5344CB8AC3E}">
        <p14:creationId xmlns:p14="http://schemas.microsoft.com/office/powerpoint/2010/main" val="2522922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7E18B-DCDE-4FD1-83ED-72AC1B153F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8381DF-56AE-4F87-9D07-1435D2AA0EA6}"/>
              </a:ext>
            </a:extLst>
          </p:cNvPr>
          <p:cNvSpPr>
            <a:spLocks noGrp="1"/>
          </p:cNvSpPr>
          <p:nvPr>
            <p:ph idx="1"/>
          </p:nvPr>
        </p:nvSpPr>
        <p:spPr/>
        <p:txBody>
          <a:bodyPr>
            <a:normAutofit/>
          </a:bodyPr>
          <a:lstStyle/>
          <a:p>
            <a:r>
              <a:rPr lang="en-GB" dirty="0"/>
              <a:t>In 1876, the Canadian government passed the Indian Act prohibiting potlatches and other ceremonials</a:t>
            </a:r>
          </a:p>
          <a:p>
            <a:r>
              <a:rPr lang="en-GB" dirty="0"/>
              <a:t>Missionaries and administrative officials saw potlatch “as an obstacle to ‘Kwakiutl progress’” (p. 358)</a:t>
            </a:r>
          </a:p>
          <a:p>
            <a:endParaRPr lang="en-GB" dirty="0"/>
          </a:p>
        </p:txBody>
      </p:sp>
    </p:spTree>
    <p:extLst>
      <p:ext uri="{BB962C8B-B14F-4D97-AF65-F5344CB8AC3E}">
        <p14:creationId xmlns:p14="http://schemas.microsoft.com/office/powerpoint/2010/main" val="30285498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494F0-1139-4B08-A837-19504207276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6EF2F9-E8D5-4007-84ED-234FC116B2D7}"/>
              </a:ext>
            </a:extLst>
          </p:cNvPr>
          <p:cNvSpPr>
            <a:spLocks noGrp="1"/>
          </p:cNvSpPr>
          <p:nvPr>
            <p:ph idx="1"/>
          </p:nvPr>
        </p:nvSpPr>
        <p:spPr>
          <a:xfrm>
            <a:off x="467544" y="1600201"/>
            <a:ext cx="8229600" cy="3917032"/>
          </a:xfrm>
        </p:spPr>
        <p:txBody>
          <a:bodyPr>
            <a:normAutofit fontScale="85000" lnSpcReduction="20000"/>
          </a:bodyPr>
          <a:lstStyle/>
          <a:p>
            <a:r>
              <a:rPr lang="en-GB" dirty="0"/>
              <a:t>In 1881, the Kwakiutl Agency in Alert Bay was established </a:t>
            </a:r>
          </a:p>
          <a:p>
            <a:r>
              <a:rPr lang="en-GB" dirty="0"/>
              <a:t>-&gt; made potlatch virtually impossible in that area</a:t>
            </a:r>
          </a:p>
          <a:p>
            <a:r>
              <a:rPr lang="en-GB" dirty="0"/>
              <a:t>-&gt; potlatch was taken to other areas </a:t>
            </a:r>
          </a:p>
          <a:p>
            <a:r>
              <a:rPr lang="en-GB" dirty="0"/>
              <a:t>-&gt; ceremony expressed defiance against the law </a:t>
            </a:r>
          </a:p>
          <a:p>
            <a:r>
              <a:rPr lang="en-GB" dirty="0"/>
              <a:t>“Conducting and participating in a potlatch was a direct defiance of Canadian law and people were simultaneously reminded of their past, their traditions, and aware of the political overtones of their actions.” (p. 358)</a:t>
            </a:r>
          </a:p>
        </p:txBody>
      </p:sp>
    </p:spTree>
    <p:extLst>
      <p:ext uri="{BB962C8B-B14F-4D97-AF65-F5344CB8AC3E}">
        <p14:creationId xmlns:p14="http://schemas.microsoft.com/office/powerpoint/2010/main" val="33071306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F530-7900-4AE7-BDF6-66B0D50C7311}"/>
              </a:ext>
            </a:extLst>
          </p:cNvPr>
          <p:cNvSpPr>
            <a:spLocks noGrp="1"/>
          </p:cNvSpPr>
          <p:nvPr>
            <p:ph type="title"/>
          </p:nvPr>
        </p:nvSpPr>
        <p:spPr/>
        <p:txBody>
          <a:bodyPr/>
          <a:lstStyle/>
          <a:p>
            <a:r>
              <a:rPr lang="en-GB" dirty="0"/>
              <a:t>Indian Act 1884</a:t>
            </a:r>
          </a:p>
        </p:txBody>
      </p:sp>
      <p:sp>
        <p:nvSpPr>
          <p:cNvPr id="3" name="Content Placeholder 2">
            <a:extLst>
              <a:ext uri="{FF2B5EF4-FFF2-40B4-BE49-F238E27FC236}">
                <a16:creationId xmlns:a16="http://schemas.microsoft.com/office/drawing/2014/main" id="{13CDEB46-A799-4E67-8481-DE3DD79BE8B1}"/>
              </a:ext>
            </a:extLst>
          </p:cNvPr>
          <p:cNvSpPr>
            <a:spLocks noGrp="1"/>
          </p:cNvSpPr>
          <p:nvPr>
            <p:ph idx="1"/>
          </p:nvPr>
        </p:nvSpPr>
        <p:spPr/>
        <p:txBody>
          <a:bodyPr>
            <a:normAutofit fontScale="70000" lnSpcReduction="20000"/>
          </a:bodyPr>
          <a:lstStyle/>
          <a:p>
            <a:pPr fontAlgn="base"/>
            <a:r>
              <a:rPr lang="en-GB" dirty="0"/>
              <a:t>Every Indian or other person who engages in or assists in celebrating the Indian festival known as the "Potlatch" or the Indian dance known as the "</a:t>
            </a:r>
            <a:r>
              <a:rPr lang="en-GB" dirty="0" err="1"/>
              <a:t>Tamanawas</a:t>
            </a:r>
            <a:r>
              <a:rPr lang="en-GB" dirty="0"/>
              <a:t>" is guilty of a </a:t>
            </a:r>
            <a:r>
              <a:rPr lang="en-GB" dirty="0" err="1"/>
              <a:t>misdemeanor</a:t>
            </a:r>
            <a:r>
              <a:rPr lang="en-GB" dirty="0"/>
              <a:t>, and shall be liable to imprisonment for a term not more than six nor less than two months in a jail or other place of confinement.</a:t>
            </a:r>
          </a:p>
          <a:p>
            <a:pPr fontAlgn="base"/>
            <a:r>
              <a:rPr lang="en-GB" dirty="0"/>
              <a:t>Any Indian or other person who encourages, either directly or indirectly an Indian or Indians to get up such a festival or dance, or to celebrate the same, or who shall assist in the celebration of same is guilty of a like offence, and shall be liable to the same punishment.</a:t>
            </a:r>
          </a:p>
          <a:p>
            <a:endParaRPr lang="en-GB" dirty="0"/>
          </a:p>
          <a:p>
            <a:pPr lvl="1"/>
            <a:r>
              <a:rPr lang="en-GB" dirty="0"/>
              <a:t>(https://www.umista.ca/pages/collection-history)</a:t>
            </a:r>
          </a:p>
        </p:txBody>
      </p:sp>
    </p:spTree>
    <p:extLst>
      <p:ext uri="{BB962C8B-B14F-4D97-AF65-F5344CB8AC3E}">
        <p14:creationId xmlns:p14="http://schemas.microsoft.com/office/powerpoint/2010/main" val="1940831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FE394-174F-44E5-A8A9-5893560A3D0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5E13E5-7B00-4E42-8FDE-8EA0E7BC74BA}"/>
              </a:ext>
            </a:extLst>
          </p:cNvPr>
          <p:cNvSpPr>
            <a:spLocks noGrp="1"/>
          </p:cNvSpPr>
          <p:nvPr>
            <p:ph idx="1"/>
          </p:nvPr>
        </p:nvSpPr>
        <p:spPr/>
        <p:txBody>
          <a:bodyPr/>
          <a:lstStyle/>
          <a:p>
            <a:r>
              <a:rPr lang="en-GB" dirty="0"/>
              <a:t>“The </a:t>
            </a:r>
            <a:r>
              <a:rPr lang="en-GB" dirty="0" err="1"/>
              <a:t>Kwakwa̱ka̱ʼwakw</a:t>
            </a:r>
            <a:r>
              <a:rPr lang="en-GB" dirty="0"/>
              <a:t> continued to potlatch until the law was revised and worded so carefully and all inclusive as to make even a guest at an Indian Christmas dinner liable to six months imprisonment.”</a:t>
            </a:r>
          </a:p>
          <a:p>
            <a:pPr lvl="1"/>
            <a:r>
              <a:rPr lang="en-GB" dirty="0"/>
              <a:t> </a:t>
            </a:r>
            <a:r>
              <a:rPr lang="en-GB" dirty="0" smtClean="0"/>
              <a:t>though in the literature often described </a:t>
            </a:r>
            <a:r>
              <a:rPr lang="en-GB" dirty="0"/>
              <a:t>as  </a:t>
            </a:r>
            <a:r>
              <a:rPr lang="en-GB" dirty="0" smtClean="0"/>
              <a:t>“virtually extinguished” (e.g., </a:t>
            </a:r>
            <a:r>
              <a:rPr lang="en-GB" dirty="0" err="1" smtClean="0"/>
              <a:t>Ringel</a:t>
            </a:r>
            <a:r>
              <a:rPr lang="en-GB" dirty="0" smtClean="0"/>
              <a:t>, p. </a:t>
            </a:r>
            <a:r>
              <a:rPr lang="en-GB" smtClean="0"/>
              <a:t>360)</a:t>
            </a:r>
            <a:endParaRPr lang="en-GB" dirty="0"/>
          </a:p>
        </p:txBody>
      </p:sp>
    </p:spTree>
    <p:extLst>
      <p:ext uri="{BB962C8B-B14F-4D97-AF65-F5344CB8AC3E}">
        <p14:creationId xmlns:p14="http://schemas.microsoft.com/office/powerpoint/2010/main" val="22871028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537BA-A5B5-4F0F-AC4D-5D16E458A9D2}"/>
              </a:ext>
            </a:extLst>
          </p:cNvPr>
          <p:cNvSpPr>
            <a:spLocks noGrp="1"/>
          </p:cNvSpPr>
          <p:nvPr>
            <p:ph type="title"/>
          </p:nvPr>
        </p:nvSpPr>
        <p:spPr/>
        <p:txBody>
          <a:bodyPr/>
          <a:lstStyle/>
          <a:p>
            <a:r>
              <a:rPr lang="en-GB" dirty="0"/>
              <a:t>Raid </a:t>
            </a:r>
          </a:p>
        </p:txBody>
      </p:sp>
      <p:sp>
        <p:nvSpPr>
          <p:cNvPr id="3" name="Content Placeholder 2">
            <a:extLst>
              <a:ext uri="{FF2B5EF4-FFF2-40B4-BE49-F238E27FC236}">
                <a16:creationId xmlns:a16="http://schemas.microsoft.com/office/drawing/2014/main" id="{F659B57B-02A5-4DC3-AB44-27580100B330}"/>
              </a:ext>
            </a:extLst>
          </p:cNvPr>
          <p:cNvSpPr>
            <a:spLocks noGrp="1"/>
          </p:cNvSpPr>
          <p:nvPr>
            <p:ph idx="1"/>
          </p:nvPr>
        </p:nvSpPr>
        <p:spPr/>
        <p:txBody>
          <a:bodyPr>
            <a:normAutofit fontScale="77500" lnSpcReduction="20000"/>
          </a:bodyPr>
          <a:lstStyle/>
          <a:p>
            <a:r>
              <a:rPr lang="en-GB" dirty="0"/>
              <a:t>“In 1921, Dan Cranmer hosted a big potlatch at Village Island (</a:t>
            </a:r>
            <a:r>
              <a:rPr lang="en-GB" dirty="0" err="1"/>
              <a:t>ʼMimkwa̱mlis</a:t>
            </a:r>
            <a:r>
              <a:rPr lang="en-GB" dirty="0"/>
              <a:t>). According to Dan Cranmer's recollection, the reasons for having the potlatch at Village Island were to avoid the Indian agent and that was where his wife's relatives were. Indian agent Halliday and </a:t>
            </a:r>
            <a:r>
              <a:rPr lang="en-GB" dirty="0" err="1"/>
              <a:t>Sgt.</a:t>
            </a:r>
            <a:r>
              <a:rPr lang="en-GB" dirty="0"/>
              <a:t> </a:t>
            </a:r>
            <a:r>
              <a:rPr lang="en-GB" dirty="0" err="1"/>
              <a:t>Angerman</a:t>
            </a:r>
            <a:r>
              <a:rPr lang="en-GB" dirty="0"/>
              <a:t> now had their chance to arrest and prosecute the Indians. Forty-five people were arrested and charged with various crimes, such as giving speeches, dancing, carrying and receiving gifts at the potlatch. Of those convicted of offences, twenty-two were given suspended sentences.”</a:t>
            </a:r>
          </a:p>
        </p:txBody>
      </p:sp>
    </p:spTree>
    <p:extLst>
      <p:ext uri="{BB962C8B-B14F-4D97-AF65-F5344CB8AC3E}">
        <p14:creationId xmlns:p14="http://schemas.microsoft.com/office/powerpoint/2010/main" val="36282651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31878-F2C3-46B8-89A4-EC14E3A59E2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09E00A-738A-489C-91CC-EEE3F7717FB0}"/>
              </a:ext>
            </a:extLst>
          </p:cNvPr>
          <p:cNvSpPr>
            <a:spLocks noGrp="1"/>
          </p:cNvSpPr>
          <p:nvPr>
            <p:ph idx="1"/>
          </p:nvPr>
        </p:nvSpPr>
        <p:spPr/>
        <p:txBody>
          <a:bodyPr>
            <a:normAutofit fontScale="85000" lnSpcReduction="10000"/>
          </a:bodyPr>
          <a:lstStyle/>
          <a:p>
            <a:r>
              <a:rPr lang="en-GB" dirty="0"/>
              <a:t>“The sentencing was based on the illegal agreement that, </a:t>
            </a:r>
            <a:r>
              <a:rPr lang="en-GB" b="1" dirty="0"/>
              <a:t>if entire tribes gave up their potlatch paraphernalia</a:t>
            </a:r>
            <a:r>
              <a:rPr lang="en-GB" dirty="0"/>
              <a:t>, individual members of those tribes who has been found guilty would have their sentences suspended.”</a:t>
            </a:r>
          </a:p>
          <a:p>
            <a:r>
              <a:rPr lang="en-GB" dirty="0"/>
              <a:t>“Three people were remanded for the appeal and twenty men and women were sent to </a:t>
            </a:r>
            <a:r>
              <a:rPr lang="en-GB" dirty="0" err="1"/>
              <a:t>Oakalla</a:t>
            </a:r>
            <a:r>
              <a:rPr lang="en-GB" dirty="0"/>
              <a:t> Prison near Vancouver, BC. to serve sentences of two months for the first offenders and three months for second offenders.”</a:t>
            </a:r>
          </a:p>
        </p:txBody>
      </p:sp>
    </p:spTree>
    <p:extLst>
      <p:ext uri="{BB962C8B-B14F-4D97-AF65-F5344CB8AC3E}">
        <p14:creationId xmlns:p14="http://schemas.microsoft.com/office/powerpoint/2010/main" val="32267306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9B9C8-02A6-4309-808A-66DD73B3F49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14C634-62DB-4CD4-A25D-52B5797AA3EF}"/>
              </a:ext>
            </a:extLst>
          </p:cNvPr>
          <p:cNvSpPr>
            <a:spLocks noGrp="1"/>
          </p:cNvSpPr>
          <p:nvPr>
            <p:ph idx="1"/>
          </p:nvPr>
        </p:nvSpPr>
        <p:spPr/>
        <p:txBody>
          <a:bodyPr>
            <a:normAutofit lnSpcReduction="10000"/>
          </a:bodyPr>
          <a:lstStyle/>
          <a:p>
            <a:r>
              <a:rPr lang="en-GB" dirty="0"/>
              <a:t>the confiscated goods were initially stored in the Anglican Parish Hall at Alert Bay</a:t>
            </a:r>
          </a:p>
          <a:p>
            <a:r>
              <a:rPr lang="en-GB" dirty="0"/>
              <a:t>Some even put on display there (with admission fee)</a:t>
            </a:r>
          </a:p>
          <a:p>
            <a:r>
              <a:rPr lang="en-GB" dirty="0"/>
              <a:t>Later 33 pieces were sold to the collector George </a:t>
            </a:r>
            <a:r>
              <a:rPr lang="en-GB" dirty="0" err="1"/>
              <a:t>Heye</a:t>
            </a:r>
            <a:r>
              <a:rPr lang="en-GB" dirty="0"/>
              <a:t>, in New York</a:t>
            </a:r>
          </a:p>
          <a:p>
            <a:r>
              <a:rPr lang="en-GB" dirty="0"/>
              <a:t>-&gt; objects ended up in several museums and private collection worldwide </a:t>
            </a:r>
          </a:p>
        </p:txBody>
      </p:sp>
    </p:spTree>
    <p:extLst>
      <p:ext uri="{BB962C8B-B14F-4D97-AF65-F5344CB8AC3E}">
        <p14:creationId xmlns:p14="http://schemas.microsoft.com/office/powerpoint/2010/main" val="2827896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66BA7-2975-40AA-BBEA-99E983EA3EF0}"/>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4628898C-8892-48B3-AF4F-E37E8F0B1E1C}"/>
              </a:ext>
            </a:extLst>
          </p:cNvPr>
          <p:cNvSpPr>
            <a:spLocks noGrp="1"/>
          </p:cNvSpPr>
          <p:nvPr>
            <p:ph idx="1"/>
          </p:nvPr>
        </p:nvSpPr>
        <p:spPr/>
        <p:txBody>
          <a:bodyPr>
            <a:normAutofit/>
          </a:bodyPr>
          <a:lstStyle/>
          <a:p>
            <a:r>
              <a:rPr lang="en-GB" dirty="0"/>
              <a:t>For some years, the potlatch went "underground" to evade further persecution.</a:t>
            </a:r>
          </a:p>
          <a:p>
            <a:r>
              <a:rPr lang="en-GB" dirty="0"/>
              <a:t>sometimes portrayed in the literature as “virtually extinguished” (</a:t>
            </a:r>
            <a:r>
              <a:rPr lang="en-GB" dirty="0" err="1"/>
              <a:t>Ringel</a:t>
            </a:r>
            <a:r>
              <a:rPr lang="en-GB" dirty="0"/>
              <a:t>, p. 360)</a:t>
            </a:r>
          </a:p>
        </p:txBody>
      </p:sp>
    </p:spTree>
    <p:extLst>
      <p:ext uri="{BB962C8B-B14F-4D97-AF65-F5344CB8AC3E}">
        <p14:creationId xmlns:p14="http://schemas.microsoft.com/office/powerpoint/2010/main" val="14419972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4667C-7029-4F19-A40D-441249A300C0}"/>
              </a:ext>
            </a:extLst>
          </p:cNvPr>
          <p:cNvSpPr>
            <a:spLocks noGrp="1"/>
          </p:cNvSpPr>
          <p:nvPr>
            <p:ph type="title"/>
          </p:nvPr>
        </p:nvSpPr>
        <p:spPr>
          <a:xfrm>
            <a:off x="457200" y="274638"/>
            <a:ext cx="8229600" cy="1143000"/>
          </a:xfrm>
          <a:prstGeom prst="rect">
            <a:avLst/>
          </a:prstGeom>
        </p:spPr>
        <p:txBody>
          <a:bodyPr anchor="ctr">
            <a:normAutofit/>
          </a:bodyPr>
          <a:lstStyle/>
          <a:p>
            <a:r>
              <a:rPr lang="en-GB" sz="4400" dirty="0">
                <a:solidFill>
                  <a:schemeClr val="tx1"/>
                </a:solidFill>
              </a:rPr>
              <a:t>Impact of Boarding School </a:t>
            </a:r>
          </a:p>
        </p:txBody>
      </p:sp>
      <p:pic>
        <p:nvPicPr>
          <p:cNvPr id="5" name="Content Placeholder 4" descr="A picture containing sitting, old, black, covered&#10;&#10;Description automatically generated">
            <a:extLst>
              <a:ext uri="{FF2B5EF4-FFF2-40B4-BE49-F238E27FC236}">
                <a16:creationId xmlns:a16="http://schemas.microsoft.com/office/drawing/2014/main" id="{3C4EF9D1-4D94-4ED0-87A6-C5287A10F79C}"/>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tretch/>
        </p:blipFill>
        <p:spPr>
          <a:xfrm rot="5400000">
            <a:off x="2613484" y="2089830"/>
            <a:ext cx="3917032" cy="2937774"/>
          </a:xfrm>
          <a:prstGeom prst="rect">
            <a:avLst/>
          </a:prstGeom>
          <a:noFill/>
        </p:spPr>
      </p:pic>
    </p:spTree>
    <p:extLst>
      <p:ext uri="{BB962C8B-B14F-4D97-AF65-F5344CB8AC3E}">
        <p14:creationId xmlns:p14="http://schemas.microsoft.com/office/powerpoint/2010/main" val="31692486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3C98-3494-416A-9D65-0AEBB16CFB93}"/>
              </a:ext>
            </a:extLst>
          </p:cNvPr>
          <p:cNvSpPr>
            <a:spLocks noGrp="1"/>
          </p:cNvSpPr>
          <p:nvPr>
            <p:ph type="title"/>
          </p:nvPr>
        </p:nvSpPr>
        <p:spPr/>
        <p:txBody>
          <a:bodyPr/>
          <a:lstStyle/>
          <a:p>
            <a:r>
              <a:rPr lang="en-GB" dirty="0"/>
              <a:t>Revival </a:t>
            </a:r>
          </a:p>
        </p:txBody>
      </p:sp>
      <p:sp>
        <p:nvSpPr>
          <p:cNvPr id="3" name="Content Placeholder 2">
            <a:extLst>
              <a:ext uri="{FF2B5EF4-FFF2-40B4-BE49-F238E27FC236}">
                <a16:creationId xmlns:a16="http://schemas.microsoft.com/office/drawing/2014/main" id="{A2B151CE-95E4-4F72-B988-3FEBD9A10C64}"/>
              </a:ext>
            </a:extLst>
          </p:cNvPr>
          <p:cNvSpPr>
            <a:spLocks noGrp="1"/>
          </p:cNvSpPr>
          <p:nvPr>
            <p:ph idx="1"/>
          </p:nvPr>
        </p:nvSpPr>
        <p:spPr/>
        <p:txBody>
          <a:bodyPr>
            <a:normAutofit/>
          </a:bodyPr>
          <a:lstStyle/>
          <a:p>
            <a:r>
              <a:rPr lang="en-GB" dirty="0"/>
              <a:t>When the Indian Act was revised in 1951, Section 149 was simply deleted. </a:t>
            </a:r>
          </a:p>
          <a:p>
            <a:r>
              <a:rPr lang="en-GB" dirty="0"/>
              <a:t>In 1952 the first public potlatch was held in Victoria, BC hosted by Chief Mungo Martin. </a:t>
            </a:r>
          </a:p>
        </p:txBody>
      </p:sp>
    </p:spTree>
    <p:extLst>
      <p:ext uri="{BB962C8B-B14F-4D97-AF65-F5344CB8AC3E}">
        <p14:creationId xmlns:p14="http://schemas.microsoft.com/office/powerpoint/2010/main" val="36869721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6CC19CC-A662-4B17-9A58-E0EA89DF9978}"/>
              </a:ext>
            </a:extLst>
          </p:cNvPr>
          <p:cNvSpPr>
            <a:spLocks noGrp="1"/>
          </p:cNvSpPr>
          <p:nvPr>
            <p:ph type="title"/>
          </p:nvPr>
        </p:nvSpPr>
        <p:spPr>
          <a:xfrm>
            <a:off x="457200" y="274638"/>
            <a:ext cx="8229600" cy="1143000"/>
          </a:xfrm>
        </p:spPr>
        <p:txBody>
          <a:bodyPr>
            <a:normAutofit/>
          </a:bodyPr>
          <a:lstStyle/>
          <a:p>
            <a:r>
              <a:rPr lang="en-US" dirty="0"/>
              <a:t>Big House (for potlatch) </a:t>
            </a:r>
          </a:p>
        </p:txBody>
      </p:sp>
      <p:pic>
        <p:nvPicPr>
          <p:cNvPr id="5" name="Content Placeholder 4" descr="A bus parked in front of a building&#10;&#10;Description automatically generated">
            <a:extLst>
              <a:ext uri="{FF2B5EF4-FFF2-40B4-BE49-F238E27FC236}">
                <a16:creationId xmlns:a16="http://schemas.microsoft.com/office/drawing/2014/main" id="{1CB197A0-F4FA-4DE4-8D96-20C8ADC9F611}"/>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24860" b="11677"/>
          <a:stretch/>
        </p:blipFill>
        <p:spPr>
          <a:xfrm>
            <a:off x="457200" y="1600201"/>
            <a:ext cx="8229600" cy="3917032"/>
          </a:xfrm>
          <a:prstGeom prst="rect">
            <a:avLst/>
          </a:prstGeom>
          <a:noFill/>
        </p:spPr>
      </p:pic>
    </p:spTree>
    <p:extLst>
      <p:ext uri="{BB962C8B-B14F-4D97-AF65-F5344CB8AC3E}">
        <p14:creationId xmlns:p14="http://schemas.microsoft.com/office/powerpoint/2010/main" val="2841861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9E222-3B9F-4609-A20B-EC209516EF9D}"/>
              </a:ext>
            </a:extLst>
          </p:cNvPr>
          <p:cNvSpPr>
            <a:spLocks noGrp="1"/>
          </p:cNvSpPr>
          <p:nvPr>
            <p:ph type="title"/>
          </p:nvPr>
        </p:nvSpPr>
        <p:spPr/>
        <p:txBody>
          <a:bodyPr/>
          <a:lstStyle/>
          <a:p>
            <a:r>
              <a:rPr lang="en-GB" dirty="0" err="1"/>
              <a:t>U’mista</a:t>
            </a:r>
            <a:r>
              <a:rPr lang="en-GB" dirty="0"/>
              <a:t> Cultural Centre</a:t>
            </a:r>
          </a:p>
        </p:txBody>
      </p:sp>
      <p:sp>
        <p:nvSpPr>
          <p:cNvPr id="3" name="Content Placeholder 2">
            <a:extLst>
              <a:ext uri="{FF2B5EF4-FFF2-40B4-BE49-F238E27FC236}">
                <a16:creationId xmlns:a16="http://schemas.microsoft.com/office/drawing/2014/main" id="{E8BD7813-CC64-4398-A687-E1538BCBDE5B}"/>
              </a:ext>
            </a:extLst>
          </p:cNvPr>
          <p:cNvSpPr>
            <a:spLocks noGrp="1"/>
          </p:cNvSpPr>
          <p:nvPr>
            <p:ph idx="1"/>
          </p:nvPr>
        </p:nvSpPr>
        <p:spPr/>
        <p:txBody>
          <a:bodyPr>
            <a:normAutofit fontScale="92500" lnSpcReduction="20000"/>
          </a:bodyPr>
          <a:lstStyle/>
          <a:p>
            <a:r>
              <a:rPr lang="en-GB" dirty="0"/>
              <a:t>efforts to repatriate the objects started soon after it became legal again</a:t>
            </a:r>
          </a:p>
          <a:p>
            <a:r>
              <a:rPr lang="en-GB" dirty="0"/>
              <a:t>In 1974 the </a:t>
            </a:r>
            <a:r>
              <a:rPr lang="en-GB" dirty="0" err="1"/>
              <a:t>U'mista</a:t>
            </a:r>
            <a:r>
              <a:rPr lang="en-GB" dirty="0"/>
              <a:t> Cultural Society looked into building museums in Cape </a:t>
            </a:r>
            <a:r>
              <a:rPr lang="en-GB" dirty="0" err="1"/>
              <a:t>Mudge</a:t>
            </a:r>
            <a:r>
              <a:rPr lang="en-GB" dirty="0"/>
              <a:t> and Alert Bay</a:t>
            </a:r>
          </a:p>
          <a:p>
            <a:r>
              <a:rPr lang="en-GB" dirty="0"/>
              <a:t>By 1975, funding had been secured</a:t>
            </a:r>
          </a:p>
          <a:p>
            <a:r>
              <a:rPr lang="en-GB" dirty="0"/>
              <a:t>And the first objects were repatriated </a:t>
            </a:r>
          </a:p>
          <a:p>
            <a:r>
              <a:rPr lang="en-GB" dirty="0"/>
              <a:t>Ongoing process (still several objects not found) </a:t>
            </a:r>
          </a:p>
        </p:txBody>
      </p:sp>
    </p:spTree>
    <p:extLst>
      <p:ext uri="{BB962C8B-B14F-4D97-AF65-F5344CB8AC3E}">
        <p14:creationId xmlns:p14="http://schemas.microsoft.com/office/powerpoint/2010/main" val="24804819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38DF6-6151-4DA7-8560-949486D57D49}"/>
              </a:ext>
            </a:extLst>
          </p:cNvPr>
          <p:cNvSpPr>
            <a:spLocks noGrp="1"/>
          </p:cNvSpPr>
          <p:nvPr>
            <p:ph type="title"/>
          </p:nvPr>
        </p:nvSpPr>
        <p:spPr/>
        <p:txBody>
          <a:bodyPr/>
          <a:lstStyle/>
          <a:p>
            <a:endParaRPr lang="en-GB" dirty="0"/>
          </a:p>
        </p:txBody>
      </p:sp>
      <p:pic>
        <p:nvPicPr>
          <p:cNvPr id="9" name="Content Placeholder 8" descr="A sign on the side of a building&#10;&#10;Description automatically generated">
            <a:extLst>
              <a:ext uri="{FF2B5EF4-FFF2-40B4-BE49-F238E27FC236}">
                <a16:creationId xmlns:a16="http://schemas.microsoft.com/office/drawing/2014/main" id="{93165708-E3DD-4FF4-A094-9DCFC5604BB9}"/>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961091" y="1600200"/>
            <a:ext cx="5221817" cy="3916363"/>
          </a:xfrm>
        </p:spPr>
      </p:pic>
    </p:spTree>
    <p:extLst>
      <p:ext uri="{BB962C8B-B14F-4D97-AF65-F5344CB8AC3E}">
        <p14:creationId xmlns:p14="http://schemas.microsoft.com/office/powerpoint/2010/main" val="8153980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1C2AB-3181-4ADE-BFB0-E3889BEAF81C}"/>
              </a:ext>
            </a:extLst>
          </p:cNvPr>
          <p:cNvSpPr>
            <a:spLocks noGrp="1"/>
          </p:cNvSpPr>
          <p:nvPr>
            <p:ph type="title"/>
          </p:nvPr>
        </p:nvSpPr>
        <p:spPr/>
        <p:txBody>
          <a:bodyPr>
            <a:normAutofit fontScale="90000"/>
          </a:bodyPr>
          <a:lstStyle/>
          <a:p>
            <a:r>
              <a:rPr lang="en-GB" dirty="0"/>
              <a:t>Link to the </a:t>
            </a:r>
            <a:r>
              <a:rPr lang="en-GB" dirty="0" err="1"/>
              <a:t>U’mista</a:t>
            </a:r>
            <a:r>
              <a:rPr lang="en-GB" dirty="0"/>
              <a:t> Cultural Centre </a:t>
            </a:r>
          </a:p>
        </p:txBody>
      </p:sp>
      <p:sp>
        <p:nvSpPr>
          <p:cNvPr id="3" name="Content Placeholder 2">
            <a:extLst>
              <a:ext uri="{FF2B5EF4-FFF2-40B4-BE49-F238E27FC236}">
                <a16:creationId xmlns:a16="http://schemas.microsoft.com/office/drawing/2014/main" id="{6AA32D81-E913-4580-B604-B1800EF886FE}"/>
              </a:ext>
            </a:extLst>
          </p:cNvPr>
          <p:cNvSpPr>
            <a:spLocks noGrp="1"/>
          </p:cNvSpPr>
          <p:nvPr>
            <p:ph idx="1"/>
          </p:nvPr>
        </p:nvSpPr>
        <p:spPr/>
        <p:txBody>
          <a:bodyPr/>
          <a:lstStyle/>
          <a:p>
            <a:r>
              <a:rPr lang="en-GB" dirty="0">
                <a:hlinkClick r:id="rId2"/>
              </a:rPr>
              <a:t>https://umistapotlatch.ca/</a:t>
            </a:r>
            <a:endParaRPr lang="en-GB" dirty="0"/>
          </a:p>
          <a:p>
            <a:endParaRPr lang="en-GB" dirty="0"/>
          </a:p>
          <a:p>
            <a:r>
              <a:rPr lang="en-GB" dirty="0">
                <a:hlinkClick r:id="rId3"/>
              </a:rPr>
              <a:t>https://powerofgiving.synthescape.com/#intro</a:t>
            </a:r>
            <a:endParaRPr lang="en-GB" dirty="0"/>
          </a:p>
        </p:txBody>
      </p:sp>
    </p:spTree>
    <p:extLst>
      <p:ext uri="{BB962C8B-B14F-4D97-AF65-F5344CB8AC3E}">
        <p14:creationId xmlns:p14="http://schemas.microsoft.com/office/powerpoint/2010/main" val="30765953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TotalTime>
  <Words>1055</Words>
  <Application>Microsoft Office PowerPoint</Application>
  <PresentationFormat>On-screen Show (4:3)</PresentationFormat>
  <Paragraphs>86</Paragraphs>
  <Slides>29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Myriad Pro</vt:lpstr>
      <vt:lpstr>20140311PresentationUWTSDTemplate</vt:lpstr>
      <vt:lpstr>Living Ancestors and Talking Trees Indigenous Religions Today </vt:lpstr>
      <vt:lpstr>Focus Today</vt:lpstr>
      <vt:lpstr>Basic Definition </vt:lpstr>
      <vt:lpstr>Potlatch as </vt:lpstr>
      <vt:lpstr>Social function of Potlatch </vt:lpstr>
      <vt:lpstr>Short visual definition </vt:lpstr>
      <vt:lpstr>Ethnographic Information </vt:lpstr>
      <vt:lpstr>Franz Boas (1858–1942)</vt:lpstr>
      <vt:lpstr>PowerPoint Presentation</vt:lpstr>
      <vt:lpstr>George Hunt (1854 –1933)</vt:lpstr>
      <vt:lpstr>The Story Box: Franz Boas, George Hunt and the Making of Anthropology  </vt:lpstr>
      <vt:lpstr>History of Potlatch </vt:lpstr>
      <vt:lpstr>PowerPoint Presentation</vt:lpstr>
      <vt:lpstr>But </vt:lpstr>
      <vt:lpstr>19th century </vt:lpstr>
      <vt:lpstr>PowerPoint Presentation</vt:lpstr>
      <vt:lpstr>PowerPoint Presentation</vt:lpstr>
      <vt:lpstr>Indian Act 1884</vt:lpstr>
      <vt:lpstr>PowerPoint Presentation</vt:lpstr>
      <vt:lpstr>Raid </vt:lpstr>
      <vt:lpstr>PowerPoint Presentation</vt:lpstr>
      <vt:lpstr>PowerPoint Presentation</vt:lpstr>
      <vt:lpstr> </vt:lpstr>
      <vt:lpstr>Impact of Boarding School </vt:lpstr>
      <vt:lpstr>Revival </vt:lpstr>
      <vt:lpstr>Big House (for potlatch) </vt:lpstr>
      <vt:lpstr>U’mista Cultural Centre</vt:lpstr>
      <vt:lpstr>PowerPoint Presentation</vt:lpstr>
      <vt:lpstr>Link to the U’mista Cultural Centre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Ancestors and Talking Trees Indigenous Religions Today </dc:title>
  <dc:creator>Bettina Schmidt</dc:creator>
  <cp:lastModifiedBy>Bettina Schmidt</cp:lastModifiedBy>
  <cp:revision>4</cp:revision>
  <dcterms:created xsi:type="dcterms:W3CDTF">2019-10-23T15:56:57Z</dcterms:created>
  <dcterms:modified xsi:type="dcterms:W3CDTF">2019-10-25T07:39:42Z</dcterms:modified>
</cp:coreProperties>
</file>