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98" r:id="rId5"/>
    <p:sldId id="299" r:id="rId6"/>
    <p:sldId id="306" r:id="rId7"/>
    <p:sldId id="308" r:id="rId8"/>
    <p:sldId id="305" r:id="rId9"/>
    <p:sldId id="309" r:id="rId10"/>
    <p:sldId id="301" r:id="rId11"/>
    <p:sldId id="310" r:id="rId12"/>
    <p:sldId id="307" r:id="rId13"/>
    <p:sldId id="311" r:id="rId14"/>
    <p:sldId id="303" r:id="rId15"/>
    <p:sldId id="30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712" autoAdjust="0"/>
  </p:normalViewPr>
  <p:slideViewPr>
    <p:cSldViewPr snapToGrid="0">
      <p:cViewPr varScale="1">
        <p:scale>
          <a:sx n="69" d="100"/>
          <a:sy n="69" d="100"/>
        </p:scale>
        <p:origin x="556" y="40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1/22/2020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Kpg8qnHViM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youtube.com/watch?v=VH35Iz9veM0&amp;feature=player_detailpage" TargetMode="Externa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www.youtube.com/watch?v=g7fbe-oV-X0&amp;feature=player_detailpage" TargetMode="Externa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lPd1i5cGHE&amp;feature=player_detailpage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feature=player_detailpage&amp;v=i3fQqUs5WSQ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1261295"/>
          </a:xfrm>
        </p:spPr>
        <p:txBody>
          <a:bodyPr/>
          <a:lstStyle/>
          <a:p>
            <a:r>
              <a:rPr lang="en-US" dirty="0" smtClean="0"/>
              <a:t>Entrepreneurship 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898888"/>
          </a:xfrm>
        </p:spPr>
        <p:txBody>
          <a:bodyPr/>
          <a:lstStyle/>
          <a:p>
            <a:r>
              <a:rPr lang="en-US" sz="4000" smtClean="0"/>
              <a:t>Lecture 3 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5" r="1965"/>
          <a:stretch>
            <a:fillRect/>
          </a:stretch>
        </p:blipFill>
        <p:spPr>
          <a:xfrm>
            <a:off x="341745" y="226291"/>
            <a:ext cx="10769599" cy="6497782"/>
          </a:xfrm>
        </p:spPr>
      </p:pic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569528" y="4895274"/>
            <a:ext cx="6622472" cy="1524000"/>
          </a:xfrm>
        </p:spPr>
        <p:txBody>
          <a:bodyPr/>
          <a:lstStyle/>
          <a:p>
            <a:r>
              <a:rPr lang="en-GB" dirty="0" smtClean="0"/>
              <a:t>Sir Richard Branson 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9716655" y="5754255"/>
            <a:ext cx="2475343" cy="577273"/>
          </a:xfrm>
        </p:spPr>
        <p:txBody>
          <a:bodyPr/>
          <a:lstStyle/>
          <a:p>
            <a:r>
              <a:rPr lang="en-GB" sz="2800" dirty="0" smtClean="0"/>
              <a:t>Virgin Brand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06054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000" y="431999"/>
            <a:ext cx="11328000" cy="667127"/>
          </a:xfrm>
        </p:spPr>
        <p:txBody>
          <a:bodyPr/>
          <a:lstStyle/>
          <a:p>
            <a:r>
              <a:rPr lang="en-GB" dirty="0" smtClean="0"/>
              <a:t>Sir Richard Branson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000" y="1007999"/>
            <a:ext cx="11328000" cy="5531345"/>
          </a:xfrm>
        </p:spPr>
        <p:txBody>
          <a:bodyPr/>
          <a:lstStyle/>
          <a:p>
            <a:endParaRPr lang="en-GB" b="1" dirty="0" smtClean="0"/>
          </a:p>
          <a:p>
            <a:r>
              <a:rPr lang="en-GB" sz="2000" b="1" dirty="0" smtClean="0"/>
              <a:t>Sir </a:t>
            </a:r>
            <a:r>
              <a:rPr lang="en-GB" sz="2000" b="1" dirty="0"/>
              <a:t>Richard Charles Nicholas Branson</a:t>
            </a:r>
            <a:r>
              <a:rPr lang="en-GB" sz="2000" dirty="0"/>
              <a:t> (born 18 July </a:t>
            </a:r>
            <a:r>
              <a:rPr lang="en-GB" sz="2000" dirty="0" smtClean="0"/>
              <a:t>1950)</a:t>
            </a:r>
            <a:r>
              <a:rPr lang="en-GB" sz="2000" baseline="30000" dirty="0"/>
              <a:t> </a:t>
            </a:r>
            <a:r>
              <a:rPr lang="en-GB" sz="2000" dirty="0" smtClean="0"/>
              <a:t>is </a:t>
            </a:r>
            <a:r>
              <a:rPr lang="en-GB" sz="2000" dirty="0"/>
              <a:t>a British business magnate, investor, author and philanthropist</a:t>
            </a:r>
            <a:r>
              <a:rPr lang="en-GB" sz="2000" dirty="0" smtClean="0"/>
              <a:t>. </a:t>
            </a:r>
            <a:r>
              <a:rPr lang="en-GB" sz="2000" dirty="0"/>
              <a:t>He founded the Virgin Group in the 1970s, which controls more than 400 companies in various fields</a:t>
            </a:r>
            <a:r>
              <a:rPr lang="en-GB" sz="2000" dirty="0" smtClean="0"/>
              <a:t>.</a:t>
            </a:r>
            <a:endParaRPr lang="en-GB" sz="2000" dirty="0"/>
          </a:p>
          <a:p>
            <a:r>
              <a:rPr lang="en-GB" sz="2000" dirty="0"/>
              <a:t>Branson expressed his desire to become an entrepreneur at a young age. His first business venture, at the age of 16, was a magazine called </a:t>
            </a:r>
            <a:r>
              <a:rPr lang="en-GB" sz="2000" i="1" dirty="0"/>
              <a:t>Student</a:t>
            </a:r>
            <a:r>
              <a:rPr lang="en-GB" sz="2000" dirty="0"/>
              <a:t>. In 1970, he set up a mail-order record business. He opened a chain of record stores, Virgin Records—later known as Virgin Megastores—in 1972. </a:t>
            </a:r>
            <a:endParaRPr lang="en-GB" sz="2000" dirty="0" smtClean="0"/>
          </a:p>
          <a:p>
            <a:r>
              <a:rPr lang="en-GB" sz="2000" dirty="0" smtClean="0"/>
              <a:t>Branson's </a:t>
            </a:r>
            <a:r>
              <a:rPr lang="en-GB" sz="2000" dirty="0"/>
              <a:t>Virgin brand grew rapidly during the 1980s, as he started Virgin Atlantic airline and expanded the Virgin Records music label. </a:t>
            </a:r>
            <a:endParaRPr lang="en-GB" sz="2000" dirty="0" smtClean="0"/>
          </a:p>
          <a:p>
            <a:r>
              <a:rPr lang="en-GB" sz="2000" dirty="0" smtClean="0"/>
              <a:t>In </a:t>
            </a:r>
            <a:r>
              <a:rPr lang="en-GB" sz="2000" dirty="0"/>
              <a:t>2004, he founded spaceflight corporation Virgin Galactic, based at Mojave Air and Space Port, noted for the </a:t>
            </a:r>
            <a:r>
              <a:rPr lang="en-GB" sz="2000" dirty="0" smtClean="0"/>
              <a:t>SpaceShipTwo</a:t>
            </a:r>
            <a:r>
              <a:rPr lang="en-GB" sz="2000" dirty="0"/>
              <a:t> </a:t>
            </a:r>
            <a:r>
              <a:rPr lang="en-GB" sz="2000" dirty="0" smtClean="0"/>
              <a:t>suborbital </a:t>
            </a:r>
            <a:r>
              <a:rPr lang="en-GB" sz="2000" dirty="0"/>
              <a:t>spaceplane designed for space tourism. </a:t>
            </a:r>
          </a:p>
          <a:p>
            <a:r>
              <a:rPr lang="en-GB" sz="2000" dirty="0"/>
              <a:t>In March 2000, Branson was knighted at Buckingham Palace for "services to </a:t>
            </a:r>
            <a:r>
              <a:rPr lang="en-GB" sz="2000" dirty="0" smtClean="0"/>
              <a:t>entrepreneurship“. For </a:t>
            </a:r>
            <a:r>
              <a:rPr lang="en-GB" sz="2000" dirty="0"/>
              <a:t>his work in retail, music and transport (with interests in land, air, sea and space travel), his taste for adventure, and for his humanitarian work, he has become a prominent global figure</a:t>
            </a:r>
            <a:r>
              <a:rPr lang="en-GB" sz="2000" dirty="0" smtClean="0"/>
              <a:t>.</a:t>
            </a:r>
            <a:endParaRPr lang="en-GB" sz="2000" baseline="30000" dirty="0"/>
          </a:p>
          <a:p>
            <a:r>
              <a:rPr lang="en-GB" sz="2000" dirty="0" smtClean="0"/>
              <a:t> </a:t>
            </a:r>
            <a:r>
              <a:rPr lang="en-GB" sz="2000" dirty="0"/>
              <a:t>In 2007, he was placed in the </a:t>
            </a:r>
            <a:r>
              <a:rPr lang="en-GB" sz="2000" i="1" dirty="0"/>
              <a:t>Time</a:t>
            </a:r>
            <a:r>
              <a:rPr lang="en-GB" sz="2000" dirty="0"/>
              <a:t> 100 Most Influential People in The </a:t>
            </a:r>
            <a:r>
              <a:rPr lang="en-GB" sz="2000" dirty="0" smtClean="0"/>
              <a:t>World</a:t>
            </a:r>
            <a:r>
              <a:rPr lang="en-GB" sz="2000" dirty="0"/>
              <a:t> </a:t>
            </a:r>
            <a:r>
              <a:rPr lang="en-GB" sz="2000" dirty="0" smtClean="0"/>
              <a:t>list</a:t>
            </a:r>
            <a:r>
              <a:rPr lang="en-GB" sz="2000" dirty="0"/>
              <a:t>. </a:t>
            </a:r>
          </a:p>
          <a:p>
            <a:r>
              <a:rPr lang="en-GB" sz="2000" dirty="0"/>
              <a:t>In April 2018, </a:t>
            </a:r>
            <a:r>
              <a:rPr lang="en-GB" sz="2000" i="1" dirty="0"/>
              <a:t>Forbes</a:t>
            </a:r>
            <a:r>
              <a:rPr lang="en-GB" sz="2000" dirty="0"/>
              <a:t> listed Branson's estimated net worth at US$5.1 billion.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897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891" y="609600"/>
            <a:ext cx="9910617" cy="5781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023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9" b="109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700" y="3786908"/>
            <a:ext cx="4998573" cy="1311563"/>
          </a:xfrm>
        </p:spPr>
        <p:txBody>
          <a:bodyPr/>
          <a:lstStyle/>
          <a:p>
            <a:r>
              <a:rPr lang="en-GB" dirty="0" smtClean="0"/>
              <a:t>Raw Instinct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0" y="5098473"/>
            <a:ext cx="4996873" cy="1272878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https://www.youtube.com/watch?v=_</a:t>
            </a:r>
            <a:r>
              <a:rPr lang="en-GB" dirty="0" smtClean="0">
                <a:hlinkClick r:id="rId3"/>
              </a:rPr>
              <a:t>Kpg8qnHViM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033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418" y="905164"/>
            <a:ext cx="10030691" cy="556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922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Advice for Entrepreneurs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>
          <a:xfrm>
            <a:off x="0" y="4110760"/>
            <a:ext cx="4839855" cy="1100565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www.youtube.com/watch?v=VH35Iz9veM0&amp;feature=player_detailpage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12" name="Picture Placeholder 11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1" b="3571"/>
          <a:stretch>
            <a:fillRect/>
          </a:stretch>
        </p:blipFill>
        <p:spPr>
          <a:xfrm>
            <a:off x="5015344" y="0"/>
            <a:ext cx="7176655" cy="6858000"/>
          </a:xfrm>
        </p:spPr>
      </p:pic>
    </p:spTree>
    <p:extLst>
      <p:ext uri="{BB962C8B-B14F-4D97-AF65-F5344CB8AC3E}">
        <p14:creationId xmlns:p14="http://schemas.microsoft.com/office/powerpoint/2010/main" val="2220929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3" y="-90488"/>
            <a:ext cx="12163425" cy="809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589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 Hard </a:t>
            </a:r>
            <a:br>
              <a:rPr lang="en-GB" dirty="0" smtClean="0"/>
            </a:br>
            <a:r>
              <a:rPr lang="en-GB" dirty="0" smtClean="0"/>
              <a:t>Play Hard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https://www.youtube.com/watch?v=g7fbe-oV-X0&amp;feature=player_detailpage</a:t>
            </a:r>
            <a:endParaRPr lang="en-GB" dirty="0"/>
          </a:p>
          <a:p>
            <a:endParaRPr lang="en-GB" dirty="0"/>
          </a:p>
        </p:txBody>
      </p:sp>
      <p:pic>
        <p:nvPicPr>
          <p:cNvPr id="12" name="Picture Placeholder 11"/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0" r="20400"/>
          <a:stretch>
            <a:fillRect/>
          </a:stretch>
        </p:blipFill>
        <p:spPr>
          <a:xfrm>
            <a:off x="6141605" y="687500"/>
            <a:ext cx="5810250" cy="5657881"/>
          </a:xfrm>
        </p:spPr>
      </p:pic>
    </p:spTree>
    <p:extLst>
      <p:ext uri="{BB962C8B-B14F-4D97-AF65-F5344CB8AC3E}">
        <p14:creationId xmlns:p14="http://schemas.microsoft.com/office/powerpoint/2010/main" val="1524657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56" y="535709"/>
            <a:ext cx="10751126" cy="5929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39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" r="1053"/>
          <a:stretch>
            <a:fillRect/>
          </a:stretch>
        </p:blipFill>
        <p:spPr>
          <a:xfrm>
            <a:off x="2411412" y="0"/>
            <a:ext cx="9780588" cy="6954982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Start a Business </a:t>
            </a:r>
            <a:br>
              <a:rPr lang="en-GB" dirty="0" smtClean="0"/>
            </a:br>
            <a:endParaRPr lang="en-GB" sz="2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www.youtube.com/watch?v=SlPd1i5cGHE&amp;feature=player_detailpage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0267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4" b="1134"/>
          <a:stretch>
            <a:fillRect/>
          </a:stretch>
        </p:blipFill>
        <p:spPr>
          <a:xfrm>
            <a:off x="2411412" y="0"/>
            <a:ext cx="9780588" cy="692727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 Secrets </a:t>
            </a:r>
            <a:br>
              <a:rPr lang="en-GB" dirty="0" smtClean="0"/>
            </a:br>
            <a:r>
              <a:rPr lang="en-GB" dirty="0" smtClean="0"/>
              <a:t>for Success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www.youtube.com/watch?feature=player_detailpage&amp;v=i3fQqUs5WSQ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314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F90D0D0-7C1D-47FF-A2F0-9937AA567A3D}">
  <ds:schemaRefs>
    <ds:schemaRef ds:uri="71af3243-3dd4-4a8d-8c0d-dd76da1f02a5"/>
    <ds:schemaRef ds:uri="http://purl.org/dc/terms/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0</TotalTime>
  <Words>281</Words>
  <Application>Microsoft Office PowerPoint</Application>
  <PresentationFormat>Widescreen</PresentationFormat>
  <Paragraphs>23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Candara</vt:lpstr>
      <vt:lpstr>Corbel</vt:lpstr>
      <vt:lpstr>Times New Roman</vt:lpstr>
      <vt:lpstr>Office Theme</vt:lpstr>
      <vt:lpstr>Entrepreneurship </vt:lpstr>
      <vt:lpstr>Sir Richard Branson </vt:lpstr>
      <vt:lpstr>Sir Richard Branson </vt:lpstr>
      <vt:lpstr>PowerPoint Presentation</vt:lpstr>
      <vt:lpstr>Raw Instinct </vt:lpstr>
      <vt:lpstr>PowerPoint Presentation</vt:lpstr>
      <vt:lpstr>Advice for Entrepreneurs</vt:lpstr>
      <vt:lpstr>PowerPoint Presentation</vt:lpstr>
      <vt:lpstr>Work Hard  Play Hard</vt:lpstr>
      <vt:lpstr>PowerPoint Presentation</vt:lpstr>
      <vt:lpstr>How to Start a Business  </vt:lpstr>
      <vt:lpstr>10 Secrets  for Success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2020-01-11T10:31:28Z</dcterms:created>
  <dcterms:modified xsi:type="dcterms:W3CDTF">2020-01-22T08:56:28Z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