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8" r:id="rId1"/>
  </p:sldMasterIdLst>
  <p:sldIdLst>
    <p:sldId id="256" r:id="rId2"/>
    <p:sldId id="257" r:id="rId3"/>
    <p:sldId id="259" r:id="rId4"/>
    <p:sldId id="263" r:id="rId5"/>
    <p:sldId id="258" r:id="rId6"/>
    <p:sldId id="260" r:id="rId7"/>
    <p:sldId id="262" r:id="rId8"/>
    <p:sldId id="269" r:id="rId9"/>
    <p:sldId id="264" r:id="rId10"/>
    <p:sldId id="268" r:id="rId11"/>
    <p:sldId id="261" r:id="rId12"/>
    <p:sldId id="267" r:id="rId13"/>
    <p:sldId id="265" r:id="rId14"/>
    <p:sldId id="26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70"/>
    <p:restoredTop sz="95380" autoAdjust="0"/>
  </p:normalViewPr>
  <p:slideViewPr>
    <p:cSldViewPr snapToGrid="0" snapToObjects="1">
      <p:cViewPr varScale="1">
        <p:scale>
          <a:sx n="68" d="100"/>
          <a:sy n="68" d="100"/>
        </p:scale>
        <p:origin x="6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5703EE-AC51-4147-9791-C7C7DF54EF98}" type="doc">
      <dgm:prSet loTypeId="urn:microsoft.com/office/officeart/2005/8/layout/matrix2" loCatId="matrix" qsTypeId="urn:microsoft.com/office/officeart/2005/8/quickstyle/simple1" qsCatId="simple" csTypeId="urn:microsoft.com/office/officeart/2005/8/colors/colorful2" csCatId="colorful" phldr="1"/>
      <dgm:spPr/>
      <dgm:t>
        <a:bodyPr/>
        <a:lstStyle/>
        <a:p>
          <a:endParaRPr lang="en-US"/>
        </a:p>
      </dgm:t>
    </dgm:pt>
    <dgm:pt modelId="{D4587929-705D-47EE-8903-C2ACE531FEE5}">
      <dgm:prSet/>
      <dgm:spPr/>
      <dgm:t>
        <a:bodyPr/>
        <a:lstStyle/>
        <a:p>
          <a:pPr algn="ctr"/>
          <a:r>
            <a:rPr lang="en-GB" b="1" u="sng" dirty="0">
              <a:latin typeface="Arial" panose="020B0604020202020204" pitchFamily="34" charset="0"/>
              <a:cs typeface="Arial" panose="020B0604020202020204" pitchFamily="34" charset="0"/>
            </a:rPr>
            <a:t>Strengths: </a:t>
          </a:r>
          <a:r>
            <a:rPr lang="en-GB" dirty="0">
              <a:latin typeface="Arial" panose="020B0604020202020204" pitchFamily="34" charset="0"/>
              <a:cs typeface="Arial" panose="020B0604020202020204" pitchFamily="34" charset="0"/>
            </a:rPr>
            <a:t>It has two restaurants with a big capacity</a:t>
          </a:r>
          <a:endParaRPr lang="en-US" dirty="0">
            <a:latin typeface="Arial" panose="020B0604020202020204" pitchFamily="34" charset="0"/>
            <a:cs typeface="Arial" panose="020B0604020202020204" pitchFamily="34" charset="0"/>
          </a:endParaRPr>
        </a:p>
      </dgm:t>
    </dgm:pt>
    <dgm:pt modelId="{9982CA09-2335-4B81-873A-4C51AA18CF5E}" type="parTrans" cxnId="{2785581B-314C-4A61-845B-A39517841AA5}">
      <dgm:prSet/>
      <dgm:spPr/>
      <dgm:t>
        <a:bodyPr/>
        <a:lstStyle/>
        <a:p>
          <a:endParaRPr lang="en-US"/>
        </a:p>
      </dgm:t>
    </dgm:pt>
    <dgm:pt modelId="{EF1DDA0C-2DC1-4972-931B-6DB9A6BADAD3}" type="sibTrans" cxnId="{2785581B-314C-4A61-845B-A39517841AA5}">
      <dgm:prSet/>
      <dgm:spPr/>
      <dgm:t>
        <a:bodyPr/>
        <a:lstStyle/>
        <a:p>
          <a:endParaRPr lang="en-US"/>
        </a:p>
      </dgm:t>
    </dgm:pt>
    <dgm:pt modelId="{0BD25FC1-E412-44DA-A178-D365928AD14C}">
      <dgm:prSet/>
      <dgm:spPr/>
      <dgm:t>
        <a:bodyPr/>
        <a:lstStyle/>
        <a:p>
          <a:r>
            <a:rPr lang="en-GB" b="1" u="sng" dirty="0">
              <a:latin typeface="Arial" panose="020B0604020202020204" pitchFamily="34" charset="0"/>
              <a:cs typeface="Arial" panose="020B0604020202020204" pitchFamily="34" charset="0"/>
            </a:rPr>
            <a:t>Weaknesses: </a:t>
          </a:r>
          <a:r>
            <a:rPr lang="en-GB" dirty="0">
              <a:latin typeface="Arial" panose="020B0604020202020204" pitchFamily="34" charset="0"/>
              <a:cs typeface="Arial" panose="020B0604020202020204" pitchFamily="34" charset="0"/>
            </a:rPr>
            <a:t>The members of staff are not always showing interest </a:t>
          </a:r>
          <a:endParaRPr lang="en-US" dirty="0">
            <a:latin typeface="Arial" panose="020B0604020202020204" pitchFamily="34" charset="0"/>
            <a:cs typeface="Arial" panose="020B0604020202020204" pitchFamily="34" charset="0"/>
          </a:endParaRPr>
        </a:p>
      </dgm:t>
    </dgm:pt>
    <dgm:pt modelId="{3B6A7CC9-12E4-4BCA-993A-459AD1D6B235}" type="parTrans" cxnId="{5EAA876A-AD87-4B20-AFCB-51510EADB872}">
      <dgm:prSet/>
      <dgm:spPr/>
      <dgm:t>
        <a:bodyPr/>
        <a:lstStyle/>
        <a:p>
          <a:endParaRPr lang="en-US"/>
        </a:p>
      </dgm:t>
    </dgm:pt>
    <dgm:pt modelId="{2DED8C40-802C-41AF-8B9C-F2F3FF385FB4}" type="sibTrans" cxnId="{5EAA876A-AD87-4B20-AFCB-51510EADB872}">
      <dgm:prSet/>
      <dgm:spPr/>
      <dgm:t>
        <a:bodyPr/>
        <a:lstStyle/>
        <a:p>
          <a:endParaRPr lang="en-US"/>
        </a:p>
      </dgm:t>
    </dgm:pt>
    <dgm:pt modelId="{B1161DAA-61DE-4C79-95D5-26CE0C5289B7}">
      <dgm:prSet/>
      <dgm:spPr/>
      <dgm:t>
        <a:bodyPr/>
        <a:lstStyle/>
        <a:p>
          <a:pPr algn="ctr"/>
          <a:r>
            <a:rPr lang="en-GB" b="1" u="sng" dirty="0">
              <a:latin typeface="Arial" panose="020B0604020202020204" pitchFamily="34" charset="0"/>
              <a:cs typeface="Arial" panose="020B0604020202020204" pitchFamily="34" charset="0"/>
            </a:rPr>
            <a:t>Opportunities</a:t>
          </a:r>
          <a:r>
            <a:rPr lang="en-GB" dirty="0">
              <a:latin typeface="Arial" panose="020B0604020202020204" pitchFamily="34" charset="0"/>
              <a:cs typeface="Arial" panose="020B0604020202020204" pitchFamily="34" charset="0"/>
            </a:rPr>
            <a:t>: Look at international hotels and adapt some strategies from them </a:t>
          </a:r>
          <a:endParaRPr lang="en-US" dirty="0">
            <a:latin typeface="Arial" panose="020B0604020202020204" pitchFamily="34" charset="0"/>
            <a:cs typeface="Arial" panose="020B0604020202020204" pitchFamily="34" charset="0"/>
          </a:endParaRPr>
        </a:p>
      </dgm:t>
    </dgm:pt>
    <dgm:pt modelId="{8C23D897-7605-4EDB-AADF-2228DBC502BA}" type="parTrans" cxnId="{16648068-EB80-4122-B5A4-8CDC44450F02}">
      <dgm:prSet/>
      <dgm:spPr/>
      <dgm:t>
        <a:bodyPr/>
        <a:lstStyle/>
        <a:p>
          <a:endParaRPr lang="en-US"/>
        </a:p>
      </dgm:t>
    </dgm:pt>
    <dgm:pt modelId="{3B7321EA-A91E-4E5E-B6C8-D5CE16C18D65}" type="sibTrans" cxnId="{16648068-EB80-4122-B5A4-8CDC44450F02}">
      <dgm:prSet/>
      <dgm:spPr/>
      <dgm:t>
        <a:bodyPr/>
        <a:lstStyle/>
        <a:p>
          <a:endParaRPr lang="en-US"/>
        </a:p>
      </dgm:t>
    </dgm:pt>
    <dgm:pt modelId="{55CCB932-FEC9-4301-997D-E57557D1C5F4}">
      <dgm:prSet/>
      <dgm:spPr/>
      <dgm:t>
        <a:bodyPr/>
        <a:lstStyle/>
        <a:p>
          <a:r>
            <a:rPr lang="en-GB" b="1" u="sng" dirty="0">
              <a:latin typeface="Arial" panose="020B0604020202020204" pitchFamily="34" charset="0"/>
              <a:cs typeface="Arial" panose="020B0604020202020204" pitchFamily="34" charset="0"/>
            </a:rPr>
            <a:t>Threats: </a:t>
          </a:r>
          <a:r>
            <a:rPr lang="en-GB" dirty="0">
              <a:latin typeface="Arial" panose="020B0604020202020204" pitchFamily="34" charset="0"/>
              <a:cs typeface="Arial" panose="020B0604020202020204" pitchFamily="34" charset="0"/>
            </a:rPr>
            <a:t>the economy of the hotel is not as big and permissive to changes. </a:t>
          </a:r>
          <a:endParaRPr lang="en-US" dirty="0">
            <a:latin typeface="Arial" panose="020B0604020202020204" pitchFamily="34" charset="0"/>
            <a:cs typeface="Arial" panose="020B0604020202020204" pitchFamily="34" charset="0"/>
          </a:endParaRPr>
        </a:p>
      </dgm:t>
    </dgm:pt>
    <dgm:pt modelId="{55187C4C-7C5D-43AF-8CA2-B01C4DE48821}" type="parTrans" cxnId="{37F937EA-F91C-4872-B655-511999AEE450}">
      <dgm:prSet/>
      <dgm:spPr/>
      <dgm:t>
        <a:bodyPr/>
        <a:lstStyle/>
        <a:p>
          <a:endParaRPr lang="en-US"/>
        </a:p>
      </dgm:t>
    </dgm:pt>
    <dgm:pt modelId="{DF89B1B9-58FC-4810-9985-32F039B05BC6}" type="sibTrans" cxnId="{37F937EA-F91C-4872-B655-511999AEE450}">
      <dgm:prSet/>
      <dgm:spPr/>
      <dgm:t>
        <a:bodyPr/>
        <a:lstStyle/>
        <a:p>
          <a:endParaRPr lang="en-US"/>
        </a:p>
      </dgm:t>
    </dgm:pt>
    <dgm:pt modelId="{5E879C96-D772-45B3-808B-C9228274E20F}" type="pres">
      <dgm:prSet presAssocID="{6E5703EE-AC51-4147-9791-C7C7DF54EF98}" presName="matrix" presStyleCnt="0">
        <dgm:presLayoutVars>
          <dgm:chMax val="1"/>
          <dgm:dir/>
          <dgm:resizeHandles val="exact"/>
        </dgm:presLayoutVars>
      </dgm:prSet>
      <dgm:spPr/>
    </dgm:pt>
    <dgm:pt modelId="{30EBEB96-F01E-47AE-9BF8-532337AB70AB}" type="pres">
      <dgm:prSet presAssocID="{6E5703EE-AC51-4147-9791-C7C7DF54EF98}" presName="axisShape" presStyleLbl="bgShp" presStyleIdx="0" presStyleCnt="1"/>
      <dgm:spPr/>
    </dgm:pt>
    <dgm:pt modelId="{A3380B47-7B8A-433A-89ED-CB6F3FA8018B}" type="pres">
      <dgm:prSet presAssocID="{6E5703EE-AC51-4147-9791-C7C7DF54EF98}" presName="rect1" presStyleLbl="node1" presStyleIdx="0" presStyleCnt="4">
        <dgm:presLayoutVars>
          <dgm:chMax val="0"/>
          <dgm:chPref val="0"/>
          <dgm:bulletEnabled val="1"/>
        </dgm:presLayoutVars>
      </dgm:prSet>
      <dgm:spPr/>
    </dgm:pt>
    <dgm:pt modelId="{DB3532BF-2F50-429E-91E5-A6D85FFA470B}" type="pres">
      <dgm:prSet presAssocID="{6E5703EE-AC51-4147-9791-C7C7DF54EF98}" presName="rect2" presStyleLbl="node1" presStyleIdx="1" presStyleCnt="4">
        <dgm:presLayoutVars>
          <dgm:chMax val="0"/>
          <dgm:chPref val="0"/>
          <dgm:bulletEnabled val="1"/>
        </dgm:presLayoutVars>
      </dgm:prSet>
      <dgm:spPr/>
    </dgm:pt>
    <dgm:pt modelId="{7F7AE42F-0A8E-4AA7-BE72-1F88EBF483F7}" type="pres">
      <dgm:prSet presAssocID="{6E5703EE-AC51-4147-9791-C7C7DF54EF98}" presName="rect3" presStyleLbl="node1" presStyleIdx="2" presStyleCnt="4">
        <dgm:presLayoutVars>
          <dgm:chMax val="0"/>
          <dgm:chPref val="0"/>
          <dgm:bulletEnabled val="1"/>
        </dgm:presLayoutVars>
      </dgm:prSet>
      <dgm:spPr/>
    </dgm:pt>
    <dgm:pt modelId="{D745856A-E7BC-4F75-A912-564ACA867635}" type="pres">
      <dgm:prSet presAssocID="{6E5703EE-AC51-4147-9791-C7C7DF54EF98}" presName="rect4" presStyleLbl="node1" presStyleIdx="3" presStyleCnt="4">
        <dgm:presLayoutVars>
          <dgm:chMax val="0"/>
          <dgm:chPref val="0"/>
          <dgm:bulletEnabled val="1"/>
        </dgm:presLayoutVars>
      </dgm:prSet>
      <dgm:spPr/>
    </dgm:pt>
  </dgm:ptLst>
  <dgm:cxnLst>
    <dgm:cxn modelId="{2785581B-314C-4A61-845B-A39517841AA5}" srcId="{6E5703EE-AC51-4147-9791-C7C7DF54EF98}" destId="{D4587929-705D-47EE-8903-C2ACE531FEE5}" srcOrd="0" destOrd="0" parTransId="{9982CA09-2335-4B81-873A-4C51AA18CF5E}" sibTransId="{EF1DDA0C-2DC1-4972-931B-6DB9A6BADAD3}"/>
    <dgm:cxn modelId="{3930992F-7829-4A47-A1C5-457D679A7DC3}" type="presOf" srcId="{0BD25FC1-E412-44DA-A178-D365928AD14C}" destId="{DB3532BF-2F50-429E-91E5-A6D85FFA470B}" srcOrd="0" destOrd="0" presId="urn:microsoft.com/office/officeart/2005/8/layout/matrix2"/>
    <dgm:cxn modelId="{D8845735-15A5-4224-A2DE-0E6CD80267D3}" type="presOf" srcId="{6E5703EE-AC51-4147-9791-C7C7DF54EF98}" destId="{5E879C96-D772-45B3-808B-C9228274E20F}" srcOrd="0" destOrd="0" presId="urn:microsoft.com/office/officeart/2005/8/layout/matrix2"/>
    <dgm:cxn modelId="{0E152B60-70C7-44AF-8D0E-A1917D24EB80}" type="presOf" srcId="{D4587929-705D-47EE-8903-C2ACE531FEE5}" destId="{A3380B47-7B8A-433A-89ED-CB6F3FA8018B}" srcOrd="0" destOrd="0" presId="urn:microsoft.com/office/officeart/2005/8/layout/matrix2"/>
    <dgm:cxn modelId="{16648068-EB80-4122-B5A4-8CDC44450F02}" srcId="{6E5703EE-AC51-4147-9791-C7C7DF54EF98}" destId="{B1161DAA-61DE-4C79-95D5-26CE0C5289B7}" srcOrd="2" destOrd="0" parTransId="{8C23D897-7605-4EDB-AADF-2228DBC502BA}" sibTransId="{3B7321EA-A91E-4E5E-B6C8-D5CE16C18D65}"/>
    <dgm:cxn modelId="{5EAA876A-AD87-4B20-AFCB-51510EADB872}" srcId="{6E5703EE-AC51-4147-9791-C7C7DF54EF98}" destId="{0BD25FC1-E412-44DA-A178-D365928AD14C}" srcOrd="1" destOrd="0" parTransId="{3B6A7CC9-12E4-4BCA-993A-459AD1D6B235}" sibTransId="{2DED8C40-802C-41AF-8B9C-F2F3FF385FB4}"/>
    <dgm:cxn modelId="{37F937EA-F91C-4872-B655-511999AEE450}" srcId="{6E5703EE-AC51-4147-9791-C7C7DF54EF98}" destId="{55CCB932-FEC9-4301-997D-E57557D1C5F4}" srcOrd="3" destOrd="0" parTransId="{55187C4C-7C5D-43AF-8CA2-B01C4DE48821}" sibTransId="{DF89B1B9-58FC-4810-9985-32F039B05BC6}"/>
    <dgm:cxn modelId="{3F1145EA-6B3C-4116-9F9A-0532C1C047BC}" type="presOf" srcId="{55CCB932-FEC9-4301-997D-E57557D1C5F4}" destId="{D745856A-E7BC-4F75-A912-564ACA867635}" srcOrd="0" destOrd="0" presId="urn:microsoft.com/office/officeart/2005/8/layout/matrix2"/>
    <dgm:cxn modelId="{876BAAEC-1F08-4E18-BD15-8535B458BE4C}" type="presOf" srcId="{B1161DAA-61DE-4C79-95D5-26CE0C5289B7}" destId="{7F7AE42F-0A8E-4AA7-BE72-1F88EBF483F7}" srcOrd="0" destOrd="0" presId="urn:microsoft.com/office/officeart/2005/8/layout/matrix2"/>
    <dgm:cxn modelId="{D147ECD6-69E9-4DE1-B4D6-F856A1BBEB07}" type="presParOf" srcId="{5E879C96-D772-45B3-808B-C9228274E20F}" destId="{30EBEB96-F01E-47AE-9BF8-532337AB70AB}" srcOrd="0" destOrd="0" presId="urn:microsoft.com/office/officeart/2005/8/layout/matrix2"/>
    <dgm:cxn modelId="{7A52080C-748B-47AD-AD9E-6C3151E024A4}" type="presParOf" srcId="{5E879C96-D772-45B3-808B-C9228274E20F}" destId="{A3380B47-7B8A-433A-89ED-CB6F3FA8018B}" srcOrd="1" destOrd="0" presId="urn:microsoft.com/office/officeart/2005/8/layout/matrix2"/>
    <dgm:cxn modelId="{CB6B89B9-ADBF-4C7D-ADB9-50D393CC7AFE}" type="presParOf" srcId="{5E879C96-D772-45B3-808B-C9228274E20F}" destId="{DB3532BF-2F50-429E-91E5-A6D85FFA470B}" srcOrd="2" destOrd="0" presId="urn:microsoft.com/office/officeart/2005/8/layout/matrix2"/>
    <dgm:cxn modelId="{5AD9F7C9-4575-4DCA-8F26-F9713A605D0E}" type="presParOf" srcId="{5E879C96-D772-45B3-808B-C9228274E20F}" destId="{7F7AE42F-0A8E-4AA7-BE72-1F88EBF483F7}" srcOrd="3" destOrd="0" presId="urn:microsoft.com/office/officeart/2005/8/layout/matrix2"/>
    <dgm:cxn modelId="{62CC868D-308E-4F48-80E1-1F48640F8B43}" type="presParOf" srcId="{5E879C96-D772-45B3-808B-C9228274E20F}" destId="{D745856A-E7BC-4F75-A912-564ACA867635}"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EBEB96-F01E-47AE-9BF8-532337AB70AB}">
      <dsp:nvSpPr>
        <dsp:cNvPr id="0" name=""/>
        <dsp:cNvSpPr/>
      </dsp:nvSpPr>
      <dsp:spPr>
        <a:xfrm>
          <a:off x="314088" y="0"/>
          <a:ext cx="5885426" cy="5885426"/>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380B47-7B8A-433A-89ED-CB6F3FA8018B}">
      <dsp:nvSpPr>
        <dsp:cNvPr id="0" name=""/>
        <dsp:cNvSpPr/>
      </dsp:nvSpPr>
      <dsp:spPr>
        <a:xfrm>
          <a:off x="696641" y="382552"/>
          <a:ext cx="2354170" cy="2354170"/>
        </a:xfrm>
        <a:prstGeom prst="roundRect">
          <a:avLst/>
        </a:prstGeom>
        <a:solidFill>
          <a:schemeClr val="accent2">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u="sng" kern="1200" dirty="0">
              <a:latin typeface="Arial" panose="020B0604020202020204" pitchFamily="34" charset="0"/>
              <a:cs typeface="Arial" panose="020B0604020202020204" pitchFamily="34" charset="0"/>
            </a:rPr>
            <a:t>Strengths: </a:t>
          </a:r>
          <a:r>
            <a:rPr lang="en-GB" sz="2100" kern="1200" dirty="0">
              <a:latin typeface="Arial" panose="020B0604020202020204" pitchFamily="34" charset="0"/>
              <a:cs typeface="Arial" panose="020B0604020202020204" pitchFamily="34" charset="0"/>
            </a:rPr>
            <a:t>It has two restaurants with a big capacity</a:t>
          </a:r>
          <a:endParaRPr lang="en-US" sz="2100" kern="1200" dirty="0">
            <a:latin typeface="Arial" panose="020B0604020202020204" pitchFamily="34" charset="0"/>
            <a:cs typeface="Arial" panose="020B0604020202020204" pitchFamily="34" charset="0"/>
          </a:endParaRPr>
        </a:p>
      </dsp:txBody>
      <dsp:txXfrm>
        <a:off x="811562" y="497473"/>
        <a:ext cx="2124328" cy="2124328"/>
      </dsp:txXfrm>
    </dsp:sp>
    <dsp:sp modelId="{DB3532BF-2F50-429E-91E5-A6D85FFA470B}">
      <dsp:nvSpPr>
        <dsp:cNvPr id="0" name=""/>
        <dsp:cNvSpPr/>
      </dsp:nvSpPr>
      <dsp:spPr>
        <a:xfrm>
          <a:off x="3462791" y="382552"/>
          <a:ext cx="2354170" cy="2354170"/>
        </a:xfrm>
        <a:prstGeom prst="roundRect">
          <a:avLst/>
        </a:prstGeom>
        <a:solidFill>
          <a:schemeClr val="accent2">
            <a:hueOff val="8908"/>
            <a:satOff val="-25242"/>
            <a:lumOff val="1569"/>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u="sng" kern="1200" dirty="0">
              <a:latin typeface="Arial" panose="020B0604020202020204" pitchFamily="34" charset="0"/>
              <a:cs typeface="Arial" panose="020B0604020202020204" pitchFamily="34" charset="0"/>
            </a:rPr>
            <a:t>Weaknesses: </a:t>
          </a:r>
          <a:r>
            <a:rPr lang="en-GB" sz="2100" kern="1200" dirty="0">
              <a:latin typeface="Arial" panose="020B0604020202020204" pitchFamily="34" charset="0"/>
              <a:cs typeface="Arial" panose="020B0604020202020204" pitchFamily="34" charset="0"/>
            </a:rPr>
            <a:t>The members of staff are not always showing interest </a:t>
          </a:r>
          <a:endParaRPr lang="en-US" sz="2100" kern="1200" dirty="0">
            <a:latin typeface="Arial" panose="020B0604020202020204" pitchFamily="34" charset="0"/>
            <a:cs typeface="Arial" panose="020B0604020202020204" pitchFamily="34" charset="0"/>
          </a:endParaRPr>
        </a:p>
      </dsp:txBody>
      <dsp:txXfrm>
        <a:off x="3577712" y="497473"/>
        <a:ext cx="2124328" cy="2124328"/>
      </dsp:txXfrm>
    </dsp:sp>
    <dsp:sp modelId="{7F7AE42F-0A8E-4AA7-BE72-1F88EBF483F7}">
      <dsp:nvSpPr>
        <dsp:cNvPr id="0" name=""/>
        <dsp:cNvSpPr/>
      </dsp:nvSpPr>
      <dsp:spPr>
        <a:xfrm>
          <a:off x="696641" y="3148702"/>
          <a:ext cx="2354170" cy="2354170"/>
        </a:xfrm>
        <a:prstGeom prst="roundRect">
          <a:avLst/>
        </a:prstGeom>
        <a:solidFill>
          <a:schemeClr val="accent2">
            <a:hueOff val="17815"/>
            <a:satOff val="-50484"/>
            <a:lumOff val="3137"/>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u="sng" kern="1200" dirty="0">
              <a:latin typeface="Arial" panose="020B0604020202020204" pitchFamily="34" charset="0"/>
              <a:cs typeface="Arial" panose="020B0604020202020204" pitchFamily="34" charset="0"/>
            </a:rPr>
            <a:t>Opportunities</a:t>
          </a:r>
          <a:r>
            <a:rPr lang="en-GB" sz="2100" kern="1200" dirty="0">
              <a:latin typeface="Arial" panose="020B0604020202020204" pitchFamily="34" charset="0"/>
              <a:cs typeface="Arial" panose="020B0604020202020204" pitchFamily="34" charset="0"/>
            </a:rPr>
            <a:t>: Look at international hotels and adapt some strategies from them </a:t>
          </a:r>
          <a:endParaRPr lang="en-US" sz="2100" kern="1200" dirty="0">
            <a:latin typeface="Arial" panose="020B0604020202020204" pitchFamily="34" charset="0"/>
            <a:cs typeface="Arial" panose="020B0604020202020204" pitchFamily="34" charset="0"/>
          </a:endParaRPr>
        </a:p>
      </dsp:txBody>
      <dsp:txXfrm>
        <a:off x="811562" y="3263623"/>
        <a:ext cx="2124328" cy="2124328"/>
      </dsp:txXfrm>
    </dsp:sp>
    <dsp:sp modelId="{D745856A-E7BC-4F75-A912-564ACA867635}">
      <dsp:nvSpPr>
        <dsp:cNvPr id="0" name=""/>
        <dsp:cNvSpPr/>
      </dsp:nvSpPr>
      <dsp:spPr>
        <a:xfrm>
          <a:off x="3462791" y="3148702"/>
          <a:ext cx="2354170" cy="2354170"/>
        </a:xfrm>
        <a:prstGeom prst="roundRect">
          <a:avLst/>
        </a:prstGeom>
        <a:solidFill>
          <a:schemeClr val="accent2">
            <a:hueOff val="26723"/>
            <a:satOff val="-75726"/>
            <a:lumOff val="4706"/>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u="sng" kern="1200" dirty="0">
              <a:latin typeface="Arial" panose="020B0604020202020204" pitchFamily="34" charset="0"/>
              <a:cs typeface="Arial" panose="020B0604020202020204" pitchFamily="34" charset="0"/>
            </a:rPr>
            <a:t>Threats: </a:t>
          </a:r>
          <a:r>
            <a:rPr lang="en-GB" sz="2100" kern="1200" dirty="0">
              <a:latin typeface="Arial" panose="020B0604020202020204" pitchFamily="34" charset="0"/>
              <a:cs typeface="Arial" panose="020B0604020202020204" pitchFamily="34" charset="0"/>
            </a:rPr>
            <a:t>the economy of the hotel is not as big and permissive to changes. </a:t>
          </a:r>
          <a:endParaRPr lang="en-US" sz="2100" kern="1200" dirty="0">
            <a:latin typeface="Arial" panose="020B0604020202020204" pitchFamily="34" charset="0"/>
            <a:cs typeface="Arial" panose="020B0604020202020204" pitchFamily="34" charset="0"/>
          </a:endParaRPr>
        </a:p>
      </dsp:txBody>
      <dsp:txXfrm>
        <a:off x="3577712" y="3263623"/>
        <a:ext cx="2124328" cy="2124328"/>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581337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69793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692346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2ADFC26-4BB8-C540-A03F-8EAEC9265B62}"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175786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2ADFC26-4BB8-C540-A03F-8EAEC9265B62}" type="datetimeFigureOut">
              <a:rPr lang="en-US" smtClean="0"/>
              <a:t>3/7/2020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895072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6699333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4207673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2054260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ADFC26-4BB8-C540-A03F-8EAEC9265B62}"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4265150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2ADFC26-4BB8-C540-A03F-8EAEC9265B62}" type="datetimeFigureOut">
              <a:rPr lang="en-US" smtClean="0"/>
              <a:t>3/7/2020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8852627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88168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3354515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7267875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1713054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51421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251114013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2ADFC26-4BB8-C540-A03F-8EAEC9265B62}" type="datetimeFigureOut">
              <a:rPr lang="en-US" smtClean="0"/>
              <a:t>3/7/2020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3BC6A9-EA39-5C4E-AD98-E4290BDE0904}" type="slidenum">
              <a:rPr lang="en-US" smtClean="0"/>
              <a:t>‹#›</a:t>
            </a:fld>
            <a:endParaRPr lang="en-US"/>
          </a:p>
        </p:txBody>
      </p:sp>
    </p:spTree>
    <p:extLst>
      <p:ext uri="{BB962C8B-B14F-4D97-AF65-F5344CB8AC3E}">
        <p14:creationId xmlns:p14="http://schemas.microsoft.com/office/powerpoint/2010/main" val="3439916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72ADFC26-4BB8-C540-A03F-8EAEC9265B62}" type="datetimeFigureOut">
              <a:rPr lang="en-US" smtClean="0"/>
              <a:t>3/7/2020</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C3BC6A9-EA39-5C4E-AD98-E4290BDE0904}" type="slidenum">
              <a:rPr lang="en-US" smtClean="0"/>
              <a:t>‹#›</a:t>
            </a:fld>
            <a:endParaRPr lang="en-US"/>
          </a:p>
        </p:txBody>
      </p:sp>
    </p:spTree>
    <p:extLst>
      <p:ext uri="{BB962C8B-B14F-4D97-AF65-F5344CB8AC3E}">
        <p14:creationId xmlns:p14="http://schemas.microsoft.com/office/powerpoint/2010/main" val="2662986705"/>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hyperlink" Target="http://hotelminerva.ro/restaurante/" TargetMode="External"/><Relationship Id="rId4" Type="http://schemas.openxmlformats.org/officeDocument/2006/relationships/hyperlink" Target="https://www.istockphoto.com/de/grafiken/usp?sort=mostpopular&amp;mediatype=illustration&amp;assetfiletype=eps&amp;phrase=us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0.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hotelminerva.ro/en/about-us/" TargetMode="External"/><Relationship Id="rId2" Type="http://schemas.openxmlformats.org/officeDocument/2006/relationships/hyperlink" Target="https://www.linkedin.com/pulse/guestology-essential-success-taking-good-care-your-even-d-Manresa" TargetMode="External"/><Relationship Id="rId1" Type="http://schemas.openxmlformats.org/officeDocument/2006/relationships/slideLayout" Target="../slideLayouts/slideLayout2.xml"/><Relationship Id="rId5" Type="http://schemas.openxmlformats.org/officeDocument/2006/relationships/hyperlink" Target="https://books.google.co.uk/books" TargetMode="External"/><Relationship Id="rId4" Type="http://schemas.openxmlformats.org/officeDocument/2006/relationships/hyperlink" Target="http://jthmnet.com/journals/jthm/Vol_2_No_1_June_2014/6.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42000"/>
                <a:hueMod val="42000"/>
                <a:satMod val="124000"/>
                <a:lumMod val="62000"/>
              </a:schemeClr>
              <a:schemeClr val="bg2">
                <a:tint val="96000"/>
                <a:satMod val="13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EDC02-979B-034D-B60E-C08BD7D18A4F}"/>
              </a:ext>
            </a:extLst>
          </p:cNvPr>
          <p:cNvSpPr>
            <a:spLocks noGrp="1"/>
          </p:cNvSpPr>
          <p:nvPr>
            <p:ph type="ctrTitle"/>
          </p:nvPr>
        </p:nvSpPr>
        <p:spPr>
          <a:xfrm>
            <a:off x="647701" y="1454964"/>
            <a:ext cx="3339281" cy="3308840"/>
          </a:xfrm>
        </p:spPr>
        <p:txBody>
          <a:bodyPr>
            <a:normAutofit/>
          </a:bodyPr>
          <a:lstStyle/>
          <a:p>
            <a:pPr>
              <a:lnSpc>
                <a:spcPct val="90000"/>
              </a:lnSpc>
            </a:pPr>
            <a:r>
              <a:rPr lang="en-US" sz="2400" dirty="0">
                <a:latin typeface="Arial" panose="020B0604020202020204" pitchFamily="34" charset="0"/>
                <a:cs typeface="Arial" panose="020B0604020202020204" pitchFamily="34" charset="0"/>
              </a:rPr>
              <a:t>Hospitality and Guest Service Management</a:t>
            </a:r>
            <a:br>
              <a:rPr lang="en-US" sz="2400" dirty="0">
                <a:latin typeface="Arial" panose="020B0604020202020204" pitchFamily="34" charset="0"/>
                <a:cs typeface="Arial" panose="020B0604020202020204" pitchFamily="34" charset="0"/>
              </a:rPr>
            </a:b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Presented by </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Radu Grecu</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1815250  </a:t>
            </a:r>
            <a:br>
              <a:rPr lang="en-US"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FF346A23-09D5-D245-A391-D3BC2031612E}"/>
              </a:ext>
            </a:extLst>
          </p:cNvPr>
          <p:cNvSpPr>
            <a:spLocks noGrp="1"/>
          </p:cNvSpPr>
          <p:nvPr>
            <p:ph type="subTitle" idx="1"/>
          </p:nvPr>
        </p:nvSpPr>
        <p:spPr>
          <a:xfrm>
            <a:off x="647701" y="4763803"/>
            <a:ext cx="3339281" cy="1464378"/>
          </a:xfrm>
        </p:spPr>
        <p:txBody>
          <a:bodyPr>
            <a:normAutofit/>
          </a:bodyPr>
          <a:lstStyle/>
          <a:p>
            <a:r>
              <a:rPr lang="en-US" sz="1800" b="1" u="sng" dirty="0">
                <a:latin typeface="Arial" panose="020B0604020202020204" pitchFamily="34" charset="0"/>
                <a:cs typeface="Arial" panose="020B0604020202020204" pitchFamily="34" charset="0"/>
              </a:rPr>
              <a:t>Grand Hotel Minerva </a:t>
            </a:r>
          </a:p>
          <a:p>
            <a:r>
              <a:rPr lang="en-US" sz="1800" b="1" u="sng" dirty="0">
                <a:latin typeface="Arial" panose="020B0604020202020204" pitchFamily="34" charset="0"/>
                <a:cs typeface="Arial" panose="020B0604020202020204" pitchFamily="34" charset="0"/>
              </a:rPr>
              <a:t>Relaxation &amp;Treatment base &amp; SPA</a:t>
            </a:r>
          </a:p>
        </p:txBody>
      </p:sp>
      <p:pic>
        <p:nvPicPr>
          <p:cNvPr id="5" name="Picture 4" descr="A sign on the side of a mountain&#10;&#10;Description automatically generated">
            <a:extLst>
              <a:ext uri="{FF2B5EF4-FFF2-40B4-BE49-F238E27FC236}">
                <a16:creationId xmlns:a16="http://schemas.microsoft.com/office/drawing/2014/main" id="{76159D0C-AC49-DD40-8B30-56657C4B8B42}"/>
              </a:ext>
            </a:extLst>
          </p:cNvPr>
          <p:cNvPicPr>
            <a:picLocks noChangeAspect="1"/>
          </p:cNvPicPr>
          <p:nvPr/>
        </p:nvPicPr>
        <p:blipFill rotWithShape="1">
          <a:blip r:embed="rId3"/>
          <a:srcRect l="14042" r="15431"/>
          <a:stretch/>
        </p:blipFill>
        <p:spPr>
          <a:xfrm>
            <a:off x="4634682" y="10"/>
            <a:ext cx="7557319" cy="6857990"/>
          </a:xfrm>
          <a:prstGeom prst="rect">
            <a:avLst/>
          </a:prstGeom>
        </p:spPr>
      </p:pic>
      <p:sp>
        <p:nvSpPr>
          <p:cNvPr id="10" name="Rectangle 9">
            <a:extLst>
              <a:ext uri="{FF2B5EF4-FFF2-40B4-BE49-F238E27FC236}">
                <a16:creationId xmlns:a16="http://schemas.microsoft.com/office/drawing/2014/main" id="{BB297425-AE54-41E8-A434-49A561D9C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130852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large empty room&#10;&#10;Description automatically generated">
            <a:extLst>
              <a:ext uri="{FF2B5EF4-FFF2-40B4-BE49-F238E27FC236}">
                <a16:creationId xmlns:a16="http://schemas.microsoft.com/office/drawing/2014/main" id="{942B0E0F-9917-7042-B4A3-63445708F42E}"/>
              </a:ext>
            </a:extLst>
          </p:cNvPr>
          <p:cNvPicPr>
            <a:picLocks noChangeAspect="1"/>
          </p:cNvPicPr>
          <p:nvPr/>
        </p:nvPicPr>
        <p:blipFill rotWithShape="1">
          <a:blip r:embed="rId2"/>
          <a:srcRect t="15730"/>
          <a:stretch/>
        </p:blipFill>
        <p:spPr>
          <a:xfrm>
            <a:off x="-1" y="132532"/>
            <a:ext cx="12192000" cy="6857990"/>
          </a:xfrm>
          <a:prstGeom prst="rect">
            <a:avLst/>
          </a:prstGeom>
        </p:spPr>
      </p:pic>
      <p:sp>
        <p:nvSpPr>
          <p:cNvPr id="2" name="Title 1">
            <a:extLst>
              <a:ext uri="{FF2B5EF4-FFF2-40B4-BE49-F238E27FC236}">
                <a16:creationId xmlns:a16="http://schemas.microsoft.com/office/drawing/2014/main" id="{305423A1-1E06-AC49-AEF9-6F604F9F682E}"/>
              </a:ext>
            </a:extLst>
          </p:cNvPr>
          <p:cNvSpPr>
            <a:spLocks noGrp="1"/>
          </p:cNvSpPr>
          <p:nvPr>
            <p:ph type="title"/>
          </p:nvPr>
        </p:nvSpPr>
        <p:spPr>
          <a:xfrm>
            <a:off x="6275361" y="1242573"/>
            <a:ext cx="4204137" cy="1342754"/>
          </a:xfrm>
        </p:spPr>
        <p:txBody>
          <a:bodyPr>
            <a:normAutofit/>
          </a:bodyPr>
          <a:lstStyle/>
          <a:p>
            <a:pPr algn="ctr"/>
            <a:r>
              <a:rPr lang="en-US" sz="3300" i="1" u="sng" dirty="0">
                <a:solidFill>
                  <a:srgbClr val="002060"/>
                </a:solidFill>
                <a:latin typeface="Arial" panose="020B0604020202020204" pitchFamily="34" charset="0"/>
                <a:cs typeface="Arial" panose="020B0604020202020204" pitchFamily="34" charset="0"/>
              </a:rPr>
              <a:t>About us</a:t>
            </a:r>
            <a:br>
              <a:rPr lang="en-US" sz="3300" i="1" dirty="0">
                <a:solidFill>
                  <a:srgbClr val="002060"/>
                </a:solidFill>
                <a:latin typeface="Arial" panose="020B0604020202020204" pitchFamily="34" charset="0"/>
                <a:cs typeface="Arial" panose="020B0604020202020204" pitchFamily="34" charset="0"/>
              </a:rPr>
            </a:br>
            <a:r>
              <a:rPr lang="en-US" sz="3300" i="1" u="sng" dirty="0">
                <a:solidFill>
                  <a:srgbClr val="002060"/>
                </a:solidFill>
                <a:latin typeface="Arial" panose="020B0604020202020204" pitchFamily="34" charset="0"/>
                <a:cs typeface="Arial" panose="020B0604020202020204" pitchFamily="34" charset="0"/>
              </a:rPr>
              <a:t>Grand Hotel Minerva  </a:t>
            </a:r>
          </a:p>
        </p:txBody>
      </p:sp>
      <p:sp>
        <p:nvSpPr>
          <p:cNvPr id="3" name="Content Placeholder 2">
            <a:extLst>
              <a:ext uri="{FF2B5EF4-FFF2-40B4-BE49-F238E27FC236}">
                <a16:creationId xmlns:a16="http://schemas.microsoft.com/office/drawing/2014/main" id="{58EB4C91-8C1E-AC4C-9112-3968F2B93BBD}"/>
              </a:ext>
            </a:extLst>
          </p:cNvPr>
          <p:cNvSpPr>
            <a:spLocks noGrp="1"/>
          </p:cNvSpPr>
          <p:nvPr>
            <p:ph idx="1"/>
          </p:nvPr>
        </p:nvSpPr>
        <p:spPr>
          <a:xfrm>
            <a:off x="6780543" y="3281720"/>
            <a:ext cx="4593021" cy="2619839"/>
          </a:xfrm>
        </p:spPr>
        <p:txBody>
          <a:bodyPr anchor="ctr">
            <a:normAutofit/>
          </a:bodyPr>
          <a:lstStyle/>
          <a:p>
            <a:r>
              <a:rPr lang="en-GB" sz="1800" b="1" dirty="0">
                <a:solidFill>
                  <a:srgbClr val="002060"/>
                </a:solidFill>
                <a:latin typeface="Arial" panose="020B0604020202020204" pitchFamily="34" charset="0"/>
                <a:cs typeface="Arial" panose="020B0604020202020204" pitchFamily="34" charset="0"/>
              </a:rPr>
              <a:t>Invites you to discover in Baile Herculane in the refinement, the hospitality and the comfort of a 4 star hotel, a special concept for one of the oldest balneo resorts in the world.</a:t>
            </a:r>
          </a:p>
          <a:p>
            <a:pPr marL="0" indent="0">
              <a:buNone/>
            </a:pPr>
            <a:br>
              <a:rPr lang="en-GB" sz="1800" b="1" dirty="0">
                <a:solidFill>
                  <a:srgbClr val="00B050"/>
                </a:solidFill>
                <a:latin typeface="Arial" panose="020B0604020202020204" pitchFamily="34" charset="0"/>
                <a:cs typeface="Arial" panose="020B0604020202020204" pitchFamily="34" charset="0"/>
              </a:rPr>
            </a:br>
            <a:endParaRPr lang="en-US" sz="1800" b="1"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359930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D1651A-E56E-B647-928D-EEBEE9FE6C90}"/>
              </a:ext>
            </a:extLst>
          </p:cNvPr>
          <p:cNvSpPr>
            <a:spLocks noGrp="1"/>
          </p:cNvSpPr>
          <p:nvPr>
            <p:ph type="title"/>
          </p:nvPr>
        </p:nvSpPr>
        <p:spPr>
          <a:xfrm>
            <a:off x="524256" y="4767072"/>
            <a:ext cx="6594189" cy="1625210"/>
          </a:xfrm>
        </p:spPr>
        <p:txBody>
          <a:bodyPr>
            <a:normAutofit/>
          </a:bodyPr>
          <a:lstStyle/>
          <a:p>
            <a:pPr algn="r"/>
            <a:r>
              <a:rPr lang="en-US" dirty="0">
                <a:solidFill>
                  <a:srgbClr val="FFFFFF"/>
                </a:solidFill>
                <a:latin typeface="Arial" panose="020B0604020202020204" pitchFamily="34" charset="0"/>
                <a:cs typeface="Arial" panose="020B0604020202020204" pitchFamily="34" charset="0"/>
              </a:rPr>
              <a:t>Overview </a:t>
            </a:r>
          </a:p>
        </p:txBody>
      </p:sp>
      <p:sp>
        <p:nvSpPr>
          <p:cNvPr id="3" name="Content Placeholder 2">
            <a:extLst>
              <a:ext uri="{FF2B5EF4-FFF2-40B4-BE49-F238E27FC236}">
                <a16:creationId xmlns:a16="http://schemas.microsoft.com/office/drawing/2014/main" id="{70592B5D-6C42-E647-A1F6-05931C5D7233}"/>
              </a:ext>
            </a:extLst>
          </p:cNvPr>
          <p:cNvSpPr>
            <a:spLocks noGrp="1"/>
          </p:cNvSpPr>
          <p:nvPr>
            <p:ph idx="1"/>
          </p:nvPr>
        </p:nvSpPr>
        <p:spPr>
          <a:xfrm>
            <a:off x="8029319" y="917725"/>
            <a:ext cx="3424739" cy="4852362"/>
          </a:xfrm>
        </p:spPr>
        <p:txBody>
          <a:bodyPr anchor="ctr">
            <a:normAutofit fontScale="92500"/>
          </a:bodyPr>
          <a:lstStyle/>
          <a:p>
            <a:r>
              <a:rPr lang="en-US" sz="1600" dirty="0">
                <a:solidFill>
                  <a:srgbClr val="FFFFFF"/>
                </a:solidFill>
                <a:latin typeface="Arial" panose="020B0604020202020204" pitchFamily="34" charset="0"/>
                <a:cs typeface="Arial" panose="020B0604020202020204" pitchFamily="34" charset="0"/>
              </a:rPr>
              <a:t>LANGUAGES SPOKEN BY STAFF </a:t>
            </a:r>
          </a:p>
          <a:p>
            <a:r>
              <a:rPr lang="en-US" sz="1600" dirty="0">
                <a:solidFill>
                  <a:srgbClr val="FFFFFF"/>
                </a:solidFill>
                <a:latin typeface="Arial" panose="020B0604020202020204" pitchFamily="34" charset="0"/>
                <a:cs typeface="Arial" panose="020B0604020202020204" pitchFamily="34" charset="0"/>
              </a:rPr>
              <a:t>ENGLISH </a:t>
            </a:r>
          </a:p>
          <a:p>
            <a:r>
              <a:rPr lang="en-US" sz="1600" dirty="0">
                <a:solidFill>
                  <a:srgbClr val="FFFFFF"/>
                </a:solidFill>
                <a:latin typeface="Arial" panose="020B0604020202020204" pitchFamily="34" charset="0"/>
                <a:cs typeface="Arial" panose="020B0604020202020204" pitchFamily="34" charset="0"/>
              </a:rPr>
              <a:t>FRENCH </a:t>
            </a:r>
          </a:p>
          <a:p>
            <a:r>
              <a:rPr lang="en-US" sz="1600" dirty="0">
                <a:solidFill>
                  <a:srgbClr val="FFFFFF"/>
                </a:solidFill>
                <a:latin typeface="Arial" panose="020B0604020202020204" pitchFamily="34" charset="0"/>
                <a:cs typeface="Arial" panose="020B0604020202020204" pitchFamily="34" charset="0"/>
              </a:rPr>
              <a:t>GERMAN </a:t>
            </a:r>
          </a:p>
          <a:p>
            <a:r>
              <a:rPr lang="en-US" sz="1600" dirty="0">
                <a:solidFill>
                  <a:srgbClr val="FFFFFF"/>
                </a:solidFill>
                <a:latin typeface="Arial" panose="020B0604020202020204" pitchFamily="34" charset="0"/>
                <a:cs typeface="Arial" panose="020B0604020202020204" pitchFamily="34" charset="0"/>
              </a:rPr>
              <a:t>ITALIAN </a:t>
            </a:r>
          </a:p>
          <a:p>
            <a:r>
              <a:rPr lang="en-US" sz="1600" dirty="0">
                <a:solidFill>
                  <a:srgbClr val="FFFFFF"/>
                </a:solidFill>
                <a:latin typeface="Arial" panose="020B0604020202020204" pitchFamily="34" charset="0"/>
                <a:cs typeface="Arial" panose="020B0604020202020204" pitchFamily="34" charset="0"/>
              </a:rPr>
              <a:t>SPANISH </a:t>
            </a:r>
          </a:p>
          <a:p>
            <a:endParaRPr lang="en-US" sz="1600" dirty="0">
              <a:solidFill>
                <a:srgbClr val="FFFFFF"/>
              </a:solidFill>
              <a:latin typeface="Arial" panose="020B0604020202020204" pitchFamily="34" charset="0"/>
              <a:cs typeface="Arial" panose="020B0604020202020204" pitchFamily="34" charset="0"/>
            </a:endParaRPr>
          </a:p>
          <a:p>
            <a:pPr marL="0" indent="0">
              <a:buNone/>
            </a:pPr>
            <a:r>
              <a:rPr lang="en-US" sz="1600" dirty="0">
                <a:solidFill>
                  <a:srgbClr val="FFFFFF"/>
                </a:solidFill>
                <a:latin typeface="Arial" panose="020B0604020202020204" pitchFamily="34" charset="0"/>
                <a:cs typeface="Arial" panose="020B0604020202020204" pitchFamily="34" charset="0"/>
              </a:rPr>
              <a:t>PET POLICY </a:t>
            </a:r>
          </a:p>
          <a:p>
            <a:r>
              <a:rPr lang="en-US" sz="1600" dirty="0">
                <a:solidFill>
                  <a:srgbClr val="FFFFFF"/>
                </a:solidFill>
                <a:latin typeface="Arial" panose="020B0604020202020204" pitchFamily="34" charset="0"/>
                <a:cs typeface="Arial" panose="020B0604020202020204" pitchFamily="34" charset="0"/>
              </a:rPr>
              <a:t>WE WELCOME GUIDE DOGS </a:t>
            </a:r>
          </a:p>
          <a:p>
            <a:endParaRPr lang="en-US" sz="1600" dirty="0">
              <a:solidFill>
                <a:srgbClr val="FFFFFF"/>
              </a:solidFill>
              <a:latin typeface="Arial" panose="020B0604020202020204" pitchFamily="34" charset="0"/>
              <a:cs typeface="Arial" panose="020B0604020202020204" pitchFamily="34" charset="0"/>
            </a:endParaRPr>
          </a:p>
          <a:p>
            <a:r>
              <a:rPr lang="en-US" sz="1600" dirty="0">
                <a:solidFill>
                  <a:srgbClr val="FFFFFF"/>
                </a:solidFill>
                <a:latin typeface="Arial" panose="020B0604020202020204" pitchFamily="34" charset="0"/>
                <a:cs typeface="Arial" panose="020B0604020202020204" pitchFamily="34" charset="0"/>
              </a:rPr>
              <a:t> CAR PARKING </a:t>
            </a:r>
          </a:p>
          <a:p>
            <a:r>
              <a:rPr lang="en-US" sz="1600" dirty="0">
                <a:solidFill>
                  <a:srgbClr val="FFFFFF"/>
                </a:solidFill>
                <a:latin typeface="Arial" panose="020B0604020202020204" pitchFamily="34" charset="0"/>
                <a:cs typeface="Arial" panose="020B0604020202020204" pitchFamily="34" charset="0"/>
              </a:rPr>
              <a:t>FREE CAR PARK FOR GUESTS </a:t>
            </a:r>
          </a:p>
          <a:p>
            <a:r>
              <a:rPr lang="en-US" sz="1600" dirty="0">
                <a:solidFill>
                  <a:srgbClr val="FFFFFF"/>
                </a:solidFill>
                <a:latin typeface="Arial" panose="020B0604020202020204" pitchFamily="34" charset="0"/>
                <a:cs typeface="Arial" panose="020B0604020202020204" pitchFamily="34" charset="0"/>
              </a:rPr>
              <a:t>DISABILITY ACCES </a:t>
            </a:r>
          </a:p>
          <a:p>
            <a:endParaRPr lang="en-US" sz="1600" dirty="0">
              <a:solidFill>
                <a:srgbClr val="FFFFFF"/>
              </a:solidFill>
            </a:endParaRPr>
          </a:p>
          <a:p>
            <a:endParaRPr lang="en-US" sz="1600" dirty="0">
              <a:solidFill>
                <a:srgbClr val="FFFFFF"/>
              </a:solidFill>
            </a:endParaRPr>
          </a:p>
        </p:txBody>
      </p:sp>
      <p:pic>
        <p:nvPicPr>
          <p:cNvPr id="5" name="Picture 4" descr="A store front at day&#10;&#10;Description automatically generated">
            <a:extLst>
              <a:ext uri="{FF2B5EF4-FFF2-40B4-BE49-F238E27FC236}">
                <a16:creationId xmlns:a16="http://schemas.microsoft.com/office/drawing/2014/main" id="{C8D1EEFE-B6C0-C544-B4D9-456425C77BC6}"/>
              </a:ext>
            </a:extLst>
          </p:cNvPr>
          <p:cNvPicPr>
            <a:picLocks noChangeAspect="1"/>
          </p:cNvPicPr>
          <p:nvPr/>
        </p:nvPicPr>
        <p:blipFill rotWithShape="1">
          <a:blip r:embed="rId2"/>
          <a:srcRect t="10868" r="1" b="11543"/>
          <a:stretch/>
        </p:blipFill>
        <p:spPr>
          <a:xfrm>
            <a:off x="327547" y="321733"/>
            <a:ext cx="7058306" cy="4107392"/>
          </a:xfrm>
          <a:prstGeom prst="rect">
            <a:avLst/>
          </a:prstGeom>
        </p:spPr>
      </p:pic>
    </p:spTree>
    <p:extLst>
      <p:ext uri="{BB962C8B-B14F-4D97-AF65-F5344CB8AC3E}">
        <p14:creationId xmlns:p14="http://schemas.microsoft.com/office/powerpoint/2010/main" val="24072411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E2294-F0A1-764C-916B-C24AA29636F2}"/>
              </a:ext>
            </a:extLst>
          </p:cNvPr>
          <p:cNvSpPr>
            <a:spLocks noGrp="1"/>
          </p:cNvSpPr>
          <p:nvPr>
            <p:ph type="title"/>
          </p:nvPr>
        </p:nvSpPr>
        <p:spPr>
          <a:xfrm>
            <a:off x="524256" y="4767072"/>
            <a:ext cx="6594189" cy="1625210"/>
          </a:xfrm>
        </p:spPr>
        <p:txBody>
          <a:bodyPr>
            <a:normAutofit/>
          </a:bodyPr>
          <a:lstStyle/>
          <a:p>
            <a:pPr algn="r"/>
            <a:r>
              <a:rPr lang="en-US" dirty="0">
                <a:solidFill>
                  <a:srgbClr val="FFFFFF"/>
                </a:solidFill>
                <a:latin typeface="Arial" panose="020B0604020202020204" pitchFamily="34" charset="0"/>
                <a:cs typeface="Arial" panose="020B0604020202020204" pitchFamily="34" charset="0"/>
              </a:rPr>
              <a:t>Facts about The Grand Hotel Minerva  </a:t>
            </a:r>
          </a:p>
        </p:txBody>
      </p:sp>
      <p:sp>
        <p:nvSpPr>
          <p:cNvPr id="3" name="Content Placeholder 2">
            <a:extLst>
              <a:ext uri="{FF2B5EF4-FFF2-40B4-BE49-F238E27FC236}">
                <a16:creationId xmlns:a16="http://schemas.microsoft.com/office/drawing/2014/main" id="{5CAA2E36-DD10-504A-8B84-0C4B3E1C9922}"/>
              </a:ext>
            </a:extLst>
          </p:cNvPr>
          <p:cNvSpPr>
            <a:spLocks noGrp="1"/>
          </p:cNvSpPr>
          <p:nvPr>
            <p:ph idx="1"/>
          </p:nvPr>
        </p:nvSpPr>
        <p:spPr>
          <a:xfrm>
            <a:off x="8029319" y="1277256"/>
            <a:ext cx="3424739" cy="5115025"/>
          </a:xfrm>
        </p:spPr>
        <p:txBody>
          <a:bodyPr anchor="ctr">
            <a:normAutofit fontScale="92500"/>
          </a:bodyPr>
          <a:lstStyle/>
          <a:p>
            <a:pPr>
              <a:buFont typeface="Wingdings" panose="05000000000000000000" pitchFamily="2" charset="2"/>
              <a:buChar char="Ø"/>
            </a:pPr>
            <a:r>
              <a:rPr lang="en-GB" sz="2000" dirty="0">
                <a:solidFill>
                  <a:srgbClr val="FFFFFF"/>
                </a:solidFill>
                <a:latin typeface="Arial" panose="020B0604020202020204" pitchFamily="34" charset="0"/>
                <a:cs typeface="Arial" panose="020B0604020202020204" pitchFamily="34" charset="0"/>
              </a:rPr>
              <a:t>Grand Hotel Minerva is situated in the centre of Baile Herculane resort in Romania  </a:t>
            </a:r>
          </a:p>
          <a:p>
            <a:pPr>
              <a:buFont typeface="Wingdings" panose="05000000000000000000" pitchFamily="2" charset="2"/>
              <a:buChar char="Ø"/>
            </a:pPr>
            <a:r>
              <a:rPr lang="en-GB" sz="2000" dirty="0">
                <a:solidFill>
                  <a:srgbClr val="FFFFFF"/>
                </a:solidFill>
                <a:latin typeface="Arial" panose="020B0604020202020204" pitchFamily="34" charset="0"/>
                <a:cs typeface="Arial" panose="020B0604020202020204" pitchFamily="34" charset="0"/>
              </a:rPr>
              <a:t>It is a 4-star hotel. </a:t>
            </a:r>
          </a:p>
          <a:p>
            <a:pPr>
              <a:buFont typeface="Wingdings" panose="05000000000000000000" pitchFamily="2" charset="2"/>
              <a:buChar char="Ø"/>
            </a:pPr>
            <a:r>
              <a:rPr lang="en-GB" sz="2000" dirty="0">
                <a:solidFill>
                  <a:srgbClr val="FFFFFF"/>
                </a:solidFill>
                <a:latin typeface="Arial" panose="020B0604020202020204" pitchFamily="34" charset="0"/>
                <a:cs typeface="Arial" panose="020B0604020202020204" pitchFamily="34" charset="0"/>
              </a:rPr>
              <a:t>It is one of the oldest spa resorts in the world, famous for the miraculous thermal waters. </a:t>
            </a:r>
          </a:p>
          <a:p>
            <a:pPr>
              <a:buFont typeface="Wingdings" panose="05000000000000000000" pitchFamily="2" charset="2"/>
              <a:buChar char="Ø"/>
            </a:pPr>
            <a:r>
              <a:rPr lang="en-GB" sz="2000" dirty="0">
                <a:solidFill>
                  <a:srgbClr val="FFFFFF"/>
                </a:solidFill>
                <a:latin typeface="Arial" panose="020B0604020202020204" pitchFamily="34" charset="0"/>
                <a:cs typeface="Arial" panose="020B0604020202020204" pitchFamily="34" charset="0"/>
              </a:rPr>
              <a:t>It offers 185 guest rooms. </a:t>
            </a:r>
          </a:p>
          <a:p>
            <a:pPr>
              <a:buFont typeface="Wingdings" panose="05000000000000000000" pitchFamily="2" charset="2"/>
              <a:buChar char="Ø"/>
            </a:pPr>
            <a:r>
              <a:rPr lang="en-GB" sz="2000" dirty="0">
                <a:solidFill>
                  <a:srgbClr val="FFFFFF"/>
                </a:solidFill>
                <a:latin typeface="Arial" panose="020B0604020202020204" pitchFamily="34" charset="0"/>
                <a:cs typeface="Arial" panose="020B0604020202020204" pitchFamily="34" charset="0"/>
              </a:rPr>
              <a:t>Atmosphere, refinement and quality amenities will accompany you throughout the Grand Hotel Minerva experience.</a:t>
            </a:r>
          </a:p>
          <a:p>
            <a:pPr marL="0" indent="0">
              <a:buNone/>
            </a:pPr>
            <a:endParaRPr lang="en-US" sz="2000" dirty="0">
              <a:solidFill>
                <a:srgbClr val="FFFFFF"/>
              </a:solidFill>
            </a:endParaRPr>
          </a:p>
        </p:txBody>
      </p:sp>
      <p:pic>
        <p:nvPicPr>
          <p:cNvPr id="5" name="Picture 4" descr="A group of palm trees&#10;&#10;Description automatically generated">
            <a:extLst>
              <a:ext uri="{FF2B5EF4-FFF2-40B4-BE49-F238E27FC236}">
                <a16:creationId xmlns:a16="http://schemas.microsoft.com/office/drawing/2014/main" id="{ACC5AE0C-4137-9F46-9A9E-C63B9CEEBDE3}"/>
              </a:ext>
            </a:extLst>
          </p:cNvPr>
          <p:cNvPicPr>
            <a:picLocks noChangeAspect="1"/>
          </p:cNvPicPr>
          <p:nvPr/>
        </p:nvPicPr>
        <p:blipFill rotWithShape="1">
          <a:blip r:embed="rId2"/>
          <a:srcRect l="3338"/>
          <a:stretch/>
        </p:blipFill>
        <p:spPr>
          <a:xfrm>
            <a:off x="327547" y="321733"/>
            <a:ext cx="7058306" cy="4107392"/>
          </a:xfrm>
          <a:prstGeom prst="rect">
            <a:avLst/>
          </a:prstGeom>
        </p:spPr>
      </p:pic>
    </p:spTree>
    <p:extLst>
      <p:ext uri="{BB962C8B-B14F-4D97-AF65-F5344CB8AC3E}">
        <p14:creationId xmlns:p14="http://schemas.microsoft.com/office/powerpoint/2010/main" val="1079532452"/>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67A940-6A7D-044B-9127-E7F053F4B9C9}"/>
              </a:ext>
            </a:extLst>
          </p:cNvPr>
          <p:cNvSpPr>
            <a:spLocks noGrp="1"/>
          </p:cNvSpPr>
          <p:nvPr>
            <p:ph type="title"/>
          </p:nvPr>
        </p:nvSpPr>
        <p:spPr>
          <a:xfrm>
            <a:off x="524256" y="4767072"/>
            <a:ext cx="6594189" cy="1625210"/>
          </a:xfrm>
        </p:spPr>
        <p:txBody>
          <a:bodyPr>
            <a:normAutofit fontScale="90000"/>
          </a:bodyPr>
          <a:lstStyle/>
          <a:p>
            <a:pPr algn="r"/>
            <a:r>
              <a:rPr lang="en-US" dirty="0">
                <a:solidFill>
                  <a:srgbClr val="FFFFFF"/>
                </a:solidFill>
                <a:latin typeface="Arial" panose="020B0604020202020204" pitchFamily="34" charset="0"/>
                <a:cs typeface="Arial" panose="020B0604020202020204" pitchFamily="34" charset="0"/>
              </a:rPr>
              <a:t> Services</a:t>
            </a:r>
            <a:br>
              <a:rPr lang="en-US" dirty="0">
                <a:solidFill>
                  <a:srgbClr val="FFFFFF"/>
                </a:solidFill>
              </a:rPr>
            </a:br>
            <a:br>
              <a:rPr lang="en-US" dirty="0">
                <a:solidFill>
                  <a:srgbClr val="FFFFFF"/>
                </a:solidFill>
              </a:rPr>
            </a:br>
            <a:r>
              <a:rPr lang="en-US" dirty="0">
                <a:solidFill>
                  <a:srgbClr val="FFFFFF"/>
                </a:solidFill>
              </a:rPr>
              <a:t> </a:t>
            </a:r>
          </a:p>
        </p:txBody>
      </p:sp>
      <p:sp>
        <p:nvSpPr>
          <p:cNvPr id="3" name="Content Placeholder 2">
            <a:extLst>
              <a:ext uri="{FF2B5EF4-FFF2-40B4-BE49-F238E27FC236}">
                <a16:creationId xmlns:a16="http://schemas.microsoft.com/office/drawing/2014/main" id="{58BB5A36-1596-FB4B-81D4-12168627F9F5}"/>
              </a:ext>
            </a:extLst>
          </p:cNvPr>
          <p:cNvSpPr>
            <a:spLocks noGrp="1"/>
          </p:cNvSpPr>
          <p:nvPr>
            <p:ph idx="1"/>
          </p:nvPr>
        </p:nvSpPr>
        <p:spPr>
          <a:xfrm>
            <a:off x="7582563" y="321733"/>
            <a:ext cx="4085181" cy="6412896"/>
          </a:xfrm>
        </p:spPr>
        <p:txBody>
          <a:bodyPr anchor="ctr">
            <a:normAutofit/>
          </a:bodyPr>
          <a:lstStyle/>
          <a:p>
            <a:pPr>
              <a:buFont typeface="Wingdings" panose="05000000000000000000" pitchFamily="2" charset="2"/>
              <a:buChar char="q"/>
            </a:pPr>
            <a:r>
              <a:rPr lang="en-GB" sz="1200" dirty="0">
                <a:solidFill>
                  <a:srgbClr val="FFFFFF"/>
                </a:solidFill>
                <a:latin typeface="Arial" panose="020B0604020202020204" pitchFamily="34" charset="0"/>
                <a:cs typeface="Arial" panose="020B0604020202020204" pitchFamily="34" charset="0"/>
              </a:rPr>
              <a:t>We offer to our guest's medical treatment services in order to prevent any health injuries</a:t>
            </a:r>
          </a:p>
          <a:p>
            <a:pPr>
              <a:buFont typeface="Wingdings" panose="05000000000000000000" pitchFamily="2" charset="2"/>
              <a:buChar char="q"/>
            </a:pPr>
            <a:r>
              <a:rPr lang="en-GB" sz="1200" dirty="0">
                <a:solidFill>
                  <a:srgbClr val="FFFFFF"/>
                </a:solidFill>
                <a:latin typeface="Arial" panose="020B0604020202020204" pitchFamily="34" charset="0"/>
                <a:cs typeface="Arial" panose="020B0604020202020204" pitchFamily="34" charset="0"/>
              </a:rPr>
              <a:t>There are specific procedures that can be performed on our treatment base: Laser, Ultrasound, Magnetotherapy, Radiofrequency Therapy, Paraffin, Streams, Sulphur Baths, CO2 Baths, Galvanic Baths, Underwater Shower, Aerosols, Physical Therapy, , mud packing.</a:t>
            </a:r>
          </a:p>
          <a:p>
            <a:r>
              <a:rPr lang="en-GB" sz="1200" dirty="0">
                <a:solidFill>
                  <a:srgbClr val="FFFFFF"/>
                </a:solidFill>
                <a:latin typeface="Arial" panose="020B0604020202020204" pitchFamily="34" charset="0"/>
                <a:cs typeface="Arial" panose="020B0604020202020204" pitchFamily="34" charset="0"/>
              </a:rPr>
              <a:t>Procedures with extra charge: zomotherapy, laser. relaxing massages, mud packs, thermal wrapping,</a:t>
            </a:r>
          </a:p>
          <a:p>
            <a:r>
              <a:rPr lang="en-GB" sz="1200" dirty="0">
                <a:solidFill>
                  <a:srgbClr val="FFFFFF"/>
                </a:solidFill>
                <a:latin typeface="Arial" panose="020B0604020202020204" pitchFamily="34" charset="0"/>
                <a:cs typeface="Arial" panose="020B0604020202020204" pitchFamily="34" charset="0"/>
              </a:rPr>
              <a:t>The procedures are established directly by the balneal doctor, they can be changed only at the request and under the approval of the balneal physician.</a:t>
            </a:r>
          </a:p>
          <a:p>
            <a:r>
              <a:rPr lang="en-GB" sz="1200" dirty="0">
                <a:solidFill>
                  <a:srgbClr val="FFFFFF"/>
                </a:solidFill>
                <a:latin typeface="Arial" panose="020B0604020202020204" pitchFamily="34" charset="0"/>
                <a:cs typeface="Arial" panose="020B0604020202020204" pitchFamily="34" charset="0"/>
              </a:rPr>
              <a:t>Guests will receive the referral from their family doctor or specialist doctor(recommendation for balneary treatment )</a:t>
            </a:r>
          </a:p>
          <a:p>
            <a:r>
              <a:rPr lang="en-GB" sz="1200" dirty="0">
                <a:solidFill>
                  <a:srgbClr val="FFFFFF"/>
                </a:solidFill>
                <a:latin typeface="Arial" panose="020B0604020202020204" pitchFamily="34" charset="0"/>
                <a:cs typeface="Arial" panose="020B0604020202020204" pitchFamily="34" charset="0"/>
              </a:rPr>
              <a:t>Treatments take place from Monday to Saturday inclusive</a:t>
            </a:r>
          </a:p>
          <a:p>
            <a:r>
              <a:rPr lang="en-GB" sz="1200" dirty="0">
                <a:solidFill>
                  <a:srgbClr val="FFFFFF"/>
                </a:solidFill>
                <a:latin typeface="Arial" panose="020B0604020202020204" pitchFamily="34" charset="0"/>
                <a:cs typeface="Arial" panose="020B0604020202020204" pitchFamily="34" charset="0"/>
              </a:rPr>
              <a:t>Free access to Harmony Spa </a:t>
            </a:r>
          </a:p>
          <a:p>
            <a:r>
              <a:rPr lang="en-GB" sz="1200" dirty="0">
                <a:solidFill>
                  <a:srgbClr val="FFFFFF"/>
                </a:solidFill>
                <a:latin typeface="Arial" panose="020B0604020202020204" pitchFamily="34" charset="0"/>
                <a:cs typeface="Arial" panose="020B0604020202020204" pitchFamily="34" charset="0"/>
              </a:rPr>
              <a:t>(swimming pools, fitness, Jacuzzi baths, 5 saunas.)</a:t>
            </a:r>
          </a:p>
          <a:p>
            <a:r>
              <a:rPr lang="en-GB" sz="1200" dirty="0">
                <a:solidFill>
                  <a:srgbClr val="FFFFFF"/>
                </a:solidFill>
                <a:latin typeface="Arial" panose="020B0604020202020204" pitchFamily="34" charset="0"/>
                <a:cs typeface="Arial" panose="020B0604020202020204" pitchFamily="34" charset="0"/>
              </a:rPr>
              <a:t>Guests receive dinner on check-in and breakfast on the check-out day</a:t>
            </a:r>
          </a:p>
          <a:p>
            <a:endParaRPr lang="en-US" sz="1000" dirty="0">
              <a:solidFill>
                <a:srgbClr val="FFFFFF"/>
              </a:solidFill>
            </a:endParaRPr>
          </a:p>
        </p:txBody>
      </p:sp>
      <p:pic>
        <p:nvPicPr>
          <p:cNvPr id="5" name="Picture 4" descr="A large pool of water&#10;&#10;Description automatically generated">
            <a:extLst>
              <a:ext uri="{FF2B5EF4-FFF2-40B4-BE49-F238E27FC236}">
                <a16:creationId xmlns:a16="http://schemas.microsoft.com/office/drawing/2014/main" id="{D970B1DB-FC6A-4545-8F5B-C3442CF4DA2F}"/>
              </a:ext>
            </a:extLst>
          </p:cNvPr>
          <p:cNvPicPr>
            <a:picLocks noChangeAspect="1"/>
          </p:cNvPicPr>
          <p:nvPr/>
        </p:nvPicPr>
        <p:blipFill rotWithShape="1">
          <a:blip r:embed="rId2"/>
          <a:srcRect t="12493" r="1" b="1"/>
          <a:stretch/>
        </p:blipFill>
        <p:spPr>
          <a:xfrm>
            <a:off x="327547" y="321733"/>
            <a:ext cx="7058306" cy="4107392"/>
          </a:xfrm>
          <a:prstGeom prst="rect">
            <a:avLst/>
          </a:prstGeom>
        </p:spPr>
      </p:pic>
    </p:spTree>
    <p:extLst>
      <p:ext uri="{BB962C8B-B14F-4D97-AF65-F5344CB8AC3E}">
        <p14:creationId xmlns:p14="http://schemas.microsoft.com/office/powerpoint/2010/main" val="150785648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84F9C-534F-9042-8B2F-41C12ED7A852}"/>
              </a:ext>
            </a:extLst>
          </p:cNvPr>
          <p:cNvSpPr>
            <a:spLocks noGrp="1"/>
          </p:cNvSpPr>
          <p:nvPr>
            <p:ph type="title"/>
          </p:nvPr>
        </p:nvSpPr>
        <p:spPr>
          <a:xfrm>
            <a:off x="499872" y="526664"/>
            <a:ext cx="2871095" cy="2156621"/>
          </a:xfrm>
        </p:spPr>
        <p:txBody>
          <a:bodyPr vert="horz" lIns="91440" tIns="45720" rIns="91440" bIns="45720" rtlCol="0" anchor="t">
            <a:normAutofit/>
          </a:bodyPr>
          <a:lstStyle/>
          <a:p>
            <a:pPr marL="571500" indent="-571500">
              <a:buFont typeface="Wingdings" panose="05000000000000000000" pitchFamily="2" charset="2"/>
              <a:buChar char="Ø"/>
            </a:pPr>
            <a:r>
              <a:rPr lang="en-US" sz="4000" b="1" u="sng" kern="1200" dirty="0">
                <a:solidFill>
                  <a:srgbClr val="FFFFFF"/>
                </a:solidFill>
                <a:latin typeface="Arial" panose="020B0604020202020204" pitchFamily="34" charset="0"/>
                <a:cs typeface="Arial" panose="020B0604020202020204" pitchFamily="34" charset="0"/>
              </a:rPr>
              <a:t>Services</a:t>
            </a:r>
          </a:p>
        </p:txBody>
      </p:sp>
      <p:sp>
        <p:nvSpPr>
          <p:cNvPr id="3" name="Content Placeholder 2">
            <a:extLst>
              <a:ext uri="{FF2B5EF4-FFF2-40B4-BE49-F238E27FC236}">
                <a16:creationId xmlns:a16="http://schemas.microsoft.com/office/drawing/2014/main" id="{11918E3B-8341-A848-92B9-8F82577B88BA}"/>
              </a:ext>
            </a:extLst>
          </p:cNvPr>
          <p:cNvSpPr>
            <a:spLocks noGrp="1"/>
          </p:cNvSpPr>
          <p:nvPr>
            <p:ph idx="1"/>
          </p:nvPr>
        </p:nvSpPr>
        <p:spPr>
          <a:xfrm>
            <a:off x="3316304" y="304800"/>
            <a:ext cx="4067789" cy="6427255"/>
          </a:xfrm>
        </p:spPr>
        <p:txBody>
          <a:bodyPr vert="horz" lIns="91440" tIns="45720" rIns="91440" bIns="45720" rtlCol="0">
            <a:normAutofit/>
          </a:bodyPr>
          <a:lstStyle/>
          <a:p>
            <a:pPr marL="0" indent="0" algn="ctr">
              <a:buNone/>
            </a:pPr>
            <a:r>
              <a:rPr lang="en-US" sz="1600" b="1" u="sng" dirty="0">
                <a:latin typeface="Arial" panose="020B0604020202020204" pitchFamily="34" charset="0"/>
                <a:cs typeface="Arial" panose="020B0604020202020204" pitchFamily="34" charset="0"/>
              </a:rPr>
              <a:t>In-room Services:</a:t>
            </a:r>
          </a:p>
          <a:p>
            <a:r>
              <a:rPr lang="en-US" sz="1600" dirty="0">
                <a:latin typeface="Arial" panose="020B0604020202020204" pitchFamily="34" charset="0"/>
                <a:cs typeface="Arial" panose="020B0604020202020204" pitchFamily="34" charset="0"/>
              </a:rPr>
              <a:t>Whether you want to reward yourself at the end of an exhausting week, whether you are on holiday with your family or colleagues at teambuilding at Grand Hotel Minerva, you get rid of all the stress that drives you. </a:t>
            </a:r>
          </a:p>
          <a:p>
            <a:r>
              <a:rPr lang="en-US" sz="1600" dirty="0">
                <a:latin typeface="Arial" panose="020B0604020202020204" pitchFamily="34" charset="0"/>
                <a:cs typeface="Arial" panose="020B0604020202020204" pitchFamily="34" charset="0"/>
              </a:rPr>
              <a:t>Classic Room ,Suite ,Apartments-including </a:t>
            </a:r>
          </a:p>
          <a:p>
            <a:r>
              <a:rPr lang="en-US" sz="1600" dirty="0">
                <a:latin typeface="Arial" panose="020B0604020202020204" pitchFamily="34" charset="0"/>
                <a:cs typeface="Arial" panose="020B0604020202020204" pitchFamily="34" charset="0"/>
              </a:rPr>
              <a:t>LCD – TV cable</a:t>
            </a:r>
          </a:p>
          <a:p>
            <a:r>
              <a:rPr lang="en-US" sz="1600" dirty="0">
                <a:latin typeface="Arial" panose="020B0604020202020204" pitchFamily="34" charset="0"/>
                <a:cs typeface="Arial" panose="020B0604020202020204" pitchFamily="34" charset="0"/>
              </a:rPr>
              <a:t>Minibar</a:t>
            </a:r>
          </a:p>
          <a:p>
            <a:r>
              <a:rPr lang="en-US" sz="1600" dirty="0">
                <a:latin typeface="Arial" panose="020B0604020202020204" pitchFamily="34" charset="0"/>
                <a:cs typeface="Arial" panose="020B0604020202020204" pitchFamily="34" charset="0"/>
              </a:rPr>
              <a:t>Air conditioning</a:t>
            </a:r>
          </a:p>
          <a:p>
            <a:r>
              <a:rPr lang="en-US" sz="1600" dirty="0">
                <a:latin typeface="Arial" panose="020B0604020202020204" pitchFamily="34" charset="0"/>
                <a:cs typeface="Arial" panose="020B0604020202020204" pitchFamily="34" charset="0"/>
              </a:rPr>
              <a:t>Hairdryer</a:t>
            </a:r>
          </a:p>
          <a:p>
            <a:r>
              <a:rPr lang="en-US" sz="1600" dirty="0">
                <a:latin typeface="Arial" panose="020B0604020202020204" pitchFamily="34" charset="0"/>
                <a:cs typeface="Arial" panose="020B0604020202020204" pitchFamily="34" charset="0"/>
              </a:rPr>
              <a:t>Slippers</a:t>
            </a:r>
          </a:p>
          <a:p>
            <a:r>
              <a:rPr lang="en-US" sz="1600" dirty="0">
                <a:latin typeface="Arial" panose="020B0604020202020204" pitchFamily="34" charset="0"/>
                <a:cs typeface="Arial" panose="020B0604020202020204" pitchFamily="34" charset="0"/>
              </a:rPr>
              <a:t>Dressing</a:t>
            </a:r>
          </a:p>
          <a:p>
            <a:r>
              <a:rPr lang="en-US" sz="1600" dirty="0">
                <a:latin typeface="Arial" panose="020B0604020202020204" pitchFamily="34" charset="0"/>
                <a:cs typeface="Arial" panose="020B0604020202020204" pitchFamily="34" charset="0"/>
              </a:rPr>
              <a:t>Phone</a:t>
            </a:r>
          </a:p>
          <a:p>
            <a:r>
              <a:rPr lang="en-US" sz="1600" dirty="0">
                <a:latin typeface="Arial" panose="020B0604020202020204" pitchFamily="34" charset="0"/>
                <a:cs typeface="Arial" panose="020B0604020202020204" pitchFamily="34" charset="0"/>
              </a:rPr>
              <a:t>Wi-Fi Internet</a:t>
            </a:r>
          </a:p>
          <a:p>
            <a:pPr marL="0"/>
            <a:endParaRPr lang="en-US" sz="1600" dirty="0">
              <a:latin typeface="Arial" panose="020B0604020202020204" pitchFamily="34" charset="0"/>
              <a:cs typeface="Arial" panose="020B0604020202020204" pitchFamily="34" charset="0"/>
            </a:endParaRPr>
          </a:p>
          <a:p>
            <a:endParaRPr lang="en-US" sz="1100" dirty="0"/>
          </a:p>
        </p:txBody>
      </p:sp>
      <p:sp>
        <p:nvSpPr>
          <p:cNvPr id="4" name="TextBox 3">
            <a:extLst>
              <a:ext uri="{FF2B5EF4-FFF2-40B4-BE49-F238E27FC236}">
                <a16:creationId xmlns:a16="http://schemas.microsoft.com/office/drawing/2014/main" id="{84D70F28-5EFB-41D0-A5A2-15958171CB41}"/>
              </a:ext>
            </a:extLst>
          </p:cNvPr>
          <p:cNvSpPr txBox="1"/>
          <p:nvPr/>
        </p:nvSpPr>
        <p:spPr>
          <a:xfrm>
            <a:off x="8124668" y="4073954"/>
            <a:ext cx="3911479" cy="4363844"/>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b="1" u="sng" dirty="0">
                <a:latin typeface="Arial" panose="020B0604020202020204" pitchFamily="34" charset="0"/>
                <a:cs typeface="Arial" panose="020B0604020202020204" pitchFamily="34" charset="0"/>
              </a:rPr>
              <a:t>Other services:</a:t>
            </a:r>
          </a:p>
          <a:p>
            <a:pPr marL="28575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Children Club-games and special terrace for parents and children</a:t>
            </a:r>
          </a:p>
          <a:p>
            <a:pPr marL="28575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Lounge and bar near the sand</a:t>
            </a:r>
          </a:p>
          <a:p>
            <a:pPr marL="285750" indent="-228600">
              <a:lnSpc>
                <a:spcPct val="90000"/>
              </a:lnSpc>
              <a:spcAft>
                <a:spcPts val="600"/>
              </a:spcAft>
              <a:buFont typeface="Arial" panose="020B0604020202020204" pitchFamily="34" charset="0"/>
              <a:buChar char="•"/>
            </a:pPr>
            <a:r>
              <a:rPr lang="en-US" sz="2000" dirty="0">
                <a:latin typeface="Arial" panose="020B0604020202020204" pitchFamily="34" charset="0"/>
                <a:cs typeface="Arial" panose="020B0604020202020204" pitchFamily="34" charset="0"/>
              </a:rPr>
              <a:t>Parking </a:t>
            </a:r>
          </a:p>
          <a:p>
            <a:pPr indent="-228600">
              <a:lnSpc>
                <a:spcPct val="90000"/>
              </a:lnSpc>
              <a:spcAft>
                <a:spcPts val="600"/>
              </a:spcAft>
              <a:buFont typeface="Arial" panose="020B0604020202020204" pitchFamily="34" charset="0"/>
              <a:buChar char="•"/>
            </a:pPr>
            <a:endParaRPr lang="en-US" sz="2000" dirty="0"/>
          </a:p>
          <a:p>
            <a:pPr indent="-228600">
              <a:lnSpc>
                <a:spcPct val="90000"/>
              </a:lnSpc>
              <a:spcAft>
                <a:spcPts val="600"/>
              </a:spcAft>
              <a:buFont typeface="Arial" panose="020B0604020202020204" pitchFamily="34" charset="0"/>
              <a:buChar char="•"/>
            </a:pPr>
            <a:endParaRPr lang="en-US" sz="2000" dirty="0"/>
          </a:p>
        </p:txBody>
      </p:sp>
      <p:pic>
        <p:nvPicPr>
          <p:cNvPr id="5" name="Picture 4">
            <a:extLst>
              <a:ext uri="{FF2B5EF4-FFF2-40B4-BE49-F238E27FC236}">
                <a16:creationId xmlns:a16="http://schemas.microsoft.com/office/drawing/2014/main" id="{394840CF-6C36-4745-AC30-7024EAD38BE1}"/>
              </a:ext>
            </a:extLst>
          </p:cNvPr>
          <p:cNvPicPr>
            <a:picLocks noChangeAspect="1"/>
          </p:cNvPicPr>
          <p:nvPr/>
        </p:nvPicPr>
        <p:blipFill>
          <a:blip r:embed="rId2"/>
          <a:stretch>
            <a:fillRect/>
          </a:stretch>
        </p:blipFill>
        <p:spPr>
          <a:xfrm>
            <a:off x="7329430" y="125944"/>
            <a:ext cx="4638560" cy="3861658"/>
          </a:xfrm>
          <a:prstGeom prst="rect">
            <a:avLst/>
          </a:prstGeom>
        </p:spPr>
      </p:pic>
      <p:pic>
        <p:nvPicPr>
          <p:cNvPr id="6" name="Picture 5">
            <a:extLst>
              <a:ext uri="{FF2B5EF4-FFF2-40B4-BE49-F238E27FC236}">
                <a16:creationId xmlns:a16="http://schemas.microsoft.com/office/drawing/2014/main" id="{84E0BA6C-22BB-4803-9E74-AEE8B3DACC5A}"/>
              </a:ext>
            </a:extLst>
          </p:cNvPr>
          <p:cNvPicPr>
            <a:picLocks noChangeAspect="1"/>
          </p:cNvPicPr>
          <p:nvPr/>
        </p:nvPicPr>
        <p:blipFill>
          <a:blip r:embed="rId3"/>
          <a:stretch>
            <a:fillRect/>
          </a:stretch>
        </p:blipFill>
        <p:spPr>
          <a:xfrm>
            <a:off x="398723" y="1865494"/>
            <a:ext cx="2495395" cy="249539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909177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living room filled with furniture and a fire place&#10;&#10;Description automatically generated">
            <a:extLst>
              <a:ext uri="{FF2B5EF4-FFF2-40B4-BE49-F238E27FC236}">
                <a16:creationId xmlns:a16="http://schemas.microsoft.com/office/drawing/2014/main" id="{ACDE3A16-4EAA-D740-BB86-A00C9E53CE64}"/>
              </a:ext>
            </a:extLst>
          </p:cNvPr>
          <p:cNvPicPr>
            <a:picLocks noChangeAspect="1"/>
          </p:cNvPicPr>
          <p:nvPr/>
        </p:nvPicPr>
        <p:blipFill rotWithShape="1">
          <a:blip r:embed="rId2"/>
          <a:srcRect t="13896" r="2" b="2"/>
          <a:stretch/>
        </p:blipFill>
        <p:spPr>
          <a:xfrm>
            <a:off x="2" y="10"/>
            <a:ext cx="4160303" cy="2606030"/>
          </a:xfrm>
          <a:prstGeom prst="rect">
            <a:avLst/>
          </a:prstGeom>
        </p:spPr>
      </p:pic>
      <p:pic>
        <p:nvPicPr>
          <p:cNvPr id="8" name="Picture 7">
            <a:extLst>
              <a:ext uri="{FF2B5EF4-FFF2-40B4-BE49-F238E27FC236}">
                <a16:creationId xmlns:a16="http://schemas.microsoft.com/office/drawing/2014/main" id="{4784D946-3945-46FE-979A-8FB95C49BD24}"/>
              </a:ext>
            </a:extLst>
          </p:cNvPr>
          <p:cNvPicPr>
            <a:picLocks noChangeAspect="1"/>
          </p:cNvPicPr>
          <p:nvPr/>
        </p:nvPicPr>
        <p:blipFill rotWithShape="1">
          <a:blip r:embed="rId3"/>
          <a:srcRect t="4621" r="-3" b="-3"/>
          <a:stretch/>
        </p:blipFill>
        <p:spPr>
          <a:xfrm>
            <a:off x="-2" y="2606040"/>
            <a:ext cx="6127780" cy="4251960"/>
          </a:xfrm>
          <a:prstGeom prst="rect">
            <a:avLst/>
          </a:prstGeom>
        </p:spPr>
      </p:pic>
      <p:sp>
        <p:nvSpPr>
          <p:cNvPr id="2" name="Title 1">
            <a:extLst>
              <a:ext uri="{FF2B5EF4-FFF2-40B4-BE49-F238E27FC236}">
                <a16:creationId xmlns:a16="http://schemas.microsoft.com/office/drawing/2014/main" id="{F3D74695-0CA3-AF46-8004-B14794C541D9}"/>
              </a:ext>
            </a:extLst>
          </p:cNvPr>
          <p:cNvSpPr>
            <a:spLocks noGrp="1"/>
          </p:cNvSpPr>
          <p:nvPr>
            <p:ph type="title"/>
          </p:nvPr>
        </p:nvSpPr>
        <p:spPr>
          <a:xfrm>
            <a:off x="5910943" y="365125"/>
            <a:ext cx="5442856" cy="1325563"/>
          </a:xfrm>
        </p:spPr>
        <p:txBody>
          <a:bodyPr>
            <a:normAutofit fontScale="90000"/>
          </a:bodyPr>
          <a:lstStyle/>
          <a:p>
            <a:pPr marL="571500" indent="-571500">
              <a:buFont typeface="Wingdings" panose="05000000000000000000" pitchFamily="2" charset="2"/>
              <a:buChar char="Ø"/>
            </a:pPr>
            <a:r>
              <a:rPr lang="en-US" dirty="0"/>
              <a:t> </a:t>
            </a:r>
            <a:r>
              <a:rPr lang="en-US" dirty="0">
                <a:latin typeface="Arial" panose="020B0604020202020204" pitchFamily="34" charset="0"/>
                <a:cs typeface="Arial" panose="020B0604020202020204" pitchFamily="34" charset="0"/>
              </a:rPr>
              <a:t>Products </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9D44E4F-5A4A-DB4F-B9F1-2D0D4CA413A4}"/>
              </a:ext>
            </a:extLst>
          </p:cNvPr>
          <p:cNvSpPr>
            <a:spLocks noGrp="1"/>
          </p:cNvSpPr>
          <p:nvPr>
            <p:ph idx="1"/>
          </p:nvPr>
        </p:nvSpPr>
        <p:spPr>
          <a:xfrm>
            <a:off x="6458856" y="1439057"/>
            <a:ext cx="5326743" cy="4737906"/>
          </a:xfrm>
        </p:spPr>
        <p:txBody>
          <a:bodyPr>
            <a:normAutofit/>
          </a:bodyPr>
          <a:lstStyle/>
          <a:p>
            <a:r>
              <a:rPr lang="en-GB" sz="2000" dirty="0">
                <a:latin typeface="Arial" panose="020B0604020202020204" pitchFamily="34" charset="0"/>
                <a:cs typeface="Arial" panose="020B0604020202020204" pitchFamily="34" charset="0"/>
              </a:rPr>
              <a:t>We have for our guests more different types of accommodation: </a:t>
            </a:r>
          </a:p>
          <a:p>
            <a:r>
              <a:rPr lang="en-GB" sz="2000" dirty="0">
                <a:latin typeface="Arial" panose="020B0604020202020204" pitchFamily="34" charset="0"/>
                <a:cs typeface="Arial" panose="020B0604020202020204" pitchFamily="34" charset="0"/>
              </a:rPr>
              <a:t>13 GHM Apartments</a:t>
            </a:r>
          </a:p>
          <a:p>
            <a:r>
              <a:rPr lang="en-GB" sz="2000" dirty="0">
                <a:latin typeface="Arial" panose="020B0604020202020204" pitchFamily="34" charset="0"/>
                <a:cs typeface="Arial" panose="020B0604020202020204" pitchFamily="34" charset="0"/>
              </a:rPr>
              <a:t>114 Matrimonial Rooms</a:t>
            </a:r>
          </a:p>
          <a:p>
            <a:r>
              <a:rPr lang="en-GB" sz="2000" dirty="0">
                <a:latin typeface="Arial" panose="020B0604020202020204" pitchFamily="34" charset="0"/>
                <a:cs typeface="Arial" panose="020B0604020202020204" pitchFamily="34" charset="0"/>
              </a:rPr>
              <a:t>50 Twin Rooms</a:t>
            </a:r>
          </a:p>
          <a:p>
            <a:r>
              <a:rPr lang="en-GB" sz="2000" dirty="0">
                <a:latin typeface="Arial" panose="020B0604020202020204" pitchFamily="34" charset="0"/>
                <a:cs typeface="Arial" panose="020B0604020202020204" pitchFamily="34" charset="0"/>
              </a:rPr>
              <a:t>8 Suite</a:t>
            </a:r>
          </a:p>
          <a:p>
            <a:r>
              <a:rPr lang="en-GB" sz="2000" dirty="0">
                <a:latin typeface="Arial" panose="020B0604020202020204" pitchFamily="34" charset="0"/>
                <a:cs typeface="Arial" panose="020B0604020202020204" pitchFamily="34" charset="0"/>
              </a:rPr>
              <a:t>2 restaurants and 2 terraces</a:t>
            </a:r>
          </a:p>
        </p:txBody>
      </p:sp>
    </p:spTree>
    <p:extLst>
      <p:ext uri="{BB962C8B-B14F-4D97-AF65-F5344CB8AC3E}">
        <p14:creationId xmlns:p14="http://schemas.microsoft.com/office/powerpoint/2010/main" val="279040235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8278A5-9B2F-4DAC-962E-6D0DDD5BFCC2}"/>
              </a:ext>
            </a:extLst>
          </p:cNvPr>
          <p:cNvSpPr>
            <a:spLocks noGrp="1"/>
          </p:cNvSpPr>
          <p:nvPr>
            <p:ph type="title"/>
          </p:nvPr>
        </p:nvSpPr>
        <p:spPr>
          <a:xfrm>
            <a:off x="838199" y="365125"/>
            <a:ext cx="5529943" cy="1325563"/>
          </a:xfrm>
        </p:spPr>
        <p:txBody>
          <a:bodyPr>
            <a:normAutofit fontScale="90000"/>
          </a:bodyPr>
          <a:lstStyle/>
          <a:p>
            <a:pPr marL="571500" indent="-571500">
              <a:buFont typeface="Wingdings" panose="05000000000000000000" pitchFamily="2" charset="2"/>
              <a:buChar char="q"/>
            </a:pPr>
            <a:r>
              <a:rPr lang="en-GB" u="sng" dirty="0">
                <a:latin typeface="Arial" panose="020B0604020202020204" pitchFamily="34" charset="0"/>
                <a:cs typeface="Arial" panose="020B0604020202020204" pitchFamily="34" charset="0"/>
              </a:rPr>
              <a:t>Unique Selling Point (USP)  </a:t>
            </a:r>
          </a:p>
        </p:txBody>
      </p:sp>
      <p:sp>
        <p:nvSpPr>
          <p:cNvPr id="3" name="Content Placeholder 2">
            <a:extLst>
              <a:ext uri="{FF2B5EF4-FFF2-40B4-BE49-F238E27FC236}">
                <a16:creationId xmlns:a16="http://schemas.microsoft.com/office/drawing/2014/main" id="{0182D8D0-6450-4FD2-8030-D5AC91C2F49A}"/>
              </a:ext>
            </a:extLst>
          </p:cNvPr>
          <p:cNvSpPr>
            <a:spLocks noGrp="1"/>
          </p:cNvSpPr>
          <p:nvPr>
            <p:ph idx="1"/>
          </p:nvPr>
        </p:nvSpPr>
        <p:spPr>
          <a:xfrm>
            <a:off x="6237509" y="3032913"/>
            <a:ext cx="4826621" cy="3399518"/>
          </a:xfrm>
        </p:spPr>
        <p:txBody>
          <a:bodyPr>
            <a:normAutofit/>
          </a:bodyPr>
          <a:lstStyle/>
          <a:p>
            <a:r>
              <a:rPr lang="en-GB" sz="2000" dirty="0">
                <a:latin typeface="Arial" panose="020B0604020202020204" pitchFamily="34" charset="0"/>
                <a:cs typeface="Arial" panose="020B0604020202020204" pitchFamily="34" charset="0"/>
              </a:rPr>
              <a:t>One of the unique selling point in the Grand Hotel Minerva is based on the foods it offers. This because they are making the guests admire the nice and appetising looking of the foods which are available for everyone. </a:t>
            </a:r>
          </a:p>
          <a:p>
            <a:r>
              <a:rPr lang="en-GB" sz="2000" dirty="0">
                <a:latin typeface="Arial" panose="020B0604020202020204" pitchFamily="34" charset="0"/>
                <a:cs typeface="Arial" panose="020B0604020202020204" pitchFamily="34" charset="0"/>
              </a:rPr>
              <a:t>But the most important unique selling points it is the treatment that the customers can do because the hotel has thermal water</a:t>
            </a:r>
            <a:r>
              <a:rPr lang="en-GB" sz="2000" dirty="0"/>
              <a:t>. </a:t>
            </a:r>
          </a:p>
        </p:txBody>
      </p:sp>
      <p:pic>
        <p:nvPicPr>
          <p:cNvPr id="4" name="Picture 3">
            <a:extLst>
              <a:ext uri="{FF2B5EF4-FFF2-40B4-BE49-F238E27FC236}">
                <a16:creationId xmlns:a16="http://schemas.microsoft.com/office/drawing/2014/main" id="{0C1B08AC-8CCA-44B6-92CF-111EC7E83B6D}"/>
              </a:ext>
            </a:extLst>
          </p:cNvPr>
          <p:cNvPicPr>
            <a:picLocks noChangeAspect="1"/>
          </p:cNvPicPr>
          <p:nvPr/>
        </p:nvPicPr>
        <p:blipFill rotWithShape="1">
          <a:blip r:embed="rId2"/>
          <a:srcRect l="15196" t="15426" r="21569" b="24734"/>
          <a:stretch/>
        </p:blipFill>
        <p:spPr>
          <a:xfrm>
            <a:off x="7583141" y="425569"/>
            <a:ext cx="3936488" cy="2290963"/>
          </a:xfrm>
          <a:prstGeom prst="rect">
            <a:avLst/>
          </a:prstGeom>
        </p:spPr>
      </p:pic>
      <p:pic>
        <p:nvPicPr>
          <p:cNvPr id="6" name="Picture 5">
            <a:extLst>
              <a:ext uri="{FF2B5EF4-FFF2-40B4-BE49-F238E27FC236}">
                <a16:creationId xmlns:a16="http://schemas.microsoft.com/office/drawing/2014/main" id="{906F669E-F066-45A1-8AE7-2DF0A7FF0141}"/>
              </a:ext>
            </a:extLst>
          </p:cNvPr>
          <p:cNvPicPr>
            <a:picLocks noChangeAspect="1"/>
          </p:cNvPicPr>
          <p:nvPr/>
        </p:nvPicPr>
        <p:blipFill>
          <a:blip r:embed="rId3"/>
          <a:stretch>
            <a:fillRect/>
          </a:stretch>
        </p:blipFill>
        <p:spPr>
          <a:xfrm>
            <a:off x="28642" y="1810486"/>
            <a:ext cx="4672876" cy="3399518"/>
          </a:xfrm>
          <a:prstGeom prst="rect">
            <a:avLst/>
          </a:prstGeom>
        </p:spPr>
      </p:pic>
      <p:sp>
        <p:nvSpPr>
          <p:cNvPr id="5" name="Rectangle 4">
            <a:extLst>
              <a:ext uri="{FF2B5EF4-FFF2-40B4-BE49-F238E27FC236}">
                <a16:creationId xmlns:a16="http://schemas.microsoft.com/office/drawing/2014/main" id="{D9178B34-BBC2-418B-B718-EC8FB8CAD34E}"/>
              </a:ext>
            </a:extLst>
          </p:cNvPr>
          <p:cNvSpPr/>
          <p:nvPr/>
        </p:nvSpPr>
        <p:spPr>
          <a:xfrm>
            <a:off x="7583141" y="2487436"/>
            <a:ext cx="3936488" cy="229096"/>
          </a:xfrm>
          <a:prstGeom prst="rect">
            <a:avLst/>
          </a:prstGeom>
          <a:solidFill>
            <a:srgbClr val="000000">
              <a:alpha val="50000"/>
            </a:srgbClr>
          </a:solidFill>
          <a:ln>
            <a:noFill/>
          </a:ln>
        </p:spPr>
        <p:txBody>
          <a:bodyPr wrap="square">
            <a:normAutofit/>
          </a:bodyPr>
          <a:lstStyle/>
          <a:p>
            <a:pPr algn="ctr">
              <a:lnSpc>
                <a:spcPct val="90000"/>
              </a:lnSpc>
              <a:spcAft>
                <a:spcPts val="600"/>
              </a:spcAft>
            </a:pPr>
            <a:r>
              <a:rPr lang="en-GB" sz="500">
                <a:solidFill>
                  <a:srgbClr val="FFFFFF"/>
                </a:solidFill>
                <a:hlinkClick r:id="rId4">
                  <a:extLst>
                    <a:ext uri="{A12FA001-AC4F-418D-AE19-62706E023703}">
                      <ahyp:hlinkClr xmlns:ahyp="http://schemas.microsoft.com/office/drawing/2018/hyperlinkcolor" val="tx"/>
                    </a:ext>
                  </a:extLst>
                </a:hlinkClick>
              </a:rPr>
              <a:t>https://www.istockphoto.com/de/grafiken/usp?sort=mostpopular&amp;mediatype=illustration&amp;assetfiletype=eps&amp;phrase=usp</a:t>
            </a:r>
            <a:endParaRPr lang="en-GB" sz="500">
              <a:solidFill>
                <a:srgbClr val="FFFFFF"/>
              </a:solidFill>
            </a:endParaRPr>
          </a:p>
        </p:txBody>
      </p:sp>
      <p:sp>
        <p:nvSpPr>
          <p:cNvPr id="7" name="Rectangle 6">
            <a:extLst>
              <a:ext uri="{FF2B5EF4-FFF2-40B4-BE49-F238E27FC236}">
                <a16:creationId xmlns:a16="http://schemas.microsoft.com/office/drawing/2014/main" id="{2114DEBF-6882-4209-BFA9-2CF08DCCCB26}"/>
              </a:ext>
            </a:extLst>
          </p:cNvPr>
          <p:cNvSpPr/>
          <p:nvPr/>
        </p:nvSpPr>
        <p:spPr>
          <a:xfrm>
            <a:off x="838199" y="5145136"/>
            <a:ext cx="3590855" cy="369332"/>
          </a:xfrm>
          <a:prstGeom prst="rect">
            <a:avLst/>
          </a:prstGeom>
        </p:spPr>
        <p:txBody>
          <a:bodyPr wrap="none">
            <a:spAutoFit/>
          </a:bodyPr>
          <a:lstStyle/>
          <a:p>
            <a:r>
              <a:rPr lang="en-GB" dirty="0">
                <a:hlinkClick r:id="rId5"/>
              </a:rPr>
              <a:t>http://hotelminerva.ro/restaurante/</a:t>
            </a:r>
            <a:endParaRPr lang="en-GB" dirty="0"/>
          </a:p>
        </p:txBody>
      </p:sp>
    </p:spTree>
    <p:extLst>
      <p:ext uri="{BB962C8B-B14F-4D97-AF65-F5344CB8AC3E}">
        <p14:creationId xmlns:p14="http://schemas.microsoft.com/office/powerpoint/2010/main" val="58978085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sky, ground, mountain, outdoor&#10;&#10;Description automatically generated">
            <a:extLst>
              <a:ext uri="{FF2B5EF4-FFF2-40B4-BE49-F238E27FC236}">
                <a16:creationId xmlns:a16="http://schemas.microsoft.com/office/drawing/2014/main" id="{55E72DCA-0859-3545-91BD-109778D65877}"/>
              </a:ext>
            </a:extLst>
          </p:cNvPr>
          <p:cNvPicPr>
            <a:picLocks noChangeAspect="1"/>
          </p:cNvPicPr>
          <p:nvPr/>
        </p:nvPicPr>
        <p:blipFill rotWithShape="1">
          <a:blip r:embed="rId2">
            <a:alphaModFix amt="35000"/>
          </a:blip>
          <a:srcRect t="13638" b="2093"/>
          <a:stretch/>
        </p:blipFill>
        <p:spPr>
          <a:xfrm>
            <a:off x="-1" y="10"/>
            <a:ext cx="12192000" cy="6857990"/>
          </a:xfrm>
          <a:prstGeom prst="rect">
            <a:avLst/>
          </a:prstGeom>
        </p:spPr>
      </p:pic>
      <p:sp>
        <p:nvSpPr>
          <p:cNvPr id="2" name="Title 1">
            <a:extLst>
              <a:ext uri="{FF2B5EF4-FFF2-40B4-BE49-F238E27FC236}">
                <a16:creationId xmlns:a16="http://schemas.microsoft.com/office/drawing/2014/main" id="{6170D837-3412-B843-B6A4-5246E76C0889}"/>
              </a:ext>
            </a:extLst>
          </p:cNvPr>
          <p:cNvSpPr>
            <a:spLocks noGrp="1"/>
          </p:cNvSpPr>
          <p:nvPr>
            <p:ph type="title"/>
          </p:nvPr>
        </p:nvSpPr>
        <p:spPr>
          <a:xfrm>
            <a:off x="838201" y="1065862"/>
            <a:ext cx="3313164" cy="4726276"/>
          </a:xfrm>
        </p:spPr>
        <p:txBody>
          <a:bodyPr>
            <a:normAutofit/>
          </a:bodyPr>
          <a:lstStyle/>
          <a:p>
            <a:pPr algn="r"/>
            <a:r>
              <a:rPr lang="en-US" sz="4000" dirty="0">
                <a:solidFill>
                  <a:srgbClr val="FFFFFF"/>
                </a:solidFill>
                <a:latin typeface="Arial" panose="020B0604020202020204" pitchFamily="34" charset="0"/>
                <a:cs typeface="Arial" panose="020B0604020202020204" pitchFamily="34" charset="0"/>
              </a:rPr>
              <a:t>Guest Services </a:t>
            </a:r>
          </a:p>
        </p:txBody>
      </p:sp>
      <p:sp>
        <p:nvSpPr>
          <p:cNvPr id="3" name="Content Placeholder 2">
            <a:extLst>
              <a:ext uri="{FF2B5EF4-FFF2-40B4-BE49-F238E27FC236}">
                <a16:creationId xmlns:a16="http://schemas.microsoft.com/office/drawing/2014/main" id="{9A15C085-F354-F34A-854B-4C3B1C3C9475}"/>
              </a:ext>
            </a:extLst>
          </p:cNvPr>
          <p:cNvSpPr>
            <a:spLocks noGrp="1"/>
          </p:cNvSpPr>
          <p:nvPr>
            <p:ph idx="1"/>
          </p:nvPr>
        </p:nvSpPr>
        <p:spPr>
          <a:xfrm>
            <a:off x="5155379" y="1065862"/>
            <a:ext cx="5744685" cy="4726276"/>
          </a:xfrm>
        </p:spPr>
        <p:txBody>
          <a:bodyPr anchor="ctr">
            <a:normAutofit/>
          </a:bodyPr>
          <a:lstStyle/>
          <a:p>
            <a:r>
              <a:rPr lang="en-US" sz="2000" dirty="0">
                <a:solidFill>
                  <a:srgbClr val="FFFFFF"/>
                </a:solidFill>
                <a:latin typeface="Arial" panose="020B0604020202020204" pitchFamily="34" charset="0"/>
                <a:cs typeface="Arial" panose="020B0604020202020204" pitchFamily="34" charset="0"/>
              </a:rPr>
              <a:t>We welcome all guest</a:t>
            </a:r>
          </a:p>
          <a:p>
            <a:r>
              <a:rPr lang="en-US" sz="2000" dirty="0">
                <a:solidFill>
                  <a:srgbClr val="FFFFFF"/>
                </a:solidFill>
                <a:latin typeface="Arial" panose="020B0604020202020204" pitchFamily="34" charset="0"/>
                <a:cs typeface="Arial" panose="020B0604020202020204" pitchFamily="34" charset="0"/>
              </a:rPr>
              <a:t>Help them with any information </a:t>
            </a:r>
          </a:p>
          <a:p>
            <a:r>
              <a:rPr lang="en-US" sz="2000" dirty="0">
                <a:solidFill>
                  <a:srgbClr val="FFFFFF"/>
                </a:solidFill>
                <a:latin typeface="Arial" panose="020B0604020202020204" pitchFamily="34" charset="0"/>
                <a:cs typeface="Arial" panose="020B0604020202020204" pitchFamily="34" charset="0"/>
              </a:rPr>
              <a:t>Respect, patience </a:t>
            </a:r>
          </a:p>
          <a:p>
            <a:r>
              <a:rPr lang="en-US" sz="2000" dirty="0">
                <a:solidFill>
                  <a:srgbClr val="FFFFFF"/>
                </a:solidFill>
                <a:latin typeface="Arial" panose="020B0604020202020204" pitchFamily="34" charset="0"/>
                <a:cs typeface="Arial" panose="020B0604020202020204" pitchFamily="34" charset="0"/>
              </a:rPr>
              <a:t>Data protection policy </a:t>
            </a:r>
          </a:p>
          <a:p>
            <a:r>
              <a:rPr lang="en-US" dirty="0">
                <a:solidFill>
                  <a:srgbClr val="FFFFFF"/>
                </a:solidFill>
                <a:latin typeface="Arial" panose="020B0604020202020204" pitchFamily="34" charset="0"/>
                <a:cs typeface="Arial" panose="020B0604020202020204" pitchFamily="34" charset="0"/>
              </a:rPr>
              <a:t>Best treatment in the area</a:t>
            </a:r>
          </a:p>
          <a:p>
            <a:r>
              <a:rPr lang="en-US" sz="2000" dirty="0">
                <a:solidFill>
                  <a:srgbClr val="FFFFFF"/>
                </a:solidFill>
                <a:latin typeface="Arial" panose="020B0604020202020204" pitchFamily="34" charset="0"/>
                <a:cs typeface="Arial" panose="020B0604020202020204" pitchFamily="34" charset="0"/>
              </a:rPr>
              <a:t>Healthy food</a:t>
            </a:r>
          </a:p>
          <a:p>
            <a:pPr marL="0" indent="0">
              <a:buNone/>
            </a:pPr>
            <a:endParaRPr lang="en-US" sz="2000" dirty="0">
              <a:solidFill>
                <a:srgbClr val="FFFFFF"/>
              </a:solidFill>
            </a:endParaRPr>
          </a:p>
        </p:txBody>
      </p:sp>
    </p:spTree>
    <p:extLst>
      <p:ext uri="{BB962C8B-B14F-4D97-AF65-F5344CB8AC3E}">
        <p14:creationId xmlns:p14="http://schemas.microsoft.com/office/powerpoint/2010/main" val="3954449951"/>
      </p:ext>
    </p:extLst>
  </p:cSld>
  <p:clrMapOvr>
    <a:overrideClrMapping bg1="dk1" tx1="lt1" bg2="dk2" tx2="lt2" accent1="accent1" accent2="accent2" accent3="accent3" accent4="accent4" accent5="accent5" accent6="accent6" hlink="hlink" folHlink="folHlink"/>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0927B-0FBF-4B37-996C-3862604E3924}"/>
              </a:ext>
            </a:extLst>
          </p:cNvPr>
          <p:cNvSpPr>
            <a:spLocks noGrp="1"/>
          </p:cNvSpPr>
          <p:nvPr>
            <p:ph type="title"/>
          </p:nvPr>
        </p:nvSpPr>
        <p:spPr>
          <a:xfrm>
            <a:off x="841248" y="475488"/>
            <a:ext cx="10515600" cy="1197864"/>
          </a:xfrm>
        </p:spPr>
        <p:txBody>
          <a:bodyPr>
            <a:normAutofit/>
          </a:bodyPr>
          <a:lstStyle/>
          <a:p>
            <a:r>
              <a:rPr lang="en-GB" b="1" u="sng" dirty="0">
                <a:latin typeface="Arial" panose="020B0604020202020204" pitchFamily="34" charset="0"/>
                <a:cs typeface="Arial" panose="020B0604020202020204" pitchFamily="34" charset="0"/>
              </a:rPr>
              <a:t>GUESTOLOGY </a:t>
            </a:r>
          </a:p>
        </p:txBody>
      </p:sp>
      <p:sp>
        <p:nvSpPr>
          <p:cNvPr id="3" name="Content Placeholder 2">
            <a:extLst>
              <a:ext uri="{FF2B5EF4-FFF2-40B4-BE49-F238E27FC236}">
                <a16:creationId xmlns:a16="http://schemas.microsoft.com/office/drawing/2014/main" id="{354CB947-F565-480D-B29B-9E89A30E56AE}"/>
              </a:ext>
            </a:extLst>
          </p:cNvPr>
          <p:cNvSpPr>
            <a:spLocks noGrp="1"/>
          </p:cNvSpPr>
          <p:nvPr>
            <p:ph idx="1"/>
          </p:nvPr>
        </p:nvSpPr>
        <p:spPr>
          <a:xfrm>
            <a:off x="7135318" y="809469"/>
            <a:ext cx="4796852" cy="5786203"/>
          </a:xfrm>
        </p:spPr>
        <p:txBody>
          <a:bodyPr anchor="t">
            <a:normAutofit/>
          </a:bodyPr>
          <a:lstStyle/>
          <a:p>
            <a:r>
              <a:rPr lang="en-GB" sz="1600" dirty="0">
                <a:latin typeface="Arial" panose="020B0604020202020204" pitchFamily="34" charset="0"/>
                <a:cs typeface="Arial" panose="020B0604020202020204" pitchFamily="34" charset="0"/>
              </a:rPr>
              <a:t>The guestology is adapted from the Walt Disney and it is considered as being a standard in the Service industry. </a:t>
            </a:r>
          </a:p>
          <a:p>
            <a:r>
              <a:rPr lang="en-GB" sz="1600" dirty="0">
                <a:latin typeface="Arial" panose="020B0604020202020204" pitchFamily="34" charset="0"/>
                <a:cs typeface="Arial" panose="020B0604020202020204" pitchFamily="34" charset="0"/>
              </a:rPr>
              <a:t>Next to that the concept of guestology is focused on the guest experience more than on the organisational efficiency of the hotel and this because the guests experiences are the ones contouring the standards of the hospitality industry. </a:t>
            </a:r>
          </a:p>
          <a:p>
            <a:r>
              <a:rPr lang="en-GB" sz="1600" dirty="0">
                <a:latin typeface="Arial" panose="020B0604020202020204" pitchFamily="34" charset="0"/>
                <a:cs typeface="Arial" panose="020B0604020202020204" pitchFamily="34" charset="0"/>
              </a:rPr>
              <a:t>The Guestology has two service models which are making the guests experiences very good. These being: ¬The Disney S.E.R.V.I.C.E model and the ¬GPOV model </a:t>
            </a:r>
          </a:p>
          <a:p>
            <a:pPr marL="0" indent="0">
              <a:buNone/>
            </a:pPr>
            <a:r>
              <a:rPr lang="en-GB" sz="1600" dirty="0">
                <a:latin typeface="Arial" panose="020B0604020202020204" pitchFamily="34" charset="0"/>
                <a:cs typeface="Arial" panose="020B0604020202020204" pitchFamily="34" charset="0"/>
              </a:rPr>
              <a:t> 1</a:t>
            </a:r>
            <a:r>
              <a:rPr lang="en-GB" sz="1600" b="1" dirty="0">
                <a:latin typeface="Arial" panose="020B0604020202020204" pitchFamily="34" charset="0"/>
                <a:cs typeface="Arial" panose="020B0604020202020204" pitchFamily="34" charset="0"/>
              </a:rPr>
              <a:t>. The Disney SERVICE</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s</a:t>
            </a:r>
            <a:r>
              <a:rPr lang="en-GB" sz="1600" dirty="0">
                <a:latin typeface="Arial" panose="020B0604020202020204" pitchFamily="34" charset="0"/>
                <a:cs typeface="Arial" panose="020B0604020202020204" pitchFamily="34" charset="0"/>
              </a:rPr>
              <a:t>mile, </a:t>
            </a:r>
            <a:r>
              <a:rPr lang="en-GB" sz="1600" b="1" dirty="0">
                <a:latin typeface="Arial" panose="020B0604020202020204" pitchFamily="34" charset="0"/>
                <a:cs typeface="Arial" panose="020B0604020202020204" pitchFamily="34" charset="0"/>
              </a:rPr>
              <a:t>e</a:t>
            </a:r>
            <a:r>
              <a:rPr lang="en-GB" sz="1600" dirty="0">
                <a:latin typeface="Arial" panose="020B0604020202020204" pitchFamily="34" charset="0"/>
                <a:cs typeface="Arial" panose="020B0604020202020204" pitchFamily="34" charset="0"/>
              </a:rPr>
              <a:t>ye contact, </a:t>
            </a:r>
            <a:r>
              <a:rPr lang="en-GB" sz="1600" b="1" dirty="0">
                <a:latin typeface="Arial" panose="020B0604020202020204" pitchFamily="34" charset="0"/>
                <a:cs typeface="Arial" panose="020B0604020202020204" pitchFamily="34" charset="0"/>
              </a:rPr>
              <a:t>r</a:t>
            </a:r>
            <a:r>
              <a:rPr lang="en-GB" sz="1600" dirty="0">
                <a:latin typeface="Arial" panose="020B0604020202020204" pitchFamily="34" charset="0"/>
                <a:cs typeface="Arial" panose="020B0604020202020204" pitchFamily="34" charset="0"/>
              </a:rPr>
              <a:t>espect, </a:t>
            </a:r>
            <a:r>
              <a:rPr lang="en-GB" sz="1600" b="1" dirty="0">
                <a:latin typeface="Arial" panose="020B0604020202020204" pitchFamily="34" charset="0"/>
                <a:cs typeface="Arial" panose="020B0604020202020204" pitchFamily="34" charset="0"/>
              </a:rPr>
              <a:t>v</a:t>
            </a:r>
            <a:r>
              <a:rPr lang="en-GB" sz="1600" dirty="0">
                <a:latin typeface="Arial" panose="020B0604020202020204" pitchFamily="34" charset="0"/>
                <a:cs typeface="Arial" panose="020B0604020202020204" pitchFamily="34" charset="0"/>
              </a:rPr>
              <a:t>alue the magic, </a:t>
            </a:r>
            <a:r>
              <a:rPr lang="en-GB" sz="1600" b="1" dirty="0">
                <a:latin typeface="Arial" panose="020B0604020202020204" pitchFamily="34" charset="0"/>
                <a:cs typeface="Arial" panose="020B0604020202020204" pitchFamily="34" charset="0"/>
              </a:rPr>
              <a:t>i</a:t>
            </a:r>
            <a:r>
              <a:rPr lang="en-GB" sz="1600" dirty="0">
                <a:latin typeface="Arial" panose="020B0604020202020204" pitchFamily="34" charset="0"/>
                <a:cs typeface="Arial" panose="020B0604020202020204" pitchFamily="34" charset="0"/>
              </a:rPr>
              <a:t>nitiate guest contact, </a:t>
            </a:r>
            <a:r>
              <a:rPr lang="en-GB" sz="1600" b="1" dirty="0">
                <a:latin typeface="Arial" panose="020B0604020202020204" pitchFamily="34" charset="0"/>
                <a:cs typeface="Arial" panose="020B0604020202020204" pitchFamily="34" charset="0"/>
              </a:rPr>
              <a:t>c</a:t>
            </a:r>
            <a:r>
              <a:rPr lang="en-GB" sz="1600" dirty="0">
                <a:latin typeface="Arial" panose="020B0604020202020204" pitchFamily="34" charset="0"/>
                <a:cs typeface="Arial" panose="020B0604020202020204" pitchFamily="34" charset="0"/>
              </a:rPr>
              <a:t>reative solutions, </a:t>
            </a:r>
            <a:r>
              <a:rPr lang="en-GB" sz="1600" b="1" dirty="0">
                <a:latin typeface="Arial" panose="020B0604020202020204" pitchFamily="34" charset="0"/>
                <a:cs typeface="Arial" panose="020B0604020202020204" pitchFamily="34" charset="0"/>
              </a:rPr>
              <a:t>e</a:t>
            </a:r>
            <a:r>
              <a:rPr lang="en-GB" sz="1600" dirty="0">
                <a:latin typeface="Arial" panose="020B0604020202020204" pitchFamily="34" charset="0"/>
                <a:cs typeface="Arial" panose="020B0604020202020204" pitchFamily="34" charset="0"/>
              </a:rPr>
              <a:t>nd with a thank you. </a:t>
            </a:r>
          </a:p>
          <a:p>
            <a:pPr marL="0" indent="0">
              <a:buNone/>
            </a:pPr>
            <a:r>
              <a:rPr lang="en-GB" sz="1600" b="1" dirty="0">
                <a:latin typeface="Arial" panose="020B0604020202020204" pitchFamily="34" charset="0"/>
                <a:cs typeface="Arial" panose="020B0604020202020204" pitchFamily="34" charset="0"/>
              </a:rPr>
              <a:t>2. GPOV-</a:t>
            </a:r>
            <a:r>
              <a:rPr lang="en-GB" sz="1600" dirty="0">
                <a:latin typeface="Arial" panose="020B0604020202020204" pitchFamily="34" charset="0"/>
                <a:cs typeface="Arial" panose="020B0604020202020204" pitchFamily="34" charset="0"/>
              </a:rPr>
              <a:t> Listen to Guest Point Of View</a:t>
            </a:r>
            <a:r>
              <a:rPr lang="en-GB" sz="1200" dirty="0">
                <a:latin typeface="Arial" panose="020B0604020202020204" pitchFamily="34" charset="0"/>
                <a:cs typeface="Arial" panose="020B0604020202020204" pitchFamily="34" charset="0"/>
              </a:rPr>
              <a:t>. </a:t>
            </a:r>
          </a:p>
        </p:txBody>
      </p:sp>
      <p:pic>
        <p:nvPicPr>
          <p:cNvPr id="4" name="Picture 3">
            <a:extLst>
              <a:ext uri="{FF2B5EF4-FFF2-40B4-BE49-F238E27FC236}">
                <a16:creationId xmlns:a16="http://schemas.microsoft.com/office/drawing/2014/main" id="{3C19CE36-27DC-46E7-BDB1-AC8FDA9E8B9F}"/>
              </a:ext>
            </a:extLst>
          </p:cNvPr>
          <p:cNvPicPr>
            <a:picLocks noChangeAspect="1"/>
          </p:cNvPicPr>
          <p:nvPr/>
        </p:nvPicPr>
        <p:blipFill rotWithShape="1">
          <a:blip r:embed="rId2"/>
          <a:srcRect b="1067"/>
          <a:stretch/>
        </p:blipFill>
        <p:spPr>
          <a:xfrm>
            <a:off x="1131307" y="2002536"/>
            <a:ext cx="5619513" cy="4169664"/>
          </a:xfrm>
          <a:prstGeom prst="rect">
            <a:avLst/>
          </a:prstGeom>
        </p:spPr>
      </p:pic>
    </p:spTree>
    <p:extLst>
      <p:ext uri="{BB962C8B-B14F-4D97-AF65-F5344CB8AC3E}">
        <p14:creationId xmlns:p14="http://schemas.microsoft.com/office/powerpoint/2010/main" val="377651471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10CCD-C008-1244-98B2-70D1C8842343}"/>
              </a:ext>
            </a:extLst>
          </p:cNvPr>
          <p:cNvSpPr>
            <a:spLocks noGrp="1"/>
          </p:cNvSpPr>
          <p:nvPr>
            <p:ph type="title"/>
          </p:nvPr>
        </p:nvSpPr>
        <p:spPr>
          <a:xfrm>
            <a:off x="524256" y="4767072"/>
            <a:ext cx="6594189" cy="1625210"/>
          </a:xfrm>
        </p:spPr>
        <p:txBody>
          <a:bodyPr>
            <a:normAutofit/>
          </a:bodyPr>
          <a:lstStyle/>
          <a:p>
            <a:pPr marL="571500" indent="-571500" algn="r">
              <a:buFont typeface="Wingdings" panose="05000000000000000000" pitchFamily="2" charset="2"/>
              <a:buChar char="q"/>
            </a:pPr>
            <a:r>
              <a:rPr lang="en-US" dirty="0">
                <a:solidFill>
                  <a:srgbClr val="FFFFFF"/>
                </a:solidFill>
              </a:rPr>
              <a:t>Guest Experiences </a:t>
            </a:r>
          </a:p>
        </p:txBody>
      </p:sp>
      <p:sp>
        <p:nvSpPr>
          <p:cNvPr id="3" name="Content Placeholder 2">
            <a:extLst>
              <a:ext uri="{FF2B5EF4-FFF2-40B4-BE49-F238E27FC236}">
                <a16:creationId xmlns:a16="http://schemas.microsoft.com/office/drawing/2014/main" id="{EAD80426-991E-C741-8A18-3EC0643344C7}"/>
              </a:ext>
            </a:extLst>
          </p:cNvPr>
          <p:cNvSpPr>
            <a:spLocks noGrp="1"/>
          </p:cNvSpPr>
          <p:nvPr>
            <p:ph idx="1"/>
          </p:nvPr>
        </p:nvSpPr>
        <p:spPr>
          <a:xfrm>
            <a:off x="7534655" y="321732"/>
            <a:ext cx="4329798" cy="6214534"/>
          </a:xfrm>
        </p:spPr>
        <p:txBody>
          <a:bodyPr anchor="ctr">
            <a:normAutofit fontScale="92500" lnSpcReduction="10000"/>
          </a:bodyPr>
          <a:lstStyle/>
          <a:p>
            <a:r>
              <a:rPr lang="en-GB" sz="2400" dirty="0">
                <a:solidFill>
                  <a:srgbClr val="FFFFFF"/>
                </a:solidFill>
              </a:rPr>
              <a:t>Everything was great! -  meals (breakfast and dinner) served in buffet style. Although at first glance the options seemed limited, everything was delicious and fresh and you soon realized that no more needed. - the cleanliness was irreproachable, the linen was changed to two days, the towels daily. - Very clean and well-organized spa with massages and varied therapies. - very friendly and welcoming staff with children, even having a playground where they can spend their time.</a:t>
            </a:r>
            <a:endParaRPr lang="en-US" sz="2400" dirty="0">
              <a:solidFill>
                <a:srgbClr val="FFFFFF"/>
              </a:solidFill>
            </a:endParaRPr>
          </a:p>
        </p:txBody>
      </p:sp>
      <p:pic>
        <p:nvPicPr>
          <p:cNvPr id="5" name="Picture 4" descr="A living room filled with furniture and a large window&#10;&#10;Description automatically generated">
            <a:extLst>
              <a:ext uri="{FF2B5EF4-FFF2-40B4-BE49-F238E27FC236}">
                <a16:creationId xmlns:a16="http://schemas.microsoft.com/office/drawing/2014/main" id="{1F6EEB5A-E8A4-8443-974B-AA54C98F6F22}"/>
              </a:ext>
            </a:extLst>
          </p:cNvPr>
          <p:cNvPicPr>
            <a:picLocks noChangeAspect="1"/>
          </p:cNvPicPr>
          <p:nvPr/>
        </p:nvPicPr>
        <p:blipFill rotWithShape="1">
          <a:blip r:embed="rId2"/>
          <a:srcRect l="2995" r="13660" b="-1"/>
          <a:stretch/>
        </p:blipFill>
        <p:spPr>
          <a:xfrm>
            <a:off x="327547" y="321733"/>
            <a:ext cx="7058306" cy="4107392"/>
          </a:xfrm>
          <a:prstGeom prst="rect">
            <a:avLst/>
          </a:prstGeom>
        </p:spPr>
      </p:pic>
    </p:spTree>
    <p:extLst>
      <p:ext uri="{BB962C8B-B14F-4D97-AF65-F5344CB8AC3E}">
        <p14:creationId xmlns:p14="http://schemas.microsoft.com/office/powerpoint/2010/main" val="163715013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B03AB-13EB-4C40-85AB-2121CF28CDB2}"/>
              </a:ext>
            </a:extLst>
          </p:cNvPr>
          <p:cNvSpPr>
            <a:spLocks noGrp="1"/>
          </p:cNvSpPr>
          <p:nvPr>
            <p:ph type="title"/>
          </p:nvPr>
        </p:nvSpPr>
        <p:spPr>
          <a:xfrm>
            <a:off x="687735" y="833585"/>
            <a:ext cx="3416158" cy="1695934"/>
          </a:xfrm>
        </p:spPr>
        <p:txBody>
          <a:bodyPr>
            <a:normAutofit/>
          </a:bodyPr>
          <a:lstStyle/>
          <a:p>
            <a:pPr marL="571500" indent="-571500">
              <a:buFont typeface="Wingdings" panose="05000000000000000000" pitchFamily="2" charset="2"/>
              <a:buChar char="Ø"/>
            </a:pPr>
            <a:r>
              <a:rPr lang="en-GB" u="sng" dirty="0">
                <a:solidFill>
                  <a:srgbClr val="FFFFFF"/>
                </a:solidFill>
                <a:latin typeface="Arial" panose="020B0604020202020204" pitchFamily="34" charset="0"/>
                <a:cs typeface="Arial" panose="020B0604020202020204" pitchFamily="34" charset="0"/>
              </a:rPr>
              <a:t>SWOT ANALYSIS </a:t>
            </a:r>
          </a:p>
        </p:txBody>
      </p:sp>
      <p:graphicFrame>
        <p:nvGraphicFramePr>
          <p:cNvPr id="5" name="Content Placeholder 2">
            <a:extLst>
              <a:ext uri="{FF2B5EF4-FFF2-40B4-BE49-F238E27FC236}">
                <a16:creationId xmlns:a16="http://schemas.microsoft.com/office/drawing/2014/main" id="{A854B7DB-5751-4B59-8A92-52B6886615DF}"/>
              </a:ext>
            </a:extLst>
          </p:cNvPr>
          <p:cNvGraphicFramePr>
            <a:graphicFrameLocks noGrp="1"/>
          </p:cNvGraphicFramePr>
          <p:nvPr>
            <p:ph idx="1"/>
            <p:extLst>
              <p:ext uri="{D42A27DB-BD31-4B8C-83A1-F6EECF244321}">
                <p14:modId xmlns:p14="http://schemas.microsoft.com/office/powerpoint/2010/main" val="4067845503"/>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a:extLst>
              <a:ext uri="{FF2B5EF4-FFF2-40B4-BE49-F238E27FC236}">
                <a16:creationId xmlns:a16="http://schemas.microsoft.com/office/drawing/2014/main" id="{489AE972-DDF1-40C7-8C19-7C272DE6D2A5}"/>
              </a:ext>
            </a:extLst>
          </p:cNvPr>
          <p:cNvPicPr>
            <a:picLocks noChangeAspect="1"/>
          </p:cNvPicPr>
          <p:nvPr/>
        </p:nvPicPr>
        <p:blipFill>
          <a:blip r:embed="rId7"/>
          <a:stretch>
            <a:fillRect/>
          </a:stretch>
        </p:blipFill>
        <p:spPr>
          <a:xfrm>
            <a:off x="642846" y="2892179"/>
            <a:ext cx="4063507" cy="2438104"/>
          </a:xfrm>
          <a:prstGeom prst="rect">
            <a:avLst/>
          </a:prstGeom>
        </p:spPr>
      </p:pic>
    </p:spTree>
    <p:extLst>
      <p:ext uri="{BB962C8B-B14F-4D97-AF65-F5344CB8AC3E}">
        <p14:creationId xmlns:p14="http://schemas.microsoft.com/office/powerpoint/2010/main" val="3203094453"/>
      </p:ext>
    </p:extLst>
  </p:cSld>
  <p:clrMapOvr>
    <a:masterClrMapping/>
  </p:clrMapOvr>
  <p:transition spd="slow">
    <p:randomBar dir="vert"/>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2AD54-4317-3449-B8B8-24A5AFE35BC2}"/>
              </a:ext>
            </a:extLst>
          </p:cNvPr>
          <p:cNvSpPr>
            <a:spLocks noGrp="1"/>
          </p:cNvSpPr>
          <p:nvPr>
            <p:ph type="title"/>
          </p:nvPr>
        </p:nvSpPr>
        <p:spPr>
          <a:xfrm>
            <a:off x="648929" y="629266"/>
            <a:ext cx="5127031" cy="1676603"/>
          </a:xfrm>
        </p:spPr>
        <p:txBody>
          <a:bodyPr>
            <a:normAutofit/>
          </a:bodyPr>
          <a:lstStyle/>
          <a:p>
            <a:r>
              <a:rPr lang="en-US" b="1" u="sng" dirty="0">
                <a:latin typeface="Arial" panose="020B0604020202020204" pitchFamily="34" charset="0"/>
                <a:cs typeface="Arial" panose="020B0604020202020204" pitchFamily="34" charset="0"/>
              </a:rPr>
              <a:t>Conclusion: </a:t>
            </a:r>
          </a:p>
        </p:txBody>
      </p:sp>
      <p:sp>
        <p:nvSpPr>
          <p:cNvPr id="3" name="Content Placeholder 2">
            <a:extLst>
              <a:ext uri="{FF2B5EF4-FFF2-40B4-BE49-F238E27FC236}">
                <a16:creationId xmlns:a16="http://schemas.microsoft.com/office/drawing/2014/main" id="{92569CF7-FF29-6D48-8BE4-67E9C24A7F3D}"/>
              </a:ext>
            </a:extLst>
          </p:cNvPr>
          <p:cNvSpPr>
            <a:spLocks noGrp="1"/>
          </p:cNvSpPr>
          <p:nvPr>
            <p:ph idx="1"/>
          </p:nvPr>
        </p:nvSpPr>
        <p:spPr>
          <a:xfrm>
            <a:off x="648930" y="2438400"/>
            <a:ext cx="5127029" cy="3785419"/>
          </a:xfrm>
        </p:spPr>
        <p:txBody>
          <a:bodyPr>
            <a:normAutofit lnSpcReduction="10000"/>
          </a:bodyPr>
          <a:lstStyle/>
          <a:p>
            <a:pPr algn="just"/>
            <a:r>
              <a:rPr lang="en-GB" sz="2600" dirty="0">
                <a:latin typeface="Arial" panose="020B0604020202020204" pitchFamily="34" charset="0"/>
                <a:cs typeface="Arial" panose="020B0604020202020204" pitchFamily="34" charset="0"/>
              </a:rPr>
              <a:t>This hotel is also rated for the best value in Băile Herculane! Guests are getting more for their money when compared to other properties in this city.</a:t>
            </a:r>
          </a:p>
          <a:p>
            <a:pPr algn="just"/>
            <a:r>
              <a:rPr lang="en-GB" sz="2600" dirty="0">
                <a:latin typeface="Arial" panose="020B0604020202020204" pitchFamily="34" charset="0"/>
                <a:cs typeface="Arial" panose="020B0604020202020204" pitchFamily="34" charset="0"/>
              </a:rPr>
              <a:t> Also has one of the best-rated locations in Băile Herculane! Guests are happier about it compared to other properties in the area.</a:t>
            </a:r>
            <a:endParaRPr lang="en-US" sz="2600" dirty="0">
              <a:latin typeface="Arial" panose="020B0604020202020204" pitchFamily="34" charset="0"/>
              <a:cs typeface="Arial" panose="020B0604020202020204" pitchFamily="34" charset="0"/>
            </a:endParaRPr>
          </a:p>
        </p:txBody>
      </p:sp>
      <p:pic>
        <p:nvPicPr>
          <p:cNvPr id="5" name="Picture 4" descr="A close up of a black background&#10;&#10;Description automatically generated">
            <a:extLst>
              <a:ext uri="{FF2B5EF4-FFF2-40B4-BE49-F238E27FC236}">
                <a16:creationId xmlns:a16="http://schemas.microsoft.com/office/drawing/2014/main" id="{D0A2B620-7A8C-5D4E-A37D-3CECA04AB17E}"/>
              </a:ext>
            </a:extLst>
          </p:cNvPr>
          <p:cNvPicPr>
            <a:picLocks noChangeAspect="1"/>
          </p:cNvPicPr>
          <p:nvPr/>
        </p:nvPicPr>
        <p:blipFill rotWithShape="1">
          <a:blip r:embed="rId2"/>
          <a:srcRect l="1987" r="93" b="-2"/>
          <a:stretch/>
        </p:blipFill>
        <p:spPr>
          <a:xfrm>
            <a:off x="6090613" y="640082"/>
            <a:ext cx="5461724" cy="5577837"/>
          </a:xfrm>
          <a:prstGeom prst="rect">
            <a:avLst/>
          </a:prstGeom>
          <a:effectLst/>
        </p:spPr>
      </p:pic>
    </p:spTree>
    <p:extLst>
      <p:ext uri="{BB962C8B-B14F-4D97-AF65-F5344CB8AC3E}">
        <p14:creationId xmlns:p14="http://schemas.microsoft.com/office/powerpoint/2010/main" val="3705508344"/>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10BB1-5D87-BD4D-97CE-71C6E159D25F}"/>
              </a:ext>
            </a:extLst>
          </p:cNvPr>
          <p:cNvSpPr>
            <a:spLocks noGrp="1"/>
          </p:cNvSpPr>
          <p:nvPr>
            <p:ph type="title"/>
          </p:nvPr>
        </p:nvSpPr>
        <p:spPr>
          <a:xfrm>
            <a:off x="453190" y="52305"/>
            <a:ext cx="10515600" cy="645528"/>
          </a:xfrm>
        </p:spPr>
        <p:txBody>
          <a:bodyPr>
            <a:normAutofit fontScale="90000"/>
          </a:bodyPr>
          <a:lstStyle/>
          <a:p>
            <a:r>
              <a:rPr lang="en-US" b="1" u="sng" dirty="0">
                <a:latin typeface="Arial" panose="020B0604020202020204" pitchFamily="34" charset="0"/>
                <a:cs typeface="Arial" panose="020B0604020202020204" pitchFamily="34" charset="0"/>
              </a:rPr>
              <a:t>References:</a:t>
            </a:r>
          </a:p>
        </p:txBody>
      </p:sp>
      <p:sp>
        <p:nvSpPr>
          <p:cNvPr id="3" name="Content Placeholder 2">
            <a:extLst>
              <a:ext uri="{FF2B5EF4-FFF2-40B4-BE49-F238E27FC236}">
                <a16:creationId xmlns:a16="http://schemas.microsoft.com/office/drawing/2014/main" id="{5E0A2C74-AC9B-CB4F-AB82-AA6F55F146A6}"/>
              </a:ext>
            </a:extLst>
          </p:cNvPr>
          <p:cNvSpPr>
            <a:spLocks noGrp="1"/>
          </p:cNvSpPr>
          <p:nvPr>
            <p:ph idx="1"/>
          </p:nvPr>
        </p:nvSpPr>
        <p:spPr>
          <a:xfrm>
            <a:off x="838200" y="1253331"/>
            <a:ext cx="10515600" cy="5394212"/>
          </a:xfrm>
        </p:spPr>
        <p:txBody>
          <a:bodyPr>
            <a:normAutofit/>
          </a:bodyPr>
          <a:lstStyle/>
          <a:p>
            <a:r>
              <a:rPr lang="en-US" sz="2000" dirty="0">
                <a:latin typeface="Arial" panose="020B0604020202020204" pitchFamily="34" charset="0"/>
                <a:cs typeface="Arial" panose="020B0604020202020204" pitchFamily="34" charset="0"/>
              </a:rPr>
              <a:t>Gerard De Manresa (2016), “</a:t>
            </a:r>
            <a:r>
              <a:rPr lang="en-US" sz="2000" i="1" dirty="0">
                <a:latin typeface="Arial" panose="020B0604020202020204" pitchFamily="34" charset="0"/>
                <a:cs typeface="Arial" panose="020B0604020202020204" pitchFamily="34" charset="0"/>
              </a:rPr>
              <a:t>Guestology is essential for success, your employees even more”, </a:t>
            </a:r>
            <a:r>
              <a:rPr lang="en-US" sz="2000" dirty="0">
                <a:latin typeface="Arial" panose="020B0604020202020204" pitchFamily="34" charset="0"/>
                <a:cs typeface="Arial" panose="020B0604020202020204" pitchFamily="34" charset="0"/>
              </a:rPr>
              <a:t>[online available on: </a:t>
            </a:r>
            <a:r>
              <a:rPr lang="en-GB" sz="2000" dirty="0">
                <a:latin typeface="Arial" panose="020B0604020202020204" pitchFamily="34" charset="0"/>
                <a:cs typeface="Arial" panose="020B0604020202020204" pitchFamily="34" charset="0"/>
                <a:hlinkClick r:id="rId2"/>
              </a:rPr>
              <a:t>https://www.linkedin.com/pulse/guestology-essential-success-taking-good-care-your-even-d-Manresa</a:t>
            </a:r>
            <a:r>
              <a:rPr lang="en-GB" sz="2000" dirty="0">
                <a:latin typeface="Arial" panose="020B0604020202020204" pitchFamily="34" charset="0"/>
                <a:cs typeface="Arial" panose="020B0604020202020204" pitchFamily="34" charset="0"/>
              </a:rPr>
              <a:t>, accessed on: 19/02/2002]</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Grand Hotel Minerva (2018), </a:t>
            </a:r>
            <a:r>
              <a:rPr lang="en-US" sz="2000" i="1" dirty="0">
                <a:latin typeface="Arial" panose="020B0604020202020204" pitchFamily="34" charset="0"/>
                <a:cs typeface="Arial" panose="020B0604020202020204" pitchFamily="34" charset="0"/>
              </a:rPr>
              <a:t>“About us” </a:t>
            </a:r>
            <a:r>
              <a:rPr lang="en-US" sz="2000" dirty="0">
                <a:latin typeface="Arial" panose="020B0604020202020204" pitchFamily="34" charset="0"/>
                <a:cs typeface="Arial" panose="020B0604020202020204" pitchFamily="34" charset="0"/>
              </a:rPr>
              <a:t>[Available on:</a:t>
            </a:r>
            <a:r>
              <a:rPr lang="en-GB" sz="2000" dirty="0">
                <a:latin typeface="Arial" panose="020B0604020202020204" pitchFamily="34" charset="0"/>
                <a:cs typeface="Arial" panose="020B0604020202020204" pitchFamily="34" charset="0"/>
                <a:hlinkClick r:id="rId3"/>
              </a:rPr>
              <a:t>http://hotelminerva.ro/en/about-us/</a:t>
            </a:r>
            <a:r>
              <a:rPr lang="en-GB" sz="2000" dirty="0">
                <a:latin typeface="Arial" panose="020B0604020202020204" pitchFamily="34" charset="0"/>
                <a:cs typeface="Arial" panose="020B0604020202020204" pitchFamily="34" charset="0"/>
              </a:rPr>
              <a:t>, accessed on: 15/02/2020]</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Juwaheer T.D. and Ross, D. L., (2003), “ </a:t>
            </a:r>
            <a:r>
              <a:rPr lang="en-US" sz="2000" i="1" dirty="0">
                <a:latin typeface="Arial" panose="020B0604020202020204" pitchFamily="34" charset="0"/>
                <a:cs typeface="Arial" panose="020B0604020202020204" pitchFamily="34" charset="0"/>
              </a:rPr>
              <a:t>A study of hotel guest perceptions” in </a:t>
            </a:r>
            <a:r>
              <a:rPr lang="en-US" sz="2000" b="1" dirty="0">
                <a:latin typeface="Arial" panose="020B0604020202020204" pitchFamily="34" charset="0"/>
                <a:cs typeface="Arial" panose="020B0604020202020204" pitchFamily="34" charset="0"/>
              </a:rPr>
              <a:t>Mauritius international journal of contemporary hospitality management</a:t>
            </a:r>
            <a:r>
              <a:rPr lang="en-US" sz="2000" dirty="0">
                <a:latin typeface="Arial" panose="020B0604020202020204" pitchFamily="34" charset="0"/>
                <a:cs typeface="Arial" panose="020B0604020202020204" pitchFamily="34" charset="0"/>
              </a:rPr>
              <a:t> Vol. 15, 2 [online available on: </a:t>
            </a:r>
            <a:r>
              <a:rPr lang="en-GB" sz="2000" dirty="0">
                <a:latin typeface="Arial" panose="020B0604020202020204" pitchFamily="34" charset="0"/>
                <a:cs typeface="Arial" panose="020B0604020202020204" pitchFamily="34" charset="0"/>
                <a:hlinkClick r:id="rId4"/>
              </a:rPr>
              <a:t>http://jthmnet.com/journals/jthm/Vol_2_No_1_June_2014/6.pdf</a:t>
            </a:r>
            <a:r>
              <a:rPr lang="en-GB" sz="2000" dirty="0">
                <a:latin typeface="Arial" panose="020B0604020202020204" pitchFamily="34" charset="0"/>
                <a:cs typeface="Arial" panose="020B0604020202020204" pitchFamily="34" charset="0"/>
              </a:rPr>
              <a:t>, accessed on: 18/02/2020]</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Ford , R.C., Heaton, C., P., and Brown, S. W. (2001) “</a:t>
            </a:r>
            <a:r>
              <a:rPr lang="en-US" sz="2000" i="1" dirty="0">
                <a:latin typeface="Arial" panose="020B0604020202020204" pitchFamily="34" charset="0"/>
                <a:cs typeface="Arial" panose="020B0604020202020204" pitchFamily="34" charset="0"/>
              </a:rPr>
              <a:t>Delivering excellent services. Lessons from the best firms”</a:t>
            </a:r>
            <a:r>
              <a:rPr lang="en-US" sz="2000" dirty="0">
                <a:latin typeface="Arial" panose="020B0604020202020204" pitchFamily="34" charset="0"/>
                <a:cs typeface="Arial" panose="020B0604020202020204" pitchFamily="34" charset="0"/>
              </a:rPr>
              <a:t>, in </a:t>
            </a:r>
            <a:r>
              <a:rPr lang="en-US" sz="2000" b="1" dirty="0">
                <a:latin typeface="Arial" panose="020B0604020202020204" pitchFamily="34" charset="0"/>
                <a:cs typeface="Arial" panose="020B0604020202020204" pitchFamily="34" charset="0"/>
              </a:rPr>
              <a:t>California Managements review </a:t>
            </a:r>
            <a:r>
              <a:rPr lang="en-US" sz="2000" dirty="0">
                <a:latin typeface="Arial" panose="020B0604020202020204" pitchFamily="34" charset="0"/>
                <a:cs typeface="Arial" panose="020B0604020202020204" pitchFamily="34" charset="0"/>
              </a:rPr>
              <a:t>, 44 (1): 39 – 56, [online available on:</a:t>
            </a:r>
            <a:r>
              <a:rPr lang="en-GB" sz="2000" dirty="0">
                <a:latin typeface="Arial" panose="020B0604020202020204" pitchFamily="34" charset="0"/>
                <a:cs typeface="Arial" panose="020B0604020202020204" pitchFamily="34" charset="0"/>
                <a:hlinkClick r:id="rId5"/>
              </a:rPr>
              <a:t>https://books.google.co.uk/books</a:t>
            </a:r>
            <a:r>
              <a:rPr lang="en-GB" sz="2000" dirty="0">
                <a:latin typeface="Arial" panose="020B0604020202020204" pitchFamily="34" charset="0"/>
                <a:cs typeface="Arial" panose="020B0604020202020204" pitchFamily="34" charset="0"/>
              </a:rPr>
              <a:t> accessed on: 20/02/2020]</a:t>
            </a:r>
          </a:p>
          <a:p>
            <a:r>
              <a:rPr lang="en-US" sz="2000" dirty="0">
                <a:latin typeface="Arial" panose="020B0604020202020204" pitchFamily="34" charset="0"/>
                <a:cs typeface="Arial" panose="020B0604020202020204" pitchFamily="34" charset="0"/>
              </a:rPr>
              <a:t>Kandampully, J., Mok, C. and Sparks, B. (n.d.). </a:t>
            </a:r>
            <a:r>
              <a:rPr lang="en-US" sz="2000" i="1" dirty="0">
                <a:latin typeface="Arial" panose="020B0604020202020204" pitchFamily="34" charset="0"/>
                <a:cs typeface="Arial" panose="020B0604020202020204" pitchFamily="34" charset="0"/>
              </a:rPr>
              <a:t>Service quality management in hospitality, tourism, and leisure</a:t>
            </a:r>
            <a:r>
              <a:rPr lang="en-US" sz="2000" dirty="0">
                <a:latin typeface="Arial" panose="020B0604020202020204" pitchFamily="34" charset="0"/>
                <a:cs typeface="Arial" panose="020B0604020202020204" pitchFamily="34" charset="0"/>
              </a:rPr>
              <a:t>.</a:t>
            </a:r>
          </a:p>
          <a:p>
            <a:r>
              <a:rPr lang="it-IT" sz="2000" dirty="0">
                <a:latin typeface="Arial" panose="020B0604020202020204" pitchFamily="34" charset="0"/>
                <a:cs typeface="Arial" panose="020B0604020202020204" pitchFamily="34" charset="0"/>
              </a:rPr>
              <a:t>Bonini, A. (2004). </a:t>
            </a:r>
            <a:r>
              <a:rPr lang="it-IT" sz="2000" i="1" dirty="0">
                <a:latin typeface="Arial" panose="020B0604020202020204" pitchFamily="34" charset="0"/>
                <a:cs typeface="Arial" panose="020B0604020202020204" pitchFamily="34" charset="0"/>
              </a:rPr>
              <a:t>Guestology</a:t>
            </a:r>
            <a:r>
              <a:rPr lang="it-IT" sz="2000" dirty="0">
                <a:latin typeface="Arial" panose="020B0604020202020204" pitchFamily="34" charset="0"/>
                <a:cs typeface="Arial" panose="020B0604020202020204" pitchFamily="34" charset="0"/>
              </a:rPr>
              <a:t>. Rimini: Trademark.</a:t>
            </a:r>
            <a:endParaRPr lang="en-US" sz="2000" dirty="0">
              <a:latin typeface="Arial" panose="020B0604020202020204" pitchFamily="34" charset="0"/>
              <a:cs typeface="Arial" panose="020B0604020202020204" pitchFamily="34" charset="0"/>
            </a:endParaRPr>
          </a:p>
          <a:p>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310314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28</TotalTime>
  <Words>1161</Words>
  <Application>Microsoft Office PowerPoint</Application>
  <PresentationFormat>Widescreen</PresentationFormat>
  <Paragraphs>94</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Wingdings</vt:lpstr>
      <vt:lpstr>Wingdings 3</vt:lpstr>
      <vt:lpstr>Ion</vt:lpstr>
      <vt:lpstr>Hospitality and Guest Service Management  Presented by  Radu Grecu 1815250   </vt:lpstr>
      <vt:lpstr>About us Grand Hotel Minerva  </vt:lpstr>
      <vt:lpstr>Overview </vt:lpstr>
      <vt:lpstr>Facts about The Grand Hotel Minerva  </vt:lpstr>
      <vt:lpstr> Services   </vt:lpstr>
      <vt:lpstr>Services</vt:lpstr>
      <vt:lpstr> Products  </vt:lpstr>
      <vt:lpstr>Unique Selling Point (USP)  </vt:lpstr>
      <vt:lpstr>Guest Services </vt:lpstr>
      <vt:lpstr>GUESTOLOGY </vt:lpstr>
      <vt:lpstr>Guest Experiences </vt:lpstr>
      <vt:lpstr>SWOT ANALYSIS </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Hospitality and Guest Service Management Presented by  Radu Grecu-1815250   Elisei  Costica  Andrei Bidoianu- 1816338</dc:title>
  <dc:creator>andreeasandru2311@yahoo.com</dc:creator>
  <cp:lastModifiedBy>Radu Grecu</cp:lastModifiedBy>
  <cp:revision>11</cp:revision>
  <dcterms:created xsi:type="dcterms:W3CDTF">2020-02-22T11:45:05Z</dcterms:created>
  <dcterms:modified xsi:type="dcterms:W3CDTF">2020-03-07T23:33:44Z</dcterms:modified>
</cp:coreProperties>
</file>