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7" r:id="rId2"/>
    <p:sldId id="273" r:id="rId3"/>
    <p:sldId id="260" r:id="rId4"/>
    <p:sldId id="258" r:id="rId5"/>
    <p:sldId id="259" r:id="rId6"/>
    <p:sldId id="262" r:id="rId7"/>
    <p:sldId id="274" r:id="rId8"/>
    <p:sldId id="265" r:id="rId9"/>
    <p:sldId id="266" r:id="rId10"/>
    <p:sldId id="267" r:id="rId11"/>
    <p:sldId id="268" r:id="rId12"/>
    <p:sldId id="269" r:id="rId13"/>
    <p:sldId id="270" r:id="rId14"/>
    <p:sldId id="271" r:id="rId15"/>
    <p:sldId id="264"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90577" autoAdjust="0"/>
  </p:normalViewPr>
  <p:slideViewPr>
    <p:cSldViewPr snapToGrid="0">
      <p:cViewPr varScale="1">
        <p:scale>
          <a:sx n="63" d="100"/>
          <a:sy n="63" d="100"/>
        </p:scale>
        <p:origin x="258" y="72"/>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4085490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1624052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3279231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A8F362-28F0-4C77-8B1E-1131D85EFA78}"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847835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A8F362-28F0-4C77-8B1E-1131D85EFA78}"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959297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A8F362-28F0-4C77-8B1E-1131D85EFA78}"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591288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A8F362-28F0-4C77-8B1E-1131D85EFA78}"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19751497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A8F362-28F0-4C77-8B1E-1131D85EFA78}"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2852530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A8F362-28F0-4C77-8B1E-1131D85EFA78}"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4114317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2800555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918973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2414370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27946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20376987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3243502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A8F362-28F0-4C77-8B1E-1131D85EFA78}"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4FE29-FBF1-4732-9043-6128F24F17C8}" type="slidenum">
              <a:rPr lang="en-GB" smtClean="0"/>
              <a:t>‹#›</a:t>
            </a:fld>
            <a:endParaRPr lang="en-GB"/>
          </a:p>
        </p:txBody>
      </p:sp>
    </p:spTree>
    <p:extLst>
      <p:ext uri="{BB962C8B-B14F-4D97-AF65-F5344CB8AC3E}">
        <p14:creationId xmlns:p14="http://schemas.microsoft.com/office/powerpoint/2010/main" val="3855446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1A8F362-28F0-4C77-8B1E-1131D85EFA78}" type="datetimeFigureOut">
              <a:rPr lang="en-GB" smtClean="0"/>
              <a:t>18/07/2026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44FE29-FBF1-4732-9043-6128F24F17C8}" type="slidenum">
              <a:rPr lang="en-GB" smtClean="0"/>
              <a:t>‹#›</a:t>
            </a:fld>
            <a:endParaRPr lang="en-GB"/>
          </a:p>
        </p:txBody>
      </p:sp>
    </p:spTree>
    <p:extLst>
      <p:ext uri="{BB962C8B-B14F-4D97-AF65-F5344CB8AC3E}">
        <p14:creationId xmlns:p14="http://schemas.microsoft.com/office/powerpoint/2010/main" val="440756680"/>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jpe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hyperlink" Target="https://www.who.int/news-room/fact-sheets/detail/breast-cancer" TargetMode="External"/><Relationship Id="rId4" Type="http://schemas.openxmlformats.org/officeDocument/2006/relationships/hyperlink" Target="https://www.cancer.gov/types/breast/patient/breast-treatment-pd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054B5-21D1-0E05-D20C-5C10891F31F5}"/>
              </a:ext>
            </a:extLst>
          </p:cNvPr>
          <p:cNvSpPr>
            <a:spLocks noGrp="1"/>
          </p:cNvSpPr>
          <p:nvPr>
            <p:ph type="ctrTitle"/>
          </p:nvPr>
        </p:nvSpPr>
        <p:spPr>
          <a:xfrm>
            <a:off x="2624456" y="868066"/>
            <a:ext cx="5518066" cy="4540955"/>
          </a:xfrm>
        </p:spPr>
        <p:txBody>
          <a:bodyPr anchor="ctr">
            <a:normAutofit/>
          </a:bodyPr>
          <a:lstStyle/>
          <a:p>
            <a:pPr algn="l"/>
            <a:r>
              <a:rPr lang="en-US" sz="2600" dirty="0"/>
              <a:t>Iqra Ali</a:t>
            </a:r>
            <a:br>
              <a:rPr lang="en-US" sz="2600" dirty="0"/>
            </a:br>
            <a:r>
              <a:rPr lang="en-US" sz="2600" dirty="0"/>
              <a:t>Student Number:2433750</a:t>
            </a:r>
            <a:br>
              <a:rPr lang="en-US" sz="2600" dirty="0"/>
            </a:br>
            <a:r>
              <a:rPr lang="en-US" sz="2600" dirty="0"/>
              <a:t>Module Code:BMHP5023</a:t>
            </a:r>
            <a:br>
              <a:rPr lang="en-US" sz="2600" dirty="0"/>
            </a:br>
            <a:r>
              <a:rPr lang="en-US" sz="2600" dirty="0"/>
              <a:t>Title: Introduction to physiology</a:t>
            </a:r>
            <a:br>
              <a:rPr lang="en-US" sz="2600" dirty="0"/>
            </a:br>
            <a:r>
              <a:rPr lang="en-US" sz="2600" dirty="0"/>
              <a:t>Lecturer: Robert </a:t>
            </a:r>
            <a:r>
              <a:rPr lang="en-US" sz="2600" dirty="0" err="1"/>
              <a:t>Nartowski</a:t>
            </a:r>
            <a:r>
              <a:rPr lang="en-US" sz="2600" dirty="0"/>
              <a:t>, Philip Jones</a:t>
            </a:r>
            <a:br>
              <a:rPr lang="en-US" sz="2600" dirty="0"/>
            </a:br>
            <a:r>
              <a:rPr lang="en-US" sz="2600" dirty="0"/>
              <a:t>Assignment Title: Component 2: Presentation (PowerPoint with voice- over)</a:t>
            </a:r>
            <a:br>
              <a:rPr lang="en-US" sz="2600" dirty="0"/>
            </a:br>
            <a:r>
              <a:rPr lang="en-US" sz="2600" dirty="0"/>
              <a:t>Submission deadline: Sunday 19</a:t>
            </a:r>
            <a:r>
              <a:rPr lang="en-US" sz="2600" baseline="30000" dirty="0"/>
              <a:t>th</a:t>
            </a:r>
            <a:r>
              <a:rPr lang="en-US" sz="2600" dirty="0"/>
              <a:t> July 2026  </a:t>
            </a:r>
            <a:endParaRPr lang="en-GB" sz="2600" dirty="0"/>
          </a:p>
        </p:txBody>
      </p:sp>
    </p:spTree>
    <p:extLst>
      <p:ext uri="{BB962C8B-B14F-4D97-AF65-F5344CB8AC3E}">
        <p14:creationId xmlns:p14="http://schemas.microsoft.com/office/powerpoint/2010/main" val="150018753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121"/>
    </mc:Choice>
    <mc:Fallback xmlns="">
      <p:transition spd="slow" advTm="6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A512D4-F970-71A6-E1DA-AD4805C0F224}"/>
              </a:ext>
            </a:extLst>
          </p:cNvPr>
          <p:cNvSpPr>
            <a:spLocks noGrp="1"/>
          </p:cNvSpPr>
          <p:nvPr>
            <p:ph type="title"/>
          </p:nvPr>
        </p:nvSpPr>
        <p:spPr>
          <a:xfrm>
            <a:off x="1043950" y="1179151"/>
            <a:ext cx="3300646" cy="4463889"/>
          </a:xfrm>
        </p:spPr>
        <p:txBody>
          <a:bodyPr anchor="ctr">
            <a:normAutofit/>
          </a:bodyPr>
          <a:lstStyle/>
          <a:p>
            <a:r>
              <a:rPr lang="en-US" dirty="0"/>
              <a:t>Table of content</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E38567-FCBA-4321-96B0-3DB1A560999A}"/>
              </a:ext>
            </a:extLst>
          </p:cNvPr>
          <p:cNvSpPr>
            <a:spLocks noGrp="1"/>
          </p:cNvSpPr>
          <p:nvPr>
            <p:ph idx="1"/>
          </p:nvPr>
        </p:nvSpPr>
        <p:spPr>
          <a:xfrm>
            <a:off x="4978918" y="1109145"/>
            <a:ext cx="6341016" cy="4603900"/>
          </a:xfrm>
        </p:spPr>
        <p:txBody>
          <a:bodyPr anchor="ctr">
            <a:normAutofit fontScale="70000" lnSpcReduction="20000"/>
          </a:bodyPr>
          <a:lstStyle/>
          <a:p>
            <a:pPr marL="0" indent="0">
              <a:buNone/>
            </a:pPr>
            <a:endParaRPr lang="en-US" dirty="0"/>
          </a:p>
          <a:p>
            <a:pPr marL="0" indent="0">
              <a:buNone/>
            </a:pPr>
            <a:r>
              <a:rPr lang="en-US" dirty="0"/>
              <a:t>Title page </a:t>
            </a:r>
          </a:p>
          <a:p>
            <a:pPr marL="0" indent="0">
              <a:buNone/>
            </a:pPr>
            <a:r>
              <a:rPr lang="en-US" dirty="0"/>
              <a:t>Table of content page </a:t>
            </a:r>
          </a:p>
          <a:p>
            <a:pPr marL="0" indent="0">
              <a:buNone/>
            </a:pPr>
            <a:r>
              <a:rPr lang="en-US" dirty="0"/>
              <a:t>introduction </a:t>
            </a:r>
          </a:p>
          <a:p>
            <a:pPr marL="0" indent="0">
              <a:buNone/>
            </a:pPr>
            <a:r>
              <a:rPr lang="en-US" dirty="0"/>
              <a:t>What is breast cancer</a:t>
            </a:r>
          </a:p>
          <a:p>
            <a:pPr marL="0" indent="0">
              <a:buNone/>
            </a:pPr>
            <a:r>
              <a:rPr lang="en-US" dirty="0"/>
              <a:t>Systems of breast cancer </a:t>
            </a:r>
          </a:p>
          <a:p>
            <a:pPr marL="0" indent="0">
              <a:buNone/>
            </a:pPr>
            <a:r>
              <a:rPr lang="en-US" dirty="0"/>
              <a:t>Patient care plan</a:t>
            </a:r>
          </a:p>
          <a:p>
            <a:pPr marL="0" indent="0">
              <a:buNone/>
            </a:pPr>
            <a:r>
              <a:rPr lang="en-US" dirty="0"/>
              <a:t>Signs and symptoms</a:t>
            </a:r>
          </a:p>
          <a:p>
            <a:pPr marL="0" indent="0">
              <a:buNone/>
            </a:pPr>
            <a:r>
              <a:rPr lang="en-US" dirty="0"/>
              <a:t>Risk factors </a:t>
            </a:r>
          </a:p>
          <a:p>
            <a:pPr marL="0" indent="0">
              <a:buNone/>
            </a:pPr>
            <a:r>
              <a:rPr lang="en-US" dirty="0"/>
              <a:t>Anatomy of the breast </a:t>
            </a:r>
          </a:p>
          <a:p>
            <a:pPr marL="0" indent="0">
              <a:buNone/>
            </a:pPr>
            <a:r>
              <a:rPr lang="en-US" dirty="0"/>
              <a:t>Physiology of the breast </a:t>
            </a:r>
          </a:p>
          <a:p>
            <a:pPr marL="0" indent="0">
              <a:buNone/>
            </a:pPr>
            <a:r>
              <a:rPr lang="en-US" dirty="0"/>
              <a:t>Evidence based care plan</a:t>
            </a:r>
          </a:p>
          <a:p>
            <a:pPr marL="0" indent="0">
              <a:buNone/>
            </a:pPr>
            <a:r>
              <a:rPr lang="en-US" dirty="0"/>
              <a:t>Communication </a:t>
            </a:r>
          </a:p>
          <a:p>
            <a:pPr marL="0" indent="0">
              <a:buNone/>
            </a:pPr>
            <a:r>
              <a:rPr lang="en-US" dirty="0"/>
              <a:t>Breast cancer and pathophysiology </a:t>
            </a:r>
          </a:p>
          <a:p>
            <a:pPr marL="0" indent="0">
              <a:buNone/>
            </a:pPr>
            <a:r>
              <a:rPr lang="en-US" dirty="0"/>
              <a:t>Conclusion </a:t>
            </a:r>
          </a:p>
          <a:p>
            <a:pPr marL="0" indent="0">
              <a:buNone/>
            </a:pPr>
            <a:r>
              <a:rPr lang="en-US"/>
              <a:t>Reference list </a:t>
            </a:r>
            <a:endParaRPr lang="en-US" dirty="0"/>
          </a:p>
          <a:p>
            <a:pPr marL="0" indent="0">
              <a:buNone/>
            </a:pPr>
            <a:endParaRPr lang="en-US"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26862287"/>
      </p:ext>
    </p:extLst>
  </p:cSld>
  <p:clrMapOvr>
    <a:masterClrMapping/>
  </p:clrMapOvr>
  <mc:AlternateContent xmlns:mc="http://schemas.openxmlformats.org/markup-compatibility/2006" xmlns:p14="http://schemas.microsoft.com/office/powerpoint/2010/main">
    <mc:Choice Requires="p14">
      <p:transition spd="slow" p14:dur="2000" advTm="58332"/>
    </mc:Choice>
    <mc:Fallback xmlns="">
      <p:transition spd="slow" advTm="5833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C1D1A-50B0-4CCC-E1D5-80D9DBB36629}"/>
              </a:ext>
            </a:extLst>
          </p:cNvPr>
          <p:cNvSpPr>
            <a:spLocks noGrp="1"/>
          </p:cNvSpPr>
          <p:nvPr>
            <p:ph type="title"/>
          </p:nvPr>
        </p:nvSpPr>
        <p:spPr>
          <a:xfrm>
            <a:off x="1389300" y="1201723"/>
            <a:ext cx="2888120" cy="4454554"/>
          </a:xfrm>
        </p:spPr>
        <p:txBody>
          <a:bodyPr anchor="ctr">
            <a:normAutofit/>
          </a:bodyPr>
          <a:lstStyle/>
          <a:p>
            <a:r>
              <a:rPr lang="en-US" sz="3600" dirty="0"/>
              <a:t>Introduction</a:t>
            </a:r>
            <a:endParaRPr lang="en-GB" sz="3600" dirty="0"/>
          </a:p>
        </p:txBody>
      </p:sp>
      <p:sp>
        <p:nvSpPr>
          <p:cNvPr id="3" name="Content Placeholder 2">
            <a:extLst>
              <a:ext uri="{FF2B5EF4-FFF2-40B4-BE49-F238E27FC236}">
                <a16:creationId xmlns:a16="http://schemas.microsoft.com/office/drawing/2014/main" id="{46E2D6C1-E277-37D9-0DA8-277F68D82180}"/>
              </a:ext>
            </a:extLst>
          </p:cNvPr>
          <p:cNvSpPr>
            <a:spLocks noGrp="1"/>
          </p:cNvSpPr>
          <p:nvPr>
            <p:ph idx="1"/>
          </p:nvPr>
        </p:nvSpPr>
        <p:spPr>
          <a:xfrm>
            <a:off x="4537489" y="643467"/>
            <a:ext cx="5850936" cy="5571066"/>
          </a:xfrm>
        </p:spPr>
        <p:txBody>
          <a:bodyPr anchor="ctr">
            <a:normAutofit/>
          </a:bodyPr>
          <a:lstStyle/>
          <a:p>
            <a:pPr marL="0" indent="0">
              <a:buNone/>
            </a:pPr>
            <a:r>
              <a:rPr lang="en-US" sz="1600" dirty="0"/>
              <a:t>In this presentation, I will be discussing breast cancer, one of the most common cancers in the United Kingdom. I will explain the anatomy and physiology of the lymphatic system and examine how breast cancer affects its normal functioning. I will then introduce a patient with breast cancer and identify the main risk factors associated with their condition. Finally, I will present an evidence- based care plan, including recommendations for care routines, monitoring, communication, and ethical consideration, in line with NHS and NICE guidelines.  </a:t>
            </a:r>
            <a:endParaRPr lang="en-GB" sz="1600" dirty="0"/>
          </a:p>
        </p:txBody>
      </p:sp>
      <p:pic>
        <p:nvPicPr>
          <p:cNvPr id="4" name="Recorded Sound">
            <a:hlinkClick r:id="" action="ppaction://media"/>
            <a:extLst>
              <a:ext uri="{FF2B5EF4-FFF2-40B4-BE49-F238E27FC236}">
                <a16:creationId xmlns:a16="http://schemas.microsoft.com/office/drawing/2014/main" id="{A5171B3F-B96C-F101-929B-0E549706E1C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76156" y="5909733"/>
            <a:ext cx="609600" cy="609600"/>
          </a:xfrm>
          <a:prstGeom prst="rect">
            <a:avLst/>
          </a:prstGeom>
        </p:spPr>
      </p:pic>
    </p:spTree>
    <p:extLst>
      <p:ext uri="{BB962C8B-B14F-4D97-AF65-F5344CB8AC3E}">
        <p14:creationId xmlns:p14="http://schemas.microsoft.com/office/powerpoint/2010/main" val="38288773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3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506BB-E4DD-ED9C-F9FE-9CD59D5CE77E}"/>
              </a:ext>
            </a:extLst>
          </p:cNvPr>
          <p:cNvSpPr>
            <a:spLocks noGrp="1"/>
          </p:cNvSpPr>
          <p:nvPr>
            <p:ph type="title"/>
          </p:nvPr>
        </p:nvSpPr>
        <p:spPr>
          <a:xfrm>
            <a:off x="1389300" y="1201723"/>
            <a:ext cx="2888120" cy="4454554"/>
          </a:xfrm>
        </p:spPr>
        <p:txBody>
          <a:bodyPr anchor="ctr">
            <a:normAutofit/>
          </a:bodyPr>
          <a:lstStyle/>
          <a:p>
            <a:r>
              <a:rPr lang="en-US" sz="3600" dirty="0"/>
              <a:t>Breast cancer </a:t>
            </a:r>
            <a:endParaRPr lang="en-GB" sz="3600" dirty="0"/>
          </a:p>
        </p:txBody>
      </p:sp>
      <p:sp>
        <p:nvSpPr>
          <p:cNvPr id="21" name="Content Placeholder 2">
            <a:extLst>
              <a:ext uri="{FF2B5EF4-FFF2-40B4-BE49-F238E27FC236}">
                <a16:creationId xmlns:a16="http://schemas.microsoft.com/office/drawing/2014/main" id="{CA7D987D-3A5B-4541-B089-91E651891D46}"/>
              </a:ext>
            </a:extLst>
          </p:cNvPr>
          <p:cNvSpPr>
            <a:spLocks noGrp="1"/>
          </p:cNvSpPr>
          <p:nvPr>
            <p:ph idx="1"/>
          </p:nvPr>
        </p:nvSpPr>
        <p:spPr>
          <a:xfrm>
            <a:off x="4644169" y="643467"/>
            <a:ext cx="5850936" cy="5571066"/>
          </a:xfrm>
        </p:spPr>
        <p:txBody>
          <a:bodyPr anchor="ctr">
            <a:normAutofit/>
          </a:bodyPr>
          <a:lstStyle/>
          <a:p>
            <a:pPr marL="0" indent="0">
              <a:buNone/>
            </a:pPr>
            <a:r>
              <a:rPr lang="en-US" sz="1400" dirty="0"/>
              <a:t>What is Breast Cancer?</a:t>
            </a:r>
          </a:p>
          <a:p>
            <a:r>
              <a:rPr lang="en-GB" sz="1400" dirty="0"/>
              <a:t>A cancer that develops from abnormal growth of breast cells</a:t>
            </a:r>
          </a:p>
          <a:p>
            <a:r>
              <a:rPr lang="en-GB" sz="1400" dirty="0"/>
              <a:t>Can affect women and men, although it is more common in women</a:t>
            </a:r>
          </a:p>
          <a:p>
            <a:r>
              <a:rPr lang="en-GB" sz="1400" dirty="0"/>
              <a:t>One of the most common cancers in the UK </a:t>
            </a:r>
          </a:p>
        </p:txBody>
      </p:sp>
      <p:pic>
        <p:nvPicPr>
          <p:cNvPr id="3" name="what is breast cancer?">
            <a:hlinkClick r:id="" action="ppaction://media"/>
            <a:extLst>
              <a:ext uri="{FF2B5EF4-FFF2-40B4-BE49-F238E27FC236}">
                <a16:creationId xmlns:a16="http://schemas.microsoft.com/office/drawing/2014/main" id="{46FF8CEA-AC47-4160-A908-9F3DC90CEA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61705" y="5909733"/>
            <a:ext cx="609600" cy="609600"/>
          </a:xfrm>
          <a:prstGeom prst="rect">
            <a:avLst/>
          </a:prstGeom>
        </p:spPr>
      </p:pic>
    </p:spTree>
    <p:extLst>
      <p:ext uri="{BB962C8B-B14F-4D97-AF65-F5344CB8AC3E}">
        <p14:creationId xmlns:p14="http://schemas.microsoft.com/office/powerpoint/2010/main" val="21971350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31907"/>
    </mc:Choice>
    <mc:Fallback xmlns="">
      <p:transition spd="slow" advTm="31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0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24EBF-37B7-F745-3B66-BE2CD90D6882}"/>
              </a:ext>
            </a:extLst>
          </p:cNvPr>
          <p:cNvSpPr>
            <a:spLocks noGrp="1"/>
          </p:cNvSpPr>
          <p:nvPr>
            <p:ph type="title"/>
          </p:nvPr>
        </p:nvSpPr>
        <p:spPr>
          <a:xfrm>
            <a:off x="1389300" y="1201723"/>
            <a:ext cx="2888120" cy="4454554"/>
          </a:xfrm>
        </p:spPr>
        <p:txBody>
          <a:bodyPr anchor="ctr">
            <a:normAutofit/>
          </a:bodyPr>
          <a:lstStyle/>
          <a:p>
            <a:r>
              <a:rPr lang="en-US" sz="3600" dirty="0"/>
              <a:t>Systems of breast cancer </a:t>
            </a:r>
            <a:endParaRPr lang="en-GB" sz="3600" dirty="0"/>
          </a:p>
        </p:txBody>
      </p:sp>
      <p:sp>
        <p:nvSpPr>
          <p:cNvPr id="3" name="Content Placeholder 2">
            <a:extLst>
              <a:ext uri="{FF2B5EF4-FFF2-40B4-BE49-F238E27FC236}">
                <a16:creationId xmlns:a16="http://schemas.microsoft.com/office/drawing/2014/main" id="{E84680E1-C541-E8EE-A9E9-B85D34907166}"/>
              </a:ext>
            </a:extLst>
          </p:cNvPr>
          <p:cNvSpPr>
            <a:spLocks noGrp="1"/>
          </p:cNvSpPr>
          <p:nvPr>
            <p:ph idx="1"/>
          </p:nvPr>
        </p:nvSpPr>
        <p:spPr>
          <a:xfrm>
            <a:off x="5329969" y="647750"/>
            <a:ext cx="5850936" cy="5571066"/>
          </a:xfrm>
        </p:spPr>
        <p:txBody>
          <a:bodyPr anchor="ctr">
            <a:normAutofit/>
          </a:bodyPr>
          <a:lstStyle/>
          <a:p>
            <a:pPr marL="0" indent="0">
              <a:buNone/>
            </a:pPr>
            <a:r>
              <a:rPr lang="en-US" sz="1400" dirty="0"/>
              <a:t>The immune system </a:t>
            </a:r>
          </a:p>
          <a:p>
            <a:pPr marL="0" indent="0">
              <a:buNone/>
            </a:pPr>
            <a:r>
              <a:rPr lang="en-US" sz="1400" dirty="0"/>
              <a:t>The Lymphatic system</a:t>
            </a:r>
          </a:p>
          <a:p>
            <a:pPr marL="0" indent="0">
              <a:buNone/>
            </a:pPr>
            <a:endParaRPr lang="en-GB" sz="1800" dirty="0"/>
          </a:p>
        </p:txBody>
      </p:sp>
      <p:pic>
        <p:nvPicPr>
          <p:cNvPr id="5" name="Recorded Sound">
            <a:hlinkClick r:id="" action="ppaction://media"/>
            <a:extLst>
              <a:ext uri="{FF2B5EF4-FFF2-40B4-BE49-F238E27FC236}">
                <a16:creationId xmlns:a16="http://schemas.microsoft.com/office/drawing/2014/main" id="{BB2C25D4-59C6-645D-469A-88096E8561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71305" y="5905450"/>
            <a:ext cx="609600" cy="609600"/>
          </a:xfrm>
          <a:prstGeom prst="rect">
            <a:avLst/>
          </a:prstGeom>
        </p:spPr>
      </p:pic>
    </p:spTree>
    <p:extLst>
      <p:ext uri="{BB962C8B-B14F-4D97-AF65-F5344CB8AC3E}">
        <p14:creationId xmlns:p14="http://schemas.microsoft.com/office/powerpoint/2010/main" val="154250279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706"/>
    </mc:Choice>
    <mc:Fallback xmlns="">
      <p:transition spd="slow" advTm="10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0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E5357-79BB-2913-2C92-7C954F23F9F9}"/>
              </a:ext>
            </a:extLst>
          </p:cNvPr>
          <p:cNvSpPr>
            <a:spLocks noGrp="1"/>
          </p:cNvSpPr>
          <p:nvPr>
            <p:ph type="title"/>
          </p:nvPr>
        </p:nvSpPr>
        <p:spPr>
          <a:xfrm>
            <a:off x="1389300" y="1201723"/>
            <a:ext cx="2888120" cy="4454554"/>
          </a:xfrm>
        </p:spPr>
        <p:txBody>
          <a:bodyPr anchor="ctr">
            <a:normAutofit/>
          </a:bodyPr>
          <a:lstStyle/>
          <a:p>
            <a:r>
              <a:rPr lang="en-US" sz="3600" dirty="0"/>
              <a:t>Patients Care Plan </a:t>
            </a:r>
            <a:endParaRPr lang="en-GB" sz="3600" dirty="0"/>
          </a:p>
        </p:txBody>
      </p:sp>
      <p:sp>
        <p:nvSpPr>
          <p:cNvPr id="3" name="Content Placeholder 2">
            <a:extLst>
              <a:ext uri="{FF2B5EF4-FFF2-40B4-BE49-F238E27FC236}">
                <a16:creationId xmlns:a16="http://schemas.microsoft.com/office/drawing/2014/main" id="{BF88659E-1673-ABB4-F3C1-A74DC5AA7FF2}"/>
              </a:ext>
            </a:extLst>
          </p:cNvPr>
          <p:cNvSpPr>
            <a:spLocks noGrp="1"/>
          </p:cNvSpPr>
          <p:nvPr>
            <p:ph idx="1"/>
          </p:nvPr>
        </p:nvSpPr>
        <p:spPr>
          <a:xfrm>
            <a:off x="5329969" y="647750"/>
            <a:ext cx="5850936" cy="5571066"/>
          </a:xfrm>
        </p:spPr>
        <p:txBody>
          <a:bodyPr anchor="ctr">
            <a:normAutofit/>
          </a:bodyPr>
          <a:lstStyle/>
          <a:p>
            <a:pPr marL="0" indent="0">
              <a:buNone/>
            </a:pPr>
            <a:r>
              <a:rPr lang="en-US" sz="1800" dirty="0"/>
              <a:t>Demographic information</a:t>
            </a:r>
          </a:p>
          <a:p>
            <a:pPr marL="0" indent="0">
              <a:buNone/>
            </a:pPr>
            <a:r>
              <a:rPr lang="en-US" sz="1800" dirty="0"/>
              <a:t>Name: Sarah Williams </a:t>
            </a:r>
          </a:p>
          <a:p>
            <a:pPr marL="0" indent="0">
              <a:buNone/>
            </a:pPr>
            <a:r>
              <a:rPr lang="en-US" sz="1800" dirty="0"/>
              <a:t>Age: 52 years old</a:t>
            </a:r>
          </a:p>
          <a:p>
            <a:pPr marL="0" indent="0">
              <a:buNone/>
            </a:pPr>
            <a:r>
              <a:rPr lang="en-US" sz="1800" dirty="0"/>
              <a:t>Gender: Female</a:t>
            </a:r>
          </a:p>
          <a:p>
            <a:pPr marL="0" indent="0">
              <a:buNone/>
            </a:pPr>
            <a:r>
              <a:rPr lang="en-US" sz="1800" dirty="0"/>
              <a:t>Ethnicity: White British</a:t>
            </a:r>
          </a:p>
          <a:p>
            <a:pPr marL="0" indent="0">
              <a:buNone/>
            </a:pPr>
            <a:r>
              <a:rPr lang="en-US" sz="1800" dirty="0"/>
              <a:t>Occupation: Office Administrator</a:t>
            </a:r>
          </a:p>
          <a:p>
            <a:pPr marL="0" indent="0">
              <a:buNone/>
            </a:pPr>
            <a:r>
              <a:rPr lang="en-US" sz="1800" dirty="0"/>
              <a:t>Living situation: lives with her husband and two children in Warwickshire</a:t>
            </a:r>
          </a:p>
          <a:p>
            <a:pPr marL="0" indent="0">
              <a:buNone/>
            </a:pPr>
            <a:r>
              <a:rPr lang="en-US" sz="1800" dirty="0"/>
              <a:t>Diagnosis: stage 2 invasive Ductal Breast cancer</a:t>
            </a:r>
          </a:p>
          <a:p>
            <a:pPr marL="0" indent="0">
              <a:buNone/>
            </a:pPr>
            <a:endParaRPr lang="en-US" sz="1800" dirty="0"/>
          </a:p>
          <a:p>
            <a:pPr marL="0" indent="0">
              <a:buNone/>
            </a:pPr>
            <a:endParaRPr lang="en-US" sz="1800" dirty="0"/>
          </a:p>
          <a:p>
            <a:pPr marL="0" indent="0">
              <a:buNone/>
            </a:pPr>
            <a:endParaRPr lang="en-GB" sz="1800" dirty="0"/>
          </a:p>
        </p:txBody>
      </p:sp>
      <p:pic>
        <p:nvPicPr>
          <p:cNvPr id="5" name="Recorded Sound">
            <a:hlinkClick r:id="" action="ppaction://media"/>
            <a:extLst>
              <a:ext uri="{FF2B5EF4-FFF2-40B4-BE49-F238E27FC236}">
                <a16:creationId xmlns:a16="http://schemas.microsoft.com/office/drawing/2014/main" id="{167470C4-B31A-272F-F986-31797CC5A97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10750" y="5656277"/>
            <a:ext cx="609600" cy="609600"/>
          </a:xfrm>
          <a:prstGeom prst="rect">
            <a:avLst/>
          </a:prstGeom>
        </p:spPr>
      </p:pic>
    </p:spTree>
    <p:extLst>
      <p:ext uri="{BB962C8B-B14F-4D97-AF65-F5344CB8AC3E}">
        <p14:creationId xmlns:p14="http://schemas.microsoft.com/office/powerpoint/2010/main" val="32775224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5740"/>
    </mc:Choice>
    <mc:Fallback xmlns="">
      <p:transition spd="slow" advTm="25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ontent Placeholder 15">
            <a:extLst>
              <a:ext uri="{FF2B5EF4-FFF2-40B4-BE49-F238E27FC236}">
                <a16:creationId xmlns:a16="http://schemas.microsoft.com/office/drawing/2014/main" id="{B5474A72-66A4-595D-BA81-882294DF59B0}"/>
              </a:ext>
            </a:extLst>
          </p:cNvPr>
          <p:cNvGraphicFramePr>
            <a:graphicFrameLocks noGrp="1"/>
          </p:cNvGraphicFramePr>
          <p:nvPr>
            <p:ph idx="1"/>
            <p:extLst>
              <p:ext uri="{D42A27DB-BD31-4B8C-83A1-F6EECF244321}">
                <p14:modId xmlns:p14="http://schemas.microsoft.com/office/powerpoint/2010/main" val="1203973378"/>
              </p:ext>
            </p:extLst>
          </p:nvPr>
        </p:nvGraphicFramePr>
        <p:xfrm>
          <a:off x="236220" y="553806"/>
          <a:ext cx="11719560" cy="5750388"/>
        </p:xfrm>
        <a:graphic>
          <a:graphicData uri="http://schemas.openxmlformats.org/drawingml/2006/table">
            <a:tbl>
              <a:tblPr>
                <a:tableStyleId>{BDBED569-4797-4DF1-A0F4-6AAB3CD982D8}</a:tableStyleId>
              </a:tblPr>
              <a:tblGrid>
                <a:gridCol w="1595546">
                  <a:extLst>
                    <a:ext uri="{9D8B030D-6E8A-4147-A177-3AD203B41FA5}">
                      <a16:colId xmlns:a16="http://schemas.microsoft.com/office/drawing/2014/main" val="394727222"/>
                    </a:ext>
                  </a:extLst>
                </a:gridCol>
                <a:gridCol w="5337376">
                  <a:extLst>
                    <a:ext uri="{9D8B030D-6E8A-4147-A177-3AD203B41FA5}">
                      <a16:colId xmlns:a16="http://schemas.microsoft.com/office/drawing/2014/main" val="2905867876"/>
                    </a:ext>
                  </a:extLst>
                </a:gridCol>
                <a:gridCol w="1595546">
                  <a:extLst>
                    <a:ext uri="{9D8B030D-6E8A-4147-A177-3AD203B41FA5}">
                      <a16:colId xmlns:a16="http://schemas.microsoft.com/office/drawing/2014/main" val="11216891"/>
                    </a:ext>
                  </a:extLst>
                </a:gridCol>
                <a:gridCol w="1595546">
                  <a:extLst>
                    <a:ext uri="{9D8B030D-6E8A-4147-A177-3AD203B41FA5}">
                      <a16:colId xmlns:a16="http://schemas.microsoft.com/office/drawing/2014/main" val="3830752426"/>
                    </a:ext>
                  </a:extLst>
                </a:gridCol>
                <a:gridCol w="1595546">
                  <a:extLst>
                    <a:ext uri="{9D8B030D-6E8A-4147-A177-3AD203B41FA5}">
                      <a16:colId xmlns:a16="http://schemas.microsoft.com/office/drawing/2014/main" val="2503455944"/>
                    </a:ext>
                  </a:extLst>
                </a:gridCol>
              </a:tblGrid>
              <a:tr h="202488">
                <a:tc>
                  <a:txBody>
                    <a:bodyPr/>
                    <a:lstStyle/>
                    <a:p>
                      <a:pPr>
                        <a:buNone/>
                      </a:pPr>
                      <a:r>
                        <a:rPr lang="en-GB" sz="1400" b="1" dirty="0"/>
                        <a:t>Nursing Problem</a:t>
                      </a:r>
                      <a:endParaRPr lang="en-GB" sz="1400" dirty="0"/>
                    </a:p>
                  </a:txBody>
                  <a:tcPr marL="10752" marR="10752" marT="5376" marB="5376" anchor="ctr"/>
                </a:tc>
                <a:tc>
                  <a:txBody>
                    <a:bodyPr/>
                    <a:lstStyle/>
                    <a:p>
                      <a:pPr>
                        <a:buNone/>
                      </a:pPr>
                      <a:r>
                        <a:rPr lang="en-GB" sz="1400" b="1" dirty="0"/>
                        <a:t>Goal/Expected Outcome</a:t>
                      </a:r>
                      <a:endParaRPr lang="en-GB" sz="1400" dirty="0"/>
                    </a:p>
                  </a:txBody>
                  <a:tcPr marL="10752" marR="10752" marT="5376" marB="5376" anchor="ctr"/>
                </a:tc>
                <a:tc>
                  <a:txBody>
                    <a:bodyPr/>
                    <a:lstStyle/>
                    <a:p>
                      <a:pPr>
                        <a:buNone/>
                      </a:pPr>
                      <a:r>
                        <a:rPr lang="en-GB" sz="1400" b="1"/>
                        <a:t>Nursing Interventions</a:t>
                      </a:r>
                      <a:endParaRPr lang="en-GB" sz="1400"/>
                    </a:p>
                  </a:txBody>
                  <a:tcPr marL="10752" marR="10752" marT="5376" marB="5376" anchor="ctr"/>
                </a:tc>
                <a:tc>
                  <a:txBody>
                    <a:bodyPr/>
                    <a:lstStyle/>
                    <a:p>
                      <a:pPr>
                        <a:buNone/>
                      </a:pPr>
                      <a:r>
                        <a:rPr lang="en-GB" sz="1400" b="1"/>
                        <a:t>Rationale</a:t>
                      </a:r>
                      <a:endParaRPr lang="en-GB" sz="1400"/>
                    </a:p>
                  </a:txBody>
                  <a:tcPr marL="10752" marR="10752" marT="5376" marB="5376" anchor="ctr"/>
                </a:tc>
                <a:tc>
                  <a:txBody>
                    <a:bodyPr/>
                    <a:lstStyle/>
                    <a:p>
                      <a:pPr>
                        <a:buNone/>
                      </a:pPr>
                      <a:r>
                        <a:rPr lang="en-GB" sz="1400" b="1" dirty="0"/>
                        <a:t>Evaluation</a:t>
                      </a:r>
                      <a:endParaRPr lang="en-GB" sz="1400" dirty="0"/>
                    </a:p>
                  </a:txBody>
                  <a:tcPr marL="10752" marR="10752" marT="5376" marB="5376" anchor="ctr"/>
                </a:tc>
                <a:extLst>
                  <a:ext uri="{0D108BD9-81ED-4DB2-BD59-A6C34878D82A}">
                    <a16:rowId xmlns:a16="http://schemas.microsoft.com/office/drawing/2014/main" val="1810841782"/>
                  </a:ext>
                </a:extLst>
              </a:tr>
              <a:tr h="1435862">
                <a:tc>
                  <a:txBody>
                    <a:bodyPr/>
                    <a:lstStyle/>
                    <a:p>
                      <a:pPr>
                        <a:buNone/>
                      </a:pPr>
                      <a:r>
                        <a:rPr lang="en-GB" sz="1050" b="1" dirty="0"/>
                        <a:t>Anxiety related to new cancer diagnosis and uncertainty about treatment.</a:t>
                      </a:r>
                      <a:endParaRPr lang="en-GB" sz="1050" dirty="0"/>
                    </a:p>
                  </a:txBody>
                  <a:tcPr marL="10752" marR="10752" marT="5376" marB="5376" anchor="ctr"/>
                </a:tc>
                <a:tc>
                  <a:txBody>
                    <a:bodyPr/>
                    <a:lstStyle/>
                    <a:p>
                      <a:pPr>
                        <a:buNone/>
                      </a:pPr>
                      <a:r>
                        <a:rPr lang="en-GB" sz="1100"/>
                        <a:t>Sarah will verbalise reduced anxiety and demonstrate understanding of her diagnosis and treatment plan within one week.</a:t>
                      </a:r>
                    </a:p>
                  </a:txBody>
                  <a:tcPr marL="10752" marR="10752" marT="5376" marB="5376" anchor="ctr"/>
                </a:tc>
                <a:tc>
                  <a:txBody>
                    <a:bodyPr/>
                    <a:lstStyle/>
                    <a:p>
                      <a:pPr>
                        <a:buNone/>
                      </a:pPr>
                      <a:r>
                        <a:rPr lang="en-GB" sz="1050"/>
                        <a:t>Assess anxiety using an appropriate assessment tool; encourage Sarah to discuss her fears and concerns; provide clear, evidence-based information about treatment; involve her husband in discussions if Sarah wishes; refer to psychological support or breast care nurse.</a:t>
                      </a:r>
                    </a:p>
                  </a:txBody>
                  <a:tcPr marL="10752" marR="10752" marT="5376" marB="5376" anchor="ctr"/>
                </a:tc>
                <a:tc>
                  <a:txBody>
                    <a:bodyPr/>
                    <a:lstStyle/>
                    <a:p>
                      <a:pPr>
                        <a:buNone/>
                      </a:pPr>
                      <a:r>
                        <a:rPr lang="en-GB" sz="1050"/>
                        <a:t>Accurate information and emotional support reduce anxiety and improve coping. Family involvement can strengthen emotional support.</a:t>
                      </a:r>
                    </a:p>
                  </a:txBody>
                  <a:tcPr marL="10752" marR="10752" marT="5376" marB="5376" anchor="ctr"/>
                </a:tc>
                <a:tc>
                  <a:txBody>
                    <a:bodyPr/>
                    <a:lstStyle/>
                    <a:p>
                      <a:pPr>
                        <a:buNone/>
                      </a:pPr>
                      <a:r>
                        <a:rPr lang="en-GB" sz="1050" dirty="0"/>
                        <a:t>Sarah reports feeling less anxious, asks informed questions, and participates in treatment decisions.</a:t>
                      </a:r>
                    </a:p>
                  </a:txBody>
                  <a:tcPr marL="10752" marR="10752" marT="5376" marB="5376" anchor="ctr"/>
                </a:tc>
                <a:extLst>
                  <a:ext uri="{0D108BD9-81ED-4DB2-BD59-A6C34878D82A}">
                    <a16:rowId xmlns:a16="http://schemas.microsoft.com/office/drawing/2014/main" val="915956524"/>
                  </a:ext>
                </a:extLst>
              </a:tr>
              <a:tr h="1150606">
                <a:tc>
                  <a:txBody>
                    <a:bodyPr/>
                    <a:lstStyle/>
                    <a:p>
                      <a:pPr>
                        <a:buNone/>
                      </a:pPr>
                      <a:r>
                        <a:rPr lang="en-GB" sz="1050" b="1" dirty="0"/>
                        <a:t>Acute pain related to surgery or tumour.</a:t>
                      </a:r>
                      <a:endParaRPr lang="en-GB" sz="1050" dirty="0"/>
                    </a:p>
                  </a:txBody>
                  <a:tcPr marL="10752" marR="10752" marT="5376" marB="5376" anchor="ctr"/>
                </a:tc>
                <a:tc>
                  <a:txBody>
                    <a:bodyPr/>
                    <a:lstStyle/>
                    <a:p>
                      <a:pPr>
                        <a:buNone/>
                      </a:pPr>
                      <a:r>
                        <a:rPr lang="en-GB" sz="1050" dirty="0"/>
                        <a:t>Sarah will maintain pain at a tolerable level (≤3/10) and remain comfortable during treatment.</a:t>
                      </a:r>
                    </a:p>
                  </a:txBody>
                  <a:tcPr marL="10752" marR="10752" marT="5376" marB="5376" anchor="ctr"/>
                </a:tc>
                <a:tc>
                  <a:txBody>
                    <a:bodyPr/>
                    <a:lstStyle/>
                    <a:p>
                      <a:pPr>
                        <a:buNone/>
                      </a:pPr>
                      <a:r>
                        <a:rPr lang="en-GB" sz="1050"/>
                        <a:t>Assess pain regularly using a validated pain scale; administer prescribed analgesia; encourage non-pharmacological pain relief such as positioning and relaxation techniques; monitor response to treatment.</a:t>
                      </a:r>
                    </a:p>
                  </a:txBody>
                  <a:tcPr marL="10752" marR="10752" marT="5376" marB="5376" anchor="ctr"/>
                </a:tc>
                <a:tc>
                  <a:txBody>
                    <a:bodyPr/>
                    <a:lstStyle/>
                    <a:p>
                      <a:pPr>
                        <a:buNone/>
                      </a:pPr>
                      <a:r>
                        <a:rPr lang="en-GB" sz="1050" dirty="0"/>
                        <a:t>Effective pain management improves comfort, mobility, sleep, and recovery.</a:t>
                      </a:r>
                    </a:p>
                  </a:txBody>
                  <a:tcPr marL="10752" marR="10752" marT="5376" marB="5376" anchor="ctr"/>
                </a:tc>
                <a:tc>
                  <a:txBody>
                    <a:bodyPr/>
                    <a:lstStyle/>
                    <a:p>
                      <a:pPr>
                        <a:buNone/>
                      </a:pPr>
                      <a:r>
                        <a:rPr lang="en-GB" sz="1050" dirty="0"/>
                        <a:t>Sarah reports acceptable pain control and is able to carry out daily activities comfortably.</a:t>
                      </a:r>
                    </a:p>
                  </a:txBody>
                  <a:tcPr marL="10752" marR="10752" marT="5376" marB="5376" anchor="ctr"/>
                </a:tc>
                <a:extLst>
                  <a:ext uri="{0D108BD9-81ED-4DB2-BD59-A6C34878D82A}">
                    <a16:rowId xmlns:a16="http://schemas.microsoft.com/office/drawing/2014/main" val="3049929265"/>
                  </a:ext>
                </a:extLst>
              </a:tr>
              <a:tr h="1293234">
                <a:tc>
                  <a:txBody>
                    <a:bodyPr/>
                    <a:lstStyle/>
                    <a:p>
                      <a:pPr>
                        <a:buNone/>
                      </a:pPr>
                      <a:r>
                        <a:rPr lang="en-GB" sz="1050" b="1" dirty="0"/>
                        <a:t>Risk of infection related to surgery and possible chemotherapy.</a:t>
                      </a:r>
                      <a:endParaRPr lang="en-GB" sz="1050" dirty="0"/>
                    </a:p>
                  </a:txBody>
                  <a:tcPr marL="10752" marR="10752" marT="5376" marB="5376" anchor="ctr"/>
                </a:tc>
                <a:tc>
                  <a:txBody>
                    <a:bodyPr/>
                    <a:lstStyle/>
                    <a:p>
                      <a:pPr>
                        <a:buNone/>
                      </a:pPr>
                      <a:r>
                        <a:rPr lang="en-GB" sz="1050" dirty="0"/>
                        <a:t>Sarah will remain free from signs of infection throughout treatment.</a:t>
                      </a:r>
                    </a:p>
                  </a:txBody>
                  <a:tcPr marL="10752" marR="10752" marT="5376" marB="5376" anchor="ctr"/>
                </a:tc>
                <a:tc>
                  <a:txBody>
                    <a:bodyPr/>
                    <a:lstStyle/>
                    <a:p>
                      <a:pPr>
                        <a:buNone/>
                      </a:pPr>
                      <a:r>
                        <a:rPr lang="en-GB" sz="1050" dirty="0"/>
                        <a:t>Monitor temperature and wound site; educate on hand hygiene and wound care; encourage adequate nutrition and hydration; monitor blood results where appropriate; advise Sarah to seek medical attention if she develops fever or signs of infection.</a:t>
                      </a:r>
                    </a:p>
                  </a:txBody>
                  <a:tcPr marL="10752" marR="10752" marT="5376" marB="5376" anchor="ctr"/>
                </a:tc>
                <a:tc>
                  <a:txBody>
                    <a:bodyPr/>
                    <a:lstStyle/>
                    <a:p>
                      <a:pPr>
                        <a:buNone/>
                      </a:pPr>
                      <a:r>
                        <a:rPr lang="en-GB" sz="1050" dirty="0"/>
                        <a:t>Chemotherapy and surgery increase infection risk. Early recognition prevents complications.</a:t>
                      </a:r>
                    </a:p>
                  </a:txBody>
                  <a:tcPr marL="10752" marR="10752" marT="5376" marB="5376" anchor="ctr"/>
                </a:tc>
                <a:tc>
                  <a:txBody>
                    <a:bodyPr/>
                    <a:lstStyle/>
                    <a:p>
                      <a:pPr>
                        <a:buNone/>
                      </a:pPr>
                      <a:r>
                        <a:rPr lang="en-GB" sz="1050" dirty="0"/>
                        <a:t>No evidence of infection; wound heals appropriately; Sarah understands infection prevention measures.</a:t>
                      </a:r>
                    </a:p>
                  </a:txBody>
                  <a:tcPr marL="10752" marR="10752" marT="5376" marB="5376" anchor="ctr"/>
                </a:tc>
                <a:extLst>
                  <a:ext uri="{0D108BD9-81ED-4DB2-BD59-A6C34878D82A}">
                    <a16:rowId xmlns:a16="http://schemas.microsoft.com/office/drawing/2014/main" val="1457410283"/>
                  </a:ext>
                </a:extLst>
              </a:tr>
            </a:tbl>
          </a:graphicData>
        </a:graphic>
      </p:graphicFrame>
      <p:pic>
        <p:nvPicPr>
          <p:cNvPr id="21" name="Recorded Sound">
            <a:hlinkClick r:id="" action="ppaction://media"/>
            <a:extLst>
              <a:ext uri="{FF2B5EF4-FFF2-40B4-BE49-F238E27FC236}">
                <a16:creationId xmlns:a16="http://schemas.microsoft.com/office/drawing/2014/main" id="{9DC7E5A2-608E-EAE7-6D67-C477EE7BBB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12830" y="5999394"/>
            <a:ext cx="609600" cy="609600"/>
          </a:xfrm>
          <a:prstGeom prst="rect">
            <a:avLst/>
          </a:prstGeom>
        </p:spPr>
      </p:pic>
      <p:sp>
        <p:nvSpPr>
          <p:cNvPr id="23" name="TextBox 22">
            <a:extLst>
              <a:ext uri="{FF2B5EF4-FFF2-40B4-BE49-F238E27FC236}">
                <a16:creationId xmlns:a16="http://schemas.microsoft.com/office/drawing/2014/main" id="{44133586-AFED-148D-831A-76B20EC475A3}"/>
              </a:ext>
            </a:extLst>
          </p:cNvPr>
          <p:cNvSpPr txBox="1"/>
          <p:nvPr/>
        </p:nvSpPr>
        <p:spPr>
          <a:xfrm>
            <a:off x="4328160" y="61661"/>
            <a:ext cx="2971800" cy="461665"/>
          </a:xfrm>
          <a:prstGeom prst="rect">
            <a:avLst/>
          </a:prstGeom>
          <a:noFill/>
        </p:spPr>
        <p:txBody>
          <a:bodyPr wrap="square" rtlCol="0">
            <a:spAutoFit/>
          </a:bodyPr>
          <a:lstStyle/>
          <a:p>
            <a:r>
              <a:rPr lang="en-US" sz="2400" dirty="0">
                <a:ln w="0"/>
                <a:solidFill>
                  <a:schemeClr val="accent1"/>
                </a:solidFill>
                <a:effectLst>
                  <a:outerShdw blurRad="38100" dist="25400" dir="5400000" algn="ctr" rotWithShape="0">
                    <a:srgbClr val="6E747A">
                      <a:alpha val="43000"/>
                    </a:srgbClr>
                  </a:outerShdw>
                </a:effectLst>
              </a:rPr>
              <a:t>Nursing care plan </a:t>
            </a:r>
            <a:endParaRPr lang="en-GB" sz="240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96030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287"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D537C-9C9E-D028-A93A-80DA354F774E}"/>
              </a:ext>
            </a:extLst>
          </p:cNvPr>
          <p:cNvSpPr>
            <a:spLocks noGrp="1"/>
          </p:cNvSpPr>
          <p:nvPr>
            <p:ph type="title"/>
          </p:nvPr>
        </p:nvSpPr>
        <p:spPr>
          <a:xfrm>
            <a:off x="1389300" y="1201723"/>
            <a:ext cx="2888120" cy="4454554"/>
          </a:xfrm>
        </p:spPr>
        <p:txBody>
          <a:bodyPr anchor="ctr">
            <a:normAutofit/>
          </a:bodyPr>
          <a:lstStyle/>
          <a:p>
            <a:r>
              <a:rPr lang="en-US" sz="3600" dirty="0"/>
              <a:t>Risk Factors</a:t>
            </a:r>
            <a:endParaRPr lang="en-GB" sz="3600" dirty="0"/>
          </a:p>
        </p:txBody>
      </p:sp>
      <p:sp>
        <p:nvSpPr>
          <p:cNvPr id="3" name="Content Placeholder 2">
            <a:extLst>
              <a:ext uri="{FF2B5EF4-FFF2-40B4-BE49-F238E27FC236}">
                <a16:creationId xmlns:a16="http://schemas.microsoft.com/office/drawing/2014/main" id="{27729F5B-697B-1137-8E3D-6AACC95F7392}"/>
              </a:ext>
            </a:extLst>
          </p:cNvPr>
          <p:cNvSpPr>
            <a:spLocks noGrp="1"/>
          </p:cNvSpPr>
          <p:nvPr>
            <p:ph idx="1"/>
          </p:nvPr>
        </p:nvSpPr>
        <p:spPr>
          <a:xfrm>
            <a:off x="5329969" y="647750"/>
            <a:ext cx="5850936" cy="5571066"/>
          </a:xfrm>
        </p:spPr>
        <p:txBody>
          <a:bodyPr anchor="ctr">
            <a:normAutofit/>
          </a:bodyPr>
          <a:lstStyle/>
          <a:p>
            <a:r>
              <a:rPr lang="en-US" sz="1800" dirty="0"/>
              <a:t>Obesity</a:t>
            </a:r>
            <a:r>
              <a:rPr lang="en-GB" dirty="0"/>
              <a:t>, especially after menopause</a:t>
            </a:r>
          </a:p>
          <a:p>
            <a:r>
              <a:rPr lang="en-US" sz="1800" dirty="0"/>
              <a:t>Physical inactivity</a:t>
            </a:r>
          </a:p>
          <a:p>
            <a:r>
              <a:rPr lang="en-US" dirty="0"/>
              <a:t>Smoking</a:t>
            </a:r>
          </a:p>
          <a:p>
            <a:r>
              <a:rPr lang="en-US" sz="1800" dirty="0"/>
              <a:t>Hormone replacement theory</a:t>
            </a:r>
            <a:endParaRPr lang="en-US" dirty="0"/>
          </a:p>
          <a:p>
            <a:r>
              <a:rPr lang="en-US" sz="1800" dirty="0"/>
              <a:t>Not breastfeeding</a:t>
            </a:r>
            <a:endParaRPr lang="en-US" dirty="0"/>
          </a:p>
          <a:p>
            <a:r>
              <a:rPr lang="en-US" sz="1800" dirty="0"/>
              <a:t>Un</a:t>
            </a:r>
            <a:r>
              <a:rPr lang="en-US" dirty="0"/>
              <a:t>healthy diet</a:t>
            </a:r>
            <a:endParaRPr lang="en-US" sz="1800" dirty="0"/>
          </a:p>
        </p:txBody>
      </p:sp>
      <p:pic>
        <p:nvPicPr>
          <p:cNvPr id="4" name="Recorded Sound">
            <a:hlinkClick r:id="" action="ppaction://media"/>
            <a:extLst>
              <a:ext uri="{FF2B5EF4-FFF2-40B4-BE49-F238E27FC236}">
                <a16:creationId xmlns:a16="http://schemas.microsoft.com/office/drawing/2014/main" id="{01A969C1-27E1-B23B-BCC3-83CCF7AAD5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71305" y="5914016"/>
            <a:ext cx="609600" cy="609600"/>
          </a:xfrm>
          <a:prstGeom prst="rect">
            <a:avLst/>
          </a:prstGeom>
        </p:spPr>
      </p:pic>
    </p:spTree>
    <p:extLst>
      <p:ext uri="{BB962C8B-B14F-4D97-AF65-F5344CB8AC3E}">
        <p14:creationId xmlns:p14="http://schemas.microsoft.com/office/powerpoint/2010/main" val="213101269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0785"/>
    </mc:Choice>
    <mc:Fallback xmlns="">
      <p:transition spd="slow" advTm="100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78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97648-51B4-CFB8-FEC5-8969341D1112}"/>
              </a:ext>
            </a:extLst>
          </p:cNvPr>
          <p:cNvSpPr>
            <a:spLocks noGrp="1"/>
          </p:cNvSpPr>
          <p:nvPr>
            <p:ph type="title"/>
          </p:nvPr>
        </p:nvSpPr>
        <p:spPr>
          <a:xfrm>
            <a:off x="1033777" y="398565"/>
            <a:ext cx="3300646" cy="4463889"/>
          </a:xfrm>
        </p:spPr>
        <p:txBody>
          <a:bodyPr anchor="ctr">
            <a:normAutofit/>
          </a:bodyPr>
          <a:lstStyle/>
          <a:p>
            <a:r>
              <a:rPr lang="en-US" dirty="0"/>
              <a:t>Sign and symptoms</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70437F-B5CC-AF66-F453-5E1022C08916}"/>
              </a:ext>
            </a:extLst>
          </p:cNvPr>
          <p:cNvSpPr>
            <a:spLocks noGrp="1"/>
          </p:cNvSpPr>
          <p:nvPr>
            <p:ph idx="1"/>
          </p:nvPr>
        </p:nvSpPr>
        <p:spPr>
          <a:xfrm>
            <a:off x="4978918" y="1109145"/>
            <a:ext cx="6341016" cy="4603900"/>
          </a:xfrm>
        </p:spPr>
        <p:txBody>
          <a:bodyPr anchor="ctr">
            <a:normAutofit/>
          </a:bodyPr>
          <a:lstStyle/>
          <a:p>
            <a:r>
              <a:rPr lang="en-US" dirty="0"/>
              <a:t>New lump of thickening in the breast or underarm</a:t>
            </a:r>
          </a:p>
          <a:p>
            <a:r>
              <a:rPr lang="en-US" dirty="0"/>
              <a:t>Change in the size or shape of the breast</a:t>
            </a:r>
          </a:p>
          <a:p>
            <a:r>
              <a:rPr lang="en-US" dirty="0"/>
              <a:t>Dimpling or puckering of the breast skin</a:t>
            </a:r>
          </a:p>
          <a:p>
            <a:r>
              <a:rPr lang="en-US" dirty="0"/>
              <a:t>Redness, swelling, or warmth of the breast</a:t>
            </a:r>
          </a:p>
          <a:p>
            <a:r>
              <a:rPr lang="en-US" dirty="0"/>
              <a:t>Nipple inversion</a:t>
            </a:r>
          </a:p>
          <a:p>
            <a:r>
              <a:rPr lang="en-US" dirty="0"/>
              <a:t>Bloody or unusual nipple discharge</a:t>
            </a:r>
          </a:p>
          <a:p>
            <a:r>
              <a:rPr lang="en-US" dirty="0"/>
              <a:t>Rash, crusting, or scaling of the nipple</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Recorded Sound">
            <a:hlinkClick r:id="" action="ppaction://media"/>
            <a:extLst>
              <a:ext uri="{FF2B5EF4-FFF2-40B4-BE49-F238E27FC236}">
                <a16:creationId xmlns:a16="http://schemas.microsoft.com/office/drawing/2014/main" id="{82437F81-0F84-D2F3-96E0-5C85EE4B0A3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15134" y="6136390"/>
            <a:ext cx="609600" cy="609600"/>
          </a:xfrm>
          <a:prstGeom prst="rect">
            <a:avLst/>
          </a:prstGeom>
        </p:spPr>
      </p:pic>
      <p:pic>
        <p:nvPicPr>
          <p:cNvPr id="15" name="Picture 14">
            <a:extLst>
              <a:ext uri="{FF2B5EF4-FFF2-40B4-BE49-F238E27FC236}">
                <a16:creationId xmlns:a16="http://schemas.microsoft.com/office/drawing/2014/main" id="{E21EA37A-4ABC-7195-1E9E-734DA773AAA2}"/>
              </a:ext>
            </a:extLst>
          </p:cNvPr>
          <p:cNvPicPr>
            <a:picLocks noChangeAspect="1"/>
          </p:cNvPicPr>
          <p:nvPr/>
        </p:nvPicPr>
        <p:blipFill>
          <a:blip r:embed="rId5"/>
          <a:stretch>
            <a:fillRect/>
          </a:stretch>
        </p:blipFill>
        <p:spPr>
          <a:xfrm>
            <a:off x="1019042" y="3386072"/>
            <a:ext cx="2214574" cy="2952764"/>
          </a:xfrm>
          <a:prstGeom prst="rect">
            <a:avLst/>
          </a:prstGeom>
        </p:spPr>
      </p:pic>
    </p:spTree>
    <p:extLst>
      <p:ext uri="{BB962C8B-B14F-4D97-AF65-F5344CB8AC3E}">
        <p14:creationId xmlns:p14="http://schemas.microsoft.com/office/powerpoint/2010/main" val="3197700375"/>
      </p:ext>
    </p:extLst>
  </p:cSld>
  <p:clrMapOvr>
    <a:masterClrMapping/>
  </p:clrMapOvr>
  <mc:AlternateContent xmlns:mc="http://schemas.openxmlformats.org/markup-compatibility/2006" xmlns:p14="http://schemas.microsoft.com/office/powerpoint/2010/main">
    <mc:Choice Requires="p14">
      <p:transition spd="slow" p14:dur="2000" advTm="7087"/>
    </mc:Choice>
    <mc:Fallback xmlns="">
      <p:transition spd="slow" advTm="70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31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5B7A58-B24D-8F46-7A9C-87DF20B568AE}"/>
              </a:ext>
            </a:extLst>
          </p:cNvPr>
          <p:cNvSpPr>
            <a:spLocks noGrp="1"/>
          </p:cNvSpPr>
          <p:nvPr>
            <p:ph type="title"/>
          </p:nvPr>
        </p:nvSpPr>
        <p:spPr>
          <a:xfrm>
            <a:off x="1043950" y="1179151"/>
            <a:ext cx="3300646" cy="4463889"/>
          </a:xfrm>
        </p:spPr>
        <p:txBody>
          <a:bodyPr anchor="ctr">
            <a:normAutofit/>
          </a:bodyPr>
          <a:lstStyle/>
          <a:p>
            <a:r>
              <a:rPr lang="en-US" dirty="0"/>
              <a:t>Anatomy of the breast </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D2A4FF-567D-2291-6994-E7DBA6B63275}"/>
              </a:ext>
            </a:extLst>
          </p:cNvPr>
          <p:cNvSpPr>
            <a:spLocks noGrp="1"/>
          </p:cNvSpPr>
          <p:nvPr>
            <p:ph idx="1"/>
          </p:nvPr>
        </p:nvSpPr>
        <p:spPr>
          <a:xfrm>
            <a:off x="4978918" y="1109145"/>
            <a:ext cx="6341016" cy="4603900"/>
          </a:xfrm>
        </p:spPr>
        <p:txBody>
          <a:bodyPr anchor="ctr">
            <a:normAutofit/>
          </a:bodyPr>
          <a:lstStyle/>
          <a:p>
            <a:r>
              <a:rPr lang="en-US" dirty="0"/>
              <a:t>The breast contains 15-20 lobes each divided into smaller lobules</a:t>
            </a:r>
          </a:p>
          <a:p>
            <a:r>
              <a:rPr lang="en-US" dirty="0"/>
              <a:t>The amount of fatty tissue determines the size of the breast but does not affect milk production.</a:t>
            </a:r>
          </a:p>
          <a:p>
            <a:r>
              <a:rPr lang="en-US" dirty="0"/>
              <a:t>It is made up of glandular tissue, fatty tissue, connective tissue.</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C9FAE40F-D97E-4B0A-EF30-9208C796A6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59339" y="5980722"/>
            <a:ext cx="609600" cy="609600"/>
          </a:xfrm>
          <a:prstGeom prst="rect">
            <a:avLst/>
          </a:prstGeom>
        </p:spPr>
      </p:pic>
    </p:spTree>
    <p:extLst>
      <p:ext uri="{BB962C8B-B14F-4D97-AF65-F5344CB8AC3E}">
        <p14:creationId xmlns:p14="http://schemas.microsoft.com/office/powerpoint/2010/main" val="4131865911"/>
      </p:ext>
    </p:extLst>
  </p:cSld>
  <p:clrMapOvr>
    <a:masterClrMapping/>
  </p:clrMapOvr>
  <mc:AlternateContent xmlns:mc="http://schemas.openxmlformats.org/markup-compatibility/2006" xmlns:p14="http://schemas.microsoft.com/office/powerpoint/2010/main">
    <mc:Choice Requires="p14">
      <p:transition spd="slow" p14:dur="2000" advTm="53074"/>
    </mc:Choice>
    <mc:Fallback xmlns="">
      <p:transition spd="slow" advTm="53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450D1-C99E-C359-5B03-7A9AB97C0256}"/>
              </a:ext>
            </a:extLst>
          </p:cNvPr>
          <p:cNvSpPr>
            <a:spLocks noGrp="1"/>
          </p:cNvSpPr>
          <p:nvPr>
            <p:ph type="title"/>
          </p:nvPr>
        </p:nvSpPr>
        <p:spPr>
          <a:xfrm>
            <a:off x="1043950" y="1179151"/>
            <a:ext cx="3300646" cy="4463889"/>
          </a:xfrm>
        </p:spPr>
        <p:txBody>
          <a:bodyPr anchor="ctr">
            <a:normAutofit/>
          </a:bodyPr>
          <a:lstStyle/>
          <a:p>
            <a:r>
              <a:rPr lang="en-US" dirty="0"/>
              <a:t>Physiology of the breast </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1F07CF-9DA3-D6F0-E851-3E0E1F6515D2}"/>
              </a:ext>
            </a:extLst>
          </p:cNvPr>
          <p:cNvSpPr>
            <a:spLocks noGrp="1"/>
          </p:cNvSpPr>
          <p:nvPr>
            <p:ph idx="1"/>
          </p:nvPr>
        </p:nvSpPr>
        <p:spPr>
          <a:xfrm>
            <a:off x="4978918" y="1109145"/>
            <a:ext cx="6341016" cy="4603900"/>
          </a:xfrm>
        </p:spPr>
        <p:txBody>
          <a:bodyPr anchor="ctr">
            <a:normAutofit/>
          </a:bodyPr>
          <a:lstStyle/>
          <a:p>
            <a:r>
              <a:rPr lang="en-US" dirty="0"/>
              <a:t>The main function of the breast is to produce and deliver milk to nourish an infant.</a:t>
            </a:r>
          </a:p>
          <a:p>
            <a:r>
              <a:rPr lang="en-US" dirty="0"/>
              <a:t>During puberty, the breast develop under the influence of the hormone's estrogen and progesterone.</a:t>
            </a:r>
          </a:p>
          <a:p>
            <a:r>
              <a:rPr lang="en-US" dirty="0"/>
              <a:t>During pregnancy, the milk producing glands (lobules) and milk ducts grow and prepare for breastfeeding.</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F24E5407-CD69-C413-DB54-469E45E33D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71087" y="5980722"/>
            <a:ext cx="609600" cy="609600"/>
          </a:xfrm>
          <a:prstGeom prst="rect">
            <a:avLst/>
          </a:prstGeom>
        </p:spPr>
      </p:pic>
    </p:spTree>
    <p:extLst>
      <p:ext uri="{BB962C8B-B14F-4D97-AF65-F5344CB8AC3E}">
        <p14:creationId xmlns:p14="http://schemas.microsoft.com/office/powerpoint/2010/main" val="1246482527"/>
      </p:ext>
    </p:extLst>
  </p:cSld>
  <p:clrMapOvr>
    <a:masterClrMapping/>
  </p:clrMapOvr>
  <mc:AlternateContent xmlns:mc="http://schemas.openxmlformats.org/markup-compatibility/2006" xmlns:p14="http://schemas.microsoft.com/office/powerpoint/2010/main">
    <mc:Choice Requires="p14">
      <p:transition spd="slow" p14:dur="2000" advTm="61086"/>
    </mc:Choice>
    <mc:Fallback xmlns="">
      <p:transition spd="slow" advTm="61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08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B2154-A7C3-2142-A3F1-AB5222EFE1FE}"/>
              </a:ext>
            </a:extLst>
          </p:cNvPr>
          <p:cNvSpPr>
            <a:spLocks noGrp="1"/>
          </p:cNvSpPr>
          <p:nvPr>
            <p:ph type="title"/>
          </p:nvPr>
        </p:nvSpPr>
        <p:spPr>
          <a:xfrm>
            <a:off x="1043950" y="1179151"/>
            <a:ext cx="3300646" cy="4463889"/>
          </a:xfrm>
        </p:spPr>
        <p:txBody>
          <a:bodyPr anchor="ctr">
            <a:normAutofit/>
          </a:bodyPr>
          <a:lstStyle/>
          <a:p>
            <a:r>
              <a:rPr lang="en-US" dirty="0"/>
              <a:t>Evidence based care plan</a:t>
            </a:r>
            <a:br>
              <a:rPr lang="en-US" dirty="0"/>
            </a:b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A6B152-51B5-53BA-B128-C0131177169A}"/>
              </a:ext>
            </a:extLst>
          </p:cNvPr>
          <p:cNvSpPr>
            <a:spLocks noGrp="1"/>
          </p:cNvSpPr>
          <p:nvPr>
            <p:ph idx="1"/>
          </p:nvPr>
        </p:nvSpPr>
        <p:spPr>
          <a:xfrm>
            <a:off x="4978918" y="1109145"/>
            <a:ext cx="6341016" cy="4603900"/>
          </a:xfrm>
        </p:spPr>
        <p:txBody>
          <a:bodyPr anchor="ctr">
            <a:normAutofit/>
          </a:bodyPr>
          <a:lstStyle/>
          <a:p>
            <a:r>
              <a:rPr lang="en-US" dirty="0"/>
              <a:t>Assessment and monitoring</a:t>
            </a:r>
          </a:p>
          <a:p>
            <a:r>
              <a:rPr lang="en-US" dirty="0"/>
              <a:t>Early detection and screening </a:t>
            </a:r>
          </a:p>
          <a:p>
            <a:r>
              <a:rPr lang="en-US" dirty="0"/>
              <a:t>Treatment and medical management </a:t>
            </a:r>
          </a:p>
          <a:p>
            <a:r>
              <a:rPr lang="en-US" dirty="0"/>
              <a:t>Lifestyle and supportive care</a:t>
            </a:r>
          </a:p>
          <a:p>
            <a:r>
              <a:rPr lang="en-US" dirty="0"/>
              <a:t>Follow up and long-term care</a:t>
            </a:r>
          </a:p>
          <a:p>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AD1CFBE1-9AC2-43CE-50D2-F7CDF93D17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75837" y="6212590"/>
            <a:ext cx="609600" cy="609600"/>
          </a:xfrm>
          <a:prstGeom prst="rect">
            <a:avLst/>
          </a:prstGeom>
        </p:spPr>
      </p:pic>
    </p:spTree>
    <p:extLst>
      <p:ext uri="{BB962C8B-B14F-4D97-AF65-F5344CB8AC3E}">
        <p14:creationId xmlns:p14="http://schemas.microsoft.com/office/powerpoint/2010/main" val="1802002805"/>
      </p:ext>
    </p:extLst>
  </p:cSld>
  <p:clrMapOvr>
    <a:masterClrMapping/>
  </p:clrMapOvr>
  <mc:AlternateContent xmlns:mc="http://schemas.openxmlformats.org/markup-compatibility/2006" xmlns:p14="http://schemas.microsoft.com/office/powerpoint/2010/main">
    <mc:Choice Requires="p14">
      <p:transition spd="slow" p14:dur="2000" advTm="70290"/>
    </mc:Choice>
    <mc:Fallback xmlns="">
      <p:transition spd="slow" advTm="70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2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5A7343-6614-52D9-4D26-3CC13C3AADAD}"/>
              </a:ext>
            </a:extLst>
          </p:cNvPr>
          <p:cNvSpPr>
            <a:spLocks noGrp="1"/>
          </p:cNvSpPr>
          <p:nvPr>
            <p:ph type="title"/>
          </p:nvPr>
        </p:nvSpPr>
        <p:spPr>
          <a:xfrm>
            <a:off x="667658" y="1179151"/>
            <a:ext cx="3676938" cy="4463889"/>
          </a:xfrm>
        </p:spPr>
        <p:txBody>
          <a:bodyPr anchor="ctr">
            <a:normAutofit/>
          </a:bodyPr>
          <a:lstStyle/>
          <a:p>
            <a:r>
              <a:rPr lang="en-US" dirty="0"/>
              <a:t>Communication </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F24F31-D310-CE82-DF09-98F74F377BC9}"/>
              </a:ext>
            </a:extLst>
          </p:cNvPr>
          <p:cNvSpPr>
            <a:spLocks noGrp="1"/>
          </p:cNvSpPr>
          <p:nvPr>
            <p:ph idx="1"/>
          </p:nvPr>
        </p:nvSpPr>
        <p:spPr>
          <a:xfrm>
            <a:off x="4978918" y="1109145"/>
            <a:ext cx="6341016" cy="4603900"/>
          </a:xfrm>
        </p:spPr>
        <p:txBody>
          <a:bodyPr anchor="ctr">
            <a:normAutofit/>
          </a:bodyPr>
          <a:lstStyle/>
          <a:p>
            <a:r>
              <a:rPr lang="en-US" dirty="0"/>
              <a:t>Use clear and simple language to explain the diagnosis, tests, and treatment options </a:t>
            </a:r>
          </a:p>
          <a:p>
            <a:r>
              <a:rPr lang="en-US" dirty="0"/>
              <a:t>Listen actively to the patient’s concerns, feelings and questions</a:t>
            </a:r>
          </a:p>
          <a:p>
            <a:r>
              <a:rPr lang="en-US" dirty="0"/>
              <a:t>Show empathy, respect and emotional support throughout the patient’s care</a:t>
            </a:r>
          </a:p>
          <a:p>
            <a:r>
              <a:rPr lang="en-US" dirty="0"/>
              <a:t>Encourage patients to express their fears, worries and preference</a:t>
            </a:r>
          </a:p>
          <a:p>
            <a:r>
              <a:rPr lang="en-US" dirty="0"/>
              <a:t>Respect the patients' privacy, dignity and making about their treatment and care.  </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EDEFC86C-1769-EAA3-21AC-D4FC8E837C8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13937" y="5980722"/>
            <a:ext cx="609600" cy="609600"/>
          </a:xfrm>
          <a:prstGeom prst="rect">
            <a:avLst/>
          </a:prstGeom>
        </p:spPr>
      </p:pic>
    </p:spTree>
    <p:extLst>
      <p:ext uri="{BB962C8B-B14F-4D97-AF65-F5344CB8AC3E}">
        <p14:creationId xmlns:p14="http://schemas.microsoft.com/office/powerpoint/2010/main" val="4104962454"/>
      </p:ext>
    </p:extLst>
  </p:cSld>
  <p:clrMapOvr>
    <a:masterClrMapping/>
  </p:clrMapOvr>
  <mc:AlternateContent xmlns:mc="http://schemas.openxmlformats.org/markup-compatibility/2006" xmlns:p14="http://schemas.microsoft.com/office/powerpoint/2010/main">
    <mc:Choice Requires="p14">
      <p:transition spd="slow" p14:dur="2000" advTm="53788"/>
    </mc:Choice>
    <mc:Fallback xmlns="">
      <p:transition spd="slow" advTm="53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7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32476-812D-6C39-0E5A-F87E676D9703}"/>
              </a:ext>
            </a:extLst>
          </p:cNvPr>
          <p:cNvSpPr>
            <a:spLocks noGrp="1"/>
          </p:cNvSpPr>
          <p:nvPr>
            <p:ph type="title"/>
          </p:nvPr>
        </p:nvSpPr>
        <p:spPr>
          <a:xfrm>
            <a:off x="770980" y="1179151"/>
            <a:ext cx="3573616" cy="4463889"/>
          </a:xfrm>
        </p:spPr>
        <p:txBody>
          <a:bodyPr anchor="ctr">
            <a:normAutofit/>
          </a:bodyPr>
          <a:lstStyle/>
          <a:p>
            <a:r>
              <a:rPr lang="en-US" dirty="0"/>
              <a:t>Breast cancer and pathophysiology </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AC9BE1-7CDA-09E5-4404-1D42CD9A51B0}"/>
              </a:ext>
            </a:extLst>
          </p:cNvPr>
          <p:cNvSpPr>
            <a:spLocks noGrp="1"/>
          </p:cNvSpPr>
          <p:nvPr>
            <p:ph idx="1"/>
          </p:nvPr>
        </p:nvSpPr>
        <p:spPr>
          <a:xfrm>
            <a:off x="4978918" y="1109145"/>
            <a:ext cx="6341016" cy="4603900"/>
          </a:xfrm>
        </p:spPr>
        <p:txBody>
          <a:bodyPr anchor="ctr">
            <a:normAutofit/>
          </a:bodyPr>
          <a:lstStyle/>
          <a:p>
            <a:r>
              <a:rPr lang="en-US" dirty="0"/>
              <a:t>Cancer cells can spread though the lymphatic system to lymph nodes, especially those in the armpits (axillary lymph nodes)</a:t>
            </a:r>
          </a:p>
          <a:p>
            <a:r>
              <a:rPr lang="en-US" dirty="0"/>
              <a:t>The growth and spread of breast cancer depend on factors such as the type of cancer, tumor size, hormone receptor status, and genetic changes.  </a:t>
            </a: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Recorded Sound">
            <a:hlinkClick r:id="" action="ppaction://media"/>
            <a:extLst>
              <a:ext uri="{FF2B5EF4-FFF2-40B4-BE49-F238E27FC236}">
                <a16:creationId xmlns:a16="http://schemas.microsoft.com/office/drawing/2014/main" id="{3B463FF9-F759-DB8F-F59C-371BA665FA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284968" y="6075972"/>
            <a:ext cx="609600" cy="609600"/>
          </a:xfrm>
          <a:prstGeom prst="rect">
            <a:avLst/>
          </a:prstGeom>
        </p:spPr>
      </p:pic>
    </p:spTree>
    <p:extLst>
      <p:ext uri="{BB962C8B-B14F-4D97-AF65-F5344CB8AC3E}">
        <p14:creationId xmlns:p14="http://schemas.microsoft.com/office/powerpoint/2010/main" val="3103340851"/>
      </p:ext>
    </p:extLst>
  </p:cSld>
  <p:clrMapOvr>
    <a:masterClrMapping/>
  </p:clrMapOvr>
  <mc:AlternateContent xmlns:mc="http://schemas.openxmlformats.org/markup-compatibility/2006" xmlns:p14="http://schemas.microsoft.com/office/powerpoint/2010/main">
    <mc:Choice Requires="p14">
      <p:transition spd="slow" p14:dur="2000" advTm="54048"/>
    </mc:Choice>
    <mc:Fallback xmlns="">
      <p:transition spd="slow" advTm="54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ADC57-2052-D3E8-F604-FA255F21B24E}"/>
              </a:ext>
            </a:extLst>
          </p:cNvPr>
          <p:cNvSpPr>
            <a:spLocks noGrp="1"/>
          </p:cNvSpPr>
          <p:nvPr>
            <p:ph type="title"/>
          </p:nvPr>
        </p:nvSpPr>
        <p:spPr>
          <a:xfrm>
            <a:off x="1389300" y="1201723"/>
            <a:ext cx="2888120" cy="4454554"/>
          </a:xfrm>
        </p:spPr>
        <p:txBody>
          <a:bodyPr anchor="ctr">
            <a:normAutofit/>
          </a:bodyPr>
          <a:lstStyle/>
          <a:p>
            <a:r>
              <a:rPr lang="en-US" sz="3600" dirty="0"/>
              <a:t>Conclusion </a:t>
            </a:r>
            <a:br>
              <a:rPr lang="en-US" sz="3600" dirty="0"/>
            </a:br>
            <a:endParaRPr lang="en-GB" sz="3600" dirty="0"/>
          </a:p>
        </p:txBody>
      </p:sp>
      <p:sp>
        <p:nvSpPr>
          <p:cNvPr id="3" name="Content Placeholder 2">
            <a:extLst>
              <a:ext uri="{FF2B5EF4-FFF2-40B4-BE49-F238E27FC236}">
                <a16:creationId xmlns:a16="http://schemas.microsoft.com/office/drawing/2014/main" id="{2C9ADD5A-2334-7F61-30C2-0DDAE0664973}"/>
              </a:ext>
            </a:extLst>
          </p:cNvPr>
          <p:cNvSpPr>
            <a:spLocks noGrp="1"/>
          </p:cNvSpPr>
          <p:nvPr>
            <p:ph idx="1"/>
          </p:nvPr>
        </p:nvSpPr>
        <p:spPr>
          <a:xfrm>
            <a:off x="4691340" y="643467"/>
            <a:ext cx="5850936" cy="5571066"/>
          </a:xfrm>
        </p:spPr>
        <p:txBody>
          <a:bodyPr anchor="ctr">
            <a:normAutofit/>
          </a:bodyPr>
          <a:lstStyle/>
          <a:p>
            <a:pPr marL="0" indent="0">
              <a:buNone/>
            </a:pPr>
            <a:r>
              <a:rPr lang="en-US" sz="1800" dirty="0"/>
              <a:t>In conclusion, breast cancer is a common disease </a:t>
            </a:r>
            <a:r>
              <a:rPr lang="en-GB" dirty="0"/>
              <a:t>that occurs when abnormal cells in the breast grow uncontrollably. Understanding its risk factors, signs and symptoms, anatomy, physiology, and pathophysiology helps with early detection and effective treatment. Early diagnosis, appropriate medical care, healthy lifestyle choices, and good communication between patients and healthcare professionals can improve outcomes and support better quality of life.</a:t>
            </a:r>
            <a:endParaRPr lang="en-GB" sz="1800" dirty="0"/>
          </a:p>
        </p:txBody>
      </p:sp>
      <p:pic>
        <p:nvPicPr>
          <p:cNvPr id="6" name="Recorded Sound">
            <a:hlinkClick r:id="" action="ppaction://media"/>
            <a:extLst>
              <a:ext uri="{FF2B5EF4-FFF2-40B4-BE49-F238E27FC236}">
                <a16:creationId xmlns:a16="http://schemas.microsoft.com/office/drawing/2014/main" id="{34BD222C-7BA1-B5CC-BE76-222CDAF8EDA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44250" y="5909733"/>
            <a:ext cx="609600" cy="609600"/>
          </a:xfrm>
          <a:prstGeom prst="rect">
            <a:avLst/>
          </a:prstGeom>
        </p:spPr>
      </p:pic>
    </p:spTree>
    <p:extLst>
      <p:ext uri="{BB962C8B-B14F-4D97-AF65-F5344CB8AC3E}">
        <p14:creationId xmlns:p14="http://schemas.microsoft.com/office/powerpoint/2010/main" val="406484136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5902"/>
    </mc:Choice>
    <mc:Fallback xmlns="">
      <p:transition spd="slow" advTm="45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90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13960-FDC7-FC61-95A1-38D173299470}"/>
              </a:ext>
            </a:extLst>
          </p:cNvPr>
          <p:cNvSpPr>
            <a:spLocks noGrp="1"/>
          </p:cNvSpPr>
          <p:nvPr>
            <p:ph type="title"/>
          </p:nvPr>
        </p:nvSpPr>
        <p:spPr>
          <a:xfrm>
            <a:off x="1179438" y="971711"/>
            <a:ext cx="3300646" cy="4463889"/>
          </a:xfrm>
        </p:spPr>
        <p:txBody>
          <a:bodyPr anchor="ctr">
            <a:normAutofit/>
          </a:bodyPr>
          <a:lstStyle/>
          <a:p>
            <a:r>
              <a:rPr lang="en-US" dirty="0"/>
              <a:t>Reference list </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B06AFC9-9DED-A2DA-9BD7-F265CAA83DF6}"/>
              </a:ext>
            </a:extLst>
          </p:cNvPr>
          <p:cNvSpPr>
            <a:spLocks noGrp="1"/>
          </p:cNvSpPr>
          <p:nvPr>
            <p:ph idx="1"/>
          </p:nvPr>
        </p:nvSpPr>
        <p:spPr>
          <a:xfrm>
            <a:off x="4833257" y="1074949"/>
            <a:ext cx="6720185" cy="4603900"/>
          </a:xfrm>
        </p:spPr>
        <p:txBody>
          <a:bodyPr anchor="ctr">
            <a:normAutofit fontScale="92500" lnSpcReduction="10000"/>
          </a:bodyPr>
          <a:lstStyle/>
          <a:p>
            <a:r>
              <a:rPr lang="en-GB" sz="800" dirty="0"/>
              <a:t>American Cancer Society (2024) </a:t>
            </a:r>
            <a:r>
              <a:rPr lang="en-GB" sz="800" i="1" dirty="0"/>
              <a:t>Breast cancer facts &amp; figures 2024–2025</a:t>
            </a:r>
            <a:r>
              <a:rPr lang="en-GB" sz="800" dirty="0"/>
              <a:t>. Atlanta: American Cancer Society.</a:t>
            </a:r>
          </a:p>
          <a:p>
            <a:r>
              <a:rPr lang="en-GB" sz="800" dirty="0"/>
              <a:t>Bray, F., </a:t>
            </a:r>
            <a:r>
              <a:rPr lang="en-GB" sz="800" dirty="0" err="1"/>
              <a:t>Laversanne</a:t>
            </a:r>
            <a:r>
              <a:rPr lang="en-GB" sz="800" dirty="0"/>
              <a:t>, M., Sung, H., </a:t>
            </a:r>
            <a:r>
              <a:rPr lang="en-GB" sz="800" dirty="0" err="1"/>
              <a:t>Ferlay</a:t>
            </a:r>
            <a:r>
              <a:rPr lang="en-GB" sz="800" dirty="0"/>
              <a:t>, J., Siegel, R.L., </a:t>
            </a:r>
            <a:r>
              <a:rPr lang="en-GB" sz="800" dirty="0" err="1"/>
              <a:t>Soerjomataram</a:t>
            </a:r>
            <a:r>
              <a:rPr lang="en-GB" sz="800" dirty="0"/>
              <a:t>, I. and Jemal, A. (2024) ‘Global cancer statistics 2022: GLOBOCAN estimates of incidence and mortality worldwide for 36 cancers in 185 countries’, </a:t>
            </a:r>
            <a:r>
              <a:rPr lang="en-GB" sz="800" i="1" dirty="0"/>
              <a:t>CA: A Cancer Journal for Clinicians</a:t>
            </a:r>
            <a:r>
              <a:rPr lang="en-GB" sz="800" dirty="0"/>
              <a:t>, 74(3), pp. 229–263.</a:t>
            </a:r>
          </a:p>
          <a:p>
            <a:r>
              <a:rPr lang="en-GB" sz="800" dirty="0"/>
              <a:t>Cardoso, F., Kyriakides, S., Ohno, S., </a:t>
            </a:r>
            <a:r>
              <a:rPr lang="en-GB" sz="800" dirty="0" err="1"/>
              <a:t>Penault</a:t>
            </a:r>
            <a:r>
              <a:rPr lang="en-GB" sz="800" dirty="0"/>
              <a:t>-Llorca, F., </a:t>
            </a:r>
            <a:r>
              <a:rPr lang="en-GB" sz="800" dirty="0" err="1"/>
              <a:t>Poortmans</a:t>
            </a:r>
            <a:r>
              <a:rPr lang="en-GB" sz="800" dirty="0"/>
              <a:t>, P., Rubio, I.T., Zackrisson, S. and Senkus, E. (2019) ‘Early breast cancer: ESMO Clinical Practice Guidelines for diagnosis, treatment and follow-up’, </a:t>
            </a:r>
            <a:r>
              <a:rPr lang="en-GB" sz="800" i="1" dirty="0"/>
              <a:t>Annals of Oncology</a:t>
            </a:r>
            <a:r>
              <a:rPr lang="en-GB" sz="800" dirty="0"/>
              <a:t>, 30(8), pp. 1194–1220.</a:t>
            </a:r>
          </a:p>
          <a:p>
            <a:r>
              <a:rPr lang="en-GB" sz="800" dirty="0"/>
              <a:t>Early Breast Cancer Trialists’ Collaborative Group (2015) ‘Adjuvant chemotherapy for breast cancer’, </a:t>
            </a:r>
            <a:r>
              <a:rPr lang="en-GB" sz="800" i="1" dirty="0"/>
              <a:t>The Lancet</a:t>
            </a:r>
            <a:r>
              <a:rPr lang="en-GB" sz="800" dirty="0"/>
              <a:t>, 386(10001), pp. 1425–1435.</a:t>
            </a:r>
          </a:p>
          <a:p>
            <a:r>
              <a:rPr lang="en-GB" sz="800" dirty="0"/>
              <a:t>Harbeck, N., </a:t>
            </a:r>
            <a:r>
              <a:rPr lang="en-GB" sz="800" dirty="0" err="1"/>
              <a:t>Penault</a:t>
            </a:r>
            <a:r>
              <a:rPr lang="en-GB" sz="800" dirty="0"/>
              <a:t>-Llorca, F., Cortes, J., Gnant, M., </a:t>
            </a:r>
            <a:r>
              <a:rPr lang="en-GB" sz="800" dirty="0" err="1"/>
              <a:t>Houssami</a:t>
            </a:r>
            <a:r>
              <a:rPr lang="en-GB" sz="800" dirty="0"/>
              <a:t>, N., </a:t>
            </a:r>
            <a:r>
              <a:rPr lang="en-GB" sz="800" dirty="0" err="1"/>
              <a:t>Poortmans</a:t>
            </a:r>
            <a:r>
              <a:rPr lang="en-GB" sz="800" dirty="0"/>
              <a:t>, P., Ruddy, K. and Tsang, J. (2019) ‘Breast cancer’, </a:t>
            </a:r>
            <a:r>
              <a:rPr lang="en-GB" sz="800" i="1" dirty="0"/>
              <a:t>Nature Reviews Disease Primers</a:t>
            </a:r>
            <a:r>
              <a:rPr lang="en-GB" sz="800" dirty="0"/>
              <a:t>, 5, article 66.</a:t>
            </a:r>
          </a:p>
          <a:p>
            <a:r>
              <a:rPr lang="en-GB" sz="800" dirty="0"/>
              <a:t>Harbeck, N. and Gnant, M. (2017) ‘Breast cancer’, </a:t>
            </a:r>
            <a:r>
              <a:rPr lang="en-GB" sz="800" i="1" dirty="0"/>
              <a:t>The Lancet</a:t>
            </a:r>
            <a:r>
              <a:rPr lang="en-GB" sz="800" dirty="0"/>
              <a:t>, 389(10074), pp. 1134–1150.</a:t>
            </a:r>
          </a:p>
          <a:p>
            <a:r>
              <a:rPr lang="en-GB" sz="800" dirty="0"/>
              <a:t>Kohler, B.A., Sherman, R.L., Howlader, N., Jemal, A., Ryerson, A.B., Henry, K.A., Boscoe, F.P. and Cronin, K.A. (2015) ‘Annual report to the nation on the status of cancer, 1975–2011, featuring incidence of breast cancer subtypes’, </a:t>
            </a:r>
            <a:r>
              <a:rPr lang="en-GB" sz="800" i="1" dirty="0"/>
              <a:t>Journal of the National Cancer Institute</a:t>
            </a:r>
            <a:r>
              <a:rPr lang="en-GB" sz="800" dirty="0"/>
              <a:t>, 107(6), pp. djv048.</a:t>
            </a:r>
          </a:p>
          <a:p>
            <a:r>
              <a:rPr lang="en-GB" sz="800" dirty="0"/>
              <a:t>National Cancer Institute (2024) </a:t>
            </a:r>
            <a:r>
              <a:rPr lang="en-GB" sz="800" i="1" dirty="0"/>
              <a:t>Breast cancer treatment (PDQ®)–Patient version</a:t>
            </a:r>
            <a:r>
              <a:rPr lang="en-GB" sz="800" dirty="0"/>
              <a:t>. Available at: </a:t>
            </a:r>
            <a:r>
              <a:rPr lang="en-GB" sz="800" dirty="0">
                <a:hlinkClick r:id="rId4"/>
              </a:rPr>
              <a:t>https://www.cancer.gov/types/breast/patient/breast-treatment-pdq</a:t>
            </a:r>
            <a:r>
              <a:rPr lang="en-GB" sz="800" dirty="0"/>
              <a:t> (Accessed: 16 July 2026).</a:t>
            </a:r>
          </a:p>
          <a:p>
            <a:r>
              <a:rPr lang="en-GB" sz="800" dirty="0"/>
              <a:t>Nounou, M.I., </a:t>
            </a:r>
            <a:r>
              <a:rPr lang="en-GB" sz="800" dirty="0" err="1"/>
              <a:t>ElAmrawy</a:t>
            </a:r>
            <a:r>
              <a:rPr lang="en-GB" sz="800" dirty="0"/>
              <a:t>, F., Ahmed, N., Abdelraouf, K., Goda, S. and Syed-Sha-</a:t>
            </a:r>
            <a:r>
              <a:rPr lang="en-GB" sz="800" dirty="0" err="1"/>
              <a:t>Qhattal</a:t>
            </a:r>
            <a:r>
              <a:rPr lang="en-GB" sz="800" dirty="0"/>
              <a:t>, H. (2015) ‘Breast cancer: Conventional diagnosis and treatment modalities and recent patents and technologies’, </a:t>
            </a:r>
            <a:r>
              <a:rPr lang="en-GB" sz="800" i="1" dirty="0"/>
              <a:t>Breast Cancer: Targets and Therapy</a:t>
            </a:r>
            <a:r>
              <a:rPr lang="en-GB" sz="800" dirty="0"/>
              <a:t>, 7, pp. 17–34.</a:t>
            </a:r>
          </a:p>
          <a:p>
            <a:r>
              <a:rPr lang="en-GB" sz="800" dirty="0"/>
              <a:t>Sung, H., </a:t>
            </a:r>
            <a:r>
              <a:rPr lang="en-GB" sz="800" dirty="0" err="1"/>
              <a:t>Ferlay</a:t>
            </a:r>
            <a:r>
              <a:rPr lang="en-GB" sz="800" dirty="0"/>
              <a:t>, J., Siegel, R.L., </a:t>
            </a:r>
            <a:r>
              <a:rPr lang="en-GB" sz="800" dirty="0" err="1"/>
              <a:t>Laversanne</a:t>
            </a:r>
            <a:r>
              <a:rPr lang="en-GB" sz="800" dirty="0"/>
              <a:t>, M., </a:t>
            </a:r>
            <a:r>
              <a:rPr lang="en-GB" sz="800" dirty="0" err="1"/>
              <a:t>Soerjomataram</a:t>
            </a:r>
            <a:r>
              <a:rPr lang="en-GB" sz="800" dirty="0"/>
              <a:t>, I., Jemal, A. and Bray, F. (2021) ‘Global cancer statistics 2020: GLOBOCAN estimates of incidence and mortality worldwide for 36 cancers in 185 countries’, </a:t>
            </a:r>
            <a:r>
              <a:rPr lang="en-GB" sz="800" i="1" dirty="0"/>
              <a:t>CA: A Cancer Journal for Clinicians</a:t>
            </a:r>
            <a:r>
              <a:rPr lang="en-GB" sz="800" dirty="0"/>
              <a:t>, 71(3), pp. 209–249.</a:t>
            </a:r>
          </a:p>
          <a:p>
            <a:r>
              <a:rPr lang="en-GB" sz="800" dirty="0"/>
              <a:t>World Health Organization (2024) </a:t>
            </a:r>
            <a:r>
              <a:rPr lang="en-GB" sz="800" i="1" dirty="0"/>
              <a:t>Breast cancer</a:t>
            </a:r>
            <a:r>
              <a:rPr lang="en-GB" sz="800" dirty="0"/>
              <a:t>. Available at: </a:t>
            </a:r>
            <a:r>
              <a:rPr lang="en-GB" sz="800" dirty="0">
                <a:hlinkClick r:id="rId5"/>
              </a:rPr>
              <a:t>https://www.who.int/news-room/fact-sheets/detail/breast-cancer</a:t>
            </a:r>
            <a:r>
              <a:rPr lang="en-GB" sz="800" dirty="0"/>
              <a:t> (Accessed: 16 July 2026).</a:t>
            </a:r>
          </a:p>
          <a:p>
            <a:r>
              <a:rPr lang="en-GB" sz="800" dirty="0"/>
              <a:t>Waks, A.G. and Winer, E.P. (2019) ‘Breast cancer treatment: A review’, </a:t>
            </a:r>
            <a:r>
              <a:rPr lang="en-GB" sz="800" i="1" dirty="0"/>
              <a:t>JAMA</a:t>
            </a:r>
            <a:r>
              <a:rPr lang="en-GB" sz="800" dirty="0"/>
              <a:t>, 321(3), pp. 288–300.</a:t>
            </a:r>
          </a:p>
          <a:p>
            <a:r>
              <a:rPr lang="en-GB" sz="800" dirty="0"/>
              <a:t>Winters, S., Martin, C., Murphy, D. and </a:t>
            </a:r>
            <a:r>
              <a:rPr lang="en-GB" sz="800" dirty="0" err="1"/>
              <a:t>Shokar</a:t>
            </a:r>
            <a:r>
              <a:rPr lang="en-GB" sz="800" dirty="0"/>
              <a:t>, N.K. (2017) ‘Breast cancer epidemiology, prevention, and screening’, </a:t>
            </a:r>
            <a:r>
              <a:rPr lang="en-GB" sz="800" i="1" dirty="0"/>
              <a:t>Progress in Molecular Biology and Translational Science</a:t>
            </a:r>
            <a:r>
              <a:rPr lang="en-GB" sz="800" dirty="0"/>
              <a:t>, 151, pp. 1–32.</a:t>
            </a:r>
          </a:p>
          <a:p>
            <a:r>
              <a:rPr lang="en-GB" sz="800" dirty="0" err="1"/>
              <a:t>Yedjou</a:t>
            </a:r>
            <a:r>
              <a:rPr lang="en-GB" sz="800" dirty="0"/>
              <a:t>, C.G., Sims, J.N., Miele, L., Noubissi, F., Lowe, L., Fonseca, D.D., Alo, R.A., Payton, M. and </a:t>
            </a:r>
            <a:r>
              <a:rPr lang="en-GB" sz="800" dirty="0" err="1"/>
              <a:t>Tchounwou</a:t>
            </a:r>
            <a:r>
              <a:rPr lang="en-GB" sz="800" dirty="0"/>
              <a:t>, P.B. (2019) ‘Health and racial disparity in breast cancer’, </a:t>
            </a:r>
            <a:r>
              <a:rPr lang="en-GB" sz="800" i="1" dirty="0"/>
              <a:t>Advances in Experimental Medicine and Biology</a:t>
            </a:r>
            <a:r>
              <a:rPr lang="en-GB" sz="800" dirty="0"/>
              <a:t>, 1152, pp. 31–49.</a:t>
            </a:r>
          </a:p>
          <a:p>
            <a:r>
              <a:rPr lang="en-GB" sz="800" dirty="0"/>
              <a:t>Zhang, X., Dai, H., Liu, H., Deng, X., Xu, Y. and Luo, Y. (2019) ‘The role of lifestyle factors in breast cancer risk’, </a:t>
            </a:r>
            <a:r>
              <a:rPr lang="en-GB" sz="800" i="1" dirty="0"/>
              <a:t>Breast Cancer Research and Treatment</a:t>
            </a:r>
            <a:r>
              <a:rPr lang="en-GB" sz="800" dirty="0"/>
              <a:t>, 175, pp. 1–13.</a:t>
            </a:r>
          </a:p>
          <a:p>
            <a:endParaRPr lang="en-GB" sz="7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Recorded Sound">
            <a:hlinkClick r:id="" action="ppaction://media"/>
            <a:extLst>
              <a:ext uri="{FF2B5EF4-FFF2-40B4-BE49-F238E27FC236}">
                <a16:creationId xmlns:a16="http://schemas.microsoft.com/office/drawing/2014/main" id="{C8D381A4-CD59-CE5A-BCEC-3617BB954B4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75837" y="5963624"/>
            <a:ext cx="609600" cy="609600"/>
          </a:xfrm>
          <a:prstGeom prst="rect">
            <a:avLst/>
          </a:prstGeom>
        </p:spPr>
      </p:pic>
    </p:spTree>
    <p:extLst>
      <p:ext uri="{BB962C8B-B14F-4D97-AF65-F5344CB8AC3E}">
        <p14:creationId xmlns:p14="http://schemas.microsoft.com/office/powerpoint/2010/main" val="712899756"/>
      </p:ext>
    </p:extLst>
  </p:cSld>
  <p:clrMapOvr>
    <a:masterClrMapping/>
  </p:clrMapOvr>
  <mc:AlternateContent xmlns:mc="http://schemas.openxmlformats.org/markup-compatibility/2006" xmlns:p14="http://schemas.microsoft.com/office/powerpoint/2010/main">
    <mc:Choice Requires="p14">
      <p:transition spd="slow" p14:dur="2000" advTm="13801"/>
    </mc:Choice>
    <mc:Fallback xmlns="">
      <p:transition spd="slow" advTm="1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1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12201</TotalTime>
  <Words>1700</Words>
  <Application>Microsoft Office PowerPoint</Application>
  <PresentationFormat>Widescreen</PresentationFormat>
  <Paragraphs>115</Paragraphs>
  <Slides>16</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Iqra Ali Student Number:2433750 Module Code:BMHP5023 Title: Introduction to physiology Lecturer: Robert Nartowski, Philip Jones Assignment Title: Component 2: Presentation (PowerPoint with voice- over) Submission deadline: Sunday 19th July 2026  </vt:lpstr>
      <vt:lpstr>Table of content</vt:lpstr>
      <vt:lpstr>Introduction</vt:lpstr>
      <vt:lpstr>Breast cancer </vt:lpstr>
      <vt:lpstr>Systems of breast cancer </vt:lpstr>
      <vt:lpstr>Patients Care Plan </vt:lpstr>
      <vt:lpstr>PowerPoint Presentation</vt:lpstr>
      <vt:lpstr>Risk Factors</vt:lpstr>
      <vt:lpstr>Sign and symptoms</vt:lpstr>
      <vt:lpstr>Anatomy of the breast </vt:lpstr>
      <vt:lpstr>Physiology of the breast </vt:lpstr>
      <vt:lpstr>Evidence based care plan </vt:lpstr>
      <vt:lpstr>Communication </vt:lpstr>
      <vt:lpstr>Breast cancer and pathophysiology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Iqra Ali</dc:creator>
  <cp:lastModifiedBy>Iqra Ali</cp:lastModifiedBy>
  <cp:revision>7</cp:revision>
  <dcterms:created xsi:type="dcterms:W3CDTF">2026-06-21T20:26:38Z</dcterms:created>
  <dcterms:modified xsi:type="dcterms:W3CDTF">2026-07-18T23:02:14Z</dcterms:modified>
</cp:coreProperties>
</file>