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notesMasterIdLst>
    <p:notesMasterId r:id="rId31"/>
  </p:notesMasterIdLst>
  <p:sldIdLst>
    <p:sldId id="256" r:id="rId2"/>
    <p:sldId id="284" r:id="rId3"/>
    <p:sldId id="269" r:id="rId4"/>
    <p:sldId id="305" r:id="rId5"/>
    <p:sldId id="285" r:id="rId6"/>
    <p:sldId id="286" r:id="rId7"/>
    <p:sldId id="287" r:id="rId8"/>
    <p:sldId id="298" r:id="rId9"/>
    <p:sldId id="288" r:id="rId10"/>
    <p:sldId id="307" r:id="rId11"/>
    <p:sldId id="308" r:id="rId12"/>
    <p:sldId id="289" r:id="rId13"/>
    <p:sldId id="290" r:id="rId14"/>
    <p:sldId id="291" r:id="rId15"/>
    <p:sldId id="292" r:id="rId16"/>
    <p:sldId id="309" r:id="rId17"/>
    <p:sldId id="295" r:id="rId18"/>
    <p:sldId id="293" r:id="rId19"/>
    <p:sldId id="299" r:id="rId20"/>
    <p:sldId id="300" r:id="rId21"/>
    <p:sldId id="294" r:id="rId22"/>
    <p:sldId id="296" r:id="rId23"/>
    <p:sldId id="301" r:id="rId24"/>
    <p:sldId id="302" r:id="rId25"/>
    <p:sldId id="297" r:id="rId26"/>
    <p:sldId id="303" r:id="rId27"/>
    <p:sldId id="310" r:id="rId28"/>
    <p:sldId id="264" r:id="rId29"/>
    <p:sldId id="265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A91E02-26BF-4656-B677-48DD9EB5BD16}" v="3" dt="2026-10-12T16:10:29.33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>
        <p:scale>
          <a:sx n="80" d="100"/>
          <a:sy n="80" d="100"/>
        </p:scale>
        <p:origin x="369" y="1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15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8819EEA-2913-44D5-9EB3-65FBF7A88134}" type="doc">
      <dgm:prSet loTypeId="urn:microsoft.com/office/officeart/2016/7/layout/LinearArrowProcessNumbered" loCatId="process" qsTypeId="urn:microsoft.com/office/officeart/2005/8/quickstyle/simple1#241" qsCatId="simple" csTypeId="urn:microsoft.com/office/officeart/2005/8/colors/accent1_2#115" csCatId="accent1" phldr="1"/>
      <dgm:spPr/>
      <dgm:t>
        <a:bodyPr/>
        <a:lstStyle/>
        <a:p>
          <a:endParaRPr lang="en-US"/>
        </a:p>
      </dgm:t>
    </dgm:pt>
    <dgm:pt modelId="{59B081A7-44F6-4480-9D4D-A2D34C1CC4C7}">
      <dgm:prSet custT="1"/>
      <dgm:spPr/>
      <dgm:t>
        <a:bodyPr/>
        <a:lstStyle/>
        <a:p>
          <a:r>
            <a:rPr lang="en-GB" sz="3200" dirty="0"/>
            <a:t>Concrete experience</a:t>
          </a:r>
          <a:endParaRPr lang="en-US" sz="3200" dirty="0"/>
        </a:p>
      </dgm:t>
    </dgm:pt>
    <dgm:pt modelId="{EEA72C27-9278-4329-81D8-324651A04504}" type="parTrans" cxnId="{ED1351F4-AF9A-422A-8A9B-B20ADF7180ED}">
      <dgm:prSet/>
      <dgm:spPr/>
      <dgm:t>
        <a:bodyPr/>
        <a:lstStyle/>
        <a:p>
          <a:endParaRPr lang="en-US"/>
        </a:p>
      </dgm:t>
    </dgm:pt>
    <dgm:pt modelId="{171820B9-3069-47C8-AFDC-16A4BF8DA350}" type="sibTrans" cxnId="{ED1351F4-AF9A-422A-8A9B-B20ADF7180ED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4C4B5866-BA2A-4260-870A-DDC98773E2D2}">
      <dgm:prSet custT="1"/>
      <dgm:spPr/>
      <dgm:t>
        <a:bodyPr/>
        <a:lstStyle/>
        <a:p>
          <a:r>
            <a:rPr lang="en-GB" sz="2800" dirty="0"/>
            <a:t>Reflective observation</a:t>
          </a:r>
          <a:endParaRPr lang="en-US" sz="2800" dirty="0"/>
        </a:p>
      </dgm:t>
    </dgm:pt>
    <dgm:pt modelId="{78820534-8B56-41E0-BEA2-8FEBA14D269F}" type="parTrans" cxnId="{DCD49E6E-E36A-4A6F-8BD9-2CA99D0151C8}">
      <dgm:prSet/>
      <dgm:spPr/>
      <dgm:t>
        <a:bodyPr/>
        <a:lstStyle/>
        <a:p>
          <a:endParaRPr lang="en-US"/>
        </a:p>
      </dgm:t>
    </dgm:pt>
    <dgm:pt modelId="{91FEF921-D577-4A60-B762-D2E42F75A866}" type="sibTrans" cxnId="{DCD49E6E-E36A-4A6F-8BD9-2CA99D0151C8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0A978135-A7AF-4669-A310-E548CEDF3262}">
      <dgm:prSet custT="1"/>
      <dgm:spPr/>
      <dgm:t>
        <a:bodyPr/>
        <a:lstStyle/>
        <a:p>
          <a:r>
            <a:rPr lang="en-GB" sz="2000" dirty="0"/>
            <a:t>Abstract conceptualisation</a:t>
          </a:r>
          <a:endParaRPr lang="en-US" sz="2000" dirty="0"/>
        </a:p>
      </dgm:t>
    </dgm:pt>
    <dgm:pt modelId="{5F3BA539-DD00-4F29-B6FD-2B1005EC1293}" type="parTrans" cxnId="{1957A65B-448C-4979-B0BE-D2137E806507}">
      <dgm:prSet/>
      <dgm:spPr/>
      <dgm:t>
        <a:bodyPr/>
        <a:lstStyle/>
        <a:p>
          <a:endParaRPr lang="en-US"/>
        </a:p>
      </dgm:t>
    </dgm:pt>
    <dgm:pt modelId="{107ED4E5-3E79-4A55-8F9C-D0A87ABF8812}" type="sibTrans" cxnId="{1957A65B-448C-4979-B0BE-D2137E806507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AC7B54B6-F9D0-4D42-A2B2-54EDDDFA6DDC}">
      <dgm:prSet/>
      <dgm:spPr/>
      <dgm:t>
        <a:bodyPr/>
        <a:lstStyle/>
        <a:p>
          <a:r>
            <a:rPr lang="en-GB" dirty="0"/>
            <a:t>Stage 4: Active experimentation</a:t>
          </a:r>
          <a:endParaRPr lang="en-US" dirty="0"/>
        </a:p>
      </dgm:t>
    </dgm:pt>
    <dgm:pt modelId="{5E43ED1D-C46B-48D9-B9F0-89563302B4FD}" type="parTrans" cxnId="{397EE581-E944-4779-AA2E-467D0409C443}">
      <dgm:prSet/>
      <dgm:spPr/>
      <dgm:t>
        <a:bodyPr/>
        <a:lstStyle/>
        <a:p>
          <a:endParaRPr lang="en-US"/>
        </a:p>
      </dgm:t>
    </dgm:pt>
    <dgm:pt modelId="{DB88C95C-2CCD-4590-A3DE-C21633938500}" type="sibTrans" cxnId="{397EE581-E944-4779-AA2E-467D0409C443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386D2BC8-53FE-419A-8D6F-803CA8186F22}">
      <dgm:prSet/>
      <dgm:spPr/>
      <dgm:t>
        <a:bodyPr/>
        <a:lstStyle/>
        <a:p>
          <a:r>
            <a:rPr lang="en-GB" dirty="0"/>
            <a:t>How did you implement these new ideas in practice?: Highlight how you put newly gained knowledge into practice.</a:t>
          </a:r>
          <a:endParaRPr lang="en-US" dirty="0"/>
        </a:p>
      </dgm:t>
    </dgm:pt>
    <dgm:pt modelId="{94954579-F1B2-4F5F-9C85-7DF098C24A1A}" type="parTrans" cxnId="{890CEB67-A035-46D9-99EC-7D1E32CFC693}">
      <dgm:prSet/>
      <dgm:spPr/>
      <dgm:t>
        <a:bodyPr/>
        <a:lstStyle/>
        <a:p>
          <a:endParaRPr lang="en-US"/>
        </a:p>
      </dgm:t>
    </dgm:pt>
    <dgm:pt modelId="{A3A43696-6A52-477C-87F7-78C90D510422}" type="sibTrans" cxnId="{890CEB67-A035-46D9-99EC-7D1E32CFC693}">
      <dgm:prSet/>
      <dgm:spPr/>
      <dgm:t>
        <a:bodyPr/>
        <a:lstStyle/>
        <a:p>
          <a:endParaRPr lang="en-US"/>
        </a:p>
      </dgm:t>
    </dgm:pt>
    <dgm:pt modelId="{A56AE69E-EA03-4394-B130-D1006D6E55AA}">
      <dgm:prSet/>
      <dgm:spPr/>
      <dgm:t>
        <a:bodyPr/>
        <a:lstStyle/>
        <a:p>
          <a:r>
            <a:rPr lang="en-GB" dirty="0"/>
            <a:t>What did you do differently when a similar situation occurred again?</a:t>
          </a:r>
          <a:endParaRPr lang="en-US" dirty="0"/>
        </a:p>
      </dgm:t>
    </dgm:pt>
    <dgm:pt modelId="{9480F837-DC90-4DB1-A755-4898CA5C9EC3}" type="parTrans" cxnId="{7A8084F6-D68A-4324-ADEF-CD09BBD9DC42}">
      <dgm:prSet/>
      <dgm:spPr/>
      <dgm:t>
        <a:bodyPr/>
        <a:lstStyle/>
        <a:p>
          <a:endParaRPr lang="en-US"/>
        </a:p>
      </dgm:t>
    </dgm:pt>
    <dgm:pt modelId="{79D3CF2B-40E1-48DD-9BCB-BD4DAB33CC7F}" type="sibTrans" cxnId="{7A8084F6-D68A-4324-ADEF-CD09BBD9DC42}">
      <dgm:prSet/>
      <dgm:spPr/>
      <dgm:t>
        <a:bodyPr/>
        <a:lstStyle/>
        <a:p>
          <a:endParaRPr lang="en-US"/>
        </a:p>
      </dgm:t>
    </dgm:pt>
    <dgm:pt modelId="{5C6B5932-E9CD-476E-B6B0-BE098D435F87}" type="pres">
      <dgm:prSet presAssocID="{78819EEA-2913-44D5-9EB3-65FBF7A88134}" presName="linearFlow" presStyleCnt="0">
        <dgm:presLayoutVars>
          <dgm:dir/>
          <dgm:animLvl val="lvl"/>
          <dgm:resizeHandles val="exact"/>
        </dgm:presLayoutVars>
      </dgm:prSet>
      <dgm:spPr/>
    </dgm:pt>
    <dgm:pt modelId="{C9220547-A066-45CB-9714-61C774028210}" type="pres">
      <dgm:prSet presAssocID="{59B081A7-44F6-4480-9D4D-A2D34C1CC4C7}" presName="compositeNode" presStyleCnt="0"/>
      <dgm:spPr/>
    </dgm:pt>
    <dgm:pt modelId="{C2101096-05BC-4828-ABCA-FA6B26FED058}" type="pres">
      <dgm:prSet presAssocID="{59B081A7-44F6-4480-9D4D-A2D34C1CC4C7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24638573-FB2D-41E0-857C-0CF412425456}" type="pres">
      <dgm:prSet presAssocID="{59B081A7-44F6-4480-9D4D-A2D34C1CC4C7}" presName="parSh" presStyleCnt="0"/>
      <dgm:spPr/>
    </dgm:pt>
    <dgm:pt modelId="{4B823E4A-EA9C-459B-98DC-5955582CEEFC}" type="pres">
      <dgm:prSet presAssocID="{59B081A7-44F6-4480-9D4D-A2D34C1CC4C7}" presName="lineNode" presStyleLbl="alignAccFollowNode1" presStyleIdx="0" presStyleCnt="12"/>
      <dgm:spPr/>
    </dgm:pt>
    <dgm:pt modelId="{B34F445E-A732-4F53-8612-D9266134FEE5}" type="pres">
      <dgm:prSet presAssocID="{59B081A7-44F6-4480-9D4D-A2D34C1CC4C7}" presName="lineArrowNode" presStyleLbl="alignAccFollowNode1" presStyleIdx="1" presStyleCnt="12"/>
      <dgm:spPr/>
    </dgm:pt>
    <dgm:pt modelId="{4AEAE3CE-6562-4DF0-B7B2-54EF191E970E}" type="pres">
      <dgm:prSet presAssocID="{171820B9-3069-47C8-AFDC-16A4BF8DA350}" presName="sibTransNodeCircle" presStyleLbl="alignNode1" presStyleIdx="0" presStyleCnt="4">
        <dgm:presLayoutVars>
          <dgm:chMax val="0"/>
          <dgm:bulletEnabled/>
        </dgm:presLayoutVars>
      </dgm:prSet>
      <dgm:spPr/>
    </dgm:pt>
    <dgm:pt modelId="{20158946-EBAC-4D5A-A53F-EEEAD14A9DBB}" type="pres">
      <dgm:prSet presAssocID="{171820B9-3069-47C8-AFDC-16A4BF8DA350}" presName="spacerBetweenCircleAndCallout" presStyleCnt="0">
        <dgm:presLayoutVars/>
      </dgm:prSet>
      <dgm:spPr/>
    </dgm:pt>
    <dgm:pt modelId="{3166298B-8B3C-4544-A9F6-6A9898AF4FD3}" type="pres">
      <dgm:prSet presAssocID="{59B081A7-44F6-4480-9D4D-A2D34C1CC4C7}" presName="nodeText" presStyleLbl="alignAccFollowNode1" presStyleIdx="2" presStyleCnt="12">
        <dgm:presLayoutVars>
          <dgm:bulletEnabled val="1"/>
        </dgm:presLayoutVars>
      </dgm:prSet>
      <dgm:spPr/>
    </dgm:pt>
    <dgm:pt modelId="{21706498-3821-4ADD-97CA-C0EE21AFBE05}" type="pres">
      <dgm:prSet presAssocID="{171820B9-3069-47C8-AFDC-16A4BF8DA350}" presName="sibTransComposite" presStyleCnt="0"/>
      <dgm:spPr/>
    </dgm:pt>
    <dgm:pt modelId="{0010D0AD-C242-4416-A828-A00DBEC44749}" type="pres">
      <dgm:prSet presAssocID="{4C4B5866-BA2A-4260-870A-DDC98773E2D2}" presName="compositeNode" presStyleCnt="0"/>
      <dgm:spPr/>
    </dgm:pt>
    <dgm:pt modelId="{DF9C0D8F-B7D6-4144-A48B-5A7AB8FC9EFA}" type="pres">
      <dgm:prSet presAssocID="{4C4B5866-BA2A-4260-870A-DDC98773E2D2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F54A0301-1CCE-49CD-8578-4B6EA6FAB847}" type="pres">
      <dgm:prSet presAssocID="{4C4B5866-BA2A-4260-870A-DDC98773E2D2}" presName="parSh" presStyleCnt="0"/>
      <dgm:spPr/>
    </dgm:pt>
    <dgm:pt modelId="{BC60EC18-F68A-459D-92E3-AC494ECD9091}" type="pres">
      <dgm:prSet presAssocID="{4C4B5866-BA2A-4260-870A-DDC98773E2D2}" presName="lineNode" presStyleLbl="alignAccFollowNode1" presStyleIdx="3" presStyleCnt="12"/>
      <dgm:spPr/>
    </dgm:pt>
    <dgm:pt modelId="{6BB2513A-16D3-4287-BF4C-34D644F6C895}" type="pres">
      <dgm:prSet presAssocID="{4C4B5866-BA2A-4260-870A-DDC98773E2D2}" presName="lineArrowNode" presStyleLbl="alignAccFollowNode1" presStyleIdx="4" presStyleCnt="12"/>
      <dgm:spPr/>
    </dgm:pt>
    <dgm:pt modelId="{34E161F6-0D4C-4274-85AB-2BC7647C68D8}" type="pres">
      <dgm:prSet presAssocID="{91FEF921-D577-4A60-B762-D2E42F75A866}" presName="sibTransNodeCircle" presStyleLbl="alignNode1" presStyleIdx="1" presStyleCnt="4">
        <dgm:presLayoutVars>
          <dgm:chMax val="0"/>
          <dgm:bulletEnabled/>
        </dgm:presLayoutVars>
      </dgm:prSet>
      <dgm:spPr/>
    </dgm:pt>
    <dgm:pt modelId="{5613FF25-C06F-4126-9A68-D38D74A70BA0}" type="pres">
      <dgm:prSet presAssocID="{91FEF921-D577-4A60-B762-D2E42F75A866}" presName="spacerBetweenCircleAndCallout" presStyleCnt="0">
        <dgm:presLayoutVars/>
      </dgm:prSet>
      <dgm:spPr/>
    </dgm:pt>
    <dgm:pt modelId="{62ACCC8A-65A5-43EA-A7F0-6C98592489EB}" type="pres">
      <dgm:prSet presAssocID="{4C4B5866-BA2A-4260-870A-DDC98773E2D2}" presName="nodeText" presStyleLbl="alignAccFollowNode1" presStyleIdx="5" presStyleCnt="12">
        <dgm:presLayoutVars>
          <dgm:bulletEnabled val="1"/>
        </dgm:presLayoutVars>
      </dgm:prSet>
      <dgm:spPr/>
    </dgm:pt>
    <dgm:pt modelId="{576926A0-D59D-4ADE-8DED-F17BE0CC99F6}" type="pres">
      <dgm:prSet presAssocID="{91FEF921-D577-4A60-B762-D2E42F75A866}" presName="sibTransComposite" presStyleCnt="0"/>
      <dgm:spPr/>
    </dgm:pt>
    <dgm:pt modelId="{D2DE8C1B-BC05-49CE-8A51-C30509BFE7E3}" type="pres">
      <dgm:prSet presAssocID="{0A978135-A7AF-4669-A310-E548CEDF3262}" presName="compositeNode" presStyleCnt="0"/>
      <dgm:spPr/>
    </dgm:pt>
    <dgm:pt modelId="{3D7613F7-B23E-4B6D-8872-83E3E5D44D79}" type="pres">
      <dgm:prSet presAssocID="{0A978135-A7AF-4669-A310-E548CEDF3262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5312E11B-782C-4D05-9B36-51868B1C6172}" type="pres">
      <dgm:prSet presAssocID="{0A978135-A7AF-4669-A310-E548CEDF3262}" presName="parSh" presStyleCnt="0"/>
      <dgm:spPr/>
    </dgm:pt>
    <dgm:pt modelId="{7F95260A-DC2A-4E4E-9840-936F841A3673}" type="pres">
      <dgm:prSet presAssocID="{0A978135-A7AF-4669-A310-E548CEDF3262}" presName="lineNode" presStyleLbl="alignAccFollowNode1" presStyleIdx="6" presStyleCnt="12"/>
      <dgm:spPr/>
    </dgm:pt>
    <dgm:pt modelId="{284CB0AB-963C-414A-9DD0-EE210FDE2C6B}" type="pres">
      <dgm:prSet presAssocID="{0A978135-A7AF-4669-A310-E548CEDF3262}" presName="lineArrowNode" presStyleLbl="alignAccFollowNode1" presStyleIdx="7" presStyleCnt="12"/>
      <dgm:spPr/>
    </dgm:pt>
    <dgm:pt modelId="{44C5129D-BD11-480C-9F66-E88944A74272}" type="pres">
      <dgm:prSet presAssocID="{107ED4E5-3E79-4A55-8F9C-D0A87ABF8812}" presName="sibTransNodeCircle" presStyleLbl="alignNode1" presStyleIdx="2" presStyleCnt="4">
        <dgm:presLayoutVars>
          <dgm:chMax val="0"/>
          <dgm:bulletEnabled/>
        </dgm:presLayoutVars>
      </dgm:prSet>
      <dgm:spPr/>
    </dgm:pt>
    <dgm:pt modelId="{6DA9245D-B636-46BC-A204-6C31B5951963}" type="pres">
      <dgm:prSet presAssocID="{107ED4E5-3E79-4A55-8F9C-D0A87ABF8812}" presName="spacerBetweenCircleAndCallout" presStyleCnt="0">
        <dgm:presLayoutVars/>
      </dgm:prSet>
      <dgm:spPr/>
    </dgm:pt>
    <dgm:pt modelId="{13A01B2A-2208-498A-B1C1-95067774E26D}" type="pres">
      <dgm:prSet presAssocID="{0A978135-A7AF-4669-A310-E548CEDF3262}" presName="nodeText" presStyleLbl="alignAccFollowNode1" presStyleIdx="8" presStyleCnt="12">
        <dgm:presLayoutVars>
          <dgm:bulletEnabled val="1"/>
        </dgm:presLayoutVars>
      </dgm:prSet>
      <dgm:spPr/>
    </dgm:pt>
    <dgm:pt modelId="{48B3A214-EDA1-4B53-B9B6-44C4DBA68615}" type="pres">
      <dgm:prSet presAssocID="{107ED4E5-3E79-4A55-8F9C-D0A87ABF8812}" presName="sibTransComposite" presStyleCnt="0"/>
      <dgm:spPr/>
    </dgm:pt>
    <dgm:pt modelId="{A957DDB2-2F9A-4168-9EA5-4D357EE7E3AF}" type="pres">
      <dgm:prSet presAssocID="{AC7B54B6-F9D0-4D42-A2B2-54EDDDFA6DDC}" presName="compositeNode" presStyleCnt="0"/>
      <dgm:spPr/>
    </dgm:pt>
    <dgm:pt modelId="{4F2B5E2F-182F-407B-BEDE-6B68F7292F35}" type="pres">
      <dgm:prSet presAssocID="{AC7B54B6-F9D0-4D42-A2B2-54EDDDFA6DDC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2C4BDB72-898B-4C7F-8A16-18772C1A1530}" type="pres">
      <dgm:prSet presAssocID="{AC7B54B6-F9D0-4D42-A2B2-54EDDDFA6DDC}" presName="parSh" presStyleCnt="0"/>
      <dgm:spPr/>
    </dgm:pt>
    <dgm:pt modelId="{CC66CC7E-9AF2-49A2-9D6B-8EB436FB52FD}" type="pres">
      <dgm:prSet presAssocID="{AC7B54B6-F9D0-4D42-A2B2-54EDDDFA6DDC}" presName="lineNode" presStyleLbl="alignAccFollowNode1" presStyleIdx="9" presStyleCnt="12"/>
      <dgm:spPr/>
    </dgm:pt>
    <dgm:pt modelId="{C27A92F0-3FEA-45E6-9CBF-F3AB6F6196E1}" type="pres">
      <dgm:prSet presAssocID="{AC7B54B6-F9D0-4D42-A2B2-54EDDDFA6DDC}" presName="lineArrowNode" presStyleLbl="alignAccFollowNode1" presStyleIdx="10" presStyleCnt="12"/>
      <dgm:spPr/>
    </dgm:pt>
    <dgm:pt modelId="{214E9E82-F663-4714-A5B5-3FBF9C0B6346}" type="pres">
      <dgm:prSet presAssocID="{DB88C95C-2CCD-4590-A3DE-C21633938500}" presName="sibTransNodeCircle" presStyleLbl="alignNode1" presStyleIdx="3" presStyleCnt="4">
        <dgm:presLayoutVars>
          <dgm:chMax val="0"/>
          <dgm:bulletEnabled/>
        </dgm:presLayoutVars>
      </dgm:prSet>
      <dgm:spPr/>
    </dgm:pt>
    <dgm:pt modelId="{9CA1C5EC-CE1D-46B3-83C5-7EBA779E353E}" type="pres">
      <dgm:prSet presAssocID="{DB88C95C-2CCD-4590-A3DE-C21633938500}" presName="spacerBetweenCircleAndCallout" presStyleCnt="0">
        <dgm:presLayoutVars/>
      </dgm:prSet>
      <dgm:spPr/>
    </dgm:pt>
    <dgm:pt modelId="{D01D02E7-C696-4A93-B40C-2D96D117CAFE}" type="pres">
      <dgm:prSet presAssocID="{AC7B54B6-F9D0-4D42-A2B2-54EDDDFA6DDC}" presName="nodeText" presStyleLbl="alignAccFollowNode1" presStyleIdx="11" presStyleCnt="12">
        <dgm:presLayoutVars>
          <dgm:bulletEnabled val="1"/>
        </dgm:presLayoutVars>
      </dgm:prSet>
      <dgm:spPr/>
    </dgm:pt>
  </dgm:ptLst>
  <dgm:cxnLst>
    <dgm:cxn modelId="{AFEBDE26-2F5E-4072-89F9-FD1833AE8501}" type="presOf" srcId="{107ED4E5-3E79-4A55-8F9C-D0A87ABF8812}" destId="{44C5129D-BD11-480C-9F66-E88944A74272}" srcOrd="0" destOrd="0" presId="urn:microsoft.com/office/officeart/2016/7/layout/LinearArrowProcessNumbered"/>
    <dgm:cxn modelId="{1957A65B-448C-4979-B0BE-D2137E806507}" srcId="{78819EEA-2913-44D5-9EB3-65FBF7A88134}" destId="{0A978135-A7AF-4669-A310-E548CEDF3262}" srcOrd="2" destOrd="0" parTransId="{5F3BA539-DD00-4F29-B6FD-2B1005EC1293}" sibTransId="{107ED4E5-3E79-4A55-8F9C-D0A87ABF8812}"/>
    <dgm:cxn modelId="{352D2044-8181-4399-899F-B8737900A58A}" type="presOf" srcId="{A56AE69E-EA03-4394-B130-D1006D6E55AA}" destId="{D01D02E7-C696-4A93-B40C-2D96D117CAFE}" srcOrd="0" destOrd="2" presId="urn:microsoft.com/office/officeart/2016/7/layout/LinearArrowProcessNumbered"/>
    <dgm:cxn modelId="{8BEFB844-A29B-4247-B9B2-D8F0A70EA6E1}" type="presOf" srcId="{91FEF921-D577-4A60-B762-D2E42F75A866}" destId="{34E161F6-0D4C-4274-85AB-2BC7647C68D8}" srcOrd="0" destOrd="0" presId="urn:microsoft.com/office/officeart/2016/7/layout/LinearArrowProcessNumbered"/>
    <dgm:cxn modelId="{890CEB67-A035-46D9-99EC-7D1E32CFC693}" srcId="{AC7B54B6-F9D0-4D42-A2B2-54EDDDFA6DDC}" destId="{386D2BC8-53FE-419A-8D6F-803CA8186F22}" srcOrd="0" destOrd="0" parTransId="{94954579-F1B2-4F5F-9C85-7DF098C24A1A}" sibTransId="{A3A43696-6A52-477C-87F7-78C90D510422}"/>
    <dgm:cxn modelId="{DCD49E6E-E36A-4A6F-8BD9-2CA99D0151C8}" srcId="{78819EEA-2913-44D5-9EB3-65FBF7A88134}" destId="{4C4B5866-BA2A-4260-870A-DDC98773E2D2}" srcOrd="1" destOrd="0" parTransId="{78820534-8B56-41E0-BEA2-8FEBA14D269F}" sibTransId="{91FEF921-D577-4A60-B762-D2E42F75A866}"/>
    <dgm:cxn modelId="{B10F1472-D0D0-4409-9F4C-E1A4D5AA06F2}" type="presOf" srcId="{171820B9-3069-47C8-AFDC-16A4BF8DA350}" destId="{4AEAE3CE-6562-4DF0-B7B2-54EF191E970E}" srcOrd="0" destOrd="0" presId="urn:microsoft.com/office/officeart/2016/7/layout/LinearArrowProcessNumbered"/>
    <dgm:cxn modelId="{397EE581-E944-4779-AA2E-467D0409C443}" srcId="{78819EEA-2913-44D5-9EB3-65FBF7A88134}" destId="{AC7B54B6-F9D0-4D42-A2B2-54EDDDFA6DDC}" srcOrd="3" destOrd="0" parTransId="{5E43ED1D-C46B-48D9-B9F0-89563302B4FD}" sibTransId="{DB88C95C-2CCD-4590-A3DE-C21633938500}"/>
    <dgm:cxn modelId="{0FAC9E87-70F8-48DE-A3C4-D96C150161FE}" type="presOf" srcId="{386D2BC8-53FE-419A-8D6F-803CA8186F22}" destId="{D01D02E7-C696-4A93-B40C-2D96D117CAFE}" srcOrd="0" destOrd="1" presId="urn:microsoft.com/office/officeart/2016/7/layout/LinearArrowProcessNumbered"/>
    <dgm:cxn modelId="{3B4DC58F-1F26-4B92-84D3-61EDDC0C99FF}" type="presOf" srcId="{78819EEA-2913-44D5-9EB3-65FBF7A88134}" destId="{5C6B5932-E9CD-476E-B6B0-BE098D435F87}" srcOrd="0" destOrd="0" presId="urn:microsoft.com/office/officeart/2016/7/layout/LinearArrowProcessNumbered"/>
    <dgm:cxn modelId="{8412C899-8B6F-4E4A-A379-A1EDD8411F81}" type="presOf" srcId="{59B081A7-44F6-4480-9D4D-A2D34C1CC4C7}" destId="{3166298B-8B3C-4544-A9F6-6A9898AF4FD3}" srcOrd="0" destOrd="0" presId="urn:microsoft.com/office/officeart/2016/7/layout/LinearArrowProcessNumbered"/>
    <dgm:cxn modelId="{FF22E99D-63BD-4BD8-845F-FF39B6CAE0BB}" type="presOf" srcId="{0A978135-A7AF-4669-A310-E548CEDF3262}" destId="{13A01B2A-2208-498A-B1C1-95067774E26D}" srcOrd="0" destOrd="0" presId="urn:microsoft.com/office/officeart/2016/7/layout/LinearArrowProcessNumbered"/>
    <dgm:cxn modelId="{164CD0B1-11C3-4E0A-AD47-2CC478DDA492}" type="presOf" srcId="{AC7B54B6-F9D0-4D42-A2B2-54EDDDFA6DDC}" destId="{D01D02E7-C696-4A93-B40C-2D96D117CAFE}" srcOrd="0" destOrd="0" presId="urn:microsoft.com/office/officeart/2016/7/layout/LinearArrowProcessNumbered"/>
    <dgm:cxn modelId="{E1A565C9-B20F-4FB0-8BC6-CAD02B351588}" type="presOf" srcId="{4C4B5866-BA2A-4260-870A-DDC98773E2D2}" destId="{62ACCC8A-65A5-43EA-A7F0-6C98592489EB}" srcOrd="0" destOrd="0" presId="urn:microsoft.com/office/officeart/2016/7/layout/LinearArrowProcessNumbered"/>
    <dgm:cxn modelId="{44099DCE-16FA-416B-B5F0-B41147BE49A2}" type="presOf" srcId="{DB88C95C-2CCD-4590-A3DE-C21633938500}" destId="{214E9E82-F663-4714-A5B5-3FBF9C0B6346}" srcOrd="0" destOrd="0" presId="urn:microsoft.com/office/officeart/2016/7/layout/LinearArrowProcessNumbered"/>
    <dgm:cxn modelId="{ED1351F4-AF9A-422A-8A9B-B20ADF7180ED}" srcId="{78819EEA-2913-44D5-9EB3-65FBF7A88134}" destId="{59B081A7-44F6-4480-9D4D-A2D34C1CC4C7}" srcOrd="0" destOrd="0" parTransId="{EEA72C27-9278-4329-81D8-324651A04504}" sibTransId="{171820B9-3069-47C8-AFDC-16A4BF8DA350}"/>
    <dgm:cxn modelId="{7A8084F6-D68A-4324-ADEF-CD09BBD9DC42}" srcId="{AC7B54B6-F9D0-4D42-A2B2-54EDDDFA6DDC}" destId="{A56AE69E-EA03-4394-B130-D1006D6E55AA}" srcOrd="1" destOrd="0" parTransId="{9480F837-DC90-4DB1-A755-4898CA5C9EC3}" sibTransId="{79D3CF2B-40E1-48DD-9BCB-BD4DAB33CC7F}"/>
    <dgm:cxn modelId="{63AF6D36-5FAF-40AD-88F4-801BB312D751}" type="presParOf" srcId="{5C6B5932-E9CD-476E-B6B0-BE098D435F87}" destId="{C9220547-A066-45CB-9714-61C774028210}" srcOrd="0" destOrd="0" presId="urn:microsoft.com/office/officeart/2016/7/layout/LinearArrowProcessNumbered"/>
    <dgm:cxn modelId="{B7DD7ED3-9E9F-4170-984B-E3BF747C722D}" type="presParOf" srcId="{C9220547-A066-45CB-9714-61C774028210}" destId="{C2101096-05BC-4828-ABCA-FA6B26FED058}" srcOrd="0" destOrd="0" presId="urn:microsoft.com/office/officeart/2016/7/layout/LinearArrowProcessNumbered"/>
    <dgm:cxn modelId="{282A0D17-9A7A-4B53-9E40-C4F1EE7F6BF0}" type="presParOf" srcId="{C9220547-A066-45CB-9714-61C774028210}" destId="{24638573-FB2D-41E0-857C-0CF412425456}" srcOrd="1" destOrd="0" presId="urn:microsoft.com/office/officeart/2016/7/layout/LinearArrowProcessNumbered"/>
    <dgm:cxn modelId="{157ED0C2-7514-4FE5-A898-03CFA416DD3C}" type="presParOf" srcId="{24638573-FB2D-41E0-857C-0CF412425456}" destId="{4B823E4A-EA9C-459B-98DC-5955582CEEFC}" srcOrd="0" destOrd="0" presId="urn:microsoft.com/office/officeart/2016/7/layout/LinearArrowProcessNumbered"/>
    <dgm:cxn modelId="{24D8EADA-0B18-4778-AC0A-A03C465E9DAA}" type="presParOf" srcId="{24638573-FB2D-41E0-857C-0CF412425456}" destId="{B34F445E-A732-4F53-8612-D9266134FEE5}" srcOrd="1" destOrd="0" presId="urn:microsoft.com/office/officeart/2016/7/layout/LinearArrowProcessNumbered"/>
    <dgm:cxn modelId="{DD515F3D-8909-40D3-B0E0-9A1A224C49FC}" type="presParOf" srcId="{24638573-FB2D-41E0-857C-0CF412425456}" destId="{4AEAE3CE-6562-4DF0-B7B2-54EF191E970E}" srcOrd="2" destOrd="0" presId="urn:microsoft.com/office/officeart/2016/7/layout/LinearArrowProcessNumbered"/>
    <dgm:cxn modelId="{89D09C2D-29E5-492D-90FF-E70111421D49}" type="presParOf" srcId="{24638573-FB2D-41E0-857C-0CF412425456}" destId="{20158946-EBAC-4D5A-A53F-EEEAD14A9DBB}" srcOrd="3" destOrd="0" presId="urn:microsoft.com/office/officeart/2016/7/layout/LinearArrowProcessNumbered"/>
    <dgm:cxn modelId="{4EBBDC20-0366-4E24-A538-9C4BAE4C0EAF}" type="presParOf" srcId="{C9220547-A066-45CB-9714-61C774028210}" destId="{3166298B-8B3C-4544-A9F6-6A9898AF4FD3}" srcOrd="2" destOrd="0" presId="urn:microsoft.com/office/officeart/2016/7/layout/LinearArrowProcessNumbered"/>
    <dgm:cxn modelId="{023392C5-4C86-4E75-B5F4-10F5B15F885F}" type="presParOf" srcId="{5C6B5932-E9CD-476E-B6B0-BE098D435F87}" destId="{21706498-3821-4ADD-97CA-C0EE21AFBE05}" srcOrd="1" destOrd="0" presId="urn:microsoft.com/office/officeart/2016/7/layout/LinearArrowProcessNumbered"/>
    <dgm:cxn modelId="{C7C2E4D4-9A7A-4F80-B890-EB1C4B63F6DB}" type="presParOf" srcId="{5C6B5932-E9CD-476E-B6B0-BE098D435F87}" destId="{0010D0AD-C242-4416-A828-A00DBEC44749}" srcOrd="2" destOrd="0" presId="urn:microsoft.com/office/officeart/2016/7/layout/LinearArrowProcessNumbered"/>
    <dgm:cxn modelId="{51BF92A1-AFD6-4577-A0DF-1F599650A38D}" type="presParOf" srcId="{0010D0AD-C242-4416-A828-A00DBEC44749}" destId="{DF9C0D8F-B7D6-4144-A48B-5A7AB8FC9EFA}" srcOrd="0" destOrd="0" presId="urn:microsoft.com/office/officeart/2016/7/layout/LinearArrowProcessNumbered"/>
    <dgm:cxn modelId="{84EBFA7B-39B0-4E83-B53C-3E96659B9E04}" type="presParOf" srcId="{0010D0AD-C242-4416-A828-A00DBEC44749}" destId="{F54A0301-1CCE-49CD-8578-4B6EA6FAB847}" srcOrd="1" destOrd="0" presId="urn:microsoft.com/office/officeart/2016/7/layout/LinearArrowProcessNumbered"/>
    <dgm:cxn modelId="{F7F09FFD-9618-436B-A34C-5211BF34D0E2}" type="presParOf" srcId="{F54A0301-1CCE-49CD-8578-4B6EA6FAB847}" destId="{BC60EC18-F68A-459D-92E3-AC494ECD9091}" srcOrd="0" destOrd="0" presId="urn:microsoft.com/office/officeart/2016/7/layout/LinearArrowProcessNumbered"/>
    <dgm:cxn modelId="{BD56051D-854C-4123-B3E1-87B12A8CDFB7}" type="presParOf" srcId="{F54A0301-1CCE-49CD-8578-4B6EA6FAB847}" destId="{6BB2513A-16D3-4287-BF4C-34D644F6C895}" srcOrd="1" destOrd="0" presId="urn:microsoft.com/office/officeart/2016/7/layout/LinearArrowProcessNumbered"/>
    <dgm:cxn modelId="{68B83533-1F4C-443A-8628-C140CD17C23D}" type="presParOf" srcId="{F54A0301-1CCE-49CD-8578-4B6EA6FAB847}" destId="{34E161F6-0D4C-4274-85AB-2BC7647C68D8}" srcOrd="2" destOrd="0" presId="urn:microsoft.com/office/officeart/2016/7/layout/LinearArrowProcessNumbered"/>
    <dgm:cxn modelId="{BE49DE2C-B810-420F-B6EA-586B65126576}" type="presParOf" srcId="{F54A0301-1CCE-49CD-8578-4B6EA6FAB847}" destId="{5613FF25-C06F-4126-9A68-D38D74A70BA0}" srcOrd="3" destOrd="0" presId="urn:microsoft.com/office/officeart/2016/7/layout/LinearArrowProcessNumbered"/>
    <dgm:cxn modelId="{821A18C8-D4E7-4C1B-8BF7-47CC751E22EE}" type="presParOf" srcId="{0010D0AD-C242-4416-A828-A00DBEC44749}" destId="{62ACCC8A-65A5-43EA-A7F0-6C98592489EB}" srcOrd="2" destOrd="0" presId="urn:microsoft.com/office/officeart/2016/7/layout/LinearArrowProcessNumbered"/>
    <dgm:cxn modelId="{B086CFD8-8DAE-458A-B185-5C2FC501762F}" type="presParOf" srcId="{5C6B5932-E9CD-476E-B6B0-BE098D435F87}" destId="{576926A0-D59D-4ADE-8DED-F17BE0CC99F6}" srcOrd="3" destOrd="0" presId="urn:microsoft.com/office/officeart/2016/7/layout/LinearArrowProcessNumbered"/>
    <dgm:cxn modelId="{B08242FC-74E6-4551-B38E-0DAD69B0139C}" type="presParOf" srcId="{5C6B5932-E9CD-476E-B6B0-BE098D435F87}" destId="{D2DE8C1B-BC05-49CE-8A51-C30509BFE7E3}" srcOrd="4" destOrd="0" presId="urn:microsoft.com/office/officeart/2016/7/layout/LinearArrowProcessNumbered"/>
    <dgm:cxn modelId="{F0E8128B-BAF9-4ABB-8F0A-760EC4C8153E}" type="presParOf" srcId="{D2DE8C1B-BC05-49CE-8A51-C30509BFE7E3}" destId="{3D7613F7-B23E-4B6D-8872-83E3E5D44D79}" srcOrd="0" destOrd="0" presId="urn:microsoft.com/office/officeart/2016/7/layout/LinearArrowProcessNumbered"/>
    <dgm:cxn modelId="{3F3BA7EE-B9FC-4D92-BAAA-0793FF2B9E57}" type="presParOf" srcId="{D2DE8C1B-BC05-49CE-8A51-C30509BFE7E3}" destId="{5312E11B-782C-4D05-9B36-51868B1C6172}" srcOrd="1" destOrd="0" presId="urn:microsoft.com/office/officeart/2016/7/layout/LinearArrowProcessNumbered"/>
    <dgm:cxn modelId="{EBD4A05F-3F65-4946-B595-C4F5973B3C00}" type="presParOf" srcId="{5312E11B-782C-4D05-9B36-51868B1C6172}" destId="{7F95260A-DC2A-4E4E-9840-936F841A3673}" srcOrd="0" destOrd="0" presId="urn:microsoft.com/office/officeart/2016/7/layout/LinearArrowProcessNumbered"/>
    <dgm:cxn modelId="{438D0EE1-6CB6-4BF9-91A3-F85DA1BE7530}" type="presParOf" srcId="{5312E11B-782C-4D05-9B36-51868B1C6172}" destId="{284CB0AB-963C-414A-9DD0-EE210FDE2C6B}" srcOrd="1" destOrd="0" presId="urn:microsoft.com/office/officeart/2016/7/layout/LinearArrowProcessNumbered"/>
    <dgm:cxn modelId="{2C855066-2A68-4395-8CFF-9CCD612DF67F}" type="presParOf" srcId="{5312E11B-782C-4D05-9B36-51868B1C6172}" destId="{44C5129D-BD11-480C-9F66-E88944A74272}" srcOrd="2" destOrd="0" presId="urn:microsoft.com/office/officeart/2016/7/layout/LinearArrowProcessNumbered"/>
    <dgm:cxn modelId="{399B5E36-40D0-4886-9860-41B72D2C3AF4}" type="presParOf" srcId="{5312E11B-782C-4D05-9B36-51868B1C6172}" destId="{6DA9245D-B636-46BC-A204-6C31B5951963}" srcOrd="3" destOrd="0" presId="urn:microsoft.com/office/officeart/2016/7/layout/LinearArrowProcessNumbered"/>
    <dgm:cxn modelId="{6FFEC86D-0BD7-4359-AD96-EC7A37A3FDB2}" type="presParOf" srcId="{D2DE8C1B-BC05-49CE-8A51-C30509BFE7E3}" destId="{13A01B2A-2208-498A-B1C1-95067774E26D}" srcOrd="2" destOrd="0" presId="urn:microsoft.com/office/officeart/2016/7/layout/LinearArrowProcessNumbered"/>
    <dgm:cxn modelId="{D25453D6-EC57-4607-8D5C-B5ED9AB571EE}" type="presParOf" srcId="{5C6B5932-E9CD-476E-B6B0-BE098D435F87}" destId="{48B3A214-EDA1-4B53-B9B6-44C4DBA68615}" srcOrd="5" destOrd="0" presId="urn:microsoft.com/office/officeart/2016/7/layout/LinearArrowProcessNumbered"/>
    <dgm:cxn modelId="{5044660B-3738-498E-83FE-979C183A6E8C}" type="presParOf" srcId="{5C6B5932-E9CD-476E-B6B0-BE098D435F87}" destId="{A957DDB2-2F9A-4168-9EA5-4D357EE7E3AF}" srcOrd="6" destOrd="0" presId="urn:microsoft.com/office/officeart/2016/7/layout/LinearArrowProcessNumbered"/>
    <dgm:cxn modelId="{1151820C-E1F6-4065-9AA3-D435A09B1169}" type="presParOf" srcId="{A957DDB2-2F9A-4168-9EA5-4D357EE7E3AF}" destId="{4F2B5E2F-182F-407B-BEDE-6B68F7292F35}" srcOrd="0" destOrd="0" presId="urn:microsoft.com/office/officeart/2016/7/layout/LinearArrowProcessNumbered"/>
    <dgm:cxn modelId="{D50CC8DB-131E-4478-80DD-1820682D3539}" type="presParOf" srcId="{A957DDB2-2F9A-4168-9EA5-4D357EE7E3AF}" destId="{2C4BDB72-898B-4C7F-8A16-18772C1A1530}" srcOrd="1" destOrd="0" presId="urn:microsoft.com/office/officeart/2016/7/layout/LinearArrowProcessNumbered"/>
    <dgm:cxn modelId="{E7DF3AD8-9E03-4C99-B5A7-D71503CC2169}" type="presParOf" srcId="{2C4BDB72-898B-4C7F-8A16-18772C1A1530}" destId="{CC66CC7E-9AF2-49A2-9D6B-8EB436FB52FD}" srcOrd="0" destOrd="0" presId="urn:microsoft.com/office/officeart/2016/7/layout/LinearArrowProcessNumbered"/>
    <dgm:cxn modelId="{72FDB510-61E9-43C2-9E49-5D9C052D4FFE}" type="presParOf" srcId="{2C4BDB72-898B-4C7F-8A16-18772C1A1530}" destId="{C27A92F0-3FEA-45E6-9CBF-F3AB6F6196E1}" srcOrd="1" destOrd="0" presId="urn:microsoft.com/office/officeart/2016/7/layout/LinearArrowProcessNumbered"/>
    <dgm:cxn modelId="{31EE35E3-321E-4DA4-BDB2-4D1083B2C4FC}" type="presParOf" srcId="{2C4BDB72-898B-4C7F-8A16-18772C1A1530}" destId="{214E9E82-F663-4714-A5B5-3FBF9C0B6346}" srcOrd="2" destOrd="0" presId="urn:microsoft.com/office/officeart/2016/7/layout/LinearArrowProcessNumbered"/>
    <dgm:cxn modelId="{A032032B-992F-4EC6-8045-1F1EDBF9CCE5}" type="presParOf" srcId="{2C4BDB72-898B-4C7F-8A16-18772C1A1530}" destId="{9CA1C5EC-CE1D-46B3-83C5-7EBA779E353E}" srcOrd="3" destOrd="0" presId="urn:microsoft.com/office/officeart/2016/7/layout/LinearArrowProcessNumbered"/>
    <dgm:cxn modelId="{D96B5486-8AAD-4F13-BEA9-C50BE5A2C750}" type="presParOf" srcId="{A957DDB2-2F9A-4168-9EA5-4D357EE7E3AF}" destId="{D01D02E7-C696-4A93-B40C-2D96D117CAFE}" srcOrd="2" destOrd="0" presId="urn:microsoft.com/office/officeart/2016/7/layout/LinearArrow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823E4A-EA9C-459B-98DC-5955582CEEFC}">
      <dsp:nvSpPr>
        <dsp:cNvPr id="0" name=""/>
        <dsp:cNvSpPr/>
      </dsp:nvSpPr>
      <dsp:spPr>
        <a:xfrm>
          <a:off x="1375618" y="952647"/>
          <a:ext cx="1096208" cy="7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4F445E-A732-4F53-8612-D9266134FEE5}">
      <dsp:nvSpPr>
        <dsp:cNvPr id="0" name=""/>
        <dsp:cNvSpPr/>
      </dsp:nvSpPr>
      <dsp:spPr>
        <a:xfrm>
          <a:off x="2537599" y="860509"/>
          <a:ext cx="126063" cy="236966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EAE3CE-6562-4DF0-B7B2-54EF191E970E}">
      <dsp:nvSpPr>
        <dsp:cNvPr id="0" name=""/>
        <dsp:cNvSpPr/>
      </dsp:nvSpPr>
      <dsp:spPr>
        <a:xfrm>
          <a:off x="663022" y="377113"/>
          <a:ext cx="1151140" cy="11511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671" tIns="44671" rIns="44671" bIns="44671" numCol="1" spcCol="1270" anchor="ctr" anchorCtr="0">
          <a:noAutofit/>
        </a:bodyPr>
        <a:lstStyle/>
        <a:p>
          <a:pPr marL="0" lvl="0" indent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0" kern="1200"/>
            <a:t>1</a:t>
          </a:r>
        </a:p>
      </dsp:txBody>
      <dsp:txXfrm>
        <a:off x="831603" y="545694"/>
        <a:ext cx="813978" cy="813978"/>
      </dsp:txXfrm>
    </dsp:sp>
    <dsp:sp modelId="{3166298B-8B3C-4544-A9F6-6A9898AF4FD3}">
      <dsp:nvSpPr>
        <dsp:cNvPr id="0" name=""/>
        <dsp:cNvSpPr/>
      </dsp:nvSpPr>
      <dsp:spPr>
        <a:xfrm>
          <a:off x="5357" y="1693851"/>
          <a:ext cx="2466468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558" tIns="165100" rIns="194558" bIns="16510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Concrete experience</a:t>
          </a:r>
          <a:endParaRPr lang="en-US" sz="3200" kern="1200" dirty="0"/>
        </a:p>
      </dsp:txBody>
      <dsp:txXfrm>
        <a:off x="5357" y="2086971"/>
        <a:ext cx="2466468" cy="1572480"/>
      </dsp:txXfrm>
    </dsp:sp>
    <dsp:sp modelId="{BC60EC18-F68A-459D-92E3-AC494ECD9091}">
      <dsp:nvSpPr>
        <dsp:cNvPr id="0" name=""/>
        <dsp:cNvSpPr/>
      </dsp:nvSpPr>
      <dsp:spPr>
        <a:xfrm>
          <a:off x="2745878" y="952616"/>
          <a:ext cx="2466468" cy="7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B2513A-16D3-4287-BF4C-34D644F6C895}">
      <dsp:nvSpPr>
        <dsp:cNvPr id="0" name=""/>
        <dsp:cNvSpPr/>
      </dsp:nvSpPr>
      <dsp:spPr>
        <a:xfrm>
          <a:off x="5278120" y="860481"/>
          <a:ext cx="126063" cy="237006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E161F6-0D4C-4274-85AB-2BC7647C68D8}">
      <dsp:nvSpPr>
        <dsp:cNvPr id="0" name=""/>
        <dsp:cNvSpPr/>
      </dsp:nvSpPr>
      <dsp:spPr>
        <a:xfrm>
          <a:off x="3403543" y="377082"/>
          <a:ext cx="1151140" cy="11511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671" tIns="44671" rIns="44671" bIns="44671" numCol="1" spcCol="1270" anchor="ctr" anchorCtr="0">
          <a:noAutofit/>
        </a:bodyPr>
        <a:lstStyle/>
        <a:p>
          <a:pPr marL="0" lvl="0" indent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0" kern="1200"/>
            <a:t>2</a:t>
          </a:r>
        </a:p>
      </dsp:txBody>
      <dsp:txXfrm>
        <a:off x="3572124" y="545663"/>
        <a:ext cx="813978" cy="813978"/>
      </dsp:txXfrm>
    </dsp:sp>
    <dsp:sp modelId="{62ACCC8A-65A5-43EA-A7F0-6C98592489EB}">
      <dsp:nvSpPr>
        <dsp:cNvPr id="0" name=""/>
        <dsp:cNvSpPr/>
      </dsp:nvSpPr>
      <dsp:spPr>
        <a:xfrm>
          <a:off x="2745878" y="1693818"/>
          <a:ext cx="2466468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558" tIns="165100" rIns="194558" bIns="16510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Reflective observation</a:t>
          </a:r>
          <a:endParaRPr lang="en-US" sz="2800" kern="1200" dirty="0"/>
        </a:p>
      </dsp:txBody>
      <dsp:txXfrm>
        <a:off x="2745878" y="2086938"/>
        <a:ext cx="2466468" cy="1572480"/>
      </dsp:txXfrm>
    </dsp:sp>
    <dsp:sp modelId="{7F95260A-DC2A-4E4E-9840-936F841A3673}">
      <dsp:nvSpPr>
        <dsp:cNvPr id="0" name=""/>
        <dsp:cNvSpPr/>
      </dsp:nvSpPr>
      <dsp:spPr>
        <a:xfrm>
          <a:off x="5486400" y="952631"/>
          <a:ext cx="2466468" cy="7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4CB0AB-963C-414A-9DD0-EE210FDE2C6B}">
      <dsp:nvSpPr>
        <dsp:cNvPr id="0" name=""/>
        <dsp:cNvSpPr/>
      </dsp:nvSpPr>
      <dsp:spPr>
        <a:xfrm>
          <a:off x="8018641" y="860493"/>
          <a:ext cx="126063" cy="237018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C5129D-BD11-480C-9F66-E88944A74272}">
      <dsp:nvSpPr>
        <dsp:cNvPr id="0" name=""/>
        <dsp:cNvSpPr/>
      </dsp:nvSpPr>
      <dsp:spPr>
        <a:xfrm>
          <a:off x="6144064" y="377096"/>
          <a:ext cx="1151140" cy="11511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671" tIns="44671" rIns="44671" bIns="44671" numCol="1" spcCol="1270" anchor="ctr" anchorCtr="0">
          <a:noAutofit/>
        </a:bodyPr>
        <a:lstStyle/>
        <a:p>
          <a:pPr marL="0" lvl="0" indent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0" kern="1200"/>
            <a:t>3</a:t>
          </a:r>
        </a:p>
      </dsp:txBody>
      <dsp:txXfrm>
        <a:off x="6312645" y="545677"/>
        <a:ext cx="813978" cy="813978"/>
      </dsp:txXfrm>
    </dsp:sp>
    <dsp:sp modelId="{13A01B2A-2208-498A-B1C1-95067774E26D}">
      <dsp:nvSpPr>
        <dsp:cNvPr id="0" name=""/>
        <dsp:cNvSpPr/>
      </dsp:nvSpPr>
      <dsp:spPr>
        <a:xfrm>
          <a:off x="5486400" y="1693851"/>
          <a:ext cx="2466468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558" tIns="165100" rIns="194558" bIns="1651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Abstract conceptualisation</a:t>
          </a:r>
          <a:endParaRPr lang="en-US" sz="2000" kern="1200" dirty="0"/>
        </a:p>
      </dsp:txBody>
      <dsp:txXfrm>
        <a:off x="5486400" y="2086971"/>
        <a:ext cx="2466468" cy="1572480"/>
      </dsp:txXfrm>
    </dsp:sp>
    <dsp:sp modelId="{CC66CC7E-9AF2-49A2-9D6B-8EB436FB52FD}">
      <dsp:nvSpPr>
        <dsp:cNvPr id="0" name=""/>
        <dsp:cNvSpPr/>
      </dsp:nvSpPr>
      <dsp:spPr>
        <a:xfrm>
          <a:off x="8226921" y="952631"/>
          <a:ext cx="1233234" cy="7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4E9E82-F663-4714-A5B5-3FBF9C0B6346}">
      <dsp:nvSpPr>
        <dsp:cNvPr id="0" name=""/>
        <dsp:cNvSpPr/>
      </dsp:nvSpPr>
      <dsp:spPr>
        <a:xfrm>
          <a:off x="8884585" y="377096"/>
          <a:ext cx="1151140" cy="11511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671" tIns="44671" rIns="44671" bIns="44671" numCol="1" spcCol="1270" anchor="ctr" anchorCtr="0">
          <a:noAutofit/>
        </a:bodyPr>
        <a:lstStyle/>
        <a:p>
          <a:pPr marL="0" lvl="0" indent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0" kern="1200"/>
            <a:t>4</a:t>
          </a:r>
        </a:p>
      </dsp:txBody>
      <dsp:txXfrm>
        <a:off x="9053166" y="545677"/>
        <a:ext cx="813978" cy="813978"/>
      </dsp:txXfrm>
    </dsp:sp>
    <dsp:sp modelId="{D01D02E7-C696-4A93-B40C-2D96D117CAFE}">
      <dsp:nvSpPr>
        <dsp:cNvPr id="0" name=""/>
        <dsp:cNvSpPr/>
      </dsp:nvSpPr>
      <dsp:spPr>
        <a:xfrm>
          <a:off x="8226921" y="1693851"/>
          <a:ext cx="2466468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558" tIns="165100" rIns="194558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Stage 4: Active experimentation</a:t>
          </a:r>
          <a:endParaRPr lang="en-US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How did you implement these new ideas in practice?: Highlight how you put newly gained knowledge into practice.</a:t>
          </a:r>
          <a:endParaRPr lang="en-US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What did you do differently when a similar situation occurred again?</a:t>
          </a:r>
          <a:endParaRPr lang="en-US" sz="1100" kern="1200" dirty="0"/>
        </a:p>
      </dsp:txBody>
      <dsp:txXfrm>
        <a:off x="8226921" y="2086971"/>
        <a:ext cx="2466468" cy="15724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LinearArrowProcessNumbered">
  <dgm:title val="Linear Arrow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shape called UpArrowCallout. Also the nodes are connected by an arrow like shape emphasizing the process natur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3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op="equ"/>
      <dgm:constr type="w" for="ch" forName="sibTransComposite" refType="w" refFor="ch" refForName="compositeNode" fact="0"/>
      <dgm:constr type="w" for="des" forName="parTx"/>
      <dgm:constr type="h" for="des" forName="parTx" op="equ"/>
      <dgm:constr type="h" for="des" forName="parSh" op="equ"/>
      <dgm:constr type="w" for="des" forName="nodeText"/>
      <dgm:constr type="h" for="des" forName="nodeText" op="equ"/>
      <dgm:constr type="w" for="des" forName="parSh"/>
      <dgm:constr type="w" for="des" forName="parSh" op="equ"/>
      <dgm:constr type="primFontSz" for="des" forName="parTx" val="26"/>
      <dgm:constr type="primFontSz" for="des" forName="parTx" op="equ"/>
      <dgm:constr type="primFontSz" for="des" forName="parSh" op="equ"/>
      <dgm:constr type="primFontSz" for="des" forName="nodeText" op="equ"/>
      <dgm:constr type="secFontSz" for="des" forName="nodeText" op="equ"/>
      <dgm:constr type="primFontSz" for="des" forName="sibTransNodeCircle" op="equ"/>
      <dgm:constr type="h" for="des" forName="sibTransNodeCircle" op="equ"/>
      <dgm:constr type="w" for="des" forName="sibTransNodeCircle" op="equ"/>
      <dgm:constr type="h" for="des" forName="parTx" refType="primFontSz" refFor="des" refForName="parTx" fact="1.5"/>
      <dgm:constr type="h" for="ch" forName="compositeNode" refType="h"/>
      <dgm:constr type="h" for="des" forName="parSh" refType="w"/>
      <dgm:constr type="h" for="des" forName="nodeText" refType="primFontSz" refFor="des" refForName="parTx" fact="2.1"/>
      <dgm:constr type="h" for="des" forName="parSh" refType="h" refFor="des" refForName="parTx" op="lte" fact="1.2"/>
      <dgm:constr type="h" for="des" forName="parSh" refType="h" refFor="des" refForName="parTx" op="gte" fact="1.2"/>
    </dgm:constrLst>
    <dgm:ruleLst>
      <dgm:rule type="primFontSz" for="des" forName="parSh" val="5" fact="NaN" max="NaN"/>
    </dgm:ruleLst>
    <dgm:forEach name="Name3" axis="ch" ptType="node">
      <dgm:layoutNode name="compositeNode">
        <dgm:alg type="composite"/>
        <dgm:shape xmlns:r="http://schemas.openxmlformats.org/officeDocument/2006/relationships" r:blip="">
          <dgm:adjLst/>
        </dgm:shape>
        <dgm:presOf/>
        <dgm:choose name="Name004">
          <dgm:if name="Name5" axis="self" ptType="node" func="cnt" op="equ" val="0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/>
              <dgm:constr type="t" for="ch" forName="nodeText" refType="b" refFor="ch" refForName="parSh"/>
            </dgm:constrLst>
          </dgm:if>
          <dgm:else name="Name6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 fact="0.9"/>
              <dgm:constr type="t" for="ch" forName="nodeText" refType="b" refFor="ch" refForName="parSh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zOrderOff="1" hideGeom="1">
            <dgm:adjLst/>
          </dgm:shape>
          <dgm:presOf/>
          <dgm:constrLst>
            <dgm:constr type="h" refType="w" op="lte" fact="0.4"/>
            <dgm:constr type="h"/>
          </dgm:constrLst>
          <dgm:ruleLst>
            <dgm:rule type="h" val="INF" fact="NaN" max="NaN"/>
          </dgm:ruleLst>
        </dgm:layoutNode>
        <dgm:layoutNode name="parSh">
          <dgm:alg type="composite"/>
          <dgm:shape xmlns:r="http://schemas.openxmlformats.org/officeDocument/2006/relationships" r:blip="">
            <dgm:adjLst/>
          </dgm:shape>
          <dgm:presOf axis="self" ptType="node"/>
          <dgm:choose name="casesForFirstAndLastNode">
            <dgm:if name="ifFirstNode" axis="self" ptType="node" func="pos" op="equ" val="1">
              <dgm:choose name="removeLineWhenOnlyOneNode">
                <dgm:if name="ifOnlyOneNode" axis="followSib" ptType="node" func="cnt" op="equ" val="0">
                  <dgm:constrLst>
                    <dgm:constr type="h"/>
                    <dgm:constr type="h" for="ch" forName="lineNode" val="0.002"/>
                    <dgm:constr type="w" for="ch" forName="lineNode" refType="w" fact="0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if>
                <dgm:else name="ifMoreThanOneNode">
                  <dgm:constrLst>
                    <dgm:constr type="h"/>
                    <dgm:constr type="h" for="ch" forName="lineNode" val="0.002"/>
                    <dgm:constr type="w" for="ch" forName="lineNode" refType="w" fact="0.4"/>
                    <dgm:constr type="l" for="ch" forName="lineNode" refType="w" fact="0.5"/>
                    <dgm:constr type="w" for="ch" forName="lineArrowNode" refType="w" fact="0.046"/>
                    <dgm:constr type="h" for="ch" forName="lineArrowNode" refType="h" fact="0.18"/>
                    <dgm:constr type="l" for="ch" forName="lineArrowNode" refType="w" fact="0.924"/>
                    <dgm:constr type="t" for="ch" forName="lineArrowNode" refType="h" fact="0.18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else>
              </dgm:choose>
            </dgm:if>
            <dgm:if name="ifLastNode" axis="self" ptType="node" func="revPos" op="equ" val="1">
              <dgm:constrLst>
                <dgm:constr type="h"/>
                <dgm:constr type="h" for="ch" forName="lineNode" val="0.002"/>
                <dgm:constr type="w" for="ch" forName="lineNode" refType="w" fact="0.45"/>
                <dgm:constr type="w" for="ch" forName="lineArrowNode" refType="w" fact="0"/>
                <dgm:constr type="h" for="ch" forName="lineArrowNode" refType="h" fact="0"/>
                <dgm:constr type="ctrY" for="ch" forName="lineNode" refType="ctrY" refFor="ch" refForName="sibTransNodeCircle"/>
                <dgm:constr type="h" for="ch" forName="sibTransNodeCircle" refType="h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if>
            <dgm:else name="allOtherNodes">
              <dgm:constrLst>
                <dgm:constr type="h"/>
                <dgm:constr type="h" for="ch" forName="lineNode" val="0.002"/>
                <dgm:constr type="w" for="ch" forName="lineNode" refType="w" fact="0.9"/>
                <dgm:constr type="w" for="ch" forName="lineArrowNode" refType="w" fact="0.046"/>
                <dgm:constr type="h" for="ch" forName="lineArrowNode" refType="h" fact="0.18"/>
                <dgm:constr type="l" for="ch" forName="lineArrowNode" refType="w" fact="0.924"/>
                <dgm:constr type="t" for="ch" forName="lineArrowNode" refType="h" fact="0.18"/>
                <dgm:constr type="ctrY" for="ch" forName="lineNode" refType="ctrY" refFor="ch" refForName="sibTransNodeCircle"/>
                <dgm:constr type="h" for="ch" forName="sibTransNodeCircle" refType="h" fact="0.9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else>
          </dgm:choose>
          <dgm:layoutNode name="lineNode" styleLbl="alignAccFollowNode1">
            <dgm:alg type="sp"/>
            <dgm:shape xmlns:r="http://schemas.openxmlformats.org/officeDocument/2006/relationships" type="rect" r:blip="">
              <dgm:adjLst/>
            </dgm:shape>
            <dgm:presOf/>
            <dgm:constrLst/>
            <dgm:ruleLst/>
          </dgm:layoutNode>
          <dgm:layoutNode name="lineArrowNode" styleLbl="alignAccFollowNode1">
            <dgm:alg type="sp"/>
            <dgm:shape xmlns:r="http://schemas.openxmlformats.org/officeDocument/2006/relationships" type="chevron" r:blip="">
              <dgm:adjLst>
                <dgm:adj idx="1" val="0.9"/>
              </dgm:adjLst>
            </dgm:shape>
            <dgm:presOf/>
            <dgm:ruleLst/>
          </dgm:layoutNode>
          <dgm:forEach name="Name19" axis="followSib" ptType="sibTrans" hideLastTrans="0" cnt="1">
            <dgm:layoutNode name="sibTransNodeCircle" styleLbl="alignNode1">
              <dgm:varLst>
                <dgm:chMax val="0"/>
                <dgm:bulletEnabled/>
              </dgm:varLst>
              <dgm:presOf axis="self" ptType="sibTrans"/>
              <dgm:alg type="tx">
                <dgm:param type="txAnchorVert" val="mid"/>
                <dgm:param type="txAnchorHorzCh" val="ctr"/>
                <dgm:param type="parTxRTLAlign" val="l"/>
              </dgm:alg>
              <dgm:shape xmlns:r="http://schemas.openxmlformats.org/officeDocument/2006/relationships" type="ellipse" r:blip="">
                <dgm:adjLst/>
              </dgm:shape>
              <dgm:constrLst>
                <dgm:constr type="w" refType="h" op="equ"/>
                <dgm:constr type="primFontSz" val="60"/>
                <dgm:constr type="tMarg" refType="w" fact="0.11"/>
                <dgm:constr type="lMarg" refType="w" fact="0.11"/>
                <dgm:constr type="rMarg" refType="w" fact="0.11"/>
                <dgm:constr type="bMarg" refType="w" fact="0.11"/>
              </dgm:constrLst>
              <dgm:ruleLst>
                <dgm:rule type="primFontSz" val="14" fact="NaN" max="NaN"/>
              </dgm:ruleLst>
            </dgm:layoutNode>
            <dgm:layoutNode name="spacerBetweenCircleAndCallout">
              <dgm:varLst/>
              <dgm:presOf/>
              <dgm:alg type="sp"/>
              <dgm:shape xmlns:r="http://schemas.openxmlformats.org/officeDocument/2006/relationships" r:blip="">
                <dgm:adjLst/>
              </dgm:shape>
              <dgm:constrLst/>
              <dgm:ruleLst/>
            </dgm:layoutNode>
          </dgm:forEach>
          <dgm:presOf/>
          <dgm:ruleLst/>
        </dgm:layoutNode>
        <dgm:layoutNode name="nodeText" styleLbl="alignAccFollowNode1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upArrowCallout" r:blip="">
            <dgm:adjLst>
              <dgm:adj idx="1" val="0.5"/>
              <dgm:adj idx="2" val="0.2"/>
              <dgm:adj idx="3" val="0.2"/>
              <dgm:adj idx="4" val="1"/>
            </dgm:adjLst>
          </dgm:shape>
          <dgm:presOf axis="desOrSelf" ptType="node"/>
          <dgm:constrLst>
            <dgm:constr type="secFontSz" val="16"/>
            <dgm:constr type="primFontSz" val="26"/>
            <dgm:constr type="h"/>
            <dgm:constr type="tMarg" val="13"/>
            <dgm:constr type="lMarg" refType="w" fact="0.2236"/>
            <dgm:constr type="rMarg" refType="w" fact="0.2236"/>
            <dgm:constr type="bMarg" val="13"/>
          </dgm:constrLst>
          <dgm:ruleLst>
            <dgm:rule type="secFontSz" val="11" fact="NaN" max="NaN"/>
            <dgm:rule type="primFontSz" val="11" fact="NaN" max="NaN"/>
            <dgm:rule type="h" val="INF" fact="NaN" max="NaN"/>
          </dgm:ruleLst>
        </dgm:layoutNode>
      </dgm:layoutNode>
      <dgm:forEach name="sibTransForEach" axis="followSib" ptType="sibTrans" cnt="1">
        <dgm:layoutNode name="sibTransComposite" styleLbl="alignAccFollowNode1">
          <dgm:alg type="sp"/>
          <dgm:shape xmlns:r="http://schemas.openxmlformats.org/officeDocument/2006/relationships" r:blip="">
            <dgm:adjLst/>
          </dgm:shape>
          <dgm:ruleLst/>
        </dgm:layoutNode>
        <dgm:ruleLst>
          <dgm:rule type="h" val="INF" fact="NaN" max="NaN"/>
        </dgm:ruleLst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24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6C7663-9FEC-44F0-94AC-63A4C0C8DC3A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DAD5C9-7491-4094-8F52-EDB0985891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9304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DAD5C9-7491-4094-8F52-EDB0985891E8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38688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57783"/>
            <a:ext cx="10969752" cy="313080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3902206"/>
            <a:ext cx="10969752" cy="2240529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5A860-F335-4252-AA00-24FB67ED2982}" type="datetime1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49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BC802-30E3-4658-9CCA-F873646FEC67}" type="datetime1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12081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4"/>
            <a:ext cx="10969752" cy="3146400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3902207"/>
            <a:ext cx="10969752" cy="2187443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227A3-19CE-4153-81CE-64EB7AB094B3}" type="datetime1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75973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2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9A100-10F6-477E-8847-29D479EF1C92}" type="datetime1">
              <a:rPr lang="en-US" smtClean="0"/>
              <a:t>10/12/2026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28357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5125"/>
            <a:ext cx="1074578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895096"/>
            <a:ext cx="5387975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842211"/>
            <a:ext cx="5387975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7890" y="1895096"/>
            <a:ext cx="5414510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67890" y="2842211"/>
            <a:ext cx="5414510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128AB-198A-495F-8475-FDB360C9873F}" type="datetime1">
              <a:rPr lang="en-US" smtClean="0"/>
              <a:t>10/12/2026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51679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A235E-F8FD-479F-9FC7-18BE84110877}" type="datetime1">
              <a:rPr lang="en-US" smtClean="0"/>
              <a:t>10/12/2026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0814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0F09B-68DA-462E-9DB4-4C9ADAB8CBCC}" type="datetime1">
              <a:rPr lang="en-US" smtClean="0"/>
              <a:t>10/12/2026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76742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020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57200"/>
            <a:ext cx="5483352" cy="5744003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9989"/>
            <a:ext cx="4970822" cy="287121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C4E36-FABE-47EB-AA7F-C19A93824617}" type="datetime1">
              <a:rPr lang="en-US" smtClean="0"/>
              <a:t>10/12/2026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70168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74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6000" y="457199"/>
            <a:ext cx="5483352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2708"/>
            <a:ext cx="4970822" cy="254628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9CE6B-5DE6-4A2D-B72E-5E8969F9F56F}" type="datetime1">
              <a:rPr lang="en-US" smtClean="0"/>
              <a:t>10/12/2026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27289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B1048-0047-48CA-88BA-D69B470942CF}" type="datetime1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74408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57784"/>
            <a:ext cx="2854452" cy="56434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557784"/>
            <a:ext cx="7734300" cy="56434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83879-648C-49A9-81A2-0EF5946532D0}" type="datetime1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459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42E603F-28B7-4831-BF23-65FBAB13D5FB}"/>
              </a:ext>
            </a:extLst>
          </p:cNvPr>
          <p:cNvSpPr/>
          <p:nvPr/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2106204"/>
            <a:ext cx="10972800" cy="40365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F481A142-DA77-4A5F-AD1F-14E6C18F0F5F}" type="datetime1">
              <a:rPr lang="en-US" smtClean="0"/>
              <a:t>10/12/2026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800" kern="1200" cap="all" spc="200" dirty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346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62743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1" r:id="rId6"/>
    <p:sldLayoutId id="2147483727" r:id="rId7"/>
    <p:sldLayoutId id="2147483728" r:id="rId8"/>
    <p:sldLayoutId id="2147483729" r:id="rId9"/>
    <p:sldLayoutId id="2147483730" r:id="rId10"/>
    <p:sldLayoutId id="2147483732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Background Fill">
            <a:extLst>
              <a:ext uri="{FF2B5EF4-FFF2-40B4-BE49-F238E27FC236}">
                <a16:creationId xmlns:a16="http://schemas.microsoft.com/office/drawing/2014/main" id="{68CA250C-CF5A-4736-9249-D6111F7C5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556436FE-6431-4AA2-A47A-3613519F32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082C27-7D2E-8DC3-F169-5B31B76708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1200150"/>
            <a:ext cx="5258696" cy="330319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800" dirty="0"/>
              <a:t>HPFY3001: Academic Survival Skills</a:t>
            </a:r>
            <a:br>
              <a:rPr lang="en-GB" sz="3800" dirty="0"/>
            </a:br>
            <a:br>
              <a:rPr lang="en-GB" sz="3800" dirty="0"/>
            </a:br>
            <a:r>
              <a:rPr lang="en-GB" sz="3800" dirty="0"/>
              <a:t>Session 3: Writing reflectively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BD55B8-F95C-494B-638D-97B6629168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4733925"/>
            <a:ext cx="5258696" cy="1394594"/>
          </a:xfrm>
        </p:spPr>
        <p:txBody>
          <a:bodyPr anchor="ctr">
            <a:normAutofit/>
          </a:bodyPr>
          <a:lstStyle/>
          <a:p>
            <a:r>
              <a:rPr lang="en-GB" dirty="0"/>
              <a:t>Dr Rhian Elinor Keyse</a:t>
            </a:r>
          </a:p>
          <a:p>
            <a:r>
              <a:rPr lang="en-GB" dirty="0"/>
              <a:t>Lecturer in Global Historical Studies</a:t>
            </a:r>
          </a:p>
        </p:txBody>
      </p:sp>
      <p:pic>
        <p:nvPicPr>
          <p:cNvPr id="1026" name="Picture 2" descr="a tree that is standing in the water">
            <a:extLst>
              <a:ext uri="{FF2B5EF4-FFF2-40B4-BE49-F238E27FC236}">
                <a16:creationId xmlns:a16="http://schemas.microsoft.com/office/drawing/2014/main" id="{95A8B134-2A6F-17E8-2BE7-E39A9A21F9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465" r="-1" b="14923"/>
          <a:stretch/>
        </p:blipFill>
        <p:spPr bwMode="auto">
          <a:xfrm>
            <a:off x="6364448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391440" y="4232571"/>
                </a:moveTo>
                <a:cubicBezTo>
                  <a:pt x="581049" y="4232571"/>
                  <a:pt x="734757" y="4386279"/>
                  <a:pt x="734757" y="4575888"/>
                </a:cubicBezTo>
                <a:cubicBezTo>
                  <a:pt x="734757" y="4765497"/>
                  <a:pt x="581049" y="4919205"/>
                  <a:pt x="391440" y="4919205"/>
                </a:cubicBezTo>
                <a:cubicBezTo>
                  <a:pt x="201831" y="4919205"/>
                  <a:pt x="48123" y="4765497"/>
                  <a:pt x="48123" y="4575888"/>
                </a:cubicBezTo>
                <a:cubicBezTo>
                  <a:pt x="48123" y="4386279"/>
                  <a:pt x="201831" y="4232571"/>
                  <a:pt x="391440" y="4232571"/>
                </a:cubicBezTo>
                <a:close/>
                <a:moveTo>
                  <a:pt x="247368" y="1806694"/>
                </a:moveTo>
                <a:cubicBezTo>
                  <a:pt x="383986" y="1806694"/>
                  <a:pt x="494736" y="1917444"/>
                  <a:pt x="494736" y="2054062"/>
                </a:cubicBezTo>
                <a:cubicBezTo>
                  <a:pt x="494736" y="2190680"/>
                  <a:pt x="383986" y="2301430"/>
                  <a:pt x="247368" y="2301430"/>
                </a:cubicBezTo>
                <a:cubicBezTo>
                  <a:pt x="110750" y="2301430"/>
                  <a:pt x="0" y="2190680"/>
                  <a:pt x="0" y="2054062"/>
                </a:cubicBezTo>
                <a:cubicBezTo>
                  <a:pt x="0" y="1917444"/>
                  <a:pt x="110750" y="1806694"/>
                  <a:pt x="247368" y="1806694"/>
                </a:cubicBezTo>
                <a:close/>
                <a:moveTo>
                  <a:pt x="247369" y="1294715"/>
                </a:moveTo>
                <a:cubicBezTo>
                  <a:pt x="326938" y="1294715"/>
                  <a:pt x="391441" y="1359218"/>
                  <a:pt x="391441" y="1438787"/>
                </a:cubicBezTo>
                <a:cubicBezTo>
                  <a:pt x="391441" y="1518356"/>
                  <a:pt x="326938" y="1582859"/>
                  <a:pt x="247369" y="1582859"/>
                </a:cubicBezTo>
                <a:cubicBezTo>
                  <a:pt x="167800" y="1582859"/>
                  <a:pt x="103297" y="1518356"/>
                  <a:pt x="103297" y="1438787"/>
                </a:cubicBezTo>
                <a:cubicBezTo>
                  <a:pt x="103297" y="1359218"/>
                  <a:pt x="167800" y="1294715"/>
                  <a:pt x="247369" y="1294715"/>
                </a:cubicBezTo>
                <a:close/>
                <a:moveTo>
                  <a:pt x="480671" y="0"/>
                </a:moveTo>
                <a:lnTo>
                  <a:pt x="5827552" y="0"/>
                </a:lnTo>
                <a:lnTo>
                  <a:pt x="5827552" y="6858000"/>
                </a:lnTo>
                <a:lnTo>
                  <a:pt x="5825818" y="6858000"/>
                </a:lnTo>
                <a:lnTo>
                  <a:pt x="236731" y="6858000"/>
                </a:lnTo>
                <a:lnTo>
                  <a:pt x="225831" y="6841105"/>
                </a:lnTo>
                <a:cubicBezTo>
                  <a:pt x="35993" y="6490332"/>
                  <a:pt x="58970" y="6027176"/>
                  <a:pt x="314550" y="5720066"/>
                </a:cubicBezTo>
                <a:cubicBezTo>
                  <a:pt x="1530043" y="4259025"/>
                  <a:pt x="615593" y="4079388"/>
                  <a:pt x="503588" y="3464278"/>
                </a:cubicBezTo>
                <a:cubicBezTo>
                  <a:pt x="330606" y="2514465"/>
                  <a:pt x="722867" y="2276432"/>
                  <a:pt x="675681" y="1809180"/>
                </a:cubicBezTo>
                <a:cubicBezTo>
                  <a:pt x="624359" y="1301070"/>
                  <a:pt x="219491" y="1102027"/>
                  <a:pt x="245003" y="646882"/>
                </a:cubicBezTo>
                <a:cubicBezTo>
                  <a:pt x="249830" y="424885"/>
                  <a:pt x="318025" y="228632"/>
                  <a:pt x="431196" y="6414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84916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CDFE70-71EC-7D1A-3EDE-4D413DCAE7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Last session -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C9D8D4-D3D0-53AA-9F41-5CD69C34D6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/>
              <a:t>Referencing</a:t>
            </a:r>
          </a:p>
        </p:txBody>
      </p:sp>
    </p:spTree>
    <p:extLst>
      <p:ext uri="{BB962C8B-B14F-4D97-AF65-F5344CB8AC3E}">
        <p14:creationId xmlns:p14="http://schemas.microsoft.com/office/powerpoint/2010/main" val="32931414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FBDBB-0755-54BB-6F2B-F9AC1464E9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this session: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0D7596-8140-A811-B2F0-094CB12960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What is reflective writing?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Tools to help us write reflectively</a:t>
            </a:r>
          </a:p>
        </p:txBody>
      </p:sp>
    </p:spTree>
    <p:extLst>
      <p:ext uri="{BB962C8B-B14F-4D97-AF65-F5344CB8AC3E}">
        <p14:creationId xmlns:p14="http://schemas.microsoft.com/office/powerpoint/2010/main" val="35849311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8D1AA-2027-6F3F-A0DE-ABDE4A9914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Assignment 2: Reflective Writing (450 words, 22.5% of Portfolio)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82151C-417C-9EB9-D705-3381F6F9B9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fontAlgn="base"/>
            <a:r>
              <a:rPr lang="en-GB" sz="3000" dirty="0"/>
              <a:t>Write a 450-word reflection on your experience of University in Block 1. You should include: </a:t>
            </a:r>
          </a:p>
          <a:p>
            <a:pPr marL="342900" lvl="0" indent="-342900" fontAlgn="base">
              <a:buFont typeface="Arial" panose="020B0604020202020204" pitchFamily="34" charset="0"/>
              <a:buChar char="•"/>
            </a:pPr>
            <a:r>
              <a:rPr lang="en-GB" sz="3000" dirty="0"/>
              <a:t>What you expected when you arrived and how your experience so far compares to these </a:t>
            </a:r>
          </a:p>
          <a:p>
            <a:pPr marL="342900" lvl="0" indent="-342900" fontAlgn="base">
              <a:buFont typeface="Arial" panose="020B0604020202020204" pitchFamily="34" charset="0"/>
              <a:buChar char="•"/>
            </a:pPr>
            <a:r>
              <a:rPr lang="en-GB" sz="3000" dirty="0"/>
              <a:t>The most important things you’ve learned so far </a:t>
            </a:r>
          </a:p>
          <a:p>
            <a:pPr marL="342900" lvl="0" indent="-342900" fontAlgn="base">
              <a:buFont typeface="Arial" panose="020B0604020202020204" pitchFamily="34" charset="0"/>
              <a:buChar char="•"/>
            </a:pPr>
            <a:r>
              <a:rPr lang="en-GB" sz="3000" dirty="0"/>
              <a:t>Strengths and weaknesses of your approach to studies so far </a:t>
            </a:r>
          </a:p>
          <a:p>
            <a:pPr marL="342900" lvl="0" indent="-342900" fontAlgn="base">
              <a:buFont typeface="Arial" panose="020B0604020202020204" pitchFamily="34" charset="0"/>
              <a:buChar char="•"/>
            </a:pPr>
            <a:r>
              <a:rPr lang="en-GB" sz="3000" dirty="0"/>
              <a:t>Any challenges you faced and how you overcame these </a:t>
            </a:r>
          </a:p>
          <a:p>
            <a:pPr marL="342900" lvl="0" indent="-342900" fontAlgn="base">
              <a:buFont typeface="Arial" panose="020B0604020202020204" pitchFamily="34" charset="0"/>
              <a:buChar char="•"/>
            </a:pPr>
            <a:r>
              <a:rPr lang="en-GB" sz="3000" dirty="0"/>
              <a:t>What you learned and what you will take forward into subsequent studies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15090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5495B3-A75C-30F9-1780-59F91B2B9D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2782"/>
            <a:ext cx="5369169" cy="1591902"/>
          </a:xfrm>
        </p:spPr>
        <p:txBody>
          <a:bodyPr>
            <a:normAutofit/>
          </a:bodyPr>
          <a:lstStyle/>
          <a:p>
            <a:r>
              <a:rPr lang="en-GB" dirty="0"/>
              <a:t>Reflective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55DA24-390C-49A3-1CEF-07C89C1AAA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4"/>
            <a:ext cx="5355276" cy="3913223"/>
          </a:xfrm>
        </p:spPr>
        <p:txBody>
          <a:bodyPr anchor="t">
            <a:normAutofit lnSpcReduction="10000"/>
          </a:bodyPr>
          <a:lstStyle/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Useful for consolidating learning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Useful employability skill – you might need it in assessments, appraisals at work, recording observations, job applications – you’ve probably already done it more than you think!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Reflecting on what you have learned and ‘feeding forwards’ into your next tasks.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3BCEC6-6F54-C5E8-D58A-6DD94DA3263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1" b="5854"/>
          <a:stretch/>
        </p:blipFill>
        <p:spPr>
          <a:xfrm>
            <a:off x="6364448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391440" y="4232571"/>
                </a:moveTo>
                <a:cubicBezTo>
                  <a:pt x="581049" y="4232571"/>
                  <a:pt x="734757" y="4386279"/>
                  <a:pt x="734757" y="4575888"/>
                </a:cubicBezTo>
                <a:cubicBezTo>
                  <a:pt x="734757" y="4765497"/>
                  <a:pt x="581049" y="4919205"/>
                  <a:pt x="391440" y="4919205"/>
                </a:cubicBezTo>
                <a:cubicBezTo>
                  <a:pt x="201831" y="4919205"/>
                  <a:pt x="48123" y="4765497"/>
                  <a:pt x="48123" y="4575888"/>
                </a:cubicBezTo>
                <a:cubicBezTo>
                  <a:pt x="48123" y="4386279"/>
                  <a:pt x="201831" y="4232571"/>
                  <a:pt x="391440" y="4232571"/>
                </a:cubicBezTo>
                <a:close/>
                <a:moveTo>
                  <a:pt x="247368" y="1806694"/>
                </a:moveTo>
                <a:cubicBezTo>
                  <a:pt x="383986" y="1806694"/>
                  <a:pt x="494736" y="1917444"/>
                  <a:pt x="494736" y="2054062"/>
                </a:cubicBezTo>
                <a:cubicBezTo>
                  <a:pt x="494736" y="2190680"/>
                  <a:pt x="383986" y="2301430"/>
                  <a:pt x="247368" y="2301430"/>
                </a:cubicBezTo>
                <a:cubicBezTo>
                  <a:pt x="110750" y="2301430"/>
                  <a:pt x="0" y="2190680"/>
                  <a:pt x="0" y="2054062"/>
                </a:cubicBezTo>
                <a:cubicBezTo>
                  <a:pt x="0" y="1917444"/>
                  <a:pt x="110750" y="1806694"/>
                  <a:pt x="247368" y="1806694"/>
                </a:cubicBezTo>
                <a:close/>
                <a:moveTo>
                  <a:pt x="247369" y="1294715"/>
                </a:moveTo>
                <a:cubicBezTo>
                  <a:pt x="326938" y="1294715"/>
                  <a:pt x="391441" y="1359218"/>
                  <a:pt x="391441" y="1438787"/>
                </a:cubicBezTo>
                <a:cubicBezTo>
                  <a:pt x="391441" y="1518356"/>
                  <a:pt x="326938" y="1582859"/>
                  <a:pt x="247369" y="1582859"/>
                </a:cubicBezTo>
                <a:cubicBezTo>
                  <a:pt x="167800" y="1582859"/>
                  <a:pt x="103297" y="1518356"/>
                  <a:pt x="103297" y="1438787"/>
                </a:cubicBezTo>
                <a:cubicBezTo>
                  <a:pt x="103297" y="1359218"/>
                  <a:pt x="167800" y="1294715"/>
                  <a:pt x="247369" y="1294715"/>
                </a:cubicBezTo>
                <a:close/>
                <a:moveTo>
                  <a:pt x="480671" y="0"/>
                </a:moveTo>
                <a:lnTo>
                  <a:pt x="5827552" y="0"/>
                </a:lnTo>
                <a:lnTo>
                  <a:pt x="5827552" y="6858000"/>
                </a:lnTo>
                <a:lnTo>
                  <a:pt x="5825818" y="6858000"/>
                </a:lnTo>
                <a:lnTo>
                  <a:pt x="236731" y="6858000"/>
                </a:lnTo>
                <a:lnTo>
                  <a:pt x="225831" y="6841105"/>
                </a:lnTo>
                <a:cubicBezTo>
                  <a:pt x="35993" y="6490332"/>
                  <a:pt x="58970" y="6027176"/>
                  <a:pt x="314550" y="5720066"/>
                </a:cubicBezTo>
                <a:cubicBezTo>
                  <a:pt x="1530043" y="4259025"/>
                  <a:pt x="615593" y="4079388"/>
                  <a:pt x="503588" y="3464278"/>
                </a:cubicBezTo>
                <a:cubicBezTo>
                  <a:pt x="330606" y="2514465"/>
                  <a:pt x="722867" y="2276432"/>
                  <a:pt x="675681" y="1809180"/>
                </a:cubicBezTo>
                <a:cubicBezTo>
                  <a:pt x="624359" y="1301070"/>
                  <a:pt x="219491" y="1102027"/>
                  <a:pt x="245003" y="646882"/>
                </a:cubicBezTo>
                <a:cubicBezTo>
                  <a:pt x="249830" y="424885"/>
                  <a:pt x="318025" y="228632"/>
                  <a:pt x="431196" y="6414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1855457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C0D2FB-748E-C59D-D596-CB0614E4C5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is reflection important to learning?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C036E94D-F14E-77A1-DF7A-CA2813AE9C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106613"/>
            <a:ext cx="10972800" cy="40354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>
                <a:cs typeface="Arial" panose="020B0604020202020204" pitchFamily="34" charset="0"/>
              </a:rPr>
              <a:t>“It is not sufficient to have an experience in order to learn. Without reflecting on this experience it may quickly be forgotten, or its learning potential lost”. 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200" dirty="0"/>
              <a:t>Gibbs, G. (1988). </a:t>
            </a:r>
            <a:r>
              <a:rPr lang="en-GB" sz="2200" i="1" dirty="0"/>
              <a:t>Learning by doing: A guide to teaching and learning methods</a:t>
            </a:r>
            <a:r>
              <a:rPr lang="en-GB" sz="2200" dirty="0"/>
              <a:t>. London: Further Education Unit. 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75539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9BD8D0-96DF-67B3-E561-08B944BD82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Reflective writing 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2C8DDF-F70A-20B6-5C11-1B8E266A7E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Write in the first person, use “I” (e.g. “I noticed that…”)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Demonstrate links between your experience and your learning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Recognise that situations aren’t simplistic/clear-cut and that different perspectives are possible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Show learning from your reflections – What have you learned? How might you approach things differently later?</a:t>
            </a:r>
          </a:p>
        </p:txBody>
      </p:sp>
    </p:spTree>
    <p:extLst>
      <p:ext uri="{BB962C8B-B14F-4D97-AF65-F5344CB8AC3E}">
        <p14:creationId xmlns:p14="http://schemas.microsoft.com/office/powerpoint/2010/main" val="5079275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CF1FFA-13BE-FB48-F320-38EF3416F7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90F95-2257-E8B2-FFB4-24673F1763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Reflective writing 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8E21-4441-7AD7-4B54-7732E17AB9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Be analytical – think about why something happened/how you approached it/reflect on the importance.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Subjective – influenced by personal feelings or opinions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Challenge assumptions – consider why you have those feelings and thoughts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15658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E94E23-1CCC-6B80-56F6-4F445E1C47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Things to avoid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E851A1-7F12-AB15-D325-D9CEDB6B67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Just describing what happened – instead focus on what you learned and how that will influence you in future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Writing it like a personal diary or as a stream of consciousness – you need a structure and to use appropriate language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Avoiding talking about challenges. Instead reflect honestly on any difficulties or weaknesses, and what you learned.</a:t>
            </a:r>
          </a:p>
        </p:txBody>
      </p:sp>
    </p:spTree>
    <p:extLst>
      <p:ext uri="{BB962C8B-B14F-4D97-AF65-F5344CB8AC3E}">
        <p14:creationId xmlns:p14="http://schemas.microsoft.com/office/powerpoint/2010/main" val="7603459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D57633-9BF0-3205-232E-7139BFCF4B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0E691C-C5E7-C0EF-C234-364D665472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Description or reflection?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CF0652-2987-717A-5E27-D765138A92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081490"/>
            <a:ext cx="10972800" cy="4036534"/>
          </a:xfrm>
        </p:spPr>
        <p:txBody>
          <a:bodyPr>
            <a:normAutofit/>
          </a:bodyPr>
          <a:lstStyle/>
          <a:p>
            <a:r>
              <a:rPr lang="en-GB" dirty="0"/>
              <a:t>I attended every study skills class this block.</a:t>
            </a:r>
          </a:p>
          <a:p>
            <a:r>
              <a:rPr lang="en-GB" dirty="0"/>
              <a:t>Attending the study skills classes helped me feel more confident about writing academic assignments.</a:t>
            </a:r>
          </a:p>
          <a:p>
            <a:r>
              <a:rPr lang="en-GB" dirty="0"/>
              <a:t>I submitted my assignment two days late.</a:t>
            </a:r>
          </a:p>
          <a:p>
            <a:r>
              <a:rPr lang="en-GB" dirty="0"/>
              <a:t>Submitting my assignment late made me realise that I need to start researching earlier and manage my time more effectively.</a:t>
            </a:r>
          </a:p>
          <a:p>
            <a:r>
              <a:rPr lang="en-GB" dirty="0"/>
              <a:t>During the seminar, I contributed to a group discussion about university life. </a:t>
            </a:r>
          </a:p>
          <a:p>
            <a:r>
              <a:rPr lang="en-GB" dirty="0"/>
              <a:t>Contributing to the discussion helped me recognise that other students were experiencing similar challenges to me.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315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F7D5B8-762C-3854-DD3D-4D55ECE5F7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9B3D4D-E98D-AB5A-FEBC-E5F3B09424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Description or reflection?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95B5DE-5B1A-930E-5C64-7316201030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081490"/>
            <a:ext cx="10972800" cy="4036534"/>
          </a:xfrm>
        </p:spPr>
        <p:txBody>
          <a:bodyPr>
            <a:normAutofit/>
          </a:bodyPr>
          <a:lstStyle/>
          <a:p>
            <a:r>
              <a:rPr lang="en-GB" dirty="0"/>
              <a:t>I attended every study skills workshop this semester. </a:t>
            </a:r>
            <a:r>
              <a:rPr lang="en-GB" b="1" dirty="0"/>
              <a:t>- Description</a:t>
            </a:r>
            <a:endParaRPr lang="en-GB" dirty="0"/>
          </a:p>
          <a:p>
            <a:r>
              <a:rPr lang="en-GB" dirty="0"/>
              <a:t>Attending the study skills workshops helped me feel more confident about writing academic assignments. – </a:t>
            </a:r>
            <a:r>
              <a:rPr lang="en-GB" b="1" dirty="0"/>
              <a:t>Reflection</a:t>
            </a:r>
          </a:p>
          <a:p>
            <a:r>
              <a:rPr lang="en-GB" dirty="0"/>
              <a:t>I submitted my assignment two days late. </a:t>
            </a:r>
            <a:r>
              <a:rPr lang="en-GB" b="1" dirty="0"/>
              <a:t>– Description</a:t>
            </a:r>
            <a:endParaRPr lang="en-GB" dirty="0"/>
          </a:p>
          <a:p>
            <a:r>
              <a:rPr lang="en-GB" dirty="0"/>
              <a:t>Submitting my assignment late made me realise that I need to start researching earlier and manage my time more effectively. </a:t>
            </a:r>
            <a:r>
              <a:rPr lang="en-GB" b="1" dirty="0"/>
              <a:t>- Reflection</a:t>
            </a:r>
            <a:endParaRPr lang="en-GB" dirty="0"/>
          </a:p>
          <a:p>
            <a:r>
              <a:rPr lang="en-GB" dirty="0"/>
              <a:t>During the seminar, I contributed to a group discussion about university life. </a:t>
            </a:r>
            <a:r>
              <a:rPr lang="en-GB" b="1" dirty="0"/>
              <a:t>- Description</a:t>
            </a:r>
            <a:endParaRPr lang="en-GB" dirty="0"/>
          </a:p>
          <a:p>
            <a:r>
              <a:rPr lang="en-GB" dirty="0"/>
              <a:t>Contributing to the discussion helped me recognise that other students were experiencing similar challenges to me. </a:t>
            </a:r>
            <a:r>
              <a:rPr lang="en-GB" b="1" dirty="0"/>
              <a:t>- Reflection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25135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8D1A4-4827-5248-6E82-E95F92A382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Reflective writing should include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40437B-1193-2B58-2729-CF7FDB7869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What the experience was – this will likely include succinct descriptive aspects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Feelings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Solutions/what you learned</a:t>
            </a:r>
          </a:p>
        </p:txBody>
      </p:sp>
    </p:spTree>
    <p:extLst>
      <p:ext uri="{BB962C8B-B14F-4D97-AF65-F5344CB8AC3E}">
        <p14:creationId xmlns:p14="http://schemas.microsoft.com/office/powerpoint/2010/main" val="42879782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F2087D-C5E8-5451-5F84-C650FA98F0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70F2A2-7A3D-992D-2748-8FF4A0B302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Consider the following sentences, and categorise them as:</a:t>
            </a:r>
          </a:p>
          <a:p>
            <a:r>
              <a:rPr lang="en-GB" sz="4000" dirty="0"/>
              <a:t>Experience</a:t>
            </a:r>
          </a:p>
          <a:p>
            <a:r>
              <a:rPr lang="en-GB" sz="4000" dirty="0"/>
              <a:t>Feelings</a:t>
            </a:r>
          </a:p>
          <a:p>
            <a:r>
              <a:rPr lang="en-GB" sz="4000" dirty="0"/>
              <a:t>Solutions/learning</a:t>
            </a:r>
          </a:p>
        </p:txBody>
      </p:sp>
    </p:spTree>
    <p:extLst>
      <p:ext uri="{BB962C8B-B14F-4D97-AF65-F5344CB8AC3E}">
        <p14:creationId xmlns:p14="http://schemas.microsoft.com/office/powerpoint/2010/main" val="16694322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71254-D4A8-2BDD-A67B-45D88ABA76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Experience/feelings/solutions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0012C9-8468-BF11-0476-AB9D69FD86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“I was nervous at first”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“I did not feel confident about speaking in front of people”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“I’m going to put more confident students with beginners so they can help each other”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“I soon relaxed with them”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“At first, planning lessons took a really long time”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“I learned to take extra activities for students who finished early”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“I spent three weeks volunteering as an English teacher”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“I found it was better to teach without a course book”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“It was a challenge to encourage the lower-level students to speak in English”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08827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6AA003-1CAA-C957-219E-0781C8D48A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9943234-981B-99E2-EC0E-2DE4522DB3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600" y="1809169"/>
            <a:ext cx="11386781" cy="4805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06426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44FBEC-182A-9AF5-2357-35A23795AA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 what? Now what?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81C2C4-C52C-1360-8591-7ACFCA4740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97047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BFDD43-1C6C-938A-17BA-0B048056F9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Greenaway’s Active Reviewing Cycle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4773DF-C5BE-3050-DF59-CD6693A7A3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000" dirty="0"/>
              <a:t>Four “F”s: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Facts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Feelings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Findings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Future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75370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4F6A04-AC2B-BA81-9A8C-0D514C5FAE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Greenaway’s Active Reviewing Cycle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2BE42FF-9FE7-16EF-E254-2BA2EEA8E3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3600" dirty="0"/>
              <a:t>Facts: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/>
              <a:t>What happened? Where and when did it happen?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/>
              <a:t>What did you expect and what actually happened?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/>
              <a:t>Which factors influenced your behaviour and attitude?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/>
              <a:t>What was the most remarkable part?</a:t>
            </a:r>
          </a:p>
        </p:txBody>
      </p:sp>
    </p:spTree>
    <p:extLst>
      <p:ext uri="{BB962C8B-B14F-4D97-AF65-F5344CB8AC3E}">
        <p14:creationId xmlns:p14="http://schemas.microsoft.com/office/powerpoint/2010/main" val="204385540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B64934-7312-CA83-7C1E-97FC65E51E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B82A9B-5A3D-CCD4-4A9D-D1E84FB258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Greenaway’s Active Reviewing Cycle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341A36F-75B8-E37D-9AF0-61FD983013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600" dirty="0"/>
              <a:t>Feelings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/>
              <a:t>At what points did you feel most involved?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/>
              <a:t>Which moments made you feel excluded?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/>
              <a:t>How did you feel throughout?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/>
              <a:t>What were the best and worst parts of the experience?</a:t>
            </a:r>
          </a:p>
        </p:txBody>
      </p:sp>
    </p:spTree>
    <p:extLst>
      <p:ext uri="{BB962C8B-B14F-4D97-AF65-F5344CB8AC3E}">
        <p14:creationId xmlns:p14="http://schemas.microsoft.com/office/powerpoint/2010/main" val="34008784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472B5D-7F64-13FD-8303-6AC74D4E4C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8B7F38-B4D6-2D61-288E-452BABF4B8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Greenaway’s Active Reviewing Cycle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9FFC4-9A02-1581-A004-7ACBBBADAE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3600" dirty="0"/>
              <a:t>Findings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/>
              <a:t>Why did your plan work/not work?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/>
              <a:t>Why did you feel that way?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/>
              <a:t>What are the major things you learned through the whole experience?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/>
              <a:t>How did other people’s involvement influence your feelings?</a:t>
            </a:r>
          </a:p>
        </p:txBody>
      </p:sp>
    </p:spTree>
    <p:extLst>
      <p:ext uri="{BB962C8B-B14F-4D97-AF65-F5344CB8AC3E}">
        <p14:creationId xmlns:p14="http://schemas.microsoft.com/office/powerpoint/2010/main" val="176348400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2282CB-20C1-DA5D-183C-4AEB9046E6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Greenaway’s Active Reviewing Cycle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55B5AD-CECD-7CB5-737B-222B232D13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4000" dirty="0"/>
              <a:t>Future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How will you implement the learning?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Did your learning change your opinion about your reaction?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Did your learning change the way you might react in future?</a:t>
            </a:r>
          </a:p>
        </p:txBody>
      </p:sp>
    </p:spTree>
    <p:extLst>
      <p:ext uri="{BB962C8B-B14F-4D97-AF65-F5344CB8AC3E}">
        <p14:creationId xmlns:p14="http://schemas.microsoft.com/office/powerpoint/2010/main" val="192479431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A13B2A7-A44E-4940-9367-4788F2807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ADBF9A7D-DF04-4422-981B-76DFC7208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759370" y="0"/>
            <a:ext cx="2432630" cy="2848482"/>
          </a:xfrm>
          <a:custGeom>
            <a:avLst/>
            <a:gdLst>
              <a:gd name="connsiteX0" fmla="*/ 1193013 w 2432630"/>
              <a:gd name="connsiteY0" fmla="*/ 1609830 h 2848482"/>
              <a:gd name="connsiteX1" fmla="*/ 1452520 w 2432630"/>
              <a:gd name="connsiteY1" fmla="*/ 1771993 h 2848482"/>
              <a:gd name="connsiteX2" fmla="*/ 1333256 w 2432630"/>
              <a:gd name="connsiteY2" fmla="*/ 2217094 h 2848482"/>
              <a:gd name="connsiteX3" fmla="*/ 888154 w 2432630"/>
              <a:gd name="connsiteY3" fmla="*/ 2097829 h 2848482"/>
              <a:gd name="connsiteX4" fmla="*/ 1007419 w 2432630"/>
              <a:gd name="connsiteY4" fmla="*/ 1652728 h 2848482"/>
              <a:gd name="connsiteX5" fmla="*/ 1193013 w 2432630"/>
              <a:gd name="connsiteY5" fmla="*/ 1609830 h 2848482"/>
              <a:gd name="connsiteX6" fmla="*/ 1721013 w 2432630"/>
              <a:gd name="connsiteY6" fmla="*/ 1345937 h 2848482"/>
              <a:gd name="connsiteX7" fmla="*/ 1880524 w 2432630"/>
              <a:gd name="connsiteY7" fmla="*/ 1425334 h 2848482"/>
              <a:gd name="connsiteX8" fmla="*/ 1821528 w 2432630"/>
              <a:gd name="connsiteY8" fmla="*/ 1645511 h 2848482"/>
              <a:gd name="connsiteX9" fmla="*/ 1601350 w 2432630"/>
              <a:gd name="connsiteY9" fmla="*/ 1586514 h 2848482"/>
              <a:gd name="connsiteX10" fmla="*/ 1660347 w 2432630"/>
              <a:gd name="connsiteY10" fmla="*/ 1366337 h 2848482"/>
              <a:gd name="connsiteX11" fmla="*/ 1721013 w 2432630"/>
              <a:gd name="connsiteY11" fmla="*/ 1345937 h 2848482"/>
              <a:gd name="connsiteX12" fmla="*/ 0 w 2432630"/>
              <a:gd name="connsiteY12" fmla="*/ 0 h 2848482"/>
              <a:gd name="connsiteX13" fmla="*/ 2420476 w 2432630"/>
              <a:gd name="connsiteY13" fmla="*/ 0 h 2848482"/>
              <a:gd name="connsiteX14" fmla="*/ 2431096 w 2432630"/>
              <a:gd name="connsiteY14" fmla="*/ 94052 h 2848482"/>
              <a:gd name="connsiteX15" fmla="*/ 2426545 w 2432630"/>
              <a:gd name="connsiteY15" fmla="*/ 261706 h 2848482"/>
              <a:gd name="connsiteX16" fmla="*/ 1347411 w 2432630"/>
              <a:gd name="connsiteY16" fmla="*/ 1289202 h 2848482"/>
              <a:gd name="connsiteX17" fmla="*/ 678423 w 2432630"/>
              <a:gd name="connsiteY17" fmla="*/ 1606118 h 2848482"/>
              <a:gd name="connsiteX18" fmla="*/ 284014 w 2432630"/>
              <a:gd name="connsiteY18" fmla="*/ 2398976 h 2848482"/>
              <a:gd name="connsiteX19" fmla="*/ 97407 w 2432630"/>
              <a:gd name="connsiteY19" fmla="*/ 2742323 h 2848482"/>
              <a:gd name="connsiteX20" fmla="*/ 0 w 2432630"/>
              <a:gd name="connsiteY20" fmla="*/ 2848482 h 28484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32630" h="2848482">
                <a:moveTo>
                  <a:pt x="1193013" y="1609830"/>
                </a:moveTo>
                <a:cubicBezTo>
                  <a:pt x="1297352" y="1617205"/>
                  <a:pt x="1396284" y="1674588"/>
                  <a:pt x="1452520" y="1771993"/>
                </a:cubicBezTo>
                <a:cubicBezTo>
                  <a:pt x="1542498" y="1927838"/>
                  <a:pt x="1489101" y="2127117"/>
                  <a:pt x="1333256" y="2217094"/>
                </a:cubicBezTo>
                <a:cubicBezTo>
                  <a:pt x="1177410" y="2307071"/>
                  <a:pt x="978131" y="2253675"/>
                  <a:pt x="888154" y="2097829"/>
                </a:cubicBezTo>
                <a:cubicBezTo>
                  <a:pt x="798176" y="1941984"/>
                  <a:pt x="851572" y="1742705"/>
                  <a:pt x="1007419" y="1652728"/>
                </a:cubicBezTo>
                <a:cubicBezTo>
                  <a:pt x="1065861" y="1618986"/>
                  <a:pt x="1130410" y="1605406"/>
                  <a:pt x="1193013" y="1609830"/>
                </a:cubicBezTo>
                <a:close/>
                <a:moveTo>
                  <a:pt x="1721013" y="1345937"/>
                </a:moveTo>
                <a:cubicBezTo>
                  <a:pt x="1783347" y="1338202"/>
                  <a:pt x="1847142" y="1367515"/>
                  <a:pt x="1880524" y="1425334"/>
                </a:cubicBezTo>
                <a:cubicBezTo>
                  <a:pt x="1925033" y="1502425"/>
                  <a:pt x="1898619" y="1601002"/>
                  <a:pt x="1821528" y="1645511"/>
                </a:cubicBezTo>
                <a:cubicBezTo>
                  <a:pt x="1744436" y="1690020"/>
                  <a:pt x="1645859" y="1663606"/>
                  <a:pt x="1601350" y="1586514"/>
                </a:cubicBezTo>
                <a:cubicBezTo>
                  <a:pt x="1556841" y="1509423"/>
                  <a:pt x="1583254" y="1410846"/>
                  <a:pt x="1660347" y="1366337"/>
                </a:cubicBezTo>
                <a:cubicBezTo>
                  <a:pt x="1679620" y="1355210"/>
                  <a:pt x="1700235" y="1348515"/>
                  <a:pt x="1721013" y="1345937"/>
                </a:cubicBezTo>
                <a:close/>
                <a:moveTo>
                  <a:pt x="0" y="0"/>
                </a:moveTo>
                <a:lnTo>
                  <a:pt x="2420476" y="0"/>
                </a:lnTo>
                <a:lnTo>
                  <a:pt x="2431096" y="94052"/>
                </a:lnTo>
                <a:cubicBezTo>
                  <a:pt x="2434004" y="150699"/>
                  <a:pt x="2432933" y="206775"/>
                  <a:pt x="2426545" y="261706"/>
                </a:cubicBezTo>
                <a:cubicBezTo>
                  <a:pt x="2360669" y="828256"/>
                  <a:pt x="1972176" y="1172577"/>
                  <a:pt x="1347411" y="1289202"/>
                </a:cubicBezTo>
                <a:cubicBezTo>
                  <a:pt x="1096744" y="1336043"/>
                  <a:pt x="825156" y="1376752"/>
                  <a:pt x="678423" y="1606118"/>
                </a:cubicBezTo>
                <a:cubicBezTo>
                  <a:pt x="520257" y="1853673"/>
                  <a:pt x="394149" y="2125038"/>
                  <a:pt x="284014" y="2398976"/>
                </a:cubicBezTo>
                <a:cubicBezTo>
                  <a:pt x="233465" y="2524954"/>
                  <a:pt x="173906" y="2641107"/>
                  <a:pt x="97407" y="2742323"/>
                </a:cubicBezTo>
                <a:lnTo>
                  <a:pt x="0" y="284848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787C5D-E83C-DF5C-E3AB-F2622D4B81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</p:spPr>
        <p:txBody>
          <a:bodyPr>
            <a:normAutofit/>
          </a:bodyPr>
          <a:lstStyle/>
          <a:p>
            <a:r>
              <a:rPr lang="en-GB" dirty="0"/>
              <a:t>Kolb’s Reflective Cycle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44765AC-2D06-53C7-38DC-7B0641DCAD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1390578"/>
              </p:ext>
            </p:extLst>
          </p:nvPr>
        </p:nvGraphicFramePr>
        <p:xfrm>
          <a:off x="609600" y="2106204"/>
          <a:ext cx="10972800" cy="40365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870411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D7D3B6-2671-2F41-2C9D-8654DDFF83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Kolb’s Reflective Cycle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893689-B7F0-2F2E-AF20-76B0C39724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en-GB" sz="3200" b="1" dirty="0"/>
              <a:t>Stage 1: Concrete experience</a:t>
            </a:r>
            <a:endParaRPr lang="en-US" sz="3200" b="1" dirty="0"/>
          </a:p>
          <a:p>
            <a:pPr marL="6858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What happened?: Factual information about an experience</a:t>
            </a:r>
            <a:endParaRPr lang="en-US" sz="2800" dirty="0"/>
          </a:p>
          <a:p>
            <a:pPr marL="6858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What did you do?: Your and other people’s roles</a:t>
            </a:r>
            <a:endParaRPr lang="en-US" sz="2800" dirty="0"/>
          </a:p>
          <a:p>
            <a:pPr marL="6858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What did others involved in the situation do?: Impact and influence of others’ actions in the situation</a:t>
            </a:r>
          </a:p>
          <a:p>
            <a:pPr lvl="0"/>
            <a:r>
              <a:rPr lang="en-GB" sz="3200" b="1" dirty="0"/>
              <a:t>Stage 2: Reflective observation</a:t>
            </a:r>
            <a:endParaRPr lang="en-US" sz="3200" b="1" dirty="0"/>
          </a:p>
          <a:p>
            <a:pPr marL="6858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What did you assume?: Highlight your prior assumptions.</a:t>
            </a:r>
            <a:endParaRPr lang="en-US" sz="2800" dirty="0"/>
          </a:p>
          <a:p>
            <a:pPr marL="6858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What happened?: The reality of the experience.</a:t>
            </a:r>
            <a:endParaRPr lang="en-US" sz="2800" dirty="0"/>
          </a:p>
          <a:p>
            <a:pPr marL="6858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What did you learn?: Based on your experience.</a:t>
            </a:r>
            <a:endParaRPr lang="en-US" sz="2800" dirty="0"/>
          </a:p>
          <a:p>
            <a:pPr lvl="1"/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69988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513574-8C1B-43D4-2328-1C057BA254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D0D96E-CFF6-CD4B-DB69-946523BF38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Kolb’s Reflective Cycle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2C22BF-4763-6D79-143C-3A45DE402B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1"/>
            <a:r>
              <a:rPr lang="en-GB" sz="3000" b="1" dirty="0"/>
              <a:t>Stage 3: Abstract conceptualisation</a:t>
            </a:r>
            <a:endParaRPr lang="en-US" sz="3000" b="1" dirty="0"/>
          </a:p>
          <a:p>
            <a:pPr marL="514350" lvl="1" indent="-285750">
              <a:buFont typeface="Arial" panose="020B0604020202020204" pitchFamily="34" charset="0"/>
              <a:buChar char="•"/>
            </a:pPr>
            <a:r>
              <a:rPr lang="en-GB" sz="3000" dirty="0"/>
              <a:t>What could you have done better/differently?</a:t>
            </a:r>
            <a:endParaRPr lang="en-US" sz="3000" dirty="0"/>
          </a:p>
          <a:p>
            <a:pPr marL="514350" lvl="1" indent="-285750">
              <a:buFont typeface="Arial" panose="020B0604020202020204" pitchFamily="34" charset="0"/>
              <a:buChar char="•"/>
            </a:pPr>
            <a:r>
              <a:rPr lang="en-GB" sz="3000" dirty="0"/>
              <a:t>How would you deal with similar situations in the future?: Future action planning. </a:t>
            </a:r>
          </a:p>
          <a:p>
            <a:pPr lvl="1"/>
            <a:r>
              <a:rPr lang="en-GB" sz="3000" b="1" dirty="0"/>
              <a:t>Stage 4: Active experimentation</a:t>
            </a:r>
            <a:endParaRPr lang="en-US" sz="3000" b="1" dirty="0"/>
          </a:p>
          <a:p>
            <a:pPr marL="514350" lvl="1" indent="-285750">
              <a:buFont typeface="Arial" panose="020B0604020202020204" pitchFamily="34" charset="0"/>
              <a:buChar char="•"/>
            </a:pPr>
            <a:r>
              <a:rPr lang="en-GB" sz="3000" dirty="0"/>
              <a:t>How did you implement these new ideas in practice?: Highlight how you put newly gained knowledge into practice.</a:t>
            </a:r>
            <a:endParaRPr lang="en-US" sz="3000" dirty="0"/>
          </a:p>
          <a:p>
            <a:pPr marL="514350" lvl="1" indent="-285750">
              <a:buFont typeface="Arial" panose="020B0604020202020204" pitchFamily="34" charset="0"/>
              <a:buChar char="•"/>
            </a:pPr>
            <a:r>
              <a:rPr lang="en-GB" sz="3000" dirty="0"/>
              <a:t>What did you do differently when a similar situation occurred again?</a:t>
            </a:r>
            <a:endParaRPr lang="en-US" sz="3000" dirty="0"/>
          </a:p>
          <a:p>
            <a:pPr lvl="1"/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668898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324447-6371-6F71-7B0C-A6AA04B888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General guidance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8C8BE-178B-831B-5D35-FE14EB4C64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400" b="0" i="0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Reflective writing is more personal than other types of academic writing – your experiences and feelings.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400" b="0" i="0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Think about the experience in detail.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400" b="0" i="0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Explain what went well/what was challenging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400" dirty="0">
                <a:solidFill>
                  <a:srgbClr val="000000"/>
                </a:solidFill>
                <a:cs typeface="Arial" panose="020B0604020202020204" pitchFamily="34" charset="0"/>
              </a:rPr>
              <a:t>Write about what you learned in the process</a:t>
            </a:r>
            <a:endParaRPr lang="en-GB" sz="4400" b="0" i="0" dirty="0">
              <a:solidFill>
                <a:srgbClr val="000000"/>
              </a:solidFill>
              <a:effectLst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174578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C37983-5F7A-C914-36D1-904E73CA9B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9A138F-F3ED-5C22-32D9-1C418B06D7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General guidance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BD5800-8B4E-61B2-C7B2-8D109E4709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4400" b="0" i="0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Structure is still important: 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GB" sz="4400" b="0" i="0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Short introduction to the situation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GB" sz="4400" b="0" i="0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Evaluate the most important things about the experience, including solutions to problems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GB" sz="4400" b="0" i="0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Say what you would do differently next time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GB" sz="4400" b="0" i="0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Say what you learned overall.</a:t>
            </a:r>
          </a:p>
          <a:p>
            <a:r>
              <a:rPr lang="en-GB" sz="4400" b="0" i="0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Keep the focus on your learning process and what you will do better in future.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049420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94FB3-6BD0-A35C-3297-A00A575965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Reflective interviews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F6C21B-303C-AD2F-270A-8F41A2D009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t"/>
            <a:r>
              <a:rPr lang="en-GB" dirty="0"/>
              <a:t>Choose a recent learning experience and discuss in </a:t>
            </a:r>
            <a:r>
              <a:rPr lang="en-GB"/>
              <a:t>pairs:</a:t>
            </a:r>
            <a:endParaRPr lang="en-GB" dirty="0"/>
          </a:p>
          <a:p>
            <a:pPr marL="342900" lvl="0" indent="-342900" fontAlgn="t">
              <a:buFont typeface="Arial" panose="020B0604020202020204" pitchFamily="34" charset="0"/>
              <a:buChar char="•"/>
            </a:pPr>
            <a:r>
              <a:rPr lang="en-GB" dirty="0"/>
              <a:t>What happened?</a:t>
            </a:r>
          </a:p>
          <a:p>
            <a:pPr marL="342900" lvl="0" indent="-342900" fontAlgn="t">
              <a:buFont typeface="Arial" panose="020B0604020202020204" pitchFamily="34" charset="0"/>
              <a:buChar char="•"/>
            </a:pPr>
            <a:r>
              <a:rPr lang="en-GB" dirty="0"/>
              <a:t>How did you feel?</a:t>
            </a:r>
          </a:p>
          <a:p>
            <a:pPr marL="342900" lvl="0" indent="-342900" fontAlgn="t">
              <a:buFont typeface="Arial" panose="020B0604020202020204" pitchFamily="34" charset="0"/>
              <a:buChar char="•"/>
            </a:pPr>
            <a:r>
              <a:rPr lang="en-GB" dirty="0"/>
              <a:t>What went well?</a:t>
            </a:r>
          </a:p>
          <a:p>
            <a:pPr marL="342900" lvl="0" indent="-342900" fontAlgn="t">
              <a:buFont typeface="Arial" panose="020B0604020202020204" pitchFamily="34" charset="0"/>
              <a:buChar char="•"/>
            </a:pPr>
            <a:r>
              <a:rPr lang="en-GB" dirty="0"/>
              <a:t>What was challenging?</a:t>
            </a:r>
          </a:p>
          <a:p>
            <a:pPr marL="342900" lvl="0" indent="-342900" fontAlgn="t">
              <a:buFont typeface="Arial" panose="020B0604020202020204" pitchFamily="34" charset="0"/>
              <a:buChar char="•"/>
            </a:pPr>
            <a:r>
              <a:rPr lang="en-GB" dirty="0"/>
              <a:t>What did you learn?</a:t>
            </a:r>
          </a:p>
          <a:p>
            <a:pPr marL="342900" lvl="0" indent="-342900" fontAlgn="t">
              <a:buFont typeface="Arial" panose="020B0604020202020204" pitchFamily="34" charset="0"/>
              <a:buChar char="•"/>
            </a:pPr>
            <a:r>
              <a:rPr lang="en-GB" dirty="0"/>
              <a:t>What would you do differently?</a:t>
            </a:r>
          </a:p>
          <a:p>
            <a:pPr fontAlgn="t"/>
            <a:r>
              <a:rPr lang="en-GB" dirty="0"/>
              <a:t>They then write a short reflection based on the discussion.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795934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6E15305-164C-44CD-9E0F-420C2DC1B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D983374-3839-4F06-972D-B4C3CF2380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Different coloured question marks">
            <a:extLst>
              <a:ext uri="{FF2B5EF4-FFF2-40B4-BE49-F238E27FC236}">
                <a16:creationId xmlns:a16="http://schemas.microsoft.com/office/drawing/2014/main" id="{4405E96B-B834-EF61-6168-17C8C5DCFA0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621" r="19533"/>
          <a:stretch/>
        </p:blipFill>
        <p:spPr>
          <a:xfrm>
            <a:off x="4285860" y="10"/>
            <a:ext cx="7906139" cy="6857989"/>
          </a:xfrm>
          <a:prstGeom prst="rect">
            <a:avLst/>
          </a:prstGeom>
        </p:spPr>
      </p:pic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F1D5403D-09EC-41DB-B916-A09C0E5AE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592970" cy="6858000"/>
          </a:xfrm>
          <a:custGeom>
            <a:avLst/>
            <a:gdLst>
              <a:gd name="connsiteX0" fmla="*/ 4912746 w 5592970"/>
              <a:gd name="connsiteY0" fmla="*/ 2355321 h 6897159"/>
              <a:gd name="connsiteX1" fmla="*/ 4714738 w 5592970"/>
              <a:gd name="connsiteY1" fmla="*/ 2553329 h 6897159"/>
              <a:gd name="connsiteX2" fmla="*/ 4912746 w 5592970"/>
              <a:gd name="connsiteY2" fmla="*/ 2751337 h 6897159"/>
              <a:gd name="connsiteX3" fmla="*/ 5110754 w 5592970"/>
              <a:gd name="connsiteY3" fmla="*/ 2553329 h 6897159"/>
              <a:gd name="connsiteX4" fmla="*/ 4912746 w 5592970"/>
              <a:gd name="connsiteY4" fmla="*/ 2355321 h 6897159"/>
              <a:gd name="connsiteX5" fmla="*/ 4769785 w 5592970"/>
              <a:gd name="connsiteY5" fmla="*/ 1301525 h 6897159"/>
              <a:gd name="connsiteX6" fmla="*/ 4358192 w 5592970"/>
              <a:gd name="connsiteY6" fmla="*/ 1713118 h 6897159"/>
              <a:gd name="connsiteX7" fmla="*/ 4769785 w 5592970"/>
              <a:gd name="connsiteY7" fmla="*/ 2124711 h 6897159"/>
              <a:gd name="connsiteX8" fmla="*/ 5181378 w 5592970"/>
              <a:gd name="connsiteY8" fmla="*/ 1713118 h 6897159"/>
              <a:gd name="connsiteX9" fmla="*/ 4769785 w 5592970"/>
              <a:gd name="connsiteY9" fmla="*/ 1301525 h 6897159"/>
              <a:gd name="connsiteX10" fmla="*/ 1485712 w 5592970"/>
              <a:gd name="connsiteY10" fmla="*/ 0 h 6897159"/>
              <a:gd name="connsiteX11" fmla="*/ 1911850 w 5592970"/>
              <a:gd name="connsiteY11" fmla="*/ 0 h 6897159"/>
              <a:gd name="connsiteX12" fmla="*/ 4693359 w 5592970"/>
              <a:gd name="connsiteY12" fmla="*/ 0 h 6897159"/>
              <a:gd name="connsiteX13" fmla="*/ 4687196 w 5592970"/>
              <a:gd name="connsiteY13" fmla="*/ 186052 h 6897159"/>
              <a:gd name="connsiteX14" fmla="*/ 4689492 w 5592970"/>
              <a:gd name="connsiteY14" fmla="*/ 422393 h 6897159"/>
              <a:gd name="connsiteX15" fmla="*/ 5029277 w 5592970"/>
              <a:gd name="connsiteY15" fmla="*/ 1074198 h 6897159"/>
              <a:gd name="connsiteX16" fmla="*/ 5368989 w 5592970"/>
              <a:gd name="connsiteY16" fmla="*/ 2604190 h 6897159"/>
              <a:gd name="connsiteX17" fmla="*/ 5030698 w 5592970"/>
              <a:gd name="connsiteY17" fmla="*/ 3182337 h 6897159"/>
              <a:gd name="connsiteX18" fmla="*/ 4910556 w 5592970"/>
              <a:gd name="connsiteY18" fmla="*/ 4667756 h 6897159"/>
              <a:gd name="connsiteX19" fmla="*/ 5374561 w 5592970"/>
              <a:gd name="connsiteY19" fmla="*/ 5703238 h 6897159"/>
              <a:gd name="connsiteX20" fmla="*/ 5591170 w 5592970"/>
              <a:gd name="connsiteY20" fmla="*/ 6745970 h 6897159"/>
              <a:gd name="connsiteX21" fmla="*/ 5592970 w 5592970"/>
              <a:gd name="connsiteY21" fmla="*/ 6897158 h 6897159"/>
              <a:gd name="connsiteX22" fmla="*/ 2734191 w 5592970"/>
              <a:gd name="connsiteY22" fmla="*/ 6897158 h 6897159"/>
              <a:gd name="connsiteX23" fmla="*/ 2734191 w 5592970"/>
              <a:gd name="connsiteY23" fmla="*/ 6897159 h 6897159"/>
              <a:gd name="connsiteX24" fmla="*/ 0 w 5592970"/>
              <a:gd name="connsiteY24" fmla="*/ 6897159 h 6897159"/>
              <a:gd name="connsiteX25" fmla="*/ 0 w 5592970"/>
              <a:gd name="connsiteY25" fmla="*/ 1 h 6897159"/>
              <a:gd name="connsiteX26" fmla="*/ 1485712 w 5592970"/>
              <a:gd name="connsiteY26" fmla="*/ 1 h 6897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5592970" h="6897159">
                <a:moveTo>
                  <a:pt x="4912746" y="2355321"/>
                </a:moveTo>
                <a:cubicBezTo>
                  <a:pt x="4803389" y="2355321"/>
                  <a:pt x="4714738" y="2443972"/>
                  <a:pt x="4714738" y="2553329"/>
                </a:cubicBezTo>
                <a:cubicBezTo>
                  <a:pt x="4714738" y="2662686"/>
                  <a:pt x="4803389" y="2751337"/>
                  <a:pt x="4912746" y="2751337"/>
                </a:cubicBezTo>
                <a:cubicBezTo>
                  <a:pt x="5022103" y="2751337"/>
                  <a:pt x="5110754" y="2662686"/>
                  <a:pt x="5110754" y="2553329"/>
                </a:cubicBezTo>
                <a:cubicBezTo>
                  <a:pt x="5110754" y="2443972"/>
                  <a:pt x="5022103" y="2355321"/>
                  <a:pt x="4912746" y="2355321"/>
                </a:cubicBezTo>
                <a:close/>
                <a:moveTo>
                  <a:pt x="4769785" y="1301525"/>
                </a:moveTo>
                <a:cubicBezTo>
                  <a:pt x="4542468" y="1301525"/>
                  <a:pt x="4358192" y="1485801"/>
                  <a:pt x="4358192" y="1713118"/>
                </a:cubicBezTo>
                <a:cubicBezTo>
                  <a:pt x="4358192" y="1940435"/>
                  <a:pt x="4542468" y="2124711"/>
                  <a:pt x="4769785" y="2124711"/>
                </a:cubicBezTo>
                <a:cubicBezTo>
                  <a:pt x="4997102" y="2124711"/>
                  <a:pt x="5181378" y="1940435"/>
                  <a:pt x="5181378" y="1713118"/>
                </a:cubicBezTo>
                <a:cubicBezTo>
                  <a:pt x="5181378" y="1485801"/>
                  <a:pt x="4997102" y="1301525"/>
                  <a:pt x="4769785" y="1301525"/>
                </a:cubicBezTo>
                <a:close/>
                <a:moveTo>
                  <a:pt x="1485712" y="0"/>
                </a:moveTo>
                <a:lnTo>
                  <a:pt x="1911850" y="0"/>
                </a:lnTo>
                <a:lnTo>
                  <a:pt x="4693359" y="0"/>
                </a:lnTo>
                <a:lnTo>
                  <a:pt x="4687196" y="186052"/>
                </a:lnTo>
                <a:cubicBezTo>
                  <a:pt x="4686166" y="265025"/>
                  <a:pt x="4686829" y="343862"/>
                  <a:pt x="4689492" y="422393"/>
                </a:cubicBezTo>
                <a:cubicBezTo>
                  <a:pt x="4699496" y="713539"/>
                  <a:pt x="4872938" y="896626"/>
                  <a:pt x="5029277" y="1074198"/>
                </a:cubicBezTo>
                <a:cubicBezTo>
                  <a:pt x="5418992" y="1516672"/>
                  <a:pt x="5551614" y="2043761"/>
                  <a:pt x="5368989" y="2604190"/>
                </a:cubicBezTo>
                <a:cubicBezTo>
                  <a:pt x="5298163" y="2821542"/>
                  <a:pt x="5160452" y="3010355"/>
                  <a:pt x="5030698" y="3182337"/>
                </a:cubicBezTo>
                <a:cubicBezTo>
                  <a:pt x="4682698" y="3643429"/>
                  <a:pt x="4696957" y="4178177"/>
                  <a:pt x="4910556" y="4667756"/>
                </a:cubicBezTo>
                <a:cubicBezTo>
                  <a:pt x="5062728" y="5015306"/>
                  <a:pt x="5245193" y="5341884"/>
                  <a:pt x="5374561" y="5703238"/>
                </a:cubicBezTo>
                <a:cubicBezTo>
                  <a:pt x="5500512" y="6053410"/>
                  <a:pt x="5575240" y="6402760"/>
                  <a:pt x="5591170" y="6745970"/>
                </a:cubicBezTo>
                <a:lnTo>
                  <a:pt x="5592970" y="6897158"/>
                </a:lnTo>
                <a:lnTo>
                  <a:pt x="2734191" y="6897158"/>
                </a:lnTo>
                <a:lnTo>
                  <a:pt x="2734191" y="6897159"/>
                </a:lnTo>
                <a:lnTo>
                  <a:pt x="0" y="6897159"/>
                </a:lnTo>
                <a:lnTo>
                  <a:pt x="0" y="1"/>
                </a:lnTo>
                <a:lnTo>
                  <a:pt x="1485712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D4AA31-097C-EEDA-1E4B-C044705E9D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613" y="1122363"/>
            <a:ext cx="3541909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 dirty="0"/>
              <a:t>Over to you: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81272264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56DA42-BDF0-5AC6-C3E4-04DD578D4A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time: Library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F2BDA8-5283-C11A-E9C3-7CAE41DDAF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We’ll be meeting on </a:t>
            </a:r>
            <a:r>
              <a:rPr lang="en-GB" b="1" dirty="0"/>
              <a:t>Monday </a:t>
            </a:r>
            <a:r>
              <a:rPr lang="en-GB" b="1"/>
              <a:t>21 October</a:t>
            </a:r>
          </a:p>
          <a:p>
            <a:r>
              <a:rPr lang="en-GB"/>
              <a:t>Please </a:t>
            </a:r>
            <a:r>
              <a:rPr lang="en-GB" dirty="0"/>
              <a:t>do email me if you have questions between classes!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6227188"/>
      </p:ext>
    </p:extLst>
  </p:cSld>
  <p:clrMapOvr>
    <a:masterClrMapping/>
  </p:clrMapOvr>
</p:sld>
</file>

<file path=ppt/theme/theme1.xml><?xml version="1.0" encoding="utf-8"?>
<a:theme xmlns:a="http://schemas.openxmlformats.org/drawingml/2006/main" name="SplashVTI">
  <a:themeElements>
    <a:clrScheme name="Custom 11">
      <a:dk1>
        <a:srgbClr val="262626"/>
      </a:dk1>
      <a:lt1>
        <a:sysClr val="window" lastClr="FFFFFF"/>
      </a:lt1>
      <a:dk2>
        <a:srgbClr val="2F333D"/>
      </a:dk2>
      <a:lt2>
        <a:srgbClr val="E9F3F3"/>
      </a:lt2>
      <a:accent1>
        <a:srgbClr val="1EBE9B"/>
      </a:accent1>
      <a:accent2>
        <a:srgbClr val="FD8686"/>
      </a:accent2>
      <a:accent3>
        <a:srgbClr val="0AC8AD"/>
      </a:accent3>
      <a:accent4>
        <a:srgbClr val="E69500"/>
      </a:accent4>
      <a:accent5>
        <a:srgbClr val="EC4E70"/>
      </a:accent5>
      <a:accent6>
        <a:srgbClr val="794DFF"/>
      </a:accent6>
      <a:hlink>
        <a:srgbClr val="3E8FF1"/>
      </a:hlink>
      <a:folHlink>
        <a:srgbClr val="939393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plashVTI" id="{CD38C481-21EC-466B-953B-A1440B42712A}" vid="{D3E4813C-1D98-48C2-AF59-2D0D78E2550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1302</Words>
  <Application>Microsoft Office PowerPoint</Application>
  <PresentationFormat>Widescreen</PresentationFormat>
  <Paragraphs>153</Paragraphs>
  <Slides>29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4" baseType="lpstr">
      <vt:lpstr>Aptos</vt:lpstr>
      <vt:lpstr>Arial</vt:lpstr>
      <vt:lpstr>Avenir Next LT Pro</vt:lpstr>
      <vt:lpstr>Posterama</vt:lpstr>
      <vt:lpstr>SplashVTI</vt:lpstr>
      <vt:lpstr>HPFY3001: Academic Survival Skills  Session 3: Writing reflectively</vt:lpstr>
      <vt:lpstr>Last session - review</vt:lpstr>
      <vt:lpstr>In this session:</vt:lpstr>
      <vt:lpstr>Assignment 2: Reflective Writing (450 words, 22.5% of Portfolio)</vt:lpstr>
      <vt:lpstr>Reflective writing</vt:lpstr>
      <vt:lpstr>Why is reflection important to learning?</vt:lpstr>
      <vt:lpstr>Reflective writing tips</vt:lpstr>
      <vt:lpstr>Reflective writing tips</vt:lpstr>
      <vt:lpstr>Things to avoid</vt:lpstr>
      <vt:lpstr>Description or reflection?</vt:lpstr>
      <vt:lpstr>Description or reflection?</vt:lpstr>
      <vt:lpstr>Reflective writing should include</vt:lpstr>
      <vt:lpstr>Exercise</vt:lpstr>
      <vt:lpstr>Exercise: Experience/feelings/solutions</vt:lpstr>
      <vt:lpstr>Exercise</vt:lpstr>
      <vt:lpstr>So what? Now what? Exercise</vt:lpstr>
      <vt:lpstr>Greenaway’s Active Reviewing Cycle</vt:lpstr>
      <vt:lpstr>Greenaway’s Active Reviewing Cycle</vt:lpstr>
      <vt:lpstr>Greenaway’s Active Reviewing Cycle</vt:lpstr>
      <vt:lpstr>Greenaway’s Active Reviewing Cycle</vt:lpstr>
      <vt:lpstr>Greenaway’s Active Reviewing Cycle</vt:lpstr>
      <vt:lpstr>Kolb’s Reflective Cycle</vt:lpstr>
      <vt:lpstr>Kolb’s Reflective Cycle</vt:lpstr>
      <vt:lpstr>Kolb’s Reflective Cycle</vt:lpstr>
      <vt:lpstr>General guidance</vt:lpstr>
      <vt:lpstr>General guidance</vt:lpstr>
      <vt:lpstr>Reflective interviews</vt:lpstr>
      <vt:lpstr>Over to you: any questions?</vt:lpstr>
      <vt:lpstr>Next time: Library skills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Rhian Keyse</dc:creator>
  <cp:lastModifiedBy>Rhian Keyse</cp:lastModifiedBy>
  <cp:revision>6</cp:revision>
  <dcterms:created xsi:type="dcterms:W3CDTF">2024-09-11T12:44:55Z</dcterms:created>
  <dcterms:modified xsi:type="dcterms:W3CDTF">2026-10-12T16:12:35Z</dcterms:modified>
</cp:coreProperties>
</file>