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5504AC-9997-4A8B-A585-D90D56A2595E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E2D3DD-14E4-4E84-96AA-E375DCC27725}">
      <dgm:prSet/>
      <dgm:spPr/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Alexander Raby and Charles Neville's entrepreneurship ignited Llanelli's industrial expansion, establishing the coal and tinplate industries as economic cornerstones.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CADE84-D673-47D6-B523-B11EA2EC1AD1}" type="parTrans" cxnId="{C0F5066A-BE8B-4691-96AE-38F46E4EDC86}">
      <dgm:prSet/>
      <dgm:spPr/>
      <dgm:t>
        <a:bodyPr/>
        <a:lstStyle/>
        <a:p>
          <a:endParaRPr lang="en-US"/>
        </a:p>
      </dgm:t>
    </dgm:pt>
    <dgm:pt modelId="{158C06E2-9AD2-4879-9DA9-BF30074F20BF}" type="sibTrans" cxnId="{C0F5066A-BE8B-4691-96AE-38F46E4EDC86}">
      <dgm:prSet/>
      <dgm:spPr/>
      <dgm:t>
        <a:bodyPr/>
        <a:lstStyle/>
        <a:p>
          <a:endParaRPr lang="en-US"/>
        </a:p>
      </dgm:t>
    </dgm:pt>
    <dgm:pt modelId="{B8CE9979-EAD6-4C84-AED7-5C39065C8E68}">
      <dgm:prSet/>
      <dgm:spPr/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Their ventures led to technological innovations and advancements in production methods, setting Llanelli apart in the industrial landscape of Wales.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7D60F6-E980-484A-887D-36A1D0A6FCC3}" type="parTrans" cxnId="{BD41FA39-427A-40A4-A778-565EA2260A32}">
      <dgm:prSet/>
      <dgm:spPr/>
      <dgm:t>
        <a:bodyPr/>
        <a:lstStyle/>
        <a:p>
          <a:endParaRPr lang="en-US"/>
        </a:p>
      </dgm:t>
    </dgm:pt>
    <dgm:pt modelId="{B1DC38B6-1F3A-40E0-955C-E4B4560AE5EC}" type="sibTrans" cxnId="{BD41FA39-427A-40A4-A778-565EA2260A32}">
      <dgm:prSet/>
      <dgm:spPr/>
      <dgm:t>
        <a:bodyPr/>
        <a:lstStyle/>
        <a:p>
          <a:endParaRPr lang="en-US"/>
        </a:p>
      </dgm:t>
    </dgm:pt>
    <dgm:pt modelId="{63FB7F33-4289-46D2-A996-95958282A18D}">
      <dgm:prSet custT="1"/>
      <dgm:spPr/>
      <dgm:t>
        <a:bodyPr/>
        <a:lstStyle/>
        <a:p>
          <a:pPr algn="l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ensuing urbanization reshaped the town, as rural workers migrated to Llanelli, fuelling the growth of a new urban working class and altering the town's demographic and cultural composition.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1A907E-C794-478F-8576-ADBF2793849A}" type="parTrans" cxnId="{31C6E154-7002-4409-BA5B-28FE26D60351}">
      <dgm:prSet/>
      <dgm:spPr/>
      <dgm:t>
        <a:bodyPr/>
        <a:lstStyle/>
        <a:p>
          <a:endParaRPr lang="en-US"/>
        </a:p>
      </dgm:t>
    </dgm:pt>
    <dgm:pt modelId="{9AA6D418-05F3-4FEE-A293-49B62D8B5C83}" type="sibTrans" cxnId="{31C6E154-7002-4409-BA5B-28FE26D60351}">
      <dgm:prSet/>
      <dgm:spPr/>
      <dgm:t>
        <a:bodyPr/>
        <a:lstStyle/>
        <a:p>
          <a:endParaRPr lang="en-US"/>
        </a:p>
      </dgm:t>
    </dgm:pt>
    <dgm:pt modelId="{941DF7BF-83C8-432D-BA3E-6DC056B6620F}">
      <dgm:prSet custT="1"/>
      <dgm:spPr/>
      <dgm:t>
        <a:bodyPr/>
        <a:lstStyle/>
        <a:p>
          <a:pPr algn="l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As the industries thrived, the workforce endured gruelling conditions, prompting shifts in social dynamics and laying the groundwork for future labour reforms.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B21177-BA4E-4682-AFCA-FEC1838E8418}" type="parTrans" cxnId="{2F402B93-F382-46D3-BF22-7ADE2FE43679}">
      <dgm:prSet/>
      <dgm:spPr/>
      <dgm:t>
        <a:bodyPr/>
        <a:lstStyle/>
        <a:p>
          <a:endParaRPr lang="en-US"/>
        </a:p>
      </dgm:t>
    </dgm:pt>
    <dgm:pt modelId="{F0D04C6F-1047-4AA3-9519-A1B27738EE74}" type="sibTrans" cxnId="{2F402B93-F382-46D3-BF22-7ADE2FE43679}">
      <dgm:prSet/>
      <dgm:spPr/>
      <dgm:t>
        <a:bodyPr/>
        <a:lstStyle/>
        <a:p>
          <a:endParaRPr lang="en-US"/>
        </a:p>
      </dgm:t>
    </dgm:pt>
    <dgm:pt modelId="{91487A4A-C19F-421F-BA44-241829873162}" type="pres">
      <dgm:prSet presAssocID="{0E5504AC-9997-4A8B-A585-D90D56A2595E}" presName="diagram" presStyleCnt="0">
        <dgm:presLayoutVars>
          <dgm:dir/>
          <dgm:resizeHandles val="exact"/>
        </dgm:presLayoutVars>
      </dgm:prSet>
      <dgm:spPr/>
    </dgm:pt>
    <dgm:pt modelId="{179432DC-FD91-49C0-94BE-247548203440}" type="pres">
      <dgm:prSet presAssocID="{2EE2D3DD-14E4-4E84-96AA-E375DCC27725}" presName="node" presStyleLbl="node1" presStyleIdx="0" presStyleCnt="4">
        <dgm:presLayoutVars>
          <dgm:bulletEnabled val="1"/>
        </dgm:presLayoutVars>
      </dgm:prSet>
      <dgm:spPr/>
    </dgm:pt>
    <dgm:pt modelId="{A78A771E-6DAB-4742-81CD-53200708CB9D}" type="pres">
      <dgm:prSet presAssocID="{158C06E2-9AD2-4879-9DA9-BF30074F20BF}" presName="sibTrans" presStyleLbl="sibTrans2D1" presStyleIdx="0" presStyleCnt="3"/>
      <dgm:spPr/>
    </dgm:pt>
    <dgm:pt modelId="{10A85267-0A84-47FD-B737-20B777BC918A}" type="pres">
      <dgm:prSet presAssocID="{158C06E2-9AD2-4879-9DA9-BF30074F20BF}" presName="connectorText" presStyleLbl="sibTrans2D1" presStyleIdx="0" presStyleCnt="3"/>
      <dgm:spPr/>
    </dgm:pt>
    <dgm:pt modelId="{161B6395-B5A5-4166-9AAB-CD011EF94A6D}" type="pres">
      <dgm:prSet presAssocID="{B8CE9979-EAD6-4C84-AED7-5C39065C8E68}" presName="node" presStyleLbl="node1" presStyleIdx="1" presStyleCnt="4">
        <dgm:presLayoutVars>
          <dgm:bulletEnabled val="1"/>
        </dgm:presLayoutVars>
      </dgm:prSet>
      <dgm:spPr/>
    </dgm:pt>
    <dgm:pt modelId="{39C0B831-7E7A-461C-92F0-7B59AD127FEF}" type="pres">
      <dgm:prSet presAssocID="{B1DC38B6-1F3A-40E0-955C-E4B4560AE5EC}" presName="sibTrans" presStyleLbl="sibTrans2D1" presStyleIdx="1" presStyleCnt="3"/>
      <dgm:spPr/>
    </dgm:pt>
    <dgm:pt modelId="{035BAD1D-A6D7-4EB2-B81D-A0CBC055273F}" type="pres">
      <dgm:prSet presAssocID="{B1DC38B6-1F3A-40E0-955C-E4B4560AE5EC}" presName="connectorText" presStyleLbl="sibTrans2D1" presStyleIdx="1" presStyleCnt="3"/>
      <dgm:spPr/>
    </dgm:pt>
    <dgm:pt modelId="{51F10C69-3486-40C5-B7E6-6F77A334A554}" type="pres">
      <dgm:prSet presAssocID="{63FB7F33-4289-46D2-A996-95958282A18D}" presName="node" presStyleLbl="node1" presStyleIdx="2" presStyleCnt="4">
        <dgm:presLayoutVars>
          <dgm:bulletEnabled val="1"/>
        </dgm:presLayoutVars>
      </dgm:prSet>
      <dgm:spPr/>
    </dgm:pt>
    <dgm:pt modelId="{AC9409BC-DAC3-46FB-A6C3-7193D28A8B4C}" type="pres">
      <dgm:prSet presAssocID="{9AA6D418-05F3-4FEE-A293-49B62D8B5C83}" presName="sibTrans" presStyleLbl="sibTrans2D1" presStyleIdx="2" presStyleCnt="3"/>
      <dgm:spPr/>
    </dgm:pt>
    <dgm:pt modelId="{6F412919-4CC2-47CF-895C-A905302B30CA}" type="pres">
      <dgm:prSet presAssocID="{9AA6D418-05F3-4FEE-A293-49B62D8B5C83}" presName="connectorText" presStyleLbl="sibTrans2D1" presStyleIdx="2" presStyleCnt="3"/>
      <dgm:spPr/>
    </dgm:pt>
    <dgm:pt modelId="{7DF50793-EC82-444E-AC39-23185A59E4BE}" type="pres">
      <dgm:prSet presAssocID="{941DF7BF-83C8-432D-BA3E-6DC056B6620F}" presName="node" presStyleLbl="node1" presStyleIdx="3" presStyleCnt="4">
        <dgm:presLayoutVars>
          <dgm:bulletEnabled val="1"/>
        </dgm:presLayoutVars>
      </dgm:prSet>
      <dgm:spPr/>
    </dgm:pt>
  </dgm:ptLst>
  <dgm:cxnLst>
    <dgm:cxn modelId="{0DE4AE10-CFDE-48C2-99C9-F0BFAF1A92A0}" type="presOf" srcId="{158C06E2-9AD2-4879-9DA9-BF30074F20BF}" destId="{A78A771E-6DAB-4742-81CD-53200708CB9D}" srcOrd="0" destOrd="0" presId="urn:microsoft.com/office/officeart/2005/8/layout/process5"/>
    <dgm:cxn modelId="{B2174217-2B9A-4596-9EED-5841DB2B8DDF}" type="presOf" srcId="{0E5504AC-9997-4A8B-A585-D90D56A2595E}" destId="{91487A4A-C19F-421F-BA44-241829873162}" srcOrd="0" destOrd="0" presId="urn:microsoft.com/office/officeart/2005/8/layout/process5"/>
    <dgm:cxn modelId="{2194E22F-EA72-44F0-AD3E-4A188BED68C0}" type="presOf" srcId="{B8CE9979-EAD6-4C84-AED7-5C39065C8E68}" destId="{161B6395-B5A5-4166-9AAB-CD011EF94A6D}" srcOrd="0" destOrd="0" presId="urn:microsoft.com/office/officeart/2005/8/layout/process5"/>
    <dgm:cxn modelId="{519E1C35-03C7-4202-8919-D3D6986A08EE}" type="presOf" srcId="{158C06E2-9AD2-4879-9DA9-BF30074F20BF}" destId="{10A85267-0A84-47FD-B737-20B777BC918A}" srcOrd="1" destOrd="0" presId="urn:microsoft.com/office/officeart/2005/8/layout/process5"/>
    <dgm:cxn modelId="{BD41FA39-427A-40A4-A778-565EA2260A32}" srcId="{0E5504AC-9997-4A8B-A585-D90D56A2595E}" destId="{B8CE9979-EAD6-4C84-AED7-5C39065C8E68}" srcOrd="1" destOrd="0" parTransId="{0E7D60F6-E980-484A-887D-36A1D0A6FCC3}" sibTransId="{B1DC38B6-1F3A-40E0-955C-E4B4560AE5EC}"/>
    <dgm:cxn modelId="{F3B16A65-72BC-4365-8941-AAFEBCD04886}" type="presOf" srcId="{941DF7BF-83C8-432D-BA3E-6DC056B6620F}" destId="{7DF50793-EC82-444E-AC39-23185A59E4BE}" srcOrd="0" destOrd="0" presId="urn:microsoft.com/office/officeart/2005/8/layout/process5"/>
    <dgm:cxn modelId="{C0F5066A-BE8B-4691-96AE-38F46E4EDC86}" srcId="{0E5504AC-9997-4A8B-A585-D90D56A2595E}" destId="{2EE2D3DD-14E4-4E84-96AA-E375DCC27725}" srcOrd="0" destOrd="0" parTransId="{9ACADE84-D673-47D6-B523-B11EA2EC1AD1}" sibTransId="{158C06E2-9AD2-4879-9DA9-BF30074F20BF}"/>
    <dgm:cxn modelId="{31C6E154-7002-4409-BA5B-28FE26D60351}" srcId="{0E5504AC-9997-4A8B-A585-D90D56A2595E}" destId="{63FB7F33-4289-46D2-A996-95958282A18D}" srcOrd="2" destOrd="0" parTransId="{101A907E-C794-478F-8576-ADBF2793849A}" sibTransId="{9AA6D418-05F3-4FEE-A293-49B62D8B5C83}"/>
    <dgm:cxn modelId="{1AAC8E8D-79F9-46B5-B54B-BBDDA9F11E2A}" type="presOf" srcId="{B1DC38B6-1F3A-40E0-955C-E4B4560AE5EC}" destId="{39C0B831-7E7A-461C-92F0-7B59AD127FEF}" srcOrd="0" destOrd="0" presId="urn:microsoft.com/office/officeart/2005/8/layout/process5"/>
    <dgm:cxn modelId="{2F402B93-F382-46D3-BF22-7ADE2FE43679}" srcId="{0E5504AC-9997-4A8B-A585-D90D56A2595E}" destId="{941DF7BF-83C8-432D-BA3E-6DC056B6620F}" srcOrd="3" destOrd="0" parTransId="{8FB21177-BA4E-4682-AFCA-FEC1838E8418}" sibTransId="{F0D04C6F-1047-4AA3-9519-A1B27738EE74}"/>
    <dgm:cxn modelId="{B5C7EFA3-8BEC-4C2A-896A-08B59ACBF05C}" type="presOf" srcId="{9AA6D418-05F3-4FEE-A293-49B62D8B5C83}" destId="{AC9409BC-DAC3-46FB-A6C3-7193D28A8B4C}" srcOrd="0" destOrd="0" presId="urn:microsoft.com/office/officeart/2005/8/layout/process5"/>
    <dgm:cxn modelId="{FB3BAFB4-18EA-4B44-BC73-92CDDC6506DD}" type="presOf" srcId="{B1DC38B6-1F3A-40E0-955C-E4B4560AE5EC}" destId="{035BAD1D-A6D7-4EB2-B81D-A0CBC055273F}" srcOrd="1" destOrd="0" presId="urn:microsoft.com/office/officeart/2005/8/layout/process5"/>
    <dgm:cxn modelId="{F675B9C7-53A2-44A9-A30B-F306DC12A50C}" type="presOf" srcId="{2EE2D3DD-14E4-4E84-96AA-E375DCC27725}" destId="{179432DC-FD91-49C0-94BE-247548203440}" srcOrd="0" destOrd="0" presId="urn:microsoft.com/office/officeart/2005/8/layout/process5"/>
    <dgm:cxn modelId="{2AB4E6E3-326E-425B-B107-BAAA489E23F6}" type="presOf" srcId="{63FB7F33-4289-46D2-A996-95958282A18D}" destId="{51F10C69-3486-40C5-B7E6-6F77A334A554}" srcOrd="0" destOrd="0" presId="urn:microsoft.com/office/officeart/2005/8/layout/process5"/>
    <dgm:cxn modelId="{FC71E4F8-0402-4CC9-B90C-455C36D6AE25}" type="presOf" srcId="{9AA6D418-05F3-4FEE-A293-49B62D8B5C83}" destId="{6F412919-4CC2-47CF-895C-A905302B30CA}" srcOrd="1" destOrd="0" presId="urn:microsoft.com/office/officeart/2005/8/layout/process5"/>
    <dgm:cxn modelId="{243C65BF-0940-4627-9570-2A62B33C4372}" type="presParOf" srcId="{91487A4A-C19F-421F-BA44-241829873162}" destId="{179432DC-FD91-49C0-94BE-247548203440}" srcOrd="0" destOrd="0" presId="urn:microsoft.com/office/officeart/2005/8/layout/process5"/>
    <dgm:cxn modelId="{A7CABA4A-6D4F-451C-B262-310E6E9A48D2}" type="presParOf" srcId="{91487A4A-C19F-421F-BA44-241829873162}" destId="{A78A771E-6DAB-4742-81CD-53200708CB9D}" srcOrd="1" destOrd="0" presId="urn:microsoft.com/office/officeart/2005/8/layout/process5"/>
    <dgm:cxn modelId="{E6B70AB7-C84D-4D66-A698-0F57FC2F0C5F}" type="presParOf" srcId="{A78A771E-6DAB-4742-81CD-53200708CB9D}" destId="{10A85267-0A84-47FD-B737-20B777BC918A}" srcOrd="0" destOrd="0" presId="urn:microsoft.com/office/officeart/2005/8/layout/process5"/>
    <dgm:cxn modelId="{94EECA8B-2EE8-4A25-B262-8BD28CAC0026}" type="presParOf" srcId="{91487A4A-C19F-421F-BA44-241829873162}" destId="{161B6395-B5A5-4166-9AAB-CD011EF94A6D}" srcOrd="2" destOrd="0" presId="urn:microsoft.com/office/officeart/2005/8/layout/process5"/>
    <dgm:cxn modelId="{80A995A5-26A8-4C95-A9AE-0C233A57EFC3}" type="presParOf" srcId="{91487A4A-C19F-421F-BA44-241829873162}" destId="{39C0B831-7E7A-461C-92F0-7B59AD127FEF}" srcOrd="3" destOrd="0" presId="urn:microsoft.com/office/officeart/2005/8/layout/process5"/>
    <dgm:cxn modelId="{C2D59B58-B1D5-430A-8424-E599D3998434}" type="presParOf" srcId="{39C0B831-7E7A-461C-92F0-7B59AD127FEF}" destId="{035BAD1D-A6D7-4EB2-B81D-A0CBC055273F}" srcOrd="0" destOrd="0" presId="urn:microsoft.com/office/officeart/2005/8/layout/process5"/>
    <dgm:cxn modelId="{8B52C68C-0FD4-4642-99D6-DCCA8F2B88A0}" type="presParOf" srcId="{91487A4A-C19F-421F-BA44-241829873162}" destId="{51F10C69-3486-40C5-B7E6-6F77A334A554}" srcOrd="4" destOrd="0" presId="urn:microsoft.com/office/officeart/2005/8/layout/process5"/>
    <dgm:cxn modelId="{503244BF-FB4C-4FA1-970D-02125FF382BB}" type="presParOf" srcId="{91487A4A-C19F-421F-BA44-241829873162}" destId="{AC9409BC-DAC3-46FB-A6C3-7193D28A8B4C}" srcOrd="5" destOrd="0" presId="urn:microsoft.com/office/officeart/2005/8/layout/process5"/>
    <dgm:cxn modelId="{6211B28F-4362-4614-AB49-23FB725E6BAA}" type="presParOf" srcId="{AC9409BC-DAC3-46FB-A6C3-7193D28A8B4C}" destId="{6F412919-4CC2-47CF-895C-A905302B30CA}" srcOrd="0" destOrd="0" presId="urn:microsoft.com/office/officeart/2005/8/layout/process5"/>
    <dgm:cxn modelId="{B7C5D766-BE30-419E-9B9D-FA5D11A809FA}" type="presParOf" srcId="{91487A4A-C19F-421F-BA44-241829873162}" destId="{7DF50793-EC82-444E-AC39-23185A59E4B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432DC-FD91-49C0-94BE-247548203440}">
      <dsp:nvSpPr>
        <dsp:cNvPr id="0" name=""/>
        <dsp:cNvSpPr/>
      </dsp:nvSpPr>
      <dsp:spPr>
        <a:xfrm>
          <a:off x="268804" y="938"/>
          <a:ext cx="2573309" cy="15439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Alexander Raby and Charles Neville's entrepreneurship ignited Llanelli's industrial expansion, establishing the coal and tinplate industries as economic cornerstones.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026" y="46160"/>
        <a:ext cx="2482865" cy="1453541"/>
      </dsp:txXfrm>
    </dsp:sp>
    <dsp:sp modelId="{A78A771E-6DAB-4742-81CD-53200708CB9D}">
      <dsp:nvSpPr>
        <dsp:cNvPr id="0" name=""/>
        <dsp:cNvSpPr/>
      </dsp:nvSpPr>
      <dsp:spPr>
        <a:xfrm>
          <a:off x="3068565" y="453840"/>
          <a:ext cx="545541" cy="6381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68565" y="581476"/>
        <a:ext cx="381879" cy="382908"/>
      </dsp:txXfrm>
    </dsp:sp>
    <dsp:sp modelId="{161B6395-B5A5-4166-9AAB-CD011EF94A6D}">
      <dsp:nvSpPr>
        <dsp:cNvPr id="0" name=""/>
        <dsp:cNvSpPr/>
      </dsp:nvSpPr>
      <dsp:spPr>
        <a:xfrm>
          <a:off x="3871437" y="938"/>
          <a:ext cx="2573309" cy="15439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Their ventures led to technological innovations and advancements in production methods, setting Llanelli apart in the industrial landscape of Wales.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6659" y="46160"/>
        <a:ext cx="2482865" cy="1453541"/>
      </dsp:txXfrm>
    </dsp:sp>
    <dsp:sp modelId="{39C0B831-7E7A-461C-92F0-7B59AD127FEF}">
      <dsp:nvSpPr>
        <dsp:cNvPr id="0" name=""/>
        <dsp:cNvSpPr/>
      </dsp:nvSpPr>
      <dsp:spPr>
        <a:xfrm rot="5400000">
          <a:off x="4885321" y="1725055"/>
          <a:ext cx="545541" cy="6381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4966638" y="1771374"/>
        <a:ext cx="382908" cy="381879"/>
      </dsp:txXfrm>
    </dsp:sp>
    <dsp:sp modelId="{51F10C69-3486-40C5-B7E6-6F77A334A554}">
      <dsp:nvSpPr>
        <dsp:cNvPr id="0" name=""/>
        <dsp:cNvSpPr/>
      </dsp:nvSpPr>
      <dsp:spPr>
        <a:xfrm>
          <a:off x="3871437" y="2574247"/>
          <a:ext cx="2573309" cy="15439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ensuing urbanization reshaped the town, as rural workers migrated to Llanelli, fuelling the growth of a new urban working class and altering the town's demographic and cultural composition.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6659" y="2619469"/>
        <a:ext cx="2482865" cy="1453541"/>
      </dsp:txXfrm>
    </dsp:sp>
    <dsp:sp modelId="{AC9409BC-DAC3-46FB-A6C3-7193D28A8B4C}">
      <dsp:nvSpPr>
        <dsp:cNvPr id="0" name=""/>
        <dsp:cNvSpPr/>
      </dsp:nvSpPr>
      <dsp:spPr>
        <a:xfrm rot="10800000">
          <a:off x="3099445" y="3027150"/>
          <a:ext cx="545541" cy="6381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3263107" y="3154786"/>
        <a:ext cx="381879" cy="382908"/>
      </dsp:txXfrm>
    </dsp:sp>
    <dsp:sp modelId="{7DF50793-EC82-444E-AC39-23185A59E4BE}">
      <dsp:nvSpPr>
        <dsp:cNvPr id="0" name=""/>
        <dsp:cNvSpPr/>
      </dsp:nvSpPr>
      <dsp:spPr>
        <a:xfrm>
          <a:off x="268804" y="2574247"/>
          <a:ext cx="2573309" cy="15439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As the industries thrived, the workforce endured gruelling conditions, prompting shifts in social dynamics and laying the groundwork for future labour reforms.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4026" y="2619469"/>
        <a:ext cx="2482865" cy="1453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AEDB3-A709-09D8-E67D-E1AC1E2D77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B8CAB5-E819-658C-4C25-2EABEE5BF0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E7189-E4F1-06D5-9CAE-C142CDF18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16FE8-9CD3-07B4-8675-97B48EA3D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265C6-C589-E74C-1209-4F6E96767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013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AFF84-9935-6A3B-E4EB-070DFD82B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ED525-9E51-9E92-BA39-3C6780E22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E753E-50D4-DABB-1418-C44F765FA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40059-7BD9-5D60-EFE4-813EB0768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E66B6-A590-98DD-543D-82EF9D98C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942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93E81-EB95-0F1C-DEC3-C6CFEAB60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44D0E-CDF1-A6FE-5424-14065723DE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846CD-E91A-9C4D-AA76-B25CAEFDD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0C1F-0959-236C-257E-FCE726E8D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177F3-E03D-0B4D-0D6C-6548B22D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02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4367D-509A-5CE1-B585-D24A1429C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CA1BB-7414-406A-F20B-08E3C6EC06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25580A-5EDD-4B28-F187-D8101D615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A7F84-7A33-926B-D536-54106E1B1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BB0A8-230C-31F1-C50D-6BE62FFF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77223-5EEB-48BC-29FF-4128A891D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48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7E5C4-0C79-7E9D-E2F9-9E57C9C39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F67D5-F09F-709B-C018-6DAD4DCB2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8DD2B-7654-4518-6215-FBBC7DCACA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8723B3-8405-5BA8-76ED-AA5261AE8D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63FABC-2D62-5E20-CE21-04F03E553A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EC32AC-056E-C1AF-66A9-E6ABDA952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183404-0070-D29B-390A-1519F3FD5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BBEC63-A0DC-FD7B-2FA6-E2690CC0A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00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86E7D-3633-2177-1B6C-EE88DA68D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883F9C-C8C9-BF34-89A7-503CCF322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7EF0B-0BBF-91E6-C976-596BD25E7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96FCC-F95E-C487-6CD5-A788EDD1C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386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23964C-F195-16F7-7303-C0559F88D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16EBB1-C7F0-BA64-E2D9-5A6F4B98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AE2B90-1D55-1A03-AEA2-7B74C450F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92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36F93-4EA6-DAFF-C7B3-50037371E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6CAF2-1692-507E-ED4E-B614F4ECA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510326-5D03-EF49-625A-052A65C9E8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96E857-9B59-F4F8-06CF-CB7E7EC3A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E8C749-E6A6-3023-263E-11229C5CB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EE30D8-462A-280F-D06D-541D78F29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47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FE345-710F-6449-1035-B7719733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803493-E7F4-D333-8EBE-15282AE417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081674-62B4-C63D-F5AB-56E490AC3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A7529-A433-B214-6A44-6D8C8B390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87EBA-5048-D231-C83A-947575E7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FA04BA-04A8-44F3-888B-1965E5C76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1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4E63A-01E4-0288-CCAE-7A883AB2C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940966-063F-AF7C-5B3B-9CD33A24AB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1126C-E5F0-3BB9-FE73-F14CEE785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1E41D-E76F-69B0-E9F7-E3B2948A4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F4226-693A-AC68-FBE1-8AF002636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57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F97548-865A-CC60-9CAB-E915E15D59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CA2990-B27C-2F5F-0398-A01D51E24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2DD85-7606-64C7-6EF9-6E437D222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F54E9-9960-99FB-4301-2C075E1A8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65574-9589-A598-743F-4390D2A85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34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F4046-B2BA-266A-476D-6A21A26AA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7B3DC-50E0-A3CE-C3A6-EBA28C8C8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19D0-3616-2CAF-C62D-2A19208CB9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809299-D947-45C7-B600-C37C5257967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75189-1DD3-1B3C-6EDF-0C189E79CA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01638-032B-91FF-E250-3F96E94DD2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4097CD-1B8E-4B12-B81C-ADBE7D58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079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07/2593488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1017/s0047279417000502" TargetMode="Externa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hyperlink" Target="https://doi.org/10.2307/2593396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doi.org/10.1179/174587005x38435" TargetMode="External"/><Relationship Id="rId10" Type="http://schemas.openxmlformats.org/officeDocument/2006/relationships/hyperlink" Target="http://www.llanellinaturalists.org.uk/index.php/newsletters/sites/283-the-llanelli-levels" TargetMode="External"/><Relationship Id="rId4" Type="http://schemas.openxmlformats.org/officeDocument/2006/relationships/hyperlink" Target="https://doi.org/10.1017/s0022050700055728" TargetMode="External"/><Relationship Id="rId9" Type="http://schemas.openxmlformats.org/officeDocument/2006/relationships/hyperlink" Target="https://doi.org/10.2307/25995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stick and bending over&#10;&#10;Description automatically generated">
            <a:extLst>
              <a:ext uri="{FF2B5EF4-FFF2-40B4-BE49-F238E27FC236}">
                <a16:creationId xmlns:a16="http://schemas.microsoft.com/office/drawing/2014/main" id="{0912CDFF-72A8-B79A-8F56-94A80ECA96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872" r="10790" b="-1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2C0666-44A1-BB2F-4676-7327671EEF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3962400"/>
            <a:ext cx="5505814" cy="1690409"/>
          </a:xfrm>
        </p:spPr>
        <p:txBody>
          <a:bodyPr anchor="b">
            <a:noAutofit/>
          </a:bodyPr>
          <a:lstStyle/>
          <a:p>
            <a:pPr algn="l"/>
            <a:r>
              <a:rPr lang="en-GB" sz="4000" dirty="0">
                <a:latin typeface="Arial Black" panose="020B0A04020102020204" pitchFamily="34" charset="0"/>
              </a:rPr>
              <a:t>Llanelli's Industrial Saga: Coal and Tinplate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C15057-D433-357B-E79B-4087229046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5709565"/>
            <a:ext cx="5395975" cy="646785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Emergence of coal mining and tinplate production as keystones of Llanelli's economy (Rimmer, Hartwell &amp; Osborne, 1972).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was a pivotal moment in economic transformation.</a:t>
            </a:r>
          </a:p>
        </p:txBody>
      </p:sp>
      <p:pic>
        <p:nvPicPr>
          <p:cNvPr id="5" name="Picture 4" descr="A graph with a line graph&#10;&#10;Description automatically generated">
            <a:extLst>
              <a:ext uri="{FF2B5EF4-FFF2-40B4-BE49-F238E27FC236}">
                <a16:creationId xmlns:a16="http://schemas.microsoft.com/office/drawing/2014/main" id="{62B462F6-75DF-98FF-6604-2EF01DFA1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422" r="902" b="1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6" name="Record (online-voice-recorder.com) (59)">
            <a:hlinkClick r:id="" action="ppaction://media"/>
            <a:extLst>
              <a:ext uri="{FF2B5EF4-FFF2-40B4-BE49-F238E27FC236}">
                <a16:creationId xmlns:a16="http://schemas.microsoft.com/office/drawing/2014/main" id="{62815784-7607-996F-DBFB-7937095818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9602" y="6032957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33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69BF6-9D76-3F53-08BF-2F31735F2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The Pillars of Industry and Their Impact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DC89F3B-BDCC-65AD-63DF-1891CF2E63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273444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2CD1077-72C7-60F1-F609-3F295CF6FE0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209" r="20715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3" name="Record (online-voice-recorder.com) (60)">
            <a:hlinkClick r:id="" action="ppaction://media"/>
            <a:extLst>
              <a:ext uri="{FF2B5EF4-FFF2-40B4-BE49-F238E27FC236}">
                <a16:creationId xmlns:a16="http://schemas.microsoft.com/office/drawing/2014/main" id="{F4CCBF3C-7B0C-F406-3535-4C2137E59C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685587" y="5793201"/>
            <a:ext cx="487363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929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B6EB3-C07B-EF8B-9865-EB4242941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Embracing the Past: Llanelli's Legacy and Identity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07BCA-BEAB-1B54-133E-AE98C8DD3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Llanelli's development into an industrial powerhouse left a lasting economic and architectural legacy, with ruins of coal mines and tinplate plants serving as reminders of its industrial past.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town's wealth throughout the Industrial Revolution generated a strong communal spirit and pride, which have persisted to this day, influencing local traditions, festivities, and collective memory.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Llanelli's cultural identity has changed dramatically, from being known as "Turks" — a term rooted in local mythology — to "Tinnies," a moniker that represents the town's tinplate industrial background and vital role in moulding the local economy and society.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growth of cultural identity represents a strong connection to Llanelli's industrial background, with the town's history of inventiveness, resilience, and communal solidarity reflected in its citizens' pride and spirit.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8AD526-E98B-56D9-97DB-31DE34F7AE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4" name="Record (online-voice-recorder.com) (61)">
            <a:hlinkClick r:id="" action="ppaction://media"/>
            <a:extLst>
              <a:ext uri="{FF2B5EF4-FFF2-40B4-BE49-F238E27FC236}">
                <a16:creationId xmlns:a16="http://schemas.microsoft.com/office/drawing/2014/main" id="{E3A9DC20-C026-C79F-9D08-4CC66FD409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76450" y="5373688"/>
            <a:ext cx="487363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95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4A739-8D6C-8902-D124-51515B9A9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08B8-2F1A-6F8D-C1D4-8CA43633A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Brebner, J.B. (1952). The Industrial Revolution in North Wales. Second edition, revised and supplemented. By A.H. Dodd. Cardiff: University of Wales Press. The Journal of Economic History, 12(3), 314-315.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https://doi.org/10.1017/s0022050700055728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Hey, D. (2005). The South Yorkshire Steel Industry and the Industrial Revolution. Northern History, 42(1), 91-96.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https://doi.org/10.1179/174587005x38435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Hunt, E.H. &amp; Tranter, N.L. (1974). Population Since the Industrial Revolution: The Case of England and Wales. The Economic History Review, 27(3), 479.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https://doi.org/10.2307/2593396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MORGAN, K.O. (2017). Martin Wright (2016), Wales and Socialism: Political Culture and National Identity before the Great War, Cardiff: University of Wales Press, £24.90, pp. 275,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pbk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Journal of Social Policy, 46(4), 853-855.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https://doi.org/10.1017/s0047279417000502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Walters, R. (1975). Labour Productivity in the South Wales Steam-Coal Industry, 1870-1914. The Economic History Review, 28(2), 280.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https://doi.org/10.2307/2593488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Williams, L.J. (1961). The Welsh Tinplate Trade in the Mid-Eighteenth Century. The Economic History Review, 13(3), 440.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https://doi.org/10.2307/2599514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http://www.llanellinaturalists.org.uk/index.php/newsletters/sites/283-the-llanelli-levels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4" name="Record (online-voice-recorder.com) (62)">
            <a:hlinkClick r:id="" action="ppaction://media"/>
            <a:extLst>
              <a:ext uri="{FF2B5EF4-FFF2-40B4-BE49-F238E27FC236}">
                <a16:creationId xmlns:a16="http://schemas.microsoft.com/office/drawing/2014/main" id="{582A7D98-1D0B-8711-379A-24F2968CE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203450" y="54610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050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580</Words>
  <Application>Microsoft Office PowerPoint</Application>
  <PresentationFormat>Widescreen</PresentationFormat>
  <Paragraphs>21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Llanelli's Industrial Saga: Coal and Tinplate</vt:lpstr>
      <vt:lpstr>The Pillars of Industry and Their Impact</vt:lpstr>
      <vt:lpstr>Embracing the Past: Llanelli's Legacy and Identity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Llanelli's Industrial Saga: Coal and Tinplate</dc:title>
  <dc:creator>Mirabela Voican (1907947)</dc:creator>
  <cp:lastModifiedBy>Mirabela Voican (1907947)</cp:lastModifiedBy>
  <cp:revision>2</cp:revision>
  <dcterms:created xsi:type="dcterms:W3CDTF">2024-02-23T22:54:36Z</dcterms:created>
  <dcterms:modified xsi:type="dcterms:W3CDTF">2024-03-01T14:05:22Z</dcterms:modified>
</cp:coreProperties>
</file>