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79" r:id="rId3"/>
    <p:sldId id="284" r:id="rId4"/>
    <p:sldId id="285" r:id="rId5"/>
    <p:sldId id="271" r:id="rId6"/>
    <p:sldId id="273" r:id="rId7"/>
    <p:sldId id="286" r:id="rId8"/>
    <p:sldId id="288" r:id="rId9"/>
    <p:sldId id="269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iuseppe Ventimiglia" initials="GV" lastIdx="1" clrIdx="0">
    <p:extLst>
      <p:ext uri="{19B8F6BF-5375-455C-9EA6-DF929625EA0E}">
        <p15:presenceInfo xmlns:p15="http://schemas.microsoft.com/office/powerpoint/2012/main" userId="Giuseppe Ventimigli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5F5"/>
    <a:srgbClr val="E8AA0E"/>
    <a:srgbClr val="A8A521"/>
    <a:srgbClr val="A32F0B"/>
    <a:srgbClr val="3762AF"/>
    <a:srgbClr val="7093D2"/>
    <a:srgbClr val="3865B6"/>
    <a:srgbClr val="4798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026" autoAdjust="0"/>
    <p:restoredTop sz="94660"/>
  </p:normalViewPr>
  <p:slideViewPr>
    <p:cSldViewPr snapToGrid="0">
      <p:cViewPr varScale="1">
        <p:scale>
          <a:sx n="54" d="100"/>
          <a:sy n="54" d="100"/>
        </p:scale>
        <p:origin x="9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141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456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361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56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352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963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154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71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506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235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17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00FC79-7566-4EB0-ADA3-B824004DC89E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E0BE4-9434-4EA6-9DEE-AA54BBA28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189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nia.org/education/storage_networking_primer/san/what_san" TargetMode="External"/><Relationship Id="rId2" Type="http://schemas.openxmlformats.org/officeDocument/2006/relationships/hyperlink" Target="https://www.enterprisestorageforum.com/networking/san-storage-area-networ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09/&#8481;FOR48224.2019.8971162" TargetMode="External"/><Relationship Id="rId4" Type="http://schemas.openxmlformats.org/officeDocument/2006/relationships/hyperlink" Target="https://storage-admin.com/details-explanation-of-san-storage-architectu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4A5C1F9-3279-44DA-871D-59BDE112F0E4}"/>
              </a:ext>
            </a:extLst>
          </p:cNvPr>
          <p:cNvSpPr/>
          <p:nvPr/>
        </p:nvSpPr>
        <p:spPr>
          <a:xfrm>
            <a:off x="0" y="0"/>
            <a:ext cx="4760124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813267"/>
            <a:ext cx="4760124" cy="1680380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002060"/>
                </a:solidFill>
                <a:latin typeface="Abadi" panose="020B0604020104020204" pitchFamily="34" charset="0"/>
              </a:rPr>
              <a:t>STORAGE AREA NETWORK</a:t>
            </a:r>
            <a:endParaRPr lang="en-GB" sz="4000" dirty="0">
              <a:solidFill>
                <a:srgbClr val="00206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58903484-EE2A-450A-B7EB-DC18F4314C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13"/>
          <a:stretch/>
        </p:blipFill>
        <p:spPr>
          <a:xfrm>
            <a:off x="658321" y="535861"/>
            <a:ext cx="914400" cy="13258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E0DC26-6721-41B4-AB23-5F745A9AD708}"/>
              </a:ext>
            </a:extLst>
          </p:cNvPr>
          <p:cNvSpPr txBox="1"/>
          <p:nvPr/>
        </p:nvSpPr>
        <p:spPr>
          <a:xfrm>
            <a:off x="1711799" y="533727"/>
            <a:ext cx="2781314" cy="12316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University of Wales</a:t>
            </a:r>
          </a:p>
          <a:p>
            <a:pPr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Trinity Saint David </a:t>
            </a:r>
          </a:p>
          <a:p>
            <a:pPr defTabSz="9144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rgbClr val="002060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London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9FB6296-70DC-4049-B0D8-5F2CE462A114}"/>
              </a:ext>
            </a:extLst>
          </p:cNvPr>
          <p:cNvCxnSpPr>
            <a:cxnSpLocks/>
          </p:cNvCxnSpPr>
          <p:nvPr/>
        </p:nvCxnSpPr>
        <p:spPr>
          <a:xfrm>
            <a:off x="414657" y="4708309"/>
            <a:ext cx="3699345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8B13C38D-48A3-48E7-84C3-0FB12D736FDC}"/>
              </a:ext>
            </a:extLst>
          </p:cNvPr>
          <p:cNvSpPr txBox="1"/>
          <p:nvPr/>
        </p:nvSpPr>
        <p:spPr>
          <a:xfrm>
            <a:off x="414657" y="5168290"/>
            <a:ext cx="3699345" cy="11699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rgbClr val="002060"/>
                </a:solidFill>
              </a:rPr>
              <a:t>Presented by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rgbClr val="002060"/>
                </a:solidFill>
              </a:rPr>
              <a:t>1805315 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</a:rPr>
              <a:t>Giuseppe Ventimiglia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A2D9D6-2EFF-4EBB-98D2-3A34B58B1392}"/>
              </a:ext>
            </a:extLst>
          </p:cNvPr>
          <p:cNvSpPr txBox="1"/>
          <p:nvPr/>
        </p:nvSpPr>
        <p:spPr>
          <a:xfrm>
            <a:off x="751741" y="2091677"/>
            <a:ext cx="37555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2060"/>
                </a:solidFill>
                <a:latin typeface="Abadi" panose="020B0604020104020204" pitchFamily="34" charset="0"/>
              </a:rPr>
              <a:t>An investigation on:</a:t>
            </a:r>
            <a:endParaRPr lang="en-GB" sz="28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What Is SAN? | Storage Area Network | Enterprise Storage Forum">
            <a:extLst>
              <a:ext uri="{FF2B5EF4-FFF2-40B4-BE49-F238E27FC236}">
                <a16:creationId xmlns:a16="http://schemas.microsoft.com/office/drawing/2014/main" id="{B923CC2B-89E6-4578-B92D-530360596A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280" y="1149574"/>
            <a:ext cx="3938919" cy="4829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7A53418-900C-444F-B292-84B7CF4B0C73}"/>
              </a:ext>
            </a:extLst>
          </p:cNvPr>
          <p:cNvSpPr txBox="1"/>
          <p:nvPr/>
        </p:nvSpPr>
        <p:spPr>
          <a:xfrm>
            <a:off x="6093339" y="5909151"/>
            <a:ext cx="1828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Fig.1 SAN [1]</a:t>
            </a:r>
          </a:p>
        </p:txBody>
      </p:sp>
    </p:spTree>
    <p:extLst>
      <p:ext uri="{BB962C8B-B14F-4D97-AF65-F5344CB8AC3E}">
        <p14:creationId xmlns:p14="http://schemas.microsoft.com/office/powerpoint/2010/main" val="282823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307D680-9CA2-4CB2-8D8D-892B54840BDF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FB510A28-CE0E-448E-AD25-4354B2C49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9780" y="224241"/>
            <a:ext cx="4991042" cy="751667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Storage Area Network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313AA2-C1A5-42FE-BFB6-9EFD39A7D59A}"/>
              </a:ext>
            </a:extLst>
          </p:cNvPr>
          <p:cNvSpPr txBox="1"/>
          <p:nvPr/>
        </p:nvSpPr>
        <p:spPr>
          <a:xfrm>
            <a:off x="1017822" y="1480538"/>
            <a:ext cx="672086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badi" panose="020B0604020104020204" pitchFamily="34" charset="0"/>
              </a:rPr>
              <a:t>A high-performance network for storage devices - computer systems communication [2].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52E1DC-7698-468E-9803-94171487B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082" y="2211090"/>
            <a:ext cx="5616438" cy="394595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4D43A21-78FC-4E7B-A212-A98C0A3E618D}"/>
              </a:ext>
            </a:extLst>
          </p:cNvPr>
          <p:cNvSpPr txBox="1"/>
          <p:nvPr/>
        </p:nvSpPr>
        <p:spPr>
          <a:xfrm>
            <a:off x="3657600" y="6241265"/>
            <a:ext cx="1828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 2 SAN and LAN [2]</a:t>
            </a:r>
          </a:p>
        </p:txBody>
      </p:sp>
    </p:spTree>
    <p:extLst>
      <p:ext uri="{BB962C8B-B14F-4D97-AF65-F5344CB8AC3E}">
        <p14:creationId xmlns:p14="http://schemas.microsoft.com/office/powerpoint/2010/main" val="2761220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82">
            <a:extLst>
              <a:ext uri="{FF2B5EF4-FFF2-40B4-BE49-F238E27FC236}">
                <a16:creationId xmlns:a16="http://schemas.microsoft.com/office/drawing/2014/main" id="{A4BD0798-F977-41F7-8191-69C06FB1F8C1}"/>
              </a:ext>
            </a:extLst>
          </p:cNvPr>
          <p:cNvSpPr/>
          <p:nvPr/>
        </p:nvSpPr>
        <p:spPr>
          <a:xfrm>
            <a:off x="4795192" y="1099534"/>
            <a:ext cx="4348808" cy="575846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 3 Storage Evolution [3]</a:t>
            </a:r>
            <a:endParaRPr lang="en-GB" sz="1800" dirty="0">
              <a:solidFill>
                <a:schemeClr val="bg2">
                  <a:lumMod val="25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37" name="Arrow: Striped Right 36">
            <a:extLst>
              <a:ext uri="{FF2B5EF4-FFF2-40B4-BE49-F238E27FC236}">
                <a16:creationId xmlns:a16="http://schemas.microsoft.com/office/drawing/2014/main" id="{8E9EA582-7F9C-4E7F-A6DA-E1C54C9BDAE4}"/>
              </a:ext>
            </a:extLst>
          </p:cNvPr>
          <p:cNvSpPr/>
          <p:nvPr/>
        </p:nvSpPr>
        <p:spPr>
          <a:xfrm rot="18453514">
            <a:off x="-864702" y="3643041"/>
            <a:ext cx="6196991" cy="570836"/>
          </a:xfrm>
          <a:prstGeom prst="stripedRightArrow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bg1">
                    <a:lumMod val="95000"/>
                  </a:schemeClr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93DC0E4-48EE-4BC7-B670-7AB2CE80CA59}"/>
              </a:ext>
            </a:extLst>
          </p:cNvPr>
          <p:cNvSpPr txBox="1">
            <a:spLocks/>
          </p:cNvSpPr>
          <p:nvPr/>
        </p:nvSpPr>
        <p:spPr>
          <a:xfrm>
            <a:off x="1652337" y="224511"/>
            <a:ext cx="5784156" cy="7544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Storage technologies evolution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903A4077-925E-41E8-A575-6C43E45B141D}"/>
              </a:ext>
            </a:extLst>
          </p:cNvPr>
          <p:cNvSpPr/>
          <p:nvPr/>
        </p:nvSpPr>
        <p:spPr>
          <a:xfrm>
            <a:off x="162460" y="6557486"/>
            <a:ext cx="4140631" cy="45719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18768D2E-E880-482F-A8EB-1D6492446AF9}"/>
              </a:ext>
            </a:extLst>
          </p:cNvPr>
          <p:cNvSpPr/>
          <p:nvPr/>
        </p:nvSpPr>
        <p:spPr>
          <a:xfrm rot="16200000">
            <a:off x="-2479015" y="3955555"/>
            <a:ext cx="5221988" cy="45719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875EBE8-0C58-4860-8F4D-82870FF640E4}"/>
              </a:ext>
            </a:extLst>
          </p:cNvPr>
          <p:cNvSpPr txBox="1"/>
          <p:nvPr/>
        </p:nvSpPr>
        <p:spPr>
          <a:xfrm>
            <a:off x="2648354" y="6266285"/>
            <a:ext cx="15616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badi" panose="020B0604020104020204" pitchFamily="34" charset="0"/>
              </a:rPr>
              <a:t>Time / Complexity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E15A03B-0F49-4BB8-85A0-AEA46FF3B730}"/>
              </a:ext>
            </a:extLst>
          </p:cNvPr>
          <p:cNvSpPr txBox="1"/>
          <p:nvPr/>
        </p:nvSpPr>
        <p:spPr>
          <a:xfrm rot="16200000">
            <a:off x="-1717634" y="3188592"/>
            <a:ext cx="40270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badi" panose="020B0604020104020204" pitchFamily="34" charset="0"/>
              </a:rPr>
              <a:t>Capacity / Performance / Reliability / Management</a:t>
            </a: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C20E426B-82E8-4272-9EA5-61508A57A7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979" y="5111946"/>
            <a:ext cx="523875" cy="733425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FC9A827A-C7AB-4434-BBC8-BCBE537CB0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5185" y="4199191"/>
            <a:ext cx="447675" cy="695325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F5F992B3-9948-4C62-B31E-97C8F9C47E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2027" y="4589716"/>
            <a:ext cx="952500" cy="304800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A93F6F52-57CD-4794-99DA-9ABB23277D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2824" y="3246492"/>
            <a:ext cx="457200" cy="723900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25FA9FF1-35EF-4732-A512-2C1A938489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67029" y="2950747"/>
            <a:ext cx="371475" cy="438150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7630455A-4E23-4455-982D-18A2846417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6034" y="1665378"/>
            <a:ext cx="1152525" cy="110490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A01FC7A2-2C43-4C54-97E5-D2DF52019E0A}"/>
              </a:ext>
            </a:extLst>
          </p:cNvPr>
          <p:cNvSpPr/>
          <p:nvPr/>
        </p:nvSpPr>
        <p:spPr>
          <a:xfrm>
            <a:off x="2446850" y="3278283"/>
            <a:ext cx="1856241" cy="89063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1990’s - Network Attached </a:t>
            </a:r>
          </a:p>
          <a:p>
            <a:pPr algn="ctr"/>
            <a:r>
              <a:rPr lang="en-GB" sz="1600" dirty="0"/>
              <a:t>Storage (NAS)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BF4C7A7B-CF6B-4863-8D69-25F819921E9F}"/>
              </a:ext>
            </a:extLst>
          </p:cNvPr>
          <p:cNvSpPr/>
          <p:nvPr/>
        </p:nvSpPr>
        <p:spPr>
          <a:xfrm>
            <a:off x="1590182" y="4954519"/>
            <a:ext cx="2257328" cy="58719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1980’s - Direct Attached </a:t>
            </a:r>
          </a:p>
          <a:p>
            <a:pPr algn="ctr"/>
            <a:r>
              <a:rPr lang="en-GB" sz="1600" dirty="0"/>
              <a:t>Storage (DAS)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EF8E1679-9D72-465B-BB0A-C7895BFD54C4}"/>
              </a:ext>
            </a:extLst>
          </p:cNvPr>
          <p:cNvSpPr/>
          <p:nvPr/>
        </p:nvSpPr>
        <p:spPr>
          <a:xfrm>
            <a:off x="841204" y="5746201"/>
            <a:ext cx="2257328" cy="40279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600" dirty="0"/>
              <a:t>1950’s - Internal Storage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54E5D9E8-3337-48A7-AA89-B5841A9B4D3D}"/>
              </a:ext>
            </a:extLst>
          </p:cNvPr>
          <p:cNvSpPr/>
          <p:nvPr/>
        </p:nvSpPr>
        <p:spPr>
          <a:xfrm>
            <a:off x="3375438" y="2344438"/>
            <a:ext cx="1275971" cy="43815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600" dirty="0"/>
              <a:t>2000’s - SAN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BBEE2F56-DF67-491B-9239-B3997B62751D}"/>
              </a:ext>
            </a:extLst>
          </p:cNvPr>
          <p:cNvSpPr txBox="1"/>
          <p:nvPr/>
        </p:nvSpPr>
        <p:spPr>
          <a:xfrm>
            <a:off x="-115503" y="6601701"/>
            <a:ext cx="229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 3 Storage Evolution [3]</a:t>
            </a:r>
          </a:p>
        </p:txBody>
      </p:sp>
      <p:pic>
        <p:nvPicPr>
          <p:cNvPr id="92" name="Picture 91">
            <a:extLst>
              <a:ext uri="{FF2B5EF4-FFF2-40B4-BE49-F238E27FC236}">
                <a16:creationId xmlns:a16="http://schemas.microsoft.com/office/drawing/2014/main" id="{12B03A88-518A-43DF-ADFA-E2512DC3A8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23441" y="2875649"/>
            <a:ext cx="3892105" cy="2748548"/>
          </a:xfrm>
          <a:prstGeom prst="rect">
            <a:avLst/>
          </a:prstGeom>
        </p:spPr>
      </p:pic>
      <p:sp>
        <p:nvSpPr>
          <p:cNvPr id="94" name="TextBox 93">
            <a:extLst>
              <a:ext uri="{FF2B5EF4-FFF2-40B4-BE49-F238E27FC236}">
                <a16:creationId xmlns:a16="http://schemas.microsoft.com/office/drawing/2014/main" id="{EF89EBC5-3FC0-49CC-ABA7-6328BFC6E27B}"/>
              </a:ext>
            </a:extLst>
          </p:cNvPr>
          <p:cNvSpPr txBox="1"/>
          <p:nvPr/>
        </p:nvSpPr>
        <p:spPr>
          <a:xfrm>
            <a:off x="6099207" y="2344438"/>
            <a:ext cx="1853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Comparison</a:t>
            </a:r>
            <a:endParaRPr lang="en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379B23A2-4864-41D0-A18D-34C616B6A40C}"/>
              </a:ext>
            </a:extLst>
          </p:cNvPr>
          <p:cNvSpPr txBox="1"/>
          <p:nvPr/>
        </p:nvSpPr>
        <p:spPr>
          <a:xfrm>
            <a:off x="4651409" y="5636174"/>
            <a:ext cx="463616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 4 Comparison[8]</a:t>
            </a:r>
          </a:p>
        </p:txBody>
      </p:sp>
    </p:spTree>
    <p:extLst>
      <p:ext uri="{BB962C8B-B14F-4D97-AF65-F5344CB8AC3E}">
        <p14:creationId xmlns:p14="http://schemas.microsoft.com/office/powerpoint/2010/main" val="2628018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C714A4C-43B8-45BE-B1B9-C439BBFC398D}"/>
              </a:ext>
            </a:extLst>
          </p:cNvPr>
          <p:cNvSpPr/>
          <p:nvPr/>
        </p:nvSpPr>
        <p:spPr>
          <a:xfrm>
            <a:off x="5829056" y="1200151"/>
            <a:ext cx="3300170" cy="565785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4E67CA9-1DEB-4595-BDAB-6C78DA20AAC2}"/>
              </a:ext>
            </a:extLst>
          </p:cNvPr>
          <p:cNvSpPr txBox="1">
            <a:spLocks/>
          </p:cNvSpPr>
          <p:nvPr/>
        </p:nvSpPr>
        <p:spPr>
          <a:xfrm>
            <a:off x="2415969" y="293177"/>
            <a:ext cx="4312062" cy="7544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Architecture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96A775-E33A-4994-A534-49A4EE16C7D1}"/>
              </a:ext>
            </a:extLst>
          </p:cNvPr>
          <p:cNvSpPr txBox="1"/>
          <p:nvPr/>
        </p:nvSpPr>
        <p:spPr>
          <a:xfrm>
            <a:off x="1944701" y="6285788"/>
            <a:ext cx="21983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 5 SAN architecture [4]</a:t>
            </a:r>
          </a:p>
        </p:txBody>
      </p:sp>
      <p:pic>
        <p:nvPicPr>
          <p:cNvPr id="3074" name="Picture 2" descr="2. SAN Building Blocks - Storage Area Networks For Dummies® [Book]">
            <a:extLst>
              <a:ext uri="{FF2B5EF4-FFF2-40B4-BE49-F238E27FC236}">
                <a16:creationId xmlns:a16="http://schemas.microsoft.com/office/drawing/2014/main" id="{BEF86944-BFAD-478D-827E-E7AEBB366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14" y="1993405"/>
            <a:ext cx="3346276" cy="386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F731BC-CC8E-42DF-91FD-87ED20CEEC74}"/>
              </a:ext>
            </a:extLst>
          </p:cNvPr>
          <p:cNvSpPr txBox="1"/>
          <p:nvPr/>
        </p:nvSpPr>
        <p:spPr>
          <a:xfrm>
            <a:off x="6046505" y="2418315"/>
            <a:ext cx="30974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" panose="020B0604020104020204" pitchFamily="34" charset="0"/>
              </a:rPr>
              <a:t>Servers equipped with     Host Bus Adapter (HBA)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025692-6A55-4368-87AA-B016A2D12E1B}"/>
              </a:ext>
            </a:extLst>
          </p:cNvPr>
          <p:cNvSpPr txBox="1"/>
          <p:nvPr/>
        </p:nvSpPr>
        <p:spPr>
          <a:xfrm>
            <a:off x="6493302" y="3847855"/>
            <a:ext cx="1621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" panose="020B0604020104020204" pitchFamily="34" charset="0"/>
              </a:rPr>
              <a:t>Switch, Hubs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C15B87-7568-4957-BB6D-490F7B9464EC}"/>
              </a:ext>
            </a:extLst>
          </p:cNvPr>
          <p:cNvSpPr txBox="1"/>
          <p:nvPr/>
        </p:nvSpPr>
        <p:spPr>
          <a:xfrm>
            <a:off x="6227733" y="5168262"/>
            <a:ext cx="2502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" panose="020B0604020104020204" pitchFamily="34" charset="0"/>
              </a:rPr>
              <a:t>Tapes, Disks (RAID).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C3106D2-C6E1-45C8-B4E0-EB64B8EDFC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595" y="1895997"/>
            <a:ext cx="5574625" cy="429238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00C6A4E-D709-42B9-8190-1DD2B4D53238}"/>
              </a:ext>
            </a:extLst>
          </p:cNvPr>
          <p:cNvSpPr txBox="1"/>
          <p:nvPr/>
        </p:nvSpPr>
        <p:spPr>
          <a:xfrm>
            <a:off x="6362841" y="1437361"/>
            <a:ext cx="1882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Components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B1A753-89FA-4914-9EB7-8B64FBA3705E}"/>
              </a:ext>
            </a:extLst>
          </p:cNvPr>
          <p:cNvSpPr txBox="1"/>
          <p:nvPr/>
        </p:nvSpPr>
        <p:spPr>
          <a:xfrm>
            <a:off x="2472975" y="1385151"/>
            <a:ext cx="20990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Layers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11B73B1-4C95-4B0D-AD19-CEE6DFB7B9B4}"/>
              </a:ext>
            </a:extLst>
          </p:cNvPr>
          <p:cNvCxnSpPr/>
          <p:nvPr/>
        </p:nvCxnSpPr>
        <p:spPr>
          <a:xfrm>
            <a:off x="6227733" y="3425409"/>
            <a:ext cx="2152267" cy="0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1500878-FA86-4A21-941F-4B3D9730EA24}"/>
              </a:ext>
            </a:extLst>
          </p:cNvPr>
          <p:cNvCxnSpPr/>
          <p:nvPr/>
        </p:nvCxnSpPr>
        <p:spPr>
          <a:xfrm>
            <a:off x="6227733" y="4585289"/>
            <a:ext cx="2152267" cy="0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1913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095CF200-1652-42D8-9B6A-F72E0AC35E21}"/>
              </a:ext>
            </a:extLst>
          </p:cNvPr>
          <p:cNvSpPr/>
          <p:nvPr/>
        </p:nvSpPr>
        <p:spPr>
          <a:xfrm>
            <a:off x="4733254" y="3984544"/>
            <a:ext cx="4406564" cy="288949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42CD3A5-B633-409E-818C-5432F9FF3FB2}"/>
              </a:ext>
            </a:extLst>
          </p:cNvPr>
          <p:cNvSpPr/>
          <p:nvPr/>
        </p:nvSpPr>
        <p:spPr>
          <a:xfrm>
            <a:off x="20224" y="1126539"/>
            <a:ext cx="4729072" cy="288949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646" y="56406"/>
            <a:ext cx="4312062" cy="112602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Interconnection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649BBDB-1BE5-4229-A881-42391370D276}"/>
              </a:ext>
            </a:extLst>
          </p:cNvPr>
          <p:cNvSpPr txBox="1">
            <a:spLocks/>
          </p:cNvSpPr>
          <p:nvPr/>
        </p:nvSpPr>
        <p:spPr>
          <a:xfrm>
            <a:off x="267297" y="1461767"/>
            <a:ext cx="3493610" cy="6080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  <a:ea typeface="+mn-ea"/>
                <a:cs typeface="+mn-cs"/>
              </a:rPr>
              <a:t>Fibre Channel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2E89FA-668E-4711-9F88-F438031260CE}"/>
              </a:ext>
            </a:extLst>
          </p:cNvPr>
          <p:cNvSpPr txBox="1"/>
          <p:nvPr/>
        </p:nvSpPr>
        <p:spPr>
          <a:xfrm>
            <a:off x="529278" y="2049712"/>
            <a:ext cx="4042722" cy="1585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High-speed data transfer protocol [5].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Maximum speed of 128Gbps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Employs fiber optic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TCP/IP version is called FCoE.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Three topologies: Point-to-Point, Arbitrated Loop and Switched Fabric [5]</a:t>
            </a:r>
            <a:r>
              <a:rPr lang="en-GB" sz="1700" dirty="0">
                <a:solidFill>
                  <a:srgbClr val="002060"/>
                </a:solidFill>
                <a:latin typeface="+mj-lt"/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7324FE-85BE-43BC-910B-50B60128CF6E}"/>
              </a:ext>
            </a:extLst>
          </p:cNvPr>
          <p:cNvSpPr txBox="1"/>
          <p:nvPr/>
        </p:nvSpPr>
        <p:spPr>
          <a:xfrm>
            <a:off x="2279520" y="6525901"/>
            <a:ext cx="19411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Fig.6 Switched Fabric[4]</a:t>
            </a: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9353A5EE-C2F3-4E15-B5EC-F7698F76E8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596" r="45165"/>
          <a:stretch/>
        </p:blipFill>
        <p:spPr>
          <a:xfrm>
            <a:off x="661731" y="4106114"/>
            <a:ext cx="2983284" cy="2655100"/>
          </a:xfrm>
          <a:prstGeom prst="rect">
            <a:avLst/>
          </a:prstGeom>
        </p:spPr>
      </p:pic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A557DA5A-CF42-43D5-BD36-471D9736DA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60" b="41544"/>
          <a:stretch/>
        </p:blipFill>
        <p:spPr>
          <a:xfrm>
            <a:off x="6071689" y="1385201"/>
            <a:ext cx="2531690" cy="2666564"/>
          </a:xfrm>
          <a:prstGeom prst="rect">
            <a:avLst/>
          </a:prstGeom>
        </p:spPr>
      </p:pic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2A310F99-7064-4757-8F5B-B6D2594A8277}"/>
              </a:ext>
            </a:extLst>
          </p:cNvPr>
          <p:cNvCxnSpPr>
            <a:cxnSpLocks/>
          </p:cNvCxnSpPr>
          <p:nvPr/>
        </p:nvCxnSpPr>
        <p:spPr>
          <a:xfrm flipV="1">
            <a:off x="2180660" y="2691711"/>
            <a:ext cx="4696232" cy="2920052"/>
          </a:xfrm>
          <a:prstGeom prst="bentConnector3">
            <a:avLst>
              <a:gd name="adj1" fmla="val 53074"/>
            </a:avLst>
          </a:prstGeom>
          <a:ln w="28575">
            <a:prstDash val="dash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8C8DD29E-8302-4CB4-8891-BF00EB52FB36}"/>
              </a:ext>
            </a:extLst>
          </p:cNvPr>
          <p:cNvCxnSpPr>
            <a:cxnSpLocks/>
          </p:cNvCxnSpPr>
          <p:nvPr/>
        </p:nvCxnSpPr>
        <p:spPr>
          <a:xfrm rot="10800000" flipV="1">
            <a:off x="2180662" y="2576804"/>
            <a:ext cx="4696230" cy="2895993"/>
          </a:xfrm>
          <a:prstGeom prst="bentConnector3">
            <a:avLst>
              <a:gd name="adj1" fmla="val 43168"/>
            </a:avLst>
          </a:prstGeom>
          <a:ln w="28575">
            <a:prstDash val="dash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8D49E870-A43A-4A9F-8575-A636D5C2FE93}"/>
              </a:ext>
            </a:extLst>
          </p:cNvPr>
          <p:cNvSpPr txBox="1"/>
          <p:nvPr/>
        </p:nvSpPr>
        <p:spPr>
          <a:xfrm>
            <a:off x="5222352" y="4223162"/>
            <a:ext cx="3428367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Switched Fabric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2D609A0-8130-443E-8D96-CBBC516E0371}"/>
              </a:ext>
            </a:extLst>
          </p:cNvPr>
          <p:cNvSpPr txBox="1"/>
          <p:nvPr/>
        </p:nvSpPr>
        <p:spPr>
          <a:xfrm>
            <a:off x="5113729" y="4613143"/>
            <a:ext cx="402608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Created by connecting two or more switches [6].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>
                <a:solidFill>
                  <a:srgbClr val="002060"/>
                </a:solidFill>
                <a:latin typeface="Abadi" panose="020B0604020104020204" pitchFamily="34" charset="0"/>
              </a:rPr>
              <a:t>Scalability</a:t>
            </a: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: more switches can connect more hosts counting millions of devices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Non-blocking architecture: internal bandwidth can support </a:t>
            </a:r>
            <a:r>
              <a:rPr lang="en-GB" sz="1600">
                <a:solidFill>
                  <a:srgbClr val="002060"/>
                </a:solidFill>
                <a:latin typeface="Abadi" panose="020B0604020104020204" pitchFamily="34" charset="0"/>
              </a:rPr>
              <a:t>all the port’s </a:t>
            </a: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bandwidth, at full extent simultaneously [6].</a:t>
            </a:r>
          </a:p>
        </p:txBody>
      </p:sp>
    </p:spTree>
    <p:extLst>
      <p:ext uri="{BB962C8B-B14F-4D97-AF65-F5344CB8AC3E}">
        <p14:creationId xmlns:p14="http://schemas.microsoft.com/office/powerpoint/2010/main" val="2411628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6406"/>
            <a:ext cx="9143999" cy="112602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Data Security &amp; Redundancy 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4C999789-6F33-4FF0-9042-0C2F5DAAFF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912494"/>
              </p:ext>
            </p:extLst>
          </p:nvPr>
        </p:nvGraphicFramePr>
        <p:xfrm>
          <a:off x="323912" y="2577849"/>
          <a:ext cx="4248087" cy="400026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72804">
                  <a:extLst>
                    <a:ext uri="{9D8B030D-6E8A-4147-A177-3AD203B41FA5}">
                      <a16:colId xmlns:a16="http://schemas.microsoft.com/office/drawing/2014/main" val="2314786359"/>
                    </a:ext>
                  </a:extLst>
                </a:gridCol>
                <a:gridCol w="2775283">
                  <a:extLst>
                    <a:ext uri="{9D8B030D-6E8A-4147-A177-3AD203B41FA5}">
                      <a16:colId xmlns:a16="http://schemas.microsoft.com/office/drawing/2014/main" val="2950677421"/>
                    </a:ext>
                  </a:extLst>
                </a:gridCol>
              </a:tblGrid>
              <a:tr h="42507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</a:rPr>
                        <a:t>Me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chanism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</a:rPr>
                        <a:t>s</a:t>
                      </a:r>
                      <a:endParaRPr lang="en-GB" sz="1400" b="1" kern="1200" dirty="0">
                        <a:solidFill>
                          <a:schemeClr val="dk1"/>
                        </a:solidFill>
                        <a:latin typeface="Abadi" panose="020B0604020104020204" pitchFamily="34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154132"/>
                  </a:ext>
                </a:extLst>
              </a:tr>
              <a:tr h="1209065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/>
                        <a:t>Identity Access Management</a:t>
                      </a:r>
                      <a:endParaRPr lang="en-GB" sz="1600" b="1" dirty="0">
                        <a:latin typeface="Abadi" panose="020B06040201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95250" indent="-952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User identification/authentication (FCAP/DH-CHAP)</a:t>
                      </a:r>
                    </a:p>
                    <a:p>
                      <a:pPr marL="95250" indent="-952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User authorization to specific resources/services (RBAC).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594339"/>
                  </a:ext>
                </a:extLst>
              </a:tr>
              <a:tr h="767042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/>
                        <a:t>Encryption </a:t>
                      </a:r>
                      <a:endParaRPr lang="en-GB" sz="1600" b="1" dirty="0">
                        <a:latin typeface="Abadi" panose="020B06040201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95250" indent="-952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Data confidentiality for data-at-rest and data-in-flight (AES, RSA, etc 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386049"/>
                  </a:ext>
                </a:extLst>
              </a:tr>
              <a:tr h="936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/>
                        <a:t>Backup</a:t>
                      </a:r>
                    </a:p>
                    <a:p>
                      <a:pPr algn="l"/>
                      <a:endParaRPr lang="en-GB" sz="1600" b="1" dirty="0">
                        <a:latin typeface="Abadi" panose="020B06040201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95250" marR="0" lvl="0" indent="-952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dirty="0"/>
                        <a:t>Continuous Data Protection (CDP) runs as service to constantly backup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6521207"/>
                  </a:ext>
                </a:extLst>
              </a:tr>
              <a:tr h="663036"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/>
                        <a:t>Parity </a:t>
                      </a:r>
                      <a:endParaRPr lang="en-GB" sz="1600" b="1" dirty="0">
                        <a:latin typeface="Abadi" panose="020B06040201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95250" indent="-952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Data integrity by detecting errors in data transmission and storage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375393"/>
                  </a:ext>
                </a:extLst>
              </a:tr>
            </a:tbl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9F5A7BDB-B191-4423-AF50-83688939EAC1}"/>
              </a:ext>
            </a:extLst>
          </p:cNvPr>
          <p:cNvSpPr txBox="1"/>
          <p:nvPr/>
        </p:nvSpPr>
        <p:spPr>
          <a:xfrm>
            <a:off x="322040" y="2304398"/>
            <a:ext cx="348568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Table 1 Security mechanisms [3]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12EFB34-7835-440E-8646-9E0D5E5EFECD}"/>
              </a:ext>
            </a:extLst>
          </p:cNvPr>
          <p:cNvSpPr txBox="1"/>
          <p:nvPr/>
        </p:nvSpPr>
        <p:spPr>
          <a:xfrm>
            <a:off x="523620" y="1495499"/>
            <a:ext cx="80967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" panose="020B0604020104020204" pitchFamily="34" charset="0"/>
              </a:rPr>
              <a:t>SAN contains critical and sensitive data regulated by GDPR, DPA, PCI –DSS, etc.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050FF01-F61C-4C2B-BC2B-CE3DE0B9E072}"/>
              </a:ext>
            </a:extLst>
          </p:cNvPr>
          <p:cNvSpPr txBox="1"/>
          <p:nvPr/>
        </p:nvSpPr>
        <p:spPr>
          <a:xfrm>
            <a:off x="1712899" y="1938614"/>
            <a:ext cx="1201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" panose="020B0604020104020204" pitchFamily="34" charset="0"/>
              </a:rPr>
              <a:t>Security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F7FFA40-EAA0-4DB9-A33A-91105860D5DB}"/>
              </a:ext>
            </a:extLst>
          </p:cNvPr>
          <p:cNvSpPr txBox="1"/>
          <p:nvPr/>
        </p:nvSpPr>
        <p:spPr>
          <a:xfrm>
            <a:off x="5966274" y="2005378"/>
            <a:ext cx="220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" panose="020B0604020104020204" pitchFamily="34" charset="0"/>
              </a:rPr>
              <a:t>RAID Redundancy 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C642C9F-FDF5-4C5B-BE5B-454AF36FD6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5833" y="4046603"/>
            <a:ext cx="3744255" cy="244881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CA1808DE-EC41-43D6-B123-C42D6E63F04F}"/>
              </a:ext>
            </a:extLst>
          </p:cNvPr>
          <p:cNvSpPr txBox="1"/>
          <p:nvPr/>
        </p:nvSpPr>
        <p:spPr>
          <a:xfrm>
            <a:off x="5118270" y="2577849"/>
            <a:ext cx="374357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6838" indent="-96838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RAID 6 requires minimum 4 disks [7]</a:t>
            </a:r>
          </a:p>
          <a:p>
            <a:pPr marL="95250" indent="-9525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Data is copied and spread on multiple disks</a:t>
            </a:r>
          </a:p>
          <a:p>
            <a:pPr marL="95250" indent="-952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Support 2 disks failures [7]</a:t>
            </a:r>
          </a:p>
          <a:p>
            <a:pPr marL="95250" indent="-9525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50% storage – 50% backup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A9C818A-4417-427F-9DD7-DE0BBDB07515}"/>
              </a:ext>
            </a:extLst>
          </p:cNvPr>
          <p:cNvSpPr txBox="1"/>
          <p:nvPr/>
        </p:nvSpPr>
        <p:spPr>
          <a:xfrm>
            <a:off x="5470358" y="6495413"/>
            <a:ext cx="334973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Fig.7 RAID 6 [7]</a:t>
            </a:r>
          </a:p>
        </p:txBody>
      </p:sp>
    </p:spTree>
    <p:extLst>
      <p:ext uri="{BB962C8B-B14F-4D97-AF65-F5344CB8AC3E}">
        <p14:creationId xmlns:p14="http://schemas.microsoft.com/office/powerpoint/2010/main" val="2897824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218BA64-D50F-48AC-9C0A-64CD3127A38A}"/>
              </a:ext>
            </a:extLst>
          </p:cNvPr>
          <p:cNvSpPr/>
          <p:nvPr/>
        </p:nvSpPr>
        <p:spPr>
          <a:xfrm>
            <a:off x="4733254" y="48126"/>
            <a:ext cx="4406564" cy="680159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6AF61E2-15EB-45B3-99EB-783CF028F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646" y="56406"/>
            <a:ext cx="4312062" cy="112602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Management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9C8390-786D-4697-91C4-734AAA33FE39}"/>
              </a:ext>
            </a:extLst>
          </p:cNvPr>
          <p:cNvSpPr txBox="1"/>
          <p:nvPr/>
        </p:nvSpPr>
        <p:spPr>
          <a:xfrm>
            <a:off x="2301395" y="1305427"/>
            <a:ext cx="44065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SAN Management framework</a:t>
            </a:r>
          </a:p>
          <a:p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502D49-0F8F-4ED2-8DCD-D777EBE37B78}"/>
              </a:ext>
            </a:extLst>
          </p:cNvPr>
          <p:cNvSpPr txBox="1"/>
          <p:nvPr/>
        </p:nvSpPr>
        <p:spPr>
          <a:xfrm>
            <a:off x="4926704" y="2566816"/>
            <a:ext cx="4019663" cy="3570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solidFill>
                <a:srgbClr val="002060"/>
              </a:solidFill>
              <a:latin typeface="Abadi" panose="020B06040201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Monitor and track components’ health and critical events[6]</a:t>
            </a:r>
          </a:p>
          <a:p>
            <a:endParaRPr lang="en-GB" sz="1600" dirty="0">
              <a:solidFill>
                <a:srgbClr val="002060"/>
              </a:solidFill>
              <a:latin typeface="Abadi" panose="020B06040201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Provision of resources based on events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2060"/>
              </a:solidFill>
              <a:latin typeface="Abadi" panose="020B06040201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Provide access to historical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2060"/>
              </a:solidFill>
              <a:latin typeface="Abadi" panose="020B06040201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Common drawback: interoperability software/hardware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2060"/>
              </a:solidFill>
              <a:latin typeface="Abadi" panose="020B06040201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New standards are developed by SNIA, such as Bluefin, a web based management framework [6].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A70F94-E07D-4426-AC5F-C19158C6F7A4}"/>
              </a:ext>
            </a:extLst>
          </p:cNvPr>
          <p:cNvSpPr txBox="1"/>
          <p:nvPr/>
        </p:nvSpPr>
        <p:spPr>
          <a:xfrm>
            <a:off x="5762459" y="2149369"/>
            <a:ext cx="224045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" panose="020B0604020104020204" pitchFamily="34" charset="0"/>
              </a:rPr>
              <a:t>Characteristics: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199EFB-3E47-4EE3-8BE0-124231A76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98" y="1904534"/>
            <a:ext cx="4152295" cy="42324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BE4B4D1-F1E9-4AD4-B8C1-3A30EADFF3DF}"/>
              </a:ext>
            </a:extLst>
          </p:cNvPr>
          <p:cNvSpPr txBox="1"/>
          <p:nvPr/>
        </p:nvSpPr>
        <p:spPr>
          <a:xfrm>
            <a:off x="1378045" y="6137024"/>
            <a:ext cx="19411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</a:rPr>
              <a:t>Fig.8 SAN Management [6]</a:t>
            </a:r>
          </a:p>
        </p:txBody>
      </p:sp>
    </p:spTree>
    <p:extLst>
      <p:ext uri="{BB962C8B-B14F-4D97-AF65-F5344CB8AC3E}">
        <p14:creationId xmlns:p14="http://schemas.microsoft.com/office/powerpoint/2010/main" val="1306422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120015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6406"/>
            <a:ext cx="9143999" cy="112602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Key benefits </a:t>
            </a:r>
            <a:r>
              <a:rPr lang="en-GB" sz="400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  <a:cs typeface="Aharoni" panose="02010803020104030203" pitchFamily="2" charset="-79"/>
              </a:rPr>
              <a:t>for data center</a:t>
            </a:r>
            <a:endParaRPr lang="en-GB" sz="40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D4BD02-00F8-437C-A53C-74EDBA4F917F}"/>
              </a:ext>
            </a:extLst>
          </p:cNvPr>
          <p:cNvSpPr txBox="1"/>
          <p:nvPr/>
        </p:nvSpPr>
        <p:spPr>
          <a:xfrm>
            <a:off x="6848190" y="5325230"/>
            <a:ext cx="21241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Real-time recovery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199AA62-5C25-4428-B021-514C5BBEB0B6}"/>
              </a:ext>
            </a:extLst>
          </p:cNvPr>
          <p:cNvSpPr txBox="1"/>
          <p:nvPr/>
        </p:nvSpPr>
        <p:spPr>
          <a:xfrm>
            <a:off x="875118" y="1950734"/>
            <a:ext cx="209349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Infrastructure </a:t>
            </a:r>
          </a:p>
          <a:p>
            <a:pPr lvl="0"/>
            <a:r>
              <a:rPr lang="en-GB" sz="2400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</a:rPr>
              <a:t>Simplification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CDF5AC7-BE3E-43C2-A723-01EA2AAB4CB1}"/>
              </a:ext>
            </a:extLst>
          </p:cNvPr>
          <p:cNvSpPr txBox="1"/>
          <p:nvPr/>
        </p:nvSpPr>
        <p:spPr>
          <a:xfrm>
            <a:off x="4990426" y="4466378"/>
            <a:ext cx="158061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Abadi" panose="020B0604020104020204" pitchFamily="34" charset="0"/>
              </a:rPr>
              <a:t>Business Continuity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5D52C2E-C37F-4DB3-83DE-71247EF4544F}"/>
              </a:ext>
            </a:extLst>
          </p:cNvPr>
          <p:cNvSpPr txBox="1"/>
          <p:nvPr/>
        </p:nvSpPr>
        <p:spPr>
          <a:xfrm>
            <a:off x="0" y="4337113"/>
            <a:ext cx="2156858" cy="1089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dirty="0">
                <a:solidFill>
                  <a:srgbClr val="E8AA0E"/>
                </a:solidFill>
                <a:latin typeface="Abadi" panose="020B0604020104020204" pitchFamily="34" charset="0"/>
              </a:rPr>
              <a:t>Information Lifecycle Management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9BE8171-7FAC-4C02-A85B-F138F16134AB}"/>
              </a:ext>
            </a:extLst>
          </p:cNvPr>
          <p:cNvSpPr txBox="1"/>
          <p:nvPr/>
        </p:nvSpPr>
        <p:spPr>
          <a:xfrm>
            <a:off x="3987524" y="2226012"/>
            <a:ext cx="24263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Consolidation of </a:t>
            </a:r>
          </a:p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resources and systems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6909590-AACB-4478-A16E-67DA8EA8B804}"/>
              </a:ext>
            </a:extLst>
          </p:cNvPr>
          <p:cNvSpPr txBox="1"/>
          <p:nvPr/>
        </p:nvSpPr>
        <p:spPr>
          <a:xfrm>
            <a:off x="6612111" y="2196956"/>
            <a:ext cx="174658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Storage </a:t>
            </a:r>
          </a:p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Virtualization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57F2BF0-AB4D-4A1A-AF34-4A123D3CB2AB}"/>
              </a:ext>
            </a:extLst>
          </p:cNvPr>
          <p:cNvSpPr txBox="1"/>
          <p:nvPr/>
        </p:nvSpPr>
        <p:spPr>
          <a:xfrm>
            <a:off x="6438659" y="2901299"/>
            <a:ext cx="209349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Automation of storage components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573D877-11C9-466F-A7C3-5B108D0E1BA1}"/>
              </a:ext>
            </a:extLst>
          </p:cNvPr>
          <p:cNvSpPr txBox="1"/>
          <p:nvPr/>
        </p:nvSpPr>
        <p:spPr>
          <a:xfrm>
            <a:off x="4095142" y="2901299"/>
            <a:ext cx="230605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Integration of the storage environment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4EF22B8-A49F-4C77-9F07-B02CFFBA86D6}"/>
              </a:ext>
            </a:extLst>
          </p:cNvPr>
          <p:cNvSpPr txBox="1"/>
          <p:nvPr/>
        </p:nvSpPr>
        <p:spPr>
          <a:xfrm>
            <a:off x="690486" y="2718163"/>
            <a:ext cx="238615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Reduced complexity and better efficiency of the hardware and software resources [3]</a:t>
            </a:r>
            <a:r>
              <a:rPr lang="en-GB" sz="1600" dirty="0">
                <a:latin typeface="Abadi" panose="020B0604020104020204" pitchFamily="34" charset="0"/>
              </a:rPr>
              <a:t>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DF3BEB0-B071-4C82-833D-D0B406B65F2E}"/>
              </a:ext>
            </a:extLst>
          </p:cNvPr>
          <p:cNvSpPr txBox="1"/>
          <p:nvPr/>
        </p:nvSpPr>
        <p:spPr>
          <a:xfrm>
            <a:off x="4805815" y="5200461"/>
            <a:ext cx="19458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Ability to ensure smooth operations, impacted by a disaster [3]</a:t>
            </a:r>
            <a:r>
              <a:rPr lang="en-GB" sz="1600" dirty="0">
                <a:latin typeface="Abadi" panose="020B0604020104020204" pitchFamily="34" charset="0"/>
              </a:rPr>
              <a:t>.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1CC0838-9863-44CE-8819-78F23109477C}"/>
              </a:ext>
            </a:extLst>
          </p:cNvPr>
          <p:cNvSpPr txBox="1"/>
          <p:nvPr/>
        </p:nvSpPr>
        <p:spPr>
          <a:xfrm>
            <a:off x="14566" y="5377037"/>
            <a:ext cx="2224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Effective data management from the creation to disposal [3].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7514A25-BFA2-41E9-AA34-C3EBD4EFA150}"/>
              </a:ext>
            </a:extLst>
          </p:cNvPr>
          <p:cNvSpPr txBox="1"/>
          <p:nvPr/>
        </p:nvSpPr>
        <p:spPr>
          <a:xfrm>
            <a:off x="7014365" y="4616752"/>
            <a:ext cx="18363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SAN replication into a different DC 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57CE67B-1F7E-4872-8EA3-DB5C01E28D5D}"/>
              </a:ext>
            </a:extLst>
          </p:cNvPr>
          <p:cNvSpPr txBox="1"/>
          <p:nvPr/>
        </p:nvSpPr>
        <p:spPr>
          <a:xfrm>
            <a:off x="2443700" y="4557455"/>
            <a:ext cx="21193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Data and applications on a single system</a:t>
            </a:r>
          </a:p>
        </p:txBody>
      </p:sp>
      <p:sp>
        <p:nvSpPr>
          <p:cNvPr id="49" name="Left Bracket 48">
            <a:extLst>
              <a:ext uri="{FF2B5EF4-FFF2-40B4-BE49-F238E27FC236}">
                <a16:creationId xmlns:a16="http://schemas.microsoft.com/office/drawing/2014/main" id="{5AEF719C-8E6E-42F5-AE38-C1F8334C59BB}"/>
              </a:ext>
            </a:extLst>
          </p:cNvPr>
          <p:cNvSpPr/>
          <p:nvPr/>
        </p:nvSpPr>
        <p:spPr>
          <a:xfrm>
            <a:off x="3938188" y="2167918"/>
            <a:ext cx="512423" cy="1445564"/>
          </a:xfrm>
          <a:prstGeom prst="leftBracket">
            <a:avLst/>
          </a:prstGeom>
          <a:ln w="28575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Left Bracket 49">
            <a:extLst>
              <a:ext uri="{FF2B5EF4-FFF2-40B4-BE49-F238E27FC236}">
                <a16:creationId xmlns:a16="http://schemas.microsoft.com/office/drawing/2014/main" id="{E6C45D95-7383-49F7-8B01-7E0D3D136571}"/>
              </a:ext>
            </a:extLst>
          </p:cNvPr>
          <p:cNvSpPr/>
          <p:nvPr/>
        </p:nvSpPr>
        <p:spPr>
          <a:xfrm rot="10800000">
            <a:off x="8093833" y="2178517"/>
            <a:ext cx="512423" cy="1445564"/>
          </a:xfrm>
          <a:prstGeom prst="leftBracket">
            <a:avLst/>
          </a:prstGeom>
          <a:ln w="28575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Equals 50">
            <a:extLst>
              <a:ext uri="{FF2B5EF4-FFF2-40B4-BE49-F238E27FC236}">
                <a16:creationId xmlns:a16="http://schemas.microsoft.com/office/drawing/2014/main" id="{0F6FDF1A-3D5B-4512-AEE6-228CEE51A93A}"/>
              </a:ext>
            </a:extLst>
          </p:cNvPr>
          <p:cNvSpPr/>
          <p:nvPr/>
        </p:nvSpPr>
        <p:spPr>
          <a:xfrm>
            <a:off x="3261277" y="2558332"/>
            <a:ext cx="327276" cy="504909"/>
          </a:xfrm>
          <a:prstGeom prst="mathEqual">
            <a:avLst>
              <a:gd name="adj1" fmla="val 4457"/>
              <a:gd name="adj2" fmla="val 30823"/>
            </a:avLst>
          </a:prstGeom>
          <a:solidFill>
            <a:schemeClr val="bg2">
              <a:lumMod val="75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6" name="Left Bracket 55">
            <a:extLst>
              <a:ext uri="{FF2B5EF4-FFF2-40B4-BE49-F238E27FC236}">
                <a16:creationId xmlns:a16="http://schemas.microsoft.com/office/drawing/2014/main" id="{505030FB-F8DD-4DF4-AEA2-2664E088F223}"/>
              </a:ext>
            </a:extLst>
          </p:cNvPr>
          <p:cNvSpPr/>
          <p:nvPr/>
        </p:nvSpPr>
        <p:spPr>
          <a:xfrm>
            <a:off x="6934798" y="4455188"/>
            <a:ext cx="512423" cy="1445564"/>
          </a:xfrm>
          <a:prstGeom prst="leftBracket">
            <a:avLst/>
          </a:prstGeom>
          <a:ln w="28575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Left Bracket 56">
            <a:extLst>
              <a:ext uri="{FF2B5EF4-FFF2-40B4-BE49-F238E27FC236}">
                <a16:creationId xmlns:a16="http://schemas.microsoft.com/office/drawing/2014/main" id="{3F1A10AA-0942-4E17-9393-B2E99DAFA55E}"/>
              </a:ext>
            </a:extLst>
          </p:cNvPr>
          <p:cNvSpPr/>
          <p:nvPr/>
        </p:nvSpPr>
        <p:spPr>
          <a:xfrm rot="10800000">
            <a:off x="8459950" y="4455188"/>
            <a:ext cx="512423" cy="1445564"/>
          </a:xfrm>
          <a:prstGeom prst="leftBracket">
            <a:avLst/>
          </a:prstGeom>
          <a:ln w="28575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Equals 57">
            <a:extLst>
              <a:ext uri="{FF2B5EF4-FFF2-40B4-BE49-F238E27FC236}">
                <a16:creationId xmlns:a16="http://schemas.microsoft.com/office/drawing/2014/main" id="{F0D1CD55-5FAF-45D3-BC4F-1611DAB5DB7E}"/>
              </a:ext>
            </a:extLst>
          </p:cNvPr>
          <p:cNvSpPr/>
          <p:nvPr/>
        </p:nvSpPr>
        <p:spPr>
          <a:xfrm>
            <a:off x="6492408" y="4955306"/>
            <a:ext cx="346343" cy="504909"/>
          </a:xfrm>
          <a:prstGeom prst="mathEqual">
            <a:avLst>
              <a:gd name="adj1" fmla="val 4457"/>
              <a:gd name="adj2" fmla="val 30823"/>
            </a:avLst>
          </a:prstGeom>
          <a:solidFill>
            <a:schemeClr val="bg2">
              <a:lumMod val="75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1" name="Left Bracket 60">
            <a:extLst>
              <a:ext uri="{FF2B5EF4-FFF2-40B4-BE49-F238E27FC236}">
                <a16:creationId xmlns:a16="http://schemas.microsoft.com/office/drawing/2014/main" id="{D2EAF6C1-5AD3-4D58-BB6C-4572226A2D0E}"/>
              </a:ext>
            </a:extLst>
          </p:cNvPr>
          <p:cNvSpPr/>
          <p:nvPr/>
        </p:nvSpPr>
        <p:spPr>
          <a:xfrm>
            <a:off x="2355927" y="4502351"/>
            <a:ext cx="512423" cy="1445564"/>
          </a:xfrm>
          <a:prstGeom prst="leftBracket">
            <a:avLst/>
          </a:prstGeom>
          <a:ln w="381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Left Bracket 61">
            <a:extLst>
              <a:ext uri="{FF2B5EF4-FFF2-40B4-BE49-F238E27FC236}">
                <a16:creationId xmlns:a16="http://schemas.microsoft.com/office/drawing/2014/main" id="{43C4276F-8854-4722-9FF2-D9169CDE0932}"/>
              </a:ext>
            </a:extLst>
          </p:cNvPr>
          <p:cNvSpPr/>
          <p:nvPr/>
        </p:nvSpPr>
        <p:spPr>
          <a:xfrm rot="10800000">
            <a:off x="4162777" y="4455188"/>
            <a:ext cx="512423" cy="1445564"/>
          </a:xfrm>
          <a:prstGeom prst="leftBracket">
            <a:avLst/>
          </a:prstGeom>
          <a:ln w="28575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Equals 62">
            <a:extLst>
              <a:ext uri="{FF2B5EF4-FFF2-40B4-BE49-F238E27FC236}">
                <a16:creationId xmlns:a16="http://schemas.microsoft.com/office/drawing/2014/main" id="{316AE4CE-1D5F-4ECD-B606-05650C500228}"/>
              </a:ext>
            </a:extLst>
          </p:cNvPr>
          <p:cNvSpPr/>
          <p:nvPr/>
        </p:nvSpPr>
        <p:spPr>
          <a:xfrm>
            <a:off x="1943411" y="4955307"/>
            <a:ext cx="346343" cy="504909"/>
          </a:xfrm>
          <a:prstGeom prst="mathEqual">
            <a:avLst>
              <a:gd name="adj1" fmla="val 4457"/>
              <a:gd name="adj2" fmla="val 30823"/>
            </a:avLst>
          </a:prstGeom>
          <a:solidFill>
            <a:schemeClr val="bg2">
              <a:lumMod val="75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93FF170-96E2-4B46-A72F-F7A2A02CCF1F}"/>
              </a:ext>
            </a:extLst>
          </p:cNvPr>
          <p:cNvSpPr txBox="1"/>
          <p:nvPr/>
        </p:nvSpPr>
        <p:spPr>
          <a:xfrm>
            <a:off x="2371106" y="5252685"/>
            <a:ext cx="222417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2060"/>
                </a:solidFill>
                <a:latin typeface="Abadi" panose="020B0604020104020204" pitchFamily="34" charset="0"/>
              </a:rPr>
              <a:t>CDP, Parity Check, Encryption</a:t>
            </a:r>
          </a:p>
        </p:txBody>
      </p:sp>
    </p:spTree>
    <p:extLst>
      <p:ext uri="{BB962C8B-B14F-4D97-AF65-F5344CB8AC3E}">
        <p14:creationId xmlns:p14="http://schemas.microsoft.com/office/powerpoint/2010/main" val="2427422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A2B9F4D-17FC-4A14-BB2F-6949CCE0B871}"/>
              </a:ext>
            </a:extLst>
          </p:cNvPr>
          <p:cNvSpPr/>
          <p:nvPr/>
        </p:nvSpPr>
        <p:spPr>
          <a:xfrm>
            <a:off x="0" y="0"/>
            <a:ext cx="9144000" cy="68866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E5CA4-ED04-4102-857D-A7C78DB5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9652" y="21229"/>
            <a:ext cx="4312062" cy="65307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bg1">
                    <a:lumMod val="95000"/>
                  </a:schemeClr>
                </a:solidFill>
                <a:latin typeface="Abadi" panose="020B0604020104020204" pitchFamily="34" charset="0"/>
              </a:rPr>
              <a:t>References</a:t>
            </a:r>
            <a:endParaRPr lang="en-GB" sz="2800" dirty="0">
              <a:solidFill>
                <a:schemeClr val="bg1">
                  <a:lumMod val="9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F53353-6AB8-45AC-9259-E64C617B4451}"/>
              </a:ext>
            </a:extLst>
          </p:cNvPr>
          <p:cNvSpPr txBox="1"/>
          <p:nvPr/>
        </p:nvSpPr>
        <p:spPr>
          <a:xfrm>
            <a:off x="239661" y="811987"/>
            <a:ext cx="890433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</a:rPr>
              <a:t>[1]       D. Robb, ‘What Is SAN? | Storage Area Network’, </a:t>
            </a:r>
            <a:r>
              <a:rPr lang="en-GB" sz="1400" i="1" dirty="0">
                <a:effectLst/>
              </a:rPr>
              <a:t>Enterprise Storage Forum</a:t>
            </a:r>
            <a:r>
              <a:rPr lang="en-GB" sz="1400" dirty="0">
                <a:effectLst/>
              </a:rPr>
              <a:t>, Mar. 29, 2018. 	</a:t>
            </a:r>
            <a:r>
              <a:rPr lang="en-GB" sz="1400" dirty="0">
                <a:effectLst/>
                <a:hlinkClick r:id="rId2"/>
              </a:rPr>
              <a:t>https://www.enterprisestorageforum.com/networking/san-storage-area-network/</a:t>
            </a:r>
            <a:r>
              <a:rPr lang="en-GB" sz="1400" dirty="0">
                <a:effectLst/>
              </a:rPr>
              <a:t> (accessed Apr. 12, 2021).</a:t>
            </a:r>
          </a:p>
          <a:p>
            <a:endParaRPr lang="en-GB" sz="1400" dirty="0">
              <a:effectLst/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D898413-1FE6-4150-A872-7E555E4D2539}"/>
              </a:ext>
            </a:extLst>
          </p:cNvPr>
          <p:cNvSpPr txBox="1"/>
          <p:nvPr/>
        </p:nvSpPr>
        <p:spPr>
          <a:xfrm>
            <a:off x="239661" y="1412264"/>
            <a:ext cx="84070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+mj-lt"/>
              </a:rPr>
              <a:t>[2]       </a:t>
            </a:r>
            <a:r>
              <a:rPr lang="en-GB" sz="1400" dirty="0">
                <a:effectLst/>
              </a:rPr>
              <a:t>SNIA, ‘What Is a Storage Area Network (SAN)? | SNIA’.   	</a:t>
            </a:r>
            <a:r>
              <a:rPr lang="en-GB" sz="1400" dirty="0">
                <a:effectLst/>
                <a:hlinkClick r:id="rId3"/>
              </a:rPr>
              <a:t>https://www.snia.org/education/storage_networking_primer/san/what_san</a:t>
            </a:r>
            <a:r>
              <a:rPr lang="en-GB" sz="1400" dirty="0">
                <a:effectLst/>
              </a:rPr>
              <a:t>   (accessed Apr. 12, 2021).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7FDA15-924F-4439-A6DC-2E79BB6BB6CB}"/>
              </a:ext>
            </a:extLst>
          </p:cNvPr>
          <p:cNvSpPr txBox="1"/>
          <p:nvPr/>
        </p:nvSpPr>
        <p:spPr>
          <a:xfrm>
            <a:off x="239661" y="2058707"/>
            <a:ext cx="79899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[3]</a:t>
            </a:r>
            <a:r>
              <a:rPr lang="en-GB" sz="1400" dirty="0">
                <a:latin typeface="+mj-lt"/>
              </a:rPr>
              <a:t>	</a:t>
            </a:r>
            <a:r>
              <a:rPr lang="en-GB" sz="1400" dirty="0">
                <a:effectLst/>
              </a:rPr>
              <a:t> Tate, P. Beck, H. Ibarra, S. </a:t>
            </a:r>
            <a:r>
              <a:rPr lang="en-GB" sz="1400" dirty="0" err="1">
                <a:effectLst/>
              </a:rPr>
              <a:t>Kumaravel</a:t>
            </a:r>
            <a:r>
              <a:rPr lang="en-GB" sz="1400" dirty="0">
                <a:effectLst/>
              </a:rPr>
              <a:t>, L. </a:t>
            </a:r>
            <a:r>
              <a:rPr lang="en-GB" sz="1400" dirty="0" err="1">
                <a:effectLst/>
              </a:rPr>
              <a:t>Miklas</a:t>
            </a:r>
            <a:r>
              <a:rPr lang="en-GB" sz="1400" dirty="0">
                <a:effectLst/>
              </a:rPr>
              <a:t>, and an O. M. C. Safari, </a:t>
            </a:r>
            <a:r>
              <a:rPr lang="en-GB" sz="1400" i="1" dirty="0">
                <a:effectLst/>
              </a:rPr>
              <a:t>Introduction to Storage Area 	Networks</a:t>
            </a:r>
            <a:r>
              <a:rPr lang="en-GB" sz="1400" dirty="0">
                <a:effectLst/>
              </a:rPr>
              <a:t>. 2018.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2D9C5B3-DC48-41A8-B81D-CF9E322D12BD}"/>
              </a:ext>
            </a:extLst>
          </p:cNvPr>
          <p:cNvSpPr txBox="1"/>
          <p:nvPr/>
        </p:nvSpPr>
        <p:spPr>
          <a:xfrm>
            <a:off x="239661" y="2657400"/>
            <a:ext cx="798993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</a:t>
            </a:r>
            <a:r>
              <a:rPr lang="en-GB" sz="1400" dirty="0">
                <a:latin typeface="+mj-lt"/>
              </a:rPr>
              <a:t>4</a:t>
            </a:r>
            <a:r>
              <a:rPr lang="en-GB" sz="1400" dirty="0">
                <a:effectLst/>
                <a:latin typeface="+mj-lt"/>
              </a:rPr>
              <a:t>]</a:t>
            </a:r>
            <a:r>
              <a:rPr lang="en-GB" sz="1400" dirty="0">
                <a:latin typeface="+mj-lt"/>
              </a:rPr>
              <a:t>	</a:t>
            </a:r>
            <a:r>
              <a:rPr lang="en-GB" sz="1400" dirty="0">
                <a:effectLst/>
              </a:rPr>
              <a:t>A. Patel, ‘Details Explanation Of SAN Storage Architecture’, </a:t>
            </a:r>
            <a:r>
              <a:rPr lang="en-GB" sz="1400" i="1" dirty="0" err="1">
                <a:effectLst/>
              </a:rPr>
              <a:t>StorageAdmin</a:t>
            </a:r>
            <a:r>
              <a:rPr lang="en-GB" sz="1400" dirty="0">
                <a:effectLst/>
              </a:rPr>
              <a:t>, Feb. 04, 2020. 	</a:t>
            </a:r>
            <a:r>
              <a:rPr lang="en-GB" sz="1400" dirty="0">
                <a:effectLst/>
                <a:hlinkClick r:id="rId4"/>
              </a:rPr>
              <a:t>https://storage-admin.com/details-explanation-of-san-storage-architecture/</a:t>
            </a:r>
            <a:r>
              <a:rPr lang="en-GB" sz="1400" dirty="0">
                <a:effectLst/>
              </a:rPr>
              <a:t> (accessed Apr. 12, 2021).</a:t>
            </a:r>
          </a:p>
          <a:p>
            <a:endParaRPr lang="en-GB" sz="1400" dirty="0">
              <a:effectLst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9F20F0-4E04-4A9B-8207-80FF3D8FC783}"/>
              </a:ext>
            </a:extLst>
          </p:cNvPr>
          <p:cNvSpPr txBox="1"/>
          <p:nvPr/>
        </p:nvSpPr>
        <p:spPr>
          <a:xfrm>
            <a:off x="239659" y="3278201"/>
            <a:ext cx="866468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[5]</a:t>
            </a:r>
            <a:r>
              <a:rPr lang="en-GB" sz="1400" dirty="0">
                <a:latin typeface="+mj-lt"/>
              </a:rPr>
              <a:t>	</a:t>
            </a:r>
            <a:r>
              <a:rPr lang="en-GB" sz="1400" dirty="0">
                <a:effectLst/>
              </a:rPr>
              <a:t>M. </a:t>
            </a:r>
            <a:r>
              <a:rPr lang="en-GB" sz="1400" dirty="0" err="1">
                <a:effectLst/>
              </a:rPr>
              <a:t>Kojić</a:t>
            </a:r>
            <a:r>
              <a:rPr lang="en-GB" sz="1400" dirty="0">
                <a:effectLst/>
              </a:rPr>
              <a:t>, B. </a:t>
            </a:r>
            <a:r>
              <a:rPr lang="en-GB" sz="1400" dirty="0" err="1">
                <a:effectLst/>
              </a:rPr>
              <a:t>Ðordević</a:t>
            </a:r>
            <a:r>
              <a:rPr lang="en-GB" sz="1400" dirty="0">
                <a:effectLst/>
              </a:rPr>
              <a:t>, V. </a:t>
            </a:r>
            <a:r>
              <a:rPr lang="en-GB" sz="1400" dirty="0" err="1">
                <a:effectLst/>
              </a:rPr>
              <a:t>Timćenko</a:t>
            </a:r>
            <a:r>
              <a:rPr lang="en-GB" sz="1400" dirty="0">
                <a:effectLst/>
              </a:rPr>
              <a:t>, and S. </a:t>
            </a:r>
            <a:r>
              <a:rPr lang="en-GB" sz="1400" dirty="0" err="1">
                <a:effectLst/>
              </a:rPr>
              <a:t>Štrbac</a:t>
            </a:r>
            <a:r>
              <a:rPr lang="en-GB" sz="1400" dirty="0">
                <a:effectLst/>
              </a:rPr>
              <a:t>, ‘Storage performance analysis of iSCSI and Fibre Channel 	protocol’, in </a:t>
            </a:r>
            <a:r>
              <a:rPr lang="en-GB" sz="1400" i="1" dirty="0">
                <a:effectLst/>
              </a:rPr>
              <a:t>2019 27th Telecommunications Forum (℡FOR)</a:t>
            </a:r>
            <a:r>
              <a:rPr lang="en-GB" sz="1400" dirty="0">
                <a:effectLst/>
              </a:rPr>
              <a:t>, Nov. 2019, pp. 1–4, </a:t>
            </a:r>
            <a:r>
              <a:rPr lang="en-GB" sz="1400" dirty="0" err="1">
                <a:effectLst/>
              </a:rPr>
              <a:t>doi</a:t>
            </a:r>
            <a:r>
              <a:rPr lang="en-GB" sz="1400" dirty="0">
                <a:effectLst/>
              </a:rPr>
              <a:t>: 	</a:t>
            </a:r>
            <a:r>
              <a:rPr lang="en-GB" sz="1400" dirty="0">
                <a:effectLst/>
                <a:hlinkClick r:id="rId5"/>
              </a:rPr>
              <a:t>10.1109/℡FOR48224.2019.8971162</a:t>
            </a:r>
            <a:r>
              <a:rPr lang="en-GB" sz="1400" dirty="0">
                <a:effectLst/>
              </a:rPr>
              <a:t>.</a:t>
            </a:r>
          </a:p>
          <a:p>
            <a:endParaRPr lang="en-GB" sz="1400" dirty="0">
              <a:effectLst/>
            </a:endParaRPr>
          </a:p>
          <a:p>
            <a:endParaRPr lang="en-GB" sz="1400" dirty="0">
              <a:effectLst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940018A-B217-4F3D-B536-1E721CD14DAB}"/>
              </a:ext>
            </a:extLst>
          </p:cNvPr>
          <p:cNvSpPr txBox="1"/>
          <p:nvPr/>
        </p:nvSpPr>
        <p:spPr>
          <a:xfrm>
            <a:off x="239661" y="4092338"/>
            <a:ext cx="82305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[6]</a:t>
            </a:r>
            <a:r>
              <a:rPr lang="en-GB" sz="1400" dirty="0">
                <a:effectLst/>
              </a:rPr>
              <a:t> 	C. </a:t>
            </a:r>
            <a:r>
              <a:rPr lang="en-GB" sz="1400" dirty="0" err="1">
                <a:effectLst/>
              </a:rPr>
              <a:t>Poelker</a:t>
            </a:r>
            <a:r>
              <a:rPr lang="en-GB" sz="1400" dirty="0">
                <a:effectLst/>
              </a:rPr>
              <a:t> and A. </a:t>
            </a:r>
            <a:r>
              <a:rPr lang="en-GB" sz="1400" dirty="0" err="1">
                <a:effectLst/>
              </a:rPr>
              <a:t>Nikitin</a:t>
            </a:r>
            <a:r>
              <a:rPr lang="en-GB" sz="1400" dirty="0">
                <a:effectLst/>
              </a:rPr>
              <a:t>, </a:t>
            </a:r>
            <a:r>
              <a:rPr lang="en-GB" sz="1400" i="1" dirty="0">
                <a:effectLst/>
              </a:rPr>
              <a:t>Storage area networks for dummies</a:t>
            </a:r>
            <a:r>
              <a:rPr lang="en-GB" sz="1400" dirty="0">
                <a:effectLst/>
              </a:rPr>
              <a:t>, 2nd edition. Hoboken, NJ: Wiley 	Publishing, Inc, 2008.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D2EC1E-C65B-4D2A-ACEA-FEBD670F2172}"/>
              </a:ext>
            </a:extLst>
          </p:cNvPr>
          <p:cNvSpPr txBox="1"/>
          <p:nvPr/>
        </p:nvSpPr>
        <p:spPr>
          <a:xfrm>
            <a:off x="251334" y="4648239"/>
            <a:ext cx="86530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[7]</a:t>
            </a:r>
            <a:r>
              <a:rPr lang="en-GB" sz="1400" dirty="0">
                <a:latin typeface="+mj-lt"/>
              </a:rPr>
              <a:t>	</a:t>
            </a:r>
            <a:r>
              <a:rPr lang="en-GB" sz="1400" dirty="0">
                <a:effectLst/>
              </a:rPr>
              <a:t>I. Neil, </a:t>
            </a:r>
            <a:r>
              <a:rPr lang="en-GB" sz="1400" i="1" dirty="0">
                <a:effectLst/>
              </a:rPr>
              <a:t>CompTIA Security+ Certification Guide</a:t>
            </a:r>
            <a:r>
              <a:rPr lang="en-GB" sz="1400" dirty="0">
                <a:effectLst/>
              </a:rPr>
              <a:t>. </a:t>
            </a:r>
            <a:r>
              <a:rPr lang="en-GB" sz="1400" dirty="0" err="1">
                <a:effectLst/>
              </a:rPr>
              <a:t>Birmingham,UK</a:t>
            </a:r>
            <a:r>
              <a:rPr lang="en-GB" sz="1400" dirty="0">
                <a:effectLst/>
              </a:rPr>
              <a:t>: </a:t>
            </a:r>
            <a:r>
              <a:rPr lang="en-GB" sz="1400" dirty="0" err="1">
                <a:effectLst/>
              </a:rPr>
              <a:t>Packt</a:t>
            </a:r>
            <a:r>
              <a:rPr lang="en-GB" sz="1400" dirty="0">
                <a:effectLst/>
              </a:rPr>
              <a:t> Publishing, 2018.</a:t>
            </a:r>
          </a:p>
          <a:p>
            <a:endParaRPr lang="en-GB" sz="1400" dirty="0">
              <a:effectLst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963034D-2BA2-4C38-B158-AE394534DBDD}"/>
              </a:ext>
            </a:extLst>
          </p:cNvPr>
          <p:cNvSpPr txBox="1"/>
          <p:nvPr/>
        </p:nvSpPr>
        <p:spPr>
          <a:xfrm>
            <a:off x="239659" y="5098478"/>
            <a:ext cx="86530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[8]</a:t>
            </a:r>
            <a:r>
              <a:rPr lang="en-GB" sz="1400" dirty="0">
                <a:latin typeface="+mj-lt"/>
              </a:rPr>
              <a:t>	</a:t>
            </a:r>
            <a:r>
              <a:rPr lang="en-GB" sz="1400" dirty="0">
                <a:effectLst/>
              </a:rPr>
              <a:t>R. </a:t>
            </a:r>
            <a:r>
              <a:rPr lang="en-GB" sz="1400" dirty="0" err="1">
                <a:effectLst/>
              </a:rPr>
              <a:t>Kowalke</a:t>
            </a:r>
            <a:r>
              <a:rPr lang="en-GB" sz="1400" dirty="0">
                <a:effectLst/>
              </a:rPr>
              <a:t>, ‘Enterprise Architecture Technical Brief’, </a:t>
            </a:r>
            <a:r>
              <a:rPr lang="en-GB" sz="1400" i="1" dirty="0">
                <a:effectLst/>
              </a:rPr>
              <a:t>Enterprise Architecture</a:t>
            </a:r>
            <a:r>
              <a:rPr lang="en-GB" sz="1400" dirty="0">
                <a:effectLst/>
              </a:rPr>
              <a:t>, p. 13, Oct. 2017</a:t>
            </a:r>
          </a:p>
        </p:txBody>
      </p:sp>
    </p:spTree>
    <p:extLst>
      <p:ext uri="{BB962C8B-B14F-4D97-AF65-F5344CB8AC3E}">
        <p14:creationId xmlns:p14="http://schemas.microsoft.com/office/powerpoint/2010/main" val="3417832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3F97BE0-0F07-4821-8C5E-CE00F67BC16C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11296</TotalTime>
  <Words>831</Words>
  <Application>Microsoft Office PowerPoint</Application>
  <PresentationFormat>On-screen Show (4:3)</PresentationFormat>
  <Paragraphs>106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Abadi</vt:lpstr>
      <vt:lpstr>Aharoni</vt:lpstr>
      <vt:lpstr>Arial</vt:lpstr>
      <vt:lpstr>Calibri</vt:lpstr>
      <vt:lpstr>Calibri Light</vt:lpstr>
      <vt:lpstr>Wingdings</vt:lpstr>
      <vt:lpstr>Office Theme</vt:lpstr>
      <vt:lpstr>STORAGE AREA NETWORK</vt:lpstr>
      <vt:lpstr>Storage Area Network</vt:lpstr>
      <vt:lpstr>PowerPoint Presentation</vt:lpstr>
      <vt:lpstr>PowerPoint Presentation</vt:lpstr>
      <vt:lpstr>Interconnection</vt:lpstr>
      <vt:lpstr>Data Security &amp; Redundancy </vt:lpstr>
      <vt:lpstr>Management</vt:lpstr>
      <vt:lpstr>Key benefits for data center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Giuseppe Ventimiglia</dc:creator>
  <cp:lastModifiedBy>Giuseppe Ventimiglia</cp:lastModifiedBy>
  <cp:revision>297</cp:revision>
  <dcterms:created xsi:type="dcterms:W3CDTF">2021-03-04T15:04:09Z</dcterms:created>
  <dcterms:modified xsi:type="dcterms:W3CDTF">2021-04-19T06:39:39Z</dcterms:modified>
</cp:coreProperties>
</file>