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1"/>
  </p:notesMasterIdLst>
  <p:sldIdLst>
    <p:sldId id="257"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170" d="100"/>
          <a:sy n="170" d="100"/>
        </p:scale>
        <p:origin x="-4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D8B72D-DC7F-4F40-B814-7B8CEB5FE957}" type="datetimeFigureOut">
              <a:rPr lang="en-GB" smtClean="0"/>
              <a:t>03/07/2024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484777-D908-4D2E-A486-146545A086B5}" type="slidenum">
              <a:rPr lang="en-GB" smtClean="0"/>
              <a:t>‹#›</a:t>
            </a:fld>
            <a:endParaRPr lang="en-GB"/>
          </a:p>
        </p:txBody>
      </p:sp>
    </p:spTree>
    <p:extLst>
      <p:ext uri="{BB962C8B-B14F-4D97-AF65-F5344CB8AC3E}">
        <p14:creationId xmlns:p14="http://schemas.microsoft.com/office/powerpoint/2010/main" val="1313555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484777-D908-4D2E-A486-146545A086B5}" type="slidenum">
              <a:rPr lang="en-GB" smtClean="0"/>
              <a:t>2</a:t>
            </a:fld>
            <a:endParaRPr lang="en-GB"/>
          </a:p>
        </p:txBody>
      </p:sp>
    </p:spTree>
    <p:extLst>
      <p:ext uri="{BB962C8B-B14F-4D97-AF65-F5344CB8AC3E}">
        <p14:creationId xmlns:p14="http://schemas.microsoft.com/office/powerpoint/2010/main" val="21108839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484777-D908-4D2E-A486-146545A086B5}" type="slidenum">
              <a:rPr lang="en-GB" smtClean="0"/>
              <a:t>3</a:t>
            </a:fld>
            <a:endParaRPr lang="en-GB"/>
          </a:p>
        </p:txBody>
      </p:sp>
    </p:spTree>
    <p:extLst>
      <p:ext uri="{BB962C8B-B14F-4D97-AF65-F5344CB8AC3E}">
        <p14:creationId xmlns:p14="http://schemas.microsoft.com/office/powerpoint/2010/main" val="3636884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D8F244C-965E-4D70-913B-7C5420B0D6E5}"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14468637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F244C-965E-4D70-913B-7C5420B0D6E5}"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2497732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F244C-965E-4D70-913B-7C5420B0D6E5}"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879504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8F244C-965E-4D70-913B-7C5420B0D6E5}"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2142324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8F244C-965E-4D70-913B-7C5420B0D6E5}" type="datetimeFigureOut">
              <a:rPr lang="en-GB" smtClean="0"/>
              <a:t>03/07/2024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1033779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8F244C-965E-4D70-913B-7C5420B0D6E5}" type="datetimeFigureOut">
              <a:rPr lang="en-GB" smtClean="0"/>
              <a:t>03/07/2024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29043039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8F244C-965E-4D70-913B-7C5420B0D6E5}" type="datetimeFigureOut">
              <a:rPr lang="en-GB" smtClean="0"/>
              <a:t>03/07/2024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32332465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8F244C-965E-4D70-913B-7C5420B0D6E5}"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13812741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D8F244C-965E-4D70-913B-7C5420B0D6E5}"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2883701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F244C-965E-4D70-913B-7C5420B0D6E5}"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42309704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F244C-965E-4D70-913B-7C5420B0D6E5}"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930F0B95-B247-463E-8487-9886BC1D2753}"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38378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D8F244C-965E-4D70-913B-7C5420B0D6E5}"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22417842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D8F244C-965E-4D70-913B-7C5420B0D6E5}"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30F0B95-B247-463E-8487-9886BC1D2753}"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448286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D8F244C-965E-4D70-913B-7C5420B0D6E5}" type="datetimeFigureOut">
              <a:rPr lang="en-GB" smtClean="0"/>
              <a:t>03/07/2024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23963629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F244C-965E-4D70-913B-7C5420B0D6E5}"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33938477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F244C-965E-4D70-913B-7C5420B0D6E5}" type="datetimeFigureOut">
              <a:rPr lang="en-GB" smtClean="0"/>
              <a:t>03/07/2024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930F0B95-B247-463E-8487-9886BC1D2753}" type="slidenum">
              <a:rPr lang="en-GB" smtClean="0"/>
              <a:t>‹#›</a:t>
            </a:fld>
            <a:endParaRPr lang="en-GB"/>
          </a:p>
        </p:txBody>
      </p:sp>
    </p:spTree>
    <p:extLst>
      <p:ext uri="{BB962C8B-B14F-4D97-AF65-F5344CB8AC3E}">
        <p14:creationId xmlns:p14="http://schemas.microsoft.com/office/powerpoint/2010/main" val="187682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D8F244C-965E-4D70-913B-7C5420B0D6E5}" type="datetimeFigureOut">
              <a:rPr lang="en-GB" smtClean="0"/>
              <a:t>03/07/2024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930F0B95-B247-463E-8487-9886BC1D2753}" type="slidenum">
              <a:rPr lang="en-GB" smtClean="0"/>
              <a:t>‹#›</a:t>
            </a:fld>
            <a:endParaRPr lang="en-GB"/>
          </a:p>
        </p:txBody>
      </p:sp>
    </p:spTree>
    <p:extLst>
      <p:ext uri="{BB962C8B-B14F-4D97-AF65-F5344CB8AC3E}">
        <p14:creationId xmlns:p14="http://schemas.microsoft.com/office/powerpoint/2010/main" val="17376567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D4992-A4AF-46CD-D9C0-C7CD889DD853}"/>
              </a:ext>
            </a:extLst>
          </p:cNvPr>
          <p:cNvSpPr>
            <a:spLocks noGrp="1"/>
          </p:cNvSpPr>
          <p:nvPr>
            <p:ph type="title"/>
          </p:nvPr>
        </p:nvSpPr>
        <p:spPr>
          <a:xfrm>
            <a:off x="640080" y="325369"/>
            <a:ext cx="4368602" cy="1956841"/>
          </a:xfrm>
        </p:spPr>
        <p:txBody>
          <a:bodyPr anchor="b">
            <a:normAutofit/>
          </a:bodyPr>
          <a:lstStyle/>
          <a:p>
            <a:r>
              <a:rPr lang="en-GB" sz="2600">
                <a:latin typeface="ADLaM Display" panose="020F0502020204030204" pitchFamily="2" charset="0"/>
                <a:ea typeface="ADLaM Display" panose="020F0502020204030204" pitchFamily="2" charset="0"/>
                <a:cs typeface="ADLaM Display" panose="020F0502020204030204" pitchFamily="2" charset="0"/>
              </a:rPr>
              <a:t>DEVELOPMENT OF MENTAL HEALTH SERVICES IN THE HEALTH AND SOCIAL CARE SECTOR SINCE 1948</a:t>
            </a:r>
          </a:p>
        </p:txBody>
      </p:sp>
      <p:sp>
        <p:nvSpPr>
          <p:cNvPr id="3" name="Content Placeholder 2">
            <a:extLst>
              <a:ext uri="{FF2B5EF4-FFF2-40B4-BE49-F238E27FC236}">
                <a16:creationId xmlns:a16="http://schemas.microsoft.com/office/drawing/2014/main" id="{56CF7261-CEDD-288D-4A72-4A0B44C3C72A}"/>
              </a:ext>
            </a:extLst>
          </p:cNvPr>
          <p:cNvSpPr>
            <a:spLocks noGrp="1"/>
          </p:cNvSpPr>
          <p:nvPr>
            <p:ph idx="1"/>
          </p:nvPr>
        </p:nvSpPr>
        <p:spPr>
          <a:xfrm>
            <a:off x="566591" y="2518806"/>
            <a:ext cx="3996444" cy="2187830"/>
          </a:xfrm>
        </p:spPr>
        <p:txBody>
          <a:bodyPr>
            <a:normAutofit fontScale="62500" lnSpcReduction="20000"/>
          </a:bodyPr>
          <a:lstStyle/>
          <a:p>
            <a:pPr marL="0" indent="0">
              <a:buNone/>
            </a:pPr>
            <a:endParaRPr lang="en-GB" sz="2200" dirty="0">
              <a:latin typeface="ADLaM Display" panose="020F0502020204030204" pitchFamily="2" charset="0"/>
              <a:ea typeface="ADLaM Display" panose="020F0502020204030204" pitchFamily="2" charset="0"/>
              <a:cs typeface="ADLaM Display" panose="020F0502020204030204" pitchFamily="2" charset="0"/>
            </a:endParaRPr>
          </a:p>
          <a:p>
            <a:pPr marL="0" indent="0">
              <a:buNone/>
            </a:pPr>
            <a:r>
              <a:rPr lang="en-GB" sz="2200" dirty="0"/>
              <a:t>A Comparative analysis of past and present</a:t>
            </a:r>
          </a:p>
          <a:p>
            <a:pPr marL="0" indent="0">
              <a:buNone/>
            </a:pPr>
            <a:r>
              <a:rPr lang="en-GB" sz="2200" dirty="0"/>
              <a:t>Name: Joyce Ebihor</a:t>
            </a:r>
          </a:p>
          <a:p>
            <a:pPr marL="0" indent="0">
              <a:buNone/>
            </a:pPr>
            <a:r>
              <a:rPr lang="en-GB" sz="2200" dirty="0"/>
              <a:t>Student ID: 2323239</a:t>
            </a:r>
          </a:p>
          <a:p>
            <a:pPr marL="0" indent="0">
              <a:buNone/>
            </a:pPr>
            <a:r>
              <a:rPr lang="en-GB" sz="2200" dirty="0"/>
              <a:t>Module C LCHS4003 </a:t>
            </a:r>
          </a:p>
          <a:p>
            <a:pPr marL="0" indent="0">
              <a:buNone/>
            </a:pPr>
            <a:r>
              <a:rPr lang="en-GB" sz="2200" dirty="0"/>
              <a:t>introduction to Health and Social Care</a:t>
            </a:r>
          </a:p>
          <a:p>
            <a:pPr marL="0" indent="0">
              <a:buNone/>
            </a:pPr>
            <a:r>
              <a:rPr lang="en-GB" sz="2200" dirty="0"/>
              <a:t>Lecturer :Jolly Nwankwo</a:t>
            </a:r>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p:txBody>
      </p:sp>
      <p:pic>
        <p:nvPicPr>
          <p:cNvPr id="5" name="Picture 4">
            <a:extLst>
              <a:ext uri="{FF2B5EF4-FFF2-40B4-BE49-F238E27FC236}">
                <a16:creationId xmlns:a16="http://schemas.microsoft.com/office/drawing/2014/main" id="{6C973B82-6BBB-82C1-1400-5C610E18D7B3}"/>
              </a:ext>
            </a:extLst>
          </p:cNvPr>
          <p:cNvPicPr>
            <a:picLocks noChangeAspect="1"/>
          </p:cNvPicPr>
          <p:nvPr/>
        </p:nvPicPr>
        <p:blipFill rotWithShape="1">
          <a:blip r:embed="rId2"/>
          <a:srcRect l="13753" r="1854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82278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B9F92-E289-4B19-56CE-9EEE891C66B4}"/>
              </a:ext>
            </a:extLst>
          </p:cNvPr>
          <p:cNvSpPr>
            <a:spLocks noGrp="1"/>
          </p:cNvSpPr>
          <p:nvPr>
            <p:ph type="title"/>
          </p:nvPr>
        </p:nvSpPr>
        <p:spPr>
          <a:xfrm>
            <a:off x="0" y="32637"/>
            <a:ext cx="6715432" cy="1255389"/>
          </a:xfrm>
        </p:spPr>
        <p:txBody>
          <a:bodyPr anchor="ctr">
            <a:normAutofit fontScale="90000"/>
          </a:bodyPr>
          <a:lstStyle/>
          <a:p>
            <a:r>
              <a:rPr lang="en-GB" sz="4000" dirty="0"/>
              <a:t>INTRODUCTION TO THE NHS.</a:t>
            </a:r>
          </a:p>
        </p:txBody>
      </p:sp>
      <p:sp>
        <p:nvSpPr>
          <p:cNvPr id="3" name="Content Placeholder 2">
            <a:extLst>
              <a:ext uri="{FF2B5EF4-FFF2-40B4-BE49-F238E27FC236}">
                <a16:creationId xmlns:a16="http://schemas.microsoft.com/office/drawing/2014/main" id="{196DBBF9-96A8-1DDE-3492-E64EA379752E}"/>
              </a:ext>
            </a:extLst>
          </p:cNvPr>
          <p:cNvSpPr>
            <a:spLocks noGrp="1"/>
          </p:cNvSpPr>
          <p:nvPr>
            <p:ph idx="1"/>
          </p:nvPr>
        </p:nvSpPr>
        <p:spPr>
          <a:xfrm>
            <a:off x="147483" y="1582995"/>
            <a:ext cx="6567949" cy="5101790"/>
          </a:xfrm>
        </p:spPr>
        <p:txBody>
          <a:bodyPr anchor="ctr">
            <a:normAutofit fontScale="92500" lnSpcReduction="10000"/>
          </a:bodyPr>
          <a:lstStyle/>
          <a:p>
            <a:pPr marL="0" indent="0">
              <a:buNone/>
            </a:pPr>
            <a:r>
              <a:rPr lang="en-GB" sz="1000" dirty="0"/>
              <a:t> </a:t>
            </a:r>
            <a:r>
              <a:rPr lang="en-GB" sz="1800" dirty="0"/>
              <a:t>Established in 1948, the NHS aimed to provide healthcare for all, free at the point of use.  - Mental health services were included as critical.</a:t>
            </a:r>
          </a:p>
          <a:p>
            <a:pPr marL="0" indent="0">
              <a:buNone/>
            </a:pPr>
            <a:r>
              <a:rPr lang="en-GB" sz="1800" dirty="0"/>
              <a:t> Mental health services encompass preventions, diagnosis, treatment, and rehabilitation for mental health disorders. </a:t>
            </a:r>
          </a:p>
          <a:p>
            <a:pPr marL="0" indent="0">
              <a:buNone/>
            </a:pPr>
            <a:r>
              <a:rPr lang="en-GB" sz="1800" dirty="0"/>
              <a:t>  Components are,</a:t>
            </a:r>
          </a:p>
          <a:p>
            <a:pPr marL="0" indent="0">
              <a:buNone/>
            </a:pPr>
            <a:r>
              <a:rPr lang="en-GB" sz="1800" dirty="0"/>
              <a:t> Inpatient care.</a:t>
            </a:r>
          </a:p>
          <a:p>
            <a:pPr marL="0" indent="0">
              <a:buNone/>
            </a:pPr>
            <a:r>
              <a:rPr lang="en-GB" sz="1800" dirty="0"/>
              <a:t> Outpatient services.</a:t>
            </a:r>
          </a:p>
          <a:p>
            <a:pPr marL="0" indent="0">
              <a:buNone/>
            </a:pPr>
            <a:r>
              <a:rPr lang="en-GB" sz="1800" dirty="0"/>
              <a:t> Community support service.</a:t>
            </a:r>
          </a:p>
          <a:p>
            <a:pPr marL="0" indent="0">
              <a:buNone/>
            </a:pPr>
            <a:r>
              <a:rPr lang="en-GB" sz="1800" dirty="0"/>
              <a:t> ADVANTAGES.</a:t>
            </a:r>
          </a:p>
          <a:p>
            <a:pPr marL="0" indent="0">
              <a:buNone/>
            </a:pPr>
            <a:r>
              <a:rPr lang="en-GB" sz="1800" dirty="0"/>
              <a:t> Essential for holistic health.</a:t>
            </a:r>
          </a:p>
          <a:p>
            <a:pPr marL="0" indent="0">
              <a:buNone/>
            </a:pPr>
            <a:r>
              <a:rPr lang="en-GB" sz="1800" dirty="0"/>
              <a:t> Social stability.</a:t>
            </a:r>
          </a:p>
          <a:p>
            <a:pPr marL="0" indent="0">
              <a:buNone/>
            </a:pPr>
            <a:r>
              <a:rPr lang="en-GB" sz="1800" dirty="0"/>
              <a:t> Economic productivity.</a:t>
            </a:r>
          </a:p>
          <a:p>
            <a:pPr marL="0" indent="0">
              <a:buNone/>
            </a:pPr>
            <a:r>
              <a:rPr lang="en-GB" sz="1800" dirty="0"/>
              <a:t>Historical Context*  - Pre-1948, mental health care was largely institutionalized with limited effective treatment.- *Challenges* component of comprehensive healthcare.</a:t>
            </a:r>
          </a:p>
        </p:txBody>
      </p:sp>
      <p:pic>
        <p:nvPicPr>
          <p:cNvPr id="5" name="Picture 4" descr="Close-up unopened pill packets">
            <a:extLst>
              <a:ext uri="{FF2B5EF4-FFF2-40B4-BE49-F238E27FC236}">
                <a16:creationId xmlns:a16="http://schemas.microsoft.com/office/drawing/2014/main" id="{08D89C29-6C79-D67A-7AD8-8674553BB6CD}"/>
              </a:ext>
            </a:extLst>
          </p:cNvPr>
          <p:cNvPicPr>
            <a:picLocks noChangeAspect="1"/>
          </p:cNvPicPr>
          <p:nvPr/>
        </p:nvPicPr>
        <p:blipFill rotWithShape="1">
          <a:blip r:embed="rId3"/>
          <a:srcRect l="23771" r="17719"/>
          <a:stretch/>
        </p:blipFill>
        <p:spPr>
          <a:xfrm>
            <a:off x="12661227" y="6469200"/>
            <a:ext cx="4745614" cy="6065789"/>
          </a:xfrm>
          <a:prstGeom prst="rect">
            <a:avLst/>
          </a:prstGeom>
        </p:spPr>
      </p:pic>
      <p:pic>
        <p:nvPicPr>
          <p:cNvPr id="1026" name="Picture 2">
            <a:extLst>
              <a:ext uri="{FF2B5EF4-FFF2-40B4-BE49-F238E27FC236}">
                <a16:creationId xmlns:a16="http://schemas.microsoft.com/office/drawing/2014/main" id="{D6E3BEEA-4041-43BA-BDDD-D6EE930743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62914" y="1142999"/>
            <a:ext cx="5072253" cy="3971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321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esk with stethoscope and computer keyboard">
            <a:extLst>
              <a:ext uri="{FF2B5EF4-FFF2-40B4-BE49-F238E27FC236}">
                <a16:creationId xmlns:a16="http://schemas.microsoft.com/office/drawing/2014/main" id="{4CC94FB1-0C8A-8D87-BF5E-FEADA7DAF371}"/>
              </a:ext>
            </a:extLst>
          </p:cNvPr>
          <p:cNvPicPr>
            <a:picLocks noChangeAspect="1"/>
          </p:cNvPicPr>
          <p:nvPr/>
        </p:nvPicPr>
        <p:blipFill rotWithShape="1">
          <a:blip r:embed="rId3"/>
          <a:srcRect l="47342" r="-2" b="-2"/>
          <a:stretch/>
        </p:blipFill>
        <p:spPr>
          <a:xfrm>
            <a:off x="-2523300" y="9623358"/>
            <a:ext cx="5410198" cy="6858002"/>
          </a:xfrm>
          <a:prstGeom prst="rect">
            <a:avLst/>
          </a:prstGeom>
        </p:spPr>
      </p:pic>
      <p:sp>
        <p:nvSpPr>
          <p:cNvPr id="2" name="Title 1">
            <a:extLst>
              <a:ext uri="{FF2B5EF4-FFF2-40B4-BE49-F238E27FC236}">
                <a16:creationId xmlns:a16="http://schemas.microsoft.com/office/drawing/2014/main" id="{71F44FDF-D407-30D7-E97F-D517F28337E7}"/>
              </a:ext>
            </a:extLst>
          </p:cNvPr>
          <p:cNvSpPr>
            <a:spLocks noGrp="1"/>
          </p:cNvSpPr>
          <p:nvPr>
            <p:ph type="title"/>
          </p:nvPr>
        </p:nvSpPr>
        <p:spPr>
          <a:xfrm>
            <a:off x="6115317" y="405685"/>
            <a:ext cx="5464968" cy="1559301"/>
          </a:xfrm>
        </p:spPr>
        <p:txBody>
          <a:bodyPr>
            <a:normAutofit/>
          </a:bodyPr>
          <a:lstStyle/>
          <a:p>
            <a:r>
              <a:rPr lang="en-GB" sz="4000"/>
              <a:t>MENTAL HEALTH SERVICES IN 1948</a:t>
            </a:r>
          </a:p>
        </p:txBody>
      </p:sp>
      <p:sp>
        <p:nvSpPr>
          <p:cNvPr id="3" name="Content Placeholder 2">
            <a:extLst>
              <a:ext uri="{FF2B5EF4-FFF2-40B4-BE49-F238E27FC236}">
                <a16:creationId xmlns:a16="http://schemas.microsoft.com/office/drawing/2014/main" id="{113DF896-BECB-44E7-5E80-378BCF292441}"/>
              </a:ext>
            </a:extLst>
          </p:cNvPr>
          <p:cNvSpPr>
            <a:spLocks noGrp="1"/>
          </p:cNvSpPr>
          <p:nvPr>
            <p:ph idx="1"/>
          </p:nvPr>
        </p:nvSpPr>
        <p:spPr>
          <a:xfrm>
            <a:off x="6115316" y="2113935"/>
            <a:ext cx="5830877" cy="4126143"/>
          </a:xfrm>
        </p:spPr>
        <p:txBody>
          <a:bodyPr anchor="ctr">
            <a:normAutofit/>
          </a:bodyPr>
          <a:lstStyle/>
          <a:p>
            <a:pPr marL="0" indent="0">
              <a:buNone/>
            </a:pPr>
            <a:r>
              <a:rPr lang="en-GB" sz="1400"/>
              <a:t> THE HISTORICAL CONTEXT- Pre-1948, mental health care was largely institutionalized with limited effective treatment. </a:t>
            </a:r>
          </a:p>
          <a:p>
            <a:pPr marL="0" indent="0">
              <a:buNone/>
            </a:pPr>
            <a:r>
              <a:rPr lang="en-GB" sz="1400"/>
              <a:t>SOME OF THE CHALLENGES- Historical stigma, underfunding, and integration issues. </a:t>
            </a:r>
          </a:p>
          <a:p>
            <a:pPr marL="0" indent="0">
              <a:buNone/>
            </a:pPr>
            <a:r>
              <a:rPr lang="en-GB" sz="1400"/>
              <a:t>STRUCTURE AND ORGANIZATION- Primarily large asylums and psychiatric hospitals.</a:t>
            </a:r>
          </a:p>
          <a:p>
            <a:pPr marL="0" indent="0">
              <a:buNone/>
            </a:pPr>
            <a:r>
              <a:rPr lang="en-GB" sz="1400"/>
              <a:t> SOME OF THE KEY CHALLENGES- </a:t>
            </a:r>
          </a:p>
          <a:p>
            <a:pPr marL="0" indent="0">
              <a:buNone/>
            </a:pPr>
            <a:r>
              <a:rPr lang="en-GB" sz="1400"/>
              <a:t>LIMITED TREATMENT- This is where they focuses on containment rather than cure.</a:t>
            </a:r>
          </a:p>
          <a:p>
            <a:pPr marL="0" indent="0">
              <a:buNone/>
            </a:pPr>
            <a:r>
              <a:rPr lang="en-GB" sz="1400"/>
              <a:t> ACCESSIBILITY AND PERCEPTION- High stigma, limited access for most of the population, overcrowding, poor conditions, and lack of trained professionals.</a:t>
            </a:r>
          </a:p>
          <a:p>
            <a:pPr marL="0" indent="0">
              <a:buNone/>
            </a:pPr>
            <a:endParaRPr lang="en-GB" sz="1400"/>
          </a:p>
        </p:txBody>
      </p:sp>
      <p:pic>
        <p:nvPicPr>
          <p:cNvPr id="2050" name="Picture 2">
            <a:extLst>
              <a:ext uri="{FF2B5EF4-FFF2-40B4-BE49-F238E27FC236}">
                <a16:creationId xmlns:a16="http://schemas.microsoft.com/office/drawing/2014/main" id="{4641C946-32FD-43BD-B066-29A0B7BDBCD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5535" y="1604464"/>
            <a:ext cx="5623702" cy="5002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7266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3D6D-DE78-79E0-C594-39C91E5BD5BF}"/>
              </a:ext>
            </a:extLst>
          </p:cNvPr>
          <p:cNvSpPr>
            <a:spLocks noGrp="1"/>
          </p:cNvSpPr>
          <p:nvPr>
            <p:ph type="title"/>
          </p:nvPr>
        </p:nvSpPr>
        <p:spPr>
          <a:xfrm>
            <a:off x="78658" y="338269"/>
            <a:ext cx="6705600" cy="1048080"/>
          </a:xfrm>
        </p:spPr>
        <p:txBody>
          <a:bodyPr anchor="b">
            <a:normAutofit fontScale="90000"/>
          </a:bodyPr>
          <a:lstStyle/>
          <a:p>
            <a:r>
              <a:rPr lang="en-GB" sz="3200" dirty="0"/>
              <a:t>KEY DEVELOPMENT OVER THE DECADES.</a:t>
            </a:r>
          </a:p>
        </p:txBody>
      </p:sp>
      <p:sp>
        <p:nvSpPr>
          <p:cNvPr id="3" name="Content Placeholder 2">
            <a:extLst>
              <a:ext uri="{FF2B5EF4-FFF2-40B4-BE49-F238E27FC236}">
                <a16:creationId xmlns:a16="http://schemas.microsoft.com/office/drawing/2014/main" id="{9262AD6D-F3BD-85B9-F897-5A7042D01B4E}"/>
              </a:ext>
            </a:extLst>
          </p:cNvPr>
          <p:cNvSpPr>
            <a:spLocks noGrp="1"/>
          </p:cNvSpPr>
          <p:nvPr>
            <p:ph idx="1"/>
          </p:nvPr>
        </p:nvSpPr>
        <p:spPr>
          <a:xfrm>
            <a:off x="78657" y="1687902"/>
            <a:ext cx="6971071" cy="4324524"/>
          </a:xfrm>
        </p:spPr>
        <p:txBody>
          <a:bodyPr anchor="t">
            <a:normAutofit fontScale="92500" lnSpcReduction="10000"/>
          </a:bodyPr>
          <a:lstStyle/>
          <a:p>
            <a:pPr marL="0" indent="0">
              <a:buNone/>
            </a:pPr>
            <a:r>
              <a:rPr lang="en-GB" sz="2000" dirty="0"/>
              <a:t> 1950s-1960s- Deinstitutionalization begins, rise of community care initiatives. </a:t>
            </a:r>
          </a:p>
          <a:p>
            <a:pPr marL="0" indent="0">
              <a:buNone/>
            </a:pPr>
            <a:r>
              <a:rPr lang="en-GB" sz="2000" dirty="0"/>
              <a:t>1970s-1980s- Development of psychotropic medications, growth of outpatient services.</a:t>
            </a:r>
          </a:p>
          <a:p>
            <a:pPr marL="0" indent="0">
              <a:buNone/>
            </a:pPr>
            <a:r>
              <a:rPr lang="en-GB" sz="2000" dirty="0"/>
              <a:t>1990s-2000s- Integration of mental health into general healthcare, use of evidence-based practices.</a:t>
            </a:r>
          </a:p>
          <a:p>
            <a:pPr marL="0" indent="0">
              <a:buNone/>
            </a:pPr>
            <a:r>
              <a:rPr lang="en-GB" sz="2000" dirty="0"/>
              <a:t>2010s-Present- Increased focus on mental health awareness, technological advancements like telehealth. Integrated network of services including hospitals, clinics, and community support. Use of modern therapies, telehealth, and advanced medications. Reduced stigma, broader access through NHS initiatives, better public understanding. Funding issues, resource constraints, and continuing stigma in some areas.</a:t>
            </a:r>
          </a:p>
        </p:txBody>
      </p:sp>
      <p:pic>
        <p:nvPicPr>
          <p:cNvPr id="3074" name="Picture 2">
            <a:extLst>
              <a:ext uri="{FF2B5EF4-FFF2-40B4-BE49-F238E27FC236}">
                <a16:creationId xmlns:a16="http://schemas.microsoft.com/office/drawing/2014/main" id="{A30E933E-ADC0-4509-A33B-D0D028D667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8681" y="439271"/>
            <a:ext cx="4543985" cy="44946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30898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EEC04-D18D-C651-07A5-5AE156E85E26}"/>
              </a:ext>
            </a:extLst>
          </p:cNvPr>
          <p:cNvSpPr>
            <a:spLocks noGrp="1"/>
          </p:cNvSpPr>
          <p:nvPr>
            <p:ph type="title"/>
          </p:nvPr>
        </p:nvSpPr>
        <p:spPr>
          <a:xfrm>
            <a:off x="6754247" y="381001"/>
            <a:ext cx="4484023" cy="1708244"/>
          </a:xfrm>
        </p:spPr>
        <p:txBody>
          <a:bodyPr anchor="ctr">
            <a:normAutofit fontScale="90000"/>
          </a:bodyPr>
          <a:lstStyle/>
          <a:p>
            <a:r>
              <a:rPr lang="en-GB" sz="3700" dirty="0"/>
              <a:t>COMPARISION OF NHS 1948 VERSUS PRESENT DAYS.</a:t>
            </a:r>
          </a:p>
        </p:txBody>
      </p:sp>
      <p:sp>
        <p:nvSpPr>
          <p:cNvPr id="3" name="Content Placeholder 2">
            <a:extLst>
              <a:ext uri="{FF2B5EF4-FFF2-40B4-BE49-F238E27FC236}">
                <a16:creationId xmlns:a16="http://schemas.microsoft.com/office/drawing/2014/main" id="{A0F6D74C-FC6F-E8B4-5386-0AB1B51EE0A5}"/>
              </a:ext>
            </a:extLst>
          </p:cNvPr>
          <p:cNvSpPr>
            <a:spLocks noGrp="1"/>
          </p:cNvSpPr>
          <p:nvPr>
            <p:ph idx="1"/>
          </p:nvPr>
        </p:nvSpPr>
        <p:spPr>
          <a:xfrm>
            <a:off x="5584724" y="2310581"/>
            <a:ext cx="5653547" cy="4463845"/>
          </a:xfrm>
        </p:spPr>
        <p:txBody>
          <a:bodyPr anchor="ctr">
            <a:noAutofit/>
          </a:bodyPr>
          <a:lstStyle/>
          <a:p>
            <a:pPr marL="0" indent="0">
              <a:buNone/>
            </a:pPr>
            <a:r>
              <a:rPr lang="en-GB" sz="1800" dirty="0"/>
              <a:t> SIMILARITIES- Ongoing challenges with funding and stigma.</a:t>
            </a:r>
          </a:p>
          <a:p>
            <a:pPr marL="0" indent="0">
              <a:buNone/>
            </a:pPr>
            <a:endParaRPr lang="en-GB" sz="1800" dirty="0"/>
          </a:p>
          <a:p>
            <a:pPr marL="0" indent="0">
              <a:buNone/>
            </a:pPr>
            <a:r>
              <a:rPr lang="en-GB" sz="1800" dirty="0"/>
              <a:t> DIFFERENCES- Shift from institutional to community. </a:t>
            </a:r>
          </a:p>
          <a:p>
            <a:pPr marL="0" indent="0">
              <a:buNone/>
            </a:pPr>
            <a:endParaRPr lang="en-GB" sz="1800" dirty="0"/>
          </a:p>
          <a:p>
            <a:pPr marL="0" indent="0">
              <a:buNone/>
            </a:pPr>
            <a:r>
              <a:rPr lang="en-GB" sz="1800" dirty="0"/>
              <a:t> BASE CARE- Improved treatments and public perception.  </a:t>
            </a:r>
          </a:p>
          <a:p>
            <a:pPr marL="0" indent="0">
              <a:buNone/>
            </a:pPr>
            <a:endParaRPr lang="en-GB" sz="1800" dirty="0"/>
          </a:p>
          <a:p>
            <a:pPr marL="0" indent="0">
              <a:buNone/>
            </a:pPr>
            <a:r>
              <a:rPr lang="en-GB" sz="1800" dirty="0"/>
              <a:t> Enhanced accessibility and integration with general healthcare.  </a:t>
            </a:r>
          </a:p>
          <a:p>
            <a:pPr marL="0" indent="0">
              <a:buNone/>
            </a:pPr>
            <a:endParaRPr lang="en-GB" sz="1800" dirty="0"/>
          </a:p>
          <a:p>
            <a:pPr marL="0" indent="0">
              <a:buNone/>
            </a:pPr>
            <a:r>
              <a:rPr lang="en-GB" sz="1800" dirty="0"/>
              <a:t>IMPROVEMENT- Better treatment outcomes, patient-centred care.</a:t>
            </a:r>
          </a:p>
        </p:txBody>
      </p:sp>
      <p:pic>
        <p:nvPicPr>
          <p:cNvPr id="15" name="Picture 14" descr="Desk with stethoscope and computer keyboard">
            <a:extLst>
              <a:ext uri="{FF2B5EF4-FFF2-40B4-BE49-F238E27FC236}">
                <a16:creationId xmlns:a16="http://schemas.microsoft.com/office/drawing/2014/main" id="{20BC3536-D642-FBA3-0620-1D18E8015DDC}"/>
              </a:ext>
            </a:extLst>
          </p:cNvPr>
          <p:cNvPicPr>
            <a:picLocks noChangeAspect="1"/>
          </p:cNvPicPr>
          <p:nvPr/>
        </p:nvPicPr>
        <p:blipFill rotWithShape="1">
          <a:blip r:embed="rId2"/>
          <a:srcRect l="40667" r="-2" b="-2"/>
          <a:stretch/>
        </p:blipFill>
        <p:spPr>
          <a:xfrm>
            <a:off x="0" y="-2"/>
            <a:ext cx="5584724" cy="6858002"/>
          </a:xfrm>
          <a:prstGeom prst="rect">
            <a:avLst/>
          </a:prstGeom>
        </p:spPr>
      </p:pic>
    </p:spTree>
    <p:extLst>
      <p:ext uri="{BB962C8B-B14F-4D97-AF65-F5344CB8AC3E}">
        <p14:creationId xmlns:p14="http://schemas.microsoft.com/office/powerpoint/2010/main" val="3032138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7F63B-7769-4DE2-192B-2BE7954753D7}"/>
              </a:ext>
            </a:extLst>
          </p:cNvPr>
          <p:cNvSpPr>
            <a:spLocks noGrp="1"/>
          </p:cNvSpPr>
          <p:nvPr>
            <p:ph type="title"/>
          </p:nvPr>
        </p:nvSpPr>
        <p:spPr/>
        <p:txBody>
          <a:bodyPr/>
          <a:lstStyle/>
          <a:p>
            <a:r>
              <a:rPr lang="en-GB" dirty="0"/>
              <a:t>CONCLUSION.</a:t>
            </a:r>
          </a:p>
        </p:txBody>
      </p:sp>
      <p:sp>
        <p:nvSpPr>
          <p:cNvPr id="3" name="Text Placeholder 2">
            <a:extLst>
              <a:ext uri="{FF2B5EF4-FFF2-40B4-BE49-F238E27FC236}">
                <a16:creationId xmlns:a16="http://schemas.microsoft.com/office/drawing/2014/main" id="{934B0DFF-D800-C2D1-318C-E2026793EC8A}"/>
              </a:ext>
            </a:extLst>
          </p:cNvPr>
          <p:cNvSpPr>
            <a:spLocks noGrp="1"/>
          </p:cNvSpPr>
          <p:nvPr>
            <p:ph type="body" idx="1"/>
          </p:nvPr>
        </p:nvSpPr>
        <p:spPr/>
        <p:txBody>
          <a:bodyPr/>
          <a:lstStyle/>
          <a:p>
            <a:r>
              <a:rPr lang="en-GB" dirty="0"/>
              <a:t>NHS 1948</a:t>
            </a:r>
          </a:p>
        </p:txBody>
      </p:sp>
      <p:sp>
        <p:nvSpPr>
          <p:cNvPr id="4" name="Content Placeholder 3">
            <a:extLst>
              <a:ext uri="{FF2B5EF4-FFF2-40B4-BE49-F238E27FC236}">
                <a16:creationId xmlns:a16="http://schemas.microsoft.com/office/drawing/2014/main" id="{65CC4933-E986-8564-DE6D-5562D14AF232}"/>
              </a:ext>
            </a:extLst>
          </p:cNvPr>
          <p:cNvSpPr>
            <a:spLocks noGrp="1"/>
          </p:cNvSpPr>
          <p:nvPr>
            <p:ph sz="half" idx="2"/>
          </p:nvPr>
        </p:nvSpPr>
        <p:spPr/>
        <p:txBody>
          <a:bodyPr>
            <a:normAutofit/>
          </a:bodyPr>
          <a:lstStyle/>
          <a:p>
            <a:r>
              <a:rPr lang="en-GB" dirty="0"/>
              <a:t> Reliance on large </a:t>
            </a:r>
            <a:r>
              <a:rPr lang="en-GB"/>
              <a:t>institutions.</a:t>
            </a:r>
          </a:p>
          <a:p>
            <a:r>
              <a:rPr lang="en-GB"/>
              <a:t> </a:t>
            </a:r>
            <a:r>
              <a:rPr lang="en-GB" dirty="0"/>
              <a:t>Development.</a:t>
            </a:r>
          </a:p>
          <a:p>
            <a:r>
              <a:rPr lang="en-GB" dirty="0"/>
              <a:t> Growth of community mental health teams.</a:t>
            </a:r>
          </a:p>
          <a:p>
            <a:r>
              <a:rPr lang="en-GB" dirty="0"/>
              <a:t>Significant evolution from 1948 to present, with major improvements in care and accessibility.</a:t>
            </a:r>
          </a:p>
        </p:txBody>
      </p:sp>
      <p:sp>
        <p:nvSpPr>
          <p:cNvPr id="5" name="Text Placeholder 4">
            <a:extLst>
              <a:ext uri="{FF2B5EF4-FFF2-40B4-BE49-F238E27FC236}">
                <a16:creationId xmlns:a16="http://schemas.microsoft.com/office/drawing/2014/main" id="{AF4EA4A9-9FC6-0F5B-9C0C-4AA1747EEE79}"/>
              </a:ext>
            </a:extLst>
          </p:cNvPr>
          <p:cNvSpPr>
            <a:spLocks noGrp="1"/>
          </p:cNvSpPr>
          <p:nvPr>
            <p:ph type="body" sz="quarter" idx="3"/>
          </p:nvPr>
        </p:nvSpPr>
        <p:spPr/>
        <p:txBody>
          <a:bodyPr/>
          <a:lstStyle/>
          <a:p>
            <a:r>
              <a:rPr lang="en-GB" dirty="0"/>
              <a:t>PRESENTLY</a:t>
            </a:r>
          </a:p>
        </p:txBody>
      </p:sp>
      <p:sp>
        <p:nvSpPr>
          <p:cNvPr id="6" name="Content Placeholder 5">
            <a:extLst>
              <a:ext uri="{FF2B5EF4-FFF2-40B4-BE49-F238E27FC236}">
                <a16:creationId xmlns:a16="http://schemas.microsoft.com/office/drawing/2014/main" id="{D8240D57-C599-7275-1284-8D154B96B914}"/>
              </a:ext>
            </a:extLst>
          </p:cNvPr>
          <p:cNvSpPr>
            <a:spLocks noGrp="1"/>
          </p:cNvSpPr>
          <p:nvPr>
            <p:ph sz="quarter" idx="4"/>
          </p:nvPr>
        </p:nvSpPr>
        <p:spPr/>
        <p:txBody>
          <a:bodyPr>
            <a:normAutofit/>
          </a:bodyPr>
          <a:lstStyle/>
          <a:p>
            <a:r>
              <a:rPr lang="en-GB" dirty="0"/>
              <a:t>Comprehensive community-based support, including crisis intervention and rehabilitation.  Impact: Improved patient outcomes and reduced hospital admissions.</a:t>
            </a:r>
          </a:p>
          <a:p>
            <a:r>
              <a:rPr lang="en-GB" dirty="0"/>
              <a:t>Continued advancements in treatment, technology, and societal acceptance.  - Ongoing efforts to address funding and resource challenges.</a:t>
            </a:r>
          </a:p>
        </p:txBody>
      </p:sp>
    </p:spTree>
    <p:extLst>
      <p:ext uri="{BB962C8B-B14F-4D97-AF65-F5344CB8AC3E}">
        <p14:creationId xmlns:p14="http://schemas.microsoft.com/office/powerpoint/2010/main" val="220599968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o" ma:contentTypeID="0x0101006E560F474B0EFF489D8686EDC563A8BA" ma:contentTypeVersion="8" ma:contentTypeDescription="Creare un nuovo documento." ma:contentTypeScope="" ma:versionID="f6b6ae4bb8aeeb8130e7a7aaadb6c2fc">
  <xsd:schema xmlns:xsd="http://www.w3.org/2001/XMLSchema" xmlns:xs="http://www.w3.org/2001/XMLSchema" xmlns:p="http://schemas.microsoft.com/office/2006/metadata/properties" xmlns:ns3="114dfd32-2f88-4dab-9c55-6b46c1fd3ad0" xmlns:ns4="8bf67a5e-66d5-4da0-94c5-911ac64ca19d" targetNamespace="http://schemas.microsoft.com/office/2006/metadata/properties" ma:root="true" ma:fieldsID="1ae523b1de0b1257567935d7923ab915" ns3:_="" ns4:_="">
    <xsd:import namespace="114dfd32-2f88-4dab-9c55-6b46c1fd3ad0"/>
    <xsd:import namespace="8bf67a5e-66d5-4da0-94c5-911ac64ca19d"/>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_activity"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14dfd32-2f88-4dab-9c55-6b46c1fd3ad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_activity" ma:index="11" nillable="true" ma:displayName="_activity" ma:hidden="true" ma:internalName="_activity">
      <xsd:simpleType>
        <xsd:restriction base="dms:Note"/>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bf67a5e-66d5-4da0-94c5-911ac64ca19d" elementFormDefault="qualified">
    <xsd:import namespace="http://schemas.microsoft.com/office/2006/documentManagement/types"/>
    <xsd:import namespace="http://schemas.microsoft.com/office/infopath/2007/PartnerControls"/>
    <xsd:element name="SharedWithUsers" ma:index="12" nillable="true" ma:displayName="Condiviso c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Condiviso con dettagli" ma:internalName="SharedWithDetails" ma:readOnly="true">
      <xsd:simpleType>
        <xsd:restriction base="dms:Note">
          <xsd:maxLength value="255"/>
        </xsd:restriction>
      </xsd:simpleType>
    </xsd:element>
    <xsd:element name="SharingHintHash" ma:index="14" nillable="true" ma:displayName="Hash suggerimento condivisione"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Tipo di contenuto"/>
        <xsd:element ref="dc:title" minOccurs="0" maxOccurs="1" ma:index="4" ma:displayName="Titolo"/>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14dfd32-2f88-4dab-9c55-6b46c1fd3ad0" xsi:nil="true"/>
  </documentManagement>
</p:properties>
</file>

<file path=customXml/itemProps1.xml><?xml version="1.0" encoding="utf-8"?>
<ds:datastoreItem xmlns:ds="http://schemas.openxmlformats.org/officeDocument/2006/customXml" ds:itemID="{480B9A61-D210-4F4B-8B0D-2B9FAB7B6EEC}">
  <ds:schemaRefs>
    <ds:schemaRef ds:uri="http://schemas.microsoft.com/office/2006/metadata/contentType"/>
    <ds:schemaRef ds:uri="http://schemas.microsoft.com/office/2006/metadata/properties/metaAttributes"/>
    <ds:schemaRef ds:uri="http://www.w3.org/2000/xmlns/"/>
    <ds:schemaRef ds:uri="http://www.w3.org/2001/XMLSchema"/>
    <ds:schemaRef ds:uri="114dfd32-2f88-4dab-9c55-6b46c1fd3ad0"/>
    <ds:schemaRef ds:uri="8bf67a5e-66d5-4da0-94c5-911ac64ca19d"/>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C287899-82E0-42BE-BE6D-86E4E9AEADFE}">
  <ds:schemaRefs>
    <ds:schemaRef ds:uri="http://schemas.microsoft.com/sharepoint/v3/contenttype/forms"/>
  </ds:schemaRefs>
</ds:datastoreItem>
</file>

<file path=customXml/itemProps3.xml><?xml version="1.0" encoding="utf-8"?>
<ds:datastoreItem xmlns:ds="http://schemas.openxmlformats.org/officeDocument/2006/customXml" ds:itemID="{CB71C23C-C7FE-4329-BA91-2CD11645957D}">
  <ds:schemaRefs>
    <ds:schemaRef ds:uri="http://schemas.microsoft.com/office/2006/metadata/properties"/>
    <ds:schemaRef ds:uri="http://www.w3.org/2000/xmlns/"/>
    <ds:schemaRef ds:uri="114dfd32-2f88-4dab-9c55-6b46c1fd3ad0"/>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Wisp</Template>
  <TotalTime>441</TotalTime>
  <Words>480</Words>
  <Application>Microsoft Office PowerPoint</Application>
  <PresentationFormat>Widescreen</PresentationFormat>
  <Paragraphs>57</Paragraphs>
  <Slides>6</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ADLaM Display</vt:lpstr>
      <vt:lpstr>Aptos</vt:lpstr>
      <vt:lpstr>Arial</vt:lpstr>
      <vt:lpstr>Century Gothic</vt:lpstr>
      <vt:lpstr>Wingdings 3</vt:lpstr>
      <vt:lpstr>Wisp</vt:lpstr>
      <vt:lpstr>DEVELOPMENT OF MENTAL HEALTH SERVICES IN THE HEALTH AND SOCIAL CARE SECTOR SINCE 1948</vt:lpstr>
      <vt:lpstr>INTRODUCTION TO THE NHS.</vt:lpstr>
      <vt:lpstr>MENTAL HEALTH SERVICES IN 1948</vt:lpstr>
      <vt:lpstr>KEY DEVELOPMENT OVER THE DECADES.</vt:lpstr>
      <vt:lpstr>COMPARISION OF NHS 1948 VERSUS PRESENT DAYS.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DEVELOPMENT OF MENTAL HEALTH SERVICES IN THE HEALTH AND SOCIAL CARE SECTOR SINCE 1948</dc:title>
  <dc:creator>Uririn Jane EBINOR</dc:creator>
  <cp:lastModifiedBy>Joyce Ebihor (2323239)</cp:lastModifiedBy>
  <cp:revision>5</cp:revision>
  <dcterms:created xsi:type="dcterms:W3CDTF">2024-06-29T12:01:18Z</dcterms:created>
  <dcterms:modified xsi:type="dcterms:W3CDTF">2024-07-03T12:02:43Z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0x0101006E560F474B0EFF489D8686EDC563A8BA</vt:lpwstr>
  </property>
</Properties>
</file>