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8"/>
  </p:notesMasterIdLst>
  <p:sldIdLst>
    <p:sldId id="257" r:id="rId5"/>
    <p:sldId id="289" r:id="rId6"/>
    <p:sldId id="347" r:id="rId7"/>
    <p:sldId id="258" r:id="rId8"/>
    <p:sldId id="267" r:id="rId9"/>
    <p:sldId id="284" r:id="rId10"/>
    <p:sldId id="268" r:id="rId11"/>
    <p:sldId id="286" r:id="rId12"/>
    <p:sldId id="259" r:id="rId13"/>
    <p:sldId id="261" r:id="rId14"/>
    <p:sldId id="262" r:id="rId15"/>
    <p:sldId id="269" r:id="rId16"/>
    <p:sldId id="263" r:id="rId17"/>
    <p:sldId id="277" r:id="rId18"/>
    <p:sldId id="264" r:id="rId19"/>
    <p:sldId id="265" r:id="rId20"/>
    <p:sldId id="266" r:id="rId21"/>
    <p:sldId id="278" r:id="rId22"/>
    <p:sldId id="285" r:id="rId23"/>
    <p:sldId id="270" r:id="rId24"/>
    <p:sldId id="271" r:id="rId25"/>
    <p:sldId id="272" r:id="rId26"/>
    <p:sldId id="276" r:id="rId27"/>
    <p:sldId id="287" r:id="rId28"/>
    <p:sldId id="273" r:id="rId29"/>
    <p:sldId id="281" r:id="rId30"/>
    <p:sldId id="280" r:id="rId31"/>
    <p:sldId id="274" r:id="rId32"/>
    <p:sldId id="283" r:id="rId33"/>
    <p:sldId id="275" r:id="rId34"/>
    <p:sldId id="288" r:id="rId35"/>
    <p:sldId id="279" r:id="rId36"/>
    <p:sldId id="28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68" d="100"/>
          <a:sy n="68" d="100"/>
        </p:scale>
        <p:origin x="612" y="60"/>
      </p:cViewPr>
      <p:guideLst/>
    </p:cSldViewPr>
  </p:slid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B52FC3-D691-4570-AA79-0B07CBDCC327}" type="doc">
      <dgm:prSet loTypeId="urn:microsoft.com/office/officeart/2005/8/layout/cycle6" loCatId="cycle" qsTypeId="urn:microsoft.com/office/officeart/2005/8/quickstyle/simple1" qsCatId="simple" csTypeId="urn:microsoft.com/office/officeart/2005/8/colors/accent1_2" csCatId="accent1"/>
      <dgm:spPr/>
      <dgm:t>
        <a:bodyPr/>
        <a:lstStyle/>
        <a:p>
          <a:endParaRPr lang="en-GB"/>
        </a:p>
      </dgm:t>
    </dgm:pt>
    <dgm:pt modelId="{97C29D9E-690C-4AFA-AF75-8578DDBA65C0}">
      <dgm:prSet/>
      <dgm:spPr/>
      <dgm:t>
        <a:bodyPr/>
        <a:lstStyle/>
        <a:p>
          <a:pPr rtl="0"/>
          <a:r>
            <a:rPr lang="en-US" dirty="0"/>
            <a:t>Wealth and Poverty</a:t>
          </a:r>
          <a:endParaRPr lang="en-GB" dirty="0"/>
        </a:p>
      </dgm:t>
    </dgm:pt>
    <dgm:pt modelId="{0C76F908-AE0B-4E40-8B32-894152AA135E}" type="parTrans" cxnId="{82097DD2-1E83-48FD-8A7D-751189B1715F}">
      <dgm:prSet/>
      <dgm:spPr/>
      <dgm:t>
        <a:bodyPr/>
        <a:lstStyle/>
        <a:p>
          <a:endParaRPr lang="en-GB"/>
        </a:p>
      </dgm:t>
    </dgm:pt>
    <dgm:pt modelId="{F936E6A4-502F-4A05-9BF7-3883F73C2246}" type="sibTrans" cxnId="{82097DD2-1E83-48FD-8A7D-751189B1715F}">
      <dgm:prSet/>
      <dgm:spPr/>
      <dgm:t>
        <a:bodyPr/>
        <a:lstStyle/>
        <a:p>
          <a:endParaRPr lang="en-GB"/>
        </a:p>
      </dgm:t>
    </dgm:pt>
    <dgm:pt modelId="{7A967B35-9934-4761-A683-4BE9FD6E4698}">
      <dgm:prSet/>
      <dgm:spPr/>
      <dgm:t>
        <a:bodyPr/>
        <a:lstStyle/>
        <a:p>
          <a:pPr rtl="0"/>
          <a:r>
            <a:rPr lang="en-US"/>
            <a:t>Health</a:t>
          </a:r>
          <a:endParaRPr lang="en-GB"/>
        </a:p>
      </dgm:t>
    </dgm:pt>
    <dgm:pt modelId="{ED5845A3-2142-4C24-ACF4-8E8C5AFA01ED}" type="parTrans" cxnId="{73D16403-DF12-44AF-AEB5-E30F3BAF3574}">
      <dgm:prSet/>
      <dgm:spPr/>
      <dgm:t>
        <a:bodyPr/>
        <a:lstStyle/>
        <a:p>
          <a:endParaRPr lang="en-GB"/>
        </a:p>
      </dgm:t>
    </dgm:pt>
    <dgm:pt modelId="{F78EAFFF-638E-46E4-8FA8-14B421092A3C}" type="sibTrans" cxnId="{73D16403-DF12-44AF-AEB5-E30F3BAF3574}">
      <dgm:prSet/>
      <dgm:spPr/>
      <dgm:t>
        <a:bodyPr/>
        <a:lstStyle/>
        <a:p>
          <a:endParaRPr lang="en-GB"/>
        </a:p>
      </dgm:t>
    </dgm:pt>
    <dgm:pt modelId="{F3D3E848-28C6-48D0-A449-F87928CB49CC}">
      <dgm:prSet/>
      <dgm:spPr/>
      <dgm:t>
        <a:bodyPr/>
        <a:lstStyle/>
        <a:p>
          <a:pPr rtl="0"/>
          <a:r>
            <a:rPr lang="en-US"/>
            <a:t>Natural Environment</a:t>
          </a:r>
          <a:endParaRPr lang="en-GB"/>
        </a:p>
      </dgm:t>
    </dgm:pt>
    <dgm:pt modelId="{48C7AC1F-47D0-4BCC-A4CB-2A70BD215234}" type="parTrans" cxnId="{1EDA884D-3907-4419-9270-E09767E5E7D2}">
      <dgm:prSet/>
      <dgm:spPr/>
      <dgm:t>
        <a:bodyPr/>
        <a:lstStyle/>
        <a:p>
          <a:endParaRPr lang="en-GB"/>
        </a:p>
      </dgm:t>
    </dgm:pt>
    <dgm:pt modelId="{7031D6AD-8612-45E3-AC72-83B0272994EE}" type="sibTrans" cxnId="{1EDA884D-3907-4419-9270-E09767E5E7D2}">
      <dgm:prSet/>
      <dgm:spPr/>
      <dgm:t>
        <a:bodyPr/>
        <a:lstStyle/>
        <a:p>
          <a:endParaRPr lang="en-GB"/>
        </a:p>
      </dgm:t>
    </dgm:pt>
    <dgm:pt modelId="{6D4381AC-14FB-4FCE-AC0C-5F7337F1AB67}">
      <dgm:prSet/>
      <dgm:spPr/>
      <dgm:t>
        <a:bodyPr/>
        <a:lstStyle/>
        <a:p>
          <a:pPr rtl="0"/>
          <a:r>
            <a:rPr lang="en-US"/>
            <a:t>Climate Change</a:t>
          </a:r>
          <a:endParaRPr lang="en-GB"/>
        </a:p>
      </dgm:t>
    </dgm:pt>
    <dgm:pt modelId="{23787072-61BB-41D2-B6C6-B37AD6699ABC}" type="parTrans" cxnId="{FB7D542F-A23E-4B79-B849-23ADB58F5023}">
      <dgm:prSet/>
      <dgm:spPr/>
      <dgm:t>
        <a:bodyPr/>
        <a:lstStyle/>
        <a:p>
          <a:endParaRPr lang="en-GB"/>
        </a:p>
      </dgm:t>
    </dgm:pt>
    <dgm:pt modelId="{0CAD85EC-F067-4CC2-8A16-BCABC97D89D0}" type="sibTrans" cxnId="{FB7D542F-A23E-4B79-B849-23ADB58F5023}">
      <dgm:prSet/>
      <dgm:spPr/>
      <dgm:t>
        <a:bodyPr/>
        <a:lstStyle/>
        <a:p>
          <a:endParaRPr lang="en-GB"/>
        </a:p>
      </dgm:t>
    </dgm:pt>
    <dgm:pt modelId="{6CF3C239-E4C1-4D16-8BBD-1A895AFC7468}">
      <dgm:prSet/>
      <dgm:spPr/>
      <dgm:t>
        <a:bodyPr/>
        <a:lstStyle/>
        <a:p>
          <a:pPr rtl="0"/>
          <a:r>
            <a:rPr lang="en-US"/>
            <a:t>Identity and Culture</a:t>
          </a:r>
          <a:endParaRPr lang="en-GB"/>
        </a:p>
      </dgm:t>
    </dgm:pt>
    <dgm:pt modelId="{5E313E71-306B-4BBC-83F6-9F183633E532}" type="parTrans" cxnId="{B55575DD-7E5B-4A08-AAF9-A7478EF8C450}">
      <dgm:prSet/>
      <dgm:spPr/>
      <dgm:t>
        <a:bodyPr/>
        <a:lstStyle/>
        <a:p>
          <a:endParaRPr lang="en-GB"/>
        </a:p>
      </dgm:t>
    </dgm:pt>
    <dgm:pt modelId="{E7467A75-44E8-416F-B8B5-64A9DE8F7AD2}" type="sibTrans" cxnId="{B55575DD-7E5B-4A08-AAF9-A7478EF8C450}">
      <dgm:prSet/>
      <dgm:spPr/>
      <dgm:t>
        <a:bodyPr/>
        <a:lstStyle/>
        <a:p>
          <a:endParaRPr lang="en-GB"/>
        </a:p>
      </dgm:t>
    </dgm:pt>
    <dgm:pt modelId="{21AB98B8-EB95-4196-855A-EADD0C68C7F2}">
      <dgm:prSet/>
      <dgm:spPr/>
      <dgm:t>
        <a:bodyPr/>
        <a:lstStyle/>
        <a:p>
          <a:pPr rtl="0"/>
          <a:r>
            <a:rPr lang="en-US"/>
            <a:t>Choices and Decisions</a:t>
          </a:r>
          <a:endParaRPr lang="en-GB"/>
        </a:p>
      </dgm:t>
    </dgm:pt>
    <dgm:pt modelId="{48A98F75-0678-48BE-B6F2-5CAC5D3E7153}" type="parTrans" cxnId="{60BA2B9D-5241-44D4-908D-29C5A734446E}">
      <dgm:prSet/>
      <dgm:spPr/>
      <dgm:t>
        <a:bodyPr/>
        <a:lstStyle/>
        <a:p>
          <a:endParaRPr lang="en-GB"/>
        </a:p>
      </dgm:t>
    </dgm:pt>
    <dgm:pt modelId="{CED8748B-6B3A-4137-8181-4E412751D5EB}" type="sibTrans" cxnId="{60BA2B9D-5241-44D4-908D-29C5A734446E}">
      <dgm:prSet/>
      <dgm:spPr/>
      <dgm:t>
        <a:bodyPr/>
        <a:lstStyle/>
        <a:p>
          <a:endParaRPr lang="en-GB"/>
        </a:p>
      </dgm:t>
    </dgm:pt>
    <dgm:pt modelId="{16D9BA19-7234-418B-8D04-D0A33DFE9444}">
      <dgm:prSet/>
      <dgm:spPr/>
      <dgm:t>
        <a:bodyPr/>
        <a:lstStyle/>
        <a:p>
          <a:pPr rtl="0"/>
          <a:r>
            <a:rPr lang="en-US"/>
            <a:t>Consumption and Waste</a:t>
          </a:r>
          <a:endParaRPr lang="en-GB"/>
        </a:p>
      </dgm:t>
    </dgm:pt>
    <dgm:pt modelId="{EA2A0FA8-BA7E-4C50-9321-22B03B242848}" type="parTrans" cxnId="{D91BA8AB-A9D2-4925-A980-C7ACDE969BFD}">
      <dgm:prSet/>
      <dgm:spPr/>
      <dgm:t>
        <a:bodyPr/>
        <a:lstStyle/>
        <a:p>
          <a:endParaRPr lang="en-GB"/>
        </a:p>
      </dgm:t>
    </dgm:pt>
    <dgm:pt modelId="{BF9E500B-E0A5-488D-8F9E-46D1DD538CB9}" type="sibTrans" cxnId="{D91BA8AB-A9D2-4925-A980-C7ACDE969BFD}">
      <dgm:prSet/>
      <dgm:spPr/>
      <dgm:t>
        <a:bodyPr/>
        <a:lstStyle/>
        <a:p>
          <a:endParaRPr lang="en-GB"/>
        </a:p>
      </dgm:t>
    </dgm:pt>
    <dgm:pt modelId="{0C0AA2B0-D70F-4432-8E81-DBBBF4A1C1BA}" type="pres">
      <dgm:prSet presAssocID="{81B52FC3-D691-4570-AA79-0B07CBDCC327}" presName="cycle" presStyleCnt="0">
        <dgm:presLayoutVars>
          <dgm:dir/>
          <dgm:resizeHandles val="exact"/>
        </dgm:presLayoutVars>
      </dgm:prSet>
      <dgm:spPr/>
    </dgm:pt>
    <dgm:pt modelId="{FAB81448-7AE9-4C5A-B428-69CB680D8A38}" type="pres">
      <dgm:prSet presAssocID="{97C29D9E-690C-4AFA-AF75-8578DDBA65C0}" presName="node" presStyleLbl="node1" presStyleIdx="0" presStyleCnt="7">
        <dgm:presLayoutVars>
          <dgm:bulletEnabled val="1"/>
        </dgm:presLayoutVars>
      </dgm:prSet>
      <dgm:spPr/>
    </dgm:pt>
    <dgm:pt modelId="{2E3A6179-6282-4609-B501-8BCBAD6F1594}" type="pres">
      <dgm:prSet presAssocID="{97C29D9E-690C-4AFA-AF75-8578DDBA65C0}" presName="spNode" presStyleCnt="0"/>
      <dgm:spPr/>
    </dgm:pt>
    <dgm:pt modelId="{1BDB59AB-C2AF-4A3D-840F-7DF2C046E673}" type="pres">
      <dgm:prSet presAssocID="{F936E6A4-502F-4A05-9BF7-3883F73C2246}" presName="sibTrans" presStyleLbl="sibTrans1D1" presStyleIdx="0" presStyleCnt="7"/>
      <dgm:spPr/>
    </dgm:pt>
    <dgm:pt modelId="{3F695300-DC19-4F43-A6C7-78914BC3DAFE}" type="pres">
      <dgm:prSet presAssocID="{7A967B35-9934-4761-A683-4BE9FD6E4698}" presName="node" presStyleLbl="node1" presStyleIdx="1" presStyleCnt="7">
        <dgm:presLayoutVars>
          <dgm:bulletEnabled val="1"/>
        </dgm:presLayoutVars>
      </dgm:prSet>
      <dgm:spPr/>
    </dgm:pt>
    <dgm:pt modelId="{1C04CD0D-693A-4F93-A5D0-07F82CFFEDCC}" type="pres">
      <dgm:prSet presAssocID="{7A967B35-9934-4761-A683-4BE9FD6E4698}" presName="spNode" presStyleCnt="0"/>
      <dgm:spPr/>
    </dgm:pt>
    <dgm:pt modelId="{97A0D9D1-A54C-4B94-BDBF-C20E24824625}" type="pres">
      <dgm:prSet presAssocID="{F78EAFFF-638E-46E4-8FA8-14B421092A3C}" presName="sibTrans" presStyleLbl="sibTrans1D1" presStyleIdx="1" presStyleCnt="7"/>
      <dgm:spPr/>
    </dgm:pt>
    <dgm:pt modelId="{934C5A2E-0351-488D-B317-75A6AA1DDA85}" type="pres">
      <dgm:prSet presAssocID="{F3D3E848-28C6-48D0-A449-F87928CB49CC}" presName="node" presStyleLbl="node1" presStyleIdx="2" presStyleCnt="7">
        <dgm:presLayoutVars>
          <dgm:bulletEnabled val="1"/>
        </dgm:presLayoutVars>
      </dgm:prSet>
      <dgm:spPr/>
    </dgm:pt>
    <dgm:pt modelId="{ECB2A84E-F272-4459-9CF8-63B9B1B76486}" type="pres">
      <dgm:prSet presAssocID="{F3D3E848-28C6-48D0-A449-F87928CB49CC}" presName="spNode" presStyleCnt="0"/>
      <dgm:spPr/>
    </dgm:pt>
    <dgm:pt modelId="{F0555F64-DCEA-4069-B65B-A3CF7D5FFC5B}" type="pres">
      <dgm:prSet presAssocID="{7031D6AD-8612-45E3-AC72-83B0272994EE}" presName="sibTrans" presStyleLbl="sibTrans1D1" presStyleIdx="2" presStyleCnt="7"/>
      <dgm:spPr/>
    </dgm:pt>
    <dgm:pt modelId="{A1422BAF-4D36-45DA-B24A-FADAFA91BB7B}" type="pres">
      <dgm:prSet presAssocID="{6D4381AC-14FB-4FCE-AC0C-5F7337F1AB67}" presName="node" presStyleLbl="node1" presStyleIdx="3" presStyleCnt="7">
        <dgm:presLayoutVars>
          <dgm:bulletEnabled val="1"/>
        </dgm:presLayoutVars>
      </dgm:prSet>
      <dgm:spPr/>
    </dgm:pt>
    <dgm:pt modelId="{31C1E057-09BD-4F20-A479-E8A6DEA44474}" type="pres">
      <dgm:prSet presAssocID="{6D4381AC-14FB-4FCE-AC0C-5F7337F1AB67}" presName="spNode" presStyleCnt="0"/>
      <dgm:spPr/>
    </dgm:pt>
    <dgm:pt modelId="{D4B1184A-0DE1-4151-A537-C7A239D155EE}" type="pres">
      <dgm:prSet presAssocID="{0CAD85EC-F067-4CC2-8A16-BCABC97D89D0}" presName="sibTrans" presStyleLbl="sibTrans1D1" presStyleIdx="3" presStyleCnt="7"/>
      <dgm:spPr/>
    </dgm:pt>
    <dgm:pt modelId="{9E5B3907-EE7E-4AA9-BFC1-659EC956930B}" type="pres">
      <dgm:prSet presAssocID="{6CF3C239-E4C1-4D16-8BBD-1A895AFC7468}" presName="node" presStyleLbl="node1" presStyleIdx="4" presStyleCnt="7">
        <dgm:presLayoutVars>
          <dgm:bulletEnabled val="1"/>
        </dgm:presLayoutVars>
      </dgm:prSet>
      <dgm:spPr/>
    </dgm:pt>
    <dgm:pt modelId="{506A0BCC-8FB7-4771-98A0-50704CB46EF3}" type="pres">
      <dgm:prSet presAssocID="{6CF3C239-E4C1-4D16-8BBD-1A895AFC7468}" presName="spNode" presStyleCnt="0"/>
      <dgm:spPr/>
    </dgm:pt>
    <dgm:pt modelId="{E4AEF886-3AA1-4B9C-B5FC-FA0348350EEF}" type="pres">
      <dgm:prSet presAssocID="{E7467A75-44E8-416F-B8B5-64A9DE8F7AD2}" presName="sibTrans" presStyleLbl="sibTrans1D1" presStyleIdx="4" presStyleCnt="7"/>
      <dgm:spPr/>
    </dgm:pt>
    <dgm:pt modelId="{CD9BB70A-7543-4F92-AFF2-4D63405B195D}" type="pres">
      <dgm:prSet presAssocID="{21AB98B8-EB95-4196-855A-EADD0C68C7F2}" presName="node" presStyleLbl="node1" presStyleIdx="5" presStyleCnt="7">
        <dgm:presLayoutVars>
          <dgm:bulletEnabled val="1"/>
        </dgm:presLayoutVars>
      </dgm:prSet>
      <dgm:spPr/>
    </dgm:pt>
    <dgm:pt modelId="{2C872DDD-D5C6-4936-852E-6667037C5A10}" type="pres">
      <dgm:prSet presAssocID="{21AB98B8-EB95-4196-855A-EADD0C68C7F2}" presName="spNode" presStyleCnt="0"/>
      <dgm:spPr/>
    </dgm:pt>
    <dgm:pt modelId="{934B96D3-009A-44BF-875C-B732CB2F4E9B}" type="pres">
      <dgm:prSet presAssocID="{CED8748B-6B3A-4137-8181-4E412751D5EB}" presName="sibTrans" presStyleLbl="sibTrans1D1" presStyleIdx="5" presStyleCnt="7"/>
      <dgm:spPr/>
    </dgm:pt>
    <dgm:pt modelId="{FF401494-8BD0-4D72-B3A4-BB7D8D3465D9}" type="pres">
      <dgm:prSet presAssocID="{16D9BA19-7234-418B-8D04-D0A33DFE9444}" presName="node" presStyleLbl="node1" presStyleIdx="6" presStyleCnt="7">
        <dgm:presLayoutVars>
          <dgm:bulletEnabled val="1"/>
        </dgm:presLayoutVars>
      </dgm:prSet>
      <dgm:spPr/>
    </dgm:pt>
    <dgm:pt modelId="{4ED81322-2FA7-4B20-87EE-3ABF5F0787CB}" type="pres">
      <dgm:prSet presAssocID="{16D9BA19-7234-418B-8D04-D0A33DFE9444}" presName="spNode" presStyleCnt="0"/>
      <dgm:spPr/>
    </dgm:pt>
    <dgm:pt modelId="{268A0E6A-878F-4F56-A47D-12CD6FDCFAEB}" type="pres">
      <dgm:prSet presAssocID="{BF9E500B-E0A5-488D-8F9E-46D1DD538CB9}" presName="sibTrans" presStyleLbl="sibTrans1D1" presStyleIdx="6" presStyleCnt="7"/>
      <dgm:spPr/>
    </dgm:pt>
  </dgm:ptLst>
  <dgm:cxnLst>
    <dgm:cxn modelId="{73D16403-DF12-44AF-AEB5-E30F3BAF3574}" srcId="{81B52FC3-D691-4570-AA79-0B07CBDCC327}" destId="{7A967B35-9934-4761-A683-4BE9FD6E4698}" srcOrd="1" destOrd="0" parTransId="{ED5845A3-2142-4C24-ACF4-8E8C5AFA01ED}" sibTransId="{F78EAFFF-638E-46E4-8FA8-14B421092A3C}"/>
    <dgm:cxn modelId="{7F6A7B08-D83A-499D-889C-17D082AA9A88}" type="presOf" srcId="{6CF3C239-E4C1-4D16-8BBD-1A895AFC7468}" destId="{9E5B3907-EE7E-4AA9-BFC1-659EC956930B}" srcOrd="0" destOrd="0" presId="urn:microsoft.com/office/officeart/2005/8/layout/cycle6"/>
    <dgm:cxn modelId="{BE53C81B-1CB4-4D81-A522-2003BCEC117A}" type="presOf" srcId="{81B52FC3-D691-4570-AA79-0B07CBDCC327}" destId="{0C0AA2B0-D70F-4432-8E81-DBBBF4A1C1BA}" srcOrd="0" destOrd="0" presId="urn:microsoft.com/office/officeart/2005/8/layout/cycle6"/>
    <dgm:cxn modelId="{DD8C3E27-910F-4CC8-90C4-5AE514947D5D}" type="presOf" srcId="{F3D3E848-28C6-48D0-A449-F87928CB49CC}" destId="{934C5A2E-0351-488D-B317-75A6AA1DDA85}" srcOrd="0" destOrd="0" presId="urn:microsoft.com/office/officeart/2005/8/layout/cycle6"/>
    <dgm:cxn modelId="{03D9852D-24AD-4098-BD11-51DA78295AAB}" type="presOf" srcId="{16D9BA19-7234-418B-8D04-D0A33DFE9444}" destId="{FF401494-8BD0-4D72-B3A4-BB7D8D3465D9}" srcOrd="0" destOrd="0" presId="urn:microsoft.com/office/officeart/2005/8/layout/cycle6"/>
    <dgm:cxn modelId="{FB7D542F-A23E-4B79-B849-23ADB58F5023}" srcId="{81B52FC3-D691-4570-AA79-0B07CBDCC327}" destId="{6D4381AC-14FB-4FCE-AC0C-5F7337F1AB67}" srcOrd="3" destOrd="0" parTransId="{23787072-61BB-41D2-B6C6-B37AD6699ABC}" sibTransId="{0CAD85EC-F067-4CC2-8A16-BCABC97D89D0}"/>
    <dgm:cxn modelId="{1EDA884D-3907-4419-9270-E09767E5E7D2}" srcId="{81B52FC3-D691-4570-AA79-0B07CBDCC327}" destId="{F3D3E848-28C6-48D0-A449-F87928CB49CC}" srcOrd="2" destOrd="0" parTransId="{48C7AC1F-47D0-4BCC-A4CB-2A70BD215234}" sibTransId="{7031D6AD-8612-45E3-AC72-83B0272994EE}"/>
    <dgm:cxn modelId="{A53FB175-E34E-4B27-8BA1-EC0B6156DAAC}" type="presOf" srcId="{21AB98B8-EB95-4196-855A-EADD0C68C7F2}" destId="{CD9BB70A-7543-4F92-AFF2-4D63405B195D}" srcOrd="0" destOrd="0" presId="urn:microsoft.com/office/officeart/2005/8/layout/cycle6"/>
    <dgm:cxn modelId="{A8865A82-BB4F-4114-B2F0-0C09F709600A}" type="presOf" srcId="{0CAD85EC-F067-4CC2-8A16-BCABC97D89D0}" destId="{D4B1184A-0DE1-4151-A537-C7A239D155EE}" srcOrd="0" destOrd="0" presId="urn:microsoft.com/office/officeart/2005/8/layout/cycle6"/>
    <dgm:cxn modelId="{63AFFF82-188C-47E7-B700-68548F2035B4}" type="presOf" srcId="{97C29D9E-690C-4AFA-AF75-8578DDBA65C0}" destId="{FAB81448-7AE9-4C5A-B428-69CB680D8A38}" srcOrd="0" destOrd="0" presId="urn:microsoft.com/office/officeart/2005/8/layout/cycle6"/>
    <dgm:cxn modelId="{99BAD28F-5893-4EBB-9874-E15C5068879F}" type="presOf" srcId="{BF9E500B-E0A5-488D-8F9E-46D1DD538CB9}" destId="{268A0E6A-878F-4F56-A47D-12CD6FDCFAEB}" srcOrd="0" destOrd="0" presId="urn:microsoft.com/office/officeart/2005/8/layout/cycle6"/>
    <dgm:cxn modelId="{8412BD90-47D1-4BAE-930A-3678347C1886}" type="presOf" srcId="{F78EAFFF-638E-46E4-8FA8-14B421092A3C}" destId="{97A0D9D1-A54C-4B94-BDBF-C20E24824625}" srcOrd="0" destOrd="0" presId="urn:microsoft.com/office/officeart/2005/8/layout/cycle6"/>
    <dgm:cxn modelId="{E89BDE95-0210-4C90-B32F-12BD06A98174}" type="presOf" srcId="{F936E6A4-502F-4A05-9BF7-3883F73C2246}" destId="{1BDB59AB-C2AF-4A3D-840F-7DF2C046E673}" srcOrd="0" destOrd="0" presId="urn:microsoft.com/office/officeart/2005/8/layout/cycle6"/>
    <dgm:cxn modelId="{BDF0509A-AB93-4CAF-8830-B352F0189317}" type="presOf" srcId="{E7467A75-44E8-416F-B8B5-64A9DE8F7AD2}" destId="{E4AEF886-3AA1-4B9C-B5FC-FA0348350EEF}" srcOrd="0" destOrd="0" presId="urn:microsoft.com/office/officeart/2005/8/layout/cycle6"/>
    <dgm:cxn modelId="{F85F2F9B-96F3-4C8C-9CC7-1C2618072D79}" type="presOf" srcId="{7031D6AD-8612-45E3-AC72-83B0272994EE}" destId="{F0555F64-DCEA-4069-B65B-A3CF7D5FFC5B}" srcOrd="0" destOrd="0" presId="urn:microsoft.com/office/officeart/2005/8/layout/cycle6"/>
    <dgm:cxn modelId="{60BA2B9D-5241-44D4-908D-29C5A734446E}" srcId="{81B52FC3-D691-4570-AA79-0B07CBDCC327}" destId="{21AB98B8-EB95-4196-855A-EADD0C68C7F2}" srcOrd="5" destOrd="0" parTransId="{48A98F75-0678-48BE-B6F2-5CAC5D3E7153}" sibTransId="{CED8748B-6B3A-4137-8181-4E412751D5EB}"/>
    <dgm:cxn modelId="{D91BA8AB-A9D2-4925-A980-C7ACDE969BFD}" srcId="{81B52FC3-D691-4570-AA79-0B07CBDCC327}" destId="{16D9BA19-7234-418B-8D04-D0A33DFE9444}" srcOrd="6" destOrd="0" parTransId="{EA2A0FA8-BA7E-4C50-9321-22B03B242848}" sibTransId="{BF9E500B-E0A5-488D-8F9E-46D1DD538CB9}"/>
    <dgm:cxn modelId="{5AFE00D0-D1E8-4CCD-BEE2-77E8276EF3D5}" type="presOf" srcId="{7A967B35-9934-4761-A683-4BE9FD6E4698}" destId="{3F695300-DC19-4F43-A6C7-78914BC3DAFE}" srcOrd="0" destOrd="0" presId="urn:microsoft.com/office/officeart/2005/8/layout/cycle6"/>
    <dgm:cxn modelId="{82097DD2-1E83-48FD-8A7D-751189B1715F}" srcId="{81B52FC3-D691-4570-AA79-0B07CBDCC327}" destId="{97C29D9E-690C-4AFA-AF75-8578DDBA65C0}" srcOrd="0" destOrd="0" parTransId="{0C76F908-AE0B-4E40-8B32-894152AA135E}" sibTransId="{F936E6A4-502F-4A05-9BF7-3883F73C2246}"/>
    <dgm:cxn modelId="{B55575DD-7E5B-4A08-AAF9-A7478EF8C450}" srcId="{81B52FC3-D691-4570-AA79-0B07CBDCC327}" destId="{6CF3C239-E4C1-4D16-8BBD-1A895AFC7468}" srcOrd="4" destOrd="0" parTransId="{5E313E71-306B-4BBC-83F6-9F183633E532}" sibTransId="{E7467A75-44E8-416F-B8B5-64A9DE8F7AD2}"/>
    <dgm:cxn modelId="{547EFCF0-44AD-483D-A63C-36B2272E70D7}" type="presOf" srcId="{CED8748B-6B3A-4137-8181-4E412751D5EB}" destId="{934B96D3-009A-44BF-875C-B732CB2F4E9B}" srcOrd="0" destOrd="0" presId="urn:microsoft.com/office/officeart/2005/8/layout/cycle6"/>
    <dgm:cxn modelId="{1B06B3FD-BF53-4A00-8A52-95E8C5910FE3}" type="presOf" srcId="{6D4381AC-14FB-4FCE-AC0C-5F7337F1AB67}" destId="{A1422BAF-4D36-45DA-B24A-FADAFA91BB7B}" srcOrd="0" destOrd="0" presId="urn:microsoft.com/office/officeart/2005/8/layout/cycle6"/>
    <dgm:cxn modelId="{48B124F0-0869-47DB-AB87-00D13C3BC663}" type="presParOf" srcId="{0C0AA2B0-D70F-4432-8E81-DBBBF4A1C1BA}" destId="{FAB81448-7AE9-4C5A-B428-69CB680D8A38}" srcOrd="0" destOrd="0" presId="urn:microsoft.com/office/officeart/2005/8/layout/cycle6"/>
    <dgm:cxn modelId="{308938ED-3E66-4B16-B857-DE6C36339BE5}" type="presParOf" srcId="{0C0AA2B0-D70F-4432-8E81-DBBBF4A1C1BA}" destId="{2E3A6179-6282-4609-B501-8BCBAD6F1594}" srcOrd="1" destOrd="0" presId="urn:microsoft.com/office/officeart/2005/8/layout/cycle6"/>
    <dgm:cxn modelId="{22EB40E5-AF58-483A-828F-0B90209DBA7C}" type="presParOf" srcId="{0C0AA2B0-D70F-4432-8E81-DBBBF4A1C1BA}" destId="{1BDB59AB-C2AF-4A3D-840F-7DF2C046E673}" srcOrd="2" destOrd="0" presId="urn:microsoft.com/office/officeart/2005/8/layout/cycle6"/>
    <dgm:cxn modelId="{E6FB2E5F-2676-4B91-9E02-3A1E3FD258A1}" type="presParOf" srcId="{0C0AA2B0-D70F-4432-8E81-DBBBF4A1C1BA}" destId="{3F695300-DC19-4F43-A6C7-78914BC3DAFE}" srcOrd="3" destOrd="0" presId="urn:microsoft.com/office/officeart/2005/8/layout/cycle6"/>
    <dgm:cxn modelId="{764E7544-FE67-4B71-B8E4-8C2694194A84}" type="presParOf" srcId="{0C0AA2B0-D70F-4432-8E81-DBBBF4A1C1BA}" destId="{1C04CD0D-693A-4F93-A5D0-07F82CFFEDCC}" srcOrd="4" destOrd="0" presId="urn:microsoft.com/office/officeart/2005/8/layout/cycle6"/>
    <dgm:cxn modelId="{F0DAAD62-7380-4357-B27D-DAAFE1FCD0B5}" type="presParOf" srcId="{0C0AA2B0-D70F-4432-8E81-DBBBF4A1C1BA}" destId="{97A0D9D1-A54C-4B94-BDBF-C20E24824625}" srcOrd="5" destOrd="0" presId="urn:microsoft.com/office/officeart/2005/8/layout/cycle6"/>
    <dgm:cxn modelId="{7157B6C5-E172-4E89-BBA5-0B5A3E5B1499}" type="presParOf" srcId="{0C0AA2B0-D70F-4432-8E81-DBBBF4A1C1BA}" destId="{934C5A2E-0351-488D-B317-75A6AA1DDA85}" srcOrd="6" destOrd="0" presId="urn:microsoft.com/office/officeart/2005/8/layout/cycle6"/>
    <dgm:cxn modelId="{0A91C098-63DF-4FD8-9CEA-294FC74F61E9}" type="presParOf" srcId="{0C0AA2B0-D70F-4432-8E81-DBBBF4A1C1BA}" destId="{ECB2A84E-F272-4459-9CF8-63B9B1B76486}" srcOrd="7" destOrd="0" presId="urn:microsoft.com/office/officeart/2005/8/layout/cycle6"/>
    <dgm:cxn modelId="{3A66952B-418A-44C0-A4A5-58D179CE3268}" type="presParOf" srcId="{0C0AA2B0-D70F-4432-8E81-DBBBF4A1C1BA}" destId="{F0555F64-DCEA-4069-B65B-A3CF7D5FFC5B}" srcOrd="8" destOrd="0" presId="urn:microsoft.com/office/officeart/2005/8/layout/cycle6"/>
    <dgm:cxn modelId="{9D76EB46-9B03-4DED-B15A-D80D2246C894}" type="presParOf" srcId="{0C0AA2B0-D70F-4432-8E81-DBBBF4A1C1BA}" destId="{A1422BAF-4D36-45DA-B24A-FADAFA91BB7B}" srcOrd="9" destOrd="0" presId="urn:microsoft.com/office/officeart/2005/8/layout/cycle6"/>
    <dgm:cxn modelId="{C8F4191D-CCCC-4C40-A2FB-EDA90A28C9FC}" type="presParOf" srcId="{0C0AA2B0-D70F-4432-8E81-DBBBF4A1C1BA}" destId="{31C1E057-09BD-4F20-A479-E8A6DEA44474}" srcOrd="10" destOrd="0" presId="urn:microsoft.com/office/officeart/2005/8/layout/cycle6"/>
    <dgm:cxn modelId="{6F30EA0B-0467-4198-B3BA-A287A490C743}" type="presParOf" srcId="{0C0AA2B0-D70F-4432-8E81-DBBBF4A1C1BA}" destId="{D4B1184A-0DE1-4151-A537-C7A239D155EE}" srcOrd="11" destOrd="0" presId="urn:microsoft.com/office/officeart/2005/8/layout/cycle6"/>
    <dgm:cxn modelId="{B176EA19-8FE6-41F9-8D11-25742D425F84}" type="presParOf" srcId="{0C0AA2B0-D70F-4432-8E81-DBBBF4A1C1BA}" destId="{9E5B3907-EE7E-4AA9-BFC1-659EC956930B}" srcOrd="12" destOrd="0" presId="urn:microsoft.com/office/officeart/2005/8/layout/cycle6"/>
    <dgm:cxn modelId="{838F6939-7DD5-48E9-9476-22C343F9AA01}" type="presParOf" srcId="{0C0AA2B0-D70F-4432-8E81-DBBBF4A1C1BA}" destId="{506A0BCC-8FB7-4771-98A0-50704CB46EF3}" srcOrd="13" destOrd="0" presId="urn:microsoft.com/office/officeart/2005/8/layout/cycle6"/>
    <dgm:cxn modelId="{B3FFB80B-591F-497E-9908-070484E2E869}" type="presParOf" srcId="{0C0AA2B0-D70F-4432-8E81-DBBBF4A1C1BA}" destId="{E4AEF886-3AA1-4B9C-B5FC-FA0348350EEF}" srcOrd="14" destOrd="0" presId="urn:microsoft.com/office/officeart/2005/8/layout/cycle6"/>
    <dgm:cxn modelId="{FA0CA06B-5DE2-459B-8BC6-BA1227287C56}" type="presParOf" srcId="{0C0AA2B0-D70F-4432-8E81-DBBBF4A1C1BA}" destId="{CD9BB70A-7543-4F92-AFF2-4D63405B195D}" srcOrd="15" destOrd="0" presId="urn:microsoft.com/office/officeart/2005/8/layout/cycle6"/>
    <dgm:cxn modelId="{F675C3D5-22CB-44FE-A34B-AE43C2B7D581}" type="presParOf" srcId="{0C0AA2B0-D70F-4432-8E81-DBBBF4A1C1BA}" destId="{2C872DDD-D5C6-4936-852E-6667037C5A10}" srcOrd="16" destOrd="0" presId="urn:microsoft.com/office/officeart/2005/8/layout/cycle6"/>
    <dgm:cxn modelId="{B08C0E9D-136E-49C0-B57E-504AA6832898}" type="presParOf" srcId="{0C0AA2B0-D70F-4432-8E81-DBBBF4A1C1BA}" destId="{934B96D3-009A-44BF-875C-B732CB2F4E9B}" srcOrd="17" destOrd="0" presId="urn:microsoft.com/office/officeart/2005/8/layout/cycle6"/>
    <dgm:cxn modelId="{AEE6ED4C-D556-435B-98EE-1F172BF36C3A}" type="presParOf" srcId="{0C0AA2B0-D70F-4432-8E81-DBBBF4A1C1BA}" destId="{FF401494-8BD0-4D72-B3A4-BB7D8D3465D9}" srcOrd="18" destOrd="0" presId="urn:microsoft.com/office/officeart/2005/8/layout/cycle6"/>
    <dgm:cxn modelId="{77A1A352-9DD7-4747-BBD3-D1442A0D72EE}" type="presParOf" srcId="{0C0AA2B0-D70F-4432-8E81-DBBBF4A1C1BA}" destId="{4ED81322-2FA7-4B20-87EE-3ABF5F0787CB}" srcOrd="19" destOrd="0" presId="urn:microsoft.com/office/officeart/2005/8/layout/cycle6"/>
    <dgm:cxn modelId="{EE6DFA49-2A43-443B-863B-39C39A253481}" type="presParOf" srcId="{0C0AA2B0-D70F-4432-8E81-DBBBF4A1C1BA}" destId="{268A0E6A-878F-4F56-A47D-12CD6FDCFAEB}" srcOrd="20"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B81448-7AE9-4C5A-B428-69CB680D8A38}">
      <dsp:nvSpPr>
        <dsp:cNvPr id="0" name=""/>
        <dsp:cNvSpPr/>
      </dsp:nvSpPr>
      <dsp:spPr>
        <a:xfrm>
          <a:off x="1256528" y="636613"/>
          <a:ext cx="693635" cy="4508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dirty="0"/>
            <a:t>Wealth and Poverty</a:t>
          </a:r>
          <a:endParaRPr lang="en-GB" sz="700" kern="1200" dirty="0"/>
        </a:p>
      </dsp:txBody>
      <dsp:txXfrm>
        <a:off x="1278537" y="658622"/>
        <a:ext cx="649617" cy="406844"/>
      </dsp:txXfrm>
    </dsp:sp>
    <dsp:sp modelId="{1BDB59AB-C2AF-4A3D-840F-7DF2C046E673}">
      <dsp:nvSpPr>
        <dsp:cNvPr id="0" name=""/>
        <dsp:cNvSpPr/>
      </dsp:nvSpPr>
      <dsp:spPr>
        <a:xfrm>
          <a:off x="316070" y="862045"/>
          <a:ext cx="2574551" cy="2574551"/>
        </a:xfrm>
        <a:custGeom>
          <a:avLst/>
          <a:gdLst/>
          <a:ahLst/>
          <a:cxnLst/>
          <a:rect l="0" t="0" r="0" b="0"/>
          <a:pathLst>
            <a:path>
              <a:moveTo>
                <a:pt x="1638688" y="48894"/>
              </a:moveTo>
              <a:arcTo wR="1287275" hR="1287275" stAng="17150534" swAng="125684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F695300-DC19-4F43-A6C7-78914BC3DAFE}">
      <dsp:nvSpPr>
        <dsp:cNvPr id="0" name=""/>
        <dsp:cNvSpPr/>
      </dsp:nvSpPr>
      <dsp:spPr>
        <a:xfrm>
          <a:off x="2262961" y="1121286"/>
          <a:ext cx="693635" cy="4508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a:t>Health</a:t>
          </a:r>
          <a:endParaRPr lang="en-GB" sz="700" kern="1200"/>
        </a:p>
      </dsp:txBody>
      <dsp:txXfrm>
        <a:off x="2284970" y="1143295"/>
        <a:ext cx="649617" cy="406844"/>
      </dsp:txXfrm>
    </dsp:sp>
    <dsp:sp modelId="{97A0D9D1-A54C-4B94-BDBF-C20E24824625}">
      <dsp:nvSpPr>
        <dsp:cNvPr id="0" name=""/>
        <dsp:cNvSpPr/>
      </dsp:nvSpPr>
      <dsp:spPr>
        <a:xfrm>
          <a:off x="316070" y="862045"/>
          <a:ext cx="2574551" cy="2574551"/>
        </a:xfrm>
        <a:custGeom>
          <a:avLst/>
          <a:gdLst/>
          <a:ahLst/>
          <a:cxnLst/>
          <a:rect l="0" t="0" r="0" b="0"/>
          <a:pathLst>
            <a:path>
              <a:moveTo>
                <a:pt x="2440816" y="715942"/>
              </a:moveTo>
              <a:arcTo wR="1287275" hR="1287275" stAng="20019084" swAng="172649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34C5A2E-0351-488D-B317-75A6AA1DDA85}">
      <dsp:nvSpPr>
        <dsp:cNvPr id="0" name=""/>
        <dsp:cNvSpPr/>
      </dsp:nvSpPr>
      <dsp:spPr>
        <a:xfrm>
          <a:off x="2511529" y="2210334"/>
          <a:ext cx="693635" cy="4508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a:t>Natural Environment</a:t>
          </a:r>
          <a:endParaRPr lang="en-GB" sz="700" kern="1200"/>
        </a:p>
      </dsp:txBody>
      <dsp:txXfrm>
        <a:off x="2533538" y="2232343"/>
        <a:ext cx="649617" cy="406844"/>
      </dsp:txXfrm>
    </dsp:sp>
    <dsp:sp modelId="{F0555F64-DCEA-4069-B65B-A3CF7D5FFC5B}">
      <dsp:nvSpPr>
        <dsp:cNvPr id="0" name=""/>
        <dsp:cNvSpPr/>
      </dsp:nvSpPr>
      <dsp:spPr>
        <a:xfrm>
          <a:off x="316070" y="862045"/>
          <a:ext cx="2574551" cy="2574551"/>
        </a:xfrm>
        <a:custGeom>
          <a:avLst/>
          <a:gdLst/>
          <a:ahLst/>
          <a:cxnLst/>
          <a:rect l="0" t="0" r="0" b="0"/>
          <a:pathLst>
            <a:path>
              <a:moveTo>
                <a:pt x="2466342" y="1803880"/>
              </a:moveTo>
              <a:arcTo wR="1287275" hR="1287275" stAng="1419629" swAng="1358956"/>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1422BAF-4D36-45DA-B24A-FADAFA91BB7B}">
      <dsp:nvSpPr>
        <dsp:cNvPr id="0" name=""/>
        <dsp:cNvSpPr/>
      </dsp:nvSpPr>
      <dsp:spPr>
        <a:xfrm>
          <a:off x="1815056" y="3083684"/>
          <a:ext cx="693635" cy="4508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a:t>Climate Change</a:t>
          </a:r>
          <a:endParaRPr lang="en-GB" sz="700" kern="1200"/>
        </a:p>
      </dsp:txBody>
      <dsp:txXfrm>
        <a:off x="1837065" y="3105693"/>
        <a:ext cx="649617" cy="406844"/>
      </dsp:txXfrm>
    </dsp:sp>
    <dsp:sp modelId="{D4B1184A-0DE1-4151-A537-C7A239D155EE}">
      <dsp:nvSpPr>
        <dsp:cNvPr id="0" name=""/>
        <dsp:cNvSpPr/>
      </dsp:nvSpPr>
      <dsp:spPr>
        <a:xfrm>
          <a:off x="316070" y="862045"/>
          <a:ext cx="2574551" cy="2574551"/>
        </a:xfrm>
        <a:custGeom>
          <a:avLst/>
          <a:gdLst/>
          <a:ahLst/>
          <a:cxnLst/>
          <a:rect l="0" t="0" r="0" b="0"/>
          <a:pathLst>
            <a:path>
              <a:moveTo>
                <a:pt x="1494808" y="2557712"/>
              </a:moveTo>
              <a:arcTo wR="1287275" hR="1287275" stAng="4843342" swAng="1113316"/>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E5B3907-EE7E-4AA9-BFC1-659EC956930B}">
      <dsp:nvSpPr>
        <dsp:cNvPr id="0" name=""/>
        <dsp:cNvSpPr/>
      </dsp:nvSpPr>
      <dsp:spPr>
        <a:xfrm>
          <a:off x="698000" y="3083684"/>
          <a:ext cx="693635" cy="4508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a:t>Identity and Culture</a:t>
          </a:r>
          <a:endParaRPr lang="en-GB" sz="700" kern="1200"/>
        </a:p>
      </dsp:txBody>
      <dsp:txXfrm>
        <a:off x="720009" y="3105693"/>
        <a:ext cx="649617" cy="406844"/>
      </dsp:txXfrm>
    </dsp:sp>
    <dsp:sp modelId="{E4AEF886-3AA1-4B9C-B5FC-FA0348350EEF}">
      <dsp:nvSpPr>
        <dsp:cNvPr id="0" name=""/>
        <dsp:cNvSpPr/>
      </dsp:nvSpPr>
      <dsp:spPr>
        <a:xfrm>
          <a:off x="316070" y="862045"/>
          <a:ext cx="2574551" cy="2574551"/>
        </a:xfrm>
        <a:custGeom>
          <a:avLst/>
          <a:gdLst/>
          <a:ahLst/>
          <a:cxnLst/>
          <a:rect l="0" t="0" r="0" b="0"/>
          <a:pathLst>
            <a:path>
              <a:moveTo>
                <a:pt x="398077" y="2218084"/>
              </a:moveTo>
              <a:arcTo wR="1287275" hR="1287275" stAng="8021415" swAng="1358956"/>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D9BB70A-7543-4F92-AFF2-4D63405B195D}">
      <dsp:nvSpPr>
        <dsp:cNvPr id="0" name=""/>
        <dsp:cNvSpPr/>
      </dsp:nvSpPr>
      <dsp:spPr>
        <a:xfrm>
          <a:off x="1527" y="2210334"/>
          <a:ext cx="693635" cy="4508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a:t>Choices and Decisions</a:t>
          </a:r>
          <a:endParaRPr lang="en-GB" sz="700" kern="1200"/>
        </a:p>
      </dsp:txBody>
      <dsp:txXfrm>
        <a:off x="23536" y="2232343"/>
        <a:ext cx="649617" cy="406844"/>
      </dsp:txXfrm>
    </dsp:sp>
    <dsp:sp modelId="{934B96D3-009A-44BF-875C-B732CB2F4E9B}">
      <dsp:nvSpPr>
        <dsp:cNvPr id="0" name=""/>
        <dsp:cNvSpPr/>
      </dsp:nvSpPr>
      <dsp:spPr>
        <a:xfrm>
          <a:off x="316070" y="862045"/>
          <a:ext cx="2574551" cy="2574551"/>
        </a:xfrm>
        <a:custGeom>
          <a:avLst/>
          <a:gdLst/>
          <a:ahLst/>
          <a:cxnLst/>
          <a:rect l="0" t="0" r="0" b="0"/>
          <a:pathLst>
            <a:path>
              <a:moveTo>
                <a:pt x="1154" y="1341772"/>
              </a:moveTo>
              <a:arcTo wR="1287275" hR="1287275" stAng="10654418" swAng="172649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F401494-8BD0-4D72-B3A4-BB7D8D3465D9}">
      <dsp:nvSpPr>
        <dsp:cNvPr id="0" name=""/>
        <dsp:cNvSpPr/>
      </dsp:nvSpPr>
      <dsp:spPr>
        <a:xfrm>
          <a:off x="250096" y="1121286"/>
          <a:ext cx="693635" cy="4508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US" sz="700" kern="1200"/>
            <a:t>Consumption and Waste</a:t>
          </a:r>
          <a:endParaRPr lang="en-GB" sz="700" kern="1200"/>
        </a:p>
      </dsp:txBody>
      <dsp:txXfrm>
        <a:off x="272105" y="1143295"/>
        <a:ext cx="649617" cy="406844"/>
      </dsp:txXfrm>
    </dsp:sp>
    <dsp:sp modelId="{268A0E6A-878F-4F56-A47D-12CD6FDCFAEB}">
      <dsp:nvSpPr>
        <dsp:cNvPr id="0" name=""/>
        <dsp:cNvSpPr/>
      </dsp:nvSpPr>
      <dsp:spPr>
        <a:xfrm>
          <a:off x="316070" y="862045"/>
          <a:ext cx="2574551" cy="2574551"/>
        </a:xfrm>
        <a:custGeom>
          <a:avLst/>
          <a:gdLst/>
          <a:ahLst/>
          <a:cxnLst/>
          <a:rect l="0" t="0" r="0" b="0"/>
          <a:pathLst>
            <a:path>
              <a:moveTo>
                <a:pt x="516352" y="256374"/>
              </a:moveTo>
              <a:arcTo wR="1287275" hR="1287275" stAng="13992619" swAng="125684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B0776-B8FD-4624-B95A-3FDBBE528CA5}" type="datetimeFigureOut">
              <a:rPr lang="en-GB" smtClean="0"/>
              <a:t>14/06/2021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CC8C07-3F3D-4D92-BD96-7ACBA6EAA575}" type="slidenum">
              <a:rPr lang="en-GB" smtClean="0"/>
              <a:t>‹#›</a:t>
            </a:fld>
            <a:endParaRPr lang="en-GB"/>
          </a:p>
        </p:txBody>
      </p:sp>
    </p:spTree>
    <p:extLst>
      <p:ext uri="{BB962C8B-B14F-4D97-AF65-F5344CB8AC3E}">
        <p14:creationId xmlns:p14="http://schemas.microsoft.com/office/powerpoint/2010/main" val="4075406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cynnalcymru.com/futuregenerations-about"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3B4B262A-DD09-4207-8E92-805FFA00687F}" type="slidenum">
              <a:rPr lang="en-GB" altLang="en-US" smtClean="0">
                <a:solidFill>
                  <a:prstClr val="black"/>
                </a:solidFill>
              </a:rPr>
              <a:pPr eaLnBrk="1" hangingPunct="1">
                <a:spcBef>
                  <a:spcPct val="0"/>
                </a:spcBef>
              </a:pPr>
              <a:t>1</a:t>
            </a:fld>
            <a:endParaRPr lang="en-GB" altLang="en-US">
              <a:solidFill>
                <a:prstClr val="black"/>
              </a:solidFill>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itchFamily="34" charset="0"/>
              <a:cs typeface="Arial" pitchFamily="34" charset="0"/>
            </a:endParaRPr>
          </a:p>
        </p:txBody>
      </p:sp>
    </p:spTree>
    <p:extLst>
      <p:ext uri="{BB962C8B-B14F-4D97-AF65-F5344CB8AC3E}">
        <p14:creationId xmlns:p14="http://schemas.microsoft.com/office/powerpoint/2010/main" val="837356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Calibri" panose="020F0502020204030204" pitchFamily="34" charset="0"/>
              </a:rPr>
              <a:pPr/>
              <a:t>3</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26DAA9E6-2378-4BEE-9D6F-6F163CD81149}" type="slidenum">
              <a:rPr lang="en-GB" altLang="en-US" smtClean="0">
                <a:solidFill>
                  <a:prstClr val="black"/>
                </a:solidFill>
              </a:rPr>
              <a:pPr eaLnBrk="1" hangingPunct="1">
                <a:spcBef>
                  <a:spcPct val="0"/>
                </a:spcBef>
              </a:pPr>
              <a:t>4</a:t>
            </a:fld>
            <a:endParaRPr lang="en-GB" altLang="en-US">
              <a:solidFill>
                <a:prstClr val="black"/>
              </a:solidFill>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itchFamily="34" charset="0"/>
                <a:cs typeface="Arial" pitchFamily="34" charset="0"/>
              </a:rPr>
              <a:t>Does early years theory link to the ideals of ESDGC?</a:t>
            </a:r>
          </a:p>
          <a:p>
            <a:pPr eaLnBrk="1" hangingPunct="1"/>
            <a:r>
              <a:rPr lang="en-GB" altLang="en-US" dirty="0">
                <a:latin typeface="Arial" pitchFamily="34" charset="0"/>
                <a:cs typeface="Arial" pitchFamily="34" charset="0"/>
              </a:rPr>
              <a:t>Drawing together previous week discussion</a:t>
            </a:r>
          </a:p>
        </p:txBody>
      </p:sp>
    </p:spTree>
    <p:extLst>
      <p:ext uri="{BB962C8B-B14F-4D97-AF65-F5344CB8AC3E}">
        <p14:creationId xmlns:p14="http://schemas.microsoft.com/office/powerpoint/2010/main" val="555828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cs typeface="Arial" pitchFamily="34" charset="0"/>
              </a:rPr>
              <a:t>Note the close ties between FP and ESDGC</a:t>
            </a: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BCCE0C67-75B1-4FB3-81E9-7B4C03E7D964}" type="slidenum">
              <a:rPr lang="en-GB" altLang="en-US" smtClean="0">
                <a:solidFill>
                  <a:prstClr val="black"/>
                </a:solidFill>
              </a:rPr>
              <a:pPr eaLnBrk="1" hangingPunct="1">
                <a:spcBef>
                  <a:spcPct val="0"/>
                </a:spcBef>
              </a:pPr>
              <a:t>5</a:t>
            </a:fld>
            <a:endParaRPr lang="en-GB" altLang="en-US">
              <a:solidFill>
                <a:prstClr val="black"/>
              </a:solidFill>
            </a:endParaRPr>
          </a:p>
        </p:txBody>
      </p:sp>
    </p:spTree>
    <p:extLst>
      <p:ext uri="{BB962C8B-B14F-4D97-AF65-F5344CB8AC3E}">
        <p14:creationId xmlns:p14="http://schemas.microsoft.com/office/powerpoint/2010/main" val="3196689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cs typeface="Arial" pitchFamily="34" charset="0"/>
              </a:rPr>
              <a:t>This is the same as PSE education</a:t>
            </a:r>
          </a:p>
          <a:p>
            <a:r>
              <a:rPr lang="en-GB" altLang="en-US">
                <a:latin typeface="Arial" pitchFamily="34" charset="0"/>
                <a:cs typeface="Arial" pitchFamily="34" charset="0"/>
              </a:rPr>
              <a:t>Society think some things are inherently wrong or good.</a:t>
            </a:r>
          </a:p>
          <a:p>
            <a:r>
              <a:rPr lang="en-GB" altLang="en-US">
                <a:latin typeface="Arial" pitchFamily="34" charset="0"/>
                <a:cs typeface="Arial" pitchFamily="34" charset="0"/>
              </a:rPr>
              <a:t>Parch / Respect is an important issue</a:t>
            </a: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EFB7E873-065E-48C7-857C-B912B3600C06}" type="slidenum">
              <a:rPr lang="en-GB" altLang="en-US" smtClean="0">
                <a:solidFill>
                  <a:prstClr val="black"/>
                </a:solidFill>
              </a:rPr>
              <a:pPr eaLnBrk="1" hangingPunct="1">
                <a:spcBef>
                  <a:spcPct val="0"/>
                </a:spcBef>
              </a:pPr>
              <a:t>7</a:t>
            </a:fld>
            <a:endParaRPr lang="en-GB" altLang="en-US">
              <a:solidFill>
                <a:prstClr val="black"/>
              </a:solidFill>
            </a:endParaRPr>
          </a:p>
        </p:txBody>
      </p:sp>
    </p:spTree>
    <p:extLst>
      <p:ext uri="{BB962C8B-B14F-4D97-AF65-F5344CB8AC3E}">
        <p14:creationId xmlns:p14="http://schemas.microsoft.com/office/powerpoint/2010/main" val="4273279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AA33D892-A38E-4609-8DC5-136276DB46EF}" type="slidenum">
              <a:rPr lang="en-GB" altLang="en-US" smtClean="0">
                <a:solidFill>
                  <a:prstClr val="black"/>
                </a:solidFill>
              </a:rPr>
              <a:pPr eaLnBrk="1" hangingPunct="1">
                <a:spcBef>
                  <a:spcPct val="0"/>
                </a:spcBef>
              </a:pPr>
              <a:t>9</a:t>
            </a:fld>
            <a:endParaRPr lang="en-GB" altLang="en-US">
              <a:solidFill>
                <a:prstClr val="black"/>
              </a:solidFill>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itchFamily="34" charset="0"/>
                <a:cs typeface="Arial" pitchFamily="34" charset="0"/>
              </a:rPr>
              <a:t>Give backdrop of ESDGC policy in Wales. Welsh Government  decided to put Sustainable Development at heart of its work- an overarching principle across Government . This moved forward in  Future Generations Bill</a:t>
            </a:r>
          </a:p>
          <a:p>
            <a:pPr eaLnBrk="1" hangingPunct="1"/>
            <a:r>
              <a:rPr lang="en-GB" altLang="en-US" dirty="0">
                <a:latin typeface="Arial" pitchFamily="34" charset="0"/>
                <a:cs typeface="Arial" pitchFamily="34" charset="0"/>
                <a:hlinkClick r:id="rId3"/>
              </a:rPr>
              <a:t>http://www.cynnalcymru.com/futuregenerations-about</a:t>
            </a:r>
            <a:endParaRPr lang="en-GB" altLang="en-US" dirty="0">
              <a:latin typeface="Arial" pitchFamily="34" charset="0"/>
              <a:cs typeface="Arial" pitchFamily="34" charset="0"/>
            </a:endParaRPr>
          </a:p>
          <a:p>
            <a:pPr eaLnBrk="1" hangingPunct="1"/>
            <a:endParaRPr lang="en-GB" altLang="en-US" dirty="0">
              <a:latin typeface="Arial" pitchFamily="34" charset="0"/>
              <a:cs typeface="Arial" pitchFamily="34" charset="0"/>
            </a:endParaRPr>
          </a:p>
          <a:p>
            <a:pPr eaLnBrk="1" hangingPunct="1"/>
            <a:r>
              <a:rPr lang="en-GB" altLang="en-US" dirty="0">
                <a:latin typeface="Arial" pitchFamily="34" charset="0"/>
                <a:cs typeface="Arial" pitchFamily="34" charset="0"/>
              </a:rPr>
              <a:t>Brought ESD and GC elements together – reflecting the interconnectedness of environment, economy and society and the fact that similar in both concepts </a:t>
            </a:r>
          </a:p>
          <a:p>
            <a:pPr eaLnBrk="1" hangingPunct="1"/>
            <a:r>
              <a:rPr lang="en-GB" altLang="en-US" dirty="0">
                <a:latin typeface="Arial" pitchFamily="34" charset="0"/>
                <a:cs typeface="Arial" pitchFamily="34" charset="0"/>
              </a:rPr>
              <a:t>Part of ESTYN criteria during inspection. Also avoided duplication.</a:t>
            </a:r>
          </a:p>
          <a:p>
            <a:pPr eaLnBrk="1" hangingPunct="1"/>
            <a:r>
              <a:rPr lang="en-GB" altLang="en-US" dirty="0">
                <a:latin typeface="Arial" pitchFamily="34" charset="0"/>
                <a:cs typeface="Arial" pitchFamily="34" charset="0"/>
              </a:rPr>
              <a:t>Useful guidance documents prepared highlighting good practice and how to include an embed ESDGC</a:t>
            </a:r>
          </a:p>
          <a:p>
            <a:pPr eaLnBrk="1" hangingPunct="1"/>
            <a:endParaRPr lang="en-GB" altLang="en-US" dirty="0">
              <a:latin typeface="Arial" pitchFamily="34" charset="0"/>
              <a:cs typeface="Arial" pitchFamily="34" charset="0"/>
            </a:endParaRPr>
          </a:p>
          <a:p>
            <a:pPr eaLnBrk="1" hangingPunct="1"/>
            <a:r>
              <a:rPr lang="en-GB" altLang="en-US" dirty="0">
                <a:latin typeface="Arial" pitchFamily="34" charset="0"/>
                <a:cs typeface="Arial" pitchFamily="34" charset="0"/>
              </a:rPr>
              <a:t>Initial </a:t>
            </a:r>
            <a:r>
              <a:rPr lang="en-GB" altLang="en-US" dirty="0" err="1">
                <a:latin typeface="Arial" pitchFamily="34" charset="0"/>
                <a:cs typeface="Arial" pitchFamily="34" charset="0"/>
              </a:rPr>
              <a:t>Estyn</a:t>
            </a:r>
            <a:r>
              <a:rPr lang="en-GB" altLang="en-US" dirty="0">
                <a:latin typeface="Arial" pitchFamily="34" charset="0"/>
                <a:cs typeface="Arial" pitchFamily="34" charset="0"/>
              </a:rPr>
              <a:t> 2006 Baseline study noted environmental issues happening better than Global citizenship</a:t>
            </a:r>
          </a:p>
          <a:p>
            <a:pPr eaLnBrk="1" hangingPunct="1"/>
            <a:r>
              <a:rPr lang="en-GB" altLang="en-US" dirty="0">
                <a:latin typeface="Arial" pitchFamily="34" charset="0"/>
                <a:cs typeface="Arial" pitchFamily="34" charset="0"/>
              </a:rPr>
              <a:t>Primary better than secondary _ Why? Less specialising into subjects?</a:t>
            </a:r>
          </a:p>
          <a:p>
            <a:pPr eaLnBrk="1" hangingPunct="1"/>
            <a:r>
              <a:rPr lang="en-GB" altLang="en-US" dirty="0">
                <a:latin typeface="Arial" pitchFamily="34" charset="0"/>
                <a:cs typeface="Arial" pitchFamily="34" charset="0"/>
              </a:rPr>
              <a:t>Bell rings in secondary off to a new class and teacher? </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ESTYN (2014) ESDGC </a:t>
            </a:r>
            <a:r>
              <a:rPr lang="en-US" altLang="en-US" dirty="0">
                <a:latin typeface="Arial" pitchFamily="34" charset="0"/>
                <a:cs typeface="Arial" pitchFamily="34" charset="0"/>
              </a:rPr>
              <a:t> Progress in education for sustainable  </a:t>
            </a:r>
            <a:r>
              <a:rPr lang="en-GB" altLang="en-US" dirty="0">
                <a:latin typeface="Arial" pitchFamily="34" charset="0"/>
                <a:cs typeface="Arial" pitchFamily="34" charset="0"/>
              </a:rPr>
              <a:t>development and global citizenship. Cardiff: </a:t>
            </a:r>
            <a:r>
              <a:rPr lang="en-GB" altLang="en-US" dirty="0" err="1">
                <a:latin typeface="Arial" pitchFamily="34" charset="0"/>
                <a:cs typeface="Arial" pitchFamily="34" charset="0"/>
              </a:rPr>
              <a:t>Estyn</a:t>
            </a:r>
            <a:r>
              <a:rPr lang="en-GB" altLang="en-US" dirty="0">
                <a:latin typeface="Arial" pitchFamily="34" charset="0"/>
                <a:cs typeface="Arial" pitchFamily="34" charset="0"/>
              </a:rPr>
              <a:t>: Crown Copyright.</a:t>
            </a:r>
          </a:p>
          <a:p>
            <a:r>
              <a:rPr lang="en-GB" altLang="en-US" b="1" dirty="0">
                <a:latin typeface="Arial" pitchFamily="34" charset="0"/>
                <a:cs typeface="Arial" pitchFamily="34" charset="0"/>
              </a:rPr>
              <a:t>June 2014 </a:t>
            </a:r>
            <a:endParaRPr lang="en-GB" altLang="en-US" dirty="0">
              <a:latin typeface="Arial" pitchFamily="34" charset="0"/>
              <a:cs typeface="Arial" pitchFamily="34" charset="0"/>
            </a:endParaRPr>
          </a:p>
          <a:p>
            <a:pPr eaLnBrk="1" hangingPunct="1"/>
            <a:r>
              <a:rPr lang="en-GB" altLang="en-US" dirty="0">
                <a:latin typeface="Arial" pitchFamily="34" charset="0"/>
                <a:cs typeface="Arial" pitchFamily="34" charset="0"/>
              </a:rPr>
              <a:t>Noted improvement but still practitioners may need support for some misconceptions and confidence</a:t>
            </a:r>
          </a:p>
        </p:txBody>
      </p:sp>
    </p:spTree>
    <p:extLst>
      <p:ext uri="{BB962C8B-B14F-4D97-AF65-F5344CB8AC3E}">
        <p14:creationId xmlns:p14="http://schemas.microsoft.com/office/powerpoint/2010/main" val="2839279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7807E12D-8519-45DB-88B5-9CA7193AB562}" type="slidenum">
              <a:rPr lang="en-GB" altLang="en-US" smtClean="0">
                <a:solidFill>
                  <a:prstClr val="black"/>
                </a:solidFill>
              </a:rPr>
              <a:pPr eaLnBrk="1" hangingPunct="1">
                <a:spcBef>
                  <a:spcPct val="0"/>
                </a:spcBef>
              </a:pPr>
              <a:t>10</a:t>
            </a:fld>
            <a:endParaRPr lang="en-GB" altLang="en-US">
              <a:solidFill>
                <a:prstClr val="black"/>
              </a:solidFill>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itchFamily="34" charset="0"/>
                <a:cs typeface="Arial" pitchFamily="34" charset="0"/>
              </a:rPr>
              <a:t>Close links to the principles of theory highlighted last week</a:t>
            </a:r>
          </a:p>
        </p:txBody>
      </p:sp>
    </p:spTree>
    <p:extLst>
      <p:ext uri="{BB962C8B-B14F-4D97-AF65-F5344CB8AC3E}">
        <p14:creationId xmlns:p14="http://schemas.microsoft.com/office/powerpoint/2010/main" val="608149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2CE332DE-D334-41FD-9D98-0535485B16EE}" type="slidenum">
              <a:rPr lang="en-GB" altLang="en-US" smtClean="0">
                <a:solidFill>
                  <a:prstClr val="black"/>
                </a:solidFill>
              </a:rPr>
              <a:pPr eaLnBrk="1" hangingPunct="1">
                <a:spcBef>
                  <a:spcPct val="0"/>
                </a:spcBef>
              </a:pPr>
              <a:t>11</a:t>
            </a:fld>
            <a:endParaRPr lang="en-GB" altLang="en-US">
              <a:solidFill>
                <a:prstClr val="black"/>
              </a:solidFill>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xfrm>
            <a:off x="836613" y="43561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itchFamily="34" charset="0"/>
                <a:cs typeface="Arial" pitchFamily="34" charset="0"/>
              </a:rPr>
              <a:t>Discuss common areas link to theory such as Sterling and Julia Davis</a:t>
            </a:r>
          </a:p>
          <a:p>
            <a:pPr eaLnBrk="1" hangingPunct="1"/>
            <a:r>
              <a:rPr lang="en-GB" altLang="en-US">
                <a:latin typeface="Arial" pitchFamily="34" charset="0"/>
                <a:cs typeface="Arial" pitchFamily="34" charset="0"/>
              </a:rPr>
              <a:t>Champions strong leadership</a:t>
            </a:r>
          </a:p>
          <a:p>
            <a:pPr eaLnBrk="1" hangingPunct="1"/>
            <a:r>
              <a:rPr lang="en-GB" altLang="en-US">
                <a:latin typeface="Arial" pitchFamily="34" charset="0"/>
                <a:cs typeface="Arial" pitchFamily="34" charset="0"/>
              </a:rPr>
              <a:t>Community participation</a:t>
            </a:r>
          </a:p>
          <a:p>
            <a:pPr eaLnBrk="1" hangingPunct="1"/>
            <a:r>
              <a:rPr lang="en-GB" altLang="en-US">
                <a:latin typeface="Arial" pitchFamily="34" charset="0"/>
                <a:cs typeface="Arial" pitchFamily="34" charset="0"/>
              </a:rPr>
              <a:t>Partnerships for example Forest School, BTCV Amnesty, Oxfam etc.</a:t>
            </a:r>
          </a:p>
          <a:p>
            <a:pPr eaLnBrk="1" hangingPunct="1"/>
            <a:r>
              <a:rPr lang="en-GB" altLang="en-US">
                <a:latin typeface="Arial" pitchFamily="34" charset="0"/>
                <a:cs typeface="Arial" pitchFamily="34" charset="0"/>
              </a:rPr>
              <a:t>Active learning </a:t>
            </a:r>
          </a:p>
          <a:p>
            <a:pPr eaLnBrk="1" hangingPunct="1"/>
            <a:r>
              <a:rPr lang="en-GB" altLang="en-US">
                <a:latin typeface="Arial" pitchFamily="34" charset="0"/>
                <a:cs typeface="Arial" pitchFamily="34" charset="0"/>
              </a:rPr>
              <a:t>Reflection</a:t>
            </a:r>
          </a:p>
          <a:p>
            <a:pPr eaLnBrk="1" hangingPunct="1"/>
            <a:r>
              <a:rPr lang="en-GB" altLang="en-US">
                <a:latin typeface="Arial" pitchFamily="34" charset="0"/>
                <a:cs typeface="Arial" pitchFamily="34" charset="0"/>
              </a:rPr>
              <a:t>Child led</a:t>
            </a:r>
          </a:p>
          <a:p>
            <a:pPr eaLnBrk="1" hangingPunct="1"/>
            <a:r>
              <a:rPr lang="en-GB" altLang="en-US">
                <a:latin typeface="Arial" pitchFamily="34" charset="0"/>
                <a:cs typeface="Arial" pitchFamily="34" charset="0"/>
              </a:rPr>
              <a:t>Whole school approach. Must be seen to be sustainable as well as being part of the  ‘formal curriculum’</a:t>
            </a:r>
          </a:p>
          <a:p>
            <a:pPr eaLnBrk="1" hangingPunct="1"/>
            <a:r>
              <a:rPr lang="en-GB" altLang="en-US">
                <a:latin typeface="Arial" pitchFamily="34" charset="0"/>
                <a:cs typeface="Arial" pitchFamily="34" charset="0"/>
              </a:rPr>
              <a:t>Cross curricular</a:t>
            </a:r>
          </a:p>
          <a:p>
            <a:pPr eaLnBrk="1" hangingPunct="1"/>
            <a:r>
              <a:rPr lang="en-GB" altLang="en-US">
                <a:latin typeface="Arial" pitchFamily="34" charset="0"/>
                <a:cs typeface="Arial" pitchFamily="34" charset="0"/>
              </a:rPr>
              <a:t>Interdisciplinary </a:t>
            </a:r>
          </a:p>
          <a:p>
            <a:pPr eaLnBrk="1" hangingPunct="1"/>
            <a:r>
              <a:rPr lang="en-GB" altLang="en-US">
                <a:latin typeface="Arial" pitchFamily="34" charset="0"/>
                <a:cs typeface="Arial" pitchFamily="34" charset="0"/>
              </a:rPr>
              <a:t>Research and Monitoring essential to ensure joined up approach</a:t>
            </a:r>
          </a:p>
          <a:p>
            <a:pPr eaLnBrk="1" hangingPunct="1"/>
            <a:r>
              <a:rPr lang="en-GB" altLang="en-US">
                <a:latin typeface="Arial" pitchFamily="34" charset="0"/>
                <a:cs typeface="Arial" pitchFamily="34" charset="0"/>
              </a:rPr>
              <a:t>Link to Ecoschool</a:t>
            </a:r>
          </a:p>
          <a:p>
            <a:pPr eaLnBrk="1" hangingPunct="1"/>
            <a:r>
              <a:rPr lang="en-GB" altLang="en-US">
                <a:latin typeface="Arial" pitchFamily="34" charset="0"/>
                <a:cs typeface="Arial" pitchFamily="34" charset="0"/>
              </a:rPr>
              <a:t>Healthy School programmes</a:t>
            </a:r>
          </a:p>
          <a:p>
            <a:pPr eaLnBrk="1" hangingPunct="1"/>
            <a:r>
              <a:rPr lang="en-GB" altLang="en-US">
                <a:latin typeface="Arial" pitchFamily="34" charset="0"/>
                <a:cs typeface="Arial" pitchFamily="34" charset="0"/>
              </a:rPr>
              <a:t>Fair Trade</a:t>
            </a:r>
          </a:p>
          <a:p>
            <a:pPr eaLnBrk="1" hangingPunct="1"/>
            <a:r>
              <a:rPr lang="en-GB" altLang="en-US">
                <a:latin typeface="Arial" pitchFamily="34" charset="0"/>
                <a:cs typeface="Arial" pitchFamily="34" charset="0"/>
              </a:rPr>
              <a:t>Need to all interact </a:t>
            </a:r>
          </a:p>
          <a:p>
            <a:pPr eaLnBrk="1" hangingPunct="1"/>
            <a:r>
              <a:rPr lang="en-GB" altLang="en-US">
                <a:latin typeface="Arial" pitchFamily="34" charset="0"/>
                <a:cs typeface="Arial" pitchFamily="34" charset="0"/>
              </a:rPr>
              <a:t>2014 Estyn report suggest that often awards such as Healthy schools, Fair Trade schools become ‘bitty’ and not enough cross links to holistic approach to ESDGC made. </a:t>
            </a:r>
          </a:p>
          <a:p>
            <a:pPr eaLnBrk="1" hangingPunct="1"/>
            <a:endParaRPr lang="en-GB" altLang="en-US">
              <a:latin typeface="Arial" pitchFamily="34" charset="0"/>
              <a:cs typeface="Arial" pitchFamily="34" charset="0"/>
            </a:endParaRPr>
          </a:p>
        </p:txBody>
      </p:sp>
    </p:spTree>
    <p:extLst>
      <p:ext uri="{BB962C8B-B14F-4D97-AF65-F5344CB8AC3E}">
        <p14:creationId xmlns:p14="http://schemas.microsoft.com/office/powerpoint/2010/main" val="39304393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Is this the case. I know of schools where young children not in Eco committee or School council. Why? How is their voice heard? Also noted by Merriman et al, 2014</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Does system need to change? </a:t>
            </a:r>
          </a:p>
          <a:p>
            <a:r>
              <a:rPr lang="en-GB" altLang="en-US" dirty="0">
                <a:latin typeface="Arial" pitchFamily="34" charset="0"/>
                <a:cs typeface="Arial" pitchFamily="34" charset="0"/>
              </a:rPr>
              <a:t>LINK to UNCRC- right to voice Article 12</a:t>
            </a: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6AF649EE-64F9-4615-8005-BC2E8AC6FABE}" type="slidenum">
              <a:rPr lang="en-GB" altLang="en-US" smtClean="0">
                <a:solidFill>
                  <a:prstClr val="black"/>
                </a:solidFill>
              </a:rPr>
              <a:pPr eaLnBrk="1" hangingPunct="1">
                <a:spcBef>
                  <a:spcPct val="0"/>
                </a:spcBef>
              </a:pPr>
              <a:t>12</a:t>
            </a:fld>
            <a:endParaRPr lang="en-GB" altLang="en-US">
              <a:solidFill>
                <a:prstClr val="black"/>
              </a:solidFill>
            </a:endParaRPr>
          </a:p>
        </p:txBody>
      </p:sp>
    </p:spTree>
    <p:extLst>
      <p:ext uri="{BB962C8B-B14F-4D97-AF65-F5344CB8AC3E}">
        <p14:creationId xmlns:p14="http://schemas.microsoft.com/office/powerpoint/2010/main" val="9883648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E73EC7AF-B483-439E-BCAB-620A43935245}" type="slidenum">
              <a:rPr lang="en-GB" altLang="en-US" smtClean="0">
                <a:solidFill>
                  <a:prstClr val="black"/>
                </a:solidFill>
              </a:rPr>
              <a:pPr eaLnBrk="1" hangingPunct="1">
                <a:spcBef>
                  <a:spcPct val="0"/>
                </a:spcBef>
              </a:pPr>
              <a:t>13</a:t>
            </a:fld>
            <a:endParaRPr lang="en-GB" altLang="en-US">
              <a:solidFill>
                <a:prstClr val="black"/>
              </a:solidFill>
            </a:endParaRPr>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sz="900">
                <a:latin typeface="Arial" pitchFamily="34" charset="0"/>
                <a:cs typeface="Arial" pitchFamily="34" charset="0"/>
              </a:rPr>
              <a:t>These have close links to UNESCO themes, so again link to International agenda is strong. </a:t>
            </a:r>
          </a:p>
          <a:p>
            <a:pPr eaLnBrk="1" hangingPunct="1">
              <a:lnSpc>
                <a:spcPct val="80000"/>
              </a:lnSpc>
            </a:pPr>
            <a:r>
              <a:rPr lang="en-GB" altLang="en-US" sz="900">
                <a:latin typeface="Arial" pitchFamily="34" charset="0"/>
                <a:cs typeface="Arial" pitchFamily="34" charset="0"/>
              </a:rPr>
              <a:t>Hand-out shows nature of interconnection between themes</a:t>
            </a:r>
          </a:p>
          <a:p>
            <a:pPr eaLnBrk="1" hangingPunct="1">
              <a:lnSpc>
                <a:spcPct val="80000"/>
              </a:lnSpc>
            </a:pPr>
            <a:r>
              <a:rPr lang="en-GB" altLang="en-US" sz="900">
                <a:latin typeface="Arial" pitchFamily="34" charset="0"/>
                <a:cs typeface="Arial" pitchFamily="34" charset="0"/>
              </a:rPr>
              <a:t>ESDDGC changed from 9 concepts to 7 themes suggestion easier to deliver?</a:t>
            </a:r>
          </a:p>
          <a:p>
            <a:pPr eaLnBrk="1" hangingPunct="1">
              <a:lnSpc>
                <a:spcPct val="80000"/>
              </a:lnSpc>
            </a:pPr>
            <a:r>
              <a:rPr lang="en-GB" altLang="en-US" sz="900">
                <a:latin typeface="Arial" pitchFamily="34" charset="0"/>
                <a:cs typeface="Arial" pitchFamily="34" charset="0"/>
              </a:rPr>
              <a:t>Original in ACCAC document 2002 were:</a:t>
            </a:r>
          </a:p>
          <a:p>
            <a:pPr eaLnBrk="1" hangingPunct="1">
              <a:lnSpc>
                <a:spcPct val="80000"/>
              </a:lnSpc>
            </a:pPr>
            <a:r>
              <a:rPr lang="en-GB" altLang="en-US" sz="900" b="1">
                <a:latin typeface="Arial" pitchFamily="34" charset="0"/>
                <a:cs typeface="Arial" pitchFamily="34" charset="0"/>
              </a:rPr>
              <a:t>Interdependence</a:t>
            </a:r>
            <a:r>
              <a:rPr lang="en-GB" altLang="en-US" sz="900">
                <a:latin typeface="Arial" pitchFamily="34" charset="0"/>
                <a:cs typeface="Arial" pitchFamily="34" charset="0"/>
              </a:rPr>
              <a:t> </a:t>
            </a:r>
            <a:br>
              <a:rPr lang="en-GB" altLang="en-US" sz="900">
                <a:latin typeface="Arial" pitchFamily="34" charset="0"/>
                <a:cs typeface="Arial" pitchFamily="34" charset="0"/>
              </a:rPr>
            </a:br>
            <a:r>
              <a:rPr lang="en-GB" altLang="en-US" sz="900">
                <a:latin typeface="Arial" pitchFamily="34" charset="0"/>
                <a:cs typeface="Arial" pitchFamily="34" charset="0"/>
              </a:rPr>
              <a:t>understanding how people, the environment and the economy are inextricably linked at all levels from local to global </a:t>
            </a:r>
          </a:p>
          <a:p>
            <a:pPr eaLnBrk="1" hangingPunct="1">
              <a:lnSpc>
                <a:spcPct val="80000"/>
              </a:lnSpc>
            </a:pPr>
            <a:r>
              <a:rPr lang="en-GB" altLang="en-US" sz="900" b="1">
                <a:latin typeface="Arial" pitchFamily="34" charset="0"/>
                <a:cs typeface="Arial" pitchFamily="34" charset="0"/>
              </a:rPr>
              <a:t>Citizenship and stewardship</a:t>
            </a:r>
            <a:br>
              <a:rPr lang="en-GB" altLang="en-US" sz="900" b="1">
                <a:latin typeface="Arial" pitchFamily="34" charset="0"/>
                <a:cs typeface="Arial" pitchFamily="34" charset="0"/>
              </a:rPr>
            </a:br>
            <a:r>
              <a:rPr lang="en-GB" altLang="en-US" sz="900">
                <a:latin typeface="Arial" pitchFamily="34" charset="0"/>
                <a:cs typeface="Arial" pitchFamily="34" charset="0"/>
              </a:rPr>
              <a:t>recognising the importance of taking individual responsibility and action to make the world a better place </a:t>
            </a:r>
          </a:p>
          <a:p>
            <a:pPr eaLnBrk="1" hangingPunct="1">
              <a:lnSpc>
                <a:spcPct val="80000"/>
              </a:lnSpc>
            </a:pPr>
            <a:r>
              <a:rPr lang="en-GB" altLang="en-US" sz="900" b="1">
                <a:latin typeface="Arial" pitchFamily="34" charset="0"/>
                <a:cs typeface="Arial" pitchFamily="34" charset="0"/>
              </a:rPr>
              <a:t>Needs and rights</a:t>
            </a:r>
            <a:br>
              <a:rPr lang="en-GB" altLang="en-US" sz="900" b="1">
                <a:latin typeface="Arial" pitchFamily="34" charset="0"/>
                <a:cs typeface="Arial" pitchFamily="34" charset="0"/>
              </a:rPr>
            </a:br>
            <a:r>
              <a:rPr lang="en-GB" altLang="en-US" sz="900">
                <a:latin typeface="Arial" pitchFamily="34" charset="0"/>
                <a:cs typeface="Arial" pitchFamily="34" charset="0"/>
              </a:rPr>
              <a:t>understanding our own basic needs and about human rights and the implications for the needs of future generations of actions taken today </a:t>
            </a:r>
          </a:p>
          <a:p>
            <a:pPr eaLnBrk="1" hangingPunct="1">
              <a:lnSpc>
                <a:spcPct val="80000"/>
              </a:lnSpc>
            </a:pPr>
            <a:r>
              <a:rPr lang="en-GB" altLang="en-US" sz="900" b="1">
                <a:latin typeface="Arial" pitchFamily="34" charset="0"/>
                <a:cs typeface="Arial" pitchFamily="34" charset="0"/>
              </a:rPr>
              <a:t>Diversity</a:t>
            </a:r>
            <a:r>
              <a:rPr lang="en-GB" altLang="en-US" sz="900">
                <a:latin typeface="Arial" pitchFamily="34" charset="0"/>
                <a:cs typeface="Arial" pitchFamily="34" charset="0"/>
              </a:rPr>
              <a:t> </a:t>
            </a:r>
            <a:br>
              <a:rPr lang="en-GB" altLang="en-US" sz="900">
                <a:latin typeface="Arial" pitchFamily="34" charset="0"/>
                <a:cs typeface="Arial" pitchFamily="34" charset="0"/>
              </a:rPr>
            </a:br>
            <a:r>
              <a:rPr lang="en-GB" altLang="en-US" sz="900">
                <a:latin typeface="Arial" pitchFamily="34" charset="0"/>
                <a:cs typeface="Arial" pitchFamily="34" charset="0"/>
              </a:rPr>
              <a:t>understanding, respecting and valuing both human diversity – cultural, social and economic – and biodiversity </a:t>
            </a:r>
          </a:p>
          <a:p>
            <a:pPr eaLnBrk="1" hangingPunct="1">
              <a:lnSpc>
                <a:spcPct val="80000"/>
              </a:lnSpc>
            </a:pPr>
            <a:r>
              <a:rPr lang="en-GB" altLang="en-US" sz="900" b="1">
                <a:latin typeface="Arial" pitchFamily="34" charset="0"/>
                <a:cs typeface="Arial" pitchFamily="34" charset="0"/>
              </a:rPr>
              <a:t>Sustainable change</a:t>
            </a:r>
            <a:r>
              <a:rPr lang="en-GB" altLang="en-US" sz="900">
                <a:latin typeface="Arial" pitchFamily="34" charset="0"/>
                <a:cs typeface="Arial" pitchFamily="34" charset="0"/>
              </a:rPr>
              <a:t> </a:t>
            </a:r>
            <a:br>
              <a:rPr lang="en-GB" altLang="en-US" sz="900">
                <a:latin typeface="Arial" pitchFamily="34" charset="0"/>
                <a:cs typeface="Arial" pitchFamily="34" charset="0"/>
              </a:rPr>
            </a:br>
            <a:r>
              <a:rPr lang="en-GB" altLang="en-US" sz="900">
                <a:latin typeface="Arial" pitchFamily="34" charset="0"/>
                <a:cs typeface="Arial" pitchFamily="34" charset="0"/>
              </a:rPr>
              <a:t>understanding that resources are finite and that this has implications for people’s lifestyles and for commerce and industry </a:t>
            </a:r>
          </a:p>
          <a:p>
            <a:pPr eaLnBrk="1" hangingPunct="1">
              <a:lnSpc>
                <a:spcPct val="80000"/>
              </a:lnSpc>
            </a:pPr>
            <a:r>
              <a:rPr lang="en-GB" altLang="en-US" sz="900" b="1">
                <a:latin typeface="Arial" pitchFamily="34" charset="0"/>
                <a:cs typeface="Arial" pitchFamily="34" charset="0"/>
              </a:rPr>
              <a:t>Quality of life</a:t>
            </a:r>
            <a:r>
              <a:rPr lang="en-GB" altLang="en-US" sz="900">
                <a:latin typeface="Arial" pitchFamily="34" charset="0"/>
                <a:cs typeface="Arial" pitchFamily="34" charset="0"/>
              </a:rPr>
              <a:t> </a:t>
            </a:r>
            <a:br>
              <a:rPr lang="en-GB" altLang="en-US" sz="900">
                <a:latin typeface="Arial" pitchFamily="34" charset="0"/>
                <a:cs typeface="Arial" pitchFamily="34" charset="0"/>
              </a:rPr>
            </a:br>
            <a:r>
              <a:rPr lang="en-GB" altLang="en-US" sz="900">
                <a:latin typeface="Arial" pitchFamily="34" charset="0"/>
                <a:cs typeface="Arial" pitchFamily="34" charset="0"/>
              </a:rPr>
              <a:t>acknowledging that global equity and justice are essential elements of sustainability and that basic needs must be met universally </a:t>
            </a:r>
          </a:p>
          <a:p>
            <a:pPr eaLnBrk="1" hangingPunct="1">
              <a:lnSpc>
                <a:spcPct val="80000"/>
              </a:lnSpc>
            </a:pPr>
            <a:r>
              <a:rPr lang="en-GB" altLang="en-US" sz="900" b="1">
                <a:latin typeface="Arial" pitchFamily="34" charset="0"/>
                <a:cs typeface="Arial" pitchFamily="34" charset="0"/>
              </a:rPr>
              <a:t>Uncertainty and precaution</a:t>
            </a:r>
            <a:r>
              <a:rPr lang="en-GB" altLang="en-US" sz="900">
                <a:latin typeface="Arial" pitchFamily="34" charset="0"/>
                <a:cs typeface="Arial" pitchFamily="34" charset="0"/>
              </a:rPr>
              <a:t> </a:t>
            </a:r>
            <a:br>
              <a:rPr lang="en-GB" altLang="en-US" sz="900">
                <a:latin typeface="Arial" pitchFamily="34" charset="0"/>
                <a:cs typeface="Arial" pitchFamily="34" charset="0"/>
              </a:rPr>
            </a:br>
            <a:r>
              <a:rPr lang="en-GB" altLang="en-US" sz="900">
                <a:latin typeface="Arial" pitchFamily="34" charset="0"/>
                <a:cs typeface="Arial" pitchFamily="34" charset="0"/>
              </a:rPr>
              <a:t>acknowledging that there are a range of possible approaches to sustainability and global citizenship and that situations are constantly changing, indicating a need for flexibility and lifelong learning </a:t>
            </a:r>
          </a:p>
          <a:p>
            <a:pPr eaLnBrk="1" hangingPunct="1">
              <a:lnSpc>
                <a:spcPct val="80000"/>
              </a:lnSpc>
            </a:pPr>
            <a:r>
              <a:rPr lang="en-GB" altLang="en-US" sz="900" b="1">
                <a:latin typeface="Arial" pitchFamily="34" charset="0"/>
                <a:cs typeface="Arial" pitchFamily="34" charset="0"/>
              </a:rPr>
              <a:t>Values and perceptions</a:t>
            </a:r>
            <a:r>
              <a:rPr lang="en-GB" altLang="en-US" sz="900">
                <a:latin typeface="Arial" pitchFamily="34" charset="0"/>
                <a:cs typeface="Arial" pitchFamily="34" charset="0"/>
              </a:rPr>
              <a:t> </a:t>
            </a:r>
            <a:br>
              <a:rPr lang="en-GB" altLang="en-US" sz="900">
                <a:latin typeface="Arial" pitchFamily="34" charset="0"/>
                <a:cs typeface="Arial" pitchFamily="34" charset="0"/>
              </a:rPr>
            </a:br>
            <a:r>
              <a:rPr lang="en-GB" altLang="en-US" sz="900">
                <a:latin typeface="Arial" pitchFamily="34" charset="0"/>
                <a:cs typeface="Arial" pitchFamily="34" charset="0"/>
              </a:rPr>
              <a:t>developing a critical evaluation of images of and information about the less and more economically developed parts of the world and an appreciation of the effect these have on people’s attitudes and values </a:t>
            </a:r>
          </a:p>
          <a:p>
            <a:pPr eaLnBrk="1" hangingPunct="1">
              <a:lnSpc>
                <a:spcPct val="80000"/>
              </a:lnSpc>
            </a:pPr>
            <a:r>
              <a:rPr lang="en-GB" altLang="en-US" sz="900" b="1">
                <a:latin typeface="Arial" pitchFamily="34" charset="0"/>
                <a:cs typeface="Arial" pitchFamily="34" charset="0"/>
              </a:rPr>
              <a:t>Conflict resolution</a:t>
            </a:r>
            <a:r>
              <a:rPr lang="en-GB" altLang="en-US" sz="900">
                <a:latin typeface="Arial" pitchFamily="34" charset="0"/>
                <a:cs typeface="Arial" pitchFamily="34" charset="0"/>
              </a:rPr>
              <a:t> </a:t>
            </a:r>
            <a:br>
              <a:rPr lang="en-GB" altLang="en-US" sz="900">
                <a:latin typeface="Arial" pitchFamily="34" charset="0"/>
                <a:cs typeface="Arial" pitchFamily="34" charset="0"/>
              </a:rPr>
            </a:br>
            <a:r>
              <a:rPr lang="en-GB" altLang="en-US" sz="900">
                <a:latin typeface="Arial" pitchFamily="34" charset="0"/>
                <a:cs typeface="Arial" pitchFamily="34" charset="0"/>
              </a:rPr>
              <a:t>understanding how conflicts are a barrier to development and a risk to us all and why there is a need for their resolution and the promotion of harmony. </a:t>
            </a:r>
          </a:p>
          <a:p>
            <a:pPr eaLnBrk="1" hangingPunct="1">
              <a:lnSpc>
                <a:spcPct val="80000"/>
              </a:lnSpc>
            </a:pPr>
            <a:endParaRPr lang="en-GB" altLang="en-US" sz="900">
              <a:latin typeface="Arial" pitchFamily="34" charset="0"/>
              <a:cs typeface="Arial" pitchFamily="34" charset="0"/>
            </a:endParaRPr>
          </a:p>
        </p:txBody>
      </p:sp>
    </p:spTree>
    <p:extLst>
      <p:ext uri="{BB962C8B-B14F-4D97-AF65-F5344CB8AC3E}">
        <p14:creationId xmlns:p14="http://schemas.microsoft.com/office/powerpoint/2010/main" val="2168478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CC8C07-3F3D-4D92-BD96-7ACBA6EAA575}" type="slidenum">
              <a:rPr lang="en-GB" smtClean="0"/>
              <a:t>14</a:t>
            </a:fld>
            <a:endParaRPr lang="en-GB"/>
          </a:p>
        </p:txBody>
      </p:sp>
    </p:spTree>
    <p:extLst>
      <p:ext uri="{BB962C8B-B14F-4D97-AF65-F5344CB8AC3E}">
        <p14:creationId xmlns:p14="http://schemas.microsoft.com/office/powerpoint/2010/main" val="116788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Discuss ideas </a:t>
            </a:r>
          </a:p>
          <a:p>
            <a:r>
              <a:rPr lang="en-GB" altLang="en-US" dirty="0">
                <a:latin typeface="Arial" pitchFamily="34" charset="0"/>
                <a:cs typeface="Arial" pitchFamily="34" charset="0"/>
              </a:rPr>
              <a:t>Can ESDGC and Foundation Phase happen together seamlessly </a:t>
            </a:r>
          </a:p>
          <a:p>
            <a:r>
              <a:rPr lang="en-GB" altLang="en-US" dirty="0" err="1">
                <a:latin typeface="Arial" pitchFamily="34" charset="0"/>
                <a:cs typeface="Arial" pitchFamily="34" charset="0"/>
              </a:rPr>
              <a:t>Estyn</a:t>
            </a:r>
            <a:r>
              <a:rPr lang="en-GB" altLang="en-US" dirty="0">
                <a:latin typeface="Arial" pitchFamily="34" charset="0"/>
                <a:cs typeface="Arial" pitchFamily="34" charset="0"/>
              </a:rPr>
              <a:t> 2014: 2 note</a:t>
            </a:r>
          </a:p>
          <a:p>
            <a:r>
              <a:rPr lang="en-US" altLang="en-US" dirty="0">
                <a:latin typeface="Arial" pitchFamily="34" charset="0"/>
                <a:cs typeface="Arial" pitchFamily="34" charset="0"/>
              </a:rPr>
              <a:t>‘an ethos that can be embedded throughout schools, an attitude to be adopted, a value system and a way of life’. </a:t>
            </a:r>
          </a:p>
          <a:p>
            <a:r>
              <a:rPr lang="en-US" altLang="en-US" dirty="0">
                <a:latin typeface="Arial" pitchFamily="34" charset="0"/>
                <a:cs typeface="Arial" pitchFamily="34" charset="0"/>
              </a:rPr>
              <a:t>Tinney and </a:t>
            </a:r>
            <a:r>
              <a:rPr lang="en-US" altLang="en-US" dirty="0" err="1">
                <a:latin typeface="Arial" pitchFamily="34" charset="0"/>
                <a:cs typeface="Arial" pitchFamily="34" charset="0"/>
              </a:rPr>
              <a:t>Hirst</a:t>
            </a:r>
            <a:r>
              <a:rPr lang="en-US" altLang="en-US" dirty="0">
                <a:latin typeface="Arial" pitchFamily="34" charset="0"/>
                <a:cs typeface="Arial" pitchFamily="34" charset="0"/>
              </a:rPr>
              <a:t> (2014)  noted that practitioners from a Welsh research study however see ESDGC as an add on, and do not  see there is time in curriculum , and that it may be too complicated for young children.</a:t>
            </a:r>
          </a:p>
          <a:p>
            <a:r>
              <a:rPr lang="en-US" altLang="en-US" dirty="0">
                <a:latin typeface="Arial" pitchFamily="34" charset="0"/>
                <a:cs typeface="Arial" pitchFamily="34" charset="0"/>
              </a:rPr>
              <a:t>How can this be overcome?</a:t>
            </a:r>
            <a:endParaRPr lang="en-GB" altLang="en-US" dirty="0">
              <a:latin typeface="Arial" pitchFamily="34" charset="0"/>
              <a:cs typeface="Arial"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A8353382-B55A-4A9B-A07F-FA6D11221F28}" type="slidenum">
              <a:rPr lang="en-GB" altLang="en-US" smtClean="0">
                <a:solidFill>
                  <a:prstClr val="black"/>
                </a:solidFill>
              </a:rPr>
              <a:pPr eaLnBrk="1" hangingPunct="1">
                <a:spcBef>
                  <a:spcPct val="0"/>
                </a:spcBef>
              </a:pPr>
              <a:t>15</a:t>
            </a:fld>
            <a:endParaRPr lang="en-GB" altLang="en-US">
              <a:solidFill>
                <a:prstClr val="black"/>
              </a:solidFill>
            </a:endParaRPr>
          </a:p>
        </p:txBody>
      </p:sp>
    </p:spTree>
    <p:extLst>
      <p:ext uri="{BB962C8B-B14F-4D97-AF65-F5344CB8AC3E}">
        <p14:creationId xmlns:p14="http://schemas.microsoft.com/office/powerpoint/2010/main" val="15032552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cs typeface="Arial" pitchFamily="34" charset="0"/>
              </a:rPr>
              <a:t>Discuss ideas </a:t>
            </a:r>
          </a:p>
          <a:p>
            <a:r>
              <a:rPr lang="en-GB" altLang="en-US">
                <a:latin typeface="Arial" pitchFamily="34" charset="0"/>
                <a:cs typeface="Arial" pitchFamily="34" charset="0"/>
              </a:rPr>
              <a:t>Can ESDGC and Foundation Phase happen together seamlessly </a:t>
            </a:r>
          </a:p>
          <a:p>
            <a:r>
              <a:rPr lang="en-GB" altLang="en-US">
                <a:latin typeface="Arial" pitchFamily="34" charset="0"/>
                <a:cs typeface="Arial" pitchFamily="34" charset="0"/>
              </a:rPr>
              <a:t>Estyn 2014: 2 note</a:t>
            </a:r>
          </a:p>
          <a:p>
            <a:r>
              <a:rPr lang="en-US" altLang="en-US">
                <a:latin typeface="Arial" pitchFamily="34" charset="0"/>
                <a:cs typeface="Arial" pitchFamily="34" charset="0"/>
              </a:rPr>
              <a:t>‘an ethos that can be embedded throughout schools, an attitude to be adopted, a value system and a way of life’. </a:t>
            </a:r>
            <a:endParaRPr lang="en-GB" altLang="en-US">
              <a:latin typeface="Arial" pitchFamily="34" charset="0"/>
              <a:cs typeface="Arial" pitchFamily="34" charset="0"/>
            </a:endParaRPr>
          </a:p>
          <a:p>
            <a:endParaRPr lang="en-GB" altLang="en-US">
              <a:latin typeface="Arial" pitchFamily="34" charset="0"/>
              <a:cs typeface="Arial" pitchFamily="34" charset="0"/>
            </a:endParaRP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82F05C16-FF3F-488F-83F4-54804B27E146}" type="slidenum">
              <a:rPr lang="en-GB" altLang="en-US" smtClean="0">
                <a:solidFill>
                  <a:prstClr val="black"/>
                </a:solidFill>
              </a:rPr>
              <a:pPr eaLnBrk="1" hangingPunct="1">
                <a:spcBef>
                  <a:spcPct val="0"/>
                </a:spcBef>
              </a:pPr>
              <a:t>16</a:t>
            </a:fld>
            <a:endParaRPr lang="en-GB" altLang="en-US">
              <a:solidFill>
                <a:prstClr val="black"/>
              </a:solidFill>
            </a:endParaRPr>
          </a:p>
        </p:txBody>
      </p:sp>
    </p:spTree>
    <p:extLst>
      <p:ext uri="{BB962C8B-B14F-4D97-AF65-F5344CB8AC3E}">
        <p14:creationId xmlns:p14="http://schemas.microsoft.com/office/powerpoint/2010/main" val="1475249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0D94B6DD-4B0A-4F41-BADF-1641F2A86D2D}" type="slidenum">
              <a:rPr lang="en-GB" altLang="en-US" smtClean="0">
                <a:solidFill>
                  <a:prstClr val="black"/>
                </a:solidFill>
              </a:rPr>
              <a:pPr eaLnBrk="1" hangingPunct="1">
                <a:spcBef>
                  <a:spcPct val="0"/>
                </a:spcBef>
              </a:pPr>
              <a:t>17</a:t>
            </a:fld>
            <a:endParaRPr lang="en-GB" altLang="en-US">
              <a:solidFill>
                <a:prstClr val="black"/>
              </a:solidFill>
            </a:endParaRPr>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xfrm>
            <a:off x="765175" y="43561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itchFamily="34" charset="0"/>
                <a:cs typeface="Arial" pitchFamily="34" charset="0"/>
              </a:rPr>
              <a:t>Starting the important values when children are young. Empathy, supporting them express themselves , have a voice. Is this not the core of early  years values? Old source but significant as the book it is from was one of the </a:t>
            </a:r>
            <a:r>
              <a:rPr lang="en-GB" altLang="en-US" dirty="0" err="1">
                <a:latin typeface="Arial" pitchFamily="34" charset="0"/>
                <a:cs typeface="Arial" pitchFamily="34" charset="0"/>
              </a:rPr>
              <a:t>frst</a:t>
            </a:r>
            <a:r>
              <a:rPr lang="en-GB" altLang="en-US" dirty="0">
                <a:latin typeface="Arial" pitchFamily="34" charset="0"/>
                <a:cs typeface="Arial" pitchFamily="34" charset="0"/>
              </a:rPr>
              <a:t> key texts in this area</a:t>
            </a:r>
          </a:p>
        </p:txBody>
      </p:sp>
    </p:spTree>
    <p:extLst>
      <p:ext uri="{BB962C8B-B14F-4D97-AF65-F5344CB8AC3E}">
        <p14:creationId xmlns:p14="http://schemas.microsoft.com/office/powerpoint/2010/main" val="36430930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18</a:t>
            </a:fld>
            <a:endParaRPr lang="en-GB"/>
          </a:p>
        </p:txBody>
      </p:sp>
    </p:spTree>
    <p:extLst>
      <p:ext uri="{BB962C8B-B14F-4D97-AF65-F5344CB8AC3E}">
        <p14:creationId xmlns:p14="http://schemas.microsoft.com/office/powerpoint/2010/main" val="31201647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19</a:t>
            </a:fld>
            <a:endParaRPr lang="en-GB"/>
          </a:p>
        </p:txBody>
      </p:sp>
    </p:spTree>
    <p:extLst>
      <p:ext uri="{BB962C8B-B14F-4D97-AF65-F5344CB8AC3E}">
        <p14:creationId xmlns:p14="http://schemas.microsoft.com/office/powerpoint/2010/main" val="1483703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itchFamily="34" charset="0"/>
              <a:cs typeface="Arial" pitchFamily="34" charset="0"/>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B0D9430A-F792-4A0A-A3E6-960CD4231A94}" type="slidenum">
              <a:rPr lang="en-GB" altLang="en-US" smtClean="0">
                <a:solidFill>
                  <a:prstClr val="black"/>
                </a:solidFill>
              </a:rPr>
              <a:pPr eaLnBrk="1" hangingPunct="1">
                <a:spcBef>
                  <a:spcPct val="0"/>
                </a:spcBef>
              </a:pPr>
              <a:t>20</a:t>
            </a:fld>
            <a:endParaRPr lang="en-GB" altLang="en-US">
              <a:solidFill>
                <a:prstClr val="black"/>
              </a:solidFill>
            </a:endParaRPr>
          </a:p>
        </p:txBody>
      </p:sp>
    </p:spTree>
    <p:extLst>
      <p:ext uri="{BB962C8B-B14F-4D97-AF65-F5344CB8AC3E}">
        <p14:creationId xmlns:p14="http://schemas.microsoft.com/office/powerpoint/2010/main" val="6760593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cs typeface="Arial" pitchFamily="34" charset="0"/>
              </a:rPr>
              <a:t>Think of the issues that can come out of a cooking exercise, how can adults ensure ESDGC is also a focus.</a:t>
            </a:r>
          </a:p>
          <a:p>
            <a:endParaRPr lang="en-GB" altLang="en-US">
              <a:latin typeface="Arial" pitchFamily="34" charset="0"/>
              <a:cs typeface="Arial" pitchFamily="34" charset="0"/>
            </a:endParaRPr>
          </a:p>
          <a:p>
            <a:r>
              <a:rPr lang="en-GB" altLang="en-US">
                <a:latin typeface="Arial" pitchFamily="34" charset="0"/>
                <a:cs typeface="Arial" pitchFamily="34" charset="0"/>
              </a:rPr>
              <a:t>Waster- where does unused food go?</a:t>
            </a:r>
          </a:p>
          <a:p>
            <a:r>
              <a:rPr lang="en-GB" altLang="en-US">
                <a:latin typeface="Arial" pitchFamily="34" charset="0"/>
                <a:cs typeface="Arial" pitchFamily="34" charset="0"/>
              </a:rPr>
              <a:t>Fair trade olives?</a:t>
            </a:r>
          </a:p>
          <a:p>
            <a:r>
              <a:rPr lang="en-GB" altLang="en-US">
                <a:latin typeface="Arial" pitchFamily="34" charset="0"/>
                <a:cs typeface="Arial" pitchFamily="34" charset="0"/>
              </a:rPr>
              <a:t>How far have the ingredients travelled etc?</a:t>
            </a:r>
          </a:p>
          <a:p>
            <a:r>
              <a:rPr lang="en-GB" altLang="en-US">
                <a:latin typeface="Arial" pitchFamily="34" charset="0"/>
                <a:cs typeface="Arial" pitchFamily="34" charset="0"/>
              </a:rPr>
              <a:t>What about take away pizza- packaging etc ?</a:t>
            </a:r>
          </a:p>
          <a:p>
            <a:r>
              <a:rPr lang="en-GB" altLang="en-US">
                <a:latin typeface="Arial" pitchFamily="34" charset="0"/>
                <a:cs typeface="Arial" pitchFamily="34" charset="0"/>
              </a:rPr>
              <a:t> Get students to think and discuss</a:t>
            </a: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8C26A589-A8C3-43AF-ADBA-44B6777E20BE}" type="slidenum">
              <a:rPr lang="en-GB" altLang="en-US" smtClean="0">
                <a:solidFill>
                  <a:prstClr val="black"/>
                </a:solidFill>
              </a:rPr>
              <a:pPr eaLnBrk="1" hangingPunct="1">
                <a:spcBef>
                  <a:spcPct val="0"/>
                </a:spcBef>
              </a:pPr>
              <a:t>21</a:t>
            </a:fld>
            <a:endParaRPr lang="en-GB" altLang="en-US">
              <a:solidFill>
                <a:prstClr val="black"/>
              </a:solidFill>
            </a:endParaRPr>
          </a:p>
        </p:txBody>
      </p:sp>
    </p:spTree>
    <p:extLst>
      <p:ext uri="{BB962C8B-B14F-4D97-AF65-F5344CB8AC3E}">
        <p14:creationId xmlns:p14="http://schemas.microsoft.com/office/powerpoint/2010/main" val="31312525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itchFamily="34" charset="0"/>
              <a:cs typeface="Arial" pitchFamily="34" charset="0"/>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003663C1-9FD0-4315-BABE-A9AC07355D45}" type="slidenum">
              <a:rPr lang="en-GB" altLang="en-US" smtClean="0">
                <a:solidFill>
                  <a:prstClr val="black"/>
                </a:solidFill>
              </a:rPr>
              <a:pPr eaLnBrk="1" hangingPunct="1">
                <a:spcBef>
                  <a:spcPct val="0"/>
                </a:spcBef>
              </a:pPr>
              <a:t>22</a:t>
            </a:fld>
            <a:endParaRPr lang="en-GB" altLang="en-US">
              <a:solidFill>
                <a:prstClr val="black"/>
              </a:solidFill>
            </a:endParaRPr>
          </a:p>
        </p:txBody>
      </p:sp>
    </p:spTree>
    <p:extLst>
      <p:ext uri="{BB962C8B-B14F-4D97-AF65-F5344CB8AC3E}">
        <p14:creationId xmlns:p14="http://schemas.microsoft.com/office/powerpoint/2010/main" val="15025581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Clip one is very good</a:t>
            </a:r>
          </a:p>
          <a:p>
            <a:r>
              <a:rPr lang="en-GB" altLang="en-US" dirty="0">
                <a:latin typeface="Arial" pitchFamily="34" charset="0"/>
                <a:cs typeface="Arial" pitchFamily="34" charset="0"/>
              </a:rPr>
              <a:t>Although Australian are there parallels with Welsh context</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How can we lead for sustainability?</a:t>
            </a:r>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32487872-502D-467B-9E50-878E8CB4D8F4}" type="slidenum">
              <a:rPr lang="en-GB" altLang="en-US" smtClean="0">
                <a:solidFill>
                  <a:prstClr val="black"/>
                </a:solidFill>
              </a:rPr>
              <a:pPr eaLnBrk="1" hangingPunct="1">
                <a:spcBef>
                  <a:spcPct val="0"/>
                </a:spcBef>
              </a:pPr>
              <a:t>23</a:t>
            </a:fld>
            <a:endParaRPr lang="en-GB" altLang="en-US">
              <a:solidFill>
                <a:prstClr val="black"/>
              </a:solidFill>
            </a:endParaRPr>
          </a:p>
        </p:txBody>
      </p:sp>
    </p:spTree>
    <p:extLst>
      <p:ext uri="{BB962C8B-B14F-4D97-AF65-F5344CB8AC3E}">
        <p14:creationId xmlns:p14="http://schemas.microsoft.com/office/powerpoint/2010/main" val="38615655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24</a:t>
            </a:fld>
            <a:endParaRPr lang="en-GB"/>
          </a:p>
        </p:txBody>
      </p:sp>
    </p:spTree>
    <p:extLst>
      <p:ext uri="{BB962C8B-B14F-4D97-AF65-F5344CB8AC3E}">
        <p14:creationId xmlns:p14="http://schemas.microsoft.com/office/powerpoint/2010/main" val="14543968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Links to ESDGC</a:t>
            </a:r>
          </a:p>
          <a:p>
            <a:r>
              <a:rPr lang="en-GB" altLang="en-US" dirty="0">
                <a:latin typeface="Arial" pitchFamily="34" charset="0"/>
                <a:cs typeface="Arial" pitchFamily="34" charset="0"/>
              </a:rPr>
              <a:t>Problem solving and creative thinking skills to answer the world’s big problems in future? </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Think about gardening? Links to Froebel</a:t>
            </a:r>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2C4EE11A-0728-4CA5-88A3-10492F0CCE8F}" type="slidenum">
              <a:rPr lang="en-GB" altLang="en-US" smtClean="0">
                <a:solidFill>
                  <a:prstClr val="black"/>
                </a:solidFill>
              </a:rPr>
              <a:pPr eaLnBrk="1" hangingPunct="1">
                <a:spcBef>
                  <a:spcPct val="0"/>
                </a:spcBef>
              </a:pPr>
              <a:t>25</a:t>
            </a:fld>
            <a:endParaRPr lang="en-GB" altLang="en-US">
              <a:solidFill>
                <a:prstClr val="black"/>
              </a:solidFill>
            </a:endParaRPr>
          </a:p>
        </p:txBody>
      </p:sp>
    </p:spTree>
    <p:extLst>
      <p:ext uri="{BB962C8B-B14F-4D97-AF65-F5344CB8AC3E}">
        <p14:creationId xmlns:p14="http://schemas.microsoft.com/office/powerpoint/2010/main" val="25978079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CC8C07-3F3D-4D92-BD96-7ACBA6EAA575}" type="slidenum">
              <a:rPr lang="en-GB" smtClean="0"/>
              <a:t>26</a:t>
            </a:fld>
            <a:endParaRPr lang="en-GB"/>
          </a:p>
        </p:txBody>
      </p:sp>
    </p:spTree>
    <p:extLst>
      <p:ext uri="{BB962C8B-B14F-4D97-AF65-F5344CB8AC3E}">
        <p14:creationId xmlns:p14="http://schemas.microsoft.com/office/powerpoint/2010/main" val="14498322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27</a:t>
            </a:fld>
            <a:endParaRPr lang="en-GB"/>
          </a:p>
        </p:txBody>
      </p:sp>
    </p:spTree>
    <p:extLst>
      <p:ext uri="{BB962C8B-B14F-4D97-AF65-F5344CB8AC3E}">
        <p14:creationId xmlns:p14="http://schemas.microsoft.com/office/powerpoint/2010/main" val="10285659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5982800C-315F-4AF3-95E9-B1D430F43E71}" type="slidenum">
              <a:rPr lang="en-GB" altLang="en-US" smtClean="0">
                <a:solidFill>
                  <a:prstClr val="black"/>
                </a:solidFill>
              </a:rPr>
              <a:pPr eaLnBrk="1" hangingPunct="1">
                <a:spcBef>
                  <a:spcPct val="0"/>
                </a:spcBef>
              </a:pPr>
              <a:t>28</a:t>
            </a:fld>
            <a:endParaRPr lang="en-GB" altLang="en-US">
              <a:solidFill>
                <a:prstClr val="black"/>
              </a:solidFill>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itchFamily="34" charset="0"/>
                <a:cs typeface="Arial" pitchFamily="34" charset="0"/>
              </a:rPr>
              <a:t>Interesting document from WAG linking Outdoors to ESDGC, highlights significant life experiences </a:t>
            </a:r>
          </a:p>
          <a:p>
            <a:pPr eaLnBrk="1" hangingPunct="1"/>
            <a:r>
              <a:rPr lang="en-GB" altLang="en-US" dirty="0">
                <a:latin typeface="Arial" pitchFamily="34" charset="0"/>
                <a:cs typeface="Arial" pitchFamily="34" charset="0"/>
              </a:rPr>
              <a:t>Reference </a:t>
            </a:r>
          </a:p>
          <a:p>
            <a:r>
              <a:rPr lang="en-GB" altLang="en-US" dirty="0">
                <a:latin typeface="Arial" pitchFamily="34" charset="0"/>
                <a:cs typeface="Arial" pitchFamily="34" charset="0"/>
              </a:rPr>
              <a:t>DCELLS (2007) Cardiff : Wales Out of classroom learning</a:t>
            </a:r>
          </a:p>
          <a:p>
            <a:r>
              <a:rPr lang="en-US" altLang="en-US" dirty="0">
                <a:latin typeface="Arial" pitchFamily="34" charset="0"/>
                <a:cs typeface="Arial" pitchFamily="34" charset="0"/>
              </a:rPr>
              <a:t>Making the most of first hand experiences of the natural environment.</a:t>
            </a:r>
          </a:p>
          <a:p>
            <a:r>
              <a:rPr lang="en-US" altLang="en-US" dirty="0">
                <a:latin typeface="Arial" pitchFamily="34" charset="0"/>
                <a:cs typeface="Arial" pitchFamily="34" charset="0"/>
              </a:rPr>
              <a:t>Cardiff: WAG.</a:t>
            </a:r>
          </a:p>
          <a:p>
            <a:endParaRPr lang="en-US" altLang="en-US" dirty="0">
              <a:latin typeface="Arial" pitchFamily="34" charset="0"/>
              <a:cs typeface="Arial" pitchFamily="34" charset="0"/>
            </a:endParaRPr>
          </a:p>
          <a:p>
            <a:r>
              <a:rPr lang="en-US" altLang="en-US" dirty="0">
                <a:latin typeface="Arial" pitchFamily="34" charset="0"/>
                <a:cs typeface="Arial" pitchFamily="34" charset="0"/>
              </a:rPr>
              <a:t>Consider these ideas </a:t>
            </a:r>
          </a:p>
          <a:p>
            <a:r>
              <a:rPr lang="en-US" altLang="en-US" dirty="0">
                <a:latin typeface="Arial" pitchFamily="34" charset="0"/>
                <a:cs typeface="Arial" pitchFamily="34" charset="0"/>
              </a:rPr>
              <a:t>Could we ben moving to </a:t>
            </a:r>
            <a:r>
              <a:rPr lang="en-US" altLang="en-US" dirty="0" err="1">
                <a:latin typeface="Arial" pitchFamily="34" charset="0"/>
                <a:cs typeface="Arial" pitchFamily="34" charset="0"/>
              </a:rPr>
              <a:t>posthumanims</a:t>
            </a:r>
            <a:r>
              <a:rPr lang="en-US" altLang="en-US" dirty="0">
                <a:latin typeface="Arial" pitchFamily="34" charset="0"/>
                <a:cs typeface="Arial" pitchFamily="34" charset="0"/>
              </a:rPr>
              <a:t> – new materialism where humans </a:t>
            </a:r>
            <a:r>
              <a:rPr lang="en-US" altLang="en-US" dirty="0" err="1">
                <a:latin typeface="Arial" pitchFamily="34" charset="0"/>
                <a:cs typeface="Arial" pitchFamily="34" charset="0"/>
              </a:rPr>
              <a:t>decentred</a:t>
            </a:r>
            <a:r>
              <a:rPr lang="en-US" altLang="en-US" dirty="0">
                <a:latin typeface="Arial" pitchFamily="34" charset="0"/>
                <a:cs typeface="Arial" pitchFamily="34" charset="0"/>
              </a:rPr>
              <a:t>?</a:t>
            </a:r>
          </a:p>
          <a:p>
            <a:r>
              <a:rPr lang="en-US" altLang="en-US" dirty="0">
                <a:latin typeface="Arial" pitchFamily="34" charset="0"/>
                <a:cs typeface="Arial" pitchFamily="34" charset="0"/>
              </a:rPr>
              <a:t>Or are we looking after the non-human world for our own wellbeing.</a:t>
            </a:r>
          </a:p>
          <a:p>
            <a:r>
              <a:rPr lang="en-US" altLang="en-US" dirty="0">
                <a:latin typeface="Arial" pitchFamily="34" charset="0"/>
                <a:cs typeface="Arial" pitchFamily="34" charset="0"/>
              </a:rPr>
              <a:t>Should understanding ecology / cycles of life be part of pedagogy and working in harmony be core to early years?</a:t>
            </a:r>
            <a:endParaRPr lang="en-GB" altLang="en-US" dirty="0">
              <a:latin typeface="Arial" pitchFamily="34" charset="0"/>
              <a:cs typeface="Arial" pitchFamily="34" charset="0"/>
            </a:endParaRPr>
          </a:p>
          <a:p>
            <a:pPr eaLnBrk="1" hangingPunct="1"/>
            <a:endParaRPr lang="en-GB" altLang="en-US" dirty="0">
              <a:latin typeface="Arial" pitchFamily="34" charset="0"/>
              <a:cs typeface="Arial" pitchFamily="34" charset="0"/>
            </a:endParaRPr>
          </a:p>
        </p:txBody>
      </p:sp>
    </p:spTree>
    <p:extLst>
      <p:ext uri="{BB962C8B-B14F-4D97-AF65-F5344CB8AC3E}">
        <p14:creationId xmlns:p14="http://schemas.microsoft.com/office/powerpoint/2010/main" val="41007230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29</a:t>
            </a:fld>
            <a:endParaRPr lang="en-GB"/>
          </a:p>
        </p:txBody>
      </p:sp>
    </p:spTree>
    <p:extLst>
      <p:ext uri="{BB962C8B-B14F-4D97-AF65-F5344CB8AC3E}">
        <p14:creationId xmlns:p14="http://schemas.microsoft.com/office/powerpoint/2010/main" val="18388237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cs typeface="Arial" pitchFamily="34" charset="0"/>
              </a:rPr>
              <a:t>Estyn , 2014 note that there needs to be a database of organisations that can support settings and schools to take ESDGC forward.</a:t>
            </a: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311B21F6-49C8-4AD6-9D45-B92E1AD044A9}" type="slidenum">
              <a:rPr lang="en-GB" altLang="en-US" smtClean="0">
                <a:solidFill>
                  <a:prstClr val="black"/>
                </a:solidFill>
              </a:rPr>
              <a:pPr eaLnBrk="1" hangingPunct="1">
                <a:spcBef>
                  <a:spcPct val="0"/>
                </a:spcBef>
              </a:pPr>
              <a:t>30</a:t>
            </a:fld>
            <a:endParaRPr lang="en-GB" altLang="en-US">
              <a:solidFill>
                <a:prstClr val="black"/>
              </a:solidFill>
            </a:endParaRPr>
          </a:p>
        </p:txBody>
      </p:sp>
    </p:spTree>
    <p:extLst>
      <p:ext uri="{BB962C8B-B14F-4D97-AF65-F5344CB8AC3E}">
        <p14:creationId xmlns:p14="http://schemas.microsoft.com/office/powerpoint/2010/main" val="33634432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Possibility students might want to think how to link some of the discussion to evaluating their John Muir experience.</a:t>
            </a:r>
          </a:p>
        </p:txBody>
      </p:sp>
      <p:sp>
        <p:nvSpPr>
          <p:cNvPr id="4" name="Slide Number Placeholder 3"/>
          <p:cNvSpPr>
            <a:spLocks noGrp="1"/>
          </p:cNvSpPr>
          <p:nvPr>
            <p:ph type="sldNum" sz="quarter" idx="5"/>
          </p:nvPr>
        </p:nvSpPr>
        <p:spPr/>
        <p:txBody>
          <a:bodyPr/>
          <a:lstStyle/>
          <a:p>
            <a:fld id="{0ECC8C07-3F3D-4D92-BD96-7ACBA6EAA575}" type="slidenum">
              <a:rPr lang="en-GB" smtClean="0"/>
              <a:t>32</a:t>
            </a:fld>
            <a:endParaRPr lang="en-GB"/>
          </a:p>
        </p:txBody>
      </p:sp>
    </p:spTree>
    <p:extLst>
      <p:ext uri="{BB962C8B-B14F-4D97-AF65-F5344CB8AC3E}">
        <p14:creationId xmlns:p14="http://schemas.microsoft.com/office/powerpoint/2010/main" val="7775277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ECC8C07-3F3D-4D92-BD96-7ACBA6EAA575}" type="slidenum">
              <a:rPr lang="en-GB" smtClean="0"/>
              <a:t>33</a:t>
            </a:fld>
            <a:endParaRPr lang="en-GB"/>
          </a:p>
        </p:txBody>
      </p:sp>
    </p:spTree>
    <p:extLst>
      <p:ext uri="{BB962C8B-B14F-4D97-AF65-F5344CB8AC3E}">
        <p14:creationId xmlns:p14="http://schemas.microsoft.com/office/powerpoint/2010/main" val="24469637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14/06/2021</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7053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14/06/2021</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3370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14/06/2021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6451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14/06/2021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87792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14/06/2021</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3205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14/06/2021</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9879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14/06/2021</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3097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14/06/2021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9234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14/06/2021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84901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14/06/2021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26569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14/06/2021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197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14/06/2021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780424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gov.wales/topics/people-and-communities/people/future-generations-act/future-generations-act-video/?skip=1&amp;lang=cy" TargetMode="External"/><Relationship Id="rId2" Type="http://schemas.openxmlformats.org/officeDocument/2006/relationships/hyperlink" Target="https://gov.wales/topics/people-and-communities/people/future-generations-act/future-generations-act-video/?lang=en"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dysgu.hwb.gov.wales/playlists/view/62ca7ec4-b6a2-485c-bf47-7f396550d0ab/en#page3"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s3-eu-west-1.amazonaws.com/hwb-live-storage/ee/50/68/08/a57245aab65a06b149c24fb0/National_Literacy_and_Numeracy_Framework_year_2.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bing.com/videos/search?q=The+point+preschool+video+sustainability&amp;&amp;view=detail&amp;mid=F045EBBC3CFE68917FFCF045EBBC3CFE68917FFC&amp;&amp;FORM=VDRVRV"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hyperlink" Target="http://www.ecrh.edu.au/resources/detail/index/talking-about-practice-embedding-sustainable-practices" TargetMode="External"/><Relationship Id="rId5" Type="http://schemas.openxmlformats.org/officeDocument/2006/relationships/hyperlink" Target="http://thepointpreschool.com.au/wp-content/uploads/2015/02/PDF_Information-Sheet_Sustainability.pdf" TargetMode="External"/><Relationship Id="rId4" Type="http://schemas.openxmlformats.org/officeDocument/2006/relationships/hyperlink" Target="https://www.youtube.com/watch?v=i51jHKF1_SQ"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bing.com/videos/search?q=The+point+preschool+video+sustainability&amp;&amp;view=detail&amp;mid=01DE1DCF42B91F3BFE8401DE1DCF42B91F3BFE84&amp;&amp;FORM=VDRVSR"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theharmonyproject.org.uk/tag/podcast/" TargetMode="External"/><Relationship Id="rId2" Type="http://schemas.openxmlformats.org/officeDocument/2006/relationships/hyperlink" Target="https://www.youtube.com/watch?v=58l3O5y2UgE"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jCulXPYPP4U"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en.wikipedia.org/wiki/Harvard_University_Press"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rtlCol="0">
            <a:normAutofit/>
          </a:bodyPr>
          <a:lstStyle/>
          <a:p>
            <a:pPr>
              <a:defRPr/>
            </a:pPr>
            <a:r>
              <a:rPr lang="en-GB" sz="3200" dirty="0"/>
              <a:t>EAEE6005-C</a:t>
            </a:r>
            <a:br>
              <a:rPr lang="en-GB" sz="3200" dirty="0"/>
            </a:br>
            <a:r>
              <a:rPr lang="en-GB" sz="3200" dirty="0"/>
              <a:t>Sustainability in the early years</a:t>
            </a:r>
            <a:endParaRPr lang="en-US" sz="3200" dirty="0"/>
          </a:p>
        </p:txBody>
      </p:sp>
      <p:sp>
        <p:nvSpPr>
          <p:cNvPr id="2051" name="Rectangle 3"/>
          <p:cNvSpPr>
            <a:spLocks noGrp="1" noChangeArrowheads="1"/>
          </p:cNvSpPr>
          <p:nvPr>
            <p:ph type="subTitle" idx="1"/>
          </p:nvPr>
        </p:nvSpPr>
        <p:spPr/>
        <p:txBody>
          <a:bodyPr/>
          <a:lstStyle/>
          <a:p>
            <a:pPr eaLnBrk="1" hangingPunct="1">
              <a:lnSpc>
                <a:spcPct val="90000"/>
              </a:lnSpc>
            </a:pPr>
            <a:r>
              <a:rPr lang="en-GB" altLang="en-US" i="1" dirty="0">
                <a:solidFill>
                  <a:schemeClr val="bg2"/>
                </a:solidFill>
              </a:rPr>
              <a:t>EAEE6005-C</a:t>
            </a:r>
          </a:p>
          <a:p>
            <a:pPr eaLnBrk="1" hangingPunct="1">
              <a:lnSpc>
                <a:spcPct val="90000"/>
              </a:lnSpc>
            </a:pPr>
            <a:r>
              <a:rPr lang="en-GB" altLang="en-US" i="1" dirty="0" err="1">
                <a:solidFill>
                  <a:schemeClr val="bg2"/>
                </a:solidFill>
              </a:rPr>
              <a:t>Cynaladwyedd</a:t>
            </a:r>
            <a:r>
              <a:rPr lang="en-GB" altLang="en-US" i="1" dirty="0">
                <a:solidFill>
                  <a:schemeClr val="bg2"/>
                </a:solidFill>
              </a:rPr>
              <a:t> </a:t>
            </a:r>
            <a:r>
              <a:rPr lang="en-GB" altLang="en-US" i="1" dirty="0" err="1">
                <a:solidFill>
                  <a:schemeClr val="bg2"/>
                </a:solidFill>
              </a:rPr>
              <a:t>yn</a:t>
            </a:r>
            <a:r>
              <a:rPr lang="en-GB" altLang="en-US" i="1" dirty="0">
                <a:solidFill>
                  <a:schemeClr val="bg2"/>
                </a:solidFill>
              </a:rPr>
              <a:t> y </a:t>
            </a:r>
            <a:r>
              <a:rPr lang="en-GB" altLang="en-US" i="1" dirty="0" err="1">
                <a:solidFill>
                  <a:schemeClr val="bg2"/>
                </a:solidFill>
              </a:rPr>
              <a:t>blynyddoedd</a:t>
            </a:r>
            <a:r>
              <a:rPr lang="en-GB" altLang="en-US" i="1" dirty="0">
                <a:solidFill>
                  <a:schemeClr val="bg2"/>
                </a:solidFill>
              </a:rPr>
              <a:t> </a:t>
            </a:r>
            <a:r>
              <a:rPr lang="en-GB" altLang="en-US" i="1" dirty="0" err="1">
                <a:solidFill>
                  <a:schemeClr val="bg2"/>
                </a:solidFill>
              </a:rPr>
              <a:t>cynnar</a:t>
            </a:r>
            <a:endParaRPr lang="en-GB" altLang="en-US" i="1" dirty="0">
              <a:solidFill>
                <a:schemeClr val="bg2"/>
              </a:solidFill>
            </a:endParaRPr>
          </a:p>
          <a:p>
            <a:pPr eaLnBrk="1" hangingPunct="1">
              <a:lnSpc>
                <a:spcPct val="90000"/>
              </a:lnSpc>
            </a:pPr>
            <a:endParaRPr lang="cy-GB" altLang="en-US" dirty="0">
              <a:solidFill>
                <a:srgbClr val="00B0F0"/>
              </a:solidFill>
            </a:endParaRPr>
          </a:p>
        </p:txBody>
      </p:sp>
    </p:spTree>
    <p:extLst>
      <p:ext uri="{BB962C8B-B14F-4D97-AF65-F5344CB8AC3E}">
        <p14:creationId xmlns:p14="http://schemas.microsoft.com/office/powerpoint/2010/main" val="3244389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lstStyle/>
          <a:p>
            <a:r>
              <a:rPr lang="en-GB" dirty="0"/>
              <a:t>Content / </a:t>
            </a:r>
            <a:r>
              <a:rPr lang="en-GB" dirty="0" err="1">
                <a:solidFill>
                  <a:schemeClr val="accent1"/>
                </a:solidFill>
              </a:rPr>
              <a:t>Cynnwys</a:t>
            </a:r>
            <a:endParaRPr lang="en-GB" dirty="0">
              <a:solidFill>
                <a:schemeClr val="accent1"/>
              </a:solidFill>
            </a:endParaRPr>
          </a:p>
        </p:txBody>
      </p:sp>
      <p:sp>
        <p:nvSpPr>
          <p:cNvPr id="5" name="Content Placeholder 4">
            <a:extLst>
              <a:ext uri="{FF2B5EF4-FFF2-40B4-BE49-F238E27FC236}">
                <a16:creationId xmlns:a16="http://schemas.microsoft.com/office/drawing/2014/main" id="{6A07843C-DAB4-4FFD-AF6B-20E854EC94A5}"/>
              </a:ext>
            </a:extLst>
          </p:cNvPr>
          <p:cNvSpPr>
            <a:spLocks noGrp="1"/>
          </p:cNvSpPr>
          <p:nvPr>
            <p:ph sz="half" idx="1"/>
          </p:nvPr>
        </p:nvSpPr>
        <p:spPr/>
        <p:txBody>
          <a:bodyPr/>
          <a:lstStyle/>
          <a:p>
            <a:r>
              <a:rPr lang="en-GB" dirty="0"/>
              <a:t>Values</a:t>
            </a:r>
          </a:p>
          <a:p>
            <a:r>
              <a:rPr lang="en-GB" dirty="0"/>
              <a:t>Pedagogy, Theory and philosophy</a:t>
            </a:r>
          </a:p>
          <a:p>
            <a:r>
              <a:rPr lang="en-GB" dirty="0"/>
              <a:t>Curriculum and legislation</a:t>
            </a:r>
          </a:p>
          <a:p>
            <a:r>
              <a:rPr lang="en-GB" dirty="0"/>
              <a:t>Practical examples</a:t>
            </a:r>
          </a:p>
        </p:txBody>
      </p:sp>
      <p:sp>
        <p:nvSpPr>
          <p:cNvPr id="6" name="Content Placeholder 5">
            <a:extLst>
              <a:ext uri="{FF2B5EF4-FFF2-40B4-BE49-F238E27FC236}">
                <a16:creationId xmlns:a16="http://schemas.microsoft.com/office/drawing/2014/main" id="{486A4D68-4DDA-4B06-B192-C0812798B424}"/>
              </a:ext>
            </a:extLst>
          </p:cNvPr>
          <p:cNvSpPr>
            <a:spLocks noGrp="1"/>
          </p:cNvSpPr>
          <p:nvPr>
            <p:ph sz="half" idx="2"/>
          </p:nvPr>
        </p:nvSpPr>
        <p:spPr/>
        <p:txBody>
          <a:bodyPr/>
          <a:lstStyle/>
          <a:p>
            <a:r>
              <a:rPr lang="en-GB" dirty="0" err="1">
                <a:solidFill>
                  <a:schemeClr val="accent1"/>
                </a:solidFill>
              </a:rPr>
              <a:t>Gwerthoedd</a:t>
            </a:r>
            <a:endParaRPr lang="en-GB" dirty="0">
              <a:solidFill>
                <a:schemeClr val="accent1"/>
              </a:solidFill>
            </a:endParaRPr>
          </a:p>
          <a:p>
            <a:r>
              <a:rPr lang="en-GB" dirty="0" err="1">
                <a:solidFill>
                  <a:schemeClr val="accent1"/>
                </a:solidFill>
              </a:rPr>
              <a:t>Addysggeg</a:t>
            </a:r>
            <a:r>
              <a:rPr lang="en-GB" dirty="0">
                <a:solidFill>
                  <a:schemeClr val="accent1"/>
                </a:solidFill>
              </a:rPr>
              <a:t>, </a:t>
            </a:r>
            <a:r>
              <a:rPr lang="en-GB" dirty="0" err="1">
                <a:solidFill>
                  <a:schemeClr val="accent1"/>
                </a:solidFill>
              </a:rPr>
              <a:t>Damcaniaeth</a:t>
            </a:r>
            <a:r>
              <a:rPr lang="en-GB" dirty="0">
                <a:solidFill>
                  <a:schemeClr val="accent1"/>
                </a:solidFill>
              </a:rPr>
              <a:t> ac </a:t>
            </a:r>
            <a:r>
              <a:rPr lang="en-GB" dirty="0" err="1">
                <a:solidFill>
                  <a:schemeClr val="accent1"/>
                </a:solidFill>
              </a:rPr>
              <a:t>Athroniaeth</a:t>
            </a:r>
            <a:endParaRPr lang="en-GB" dirty="0">
              <a:solidFill>
                <a:schemeClr val="accent1"/>
              </a:solidFill>
            </a:endParaRPr>
          </a:p>
          <a:p>
            <a:r>
              <a:rPr lang="en-GB" dirty="0" err="1">
                <a:solidFill>
                  <a:schemeClr val="accent1"/>
                </a:solidFill>
              </a:rPr>
              <a:t>Cwricwlwm</a:t>
            </a:r>
            <a:r>
              <a:rPr lang="en-GB" dirty="0">
                <a:solidFill>
                  <a:schemeClr val="accent1"/>
                </a:solidFill>
              </a:rPr>
              <a:t> a </a:t>
            </a:r>
            <a:r>
              <a:rPr lang="en-GB" dirty="0" err="1">
                <a:solidFill>
                  <a:schemeClr val="accent1"/>
                </a:solidFill>
              </a:rPr>
              <a:t>Deddfwriaeth</a:t>
            </a:r>
            <a:endParaRPr lang="en-GB" dirty="0">
              <a:solidFill>
                <a:schemeClr val="accent1"/>
              </a:solidFill>
            </a:endParaRPr>
          </a:p>
          <a:p>
            <a:r>
              <a:rPr lang="en-GB" dirty="0" err="1">
                <a:solidFill>
                  <a:schemeClr val="accent1"/>
                </a:solidFill>
              </a:rPr>
              <a:t>Engheifftiau</a:t>
            </a:r>
            <a:r>
              <a:rPr lang="en-GB" dirty="0">
                <a:solidFill>
                  <a:schemeClr val="accent1"/>
                </a:solidFill>
              </a:rPr>
              <a:t> </a:t>
            </a:r>
            <a:r>
              <a:rPr lang="en-GB" dirty="0" err="1">
                <a:solidFill>
                  <a:schemeClr val="accent1"/>
                </a:solidFill>
              </a:rPr>
              <a:t>ymarferol</a:t>
            </a:r>
            <a:endParaRPr lang="en-GB" dirty="0">
              <a:solidFill>
                <a:schemeClr val="accent1"/>
              </a:solidFill>
            </a:endParaRPr>
          </a:p>
        </p:txBody>
      </p:sp>
    </p:spTree>
    <p:extLst>
      <p:ext uri="{BB962C8B-B14F-4D97-AF65-F5344CB8AC3E}">
        <p14:creationId xmlns:p14="http://schemas.microsoft.com/office/powerpoint/2010/main" val="839900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EEC95A-37B4-4BB8-B0DC-C9DD9DC073CB}"/>
              </a:ext>
            </a:extLst>
          </p:cNvPr>
          <p:cNvSpPr>
            <a:spLocks noGrp="1"/>
          </p:cNvSpPr>
          <p:nvPr>
            <p:ph type="title"/>
          </p:nvPr>
        </p:nvSpPr>
        <p:spPr>
          <a:xfrm>
            <a:off x="2292350" y="585788"/>
            <a:ext cx="7289800" cy="1014412"/>
          </a:xfrm>
        </p:spPr>
        <p:txBody>
          <a:bodyPr/>
          <a:lstStyle/>
          <a:p>
            <a:pPr>
              <a:defRPr/>
            </a:pPr>
            <a:r>
              <a:rPr lang="en-GB" sz="3200" dirty="0" err="1">
                <a:latin typeface="Lucida Sans" panose="020B0602030504020204" pitchFamily="34" charset="0"/>
              </a:rPr>
              <a:t>Adnoddau</a:t>
            </a:r>
            <a:r>
              <a:rPr lang="en-GB" sz="3200" dirty="0">
                <a:latin typeface="Lucida Sans" panose="020B0602030504020204" pitchFamily="34" charset="0"/>
              </a:rPr>
              <a:t> / </a:t>
            </a:r>
            <a:r>
              <a:rPr lang="en-GB" sz="3200" dirty="0">
                <a:solidFill>
                  <a:schemeClr val="accent1"/>
                </a:solidFill>
                <a:latin typeface="Lucida Sans" panose="020B0602030504020204" pitchFamily="34" charset="0"/>
              </a:rPr>
              <a:t>Resources</a:t>
            </a:r>
            <a:endParaRPr lang="en-GB" sz="3200" dirty="0">
              <a:solidFill>
                <a:schemeClr val="accent1"/>
              </a:solidFill>
            </a:endParaRPr>
          </a:p>
        </p:txBody>
      </p:sp>
      <p:sp>
        <p:nvSpPr>
          <p:cNvPr id="13315" name="Content Placeholder 4">
            <a:extLst>
              <a:ext uri="{FF2B5EF4-FFF2-40B4-BE49-F238E27FC236}">
                <a16:creationId xmlns:a16="http://schemas.microsoft.com/office/drawing/2014/main" id="{427C0C11-002D-48A3-8329-AE2CB2F20C9F}"/>
              </a:ext>
            </a:extLst>
          </p:cNvPr>
          <p:cNvSpPr>
            <a:spLocks noGrp="1"/>
          </p:cNvSpPr>
          <p:nvPr>
            <p:ph sz="half" idx="1"/>
          </p:nvPr>
        </p:nvSpPr>
        <p:spPr>
          <a:xfrm>
            <a:off x="2133600" y="1445457"/>
            <a:ext cx="3886200" cy="4576763"/>
          </a:xfrm>
        </p:spPr>
        <p:txBody>
          <a:bodyPr/>
          <a:lstStyle/>
          <a:p>
            <a:endParaRPr lang="en-GB" altLang="en-US" dirty="0">
              <a:latin typeface="Lucida Sans" panose="020B0602030504020204" pitchFamily="34" charset="0"/>
            </a:endParaRPr>
          </a:p>
          <a:p>
            <a:r>
              <a:rPr lang="en-GB" altLang="en-US" dirty="0">
                <a:latin typeface="Lucida Sans" panose="020B0602030504020204" pitchFamily="34" charset="0"/>
              </a:rPr>
              <a:t>PP </a:t>
            </a:r>
            <a:r>
              <a:rPr lang="en-GB" altLang="en-US" dirty="0" err="1">
                <a:latin typeface="Lucida Sans" panose="020B0602030504020204" pitchFamily="34" charset="0"/>
              </a:rPr>
              <a:t>ar</a:t>
            </a:r>
            <a:r>
              <a:rPr lang="en-GB" altLang="en-US" dirty="0">
                <a:latin typeface="Lucida Sans" panose="020B0602030504020204" pitchFamily="34" charset="0"/>
              </a:rPr>
              <a:t> </a:t>
            </a:r>
            <a:r>
              <a:rPr lang="en-GB" altLang="en-US" dirty="0" err="1">
                <a:latin typeface="Lucida Sans" panose="020B0602030504020204" pitchFamily="34" charset="0"/>
              </a:rPr>
              <a:t>gyfer</a:t>
            </a:r>
            <a:r>
              <a:rPr lang="en-GB" altLang="en-US" dirty="0">
                <a:latin typeface="Lucida Sans" panose="020B0602030504020204" pitchFamily="34" charset="0"/>
              </a:rPr>
              <a:t> y </a:t>
            </a:r>
            <a:r>
              <a:rPr lang="en-GB" altLang="en-US" dirty="0" err="1">
                <a:latin typeface="Lucida Sans" panose="020B0602030504020204" pitchFamily="34" charset="0"/>
              </a:rPr>
              <a:t>ddarlith</a:t>
            </a:r>
            <a:endParaRPr lang="en-GB" altLang="en-US" dirty="0">
              <a:latin typeface="Lucida Sans" panose="020B0602030504020204" pitchFamily="34" charset="0"/>
            </a:endParaRPr>
          </a:p>
          <a:p>
            <a:r>
              <a:rPr lang="en-GB" altLang="en-US" dirty="0" err="1">
                <a:latin typeface="Lucida Sans" panose="020B0602030504020204" pitchFamily="34" charset="0"/>
              </a:rPr>
              <a:t>Ymchwil</a:t>
            </a:r>
            <a:r>
              <a:rPr lang="en-GB" altLang="en-US" dirty="0">
                <a:latin typeface="Lucida Sans" panose="020B0602030504020204" pitchFamily="34" charset="0"/>
              </a:rPr>
              <a:t> </a:t>
            </a:r>
          </a:p>
          <a:p>
            <a:r>
              <a:rPr lang="en-GB" altLang="en-US" dirty="0">
                <a:latin typeface="Lucida Sans" panose="020B0602030504020204" pitchFamily="34" charset="0"/>
              </a:rPr>
              <a:t>Leganto</a:t>
            </a:r>
          </a:p>
          <a:p>
            <a:r>
              <a:rPr lang="en-GB" altLang="en-US" dirty="0">
                <a:latin typeface="Lucida Sans" panose="020B0602030504020204" pitchFamily="34" charset="0"/>
              </a:rPr>
              <a:t>Moodle</a:t>
            </a:r>
          </a:p>
          <a:p>
            <a:r>
              <a:rPr lang="en-GB" altLang="en-US" dirty="0" err="1">
                <a:latin typeface="Lucida Sans" panose="020B0602030504020204" pitchFamily="34" charset="0"/>
              </a:rPr>
              <a:t>Llyfrgell</a:t>
            </a:r>
            <a:endParaRPr lang="en-GB" altLang="en-US" dirty="0">
              <a:latin typeface="Lucida Sans" panose="020B0602030504020204" pitchFamily="34" charset="0"/>
            </a:endParaRPr>
          </a:p>
          <a:p>
            <a:r>
              <a:rPr lang="en-GB" altLang="en-US" dirty="0">
                <a:latin typeface="Lucida Sans" panose="020B0602030504020204" pitchFamily="34" charset="0"/>
              </a:rPr>
              <a:t>Google Scholar</a:t>
            </a:r>
          </a:p>
        </p:txBody>
      </p:sp>
      <p:sp>
        <p:nvSpPr>
          <p:cNvPr id="13316" name="Content Placeholder 5">
            <a:extLst>
              <a:ext uri="{FF2B5EF4-FFF2-40B4-BE49-F238E27FC236}">
                <a16:creationId xmlns:a16="http://schemas.microsoft.com/office/drawing/2014/main" id="{406283B0-5D95-42AE-8B59-242EE9C88C9C}"/>
              </a:ext>
            </a:extLst>
          </p:cNvPr>
          <p:cNvSpPr>
            <a:spLocks noGrp="1"/>
          </p:cNvSpPr>
          <p:nvPr>
            <p:ph sz="half" idx="2"/>
          </p:nvPr>
        </p:nvSpPr>
        <p:spPr>
          <a:xfrm>
            <a:off x="6172201" y="1600200"/>
            <a:ext cx="4316413" cy="3989388"/>
          </a:xfrm>
        </p:spPr>
        <p:txBody>
          <a:bodyPr/>
          <a:lstStyle/>
          <a:p>
            <a:endParaRPr lang="en-GB" altLang="en-US" dirty="0">
              <a:solidFill>
                <a:srgbClr val="002060"/>
              </a:solidFill>
              <a:latin typeface="Lucida Sans" panose="020B0602030504020204" pitchFamily="34" charset="0"/>
            </a:endParaRPr>
          </a:p>
          <a:p>
            <a:r>
              <a:rPr lang="en-GB" altLang="en-US" dirty="0">
                <a:solidFill>
                  <a:schemeClr val="accent1"/>
                </a:solidFill>
                <a:latin typeface="Lucida Sans" panose="020B0602030504020204" pitchFamily="34" charset="0"/>
              </a:rPr>
              <a:t>PP for the lecture</a:t>
            </a:r>
          </a:p>
          <a:p>
            <a:r>
              <a:rPr lang="en-GB" altLang="en-US" dirty="0">
                <a:solidFill>
                  <a:schemeClr val="accent1"/>
                </a:solidFill>
                <a:latin typeface="Lucida Sans" panose="020B0602030504020204" pitchFamily="34" charset="0"/>
              </a:rPr>
              <a:t>Research</a:t>
            </a:r>
          </a:p>
          <a:p>
            <a:r>
              <a:rPr lang="en-GB" altLang="en-US" dirty="0">
                <a:solidFill>
                  <a:schemeClr val="accent1"/>
                </a:solidFill>
                <a:latin typeface="Lucida Sans" panose="020B0602030504020204" pitchFamily="34" charset="0"/>
              </a:rPr>
              <a:t>Leganto</a:t>
            </a:r>
          </a:p>
          <a:p>
            <a:r>
              <a:rPr lang="en-GB" altLang="en-US" dirty="0">
                <a:solidFill>
                  <a:schemeClr val="accent1"/>
                </a:solidFill>
                <a:latin typeface="Lucida Sans" panose="020B0602030504020204" pitchFamily="34" charset="0"/>
              </a:rPr>
              <a:t>Moodle</a:t>
            </a:r>
          </a:p>
          <a:p>
            <a:r>
              <a:rPr lang="en-GB" altLang="en-US" dirty="0">
                <a:solidFill>
                  <a:schemeClr val="accent1"/>
                </a:solidFill>
                <a:latin typeface="Lucida Sans" panose="020B0602030504020204" pitchFamily="34" charset="0"/>
              </a:rPr>
              <a:t>Library</a:t>
            </a:r>
          </a:p>
          <a:p>
            <a:r>
              <a:rPr lang="en-GB" altLang="en-US" dirty="0">
                <a:solidFill>
                  <a:schemeClr val="accent1"/>
                </a:solidFill>
                <a:latin typeface="Lucida Sans" panose="020B0602030504020204" pitchFamily="34" charset="0"/>
              </a:rPr>
              <a:t>Google Scholar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Grp="1" noChangeArrowheads="1"/>
          </p:cNvSpPr>
          <p:nvPr>
            <p:ph type="title"/>
          </p:nvPr>
        </p:nvSpPr>
        <p:spPr/>
        <p:txBody>
          <a:bodyPr rtlCol="0">
            <a:normAutofit fontScale="90000"/>
          </a:bodyPr>
          <a:lstStyle/>
          <a:p>
            <a:pPr>
              <a:defRPr/>
            </a:pPr>
            <a:r>
              <a:rPr lang="en-GB" sz="4000" dirty="0"/>
              <a:t>Early Years Theory and ESDGC</a:t>
            </a:r>
            <a:br>
              <a:rPr lang="en-GB" sz="4000" dirty="0"/>
            </a:br>
            <a:r>
              <a:rPr lang="cy-GB" sz="4000" dirty="0">
                <a:solidFill>
                  <a:srgbClr val="00B0F0"/>
                </a:solidFill>
              </a:rPr>
              <a:t>Damcaniaeth Blynyddoedd Cynnar</a:t>
            </a:r>
            <a:r>
              <a:rPr lang="en-GB" sz="4000" dirty="0">
                <a:solidFill>
                  <a:srgbClr val="00B0F0"/>
                </a:solidFill>
              </a:rPr>
              <a:t> ac ADCDF</a:t>
            </a:r>
            <a:endParaRPr lang="en-US" sz="4000" dirty="0">
              <a:solidFill>
                <a:srgbClr val="00B0F0"/>
              </a:solidFill>
            </a:endParaRPr>
          </a:p>
        </p:txBody>
      </p:sp>
      <p:sp>
        <p:nvSpPr>
          <p:cNvPr id="3075" name="Rectangle 5"/>
          <p:cNvSpPr>
            <a:spLocks noGrp="1" noChangeArrowheads="1"/>
          </p:cNvSpPr>
          <p:nvPr>
            <p:ph sz="half" idx="1"/>
          </p:nvPr>
        </p:nvSpPr>
        <p:spPr/>
        <p:txBody>
          <a:bodyPr/>
          <a:lstStyle/>
          <a:p>
            <a:pPr eaLnBrk="1" hangingPunct="1"/>
            <a:r>
              <a:rPr lang="en-GB" altLang="en-US"/>
              <a:t>Ideas?</a:t>
            </a:r>
            <a:endParaRPr lang="en-US" altLang="en-US"/>
          </a:p>
        </p:txBody>
      </p:sp>
      <p:sp>
        <p:nvSpPr>
          <p:cNvPr id="3076" name="Rectangle 6"/>
          <p:cNvSpPr>
            <a:spLocks noGrp="1" noChangeArrowheads="1"/>
          </p:cNvSpPr>
          <p:nvPr>
            <p:ph sz="half" idx="2"/>
          </p:nvPr>
        </p:nvSpPr>
        <p:spPr/>
        <p:txBody>
          <a:bodyPr/>
          <a:lstStyle/>
          <a:p>
            <a:pPr eaLnBrk="1" hangingPunct="1"/>
            <a:r>
              <a:rPr lang="cy-GB" altLang="en-US">
                <a:solidFill>
                  <a:srgbClr val="00B0F0"/>
                </a:solidFill>
              </a:rPr>
              <a:t>Syniadau?</a:t>
            </a:r>
          </a:p>
        </p:txBody>
      </p:sp>
    </p:spTree>
    <p:extLst>
      <p:ext uri="{BB962C8B-B14F-4D97-AF65-F5344CB8AC3E}">
        <p14:creationId xmlns:p14="http://schemas.microsoft.com/office/powerpoint/2010/main" val="987524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524000" y="260350"/>
            <a:ext cx="8229600" cy="1143000"/>
          </a:xfrm>
        </p:spPr>
        <p:txBody>
          <a:bodyPr rtlCol="0">
            <a:normAutofit fontScale="90000"/>
          </a:bodyPr>
          <a:lstStyle/>
          <a:p>
            <a:pPr>
              <a:defRPr/>
            </a:pPr>
            <a:br>
              <a:rPr lang="en-GB" dirty="0"/>
            </a:br>
            <a:r>
              <a:rPr lang="en-GB" dirty="0"/>
              <a:t>Pedagogy- a way of learning</a:t>
            </a:r>
            <a:br>
              <a:rPr lang="en-GB" dirty="0"/>
            </a:br>
            <a:r>
              <a:rPr lang="en-GB" dirty="0" err="1">
                <a:solidFill>
                  <a:srgbClr val="00B0F0"/>
                </a:solidFill>
              </a:rPr>
              <a:t>Addysgeg</a:t>
            </a:r>
            <a:r>
              <a:rPr lang="en-GB" dirty="0">
                <a:solidFill>
                  <a:srgbClr val="00B0F0"/>
                </a:solidFill>
              </a:rPr>
              <a:t> – </a:t>
            </a:r>
            <a:r>
              <a:rPr lang="en-GB" dirty="0" err="1">
                <a:solidFill>
                  <a:srgbClr val="00B0F0"/>
                </a:solidFill>
              </a:rPr>
              <a:t>ffordd</a:t>
            </a:r>
            <a:r>
              <a:rPr lang="en-GB" dirty="0">
                <a:solidFill>
                  <a:srgbClr val="00B0F0"/>
                </a:solidFill>
              </a:rPr>
              <a:t> o </a:t>
            </a:r>
            <a:r>
              <a:rPr lang="en-GB" dirty="0" err="1">
                <a:solidFill>
                  <a:srgbClr val="00B0F0"/>
                </a:solidFill>
              </a:rPr>
              <a:t>ddysgu</a:t>
            </a:r>
            <a:br>
              <a:rPr lang="en-GB" dirty="0">
                <a:solidFill>
                  <a:srgbClr val="00B0F0"/>
                </a:solidFill>
              </a:rPr>
            </a:br>
            <a:endParaRPr lang="en-GB" dirty="0">
              <a:solidFill>
                <a:srgbClr val="00B0F0"/>
              </a:solidFill>
            </a:endParaRPr>
          </a:p>
        </p:txBody>
      </p:sp>
      <p:sp>
        <p:nvSpPr>
          <p:cNvPr id="8" name="Content Placeholder 7"/>
          <p:cNvSpPr>
            <a:spLocks noGrp="1"/>
          </p:cNvSpPr>
          <p:nvPr>
            <p:ph sz="quarter" idx="1"/>
          </p:nvPr>
        </p:nvSpPr>
        <p:spPr>
          <a:xfrm>
            <a:off x="6384032" y="1628801"/>
            <a:ext cx="4038600" cy="4459579"/>
          </a:xfrm>
        </p:spPr>
        <p:txBody>
          <a:bodyPr rtlCol="0">
            <a:normAutofit fontScale="92500" lnSpcReduction="10000"/>
          </a:bodyPr>
          <a:lstStyle/>
          <a:p>
            <a:pPr>
              <a:defRPr/>
            </a:pPr>
            <a:r>
              <a:rPr lang="cy-GB" dirty="0">
                <a:solidFill>
                  <a:srgbClr val="00B0F0"/>
                </a:solidFill>
              </a:rPr>
              <a:t>Datrys problemau</a:t>
            </a:r>
          </a:p>
          <a:p>
            <a:pPr>
              <a:defRPr/>
            </a:pPr>
            <a:r>
              <a:rPr lang="cy-GB" dirty="0">
                <a:solidFill>
                  <a:srgbClr val="00B0F0"/>
                </a:solidFill>
              </a:rPr>
              <a:t>Dan arweiniad plentyn</a:t>
            </a:r>
          </a:p>
          <a:p>
            <a:pPr>
              <a:defRPr/>
            </a:pPr>
            <a:r>
              <a:rPr lang="cy-GB" dirty="0">
                <a:solidFill>
                  <a:srgbClr val="00B0F0"/>
                </a:solidFill>
              </a:rPr>
              <a:t>Meddwl yn greadigol</a:t>
            </a:r>
          </a:p>
          <a:p>
            <a:pPr>
              <a:defRPr/>
            </a:pPr>
            <a:r>
              <a:rPr lang="cy-GB" dirty="0">
                <a:solidFill>
                  <a:srgbClr val="00B0F0"/>
                </a:solidFill>
              </a:rPr>
              <a:t>Adfyfyriol</a:t>
            </a:r>
          </a:p>
          <a:p>
            <a:pPr>
              <a:defRPr/>
            </a:pPr>
            <a:r>
              <a:rPr lang="cy-GB" dirty="0">
                <a:solidFill>
                  <a:srgbClr val="00B0F0"/>
                </a:solidFill>
              </a:rPr>
              <a:t>Ymarferol</a:t>
            </a:r>
          </a:p>
          <a:p>
            <a:pPr>
              <a:defRPr/>
            </a:pPr>
            <a:r>
              <a:rPr lang="cy-GB" dirty="0">
                <a:solidFill>
                  <a:srgbClr val="00B0F0"/>
                </a:solidFill>
              </a:rPr>
              <a:t>Gweithredol</a:t>
            </a:r>
          </a:p>
          <a:p>
            <a:pPr>
              <a:defRPr/>
            </a:pPr>
            <a:endParaRPr lang="cy-GB" dirty="0">
              <a:solidFill>
                <a:srgbClr val="00B0F0"/>
              </a:solidFill>
            </a:endParaRPr>
          </a:p>
          <a:p>
            <a:pPr>
              <a:defRPr/>
            </a:pPr>
            <a:r>
              <a:rPr lang="cy-GB" dirty="0">
                <a:solidFill>
                  <a:srgbClr val="00B0F0"/>
                </a:solidFill>
              </a:rPr>
              <a:t>Dysgu yn yr awyr agored ac ymwneud â natur</a:t>
            </a:r>
          </a:p>
        </p:txBody>
      </p:sp>
      <p:sp>
        <p:nvSpPr>
          <p:cNvPr id="9" name="Content Placeholder 8"/>
          <p:cNvSpPr>
            <a:spLocks noGrp="1"/>
          </p:cNvSpPr>
          <p:nvPr>
            <p:ph sz="quarter" idx="2"/>
          </p:nvPr>
        </p:nvSpPr>
        <p:spPr>
          <a:xfrm>
            <a:off x="2135188" y="1773238"/>
            <a:ext cx="4038600" cy="4525962"/>
          </a:xfrm>
        </p:spPr>
        <p:txBody>
          <a:bodyPr rtlCol="0">
            <a:normAutofit fontScale="92500" lnSpcReduction="10000"/>
          </a:bodyPr>
          <a:lstStyle/>
          <a:p>
            <a:pPr>
              <a:defRPr/>
            </a:pPr>
            <a:r>
              <a:rPr lang="en-GB" dirty="0"/>
              <a:t>Problem solving</a:t>
            </a:r>
          </a:p>
          <a:p>
            <a:pPr>
              <a:defRPr/>
            </a:pPr>
            <a:r>
              <a:rPr lang="en-GB" dirty="0"/>
              <a:t>Child-led</a:t>
            </a:r>
          </a:p>
          <a:p>
            <a:pPr>
              <a:defRPr/>
            </a:pPr>
            <a:r>
              <a:rPr lang="en-GB" dirty="0"/>
              <a:t>Creative thinking </a:t>
            </a:r>
          </a:p>
          <a:p>
            <a:pPr>
              <a:defRPr/>
            </a:pPr>
            <a:r>
              <a:rPr lang="en-GB" dirty="0"/>
              <a:t>Reflective</a:t>
            </a:r>
          </a:p>
          <a:p>
            <a:pPr>
              <a:defRPr/>
            </a:pPr>
            <a:r>
              <a:rPr lang="en-GB" dirty="0"/>
              <a:t>Practical </a:t>
            </a:r>
          </a:p>
          <a:p>
            <a:pPr>
              <a:defRPr/>
            </a:pPr>
            <a:r>
              <a:rPr lang="en-GB" dirty="0"/>
              <a:t>Active </a:t>
            </a:r>
          </a:p>
          <a:p>
            <a:pPr>
              <a:defRPr/>
            </a:pPr>
            <a:endParaRPr lang="en-GB" dirty="0"/>
          </a:p>
          <a:p>
            <a:pPr>
              <a:defRPr/>
            </a:pPr>
            <a:r>
              <a:rPr lang="en-GB" dirty="0"/>
              <a:t>Outdoor learning and engaging with nature </a:t>
            </a:r>
          </a:p>
        </p:txBody>
      </p:sp>
    </p:spTree>
    <p:extLst>
      <p:ext uri="{BB962C8B-B14F-4D97-AF65-F5344CB8AC3E}">
        <p14:creationId xmlns:p14="http://schemas.microsoft.com/office/powerpoint/2010/main" val="4009338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Young children as empowered citizens</a:t>
            </a:r>
            <a:br>
              <a:rPr lang="en-GB" dirty="0"/>
            </a:br>
            <a:r>
              <a:rPr lang="en-GB" dirty="0">
                <a:solidFill>
                  <a:srgbClr val="00B0F0"/>
                </a:solidFill>
              </a:rPr>
              <a:t>Plant </a:t>
            </a:r>
            <a:r>
              <a:rPr lang="en-GB" dirty="0" err="1">
                <a:solidFill>
                  <a:srgbClr val="00B0F0"/>
                </a:solidFill>
              </a:rPr>
              <a:t>fel</a:t>
            </a:r>
            <a:r>
              <a:rPr lang="en-GB" dirty="0">
                <a:solidFill>
                  <a:srgbClr val="00B0F0"/>
                </a:solidFill>
              </a:rPr>
              <a:t> </a:t>
            </a:r>
            <a:r>
              <a:rPr lang="en-GB" dirty="0" err="1">
                <a:solidFill>
                  <a:srgbClr val="00B0F0"/>
                </a:solidFill>
              </a:rPr>
              <a:t>dinasyddion</a:t>
            </a:r>
            <a:r>
              <a:rPr lang="en-GB" dirty="0">
                <a:solidFill>
                  <a:srgbClr val="00B0F0"/>
                </a:solidFill>
              </a:rPr>
              <a:t> </a:t>
            </a:r>
            <a:r>
              <a:rPr lang="en-GB" dirty="0" err="1">
                <a:solidFill>
                  <a:srgbClr val="00B0F0"/>
                </a:solidFill>
              </a:rPr>
              <a:t>cryf</a:t>
            </a:r>
            <a:endParaRPr lang="en-GB" dirty="0">
              <a:solidFill>
                <a:srgbClr val="00B0F0"/>
              </a:solidFill>
            </a:endParaRPr>
          </a:p>
        </p:txBody>
      </p:sp>
      <p:sp>
        <p:nvSpPr>
          <p:cNvPr id="3" name="Content Placeholder 2"/>
          <p:cNvSpPr>
            <a:spLocks noGrp="1"/>
          </p:cNvSpPr>
          <p:nvPr>
            <p:ph idx="1"/>
          </p:nvPr>
        </p:nvSpPr>
        <p:spPr>
          <a:xfrm>
            <a:off x="2533443" y="1807362"/>
            <a:ext cx="7125112" cy="4479159"/>
          </a:xfrm>
        </p:spPr>
        <p:txBody>
          <a:bodyPr/>
          <a:lstStyle/>
          <a:p>
            <a:r>
              <a:rPr lang="en-GB" sz="2400" dirty="0"/>
              <a:t>Heft and </a:t>
            </a:r>
            <a:r>
              <a:rPr lang="en-GB" sz="2400" dirty="0" err="1"/>
              <a:t>Chawla</a:t>
            </a:r>
            <a:r>
              <a:rPr lang="en-GB" sz="2400" dirty="0"/>
              <a:t>, 2005</a:t>
            </a:r>
          </a:p>
          <a:p>
            <a:r>
              <a:rPr lang="en-GB" sz="2400" dirty="0"/>
              <a:t>Elliott and Davis, 2014</a:t>
            </a:r>
          </a:p>
          <a:p>
            <a:endParaRPr lang="en-GB" sz="2400" dirty="0"/>
          </a:p>
          <a:p>
            <a:r>
              <a:rPr lang="en-GB" sz="2400" dirty="0"/>
              <a:t>‘</a:t>
            </a:r>
            <a:r>
              <a:rPr lang="en-US" sz="2400" dirty="0" err="1"/>
              <a:t>honouring</a:t>
            </a:r>
            <a:r>
              <a:rPr lang="en-US" sz="2400" dirty="0"/>
              <a:t> the young child’s right to know about social and environmental issues; to be part of conversations and possible solutions; to have their ideas and contributions valued’</a:t>
            </a:r>
            <a:r>
              <a:rPr lang="en-GB" sz="2400" dirty="0"/>
              <a:t> Mackay, 2012: 1</a:t>
            </a:r>
          </a:p>
          <a:p>
            <a:endParaRPr lang="en-GB" sz="2400" dirty="0"/>
          </a:p>
          <a:p>
            <a:endParaRPr lang="en-GB" dirty="0"/>
          </a:p>
        </p:txBody>
      </p:sp>
    </p:spTree>
    <p:extLst>
      <p:ext uri="{BB962C8B-B14F-4D97-AF65-F5344CB8AC3E}">
        <p14:creationId xmlns:p14="http://schemas.microsoft.com/office/powerpoint/2010/main" val="3965011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560" y="-388"/>
            <a:ext cx="8229600" cy="1143000"/>
          </a:xfrm>
        </p:spPr>
        <p:txBody>
          <a:bodyPr rtlCol="0">
            <a:normAutofit fontScale="90000"/>
          </a:bodyPr>
          <a:lstStyle/>
          <a:p>
            <a:pPr>
              <a:defRPr/>
            </a:pPr>
            <a:br>
              <a:rPr lang="en-GB" dirty="0"/>
            </a:br>
            <a:r>
              <a:rPr lang="en-GB" dirty="0"/>
              <a:t>Values Based</a:t>
            </a:r>
            <a:br>
              <a:rPr lang="en-GB" dirty="0"/>
            </a:br>
            <a:r>
              <a:rPr lang="en-GB" dirty="0" err="1">
                <a:solidFill>
                  <a:srgbClr val="00B0F0"/>
                </a:solidFill>
              </a:rPr>
              <a:t>Seiliedig</a:t>
            </a:r>
            <a:r>
              <a:rPr lang="en-GB" dirty="0">
                <a:solidFill>
                  <a:srgbClr val="00B0F0"/>
                </a:solidFill>
              </a:rPr>
              <a:t> </a:t>
            </a:r>
            <a:r>
              <a:rPr lang="en-GB" dirty="0" err="1">
                <a:solidFill>
                  <a:srgbClr val="00B0F0"/>
                </a:solidFill>
              </a:rPr>
              <a:t>ar</a:t>
            </a:r>
            <a:r>
              <a:rPr lang="en-GB" dirty="0">
                <a:solidFill>
                  <a:srgbClr val="00B0F0"/>
                </a:solidFill>
              </a:rPr>
              <a:t> </a:t>
            </a:r>
            <a:r>
              <a:rPr lang="en-GB" dirty="0" err="1">
                <a:solidFill>
                  <a:srgbClr val="00B0F0"/>
                </a:solidFill>
              </a:rPr>
              <a:t>Werthoedd</a:t>
            </a:r>
            <a:br>
              <a:rPr lang="en-GB" dirty="0">
                <a:solidFill>
                  <a:srgbClr val="00B0F0"/>
                </a:solidFill>
              </a:rPr>
            </a:br>
            <a:endParaRPr lang="en-GB" dirty="0">
              <a:solidFill>
                <a:srgbClr val="00B0F0"/>
              </a:solidFill>
            </a:endParaRPr>
          </a:p>
        </p:txBody>
      </p:sp>
      <p:sp>
        <p:nvSpPr>
          <p:cNvPr id="13315" name="Content Placeholder 2"/>
          <p:cNvSpPr>
            <a:spLocks noGrp="1"/>
          </p:cNvSpPr>
          <p:nvPr>
            <p:ph sz="quarter" idx="1"/>
          </p:nvPr>
        </p:nvSpPr>
        <p:spPr>
          <a:xfrm>
            <a:off x="6312024" y="1412777"/>
            <a:ext cx="4038600" cy="4525963"/>
          </a:xfrm>
        </p:spPr>
        <p:txBody>
          <a:bodyPr>
            <a:normAutofit lnSpcReduction="10000"/>
          </a:bodyPr>
          <a:lstStyle/>
          <a:p>
            <a:pPr eaLnBrk="1" hangingPunct="1"/>
            <a:r>
              <a:rPr lang="en-GB" altLang="en-US" dirty="0" err="1">
                <a:solidFill>
                  <a:srgbClr val="00B0F0"/>
                </a:solidFill>
              </a:rPr>
              <a:t>Safbwyntiau</a:t>
            </a:r>
            <a:r>
              <a:rPr lang="en-GB" altLang="en-US" dirty="0">
                <a:solidFill>
                  <a:srgbClr val="00B0F0"/>
                </a:solidFill>
              </a:rPr>
              <a:t> a </a:t>
            </a:r>
            <a:r>
              <a:rPr lang="en-GB" altLang="en-US" dirty="0" err="1">
                <a:solidFill>
                  <a:srgbClr val="00B0F0"/>
                </a:solidFill>
              </a:rPr>
              <a:t>gwerthoedd</a:t>
            </a:r>
            <a:endParaRPr lang="en-GB" altLang="en-US" dirty="0">
              <a:solidFill>
                <a:srgbClr val="00B0F0"/>
              </a:solidFill>
            </a:endParaRPr>
          </a:p>
          <a:p>
            <a:pPr eaLnBrk="1" hangingPunct="1"/>
            <a:r>
              <a:rPr lang="en-GB" altLang="en-US" dirty="0" err="1">
                <a:solidFill>
                  <a:srgbClr val="00B0F0"/>
                </a:solidFill>
              </a:rPr>
              <a:t>Cyfrifoldeb</a:t>
            </a:r>
            <a:r>
              <a:rPr lang="en-GB" altLang="en-US" dirty="0">
                <a:solidFill>
                  <a:srgbClr val="00B0F0"/>
                </a:solidFill>
              </a:rPr>
              <a:t> </a:t>
            </a:r>
            <a:r>
              <a:rPr lang="en-GB" altLang="en-US" dirty="0" err="1">
                <a:solidFill>
                  <a:srgbClr val="00B0F0"/>
                </a:solidFill>
              </a:rPr>
              <a:t>personol</a:t>
            </a:r>
            <a:endParaRPr lang="en-GB" altLang="en-US" dirty="0">
              <a:solidFill>
                <a:srgbClr val="00B0F0"/>
              </a:solidFill>
            </a:endParaRPr>
          </a:p>
          <a:p>
            <a:pPr eaLnBrk="1" hangingPunct="1"/>
            <a:r>
              <a:rPr lang="en-GB" altLang="en-US" dirty="0" err="1">
                <a:solidFill>
                  <a:srgbClr val="00B0F0"/>
                </a:solidFill>
              </a:rPr>
              <a:t>Gwneud</a:t>
            </a:r>
            <a:r>
              <a:rPr lang="en-GB" altLang="en-US" dirty="0">
                <a:solidFill>
                  <a:srgbClr val="00B0F0"/>
                </a:solidFill>
              </a:rPr>
              <a:t> y </a:t>
            </a:r>
            <a:r>
              <a:rPr lang="en-GB" altLang="en-US" dirty="0" err="1">
                <a:solidFill>
                  <a:srgbClr val="00B0F0"/>
                </a:solidFill>
              </a:rPr>
              <a:t>peth</a:t>
            </a:r>
            <a:r>
              <a:rPr lang="en-GB" altLang="en-US" dirty="0">
                <a:solidFill>
                  <a:srgbClr val="00B0F0"/>
                </a:solidFill>
              </a:rPr>
              <a:t> ‘</a:t>
            </a:r>
            <a:r>
              <a:rPr lang="en-GB" altLang="en-US" dirty="0" err="1">
                <a:solidFill>
                  <a:srgbClr val="00B0F0"/>
                </a:solidFill>
              </a:rPr>
              <a:t>iawn</a:t>
            </a:r>
            <a:r>
              <a:rPr lang="en-GB" altLang="en-US" dirty="0">
                <a:solidFill>
                  <a:srgbClr val="00B0F0"/>
                </a:solidFill>
              </a:rPr>
              <a:t>’</a:t>
            </a:r>
          </a:p>
          <a:p>
            <a:pPr eaLnBrk="1" hangingPunct="1"/>
            <a:r>
              <a:rPr lang="en-GB" altLang="en-US" dirty="0" err="1">
                <a:solidFill>
                  <a:srgbClr val="00B0F0"/>
                </a:solidFill>
              </a:rPr>
              <a:t>Gofalu</a:t>
            </a:r>
            <a:r>
              <a:rPr lang="en-GB" altLang="en-US" dirty="0">
                <a:solidFill>
                  <a:srgbClr val="00B0F0"/>
                </a:solidFill>
              </a:rPr>
              <a:t> am </a:t>
            </a:r>
            <a:r>
              <a:rPr lang="en-GB" altLang="en-US" dirty="0" err="1">
                <a:solidFill>
                  <a:srgbClr val="00B0F0"/>
                </a:solidFill>
              </a:rPr>
              <a:t>bethau</a:t>
            </a:r>
            <a:r>
              <a:rPr lang="en-GB" altLang="en-US" dirty="0">
                <a:solidFill>
                  <a:srgbClr val="00B0F0"/>
                </a:solidFill>
              </a:rPr>
              <a:t> </a:t>
            </a:r>
            <a:r>
              <a:rPr lang="en-GB" altLang="en-US" dirty="0" err="1">
                <a:solidFill>
                  <a:srgbClr val="00B0F0"/>
                </a:solidFill>
              </a:rPr>
              <a:t>lleol</a:t>
            </a:r>
            <a:r>
              <a:rPr lang="en-GB" altLang="en-US" dirty="0">
                <a:solidFill>
                  <a:srgbClr val="00B0F0"/>
                </a:solidFill>
              </a:rPr>
              <a:t> a </a:t>
            </a:r>
            <a:r>
              <a:rPr lang="en-GB" altLang="en-US" dirty="0" err="1">
                <a:solidFill>
                  <a:srgbClr val="00B0F0"/>
                </a:solidFill>
              </a:rPr>
              <a:t>phellach</a:t>
            </a:r>
            <a:r>
              <a:rPr lang="en-GB" altLang="en-US" dirty="0">
                <a:solidFill>
                  <a:srgbClr val="00B0F0"/>
                </a:solidFill>
              </a:rPr>
              <a:t> </a:t>
            </a:r>
            <a:r>
              <a:rPr lang="en-GB" altLang="en-US" dirty="0" err="1">
                <a:solidFill>
                  <a:srgbClr val="00B0F0"/>
                </a:solidFill>
              </a:rPr>
              <a:t>i</a:t>
            </a:r>
            <a:r>
              <a:rPr lang="en-GB" altLang="en-US" dirty="0">
                <a:solidFill>
                  <a:srgbClr val="00B0F0"/>
                </a:solidFill>
              </a:rPr>
              <a:t> </a:t>
            </a:r>
            <a:r>
              <a:rPr lang="en-GB" altLang="en-US" dirty="0" err="1">
                <a:solidFill>
                  <a:srgbClr val="00B0F0"/>
                </a:solidFill>
              </a:rPr>
              <a:t>ffwrdd</a:t>
            </a:r>
            <a:endParaRPr lang="en-GB" altLang="en-US" dirty="0">
              <a:solidFill>
                <a:srgbClr val="00B0F0"/>
              </a:solidFill>
            </a:endParaRPr>
          </a:p>
          <a:p>
            <a:pPr eaLnBrk="1" hangingPunct="1"/>
            <a:r>
              <a:rPr lang="en-GB" altLang="en-US" dirty="0" err="1">
                <a:solidFill>
                  <a:srgbClr val="00B0F0"/>
                </a:solidFill>
              </a:rPr>
              <a:t>Gofalu</a:t>
            </a:r>
            <a:r>
              <a:rPr lang="en-GB" altLang="en-US" dirty="0">
                <a:solidFill>
                  <a:srgbClr val="00B0F0"/>
                </a:solidFill>
              </a:rPr>
              <a:t> am </a:t>
            </a:r>
            <a:r>
              <a:rPr lang="en-GB" altLang="en-US" dirty="0" err="1">
                <a:solidFill>
                  <a:srgbClr val="00B0F0"/>
                </a:solidFill>
              </a:rPr>
              <a:t>eich</a:t>
            </a:r>
            <a:r>
              <a:rPr lang="en-GB" altLang="en-US" dirty="0">
                <a:solidFill>
                  <a:srgbClr val="00B0F0"/>
                </a:solidFill>
              </a:rPr>
              <a:t> </a:t>
            </a:r>
            <a:r>
              <a:rPr lang="en-GB" altLang="en-US" dirty="0" err="1">
                <a:solidFill>
                  <a:srgbClr val="00B0F0"/>
                </a:solidFill>
              </a:rPr>
              <a:t>gilydd</a:t>
            </a:r>
            <a:r>
              <a:rPr lang="en-GB" altLang="en-US" dirty="0">
                <a:solidFill>
                  <a:srgbClr val="00B0F0"/>
                </a:solidFill>
              </a:rPr>
              <a:t> a </a:t>
            </a:r>
            <a:r>
              <a:rPr lang="en-GB" altLang="en-US" dirty="0" err="1">
                <a:solidFill>
                  <a:srgbClr val="00B0F0"/>
                </a:solidFill>
              </a:rPr>
              <a:t>gweddill</a:t>
            </a:r>
            <a:r>
              <a:rPr lang="en-GB" altLang="en-US" dirty="0">
                <a:solidFill>
                  <a:srgbClr val="00B0F0"/>
                </a:solidFill>
              </a:rPr>
              <a:t> </a:t>
            </a:r>
            <a:r>
              <a:rPr lang="en-GB" altLang="en-US" dirty="0" err="1">
                <a:solidFill>
                  <a:srgbClr val="00B0F0"/>
                </a:solidFill>
              </a:rPr>
              <a:t>natur</a:t>
            </a:r>
            <a:endParaRPr lang="en-GB" altLang="en-US" dirty="0">
              <a:solidFill>
                <a:srgbClr val="00B0F0"/>
              </a:solidFill>
            </a:endParaRPr>
          </a:p>
          <a:p>
            <a:pPr eaLnBrk="1" hangingPunct="1"/>
            <a:r>
              <a:rPr lang="en-GB" altLang="en-US" dirty="0" err="1">
                <a:solidFill>
                  <a:srgbClr val="00B0F0"/>
                </a:solidFill>
              </a:rPr>
              <a:t>Gweithredu’n</a:t>
            </a:r>
            <a:r>
              <a:rPr lang="en-GB" altLang="en-US" dirty="0">
                <a:solidFill>
                  <a:srgbClr val="00B0F0"/>
                </a:solidFill>
              </a:rPr>
              <a:t> </a:t>
            </a:r>
            <a:r>
              <a:rPr lang="en-GB" altLang="en-US" dirty="0" err="1">
                <a:solidFill>
                  <a:srgbClr val="00B0F0"/>
                </a:solidFill>
              </a:rPr>
              <a:t>gyfrifol</a:t>
            </a:r>
            <a:endParaRPr lang="en-GB" altLang="en-US" dirty="0">
              <a:solidFill>
                <a:srgbClr val="00B0F0"/>
              </a:solidFill>
            </a:endParaRPr>
          </a:p>
        </p:txBody>
      </p:sp>
      <p:sp>
        <p:nvSpPr>
          <p:cNvPr id="13316" name="Content Placeholder 3"/>
          <p:cNvSpPr>
            <a:spLocks noGrp="1"/>
          </p:cNvSpPr>
          <p:nvPr>
            <p:ph sz="quarter" idx="2"/>
          </p:nvPr>
        </p:nvSpPr>
        <p:spPr>
          <a:xfrm>
            <a:off x="1991544" y="1484785"/>
            <a:ext cx="4038600" cy="4525963"/>
          </a:xfrm>
        </p:spPr>
        <p:txBody>
          <a:bodyPr>
            <a:normAutofit lnSpcReduction="10000"/>
          </a:bodyPr>
          <a:lstStyle/>
          <a:p>
            <a:pPr eaLnBrk="1" hangingPunct="1"/>
            <a:r>
              <a:rPr lang="en-GB" altLang="en-US" dirty="0"/>
              <a:t>Opinions and values</a:t>
            </a:r>
          </a:p>
          <a:p>
            <a:pPr eaLnBrk="1" hangingPunct="1"/>
            <a:r>
              <a:rPr lang="en-GB" altLang="en-US" dirty="0"/>
              <a:t>Personal responsibility</a:t>
            </a:r>
          </a:p>
          <a:p>
            <a:pPr eaLnBrk="1" hangingPunct="1"/>
            <a:r>
              <a:rPr lang="en-GB" altLang="en-US" dirty="0"/>
              <a:t>Doing the right ‘thing’</a:t>
            </a:r>
          </a:p>
          <a:p>
            <a:pPr eaLnBrk="1" hangingPunct="1"/>
            <a:r>
              <a:rPr lang="en-GB" altLang="en-US" dirty="0"/>
              <a:t>Caring for local and further away</a:t>
            </a:r>
          </a:p>
          <a:p>
            <a:pPr eaLnBrk="1" hangingPunct="1"/>
            <a:r>
              <a:rPr lang="en-GB" altLang="en-US" dirty="0"/>
              <a:t>Caring for each other and the rest of nature </a:t>
            </a:r>
          </a:p>
          <a:p>
            <a:pPr eaLnBrk="1" hangingPunct="1"/>
            <a:r>
              <a:rPr lang="en-GB" altLang="en-US" dirty="0"/>
              <a:t>Acting responsibly </a:t>
            </a:r>
          </a:p>
        </p:txBody>
      </p:sp>
    </p:spTree>
    <p:extLst>
      <p:ext uri="{BB962C8B-B14F-4D97-AF65-F5344CB8AC3E}">
        <p14:creationId xmlns:p14="http://schemas.microsoft.com/office/powerpoint/2010/main" val="4179769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13470"/>
            <a:ext cx="10972800" cy="904167"/>
          </a:xfrm>
        </p:spPr>
        <p:txBody>
          <a:bodyPr>
            <a:normAutofit fontScale="90000"/>
          </a:bodyPr>
          <a:lstStyle/>
          <a:p>
            <a:r>
              <a:rPr lang="en-GB" dirty="0"/>
              <a:t>Welsh Context</a:t>
            </a:r>
            <a:br>
              <a:rPr lang="en-GB" dirty="0"/>
            </a:br>
            <a:r>
              <a:rPr lang="en-GB" dirty="0" err="1">
                <a:solidFill>
                  <a:srgbClr val="00B0F0"/>
                </a:solidFill>
              </a:rPr>
              <a:t>Cyd-destun</a:t>
            </a:r>
            <a:r>
              <a:rPr lang="en-GB" dirty="0">
                <a:solidFill>
                  <a:srgbClr val="00B0F0"/>
                </a:solidFill>
              </a:rPr>
              <a:t> </a:t>
            </a:r>
            <a:r>
              <a:rPr lang="en-GB" dirty="0" err="1">
                <a:solidFill>
                  <a:srgbClr val="00B0F0"/>
                </a:solidFill>
              </a:rPr>
              <a:t>Cymru</a:t>
            </a:r>
            <a:br>
              <a:rPr lang="en-GB" dirty="0"/>
            </a:br>
            <a:endParaRPr lang="en-GB" dirty="0"/>
          </a:p>
        </p:txBody>
      </p:sp>
      <p:sp>
        <p:nvSpPr>
          <p:cNvPr id="3" name="Content Placeholder 2"/>
          <p:cNvSpPr>
            <a:spLocks noGrp="1"/>
          </p:cNvSpPr>
          <p:nvPr>
            <p:ph sz="half" idx="1"/>
          </p:nvPr>
        </p:nvSpPr>
        <p:spPr/>
        <p:txBody>
          <a:bodyPr/>
          <a:lstStyle/>
          <a:p>
            <a:pPr marL="0" indent="0">
              <a:buNone/>
            </a:pPr>
            <a:r>
              <a:rPr lang="en-GB" b="1" dirty="0"/>
              <a:t>Wellbeing of Future Generations (Wales) Act 2015</a:t>
            </a:r>
          </a:p>
          <a:p>
            <a:pPr marL="0" indent="0">
              <a:buNone/>
            </a:pPr>
            <a:r>
              <a:rPr lang="en-GB" dirty="0">
                <a:hlinkClick r:id="rId2"/>
              </a:rPr>
              <a:t>https://gov.wales/topics/people-and-communities/people/future-generations-act/future-generations-act-video/?lang=en</a:t>
            </a:r>
            <a:endParaRPr lang="en-GB" dirty="0"/>
          </a:p>
          <a:p>
            <a:pPr marL="0" indent="0">
              <a:buNone/>
            </a:pPr>
            <a:endParaRPr lang="en-GB" dirty="0"/>
          </a:p>
        </p:txBody>
      </p:sp>
      <p:sp>
        <p:nvSpPr>
          <p:cNvPr id="4" name="Content Placeholder 3"/>
          <p:cNvSpPr>
            <a:spLocks noGrp="1"/>
          </p:cNvSpPr>
          <p:nvPr>
            <p:ph sz="half" idx="2"/>
          </p:nvPr>
        </p:nvSpPr>
        <p:spPr/>
        <p:txBody>
          <a:bodyPr/>
          <a:lstStyle/>
          <a:p>
            <a:pPr marL="0" indent="0">
              <a:buNone/>
            </a:pPr>
            <a:r>
              <a:rPr lang="en-GB" b="1" dirty="0" err="1">
                <a:solidFill>
                  <a:srgbClr val="00B0F0"/>
                </a:solidFill>
              </a:rPr>
              <a:t>Deddf</a:t>
            </a:r>
            <a:r>
              <a:rPr lang="en-GB" b="1" dirty="0">
                <a:solidFill>
                  <a:srgbClr val="00B0F0"/>
                </a:solidFill>
              </a:rPr>
              <a:t> </a:t>
            </a:r>
            <a:r>
              <a:rPr lang="en-GB" b="1" dirty="0" err="1">
                <a:solidFill>
                  <a:srgbClr val="00B0F0"/>
                </a:solidFill>
              </a:rPr>
              <a:t>Llesiant</a:t>
            </a:r>
            <a:r>
              <a:rPr lang="en-GB" b="1" dirty="0">
                <a:solidFill>
                  <a:srgbClr val="00B0F0"/>
                </a:solidFill>
              </a:rPr>
              <a:t> </a:t>
            </a:r>
            <a:r>
              <a:rPr lang="en-GB" b="1" dirty="0" err="1">
                <a:solidFill>
                  <a:srgbClr val="00B0F0"/>
                </a:solidFill>
              </a:rPr>
              <a:t>Cenedlaethau'r</a:t>
            </a:r>
            <a:r>
              <a:rPr lang="en-GB" b="1" dirty="0">
                <a:solidFill>
                  <a:srgbClr val="00B0F0"/>
                </a:solidFill>
              </a:rPr>
              <a:t> </a:t>
            </a:r>
            <a:r>
              <a:rPr lang="en-GB" b="1" dirty="0" err="1">
                <a:solidFill>
                  <a:srgbClr val="00B0F0"/>
                </a:solidFill>
              </a:rPr>
              <a:t>Dyfodol</a:t>
            </a:r>
            <a:r>
              <a:rPr lang="en-GB" b="1" dirty="0">
                <a:solidFill>
                  <a:srgbClr val="00B0F0"/>
                </a:solidFill>
              </a:rPr>
              <a:t> (</a:t>
            </a:r>
            <a:r>
              <a:rPr lang="en-GB" b="1" dirty="0" err="1">
                <a:solidFill>
                  <a:srgbClr val="00B0F0"/>
                </a:solidFill>
              </a:rPr>
              <a:t>Cymru</a:t>
            </a:r>
            <a:r>
              <a:rPr lang="en-GB" b="1" dirty="0">
                <a:solidFill>
                  <a:srgbClr val="00B0F0"/>
                </a:solidFill>
              </a:rPr>
              <a:t>) 2015 </a:t>
            </a:r>
          </a:p>
          <a:p>
            <a:pPr marL="0" indent="0">
              <a:buNone/>
            </a:pPr>
            <a:r>
              <a:rPr lang="en-GB" dirty="0">
                <a:solidFill>
                  <a:srgbClr val="00B0F0"/>
                </a:solidFill>
                <a:hlinkClick r:id="rId3"/>
              </a:rPr>
              <a:t>https://gov.wales/topics/people-and-communities/people/future-generations-act/future-generations-act-video/?skip=1&amp;lang=cy</a:t>
            </a:r>
            <a:endParaRPr lang="en-GB" dirty="0">
              <a:solidFill>
                <a:srgbClr val="00B0F0"/>
              </a:solidFill>
            </a:endParaRPr>
          </a:p>
          <a:p>
            <a:pPr marL="0" indent="0">
              <a:buNone/>
            </a:pPr>
            <a:endParaRPr lang="en-GB" dirty="0">
              <a:solidFill>
                <a:srgbClr val="00B0F0"/>
              </a:solidFill>
            </a:endParaRPr>
          </a:p>
        </p:txBody>
      </p:sp>
    </p:spTree>
    <p:extLst>
      <p:ext uri="{BB962C8B-B14F-4D97-AF65-F5344CB8AC3E}">
        <p14:creationId xmlns:p14="http://schemas.microsoft.com/office/powerpoint/2010/main" val="1461437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841718" y="288706"/>
            <a:ext cx="10972800" cy="1143000"/>
          </a:xfrm>
        </p:spPr>
        <p:txBody>
          <a:bodyPr rtlCol="0">
            <a:noAutofit/>
          </a:bodyPr>
          <a:lstStyle/>
          <a:p>
            <a:pPr>
              <a:defRPr/>
            </a:pPr>
            <a:r>
              <a:rPr lang="en-GB" sz="2800" dirty="0"/>
              <a:t>Education for Sustainable Development and Global Citizenship Policy in Wales </a:t>
            </a:r>
            <a:br>
              <a:rPr lang="en-GB" sz="2800" dirty="0"/>
            </a:br>
            <a:r>
              <a:rPr lang="cy-GB" sz="2800">
                <a:solidFill>
                  <a:srgbClr val="00B0F0"/>
                </a:solidFill>
              </a:rPr>
              <a:t>Polisi Addysg ar Gyfer Datblygiad Cynaladwy a Dinasyddiaeth Fyd Eang  </a:t>
            </a:r>
            <a:r>
              <a:rPr lang="cy-GB" sz="2800" dirty="0">
                <a:solidFill>
                  <a:srgbClr val="00B0F0"/>
                </a:solidFill>
              </a:rPr>
              <a:t>yng Nghymru</a:t>
            </a:r>
          </a:p>
        </p:txBody>
      </p:sp>
      <p:sp>
        <p:nvSpPr>
          <p:cNvPr id="6147" name="Rectangle 4"/>
          <p:cNvSpPr>
            <a:spLocks noGrp="1" noChangeArrowheads="1"/>
          </p:cNvSpPr>
          <p:nvPr>
            <p:ph sz="half" idx="1"/>
          </p:nvPr>
        </p:nvSpPr>
        <p:spPr>
          <a:xfrm>
            <a:off x="1631950" y="1732723"/>
            <a:ext cx="4464050" cy="4005470"/>
          </a:xfrm>
        </p:spPr>
        <p:txBody>
          <a:bodyPr rtlCol="0">
            <a:normAutofit fontScale="92500" lnSpcReduction="10000"/>
          </a:bodyPr>
          <a:lstStyle/>
          <a:p>
            <a:pPr>
              <a:defRPr/>
            </a:pPr>
            <a:r>
              <a:rPr lang="en-GB" altLang="en-US" dirty="0"/>
              <a:t>ESDGC Action Plan, 2006</a:t>
            </a:r>
          </a:p>
          <a:p>
            <a:pPr>
              <a:defRPr/>
            </a:pPr>
            <a:r>
              <a:rPr lang="en-GB" altLang="en-US" dirty="0" err="1"/>
              <a:t>Estyn</a:t>
            </a:r>
            <a:r>
              <a:rPr lang="en-GB" altLang="en-US" dirty="0"/>
              <a:t> Baseline Report, 2006</a:t>
            </a:r>
          </a:p>
          <a:p>
            <a:pPr>
              <a:defRPr/>
            </a:pPr>
            <a:r>
              <a:rPr lang="en-GB" altLang="en-US" dirty="0"/>
              <a:t>ESDGC A Common Understanding for Schools</a:t>
            </a:r>
          </a:p>
          <a:p>
            <a:pPr>
              <a:defRPr/>
            </a:pPr>
            <a:r>
              <a:rPr lang="en-GB" altLang="en-US" dirty="0" err="1"/>
              <a:t>Estyn</a:t>
            </a:r>
            <a:r>
              <a:rPr lang="en-GB" altLang="en-US" dirty="0"/>
              <a:t> Report, 2014</a:t>
            </a:r>
          </a:p>
          <a:p>
            <a:pPr marL="0" indent="0">
              <a:buNone/>
              <a:defRPr/>
            </a:pPr>
            <a:endParaRPr lang="en-GB" altLang="en-US" dirty="0"/>
          </a:p>
          <a:p>
            <a:pPr marL="0" indent="0">
              <a:buNone/>
              <a:defRPr/>
            </a:pPr>
            <a:r>
              <a:rPr lang="en-GB" altLang="en-US" dirty="0"/>
              <a:t>These documents all on Moodle</a:t>
            </a:r>
            <a:endParaRPr lang="en-US" altLang="en-US" dirty="0"/>
          </a:p>
        </p:txBody>
      </p:sp>
      <p:sp>
        <p:nvSpPr>
          <p:cNvPr id="6148" name="Rectangle 5"/>
          <p:cNvSpPr>
            <a:spLocks noGrp="1" noChangeArrowheads="1"/>
          </p:cNvSpPr>
          <p:nvPr>
            <p:ph sz="half" idx="2"/>
          </p:nvPr>
        </p:nvSpPr>
        <p:spPr>
          <a:xfrm>
            <a:off x="5808664" y="1732723"/>
            <a:ext cx="4859337" cy="4360103"/>
          </a:xfrm>
        </p:spPr>
        <p:txBody>
          <a:bodyPr rtlCol="0">
            <a:normAutofit fontScale="92500" lnSpcReduction="10000"/>
          </a:bodyPr>
          <a:lstStyle/>
          <a:p>
            <a:pPr>
              <a:defRPr/>
            </a:pPr>
            <a:r>
              <a:rPr lang="cy-GB" altLang="en-US" dirty="0">
                <a:solidFill>
                  <a:srgbClr val="00B0F0"/>
                </a:solidFill>
              </a:rPr>
              <a:t>ADCDF Cynllun Gweithredu, 2006</a:t>
            </a:r>
          </a:p>
          <a:p>
            <a:pPr>
              <a:defRPr/>
            </a:pPr>
            <a:r>
              <a:rPr lang="cy-GB" altLang="en-US" dirty="0">
                <a:solidFill>
                  <a:srgbClr val="00B0F0"/>
                </a:solidFill>
              </a:rPr>
              <a:t>Estyn Adroddiad Sylfaenol, 2006</a:t>
            </a:r>
          </a:p>
          <a:p>
            <a:pPr>
              <a:defRPr/>
            </a:pPr>
            <a:r>
              <a:rPr lang="cy-GB" altLang="en-US" dirty="0">
                <a:solidFill>
                  <a:srgbClr val="00B0F0"/>
                </a:solidFill>
              </a:rPr>
              <a:t>ADCDF Cyd-ddealltwriaeth ar gyfer Ysgolion </a:t>
            </a:r>
          </a:p>
          <a:p>
            <a:pPr>
              <a:defRPr/>
            </a:pPr>
            <a:r>
              <a:rPr lang="cy-GB" altLang="en-US" dirty="0">
                <a:solidFill>
                  <a:srgbClr val="00B0F0"/>
                </a:solidFill>
              </a:rPr>
              <a:t>Adroddiad Estyn, 2014</a:t>
            </a:r>
          </a:p>
          <a:p>
            <a:pPr marL="0" indent="0">
              <a:buNone/>
              <a:defRPr/>
            </a:pPr>
            <a:endParaRPr lang="cy-GB" altLang="en-US" dirty="0">
              <a:solidFill>
                <a:srgbClr val="00B0F0"/>
              </a:solidFill>
            </a:endParaRPr>
          </a:p>
          <a:p>
            <a:pPr marL="0" indent="0">
              <a:buNone/>
              <a:defRPr/>
            </a:pPr>
            <a:r>
              <a:rPr lang="cy-GB" altLang="en-US" dirty="0">
                <a:solidFill>
                  <a:srgbClr val="00B0F0"/>
                </a:solidFill>
              </a:rPr>
              <a:t>Dogfennau ar </a:t>
            </a:r>
            <a:r>
              <a:rPr lang="cy-GB" altLang="en-US" dirty="0" err="1">
                <a:solidFill>
                  <a:srgbClr val="00B0F0"/>
                </a:solidFill>
              </a:rPr>
              <a:t>Moodle</a:t>
            </a:r>
            <a:r>
              <a:rPr lang="cy-GB" altLang="en-US" dirty="0">
                <a:solidFill>
                  <a:srgbClr val="00B0F0"/>
                </a:solidFill>
              </a:rPr>
              <a:t> </a:t>
            </a:r>
          </a:p>
        </p:txBody>
      </p:sp>
    </p:spTree>
    <p:extLst>
      <p:ext uri="{BB962C8B-B14F-4D97-AF65-F5344CB8AC3E}">
        <p14:creationId xmlns:p14="http://schemas.microsoft.com/office/powerpoint/2010/main" val="1930725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4"/>
          <p:cNvSpPr>
            <a:spLocks noGrp="1" noChangeArrowheads="1"/>
          </p:cNvSpPr>
          <p:nvPr>
            <p:ph type="title"/>
          </p:nvPr>
        </p:nvSpPr>
        <p:spPr/>
        <p:txBody>
          <a:bodyPr rtlCol="0">
            <a:normAutofit fontScale="90000"/>
          </a:bodyPr>
          <a:lstStyle/>
          <a:p>
            <a:pPr>
              <a:defRPr/>
            </a:pPr>
            <a:r>
              <a:rPr lang="en-GB" sz="4000" dirty="0"/>
              <a:t>What is ESDGC? / </a:t>
            </a:r>
            <a:br>
              <a:rPr lang="en-GB" sz="4000" dirty="0"/>
            </a:br>
            <a:r>
              <a:rPr lang="en-GB" sz="4000" dirty="0">
                <a:solidFill>
                  <a:schemeClr val="accent1"/>
                </a:solidFill>
              </a:rPr>
              <a:t>Beth </a:t>
            </a:r>
            <a:r>
              <a:rPr lang="en-GB" sz="4000" dirty="0" err="1">
                <a:solidFill>
                  <a:schemeClr val="accent1"/>
                </a:solidFill>
              </a:rPr>
              <a:t>yw</a:t>
            </a:r>
            <a:r>
              <a:rPr lang="en-GB" sz="4000" dirty="0">
                <a:solidFill>
                  <a:schemeClr val="accent1"/>
                </a:solidFill>
              </a:rPr>
              <a:t> ADCDF?</a:t>
            </a:r>
            <a:endParaRPr lang="en-US" sz="4000" dirty="0">
              <a:solidFill>
                <a:schemeClr val="accent1"/>
              </a:solidFill>
            </a:endParaRPr>
          </a:p>
        </p:txBody>
      </p:sp>
      <p:sp>
        <p:nvSpPr>
          <p:cNvPr id="6147" name="Rectangle 5"/>
          <p:cNvSpPr>
            <a:spLocks noGrp="1" noChangeArrowheads="1"/>
          </p:cNvSpPr>
          <p:nvPr>
            <p:ph sz="half" idx="1"/>
          </p:nvPr>
        </p:nvSpPr>
        <p:spPr/>
        <p:txBody>
          <a:bodyPr rtlCol="0">
            <a:normAutofit lnSpcReduction="10000"/>
          </a:bodyPr>
          <a:lstStyle/>
          <a:p>
            <a:pPr>
              <a:lnSpc>
                <a:spcPct val="80000"/>
              </a:lnSpc>
              <a:defRPr/>
            </a:pPr>
            <a:r>
              <a:rPr lang="en-US" altLang="en-US" sz="2000" dirty="0"/>
              <a:t>the links between society, economy and environment and between our own lives and those of people throughout the world</a:t>
            </a:r>
          </a:p>
          <a:p>
            <a:pPr>
              <a:lnSpc>
                <a:spcPct val="80000"/>
              </a:lnSpc>
              <a:defRPr/>
            </a:pPr>
            <a:r>
              <a:rPr lang="en-US" altLang="en-US" sz="2000" dirty="0"/>
              <a:t> the needs and rights of both present and future generations</a:t>
            </a:r>
          </a:p>
          <a:p>
            <a:pPr>
              <a:lnSpc>
                <a:spcPct val="80000"/>
              </a:lnSpc>
              <a:defRPr/>
            </a:pPr>
            <a:r>
              <a:rPr lang="en-US" altLang="en-US" sz="2000" dirty="0"/>
              <a:t>the relationships between power, resources and human rights</a:t>
            </a:r>
          </a:p>
          <a:p>
            <a:pPr>
              <a:lnSpc>
                <a:spcPct val="80000"/>
              </a:lnSpc>
              <a:defRPr/>
            </a:pPr>
            <a:r>
              <a:rPr lang="en-US" altLang="en-US" sz="2000" dirty="0"/>
              <a:t>the local and global implications of everything we do and the actions that individuals and </a:t>
            </a:r>
            <a:r>
              <a:rPr lang="en-US" altLang="en-US" sz="2000" dirty="0" err="1"/>
              <a:t>organisations</a:t>
            </a:r>
            <a:r>
              <a:rPr lang="en-US" altLang="en-US" sz="2000" dirty="0"/>
              <a:t> can take in response to local and global issues</a:t>
            </a:r>
          </a:p>
          <a:p>
            <a:pPr marL="0" indent="0">
              <a:lnSpc>
                <a:spcPct val="80000"/>
              </a:lnSpc>
              <a:buNone/>
              <a:defRPr/>
            </a:pPr>
            <a:endParaRPr lang="en-US" altLang="en-US" sz="2000" dirty="0"/>
          </a:p>
          <a:p>
            <a:pPr marL="0" indent="0">
              <a:lnSpc>
                <a:spcPct val="80000"/>
              </a:lnSpc>
              <a:buNone/>
              <a:defRPr/>
            </a:pPr>
            <a:r>
              <a:rPr lang="en-US" altLang="en-US" sz="2000" dirty="0"/>
              <a:t>DCELLS, 2008</a:t>
            </a:r>
          </a:p>
        </p:txBody>
      </p:sp>
      <p:sp>
        <p:nvSpPr>
          <p:cNvPr id="6148" name="Rectangle 6"/>
          <p:cNvSpPr>
            <a:spLocks noGrp="1" noChangeArrowheads="1"/>
          </p:cNvSpPr>
          <p:nvPr>
            <p:ph sz="half" idx="2"/>
          </p:nvPr>
        </p:nvSpPr>
        <p:spPr/>
        <p:txBody>
          <a:bodyPr rtlCol="0">
            <a:normAutofit lnSpcReduction="10000"/>
          </a:bodyPr>
          <a:lstStyle/>
          <a:p>
            <a:pPr>
              <a:lnSpc>
                <a:spcPct val="80000"/>
              </a:lnSpc>
              <a:defRPr/>
            </a:pPr>
            <a:r>
              <a:rPr lang="cy-GB" altLang="en-US" sz="2000" dirty="0">
                <a:solidFill>
                  <a:srgbClr val="00B0F0"/>
                </a:solidFill>
              </a:rPr>
              <a:t>y cysylltiadau rhwng cymdeithas, economi a’r amgylchedd a rhwng ein bywydau ni ein hunain a bywydau pobl ar hyd a lled y byd</a:t>
            </a:r>
          </a:p>
          <a:p>
            <a:pPr>
              <a:lnSpc>
                <a:spcPct val="80000"/>
              </a:lnSpc>
              <a:defRPr/>
            </a:pPr>
            <a:r>
              <a:rPr lang="cy-GB" altLang="en-US" sz="2000" dirty="0">
                <a:solidFill>
                  <a:srgbClr val="00B0F0"/>
                </a:solidFill>
              </a:rPr>
              <a:t>anghenion a hawliau  cenedlaethau’r presennol a’r dyfodol</a:t>
            </a:r>
          </a:p>
          <a:p>
            <a:pPr>
              <a:lnSpc>
                <a:spcPct val="80000"/>
              </a:lnSpc>
              <a:defRPr/>
            </a:pPr>
            <a:r>
              <a:rPr lang="cy-GB" altLang="en-US" sz="2000" dirty="0">
                <a:solidFill>
                  <a:srgbClr val="00B0F0"/>
                </a:solidFill>
              </a:rPr>
              <a:t> y berthynas rhwng pŵer, adnoddau a hawliau dynol</a:t>
            </a:r>
          </a:p>
          <a:p>
            <a:pPr>
              <a:lnSpc>
                <a:spcPct val="80000"/>
              </a:lnSpc>
              <a:defRPr/>
            </a:pPr>
            <a:r>
              <a:rPr lang="cy-GB" altLang="en-US" sz="2000" dirty="0">
                <a:solidFill>
                  <a:srgbClr val="00B0F0"/>
                </a:solidFill>
              </a:rPr>
              <a:t>goblygiadau lleol a byd-eang popeth a wnawn o’r camau y gall unigolion a chyrff eu cymryd mewn ymateb i faterion lleol a byd-eang</a:t>
            </a:r>
          </a:p>
          <a:p>
            <a:pPr>
              <a:lnSpc>
                <a:spcPct val="80000"/>
              </a:lnSpc>
              <a:defRPr/>
            </a:pPr>
            <a:endParaRPr lang="cy-GB" altLang="en-US" sz="2000" dirty="0">
              <a:solidFill>
                <a:srgbClr val="00B0F0"/>
              </a:solidFill>
            </a:endParaRPr>
          </a:p>
          <a:p>
            <a:pPr marL="0" indent="0">
              <a:lnSpc>
                <a:spcPct val="80000"/>
              </a:lnSpc>
              <a:buNone/>
              <a:defRPr/>
            </a:pPr>
            <a:r>
              <a:rPr lang="cy-GB" sz="2000" dirty="0">
                <a:solidFill>
                  <a:srgbClr val="00B0F0"/>
                </a:solidFill>
              </a:rPr>
              <a:t>(Yr Adran Plant, Addysg, Dysgu Gydol Oes a Sgiliau, 2008)</a:t>
            </a:r>
          </a:p>
          <a:p>
            <a:pPr>
              <a:lnSpc>
                <a:spcPct val="80000"/>
              </a:lnSpc>
              <a:defRPr/>
            </a:pPr>
            <a:endParaRPr lang="cy-GB" altLang="en-US" sz="2000" dirty="0">
              <a:solidFill>
                <a:srgbClr val="00B0F0"/>
              </a:solidFill>
            </a:endParaRPr>
          </a:p>
        </p:txBody>
      </p:sp>
    </p:spTree>
    <p:extLst>
      <p:ext uri="{BB962C8B-B14F-4D97-AF65-F5344CB8AC3E}">
        <p14:creationId xmlns:p14="http://schemas.microsoft.com/office/powerpoint/2010/main" val="1901198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4"/>
          <p:cNvSpPr>
            <a:spLocks noGrp="1" noChangeArrowheads="1"/>
          </p:cNvSpPr>
          <p:nvPr>
            <p:ph type="title"/>
          </p:nvPr>
        </p:nvSpPr>
        <p:spPr/>
        <p:txBody>
          <a:bodyPr rtlCol="0">
            <a:normAutofit fontScale="90000"/>
          </a:bodyPr>
          <a:lstStyle/>
          <a:p>
            <a:pPr>
              <a:defRPr/>
            </a:pPr>
            <a:r>
              <a:rPr lang="en-GB" sz="4000" dirty="0"/>
              <a:t>Common Areas of ESDGC/ </a:t>
            </a:r>
            <a:br>
              <a:rPr lang="en-GB" sz="4000" dirty="0"/>
            </a:br>
            <a:r>
              <a:rPr lang="cy-GB" sz="4000" dirty="0">
                <a:solidFill>
                  <a:srgbClr val="00B0F0"/>
                </a:solidFill>
              </a:rPr>
              <a:t>Meysydd Cyffredin</a:t>
            </a:r>
            <a:r>
              <a:rPr lang="en-GB" sz="4000" dirty="0">
                <a:solidFill>
                  <a:srgbClr val="00B0F0"/>
                </a:solidFill>
              </a:rPr>
              <a:t> ADCDF</a:t>
            </a:r>
            <a:endParaRPr lang="en-US" sz="4000" dirty="0">
              <a:solidFill>
                <a:srgbClr val="00B0F0"/>
              </a:solidFill>
            </a:endParaRPr>
          </a:p>
        </p:txBody>
      </p:sp>
      <p:sp>
        <p:nvSpPr>
          <p:cNvPr id="7171" name="Rectangle 5"/>
          <p:cNvSpPr>
            <a:spLocks noGrp="1" noChangeArrowheads="1"/>
          </p:cNvSpPr>
          <p:nvPr>
            <p:ph sz="half" idx="1"/>
          </p:nvPr>
        </p:nvSpPr>
        <p:spPr/>
        <p:txBody>
          <a:bodyPr>
            <a:normAutofit/>
          </a:bodyPr>
          <a:lstStyle/>
          <a:p>
            <a:pPr eaLnBrk="1" hangingPunct="1"/>
            <a:r>
              <a:rPr lang="en-GB" altLang="en-US" sz="2400"/>
              <a:t>Commitment and leadership</a:t>
            </a:r>
          </a:p>
          <a:p>
            <a:pPr eaLnBrk="1" hangingPunct="1"/>
            <a:r>
              <a:rPr lang="en-GB" altLang="en-US" sz="2400"/>
              <a:t>Learning and teaching</a:t>
            </a:r>
          </a:p>
          <a:p>
            <a:pPr eaLnBrk="1" hangingPunct="1"/>
            <a:r>
              <a:rPr lang="en-GB" altLang="en-US" sz="2400"/>
              <a:t>School management</a:t>
            </a:r>
          </a:p>
          <a:p>
            <a:pPr eaLnBrk="1" hangingPunct="1"/>
            <a:r>
              <a:rPr lang="en-GB" altLang="en-US" sz="2400"/>
              <a:t>Partnerships and community</a:t>
            </a:r>
          </a:p>
          <a:p>
            <a:pPr eaLnBrk="1" hangingPunct="1"/>
            <a:r>
              <a:rPr lang="en-GB" altLang="en-US" sz="2400"/>
              <a:t>Research and monitoring</a:t>
            </a:r>
          </a:p>
          <a:p>
            <a:pPr eaLnBrk="1" hangingPunct="1">
              <a:buFontTx/>
              <a:buNone/>
            </a:pPr>
            <a:endParaRPr lang="en-GB" altLang="en-US" sz="2400"/>
          </a:p>
          <a:p>
            <a:pPr eaLnBrk="1" hangingPunct="1">
              <a:buFontTx/>
              <a:buNone/>
            </a:pPr>
            <a:endParaRPr lang="en-GB" altLang="en-US" sz="2400"/>
          </a:p>
          <a:p>
            <a:pPr eaLnBrk="1" hangingPunct="1">
              <a:buFontTx/>
              <a:buNone/>
            </a:pPr>
            <a:r>
              <a:rPr lang="en-GB" altLang="en-US" sz="2400"/>
              <a:t> </a:t>
            </a:r>
          </a:p>
          <a:p>
            <a:pPr eaLnBrk="1" hangingPunct="1"/>
            <a:endParaRPr lang="en-GB" altLang="en-US" sz="2400"/>
          </a:p>
          <a:p>
            <a:pPr eaLnBrk="1" hangingPunct="1"/>
            <a:endParaRPr lang="en-US" altLang="en-US" sz="2400"/>
          </a:p>
        </p:txBody>
      </p:sp>
      <p:sp>
        <p:nvSpPr>
          <p:cNvPr id="7172" name="Rectangle 6"/>
          <p:cNvSpPr>
            <a:spLocks noGrp="1" noChangeArrowheads="1"/>
          </p:cNvSpPr>
          <p:nvPr>
            <p:ph sz="half" idx="2"/>
          </p:nvPr>
        </p:nvSpPr>
        <p:spPr/>
        <p:txBody>
          <a:bodyPr>
            <a:normAutofit/>
          </a:bodyPr>
          <a:lstStyle/>
          <a:p>
            <a:pPr eaLnBrk="1" hangingPunct="1"/>
            <a:r>
              <a:rPr lang="cy-GB" altLang="en-US" sz="2400">
                <a:solidFill>
                  <a:srgbClr val="00B0F0"/>
                </a:solidFill>
              </a:rPr>
              <a:t>Ymrwymiad ac arweiniad</a:t>
            </a:r>
          </a:p>
          <a:p>
            <a:pPr eaLnBrk="1" hangingPunct="1"/>
            <a:r>
              <a:rPr lang="cy-GB" altLang="en-US" sz="2400">
                <a:solidFill>
                  <a:srgbClr val="00B0F0"/>
                </a:solidFill>
              </a:rPr>
              <a:t>Dysgu ac addysgu</a:t>
            </a:r>
          </a:p>
          <a:p>
            <a:pPr eaLnBrk="1" hangingPunct="1"/>
            <a:r>
              <a:rPr lang="cy-GB" altLang="en-US" sz="2400">
                <a:solidFill>
                  <a:srgbClr val="00B0F0"/>
                </a:solidFill>
              </a:rPr>
              <a:t>Rheolaeth ysgolion</a:t>
            </a:r>
          </a:p>
          <a:p>
            <a:pPr eaLnBrk="1" hangingPunct="1"/>
            <a:r>
              <a:rPr lang="cy-GB" altLang="en-US" sz="2400">
                <a:solidFill>
                  <a:srgbClr val="00B0F0"/>
                </a:solidFill>
              </a:rPr>
              <a:t>Partneriaethau a chymuned</a:t>
            </a:r>
          </a:p>
          <a:p>
            <a:pPr eaLnBrk="1" hangingPunct="1"/>
            <a:r>
              <a:rPr lang="cy-GB" altLang="en-US" sz="2400">
                <a:solidFill>
                  <a:srgbClr val="00B0F0"/>
                </a:solidFill>
              </a:rPr>
              <a:t>Ymchwil a monitro</a:t>
            </a:r>
          </a:p>
          <a:p>
            <a:pPr eaLnBrk="1" hangingPunct="1"/>
            <a:endParaRPr lang="cy-GB" altLang="en-US" sz="2400"/>
          </a:p>
          <a:p>
            <a:pPr eaLnBrk="1" hangingPunct="1"/>
            <a:endParaRPr lang="cy-GB" altLang="en-US" sz="2400"/>
          </a:p>
          <a:p>
            <a:pPr eaLnBrk="1" hangingPunct="1">
              <a:buFontTx/>
              <a:buNone/>
            </a:pPr>
            <a:endParaRPr lang="cy-GB" altLang="en-US" sz="2400"/>
          </a:p>
        </p:txBody>
      </p:sp>
    </p:spTree>
    <p:extLst>
      <p:ext uri="{BB962C8B-B14F-4D97-AF65-F5344CB8AC3E}">
        <p14:creationId xmlns:p14="http://schemas.microsoft.com/office/powerpoint/2010/main" val="1357531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r>
              <a:rPr lang="en-GB" dirty="0" err="1"/>
              <a:t>Ysgol</a:t>
            </a:r>
            <a:r>
              <a:rPr lang="en-GB" dirty="0"/>
              <a:t> </a:t>
            </a:r>
            <a:r>
              <a:rPr lang="en-GB" dirty="0" err="1"/>
              <a:t>gyfan</a:t>
            </a:r>
            <a:br>
              <a:rPr lang="en-GB" dirty="0"/>
            </a:br>
            <a:r>
              <a:rPr lang="en-GB" dirty="0">
                <a:solidFill>
                  <a:srgbClr val="00B0F0"/>
                </a:solidFill>
              </a:rPr>
              <a:t>Whole School</a:t>
            </a:r>
          </a:p>
        </p:txBody>
      </p:sp>
      <p:sp>
        <p:nvSpPr>
          <p:cNvPr id="3" name="Content Placeholder 2"/>
          <p:cNvSpPr>
            <a:spLocks noGrp="1"/>
          </p:cNvSpPr>
          <p:nvPr>
            <p:ph sz="quarter" idx="1"/>
          </p:nvPr>
        </p:nvSpPr>
        <p:spPr/>
        <p:txBody>
          <a:bodyPr rtlCol="0">
            <a:normAutofit fontScale="85000" lnSpcReduction="20000"/>
          </a:bodyPr>
          <a:lstStyle/>
          <a:p>
            <a:pPr>
              <a:defRPr/>
            </a:pPr>
            <a:r>
              <a:rPr lang="en-GB" dirty="0"/>
              <a:t>Mae </a:t>
            </a:r>
            <a:r>
              <a:rPr lang="en-GB" dirty="0" err="1"/>
              <a:t>pawb</a:t>
            </a:r>
            <a:r>
              <a:rPr lang="en-GB" dirty="0"/>
              <a:t> </a:t>
            </a:r>
            <a:r>
              <a:rPr lang="en-GB" dirty="0" err="1"/>
              <a:t>yn</a:t>
            </a:r>
            <a:r>
              <a:rPr lang="en-GB" dirty="0"/>
              <a:t> </a:t>
            </a:r>
            <a:r>
              <a:rPr lang="en-GB" dirty="0" err="1"/>
              <a:t>rhan</a:t>
            </a:r>
            <a:r>
              <a:rPr lang="en-GB" dirty="0"/>
              <a:t> </a:t>
            </a:r>
            <a:r>
              <a:rPr lang="en-GB" dirty="0" err="1"/>
              <a:t>ohono</a:t>
            </a:r>
            <a:endParaRPr lang="en-GB" dirty="0"/>
          </a:p>
          <a:p>
            <a:pPr>
              <a:defRPr/>
            </a:pPr>
            <a:r>
              <a:rPr lang="en-GB" dirty="0" err="1"/>
              <a:t>Nid</a:t>
            </a:r>
            <a:r>
              <a:rPr lang="en-GB" dirty="0"/>
              <a:t> </a:t>
            </a:r>
            <a:r>
              <a:rPr lang="en-GB" dirty="0" err="1"/>
              <a:t>yw</a:t>
            </a:r>
            <a:r>
              <a:rPr lang="en-GB" dirty="0"/>
              <a:t> plant y </a:t>
            </a:r>
            <a:r>
              <a:rPr lang="en-GB" dirty="0" err="1"/>
              <a:t>Cyfnod</a:t>
            </a:r>
            <a:r>
              <a:rPr lang="en-GB" dirty="0"/>
              <a:t> </a:t>
            </a:r>
            <a:r>
              <a:rPr lang="en-GB" dirty="0" err="1"/>
              <a:t>Sylfaen</a:t>
            </a:r>
            <a:r>
              <a:rPr lang="en-GB" dirty="0"/>
              <a:t> </a:t>
            </a:r>
            <a:r>
              <a:rPr lang="en-GB" dirty="0" err="1"/>
              <a:t>yn</a:t>
            </a:r>
            <a:r>
              <a:rPr lang="en-GB" dirty="0"/>
              <a:t> </a:t>
            </a:r>
            <a:r>
              <a:rPr lang="en-GB" dirty="0" err="1"/>
              <a:t>rhy</a:t>
            </a:r>
            <a:r>
              <a:rPr lang="en-GB" dirty="0"/>
              <a:t> </a:t>
            </a:r>
            <a:r>
              <a:rPr lang="en-GB" dirty="0" err="1"/>
              <a:t>ifanc</a:t>
            </a:r>
            <a:endParaRPr lang="en-GB" dirty="0"/>
          </a:p>
          <a:p>
            <a:pPr>
              <a:defRPr/>
            </a:pPr>
            <a:r>
              <a:rPr lang="en-GB" dirty="0" err="1"/>
              <a:t>Cynnwys</a:t>
            </a:r>
            <a:r>
              <a:rPr lang="en-GB" dirty="0"/>
              <a:t> </a:t>
            </a:r>
            <a:r>
              <a:rPr lang="en-GB" dirty="0" err="1"/>
              <a:t>holl</a:t>
            </a:r>
            <a:r>
              <a:rPr lang="en-GB" dirty="0"/>
              <a:t> staff </a:t>
            </a:r>
            <a:r>
              <a:rPr lang="en-GB" dirty="0" err="1"/>
              <a:t>yr</a:t>
            </a:r>
            <a:r>
              <a:rPr lang="en-GB" dirty="0"/>
              <a:t> </a:t>
            </a:r>
            <a:r>
              <a:rPr lang="en-GB" dirty="0" err="1"/>
              <a:t>ysgol</a:t>
            </a:r>
            <a:endParaRPr lang="en-GB" dirty="0"/>
          </a:p>
          <a:p>
            <a:pPr>
              <a:defRPr/>
            </a:pPr>
            <a:r>
              <a:rPr lang="en-GB" dirty="0" err="1"/>
              <a:t>Cynnwys</a:t>
            </a:r>
            <a:r>
              <a:rPr lang="en-GB" dirty="0"/>
              <a:t> y </a:t>
            </a:r>
            <a:r>
              <a:rPr lang="en-GB" dirty="0" err="1"/>
              <a:t>gymuned</a:t>
            </a:r>
            <a:r>
              <a:rPr lang="en-GB" dirty="0"/>
              <a:t> </a:t>
            </a:r>
            <a:r>
              <a:rPr lang="en-GB" dirty="0" err="1"/>
              <a:t>gyfan</a:t>
            </a:r>
            <a:endParaRPr lang="en-GB" dirty="0"/>
          </a:p>
          <a:p>
            <a:pPr>
              <a:defRPr/>
            </a:pPr>
            <a:r>
              <a:rPr lang="en-GB" dirty="0" err="1"/>
              <a:t>Cynnwys</a:t>
            </a:r>
            <a:r>
              <a:rPr lang="en-GB" dirty="0"/>
              <a:t> </a:t>
            </a:r>
            <a:r>
              <a:rPr lang="en-GB" dirty="0" err="1"/>
              <a:t>busnesau</a:t>
            </a:r>
            <a:r>
              <a:rPr lang="en-GB" dirty="0"/>
              <a:t> </a:t>
            </a:r>
            <a:r>
              <a:rPr lang="en-GB" dirty="0" err="1"/>
              <a:t>lleol</a:t>
            </a:r>
            <a:endParaRPr lang="en-GB" dirty="0"/>
          </a:p>
          <a:p>
            <a:pPr>
              <a:defRPr/>
            </a:pPr>
            <a:r>
              <a:rPr lang="en-GB" dirty="0" err="1"/>
              <a:t>Cynnwys</a:t>
            </a:r>
            <a:r>
              <a:rPr lang="en-GB" dirty="0"/>
              <a:t> </a:t>
            </a:r>
            <a:r>
              <a:rPr lang="en-GB" dirty="0" err="1"/>
              <a:t>pobl</a:t>
            </a:r>
            <a:r>
              <a:rPr lang="en-GB" dirty="0"/>
              <a:t> a </a:t>
            </a:r>
            <a:r>
              <a:rPr lang="en-GB" dirty="0" err="1"/>
              <a:t>lleoedd</a:t>
            </a:r>
            <a:r>
              <a:rPr lang="en-GB" dirty="0"/>
              <a:t> </a:t>
            </a:r>
            <a:r>
              <a:rPr lang="en-GB" dirty="0" err="1"/>
              <a:t>pell</a:t>
            </a:r>
            <a:r>
              <a:rPr lang="en-GB" dirty="0"/>
              <a:t> </a:t>
            </a:r>
            <a:r>
              <a:rPr lang="en-GB" dirty="0" err="1"/>
              <a:t>i</a:t>
            </a:r>
            <a:r>
              <a:rPr lang="en-GB" dirty="0"/>
              <a:t> </a:t>
            </a:r>
            <a:r>
              <a:rPr lang="en-GB" dirty="0" err="1"/>
              <a:t>ffwrdd</a:t>
            </a:r>
            <a:r>
              <a:rPr lang="en-GB" dirty="0"/>
              <a:t> </a:t>
            </a:r>
            <a:r>
              <a:rPr lang="en-GB" dirty="0" err="1"/>
              <a:t>o’n</a:t>
            </a:r>
            <a:r>
              <a:rPr lang="en-GB" dirty="0"/>
              <a:t> </a:t>
            </a:r>
            <a:r>
              <a:rPr lang="en-GB" dirty="0" err="1"/>
              <a:t>cymuned</a:t>
            </a:r>
            <a:r>
              <a:rPr lang="en-GB" dirty="0"/>
              <a:t> </a:t>
            </a:r>
            <a:r>
              <a:rPr lang="en-GB" dirty="0" err="1"/>
              <a:t>ni</a:t>
            </a:r>
            <a:endParaRPr lang="en-GB" dirty="0"/>
          </a:p>
          <a:p>
            <a:pPr>
              <a:defRPr/>
            </a:pPr>
            <a:r>
              <a:rPr lang="en-GB" b="1" dirty="0" err="1"/>
              <a:t>Mae’n</a:t>
            </a:r>
            <a:r>
              <a:rPr lang="en-GB" b="1" dirty="0"/>
              <a:t> </a:t>
            </a:r>
            <a:r>
              <a:rPr lang="en-GB" b="1" dirty="0" err="1"/>
              <a:t>rhaid</a:t>
            </a:r>
            <a:r>
              <a:rPr lang="en-GB" b="1" dirty="0"/>
              <a:t> </a:t>
            </a:r>
            <a:r>
              <a:rPr lang="en-GB" b="1" dirty="0" err="1"/>
              <a:t>i</a:t>
            </a:r>
            <a:r>
              <a:rPr lang="en-GB" b="1" dirty="0"/>
              <a:t> </a:t>
            </a:r>
            <a:r>
              <a:rPr lang="en-GB" b="1" dirty="0" err="1"/>
              <a:t>bobl</a:t>
            </a:r>
            <a:r>
              <a:rPr lang="en-GB" b="1" dirty="0"/>
              <a:t> </a:t>
            </a:r>
            <a:r>
              <a:rPr lang="en-GB" b="1" dirty="0" err="1"/>
              <a:t>ifanc</a:t>
            </a:r>
            <a:r>
              <a:rPr lang="en-GB" b="1" dirty="0"/>
              <a:t> </a:t>
            </a:r>
            <a:r>
              <a:rPr lang="en-GB" b="1" dirty="0" err="1"/>
              <a:t>fod</a:t>
            </a:r>
            <a:r>
              <a:rPr lang="en-GB" b="1" dirty="0"/>
              <a:t> </a:t>
            </a:r>
            <a:r>
              <a:rPr lang="en-GB" b="1" dirty="0" err="1"/>
              <a:t>yn</a:t>
            </a:r>
            <a:r>
              <a:rPr lang="en-GB" b="1" dirty="0"/>
              <a:t> </a:t>
            </a:r>
            <a:r>
              <a:rPr lang="en-GB" b="1" dirty="0" err="1"/>
              <a:t>rhan</a:t>
            </a:r>
            <a:r>
              <a:rPr lang="en-GB" b="1" dirty="0"/>
              <a:t> o </a:t>
            </a:r>
            <a:r>
              <a:rPr lang="en-GB" b="1" dirty="0" err="1"/>
              <a:t>benderfyniadau</a:t>
            </a:r>
            <a:r>
              <a:rPr lang="en-GB" b="1" dirty="0"/>
              <a:t> </a:t>
            </a:r>
            <a:r>
              <a:rPr lang="en-GB" b="1" dirty="0" err="1"/>
              <a:t>ysgol</a:t>
            </a:r>
            <a:r>
              <a:rPr lang="en-GB" b="1" dirty="0"/>
              <a:t> – </a:t>
            </a:r>
            <a:r>
              <a:rPr lang="en-GB" b="1" dirty="0" err="1"/>
              <a:t>cynghorau</a:t>
            </a:r>
            <a:r>
              <a:rPr lang="en-GB" b="1" dirty="0"/>
              <a:t> </a:t>
            </a:r>
            <a:r>
              <a:rPr lang="en-GB" b="1" dirty="0" err="1"/>
              <a:t>ysgol</a:t>
            </a:r>
            <a:r>
              <a:rPr lang="en-GB" b="1" dirty="0"/>
              <a:t>, </a:t>
            </a:r>
            <a:r>
              <a:rPr lang="en-GB" b="1" dirty="0" err="1"/>
              <a:t>pwyllgorau</a:t>
            </a:r>
            <a:r>
              <a:rPr lang="en-GB" b="1" dirty="0"/>
              <a:t> Eco</a:t>
            </a:r>
          </a:p>
        </p:txBody>
      </p:sp>
      <p:sp>
        <p:nvSpPr>
          <p:cNvPr id="4" name="Content Placeholder 3"/>
          <p:cNvSpPr>
            <a:spLocks noGrp="1"/>
          </p:cNvSpPr>
          <p:nvPr>
            <p:ph sz="quarter" idx="2"/>
          </p:nvPr>
        </p:nvSpPr>
        <p:spPr/>
        <p:txBody>
          <a:bodyPr rtlCol="0">
            <a:normAutofit fontScale="85000" lnSpcReduction="20000"/>
          </a:bodyPr>
          <a:lstStyle/>
          <a:p>
            <a:pPr>
              <a:defRPr/>
            </a:pPr>
            <a:r>
              <a:rPr lang="en-GB" dirty="0">
                <a:solidFill>
                  <a:srgbClr val="00B0F0"/>
                </a:solidFill>
              </a:rPr>
              <a:t>Everyone is involved</a:t>
            </a:r>
          </a:p>
          <a:p>
            <a:pPr>
              <a:defRPr/>
            </a:pPr>
            <a:r>
              <a:rPr lang="en-GB" dirty="0">
                <a:solidFill>
                  <a:srgbClr val="00B0F0"/>
                </a:solidFill>
              </a:rPr>
              <a:t>Foundation Phase children  are not too young</a:t>
            </a:r>
          </a:p>
          <a:p>
            <a:pPr>
              <a:defRPr/>
            </a:pPr>
            <a:r>
              <a:rPr lang="en-GB" dirty="0">
                <a:solidFill>
                  <a:srgbClr val="00B0F0"/>
                </a:solidFill>
              </a:rPr>
              <a:t>Engage all school staff</a:t>
            </a:r>
          </a:p>
          <a:p>
            <a:pPr>
              <a:defRPr/>
            </a:pPr>
            <a:r>
              <a:rPr lang="en-GB" dirty="0">
                <a:solidFill>
                  <a:srgbClr val="00B0F0"/>
                </a:solidFill>
              </a:rPr>
              <a:t>Engage the local community</a:t>
            </a:r>
          </a:p>
          <a:p>
            <a:pPr>
              <a:defRPr/>
            </a:pPr>
            <a:r>
              <a:rPr lang="en-GB" dirty="0">
                <a:solidFill>
                  <a:srgbClr val="00B0F0"/>
                </a:solidFill>
              </a:rPr>
              <a:t>Engage local businesses</a:t>
            </a:r>
          </a:p>
          <a:p>
            <a:pPr>
              <a:defRPr/>
            </a:pPr>
            <a:r>
              <a:rPr lang="en-GB" dirty="0">
                <a:solidFill>
                  <a:srgbClr val="00B0F0"/>
                </a:solidFill>
              </a:rPr>
              <a:t>Engage people and places far away from our own community </a:t>
            </a:r>
          </a:p>
          <a:p>
            <a:pPr>
              <a:defRPr/>
            </a:pPr>
            <a:r>
              <a:rPr lang="en-GB" b="1" dirty="0">
                <a:solidFill>
                  <a:srgbClr val="00B0F0"/>
                </a:solidFill>
              </a:rPr>
              <a:t>Young children must be part of school decisions- school councils, Eco-committees </a:t>
            </a:r>
          </a:p>
        </p:txBody>
      </p:sp>
    </p:spTree>
    <p:extLst>
      <p:ext uri="{BB962C8B-B14F-4D97-AF65-F5344CB8AC3E}">
        <p14:creationId xmlns:p14="http://schemas.microsoft.com/office/powerpoint/2010/main" val="2766279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4"/>
          <p:cNvSpPr>
            <a:spLocks noGrp="1" noChangeArrowheads="1"/>
          </p:cNvSpPr>
          <p:nvPr>
            <p:ph type="title"/>
          </p:nvPr>
        </p:nvSpPr>
        <p:spPr/>
        <p:txBody>
          <a:bodyPr rtlCol="0">
            <a:normAutofit fontScale="90000"/>
          </a:bodyPr>
          <a:lstStyle/>
          <a:p>
            <a:pPr>
              <a:defRPr/>
            </a:pPr>
            <a:r>
              <a:rPr lang="en-GB" sz="4000" dirty="0"/>
              <a:t>Cross curricular themes </a:t>
            </a:r>
            <a:br>
              <a:rPr lang="en-GB" sz="4000" dirty="0"/>
            </a:br>
            <a:r>
              <a:rPr lang="en-GB" sz="4000" dirty="0">
                <a:solidFill>
                  <a:srgbClr val="00B0F0"/>
                </a:solidFill>
              </a:rPr>
              <a:t>Them</a:t>
            </a:r>
            <a:r>
              <a:rPr lang="en-US" sz="4000" dirty="0" err="1">
                <a:solidFill>
                  <a:srgbClr val="00B0F0"/>
                </a:solidFill>
              </a:rPr>
              <a:t>âu</a:t>
            </a:r>
            <a:r>
              <a:rPr lang="en-US" sz="4000" dirty="0">
                <a:solidFill>
                  <a:srgbClr val="00B0F0"/>
                </a:solidFill>
              </a:rPr>
              <a:t> t</a:t>
            </a:r>
            <a:r>
              <a:rPr lang="en-GB" sz="4000" dirty="0" err="1">
                <a:solidFill>
                  <a:srgbClr val="00B0F0"/>
                </a:solidFill>
              </a:rPr>
              <a:t>rawsgwricwlaidd</a:t>
            </a:r>
            <a:r>
              <a:rPr lang="en-GB" sz="4000" dirty="0">
                <a:solidFill>
                  <a:srgbClr val="00B0F0"/>
                </a:solidFill>
              </a:rPr>
              <a:t> </a:t>
            </a:r>
            <a:br>
              <a:rPr lang="en-GB" sz="4000" dirty="0"/>
            </a:br>
            <a:endParaRPr lang="en-US" sz="4000" dirty="0"/>
          </a:p>
        </p:txBody>
      </p:sp>
      <p:sp>
        <p:nvSpPr>
          <p:cNvPr id="8195" name="Rectangle 5"/>
          <p:cNvSpPr>
            <a:spLocks noGrp="1" noChangeArrowheads="1"/>
          </p:cNvSpPr>
          <p:nvPr>
            <p:ph sz="half" idx="1"/>
          </p:nvPr>
        </p:nvSpPr>
        <p:spPr/>
        <p:txBody>
          <a:bodyPr/>
          <a:lstStyle/>
          <a:p>
            <a:pPr eaLnBrk="1" hangingPunct="1"/>
            <a:r>
              <a:rPr lang="en-GB" altLang="en-US" sz="2400"/>
              <a:t>Choices and decisions</a:t>
            </a:r>
          </a:p>
          <a:p>
            <a:pPr eaLnBrk="1" hangingPunct="1"/>
            <a:r>
              <a:rPr lang="en-GB" altLang="en-US" sz="2400"/>
              <a:t>Consumption and waste</a:t>
            </a:r>
          </a:p>
          <a:p>
            <a:pPr eaLnBrk="1" hangingPunct="1"/>
            <a:r>
              <a:rPr lang="en-GB" altLang="en-US" sz="2400"/>
              <a:t>Climate Change </a:t>
            </a:r>
          </a:p>
          <a:p>
            <a:pPr eaLnBrk="1" hangingPunct="1"/>
            <a:r>
              <a:rPr lang="en-GB" altLang="en-US" sz="2400"/>
              <a:t>Health</a:t>
            </a:r>
          </a:p>
          <a:p>
            <a:pPr eaLnBrk="1" hangingPunct="1"/>
            <a:r>
              <a:rPr lang="en-GB" altLang="en-US" sz="2400"/>
              <a:t>Identity and culture</a:t>
            </a:r>
          </a:p>
          <a:p>
            <a:pPr eaLnBrk="1" hangingPunct="1"/>
            <a:r>
              <a:rPr lang="en-GB" altLang="en-US" sz="2400"/>
              <a:t>Wealth and poverty</a:t>
            </a:r>
          </a:p>
          <a:p>
            <a:pPr eaLnBrk="1" hangingPunct="1"/>
            <a:r>
              <a:rPr lang="en-GB" altLang="en-US" sz="2400"/>
              <a:t>The natural environment</a:t>
            </a:r>
          </a:p>
          <a:p>
            <a:pPr eaLnBrk="1" hangingPunct="1">
              <a:buFontTx/>
              <a:buNone/>
            </a:pPr>
            <a:endParaRPr lang="en-GB" altLang="en-US" sz="2400"/>
          </a:p>
          <a:p>
            <a:pPr eaLnBrk="1" hangingPunct="1"/>
            <a:endParaRPr lang="en-US" altLang="en-US" sz="2400"/>
          </a:p>
        </p:txBody>
      </p:sp>
      <p:sp>
        <p:nvSpPr>
          <p:cNvPr id="8196" name="Rectangle 6"/>
          <p:cNvSpPr>
            <a:spLocks noGrp="1" noChangeArrowheads="1"/>
          </p:cNvSpPr>
          <p:nvPr>
            <p:ph sz="half" idx="2"/>
          </p:nvPr>
        </p:nvSpPr>
        <p:spPr/>
        <p:txBody>
          <a:bodyPr/>
          <a:lstStyle/>
          <a:p>
            <a:pPr eaLnBrk="1" hangingPunct="1"/>
            <a:r>
              <a:rPr lang="cy-GB" altLang="en-US" sz="2400">
                <a:solidFill>
                  <a:srgbClr val="00B0F0"/>
                </a:solidFill>
              </a:rPr>
              <a:t>Dewisiadau a Phenderfyniadau</a:t>
            </a:r>
          </a:p>
          <a:p>
            <a:pPr eaLnBrk="1" hangingPunct="1"/>
            <a:r>
              <a:rPr lang="cy-GB" altLang="en-US" sz="2400">
                <a:solidFill>
                  <a:srgbClr val="00B0F0"/>
                </a:solidFill>
              </a:rPr>
              <a:t>Treuliant a gwastraff</a:t>
            </a:r>
          </a:p>
          <a:p>
            <a:pPr eaLnBrk="1" hangingPunct="1"/>
            <a:r>
              <a:rPr lang="cy-GB" altLang="en-US" sz="2400">
                <a:solidFill>
                  <a:srgbClr val="00B0F0"/>
                </a:solidFill>
              </a:rPr>
              <a:t>Newid yn yr hinsawdd</a:t>
            </a:r>
          </a:p>
          <a:p>
            <a:pPr eaLnBrk="1" hangingPunct="1"/>
            <a:r>
              <a:rPr lang="cy-GB" altLang="en-US" sz="2400">
                <a:solidFill>
                  <a:srgbClr val="00B0F0"/>
                </a:solidFill>
              </a:rPr>
              <a:t>Iechyd</a:t>
            </a:r>
          </a:p>
          <a:p>
            <a:pPr eaLnBrk="1" hangingPunct="1"/>
            <a:r>
              <a:rPr lang="cy-GB" altLang="en-US" sz="2400">
                <a:solidFill>
                  <a:srgbClr val="00B0F0"/>
                </a:solidFill>
              </a:rPr>
              <a:t>Hunaniaeth a diwylliant</a:t>
            </a:r>
          </a:p>
          <a:p>
            <a:pPr eaLnBrk="1" hangingPunct="1"/>
            <a:r>
              <a:rPr lang="cy-GB" altLang="en-US" sz="2400">
                <a:solidFill>
                  <a:srgbClr val="00B0F0"/>
                </a:solidFill>
              </a:rPr>
              <a:t>Cyfoeth a thlodi</a:t>
            </a:r>
          </a:p>
          <a:p>
            <a:pPr eaLnBrk="1" hangingPunct="1"/>
            <a:r>
              <a:rPr lang="cy-GB" altLang="en-US" sz="2400">
                <a:solidFill>
                  <a:srgbClr val="00B0F0"/>
                </a:solidFill>
              </a:rPr>
              <a:t>Yr amgylchedd naturiol</a:t>
            </a:r>
          </a:p>
          <a:p>
            <a:pPr eaLnBrk="1" hangingPunct="1"/>
            <a:endParaRPr lang="cy-GB" altLang="en-US" sz="2400">
              <a:solidFill>
                <a:srgbClr val="00B0F0"/>
              </a:solidFill>
            </a:endParaRPr>
          </a:p>
        </p:txBody>
      </p:sp>
    </p:spTree>
    <p:extLst>
      <p:ext uri="{BB962C8B-B14F-4D97-AF65-F5344CB8AC3E}">
        <p14:creationId xmlns:p14="http://schemas.microsoft.com/office/powerpoint/2010/main" val="38620546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57" y="274638"/>
            <a:ext cx="11655083" cy="1143000"/>
          </a:xfrm>
        </p:spPr>
        <p:txBody>
          <a:bodyPr>
            <a:noAutofit/>
          </a:bodyPr>
          <a:lstStyle/>
          <a:p>
            <a:r>
              <a:rPr lang="en-GB" sz="3200" dirty="0">
                <a:solidFill>
                  <a:schemeClr val="accent1"/>
                </a:solidFill>
              </a:rPr>
              <a:t>Discuss the links these two clips may have to ESDGC themes</a:t>
            </a:r>
            <a:br>
              <a:rPr lang="en-GB" sz="3200" dirty="0">
                <a:solidFill>
                  <a:schemeClr val="accent1"/>
                </a:solidFill>
              </a:rPr>
            </a:br>
            <a:r>
              <a:rPr lang="en-GB" sz="3200" dirty="0" err="1"/>
              <a:t>Trafodwch</a:t>
            </a:r>
            <a:r>
              <a:rPr lang="en-GB" sz="3200" dirty="0"/>
              <a:t> y </a:t>
            </a:r>
            <a:r>
              <a:rPr lang="en-GB" sz="3200" dirty="0" err="1"/>
              <a:t>cysylltiad</a:t>
            </a:r>
            <a:r>
              <a:rPr lang="en-GB" sz="3200" dirty="0"/>
              <a:t> </a:t>
            </a:r>
            <a:r>
              <a:rPr lang="en-GB" sz="3200" dirty="0" err="1"/>
              <a:t>rhwng</a:t>
            </a:r>
            <a:r>
              <a:rPr lang="en-GB" sz="3200" dirty="0"/>
              <a:t> y </a:t>
            </a:r>
            <a:r>
              <a:rPr lang="en-GB" sz="3200" dirty="0" err="1"/>
              <a:t>clipiau</a:t>
            </a:r>
            <a:r>
              <a:rPr lang="en-GB" sz="3200" dirty="0"/>
              <a:t> </a:t>
            </a:r>
            <a:r>
              <a:rPr lang="en-GB" sz="3200" dirty="0" err="1"/>
              <a:t>yma</a:t>
            </a:r>
            <a:r>
              <a:rPr lang="en-GB" sz="3200" dirty="0"/>
              <a:t> a </a:t>
            </a:r>
            <a:r>
              <a:rPr lang="en-GB" sz="3200" dirty="0" err="1"/>
              <a:t>themau</a:t>
            </a:r>
            <a:r>
              <a:rPr lang="en-GB" sz="3200" dirty="0"/>
              <a:t> ADCDF</a:t>
            </a:r>
            <a:br>
              <a:rPr lang="en-GB" sz="3200" dirty="0"/>
            </a:br>
            <a:endParaRPr lang="en-GB" sz="3200" dirty="0">
              <a:solidFill>
                <a:schemeClr val="accent1"/>
              </a:solidFill>
            </a:endParaRPr>
          </a:p>
        </p:txBody>
      </p:sp>
      <p:sp>
        <p:nvSpPr>
          <p:cNvPr id="3" name="Content Placeholder 2"/>
          <p:cNvSpPr>
            <a:spLocks noGrp="1"/>
          </p:cNvSpPr>
          <p:nvPr>
            <p:ph sz="half" idx="1"/>
          </p:nvPr>
        </p:nvSpPr>
        <p:spPr/>
        <p:txBody>
          <a:bodyPr>
            <a:normAutofit/>
          </a:bodyPr>
          <a:lstStyle/>
          <a:p>
            <a:r>
              <a:rPr lang="en-GB" dirty="0">
                <a:hlinkClick r:id="rId3"/>
              </a:rPr>
              <a:t>https://dysgu.hwb.gov.wales/playlists/view/62ca7ec4-b6a2-485c-bf47-7f396550d0ab/en#page3</a:t>
            </a:r>
            <a:endParaRPr lang="en-GB" dirty="0"/>
          </a:p>
          <a:p>
            <a:endParaRPr lang="en-GB" dirty="0"/>
          </a:p>
        </p:txBody>
      </p:sp>
      <p:sp>
        <p:nvSpPr>
          <p:cNvPr id="4" name="Content Placeholder 3"/>
          <p:cNvSpPr>
            <a:spLocks noGrp="1"/>
          </p:cNvSpPr>
          <p:nvPr>
            <p:ph sz="half" idx="2"/>
          </p:nvPr>
        </p:nvSpPr>
        <p:spPr/>
        <p:txBody>
          <a:bodyPr>
            <a:normAutofit/>
          </a:bodyPr>
          <a:lstStyle/>
          <a:p>
            <a:endParaRPr lang="en-GB"/>
          </a:p>
        </p:txBody>
      </p:sp>
    </p:spTree>
    <p:extLst>
      <p:ext uri="{BB962C8B-B14F-4D97-AF65-F5344CB8AC3E}">
        <p14:creationId xmlns:p14="http://schemas.microsoft.com/office/powerpoint/2010/main" val="299144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609600" y="274638"/>
            <a:ext cx="10972800" cy="674931"/>
          </a:xfrm>
        </p:spPr>
        <p:txBody>
          <a:bodyPr>
            <a:normAutofit fontScale="90000"/>
          </a:bodyPr>
          <a:lstStyle/>
          <a:p>
            <a:pPr eaLnBrk="1" hangingPunct="1"/>
            <a:r>
              <a:rPr lang="cy-GB" altLang="en-US" dirty="0"/>
              <a:t>Links to Foundation Phase</a:t>
            </a:r>
          </a:p>
        </p:txBody>
      </p:sp>
      <p:sp>
        <p:nvSpPr>
          <p:cNvPr id="3" name="Content Placeholder 2"/>
          <p:cNvSpPr>
            <a:spLocks noGrp="1"/>
          </p:cNvSpPr>
          <p:nvPr>
            <p:ph sz="quarter" idx="1"/>
          </p:nvPr>
        </p:nvSpPr>
        <p:spPr>
          <a:xfrm>
            <a:off x="527929" y="1090246"/>
            <a:ext cx="5384800" cy="4252810"/>
          </a:xfrm>
        </p:spPr>
        <p:txBody>
          <a:bodyPr rtlCol="0">
            <a:normAutofit fontScale="25000" lnSpcReduction="20000"/>
          </a:bodyPr>
          <a:lstStyle/>
          <a:p>
            <a:pPr marL="0" indent="0">
              <a:buNone/>
              <a:defRPr/>
            </a:pPr>
            <a:r>
              <a:rPr lang="cy-GB" sz="9600" dirty="0"/>
              <a:t>Seven  Areas of Learning</a:t>
            </a:r>
          </a:p>
          <a:p>
            <a:pPr>
              <a:defRPr/>
            </a:pPr>
            <a:r>
              <a:rPr lang="cy-GB" sz="9600" dirty="0" err="1"/>
              <a:t>Personal</a:t>
            </a:r>
            <a:r>
              <a:rPr lang="cy-GB" sz="9600" dirty="0"/>
              <a:t> </a:t>
            </a:r>
            <a:r>
              <a:rPr lang="cy-GB" sz="9600" dirty="0" err="1"/>
              <a:t>and</a:t>
            </a:r>
            <a:r>
              <a:rPr lang="cy-GB" sz="9600" dirty="0"/>
              <a:t> </a:t>
            </a:r>
            <a:r>
              <a:rPr lang="cy-GB" sz="9600" dirty="0" err="1"/>
              <a:t>Social</a:t>
            </a:r>
            <a:r>
              <a:rPr lang="cy-GB" sz="9600" dirty="0"/>
              <a:t> </a:t>
            </a:r>
            <a:r>
              <a:rPr lang="cy-GB" sz="9600" dirty="0" err="1"/>
              <a:t>Development</a:t>
            </a:r>
            <a:r>
              <a:rPr lang="cy-GB" sz="9600" dirty="0"/>
              <a:t>, Well-</a:t>
            </a:r>
            <a:r>
              <a:rPr lang="cy-GB" sz="9600" dirty="0" err="1"/>
              <a:t>Being</a:t>
            </a:r>
            <a:r>
              <a:rPr lang="cy-GB" sz="9600" dirty="0"/>
              <a:t> </a:t>
            </a:r>
            <a:r>
              <a:rPr lang="cy-GB" sz="9600" dirty="0" err="1"/>
              <a:t>and</a:t>
            </a:r>
            <a:r>
              <a:rPr lang="cy-GB" sz="9600" dirty="0"/>
              <a:t> </a:t>
            </a:r>
            <a:r>
              <a:rPr lang="cy-GB" sz="9600" dirty="0" err="1"/>
              <a:t>Cultural</a:t>
            </a:r>
            <a:r>
              <a:rPr lang="cy-GB" sz="9600" dirty="0"/>
              <a:t> </a:t>
            </a:r>
            <a:r>
              <a:rPr lang="cy-GB" sz="9600" dirty="0" err="1"/>
              <a:t>Diversity</a:t>
            </a:r>
            <a:endParaRPr lang="cy-GB" sz="9600" dirty="0"/>
          </a:p>
          <a:p>
            <a:pPr>
              <a:defRPr/>
            </a:pPr>
            <a:r>
              <a:rPr lang="cy-GB" sz="9600" dirty="0" err="1"/>
              <a:t>Language</a:t>
            </a:r>
            <a:r>
              <a:rPr lang="cy-GB" sz="9600" dirty="0"/>
              <a:t> </a:t>
            </a:r>
            <a:r>
              <a:rPr lang="cy-GB" sz="9600" dirty="0" err="1"/>
              <a:t>Literacy</a:t>
            </a:r>
            <a:r>
              <a:rPr lang="cy-GB" sz="9600" dirty="0"/>
              <a:t> </a:t>
            </a:r>
            <a:r>
              <a:rPr lang="cy-GB" sz="9600" dirty="0" err="1"/>
              <a:t>and</a:t>
            </a:r>
            <a:r>
              <a:rPr lang="cy-GB" sz="9600" dirty="0"/>
              <a:t> </a:t>
            </a:r>
            <a:r>
              <a:rPr lang="cy-GB" sz="9600" dirty="0" err="1"/>
              <a:t>Communication</a:t>
            </a:r>
            <a:r>
              <a:rPr lang="cy-GB" sz="9600" dirty="0"/>
              <a:t> </a:t>
            </a:r>
            <a:r>
              <a:rPr lang="cy-GB" sz="9600" dirty="0" err="1"/>
              <a:t>Skills</a:t>
            </a:r>
            <a:endParaRPr lang="cy-GB" sz="9600" dirty="0"/>
          </a:p>
          <a:p>
            <a:pPr>
              <a:defRPr/>
            </a:pPr>
            <a:r>
              <a:rPr lang="cy-GB" sz="9600" dirty="0" err="1"/>
              <a:t>Mathematical</a:t>
            </a:r>
            <a:r>
              <a:rPr lang="cy-GB" sz="9600" dirty="0"/>
              <a:t> </a:t>
            </a:r>
            <a:r>
              <a:rPr lang="cy-GB" sz="9600" dirty="0" err="1"/>
              <a:t>Development</a:t>
            </a:r>
            <a:endParaRPr lang="cy-GB" sz="9600" dirty="0"/>
          </a:p>
          <a:p>
            <a:pPr>
              <a:defRPr/>
            </a:pPr>
            <a:r>
              <a:rPr lang="cy-GB" sz="9600" dirty="0"/>
              <a:t>Welsh </a:t>
            </a:r>
            <a:r>
              <a:rPr lang="cy-GB" sz="9600" dirty="0" err="1"/>
              <a:t>Language</a:t>
            </a:r>
            <a:r>
              <a:rPr lang="cy-GB" sz="9600" dirty="0"/>
              <a:t> </a:t>
            </a:r>
            <a:r>
              <a:rPr lang="cy-GB" sz="9600" dirty="0" err="1"/>
              <a:t>Development</a:t>
            </a:r>
            <a:endParaRPr lang="cy-GB" sz="9600" dirty="0"/>
          </a:p>
          <a:p>
            <a:pPr>
              <a:defRPr/>
            </a:pPr>
            <a:r>
              <a:rPr lang="cy-GB" sz="9600" dirty="0" err="1"/>
              <a:t>Knowledge</a:t>
            </a:r>
            <a:r>
              <a:rPr lang="cy-GB" sz="9600" dirty="0"/>
              <a:t> </a:t>
            </a:r>
            <a:r>
              <a:rPr lang="cy-GB" sz="9600" dirty="0" err="1"/>
              <a:t>and</a:t>
            </a:r>
            <a:r>
              <a:rPr lang="cy-GB" sz="9600" dirty="0"/>
              <a:t> </a:t>
            </a:r>
            <a:r>
              <a:rPr lang="cy-GB" sz="9600" dirty="0" err="1"/>
              <a:t>Understanding</a:t>
            </a:r>
            <a:r>
              <a:rPr lang="cy-GB" sz="9600" dirty="0"/>
              <a:t> of the </a:t>
            </a:r>
            <a:r>
              <a:rPr lang="cy-GB" sz="9600" dirty="0" err="1"/>
              <a:t>World</a:t>
            </a:r>
            <a:endParaRPr lang="cy-GB" sz="9600" dirty="0"/>
          </a:p>
          <a:p>
            <a:pPr>
              <a:defRPr/>
            </a:pPr>
            <a:r>
              <a:rPr lang="cy-GB" sz="9600" dirty="0" err="1"/>
              <a:t>Physical</a:t>
            </a:r>
            <a:r>
              <a:rPr lang="cy-GB" sz="9600" dirty="0"/>
              <a:t> </a:t>
            </a:r>
            <a:r>
              <a:rPr lang="cy-GB" sz="9600" dirty="0" err="1"/>
              <a:t>Development</a:t>
            </a:r>
            <a:endParaRPr lang="cy-GB" sz="9600" dirty="0"/>
          </a:p>
          <a:p>
            <a:pPr>
              <a:defRPr/>
            </a:pPr>
            <a:r>
              <a:rPr lang="cy-GB" sz="9600" dirty="0" err="1"/>
              <a:t>Creative</a:t>
            </a:r>
            <a:r>
              <a:rPr lang="cy-GB" sz="9600" dirty="0"/>
              <a:t> </a:t>
            </a:r>
            <a:r>
              <a:rPr lang="cy-GB" sz="9600" dirty="0" err="1"/>
              <a:t>Development</a:t>
            </a:r>
            <a:endParaRPr lang="cy-GB" sz="9600" dirty="0"/>
          </a:p>
          <a:p>
            <a:pPr marL="0" indent="0">
              <a:buNone/>
              <a:defRPr/>
            </a:pPr>
            <a:endParaRPr lang="cy-GB" dirty="0"/>
          </a:p>
          <a:p>
            <a:pPr marL="0" indent="0">
              <a:buNone/>
              <a:defRPr/>
            </a:pPr>
            <a:endParaRPr lang="cy-GB" dirty="0"/>
          </a:p>
          <a:p>
            <a:pPr marL="0" indent="0">
              <a:buNone/>
              <a:defRPr/>
            </a:pPr>
            <a:r>
              <a:rPr lang="cy-GB" dirty="0"/>
              <a:t> </a:t>
            </a:r>
          </a:p>
        </p:txBody>
      </p:sp>
      <p:sp>
        <p:nvSpPr>
          <p:cNvPr id="4" name="Content Placeholder 3"/>
          <p:cNvSpPr>
            <a:spLocks noGrp="1"/>
          </p:cNvSpPr>
          <p:nvPr>
            <p:ph sz="quarter" idx="2"/>
          </p:nvPr>
        </p:nvSpPr>
        <p:spPr>
          <a:xfrm>
            <a:off x="5831058" y="949570"/>
            <a:ext cx="6224953" cy="4639672"/>
          </a:xfrm>
        </p:spPr>
        <p:txBody>
          <a:bodyPr rtlCol="0">
            <a:noAutofit/>
          </a:bodyPr>
          <a:lstStyle/>
          <a:p>
            <a:pPr>
              <a:defRPr/>
            </a:pPr>
            <a:r>
              <a:rPr lang="cy-GB" sz="2400" dirty="0"/>
              <a:t>Can the ESDGC </a:t>
            </a:r>
            <a:r>
              <a:rPr lang="cy-GB" sz="2400" dirty="0" err="1"/>
              <a:t>themes</a:t>
            </a:r>
            <a:r>
              <a:rPr lang="cy-GB" sz="2400" dirty="0"/>
              <a:t> </a:t>
            </a:r>
            <a:r>
              <a:rPr lang="cy-GB" sz="2400" dirty="0" err="1"/>
              <a:t>mapped</a:t>
            </a:r>
            <a:r>
              <a:rPr lang="cy-GB" sz="2400" dirty="0"/>
              <a:t> </a:t>
            </a:r>
            <a:r>
              <a:rPr lang="cy-GB" sz="2400" dirty="0" err="1"/>
              <a:t>onto</a:t>
            </a:r>
            <a:r>
              <a:rPr lang="cy-GB" sz="2400" dirty="0"/>
              <a:t> </a:t>
            </a:r>
            <a:r>
              <a:rPr lang="cy-GB" sz="2400" dirty="0" err="1"/>
              <a:t>these</a:t>
            </a:r>
            <a:r>
              <a:rPr lang="cy-GB" sz="2400" dirty="0"/>
              <a:t> </a:t>
            </a:r>
            <a:r>
              <a:rPr lang="cy-GB" sz="2400" dirty="0" err="1"/>
              <a:t>seven</a:t>
            </a:r>
            <a:r>
              <a:rPr lang="cy-GB" sz="2400" dirty="0"/>
              <a:t> </a:t>
            </a:r>
            <a:r>
              <a:rPr lang="cy-GB" sz="2400" dirty="0" err="1"/>
              <a:t>areas</a:t>
            </a:r>
            <a:r>
              <a:rPr lang="cy-GB" sz="2400" dirty="0"/>
              <a:t> of </a:t>
            </a:r>
            <a:r>
              <a:rPr lang="cy-GB" sz="2400" dirty="0" err="1"/>
              <a:t>learning</a:t>
            </a:r>
            <a:r>
              <a:rPr lang="cy-GB" sz="2400" dirty="0"/>
              <a:t>?</a:t>
            </a:r>
          </a:p>
          <a:p>
            <a:pPr>
              <a:defRPr/>
            </a:pPr>
            <a:r>
              <a:rPr lang="cy-GB" sz="2400" dirty="0"/>
              <a:t>Can ESDGC </a:t>
            </a:r>
            <a:r>
              <a:rPr lang="cy-GB" sz="2400" dirty="0" err="1"/>
              <a:t>support</a:t>
            </a:r>
            <a:r>
              <a:rPr lang="cy-GB" sz="2400" dirty="0"/>
              <a:t> </a:t>
            </a:r>
            <a:r>
              <a:rPr lang="cy-GB" sz="2400" dirty="0" err="1"/>
              <a:t>these</a:t>
            </a:r>
            <a:r>
              <a:rPr lang="cy-GB" sz="2400" dirty="0"/>
              <a:t> </a:t>
            </a:r>
            <a:r>
              <a:rPr lang="cy-GB" sz="2400" dirty="0" err="1"/>
              <a:t>areas</a:t>
            </a:r>
            <a:r>
              <a:rPr lang="cy-GB" sz="2400" dirty="0"/>
              <a:t>?</a:t>
            </a:r>
          </a:p>
          <a:p>
            <a:pPr>
              <a:defRPr/>
            </a:pPr>
            <a:r>
              <a:rPr lang="cy-GB" sz="2400" dirty="0"/>
              <a:t>Can ESDGC </a:t>
            </a:r>
            <a:r>
              <a:rPr lang="cy-GB" sz="2400" dirty="0" err="1"/>
              <a:t>support</a:t>
            </a:r>
            <a:r>
              <a:rPr lang="cy-GB" sz="2400" dirty="0"/>
              <a:t> the </a:t>
            </a:r>
            <a:r>
              <a:rPr lang="cy-GB" sz="2400" dirty="0" err="1"/>
              <a:t>literacy</a:t>
            </a:r>
            <a:r>
              <a:rPr lang="cy-GB" sz="2400" dirty="0"/>
              <a:t> </a:t>
            </a:r>
            <a:r>
              <a:rPr lang="cy-GB" sz="2400" dirty="0" err="1"/>
              <a:t>and</a:t>
            </a:r>
            <a:r>
              <a:rPr lang="cy-GB" sz="2400" dirty="0"/>
              <a:t> </a:t>
            </a:r>
            <a:r>
              <a:rPr lang="cy-GB" sz="2400" dirty="0" err="1"/>
              <a:t>numeracy</a:t>
            </a:r>
            <a:r>
              <a:rPr lang="cy-GB" sz="2400" dirty="0"/>
              <a:t> </a:t>
            </a:r>
            <a:r>
              <a:rPr lang="cy-GB" sz="2400" dirty="0" err="1"/>
              <a:t>framework</a:t>
            </a:r>
            <a:r>
              <a:rPr lang="cy-GB" sz="2400" dirty="0"/>
              <a:t>?</a:t>
            </a:r>
          </a:p>
          <a:p>
            <a:pPr>
              <a:defRPr/>
            </a:pPr>
            <a:r>
              <a:rPr lang="cy-GB" sz="2400" dirty="0"/>
              <a:t>Can the common areas of ESDGC be underpinned by Foundation Phase and vice versa?</a:t>
            </a:r>
          </a:p>
          <a:p>
            <a:pPr>
              <a:defRPr/>
            </a:pPr>
            <a:r>
              <a:rPr lang="cy-GB" sz="2400" b="1" dirty="0"/>
              <a:t>Are the articles of the United Convention on the Rights of the Child essential to both Foundation Phase and ESDGC? </a:t>
            </a:r>
          </a:p>
        </p:txBody>
      </p:sp>
    </p:spTree>
    <p:extLst>
      <p:ext uri="{BB962C8B-B14F-4D97-AF65-F5344CB8AC3E}">
        <p14:creationId xmlns:p14="http://schemas.microsoft.com/office/powerpoint/2010/main" val="541319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609600" y="274638"/>
            <a:ext cx="10972800" cy="555356"/>
          </a:xfrm>
        </p:spPr>
        <p:txBody>
          <a:bodyPr>
            <a:normAutofit fontScale="90000"/>
          </a:bodyPr>
          <a:lstStyle/>
          <a:p>
            <a:pPr eaLnBrk="1" hangingPunct="1"/>
            <a:r>
              <a:rPr lang="en-GB" altLang="en-US" dirty="0" err="1">
                <a:solidFill>
                  <a:srgbClr val="00B0F0"/>
                </a:solidFill>
              </a:rPr>
              <a:t>Cysylltiadau</a:t>
            </a:r>
            <a:r>
              <a:rPr lang="en-GB" altLang="en-US" dirty="0">
                <a:solidFill>
                  <a:srgbClr val="00B0F0"/>
                </a:solidFill>
              </a:rPr>
              <a:t> </a:t>
            </a:r>
            <a:r>
              <a:rPr lang="en-GB" altLang="en-US" dirty="0" err="1">
                <a:solidFill>
                  <a:srgbClr val="00B0F0"/>
                </a:solidFill>
              </a:rPr>
              <a:t>â’r</a:t>
            </a:r>
            <a:r>
              <a:rPr lang="en-GB" altLang="en-US" dirty="0">
                <a:solidFill>
                  <a:srgbClr val="00B0F0"/>
                </a:solidFill>
              </a:rPr>
              <a:t> </a:t>
            </a:r>
            <a:r>
              <a:rPr lang="en-GB" altLang="en-US" dirty="0" err="1">
                <a:solidFill>
                  <a:srgbClr val="00B0F0"/>
                </a:solidFill>
              </a:rPr>
              <a:t>Cyfnod</a:t>
            </a:r>
            <a:r>
              <a:rPr lang="en-GB" altLang="en-US" dirty="0">
                <a:solidFill>
                  <a:srgbClr val="00B0F0"/>
                </a:solidFill>
              </a:rPr>
              <a:t> Sylfaen</a:t>
            </a:r>
          </a:p>
        </p:txBody>
      </p:sp>
      <p:sp>
        <p:nvSpPr>
          <p:cNvPr id="3" name="Content Placeholder 2"/>
          <p:cNvSpPr>
            <a:spLocks noGrp="1"/>
          </p:cNvSpPr>
          <p:nvPr>
            <p:ph sz="quarter" idx="1"/>
          </p:nvPr>
        </p:nvSpPr>
        <p:spPr>
          <a:xfrm>
            <a:off x="609600" y="1005840"/>
            <a:ext cx="5384800" cy="5198012"/>
          </a:xfrm>
        </p:spPr>
        <p:txBody>
          <a:bodyPr rtlCol="0">
            <a:normAutofit fontScale="62500" lnSpcReduction="20000"/>
          </a:bodyPr>
          <a:lstStyle/>
          <a:p>
            <a:pPr marL="0" indent="0">
              <a:buNone/>
              <a:defRPr/>
            </a:pPr>
            <a:r>
              <a:rPr lang="en-GB" sz="3800" dirty="0" err="1">
                <a:solidFill>
                  <a:srgbClr val="00B0F0"/>
                </a:solidFill>
              </a:rPr>
              <a:t>Saith</a:t>
            </a:r>
            <a:r>
              <a:rPr lang="en-GB" sz="3800" dirty="0">
                <a:solidFill>
                  <a:srgbClr val="00B0F0"/>
                </a:solidFill>
              </a:rPr>
              <a:t> </a:t>
            </a:r>
            <a:r>
              <a:rPr lang="en-GB" sz="3800" dirty="0" err="1">
                <a:solidFill>
                  <a:srgbClr val="00B0F0"/>
                </a:solidFill>
              </a:rPr>
              <a:t>Maes</a:t>
            </a:r>
            <a:r>
              <a:rPr lang="en-GB" sz="3800" dirty="0">
                <a:solidFill>
                  <a:srgbClr val="00B0F0"/>
                </a:solidFill>
              </a:rPr>
              <a:t> </a:t>
            </a:r>
            <a:r>
              <a:rPr lang="en-GB" sz="3800" dirty="0" err="1">
                <a:solidFill>
                  <a:srgbClr val="00B0F0"/>
                </a:solidFill>
              </a:rPr>
              <a:t>Dysgu</a:t>
            </a:r>
            <a:endParaRPr lang="en-GB" sz="3800" dirty="0">
              <a:solidFill>
                <a:srgbClr val="00B0F0"/>
              </a:solidFill>
            </a:endParaRPr>
          </a:p>
          <a:p>
            <a:pPr>
              <a:defRPr/>
            </a:pPr>
            <a:r>
              <a:rPr lang="cy-GB" sz="3800" dirty="0">
                <a:solidFill>
                  <a:srgbClr val="00B0F0"/>
                </a:solidFill>
              </a:rPr>
              <a:t>Datblygiad Personol a Chymdeithasol, Lles ac Amrywiaeth Ddiwylliannol</a:t>
            </a:r>
          </a:p>
          <a:p>
            <a:pPr>
              <a:defRPr/>
            </a:pPr>
            <a:r>
              <a:rPr lang="cy-GB" sz="3800" dirty="0">
                <a:solidFill>
                  <a:srgbClr val="00B0F0"/>
                </a:solidFill>
              </a:rPr>
              <a:t>Sgiliau Iaith, Llythrennedd a Chyfathrebu</a:t>
            </a:r>
          </a:p>
          <a:p>
            <a:pPr>
              <a:defRPr/>
            </a:pPr>
            <a:r>
              <a:rPr lang="cy-GB" sz="3800" dirty="0">
                <a:solidFill>
                  <a:srgbClr val="00B0F0"/>
                </a:solidFill>
              </a:rPr>
              <a:t>Datblygiad Mathemategol</a:t>
            </a:r>
          </a:p>
          <a:p>
            <a:pPr>
              <a:defRPr/>
            </a:pPr>
            <a:r>
              <a:rPr lang="cy-GB" sz="3800" dirty="0">
                <a:solidFill>
                  <a:srgbClr val="00B0F0"/>
                </a:solidFill>
              </a:rPr>
              <a:t>Datblygu'r Gymraeg</a:t>
            </a:r>
          </a:p>
          <a:p>
            <a:pPr>
              <a:defRPr/>
            </a:pPr>
            <a:r>
              <a:rPr lang="cy-GB" sz="3800" dirty="0">
                <a:solidFill>
                  <a:srgbClr val="00B0F0"/>
                </a:solidFill>
              </a:rPr>
              <a:t>Gwybodaeth a Dealltwriaeth o'r Byd</a:t>
            </a:r>
          </a:p>
          <a:p>
            <a:pPr>
              <a:defRPr/>
            </a:pPr>
            <a:r>
              <a:rPr lang="cy-GB" sz="3800" dirty="0">
                <a:solidFill>
                  <a:srgbClr val="00B0F0"/>
                </a:solidFill>
              </a:rPr>
              <a:t>Datblygiad Corfforol</a:t>
            </a:r>
          </a:p>
          <a:p>
            <a:pPr>
              <a:defRPr/>
            </a:pPr>
            <a:r>
              <a:rPr lang="cy-GB" sz="3800" dirty="0">
                <a:solidFill>
                  <a:srgbClr val="00B0F0"/>
                </a:solidFill>
              </a:rPr>
              <a:t>Datblygiad Creadigol</a:t>
            </a:r>
          </a:p>
          <a:p>
            <a:pPr marL="0" indent="0">
              <a:buNone/>
              <a:defRPr/>
            </a:pPr>
            <a:endParaRPr lang="en-GB" dirty="0"/>
          </a:p>
          <a:p>
            <a:pPr marL="0" indent="0">
              <a:buNone/>
              <a:defRPr/>
            </a:pPr>
            <a:endParaRPr lang="en-GB" dirty="0"/>
          </a:p>
          <a:p>
            <a:pPr marL="0" indent="0">
              <a:buNone/>
              <a:defRPr/>
            </a:pPr>
            <a:r>
              <a:rPr lang="en-GB" dirty="0"/>
              <a:t> </a:t>
            </a:r>
          </a:p>
        </p:txBody>
      </p:sp>
      <p:sp>
        <p:nvSpPr>
          <p:cNvPr id="4" name="Content Placeholder 3"/>
          <p:cNvSpPr>
            <a:spLocks noGrp="1"/>
          </p:cNvSpPr>
          <p:nvPr>
            <p:ph sz="quarter" idx="2"/>
          </p:nvPr>
        </p:nvSpPr>
        <p:spPr>
          <a:xfrm>
            <a:off x="6197599" y="893298"/>
            <a:ext cx="5738837" cy="4695943"/>
          </a:xfrm>
        </p:spPr>
        <p:txBody>
          <a:bodyPr rtlCol="0">
            <a:noAutofit/>
          </a:bodyPr>
          <a:lstStyle/>
          <a:p>
            <a:pPr>
              <a:defRPr/>
            </a:pPr>
            <a:r>
              <a:rPr lang="cy-GB" sz="2400" dirty="0">
                <a:solidFill>
                  <a:srgbClr val="00B0F0"/>
                </a:solidFill>
              </a:rPr>
              <a:t>A oes modd mapio themâu ADCDF i’r saith maes dysgu?</a:t>
            </a:r>
          </a:p>
          <a:p>
            <a:pPr>
              <a:defRPr/>
            </a:pPr>
            <a:r>
              <a:rPr lang="cy-GB" sz="2400" dirty="0">
                <a:solidFill>
                  <a:srgbClr val="00B0F0"/>
                </a:solidFill>
              </a:rPr>
              <a:t>A all ADCDF gefnogi’r meysydd hyn?</a:t>
            </a:r>
          </a:p>
          <a:p>
            <a:pPr>
              <a:defRPr/>
            </a:pPr>
            <a:r>
              <a:rPr lang="cy-GB" sz="2400" dirty="0">
                <a:solidFill>
                  <a:srgbClr val="00B0F0"/>
                </a:solidFill>
              </a:rPr>
              <a:t>A all ADCDF gefnogi’r fframwaith llythrennedd a rhifedd?</a:t>
            </a:r>
          </a:p>
          <a:p>
            <a:pPr>
              <a:defRPr/>
            </a:pPr>
            <a:r>
              <a:rPr lang="cy-GB" sz="2400" dirty="0">
                <a:solidFill>
                  <a:srgbClr val="00B0F0"/>
                </a:solidFill>
              </a:rPr>
              <a:t>A all y Cyfnod Sylfaen ategu maes cyffredinol ADCDF ac i’r gwrthwyneb?</a:t>
            </a:r>
          </a:p>
          <a:p>
            <a:pPr>
              <a:defRPr/>
            </a:pPr>
            <a:endParaRPr lang="cy-GB" sz="2400" dirty="0">
              <a:solidFill>
                <a:srgbClr val="00B0F0"/>
              </a:solidFill>
            </a:endParaRPr>
          </a:p>
          <a:p>
            <a:pPr>
              <a:defRPr/>
            </a:pPr>
            <a:r>
              <a:rPr lang="cy-GB" sz="2400" b="1" dirty="0">
                <a:solidFill>
                  <a:srgbClr val="00B0F0"/>
                </a:solidFill>
              </a:rPr>
              <a:t>A yw erthyglau Confensiwn y Cenhedloedd Unedig ar Hawliau'r Plentyn yn hanfodol i’r Cyfnod Sylfaen ac ADCDF?</a:t>
            </a:r>
            <a:r>
              <a:rPr lang="en-GB" sz="2400" b="1" dirty="0">
                <a:solidFill>
                  <a:srgbClr val="00B0F0"/>
                </a:solidFill>
              </a:rPr>
              <a:t> </a:t>
            </a:r>
          </a:p>
        </p:txBody>
      </p:sp>
    </p:spTree>
    <p:extLst>
      <p:ext uri="{BB962C8B-B14F-4D97-AF65-F5344CB8AC3E}">
        <p14:creationId xmlns:p14="http://schemas.microsoft.com/office/powerpoint/2010/main" val="37542673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rtlCol="0">
            <a:normAutofit fontScale="90000"/>
          </a:bodyPr>
          <a:lstStyle/>
          <a:p>
            <a:pPr>
              <a:defRPr/>
            </a:pPr>
            <a:r>
              <a:rPr lang="en-GB" sz="4000" dirty="0"/>
              <a:t>Foundation Phase? </a:t>
            </a:r>
            <a:br>
              <a:rPr lang="en-GB" sz="4000" dirty="0"/>
            </a:br>
            <a:r>
              <a:rPr lang="en-GB" sz="4000" dirty="0"/>
              <a:t> </a:t>
            </a:r>
            <a:r>
              <a:rPr lang="cy-GB" sz="4000" dirty="0">
                <a:solidFill>
                  <a:srgbClr val="00B0F0"/>
                </a:solidFill>
              </a:rPr>
              <a:t>Y Cyfnod Sylfaen?</a:t>
            </a:r>
            <a:br>
              <a:rPr lang="cy-GB" sz="4000" dirty="0">
                <a:solidFill>
                  <a:srgbClr val="00B0F0"/>
                </a:solidFill>
              </a:rPr>
            </a:br>
            <a:endParaRPr lang="cy-GB" sz="4000" dirty="0">
              <a:solidFill>
                <a:srgbClr val="00B0F0"/>
              </a:solidFill>
            </a:endParaRPr>
          </a:p>
        </p:txBody>
      </p:sp>
      <p:sp>
        <p:nvSpPr>
          <p:cNvPr id="12291" name="Rectangle 3"/>
          <p:cNvSpPr>
            <a:spLocks noGrp="1" noChangeArrowheads="1"/>
          </p:cNvSpPr>
          <p:nvPr>
            <p:ph sz="half" idx="1"/>
          </p:nvPr>
        </p:nvSpPr>
        <p:spPr/>
        <p:txBody>
          <a:bodyPr rtlCol="0">
            <a:normAutofit fontScale="92500" lnSpcReduction="10000"/>
          </a:bodyPr>
          <a:lstStyle/>
          <a:p>
            <a:pPr>
              <a:lnSpc>
                <a:spcPct val="80000"/>
              </a:lnSpc>
              <a:buNone/>
              <a:defRPr/>
            </a:pPr>
            <a:r>
              <a:rPr lang="en-GB" altLang="en-US" sz="2400" dirty="0"/>
              <a:t>Symons, 1996</a:t>
            </a:r>
          </a:p>
          <a:p>
            <a:pPr>
              <a:lnSpc>
                <a:spcPct val="80000"/>
              </a:lnSpc>
              <a:buNone/>
              <a:defRPr/>
            </a:pPr>
            <a:r>
              <a:rPr lang="en-GB" altLang="en-US" sz="2400" dirty="0"/>
              <a:t>Young children?</a:t>
            </a:r>
          </a:p>
          <a:p>
            <a:pPr>
              <a:lnSpc>
                <a:spcPct val="80000"/>
              </a:lnSpc>
              <a:defRPr/>
            </a:pPr>
            <a:r>
              <a:rPr lang="en-GB" altLang="en-US" sz="2400" dirty="0"/>
              <a:t>Emphasise feelings of self worth, communication and cooperation</a:t>
            </a:r>
          </a:p>
          <a:p>
            <a:pPr>
              <a:lnSpc>
                <a:spcPct val="80000"/>
              </a:lnSpc>
              <a:defRPr/>
            </a:pPr>
            <a:r>
              <a:rPr lang="en-GB" altLang="en-US" sz="2400" dirty="0"/>
              <a:t>Suggestion that children with high self regard are likely to be more altruistic, generous and sharing</a:t>
            </a:r>
          </a:p>
          <a:p>
            <a:pPr>
              <a:lnSpc>
                <a:spcPct val="80000"/>
              </a:lnSpc>
              <a:defRPr/>
            </a:pPr>
            <a:r>
              <a:rPr lang="en-GB" altLang="en-US" sz="2400" dirty="0"/>
              <a:t>More positive attitudes if they are able  to express their own thoughts clearly and listen to others</a:t>
            </a:r>
          </a:p>
          <a:p>
            <a:pPr>
              <a:lnSpc>
                <a:spcPct val="80000"/>
              </a:lnSpc>
              <a:defRPr/>
            </a:pPr>
            <a:endParaRPr lang="en-GB" altLang="en-US" sz="2400" dirty="0"/>
          </a:p>
          <a:p>
            <a:pPr marL="0" indent="0">
              <a:lnSpc>
                <a:spcPct val="80000"/>
              </a:lnSpc>
              <a:buNone/>
              <a:defRPr/>
            </a:pPr>
            <a:r>
              <a:rPr lang="en-GB" altLang="en-US" sz="2400" dirty="0"/>
              <a:t>In / </a:t>
            </a:r>
            <a:r>
              <a:rPr lang="en-GB" altLang="en-US" sz="2400" dirty="0" err="1"/>
              <a:t>Yn</a:t>
            </a:r>
            <a:r>
              <a:rPr lang="en-GB" altLang="en-US" sz="2400" dirty="0"/>
              <a:t>:-Symons, G. (1996) The Primary Years in </a:t>
            </a:r>
            <a:r>
              <a:rPr lang="en-GB" altLang="en-US" sz="2400" i="1" dirty="0"/>
              <a:t>Education for Sustainability </a:t>
            </a:r>
            <a:r>
              <a:rPr lang="en-GB" altLang="en-US" sz="2400" dirty="0"/>
              <a:t>London: </a:t>
            </a:r>
            <a:r>
              <a:rPr lang="en-GB" altLang="en-US" sz="2400" dirty="0" err="1"/>
              <a:t>Earthscan</a:t>
            </a:r>
            <a:r>
              <a:rPr lang="en-GB" altLang="en-US" sz="2400" dirty="0"/>
              <a:t> Publication Ltd.</a:t>
            </a:r>
          </a:p>
          <a:p>
            <a:pPr>
              <a:lnSpc>
                <a:spcPct val="80000"/>
              </a:lnSpc>
              <a:defRPr/>
            </a:pPr>
            <a:endParaRPr lang="en-GB" altLang="en-US" sz="2400" dirty="0"/>
          </a:p>
          <a:p>
            <a:pPr>
              <a:lnSpc>
                <a:spcPct val="80000"/>
              </a:lnSpc>
              <a:defRPr/>
            </a:pPr>
            <a:endParaRPr lang="en-GB" altLang="en-US" sz="2400" dirty="0"/>
          </a:p>
          <a:p>
            <a:pPr>
              <a:lnSpc>
                <a:spcPct val="80000"/>
              </a:lnSpc>
              <a:defRPr/>
            </a:pPr>
            <a:endParaRPr lang="en-US" altLang="en-US" sz="2400" dirty="0"/>
          </a:p>
        </p:txBody>
      </p:sp>
      <p:sp>
        <p:nvSpPr>
          <p:cNvPr id="12292" name="Rectangle 5"/>
          <p:cNvSpPr>
            <a:spLocks noGrp="1" noChangeArrowheads="1"/>
          </p:cNvSpPr>
          <p:nvPr>
            <p:ph sz="half" idx="2"/>
          </p:nvPr>
        </p:nvSpPr>
        <p:spPr>
          <a:xfrm>
            <a:off x="6167438" y="1628775"/>
            <a:ext cx="4038600" cy="4495800"/>
          </a:xfrm>
        </p:spPr>
        <p:txBody>
          <a:bodyPr rtlCol="0">
            <a:normAutofit fontScale="92500" lnSpcReduction="10000"/>
          </a:bodyPr>
          <a:lstStyle/>
          <a:p>
            <a:pPr>
              <a:lnSpc>
                <a:spcPct val="80000"/>
              </a:lnSpc>
              <a:buNone/>
              <a:defRPr/>
            </a:pPr>
            <a:r>
              <a:rPr lang="en-GB" altLang="en-US" sz="2400" dirty="0">
                <a:solidFill>
                  <a:srgbClr val="00B0F0"/>
                </a:solidFill>
              </a:rPr>
              <a:t>Symons, 1996</a:t>
            </a:r>
            <a:endParaRPr lang="cy-GB" altLang="en-US" sz="2400" dirty="0">
              <a:solidFill>
                <a:srgbClr val="00B0F0"/>
              </a:solidFill>
            </a:endParaRPr>
          </a:p>
          <a:p>
            <a:pPr>
              <a:lnSpc>
                <a:spcPct val="80000"/>
              </a:lnSpc>
              <a:buNone/>
              <a:defRPr/>
            </a:pPr>
            <a:r>
              <a:rPr lang="en-GB" altLang="en-US" sz="2400" dirty="0">
                <a:solidFill>
                  <a:srgbClr val="00B0F0"/>
                </a:solidFill>
              </a:rPr>
              <a:t>Plant </a:t>
            </a:r>
            <a:r>
              <a:rPr lang="en-GB" altLang="en-US" sz="2400" dirty="0" err="1">
                <a:solidFill>
                  <a:srgbClr val="00B0F0"/>
                </a:solidFill>
              </a:rPr>
              <a:t>ifanc</a:t>
            </a:r>
            <a:r>
              <a:rPr lang="en-GB" altLang="en-US" sz="2400" dirty="0">
                <a:solidFill>
                  <a:srgbClr val="00B0F0"/>
                </a:solidFill>
              </a:rPr>
              <a:t>?</a:t>
            </a:r>
          </a:p>
          <a:p>
            <a:pPr>
              <a:lnSpc>
                <a:spcPct val="80000"/>
              </a:lnSpc>
              <a:defRPr/>
            </a:pPr>
            <a:r>
              <a:rPr lang="cy-GB" altLang="en-US" sz="2400" dirty="0">
                <a:solidFill>
                  <a:srgbClr val="00B0F0"/>
                </a:solidFill>
              </a:rPr>
              <a:t>Cydnabod teimladau o hunanwerth, cyfathrebu a chydweithio</a:t>
            </a:r>
          </a:p>
          <a:p>
            <a:pPr>
              <a:lnSpc>
                <a:spcPct val="80000"/>
              </a:lnSpc>
              <a:defRPr/>
            </a:pPr>
            <a:r>
              <a:rPr lang="cy-GB" altLang="en-US" sz="2400" dirty="0">
                <a:solidFill>
                  <a:srgbClr val="00B0F0"/>
                </a:solidFill>
              </a:rPr>
              <a:t>Plant gyda hunan barch uwch yn fwy tebygol o fod yn allgarol, caredig a rhannu</a:t>
            </a:r>
          </a:p>
          <a:p>
            <a:pPr>
              <a:lnSpc>
                <a:spcPct val="80000"/>
              </a:lnSpc>
              <a:defRPr/>
            </a:pPr>
            <a:r>
              <a:rPr lang="cy-GB" altLang="en-US" sz="2400" dirty="0">
                <a:solidFill>
                  <a:srgbClr val="00B0F0"/>
                </a:solidFill>
              </a:rPr>
              <a:t>Agweddau mwy positif os ydynt yn gallu esbonio teimladau a syniadau yn glir a gwrando i eraill</a:t>
            </a:r>
          </a:p>
          <a:p>
            <a:pPr>
              <a:lnSpc>
                <a:spcPct val="80000"/>
              </a:lnSpc>
              <a:defRPr/>
            </a:pPr>
            <a:endParaRPr lang="cy-GB" altLang="en-US" sz="2400" dirty="0"/>
          </a:p>
          <a:p>
            <a:pPr>
              <a:lnSpc>
                <a:spcPct val="80000"/>
              </a:lnSpc>
              <a:defRPr/>
            </a:pPr>
            <a:endParaRPr lang="cy-GB" altLang="en-US" sz="2400" dirty="0"/>
          </a:p>
        </p:txBody>
      </p:sp>
    </p:spTree>
    <p:extLst>
      <p:ext uri="{BB962C8B-B14F-4D97-AF65-F5344CB8AC3E}">
        <p14:creationId xmlns:p14="http://schemas.microsoft.com/office/powerpoint/2010/main" val="3630947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5681" y="260648"/>
            <a:ext cx="7125113" cy="670816"/>
          </a:xfrm>
        </p:spPr>
        <p:txBody>
          <a:bodyPr>
            <a:normAutofit fontScale="90000"/>
          </a:bodyPr>
          <a:lstStyle/>
          <a:p>
            <a:pPr algn="ctr"/>
            <a:br>
              <a:rPr lang="en-GB" sz="2700" dirty="0"/>
            </a:br>
            <a:r>
              <a:rPr lang="en-GB" sz="2700" dirty="0"/>
              <a:t>Foundation Phase Areas of Learning</a:t>
            </a:r>
            <a:br>
              <a:rPr lang="en-GB" sz="2700" dirty="0"/>
            </a:br>
            <a:r>
              <a:rPr lang="en-GB" sz="2700" dirty="0"/>
              <a:t>and </a:t>
            </a:r>
            <a:r>
              <a:rPr lang="en-US" sz="2700" dirty="0"/>
              <a:t>ESDGC (DCELLS,  2008b)</a:t>
            </a:r>
            <a:br>
              <a:rPr lang="en-US" sz="2700" dirty="0"/>
            </a:br>
            <a:r>
              <a:rPr lang="en-US" sz="2700" dirty="0" err="1">
                <a:solidFill>
                  <a:srgbClr val="00B0F0"/>
                </a:solidFill>
              </a:rPr>
              <a:t>Meysydd</a:t>
            </a:r>
            <a:r>
              <a:rPr lang="en-US" sz="2700" dirty="0">
                <a:solidFill>
                  <a:srgbClr val="00B0F0"/>
                </a:solidFill>
              </a:rPr>
              <a:t> </a:t>
            </a:r>
            <a:r>
              <a:rPr lang="en-US" sz="2700" dirty="0" err="1">
                <a:solidFill>
                  <a:srgbClr val="00B0F0"/>
                </a:solidFill>
              </a:rPr>
              <a:t>Dysgu</a:t>
            </a:r>
            <a:r>
              <a:rPr lang="en-US" sz="2700" dirty="0">
                <a:solidFill>
                  <a:srgbClr val="00B0F0"/>
                </a:solidFill>
              </a:rPr>
              <a:t> y </a:t>
            </a:r>
            <a:r>
              <a:rPr lang="en-US" sz="2700" dirty="0" err="1">
                <a:solidFill>
                  <a:srgbClr val="00B0F0"/>
                </a:solidFill>
              </a:rPr>
              <a:t>Cyfnod</a:t>
            </a:r>
            <a:r>
              <a:rPr lang="en-US" sz="2700" dirty="0">
                <a:solidFill>
                  <a:srgbClr val="00B0F0"/>
                </a:solidFill>
              </a:rPr>
              <a:t> Sylfaen a ADCDF</a:t>
            </a:r>
            <a:br>
              <a:rPr lang="en-US" sz="2700" dirty="0">
                <a:solidFill>
                  <a:srgbClr val="00B0F0"/>
                </a:solidFill>
              </a:rPr>
            </a:br>
            <a:r>
              <a:rPr lang="en-GB" dirty="0"/>
              <a:t> </a:t>
            </a:r>
          </a:p>
        </p:txBody>
      </p:sp>
      <p:grpSp>
        <p:nvGrpSpPr>
          <p:cNvPr id="22" name="Group 21"/>
          <p:cNvGrpSpPr/>
          <p:nvPr/>
        </p:nvGrpSpPr>
        <p:grpSpPr>
          <a:xfrm>
            <a:off x="3394832" y="1058174"/>
            <a:ext cx="5330326" cy="5102944"/>
            <a:chOff x="1870832" y="912906"/>
            <a:chExt cx="5330326" cy="5248211"/>
          </a:xfrm>
        </p:grpSpPr>
        <p:sp>
          <p:nvSpPr>
            <p:cNvPr id="23" name="Freeform 22"/>
            <p:cNvSpPr/>
            <p:nvPr/>
          </p:nvSpPr>
          <p:spPr>
            <a:xfrm>
              <a:off x="3959211" y="912906"/>
              <a:ext cx="1153569" cy="1263724"/>
            </a:xfrm>
            <a:custGeom>
              <a:avLst/>
              <a:gdLst>
                <a:gd name="connsiteX0" fmla="*/ 0 w 1153569"/>
                <a:gd name="connsiteY0" fmla="*/ 192265 h 1263724"/>
                <a:gd name="connsiteX1" fmla="*/ 192265 w 1153569"/>
                <a:gd name="connsiteY1" fmla="*/ 0 h 1263724"/>
                <a:gd name="connsiteX2" fmla="*/ 961304 w 1153569"/>
                <a:gd name="connsiteY2" fmla="*/ 0 h 1263724"/>
                <a:gd name="connsiteX3" fmla="*/ 1153569 w 1153569"/>
                <a:gd name="connsiteY3" fmla="*/ 192265 h 1263724"/>
                <a:gd name="connsiteX4" fmla="*/ 1153569 w 1153569"/>
                <a:gd name="connsiteY4" fmla="*/ 1071459 h 1263724"/>
                <a:gd name="connsiteX5" fmla="*/ 961304 w 1153569"/>
                <a:gd name="connsiteY5" fmla="*/ 1263724 h 1263724"/>
                <a:gd name="connsiteX6" fmla="*/ 192265 w 1153569"/>
                <a:gd name="connsiteY6" fmla="*/ 1263724 h 1263724"/>
                <a:gd name="connsiteX7" fmla="*/ 0 w 1153569"/>
                <a:gd name="connsiteY7" fmla="*/ 1071459 h 1263724"/>
                <a:gd name="connsiteX8" fmla="*/ 0 w 1153569"/>
                <a:gd name="connsiteY8" fmla="*/ 192265 h 126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3569" h="1263724">
                  <a:moveTo>
                    <a:pt x="0" y="192265"/>
                  </a:moveTo>
                  <a:cubicBezTo>
                    <a:pt x="0" y="86080"/>
                    <a:pt x="86080" y="0"/>
                    <a:pt x="192265" y="0"/>
                  </a:cubicBezTo>
                  <a:lnTo>
                    <a:pt x="961304" y="0"/>
                  </a:lnTo>
                  <a:cubicBezTo>
                    <a:pt x="1067489" y="0"/>
                    <a:pt x="1153569" y="86080"/>
                    <a:pt x="1153569" y="192265"/>
                  </a:cubicBezTo>
                  <a:lnTo>
                    <a:pt x="1153569" y="1071459"/>
                  </a:lnTo>
                  <a:cubicBezTo>
                    <a:pt x="1153569" y="1177644"/>
                    <a:pt x="1067489" y="1263724"/>
                    <a:pt x="961304" y="1263724"/>
                  </a:cubicBezTo>
                  <a:lnTo>
                    <a:pt x="192265" y="1263724"/>
                  </a:lnTo>
                  <a:cubicBezTo>
                    <a:pt x="86080" y="1263724"/>
                    <a:pt x="0" y="1177644"/>
                    <a:pt x="0" y="1071459"/>
                  </a:cubicBezTo>
                  <a:lnTo>
                    <a:pt x="0" y="19226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413" tIns="94413" rIns="94413" bIns="94413" numCol="1" spcCol="1270" anchor="ctr" anchorCtr="0">
              <a:noAutofit/>
            </a:bodyPr>
            <a:lstStyle/>
            <a:p>
              <a:pPr algn="ctr" defTabSz="444500">
                <a:lnSpc>
                  <a:spcPct val="90000"/>
                </a:lnSpc>
                <a:spcBef>
                  <a:spcPct val="0"/>
                </a:spcBef>
                <a:spcAft>
                  <a:spcPct val="35000"/>
                </a:spcAft>
              </a:pPr>
              <a:r>
                <a:rPr lang="en-US" sz="1000" dirty="0"/>
                <a:t>Personal and Social Development, Well-being and Cultural Diversity</a:t>
              </a:r>
              <a:endParaRPr lang="en-GB" sz="1000" dirty="0"/>
            </a:p>
          </p:txBody>
        </p:sp>
        <p:sp>
          <p:nvSpPr>
            <p:cNvPr id="24" name="Freeform 23"/>
            <p:cNvSpPr/>
            <p:nvPr/>
          </p:nvSpPr>
          <p:spPr>
            <a:xfrm>
              <a:off x="2393911" y="1544768"/>
              <a:ext cx="4284169" cy="4284169"/>
            </a:xfrm>
            <a:custGeom>
              <a:avLst/>
              <a:gdLst/>
              <a:ahLst/>
              <a:cxnLst/>
              <a:rect l="0" t="0" r="0" b="0"/>
              <a:pathLst>
                <a:path>
                  <a:moveTo>
                    <a:pt x="2724039" y="80566"/>
                  </a:moveTo>
                  <a:arcTo wR="2142084" hR="2142084" stAng="17145843" swAng="846755"/>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5" name="Freeform 24"/>
            <p:cNvSpPr/>
            <p:nvPr/>
          </p:nvSpPr>
          <p:spPr>
            <a:xfrm>
              <a:off x="5508106" y="1832131"/>
              <a:ext cx="1405278" cy="1038306"/>
            </a:xfrm>
            <a:custGeom>
              <a:avLst/>
              <a:gdLst>
                <a:gd name="connsiteX0" fmla="*/ 0 w 1405278"/>
                <a:gd name="connsiteY0" fmla="*/ 173054 h 1038306"/>
                <a:gd name="connsiteX1" fmla="*/ 173054 w 1405278"/>
                <a:gd name="connsiteY1" fmla="*/ 0 h 1038306"/>
                <a:gd name="connsiteX2" fmla="*/ 1232224 w 1405278"/>
                <a:gd name="connsiteY2" fmla="*/ 0 h 1038306"/>
                <a:gd name="connsiteX3" fmla="*/ 1405278 w 1405278"/>
                <a:gd name="connsiteY3" fmla="*/ 173054 h 1038306"/>
                <a:gd name="connsiteX4" fmla="*/ 1405278 w 1405278"/>
                <a:gd name="connsiteY4" fmla="*/ 865252 h 1038306"/>
                <a:gd name="connsiteX5" fmla="*/ 1232224 w 1405278"/>
                <a:gd name="connsiteY5" fmla="*/ 1038306 h 1038306"/>
                <a:gd name="connsiteX6" fmla="*/ 173054 w 1405278"/>
                <a:gd name="connsiteY6" fmla="*/ 1038306 h 1038306"/>
                <a:gd name="connsiteX7" fmla="*/ 0 w 1405278"/>
                <a:gd name="connsiteY7" fmla="*/ 865252 h 1038306"/>
                <a:gd name="connsiteX8" fmla="*/ 0 w 1405278"/>
                <a:gd name="connsiteY8" fmla="*/ 173054 h 103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5278" h="1038306">
                  <a:moveTo>
                    <a:pt x="0" y="173054"/>
                  </a:moveTo>
                  <a:cubicBezTo>
                    <a:pt x="0" y="77479"/>
                    <a:pt x="77479" y="0"/>
                    <a:pt x="173054" y="0"/>
                  </a:cubicBezTo>
                  <a:lnTo>
                    <a:pt x="1232224" y="0"/>
                  </a:lnTo>
                  <a:cubicBezTo>
                    <a:pt x="1327799" y="0"/>
                    <a:pt x="1405278" y="77479"/>
                    <a:pt x="1405278" y="173054"/>
                  </a:cubicBezTo>
                  <a:lnTo>
                    <a:pt x="1405278" y="865252"/>
                  </a:lnTo>
                  <a:cubicBezTo>
                    <a:pt x="1405278" y="960827"/>
                    <a:pt x="1327799" y="1038306"/>
                    <a:pt x="1232224" y="1038306"/>
                  </a:cubicBezTo>
                  <a:lnTo>
                    <a:pt x="173054" y="1038306"/>
                  </a:lnTo>
                  <a:cubicBezTo>
                    <a:pt x="77479" y="1038306"/>
                    <a:pt x="0" y="960827"/>
                    <a:pt x="0" y="865252"/>
                  </a:cubicBezTo>
                  <a:lnTo>
                    <a:pt x="0" y="17305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8786" tIns="88786" rIns="88786" bIns="88786" numCol="1" spcCol="1270" anchor="ctr" anchorCtr="0">
              <a:noAutofit/>
            </a:bodyPr>
            <a:lstStyle/>
            <a:p>
              <a:pPr algn="ctr" defTabSz="444500">
                <a:lnSpc>
                  <a:spcPct val="90000"/>
                </a:lnSpc>
                <a:spcBef>
                  <a:spcPct val="0"/>
                </a:spcBef>
                <a:spcAft>
                  <a:spcPct val="35000"/>
                </a:spcAft>
              </a:pPr>
              <a:r>
                <a:rPr lang="en-US" sz="1000" dirty="0"/>
                <a:t>Language, Literacy and Communication Skills</a:t>
              </a:r>
              <a:endParaRPr lang="en-GB" sz="1000" dirty="0"/>
            </a:p>
          </p:txBody>
        </p:sp>
        <p:sp>
          <p:nvSpPr>
            <p:cNvPr id="26" name="Freeform 25"/>
            <p:cNvSpPr/>
            <p:nvPr/>
          </p:nvSpPr>
          <p:spPr>
            <a:xfrm>
              <a:off x="2393911" y="1544768"/>
              <a:ext cx="4284169" cy="4284169"/>
            </a:xfrm>
            <a:custGeom>
              <a:avLst/>
              <a:gdLst/>
              <a:ahLst/>
              <a:cxnLst/>
              <a:rect l="0" t="0" r="0" b="0"/>
              <a:pathLst>
                <a:path>
                  <a:moveTo>
                    <a:pt x="4125174" y="1332217"/>
                  </a:moveTo>
                  <a:arcTo wR="2142084" hR="2142084" stAng="20267132" swAng="1118328"/>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7" name="Freeform 26"/>
            <p:cNvSpPr/>
            <p:nvPr/>
          </p:nvSpPr>
          <p:spPr>
            <a:xfrm>
              <a:off x="6047589" y="3560322"/>
              <a:ext cx="1153569" cy="1206378"/>
            </a:xfrm>
            <a:custGeom>
              <a:avLst/>
              <a:gdLst>
                <a:gd name="connsiteX0" fmla="*/ 0 w 1153569"/>
                <a:gd name="connsiteY0" fmla="*/ 192265 h 1206378"/>
                <a:gd name="connsiteX1" fmla="*/ 192265 w 1153569"/>
                <a:gd name="connsiteY1" fmla="*/ 0 h 1206378"/>
                <a:gd name="connsiteX2" fmla="*/ 961304 w 1153569"/>
                <a:gd name="connsiteY2" fmla="*/ 0 h 1206378"/>
                <a:gd name="connsiteX3" fmla="*/ 1153569 w 1153569"/>
                <a:gd name="connsiteY3" fmla="*/ 192265 h 1206378"/>
                <a:gd name="connsiteX4" fmla="*/ 1153569 w 1153569"/>
                <a:gd name="connsiteY4" fmla="*/ 1014113 h 1206378"/>
                <a:gd name="connsiteX5" fmla="*/ 961304 w 1153569"/>
                <a:gd name="connsiteY5" fmla="*/ 1206378 h 1206378"/>
                <a:gd name="connsiteX6" fmla="*/ 192265 w 1153569"/>
                <a:gd name="connsiteY6" fmla="*/ 1206378 h 1206378"/>
                <a:gd name="connsiteX7" fmla="*/ 0 w 1153569"/>
                <a:gd name="connsiteY7" fmla="*/ 1014113 h 1206378"/>
                <a:gd name="connsiteX8" fmla="*/ 0 w 1153569"/>
                <a:gd name="connsiteY8" fmla="*/ 192265 h 1206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3569" h="1206378">
                  <a:moveTo>
                    <a:pt x="0" y="192265"/>
                  </a:moveTo>
                  <a:cubicBezTo>
                    <a:pt x="0" y="86080"/>
                    <a:pt x="86080" y="0"/>
                    <a:pt x="192265" y="0"/>
                  </a:cubicBezTo>
                  <a:lnTo>
                    <a:pt x="961304" y="0"/>
                  </a:lnTo>
                  <a:cubicBezTo>
                    <a:pt x="1067489" y="0"/>
                    <a:pt x="1153569" y="86080"/>
                    <a:pt x="1153569" y="192265"/>
                  </a:cubicBezTo>
                  <a:lnTo>
                    <a:pt x="1153569" y="1014113"/>
                  </a:lnTo>
                  <a:cubicBezTo>
                    <a:pt x="1153569" y="1120298"/>
                    <a:pt x="1067489" y="1206378"/>
                    <a:pt x="961304" y="1206378"/>
                  </a:cubicBezTo>
                  <a:lnTo>
                    <a:pt x="192265" y="1206378"/>
                  </a:lnTo>
                  <a:cubicBezTo>
                    <a:pt x="86080" y="1206378"/>
                    <a:pt x="0" y="1120298"/>
                    <a:pt x="0" y="1014113"/>
                  </a:cubicBezTo>
                  <a:lnTo>
                    <a:pt x="0" y="19226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413" tIns="94413" rIns="94413" bIns="94413" numCol="1" spcCol="1270" anchor="ctr" anchorCtr="0">
              <a:noAutofit/>
            </a:bodyPr>
            <a:lstStyle/>
            <a:p>
              <a:pPr algn="ctr" defTabSz="444500">
                <a:lnSpc>
                  <a:spcPct val="90000"/>
                </a:lnSpc>
                <a:spcBef>
                  <a:spcPct val="0"/>
                </a:spcBef>
                <a:spcAft>
                  <a:spcPct val="35000"/>
                </a:spcAft>
              </a:pPr>
              <a:r>
                <a:rPr lang="en-US" sz="1000" dirty="0"/>
                <a:t>Mathematical Development</a:t>
              </a:r>
              <a:endParaRPr lang="en-GB" sz="1000" dirty="0"/>
            </a:p>
          </p:txBody>
        </p:sp>
        <p:sp>
          <p:nvSpPr>
            <p:cNvPr id="28" name="Freeform 27"/>
            <p:cNvSpPr/>
            <p:nvPr/>
          </p:nvSpPr>
          <p:spPr>
            <a:xfrm>
              <a:off x="2393911" y="1544768"/>
              <a:ext cx="4284169" cy="4284169"/>
            </a:xfrm>
            <a:custGeom>
              <a:avLst/>
              <a:gdLst/>
              <a:ahLst/>
              <a:cxnLst/>
              <a:rect l="0" t="0" r="0" b="0"/>
              <a:pathLst>
                <a:path>
                  <a:moveTo>
                    <a:pt x="3989239" y="3226773"/>
                  </a:moveTo>
                  <a:arcTo wR="2142084" hR="2142084" stAng="1825343" swAng="884852"/>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9" name="Freeform 28"/>
            <p:cNvSpPr/>
            <p:nvPr/>
          </p:nvSpPr>
          <p:spPr>
            <a:xfrm>
              <a:off x="4888627" y="5072491"/>
              <a:ext cx="1153569" cy="1088626"/>
            </a:xfrm>
            <a:custGeom>
              <a:avLst/>
              <a:gdLst>
                <a:gd name="connsiteX0" fmla="*/ 0 w 1153569"/>
                <a:gd name="connsiteY0" fmla="*/ 181441 h 1088626"/>
                <a:gd name="connsiteX1" fmla="*/ 181441 w 1153569"/>
                <a:gd name="connsiteY1" fmla="*/ 0 h 1088626"/>
                <a:gd name="connsiteX2" fmla="*/ 972128 w 1153569"/>
                <a:gd name="connsiteY2" fmla="*/ 0 h 1088626"/>
                <a:gd name="connsiteX3" fmla="*/ 1153569 w 1153569"/>
                <a:gd name="connsiteY3" fmla="*/ 181441 h 1088626"/>
                <a:gd name="connsiteX4" fmla="*/ 1153569 w 1153569"/>
                <a:gd name="connsiteY4" fmla="*/ 907185 h 1088626"/>
                <a:gd name="connsiteX5" fmla="*/ 972128 w 1153569"/>
                <a:gd name="connsiteY5" fmla="*/ 1088626 h 1088626"/>
                <a:gd name="connsiteX6" fmla="*/ 181441 w 1153569"/>
                <a:gd name="connsiteY6" fmla="*/ 1088626 h 1088626"/>
                <a:gd name="connsiteX7" fmla="*/ 0 w 1153569"/>
                <a:gd name="connsiteY7" fmla="*/ 907185 h 1088626"/>
                <a:gd name="connsiteX8" fmla="*/ 0 w 1153569"/>
                <a:gd name="connsiteY8" fmla="*/ 181441 h 1088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3569" h="1088626">
                  <a:moveTo>
                    <a:pt x="0" y="181441"/>
                  </a:moveTo>
                  <a:cubicBezTo>
                    <a:pt x="0" y="81234"/>
                    <a:pt x="81234" y="0"/>
                    <a:pt x="181441" y="0"/>
                  </a:cubicBezTo>
                  <a:lnTo>
                    <a:pt x="972128" y="0"/>
                  </a:lnTo>
                  <a:cubicBezTo>
                    <a:pt x="1072335" y="0"/>
                    <a:pt x="1153569" y="81234"/>
                    <a:pt x="1153569" y="181441"/>
                  </a:cubicBezTo>
                  <a:lnTo>
                    <a:pt x="1153569" y="907185"/>
                  </a:lnTo>
                  <a:cubicBezTo>
                    <a:pt x="1153569" y="1007392"/>
                    <a:pt x="1072335" y="1088626"/>
                    <a:pt x="972128" y="1088626"/>
                  </a:cubicBezTo>
                  <a:lnTo>
                    <a:pt x="181441" y="1088626"/>
                  </a:lnTo>
                  <a:cubicBezTo>
                    <a:pt x="81234" y="1088626"/>
                    <a:pt x="0" y="1007392"/>
                    <a:pt x="0" y="907185"/>
                  </a:cubicBezTo>
                  <a:lnTo>
                    <a:pt x="0" y="1814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242" tIns="91242" rIns="91242" bIns="91242" numCol="1" spcCol="1270" anchor="ctr" anchorCtr="0">
              <a:noAutofit/>
            </a:bodyPr>
            <a:lstStyle/>
            <a:p>
              <a:pPr algn="ctr" defTabSz="444500">
                <a:lnSpc>
                  <a:spcPct val="90000"/>
                </a:lnSpc>
                <a:spcBef>
                  <a:spcPct val="0"/>
                </a:spcBef>
                <a:spcAft>
                  <a:spcPct val="35000"/>
                </a:spcAft>
              </a:pPr>
              <a:r>
                <a:rPr lang="en-US" sz="1000" dirty="0"/>
                <a:t>Welsh Language Development</a:t>
              </a:r>
              <a:endParaRPr lang="en-GB" sz="1000" dirty="0"/>
            </a:p>
          </p:txBody>
        </p:sp>
        <p:sp>
          <p:nvSpPr>
            <p:cNvPr id="30" name="Freeform 29"/>
            <p:cNvSpPr/>
            <p:nvPr/>
          </p:nvSpPr>
          <p:spPr>
            <a:xfrm>
              <a:off x="2393911" y="1544768"/>
              <a:ext cx="4284169" cy="4284169"/>
            </a:xfrm>
            <a:custGeom>
              <a:avLst/>
              <a:gdLst/>
              <a:ahLst/>
              <a:cxnLst/>
              <a:rect l="0" t="0" r="0" b="0"/>
              <a:pathLst>
                <a:path>
                  <a:moveTo>
                    <a:pt x="2487757" y="4256095"/>
                  </a:moveTo>
                  <a:arcTo wR="2142084" hR="2142084" stAng="4842807" swAng="1114386"/>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31" name="Freeform 30"/>
            <p:cNvSpPr/>
            <p:nvPr/>
          </p:nvSpPr>
          <p:spPr>
            <a:xfrm>
              <a:off x="3029795" y="5085186"/>
              <a:ext cx="1153569" cy="1063237"/>
            </a:xfrm>
            <a:custGeom>
              <a:avLst/>
              <a:gdLst>
                <a:gd name="connsiteX0" fmla="*/ 0 w 1153569"/>
                <a:gd name="connsiteY0" fmla="*/ 177210 h 1063237"/>
                <a:gd name="connsiteX1" fmla="*/ 177210 w 1153569"/>
                <a:gd name="connsiteY1" fmla="*/ 0 h 1063237"/>
                <a:gd name="connsiteX2" fmla="*/ 976359 w 1153569"/>
                <a:gd name="connsiteY2" fmla="*/ 0 h 1063237"/>
                <a:gd name="connsiteX3" fmla="*/ 1153569 w 1153569"/>
                <a:gd name="connsiteY3" fmla="*/ 177210 h 1063237"/>
                <a:gd name="connsiteX4" fmla="*/ 1153569 w 1153569"/>
                <a:gd name="connsiteY4" fmla="*/ 886027 h 1063237"/>
                <a:gd name="connsiteX5" fmla="*/ 976359 w 1153569"/>
                <a:gd name="connsiteY5" fmla="*/ 1063237 h 1063237"/>
                <a:gd name="connsiteX6" fmla="*/ 177210 w 1153569"/>
                <a:gd name="connsiteY6" fmla="*/ 1063237 h 1063237"/>
                <a:gd name="connsiteX7" fmla="*/ 0 w 1153569"/>
                <a:gd name="connsiteY7" fmla="*/ 886027 h 1063237"/>
                <a:gd name="connsiteX8" fmla="*/ 0 w 1153569"/>
                <a:gd name="connsiteY8" fmla="*/ 177210 h 1063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3569" h="1063237">
                  <a:moveTo>
                    <a:pt x="0" y="177210"/>
                  </a:moveTo>
                  <a:cubicBezTo>
                    <a:pt x="0" y="79340"/>
                    <a:pt x="79340" y="0"/>
                    <a:pt x="177210" y="0"/>
                  </a:cubicBezTo>
                  <a:lnTo>
                    <a:pt x="976359" y="0"/>
                  </a:lnTo>
                  <a:cubicBezTo>
                    <a:pt x="1074229" y="0"/>
                    <a:pt x="1153569" y="79340"/>
                    <a:pt x="1153569" y="177210"/>
                  </a:cubicBezTo>
                  <a:lnTo>
                    <a:pt x="1153569" y="886027"/>
                  </a:lnTo>
                  <a:cubicBezTo>
                    <a:pt x="1153569" y="983897"/>
                    <a:pt x="1074229" y="1063237"/>
                    <a:pt x="976359" y="1063237"/>
                  </a:cubicBezTo>
                  <a:lnTo>
                    <a:pt x="177210" y="1063237"/>
                  </a:lnTo>
                  <a:cubicBezTo>
                    <a:pt x="79340" y="1063237"/>
                    <a:pt x="0" y="983897"/>
                    <a:pt x="0" y="886027"/>
                  </a:cubicBezTo>
                  <a:lnTo>
                    <a:pt x="0" y="17721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0003" tIns="90003" rIns="90003" bIns="90003" numCol="1" spcCol="1270" anchor="ctr" anchorCtr="0">
              <a:noAutofit/>
            </a:bodyPr>
            <a:lstStyle/>
            <a:p>
              <a:pPr algn="ctr" defTabSz="444500">
                <a:lnSpc>
                  <a:spcPct val="90000"/>
                </a:lnSpc>
                <a:spcBef>
                  <a:spcPct val="0"/>
                </a:spcBef>
                <a:spcAft>
                  <a:spcPct val="35000"/>
                </a:spcAft>
              </a:pPr>
              <a:r>
                <a:rPr lang="en-US" sz="1000" dirty="0"/>
                <a:t>Knowledge and Understanding of the World</a:t>
              </a:r>
              <a:endParaRPr lang="en-GB" sz="1000" dirty="0"/>
            </a:p>
          </p:txBody>
        </p:sp>
        <p:sp>
          <p:nvSpPr>
            <p:cNvPr id="32" name="Freeform 31"/>
            <p:cNvSpPr/>
            <p:nvPr/>
          </p:nvSpPr>
          <p:spPr>
            <a:xfrm>
              <a:off x="2393911" y="1544768"/>
              <a:ext cx="4284169" cy="4284169"/>
            </a:xfrm>
            <a:custGeom>
              <a:avLst/>
              <a:gdLst/>
              <a:ahLst/>
              <a:cxnLst/>
              <a:rect l="0" t="0" r="0" b="0"/>
              <a:pathLst>
                <a:path>
                  <a:moveTo>
                    <a:pt x="631221" y="3660577"/>
                  </a:moveTo>
                  <a:arcTo wR="2142084" hR="2142084" stAng="8091343" swAng="1037179"/>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33" name="Freeform 32"/>
            <p:cNvSpPr/>
            <p:nvPr/>
          </p:nvSpPr>
          <p:spPr>
            <a:xfrm>
              <a:off x="1870832" y="3645026"/>
              <a:ext cx="1153569" cy="1036971"/>
            </a:xfrm>
            <a:custGeom>
              <a:avLst/>
              <a:gdLst>
                <a:gd name="connsiteX0" fmla="*/ 0 w 1153569"/>
                <a:gd name="connsiteY0" fmla="*/ 172832 h 1036971"/>
                <a:gd name="connsiteX1" fmla="*/ 172832 w 1153569"/>
                <a:gd name="connsiteY1" fmla="*/ 0 h 1036971"/>
                <a:gd name="connsiteX2" fmla="*/ 980737 w 1153569"/>
                <a:gd name="connsiteY2" fmla="*/ 0 h 1036971"/>
                <a:gd name="connsiteX3" fmla="*/ 1153569 w 1153569"/>
                <a:gd name="connsiteY3" fmla="*/ 172832 h 1036971"/>
                <a:gd name="connsiteX4" fmla="*/ 1153569 w 1153569"/>
                <a:gd name="connsiteY4" fmla="*/ 864139 h 1036971"/>
                <a:gd name="connsiteX5" fmla="*/ 980737 w 1153569"/>
                <a:gd name="connsiteY5" fmla="*/ 1036971 h 1036971"/>
                <a:gd name="connsiteX6" fmla="*/ 172832 w 1153569"/>
                <a:gd name="connsiteY6" fmla="*/ 1036971 h 1036971"/>
                <a:gd name="connsiteX7" fmla="*/ 0 w 1153569"/>
                <a:gd name="connsiteY7" fmla="*/ 864139 h 1036971"/>
                <a:gd name="connsiteX8" fmla="*/ 0 w 1153569"/>
                <a:gd name="connsiteY8" fmla="*/ 172832 h 103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3569" h="1036971">
                  <a:moveTo>
                    <a:pt x="0" y="172832"/>
                  </a:moveTo>
                  <a:cubicBezTo>
                    <a:pt x="0" y="77380"/>
                    <a:pt x="77380" y="0"/>
                    <a:pt x="172832" y="0"/>
                  </a:cubicBezTo>
                  <a:lnTo>
                    <a:pt x="980737" y="0"/>
                  </a:lnTo>
                  <a:cubicBezTo>
                    <a:pt x="1076189" y="0"/>
                    <a:pt x="1153569" y="77380"/>
                    <a:pt x="1153569" y="172832"/>
                  </a:cubicBezTo>
                  <a:lnTo>
                    <a:pt x="1153569" y="864139"/>
                  </a:lnTo>
                  <a:cubicBezTo>
                    <a:pt x="1153569" y="959591"/>
                    <a:pt x="1076189" y="1036971"/>
                    <a:pt x="980737" y="1036971"/>
                  </a:cubicBezTo>
                  <a:lnTo>
                    <a:pt x="172832" y="1036971"/>
                  </a:lnTo>
                  <a:cubicBezTo>
                    <a:pt x="77380" y="1036971"/>
                    <a:pt x="0" y="959591"/>
                    <a:pt x="0" y="864139"/>
                  </a:cubicBezTo>
                  <a:lnTo>
                    <a:pt x="0" y="17283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8721" tIns="88721" rIns="88721" bIns="88721" numCol="1" spcCol="1270" anchor="ctr" anchorCtr="0">
              <a:noAutofit/>
            </a:bodyPr>
            <a:lstStyle/>
            <a:p>
              <a:pPr algn="ctr" defTabSz="444500">
                <a:lnSpc>
                  <a:spcPct val="90000"/>
                </a:lnSpc>
                <a:spcBef>
                  <a:spcPct val="0"/>
                </a:spcBef>
                <a:spcAft>
                  <a:spcPct val="35000"/>
                </a:spcAft>
              </a:pPr>
              <a:r>
                <a:rPr lang="en-US" sz="1000"/>
                <a:t>Physical Development</a:t>
              </a:r>
              <a:endParaRPr lang="en-GB" sz="1000"/>
            </a:p>
          </p:txBody>
        </p:sp>
        <p:sp>
          <p:nvSpPr>
            <p:cNvPr id="34" name="Freeform 33"/>
            <p:cNvSpPr/>
            <p:nvPr/>
          </p:nvSpPr>
          <p:spPr>
            <a:xfrm>
              <a:off x="2393911" y="1544768"/>
              <a:ext cx="4284169" cy="4284169"/>
            </a:xfrm>
            <a:custGeom>
              <a:avLst/>
              <a:gdLst/>
              <a:ahLst/>
              <a:cxnLst/>
              <a:rect l="0" t="0" r="0" b="0"/>
              <a:pathLst>
                <a:path>
                  <a:moveTo>
                    <a:pt x="580" y="2092212"/>
                  </a:moveTo>
                  <a:arcTo wR="2142084" hR="2142084" stAng="10880045" swAng="1273332"/>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35" name="Freeform 34"/>
            <p:cNvSpPr/>
            <p:nvPr/>
          </p:nvSpPr>
          <p:spPr>
            <a:xfrm>
              <a:off x="2284461" y="1844826"/>
              <a:ext cx="1153569" cy="1012917"/>
            </a:xfrm>
            <a:custGeom>
              <a:avLst/>
              <a:gdLst>
                <a:gd name="connsiteX0" fmla="*/ 0 w 1153569"/>
                <a:gd name="connsiteY0" fmla="*/ 168823 h 1012917"/>
                <a:gd name="connsiteX1" fmla="*/ 168823 w 1153569"/>
                <a:gd name="connsiteY1" fmla="*/ 0 h 1012917"/>
                <a:gd name="connsiteX2" fmla="*/ 984746 w 1153569"/>
                <a:gd name="connsiteY2" fmla="*/ 0 h 1012917"/>
                <a:gd name="connsiteX3" fmla="*/ 1153569 w 1153569"/>
                <a:gd name="connsiteY3" fmla="*/ 168823 h 1012917"/>
                <a:gd name="connsiteX4" fmla="*/ 1153569 w 1153569"/>
                <a:gd name="connsiteY4" fmla="*/ 844094 h 1012917"/>
                <a:gd name="connsiteX5" fmla="*/ 984746 w 1153569"/>
                <a:gd name="connsiteY5" fmla="*/ 1012917 h 1012917"/>
                <a:gd name="connsiteX6" fmla="*/ 168823 w 1153569"/>
                <a:gd name="connsiteY6" fmla="*/ 1012917 h 1012917"/>
                <a:gd name="connsiteX7" fmla="*/ 0 w 1153569"/>
                <a:gd name="connsiteY7" fmla="*/ 844094 h 1012917"/>
                <a:gd name="connsiteX8" fmla="*/ 0 w 1153569"/>
                <a:gd name="connsiteY8" fmla="*/ 168823 h 101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3569" h="1012917">
                  <a:moveTo>
                    <a:pt x="0" y="168823"/>
                  </a:moveTo>
                  <a:cubicBezTo>
                    <a:pt x="0" y="75585"/>
                    <a:pt x="75585" y="0"/>
                    <a:pt x="168823" y="0"/>
                  </a:cubicBezTo>
                  <a:lnTo>
                    <a:pt x="984746" y="0"/>
                  </a:lnTo>
                  <a:cubicBezTo>
                    <a:pt x="1077984" y="0"/>
                    <a:pt x="1153569" y="75585"/>
                    <a:pt x="1153569" y="168823"/>
                  </a:cubicBezTo>
                  <a:lnTo>
                    <a:pt x="1153569" y="844094"/>
                  </a:lnTo>
                  <a:cubicBezTo>
                    <a:pt x="1153569" y="937332"/>
                    <a:pt x="1077984" y="1012917"/>
                    <a:pt x="984746" y="1012917"/>
                  </a:cubicBezTo>
                  <a:lnTo>
                    <a:pt x="168823" y="1012917"/>
                  </a:lnTo>
                  <a:cubicBezTo>
                    <a:pt x="75585" y="1012917"/>
                    <a:pt x="0" y="937332"/>
                    <a:pt x="0" y="844094"/>
                  </a:cubicBezTo>
                  <a:lnTo>
                    <a:pt x="0" y="16882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7547" tIns="87547" rIns="87547" bIns="87547" numCol="1" spcCol="1270" anchor="ctr" anchorCtr="0">
              <a:noAutofit/>
            </a:bodyPr>
            <a:lstStyle/>
            <a:p>
              <a:pPr algn="ctr" defTabSz="444500">
                <a:lnSpc>
                  <a:spcPct val="90000"/>
                </a:lnSpc>
                <a:spcBef>
                  <a:spcPct val="0"/>
                </a:spcBef>
                <a:spcAft>
                  <a:spcPct val="35000"/>
                </a:spcAft>
              </a:pPr>
              <a:r>
                <a:rPr lang="en-US" sz="1000" dirty="0"/>
                <a:t>Creative Development.</a:t>
              </a:r>
              <a:endParaRPr lang="en-GB" sz="1000" dirty="0"/>
            </a:p>
          </p:txBody>
        </p:sp>
        <p:sp>
          <p:nvSpPr>
            <p:cNvPr id="36" name="Freeform 35"/>
            <p:cNvSpPr/>
            <p:nvPr/>
          </p:nvSpPr>
          <p:spPr>
            <a:xfrm>
              <a:off x="2393911" y="1544768"/>
              <a:ext cx="4284169" cy="4284169"/>
            </a:xfrm>
            <a:custGeom>
              <a:avLst/>
              <a:gdLst/>
              <a:ahLst/>
              <a:cxnLst/>
              <a:rect l="0" t="0" r="0" b="0"/>
              <a:pathLst>
                <a:path>
                  <a:moveTo>
                    <a:pt x="1048993" y="299890"/>
                  </a:moveTo>
                  <a:arcTo wR="2142084" hR="2142084" stAng="14358999" swAng="894673"/>
                </a:path>
              </a:pathLst>
            </a:custGeom>
            <a:noFill/>
          </p:spPr>
          <p:style>
            <a:lnRef idx="1">
              <a:schemeClr val="accent1">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graphicFrame>
        <p:nvGraphicFramePr>
          <p:cNvPr id="38" name="Content Placeholder 13"/>
          <p:cNvGraphicFramePr>
            <a:graphicFrameLocks noGrp="1"/>
          </p:cNvGraphicFramePr>
          <p:nvPr>
            <p:ph sz="half" idx="4294967295"/>
            <p:extLst>
              <p:ext uri="{D42A27DB-BD31-4B8C-83A1-F6EECF244321}">
                <p14:modId xmlns:p14="http://schemas.microsoft.com/office/powerpoint/2010/main" val="2986142414"/>
              </p:ext>
            </p:extLst>
          </p:nvPr>
        </p:nvGraphicFramePr>
        <p:xfrm>
          <a:off x="4545387" y="1545836"/>
          <a:ext cx="3206693" cy="41711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66254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ESDGC and the Literacy and Numeracy Framework</a:t>
            </a:r>
            <a:br>
              <a:rPr lang="en-GB" sz="3200" dirty="0"/>
            </a:br>
            <a:r>
              <a:rPr lang="en-GB" sz="3200" dirty="0">
                <a:solidFill>
                  <a:srgbClr val="00B0F0"/>
                </a:solidFill>
              </a:rPr>
              <a:t>ADCDF </a:t>
            </a:r>
            <a:r>
              <a:rPr lang="en-GB" sz="3200" dirty="0" err="1">
                <a:solidFill>
                  <a:srgbClr val="00B0F0"/>
                </a:solidFill>
              </a:rPr>
              <a:t>a’r</a:t>
            </a:r>
            <a:r>
              <a:rPr lang="en-GB" sz="3200" dirty="0">
                <a:solidFill>
                  <a:srgbClr val="00B0F0"/>
                </a:solidFill>
              </a:rPr>
              <a:t> </a:t>
            </a:r>
            <a:r>
              <a:rPr lang="en-GB" sz="3200" dirty="0" err="1">
                <a:solidFill>
                  <a:srgbClr val="00B0F0"/>
                </a:solidFill>
              </a:rPr>
              <a:t>Fframwaith</a:t>
            </a:r>
            <a:r>
              <a:rPr lang="en-GB" sz="3200" dirty="0">
                <a:solidFill>
                  <a:srgbClr val="00B0F0"/>
                </a:solidFill>
              </a:rPr>
              <a:t> </a:t>
            </a:r>
            <a:r>
              <a:rPr lang="en-GB" sz="3200" dirty="0" err="1">
                <a:solidFill>
                  <a:srgbClr val="00B0F0"/>
                </a:solidFill>
              </a:rPr>
              <a:t>Llythrennedd</a:t>
            </a:r>
            <a:r>
              <a:rPr lang="en-GB" sz="3200" dirty="0">
                <a:solidFill>
                  <a:srgbClr val="00B0F0"/>
                </a:solidFill>
              </a:rPr>
              <a:t> </a:t>
            </a:r>
            <a:r>
              <a:rPr lang="en-GB" sz="3200" dirty="0" err="1">
                <a:solidFill>
                  <a:srgbClr val="00B0F0"/>
                </a:solidFill>
              </a:rPr>
              <a:t>Rhifedd</a:t>
            </a:r>
            <a:endParaRPr lang="en-GB" sz="3200" dirty="0">
              <a:solidFill>
                <a:srgbClr val="00B0F0"/>
              </a:solidFill>
            </a:endParaRPr>
          </a:p>
        </p:txBody>
      </p:sp>
      <p:sp>
        <p:nvSpPr>
          <p:cNvPr id="3" name="Content Placeholder 2"/>
          <p:cNvSpPr>
            <a:spLocks noGrp="1"/>
          </p:cNvSpPr>
          <p:nvPr>
            <p:ph idx="1"/>
          </p:nvPr>
        </p:nvSpPr>
        <p:spPr/>
        <p:txBody>
          <a:bodyPr/>
          <a:lstStyle/>
          <a:p>
            <a:r>
              <a:rPr lang="en-GB" dirty="0">
                <a:hlinkClick r:id="rId3"/>
              </a:rPr>
              <a:t>https://s3-eu-west-1.amazonaws.com/hwb-live-storage/ee/50/68/08/a57245aab65a06b149c24fb0/National_Literacy_and_Numeracy_Framework_year_2.pdf</a:t>
            </a:r>
            <a:endParaRPr lang="en-GB" dirty="0"/>
          </a:p>
          <a:p>
            <a:endParaRPr lang="en-GB" dirty="0"/>
          </a:p>
        </p:txBody>
      </p:sp>
    </p:spTree>
    <p:extLst>
      <p:ext uri="{BB962C8B-B14F-4D97-AF65-F5344CB8AC3E}">
        <p14:creationId xmlns:p14="http://schemas.microsoft.com/office/powerpoint/2010/main" val="6321056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altLang="en-US" sz="3200" dirty="0"/>
              <a:t>Ideas for the Foundation Phase ? Discuss</a:t>
            </a:r>
            <a:br>
              <a:rPr lang="en-GB" altLang="en-US" sz="3200" dirty="0"/>
            </a:br>
            <a:r>
              <a:rPr lang="en-GB" altLang="en-US" sz="3200" dirty="0" err="1">
                <a:solidFill>
                  <a:srgbClr val="00B0F0"/>
                </a:solidFill>
              </a:rPr>
              <a:t>Syniadau</a:t>
            </a:r>
            <a:r>
              <a:rPr lang="en-GB" altLang="en-US" sz="3200" dirty="0">
                <a:solidFill>
                  <a:srgbClr val="00B0F0"/>
                </a:solidFill>
              </a:rPr>
              <a:t> </a:t>
            </a:r>
            <a:r>
              <a:rPr lang="en-GB" altLang="en-US" sz="3200" dirty="0" err="1">
                <a:solidFill>
                  <a:srgbClr val="00B0F0"/>
                </a:solidFill>
              </a:rPr>
              <a:t>ar</a:t>
            </a:r>
            <a:r>
              <a:rPr lang="en-GB" altLang="en-US" sz="3200" dirty="0">
                <a:solidFill>
                  <a:srgbClr val="00B0F0"/>
                </a:solidFill>
              </a:rPr>
              <a:t> </a:t>
            </a:r>
            <a:r>
              <a:rPr lang="en-GB" altLang="en-US" sz="3200" dirty="0" err="1">
                <a:solidFill>
                  <a:srgbClr val="00B0F0"/>
                </a:solidFill>
              </a:rPr>
              <a:t>gyfer</a:t>
            </a:r>
            <a:r>
              <a:rPr lang="en-GB" altLang="en-US" sz="3200" dirty="0">
                <a:solidFill>
                  <a:srgbClr val="00B0F0"/>
                </a:solidFill>
              </a:rPr>
              <a:t> y </a:t>
            </a:r>
            <a:r>
              <a:rPr lang="en-GB" altLang="en-US" sz="3200" dirty="0" err="1">
                <a:solidFill>
                  <a:srgbClr val="00B0F0"/>
                </a:solidFill>
              </a:rPr>
              <a:t>Cyfnod</a:t>
            </a:r>
            <a:r>
              <a:rPr lang="en-GB" altLang="en-US" sz="3200" dirty="0">
                <a:solidFill>
                  <a:srgbClr val="00B0F0"/>
                </a:solidFill>
              </a:rPr>
              <a:t> Sylfaen ? </a:t>
            </a:r>
            <a:r>
              <a:rPr lang="en-GB" altLang="en-US" sz="3200" dirty="0" err="1">
                <a:solidFill>
                  <a:srgbClr val="00B0F0"/>
                </a:solidFill>
              </a:rPr>
              <a:t>Trafodwch</a:t>
            </a:r>
            <a:endParaRPr lang="en-GB" altLang="en-US" sz="3200" dirty="0">
              <a:solidFill>
                <a:srgbClr val="00B0F0"/>
              </a:solidFill>
            </a:endParaRPr>
          </a:p>
        </p:txBody>
      </p:sp>
      <p:sp>
        <p:nvSpPr>
          <p:cNvPr id="16387" name="Content Placeholder 2"/>
          <p:cNvSpPr>
            <a:spLocks noGrp="1"/>
          </p:cNvSpPr>
          <p:nvPr>
            <p:ph sz="half" idx="1"/>
          </p:nvPr>
        </p:nvSpPr>
        <p:spPr/>
        <p:txBody>
          <a:bodyPr>
            <a:normAutofit/>
          </a:bodyPr>
          <a:lstStyle/>
          <a:p>
            <a:r>
              <a:rPr lang="en-GB" altLang="en-US" dirty="0"/>
              <a:t>Cooking</a:t>
            </a:r>
          </a:p>
          <a:p>
            <a:r>
              <a:rPr lang="en-GB" altLang="en-US" dirty="0"/>
              <a:t>Gardening</a:t>
            </a:r>
          </a:p>
          <a:p>
            <a:r>
              <a:rPr lang="en-GB" altLang="en-US" dirty="0"/>
              <a:t>Shopping</a:t>
            </a:r>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
        <p:nvSpPr>
          <p:cNvPr id="16388" name="Content Placeholder 3"/>
          <p:cNvSpPr>
            <a:spLocks noGrp="1"/>
          </p:cNvSpPr>
          <p:nvPr>
            <p:ph sz="half" idx="2"/>
          </p:nvPr>
        </p:nvSpPr>
        <p:spPr/>
        <p:txBody>
          <a:bodyPr>
            <a:normAutofit/>
          </a:bodyPr>
          <a:lstStyle/>
          <a:p>
            <a:r>
              <a:rPr lang="en-GB" altLang="en-US" dirty="0" err="1">
                <a:solidFill>
                  <a:srgbClr val="00B0F0"/>
                </a:solidFill>
              </a:rPr>
              <a:t>Coginio</a:t>
            </a:r>
            <a:endParaRPr lang="en-GB" altLang="en-US" dirty="0">
              <a:solidFill>
                <a:srgbClr val="00B0F0"/>
              </a:solidFill>
            </a:endParaRPr>
          </a:p>
          <a:p>
            <a:r>
              <a:rPr lang="en-GB" altLang="en-US" dirty="0" err="1">
                <a:solidFill>
                  <a:srgbClr val="00B0F0"/>
                </a:solidFill>
              </a:rPr>
              <a:t>Garddio</a:t>
            </a:r>
            <a:endParaRPr lang="en-GB" altLang="en-US" dirty="0">
              <a:solidFill>
                <a:srgbClr val="00B0F0"/>
              </a:solidFill>
            </a:endParaRPr>
          </a:p>
          <a:p>
            <a:r>
              <a:rPr lang="en-GB" altLang="en-US" dirty="0" err="1">
                <a:solidFill>
                  <a:srgbClr val="00B0F0"/>
                </a:solidFill>
              </a:rPr>
              <a:t>Siopa</a:t>
            </a:r>
            <a:endParaRPr lang="en-GB" altLang="en-US" dirty="0">
              <a:solidFill>
                <a:srgbClr val="00B0F0"/>
              </a:solidFill>
            </a:endParaRPr>
          </a:p>
          <a:p>
            <a:pPr eaLnBrk="1" hangingPunct="1"/>
            <a:endParaRPr lang="en-GB" altLang="en-US" dirty="0"/>
          </a:p>
        </p:txBody>
      </p:sp>
    </p:spTree>
    <p:extLst>
      <p:ext uri="{BB962C8B-B14F-4D97-AF65-F5344CB8AC3E}">
        <p14:creationId xmlns:p14="http://schemas.microsoft.com/office/powerpoint/2010/main" val="16532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r>
              <a:rPr lang="cy-GB" dirty="0" err="1"/>
              <a:t>Discussion</a:t>
            </a:r>
            <a:r>
              <a:rPr lang="cy-GB" dirty="0"/>
              <a:t> 1</a:t>
            </a:r>
            <a:br>
              <a:rPr lang="cy-GB" dirty="0"/>
            </a:br>
            <a:r>
              <a:rPr lang="cy-GB" dirty="0" err="1"/>
              <a:t>Making</a:t>
            </a:r>
            <a:r>
              <a:rPr lang="cy-GB" dirty="0"/>
              <a:t> </a:t>
            </a:r>
            <a:r>
              <a:rPr lang="cy-GB" dirty="0" err="1"/>
              <a:t>pizza</a:t>
            </a:r>
            <a:r>
              <a:rPr lang="cy-GB" dirty="0"/>
              <a:t> / </a:t>
            </a:r>
            <a:r>
              <a:rPr lang="cy-GB" dirty="0" err="1"/>
              <a:t>cooking</a:t>
            </a:r>
            <a:r>
              <a:rPr lang="cy-GB" dirty="0"/>
              <a:t> </a:t>
            </a:r>
            <a:r>
              <a:rPr lang="cy-GB" dirty="0" err="1"/>
              <a:t>activities</a:t>
            </a:r>
            <a:endParaRPr lang="cy-GB" dirty="0"/>
          </a:p>
        </p:txBody>
      </p:sp>
      <p:sp>
        <p:nvSpPr>
          <p:cNvPr id="17411" name="Content Placeholder 5"/>
          <p:cNvSpPr>
            <a:spLocks noGrp="1"/>
          </p:cNvSpPr>
          <p:nvPr>
            <p:ph sz="quarter" idx="1"/>
          </p:nvPr>
        </p:nvSpPr>
        <p:spPr/>
        <p:txBody>
          <a:bodyPr>
            <a:normAutofit/>
          </a:bodyPr>
          <a:lstStyle/>
          <a:p>
            <a:pPr eaLnBrk="1" hangingPunct="1"/>
            <a:r>
              <a:rPr lang="en-GB" altLang="en-US"/>
              <a:t>Choices and decisions</a:t>
            </a:r>
          </a:p>
          <a:p>
            <a:pPr eaLnBrk="1" hangingPunct="1"/>
            <a:r>
              <a:rPr lang="en-GB" altLang="en-US"/>
              <a:t>Consumption and waste</a:t>
            </a:r>
          </a:p>
          <a:p>
            <a:pPr eaLnBrk="1" hangingPunct="1"/>
            <a:r>
              <a:rPr lang="en-GB" altLang="en-US"/>
              <a:t>Climate Change </a:t>
            </a:r>
          </a:p>
          <a:p>
            <a:pPr eaLnBrk="1" hangingPunct="1"/>
            <a:r>
              <a:rPr lang="en-GB" altLang="en-US"/>
              <a:t>Health</a:t>
            </a:r>
          </a:p>
          <a:p>
            <a:pPr eaLnBrk="1" hangingPunct="1"/>
            <a:r>
              <a:rPr lang="en-GB" altLang="en-US"/>
              <a:t>Identity and culture</a:t>
            </a:r>
          </a:p>
          <a:p>
            <a:pPr eaLnBrk="1" hangingPunct="1"/>
            <a:r>
              <a:rPr lang="en-GB" altLang="en-US"/>
              <a:t>Wealth and poverty</a:t>
            </a:r>
          </a:p>
          <a:p>
            <a:pPr eaLnBrk="1" hangingPunct="1"/>
            <a:r>
              <a:rPr lang="en-GB" altLang="en-US"/>
              <a:t>The natural environment</a:t>
            </a:r>
            <a:endParaRPr lang="cy-GB" altLang="en-US"/>
          </a:p>
        </p:txBody>
      </p:sp>
      <p:sp>
        <p:nvSpPr>
          <p:cNvPr id="17412" name="Rectangle 6"/>
          <p:cNvSpPr>
            <a:spLocks noChangeArrowheads="1"/>
          </p:cNvSpPr>
          <p:nvPr/>
        </p:nvSpPr>
        <p:spPr bwMode="auto">
          <a:xfrm>
            <a:off x="3810000" y="2413000"/>
            <a:ext cx="4572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cy-GB" altLang="en-US" sz="1800">
              <a:solidFill>
                <a:prstClr val="black"/>
              </a:solidFill>
              <a:latin typeface="Arial" pitchFamily="34" charset="0"/>
            </a:endParaRPr>
          </a:p>
        </p:txBody>
      </p:sp>
      <p:pic>
        <p:nvPicPr>
          <p:cNvPr id="17413" name="Picture 2" descr="http://d243395j6jqdl3.cloudfront.net/wp-content/uploads/2013/06/pizza-550x360.jpg"/>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6311900" y="2193925"/>
            <a:ext cx="4230688" cy="2770188"/>
          </a:xfrm>
        </p:spPr>
      </p:pic>
    </p:spTree>
    <p:extLst>
      <p:ext uri="{BB962C8B-B14F-4D97-AF65-F5344CB8AC3E}">
        <p14:creationId xmlns:p14="http://schemas.microsoft.com/office/powerpoint/2010/main" val="2330681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2438400" y="274638"/>
            <a:ext cx="7905750" cy="1143000"/>
          </a:xfrm>
        </p:spPr>
        <p:txBody>
          <a:bodyPr>
            <a:normAutofit fontScale="90000"/>
          </a:bodyPr>
          <a:lstStyle/>
          <a:p>
            <a:pPr eaLnBrk="1" hangingPunct="1"/>
            <a:r>
              <a:rPr lang="en-GB" altLang="en-US" sz="3600">
                <a:solidFill>
                  <a:srgbClr val="00B0F0"/>
                </a:solidFill>
              </a:rPr>
              <a:t>Trafodaeth 1</a:t>
            </a:r>
            <a:br>
              <a:rPr lang="en-GB" altLang="en-US" sz="3600">
                <a:solidFill>
                  <a:srgbClr val="00B0F0"/>
                </a:solidFill>
              </a:rPr>
            </a:br>
            <a:r>
              <a:rPr lang="en-GB" altLang="en-US" sz="3600">
                <a:solidFill>
                  <a:srgbClr val="00B0F0"/>
                </a:solidFill>
              </a:rPr>
              <a:t>Gwneud pizza  </a:t>
            </a:r>
            <a:br>
              <a:rPr lang="en-GB" altLang="en-US" sz="3600">
                <a:solidFill>
                  <a:srgbClr val="00B0F0"/>
                </a:solidFill>
              </a:rPr>
            </a:br>
            <a:r>
              <a:rPr lang="en-GB" altLang="en-US" sz="3600">
                <a:solidFill>
                  <a:srgbClr val="00B0F0"/>
                </a:solidFill>
              </a:rPr>
              <a:t>Gweithgareddau coginio</a:t>
            </a:r>
          </a:p>
        </p:txBody>
      </p:sp>
      <p:sp>
        <p:nvSpPr>
          <p:cNvPr id="18435" name="Content Placeholder 5"/>
          <p:cNvSpPr>
            <a:spLocks noGrp="1"/>
          </p:cNvSpPr>
          <p:nvPr>
            <p:ph sz="quarter" idx="1"/>
          </p:nvPr>
        </p:nvSpPr>
        <p:spPr/>
        <p:txBody>
          <a:bodyPr>
            <a:normAutofit/>
          </a:bodyPr>
          <a:lstStyle/>
          <a:p>
            <a:pPr eaLnBrk="1" hangingPunct="1"/>
            <a:r>
              <a:rPr lang="cy-GB" altLang="en-US">
                <a:solidFill>
                  <a:srgbClr val="00B0F0"/>
                </a:solidFill>
              </a:rPr>
              <a:t>Dewisiadau a phenderfyniadau</a:t>
            </a:r>
          </a:p>
          <a:p>
            <a:pPr eaLnBrk="1" hangingPunct="1"/>
            <a:r>
              <a:rPr lang="cy-GB" altLang="en-US">
                <a:solidFill>
                  <a:srgbClr val="00B0F0"/>
                </a:solidFill>
              </a:rPr>
              <a:t>Treuliant a gwastraff</a:t>
            </a:r>
          </a:p>
          <a:p>
            <a:pPr eaLnBrk="1" hangingPunct="1"/>
            <a:r>
              <a:rPr lang="cy-GB" altLang="en-US">
                <a:solidFill>
                  <a:srgbClr val="00B0F0"/>
                </a:solidFill>
              </a:rPr>
              <a:t>Newid yn yr hinsawdd</a:t>
            </a:r>
          </a:p>
          <a:p>
            <a:pPr eaLnBrk="1" hangingPunct="1"/>
            <a:r>
              <a:rPr lang="cy-GB" altLang="en-US">
                <a:solidFill>
                  <a:srgbClr val="00B0F0"/>
                </a:solidFill>
              </a:rPr>
              <a:t>Iechyd</a:t>
            </a:r>
          </a:p>
          <a:p>
            <a:pPr eaLnBrk="1" hangingPunct="1"/>
            <a:r>
              <a:rPr lang="cy-GB" altLang="en-US">
                <a:solidFill>
                  <a:srgbClr val="00B0F0"/>
                </a:solidFill>
              </a:rPr>
              <a:t>Hunaniaeth a diwylliant</a:t>
            </a:r>
          </a:p>
          <a:p>
            <a:pPr eaLnBrk="1" hangingPunct="1"/>
            <a:r>
              <a:rPr lang="cy-GB" altLang="en-US">
                <a:solidFill>
                  <a:srgbClr val="00B0F0"/>
                </a:solidFill>
              </a:rPr>
              <a:t>Cyfoeth a thlodi</a:t>
            </a:r>
          </a:p>
          <a:p>
            <a:pPr eaLnBrk="1" hangingPunct="1"/>
            <a:r>
              <a:rPr lang="cy-GB" altLang="en-US">
                <a:solidFill>
                  <a:srgbClr val="00B0F0"/>
                </a:solidFill>
              </a:rPr>
              <a:t>Yr amgylchedd naturiol</a:t>
            </a:r>
          </a:p>
          <a:p>
            <a:pPr eaLnBrk="1" hangingPunct="1">
              <a:buFont typeface="Arial" pitchFamily="34" charset="0"/>
              <a:buNone/>
            </a:pPr>
            <a:endParaRPr lang="en-GB" altLang="en-US"/>
          </a:p>
        </p:txBody>
      </p:sp>
      <p:sp>
        <p:nvSpPr>
          <p:cNvPr id="18436" name="Rectangle 6"/>
          <p:cNvSpPr>
            <a:spLocks noChangeArrowheads="1"/>
          </p:cNvSpPr>
          <p:nvPr/>
        </p:nvSpPr>
        <p:spPr bwMode="auto">
          <a:xfrm>
            <a:off x="3810000" y="2413000"/>
            <a:ext cx="4572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cy-GB" altLang="en-US" sz="1800">
              <a:solidFill>
                <a:prstClr val="black"/>
              </a:solidFill>
              <a:latin typeface="Arial" pitchFamily="34" charset="0"/>
            </a:endParaRPr>
          </a:p>
        </p:txBody>
      </p:sp>
      <p:pic>
        <p:nvPicPr>
          <p:cNvPr id="18437" name="Picture 2" descr="http://d243395j6jqdl3.cloudfront.net/wp-content/uploads/2013/06/pizza-550x360.jpg"/>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6140549" y="1800664"/>
            <a:ext cx="4706792" cy="3330357"/>
          </a:xfrm>
        </p:spPr>
      </p:pic>
    </p:spTree>
    <p:extLst>
      <p:ext uri="{BB962C8B-B14F-4D97-AF65-F5344CB8AC3E}">
        <p14:creationId xmlns:p14="http://schemas.microsoft.com/office/powerpoint/2010/main" val="2128625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eaLnBrk="1" hangingPunct="1"/>
            <a:r>
              <a:rPr lang="en-GB" altLang="en-US" dirty="0"/>
              <a:t>Watch the first clip</a:t>
            </a:r>
            <a:r>
              <a:rPr lang="en-GB" altLang="en-US" dirty="0">
                <a:solidFill>
                  <a:schemeClr val="accent1"/>
                </a:solidFill>
              </a:rPr>
              <a:t>/ </a:t>
            </a:r>
            <a:r>
              <a:rPr lang="en-GB" altLang="en-US" dirty="0" err="1">
                <a:solidFill>
                  <a:schemeClr val="accent1"/>
                </a:solidFill>
              </a:rPr>
              <a:t>Gwyliwch</a:t>
            </a:r>
            <a:r>
              <a:rPr lang="en-GB" altLang="en-US" dirty="0">
                <a:solidFill>
                  <a:schemeClr val="accent1"/>
                </a:solidFill>
              </a:rPr>
              <a:t> y clip </a:t>
            </a:r>
            <a:r>
              <a:rPr lang="en-GB" altLang="en-US" dirty="0" err="1">
                <a:solidFill>
                  <a:schemeClr val="accent1"/>
                </a:solidFill>
              </a:rPr>
              <a:t>cyntaf</a:t>
            </a:r>
            <a:br>
              <a:rPr lang="en-GB" altLang="en-US" dirty="0">
                <a:solidFill>
                  <a:schemeClr val="accent1"/>
                </a:solidFill>
              </a:rPr>
            </a:br>
            <a:r>
              <a:rPr lang="en-GB" altLang="en-US" dirty="0"/>
              <a:t>Discuss </a:t>
            </a:r>
            <a:r>
              <a:rPr lang="en-GB" altLang="en-US" dirty="0">
                <a:solidFill>
                  <a:schemeClr val="accent1"/>
                </a:solidFill>
              </a:rPr>
              <a:t>/</a:t>
            </a:r>
            <a:r>
              <a:rPr lang="en-GB" altLang="en-US" dirty="0" err="1">
                <a:solidFill>
                  <a:schemeClr val="accent1"/>
                </a:solidFill>
              </a:rPr>
              <a:t>Trafodwch</a:t>
            </a:r>
            <a:endParaRPr lang="en-GB" altLang="en-US" dirty="0">
              <a:solidFill>
                <a:schemeClr val="accent1"/>
              </a:solidFill>
            </a:endParaRPr>
          </a:p>
        </p:txBody>
      </p:sp>
      <p:sp>
        <p:nvSpPr>
          <p:cNvPr id="3" name="Content Placeholder 2"/>
          <p:cNvSpPr>
            <a:spLocks noGrp="1"/>
          </p:cNvSpPr>
          <p:nvPr>
            <p:ph sz="quarter" idx="1"/>
          </p:nvPr>
        </p:nvSpPr>
        <p:spPr>
          <a:xfrm>
            <a:off x="609600" y="1222829"/>
            <a:ext cx="5384800" cy="4366411"/>
          </a:xfrm>
        </p:spPr>
        <p:txBody>
          <a:bodyPr rtlCol="0">
            <a:normAutofit lnSpcReduction="10000"/>
          </a:bodyPr>
          <a:lstStyle/>
          <a:p>
            <a:pPr marL="0" indent="0">
              <a:buNone/>
              <a:defRPr/>
            </a:pPr>
            <a:r>
              <a:rPr lang="en-GB" sz="2400" dirty="0">
                <a:hlinkClick r:id="rId3"/>
              </a:rPr>
              <a:t>https://www.bing.com/videos/search?q=The+point+preschool+video+sustainability&amp;&amp;view=detail&amp;mid=F045EBBC3CFE68917FFCF045EBBC3CFE68917FFC&amp;&amp;FORM=VDRVRV</a:t>
            </a:r>
            <a:endParaRPr lang="en-GB" sz="2400" dirty="0"/>
          </a:p>
          <a:p>
            <a:pPr marL="0" indent="0">
              <a:buNone/>
              <a:defRPr/>
            </a:pPr>
            <a:endParaRPr lang="en-GB" sz="2200" dirty="0">
              <a:hlinkClick r:id="rId4"/>
            </a:endParaRPr>
          </a:p>
          <a:p>
            <a:pPr marL="0" indent="0">
              <a:buNone/>
              <a:defRPr/>
            </a:pPr>
            <a:r>
              <a:rPr lang="en-GB" sz="2200" dirty="0">
                <a:hlinkClick r:id="rId4"/>
              </a:rPr>
              <a:t>https://www.youtube.com/watch?v=i51jHKF1_SQ</a:t>
            </a:r>
            <a:endParaRPr lang="en-GB" sz="2200" dirty="0"/>
          </a:p>
          <a:p>
            <a:pPr marL="0" indent="0">
              <a:buNone/>
              <a:defRPr/>
            </a:pPr>
            <a:endParaRPr lang="en-GB" sz="2200" dirty="0"/>
          </a:p>
          <a:p>
            <a:pPr marL="0" indent="0">
              <a:buNone/>
              <a:defRPr/>
            </a:pPr>
            <a:r>
              <a:rPr lang="en-GB" sz="2200" dirty="0">
                <a:hlinkClick r:id="rId5"/>
              </a:rPr>
              <a:t>http://thepointpreschool.com.au/wp-content/uploads/2015/02/PDF_Information-Sheet_Sustainability.pdf</a:t>
            </a:r>
            <a:endParaRPr lang="en-GB" sz="2200" dirty="0"/>
          </a:p>
          <a:p>
            <a:pPr marL="0" indent="0">
              <a:buNone/>
              <a:defRPr/>
            </a:pPr>
            <a:endParaRPr lang="en-GB" dirty="0"/>
          </a:p>
          <a:p>
            <a:pPr marL="0" indent="0">
              <a:buNone/>
              <a:defRPr/>
            </a:pPr>
            <a:endParaRPr lang="en-GB" dirty="0"/>
          </a:p>
          <a:p>
            <a:pPr marL="0" indent="0">
              <a:buNone/>
              <a:defRPr/>
            </a:pPr>
            <a:endParaRPr lang="en-GB" dirty="0">
              <a:hlinkClick r:id="rId6"/>
            </a:endParaRPr>
          </a:p>
          <a:p>
            <a:pPr>
              <a:defRPr/>
            </a:pPr>
            <a:endParaRPr lang="en-GB" dirty="0"/>
          </a:p>
          <a:p>
            <a:pPr marL="0" lvl="0" indent="0">
              <a:lnSpc>
                <a:spcPct val="115000"/>
              </a:lnSpc>
              <a:spcAft>
                <a:spcPts val="1000"/>
              </a:spcAft>
              <a:buNone/>
              <a:tabLst>
                <a:tab pos="457200" algn="l"/>
              </a:tabLs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defRPr/>
            </a:pPr>
            <a:endParaRPr lang="en-GB" dirty="0"/>
          </a:p>
        </p:txBody>
      </p:sp>
      <p:sp>
        <p:nvSpPr>
          <p:cNvPr id="4" name="Content Placeholder 3"/>
          <p:cNvSpPr>
            <a:spLocks noGrp="1"/>
          </p:cNvSpPr>
          <p:nvPr>
            <p:ph sz="quarter" idx="2"/>
          </p:nvPr>
        </p:nvSpPr>
        <p:spPr/>
        <p:txBody>
          <a:bodyPr rtlCol="0">
            <a:normAutofit lnSpcReduction="10000"/>
          </a:bodyPr>
          <a:lstStyle/>
          <a:p>
            <a:pPr>
              <a:defRPr/>
            </a:pPr>
            <a:r>
              <a:rPr lang="en-GB" dirty="0"/>
              <a:t>The Point Preschool, Sydney</a:t>
            </a:r>
          </a:p>
          <a:p>
            <a:pPr>
              <a:defRPr/>
            </a:pPr>
            <a:endParaRPr lang="en-GB" dirty="0"/>
          </a:p>
          <a:p>
            <a:pPr>
              <a:defRPr/>
            </a:pPr>
            <a:endParaRPr lang="en-GB" dirty="0"/>
          </a:p>
          <a:p>
            <a:pPr>
              <a:defRPr/>
            </a:pPr>
            <a:endParaRPr lang="en-GB" dirty="0"/>
          </a:p>
          <a:p>
            <a:pPr>
              <a:defRPr/>
            </a:pPr>
            <a:endParaRPr lang="en-GB" dirty="0"/>
          </a:p>
          <a:p>
            <a:pPr>
              <a:defRPr/>
            </a:pPr>
            <a:endParaRPr lang="en-GB" dirty="0"/>
          </a:p>
        </p:txBody>
      </p:sp>
    </p:spTree>
    <p:extLst>
      <p:ext uri="{BB962C8B-B14F-4D97-AF65-F5344CB8AC3E}">
        <p14:creationId xmlns:p14="http://schemas.microsoft.com/office/powerpoint/2010/main" val="27346371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B3F45-AE04-4776-963D-DE4BC848AB41}"/>
              </a:ext>
            </a:extLst>
          </p:cNvPr>
          <p:cNvSpPr>
            <a:spLocks noGrp="1"/>
          </p:cNvSpPr>
          <p:nvPr>
            <p:ph type="title"/>
          </p:nvPr>
        </p:nvSpPr>
        <p:spPr/>
        <p:txBody>
          <a:bodyPr/>
          <a:lstStyle/>
          <a:p>
            <a:r>
              <a:rPr lang="en-GB" dirty="0"/>
              <a:t>Other Useful clips/ </a:t>
            </a:r>
            <a:r>
              <a:rPr lang="en-GB" dirty="0" err="1">
                <a:solidFill>
                  <a:srgbClr val="00B0F0"/>
                </a:solidFill>
              </a:rPr>
              <a:t>Clipiau</a:t>
            </a:r>
            <a:r>
              <a:rPr lang="en-GB" dirty="0">
                <a:solidFill>
                  <a:srgbClr val="00B0F0"/>
                </a:solidFill>
              </a:rPr>
              <a:t> </a:t>
            </a:r>
            <a:r>
              <a:rPr lang="en-GB" dirty="0" err="1">
                <a:solidFill>
                  <a:srgbClr val="00B0F0"/>
                </a:solidFill>
              </a:rPr>
              <a:t>defnyddiol</a:t>
            </a:r>
            <a:r>
              <a:rPr lang="en-GB" dirty="0">
                <a:solidFill>
                  <a:srgbClr val="00B0F0"/>
                </a:solidFill>
              </a:rPr>
              <a:t> </a:t>
            </a:r>
            <a:r>
              <a:rPr lang="en-GB" dirty="0" err="1">
                <a:solidFill>
                  <a:srgbClr val="00B0F0"/>
                </a:solidFill>
              </a:rPr>
              <a:t>eraill</a:t>
            </a:r>
            <a:endParaRPr lang="en-GB" dirty="0">
              <a:solidFill>
                <a:srgbClr val="00B0F0"/>
              </a:solidFill>
            </a:endParaRPr>
          </a:p>
        </p:txBody>
      </p:sp>
      <p:sp>
        <p:nvSpPr>
          <p:cNvPr id="3" name="Content Placeholder 2">
            <a:extLst>
              <a:ext uri="{FF2B5EF4-FFF2-40B4-BE49-F238E27FC236}">
                <a16:creationId xmlns:a16="http://schemas.microsoft.com/office/drawing/2014/main" id="{8C4BBB23-475B-4F16-A9B5-4281756ABD26}"/>
              </a:ext>
            </a:extLst>
          </p:cNvPr>
          <p:cNvSpPr>
            <a:spLocks noGrp="1"/>
          </p:cNvSpPr>
          <p:nvPr>
            <p:ph sz="half" idx="1"/>
          </p:nvPr>
        </p:nvSpPr>
        <p:spPr/>
        <p:txBody>
          <a:bodyPr/>
          <a:lstStyle/>
          <a:p>
            <a:r>
              <a:rPr lang="en-GB" dirty="0">
                <a:hlinkClick r:id="rId3"/>
              </a:rPr>
              <a:t>https://www.bing.com/videos/search?q=The+point+preschool+video+sustainability&amp;&amp;view=detail&amp;mid=01DE1DCF42B91F3BFE8401DE1DCF42B91F3BFE84&amp;&amp;FORM=VDRVSR</a:t>
            </a:r>
            <a:endParaRPr lang="en-GB" dirty="0"/>
          </a:p>
        </p:txBody>
      </p:sp>
      <p:sp>
        <p:nvSpPr>
          <p:cNvPr id="4" name="Content Placeholder 3">
            <a:extLst>
              <a:ext uri="{FF2B5EF4-FFF2-40B4-BE49-F238E27FC236}">
                <a16:creationId xmlns:a16="http://schemas.microsoft.com/office/drawing/2014/main" id="{82EDCA97-AB7F-45FA-9719-D1FCC5DEDEFA}"/>
              </a:ext>
            </a:extLst>
          </p:cNvPr>
          <p:cNvSpPr>
            <a:spLocks noGrp="1"/>
          </p:cNvSpPr>
          <p:nvPr>
            <p:ph sz="half" idx="2"/>
          </p:nvPr>
        </p:nvSpPr>
        <p:spPr/>
        <p:txBody>
          <a:bodyPr/>
          <a:lstStyle/>
          <a:p>
            <a:r>
              <a:rPr lang="en-GB" dirty="0"/>
              <a:t>C and K Redlands Community Kindergarten, Brisbane</a:t>
            </a:r>
          </a:p>
        </p:txBody>
      </p:sp>
    </p:spTree>
    <p:extLst>
      <p:ext uri="{BB962C8B-B14F-4D97-AF65-F5344CB8AC3E}">
        <p14:creationId xmlns:p14="http://schemas.microsoft.com/office/powerpoint/2010/main" val="19562871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rtlCol="0">
            <a:normAutofit fontScale="90000"/>
          </a:bodyPr>
          <a:lstStyle/>
          <a:p>
            <a:pPr>
              <a:defRPr/>
            </a:pPr>
            <a:r>
              <a:rPr lang="en-GB" sz="3200" dirty="0"/>
              <a:t>Discussion 2 / </a:t>
            </a:r>
            <a:r>
              <a:rPr lang="en-GB" sz="3200" dirty="0" err="1">
                <a:solidFill>
                  <a:srgbClr val="00B0F0"/>
                </a:solidFill>
              </a:rPr>
              <a:t>Trafodaeth</a:t>
            </a:r>
            <a:r>
              <a:rPr lang="en-GB" sz="3200" dirty="0">
                <a:solidFill>
                  <a:srgbClr val="00B0F0"/>
                </a:solidFill>
              </a:rPr>
              <a:t> 2</a:t>
            </a:r>
            <a:br>
              <a:rPr lang="en-GB" sz="3200" dirty="0">
                <a:solidFill>
                  <a:srgbClr val="00B0F0"/>
                </a:solidFill>
              </a:rPr>
            </a:br>
            <a:r>
              <a:rPr lang="en-GB" sz="3200" dirty="0"/>
              <a:t>Outdoor learning and sustainability</a:t>
            </a:r>
            <a:br>
              <a:rPr lang="en-GB" sz="3200" dirty="0"/>
            </a:br>
            <a:r>
              <a:rPr lang="en-GB" sz="3200" dirty="0" err="1">
                <a:solidFill>
                  <a:srgbClr val="00B0F0"/>
                </a:solidFill>
              </a:rPr>
              <a:t>Dysgu</a:t>
            </a:r>
            <a:r>
              <a:rPr lang="en-GB" sz="3200" dirty="0">
                <a:solidFill>
                  <a:srgbClr val="00B0F0"/>
                </a:solidFill>
              </a:rPr>
              <a:t> </a:t>
            </a:r>
            <a:r>
              <a:rPr lang="en-GB" sz="3200" dirty="0" err="1">
                <a:solidFill>
                  <a:srgbClr val="00B0F0"/>
                </a:solidFill>
              </a:rPr>
              <a:t>yn</a:t>
            </a:r>
            <a:r>
              <a:rPr lang="en-GB" sz="3200" dirty="0">
                <a:solidFill>
                  <a:srgbClr val="00B0F0"/>
                </a:solidFill>
              </a:rPr>
              <a:t> </a:t>
            </a:r>
            <a:r>
              <a:rPr lang="en-GB" sz="3200" dirty="0" err="1">
                <a:solidFill>
                  <a:srgbClr val="00B0F0"/>
                </a:solidFill>
              </a:rPr>
              <a:t>yr</a:t>
            </a:r>
            <a:r>
              <a:rPr lang="en-GB" sz="3200" dirty="0">
                <a:solidFill>
                  <a:srgbClr val="00B0F0"/>
                </a:solidFill>
              </a:rPr>
              <a:t> </a:t>
            </a:r>
            <a:r>
              <a:rPr lang="en-GB" sz="3200" dirty="0" err="1">
                <a:solidFill>
                  <a:srgbClr val="00B0F0"/>
                </a:solidFill>
              </a:rPr>
              <a:t>awyr</a:t>
            </a:r>
            <a:r>
              <a:rPr lang="en-GB" sz="3200" dirty="0">
                <a:solidFill>
                  <a:srgbClr val="00B0F0"/>
                </a:solidFill>
              </a:rPr>
              <a:t> </a:t>
            </a:r>
            <a:r>
              <a:rPr lang="en-GB" sz="3200" dirty="0" err="1">
                <a:solidFill>
                  <a:srgbClr val="00B0F0"/>
                </a:solidFill>
              </a:rPr>
              <a:t>agored</a:t>
            </a:r>
            <a:r>
              <a:rPr lang="en-GB" sz="3200" dirty="0">
                <a:solidFill>
                  <a:srgbClr val="00B0F0"/>
                </a:solidFill>
              </a:rPr>
              <a:t> a </a:t>
            </a:r>
            <a:r>
              <a:rPr lang="en-GB" sz="3200" dirty="0" err="1">
                <a:solidFill>
                  <a:srgbClr val="00B0F0"/>
                </a:solidFill>
              </a:rPr>
              <a:t>chynaladwyedd</a:t>
            </a:r>
            <a:endParaRPr lang="en-GB" sz="3200" dirty="0">
              <a:solidFill>
                <a:srgbClr val="00B0F0"/>
              </a:solidFill>
            </a:endParaRPr>
          </a:p>
        </p:txBody>
      </p:sp>
      <p:sp>
        <p:nvSpPr>
          <p:cNvPr id="19459" name="Content Placeholder 7"/>
          <p:cNvSpPr>
            <a:spLocks noGrp="1"/>
          </p:cNvSpPr>
          <p:nvPr>
            <p:ph sz="quarter" idx="1"/>
          </p:nvPr>
        </p:nvSpPr>
        <p:spPr>
          <a:xfrm>
            <a:off x="6383338" y="1628776"/>
            <a:ext cx="4038600" cy="4525963"/>
          </a:xfrm>
        </p:spPr>
        <p:txBody>
          <a:bodyPr>
            <a:normAutofit/>
          </a:bodyPr>
          <a:lstStyle/>
          <a:p>
            <a:pPr eaLnBrk="1" hangingPunct="1">
              <a:buClr>
                <a:srgbClr val="D34817"/>
              </a:buClr>
            </a:pPr>
            <a:r>
              <a:rPr lang="en-GB" altLang="en-US" dirty="0" err="1">
                <a:solidFill>
                  <a:srgbClr val="00B0F0"/>
                </a:solidFill>
              </a:rPr>
              <a:t>Gofod</a:t>
            </a:r>
            <a:endParaRPr lang="en-GB" altLang="en-US" dirty="0">
              <a:solidFill>
                <a:srgbClr val="00B0F0"/>
              </a:solidFill>
            </a:endParaRPr>
          </a:p>
          <a:p>
            <a:pPr eaLnBrk="1" hangingPunct="1">
              <a:buClr>
                <a:srgbClr val="D34817"/>
              </a:buClr>
            </a:pPr>
            <a:r>
              <a:rPr lang="en-GB" altLang="en-US" dirty="0" err="1">
                <a:solidFill>
                  <a:srgbClr val="00B0F0"/>
                </a:solidFill>
              </a:rPr>
              <a:t>Datrys</a:t>
            </a:r>
            <a:r>
              <a:rPr lang="en-GB" altLang="en-US" dirty="0">
                <a:solidFill>
                  <a:srgbClr val="00B0F0"/>
                </a:solidFill>
              </a:rPr>
              <a:t> </a:t>
            </a:r>
            <a:r>
              <a:rPr lang="en-GB" altLang="en-US" dirty="0" err="1">
                <a:solidFill>
                  <a:srgbClr val="00B0F0"/>
                </a:solidFill>
              </a:rPr>
              <a:t>Problemau</a:t>
            </a:r>
            <a:endParaRPr lang="en-GB" altLang="en-US" dirty="0">
              <a:solidFill>
                <a:srgbClr val="00B0F0"/>
              </a:solidFill>
            </a:endParaRPr>
          </a:p>
          <a:p>
            <a:pPr eaLnBrk="1" hangingPunct="1">
              <a:buClr>
                <a:srgbClr val="D34817"/>
              </a:buClr>
            </a:pPr>
            <a:r>
              <a:rPr lang="en-GB" altLang="en-US" dirty="0" err="1">
                <a:solidFill>
                  <a:srgbClr val="00B0F0"/>
                </a:solidFill>
              </a:rPr>
              <a:t>Edrych</a:t>
            </a:r>
            <a:r>
              <a:rPr lang="en-GB" altLang="en-US" dirty="0">
                <a:solidFill>
                  <a:srgbClr val="00B0F0"/>
                </a:solidFill>
              </a:rPr>
              <a:t> </a:t>
            </a:r>
            <a:r>
              <a:rPr lang="en-GB" altLang="en-US" dirty="0" err="1">
                <a:solidFill>
                  <a:srgbClr val="00B0F0"/>
                </a:solidFill>
              </a:rPr>
              <a:t>ar</a:t>
            </a:r>
            <a:r>
              <a:rPr lang="en-GB" altLang="en-US" dirty="0">
                <a:solidFill>
                  <a:srgbClr val="00B0F0"/>
                </a:solidFill>
              </a:rPr>
              <a:t> </a:t>
            </a:r>
            <a:r>
              <a:rPr lang="en-GB" altLang="en-US" dirty="0" err="1">
                <a:solidFill>
                  <a:srgbClr val="00B0F0"/>
                </a:solidFill>
              </a:rPr>
              <a:t>ôl</a:t>
            </a:r>
            <a:r>
              <a:rPr lang="en-GB" altLang="en-US" dirty="0">
                <a:solidFill>
                  <a:srgbClr val="00B0F0"/>
                </a:solidFill>
              </a:rPr>
              <a:t> </a:t>
            </a:r>
            <a:r>
              <a:rPr lang="en-GB" altLang="en-US" dirty="0" err="1">
                <a:solidFill>
                  <a:srgbClr val="00B0F0"/>
                </a:solidFill>
              </a:rPr>
              <a:t>natur</a:t>
            </a:r>
            <a:r>
              <a:rPr lang="en-GB" altLang="en-US" dirty="0">
                <a:solidFill>
                  <a:srgbClr val="00B0F0"/>
                </a:solidFill>
              </a:rPr>
              <a:t>?</a:t>
            </a:r>
          </a:p>
          <a:p>
            <a:pPr eaLnBrk="1" hangingPunct="1">
              <a:buClr>
                <a:srgbClr val="D34817"/>
              </a:buClr>
            </a:pPr>
            <a:r>
              <a:rPr lang="en-GB" altLang="en-US" dirty="0" err="1">
                <a:solidFill>
                  <a:srgbClr val="00B0F0"/>
                </a:solidFill>
              </a:rPr>
              <a:t>Rhan</a:t>
            </a:r>
            <a:r>
              <a:rPr lang="en-GB" altLang="en-US" dirty="0">
                <a:solidFill>
                  <a:srgbClr val="00B0F0"/>
                </a:solidFill>
              </a:rPr>
              <a:t> o </a:t>
            </a:r>
            <a:r>
              <a:rPr lang="en-GB" altLang="en-US" dirty="0" err="1">
                <a:solidFill>
                  <a:srgbClr val="00B0F0"/>
                </a:solidFill>
              </a:rPr>
              <a:t>natur</a:t>
            </a:r>
            <a:r>
              <a:rPr lang="en-GB" altLang="en-US" dirty="0">
                <a:solidFill>
                  <a:srgbClr val="00B0F0"/>
                </a:solidFill>
              </a:rPr>
              <a:t>?</a:t>
            </a:r>
          </a:p>
          <a:p>
            <a:pPr eaLnBrk="1" hangingPunct="1">
              <a:buClr>
                <a:srgbClr val="D34817"/>
              </a:buClr>
            </a:pPr>
            <a:r>
              <a:rPr lang="en-GB" altLang="en-US" dirty="0" err="1">
                <a:solidFill>
                  <a:srgbClr val="00B0F0"/>
                </a:solidFill>
              </a:rPr>
              <a:t>Meddwl</a:t>
            </a:r>
            <a:r>
              <a:rPr lang="en-GB" altLang="en-US" dirty="0">
                <a:solidFill>
                  <a:srgbClr val="00B0F0"/>
                </a:solidFill>
              </a:rPr>
              <a:t> </a:t>
            </a:r>
            <a:r>
              <a:rPr lang="en-GB" altLang="en-US" dirty="0" err="1">
                <a:solidFill>
                  <a:srgbClr val="00B0F0"/>
                </a:solidFill>
              </a:rPr>
              <a:t>yn</a:t>
            </a:r>
            <a:r>
              <a:rPr lang="en-GB" altLang="en-US" dirty="0">
                <a:solidFill>
                  <a:srgbClr val="00B0F0"/>
                </a:solidFill>
              </a:rPr>
              <a:t> </a:t>
            </a:r>
            <a:r>
              <a:rPr lang="en-GB" altLang="en-US" dirty="0" err="1">
                <a:solidFill>
                  <a:srgbClr val="00B0F0"/>
                </a:solidFill>
              </a:rPr>
              <a:t>greadigol</a:t>
            </a:r>
            <a:endParaRPr lang="en-GB" altLang="en-US" dirty="0">
              <a:solidFill>
                <a:srgbClr val="00B0F0"/>
              </a:solidFill>
            </a:endParaRPr>
          </a:p>
          <a:p>
            <a:pPr eaLnBrk="1" hangingPunct="1">
              <a:buClr>
                <a:srgbClr val="D34817"/>
              </a:buClr>
            </a:pPr>
            <a:r>
              <a:rPr lang="en-GB" altLang="en-US" dirty="0" err="1">
                <a:solidFill>
                  <a:srgbClr val="00B0F0"/>
                </a:solidFill>
              </a:rPr>
              <a:t>Archwilio</a:t>
            </a:r>
            <a:endParaRPr lang="en-GB" altLang="en-US" dirty="0">
              <a:solidFill>
                <a:srgbClr val="00B0F0"/>
              </a:solidFill>
            </a:endParaRPr>
          </a:p>
          <a:p>
            <a:pPr eaLnBrk="1" hangingPunct="1">
              <a:buClr>
                <a:srgbClr val="D34817"/>
              </a:buClr>
            </a:pPr>
            <a:r>
              <a:rPr lang="en-GB" altLang="en-US" dirty="0" err="1">
                <a:solidFill>
                  <a:srgbClr val="00B0F0"/>
                </a:solidFill>
              </a:rPr>
              <a:t>Gofyn</a:t>
            </a:r>
            <a:r>
              <a:rPr lang="en-GB" altLang="en-US" dirty="0">
                <a:solidFill>
                  <a:srgbClr val="00B0F0"/>
                </a:solidFill>
              </a:rPr>
              <a:t> </a:t>
            </a:r>
            <a:r>
              <a:rPr lang="en-GB" altLang="en-US" dirty="0" err="1">
                <a:solidFill>
                  <a:srgbClr val="00B0F0"/>
                </a:solidFill>
              </a:rPr>
              <a:t>cwestiynau</a:t>
            </a:r>
            <a:endParaRPr lang="en-GB" altLang="en-US" dirty="0">
              <a:solidFill>
                <a:srgbClr val="00B0F0"/>
              </a:solidFill>
            </a:endParaRPr>
          </a:p>
          <a:p>
            <a:pPr eaLnBrk="1" hangingPunct="1">
              <a:buClr>
                <a:srgbClr val="D34817"/>
              </a:buClr>
            </a:pPr>
            <a:r>
              <a:rPr lang="en-GB" altLang="en-US" dirty="0" err="1">
                <a:solidFill>
                  <a:srgbClr val="00B0F0"/>
                </a:solidFill>
              </a:rPr>
              <a:t>Teimlad</a:t>
            </a:r>
            <a:r>
              <a:rPr lang="en-GB" altLang="en-US" dirty="0">
                <a:solidFill>
                  <a:srgbClr val="00B0F0"/>
                </a:solidFill>
              </a:rPr>
              <a:t> o le?</a:t>
            </a:r>
          </a:p>
          <a:p>
            <a:pPr eaLnBrk="1" hangingPunct="1"/>
            <a:endParaRPr lang="en-GB" altLang="en-US" dirty="0"/>
          </a:p>
        </p:txBody>
      </p:sp>
      <p:sp>
        <p:nvSpPr>
          <p:cNvPr id="19460" name="Content Placeholder 8"/>
          <p:cNvSpPr>
            <a:spLocks noGrp="1"/>
          </p:cNvSpPr>
          <p:nvPr>
            <p:ph sz="quarter" idx="2"/>
          </p:nvPr>
        </p:nvSpPr>
        <p:spPr>
          <a:xfrm>
            <a:off x="2279650" y="1628776"/>
            <a:ext cx="4038600" cy="4525963"/>
          </a:xfrm>
        </p:spPr>
        <p:txBody>
          <a:bodyPr>
            <a:normAutofit/>
          </a:bodyPr>
          <a:lstStyle/>
          <a:p>
            <a:pPr eaLnBrk="1" hangingPunct="1"/>
            <a:r>
              <a:rPr lang="en-GB" altLang="en-US" dirty="0"/>
              <a:t>Space</a:t>
            </a:r>
          </a:p>
          <a:p>
            <a:pPr eaLnBrk="1" hangingPunct="1"/>
            <a:r>
              <a:rPr lang="en-GB" altLang="en-US" dirty="0"/>
              <a:t>Problem solving</a:t>
            </a:r>
          </a:p>
          <a:p>
            <a:pPr eaLnBrk="1" hangingPunct="1"/>
            <a:r>
              <a:rPr lang="en-GB" altLang="en-US" dirty="0"/>
              <a:t>Looking after nature?</a:t>
            </a:r>
          </a:p>
          <a:p>
            <a:pPr eaLnBrk="1" hangingPunct="1"/>
            <a:r>
              <a:rPr lang="en-GB" altLang="en-US" dirty="0"/>
              <a:t>Being part of nature?</a:t>
            </a:r>
          </a:p>
          <a:p>
            <a:pPr eaLnBrk="1" hangingPunct="1"/>
            <a:r>
              <a:rPr lang="en-GB" altLang="en-US" dirty="0"/>
              <a:t>Creative thinking</a:t>
            </a:r>
          </a:p>
          <a:p>
            <a:pPr eaLnBrk="1" hangingPunct="1"/>
            <a:r>
              <a:rPr lang="en-GB" altLang="en-US" dirty="0"/>
              <a:t>Exploration</a:t>
            </a:r>
          </a:p>
          <a:p>
            <a:pPr eaLnBrk="1" hangingPunct="1"/>
            <a:r>
              <a:rPr lang="en-GB" altLang="en-US" dirty="0"/>
              <a:t>Asking questions</a:t>
            </a:r>
          </a:p>
          <a:p>
            <a:pPr eaLnBrk="1" hangingPunct="1"/>
            <a:r>
              <a:rPr lang="en-GB" altLang="en-US" dirty="0"/>
              <a:t>Sense of place?</a:t>
            </a:r>
          </a:p>
          <a:p>
            <a:pPr eaLnBrk="1" hangingPunct="1"/>
            <a:endParaRPr lang="en-GB" altLang="en-US" dirty="0"/>
          </a:p>
        </p:txBody>
      </p:sp>
    </p:spTree>
    <p:extLst>
      <p:ext uri="{BB962C8B-B14F-4D97-AF65-F5344CB8AC3E}">
        <p14:creationId xmlns:p14="http://schemas.microsoft.com/office/powerpoint/2010/main" val="18278005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656" y="-22542"/>
            <a:ext cx="10972800" cy="1143000"/>
          </a:xfrm>
        </p:spPr>
        <p:txBody>
          <a:bodyPr>
            <a:normAutofit/>
          </a:bodyPr>
          <a:lstStyle/>
          <a:p>
            <a:r>
              <a:rPr lang="en-GB" sz="3200" dirty="0"/>
              <a:t>ESDGC- Themes and pedagogy?</a:t>
            </a:r>
            <a:br>
              <a:rPr lang="en-GB" sz="3200" dirty="0"/>
            </a:br>
            <a:r>
              <a:rPr lang="en-GB" sz="3200" dirty="0">
                <a:solidFill>
                  <a:srgbClr val="00B0F0"/>
                </a:solidFill>
              </a:rPr>
              <a:t>ADCDF- </a:t>
            </a:r>
            <a:r>
              <a:rPr lang="en-GB" sz="3200" dirty="0" err="1">
                <a:solidFill>
                  <a:srgbClr val="00B0F0"/>
                </a:solidFill>
              </a:rPr>
              <a:t>Themau</a:t>
            </a:r>
            <a:r>
              <a:rPr lang="en-GB" sz="3200" dirty="0">
                <a:solidFill>
                  <a:srgbClr val="00B0F0"/>
                </a:solidFill>
              </a:rPr>
              <a:t> ac </a:t>
            </a:r>
            <a:r>
              <a:rPr lang="en-GB" sz="3200" dirty="0" err="1">
                <a:solidFill>
                  <a:srgbClr val="00B0F0"/>
                </a:solidFill>
              </a:rPr>
              <a:t>addysgeg</a:t>
            </a:r>
            <a:r>
              <a:rPr lang="en-GB" sz="3200" dirty="0">
                <a:solidFill>
                  <a:srgbClr val="00B0F0"/>
                </a:solidFill>
              </a:rPr>
              <a:t>?</a:t>
            </a:r>
            <a:endParaRPr lang="en-GB" sz="3200" dirty="0"/>
          </a:p>
        </p:txBody>
      </p:sp>
      <p:pic>
        <p:nvPicPr>
          <p:cNvPr id="8" name="Content Placeholder 7"/>
          <p:cNvPicPr>
            <a:picLocks noGrp="1" noChangeAspect="1"/>
          </p:cNvPicPr>
          <p:nvPr>
            <p:ph sz="half" idx="2"/>
          </p:nvPr>
        </p:nvPicPr>
        <p:blipFill>
          <a:blip r:embed="rId3"/>
          <a:stretch>
            <a:fillRect/>
          </a:stretch>
        </p:blipFill>
        <p:spPr>
          <a:xfrm>
            <a:off x="1158240" y="1000912"/>
            <a:ext cx="9624060" cy="4469614"/>
          </a:xfrm>
          <a:prstGeom prst="rect">
            <a:avLst/>
          </a:prstGeom>
        </p:spPr>
      </p:pic>
      <p:sp>
        <p:nvSpPr>
          <p:cNvPr id="6" name="AutoShape 4" descr="Image result for children playing"/>
          <p:cNvSpPr>
            <a:spLocks noGrp="1" noChangeAspect="1" noChangeArrowheads="1"/>
          </p:cNvSpPr>
          <p:nvPr>
            <p:ph sz="half" idx="1"/>
          </p:nvPr>
        </p:nvSpPr>
        <p:spPr bwMode="auto">
          <a:xfrm>
            <a:off x="609600" y="1729741"/>
            <a:ext cx="5384800" cy="398904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342900" lvl="0" indent="-342900" defTabSz="457200">
              <a:lnSpc>
                <a:spcPct val="100000"/>
              </a:lnSpc>
              <a:spcBef>
                <a:spcPct val="20000"/>
              </a:spcBef>
              <a:spcAft>
                <a:spcPts val="600"/>
              </a:spcAft>
              <a:buClr>
                <a:srgbClr val="C6E7FC"/>
              </a:buClr>
              <a:buSzTx/>
              <a:buNone/>
            </a:pPr>
            <a:endParaRPr lang="en-GB" dirty="0"/>
          </a:p>
        </p:txBody>
      </p:sp>
      <p:sp>
        <p:nvSpPr>
          <p:cNvPr id="9" name="Rectangle 8"/>
          <p:cNvSpPr/>
          <p:nvPr/>
        </p:nvSpPr>
        <p:spPr>
          <a:xfrm>
            <a:off x="4286433" y="5409988"/>
            <a:ext cx="5628785" cy="369332"/>
          </a:xfrm>
          <a:prstGeom prst="rect">
            <a:avLst/>
          </a:prstGeom>
        </p:spPr>
        <p:txBody>
          <a:bodyPr wrap="none">
            <a:spAutoFit/>
          </a:bodyPr>
          <a:lstStyle/>
          <a:p>
            <a:r>
              <a:rPr lang="en-GB" dirty="0"/>
              <a:t>From: http://www.cherubinsdaynursery.co.uk/forest-school/</a:t>
            </a:r>
          </a:p>
        </p:txBody>
      </p:sp>
    </p:spTree>
    <p:extLst>
      <p:ext uri="{BB962C8B-B14F-4D97-AF65-F5344CB8AC3E}">
        <p14:creationId xmlns:p14="http://schemas.microsoft.com/office/powerpoint/2010/main" val="10678409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364" y="421882"/>
            <a:ext cx="9720072" cy="415055"/>
          </a:xfrm>
        </p:spPr>
        <p:txBody>
          <a:bodyPr>
            <a:noAutofit/>
          </a:bodyPr>
          <a:lstStyle/>
          <a:p>
            <a:r>
              <a:rPr lang="en-GB" sz="2800" dirty="0"/>
              <a:t>ESDGC- Themes and pedagogy?</a:t>
            </a:r>
            <a:br>
              <a:rPr lang="en-GB" sz="2800" dirty="0"/>
            </a:br>
            <a:r>
              <a:rPr lang="en-GB" sz="2800" dirty="0">
                <a:solidFill>
                  <a:srgbClr val="00B0F0"/>
                </a:solidFill>
              </a:rPr>
              <a:t>ADCDF- </a:t>
            </a:r>
            <a:r>
              <a:rPr lang="en-GB" sz="2800" dirty="0" err="1">
                <a:solidFill>
                  <a:srgbClr val="00B0F0"/>
                </a:solidFill>
              </a:rPr>
              <a:t>Themau</a:t>
            </a:r>
            <a:r>
              <a:rPr lang="en-GB" sz="2800" dirty="0">
                <a:solidFill>
                  <a:srgbClr val="00B0F0"/>
                </a:solidFill>
              </a:rPr>
              <a:t> ac </a:t>
            </a:r>
            <a:r>
              <a:rPr lang="en-GB" sz="2800" dirty="0" err="1">
                <a:solidFill>
                  <a:srgbClr val="00B0F0"/>
                </a:solidFill>
              </a:rPr>
              <a:t>addysgeg</a:t>
            </a:r>
            <a:r>
              <a:rPr lang="en-GB" sz="2800" dirty="0">
                <a:solidFill>
                  <a:srgbClr val="00B0F0"/>
                </a:solidFill>
              </a:rPr>
              <a:t>?</a:t>
            </a:r>
          </a:p>
        </p:txBody>
      </p:sp>
      <p:sp>
        <p:nvSpPr>
          <p:cNvPr id="3" name="Content Placeholder 2"/>
          <p:cNvSpPr>
            <a:spLocks noGrp="1"/>
          </p:cNvSpPr>
          <p:nvPr>
            <p:ph sz="half" idx="1"/>
          </p:nvPr>
        </p:nvSpPr>
        <p:spPr/>
        <p:txBody>
          <a:bodyPr>
            <a:normAutofit/>
          </a:bodyPr>
          <a:lstStyle/>
          <a:p>
            <a:endParaRPr lang="en-GB" dirty="0"/>
          </a:p>
        </p:txBody>
      </p:sp>
      <p:sp>
        <p:nvSpPr>
          <p:cNvPr id="4" name="Content Placeholder 3"/>
          <p:cNvSpPr>
            <a:spLocks noGrp="1"/>
          </p:cNvSpPr>
          <p:nvPr>
            <p:ph sz="half" idx="2"/>
          </p:nvPr>
        </p:nvSpPr>
        <p:spPr>
          <a:xfrm>
            <a:off x="10317480" y="1744980"/>
            <a:ext cx="192206" cy="3921172"/>
          </a:xfrm>
        </p:spPr>
        <p:txBody>
          <a:bodyPr>
            <a:normAutofit/>
          </a:bodyPr>
          <a:lstStyle/>
          <a:p>
            <a:endParaRPr lang="en-GB" dirty="0"/>
          </a:p>
        </p:txBody>
      </p:sp>
      <p:pic>
        <p:nvPicPr>
          <p:cNvPr id="24578" name="Picture 2" descr="https://www.communityplaythings.com/~/media/images/cpus/resources/article-banner/2014/gardening-with-children.jpg?h=212&amp;la=en&amp;mh=260&amp;mw=480&amp;w=480"/>
          <p:cNvPicPr>
            <a:picLocks noChangeAspect="1" noChangeArrowheads="1"/>
          </p:cNvPicPr>
          <p:nvPr/>
        </p:nvPicPr>
        <p:blipFill>
          <a:blip r:embed="rId3"/>
          <a:srcRect/>
          <a:stretch>
            <a:fillRect/>
          </a:stretch>
        </p:blipFill>
        <p:spPr bwMode="auto">
          <a:xfrm>
            <a:off x="1623060" y="1135894"/>
            <a:ext cx="7581900" cy="4115664"/>
          </a:xfrm>
          <a:prstGeom prst="rect">
            <a:avLst/>
          </a:prstGeom>
          <a:noFill/>
        </p:spPr>
      </p:pic>
      <p:sp>
        <p:nvSpPr>
          <p:cNvPr id="6" name="Rectangle 5"/>
          <p:cNvSpPr/>
          <p:nvPr/>
        </p:nvSpPr>
        <p:spPr>
          <a:xfrm>
            <a:off x="2698410" y="5111711"/>
            <a:ext cx="4572000" cy="646331"/>
          </a:xfrm>
          <a:prstGeom prst="rect">
            <a:avLst/>
          </a:prstGeom>
        </p:spPr>
        <p:txBody>
          <a:bodyPr>
            <a:spAutoFit/>
          </a:bodyPr>
          <a:lstStyle/>
          <a:p>
            <a:r>
              <a:rPr lang="en-GB" sz="1200" dirty="0"/>
              <a:t>From: https://www.communityplaythings.com/resources/articles/2014/gardening-with-children</a:t>
            </a:r>
          </a:p>
        </p:txBody>
      </p:sp>
    </p:spTree>
    <p:extLst>
      <p:ext uri="{BB962C8B-B14F-4D97-AF65-F5344CB8AC3E}">
        <p14:creationId xmlns:p14="http://schemas.microsoft.com/office/powerpoint/2010/main" val="41083613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4"/>
          <p:cNvSpPr>
            <a:spLocks noGrp="1" noChangeArrowheads="1"/>
          </p:cNvSpPr>
          <p:nvPr>
            <p:ph type="title"/>
          </p:nvPr>
        </p:nvSpPr>
        <p:spPr/>
        <p:txBody>
          <a:bodyPr/>
          <a:lstStyle/>
          <a:p>
            <a:pPr eaLnBrk="1" hangingPunct="1"/>
            <a:r>
              <a:rPr lang="en-GB" altLang="en-US" sz="4000" dirty="0"/>
              <a:t>Learning Outdoors / </a:t>
            </a:r>
            <a:r>
              <a:rPr lang="en-GB" altLang="en-US" sz="4000" dirty="0" err="1">
                <a:solidFill>
                  <a:srgbClr val="00B0F0"/>
                </a:solidFill>
              </a:rPr>
              <a:t>Dysgu</a:t>
            </a:r>
            <a:r>
              <a:rPr lang="en-GB" altLang="en-US" sz="4000" dirty="0">
                <a:solidFill>
                  <a:srgbClr val="00B0F0"/>
                </a:solidFill>
              </a:rPr>
              <a:t> Tu Allan</a:t>
            </a:r>
            <a:endParaRPr lang="en-US" altLang="en-US" sz="4000" dirty="0">
              <a:solidFill>
                <a:srgbClr val="00B0F0"/>
              </a:solidFill>
            </a:endParaRPr>
          </a:p>
        </p:txBody>
      </p:sp>
      <p:sp>
        <p:nvSpPr>
          <p:cNvPr id="20483" name="Rectangle 5"/>
          <p:cNvSpPr>
            <a:spLocks noGrp="1" noChangeArrowheads="1"/>
          </p:cNvSpPr>
          <p:nvPr>
            <p:ph sz="half" idx="1"/>
          </p:nvPr>
        </p:nvSpPr>
        <p:spPr/>
        <p:txBody>
          <a:bodyPr>
            <a:normAutofit fontScale="92500" lnSpcReduction="10000"/>
          </a:bodyPr>
          <a:lstStyle/>
          <a:p>
            <a:pPr eaLnBrk="1" hangingPunct="1">
              <a:lnSpc>
                <a:spcPct val="90000"/>
              </a:lnSpc>
            </a:pPr>
            <a:r>
              <a:rPr lang="en-GB" altLang="en-US" dirty="0"/>
              <a:t>Significant life experiences</a:t>
            </a:r>
          </a:p>
          <a:p>
            <a:pPr eaLnBrk="1" hangingPunct="1">
              <a:lnSpc>
                <a:spcPct val="90000"/>
              </a:lnSpc>
              <a:buFontTx/>
              <a:buNone/>
            </a:pPr>
            <a:r>
              <a:rPr lang="en-GB" altLang="en-US" dirty="0"/>
              <a:t>Chawla, 1998</a:t>
            </a:r>
          </a:p>
          <a:p>
            <a:pPr eaLnBrk="1" hangingPunct="1">
              <a:lnSpc>
                <a:spcPct val="90000"/>
              </a:lnSpc>
              <a:buFontTx/>
              <a:buNone/>
            </a:pPr>
            <a:endParaRPr lang="en-GB" altLang="en-US" dirty="0"/>
          </a:p>
          <a:p>
            <a:pPr>
              <a:lnSpc>
                <a:spcPct val="90000"/>
              </a:lnSpc>
            </a:pPr>
            <a:r>
              <a:rPr lang="en-GB" altLang="en-US" dirty="0" err="1"/>
              <a:t>Biophilia</a:t>
            </a:r>
            <a:endParaRPr lang="en-GB" altLang="en-US" dirty="0"/>
          </a:p>
          <a:p>
            <a:pPr eaLnBrk="1" hangingPunct="1">
              <a:lnSpc>
                <a:spcPct val="90000"/>
              </a:lnSpc>
              <a:buFontTx/>
              <a:buNone/>
            </a:pPr>
            <a:r>
              <a:rPr lang="en-GB" altLang="en-US" dirty="0"/>
              <a:t>Wilson, 1993</a:t>
            </a:r>
          </a:p>
          <a:p>
            <a:pPr>
              <a:lnSpc>
                <a:spcPct val="90000"/>
              </a:lnSpc>
            </a:pPr>
            <a:r>
              <a:rPr lang="en-GB" altLang="en-US" dirty="0"/>
              <a:t>Ecophobia</a:t>
            </a:r>
          </a:p>
          <a:p>
            <a:pPr>
              <a:lnSpc>
                <a:spcPct val="90000"/>
              </a:lnSpc>
            </a:pPr>
            <a:r>
              <a:rPr lang="en-GB" altLang="en-US" dirty="0"/>
              <a:t>Last Child in the Wood</a:t>
            </a:r>
          </a:p>
          <a:p>
            <a:pPr marL="0" indent="0">
              <a:lnSpc>
                <a:spcPct val="90000"/>
              </a:lnSpc>
              <a:buNone/>
            </a:pPr>
            <a:r>
              <a:rPr lang="en-GB" altLang="en-US" dirty="0" err="1"/>
              <a:t>Louv</a:t>
            </a:r>
            <a:r>
              <a:rPr lang="en-GB" altLang="en-US" dirty="0"/>
              <a:t>, 2008 </a:t>
            </a:r>
          </a:p>
          <a:p>
            <a:pPr marL="0" indent="0">
              <a:lnSpc>
                <a:spcPct val="90000"/>
              </a:lnSpc>
              <a:buNone/>
            </a:pPr>
            <a:r>
              <a:rPr lang="en-GB" altLang="en-US" dirty="0" err="1"/>
              <a:t>Ecopedagogy</a:t>
            </a:r>
            <a:endParaRPr lang="en-GB" altLang="en-US" dirty="0"/>
          </a:p>
          <a:p>
            <a:pPr marL="0" indent="0">
              <a:lnSpc>
                <a:spcPct val="90000"/>
              </a:lnSpc>
              <a:buNone/>
            </a:pPr>
            <a:r>
              <a:rPr lang="en-GB" altLang="en-US" dirty="0" err="1"/>
              <a:t>Ecoliteracy</a:t>
            </a:r>
            <a:endParaRPr lang="en-GB" altLang="en-US" dirty="0"/>
          </a:p>
          <a:p>
            <a:pPr eaLnBrk="1" hangingPunct="1">
              <a:lnSpc>
                <a:spcPct val="90000"/>
              </a:lnSpc>
              <a:buFontTx/>
              <a:buNone/>
            </a:pPr>
            <a:endParaRPr lang="en-GB" altLang="en-US" dirty="0"/>
          </a:p>
          <a:p>
            <a:pPr eaLnBrk="1" hangingPunct="1">
              <a:lnSpc>
                <a:spcPct val="90000"/>
              </a:lnSpc>
            </a:pPr>
            <a:endParaRPr lang="en-GB" altLang="en-US" dirty="0"/>
          </a:p>
          <a:p>
            <a:pPr eaLnBrk="1" hangingPunct="1">
              <a:lnSpc>
                <a:spcPct val="90000"/>
              </a:lnSpc>
              <a:buFontTx/>
              <a:buNone/>
            </a:pPr>
            <a:endParaRPr lang="en-GB" altLang="en-US" dirty="0"/>
          </a:p>
          <a:p>
            <a:pPr eaLnBrk="1" hangingPunct="1">
              <a:lnSpc>
                <a:spcPct val="90000"/>
              </a:lnSpc>
            </a:pPr>
            <a:endParaRPr lang="en-GB" altLang="en-US" dirty="0"/>
          </a:p>
          <a:p>
            <a:pPr eaLnBrk="1" hangingPunct="1">
              <a:lnSpc>
                <a:spcPct val="90000"/>
              </a:lnSpc>
            </a:pPr>
            <a:endParaRPr lang="en-US" altLang="en-US" dirty="0"/>
          </a:p>
        </p:txBody>
      </p:sp>
      <p:sp>
        <p:nvSpPr>
          <p:cNvPr id="20484" name="Rectangle 6"/>
          <p:cNvSpPr>
            <a:spLocks noGrp="1" noChangeArrowheads="1"/>
          </p:cNvSpPr>
          <p:nvPr>
            <p:ph sz="half" idx="2"/>
          </p:nvPr>
        </p:nvSpPr>
        <p:spPr/>
        <p:txBody>
          <a:bodyPr>
            <a:normAutofit fontScale="92500" lnSpcReduction="10000"/>
          </a:bodyPr>
          <a:lstStyle/>
          <a:p>
            <a:pPr eaLnBrk="1" hangingPunct="1">
              <a:lnSpc>
                <a:spcPct val="90000"/>
              </a:lnSpc>
            </a:pPr>
            <a:r>
              <a:rPr lang="en-GB" altLang="en-US" dirty="0" err="1">
                <a:solidFill>
                  <a:srgbClr val="00B0F0"/>
                </a:solidFill>
              </a:rPr>
              <a:t>Profiadau</a:t>
            </a:r>
            <a:r>
              <a:rPr lang="en-GB" altLang="en-US" dirty="0">
                <a:solidFill>
                  <a:srgbClr val="00B0F0"/>
                </a:solidFill>
              </a:rPr>
              <a:t> </a:t>
            </a:r>
            <a:r>
              <a:rPr lang="en-GB" altLang="en-US" dirty="0" err="1">
                <a:solidFill>
                  <a:srgbClr val="00B0F0"/>
                </a:solidFill>
              </a:rPr>
              <a:t>bywyd</a:t>
            </a:r>
            <a:r>
              <a:rPr lang="en-GB" altLang="en-US" dirty="0">
                <a:solidFill>
                  <a:srgbClr val="00B0F0"/>
                </a:solidFill>
              </a:rPr>
              <a:t> </a:t>
            </a:r>
            <a:r>
              <a:rPr lang="en-GB" altLang="en-US" dirty="0" err="1">
                <a:solidFill>
                  <a:srgbClr val="00B0F0"/>
                </a:solidFill>
              </a:rPr>
              <a:t>arwyddocaol</a:t>
            </a:r>
            <a:r>
              <a:rPr lang="en-GB" altLang="en-US" dirty="0">
                <a:solidFill>
                  <a:srgbClr val="00B0F0"/>
                </a:solidFill>
              </a:rPr>
              <a:t> </a:t>
            </a:r>
          </a:p>
          <a:p>
            <a:pPr eaLnBrk="1" hangingPunct="1">
              <a:lnSpc>
                <a:spcPct val="90000"/>
              </a:lnSpc>
              <a:buFontTx/>
              <a:buNone/>
            </a:pPr>
            <a:r>
              <a:rPr lang="en-GB" altLang="en-US" dirty="0">
                <a:solidFill>
                  <a:srgbClr val="00B0F0"/>
                </a:solidFill>
              </a:rPr>
              <a:t>Chawla, 1998</a:t>
            </a:r>
          </a:p>
          <a:p>
            <a:pPr eaLnBrk="1" hangingPunct="1">
              <a:lnSpc>
                <a:spcPct val="90000"/>
              </a:lnSpc>
              <a:buFontTx/>
              <a:buNone/>
            </a:pPr>
            <a:endParaRPr lang="en-GB" altLang="en-US" dirty="0">
              <a:solidFill>
                <a:srgbClr val="00B0F0"/>
              </a:solidFill>
            </a:endParaRPr>
          </a:p>
          <a:p>
            <a:pPr>
              <a:lnSpc>
                <a:spcPct val="90000"/>
              </a:lnSpc>
            </a:pPr>
            <a:r>
              <a:rPr lang="en-GB" altLang="en-US" dirty="0" err="1">
                <a:solidFill>
                  <a:srgbClr val="00B0F0"/>
                </a:solidFill>
              </a:rPr>
              <a:t>Biophilia</a:t>
            </a:r>
            <a:endParaRPr lang="en-GB" altLang="en-US" dirty="0">
              <a:solidFill>
                <a:srgbClr val="00B0F0"/>
              </a:solidFill>
            </a:endParaRPr>
          </a:p>
          <a:p>
            <a:pPr eaLnBrk="1" hangingPunct="1">
              <a:lnSpc>
                <a:spcPct val="90000"/>
              </a:lnSpc>
              <a:buFontTx/>
              <a:buNone/>
            </a:pPr>
            <a:r>
              <a:rPr lang="en-GB" altLang="en-US" dirty="0">
                <a:solidFill>
                  <a:srgbClr val="00B0F0"/>
                </a:solidFill>
              </a:rPr>
              <a:t>Wilson, 1993</a:t>
            </a:r>
          </a:p>
          <a:p>
            <a:pPr>
              <a:lnSpc>
                <a:spcPct val="90000"/>
              </a:lnSpc>
            </a:pPr>
            <a:r>
              <a:rPr lang="en-GB" altLang="en-US" dirty="0">
                <a:solidFill>
                  <a:srgbClr val="00B0F0"/>
                </a:solidFill>
              </a:rPr>
              <a:t>Ecophobia</a:t>
            </a:r>
            <a:endParaRPr lang="en-US" altLang="en-US" dirty="0">
              <a:solidFill>
                <a:srgbClr val="00B0F0"/>
              </a:solidFill>
            </a:endParaRPr>
          </a:p>
          <a:p>
            <a:pPr>
              <a:lnSpc>
                <a:spcPct val="90000"/>
              </a:lnSpc>
            </a:pPr>
            <a:r>
              <a:rPr lang="en-US" altLang="en-US" dirty="0">
                <a:solidFill>
                  <a:srgbClr val="00B0F0"/>
                </a:solidFill>
              </a:rPr>
              <a:t>Last Child in the Wood</a:t>
            </a:r>
          </a:p>
          <a:p>
            <a:pPr marL="0" indent="0">
              <a:lnSpc>
                <a:spcPct val="90000"/>
              </a:lnSpc>
              <a:buNone/>
            </a:pPr>
            <a:r>
              <a:rPr lang="en-US" altLang="en-US" dirty="0" err="1">
                <a:solidFill>
                  <a:srgbClr val="00B0F0"/>
                </a:solidFill>
              </a:rPr>
              <a:t>Louv</a:t>
            </a:r>
            <a:r>
              <a:rPr lang="en-US" altLang="en-US" dirty="0">
                <a:solidFill>
                  <a:srgbClr val="00B0F0"/>
                </a:solidFill>
              </a:rPr>
              <a:t>, 2008</a:t>
            </a:r>
          </a:p>
          <a:p>
            <a:pPr marL="0" indent="0">
              <a:lnSpc>
                <a:spcPct val="90000"/>
              </a:lnSpc>
              <a:buNone/>
            </a:pPr>
            <a:r>
              <a:rPr lang="en-US" altLang="en-US" dirty="0" err="1">
                <a:solidFill>
                  <a:srgbClr val="00B0F0"/>
                </a:solidFill>
              </a:rPr>
              <a:t>Ecopedagogy</a:t>
            </a:r>
            <a:endParaRPr lang="en-US" altLang="en-US" dirty="0">
              <a:solidFill>
                <a:srgbClr val="00B0F0"/>
              </a:solidFill>
            </a:endParaRPr>
          </a:p>
          <a:p>
            <a:pPr eaLnBrk="1" hangingPunct="1">
              <a:lnSpc>
                <a:spcPct val="90000"/>
              </a:lnSpc>
            </a:pPr>
            <a:r>
              <a:rPr lang="en-US" altLang="en-US" dirty="0" err="1">
                <a:solidFill>
                  <a:srgbClr val="00B0F0"/>
                </a:solidFill>
              </a:rPr>
              <a:t>Ecolythrennedd</a:t>
            </a:r>
            <a:endParaRPr lang="en-US" altLang="en-US" dirty="0">
              <a:solidFill>
                <a:srgbClr val="00B0F0"/>
              </a:solidFill>
            </a:endParaRPr>
          </a:p>
        </p:txBody>
      </p:sp>
    </p:spTree>
    <p:extLst>
      <p:ext uri="{BB962C8B-B14F-4D97-AF65-F5344CB8AC3E}">
        <p14:creationId xmlns:p14="http://schemas.microsoft.com/office/powerpoint/2010/main" val="42685779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Sense of Place</a:t>
            </a:r>
            <a:br>
              <a:rPr lang="en-GB" dirty="0"/>
            </a:br>
            <a:r>
              <a:rPr lang="en-GB" dirty="0" err="1">
                <a:solidFill>
                  <a:srgbClr val="00B0F0"/>
                </a:solidFill>
              </a:rPr>
              <a:t>Ein</a:t>
            </a:r>
            <a:r>
              <a:rPr lang="en-GB" dirty="0">
                <a:solidFill>
                  <a:srgbClr val="00B0F0"/>
                </a:solidFill>
              </a:rPr>
              <a:t> </a:t>
            </a:r>
            <a:r>
              <a:rPr lang="en-GB" dirty="0" err="1">
                <a:solidFill>
                  <a:srgbClr val="00B0F0"/>
                </a:solidFill>
              </a:rPr>
              <a:t>Lle</a:t>
            </a:r>
            <a:r>
              <a:rPr lang="en-GB" dirty="0">
                <a:solidFill>
                  <a:srgbClr val="00B0F0"/>
                </a:solidFill>
              </a:rPr>
              <a:t> </a:t>
            </a:r>
            <a:r>
              <a:rPr lang="en-GB" dirty="0" err="1">
                <a:solidFill>
                  <a:srgbClr val="00B0F0"/>
                </a:solidFill>
              </a:rPr>
              <a:t>yn</a:t>
            </a:r>
            <a:r>
              <a:rPr lang="en-GB" dirty="0">
                <a:solidFill>
                  <a:srgbClr val="00B0F0"/>
                </a:solidFill>
              </a:rPr>
              <a:t> y </a:t>
            </a:r>
            <a:r>
              <a:rPr lang="en-GB" dirty="0" err="1">
                <a:solidFill>
                  <a:srgbClr val="00B0F0"/>
                </a:solidFill>
              </a:rPr>
              <a:t>Byd</a:t>
            </a:r>
            <a:endParaRPr lang="en-GB" dirty="0">
              <a:solidFill>
                <a:srgbClr val="00B0F0"/>
              </a:solidFill>
            </a:endParaRPr>
          </a:p>
        </p:txBody>
      </p:sp>
      <p:sp>
        <p:nvSpPr>
          <p:cNvPr id="3" name="Content Placeholder 2"/>
          <p:cNvSpPr>
            <a:spLocks noGrp="1"/>
          </p:cNvSpPr>
          <p:nvPr>
            <p:ph sz="half" idx="1"/>
          </p:nvPr>
        </p:nvSpPr>
        <p:spPr/>
        <p:txBody>
          <a:bodyPr>
            <a:normAutofit fontScale="92500"/>
          </a:bodyPr>
          <a:lstStyle/>
          <a:p>
            <a:pPr marL="0" indent="0">
              <a:buNone/>
            </a:pPr>
            <a:r>
              <a:rPr lang="en-GB" dirty="0"/>
              <a:t>‘… a ditch somewhere – or a creek, meadow, woodlot, or marsh …These are places of initiation, where the borders between ourselves and other creatures break down, where the earth gets under our nails and a sense of place gets under our skin.’</a:t>
            </a:r>
          </a:p>
          <a:p>
            <a:pPr marL="0" indent="0">
              <a:buNone/>
            </a:pPr>
            <a:r>
              <a:rPr lang="en-GB" dirty="0"/>
              <a:t>Pyle, 2011</a:t>
            </a:r>
          </a:p>
          <a:p>
            <a:endParaRPr lang="en-GB" dirty="0"/>
          </a:p>
        </p:txBody>
      </p:sp>
      <p:sp>
        <p:nvSpPr>
          <p:cNvPr id="6" name="Content Placeholder 5"/>
          <p:cNvSpPr>
            <a:spLocks noGrp="1"/>
          </p:cNvSpPr>
          <p:nvPr>
            <p:ph sz="half" idx="2"/>
          </p:nvPr>
        </p:nvSpPr>
        <p:spPr/>
        <p:txBody>
          <a:bodyPr>
            <a:normAutofit fontScale="92500"/>
          </a:bodyPr>
          <a:lstStyle/>
          <a:p>
            <a:r>
              <a:rPr lang="en-GB" dirty="0">
                <a:latin typeface="Arial" panose="020B0604020202020204" pitchFamily="34" charset="0"/>
              </a:rPr>
              <a:t>‘Some environments encourage children "to pause, play, and stay awhile" (Olds, 1989, p. 9), while others do not. Some environments foster a "sense of place" in young children; others do not’ </a:t>
            </a:r>
          </a:p>
          <a:p>
            <a:pPr marL="0" indent="0">
              <a:buNone/>
            </a:pPr>
            <a:r>
              <a:rPr lang="en-GB" dirty="0">
                <a:latin typeface="Arial" panose="020B0604020202020204" pitchFamily="34" charset="0"/>
              </a:rPr>
              <a:t>Wilson, 1997 </a:t>
            </a:r>
          </a:p>
          <a:p>
            <a:endParaRPr lang="en-GB" dirty="0"/>
          </a:p>
        </p:txBody>
      </p:sp>
    </p:spTree>
    <p:extLst>
      <p:ext uri="{BB962C8B-B14F-4D97-AF65-F5344CB8AC3E}">
        <p14:creationId xmlns:p14="http://schemas.microsoft.com/office/powerpoint/2010/main" val="37366629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943" y="62367"/>
            <a:ext cx="10972800" cy="1143000"/>
          </a:xfrm>
        </p:spPr>
        <p:txBody>
          <a:bodyPr rtlCol="0">
            <a:normAutofit fontScale="90000"/>
          </a:bodyPr>
          <a:lstStyle/>
          <a:p>
            <a:pPr>
              <a:defRPr/>
            </a:pPr>
            <a:r>
              <a:rPr lang="en-GB" dirty="0"/>
              <a:t>Partnerships / Support </a:t>
            </a:r>
            <a:br>
              <a:rPr lang="en-GB" dirty="0">
                <a:solidFill>
                  <a:schemeClr val="accent1"/>
                </a:solidFill>
              </a:rPr>
            </a:br>
            <a:r>
              <a:rPr lang="en-GB" dirty="0" err="1">
                <a:solidFill>
                  <a:schemeClr val="accent1"/>
                </a:solidFill>
              </a:rPr>
              <a:t>Partneriaethau</a:t>
            </a:r>
            <a:r>
              <a:rPr lang="en-GB" dirty="0">
                <a:solidFill>
                  <a:schemeClr val="accent1"/>
                </a:solidFill>
              </a:rPr>
              <a:t> / </a:t>
            </a:r>
            <a:r>
              <a:rPr lang="en-GB" dirty="0" err="1">
                <a:solidFill>
                  <a:schemeClr val="accent1"/>
                </a:solidFill>
              </a:rPr>
              <a:t>Cymorth</a:t>
            </a:r>
            <a:endParaRPr lang="en-GB" dirty="0">
              <a:solidFill>
                <a:schemeClr val="accent1"/>
              </a:solidFill>
            </a:endParaRPr>
          </a:p>
        </p:txBody>
      </p:sp>
      <p:sp>
        <p:nvSpPr>
          <p:cNvPr id="3" name="Content Placeholder 2"/>
          <p:cNvSpPr>
            <a:spLocks noGrp="1"/>
          </p:cNvSpPr>
          <p:nvPr>
            <p:ph sz="quarter" idx="1"/>
          </p:nvPr>
        </p:nvSpPr>
        <p:spPr>
          <a:xfrm>
            <a:off x="6328523" y="1589315"/>
            <a:ext cx="5384800" cy="3989040"/>
          </a:xfrm>
        </p:spPr>
        <p:txBody>
          <a:bodyPr rtlCol="0">
            <a:normAutofit fontScale="77500" lnSpcReduction="20000"/>
          </a:bodyPr>
          <a:lstStyle/>
          <a:p>
            <a:pPr>
              <a:buClr>
                <a:srgbClr val="D34817"/>
              </a:buClr>
              <a:defRPr/>
            </a:pPr>
            <a:r>
              <a:rPr lang="en-GB" dirty="0">
                <a:solidFill>
                  <a:schemeClr val="accent1"/>
                </a:solidFill>
              </a:rPr>
              <a:t>Eco-</a:t>
            </a:r>
            <a:r>
              <a:rPr lang="en-GB" dirty="0" err="1">
                <a:solidFill>
                  <a:schemeClr val="accent1"/>
                </a:solidFill>
              </a:rPr>
              <a:t>ysgolion</a:t>
            </a:r>
            <a:endParaRPr lang="en-GB" dirty="0">
              <a:solidFill>
                <a:schemeClr val="accent1"/>
              </a:solidFill>
            </a:endParaRPr>
          </a:p>
          <a:p>
            <a:pPr>
              <a:buClr>
                <a:srgbClr val="D34817"/>
              </a:buClr>
              <a:defRPr/>
            </a:pPr>
            <a:r>
              <a:rPr lang="en-GB" dirty="0" err="1">
                <a:solidFill>
                  <a:schemeClr val="accent1"/>
                </a:solidFill>
              </a:rPr>
              <a:t>Ysgolion</a:t>
            </a:r>
            <a:r>
              <a:rPr lang="en-GB" dirty="0">
                <a:solidFill>
                  <a:schemeClr val="accent1"/>
                </a:solidFill>
              </a:rPr>
              <a:t> </a:t>
            </a:r>
            <a:r>
              <a:rPr lang="en-GB" dirty="0" err="1">
                <a:solidFill>
                  <a:schemeClr val="accent1"/>
                </a:solidFill>
              </a:rPr>
              <a:t>Masnach</a:t>
            </a:r>
            <a:r>
              <a:rPr lang="en-GB" dirty="0">
                <a:solidFill>
                  <a:schemeClr val="accent1"/>
                </a:solidFill>
              </a:rPr>
              <a:t> </a:t>
            </a:r>
            <a:r>
              <a:rPr lang="en-GB" dirty="0" err="1">
                <a:solidFill>
                  <a:schemeClr val="accent1"/>
                </a:solidFill>
              </a:rPr>
              <a:t>Deg</a:t>
            </a:r>
            <a:endParaRPr lang="en-GB" dirty="0">
              <a:solidFill>
                <a:schemeClr val="accent1"/>
              </a:solidFill>
            </a:endParaRPr>
          </a:p>
          <a:p>
            <a:pPr>
              <a:buClr>
                <a:srgbClr val="D34817"/>
              </a:buClr>
              <a:defRPr/>
            </a:pPr>
            <a:r>
              <a:rPr lang="en-GB" dirty="0" err="1">
                <a:solidFill>
                  <a:schemeClr val="accent1"/>
                </a:solidFill>
              </a:rPr>
              <a:t>Ysgolion</a:t>
            </a:r>
            <a:r>
              <a:rPr lang="en-GB" dirty="0">
                <a:solidFill>
                  <a:schemeClr val="accent1"/>
                </a:solidFill>
              </a:rPr>
              <a:t> </a:t>
            </a:r>
            <a:r>
              <a:rPr lang="en-GB" dirty="0" err="1">
                <a:solidFill>
                  <a:schemeClr val="accent1"/>
                </a:solidFill>
              </a:rPr>
              <a:t>Iach</a:t>
            </a:r>
            <a:endParaRPr lang="en-GB" dirty="0">
              <a:solidFill>
                <a:schemeClr val="accent1"/>
              </a:solidFill>
            </a:endParaRPr>
          </a:p>
          <a:p>
            <a:pPr>
              <a:buClr>
                <a:srgbClr val="D34817"/>
              </a:buClr>
              <a:defRPr/>
            </a:pPr>
            <a:r>
              <a:rPr lang="en-GB" dirty="0" err="1">
                <a:solidFill>
                  <a:schemeClr val="accent1"/>
                </a:solidFill>
              </a:rPr>
              <a:t>Ysgolion</a:t>
            </a:r>
            <a:r>
              <a:rPr lang="en-GB" dirty="0">
                <a:solidFill>
                  <a:schemeClr val="accent1"/>
                </a:solidFill>
              </a:rPr>
              <a:t> </a:t>
            </a:r>
            <a:r>
              <a:rPr lang="en-GB" dirty="0" err="1">
                <a:solidFill>
                  <a:schemeClr val="accent1"/>
                </a:solidFill>
              </a:rPr>
              <a:t>Gwyrdd</a:t>
            </a:r>
            <a:endParaRPr lang="en-GB" dirty="0">
              <a:solidFill>
                <a:schemeClr val="accent1"/>
              </a:solidFill>
            </a:endParaRPr>
          </a:p>
          <a:p>
            <a:pPr>
              <a:buClr>
                <a:srgbClr val="D34817"/>
              </a:buClr>
              <a:defRPr/>
            </a:pPr>
            <a:r>
              <a:rPr lang="en-GB" dirty="0">
                <a:solidFill>
                  <a:schemeClr val="accent1"/>
                </a:solidFill>
              </a:rPr>
              <a:t>Y </a:t>
            </a:r>
            <a:r>
              <a:rPr lang="en-GB" dirty="0" err="1">
                <a:solidFill>
                  <a:schemeClr val="accent1"/>
                </a:solidFill>
              </a:rPr>
              <a:t>Cyngor</a:t>
            </a:r>
            <a:r>
              <a:rPr lang="en-GB" dirty="0">
                <a:solidFill>
                  <a:schemeClr val="accent1"/>
                </a:solidFill>
              </a:rPr>
              <a:t> </a:t>
            </a:r>
            <a:r>
              <a:rPr lang="en-GB" dirty="0" err="1">
                <a:solidFill>
                  <a:schemeClr val="accent1"/>
                </a:solidFill>
              </a:rPr>
              <a:t>Prydeinig</a:t>
            </a:r>
            <a:endParaRPr lang="en-GB" dirty="0">
              <a:solidFill>
                <a:schemeClr val="accent1"/>
              </a:solidFill>
            </a:endParaRPr>
          </a:p>
          <a:p>
            <a:pPr>
              <a:buClr>
                <a:srgbClr val="D34817"/>
              </a:buClr>
              <a:defRPr/>
            </a:pPr>
            <a:endParaRPr lang="en-GB" dirty="0">
              <a:solidFill>
                <a:schemeClr val="accent1"/>
              </a:solidFill>
            </a:endParaRPr>
          </a:p>
          <a:p>
            <a:pPr>
              <a:buClr>
                <a:srgbClr val="D34817"/>
              </a:buClr>
              <a:defRPr/>
            </a:pPr>
            <a:r>
              <a:rPr lang="en-GB" dirty="0">
                <a:solidFill>
                  <a:schemeClr val="accent1"/>
                </a:solidFill>
              </a:rPr>
              <a:t>RSPB</a:t>
            </a:r>
          </a:p>
          <a:p>
            <a:pPr>
              <a:buClr>
                <a:srgbClr val="D34817"/>
              </a:buClr>
              <a:defRPr/>
            </a:pPr>
            <a:r>
              <a:rPr lang="en-GB" dirty="0">
                <a:solidFill>
                  <a:schemeClr val="accent1"/>
                </a:solidFill>
              </a:rPr>
              <a:t>Oxfam</a:t>
            </a:r>
          </a:p>
          <a:p>
            <a:pPr>
              <a:buClr>
                <a:srgbClr val="D34817"/>
              </a:buClr>
              <a:defRPr/>
            </a:pPr>
            <a:r>
              <a:rPr lang="en-GB" dirty="0" err="1">
                <a:solidFill>
                  <a:schemeClr val="accent1"/>
                </a:solidFill>
              </a:rPr>
              <a:t>Canolfan</a:t>
            </a:r>
            <a:r>
              <a:rPr lang="en-GB" dirty="0">
                <a:solidFill>
                  <a:schemeClr val="accent1"/>
                </a:solidFill>
              </a:rPr>
              <a:t> y </a:t>
            </a:r>
            <a:r>
              <a:rPr lang="en-GB" dirty="0" err="1">
                <a:solidFill>
                  <a:schemeClr val="accent1"/>
                </a:solidFill>
              </a:rPr>
              <a:t>Dechnoleg</a:t>
            </a:r>
            <a:r>
              <a:rPr lang="en-GB" dirty="0">
                <a:solidFill>
                  <a:schemeClr val="accent1"/>
                </a:solidFill>
              </a:rPr>
              <a:t> Amgen</a:t>
            </a:r>
          </a:p>
          <a:p>
            <a:pPr>
              <a:buClr>
                <a:srgbClr val="D34817"/>
              </a:buClr>
              <a:defRPr/>
            </a:pPr>
            <a:r>
              <a:rPr lang="en-GB" dirty="0" err="1">
                <a:solidFill>
                  <a:schemeClr val="accent1"/>
                </a:solidFill>
              </a:rPr>
              <a:t>Achub</a:t>
            </a:r>
            <a:r>
              <a:rPr lang="en-GB" dirty="0">
                <a:solidFill>
                  <a:schemeClr val="accent1"/>
                </a:solidFill>
              </a:rPr>
              <a:t> y Plant</a:t>
            </a:r>
          </a:p>
          <a:p>
            <a:pPr>
              <a:buClr>
                <a:srgbClr val="D34817"/>
              </a:buClr>
              <a:defRPr/>
            </a:pPr>
            <a:r>
              <a:rPr lang="en-GB" dirty="0" err="1">
                <a:solidFill>
                  <a:schemeClr val="accent1"/>
                </a:solidFill>
              </a:rPr>
              <a:t>Amnest</a:t>
            </a:r>
            <a:r>
              <a:rPr lang="en-GB" dirty="0">
                <a:solidFill>
                  <a:schemeClr val="accent1"/>
                </a:solidFill>
              </a:rPr>
              <a:t> </a:t>
            </a:r>
          </a:p>
          <a:p>
            <a:pPr>
              <a:defRPr/>
            </a:pPr>
            <a:endParaRPr lang="en-GB" dirty="0">
              <a:solidFill>
                <a:schemeClr val="accent1"/>
              </a:solidFill>
            </a:endParaRPr>
          </a:p>
          <a:p>
            <a:pPr>
              <a:defRPr/>
            </a:pPr>
            <a:endParaRPr lang="en-GB" dirty="0"/>
          </a:p>
        </p:txBody>
      </p:sp>
      <p:sp>
        <p:nvSpPr>
          <p:cNvPr id="4" name="Content Placeholder 3"/>
          <p:cNvSpPr>
            <a:spLocks noGrp="1"/>
          </p:cNvSpPr>
          <p:nvPr>
            <p:ph sz="quarter" idx="2"/>
          </p:nvPr>
        </p:nvSpPr>
        <p:spPr>
          <a:xfrm>
            <a:off x="1277257" y="1589315"/>
            <a:ext cx="5384800" cy="3989040"/>
          </a:xfrm>
        </p:spPr>
        <p:txBody>
          <a:bodyPr rtlCol="0">
            <a:normAutofit fontScale="77500" lnSpcReduction="20000"/>
          </a:bodyPr>
          <a:lstStyle/>
          <a:p>
            <a:pPr>
              <a:defRPr/>
            </a:pPr>
            <a:r>
              <a:rPr lang="en-GB" dirty="0" err="1"/>
              <a:t>Ecoschools</a:t>
            </a:r>
            <a:endParaRPr lang="en-GB" dirty="0"/>
          </a:p>
          <a:p>
            <a:pPr>
              <a:defRPr/>
            </a:pPr>
            <a:r>
              <a:rPr lang="en-GB" dirty="0"/>
              <a:t>Fair Trade Schools</a:t>
            </a:r>
          </a:p>
          <a:p>
            <a:pPr>
              <a:defRPr/>
            </a:pPr>
            <a:r>
              <a:rPr lang="en-GB" dirty="0"/>
              <a:t>Healthy Schools</a:t>
            </a:r>
          </a:p>
          <a:p>
            <a:pPr>
              <a:defRPr/>
            </a:pPr>
            <a:r>
              <a:rPr lang="en-GB" dirty="0"/>
              <a:t>Green Schools</a:t>
            </a:r>
          </a:p>
          <a:p>
            <a:pPr>
              <a:defRPr/>
            </a:pPr>
            <a:r>
              <a:rPr lang="en-GB" dirty="0"/>
              <a:t>British Council</a:t>
            </a:r>
          </a:p>
          <a:p>
            <a:pPr>
              <a:defRPr/>
            </a:pPr>
            <a:endParaRPr lang="en-GB" dirty="0"/>
          </a:p>
          <a:p>
            <a:pPr>
              <a:defRPr/>
            </a:pPr>
            <a:r>
              <a:rPr lang="en-GB" dirty="0"/>
              <a:t>RSPB</a:t>
            </a:r>
          </a:p>
          <a:p>
            <a:pPr>
              <a:defRPr/>
            </a:pPr>
            <a:r>
              <a:rPr lang="en-GB" dirty="0"/>
              <a:t>Oxfam</a:t>
            </a:r>
          </a:p>
          <a:p>
            <a:pPr>
              <a:defRPr/>
            </a:pPr>
            <a:r>
              <a:rPr lang="en-GB" dirty="0"/>
              <a:t>Centre for Alternative Technology</a:t>
            </a:r>
          </a:p>
          <a:p>
            <a:pPr>
              <a:defRPr/>
            </a:pPr>
            <a:r>
              <a:rPr lang="en-GB" dirty="0"/>
              <a:t>Save the Children</a:t>
            </a:r>
          </a:p>
          <a:p>
            <a:pPr>
              <a:defRPr/>
            </a:pPr>
            <a:r>
              <a:rPr lang="en-GB" dirty="0"/>
              <a:t>Amnesty </a:t>
            </a:r>
          </a:p>
          <a:p>
            <a:pPr>
              <a:defRPr/>
            </a:pPr>
            <a:endParaRPr lang="en-GB" dirty="0"/>
          </a:p>
        </p:txBody>
      </p:sp>
    </p:spTree>
    <p:extLst>
      <p:ext uri="{BB962C8B-B14F-4D97-AF65-F5344CB8AC3E}">
        <p14:creationId xmlns:p14="http://schemas.microsoft.com/office/powerpoint/2010/main" val="31974045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5E841-BD86-4D5A-AC82-8821B9BA0FB7}"/>
              </a:ext>
            </a:extLst>
          </p:cNvPr>
          <p:cNvSpPr>
            <a:spLocks noGrp="1"/>
          </p:cNvSpPr>
          <p:nvPr>
            <p:ph type="title"/>
          </p:nvPr>
        </p:nvSpPr>
        <p:spPr/>
        <p:txBody>
          <a:bodyPr/>
          <a:lstStyle/>
          <a:p>
            <a:r>
              <a:rPr lang="en-GB" dirty="0"/>
              <a:t>Harmony</a:t>
            </a:r>
          </a:p>
        </p:txBody>
      </p:sp>
      <p:sp>
        <p:nvSpPr>
          <p:cNvPr id="3" name="Content Placeholder 2">
            <a:extLst>
              <a:ext uri="{FF2B5EF4-FFF2-40B4-BE49-F238E27FC236}">
                <a16:creationId xmlns:a16="http://schemas.microsoft.com/office/drawing/2014/main" id="{209B8558-DDFF-4A5E-B032-99B4E869767B}"/>
              </a:ext>
            </a:extLst>
          </p:cNvPr>
          <p:cNvSpPr>
            <a:spLocks noGrp="1"/>
          </p:cNvSpPr>
          <p:nvPr>
            <p:ph sz="half" idx="1"/>
          </p:nvPr>
        </p:nvSpPr>
        <p:spPr/>
        <p:txBody>
          <a:bodyPr>
            <a:normAutofit fontScale="77500" lnSpcReduction="20000"/>
          </a:bodyPr>
          <a:lstStyle/>
          <a:p>
            <a:r>
              <a:rPr lang="en-GB" dirty="0"/>
              <a:t>Watch headteacher Richard Dunne’s TED talk</a:t>
            </a:r>
          </a:p>
          <a:p>
            <a:r>
              <a:rPr lang="en-GB" dirty="0">
                <a:hlinkClick r:id="rId2"/>
              </a:rPr>
              <a:t>https://www.youtube.com/watch?v=58l3O5y2UgE</a:t>
            </a:r>
            <a:endParaRPr lang="en-GB" dirty="0"/>
          </a:p>
          <a:p>
            <a:r>
              <a:rPr lang="en-GB" dirty="0"/>
              <a:t>Discuss the possibilities / challenges.</a:t>
            </a:r>
          </a:p>
          <a:p>
            <a:endParaRPr lang="en-GB" dirty="0"/>
          </a:p>
          <a:p>
            <a:pPr marL="0" indent="0">
              <a:buNone/>
            </a:pPr>
            <a:endParaRPr lang="en-GB" dirty="0"/>
          </a:p>
          <a:p>
            <a:r>
              <a:rPr lang="en-GB" dirty="0"/>
              <a:t>In your own time some of the podcasts from the Harmony project may be of interest. </a:t>
            </a:r>
            <a:r>
              <a:rPr lang="en-GB" dirty="0">
                <a:hlinkClick r:id="rId3"/>
              </a:rPr>
              <a:t>https://www.theharmonyproject.org.uk/tag/podcast/</a:t>
            </a:r>
            <a:endParaRPr lang="en-GB" dirty="0"/>
          </a:p>
          <a:p>
            <a:endParaRPr lang="en-GB" dirty="0"/>
          </a:p>
          <a:p>
            <a:endParaRPr lang="en-GB" dirty="0"/>
          </a:p>
        </p:txBody>
      </p:sp>
      <p:sp>
        <p:nvSpPr>
          <p:cNvPr id="4" name="Content Placeholder 3">
            <a:extLst>
              <a:ext uri="{FF2B5EF4-FFF2-40B4-BE49-F238E27FC236}">
                <a16:creationId xmlns:a16="http://schemas.microsoft.com/office/drawing/2014/main" id="{4C3AB287-29AD-48F8-81BA-01398560A5EC}"/>
              </a:ext>
            </a:extLst>
          </p:cNvPr>
          <p:cNvSpPr>
            <a:spLocks noGrp="1"/>
          </p:cNvSpPr>
          <p:nvPr>
            <p:ph sz="half" idx="2"/>
          </p:nvPr>
        </p:nvSpPr>
        <p:spPr/>
        <p:txBody>
          <a:bodyPr>
            <a:normAutofit fontScale="77500" lnSpcReduction="20000"/>
          </a:bodyPr>
          <a:lstStyle/>
          <a:p>
            <a:r>
              <a:rPr lang="en-GB" dirty="0" err="1"/>
              <a:t>Gwyliwch</a:t>
            </a:r>
            <a:r>
              <a:rPr lang="en-GB" dirty="0"/>
              <a:t> </a:t>
            </a:r>
            <a:r>
              <a:rPr lang="en-GB" dirty="0" err="1"/>
              <a:t>cyflwyniad</a:t>
            </a:r>
            <a:r>
              <a:rPr lang="en-GB" dirty="0"/>
              <a:t> TED </a:t>
            </a:r>
            <a:r>
              <a:rPr lang="en-GB" dirty="0" err="1"/>
              <a:t>prifathro</a:t>
            </a:r>
            <a:r>
              <a:rPr lang="en-GB" dirty="0"/>
              <a:t> Richard Dunne</a:t>
            </a:r>
          </a:p>
          <a:p>
            <a:r>
              <a:rPr lang="en-GB" dirty="0">
                <a:hlinkClick r:id="rId2"/>
              </a:rPr>
              <a:t>https://www.youtube.com/watch?v=58l3O5y2UgE</a:t>
            </a:r>
            <a:endParaRPr lang="en-GB" dirty="0"/>
          </a:p>
          <a:p>
            <a:r>
              <a:rPr lang="en-GB" dirty="0" err="1"/>
              <a:t>Trafodwch</a:t>
            </a:r>
            <a:r>
              <a:rPr lang="en-GB" dirty="0"/>
              <a:t> y </a:t>
            </a:r>
            <a:r>
              <a:rPr lang="en-GB" dirty="0" err="1"/>
              <a:t>posibiliadau</a:t>
            </a:r>
            <a:r>
              <a:rPr lang="en-GB" dirty="0"/>
              <a:t> / </a:t>
            </a:r>
            <a:r>
              <a:rPr lang="en-GB" dirty="0" err="1"/>
              <a:t>heriau</a:t>
            </a:r>
            <a:r>
              <a:rPr lang="en-GB" dirty="0"/>
              <a:t>.</a:t>
            </a:r>
          </a:p>
          <a:p>
            <a:pPr marL="0" indent="0">
              <a:buNone/>
            </a:pPr>
            <a:endParaRPr lang="en-GB" dirty="0"/>
          </a:p>
          <a:p>
            <a:pPr marL="0" indent="0">
              <a:buNone/>
            </a:pPr>
            <a:endParaRPr lang="en-GB" dirty="0"/>
          </a:p>
          <a:p>
            <a:r>
              <a:rPr lang="en-GB" dirty="0" err="1"/>
              <a:t>Yn</a:t>
            </a:r>
            <a:r>
              <a:rPr lang="en-GB" dirty="0"/>
              <a:t> </a:t>
            </a:r>
            <a:r>
              <a:rPr lang="en-GB" dirty="0" err="1"/>
              <a:t>eich</a:t>
            </a:r>
            <a:r>
              <a:rPr lang="en-GB" dirty="0"/>
              <a:t> </a:t>
            </a:r>
            <a:r>
              <a:rPr lang="en-GB" dirty="0" err="1"/>
              <a:t>amser</a:t>
            </a:r>
            <a:r>
              <a:rPr lang="en-GB" dirty="0"/>
              <a:t> </a:t>
            </a:r>
            <a:r>
              <a:rPr lang="en-GB" dirty="0" err="1"/>
              <a:t>eich</a:t>
            </a:r>
            <a:r>
              <a:rPr lang="en-GB" dirty="0"/>
              <a:t> </a:t>
            </a:r>
            <a:r>
              <a:rPr lang="en-GB" dirty="0" err="1"/>
              <a:t>huna</a:t>
            </a:r>
            <a:r>
              <a:rPr lang="en-GB" dirty="0"/>
              <a:t> </a:t>
            </a:r>
            <a:r>
              <a:rPr lang="en-GB" dirty="0" err="1"/>
              <a:t>efallia</a:t>
            </a:r>
            <a:r>
              <a:rPr lang="en-GB" dirty="0"/>
              <a:t> </a:t>
            </a:r>
            <a:r>
              <a:rPr lang="en-GB" dirty="0" err="1"/>
              <a:t>fydd</a:t>
            </a:r>
            <a:r>
              <a:rPr lang="en-GB" dirty="0"/>
              <a:t> </a:t>
            </a:r>
            <a:r>
              <a:rPr lang="en-GB" dirty="0" err="1"/>
              <a:t>rhai</a:t>
            </a:r>
            <a:r>
              <a:rPr lang="en-GB" dirty="0"/>
              <a:t> </a:t>
            </a:r>
            <a:r>
              <a:rPr lang="en-GB" dirty="0" err="1"/>
              <a:t>o’r</a:t>
            </a:r>
            <a:r>
              <a:rPr lang="en-GB" dirty="0"/>
              <a:t> </a:t>
            </a:r>
            <a:r>
              <a:rPr lang="en-GB" dirty="0" err="1"/>
              <a:t>podlediadau</a:t>
            </a:r>
            <a:r>
              <a:rPr lang="en-GB" dirty="0"/>
              <a:t> </a:t>
            </a:r>
            <a:r>
              <a:rPr lang="en-GB" dirty="0" err="1"/>
              <a:t>o’r</a:t>
            </a:r>
            <a:r>
              <a:rPr lang="en-GB" dirty="0"/>
              <a:t> </a:t>
            </a:r>
            <a:r>
              <a:rPr lang="en-GB" dirty="0" err="1"/>
              <a:t>prosiect</a:t>
            </a:r>
            <a:r>
              <a:rPr lang="en-GB" dirty="0"/>
              <a:t> Harmony.</a:t>
            </a:r>
          </a:p>
          <a:p>
            <a:r>
              <a:rPr lang="en-GB" dirty="0">
                <a:hlinkClick r:id="rId3"/>
              </a:rPr>
              <a:t>https://www.theharmonyproject.org.uk/tag/podcast/</a:t>
            </a:r>
            <a:endParaRPr lang="en-GB" dirty="0"/>
          </a:p>
          <a:p>
            <a:pPr marL="0" indent="0">
              <a:buNone/>
            </a:pPr>
            <a:endParaRPr lang="en-GB" dirty="0"/>
          </a:p>
          <a:p>
            <a:endParaRPr lang="en-GB" dirty="0"/>
          </a:p>
        </p:txBody>
      </p:sp>
    </p:spTree>
    <p:extLst>
      <p:ext uri="{BB962C8B-B14F-4D97-AF65-F5344CB8AC3E}">
        <p14:creationId xmlns:p14="http://schemas.microsoft.com/office/powerpoint/2010/main" val="4991507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Evaluating John Muir</a:t>
            </a:r>
            <a:br>
              <a:rPr lang="en-GB" dirty="0"/>
            </a:br>
            <a:r>
              <a:rPr lang="en-GB" dirty="0" err="1">
                <a:solidFill>
                  <a:srgbClr val="00B0F0"/>
                </a:solidFill>
              </a:rPr>
              <a:t>Gwerthuso</a:t>
            </a:r>
            <a:r>
              <a:rPr lang="en-GB" dirty="0">
                <a:solidFill>
                  <a:srgbClr val="00B0F0"/>
                </a:solidFill>
              </a:rPr>
              <a:t> John Muir</a:t>
            </a:r>
          </a:p>
        </p:txBody>
      </p:sp>
      <p:sp>
        <p:nvSpPr>
          <p:cNvPr id="3" name="Content Placeholder 2"/>
          <p:cNvSpPr>
            <a:spLocks noGrp="1"/>
          </p:cNvSpPr>
          <p:nvPr>
            <p:ph sz="half" idx="1"/>
          </p:nvPr>
        </p:nvSpPr>
        <p:spPr/>
        <p:txBody>
          <a:bodyPr/>
          <a:lstStyle/>
          <a:p>
            <a:r>
              <a:rPr lang="en-GB" dirty="0"/>
              <a:t>Discuss</a:t>
            </a:r>
          </a:p>
          <a:p>
            <a:r>
              <a:rPr lang="en-GB" dirty="0">
                <a:hlinkClick r:id="rId3"/>
              </a:rPr>
              <a:t>https://www.youtube.com/watch?v=jCulXPYPP4U</a:t>
            </a:r>
            <a:endParaRPr lang="en-GB" dirty="0"/>
          </a:p>
          <a:p>
            <a:endParaRPr lang="en-GB" dirty="0"/>
          </a:p>
        </p:txBody>
      </p:sp>
      <p:sp>
        <p:nvSpPr>
          <p:cNvPr id="4" name="Content Placeholder 3"/>
          <p:cNvSpPr>
            <a:spLocks noGrp="1"/>
          </p:cNvSpPr>
          <p:nvPr>
            <p:ph sz="half" idx="2"/>
          </p:nvPr>
        </p:nvSpPr>
        <p:spPr/>
        <p:txBody>
          <a:bodyPr/>
          <a:lstStyle/>
          <a:p>
            <a:r>
              <a:rPr lang="en-GB" dirty="0" err="1">
                <a:solidFill>
                  <a:srgbClr val="00B0F0"/>
                </a:solidFill>
              </a:rPr>
              <a:t>Trafodwch</a:t>
            </a:r>
            <a:endParaRPr lang="en-GB" dirty="0">
              <a:solidFill>
                <a:srgbClr val="00B0F0"/>
              </a:solidFill>
            </a:endParaRPr>
          </a:p>
          <a:p>
            <a:endParaRPr lang="en-GB" dirty="0">
              <a:solidFill>
                <a:srgbClr val="00B0F0"/>
              </a:solidFill>
            </a:endParaRPr>
          </a:p>
        </p:txBody>
      </p:sp>
    </p:spTree>
    <p:extLst>
      <p:ext uri="{BB962C8B-B14F-4D97-AF65-F5344CB8AC3E}">
        <p14:creationId xmlns:p14="http://schemas.microsoft.com/office/powerpoint/2010/main" val="42178196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935184"/>
          </a:xfrm>
        </p:spPr>
        <p:txBody>
          <a:bodyPr>
            <a:normAutofit fontScale="90000"/>
          </a:bodyPr>
          <a:lstStyle/>
          <a:p>
            <a:r>
              <a:rPr lang="en-GB" dirty="0" err="1"/>
              <a:t>Llyfryddiaeth</a:t>
            </a:r>
            <a:br>
              <a:rPr lang="en-GB" dirty="0"/>
            </a:br>
            <a:r>
              <a:rPr lang="en-GB" dirty="0">
                <a:solidFill>
                  <a:srgbClr val="00B0F0"/>
                </a:solidFill>
              </a:rPr>
              <a:t>Bibliography</a:t>
            </a:r>
          </a:p>
        </p:txBody>
      </p:sp>
      <p:sp>
        <p:nvSpPr>
          <p:cNvPr id="3" name="Content Placeholder 2"/>
          <p:cNvSpPr>
            <a:spLocks noGrp="1"/>
          </p:cNvSpPr>
          <p:nvPr>
            <p:ph idx="1"/>
          </p:nvPr>
        </p:nvSpPr>
        <p:spPr>
          <a:xfrm>
            <a:off x="609600" y="1266092"/>
            <a:ext cx="10972800" cy="4733779"/>
          </a:xfrm>
        </p:spPr>
        <p:txBody>
          <a:bodyPr>
            <a:normAutofit fontScale="40000" lnSpcReduction="20000"/>
          </a:bodyPr>
          <a:lstStyle/>
          <a:p>
            <a:pPr marL="0" indent="0">
              <a:buNone/>
            </a:pPr>
            <a:r>
              <a:rPr lang="en-GB" dirty="0"/>
              <a:t>Wilson, E.O (1993) </a:t>
            </a:r>
            <a:r>
              <a:rPr lang="en-GB" i="1" dirty="0" err="1"/>
              <a:t>Biophilia</a:t>
            </a:r>
            <a:r>
              <a:rPr lang="en-GB" i="1" dirty="0"/>
              <a:t> Cambridge, Massachusetts: Harvard </a:t>
            </a:r>
            <a:r>
              <a:rPr lang="en-GB" i="1" dirty="0" err="1"/>
              <a:t>Univeresity</a:t>
            </a:r>
            <a:r>
              <a:rPr lang="en-GB" i="1" dirty="0"/>
              <a:t> Press.  </a:t>
            </a:r>
          </a:p>
          <a:p>
            <a:pPr marL="0" indent="0">
              <a:buNone/>
            </a:pPr>
            <a:r>
              <a:rPr lang="en-GB" dirty="0"/>
              <a:t>Bronfenbrenner , B. (1979). </a:t>
            </a:r>
            <a:r>
              <a:rPr lang="en-GB" i="1" dirty="0"/>
              <a:t>The Ecology of Human Development: Experiments by Nature and Design</a:t>
            </a:r>
            <a:r>
              <a:rPr lang="en-GB" dirty="0"/>
              <a:t>. Cambridge, MA: </a:t>
            </a:r>
            <a:r>
              <a:rPr lang="en-GB" dirty="0">
                <a:hlinkClick r:id="rId3" tooltip="Harvard University Press"/>
              </a:rPr>
              <a:t>Harvard University Press</a:t>
            </a:r>
            <a:endParaRPr lang="en-GB" dirty="0"/>
          </a:p>
          <a:p>
            <a:pPr marL="0" indent="0">
              <a:buNone/>
            </a:pPr>
            <a:r>
              <a:rPr lang="en-GB" dirty="0"/>
              <a:t>Bruner, J. (1990) </a:t>
            </a:r>
            <a:r>
              <a:rPr lang="en-GB" i="1" dirty="0"/>
              <a:t>Acts of Meaning. USA: Harvard University Press</a:t>
            </a:r>
          </a:p>
          <a:p>
            <a:pPr marL="0" indent="0">
              <a:buNone/>
            </a:pPr>
            <a:r>
              <a:rPr lang="en-GB" dirty="0"/>
              <a:t>Chawla, L. (1998) </a:t>
            </a:r>
            <a:r>
              <a:rPr lang="en-US" i="1" dirty="0"/>
              <a:t>Significant Life Experiences Revisited: a review of research on sources of environmental sensitivity. </a:t>
            </a:r>
            <a:r>
              <a:rPr lang="en-US" dirty="0"/>
              <a:t>Environmental Education Research, 4, 4, pp. 369-382.</a:t>
            </a:r>
            <a:endParaRPr lang="en-GB" i="1" dirty="0"/>
          </a:p>
          <a:p>
            <a:pPr marL="0" indent="0">
              <a:buNone/>
            </a:pPr>
            <a:r>
              <a:rPr lang="en-GB" dirty="0"/>
              <a:t>DCELLS (2008a)</a:t>
            </a:r>
            <a:r>
              <a:rPr lang="en-US" dirty="0"/>
              <a:t> Framework for Children’s Learning for 3 to 7-year-olds in Wales . Cardiff: Welsh Assembly Government.</a:t>
            </a:r>
            <a:endParaRPr lang="en-GB" dirty="0"/>
          </a:p>
          <a:p>
            <a:pPr marL="0" indent="0">
              <a:buNone/>
            </a:pPr>
            <a:r>
              <a:rPr lang="en-GB" dirty="0"/>
              <a:t>DCELLS (2008b) Education for Sustainable Development and Global Citizenship: A Strategy for Action (Updates) January 2008. Cardiff: Welch Assembly Government.</a:t>
            </a:r>
          </a:p>
          <a:p>
            <a:pPr marL="0" indent="0">
              <a:buNone/>
            </a:pPr>
            <a:r>
              <a:rPr lang="en-GB" dirty="0"/>
              <a:t>Dewey, J. (1998) </a:t>
            </a:r>
            <a:r>
              <a:rPr lang="en-GB" i="1" dirty="0"/>
              <a:t>Experiences and Education  The 60</a:t>
            </a:r>
            <a:r>
              <a:rPr lang="en-GB" i="1" baseline="30000" dirty="0"/>
              <a:t>th</a:t>
            </a:r>
            <a:r>
              <a:rPr lang="en-GB" i="1" dirty="0"/>
              <a:t> Anniversary Edition Indiana, </a:t>
            </a:r>
            <a:r>
              <a:rPr lang="en-GB" dirty="0"/>
              <a:t>USA: Kappa Delta Pi.</a:t>
            </a:r>
          </a:p>
          <a:p>
            <a:pPr marL="0" indent="0">
              <a:buNone/>
            </a:pPr>
            <a:r>
              <a:rPr lang="en-GB" i="1" dirty="0"/>
              <a:t>Ingrid </a:t>
            </a:r>
            <a:r>
              <a:rPr lang="en-GB" i="1" dirty="0" err="1"/>
              <a:t>Engdahl</a:t>
            </a:r>
            <a:r>
              <a:rPr lang="en-GB" i="1" dirty="0"/>
              <a:t> I. and  </a:t>
            </a:r>
            <a:r>
              <a:rPr lang="en-GB" i="1" dirty="0" err="1"/>
              <a:t>Rabušicová</a:t>
            </a:r>
            <a:r>
              <a:rPr lang="en-GB" i="1" dirty="0"/>
              <a:t>  M.  (2010) </a:t>
            </a:r>
            <a:r>
              <a:rPr lang="en-GB" dirty="0"/>
              <a:t>Children’s Voices about</a:t>
            </a:r>
            <a:br>
              <a:rPr lang="en-GB" dirty="0"/>
            </a:br>
            <a:r>
              <a:rPr lang="en-GB" dirty="0"/>
              <a:t>the State of the Earth and Sustainable </a:t>
            </a:r>
            <a:r>
              <a:rPr lang="en-GB" dirty="0" err="1"/>
              <a:t>DevelopmentA</a:t>
            </a:r>
            <a:r>
              <a:rPr lang="en-GB" dirty="0"/>
              <a:t> report for the OMEP World Assembly and World Congress on the OMEP </a:t>
            </a:r>
            <a:r>
              <a:rPr lang="en-GB" i="1" dirty="0"/>
              <a:t>World Project on Education for Sustainable Development 2009-2010</a:t>
            </a:r>
            <a:endParaRPr lang="en-GB" dirty="0"/>
          </a:p>
          <a:p>
            <a:pPr marL="0" indent="0">
              <a:buNone/>
            </a:pPr>
            <a:r>
              <a:rPr lang="en-GB" dirty="0"/>
              <a:t>Elliott and Davis (2014)</a:t>
            </a:r>
            <a:r>
              <a:rPr lang="en-US" dirty="0"/>
              <a:t> Research in Early Childhood Education for Sustainability: International Perspectives and Provocations. London: Taylor and Francis Ltd.</a:t>
            </a:r>
            <a:endParaRPr lang="en-GB" dirty="0"/>
          </a:p>
          <a:p>
            <a:pPr marL="0" indent="0">
              <a:buNone/>
            </a:pPr>
            <a:r>
              <a:rPr lang="en-GB" dirty="0"/>
              <a:t>Froebel, F. (1826, 2005) </a:t>
            </a:r>
            <a:r>
              <a:rPr lang="en-GB" i="1" dirty="0"/>
              <a:t>The Education of Man</a:t>
            </a:r>
            <a:r>
              <a:rPr lang="en-GB" dirty="0"/>
              <a:t>. USA: Dover Publications Inc.</a:t>
            </a:r>
          </a:p>
          <a:p>
            <a:pPr marL="0" indent="0">
              <a:buNone/>
            </a:pPr>
            <a:r>
              <a:rPr lang="en-US" dirty="0"/>
              <a:t>Heft, H. &amp; Chawla, L. (2005). Children as agents in sustainable development: Conditions for competence. In M. Blades &amp; C. Spencer (Eds.), Children and Their Environments. Cambridge, UK: Cambridge University Press.</a:t>
            </a:r>
            <a:endParaRPr lang="en-GB" dirty="0"/>
          </a:p>
          <a:p>
            <a:pPr marL="0" indent="0">
              <a:buNone/>
            </a:pPr>
            <a:r>
              <a:rPr lang="en-GB" dirty="0" err="1"/>
              <a:t>Louv</a:t>
            </a:r>
            <a:r>
              <a:rPr lang="en-GB" dirty="0"/>
              <a:t>, R. (2008) </a:t>
            </a:r>
            <a:r>
              <a:rPr lang="en-US" i="1" dirty="0"/>
              <a:t>Last Child in the Woods: Saving Our Children from Nature-deficit Disorder. </a:t>
            </a:r>
            <a:r>
              <a:rPr lang="en-GB" dirty="0"/>
              <a:t>USA: Atlantic Books.</a:t>
            </a:r>
          </a:p>
          <a:p>
            <a:pPr marL="0" indent="0">
              <a:buNone/>
            </a:pPr>
            <a:r>
              <a:rPr lang="en-GB" dirty="0"/>
              <a:t>Mackay (2012)</a:t>
            </a:r>
            <a:r>
              <a:rPr lang="en-US" b="1" dirty="0"/>
              <a:t> </a:t>
            </a:r>
            <a:r>
              <a:rPr lang="en-US" dirty="0"/>
              <a:t>‘To know, to decide, to act: the young child’s right to participate in action for the environment</a:t>
            </a:r>
            <a:r>
              <a:rPr lang="en-US" b="1" dirty="0"/>
              <a:t>’. </a:t>
            </a:r>
            <a:r>
              <a:rPr lang="en-US" i="1" dirty="0"/>
              <a:t>Environmental Education Research</a:t>
            </a:r>
            <a:r>
              <a:rPr lang="en-US" b="1" dirty="0"/>
              <a:t>, </a:t>
            </a:r>
            <a:r>
              <a:rPr lang="en-US" dirty="0"/>
              <a:t>18, 4, pp. 473-484. </a:t>
            </a:r>
            <a:endParaRPr lang="en-GB" dirty="0"/>
          </a:p>
          <a:p>
            <a:pPr marL="0" indent="0">
              <a:buNone/>
            </a:pPr>
            <a:r>
              <a:rPr lang="en-GB" dirty="0"/>
              <a:t>Piaget, J. and </a:t>
            </a:r>
            <a:r>
              <a:rPr lang="en-GB" dirty="0" err="1"/>
              <a:t>Inhelder</a:t>
            </a:r>
            <a:r>
              <a:rPr lang="en-GB" dirty="0"/>
              <a:t>, B.  (1972) </a:t>
            </a:r>
            <a:r>
              <a:rPr lang="en-GB" i="1" dirty="0"/>
              <a:t>The Psychology of the Child</a:t>
            </a:r>
            <a:r>
              <a:rPr lang="en-GB" dirty="0"/>
              <a:t>. USA: Basic Books.</a:t>
            </a:r>
          </a:p>
          <a:p>
            <a:pPr marL="0" indent="0">
              <a:buNone/>
            </a:pPr>
            <a:r>
              <a:rPr lang="en-GB" dirty="0"/>
              <a:t>Pyle, R.M. (2011) The Thunder Tree: Lessons from an Urban Wildland. Oregon: Oregon State University Press, 2011</a:t>
            </a:r>
          </a:p>
          <a:p>
            <a:pPr marL="0" indent="0">
              <a:buNone/>
            </a:pPr>
            <a:r>
              <a:rPr lang="en-GB" dirty="0"/>
              <a:t>Vygotsky, L. (1978)</a:t>
            </a:r>
            <a:r>
              <a:rPr lang="en-US" b="1" dirty="0"/>
              <a:t> </a:t>
            </a:r>
            <a:r>
              <a:rPr lang="en-US" i="1" dirty="0"/>
              <a:t>Mind in Society: Development of Higher Psychological Processes. USA: Harvard University Press.</a:t>
            </a:r>
          </a:p>
          <a:p>
            <a:endParaRPr lang="en-GB" dirty="0"/>
          </a:p>
        </p:txBody>
      </p:sp>
    </p:spTree>
    <p:extLst>
      <p:ext uri="{BB962C8B-B14F-4D97-AF65-F5344CB8AC3E}">
        <p14:creationId xmlns:p14="http://schemas.microsoft.com/office/powerpoint/2010/main" val="187148672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3" ma:contentTypeDescription="Create a new document." ma:contentTypeScope="" ma:versionID="d178181441776d2d9efccd46e9866ef6">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c18d56cd1b313a2406c73447eb9b6ddf"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832FF2C-68B0-4E00-A2C8-A0C04167FED0}">
  <ds:schemaRefs>
    <ds:schemaRef ds:uri="http://schemas.microsoft.com/sharepoint/v3/contenttype/forms"/>
  </ds:schemaRefs>
</ds:datastoreItem>
</file>

<file path=customXml/itemProps2.xml><?xml version="1.0" encoding="utf-8"?>
<ds:datastoreItem xmlns:ds="http://schemas.openxmlformats.org/officeDocument/2006/customXml" ds:itemID="{CB92B295-6464-4D35-92A4-0E332F2636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17E4CE4-E2F6-4D5B-B0FB-8791E42937EB}">
  <ds:schemaRefs>
    <ds:schemaRef ds:uri="19514574-b5d9-49eb-9678-28308461b4ba"/>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4f627824-a7cf-4e54-9661-934e5f85792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901</TotalTime>
  <Words>3416</Words>
  <Application>Microsoft Office PowerPoint</Application>
  <PresentationFormat>Widescreen</PresentationFormat>
  <Paragraphs>480</Paragraphs>
  <Slides>33</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Myriad Pro</vt:lpstr>
      <vt:lpstr>Arial</vt:lpstr>
      <vt:lpstr>Calibri</vt:lpstr>
      <vt:lpstr>Lucida Sans</vt:lpstr>
      <vt:lpstr>20140311PresentationUWTSDTemplate</vt:lpstr>
      <vt:lpstr>EAEE6005-C Sustainability in the early years</vt:lpstr>
      <vt:lpstr>Content / Cynnwys</vt:lpstr>
      <vt:lpstr>Adnoddau / Resources</vt:lpstr>
      <vt:lpstr>Early Years Theory and ESDGC Damcaniaeth Blynyddoedd Cynnar ac ADCDF</vt:lpstr>
      <vt:lpstr> Pedagogy- a way of learning Addysgeg – ffordd o ddysgu </vt:lpstr>
      <vt:lpstr>Young children as empowered citizens Plant fel dinasyddion cryf</vt:lpstr>
      <vt:lpstr> Values Based Seiliedig ar Werthoedd </vt:lpstr>
      <vt:lpstr>Welsh Context Cyd-destun Cymru </vt:lpstr>
      <vt:lpstr>Education for Sustainable Development and Global Citizenship Policy in Wales  Polisi Addysg ar Gyfer Datblygiad Cynaladwy a Dinasyddiaeth Fyd Eang  yng Nghymru</vt:lpstr>
      <vt:lpstr>What is ESDGC? /  Beth yw ADCDF?</vt:lpstr>
      <vt:lpstr>Common Areas of ESDGC/  Meysydd Cyffredin ADCDF</vt:lpstr>
      <vt:lpstr>Ysgol gyfan Whole School</vt:lpstr>
      <vt:lpstr>Cross curricular themes  Themâu trawsgwricwlaidd  </vt:lpstr>
      <vt:lpstr>Discuss the links these two clips may have to ESDGC themes Trafodwch y cysylltiad rhwng y clipiau yma a themau ADCDF </vt:lpstr>
      <vt:lpstr>Links to Foundation Phase</vt:lpstr>
      <vt:lpstr>Cysylltiadau â’r Cyfnod Sylfaen</vt:lpstr>
      <vt:lpstr>Foundation Phase?   Y Cyfnod Sylfaen? </vt:lpstr>
      <vt:lpstr> Foundation Phase Areas of Learning and ESDGC (DCELLS,  2008b) Meysydd Dysgu y Cyfnod Sylfaen a ADCDF  </vt:lpstr>
      <vt:lpstr>ESDGC and the Literacy and Numeracy Framework ADCDF a’r Fframwaith Llythrennedd Rhifedd</vt:lpstr>
      <vt:lpstr>Ideas for the Foundation Phase ? Discuss Syniadau ar gyfer y Cyfnod Sylfaen ? Trafodwch</vt:lpstr>
      <vt:lpstr>Discussion 1 Making pizza / cooking activities</vt:lpstr>
      <vt:lpstr>Trafodaeth 1 Gwneud pizza   Gweithgareddau coginio</vt:lpstr>
      <vt:lpstr>Watch the first clip/ Gwyliwch y clip cyntaf Discuss /Trafodwch</vt:lpstr>
      <vt:lpstr>Other Useful clips/ Clipiau defnyddiol eraill</vt:lpstr>
      <vt:lpstr>Discussion 2 / Trafodaeth 2 Outdoor learning and sustainability Dysgu yn yr awyr agored a chynaladwyedd</vt:lpstr>
      <vt:lpstr>ESDGC- Themes and pedagogy? ADCDF- Themau ac addysgeg?</vt:lpstr>
      <vt:lpstr>ESDGC- Themes and pedagogy? ADCDF- Themau ac addysgeg?</vt:lpstr>
      <vt:lpstr>Learning Outdoors / Dysgu Tu Allan</vt:lpstr>
      <vt:lpstr>Sense of Place Ein Lle yn y Byd</vt:lpstr>
      <vt:lpstr>Partnerships / Support  Partneriaethau / Cymorth</vt:lpstr>
      <vt:lpstr>Harmony</vt:lpstr>
      <vt:lpstr>Evaluating John Muir Gwerthuso John Muir</vt:lpstr>
      <vt:lpstr>Llyfryddiaeth 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EAEC6010-C Greening Childhood Lecture</dc:title>
  <dc:creator>Glenda Tinney</dc:creator>
  <cp:lastModifiedBy>Glenda Tinney</cp:lastModifiedBy>
  <cp:revision>35</cp:revision>
  <dcterms:created xsi:type="dcterms:W3CDTF">2017-11-08T21:18:33Z</dcterms:created>
  <dcterms:modified xsi:type="dcterms:W3CDTF">2021-06-14T18:35:38Z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