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57" r:id="rId3"/>
    <p:sldId id="263" r:id="rId4"/>
    <p:sldId id="262" r:id="rId5"/>
    <p:sldId id="264" r:id="rId6"/>
    <p:sldId id="265" r:id="rId7"/>
    <p:sldId id="302" r:id="rId8"/>
    <p:sldId id="297" r:id="rId9"/>
    <p:sldId id="259" r:id="rId10"/>
    <p:sldId id="294" r:id="rId11"/>
    <p:sldId id="296" r:id="rId12"/>
    <p:sldId id="300" r:id="rId13"/>
    <p:sldId id="303" r:id="rId14"/>
    <p:sldId id="295" r:id="rId15"/>
    <p:sldId id="298" r:id="rId16"/>
    <p:sldId id="299" r:id="rId17"/>
    <p:sldId id="301" r:id="rId18"/>
    <p:sldId id="267" r:id="rId19"/>
    <p:sldId id="278" r:id="rId20"/>
    <p:sldId id="266" r:id="rId21"/>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40" autoAdjust="0"/>
    <p:restoredTop sz="94576" autoAdjust="0"/>
  </p:normalViewPr>
  <p:slideViewPr>
    <p:cSldViewPr>
      <p:cViewPr varScale="1">
        <p:scale>
          <a:sx n="114" d="100"/>
          <a:sy n="114" d="100"/>
        </p:scale>
        <p:origin x="948"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032943C7-FF06-73C1-DB05-773DA65E552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58108E76-96B9-4E86-E5BC-F9AF83AB7AB6}"/>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01523DE3-350D-99DB-BB9E-F922723DADB6}"/>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29D8489-E601-FE12-AA62-34F83B51B32C}"/>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1FAFB61-68EA-414C-AB2F-D3B51ACB3B2C}"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4BE2651B-C707-0E88-B82C-61A0D6AF5AAC}"/>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CA3C918C-77A9-9E96-4A3E-C302E44D047F}"/>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905B1CCD-408E-1CBF-6274-8FA6E919AE19}"/>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73F11E92-58C5-3D5D-7EC9-F602626774EE}"/>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5F62471-1E98-48A5-3A9F-5836F959F7DE}"/>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3F606FF5-F306-C06A-9566-362454EC3A35}"/>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E3D568C-23C7-4709-B009-01955CFE0C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78636A-FC24-5BCF-A6AE-38746F372C67}"/>
              </a:ext>
            </a:extLst>
          </p:cNvPr>
          <p:cNvSpPr>
            <a:spLocks noGrp="1"/>
          </p:cNvSpPr>
          <p:nvPr>
            <p:ph type="dt" sz="half" idx="10"/>
          </p:nvPr>
        </p:nvSpPr>
        <p:spPr>
          <a:xfrm>
            <a:off x="395288" y="6524625"/>
            <a:ext cx="971550" cy="219075"/>
          </a:xfrm>
        </p:spPr>
        <p:txBody>
          <a:bodyPr/>
          <a:lstStyle>
            <a:lvl1pPr>
              <a:defRPr/>
            </a:lvl1pPr>
          </a:lstStyle>
          <a:p>
            <a:pPr>
              <a:defRPr/>
            </a:pPr>
            <a:fld id="{DF5AC937-E257-48D7-ACA4-268AF2904613}" type="datetime1">
              <a:rPr lang="en-GB" altLang="en-US"/>
              <a:pPr>
                <a:defRPr/>
              </a:pPr>
              <a:t>07/06/2024</a:t>
            </a:fld>
            <a:endParaRPr lang="en-GB" altLang="en-US" dirty="0"/>
          </a:p>
        </p:txBody>
      </p:sp>
      <p:sp>
        <p:nvSpPr>
          <p:cNvPr id="5" name="Footer Placeholder 4">
            <a:extLst>
              <a:ext uri="{FF2B5EF4-FFF2-40B4-BE49-F238E27FC236}">
                <a16:creationId xmlns:a16="http://schemas.microsoft.com/office/drawing/2014/main" id="{68726AEF-922E-3505-F919-66C0AE42343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F3FD9A7-385D-ED1E-52A7-BD741E5F0C62}"/>
              </a:ext>
            </a:extLst>
          </p:cNvPr>
          <p:cNvSpPr>
            <a:spLocks noGrp="1"/>
          </p:cNvSpPr>
          <p:nvPr>
            <p:ph type="sldNum" sz="quarter" idx="12"/>
          </p:nvPr>
        </p:nvSpPr>
        <p:spPr/>
        <p:txBody>
          <a:bodyPr/>
          <a:lstStyle>
            <a:lvl1pPr>
              <a:defRPr/>
            </a:lvl1pPr>
          </a:lstStyle>
          <a:p>
            <a:pPr>
              <a:defRPr/>
            </a:pPr>
            <a:fld id="{57C91855-9208-4622-9BFE-8EEBCD48D433}" type="slidenum">
              <a:rPr lang="en-GB" altLang="en-US"/>
              <a:pPr>
                <a:defRPr/>
              </a:pPr>
              <a:t>‹#›</a:t>
            </a:fld>
            <a:endParaRPr lang="en-GB" altLang="en-US"/>
          </a:p>
        </p:txBody>
      </p:sp>
    </p:spTree>
    <p:extLst>
      <p:ext uri="{BB962C8B-B14F-4D97-AF65-F5344CB8AC3E}">
        <p14:creationId xmlns:p14="http://schemas.microsoft.com/office/powerpoint/2010/main" val="2504207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0A84F-C1F3-8F1F-66FD-87F4FED2B832}"/>
              </a:ext>
            </a:extLst>
          </p:cNvPr>
          <p:cNvSpPr>
            <a:spLocks noGrp="1"/>
          </p:cNvSpPr>
          <p:nvPr>
            <p:ph type="dt" sz="half" idx="10"/>
          </p:nvPr>
        </p:nvSpPr>
        <p:spPr/>
        <p:txBody>
          <a:bodyPr/>
          <a:lstStyle>
            <a:lvl1pPr>
              <a:defRPr/>
            </a:lvl1pPr>
          </a:lstStyle>
          <a:p>
            <a:pPr>
              <a:defRPr/>
            </a:pPr>
            <a:fld id="{7B88C3E8-4215-49FA-908B-5633052B5ECD}" type="datetime1">
              <a:rPr lang="en-GB" altLang="en-US"/>
              <a:pPr>
                <a:defRPr/>
              </a:pPr>
              <a:t>07/06/2024</a:t>
            </a:fld>
            <a:endParaRPr lang="en-GB" altLang="en-US" dirty="0"/>
          </a:p>
        </p:txBody>
      </p:sp>
      <p:sp>
        <p:nvSpPr>
          <p:cNvPr id="5" name="Footer Placeholder 4">
            <a:extLst>
              <a:ext uri="{FF2B5EF4-FFF2-40B4-BE49-F238E27FC236}">
                <a16:creationId xmlns:a16="http://schemas.microsoft.com/office/drawing/2014/main" id="{E6E9F3B4-6DCE-CC57-B452-D803A359D66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8964DA2-0BF9-C3B3-9E34-C86B2A1B1E2B}"/>
              </a:ext>
            </a:extLst>
          </p:cNvPr>
          <p:cNvSpPr>
            <a:spLocks noGrp="1"/>
          </p:cNvSpPr>
          <p:nvPr>
            <p:ph type="sldNum" sz="quarter" idx="12"/>
          </p:nvPr>
        </p:nvSpPr>
        <p:spPr/>
        <p:txBody>
          <a:bodyPr/>
          <a:lstStyle>
            <a:lvl1pPr>
              <a:defRPr/>
            </a:lvl1pPr>
          </a:lstStyle>
          <a:p>
            <a:pPr>
              <a:defRPr/>
            </a:pPr>
            <a:fld id="{9847F68F-42CC-4886-B789-BA965CFB535E}" type="slidenum">
              <a:rPr lang="en-GB" altLang="en-US"/>
              <a:pPr>
                <a:defRPr/>
              </a:pPr>
              <a:t>‹#›</a:t>
            </a:fld>
            <a:endParaRPr lang="en-GB" altLang="en-US"/>
          </a:p>
        </p:txBody>
      </p:sp>
    </p:spTree>
    <p:extLst>
      <p:ext uri="{BB962C8B-B14F-4D97-AF65-F5344CB8AC3E}">
        <p14:creationId xmlns:p14="http://schemas.microsoft.com/office/powerpoint/2010/main" val="2661674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A88DC07-566A-9BE9-83CB-12958C4D0FC6}"/>
              </a:ext>
            </a:extLst>
          </p:cNvPr>
          <p:cNvSpPr>
            <a:spLocks noGrp="1"/>
          </p:cNvSpPr>
          <p:nvPr>
            <p:ph type="dt" sz="half" idx="10"/>
          </p:nvPr>
        </p:nvSpPr>
        <p:spPr/>
        <p:txBody>
          <a:bodyPr/>
          <a:lstStyle>
            <a:lvl1pPr>
              <a:defRPr/>
            </a:lvl1pPr>
          </a:lstStyle>
          <a:p>
            <a:pPr>
              <a:defRPr/>
            </a:pPr>
            <a:fld id="{B515ECB5-28C9-4EF5-864D-EFD388CC3830}" type="datetime1">
              <a:rPr lang="en-GB" altLang="en-US"/>
              <a:pPr>
                <a:defRPr/>
              </a:pPr>
              <a:t>07/06/2024</a:t>
            </a:fld>
            <a:endParaRPr lang="en-GB" altLang="en-US" dirty="0"/>
          </a:p>
        </p:txBody>
      </p:sp>
      <p:sp>
        <p:nvSpPr>
          <p:cNvPr id="5" name="Slide Number Placeholder 5">
            <a:extLst>
              <a:ext uri="{FF2B5EF4-FFF2-40B4-BE49-F238E27FC236}">
                <a16:creationId xmlns:a16="http://schemas.microsoft.com/office/drawing/2014/main" id="{14B28C82-C555-9514-E97F-5222C6289856}"/>
              </a:ext>
            </a:extLst>
          </p:cNvPr>
          <p:cNvSpPr>
            <a:spLocks noGrp="1"/>
          </p:cNvSpPr>
          <p:nvPr>
            <p:ph type="sldNum" sz="quarter" idx="11"/>
          </p:nvPr>
        </p:nvSpPr>
        <p:spPr/>
        <p:txBody>
          <a:bodyPr/>
          <a:lstStyle>
            <a:lvl1pPr>
              <a:defRPr/>
            </a:lvl1pPr>
          </a:lstStyle>
          <a:p>
            <a:pPr>
              <a:defRPr/>
            </a:pPr>
            <a:fld id="{2A35901C-7692-4CE3-B76A-BE133CB08F22}" type="slidenum">
              <a:rPr lang="en-GB" altLang="en-US"/>
              <a:pPr>
                <a:defRPr/>
              </a:pPr>
              <a:t>‹#›</a:t>
            </a:fld>
            <a:endParaRPr lang="en-GB" altLang="en-US"/>
          </a:p>
        </p:txBody>
      </p:sp>
    </p:spTree>
    <p:extLst>
      <p:ext uri="{BB962C8B-B14F-4D97-AF65-F5344CB8AC3E}">
        <p14:creationId xmlns:p14="http://schemas.microsoft.com/office/powerpoint/2010/main" val="139296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56DCAE9-5CB0-4B30-93BE-61E484ACDAC5}"/>
              </a:ext>
            </a:extLst>
          </p:cNvPr>
          <p:cNvSpPr>
            <a:spLocks noGrp="1"/>
          </p:cNvSpPr>
          <p:nvPr>
            <p:ph type="dt" sz="half" idx="10"/>
          </p:nvPr>
        </p:nvSpPr>
        <p:spPr/>
        <p:txBody>
          <a:bodyPr/>
          <a:lstStyle>
            <a:lvl1pPr>
              <a:defRPr/>
            </a:lvl1pPr>
          </a:lstStyle>
          <a:p>
            <a:pPr>
              <a:defRPr/>
            </a:pPr>
            <a:fld id="{BEABFC4A-ADC1-442D-A411-AB4CF0316AE2}" type="datetime1">
              <a:rPr lang="en-GB" altLang="en-US"/>
              <a:pPr>
                <a:defRPr/>
              </a:pPr>
              <a:t>07/06/2024</a:t>
            </a:fld>
            <a:endParaRPr lang="en-GB" altLang="en-US" dirty="0"/>
          </a:p>
        </p:txBody>
      </p:sp>
      <p:sp>
        <p:nvSpPr>
          <p:cNvPr id="6" name="Slide Number Placeholder 5">
            <a:extLst>
              <a:ext uri="{FF2B5EF4-FFF2-40B4-BE49-F238E27FC236}">
                <a16:creationId xmlns:a16="http://schemas.microsoft.com/office/drawing/2014/main" id="{A30C02FF-6CDB-91F2-EA0C-A0F4C1DA72C5}"/>
              </a:ext>
            </a:extLst>
          </p:cNvPr>
          <p:cNvSpPr>
            <a:spLocks noGrp="1"/>
          </p:cNvSpPr>
          <p:nvPr>
            <p:ph type="sldNum" sz="quarter" idx="11"/>
          </p:nvPr>
        </p:nvSpPr>
        <p:spPr/>
        <p:txBody>
          <a:bodyPr/>
          <a:lstStyle>
            <a:lvl1pPr>
              <a:defRPr/>
            </a:lvl1pPr>
          </a:lstStyle>
          <a:p>
            <a:pPr>
              <a:defRPr/>
            </a:pPr>
            <a:fld id="{9B535D51-8538-4375-BDFD-6848FFB39269}" type="slidenum">
              <a:rPr lang="en-GB" altLang="en-US"/>
              <a:pPr>
                <a:defRPr/>
              </a:pPr>
              <a:t>‹#›</a:t>
            </a:fld>
            <a:endParaRPr lang="en-GB" altLang="en-US"/>
          </a:p>
        </p:txBody>
      </p:sp>
    </p:spTree>
    <p:extLst>
      <p:ext uri="{BB962C8B-B14F-4D97-AF65-F5344CB8AC3E}">
        <p14:creationId xmlns:p14="http://schemas.microsoft.com/office/powerpoint/2010/main" val="3802250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FF678E4-4352-63A1-441B-A548399B813C}"/>
              </a:ext>
            </a:extLst>
          </p:cNvPr>
          <p:cNvSpPr>
            <a:spLocks noGrp="1"/>
          </p:cNvSpPr>
          <p:nvPr>
            <p:ph type="dt" sz="half" idx="10"/>
          </p:nvPr>
        </p:nvSpPr>
        <p:spPr/>
        <p:txBody>
          <a:bodyPr/>
          <a:lstStyle>
            <a:lvl1pPr>
              <a:defRPr/>
            </a:lvl1pPr>
          </a:lstStyle>
          <a:p>
            <a:pPr>
              <a:defRPr/>
            </a:pPr>
            <a:fld id="{816CEAE3-EBDE-49A1-B3CA-8E04748796D9}" type="datetime1">
              <a:rPr lang="en-GB" altLang="en-US"/>
              <a:pPr>
                <a:defRPr/>
              </a:pPr>
              <a:t>07/06/2024</a:t>
            </a:fld>
            <a:endParaRPr lang="en-GB" altLang="en-US" dirty="0"/>
          </a:p>
        </p:txBody>
      </p:sp>
      <p:sp>
        <p:nvSpPr>
          <p:cNvPr id="8" name="Slide Number Placeholder 5">
            <a:extLst>
              <a:ext uri="{FF2B5EF4-FFF2-40B4-BE49-F238E27FC236}">
                <a16:creationId xmlns:a16="http://schemas.microsoft.com/office/drawing/2014/main" id="{5645560B-9D1C-E9C1-CCD5-E0041C91EFBB}"/>
              </a:ext>
            </a:extLst>
          </p:cNvPr>
          <p:cNvSpPr>
            <a:spLocks noGrp="1"/>
          </p:cNvSpPr>
          <p:nvPr>
            <p:ph type="sldNum" sz="quarter" idx="11"/>
          </p:nvPr>
        </p:nvSpPr>
        <p:spPr/>
        <p:txBody>
          <a:bodyPr/>
          <a:lstStyle>
            <a:lvl1pPr>
              <a:defRPr/>
            </a:lvl1pPr>
          </a:lstStyle>
          <a:p>
            <a:pPr>
              <a:defRPr/>
            </a:pPr>
            <a:fld id="{49FA50B0-79CA-4DC3-A1FD-0FC776A2F7E6}" type="slidenum">
              <a:rPr lang="en-GB" altLang="en-US"/>
              <a:pPr>
                <a:defRPr/>
              </a:pPr>
              <a:t>‹#›</a:t>
            </a:fld>
            <a:endParaRPr lang="en-GB" altLang="en-US"/>
          </a:p>
        </p:txBody>
      </p:sp>
    </p:spTree>
    <p:extLst>
      <p:ext uri="{BB962C8B-B14F-4D97-AF65-F5344CB8AC3E}">
        <p14:creationId xmlns:p14="http://schemas.microsoft.com/office/powerpoint/2010/main" val="3936034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9154A1D-49C8-7450-4E2F-6DDF6D313500}"/>
              </a:ext>
            </a:extLst>
          </p:cNvPr>
          <p:cNvSpPr>
            <a:spLocks noGrp="1"/>
          </p:cNvSpPr>
          <p:nvPr>
            <p:ph type="dt" sz="half" idx="10"/>
          </p:nvPr>
        </p:nvSpPr>
        <p:spPr/>
        <p:txBody>
          <a:bodyPr/>
          <a:lstStyle>
            <a:lvl1pPr>
              <a:defRPr/>
            </a:lvl1pPr>
          </a:lstStyle>
          <a:p>
            <a:pPr>
              <a:defRPr/>
            </a:pPr>
            <a:fld id="{521D43F3-AC5D-4D1D-9133-C10F53A5BDF5}" type="datetime1">
              <a:rPr lang="en-GB" altLang="en-US"/>
              <a:pPr>
                <a:defRPr/>
              </a:pPr>
              <a:t>07/06/2024</a:t>
            </a:fld>
            <a:endParaRPr lang="en-GB" altLang="en-US" dirty="0"/>
          </a:p>
        </p:txBody>
      </p:sp>
      <p:sp>
        <p:nvSpPr>
          <p:cNvPr id="4" name="Slide Number Placeholder 5">
            <a:extLst>
              <a:ext uri="{FF2B5EF4-FFF2-40B4-BE49-F238E27FC236}">
                <a16:creationId xmlns:a16="http://schemas.microsoft.com/office/drawing/2014/main" id="{B2735DC8-6DF6-05D8-64F3-2496FB541928}"/>
              </a:ext>
            </a:extLst>
          </p:cNvPr>
          <p:cNvSpPr>
            <a:spLocks noGrp="1"/>
          </p:cNvSpPr>
          <p:nvPr>
            <p:ph type="sldNum" sz="quarter" idx="11"/>
          </p:nvPr>
        </p:nvSpPr>
        <p:spPr/>
        <p:txBody>
          <a:bodyPr/>
          <a:lstStyle>
            <a:lvl1pPr>
              <a:defRPr/>
            </a:lvl1pPr>
          </a:lstStyle>
          <a:p>
            <a:pPr>
              <a:defRPr/>
            </a:pPr>
            <a:fld id="{AB0E5429-75CF-4C8D-B570-CFE83C0E9D4B}" type="slidenum">
              <a:rPr lang="en-GB" altLang="en-US"/>
              <a:pPr>
                <a:defRPr/>
              </a:pPr>
              <a:t>‹#›</a:t>
            </a:fld>
            <a:endParaRPr lang="en-GB" altLang="en-US"/>
          </a:p>
        </p:txBody>
      </p:sp>
    </p:spTree>
    <p:extLst>
      <p:ext uri="{BB962C8B-B14F-4D97-AF65-F5344CB8AC3E}">
        <p14:creationId xmlns:p14="http://schemas.microsoft.com/office/powerpoint/2010/main" val="3507604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C67AF18-9F49-EDD9-64D2-7F8B77CB712B}"/>
              </a:ext>
            </a:extLst>
          </p:cNvPr>
          <p:cNvSpPr>
            <a:spLocks noGrp="1"/>
          </p:cNvSpPr>
          <p:nvPr>
            <p:ph type="dt" sz="half" idx="10"/>
          </p:nvPr>
        </p:nvSpPr>
        <p:spPr/>
        <p:txBody>
          <a:bodyPr/>
          <a:lstStyle>
            <a:lvl1pPr>
              <a:defRPr/>
            </a:lvl1pPr>
          </a:lstStyle>
          <a:p>
            <a:pPr>
              <a:defRPr/>
            </a:pPr>
            <a:fld id="{472618C1-6BE7-4566-A9A0-92F39011ABA8}" type="datetime1">
              <a:rPr lang="en-GB" altLang="en-US"/>
              <a:pPr>
                <a:defRPr/>
              </a:pPr>
              <a:t>07/06/2024</a:t>
            </a:fld>
            <a:endParaRPr lang="en-GB" altLang="en-US" dirty="0"/>
          </a:p>
        </p:txBody>
      </p:sp>
      <p:sp>
        <p:nvSpPr>
          <p:cNvPr id="3" name="Slide Number Placeholder 5">
            <a:extLst>
              <a:ext uri="{FF2B5EF4-FFF2-40B4-BE49-F238E27FC236}">
                <a16:creationId xmlns:a16="http://schemas.microsoft.com/office/drawing/2014/main" id="{4330711A-B343-ABCF-C164-54FB78877297}"/>
              </a:ext>
            </a:extLst>
          </p:cNvPr>
          <p:cNvSpPr>
            <a:spLocks noGrp="1"/>
          </p:cNvSpPr>
          <p:nvPr>
            <p:ph type="sldNum" sz="quarter" idx="11"/>
          </p:nvPr>
        </p:nvSpPr>
        <p:spPr/>
        <p:txBody>
          <a:bodyPr/>
          <a:lstStyle>
            <a:lvl1pPr>
              <a:defRPr/>
            </a:lvl1pPr>
          </a:lstStyle>
          <a:p>
            <a:pPr>
              <a:defRPr/>
            </a:pPr>
            <a:fld id="{E19C634D-16A4-4CA5-9093-0668BC1F3FED}" type="slidenum">
              <a:rPr lang="en-GB" altLang="en-US"/>
              <a:pPr>
                <a:defRPr/>
              </a:pPr>
              <a:t>‹#›</a:t>
            </a:fld>
            <a:endParaRPr lang="en-GB" altLang="en-US"/>
          </a:p>
        </p:txBody>
      </p:sp>
    </p:spTree>
    <p:extLst>
      <p:ext uri="{BB962C8B-B14F-4D97-AF65-F5344CB8AC3E}">
        <p14:creationId xmlns:p14="http://schemas.microsoft.com/office/powerpoint/2010/main" val="2392787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08E8029-98CF-5C69-2544-C9E628DDD1FA}"/>
              </a:ext>
            </a:extLst>
          </p:cNvPr>
          <p:cNvSpPr>
            <a:spLocks noGrp="1"/>
          </p:cNvSpPr>
          <p:nvPr>
            <p:ph type="dt" sz="half" idx="10"/>
          </p:nvPr>
        </p:nvSpPr>
        <p:spPr/>
        <p:txBody>
          <a:bodyPr/>
          <a:lstStyle>
            <a:lvl1pPr>
              <a:defRPr/>
            </a:lvl1pPr>
          </a:lstStyle>
          <a:p>
            <a:pPr>
              <a:defRPr/>
            </a:pPr>
            <a:fld id="{E062F082-767A-43BA-AB55-41659F3968C1}" type="datetime1">
              <a:rPr lang="en-GB" altLang="en-US"/>
              <a:pPr>
                <a:defRPr/>
              </a:pPr>
              <a:t>07/06/2024</a:t>
            </a:fld>
            <a:endParaRPr lang="en-GB" altLang="en-US" dirty="0"/>
          </a:p>
        </p:txBody>
      </p:sp>
      <p:sp>
        <p:nvSpPr>
          <p:cNvPr id="6" name="Slide Number Placeholder 5">
            <a:extLst>
              <a:ext uri="{FF2B5EF4-FFF2-40B4-BE49-F238E27FC236}">
                <a16:creationId xmlns:a16="http://schemas.microsoft.com/office/drawing/2014/main" id="{D557C110-311B-DB49-3F98-298381DB3DEF}"/>
              </a:ext>
            </a:extLst>
          </p:cNvPr>
          <p:cNvSpPr>
            <a:spLocks noGrp="1"/>
          </p:cNvSpPr>
          <p:nvPr>
            <p:ph type="sldNum" sz="quarter" idx="11"/>
          </p:nvPr>
        </p:nvSpPr>
        <p:spPr/>
        <p:txBody>
          <a:bodyPr/>
          <a:lstStyle>
            <a:lvl1pPr>
              <a:defRPr/>
            </a:lvl1pPr>
          </a:lstStyle>
          <a:p>
            <a:pPr>
              <a:defRPr/>
            </a:pPr>
            <a:fld id="{7D246D2C-F775-4BE6-A289-9C0C408CB6B6}" type="slidenum">
              <a:rPr lang="en-GB" altLang="en-US"/>
              <a:pPr>
                <a:defRPr/>
              </a:pPr>
              <a:t>‹#›</a:t>
            </a:fld>
            <a:endParaRPr lang="en-GB" altLang="en-US"/>
          </a:p>
        </p:txBody>
      </p:sp>
    </p:spTree>
    <p:extLst>
      <p:ext uri="{BB962C8B-B14F-4D97-AF65-F5344CB8AC3E}">
        <p14:creationId xmlns:p14="http://schemas.microsoft.com/office/powerpoint/2010/main" val="3961495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9FF0666-D0DD-B583-86B5-BE7286664850}"/>
              </a:ext>
            </a:extLst>
          </p:cNvPr>
          <p:cNvSpPr>
            <a:spLocks noGrp="1"/>
          </p:cNvSpPr>
          <p:nvPr>
            <p:ph type="dt" sz="half" idx="10"/>
          </p:nvPr>
        </p:nvSpPr>
        <p:spPr/>
        <p:txBody>
          <a:bodyPr/>
          <a:lstStyle>
            <a:lvl1pPr>
              <a:defRPr/>
            </a:lvl1pPr>
          </a:lstStyle>
          <a:p>
            <a:pPr>
              <a:defRPr/>
            </a:pPr>
            <a:fld id="{999D9911-8258-4CE0-B067-C259E6029F5B}" type="datetime1">
              <a:rPr lang="en-GB" altLang="en-US"/>
              <a:pPr>
                <a:defRPr/>
              </a:pPr>
              <a:t>07/06/2024</a:t>
            </a:fld>
            <a:endParaRPr lang="en-GB" altLang="en-US" dirty="0"/>
          </a:p>
        </p:txBody>
      </p:sp>
      <p:sp>
        <p:nvSpPr>
          <p:cNvPr id="6" name="Slide Number Placeholder 5">
            <a:extLst>
              <a:ext uri="{FF2B5EF4-FFF2-40B4-BE49-F238E27FC236}">
                <a16:creationId xmlns:a16="http://schemas.microsoft.com/office/drawing/2014/main" id="{DA873592-1606-C71D-4263-9A4FFB057677}"/>
              </a:ext>
            </a:extLst>
          </p:cNvPr>
          <p:cNvSpPr>
            <a:spLocks noGrp="1"/>
          </p:cNvSpPr>
          <p:nvPr>
            <p:ph type="sldNum" sz="quarter" idx="11"/>
          </p:nvPr>
        </p:nvSpPr>
        <p:spPr/>
        <p:txBody>
          <a:bodyPr/>
          <a:lstStyle>
            <a:lvl1pPr>
              <a:defRPr/>
            </a:lvl1pPr>
          </a:lstStyle>
          <a:p>
            <a:pPr>
              <a:defRPr/>
            </a:pPr>
            <a:fld id="{A3CB1145-A76E-4475-80EE-1F7E9E5C4C34}" type="slidenum">
              <a:rPr lang="en-GB" altLang="en-US"/>
              <a:pPr>
                <a:defRPr/>
              </a:pPr>
              <a:t>‹#›</a:t>
            </a:fld>
            <a:endParaRPr lang="en-GB" altLang="en-US"/>
          </a:p>
        </p:txBody>
      </p:sp>
    </p:spTree>
    <p:extLst>
      <p:ext uri="{BB962C8B-B14F-4D97-AF65-F5344CB8AC3E}">
        <p14:creationId xmlns:p14="http://schemas.microsoft.com/office/powerpoint/2010/main" val="4156310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8A449D-3C00-4A0C-1E83-97DF831F391B}"/>
              </a:ext>
            </a:extLst>
          </p:cNvPr>
          <p:cNvSpPr>
            <a:spLocks noGrp="1"/>
          </p:cNvSpPr>
          <p:nvPr>
            <p:ph type="dt" sz="half" idx="10"/>
          </p:nvPr>
        </p:nvSpPr>
        <p:spPr/>
        <p:txBody>
          <a:bodyPr/>
          <a:lstStyle>
            <a:lvl1pPr>
              <a:defRPr/>
            </a:lvl1pPr>
          </a:lstStyle>
          <a:p>
            <a:pPr>
              <a:defRPr/>
            </a:pPr>
            <a:fld id="{7B50CAD8-7471-4B93-BD4D-D7AE286C5871}" type="datetime1">
              <a:rPr lang="en-GB" altLang="en-US"/>
              <a:pPr>
                <a:defRPr/>
              </a:pPr>
              <a:t>07/06/2024</a:t>
            </a:fld>
            <a:endParaRPr lang="en-GB" altLang="en-US" dirty="0"/>
          </a:p>
        </p:txBody>
      </p:sp>
      <p:sp>
        <p:nvSpPr>
          <p:cNvPr id="5" name="Slide Number Placeholder 5">
            <a:extLst>
              <a:ext uri="{FF2B5EF4-FFF2-40B4-BE49-F238E27FC236}">
                <a16:creationId xmlns:a16="http://schemas.microsoft.com/office/drawing/2014/main" id="{39BE122B-BD75-FE74-02E3-20F6D238F892}"/>
              </a:ext>
            </a:extLst>
          </p:cNvPr>
          <p:cNvSpPr>
            <a:spLocks noGrp="1"/>
          </p:cNvSpPr>
          <p:nvPr>
            <p:ph type="sldNum" sz="quarter" idx="11"/>
          </p:nvPr>
        </p:nvSpPr>
        <p:spPr/>
        <p:txBody>
          <a:bodyPr/>
          <a:lstStyle>
            <a:lvl1pPr>
              <a:defRPr/>
            </a:lvl1pPr>
          </a:lstStyle>
          <a:p>
            <a:pPr>
              <a:defRPr/>
            </a:pPr>
            <a:fld id="{C5B9F060-FD42-4BFB-AC06-C45586E3688A}" type="slidenum">
              <a:rPr lang="en-GB" altLang="en-US"/>
              <a:pPr>
                <a:defRPr/>
              </a:pPr>
              <a:t>‹#›</a:t>
            </a:fld>
            <a:endParaRPr lang="en-GB" altLang="en-US"/>
          </a:p>
        </p:txBody>
      </p:sp>
    </p:spTree>
    <p:extLst>
      <p:ext uri="{BB962C8B-B14F-4D97-AF65-F5344CB8AC3E}">
        <p14:creationId xmlns:p14="http://schemas.microsoft.com/office/powerpoint/2010/main" val="2330195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B3920F-B70E-39DE-BA35-DCD45BEFBE3E}"/>
              </a:ext>
            </a:extLst>
          </p:cNvPr>
          <p:cNvSpPr>
            <a:spLocks noGrp="1"/>
          </p:cNvSpPr>
          <p:nvPr>
            <p:ph type="dt" sz="half" idx="10"/>
          </p:nvPr>
        </p:nvSpPr>
        <p:spPr/>
        <p:txBody>
          <a:bodyPr/>
          <a:lstStyle>
            <a:lvl1pPr>
              <a:defRPr/>
            </a:lvl1pPr>
          </a:lstStyle>
          <a:p>
            <a:pPr>
              <a:defRPr/>
            </a:pPr>
            <a:fld id="{DFEEE74E-0CC1-4025-B783-B6445B23E284}" type="datetime1">
              <a:rPr lang="en-GB" altLang="en-US"/>
              <a:pPr>
                <a:defRPr/>
              </a:pPr>
              <a:t>07/06/2024</a:t>
            </a:fld>
            <a:endParaRPr lang="en-GB" altLang="en-US" dirty="0"/>
          </a:p>
        </p:txBody>
      </p:sp>
      <p:sp>
        <p:nvSpPr>
          <p:cNvPr id="5" name="Slide Number Placeholder 5">
            <a:extLst>
              <a:ext uri="{FF2B5EF4-FFF2-40B4-BE49-F238E27FC236}">
                <a16:creationId xmlns:a16="http://schemas.microsoft.com/office/drawing/2014/main" id="{619E07B0-E16C-4353-EE2E-924B66B1FE42}"/>
              </a:ext>
            </a:extLst>
          </p:cNvPr>
          <p:cNvSpPr>
            <a:spLocks noGrp="1"/>
          </p:cNvSpPr>
          <p:nvPr>
            <p:ph type="sldNum" sz="quarter" idx="11"/>
          </p:nvPr>
        </p:nvSpPr>
        <p:spPr/>
        <p:txBody>
          <a:bodyPr/>
          <a:lstStyle>
            <a:lvl1pPr>
              <a:defRPr/>
            </a:lvl1pPr>
          </a:lstStyle>
          <a:p>
            <a:pPr>
              <a:defRPr/>
            </a:pPr>
            <a:fld id="{11731BD5-7D49-4752-93D2-E705427FDBAE}" type="slidenum">
              <a:rPr lang="en-GB" altLang="en-US"/>
              <a:pPr>
                <a:defRPr/>
              </a:pPr>
              <a:t>‹#›</a:t>
            </a:fld>
            <a:endParaRPr lang="en-GB" altLang="en-US"/>
          </a:p>
        </p:txBody>
      </p:sp>
    </p:spTree>
    <p:extLst>
      <p:ext uri="{BB962C8B-B14F-4D97-AF65-F5344CB8AC3E}">
        <p14:creationId xmlns:p14="http://schemas.microsoft.com/office/powerpoint/2010/main" val="2621882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CA8837D-650F-2123-B6F5-1411F9E7384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840D368-CCF7-565A-0E2E-2F0CAE14F44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0BCBE34-3F83-BC09-9E19-1BF1E17F56FA}"/>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4E27915-1D53-4052-BDBD-7ED2D4F97990}" type="datetime1">
              <a:rPr lang="en-GB" altLang="en-US"/>
              <a:pPr>
                <a:defRPr/>
              </a:pPr>
              <a:t>07/06/2024</a:t>
            </a:fld>
            <a:endParaRPr lang="en-GB" altLang="en-US" dirty="0"/>
          </a:p>
        </p:txBody>
      </p:sp>
      <p:sp>
        <p:nvSpPr>
          <p:cNvPr id="6" name="Slide Number Placeholder 5">
            <a:extLst>
              <a:ext uri="{FF2B5EF4-FFF2-40B4-BE49-F238E27FC236}">
                <a16:creationId xmlns:a16="http://schemas.microsoft.com/office/drawing/2014/main" id="{15BBC0D8-D018-DBB4-6580-2B9DC2AD78F2}"/>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C7871F0C-7483-4703-B5CE-55787C525C4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7" r:id="rId1"/>
    <p:sldLayoutId id="2147483948"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ukri.org/councils/mrc/facilities-and-resources/find-an-mrc-facility-or-resource/mrc-regulatory-support-centre/understanding-health-research/what-is-health-research/#contents-lis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80d-LAjWk9Y" TargetMode="External"/><Relationship Id="rId2" Type="http://schemas.openxmlformats.org/officeDocument/2006/relationships/slideLayout" Target="../slideLayouts/slideLayout2.xml"/><Relationship Id="rId1" Type="http://schemas.openxmlformats.org/officeDocument/2006/relationships/video" Target="https://www.youtube.com/embed/80d-LAjWk9Y?feature=oembed" TargetMode="External"/><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2" Type="http://schemas.openxmlformats.org/officeDocument/2006/relationships/hyperlink" Target="https://www.nihr.ac.uk/health-and-care-professionals/training/health-and-care-research-introduction.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hra.nhs.uk/about-us/what-we-do/how-we-regulate-health-and-social-care-research/"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z1stJlGlGSo" TargetMode="External"/><Relationship Id="rId2" Type="http://schemas.openxmlformats.org/officeDocument/2006/relationships/slideLayout" Target="../slideLayouts/slideLayout2.xml"/><Relationship Id="rId1" Type="http://schemas.openxmlformats.org/officeDocument/2006/relationships/video" Target="https://www.youtube.com/embed/z1stJlGlGSo?feature=oembed" TargetMode="External"/><Relationship Id="rId4" Type="http://schemas.openxmlformats.org/officeDocument/2006/relationships/image" Target="../media/image4.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hra.nhs.uk/about-us/what-we-do/how-we-regulate-health-and-social-care-research/"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hra.nhs.uk/about-us/what-we-do/how-we-regulate-health-and-social-care-research/"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VYYqOlSs9bo" TargetMode="External"/><Relationship Id="rId2" Type="http://schemas.openxmlformats.org/officeDocument/2006/relationships/slideLayout" Target="../slideLayouts/slideLayout2.xml"/><Relationship Id="rId1" Type="http://schemas.openxmlformats.org/officeDocument/2006/relationships/video" Target="https://www.youtube.com/embed/VYYqOlSs9bo?feature=oembed" TargetMode="External"/><Relationship Id="rId4" Type="http://schemas.openxmlformats.org/officeDocument/2006/relationships/image" Target="../media/image5.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4">
            <a:extLst>
              <a:ext uri="{FF2B5EF4-FFF2-40B4-BE49-F238E27FC236}">
                <a16:creationId xmlns:a16="http://schemas.microsoft.com/office/drawing/2014/main" id="{9E1C7957-58CF-625C-A195-85ABA9D0D906}"/>
              </a:ext>
            </a:extLst>
          </p:cNvPr>
          <p:cNvSpPr>
            <a:spLocks noGrp="1"/>
          </p:cNvSpPr>
          <p:nvPr>
            <p:ph type="subTitle" idx="1"/>
          </p:nvPr>
        </p:nvSpPr>
        <p:spPr>
          <a:xfrm>
            <a:off x="507839" y="1196752"/>
            <a:ext cx="8128322" cy="4679950"/>
          </a:xfrm>
        </p:spPr>
        <p:txBody>
          <a:bodyPr/>
          <a:lstStyle/>
          <a:p>
            <a:pPr eaLnBrk="1" hangingPunct="1"/>
            <a:r>
              <a:rPr lang="en-GB" altLang="en-US" sz="4000" b="1" dirty="0">
                <a:solidFill>
                  <a:schemeClr val="bg1"/>
                </a:solidFill>
              </a:rPr>
              <a:t>Introduction to Independent Research Skills (BMHP5019_LON)</a:t>
            </a:r>
          </a:p>
          <a:p>
            <a:pPr eaLnBrk="1" hangingPunct="1"/>
            <a:endParaRPr lang="en-GB" altLang="en-US" sz="3600" b="1" dirty="0">
              <a:solidFill>
                <a:schemeClr val="bg1"/>
              </a:solidFill>
            </a:endParaRPr>
          </a:p>
          <a:p>
            <a:pPr eaLnBrk="1" hangingPunct="1"/>
            <a:r>
              <a:rPr lang="en-GB" altLang="en-US" sz="3600" b="1" dirty="0">
                <a:solidFill>
                  <a:schemeClr val="bg1"/>
                </a:solidFill>
              </a:rPr>
              <a:t> </a:t>
            </a:r>
            <a:endParaRPr lang="en-GB" altLang="en-US" b="1" dirty="0">
              <a:solidFill>
                <a:schemeClr val="bg1"/>
              </a:solidFill>
            </a:endParaRPr>
          </a:p>
          <a:p>
            <a:pPr eaLnBrk="1" hangingPunct="1"/>
            <a:r>
              <a:rPr lang="en-GB" altLang="en-US" b="1" dirty="0">
                <a:solidFill>
                  <a:schemeClr val="bg1"/>
                </a:solidFill>
              </a:rPr>
              <a:t>Week 1: Introduction to the module; </a:t>
            </a:r>
          </a:p>
          <a:p>
            <a:pPr eaLnBrk="1" hangingPunct="1"/>
            <a:r>
              <a:rPr lang="en-GB" altLang="en-US" b="1" dirty="0">
                <a:solidFill>
                  <a:schemeClr val="bg1"/>
                </a:solidFill>
              </a:rPr>
              <a:t>Importance of Research in Health and Social Care</a:t>
            </a:r>
          </a:p>
          <a:p>
            <a:pPr eaLnBrk="1" hangingPunct="1"/>
            <a:endParaRPr lang="en-GB" altLang="en-US" sz="2800" b="1" dirty="0">
              <a:solidFill>
                <a:schemeClr val="bg1"/>
              </a:solidFill>
            </a:endParaRPr>
          </a:p>
          <a:p>
            <a:pPr algn="r" eaLnBrk="1" hangingPunct="1"/>
            <a:endParaRPr lang="en-GB" altLang="en-US" sz="2800" b="1" dirty="0">
              <a:solidFill>
                <a:schemeClr val="bg1"/>
              </a:solidFill>
            </a:endParaRPr>
          </a:p>
          <a:p>
            <a:pPr eaLnBrk="1" hangingPunct="1"/>
            <a:endParaRPr lang="en-GB" altLang="en-US" sz="2800" b="1" dirty="0">
              <a:solidFill>
                <a:schemeClr val="bg1"/>
              </a:solidFill>
            </a:endParaRPr>
          </a:p>
          <a:p>
            <a:endParaRPr lang="en-GB" altLang="en-US" sz="1800" b="1" dirty="0">
              <a:solidFill>
                <a:schemeClr val="bg1"/>
              </a:solidFill>
            </a:endParaRPr>
          </a:p>
          <a:p>
            <a:pPr eaLnBrk="1" hangingPunct="1"/>
            <a:endParaRPr lang="en-GB" altLang="en-US" b="1" dirty="0">
              <a:solidFill>
                <a:schemeClr val="bg1"/>
              </a:solidFill>
            </a:endParaRPr>
          </a:p>
          <a:p>
            <a:pPr eaLnBrk="1" hangingPunct="1"/>
            <a:r>
              <a:rPr lang="en-GB" altLang="en-US" b="1" dirty="0">
                <a:solidFill>
                  <a:schemeClr val="bg1"/>
                </a:solidFill>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3974B15C-1964-64A2-615B-5411A0C281A0}"/>
              </a:ext>
            </a:extLst>
          </p:cNvPr>
          <p:cNvSpPr>
            <a:spLocks noGrp="1"/>
          </p:cNvSpPr>
          <p:nvPr>
            <p:ph type="title"/>
          </p:nvPr>
        </p:nvSpPr>
        <p:spPr>
          <a:xfrm>
            <a:off x="395288" y="287338"/>
            <a:ext cx="8491537" cy="1081087"/>
          </a:xfrm>
        </p:spPr>
        <p:txBody>
          <a:bodyPr/>
          <a:lstStyle/>
          <a:p>
            <a:r>
              <a:rPr lang="en-GB" altLang="en-US" sz="4000"/>
              <a:t>Lesson Objectives</a:t>
            </a:r>
          </a:p>
        </p:txBody>
      </p:sp>
      <p:sp>
        <p:nvSpPr>
          <p:cNvPr id="8195" name="Content Placeholder 2">
            <a:extLst>
              <a:ext uri="{FF2B5EF4-FFF2-40B4-BE49-F238E27FC236}">
                <a16:creationId xmlns:a16="http://schemas.microsoft.com/office/drawing/2014/main" id="{869A7B40-9FE7-69A0-2948-6E61821D850D}"/>
              </a:ext>
            </a:extLst>
          </p:cNvPr>
          <p:cNvSpPr>
            <a:spLocks noGrp="1"/>
          </p:cNvSpPr>
          <p:nvPr>
            <p:ph idx="1"/>
          </p:nvPr>
        </p:nvSpPr>
        <p:spPr>
          <a:xfrm>
            <a:off x="628650" y="1773238"/>
            <a:ext cx="7886700" cy="3716337"/>
          </a:xfrm>
        </p:spPr>
        <p:txBody>
          <a:bodyPr/>
          <a:lstStyle/>
          <a:p>
            <a:r>
              <a:rPr lang="en-GB" altLang="en-US" sz="2800" dirty="0"/>
              <a:t>Introduction to the module</a:t>
            </a:r>
          </a:p>
          <a:p>
            <a:r>
              <a:rPr lang="en-GB" altLang="en-US" sz="2800" dirty="0"/>
              <a:t>Discuss the importance of research in health and social care.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7C1F5C70-FEEA-1325-5E44-83A1B280E45F}"/>
              </a:ext>
            </a:extLst>
          </p:cNvPr>
          <p:cNvSpPr>
            <a:spLocks noGrp="1"/>
          </p:cNvSpPr>
          <p:nvPr>
            <p:ph type="title"/>
          </p:nvPr>
        </p:nvSpPr>
        <p:spPr/>
        <p:txBody>
          <a:bodyPr/>
          <a:lstStyle/>
          <a:p>
            <a:pPr algn="l"/>
            <a:r>
              <a:rPr lang="en-GB" altLang="en-US" sz="4000" dirty="0"/>
              <a:t>Week 1: Introduction to Independent Research Skills</a:t>
            </a:r>
          </a:p>
        </p:txBody>
      </p:sp>
      <p:sp>
        <p:nvSpPr>
          <p:cNvPr id="7171" name="Content Placeholder 2">
            <a:extLst>
              <a:ext uri="{FF2B5EF4-FFF2-40B4-BE49-F238E27FC236}">
                <a16:creationId xmlns:a16="http://schemas.microsoft.com/office/drawing/2014/main" id="{FA0B4326-24DA-B108-E3C6-31DAA0CB3AD4}"/>
              </a:ext>
            </a:extLst>
          </p:cNvPr>
          <p:cNvSpPr>
            <a:spLocks noGrp="1"/>
          </p:cNvSpPr>
          <p:nvPr>
            <p:ph idx="1"/>
          </p:nvPr>
        </p:nvSpPr>
        <p:spPr>
          <a:xfrm>
            <a:off x="427167" y="2204864"/>
            <a:ext cx="8579296" cy="3311277"/>
          </a:xfrm>
        </p:spPr>
        <p:txBody>
          <a:bodyPr/>
          <a:lstStyle/>
          <a:p>
            <a:pPr marL="0" indent="0">
              <a:buFont typeface="Arial" panose="020B0604020202020204" pitchFamily="34" charset="0"/>
              <a:buNone/>
            </a:pPr>
            <a:r>
              <a:rPr lang="en-GB" altLang="en-US" sz="2400" dirty="0"/>
              <a:t>BSc Health and Social Care module</a:t>
            </a:r>
          </a:p>
          <a:p>
            <a:pPr marL="0" indent="0">
              <a:buFont typeface="Arial" panose="020B0604020202020204" pitchFamily="34" charset="0"/>
              <a:buNone/>
            </a:pPr>
            <a:endParaRPr lang="en-GB" altLang="en-US" sz="2400" dirty="0"/>
          </a:p>
          <a:p>
            <a:pPr marL="0" indent="0">
              <a:buFont typeface="Arial" panose="020B0604020202020204" pitchFamily="34" charset="0"/>
              <a:buNone/>
            </a:pPr>
            <a:r>
              <a:rPr lang="en-GB" altLang="en-US" sz="2400" dirty="0"/>
              <a:t>LEVEL: 5  </a:t>
            </a:r>
            <a:br>
              <a:rPr lang="en-GB" altLang="en-US" sz="2400" dirty="0"/>
            </a:br>
            <a:r>
              <a:rPr lang="en-GB" altLang="en-US" sz="2400" dirty="0"/>
              <a:t>CREDITS: 20</a:t>
            </a:r>
          </a:p>
          <a:p>
            <a:pPr marL="0" indent="0">
              <a:buFont typeface="Arial" panose="020B0604020202020204" pitchFamily="34" charset="0"/>
              <a:buNone/>
            </a:pPr>
            <a:endParaRPr lang="en-GB" altLang="en-US" sz="2400" dirty="0"/>
          </a:p>
          <a:p>
            <a:pPr marL="0" indent="0">
              <a:buFont typeface="Arial" panose="020B0604020202020204" pitchFamily="34" charset="0"/>
              <a:buNone/>
            </a:pPr>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5E41B39-6021-33ED-0BCD-07815083DCBA}"/>
              </a:ext>
            </a:extLst>
          </p:cNvPr>
          <p:cNvSpPr>
            <a:spLocks noGrp="1"/>
          </p:cNvSpPr>
          <p:nvPr>
            <p:ph type="title"/>
          </p:nvPr>
        </p:nvSpPr>
        <p:spPr>
          <a:xfrm>
            <a:off x="457200" y="568325"/>
            <a:ext cx="8229600" cy="1060450"/>
          </a:xfrm>
        </p:spPr>
        <p:txBody>
          <a:bodyPr/>
          <a:lstStyle/>
          <a:p>
            <a:r>
              <a:rPr lang="en-GB" altLang="en-US" dirty="0"/>
              <a:t>Module Aim </a:t>
            </a:r>
            <a:br>
              <a:rPr lang="en-GB" altLang="en-US" dirty="0"/>
            </a:br>
            <a:endParaRPr lang="en-GB" altLang="en-US" dirty="0"/>
          </a:p>
        </p:txBody>
      </p:sp>
      <p:sp>
        <p:nvSpPr>
          <p:cNvPr id="3" name="Content Placeholder 2">
            <a:extLst>
              <a:ext uri="{FF2B5EF4-FFF2-40B4-BE49-F238E27FC236}">
                <a16:creationId xmlns:a16="http://schemas.microsoft.com/office/drawing/2014/main" id="{B7BD7030-C035-9D84-8CF4-80C04B3768F2}"/>
              </a:ext>
            </a:extLst>
          </p:cNvPr>
          <p:cNvSpPr>
            <a:spLocks noGrp="1"/>
          </p:cNvSpPr>
          <p:nvPr>
            <p:ph idx="1"/>
          </p:nvPr>
        </p:nvSpPr>
        <p:spPr>
          <a:xfrm>
            <a:off x="457200" y="1268413"/>
            <a:ext cx="8229600" cy="4248150"/>
          </a:xfrm>
        </p:spPr>
        <p:txBody>
          <a:bodyPr/>
          <a:lstStyle/>
          <a:p>
            <a:pPr marL="0" indent="0">
              <a:buFont typeface="Arial" panose="020B0604020202020204" pitchFamily="34" charset="0"/>
              <a:buNone/>
              <a:defRPr/>
            </a:pPr>
            <a:r>
              <a:rPr lang="en-GB" dirty="0"/>
              <a:t> </a:t>
            </a:r>
          </a:p>
          <a:p>
            <a:pPr marL="0" indent="0">
              <a:buNone/>
              <a:defRPr/>
            </a:pPr>
            <a:r>
              <a:rPr lang="en-GB" dirty="0"/>
              <a:t>To develop skills of independent enquiry, research and analysis by undertaking a sustained research project in order to investigate a topic related to the health, care or digital professions.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4D313DC-AAC4-3894-4B9B-63E68B7F9209}"/>
              </a:ext>
            </a:extLst>
          </p:cNvPr>
          <p:cNvSpPr>
            <a:spLocks noGrp="1"/>
          </p:cNvSpPr>
          <p:nvPr>
            <p:ph type="title"/>
          </p:nvPr>
        </p:nvSpPr>
        <p:spPr>
          <a:xfrm>
            <a:off x="457200" y="274638"/>
            <a:ext cx="8229600" cy="1641475"/>
          </a:xfrm>
        </p:spPr>
        <p:txBody>
          <a:bodyPr/>
          <a:lstStyle/>
          <a:p>
            <a:r>
              <a:rPr lang="en-GB" altLang="en-US" dirty="0"/>
              <a:t>Module Learning Outcomes </a:t>
            </a:r>
            <a:br>
              <a:rPr lang="en-GB" altLang="en-US" dirty="0"/>
            </a:br>
            <a:endParaRPr lang="en-GB" altLang="en-US" dirty="0"/>
          </a:p>
        </p:txBody>
      </p:sp>
      <p:sp>
        <p:nvSpPr>
          <p:cNvPr id="3" name="Content Placeholder 2">
            <a:extLst>
              <a:ext uri="{FF2B5EF4-FFF2-40B4-BE49-F238E27FC236}">
                <a16:creationId xmlns:a16="http://schemas.microsoft.com/office/drawing/2014/main" id="{A7F88B71-3D9B-9689-6883-255C7E9B4638}"/>
              </a:ext>
            </a:extLst>
          </p:cNvPr>
          <p:cNvSpPr>
            <a:spLocks noGrp="1"/>
          </p:cNvSpPr>
          <p:nvPr>
            <p:ph idx="1"/>
          </p:nvPr>
        </p:nvSpPr>
        <p:spPr>
          <a:xfrm>
            <a:off x="628650" y="1601788"/>
            <a:ext cx="7886700" cy="3654425"/>
          </a:xfrm>
        </p:spPr>
        <p:txBody>
          <a:bodyPr>
            <a:noAutofit/>
          </a:bodyPr>
          <a:lstStyle/>
          <a:p>
            <a:pPr marL="0" indent="0">
              <a:buFont typeface="Arial" panose="020B0604020202020204" pitchFamily="34" charset="0"/>
              <a:buNone/>
              <a:defRPr/>
            </a:pPr>
            <a:r>
              <a:rPr lang="en-GB" sz="2400" dirty="0"/>
              <a:t>Upon the successful completion of this module, the student should be able to demonstrate the ability to: </a:t>
            </a:r>
          </a:p>
          <a:p>
            <a:pPr marL="0" indent="0">
              <a:buFont typeface="Arial" panose="020B0604020202020204" pitchFamily="34" charset="0"/>
              <a:buNone/>
              <a:defRPr/>
            </a:pPr>
            <a:r>
              <a:rPr lang="en-GB" sz="2400" dirty="0"/>
              <a:t> </a:t>
            </a:r>
          </a:p>
          <a:p>
            <a:pPr marL="457200" indent="-457200">
              <a:buFont typeface="+mj-lt"/>
              <a:buAutoNum type="arabicParenR"/>
              <a:defRPr/>
            </a:pPr>
            <a:r>
              <a:rPr lang="en-GB" sz="2400" dirty="0"/>
              <a:t>Use academic research and examination of literature to independently examine an area of study related to the health, care or digital professions</a:t>
            </a:r>
          </a:p>
          <a:p>
            <a:pPr marL="457200" indent="-457200">
              <a:buFont typeface="+mj-lt"/>
              <a:buAutoNum type="arabicParenR"/>
              <a:defRPr/>
            </a:pPr>
            <a:endParaRPr lang="en-GB" sz="2400" dirty="0"/>
          </a:p>
          <a:p>
            <a:pPr marL="457200" indent="-457200">
              <a:buFont typeface="+mj-lt"/>
              <a:buAutoNum type="arabicParenR"/>
              <a:defRPr/>
            </a:pPr>
            <a:r>
              <a:rPr lang="en-GB" sz="2400" dirty="0"/>
              <a:t>Evaluate, justify and present research outcomes.</a:t>
            </a:r>
          </a:p>
          <a:p>
            <a:pPr>
              <a:defRPr/>
            </a:pPr>
            <a:endParaRPr lang="en-GB"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0DA27-83E5-BCA7-2DC0-A3D0E9CCEE5E}"/>
              </a:ext>
            </a:extLst>
          </p:cNvPr>
          <p:cNvSpPr>
            <a:spLocks noGrp="1"/>
          </p:cNvSpPr>
          <p:nvPr>
            <p:ph type="title"/>
          </p:nvPr>
        </p:nvSpPr>
        <p:spPr>
          <a:xfrm>
            <a:off x="628650" y="620713"/>
            <a:ext cx="7886700" cy="1171575"/>
          </a:xfrm>
        </p:spPr>
        <p:txBody>
          <a:bodyPr>
            <a:normAutofit fontScale="90000"/>
          </a:bodyPr>
          <a:lstStyle/>
          <a:p>
            <a:pPr>
              <a:defRPr/>
            </a:pPr>
            <a:r>
              <a:rPr lang="en-GB" dirty="0"/>
              <a:t>Assessments </a:t>
            </a:r>
            <a:br>
              <a:rPr lang="en-GB" dirty="0"/>
            </a:br>
            <a:endParaRPr lang="en-GB" dirty="0"/>
          </a:p>
        </p:txBody>
      </p:sp>
      <p:sp>
        <p:nvSpPr>
          <p:cNvPr id="3" name="Content Placeholder 2">
            <a:extLst>
              <a:ext uri="{FF2B5EF4-FFF2-40B4-BE49-F238E27FC236}">
                <a16:creationId xmlns:a16="http://schemas.microsoft.com/office/drawing/2014/main" id="{E4736C48-0DC4-029D-CFF8-50686A453B51}"/>
              </a:ext>
            </a:extLst>
          </p:cNvPr>
          <p:cNvSpPr>
            <a:spLocks noGrp="1"/>
          </p:cNvSpPr>
          <p:nvPr>
            <p:ph idx="1"/>
          </p:nvPr>
        </p:nvSpPr>
        <p:spPr>
          <a:xfrm>
            <a:off x="457200" y="1600200"/>
            <a:ext cx="8229600" cy="3916363"/>
          </a:xfrm>
        </p:spPr>
        <p:txBody>
          <a:bodyPr>
            <a:normAutofit fontScale="62500" lnSpcReduction="20000"/>
          </a:bodyPr>
          <a:lstStyle/>
          <a:p>
            <a:pPr marL="0" indent="0">
              <a:buFont typeface="Arial" panose="020B0604020202020204" pitchFamily="34" charset="0"/>
              <a:buNone/>
              <a:defRPr/>
            </a:pPr>
            <a:r>
              <a:rPr lang="en-GB" b="1" u="sng" dirty="0">
                <a:solidFill>
                  <a:schemeClr val="accent6">
                    <a:lumMod val="75000"/>
                  </a:schemeClr>
                </a:solidFill>
              </a:rPr>
              <a:t>Assessment Component 1:</a:t>
            </a:r>
            <a:r>
              <a:rPr lang="en-GB" b="1" dirty="0">
                <a:solidFill>
                  <a:schemeClr val="accent6">
                    <a:lumMod val="75000"/>
                  </a:schemeClr>
                </a:solidFill>
              </a:rPr>
              <a:t> </a:t>
            </a:r>
          </a:p>
          <a:p>
            <a:pPr marL="0" indent="0">
              <a:buFont typeface="Arial" panose="020B0604020202020204" pitchFamily="34" charset="0"/>
              <a:buNone/>
              <a:defRPr/>
            </a:pPr>
            <a:r>
              <a:rPr lang="en-GB" b="1" dirty="0"/>
              <a:t>10% weighting </a:t>
            </a:r>
          </a:p>
          <a:p>
            <a:pPr marL="0" indent="0">
              <a:buFont typeface="Arial" panose="020B0604020202020204" pitchFamily="34" charset="0"/>
              <a:buNone/>
              <a:defRPr/>
            </a:pPr>
            <a:r>
              <a:rPr lang="en-GB" b="1" dirty="0"/>
              <a:t>Written Assignment</a:t>
            </a:r>
          </a:p>
          <a:p>
            <a:pPr marL="0" indent="0">
              <a:buFont typeface="Arial" panose="020B0604020202020204" pitchFamily="34" charset="0"/>
              <a:buNone/>
              <a:defRPr/>
            </a:pPr>
            <a:r>
              <a:rPr lang="en-GB" b="1" dirty="0"/>
              <a:t>Research proposal </a:t>
            </a:r>
          </a:p>
          <a:p>
            <a:pPr marL="0" indent="0">
              <a:buFont typeface="Arial" panose="020B0604020202020204" pitchFamily="34" charset="0"/>
              <a:buNone/>
              <a:defRPr/>
            </a:pPr>
            <a:r>
              <a:rPr lang="en-GB" b="1" dirty="0"/>
              <a:t>400 words </a:t>
            </a:r>
          </a:p>
          <a:p>
            <a:pPr marL="0" indent="0">
              <a:buFont typeface="Arial" panose="020B0604020202020204" pitchFamily="34" charset="0"/>
              <a:buNone/>
              <a:defRPr/>
            </a:pPr>
            <a:endParaRPr lang="en-GB" dirty="0"/>
          </a:p>
          <a:p>
            <a:pPr marL="0" indent="0">
              <a:buFont typeface="Arial" panose="020B0604020202020204" pitchFamily="34" charset="0"/>
              <a:buNone/>
              <a:defRPr/>
            </a:pPr>
            <a:endParaRPr lang="en-GB" dirty="0"/>
          </a:p>
          <a:p>
            <a:pPr marL="0" indent="0">
              <a:buFont typeface="Arial" panose="020B0604020202020204" pitchFamily="34" charset="0"/>
              <a:buNone/>
              <a:defRPr/>
            </a:pPr>
            <a:r>
              <a:rPr lang="en-GB" b="1" u="sng" dirty="0">
                <a:solidFill>
                  <a:schemeClr val="accent6">
                    <a:lumMod val="75000"/>
                  </a:schemeClr>
                </a:solidFill>
              </a:rPr>
              <a:t>Assessment Component 2:</a:t>
            </a:r>
            <a:r>
              <a:rPr lang="en-GB" b="1" dirty="0">
                <a:solidFill>
                  <a:schemeClr val="accent6">
                    <a:lumMod val="75000"/>
                  </a:schemeClr>
                </a:solidFill>
              </a:rPr>
              <a:t> </a:t>
            </a:r>
          </a:p>
          <a:p>
            <a:pPr marL="0" indent="0">
              <a:buFont typeface="Arial" panose="020B0604020202020204" pitchFamily="34" charset="0"/>
              <a:buNone/>
              <a:defRPr/>
            </a:pPr>
            <a:r>
              <a:rPr lang="en-GB" b="1" dirty="0"/>
              <a:t>90% weighting </a:t>
            </a:r>
          </a:p>
          <a:p>
            <a:pPr marL="0" indent="0">
              <a:buFont typeface="Arial" panose="020B0604020202020204" pitchFamily="34" charset="0"/>
              <a:buNone/>
              <a:defRPr/>
            </a:pPr>
            <a:r>
              <a:rPr lang="en-GB" b="1" dirty="0"/>
              <a:t>Written Assignment</a:t>
            </a:r>
          </a:p>
          <a:p>
            <a:pPr marL="0" indent="0">
              <a:buFont typeface="Arial" panose="020B0604020202020204" pitchFamily="34" charset="0"/>
              <a:buNone/>
              <a:defRPr/>
            </a:pPr>
            <a:r>
              <a:rPr lang="en-GB" b="1" dirty="0"/>
              <a:t>Research report </a:t>
            </a:r>
          </a:p>
          <a:p>
            <a:pPr marL="0" indent="0">
              <a:buFont typeface="Arial" panose="020B0604020202020204" pitchFamily="34" charset="0"/>
              <a:buNone/>
              <a:defRPr/>
            </a:pPr>
            <a:r>
              <a:rPr lang="en-GB" b="1" dirty="0"/>
              <a:t>3,600 words</a:t>
            </a:r>
            <a:endParaRPr lang="en-GB" dirty="0"/>
          </a:p>
          <a:p>
            <a:pPr>
              <a:defRP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F9B93-6524-8320-EA83-4E06B43B4F06}"/>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D6026300-88B1-BCE6-7B85-6CA0483EE904}"/>
              </a:ext>
            </a:extLst>
          </p:cNvPr>
          <p:cNvSpPr>
            <a:spLocks noGrp="1"/>
          </p:cNvSpPr>
          <p:nvPr>
            <p:ph idx="1"/>
          </p:nvPr>
        </p:nvSpPr>
        <p:spPr>
          <a:xfrm>
            <a:off x="457200" y="1340768"/>
            <a:ext cx="8229600" cy="3917032"/>
          </a:xfrm>
        </p:spPr>
        <p:txBody>
          <a:bodyPr/>
          <a:lstStyle/>
          <a:p>
            <a:r>
              <a:rPr lang="en-GB" dirty="0"/>
              <a:t>For the next 10 minutes, discuss in pairs, what is health research?</a:t>
            </a:r>
          </a:p>
          <a:p>
            <a:r>
              <a:rPr lang="en-GB" dirty="0"/>
              <a:t>How can health research benefit the lives of people?</a:t>
            </a:r>
          </a:p>
          <a:p>
            <a:r>
              <a:rPr lang="en-GB" dirty="0"/>
              <a:t>Do you think it is essential? If so, why?</a:t>
            </a:r>
          </a:p>
          <a:p>
            <a:endParaRPr lang="en-GB" dirty="0"/>
          </a:p>
          <a:p>
            <a:r>
              <a:rPr lang="en-GB" dirty="0"/>
              <a:t>Write down your ideas and share them with the class.</a:t>
            </a:r>
          </a:p>
        </p:txBody>
      </p:sp>
    </p:spTree>
    <p:extLst>
      <p:ext uri="{BB962C8B-B14F-4D97-AF65-F5344CB8AC3E}">
        <p14:creationId xmlns:p14="http://schemas.microsoft.com/office/powerpoint/2010/main" val="2112401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22589-5054-289C-1252-5BA970AED850}"/>
              </a:ext>
            </a:extLst>
          </p:cNvPr>
          <p:cNvSpPr>
            <a:spLocks noGrp="1"/>
          </p:cNvSpPr>
          <p:nvPr>
            <p:ph type="title"/>
          </p:nvPr>
        </p:nvSpPr>
        <p:spPr>
          <a:xfrm>
            <a:off x="457200" y="76036"/>
            <a:ext cx="8229600" cy="1143000"/>
          </a:xfrm>
        </p:spPr>
        <p:txBody>
          <a:bodyPr/>
          <a:lstStyle/>
          <a:p>
            <a:r>
              <a:rPr lang="en-GB" dirty="0"/>
              <a:t>What is </a:t>
            </a:r>
            <a:r>
              <a:rPr lang="en-GB" b="1" dirty="0"/>
              <a:t>health</a:t>
            </a:r>
            <a:r>
              <a:rPr lang="en-GB" dirty="0"/>
              <a:t> research?</a:t>
            </a:r>
          </a:p>
        </p:txBody>
      </p:sp>
      <p:sp>
        <p:nvSpPr>
          <p:cNvPr id="3" name="Content Placeholder 2">
            <a:extLst>
              <a:ext uri="{FF2B5EF4-FFF2-40B4-BE49-F238E27FC236}">
                <a16:creationId xmlns:a16="http://schemas.microsoft.com/office/drawing/2014/main" id="{E75095C1-49A9-C635-E705-0B2CBB8C0158}"/>
              </a:ext>
            </a:extLst>
          </p:cNvPr>
          <p:cNvSpPr>
            <a:spLocks noGrp="1"/>
          </p:cNvSpPr>
          <p:nvPr>
            <p:ph idx="1"/>
          </p:nvPr>
        </p:nvSpPr>
        <p:spPr>
          <a:xfrm>
            <a:off x="457200" y="1185703"/>
            <a:ext cx="8229600" cy="3917032"/>
          </a:xfrm>
        </p:spPr>
        <p:txBody>
          <a:bodyPr/>
          <a:lstStyle/>
          <a:p>
            <a:pPr marL="0" indent="0">
              <a:buNone/>
            </a:pPr>
            <a:r>
              <a:rPr lang="en-GB" sz="1800" b="1" dirty="0">
                <a:solidFill>
                  <a:schemeClr val="accent6">
                    <a:lumMod val="75000"/>
                  </a:schemeClr>
                </a:solidFill>
              </a:rPr>
              <a:t>Health research is any research which ultimately aims to improve human health. </a:t>
            </a:r>
            <a:r>
              <a:rPr lang="en-GB" sz="1800" dirty="0"/>
              <a:t>This includes, but is not limited to:</a:t>
            </a:r>
          </a:p>
          <a:p>
            <a:r>
              <a:rPr lang="en-GB" sz="1800" b="1" dirty="0"/>
              <a:t>fundamental discovery science </a:t>
            </a:r>
            <a:r>
              <a:rPr lang="en-GB" sz="1800" dirty="0"/>
              <a:t>which aims to develop the necessary knowledge base and improve understanding of biological or other factors influencing human health </a:t>
            </a:r>
          </a:p>
          <a:p>
            <a:r>
              <a:rPr lang="en-GB" sz="1800" b="1" dirty="0"/>
              <a:t>population-based studies </a:t>
            </a:r>
            <a:r>
              <a:rPr lang="en-GB" sz="1800" dirty="0"/>
              <a:t>which follow the health of a large number of people, or a ‘cohort’ (over a period of time usually for a number of years)</a:t>
            </a:r>
          </a:p>
          <a:p>
            <a:r>
              <a:rPr lang="en-GB" sz="1800" b="1" dirty="0"/>
              <a:t>interventional studies</a:t>
            </a:r>
            <a:r>
              <a:rPr lang="en-GB" sz="1800" dirty="0"/>
              <a:t>, where people may be randomised to different interventions, such as those which aim to prove the safety and or efficacy of a ‘product’, such as a Clinical Trial </a:t>
            </a:r>
          </a:p>
          <a:p>
            <a:pPr marL="0" indent="0">
              <a:buNone/>
            </a:pPr>
            <a:endParaRPr lang="en-GB" sz="1800" dirty="0"/>
          </a:p>
          <a:p>
            <a:pPr marL="0" indent="0">
              <a:buNone/>
            </a:pPr>
            <a:r>
              <a:rPr lang="en-GB" sz="1800" b="1" i="1" dirty="0"/>
              <a:t>Whatever health research you do, there are a number of different legal frameworks and regulatory requirements with which you may need to comply.</a:t>
            </a:r>
          </a:p>
        </p:txBody>
      </p:sp>
      <p:sp>
        <p:nvSpPr>
          <p:cNvPr id="7" name="TextBox 6">
            <a:extLst>
              <a:ext uri="{FF2B5EF4-FFF2-40B4-BE49-F238E27FC236}">
                <a16:creationId xmlns:a16="http://schemas.microsoft.com/office/drawing/2014/main" id="{F6F7515C-D087-7F0B-48ED-6A5089761897}"/>
              </a:ext>
            </a:extLst>
          </p:cNvPr>
          <p:cNvSpPr txBox="1"/>
          <p:nvPr/>
        </p:nvSpPr>
        <p:spPr>
          <a:xfrm>
            <a:off x="5292080" y="5364520"/>
            <a:ext cx="3610744" cy="307777"/>
          </a:xfrm>
          <a:prstGeom prst="rect">
            <a:avLst/>
          </a:prstGeom>
          <a:noFill/>
        </p:spPr>
        <p:txBody>
          <a:bodyPr wrap="square">
            <a:spAutoFit/>
          </a:bodyPr>
          <a:lstStyle/>
          <a:p>
            <a:r>
              <a:rPr lang="en-GB" sz="1400" dirty="0"/>
              <a:t>Source: </a:t>
            </a:r>
            <a:r>
              <a:rPr lang="en-GB" sz="1400" dirty="0">
                <a:hlinkClick r:id="rId2"/>
              </a:rPr>
              <a:t>What is health research? – UKRI</a:t>
            </a:r>
            <a:endParaRPr lang="en-GB" sz="1400" dirty="0"/>
          </a:p>
        </p:txBody>
      </p:sp>
    </p:spTree>
    <p:extLst>
      <p:ext uri="{BB962C8B-B14F-4D97-AF65-F5344CB8AC3E}">
        <p14:creationId xmlns:p14="http://schemas.microsoft.com/office/powerpoint/2010/main" val="2492677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45E5D700-1A2A-3234-9266-D27007D3D6CF}"/>
              </a:ext>
            </a:extLst>
          </p:cNvPr>
          <p:cNvSpPr>
            <a:spLocks noGrp="1"/>
          </p:cNvSpPr>
          <p:nvPr>
            <p:ph type="title"/>
          </p:nvPr>
        </p:nvSpPr>
        <p:spPr/>
        <p:txBody>
          <a:bodyPr/>
          <a:lstStyle/>
          <a:p>
            <a:r>
              <a:rPr lang="en-GB" altLang="en-US"/>
              <a:t>National Institute for Health Research (NIHR)</a:t>
            </a:r>
          </a:p>
        </p:txBody>
      </p:sp>
      <p:sp>
        <p:nvSpPr>
          <p:cNvPr id="3" name="Content Placeholder 2">
            <a:extLst>
              <a:ext uri="{FF2B5EF4-FFF2-40B4-BE49-F238E27FC236}">
                <a16:creationId xmlns:a16="http://schemas.microsoft.com/office/drawing/2014/main" id="{5BD94FC4-B56D-A0BC-9622-37616929E4DB}"/>
              </a:ext>
            </a:extLst>
          </p:cNvPr>
          <p:cNvSpPr>
            <a:spLocks noGrp="1"/>
          </p:cNvSpPr>
          <p:nvPr>
            <p:ph idx="1"/>
          </p:nvPr>
        </p:nvSpPr>
        <p:spPr>
          <a:xfrm>
            <a:off x="318356" y="2132856"/>
            <a:ext cx="8507288" cy="3382963"/>
          </a:xfrm>
        </p:spPr>
        <p:txBody>
          <a:bodyPr/>
          <a:lstStyle/>
          <a:p>
            <a:pPr marL="0" indent="0" algn="ctr">
              <a:buNone/>
              <a:defRPr/>
            </a:pPr>
            <a:r>
              <a:rPr lang="en-GB" sz="2800" dirty="0"/>
              <a:t>Let’s watch this video</a:t>
            </a:r>
            <a:endParaRPr lang="en-US" sz="2800" b="1" dirty="0"/>
          </a:p>
          <a:p>
            <a:pPr marL="0" indent="0" algn="ctr">
              <a:buFont typeface="Arial" panose="020B0604020202020204" pitchFamily="34" charset="0"/>
              <a:buNone/>
              <a:defRPr/>
            </a:pPr>
            <a:endParaRPr lang="en-US" sz="2800" b="1" dirty="0"/>
          </a:p>
          <a:p>
            <a:pPr marL="0" indent="0" algn="ctr">
              <a:buFont typeface="Arial" panose="020B0604020202020204" pitchFamily="34" charset="0"/>
              <a:buNone/>
              <a:defRPr/>
            </a:pPr>
            <a:endParaRPr lang="en-US" sz="2800" b="1" dirty="0"/>
          </a:p>
          <a:p>
            <a:pPr marL="0" indent="0" algn="ctr">
              <a:buFont typeface="Arial" panose="020B0604020202020204" pitchFamily="34" charset="0"/>
              <a:buNone/>
              <a:defRPr/>
            </a:pPr>
            <a:endParaRPr lang="en-US" sz="2800" b="1" dirty="0"/>
          </a:p>
          <a:p>
            <a:pPr marL="0" indent="0" algn="ctr">
              <a:buFont typeface="Arial" panose="020B0604020202020204" pitchFamily="34" charset="0"/>
              <a:buNone/>
              <a:defRPr/>
            </a:pPr>
            <a:endParaRPr lang="en-US" sz="2800" b="1" dirty="0"/>
          </a:p>
          <a:p>
            <a:pPr marL="0" indent="0" algn="ctr">
              <a:buFont typeface="Arial" panose="020B0604020202020204" pitchFamily="34" charset="0"/>
              <a:buNone/>
              <a:defRPr/>
            </a:pPr>
            <a:endParaRPr lang="en-US" sz="2800" b="1" dirty="0"/>
          </a:p>
          <a:p>
            <a:pPr marL="0" indent="0" algn="ctr">
              <a:buNone/>
              <a:defRPr/>
            </a:pPr>
            <a:r>
              <a:rPr lang="en-GB" sz="2000" dirty="0">
                <a:hlinkClick r:id="rId3"/>
              </a:rPr>
              <a:t>Why Be Part of Research? (youtube.com)</a:t>
            </a:r>
            <a:r>
              <a:rPr lang="en-GB" sz="2000" dirty="0"/>
              <a:t> </a:t>
            </a:r>
          </a:p>
        </p:txBody>
      </p:sp>
      <p:pic>
        <p:nvPicPr>
          <p:cNvPr id="2" name="Online Media 1" title="Why Be Part of Research?">
            <a:hlinkClick r:id="" action="ppaction://media"/>
            <a:extLst>
              <a:ext uri="{FF2B5EF4-FFF2-40B4-BE49-F238E27FC236}">
                <a16:creationId xmlns:a16="http://schemas.microsoft.com/office/drawing/2014/main" id="{E17150F6-6D79-C820-BBF0-4C8914484895}"/>
              </a:ext>
            </a:extLst>
          </p:cNvPr>
          <p:cNvPicPr>
            <a:picLocks noRot="1" noChangeAspect="1"/>
          </p:cNvPicPr>
          <p:nvPr>
            <a:videoFile r:link="rId1"/>
          </p:nvPr>
        </p:nvPicPr>
        <p:blipFill>
          <a:blip r:embed="rId4"/>
          <a:stretch>
            <a:fillRect/>
          </a:stretch>
        </p:blipFill>
        <p:spPr>
          <a:xfrm>
            <a:off x="2483768" y="2636912"/>
            <a:ext cx="4427984" cy="250150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D6CA5-8089-093D-3F4E-35A84C46C1E2}"/>
              </a:ext>
            </a:extLst>
          </p:cNvPr>
          <p:cNvSpPr>
            <a:spLocks noGrp="1"/>
          </p:cNvSpPr>
          <p:nvPr>
            <p:ph type="title"/>
          </p:nvPr>
        </p:nvSpPr>
        <p:spPr>
          <a:xfrm>
            <a:off x="457200" y="116632"/>
            <a:ext cx="8229600" cy="1143000"/>
          </a:xfrm>
        </p:spPr>
        <p:txBody>
          <a:bodyPr/>
          <a:lstStyle/>
          <a:p>
            <a:r>
              <a:rPr lang="en-GB" sz="4000" dirty="0"/>
              <a:t>What is </a:t>
            </a:r>
            <a:r>
              <a:rPr lang="en-GB" sz="4000" b="1" dirty="0"/>
              <a:t>health and care </a:t>
            </a:r>
            <a:r>
              <a:rPr lang="en-GB" sz="4000" dirty="0"/>
              <a:t>research?</a:t>
            </a:r>
          </a:p>
        </p:txBody>
      </p:sp>
      <p:sp>
        <p:nvSpPr>
          <p:cNvPr id="3" name="Content Placeholder 2">
            <a:extLst>
              <a:ext uri="{FF2B5EF4-FFF2-40B4-BE49-F238E27FC236}">
                <a16:creationId xmlns:a16="http://schemas.microsoft.com/office/drawing/2014/main" id="{2AFC7163-316B-5719-4936-580E4DB15BC0}"/>
              </a:ext>
            </a:extLst>
          </p:cNvPr>
          <p:cNvSpPr>
            <a:spLocks noGrp="1"/>
          </p:cNvSpPr>
          <p:nvPr>
            <p:ph idx="1"/>
          </p:nvPr>
        </p:nvSpPr>
        <p:spPr>
          <a:xfrm>
            <a:off x="457200" y="1340768"/>
            <a:ext cx="8229600" cy="3917032"/>
          </a:xfrm>
        </p:spPr>
        <p:txBody>
          <a:bodyPr/>
          <a:lstStyle/>
          <a:p>
            <a:r>
              <a:rPr lang="en-GB" sz="2000" b="1" dirty="0">
                <a:solidFill>
                  <a:schemeClr val="accent6">
                    <a:lumMod val="75000"/>
                  </a:schemeClr>
                </a:solidFill>
              </a:rPr>
              <a:t>Health and care research focuses on exploring and enhancing different aspects of health and care</a:t>
            </a:r>
            <a:r>
              <a:rPr lang="en-GB" sz="2000" dirty="0">
                <a:solidFill>
                  <a:schemeClr val="accent6">
                    <a:lumMod val="75000"/>
                  </a:schemeClr>
                </a:solidFill>
              </a:rPr>
              <a:t>. </a:t>
            </a:r>
          </a:p>
          <a:p>
            <a:r>
              <a:rPr lang="en-GB" sz="2000" dirty="0"/>
              <a:t>These include patient care, disease prevention, and overall health.</a:t>
            </a:r>
          </a:p>
          <a:p>
            <a:endParaRPr lang="en-GB" sz="2000" dirty="0"/>
          </a:p>
          <a:p>
            <a:pPr marL="0" indent="0">
              <a:buNone/>
            </a:pPr>
            <a:r>
              <a:rPr lang="en-GB" sz="2000" b="1" dirty="0"/>
              <a:t>Health and care research aims to:</a:t>
            </a:r>
          </a:p>
          <a:p>
            <a:r>
              <a:rPr lang="en-GB" sz="2000" dirty="0"/>
              <a:t>improve healthcare outcomes</a:t>
            </a:r>
          </a:p>
          <a:p>
            <a:r>
              <a:rPr lang="en-GB" sz="2000" dirty="0"/>
              <a:t>enhance patient wellbeing</a:t>
            </a:r>
          </a:p>
          <a:p>
            <a:r>
              <a:rPr lang="en-GB" sz="2000" dirty="0"/>
              <a:t>influence health and care policies.</a:t>
            </a:r>
          </a:p>
          <a:p>
            <a:pPr marL="0" indent="0">
              <a:buNone/>
            </a:pPr>
            <a:endParaRPr lang="en-GB" sz="2000" dirty="0"/>
          </a:p>
          <a:p>
            <a:pPr marL="0" indent="0">
              <a:buNone/>
            </a:pPr>
            <a:r>
              <a:rPr lang="en-GB" sz="2000" dirty="0"/>
              <a:t>Health and care research helps develop evidence-based solutions to challenges in the health and care sector.</a:t>
            </a:r>
          </a:p>
          <a:p>
            <a:pPr marL="0" indent="0">
              <a:buNone/>
            </a:pPr>
            <a:endParaRPr lang="en-GB" sz="1200" dirty="0"/>
          </a:p>
          <a:p>
            <a:pPr marL="0" indent="0">
              <a:buNone/>
            </a:pPr>
            <a:r>
              <a:rPr lang="en-GB" sz="1200" dirty="0"/>
              <a:t>Source: </a:t>
            </a:r>
            <a:r>
              <a:rPr lang="en-GB" sz="1200" dirty="0">
                <a:hlinkClick r:id="rId2"/>
              </a:rPr>
              <a:t>Introduction to health and care research | NIHR</a:t>
            </a:r>
            <a:endParaRPr lang="en-GB" sz="1200" dirty="0"/>
          </a:p>
        </p:txBody>
      </p:sp>
    </p:spTree>
    <p:extLst>
      <p:ext uri="{BB962C8B-B14F-4D97-AF65-F5344CB8AC3E}">
        <p14:creationId xmlns:p14="http://schemas.microsoft.com/office/powerpoint/2010/main" val="1000660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D6DA0-8F8D-1C80-DBFA-42361AF8C40E}"/>
              </a:ext>
            </a:extLst>
          </p:cNvPr>
          <p:cNvSpPr>
            <a:spLocks noGrp="1"/>
          </p:cNvSpPr>
          <p:nvPr>
            <p:ph type="title"/>
          </p:nvPr>
        </p:nvSpPr>
        <p:spPr/>
        <p:txBody>
          <a:bodyPr/>
          <a:lstStyle/>
          <a:p>
            <a:r>
              <a:rPr lang="en-GB" sz="4000" dirty="0"/>
              <a:t>What is </a:t>
            </a:r>
            <a:r>
              <a:rPr lang="en-GB" sz="4000" b="1" dirty="0"/>
              <a:t>health and social care </a:t>
            </a:r>
            <a:r>
              <a:rPr lang="en-GB" sz="4000" dirty="0"/>
              <a:t>research?</a:t>
            </a:r>
          </a:p>
        </p:txBody>
      </p:sp>
      <p:sp>
        <p:nvSpPr>
          <p:cNvPr id="3" name="Content Placeholder 2">
            <a:extLst>
              <a:ext uri="{FF2B5EF4-FFF2-40B4-BE49-F238E27FC236}">
                <a16:creationId xmlns:a16="http://schemas.microsoft.com/office/drawing/2014/main" id="{99BF90C5-39CF-27F4-FF84-E2A5A83AB6BF}"/>
              </a:ext>
            </a:extLst>
          </p:cNvPr>
          <p:cNvSpPr>
            <a:spLocks noGrp="1"/>
          </p:cNvSpPr>
          <p:nvPr>
            <p:ph idx="1"/>
          </p:nvPr>
        </p:nvSpPr>
        <p:spPr>
          <a:xfrm>
            <a:off x="457200" y="1624552"/>
            <a:ext cx="8229600" cy="3600401"/>
          </a:xfrm>
        </p:spPr>
        <p:txBody>
          <a:bodyPr/>
          <a:lstStyle/>
          <a:p>
            <a:r>
              <a:rPr lang="en-GB" sz="2200" b="1" dirty="0">
                <a:solidFill>
                  <a:schemeClr val="accent6">
                    <a:lumMod val="75000"/>
                  </a:schemeClr>
                </a:solidFill>
              </a:rPr>
              <a:t>Health and social care research aims to find out new knowledge that could lead to changes to health treatments, policies or care. </a:t>
            </a:r>
          </a:p>
          <a:p>
            <a:endParaRPr lang="en-GB" sz="2200" dirty="0"/>
          </a:p>
          <a:p>
            <a:r>
              <a:rPr lang="en-GB" sz="2200" dirty="0"/>
              <a:t>Without health and social care research, clinicians (doctors, nurses, dentists, social workers, and other health professionals) would continue to carry out their work the same way without knowing if a new treatment or approach would be more effective for the person they are supporting or treating.</a:t>
            </a:r>
          </a:p>
        </p:txBody>
      </p:sp>
      <p:sp>
        <p:nvSpPr>
          <p:cNvPr id="7" name="TextBox 6">
            <a:extLst>
              <a:ext uri="{FF2B5EF4-FFF2-40B4-BE49-F238E27FC236}">
                <a16:creationId xmlns:a16="http://schemas.microsoft.com/office/drawing/2014/main" id="{35D78673-B528-B8BB-FD66-0686202EB8EC}"/>
              </a:ext>
            </a:extLst>
          </p:cNvPr>
          <p:cNvSpPr txBox="1"/>
          <p:nvPr/>
        </p:nvSpPr>
        <p:spPr>
          <a:xfrm>
            <a:off x="4860032" y="5229200"/>
            <a:ext cx="4104456" cy="461665"/>
          </a:xfrm>
          <a:prstGeom prst="rect">
            <a:avLst/>
          </a:prstGeom>
          <a:noFill/>
        </p:spPr>
        <p:txBody>
          <a:bodyPr wrap="square">
            <a:spAutoFit/>
          </a:bodyPr>
          <a:lstStyle/>
          <a:p>
            <a:r>
              <a:rPr lang="en-GB" sz="1200" dirty="0"/>
              <a:t>Source: </a:t>
            </a:r>
            <a:r>
              <a:rPr lang="en-GB" sz="1200" dirty="0">
                <a:hlinkClick r:id="rId2"/>
              </a:rPr>
              <a:t>How we regulate health and social care research - Health Research Authority (hra.nhs.uk)</a:t>
            </a:r>
            <a:endParaRPr lang="en-GB" sz="1200" dirty="0"/>
          </a:p>
        </p:txBody>
      </p:sp>
    </p:spTree>
    <p:extLst>
      <p:ext uri="{BB962C8B-B14F-4D97-AF65-F5344CB8AC3E}">
        <p14:creationId xmlns:p14="http://schemas.microsoft.com/office/powerpoint/2010/main" val="1747121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D1019-0885-5A97-EE7D-FB2789B5F89B}"/>
              </a:ext>
            </a:extLst>
          </p:cNvPr>
          <p:cNvSpPr>
            <a:spLocks noGrp="1"/>
          </p:cNvSpPr>
          <p:nvPr>
            <p:ph type="title"/>
          </p:nvPr>
        </p:nvSpPr>
        <p:spPr/>
        <p:txBody>
          <a:bodyPr/>
          <a:lstStyle/>
          <a:p>
            <a:r>
              <a:rPr lang="en-GB" dirty="0"/>
              <a:t>Example of a research project</a:t>
            </a:r>
          </a:p>
        </p:txBody>
      </p:sp>
      <p:sp>
        <p:nvSpPr>
          <p:cNvPr id="3" name="Content Placeholder 2">
            <a:extLst>
              <a:ext uri="{FF2B5EF4-FFF2-40B4-BE49-F238E27FC236}">
                <a16:creationId xmlns:a16="http://schemas.microsoft.com/office/drawing/2014/main" id="{4838F57E-B8C2-A218-A1A8-6DCDF3645444}"/>
              </a:ext>
            </a:extLst>
          </p:cNvPr>
          <p:cNvSpPr>
            <a:spLocks noGrp="1"/>
          </p:cNvSpPr>
          <p:nvPr>
            <p:ph idx="1"/>
          </p:nvPr>
        </p:nvSpPr>
        <p:spPr/>
        <p:txBody>
          <a:bodyPr/>
          <a:lstStyle/>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r>
              <a:rPr lang="en-GB" sz="2000" dirty="0">
                <a:hlinkClick r:id="rId3"/>
              </a:rPr>
              <a:t>Findings from NIHR's Research Ready Communities project in East Lancashire (youtube.com)</a:t>
            </a:r>
            <a:endParaRPr lang="en-GB" sz="2000" dirty="0"/>
          </a:p>
        </p:txBody>
      </p:sp>
      <p:pic>
        <p:nvPicPr>
          <p:cNvPr id="4" name="Online Media 3" title="Findings from NIHR's Research Ready Communities project in East Lancashire">
            <a:hlinkClick r:id="" action="ppaction://media"/>
            <a:extLst>
              <a:ext uri="{FF2B5EF4-FFF2-40B4-BE49-F238E27FC236}">
                <a16:creationId xmlns:a16="http://schemas.microsoft.com/office/drawing/2014/main" id="{2438A8C8-EF8F-00D7-1ACE-A2B790ADECDE}"/>
              </a:ext>
            </a:extLst>
          </p:cNvPr>
          <p:cNvPicPr>
            <a:picLocks noRot="1" noChangeAspect="1"/>
          </p:cNvPicPr>
          <p:nvPr>
            <a:videoFile r:link="rId1"/>
          </p:nvPr>
        </p:nvPicPr>
        <p:blipFill>
          <a:blip r:embed="rId4"/>
          <a:stretch>
            <a:fillRect/>
          </a:stretch>
        </p:blipFill>
        <p:spPr>
          <a:xfrm>
            <a:off x="1763688" y="1844824"/>
            <a:ext cx="5336780" cy="3014910"/>
          </a:xfrm>
          <a:prstGeom prst="rect">
            <a:avLst/>
          </a:prstGeom>
        </p:spPr>
      </p:pic>
    </p:spTree>
    <p:extLst>
      <p:ext uri="{BB962C8B-B14F-4D97-AF65-F5344CB8AC3E}">
        <p14:creationId xmlns:p14="http://schemas.microsoft.com/office/powerpoint/2010/main" val="1116038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F8DFF-9C1A-6796-C2E3-C3CE93D56B2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C465DC96-19B3-7FB1-5370-D0762E2989DC}"/>
              </a:ext>
            </a:extLst>
          </p:cNvPr>
          <p:cNvSpPr>
            <a:spLocks noGrp="1"/>
          </p:cNvSpPr>
          <p:nvPr>
            <p:ph idx="1"/>
          </p:nvPr>
        </p:nvSpPr>
        <p:spPr>
          <a:xfrm>
            <a:off x="441795" y="1417638"/>
            <a:ext cx="8229600" cy="3917032"/>
          </a:xfrm>
        </p:spPr>
        <p:txBody>
          <a:bodyPr/>
          <a:lstStyle/>
          <a:p>
            <a:r>
              <a:rPr lang="en-GB" dirty="0"/>
              <a:t>Search online and find at least one research project related to health and social care in the UK, within the past 10 years.</a:t>
            </a:r>
          </a:p>
          <a:p>
            <a:r>
              <a:rPr lang="en-GB" dirty="0"/>
              <a:t>What was the purpose of it?</a:t>
            </a:r>
          </a:p>
          <a:p>
            <a:endParaRPr lang="en-GB" dirty="0"/>
          </a:p>
          <a:p>
            <a:r>
              <a:rPr lang="en-GB" dirty="0"/>
              <a:t>Share the project that you found with the class. </a:t>
            </a:r>
          </a:p>
        </p:txBody>
      </p:sp>
    </p:spTree>
    <p:extLst>
      <p:ext uri="{BB962C8B-B14F-4D97-AF65-F5344CB8AC3E}">
        <p14:creationId xmlns:p14="http://schemas.microsoft.com/office/powerpoint/2010/main" val="328245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F8A0B-A3F3-C266-CD7A-F497144E5AF0}"/>
              </a:ext>
            </a:extLst>
          </p:cNvPr>
          <p:cNvSpPr>
            <a:spLocks noGrp="1"/>
          </p:cNvSpPr>
          <p:nvPr>
            <p:ph type="title"/>
          </p:nvPr>
        </p:nvSpPr>
        <p:spPr/>
        <p:txBody>
          <a:bodyPr/>
          <a:lstStyle/>
          <a:p>
            <a:r>
              <a:rPr lang="en-GB" dirty="0"/>
              <a:t>How is health and social care research funded?</a:t>
            </a:r>
          </a:p>
        </p:txBody>
      </p:sp>
      <p:sp>
        <p:nvSpPr>
          <p:cNvPr id="3" name="Content Placeholder 2">
            <a:extLst>
              <a:ext uri="{FF2B5EF4-FFF2-40B4-BE49-F238E27FC236}">
                <a16:creationId xmlns:a16="http://schemas.microsoft.com/office/drawing/2014/main" id="{4ED53B9A-69E8-DA67-BE99-D7C1A403B64E}"/>
              </a:ext>
            </a:extLst>
          </p:cNvPr>
          <p:cNvSpPr>
            <a:spLocks noGrp="1"/>
          </p:cNvSpPr>
          <p:nvPr>
            <p:ph idx="1"/>
          </p:nvPr>
        </p:nvSpPr>
        <p:spPr>
          <a:xfrm>
            <a:off x="457200" y="2348879"/>
            <a:ext cx="8229600" cy="3168353"/>
          </a:xfrm>
        </p:spPr>
        <p:txBody>
          <a:bodyPr/>
          <a:lstStyle/>
          <a:p>
            <a:r>
              <a:rPr lang="en-GB" sz="2800" dirty="0"/>
              <a:t>Research can be funded through the NHS itself (commonly through the National Institute of Health Research (NIHR) which is the research arm of the NHS), commercial organisations (for example, drug companies), universities, research councils, health organisations and charities.</a:t>
            </a:r>
          </a:p>
        </p:txBody>
      </p:sp>
      <p:sp>
        <p:nvSpPr>
          <p:cNvPr id="4" name="TextBox 3">
            <a:extLst>
              <a:ext uri="{FF2B5EF4-FFF2-40B4-BE49-F238E27FC236}">
                <a16:creationId xmlns:a16="http://schemas.microsoft.com/office/drawing/2014/main" id="{353F1078-2884-4530-FFB7-E93A138E1031}"/>
              </a:ext>
            </a:extLst>
          </p:cNvPr>
          <p:cNvSpPr txBox="1"/>
          <p:nvPr/>
        </p:nvSpPr>
        <p:spPr>
          <a:xfrm>
            <a:off x="4860032" y="5229200"/>
            <a:ext cx="4104456" cy="461665"/>
          </a:xfrm>
          <a:prstGeom prst="rect">
            <a:avLst/>
          </a:prstGeom>
          <a:noFill/>
        </p:spPr>
        <p:txBody>
          <a:bodyPr wrap="square">
            <a:spAutoFit/>
          </a:bodyPr>
          <a:lstStyle/>
          <a:p>
            <a:r>
              <a:rPr lang="en-GB" sz="1200" dirty="0"/>
              <a:t>Source: </a:t>
            </a:r>
            <a:r>
              <a:rPr lang="en-GB" sz="1200" dirty="0">
                <a:hlinkClick r:id="rId2"/>
              </a:rPr>
              <a:t>How we regulate health and social care research - Health Research Authority (hra.nhs.uk)</a:t>
            </a:r>
            <a:endParaRPr lang="en-GB" sz="1200" dirty="0"/>
          </a:p>
        </p:txBody>
      </p:sp>
    </p:spTree>
    <p:extLst>
      <p:ext uri="{BB962C8B-B14F-4D97-AF65-F5344CB8AC3E}">
        <p14:creationId xmlns:p14="http://schemas.microsoft.com/office/powerpoint/2010/main" val="3248431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F0BB-0CA7-97FB-C028-8AA0EAD89376}"/>
              </a:ext>
            </a:extLst>
          </p:cNvPr>
          <p:cNvSpPr>
            <a:spLocks noGrp="1"/>
          </p:cNvSpPr>
          <p:nvPr>
            <p:ph type="title"/>
          </p:nvPr>
        </p:nvSpPr>
        <p:spPr/>
        <p:txBody>
          <a:bodyPr/>
          <a:lstStyle/>
          <a:p>
            <a:r>
              <a:rPr lang="en-GB" dirty="0"/>
              <a:t>Where is research carried out and by whom? (1/2)</a:t>
            </a:r>
          </a:p>
        </p:txBody>
      </p:sp>
      <p:sp>
        <p:nvSpPr>
          <p:cNvPr id="3" name="Content Placeholder 2">
            <a:extLst>
              <a:ext uri="{FF2B5EF4-FFF2-40B4-BE49-F238E27FC236}">
                <a16:creationId xmlns:a16="http://schemas.microsoft.com/office/drawing/2014/main" id="{EE315D41-C114-7DC6-B009-B170DC74EFBA}"/>
              </a:ext>
            </a:extLst>
          </p:cNvPr>
          <p:cNvSpPr>
            <a:spLocks noGrp="1"/>
          </p:cNvSpPr>
          <p:nvPr>
            <p:ph idx="1"/>
          </p:nvPr>
        </p:nvSpPr>
        <p:spPr>
          <a:xfrm>
            <a:off x="457200" y="1844824"/>
            <a:ext cx="8229600" cy="3528393"/>
          </a:xfrm>
        </p:spPr>
        <p:txBody>
          <a:bodyPr/>
          <a:lstStyle/>
          <a:p>
            <a:r>
              <a:rPr lang="en-GB" sz="2400" dirty="0"/>
              <a:t>With all the relevant approvals in place, health and social care research is carried out in a number of locations including NHS hospitals, doctors/GP surgeries, dentists, care homes or residential care services with patients and service users. </a:t>
            </a:r>
          </a:p>
          <a:p>
            <a:r>
              <a:rPr lang="en-GB" sz="2400" dirty="0"/>
              <a:t>Some health research testing new medicines involves healthy volunteers and takes place in universities or in commercial research centres. </a:t>
            </a:r>
          </a:p>
          <a:p>
            <a:r>
              <a:rPr lang="en-GB" sz="2400" dirty="0"/>
              <a:t>In health and social care research, these are called the research sites.</a:t>
            </a:r>
          </a:p>
          <a:p>
            <a:pPr marL="0" indent="0">
              <a:buNone/>
            </a:pPr>
            <a:endParaRPr lang="en-GB" sz="2400" dirty="0"/>
          </a:p>
        </p:txBody>
      </p:sp>
    </p:spTree>
    <p:extLst>
      <p:ext uri="{BB962C8B-B14F-4D97-AF65-F5344CB8AC3E}">
        <p14:creationId xmlns:p14="http://schemas.microsoft.com/office/powerpoint/2010/main" val="2986460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F0BB-0CA7-97FB-C028-8AA0EAD89376}"/>
              </a:ext>
            </a:extLst>
          </p:cNvPr>
          <p:cNvSpPr>
            <a:spLocks noGrp="1"/>
          </p:cNvSpPr>
          <p:nvPr>
            <p:ph type="title"/>
          </p:nvPr>
        </p:nvSpPr>
        <p:spPr/>
        <p:txBody>
          <a:bodyPr/>
          <a:lstStyle/>
          <a:p>
            <a:r>
              <a:rPr lang="en-GB" dirty="0"/>
              <a:t>Where is research carried out and by whom? (1/2)</a:t>
            </a:r>
          </a:p>
        </p:txBody>
      </p:sp>
      <p:sp>
        <p:nvSpPr>
          <p:cNvPr id="3" name="Content Placeholder 2">
            <a:extLst>
              <a:ext uri="{FF2B5EF4-FFF2-40B4-BE49-F238E27FC236}">
                <a16:creationId xmlns:a16="http://schemas.microsoft.com/office/drawing/2014/main" id="{EE315D41-C114-7DC6-B009-B170DC74EFBA}"/>
              </a:ext>
            </a:extLst>
          </p:cNvPr>
          <p:cNvSpPr>
            <a:spLocks noGrp="1"/>
          </p:cNvSpPr>
          <p:nvPr>
            <p:ph idx="1"/>
          </p:nvPr>
        </p:nvSpPr>
        <p:spPr>
          <a:xfrm>
            <a:off x="457200" y="1772816"/>
            <a:ext cx="8229600" cy="3917032"/>
          </a:xfrm>
        </p:spPr>
        <p:txBody>
          <a:bodyPr/>
          <a:lstStyle/>
          <a:p>
            <a:r>
              <a:rPr lang="en-GB" sz="2400" dirty="0"/>
              <a:t>There will be someone responsible for the overall research study called a chief investigator. </a:t>
            </a:r>
          </a:p>
          <a:p>
            <a:r>
              <a:rPr lang="en-GB" sz="2400" dirty="0"/>
              <a:t>Usually, this is someone who works directly with patients such as a doctor, dentist, nurse, social worker or a university researcher. </a:t>
            </a:r>
          </a:p>
          <a:p>
            <a:r>
              <a:rPr lang="en-GB" sz="2400" dirty="0"/>
              <a:t>The principal investigator is the person responsible for the conduct and day to day running of a study at each research site and will lead a team to carry out the research.</a:t>
            </a:r>
          </a:p>
        </p:txBody>
      </p:sp>
      <p:sp>
        <p:nvSpPr>
          <p:cNvPr id="4" name="TextBox 3">
            <a:extLst>
              <a:ext uri="{FF2B5EF4-FFF2-40B4-BE49-F238E27FC236}">
                <a16:creationId xmlns:a16="http://schemas.microsoft.com/office/drawing/2014/main" id="{3F0E1B36-ACDF-6D94-B764-53E95D0DC8C8}"/>
              </a:ext>
            </a:extLst>
          </p:cNvPr>
          <p:cNvSpPr txBox="1"/>
          <p:nvPr/>
        </p:nvSpPr>
        <p:spPr>
          <a:xfrm>
            <a:off x="4860032" y="5229200"/>
            <a:ext cx="4104456" cy="461665"/>
          </a:xfrm>
          <a:prstGeom prst="rect">
            <a:avLst/>
          </a:prstGeom>
          <a:noFill/>
        </p:spPr>
        <p:txBody>
          <a:bodyPr wrap="square">
            <a:spAutoFit/>
          </a:bodyPr>
          <a:lstStyle/>
          <a:p>
            <a:r>
              <a:rPr lang="en-GB" sz="1200" dirty="0"/>
              <a:t>Source: </a:t>
            </a:r>
            <a:r>
              <a:rPr lang="en-GB" sz="1200" dirty="0">
                <a:hlinkClick r:id="rId2"/>
              </a:rPr>
              <a:t>How we regulate health and social care research - Health Research Authority (hra.nhs.uk)</a:t>
            </a:r>
            <a:endParaRPr lang="en-GB" sz="1200" dirty="0"/>
          </a:p>
        </p:txBody>
      </p:sp>
    </p:spTree>
    <p:extLst>
      <p:ext uri="{BB962C8B-B14F-4D97-AF65-F5344CB8AC3E}">
        <p14:creationId xmlns:p14="http://schemas.microsoft.com/office/powerpoint/2010/main" val="16472594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2674D-DE83-5CCA-16A9-2AF49A806190}"/>
              </a:ext>
            </a:extLst>
          </p:cNvPr>
          <p:cNvSpPr>
            <a:spLocks noGrp="1"/>
          </p:cNvSpPr>
          <p:nvPr>
            <p:ph type="title"/>
          </p:nvPr>
        </p:nvSpPr>
        <p:spPr/>
        <p:txBody>
          <a:bodyPr/>
          <a:lstStyle/>
          <a:p>
            <a:r>
              <a:rPr lang="en-GB" dirty="0"/>
              <a:t>Being involved in research – example of a care home</a:t>
            </a:r>
          </a:p>
        </p:txBody>
      </p:sp>
      <p:sp>
        <p:nvSpPr>
          <p:cNvPr id="3" name="Content Placeholder 2">
            <a:extLst>
              <a:ext uri="{FF2B5EF4-FFF2-40B4-BE49-F238E27FC236}">
                <a16:creationId xmlns:a16="http://schemas.microsoft.com/office/drawing/2014/main" id="{F5E34D56-8912-31BE-4FD9-B41A11451D3A}"/>
              </a:ext>
            </a:extLst>
          </p:cNvPr>
          <p:cNvSpPr>
            <a:spLocks noGrp="1"/>
          </p:cNvSpPr>
          <p:nvPr>
            <p:ph idx="1"/>
          </p:nvPr>
        </p:nvSpPr>
        <p:spPr/>
        <p:txBody>
          <a:bodyPr/>
          <a:lstStyle/>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pPr marL="0" indent="0" algn="ctr">
              <a:buNone/>
            </a:pPr>
            <a:r>
              <a:rPr lang="en-GB" sz="2000" dirty="0">
                <a:hlinkClick r:id="rId3"/>
              </a:rPr>
              <a:t>Getting involved in research as a care home (youtube.com)</a:t>
            </a:r>
            <a:endParaRPr lang="en-GB" sz="2000" dirty="0"/>
          </a:p>
        </p:txBody>
      </p:sp>
      <p:pic>
        <p:nvPicPr>
          <p:cNvPr id="4" name="Online Media 3" title="Getting involved in research as a care home">
            <a:hlinkClick r:id="" action="ppaction://media"/>
            <a:extLst>
              <a:ext uri="{FF2B5EF4-FFF2-40B4-BE49-F238E27FC236}">
                <a16:creationId xmlns:a16="http://schemas.microsoft.com/office/drawing/2014/main" id="{4C14BE04-FC0E-52D3-764F-898FA4B01A2F}"/>
              </a:ext>
            </a:extLst>
          </p:cNvPr>
          <p:cNvPicPr>
            <a:picLocks noRot="1" noChangeAspect="1"/>
          </p:cNvPicPr>
          <p:nvPr>
            <a:videoFile r:link="rId1"/>
          </p:nvPr>
        </p:nvPicPr>
        <p:blipFill>
          <a:blip r:embed="rId4"/>
          <a:stretch>
            <a:fillRect/>
          </a:stretch>
        </p:blipFill>
        <p:spPr>
          <a:xfrm>
            <a:off x="2123728" y="1995190"/>
            <a:ext cx="5076056" cy="2867619"/>
          </a:xfrm>
          <a:prstGeom prst="rect">
            <a:avLst/>
          </a:prstGeom>
        </p:spPr>
      </p:pic>
    </p:spTree>
    <p:extLst>
      <p:ext uri="{BB962C8B-B14F-4D97-AF65-F5344CB8AC3E}">
        <p14:creationId xmlns:p14="http://schemas.microsoft.com/office/powerpoint/2010/main" val="2135388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1C66E600-857D-1CE4-318F-ABF1040D8BFF}"/>
              </a:ext>
            </a:extLst>
          </p:cNvPr>
          <p:cNvSpPr>
            <a:spLocks noGrp="1"/>
          </p:cNvSpPr>
          <p:nvPr>
            <p:ph type="title"/>
          </p:nvPr>
        </p:nvSpPr>
        <p:spPr/>
        <p:txBody>
          <a:bodyPr/>
          <a:lstStyle/>
          <a:p>
            <a:r>
              <a:rPr lang="en-GB" altLang="en-US"/>
              <a:t>Activity</a:t>
            </a:r>
          </a:p>
        </p:txBody>
      </p:sp>
      <p:sp>
        <p:nvSpPr>
          <p:cNvPr id="20483" name="Content Placeholder 2">
            <a:extLst>
              <a:ext uri="{FF2B5EF4-FFF2-40B4-BE49-F238E27FC236}">
                <a16:creationId xmlns:a16="http://schemas.microsoft.com/office/drawing/2014/main" id="{41260927-F482-F1F7-75B0-7C45DEEA64DD}"/>
              </a:ext>
            </a:extLst>
          </p:cNvPr>
          <p:cNvSpPr>
            <a:spLocks noGrp="1"/>
          </p:cNvSpPr>
          <p:nvPr>
            <p:ph idx="1"/>
          </p:nvPr>
        </p:nvSpPr>
        <p:spPr>
          <a:xfrm>
            <a:off x="457200" y="1600200"/>
            <a:ext cx="8229600" cy="3916363"/>
          </a:xfrm>
        </p:spPr>
        <p:txBody>
          <a:bodyPr/>
          <a:lstStyle/>
          <a:p>
            <a:r>
              <a:rPr lang="en-GB" altLang="en-US" sz="2400" dirty="0"/>
              <a:t>For the next 30 minutes, think about a topic that you are interested in relation to health and social care.</a:t>
            </a:r>
          </a:p>
          <a:p>
            <a:r>
              <a:rPr lang="en-GB" altLang="en-US" sz="2400" dirty="0"/>
              <a:t>Search online and find relevant sources to that topic.</a:t>
            </a:r>
          </a:p>
          <a:p>
            <a:r>
              <a:rPr lang="en-GB" altLang="en-US" sz="2400" dirty="0"/>
              <a:t>Take notes of the sources that you find and/or save them in a folder on your device or bookmark them.</a:t>
            </a:r>
          </a:p>
          <a:p>
            <a:endParaRPr lang="en-GB" altLang="en-US" sz="2400" dirty="0"/>
          </a:p>
          <a:p>
            <a:r>
              <a:rPr lang="en-GB" altLang="en-US" sz="2400" dirty="0"/>
              <a:t>This can be used as the starting point for your personal research idea that you are going to focus on in your secondary research for this module.</a:t>
            </a:r>
          </a:p>
          <a:p>
            <a:endParaRPr lang="en-GB" altLang="en-US"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Content Placeholder 2">
            <a:extLst>
              <a:ext uri="{FF2B5EF4-FFF2-40B4-BE49-F238E27FC236}">
                <a16:creationId xmlns:a16="http://schemas.microsoft.com/office/drawing/2014/main" id="{9875107A-B34D-9B9A-A2B3-F7C618D091A1}"/>
              </a:ext>
            </a:extLst>
          </p:cNvPr>
          <p:cNvSpPr>
            <a:spLocks noGrp="1"/>
          </p:cNvSpPr>
          <p:nvPr>
            <p:ph idx="1"/>
          </p:nvPr>
        </p:nvSpPr>
        <p:spPr>
          <a:xfrm>
            <a:off x="457200" y="1600200"/>
            <a:ext cx="8229600" cy="3916363"/>
          </a:xfrm>
        </p:spPr>
        <p:txBody>
          <a:bodyPr/>
          <a:lstStyle/>
          <a:p>
            <a:pPr marL="0" indent="0" algn="ctr">
              <a:buFont typeface="Arial" panose="020B0604020202020204" pitchFamily="34" charset="0"/>
              <a:buNone/>
            </a:pPr>
            <a:r>
              <a:rPr lang="en-GB" altLang="en-US" sz="4400" dirty="0"/>
              <a:t>Any questions?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0EF0244-2FA8-264A-3CA2-852E9D92B992}"/>
              </a:ext>
            </a:extLst>
          </p:cNvPr>
          <p:cNvSpPr>
            <a:spLocks noGrp="1"/>
          </p:cNvSpPr>
          <p:nvPr>
            <p:ph type="title"/>
          </p:nvPr>
        </p:nvSpPr>
        <p:spPr>
          <a:xfrm>
            <a:off x="628650" y="188913"/>
            <a:ext cx="7886700" cy="1179512"/>
          </a:xfrm>
        </p:spPr>
        <p:txBody>
          <a:bodyPr/>
          <a:lstStyle/>
          <a:p>
            <a:r>
              <a:rPr lang="en-GB" altLang="en-US"/>
              <a:t>Essential Readings</a:t>
            </a:r>
          </a:p>
        </p:txBody>
      </p:sp>
      <p:sp>
        <p:nvSpPr>
          <p:cNvPr id="3" name="Content Placeholder 2">
            <a:extLst>
              <a:ext uri="{FF2B5EF4-FFF2-40B4-BE49-F238E27FC236}">
                <a16:creationId xmlns:a16="http://schemas.microsoft.com/office/drawing/2014/main" id="{A9FB0C7C-9395-4DCD-E2BB-2BD6ED872F58}"/>
              </a:ext>
            </a:extLst>
          </p:cNvPr>
          <p:cNvSpPr>
            <a:spLocks noGrp="1"/>
          </p:cNvSpPr>
          <p:nvPr>
            <p:ph idx="1"/>
          </p:nvPr>
        </p:nvSpPr>
        <p:spPr>
          <a:xfrm>
            <a:off x="628650" y="1268760"/>
            <a:ext cx="7886700" cy="4219575"/>
          </a:xfrm>
        </p:spPr>
        <p:txBody>
          <a:bodyPr>
            <a:noAutofit/>
          </a:bodyPr>
          <a:lstStyle/>
          <a:p>
            <a:pPr>
              <a:defRPr/>
            </a:pPr>
            <a:r>
              <a:rPr lang="en-GB" sz="1600" dirty="0"/>
              <a:t>Aveyard, H. (2014) Doing a Literature Review in Health and Social Care. Buckingham: OU Press  </a:t>
            </a:r>
          </a:p>
          <a:p>
            <a:pPr>
              <a:defRPr/>
            </a:pPr>
            <a:r>
              <a:rPr lang="en-GB" sz="1600" dirty="0"/>
              <a:t>Aveyard, H (2015) A Beginner's Guide To Critical Thinking And Writing In Health And Social Care Open University Press London </a:t>
            </a:r>
          </a:p>
          <a:p>
            <a:pPr>
              <a:defRPr/>
            </a:pPr>
            <a:r>
              <a:rPr lang="en-GB" sz="1600" dirty="0"/>
              <a:t>Bell, J. (2005) Doing your research project – A guide for first time researchers in Health and Social Science. Buckingham: OU Press   </a:t>
            </a:r>
          </a:p>
          <a:p>
            <a:pPr>
              <a:defRPr/>
            </a:pPr>
            <a:r>
              <a:rPr lang="en-GB" sz="1600" dirty="0"/>
              <a:t>Bruce, L. (2007) Understanding Research and Evidence Based Practice (Health and Social Care: Knowledge and skills). London: Reflect Press   Saks, M. &amp; Alsop, J. (2012) Researching Health: Qualitative, Quantitative and Mixed Methods. London: Sage Publications </a:t>
            </a:r>
          </a:p>
          <a:p>
            <a:pPr>
              <a:defRPr/>
            </a:pPr>
            <a:r>
              <a:rPr lang="en-GB" sz="1600" dirty="0"/>
              <a:t>Denscombe, M. (2007) The Good Research Guide. Buckingham: OU Press  </a:t>
            </a:r>
          </a:p>
          <a:p>
            <a:pPr>
              <a:defRPr/>
            </a:pPr>
            <a:r>
              <a:rPr lang="en-GB" altLang="en-US" sz="1600" dirty="0"/>
              <a:t>Gitlin, L. N., &amp; Lyons, K. J. (2008). Successful grant writing : Strategies for health and human service professionals, third edition.</a:t>
            </a:r>
            <a:endParaRPr lang="en-GB" sz="1600" dirty="0"/>
          </a:p>
          <a:p>
            <a:pPr>
              <a:defRPr/>
            </a:pPr>
            <a:r>
              <a:rPr lang="en-GB" sz="1600" dirty="0"/>
              <a:t>Ridley, D. (2012) The Literature Review: A Step by Step Guide for Students. London </a:t>
            </a:r>
          </a:p>
          <a:p>
            <a:pPr>
              <a:defRPr/>
            </a:pPr>
            <a:r>
              <a:rPr lang="en-GB" sz="1600" dirty="0"/>
              <a:t>BMJ online  Health Care Analysis, Journal of Nursing Research, Public Health, Community Care.</a:t>
            </a:r>
          </a:p>
          <a:p>
            <a:pPr>
              <a:defRPr/>
            </a:pPr>
            <a:endParaRPr lang="en-GB" sz="16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1252</Words>
  <Application>Microsoft Office PowerPoint</Application>
  <PresentationFormat>On-screen Show (4:3)</PresentationFormat>
  <Paragraphs>128</Paragraphs>
  <Slides>20</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Myriad Pro</vt:lpstr>
      <vt:lpstr>Arial</vt:lpstr>
      <vt:lpstr>Verdana</vt:lpstr>
      <vt:lpstr>20140311PresentationUWTSDTemplate</vt:lpstr>
      <vt:lpstr>PowerPoint Presentation</vt:lpstr>
      <vt:lpstr>Lesson Objectives</vt:lpstr>
      <vt:lpstr>Week 1: Introduction to Independent Research Skills</vt:lpstr>
      <vt:lpstr>Module Aim  </vt:lpstr>
      <vt:lpstr>Module Learning Outcomes  </vt:lpstr>
      <vt:lpstr>Assessments  </vt:lpstr>
      <vt:lpstr>Activity</vt:lpstr>
      <vt:lpstr>What is health research?</vt:lpstr>
      <vt:lpstr>National Institute for Health Research (NIHR)</vt:lpstr>
      <vt:lpstr>What is health and care research?</vt:lpstr>
      <vt:lpstr>What is health and social care research?</vt:lpstr>
      <vt:lpstr>Example of a research project</vt:lpstr>
      <vt:lpstr>Activity</vt:lpstr>
      <vt:lpstr>How is health and social care research funded?</vt:lpstr>
      <vt:lpstr>Where is research carried out and by whom? (1/2)</vt:lpstr>
      <vt:lpstr>Where is research carried out and by whom? (1/2)</vt:lpstr>
      <vt:lpstr>Being involved in research – example of a care home</vt:lpstr>
      <vt:lpstr>Activity</vt:lpstr>
      <vt:lpstr>PowerPoint Presentation</vt:lpstr>
      <vt:lpstr>Essential Readings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Eleni Koutsogeorgou-Andreou</cp:lastModifiedBy>
  <cp:revision>65</cp:revision>
  <cp:lastPrinted>1601-01-01T00:00:00Z</cp:lastPrinted>
  <dcterms:created xsi:type="dcterms:W3CDTF">2002-10-07T19:43:58Z</dcterms:created>
  <dcterms:modified xsi:type="dcterms:W3CDTF">2024-06-07T22:46:00Z</dcterms:modified>
</cp:coreProperties>
</file>