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56" r:id="rId5"/>
    <p:sldId id="257" r:id="rId6"/>
    <p:sldId id="258" r:id="rId7"/>
    <p:sldId id="259" r:id="rId8"/>
    <p:sldId id="260" r:id="rId9"/>
    <p:sldId id="261" r:id="rId10"/>
    <p:sldId id="264"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EC25F4F-CED1-E1B4-5782-DCFD342F71B9}" name="laila khalfan" initials="lk" userId="a97d515d83b54edd"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787" autoAdjust="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E51A60-FCEA-4DF1-997A-5A36C93F1E57}" type="datetimeFigureOut">
              <a:rPr lang="en-GB" smtClean="0"/>
              <a:t>19/07/2022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49C565-7B81-487D-B0ED-1F70582455C1}" type="slidenum">
              <a:rPr lang="en-GB" smtClean="0"/>
              <a:t>‹#›</a:t>
            </a:fld>
            <a:endParaRPr lang="en-GB"/>
          </a:p>
        </p:txBody>
      </p:sp>
    </p:spTree>
    <p:extLst>
      <p:ext uri="{BB962C8B-B14F-4D97-AF65-F5344CB8AC3E}">
        <p14:creationId xmlns:p14="http://schemas.microsoft.com/office/powerpoint/2010/main" val="2413594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My presentation today is based on the research question the impact on a child’s cognitive development in relation to witnessing domestic abuse.</a:t>
            </a:r>
          </a:p>
          <a:p>
            <a:endParaRPr lang="en-GB"/>
          </a:p>
          <a:p>
            <a:r>
              <a:rPr lang="en-GB"/>
              <a:t>The aim is to be able to acknowledge and understand the term of domestic abuse and how to prevent such actions. </a:t>
            </a:r>
          </a:p>
          <a:p>
            <a:endParaRPr lang="en-GB"/>
          </a:p>
          <a:p>
            <a:r>
              <a:rPr lang="en-GB"/>
              <a:t>The objective is discovering information from families experiencing domestic abuse at home and how a child development can be affected by it.</a:t>
            </a:r>
          </a:p>
        </p:txBody>
      </p:sp>
      <p:sp>
        <p:nvSpPr>
          <p:cNvPr id="4" name="Slide Number Placeholder 3"/>
          <p:cNvSpPr>
            <a:spLocks noGrp="1"/>
          </p:cNvSpPr>
          <p:nvPr>
            <p:ph type="sldNum" sz="quarter" idx="5"/>
          </p:nvPr>
        </p:nvSpPr>
        <p:spPr/>
        <p:txBody>
          <a:bodyPr/>
          <a:lstStyle/>
          <a:p>
            <a:fld id="{5049C565-7B81-487D-B0ED-1F70582455C1}" type="slidenum">
              <a:rPr lang="en-GB" smtClean="0"/>
              <a:t>2</a:t>
            </a:fld>
            <a:endParaRPr lang="en-GB"/>
          </a:p>
        </p:txBody>
      </p:sp>
    </p:spTree>
    <p:extLst>
      <p:ext uri="{BB962C8B-B14F-4D97-AF65-F5344CB8AC3E}">
        <p14:creationId xmlns:p14="http://schemas.microsoft.com/office/powerpoint/2010/main" val="3936407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The method I used to conduct my research is qualitative method</a:t>
            </a:r>
          </a:p>
          <a:p>
            <a:pPr marL="171450" indent="-171450">
              <a:buFont typeface="Arial" panose="020B0604020202020204" pitchFamily="34" charset="0"/>
              <a:buChar char="•"/>
            </a:pPr>
            <a:r>
              <a:rPr lang="en-GB"/>
              <a:t>I used this method because a one to one interaction give people courage to wanting to speak their experience.</a:t>
            </a:r>
          </a:p>
          <a:p>
            <a:pPr marL="171450" indent="-171450">
              <a:buFont typeface="Arial" panose="020B0604020202020204" pitchFamily="34" charset="0"/>
              <a:buChar char="•"/>
            </a:pPr>
            <a:r>
              <a:rPr lang="en-GB"/>
              <a:t>Keywords I used are; domestic abuse, child development, and child cognitive development</a:t>
            </a:r>
          </a:p>
          <a:p>
            <a:pPr marL="171450" indent="-171450">
              <a:buFont typeface="Arial" panose="020B0604020202020204" pitchFamily="34" charset="0"/>
              <a:buChar char="•"/>
            </a:pPr>
            <a:r>
              <a:rPr lang="en-GB"/>
              <a:t>Database used are: online journals, books and google scholar</a:t>
            </a:r>
          </a:p>
          <a:p>
            <a:pPr marL="171450" indent="-171450">
              <a:buFont typeface="Arial" panose="020B0604020202020204" pitchFamily="34" charset="0"/>
              <a:buChar char="•"/>
            </a:pPr>
            <a:r>
              <a:rPr lang="en-GB"/>
              <a:t>Search exclusion: age, gender and race</a:t>
            </a:r>
          </a:p>
        </p:txBody>
      </p:sp>
      <p:sp>
        <p:nvSpPr>
          <p:cNvPr id="4" name="Slide Number Placeholder 3"/>
          <p:cNvSpPr>
            <a:spLocks noGrp="1"/>
          </p:cNvSpPr>
          <p:nvPr>
            <p:ph type="sldNum" sz="quarter" idx="5"/>
          </p:nvPr>
        </p:nvSpPr>
        <p:spPr/>
        <p:txBody>
          <a:bodyPr/>
          <a:lstStyle/>
          <a:p>
            <a:fld id="{5049C565-7B81-487D-B0ED-1F70582455C1}" type="slidenum">
              <a:rPr lang="en-GB" smtClean="0"/>
              <a:t>3</a:t>
            </a:fld>
            <a:endParaRPr lang="en-GB"/>
          </a:p>
        </p:txBody>
      </p:sp>
    </p:spTree>
    <p:extLst>
      <p:ext uri="{BB962C8B-B14F-4D97-AF65-F5344CB8AC3E}">
        <p14:creationId xmlns:p14="http://schemas.microsoft.com/office/powerpoint/2010/main" val="178866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table is broken down into 4 sections this table indicates the finding of reviews used to conduct my research. </a:t>
            </a:r>
          </a:p>
        </p:txBody>
      </p:sp>
      <p:sp>
        <p:nvSpPr>
          <p:cNvPr id="4" name="Slide Number Placeholder 3"/>
          <p:cNvSpPr>
            <a:spLocks noGrp="1"/>
          </p:cNvSpPr>
          <p:nvPr>
            <p:ph type="sldNum" sz="quarter" idx="5"/>
          </p:nvPr>
        </p:nvSpPr>
        <p:spPr/>
        <p:txBody>
          <a:bodyPr/>
          <a:lstStyle/>
          <a:p>
            <a:fld id="{5049C565-7B81-487D-B0ED-1F70582455C1}" type="slidenum">
              <a:rPr lang="en-GB" smtClean="0"/>
              <a:t>4</a:t>
            </a:fld>
            <a:endParaRPr lang="en-GB"/>
          </a:p>
        </p:txBody>
      </p:sp>
    </p:spTree>
    <p:extLst>
      <p:ext uri="{BB962C8B-B14F-4D97-AF65-F5344CB8AC3E}">
        <p14:creationId xmlns:p14="http://schemas.microsoft.com/office/powerpoint/2010/main" val="4215490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The result shows that all 5 reviews highlights the same negative outcome. </a:t>
            </a:r>
          </a:p>
          <a:p>
            <a:endParaRPr lang="en-GB"/>
          </a:p>
          <a:p>
            <a:pPr marL="171450" indent="-171450">
              <a:buFont typeface="Arial" panose="020B0604020202020204" pitchFamily="34" charset="0"/>
              <a:buChar char="•"/>
            </a:pPr>
            <a:r>
              <a:rPr lang="en-GB"/>
              <a:t>Delay in a child’s intellectual development such as delay in language skills.</a:t>
            </a:r>
          </a:p>
          <a:p>
            <a:pPr marL="0" indent="0">
              <a:buFont typeface="Arial" panose="020B0604020202020204" pitchFamily="34" charset="0"/>
              <a:buNone/>
            </a:pPr>
            <a:endParaRPr lang="en-GB"/>
          </a:p>
          <a:p>
            <a:pPr marL="171450" indent="-171450">
              <a:buFont typeface="Arial" panose="020B0604020202020204" pitchFamily="34" charset="0"/>
              <a:buChar char="•"/>
            </a:pPr>
            <a:r>
              <a:rPr lang="en-GB"/>
              <a:t>The key theme of the reviews shows that children and young people that witnesses domestic abuse score low on their intellectual development.</a:t>
            </a:r>
          </a:p>
        </p:txBody>
      </p:sp>
      <p:sp>
        <p:nvSpPr>
          <p:cNvPr id="4" name="Slide Number Placeholder 3"/>
          <p:cNvSpPr>
            <a:spLocks noGrp="1"/>
          </p:cNvSpPr>
          <p:nvPr>
            <p:ph type="sldNum" sz="quarter" idx="5"/>
          </p:nvPr>
        </p:nvSpPr>
        <p:spPr/>
        <p:txBody>
          <a:bodyPr/>
          <a:lstStyle/>
          <a:p>
            <a:fld id="{5049C565-7B81-487D-B0ED-1F70582455C1}" type="slidenum">
              <a:rPr lang="en-GB" smtClean="0"/>
              <a:t>5</a:t>
            </a:fld>
            <a:endParaRPr lang="en-GB"/>
          </a:p>
        </p:txBody>
      </p:sp>
    </p:spTree>
    <p:extLst>
      <p:ext uri="{BB962C8B-B14F-4D97-AF65-F5344CB8AC3E}">
        <p14:creationId xmlns:p14="http://schemas.microsoft.com/office/powerpoint/2010/main" val="1138835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This discussion shows how the abusers take control of their victims making them feel like they are they only ones that care about them. </a:t>
            </a:r>
          </a:p>
          <a:p>
            <a:pPr marL="171450" indent="-171450">
              <a:buFont typeface="Arial" panose="020B0604020202020204" pitchFamily="34" charset="0"/>
              <a:buChar char="•"/>
            </a:pPr>
            <a:r>
              <a:rPr lang="en-GB"/>
              <a:t>The mind of a child is still developing what you say and do to a child will surly influence their development.</a:t>
            </a:r>
          </a:p>
          <a:p>
            <a:pPr marL="171450" indent="-171450">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5049C565-7B81-487D-B0ED-1F70582455C1}" type="slidenum">
              <a:rPr lang="en-GB" smtClean="0"/>
              <a:t>6</a:t>
            </a:fld>
            <a:endParaRPr lang="en-GB"/>
          </a:p>
        </p:txBody>
      </p:sp>
    </p:spTree>
    <p:extLst>
      <p:ext uri="{BB962C8B-B14F-4D97-AF65-F5344CB8AC3E}">
        <p14:creationId xmlns:p14="http://schemas.microsoft.com/office/powerpoint/2010/main" val="2507270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The purpose of my research is to be able to understand the effect of a child’s cognitive and emotional development when witnessing domestic abuse at home.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It is also likely that child going through these experience would end up in need of medical care to help control their emotions, anxiety and depression caused by abusive actions by their parents. </a:t>
            </a:r>
          </a:p>
        </p:txBody>
      </p:sp>
      <p:sp>
        <p:nvSpPr>
          <p:cNvPr id="4" name="Slide Number Placeholder 3"/>
          <p:cNvSpPr>
            <a:spLocks noGrp="1"/>
          </p:cNvSpPr>
          <p:nvPr>
            <p:ph type="sldNum" sz="quarter" idx="5"/>
          </p:nvPr>
        </p:nvSpPr>
        <p:spPr/>
        <p:txBody>
          <a:bodyPr/>
          <a:lstStyle/>
          <a:p>
            <a:fld id="{5049C565-7B81-487D-B0ED-1F70582455C1}" type="slidenum">
              <a:rPr lang="en-GB" smtClean="0"/>
              <a:t>8</a:t>
            </a:fld>
            <a:endParaRPr lang="en-GB"/>
          </a:p>
        </p:txBody>
      </p:sp>
    </p:spTree>
    <p:extLst>
      <p:ext uri="{BB962C8B-B14F-4D97-AF65-F5344CB8AC3E}">
        <p14:creationId xmlns:p14="http://schemas.microsoft.com/office/powerpoint/2010/main" val="346974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15720-5B53-DC4B-F36C-A25F3CCAE3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06B80D-2DCB-1DB2-A674-BF937C2749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AB5097-CC4C-F6B8-2A1D-DB228350CA6C}"/>
              </a:ext>
            </a:extLst>
          </p:cNvPr>
          <p:cNvSpPr>
            <a:spLocks noGrp="1"/>
          </p:cNvSpPr>
          <p:nvPr>
            <p:ph type="dt" sz="half" idx="10"/>
          </p:nvPr>
        </p:nvSpPr>
        <p:spPr/>
        <p:txBody>
          <a:bodyPr/>
          <a:lstStyle/>
          <a:p>
            <a:fld id="{F28F3F26-1857-45BC-B597-9CD27DD0931E}" type="datetimeFigureOut">
              <a:rPr lang="en-GB" smtClean="0"/>
              <a:t>19/07/2022</a:t>
            </a:fld>
            <a:endParaRPr lang="en-GB"/>
          </a:p>
        </p:txBody>
      </p:sp>
      <p:sp>
        <p:nvSpPr>
          <p:cNvPr id="5" name="Footer Placeholder 4">
            <a:extLst>
              <a:ext uri="{FF2B5EF4-FFF2-40B4-BE49-F238E27FC236}">
                <a16:creationId xmlns:a16="http://schemas.microsoft.com/office/drawing/2014/main" id="{25E97C25-979C-159E-55A7-BC721C3050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D5516E-25FE-72AB-C598-A31EDAE1184A}"/>
              </a:ext>
            </a:extLst>
          </p:cNvPr>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648999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C7739-EAAA-F2E2-3813-853840162A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E53B92-3A15-CFA4-6E78-E123BA00E9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178FF6-785C-C039-C947-1230750281B3}"/>
              </a:ext>
            </a:extLst>
          </p:cNvPr>
          <p:cNvSpPr>
            <a:spLocks noGrp="1"/>
          </p:cNvSpPr>
          <p:nvPr>
            <p:ph type="dt" sz="half" idx="10"/>
          </p:nvPr>
        </p:nvSpPr>
        <p:spPr/>
        <p:txBody>
          <a:bodyPr/>
          <a:lstStyle/>
          <a:p>
            <a:fld id="{F28F3F26-1857-45BC-B597-9CD27DD0931E}" type="datetimeFigureOut">
              <a:rPr lang="en-GB" smtClean="0"/>
              <a:t>19/07/2022</a:t>
            </a:fld>
            <a:endParaRPr lang="en-GB"/>
          </a:p>
        </p:txBody>
      </p:sp>
      <p:sp>
        <p:nvSpPr>
          <p:cNvPr id="5" name="Footer Placeholder 4">
            <a:extLst>
              <a:ext uri="{FF2B5EF4-FFF2-40B4-BE49-F238E27FC236}">
                <a16:creationId xmlns:a16="http://schemas.microsoft.com/office/drawing/2014/main" id="{2B7BA03D-DBF4-2249-2BE0-D1D0084FB6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8AFC22-DAA2-4782-DE45-5D2F3F554B0E}"/>
              </a:ext>
            </a:extLst>
          </p:cNvPr>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929990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832B3-2943-5E21-78D4-EA1202117EF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FDEA91-7546-7163-E998-886F06B72D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9020D7-D5B4-A1D2-C373-B7078A6AA720}"/>
              </a:ext>
            </a:extLst>
          </p:cNvPr>
          <p:cNvSpPr>
            <a:spLocks noGrp="1"/>
          </p:cNvSpPr>
          <p:nvPr>
            <p:ph type="dt" sz="half" idx="10"/>
          </p:nvPr>
        </p:nvSpPr>
        <p:spPr/>
        <p:txBody>
          <a:bodyPr/>
          <a:lstStyle/>
          <a:p>
            <a:fld id="{F28F3F26-1857-45BC-B597-9CD27DD0931E}" type="datetimeFigureOut">
              <a:rPr lang="en-GB" smtClean="0"/>
              <a:t>19/07/2022</a:t>
            </a:fld>
            <a:endParaRPr lang="en-GB"/>
          </a:p>
        </p:txBody>
      </p:sp>
      <p:sp>
        <p:nvSpPr>
          <p:cNvPr id="5" name="Footer Placeholder 4">
            <a:extLst>
              <a:ext uri="{FF2B5EF4-FFF2-40B4-BE49-F238E27FC236}">
                <a16:creationId xmlns:a16="http://schemas.microsoft.com/office/drawing/2014/main" id="{E69ABBDA-EDAA-871B-C6CF-C36DF6D575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5A7E26-45FD-6FD0-45A4-DC7D3E6C535C}"/>
              </a:ext>
            </a:extLst>
          </p:cNvPr>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3789211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B2EF1-FAA8-0431-6827-BD46C32205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E6147-1E74-DF8F-DCC5-F5F5A96C69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F5CAF8-36EB-FB46-930B-8CF54F08AEC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EB21AA-5951-3186-1946-EAA5BC3E660C}"/>
              </a:ext>
            </a:extLst>
          </p:cNvPr>
          <p:cNvSpPr>
            <a:spLocks noGrp="1"/>
          </p:cNvSpPr>
          <p:nvPr>
            <p:ph type="dt" sz="half" idx="10"/>
          </p:nvPr>
        </p:nvSpPr>
        <p:spPr/>
        <p:txBody>
          <a:bodyPr/>
          <a:lstStyle/>
          <a:p>
            <a:fld id="{F28F3F26-1857-45BC-B597-9CD27DD0931E}" type="datetimeFigureOut">
              <a:rPr lang="en-GB" smtClean="0"/>
              <a:t>19/07/2022</a:t>
            </a:fld>
            <a:endParaRPr lang="en-GB"/>
          </a:p>
        </p:txBody>
      </p:sp>
      <p:sp>
        <p:nvSpPr>
          <p:cNvPr id="6" name="Footer Placeholder 5">
            <a:extLst>
              <a:ext uri="{FF2B5EF4-FFF2-40B4-BE49-F238E27FC236}">
                <a16:creationId xmlns:a16="http://schemas.microsoft.com/office/drawing/2014/main" id="{075A42D5-DE6A-9E24-511F-0EB939183F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34F7A7-3393-58DB-59BA-7B5F476F64B3}"/>
              </a:ext>
            </a:extLst>
          </p:cNvPr>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567807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E633-35B1-3D40-82EA-8E2B83DE08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C818E9-846F-669F-BC95-C266D80C2E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42ED8-21D3-4D0B-F66C-814785C74B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BBA007-9CAC-9164-8D44-F790B61D4B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D8FD8D-C12B-1DAF-5360-769346C0C1B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AC6974-8401-B259-D06D-FA07DF3C3E17}"/>
              </a:ext>
            </a:extLst>
          </p:cNvPr>
          <p:cNvSpPr>
            <a:spLocks noGrp="1"/>
          </p:cNvSpPr>
          <p:nvPr>
            <p:ph type="dt" sz="half" idx="10"/>
          </p:nvPr>
        </p:nvSpPr>
        <p:spPr/>
        <p:txBody>
          <a:bodyPr/>
          <a:lstStyle/>
          <a:p>
            <a:fld id="{F28F3F26-1857-45BC-B597-9CD27DD0931E}" type="datetimeFigureOut">
              <a:rPr lang="en-GB" smtClean="0"/>
              <a:t>19/07/2022</a:t>
            </a:fld>
            <a:endParaRPr lang="en-GB"/>
          </a:p>
        </p:txBody>
      </p:sp>
      <p:sp>
        <p:nvSpPr>
          <p:cNvPr id="8" name="Footer Placeholder 7">
            <a:extLst>
              <a:ext uri="{FF2B5EF4-FFF2-40B4-BE49-F238E27FC236}">
                <a16:creationId xmlns:a16="http://schemas.microsoft.com/office/drawing/2014/main" id="{015D294F-67B6-95A7-AAB5-E0205ECC5F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50F8A7-9245-3AD1-701B-B37A2A8A9C39}"/>
              </a:ext>
            </a:extLst>
          </p:cNvPr>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1015401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F2D00-A801-1EA3-B2F9-27B6F2C1C0F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0B4E3B0-FF9F-F8C6-C7CA-E5162627EEF2}"/>
              </a:ext>
            </a:extLst>
          </p:cNvPr>
          <p:cNvSpPr>
            <a:spLocks noGrp="1"/>
          </p:cNvSpPr>
          <p:nvPr>
            <p:ph type="dt" sz="half" idx="10"/>
          </p:nvPr>
        </p:nvSpPr>
        <p:spPr/>
        <p:txBody>
          <a:bodyPr/>
          <a:lstStyle/>
          <a:p>
            <a:fld id="{F28F3F26-1857-45BC-B597-9CD27DD0931E}" type="datetimeFigureOut">
              <a:rPr lang="en-GB" smtClean="0"/>
              <a:t>19/07/2022</a:t>
            </a:fld>
            <a:endParaRPr lang="en-GB"/>
          </a:p>
        </p:txBody>
      </p:sp>
      <p:sp>
        <p:nvSpPr>
          <p:cNvPr id="4" name="Footer Placeholder 3">
            <a:extLst>
              <a:ext uri="{FF2B5EF4-FFF2-40B4-BE49-F238E27FC236}">
                <a16:creationId xmlns:a16="http://schemas.microsoft.com/office/drawing/2014/main" id="{B3154243-21C0-33B9-0EC2-F141C3A2B4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84596D-23D9-AD05-8C01-7D3B71E373BD}"/>
              </a:ext>
            </a:extLst>
          </p:cNvPr>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40536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C91233-D53B-BA1B-B982-886D54867168}"/>
              </a:ext>
            </a:extLst>
          </p:cNvPr>
          <p:cNvSpPr>
            <a:spLocks noGrp="1"/>
          </p:cNvSpPr>
          <p:nvPr>
            <p:ph type="dt" sz="half" idx="10"/>
          </p:nvPr>
        </p:nvSpPr>
        <p:spPr/>
        <p:txBody>
          <a:bodyPr/>
          <a:lstStyle/>
          <a:p>
            <a:fld id="{F28F3F26-1857-45BC-B597-9CD27DD0931E}" type="datetimeFigureOut">
              <a:rPr lang="en-GB" smtClean="0"/>
              <a:t>19/07/2022</a:t>
            </a:fld>
            <a:endParaRPr lang="en-GB"/>
          </a:p>
        </p:txBody>
      </p:sp>
      <p:sp>
        <p:nvSpPr>
          <p:cNvPr id="3" name="Footer Placeholder 2">
            <a:extLst>
              <a:ext uri="{FF2B5EF4-FFF2-40B4-BE49-F238E27FC236}">
                <a16:creationId xmlns:a16="http://schemas.microsoft.com/office/drawing/2014/main" id="{BB4A1AC0-68BB-7D49-3155-BA2563E884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FA7ABD-171B-13FB-2F8F-17F9A188F957}"/>
              </a:ext>
            </a:extLst>
          </p:cNvPr>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632698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0375C-A5E3-D517-5911-DD224B030B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4192A3-5890-01B6-ADD1-8F65539DF6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798B6B-DD1A-BC27-BFC0-CA7CF97A42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1A9CD4-1CFF-DF8D-6792-FE4C1491E369}"/>
              </a:ext>
            </a:extLst>
          </p:cNvPr>
          <p:cNvSpPr>
            <a:spLocks noGrp="1"/>
          </p:cNvSpPr>
          <p:nvPr>
            <p:ph type="dt" sz="half" idx="10"/>
          </p:nvPr>
        </p:nvSpPr>
        <p:spPr/>
        <p:txBody>
          <a:bodyPr/>
          <a:lstStyle/>
          <a:p>
            <a:fld id="{F28F3F26-1857-45BC-B597-9CD27DD0931E}" type="datetimeFigureOut">
              <a:rPr lang="en-GB" smtClean="0"/>
              <a:t>19/07/2022</a:t>
            </a:fld>
            <a:endParaRPr lang="en-GB"/>
          </a:p>
        </p:txBody>
      </p:sp>
      <p:sp>
        <p:nvSpPr>
          <p:cNvPr id="6" name="Footer Placeholder 5">
            <a:extLst>
              <a:ext uri="{FF2B5EF4-FFF2-40B4-BE49-F238E27FC236}">
                <a16:creationId xmlns:a16="http://schemas.microsoft.com/office/drawing/2014/main" id="{E722D08A-A44D-538D-78F0-A91BE8F159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031F11-A9A6-571F-9ED4-3EB38D0CFBDF}"/>
              </a:ext>
            </a:extLst>
          </p:cNvPr>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1264257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DBC1E-3EA1-A2B0-5CB1-E799B67A28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F74549-6295-C88B-90BF-62F8F689E9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164463-2096-6AC0-0F5E-AC562869C8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8BF72F-E3DF-4CD5-4A1F-19EC52CDDE62}"/>
              </a:ext>
            </a:extLst>
          </p:cNvPr>
          <p:cNvSpPr>
            <a:spLocks noGrp="1"/>
          </p:cNvSpPr>
          <p:nvPr>
            <p:ph type="dt" sz="half" idx="10"/>
          </p:nvPr>
        </p:nvSpPr>
        <p:spPr/>
        <p:txBody>
          <a:bodyPr/>
          <a:lstStyle/>
          <a:p>
            <a:fld id="{F28F3F26-1857-45BC-B597-9CD27DD0931E}" type="datetimeFigureOut">
              <a:rPr lang="en-GB" smtClean="0"/>
              <a:t>19/07/2022</a:t>
            </a:fld>
            <a:endParaRPr lang="en-GB"/>
          </a:p>
        </p:txBody>
      </p:sp>
      <p:sp>
        <p:nvSpPr>
          <p:cNvPr id="6" name="Footer Placeholder 5">
            <a:extLst>
              <a:ext uri="{FF2B5EF4-FFF2-40B4-BE49-F238E27FC236}">
                <a16:creationId xmlns:a16="http://schemas.microsoft.com/office/drawing/2014/main" id="{EED49841-90E9-EF7D-41C7-1751A07509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8AB012-FF06-7A5F-5FE0-7F0C77D2801D}"/>
              </a:ext>
            </a:extLst>
          </p:cNvPr>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1627258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3840C-3AD3-284D-9E04-C22BB5F27E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B0FD1A-7DC5-B3C8-6D84-FC03C8721C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422C05-3B43-4E81-953B-CF0C368B3CED}"/>
              </a:ext>
            </a:extLst>
          </p:cNvPr>
          <p:cNvSpPr>
            <a:spLocks noGrp="1"/>
          </p:cNvSpPr>
          <p:nvPr>
            <p:ph type="dt" sz="half" idx="10"/>
          </p:nvPr>
        </p:nvSpPr>
        <p:spPr/>
        <p:txBody>
          <a:bodyPr/>
          <a:lstStyle/>
          <a:p>
            <a:fld id="{F28F3F26-1857-45BC-B597-9CD27DD0931E}" type="datetimeFigureOut">
              <a:rPr lang="en-GB" smtClean="0"/>
              <a:t>19/07/2022</a:t>
            </a:fld>
            <a:endParaRPr lang="en-GB"/>
          </a:p>
        </p:txBody>
      </p:sp>
      <p:sp>
        <p:nvSpPr>
          <p:cNvPr id="5" name="Footer Placeholder 4">
            <a:extLst>
              <a:ext uri="{FF2B5EF4-FFF2-40B4-BE49-F238E27FC236}">
                <a16:creationId xmlns:a16="http://schemas.microsoft.com/office/drawing/2014/main" id="{744B529C-18ED-E2A4-C722-CD25A1823D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5E11F-2767-FD4D-BBA2-815876517180}"/>
              </a:ext>
            </a:extLst>
          </p:cNvPr>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4043670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F54407-FF85-EEE7-0124-111CCC63F0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91E7A0-B518-2826-7AF4-05101E922C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EE35C3-E329-CD30-A491-5A59334AED21}"/>
              </a:ext>
            </a:extLst>
          </p:cNvPr>
          <p:cNvSpPr>
            <a:spLocks noGrp="1"/>
          </p:cNvSpPr>
          <p:nvPr>
            <p:ph type="dt" sz="half" idx="10"/>
          </p:nvPr>
        </p:nvSpPr>
        <p:spPr/>
        <p:txBody>
          <a:bodyPr/>
          <a:lstStyle/>
          <a:p>
            <a:fld id="{F28F3F26-1857-45BC-B597-9CD27DD0931E}" type="datetimeFigureOut">
              <a:rPr lang="en-GB" smtClean="0"/>
              <a:t>19/07/2022</a:t>
            </a:fld>
            <a:endParaRPr lang="en-GB"/>
          </a:p>
        </p:txBody>
      </p:sp>
      <p:sp>
        <p:nvSpPr>
          <p:cNvPr id="5" name="Footer Placeholder 4">
            <a:extLst>
              <a:ext uri="{FF2B5EF4-FFF2-40B4-BE49-F238E27FC236}">
                <a16:creationId xmlns:a16="http://schemas.microsoft.com/office/drawing/2014/main" id="{321FF862-4782-C039-2D9A-9779E584D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3CC2BE-1B5B-E7C1-F21F-E9EA5AE180C2}"/>
              </a:ext>
            </a:extLst>
          </p:cNvPr>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1184629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527C05-3315-CA00-8DC1-4E9BBAD6DE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A6C9F9-5C6C-BC0E-2ABF-F486BDCAED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87F88C-82C5-6FC3-D715-D023EA8FF8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8F3F26-1857-45BC-B597-9CD27DD0931E}" type="datetimeFigureOut">
              <a:rPr lang="en-GB" smtClean="0"/>
              <a:t>19/07/2022</a:t>
            </a:fld>
            <a:endParaRPr lang="en-GB"/>
          </a:p>
        </p:txBody>
      </p:sp>
      <p:sp>
        <p:nvSpPr>
          <p:cNvPr id="5" name="Footer Placeholder 4">
            <a:extLst>
              <a:ext uri="{FF2B5EF4-FFF2-40B4-BE49-F238E27FC236}">
                <a16:creationId xmlns:a16="http://schemas.microsoft.com/office/drawing/2014/main" id="{CECD9CF4-4AF9-984C-FA62-6E9439124C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2BA6D8-8DF5-3693-6A4A-F33F4379C7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D9845B-5656-4C8A-9068-22B20FC75ADF}" type="slidenum">
              <a:rPr lang="en-GB" smtClean="0"/>
              <a:t>‹#›</a:t>
            </a:fld>
            <a:endParaRPr lang="en-GB"/>
          </a:p>
        </p:txBody>
      </p:sp>
    </p:spTree>
    <p:extLst>
      <p:ext uri="{BB962C8B-B14F-4D97-AF65-F5344CB8AC3E}">
        <p14:creationId xmlns:p14="http://schemas.microsoft.com/office/powerpoint/2010/main" val="39559391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questionpro.com/blog/wp-content/uploads/2018/03/V02-01.png" TargetMode="External"/><Relationship Id="rId2" Type="http://schemas.openxmlformats.org/officeDocument/2006/relationships/hyperlink" Target="https://www.communitycare.co.uk/2021/05/13/new-domestic-abuse-legislation-means-social-workers/" TargetMode="External"/><Relationship Id="rId1" Type="http://schemas.openxmlformats.org/officeDocument/2006/relationships/slideLayout" Target="../slideLayouts/slideLayout2.xml"/><Relationship Id="rId5" Type="http://schemas.openxmlformats.org/officeDocument/2006/relationships/hyperlink" Target="https://infectioncontrol.tips/wp/wp-content/uploads/2016/04/P_20160425_SystematicReviews.jpg" TargetMode="External"/><Relationship Id="rId4" Type="http://schemas.openxmlformats.org/officeDocument/2006/relationships/hyperlink" Target="https://i.pinimg.com/736x/4b/ae/fa/4baefa648ef966ec89b285cc1cb60614.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75CA1-C7BA-20F6-DD27-167A40291658}"/>
              </a:ext>
            </a:extLst>
          </p:cNvPr>
          <p:cNvSpPr>
            <a:spLocks noGrp="1"/>
          </p:cNvSpPr>
          <p:nvPr>
            <p:ph type="ctrTitle"/>
          </p:nvPr>
        </p:nvSpPr>
        <p:spPr>
          <a:xfrm>
            <a:off x="1423555" y="1641987"/>
            <a:ext cx="9076494" cy="2046785"/>
          </a:xfrm>
        </p:spPr>
        <p:txBody>
          <a:bodyPr>
            <a:normAutofit fontScale="90000"/>
          </a:bodyPr>
          <a:lstStyle/>
          <a:p>
            <a:br>
              <a:rPr kumimoji="0" lang="en-GB" sz="4400" b="1" i="0" u="none" strike="noStrike" kern="1200" cap="none" spc="0" normalizeH="0" baseline="0" noProof="0" dirty="0">
                <a:ln>
                  <a:noFill/>
                </a:ln>
                <a:solidFill>
                  <a:prstClr val="black"/>
                </a:solidFill>
                <a:effectLst/>
                <a:uLnTx/>
                <a:uFillTx/>
                <a:latin typeface="Calibri Light" panose="020F0302020204030204"/>
                <a:ea typeface="+mj-ea"/>
                <a:cs typeface="+mj-cs"/>
              </a:rPr>
            </a:br>
            <a:br>
              <a:rPr kumimoji="0" lang="en-GB" sz="4400" b="1" i="0" u="none" strike="noStrike" kern="1200" cap="none" spc="0" normalizeH="0" baseline="0" noProof="0" dirty="0">
                <a:ln>
                  <a:noFill/>
                </a:ln>
                <a:solidFill>
                  <a:prstClr val="black"/>
                </a:solidFill>
                <a:effectLst/>
                <a:uLnTx/>
                <a:uFillTx/>
                <a:latin typeface="Calibri Light" panose="020F0302020204030204"/>
                <a:ea typeface="+mj-ea"/>
                <a:cs typeface="+mj-cs"/>
              </a:rPr>
            </a:br>
            <a: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Module: Introduction to Research </a:t>
            </a:r>
            <a:b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(BMHP5005)</a:t>
            </a:r>
            <a:b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Assessment 2: Viva Voce</a:t>
            </a:r>
            <a:endParaRPr lang="en-GB" sz="31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51E7EE3-F4EF-73D6-8DB9-ACF0550EA1FB}"/>
              </a:ext>
            </a:extLst>
          </p:cNvPr>
          <p:cNvSpPr>
            <a:spLocks noGrp="1"/>
          </p:cNvSpPr>
          <p:nvPr>
            <p:ph type="subTitle" idx="1"/>
          </p:nvPr>
        </p:nvSpPr>
        <p:spPr>
          <a:xfrm>
            <a:off x="696686" y="3771900"/>
            <a:ext cx="10885714" cy="2781300"/>
          </a:xfrm>
        </p:spPr>
        <p:txBody>
          <a:bodyPr>
            <a:normAutofit fontScale="250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Name</a:t>
            </a:r>
            <a:r>
              <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9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Olivette Mildred Cole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algn="l">
              <a:defRPr/>
            </a:pPr>
            <a:r>
              <a:rPr kumimoji="0" lang="en-GB" sz="6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Number</a:t>
            </a:r>
            <a:r>
              <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9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2022097</a:t>
            </a:r>
            <a:r>
              <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algn="l">
              <a:defRPr/>
            </a:pPr>
            <a:endPar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algn="l">
              <a:defRPr/>
            </a:pPr>
            <a:r>
              <a:rPr lang="en-GB" sz="6200" b="1" dirty="0">
                <a:latin typeface="Arial" panose="020B0604020202020204" pitchFamily="34" charset="0"/>
                <a:cs typeface="Arial" panose="020B0604020202020204" pitchFamily="34" charset="0"/>
              </a:rPr>
              <a:t>Assignment Title</a:t>
            </a:r>
            <a:r>
              <a:rPr lang="en-GB" sz="6200" dirty="0">
                <a:latin typeface="Arial" panose="020B0604020202020204" pitchFamily="34" charset="0"/>
                <a:cs typeface="Arial" panose="020B0604020202020204" pitchFamily="34" charset="0"/>
              </a:rPr>
              <a:t>: </a:t>
            </a:r>
            <a:r>
              <a:rPr lang="en-GB" sz="9600" dirty="0">
                <a:latin typeface="Arial" panose="020B0604020202020204" pitchFamily="34" charset="0"/>
                <a:cs typeface="Arial" panose="020B0604020202020204" pitchFamily="34" charset="0"/>
              </a:rPr>
              <a:t>The Impact witnessing Domestic Abuse on children’s cognitive development.</a:t>
            </a:r>
          </a:p>
          <a:p>
            <a:pPr algn="l">
              <a:defRPr/>
            </a:pPr>
            <a:endParaRPr lang="en-GB" sz="9600" b="1" dirty="0">
              <a:latin typeface="Arial" panose="020B0604020202020204" pitchFamily="34" charset="0"/>
              <a:cs typeface="Arial" panose="020B0604020202020204" pitchFamily="34" charset="0"/>
            </a:endParaRPr>
          </a:p>
          <a:p>
            <a:pPr algn="l">
              <a:defRPr/>
            </a:pPr>
            <a:r>
              <a:rPr lang="en-GB" sz="6200" b="1" dirty="0">
                <a:latin typeface="Arial" panose="020B0604020202020204" pitchFamily="34" charset="0"/>
                <a:cs typeface="Arial" panose="020B0604020202020204" pitchFamily="34" charset="0"/>
              </a:rPr>
              <a:t>Lecturer Name</a:t>
            </a:r>
            <a:r>
              <a:rPr lang="en-GB" sz="9600" dirty="0">
                <a:latin typeface="Arial" panose="020B0604020202020204" pitchFamily="34" charset="0"/>
                <a:cs typeface="Arial" panose="020B0604020202020204" pitchFamily="34" charset="0"/>
              </a:rPr>
              <a:t>: Laila </a:t>
            </a:r>
            <a:r>
              <a:rPr lang="en-GB" sz="9600" dirty="0" err="1">
                <a:latin typeface="Arial" panose="020B0604020202020204" pitchFamily="34" charset="0"/>
                <a:cs typeface="Arial" panose="020B0604020202020204" pitchFamily="34" charset="0"/>
              </a:rPr>
              <a:t>Surani</a:t>
            </a:r>
            <a:endParaRPr lang="en-GB" sz="9600" dirty="0">
              <a:latin typeface="Arial" panose="020B0604020202020204" pitchFamily="34" charset="0"/>
              <a:cs typeface="Arial" panose="020B0604020202020204" pitchFamily="34" charset="0"/>
            </a:endParaRPr>
          </a:p>
          <a:p>
            <a:pPr algn="l">
              <a:defRPr/>
            </a:pPr>
            <a:endParaRPr lang="en-GB" sz="9600" dirty="0"/>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endParaRPr lang="en-GB" dirty="0"/>
          </a:p>
        </p:txBody>
      </p:sp>
      <p:pic>
        <p:nvPicPr>
          <p:cNvPr id="5" name="Picture 4" descr="Discover University of Wales Trinity Saint David">
            <a:extLst>
              <a:ext uri="{FF2B5EF4-FFF2-40B4-BE49-F238E27FC236}">
                <a16:creationId xmlns:a16="http://schemas.microsoft.com/office/drawing/2014/main" id="{8BE46CA8-6B92-7599-B14D-8C7A1A224A7C}"/>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44481" y="723690"/>
            <a:ext cx="1913584" cy="918298"/>
          </a:xfrm>
          <a:prstGeom prst="rect">
            <a:avLst/>
          </a:prstGeom>
          <a:noFill/>
          <a:ln>
            <a:noFill/>
          </a:ln>
        </p:spPr>
      </p:pic>
    </p:spTree>
    <p:extLst>
      <p:ext uri="{BB962C8B-B14F-4D97-AF65-F5344CB8AC3E}">
        <p14:creationId xmlns:p14="http://schemas.microsoft.com/office/powerpoint/2010/main" val="1857056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30">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5" name="Group 1032">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046"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7"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6"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8"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9" name="Rectangle 1037">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B94BD48-E1AE-D081-76DD-568049578222}"/>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Introduction </a:t>
            </a:r>
          </a:p>
        </p:txBody>
      </p:sp>
      <p:sp>
        <p:nvSpPr>
          <p:cNvPr id="3" name="Content Placeholder 2">
            <a:extLst>
              <a:ext uri="{FF2B5EF4-FFF2-40B4-BE49-F238E27FC236}">
                <a16:creationId xmlns:a16="http://schemas.microsoft.com/office/drawing/2014/main" id="{66980A3A-5B14-360E-9E6C-D1CE433FCAD4}"/>
              </a:ext>
            </a:extLst>
          </p:cNvPr>
          <p:cNvSpPr>
            <a:spLocks noGrp="1"/>
          </p:cNvSpPr>
          <p:nvPr>
            <p:ph idx="1"/>
          </p:nvPr>
        </p:nvSpPr>
        <p:spPr>
          <a:xfrm>
            <a:off x="1424904" y="2354090"/>
            <a:ext cx="9682978" cy="4106346"/>
          </a:xfrm>
        </p:spPr>
        <p:txBody>
          <a:bodyPr>
            <a:noAutofit/>
          </a:bodyPr>
          <a:lstStyle/>
          <a:p>
            <a:pPr marL="0" indent="0">
              <a:buNone/>
            </a:pPr>
            <a:r>
              <a:rPr lang="en-GB" sz="1200" dirty="0">
                <a:latin typeface="Arial" panose="020B0604020202020204" pitchFamily="34" charset="0"/>
                <a:cs typeface="Arial" panose="020B0604020202020204" pitchFamily="34" charset="0"/>
              </a:rPr>
              <a:t>The effect of  children’s cognitive development when witnessing domestic abuse.</a:t>
            </a:r>
          </a:p>
          <a:p>
            <a:r>
              <a:rPr lang="en-GB" sz="1200" dirty="0">
                <a:latin typeface="Arial" panose="020B0604020202020204" pitchFamily="34" charset="0"/>
                <a:cs typeface="Arial" panose="020B0604020202020204" pitchFamily="34" charset="0"/>
              </a:rPr>
              <a:t>The important of this is topic is to provide information to families experiencing domestic abuse in their homes and how to prevent children from experiencing the action. </a:t>
            </a:r>
          </a:p>
          <a:p>
            <a:pPr marL="0" indent="0">
              <a:buNone/>
            </a:pP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Aim:</a:t>
            </a:r>
            <a:r>
              <a:rPr lang="en-GB" sz="1200" dirty="0">
                <a:latin typeface="Arial" panose="020B0604020202020204" pitchFamily="34" charset="0"/>
                <a:cs typeface="Arial" panose="020B0604020202020204" pitchFamily="34" charset="0"/>
              </a:rPr>
              <a:t> To identify the causes of domestic abuse in children in the UK </a:t>
            </a:r>
          </a:p>
          <a:p>
            <a:pPr marL="0" indent="0">
              <a:buNone/>
            </a:pP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Objective:</a:t>
            </a:r>
            <a:r>
              <a:rPr lang="en-GB" sz="1200" dirty="0">
                <a:latin typeface="Arial" panose="020B0604020202020204" pitchFamily="34" charset="0"/>
                <a:cs typeface="Arial" panose="020B0604020202020204" pitchFamily="34" charset="0"/>
              </a:rPr>
              <a:t> Conducting secondary literature review is finding out the impact domestic abuse have on children’s  development. Using questionaries is a great way of gathering information. </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Relevant article:  </a:t>
            </a:r>
          </a:p>
          <a:p>
            <a:r>
              <a:rPr lang="en-GB" sz="1200" dirty="0">
                <a:latin typeface="Arial" panose="020B0604020202020204" pitchFamily="34" charset="0"/>
                <a:cs typeface="Arial" panose="020B0604020202020204" pitchFamily="34" charset="0"/>
              </a:rPr>
              <a:t>Book selected from the year 1994</a:t>
            </a:r>
          </a:p>
          <a:p>
            <a:r>
              <a:rPr lang="en-GB" sz="1200" dirty="0">
                <a:latin typeface="Arial" panose="020B0604020202020204" pitchFamily="34" charset="0"/>
                <a:cs typeface="Arial" panose="020B0604020202020204" pitchFamily="34" charset="0"/>
              </a:rPr>
              <a:t>Books selected from the year 2003</a:t>
            </a:r>
          </a:p>
          <a:p>
            <a:r>
              <a:rPr lang="en-GB" sz="1200" dirty="0">
                <a:latin typeface="Arial" panose="020B0604020202020204" pitchFamily="34" charset="0"/>
                <a:cs typeface="Arial" panose="020B0604020202020204" pitchFamily="34" charset="0"/>
              </a:rPr>
              <a:t>Papers selected from the year 2009</a:t>
            </a:r>
          </a:p>
          <a:p>
            <a:r>
              <a:rPr lang="en-GB" sz="1200" dirty="0">
                <a:latin typeface="Arial" panose="020B0604020202020204" pitchFamily="34" charset="0"/>
                <a:cs typeface="Arial" panose="020B0604020202020204" pitchFamily="34" charset="0"/>
              </a:rPr>
              <a:t>Papers selected from the year 2010</a:t>
            </a:r>
          </a:p>
          <a:p>
            <a:r>
              <a:rPr lang="en-GB" sz="1200" dirty="0">
                <a:latin typeface="Arial" panose="020B0604020202020204" pitchFamily="34" charset="0"/>
                <a:cs typeface="Arial" panose="020B0604020202020204" pitchFamily="34" charset="0"/>
              </a:rPr>
              <a:t>Paper selected from the year 2015</a:t>
            </a:r>
          </a:p>
        </p:txBody>
      </p:sp>
    </p:spTree>
    <p:extLst>
      <p:ext uri="{BB962C8B-B14F-4D97-AF65-F5344CB8AC3E}">
        <p14:creationId xmlns:p14="http://schemas.microsoft.com/office/powerpoint/2010/main" val="348314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7" name="Group 2056">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058"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9"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0"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1"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2" name="Rectangle 2061">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00D6DCA-AFB7-E61B-A849-BE2645626E5E}"/>
              </a:ext>
            </a:extLst>
          </p:cNvPr>
          <p:cNvSpPr>
            <a:spLocks noGrp="1"/>
          </p:cNvSpPr>
          <p:nvPr>
            <p:ph type="title"/>
          </p:nvPr>
        </p:nvSpPr>
        <p:spPr>
          <a:xfrm>
            <a:off x="1047280" y="759805"/>
            <a:ext cx="10306520" cy="1325563"/>
          </a:xfrm>
        </p:spPr>
        <p:txBody>
          <a:bodyPr>
            <a:normAutofit/>
          </a:bodyPr>
          <a:lstStyle/>
          <a:p>
            <a:r>
              <a:rPr kumimoji="0" lang="en-GB" sz="4000" b="1"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Methods</a:t>
            </a: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6BDE644-5F0C-0D73-64C8-639B36609C62}"/>
              </a:ext>
            </a:extLst>
          </p:cNvPr>
          <p:cNvSpPr>
            <a:spLocks noGrp="1"/>
          </p:cNvSpPr>
          <p:nvPr>
            <p:ph idx="1"/>
          </p:nvPr>
        </p:nvSpPr>
        <p:spPr>
          <a:xfrm>
            <a:off x="1529032" y="2354089"/>
            <a:ext cx="9476392" cy="4118400"/>
          </a:xfrm>
        </p:spPr>
        <p:txBody>
          <a:bodyPr>
            <a:noAutofit/>
          </a:bodyPr>
          <a:lstStyle/>
          <a:p>
            <a:pPr marL="171450" lvl="0" indent="-171450">
              <a:spcBef>
                <a:spcPts val="0"/>
              </a:spcBef>
              <a:defRPr/>
            </a:pPr>
            <a:r>
              <a:rPr lang="en-GB" sz="1200" b="1" dirty="0">
                <a:latin typeface="Arial" panose="020B0604020202020204" pitchFamily="34" charset="0"/>
                <a:cs typeface="Arial" panose="020B0604020202020204" pitchFamily="34" charset="0"/>
              </a:rPr>
              <a:t>Method: </a:t>
            </a:r>
            <a:r>
              <a:rPr lang="en-GB" sz="1200" dirty="0">
                <a:latin typeface="Arial" panose="020B0604020202020204" pitchFamily="34" charset="0"/>
                <a:cs typeface="Arial" panose="020B0604020202020204" pitchFamily="34" charset="0"/>
              </a:rPr>
              <a:t>Qualitative method was used t</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o conduct this research.</a:t>
            </a:r>
          </a:p>
          <a:p>
            <a:pPr marL="0" lvl="0" indent="0">
              <a:spcBef>
                <a:spcPts val="0"/>
              </a:spcBef>
              <a:buNone/>
              <a:defRPr/>
            </a:pPr>
            <a:endPar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Qualitative method is used to conduct a one to one interview in a safe and secure environment. </a:t>
            </a:r>
          </a:p>
          <a:p>
            <a:pPr marL="0" marR="0" lvl="0" indent="0" defTabSz="914400" rtl="0" eaLnBrk="1" fontAlgn="auto" latinLnBrk="0" hangingPunct="1">
              <a:spcBef>
                <a:spcPts val="0"/>
              </a:spcBef>
              <a:spcAft>
                <a:spcPts val="0"/>
              </a:spcAft>
              <a:buClrTx/>
              <a:buSzTx/>
              <a:buNone/>
              <a:tabLst/>
              <a:defRPr/>
            </a:pPr>
            <a:endPar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171450" lvl="0" indent="-171450">
              <a:spcBef>
                <a:spcPts val="0"/>
              </a:spcBef>
              <a:defRPr/>
            </a:pPr>
            <a:r>
              <a:rPr lang="en-GB" sz="1200" b="1" dirty="0">
                <a:latin typeface="Arial" panose="020B0604020202020204" pitchFamily="34" charset="0"/>
                <a:cs typeface="Arial" panose="020B0604020202020204" pitchFamily="34" charset="0"/>
              </a:rPr>
              <a:t>Keywords:</a:t>
            </a:r>
            <a:r>
              <a:rPr lang="en-GB" sz="1200" dirty="0">
                <a:latin typeface="Arial" panose="020B0604020202020204" pitchFamily="34" charset="0"/>
                <a:cs typeface="Arial" panose="020B0604020202020204" pitchFamily="34" charset="0"/>
              </a:rPr>
              <a:t> D</a:t>
            </a:r>
            <a:r>
              <a:rPr kumimoji="0" lang="en-GB" sz="120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omestic</a:t>
            </a:r>
            <a:r>
              <a:rPr kumimoji="0" lang="en-GB" sz="120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abuse</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child development, effect of domestic abuse on child’s cognitive </a:t>
            </a:r>
            <a:r>
              <a:rPr lang="en-GB" sz="1200" dirty="0">
                <a:latin typeface="Arial" panose="020B0604020202020204" pitchFamily="34" charset="0"/>
                <a:cs typeface="Arial" panose="020B0604020202020204" pitchFamily="34" charset="0"/>
              </a:rPr>
              <a:t>development</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t>
            </a:r>
          </a:p>
          <a:p>
            <a:pPr marL="0" marR="0" lvl="0" indent="0" defTabSz="914400" rtl="0" eaLnBrk="1" fontAlgn="auto" latinLnBrk="0" hangingPunct="1">
              <a:spcBef>
                <a:spcPts val="0"/>
              </a:spcBef>
              <a:spcAft>
                <a:spcPts val="0"/>
              </a:spcAft>
              <a:buClrTx/>
              <a:buSzTx/>
              <a:buNone/>
              <a:tabLst/>
              <a:defRPr/>
            </a:pPr>
            <a:endPar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171450" lvl="0" indent="-171450">
              <a:spcBef>
                <a:spcPts val="0"/>
              </a:spcBef>
              <a:defRPr/>
            </a:pPr>
            <a:r>
              <a:rPr kumimoji="0" lang="en-GB" sz="1200" b="1" i="0" u="none" strike="noStrike" kern="1200" cap="none" spc="0" normalizeH="0" baseline="0" noProof="0" dirty="0">
                <a:ln>
                  <a:noFill/>
                </a:ln>
                <a:effectLst/>
                <a:uLnTx/>
                <a:uFillTx/>
                <a:latin typeface="Arial" panose="020B0604020202020204" pitchFamily="34" charset="0"/>
                <a:cs typeface="Arial" panose="020B0604020202020204" pitchFamily="34" charset="0"/>
              </a:rPr>
              <a:t>Databases: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online journals, google scholar and </a:t>
            </a:r>
            <a:r>
              <a:rPr lang="en-GB" sz="1200" dirty="0">
                <a:latin typeface="Arial" panose="020B0604020202020204" pitchFamily="34" charset="0"/>
                <a:cs typeface="Arial" panose="020B0604020202020204" pitchFamily="34" charset="0"/>
              </a:rPr>
              <a:t>books (BTEC Health and Social Care) .</a:t>
            </a:r>
            <a:endPar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indent="0">
              <a:buNone/>
            </a:pPr>
            <a:r>
              <a:rPr kumimoji="0" lang="en-GB" sz="1200" b="1" i="0" u="none" strike="noStrike" kern="1200" cap="none" spc="0" normalizeH="0" baseline="0" noProof="0" dirty="0">
                <a:ln>
                  <a:noFill/>
                </a:ln>
                <a:effectLst/>
                <a:uLnTx/>
                <a:uFillTx/>
                <a:latin typeface="Arial" panose="020B0604020202020204" pitchFamily="34" charset="0"/>
                <a:cs typeface="Arial" panose="020B0604020202020204" pitchFamily="34" charset="0"/>
              </a:rPr>
              <a:t>Inclusion:</a:t>
            </a:r>
            <a:r>
              <a:rPr kumimoji="0" lang="en-GB" sz="120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Books selected from the year 1994 onwards </a:t>
            </a:r>
          </a:p>
          <a:p>
            <a:r>
              <a:rPr lang="en-GB" sz="1200" dirty="0">
                <a:latin typeface="Arial" panose="020B0604020202020204" pitchFamily="34" charset="0"/>
                <a:cs typeface="Arial" panose="020B0604020202020204" pitchFamily="34" charset="0"/>
              </a:rPr>
              <a:t>Books selected from the year 2009 onwards</a:t>
            </a:r>
          </a:p>
          <a:p>
            <a:r>
              <a:rPr lang="en-GB" sz="1200" dirty="0">
                <a:latin typeface="Arial" panose="020B0604020202020204" pitchFamily="34" charset="0"/>
                <a:cs typeface="Arial" panose="020B0604020202020204" pitchFamily="34" charset="0"/>
              </a:rPr>
              <a:t>Papers selected from the year 2003 onwards </a:t>
            </a:r>
          </a:p>
          <a:p>
            <a:r>
              <a:rPr lang="en-GB" sz="1200" dirty="0">
                <a:latin typeface="Arial" panose="020B0604020202020204" pitchFamily="34" charset="0"/>
                <a:cs typeface="Arial" panose="020B0604020202020204" pitchFamily="34" charset="0"/>
              </a:rPr>
              <a:t>Papers selected from the year  2010 onwards</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endParaRPr kumimoji="0" lang="en-GB" sz="12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effectLst/>
                <a:uLnTx/>
                <a:uFillTx/>
                <a:latin typeface="Arial" panose="020B0604020202020204" pitchFamily="34" charset="0"/>
                <a:cs typeface="Arial" panose="020B0604020202020204" pitchFamily="34" charset="0"/>
              </a:rPr>
              <a:t>Exclusion: </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kumimoji="0" lang="en-GB" sz="1200" i="0" u="none" strike="noStrike" kern="1200" cap="none" spc="0" normalizeH="0" baseline="0" noProof="0" dirty="0">
                <a:ln>
                  <a:noFill/>
                </a:ln>
                <a:effectLst/>
                <a:uLnTx/>
                <a:uFillTx/>
                <a:latin typeface="Arial" panose="020B0604020202020204" pitchFamily="34" charset="0"/>
                <a:cs typeface="Arial" panose="020B0604020202020204" pitchFamily="34" charset="0"/>
              </a:rPr>
              <a:t>No A</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dult were included </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No age restrictions were included</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No race were included</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No gender were included</a:t>
            </a:r>
          </a:p>
        </p:txBody>
      </p:sp>
    </p:spTree>
    <p:extLst>
      <p:ext uri="{BB962C8B-B14F-4D97-AF65-F5344CB8AC3E}">
        <p14:creationId xmlns:p14="http://schemas.microsoft.com/office/powerpoint/2010/main" val="3936858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2EC4BA-8660-9B28-F20F-66438D50A12F}"/>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5400" b="1" kern="1200" dirty="0">
                <a:solidFill>
                  <a:schemeClr val="bg1"/>
                </a:solidFill>
                <a:latin typeface="Arial" panose="020B0604020202020204" pitchFamily="34" charset="0"/>
                <a:cs typeface="Arial" panose="020B0604020202020204" pitchFamily="34" charset="0"/>
              </a:rPr>
              <a:t>Literature Review</a:t>
            </a:r>
            <a:endParaRPr lang="en-US" sz="5400" kern="1200" dirty="0">
              <a:solidFill>
                <a:schemeClr val="bg1"/>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EBB3FB84-A01D-6E92-7832-C9D7AD3C95A1}"/>
              </a:ext>
            </a:extLst>
          </p:cNvPr>
          <p:cNvGraphicFramePr/>
          <p:nvPr>
            <p:extLst>
              <p:ext uri="{D42A27DB-BD31-4B8C-83A1-F6EECF244321}">
                <p14:modId xmlns:p14="http://schemas.microsoft.com/office/powerpoint/2010/main" val="3359433470"/>
              </p:ext>
            </p:extLst>
          </p:nvPr>
        </p:nvGraphicFramePr>
        <p:xfrm>
          <a:off x="835742" y="2316815"/>
          <a:ext cx="10518059" cy="4422223"/>
        </p:xfrm>
        <a:graphic>
          <a:graphicData uri="http://schemas.openxmlformats.org/drawingml/2006/table">
            <a:tbl>
              <a:tblPr firstRow="1" firstCol="1" bandRow="1">
                <a:tableStyleId>{3B4B98B0-60AC-42C2-AFA5-B58CD77FA1E5}</a:tableStyleId>
              </a:tblPr>
              <a:tblGrid>
                <a:gridCol w="2217197">
                  <a:extLst>
                    <a:ext uri="{9D8B030D-6E8A-4147-A177-3AD203B41FA5}">
                      <a16:colId xmlns:a16="http://schemas.microsoft.com/office/drawing/2014/main" val="2791120806"/>
                    </a:ext>
                  </a:extLst>
                </a:gridCol>
                <a:gridCol w="2621409">
                  <a:extLst>
                    <a:ext uri="{9D8B030D-6E8A-4147-A177-3AD203B41FA5}">
                      <a16:colId xmlns:a16="http://schemas.microsoft.com/office/drawing/2014/main" val="3589850242"/>
                    </a:ext>
                  </a:extLst>
                </a:gridCol>
                <a:gridCol w="2183346">
                  <a:extLst>
                    <a:ext uri="{9D8B030D-6E8A-4147-A177-3AD203B41FA5}">
                      <a16:colId xmlns:a16="http://schemas.microsoft.com/office/drawing/2014/main" val="2229489048"/>
                    </a:ext>
                  </a:extLst>
                </a:gridCol>
                <a:gridCol w="3496107">
                  <a:extLst>
                    <a:ext uri="{9D8B030D-6E8A-4147-A177-3AD203B41FA5}">
                      <a16:colId xmlns:a16="http://schemas.microsoft.com/office/drawing/2014/main" val="2241838310"/>
                    </a:ext>
                  </a:extLst>
                </a:gridCol>
              </a:tblGrid>
              <a:tr h="310803">
                <a:tc>
                  <a:txBody>
                    <a:bodyPr/>
                    <a:lstStyle/>
                    <a:p>
                      <a:pPr algn="l" fontAlgn="t">
                        <a:spcBef>
                          <a:spcPts val="0"/>
                        </a:spcBef>
                        <a:spcAft>
                          <a:spcPts val="0"/>
                        </a:spcAft>
                      </a:pPr>
                      <a:r>
                        <a:rPr lang="en-GB" sz="900" b="0" u="none" strike="noStrike">
                          <a:effectLst/>
                          <a:latin typeface="Arial" panose="020B0604020202020204" pitchFamily="34" charset="0"/>
                          <a:cs typeface="Arial" panose="020B0604020202020204" pitchFamily="34" charset="0"/>
                        </a:rPr>
                        <a:t>Author(s), title, and year of publication</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u="none" strike="noStrike">
                          <a:effectLst/>
                          <a:latin typeface="Arial" panose="020B0604020202020204" pitchFamily="34" charset="0"/>
                          <a:cs typeface="Arial" panose="020B0604020202020204" pitchFamily="34" charset="0"/>
                        </a:rPr>
                        <a:t>Aim of study</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u="none" strike="noStrike">
                          <a:effectLst/>
                          <a:latin typeface="Arial" panose="020B0604020202020204" pitchFamily="34" charset="0"/>
                          <a:cs typeface="Arial" panose="020B0604020202020204" pitchFamily="34" charset="0"/>
                        </a:rPr>
                        <a:t>Methods and Sample size and characteristics</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u="none" strike="noStrike">
                          <a:effectLst/>
                          <a:latin typeface="Arial" panose="020B0604020202020204" pitchFamily="34" charset="0"/>
                          <a:cs typeface="Arial" panose="020B0604020202020204" pitchFamily="34" charset="0"/>
                        </a:rPr>
                        <a:t>Summary of main findings</a:t>
                      </a:r>
                    </a:p>
                    <a:p>
                      <a:pPr algn="l" fontAlgn="t">
                        <a:spcBef>
                          <a:spcPts val="0"/>
                        </a:spcBef>
                        <a:spcAft>
                          <a:spcPts val="0"/>
                        </a:spcAft>
                      </a:pPr>
                      <a:r>
                        <a:rPr lang="en-GB" sz="900" b="0" u="none" strike="noStrike">
                          <a:effectLst/>
                          <a:latin typeface="Arial" panose="020B0604020202020204" pitchFamily="34" charset="0"/>
                          <a:cs typeface="Arial" panose="020B0604020202020204" pitchFamily="34" charset="0"/>
                        </a:rPr>
                        <a:t> </a:t>
                      </a:r>
                      <a:endParaRPr lang="en-GB" sz="900" b="0" i="0" u="none" strike="noStrike">
                        <a:effectLst/>
                        <a:latin typeface="Arial" panose="020B0604020202020204" pitchFamily="34" charset="0"/>
                        <a:cs typeface="Arial" panose="020B0604020202020204" pitchFamily="34" charset="0"/>
                      </a:endParaRPr>
                    </a:p>
                  </a:txBody>
                  <a:tcPr marL="42748" marR="42748" marT="3959" marB="0"/>
                </a:tc>
                <a:extLst>
                  <a:ext uri="{0D108BD9-81ED-4DB2-BD59-A6C34878D82A}">
                    <a16:rowId xmlns:a16="http://schemas.microsoft.com/office/drawing/2014/main" val="2221238234"/>
                  </a:ext>
                </a:extLst>
              </a:tr>
              <a:tr h="811618">
                <a:tc>
                  <a:txBody>
                    <a:bodyPr/>
                    <a:lstStyle/>
                    <a:p>
                      <a:pPr algn="l" fontAlgn="t">
                        <a:spcBef>
                          <a:spcPts val="0"/>
                        </a:spcBef>
                        <a:spcAft>
                          <a:spcPts val="0"/>
                        </a:spcAft>
                      </a:pPr>
                      <a:r>
                        <a:rPr lang="en-US" sz="900" b="1" kern="1200">
                          <a:solidFill>
                            <a:schemeClr val="tx1"/>
                          </a:solidFill>
                          <a:effectLst/>
                          <a:latin typeface="Arial" panose="020B0604020202020204" pitchFamily="34" charset="0"/>
                          <a:cs typeface="Arial" panose="020B0604020202020204" pitchFamily="34" charset="0"/>
                        </a:rPr>
                        <a:t>Danielle M, Peter G </a:t>
                      </a:r>
                      <a:r>
                        <a:rPr lang="en-US" sz="900" b="1" kern="1200" err="1">
                          <a:solidFill>
                            <a:schemeClr val="tx1"/>
                          </a:solidFill>
                          <a:effectLst/>
                          <a:latin typeface="Arial" panose="020B0604020202020204" pitchFamily="34" charset="0"/>
                          <a:cs typeface="Arial" panose="020B0604020202020204" pitchFamily="34" charset="0"/>
                        </a:rPr>
                        <a:t>Mertin</a:t>
                      </a:r>
                      <a:r>
                        <a:rPr lang="en-US" sz="900" b="1" kern="1200">
                          <a:solidFill>
                            <a:schemeClr val="tx1"/>
                          </a:solidFill>
                          <a:effectLst/>
                          <a:latin typeface="Arial" panose="020B0604020202020204" pitchFamily="34" charset="0"/>
                          <a:cs typeface="Arial" panose="020B0604020202020204" pitchFamily="34" charset="0"/>
                        </a:rPr>
                        <a:t>, Michael </a:t>
                      </a:r>
                      <a:r>
                        <a:rPr lang="en-US" sz="900" b="1" kern="1200" err="1">
                          <a:solidFill>
                            <a:schemeClr val="tx1"/>
                          </a:solidFill>
                          <a:effectLst/>
                          <a:latin typeface="Arial" panose="020B0604020202020204" pitchFamily="34" charset="0"/>
                          <a:cs typeface="Arial" panose="020B0604020202020204" pitchFamily="34" charset="0"/>
                        </a:rPr>
                        <a:t>Proeve</a:t>
                      </a:r>
                      <a:r>
                        <a:rPr lang="en-US" sz="900" b="1" kern="1200">
                          <a:solidFill>
                            <a:schemeClr val="tx1"/>
                          </a:solidFill>
                          <a:effectLst/>
                          <a:latin typeface="Arial" panose="020B0604020202020204" pitchFamily="34" charset="0"/>
                          <a:cs typeface="Arial" panose="020B0604020202020204" pitchFamily="34" charset="0"/>
                        </a:rPr>
                        <a:t>, domestic violence and maternal reports of young children's functioning. (2009)</a:t>
                      </a:r>
                      <a:endParaRPr lang="en-GB" sz="900" b="1"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kern="1200">
                          <a:solidFill>
                            <a:schemeClr val="tx1"/>
                          </a:solidFill>
                          <a:effectLst/>
                          <a:latin typeface="Arial" panose="020B0604020202020204" pitchFamily="34" charset="0"/>
                          <a:cs typeface="Arial" panose="020B0604020202020204" pitchFamily="34" charset="0"/>
                        </a:rPr>
                        <a:t>the aim of this study is to understand how domestic violence could play a hug role in a child’s functioning.</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kern="1200">
                          <a:solidFill>
                            <a:schemeClr val="tx1"/>
                          </a:solidFill>
                          <a:effectLst/>
                          <a:latin typeface="Arial" panose="020B0604020202020204" pitchFamily="34" charset="0"/>
                          <a:cs typeface="Arial" panose="020B0604020202020204" pitchFamily="34" charset="0"/>
                        </a:rPr>
                        <a:t>The method used for this research is </a:t>
                      </a:r>
                      <a:r>
                        <a:rPr lang="en-US" sz="900" b="0" kern="1200">
                          <a:solidFill>
                            <a:schemeClr val="tx1"/>
                          </a:solidFill>
                          <a:effectLst/>
                          <a:latin typeface="Arial" panose="020B0604020202020204" pitchFamily="34" charset="0"/>
                          <a:cs typeface="Arial" panose="020B0604020202020204" pitchFamily="34" charset="0"/>
                        </a:rPr>
                        <a:t>Qualitative research and the same size is 35</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endParaRPr lang="en-GB" sz="900" b="0" i="0" u="none" strike="noStrike">
                        <a:effectLst/>
                        <a:latin typeface="Arial" panose="020B0604020202020204" pitchFamily="34" charset="0"/>
                        <a:cs typeface="Arial" panose="020B0604020202020204" pitchFamily="34" charset="0"/>
                      </a:endParaRPr>
                    </a:p>
                    <a:p>
                      <a:pPr algn="l" fontAlgn="t">
                        <a:spcBef>
                          <a:spcPts val="0"/>
                        </a:spcBef>
                        <a:spcAft>
                          <a:spcPts val="0"/>
                        </a:spcAft>
                      </a:pPr>
                      <a:r>
                        <a:rPr lang="en-GB" sz="900" b="0" i="0" u="none" strike="noStrike">
                          <a:effectLst/>
                          <a:latin typeface="Arial" panose="020B0604020202020204" pitchFamily="34" charset="0"/>
                          <a:cs typeface="Arial" panose="020B0604020202020204" pitchFamily="34" charset="0"/>
                        </a:rPr>
                        <a:t>The issues identified from this research is that parents developed a high level of stress, violence, and distress. Children developed a high level of trauma due to experiencing abuse from their own home.</a:t>
                      </a:r>
                    </a:p>
                  </a:txBody>
                  <a:tcPr marL="42748" marR="42748" marT="3959" marB="0"/>
                </a:tc>
                <a:extLst>
                  <a:ext uri="{0D108BD9-81ED-4DB2-BD59-A6C34878D82A}">
                    <a16:rowId xmlns:a16="http://schemas.microsoft.com/office/drawing/2014/main" val="1750155844"/>
                  </a:ext>
                </a:extLst>
              </a:tr>
              <a:tr h="547891">
                <a:tc>
                  <a:txBody>
                    <a:bodyPr/>
                    <a:lstStyle/>
                    <a:p>
                      <a:pPr algn="l" fontAlgn="t">
                        <a:spcBef>
                          <a:spcPts val="0"/>
                        </a:spcBef>
                        <a:spcAft>
                          <a:spcPts val="0"/>
                        </a:spcAft>
                      </a:pPr>
                      <a:r>
                        <a:rPr lang="en-US" sz="900" b="1" kern="1200" dirty="0">
                          <a:solidFill>
                            <a:schemeClr val="tx1"/>
                          </a:solidFill>
                          <a:effectLst/>
                          <a:latin typeface="Arial" panose="020B0604020202020204" pitchFamily="34" charset="0"/>
                          <a:cs typeface="Arial" panose="020B0604020202020204" pitchFamily="34" charset="0"/>
                        </a:rPr>
                        <a:t>Wolcott, H.F, </a:t>
                      </a:r>
                      <a:r>
                        <a:rPr lang="en-US" sz="900" b="1" kern="1200" dirty="0" err="1">
                          <a:solidFill>
                            <a:schemeClr val="tx1"/>
                          </a:solidFill>
                          <a:effectLst/>
                          <a:latin typeface="Arial" panose="020B0604020202020204" pitchFamily="34" charset="0"/>
                          <a:cs typeface="Arial" panose="020B0604020202020204" pitchFamily="34" charset="0"/>
                        </a:rPr>
                        <a:t>Edleson</a:t>
                      </a:r>
                      <a:r>
                        <a:rPr lang="en-US" sz="900" b="1" kern="1200" dirty="0">
                          <a:solidFill>
                            <a:schemeClr val="tx1"/>
                          </a:solidFill>
                          <a:effectLst/>
                          <a:latin typeface="Arial" panose="020B0604020202020204" pitchFamily="34" charset="0"/>
                          <a:cs typeface="Arial" panose="020B0604020202020204" pitchFamily="34" charset="0"/>
                        </a:rPr>
                        <a:t> JL. 1999</a:t>
                      </a:r>
                    </a:p>
                    <a:p>
                      <a:pPr algn="l" fontAlgn="t">
                        <a:spcBef>
                          <a:spcPts val="0"/>
                        </a:spcBef>
                        <a:spcAft>
                          <a:spcPts val="0"/>
                        </a:spcAft>
                      </a:pPr>
                      <a:endParaRPr lang="en-US" sz="900" b="1" kern="1200" dirty="0">
                        <a:solidFill>
                          <a:schemeClr val="tx1"/>
                        </a:solidFill>
                        <a:effectLst/>
                        <a:latin typeface="Arial" panose="020B0604020202020204" pitchFamily="34" charset="0"/>
                        <a:cs typeface="Arial" panose="020B0604020202020204" pitchFamily="34" charset="0"/>
                      </a:endParaRPr>
                    </a:p>
                    <a:p>
                      <a:pPr algn="l" fontAlgn="t">
                        <a:spcBef>
                          <a:spcPts val="0"/>
                        </a:spcBef>
                        <a:spcAft>
                          <a:spcPts val="0"/>
                        </a:spcAft>
                      </a:pPr>
                      <a:r>
                        <a:rPr lang="en-US" sz="900" b="1" kern="1200" dirty="0">
                          <a:solidFill>
                            <a:schemeClr val="tx1"/>
                          </a:solidFill>
                          <a:effectLst/>
                          <a:latin typeface="Arial" panose="020B0604020202020204" pitchFamily="34" charset="0"/>
                          <a:cs typeface="Arial" panose="020B0604020202020204" pitchFamily="34" charset="0"/>
                        </a:rPr>
                        <a:t>TITLE: Transforming qualitative data: description, analysis, interpretation (1994)</a:t>
                      </a:r>
                      <a:endParaRPr lang="en-GB" sz="900" b="1" i="0" u="none" strike="noStrike" dirty="0">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kern="1200">
                          <a:solidFill>
                            <a:schemeClr val="tx1"/>
                          </a:solidFill>
                          <a:effectLst/>
                          <a:latin typeface="Arial" panose="020B0604020202020204" pitchFamily="34" charset="0"/>
                          <a:cs typeface="Arial" panose="020B0604020202020204" pitchFamily="34" charset="0"/>
                        </a:rPr>
                        <a:t>The aim of this study is to have knowledge of collecting and analysing data on information gathered confidentially.</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kern="1200">
                          <a:solidFill>
                            <a:schemeClr val="tx1"/>
                          </a:solidFill>
                          <a:effectLst/>
                          <a:latin typeface="Arial" panose="020B0604020202020204" pitchFamily="34" charset="0"/>
                          <a:cs typeface="Arial" panose="020B0604020202020204" pitchFamily="34" charset="0"/>
                        </a:rPr>
                        <a:t>The method used is questionnaire method, sample size 20</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kern="1200">
                          <a:solidFill>
                            <a:schemeClr val="tx1"/>
                          </a:solidFill>
                          <a:effectLst/>
                          <a:latin typeface="Arial" panose="020B0604020202020204" pitchFamily="34" charset="0"/>
                          <a:cs typeface="Arial" panose="020B0604020202020204" pitchFamily="34" charset="0"/>
                        </a:rPr>
                        <a:t>The main finding of this research  is showing and giving information on ways individuals can record and save delicate information out of reach of others as this would be a breach of confidentiality. </a:t>
                      </a:r>
                      <a:endParaRPr lang="en-GB" sz="900" b="0" i="0" u="none" strike="noStrike">
                        <a:effectLst/>
                        <a:latin typeface="Arial" panose="020B0604020202020204" pitchFamily="34" charset="0"/>
                        <a:cs typeface="Arial" panose="020B0604020202020204" pitchFamily="34" charset="0"/>
                      </a:endParaRPr>
                    </a:p>
                  </a:txBody>
                  <a:tcPr marL="42748" marR="42748" marT="3959" marB="0"/>
                </a:tc>
                <a:extLst>
                  <a:ext uri="{0D108BD9-81ED-4DB2-BD59-A6C34878D82A}">
                    <a16:rowId xmlns:a16="http://schemas.microsoft.com/office/drawing/2014/main" val="3037087224"/>
                  </a:ext>
                </a:extLst>
              </a:tr>
              <a:tr h="721754">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US" sz="900" b="1" kern="1200" dirty="0" err="1">
                          <a:solidFill>
                            <a:schemeClr val="tx1"/>
                          </a:solidFill>
                          <a:effectLst/>
                          <a:latin typeface="Arial" panose="020B0604020202020204" pitchFamily="34" charset="0"/>
                          <a:ea typeface="+mn-ea"/>
                          <a:cs typeface="Arial" panose="020B0604020202020204" pitchFamily="34" charset="0"/>
                        </a:rPr>
                        <a:t>Edleson</a:t>
                      </a:r>
                      <a:r>
                        <a:rPr lang="en-US" sz="900" b="1" kern="1200" dirty="0">
                          <a:solidFill>
                            <a:schemeClr val="tx1"/>
                          </a:solidFill>
                          <a:effectLst/>
                          <a:latin typeface="Arial" panose="020B0604020202020204" pitchFamily="34" charset="0"/>
                          <a:ea typeface="+mn-ea"/>
                          <a:cs typeface="Arial" panose="020B0604020202020204" pitchFamily="34" charset="0"/>
                        </a:rPr>
                        <a:t> JL. (1999), </a:t>
                      </a:r>
                    </a:p>
                    <a:p>
                      <a:pPr marL="0" marR="0" lvl="0" indent="0" algn="l" defTabSz="914400" rtl="0" eaLnBrk="1" fontAlgn="t" latinLnBrk="0" hangingPunct="1">
                        <a:lnSpc>
                          <a:spcPct val="100000"/>
                        </a:lnSpc>
                        <a:spcBef>
                          <a:spcPts val="0"/>
                        </a:spcBef>
                        <a:spcAft>
                          <a:spcPts val="0"/>
                        </a:spcAft>
                        <a:buClrTx/>
                        <a:buSzTx/>
                        <a:buFontTx/>
                        <a:buNone/>
                        <a:tabLst/>
                        <a:defRPr/>
                      </a:pPr>
                      <a:endParaRPr lang="en-US" sz="9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US" sz="900" b="1" kern="1200" dirty="0">
                          <a:solidFill>
                            <a:schemeClr val="tx1"/>
                          </a:solidFill>
                          <a:effectLst/>
                          <a:latin typeface="Arial" panose="020B0604020202020204" pitchFamily="34" charset="0"/>
                          <a:ea typeface="+mn-ea"/>
                          <a:cs typeface="Arial" panose="020B0604020202020204" pitchFamily="34" charset="0"/>
                        </a:rPr>
                        <a:t>Title: Children's witnessing of adult domestic violence. J </a:t>
                      </a:r>
                      <a:r>
                        <a:rPr lang="en-US" sz="900" b="1" kern="1200" dirty="0" err="1">
                          <a:solidFill>
                            <a:schemeClr val="tx1"/>
                          </a:solidFill>
                          <a:effectLst/>
                          <a:latin typeface="Arial" panose="020B0604020202020204" pitchFamily="34" charset="0"/>
                          <a:ea typeface="+mn-ea"/>
                          <a:cs typeface="Arial" panose="020B0604020202020204" pitchFamily="34" charset="0"/>
                        </a:rPr>
                        <a:t>Interpers</a:t>
                      </a:r>
                      <a:r>
                        <a:rPr lang="en-US" sz="900" b="1" kern="1200" dirty="0">
                          <a:solidFill>
                            <a:schemeClr val="tx1"/>
                          </a:solidFill>
                          <a:effectLst/>
                          <a:latin typeface="Arial" panose="020B0604020202020204" pitchFamily="34" charset="0"/>
                          <a:ea typeface="+mn-ea"/>
                          <a:cs typeface="Arial" panose="020B0604020202020204" pitchFamily="34" charset="0"/>
                        </a:rPr>
                        <a:t> Violence. 1999;14:839–70.</a:t>
                      </a:r>
                      <a:endParaRPr lang="en-GB" sz="900" b="1" kern="1200" dirty="0">
                        <a:solidFill>
                          <a:schemeClr val="tx1"/>
                        </a:solidFill>
                        <a:effectLst/>
                        <a:latin typeface="Arial" panose="020B0604020202020204" pitchFamily="34" charset="0"/>
                        <a:ea typeface="+mn-ea"/>
                        <a:cs typeface="Arial" panose="020B0604020202020204" pitchFamily="34" charset="0"/>
                      </a:endParaRPr>
                    </a:p>
                    <a:p>
                      <a:pPr algn="l" fontAlgn="t">
                        <a:spcBef>
                          <a:spcPts val="0"/>
                        </a:spcBef>
                        <a:spcAft>
                          <a:spcPts val="0"/>
                        </a:spcAft>
                      </a:pPr>
                      <a:endParaRPr lang="en-GB" sz="900" b="1" i="0" u="none" strike="noStrike" dirty="0">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kern="1200">
                          <a:solidFill>
                            <a:schemeClr val="tx1"/>
                          </a:solidFill>
                          <a:effectLst/>
                          <a:latin typeface="Arial" panose="020B0604020202020204" pitchFamily="34" charset="0"/>
                          <a:cs typeface="Arial" panose="020B0604020202020204" pitchFamily="34" charset="0"/>
                        </a:rPr>
                        <a:t>The aim is to know what is meant by the term abuse and ways it can be overcome. </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u="none" strike="noStrike">
                          <a:effectLst/>
                          <a:latin typeface="Arial" panose="020B0604020202020204" pitchFamily="34" charset="0"/>
                          <a:cs typeface="Arial" panose="020B0604020202020204" pitchFamily="34" charset="0"/>
                        </a:rPr>
                        <a:t>Method used is </a:t>
                      </a:r>
                      <a:r>
                        <a:rPr lang="en-GB" sz="900" b="0" kern="1200">
                          <a:solidFill>
                            <a:schemeClr val="tx1"/>
                          </a:solidFill>
                          <a:effectLst/>
                          <a:latin typeface="Arial" panose="020B0604020202020204" pitchFamily="34" charset="0"/>
                          <a:cs typeface="Arial" panose="020B0604020202020204" pitchFamily="34" charset="0"/>
                        </a:rPr>
                        <a:t>Quantitative method and sample size 10</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kern="1200">
                          <a:solidFill>
                            <a:schemeClr val="tx1"/>
                          </a:solidFill>
                          <a:effectLst/>
                          <a:latin typeface="Arial" panose="020B0604020202020204" pitchFamily="34" charset="0"/>
                          <a:cs typeface="Arial" panose="020B0604020202020204" pitchFamily="34" charset="0"/>
                        </a:rPr>
                        <a:t>This search explains the definition of domestic abuse and way it can be tackled. It gives information on help that are available to those seeking help in an abusive home. This search doesn’t just look into children but also adults and how family is impacted by this action.</a:t>
                      </a:r>
                      <a:endParaRPr lang="en-GB" sz="900" b="0" i="0" u="none" strike="noStrike">
                        <a:effectLst/>
                        <a:latin typeface="Arial" panose="020B0604020202020204" pitchFamily="34" charset="0"/>
                        <a:cs typeface="Arial" panose="020B0604020202020204" pitchFamily="34" charset="0"/>
                      </a:endParaRPr>
                    </a:p>
                  </a:txBody>
                  <a:tcPr marL="42748" marR="42748" marT="3959" marB="0"/>
                </a:tc>
                <a:extLst>
                  <a:ext uri="{0D108BD9-81ED-4DB2-BD59-A6C34878D82A}">
                    <a16:rowId xmlns:a16="http://schemas.microsoft.com/office/drawing/2014/main" val="2111580069"/>
                  </a:ext>
                </a:extLst>
              </a:tr>
              <a:tr h="858738">
                <a:tc>
                  <a:txBody>
                    <a:bodyPr/>
                    <a:lstStyle/>
                    <a:p>
                      <a:r>
                        <a:rPr lang="en-GB" sz="900" b="1" u="none" strike="noStrike" dirty="0">
                          <a:effectLst/>
                          <a:latin typeface="Arial" panose="020B0604020202020204" pitchFamily="34" charset="0"/>
                          <a:cs typeface="Arial" panose="020B0604020202020204" pitchFamily="34" charset="0"/>
                        </a:rPr>
                        <a:t>(</a:t>
                      </a:r>
                      <a:r>
                        <a:rPr lang="en-US" sz="900" b="1" kern="1200" dirty="0">
                          <a:solidFill>
                            <a:schemeClr val="tx1"/>
                          </a:solidFill>
                          <a:effectLst/>
                          <a:latin typeface="Arial" panose="020B0604020202020204" pitchFamily="34" charset="0"/>
                          <a:cs typeface="Arial" panose="020B0604020202020204" pitchFamily="34" charset="0"/>
                        </a:rPr>
                        <a:t>Wolfe DA, Crooks CV, Lee V, McIntyre-Smith AQ, Jaffe P,. 2003)</a:t>
                      </a:r>
                    </a:p>
                    <a:p>
                      <a:endParaRPr lang="en-US" sz="900" b="1" kern="1200" dirty="0">
                        <a:solidFill>
                          <a:schemeClr val="tx1"/>
                        </a:solidFill>
                        <a:effectLst/>
                        <a:latin typeface="Arial" panose="020B0604020202020204" pitchFamily="34" charset="0"/>
                        <a:cs typeface="Arial" panose="020B0604020202020204" pitchFamily="34" charset="0"/>
                      </a:endParaRPr>
                    </a:p>
                    <a:p>
                      <a:r>
                        <a:rPr lang="en-US" sz="900" b="1" kern="1200" dirty="0">
                          <a:solidFill>
                            <a:schemeClr val="tx1"/>
                          </a:solidFill>
                          <a:effectLst/>
                          <a:latin typeface="Arial" panose="020B0604020202020204" pitchFamily="34" charset="0"/>
                          <a:cs typeface="Arial" panose="020B0604020202020204" pitchFamily="34" charset="0"/>
                        </a:rPr>
                        <a:t>Title; The effects of children’s exposure to domestic violence: Clinical Child and Family Psychology Review.</a:t>
                      </a:r>
                      <a:endParaRPr lang="en-GB" sz="900" b="1" kern="1200" dirty="0">
                        <a:solidFill>
                          <a:schemeClr val="tx1"/>
                        </a:solidFill>
                        <a:effectLst/>
                        <a:latin typeface="Arial" panose="020B0604020202020204" pitchFamily="34" charset="0"/>
                        <a:cs typeface="Arial" panose="020B0604020202020204" pitchFamily="34" charset="0"/>
                      </a:endParaRPr>
                    </a:p>
                    <a:p>
                      <a:endParaRPr lang="en-GB" sz="900" b="1" i="0" u="none" strike="noStrike" dirty="0">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u="none" strike="noStrike">
                          <a:effectLst/>
                          <a:latin typeface="Arial" panose="020B0604020202020204" pitchFamily="34" charset="0"/>
                          <a:cs typeface="Arial" panose="020B0604020202020204" pitchFamily="34" charset="0"/>
                        </a:rPr>
                        <a:t> </a:t>
                      </a:r>
                      <a:r>
                        <a:rPr lang="en-GB" sz="900" b="0" kern="1200">
                          <a:solidFill>
                            <a:schemeClr val="tx1"/>
                          </a:solidFill>
                          <a:effectLst/>
                          <a:latin typeface="Arial" panose="020B0604020202020204" pitchFamily="34" charset="0"/>
                          <a:cs typeface="Arial" panose="020B0604020202020204" pitchFamily="34" charset="0"/>
                        </a:rPr>
                        <a:t>The aim of this review is demonstrating the impact of domestic abuse through conducting studies by interviewing families who has experienced abuse compared to does who has not. </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u="none" strike="noStrike">
                          <a:effectLst/>
                          <a:latin typeface="Arial" panose="020B0604020202020204" pitchFamily="34" charset="0"/>
                          <a:cs typeface="Arial" panose="020B0604020202020204" pitchFamily="34" charset="0"/>
                        </a:rPr>
                        <a:t>Method used qualitative method sample size 30</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i="0" u="none" strike="noStrike" dirty="0">
                          <a:effectLst/>
                          <a:latin typeface="Arial" panose="020B0604020202020204" pitchFamily="34" charset="0"/>
                          <a:cs typeface="Arial" panose="020B0604020202020204" pitchFamily="34" charset="0"/>
                        </a:rPr>
                        <a:t>This research discuses the impact domestic abuse could have on children’s mental development. Many studies has identified that there is a massive impact on the way children’s brain developed when exposed to abusive behaviour compare to children being brought up in a non abusive environment. </a:t>
                      </a:r>
                    </a:p>
                  </a:txBody>
                  <a:tcPr marL="42748" marR="42748" marT="3959" marB="0"/>
                </a:tc>
                <a:extLst>
                  <a:ext uri="{0D108BD9-81ED-4DB2-BD59-A6C34878D82A}">
                    <a16:rowId xmlns:a16="http://schemas.microsoft.com/office/drawing/2014/main" val="3937555704"/>
                  </a:ext>
                </a:extLst>
              </a:tr>
              <a:tr h="612453">
                <a:tc>
                  <a:txBody>
                    <a:bodyPr/>
                    <a:lstStyle/>
                    <a:p>
                      <a:pPr>
                        <a:lnSpc>
                          <a:spcPct val="107000"/>
                        </a:lnSpc>
                        <a:spcAft>
                          <a:spcPts val="800"/>
                        </a:spcAft>
                      </a:pPr>
                      <a:r>
                        <a:rPr lang="en-US" sz="900" b="1" dirty="0" err="1">
                          <a:effectLst/>
                          <a:latin typeface="Arial" panose="020B0604020202020204" pitchFamily="34" charset="0"/>
                          <a:cs typeface="Arial" panose="020B0604020202020204" pitchFamily="34" charset="0"/>
                        </a:rPr>
                        <a:t>Kitzmann</a:t>
                      </a:r>
                      <a:r>
                        <a:rPr lang="en-US" sz="900" b="1" dirty="0">
                          <a:effectLst/>
                          <a:latin typeface="Arial" panose="020B0604020202020204" pitchFamily="34" charset="0"/>
                          <a:cs typeface="Arial" panose="020B0604020202020204" pitchFamily="34" charset="0"/>
                        </a:rPr>
                        <a:t> KM, Gaylord NK, Holt AR, Kenny ED, </a:t>
                      </a:r>
                    </a:p>
                    <a:p>
                      <a:pPr>
                        <a:lnSpc>
                          <a:spcPct val="107000"/>
                        </a:lnSpc>
                        <a:spcAft>
                          <a:spcPts val="800"/>
                        </a:spcAft>
                      </a:pPr>
                      <a:r>
                        <a:rPr lang="en-US" sz="900" b="1" dirty="0">
                          <a:effectLst/>
                          <a:latin typeface="Arial" panose="020B0604020202020204" pitchFamily="34" charset="0"/>
                          <a:cs typeface="Arial" panose="020B0604020202020204" pitchFamily="34" charset="0"/>
                        </a:rPr>
                        <a:t>Title: </a:t>
                      </a:r>
                      <a:r>
                        <a:rPr lang="en-GB" sz="900" b="1" dirty="0">
                          <a:effectLst/>
                          <a:latin typeface="Arial" panose="020B0604020202020204" pitchFamily="34" charset="0"/>
                          <a:cs typeface="Arial" panose="020B0604020202020204" pitchFamily="34" charset="0"/>
                        </a:rPr>
                        <a:t>Child</a:t>
                      </a:r>
                      <a:r>
                        <a:rPr lang="en-US" sz="900" b="1" dirty="0">
                          <a:effectLst/>
                          <a:latin typeface="Arial" panose="020B0604020202020204" pitchFamily="34" charset="0"/>
                          <a:cs typeface="Arial" panose="020B0604020202020204" pitchFamily="34" charset="0"/>
                        </a:rPr>
                        <a:t> witnesses to domestic violence: A meta-analytic review</a:t>
                      </a:r>
                      <a:r>
                        <a:rPr lang="en-GB" sz="900" b="1" dirty="0">
                          <a:effectLst/>
                          <a:latin typeface="Arial" panose="020B0604020202020204" pitchFamily="34" charset="0"/>
                          <a:cs typeface="Arial" panose="020B0604020202020204" pitchFamily="34" charset="0"/>
                        </a:rPr>
                        <a:t> (2003)</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kern="1200">
                          <a:solidFill>
                            <a:schemeClr val="tx1"/>
                          </a:solidFill>
                          <a:effectLst/>
                          <a:latin typeface="Arial" panose="020B0604020202020204" pitchFamily="34" charset="0"/>
                          <a:cs typeface="Arial" panose="020B0604020202020204" pitchFamily="34" charset="0"/>
                        </a:rPr>
                        <a:t>The aim of this review is gathering information to evaluate how many children are being brought up in an abusive home and ways to overcome these issues. </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u="none" strike="noStrike">
                          <a:effectLst/>
                          <a:latin typeface="Arial" panose="020B0604020202020204" pitchFamily="34" charset="0"/>
                          <a:cs typeface="Arial" panose="020B0604020202020204" pitchFamily="34" charset="0"/>
                        </a:rPr>
                        <a:t> method used: qualitative method sample size 10</a:t>
                      </a:r>
                      <a:endParaRPr lang="en-GB" sz="900" b="0" i="0" u="none" strike="noStrike">
                        <a:effectLst/>
                        <a:latin typeface="Arial" panose="020B0604020202020204" pitchFamily="34" charset="0"/>
                        <a:cs typeface="Arial" panose="020B0604020202020204" pitchFamily="34" charset="0"/>
                      </a:endParaRPr>
                    </a:p>
                  </a:txBody>
                  <a:tcPr marL="42748" marR="42748" marT="3959" marB="0"/>
                </a:tc>
                <a:tc>
                  <a:txBody>
                    <a:bodyPr/>
                    <a:lstStyle/>
                    <a:p>
                      <a:pPr algn="l" fontAlgn="t">
                        <a:spcBef>
                          <a:spcPts val="0"/>
                        </a:spcBef>
                        <a:spcAft>
                          <a:spcPts val="0"/>
                        </a:spcAft>
                      </a:pPr>
                      <a:r>
                        <a:rPr lang="en-GB" sz="900" b="0" u="none" strike="noStrike" dirty="0">
                          <a:solidFill>
                            <a:srgbClr val="FF0000"/>
                          </a:solidFill>
                          <a:effectLst/>
                          <a:latin typeface="Arial" panose="020B0604020202020204" pitchFamily="34" charset="0"/>
                          <a:cs typeface="Arial" panose="020B0604020202020204" pitchFamily="34" charset="0"/>
                        </a:rPr>
                        <a:t> </a:t>
                      </a:r>
                      <a:r>
                        <a:rPr lang="en-GB" sz="900" b="0" kern="1200" dirty="0">
                          <a:solidFill>
                            <a:schemeClr val="tx1"/>
                          </a:solidFill>
                          <a:effectLst/>
                          <a:latin typeface="Arial" panose="020B0604020202020204" pitchFamily="34" charset="0"/>
                          <a:cs typeface="Arial" panose="020B0604020202020204" pitchFamily="34" charset="0"/>
                        </a:rPr>
                        <a:t>The main finding of this research is </a:t>
                      </a:r>
                      <a:r>
                        <a:rPr lang="en-US" sz="900" b="0" kern="1200" dirty="0">
                          <a:solidFill>
                            <a:schemeClr val="tx1"/>
                          </a:solidFill>
                          <a:effectLst/>
                          <a:latin typeface="Arial" panose="020B0604020202020204" pitchFamily="34" charset="0"/>
                          <a:cs typeface="Arial" panose="020B0604020202020204" pitchFamily="34" charset="0"/>
                        </a:rPr>
                        <a:t>exploring different studies on domestic abuse in depth as well as evaluating and recognizing which of a child’s development is more severely affected.</a:t>
                      </a:r>
                      <a:endParaRPr lang="en-GB" sz="900" b="0" i="0" u="none" strike="noStrike" dirty="0">
                        <a:effectLst/>
                        <a:latin typeface="Arial" panose="020B0604020202020204" pitchFamily="34" charset="0"/>
                        <a:cs typeface="Arial" panose="020B0604020202020204" pitchFamily="34" charset="0"/>
                      </a:endParaRPr>
                    </a:p>
                  </a:txBody>
                  <a:tcPr marL="42748" marR="42748" marT="3959" marB="0"/>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3014457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59"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Rectangle 62">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3C77B56-3A80-CD42-896D-3BF85A839EC0}"/>
              </a:ext>
            </a:extLst>
          </p:cNvPr>
          <p:cNvSpPr>
            <a:spLocks noGrp="1"/>
          </p:cNvSpPr>
          <p:nvPr>
            <p:ph type="title"/>
          </p:nvPr>
        </p:nvSpPr>
        <p:spPr>
          <a:xfrm>
            <a:off x="1047280" y="759805"/>
            <a:ext cx="10306520" cy="1325563"/>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Result </a:t>
            </a:r>
          </a:p>
        </p:txBody>
      </p:sp>
      <p:sp>
        <p:nvSpPr>
          <p:cNvPr id="3" name="Content Placeholder 2">
            <a:extLst>
              <a:ext uri="{FF2B5EF4-FFF2-40B4-BE49-F238E27FC236}">
                <a16:creationId xmlns:a16="http://schemas.microsoft.com/office/drawing/2014/main" id="{C0FCD6B9-E983-159D-F231-DB154573EEB6}"/>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1800" dirty="0">
                <a:latin typeface="Arial" panose="020B0604020202020204" pitchFamily="34" charset="0"/>
                <a:ea typeface="Calibri" panose="020F0502020204030204" pitchFamily="34" charset="0"/>
                <a:cs typeface="Arial" panose="020B0604020202020204" pitchFamily="34" charset="0"/>
              </a:rPr>
              <a:t>N</a:t>
            </a:r>
            <a:r>
              <a:rPr lang="en-US" sz="1800" dirty="0">
                <a:effectLst/>
                <a:latin typeface="Arial" panose="020B0604020202020204" pitchFamily="34" charset="0"/>
                <a:ea typeface="Calibri" panose="020F0502020204030204" pitchFamily="34" charset="0"/>
                <a:cs typeface="Arial" panose="020B0604020202020204" pitchFamily="34" charset="0"/>
              </a:rPr>
              <a:t>egative effect of all five research are: </a:t>
            </a:r>
          </a:p>
          <a:p>
            <a:r>
              <a:rPr lang="en-US" sz="1800" dirty="0">
                <a:effectLst/>
                <a:latin typeface="Arial" panose="020B0604020202020204" pitchFamily="34" charset="0"/>
                <a:ea typeface="Calibri" panose="020F0502020204030204" pitchFamily="34" charset="0"/>
                <a:cs typeface="Arial" panose="020B0604020202020204" pitchFamily="34" charset="0"/>
              </a:rPr>
              <a:t>Brain delay </a:t>
            </a:r>
          </a:p>
          <a:p>
            <a:r>
              <a:rPr lang="en-US" sz="1800" dirty="0">
                <a:effectLst/>
                <a:latin typeface="Arial" panose="020B0604020202020204" pitchFamily="34" charset="0"/>
                <a:ea typeface="Calibri" panose="020F0502020204030204" pitchFamily="34" charset="0"/>
                <a:cs typeface="Arial" panose="020B0604020202020204" pitchFamily="34" charset="0"/>
              </a:rPr>
              <a:t>Social isolation from others</a:t>
            </a:r>
          </a:p>
          <a:p>
            <a:r>
              <a:rPr lang="en-US" sz="1800" dirty="0">
                <a:latin typeface="Arial" panose="020B0604020202020204" pitchFamily="34" charset="0"/>
                <a:ea typeface="Calibri" panose="020F0502020204030204" pitchFamily="34" charset="0"/>
                <a:cs typeface="Arial" panose="020B0604020202020204" pitchFamily="34" charset="0"/>
              </a:rPr>
              <a:t>Low self esteem </a:t>
            </a:r>
          </a:p>
          <a:p>
            <a:r>
              <a:rPr lang="en-US" sz="1800" dirty="0">
                <a:effectLst/>
                <a:latin typeface="Arial" panose="020B0604020202020204" pitchFamily="34" charset="0"/>
                <a:ea typeface="Calibri" panose="020F0502020204030204" pitchFamily="34" charset="0"/>
                <a:cs typeface="Arial" panose="020B0604020202020204" pitchFamily="34" charset="0"/>
              </a:rPr>
              <a:t>Low self confident</a:t>
            </a:r>
          </a:p>
          <a:p>
            <a:r>
              <a:rPr lang="en-US" sz="1800" dirty="0">
                <a:latin typeface="Arial" panose="020B0604020202020204" pitchFamily="34" charset="0"/>
                <a:ea typeface="Calibri" panose="020F0502020204030204" pitchFamily="34" charset="0"/>
                <a:cs typeface="Arial" panose="020B0604020202020204" pitchFamily="34" charset="0"/>
              </a:rPr>
              <a:t>Anxiety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800" b="1" u="sng" dirty="0">
              <a:effectLst/>
              <a:latin typeface="Arial" panose="020B0604020202020204" pitchFamily="34" charset="0"/>
              <a:ea typeface="Calibri" panose="020F0502020204030204" pitchFamily="34" charset="0"/>
              <a:cs typeface="Arial" panose="020B0604020202020204" pitchFamily="34" charset="0"/>
            </a:endParaRPr>
          </a:p>
          <a:p>
            <a:pPr>
              <a:spcBef>
                <a:spcPts val="0"/>
              </a:spcBef>
              <a:defRPr/>
            </a:pPr>
            <a:r>
              <a:rPr lang="en-GB" sz="1800" b="1" dirty="0">
                <a:latin typeface="Arial" panose="020B0604020202020204" pitchFamily="34" charset="0"/>
                <a:cs typeface="Arial" panose="020B0604020202020204" pitchFamily="34" charset="0"/>
              </a:rPr>
              <a:t>K</a:t>
            </a:r>
            <a:r>
              <a:rPr kumimoji="0" lang="en-GB" sz="1800" b="1" i="0" u="none" strike="noStrike" kern="1200" cap="none" spc="0" normalizeH="0" baseline="0" noProof="0" dirty="0" err="1">
                <a:ln>
                  <a:noFill/>
                </a:ln>
                <a:effectLst/>
                <a:uLnTx/>
                <a:uFillTx/>
                <a:latin typeface="Arial" panose="020B0604020202020204" pitchFamily="34" charset="0"/>
                <a:cs typeface="Arial" panose="020B0604020202020204" pitchFamily="34" charset="0"/>
              </a:rPr>
              <a:t>ey</a:t>
            </a:r>
            <a:r>
              <a:rPr kumimoji="0" lang="en-GB" sz="1800" b="1" i="0" u="none" strike="noStrike" kern="1200" cap="none" spc="0" normalizeH="0" baseline="0" noProof="0" dirty="0">
                <a:ln>
                  <a:noFill/>
                </a:ln>
                <a:effectLst/>
                <a:uLnTx/>
                <a:uFillTx/>
                <a:latin typeface="Arial" panose="020B0604020202020204" pitchFamily="34" charset="0"/>
                <a:cs typeface="Arial" panose="020B0604020202020204" pitchFamily="34" charset="0"/>
              </a:rPr>
              <a:t> theme</a:t>
            </a:r>
            <a:r>
              <a:rPr lang="en-GB" sz="1800" b="1" dirty="0">
                <a:latin typeface="Arial" panose="020B0604020202020204" pitchFamily="34" charset="0"/>
                <a:cs typeface="Arial" panose="020B0604020202020204" pitchFamily="34" charset="0"/>
              </a:rPr>
              <a:t> which are:</a:t>
            </a:r>
          </a:p>
          <a:p>
            <a:pPr>
              <a:spcBef>
                <a:spcPts val="0"/>
              </a:spcBef>
              <a:defRPr/>
            </a:pPr>
            <a:r>
              <a:rPr kumimoji="0" lang="en-GB" sz="1800" i="0" u="none" strike="noStrike" kern="1200" cap="none" spc="0" normalizeH="0" baseline="0" noProof="0" dirty="0">
                <a:ln>
                  <a:noFill/>
                </a:ln>
                <a:effectLst/>
                <a:uLnTx/>
                <a:uFillTx/>
                <a:latin typeface="Arial" panose="020B0604020202020204" pitchFamily="34" charset="0"/>
                <a:cs typeface="Arial" panose="020B0604020202020204" pitchFamily="34" charset="0"/>
              </a:rPr>
              <a:t>Unsuccessful marriage</a:t>
            </a:r>
          </a:p>
          <a:p>
            <a:pPr>
              <a:spcBef>
                <a:spcPts val="0"/>
              </a:spcBef>
              <a:defRPr/>
            </a:pPr>
            <a:r>
              <a:rPr lang="en-GB" sz="1800" dirty="0">
                <a:latin typeface="Arial" panose="020B0604020202020204" pitchFamily="34" charset="0"/>
                <a:cs typeface="Arial" panose="020B0604020202020204" pitchFamily="34" charset="0"/>
              </a:rPr>
              <a:t>Lack of communication </a:t>
            </a:r>
          </a:p>
          <a:p>
            <a:pPr>
              <a:spcBef>
                <a:spcPts val="0"/>
              </a:spcBef>
              <a:defRPr/>
            </a:pPr>
            <a:r>
              <a:rPr kumimoji="0" lang="en-GB" sz="1800" i="0" u="none" strike="noStrike" kern="1200" cap="none" spc="0" normalizeH="0" baseline="0" noProof="0" dirty="0">
                <a:ln>
                  <a:noFill/>
                </a:ln>
                <a:effectLst/>
                <a:uLnTx/>
                <a:uFillTx/>
                <a:latin typeface="Arial" panose="020B0604020202020204" pitchFamily="34" charset="0"/>
                <a:cs typeface="Arial" panose="020B0604020202020204" pitchFamily="34" charset="0"/>
              </a:rPr>
              <a:t>Financial difficulties </a:t>
            </a:r>
          </a:p>
          <a:p>
            <a:pPr>
              <a:spcBef>
                <a:spcPts val="0"/>
              </a:spcBef>
              <a:defRPr/>
            </a:pPr>
            <a:r>
              <a:rPr lang="en-GB" sz="1800" dirty="0">
                <a:latin typeface="Arial" panose="020B0604020202020204" pitchFamily="34" charset="0"/>
                <a:cs typeface="Arial" panose="020B0604020202020204" pitchFamily="34" charset="0"/>
              </a:rPr>
              <a:t>Drug addictions </a:t>
            </a:r>
          </a:p>
          <a:p>
            <a:pPr>
              <a:spcBef>
                <a:spcPts val="0"/>
              </a:spcBef>
              <a:defRPr/>
            </a:pPr>
            <a:r>
              <a:rPr kumimoji="0" lang="en-GB" sz="1800" i="0" u="none" strike="noStrike" kern="1200" cap="none" spc="0" normalizeH="0" baseline="0" noProof="0" dirty="0">
                <a:ln>
                  <a:noFill/>
                </a:ln>
                <a:effectLst/>
                <a:uLnTx/>
                <a:uFillTx/>
                <a:latin typeface="Arial" panose="020B0604020202020204" pitchFamily="34" charset="0"/>
                <a:cs typeface="Arial" panose="020B0604020202020204" pitchFamily="34" charset="0"/>
              </a:rPr>
              <a:t>Gabling </a:t>
            </a:r>
          </a:p>
          <a:p>
            <a:pPr>
              <a:spcBef>
                <a:spcPts val="0"/>
              </a:spcBef>
              <a:defRPr/>
            </a:pPr>
            <a:r>
              <a:rPr kumimoji="0" lang="en-GB" sz="1800" i="0" u="none" strike="noStrike" kern="1200" cap="none" spc="0" normalizeH="0" baseline="0" noProof="0" dirty="0">
                <a:ln>
                  <a:noFill/>
                </a:ln>
                <a:effectLst/>
                <a:uLnTx/>
                <a:uFillTx/>
                <a:latin typeface="Arial" panose="020B0604020202020204" pitchFamily="34" charset="0"/>
                <a:cs typeface="Arial" panose="020B0604020202020204" pitchFamily="34" charset="0"/>
              </a:rPr>
              <a:t>Alcohol   </a:t>
            </a:r>
          </a:p>
          <a:p>
            <a:pPr marL="0" indent="0">
              <a:buNone/>
            </a:pPr>
            <a:endParaRPr lang="en-US" sz="1300" b="1"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300" dirty="0"/>
          </a:p>
        </p:txBody>
      </p:sp>
      <p:pic>
        <p:nvPicPr>
          <p:cNvPr id="4" name="Picture 3">
            <a:extLst>
              <a:ext uri="{FF2B5EF4-FFF2-40B4-BE49-F238E27FC236}">
                <a16:creationId xmlns:a16="http://schemas.microsoft.com/office/drawing/2014/main" id="{A7B4DA13-EB54-0794-B306-3F7D7054B9AF}"/>
              </a:ext>
            </a:extLst>
          </p:cNvPr>
          <p:cNvPicPr>
            <a:picLocks noChangeAspect="1"/>
          </p:cNvPicPr>
          <p:nvPr/>
        </p:nvPicPr>
        <p:blipFill>
          <a:blip r:embed="rId3"/>
          <a:stretch>
            <a:fillRect/>
          </a:stretch>
        </p:blipFill>
        <p:spPr>
          <a:xfrm>
            <a:off x="6094476" y="2265507"/>
            <a:ext cx="5098690" cy="3729908"/>
          </a:xfrm>
          <a:prstGeom prst="rect">
            <a:avLst/>
          </a:prstGeom>
        </p:spPr>
      </p:pic>
      <p:sp>
        <p:nvSpPr>
          <p:cNvPr id="22" name="TextBox 21">
            <a:extLst>
              <a:ext uri="{FF2B5EF4-FFF2-40B4-BE49-F238E27FC236}">
                <a16:creationId xmlns:a16="http://schemas.microsoft.com/office/drawing/2014/main" id="{F0E9B43B-BD26-56AD-C6B9-3442E471D2DC}"/>
              </a:ext>
            </a:extLst>
          </p:cNvPr>
          <p:cNvSpPr txBox="1"/>
          <p:nvPr/>
        </p:nvSpPr>
        <p:spPr>
          <a:xfrm>
            <a:off x="7305368" y="6102967"/>
            <a:ext cx="3510116" cy="369332"/>
          </a:xfrm>
          <a:prstGeom prst="rect">
            <a:avLst/>
          </a:prstGeom>
          <a:noFill/>
        </p:spPr>
        <p:txBody>
          <a:bodyPr wrap="square">
            <a:spAutoFit/>
          </a:bodyPr>
          <a:lstStyle/>
          <a:p>
            <a:r>
              <a:rPr lang="en-GB"/>
              <a:t>(i.pinimg.com, 2022)</a:t>
            </a:r>
          </a:p>
        </p:txBody>
      </p:sp>
    </p:spTree>
    <p:extLst>
      <p:ext uri="{BB962C8B-B14F-4D97-AF65-F5344CB8AC3E}">
        <p14:creationId xmlns:p14="http://schemas.microsoft.com/office/powerpoint/2010/main" val="687126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Rectangle 85">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AFE6AF1-3248-F68C-B561-0190F007503F}"/>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Arial" panose="020B0604020202020204" pitchFamily="34" charset="0"/>
                <a:cs typeface="Arial" panose="020B0604020202020204" pitchFamily="34" charset="0"/>
              </a:rPr>
              <a:t>Discussion</a:t>
            </a: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48E413C-A64B-D50C-1C39-36859B32E339}"/>
              </a:ext>
            </a:extLst>
          </p:cNvPr>
          <p:cNvSpPr>
            <a:spLocks noGrp="1"/>
          </p:cNvSpPr>
          <p:nvPr>
            <p:ph idx="1"/>
          </p:nvPr>
        </p:nvSpPr>
        <p:spPr>
          <a:xfrm>
            <a:off x="1440542" y="2702005"/>
            <a:ext cx="9708995" cy="3957647"/>
          </a:xfrm>
        </p:spPr>
        <p:txBody>
          <a:bodyPr anchor="ctr">
            <a:normAutofit/>
          </a:bodyPr>
          <a:lstStyle/>
          <a:p>
            <a:r>
              <a:rPr lang="en-GB" sz="1700" b="1" dirty="0">
                <a:latin typeface="Arial" panose="020B0604020202020204" pitchFamily="34" charset="0"/>
                <a:cs typeface="Arial" panose="020B0604020202020204" pitchFamily="34" charset="0"/>
              </a:rPr>
              <a:t>Discuses:</a:t>
            </a:r>
            <a:r>
              <a:rPr lang="en-GB" sz="1700" dirty="0">
                <a:latin typeface="Arial" panose="020B0604020202020204" pitchFamily="34" charset="0"/>
                <a:cs typeface="Arial" panose="020B0604020202020204" pitchFamily="34" charset="0"/>
              </a:rPr>
              <a:t> the way a perpetrator questioning the victims parenting abilities and making them feel they are not good enough to be a parent. </a:t>
            </a:r>
          </a:p>
          <a:p>
            <a:r>
              <a:rPr lang="en-GB" sz="1700" dirty="0">
                <a:latin typeface="Arial" panose="020B0604020202020204" pitchFamily="34" charset="0"/>
                <a:cs typeface="Arial" panose="020B0604020202020204" pitchFamily="34" charset="0"/>
              </a:rPr>
              <a:t>The reviews discuses how a child can easily be influenced by their parents negative action</a:t>
            </a:r>
          </a:p>
          <a:p>
            <a:r>
              <a:rPr lang="en-GB" sz="1700" dirty="0">
                <a:latin typeface="Arial" panose="020B0604020202020204" pitchFamily="34" charset="0"/>
                <a:cs typeface="Arial" panose="020B0604020202020204" pitchFamily="34" charset="0"/>
              </a:rPr>
              <a:t>Children tend to develop resilience which then determine how the child’s is brought up.</a:t>
            </a:r>
          </a:p>
          <a:p>
            <a:pPr marL="0" indent="0">
              <a:buNone/>
            </a:pPr>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The importance of the findings for health and social care would involve child protection service such as domestic abuse act, 2021, to keep the child safe from harms way (Community care, 2021).</a:t>
            </a:r>
          </a:p>
          <a:p>
            <a:pPr marL="0" indent="0">
              <a:buNone/>
            </a:pPr>
            <a:endParaRPr lang="en-GB" sz="2000" dirty="0"/>
          </a:p>
          <a:p>
            <a:endParaRPr lang="en-GB" sz="2000" dirty="0"/>
          </a:p>
          <a:p>
            <a:endParaRPr lang="en-GB" sz="2000" dirty="0"/>
          </a:p>
        </p:txBody>
      </p:sp>
    </p:spTree>
    <p:extLst>
      <p:ext uri="{BB962C8B-B14F-4D97-AF65-F5344CB8AC3E}">
        <p14:creationId xmlns:p14="http://schemas.microsoft.com/office/powerpoint/2010/main" val="2812627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A1261-E131-78B0-E673-EDC0E5DA93C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Recommendation </a:t>
            </a:r>
          </a:p>
        </p:txBody>
      </p:sp>
      <p:sp>
        <p:nvSpPr>
          <p:cNvPr id="3" name="Content Placeholder 2">
            <a:extLst>
              <a:ext uri="{FF2B5EF4-FFF2-40B4-BE49-F238E27FC236}">
                <a16:creationId xmlns:a16="http://schemas.microsoft.com/office/drawing/2014/main" id="{B9AB7F3E-BB6A-88DE-9447-782D80585823}"/>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Social worker needs to understand the difference between children exposure and effect domestic abuse may have on their development. </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Social worker need to decide intervention to help children overcome their trauma.</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Set a positive disciplinary and consistency interventions.</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health and social care partitioners and instructors need to operate collective and determine effective techniques.</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Health and social care practitioners need to promote mental recuperation to children exposed to domestic abuse. </a:t>
            </a:r>
          </a:p>
        </p:txBody>
      </p:sp>
    </p:spTree>
    <p:extLst>
      <p:ext uri="{BB962C8B-B14F-4D97-AF65-F5344CB8AC3E}">
        <p14:creationId xmlns:p14="http://schemas.microsoft.com/office/powerpoint/2010/main" val="681562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Rectangle 4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8634281-54F8-AA4A-CE4B-B6090520B62C}"/>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98A47E5D-F210-44DE-A1FB-B57BC7677B44}"/>
              </a:ext>
            </a:extLst>
          </p:cNvPr>
          <p:cNvSpPr>
            <a:spLocks noGrp="1"/>
          </p:cNvSpPr>
          <p:nvPr>
            <p:ph idx="1"/>
          </p:nvPr>
        </p:nvSpPr>
        <p:spPr>
          <a:xfrm>
            <a:off x="1367624" y="2490436"/>
            <a:ext cx="9708995" cy="3567173"/>
          </a:xfrm>
        </p:spPr>
        <p:txBody>
          <a:bodyPr anchor="ctr">
            <a:normAutofit/>
          </a:bodyPr>
          <a:lstStyle/>
          <a:p>
            <a:pPr marL="0" indent="0">
              <a:buNone/>
            </a:pPr>
            <a:endParaRPr lang="en-GB" sz="1800" dirty="0">
              <a:latin typeface="Arial" panose="020B0604020202020204" pitchFamily="34" charset="0"/>
              <a:cs typeface="Arial" panose="020B0604020202020204" pitchFamily="34" charset="0"/>
            </a:endParaRPr>
          </a:p>
          <a:p>
            <a:pPr marL="0" lvl="0" indent="0">
              <a:spcBef>
                <a:spcPts val="0"/>
              </a:spcBef>
              <a:buNone/>
              <a:defRPr/>
            </a:pPr>
            <a:r>
              <a:rPr lang="en-GB" sz="1800" dirty="0">
                <a:latin typeface="Arial" panose="020B0604020202020204" pitchFamily="34" charset="0"/>
                <a:cs typeface="Arial" panose="020B0604020202020204" pitchFamily="34" charset="0"/>
              </a:rPr>
              <a:t>The main point of this research is to be able to understand the impact of children growing up in a house where domestic abuse takes place. To be able to identify the impact of a child cognitive and emotional development would be affect when witnessing abuse at home.</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Children could also grow up in need of medical care in order for them to release stress related illnesses, mental health care for anxiety, depression, panic, fair and shock. These effects will also have a huge impact on the child’s physical ailments in many ways. In other phrases home abuse can never be eliminated however, by an entire society come together and refuse to tolerate it that will safe a person’s life.</a:t>
            </a:r>
          </a:p>
          <a:p>
            <a:pPr marL="0" indent="0">
              <a:buNone/>
            </a:pPr>
            <a:endParaRPr lang="en-GB" sz="2000" dirty="0"/>
          </a:p>
        </p:txBody>
      </p:sp>
    </p:spTree>
    <p:extLst>
      <p:ext uri="{BB962C8B-B14F-4D97-AF65-F5344CB8AC3E}">
        <p14:creationId xmlns:p14="http://schemas.microsoft.com/office/powerpoint/2010/main" val="2265654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Rectangle 2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461912D-36D8-D1AE-739C-6B7D1E50A975}"/>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Reference </a:t>
            </a:r>
          </a:p>
        </p:txBody>
      </p:sp>
      <p:sp>
        <p:nvSpPr>
          <p:cNvPr id="3" name="Content Placeholder 2">
            <a:extLst>
              <a:ext uri="{FF2B5EF4-FFF2-40B4-BE49-F238E27FC236}">
                <a16:creationId xmlns:a16="http://schemas.microsoft.com/office/drawing/2014/main" id="{248907B5-BBC2-A72C-9B29-7D61B8C4A0EE}"/>
              </a:ext>
            </a:extLst>
          </p:cNvPr>
          <p:cNvSpPr>
            <a:spLocks noGrp="1"/>
          </p:cNvSpPr>
          <p:nvPr>
            <p:ph idx="1"/>
          </p:nvPr>
        </p:nvSpPr>
        <p:spPr>
          <a:xfrm>
            <a:off x="1367624" y="2490436"/>
            <a:ext cx="9708995" cy="4532240"/>
          </a:xfrm>
        </p:spPr>
        <p:txBody>
          <a:bodyPr anchor="ctr">
            <a:normAutofit/>
          </a:bodyPr>
          <a:lstStyle/>
          <a:p>
            <a:r>
              <a:rPr lang="en-US" sz="800" dirty="0">
                <a:effectLst/>
                <a:latin typeface="Arial" panose="020B0604020202020204" pitchFamily="34" charset="0"/>
                <a:ea typeface="Calibri" panose="020F0502020204030204" pitchFamily="34" charset="0"/>
                <a:cs typeface="Arial" panose="020B0604020202020204" pitchFamily="34" charset="0"/>
              </a:rPr>
              <a:t>Community care, 2021. </a:t>
            </a:r>
            <a:r>
              <a:rPr lang="en-GB" sz="800" b="0" dirty="0">
                <a:effectLst/>
                <a:latin typeface="Arial" panose="020B0604020202020204" pitchFamily="34" charset="0"/>
                <a:cs typeface="Arial" panose="020B0604020202020204" pitchFamily="34" charset="0"/>
              </a:rPr>
              <a:t>What new domestic abuse legislation means for social workers </a:t>
            </a:r>
          </a:p>
          <a:p>
            <a:endParaRPr lang="en-US" sz="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800" dirty="0">
                <a:latin typeface="Arial" panose="020B0604020202020204" pitchFamily="34" charset="0"/>
                <a:cs typeface="Arial" panose="020B0604020202020204" pitchFamily="34" charset="0"/>
                <a:hlinkClick r:id="rId2"/>
              </a:rPr>
              <a:t>What new domestic abuse legislation means for social workers - Community Care</a:t>
            </a:r>
            <a:endParaRPr lang="en-US" sz="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800" dirty="0">
              <a:effectLst/>
              <a:latin typeface="Arial" panose="020B0604020202020204" pitchFamily="34" charset="0"/>
              <a:ea typeface="Calibri" panose="020F0502020204030204" pitchFamily="34" charset="0"/>
              <a:cs typeface="Arial" panose="020B0604020202020204" pitchFamily="34" charset="0"/>
            </a:endParaRPr>
          </a:p>
          <a:p>
            <a:r>
              <a:rPr lang="en-US" sz="800" dirty="0">
                <a:effectLst/>
                <a:latin typeface="Arial" panose="020B0604020202020204" pitchFamily="34" charset="0"/>
                <a:ea typeface="Calibri" panose="020F0502020204030204" pitchFamily="34" charset="0"/>
                <a:cs typeface="Arial" panose="020B0604020202020204" pitchFamily="34" charset="0"/>
              </a:rPr>
              <a:t>Danielle M, Peter G </a:t>
            </a:r>
            <a:r>
              <a:rPr lang="en-US" sz="800" dirty="0" err="1">
                <a:effectLst/>
                <a:latin typeface="Arial" panose="020B0604020202020204" pitchFamily="34" charset="0"/>
                <a:ea typeface="Calibri" panose="020F0502020204030204" pitchFamily="34" charset="0"/>
                <a:cs typeface="Arial" panose="020B0604020202020204" pitchFamily="34" charset="0"/>
              </a:rPr>
              <a:t>Mertin</a:t>
            </a:r>
            <a:r>
              <a:rPr lang="en-US" sz="800" dirty="0">
                <a:effectLst/>
                <a:latin typeface="Arial" panose="020B0604020202020204" pitchFamily="34" charset="0"/>
                <a:ea typeface="Calibri" panose="020F0502020204030204" pitchFamily="34" charset="0"/>
                <a:cs typeface="Arial" panose="020B0604020202020204" pitchFamily="34" charset="0"/>
              </a:rPr>
              <a:t>, Michael </a:t>
            </a:r>
            <a:r>
              <a:rPr lang="en-US" sz="800" dirty="0" err="1">
                <a:effectLst/>
                <a:latin typeface="Arial" panose="020B0604020202020204" pitchFamily="34" charset="0"/>
                <a:ea typeface="Calibri" panose="020F0502020204030204" pitchFamily="34" charset="0"/>
                <a:cs typeface="Arial" panose="020B0604020202020204" pitchFamily="34" charset="0"/>
              </a:rPr>
              <a:t>Proeve</a:t>
            </a:r>
            <a:r>
              <a:rPr lang="en-US" sz="800" dirty="0">
                <a:effectLst/>
                <a:latin typeface="Arial" panose="020B0604020202020204" pitchFamily="34" charset="0"/>
                <a:ea typeface="Calibri" panose="020F0502020204030204" pitchFamily="34" charset="0"/>
                <a:cs typeface="Arial" panose="020B0604020202020204" pitchFamily="34" charset="0"/>
              </a:rPr>
              <a:t>, 2009, domestic violence and maternal reports of young children's functioning. </a:t>
            </a:r>
          </a:p>
          <a:p>
            <a:pPr marL="0" indent="0">
              <a:buNone/>
            </a:pPr>
            <a:endParaRPr lang="en-US" sz="800" dirty="0">
              <a:effectLst/>
              <a:latin typeface="Arial" panose="020B0604020202020204" pitchFamily="34" charset="0"/>
              <a:ea typeface="Calibri" panose="020F0502020204030204" pitchFamily="34" charset="0"/>
              <a:cs typeface="Arial" panose="020B0604020202020204" pitchFamily="34" charset="0"/>
            </a:endParaRPr>
          </a:p>
          <a:p>
            <a:r>
              <a:rPr lang="en-US" sz="800" dirty="0" err="1">
                <a:effectLst/>
                <a:latin typeface="Arial" panose="020B0604020202020204" pitchFamily="34" charset="0"/>
                <a:ea typeface="Calibri" panose="020F0502020204030204" pitchFamily="34" charset="0"/>
                <a:cs typeface="Arial" panose="020B0604020202020204" pitchFamily="34" charset="0"/>
              </a:rPr>
              <a:t>Edleson</a:t>
            </a:r>
            <a:r>
              <a:rPr lang="en-US" sz="800" dirty="0">
                <a:effectLst/>
                <a:latin typeface="Arial" panose="020B0604020202020204" pitchFamily="34" charset="0"/>
                <a:ea typeface="Calibri" panose="020F0502020204030204" pitchFamily="34" charset="0"/>
                <a:cs typeface="Arial" panose="020B0604020202020204" pitchFamily="34" charset="0"/>
              </a:rPr>
              <a:t> JL. (1999), Children's witnessing of adult domestic violence. J </a:t>
            </a:r>
            <a:r>
              <a:rPr lang="en-US" sz="800" dirty="0" err="1">
                <a:effectLst/>
                <a:latin typeface="Arial" panose="020B0604020202020204" pitchFamily="34" charset="0"/>
                <a:ea typeface="Calibri" panose="020F0502020204030204" pitchFamily="34" charset="0"/>
                <a:cs typeface="Arial" panose="020B0604020202020204" pitchFamily="34" charset="0"/>
              </a:rPr>
              <a:t>Interpers</a:t>
            </a:r>
            <a:r>
              <a:rPr lang="en-US" sz="800" dirty="0">
                <a:effectLst/>
                <a:latin typeface="Arial" panose="020B0604020202020204" pitchFamily="34" charset="0"/>
                <a:ea typeface="Calibri" panose="020F0502020204030204" pitchFamily="34" charset="0"/>
                <a:cs typeface="Arial" panose="020B0604020202020204" pitchFamily="34" charset="0"/>
              </a:rPr>
              <a:t> Violence. 1999;14:839–70.</a:t>
            </a:r>
          </a:p>
          <a:p>
            <a:pPr marL="0" indent="0">
              <a:buNone/>
            </a:pPr>
            <a:endParaRPr lang="en-US" sz="800" dirty="0">
              <a:effectLst/>
              <a:latin typeface="Arial" panose="020B0604020202020204" pitchFamily="34" charset="0"/>
              <a:ea typeface="Calibri" panose="020F0502020204030204" pitchFamily="34" charset="0"/>
              <a:cs typeface="Arial" panose="020B0604020202020204" pitchFamily="34" charset="0"/>
            </a:endParaRPr>
          </a:p>
          <a:p>
            <a:r>
              <a:rPr lang="en-US" sz="800" dirty="0" err="1">
                <a:effectLst/>
                <a:latin typeface="Arial" panose="020B0604020202020204" pitchFamily="34" charset="0"/>
                <a:ea typeface="Calibri" panose="020F0502020204030204" pitchFamily="34" charset="0"/>
                <a:cs typeface="Arial" panose="020B0604020202020204" pitchFamily="34" charset="0"/>
              </a:rPr>
              <a:t>Kitzmann</a:t>
            </a:r>
            <a:r>
              <a:rPr lang="en-US" sz="800" dirty="0">
                <a:effectLst/>
                <a:latin typeface="Arial" panose="020B0604020202020204" pitchFamily="34" charset="0"/>
                <a:ea typeface="Calibri" panose="020F0502020204030204" pitchFamily="34" charset="0"/>
                <a:cs typeface="Arial" panose="020B0604020202020204" pitchFamily="34" charset="0"/>
              </a:rPr>
              <a:t> KM, Gaylord NK, Holt AR, Kenny ED. Child witnesses to domestic violence: A meta-analytic review. Journal of Consulting and Clinical Psychology. 2003;71:339–352.  </a:t>
            </a:r>
          </a:p>
          <a:p>
            <a:pPr marL="0" indent="0">
              <a:buNone/>
            </a:pPr>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US" sz="800" dirty="0">
                <a:effectLst/>
                <a:latin typeface="Arial" panose="020B0604020202020204" pitchFamily="34" charset="0"/>
                <a:ea typeface="Calibri" panose="020F0502020204030204" pitchFamily="34" charset="0"/>
                <a:cs typeface="Arial" panose="020B0604020202020204" pitchFamily="34" charset="0"/>
              </a:rPr>
              <a:t>Wolfe DA, Crooks CV, Lee V, McIntyre-Smith A, Jaffe P. The effects of children’s exposure to domestic violence: A meta-analysis and critique. Clinical Child and Family Psychology Review. 2003;6:171–187.</a:t>
            </a:r>
          </a:p>
          <a:p>
            <a:pPr marL="0" indent="0">
              <a:buNone/>
            </a:pPr>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US" sz="800" dirty="0">
                <a:effectLst/>
                <a:latin typeface="Arial" panose="020B0604020202020204" pitchFamily="34" charset="0"/>
                <a:ea typeface="Calibri" panose="020F0502020204030204" pitchFamily="34" charset="0"/>
                <a:cs typeface="Arial" panose="020B0604020202020204" pitchFamily="34" charset="0"/>
              </a:rPr>
              <a:t>Wolcott, H.F. (1994). Transforming qualitative data: description, analysis, interpretation. Thousand Oaks, CA: Sage.</a:t>
            </a:r>
          </a:p>
          <a:p>
            <a:r>
              <a:rPr lang="en-GB" sz="800" dirty="0">
                <a:effectLst/>
                <a:latin typeface="Arial" panose="020B0604020202020204" pitchFamily="34" charset="0"/>
                <a:ea typeface="Calibri" panose="020F0502020204030204" pitchFamily="34" charset="0"/>
                <a:cs typeface="Arial" panose="020B0604020202020204" pitchFamily="34" charset="0"/>
                <a:hlinkClick r:id="rId3"/>
              </a:rPr>
              <a:t>https://www.questionpro.com/blog/wp-content/uploads/2018/03/V02-01.png</a:t>
            </a:r>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hlinkClick r:id="rId4"/>
              </a:rPr>
              <a:t>https://i.pinimg.com/736x/4b/ae/fa/4baefa648ef966ec89b285cc1cb60614.jpg</a:t>
            </a:r>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hlinkClick r:id="rId5"/>
              </a:rPr>
              <a:t>https://infectioncontrol.tips/wp/wp-content/uploads/2016/04/P_20160425_SystematicReviews.jpg</a:t>
            </a:r>
            <a:endParaRPr lang="en-GB" sz="800"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800" dirty="0">
              <a:effectLst/>
              <a:latin typeface="Arial" panose="020B0604020202020204" pitchFamily="34" charset="0"/>
              <a:ea typeface="Calibri" panose="020F0502020204030204" pitchFamily="34" charset="0"/>
              <a:cs typeface="Arial" panose="020B0604020202020204" pitchFamily="34" charset="0"/>
            </a:endParaRPr>
          </a:p>
          <a:p>
            <a:endParaRPr lang="en-GB" sz="800" dirty="0">
              <a:effectLst/>
              <a:latin typeface="Arial" panose="020B0604020202020204" pitchFamily="34" charset="0"/>
              <a:ea typeface="Calibri" panose="020F0502020204030204" pitchFamily="34" charset="0"/>
              <a:cs typeface="Arial" panose="020B0604020202020204" pitchFamily="34" charset="0"/>
            </a:endParaRPr>
          </a:p>
          <a:p>
            <a:endParaRPr lang="en-GB" sz="800" dirty="0"/>
          </a:p>
        </p:txBody>
      </p:sp>
    </p:spTree>
    <p:extLst>
      <p:ext uri="{BB962C8B-B14F-4D97-AF65-F5344CB8AC3E}">
        <p14:creationId xmlns:p14="http://schemas.microsoft.com/office/powerpoint/2010/main" val="40007665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1" ma:contentTypeDescription="Create a new document." ma:contentTypeScope="" ma:versionID="fba3a3691b312bf57854fb129e30394d">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832e9434041131203f7d65aca7cd49d1"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E950F2-E397-4C6F-BDE5-474FE3AD802C}">
  <ds:schemaRefs>
    <ds:schemaRef ds:uri="http://schemas.microsoft.com/sharepoint/v3/contenttype/forms"/>
  </ds:schemaRefs>
</ds:datastoreItem>
</file>

<file path=customXml/itemProps2.xml><?xml version="1.0" encoding="utf-8"?>
<ds:datastoreItem xmlns:ds="http://schemas.openxmlformats.org/officeDocument/2006/customXml" ds:itemID="{C1600F04-E253-43A9-84CD-CC4B33B06CE7}">
  <ds:schemaRefs>
    <ds:schemaRef ds:uri="http://schemas.microsoft.com/office/2006/metadata/properties"/>
    <ds:schemaRef ds:uri="http://schemas.microsoft.com/office/infopath/2007/PartnerControls"/>
    <ds:schemaRef ds:uri="616eabd9-892f-425c-aaec-cee6893c8e0e"/>
    <ds:schemaRef ds:uri="http://schemas.microsoft.com/office/2006/documentManagement/types"/>
    <ds:schemaRef ds:uri="http://purl.org/dc/elements/1.1/"/>
    <ds:schemaRef ds:uri="http://schemas.openxmlformats.org/package/2006/metadata/core-properties"/>
    <ds:schemaRef ds:uri="1e817316-4aca-4b9e-ace6-40706940dca6"/>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F363E3CC-3AF4-46AE-B492-A1BAA52569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817316-4aca-4b9e-ace6-40706940dca6"/>
    <ds:schemaRef ds:uri="616eabd9-892f-425c-aaec-cee6893c8e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32</TotalTime>
  <Words>1691</Words>
  <Application>Microsoft Office PowerPoint</Application>
  <PresentationFormat>Widescreen</PresentationFormat>
  <Paragraphs>161</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  Module: Introduction to Research   (BMHP5005)  Assessment 2: Viva Voce</vt:lpstr>
      <vt:lpstr>Introduction </vt:lpstr>
      <vt:lpstr>Methods</vt:lpstr>
      <vt:lpstr>Literature Review</vt:lpstr>
      <vt:lpstr>Result </vt:lpstr>
      <vt:lpstr>Discussion</vt:lpstr>
      <vt:lpstr>Recommendation </vt:lpstr>
      <vt:lpstr>Conclusion </vt:lpstr>
      <vt:lpstr>                 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Olivette Cole (2022097)</dc:creator>
  <cp:lastModifiedBy>Olivette Cole (2022097)</cp:lastModifiedBy>
  <cp:revision>3</cp:revision>
  <dcterms:created xsi:type="dcterms:W3CDTF">2022-07-04T22:23:31Z</dcterms:created>
  <dcterms:modified xsi:type="dcterms:W3CDTF">2022-07-19T22:00:40Z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