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9951E0D-F585-445A-89F7-D8326B72D802}" type="datetimeFigureOut">
              <a:rPr lang="en-GB" smtClean="0"/>
              <a:pPr/>
              <a:t>10/04/2017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5409ED4-29A8-4898-83F7-EF9817C53C03}"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951E0D-F585-445A-89F7-D8326B72D802}" type="datetimeFigureOut">
              <a:rPr lang="en-GB" smtClean="0"/>
              <a:pPr/>
              <a:t>10/04/2017</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409ED4-29A8-4898-83F7-EF9817C53C03}"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www.bailii.org/cgi-bin/markup.cgi?doc=/ew/cases/EWHC/TCC/2006/687.html&amp;query=%20ERDC+and+Group+and+Ltd+and+v+and+Brunel+and+University%20&amp;method=boolean"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ww.isurv.com/site/scripts/documents_info.aspx?documentID=357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isurv.com/site/scripts/documents_info.aspx?documentID=3574"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www.isurv.com/site/scripts/documents_info.aspx?documentID=3573"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isurv.com/site/scripts/documents_info.aspx?categoryID=455&amp;documentID=3572"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www.isurv.com/site/scripts/documents_info.aspx?categoryID=455&amp;documentID=3570"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b="1" dirty="0"/>
              <a:t>Valuing variations where the contract does not provide a procedure</a:t>
            </a:r>
            <a:r>
              <a:rPr lang="en-GB" dirty="0"/>
              <a:t/>
            </a:r>
            <a:br>
              <a:rPr lang="en-GB" dirty="0"/>
            </a:br>
            <a:endParaRPr lang="en-GB" dirty="0"/>
          </a:p>
        </p:txBody>
      </p:sp>
      <p:sp>
        <p:nvSpPr>
          <p:cNvPr id="3" name="Subtitle 2"/>
          <p:cNvSpPr>
            <a:spLocks noGrp="1"/>
          </p:cNvSpPr>
          <p:nvPr>
            <p:ph type="subTitle" idx="1"/>
          </p:nvPr>
        </p:nvSpPr>
        <p:spPr/>
        <p:txBody>
          <a:bodyPr/>
          <a:lstStyle/>
          <a:p>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404664"/>
            <a:ext cx="8291264" cy="5721499"/>
          </a:xfrm>
        </p:spPr>
        <p:txBody>
          <a:bodyPr>
            <a:normAutofit/>
          </a:bodyPr>
          <a:lstStyle/>
          <a:p>
            <a:r>
              <a:rPr lang="en-GB" dirty="0"/>
              <a:t>In some cases the contract may not provide any rules for valuing variations and in other cases there may be no written contract at all. </a:t>
            </a:r>
            <a:endParaRPr lang="en-GB" dirty="0" smtClean="0"/>
          </a:p>
          <a:p>
            <a:r>
              <a:rPr lang="en-GB" dirty="0" smtClean="0"/>
              <a:t>For </a:t>
            </a:r>
            <a:r>
              <a:rPr lang="en-GB" dirty="0"/>
              <a:t>example, small construction projects, such as house extensions and other minor value works, may be carried out under a contract that does not set out rules for valuing variations or without a written contract and, occasionally, even major projects are carried out without a formal contract being in </a:t>
            </a:r>
            <a:r>
              <a:rPr lang="en-GB" dirty="0" smtClean="0"/>
              <a:t>place.</a:t>
            </a:r>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solidFill>
                  <a:srgbClr val="FF0000"/>
                </a:solidFill>
              </a:rPr>
              <a:t>Quantum Merit</a:t>
            </a:r>
            <a:endParaRPr lang="en-GB" u="sng" dirty="0">
              <a:solidFill>
                <a:srgbClr val="FF0000"/>
              </a:solidFill>
            </a:endParaRPr>
          </a:p>
        </p:txBody>
      </p:sp>
      <p:sp>
        <p:nvSpPr>
          <p:cNvPr id="3" name="Content Placeholder 2"/>
          <p:cNvSpPr>
            <a:spLocks noGrp="1"/>
          </p:cNvSpPr>
          <p:nvPr>
            <p:ph idx="1"/>
          </p:nvPr>
        </p:nvSpPr>
        <p:spPr/>
        <p:txBody>
          <a:bodyPr>
            <a:normAutofit fontScale="85000" lnSpcReduction="10000"/>
          </a:bodyPr>
          <a:lstStyle/>
          <a:p>
            <a:r>
              <a:rPr lang="en-GB" dirty="0"/>
              <a:t>In these cases the courts have generally decided that the value of variations should be based on a </a:t>
            </a:r>
            <a:r>
              <a:rPr lang="en-GB" dirty="0">
                <a:solidFill>
                  <a:srgbClr val="FF0000"/>
                </a:solidFill>
              </a:rPr>
              <a:t>'quantum </a:t>
            </a:r>
            <a:r>
              <a:rPr lang="en-GB" dirty="0" err="1">
                <a:solidFill>
                  <a:srgbClr val="FF0000"/>
                </a:solidFill>
              </a:rPr>
              <a:t>meruit</a:t>
            </a:r>
            <a:r>
              <a:rPr lang="en-GB" dirty="0">
                <a:solidFill>
                  <a:srgbClr val="FF0000"/>
                </a:solidFill>
              </a:rPr>
              <a:t>' </a:t>
            </a:r>
            <a:r>
              <a:rPr lang="en-GB" dirty="0"/>
              <a:t>assessment</a:t>
            </a:r>
            <a:r>
              <a:rPr lang="en-GB" dirty="0">
                <a:solidFill>
                  <a:srgbClr val="FF0000"/>
                </a:solidFill>
              </a:rPr>
              <a:t>. Quantum </a:t>
            </a:r>
            <a:r>
              <a:rPr lang="en-GB" dirty="0" err="1">
                <a:solidFill>
                  <a:srgbClr val="FF0000"/>
                </a:solidFill>
              </a:rPr>
              <a:t>meruit</a:t>
            </a:r>
            <a:r>
              <a:rPr lang="en-GB" dirty="0">
                <a:solidFill>
                  <a:srgbClr val="FF0000"/>
                </a:solidFill>
              </a:rPr>
              <a:t> </a:t>
            </a:r>
            <a:r>
              <a:rPr lang="en-GB" dirty="0"/>
              <a:t>means ‘</a:t>
            </a:r>
            <a:r>
              <a:rPr lang="en-GB" dirty="0">
                <a:solidFill>
                  <a:srgbClr val="FF0000"/>
                </a:solidFill>
              </a:rPr>
              <a:t>the amount he deserves</a:t>
            </a:r>
            <a:r>
              <a:rPr lang="en-GB" dirty="0"/>
              <a:t>’ or ‘</a:t>
            </a:r>
            <a:r>
              <a:rPr lang="en-GB" dirty="0">
                <a:solidFill>
                  <a:srgbClr val="00B0F0"/>
                </a:solidFill>
              </a:rPr>
              <a:t>what the job is worth’</a:t>
            </a:r>
            <a:r>
              <a:rPr lang="en-GB" dirty="0"/>
              <a:t> and reflects the right to be paid reasonable remuneration for work done. </a:t>
            </a:r>
            <a:endParaRPr lang="en-GB" dirty="0" smtClean="0"/>
          </a:p>
          <a:p>
            <a:r>
              <a:rPr lang="en-GB" dirty="0" smtClean="0"/>
              <a:t>A </a:t>
            </a:r>
            <a:r>
              <a:rPr lang="en-GB" dirty="0"/>
              <a:t>quantum </a:t>
            </a:r>
            <a:r>
              <a:rPr lang="en-GB" dirty="0" err="1"/>
              <a:t>meruit</a:t>
            </a:r>
            <a:r>
              <a:rPr lang="en-GB" dirty="0"/>
              <a:t> claim may be based in contract or restitution. Restitution is a legal term based on the principle of unjust enrichment. In order for such a claim to succeed the defendant must have been unjustly enriched at the expense of the claimant.</a:t>
            </a:r>
          </a:p>
          <a:p>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The courts have laid down no rules limiting the way in which a reasonable sum should be assessed. </a:t>
            </a:r>
            <a:endParaRPr lang="en-GB" dirty="0" smtClean="0"/>
          </a:p>
          <a:p>
            <a:r>
              <a:rPr lang="en-GB" dirty="0" smtClean="0"/>
              <a:t>In </a:t>
            </a:r>
            <a:r>
              <a:rPr lang="en-GB" dirty="0"/>
              <a:t>the </a:t>
            </a:r>
            <a:r>
              <a:rPr lang="en-GB" dirty="0" err="1">
                <a:solidFill>
                  <a:srgbClr val="FF0000"/>
                </a:solidFill>
              </a:rPr>
              <a:t>Sarokinas</a:t>
            </a:r>
            <a:r>
              <a:rPr lang="en-GB" dirty="0">
                <a:solidFill>
                  <a:srgbClr val="FF0000"/>
                </a:solidFill>
              </a:rPr>
              <a:t> [1986] 2 Lloyd's Rep 277</a:t>
            </a:r>
            <a:r>
              <a:rPr lang="en-GB" dirty="0"/>
              <a:t>, the judge said that the approach would be to determine a fair commercial rate.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2700" dirty="0"/>
              <a:t>In </a:t>
            </a:r>
            <a:r>
              <a:rPr lang="en-GB" sz="2700" dirty="0">
                <a:hlinkClick r:id="rId2"/>
              </a:rPr>
              <a:t>ERDC Group Ltd v Brunel University [2006] EWHC 687 (TCC)</a:t>
            </a:r>
            <a:r>
              <a:rPr lang="en-GB" sz="2700" dirty="0"/>
              <a:t>, HH Humphrey Lloyd QC said (at paragraph 42) that:</a:t>
            </a:r>
            <a:r>
              <a:rPr lang="en-GB" dirty="0"/>
              <a:t/>
            </a:r>
            <a:br>
              <a:rPr lang="en-GB" dirty="0"/>
            </a:br>
            <a:endParaRPr lang="en-GB" dirty="0"/>
          </a:p>
        </p:txBody>
      </p:sp>
      <p:sp>
        <p:nvSpPr>
          <p:cNvPr id="3" name="Content Placeholder 2"/>
          <p:cNvSpPr>
            <a:spLocks noGrp="1"/>
          </p:cNvSpPr>
          <p:nvPr>
            <p:ph idx="1"/>
          </p:nvPr>
        </p:nvSpPr>
        <p:spPr/>
        <p:txBody>
          <a:bodyPr>
            <a:normAutofit fontScale="92500" lnSpcReduction="20000"/>
          </a:bodyPr>
          <a:lstStyle/>
          <a:p>
            <a:r>
              <a:rPr lang="en-GB" dirty="0"/>
              <a:t>‘it has rightly been said that there are no hard and fast rules for the assessment of a quantum </a:t>
            </a:r>
            <a:r>
              <a:rPr lang="en-GB" dirty="0" err="1"/>
              <a:t>meruit</a:t>
            </a:r>
            <a:r>
              <a:rPr lang="en-GB" dirty="0"/>
              <a:t>. All the factors have to be considered… the assessment of a quantum </a:t>
            </a:r>
            <a:r>
              <a:rPr lang="en-GB" dirty="0" err="1"/>
              <a:t>meruit</a:t>
            </a:r>
            <a:r>
              <a:rPr lang="en-GB" dirty="0"/>
              <a:t> is usually based on actual cost (which will include on and off site overheads, with in the latter case some estimates or extrapolations being required), provided that it was reasonable (which can frequently be checked by the use of standard rates and prices such as </a:t>
            </a:r>
            <a:r>
              <a:rPr lang="en-GB" dirty="0" err="1"/>
              <a:t>Spon</a:t>
            </a:r>
            <a:r>
              <a:rPr lang="en-GB" dirty="0"/>
              <a:t> (sic)) and was reasonably and not unnecessarily incurred, plus an appropriate allowance for profit.’</a:t>
            </a:r>
          </a:p>
          <a:p>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77500" lnSpcReduction="20000"/>
          </a:bodyPr>
          <a:lstStyle/>
          <a:p>
            <a:pPr fontAlgn="base"/>
            <a:r>
              <a:rPr lang="en-GB" dirty="0"/>
              <a:t>It is apparent that the approach to assessment depends on the facts of each case. This is illustrated by the cases of </a:t>
            </a:r>
            <a:r>
              <a:rPr lang="en-GB" i="1" dirty="0"/>
              <a:t>ERDC Group Ltd v Brunel University</a:t>
            </a:r>
            <a:r>
              <a:rPr lang="en-GB" dirty="0"/>
              <a:t>, referred to above, and </a:t>
            </a:r>
            <a:r>
              <a:rPr lang="en-GB" dirty="0" err="1">
                <a:hlinkClick r:id="rId2"/>
              </a:rPr>
              <a:t>Serck</a:t>
            </a:r>
            <a:r>
              <a:rPr lang="en-GB" dirty="0">
                <a:hlinkClick r:id="rId2"/>
              </a:rPr>
              <a:t> Controls Limited v Drake &amp; Scull Engineering (2000) 73 </a:t>
            </a:r>
            <a:r>
              <a:rPr lang="en-GB" dirty="0" err="1">
                <a:hlinkClick r:id="rId2"/>
              </a:rPr>
              <a:t>ConLR</a:t>
            </a:r>
            <a:r>
              <a:rPr lang="en-GB" dirty="0">
                <a:hlinkClick r:id="rId2"/>
              </a:rPr>
              <a:t> 100</a:t>
            </a:r>
            <a:r>
              <a:rPr lang="en-GB" dirty="0"/>
              <a:t>.</a:t>
            </a:r>
          </a:p>
          <a:p>
            <a:r>
              <a:rPr lang="en-GB" dirty="0"/>
              <a:t>In ERDC, ERDC was appointed to build new sports facilities for Brunel University. ERDC proceeded to carry out the works pursuant to a series of five letters of intent. The last of these letters of intent expired on 1 September 2002. ERDC continued with the works and refused to sign a contract in December 2002 and claimed that it would only continue work on the basis that all work carried out would be assessed on a quantum </a:t>
            </a:r>
            <a:r>
              <a:rPr lang="en-GB" dirty="0" err="1"/>
              <a:t>meruit</a:t>
            </a:r>
            <a:r>
              <a:rPr lang="en-GB" dirty="0"/>
              <a:t> basis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620688"/>
            <a:ext cx="8291264" cy="5505475"/>
          </a:xfrm>
        </p:spPr>
        <p:txBody>
          <a:bodyPr>
            <a:normAutofit fontScale="92500" lnSpcReduction="20000"/>
          </a:bodyPr>
          <a:lstStyle/>
          <a:p>
            <a:r>
              <a:rPr lang="en-GB" sz="3000" dirty="0"/>
              <a:t>Prior to that point ERDC had made payment applications based on the rates and prices in the letters of intent. HH Humphrey Lloyd QC held that work done pursuant to the letters of intent prior to 1 September 2002 should </a:t>
            </a:r>
            <a:r>
              <a:rPr lang="en-GB" sz="3000" dirty="0">
                <a:solidFill>
                  <a:srgbClr val="FF0000"/>
                </a:solidFill>
              </a:rPr>
              <a:t>be valued on the basis of the rates and prices in those letters </a:t>
            </a:r>
            <a:r>
              <a:rPr lang="en-GB" sz="3000" dirty="0"/>
              <a:t>and that work done after that date should also be assessed by reference to those rates and prices</a:t>
            </a:r>
            <a:r>
              <a:rPr lang="en-GB" sz="3000" dirty="0" smtClean="0"/>
              <a:t>.</a:t>
            </a:r>
          </a:p>
          <a:p>
            <a:r>
              <a:rPr lang="en-GB" dirty="0" smtClean="0"/>
              <a:t> </a:t>
            </a:r>
          </a:p>
          <a:p>
            <a:r>
              <a:rPr lang="en-GB" dirty="0" smtClean="0"/>
              <a:t>He </a:t>
            </a:r>
            <a:r>
              <a:rPr lang="en-GB" dirty="0"/>
              <a:t>said that the conditions in which the remaining work was carried out did not differ materially from the work originally contemplated and so the rates were to be regarded as fair for the purposes of </a:t>
            </a:r>
            <a:r>
              <a:rPr lang="en-GB" dirty="0">
                <a:solidFill>
                  <a:srgbClr val="FF0000"/>
                </a:solidFill>
              </a:rPr>
              <a:t>a quantum </a:t>
            </a:r>
            <a:r>
              <a:rPr lang="en-GB" dirty="0" err="1">
                <a:solidFill>
                  <a:srgbClr val="FF0000"/>
                </a:solidFill>
              </a:rPr>
              <a:t>meruit</a:t>
            </a:r>
            <a:r>
              <a:rPr lang="en-GB" dirty="0">
                <a:solidFill>
                  <a:srgbClr val="FF0000"/>
                </a:solidFill>
              </a:rPr>
              <a:t> assessment.</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t>
            </a:r>
            <a:r>
              <a:rPr lang="en-GB" dirty="0" err="1" smtClean="0">
                <a:hlinkClick r:id="rId2"/>
              </a:rPr>
              <a:t>Serck</a:t>
            </a:r>
            <a:r>
              <a:rPr lang="en-GB" dirty="0" smtClean="0">
                <a:hlinkClick r:id="rId2"/>
              </a:rPr>
              <a:t> Controls Limited v Drake &amp; Scull Engineering (2000) 73 </a:t>
            </a:r>
            <a:r>
              <a:rPr lang="en-GB" dirty="0" err="1" smtClean="0">
                <a:hlinkClick r:id="rId2"/>
              </a:rPr>
              <a:t>ConLR</a:t>
            </a:r>
            <a:r>
              <a:rPr lang="en-GB" dirty="0" smtClean="0">
                <a:hlinkClick r:id="rId2"/>
              </a:rPr>
              <a:t> 100</a:t>
            </a:r>
            <a:r>
              <a:rPr lang="en-GB" dirty="0" smtClean="0"/>
              <a:t>.</a:t>
            </a:r>
            <a:endParaRPr lang="en-GB" dirty="0"/>
          </a:p>
        </p:txBody>
      </p:sp>
      <p:sp>
        <p:nvSpPr>
          <p:cNvPr id="3" name="Content Placeholder 2"/>
          <p:cNvSpPr>
            <a:spLocks noGrp="1"/>
          </p:cNvSpPr>
          <p:nvPr>
            <p:ph idx="1"/>
          </p:nvPr>
        </p:nvSpPr>
        <p:spPr/>
        <p:txBody>
          <a:bodyPr>
            <a:normAutofit fontScale="77500" lnSpcReduction="20000"/>
          </a:bodyPr>
          <a:lstStyle/>
          <a:p>
            <a:r>
              <a:rPr lang="en-GB" dirty="0"/>
              <a:t>In </a:t>
            </a:r>
            <a:r>
              <a:rPr lang="en-GB" dirty="0" err="1"/>
              <a:t>Serck</a:t>
            </a:r>
            <a:r>
              <a:rPr lang="en-GB" dirty="0"/>
              <a:t>, </a:t>
            </a:r>
            <a:r>
              <a:rPr lang="en-GB" dirty="0" err="1"/>
              <a:t>Serck</a:t>
            </a:r>
            <a:r>
              <a:rPr lang="en-GB" dirty="0"/>
              <a:t> carried out design and installation works on a control system for a research centre for British Nuclear Fuels Ltd (BNFL), which benefitted Drake, a potential subcontractor to BNFL. </a:t>
            </a:r>
            <a:endParaRPr lang="en-GB" dirty="0" smtClean="0"/>
          </a:p>
          <a:p>
            <a:r>
              <a:rPr lang="en-GB" dirty="0" smtClean="0"/>
              <a:t>In </a:t>
            </a:r>
            <a:r>
              <a:rPr lang="en-GB" dirty="0"/>
              <a:t>a previous judgment, the court held that no contract existed between </a:t>
            </a:r>
            <a:r>
              <a:rPr lang="en-GB" dirty="0" err="1"/>
              <a:t>Serck</a:t>
            </a:r>
            <a:r>
              <a:rPr lang="en-GB" dirty="0"/>
              <a:t> and Drake and the value of the work came to be assessed on the basis of </a:t>
            </a:r>
            <a:r>
              <a:rPr lang="en-GB" dirty="0">
                <a:solidFill>
                  <a:srgbClr val="FF0000"/>
                </a:solidFill>
              </a:rPr>
              <a:t>quantum </a:t>
            </a:r>
            <a:r>
              <a:rPr lang="en-GB" dirty="0" err="1">
                <a:solidFill>
                  <a:srgbClr val="FF0000"/>
                </a:solidFill>
              </a:rPr>
              <a:t>meruit</a:t>
            </a:r>
            <a:r>
              <a:rPr lang="en-GB" dirty="0"/>
              <a:t>. </a:t>
            </a:r>
            <a:r>
              <a:rPr lang="en-GB" dirty="0" err="1"/>
              <a:t>Serck</a:t>
            </a:r>
            <a:r>
              <a:rPr lang="en-GB" dirty="0"/>
              <a:t> had proceeded under a letter of intent which promised to ‘reimburse you with all reasonable costs incurred.’ HHJ John Hicks QC concluded that the sum due to </a:t>
            </a:r>
            <a:r>
              <a:rPr lang="en-GB" dirty="0" err="1"/>
              <a:t>Serck</a:t>
            </a:r>
            <a:r>
              <a:rPr lang="en-GB" dirty="0"/>
              <a:t> should be assessed by ‘</a:t>
            </a:r>
            <a:r>
              <a:rPr lang="en-GB" dirty="0">
                <a:solidFill>
                  <a:srgbClr val="FF0000"/>
                </a:solidFill>
              </a:rPr>
              <a:t>reference to what would be reasonable remuneration for executing the work</a:t>
            </a:r>
            <a:r>
              <a:rPr lang="en-GB" dirty="0"/>
              <a:t>.’ The judge went on to identify a number of factors that were relevant or irrelevant to this calculation.</a:t>
            </a:r>
          </a:p>
          <a:p>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a:solidFill>
                  <a:srgbClr val="FF0000"/>
                </a:solidFill>
              </a:rPr>
              <a:t>The factors identified by the court include:</a:t>
            </a:r>
            <a:r>
              <a:rPr lang="en-GB" dirty="0"/>
              <a:t/>
            </a:r>
            <a:br>
              <a:rPr lang="en-GB" dirty="0"/>
            </a:br>
            <a:endParaRPr lang="en-GB" dirty="0"/>
          </a:p>
        </p:txBody>
      </p:sp>
      <p:sp>
        <p:nvSpPr>
          <p:cNvPr id="3" name="Content Placeholder 2"/>
          <p:cNvSpPr>
            <a:spLocks noGrp="1"/>
          </p:cNvSpPr>
          <p:nvPr>
            <p:ph idx="1"/>
          </p:nvPr>
        </p:nvSpPr>
        <p:spPr/>
        <p:txBody>
          <a:bodyPr/>
          <a:lstStyle/>
          <a:p>
            <a:pPr fontAlgn="base"/>
            <a:r>
              <a:rPr lang="en-GB" b="1" dirty="0"/>
              <a:t>Price negotiations</a:t>
            </a:r>
            <a:endParaRPr lang="en-GB" dirty="0"/>
          </a:p>
          <a:p>
            <a:pPr fontAlgn="base"/>
            <a:r>
              <a:rPr lang="en-GB" dirty="0"/>
              <a:t>Some negotiations will have taken place over the price paid for any anticipated works. There is House of Lords authority that states that evidence of previous price negotiations is admissible to show what remuneration the parties had in mind (</a:t>
            </a:r>
            <a:r>
              <a:rPr lang="en-GB" i="1" dirty="0">
                <a:solidFill>
                  <a:srgbClr val="00B050"/>
                </a:solidFill>
              </a:rPr>
              <a:t>Way v </a:t>
            </a:r>
            <a:r>
              <a:rPr lang="en-GB" i="1" dirty="0" err="1">
                <a:solidFill>
                  <a:srgbClr val="00B050"/>
                </a:solidFill>
              </a:rPr>
              <a:t>Latilla</a:t>
            </a:r>
            <a:r>
              <a:rPr lang="en-GB" i="1" dirty="0">
                <a:solidFill>
                  <a:srgbClr val="00B050"/>
                </a:solidFill>
              </a:rPr>
              <a:t> [1937] 3 All ER 759</a:t>
            </a:r>
            <a:r>
              <a:rPr lang="en-GB" dirty="0">
                <a:solidFill>
                  <a:srgbClr val="00B050"/>
                </a:solidFill>
              </a:rPr>
              <a:t>).</a:t>
            </a:r>
          </a:p>
          <a:p>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dirty="0"/>
              <a:t>In </a:t>
            </a:r>
            <a:r>
              <a:rPr lang="en-GB" i="1" dirty="0">
                <a:solidFill>
                  <a:srgbClr val="00B050"/>
                </a:solidFill>
              </a:rPr>
              <a:t>Rover International v Cannon Film Sales Ltd [1989] WLR 912</a:t>
            </a:r>
            <a:r>
              <a:rPr lang="en-GB" dirty="0">
                <a:solidFill>
                  <a:srgbClr val="00B050"/>
                </a:solidFill>
              </a:rPr>
              <a:t> (Court of Appeal), </a:t>
            </a:r>
            <a:r>
              <a:rPr lang="en-GB" dirty="0"/>
              <a:t>the sum payable by one party to another pursuant to a contract which was found to be void was used as evidence of how the services were initially valued. </a:t>
            </a:r>
            <a:endParaRPr lang="en-GB" dirty="0" smtClean="0"/>
          </a:p>
          <a:p>
            <a:r>
              <a:rPr lang="en-GB" dirty="0" smtClean="0"/>
              <a:t>However</a:t>
            </a:r>
            <a:r>
              <a:rPr lang="en-GB" dirty="0"/>
              <a:t>, these negotiations are not determinative of value nor did it provide a limit or cap on such recovery.</a:t>
            </a:r>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t>
            </a:r>
            <a:r>
              <a:rPr lang="en-GB" sz="3100" dirty="0" smtClean="0">
                <a:hlinkClick r:id="rId2"/>
              </a:rPr>
              <a:t>Sanjay </a:t>
            </a:r>
            <a:r>
              <a:rPr lang="en-GB" sz="3100" dirty="0" err="1" smtClean="0">
                <a:hlinkClick r:id="rId2"/>
              </a:rPr>
              <a:t>Lakhani</a:t>
            </a:r>
            <a:r>
              <a:rPr lang="en-GB" sz="3100" dirty="0" smtClean="0">
                <a:hlinkClick r:id="rId2"/>
              </a:rPr>
              <a:t> and </a:t>
            </a:r>
            <a:r>
              <a:rPr lang="en-GB" sz="3100" dirty="0" err="1" smtClean="0">
                <a:hlinkClick r:id="rId2"/>
              </a:rPr>
              <a:t>Anr</a:t>
            </a:r>
            <a:r>
              <a:rPr lang="en-GB" sz="3100" dirty="0" smtClean="0">
                <a:hlinkClick r:id="rId2"/>
              </a:rPr>
              <a:t> v Destination Canada (UK) Limited [1997] 13 </a:t>
            </a:r>
            <a:r>
              <a:rPr lang="en-GB" sz="3100" dirty="0" err="1" smtClean="0">
                <a:hlinkClick r:id="rId2"/>
              </a:rPr>
              <a:t>Const.L.J</a:t>
            </a:r>
            <a:r>
              <a:rPr lang="en-GB" sz="3100" dirty="0" smtClean="0">
                <a:hlinkClick r:id="rId2"/>
              </a:rPr>
              <a:t> 279</a:t>
            </a:r>
            <a:r>
              <a:rPr lang="en-GB" sz="3100" dirty="0" smtClean="0"/>
              <a:t>, </a:t>
            </a:r>
            <a:endParaRPr lang="en-GB" sz="3100" dirty="0"/>
          </a:p>
        </p:txBody>
      </p:sp>
      <p:sp>
        <p:nvSpPr>
          <p:cNvPr id="3" name="Content Placeholder 2"/>
          <p:cNvSpPr>
            <a:spLocks noGrp="1"/>
          </p:cNvSpPr>
          <p:nvPr>
            <p:ph idx="1"/>
          </p:nvPr>
        </p:nvSpPr>
        <p:spPr/>
        <p:txBody>
          <a:bodyPr>
            <a:normAutofit fontScale="77500" lnSpcReduction="20000"/>
          </a:bodyPr>
          <a:lstStyle/>
          <a:p>
            <a:r>
              <a:rPr lang="en-GB" dirty="0"/>
              <a:t>In </a:t>
            </a:r>
            <a:r>
              <a:rPr lang="en-GB" dirty="0">
                <a:hlinkClick r:id="rId2"/>
              </a:rPr>
              <a:t>Sanjay </a:t>
            </a:r>
            <a:r>
              <a:rPr lang="en-GB" dirty="0" err="1">
                <a:hlinkClick r:id="rId2"/>
              </a:rPr>
              <a:t>Lakhani</a:t>
            </a:r>
            <a:r>
              <a:rPr lang="en-GB" dirty="0">
                <a:hlinkClick r:id="rId2"/>
              </a:rPr>
              <a:t> and </a:t>
            </a:r>
            <a:r>
              <a:rPr lang="en-GB" dirty="0" err="1">
                <a:hlinkClick r:id="rId2"/>
              </a:rPr>
              <a:t>Anr</a:t>
            </a:r>
            <a:r>
              <a:rPr lang="en-GB" dirty="0">
                <a:hlinkClick r:id="rId2"/>
              </a:rPr>
              <a:t> v Destination Canada (UK) Limited [1997] 13 </a:t>
            </a:r>
            <a:r>
              <a:rPr lang="en-GB" dirty="0" err="1">
                <a:hlinkClick r:id="rId2"/>
              </a:rPr>
              <a:t>Const.L.J</a:t>
            </a:r>
            <a:r>
              <a:rPr lang="en-GB" dirty="0">
                <a:hlinkClick r:id="rId2"/>
              </a:rPr>
              <a:t> 279</a:t>
            </a:r>
            <a:r>
              <a:rPr lang="en-GB" dirty="0"/>
              <a:t>, the judge said that, as a general rule, a fair value of work ought to recognise an entitlement to a reasonable or normal profit margin over and above the costs actually and properly incurred in carrying out the work in question. </a:t>
            </a:r>
            <a:endParaRPr lang="en-GB" dirty="0" smtClean="0"/>
          </a:p>
          <a:p>
            <a:r>
              <a:rPr lang="en-GB" dirty="0" smtClean="0"/>
              <a:t>However</a:t>
            </a:r>
            <a:r>
              <a:rPr lang="en-GB" dirty="0"/>
              <a:t>, he said that the general rule does not apply in all circumstances and that the court should take into account any pricing level at which the building contractor had indicated it was prepared to undertake the works in question. The rationale behind this was that a building contractor should not be better off as a result of failing to conclude a contract than if his offer had been accepted</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692696"/>
            <a:ext cx="8219256" cy="5433467"/>
          </a:xfrm>
        </p:spPr>
        <p:txBody>
          <a:bodyPr>
            <a:normAutofit fontScale="85000" lnSpcReduction="10000"/>
          </a:bodyPr>
          <a:lstStyle/>
          <a:p>
            <a:pPr fontAlgn="base"/>
            <a:r>
              <a:rPr lang="en-GB" dirty="0"/>
              <a:t>More recently, in </a:t>
            </a:r>
            <a:r>
              <a:rPr lang="en-GB" dirty="0" err="1"/>
              <a:t>Serck</a:t>
            </a:r>
            <a:r>
              <a:rPr lang="en-GB" dirty="0"/>
              <a:t> Controls, the judge said the original value of the anticipated works (as stated in a letter of intent),</a:t>
            </a:r>
          </a:p>
          <a:p>
            <a:pPr fontAlgn="base"/>
            <a:r>
              <a:rPr lang="en-GB" dirty="0">
                <a:solidFill>
                  <a:srgbClr val="FF0000"/>
                </a:solidFill>
              </a:rPr>
              <a:t>‘cannot be the starting point, subject to adjustment up or down for 'variations</a:t>
            </a:r>
            <a:r>
              <a:rPr lang="en-GB" dirty="0"/>
              <a:t>'; first because that would be to treat it as contractual, which it is not, and second, because there is no accessible specification, programme, terms and conditions to which it applied and from which departures can be priced</a:t>
            </a:r>
            <a:r>
              <a:rPr lang="en-GB" dirty="0" smtClean="0"/>
              <a:t>.</a:t>
            </a:r>
          </a:p>
          <a:p>
            <a:pPr fontAlgn="base"/>
            <a:r>
              <a:rPr lang="en-GB" dirty="0" smtClean="0"/>
              <a:t> </a:t>
            </a:r>
            <a:r>
              <a:rPr lang="en-GB" dirty="0"/>
              <a:t>Its most likely value, I think, may be as part of a check whether the total arrived at by other means is so surprising, in all the circumstances, as to cast doubt on the route by which it was reached.’</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FF0000"/>
                </a:solidFill>
              </a:rPr>
              <a:t>Prices in a related contract</a:t>
            </a:r>
            <a:r>
              <a:rPr lang="en-GB" dirty="0" smtClean="0"/>
              <a:t/>
            </a:r>
            <a:br>
              <a:rPr lang="en-GB" dirty="0" smtClean="0"/>
            </a:br>
            <a:endParaRPr lang="en-GB" dirty="0"/>
          </a:p>
        </p:txBody>
      </p:sp>
      <p:sp>
        <p:nvSpPr>
          <p:cNvPr id="3" name="Content Placeholder 2"/>
          <p:cNvSpPr>
            <a:spLocks noGrp="1"/>
          </p:cNvSpPr>
          <p:nvPr>
            <p:ph idx="1"/>
          </p:nvPr>
        </p:nvSpPr>
        <p:spPr/>
        <p:txBody>
          <a:bodyPr>
            <a:normAutofit/>
          </a:bodyPr>
          <a:lstStyle/>
          <a:p>
            <a:pPr fontAlgn="base"/>
            <a:r>
              <a:rPr lang="en-GB" dirty="0" smtClean="0"/>
              <a:t>The </a:t>
            </a:r>
            <a:r>
              <a:rPr lang="en-GB" dirty="0"/>
              <a:t>rates and prices in a building contract between the contractor and the developer were held to be a relevant consideration for a quantity surveyor in assessing a quantum </a:t>
            </a:r>
            <a:r>
              <a:rPr lang="en-GB" dirty="0" err="1"/>
              <a:t>meruit</a:t>
            </a:r>
            <a:r>
              <a:rPr lang="en-GB" dirty="0"/>
              <a:t> for the value of the work between the developer and a freeholder (</a:t>
            </a:r>
            <a:r>
              <a:rPr lang="en-GB" dirty="0" err="1">
                <a:hlinkClick r:id="rId2"/>
              </a:rPr>
              <a:t>Banque</a:t>
            </a:r>
            <a:r>
              <a:rPr lang="en-GB" dirty="0">
                <a:hlinkClick r:id="rId2"/>
              </a:rPr>
              <a:t> Paribas v </a:t>
            </a:r>
            <a:r>
              <a:rPr lang="en-GB" dirty="0" err="1">
                <a:hlinkClick r:id="rId2"/>
              </a:rPr>
              <a:t>Venaglass</a:t>
            </a:r>
            <a:r>
              <a:rPr lang="en-GB" dirty="0">
                <a:hlinkClick r:id="rId2"/>
              </a:rPr>
              <a:t> Ltd [1994] C.I.L.L. 918 (CA)</a:t>
            </a:r>
            <a:r>
              <a:rPr lang="en-GB" dirty="0"/>
              <a:t>).</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rgbClr val="FF0000"/>
                </a:solidFill>
              </a:rPr>
              <a:t> Expert opinion</a:t>
            </a:r>
            <a:r>
              <a:rPr lang="en-GB" dirty="0" smtClean="0"/>
              <a:t/>
            </a:r>
            <a:br>
              <a:rPr lang="en-GB" dirty="0" smtClean="0"/>
            </a:br>
            <a:endParaRPr lang="en-GB" dirty="0"/>
          </a:p>
        </p:txBody>
      </p:sp>
      <p:sp>
        <p:nvSpPr>
          <p:cNvPr id="3" name="Content Placeholder 2"/>
          <p:cNvSpPr>
            <a:spLocks noGrp="1"/>
          </p:cNvSpPr>
          <p:nvPr>
            <p:ph idx="1"/>
          </p:nvPr>
        </p:nvSpPr>
        <p:spPr/>
        <p:txBody>
          <a:bodyPr/>
          <a:lstStyle/>
          <a:p>
            <a:r>
              <a:rPr lang="en-GB" dirty="0"/>
              <a:t>There are several first instance decisions where decisions have been reached upon the basis of expert evidence of quantity surveyors and contractors. In </a:t>
            </a:r>
            <a:r>
              <a:rPr lang="en-GB" dirty="0">
                <a:hlinkClick r:id="rId2"/>
              </a:rPr>
              <a:t>Lusty v Finsbury Securities Ltd [1991] 58 BLR 66</a:t>
            </a:r>
            <a:r>
              <a:rPr lang="en-GB" dirty="0"/>
              <a:t>, an architect gave expert evidence as to the value of the work and the Court of Appeal held that this was admissible.</a:t>
            </a:r>
          </a:p>
          <a:p>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b="1" dirty="0" smtClean="0">
                <a:solidFill>
                  <a:srgbClr val="FF0000"/>
                </a:solidFill>
              </a:rPr>
              <a:t>Site conditions and other circumstances (including defendant's conduct)</a:t>
            </a:r>
            <a:r>
              <a:rPr lang="en-GB" dirty="0" smtClean="0"/>
              <a:t/>
            </a:r>
            <a:br>
              <a:rPr lang="en-GB" dirty="0" smtClean="0"/>
            </a:br>
            <a:endParaRPr lang="en-GB" dirty="0"/>
          </a:p>
        </p:txBody>
      </p:sp>
      <p:sp>
        <p:nvSpPr>
          <p:cNvPr id="3" name="Content Placeholder 2"/>
          <p:cNvSpPr>
            <a:spLocks noGrp="1"/>
          </p:cNvSpPr>
          <p:nvPr>
            <p:ph idx="1"/>
          </p:nvPr>
        </p:nvSpPr>
        <p:spPr/>
        <p:txBody>
          <a:bodyPr>
            <a:normAutofit/>
          </a:bodyPr>
          <a:lstStyle/>
          <a:p>
            <a:pPr fontAlgn="base"/>
            <a:r>
              <a:rPr lang="en-GB" dirty="0" smtClean="0"/>
              <a:t>In </a:t>
            </a:r>
            <a:r>
              <a:rPr lang="en-GB" dirty="0" err="1"/>
              <a:t>Serck</a:t>
            </a:r>
            <a:r>
              <a:rPr lang="en-GB" dirty="0"/>
              <a:t>, there were allegations that </a:t>
            </a:r>
            <a:r>
              <a:rPr lang="en-GB" dirty="0" err="1"/>
              <a:t>Serck</a:t>
            </a:r>
            <a:r>
              <a:rPr lang="en-GB" dirty="0"/>
              <a:t> suffered delay, disruption and difficulty in carrying out the work and specific reference was made to Drake's conduct. The judge confirmed that the site conditions and other circumstances in which the work was carried out (including the defendant's conduct) are relevant to the assessment of a reasonable sum.</a:t>
            </a:r>
          </a:p>
          <a:p>
            <a:pPr fontAlgn="base"/>
            <a:endParaRPr lang="en-GB" dirty="0"/>
          </a:p>
          <a:p>
            <a:endParaRPr lang="en-GB"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t>Claimant's conduct - prolongation, defective work, inefficient working</a:t>
            </a:r>
            <a:endParaRPr lang="en-GB" dirty="0"/>
          </a:p>
        </p:txBody>
      </p:sp>
      <p:sp>
        <p:nvSpPr>
          <p:cNvPr id="3" name="Content Placeholder 2"/>
          <p:cNvSpPr>
            <a:spLocks noGrp="1"/>
          </p:cNvSpPr>
          <p:nvPr>
            <p:ph idx="1"/>
          </p:nvPr>
        </p:nvSpPr>
        <p:spPr/>
        <p:txBody>
          <a:bodyPr>
            <a:normAutofit fontScale="92500" lnSpcReduction="10000"/>
          </a:bodyPr>
          <a:lstStyle/>
          <a:p>
            <a:r>
              <a:rPr lang="en-GB" dirty="0"/>
              <a:t>In </a:t>
            </a:r>
            <a:r>
              <a:rPr lang="en-GB" dirty="0" err="1"/>
              <a:t>Serck</a:t>
            </a:r>
            <a:r>
              <a:rPr lang="en-GB" dirty="0"/>
              <a:t>, there were allegations relating to the conduct of </a:t>
            </a:r>
            <a:r>
              <a:rPr lang="en-GB" dirty="0" err="1"/>
              <a:t>Serck's</a:t>
            </a:r>
            <a:r>
              <a:rPr lang="en-GB" dirty="0"/>
              <a:t> management, staff and subcontractors and particularly allegations of inefficient working and the absence of effective supervision. </a:t>
            </a:r>
            <a:endParaRPr lang="en-GB" dirty="0" smtClean="0"/>
          </a:p>
          <a:p>
            <a:r>
              <a:rPr lang="en-GB" dirty="0" smtClean="0"/>
              <a:t>The </a:t>
            </a:r>
            <a:r>
              <a:rPr lang="en-GB" dirty="0"/>
              <a:t>judge recognised that the law is uncertain in respect of whether or not the defendant is entitled to argue that the value of the claimant's services falls to be reduced because of the claimant's tardy or unsatisfactory performance.</a:t>
            </a:r>
          </a:p>
          <a:p>
            <a:endParaRPr lang="en-GB"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According to the judge in </a:t>
            </a:r>
            <a:r>
              <a:rPr lang="en-GB" dirty="0" err="1" smtClean="0"/>
              <a:t>Serck</a:t>
            </a:r>
            <a:r>
              <a:rPr lang="en-GB" dirty="0" smtClean="0"/>
              <a:t>:</a:t>
            </a:r>
            <a:br>
              <a:rPr lang="en-GB" dirty="0" smtClean="0"/>
            </a:br>
            <a:endParaRPr lang="en-GB" dirty="0"/>
          </a:p>
        </p:txBody>
      </p:sp>
      <p:sp>
        <p:nvSpPr>
          <p:cNvPr id="3" name="Content Placeholder 2"/>
          <p:cNvSpPr>
            <a:spLocks noGrp="1"/>
          </p:cNvSpPr>
          <p:nvPr>
            <p:ph idx="1"/>
          </p:nvPr>
        </p:nvSpPr>
        <p:spPr/>
        <p:txBody>
          <a:bodyPr>
            <a:normAutofit fontScale="92500"/>
          </a:bodyPr>
          <a:lstStyle/>
          <a:p>
            <a:pPr fontAlgn="base"/>
            <a:r>
              <a:rPr lang="en-GB" dirty="0" smtClean="0"/>
              <a:t>‘</a:t>
            </a:r>
            <a:r>
              <a:rPr lang="en-GB" dirty="0"/>
              <a:t>Distinctions need to be drawn. If the value is being assessed on a 'costs plus' basis, for example from time sheets and hourly rates for labour, then deductions should be made for time spent in repairing or repeating defective work, and for inefficient working or (as is one of the allegations here) excessive tea-breaks and the like.</a:t>
            </a:r>
          </a:p>
          <a:p>
            <a:pPr fontAlgn="base"/>
            <a:r>
              <a:rPr lang="en-GB" dirty="0"/>
              <a:t/>
            </a:r>
            <a:br>
              <a:rPr lang="en-GB" dirty="0"/>
            </a:br>
            <a:endParaRPr lang="en-GB" dirty="0"/>
          </a:p>
          <a:p>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692696"/>
            <a:ext cx="8291264" cy="5433467"/>
          </a:xfrm>
        </p:spPr>
        <p:txBody>
          <a:bodyPr>
            <a:normAutofit fontScale="85000" lnSpcReduction="10000"/>
          </a:bodyPr>
          <a:lstStyle/>
          <a:p>
            <a:pPr fontAlgn="base"/>
            <a:r>
              <a:rPr lang="en-GB" dirty="0" smtClean="0"/>
              <a:t>If the value is being assessed by reference to quantities the claimant stands to gain nothing from such activities or </a:t>
            </a:r>
            <a:r>
              <a:rPr lang="en-GB" dirty="0" err="1" smtClean="0"/>
              <a:t>inactivities</a:t>
            </a:r>
            <a:r>
              <a:rPr lang="en-GB" dirty="0" smtClean="0"/>
              <a:t> and, if attributable to the claimant or his subcontractors, they are irrelevant to the basic valuation; extra time and expense enter into the picture at this stage only if relied upon by the claimant as arising without fault on his part ... </a:t>
            </a:r>
          </a:p>
          <a:p>
            <a:pPr fontAlgn="base"/>
            <a:r>
              <a:rPr lang="en-GB" dirty="0" smtClean="0"/>
              <a:t>A second distinction is that between defects made good during the course of the work ... and those remaining at completion. There should clearly be a deduction for the latter, if pleaded and proved, whatever the mode of valuation, simply because the work as handed over is thereby worth less, but no such plea is advanced here.</a:t>
            </a:r>
          </a:p>
          <a:p>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t>The third distinction is between what I have called the </a:t>
            </a:r>
            <a:r>
              <a:rPr lang="en-GB" dirty="0" smtClean="0">
                <a:solidFill>
                  <a:srgbClr val="FF0000"/>
                </a:solidFill>
              </a:rPr>
              <a:t>'basic valuation</a:t>
            </a:r>
            <a:r>
              <a:rPr lang="en-GB" dirty="0" smtClean="0"/>
              <a:t>' ... and matters which, even if expressed in terms of a '</a:t>
            </a:r>
            <a:r>
              <a:rPr lang="en-GB" dirty="0" smtClean="0">
                <a:solidFill>
                  <a:srgbClr val="FF0000"/>
                </a:solidFill>
              </a:rPr>
              <a:t>reduction</a:t>
            </a:r>
            <a:r>
              <a:rPr lang="en-GB" dirty="0" smtClean="0"/>
              <a:t>' or '</a:t>
            </a:r>
            <a:r>
              <a:rPr lang="en-GB" dirty="0" smtClean="0">
                <a:solidFill>
                  <a:srgbClr val="FF0000"/>
                </a:solidFill>
              </a:rPr>
              <a:t>diminution</a:t>
            </a:r>
            <a:r>
              <a:rPr lang="en-GB" dirty="0" smtClean="0"/>
              <a:t>' of the valuation, are in essence 'cross-claims' ... because what the defendant seeks is in truth compensation for loss or expense suffered or liabilities incurred by reason of the claimant's conduct.’</a:t>
            </a:r>
          </a:p>
          <a:p>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TotalTime>
  <Words>1319</Words>
  <Application>Microsoft Office PowerPoint</Application>
  <PresentationFormat>On-screen Show (4:3)</PresentationFormat>
  <Paragraphs>44</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Valuing variations where the contract does not provide a procedure </vt:lpstr>
      <vt:lpstr>Slide 2</vt:lpstr>
      <vt:lpstr>Quantum Merit</vt:lpstr>
      <vt:lpstr>Slide 4</vt:lpstr>
      <vt:lpstr>In ERDC Group Ltd v Brunel University [2006] EWHC 687 (TCC), HH Humphrey Lloyd QC said (at paragraph 42) that: </vt:lpstr>
      <vt:lpstr>Slide 6</vt:lpstr>
      <vt:lpstr>Slide 7</vt:lpstr>
      <vt:lpstr> Serck Controls Limited v Drake &amp; Scull Engineering (2000) 73 ConLR 100.</vt:lpstr>
      <vt:lpstr>The factors identified by the court include: </vt:lpstr>
      <vt:lpstr>Slide 10</vt:lpstr>
      <vt:lpstr> Sanjay Lakhani and Anr v Destination Canada (UK) Limited [1997] 13 Const.L.J 279, </vt:lpstr>
      <vt:lpstr>Slide 12</vt:lpstr>
      <vt:lpstr>Prices in a related contract </vt:lpstr>
      <vt:lpstr> Expert opinion </vt:lpstr>
      <vt:lpstr>Site conditions and other circumstances (including defendant's conduct) </vt:lpstr>
      <vt:lpstr>Claimant's conduct - prolongation, defective work, inefficient working</vt:lpstr>
      <vt:lpstr>According to the judge in Serck: </vt:lpstr>
      <vt:lpstr>Slide 18</vt:lpstr>
      <vt:lpstr>Slide 19</vt:lpstr>
    </vt:vector>
  </TitlesOfParts>
  <Company>Deftones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Valuing variations where the contract does not provide a procedure</dc:title>
  <dc:creator>user</dc:creator>
  <cp:lastModifiedBy>user</cp:lastModifiedBy>
  <cp:revision>4</cp:revision>
  <dcterms:created xsi:type="dcterms:W3CDTF">2017-01-23T17:07:28Z</dcterms:created>
  <dcterms:modified xsi:type="dcterms:W3CDTF">2017-04-10T13:54:08Z</dcterms:modified>
</cp:coreProperties>
</file>