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28"/>
  </p:notesMasterIdLst>
  <p:sldIdLst>
    <p:sldId id="256" r:id="rId2"/>
    <p:sldId id="281" r:id="rId3"/>
    <p:sldId id="282" r:id="rId4"/>
    <p:sldId id="283" r:id="rId5"/>
    <p:sldId id="284" r:id="rId6"/>
    <p:sldId id="285" r:id="rId7"/>
    <p:sldId id="286" r:id="rId8"/>
    <p:sldId id="287" r:id="rId9"/>
    <p:sldId id="305" r:id="rId10"/>
    <p:sldId id="306" r:id="rId11"/>
    <p:sldId id="307" r:id="rId12"/>
    <p:sldId id="289" r:id="rId13"/>
    <p:sldId id="309" r:id="rId14"/>
    <p:sldId id="291" r:id="rId15"/>
    <p:sldId id="292" r:id="rId16"/>
    <p:sldId id="293" r:id="rId17"/>
    <p:sldId id="295" r:id="rId18"/>
    <p:sldId id="297" r:id="rId19"/>
    <p:sldId id="298" r:id="rId20"/>
    <p:sldId id="274" r:id="rId21"/>
    <p:sldId id="299" r:id="rId22"/>
    <p:sldId id="300" r:id="rId23"/>
    <p:sldId id="301" r:id="rId24"/>
    <p:sldId id="302" r:id="rId25"/>
    <p:sldId id="303" r:id="rId26"/>
    <p:sldId id="304"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crosoft" initials="M" lastIdx="2" clrIdx="0">
    <p:extLst>
      <p:ext uri="{19B8F6BF-5375-455C-9EA6-DF929625EA0E}">
        <p15:presenceInfo xmlns:p15="http://schemas.microsoft.com/office/powerpoint/2012/main" userId="Microsoft"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74" d="100"/>
          <a:sy n="74" d="100"/>
        </p:scale>
        <p:origin x="1290"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FE1116-E062-4C65-83FB-6A1F5E83673E}" type="datetimeFigureOut">
              <a:rPr lang="en-US" smtClean="0"/>
              <a:t>18/10/2023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E8CF70-BB3F-491C-ACE2-54F539D8A141}" type="slidenum">
              <a:rPr lang="en-US" smtClean="0"/>
              <a:t>‹#›</a:t>
            </a:fld>
            <a:endParaRPr lang="en-US"/>
          </a:p>
        </p:txBody>
      </p:sp>
    </p:spTree>
    <p:extLst>
      <p:ext uri="{BB962C8B-B14F-4D97-AF65-F5344CB8AC3E}">
        <p14:creationId xmlns:p14="http://schemas.microsoft.com/office/powerpoint/2010/main" val="3153028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1D8BD707-D9CF-40AE-B4C6-C98DA3205C09}" type="datetimeFigureOut">
              <a:rPr lang="en-US" smtClean="0"/>
              <a:pPr/>
              <a:t>18/10/2023</a:t>
            </a:fld>
            <a:endParaRPr lang="en-US"/>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US"/>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859205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18/10/2023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54568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18/10/2023</a:t>
            </a:fld>
            <a:endParaRPr lang="en-US"/>
          </a:p>
        </p:txBody>
      </p:sp>
      <p:sp>
        <p:nvSpPr>
          <p:cNvPr id="5" name="Footer Placeholder 4"/>
          <p:cNvSpPr>
            <a:spLocks noGrp="1"/>
          </p:cNvSpPr>
          <p:nvPr>
            <p:ph type="ftr" sz="quarter" idx="11"/>
          </p:nvPr>
        </p:nvSpPr>
        <p:spPr/>
        <p:txBody>
          <a:bodyPr/>
          <a:lstStyle/>
          <a:p>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434137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mtClean="0"/>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18/10/2023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879013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18/10/2023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51233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18/10/2023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981471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1D8BD707-D9CF-40AE-B4C6-C98DA3205C09}" type="datetimeFigureOut">
              <a:rPr lang="en-US" smtClean="0"/>
              <a:pPr/>
              <a:t>18/10/2023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403009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18/10/2023</a:t>
            </a:fld>
            <a:endParaRPr lang="en-US"/>
          </a:p>
        </p:txBody>
      </p:sp>
      <p:sp>
        <p:nvSpPr>
          <p:cNvPr id="6" name="Footer Placeholder 5"/>
          <p:cNvSpPr>
            <a:spLocks noGrp="1"/>
          </p:cNvSpPr>
          <p:nvPr>
            <p:ph type="ftr" sz="quarter" idx="11"/>
          </p:nvPr>
        </p:nvSpPr>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35014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18/10/2023</a:t>
            </a:fld>
            <a:endParaRPr lang="en-US"/>
          </a:p>
        </p:txBody>
      </p:sp>
      <p:sp>
        <p:nvSpPr>
          <p:cNvPr id="6" name="Footer Placeholder 5"/>
          <p:cNvSpPr>
            <a:spLocks noGrp="1"/>
          </p:cNvSpPr>
          <p:nvPr>
            <p:ph type="ftr" sz="quarter" idx="11"/>
          </p:nvPr>
        </p:nvSpPr>
        <p:spPr/>
        <p:txBody>
          <a:bodyPr/>
          <a:lstStyle/>
          <a:p>
            <a:endParaRPr 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2721703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18/10/2023</a:t>
            </a:fld>
            <a:endParaRPr lang="en-US"/>
          </a:p>
        </p:txBody>
      </p:sp>
      <p:sp>
        <p:nvSpPr>
          <p:cNvPr id="6" name="Footer Placeholder 5"/>
          <p:cNvSpPr>
            <a:spLocks noGrp="1"/>
          </p:cNvSpPr>
          <p:nvPr>
            <p:ph type="ftr" sz="quarter" idx="11"/>
          </p:nvPr>
        </p:nvSpPr>
        <p:spPr/>
        <p:txBody>
          <a:bodyPr/>
          <a:lstStyle/>
          <a:p>
            <a:endParaRPr 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848691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smtClean="0"/>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18/10/2023</a:t>
            </a:fld>
            <a:endParaRPr lang="en-US"/>
          </a:p>
        </p:txBody>
      </p:sp>
      <p:sp>
        <p:nvSpPr>
          <p:cNvPr id="5" name="Footer Placeholder 4"/>
          <p:cNvSpPr>
            <a:spLocks noGrp="1"/>
          </p:cNvSpPr>
          <p:nvPr>
            <p:ph type="ftr" sz="quarter" idx="11"/>
          </p:nvPr>
        </p:nvSpPr>
        <p:spPr/>
        <p:txBody>
          <a:bodyPr/>
          <a:lstStyle/>
          <a:p>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41880595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smtClean="0"/>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18/10/2023</a:t>
            </a:fld>
            <a:endParaRPr lang="en-US"/>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0944976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18/10/2023</a:t>
            </a:fld>
            <a:endParaRPr lang="en-US"/>
          </a:p>
        </p:txBody>
      </p:sp>
      <p:sp>
        <p:nvSpPr>
          <p:cNvPr id="5" name="Footer Placeholder 4"/>
          <p:cNvSpPr>
            <a:spLocks noGrp="1"/>
          </p:cNvSpPr>
          <p:nvPr>
            <p:ph type="ftr" sz="quarter" idx="11"/>
          </p:nvPr>
        </p:nvSpPr>
        <p:spPr/>
        <p:txBody>
          <a:bodyPr/>
          <a:lstStyle/>
          <a:p>
            <a:endParaRPr lang="en-US"/>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30254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D8BD707-D9CF-40AE-B4C6-C98DA3205C09}" type="datetimeFigureOut">
              <a:rPr lang="en-US" smtClean="0"/>
              <a:pPr/>
              <a:t>18/10/2023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7244010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D8BD707-D9CF-40AE-B4C6-C98DA3205C09}" type="datetimeFigureOut">
              <a:rPr lang="en-US" smtClean="0"/>
              <a:pPr/>
              <a:t>18/10/2023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42898932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fld id="{1D8BD707-D9CF-40AE-B4C6-C98DA3205C09}" type="datetimeFigureOut">
              <a:rPr lang="en-US" smtClean="0"/>
              <a:pPr/>
              <a:t>18/10/2023</a:t>
            </a:fld>
            <a:endParaRPr lang="en-US"/>
          </a:p>
        </p:txBody>
      </p:sp>
      <p:sp>
        <p:nvSpPr>
          <p:cNvPr id="5" name="Footer Placeholder 4"/>
          <p:cNvSpPr>
            <a:spLocks noGrp="1"/>
          </p:cNvSpPr>
          <p:nvPr>
            <p:ph type="ftr" sz="quarter" idx="11"/>
          </p:nvPr>
        </p:nvSpPr>
        <p:spPr>
          <a:xfrm>
            <a:off x="516133" y="6387910"/>
            <a:ext cx="3859795" cy="228660"/>
          </a:xfrm>
        </p:spPr>
        <p:txBody>
          <a:bodyPr/>
          <a:lstStyle/>
          <a:p>
            <a:endParaRPr 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8195206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18/10/2023</a:t>
            </a:fld>
            <a:endParaRPr lang="en-US"/>
          </a:p>
        </p:txBody>
      </p:sp>
      <p:sp>
        <p:nvSpPr>
          <p:cNvPr id="5" name="Footer Placeholder 4"/>
          <p:cNvSpPr>
            <a:spLocks noGrp="1"/>
          </p:cNvSpPr>
          <p:nvPr>
            <p:ph type="ftr" sz="quarter" idx="11"/>
          </p:nvPr>
        </p:nvSpPr>
        <p:spPr>
          <a:xfrm>
            <a:off x="538546" y="6365498"/>
            <a:ext cx="3859795" cy="228660"/>
          </a:xfrm>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041345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1D8BD707-D9CF-40AE-B4C6-C98DA3205C09}" type="datetimeFigureOut">
              <a:rPr lang="en-US" smtClean="0"/>
              <a:pPr/>
              <a:t>18/10/2023</a:t>
            </a:fld>
            <a:endParaRPr lang="en-US"/>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US"/>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528391542"/>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link.springer.com/article/10.1007/s00415-020-10107-y"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28600"/>
            <a:ext cx="7772400" cy="3810000"/>
          </a:xfrm>
        </p:spPr>
        <p:txBody>
          <a:bodyPr>
            <a:normAutofit/>
          </a:bodyPr>
          <a:lstStyle/>
          <a:p>
            <a:pPr algn="ctr">
              <a:lnSpc>
                <a:spcPct val="150000"/>
              </a:lnSpc>
            </a:pPr>
            <a:r>
              <a:rPr lang="en-US" sz="2000" b="1" dirty="0" smtClean="0">
                <a:solidFill>
                  <a:schemeClr val="tx1"/>
                </a:solidFill>
                <a:latin typeface="Arial" pitchFamily="34" charset="0"/>
                <a:cs typeface="Arial" pitchFamily="34" charset="0"/>
              </a:rPr>
              <a:t>TITLE:</a:t>
            </a:r>
            <a:r>
              <a:rPr lang="en-US" sz="2000" dirty="0"/>
              <a:t> </a:t>
            </a:r>
            <a:r>
              <a:rPr lang="en-US" sz="2000" b="1" dirty="0" smtClean="0">
                <a:solidFill>
                  <a:schemeClr val="tx1"/>
                </a:solidFill>
                <a:latin typeface="Arial" panose="020B0604020202020204" pitchFamily="34" charset="0"/>
                <a:cs typeface="Arial" panose="020B0604020202020204" pitchFamily="34" charset="0"/>
              </a:rPr>
              <a:t>"EXPLORING PHYSICAL ACTIVITY PATTERNS AMONG STUDENTS IN PUBLIC UNIVERSITY: A QUANTITATIVE CROSS-SECTIONAL STUDY"</a:t>
            </a:r>
            <a:endParaRPr lang="en-US" sz="2000" b="1" dirty="0">
              <a:solidFill>
                <a:schemeClr val="tx1"/>
              </a:solidFill>
              <a:latin typeface="Arial" pitchFamily="34" charset="0"/>
              <a:cs typeface="Arial" pitchFamily="34" charset="0"/>
            </a:endParaRPr>
          </a:p>
        </p:txBody>
      </p:sp>
      <p:sp>
        <p:nvSpPr>
          <p:cNvPr id="3" name="Subtitle 2"/>
          <p:cNvSpPr>
            <a:spLocks noGrp="1"/>
          </p:cNvSpPr>
          <p:nvPr>
            <p:ph type="subTitle" idx="1"/>
          </p:nvPr>
        </p:nvSpPr>
        <p:spPr>
          <a:xfrm>
            <a:off x="990600" y="4267200"/>
            <a:ext cx="6781800" cy="2057400"/>
          </a:xfrm>
        </p:spPr>
        <p:txBody>
          <a:bodyPr>
            <a:normAutofit fontScale="92500" lnSpcReduction="20000"/>
          </a:bodyPr>
          <a:lstStyle/>
          <a:p>
            <a:pPr algn="just">
              <a:lnSpc>
                <a:spcPct val="150000"/>
              </a:lnSpc>
            </a:pPr>
            <a:r>
              <a:rPr lang="en-US" sz="2000" b="1" dirty="0" smtClean="0">
                <a:solidFill>
                  <a:schemeClr val="tx1"/>
                </a:solidFill>
                <a:latin typeface="Arial" pitchFamily="34" charset="0"/>
                <a:cs typeface="Arial" pitchFamily="34" charset="0"/>
              </a:rPr>
              <a:t>Student Name: KISHAN R KAKADIYA</a:t>
            </a:r>
          </a:p>
          <a:p>
            <a:pPr algn="just">
              <a:lnSpc>
                <a:spcPct val="150000"/>
              </a:lnSpc>
            </a:pPr>
            <a:r>
              <a:rPr lang="en-US" sz="2000" b="1" dirty="0" smtClean="0">
                <a:solidFill>
                  <a:schemeClr val="tx1"/>
                </a:solidFill>
                <a:latin typeface="Arial" pitchFamily="34" charset="0"/>
                <a:cs typeface="Arial" pitchFamily="34" charset="0"/>
              </a:rPr>
              <a:t>Student Number: 2242514</a:t>
            </a:r>
          </a:p>
          <a:p>
            <a:pPr algn="just">
              <a:lnSpc>
                <a:spcPct val="150000"/>
              </a:lnSpc>
            </a:pPr>
            <a:r>
              <a:rPr lang="en-US" sz="2000" b="1" dirty="0" smtClean="0">
                <a:solidFill>
                  <a:schemeClr val="tx1"/>
                </a:solidFill>
                <a:latin typeface="Arial" pitchFamily="34" charset="0"/>
                <a:cs typeface="Arial" pitchFamily="34" charset="0"/>
              </a:rPr>
              <a:t>Module code and Title: LCHS7001</a:t>
            </a:r>
          </a:p>
          <a:p>
            <a:pPr algn="just">
              <a:lnSpc>
                <a:spcPct val="150000"/>
              </a:lnSpc>
            </a:pPr>
            <a:r>
              <a:rPr lang="en-US" sz="2000" b="1" dirty="0" smtClean="0">
                <a:solidFill>
                  <a:schemeClr val="tx1"/>
                </a:solidFill>
                <a:latin typeface="Arial" pitchFamily="34" charset="0"/>
                <a:cs typeface="Arial" pitchFamily="34" charset="0"/>
              </a:rPr>
              <a:t>Lecturer's Name: DR AISHAT BAKRE</a:t>
            </a:r>
            <a:endParaRPr lang="en-US" sz="2000" b="1" dirty="0">
              <a:solidFill>
                <a:schemeClr val="tx1"/>
              </a:solidFill>
              <a:latin typeface="Arial" pitchFamily="34" charset="0"/>
              <a:cs typeface="Arial" pitchFamily="34" charset="0"/>
            </a:endParaRPr>
          </a:p>
        </p:txBody>
      </p:sp>
      <p:pic>
        <p:nvPicPr>
          <p:cNvPr id="1026" name="Picture 2" descr="C:\Users\DELL\Downloads\WhatsApp Image 2023-10-11 at 11.08.09 AM.jpeg"/>
          <p:cNvPicPr>
            <a:picLocks noChangeAspect="1" noChangeArrowheads="1"/>
          </p:cNvPicPr>
          <p:nvPr/>
        </p:nvPicPr>
        <p:blipFill>
          <a:blip r:embed="rId2" cstate="print"/>
          <a:srcRect/>
          <a:stretch>
            <a:fillRect/>
          </a:stretch>
        </p:blipFill>
        <p:spPr bwMode="auto">
          <a:xfrm>
            <a:off x="2514600" y="457200"/>
            <a:ext cx="4000500" cy="16764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533400" y="1981200"/>
            <a:ext cx="7467600" cy="5029200"/>
          </a:xfrm>
        </p:spPr>
        <p:txBody>
          <a:bodyPr>
            <a:noAutofit/>
          </a:bodyPr>
          <a:lstStyle/>
          <a:p>
            <a:pPr marL="514350" indent="-514350" algn="just">
              <a:lnSpc>
                <a:spcPct val="150000"/>
              </a:lnSpc>
              <a:buFont typeface="+mj-lt"/>
              <a:buAutoNum type="arabicPeriod"/>
            </a:pPr>
            <a:r>
              <a:rPr lang="en-US" sz="1600" dirty="0" smtClean="0">
                <a:latin typeface="Arial" pitchFamily="34" charset="0"/>
                <a:cs typeface="Arial" pitchFamily="34" charset="0"/>
              </a:rPr>
              <a:t>Introduction/</a:t>
            </a:r>
            <a:r>
              <a:rPr lang="en-GB" sz="1600" dirty="0" smtClean="0">
                <a:latin typeface="Arial" panose="020B0604020202020204" pitchFamily="34" charset="0"/>
                <a:cs typeface="Arial" panose="020B0604020202020204" pitchFamily="34" charset="0"/>
              </a:rPr>
              <a:t>Literature </a:t>
            </a:r>
            <a:r>
              <a:rPr lang="en-GB" sz="1600" dirty="0">
                <a:latin typeface="Arial" panose="020B0604020202020204" pitchFamily="34" charset="0"/>
                <a:cs typeface="Arial" panose="020B0604020202020204" pitchFamily="34" charset="0"/>
              </a:rPr>
              <a:t>Based Background to the </a:t>
            </a:r>
            <a:r>
              <a:rPr lang="en-GB" sz="1600" dirty="0" smtClean="0">
                <a:latin typeface="Arial" panose="020B0604020202020204" pitchFamily="34" charset="0"/>
                <a:cs typeface="Arial" panose="020B0604020202020204" pitchFamily="34" charset="0"/>
              </a:rPr>
              <a:t>Study</a:t>
            </a:r>
            <a:endParaRPr lang="en-US" sz="1600" dirty="0">
              <a:latin typeface="Arial" pitchFamily="34" charset="0"/>
              <a:cs typeface="Arial" pitchFamily="34" charset="0"/>
            </a:endParaRPr>
          </a:p>
          <a:p>
            <a:pPr marL="514350" indent="-514350" algn="just">
              <a:lnSpc>
                <a:spcPct val="150000"/>
              </a:lnSpc>
              <a:buFont typeface="+mj-lt"/>
              <a:buAutoNum type="arabicPeriod"/>
            </a:pPr>
            <a:r>
              <a:rPr lang="en-US" sz="1600" dirty="0" smtClean="0">
                <a:latin typeface="Arial" pitchFamily="34" charset="0"/>
                <a:cs typeface="Arial" pitchFamily="34" charset="0"/>
              </a:rPr>
              <a:t>Rationale of the study</a:t>
            </a:r>
            <a:endParaRPr lang="en-US" sz="1600" dirty="0">
              <a:latin typeface="Arial" pitchFamily="34" charset="0"/>
              <a:cs typeface="Arial" pitchFamily="34" charset="0"/>
            </a:endParaRPr>
          </a:p>
          <a:p>
            <a:pPr marL="514350" indent="-514350" algn="just">
              <a:lnSpc>
                <a:spcPct val="150000"/>
              </a:lnSpc>
              <a:buFont typeface="+mj-lt"/>
              <a:buAutoNum type="arabicPeriod"/>
            </a:pPr>
            <a:r>
              <a:rPr lang="en-US" sz="1600" dirty="0">
                <a:latin typeface="Arial" pitchFamily="34" charset="0"/>
                <a:cs typeface="Arial" pitchFamily="34" charset="0"/>
              </a:rPr>
              <a:t>Research question/aim/objective</a:t>
            </a:r>
          </a:p>
          <a:p>
            <a:pPr marL="514350" indent="-514350" algn="just">
              <a:lnSpc>
                <a:spcPct val="150000"/>
              </a:lnSpc>
              <a:buFont typeface="+mj-lt"/>
              <a:buAutoNum type="arabicPeriod"/>
            </a:pPr>
            <a:r>
              <a:rPr lang="en-US" sz="1600" dirty="0">
                <a:latin typeface="Arial" pitchFamily="34" charset="0"/>
                <a:cs typeface="Arial" pitchFamily="34" charset="0"/>
              </a:rPr>
              <a:t>Research method</a:t>
            </a:r>
          </a:p>
          <a:p>
            <a:pPr marL="514350" indent="-514350" algn="just">
              <a:lnSpc>
                <a:spcPct val="150000"/>
              </a:lnSpc>
              <a:buFont typeface="+mj-lt"/>
              <a:buAutoNum type="arabicPeriod"/>
            </a:pPr>
            <a:r>
              <a:rPr lang="en-US" sz="1600" dirty="0">
                <a:latin typeface="Arial" pitchFamily="34" charset="0"/>
                <a:cs typeface="Arial" pitchFamily="34" charset="0"/>
              </a:rPr>
              <a:t>Research design</a:t>
            </a:r>
          </a:p>
          <a:p>
            <a:pPr marL="514350" indent="-514350" algn="just">
              <a:lnSpc>
                <a:spcPct val="150000"/>
              </a:lnSpc>
              <a:buFont typeface="+mj-lt"/>
              <a:buAutoNum type="arabicPeriod"/>
            </a:pPr>
            <a:r>
              <a:rPr lang="en-US" sz="1600" dirty="0">
                <a:latin typeface="Arial" pitchFamily="34" charset="0"/>
                <a:cs typeface="Arial" pitchFamily="34" charset="0"/>
              </a:rPr>
              <a:t>Recruitment, Sampling &amp; Study Participants</a:t>
            </a:r>
          </a:p>
          <a:p>
            <a:pPr marL="514350" indent="-514350" algn="just">
              <a:lnSpc>
                <a:spcPct val="150000"/>
              </a:lnSpc>
              <a:buFont typeface="+mj-lt"/>
              <a:buAutoNum type="arabicPeriod"/>
            </a:pPr>
            <a:r>
              <a:rPr lang="en-US" sz="1600" dirty="0">
                <a:latin typeface="Arial" pitchFamily="34" charset="0"/>
                <a:cs typeface="Arial" pitchFamily="34" charset="0"/>
              </a:rPr>
              <a:t>Data Collection Method(s)/procedure/tool</a:t>
            </a:r>
          </a:p>
          <a:p>
            <a:pPr marL="514350" indent="-514350" algn="just">
              <a:lnSpc>
                <a:spcPct val="150000"/>
              </a:lnSpc>
              <a:buFont typeface="+mj-lt"/>
              <a:buAutoNum type="arabicPeriod"/>
            </a:pPr>
            <a:r>
              <a:rPr lang="en-US" sz="1600" dirty="0">
                <a:latin typeface="Arial" pitchFamily="34" charset="0"/>
                <a:cs typeface="Arial" pitchFamily="34" charset="0"/>
              </a:rPr>
              <a:t>Data analysis technique</a:t>
            </a:r>
          </a:p>
          <a:p>
            <a:pPr marL="514350" indent="-514350" algn="just">
              <a:lnSpc>
                <a:spcPct val="150000"/>
              </a:lnSpc>
              <a:buFont typeface="+mj-lt"/>
              <a:buAutoNum type="arabicPeriod"/>
            </a:pPr>
            <a:r>
              <a:rPr lang="en-US" sz="1600" dirty="0">
                <a:latin typeface="Arial" pitchFamily="34" charset="0"/>
                <a:cs typeface="Arial" pitchFamily="34" charset="0"/>
              </a:rPr>
              <a:t>Ethical considerations</a:t>
            </a:r>
          </a:p>
          <a:p>
            <a:pPr marL="514350" indent="-514350" algn="just">
              <a:lnSpc>
                <a:spcPct val="150000"/>
              </a:lnSpc>
              <a:buFont typeface="+mj-lt"/>
              <a:buAutoNum type="arabicPeriod"/>
            </a:pPr>
            <a:r>
              <a:rPr lang="en-US" sz="1600" dirty="0">
                <a:latin typeface="Arial" pitchFamily="34" charset="0"/>
                <a:cs typeface="Arial" pitchFamily="34" charset="0"/>
              </a:rPr>
              <a:t>Implication of </a:t>
            </a:r>
            <a:r>
              <a:rPr lang="en-US" sz="1600" dirty="0" smtClean="0">
                <a:latin typeface="Arial" pitchFamily="34" charset="0"/>
                <a:cs typeface="Arial" pitchFamily="34" charset="0"/>
              </a:rPr>
              <a:t>research and </a:t>
            </a:r>
            <a:r>
              <a:rPr lang="en-US" sz="1600" dirty="0">
                <a:latin typeface="Arial" pitchFamily="34" charset="0"/>
                <a:cs typeface="Arial" pitchFamily="34" charset="0"/>
              </a:rPr>
              <a:t>G</a:t>
            </a:r>
            <a:r>
              <a:rPr lang="en-US" sz="1600" dirty="0" smtClean="0">
                <a:latin typeface="Arial" pitchFamily="34" charset="0"/>
                <a:cs typeface="Arial" pitchFamily="34" charset="0"/>
              </a:rPr>
              <a:t>antt chart</a:t>
            </a:r>
            <a:endParaRPr lang="en-US" sz="1600" dirty="0">
              <a:latin typeface="Arial" pitchFamily="34" charset="0"/>
              <a:cs typeface="Arial" pitchFamily="34" charset="0"/>
            </a:endParaRPr>
          </a:p>
          <a:p>
            <a:pPr algn="just"/>
            <a:endParaRPr lang="en-US" sz="1600" dirty="0"/>
          </a:p>
        </p:txBody>
      </p:sp>
      <p:sp>
        <p:nvSpPr>
          <p:cNvPr id="2" name="Title 1"/>
          <p:cNvSpPr>
            <a:spLocks noGrp="1"/>
          </p:cNvSpPr>
          <p:nvPr>
            <p:ph type="title" idx="4294967295"/>
          </p:nvPr>
        </p:nvSpPr>
        <p:spPr>
          <a:xfrm>
            <a:off x="762000" y="990600"/>
            <a:ext cx="6116638" cy="709613"/>
          </a:xfrm>
        </p:spPr>
        <p:txBody>
          <a:bodyPr/>
          <a:lstStyle/>
          <a:p>
            <a:r>
              <a:rPr lang="en-US" b="1" dirty="0">
                <a:latin typeface="Arial" pitchFamily="34" charset="0"/>
                <a:cs typeface="Arial" pitchFamily="34" charset="0"/>
              </a:rPr>
              <a:t>Table of Content</a:t>
            </a:r>
            <a:endParaRPr lang="en-US" dirty="0"/>
          </a:p>
        </p:txBody>
      </p:sp>
    </p:spTree>
    <p:extLst>
      <p:ext uri="{BB962C8B-B14F-4D97-AF65-F5344CB8AC3E}">
        <p14:creationId xmlns:p14="http://schemas.microsoft.com/office/powerpoint/2010/main" val="4298741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itchFamily="34" charset="0"/>
                <a:cs typeface="Arial" pitchFamily="34" charset="0"/>
              </a:rPr>
              <a:t>Introduction</a:t>
            </a:r>
            <a:endParaRPr lang="en-US" dirty="0"/>
          </a:p>
        </p:txBody>
      </p:sp>
      <p:sp>
        <p:nvSpPr>
          <p:cNvPr id="3" name="Content Placeholder 2"/>
          <p:cNvSpPr>
            <a:spLocks noGrp="1"/>
          </p:cNvSpPr>
          <p:nvPr>
            <p:ph idx="1"/>
          </p:nvPr>
        </p:nvSpPr>
        <p:spPr>
          <a:xfrm>
            <a:off x="381000" y="2057400"/>
            <a:ext cx="8382000" cy="4800600"/>
          </a:xfrm>
        </p:spPr>
        <p:txBody>
          <a:bodyPr>
            <a:noAutofit/>
          </a:bodyPr>
          <a:lstStyle/>
          <a:p>
            <a:r>
              <a:rPr lang="en-US" dirty="0">
                <a:latin typeface="Arial" panose="020B0604020202020204" pitchFamily="34" charset="0"/>
                <a:cs typeface="Arial" panose="020B0604020202020204" pitchFamily="34" charset="0"/>
              </a:rPr>
              <a:t>A important part of supporting general health and wellbeing is physical activity. </a:t>
            </a:r>
          </a:p>
          <a:p>
            <a:r>
              <a:rPr lang="en-US" dirty="0" smtClean="0">
                <a:latin typeface="Arial" panose="020B0604020202020204" pitchFamily="34" charset="0"/>
                <a:cs typeface="Arial" panose="020B0604020202020204" pitchFamily="34" charset="0"/>
              </a:rPr>
              <a:t>For </a:t>
            </a:r>
            <a:r>
              <a:rPr lang="en-US" dirty="0">
                <a:latin typeface="Arial" panose="020B0604020202020204" pitchFamily="34" charset="0"/>
                <a:cs typeface="Arial" panose="020B0604020202020204" pitchFamily="34" charset="0"/>
              </a:rPr>
              <a:t>students in a university setting, regular physical activity is not only essential for physical health but also for mental health, stress reduction, and cognitive function</a:t>
            </a:r>
            <a:r>
              <a:rPr lang="en-US" dirty="0" smtClean="0">
                <a:latin typeface="Arial" panose="020B0604020202020204" pitchFamily="34" charset="0"/>
                <a:cs typeface="Arial" panose="020B0604020202020204" pitchFamily="34" charset="0"/>
              </a:rPr>
              <a:t>.</a:t>
            </a:r>
          </a:p>
          <a:p>
            <a:r>
              <a:rPr lang="en-US" dirty="0">
                <a:latin typeface="Arial" panose="020B0604020202020204" pitchFamily="34" charset="0"/>
                <a:cs typeface="Arial" panose="020B0604020202020204" pitchFamily="34" charset="0"/>
              </a:rPr>
              <a:t>It would be interesting and pertinent to conduct study on how students participate in sports and other physical activities at public institutions. </a:t>
            </a:r>
          </a:p>
          <a:p>
            <a:r>
              <a:rPr lang="en-US" dirty="0">
                <a:latin typeface="Arial" panose="020B0604020202020204" pitchFamily="34" charset="0"/>
                <a:cs typeface="Arial" panose="020B0604020202020204" pitchFamily="34" charset="0"/>
              </a:rPr>
              <a:t>College students' exercise habits and routines may be better understood if the level of physical activity among them is sufficiently established</a:t>
            </a:r>
            <a:r>
              <a:rPr lang="en-US" dirty="0" smtClean="0">
                <a:latin typeface="Arial" panose="020B0604020202020204" pitchFamily="34" charset="0"/>
                <a:cs typeface="Arial" panose="020B0604020202020204" pitchFamily="34" charset="0"/>
              </a:rPr>
              <a:t>.</a:t>
            </a:r>
          </a:p>
          <a:p>
            <a:r>
              <a:rPr lang="en-US" dirty="0">
                <a:latin typeface="Arial" panose="020B0604020202020204" pitchFamily="34" charset="0"/>
                <a:cs typeface="Arial" panose="020B0604020202020204" pitchFamily="34" charset="0"/>
              </a:rPr>
              <a:t>It enables us to measure engagement, recognize trends, and identify barriers. </a:t>
            </a:r>
            <a:endParaRPr lang="en-US" dirty="0" smtClean="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By doing this, we can develop better programs and therapies that help kids live healthier, more active lives. By fostering a culture that appreciates and encourages physical activity, universities can help their students succeed in all facets of life. </a:t>
            </a:r>
            <a:endParaRPr lang="en-US" dirty="0" smtClean="0">
              <a:latin typeface="Arial" panose="020B0604020202020204" pitchFamily="34" charset="0"/>
              <a:cs typeface="Arial" panose="020B0604020202020204" pitchFamily="34" charset="0"/>
            </a:endParaRPr>
          </a:p>
        </p:txBody>
      </p:sp>
      <p:sp>
        <p:nvSpPr>
          <p:cNvPr id="5" name="TextBox 4"/>
          <p:cNvSpPr txBox="1"/>
          <p:nvPr/>
        </p:nvSpPr>
        <p:spPr>
          <a:xfrm>
            <a:off x="5750417" y="6461837"/>
            <a:ext cx="3048000" cy="369332"/>
          </a:xfrm>
          <a:prstGeom prst="rect">
            <a:avLst/>
          </a:prstGeom>
          <a:noFill/>
        </p:spPr>
        <p:txBody>
          <a:bodyPr wrap="square" rtlCol="0">
            <a:spAutoFit/>
          </a:bodyPr>
          <a:lstStyle/>
          <a:p>
            <a:r>
              <a:rPr lang="en-US" dirty="0">
                <a:latin typeface="Arial" pitchFamily="34" charset="0"/>
                <a:cs typeface="Arial" pitchFamily="34" charset="0"/>
              </a:rPr>
              <a:t>(</a:t>
            </a:r>
            <a:r>
              <a:rPr lang="en-US" dirty="0" err="1">
                <a:latin typeface="Arial" pitchFamily="34" charset="0"/>
                <a:cs typeface="Arial" pitchFamily="34" charset="0"/>
              </a:rPr>
              <a:t>Grasdalsmoen</a:t>
            </a:r>
            <a:r>
              <a:rPr lang="en-US" dirty="0">
                <a:latin typeface="Arial" pitchFamily="34" charset="0"/>
                <a:cs typeface="Arial" pitchFamily="34" charset="0"/>
              </a:rPr>
              <a:t> et al., 2019</a:t>
            </a:r>
            <a:r>
              <a:rPr lang="en-US" dirty="0" smtClean="0">
                <a:latin typeface="Arial" pitchFamily="34" charset="0"/>
                <a:cs typeface="Arial" pitchFamily="34" charset="0"/>
              </a:rPr>
              <a:t>)</a:t>
            </a:r>
            <a:endParaRPr lang="en-US" dirty="0">
              <a:latin typeface="Arial" pitchFamily="34" charset="0"/>
              <a:cs typeface="Arial" pitchFamily="34" charset="0"/>
            </a:endParaRPr>
          </a:p>
        </p:txBody>
      </p:sp>
    </p:spTree>
    <p:extLst>
      <p:ext uri="{BB962C8B-B14F-4D97-AF65-F5344CB8AC3E}">
        <p14:creationId xmlns:p14="http://schemas.microsoft.com/office/powerpoint/2010/main" val="25806049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7592230" cy="709865"/>
          </a:xfrm>
        </p:spPr>
        <p:txBody>
          <a:bodyPr/>
          <a:lstStyle/>
          <a:p>
            <a:r>
              <a:rPr lang="en-US" sz="2800" b="1" dirty="0">
                <a:latin typeface="Arial" panose="020B0604020202020204" pitchFamily="34" charset="0"/>
                <a:cs typeface="Arial" panose="020B0604020202020204" pitchFamily="34" charset="0"/>
              </a:rPr>
              <a:t>Literature-Based Background to the </a:t>
            </a:r>
            <a:r>
              <a:rPr lang="en-US" sz="2800" b="1" dirty="0" smtClean="0">
                <a:latin typeface="Arial" panose="020B0604020202020204" pitchFamily="34" charset="0"/>
                <a:cs typeface="Arial" panose="020B0604020202020204" pitchFamily="34" charset="0"/>
              </a:rPr>
              <a:t>Study</a:t>
            </a:r>
            <a:endParaRPr lang="en-US" sz="28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71085" y="2209800"/>
            <a:ext cx="8382000" cy="4495800"/>
          </a:xfrm>
        </p:spPr>
        <p:txBody>
          <a:bodyPr>
            <a:normAutofit fontScale="92500" lnSpcReduction="10000"/>
          </a:bodyPr>
          <a:lstStyle/>
          <a:p>
            <a:r>
              <a:rPr lang="en-US" sz="2000" dirty="0">
                <a:latin typeface="Arial" panose="020B0604020202020204" pitchFamily="34" charset="0"/>
                <a:cs typeface="Arial" panose="020B0604020202020204" pitchFamily="34" charset="0"/>
              </a:rPr>
              <a:t>Research conducted by </a:t>
            </a:r>
            <a:r>
              <a:rPr lang="en-US" sz="2000" dirty="0" smtClean="0">
                <a:latin typeface="Arial" panose="020B0604020202020204" pitchFamily="34" charset="0"/>
                <a:cs typeface="Arial" panose="020B0604020202020204" pitchFamily="34" charset="0"/>
              </a:rPr>
              <a:t>Jones </a:t>
            </a:r>
            <a:r>
              <a:rPr lang="en-US" sz="2000" dirty="0">
                <a:latin typeface="Arial" panose="020B0604020202020204" pitchFamily="34" charset="0"/>
                <a:cs typeface="Arial" panose="020B0604020202020204" pitchFamily="34" charset="0"/>
              </a:rPr>
              <a:t>(2020) highlighted a concerning trend among university students, indicating that a significant proportion fails to meet the recommended guidelines for physical activity. </a:t>
            </a:r>
            <a:endParaRPr lang="en-US" sz="2000" dirty="0" smtClean="0">
              <a:latin typeface="Arial" panose="020B0604020202020204" pitchFamily="34" charset="0"/>
              <a:cs typeface="Arial" panose="020B0604020202020204" pitchFamily="34" charset="0"/>
            </a:endParaRPr>
          </a:p>
          <a:p>
            <a:r>
              <a:rPr lang="en-US" sz="2000" dirty="0" smtClean="0">
                <a:latin typeface="Arial" panose="020B0604020202020204" pitchFamily="34" charset="0"/>
                <a:cs typeface="Arial" panose="020B0604020202020204" pitchFamily="34" charset="0"/>
              </a:rPr>
              <a:t>This </a:t>
            </a:r>
            <a:r>
              <a:rPr lang="en-US" sz="2000" dirty="0">
                <a:latin typeface="Arial" panose="020B0604020202020204" pitchFamily="34" charset="0"/>
                <a:cs typeface="Arial" panose="020B0604020202020204" pitchFamily="34" charset="0"/>
              </a:rPr>
              <a:t>decline in physical activity has been associated with various adverse outcomes, including increased risks of obesity, diabetes, and cardiovascular diseases (Hillman et al., 2018). </a:t>
            </a:r>
            <a:endParaRPr lang="en-US" sz="2000" dirty="0" smtClean="0">
              <a:latin typeface="Arial" panose="020B0604020202020204" pitchFamily="34" charset="0"/>
              <a:cs typeface="Arial" panose="020B0604020202020204" pitchFamily="34" charset="0"/>
            </a:endParaRPr>
          </a:p>
          <a:p>
            <a:r>
              <a:rPr lang="en-US" sz="2000" dirty="0" smtClean="0">
                <a:latin typeface="Arial" panose="020B0604020202020204" pitchFamily="34" charset="0"/>
                <a:cs typeface="Arial" panose="020B0604020202020204" pitchFamily="34" charset="0"/>
              </a:rPr>
              <a:t>Several </a:t>
            </a:r>
            <a:r>
              <a:rPr lang="en-US" sz="2000" dirty="0">
                <a:latin typeface="Arial" panose="020B0604020202020204" pitchFamily="34" charset="0"/>
                <a:cs typeface="Arial" panose="020B0604020202020204" pitchFamily="34" charset="0"/>
              </a:rPr>
              <a:t>studies have highlighted the prevalence of physical inactivity among university students. Research by Wilson and Smith (2017) indicated that a significant proportion of students do not meet the recommended guidelines for physical activity, primarily due to sedentary lifestyles and limited access to recreational facilities on campus</a:t>
            </a:r>
            <a:r>
              <a:rPr lang="en-US" sz="2000" dirty="0" smtClean="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Additionally, physical inactivity has been linked to higher stress levels, anxiety, and depression among university students (</a:t>
            </a:r>
            <a:r>
              <a:rPr lang="en-US" sz="2000" dirty="0" err="1">
                <a:latin typeface="Arial" panose="020B0604020202020204" pitchFamily="34" charset="0"/>
                <a:cs typeface="Arial" panose="020B0604020202020204" pitchFamily="34" charset="0"/>
              </a:rPr>
              <a:t>Teychenne</a:t>
            </a:r>
            <a:r>
              <a:rPr lang="en-US" sz="2000" dirty="0">
                <a:latin typeface="Arial" panose="020B0604020202020204" pitchFamily="34" charset="0"/>
                <a:cs typeface="Arial" panose="020B0604020202020204" pitchFamily="34" charset="0"/>
              </a:rPr>
              <a:t> et al., 2019</a:t>
            </a:r>
            <a:r>
              <a:rPr lang="en-US" sz="2000" dirty="0" smtClean="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3703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7744630" cy="709865"/>
          </a:xfrm>
        </p:spPr>
        <p:txBody>
          <a:bodyPr/>
          <a:lstStyle/>
          <a:p>
            <a:r>
              <a:rPr lang="en-US" sz="2800" b="1" dirty="0">
                <a:latin typeface="Arial" panose="020B0604020202020204" pitchFamily="34" charset="0"/>
                <a:cs typeface="Arial" panose="020B0604020202020204" pitchFamily="34" charset="0"/>
              </a:rPr>
              <a:t>Literature-Based Background to the Study</a:t>
            </a:r>
            <a:endParaRPr lang="en-US" sz="2800" dirty="0"/>
          </a:p>
        </p:txBody>
      </p:sp>
      <p:sp>
        <p:nvSpPr>
          <p:cNvPr id="3" name="Content Placeholder 2"/>
          <p:cNvSpPr>
            <a:spLocks noGrp="1"/>
          </p:cNvSpPr>
          <p:nvPr>
            <p:ph idx="1"/>
          </p:nvPr>
        </p:nvSpPr>
        <p:spPr>
          <a:xfrm>
            <a:off x="457200" y="2133600"/>
            <a:ext cx="8305800" cy="4572000"/>
          </a:xfrm>
        </p:spPr>
        <p:txBody>
          <a:bodyPr>
            <a:noAutofit/>
          </a:bodyPr>
          <a:lstStyle/>
          <a:p>
            <a:r>
              <a:rPr lang="en-US" dirty="0">
                <a:latin typeface="Arial" panose="020B0604020202020204" pitchFamily="34" charset="0"/>
                <a:cs typeface="Arial" panose="020B0604020202020204" pitchFamily="34" charset="0"/>
              </a:rPr>
              <a:t>Furthermore, studies have shown a significant link between exercise and academic achievement. Regular physical activity helps students focus better, function more cognitively, and solve problems more effectively (Brown &amp; Williams, 2018). </a:t>
            </a:r>
            <a:endParaRPr lang="en-US" dirty="0" smtClean="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Additionally, physical inactivity has been linked to higher stress levels, anxiety, and depression among university students (</a:t>
            </a:r>
            <a:r>
              <a:rPr lang="en-US" dirty="0" err="1">
                <a:latin typeface="Arial" panose="020B0604020202020204" pitchFamily="34" charset="0"/>
                <a:cs typeface="Arial" panose="020B0604020202020204" pitchFamily="34" charset="0"/>
              </a:rPr>
              <a:t>Teychenne</a:t>
            </a:r>
            <a:r>
              <a:rPr lang="en-US" dirty="0">
                <a:latin typeface="Arial" panose="020B0604020202020204" pitchFamily="34" charset="0"/>
                <a:cs typeface="Arial" panose="020B0604020202020204" pitchFamily="34" charset="0"/>
              </a:rPr>
              <a:t> et al., 2019</a:t>
            </a:r>
            <a:r>
              <a:rPr lang="en-US" dirty="0" smtClean="0">
                <a:latin typeface="Arial" panose="020B0604020202020204" pitchFamily="34" charset="0"/>
                <a:cs typeface="Arial" panose="020B0604020202020204" pitchFamily="34" charset="0"/>
              </a:rPr>
              <a:t>).</a:t>
            </a:r>
          </a:p>
          <a:p>
            <a:r>
              <a:rPr lang="en-US" dirty="0">
                <a:latin typeface="Arial" panose="020B0604020202020204" pitchFamily="34" charset="0"/>
                <a:cs typeface="Arial" panose="020B0604020202020204" pitchFamily="34" charset="0"/>
              </a:rPr>
              <a:t>Despite the existing literature, there is a dearth of specific research focusing on the unique context of physical activity among students in public universities. Factors such as campus infrastructure, awareness programs, cultural influences, and the availability of recreational spaces play pivotal roles in shaping students' physical activity </a:t>
            </a:r>
            <a:r>
              <a:rPr lang="en-US" dirty="0" smtClean="0">
                <a:latin typeface="Arial" panose="020B0604020202020204" pitchFamily="34" charset="0"/>
                <a:cs typeface="Arial" panose="020B0604020202020204" pitchFamily="34" charset="0"/>
              </a:rPr>
              <a:t>behaviors.</a:t>
            </a:r>
          </a:p>
          <a:p>
            <a:r>
              <a:rPr lang="en-US" dirty="0" smtClean="0">
                <a:latin typeface="Arial" panose="020B0604020202020204" pitchFamily="34" charset="0"/>
                <a:cs typeface="Arial" panose="020B0604020202020204" pitchFamily="34" charset="0"/>
              </a:rPr>
              <a:t>Understanding </a:t>
            </a:r>
            <a:r>
              <a:rPr lang="en-US" dirty="0">
                <a:latin typeface="Arial" panose="020B0604020202020204" pitchFamily="34" charset="0"/>
                <a:cs typeface="Arial" panose="020B0604020202020204" pitchFamily="34" charset="0"/>
              </a:rPr>
              <a:t>these factors is crucial for designing targeted interventions that encourage and facilitate physical activity participation among university students.</a:t>
            </a:r>
          </a:p>
        </p:txBody>
      </p:sp>
    </p:spTree>
    <p:extLst>
      <p:ext uri="{BB962C8B-B14F-4D97-AF65-F5344CB8AC3E}">
        <p14:creationId xmlns:p14="http://schemas.microsoft.com/office/powerpoint/2010/main" val="2445205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itchFamily="34" charset="0"/>
                <a:cs typeface="Arial" pitchFamily="34" charset="0"/>
              </a:rPr>
              <a:t>Rationale of the Study</a:t>
            </a:r>
            <a:endParaRPr lang="en-US" dirty="0"/>
          </a:p>
        </p:txBody>
      </p:sp>
      <p:sp>
        <p:nvSpPr>
          <p:cNvPr id="3" name="Content Placeholder 2"/>
          <p:cNvSpPr>
            <a:spLocks noGrp="1"/>
          </p:cNvSpPr>
          <p:nvPr>
            <p:ph idx="1"/>
          </p:nvPr>
        </p:nvSpPr>
        <p:spPr>
          <a:xfrm>
            <a:off x="457200" y="2241997"/>
            <a:ext cx="8229600" cy="4419600"/>
          </a:xfrm>
        </p:spPr>
        <p:txBody>
          <a:bodyPr/>
          <a:lstStyle/>
          <a:p>
            <a:r>
              <a:rPr lang="en-US" dirty="0" smtClean="0">
                <a:latin typeface="Arial" panose="020B0604020202020204" pitchFamily="34" charset="0"/>
                <a:cs typeface="Arial" panose="020B0604020202020204" pitchFamily="34" charset="0"/>
              </a:rPr>
              <a:t>Encouraging </a:t>
            </a:r>
            <a:r>
              <a:rPr lang="en-US" dirty="0">
                <a:latin typeface="Arial" panose="020B0604020202020204" pitchFamily="34" charset="0"/>
                <a:cs typeface="Arial" panose="020B0604020202020204" pitchFamily="34" charset="0"/>
              </a:rPr>
              <a:t>physical activity among students not only benefits their immediate health but also establishes lifelong habits that can mitigate the societal burden of chronic diseases. </a:t>
            </a:r>
            <a:endParaRPr lang="en-US" dirty="0" smtClean="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University life often presents significant challenges that can impact students' mental well-being. Investigating physical activity patterns provides valuable insights into how active lifestyles can serve as a coping mechanism, enhancing mental resilience and fostering a positive campus environment.</a:t>
            </a:r>
            <a:endParaRPr lang="en-US" dirty="0" smtClean="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By </a:t>
            </a:r>
            <a:r>
              <a:rPr lang="en-US" dirty="0">
                <a:latin typeface="Arial" panose="020B0604020202020204" pitchFamily="34" charset="0"/>
                <a:cs typeface="Arial" panose="020B0604020202020204" pitchFamily="34" charset="0"/>
              </a:rPr>
              <a:t>understanding the factors influencing physical activity, this study contributes to the development of interventions that can promote a healthier society in the long run</a:t>
            </a:r>
            <a:r>
              <a:rPr lang="en-US" dirty="0" smtClean="0">
                <a:latin typeface="Arial" panose="020B0604020202020204" pitchFamily="34" charset="0"/>
                <a:cs typeface="Arial" panose="020B0604020202020204" pitchFamily="34" charset="0"/>
              </a:rPr>
              <a:t>.</a:t>
            </a:r>
          </a:p>
          <a:p>
            <a:r>
              <a:rPr lang="en-US" dirty="0">
                <a:latin typeface="Arial" panose="020B0604020202020204" pitchFamily="34" charset="0"/>
                <a:cs typeface="Arial" panose="020B0604020202020204" pitchFamily="34" charset="0"/>
              </a:rPr>
              <a:t>Regular physical activity is linked to better mental health outcomes, such as lowered stress, anxiety, and depressive symptoms.</a:t>
            </a:r>
            <a:endParaRPr lang="en-US" dirty="0" smtClean="0">
              <a:latin typeface="Arial" panose="020B0604020202020204" pitchFamily="34" charset="0"/>
              <a:cs typeface="Arial" panose="020B0604020202020204" pitchFamily="34" charset="0"/>
            </a:endParaRPr>
          </a:p>
        </p:txBody>
      </p:sp>
      <p:sp>
        <p:nvSpPr>
          <p:cNvPr id="6" name="TextBox 5"/>
          <p:cNvSpPr txBox="1"/>
          <p:nvPr/>
        </p:nvSpPr>
        <p:spPr>
          <a:xfrm>
            <a:off x="5475834" y="6260068"/>
            <a:ext cx="3467616"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(Anderson and </a:t>
            </a:r>
            <a:r>
              <a:rPr lang="en-US" dirty="0" err="1">
                <a:latin typeface="Arial" panose="020B0604020202020204" pitchFamily="34" charset="0"/>
                <a:cs typeface="Arial" panose="020B0604020202020204" pitchFamily="34" charset="0"/>
              </a:rPr>
              <a:t>Durstine</a:t>
            </a:r>
            <a:r>
              <a:rPr lang="en-US" dirty="0">
                <a:latin typeface="Arial" panose="020B0604020202020204" pitchFamily="34" charset="0"/>
                <a:cs typeface="Arial" panose="020B0604020202020204" pitchFamily="34" charset="0"/>
              </a:rPr>
              <a:t>, 2019). </a:t>
            </a:r>
            <a:endParaRPr lang="en-US" dirty="0"/>
          </a:p>
        </p:txBody>
      </p:sp>
    </p:spTree>
    <p:extLst>
      <p:ext uri="{BB962C8B-B14F-4D97-AF65-F5344CB8AC3E}">
        <p14:creationId xmlns:p14="http://schemas.microsoft.com/office/powerpoint/2010/main" val="305403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7516030" cy="709865"/>
          </a:xfrm>
        </p:spPr>
        <p:txBody>
          <a:bodyPr/>
          <a:lstStyle/>
          <a:p>
            <a:r>
              <a:rPr lang="en-US" b="1" dirty="0" smtClean="0">
                <a:latin typeface="Arial" pitchFamily="34" charset="0"/>
                <a:cs typeface="Arial" pitchFamily="34" charset="0"/>
              </a:rPr>
              <a:t>Research Questions/Aims/Objectives</a:t>
            </a:r>
            <a:endParaRPr lang="en-US" dirty="0"/>
          </a:p>
        </p:txBody>
      </p:sp>
      <p:sp>
        <p:nvSpPr>
          <p:cNvPr id="3" name="Content Placeholder 2"/>
          <p:cNvSpPr>
            <a:spLocks noGrp="1"/>
          </p:cNvSpPr>
          <p:nvPr>
            <p:ph idx="1"/>
          </p:nvPr>
        </p:nvSpPr>
        <p:spPr>
          <a:xfrm>
            <a:off x="356785" y="2209800"/>
            <a:ext cx="8534399" cy="4495800"/>
          </a:xfrm>
        </p:spPr>
        <p:txBody>
          <a:bodyPr>
            <a:normAutofit/>
          </a:bodyPr>
          <a:lstStyle/>
          <a:p>
            <a:pPr marL="0" indent="0">
              <a:buNone/>
            </a:pPr>
            <a:r>
              <a:rPr lang="en-US" b="1" u="sng" dirty="0" smtClean="0">
                <a:latin typeface="Arial" panose="020B0604020202020204" pitchFamily="34" charset="0"/>
                <a:cs typeface="Arial" panose="020B0604020202020204" pitchFamily="34" charset="0"/>
              </a:rPr>
              <a:t>Research Questions</a:t>
            </a:r>
            <a:r>
              <a:rPr lang="en-US" b="1" dirty="0" smtClean="0">
                <a:latin typeface="Arial" panose="020B0604020202020204" pitchFamily="34" charset="0"/>
                <a:cs typeface="Arial" panose="020B0604020202020204" pitchFamily="34" charset="0"/>
              </a:rPr>
              <a:t> :</a:t>
            </a:r>
          </a:p>
          <a:p>
            <a:r>
              <a:rPr lang="en-US" dirty="0" smtClean="0">
                <a:latin typeface="Arial" panose="020B0604020202020204" pitchFamily="34" charset="0"/>
                <a:cs typeface="Arial" panose="020B0604020202020204" pitchFamily="34" charset="0"/>
              </a:rPr>
              <a:t>What </a:t>
            </a:r>
            <a:r>
              <a:rPr lang="en-US" dirty="0">
                <a:latin typeface="Arial" panose="020B0604020202020204" pitchFamily="34" charset="0"/>
                <a:cs typeface="Arial" panose="020B0604020202020204" pitchFamily="34" charset="0"/>
              </a:rPr>
              <a:t>are the prevalent physical activity patterns among students </a:t>
            </a:r>
            <a:r>
              <a:rPr lang="en-US" dirty="0" smtClean="0">
                <a:latin typeface="Arial" panose="020B0604020202020204" pitchFamily="34" charset="0"/>
                <a:cs typeface="Arial" panose="020B0604020202020204" pitchFamily="34" charset="0"/>
              </a:rPr>
              <a:t>in public University ?</a:t>
            </a:r>
          </a:p>
          <a:p>
            <a:r>
              <a:rPr lang="en-US" dirty="0" smtClean="0">
                <a:latin typeface="Arial" panose="020B0604020202020204" pitchFamily="34" charset="0"/>
                <a:cs typeface="Arial" panose="020B0604020202020204" pitchFamily="34" charset="0"/>
              </a:rPr>
              <a:t>what </a:t>
            </a:r>
            <a:r>
              <a:rPr lang="en-US" dirty="0">
                <a:latin typeface="Arial" panose="020B0604020202020204" pitchFamily="34" charset="0"/>
                <a:cs typeface="Arial" panose="020B0604020202020204" pitchFamily="34" charset="0"/>
              </a:rPr>
              <a:t>factors influence these patterns</a:t>
            </a:r>
            <a:r>
              <a:rPr lang="en-US" dirty="0" smtClean="0">
                <a:latin typeface="Arial" panose="020B0604020202020204" pitchFamily="34" charset="0"/>
                <a:cs typeface="Arial" panose="020B0604020202020204" pitchFamily="34" charset="0"/>
              </a:rPr>
              <a:t>?</a:t>
            </a:r>
          </a:p>
          <a:p>
            <a:r>
              <a:rPr lang="en-US" dirty="0">
                <a:latin typeface="Arial" pitchFamily="34" charset="0"/>
                <a:cs typeface="Arial" pitchFamily="34" charset="0"/>
              </a:rPr>
              <a:t>What challenges and barriers do students encounter in maintaining regular physical activity, and how do these challenges vary by gender and academic year</a:t>
            </a:r>
            <a:r>
              <a:rPr lang="en-US" dirty="0" smtClean="0">
                <a:latin typeface="Arial" pitchFamily="34" charset="0"/>
                <a:cs typeface="Arial" pitchFamily="34" charset="0"/>
              </a:rPr>
              <a:t>?</a:t>
            </a:r>
          </a:p>
          <a:p>
            <a:pPr marL="0" indent="0">
              <a:buNone/>
            </a:pPr>
            <a:r>
              <a:rPr lang="en-US" b="1" u="sng" dirty="0">
                <a:latin typeface="Arial" panose="020B0604020202020204" pitchFamily="34" charset="0"/>
                <a:cs typeface="Arial" panose="020B0604020202020204" pitchFamily="34" charset="0"/>
              </a:rPr>
              <a:t>Research </a:t>
            </a:r>
            <a:r>
              <a:rPr lang="en-US" b="1" u="sng" dirty="0" smtClean="0">
                <a:latin typeface="Arial" panose="020B0604020202020204" pitchFamily="34" charset="0"/>
                <a:cs typeface="Arial" panose="020B0604020202020204" pitchFamily="34" charset="0"/>
              </a:rPr>
              <a:t>Aim</a:t>
            </a:r>
            <a:r>
              <a:rPr lang="en-US" dirty="0" smtClean="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a:t>
            </a:r>
          </a:p>
          <a:p>
            <a:r>
              <a:rPr lang="en-US" dirty="0">
                <a:latin typeface="Arial" pitchFamily="34" charset="0"/>
                <a:cs typeface="Arial" pitchFamily="34" charset="0"/>
              </a:rPr>
              <a:t>The aim of this study is to explore the prevalence of physical activity among students in a public university and identify the factors influencing their activity levels, with the goal of informing targeted interventions to promote healthier lifestyles and well-being within the university community.</a:t>
            </a:r>
          </a:p>
          <a:p>
            <a:endParaRPr lang="en-US" dirty="0">
              <a:latin typeface="Arial" pitchFamily="34" charset="0"/>
              <a:cs typeface="Arial" pitchFamily="34" charset="0"/>
            </a:endParaRPr>
          </a:p>
          <a:p>
            <a:pPr marL="0" indent="0">
              <a:buNone/>
            </a:pPr>
            <a:endParaRPr lang="en-US" b="1" dirty="0" smtClean="0">
              <a:latin typeface="Arial" panose="020B0604020202020204" pitchFamily="34" charset="0"/>
              <a:cs typeface="Arial" panose="020B0604020202020204" pitchFamily="34" charset="0"/>
            </a:endParaRPr>
          </a:p>
        </p:txBody>
      </p:sp>
      <p:sp>
        <p:nvSpPr>
          <p:cNvPr id="4" name="TextBox 3"/>
          <p:cNvSpPr txBox="1"/>
          <p:nvPr/>
        </p:nvSpPr>
        <p:spPr>
          <a:xfrm>
            <a:off x="4623984" y="6336268"/>
            <a:ext cx="4623984"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 (Gabriel, Morrow and Woolsey, 2012)</a:t>
            </a:r>
          </a:p>
        </p:txBody>
      </p:sp>
    </p:spTree>
    <p:extLst>
      <p:ext uri="{BB962C8B-B14F-4D97-AF65-F5344CB8AC3E}">
        <p14:creationId xmlns:p14="http://schemas.microsoft.com/office/powerpoint/2010/main" val="1244635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7439830" cy="709865"/>
          </a:xfrm>
        </p:spPr>
        <p:txBody>
          <a:bodyPr/>
          <a:lstStyle/>
          <a:p>
            <a:r>
              <a:rPr lang="en-US" b="1" dirty="0">
                <a:latin typeface="Arial" pitchFamily="34" charset="0"/>
                <a:cs typeface="Arial" pitchFamily="34" charset="0"/>
              </a:rPr>
              <a:t>Research Questions/Aims/Objectives</a:t>
            </a:r>
            <a:endParaRPr lang="en-US" dirty="0"/>
          </a:p>
        </p:txBody>
      </p:sp>
      <p:sp>
        <p:nvSpPr>
          <p:cNvPr id="3" name="Content Placeholder 2"/>
          <p:cNvSpPr>
            <a:spLocks noGrp="1"/>
          </p:cNvSpPr>
          <p:nvPr>
            <p:ph idx="1"/>
          </p:nvPr>
        </p:nvSpPr>
        <p:spPr>
          <a:xfrm>
            <a:off x="457200" y="2286000"/>
            <a:ext cx="8305800" cy="4267200"/>
          </a:xfrm>
        </p:spPr>
        <p:txBody>
          <a:bodyPr/>
          <a:lstStyle/>
          <a:p>
            <a:pPr marL="0" indent="0">
              <a:buNone/>
            </a:pPr>
            <a:r>
              <a:rPr lang="en-US" sz="2000" b="1" u="sng" dirty="0" smtClean="0">
                <a:latin typeface="Arial" panose="020B0604020202020204" pitchFamily="34" charset="0"/>
                <a:cs typeface="Arial" panose="020B0604020202020204" pitchFamily="34" charset="0"/>
              </a:rPr>
              <a:t>Research Objectives :</a:t>
            </a:r>
          </a:p>
          <a:p>
            <a:r>
              <a:rPr lang="en-US" dirty="0">
                <a:latin typeface="Arial" panose="020B0604020202020204" pitchFamily="34" charset="0"/>
                <a:cs typeface="Arial" panose="020B0604020202020204" pitchFamily="34" charset="0"/>
              </a:rPr>
              <a:t>To Investigate the Impact of Physical Activity on Students' Mental and Physical </a:t>
            </a:r>
            <a:r>
              <a:rPr lang="en-US" dirty="0" smtClean="0">
                <a:latin typeface="Arial" panose="020B0604020202020204" pitchFamily="34" charset="0"/>
                <a:cs typeface="Arial" panose="020B0604020202020204" pitchFamily="34" charset="0"/>
              </a:rPr>
              <a:t>Health</a:t>
            </a:r>
          </a:p>
          <a:p>
            <a:r>
              <a:rPr lang="en-US" dirty="0">
                <a:latin typeface="Arial" panose="020B0604020202020204" pitchFamily="34" charset="0"/>
                <a:cs typeface="Arial" panose="020B0604020202020204" pitchFamily="34" charset="0"/>
              </a:rPr>
              <a:t>To Examine the Awareness and Perception of Physical Activity Benefits Among </a:t>
            </a:r>
            <a:r>
              <a:rPr lang="en-US" dirty="0" smtClean="0">
                <a:latin typeface="Arial" panose="020B0604020202020204" pitchFamily="34" charset="0"/>
                <a:cs typeface="Arial" panose="020B0604020202020204" pitchFamily="34" charset="0"/>
              </a:rPr>
              <a:t>Students</a:t>
            </a:r>
          </a:p>
          <a:p>
            <a:r>
              <a:rPr lang="en-US" dirty="0">
                <a:latin typeface="Arial" panose="020B0604020202020204" pitchFamily="34" charset="0"/>
                <a:cs typeface="Arial" panose="020B0604020202020204" pitchFamily="34" charset="0"/>
              </a:rPr>
              <a:t>To Explore the Relationship Between Physical Activity and Academic </a:t>
            </a:r>
            <a:r>
              <a:rPr lang="en-US" dirty="0" smtClean="0">
                <a:latin typeface="Arial" panose="020B0604020202020204" pitchFamily="34" charset="0"/>
                <a:cs typeface="Arial" panose="020B0604020202020204" pitchFamily="34" charset="0"/>
              </a:rPr>
              <a:t>Performance</a:t>
            </a:r>
          </a:p>
          <a:p>
            <a:r>
              <a:rPr lang="en-US" dirty="0">
                <a:latin typeface="Arial" panose="020B0604020202020204" pitchFamily="34" charset="0"/>
                <a:cs typeface="Arial" panose="020B0604020202020204" pitchFamily="34" charset="0"/>
              </a:rPr>
              <a:t>To Assess the Current Level of Physical Activity Among </a:t>
            </a:r>
            <a:r>
              <a:rPr lang="en-US" dirty="0" smtClean="0">
                <a:latin typeface="Arial" panose="020B0604020202020204" pitchFamily="34" charset="0"/>
                <a:cs typeface="Arial" panose="020B0604020202020204" pitchFamily="34" charset="0"/>
              </a:rPr>
              <a:t>Students</a:t>
            </a:r>
          </a:p>
          <a:p>
            <a:r>
              <a:rPr lang="en-US" dirty="0">
                <a:latin typeface="Arial" panose="020B0604020202020204" pitchFamily="34" charset="0"/>
                <a:cs typeface="Arial" panose="020B0604020202020204" pitchFamily="34" charset="0"/>
              </a:rPr>
              <a:t>To Identify Socio-Demographic, Environmental, and Personal Factors Influencing Physical Activity </a:t>
            </a:r>
            <a:r>
              <a:rPr lang="en-US" dirty="0" smtClean="0">
                <a:latin typeface="Arial" panose="020B0604020202020204" pitchFamily="34" charset="0"/>
                <a:cs typeface="Arial" panose="020B0604020202020204" pitchFamily="34" charset="0"/>
              </a:rPr>
              <a:t>Patterns</a:t>
            </a:r>
            <a:endParaRPr lang="en-US" dirty="0">
              <a:latin typeface="Arial" panose="020B0604020202020204" pitchFamily="34" charset="0"/>
              <a:cs typeface="Arial" panose="020B0604020202020204" pitchFamily="34" charset="0"/>
            </a:endParaRPr>
          </a:p>
        </p:txBody>
      </p:sp>
      <p:sp>
        <p:nvSpPr>
          <p:cNvPr id="4" name="TextBox 3"/>
          <p:cNvSpPr txBox="1"/>
          <p:nvPr/>
        </p:nvSpPr>
        <p:spPr>
          <a:xfrm>
            <a:off x="5712854" y="6183868"/>
            <a:ext cx="3048000"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Sallis</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Saelens</a:t>
            </a:r>
            <a:r>
              <a:rPr lang="en-US" dirty="0">
                <a:latin typeface="Arial" panose="020B0604020202020204" pitchFamily="34" charset="0"/>
                <a:cs typeface="Arial" panose="020B0604020202020204" pitchFamily="34" charset="0"/>
              </a:rPr>
              <a:t>, 2000)</a:t>
            </a:r>
          </a:p>
        </p:txBody>
      </p:sp>
    </p:spTree>
    <p:extLst>
      <p:ext uri="{BB962C8B-B14F-4D97-AF65-F5344CB8AC3E}">
        <p14:creationId xmlns:p14="http://schemas.microsoft.com/office/powerpoint/2010/main" val="938134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Research Methodology </a:t>
            </a:r>
            <a:endParaRPr lang="en-US" dirty="0"/>
          </a:p>
        </p:txBody>
      </p:sp>
      <p:sp>
        <p:nvSpPr>
          <p:cNvPr id="3" name="Content Placeholder 2"/>
          <p:cNvSpPr>
            <a:spLocks noGrp="1"/>
          </p:cNvSpPr>
          <p:nvPr>
            <p:ph idx="1"/>
          </p:nvPr>
        </p:nvSpPr>
        <p:spPr>
          <a:xfrm>
            <a:off x="533400" y="2286000"/>
            <a:ext cx="8305800" cy="4343400"/>
          </a:xfrm>
        </p:spPr>
        <p:txBody>
          <a:bodyPr>
            <a:normAutofit/>
          </a:bodyPr>
          <a:lstStyle/>
          <a:p>
            <a:pPr>
              <a:lnSpc>
                <a:spcPct val="120000"/>
              </a:lnSpc>
            </a:pPr>
            <a:r>
              <a:rPr lang="en-US" dirty="0">
                <a:latin typeface="Arial" panose="020B0604020202020204" pitchFamily="34" charset="0"/>
                <a:cs typeface="Arial" panose="020B0604020202020204" pitchFamily="34" charset="0"/>
              </a:rPr>
              <a:t>Utilizing a </a:t>
            </a:r>
            <a:r>
              <a:rPr lang="en-US" b="1" dirty="0">
                <a:latin typeface="Arial" panose="020B0604020202020204" pitchFamily="34" charset="0"/>
                <a:cs typeface="Arial" panose="020B0604020202020204" pitchFamily="34" charset="0"/>
              </a:rPr>
              <a:t>quantitative research method </a:t>
            </a:r>
            <a:r>
              <a:rPr lang="en-US" dirty="0">
                <a:latin typeface="Arial" panose="020B0604020202020204" pitchFamily="34" charset="0"/>
                <a:cs typeface="Arial" panose="020B0604020202020204" pitchFamily="34" charset="0"/>
              </a:rPr>
              <a:t>is essential for conducting a rigorous and systematic investigation into the prevalence of physical activity among students in </a:t>
            </a:r>
            <a:r>
              <a:rPr lang="en-US" dirty="0" smtClean="0">
                <a:latin typeface="Arial" panose="020B0604020202020204" pitchFamily="34" charset="0"/>
                <a:cs typeface="Arial" panose="020B0604020202020204" pitchFamily="34" charset="0"/>
              </a:rPr>
              <a:t>public University. </a:t>
            </a:r>
          </a:p>
          <a:p>
            <a:pPr>
              <a:lnSpc>
                <a:spcPct val="120000"/>
              </a:lnSpc>
            </a:pPr>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quantitative approach </a:t>
            </a:r>
            <a:r>
              <a:rPr lang="en-US" b="1" dirty="0">
                <a:latin typeface="Arial" panose="020B0604020202020204" pitchFamily="34" charset="0"/>
                <a:cs typeface="Arial" panose="020B0604020202020204" pitchFamily="34" charset="0"/>
              </a:rPr>
              <a:t>ensures objectivity</a:t>
            </a:r>
            <a:r>
              <a:rPr lang="en-US" dirty="0">
                <a:latin typeface="Arial" panose="020B0604020202020204" pitchFamily="34" charset="0"/>
                <a:cs typeface="Arial" panose="020B0604020202020204" pitchFamily="34" charset="0"/>
              </a:rPr>
              <a:t>, facilitates in-depth </a:t>
            </a:r>
            <a:r>
              <a:rPr lang="en-US" b="1" dirty="0">
                <a:latin typeface="Arial" panose="020B0604020202020204" pitchFamily="34" charset="0"/>
                <a:cs typeface="Arial" panose="020B0604020202020204" pitchFamily="34" charset="0"/>
              </a:rPr>
              <a:t>statistical analysis, </a:t>
            </a:r>
            <a:r>
              <a:rPr lang="en-US" dirty="0">
                <a:latin typeface="Arial" panose="020B0604020202020204" pitchFamily="34" charset="0"/>
                <a:cs typeface="Arial" panose="020B0604020202020204" pitchFamily="34" charset="0"/>
              </a:rPr>
              <a:t>allows for comparison and generalizability, and </a:t>
            </a:r>
            <a:r>
              <a:rPr lang="en-US" b="1" dirty="0">
                <a:latin typeface="Arial" panose="020B0604020202020204" pitchFamily="34" charset="0"/>
                <a:cs typeface="Arial" panose="020B0604020202020204" pitchFamily="34" charset="0"/>
              </a:rPr>
              <a:t>supports evidence-based decision making</a:t>
            </a:r>
            <a:r>
              <a:rPr lang="en-US" dirty="0">
                <a:latin typeface="Arial" panose="020B0604020202020204" pitchFamily="34" charset="0"/>
                <a:cs typeface="Arial" panose="020B0604020202020204" pitchFamily="34" charset="0"/>
              </a:rPr>
              <a:t>. </a:t>
            </a:r>
            <a:endParaRPr lang="en-US" dirty="0" smtClean="0">
              <a:latin typeface="Arial" panose="020B0604020202020204" pitchFamily="34" charset="0"/>
              <a:cs typeface="Arial" panose="020B0604020202020204" pitchFamily="34" charset="0"/>
            </a:endParaRPr>
          </a:p>
          <a:p>
            <a:pPr>
              <a:lnSpc>
                <a:spcPct val="120000"/>
              </a:lnSpc>
            </a:pPr>
            <a:r>
              <a:rPr lang="en-US" b="1" dirty="0" smtClean="0">
                <a:latin typeface="Arial" panose="020B0604020202020204" pitchFamily="34" charset="0"/>
                <a:cs typeface="Arial" panose="020B0604020202020204" pitchFamily="34" charset="0"/>
              </a:rPr>
              <a:t>By </a:t>
            </a:r>
            <a:r>
              <a:rPr lang="en-US" b="1" dirty="0">
                <a:latin typeface="Arial" panose="020B0604020202020204" pitchFamily="34" charset="0"/>
                <a:cs typeface="Arial" panose="020B0604020202020204" pitchFamily="34" charset="0"/>
              </a:rPr>
              <a:t>employing these methods</a:t>
            </a:r>
            <a:r>
              <a:rPr lang="en-US" dirty="0">
                <a:latin typeface="Arial" panose="020B0604020202020204" pitchFamily="34" charset="0"/>
                <a:cs typeface="Arial" panose="020B0604020202020204" pitchFamily="34" charset="0"/>
              </a:rPr>
              <a:t>, the research project aims to provide valuable insights that can inform </a:t>
            </a:r>
            <a:r>
              <a:rPr lang="en-US" b="1" dirty="0">
                <a:latin typeface="Arial" panose="020B0604020202020204" pitchFamily="34" charset="0"/>
                <a:cs typeface="Arial" panose="020B0604020202020204" pitchFamily="34" charset="0"/>
              </a:rPr>
              <a:t>policies, interventions, and initiatives</a:t>
            </a:r>
            <a:r>
              <a:rPr lang="en-US" dirty="0">
                <a:latin typeface="Arial" panose="020B0604020202020204" pitchFamily="34" charset="0"/>
                <a:cs typeface="Arial" panose="020B0604020202020204" pitchFamily="34" charset="0"/>
              </a:rPr>
              <a:t> to promote physical activity and </a:t>
            </a:r>
            <a:r>
              <a:rPr lang="en-US" b="1" dirty="0">
                <a:latin typeface="Arial" panose="020B0604020202020204" pitchFamily="34" charset="0"/>
                <a:cs typeface="Arial" panose="020B0604020202020204" pitchFamily="34" charset="0"/>
              </a:rPr>
              <a:t>enhance the overall health and well-being of the university's student population</a:t>
            </a:r>
            <a:r>
              <a:rPr lang="en-US" dirty="0" smtClean="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932969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Research Methodology </a:t>
            </a:r>
            <a:endParaRPr lang="en-US" dirty="0"/>
          </a:p>
        </p:txBody>
      </p:sp>
      <p:sp>
        <p:nvSpPr>
          <p:cNvPr id="3" name="Content Placeholder 2"/>
          <p:cNvSpPr>
            <a:spLocks noGrp="1"/>
          </p:cNvSpPr>
          <p:nvPr>
            <p:ph idx="1"/>
          </p:nvPr>
        </p:nvSpPr>
        <p:spPr>
          <a:xfrm>
            <a:off x="457200" y="2286000"/>
            <a:ext cx="8051018" cy="4114800"/>
          </a:xfrm>
        </p:spPr>
        <p:txBody>
          <a:bodyPr>
            <a:normAutofit lnSpcReduction="10000"/>
          </a:bodyPr>
          <a:lstStyle/>
          <a:p>
            <a:pPr>
              <a:lnSpc>
                <a:spcPct val="150000"/>
              </a:lnSpc>
            </a:pPr>
            <a:r>
              <a:rPr lang="en-US" dirty="0">
                <a:latin typeface="Arial" panose="020B0604020202020204" pitchFamily="34" charset="0"/>
                <a:cs typeface="Arial" panose="020B0604020202020204" pitchFamily="34" charset="0"/>
              </a:rPr>
              <a:t>The </a:t>
            </a:r>
            <a:r>
              <a:rPr lang="en-US" b="1" dirty="0">
                <a:latin typeface="Arial" panose="020B0604020202020204" pitchFamily="34" charset="0"/>
                <a:cs typeface="Arial" panose="020B0604020202020204" pitchFamily="34" charset="0"/>
              </a:rPr>
              <a:t>choice of a quantitative research method</a:t>
            </a:r>
            <a:r>
              <a:rPr lang="en-US" dirty="0">
                <a:latin typeface="Arial" panose="020B0604020202020204" pitchFamily="34" charset="0"/>
                <a:cs typeface="Arial" panose="020B0604020202020204" pitchFamily="34" charset="0"/>
              </a:rPr>
              <a:t> for studying the prevalence of physical activity among students in Public University is </a:t>
            </a:r>
            <a:r>
              <a:rPr lang="en-US" b="1" dirty="0">
                <a:latin typeface="Arial" panose="020B0604020202020204" pitchFamily="34" charset="0"/>
                <a:cs typeface="Arial" panose="020B0604020202020204" pitchFamily="34" charset="0"/>
              </a:rPr>
              <a:t>justified due to its precision, statistical depth, generalizability, ability for comparisons, objectivity, and support for evidence-based decision-making. </a:t>
            </a:r>
            <a:endParaRPr lang="en-US" b="1" dirty="0" smtClean="0">
              <a:latin typeface="Arial" panose="020B0604020202020204" pitchFamily="34" charset="0"/>
              <a:cs typeface="Arial" panose="020B0604020202020204" pitchFamily="34" charset="0"/>
            </a:endParaRPr>
          </a:p>
          <a:p>
            <a:pPr>
              <a:lnSpc>
                <a:spcPct val="150000"/>
              </a:lnSpc>
            </a:pPr>
            <a:r>
              <a:rPr lang="en-US" dirty="0" smtClean="0">
                <a:latin typeface="Arial" panose="020B0604020202020204" pitchFamily="34" charset="0"/>
                <a:cs typeface="Arial" panose="020B0604020202020204" pitchFamily="34" charset="0"/>
              </a:rPr>
              <a:t>These </a:t>
            </a:r>
            <a:r>
              <a:rPr lang="en-US" dirty="0">
                <a:latin typeface="Arial" panose="020B0604020202020204" pitchFamily="34" charset="0"/>
                <a:cs typeface="Arial" panose="020B0604020202020204" pitchFamily="34" charset="0"/>
              </a:rPr>
              <a:t>factors make quantitative research the most suitable and robust approach to gain valuable insights into the </a:t>
            </a:r>
            <a:r>
              <a:rPr lang="en-US" b="1" dirty="0">
                <a:latin typeface="Arial" panose="020B0604020202020204" pitchFamily="34" charset="0"/>
                <a:cs typeface="Arial" panose="020B0604020202020204" pitchFamily="34" charset="0"/>
              </a:rPr>
              <a:t>physical activity patterns of students, leading to informed interventions and policies that can enhance the overall health and well-being of the university community</a:t>
            </a:r>
            <a:r>
              <a:rPr lang="en-US" dirty="0">
                <a:latin typeface="Arial" panose="020B0604020202020204" pitchFamily="34" charset="0"/>
                <a:cs typeface="Arial" panose="020B0604020202020204" pitchFamily="34" charset="0"/>
              </a:rPr>
              <a:t>.</a:t>
            </a:r>
          </a:p>
          <a:p>
            <a:pPr>
              <a:lnSpc>
                <a:spcPct val="150000"/>
              </a:lnSpc>
            </a:pPr>
            <a:endParaRPr lang="en-US" dirty="0"/>
          </a:p>
        </p:txBody>
      </p:sp>
      <p:sp>
        <p:nvSpPr>
          <p:cNvPr id="4" name="TextBox 3"/>
          <p:cNvSpPr txBox="1"/>
          <p:nvPr/>
        </p:nvSpPr>
        <p:spPr>
          <a:xfrm>
            <a:off x="6553200" y="6400800"/>
            <a:ext cx="2133600"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(Azar et al., 2010)</a:t>
            </a:r>
          </a:p>
        </p:txBody>
      </p:sp>
    </p:spTree>
    <p:extLst>
      <p:ext uri="{BB962C8B-B14F-4D97-AF65-F5344CB8AC3E}">
        <p14:creationId xmlns:p14="http://schemas.microsoft.com/office/powerpoint/2010/main" val="1452842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Research Methodology </a:t>
            </a:r>
            <a:endParaRPr lang="en-US" dirty="0"/>
          </a:p>
        </p:txBody>
      </p:sp>
      <p:sp>
        <p:nvSpPr>
          <p:cNvPr id="3" name="Content Placeholder 2"/>
          <p:cNvSpPr>
            <a:spLocks noGrp="1"/>
          </p:cNvSpPr>
          <p:nvPr>
            <p:ph idx="1"/>
          </p:nvPr>
        </p:nvSpPr>
        <p:spPr>
          <a:xfrm>
            <a:off x="381000" y="2133600"/>
            <a:ext cx="8458200" cy="4724400"/>
          </a:xfrm>
        </p:spPr>
        <p:txBody>
          <a:bodyPr>
            <a:normAutofit/>
          </a:bodyPr>
          <a:lstStyle/>
          <a:p>
            <a:pPr marL="0" indent="0">
              <a:buNone/>
            </a:pPr>
            <a:r>
              <a:rPr lang="en-US" b="1" u="sng" dirty="0" smtClean="0">
                <a:latin typeface="Arial" panose="020B0604020202020204" pitchFamily="34" charset="0"/>
                <a:cs typeface="Arial" panose="020B0604020202020204" pitchFamily="34" charset="0"/>
              </a:rPr>
              <a:t>Strengths</a:t>
            </a:r>
            <a:r>
              <a:rPr lang="en-US" u="sng" dirty="0" smtClean="0">
                <a:latin typeface="Arial" panose="020B0604020202020204" pitchFamily="34" charset="0"/>
                <a:cs typeface="Arial" panose="020B0604020202020204" pitchFamily="34" charset="0"/>
              </a:rPr>
              <a:t>:</a:t>
            </a:r>
            <a:endParaRPr lang="en-US" u="sng" dirty="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This </a:t>
            </a:r>
            <a:r>
              <a:rPr lang="en-US" dirty="0">
                <a:latin typeface="Arial" panose="020B0604020202020204" pitchFamily="34" charset="0"/>
                <a:cs typeface="Arial" panose="020B0604020202020204" pitchFamily="34" charset="0"/>
              </a:rPr>
              <a:t>research methods </a:t>
            </a:r>
            <a:r>
              <a:rPr lang="en-US" b="1" dirty="0">
                <a:latin typeface="Arial" panose="020B0604020202020204" pitchFamily="34" charset="0"/>
                <a:cs typeface="Arial" panose="020B0604020202020204" pitchFamily="34" charset="0"/>
              </a:rPr>
              <a:t>provide precise and accurate numerical data</a:t>
            </a:r>
            <a:r>
              <a:rPr lang="en-US" dirty="0">
                <a:latin typeface="Arial" panose="020B0604020202020204" pitchFamily="34" charset="0"/>
                <a:cs typeface="Arial" panose="020B0604020202020204" pitchFamily="34" charset="0"/>
              </a:rPr>
              <a:t>, allowing for rigorous analysis and interpretation of physical </a:t>
            </a:r>
            <a:r>
              <a:rPr lang="en-US" dirty="0" smtClean="0">
                <a:latin typeface="Arial" panose="020B0604020202020204" pitchFamily="34" charset="0"/>
                <a:cs typeface="Arial" panose="020B0604020202020204" pitchFamily="34" charset="0"/>
              </a:rPr>
              <a:t>activity patterns.</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Quantitative </a:t>
            </a:r>
            <a:r>
              <a:rPr lang="en-US" dirty="0">
                <a:latin typeface="Arial" panose="020B0604020202020204" pitchFamily="34" charset="0"/>
                <a:cs typeface="Arial" panose="020B0604020202020204" pitchFamily="34" charset="0"/>
              </a:rPr>
              <a:t>research </a:t>
            </a:r>
            <a:r>
              <a:rPr lang="en-US" b="1" dirty="0">
                <a:latin typeface="Arial" panose="020B0604020202020204" pitchFamily="34" charset="0"/>
                <a:cs typeface="Arial" panose="020B0604020202020204" pitchFamily="34" charset="0"/>
              </a:rPr>
              <a:t>enables the use of advanced statistical </a:t>
            </a:r>
            <a:r>
              <a:rPr lang="en-US" b="1" dirty="0" smtClean="0">
                <a:latin typeface="Arial" panose="020B0604020202020204" pitchFamily="34" charset="0"/>
                <a:cs typeface="Arial" panose="020B0604020202020204" pitchFamily="34" charset="0"/>
              </a:rPr>
              <a:t>techniques</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This statistical depth enhances the </a:t>
            </a:r>
            <a:r>
              <a:rPr lang="en-US" b="1" dirty="0">
                <a:latin typeface="Arial" panose="020B0604020202020204" pitchFamily="34" charset="0"/>
                <a:cs typeface="Arial" panose="020B0604020202020204" pitchFamily="34" charset="0"/>
              </a:rPr>
              <a:t>richness of the study findings</a:t>
            </a:r>
            <a:r>
              <a:rPr lang="en-US" dirty="0" smtClean="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Quantitative </a:t>
            </a:r>
            <a:r>
              <a:rPr lang="en-US" dirty="0">
                <a:latin typeface="Arial" panose="020B0604020202020204" pitchFamily="34" charset="0"/>
                <a:cs typeface="Arial" panose="020B0604020202020204" pitchFamily="34" charset="0"/>
              </a:rPr>
              <a:t>data facilitate comparisons with </a:t>
            </a:r>
            <a:r>
              <a:rPr lang="en-US" b="1" dirty="0">
                <a:latin typeface="Arial" panose="020B0604020202020204" pitchFamily="34" charset="0"/>
                <a:cs typeface="Arial" panose="020B0604020202020204" pitchFamily="34" charset="0"/>
              </a:rPr>
              <a:t>established benchmarks and guidelines</a:t>
            </a:r>
            <a:r>
              <a:rPr lang="en-US" dirty="0" smtClean="0">
                <a:latin typeface="Arial" panose="020B0604020202020204" pitchFamily="34" charset="0"/>
                <a:cs typeface="Arial" panose="020B0604020202020204" pitchFamily="34" charset="0"/>
              </a:rPr>
              <a:t>.</a:t>
            </a:r>
          </a:p>
          <a:p>
            <a:pPr marL="0" indent="0">
              <a:buNone/>
            </a:pPr>
            <a:r>
              <a:rPr lang="en-US" b="1" u="sng" dirty="0">
                <a:latin typeface="Arial" panose="020B0604020202020204" pitchFamily="34" charset="0"/>
                <a:cs typeface="Arial" panose="020B0604020202020204" pitchFamily="34" charset="0"/>
              </a:rPr>
              <a:t>Limitations</a:t>
            </a:r>
            <a:r>
              <a:rPr lang="en-US" b="1" dirty="0">
                <a:latin typeface="Arial" panose="020B0604020202020204" pitchFamily="34" charset="0"/>
                <a:cs typeface="Arial" panose="020B0604020202020204" pitchFamily="34" charset="0"/>
              </a:rPr>
              <a:t>:</a:t>
            </a:r>
          </a:p>
          <a:p>
            <a:r>
              <a:rPr lang="en-US" b="1" dirty="0" smtClean="0">
                <a:latin typeface="Arial" panose="020B0604020202020204" pitchFamily="34" charset="0"/>
                <a:cs typeface="Arial" panose="020B0604020202020204" pitchFamily="34" charset="0"/>
              </a:rPr>
              <a:t>societal </a:t>
            </a:r>
            <a:r>
              <a:rPr lang="en-US" b="1" dirty="0">
                <a:latin typeface="Arial" panose="020B0604020202020204" pitchFamily="34" charset="0"/>
                <a:cs typeface="Arial" panose="020B0604020202020204" pitchFamily="34" charset="0"/>
              </a:rPr>
              <a:t>attractiveness Bias</a:t>
            </a:r>
            <a:r>
              <a:rPr lang="en-US" dirty="0">
                <a:latin typeface="Arial" panose="020B0604020202020204" pitchFamily="34" charset="0"/>
                <a:cs typeface="Arial" panose="020B0604020202020204" pitchFamily="34" charset="0"/>
              </a:rPr>
              <a:t>: Participants could overestimate their levels of physical activity by responding in a way that is socially acceptable. The accuracy of self-reported data may be impacted by this bias</a:t>
            </a:r>
            <a:r>
              <a:rPr lang="en-US" dirty="0" smtClean="0">
                <a:latin typeface="Arial" panose="020B0604020202020204" pitchFamily="34" charset="0"/>
                <a:cs typeface="Arial" panose="020B0604020202020204" pitchFamily="34" charset="0"/>
              </a:rPr>
              <a:t>.</a:t>
            </a:r>
          </a:p>
          <a:p>
            <a:r>
              <a:rPr lang="en-US" dirty="0">
                <a:latin typeface="Arial" panose="020B0604020202020204" pitchFamily="34" charset="0"/>
                <a:cs typeface="Arial" panose="020B0604020202020204" pitchFamily="34" charset="0"/>
              </a:rPr>
              <a:t>Quantitative approaches might be unable to fully account for the complex environmental influences on physical activity. </a:t>
            </a:r>
          </a:p>
          <a:p>
            <a:endParaRPr lang="en-US" dirty="0">
              <a:latin typeface="Arial" panose="020B0604020202020204" pitchFamily="34" charset="0"/>
              <a:cs typeface="Arial" panose="020B0604020202020204" pitchFamily="34" charset="0"/>
            </a:endParaRPr>
          </a:p>
        </p:txBody>
      </p:sp>
      <p:sp>
        <p:nvSpPr>
          <p:cNvPr id="4" name="TextBox 3"/>
          <p:cNvSpPr txBox="1"/>
          <p:nvPr/>
        </p:nvSpPr>
        <p:spPr>
          <a:xfrm>
            <a:off x="5029200" y="6488668"/>
            <a:ext cx="4114800" cy="369332"/>
          </a:xfrm>
          <a:prstGeom prst="rect">
            <a:avLst/>
          </a:prstGeom>
          <a:noFill/>
        </p:spPr>
        <p:txBody>
          <a:bodyPr wrap="square" rtlCol="0">
            <a:spAutoFit/>
          </a:bodyPr>
          <a:lstStyle/>
          <a:p>
            <a:r>
              <a:rPr lang="pt-BR" dirty="0">
                <a:latin typeface="Arial" panose="020B0604020202020204" pitchFamily="34" charset="0"/>
                <a:cs typeface="Arial" panose="020B0604020202020204" pitchFamily="34" charset="0"/>
              </a:rPr>
              <a:t>(Queirós, Faria and Almeida, 2017)</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19607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itchFamily="34" charset="0"/>
                <a:cs typeface="Arial" pitchFamily="34" charset="0"/>
              </a:rPr>
              <a:t>Research Design</a:t>
            </a:r>
            <a:endParaRPr lang="en-US" dirty="0"/>
          </a:p>
        </p:txBody>
      </p:sp>
      <p:sp>
        <p:nvSpPr>
          <p:cNvPr id="3" name="Content Placeholder 2"/>
          <p:cNvSpPr>
            <a:spLocks noGrp="1"/>
          </p:cNvSpPr>
          <p:nvPr>
            <p:ph idx="1"/>
          </p:nvPr>
        </p:nvSpPr>
        <p:spPr>
          <a:xfrm>
            <a:off x="381000" y="2286000"/>
            <a:ext cx="8382000" cy="4419600"/>
          </a:xfrm>
        </p:spPr>
        <p:txBody>
          <a:bodyPr>
            <a:normAutofit/>
          </a:bodyPr>
          <a:lstStyle/>
          <a:p>
            <a:r>
              <a:rPr lang="en-US" dirty="0">
                <a:latin typeface="Arial" panose="020B0604020202020204" pitchFamily="34" charset="0"/>
                <a:cs typeface="Arial" panose="020B0604020202020204" pitchFamily="34" charset="0"/>
              </a:rPr>
              <a:t>This study will utilize a </a:t>
            </a:r>
            <a:r>
              <a:rPr lang="en-US" b="1" dirty="0">
                <a:latin typeface="Arial" panose="020B0604020202020204" pitchFamily="34" charset="0"/>
                <a:cs typeface="Arial" panose="020B0604020202020204" pitchFamily="34" charset="0"/>
              </a:rPr>
              <a:t>cross-sectional research </a:t>
            </a:r>
            <a:r>
              <a:rPr lang="en-US" dirty="0">
                <a:latin typeface="Arial" panose="020B0604020202020204" pitchFamily="34" charset="0"/>
                <a:cs typeface="Arial" panose="020B0604020202020204" pitchFamily="34" charset="0"/>
              </a:rPr>
              <a:t>design to examine the prevalence of physical activity among students in </a:t>
            </a:r>
            <a:r>
              <a:rPr lang="en-US" dirty="0" smtClean="0">
                <a:latin typeface="Arial" panose="020B0604020202020204" pitchFamily="34" charset="0"/>
                <a:cs typeface="Arial" panose="020B0604020202020204" pitchFamily="34" charset="0"/>
              </a:rPr>
              <a:t>public University. </a:t>
            </a:r>
            <a:endParaRPr lang="en-US" dirty="0" smtClean="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Data can be collected</a:t>
            </a:r>
            <a:r>
              <a:rPr lang="en-US" dirty="0">
                <a:latin typeface="Arial" panose="020B0604020202020204" pitchFamily="34" charset="0"/>
                <a:cs typeface="Arial" panose="020B0604020202020204" pitchFamily="34" charset="0"/>
              </a:rPr>
              <a:t> using a cross-sectional approach at a </a:t>
            </a:r>
            <a:r>
              <a:rPr lang="en-US" b="1" dirty="0">
                <a:latin typeface="Arial" panose="020B0604020202020204" pitchFamily="34" charset="0"/>
                <a:cs typeface="Arial" panose="020B0604020202020204" pitchFamily="34" charset="0"/>
              </a:rPr>
              <a:t>particular time point</a:t>
            </a:r>
            <a:r>
              <a:rPr lang="en-US" dirty="0">
                <a:latin typeface="Arial" panose="020B0604020202020204" pitchFamily="34" charset="0"/>
                <a:cs typeface="Arial" panose="020B0604020202020204" pitchFamily="34" charset="0"/>
              </a:rPr>
              <a:t>, giving an overview of students' patterns of physical activity</a:t>
            </a:r>
            <a:r>
              <a:rPr lang="en-US" dirty="0" smtClean="0">
                <a:latin typeface="Arial" panose="020B0604020202020204" pitchFamily="34" charset="0"/>
                <a:cs typeface="Arial" panose="020B0604020202020204" pitchFamily="34" charset="0"/>
              </a:rPr>
              <a:t>.</a:t>
            </a:r>
            <a:endParaRPr lang="en-US" dirty="0" smtClean="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This </a:t>
            </a:r>
            <a:r>
              <a:rPr lang="en-US" b="1" dirty="0">
                <a:latin typeface="Arial" panose="020B0604020202020204" pitchFamily="34" charset="0"/>
                <a:cs typeface="Arial" panose="020B0604020202020204" pitchFamily="34" charset="0"/>
              </a:rPr>
              <a:t>approach is appropriate for assessing </a:t>
            </a:r>
            <a:r>
              <a:rPr lang="en-US" dirty="0">
                <a:latin typeface="Arial" panose="020B0604020202020204" pitchFamily="34" charset="0"/>
                <a:cs typeface="Arial" panose="020B0604020202020204" pitchFamily="34" charset="0"/>
              </a:rPr>
              <a:t>the current physical activity levels among students and understanding the associated factors influencing these patterns</a:t>
            </a:r>
            <a:r>
              <a:rPr lang="en-US" dirty="0" smtClean="0">
                <a:latin typeface="Arial" panose="020B0604020202020204" pitchFamily="34" charset="0"/>
                <a:cs typeface="Arial" panose="020B0604020202020204" pitchFamily="34" charset="0"/>
              </a:rPr>
              <a:t>.</a:t>
            </a:r>
          </a:p>
          <a:p>
            <a:r>
              <a:rPr lang="en-US" dirty="0">
                <a:latin typeface="Arial" panose="020B0604020202020204" pitchFamily="34" charset="0"/>
                <a:cs typeface="Arial" panose="020B0604020202020204" pitchFamily="34" charset="0"/>
              </a:rPr>
              <a:t>Cross-sectional data enable simultaneous analysis of various factors influencing physical activity, allowing for a multifaceted exploration of the topic</a:t>
            </a:r>
            <a:r>
              <a:rPr lang="en-US" dirty="0" smtClean="0">
                <a:latin typeface="Arial" panose="020B0604020202020204" pitchFamily="34" charset="0"/>
                <a:cs typeface="Arial" panose="020B0604020202020204" pitchFamily="34" charset="0"/>
              </a:rPr>
              <a:t>.</a:t>
            </a:r>
          </a:p>
          <a:p>
            <a:r>
              <a:rPr lang="en-US" dirty="0">
                <a:latin typeface="Arial" panose="020B0604020202020204" pitchFamily="34" charset="0"/>
                <a:cs typeface="Arial" panose="020B0604020202020204" pitchFamily="34" charset="0"/>
              </a:rPr>
              <a:t>Cross-sectional studies are </a:t>
            </a:r>
            <a:r>
              <a:rPr lang="en-US" b="1" dirty="0">
                <a:latin typeface="Arial" panose="020B0604020202020204" pitchFamily="34" charset="0"/>
                <a:cs typeface="Arial" panose="020B0604020202020204" pitchFamily="34" charset="0"/>
              </a:rPr>
              <a:t>time-efficient, enabling the collection of data from a large sample within a relatively short timeframe.</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TextBox 3"/>
          <p:cNvSpPr txBox="1"/>
          <p:nvPr/>
        </p:nvSpPr>
        <p:spPr>
          <a:xfrm>
            <a:off x="5791200" y="6336268"/>
            <a:ext cx="3352800"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Grasdalsmoen</a:t>
            </a:r>
            <a:r>
              <a:rPr lang="en-US" dirty="0">
                <a:latin typeface="Arial" panose="020B0604020202020204" pitchFamily="34" charset="0"/>
                <a:cs typeface="Arial" panose="020B0604020202020204" pitchFamily="34" charset="0"/>
              </a:rPr>
              <a:t> et al., 2020</a:t>
            </a:r>
            <a:r>
              <a:rPr lang="en-US" dirty="0" smtClean="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2672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itchFamily="34" charset="0"/>
                <a:cs typeface="Arial" pitchFamily="34" charset="0"/>
              </a:rPr>
              <a:t>Research Design</a:t>
            </a:r>
            <a:endParaRPr lang="en-US" dirty="0"/>
          </a:p>
        </p:txBody>
      </p:sp>
      <p:sp>
        <p:nvSpPr>
          <p:cNvPr id="3" name="Content Placeholder 2"/>
          <p:cNvSpPr>
            <a:spLocks noGrp="1"/>
          </p:cNvSpPr>
          <p:nvPr>
            <p:ph idx="1"/>
          </p:nvPr>
        </p:nvSpPr>
        <p:spPr>
          <a:xfrm>
            <a:off x="381000" y="1981200"/>
            <a:ext cx="8534400" cy="4419600"/>
          </a:xfrm>
        </p:spPr>
        <p:txBody>
          <a:bodyPr>
            <a:normAutofit/>
          </a:bodyPr>
          <a:lstStyle/>
          <a:p>
            <a:pPr marL="0" indent="0">
              <a:buNone/>
            </a:pPr>
            <a:r>
              <a:rPr lang="en-US" b="1" u="sng" dirty="0" smtClean="0">
                <a:latin typeface="Arial" panose="020B0604020202020204" pitchFamily="34" charset="0"/>
                <a:cs typeface="Arial" panose="020B0604020202020204" pitchFamily="34" charset="0"/>
              </a:rPr>
              <a:t>Strengths:</a:t>
            </a:r>
          </a:p>
          <a:p>
            <a:r>
              <a:rPr lang="en-US" dirty="0" smtClean="0">
                <a:latin typeface="Arial" panose="020B0604020202020204" pitchFamily="34" charset="0"/>
                <a:cs typeface="Arial" panose="020B0604020202020204" pitchFamily="34" charset="0"/>
              </a:rPr>
              <a:t>Cross-sectional </a:t>
            </a:r>
            <a:r>
              <a:rPr lang="en-US" dirty="0">
                <a:latin typeface="Arial" panose="020B0604020202020204" pitchFamily="34" charset="0"/>
                <a:cs typeface="Arial" panose="020B0604020202020204" pitchFamily="34" charset="0"/>
              </a:rPr>
              <a:t>studies allow for the </a:t>
            </a:r>
            <a:r>
              <a:rPr lang="en-US" b="1" dirty="0">
                <a:latin typeface="Arial" panose="020B0604020202020204" pitchFamily="34" charset="0"/>
                <a:cs typeface="Arial" panose="020B0604020202020204" pitchFamily="34" charset="0"/>
              </a:rPr>
              <a:t>quick and inexpensive collection of data </a:t>
            </a:r>
            <a:r>
              <a:rPr lang="en-US" dirty="0">
                <a:latin typeface="Arial" panose="020B0604020202020204" pitchFamily="34" charset="0"/>
                <a:cs typeface="Arial" panose="020B0604020202020204" pitchFamily="34" charset="0"/>
              </a:rPr>
              <a:t>from a large sample at one moment in time</a:t>
            </a:r>
            <a:r>
              <a:rPr lang="en-US" dirty="0" smtClean="0">
                <a:latin typeface="Arial" panose="020B0604020202020204" pitchFamily="34" charset="0"/>
                <a:cs typeface="Arial" panose="020B0604020202020204" pitchFamily="34" charset="0"/>
              </a:rPr>
              <a:t>.</a:t>
            </a:r>
          </a:p>
          <a:p>
            <a:r>
              <a:rPr lang="en-US" dirty="0" smtClean="0">
                <a:latin typeface="Arial" panose="020B0604020202020204" pitchFamily="34" charset="0"/>
                <a:cs typeface="Arial" panose="020B0604020202020204" pitchFamily="34" charset="0"/>
              </a:rPr>
              <a:t>This </a:t>
            </a:r>
            <a:r>
              <a:rPr lang="en-US" dirty="0">
                <a:latin typeface="Arial" panose="020B0604020202020204" pitchFamily="34" charset="0"/>
                <a:cs typeface="Arial" panose="020B0604020202020204" pitchFamily="34" charset="0"/>
              </a:rPr>
              <a:t>research </a:t>
            </a:r>
            <a:r>
              <a:rPr lang="en-US" dirty="0" smtClean="0">
                <a:latin typeface="Arial" panose="020B0604020202020204" pitchFamily="34" charset="0"/>
                <a:cs typeface="Arial" panose="020B0604020202020204" pitchFamily="34" charset="0"/>
              </a:rPr>
              <a:t>design </a:t>
            </a:r>
            <a:r>
              <a:rPr lang="en-US" b="1" dirty="0" smtClean="0">
                <a:latin typeface="Arial" panose="020B0604020202020204" pitchFamily="34" charset="0"/>
                <a:cs typeface="Arial" panose="020B0604020202020204" pitchFamily="34" charset="0"/>
              </a:rPr>
              <a:t>captures </a:t>
            </a:r>
            <a:r>
              <a:rPr lang="en-US" b="1" dirty="0">
                <a:latin typeface="Arial" panose="020B0604020202020204" pitchFamily="34" charset="0"/>
                <a:cs typeface="Arial" panose="020B0604020202020204" pitchFamily="34" charset="0"/>
              </a:rPr>
              <a:t>the status quo and provides quick understanding of the issue</a:t>
            </a:r>
            <a:r>
              <a:rPr lang="en-US" dirty="0" smtClean="0">
                <a:latin typeface="Arial" panose="020B0604020202020204" pitchFamily="34" charset="0"/>
                <a:cs typeface="Arial" panose="020B0604020202020204" pitchFamily="34" charset="0"/>
              </a:rPr>
              <a:t>.</a:t>
            </a:r>
          </a:p>
          <a:p>
            <a:r>
              <a:rPr lang="en-US" dirty="0" smtClean="0">
                <a:latin typeface="Arial" panose="020B0604020202020204" pitchFamily="34" charset="0"/>
                <a:cs typeface="Arial" panose="020B0604020202020204" pitchFamily="34" charset="0"/>
              </a:rPr>
              <a:t>Cross-sectional </a:t>
            </a:r>
            <a:r>
              <a:rPr lang="en-US" dirty="0">
                <a:latin typeface="Arial" panose="020B0604020202020204" pitchFamily="34" charset="0"/>
                <a:cs typeface="Arial" panose="020B0604020202020204" pitchFamily="34" charset="0"/>
              </a:rPr>
              <a:t>research can be used to find </a:t>
            </a:r>
            <a:r>
              <a:rPr lang="en-US" b="1" dirty="0">
                <a:latin typeface="Arial" panose="020B0604020202020204" pitchFamily="34" charset="0"/>
                <a:cs typeface="Arial" panose="020B0604020202020204" pitchFamily="34" charset="0"/>
              </a:rPr>
              <a:t>connections between different variables, such as the link between physical activity and demographic parameters</a:t>
            </a:r>
            <a:r>
              <a:rPr lang="en-US" dirty="0">
                <a:latin typeface="Arial" panose="020B0604020202020204" pitchFamily="34" charset="0"/>
                <a:cs typeface="Arial" panose="020B0604020202020204" pitchFamily="34" charset="0"/>
              </a:rPr>
              <a:t>. </a:t>
            </a:r>
          </a:p>
          <a:p>
            <a:pPr marL="0" indent="0">
              <a:buNone/>
            </a:pPr>
            <a:r>
              <a:rPr lang="en-US" b="1" u="sng" dirty="0" smtClean="0">
                <a:latin typeface="Arial" panose="020B0604020202020204" pitchFamily="34" charset="0"/>
                <a:cs typeface="Arial" panose="020B0604020202020204" pitchFamily="34" charset="0"/>
              </a:rPr>
              <a:t>Limitations:</a:t>
            </a:r>
          </a:p>
          <a:p>
            <a:r>
              <a:rPr lang="en-US" dirty="0">
                <a:latin typeface="Arial" panose="020B0604020202020204" pitchFamily="34" charset="0"/>
                <a:cs typeface="Arial" panose="020B0604020202020204" pitchFamily="34" charset="0"/>
              </a:rPr>
              <a:t>Cross-sectional </a:t>
            </a:r>
            <a:r>
              <a:rPr lang="en-US" dirty="0" smtClean="0">
                <a:latin typeface="Arial" panose="020B0604020202020204" pitchFamily="34" charset="0"/>
                <a:cs typeface="Arial" panose="020B0604020202020204" pitchFamily="34" charset="0"/>
              </a:rPr>
              <a:t>studies</a:t>
            </a:r>
            <a:r>
              <a:rPr lang="en-US" dirty="0">
                <a:latin typeface="Arial" panose="020B0604020202020204" pitchFamily="34" charset="0"/>
                <a:cs typeface="Arial" panose="020B0604020202020204" pitchFamily="34" charset="0"/>
              </a:rPr>
              <a:t> </a:t>
            </a:r>
            <a:r>
              <a:rPr lang="en-US" b="1" dirty="0" smtClean="0">
                <a:latin typeface="Arial" panose="020B0604020202020204" pitchFamily="34" charset="0"/>
                <a:cs typeface="Arial" panose="020B0604020202020204" pitchFamily="34" charset="0"/>
              </a:rPr>
              <a:t>cannot </a:t>
            </a:r>
            <a:r>
              <a:rPr lang="en-US" b="1" dirty="0">
                <a:latin typeface="Arial" panose="020B0604020202020204" pitchFamily="34" charset="0"/>
                <a:cs typeface="Arial" panose="020B0604020202020204" pitchFamily="34" charset="0"/>
              </a:rPr>
              <a:t>determine the cause-and-effect relationships between variables</a:t>
            </a:r>
            <a:r>
              <a:rPr lang="en-US" dirty="0">
                <a:latin typeface="Arial" panose="020B0604020202020204" pitchFamily="34" charset="0"/>
                <a:cs typeface="Arial" panose="020B0604020202020204" pitchFamily="34" charset="0"/>
              </a:rPr>
              <a:t>.</a:t>
            </a:r>
          </a:p>
          <a:p>
            <a:r>
              <a:rPr lang="en-US" dirty="0">
                <a:latin typeface="Arial" panose="020B0604020202020204" pitchFamily="34" charset="0"/>
                <a:cs typeface="Arial" panose="020B0604020202020204" pitchFamily="34" charset="0"/>
              </a:rPr>
              <a:t>I</a:t>
            </a:r>
            <a:r>
              <a:rPr lang="en-US" dirty="0" smtClean="0">
                <a:latin typeface="Arial" panose="020B0604020202020204" pitchFamily="34" charset="0"/>
                <a:cs typeface="Arial" panose="020B0604020202020204" pitchFamily="34" charset="0"/>
              </a:rPr>
              <a:t>t's </a:t>
            </a:r>
            <a:r>
              <a:rPr lang="en-US" b="1" dirty="0">
                <a:latin typeface="Arial" panose="020B0604020202020204" pitchFamily="34" charset="0"/>
                <a:cs typeface="Arial" panose="020B0604020202020204" pitchFamily="34" charset="0"/>
              </a:rPr>
              <a:t>challenging</a:t>
            </a:r>
            <a:r>
              <a:rPr lang="en-US" dirty="0">
                <a:latin typeface="Arial" panose="020B0604020202020204" pitchFamily="34" charset="0"/>
                <a:cs typeface="Arial" panose="020B0604020202020204" pitchFamily="34" charset="0"/>
              </a:rPr>
              <a:t> to establish the </a:t>
            </a:r>
            <a:r>
              <a:rPr lang="en-US" b="1" dirty="0">
                <a:latin typeface="Arial" panose="020B0604020202020204" pitchFamily="34" charset="0"/>
                <a:cs typeface="Arial" panose="020B0604020202020204" pitchFamily="34" charset="0"/>
              </a:rPr>
              <a:t>temporal sequence of events</a:t>
            </a:r>
            <a:r>
              <a:rPr lang="en-US" dirty="0">
                <a:latin typeface="Arial" panose="020B0604020202020204" pitchFamily="34" charset="0"/>
                <a:cs typeface="Arial" panose="020B0604020202020204" pitchFamily="34" charset="0"/>
              </a:rPr>
              <a:t>. Longitudinal studies are necessary to understand changes over time.</a:t>
            </a:r>
          </a:p>
          <a:p>
            <a:endParaRPr lang="en-US" dirty="0"/>
          </a:p>
        </p:txBody>
      </p:sp>
      <p:sp>
        <p:nvSpPr>
          <p:cNvPr id="4" name="TextBox 3"/>
          <p:cNvSpPr txBox="1"/>
          <p:nvPr/>
        </p:nvSpPr>
        <p:spPr>
          <a:xfrm>
            <a:off x="4419600" y="6488668"/>
            <a:ext cx="4724400"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(MacDonald, </a:t>
            </a:r>
            <a:r>
              <a:rPr lang="en-US" dirty="0" err="1">
                <a:latin typeface="Arial" panose="020B0604020202020204" pitchFamily="34" charset="0"/>
                <a:cs typeface="Arial" panose="020B0604020202020204" pitchFamily="34" charset="0"/>
              </a:rPr>
              <a:t>Greig</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Baracos</a:t>
            </a:r>
            <a:r>
              <a:rPr lang="en-US" dirty="0">
                <a:latin typeface="Arial" panose="020B0604020202020204" pitchFamily="34" charset="0"/>
                <a:cs typeface="Arial" panose="020B0604020202020204" pitchFamily="34" charset="0"/>
              </a:rPr>
              <a:t>, 2011)</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44798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7744630" cy="709865"/>
          </a:xfrm>
        </p:spPr>
        <p:txBody>
          <a:bodyPr/>
          <a:lstStyle/>
          <a:p>
            <a:r>
              <a:rPr lang="en-US" sz="2800" b="1" dirty="0">
                <a:latin typeface="Arial" pitchFamily="34" charset="0"/>
                <a:cs typeface="Arial" pitchFamily="34" charset="0"/>
              </a:rPr>
              <a:t>Recruitment, Sampling &amp; Study Participants</a:t>
            </a:r>
            <a:endParaRPr lang="en-US" sz="2800" dirty="0"/>
          </a:p>
        </p:txBody>
      </p:sp>
      <p:sp>
        <p:nvSpPr>
          <p:cNvPr id="3" name="Content Placeholder 2"/>
          <p:cNvSpPr>
            <a:spLocks noGrp="1"/>
          </p:cNvSpPr>
          <p:nvPr>
            <p:ph idx="1"/>
          </p:nvPr>
        </p:nvSpPr>
        <p:spPr>
          <a:xfrm>
            <a:off x="304800" y="2209800"/>
            <a:ext cx="8458200" cy="4343400"/>
          </a:xfrm>
        </p:spPr>
        <p:txBody>
          <a:bodyPr>
            <a:normAutofit/>
          </a:bodyPr>
          <a:lstStyle/>
          <a:p>
            <a:pPr marL="0" indent="0">
              <a:buNone/>
            </a:pPr>
            <a:r>
              <a:rPr lang="en-US" b="1" u="sng" dirty="0">
                <a:latin typeface="Arial" panose="020B0604020202020204" pitchFamily="34" charset="0"/>
                <a:cs typeface="Arial" pitchFamily="34" charset="0"/>
              </a:rPr>
              <a:t>Study </a:t>
            </a:r>
            <a:r>
              <a:rPr lang="en-US" b="1" u="sng" dirty="0" smtClean="0">
                <a:latin typeface="Arial" pitchFamily="34" charset="0"/>
                <a:cs typeface="Arial" pitchFamily="34" charset="0"/>
              </a:rPr>
              <a:t>Participants </a:t>
            </a:r>
            <a:r>
              <a:rPr lang="en-US" b="1" u="sng" dirty="0" smtClean="0">
                <a:latin typeface="Arial" pitchFamily="34" charset="0"/>
                <a:cs typeface="Arial" pitchFamily="34" charset="0"/>
              </a:rPr>
              <a:t>:</a:t>
            </a:r>
          </a:p>
          <a:p>
            <a:r>
              <a:rPr lang="en-US" dirty="0" smtClean="0">
                <a:latin typeface="Arial" pitchFamily="34" charset="0"/>
                <a:cs typeface="Arial" pitchFamily="34" charset="0"/>
              </a:rPr>
              <a:t>Undergraduate </a:t>
            </a:r>
            <a:r>
              <a:rPr lang="en-US" dirty="0">
                <a:latin typeface="Arial" pitchFamily="34" charset="0"/>
                <a:cs typeface="Arial" pitchFamily="34" charset="0"/>
              </a:rPr>
              <a:t>and graduate </a:t>
            </a:r>
            <a:r>
              <a:rPr lang="en-US" b="1" dirty="0">
                <a:latin typeface="Arial" pitchFamily="34" charset="0"/>
                <a:cs typeface="Arial" pitchFamily="34" charset="0"/>
              </a:rPr>
              <a:t>students from various faculties and academic years</a:t>
            </a:r>
            <a:r>
              <a:rPr lang="en-US" dirty="0">
                <a:latin typeface="Arial" pitchFamily="34" charset="0"/>
                <a:cs typeface="Arial" pitchFamily="34" charset="0"/>
              </a:rPr>
              <a:t> at public universities will make up the study population</a:t>
            </a:r>
            <a:r>
              <a:rPr lang="en-US" dirty="0" smtClean="0">
                <a:latin typeface="Arial" pitchFamily="34" charset="0"/>
                <a:cs typeface="Arial" pitchFamily="34" charset="0"/>
              </a:rPr>
              <a:t>.</a:t>
            </a:r>
          </a:p>
          <a:p>
            <a:pPr marL="0" indent="0">
              <a:buNone/>
            </a:pPr>
            <a:r>
              <a:rPr lang="en-US" b="1" u="sng" dirty="0">
                <a:latin typeface="Arial" pitchFamily="34" charset="0"/>
                <a:cs typeface="Arial" pitchFamily="34" charset="0"/>
              </a:rPr>
              <a:t>Recruitment </a:t>
            </a:r>
            <a:r>
              <a:rPr lang="en-US" b="1" u="sng" dirty="0" smtClean="0">
                <a:latin typeface="Arial" pitchFamily="34" charset="0"/>
                <a:cs typeface="Arial" pitchFamily="34" charset="0"/>
              </a:rPr>
              <a:t>:</a:t>
            </a:r>
            <a:endParaRPr lang="en-US" dirty="0">
              <a:latin typeface="Arial" pitchFamily="34" charset="0"/>
              <a:cs typeface="Arial" pitchFamily="34" charset="0"/>
            </a:endParaRPr>
          </a:p>
          <a:p>
            <a:r>
              <a:rPr lang="en-US" dirty="0" smtClean="0">
                <a:latin typeface="Arial" pitchFamily="34" charset="0"/>
                <a:cs typeface="Arial" pitchFamily="34" charset="0"/>
              </a:rPr>
              <a:t>The </a:t>
            </a:r>
            <a:r>
              <a:rPr lang="en-US" dirty="0">
                <a:latin typeface="Arial" pitchFamily="34" charset="0"/>
                <a:cs typeface="Arial" pitchFamily="34" charset="0"/>
              </a:rPr>
              <a:t>study will promote itself and recruit volunteers using widely used </a:t>
            </a:r>
            <a:r>
              <a:rPr lang="en-US" b="1" dirty="0">
                <a:latin typeface="Arial" pitchFamily="34" charset="0"/>
                <a:cs typeface="Arial" pitchFamily="34" charset="0"/>
              </a:rPr>
              <a:t>social media </a:t>
            </a:r>
            <a:r>
              <a:rPr lang="en-US" dirty="0">
                <a:latin typeface="Arial" pitchFamily="34" charset="0"/>
                <a:cs typeface="Arial" pitchFamily="34" charset="0"/>
              </a:rPr>
              <a:t>with a large user </a:t>
            </a:r>
            <a:r>
              <a:rPr lang="en-US" dirty="0" smtClean="0">
                <a:latin typeface="Arial" pitchFamily="34" charset="0"/>
                <a:cs typeface="Arial" pitchFamily="34" charset="0"/>
              </a:rPr>
              <a:t>base.</a:t>
            </a:r>
            <a:endParaRPr lang="en-US" dirty="0">
              <a:latin typeface="Arial" pitchFamily="34" charset="0"/>
              <a:cs typeface="Arial" pitchFamily="34" charset="0"/>
            </a:endParaRPr>
          </a:p>
          <a:p>
            <a:r>
              <a:rPr lang="en-US" b="1" dirty="0">
                <a:latin typeface="Arial" pitchFamily="34" charset="0"/>
                <a:cs typeface="Arial" pitchFamily="34" charset="0"/>
              </a:rPr>
              <a:t>Posters and announcements </a:t>
            </a:r>
            <a:r>
              <a:rPr lang="en-US" dirty="0">
                <a:latin typeface="Arial" pitchFamily="34" charset="0"/>
                <a:cs typeface="Arial" pitchFamily="34" charset="0"/>
              </a:rPr>
              <a:t>on campus will reach students without technological devices</a:t>
            </a:r>
            <a:r>
              <a:rPr lang="en-US" dirty="0" smtClean="0">
                <a:latin typeface="Arial" pitchFamily="34" charset="0"/>
                <a:cs typeface="Arial" pitchFamily="34" charset="0"/>
              </a:rPr>
              <a:t>.</a:t>
            </a:r>
            <a:endParaRPr lang="en-US" dirty="0">
              <a:latin typeface="Arial" panose="020B0604020202020204" pitchFamily="34" charset="0"/>
              <a:cs typeface="Arial" panose="020B0604020202020204" pitchFamily="34" charset="0"/>
            </a:endParaRPr>
          </a:p>
          <a:p>
            <a:r>
              <a:rPr lang="en-US" dirty="0" smtClean="0">
                <a:latin typeface="Arial" pitchFamily="34" charset="0"/>
                <a:cs typeface="Arial" pitchFamily="34" charset="0"/>
              </a:rPr>
              <a:t>The </a:t>
            </a:r>
            <a:r>
              <a:rPr lang="en-US" b="1" dirty="0">
                <a:latin typeface="Arial" pitchFamily="34" charset="0"/>
                <a:cs typeface="Arial" pitchFamily="34" charset="0"/>
              </a:rPr>
              <a:t>university's email system </a:t>
            </a:r>
            <a:r>
              <a:rPr lang="en-US" dirty="0">
                <a:latin typeface="Arial" pitchFamily="34" charset="0"/>
                <a:cs typeface="Arial" pitchFamily="34" charset="0"/>
              </a:rPr>
              <a:t>will serve as the primary means of interacting with students</a:t>
            </a:r>
            <a:r>
              <a:rPr lang="en-US" dirty="0" smtClean="0">
                <a:latin typeface="Arial" pitchFamily="34" charset="0"/>
                <a:cs typeface="Arial" pitchFamily="34" charset="0"/>
              </a:rPr>
              <a:t>.</a:t>
            </a:r>
            <a:endParaRPr lang="en-US" b="1" u="sng" dirty="0" smtClean="0">
              <a:latin typeface="Arial" pitchFamily="34" charset="0"/>
              <a:cs typeface="Arial" pitchFamily="34" charset="0"/>
            </a:endParaRPr>
          </a:p>
          <a:p>
            <a:pPr marL="0" indent="0">
              <a:buNone/>
            </a:pPr>
            <a:r>
              <a:rPr lang="en-US" dirty="0">
                <a:latin typeface="Arial" pitchFamily="34" charset="0"/>
                <a:cs typeface="Arial" pitchFamily="34" charset="0"/>
              </a:rPr>
              <a:t>The recruitment process will involve both random and stratified sampling methods to ensure a representative sample of the student body</a:t>
            </a:r>
            <a:r>
              <a:rPr lang="en-US" dirty="0" smtClean="0">
                <a:latin typeface="Arial" pitchFamily="34" charset="0"/>
                <a:cs typeface="Arial" pitchFamily="34" charset="0"/>
              </a:rPr>
              <a:t>.</a:t>
            </a:r>
            <a:endParaRPr lang="en-US" dirty="0">
              <a:latin typeface="Arial" pitchFamily="34" charset="0"/>
              <a:cs typeface="Arial" pitchFamily="34" charset="0"/>
            </a:endParaRPr>
          </a:p>
          <a:p>
            <a:endParaRPr lang="en-US" b="1" dirty="0" smtClean="0">
              <a:latin typeface="Arial" pitchFamily="34" charset="0"/>
              <a:cs typeface="Arial" pitchFamily="34" charset="0"/>
            </a:endParaRPr>
          </a:p>
        </p:txBody>
      </p:sp>
      <p:sp>
        <p:nvSpPr>
          <p:cNvPr id="5" name="TextBox 4"/>
          <p:cNvSpPr txBox="1"/>
          <p:nvPr/>
        </p:nvSpPr>
        <p:spPr>
          <a:xfrm>
            <a:off x="6553200" y="6409248"/>
            <a:ext cx="1905000" cy="369332"/>
          </a:xfrm>
          <a:prstGeom prst="rect">
            <a:avLst/>
          </a:prstGeom>
          <a:noFill/>
        </p:spPr>
        <p:txBody>
          <a:bodyPr wrap="square" rtlCol="0">
            <a:spAutoFit/>
          </a:bodyPr>
          <a:lstStyle/>
          <a:p>
            <a:r>
              <a:rPr lang="en-US" dirty="0">
                <a:latin typeface="Arial" pitchFamily="34" charset="0"/>
                <a:cs typeface="Arial" pitchFamily="34" charset="0"/>
              </a:rPr>
              <a:t>(Stratton, 2021</a:t>
            </a:r>
            <a:r>
              <a:rPr lang="en-US" dirty="0" smtClean="0">
                <a:latin typeface="Arial" pitchFamily="34" charset="0"/>
                <a:cs typeface="Arial" pitchFamily="34" charset="0"/>
              </a:rPr>
              <a:t>)</a:t>
            </a:r>
            <a:endParaRPr lang="en-US" dirty="0"/>
          </a:p>
        </p:txBody>
      </p:sp>
    </p:spTree>
    <p:extLst>
      <p:ext uri="{BB962C8B-B14F-4D97-AF65-F5344CB8AC3E}">
        <p14:creationId xmlns:p14="http://schemas.microsoft.com/office/powerpoint/2010/main" val="34282689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7668430" cy="709865"/>
          </a:xfrm>
        </p:spPr>
        <p:txBody>
          <a:bodyPr/>
          <a:lstStyle/>
          <a:p>
            <a:r>
              <a:rPr lang="en-US" sz="2800" b="1" dirty="0">
                <a:latin typeface="Arial" pitchFamily="34" charset="0"/>
                <a:cs typeface="Arial" pitchFamily="34" charset="0"/>
              </a:rPr>
              <a:t>Recruitment, Sampling &amp; Study Participants</a:t>
            </a:r>
            <a:endParaRPr lang="en-US" sz="2800" dirty="0"/>
          </a:p>
        </p:txBody>
      </p:sp>
      <p:sp>
        <p:nvSpPr>
          <p:cNvPr id="3" name="Content Placeholder 2"/>
          <p:cNvSpPr>
            <a:spLocks noGrp="1"/>
          </p:cNvSpPr>
          <p:nvPr>
            <p:ph idx="1"/>
          </p:nvPr>
        </p:nvSpPr>
        <p:spPr>
          <a:xfrm>
            <a:off x="457200" y="2133600"/>
            <a:ext cx="8382000" cy="4724400"/>
          </a:xfrm>
        </p:spPr>
        <p:txBody>
          <a:bodyPr>
            <a:normAutofit/>
          </a:bodyPr>
          <a:lstStyle/>
          <a:p>
            <a:pPr marL="0" indent="0">
              <a:buNone/>
            </a:pPr>
            <a:r>
              <a:rPr lang="en-US" b="1" u="sng" dirty="0">
                <a:latin typeface="Arial" pitchFamily="34" charset="0"/>
                <a:cs typeface="Arial" pitchFamily="34" charset="0"/>
              </a:rPr>
              <a:t>Sampling </a:t>
            </a:r>
            <a:r>
              <a:rPr lang="en-US" b="1" u="sng" dirty="0" smtClean="0">
                <a:latin typeface="Arial" pitchFamily="34" charset="0"/>
                <a:cs typeface="Arial" pitchFamily="34" charset="0"/>
              </a:rPr>
              <a:t>:</a:t>
            </a:r>
          </a:p>
          <a:p>
            <a:r>
              <a:rPr lang="en-US" b="1" dirty="0">
                <a:latin typeface="Arial" panose="020B0604020202020204" pitchFamily="34" charset="0"/>
                <a:cs typeface="Arial" panose="020B0604020202020204" pitchFamily="34" charset="0"/>
              </a:rPr>
              <a:t>Random Sampling:</a:t>
            </a:r>
            <a:r>
              <a:rPr lang="en-US" dirty="0">
                <a:latin typeface="Arial" panose="020B0604020202020204" pitchFamily="34" charset="0"/>
                <a:cs typeface="Arial" panose="020B0604020202020204" pitchFamily="34" charset="0"/>
              </a:rPr>
              <a:t> A random sample of students will be selected from the university's enrollment database, ensuring a mix of genders, academic years, and faculties. Random sampling helps eliminate bias and ensures that each student has an equal chance of being selected, enhancing the generalizability of the findings</a:t>
            </a:r>
            <a:r>
              <a:rPr lang="en-US" dirty="0" smtClean="0">
                <a:latin typeface="Arial" panose="020B0604020202020204" pitchFamily="34" charset="0"/>
                <a:cs typeface="Arial" panose="020B0604020202020204" pitchFamily="34" charset="0"/>
              </a:rPr>
              <a:t>.</a:t>
            </a:r>
            <a:endParaRPr lang="en-US" b="1" dirty="0" smtClean="0">
              <a:latin typeface="Arial" panose="020B0604020202020204" pitchFamily="34" charset="0"/>
              <a:cs typeface="Arial" panose="020B0604020202020204" pitchFamily="34" charset="0"/>
            </a:endParaRPr>
          </a:p>
          <a:p>
            <a:r>
              <a:rPr lang="en-US" b="1" dirty="0" smtClean="0">
                <a:latin typeface="Arial" panose="020B0604020202020204" pitchFamily="34" charset="0"/>
                <a:cs typeface="Arial" panose="020B0604020202020204" pitchFamily="34" charset="0"/>
              </a:rPr>
              <a:t>Stratified </a:t>
            </a:r>
            <a:r>
              <a:rPr lang="en-US" b="1" dirty="0">
                <a:latin typeface="Arial" panose="020B0604020202020204" pitchFamily="34" charset="0"/>
                <a:cs typeface="Arial" panose="020B0604020202020204" pitchFamily="34" charset="0"/>
              </a:rPr>
              <a:t>Sampling:</a:t>
            </a:r>
            <a:r>
              <a:rPr lang="en-US" dirty="0">
                <a:latin typeface="Arial" panose="020B0604020202020204" pitchFamily="34" charset="0"/>
                <a:cs typeface="Arial" panose="020B0604020202020204" pitchFamily="34" charset="0"/>
              </a:rPr>
              <a:t> Stratification will be based on academic years and faculties. This approach ensures that each subgroup is proportionally represented, allowing for meaningful comparisons between different academic levels and </a:t>
            </a:r>
            <a:r>
              <a:rPr lang="en-US" dirty="0" smtClean="0">
                <a:latin typeface="Arial" panose="020B0604020202020204" pitchFamily="34" charset="0"/>
                <a:cs typeface="Arial" panose="020B0604020202020204" pitchFamily="34" charset="0"/>
              </a:rPr>
              <a:t>disciplines.</a:t>
            </a:r>
          </a:p>
          <a:p>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sample size will be chosen in accordance with relevant statistical techniques to yield a 95% confidence level and a 5% confidence interval. 400–500 individuals are regarded to be a sufficient sample size to produce statistically significant results given the size of the university's student body.</a:t>
            </a:r>
          </a:p>
          <a:p>
            <a:endParaRPr lang="en-US" dirty="0">
              <a:latin typeface="Arial" panose="020B0604020202020204" pitchFamily="34" charset="0"/>
              <a:cs typeface="Arial" panose="020B0604020202020204" pitchFamily="34" charset="0"/>
            </a:endParaRPr>
          </a:p>
        </p:txBody>
      </p:sp>
      <p:sp>
        <p:nvSpPr>
          <p:cNvPr id="4" name="TextBox 3"/>
          <p:cNvSpPr txBox="1"/>
          <p:nvPr/>
        </p:nvSpPr>
        <p:spPr>
          <a:xfrm>
            <a:off x="6350358" y="6488668"/>
            <a:ext cx="2514600" cy="369332"/>
          </a:xfrm>
          <a:prstGeom prst="rect">
            <a:avLst/>
          </a:prstGeom>
          <a:noFill/>
        </p:spPr>
        <p:txBody>
          <a:bodyPr wrap="square" rtlCol="0">
            <a:spAutoFit/>
          </a:bodyPr>
          <a:lstStyle/>
          <a:p>
            <a:r>
              <a:rPr lang="en-US" dirty="0">
                <a:latin typeface="Arial" pitchFamily="34" charset="0"/>
                <a:cs typeface="Arial" pitchFamily="34" charset="0"/>
              </a:rPr>
              <a:t>(Chandler et al., 2019</a:t>
            </a:r>
            <a:r>
              <a:rPr lang="en-US" dirty="0" smtClean="0">
                <a:latin typeface="Arial" pitchFamily="34" charset="0"/>
                <a:cs typeface="Arial" pitchFamily="34" charset="0"/>
              </a:rPr>
              <a:t>)</a:t>
            </a:r>
            <a:endParaRPr lang="en-US" dirty="0">
              <a:latin typeface="Arial" pitchFamily="34" charset="0"/>
              <a:cs typeface="Arial" pitchFamily="34" charset="0"/>
            </a:endParaRPr>
          </a:p>
        </p:txBody>
      </p:sp>
    </p:spTree>
    <p:extLst>
      <p:ext uri="{BB962C8B-B14F-4D97-AF65-F5344CB8AC3E}">
        <p14:creationId xmlns:p14="http://schemas.microsoft.com/office/powerpoint/2010/main" val="1753512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7287430" cy="709865"/>
          </a:xfrm>
        </p:spPr>
        <p:txBody>
          <a:bodyPr/>
          <a:lstStyle/>
          <a:p>
            <a:r>
              <a:rPr lang="en-US" sz="2800" b="1" dirty="0">
                <a:latin typeface="Arial" pitchFamily="34" charset="0"/>
                <a:cs typeface="Arial" pitchFamily="34" charset="0"/>
              </a:rPr>
              <a:t>Data Collection Method(s)/procedure/tool</a:t>
            </a:r>
            <a:endParaRPr lang="en-US" sz="2800" dirty="0"/>
          </a:p>
        </p:txBody>
      </p:sp>
      <p:sp>
        <p:nvSpPr>
          <p:cNvPr id="3" name="Content Placeholder 2"/>
          <p:cNvSpPr>
            <a:spLocks noGrp="1"/>
          </p:cNvSpPr>
          <p:nvPr>
            <p:ph idx="1"/>
          </p:nvPr>
        </p:nvSpPr>
        <p:spPr>
          <a:xfrm>
            <a:off x="457200" y="1945348"/>
            <a:ext cx="8458200" cy="4038600"/>
          </a:xfrm>
        </p:spPr>
        <p:txBody>
          <a:bodyPr>
            <a:noAutofit/>
          </a:bodyPr>
          <a:lstStyle/>
          <a:p>
            <a:pPr marL="0" indent="0">
              <a:buNone/>
            </a:pPr>
            <a:endParaRPr lang="en-US" sz="2000" dirty="0">
              <a:latin typeface="Arial" panose="020B0604020202020204" pitchFamily="34" charset="0"/>
              <a:cs typeface="Arial" panose="020B0604020202020204" pitchFamily="34" charset="0"/>
            </a:endParaRPr>
          </a:p>
          <a:p>
            <a:r>
              <a:rPr lang="en-US" sz="2000" dirty="0" smtClean="0">
                <a:latin typeface="Arial" panose="020B0604020202020204" pitchFamily="34" charset="0"/>
                <a:cs typeface="Arial" panose="020B0604020202020204" pitchFamily="34" charset="0"/>
              </a:rPr>
              <a:t>A </a:t>
            </a:r>
            <a:r>
              <a:rPr lang="en-US" sz="2000" b="1" dirty="0">
                <a:latin typeface="Arial" panose="020B0604020202020204" pitchFamily="34" charset="0"/>
                <a:cs typeface="Arial" panose="020B0604020202020204" pitchFamily="34" charset="0"/>
              </a:rPr>
              <a:t>structured questionnaire </a:t>
            </a:r>
            <a:r>
              <a:rPr lang="en-US" sz="2000" dirty="0">
                <a:latin typeface="Arial" panose="020B0604020202020204" pitchFamily="34" charset="0"/>
                <a:cs typeface="Arial" panose="020B0604020202020204" pitchFamily="34" charset="0"/>
              </a:rPr>
              <a:t>will be administered to collect quantitative data on physical activity levels, socio-demographic information, awareness of physical activity benefits, and perceived barriers and motivators. </a:t>
            </a:r>
            <a:endParaRPr lang="en-US" sz="2000" dirty="0" smtClean="0">
              <a:latin typeface="Arial" panose="020B0604020202020204" pitchFamily="34" charset="0"/>
              <a:cs typeface="Arial" panose="020B0604020202020204" pitchFamily="34" charset="0"/>
            </a:endParaRPr>
          </a:p>
          <a:p>
            <a:r>
              <a:rPr lang="en-US" sz="2000" dirty="0" smtClean="0">
                <a:latin typeface="Arial" panose="020B0604020202020204" pitchFamily="34" charset="0"/>
                <a:cs typeface="Arial" panose="020B0604020202020204" pitchFamily="34" charset="0"/>
              </a:rPr>
              <a:t>The </a:t>
            </a:r>
            <a:r>
              <a:rPr lang="en-US" sz="2000" b="1" dirty="0">
                <a:latin typeface="Arial" panose="020B0604020202020204" pitchFamily="34" charset="0"/>
                <a:cs typeface="Arial" panose="020B0604020202020204" pitchFamily="34" charset="0"/>
              </a:rPr>
              <a:t>International Physical Activity Questionnaire (IPAQ) </a:t>
            </a:r>
            <a:r>
              <a:rPr lang="en-US" sz="2000" dirty="0">
                <a:latin typeface="Arial" panose="020B0604020202020204" pitchFamily="34" charset="0"/>
                <a:cs typeface="Arial" panose="020B0604020202020204" pitchFamily="34" charset="0"/>
              </a:rPr>
              <a:t>will be utilized to quantify students' physical activity levels. The IPAQ is a standardized tool that allows for the quantification of physical activity levels, ensuring consistency and comparability of </a:t>
            </a:r>
            <a:r>
              <a:rPr lang="en-US" sz="2000" dirty="0" smtClean="0">
                <a:latin typeface="Arial" panose="020B0604020202020204" pitchFamily="34" charset="0"/>
                <a:cs typeface="Arial" panose="020B0604020202020204" pitchFamily="34" charset="0"/>
              </a:rPr>
              <a:t>data.</a:t>
            </a:r>
          </a:p>
          <a:p>
            <a:r>
              <a:rPr lang="en-US" sz="2000" b="1" dirty="0" smtClean="0">
                <a:latin typeface="Arial" panose="020B0604020202020204" pitchFamily="34" charset="0"/>
                <a:cs typeface="Arial" panose="020B0604020202020204" pitchFamily="34" charset="0"/>
              </a:rPr>
              <a:t>Objective </a:t>
            </a:r>
            <a:r>
              <a:rPr lang="en-US" sz="2000" b="1" dirty="0">
                <a:latin typeface="Arial" panose="020B0604020202020204" pitchFamily="34" charset="0"/>
                <a:cs typeface="Arial" panose="020B0604020202020204" pitchFamily="34" charset="0"/>
              </a:rPr>
              <a:t>measures like pedometers or fitness trackers </a:t>
            </a:r>
            <a:r>
              <a:rPr lang="en-US" sz="2000" dirty="0">
                <a:latin typeface="Arial" panose="020B0604020202020204" pitchFamily="34" charset="0"/>
                <a:cs typeface="Arial" panose="020B0604020202020204" pitchFamily="34" charset="0"/>
              </a:rPr>
              <a:t>may be used to obtain accurate data on students' daily steps, active minutes, and sedentary time. Objective measures enhance the reliability of the study's findings.</a:t>
            </a:r>
          </a:p>
        </p:txBody>
      </p:sp>
      <p:sp>
        <p:nvSpPr>
          <p:cNvPr id="4" name="TextBox 3"/>
          <p:cNvSpPr txBox="1"/>
          <p:nvPr/>
        </p:nvSpPr>
        <p:spPr>
          <a:xfrm>
            <a:off x="5791200" y="6292333"/>
            <a:ext cx="3276600"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(Ramón-</a:t>
            </a:r>
            <a:r>
              <a:rPr lang="en-IN" dirty="0" err="1">
                <a:latin typeface="Arial" panose="020B0604020202020204" pitchFamily="34" charset="0"/>
                <a:cs typeface="Arial" panose="020B0604020202020204" pitchFamily="34" charset="0"/>
              </a:rPr>
              <a:t>Arbués</a:t>
            </a:r>
            <a:r>
              <a:rPr lang="en-IN" dirty="0">
                <a:latin typeface="Arial" panose="020B0604020202020204" pitchFamily="34" charset="0"/>
                <a:cs typeface="Arial" panose="020B0604020202020204" pitchFamily="34" charset="0"/>
              </a:rPr>
              <a:t> et al., 2020</a:t>
            </a:r>
            <a:r>
              <a:rPr lang="en-IN" dirty="0" smtClean="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87808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itchFamily="34" charset="0"/>
                <a:cs typeface="Arial" pitchFamily="34" charset="0"/>
              </a:rPr>
              <a:t>Data Analysis </a:t>
            </a:r>
            <a:r>
              <a:rPr lang="en-US" b="1" dirty="0" smtClean="0">
                <a:latin typeface="Arial" pitchFamily="34" charset="0"/>
                <a:cs typeface="Arial" pitchFamily="34" charset="0"/>
              </a:rPr>
              <a:t>Technique</a:t>
            </a:r>
            <a:endParaRPr lang="en-US" b="1" dirty="0"/>
          </a:p>
        </p:txBody>
      </p:sp>
      <p:sp>
        <p:nvSpPr>
          <p:cNvPr id="3" name="Content Placeholder 2"/>
          <p:cNvSpPr>
            <a:spLocks noGrp="1"/>
          </p:cNvSpPr>
          <p:nvPr>
            <p:ph idx="1"/>
          </p:nvPr>
        </p:nvSpPr>
        <p:spPr>
          <a:xfrm>
            <a:off x="381000" y="2209800"/>
            <a:ext cx="8382000" cy="4451866"/>
          </a:xfrm>
        </p:spPr>
        <p:txBody>
          <a:bodyPr>
            <a:normAutofit/>
          </a:bodyPr>
          <a:lstStyle/>
          <a:p>
            <a:r>
              <a:rPr lang="en-US" b="1" dirty="0" smtClean="0">
                <a:latin typeface="Arial" panose="020B0604020202020204" pitchFamily="34" charset="0"/>
                <a:cs typeface="Arial" panose="020B0604020202020204" pitchFamily="34" charset="0"/>
              </a:rPr>
              <a:t>Descriptive </a:t>
            </a:r>
            <a:r>
              <a:rPr lang="en-US" b="1" dirty="0">
                <a:latin typeface="Arial" panose="020B0604020202020204" pitchFamily="34" charset="0"/>
                <a:cs typeface="Arial" panose="020B0604020202020204" pitchFamily="34" charset="0"/>
              </a:rPr>
              <a:t>statistics</a:t>
            </a:r>
            <a:r>
              <a:rPr lang="en-US" dirty="0">
                <a:latin typeface="Arial" panose="020B0604020202020204" pitchFamily="34" charset="0"/>
                <a:cs typeface="Arial" panose="020B0604020202020204" pitchFamily="34" charset="0"/>
              </a:rPr>
              <a:t>, including mean, median, standard deviation, and frequency distributions, will be used to summarize and describe the physical activity levels among different student groups</a:t>
            </a:r>
            <a:r>
              <a:rPr lang="en-US" dirty="0" smtClean="0">
                <a:latin typeface="Arial" panose="020B0604020202020204" pitchFamily="34" charset="0"/>
                <a:cs typeface="Arial" panose="020B0604020202020204" pitchFamily="34" charset="0"/>
              </a:rPr>
              <a:t>.</a:t>
            </a:r>
          </a:p>
          <a:p>
            <a:r>
              <a:rPr lang="en-US" dirty="0" smtClean="0">
                <a:latin typeface="Arial" panose="020B0604020202020204" pitchFamily="34" charset="0"/>
                <a:cs typeface="Arial" panose="020B0604020202020204" pitchFamily="34" charset="0"/>
              </a:rPr>
              <a:t>Inferential </a:t>
            </a:r>
            <a:r>
              <a:rPr lang="en-US" dirty="0">
                <a:latin typeface="Arial" panose="020B0604020202020204" pitchFamily="34" charset="0"/>
                <a:cs typeface="Arial" panose="020B0604020202020204" pitchFamily="34" charset="0"/>
              </a:rPr>
              <a:t>statistical techniques, such as </a:t>
            </a:r>
            <a:r>
              <a:rPr lang="en-US" b="1" dirty="0">
                <a:latin typeface="Arial" panose="020B0604020202020204" pitchFamily="34" charset="0"/>
                <a:cs typeface="Arial" panose="020B0604020202020204" pitchFamily="34" charset="0"/>
              </a:rPr>
              <a:t>chi-square tests, t-tests, and ANOVA</a:t>
            </a:r>
            <a:r>
              <a:rPr lang="en-US" dirty="0">
                <a:latin typeface="Arial" panose="020B0604020202020204" pitchFamily="34" charset="0"/>
                <a:cs typeface="Arial" panose="020B0604020202020204" pitchFamily="34" charset="0"/>
              </a:rPr>
              <a:t>, will be employed to analyze relationships and differences in physical activity levels based on variables like gender, academic year, and access to sports facilities</a:t>
            </a:r>
            <a:r>
              <a:rPr lang="en-US" dirty="0" smtClean="0">
                <a:latin typeface="Arial" panose="020B0604020202020204" pitchFamily="34" charset="0"/>
                <a:cs typeface="Arial" panose="020B0604020202020204" pitchFamily="34" charset="0"/>
              </a:rPr>
              <a:t>.</a:t>
            </a:r>
          </a:p>
          <a:p>
            <a:r>
              <a:rPr lang="en-US" b="1" dirty="0" smtClean="0">
                <a:latin typeface="Arial" panose="020B0604020202020204" pitchFamily="34" charset="0"/>
                <a:cs typeface="Arial" panose="020B0604020202020204" pitchFamily="34" charset="0"/>
              </a:rPr>
              <a:t>Regression </a:t>
            </a:r>
            <a:r>
              <a:rPr lang="en-US" b="1" dirty="0">
                <a:latin typeface="Arial" panose="020B0604020202020204" pitchFamily="34" charset="0"/>
                <a:cs typeface="Arial" panose="020B0604020202020204" pitchFamily="34" charset="0"/>
              </a:rPr>
              <a:t>analysis </a:t>
            </a:r>
            <a:r>
              <a:rPr lang="en-US" dirty="0">
                <a:latin typeface="Arial" panose="020B0604020202020204" pitchFamily="34" charset="0"/>
                <a:cs typeface="Arial" panose="020B0604020202020204" pitchFamily="34" charset="0"/>
              </a:rPr>
              <a:t>will be used to </a:t>
            </a:r>
            <a:r>
              <a:rPr lang="en-US" dirty="0" smtClean="0">
                <a:latin typeface="Arial" panose="020B0604020202020204" pitchFamily="34" charset="0"/>
                <a:cs typeface="Arial" panose="020B0604020202020204" pitchFamily="34" charset="0"/>
              </a:rPr>
              <a:t>explore </a:t>
            </a:r>
            <a:r>
              <a:rPr lang="en-US" dirty="0">
                <a:latin typeface="Arial" panose="020B0604020202020204" pitchFamily="34" charset="0"/>
                <a:cs typeface="Arial" panose="020B0604020202020204" pitchFamily="34" charset="0"/>
              </a:rPr>
              <a:t>awareness of health benefits, socioeconomic status, and campus </a:t>
            </a:r>
            <a:r>
              <a:rPr lang="en-US" dirty="0" smtClean="0">
                <a:latin typeface="Arial" panose="020B0604020202020204" pitchFamily="34" charset="0"/>
                <a:cs typeface="Arial" panose="020B0604020202020204" pitchFamily="34" charset="0"/>
              </a:rPr>
              <a:t>facilities on </a:t>
            </a:r>
            <a:r>
              <a:rPr lang="en-US" dirty="0">
                <a:latin typeface="Arial" panose="020B0604020202020204" pitchFamily="34" charset="0"/>
                <a:cs typeface="Arial" panose="020B0604020202020204" pitchFamily="34" charset="0"/>
              </a:rPr>
              <a:t>students' physical activity levels. </a:t>
            </a:r>
            <a:r>
              <a:rPr lang="en-US" dirty="0" smtClean="0">
                <a:latin typeface="Arial" panose="020B0604020202020204" pitchFamily="34" charset="0"/>
                <a:cs typeface="Arial" panose="020B0604020202020204" pitchFamily="34" charset="0"/>
              </a:rPr>
              <a:t>This </a:t>
            </a:r>
            <a:r>
              <a:rPr lang="en-US" dirty="0">
                <a:latin typeface="Arial" panose="020B0604020202020204" pitchFamily="34" charset="0"/>
                <a:cs typeface="Arial" panose="020B0604020202020204" pitchFamily="34" charset="0"/>
              </a:rPr>
              <a:t>models will enable the identification of predictors and the quantification of their impact on physical activity behaviors</a:t>
            </a:r>
            <a:r>
              <a:rPr lang="en-US" dirty="0" smtClean="0">
                <a:latin typeface="Arial" panose="020B0604020202020204" pitchFamily="34" charset="0"/>
                <a:cs typeface="Arial" panose="020B0604020202020204" pitchFamily="34" charset="0"/>
              </a:rPr>
              <a:t>.</a:t>
            </a:r>
          </a:p>
          <a:p>
            <a:r>
              <a:rPr lang="en-US" b="1" dirty="0">
                <a:latin typeface="Arial" panose="020B0604020202020204" pitchFamily="34" charset="0"/>
                <a:cs typeface="Arial" panose="020B0604020202020204" pitchFamily="34" charset="0"/>
              </a:rPr>
              <a:t>Correlation </a:t>
            </a:r>
            <a:r>
              <a:rPr lang="en-US" b="1" dirty="0" smtClean="0">
                <a:latin typeface="Arial" panose="020B0604020202020204" pitchFamily="34" charset="0"/>
                <a:cs typeface="Arial" panose="020B0604020202020204" pitchFamily="34" charset="0"/>
              </a:rPr>
              <a:t>Analysis</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can be used to explore the correlation between physical activity levels and academic performance or mental well-being among students</a:t>
            </a:r>
            <a:r>
              <a:rPr lang="en-US" dirty="0" smtClean="0">
                <a:latin typeface="Arial" panose="020B0604020202020204" pitchFamily="34" charset="0"/>
                <a:cs typeface="Arial" panose="020B0604020202020204" pitchFamily="34" charset="0"/>
              </a:rPr>
              <a:t>.</a:t>
            </a:r>
          </a:p>
        </p:txBody>
      </p:sp>
      <p:sp>
        <p:nvSpPr>
          <p:cNvPr id="5" name="TextBox 4"/>
          <p:cNvSpPr txBox="1"/>
          <p:nvPr/>
        </p:nvSpPr>
        <p:spPr>
          <a:xfrm>
            <a:off x="6781800" y="6292334"/>
            <a:ext cx="1851789" cy="369332"/>
          </a:xfrm>
          <a:prstGeom prst="rect">
            <a:avLst/>
          </a:prstGeom>
          <a:noFill/>
        </p:spPr>
        <p:txBody>
          <a:bodyPr wrap="none" rtlCol="0">
            <a:spAutoFit/>
          </a:bodyPr>
          <a:lstStyle/>
          <a:p>
            <a:r>
              <a:rPr lang="en-IN" dirty="0">
                <a:latin typeface="Arial" panose="020B0604020202020204" pitchFamily="34" charset="0"/>
                <a:cs typeface="Arial" panose="020B0604020202020204" pitchFamily="34" charset="0"/>
              </a:rPr>
              <a:t>(Ge et al., 2019</a:t>
            </a:r>
            <a:r>
              <a:rPr lang="en-IN" dirty="0" smtClean="0">
                <a:latin typeface="Arial" panose="020B0604020202020204" pitchFamily="34" charset="0"/>
                <a:cs typeface="Arial" panose="020B0604020202020204" pitchFamily="34" charset="0"/>
              </a:rPr>
              <a:t>)</a:t>
            </a:r>
            <a:endParaRPr lang="en-US" dirty="0"/>
          </a:p>
        </p:txBody>
      </p:sp>
    </p:spTree>
    <p:extLst>
      <p:ext uri="{BB962C8B-B14F-4D97-AF65-F5344CB8AC3E}">
        <p14:creationId xmlns:p14="http://schemas.microsoft.com/office/powerpoint/2010/main" val="38817993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Arial" panose="020B0604020202020204" pitchFamily="34" charset="0"/>
                <a:cs typeface="Arial" panose="020B0604020202020204" pitchFamily="34" charset="0"/>
              </a:rPr>
              <a:t>Ethical Consideration</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1000" y="2057400"/>
            <a:ext cx="8382000" cy="4560332"/>
          </a:xfrm>
        </p:spPr>
        <p:txBody>
          <a:bodyPr>
            <a:normAutofit lnSpcReduction="10000"/>
          </a:bodyPr>
          <a:lstStyle/>
          <a:p>
            <a:pPr marL="0" indent="0">
              <a:buNone/>
            </a:pPr>
            <a:r>
              <a:rPr lang="en-US" b="1" u="sng" dirty="0">
                <a:latin typeface="Arial" panose="020B0604020202020204" pitchFamily="34" charset="0"/>
                <a:cs typeface="Arial" panose="020B0604020202020204" pitchFamily="34" charset="0"/>
              </a:rPr>
              <a:t>Informed Consent</a:t>
            </a:r>
            <a:r>
              <a:rPr lang="en-US" dirty="0">
                <a:latin typeface="Arial" panose="020B0604020202020204" pitchFamily="34" charset="0"/>
                <a:cs typeface="Arial" panose="020B0604020202020204" pitchFamily="34" charset="0"/>
              </a:rPr>
              <a:t>:</a:t>
            </a:r>
          </a:p>
          <a:p>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goal, methods, potential dangers, and advantages of the research will all be properly disclosed to the participants. All participants will be asked for their agreement after receiving full information about their rights and the possibility of withdrawing from the study at any time without </a:t>
            </a:r>
            <a:r>
              <a:rPr lang="en-US" dirty="0" smtClean="0">
                <a:latin typeface="Arial" panose="020B0604020202020204" pitchFamily="34" charset="0"/>
                <a:cs typeface="Arial" panose="020B0604020202020204" pitchFamily="34" charset="0"/>
              </a:rPr>
              <a:t>consequences</a:t>
            </a:r>
            <a:r>
              <a:rPr lang="en-US" dirty="0" smtClean="0">
                <a:latin typeface="Arial" panose="020B0604020202020204" pitchFamily="34" charset="0"/>
                <a:cs typeface="Arial" panose="020B0604020202020204" pitchFamily="34" charset="0"/>
              </a:rPr>
              <a:t>.</a:t>
            </a:r>
          </a:p>
          <a:p>
            <a:pPr marL="0" indent="0">
              <a:buNone/>
            </a:pPr>
            <a:r>
              <a:rPr lang="en-US" b="1" u="sng" dirty="0">
                <a:latin typeface="Arial" panose="020B0604020202020204" pitchFamily="34" charset="0"/>
                <a:cs typeface="Arial" panose="020B0604020202020204" pitchFamily="34" charset="0"/>
              </a:rPr>
              <a:t>Ethics Committee Approval</a:t>
            </a:r>
            <a:r>
              <a:rPr lang="en-US" dirty="0">
                <a:latin typeface="Arial" panose="020B0604020202020204" pitchFamily="34" charset="0"/>
                <a:cs typeface="Arial" panose="020B0604020202020204" pitchFamily="34" charset="0"/>
              </a:rPr>
              <a:t>:</a:t>
            </a:r>
          </a:p>
          <a:p>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research protocol will be submitted to the university's ethical committee for assessment and approval together with the study design, participant permission forms, and data management protocols. The study will comply to ethical principles and rules if it is conducted with ethical clearance</a:t>
            </a:r>
            <a:r>
              <a:rPr lang="en-US" dirty="0" smtClean="0">
                <a:latin typeface="Arial" panose="020B0604020202020204" pitchFamily="34" charset="0"/>
                <a:cs typeface="Arial" panose="020B0604020202020204" pitchFamily="34" charset="0"/>
              </a:rPr>
              <a:t>.</a:t>
            </a:r>
          </a:p>
          <a:p>
            <a:pPr marL="0" indent="0">
              <a:buNone/>
            </a:pPr>
            <a:r>
              <a:rPr lang="en-US" b="1" u="sng" dirty="0" smtClean="0">
                <a:latin typeface="Arial" panose="020B0604020202020204" pitchFamily="34" charset="0"/>
                <a:cs typeface="Arial" panose="020B0604020202020204" pitchFamily="34" charset="0"/>
              </a:rPr>
              <a:t>Confidentiality</a:t>
            </a:r>
            <a:r>
              <a:rPr lang="en-US" dirty="0">
                <a:latin typeface="Arial" panose="020B0604020202020204" pitchFamily="34" charset="0"/>
                <a:cs typeface="Arial" panose="020B0604020202020204" pitchFamily="34" charset="0"/>
              </a:rPr>
              <a:t>:</a:t>
            </a:r>
          </a:p>
          <a:p>
            <a:r>
              <a:rPr lang="en-US" dirty="0">
                <a:latin typeface="Arial" panose="020B0604020202020204" pitchFamily="34" charset="0"/>
                <a:cs typeface="Arial" panose="020B0604020202020204" pitchFamily="34" charset="0"/>
              </a:rPr>
              <a:t>Participants' confidentiality will be strictly maintained. Data will be anonymized and stored securely, accessible only to authorized research team members. Any identifiable information will be removed from the datasets to protect participants' privacy.</a:t>
            </a:r>
          </a:p>
        </p:txBody>
      </p:sp>
      <p:sp>
        <p:nvSpPr>
          <p:cNvPr id="4" name="TextBox 3"/>
          <p:cNvSpPr txBox="1"/>
          <p:nvPr/>
        </p:nvSpPr>
        <p:spPr>
          <a:xfrm>
            <a:off x="5486400" y="6248400"/>
            <a:ext cx="3276600" cy="369332"/>
          </a:xfrm>
          <a:prstGeom prst="rect">
            <a:avLst/>
          </a:prstGeom>
          <a:noFill/>
        </p:spPr>
        <p:txBody>
          <a:bodyPr wrap="square" rtlCol="0">
            <a:spAutoFit/>
          </a:bodyPr>
          <a:lstStyle/>
          <a:p>
            <a:r>
              <a:rPr lang="en-US" dirty="0">
                <a:latin typeface="Arial" pitchFamily="34" charset="0"/>
                <a:cs typeface="Arial" pitchFamily="34" charset="0"/>
              </a:rPr>
              <a:t>(</a:t>
            </a:r>
            <a:r>
              <a:rPr lang="en-US" dirty="0" err="1">
                <a:latin typeface="Arial" pitchFamily="34" charset="0"/>
                <a:cs typeface="Arial" pitchFamily="34" charset="0"/>
              </a:rPr>
              <a:t>Zawacki</a:t>
            </a:r>
            <a:r>
              <a:rPr lang="en-US" dirty="0">
                <a:latin typeface="Arial" pitchFamily="34" charset="0"/>
                <a:cs typeface="Arial" pitchFamily="34" charset="0"/>
              </a:rPr>
              <a:t>-Richter et al., 2022</a:t>
            </a:r>
            <a:r>
              <a:rPr lang="en-US" dirty="0" smtClean="0">
                <a:latin typeface="Arial" pitchFamily="34" charset="0"/>
                <a:cs typeface="Arial" pitchFamily="34" charset="0"/>
              </a:rPr>
              <a:t>)</a:t>
            </a:r>
            <a:endParaRPr lang="en-US" dirty="0"/>
          </a:p>
        </p:txBody>
      </p:sp>
    </p:spTree>
    <p:extLst>
      <p:ext uri="{BB962C8B-B14F-4D97-AF65-F5344CB8AC3E}">
        <p14:creationId xmlns:p14="http://schemas.microsoft.com/office/powerpoint/2010/main" val="21873740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Implication of research</a:t>
            </a:r>
          </a:p>
        </p:txBody>
      </p:sp>
      <p:sp>
        <p:nvSpPr>
          <p:cNvPr id="3" name="Content Placeholder 2"/>
          <p:cNvSpPr>
            <a:spLocks noGrp="1"/>
          </p:cNvSpPr>
          <p:nvPr>
            <p:ph idx="1"/>
          </p:nvPr>
        </p:nvSpPr>
        <p:spPr>
          <a:xfrm>
            <a:off x="304800" y="2133600"/>
            <a:ext cx="8610600" cy="4572000"/>
          </a:xfrm>
        </p:spPr>
        <p:txBody>
          <a:bodyPr>
            <a:normAutofit fontScale="92500" lnSpcReduction="10000"/>
          </a:bodyPr>
          <a:lstStyle/>
          <a:p>
            <a:r>
              <a:rPr lang="en-US" b="1" dirty="0">
                <a:latin typeface="Arial" panose="020B0604020202020204" pitchFamily="34" charset="0"/>
                <a:cs typeface="Arial" panose="020B0604020202020204" pitchFamily="34" charset="0"/>
              </a:rPr>
              <a:t>Policy Recommendations</a:t>
            </a:r>
            <a:r>
              <a:rPr lang="en-US" dirty="0">
                <a:latin typeface="Arial" panose="020B0604020202020204" pitchFamily="34" charset="0"/>
                <a:cs typeface="Arial" panose="020B0604020202020204" pitchFamily="34" charset="0"/>
              </a:rPr>
              <a:t>: The research findings will provide evidence-based insights for university policymakers and </a:t>
            </a:r>
            <a:r>
              <a:rPr lang="en-US" dirty="0" smtClean="0">
                <a:latin typeface="Arial" panose="020B0604020202020204" pitchFamily="34" charset="0"/>
                <a:cs typeface="Arial" panose="020B0604020202020204" pitchFamily="34" charset="0"/>
              </a:rPr>
              <a:t>administrators. Recommendations </a:t>
            </a:r>
            <a:r>
              <a:rPr lang="en-US" dirty="0">
                <a:latin typeface="Arial" panose="020B0604020202020204" pitchFamily="34" charset="0"/>
                <a:cs typeface="Arial" panose="020B0604020202020204" pitchFamily="34" charset="0"/>
              </a:rPr>
              <a:t>for the development and enhancement of campus facilities, physical education programs, and extracurricular activities can be formulated to promote a physically active campus environment</a:t>
            </a:r>
            <a:r>
              <a:rPr lang="en-US" dirty="0" smtClean="0">
                <a:latin typeface="Arial" panose="020B0604020202020204" pitchFamily="34" charset="0"/>
                <a:cs typeface="Arial" panose="020B0604020202020204" pitchFamily="34" charset="0"/>
              </a:rPr>
              <a:t>.</a:t>
            </a:r>
          </a:p>
          <a:p>
            <a:r>
              <a:rPr lang="en-US" b="1" dirty="0">
                <a:latin typeface="Arial" panose="020B0604020202020204" pitchFamily="34" charset="0"/>
                <a:cs typeface="Arial" panose="020B0604020202020204" pitchFamily="34" charset="0"/>
              </a:rPr>
              <a:t>Health Promotion </a:t>
            </a:r>
            <a:r>
              <a:rPr lang="en-US" b="1" dirty="0" smtClean="0">
                <a:latin typeface="Arial" panose="020B0604020202020204" pitchFamily="34" charset="0"/>
                <a:cs typeface="Arial" panose="020B0604020202020204" pitchFamily="34" charset="0"/>
              </a:rPr>
              <a:t>Programs</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These programs can include awareness campaigns, fitness classes, and sports events, encouraging students to engage in regular physical activities and adopt healthier lifestyles</a:t>
            </a:r>
            <a:r>
              <a:rPr lang="en-US" dirty="0" smtClean="0">
                <a:latin typeface="Arial" panose="020B0604020202020204" pitchFamily="34" charset="0"/>
                <a:cs typeface="Arial" panose="020B0604020202020204" pitchFamily="34" charset="0"/>
              </a:rPr>
              <a:t>.</a:t>
            </a:r>
          </a:p>
          <a:p>
            <a:r>
              <a:rPr lang="en-US" b="1" dirty="0">
                <a:latin typeface="Arial" panose="020B0604020202020204" pitchFamily="34" charset="0"/>
                <a:cs typeface="Arial" panose="020B0604020202020204" pitchFamily="34" charset="0"/>
              </a:rPr>
              <a:t>Mental Health </a:t>
            </a:r>
            <a:r>
              <a:rPr lang="en-US" b="1" dirty="0" smtClean="0">
                <a:latin typeface="Arial" panose="020B0604020202020204" pitchFamily="34" charset="0"/>
                <a:cs typeface="Arial" panose="020B0604020202020204" pitchFamily="34" charset="0"/>
              </a:rPr>
              <a:t>Support</a:t>
            </a:r>
            <a:r>
              <a:rPr lang="en-US" dirty="0" smtClean="0">
                <a:latin typeface="Arial" panose="020B0604020202020204" pitchFamily="34" charset="0"/>
                <a:cs typeface="Arial" panose="020B0604020202020204" pitchFamily="34" charset="0"/>
              </a:rPr>
              <a:t>: Identifying </a:t>
            </a:r>
            <a:r>
              <a:rPr lang="en-US" dirty="0">
                <a:latin typeface="Arial" panose="020B0604020202020204" pitchFamily="34" charset="0"/>
                <a:cs typeface="Arial" panose="020B0604020202020204" pitchFamily="34" charset="0"/>
              </a:rPr>
              <a:t>the link between physical activity and mental well-being can lead to the development of mental health support initiatives. Physical activity programs, stress-reduction workshops, and counseling services can be integrated to support students' mental health and well-being</a:t>
            </a:r>
            <a:r>
              <a:rPr lang="en-US" dirty="0" smtClean="0">
                <a:latin typeface="Arial" panose="020B0604020202020204" pitchFamily="34" charset="0"/>
                <a:cs typeface="Arial" panose="020B0604020202020204" pitchFamily="34" charset="0"/>
              </a:rPr>
              <a:t>.</a:t>
            </a:r>
          </a:p>
          <a:p>
            <a:r>
              <a:rPr lang="en-US" b="1" dirty="0">
                <a:latin typeface="Arial" panose="020B0604020202020204" pitchFamily="34" charset="0"/>
                <a:cs typeface="Arial" panose="020B0604020202020204" pitchFamily="34" charset="0"/>
              </a:rPr>
              <a:t>Community </a:t>
            </a:r>
            <a:r>
              <a:rPr lang="en-US" b="1" dirty="0" smtClean="0">
                <a:latin typeface="Arial" panose="020B0604020202020204" pitchFamily="34" charset="0"/>
                <a:cs typeface="Arial" panose="020B0604020202020204" pitchFamily="34" charset="0"/>
              </a:rPr>
              <a:t>Engagement</a:t>
            </a:r>
            <a:r>
              <a:rPr lang="en-US" dirty="0" smtClean="0">
                <a:latin typeface="Arial" panose="020B0604020202020204" pitchFamily="34" charset="0"/>
                <a:cs typeface="Arial" panose="020B0604020202020204" pitchFamily="34" charset="0"/>
              </a:rPr>
              <a:t>: Collaborations </a:t>
            </a:r>
            <a:r>
              <a:rPr lang="en-US" dirty="0">
                <a:latin typeface="Arial" panose="020B0604020202020204" pitchFamily="34" charset="0"/>
                <a:cs typeface="Arial" panose="020B0604020202020204" pitchFamily="34" charset="0"/>
              </a:rPr>
              <a:t>with local communities, sports clubs, and fitness centers can be established, creating opportunities for students to participate in community-based physical activities, fostering a sense of belonging and social connectedness.</a:t>
            </a:r>
          </a:p>
        </p:txBody>
      </p:sp>
      <p:sp>
        <p:nvSpPr>
          <p:cNvPr id="4" name="TextBox 3"/>
          <p:cNvSpPr txBox="1"/>
          <p:nvPr/>
        </p:nvSpPr>
        <p:spPr>
          <a:xfrm>
            <a:off x="4896118" y="6248400"/>
            <a:ext cx="4038600" cy="369332"/>
          </a:xfrm>
          <a:prstGeom prst="rect">
            <a:avLst/>
          </a:prstGeom>
          <a:noFill/>
        </p:spPr>
        <p:txBody>
          <a:bodyPr wrap="square" rtlCol="0">
            <a:spAutoFit/>
          </a:bodyPr>
          <a:lstStyle/>
          <a:p>
            <a:r>
              <a:rPr lang="de-DE" dirty="0">
                <a:latin typeface="Arial" pitchFamily="34" charset="0"/>
                <a:cs typeface="Arial" pitchFamily="34" charset="0"/>
              </a:rPr>
              <a:t>(Hauer, Perneczky and Sellner, 2020</a:t>
            </a:r>
            <a:r>
              <a:rPr lang="de-DE" dirty="0" smtClean="0">
                <a:latin typeface="Arial" pitchFamily="34" charset="0"/>
                <a:cs typeface="Arial" pitchFamily="34" charset="0"/>
              </a:rPr>
              <a:t>)</a:t>
            </a:r>
            <a:endParaRPr lang="en-US" dirty="0"/>
          </a:p>
        </p:txBody>
      </p:sp>
    </p:spTree>
    <p:extLst>
      <p:ext uri="{BB962C8B-B14F-4D97-AF65-F5344CB8AC3E}">
        <p14:creationId xmlns:p14="http://schemas.microsoft.com/office/powerpoint/2010/main" val="16753515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066800"/>
            <a:ext cx="8229600" cy="639762"/>
          </a:xfrm>
        </p:spPr>
        <p:txBody>
          <a:bodyPr>
            <a:noAutofit/>
          </a:bodyPr>
          <a:lstStyle/>
          <a:p>
            <a:pPr>
              <a:lnSpc>
                <a:spcPct val="150000"/>
              </a:lnSpc>
            </a:pPr>
            <a:r>
              <a:rPr lang="en-US" sz="2800" b="1" dirty="0" smtClean="0">
                <a:latin typeface="Arial" pitchFamily="34" charset="0"/>
                <a:cs typeface="Arial" pitchFamily="34" charset="0"/>
              </a:rPr>
              <a:t>Plan of Work and Time Schedule (Gantt Chart)</a:t>
            </a:r>
            <a:endParaRPr lang="en-US" sz="2800" b="1" dirty="0">
              <a:latin typeface="Arial" pitchFamily="34" charset="0"/>
              <a:cs typeface="Arial" pitchFamily="34" charset="0"/>
            </a:endParaRPr>
          </a:p>
        </p:txBody>
      </p:sp>
      <p:pic>
        <p:nvPicPr>
          <p:cNvPr id="24578" name="Picture 2"/>
          <p:cNvPicPr>
            <a:picLocks noChangeAspect="1" noChangeArrowheads="1"/>
          </p:cNvPicPr>
          <p:nvPr/>
        </p:nvPicPr>
        <p:blipFill>
          <a:blip r:embed="rId2" cstate="print"/>
          <a:srcRect/>
          <a:stretch>
            <a:fillRect/>
          </a:stretch>
        </p:blipFill>
        <p:spPr bwMode="auto">
          <a:xfrm>
            <a:off x="533400" y="2209800"/>
            <a:ext cx="8077200" cy="4191000"/>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itchFamily="34" charset="0"/>
                <a:cs typeface="Arial" pitchFamily="34" charset="0"/>
              </a:rPr>
              <a:t>Reference List</a:t>
            </a:r>
            <a:endParaRPr lang="en-US" dirty="0"/>
          </a:p>
        </p:txBody>
      </p:sp>
      <p:sp>
        <p:nvSpPr>
          <p:cNvPr id="3" name="Content Placeholder 2"/>
          <p:cNvSpPr>
            <a:spLocks noGrp="1"/>
          </p:cNvSpPr>
          <p:nvPr>
            <p:ph idx="1"/>
          </p:nvPr>
        </p:nvSpPr>
        <p:spPr>
          <a:xfrm>
            <a:off x="228600" y="2133600"/>
            <a:ext cx="8686800" cy="4724400"/>
          </a:xfrm>
        </p:spPr>
        <p:txBody>
          <a:bodyPr>
            <a:noAutofit/>
          </a:bodyPr>
          <a:lstStyle/>
          <a:p>
            <a:r>
              <a:rPr lang="en-US" sz="1400" dirty="0">
                <a:latin typeface="Arial" panose="020B0604020202020204" pitchFamily="34" charset="0"/>
                <a:cs typeface="Arial" panose="020B0604020202020204" pitchFamily="34" charset="0"/>
              </a:rPr>
              <a:t>Abu-</a:t>
            </a:r>
            <a:r>
              <a:rPr lang="en-US" sz="1400" dirty="0" err="1">
                <a:latin typeface="Arial" panose="020B0604020202020204" pitchFamily="34" charset="0"/>
                <a:cs typeface="Arial" panose="020B0604020202020204" pitchFamily="34" charset="0"/>
              </a:rPr>
              <a:t>Taieh</a:t>
            </a:r>
            <a:r>
              <a:rPr lang="en-US" sz="1400" dirty="0">
                <a:latin typeface="Arial" panose="020B0604020202020204" pitchFamily="34" charset="0"/>
                <a:cs typeface="Arial" panose="020B0604020202020204" pitchFamily="34" charset="0"/>
              </a:rPr>
              <a:t>, E., </a:t>
            </a:r>
            <a:r>
              <a:rPr lang="en-US" sz="1400" dirty="0" err="1">
                <a:latin typeface="Arial" panose="020B0604020202020204" pitchFamily="34" charset="0"/>
                <a:cs typeface="Arial" panose="020B0604020202020204" pitchFamily="34" charset="0"/>
              </a:rPr>
              <a:t>Hadid</a:t>
            </a:r>
            <a:r>
              <a:rPr lang="en-US" sz="1400" dirty="0">
                <a:latin typeface="Arial" panose="020B0604020202020204" pitchFamily="34" charset="0"/>
                <a:cs typeface="Arial" panose="020B0604020202020204" pitchFamily="34" charset="0"/>
              </a:rPr>
              <a:t>, I.H.A. and </a:t>
            </a:r>
            <a:r>
              <a:rPr lang="en-US" sz="1400" dirty="0" err="1">
                <a:latin typeface="Arial" panose="020B0604020202020204" pitchFamily="34" charset="0"/>
                <a:cs typeface="Arial" panose="020B0604020202020204" pitchFamily="34" charset="0"/>
              </a:rPr>
              <a:t>Mouatasim</a:t>
            </a:r>
            <a:r>
              <a:rPr lang="en-US" sz="1400" dirty="0">
                <a:latin typeface="Arial" panose="020B0604020202020204" pitchFamily="34" charset="0"/>
                <a:cs typeface="Arial" panose="020B0604020202020204" pitchFamily="34" charset="0"/>
              </a:rPr>
              <a:t>, A.E. (2020). </a:t>
            </a:r>
            <a:r>
              <a:rPr lang="en-US" sz="1400" i="1" dirty="0">
                <a:latin typeface="Arial" panose="020B0604020202020204" pitchFamily="34" charset="0"/>
                <a:cs typeface="Arial" panose="020B0604020202020204" pitchFamily="34" charset="0"/>
              </a:rPr>
              <a:t>Cyberspace</a:t>
            </a:r>
            <a:r>
              <a:rPr lang="en-US" sz="1400" dirty="0">
                <a:latin typeface="Arial" panose="020B0604020202020204" pitchFamily="34" charset="0"/>
                <a:cs typeface="Arial" panose="020B0604020202020204" pitchFamily="34" charset="0"/>
              </a:rPr>
              <a:t>. [online] </a:t>
            </a:r>
            <a:r>
              <a:rPr lang="en-US" sz="1400" i="1" dirty="0">
                <a:latin typeface="Arial" panose="020B0604020202020204" pitchFamily="34" charset="0"/>
                <a:cs typeface="Arial" panose="020B0604020202020204" pitchFamily="34" charset="0"/>
              </a:rPr>
              <a:t>Google Books</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BoD</a:t>
            </a:r>
            <a:r>
              <a:rPr lang="en-US" sz="1400" dirty="0">
                <a:latin typeface="Arial" panose="020B0604020202020204" pitchFamily="34" charset="0"/>
                <a:cs typeface="Arial" panose="020B0604020202020204" pitchFamily="34" charset="0"/>
              </a:rPr>
              <a:t> – Books on Demand. Available at: https://books.google.com/books?hl=en&amp;lr=&amp;id=eqf8DwAAQBAJ&amp;oi=fnd&amp;pg=PA27&amp;dq=mixed+approach+methodology&amp;ots=cKV30_h7Uf&amp;sig=qnFlNgHWHrz_r9xLczImWbtiUPc .</a:t>
            </a:r>
          </a:p>
          <a:p>
            <a:r>
              <a:rPr lang="en-US" sz="1400" dirty="0" err="1">
                <a:latin typeface="Arial" panose="020B0604020202020204" pitchFamily="34" charset="0"/>
                <a:cs typeface="Arial" panose="020B0604020202020204" pitchFamily="34" charset="0"/>
              </a:rPr>
              <a:t>Alkhateeb</a:t>
            </a:r>
            <a:r>
              <a:rPr lang="en-US" sz="1400" dirty="0">
                <a:latin typeface="Arial" panose="020B0604020202020204" pitchFamily="34" charset="0"/>
                <a:cs typeface="Arial" panose="020B0604020202020204" pitchFamily="34" charset="0"/>
              </a:rPr>
              <a:t>, S.A., </a:t>
            </a:r>
            <a:r>
              <a:rPr lang="en-US" sz="1400" dirty="0" err="1">
                <a:latin typeface="Arial" panose="020B0604020202020204" pitchFamily="34" charset="0"/>
                <a:cs typeface="Arial" panose="020B0604020202020204" pitchFamily="34" charset="0"/>
              </a:rPr>
              <a:t>Alkhameesi</a:t>
            </a:r>
            <a:r>
              <a:rPr lang="en-US" sz="1400" dirty="0">
                <a:latin typeface="Arial" panose="020B0604020202020204" pitchFamily="34" charset="0"/>
                <a:cs typeface="Arial" panose="020B0604020202020204" pitchFamily="34" charset="0"/>
              </a:rPr>
              <a:t>, N.F., </a:t>
            </a:r>
            <a:r>
              <a:rPr lang="en-US" sz="1400" dirty="0" err="1">
                <a:latin typeface="Arial" panose="020B0604020202020204" pitchFamily="34" charset="0"/>
                <a:cs typeface="Arial" panose="020B0604020202020204" pitchFamily="34" charset="0"/>
              </a:rPr>
              <a:t>Lamfon</a:t>
            </a:r>
            <a:r>
              <a:rPr lang="en-US" sz="1400" dirty="0">
                <a:latin typeface="Arial" panose="020B0604020202020204" pitchFamily="34" charset="0"/>
                <a:cs typeface="Arial" panose="020B0604020202020204" pitchFamily="34" charset="0"/>
              </a:rPr>
              <a:t>, G.N., </a:t>
            </a:r>
            <a:r>
              <a:rPr lang="en-US" sz="1400" dirty="0" err="1">
                <a:latin typeface="Arial" panose="020B0604020202020204" pitchFamily="34" charset="0"/>
                <a:cs typeface="Arial" panose="020B0604020202020204" pitchFamily="34" charset="0"/>
              </a:rPr>
              <a:t>Khawandanh</a:t>
            </a:r>
            <a:r>
              <a:rPr lang="en-US" sz="1400" dirty="0">
                <a:latin typeface="Arial" panose="020B0604020202020204" pitchFamily="34" charset="0"/>
                <a:cs typeface="Arial" panose="020B0604020202020204" pitchFamily="34" charset="0"/>
              </a:rPr>
              <a:t>, S.Z., </a:t>
            </a:r>
            <a:r>
              <a:rPr lang="en-US" sz="1400" dirty="0" err="1">
                <a:latin typeface="Arial" panose="020B0604020202020204" pitchFamily="34" charset="0"/>
                <a:cs typeface="Arial" panose="020B0604020202020204" pitchFamily="34" charset="0"/>
              </a:rPr>
              <a:t>Kurdi</a:t>
            </a:r>
            <a:r>
              <a:rPr lang="en-US" sz="1400" dirty="0">
                <a:latin typeface="Arial" panose="020B0604020202020204" pitchFamily="34" charset="0"/>
                <a:cs typeface="Arial" panose="020B0604020202020204" pitchFamily="34" charset="0"/>
              </a:rPr>
              <a:t>, L.K., </a:t>
            </a:r>
            <a:r>
              <a:rPr lang="en-US" sz="1400" dirty="0" err="1">
                <a:latin typeface="Arial" panose="020B0604020202020204" pitchFamily="34" charset="0"/>
                <a:cs typeface="Arial" panose="020B0604020202020204" pitchFamily="34" charset="0"/>
              </a:rPr>
              <a:t>Faran</a:t>
            </a:r>
            <a:r>
              <a:rPr lang="en-US" sz="1400" dirty="0">
                <a:latin typeface="Arial" panose="020B0604020202020204" pitchFamily="34" charset="0"/>
                <a:cs typeface="Arial" panose="020B0604020202020204" pitchFamily="34" charset="0"/>
              </a:rPr>
              <a:t>, M.Y., Khoja, A.A., Bukhari, L.M., </a:t>
            </a:r>
            <a:r>
              <a:rPr lang="en-US" sz="1400" dirty="0" err="1">
                <a:latin typeface="Arial" panose="020B0604020202020204" pitchFamily="34" charset="0"/>
                <a:cs typeface="Arial" panose="020B0604020202020204" pitchFamily="34" charset="0"/>
              </a:rPr>
              <a:t>Aljahdali</a:t>
            </a:r>
            <a:r>
              <a:rPr lang="en-US" sz="1400" dirty="0">
                <a:latin typeface="Arial" panose="020B0604020202020204" pitchFamily="34" charset="0"/>
                <a:cs typeface="Arial" panose="020B0604020202020204" pitchFamily="34" charset="0"/>
              </a:rPr>
              <a:t>, H.R., </a:t>
            </a:r>
            <a:r>
              <a:rPr lang="en-US" sz="1400" dirty="0" err="1">
                <a:latin typeface="Arial" panose="020B0604020202020204" pitchFamily="34" charset="0"/>
                <a:cs typeface="Arial" panose="020B0604020202020204" pitchFamily="34" charset="0"/>
              </a:rPr>
              <a:t>Ashour</a:t>
            </a:r>
            <a:r>
              <a:rPr lang="en-US" sz="1400" dirty="0">
                <a:latin typeface="Arial" panose="020B0604020202020204" pitchFamily="34" charset="0"/>
                <a:cs typeface="Arial" panose="020B0604020202020204" pitchFamily="34" charset="0"/>
              </a:rPr>
              <a:t>, N.A., </a:t>
            </a:r>
            <a:r>
              <a:rPr lang="en-US" sz="1400" dirty="0" err="1">
                <a:latin typeface="Arial" panose="020B0604020202020204" pitchFamily="34" charset="0"/>
                <a:cs typeface="Arial" panose="020B0604020202020204" pitchFamily="34" charset="0"/>
              </a:rPr>
              <a:t>Bagasi</a:t>
            </a:r>
            <a:r>
              <a:rPr lang="en-US" sz="1400" dirty="0">
                <a:latin typeface="Arial" panose="020B0604020202020204" pitchFamily="34" charset="0"/>
                <a:cs typeface="Arial" panose="020B0604020202020204" pitchFamily="34" charset="0"/>
              </a:rPr>
              <a:t>, H.T., </a:t>
            </a:r>
            <a:r>
              <a:rPr lang="en-US" sz="1400" dirty="0" err="1">
                <a:latin typeface="Arial" panose="020B0604020202020204" pitchFamily="34" charset="0"/>
                <a:cs typeface="Arial" panose="020B0604020202020204" pitchFamily="34" charset="0"/>
              </a:rPr>
              <a:t>Delli</a:t>
            </a:r>
            <a:r>
              <a:rPr lang="en-US" sz="1400" dirty="0">
                <a:latin typeface="Arial" panose="020B0604020202020204" pitchFamily="34" charset="0"/>
                <a:cs typeface="Arial" panose="020B0604020202020204" pitchFamily="34" charset="0"/>
              </a:rPr>
              <a:t>, R.A., Khoja, O.A. and </a:t>
            </a:r>
            <a:r>
              <a:rPr lang="en-US" sz="1400" dirty="0" err="1">
                <a:latin typeface="Arial" panose="020B0604020202020204" pitchFamily="34" charset="0"/>
                <a:cs typeface="Arial" panose="020B0604020202020204" pitchFamily="34" charset="0"/>
              </a:rPr>
              <a:t>Safdar</a:t>
            </a:r>
            <a:r>
              <a:rPr lang="en-US" sz="1400" dirty="0">
                <a:latin typeface="Arial" panose="020B0604020202020204" pitchFamily="34" charset="0"/>
                <a:cs typeface="Arial" panose="020B0604020202020204" pitchFamily="34" charset="0"/>
              </a:rPr>
              <a:t>, O.Y. (2019). Pattern of physical exercise practice among university students in the Kingdom of Saudi Arabia (before beginning and during college): a cross-sectional study. </a:t>
            </a:r>
            <a:r>
              <a:rPr lang="en-US" sz="1400" i="1" dirty="0">
                <a:latin typeface="Arial" panose="020B0604020202020204" pitchFamily="34" charset="0"/>
                <a:cs typeface="Arial" panose="020B0604020202020204" pitchFamily="34" charset="0"/>
              </a:rPr>
              <a:t>BMC Public Health</a:t>
            </a:r>
            <a:r>
              <a:rPr lang="en-US" sz="1400" dirty="0">
                <a:latin typeface="Arial" panose="020B0604020202020204" pitchFamily="34" charset="0"/>
                <a:cs typeface="Arial" panose="020B0604020202020204" pitchFamily="34" charset="0"/>
              </a:rPr>
              <a:t>, [online] 19(1). Available at: https://bmcpublichealth.biomedcentral.com/articles/10.1186/s12889-019-8093-2.</a:t>
            </a:r>
          </a:p>
          <a:p>
            <a:r>
              <a:rPr lang="en-US" sz="1400" dirty="0">
                <a:latin typeface="Arial" panose="020B0604020202020204" pitchFamily="34" charset="0"/>
                <a:cs typeface="Arial" panose="020B0604020202020204" pitchFamily="34" charset="0"/>
              </a:rPr>
              <a:t>Bock, T. (2018). </a:t>
            </a:r>
            <a:r>
              <a:rPr lang="en-US" sz="1400" i="1" dirty="0">
                <a:latin typeface="Arial" panose="020B0604020202020204" pitchFamily="34" charset="0"/>
                <a:cs typeface="Arial" panose="020B0604020202020204" pitchFamily="34" charset="0"/>
              </a:rPr>
              <a:t>What is Random Sampling? | </a:t>
            </a:r>
            <a:r>
              <a:rPr lang="en-US" sz="1400" i="1" dirty="0" err="1">
                <a:latin typeface="Arial" panose="020B0604020202020204" pitchFamily="34" charset="0"/>
                <a:cs typeface="Arial" panose="020B0604020202020204" pitchFamily="34" charset="0"/>
              </a:rPr>
              <a:t>Displayr</a:t>
            </a:r>
            <a:r>
              <a:rPr lang="en-US" sz="1400" dirty="0">
                <a:latin typeface="Arial" panose="020B0604020202020204" pitchFamily="34" charset="0"/>
                <a:cs typeface="Arial" panose="020B0604020202020204" pitchFamily="34" charset="0"/>
              </a:rPr>
              <a:t>. [online] </a:t>
            </a:r>
            <a:r>
              <a:rPr lang="en-US" sz="1400" dirty="0" err="1">
                <a:latin typeface="Arial" panose="020B0604020202020204" pitchFamily="34" charset="0"/>
                <a:cs typeface="Arial" panose="020B0604020202020204" pitchFamily="34" charset="0"/>
              </a:rPr>
              <a:t>Displayr</a:t>
            </a:r>
            <a:r>
              <a:rPr lang="en-US" sz="1400" dirty="0">
                <a:latin typeface="Arial" panose="020B0604020202020204" pitchFamily="34" charset="0"/>
                <a:cs typeface="Arial" panose="020B0604020202020204" pitchFamily="34" charset="0"/>
              </a:rPr>
              <a:t>. Available at: https://www.displayr.com/what-is-random-sampling/.</a:t>
            </a:r>
          </a:p>
          <a:p>
            <a:r>
              <a:rPr lang="en-US" sz="1400" dirty="0">
                <a:latin typeface="Arial" panose="020B0604020202020204" pitchFamily="34" charset="0"/>
                <a:cs typeface="Arial" panose="020B0604020202020204" pitchFamily="34" charset="0"/>
              </a:rPr>
              <a:t>Chandler, J., </a:t>
            </a:r>
            <a:r>
              <a:rPr lang="en-US" sz="1400" dirty="0" err="1">
                <a:latin typeface="Arial" panose="020B0604020202020204" pitchFamily="34" charset="0"/>
                <a:cs typeface="Arial" panose="020B0604020202020204" pitchFamily="34" charset="0"/>
              </a:rPr>
              <a:t>Rosenzweig</a:t>
            </a:r>
            <a:r>
              <a:rPr lang="en-US" sz="1400" dirty="0">
                <a:latin typeface="Arial" panose="020B0604020202020204" pitchFamily="34" charset="0"/>
                <a:cs typeface="Arial" panose="020B0604020202020204" pitchFamily="34" charset="0"/>
              </a:rPr>
              <a:t>, C., Moss, A.J., Robinson, J. and </a:t>
            </a:r>
            <a:r>
              <a:rPr lang="en-US" sz="1400" dirty="0" err="1">
                <a:latin typeface="Arial" panose="020B0604020202020204" pitchFamily="34" charset="0"/>
                <a:cs typeface="Arial" panose="020B0604020202020204" pitchFamily="34" charset="0"/>
              </a:rPr>
              <a:t>Litman</a:t>
            </a:r>
            <a:r>
              <a:rPr lang="en-US" sz="1400" dirty="0">
                <a:latin typeface="Arial" panose="020B0604020202020204" pitchFamily="34" charset="0"/>
                <a:cs typeface="Arial" panose="020B0604020202020204" pitchFamily="34" charset="0"/>
              </a:rPr>
              <a:t>, L. (2019). Online panels in social science research: Expanding sampling methods beyond Mechanical Turk. </a:t>
            </a:r>
            <a:r>
              <a:rPr lang="en-US" sz="1400" i="1" dirty="0">
                <a:latin typeface="Arial" panose="020B0604020202020204" pitchFamily="34" charset="0"/>
                <a:cs typeface="Arial" panose="020B0604020202020204" pitchFamily="34" charset="0"/>
              </a:rPr>
              <a:t>Behavior Research Methods</a:t>
            </a:r>
            <a:r>
              <a:rPr lang="en-US" sz="1400" dirty="0">
                <a:latin typeface="Arial" panose="020B0604020202020204" pitchFamily="34" charset="0"/>
                <a:cs typeface="Arial" panose="020B0604020202020204" pitchFamily="34" charset="0"/>
              </a:rPr>
              <a:t>, [online] 51. Available at: https://link.springer.com/article/10.3758/s13428-019-01273-7.</a:t>
            </a:r>
          </a:p>
          <a:p>
            <a:r>
              <a:rPr lang="en-US" sz="1400" dirty="0" err="1">
                <a:latin typeface="Arial" panose="020B0604020202020204" pitchFamily="34" charset="0"/>
                <a:cs typeface="Arial" panose="020B0604020202020204" pitchFamily="34" charset="0"/>
              </a:rPr>
              <a:t>Cheg</a:t>
            </a:r>
            <a:r>
              <a:rPr lang="en-US" sz="1400" dirty="0">
                <a:latin typeface="Arial" panose="020B0604020202020204" pitchFamily="34" charset="0"/>
                <a:cs typeface="Arial" panose="020B0604020202020204" pitchFamily="34" charset="0"/>
              </a:rPr>
              <a:t> (2021). Mixed methods research | </a:t>
            </a:r>
            <a:r>
              <a:rPr lang="en-US" sz="1400" dirty="0" err="1">
                <a:latin typeface="Arial" panose="020B0604020202020204" pitchFamily="34" charset="0"/>
                <a:cs typeface="Arial" panose="020B0604020202020204" pitchFamily="34" charset="0"/>
              </a:rPr>
              <a:t>Chegg</a:t>
            </a:r>
            <a:r>
              <a:rPr lang="en-US" sz="1400" dirty="0">
                <a:latin typeface="Arial" panose="020B0604020202020204" pitchFamily="34" charset="0"/>
                <a:cs typeface="Arial" panose="020B0604020202020204" pitchFamily="34" charset="0"/>
              </a:rPr>
              <a:t> Writing. </a:t>
            </a:r>
            <a:r>
              <a:rPr lang="en-US" sz="1400" i="1" dirty="0" err="1">
                <a:latin typeface="Arial" panose="020B0604020202020204" pitchFamily="34" charset="0"/>
                <a:cs typeface="Arial" panose="020B0604020202020204" pitchFamily="34" charset="0"/>
              </a:rPr>
              <a:t>Chegg</a:t>
            </a:r>
            <a:r>
              <a:rPr lang="en-US" sz="1400" i="1" dirty="0">
                <a:latin typeface="Arial" panose="020B0604020202020204" pitchFamily="34" charset="0"/>
                <a:cs typeface="Arial" panose="020B0604020202020204" pitchFamily="34" charset="0"/>
              </a:rPr>
              <a:t> Writing</a:t>
            </a:r>
            <a:r>
              <a:rPr lang="en-US" sz="1400" dirty="0">
                <a:latin typeface="Arial" panose="020B0604020202020204" pitchFamily="34" charset="0"/>
                <a:cs typeface="Arial" panose="020B0604020202020204" pitchFamily="34" charset="0"/>
              </a:rPr>
              <a:t>. [online] Available at: https://www.chegg.com/writing/guides/research/mixed-methods-research/.</a:t>
            </a:r>
          </a:p>
          <a:p>
            <a:r>
              <a:rPr lang="en-US" sz="1400" dirty="0" err="1">
                <a:latin typeface="Arial" panose="020B0604020202020204" pitchFamily="34" charset="0"/>
                <a:cs typeface="Arial" panose="020B0604020202020204" pitchFamily="34" charset="0"/>
              </a:rPr>
              <a:t>Dawadi</a:t>
            </a:r>
            <a:r>
              <a:rPr lang="en-US" sz="1400" dirty="0">
                <a:latin typeface="Arial" panose="020B0604020202020204" pitchFamily="34" charset="0"/>
                <a:cs typeface="Arial" panose="020B0604020202020204" pitchFamily="34" charset="0"/>
              </a:rPr>
              <a:t>, S., Shrestha, S. and </a:t>
            </a:r>
            <a:r>
              <a:rPr lang="en-US" sz="1400" dirty="0" err="1">
                <a:latin typeface="Arial" panose="020B0604020202020204" pitchFamily="34" charset="0"/>
                <a:cs typeface="Arial" panose="020B0604020202020204" pitchFamily="34" charset="0"/>
              </a:rPr>
              <a:t>Giri</a:t>
            </a:r>
            <a:r>
              <a:rPr lang="en-US" sz="1400" dirty="0">
                <a:latin typeface="Arial" panose="020B0604020202020204" pitchFamily="34" charset="0"/>
                <a:cs typeface="Arial" panose="020B0604020202020204" pitchFamily="34" charset="0"/>
              </a:rPr>
              <a:t>, R.A. (2021). Mixed-Methods Research: A Discussion on its Types, Challenges, and Criticisms. </a:t>
            </a:r>
            <a:r>
              <a:rPr lang="en-US" sz="1400" i="1" dirty="0">
                <a:latin typeface="Arial" panose="020B0604020202020204" pitchFamily="34" charset="0"/>
                <a:cs typeface="Arial" panose="020B0604020202020204" pitchFamily="34" charset="0"/>
              </a:rPr>
              <a:t>Journal of Practical Studies in Education</a:t>
            </a:r>
            <a:r>
              <a:rPr lang="en-US" sz="1400" dirty="0">
                <a:latin typeface="Arial" panose="020B0604020202020204" pitchFamily="34" charset="0"/>
                <a:cs typeface="Arial" panose="020B0604020202020204" pitchFamily="34" charset="0"/>
              </a:rPr>
              <a:t>, [online] 2(2), pp.25–36. Available at: https://oro.open.ac.uk/75449/.</a:t>
            </a: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01888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itchFamily="34" charset="0"/>
                <a:cs typeface="Arial" pitchFamily="34" charset="0"/>
              </a:rPr>
              <a:t>Reference List</a:t>
            </a:r>
            <a:endParaRPr lang="en-US" dirty="0"/>
          </a:p>
        </p:txBody>
      </p:sp>
      <p:sp>
        <p:nvSpPr>
          <p:cNvPr id="3" name="Content Placeholder 2"/>
          <p:cNvSpPr>
            <a:spLocks noGrp="1"/>
          </p:cNvSpPr>
          <p:nvPr>
            <p:ph idx="1"/>
          </p:nvPr>
        </p:nvSpPr>
        <p:spPr>
          <a:xfrm>
            <a:off x="381000" y="2133600"/>
            <a:ext cx="8458200" cy="4648200"/>
          </a:xfrm>
        </p:spPr>
        <p:txBody>
          <a:bodyPr>
            <a:noAutofit/>
          </a:bodyPr>
          <a:lstStyle/>
          <a:p>
            <a:r>
              <a:rPr lang="en-US" sz="1400" dirty="0" err="1">
                <a:latin typeface="Arial" panose="020B0604020202020204" pitchFamily="34" charset="0"/>
                <a:cs typeface="Arial" panose="020B0604020202020204" pitchFamily="34" charset="0"/>
              </a:rPr>
              <a:t>Elmagd</a:t>
            </a:r>
            <a:r>
              <a:rPr lang="en-US" sz="1400" dirty="0">
                <a:latin typeface="Arial" panose="020B0604020202020204" pitchFamily="34" charset="0"/>
                <a:cs typeface="Arial" panose="020B0604020202020204" pitchFamily="34" charset="0"/>
              </a:rPr>
              <a:t>, M.A., </a:t>
            </a:r>
            <a:r>
              <a:rPr lang="en-US" sz="1400" dirty="0" err="1">
                <a:latin typeface="Arial" panose="020B0604020202020204" pitchFamily="34" charset="0"/>
                <a:cs typeface="Arial" panose="020B0604020202020204" pitchFamily="34" charset="0"/>
              </a:rPr>
              <a:t>Mossa</a:t>
            </a:r>
            <a:r>
              <a:rPr lang="en-US" sz="1400" dirty="0">
                <a:latin typeface="Arial" panose="020B0604020202020204" pitchFamily="34" charset="0"/>
                <a:cs typeface="Arial" panose="020B0604020202020204" pitchFamily="34" charset="0"/>
              </a:rPr>
              <a:t>, A., Sami, M., El-</a:t>
            </a:r>
            <a:r>
              <a:rPr lang="en-US" sz="1400" dirty="0" err="1">
                <a:latin typeface="Arial" panose="020B0604020202020204" pitchFamily="34" charset="0"/>
                <a:cs typeface="Arial" panose="020B0604020202020204" pitchFamily="34" charset="0"/>
              </a:rPr>
              <a:t>Marsafawy</a:t>
            </a:r>
            <a:r>
              <a:rPr lang="en-US" sz="1400" dirty="0">
                <a:latin typeface="Arial" panose="020B0604020202020204" pitchFamily="34" charset="0"/>
                <a:cs typeface="Arial" panose="020B0604020202020204" pitchFamily="34" charset="0"/>
              </a:rPr>
              <a:t>, T., </a:t>
            </a:r>
            <a:r>
              <a:rPr lang="en-US" sz="1400" dirty="0" err="1">
                <a:latin typeface="Arial" panose="020B0604020202020204" pitchFamily="34" charset="0"/>
                <a:cs typeface="Arial" panose="020B0604020202020204" pitchFamily="34" charset="0"/>
              </a:rPr>
              <a:t>Jadaan</a:t>
            </a:r>
            <a:r>
              <a:rPr lang="en-US" sz="1400" dirty="0">
                <a:latin typeface="Arial" panose="020B0604020202020204" pitchFamily="34" charset="0"/>
                <a:cs typeface="Arial" panose="020B0604020202020204" pitchFamily="34" charset="0"/>
              </a:rPr>
              <a:t>, O. and </a:t>
            </a:r>
            <a:r>
              <a:rPr lang="en-US" sz="1400" dirty="0" err="1">
                <a:latin typeface="Arial" panose="020B0604020202020204" pitchFamily="34" charset="0"/>
                <a:cs typeface="Arial" panose="020B0604020202020204" pitchFamily="34" charset="0"/>
              </a:rPr>
              <a:t>Mudawi</a:t>
            </a:r>
            <a:r>
              <a:rPr lang="en-US" sz="1400" dirty="0">
                <a:latin typeface="Arial" panose="020B0604020202020204" pitchFamily="34" charset="0"/>
                <a:cs typeface="Arial" panose="020B0604020202020204" pitchFamily="34" charset="0"/>
              </a:rPr>
              <a:t>, M. (2015). The Impact of Physical Activity on the Academic Performance among Medical and Health Sciences Students: A Cross Sectional Study from RAKMHSU - </a:t>
            </a:r>
            <a:r>
              <a:rPr lang="en-US" sz="1400" dirty="0" err="1">
                <a:latin typeface="Arial" panose="020B0604020202020204" pitchFamily="34" charset="0"/>
                <a:cs typeface="Arial" panose="020B0604020202020204" pitchFamily="34" charset="0"/>
              </a:rPr>
              <a:t>Ras</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Alkhaimah</a:t>
            </a:r>
            <a:r>
              <a:rPr lang="en-US" sz="1400" dirty="0">
                <a:latin typeface="Arial" panose="020B0604020202020204" pitchFamily="34" charset="0"/>
                <a:cs typeface="Arial" panose="020B0604020202020204" pitchFamily="34" charset="0"/>
              </a:rPr>
              <a:t>-UAE. </a:t>
            </a:r>
            <a:r>
              <a:rPr lang="en-US" sz="1400" i="1" dirty="0">
                <a:latin typeface="Arial" panose="020B0604020202020204" pitchFamily="34" charset="0"/>
                <a:cs typeface="Arial" panose="020B0604020202020204" pitchFamily="34" charset="0"/>
              </a:rPr>
              <a:t>International journal of physical education, sports and health</a:t>
            </a:r>
            <a:r>
              <a:rPr lang="en-US" sz="1400" dirty="0">
                <a:latin typeface="Arial" panose="020B0604020202020204" pitchFamily="34" charset="0"/>
                <a:cs typeface="Arial" panose="020B0604020202020204" pitchFamily="34" charset="0"/>
              </a:rPr>
              <a:t>. [online] Available at: https://www.semanticscholar.org/paper/The-Impact-of-Physical-Activity-on-the-Academic-and-Elmagd-Mossa/1567cdd4d490ed0e153224a2f365f9f69e14850e .</a:t>
            </a:r>
          </a:p>
          <a:p>
            <a:r>
              <a:rPr lang="en-US" sz="1400" dirty="0">
                <a:latin typeface="Arial" panose="020B0604020202020204" pitchFamily="34" charset="0"/>
                <a:cs typeface="Arial" panose="020B0604020202020204" pitchFamily="34" charset="0"/>
              </a:rPr>
              <a:t>Figueroa, D. (2022). </a:t>
            </a:r>
            <a:r>
              <a:rPr lang="en-US" sz="1400" i="1" dirty="0">
                <a:latin typeface="Arial" panose="020B0604020202020204" pitchFamily="34" charset="0"/>
                <a:cs typeface="Arial" panose="020B0604020202020204" pitchFamily="34" charset="0"/>
              </a:rPr>
              <a:t>Participant Recruitment: What it is &amp; Who to do it</a:t>
            </a:r>
            <a:r>
              <a:rPr lang="en-US" sz="1400" dirty="0">
                <a:latin typeface="Arial" panose="020B0604020202020204" pitchFamily="34" charset="0"/>
                <a:cs typeface="Arial" panose="020B0604020202020204" pitchFamily="34" charset="0"/>
              </a:rPr>
              <a:t>. [online] </a:t>
            </a:r>
            <a:r>
              <a:rPr lang="en-US" sz="1400" dirty="0" err="1">
                <a:latin typeface="Arial" panose="020B0604020202020204" pitchFamily="34" charset="0"/>
                <a:cs typeface="Arial" panose="020B0604020202020204" pitchFamily="34" charset="0"/>
              </a:rPr>
              <a:t>QuestionPro</a:t>
            </a:r>
            <a:r>
              <a:rPr lang="en-US" sz="1400" dirty="0">
                <a:latin typeface="Arial" panose="020B0604020202020204" pitchFamily="34" charset="0"/>
                <a:cs typeface="Arial" panose="020B0604020202020204" pitchFamily="34" charset="0"/>
              </a:rPr>
              <a:t>. Available at: https://www.questionpro.com/blog/participant-recruitment/.</a:t>
            </a:r>
          </a:p>
          <a:p>
            <a:r>
              <a:rPr lang="en-US" sz="1400" dirty="0" err="1">
                <a:latin typeface="Arial" panose="020B0604020202020204" pitchFamily="34" charset="0"/>
                <a:cs typeface="Arial" panose="020B0604020202020204" pitchFamily="34" charset="0"/>
              </a:rPr>
              <a:t>Grasdalsmoen</a:t>
            </a:r>
            <a:r>
              <a:rPr lang="en-US" sz="1400" dirty="0">
                <a:latin typeface="Arial" panose="020B0604020202020204" pitchFamily="34" charset="0"/>
                <a:cs typeface="Arial" panose="020B0604020202020204" pitchFamily="34" charset="0"/>
              </a:rPr>
              <a:t>, M., </a:t>
            </a:r>
            <a:r>
              <a:rPr lang="en-US" sz="1400" dirty="0" err="1">
                <a:latin typeface="Arial" panose="020B0604020202020204" pitchFamily="34" charset="0"/>
                <a:cs typeface="Arial" panose="020B0604020202020204" pitchFamily="34" charset="0"/>
              </a:rPr>
              <a:t>Eriksen</a:t>
            </a:r>
            <a:r>
              <a:rPr lang="en-US" sz="1400" dirty="0">
                <a:latin typeface="Arial" panose="020B0604020202020204" pitchFamily="34" charset="0"/>
                <a:cs typeface="Arial" panose="020B0604020202020204" pitchFamily="34" charset="0"/>
              </a:rPr>
              <a:t>, H.R., </a:t>
            </a:r>
            <a:r>
              <a:rPr lang="en-US" sz="1400" dirty="0" err="1">
                <a:latin typeface="Arial" panose="020B0604020202020204" pitchFamily="34" charset="0"/>
                <a:cs typeface="Arial" panose="020B0604020202020204" pitchFamily="34" charset="0"/>
              </a:rPr>
              <a:t>Lønning</a:t>
            </a:r>
            <a:r>
              <a:rPr lang="en-US" sz="1400" dirty="0">
                <a:latin typeface="Arial" panose="020B0604020202020204" pitchFamily="34" charset="0"/>
                <a:cs typeface="Arial" panose="020B0604020202020204" pitchFamily="34" charset="0"/>
              </a:rPr>
              <a:t>, K.J. and </a:t>
            </a:r>
            <a:r>
              <a:rPr lang="en-US" sz="1400" dirty="0" err="1">
                <a:latin typeface="Arial" panose="020B0604020202020204" pitchFamily="34" charset="0"/>
                <a:cs typeface="Arial" panose="020B0604020202020204" pitchFamily="34" charset="0"/>
              </a:rPr>
              <a:t>Sivertsen</a:t>
            </a:r>
            <a:r>
              <a:rPr lang="en-US" sz="1400" dirty="0">
                <a:latin typeface="Arial" panose="020B0604020202020204" pitchFamily="34" charset="0"/>
                <a:cs typeface="Arial" panose="020B0604020202020204" pitchFamily="34" charset="0"/>
              </a:rPr>
              <a:t>, B. (2019). Physical exercise and body-mass index in young adults: a national survey of Norwegian university students. </a:t>
            </a:r>
            <a:r>
              <a:rPr lang="en-US" sz="1400" i="1" dirty="0">
                <a:latin typeface="Arial" panose="020B0604020202020204" pitchFamily="34" charset="0"/>
                <a:cs typeface="Arial" panose="020B0604020202020204" pitchFamily="34" charset="0"/>
              </a:rPr>
              <a:t>BMC Public Health</a:t>
            </a:r>
            <a:r>
              <a:rPr lang="en-US" sz="1400" dirty="0">
                <a:latin typeface="Arial" panose="020B0604020202020204" pitchFamily="34" charset="0"/>
                <a:cs typeface="Arial" panose="020B0604020202020204" pitchFamily="34" charset="0"/>
              </a:rPr>
              <a:t>, [online] 19(1). Available at: https://bmcpublichealth.biomedcentral.com/articles/10.1186/s12889-019-7650-z.</a:t>
            </a:r>
          </a:p>
          <a:p>
            <a:r>
              <a:rPr lang="en-US" sz="1400" dirty="0" err="1">
                <a:latin typeface="Arial" panose="020B0604020202020204" pitchFamily="34" charset="0"/>
                <a:cs typeface="Arial" panose="020B0604020202020204" pitchFamily="34" charset="0"/>
              </a:rPr>
              <a:t>Hauer</a:t>
            </a:r>
            <a:r>
              <a:rPr lang="en-US" sz="1400" dirty="0">
                <a:latin typeface="Arial" panose="020B0604020202020204" pitchFamily="34" charset="0"/>
                <a:cs typeface="Arial" panose="020B0604020202020204" pitchFamily="34" charset="0"/>
              </a:rPr>
              <a:t>, L., </a:t>
            </a:r>
            <a:r>
              <a:rPr lang="en-US" sz="1400" dirty="0" err="1">
                <a:latin typeface="Arial" panose="020B0604020202020204" pitchFamily="34" charset="0"/>
                <a:cs typeface="Arial" panose="020B0604020202020204" pitchFamily="34" charset="0"/>
              </a:rPr>
              <a:t>Perneczky</a:t>
            </a:r>
            <a:r>
              <a:rPr lang="en-US" sz="1400" dirty="0">
                <a:latin typeface="Arial" panose="020B0604020202020204" pitchFamily="34" charset="0"/>
                <a:cs typeface="Arial" panose="020B0604020202020204" pitchFamily="34" charset="0"/>
              </a:rPr>
              <a:t>, J. and </a:t>
            </a:r>
            <a:r>
              <a:rPr lang="en-US" sz="1400" dirty="0" err="1">
                <a:latin typeface="Arial" panose="020B0604020202020204" pitchFamily="34" charset="0"/>
                <a:cs typeface="Arial" panose="020B0604020202020204" pitchFamily="34" charset="0"/>
              </a:rPr>
              <a:t>Sellner</a:t>
            </a:r>
            <a:r>
              <a:rPr lang="en-US" sz="1400" dirty="0">
                <a:latin typeface="Arial" panose="020B0604020202020204" pitchFamily="34" charset="0"/>
                <a:cs typeface="Arial" panose="020B0604020202020204" pitchFamily="34" charset="0"/>
              </a:rPr>
              <a:t>, J. (2020). A global view of comorbidity in multiple sclerosis: a systematic review with a focus on regional differences, methodology, and clinical implications. </a:t>
            </a:r>
            <a:r>
              <a:rPr lang="en-US" sz="1400" i="1" dirty="0">
                <a:latin typeface="Arial" panose="020B0604020202020204" pitchFamily="34" charset="0"/>
                <a:cs typeface="Arial" panose="020B0604020202020204" pitchFamily="34" charset="0"/>
              </a:rPr>
              <a:t>Journal of Neurology</a:t>
            </a:r>
            <a:r>
              <a:rPr lang="en-US" sz="1400" dirty="0">
                <a:latin typeface="Arial" panose="020B0604020202020204" pitchFamily="34" charset="0"/>
                <a:cs typeface="Arial" panose="020B0604020202020204" pitchFamily="34" charset="0"/>
              </a:rPr>
              <a:t>. [online] Available at: </a:t>
            </a:r>
            <a:r>
              <a:rPr lang="en-US" sz="1400" dirty="0">
                <a:latin typeface="Arial" panose="020B0604020202020204" pitchFamily="34" charset="0"/>
                <a:cs typeface="Arial" panose="020B0604020202020204" pitchFamily="34" charset="0"/>
                <a:hlinkClick r:id="rId2"/>
              </a:rPr>
              <a:t>https://link.springer.com/article/10.1007/s00415-020-10107-y</a:t>
            </a:r>
            <a:r>
              <a:rPr lang="en-US" sz="1400" dirty="0" smtClean="0">
                <a:latin typeface="Arial" panose="020B0604020202020204" pitchFamily="34" charset="0"/>
                <a:cs typeface="Arial" panose="020B0604020202020204" pitchFamily="34" charset="0"/>
              </a:rPr>
              <a:t>.</a:t>
            </a:r>
          </a:p>
          <a:p>
            <a:r>
              <a:rPr lang="en-IN" sz="1400" dirty="0">
                <a:latin typeface="Arial" panose="020B0604020202020204" pitchFamily="34" charset="0"/>
                <a:cs typeface="Arial" panose="020B0604020202020204" pitchFamily="34" charset="0"/>
              </a:rPr>
              <a:t>Wang, F. and </a:t>
            </a:r>
            <a:r>
              <a:rPr lang="en-IN" sz="1400" dirty="0" err="1">
                <a:latin typeface="Arial" panose="020B0604020202020204" pitchFamily="34" charset="0"/>
                <a:cs typeface="Arial" panose="020B0604020202020204" pitchFamily="34" charset="0"/>
              </a:rPr>
              <a:t>Boros</a:t>
            </a:r>
            <a:r>
              <a:rPr lang="en-IN" sz="1400" dirty="0">
                <a:latin typeface="Arial" panose="020B0604020202020204" pitchFamily="34" charset="0"/>
                <a:cs typeface="Arial" panose="020B0604020202020204" pitchFamily="34" charset="0"/>
              </a:rPr>
              <a:t>, S. (2019). The effect of physical activity on sleep quality: a systematic review. </a:t>
            </a:r>
            <a:r>
              <a:rPr lang="en-IN" sz="1400" i="1" dirty="0">
                <a:latin typeface="Arial" panose="020B0604020202020204" pitchFamily="34" charset="0"/>
                <a:cs typeface="Arial" panose="020B0604020202020204" pitchFamily="34" charset="0"/>
              </a:rPr>
              <a:t>European Journal of Physiotherapy</a:t>
            </a:r>
            <a:r>
              <a:rPr lang="en-IN" sz="1400" dirty="0">
                <a:latin typeface="Arial" panose="020B0604020202020204" pitchFamily="34" charset="0"/>
                <a:cs typeface="Arial" panose="020B0604020202020204" pitchFamily="34" charset="0"/>
              </a:rPr>
              <a:t>, [online] 23(1), pp.1–8. </a:t>
            </a:r>
            <a:r>
              <a:rPr lang="en-IN" sz="1400" dirty="0" err="1">
                <a:latin typeface="Arial" panose="020B0604020202020204" pitchFamily="34" charset="0"/>
                <a:cs typeface="Arial" panose="020B0604020202020204" pitchFamily="34" charset="0"/>
              </a:rPr>
              <a:t>doi:https</a:t>
            </a:r>
            <a:r>
              <a:rPr lang="en-IN" sz="1400" dirty="0">
                <a:latin typeface="Arial" panose="020B0604020202020204" pitchFamily="34" charset="0"/>
                <a:cs typeface="Arial" panose="020B0604020202020204" pitchFamily="34" charset="0"/>
              </a:rPr>
              <a:t>://doi.org/10.1080/21679169.2019.1623314.</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82277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itchFamily="34" charset="0"/>
                <a:cs typeface="Arial" pitchFamily="34" charset="0"/>
              </a:rPr>
              <a:t>Reference List</a:t>
            </a:r>
            <a:endParaRPr lang="en-US" dirty="0"/>
          </a:p>
        </p:txBody>
      </p:sp>
      <p:sp>
        <p:nvSpPr>
          <p:cNvPr id="3" name="Content Placeholder 2"/>
          <p:cNvSpPr>
            <a:spLocks noGrp="1"/>
          </p:cNvSpPr>
          <p:nvPr>
            <p:ph idx="1"/>
          </p:nvPr>
        </p:nvSpPr>
        <p:spPr>
          <a:xfrm>
            <a:off x="304800" y="2209800"/>
            <a:ext cx="8534400" cy="4191000"/>
          </a:xfrm>
        </p:spPr>
        <p:txBody>
          <a:bodyPr>
            <a:noAutofit/>
          </a:bodyPr>
          <a:lstStyle/>
          <a:p>
            <a:r>
              <a:rPr lang="en-US" sz="1400" dirty="0" err="1">
                <a:latin typeface="Arial" panose="020B0604020202020204" pitchFamily="34" charset="0"/>
                <a:cs typeface="Arial" panose="020B0604020202020204" pitchFamily="34" charset="0"/>
              </a:rPr>
              <a:t>Kaliyadan</a:t>
            </a:r>
            <a:r>
              <a:rPr lang="en-US" sz="1400" dirty="0">
                <a:latin typeface="Arial" panose="020B0604020202020204" pitchFamily="34" charset="0"/>
                <a:cs typeface="Arial" panose="020B0604020202020204" pitchFamily="34" charset="0"/>
              </a:rPr>
              <a:t>, F. and Kulkarni, V. (2019). Types of variables, descriptive statistics, and sample size. </a:t>
            </a:r>
            <a:r>
              <a:rPr lang="en-US" sz="1400" i="1" dirty="0">
                <a:latin typeface="Arial" panose="020B0604020202020204" pitchFamily="34" charset="0"/>
                <a:cs typeface="Arial" panose="020B0604020202020204" pitchFamily="34" charset="0"/>
              </a:rPr>
              <a:t>Indian Dermatology Online Journal</a:t>
            </a:r>
            <a:r>
              <a:rPr lang="en-US" sz="1400" dirty="0">
                <a:latin typeface="Arial" panose="020B0604020202020204" pitchFamily="34" charset="0"/>
                <a:cs typeface="Arial" panose="020B0604020202020204" pitchFamily="34" charset="0"/>
              </a:rPr>
              <a:t>, [online] 10(1), pp.82–86. Available at: https://www.ncbi.nlm.nih.gov/pmc/articles/PMC6362742/.</a:t>
            </a:r>
          </a:p>
          <a:p>
            <a:r>
              <a:rPr lang="en-US" sz="1400" dirty="0">
                <a:latin typeface="Arial" panose="020B0604020202020204" pitchFamily="34" charset="0"/>
                <a:cs typeface="Arial" panose="020B0604020202020204" pitchFamily="34" charset="0"/>
              </a:rPr>
              <a:t>Management Notes (2018). </a:t>
            </a:r>
            <a:r>
              <a:rPr lang="en-US" sz="1400" i="1" dirty="0">
                <a:latin typeface="Arial" panose="020B0604020202020204" pitchFamily="34" charset="0"/>
                <a:cs typeface="Arial" panose="020B0604020202020204" pitchFamily="34" charset="0"/>
              </a:rPr>
              <a:t>Primary Data - Primary Data Collection Methods | Research Methodology</a:t>
            </a:r>
            <a:r>
              <a:rPr lang="en-US" sz="1400" dirty="0">
                <a:latin typeface="Arial" panose="020B0604020202020204" pitchFamily="34" charset="0"/>
                <a:cs typeface="Arial" panose="020B0604020202020204" pitchFamily="34" charset="0"/>
              </a:rPr>
              <a:t>. [online] Management Notes. Available at: https://www.managementnote.com/primary-data-collection-methods/.</a:t>
            </a:r>
          </a:p>
          <a:p>
            <a:r>
              <a:rPr lang="en-US" sz="1400" dirty="0" err="1">
                <a:latin typeface="Arial" panose="020B0604020202020204" pitchFamily="34" charset="0"/>
                <a:cs typeface="Arial" panose="020B0604020202020204" pitchFamily="34" charset="0"/>
              </a:rPr>
              <a:t>Mazhar</a:t>
            </a:r>
            <a:r>
              <a:rPr lang="en-US" sz="1400" dirty="0">
                <a:latin typeface="Arial" panose="020B0604020202020204" pitchFamily="34" charset="0"/>
                <a:cs typeface="Arial" panose="020B0604020202020204" pitchFamily="34" charset="0"/>
              </a:rPr>
              <a:t>, S.A., </a:t>
            </a:r>
            <a:r>
              <a:rPr lang="en-US" sz="1400" dirty="0" err="1">
                <a:latin typeface="Arial" panose="020B0604020202020204" pitchFamily="34" charset="0"/>
                <a:cs typeface="Arial" panose="020B0604020202020204" pitchFamily="34" charset="0"/>
              </a:rPr>
              <a:t>Anjum</a:t>
            </a:r>
            <a:r>
              <a:rPr lang="en-US" sz="1400" dirty="0">
                <a:latin typeface="Arial" panose="020B0604020202020204" pitchFamily="34" charset="0"/>
                <a:cs typeface="Arial" panose="020B0604020202020204" pitchFamily="34" charset="0"/>
              </a:rPr>
              <a:t>, R., Anwar, A.I. and Khan, A.A. (2021). Methods of Data Collection: A Fundamental Tool of Research. </a:t>
            </a:r>
            <a:r>
              <a:rPr lang="en-US" sz="1400" i="1" dirty="0">
                <a:latin typeface="Arial" panose="020B0604020202020204" pitchFamily="34" charset="0"/>
                <a:cs typeface="Arial" panose="020B0604020202020204" pitchFamily="34" charset="0"/>
              </a:rPr>
              <a:t>Journal of Integrated Community Health (ISSN 2319-9113)</a:t>
            </a:r>
            <a:r>
              <a:rPr lang="en-US" sz="1400" dirty="0">
                <a:latin typeface="Arial" panose="020B0604020202020204" pitchFamily="34" charset="0"/>
                <a:cs typeface="Arial" panose="020B0604020202020204" pitchFamily="34" charset="0"/>
              </a:rPr>
              <a:t>, [online] 10(1), pp.6–10. Available at: http://medicaljournalshouse.com/index.php/ADR-CommunityHealth/article/view/631.</a:t>
            </a:r>
          </a:p>
          <a:p>
            <a:r>
              <a:rPr lang="en-US" sz="1400" dirty="0" err="1">
                <a:latin typeface="Arial" panose="020B0604020202020204" pitchFamily="34" charset="0"/>
                <a:cs typeface="Arial" panose="020B0604020202020204" pitchFamily="34" charset="0"/>
              </a:rPr>
              <a:t>Mengist</a:t>
            </a:r>
            <a:r>
              <a:rPr lang="en-US" sz="1400" dirty="0">
                <a:latin typeface="Arial" panose="020B0604020202020204" pitchFamily="34" charset="0"/>
                <a:cs typeface="Arial" panose="020B0604020202020204" pitchFamily="34" charset="0"/>
              </a:rPr>
              <a:t>, W., </a:t>
            </a:r>
            <a:r>
              <a:rPr lang="en-US" sz="1400" dirty="0" err="1">
                <a:latin typeface="Arial" panose="020B0604020202020204" pitchFamily="34" charset="0"/>
                <a:cs typeface="Arial" panose="020B0604020202020204" pitchFamily="34" charset="0"/>
              </a:rPr>
              <a:t>Soromessa</a:t>
            </a:r>
            <a:r>
              <a:rPr lang="en-US" sz="1400" dirty="0">
                <a:latin typeface="Arial" panose="020B0604020202020204" pitchFamily="34" charset="0"/>
                <a:cs typeface="Arial" panose="020B0604020202020204" pitchFamily="34" charset="0"/>
              </a:rPr>
              <a:t>, T. and </a:t>
            </a:r>
            <a:r>
              <a:rPr lang="en-US" sz="1400" dirty="0" err="1">
                <a:latin typeface="Arial" panose="020B0604020202020204" pitchFamily="34" charset="0"/>
                <a:cs typeface="Arial" panose="020B0604020202020204" pitchFamily="34" charset="0"/>
              </a:rPr>
              <a:t>Legese</a:t>
            </a:r>
            <a:r>
              <a:rPr lang="en-US" sz="1400" dirty="0">
                <a:latin typeface="Arial" panose="020B0604020202020204" pitchFamily="34" charset="0"/>
                <a:cs typeface="Arial" panose="020B0604020202020204" pitchFamily="34" charset="0"/>
              </a:rPr>
              <a:t>, G. (2019). Method for Conducting Systematic Literature Review and Meta-Analysis for Environmental Science Research. </a:t>
            </a:r>
            <a:r>
              <a:rPr lang="en-US" sz="1400" i="1" dirty="0" err="1">
                <a:latin typeface="Arial" panose="020B0604020202020204" pitchFamily="34" charset="0"/>
                <a:cs typeface="Arial" panose="020B0604020202020204" pitchFamily="34" charset="0"/>
              </a:rPr>
              <a:t>MethodsX</a:t>
            </a:r>
            <a:r>
              <a:rPr lang="en-US" sz="1400" dirty="0">
                <a:latin typeface="Arial" panose="020B0604020202020204" pitchFamily="34" charset="0"/>
                <a:cs typeface="Arial" panose="020B0604020202020204" pitchFamily="34" charset="0"/>
              </a:rPr>
              <a:t>, [online] 7, p.100777. Available at: https://www.sciencedirect.com/science/article/pii/S221501611930353X.</a:t>
            </a:r>
          </a:p>
          <a:p>
            <a:r>
              <a:rPr lang="en-US" sz="1400" dirty="0" err="1">
                <a:latin typeface="Arial" panose="020B0604020202020204" pitchFamily="34" charset="0"/>
                <a:cs typeface="Arial" panose="020B0604020202020204" pitchFamily="34" charset="0"/>
              </a:rPr>
              <a:t>Nicolaidis</a:t>
            </a:r>
            <a:r>
              <a:rPr lang="en-US" sz="1400" dirty="0">
                <a:latin typeface="Arial" panose="020B0604020202020204" pitchFamily="34" charset="0"/>
                <a:cs typeface="Arial" panose="020B0604020202020204" pitchFamily="34" charset="0"/>
              </a:rPr>
              <a:t>, C., </a:t>
            </a:r>
            <a:r>
              <a:rPr lang="en-US" sz="1400" dirty="0" err="1">
                <a:latin typeface="Arial" panose="020B0604020202020204" pitchFamily="34" charset="0"/>
                <a:cs typeface="Arial" panose="020B0604020202020204" pitchFamily="34" charset="0"/>
              </a:rPr>
              <a:t>Raymaker</a:t>
            </a:r>
            <a:r>
              <a:rPr lang="en-US" sz="1400" dirty="0">
                <a:latin typeface="Arial" panose="020B0604020202020204" pitchFamily="34" charset="0"/>
                <a:cs typeface="Arial" panose="020B0604020202020204" pitchFamily="34" charset="0"/>
              </a:rPr>
              <a:t>, D., </a:t>
            </a:r>
            <a:r>
              <a:rPr lang="en-US" sz="1400" dirty="0" err="1">
                <a:latin typeface="Arial" panose="020B0604020202020204" pitchFamily="34" charset="0"/>
                <a:cs typeface="Arial" panose="020B0604020202020204" pitchFamily="34" charset="0"/>
              </a:rPr>
              <a:t>Kapp</a:t>
            </a:r>
            <a:r>
              <a:rPr lang="en-US" sz="1400" dirty="0">
                <a:latin typeface="Arial" panose="020B0604020202020204" pitchFamily="34" charset="0"/>
                <a:cs typeface="Arial" panose="020B0604020202020204" pitchFamily="34" charset="0"/>
              </a:rPr>
              <a:t>, S.K., </a:t>
            </a:r>
            <a:r>
              <a:rPr lang="en-US" sz="1400" dirty="0" err="1">
                <a:latin typeface="Arial" panose="020B0604020202020204" pitchFamily="34" charset="0"/>
                <a:cs typeface="Arial" panose="020B0604020202020204" pitchFamily="34" charset="0"/>
              </a:rPr>
              <a:t>Baggs</a:t>
            </a:r>
            <a:r>
              <a:rPr lang="en-US" sz="1400" dirty="0">
                <a:latin typeface="Arial" panose="020B0604020202020204" pitchFamily="34" charset="0"/>
                <a:cs typeface="Arial" panose="020B0604020202020204" pitchFamily="34" charset="0"/>
              </a:rPr>
              <a:t>, A., Ashkenazy, E., McDonald, K., Weiner, M., </a:t>
            </a:r>
            <a:r>
              <a:rPr lang="en-US" sz="1400" dirty="0" err="1">
                <a:latin typeface="Arial" panose="020B0604020202020204" pitchFamily="34" charset="0"/>
                <a:cs typeface="Arial" panose="020B0604020202020204" pitchFamily="34" charset="0"/>
              </a:rPr>
              <a:t>Maslak</a:t>
            </a:r>
            <a:r>
              <a:rPr lang="en-US" sz="1400" dirty="0">
                <a:latin typeface="Arial" panose="020B0604020202020204" pitchFamily="34" charset="0"/>
                <a:cs typeface="Arial" panose="020B0604020202020204" pitchFamily="34" charset="0"/>
              </a:rPr>
              <a:t>, J., Hunter, M. and Joyce, A. (2019). The AASPIRE practice-based guidelines for the inclusion of autistic adults in research as co-researchers and study participants. </a:t>
            </a:r>
            <a:r>
              <a:rPr lang="en-US" sz="1400" i="1" dirty="0">
                <a:latin typeface="Arial" panose="020B0604020202020204" pitchFamily="34" charset="0"/>
                <a:cs typeface="Arial" panose="020B0604020202020204" pitchFamily="34" charset="0"/>
              </a:rPr>
              <a:t>Autism</a:t>
            </a:r>
            <a:r>
              <a:rPr lang="en-US" sz="1400" dirty="0">
                <a:latin typeface="Arial" panose="020B0604020202020204" pitchFamily="34" charset="0"/>
                <a:cs typeface="Arial" panose="020B0604020202020204" pitchFamily="34" charset="0"/>
              </a:rPr>
              <a:t>, [online] 23(8), pp.2007–2019. Available at: https://journals.sagepub.com/doi/abs/10.1177/1362361319830523.</a:t>
            </a: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37560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itchFamily="34" charset="0"/>
                <a:cs typeface="Arial" pitchFamily="34" charset="0"/>
              </a:rPr>
              <a:t>Reference List</a:t>
            </a:r>
            <a:endParaRPr lang="en-US" dirty="0"/>
          </a:p>
        </p:txBody>
      </p:sp>
      <p:sp>
        <p:nvSpPr>
          <p:cNvPr id="3" name="Content Placeholder 2"/>
          <p:cNvSpPr>
            <a:spLocks noGrp="1"/>
          </p:cNvSpPr>
          <p:nvPr>
            <p:ph idx="1"/>
          </p:nvPr>
        </p:nvSpPr>
        <p:spPr>
          <a:xfrm>
            <a:off x="304800" y="2209800"/>
            <a:ext cx="8458200" cy="3352800"/>
          </a:xfrm>
        </p:spPr>
        <p:txBody>
          <a:bodyPr>
            <a:noAutofit/>
          </a:bodyPr>
          <a:lstStyle/>
          <a:p>
            <a:r>
              <a:rPr lang="en-US" sz="1400" dirty="0">
                <a:latin typeface="Arial" panose="020B0604020202020204" pitchFamily="34" charset="0"/>
                <a:cs typeface="Arial" panose="020B0604020202020204" pitchFamily="34" charset="0"/>
              </a:rPr>
              <a:t>Primary Play (</a:t>
            </a:r>
            <a:r>
              <a:rPr lang="en-US" sz="1400" dirty="0" err="1">
                <a:latin typeface="Arial" panose="020B0604020202020204" pitchFamily="34" charset="0"/>
                <a:cs typeface="Arial" panose="020B0604020202020204" pitchFamily="34" charset="0"/>
              </a:rPr>
              <a:t>n.d.</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The 5 Amazing Benefits of Outdoor Exercise [Infographic]</a:t>
            </a:r>
            <a:r>
              <a:rPr lang="en-US" sz="1400" dirty="0">
                <a:latin typeface="Arial" panose="020B0604020202020204" pitchFamily="34" charset="0"/>
                <a:cs typeface="Arial" panose="020B0604020202020204" pitchFamily="34" charset="0"/>
              </a:rPr>
              <a:t>. [online] Primal Play. Available at: https://www.primalplay.com/blog/benefits-of-outdoor-exercise.</a:t>
            </a:r>
          </a:p>
          <a:p>
            <a:r>
              <a:rPr lang="en-US" sz="1400" dirty="0" err="1">
                <a:latin typeface="Arial" panose="020B0604020202020204" pitchFamily="34" charset="0"/>
                <a:cs typeface="Arial" panose="020B0604020202020204" pitchFamily="34" charset="0"/>
              </a:rPr>
              <a:t>Rawat</a:t>
            </a:r>
            <a:r>
              <a:rPr lang="en-US" sz="1400" dirty="0">
                <a:latin typeface="Arial" panose="020B0604020202020204" pitchFamily="34" charset="0"/>
                <a:cs typeface="Arial" panose="020B0604020202020204" pitchFamily="34" charset="0"/>
              </a:rPr>
              <a:t>, A.S. (2021). </a:t>
            </a:r>
            <a:r>
              <a:rPr lang="en-US" sz="1400" i="1" dirty="0">
                <a:latin typeface="Arial" panose="020B0604020202020204" pitchFamily="34" charset="0"/>
                <a:cs typeface="Arial" panose="020B0604020202020204" pitchFamily="34" charset="0"/>
              </a:rPr>
              <a:t>What is Descriptive Analysis?- Types and Advantages | Analytics Steps</a:t>
            </a:r>
            <a:r>
              <a:rPr lang="en-US" sz="1400" dirty="0">
                <a:latin typeface="Arial" panose="020B0604020202020204" pitchFamily="34" charset="0"/>
                <a:cs typeface="Arial" panose="020B0604020202020204" pitchFamily="34" charset="0"/>
              </a:rPr>
              <a:t>. [online] www.analyticssteps.com. Available at: https://www.analyticssteps.com/blogs/overview-descriptive-analysis.</a:t>
            </a:r>
          </a:p>
          <a:p>
            <a:r>
              <a:rPr lang="en-US" sz="1400" dirty="0" err="1">
                <a:latin typeface="Arial" panose="020B0604020202020204" pitchFamily="34" charset="0"/>
                <a:cs typeface="Arial" panose="020B0604020202020204" pitchFamily="34" charset="0"/>
              </a:rPr>
              <a:t>Steene-Johannessen</a:t>
            </a:r>
            <a:r>
              <a:rPr lang="en-US" sz="1400" dirty="0">
                <a:latin typeface="Arial" panose="020B0604020202020204" pitchFamily="34" charset="0"/>
                <a:cs typeface="Arial" panose="020B0604020202020204" pitchFamily="34" charset="0"/>
              </a:rPr>
              <a:t>, J., Hansen, B.H., </a:t>
            </a:r>
            <a:r>
              <a:rPr lang="en-US" sz="1400" dirty="0" err="1">
                <a:latin typeface="Arial" panose="020B0604020202020204" pitchFamily="34" charset="0"/>
                <a:cs typeface="Arial" panose="020B0604020202020204" pitchFamily="34" charset="0"/>
              </a:rPr>
              <a:t>Dalene</a:t>
            </a:r>
            <a:r>
              <a:rPr lang="en-US" sz="1400" dirty="0">
                <a:latin typeface="Arial" panose="020B0604020202020204" pitchFamily="34" charset="0"/>
                <a:cs typeface="Arial" panose="020B0604020202020204" pitchFamily="34" charset="0"/>
              </a:rPr>
              <a:t>, K.E., </a:t>
            </a:r>
            <a:r>
              <a:rPr lang="en-US" sz="1400" dirty="0" err="1">
                <a:latin typeface="Arial" panose="020B0604020202020204" pitchFamily="34" charset="0"/>
                <a:cs typeface="Arial" panose="020B0604020202020204" pitchFamily="34" charset="0"/>
              </a:rPr>
              <a:t>Kolle</a:t>
            </a:r>
            <a:r>
              <a:rPr lang="en-US" sz="1400" dirty="0">
                <a:latin typeface="Arial" panose="020B0604020202020204" pitchFamily="34" charset="0"/>
                <a:cs typeface="Arial" panose="020B0604020202020204" pitchFamily="34" charset="0"/>
              </a:rPr>
              <a:t>, E., </a:t>
            </a:r>
            <a:r>
              <a:rPr lang="en-US" sz="1400" dirty="0" err="1">
                <a:latin typeface="Arial" panose="020B0604020202020204" pitchFamily="34" charset="0"/>
                <a:cs typeface="Arial" panose="020B0604020202020204" pitchFamily="34" charset="0"/>
              </a:rPr>
              <a:t>Northstone</a:t>
            </a:r>
            <a:r>
              <a:rPr lang="en-US" sz="1400" dirty="0">
                <a:latin typeface="Arial" panose="020B0604020202020204" pitchFamily="34" charset="0"/>
                <a:cs typeface="Arial" panose="020B0604020202020204" pitchFamily="34" charset="0"/>
              </a:rPr>
              <a:t>, K., </a:t>
            </a:r>
            <a:r>
              <a:rPr lang="en-US" sz="1400" dirty="0" err="1">
                <a:latin typeface="Arial" panose="020B0604020202020204" pitchFamily="34" charset="0"/>
                <a:cs typeface="Arial" panose="020B0604020202020204" pitchFamily="34" charset="0"/>
              </a:rPr>
              <a:t>Møller</a:t>
            </a:r>
            <a:r>
              <a:rPr lang="en-US" sz="1400" dirty="0">
                <a:latin typeface="Arial" panose="020B0604020202020204" pitchFamily="34" charset="0"/>
                <a:cs typeface="Arial" panose="020B0604020202020204" pitchFamily="34" charset="0"/>
              </a:rPr>
              <a:t>, N.C., </a:t>
            </a:r>
            <a:r>
              <a:rPr lang="en-US" sz="1400" dirty="0" err="1">
                <a:latin typeface="Arial" panose="020B0604020202020204" pitchFamily="34" charset="0"/>
                <a:cs typeface="Arial" panose="020B0604020202020204" pitchFamily="34" charset="0"/>
              </a:rPr>
              <a:t>Grøntved</a:t>
            </a:r>
            <a:r>
              <a:rPr lang="en-US" sz="1400" dirty="0">
                <a:latin typeface="Arial" panose="020B0604020202020204" pitchFamily="34" charset="0"/>
                <a:cs typeface="Arial" panose="020B0604020202020204" pitchFamily="34" charset="0"/>
              </a:rPr>
              <a:t>, A., </a:t>
            </a:r>
            <a:r>
              <a:rPr lang="en-US" sz="1400" dirty="0" err="1">
                <a:latin typeface="Arial" panose="020B0604020202020204" pitchFamily="34" charset="0"/>
                <a:cs typeface="Arial" panose="020B0604020202020204" pitchFamily="34" charset="0"/>
              </a:rPr>
              <a:t>Wedderkopp</a:t>
            </a:r>
            <a:r>
              <a:rPr lang="en-US" sz="1400" dirty="0">
                <a:latin typeface="Arial" panose="020B0604020202020204" pitchFamily="34" charset="0"/>
                <a:cs typeface="Arial" panose="020B0604020202020204" pitchFamily="34" charset="0"/>
              </a:rPr>
              <a:t>, N., </a:t>
            </a:r>
            <a:r>
              <a:rPr lang="en-US" sz="1400" dirty="0" err="1">
                <a:latin typeface="Arial" panose="020B0604020202020204" pitchFamily="34" charset="0"/>
                <a:cs typeface="Arial" panose="020B0604020202020204" pitchFamily="34" charset="0"/>
              </a:rPr>
              <a:t>Kriemler</a:t>
            </a:r>
            <a:r>
              <a:rPr lang="en-US" sz="1400" dirty="0">
                <a:latin typeface="Arial" panose="020B0604020202020204" pitchFamily="34" charset="0"/>
                <a:cs typeface="Arial" panose="020B0604020202020204" pitchFamily="34" charset="0"/>
              </a:rPr>
              <a:t>, S., Page, A.S., </a:t>
            </a:r>
            <a:r>
              <a:rPr lang="en-US" sz="1400" dirty="0" err="1">
                <a:latin typeface="Arial" panose="020B0604020202020204" pitchFamily="34" charset="0"/>
                <a:cs typeface="Arial" panose="020B0604020202020204" pitchFamily="34" charset="0"/>
              </a:rPr>
              <a:t>Puder</a:t>
            </a:r>
            <a:r>
              <a:rPr lang="en-US" sz="1400" dirty="0">
                <a:latin typeface="Arial" panose="020B0604020202020204" pitchFamily="34" charset="0"/>
                <a:cs typeface="Arial" panose="020B0604020202020204" pitchFamily="34" charset="0"/>
              </a:rPr>
              <a:t>, J.J., Reilly, J.J., </a:t>
            </a:r>
            <a:r>
              <a:rPr lang="en-US" sz="1400" dirty="0" err="1">
                <a:latin typeface="Arial" panose="020B0604020202020204" pitchFamily="34" charset="0"/>
                <a:cs typeface="Arial" panose="020B0604020202020204" pitchFamily="34" charset="0"/>
              </a:rPr>
              <a:t>Sardinha</a:t>
            </a:r>
            <a:r>
              <a:rPr lang="en-US" sz="1400" dirty="0">
                <a:latin typeface="Arial" panose="020B0604020202020204" pitchFamily="34" charset="0"/>
                <a:cs typeface="Arial" panose="020B0604020202020204" pitchFamily="34" charset="0"/>
              </a:rPr>
              <a:t>, L.B., van </a:t>
            </a:r>
            <a:r>
              <a:rPr lang="en-US" sz="1400" dirty="0" err="1">
                <a:latin typeface="Arial" panose="020B0604020202020204" pitchFamily="34" charset="0"/>
                <a:cs typeface="Arial" panose="020B0604020202020204" pitchFamily="34" charset="0"/>
              </a:rPr>
              <a:t>Sluijs</a:t>
            </a:r>
            <a:r>
              <a:rPr lang="en-US" sz="1400" dirty="0">
                <a:latin typeface="Arial" panose="020B0604020202020204" pitchFamily="34" charset="0"/>
                <a:cs typeface="Arial" panose="020B0604020202020204" pitchFamily="34" charset="0"/>
              </a:rPr>
              <a:t>, E.M.F., Andersen, L.B., van der </a:t>
            </a:r>
            <a:r>
              <a:rPr lang="en-US" sz="1400" dirty="0" err="1">
                <a:latin typeface="Arial" panose="020B0604020202020204" pitchFamily="34" charset="0"/>
                <a:cs typeface="Arial" panose="020B0604020202020204" pitchFamily="34" charset="0"/>
              </a:rPr>
              <a:t>Ploeg</a:t>
            </a:r>
            <a:r>
              <a:rPr lang="en-US" sz="1400" dirty="0">
                <a:latin typeface="Arial" panose="020B0604020202020204" pitchFamily="34" charset="0"/>
                <a:cs typeface="Arial" panose="020B0604020202020204" pitchFamily="34" charset="0"/>
              </a:rPr>
              <a:t>, H., Ahrens, W., </a:t>
            </a:r>
            <a:r>
              <a:rPr lang="en-US" sz="1400" dirty="0" err="1">
                <a:latin typeface="Arial" panose="020B0604020202020204" pitchFamily="34" charset="0"/>
                <a:cs typeface="Arial" panose="020B0604020202020204" pitchFamily="34" charset="0"/>
              </a:rPr>
              <a:t>Flexeder</a:t>
            </a:r>
            <a:r>
              <a:rPr lang="en-US" sz="1400" dirty="0">
                <a:latin typeface="Arial" panose="020B0604020202020204" pitchFamily="34" charset="0"/>
                <a:cs typeface="Arial" panose="020B0604020202020204" pitchFamily="34" charset="0"/>
              </a:rPr>
              <a:t>, C., </a:t>
            </a:r>
            <a:r>
              <a:rPr lang="en-US" sz="1400" dirty="0" err="1">
                <a:latin typeface="Arial" panose="020B0604020202020204" pitchFamily="34" charset="0"/>
                <a:cs typeface="Arial" panose="020B0604020202020204" pitchFamily="34" charset="0"/>
              </a:rPr>
              <a:t>Standl</a:t>
            </a:r>
            <a:r>
              <a:rPr lang="en-US" sz="1400" dirty="0">
                <a:latin typeface="Arial" panose="020B0604020202020204" pitchFamily="34" charset="0"/>
                <a:cs typeface="Arial" panose="020B0604020202020204" pitchFamily="34" charset="0"/>
              </a:rPr>
              <a:t>, M. and </a:t>
            </a:r>
            <a:r>
              <a:rPr lang="en-US" sz="1400" dirty="0" err="1">
                <a:latin typeface="Arial" panose="020B0604020202020204" pitchFamily="34" charset="0"/>
                <a:cs typeface="Arial" panose="020B0604020202020204" pitchFamily="34" charset="0"/>
              </a:rPr>
              <a:t>Shculz</a:t>
            </a:r>
            <a:r>
              <a:rPr lang="en-US" sz="1400" dirty="0">
                <a:latin typeface="Arial" panose="020B0604020202020204" pitchFamily="34" charset="0"/>
                <a:cs typeface="Arial" panose="020B0604020202020204" pitchFamily="34" charset="0"/>
              </a:rPr>
              <a:t>, H. (2020). Variations in </a:t>
            </a:r>
            <a:r>
              <a:rPr lang="en-US" sz="1400" dirty="0" err="1">
                <a:latin typeface="Arial" panose="020B0604020202020204" pitchFamily="34" charset="0"/>
                <a:cs typeface="Arial" panose="020B0604020202020204" pitchFamily="34" charset="0"/>
              </a:rPr>
              <a:t>accelerometry</a:t>
            </a:r>
            <a:r>
              <a:rPr lang="en-US" sz="1400" dirty="0">
                <a:latin typeface="Arial" panose="020B0604020202020204" pitchFamily="34" charset="0"/>
                <a:cs typeface="Arial" panose="020B0604020202020204" pitchFamily="34" charset="0"/>
              </a:rPr>
              <a:t> measured physical activity and sedentary time across Europe – harmonized analyses of 47,497 children and adolescents. </a:t>
            </a:r>
            <a:r>
              <a:rPr lang="en-US" sz="1400" i="1" dirty="0">
                <a:latin typeface="Arial" panose="020B0604020202020204" pitchFamily="34" charset="0"/>
                <a:cs typeface="Arial" panose="020B0604020202020204" pitchFamily="34" charset="0"/>
              </a:rPr>
              <a:t>International Journal of Behavioral Nutrition and Physical Activity</a:t>
            </a:r>
            <a:r>
              <a:rPr lang="en-US" sz="1400" dirty="0">
                <a:latin typeface="Arial" panose="020B0604020202020204" pitchFamily="34" charset="0"/>
                <a:cs typeface="Arial" panose="020B0604020202020204" pitchFamily="34" charset="0"/>
              </a:rPr>
              <a:t>, [online] 17(1). Available at: https://ijbnpa.biomedcentral.com/articles/10.1186/s12966-020-00930-x.</a:t>
            </a:r>
          </a:p>
          <a:p>
            <a:pPr indent="-274320"/>
            <a:r>
              <a:rPr lang="en-US" sz="1400" dirty="0">
                <a:latin typeface="Arial" panose="020B0604020202020204" pitchFamily="34" charset="0"/>
                <a:cs typeface="Arial" panose="020B0604020202020204" pitchFamily="34" charset="0"/>
              </a:rPr>
              <a:t>Stratton, S.J. (2021). Population research: Convenience Sampling Strategies. </a:t>
            </a:r>
            <a:r>
              <a:rPr lang="en-US" sz="1400" i="1" dirty="0">
                <a:latin typeface="Arial" panose="020B0604020202020204" pitchFamily="34" charset="0"/>
                <a:cs typeface="Arial" panose="020B0604020202020204" pitchFamily="34" charset="0"/>
              </a:rPr>
              <a:t>Prehospital and Disaster Medicine</a:t>
            </a:r>
            <a:r>
              <a:rPr lang="en-US" sz="1400" dirty="0">
                <a:latin typeface="Arial" panose="020B0604020202020204" pitchFamily="34" charset="0"/>
                <a:cs typeface="Arial" panose="020B0604020202020204" pitchFamily="34" charset="0"/>
              </a:rPr>
              <a:t>, [online] 36(4), pp.373–374. Available at: https://www.cambridge.org/core/journals/prehospital-and-disaster-medicine/article/population-research-convenience-sampling-strategies/B0D519269C76DB5BFFBFB84ED7031267.</a:t>
            </a:r>
          </a:p>
          <a:p>
            <a:r>
              <a:rPr lang="en-US" sz="1400" dirty="0">
                <a:latin typeface="Arial" panose="020B0604020202020204" pitchFamily="34" charset="0"/>
                <a:cs typeface="Arial" panose="020B0604020202020204" pitchFamily="34" charset="0"/>
              </a:rPr>
              <a:t>sun, daily (2022). </a:t>
            </a:r>
            <a:r>
              <a:rPr lang="en-US" sz="1400" i="1" dirty="0">
                <a:latin typeface="Arial" panose="020B0604020202020204" pitchFamily="34" charset="0"/>
                <a:cs typeface="Arial" panose="020B0604020202020204" pitchFamily="34" charset="0"/>
              </a:rPr>
              <a:t>Ethical Considerations in Sociological Research | Daily Sun |</a:t>
            </a:r>
            <a:r>
              <a:rPr lang="en-US" sz="1400" dirty="0">
                <a:latin typeface="Arial" panose="020B0604020202020204" pitchFamily="34" charset="0"/>
                <a:cs typeface="Arial" panose="020B0604020202020204" pitchFamily="34" charset="0"/>
              </a:rPr>
              <a:t>. [online] daily sun. Available at: https://www.daily-sun.com/printversion/details/656639/Ethical-Considerations-in-Sociological-Research.</a:t>
            </a: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18107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itchFamily="34" charset="0"/>
                <a:cs typeface="Arial" pitchFamily="34" charset="0"/>
              </a:rPr>
              <a:t>Reference List</a:t>
            </a:r>
            <a:endParaRPr lang="en-US" dirty="0"/>
          </a:p>
        </p:txBody>
      </p:sp>
      <p:sp>
        <p:nvSpPr>
          <p:cNvPr id="3" name="Content Placeholder 2"/>
          <p:cNvSpPr>
            <a:spLocks noGrp="1"/>
          </p:cNvSpPr>
          <p:nvPr>
            <p:ph idx="1"/>
          </p:nvPr>
        </p:nvSpPr>
        <p:spPr>
          <a:xfrm>
            <a:off x="228600" y="2133600"/>
            <a:ext cx="8763000" cy="4495800"/>
          </a:xfrm>
        </p:spPr>
        <p:txBody>
          <a:bodyPr>
            <a:noAutofit/>
          </a:bodyPr>
          <a:lstStyle/>
          <a:p>
            <a:r>
              <a:rPr lang="en-IN" sz="1400" dirty="0" err="1" smtClean="0">
                <a:latin typeface="Arial" panose="020B0604020202020204" pitchFamily="34" charset="0"/>
                <a:cs typeface="Arial" panose="020B0604020202020204" pitchFamily="34" charset="0"/>
              </a:rPr>
              <a:t>Rogowska</a:t>
            </a:r>
            <a:r>
              <a:rPr lang="en-IN" sz="1400" dirty="0" smtClean="0">
                <a:latin typeface="Arial" panose="020B0604020202020204" pitchFamily="34" charset="0"/>
                <a:cs typeface="Arial" panose="020B0604020202020204" pitchFamily="34" charset="0"/>
              </a:rPr>
              <a:t>, A.M., Pavlova, I., </a:t>
            </a:r>
            <a:r>
              <a:rPr lang="en-IN" sz="1400" dirty="0" err="1" smtClean="0">
                <a:latin typeface="Arial" panose="020B0604020202020204" pitchFamily="34" charset="0"/>
                <a:cs typeface="Arial" panose="020B0604020202020204" pitchFamily="34" charset="0"/>
              </a:rPr>
              <a:t>Kuśnierz</a:t>
            </a:r>
            <a:r>
              <a:rPr lang="en-IN" sz="1400" dirty="0" smtClean="0">
                <a:latin typeface="Arial" panose="020B0604020202020204" pitchFamily="34" charset="0"/>
                <a:cs typeface="Arial" panose="020B0604020202020204" pitchFamily="34" charset="0"/>
              </a:rPr>
              <a:t>, C., </a:t>
            </a:r>
            <a:r>
              <a:rPr lang="en-IN" sz="1400" dirty="0" err="1" smtClean="0">
                <a:latin typeface="Arial" panose="020B0604020202020204" pitchFamily="34" charset="0"/>
                <a:cs typeface="Arial" panose="020B0604020202020204" pitchFamily="34" charset="0"/>
              </a:rPr>
              <a:t>Ochnik</a:t>
            </a:r>
            <a:r>
              <a:rPr lang="en-IN" sz="1400" dirty="0" smtClean="0">
                <a:latin typeface="Arial" panose="020B0604020202020204" pitchFamily="34" charset="0"/>
                <a:cs typeface="Arial" panose="020B0604020202020204" pitchFamily="34" charset="0"/>
              </a:rPr>
              <a:t>, D., </a:t>
            </a:r>
            <a:r>
              <a:rPr lang="en-IN" sz="1400" dirty="0" err="1" smtClean="0">
                <a:latin typeface="Arial" panose="020B0604020202020204" pitchFamily="34" charset="0"/>
                <a:cs typeface="Arial" panose="020B0604020202020204" pitchFamily="34" charset="0"/>
              </a:rPr>
              <a:t>Bodnar</a:t>
            </a:r>
            <a:r>
              <a:rPr lang="en-IN" sz="1400" dirty="0" smtClean="0">
                <a:latin typeface="Arial" panose="020B0604020202020204" pitchFamily="34" charset="0"/>
                <a:cs typeface="Arial" panose="020B0604020202020204" pitchFamily="34" charset="0"/>
              </a:rPr>
              <a:t>, I. and </a:t>
            </a:r>
            <a:r>
              <a:rPr lang="en-IN" sz="1400" dirty="0" err="1" smtClean="0">
                <a:latin typeface="Arial" panose="020B0604020202020204" pitchFamily="34" charset="0"/>
                <a:cs typeface="Arial" panose="020B0604020202020204" pitchFamily="34" charset="0"/>
              </a:rPr>
              <a:t>Petrytsa</a:t>
            </a:r>
            <a:r>
              <a:rPr lang="en-IN" sz="1400" dirty="0" smtClean="0">
                <a:latin typeface="Arial" panose="020B0604020202020204" pitchFamily="34" charset="0"/>
                <a:cs typeface="Arial" panose="020B0604020202020204" pitchFamily="34" charset="0"/>
              </a:rPr>
              <a:t>, P. (2020). Does Physical Activity Matter for the Mental Health of University Students during the COVID-19 Pandemic? </a:t>
            </a:r>
            <a:r>
              <a:rPr lang="en-IN" sz="1400" i="1" dirty="0" smtClean="0">
                <a:latin typeface="Arial" panose="020B0604020202020204" pitchFamily="34" charset="0"/>
                <a:cs typeface="Arial" panose="020B0604020202020204" pitchFamily="34" charset="0"/>
              </a:rPr>
              <a:t>Journal of Clinical Medicine</a:t>
            </a:r>
            <a:r>
              <a:rPr lang="en-IN" sz="1400" dirty="0" smtClean="0">
                <a:latin typeface="Arial" panose="020B0604020202020204" pitchFamily="34" charset="0"/>
                <a:cs typeface="Arial" panose="020B0604020202020204" pitchFamily="34" charset="0"/>
              </a:rPr>
              <a:t>, 9(11), p.3494. </a:t>
            </a:r>
            <a:r>
              <a:rPr lang="en-IN" sz="1400" dirty="0" err="1" smtClean="0">
                <a:latin typeface="Arial" panose="020B0604020202020204" pitchFamily="34" charset="0"/>
                <a:cs typeface="Arial" panose="020B0604020202020204" pitchFamily="34" charset="0"/>
              </a:rPr>
              <a:t>doi:https</a:t>
            </a:r>
            <a:r>
              <a:rPr lang="en-IN" sz="1400" dirty="0" smtClean="0">
                <a:latin typeface="Arial" panose="020B0604020202020204" pitchFamily="34" charset="0"/>
                <a:cs typeface="Arial" panose="020B0604020202020204" pitchFamily="34" charset="0"/>
              </a:rPr>
              <a:t>://doi.org/10.3390/jcm9113494.</a:t>
            </a:r>
          </a:p>
          <a:p>
            <a:r>
              <a:rPr lang="en-IN" sz="1400" dirty="0" smtClean="0">
                <a:latin typeface="Arial" panose="020B0604020202020204" pitchFamily="34" charset="0"/>
                <a:cs typeface="Arial" panose="020B0604020202020204" pitchFamily="34" charset="0"/>
              </a:rPr>
              <a:t>Romero-Blanco, C., Rodríguez-</a:t>
            </a:r>
            <a:r>
              <a:rPr lang="en-IN" sz="1400" dirty="0" err="1" smtClean="0">
                <a:latin typeface="Arial" panose="020B0604020202020204" pitchFamily="34" charset="0"/>
                <a:cs typeface="Arial" panose="020B0604020202020204" pitchFamily="34" charset="0"/>
              </a:rPr>
              <a:t>Almagro</a:t>
            </a:r>
            <a:r>
              <a:rPr lang="en-IN" sz="1400" dirty="0" smtClean="0">
                <a:latin typeface="Arial" panose="020B0604020202020204" pitchFamily="34" charset="0"/>
                <a:cs typeface="Arial" panose="020B0604020202020204" pitchFamily="34" charset="0"/>
              </a:rPr>
              <a:t>, J., </a:t>
            </a:r>
            <a:r>
              <a:rPr lang="en-IN" sz="1400" dirty="0" err="1" smtClean="0">
                <a:latin typeface="Arial" panose="020B0604020202020204" pitchFamily="34" charset="0"/>
                <a:cs typeface="Arial" panose="020B0604020202020204" pitchFamily="34" charset="0"/>
              </a:rPr>
              <a:t>Onieva-Zafra</a:t>
            </a:r>
            <a:r>
              <a:rPr lang="en-IN" sz="1400" dirty="0" smtClean="0">
                <a:latin typeface="Arial" panose="020B0604020202020204" pitchFamily="34" charset="0"/>
                <a:cs typeface="Arial" panose="020B0604020202020204" pitchFamily="34" charset="0"/>
              </a:rPr>
              <a:t>, M.D., Parra-</a:t>
            </a:r>
            <a:r>
              <a:rPr lang="en-IN" sz="1400" dirty="0" err="1" smtClean="0">
                <a:latin typeface="Arial" panose="020B0604020202020204" pitchFamily="34" charset="0"/>
                <a:cs typeface="Arial" panose="020B0604020202020204" pitchFamily="34" charset="0"/>
              </a:rPr>
              <a:t>Fernández</a:t>
            </a:r>
            <a:r>
              <a:rPr lang="en-IN" sz="1400" dirty="0" smtClean="0">
                <a:latin typeface="Arial" panose="020B0604020202020204" pitchFamily="34" charset="0"/>
                <a:cs typeface="Arial" panose="020B0604020202020204" pitchFamily="34" charset="0"/>
              </a:rPr>
              <a:t>, M.L., Prado-Laguna, M. del C. and Hernández-</a:t>
            </a:r>
            <a:r>
              <a:rPr lang="en-IN" sz="1400" dirty="0" err="1" smtClean="0">
                <a:latin typeface="Arial" panose="020B0604020202020204" pitchFamily="34" charset="0"/>
                <a:cs typeface="Arial" panose="020B0604020202020204" pitchFamily="34" charset="0"/>
              </a:rPr>
              <a:t>Martínez</a:t>
            </a:r>
            <a:r>
              <a:rPr lang="en-IN" sz="1400" dirty="0" smtClean="0">
                <a:latin typeface="Arial" panose="020B0604020202020204" pitchFamily="34" charset="0"/>
                <a:cs typeface="Arial" panose="020B0604020202020204" pitchFamily="34" charset="0"/>
              </a:rPr>
              <a:t>, A. (2020). Physical Activity and Sedentary Lifestyle in University Students: Changes during Confinement Due to the COVID-19 Pandemic. </a:t>
            </a:r>
            <a:r>
              <a:rPr lang="en-IN" sz="1400" i="1" dirty="0" smtClean="0">
                <a:latin typeface="Arial" panose="020B0604020202020204" pitchFamily="34" charset="0"/>
                <a:cs typeface="Arial" panose="020B0604020202020204" pitchFamily="34" charset="0"/>
              </a:rPr>
              <a:t>International Journal of Environmental Research and Public Health</a:t>
            </a:r>
            <a:r>
              <a:rPr lang="en-IN" sz="1400" dirty="0" smtClean="0">
                <a:latin typeface="Arial" panose="020B0604020202020204" pitchFamily="34" charset="0"/>
                <a:cs typeface="Arial" panose="020B0604020202020204" pitchFamily="34" charset="0"/>
              </a:rPr>
              <a:t>, 17(18), p.6567. </a:t>
            </a:r>
            <a:r>
              <a:rPr lang="en-IN" sz="1400" dirty="0" err="1" smtClean="0">
                <a:latin typeface="Arial" panose="020B0604020202020204" pitchFamily="34" charset="0"/>
                <a:cs typeface="Arial" panose="020B0604020202020204" pitchFamily="34" charset="0"/>
              </a:rPr>
              <a:t>doi:https</a:t>
            </a:r>
            <a:r>
              <a:rPr lang="en-IN" sz="1400" dirty="0" smtClean="0">
                <a:latin typeface="Arial" panose="020B0604020202020204" pitchFamily="34" charset="0"/>
                <a:cs typeface="Arial" panose="020B0604020202020204" pitchFamily="34" charset="0"/>
              </a:rPr>
              <a:t>://doi.org/10.3390/ijerph17186567.</a:t>
            </a:r>
          </a:p>
          <a:p>
            <a:r>
              <a:rPr lang="en-IN" sz="1400" dirty="0" err="1" smtClean="0">
                <a:latin typeface="Arial" panose="020B0604020202020204" pitchFamily="34" charset="0"/>
                <a:cs typeface="Arial" panose="020B0604020202020204" pitchFamily="34" charset="0"/>
              </a:rPr>
              <a:t>Samarkandi</a:t>
            </a:r>
            <a:r>
              <a:rPr lang="en-IN" sz="1400" dirty="0" smtClean="0">
                <a:latin typeface="Arial" panose="020B0604020202020204" pitchFamily="34" charset="0"/>
                <a:cs typeface="Arial" panose="020B0604020202020204" pitchFamily="34" charset="0"/>
              </a:rPr>
              <a:t>, O.A. (2022). Prevalence of Physical Activity Among Healthcare Students in King Saud University, Riyadh, Saudi Arabia. An Observational Study. </a:t>
            </a:r>
            <a:r>
              <a:rPr lang="en-IN" sz="1400" i="1" dirty="0" smtClean="0">
                <a:latin typeface="Arial" panose="020B0604020202020204" pitchFamily="34" charset="0"/>
                <a:cs typeface="Arial" panose="020B0604020202020204" pitchFamily="34" charset="0"/>
              </a:rPr>
              <a:t>INQUIRY: The Journal of Health Care Organization, Provision, and Financing</a:t>
            </a:r>
            <a:r>
              <a:rPr lang="en-IN" sz="1400" dirty="0" smtClean="0">
                <a:latin typeface="Arial" panose="020B0604020202020204" pitchFamily="34" charset="0"/>
                <a:cs typeface="Arial" panose="020B0604020202020204" pitchFamily="34" charset="0"/>
              </a:rPr>
              <a:t>, 59, p.004695802211001. </a:t>
            </a:r>
            <a:r>
              <a:rPr lang="en-IN" sz="1400" dirty="0" err="1" smtClean="0">
                <a:latin typeface="Arial" panose="020B0604020202020204" pitchFamily="34" charset="0"/>
                <a:cs typeface="Arial" panose="020B0604020202020204" pitchFamily="34" charset="0"/>
              </a:rPr>
              <a:t>doi:https</a:t>
            </a:r>
            <a:r>
              <a:rPr lang="en-IN" sz="1400" dirty="0" smtClean="0">
                <a:latin typeface="Arial" panose="020B0604020202020204" pitchFamily="34" charset="0"/>
                <a:cs typeface="Arial" panose="020B0604020202020204" pitchFamily="34" charset="0"/>
              </a:rPr>
              <a:t>://doi.org/10.1177/00469580221100157.</a:t>
            </a:r>
          </a:p>
          <a:p>
            <a:r>
              <a:rPr lang="en-IN" sz="1400" dirty="0" smtClean="0">
                <a:latin typeface="Arial" panose="020B0604020202020204" pitchFamily="34" charset="0"/>
                <a:cs typeface="Arial" panose="020B0604020202020204" pitchFamily="34" charset="0"/>
              </a:rPr>
              <a:t>Zhu, Z., Tang, Y., Zhuang, J., Liu, Y., Wu, X., </a:t>
            </a:r>
            <a:r>
              <a:rPr lang="en-IN" sz="1400" dirty="0" err="1" smtClean="0">
                <a:latin typeface="Arial" panose="020B0604020202020204" pitchFamily="34" charset="0"/>
                <a:cs typeface="Arial" panose="020B0604020202020204" pitchFamily="34" charset="0"/>
              </a:rPr>
              <a:t>Cai</a:t>
            </a:r>
            <a:r>
              <a:rPr lang="en-IN" sz="1400" dirty="0" smtClean="0">
                <a:latin typeface="Arial" panose="020B0604020202020204" pitchFamily="34" charset="0"/>
                <a:cs typeface="Arial" panose="020B0604020202020204" pitchFamily="34" charset="0"/>
              </a:rPr>
              <a:t>, Y., Wang, L., Cao, Z.-B. and Chen, P. (2019). Physical activity, screen viewing time, and overweight/obesity among Chinese children and adolescents: an update from the 2017 physical activity and fitness in China—the youth study. </a:t>
            </a:r>
            <a:r>
              <a:rPr lang="en-IN" sz="1400" i="1" dirty="0" smtClean="0">
                <a:latin typeface="Arial" panose="020B0604020202020204" pitchFamily="34" charset="0"/>
                <a:cs typeface="Arial" panose="020B0604020202020204" pitchFamily="34" charset="0"/>
              </a:rPr>
              <a:t>BMC Public Health</a:t>
            </a:r>
            <a:r>
              <a:rPr lang="en-IN" sz="1400" dirty="0" smtClean="0">
                <a:latin typeface="Arial" panose="020B0604020202020204" pitchFamily="34" charset="0"/>
                <a:cs typeface="Arial" panose="020B0604020202020204" pitchFamily="34" charset="0"/>
              </a:rPr>
              <a:t>, 19(1). </a:t>
            </a:r>
            <a:r>
              <a:rPr lang="en-IN" sz="1400" dirty="0" err="1" smtClean="0">
                <a:latin typeface="Arial" panose="020B0604020202020204" pitchFamily="34" charset="0"/>
                <a:cs typeface="Arial" panose="020B0604020202020204" pitchFamily="34" charset="0"/>
              </a:rPr>
              <a:t>doi:https</a:t>
            </a:r>
            <a:r>
              <a:rPr lang="en-IN" sz="1400" dirty="0" smtClean="0">
                <a:latin typeface="Arial" panose="020B0604020202020204" pitchFamily="34" charset="0"/>
                <a:cs typeface="Arial" panose="020B0604020202020204" pitchFamily="34" charset="0"/>
              </a:rPr>
              <a:t>://doi.org/10.1186/s12889-019-6515-9.</a:t>
            </a:r>
          </a:p>
          <a:p>
            <a:r>
              <a:rPr lang="en-IN" sz="1400" dirty="0">
                <a:latin typeface="Arial" panose="020B0604020202020204" pitchFamily="34" charset="0"/>
                <a:cs typeface="Arial" panose="020B0604020202020204" pitchFamily="34" charset="0"/>
              </a:rPr>
              <a:t>Anderson, E. and </a:t>
            </a:r>
            <a:r>
              <a:rPr lang="en-IN" sz="1400" dirty="0" err="1">
                <a:latin typeface="Arial" panose="020B0604020202020204" pitchFamily="34" charset="0"/>
                <a:cs typeface="Arial" panose="020B0604020202020204" pitchFamily="34" charset="0"/>
              </a:rPr>
              <a:t>Durstine</a:t>
            </a:r>
            <a:r>
              <a:rPr lang="en-IN" sz="1400" dirty="0">
                <a:latin typeface="Arial" panose="020B0604020202020204" pitchFamily="34" charset="0"/>
                <a:cs typeface="Arial" panose="020B0604020202020204" pitchFamily="34" charset="0"/>
              </a:rPr>
              <a:t>, J.L. (2019). Physical activity, exercise, and chronic diseases: A brief review. </a:t>
            </a:r>
            <a:r>
              <a:rPr lang="en-IN" sz="1400" i="1" dirty="0">
                <a:latin typeface="Arial" panose="020B0604020202020204" pitchFamily="34" charset="0"/>
                <a:cs typeface="Arial" panose="020B0604020202020204" pitchFamily="34" charset="0"/>
              </a:rPr>
              <a:t>Sports Medicine and Health Science</a:t>
            </a:r>
            <a:r>
              <a:rPr lang="en-IN" sz="1400" dirty="0">
                <a:latin typeface="Arial" panose="020B0604020202020204" pitchFamily="34" charset="0"/>
                <a:cs typeface="Arial" panose="020B0604020202020204" pitchFamily="34" charset="0"/>
              </a:rPr>
              <a:t>, [online] 1(1), pp.3–10. </a:t>
            </a:r>
            <a:r>
              <a:rPr lang="en-IN" sz="1400" dirty="0" err="1">
                <a:latin typeface="Arial" panose="020B0604020202020204" pitchFamily="34" charset="0"/>
                <a:cs typeface="Arial" panose="020B0604020202020204" pitchFamily="34" charset="0"/>
              </a:rPr>
              <a:t>doi:https</a:t>
            </a:r>
            <a:r>
              <a:rPr lang="en-IN" sz="1400" dirty="0">
                <a:latin typeface="Arial" panose="020B0604020202020204" pitchFamily="34" charset="0"/>
                <a:cs typeface="Arial" panose="020B0604020202020204" pitchFamily="34" charset="0"/>
              </a:rPr>
              <a:t>://doi.org/10.1016/j.smhs.2019.08.006.</a:t>
            </a: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54977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itchFamily="34" charset="0"/>
                <a:cs typeface="Arial" pitchFamily="34" charset="0"/>
              </a:rPr>
              <a:t>Reference List</a:t>
            </a:r>
            <a:endParaRPr lang="en-US" dirty="0"/>
          </a:p>
        </p:txBody>
      </p:sp>
      <p:sp>
        <p:nvSpPr>
          <p:cNvPr id="3" name="Content Placeholder 2"/>
          <p:cNvSpPr>
            <a:spLocks noGrp="1"/>
          </p:cNvSpPr>
          <p:nvPr>
            <p:ph idx="1"/>
          </p:nvPr>
        </p:nvSpPr>
        <p:spPr>
          <a:xfrm>
            <a:off x="381000" y="2286000"/>
            <a:ext cx="8458200" cy="4267200"/>
          </a:xfrm>
        </p:spPr>
        <p:txBody>
          <a:bodyPr>
            <a:noAutofit/>
          </a:bodyPr>
          <a:lstStyle/>
          <a:p>
            <a:r>
              <a:rPr lang="en-IN" sz="1400" dirty="0" smtClean="0">
                <a:latin typeface="Arial" panose="020B0604020202020204" pitchFamily="34" charset="0"/>
                <a:cs typeface="Arial" panose="020B0604020202020204" pitchFamily="34" charset="0"/>
              </a:rPr>
              <a:t>Ge, Y., Xin, S., Luan, D., Zou, Z., Liu, M., Bai, X. and Gao, Q. (2019). Association of physical activity, sedentary time, and sleep duration on the health-related quality of life of college students in Northeast China. </a:t>
            </a:r>
            <a:r>
              <a:rPr lang="en-IN" sz="1400" i="1" dirty="0" smtClean="0">
                <a:latin typeface="Arial" panose="020B0604020202020204" pitchFamily="34" charset="0"/>
                <a:cs typeface="Arial" panose="020B0604020202020204" pitchFamily="34" charset="0"/>
              </a:rPr>
              <a:t>Health and Quality of Life Outcomes</a:t>
            </a:r>
            <a:r>
              <a:rPr lang="en-IN" sz="1400" dirty="0" smtClean="0">
                <a:latin typeface="Arial" panose="020B0604020202020204" pitchFamily="34" charset="0"/>
                <a:cs typeface="Arial" panose="020B0604020202020204" pitchFamily="34" charset="0"/>
              </a:rPr>
              <a:t>, [online] 17(1). </a:t>
            </a:r>
            <a:r>
              <a:rPr lang="en-IN" sz="1400" dirty="0" err="1" smtClean="0">
                <a:latin typeface="Arial" panose="020B0604020202020204" pitchFamily="34" charset="0"/>
                <a:cs typeface="Arial" panose="020B0604020202020204" pitchFamily="34" charset="0"/>
              </a:rPr>
              <a:t>doi:https</a:t>
            </a:r>
            <a:r>
              <a:rPr lang="en-IN" sz="1400" dirty="0" smtClean="0">
                <a:latin typeface="Arial" panose="020B0604020202020204" pitchFamily="34" charset="0"/>
                <a:cs typeface="Arial" panose="020B0604020202020204" pitchFamily="34" charset="0"/>
              </a:rPr>
              <a:t>://doi.org/10.1186/s12955-019-1194-x.</a:t>
            </a:r>
          </a:p>
          <a:p>
            <a:r>
              <a:rPr lang="en-IN" sz="1400" dirty="0" err="1" smtClean="0">
                <a:latin typeface="Arial" panose="020B0604020202020204" pitchFamily="34" charset="0"/>
                <a:cs typeface="Arial" panose="020B0604020202020204" pitchFamily="34" charset="0"/>
              </a:rPr>
              <a:t>Ghrouz</a:t>
            </a:r>
            <a:r>
              <a:rPr lang="en-IN" sz="1400" dirty="0">
                <a:latin typeface="Arial" panose="020B0604020202020204" pitchFamily="34" charset="0"/>
                <a:cs typeface="Arial" panose="020B0604020202020204" pitchFamily="34" charset="0"/>
              </a:rPr>
              <a:t>, A.K., </a:t>
            </a:r>
            <a:r>
              <a:rPr lang="en-IN" sz="1400" dirty="0" err="1">
                <a:latin typeface="Arial" panose="020B0604020202020204" pitchFamily="34" charset="0"/>
                <a:cs typeface="Arial" panose="020B0604020202020204" pitchFamily="34" charset="0"/>
              </a:rPr>
              <a:t>Noohu</a:t>
            </a:r>
            <a:r>
              <a:rPr lang="en-IN" sz="1400" dirty="0">
                <a:latin typeface="Arial" panose="020B0604020202020204" pitchFamily="34" charset="0"/>
                <a:cs typeface="Arial" panose="020B0604020202020204" pitchFamily="34" charset="0"/>
              </a:rPr>
              <a:t>, M.M., </a:t>
            </a:r>
            <a:r>
              <a:rPr lang="en-IN" sz="1400" dirty="0" err="1">
                <a:latin typeface="Arial" panose="020B0604020202020204" pitchFamily="34" charset="0"/>
                <a:cs typeface="Arial" panose="020B0604020202020204" pitchFamily="34" charset="0"/>
              </a:rPr>
              <a:t>Dilshad</a:t>
            </a:r>
            <a:r>
              <a:rPr lang="en-IN" sz="1400" dirty="0">
                <a:latin typeface="Arial" panose="020B0604020202020204" pitchFamily="34" charset="0"/>
                <a:cs typeface="Arial" panose="020B0604020202020204" pitchFamily="34" charset="0"/>
              </a:rPr>
              <a:t> </a:t>
            </a:r>
            <a:r>
              <a:rPr lang="en-IN" sz="1400" dirty="0" err="1">
                <a:latin typeface="Arial" panose="020B0604020202020204" pitchFamily="34" charset="0"/>
                <a:cs typeface="Arial" panose="020B0604020202020204" pitchFamily="34" charset="0"/>
              </a:rPr>
              <a:t>Manzar</a:t>
            </a:r>
            <a:r>
              <a:rPr lang="en-IN" sz="1400" dirty="0">
                <a:latin typeface="Arial" panose="020B0604020202020204" pitchFamily="34" charset="0"/>
                <a:cs typeface="Arial" panose="020B0604020202020204" pitchFamily="34" charset="0"/>
              </a:rPr>
              <a:t>, Md., Warren Spence, D., </a:t>
            </a:r>
            <a:r>
              <a:rPr lang="en-IN" sz="1400" dirty="0" err="1">
                <a:latin typeface="Arial" panose="020B0604020202020204" pitchFamily="34" charset="0"/>
                <a:cs typeface="Arial" panose="020B0604020202020204" pitchFamily="34" charset="0"/>
              </a:rPr>
              <a:t>BaHammam</a:t>
            </a:r>
            <a:r>
              <a:rPr lang="en-IN" sz="1400" dirty="0">
                <a:latin typeface="Arial" panose="020B0604020202020204" pitchFamily="34" charset="0"/>
                <a:cs typeface="Arial" panose="020B0604020202020204" pitchFamily="34" charset="0"/>
              </a:rPr>
              <a:t>, A.S. and </a:t>
            </a:r>
            <a:r>
              <a:rPr lang="en-IN" sz="1400" dirty="0" err="1">
                <a:latin typeface="Arial" panose="020B0604020202020204" pitchFamily="34" charset="0"/>
                <a:cs typeface="Arial" panose="020B0604020202020204" pitchFamily="34" charset="0"/>
              </a:rPr>
              <a:t>Pandi-Perumal</a:t>
            </a:r>
            <a:r>
              <a:rPr lang="en-IN" sz="1400" dirty="0">
                <a:latin typeface="Arial" panose="020B0604020202020204" pitchFamily="34" charset="0"/>
                <a:cs typeface="Arial" panose="020B0604020202020204" pitchFamily="34" charset="0"/>
              </a:rPr>
              <a:t>, S.R. (2019). Physical activity and sleep quality in relation to mental health among college students. </a:t>
            </a:r>
            <a:r>
              <a:rPr lang="en-IN" sz="1400" i="1" dirty="0">
                <a:latin typeface="Arial" panose="020B0604020202020204" pitchFamily="34" charset="0"/>
                <a:cs typeface="Arial" panose="020B0604020202020204" pitchFamily="34" charset="0"/>
              </a:rPr>
              <a:t>Sleep and Breathing</a:t>
            </a:r>
            <a:r>
              <a:rPr lang="en-IN" sz="1400" dirty="0">
                <a:latin typeface="Arial" panose="020B0604020202020204" pitchFamily="34" charset="0"/>
                <a:cs typeface="Arial" panose="020B0604020202020204" pitchFamily="34" charset="0"/>
              </a:rPr>
              <a:t>, [online] 23(2), pp.627–634. </a:t>
            </a:r>
            <a:r>
              <a:rPr lang="en-IN" sz="1400" dirty="0" err="1">
                <a:latin typeface="Arial" panose="020B0604020202020204" pitchFamily="34" charset="0"/>
                <a:cs typeface="Arial" panose="020B0604020202020204" pitchFamily="34" charset="0"/>
              </a:rPr>
              <a:t>doi:https</a:t>
            </a:r>
            <a:r>
              <a:rPr lang="en-IN" sz="1400" dirty="0">
                <a:latin typeface="Arial" panose="020B0604020202020204" pitchFamily="34" charset="0"/>
                <a:cs typeface="Arial" panose="020B0604020202020204" pitchFamily="34" charset="0"/>
              </a:rPr>
              <a:t>://doi.org/10.1007/s11325-019-01780-z.</a:t>
            </a:r>
          </a:p>
          <a:p>
            <a:r>
              <a:rPr lang="en-IN" sz="1400" dirty="0" err="1">
                <a:latin typeface="Arial" panose="020B0604020202020204" pitchFamily="34" charset="0"/>
                <a:cs typeface="Arial" panose="020B0604020202020204" pitchFamily="34" charset="0"/>
              </a:rPr>
              <a:t>Grasdalsmoen</a:t>
            </a:r>
            <a:r>
              <a:rPr lang="en-IN" sz="1400" dirty="0">
                <a:latin typeface="Arial" panose="020B0604020202020204" pitchFamily="34" charset="0"/>
                <a:cs typeface="Arial" panose="020B0604020202020204" pitchFamily="34" charset="0"/>
              </a:rPr>
              <a:t>, M., </a:t>
            </a:r>
            <a:r>
              <a:rPr lang="en-IN" sz="1400" dirty="0" err="1">
                <a:latin typeface="Arial" panose="020B0604020202020204" pitchFamily="34" charset="0"/>
                <a:cs typeface="Arial" panose="020B0604020202020204" pitchFamily="34" charset="0"/>
              </a:rPr>
              <a:t>Eriksen</a:t>
            </a:r>
            <a:r>
              <a:rPr lang="en-IN" sz="1400" dirty="0">
                <a:latin typeface="Arial" panose="020B0604020202020204" pitchFamily="34" charset="0"/>
                <a:cs typeface="Arial" panose="020B0604020202020204" pitchFamily="34" charset="0"/>
              </a:rPr>
              <a:t>, H.R., </a:t>
            </a:r>
            <a:r>
              <a:rPr lang="en-IN" sz="1400" dirty="0" err="1">
                <a:latin typeface="Arial" panose="020B0604020202020204" pitchFamily="34" charset="0"/>
                <a:cs typeface="Arial" panose="020B0604020202020204" pitchFamily="34" charset="0"/>
              </a:rPr>
              <a:t>Lønning</a:t>
            </a:r>
            <a:r>
              <a:rPr lang="en-IN" sz="1400" dirty="0">
                <a:latin typeface="Arial" panose="020B0604020202020204" pitchFamily="34" charset="0"/>
                <a:cs typeface="Arial" panose="020B0604020202020204" pitchFamily="34" charset="0"/>
              </a:rPr>
              <a:t>, K.J. and </a:t>
            </a:r>
            <a:r>
              <a:rPr lang="en-IN" sz="1400" dirty="0" err="1">
                <a:latin typeface="Arial" panose="020B0604020202020204" pitchFamily="34" charset="0"/>
                <a:cs typeface="Arial" panose="020B0604020202020204" pitchFamily="34" charset="0"/>
              </a:rPr>
              <a:t>Sivertsen</a:t>
            </a:r>
            <a:r>
              <a:rPr lang="en-IN" sz="1400" dirty="0">
                <a:latin typeface="Arial" panose="020B0604020202020204" pitchFamily="34" charset="0"/>
                <a:cs typeface="Arial" panose="020B0604020202020204" pitchFamily="34" charset="0"/>
              </a:rPr>
              <a:t>, B. (2020). Physical exercise, mental health problems, and suicide attempts in university students. </a:t>
            </a:r>
            <a:r>
              <a:rPr lang="en-IN" sz="1400" i="1" dirty="0">
                <a:latin typeface="Arial" panose="020B0604020202020204" pitchFamily="34" charset="0"/>
                <a:cs typeface="Arial" panose="020B0604020202020204" pitchFamily="34" charset="0"/>
              </a:rPr>
              <a:t>BMC psychiatry</a:t>
            </a:r>
            <a:r>
              <a:rPr lang="en-IN" sz="1400" dirty="0">
                <a:latin typeface="Arial" panose="020B0604020202020204" pitchFamily="34" charset="0"/>
                <a:cs typeface="Arial" panose="020B0604020202020204" pitchFamily="34" charset="0"/>
              </a:rPr>
              <a:t>, [online] 20(1), p.175. </a:t>
            </a:r>
            <a:r>
              <a:rPr lang="en-IN" sz="1400" dirty="0" err="1">
                <a:latin typeface="Arial" panose="020B0604020202020204" pitchFamily="34" charset="0"/>
                <a:cs typeface="Arial" panose="020B0604020202020204" pitchFamily="34" charset="0"/>
              </a:rPr>
              <a:t>doi:https</a:t>
            </a:r>
            <a:r>
              <a:rPr lang="en-IN" sz="1400" dirty="0">
                <a:latin typeface="Arial" panose="020B0604020202020204" pitchFamily="34" charset="0"/>
                <a:cs typeface="Arial" panose="020B0604020202020204" pitchFamily="34" charset="0"/>
              </a:rPr>
              <a:t>://doi.org/10.1186/s12888-020-02583-3.</a:t>
            </a:r>
          </a:p>
          <a:p>
            <a:r>
              <a:rPr lang="en-IN" sz="1400" dirty="0">
                <a:latin typeface="Arial" panose="020B0604020202020204" pitchFamily="34" charset="0"/>
                <a:cs typeface="Arial" panose="020B0604020202020204" pitchFamily="34" charset="0"/>
              </a:rPr>
              <a:t>III, H.K., Murray, T. and Salvo, D. (2019). </a:t>
            </a:r>
            <a:r>
              <a:rPr lang="en-IN" sz="1400" i="1" dirty="0">
                <a:latin typeface="Arial" panose="020B0604020202020204" pitchFamily="34" charset="0"/>
                <a:cs typeface="Arial" panose="020B0604020202020204" pitchFamily="34" charset="0"/>
              </a:rPr>
              <a:t>Foundations of Physical Activity and Public Health</a:t>
            </a:r>
            <a:r>
              <a:rPr lang="en-IN" sz="1400" dirty="0">
                <a:latin typeface="Arial" panose="020B0604020202020204" pitchFamily="34" charset="0"/>
                <a:cs typeface="Arial" panose="020B0604020202020204" pitchFamily="34" charset="0"/>
              </a:rPr>
              <a:t>. [online] </a:t>
            </a:r>
            <a:r>
              <a:rPr lang="en-IN" sz="1400" i="1" dirty="0">
                <a:latin typeface="Arial" panose="020B0604020202020204" pitchFamily="34" charset="0"/>
                <a:cs typeface="Arial" panose="020B0604020202020204" pitchFamily="34" charset="0"/>
              </a:rPr>
              <a:t>Google Books</a:t>
            </a:r>
            <a:r>
              <a:rPr lang="en-IN" sz="1400" dirty="0">
                <a:latin typeface="Arial" panose="020B0604020202020204" pitchFamily="34" charset="0"/>
                <a:cs typeface="Arial" panose="020B0604020202020204" pitchFamily="34" charset="0"/>
              </a:rPr>
              <a:t>. Human Kinetics. Available at: https://books.google.com/books?hl=en&amp;lr=lang_en&amp;id=8LG8DwAAQBAJ&amp;oi=fnd&amp;pg=PP1&amp;dq=Factors+affecting+the+Prevalence+of+physical+activity+among+students+in+a+public+university&amp;ots=U0FbeaFZiP&amp;sig=K4F6pad70U8wUHHR1aKvRbB0qy0.</a:t>
            </a: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56313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896</TotalTime>
  <Words>3780</Words>
  <Application>Microsoft Office PowerPoint</Application>
  <PresentationFormat>On-screen Show (4:3)</PresentationFormat>
  <Paragraphs>167</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Century Gothic</vt:lpstr>
      <vt:lpstr>Wingdings 3</vt:lpstr>
      <vt:lpstr>Ion Boardroom</vt:lpstr>
      <vt:lpstr>TITLE: "EXPLORING PHYSICAL ACTIVITY PATTERNS AMONG STUDENTS IN PUBLIC UNIVERSITY: A QUANTITATIVE CROSS-SECTIONAL STUDY"</vt:lpstr>
      <vt:lpstr>Table of Content</vt:lpstr>
      <vt:lpstr>Introduction</vt:lpstr>
      <vt:lpstr>Literature-Based Background to the Study</vt:lpstr>
      <vt:lpstr>Literature-Based Background to the Study</vt:lpstr>
      <vt:lpstr>Rationale of the Study</vt:lpstr>
      <vt:lpstr>Research Questions/Aims/Objectives</vt:lpstr>
      <vt:lpstr>Research Questions/Aims/Objectives</vt:lpstr>
      <vt:lpstr>Research Methodology </vt:lpstr>
      <vt:lpstr>Research Methodology </vt:lpstr>
      <vt:lpstr>Research Methodology </vt:lpstr>
      <vt:lpstr>Research Design</vt:lpstr>
      <vt:lpstr>Research Design</vt:lpstr>
      <vt:lpstr>Recruitment, Sampling &amp; Study Participants</vt:lpstr>
      <vt:lpstr>Recruitment, Sampling &amp; Study Participants</vt:lpstr>
      <vt:lpstr>Data Collection Method(s)/procedure/tool</vt:lpstr>
      <vt:lpstr>Data Analysis Technique</vt:lpstr>
      <vt:lpstr>Ethical Consideration</vt:lpstr>
      <vt:lpstr>Implication of research</vt:lpstr>
      <vt:lpstr>Plan of Work and Time Schedule (Gantt Chart)</vt:lpstr>
      <vt:lpstr>Reference List</vt:lpstr>
      <vt:lpstr>Reference List</vt:lpstr>
      <vt:lpstr>Reference List</vt:lpstr>
      <vt:lpstr>Reference List</vt:lpstr>
      <vt:lpstr>Reference List</vt:lpstr>
      <vt:lpstr>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PREVALENCE OF PHYSICAL ACTIVITY AMONG STUDENTS IN A PUBLIC UNIVERSITY</dc:title>
  <dc:creator>DELL</dc:creator>
  <cp:lastModifiedBy>Microsoft</cp:lastModifiedBy>
  <cp:revision>107</cp:revision>
  <dcterms:created xsi:type="dcterms:W3CDTF">2006-08-16T00:00:00Z</dcterms:created>
  <dcterms:modified xsi:type="dcterms:W3CDTF">2023-10-17T20:56:59Z</dcterms:modified>
</cp:coreProperties>
</file>