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67" r:id="rId2"/>
    <p:sldId id="265" r:id="rId3"/>
    <p:sldId id="272" r:id="rId4"/>
    <p:sldId id="268" r:id="rId5"/>
    <p:sldId id="273" r:id="rId6"/>
    <p:sldId id="269" r:id="rId7"/>
    <p:sldId id="275" r:id="rId8"/>
    <p:sldId id="276" r:id="rId9"/>
    <p:sldId id="279" r:id="rId10"/>
    <p:sldId id="263" r:id="rId11"/>
    <p:sldId id="278" r:id="rId12"/>
    <p:sldId id="280" r:id="rId13"/>
    <p:sldId id="281" r:id="rId14"/>
    <p:sldId id="282" r:id="rId15"/>
    <p:sldId id="28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6484EC-A87B-45C9-88D1-BFC35C01167F}" v="144" dt="2025-01-02T14:22:20.3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1094" autoAdjust="0"/>
  </p:normalViewPr>
  <p:slideViewPr>
    <p:cSldViewPr snapToGrid="0">
      <p:cViewPr>
        <p:scale>
          <a:sx n="84" d="100"/>
          <a:sy n="84" d="100"/>
        </p:scale>
        <p:origin x="65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 Hilyer" userId="fe3108521d096987" providerId="LiveId" clId="{5A6484EC-A87B-45C9-88D1-BFC35C01167F}"/>
    <pc:docChg chg="undo redo custSel addSld delSld modSld sldOrd">
      <pc:chgData name="Simon Hilyer" userId="fe3108521d096987" providerId="LiveId" clId="{5A6484EC-A87B-45C9-88D1-BFC35C01167F}" dt="2025-01-02T15:06:57.023" v="39285" actId="20577"/>
      <pc:docMkLst>
        <pc:docMk/>
      </pc:docMkLst>
      <pc:sldChg chg="addSp delSp modSp del mod">
        <pc:chgData name="Simon Hilyer" userId="fe3108521d096987" providerId="LiveId" clId="{5A6484EC-A87B-45C9-88D1-BFC35C01167F}" dt="2024-12-27T16:16:07.858" v="19096" actId="47"/>
        <pc:sldMkLst>
          <pc:docMk/>
          <pc:sldMk cId="2971682933" sldId="256"/>
        </pc:sldMkLst>
      </pc:sldChg>
      <pc:sldChg chg="addSp delSp modSp new del mod setBg">
        <pc:chgData name="Simon Hilyer" userId="fe3108521d096987" providerId="LiveId" clId="{5A6484EC-A87B-45C9-88D1-BFC35C01167F}" dt="2024-12-27T16:57:16.511" v="19515" actId="2696"/>
        <pc:sldMkLst>
          <pc:docMk/>
          <pc:sldMk cId="2540525091" sldId="257"/>
        </pc:sldMkLst>
      </pc:sldChg>
      <pc:sldChg chg="addSp delSp modSp new del mod">
        <pc:chgData name="Simon Hilyer" userId="fe3108521d096987" providerId="LiveId" clId="{5A6484EC-A87B-45C9-88D1-BFC35C01167F}" dt="2024-12-27T16:57:19.795" v="19516" actId="2696"/>
        <pc:sldMkLst>
          <pc:docMk/>
          <pc:sldMk cId="210354659" sldId="258"/>
        </pc:sldMkLst>
      </pc:sldChg>
      <pc:sldChg chg="modSp new del mod">
        <pc:chgData name="Simon Hilyer" userId="fe3108521d096987" providerId="LiveId" clId="{5A6484EC-A87B-45C9-88D1-BFC35C01167F}" dt="2024-12-26T13:23:44.385" v="12970" actId="2696"/>
        <pc:sldMkLst>
          <pc:docMk/>
          <pc:sldMk cId="3597016876" sldId="259"/>
        </pc:sldMkLst>
      </pc:sldChg>
      <pc:sldChg chg="addSp delSp modSp new del mod ord setBg modShow">
        <pc:chgData name="Simon Hilyer" userId="fe3108521d096987" providerId="LiveId" clId="{5A6484EC-A87B-45C9-88D1-BFC35C01167F}" dt="2024-12-27T17:18:31.276" v="20270" actId="2696"/>
        <pc:sldMkLst>
          <pc:docMk/>
          <pc:sldMk cId="3560013020" sldId="260"/>
        </pc:sldMkLst>
      </pc:sldChg>
      <pc:sldChg chg="modSp new del mod">
        <pc:chgData name="Simon Hilyer" userId="fe3108521d096987" providerId="LiveId" clId="{5A6484EC-A87B-45C9-88D1-BFC35C01167F}" dt="2024-12-30T16:18:37.623" v="32690" actId="2696"/>
        <pc:sldMkLst>
          <pc:docMk/>
          <pc:sldMk cId="2535690646" sldId="261"/>
        </pc:sldMkLst>
      </pc:sldChg>
      <pc:sldChg chg="modSp new del mod">
        <pc:chgData name="Simon Hilyer" userId="fe3108521d096987" providerId="LiveId" clId="{5A6484EC-A87B-45C9-88D1-BFC35C01167F}" dt="2024-12-25T18:27:42.260" v="9057" actId="2696"/>
        <pc:sldMkLst>
          <pc:docMk/>
          <pc:sldMk cId="1483576648" sldId="262"/>
        </pc:sldMkLst>
      </pc:sldChg>
      <pc:sldChg chg="addSp delSp modSp add mod">
        <pc:chgData name="Simon Hilyer" userId="fe3108521d096987" providerId="LiveId" clId="{5A6484EC-A87B-45C9-88D1-BFC35C01167F}" dt="2024-12-30T15:57:15.949" v="32642" actId="1076"/>
        <pc:sldMkLst>
          <pc:docMk/>
          <pc:sldMk cId="591259981" sldId="263"/>
        </pc:sldMkLst>
        <pc:spChg chg="mod">
          <ac:chgData name="Simon Hilyer" userId="fe3108521d096987" providerId="LiveId" clId="{5A6484EC-A87B-45C9-88D1-BFC35C01167F}" dt="2024-12-30T15:53:47.691" v="32629" actId="1076"/>
          <ac:spMkLst>
            <pc:docMk/>
            <pc:sldMk cId="591259981" sldId="263"/>
            <ac:spMk id="2" creationId="{31CE8AFE-25DD-73DE-4848-9E7A267F663F}"/>
          </ac:spMkLst>
        </pc:spChg>
        <pc:spChg chg="mod">
          <ac:chgData name="Simon Hilyer" userId="fe3108521d096987" providerId="LiveId" clId="{5A6484EC-A87B-45C9-88D1-BFC35C01167F}" dt="2024-12-30T15:56:45.537" v="32641" actId="1076"/>
          <ac:spMkLst>
            <pc:docMk/>
            <pc:sldMk cId="591259981" sldId="263"/>
            <ac:spMk id="3" creationId="{FB211FCE-F448-F90E-37B5-20C6B9A5CE02}"/>
          </ac:spMkLst>
        </pc:spChg>
        <pc:spChg chg="add mod">
          <ac:chgData name="Simon Hilyer" userId="fe3108521d096987" providerId="LiveId" clId="{5A6484EC-A87B-45C9-88D1-BFC35C01167F}" dt="2024-12-30T15:54:26.922" v="32632" actId="207"/>
          <ac:spMkLst>
            <pc:docMk/>
            <pc:sldMk cId="591259981" sldId="263"/>
            <ac:spMk id="8" creationId="{7C1F6E85-4EF2-A31D-C13F-6A279D7B255C}"/>
          </ac:spMkLst>
        </pc:spChg>
        <pc:spChg chg="add mod">
          <ac:chgData name="Simon Hilyer" userId="fe3108521d096987" providerId="LiveId" clId="{5A6484EC-A87B-45C9-88D1-BFC35C01167F}" dt="2024-12-30T15:57:15.949" v="32642" actId="1076"/>
          <ac:spMkLst>
            <pc:docMk/>
            <pc:sldMk cId="591259981" sldId="263"/>
            <ac:spMk id="12" creationId="{1A4BDC2F-5D30-A054-0CEE-0A5EA3991449}"/>
          </ac:spMkLst>
        </pc:spChg>
        <pc:picChg chg="mod">
          <ac:chgData name="Simon Hilyer" userId="fe3108521d096987" providerId="LiveId" clId="{5A6484EC-A87B-45C9-88D1-BFC35C01167F}" dt="2024-12-30T15:53:39.126" v="32626" actId="34135"/>
          <ac:picMkLst>
            <pc:docMk/>
            <pc:sldMk cId="591259981" sldId="263"/>
            <ac:picMk id="4" creationId="{DEC05EF8-80D3-DC3E-14DB-1986DBCEC2D9}"/>
          </ac:picMkLst>
        </pc:picChg>
      </pc:sldChg>
      <pc:sldChg chg="addSp delSp modSp new del mod ord">
        <pc:chgData name="Simon Hilyer" userId="fe3108521d096987" providerId="LiveId" clId="{5A6484EC-A87B-45C9-88D1-BFC35C01167F}" dt="2024-12-30T15:34:56.735" v="32501" actId="2696"/>
        <pc:sldMkLst>
          <pc:docMk/>
          <pc:sldMk cId="240038084" sldId="264"/>
        </pc:sldMkLst>
      </pc:sldChg>
      <pc:sldChg chg="addSp delSp modSp add mod ord modNotesTx">
        <pc:chgData name="Simon Hilyer" userId="fe3108521d096987" providerId="LiveId" clId="{5A6484EC-A87B-45C9-88D1-BFC35C01167F}" dt="2025-01-02T14:03:59.065" v="36367" actId="20577"/>
        <pc:sldMkLst>
          <pc:docMk/>
          <pc:sldMk cId="750874122" sldId="265"/>
        </pc:sldMkLst>
        <pc:spChg chg="mod">
          <ac:chgData name="Simon Hilyer" userId="fe3108521d096987" providerId="LiveId" clId="{5A6484EC-A87B-45C9-88D1-BFC35C01167F}" dt="2024-12-27T16:21:44.257" v="19143" actId="1076"/>
          <ac:spMkLst>
            <pc:docMk/>
            <pc:sldMk cId="750874122" sldId="265"/>
            <ac:spMk id="2" creationId="{08765AE1-499C-41E5-7341-0B16BDFF9D71}"/>
          </ac:spMkLst>
        </pc:spChg>
        <pc:spChg chg="add del mod">
          <ac:chgData name="Simon Hilyer" userId="fe3108521d096987" providerId="LiveId" clId="{5A6484EC-A87B-45C9-88D1-BFC35C01167F}" dt="2025-01-02T13:58:47.681" v="36230" actId="20577"/>
          <ac:spMkLst>
            <pc:docMk/>
            <pc:sldMk cId="750874122" sldId="265"/>
            <ac:spMk id="3" creationId="{09D5FABD-BCE6-C564-E592-FE1C05BFB72D}"/>
          </ac:spMkLst>
        </pc:spChg>
        <pc:spChg chg="add del mod">
          <ac:chgData name="Simon Hilyer" userId="fe3108521d096987" providerId="LiveId" clId="{5A6484EC-A87B-45C9-88D1-BFC35C01167F}" dt="2024-12-27T16:22:55.244" v="19150" actId="255"/>
          <ac:spMkLst>
            <pc:docMk/>
            <pc:sldMk cId="750874122" sldId="265"/>
            <ac:spMk id="8" creationId="{34A46932-45E2-0EDE-3EED-ECD57E330C2F}"/>
          </ac:spMkLst>
        </pc:spChg>
        <pc:spChg chg="add mod">
          <ac:chgData name="Simon Hilyer" userId="fe3108521d096987" providerId="LiveId" clId="{5A6484EC-A87B-45C9-88D1-BFC35C01167F}" dt="2024-12-30T19:35:15.102" v="33357" actId="20577"/>
          <ac:spMkLst>
            <pc:docMk/>
            <pc:sldMk cId="750874122" sldId="265"/>
            <ac:spMk id="14" creationId="{C30FD626-B054-EE83-20B6-806C0AC5C60E}"/>
          </ac:spMkLst>
        </pc:spChg>
        <pc:picChg chg="mod">
          <ac:chgData name="Simon Hilyer" userId="fe3108521d096987" providerId="LiveId" clId="{5A6484EC-A87B-45C9-88D1-BFC35C01167F}" dt="2024-12-27T16:19:06.508" v="19124" actId="34135"/>
          <ac:picMkLst>
            <pc:docMk/>
            <pc:sldMk cId="750874122" sldId="265"/>
            <ac:picMk id="4" creationId="{AEFA0581-CA1B-8A91-309B-8725DFF4C9AA}"/>
          </ac:picMkLst>
        </pc:picChg>
        <pc:picChg chg="add mod">
          <ac:chgData name="Simon Hilyer" userId="fe3108521d096987" providerId="LiveId" clId="{5A6484EC-A87B-45C9-88D1-BFC35C01167F}" dt="2024-12-30T19:15:59.413" v="33162" actId="1076"/>
          <ac:picMkLst>
            <pc:docMk/>
            <pc:sldMk cId="750874122" sldId="265"/>
            <ac:picMk id="6" creationId="{0A58BE33-B5DE-635F-0B98-84579751E270}"/>
          </ac:picMkLst>
        </pc:picChg>
        <pc:picChg chg="add mod">
          <ac:chgData name="Simon Hilyer" userId="fe3108521d096987" providerId="LiveId" clId="{5A6484EC-A87B-45C9-88D1-BFC35C01167F}" dt="2024-12-27T16:19:14.851" v="19126" actId="34135"/>
          <ac:picMkLst>
            <pc:docMk/>
            <pc:sldMk cId="750874122" sldId="265"/>
            <ac:picMk id="7" creationId="{F99FA41E-7A3B-548C-7CB6-A8453100E7C0}"/>
          </ac:picMkLst>
        </pc:picChg>
      </pc:sldChg>
      <pc:sldChg chg="add del">
        <pc:chgData name="Simon Hilyer" userId="fe3108521d096987" providerId="LiveId" clId="{5A6484EC-A87B-45C9-88D1-BFC35C01167F}" dt="2024-12-27T17:18:20.579" v="20269" actId="2696"/>
        <pc:sldMkLst>
          <pc:docMk/>
          <pc:sldMk cId="2359283815" sldId="266"/>
        </pc:sldMkLst>
      </pc:sldChg>
      <pc:sldChg chg="new del">
        <pc:chgData name="Simon Hilyer" userId="fe3108521d096987" providerId="LiveId" clId="{5A6484EC-A87B-45C9-88D1-BFC35C01167F}" dt="2024-12-27T16:14:47.938" v="19077" actId="47"/>
        <pc:sldMkLst>
          <pc:docMk/>
          <pc:sldMk cId="484157447" sldId="267"/>
        </pc:sldMkLst>
      </pc:sldChg>
      <pc:sldChg chg="addSp delSp modSp add mod ord">
        <pc:chgData name="Simon Hilyer" userId="fe3108521d096987" providerId="LiveId" clId="{5A6484EC-A87B-45C9-88D1-BFC35C01167F}" dt="2024-12-30T20:42:09.706" v="33800" actId="21"/>
        <pc:sldMkLst>
          <pc:docMk/>
          <pc:sldMk cId="982691992" sldId="267"/>
        </pc:sldMkLst>
        <pc:spChg chg="add mod">
          <ac:chgData name="Simon Hilyer" userId="fe3108521d096987" providerId="LiveId" clId="{5A6484EC-A87B-45C9-88D1-BFC35C01167F}" dt="2024-12-27T16:15:26.795" v="19086"/>
          <ac:spMkLst>
            <pc:docMk/>
            <pc:sldMk cId="982691992" sldId="267"/>
            <ac:spMk id="2" creationId="{E8B18233-2B45-1FAD-DAB8-8B825B368C40}"/>
          </ac:spMkLst>
        </pc:spChg>
        <pc:spChg chg="add mod">
          <ac:chgData name="Simon Hilyer" userId="fe3108521d096987" providerId="LiveId" clId="{5A6484EC-A87B-45C9-88D1-BFC35C01167F}" dt="2024-12-27T16:16:00.937" v="19095" actId="5793"/>
          <ac:spMkLst>
            <pc:docMk/>
            <pc:sldMk cId="982691992" sldId="267"/>
            <ac:spMk id="5" creationId="{0D8BADAF-D0BE-27E9-CEFA-A283E84CB719}"/>
          </ac:spMkLst>
        </pc:spChg>
        <pc:spChg chg="mod">
          <ac:chgData name="Simon Hilyer" userId="fe3108521d096987" providerId="LiveId" clId="{5A6484EC-A87B-45C9-88D1-BFC35C01167F}" dt="2024-12-27T16:15:24.445" v="19085" actId="20577"/>
          <ac:spMkLst>
            <pc:docMk/>
            <pc:sldMk cId="982691992" sldId="267"/>
            <ac:spMk id="26" creationId="{88CF53E5-28DA-41A4-58F2-AA278C395DFC}"/>
          </ac:spMkLst>
        </pc:spChg>
        <pc:picChg chg="add del">
          <ac:chgData name="Simon Hilyer" userId="fe3108521d096987" providerId="LiveId" clId="{5A6484EC-A87B-45C9-88D1-BFC35C01167F}" dt="2024-12-30T20:42:09.706" v="33800" actId="21"/>
          <ac:picMkLst>
            <pc:docMk/>
            <pc:sldMk cId="982691992" sldId="267"/>
            <ac:picMk id="4" creationId="{14240725-D78C-3FE5-933D-02A58CB0A37E}"/>
          </ac:picMkLst>
        </pc:picChg>
      </pc:sldChg>
      <pc:sldChg chg="new del">
        <pc:chgData name="Simon Hilyer" userId="fe3108521d096987" providerId="LiveId" clId="{5A6484EC-A87B-45C9-88D1-BFC35C01167F}" dt="2024-12-27T16:14:55.419" v="19080" actId="47"/>
        <pc:sldMkLst>
          <pc:docMk/>
          <pc:sldMk cId="3609537203" sldId="267"/>
        </pc:sldMkLst>
      </pc:sldChg>
      <pc:sldChg chg="addSp delSp modSp add mod modNotesTx">
        <pc:chgData name="Simon Hilyer" userId="fe3108521d096987" providerId="LiveId" clId="{5A6484EC-A87B-45C9-88D1-BFC35C01167F}" dt="2025-01-02T14:53:01.822" v="38327" actId="20577"/>
        <pc:sldMkLst>
          <pc:docMk/>
          <pc:sldMk cId="220923745" sldId="268"/>
        </pc:sldMkLst>
        <pc:spChg chg="add mod">
          <ac:chgData name="Simon Hilyer" userId="fe3108521d096987" providerId="LiveId" clId="{5A6484EC-A87B-45C9-88D1-BFC35C01167F}" dt="2024-12-30T16:37:41.527" v="32793" actId="21"/>
          <ac:spMkLst>
            <pc:docMk/>
            <pc:sldMk cId="220923745" sldId="268"/>
            <ac:spMk id="2" creationId="{729BE96C-79BB-E5B7-5911-7766044CDAB0}"/>
          </ac:spMkLst>
        </pc:spChg>
        <pc:spChg chg="add del mod">
          <ac:chgData name="Simon Hilyer" userId="fe3108521d096987" providerId="LiveId" clId="{5A6484EC-A87B-45C9-88D1-BFC35C01167F}" dt="2024-12-31T15:40:08.181" v="34310" actId="20577"/>
          <ac:spMkLst>
            <pc:docMk/>
            <pc:sldMk cId="220923745" sldId="268"/>
            <ac:spMk id="5" creationId="{8746D5C7-A6A1-5249-3787-CFFEB505F065}"/>
          </ac:spMkLst>
        </pc:spChg>
        <pc:spChg chg="add mod">
          <ac:chgData name="Simon Hilyer" userId="fe3108521d096987" providerId="LiveId" clId="{5A6484EC-A87B-45C9-88D1-BFC35C01167F}" dt="2024-12-30T19:38:16.767" v="33392" actId="20577"/>
          <ac:spMkLst>
            <pc:docMk/>
            <pc:sldMk cId="220923745" sldId="268"/>
            <ac:spMk id="17" creationId="{7E08BDE8-6538-325E-C329-F3BB416500A5}"/>
          </ac:spMkLst>
        </pc:spChg>
        <pc:spChg chg="add mod">
          <ac:chgData name="Simon Hilyer" userId="fe3108521d096987" providerId="LiveId" clId="{5A6484EC-A87B-45C9-88D1-BFC35C01167F}" dt="2024-12-30T16:41:11.479" v="32833" actId="1076"/>
          <ac:spMkLst>
            <pc:docMk/>
            <pc:sldMk cId="220923745" sldId="268"/>
            <ac:spMk id="19" creationId="{0F127366-ED49-B8CD-12BA-7C601D01435D}"/>
          </ac:spMkLst>
        </pc:spChg>
        <pc:spChg chg="add mod">
          <ac:chgData name="Simon Hilyer" userId="fe3108521d096987" providerId="LiveId" clId="{5A6484EC-A87B-45C9-88D1-BFC35C01167F}" dt="2025-01-02T14:23:44.817" v="37174" actId="1076"/>
          <ac:spMkLst>
            <pc:docMk/>
            <pc:sldMk cId="220923745" sldId="268"/>
            <ac:spMk id="28" creationId="{FAB6C5A6-4614-8C11-A311-B4FEB527B07B}"/>
          </ac:spMkLst>
        </pc:spChg>
        <pc:spChg chg="add mod">
          <ac:chgData name="Simon Hilyer" userId="fe3108521d096987" providerId="LiveId" clId="{5A6484EC-A87B-45C9-88D1-BFC35C01167F}" dt="2024-12-31T14:03:10.280" v="33850" actId="207"/>
          <ac:spMkLst>
            <pc:docMk/>
            <pc:sldMk cId="220923745" sldId="268"/>
            <ac:spMk id="29" creationId="{294CB5AE-1D30-6B02-C578-2CFD456797CC}"/>
          </ac:spMkLst>
        </pc:spChg>
        <pc:picChg chg="add mod">
          <ac:chgData name="Simon Hilyer" userId="fe3108521d096987" providerId="LiveId" clId="{5A6484EC-A87B-45C9-88D1-BFC35C01167F}" dt="2025-01-02T14:26:16.712" v="37294" actId="1076"/>
          <ac:picMkLst>
            <pc:docMk/>
            <pc:sldMk cId="220923745" sldId="268"/>
            <ac:picMk id="9" creationId="{009DC725-711C-E543-4CCC-55A37BF4E56E}"/>
          </ac:picMkLst>
        </pc:picChg>
        <pc:picChg chg="add mod">
          <ac:chgData name="Simon Hilyer" userId="fe3108521d096987" providerId="LiveId" clId="{5A6484EC-A87B-45C9-88D1-BFC35C01167F}" dt="2024-12-31T14:00:45.132" v="33802" actId="1076"/>
          <ac:picMkLst>
            <pc:docMk/>
            <pc:sldMk cId="220923745" sldId="268"/>
            <ac:picMk id="24" creationId="{AA341E21-F05E-72D1-E673-CE72D9E78D86}"/>
          </ac:picMkLst>
        </pc:picChg>
        <pc:picChg chg="add mod">
          <ac:chgData name="Simon Hilyer" userId="fe3108521d096987" providerId="LiveId" clId="{5A6484EC-A87B-45C9-88D1-BFC35C01167F}" dt="2024-12-31T14:00:43.506" v="33801" actId="1076"/>
          <ac:picMkLst>
            <pc:docMk/>
            <pc:sldMk cId="220923745" sldId="268"/>
            <ac:picMk id="25" creationId="{4C13C689-4964-8A96-69DF-EB9585D1C4E7}"/>
          </ac:picMkLst>
        </pc:picChg>
      </pc:sldChg>
      <pc:sldChg chg="new del">
        <pc:chgData name="Simon Hilyer" userId="fe3108521d096987" providerId="LiveId" clId="{5A6484EC-A87B-45C9-88D1-BFC35C01167F}" dt="2024-12-27T16:14:48.895" v="19078" actId="47"/>
        <pc:sldMkLst>
          <pc:docMk/>
          <pc:sldMk cId="2389713532" sldId="268"/>
        </pc:sldMkLst>
      </pc:sldChg>
      <pc:sldChg chg="addSp delSp modSp add mod modNotesTx">
        <pc:chgData name="Simon Hilyer" userId="fe3108521d096987" providerId="LiveId" clId="{5A6484EC-A87B-45C9-88D1-BFC35C01167F}" dt="2025-01-02T14:58:07.059" v="38591" actId="20577"/>
        <pc:sldMkLst>
          <pc:docMk/>
          <pc:sldMk cId="3854435617" sldId="269"/>
        </pc:sldMkLst>
        <pc:spChg chg="add mod">
          <ac:chgData name="Simon Hilyer" userId="fe3108521d096987" providerId="LiveId" clId="{5A6484EC-A87B-45C9-88D1-BFC35C01167F}" dt="2024-12-30T20:07:10.373" v="33643" actId="20577"/>
          <ac:spMkLst>
            <pc:docMk/>
            <pc:sldMk cId="3854435617" sldId="269"/>
            <ac:spMk id="5" creationId="{D18826EB-2321-6445-F19D-74A5CD6EC0DD}"/>
          </ac:spMkLst>
        </pc:spChg>
        <pc:spChg chg="add del mod">
          <ac:chgData name="Simon Hilyer" userId="fe3108521d096987" providerId="LiveId" clId="{5A6484EC-A87B-45C9-88D1-BFC35C01167F}" dt="2024-12-27T16:24:55.167" v="19174" actId="20577"/>
          <ac:spMkLst>
            <pc:docMk/>
            <pc:sldMk cId="3854435617" sldId="269"/>
            <ac:spMk id="26" creationId="{E0E689B9-EBC1-F3A3-27B4-C70866067612}"/>
          </ac:spMkLst>
        </pc:spChg>
        <pc:picChg chg="add del">
          <ac:chgData name="Simon Hilyer" userId="fe3108521d096987" providerId="LiveId" clId="{5A6484EC-A87B-45C9-88D1-BFC35C01167F}" dt="2024-12-30T13:00:13.425" v="32159" actId="21"/>
          <ac:picMkLst>
            <pc:docMk/>
            <pc:sldMk cId="3854435617" sldId="269"/>
            <ac:picMk id="4" creationId="{BBC4E9DB-B91E-85CB-C990-405F9F5A6B0E}"/>
          </ac:picMkLst>
        </pc:picChg>
        <pc:picChg chg="add mod">
          <ac:chgData name="Simon Hilyer" userId="fe3108521d096987" providerId="LiveId" clId="{5A6484EC-A87B-45C9-88D1-BFC35C01167F}" dt="2024-12-30T16:56:15.329" v="32885" actId="1076"/>
          <ac:picMkLst>
            <pc:docMk/>
            <pc:sldMk cId="3854435617" sldId="269"/>
            <ac:picMk id="17" creationId="{7B0D0F4A-B4FA-DBC2-E4DA-6A74FEE39156}"/>
          </ac:picMkLst>
        </pc:picChg>
        <pc:picChg chg="add mod">
          <ac:chgData name="Simon Hilyer" userId="fe3108521d096987" providerId="LiveId" clId="{5A6484EC-A87B-45C9-88D1-BFC35C01167F}" dt="2024-12-30T15:18:52.298" v="32407" actId="1076"/>
          <ac:picMkLst>
            <pc:docMk/>
            <pc:sldMk cId="3854435617" sldId="269"/>
            <ac:picMk id="19" creationId="{574F77E5-BC1E-E288-821F-2065B0EAE451}"/>
          </ac:picMkLst>
        </pc:picChg>
        <pc:picChg chg="add mod">
          <ac:chgData name="Simon Hilyer" userId="fe3108521d096987" providerId="LiveId" clId="{5A6484EC-A87B-45C9-88D1-BFC35C01167F}" dt="2024-12-30T15:18:06.422" v="32394" actId="1076"/>
          <ac:picMkLst>
            <pc:docMk/>
            <pc:sldMk cId="3854435617" sldId="269"/>
            <ac:picMk id="24" creationId="{B9EA8E43-69B6-8C32-E0BF-FDC5A1470624}"/>
          </ac:picMkLst>
        </pc:picChg>
        <pc:picChg chg="add mod">
          <ac:chgData name="Simon Hilyer" userId="fe3108521d096987" providerId="LiveId" clId="{5A6484EC-A87B-45C9-88D1-BFC35C01167F}" dt="2024-12-30T16:56:09.619" v="32884" actId="14100"/>
          <ac:picMkLst>
            <pc:docMk/>
            <pc:sldMk cId="3854435617" sldId="269"/>
            <ac:picMk id="25" creationId="{6E60A260-6BF8-7DAF-00FB-222185F9CB1C}"/>
          </ac:picMkLst>
        </pc:picChg>
        <pc:picChg chg="add mod modCrop">
          <ac:chgData name="Simon Hilyer" userId="fe3108521d096987" providerId="LiveId" clId="{5A6484EC-A87B-45C9-88D1-BFC35C01167F}" dt="2024-12-30T15:21:28.915" v="32414" actId="1076"/>
          <ac:picMkLst>
            <pc:docMk/>
            <pc:sldMk cId="3854435617" sldId="269"/>
            <ac:picMk id="27" creationId="{7D7CCA28-3330-D6D1-B9D2-688EE752F736}"/>
          </ac:picMkLst>
        </pc:picChg>
      </pc:sldChg>
      <pc:sldChg chg="new add del">
        <pc:chgData name="Simon Hilyer" userId="fe3108521d096987" providerId="LiveId" clId="{5A6484EC-A87B-45C9-88D1-BFC35C01167F}" dt="2024-12-27T16:50:20.853" v="19259" actId="680"/>
        <pc:sldMkLst>
          <pc:docMk/>
          <pc:sldMk cId="939990020" sldId="270"/>
        </pc:sldMkLst>
      </pc:sldChg>
      <pc:sldChg chg="add del">
        <pc:chgData name="Simon Hilyer" userId="fe3108521d096987" providerId="LiveId" clId="{5A6484EC-A87B-45C9-88D1-BFC35C01167F}" dt="2024-12-27T16:50:18.890" v="19255"/>
        <pc:sldMkLst>
          <pc:docMk/>
          <pc:sldMk cId="951941391" sldId="270"/>
        </pc:sldMkLst>
      </pc:sldChg>
      <pc:sldChg chg="addSp delSp modSp new del mod">
        <pc:chgData name="Simon Hilyer" userId="fe3108521d096987" providerId="LiveId" clId="{5A6484EC-A87B-45C9-88D1-BFC35C01167F}" dt="2024-12-30T15:43:51.506" v="32607" actId="2696"/>
        <pc:sldMkLst>
          <pc:docMk/>
          <pc:sldMk cId="1247911519" sldId="270"/>
        </pc:sldMkLst>
      </pc:sldChg>
      <pc:sldChg chg="add del">
        <pc:chgData name="Simon Hilyer" userId="fe3108521d096987" providerId="LiveId" clId="{5A6484EC-A87B-45C9-88D1-BFC35C01167F}" dt="2024-12-27T16:50:38.098" v="19268" actId="2696"/>
        <pc:sldMkLst>
          <pc:docMk/>
          <pc:sldMk cId="1606861382" sldId="270"/>
        </pc:sldMkLst>
      </pc:sldChg>
      <pc:sldChg chg="new add del">
        <pc:chgData name="Simon Hilyer" userId="fe3108521d096987" providerId="LiveId" clId="{5A6484EC-A87B-45C9-88D1-BFC35C01167F}" dt="2024-12-27T16:50:19.782" v="19257" actId="680"/>
        <pc:sldMkLst>
          <pc:docMk/>
          <pc:sldMk cId="2642145263" sldId="270"/>
        </pc:sldMkLst>
      </pc:sldChg>
      <pc:sldChg chg="addSp delSp modSp add del mod ord">
        <pc:chgData name="Simon Hilyer" userId="fe3108521d096987" providerId="LiveId" clId="{5A6484EC-A87B-45C9-88D1-BFC35C01167F}" dt="2024-12-30T15:57:30.447" v="32644" actId="2696"/>
        <pc:sldMkLst>
          <pc:docMk/>
          <pc:sldMk cId="1612937129" sldId="271"/>
        </pc:sldMkLst>
      </pc:sldChg>
      <pc:sldChg chg="new del">
        <pc:chgData name="Simon Hilyer" userId="fe3108521d096987" providerId="LiveId" clId="{5A6484EC-A87B-45C9-88D1-BFC35C01167F}" dt="2024-12-27T22:04:20.428" v="20660" actId="47"/>
        <pc:sldMkLst>
          <pc:docMk/>
          <pc:sldMk cId="1633188515" sldId="271"/>
        </pc:sldMkLst>
      </pc:sldChg>
      <pc:sldChg chg="add del">
        <pc:chgData name="Simon Hilyer" userId="fe3108521d096987" providerId="LiveId" clId="{5A6484EC-A87B-45C9-88D1-BFC35C01167F}" dt="2024-12-27T16:50:18.474" v="19254"/>
        <pc:sldMkLst>
          <pc:docMk/>
          <pc:sldMk cId="1727528402" sldId="271"/>
        </pc:sldMkLst>
      </pc:sldChg>
      <pc:sldChg chg="new del">
        <pc:chgData name="Simon Hilyer" userId="fe3108521d096987" providerId="LiveId" clId="{5A6484EC-A87B-45C9-88D1-BFC35C01167F}" dt="2024-12-29T19:08:56.769" v="27001" actId="680"/>
        <pc:sldMkLst>
          <pc:docMk/>
          <pc:sldMk cId="350118748" sldId="272"/>
        </pc:sldMkLst>
      </pc:sldChg>
      <pc:sldChg chg="add del">
        <pc:chgData name="Simon Hilyer" userId="fe3108521d096987" providerId="LiveId" clId="{5A6484EC-A87B-45C9-88D1-BFC35C01167F}" dt="2024-12-27T16:50:18.181" v="19253"/>
        <pc:sldMkLst>
          <pc:docMk/>
          <pc:sldMk cId="1103224882" sldId="272"/>
        </pc:sldMkLst>
      </pc:sldChg>
      <pc:sldChg chg="addSp delSp modSp add mod modNotesTx">
        <pc:chgData name="Simon Hilyer" userId="fe3108521d096987" providerId="LiveId" clId="{5A6484EC-A87B-45C9-88D1-BFC35C01167F}" dt="2025-01-02T14:53:42.735" v="38397" actId="20577"/>
        <pc:sldMkLst>
          <pc:docMk/>
          <pc:sldMk cId="1405613371" sldId="272"/>
        </pc:sldMkLst>
        <pc:picChg chg="add mod modCrop">
          <ac:chgData name="Simon Hilyer" userId="fe3108521d096987" providerId="LiveId" clId="{5A6484EC-A87B-45C9-88D1-BFC35C01167F}" dt="2024-12-30T16:42:49.089" v="32861" actId="1076"/>
          <ac:picMkLst>
            <pc:docMk/>
            <pc:sldMk cId="1405613371" sldId="272"/>
            <ac:picMk id="15" creationId="{6B483669-15A8-A1B0-318B-9E1BD85DCA64}"/>
          </ac:picMkLst>
        </pc:picChg>
        <pc:picChg chg="add mod">
          <ac:chgData name="Simon Hilyer" userId="fe3108521d096987" providerId="LiveId" clId="{5A6484EC-A87B-45C9-88D1-BFC35C01167F}" dt="2024-12-30T16:42:47.008" v="32860" actId="1076"/>
          <ac:picMkLst>
            <pc:docMk/>
            <pc:sldMk cId="1405613371" sldId="272"/>
            <ac:picMk id="16" creationId="{8763BD3D-DC1F-9B58-777C-821E5E08F8EB}"/>
          </ac:picMkLst>
        </pc:picChg>
        <pc:picChg chg="add mod">
          <ac:chgData name="Simon Hilyer" userId="fe3108521d096987" providerId="LiveId" clId="{5A6484EC-A87B-45C9-88D1-BFC35C01167F}" dt="2024-12-30T16:42:52.305" v="32863" actId="1076"/>
          <ac:picMkLst>
            <pc:docMk/>
            <pc:sldMk cId="1405613371" sldId="272"/>
            <ac:picMk id="17" creationId="{FBA6BC17-0006-3730-347D-C95730B935E3}"/>
          </ac:picMkLst>
        </pc:picChg>
        <pc:picChg chg="add mod">
          <ac:chgData name="Simon Hilyer" userId="fe3108521d096987" providerId="LiveId" clId="{5A6484EC-A87B-45C9-88D1-BFC35C01167F}" dt="2025-01-02T14:22:22.394" v="37095" actId="1076"/>
          <ac:picMkLst>
            <pc:docMk/>
            <pc:sldMk cId="1405613371" sldId="272"/>
            <ac:picMk id="18" creationId="{B5992CA0-7575-313F-9A2A-C602C77495A5}"/>
          </ac:picMkLst>
        </pc:picChg>
      </pc:sldChg>
      <pc:sldChg chg="new del">
        <pc:chgData name="Simon Hilyer" userId="fe3108521d096987" providerId="LiveId" clId="{5A6484EC-A87B-45C9-88D1-BFC35C01167F}" dt="2024-12-30T10:16:56.135" v="31949" actId="47"/>
        <pc:sldMkLst>
          <pc:docMk/>
          <pc:sldMk cId="2742558742" sldId="272"/>
        </pc:sldMkLst>
      </pc:sldChg>
      <pc:sldChg chg="addSp delSp modSp add mod modNotesTx">
        <pc:chgData name="Simon Hilyer" userId="fe3108521d096987" providerId="LiveId" clId="{5A6484EC-A87B-45C9-88D1-BFC35C01167F}" dt="2025-01-02T14:55:43.843" v="38501" actId="20577"/>
        <pc:sldMkLst>
          <pc:docMk/>
          <pc:sldMk cId="1718315570" sldId="273"/>
        </pc:sldMkLst>
        <pc:spChg chg="add mod">
          <ac:chgData name="Simon Hilyer" userId="fe3108521d096987" providerId="LiveId" clId="{5A6484EC-A87B-45C9-88D1-BFC35C01167F}" dt="2025-01-02T12:27:45.325" v="35342"/>
          <ac:spMkLst>
            <pc:docMk/>
            <pc:sldMk cId="1718315570" sldId="273"/>
            <ac:spMk id="27" creationId="{719CCD1F-0936-E67D-F698-1CAAEC385FF9}"/>
          </ac:spMkLst>
        </pc:spChg>
        <pc:spChg chg="add mod">
          <ac:chgData name="Simon Hilyer" userId="fe3108521d096987" providerId="LiveId" clId="{5A6484EC-A87B-45C9-88D1-BFC35C01167F}" dt="2024-12-30T16:55:33.737" v="32881" actId="14100"/>
          <ac:spMkLst>
            <pc:docMk/>
            <pc:sldMk cId="1718315570" sldId="273"/>
            <ac:spMk id="29" creationId="{DA022171-810C-41B3-E5E6-AFC41E41EEB3}"/>
          </ac:spMkLst>
        </pc:spChg>
        <pc:picChg chg="mod modCrop">
          <ac:chgData name="Simon Hilyer" userId="fe3108521d096987" providerId="LiveId" clId="{5A6484EC-A87B-45C9-88D1-BFC35C01167F}" dt="2024-12-30T16:43:08.082" v="32866" actId="1076"/>
          <ac:picMkLst>
            <pc:docMk/>
            <pc:sldMk cId="1718315570" sldId="273"/>
            <ac:picMk id="8" creationId="{987675BF-715F-CB52-14F4-13B3447D8F7E}"/>
          </ac:picMkLst>
        </pc:picChg>
        <pc:picChg chg="add mod">
          <ac:chgData name="Simon Hilyer" userId="fe3108521d096987" providerId="LiveId" clId="{5A6484EC-A87B-45C9-88D1-BFC35C01167F}" dt="2024-12-30T16:42:57.175" v="32864" actId="1076"/>
          <ac:picMkLst>
            <pc:docMk/>
            <pc:sldMk cId="1718315570" sldId="273"/>
            <ac:picMk id="30" creationId="{1E90E254-05BA-BE7B-7F44-6EE42BA0A5F8}"/>
          </ac:picMkLst>
        </pc:picChg>
      </pc:sldChg>
      <pc:sldChg chg="new del">
        <pc:chgData name="Simon Hilyer" userId="fe3108521d096987" providerId="LiveId" clId="{5A6484EC-A87B-45C9-88D1-BFC35C01167F}" dt="2024-12-30T15:28:40.788" v="32471" actId="2696"/>
        <pc:sldMkLst>
          <pc:docMk/>
          <pc:sldMk cId="2221624210" sldId="274"/>
        </pc:sldMkLst>
      </pc:sldChg>
      <pc:sldChg chg="addSp delSp modSp add mod modNotesTx">
        <pc:chgData name="Simon Hilyer" userId="fe3108521d096987" providerId="LiveId" clId="{5A6484EC-A87B-45C9-88D1-BFC35C01167F}" dt="2025-01-02T15:00:48.316" v="38739" actId="20577"/>
        <pc:sldMkLst>
          <pc:docMk/>
          <pc:sldMk cId="2333529206" sldId="275"/>
        </pc:sldMkLst>
        <pc:spChg chg="mod">
          <ac:chgData name="Simon Hilyer" userId="fe3108521d096987" providerId="LiveId" clId="{5A6484EC-A87B-45C9-88D1-BFC35C01167F}" dt="2025-01-02T12:28:24.079" v="35343" actId="403"/>
          <ac:spMkLst>
            <pc:docMk/>
            <pc:sldMk cId="2333529206" sldId="275"/>
            <ac:spMk id="3" creationId="{5607428C-6A0E-ED22-C914-DE9E01729F84}"/>
          </ac:spMkLst>
        </pc:spChg>
        <pc:spChg chg="mod">
          <ac:chgData name="Simon Hilyer" userId="fe3108521d096987" providerId="LiveId" clId="{5A6484EC-A87B-45C9-88D1-BFC35C01167F}" dt="2024-12-30T15:43:28.137" v="32606" actId="1076"/>
          <ac:spMkLst>
            <pc:docMk/>
            <pc:sldMk cId="2333529206" sldId="275"/>
            <ac:spMk id="5" creationId="{05AA0508-86B7-5D22-2852-6EAE89BC3706}"/>
          </ac:spMkLst>
        </pc:spChg>
        <pc:spChg chg="add mod">
          <ac:chgData name="Simon Hilyer" userId="fe3108521d096987" providerId="LiveId" clId="{5A6484EC-A87B-45C9-88D1-BFC35C01167F}" dt="2024-12-30T13:09:05.586" v="32244" actId="21"/>
          <ac:spMkLst>
            <pc:docMk/>
            <pc:sldMk cId="2333529206" sldId="275"/>
            <ac:spMk id="10" creationId="{3BB75383-98DE-2BFC-186A-CBABDDB2BD21}"/>
          </ac:spMkLst>
        </pc:spChg>
        <pc:spChg chg="add mod">
          <ac:chgData name="Simon Hilyer" userId="fe3108521d096987" providerId="LiveId" clId="{5A6484EC-A87B-45C9-88D1-BFC35C01167F}" dt="2024-12-30T15:43:23.635" v="32605" actId="1076"/>
          <ac:spMkLst>
            <pc:docMk/>
            <pc:sldMk cId="2333529206" sldId="275"/>
            <ac:spMk id="12" creationId="{D012E0A2-9D2B-AEA5-F75F-35B0931D9227}"/>
          </ac:spMkLst>
        </pc:spChg>
        <pc:spChg chg="add mod">
          <ac:chgData name="Simon Hilyer" userId="fe3108521d096987" providerId="LiveId" clId="{5A6484EC-A87B-45C9-88D1-BFC35C01167F}" dt="2024-12-31T15:54:08.181" v="34454" actId="20577"/>
          <ac:spMkLst>
            <pc:docMk/>
            <pc:sldMk cId="2333529206" sldId="275"/>
            <ac:spMk id="13" creationId="{5C5E5E5C-382B-0169-D046-66F5525376F4}"/>
          </ac:spMkLst>
        </pc:spChg>
        <pc:spChg chg="add mod">
          <ac:chgData name="Simon Hilyer" userId="fe3108521d096987" providerId="LiveId" clId="{5A6484EC-A87B-45C9-88D1-BFC35C01167F}" dt="2024-12-30T15:01:07.906" v="32355" actId="20577"/>
          <ac:spMkLst>
            <pc:docMk/>
            <pc:sldMk cId="2333529206" sldId="275"/>
            <ac:spMk id="17" creationId="{3D6CB3C2-2946-1C89-4E37-6E60C5098060}"/>
          </ac:spMkLst>
        </pc:spChg>
        <pc:picChg chg="mod">
          <ac:chgData name="Simon Hilyer" userId="fe3108521d096987" providerId="LiveId" clId="{5A6484EC-A87B-45C9-88D1-BFC35C01167F}" dt="2024-12-30T16:56:40.632" v="32887" actId="1076"/>
          <ac:picMkLst>
            <pc:docMk/>
            <pc:sldMk cId="2333529206" sldId="275"/>
            <ac:picMk id="9" creationId="{14947380-C114-CCA7-422D-11FBFCA9F611}"/>
          </ac:picMkLst>
        </pc:picChg>
        <pc:picChg chg="mod">
          <ac:chgData name="Simon Hilyer" userId="fe3108521d096987" providerId="LiveId" clId="{5A6484EC-A87B-45C9-88D1-BFC35C01167F}" dt="2024-12-30T16:56:52.708" v="32890" actId="1076"/>
          <ac:picMkLst>
            <pc:docMk/>
            <pc:sldMk cId="2333529206" sldId="275"/>
            <ac:picMk id="11" creationId="{19E45761-2FBD-B21C-8A1C-9FD8C0BA8BFE}"/>
          </ac:picMkLst>
        </pc:picChg>
        <pc:picChg chg="add mod modCrop">
          <ac:chgData name="Simon Hilyer" userId="fe3108521d096987" providerId="LiveId" clId="{5A6484EC-A87B-45C9-88D1-BFC35C01167F}" dt="2024-12-30T13:17:03.315" v="32297" actId="1076"/>
          <ac:picMkLst>
            <pc:docMk/>
            <pc:sldMk cId="2333529206" sldId="275"/>
            <ac:picMk id="18" creationId="{8DDAECDF-9B4A-6813-E260-53FC0C7625FB}"/>
          </ac:picMkLst>
        </pc:picChg>
        <pc:picChg chg="add mod modCrop">
          <ac:chgData name="Simon Hilyer" userId="fe3108521d096987" providerId="LiveId" clId="{5A6484EC-A87B-45C9-88D1-BFC35C01167F}" dt="2024-12-30T16:57:09.285" v="32894" actId="1076"/>
          <ac:picMkLst>
            <pc:docMk/>
            <pc:sldMk cId="2333529206" sldId="275"/>
            <ac:picMk id="19" creationId="{159176AC-C957-0AF6-6C2E-AF053691DC0E}"/>
          </ac:picMkLst>
        </pc:picChg>
        <pc:picChg chg="add mod">
          <ac:chgData name="Simon Hilyer" userId="fe3108521d096987" providerId="LiveId" clId="{5A6484EC-A87B-45C9-88D1-BFC35C01167F}" dt="2024-12-30T15:43:20.209" v="32604" actId="1076"/>
          <ac:picMkLst>
            <pc:docMk/>
            <pc:sldMk cId="2333529206" sldId="275"/>
            <ac:picMk id="25" creationId="{31350195-EFC1-2720-4795-CE82E20B40C6}"/>
          </ac:picMkLst>
        </pc:picChg>
      </pc:sldChg>
      <pc:sldChg chg="addSp delSp modSp add mod ord modNotesTx">
        <pc:chgData name="Simon Hilyer" userId="fe3108521d096987" providerId="LiveId" clId="{5A6484EC-A87B-45C9-88D1-BFC35C01167F}" dt="2025-01-02T15:02:32.079" v="38848" actId="20577"/>
        <pc:sldMkLst>
          <pc:docMk/>
          <pc:sldMk cId="2780373593" sldId="276"/>
        </pc:sldMkLst>
        <pc:spChg chg="add mod">
          <ac:chgData name="Simon Hilyer" userId="fe3108521d096987" providerId="LiveId" clId="{5A6484EC-A87B-45C9-88D1-BFC35C01167F}" dt="2024-12-30T16:57:25.261" v="32895" actId="115"/>
          <ac:spMkLst>
            <pc:docMk/>
            <pc:sldMk cId="2780373593" sldId="276"/>
            <ac:spMk id="2" creationId="{4F8958EB-9141-1863-5E2F-9AEEDB8BF98B}"/>
          </ac:spMkLst>
        </pc:spChg>
        <pc:spChg chg="add mod">
          <ac:chgData name="Simon Hilyer" userId="fe3108521d096987" providerId="LiveId" clId="{5A6484EC-A87B-45C9-88D1-BFC35C01167F}" dt="2025-01-02T12:28:49.674" v="35345" actId="20577"/>
          <ac:spMkLst>
            <pc:docMk/>
            <pc:sldMk cId="2780373593" sldId="276"/>
            <ac:spMk id="5" creationId="{2A2FC807-18BF-D4DC-B708-64F576D1C1F8}"/>
          </ac:spMkLst>
        </pc:spChg>
        <pc:picChg chg="add mod modCrop">
          <ac:chgData name="Simon Hilyer" userId="fe3108521d096987" providerId="LiveId" clId="{5A6484EC-A87B-45C9-88D1-BFC35C01167F}" dt="2024-12-30T15:26:35.226" v="32464" actId="732"/>
          <ac:picMkLst>
            <pc:docMk/>
            <pc:sldMk cId="2780373593" sldId="276"/>
            <ac:picMk id="6" creationId="{71BC8BD0-E5A2-3A89-4D70-A2B9AE96E2A1}"/>
          </ac:picMkLst>
        </pc:picChg>
      </pc:sldChg>
      <pc:sldChg chg="add del">
        <pc:chgData name="Simon Hilyer" userId="fe3108521d096987" providerId="LiveId" clId="{5A6484EC-A87B-45C9-88D1-BFC35C01167F}" dt="2024-12-30T15:22:31.394" v="32418" actId="2890"/>
        <pc:sldMkLst>
          <pc:docMk/>
          <pc:sldMk cId="3609320380" sldId="276"/>
        </pc:sldMkLst>
      </pc:sldChg>
      <pc:sldChg chg="modSp new del mod">
        <pc:chgData name="Simon Hilyer" userId="fe3108521d096987" providerId="LiveId" clId="{5A6484EC-A87B-45C9-88D1-BFC35C01167F}" dt="2024-12-30T16:52:03.016" v="32871" actId="2696"/>
        <pc:sldMkLst>
          <pc:docMk/>
          <pc:sldMk cId="1002275439" sldId="277"/>
        </pc:sldMkLst>
      </pc:sldChg>
      <pc:sldChg chg="addSp delSp modSp add mod ord modNotesTx">
        <pc:chgData name="Simon Hilyer" userId="fe3108521d096987" providerId="LiveId" clId="{5A6484EC-A87B-45C9-88D1-BFC35C01167F}" dt="2025-01-02T15:05:57.683" v="39190" actId="20577"/>
        <pc:sldMkLst>
          <pc:docMk/>
          <pc:sldMk cId="1945509657" sldId="278"/>
        </pc:sldMkLst>
        <pc:spChg chg="add mod">
          <ac:chgData name="Simon Hilyer" userId="fe3108521d096987" providerId="LiveId" clId="{5A6484EC-A87B-45C9-88D1-BFC35C01167F}" dt="2024-12-30T16:22:11.651" v="32718" actId="1076"/>
          <ac:spMkLst>
            <pc:docMk/>
            <pc:sldMk cId="1945509657" sldId="278"/>
            <ac:spMk id="3" creationId="{F8522B07-F61D-7223-DCDA-8EE93F65F8AE}"/>
          </ac:spMkLst>
        </pc:spChg>
        <pc:spChg chg="add mod">
          <ac:chgData name="Simon Hilyer" userId="fe3108521d096987" providerId="LiveId" clId="{5A6484EC-A87B-45C9-88D1-BFC35C01167F}" dt="2025-01-02T12:00:19.827" v="35039" actId="20577"/>
          <ac:spMkLst>
            <pc:docMk/>
            <pc:sldMk cId="1945509657" sldId="278"/>
            <ac:spMk id="6" creationId="{050A0131-DA66-5A1A-8C41-55A74AFC71D5}"/>
          </ac:spMkLst>
        </pc:spChg>
        <pc:spChg chg="add mod">
          <ac:chgData name="Simon Hilyer" userId="fe3108521d096987" providerId="LiveId" clId="{5A6484EC-A87B-45C9-88D1-BFC35C01167F}" dt="2024-12-30T16:59:09.481" v="32907" actId="20577"/>
          <ac:spMkLst>
            <pc:docMk/>
            <pc:sldMk cId="1945509657" sldId="278"/>
            <ac:spMk id="16" creationId="{14D2FF28-7D80-D602-ECC9-00A70328FE1E}"/>
          </ac:spMkLst>
        </pc:spChg>
        <pc:spChg chg="add mod">
          <ac:chgData name="Simon Hilyer" userId="fe3108521d096987" providerId="LiveId" clId="{5A6484EC-A87B-45C9-88D1-BFC35C01167F}" dt="2024-12-30T16:19:59.312" v="32711" actId="207"/>
          <ac:spMkLst>
            <pc:docMk/>
            <pc:sldMk cId="1945509657" sldId="278"/>
            <ac:spMk id="17" creationId="{AD0584FE-AFD3-F361-9E94-8E7CD0C7E74C}"/>
          </ac:spMkLst>
        </pc:spChg>
        <pc:picChg chg="add mod">
          <ac:chgData name="Simon Hilyer" userId="fe3108521d096987" providerId="LiveId" clId="{5A6484EC-A87B-45C9-88D1-BFC35C01167F}" dt="2024-12-30T16:21:10.376" v="32714" actId="1076"/>
          <ac:picMkLst>
            <pc:docMk/>
            <pc:sldMk cId="1945509657" sldId="278"/>
            <ac:picMk id="18" creationId="{88541F21-7EED-6999-B379-45CFD6F4B15F}"/>
          </ac:picMkLst>
        </pc:picChg>
        <pc:picChg chg="add mod">
          <ac:chgData name="Simon Hilyer" userId="fe3108521d096987" providerId="LiveId" clId="{5A6484EC-A87B-45C9-88D1-BFC35C01167F}" dt="2024-12-30T16:21:49.661" v="32717" actId="1076"/>
          <ac:picMkLst>
            <pc:docMk/>
            <pc:sldMk cId="1945509657" sldId="278"/>
            <ac:picMk id="19" creationId="{B666C60A-80E9-164B-8B83-6A45061A9D0D}"/>
          </ac:picMkLst>
        </pc:picChg>
      </pc:sldChg>
      <pc:sldChg chg="addSp modSp add mod ord modNotesTx">
        <pc:chgData name="Simon Hilyer" userId="fe3108521d096987" providerId="LiveId" clId="{5A6484EC-A87B-45C9-88D1-BFC35C01167F}" dt="2025-01-02T15:03:40.574" v="38970" actId="20577"/>
        <pc:sldMkLst>
          <pc:docMk/>
          <pc:sldMk cId="1021820112" sldId="279"/>
        </pc:sldMkLst>
        <pc:spChg chg="add mod">
          <ac:chgData name="Simon Hilyer" userId="fe3108521d096987" providerId="LiveId" clId="{5A6484EC-A87B-45C9-88D1-BFC35C01167F}" dt="2024-12-31T15:37:38.679" v="34285" actId="1076"/>
          <ac:spMkLst>
            <pc:docMk/>
            <pc:sldMk cId="1021820112" sldId="279"/>
            <ac:spMk id="3" creationId="{23748865-E027-640C-6489-6667D9417AA7}"/>
          </ac:spMkLst>
        </pc:spChg>
        <pc:spChg chg="add mod">
          <ac:chgData name="Simon Hilyer" userId="fe3108521d096987" providerId="LiveId" clId="{5A6484EC-A87B-45C9-88D1-BFC35C01167F}" dt="2024-12-30T15:41:18.032" v="32577" actId="1076"/>
          <ac:spMkLst>
            <pc:docMk/>
            <pc:sldMk cId="1021820112" sldId="279"/>
            <ac:spMk id="5" creationId="{E8740A4D-960D-E813-597D-5456DEC5B89C}"/>
          </ac:spMkLst>
        </pc:spChg>
        <pc:spChg chg="add mod">
          <ac:chgData name="Simon Hilyer" userId="fe3108521d096987" providerId="LiveId" clId="{5A6484EC-A87B-45C9-88D1-BFC35C01167F}" dt="2024-12-30T15:42:18.615" v="32599" actId="20577"/>
          <ac:spMkLst>
            <pc:docMk/>
            <pc:sldMk cId="1021820112" sldId="279"/>
            <ac:spMk id="14" creationId="{EA17BA50-1D18-6D2A-620C-FC970A93866B}"/>
          </ac:spMkLst>
        </pc:spChg>
        <pc:picChg chg="add mod modCrop">
          <ac:chgData name="Simon Hilyer" userId="fe3108521d096987" providerId="LiveId" clId="{5A6484EC-A87B-45C9-88D1-BFC35C01167F}" dt="2024-12-30T15:42:26.143" v="32600" actId="1076"/>
          <ac:picMkLst>
            <pc:docMk/>
            <pc:sldMk cId="1021820112" sldId="279"/>
            <ac:picMk id="7" creationId="{88B91D92-8666-2D9E-1187-1F8AD1F06D04}"/>
          </ac:picMkLst>
        </pc:picChg>
        <pc:picChg chg="add mod modCrop">
          <ac:chgData name="Simon Hilyer" userId="fe3108521d096987" providerId="LiveId" clId="{5A6484EC-A87B-45C9-88D1-BFC35C01167F}" dt="2024-12-30T16:58:24.481" v="32901" actId="1076"/>
          <ac:picMkLst>
            <pc:docMk/>
            <pc:sldMk cId="1021820112" sldId="279"/>
            <ac:picMk id="10" creationId="{0E4E0128-60FA-9E3C-7FA4-91BD9E6AAB8B}"/>
          </ac:picMkLst>
        </pc:picChg>
        <pc:picChg chg="add mod modCrop">
          <ac:chgData name="Simon Hilyer" userId="fe3108521d096987" providerId="LiveId" clId="{5A6484EC-A87B-45C9-88D1-BFC35C01167F}" dt="2024-12-30T16:58:34.711" v="32903" actId="14100"/>
          <ac:picMkLst>
            <pc:docMk/>
            <pc:sldMk cId="1021820112" sldId="279"/>
            <ac:picMk id="13" creationId="{445B8358-BCA4-D6D4-EF1C-8092B3CBC6B5}"/>
          </ac:picMkLst>
        </pc:picChg>
      </pc:sldChg>
      <pc:sldChg chg="addSp modSp add mod modNotesTx">
        <pc:chgData name="Simon Hilyer" userId="fe3108521d096987" providerId="LiveId" clId="{5A6484EC-A87B-45C9-88D1-BFC35C01167F}" dt="2025-01-02T15:06:57.023" v="39285" actId="20577"/>
        <pc:sldMkLst>
          <pc:docMk/>
          <pc:sldMk cId="936594922" sldId="280"/>
        </pc:sldMkLst>
        <pc:spChg chg="add mod">
          <ac:chgData name="Simon Hilyer" userId="fe3108521d096987" providerId="LiveId" clId="{5A6484EC-A87B-45C9-88D1-BFC35C01167F}" dt="2024-12-30T16:51:47.119" v="32868" actId="14100"/>
          <ac:spMkLst>
            <pc:docMk/>
            <pc:sldMk cId="936594922" sldId="280"/>
            <ac:spMk id="3" creationId="{7852B8C2-1C5F-51F9-E083-46D7357ED010}"/>
          </ac:spMkLst>
        </pc:spChg>
        <pc:spChg chg="add mod">
          <ac:chgData name="Simon Hilyer" userId="fe3108521d096987" providerId="LiveId" clId="{5A6484EC-A87B-45C9-88D1-BFC35C01167F}" dt="2024-12-30T16:29:43.179" v="32776" actId="1076"/>
          <ac:spMkLst>
            <pc:docMk/>
            <pc:sldMk cId="936594922" sldId="280"/>
            <ac:spMk id="7" creationId="{1ECF2028-12DB-7B65-FC0C-CCE3EB2E4043}"/>
          </ac:spMkLst>
        </pc:spChg>
        <pc:spChg chg="add mod">
          <ac:chgData name="Simon Hilyer" userId="fe3108521d096987" providerId="LiveId" clId="{5A6484EC-A87B-45C9-88D1-BFC35C01167F}" dt="2024-12-30T16:51:55.554" v="32870" actId="14100"/>
          <ac:spMkLst>
            <pc:docMk/>
            <pc:sldMk cId="936594922" sldId="280"/>
            <ac:spMk id="10" creationId="{FB31E01A-7ED0-E5EE-F9D1-97B3F0E3088F}"/>
          </ac:spMkLst>
        </pc:spChg>
        <pc:picChg chg="add mod">
          <ac:chgData name="Simon Hilyer" userId="fe3108521d096987" providerId="LiveId" clId="{5A6484EC-A87B-45C9-88D1-BFC35C01167F}" dt="2024-12-30T16:24:07.693" v="32739" actId="1076"/>
          <ac:picMkLst>
            <pc:docMk/>
            <pc:sldMk cId="936594922" sldId="280"/>
            <ac:picMk id="5" creationId="{96DCC907-A186-EC87-5361-6F53B63DBBD5}"/>
          </ac:picMkLst>
        </pc:picChg>
        <pc:picChg chg="add mod">
          <ac:chgData name="Simon Hilyer" userId="fe3108521d096987" providerId="LiveId" clId="{5A6484EC-A87B-45C9-88D1-BFC35C01167F}" dt="2024-12-30T16:28:51.614" v="32773" actId="1076"/>
          <ac:picMkLst>
            <pc:docMk/>
            <pc:sldMk cId="936594922" sldId="280"/>
            <ac:picMk id="12" creationId="{3564B52B-34AC-F9E9-216F-F6561441B29D}"/>
          </ac:picMkLst>
        </pc:picChg>
        <pc:picChg chg="add mod">
          <ac:chgData name="Simon Hilyer" userId="fe3108521d096987" providerId="LiveId" clId="{5A6484EC-A87B-45C9-88D1-BFC35C01167F}" dt="2024-12-30T16:29:37.360" v="32775" actId="1076"/>
          <ac:picMkLst>
            <pc:docMk/>
            <pc:sldMk cId="936594922" sldId="280"/>
            <ac:picMk id="13" creationId="{2F3C1F76-C67D-CF8F-B209-5EC4D9522E29}"/>
          </ac:picMkLst>
        </pc:picChg>
      </pc:sldChg>
      <pc:sldChg chg="addSp delSp modSp new mod setBg modNotesTx">
        <pc:chgData name="Simon Hilyer" userId="fe3108521d096987" providerId="LiveId" clId="{5A6484EC-A87B-45C9-88D1-BFC35C01167F}" dt="2024-12-31T14:30:36.386" v="34149" actId="20577"/>
        <pc:sldMkLst>
          <pc:docMk/>
          <pc:sldMk cId="2232173703" sldId="281"/>
        </pc:sldMkLst>
        <pc:spChg chg="add mod">
          <ac:chgData name="Simon Hilyer" userId="fe3108521d096987" providerId="LiveId" clId="{5A6484EC-A87B-45C9-88D1-BFC35C01167F}" dt="2024-12-31T14:30:36.386" v="34149" actId="20577"/>
          <ac:spMkLst>
            <pc:docMk/>
            <pc:sldMk cId="2232173703" sldId="281"/>
            <ac:spMk id="10" creationId="{397725F2-B88B-48F7-7AE3-D8F39EA223E6}"/>
          </ac:spMkLst>
        </pc:spChg>
        <pc:spChg chg="add">
          <ac:chgData name="Simon Hilyer" userId="fe3108521d096987" providerId="LiveId" clId="{5A6484EC-A87B-45C9-88D1-BFC35C01167F}" dt="2024-12-30T16:27:15.808" v="32767" actId="26606"/>
          <ac:spMkLst>
            <pc:docMk/>
            <pc:sldMk cId="2232173703" sldId="281"/>
            <ac:spMk id="13" creationId="{04812C46-200A-4DEB-A05E-3ED6C68C2387}"/>
          </ac:spMkLst>
        </pc:spChg>
        <pc:picChg chg="add mod modCrop">
          <ac:chgData name="Simon Hilyer" userId="fe3108521d096987" providerId="LiveId" clId="{5A6484EC-A87B-45C9-88D1-BFC35C01167F}" dt="2024-12-30T16:59:30.911" v="32909" actId="1076"/>
          <ac:picMkLst>
            <pc:docMk/>
            <pc:sldMk cId="2232173703" sldId="281"/>
            <ac:picMk id="4" creationId="{DA5A12D2-B9FA-9F91-B719-F0EB2878C831}"/>
          </ac:picMkLst>
        </pc:picChg>
      </pc:sldChg>
      <pc:sldChg chg="modSp add mod">
        <pc:chgData name="Simon Hilyer" userId="fe3108521d096987" providerId="LiveId" clId="{5A6484EC-A87B-45C9-88D1-BFC35C01167F}" dt="2025-01-02T12:31:36.356" v="35347" actId="27636"/>
        <pc:sldMkLst>
          <pc:docMk/>
          <pc:sldMk cId="730524641" sldId="282"/>
        </pc:sldMkLst>
        <pc:spChg chg="mod">
          <ac:chgData name="Simon Hilyer" userId="fe3108521d096987" providerId="LiveId" clId="{5A6484EC-A87B-45C9-88D1-BFC35C01167F}" dt="2025-01-02T12:31:36.356" v="35347" actId="27636"/>
          <ac:spMkLst>
            <pc:docMk/>
            <pc:sldMk cId="730524641" sldId="282"/>
            <ac:spMk id="10" creationId="{C69B7433-1F52-5465-542E-4F8D615D7EA7}"/>
          </ac:spMkLst>
        </pc:spChg>
      </pc:sldChg>
      <pc:sldChg chg="new del">
        <pc:chgData name="Simon Hilyer" userId="fe3108521d096987" providerId="LiveId" clId="{5A6484EC-A87B-45C9-88D1-BFC35C01167F}" dt="2024-12-30T19:55:01.861" v="33542" actId="47"/>
        <pc:sldMkLst>
          <pc:docMk/>
          <pc:sldMk cId="3676407288" sldId="282"/>
        </pc:sldMkLst>
      </pc:sldChg>
      <pc:sldChg chg="new del">
        <pc:chgData name="Simon Hilyer" userId="fe3108521d096987" providerId="LiveId" clId="{5A6484EC-A87B-45C9-88D1-BFC35C01167F}" dt="2024-12-31T14:24:05.864" v="34015" actId="680"/>
        <pc:sldMkLst>
          <pc:docMk/>
          <pc:sldMk cId="1209988558" sldId="283"/>
        </pc:sldMkLst>
      </pc:sldChg>
      <pc:sldChg chg="addSp modSp add mod modNotesTx">
        <pc:chgData name="Simon Hilyer" userId="fe3108521d096987" providerId="LiveId" clId="{5A6484EC-A87B-45C9-88D1-BFC35C01167F}" dt="2025-01-02T12:23:50.235" v="35340" actId="27636"/>
        <pc:sldMkLst>
          <pc:docMk/>
          <pc:sldMk cId="2826527673" sldId="283"/>
        </pc:sldMkLst>
        <pc:spChg chg="mod">
          <ac:chgData name="Simon Hilyer" userId="fe3108521d096987" providerId="LiveId" clId="{5A6484EC-A87B-45C9-88D1-BFC35C01167F}" dt="2025-01-02T12:23:50.235" v="35340" actId="27636"/>
          <ac:spMkLst>
            <pc:docMk/>
            <pc:sldMk cId="2826527673" sldId="283"/>
            <ac:spMk id="10" creationId="{B70FD345-4B4B-D855-48AC-79C7E24D6F9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B8ACE8-553D-487D-A839-9C374414C22F}" type="datetimeFigureOut">
              <a:rPr lang="en-GB" smtClean="0"/>
              <a:t>30/12/2024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B6C437-67AF-45B1-BBD2-822E2D98679C}" type="slidenum">
              <a:rPr lang="en-GB" smtClean="0"/>
              <a:t>‹#›</a:t>
            </a:fld>
            <a:endParaRPr lang="en-GB"/>
          </a:p>
        </p:txBody>
      </p:sp>
    </p:spTree>
    <p:extLst>
      <p:ext uri="{BB962C8B-B14F-4D97-AF65-F5344CB8AC3E}">
        <p14:creationId xmlns:p14="http://schemas.microsoft.com/office/powerpoint/2010/main" val="951304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B6C437-67AF-45B1-BBD2-822E2D98679C}" type="slidenum">
              <a:rPr lang="en-GB" smtClean="0"/>
              <a:t>1</a:t>
            </a:fld>
            <a:endParaRPr lang="en-GB"/>
          </a:p>
        </p:txBody>
      </p:sp>
    </p:spTree>
    <p:extLst>
      <p:ext uri="{BB962C8B-B14F-4D97-AF65-F5344CB8AC3E}">
        <p14:creationId xmlns:p14="http://schemas.microsoft.com/office/powerpoint/2010/main" val="3063181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John Muir was a Scottish born conservationist, He was known as John of the mountains or Father of the National Parks– passion for protecting wild places </a:t>
            </a:r>
          </a:p>
          <a:p>
            <a:r>
              <a:rPr lang="en-GB" dirty="0"/>
              <a:t>who founded the Sierra club ( A conservation group )  and went on to create the  US National Parks.  He later developed the  John Muir award which is an environmental award scheme. It encourages everyone to connect with and care for our wild places. The award has 4 challenges they are, 1, discover a wild place, 2 , Explore its wildness, 3 , Conserve and take responsibility, and 4 Share your experience to encourage others.  </a:t>
            </a:r>
          </a:p>
          <a:p>
            <a:endParaRPr lang="en-GB" dirty="0"/>
          </a:p>
          <a:p>
            <a:endParaRPr lang="en-GB" i="1" dirty="0"/>
          </a:p>
        </p:txBody>
      </p:sp>
      <p:sp>
        <p:nvSpPr>
          <p:cNvPr id="4" name="Slide Number Placeholder 3"/>
          <p:cNvSpPr>
            <a:spLocks noGrp="1"/>
          </p:cNvSpPr>
          <p:nvPr>
            <p:ph type="sldNum" sz="quarter" idx="5"/>
          </p:nvPr>
        </p:nvSpPr>
        <p:spPr/>
        <p:txBody>
          <a:bodyPr/>
          <a:lstStyle/>
          <a:p>
            <a:fld id="{86B6C437-67AF-45B1-BBD2-822E2D98679C}" type="slidenum">
              <a:rPr lang="en-GB" smtClean="0"/>
              <a:t>2</a:t>
            </a:fld>
            <a:endParaRPr lang="en-GB"/>
          </a:p>
        </p:txBody>
      </p:sp>
    </p:spTree>
    <p:extLst>
      <p:ext uri="{BB962C8B-B14F-4D97-AF65-F5344CB8AC3E}">
        <p14:creationId xmlns:p14="http://schemas.microsoft.com/office/powerpoint/2010/main" val="3997768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did lots of internet research about the area and history including_</a:t>
            </a:r>
          </a:p>
          <a:p>
            <a:r>
              <a:rPr lang="en-GB" dirty="0"/>
              <a:t>The well is said to have healing properties. Saint </a:t>
            </a:r>
            <a:r>
              <a:rPr lang="en-GB" dirty="0" err="1"/>
              <a:t>Anthonhy</a:t>
            </a:r>
            <a:r>
              <a:rPr lang="en-GB" dirty="0"/>
              <a:t> Christian hermit -</a:t>
            </a:r>
            <a:r>
              <a:rPr lang="en-GB" dirty="0" err="1"/>
              <a:t>patroin</a:t>
            </a:r>
            <a:r>
              <a:rPr lang="en-GB" dirty="0"/>
              <a:t> saint of lost things.  Founded the church of monasticism ( living alone and not doing anything)</a:t>
            </a:r>
          </a:p>
          <a:p>
            <a:r>
              <a:rPr lang="en-GB" dirty="0"/>
              <a:t> </a:t>
            </a:r>
            <a:r>
              <a:rPr lang="en-GB" dirty="0" err="1"/>
              <a:t>Scotts</a:t>
            </a:r>
            <a:r>
              <a:rPr lang="en-GB" dirty="0"/>
              <a:t> bay when low tide perfect for paddling - unstable for swimming, beautiful view from  costal path.  Fossils – soil/plant roots – 400 million years old</a:t>
            </a:r>
          </a:p>
        </p:txBody>
      </p:sp>
      <p:sp>
        <p:nvSpPr>
          <p:cNvPr id="4" name="Slide Number Placeholder 3"/>
          <p:cNvSpPr>
            <a:spLocks noGrp="1"/>
          </p:cNvSpPr>
          <p:nvPr>
            <p:ph type="sldNum" sz="quarter" idx="5"/>
          </p:nvPr>
        </p:nvSpPr>
        <p:spPr/>
        <p:txBody>
          <a:bodyPr/>
          <a:lstStyle/>
          <a:p>
            <a:fld id="{86B6C437-67AF-45B1-BBD2-822E2D98679C}" type="slidenum">
              <a:rPr lang="en-GB" smtClean="0"/>
              <a:t>3</a:t>
            </a:fld>
            <a:endParaRPr lang="en-GB"/>
          </a:p>
        </p:txBody>
      </p:sp>
    </p:spTree>
    <p:extLst>
      <p:ext uri="{BB962C8B-B14F-4D97-AF65-F5344CB8AC3E}">
        <p14:creationId xmlns:p14="http://schemas.microsoft.com/office/powerpoint/2010/main" val="3488694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Trees cut down for better views – oncoming invaders</a:t>
            </a:r>
          </a:p>
        </p:txBody>
      </p:sp>
      <p:sp>
        <p:nvSpPr>
          <p:cNvPr id="4" name="Slide Number Placeholder 3"/>
          <p:cNvSpPr>
            <a:spLocks noGrp="1"/>
          </p:cNvSpPr>
          <p:nvPr>
            <p:ph type="sldNum" sz="quarter" idx="5"/>
          </p:nvPr>
        </p:nvSpPr>
        <p:spPr/>
        <p:txBody>
          <a:bodyPr/>
          <a:lstStyle/>
          <a:p>
            <a:fld id="{86B6C437-67AF-45B1-BBD2-822E2D98679C}" type="slidenum">
              <a:rPr lang="en-GB" smtClean="0"/>
              <a:t>4</a:t>
            </a:fld>
            <a:endParaRPr lang="en-GB"/>
          </a:p>
        </p:txBody>
      </p:sp>
    </p:spTree>
    <p:extLst>
      <p:ext uri="{BB962C8B-B14F-4D97-AF65-F5344CB8AC3E}">
        <p14:creationId xmlns:p14="http://schemas.microsoft.com/office/powerpoint/2010/main" val="7555078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Current day – </a:t>
            </a:r>
            <a:r>
              <a:rPr lang="en-GB" dirty="0" err="1"/>
              <a:t>peaceful,peaceful</a:t>
            </a:r>
            <a:r>
              <a:rPr lang="en-GB" dirty="0"/>
              <a:t> with amazing views to ocean.  Variety of birds. Beautiful forest.</a:t>
            </a:r>
          </a:p>
        </p:txBody>
      </p:sp>
      <p:sp>
        <p:nvSpPr>
          <p:cNvPr id="4" name="Slide Number Placeholder 3"/>
          <p:cNvSpPr>
            <a:spLocks noGrp="1"/>
          </p:cNvSpPr>
          <p:nvPr>
            <p:ph type="sldNum" sz="quarter" idx="5"/>
          </p:nvPr>
        </p:nvSpPr>
        <p:spPr/>
        <p:txBody>
          <a:bodyPr/>
          <a:lstStyle/>
          <a:p>
            <a:fld id="{86B6C437-67AF-45B1-BBD2-822E2D98679C}" type="slidenum">
              <a:rPr lang="en-GB" smtClean="0"/>
              <a:t>5</a:t>
            </a:fld>
            <a:endParaRPr lang="en-GB"/>
          </a:p>
        </p:txBody>
      </p:sp>
    </p:spTree>
    <p:extLst>
      <p:ext uri="{BB962C8B-B14F-4D97-AF65-F5344CB8AC3E}">
        <p14:creationId xmlns:p14="http://schemas.microsoft.com/office/powerpoint/2010/main" val="559230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looked at Google maps to find the source. Good spot for fishing – several fisherman</a:t>
            </a:r>
          </a:p>
        </p:txBody>
      </p:sp>
      <p:sp>
        <p:nvSpPr>
          <p:cNvPr id="4" name="Slide Number Placeholder 3"/>
          <p:cNvSpPr>
            <a:spLocks noGrp="1"/>
          </p:cNvSpPr>
          <p:nvPr>
            <p:ph type="sldNum" sz="quarter" idx="5"/>
          </p:nvPr>
        </p:nvSpPr>
        <p:spPr/>
        <p:txBody>
          <a:bodyPr/>
          <a:lstStyle/>
          <a:p>
            <a:fld id="{86B6C437-67AF-45B1-BBD2-822E2D98679C}" type="slidenum">
              <a:rPr lang="en-GB" smtClean="0"/>
              <a:t>6</a:t>
            </a:fld>
            <a:endParaRPr lang="en-GB"/>
          </a:p>
        </p:txBody>
      </p:sp>
    </p:spTree>
    <p:extLst>
      <p:ext uri="{BB962C8B-B14F-4D97-AF65-F5344CB8AC3E}">
        <p14:creationId xmlns:p14="http://schemas.microsoft.com/office/powerpoint/2010/main" val="16071417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Cross bedding – horizontal lines of different colours – interesting natural formations. Geometric and pleasing to look at.</a:t>
            </a:r>
          </a:p>
        </p:txBody>
      </p:sp>
      <p:sp>
        <p:nvSpPr>
          <p:cNvPr id="4" name="Slide Number Placeholder 3"/>
          <p:cNvSpPr>
            <a:spLocks noGrp="1"/>
          </p:cNvSpPr>
          <p:nvPr>
            <p:ph type="sldNum" sz="quarter" idx="5"/>
          </p:nvPr>
        </p:nvSpPr>
        <p:spPr/>
        <p:txBody>
          <a:bodyPr/>
          <a:lstStyle/>
          <a:p>
            <a:fld id="{86B6C437-67AF-45B1-BBD2-822E2D98679C}" type="slidenum">
              <a:rPr lang="en-GB" smtClean="0"/>
              <a:t>7</a:t>
            </a:fld>
            <a:endParaRPr lang="en-GB"/>
          </a:p>
        </p:txBody>
      </p:sp>
    </p:spTree>
    <p:extLst>
      <p:ext uri="{BB962C8B-B14F-4D97-AF65-F5344CB8AC3E}">
        <p14:creationId xmlns:p14="http://schemas.microsoft.com/office/powerpoint/2010/main" val="1837842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Went with Max/Lucas – previously visited beach close to university.  Email SAS – equipment sent by post. </a:t>
            </a:r>
          </a:p>
        </p:txBody>
      </p:sp>
      <p:sp>
        <p:nvSpPr>
          <p:cNvPr id="4" name="Slide Number Placeholder 3"/>
          <p:cNvSpPr>
            <a:spLocks noGrp="1"/>
          </p:cNvSpPr>
          <p:nvPr>
            <p:ph type="sldNum" sz="quarter" idx="5"/>
          </p:nvPr>
        </p:nvSpPr>
        <p:spPr/>
        <p:txBody>
          <a:bodyPr/>
          <a:lstStyle/>
          <a:p>
            <a:fld id="{86B6C437-67AF-45B1-BBD2-822E2D98679C}" type="slidenum">
              <a:rPr lang="en-GB" smtClean="0"/>
              <a:t>8</a:t>
            </a:fld>
            <a:endParaRPr lang="en-GB"/>
          </a:p>
        </p:txBody>
      </p:sp>
    </p:spTree>
    <p:extLst>
      <p:ext uri="{BB962C8B-B14F-4D97-AF65-F5344CB8AC3E}">
        <p14:creationId xmlns:p14="http://schemas.microsoft.com/office/powerpoint/2010/main" val="21140995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Shocked by what we found – a lot of rubbish shards glass , plastic, nets hidden – dangerous to wildlife/dogs/people. </a:t>
            </a:r>
          </a:p>
          <a:p>
            <a:endParaRPr lang="en-GB" dirty="0"/>
          </a:p>
        </p:txBody>
      </p:sp>
      <p:sp>
        <p:nvSpPr>
          <p:cNvPr id="4" name="Slide Number Placeholder 3"/>
          <p:cNvSpPr>
            <a:spLocks noGrp="1"/>
          </p:cNvSpPr>
          <p:nvPr>
            <p:ph type="sldNum" sz="quarter" idx="5"/>
          </p:nvPr>
        </p:nvSpPr>
        <p:spPr/>
        <p:txBody>
          <a:bodyPr/>
          <a:lstStyle/>
          <a:p>
            <a:fld id="{86B6C437-67AF-45B1-BBD2-822E2D98679C}" type="slidenum">
              <a:rPr lang="en-GB" smtClean="0"/>
              <a:t>9</a:t>
            </a:fld>
            <a:endParaRPr lang="en-GB"/>
          </a:p>
        </p:txBody>
      </p:sp>
    </p:spTree>
    <p:extLst>
      <p:ext uri="{BB962C8B-B14F-4D97-AF65-F5344CB8AC3E}">
        <p14:creationId xmlns:p14="http://schemas.microsoft.com/office/powerpoint/2010/main" val="37889876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be prepared to participate again in the </a:t>
            </a:r>
            <a:r>
              <a:rPr lang="en-GB" dirty="0" err="1"/>
              <a:t>Johgn</a:t>
            </a:r>
            <a:r>
              <a:rPr lang="en-GB" dirty="0"/>
              <a:t> Muir Award. Though next time I would choose a place more secluded and wilder.</a:t>
            </a:r>
          </a:p>
          <a:p>
            <a:endParaRPr lang="en-GB" dirty="0"/>
          </a:p>
          <a:p>
            <a:r>
              <a:rPr lang="en-GB" dirty="0"/>
              <a:t>RSPB – explain effects of balsam/ dead hedges/ how we transformed Fairburn</a:t>
            </a:r>
          </a:p>
        </p:txBody>
      </p:sp>
      <p:sp>
        <p:nvSpPr>
          <p:cNvPr id="4" name="Slide Number Placeholder 3"/>
          <p:cNvSpPr>
            <a:spLocks noGrp="1"/>
          </p:cNvSpPr>
          <p:nvPr>
            <p:ph type="sldNum" sz="quarter" idx="5"/>
          </p:nvPr>
        </p:nvSpPr>
        <p:spPr/>
        <p:txBody>
          <a:bodyPr/>
          <a:lstStyle/>
          <a:p>
            <a:fld id="{86B6C437-67AF-45B1-BBD2-822E2D98679C}" type="slidenum">
              <a:rPr lang="en-GB" smtClean="0"/>
              <a:t>11</a:t>
            </a:fld>
            <a:endParaRPr lang="en-GB"/>
          </a:p>
        </p:txBody>
      </p:sp>
    </p:spTree>
    <p:extLst>
      <p:ext uri="{BB962C8B-B14F-4D97-AF65-F5344CB8AC3E}">
        <p14:creationId xmlns:p14="http://schemas.microsoft.com/office/powerpoint/2010/main" val="5827945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your trace – explain what it is. Leave the place in a better state than you </a:t>
            </a:r>
            <a:r>
              <a:rPr lang="en-GB"/>
              <a:t>found it.</a:t>
            </a:r>
            <a:endParaRPr lang="en-GB" dirty="0"/>
          </a:p>
        </p:txBody>
      </p:sp>
      <p:sp>
        <p:nvSpPr>
          <p:cNvPr id="4" name="Slide Number Placeholder 3"/>
          <p:cNvSpPr>
            <a:spLocks noGrp="1"/>
          </p:cNvSpPr>
          <p:nvPr>
            <p:ph type="sldNum" sz="quarter" idx="5"/>
          </p:nvPr>
        </p:nvSpPr>
        <p:spPr/>
        <p:txBody>
          <a:bodyPr/>
          <a:lstStyle/>
          <a:p>
            <a:fld id="{86B6C437-67AF-45B1-BBD2-822E2D98679C}" type="slidenum">
              <a:rPr lang="en-GB" smtClean="0"/>
              <a:t>12</a:t>
            </a:fld>
            <a:endParaRPr lang="en-GB"/>
          </a:p>
        </p:txBody>
      </p:sp>
    </p:spTree>
    <p:extLst>
      <p:ext uri="{BB962C8B-B14F-4D97-AF65-F5344CB8AC3E}">
        <p14:creationId xmlns:p14="http://schemas.microsoft.com/office/powerpoint/2010/main" val="23481941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River </a:t>
            </a:r>
            <a:r>
              <a:rPr lang="en-GB" dirty="0" err="1"/>
              <a:t>Tywi</a:t>
            </a:r>
            <a:r>
              <a:rPr lang="en-GB" dirty="0"/>
              <a:t> – from Source o Sea</a:t>
            </a:r>
          </a:p>
        </p:txBody>
      </p:sp>
      <p:sp>
        <p:nvSpPr>
          <p:cNvPr id="4" name="Slide Number Placeholder 3"/>
          <p:cNvSpPr>
            <a:spLocks noGrp="1"/>
          </p:cNvSpPr>
          <p:nvPr>
            <p:ph type="sldNum" sz="quarter" idx="5"/>
          </p:nvPr>
        </p:nvSpPr>
        <p:spPr/>
        <p:txBody>
          <a:bodyPr/>
          <a:lstStyle/>
          <a:p>
            <a:fld id="{86B6C437-67AF-45B1-BBD2-822E2D98679C}" type="slidenum">
              <a:rPr lang="en-GB" smtClean="0"/>
              <a:t>13</a:t>
            </a:fld>
            <a:endParaRPr lang="en-GB"/>
          </a:p>
        </p:txBody>
      </p:sp>
    </p:spTree>
    <p:extLst>
      <p:ext uri="{BB962C8B-B14F-4D97-AF65-F5344CB8AC3E}">
        <p14:creationId xmlns:p14="http://schemas.microsoft.com/office/powerpoint/2010/main" val="20171163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666A9A-AD75-DFD6-7080-015A51661F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7909B4-F66E-9586-0356-23FEEE4364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FD962F-FE15-B969-8B21-3A07204298E8}"/>
              </a:ext>
            </a:extLst>
          </p:cNvPr>
          <p:cNvSpPr>
            <a:spLocks noGrp="1"/>
          </p:cNvSpPr>
          <p:nvPr>
            <p:ph type="body" idx="1"/>
          </p:nvPr>
        </p:nvSpPr>
        <p:spPr/>
        <p:txBody>
          <a:bodyPr/>
          <a:lstStyle/>
          <a:p>
            <a:r>
              <a:rPr lang="en-GB" dirty="0"/>
              <a:t> River </a:t>
            </a:r>
            <a:r>
              <a:rPr lang="en-GB" dirty="0" err="1"/>
              <a:t>Tywi</a:t>
            </a:r>
            <a:r>
              <a:rPr lang="en-GB" dirty="0"/>
              <a:t> – from Source o Sea</a:t>
            </a:r>
          </a:p>
        </p:txBody>
      </p:sp>
      <p:sp>
        <p:nvSpPr>
          <p:cNvPr id="4" name="Slide Number Placeholder 3">
            <a:extLst>
              <a:ext uri="{FF2B5EF4-FFF2-40B4-BE49-F238E27FC236}">
                <a16:creationId xmlns:a16="http://schemas.microsoft.com/office/drawing/2014/main" id="{BC873FC0-4F38-8AA6-0DB7-1EDDF260C0DD}"/>
              </a:ext>
            </a:extLst>
          </p:cNvPr>
          <p:cNvSpPr>
            <a:spLocks noGrp="1"/>
          </p:cNvSpPr>
          <p:nvPr>
            <p:ph type="sldNum" sz="quarter" idx="5"/>
          </p:nvPr>
        </p:nvSpPr>
        <p:spPr/>
        <p:txBody>
          <a:bodyPr/>
          <a:lstStyle/>
          <a:p>
            <a:fld id="{86B6C437-67AF-45B1-BBD2-822E2D98679C}" type="slidenum">
              <a:rPr lang="en-GB" smtClean="0"/>
              <a:t>14</a:t>
            </a:fld>
            <a:endParaRPr lang="en-GB"/>
          </a:p>
        </p:txBody>
      </p:sp>
    </p:spTree>
    <p:extLst>
      <p:ext uri="{BB962C8B-B14F-4D97-AF65-F5344CB8AC3E}">
        <p14:creationId xmlns:p14="http://schemas.microsoft.com/office/powerpoint/2010/main" val="37731074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72121D-8DD2-3C68-6A1C-F14BA0D526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2B08ED-A271-5EF9-4965-418D2EB214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E5224C-DA8A-BBF4-8BFD-1DDE38C8973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EB8CDA9-C209-BBEC-BA59-A9CACB5A5134}"/>
              </a:ext>
            </a:extLst>
          </p:cNvPr>
          <p:cNvSpPr>
            <a:spLocks noGrp="1"/>
          </p:cNvSpPr>
          <p:nvPr>
            <p:ph type="sldNum" sz="quarter" idx="5"/>
          </p:nvPr>
        </p:nvSpPr>
        <p:spPr/>
        <p:txBody>
          <a:bodyPr/>
          <a:lstStyle/>
          <a:p>
            <a:fld id="{86B6C437-67AF-45B1-BBD2-822E2D98679C}" type="slidenum">
              <a:rPr lang="en-GB" smtClean="0"/>
              <a:t>15</a:t>
            </a:fld>
            <a:endParaRPr lang="en-GB"/>
          </a:p>
        </p:txBody>
      </p:sp>
    </p:spTree>
    <p:extLst>
      <p:ext uri="{BB962C8B-B14F-4D97-AF65-F5344CB8AC3E}">
        <p14:creationId xmlns:p14="http://schemas.microsoft.com/office/powerpoint/2010/main" val="2586375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B30AA-5B0A-282F-016C-02E16670D8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A30261A-0EBD-E915-6D38-9852C0A3C2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D3930F-A024-F14C-950C-5FA8CB719DEB}"/>
              </a:ext>
            </a:extLst>
          </p:cNvPr>
          <p:cNvSpPr>
            <a:spLocks noGrp="1"/>
          </p:cNvSpPr>
          <p:nvPr>
            <p:ph type="dt" sz="half" idx="10"/>
          </p:nvPr>
        </p:nvSpPr>
        <p:spPr/>
        <p:txBody>
          <a:bodyPr/>
          <a:lstStyle/>
          <a:p>
            <a:fld id="{EB4E4E20-101D-4B1C-9EBB-27F4A00D358B}" type="datetimeFigureOut">
              <a:rPr lang="en-GB" smtClean="0"/>
              <a:t>25/12/2024</a:t>
            </a:fld>
            <a:endParaRPr lang="en-GB"/>
          </a:p>
        </p:txBody>
      </p:sp>
      <p:sp>
        <p:nvSpPr>
          <p:cNvPr id="5" name="Footer Placeholder 4">
            <a:extLst>
              <a:ext uri="{FF2B5EF4-FFF2-40B4-BE49-F238E27FC236}">
                <a16:creationId xmlns:a16="http://schemas.microsoft.com/office/drawing/2014/main" id="{409A05F6-318E-10F4-2804-88611EDD9B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AAAA41-642A-574A-789E-32F34ACC9EF0}"/>
              </a:ext>
            </a:extLst>
          </p:cNvPr>
          <p:cNvSpPr>
            <a:spLocks noGrp="1"/>
          </p:cNvSpPr>
          <p:nvPr>
            <p:ph type="sldNum" sz="quarter" idx="12"/>
          </p:nvPr>
        </p:nvSpPr>
        <p:spPr/>
        <p:txBody>
          <a:bodyPr/>
          <a:lstStyle/>
          <a:p>
            <a:fld id="{0BDFDC03-4B9B-444B-B672-ED34481A422F}" type="slidenum">
              <a:rPr lang="en-GB" smtClean="0"/>
              <a:t>‹#›</a:t>
            </a:fld>
            <a:endParaRPr lang="en-GB"/>
          </a:p>
        </p:txBody>
      </p:sp>
    </p:spTree>
    <p:extLst>
      <p:ext uri="{BB962C8B-B14F-4D97-AF65-F5344CB8AC3E}">
        <p14:creationId xmlns:p14="http://schemas.microsoft.com/office/powerpoint/2010/main" val="2460220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0C15B-799C-21FE-1454-79A6EE041C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C41341-E62A-342E-10FE-68E12AA60D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705849-9C41-8953-56F1-93F7C963537C}"/>
              </a:ext>
            </a:extLst>
          </p:cNvPr>
          <p:cNvSpPr>
            <a:spLocks noGrp="1"/>
          </p:cNvSpPr>
          <p:nvPr>
            <p:ph type="dt" sz="half" idx="10"/>
          </p:nvPr>
        </p:nvSpPr>
        <p:spPr/>
        <p:txBody>
          <a:bodyPr/>
          <a:lstStyle/>
          <a:p>
            <a:fld id="{EB4E4E20-101D-4B1C-9EBB-27F4A00D358B}" type="datetimeFigureOut">
              <a:rPr lang="en-GB" smtClean="0"/>
              <a:t>25/12/2024</a:t>
            </a:fld>
            <a:endParaRPr lang="en-GB"/>
          </a:p>
        </p:txBody>
      </p:sp>
      <p:sp>
        <p:nvSpPr>
          <p:cNvPr id="5" name="Footer Placeholder 4">
            <a:extLst>
              <a:ext uri="{FF2B5EF4-FFF2-40B4-BE49-F238E27FC236}">
                <a16:creationId xmlns:a16="http://schemas.microsoft.com/office/drawing/2014/main" id="{C6A96DD6-F03D-0548-82A6-4BA6A23E0A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5C4797-9B16-8574-4AFF-AE1FD2671B26}"/>
              </a:ext>
            </a:extLst>
          </p:cNvPr>
          <p:cNvSpPr>
            <a:spLocks noGrp="1"/>
          </p:cNvSpPr>
          <p:nvPr>
            <p:ph type="sldNum" sz="quarter" idx="12"/>
          </p:nvPr>
        </p:nvSpPr>
        <p:spPr/>
        <p:txBody>
          <a:bodyPr/>
          <a:lstStyle/>
          <a:p>
            <a:fld id="{0BDFDC03-4B9B-444B-B672-ED34481A422F}" type="slidenum">
              <a:rPr lang="en-GB" smtClean="0"/>
              <a:t>‹#›</a:t>
            </a:fld>
            <a:endParaRPr lang="en-GB"/>
          </a:p>
        </p:txBody>
      </p:sp>
    </p:spTree>
    <p:extLst>
      <p:ext uri="{BB962C8B-B14F-4D97-AF65-F5344CB8AC3E}">
        <p14:creationId xmlns:p14="http://schemas.microsoft.com/office/powerpoint/2010/main" val="1044049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656C4-7964-54B9-95BB-059C615DB47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F522C6-E61B-6D7D-597F-A5EFABBAA1E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27E08E-5196-3996-104F-49BDEEFF5711}"/>
              </a:ext>
            </a:extLst>
          </p:cNvPr>
          <p:cNvSpPr>
            <a:spLocks noGrp="1"/>
          </p:cNvSpPr>
          <p:nvPr>
            <p:ph type="dt" sz="half" idx="10"/>
          </p:nvPr>
        </p:nvSpPr>
        <p:spPr/>
        <p:txBody>
          <a:bodyPr/>
          <a:lstStyle/>
          <a:p>
            <a:fld id="{EB4E4E20-101D-4B1C-9EBB-27F4A00D358B}" type="datetimeFigureOut">
              <a:rPr lang="en-GB" smtClean="0"/>
              <a:t>25/12/2024</a:t>
            </a:fld>
            <a:endParaRPr lang="en-GB"/>
          </a:p>
        </p:txBody>
      </p:sp>
      <p:sp>
        <p:nvSpPr>
          <p:cNvPr id="5" name="Footer Placeholder 4">
            <a:extLst>
              <a:ext uri="{FF2B5EF4-FFF2-40B4-BE49-F238E27FC236}">
                <a16:creationId xmlns:a16="http://schemas.microsoft.com/office/drawing/2014/main" id="{C935EA80-55F3-C774-4746-BE0137F98B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7A0D39-2701-5E51-F3B0-FE2E62595ED2}"/>
              </a:ext>
            </a:extLst>
          </p:cNvPr>
          <p:cNvSpPr>
            <a:spLocks noGrp="1"/>
          </p:cNvSpPr>
          <p:nvPr>
            <p:ph type="sldNum" sz="quarter" idx="12"/>
          </p:nvPr>
        </p:nvSpPr>
        <p:spPr/>
        <p:txBody>
          <a:bodyPr/>
          <a:lstStyle/>
          <a:p>
            <a:fld id="{0BDFDC03-4B9B-444B-B672-ED34481A422F}" type="slidenum">
              <a:rPr lang="en-GB" smtClean="0"/>
              <a:t>‹#›</a:t>
            </a:fld>
            <a:endParaRPr lang="en-GB"/>
          </a:p>
        </p:txBody>
      </p:sp>
    </p:spTree>
    <p:extLst>
      <p:ext uri="{BB962C8B-B14F-4D97-AF65-F5344CB8AC3E}">
        <p14:creationId xmlns:p14="http://schemas.microsoft.com/office/powerpoint/2010/main" val="3546143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338C7-0AD6-7505-9BE8-F38112602E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61C0B6-9927-75E0-64F2-9E2361EBBE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6BDA76B-128F-FA55-FB1D-CA1A812232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1BB23A3-CA36-8010-E585-5894D3218866}"/>
              </a:ext>
            </a:extLst>
          </p:cNvPr>
          <p:cNvSpPr>
            <a:spLocks noGrp="1"/>
          </p:cNvSpPr>
          <p:nvPr>
            <p:ph type="dt" sz="half" idx="10"/>
          </p:nvPr>
        </p:nvSpPr>
        <p:spPr/>
        <p:txBody>
          <a:bodyPr/>
          <a:lstStyle/>
          <a:p>
            <a:fld id="{EB4E4E20-101D-4B1C-9EBB-27F4A00D358B}" type="datetimeFigureOut">
              <a:rPr lang="en-GB" smtClean="0"/>
              <a:t>25/12/2024</a:t>
            </a:fld>
            <a:endParaRPr lang="en-GB"/>
          </a:p>
        </p:txBody>
      </p:sp>
      <p:sp>
        <p:nvSpPr>
          <p:cNvPr id="6" name="Footer Placeholder 5">
            <a:extLst>
              <a:ext uri="{FF2B5EF4-FFF2-40B4-BE49-F238E27FC236}">
                <a16:creationId xmlns:a16="http://schemas.microsoft.com/office/drawing/2014/main" id="{47C2A299-9EA8-A41C-1B1B-2B32664D55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25F0FA-7D38-D2E7-F00F-810AEFD94535}"/>
              </a:ext>
            </a:extLst>
          </p:cNvPr>
          <p:cNvSpPr>
            <a:spLocks noGrp="1"/>
          </p:cNvSpPr>
          <p:nvPr>
            <p:ph type="sldNum" sz="quarter" idx="12"/>
          </p:nvPr>
        </p:nvSpPr>
        <p:spPr/>
        <p:txBody>
          <a:bodyPr/>
          <a:lstStyle/>
          <a:p>
            <a:fld id="{0BDFDC03-4B9B-444B-B672-ED34481A422F}" type="slidenum">
              <a:rPr lang="en-GB" smtClean="0"/>
              <a:t>‹#›</a:t>
            </a:fld>
            <a:endParaRPr lang="en-GB"/>
          </a:p>
        </p:txBody>
      </p:sp>
    </p:spTree>
    <p:extLst>
      <p:ext uri="{BB962C8B-B14F-4D97-AF65-F5344CB8AC3E}">
        <p14:creationId xmlns:p14="http://schemas.microsoft.com/office/powerpoint/2010/main" val="2553718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ADF80-5536-B39E-8D14-4661046E7B3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B26895-D721-99F7-4B33-C05FEEAA29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D9B8FA-19E1-F943-AC7B-09EA174835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1DC79C7-7A22-2FB8-2D26-CDE2E7BC5F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E5ACE1D-A493-CF96-FB12-38C672AAE1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43F9B0-EE1F-A194-DD0F-94DFE886C701}"/>
              </a:ext>
            </a:extLst>
          </p:cNvPr>
          <p:cNvSpPr>
            <a:spLocks noGrp="1"/>
          </p:cNvSpPr>
          <p:nvPr>
            <p:ph type="dt" sz="half" idx="10"/>
          </p:nvPr>
        </p:nvSpPr>
        <p:spPr/>
        <p:txBody>
          <a:bodyPr/>
          <a:lstStyle/>
          <a:p>
            <a:fld id="{EB4E4E20-101D-4B1C-9EBB-27F4A00D358B}" type="datetimeFigureOut">
              <a:rPr lang="en-GB" smtClean="0"/>
              <a:t>25/12/2024</a:t>
            </a:fld>
            <a:endParaRPr lang="en-GB"/>
          </a:p>
        </p:txBody>
      </p:sp>
      <p:sp>
        <p:nvSpPr>
          <p:cNvPr id="8" name="Footer Placeholder 7">
            <a:extLst>
              <a:ext uri="{FF2B5EF4-FFF2-40B4-BE49-F238E27FC236}">
                <a16:creationId xmlns:a16="http://schemas.microsoft.com/office/drawing/2014/main" id="{2F3BBDB9-ECFA-EF86-DE07-79587645A6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5798A6-7318-1765-3C75-A6471A57738A}"/>
              </a:ext>
            </a:extLst>
          </p:cNvPr>
          <p:cNvSpPr>
            <a:spLocks noGrp="1"/>
          </p:cNvSpPr>
          <p:nvPr>
            <p:ph type="sldNum" sz="quarter" idx="12"/>
          </p:nvPr>
        </p:nvSpPr>
        <p:spPr/>
        <p:txBody>
          <a:bodyPr/>
          <a:lstStyle/>
          <a:p>
            <a:fld id="{0BDFDC03-4B9B-444B-B672-ED34481A422F}" type="slidenum">
              <a:rPr lang="en-GB" smtClean="0"/>
              <a:t>‹#›</a:t>
            </a:fld>
            <a:endParaRPr lang="en-GB"/>
          </a:p>
        </p:txBody>
      </p:sp>
    </p:spTree>
    <p:extLst>
      <p:ext uri="{BB962C8B-B14F-4D97-AF65-F5344CB8AC3E}">
        <p14:creationId xmlns:p14="http://schemas.microsoft.com/office/powerpoint/2010/main" val="861428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3B88B-4B1D-A9B1-35DC-CB5F92B737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7E20704-AFC1-BD87-C9D0-D89A822FB1E4}"/>
              </a:ext>
            </a:extLst>
          </p:cNvPr>
          <p:cNvSpPr>
            <a:spLocks noGrp="1"/>
          </p:cNvSpPr>
          <p:nvPr>
            <p:ph type="dt" sz="half" idx="10"/>
          </p:nvPr>
        </p:nvSpPr>
        <p:spPr/>
        <p:txBody>
          <a:bodyPr/>
          <a:lstStyle/>
          <a:p>
            <a:fld id="{EB4E4E20-101D-4B1C-9EBB-27F4A00D358B}" type="datetimeFigureOut">
              <a:rPr lang="en-GB" smtClean="0"/>
              <a:t>25/12/2024</a:t>
            </a:fld>
            <a:endParaRPr lang="en-GB"/>
          </a:p>
        </p:txBody>
      </p:sp>
      <p:sp>
        <p:nvSpPr>
          <p:cNvPr id="4" name="Footer Placeholder 3">
            <a:extLst>
              <a:ext uri="{FF2B5EF4-FFF2-40B4-BE49-F238E27FC236}">
                <a16:creationId xmlns:a16="http://schemas.microsoft.com/office/drawing/2014/main" id="{6C93AC94-89EE-E950-CD60-4F44078273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C4E73B2-4A9D-6125-BC12-E1EE0B31BD7E}"/>
              </a:ext>
            </a:extLst>
          </p:cNvPr>
          <p:cNvSpPr>
            <a:spLocks noGrp="1"/>
          </p:cNvSpPr>
          <p:nvPr>
            <p:ph type="sldNum" sz="quarter" idx="12"/>
          </p:nvPr>
        </p:nvSpPr>
        <p:spPr/>
        <p:txBody>
          <a:bodyPr/>
          <a:lstStyle/>
          <a:p>
            <a:fld id="{0BDFDC03-4B9B-444B-B672-ED34481A422F}" type="slidenum">
              <a:rPr lang="en-GB" smtClean="0"/>
              <a:t>‹#›</a:t>
            </a:fld>
            <a:endParaRPr lang="en-GB"/>
          </a:p>
        </p:txBody>
      </p:sp>
    </p:spTree>
    <p:extLst>
      <p:ext uri="{BB962C8B-B14F-4D97-AF65-F5344CB8AC3E}">
        <p14:creationId xmlns:p14="http://schemas.microsoft.com/office/powerpoint/2010/main" val="3804931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F5CC0-7322-AFF3-DEEA-7B140466B858}"/>
              </a:ext>
            </a:extLst>
          </p:cNvPr>
          <p:cNvSpPr>
            <a:spLocks noGrp="1"/>
          </p:cNvSpPr>
          <p:nvPr>
            <p:ph type="dt" sz="half" idx="10"/>
          </p:nvPr>
        </p:nvSpPr>
        <p:spPr/>
        <p:txBody>
          <a:bodyPr/>
          <a:lstStyle/>
          <a:p>
            <a:fld id="{EB4E4E20-101D-4B1C-9EBB-27F4A00D358B}" type="datetimeFigureOut">
              <a:rPr lang="en-GB" smtClean="0"/>
              <a:t>25/12/2024</a:t>
            </a:fld>
            <a:endParaRPr lang="en-GB"/>
          </a:p>
        </p:txBody>
      </p:sp>
      <p:sp>
        <p:nvSpPr>
          <p:cNvPr id="3" name="Footer Placeholder 2">
            <a:extLst>
              <a:ext uri="{FF2B5EF4-FFF2-40B4-BE49-F238E27FC236}">
                <a16:creationId xmlns:a16="http://schemas.microsoft.com/office/drawing/2014/main" id="{1BF2434F-2D4C-DDEB-CF92-443C5B98CD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136422-5992-331B-D258-85D584602714}"/>
              </a:ext>
            </a:extLst>
          </p:cNvPr>
          <p:cNvSpPr>
            <a:spLocks noGrp="1"/>
          </p:cNvSpPr>
          <p:nvPr>
            <p:ph type="sldNum" sz="quarter" idx="12"/>
          </p:nvPr>
        </p:nvSpPr>
        <p:spPr/>
        <p:txBody>
          <a:bodyPr/>
          <a:lstStyle/>
          <a:p>
            <a:fld id="{0BDFDC03-4B9B-444B-B672-ED34481A422F}" type="slidenum">
              <a:rPr lang="en-GB" smtClean="0"/>
              <a:t>‹#›</a:t>
            </a:fld>
            <a:endParaRPr lang="en-GB"/>
          </a:p>
        </p:txBody>
      </p:sp>
    </p:spTree>
    <p:extLst>
      <p:ext uri="{BB962C8B-B14F-4D97-AF65-F5344CB8AC3E}">
        <p14:creationId xmlns:p14="http://schemas.microsoft.com/office/powerpoint/2010/main" val="3250207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44ECE-CC7B-1DD3-C23B-9801DCBF5E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90F744-BB83-E749-AC6E-2F89482387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0E7B6E-B07A-C394-400E-708AC0DA6D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1A22A1-7D66-937A-B09A-22EBBF440802}"/>
              </a:ext>
            </a:extLst>
          </p:cNvPr>
          <p:cNvSpPr>
            <a:spLocks noGrp="1"/>
          </p:cNvSpPr>
          <p:nvPr>
            <p:ph type="dt" sz="half" idx="10"/>
          </p:nvPr>
        </p:nvSpPr>
        <p:spPr/>
        <p:txBody>
          <a:bodyPr/>
          <a:lstStyle/>
          <a:p>
            <a:fld id="{EB4E4E20-101D-4B1C-9EBB-27F4A00D358B}" type="datetimeFigureOut">
              <a:rPr lang="en-GB" smtClean="0"/>
              <a:t>25/12/2024</a:t>
            </a:fld>
            <a:endParaRPr lang="en-GB"/>
          </a:p>
        </p:txBody>
      </p:sp>
      <p:sp>
        <p:nvSpPr>
          <p:cNvPr id="6" name="Footer Placeholder 5">
            <a:extLst>
              <a:ext uri="{FF2B5EF4-FFF2-40B4-BE49-F238E27FC236}">
                <a16:creationId xmlns:a16="http://schemas.microsoft.com/office/drawing/2014/main" id="{52AAE3A4-ADA6-1DA2-D9C6-D14C336671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8A15BB-7CEA-D5EF-BBD1-D8CA67267594}"/>
              </a:ext>
            </a:extLst>
          </p:cNvPr>
          <p:cNvSpPr>
            <a:spLocks noGrp="1"/>
          </p:cNvSpPr>
          <p:nvPr>
            <p:ph type="sldNum" sz="quarter" idx="12"/>
          </p:nvPr>
        </p:nvSpPr>
        <p:spPr/>
        <p:txBody>
          <a:bodyPr/>
          <a:lstStyle/>
          <a:p>
            <a:fld id="{0BDFDC03-4B9B-444B-B672-ED34481A422F}" type="slidenum">
              <a:rPr lang="en-GB" smtClean="0"/>
              <a:t>‹#›</a:t>
            </a:fld>
            <a:endParaRPr lang="en-GB"/>
          </a:p>
        </p:txBody>
      </p:sp>
    </p:spTree>
    <p:extLst>
      <p:ext uri="{BB962C8B-B14F-4D97-AF65-F5344CB8AC3E}">
        <p14:creationId xmlns:p14="http://schemas.microsoft.com/office/powerpoint/2010/main" val="3322413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20F94-78DE-E18D-BD31-2B38901B4A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239911-3ADA-AB24-4302-A02E3FC32A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3E0774-D973-FA6C-22BB-FEB7CB7DC7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81359F-6C00-8CFC-D73E-BB0786B6B264}"/>
              </a:ext>
            </a:extLst>
          </p:cNvPr>
          <p:cNvSpPr>
            <a:spLocks noGrp="1"/>
          </p:cNvSpPr>
          <p:nvPr>
            <p:ph type="dt" sz="half" idx="10"/>
          </p:nvPr>
        </p:nvSpPr>
        <p:spPr/>
        <p:txBody>
          <a:bodyPr/>
          <a:lstStyle/>
          <a:p>
            <a:fld id="{EB4E4E20-101D-4B1C-9EBB-27F4A00D358B}" type="datetimeFigureOut">
              <a:rPr lang="en-GB" smtClean="0"/>
              <a:t>25/12/2024</a:t>
            </a:fld>
            <a:endParaRPr lang="en-GB"/>
          </a:p>
        </p:txBody>
      </p:sp>
      <p:sp>
        <p:nvSpPr>
          <p:cNvPr id="6" name="Footer Placeholder 5">
            <a:extLst>
              <a:ext uri="{FF2B5EF4-FFF2-40B4-BE49-F238E27FC236}">
                <a16:creationId xmlns:a16="http://schemas.microsoft.com/office/drawing/2014/main" id="{047E85B4-A5D4-445D-F82A-B7E5A5F0C5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9DCE23-2819-F274-11AB-B46AFCEC04C2}"/>
              </a:ext>
            </a:extLst>
          </p:cNvPr>
          <p:cNvSpPr>
            <a:spLocks noGrp="1"/>
          </p:cNvSpPr>
          <p:nvPr>
            <p:ph type="sldNum" sz="quarter" idx="12"/>
          </p:nvPr>
        </p:nvSpPr>
        <p:spPr/>
        <p:txBody>
          <a:bodyPr/>
          <a:lstStyle/>
          <a:p>
            <a:fld id="{0BDFDC03-4B9B-444B-B672-ED34481A422F}" type="slidenum">
              <a:rPr lang="en-GB" smtClean="0"/>
              <a:t>‹#›</a:t>
            </a:fld>
            <a:endParaRPr lang="en-GB"/>
          </a:p>
        </p:txBody>
      </p:sp>
    </p:spTree>
    <p:extLst>
      <p:ext uri="{BB962C8B-B14F-4D97-AF65-F5344CB8AC3E}">
        <p14:creationId xmlns:p14="http://schemas.microsoft.com/office/powerpoint/2010/main" val="2008118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DB2DA-0330-59B3-3EE6-10C26CCA13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CD8BAA-27A5-3B9C-F49C-B373A9E173F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8F3F48-7871-874D-5DA8-DA5AD6361A30}"/>
              </a:ext>
            </a:extLst>
          </p:cNvPr>
          <p:cNvSpPr>
            <a:spLocks noGrp="1"/>
          </p:cNvSpPr>
          <p:nvPr>
            <p:ph type="dt" sz="half" idx="10"/>
          </p:nvPr>
        </p:nvSpPr>
        <p:spPr/>
        <p:txBody>
          <a:bodyPr/>
          <a:lstStyle/>
          <a:p>
            <a:fld id="{EB4E4E20-101D-4B1C-9EBB-27F4A00D358B}" type="datetimeFigureOut">
              <a:rPr lang="en-GB" smtClean="0"/>
              <a:t>25/12/2024</a:t>
            </a:fld>
            <a:endParaRPr lang="en-GB"/>
          </a:p>
        </p:txBody>
      </p:sp>
      <p:sp>
        <p:nvSpPr>
          <p:cNvPr id="5" name="Footer Placeholder 4">
            <a:extLst>
              <a:ext uri="{FF2B5EF4-FFF2-40B4-BE49-F238E27FC236}">
                <a16:creationId xmlns:a16="http://schemas.microsoft.com/office/drawing/2014/main" id="{0C2391DE-8CF8-A662-5986-5D1B47D560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3BCB92-BF1C-E2EC-5599-3EC294995A50}"/>
              </a:ext>
            </a:extLst>
          </p:cNvPr>
          <p:cNvSpPr>
            <a:spLocks noGrp="1"/>
          </p:cNvSpPr>
          <p:nvPr>
            <p:ph type="sldNum" sz="quarter" idx="12"/>
          </p:nvPr>
        </p:nvSpPr>
        <p:spPr/>
        <p:txBody>
          <a:bodyPr/>
          <a:lstStyle/>
          <a:p>
            <a:fld id="{0BDFDC03-4B9B-444B-B672-ED34481A422F}" type="slidenum">
              <a:rPr lang="en-GB" smtClean="0"/>
              <a:t>‹#›</a:t>
            </a:fld>
            <a:endParaRPr lang="en-GB"/>
          </a:p>
        </p:txBody>
      </p:sp>
    </p:spTree>
    <p:extLst>
      <p:ext uri="{BB962C8B-B14F-4D97-AF65-F5344CB8AC3E}">
        <p14:creationId xmlns:p14="http://schemas.microsoft.com/office/powerpoint/2010/main" val="3424177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101215-F00C-227D-F787-3BF8005C86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C47C90-103E-7C97-8252-2070364EC2E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AF6382-4F45-9E3C-283C-E09F93DAE25B}"/>
              </a:ext>
            </a:extLst>
          </p:cNvPr>
          <p:cNvSpPr>
            <a:spLocks noGrp="1"/>
          </p:cNvSpPr>
          <p:nvPr>
            <p:ph type="dt" sz="half" idx="10"/>
          </p:nvPr>
        </p:nvSpPr>
        <p:spPr/>
        <p:txBody>
          <a:bodyPr/>
          <a:lstStyle/>
          <a:p>
            <a:fld id="{EB4E4E20-101D-4B1C-9EBB-27F4A00D358B}" type="datetimeFigureOut">
              <a:rPr lang="en-GB" smtClean="0"/>
              <a:t>25/12/2024</a:t>
            </a:fld>
            <a:endParaRPr lang="en-GB"/>
          </a:p>
        </p:txBody>
      </p:sp>
      <p:sp>
        <p:nvSpPr>
          <p:cNvPr id="5" name="Footer Placeholder 4">
            <a:extLst>
              <a:ext uri="{FF2B5EF4-FFF2-40B4-BE49-F238E27FC236}">
                <a16:creationId xmlns:a16="http://schemas.microsoft.com/office/drawing/2014/main" id="{9E9868E7-28FC-1CB9-9DE4-0A12CBF6E8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C6C4F4-B85F-EECE-DC57-526CBADF6A51}"/>
              </a:ext>
            </a:extLst>
          </p:cNvPr>
          <p:cNvSpPr>
            <a:spLocks noGrp="1"/>
          </p:cNvSpPr>
          <p:nvPr>
            <p:ph type="sldNum" sz="quarter" idx="12"/>
          </p:nvPr>
        </p:nvSpPr>
        <p:spPr/>
        <p:txBody>
          <a:bodyPr/>
          <a:lstStyle/>
          <a:p>
            <a:fld id="{0BDFDC03-4B9B-444B-B672-ED34481A422F}" type="slidenum">
              <a:rPr lang="en-GB" smtClean="0"/>
              <a:t>‹#›</a:t>
            </a:fld>
            <a:endParaRPr lang="en-GB"/>
          </a:p>
        </p:txBody>
      </p:sp>
    </p:spTree>
    <p:extLst>
      <p:ext uri="{BB962C8B-B14F-4D97-AF65-F5344CB8AC3E}">
        <p14:creationId xmlns:p14="http://schemas.microsoft.com/office/powerpoint/2010/main" val="1000869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517FB4-A0B1-657F-1BF7-3BC71F9676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C8D90C-CC71-F9A0-2C35-22E47A15D4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77AD03-8E49-C0AB-1E7F-BE39AB2C6C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B4E4E20-101D-4B1C-9EBB-27F4A00D358B}" type="datetimeFigureOut">
              <a:rPr lang="en-GB" smtClean="0"/>
              <a:t>25/12/2024</a:t>
            </a:fld>
            <a:endParaRPr lang="en-GB"/>
          </a:p>
        </p:txBody>
      </p:sp>
      <p:sp>
        <p:nvSpPr>
          <p:cNvPr id="5" name="Footer Placeholder 4">
            <a:extLst>
              <a:ext uri="{FF2B5EF4-FFF2-40B4-BE49-F238E27FC236}">
                <a16:creationId xmlns:a16="http://schemas.microsoft.com/office/drawing/2014/main" id="{8AA944B9-E599-67C7-3FCF-4911587308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5A9DC11-490D-39E0-4D96-7E66FCB1D0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BDFDC03-4B9B-444B-B672-ED34481A422F}" type="slidenum">
              <a:rPr lang="en-GB" smtClean="0"/>
              <a:t>‹#›</a:t>
            </a:fld>
            <a:endParaRPr lang="en-GB"/>
          </a:p>
        </p:txBody>
      </p:sp>
    </p:spTree>
    <p:extLst>
      <p:ext uri="{BB962C8B-B14F-4D97-AF65-F5344CB8AC3E}">
        <p14:creationId xmlns:p14="http://schemas.microsoft.com/office/powerpoint/2010/main" val="30158972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png"/><Relationship Id="rId7"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png"/><Relationship Id="rId7"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britishlistedbuildings.co.uk/300027079-st-anthonys-well-llansteffan" TargetMode="External"/><Relationship Id="rId4" Type="http://schemas.openxmlformats.org/officeDocument/2006/relationships/hyperlink" Target="https://www.visitwales.com/destinations/west-wales/river-tywi-source-sea"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medievalheritage.eu/en/main-page/heritage/wales/llansteffan-castle/"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80/02607476.2019.1579033" TargetMode="External"/><Relationship Id="rId3" Type="http://schemas.openxmlformats.org/officeDocument/2006/relationships/image" Target="../media/image32.png"/><Relationship Id="rId7" Type="http://schemas.openxmlformats.org/officeDocument/2006/relationships/hyperlink" Target="http://swga.org.uk/wp-content/uploads/2024/09/Llansteffan-2024.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geologyscience.com/rocks/sedimentary-rocks/shale/" TargetMode="External"/><Relationship Id="rId11" Type="http://schemas.openxmlformats.org/officeDocument/2006/relationships/hyperlink" Target="https://www.carmarthenshire.gov.wales/media/1225441/llansteffan.pdf" TargetMode="External"/><Relationship Id="rId5" Type="http://schemas.openxmlformats.org/officeDocument/2006/relationships/hyperlink" Target="https://www.castlewales.com/llanstef.html" TargetMode="External"/><Relationship Id="rId10" Type="http://schemas.openxmlformats.org/officeDocument/2006/relationships/hyperlink" Target="https://www.johnmuirtrust.org/john-muir-award" TargetMode="External"/><Relationship Id="rId4" Type="http://schemas.openxmlformats.org/officeDocument/2006/relationships/hyperlink" Target="http://www.marineornithology.org/PDF/34_2/34_2_161-166.pdf" TargetMode="External"/><Relationship Id="rId9" Type="http://schemas.openxmlformats.org/officeDocument/2006/relationships/hyperlink" Target="https://www.sas.org.uk/plastic-pollution/million-mile-cle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70942D-7ECC-A335-410F-99C50054CA42}"/>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31E523-4466-9F1D-127C-9650F74CC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sandy area with a hill in the background&#10;&#10;Description automatically generated">
            <a:extLst>
              <a:ext uri="{FF2B5EF4-FFF2-40B4-BE49-F238E27FC236}">
                <a16:creationId xmlns:a16="http://schemas.microsoft.com/office/drawing/2014/main" id="{14240725-D78C-3FE5-933D-02A58CB0A37E}"/>
              </a:ext>
            </a:extLst>
          </p:cNvPr>
          <p:cNvPicPr>
            <a:picLocks noGrp="1" noRot="1" noChangeAspect="1" noMove="1" noResize="1" noEditPoints="1" noAdjustHandles="1" noChangeArrowheads="1" noChangeShapeType="1" noCrop="1"/>
          </p:cNvPicPr>
          <p:nvPr/>
        </p:nvPicPr>
        <p:blipFill>
          <a:blip r:embed="rId3"/>
          <a:srcRect t="1747"/>
          <a:stretch/>
        </p:blipFill>
        <p:spPr>
          <a:xfrm>
            <a:off x="-243840" y="8878"/>
            <a:ext cx="12636830" cy="6971042"/>
          </a:xfrm>
          <a:prstGeom prst="rect">
            <a:avLst/>
          </a:prstGeom>
        </p:spPr>
      </p:pic>
      <p:grpSp>
        <p:nvGrpSpPr>
          <p:cNvPr id="15" name="Group 14">
            <a:extLst>
              <a:ext uri="{FF2B5EF4-FFF2-40B4-BE49-F238E27FC236}">
                <a16:creationId xmlns:a16="http://schemas.microsoft.com/office/drawing/2014/main" id="{6BA54BD8-BD41-B849-103D-751490FAC9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87637" y="422053"/>
            <a:ext cx="712552" cy="811570"/>
            <a:chOff x="4487637" y="422053"/>
            <a:chExt cx="712552" cy="811570"/>
          </a:xfrm>
        </p:grpSpPr>
        <p:sp>
          <p:nvSpPr>
            <p:cNvPr id="20" name="Graphic 11">
              <a:extLst>
                <a:ext uri="{FF2B5EF4-FFF2-40B4-BE49-F238E27FC236}">
                  <a16:creationId xmlns:a16="http://schemas.microsoft.com/office/drawing/2014/main" id="{140DC3EF-3DEC-D1FE-2CFB-4870564BE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5182" y="422053"/>
              <a:ext cx="171514" cy="171514"/>
            </a:xfrm>
            <a:custGeom>
              <a:avLst/>
              <a:gdLst>
                <a:gd name="connsiteX0" fmla="*/ 159873 w 171514"/>
                <a:gd name="connsiteY0" fmla="*/ 74116 h 171514"/>
                <a:gd name="connsiteX1" fmla="*/ 97398 w 171514"/>
                <a:gd name="connsiteY1" fmla="*/ 74116 h 171514"/>
                <a:gd name="connsiteX2" fmla="*/ 97398 w 171514"/>
                <a:gd name="connsiteY2" fmla="*/ 11641 h 171514"/>
                <a:gd name="connsiteX3" fmla="*/ 85757 w 171514"/>
                <a:gd name="connsiteY3" fmla="*/ 0 h 171514"/>
                <a:gd name="connsiteX4" fmla="*/ 74116 w 171514"/>
                <a:gd name="connsiteY4" fmla="*/ 11641 h 171514"/>
                <a:gd name="connsiteX5" fmla="*/ 74116 w 171514"/>
                <a:gd name="connsiteY5" fmla="*/ 74116 h 171514"/>
                <a:gd name="connsiteX6" fmla="*/ 11641 w 171514"/>
                <a:gd name="connsiteY6" fmla="*/ 74116 h 171514"/>
                <a:gd name="connsiteX7" fmla="*/ 0 w 171514"/>
                <a:gd name="connsiteY7" fmla="*/ 85757 h 171514"/>
                <a:gd name="connsiteX8" fmla="*/ 11641 w 171514"/>
                <a:gd name="connsiteY8" fmla="*/ 97398 h 171514"/>
                <a:gd name="connsiteX9" fmla="*/ 74116 w 171514"/>
                <a:gd name="connsiteY9" fmla="*/ 97398 h 171514"/>
                <a:gd name="connsiteX10" fmla="*/ 74116 w 171514"/>
                <a:gd name="connsiteY10" fmla="*/ 159873 h 171514"/>
                <a:gd name="connsiteX11" fmla="*/ 85757 w 171514"/>
                <a:gd name="connsiteY11" fmla="*/ 171514 h 171514"/>
                <a:gd name="connsiteX12" fmla="*/ 97398 w 171514"/>
                <a:gd name="connsiteY12" fmla="*/ 159873 h 171514"/>
                <a:gd name="connsiteX13" fmla="*/ 97398 w 171514"/>
                <a:gd name="connsiteY13" fmla="*/ 97398 h 171514"/>
                <a:gd name="connsiteX14" fmla="*/ 159873 w 171514"/>
                <a:gd name="connsiteY14" fmla="*/ 97398 h 171514"/>
                <a:gd name="connsiteX15" fmla="*/ 171514 w 171514"/>
                <a:gd name="connsiteY15" fmla="*/ 85757 h 171514"/>
                <a:gd name="connsiteX16" fmla="*/ 159873 w 171514"/>
                <a:gd name="connsiteY16" fmla="*/ 74116 h 171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4" h="171514">
                  <a:moveTo>
                    <a:pt x="159873" y="74116"/>
                  </a:moveTo>
                  <a:lnTo>
                    <a:pt x="97398" y="74116"/>
                  </a:lnTo>
                  <a:lnTo>
                    <a:pt x="97398" y="11641"/>
                  </a:lnTo>
                  <a:cubicBezTo>
                    <a:pt x="97398" y="5212"/>
                    <a:pt x="92186" y="0"/>
                    <a:pt x="85757" y="0"/>
                  </a:cubicBezTo>
                  <a:cubicBezTo>
                    <a:pt x="79328" y="0"/>
                    <a:pt x="74116" y="5212"/>
                    <a:pt x="74116" y="11641"/>
                  </a:cubicBezTo>
                  <a:lnTo>
                    <a:pt x="74116" y="74116"/>
                  </a:lnTo>
                  <a:lnTo>
                    <a:pt x="11641" y="74116"/>
                  </a:lnTo>
                  <a:cubicBezTo>
                    <a:pt x="5212" y="74116"/>
                    <a:pt x="0" y="79328"/>
                    <a:pt x="0" y="85757"/>
                  </a:cubicBezTo>
                  <a:cubicBezTo>
                    <a:pt x="0" y="92186"/>
                    <a:pt x="5212" y="97398"/>
                    <a:pt x="11641" y="97398"/>
                  </a:cubicBezTo>
                  <a:lnTo>
                    <a:pt x="74116" y="97398"/>
                  </a:lnTo>
                  <a:lnTo>
                    <a:pt x="74116" y="159873"/>
                  </a:lnTo>
                  <a:cubicBezTo>
                    <a:pt x="74116" y="166302"/>
                    <a:pt x="79328" y="171514"/>
                    <a:pt x="85757" y="171514"/>
                  </a:cubicBezTo>
                  <a:cubicBezTo>
                    <a:pt x="92186" y="171514"/>
                    <a:pt x="97398" y="166302"/>
                    <a:pt x="97398" y="159873"/>
                  </a:cubicBezTo>
                  <a:lnTo>
                    <a:pt x="97398" y="97398"/>
                  </a:lnTo>
                  <a:lnTo>
                    <a:pt x="159873" y="97398"/>
                  </a:lnTo>
                  <a:cubicBezTo>
                    <a:pt x="166302" y="97398"/>
                    <a:pt x="171514" y="92186"/>
                    <a:pt x="171514" y="85757"/>
                  </a:cubicBezTo>
                  <a:cubicBezTo>
                    <a:pt x="171514" y="79328"/>
                    <a:pt x="166302" y="74116"/>
                    <a:pt x="159873" y="74116"/>
                  </a:cubicBezTo>
                  <a:close/>
                </a:path>
              </a:pathLst>
            </a:custGeom>
            <a:solidFill>
              <a:schemeClr val="accent2"/>
            </a:solidFill>
            <a:ln w="776" cap="flat">
              <a:noFill/>
              <a:prstDash val="solid"/>
              <a:miter/>
            </a:ln>
          </p:spPr>
          <p:txBody>
            <a:bodyPr rtlCol="0" anchor="ctr"/>
            <a:lstStyle/>
            <a:p>
              <a:endParaRPr lang="en-US" dirty="0"/>
            </a:p>
          </p:txBody>
        </p:sp>
        <p:sp>
          <p:nvSpPr>
            <p:cNvPr id="21" name="Graphic 10">
              <a:extLst>
                <a:ext uri="{FF2B5EF4-FFF2-40B4-BE49-F238E27FC236}">
                  <a16:creationId xmlns:a16="http://schemas.microsoft.com/office/drawing/2014/main" id="{4B173C69-195C-EF75-07DE-70EE02F16E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87763" y="704906"/>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dirty="0"/>
            </a:p>
          </p:txBody>
        </p:sp>
        <p:sp>
          <p:nvSpPr>
            <p:cNvPr id="22" name="Graphic 12">
              <a:extLst>
                <a:ext uri="{FF2B5EF4-FFF2-40B4-BE49-F238E27FC236}">
                  <a16:creationId xmlns:a16="http://schemas.microsoft.com/office/drawing/2014/main" id="{9DC9988F-CBBE-0544-9586-C97E66CEB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7637" y="1076078"/>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dirty="0"/>
            </a:p>
          </p:txBody>
        </p:sp>
      </p:grpSp>
      <p:cxnSp>
        <p:nvCxnSpPr>
          <p:cNvPr id="16" name="Straight Connector 15">
            <a:extLst>
              <a:ext uri="{FF2B5EF4-FFF2-40B4-BE49-F238E27FC236}">
                <a16:creationId xmlns:a16="http://schemas.microsoft.com/office/drawing/2014/main" id="{B2D1C46C-4792-E7DD-033C-F69C1E83C1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F87C2E6-B872-8B91-EAB9-F7B8A5AEEF5A}"/>
              </a:ext>
            </a:extLst>
          </p:cNvPr>
          <p:cNvSpPr>
            <a:spLocks noGrp="1"/>
          </p:cNvSpPr>
          <p:nvPr>
            <p:ph idx="1"/>
          </p:nvPr>
        </p:nvSpPr>
        <p:spPr>
          <a:xfrm>
            <a:off x="480332" y="547217"/>
            <a:ext cx="3526973" cy="2809114"/>
          </a:xfrm>
        </p:spPr>
        <p:txBody>
          <a:bodyPr anchor="t">
            <a:normAutofit/>
          </a:bodyPr>
          <a:lstStyle/>
          <a:p>
            <a:pPr marL="0" indent="0">
              <a:buFont typeface="Arial" panose="020B0604020202020204" pitchFamily="34" charset="0"/>
              <a:buNone/>
            </a:pPr>
            <a:endParaRPr lang="en-GB" sz="800" kern="100" dirty="0">
              <a:latin typeface="Aptos" panose="020B0004020202020204" pitchFamily="34" charset="0"/>
              <a:ea typeface="Aptos" panose="020B0004020202020204" pitchFamily="34" charset="0"/>
              <a:cs typeface="Times New Roman" panose="02020603050405020304" pitchFamily="18" charset="0"/>
            </a:endParaRPr>
          </a:p>
          <a:p>
            <a:pPr marL="0" indent="0">
              <a:buFont typeface="Arial" panose="020B0604020202020204" pitchFamily="34" charset="0"/>
              <a:buNone/>
            </a:pPr>
            <a:r>
              <a:rPr lang="en-US" sz="800" dirty="0"/>
              <a:t> </a:t>
            </a:r>
            <a:endParaRPr lang="en-GB" sz="800" dirty="0"/>
          </a:p>
        </p:txBody>
      </p:sp>
      <p:sp>
        <p:nvSpPr>
          <p:cNvPr id="26" name="TextBox 25">
            <a:extLst>
              <a:ext uri="{FF2B5EF4-FFF2-40B4-BE49-F238E27FC236}">
                <a16:creationId xmlns:a16="http://schemas.microsoft.com/office/drawing/2014/main" id="{88CF53E5-28DA-41A4-58F2-AA278C395DFC}"/>
              </a:ext>
            </a:extLst>
          </p:cNvPr>
          <p:cNvSpPr txBox="1"/>
          <p:nvPr/>
        </p:nvSpPr>
        <p:spPr>
          <a:xfrm>
            <a:off x="172667" y="292951"/>
            <a:ext cx="6365240" cy="369332"/>
          </a:xfrm>
          <a:prstGeom prst="rect">
            <a:avLst/>
          </a:prstGeom>
          <a:noFill/>
        </p:spPr>
        <p:txBody>
          <a:bodyPr wrap="square">
            <a:spAutoFit/>
          </a:bodyPr>
          <a:lstStyle/>
          <a:p>
            <a:r>
              <a:rPr lang="en-US" dirty="0"/>
              <a:t> </a:t>
            </a:r>
            <a:endParaRPr lang="en-GB" dirty="0"/>
          </a:p>
        </p:txBody>
      </p:sp>
      <p:sp>
        <p:nvSpPr>
          <p:cNvPr id="2" name="Title 1">
            <a:extLst>
              <a:ext uri="{FF2B5EF4-FFF2-40B4-BE49-F238E27FC236}">
                <a16:creationId xmlns:a16="http://schemas.microsoft.com/office/drawing/2014/main" id="{E8B18233-2B45-1FAD-DAB8-8B825B368C40}"/>
              </a:ext>
            </a:extLst>
          </p:cNvPr>
          <p:cNvSpPr txBox="1">
            <a:spLocks/>
          </p:cNvSpPr>
          <p:nvPr/>
        </p:nvSpPr>
        <p:spPr>
          <a:xfrm>
            <a:off x="1524000" y="1122363"/>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Level 4 BA Outdoor Adventure</a:t>
            </a:r>
          </a:p>
        </p:txBody>
      </p:sp>
      <p:sp>
        <p:nvSpPr>
          <p:cNvPr id="5" name="Subtitle 2">
            <a:extLst>
              <a:ext uri="{FF2B5EF4-FFF2-40B4-BE49-F238E27FC236}">
                <a16:creationId xmlns:a16="http://schemas.microsoft.com/office/drawing/2014/main" id="{0D8BADAF-D0BE-27E9-CEFA-A283E84CB719}"/>
              </a:ext>
            </a:extLst>
          </p:cNvPr>
          <p:cNvSpPr txBox="1">
            <a:spLocks/>
          </p:cNvSpPr>
          <p:nvPr/>
        </p:nvSpPr>
        <p:spPr>
          <a:xfrm>
            <a:off x="1524000" y="3509963"/>
            <a:ext cx="914400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Matthew Hilyer</a:t>
            </a:r>
          </a:p>
          <a:p>
            <a:pPr marL="0" indent="0">
              <a:buNone/>
            </a:pPr>
            <a:r>
              <a:rPr lang="en-GB" dirty="0"/>
              <a:t>BMOE4005 – Ecology of Adventure</a:t>
            </a:r>
          </a:p>
        </p:txBody>
      </p:sp>
    </p:spTree>
    <p:extLst>
      <p:ext uri="{BB962C8B-B14F-4D97-AF65-F5344CB8AC3E}">
        <p14:creationId xmlns:p14="http://schemas.microsoft.com/office/powerpoint/2010/main" val="982691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5C5371-BCF7-FF01-D536-017CFECCA3A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211EAD-8F09-C5B3-3CEA-9421111C1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B4AE198A-AC91-5BDC-1674-C44637383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4" name="Picture 3" descr="A sandy area with a hill in the background&#10;&#10;Description automatically generated">
            <a:extLst>
              <a:ext uri="{FF2B5EF4-FFF2-40B4-BE49-F238E27FC236}">
                <a16:creationId xmlns:a16="http://schemas.microsoft.com/office/drawing/2014/main" id="{AEFA0581-CA1B-8A91-309B-8725DFF4C9AA}"/>
              </a:ext>
            </a:extLst>
          </p:cNvPr>
          <p:cNvPicPr>
            <a:picLocks noGrp="1" noRot="1" noChangeAspect="1" noMove="1" noResize="1" noEditPoints="1" noAdjustHandles="1" noChangeArrowheads="1" noChangeShapeType="1" noCrop="1"/>
          </p:cNvPicPr>
          <p:nvPr/>
        </p:nvPicPr>
        <p:blipFill>
          <a:blip r:embed="rId3">
            <a:alphaModFix amt="60000"/>
          </a:blip>
          <a:srcRect t="1747"/>
          <a:stretch/>
        </p:blipFill>
        <p:spPr>
          <a:xfrm>
            <a:off x="-449238" y="83815"/>
            <a:ext cx="12919263" cy="7119438"/>
          </a:xfrm>
          <a:prstGeom prst="rect">
            <a:avLst/>
          </a:prstGeom>
        </p:spPr>
      </p:pic>
      <p:sp>
        <p:nvSpPr>
          <p:cNvPr id="2" name="Title 1">
            <a:extLst>
              <a:ext uri="{FF2B5EF4-FFF2-40B4-BE49-F238E27FC236}">
                <a16:creationId xmlns:a16="http://schemas.microsoft.com/office/drawing/2014/main" id="{08765AE1-499C-41E5-7341-0B16BDFF9D71}"/>
              </a:ext>
            </a:extLst>
          </p:cNvPr>
          <p:cNvSpPr>
            <a:spLocks noGrp="1"/>
          </p:cNvSpPr>
          <p:nvPr>
            <p:ph type="title"/>
          </p:nvPr>
        </p:nvSpPr>
        <p:spPr>
          <a:xfrm>
            <a:off x="9355665" y="137784"/>
            <a:ext cx="3422303" cy="1274830"/>
          </a:xfrm>
        </p:spPr>
        <p:txBody>
          <a:bodyPr anchor="t">
            <a:normAutofit fontScale="90000"/>
          </a:bodyPr>
          <a:lstStyle/>
          <a:p>
            <a:r>
              <a:rPr lang="en-GB" dirty="0" err="1">
                <a:solidFill>
                  <a:srgbClr val="FFFFFF"/>
                </a:solidFill>
              </a:rPr>
              <a:t>Llansteffan</a:t>
            </a:r>
            <a:r>
              <a:rPr lang="en-GB" dirty="0">
                <a:solidFill>
                  <a:srgbClr val="FFFFFF"/>
                </a:solidFill>
              </a:rPr>
              <a:t> Beach/Bay</a:t>
            </a:r>
          </a:p>
        </p:txBody>
      </p:sp>
      <p:sp>
        <p:nvSpPr>
          <p:cNvPr id="3" name="Content Placeholder 2">
            <a:extLst>
              <a:ext uri="{FF2B5EF4-FFF2-40B4-BE49-F238E27FC236}">
                <a16:creationId xmlns:a16="http://schemas.microsoft.com/office/drawing/2014/main" id="{09D5FABD-BCE6-C564-E592-FE1C05BFB72D}"/>
              </a:ext>
            </a:extLst>
          </p:cNvPr>
          <p:cNvSpPr>
            <a:spLocks noGrp="1"/>
          </p:cNvSpPr>
          <p:nvPr>
            <p:ph idx="1"/>
          </p:nvPr>
        </p:nvSpPr>
        <p:spPr>
          <a:xfrm>
            <a:off x="118203" y="1585167"/>
            <a:ext cx="5170861" cy="2392434"/>
          </a:xfrm>
        </p:spPr>
        <p:txBody>
          <a:bodyPr>
            <a:normAutofit/>
          </a:bodyPr>
          <a:lstStyle/>
          <a:p>
            <a:pPr marL="0" indent="0">
              <a:buNone/>
            </a:pPr>
            <a:r>
              <a:rPr lang="en-US" sz="1800" dirty="0" err="1">
                <a:solidFill>
                  <a:srgbClr val="FFFFFF"/>
                </a:solidFill>
                <a:latin typeface="Arial" panose="020B0604020202020204" pitchFamily="34" charset="0"/>
                <a:cs typeface="Arial" panose="020B0604020202020204" pitchFamily="34" charset="0"/>
              </a:rPr>
              <a:t>Llansteffan</a:t>
            </a:r>
            <a:r>
              <a:rPr lang="en-US" sz="1800" dirty="0">
                <a:solidFill>
                  <a:srgbClr val="FFFFFF"/>
                </a:solidFill>
                <a:latin typeface="Arial" panose="020B0604020202020204" pitchFamily="34" charset="0"/>
                <a:cs typeface="Arial" panose="020B0604020202020204" pitchFamily="34" charset="0"/>
              </a:rPr>
              <a:t> Beach is located on the Towy Estuary 12 km from Carmarthen, Wales – on the west bank.  The car park leads directly to the beach and provides access to both the coastal walk that offers beautiful views from the tops of the cliffs of the river Towy and the Bristol channel. Your view spans miles of the Welsh coastline. (Welsh Government, 2024).</a:t>
            </a:r>
            <a:endParaRPr lang="en-GB" sz="1800" dirty="0">
              <a:solidFill>
                <a:srgbClr val="FFFFFF"/>
              </a:solidFill>
              <a:latin typeface="Arial" panose="020B0604020202020204" pitchFamily="34" charset="0"/>
              <a:cs typeface="Arial" panose="020B0604020202020204" pitchFamily="34" charset="0"/>
            </a:endParaRPr>
          </a:p>
        </p:txBody>
      </p:sp>
      <p:pic>
        <p:nvPicPr>
          <p:cNvPr id="7" name="Picture 6" descr="A black background with a black square&#10;&#10;Description automatically generated with medium confidence">
            <a:extLst>
              <a:ext uri="{FF2B5EF4-FFF2-40B4-BE49-F238E27FC236}">
                <a16:creationId xmlns:a16="http://schemas.microsoft.com/office/drawing/2014/main" id="{F99FA41E-7A3B-548C-7CB6-A8453100E7C0}"/>
              </a:ext>
            </a:extLst>
          </p:cNvPr>
          <p:cNvPicPr>
            <a:picLocks noGrp="1" noRot="1" noChangeAspect="1" noMove="1" noResize="1" noEditPoints="1" noAdjustHandles="1" noChangeArrowheads="1" noChangeShapeType="1" noCrop="1"/>
          </p:cNvPicPr>
          <p:nvPr/>
        </p:nvPicPr>
        <p:blipFill>
          <a:blip r:embed="rId4"/>
          <a:stretch>
            <a:fillRect/>
          </a:stretch>
        </p:blipFill>
        <p:spPr>
          <a:xfrm>
            <a:off x="-203149" y="-79264"/>
            <a:ext cx="3239938" cy="1708926"/>
          </a:xfrm>
          <a:prstGeom prst="rect">
            <a:avLst/>
          </a:prstGeom>
        </p:spPr>
      </p:pic>
      <p:pic>
        <p:nvPicPr>
          <p:cNvPr id="6" name="Picture 5">
            <a:extLst>
              <a:ext uri="{FF2B5EF4-FFF2-40B4-BE49-F238E27FC236}">
                <a16:creationId xmlns:a16="http://schemas.microsoft.com/office/drawing/2014/main" id="{0A58BE33-B5DE-635F-0B98-84579751E270}"/>
              </a:ext>
            </a:extLst>
          </p:cNvPr>
          <p:cNvPicPr>
            <a:picLocks noChangeAspect="1"/>
          </p:cNvPicPr>
          <p:nvPr/>
        </p:nvPicPr>
        <p:blipFill>
          <a:blip r:embed="rId5"/>
          <a:stretch>
            <a:fillRect/>
          </a:stretch>
        </p:blipFill>
        <p:spPr>
          <a:xfrm>
            <a:off x="159026" y="3740485"/>
            <a:ext cx="4117353" cy="3064696"/>
          </a:xfrm>
          <a:prstGeom prst="rect">
            <a:avLst/>
          </a:prstGeom>
        </p:spPr>
      </p:pic>
      <p:sp>
        <p:nvSpPr>
          <p:cNvPr id="8" name="TextBox 7">
            <a:extLst>
              <a:ext uri="{FF2B5EF4-FFF2-40B4-BE49-F238E27FC236}">
                <a16:creationId xmlns:a16="http://schemas.microsoft.com/office/drawing/2014/main" id="{34A46932-45E2-0EDE-3EED-ECD57E330C2F}"/>
              </a:ext>
            </a:extLst>
          </p:cNvPr>
          <p:cNvSpPr txBox="1"/>
          <p:nvPr/>
        </p:nvSpPr>
        <p:spPr>
          <a:xfrm>
            <a:off x="9457650" y="1219390"/>
            <a:ext cx="2110898" cy="1200329"/>
          </a:xfrm>
          <a:prstGeom prst="rect">
            <a:avLst/>
          </a:prstGeom>
          <a:noFill/>
        </p:spPr>
        <p:txBody>
          <a:bodyPr wrap="square" rtlCol="0">
            <a:spAutoFit/>
          </a:bodyPr>
          <a:lstStyle/>
          <a:p>
            <a:r>
              <a:rPr lang="en-GB" sz="1200" dirty="0">
                <a:solidFill>
                  <a:schemeClr val="bg1"/>
                </a:solidFill>
                <a:latin typeface="12"/>
              </a:rPr>
              <a:t>Grid </a:t>
            </a:r>
            <a:r>
              <a:rPr lang="en-GB" sz="1200" dirty="0" err="1">
                <a:solidFill>
                  <a:schemeClr val="bg1"/>
                </a:solidFill>
                <a:latin typeface="12"/>
              </a:rPr>
              <a:t>reffrence</a:t>
            </a:r>
            <a:r>
              <a:rPr lang="en-GB" sz="1200" dirty="0">
                <a:solidFill>
                  <a:schemeClr val="bg1"/>
                </a:solidFill>
                <a:latin typeface="12"/>
              </a:rPr>
              <a:t>: </a:t>
            </a:r>
            <a:r>
              <a:rPr lang="en-US" sz="1200" dirty="0">
                <a:solidFill>
                  <a:schemeClr val="bg1"/>
                </a:solidFill>
                <a:latin typeface="12"/>
              </a:rPr>
              <a:t>SN 3522 1046</a:t>
            </a:r>
          </a:p>
          <a:p>
            <a:r>
              <a:rPr lang="fr-FR" sz="1200" dirty="0" err="1">
                <a:solidFill>
                  <a:schemeClr val="bg1"/>
                </a:solidFill>
                <a:latin typeface="12"/>
              </a:rPr>
              <a:t>Address</a:t>
            </a:r>
            <a:r>
              <a:rPr lang="fr-FR" sz="1200" dirty="0">
                <a:solidFill>
                  <a:schemeClr val="bg1"/>
                </a:solidFill>
                <a:latin typeface="12"/>
              </a:rPr>
              <a:t>:</a:t>
            </a:r>
            <a:r>
              <a:rPr lang="en-GB" sz="1200" b="0" i="0" dirty="0">
                <a:solidFill>
                  <a:schemeClr val="bg1"/>
                </a:solidFill>
                <a:effectLst/>
                <a:latin typeface="12"/>
              </a:rPr>
              <a:t> Park Villa, </a:t>
            </a:r>
            <a:r>
              <a:rPr lang="en-GB" sz="1200" b="0" i="0" dirty="0" err="1">
                <a:solidFill>
                  <a:schemeClr val="bg1"/>
                </a:solidFill>
                <a:effectLst/>
                <a:latin typeface="12"/>
              </a:rPr>
              <a:t>Llansteffan</a:t>
            </a:r>
            <a:r>
              <a:rPr lang="en-GB" sz="1200" b="0" i="0" dirty="0">
                <a:solidFill>
                  <a:schemeClr val="bg1"/>
                </a:solidFill>
                <a:effectLst/>
                <a:latin typeface="12"/>
              </a:rPr>
              <a:t>, Carmarthen </a:t>
            </a:r>
            <a:endParaRPr lang="fr-FR" sz="1200" dirty="0">
              <a:solidFill>
                <a:schemeClr val="bg1"/>
              </a:solidFill>
              <a:latin typeface="12"/>
            </a:endParaRPr>
          </a:p>
          <a:p>
            <a:r>
              <a:rPr lang="fr-FR" sz="1200" dirty="0">
                <a:solidFill>
                  <a:schemeClr val="bg1"/>
                </a:solidFill>
                <a:latin typeface="12"/>
              </a:rPr>
              <a:t>post code: SA33 5JT</a:t>
            </a:r>
          </a:p>
          <a:p>
            <a:r>
              <a:rPr lang="fr-FR" sz="1200" dirty="0" err="1">
                <a:solidFill>
                  <a:schemeClr val="bg1"/>
                </a:solidFill>
                <a:latin typeface="12"/>
              </a:rPr>
              <a:t>What</a:t>
            </a:r>
            <a:r>
              <a:rPr lang="fr-FR" sz="1200" dirty="0">
                <a:solidFill>
                  <a:schemeClr val="bg1"/>
                </a:solidFill>
                <a:latin typeface="12"/>
              </a:rPr>
              <a:t> 3 </a:t>
            </a:r>
            <a:r>
              <a:rPr lang="fr-FR" sz="1200" dirty="0" err="1">
                <a:solidFill>
                  <a:schemeClr val="bg1"/>
                </a:solidFill>
                <a:latin typeface="12"/>
              </a:rPr>
              <a:t>words</a:t>
            </a:r>
            <a:r>
              <a:rPr lang="fr-FR" sz="1200" dirty="0">
                <a:solidFill>
                  <a:schemeClr val="bg1"/>
                </a:solidFill>
                <a:latin typeface="12"/>
              </a:rPr>
              <a:t> :</a:t>
            </a:r>
            <a:r>
              <a:rPr lang="fr-FR" sz="1200" dirty="0" err="1">
                <a:solidFill>
                  <a:schemeClr val="bg1"/>
                </a:solidFill>
                <a:latin typeface="12"/>
              </a:rPr>
              <a:t>hardback</a:t>
            </a:r>
            <a:r>
              <a:rPr lang="fr-FR" sz="1200" dirty="0">
                <a:solidFill>
                  <a:schemeClr val="bg1"/>
                </a:solidFill>
                <a:latin typeface="12"/>
              </a:rPr>
              <a:t> </a:t>
            </a:r>
            <a:r>
              <a:rPr lang="fr-FR" sz="1200" dirty="0" err="1">
                <a:solidFill>
                  <a:schemeClr val="bg1"/>
                </a:solidFill>
                <a:latin typeface="12"/>
              </a:rPr>
              <a:t>cheer</a:t>
            </a:r>
            <a:r>
              <a:rPr lang="fr-FR" sz="1200" dirty="0">
                <a:solidFill>
                  <a:schemeClr val="bg1"/>
                </a:solidFill>
                <a:latin typeface="12"/>
              </a:rPr>
              <a:t> </a:t>
            </a:r>
            <a:r>
              <a:rPr lang="fr-FR" sz="1200" dirty="0" err="1">
                <a:solidFill>
                  <a:schemeClr val="bg1"/>
                </a:solidFill>
                <a:latin typeface="12"/>
              </a:rPr>
              <a:t>edit</a:t>
            </a:r>
            <a:r>
              <a:rPr lang="fr-FR" sz="1200" dirty="0">
                <a:solidFill>
                  <a:schemeClr val="bg1"/>
                </a:solidFill>
                <a:latin typeface="12"/>
              </a:rPr>
              <a:t> </a:t>
            </a:r>
            <a:endParaRPr lang="en-GB" sz="1200" dirty="0">
              <a:solidFill>
                <a:schemeClr val="bg1"/>
              </a:solidFill>
              <a:latin typeface="12"/>
            </a:endParaRPr>
          </a:p>
        </p:txBody>
      </p:sp>
      <p:sp>
        <p:nvSpPr>
          <p:cNvPr id="14" name="TextBox 13">
            <a:extLst>
              <a:ext uri="{FF2B5EF4-FFF2-40B4-BE49-F238E27FC236}">
                <a16:creationId xmlns:a16="http://schemas.microsoft.com/office/drawing/2014/main" id="{C30FD626-B054-EE83-20B6-806C0AC5C60E}"/>
              </a:ext>
            </a:extLst>
          </p:cNvPr>
          <p:cNvSpPr txBox="1"/>
          <p:nvPr/>
        </p:nvSpPr>
        <p:spPr>
          <a:xfrm>
            <a:off x="5526668" y="4622947"/>
            <a:ext cx="6506306" cy="1754326"/>
          </a:xfrm>
          <a:prstGeom prst="rect">
            <a:avLst/>
          </a:prstGeom>
          <a:noFill/>
        </p:spPr>
        <p:txBody>
          <a:bodyPr wrap="square">
            <a:spAutoFit/>
          </a:bodyPr>
          <a:lstStyle/>
          <a:p>
            <a:r>
              <a:rPr lang="en-US" dirty="0">
                <a:solidFill>
                  <a:schemeClr val="bg1"/>
                </a:solidFill>
              </a:rPr>
              <a:t>There is a long stretch of beach that follows alongside the River Towy. When the tide is out, you can walk along the water's edge to Scott's Bay, home to St. Anthony's Well, which folklore believes has healing properties (British Listed Building, no date) The beach features a small dune area near the car park, which transitions into a long sandy stretch roughly 3 km long </a:t>
            </a:r>
          </a:p>
        </p:txBody>
      </p:sp>
    </p:spTree>
    <p:extLst>
      <p:ext uri="{BB962C8B-B14F-4D97-AF65-F5344CB8AC3E}">
        <p14:creationId xmlns:p14="http://schemas.microsoft.com/office/powerpoint/2010/main" val="750874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1DF958-2C60-3ECF-B5AB-9F896E7FE9E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42FABA-A5E6-6FF5-2758-B7AE3F5FD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B5AC7CD-30EC-06AF-4E10-2D08B5965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4" name="Picture 3" descr="A sandy area with a hill in the background&#10;&#10;Description automatically generated">
            <a:extLst>
              <a:ext uri="{FF2B5EF4-FFF2-40B4-BE49-F238E27FC236}">
                <a16:creationId xmlns:a16="http://schemas.microsoft.com/office/drawing/2014/main" id="{058D9101-01C3-D9E4-A0BA-F84430314FE5}"/>
              </a:ext>
            </a:extLst>
          </p:cNvPr>
          <p:cNvPicPr>
            <a:picLocks noGrp="1" noRot="1" noChangeAspect="1" noMove="1" noResize="1" noEditPoints="1" noAdjustHandles="1" noChangeArrowheads="1" noChangeShapeType="1" noCrop="1"/>
          </p:cNvPicPr>
          <p:nvPr/>
        </p:nvPicPr>
        <p:blipFill>
          <a:blip r:embed="rId3">
            <a:alphaModFix amt="60000"/>
          </a:blip>
          <a:srcRect t="1747"/>
          <a:stretch/>
        </p:blipFill>
        <p:spPr>
          <a:xfrm>
            <a:off x="-449238" y="83815"/>
            <a:ext cx="12919263" cy="7119438"/>
          </a:xfrm>
          <a:prstGeom prst="rect">
            <a:avLst/>
          </a:prstGeom>
        </p:spPr>
      </p:pic>
      <p:pic>
        <p:nvPicPr>
          <p:cNvPr id="7" name="Picture 6" descr="A black background with a black square&#10;&#10;Description automatically generated with medium confidence">
            <a:extLst>
              <a:ext uri="{FF2B5EF4-FFF2-40B4-BE49-F238E27FC236}">
                <a16:creationId xmlns:a16="http://schemas.microsoft.com/office/drawing/2014/main" id="{E25BA913-E184-3974-A686-D3B3FF57F48D}"/>
              </a:ext>
            </a:extLst>
          </p:cNvPr>
          <p:cNvPicPr>
            <a:picLocks noGrp="1" noRot="1" noChangeAspect="1" noMove="1" noResize="1" noEditPoints="1" noAdjustHandles="1" noChangeArrowheads="1" noChangeShapeType="1" noCrop="1"/>
          </p:cNvPicPr>
          <p:nvPr/>
        </p:nvPicPr>
        <p:blipFill>
          <a:blip r:embed="rId4"/>
          <a:stretch>
            <a:fillRect/>
          </a:stretch>
        </p:blipFill>
        <p:spPr>
          <a:xfrm>
            <a:off x="-203149" y="-79264"/>
            <a:ext cx="3239938" cy="1708926"/>
          </a:xfrm>
          <a:prstGeom prst="rect">
            <a:avLst/>
          </a:prstGeom>
        </p:spPr>
      </p:pic>
      <p:pic>
        <p:nvPicPr>
          <p:cNvPr id="15" name="Picture 14">
            <a:extLst>
              <a:ext uri="{FF2B5EF4-FFF2-40B4-BE49-F238E27FC236}">
                <a16:creationId xmlns:a16="http://schemas.microsoft.com/office/drawing/2014/main" id="{6B483669-15A8-A1B0-318B-9E1BD85DCA64}"/>
              </a:ext>
            </a:extLst>
          </p:cNvPr>
          <p:cNvPicPr>
            <a:picLocks noChangeAspect="1"/>
          </p:cNvPicPr>
          <p:nvPr/>
        </p:nvPicPr>
        <p:blipFill>
          <a:blip r:embed="rId5"/>
          <a:srcRect t="24386" r="17059"/>
          <a:stretch/>
        </p:blipFill>
        <p:spPr>
          <a:xfrm>
            <a:off x="5462131" y="3297080"/>
            <a:ext cx="5329099" cy="2915012"/>
          </a:xfrm>
          <a:prstGeom prst="rect">
            <a:avLst/>
          </a:prstGeom>
        </p:spPr>
      </p:pic>
      <p:pic>
        <p:nvPicPr>
          <p:cNvPr id="16" name="Picture 15">
            <a:extLst>
              <a:ext uri="{FF2B5EF4-FFF2-40B4-BE49-F238E27FC236}">
                <a16:creationId xmlns:a16="http://schemas.microsoft.com/office/drawing/2014/main" id="{8763BD3D-DC1F-9B58-777C-821E5E08F8EB}"/>
              </a:ext>
            </a:extLst>
          </p:cNvPr>
          <p:cNvPicPr>
            <a:picLocks noChangeAspect="1"/>
          </p:cNvPicPr>
          <p:nvPr/>
        </p:nvPicPr>
        <p:blipFill>
          <a:blip r:embed="rId6"/>
          <a:stretch>
            <a:fillRect/>
          </a:stretch>
        </p:blipFill>
        <p:spPr>
          <a:xfrm>
            <a:off x="0" y="1474258"/>
            <a:ext cx="4828450" cy="2712955"/>
          </a:xfrm>
          <a:prstGeom prst="rect">
            <a:avLst/>
          </a:prstGeom>
        </p:spPr>
      </p:pic>
      <p:pic>
        <p:nvPicPr>
          <p:cNvPr id="17" name="Picture 16">
            <a:extLst>
              <a:ext uri="{FF2B5EF4-FFF2-40B4-BE49-F238E27FC236}">
                <a16:creationId xmlns:a16="http://schemas.microsoft.com/office/drawing/2014/main" id="{FBA6BC17-0006-3730-347D-C95730B935E3}"/>
              </a:ext>
            </a:extLst>
          </p:cNvPr>
          <p:cNvPicPr>
            <a:picLocks noChangeAspect="1"/>
          </p:cNvPicPr>
          <p:nvPr/>
        </p:nvPicPr>
        <p:blipFill>
          <a:blip r:embed="rId7"/>
          <a:stretch>
            <a:fillRect/>
          </a:stretch>
        </p:blipFill>
        <p:spPr>
          <a:xfrm>
            <a:off x="8805589" y="556493"/>
            <a:ext cx="1914310" cy="2267909"/>
          </a:xfrm>
          <a:prstGeom prst="rect">
            <a:avLst/>
          </a:prstGeom>
        </p:spPr>
      </p:pic>
      <p:pic>
        <p:nvPicPr>
          <p:cNvPr id="18" name="Picture 17">
            <a:extLst>
              <a:ext uri="{FF2B5EF4-FFF2-40B4-BE49-F238E27FC236}">
                <a16:creationId xmlns:a16="http://schemas.microsoft.com/office/drawing/2014/main" id="{B5992CA0-7575-313F-9A2A-C602C77495A5}"/>
              </a:ext>
            </a:extLst>
          </p:cNvPr>
          <p:cNvPicPr>
            <a:picLocks noChangeAspect="1"/>
          </p:cNvPicPr>
          <p:nvPr/>
        </p:nvPicPr>
        <p:blipFill>
          <a:blip r:embed="rId8"/>
          <a:stretch>
            <a:fillRect/>
          </a:stretch>
        </p:blipFill>
        <p:spPr>
          <a:xfrm>
            <a:off x="428053" y="4524374"/>
            <a:ext cx="3819525" cy="2333625"/>
          </a:xfrm>
          <a:prstGeom prst="rect">
            <a:avLst/>
          </a:prstGeom>
        </p:spPr>
      </p:pic>
    </p:spTree>
    <p:extLst>
      <p:ext uri="{BB962C8B-B14F-4D97-AF65-F5344CB8AC3E}">
        <p14:creationId xmlns:p14="http://schemas.microsoft.com/office/powerpoint/2010/main" val="1405613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BB4D9F-D1A1-B889-6260-2120BA77B9E1}"/>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E34516D-6ED7-1D96-82D0-B94CDF648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sandy area with a hill in the background&#10;&#10;Description automatically generated">
            <a:extLst>
              <a:ext uri="{FF2B5EF4-FFF2-40B4-BE49-F238E27FC236}">
                <a16:creationId xmlns:a16="http://schemas.microsoft.com/office/drawing/2014/main" id="{81EBA2BD-B4E9-A097-A650-9520FD8A0971}"/>
              </a:ext>
            </a:extLst>
          </p:cNvPr>
          <p:cNvPicPr>
            <a:picLocks noGrp="1" noRot="1" noChangeAspect="1" noMove="1" noResize="1" noEditPoints="1" noAdjustHandles="1" noChangeArrowheads="1" noChangeShapeType="1" noCrop="1"/>
          </p:cNvPicPr>
          <p:nvPr/>
        </p:nvPicPr>
        <p:blipFill>
          <a:blip r:embed="rId3"/>
          <a:srcRect t="1747"/>
          <a:stretch/>
        </p:blipFill>
        <p:spPr>
          <a:xfrm>
            <a:off x="-243840" y="8878"/>
            <a:ext cx="12636830" cy="6971042"/>
          </a:xfrm>
          <a:prstGeom prst="rect">
            <a:avLst/>
          </a:prstGeom>
        </p:spPr>
      </p:pic>
      <p:grpSp>
        <p:nvGrpSpPr>
          <p:cNvPr id="15" name="Group 14">
            <a:extLst>
              <a:ext uri="{FF2B5EF4-FFF2-40B4-BE49-F238E27FC236}">
                <a16:creationId xmlns:a16="http://schemas.microsoft.com/office/drawing/2014/main" id="{4DB378D3-9BA1-481E-5D50-8F837A51DF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87637" y="422053"/>
            <a:ext cx="712552" cy="811570"/>
            <a:chOff x="4487637" y="422053"/>
            <a:chExt cx="712552" cy="811570"/>
          </a:xfrm>
        </p:grpSpPr>
        <p:sp>
          <p:nvSpPr>
            <p:cNvPr id="20" name="Graphic 11">
              <a:extLst>
                <a:ext uri="{FF2B5EF4-FFF2-40B4-BE49-F238E27FC236}">
                  <a16:creationId xmlns:a16="http://schemas.microsoft.com/office/drawing/2014/main" id="{24D5D316-4094-061D-3E33-B9F779979E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5182" y="422053"/>
              <a:ext cx="171514" cy="171514"/>
            </a:xfrm>
            <a:custGeom>
              <a:avLst/>
              <a:gdLst>
                <a:gd name="connsiteX0" fmla="*/ 159873 w 171514"/>
                <a:gd name="connsiteY0" fmla="*/ 74116 h 171514"/>
                <a:gd name="connsiteX1" fmla="*/ 97398 w 171514"/>
                <a:gd name="connsiteY1" fmla="*/ 74116 h 171514"/>
                <a:gd name="connsiteX2" fmla="*/ 97398 w 171514"/>
                <a:gd name="connsiteY2" fmla="*/ 11641 h 171514"/>
                <a:gd name="connsiteX3" fmla="*/ 85757 w 171514"/>
                <a:gd name="connsiteY3" fmla="*/ 0 h 171514"/>
                <a:gd name="connsiteX4" fmla="*/ 74116 w 171514"/>
                <a:gd name="connsiteY4" fmla="*/ 11641 h 171514"/>
                <a:gd name="connsiteX5" fmla="*/ 74116 w 171514"/>
                <a:gd name="connsiteY5" fmla="*/ 74116 h 171514"/>
                <a:gd name="connsiteX6" fmla="*/ 11641 w 171514"/>
                <a:gd name="connsiteY6" fmla="*/ 74116 h 171514"/>
                <a:gd name="connsiteX7" fmla="*/ 0 w 171514"/>
                <a:gd name="connsiteY7" fmla="*/ 85757 h 171514"/>
                <a:gd name="connsiteX8" fmla="*/ 11641 w 171514"/>
                <a:gd name="connsiteY8" fmla="*/ 97398 h 171514"/>
                <a:gd name="connsiteX9" fmla="*/ 74116 w 171514"/>
                <a:gd name="connsiteY9" fmla="*/ 97398 h 171514"/>
                <a:gd name="connsiteX10" fmla="*/ 74116 w 171514"/>
                <a:gd name="connsiteY10" fmla="*/ 159873 h 171514"/>
                <a:gd name="connsiteX11" fmla="*/ 85757 w 171514"/>
                <a:gd name="connsiteY11" fmla="*/ 171514 h 171514"/>
                <a:gd name="connsiteX12" fmla="*/ 97398 w 171514"/>
                <a:gd name="connsiteY12" fmla="*/ 159873 h 171514"/>
                <a:gd name="connsiteX13" fmla="*/ 97398 w 171514"/>
                <a:gd name="connsiteY13" fmla="*/ 97398 h 171514"/>
                <a:gd name="connsiteX14" fmla="*/ 159873 w 171514"/>
                <a:gd name="connsiteY14" fmla="*/ 97398 h 171514"/>
                <a:gd name="connsiteX15" fmla="*/ 171514 w 171514"/>
                <a:gd name="connsiteY15" fmla="*/ 85757 h 171514"/>
                <a:gd name="connsiteX16" fmla="*/ 159873 w 171514"/>
                <a:gd name="connsiteY16" fmla="*/ 74116 h 171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4" h="171514">
                  <a:moveTo>
                    <a:pt x="159873" y="74116"/>
                  </a:moveTo>
                  <a:lnTo>
                    <a:pt x="97398" y="74116"/>
                  </a:lnTo>
                  <a:lnTo>
                    <a:pt x="97398" y="11641"/>
                  </a:lnTo>
                  <a:cubicBezTo>
                    <a:pt x="97398" y="5212"/>
                    <a:pt x="92186" y="0"/>
                    <a:pt x="85757" y="0"/>
                  </a:cubicBezTo>
                  <a:cubicBezTo>
                    <a:pt x="79328" y="0"/>
                    <a:pt x="74116" y="5212"/>
                    <a:pt x="74116" y="11641"/>
                  </a:cubicBezTo>
                  <a:lnTo>
                    <a:pt x="74116" y="74116"/>
                  </a:lnTo>
                  <a:lnTo>
                    <a:pt x="11641" y="74116"/>
                  </a:lnTo>
                  <a:cubicBezTo>
                    <a:pt x="5212" y="74116"/>
                    <a:pt x="0" y="79328"/>
                    <a:pt x="0" y="85757"/>
                  </a:cubicBezTo>
                  <a:cubicBezTo>
                    <a:pt x="0" y="92186"/>
                    <a:pt x="5212" y="97398"/>
                    <a:pt x="11641" y="97398"/>
                  </a:cubicBezTo>
                  <a:lnTo>
                    <a:pt x="74116" y="97398"/>
                  </a:lnTo>
                  <a:lnTo>
                    <a:pt x="74116" y="159873"/>
                  </a:lnTo>
                  <a:cubicBezTo>
                    <a:pt x="74116" y="166302"/>
                    <a:pt x="79328" y="171514"/>
                    <a:pt x="85757" y="171514"/>
                  </a:cubicBezTo>
                  <a:cubicBezTo>
                    <a:pt x="92186" y="171514"/>
                    <a:pt x="97398" y="166302"/>
                    <a:pt x="97398" y="159873"/>
                  </a:cubicBezTo>
                  <a:lnTo>
                    <a:pt x="97398" y="97398"/>
                  </a:lnTo>
                  <a:lnTo>
                    <a:pt x="159873" y="97398"/>
                  </a:lnTo>
                  <a:cubicBezTo>
                    <a:pt x="166302" y="97398"/>
                    <a:pt x="171514" y="92186"/>
                    <a:pt x="171514" y="85757"/>
                  </a:cubicBezTo>
                  <a:cubicBezTo>
                    <a:pt x="171514" y="79328"/>
                    <a:pt x="166302" y="74116"/>
                    <a:pt x="159873" y="74116"/>
                  </a:cubicBezTo>
                  <a:close/>
                </a:path>
              </a:pathLst>
            </a:custGeom>
            <a:solidFill>
              <a:schemeClr val="accent2"/>
            </a:solidFill>
            <a:ln w="776" cap="flat">
              <a:noFill/>
              <a:prstDash val="solid"/>
              <a:miter/>
            </a:ln>
          </p:spPr>
          <p:txBody>
            <a:bodyPr rtlCol="0" anchor="ctr"/>
            <a:lstStyle/>
            <a:p>
              <a:endParaRPr lang="en-US"/>
            </a:p>
          </p:txBody>
        </p:sp>
        <p:sp>
          <p:nvSpPr>
            <p:cNvPr id="21" name="Graphic 10">
              <a:extLst>
                <a:ext uri="{FF2B5EF4-FFF2-40B4-BE49-F238E27FC236}">
                  <a16:creationId xmlns:a16="http://schemas.microsoft.com/office/drawing/2014/main" id="{428F10AF-9C6E-49F6-1FF3-E744712F7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87763" y="704906"/>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22" name="Graphic 12">
              <a:extLst>
                <a:ext uri="{FF2B5EF4-FFF2-40B4-BE49-F238E27FC236}">
                  <a16:creationId xmlns:a16="http://schemas.microsoft.com/office/drawing/2014/main" id="{BE25E397-CC0F-1628-37CA-A10897CC2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7637" y="1076078"/>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DE482857-31C2-6886-8B6D-D03819E91B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42F157-4869-C906-8DBD-7C1CF2BA4F55}"/>
              </a:ext>
            </a:extLst>
          </p:cNvPr>
          <p:cNvSpPr>
            <a:spLocks noGrp="1"/>
          </p:cNvSpPr>
          <p:nvPr>
            <p:ph idx="1"/>
          </p:nvPr>
        </p:nvSpPr>
        <p:spPr>
          <a:xfrm>
            <a:off x="480332" y="547217"/>
            <a:ext cx="3526973" cy="2809114"/>
          </a:xfrm>
        </p:spPr>
        <p:txBody>
          <a:bodyPr anchor="t">
            <a:normAutofit/>
          </a:bodyPr>
          <a:lstStyle/>
          <a:p>
            <a:pPr marL="0" indent="0">
              <a:buFont typeface="Arial" panose="020B0604020202020204" pitchFamily="34" charset="0"/>
              <a:buNone/>
            </a:pPr>
            <a:endParaRPr lang="en-GB" sz="800" kern="100" dirty="0">
              <a:latin typeface="Aptos" panose="020B0004020202020204" pitchFamily="34" charset="0"/>
              <a:ea typeface="Aptos" panose="020B0004020202020204" pitchFamily="34" charset="0"/>
              <a:cs typeface="Times New Roman" panose="02020603050405020304" pitchFamily="18" charset="0"/>
            </a:endParaRPr>
          </a:p>
          <a:p>
            <a:pPr marL="0" indent="0">
              <a:buFont typeface="Arial" panose="020B0604020202020204" pitchFamily="34" charset="0"/>
              <a:buNone/>
            </a:pPr>
            <a:r>
              <a:rPr lang="en-US" sz="800" dirty="0"/>
              <a:t> </a:t>
            </a:r>
            <a:endParaRPr lang="en-GB" sz="800" dirty="0"/>
          </a:p>
        </p:txBody>
      </p:sp>
      <p:sp>
        <p:nvSpPr>
          <p:cNvPr id="2" name="Content Placeholder 17">
            <a:extLst>
              <a:ext uri="{FF2B5EF4-FFF2-40B4-BE49-F238E27FC236}">
                <a16:creationId xmlns:a16="http://schemas.microsoft.com/office/drawing/2014/main" id="{729BE96C-79BB-E5B7-5911-7766044CDAB0}"/>
              </a:ext>
            </a:extLst>
          </p:cNvPr>
          <p:cNvSpPr txBox="1">
            <a:spLocks/>
          </p:cNvSpPr>
          <p:nvPr/>
        </p:nvSpPr>
        <p:spPr>
          <a:xfrm>
            <a:off x="4730910" y="177027"/>
            <a:ext cx="7375361" cy="564881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1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746D5C7-A6A1-5249-3787-CFFEB505F065}"/>
              </a:ext>
            </a:extLst>
          </p:cNvPr>
          <p:cNvSpPr txBox="1"/>
          <p:nvPr/>
        </p:nvSpPr>
        <p:spPr>
          <a:xfrm>
            <a:off x="8019235" y="-5853"/>
            <a:ext cx="3710623" cy="3847207"/>
          </a:xfrm>
          <a:prstGeom prst="rect">
            <a:avLst/>
          </a:prstGeom>
          <a:noFill/>
        </p:spPr>
        <p:txBody>
          <a:bodyPr wrap="square" rtlCol="0">
            <a:spAutoFit/>
          </a:bodyPr>
          <a:lstStyle/>
          <a:p>
            <a:endParaRPr lang="en-GB" sz="1400" kern="100" dirty="0">
              <a:latin typeface="Arial" panose="020B0604020202020204" pitchFamily="34" charset="0"/>
              <a:ea typeface="Aptos" panose="020B00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a:t>
            </a:r>
            <a:r>
              <a:rPr lang="en-US" sz="1400" dirty="0" err="1">
                <a:latin typeface="Arial" panose="020B0604020202020204" pitchFamily="34" charset="0"/>
                <a:cs typeface="Arial" panose="020B0604020202020204" pitchFamily="34" charset="0"/>
              </a:rPr>
              <a:t>Camvilles</a:t>
            </a:r>
            <a:r>
              <a:rPr lang="en-US" sz="1400" dirty="0">
                <a:latin typeface="Arial" panose="020B0604020202020204" pitchFamily="34" charset="0"/>
                <a:cs typeface="Arial" panose="020B0604020202020204" pitchFamily="34" charset="0"/>
              </a:rPr>
              <a:t> predominantly had ownership of the castle; however, it was seized multiple times—in </a:t>
            </a:r>
          </a:p>
          <a:p>
            <a:pPr marL="228600" indent="-228600">
              <a:buFont typeface="+mj-lt"/>
              <a:buAutoNum type="arabicPeriod"/>
            </a:pPr>
            <a:r>
              <a:rPr lang="en-US" sz="1400" dirty="0">
                <a:latin typeface="Arial" panose="020B0604020202020204" pitchFamily="34" charset="0"/>
                <a:cs typeface="Arial" panose="020B0604020202020204" pitchFamily="34" charset="0"/>
              </a:rPr>
              <a:t>1146 by </a:t>
            </a:r>
            <a:r>
              <a:rPr lang="en-US" sz="1400" dirty="0" err="1">
                <a:latin typeface="Arial" panose="020B0604020202020204" pitchFamily="34" charset="0"/>
                <a:cs typeface="Arial" panose="020B0604020202020204" pitchFamily="34" charset="0"/>
              </a:rPr>
              <a:t>Maredudd</a:t>
            </a:r>
            <a:r>
              <a:rPr lang="en-US" sz="1400" dirty="0">
                <a:latin typeface="Arial" panose="020B0604020202020204" pitchFamily="34" charset="0"/>
                <a:cs typeface="Arial" panose="020B0604020202020204" pitchFamily="34" charset="0"/>
              </a:rPr>
              <a:t> ap Gruffydd, </a:t>
            </a:r>
          </a:p>
          <a:p>
            <a:pPr marL="228600" indent="-228600">
              <a:buFont typeface="+mj-lt"/>
              <a:buAutoNum type="arabicPeriod"/>
            </a:pPr>
            <a:r>
              <a:rPr lang="en-US" sz="1400" dirty="0">
                <a:latin typeface="Arial" panose="020B0604020202020204" pitchFamily="34" charset="0"/>
                <a:cs typeface="Arial" panose="020B0604020202020204" pitchFamily="34" charset="0"/>
              </a:rPr>
              <a:t>1192 by Lord Rhys, </a:t>
            </a:r>
          </a:p>
          <a:p>
            <a:pPr marL="228600" indent="-228600">
              <a:buFont typeface="+mj-lt"/>
              <a:buAutoNum type="arabicPeriod"/>
            </a:pPr>
            <a:r>
              <a:rPr lang="en-US" sz="1400" dirty="0">
                <a:latin typeface="Arial" panose="020B0604020202020204" pitchFamily="34" charset="0"/>
                <a:cs typeface="Arial" panose="020B0604020202020204" pitchFamily="34" charset="0"/>
              </a:rPr>
              <a:t>1223 by Llywelyn the Great, </a:t>
            </a:r>
          </a:p>
          <a:p>
            <a:pPr marL="228600" indent="-228600">
              <a:buFont typeface="+mj-lt"/>
              <a:buAutoNum type="arabicPeriod"/>
            </a:pPr>
            <a:r>
              <a:rPr lang="en-US" sz="1400" dirty="0">
                <a:latin typeface="Arial" panose="020B0604020202020204" pitchFamily="34" charset="0"/>
                <a:cs typeface="Arial" panose="020B0604020202020204" pitchFamily="34" charset="0"/>
              </a:rPr>
              <a:t>1405 during </a:t>
            </a:r>
            <a:r>
              <a:rPr lang="en-US" sz="1400" dirty="0" err="1">
                <a:latin typeface="Arial" panose="020B0604020202020204" pitchFamily="34" charset="0"/>
                <a:cs typeface="Arial" panose="020B0604020202020204" pitchFamily="34" charset="0"/>
              </a:rPr>
              <a:t>Glyndŵr's</a:t>
            </a:r>
            <a:r>
              <a:rPr lang="en-US" sz="1400" dirty="0">
                <a:latin typeface="Arial" panose="020B0604020202020204" pitchFamily="34" charset="0"/>
                <a:cs typeface="Arial" panose="020B0604020202020204" pitchFamily="34" charset="0"/>
              </a:rPr>
              <a:t> uprising. After the </a:t>
            </a:r>
            <a:r>
              <a:rPr lang="en-US" sz="1400" dirty="0" err="1">
                <a:latin typeface="Arial" panose="020B0604020202020204" pitchFamily="34" charset="0"/>
                <a:cs typeface="Arial" panose="020B0604020202020204" pitchFamily="34" charset="0"/>
              </a:rPr>
              <a:t>Camvilles</a:t>
            </a:r>
            <a:r>
              <a:rPr lang="en-US" sz="1400" dirty="0">
                <a:latin typeface="Arial" panose="020B0604020202020204" pitchFamily="34" charset="0"/>
                <a:cs typeface="Arial" panose="020B0604020202020204" pitchFamily="34" charset="0"/>
              </a:rPr>
              <a:t>,</a:t>
            </a:r>
          </a:p>
          <a:p>
            <a:pPr marL="228600" indent="-228600">
              <a:buFont typeface="+mj-lt"/>
              <a:buAutoNum type="arabicPeriod"/>
            </a:pPr>
            <a:r>
              <a:rPr lang="en-US" sz="1400" dirty="0">
                <a:latin typeface="Arial" panose="020B0604020202020204" pitchFamily="34" charset="0"/>
                <a:cs typeface="Arial" panose="020B0604020202020204" pitchFamily="34" charset="0"/>
              </a:rPr>
              <a:t> The castle was inherited by the </a:t>
            </a:r>
            <a:r>
              <a:rPr lang="en-US" sz="1400" dirty="0" err="1">
                <a:latin typeface="Arial" panose="020B0604020202020204" pitchFamily="34" charset="0"/>
                <a:cs typeface="Arial" panose="020B0604020202020204" pitchFamily="34" charset="0"/>
              </a:rPr>
              <a:t>Penres</a:t>
            </a:r>
            <a:r>
              <a:rPr lang="en-US" sz="1400" dirty="0">
                <a:latin typeface="Arial" panose="020B0604020202020204" pitchFamily="34" charset="0"/>
                <a:cs typeface="Arial" panose="020B0604020202020204" pitchFamily="34" charset="0"/>
              </a:rPr>
              <a:t> family</a:t>
            </a:r>
            <a:r>
              <a:rPr lang="en-US" sz="1200" dirty="0">
                <a:latin typeface="Arial" panose="020B0604020202020204" pitchFamily="34" charset="0"/>
                <a:cs typeface="Arial" panose="020B0604020202020204" pitchFamily="34" charset="0"/>
              </a:rPr>
              <a:t>. (Medieval Heritage, 2023) </a:t>
            </a:r>
          </a:p>
          <a:p>
            <a:r>
              <a:rPr lang="en-US" sz="1200" dirty="0">
                <a:latin typeface="Arial" panose="020B0604020202020204" pitchFamily="34" charset="0"/>
                <a:cs typeface="Arial" panose="020B0604020202020204" pitchFamily="34" charset="0"/>
              </a:rPr>
              <a:t>(Lise Hull and the Castles of Wales Website, 2009) </a:t>
            </a:r>
          </a:p>
          <a:p>
            <a:pPr marL="228600" indent="-228600">
              <a:buFont typeface="+mj-lt"/>
              <a:buAutoNum type="arabicPeriod"/>
            </a:pP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pPr marL="228600" indent="-228600">
              <a:buFont typeface="+mj-lt"/>
              <a:buAutoNum type="arabicPeriod"/>
            </a:pPr>
            <a:endParaRPr lang="en-US" sz="1200" dirty="0">
              <a:latin typeface="Arial" panose="020B0604020202020204" pitchFamily="34" charset="0"/>
              <a:cs typeface="Arial" panose="020B0604020202020204" pitchFamily="34" charset="0"/>
            </a:endParaRPr>
          </a:p>
          <a:p>
            <a:r>
              <a:rPr lang="en-US" sz="1400" dirty="0">
                <a:solidFill>
                  <a:schemeClr val="bg1"/>
                </a:solidFill>
                <a:latin typeface="Arial" panose="020B0604020202020204" pitchFamily="34" charset="0"/>
                <a:cs typeface="Arial" panose="020B0604020202020204" pitchFamily="34" charset="0"/>
              </a:rPr>
              <a:t> </a:t>
            </a:r>
          </a:p>
          <a:p>
            <a:endParaRPr lang="en-US" sz="1400" dirty="0">
              <a:solidFill>
                <a:schemeClr val="bg1"/>
              </a:solidFill>
              <a:latin typeface="Arial" panose="020B0604020202020204" pitchFamily="34" charset="0"/>
              <a:cs typeface="Arial" panose="020B0604020202020204" pitchFamily="34" charset="0"/>
            </a:endParaRPr>
          </a:p>
          <a:p>
            <a:endParaRPr lang="en-US" sz="1400" dirty="0">
              <a:solidFill>
                <a:schemeClr val="bg1"/>
              </a:solidFill>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009DC725-711C-E543-4CCC-55A37BF4E56E}"/>
              </a:ext>
            </a:extLst>
          </p:cNvPr>
          <p:cNvPicPr>
            <a:picLocks noChangeAspect="1"/>
          </p:cNvPicPr>
          <p:nvPr/>
        </p:nvPicPr>
        <p:blipFill>
          <a:blip r:embed="rId4"/>
          <a:stretch>
            <a:fillRect/>
          </a:stretch>
        </p:blipFill>
        <p:spPr>
          <a:xfrm>
            <a:off x="7983887" y="3615663"/>
            <a:ext cx="4110364" cy="2667729"/>
          </a:xfrm>
          <a:prstGeom prst="rect">
            <a:avLst/>
          </a:prstGeom>
        </p:spPr>
      </p:pic>
      <p:sp>
        <p:nvSpPr>
          <p:cNvPr id="17" name="TextBox 16">
            <a:extLst>
              <a:ext uri="{FF2B5EF4-FFF2-40B4-BE49-F238E27FC236}">
                <a16:creationId xmlns:a16="http://schemas.microsoft.com/office/drawing/2014/main" id="{7E08BDE8-6538-325E-C329-F3BB416500A5}"/>
              </a:ext>
            </a:extLst>
          </p:cNvPr>
          <p:cNvSpPr txBox="1"/>
          <p:nvPr/>
        </p:nvSpPr>
        <p:spPr>
          <a:xfrm>
            <a:off x="623622" y="388900"/>
            <a:ext cx="6336792" cy="1200329"/>
          </a:xfrm>
          <a:prstGeom prst="rect">
            <a:avLst/>
          </a:prstGeom>
          <a:noFill/>
        </p:spPr>
        <p:txBody>
          <a:bodyPr wrap="square">
            <a:spAutoFit/>
          </a:bodyPr>
          <a:lstStyle/>
          <a:p>
            <a:r>
              <a:rPr lang="en-US" dirty="0">
                <a:solidFill>
                  <a:schemeClr val="bg1"/>
                </a:solidFill>
              </a:rPr>
              <a:t>What I appreciate about the </a:t>
            </a:r>
            <a:r>
              <a:rPr lang="en-US" dirty="0" err="1">
                <a:solidFill>
                  <a:schemeClr val="bg1"/>
                </a:solidFill>
              </a:rPr>
              <a:t>Llansteffan</a:t>
            </a:r>
            <a:r>
              <a:rPr lang="en-US" dirty="0">
                <a:solidFill>
                  <a:schemeClr val="bg1"/>
                </a:solidFill>
              </a:rPr>
              <a:t> area is its rich history, particularly the castle. Originally built by the Normans around 1112, (Remains of </a:t>
            </a:r>
            <a:r>
              <a:rPr lang="en-US" dirty="0" err="1">
                <a:solidFill>
                  <a:schemeClr val="bg1"/>
                </a:solidFill>
              </a:rPr>
              <a:t>Llansteffan</a:t>
            </a:r>
            <a:r>
              <a:rPr lang="en-US" dirty="0">
                <a:solidFill>
                  <a:schemeClr val="bg1"/>
                </a:solidFill>
              </a:rPr>
              <a:t> Castle HistoryPoints.org, no date)</a:t>
            </a:r>
            <a:r>
              <a:rPr lang="en-US" b="0" i="0" dirty="0">
                <a:solidFill>
                  <a:srgbClr val="FFFFFF"/>
                </a:solidFill>
                <a:effectLst/>
                <a:latin typeface="Verdana" panose="020B0604030504040204" pitchFamily="34" charset="0"/>
              </a:rPr>
              <a:t>  (History Points, 2024)</a:t>
            </a:r>
            <a:endParaRPr lang="en-US" dirty="0">
              <a:solidFill>
                <a:schemeClr val="bg1"/>
              </a:solidFill>
            </a:endParaRPr>
          </a:p>
        </p:txBody>
      </p:sp>
      <p:sp>
        <p:nvSpPr>
          <p:cNvPr id="19" name="TextBox 18">
            <a:extLst>
              <a:ext uri="{FF2B5EF4-FFF2-40B4-BE49-F238E27FC236}">
                <a16:creationId xmlns:a16="http://schemas.microsoft.com/office/drawing/2014/main" id="{0F127366-ED49-B8CD-12BA-7C601D01435D}"/>
              </a:ext>
            </a:extLst>
          </p:cNvPr>
          <p:cNvSpPr txBox="1"/>
          <p:nvPr/>
        </p:nvSpPr>
        <p:spPr>
          <a:xfrm>
            <a:off x="212503" y="5286634"/>
            <a:ext cx="6359652" cy="1200329"/>
          </a:xfrm>
          <a:prstGeom prst="rect">
            <a:avLst/>
          </a:prstGeom>
          <a:noFill/>
        </p:spPr>
        <p:txBody>
          <a:bodyPr wrap="square">
            <a:spAutoFit/>
          </a:bodyPr>
          <a:lstStyle/>
          <a:p>
            <a:r>
              <a:rPr lang="en-US" dirty="0">
                <a:solidFill>
                  <a:schemeClr val="bg1"/>
                </a:solidFill>
              </a:rPr>
              <a:t>Today, the castle is maintained by </a:t>
            </a:r>
            <a:r>
              <a:rPr lang="en-US" dirty="0" err="1">
                <a:solidFill>
                  <a:schemeClr val="bg1"/>
                </a:solidFill>
              </a:rPr>
              <a:t>Cadw</a:t>
            </a:r>
            <a:r>
              <a:rPr lang="en-US" dirty="0">
                <a:solidFill>
                  <a:schemeClr val="bg1"/>
                </a:solidFill>
              </a:rPr>
              <a:t>, who allow public access. What makes this place special are the beautiful and far-reaching views around the castle, which would have been used to spot oncoming invaders</a:t>
            </a:r>
          </a:p>
        </p:txBody>
      </p:sp>
      <p:pic>
        <p:nvPicPr>
          <p:cNvPr id="24" name="Picture 23">
            <a:extLst>
              <a:ext uri="{FF2B5EF4-FFF2-40B4-BE49-F238E27FC236}">
                <a16:creationId xmlns:a16="http://schemas.microsoft.com/office/drawing/2014/main" id="{AA341E21-F05E-72D1-E673-CE72D9E78D86}"/>
              </a:ext>
            </a:extLst>
          </p:cNvPr>
          <p:cNvPicPr>
            <a:picLocks noChangeAspect="1"/>
          </p:cNvPicPr>
          <p:nvPr/>
        </p:nvPicPr>
        <p:blipFill>
          <a:blip r:embed="rId5"/>
          <a:stretch>
            <a:fillRect/>
          </a:stretch>
        </p:blipFill>
        <p:spPr>
          <a:xfrm>
            <a:off x="44163" y="1960258"/>
            <a:ext cx="4121253" cy="1786283"/>
          </a:xfrm>
          <a:prstGeom prst="rect">
            <a:avLst/>
          </a:prstGeom>
        </p:spPr>
      </p:pic>
      <p:pic>
        <p:nvPicPr>
          <p:cNvPr id="25" name="Picture 24">
            <a:extLst>
              <a:ext uri="{FF2B5EF4-FFF2-40B4-BE49-F238E27FC236}">
                <a16:creationId xmlns:a16="http://schemas.microsoft.com/office/drawing/2014/main" id="{4C13C689-4964-8A96-69DF-EB9585D1C4E7}"/>
              </a:ext>
            </a:extLst>
          </p:cNvPr>
          <p:cNvPicPr>
            <a:picLocks noChangeAspect="1"/>
          </p:cNvPicPr>
          <p:nvPr/>
        </p:nvPicPr>
        <p:blipFill>
          <a:blip r:embed="rId6"/>
          <a:stretch>
            <a:fillRect/>
          </a:stretch>
        </p:blipFill>
        <p:spPr>
          <a:xfrm>
            <a:off x="4251145" y="2620072"/>
            <a:ext cx="3524250" cy="2295525"/>
          </a:xfrm>
          <a:prstGeom prst="rect">
            <a:avLst/>
          </a:prstGeom>
        </p:spPr>
      </p:pic>
      <p:sp>
        <p:nvSpPr>
          <p:cNvPr id="28" name="TextBox 27">
            <a:extLst>
              <a:ext uri="{FF2B5EF4-FFF2-40B4-BE49-F238E27FC236}">
                <a16:creationId xmlns:a16="http://schemas.microsoft.com/office/drawing/2014/main" id="{FAB6C5A6-4614-8C11-A311-B4FEB527B07B}"/>
              </a:ext>
            </a:extLst>
          </p:cNvPr>
          <p:cNvSpPr txBox="1"/>
          <p:nvPr/>
        </p:nvSpPr>
        <p:spPr>
          <a:xfrm>
            <a:off x="4136508" y="4974916"/>
            <a:ext cx="6318504" cy="369332"/>
          </a:xfrm>
          <a:prstGeom prst="rect">
            <a:avLst/>
          </a:prstGeom>
          <a:noFill/>
        </p:spPr>
        <p:txBody>
          <a:bodyPr wrap="square">
            <a:spAutoFit/>
          </a:bodyPr>
          <a:lstStyle/>
          <a:p>
            <a:r>
              <a:rPr lang="en-GB" b="0" i="1" dirty="0">
                <a:solidFill>
                  <a:schemeClr val="bg1"/>
                </a:solidFill>
                <a:effectLst/>
                <a:latin typeface="Libre Franklin" panose="020F0502020204030204" pitchFamily="2" charset="0"/>
              </a:rPr>
              <a:t>(</a:t>
            </a:r>
            <a:r>
              <a:rPr lang="en-GB" b="0" i="1" dirty="0" err="1">
                <a:solidFill>
                  <a:schemeClr val="bg1"/>
                </a:solidFill>
                <a:effectLst/>
                <a:latin typeface="Libre Franklin" panose="020F0502020204030204" pitchFamily="2" charset="0"/>
              </a:rPr>
              <a:t>Cadw</a:t>
            </a:r>
            <a:r>
              <a:rPr lang="en-GB" b="0" i="1" dirty="0">
                <a:solidFill>
                  <a:schemeClr val="bg1"/>
                </a:solidFill>
                <a:effectLst/>
                <a:latin typeface="Libre Franklin" panose="020F0502020204030204" pitchFamily="2" charset="0"/>
              </a:rPr>
              <a:t> information board,</a:t>
            </a:r>
            <a:r>
              <a:rPr lang="en-US" sz="1800" dirty="0">
                <a:solidFill>
                  <a:schemeClr val="bg1"/>
                </a:solidFill>
              </a:rPr>
              <a:t> 2023)</a:t>
            </a:r>
            <a:endParaRPr lang="en-GB" dirty="0">
              <a:solidFill>
                <a:schemeClr val="bg1"/>
              </a:solidFill>
            </a:endParaRPr>
          </a:p>
        </p:txBody>
      </p:sp>
      <p:sp>
        <p:nvSpPr>
          <p:cNvPr id="29" name="TextBox 28">
            <a:extLst>
              <a:ext uri="{FF2B5EF4-FFF2-40B4-BE49-F238E27FC236}">
                <a16:creationId xmlns:a16="http://schemas.microsoft.com/office/drawing/2014/main" id="{294CB5AE-1D30-6B02-C578-2CFD456797CC}"/>
              </a:ext>
            </a:extLst>
          </p:cNvPr>
          <p:cNvSpPr txBox="1"/>
          <p:nvPr/>
        </p:nvSpPr>
        <p:spPr>
          <a:xfrm>
            <a:off x="7995907" y="6447530"/>
            <a:ext cx="6318504" cy="369332"/>
          </a:xfrm>
          <a:prstGeom prst="rect">
            <a:avLst/>
          </a:prstGeom>
          <a:noFill/>
        </p:spPr>
        <p:txBody>
          <a:bodyPr wrap="square">
            <a:spAutoFit/>
          </a:bodyPr>
          <a:lstStyle/>
          <a:p>
            <a:r>
              <a:rPr lang="en-GB" b="0" i="1" dirty="0" err="1">
                <a:solidFill>
                  <a:schemeClr val="bg1"/>
                </a:solidFill>
                <a:effectLst/>
                <a:latin typeface="Libre Franklin" pitchFamily="2" charset="0"/>
              </a:rPr>
              <a:t>Cadw</a:t>
            </a:r>
            <a:r>
              <a:rPr lang="en-GB" b="0" i="1" dirty="0">
                <a:solidFill>
                  <a:schemeClr val="bg1"/>
                </a:solidFill>
                <a:effectLst/>
                <a:latin typeface="Libre Franklin" pitchFamily="2" charset="0"/>
              </a:rPr>
              <a:t> information board</a:t>
            </a:r>
            <a:r>
              <a:rPr lang="en-US" sz="1800" dirty="0">
                <a:solidFill>
                  <a:schemeClr val="bg1"/>
                </a:solidFill>
              </a:rPr>
              <a:t>, 2023)</a:t>
            </a:r>
            <a:endParaRPr lang="en-GB" dirty="0">
              <a:solidFill>
                <a:schemeClr val="bg1"/>
              </a:solidFill>
            </a:endParaRPr>
          </a:p>
        </p:txBody>
      </p:sp>
    </p:spTree>
    <p:extLst>
      <p:ext uri="{BB962C8B-B14F-4D97-AF65-F5344CB8AC3E}">
        <p14:creationId xmlns:p14="http://schemas.microsoft.com/office/powerpoint/2010/main" val="220923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41663A5-18E0-B683-2AFC-73DD599777D9}"/>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D83A260-AB06-ACF7-A29A-9883C251B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sandy area with a hill in the background&#10;&#10;Description automatically generated">
            <a:extLst>
              <a:ext uri="{FF2B5EF4-FFF2-40B4-BE49-F238E27FC236}">
                <a16:creationId xmlns:a16="http://schemas.microsoft.com/office/drawing/2014/main" id="{A93AD47F-88CB-9953-01DF-00864987732E}"/>
              </a:ext>
            </a:extLst>
          </p:cNvPr>
          <p:cNvPicPr>
            <a:picLocks noGrp="1" noRot="1" noChangeAspect="1" noMove="1" noResize="1" noEditPoints="1" noAdjustHandles="1" noChangeArrowheads="1" noChangeShapeType="1" noCrop="1"/>
          </p:cNvPicPr>
          <p:nvPr/>
        </p:nvPicPr>
        <p:blipFill>
          <a:blip r:embed="rId3"/>
          <a:srcRect t="1747"/>
          <a:stretch/>
        </p:blipFill>
        <p:spPr>
          <a:xfrm>
            <a:off x="-243840" y="8878"/>
            <a:ext cx="12636830" cy="6971042"/>
          </a:xfrm>
          <a:prstGeom prst="rect">
            <a:avLst/>
          </a:prstGeom>
        </p:spPr>
      </p:pic>
      <p:grpSp>
        <p:nvGrpSpPr>
          <p:cNvPr id="15" name="Group 14">
            <a:extLst>
              <a:ext uri="{FF2B5EF4-FFF2-40B4-BE49-F238E27FC236}">
                <a16:creationId xmlns:a16="http://schemas.microsoft.com/office/drawing/2014/main" id="{6DE5E089-BAF2-12DD-2B07-F3FB7EEC92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87637" y="422053"/>
            <a:ext cx="712552" cy="811570"/>
            <a:chOff x="4487637" y="422053"/>
            <a:chExt cx="712552" cy="811570"/>
          </a:xfrm>
        </p:grpSpPr>
        <p:sp>
          <p:nvSpPr>
            <p:cNvPr id="20" name="Graphic 11">
              <a:extLst>
                <a:ext uri="{FF2B5EF4-FFF2-40B4-BE49-F238E27FC236}">
                  <a16:creationId xmlns:a16="http://schemas.microsoft.com/office/drawing/2014/main" id="{FCFED59A-AB93-D7E9-D6BB-F4EAE7367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5182" y="422053"/>
              <a:ext cx="171514" cy="171514"/>
            </a:xfrm>
            <a:custGeom>
              <a:avLst/>
              <a:gdLst>
                <a:gd name="connsiteX0" fmla="*/ 159873 w 171514"/>
                <a:gd name="connsiteY0" fmla="*/ 74116 h 171514"/>
                <a:gd name="connsiteX1" fmla="*/ 97398 w 171514"/>
                <a:gd name="connsiteY1" fmla="*/ 74116 h 171514"/>
                <a:gd name="connsiteX2" fmla="*/ 97398 w 171514"/>
                <a:gd name="connsiteY2" fmla="*/ 11641 h 171514"/>
                <a:gd name="connsiteX3" fmla="*/ 85757 w 171514"/>
                <a:gd name="connsiteY3" fmla="*/ 0 h 171514"/>
                <a:gd name="connsiteX4" fmla="*/ 74116 w 171514"/>
                <a:gd name="connsiteY4" fmla="*/ 11641 h 171514"/>
                <a:gd name="connsiteX5" fmla="*/ 74116 w 171514"/>
                <a:gd name="connsiteY5" fmla="*/ 74116 h 171514"/>
                <a:gd name="connsiteX6" fmla="*/ 11641 w 171514"/>
                <a:gd name="connsiteY6" fmla="*/ 74116 h 171514"/>
                <a:gd name="connsiteX7" fmla="*/ 0 w 171514"/>
                <a:gd name="connsiteY7" fmla="*/ 85757 h 171514"/>
                <a:gd name="connsiteX8" fmla="*/ 11641 w 171514"/>
                <a:gd name="connsiteY8" fmla="*/ 97398 h 171514"/>
                <a:gd name="connsiteX9" fmla="*/ 74116 w 171514"/>
                <a:gd name="connsiteY9" fmla="*/ 97398 h 171514"/>
                <a:gd name="connsiteX10" fmla="*/ 74116 w 171514"/>
                <a:gd name="connsiteY10" fmla="*/ 159873 h 171514"/>
                <a:gd name="connsiteX11" fmla="*/ 85757 w 171514"/>
                <a:gd name="connsiteY11" fmla="*/ 171514 h 171514"/>
                <a:gd name="connsiteX12" fmla="*/ 97398 w 171514"/>
                <a:gd name="connsiteY12" fmla="*/ 159873 h 171514"/>
                <a:gd name="connsiteX13" fmla="*/ 97398 w 171514"/>
                <a:gd name="connsiteY13" fmla="*/ 97398 h 171514"/>
                <a:gd name="connsiteX14" fmla="*/ 159873 w 171514"/>
                <a:gd name="connsiteY14" fmla="*/ 97398 h 171514"/>
                <a:gd name="connsiteX15" fmla="*/ 171514 w 171514"/>
                <a:gd name="connsiteY15" fmla="*/ 85757 h 171514"/>
                <a:gd name="connsiteX16" fmla="*/ 159873 w 171514"/>
                <a:gd name="connsiteY16" fmla="*/ 74116 h 171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4" h="171514">
                  <a:moveTo>
                    <a:pt x="159873" y="74116"/>
                  </a:moveTo>
                  <a:lnTo>
                    <a:pt x="97398" y="74116"/>
                  </a:lnTo>
                  <a:lnTo>
                    <a:pt x="97398" y="11641"/>
                  </a:lnTo>
                  <a:cubicBezTo>
                    <a:pt x="97398" y="5212"/>
                    <a:pt x="92186" y="0"/>
                    <a:pt x="85757" y="0"/>
                  </a:cubicBezTo>
                  <a:cubicBezTo>
                    <a:pt x="79328" y="0"/>
                    <a:pt x="74116" y="5212"/>
                    <a:pt x="74116" y="11641"/>
                  </a:cubicBezTo>
                  <a:lnTo>
                    <a:pt x="74116" y="74116"/>
                  </a:lnTo>
                  <a:lnTo>
                    <a:pt x="11641" y="74116"/>
                  </a:lnTo>
                  <a:cubicBezTo>
                    <a:pt x="5212" y="74116"/>
                    <a:pt x="0" y="79328"/>
                    <a:pt x="0" y="85757"/>
                  </a:cubicBezTo>
                  <a:cubicBezTo>
                    <a:pt x="0" y="92186"/>
                    <a:pt x="5212" y="97398"/>
                    <a:pt x="11641" y="97398"/>
                  </a:cubicBezTo>
                  <a:lnTo>
                    <a:pt x="74116" y="97398"/>
                  </a:lnTo>
                  <a:lnTo>
                    <a:pt x="74116" y="159873"/>
                  </a:lnTo>
                  <a:cubicBezTo>
                    <a:pt x="74116" y="166302"/>
                    <a:pt x="79328" y="171514"/>
                    <a:pt x="85757" y="171514"/>
                  </a:cubicBezTo>
                  <a:cubicBezTo>
                    <a:pt x="92186" y="171514"/>
                    <a:pt x="97398" y="166302"/>
                    <a:pt x="97398" y="159873"/>
                  </a:cubicBezTo>
                  <a:lnTo>
                    <a:pt x="97398" y="97398"/>
                  </a:lnTo>
                  <a:lnTo>
                    <a:pt x="159873" y="97398"/>
                  </a:lnTo>
                  <a:cubicBezTo>
                    <a:pt x="166302" y="97398"/>
                    <a:pt x="171514" y="92186"/>
                    <a:pt x="171514" y="85757"/>
                  </a:cubicBezTo>
                  <a:cubicBezTo>
                    <a:pt x="171514" y="79328"/>
                    <a:pt x="166302" y="74116"/>
                    <a:pt x="159873" y="74116"/>
                  </a:cubicBezTo>
                  <a:close/>
                </a:path>
              </a:pathLst>
            </a:custGeom>
            <a:solidFill>
              <a:schemeClr val="accent2"/>
            </a:solidFill>
            <a:ln w="776" cap="flat">
              <a:noFill/>
              <a:prstDash val="solid"/>
              <a:miter/>
            </a:ln>
          </p:spPr>
          <p:txBody>
            <a:bodyPr rtlCol="0" anchor="ctr"/>
            <a:lstStyle/>
            <a:p>
              <a:endParaRPr lang="en-US"/>
            </a:p>
          </p:txBody>
        </p:sp>
        <p:sp>
          <p:nvSpPr>
            <p:cNvPr id="21" name="Graphic 10">
              <a:extLst>
                <a:ext uri="{FF2B5EF4-FFF2-40B4-BE49-F238E27FC236}">
                  <a16:creationId xmlns:a16="http://schemas.microsoft.com/office/drawing/2014/main" id="{F3473215-287B-4A7E-0882-5A7EC4E69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87763" y="704906"/>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22" name="Graphic 12">
              <a:extLst>
                <a:ext uri="{FF2B5EF4-FFF2-40B4-BE49-F238E27FC236}">
                  <a16:creationId xmlns:a16="http://schemas.microsoft.com/office/drawing/2014/main" id="{7B418D32-0243-8B71-9CD6-F7F402DD64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7637" y="1076078"/>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677E8B5C-1304-BB6A-B5D2-110BC0CE03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8C72A50-3C87-202C-4BF7-C7DFCC9320E6}"/>
              </a:ext>
            </a:extLst>
          </p:cNvPr>
          <p:cNvSpPr>
            <a:spLocks noGrp="1"/>
          </p:cNvSpPr>
          <p:nvPr>
            <p:ph idx="1"/>
          </p:nvPr>
        </p:nvSpPr>
        <p:spPr>
          <a:xfrm>
            <a:off x="480332" y="547217"/>
            <a:ext cx="3526973" cy="2809114"/>
          </a:xfrm>
        </p:spPr>
        <p:txBody>
          <a:bodyPr anchor="t">
            <a:normAutofit/>
          </a:bodyPr>
          <a:lstStyle/>
          <a:p>
            <a:pPr marL="0" indent="0">
              <a:buFont typeface="Arial" panose="020B0604020202020204" pitchFamily="34" charset="0"/>
              <a:buNone/>
            </a:pPr>
            <a:endParaRPr lang="en-GB" sz="800" kern="100" dirty="0">
              <a:latin typeface="Aptos" panose="020B0004020202020204" pitchFamily="34" charset="0"/>
              <a:ea typeface="Aptos" panose="020B0004020202020204" pitchFamily="34" charset="0"/>
              <a:cs typeface="Times New Roman" panose="02020603050405020304" pitchFamily="18" charset="0"/>
            </a:endParaRPr>
          </a:p>
          <a:p>
            <a:pPr marL="0" indent="0">
              <a:buFont typeface="Arial" panose="020B0604020202020204" pitchFamily="34" charset="0"/>
              <a:buNone/>
            </a:pPr>
            <a:r>
              <a:rPr lang="en-US" sz="800" dirty="0"/>
              <a:t> </a:t>
            </a:r>
            <a:endParaRPr lang="en-GB" sz="800" dirty="0"/>
          </a:p>
        </p:txBody>
      </p:sp>
      <p:pic>
        <p:nvPicPr>
          <p:cNvPr id="8" name="Picture 7">
            <a:extLst>
              <a:ext uri="{FF2B5EF4-FFF2-40B4-BE49-F238E27FC236}">
                <a16:creationId xmlns:a16="http://schemas.microsoft.com/office/drawing/2014/main" id="{987675BF-715F-CB52-14F4-13B3447D8F7E}"/>
              </a:ext>
            </a:extLst>
          </p:cNvPr>
          <p:cNvPicPr>
            <a:picLocks noChangeAspect="1"/>
          </p:cNvPicPr>
          <p:nvPr/>
        </p:nvPicPr>
        <p:blipFill>
          <a:blip r:embed="rId4"/>
          <a:srcRect l="51242" t="13414" r="13280" b="8539"/>
          <a:stretch/>
        </p:blipFill>
        <p:spPr>
          <a:xfrm>
            <a:off x="9337610" y="593567"/>
            <a:ext cx="2087956" cy="3207266"/>
          </a:xfrm>
          <a:prstGeom prst="rect">
            <a:avLst/>
          </a:prstGeom>
        </p:spPr>
      </p:pic>
      <p:sp>
        <p:nvSpPr>
          <p:cNvPr id="27" name="TextBox 26">
            <a:extLst>
              <a:ext uri="{FF2B5EF4-FFF2-40B4-BE49-F238E27FC236}">
                <a16:creationId xmlns:a16="http://schemas.microsoft.com/office/drawing/2014/main" id="{719CCD1F-0936-E67D-F698-1CAAEC385FF9}"/>
              </a:ext>
            </a:extLst>
          </p:cNvPr>
          <p:cNvSpPr txBox="1"/>
          <p:nvPr/>
        </p:nvSpPr>
        <p:spPr>
          <a:xfrm>
            <a:off x="1883664" y="1266568"/>
            <a:ext cx="6967728" cy="2031325"/>
          </a:xfrm>
          <a:prstGeom prst="rect">
            <a:avLst/>
          </a:prstGeom>
          <a:noFill/>
        </p:spPr>
        <p:txBody>
          <a:bodyPr wrap="square">
            <a:spAutoFit/>
          </a:bodyPr>
          <a:lstStyle/>
          <a:p>
            <a:r>
              <a:rPr lang="en-US" dirty="0">
                <a:solidFill>
                  <a:schemeClr val="bg1"/>
                </a:solidFill>
              </a:rPr>
              <a:t>" When visiting, it offers a tranquil experience, with the only sounds being the wind in the trees and the song of the birds such as the linnet . It's remarkable to witness the contrast between a bustling castle that endured multiple violent sieges and the serene tourist attraction it is today. I found the views from the castle and along the beach very pleasing. (Department Environment of Wales, no date)</a:t>
            </a:r>
          </a:p>
          <a:p>
            <a:endParaRPr lang="en-US" dirty="0">
              <a:solidFill>
                <a:schemeClr val="bg1"/>
              </a:solidFill>
            </a:endParaRPr>
          </a:p>
        </p:txBody>
      </p:sp>
      <p:sp>
        <p:nvSpPr>
          <p:cNvPr id="29" name="TextBox 28">
            <a:extLst>
              <a:ext uri="{FF2B5EF4-FFF2-40B4-BE49-F238E27FC236}">
                <a16:creationId xmlns:a16="http://schemas.microsoft.com/office/drawing/2014/main" id="{DA022171-810C-41B3-E5E6-AFC41E41EEB3}"/>
              </a:ext>
            </a:extLst>
          </p:cNvPr>
          <p:cNvSpPr txBox="1"/>
          <p:nvPr/>
        </p:nvSpPr>
        <p:spPr>
          <a:xfrm>
            <a:off x="5087763" y="4936651"/>
            <a:ext cx="6643989" cy="1477328"/>
          </a:xfrm>
          <a:prstGeom prst="rect">
            <a:avLst/>
          </a:prstGeom>
          <a:noFill/>
        </p:spPr>
        <p:txBody>
          <a:bodyPr wrap="square">
            <a:spAutoFit/>
          </a:bodyPr>
          <a:lstStyle/>
          <a:p>
            <a:r>
              <a:rPr lang="en-US" dirty="0">
                <a:solidFill>
                  <a:schemeClr val="bg1"/>
                </a:solidFill>
              </a:rPr>
              <a:t>I believe it is worth my attention due to the wide variety of ecological and historical content there is to be passed on. If understood a deeper and longer-lasting connection could be </a:t>
            </a:r>
            <a:r>
              <a:rPr lang="en-US" dirty="0" err="1">
                <a:solidFill>
                  <a:schemeClr val="bg1"/>
                </a:solidFill>
              </a:rPr>
              <a:t>made,in</a:t>
            </a:r>
            <a:r>
              <a:rPr lang="en-US" dirty="0">
                <a:solidFill>
                  <a:schemeClr val="bg1"/>
                </a:solidFill>
              </a:rPr>
              <a:t> turn, this could inspire people to act more considerately when visiting these incredible places</a:t>
            </a:r>
          </a:p>
        </p:txBody>
      </p:sp>
      <p:pic>
        <p:nvPicPr>
          <p:cNvPr id="30" name="Picture 29">
            <a:extLst>
              <a:ext uri="{FF2B5EF4-FFF2-40B4-BE49-F238E27FC236}">
                <a16:creationId xmlns:a16="http://schemas.microsoft.com/office/drawing/2014/main" id="{1E90E254-05BA-BE7B-7F44-6EE42BA0A5F8}"/>
              </a:ext>
            </a:extLst>
          </p:cNvPr>
          <p:cNvPicPr>
            <a:picLocks noChangeAspect="1"/>
          </p:cNvPicPr>
          <p:nvPr/>
        </p:nvPicPr>
        <p:blipFill>
          <a:blip r:embed="rId5"/>
          <a:stretch>
            <a:fillRect/>
          </a:stretch>
        </p:blipFill>
        <p:spPr>
          <a:xfrm>
            <a:off x="573028" y="3394229"/>
            <a:ext cx="2316681" cy="3084843"/>
          </a:xfrm>
          <a:prstGeom prst="rect">
            <a:avLst/>
          </a:prstGeom>
        </p:spPr>
      </p:pic>
    </p:spTree>
    <p:extLst>
      <p:ext uri="{BB962C8B-B14F-4D97-AF65-F5344CB8AC3E}">
        <p14:creationId xmlns:p14="http://schemas.microsoft.com/office/powerpoint/2010/main" val="1718315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0B1A59-C98A-2775-0404-0F18306F1FF5}"/>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1AE7777-8C5D-D33D-0C46-C7D75B21A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sandy area with a hill in the background&#10;&#10;Description automatically generated">
            <a:extLst>
              <a:ext uri="{FF2B5EF4-FFF2-40B4-BE49-F238E27FC236}">
                <a16:creationId xmlns:a16="http://schemas.microsoft.com/office/drawing/2014/main" id="{BBC4E9DB-B91E-85CB-C990-405F9F5A6B0E}"/>
              </a:ext>
            </a:extLst>
          </p:cNvPr>
          <p:cNvPicPr>
            <a:picLocks noGrp="1" noRot="1" noChangeAspect="1" noMove="1" noResize="1" noEditPoints="1" noAdjustHandles="1" noChangeArrowheads="1" noChangeShapeType="1" noCrop="1"/>
          </p:cNvPicPr>
          <p:nvPr/>
        </p:nvPicPr>
        <p:blipFill>
          <a:blip r:embed="rId3"/>
          <a:srcRect t="1747"/>
          <a:stretch/>
        </p:blipFill>
        <p:spPr>
          <a:xfrm>
            <a:off x="-243840" y="8878"/>
            <a:ext cx="12636830" cy="6971042"/>
          </a:xfrm>
          <a:prstGeom prst="rect">
            <a:avLst/>
          </a:prstGeom>
        </p:spPr>
      </p:pic>
      <p:grpSp>
        <p:nvGrpSpPr>
          <p:cNvPr id="15" name="Group 14">
            <a:extLst>
              <a:ext uri="{FF2B5EF4-FFF2-40B4-BE49-F238E27FC236}">
                <a16:creationId xmlns:a16="http://schemas.microsoft.com/office/drawing/2014/main" id="{84890D7A-417E-BFEB-0FEA-3878EFAB52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87637" y="422053"/>
            <a:ext cx="712552" cy="811570"/>
            <a:chOff x="4487637" y="422053"/>
            <a:chExt cx="712552" cy="811570"/>
          </a:xfrm>
        </p:grpSpPr>
        <p:sp>
          <p:nvSpPr>
            <p:cNvPr id="20" name="Graphic 11">
              <a:extLst>
                <a:ext uri="{FF2B5EF4-FFF2-40B4-BE49-F238E27FC236}">
                  <a16:creationId xmlns:a16="http://schemas.microsoft.com/office/drawing/2014/main" id="{93FFD291-1EEF-818C-F8FF-D29534EF2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5182" y="422053"/>
              <a:ext cx="171514" cy="171514"/>
            </a:xfrm>
            <a:custGeom>
              <a:avLst/>
              <a:gdLst>
                <a:gd name="connsiteX0" fmla="*/ 159873 w 171514"/>
                <a:gd name="connsiteY0" fmla="*/ 74116 h 171514"/>
                <a:gd name="connsiteX1" fmla="*/ 97398 w 171514"/>
                <a:gd name="connsiteY1" fmla="*/ 74116 h 171514"/>
                <a:gd name="connsiteX2" fmla="*/ 97398 w 171514"/>
                <a:gd name="connsiteY2" fmla="*/ 11641 h 171514"/>
                <a:gd name="connsiteX3" fmla="*/ 85757 w 171514"/>
                <a:gd name="connsiteY3" fmla="*/ 0 h 171514"/>
                <a:gd name="connsiteX4" fmla="*/ 74116 w 171514"/>
                <a:gd name="connsiteY4" fmla="*/ 11641 h 171514"/>
                <a:gd name="connsiteX5" fmla="*/ 74116 w 171514"/>
                <a:gd name="connsiteY5" fmla="*/ 74116 h 171514"/>
                <a:gd name="connsiteX6" fmla="*/ 11641 w 171514"/>
                <a:gd name="connsiteY6" fmla="*/ 74116 h 171514"/>
                <a:gd name="connsiteX7" fmla="*/ 0 w 171514"/>
                <a:gd name="connsiteY7" fmla="*/ 85757 h 171514"/>
                <a:gd name="connsiteX8" fmla="*/ 11641 w 171514"/>
                <a:gd name="connsiteY8" fmla="*/ 97398 h 171514"/>
                <a:gd name="connsiteX9" fmla="*/ 74116 w 171514"/>
                <a:gd name="connsiteY9" fmla="*/ 97398 h 171514"/>
                <a:gd name="connsiteX10" fmla="*/ 74116 w 171514"/>
                <a:gd name="connsiteY10" fmla="*/ 159873 h 171514"/>
                <a:gd name="connsiteX11" fmla="*/ 85757 w 171514"/>
                <a:gd name="connsiteY11" fmla="*/ 171514 h 171514"/>
                <a:gd name="connsiteX12" fmla="*/ 97398 w 171514"/>
                <a:gd name="connsiteY12" fmla="*/ 159873 h 171514"/>
                <a:gd name="connsiteX13" fmla="*/ 97398 w 171514"/>
                <a:gd name="connsiteY13" fmla="*/ 97398 h 171514"/>
                <a:gd name="connsiteX14" fmla="*/ 159873 w 171514"/>
                <a:gd name="connsiteY14" fmla="*/ 97398 h 171514"/>
                <a:gd name="connsiteX15" fmla="*/ 171514 w 171514"/>
                <a:gd name="connsiteY15" fmla="*/ 85757 h 171514"/>
                <a:gd name="connsiteX16" fmla="*/ 159873 w 171514"/>
                <a:gd name="connsiteY16" fmla="*/ 74116 h 171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4" h="171514">
                  <a:moveTo>
                    <a:pt x="159873" y="74116"/>
                  </a:moveTo>
                  <a:lnTo>
                    <a:pt x="97398" y="74116"/>
                  </a:lnTo>
                  <a:lnTo>
                    <a:pt x="97398" y="11641"/>
                  </a:lnTo>
                  <a:cubicBezTo>
                    <a:pt x="97398" y="5212"/>
                    <a:pt x="92186" y="0"/>
                    <a:pt x="85757" y="0"/>
                  </a:cubicBezTo>
                  <a:cubicBezTo>
                    <a:pt x="79328" y="0"/>
                    <a:pt x="74116" y="5212"/>
                    <a:pt x="74116" y="11641"/>
                  </a:cubicBezTo>
                  <a:lnTo>
                    <a:pt x="74116" y="74116"/>
                  </a:lnTo>
                  <a:lnTo>
                    <a:pt x="11641" y="74116"/>
                  </a:lnTo>
                  <a:cubicBezTo>
                    <a:pt x="5212" y="74116"/>
                    <a:pt x="0" y="79328"/>
                    <a:pt x="0" y="85757"/>
                  </a:cubicBezTo>
                  <a:cubicBezTo>
                    <a:pt x="0" y="92186"/>
                    <a:pt x="5212" y="97398"/>
                    <a:pt x="11641" y="97398"/>
                  </a:cubicBezTo>
                  <a:lnTo>
                    <a:pt x="74116" y="97398"/>
                  </a:lnTo>
                  <a:lnTo>
                    <a:pt x="74116" y="159873"/>
                  </a:lnTo>
                  <a:cubicBezTo>
                    <a:pt x="74116" y="166302"/>
                    <a:pt x="79328" y="171514"/>
                    <a:pt x="85757" y="171514"/>
                  </a:cubicBezTo>
                  <a:cubicBezTo>
                    <a:pt x="92186" y="171514"/>
                    <a:pt x="97398" y="166302"/>
                    <a:pt x="97398" y="159873"/>
                  </a:cubicBezTo>
                  <a:lnTo>
                    <a:pt x="97398" y="97398"/>
                  </a:lnTo>
                  <a:lnTo>
                    <a:pt x="159873" y="97398"/>
                  </a:lnTo>
                  <a:cubicBezTo>
                    <a:pt x="166302" y="97398"/>
                    <a:pt x="171514" y="92186"/>
                    <a:pt x="171514" y="85757"/>
                  </a:cubicBezTo>
                  <a:cubicBezTo>
                    <a:pt x="171514" y="79328"/>
                    <a:pt x="166302" y="74116"/>
                    <a:pt x="159873" y="74116"/>
                  </a:cubicBezTo>
                  <a:close/>
                </a:path>
              </a:pathLst>
            </a:custGeom>
            <a:solidFill>
              <a:schemeClr val="accent2"/>
            </a:solidFill>
            <a:ln w="776" cap="flat">
              <a:noFill/>
              <a:prstDash val="solid"/>
              <a:miter/>
            </a:ln>
          </p:spPr>
          <p:txBody>
            <a:bodyPr rtlCol="0" anchor="ctr"/>
            <a:lstStyle/>
            <a:p>
              <a:endParaRPr lang="en-US"/>
            </a:p>
          </p:txBody>
        </p:sp>
        <p:sp>
          <p:nvSpPr>
            <p:cNvPr id="21" name="Graphic 10">
              <a:extLst>
                <a:ext uri="{FF2B5EF4-FFF2-40B4-BE49-F238E27FC236}">
                  <a16:creationId xmlns:a16="http://schemas.microsoft.com/office/drawing/2014/main" id="{7BD03578-ACAB-8483-AF7F-C2BE078932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87763" y="704906"/>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22" name="Graphic 12">
              <a:extLst>
                <a:ext uri="{FF2B5EF4-FFF2-40B4-BE49-F238E27FC236}">
                  <a16:creationId xmlns:a16="http://schemas.microsoft.com/office/drawing/2014/main" id="{DC419426-F733-254D-D64F-226632F46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7637" y="1076078"/>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D16E7051-53C2-C5E1-6A76-A7E58D9137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758D15-E3D2-8499-8FDA-B7BCE21B3FEA}"/>
              </a:ext>
            </a:extLst>
          </p:cNvPr>
          <p:cNvSpPr>
            <a:spLocks noGrp="1"/>
          </p:cNvSpPr>
          <p:nvPr>
            <p:ph idx="1"/>
          </p:nvPr>
        </p:nvSpPr>
        <p:spPr>
          <a:xfrm>
            <a:off x="480332" y="547217"/>
            <a:ext cx="3526973" cy="2809114"/>
          </a:xfrm>
        </p:spPr>
        <p:txBody>
          <a:bodyPr anchor="t">
            <a:normAutofit/>
          </a:bodyPr>
          <a:lstStyle/>
          <a:p>
            <a:pPr marL="0" indent="0">
              <a:buFont typeface="Arial" panose="020B0604020202020204" pitchFamily="34" charset="0"/>
              <a:buNone/>
            </a:pPr>
            <a:endParaRPr lang="en-GB" sz="800" kern="100" dirty="0">
              <a:latin typeface="Aptos" panose="020B0004020202020204" pitchFamily="34" charset="0"/>
              <a:ea typeface="Aptos" panose="020B0004020202020204" pitchFamily="34" charset="0"/>
              <a:cs typeface="Times New Roman" panose="02020603050405020304" pitchFamily="18" charset="0"/>
            </a:endParaRPr>
          </a:p>
          <a:p>
            <a:pPr marL="0" indent="0">
              <a:buFont typeface="Arial" panose="020B0604020202020204" pitchFamily="34" charset="0"/>
              <a:buNone/>
            </a:pPr>
            <a:r>
              <a:rPr lang="en-US" sz="800" dirty="0"/>
              <a:t> </a:t>
            </a:r>
            <a:endParaRPr lang="en-GB" sz="800" dirty="0"/>
          </a:p>
        </p:txBody>
      </p:sp>
      <p:sp>
        <p:nvSpPr>
          <p:cNvPr id="26" name="TextBox 25">
            <a:extLst>
              <a:ext uri="{FF2B5EF4-FFF2-40B4-BE49-F238E27FC236}">
                <a16:creationId xmlns:a16="http://schemas.microsoft.com/office/drawing/2014/main" id="{E0E689B9-EBC1-F3A3-27B4-C70866067612}"/>
              </a:ext>
            </a:extLst>
          </p:cNvPr>
          <p:cNvSpPr txBox="1"/>
          <p:nvPr/>
        </p:nvSpPr>
        <p:spPr>
          <a:xfrm>
            <a:off x="172667" y="292951"/>
            <a:ext cx="6365240" cy="369332"/>
          </a:xfrm>
          <a:prstGeom prst="rect">
            <a:avLst/>
          </a:prstGeom>
          <a:noFill/>
        </p:spPr>
        <p:txBody>
          <a:bodyPr wrap="square">
            <a:spAutoFit/>
          </a:bodyPr>
          <a:lstStyle/>
          <a:p>
            <a:endParaRPr lang="en-GB" dirty="0"/>
          </a:p>
        </p:txBody>
      </p:sp>
      <p:sp>
        <p:nvSpPr>
          <p:cNvPr id="5" name="Content Placeholder 2">
            <a:extLst>
              <a:ext uri="{FF2B5EF4-FFF2-40B4-BE49-F238E27FC236}">
                <a16:creationId xmlns:a16="http://schemas.microsoft.com/office/drawing/2014/main" id="{D18826EB-2321-6445-F19D-74A5CD6EC0DD}"/>
              </a:ext>
            </a:extLst>
          </p:cNvPr>
          <p:cNvSpPr txBox="1">
            <a:spLocks/>
          </p:cNvSpPr>
          <p:nvPr/>
        </p:nvSpPr>
        <p:spPr>
          <a:xfrm>
            <a:off x="3319616" y="1832406"/>
            <a:ext cx="5472378" cy="43206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050" dirty="0"/>
          </a:p>
          <a:p>
            <a:pPr marL="0" indent="0">
              <a:buFont typeface="Arial" panose="020B0604020202020204" pitchFamily="34" charset="0"/>
              <a:buNone/>
            </a:pPr>
            <a:endParaRPr lang="en-GB" sz="1800" kern="100" dirty="0">
              <a:solidFill>
                <a:schemeClr val="bg1"/>
              </a:solidFill>
              <a:latin typeface="Arial" panose="020B0604020202020204" pitchFamily="34" charset="0"/>
              <a:ea typeface="Aptos" panose="020B0004020202020204" pitchFamily="34" charset="0"/>
              <a:cs typeface="Arial" panose="020B0604020202020204" pitchFamily="34" charset="0"/>
            </a:endParaRPr>
          </a:p>
          <a:p>
            <a:pPr marL="0" indent="0">
              <a:buNone/>
            </a:pPr>
            <a:r>
              <a:rPr lang="en-US" sz="1800" dirty="0">
                <a:solidFill>
                  <a:schemeClr val="bg1"/>
                </a:solidFill>
                <a:latin typeface="Arial" panose="020B0604020202020204" pitchFamily="34" charset="0"/>
                <a:cs typeface="Arial" panose="020B0604020202020204" pitchFamily="34" charset="0"/>
              </a:rPr>
              <a:t>Originating in the Cambrian Mountains, the River Towy runs roughly 75 miles</a:t>
            </a:r>
            <a:r>
              <a:rPr lang="en-US" sz="1800" dirty="0">
                <a:solidFill>
                  <a:srgbClr val="FFFFFF"/>
                </a:solidFill>
                <a:latin typeface="Arial" panose="020B0604020202020204" pitchFamily="34" charset="0"/>
                <a:cs typeface="Arial" panose="020B0604020202020204" pitchFamily="34" charset="0"/>
              </a:rPr>
              <a:t> (Welsh Government, 2024)</a:t>
            </a:r>
            <a:r>
              <a:rPr lang="en-US" sz="1800" dirty="0">
                <a:solidFill>
                  <a:schemeClr val="bg1"/>
                </a:solidFill>
                <a:latin typeface="Arial" panose="020B0604020202020204" pitchFamily="34" charset="0"/>
                <a:cs typeface="Arial" panose="020B0604020202020204" pitchFamily="34" charset="0"/>
              </a:rPr>
              <a:t>, passing through Llandovery, </a:t>
            </a:r>
            <a:r>
              <a:rPr lang="en-US" sz="1800" dirty="0" err="1">
                <a:solidFill>
                  <a:schemeClr val="bg1"/>
                </a:solidFill>
                <a:latin typeface="Arial" panose="020B0604020202020204" pitchFamily="34" charset="0"/>
                <a:cs typeface="Arial" panose="020B0604020202020204" pitchFamily="34" charset="0"/>
              </a:rPr>
              <a:t>Llandeilo</a:t>
            </a:r>
            <a:r>
              <a:rPr lang="en-US" sz="1800" dirty="0">
                <a:solidFill>
                  <a:schemeClr val="bg1"/>
                </a:solidFill>
                <a:latin typeface="Arial" panose="020B0604020202020204" pitchFamily="34" charset="0"/>
                <a:cs typeface="Arial" panose="020B0604020202020204" pitchFamily="34" charset="0"/>
              </a:rPr>
              <a:t>, and finally Carmarthen before meeting  at  Bristol</a:t>
            </a:r>
            <a:r>
              <a:rPr lang="en-GB" sz="1800" kern="100" dirty="0">
                <a:solidFill>
                  <a:schemeClr val="bg1"/>
                </a:solidFill>
                <a:latin typeface="Arial" panose="020B0604020202020204" pitchFamily="34" charset="0"/>
                <a:ea typeface="Aptos" panose="020B0004020202020204" pitchFamily="34" charset="0"/>
                <a:cs typeface="Arial" panose="020B0604020202020204" pitchFamily="34" charset="0"/>
              </a:rPr>
              <a:t>. On a low tide </a:t>
            </a:r>
            <a:r>
              <a:rPr lang="en-GB" sz="1800" kern="100" dirty="0" err="1">
                <a:solidFill>
                  <a:schemeClr val="bg1"/>
                </a:solidFill>
                <a:latin typeface="Arial" panose="020B0604020202020204" pitchFamily="34" charset="0"/>
                <a:ea typeface="Aptos" panose="020B0004020202020204" pitchFamily="34" charset="0"/>
                <a:cs typeface="Arial" panose="020B0604020202020204" pitchFamily="34" charset="0"/>
              </a:rPr>
              <a:t>Llanstephan</a:t>
            </a:r>
            <a:r>
              <a:rPr lang="en-GB" sz="1800" kern="100" dirty="0">
                <a:solidFill>
                  <a:schemeClr val="bg1"/>
                </a:solidFill>
                <a:latin typeface="Arial" panose="020B0604020202020204" pitchFamily="34" charset="0"/>
                <a:ea typeface="Aptos" panose="020B0004020202020204" pitchFamily="34" charset="0"/>
                <a:cs typeface="Arial" panose="020B0604020202020204" pitchFamily="34" charset="0"/>
              </a:rPr>
              <a:t> Beach opens up to a vast beach that wraps around the coastal cliff. </a:t>
            </a:r>
            <a:r>
              <a:rPr lang="en-GB" sz="1800" kern="100" dirty="0" err="1">
                <a:solidFill>
                  <a:schemeClr val="bg1"/>
                </a:solidFill>
                <a:latin typeface="Arial" panose="020B0604020202020204" pitchFamily="34" charset="0"/>
                <a:ea typeface="Aptos" panose="020B0004020202020204" pitchFamily="34" charset="0"/>
                <a:cs typeface="Arial" panose="020B0604020202020204" pitchFamily="34" charset="0"/>
              </a:rPr>
              <a:t>Llanstephan</a:t>
            </a:r>
            <a:r>
              <a:rPr lang="en-GB" sz="1800" kern="100" dirty="0">
                <a:solidFill>
                  <a:schemeClr val="bg1"/>
                </a:solidFill>
                <a:latin typeface="Arial" panose="020B0604020202020204" pitchFamily="34" charset="0"/>
                <a:ea typeface="Aptos" panose="020B0004020202020204" pitchFamily="34" charset="0"/>
                <a:cs typeface="Arial" panose="020B0604020202020204" pitchFamily="34" charset="0"/>
              </a:rPr>
              <a:t> would be an ideal area for paddle sports due to the estuary being fairly calm. As well as this when the tide changes from high to low the current switches, meaning with correct timing you are able to easily paddle with the current to get in and out of the bay </a:t>
            </a:r>
          </a:p>
          <a:p>
            <a:pPr marL="0" indent="0">
              <a:buFont typeface="Arial" panose="020B0604020202020204" pitchFamily="34" charset="0"/>
              <a:buNone/>
            </a:pPr>
            <a:endParaRPr lang="en-GB" sz="1800" kern="100" dirty="0">
              <a:solidFill>
                <a:schemeClr val="bg1"/>
              </a:solidFill>
              <a:latin typeface="Arial" panose="020B0604020202020204" pitchFamily="34" charset="0"/>
              <a:ea typeface="Aptos" panose="020B0004020202020204" pitchFamily="34" charset="0"/>
              <a:cs typeface="Arial" panose="020B0604020202020204" pitchFamily="34" charset="0"/>
            </a:endParaRPr>
          </a:p>
          <a:p>
            <a:pPr marL="0" indent="0">
              <a:buFont typeface="Arial" panose="020B0604020202020204" pitchFamily="34" charset="0"/>
              <a:buNone/>
            </a:pPr>
            <a:endParaRPr lang="en-GB" sz="5500" b="1" dirty="0">
              <a:solidFill>
                <a:srgbClr val="FF0000"/>
              </a:solidFill>
              <a:latin typeface="Arial" panose="020B060402020202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7B0D0F4A-B4FA-DBC2-E4DA-6A74FEE39156}"/>
              </a:ext>
            </a:extLst>
          </p:cNvPr>
          <p:cNvPicPr>
            <a:picLocks noChangeAspect="1"/>
          </p:cNvPicPr>
          <p:nvPr/>
        </p:nvPicPr>
        <p:blipFill>
          <a:blip r:embed="rId4"/>
          <a:stretch>
            <a:fillRect/>
          </a:stretch>
        </p:blipFill>
        <p:spPr>
          <a:xfrm>
            <a:off x="4447050" y="119198"/>
            <a:ext cx="2865724" cy="2170658"/>
          </a:xfrm>
          <a:prstGeom prst="rect">
            <a:avLst/>
          </a:prstGeom>
        </p:spPr>
      </p:pic>
      <p:pic>
        <p:nvPicPr>
          <p:cNvPr id="19" name="Picture 18">
            <a:extLst>
              <a:ext uri="{FF2B5EF4-FFF2-40B4-BE49-F238E27FC236}">
                <a16:creationId xmlns:a16="http://schemas.microsoft.com/office/drawing/2014/main" id="{574F77E5-BC1E-E288-821F-2065B0EAE451}"/>
              </a:ext>
            </a:extLst>
          </p:cNvPr>
          <p:cNvPicPr>
            <a:picLocks noChangeAspect="1"/>
          </p:cNvPicPr>
          <p:nvPr/>
        </p:nvPicPr>
        <p:blipFill>
          <a:blip r:embed="rId5"/>
          <a:stretch>
            <a:fillRect/>
          </a:stretch>
        </p:blipFill>
        <p:spPr>
          <a:xfrm>
            <a:off x="8924109" y="0"/>
            <a:ext cx="3368386" cy="2591066"/>
          </a:xfrm>
          <a:prstGeom prst="rect">
            <a:avLst/>
          </a:prstGeom>
        </p:spPr>
      </p:pic>
      <p:pic>
        <p:nvPicPr>
          <p:cNvPr id="24" name="Picture 23">
            <a:extLst>
              <a:ext uri="{FF2B5EF4-FFF2-40B4-BE49-F238E27FC236}">
                <a16:creationId xmlns:a16="http://schemas.microsoft.com/office/drawing/2014/main" id="{B9EA8E43-69B6-8C32-E0BF-FDC5A1470624}"/>
              </a:ext>
            </a:extLst>
          </p:cNvPr>
          <p:cNvPicPr>
            <a:picLocks noChangeAspect="1"/>
          </p:cNvPicPr>
          <p:nvPr/>
        </p:nvPicPr>
        <p:blipFill>
          <a:blip r:embed="rId6"/>
          <a:stretch>
            <a:fillRect/>
          </a:stretch>
        </p:blipFill>
        <p:spPr>
          <a:xfrm>
            <a:off x="40587" y="119198"/>
            <a:ext cx="3314700" cy="2228850"/>
          </a:xfrm>
          <a:prstGeom prst="rect">
            <a:avLst/>
          </a:prstGeom>
        </p:spPr>
      </p:pic>
      <p:pic>
        <p:nvPicPr>
          <p:cNvPr id="25" name="Picture 24">
            <a:extLst>
              <a:ext uri="{FF2B5EF4-FFF2-40B4-BE49-F238E27FC236}">
                <a16:creationId xmlns:a16="http://schemas.microsoft.com/office/drawing/2014/main" id="{6E60A260-6BF8-7DAF-00FB-222185F9CB1C}"/>
              </a:ext>
            </a:extLst>
          </p:cNvPr>
          <p:cNvPicPr>
            <a:picLocks noChangeAspect="1"/>
          </p:cNvPicPr>
          <p:nvPr/>
        </p:nvPicPr>
        <p:blipFill>
          <a:blip r:embed="rId7"/>
          <a:stretch>
            <a:fillRect/>
          </a:stretch>
        </p:blipFill>
        <p:spPr>
          <a:xfrm>
            <a:off x="9490502" y="3001852"/>
            <a:ext cx="2221165" cy="3509441"/>
          </a:xfrm>
          <a:prstGeom prst="rect">
            <a:avLst/>
          </a:prstGeom>
        </p:spPr>
      </p:pic>
      <p:pic>
        <p:nvPicPr>
          <p:cNvPr id="27" name="Picture 26">
            <a:extLst>
              <a:ext uri="{FF2B5EF4-FFF2-40B4-BE49-F238E27FC236}">
                <a16:creationId xmlns:a16="http://schemas.microsoft.com/office/drawing/2014/main" id="{7D7CCA28-3330-D6D1-B9D2-688EE752F736}"/>
              </a:ext>
            </a:extLst>
          </p:cNvPr>
          <p:cNvPicPr>
            <a:picLocks noChangeAspect="1"/>
          </p:cNvPicPr>
          <p:nvPr/>
        </p:nvPicPr>
        <p:blipFill>
          <a:blip r:embed="rId8"/>
          <a:srcRect l="21859"/>
          <a:stretch/>
        </p:blipFill>
        <p:spPr>
          <a:xfrm>
            <a:off x="40587" y="3536051"/>
            <a:ext cx="3244554" cy="2685954"/>
          </a:xfrm>
          <a:prstGeom prst="rect">
            <a:avLst/>
          </a:prstGeom>
        </p:spPr>
      </p:pic>
    </p:spTree>
    <p:extLst>
      <p:ext uri="{BB962C8B-B14F-4D97-AF65-F5344CB8AC3E}">
        <p14:creationId xmlns:p14="http://schemas.microsoft.com/office/powerpoint/2010/main" val="3854435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F8A67D-8596-280D-5C3F-D2B159DE22F8}"/>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C795413-F6E0-705D-8DC9-CEA700D55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sandy area with a hill in the background&#10;&#10;Description automatically generated">
            <a:extLst>
              <a:ext uri="{FF2B5EF4-FFF2-40B4-BE49-F238E27FC236}">
                <a16:creationId xmlns:a16="http://schemas.microsoft.com/office/drawing/2014/main" id="{A26D4F1E-25C4-2440-2352-70F3237372B0}"/>
              </a:ext>
            </a:extLst>
          </p:cNvPr>
          <p:cNvPicPr>
            <a:picLocks noGrp="1" noRot="1" noChangeAspect="1" noMove="1" noResize="1" noEditPoints="1" noAdjustHandles="1" noChangeArrowheads="1" noChangeShapeType="1" noCrop="1"/>
          </p:cNvPicPr>
          <p:nvPr/>
        </p:nvPicPr>
        <p:blipFill>
          <a:blip r:embed="rId3"/>
          <a:srcRect t="1747"/>
          <a:stretch/>
        </p:blipFill>
        <p:spPr>
          <a:xfrm>
            <a:off x="-243840" y="8878"/>
            <a:ext cx="12636830" cy="6971042"/>
          </a:xfrm>
          <a:prstGeom prst="rect">
            <a:avLst/>
          </a:prstGeom>
        </p:spPr>
      </p:pic>
      <p:grpSp>
        <p:nvGrpSpPr>
          <p:cNvPr id="15" name="Group 14">
            <a:extLst>
              <a:ext uri="{FF2B5EF4-FFF2-40B4-BE49-F238E27FC236}">
                <a16:creationId xmlns:a16="http://schemas.microsoft.com/office/drawing/2014/main" id="{8C58C7B1-5733-8CA8-0DDF-0EF5043CEC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87637" y="422053"/>
            <a:ext cx="712552" cy="811570"/>
            <a:chOff x="4487637" y="422053"/>
            <a:chExt cx="712552" cy="811570"/>
          </a:xfrm>
        </p:grpSpPr>
        <p:sp>
          <p:nvSpPr>
            <p:cNvPr id="20" name="Graphic 11">
              <a:extLst>
                <a:ext uri="{FF2B5EF4-FFF2-40B4-BE49-F238E27FC236}">
                  <a16:creationId xmlns:a16="http://schemas.microsoft.com/office/drawing/2014/main" id="{4E90E193-7C28-C817-E314-FC9FC069F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5182" y="422053"/>
              <a:ext cx="171514" cy="171514"/>
            </a:xfrm>
            <a:custGeom>
              <a:avLst/>
              <a:gdLst>
                <a:gd name="connsiteX0" fmla="*/ 159873 w 171514"/>
                <a:gd name="connsiteY0" fmla="*/ 74116 h 171514"/>
                <a:gd name="connsiteX1" fmla="*/ 97398 w 171514"/>
                <a:gd name="connsiteY1" fmla="*/ 74116 h 171514"/>
                <a:gd name="connsiteX2" fmla="*/ 97398 w 171514"/>
                <a:gd name="connsiteY2" fmla="*/ 11641 h 171514"/>
                <a:gd name="connsiteX3" fmla="*/ 85757 w 171514"/>
                <a:gd name="connsiteY3" fmla="*/ 0 h 171514"/>
                <a:gd name="connsiteX4" fmla="*/ 74116 w 171514"/>
                <a:gd name="connsiteY4" fmla="*/ 11641 h 171514"/>
                <a:gd name="connsiteX5" fmla="*/ 74116 w 171514"/>
                <a:gd name="connsiteY5" fmla="*/ 74116 h 171514"/>
                <a:gd name="connsiteX6" fmla="*/ 11641 w 171514"/>
                <a:gd name="connsiteY6" fmla="*/ 74116 h 171514"/>
                <a:gd name="connsiteX7" fmla="*/ 0 w 171514"/>
                <a:gd name="connsiteY7" fmla="*/ 85757 h 171514"/>
                <a:gd name="connsiteX8" fmla="*/ 11641 w 171514"/>
                <a:gd name="connsiteY8" fmla="*/ 97398 h 171514"/>
                <a:gd name="connsiteX9" fmla="*/ 74116 w 171514"/>
                <a:gd name="connsiteY9" fmla="*/ 97398 h 171514"/>
                <a:gd name="connsiteX10" fmla="*/ 74116 w 171514"/>
                <a:gd name="connsiteY10" fmla="*/ 159873 h 171514"/>
                <a:gd name="connsiteX11" fmla="*/ 85757 w 171514"/>
                <a:gd name="connsiteY11" fmla="*/ 171514 h 171514"/>
                <a:gd name="connsiteX12" fmla="*/ 97398 w 171514"/>
                <a:gd name="connsiteY12" fmla="*/ 159873 h 171514"/>
                <a:gd name="connsiteX13" fmla="*/ 97398 w 171514"/>
                <a:gd name="connsiteY13" fmla="*/ 97398 h 171514"/>
                <a:gd name="connsiteX14" fmla="*/ 159873 w 171514"/>
                <a:gd name="connsiteY14" fmla="*/ 97398 h 171514"/>
                <a:gd name="connsiteX15" fmla="*/ 171514 w 171514"/>
                <a:gd name="connsiteY15" fmla="*/ 85757 h 171514"/>
                <a:gd name="connsiteX16" fmla="*/ 159873 w 171514"/>
                <a:gd name="connsiteY16" fmla="*/ 74116 h 171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4" h="171514">
                  <a:moveTo>
                    <a:pt x="159873" y="74116"/>
                  </a:moveTo>
                  <a:lnTo>
                    <a:pt x="97398" y="74116"/>
                  </a:lnTo>
                  <a:lnTo>
                    <a:pt x="97398" y="11641"/>
                  </a:lnTo>
                  <a:cubicBezTo>
                    <a:pt x="97398" y="5212"/>
                    <a:pt x="92186" y="0"/>
                    <a:pt x="85757" y="0"/>
                  </a:cubicBezTo>
                  <a:cubicBezTo>
                    <a:pt x="79328" y="0"/>
                    <a:pt x="74116" y="5212"/>
                    <a:pt x="74116" y="11641"/>
                  </a:cubicBezTo>
                  <a:lnTo>
                    <a:pt x="74116" y="74116"/>
                  </a:lnTo>
                  <a:lnTo>
                    <a:pt x="11641" y="74116"/>
                  </a:lnTo>
                  <a:cubicBezTo>
                    <a:pt x="5212" y="74116"/>
                    <a:pt x="0" y="79328"/>
                    <a:pt x="0" y="85757"/>
                  </a:cubicBezTo>
                  <a:cubicBezTo>
                    <a:pt x="0" y="92186"/>
                    <a:pt x="5212" y="97398"/>
                    <a:pt x="11641" y="97398"/>
                  </a:cubicBezTo>
                  <a:lnTo>
                    <a:pt x="74116" y="97398"/>
                  </a:lnTo>
                  <a:lnTo>
                    <a:pt x="74116" y="159873"/>
                  </a:lnTo>
                  <a:cubicBezTo>
                    <a:pt x="74116" y="166302"/>
                    <a:pt x="79328" y="171514"/>
                    <a:pt x="85757" y="171514"/>
                  </a:cubicBezTo>
                  <a:cubicBezTo>
                    <a:pt x="92186" y="171514"/>
                    <a:pt x="97398" y="166302"/>
                    <a:pt x="97398" y="159873"/>
                  </a:cubicBezTo>
                  <a:lnTo>
                    <a:pt x="97398" y="97398"/>
                  </a:lnTo>
                  <a:lnTo>
                    <a:pt x="159873" y="97398"/>
                  </a:lnTo>
                  <a:cubicBezTo>
                    <a:pt x="166302" y="97398"/>
                    <a:pt x="171514" y="92186"/>
                    <a:pt x="171514" y="85757"/>
                  </a:cubicBezTo>
                  <a:cubicBezTo>
                    <a:pt x="171514" y="79328"/>
                    <a:pt x="166302" y="74116"/>
                    <a:pt x="159873" y="74116"/>
                  </a:cubicBezTo>
                  <a:close/>
                </a:path>
              </a:pathLst>
            </a:custGeom>
            <a:solidFill>
              <a:schemeClr val="accent2"/>
            </a:solidFill>
            <a:ln w="776" cap="flat">
              <a:noFill/>
              <a:prstDash val="solid"/>
              <a:miter/>
            </a:ln>
          </p:spPr>
          <p:txBody>
            <a:bodyPr rtlCol="0" anchor="ctr"/>
            <a:lstStyle/>
            <a:p>
              <a:endParaRPr lang="en-US"/>
            </a:p>
          </p:txBody>
        </p:sp>
        <p:sp>
          <p:nvSpPr>
            <p:cNvPr id="21" name="Graphic 10">
              <a:extLst>
                <a:ext uri="{FF2B5EF4-FFF2-40B4-BE49-F238E27FC236}">
                  <a16:creationId xmlns:a16="http://schemas.microsoft.com/office/drawing/2014/main" id="{8AE0350E-C732-BA9F-14FD-6B38C2CC5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87763" y="704906"/>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22" name="Graphic 12">
              <a:extLst>
                <a:ext uri="{FF2B5EF4-FFF2-40B4-BE49-F238E27FC236}">
                  <a16:creationId xmlns:a16="http://schemas.microsoft.com/office/drawing/2014/main" id="{30172228-CD3B-70C2-98DA-9ADD8A843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7637" y="1076078"/>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9967DCE2-1B55-7365-9849-EEBF7276C3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607428C-6A0E-ED22-C914-DE9E01729F84}"/>
              </a:ext>
            </a:extLst>
          </p:cNvPr>
          <p:cNvSpPr>
            <a:spLocks noGrp="1"/>
          </p:cNvSpPr>
          <p:nvPr>
            <p:ph idx="1"/>
          </p:nvPr>
        </p:nvSpPr>
        <p:spPr>
          <a:xfrm>
            <a:off x="-54309" y="3598364"/>
            <a:ext cx="3526973" cy="2535899"/>
          </a:xfrm>
        </p:spPr>
        <p:txBody>
          <a:bodyPr anchor="t">
            <a:normAutofit fontScale="25000" lnSpcReduction="20000"/>
          </a:bodyPr>
          <a:lstStyle/>
          <a:p>
            <a:pPr marL="0" indent="0">
              <a:buFont typeface="Arial" panose="020B0604020202020204" pitchFamily="34" charset="0"/>
              <a:buNone/>
            </a:pPr>
            <a:endParaRPr lang="en-GB" sz="1500" kern="100" dirty="0">
              <a:latin typeface="Aptos" panose="020B0004020202020204" pitchFamily="34" charset="0"/>
              <a:ea typeface="Aptos" panose="020B0004020202020204" pitchFamily="34" charset="0"/>
              <a:cs typeface="Times New Roman" panose="02020603050405020304" pitchFamily="18" charset="0"/>
            </a:endParaRPr>
          </a:p>
          <a:p>
            <a:pPr marL="0" indent="0">
              <a:buFont typeface="Arial" panose="020B0604020202020204" pitchFamily="34" charset="0"/>
              <a:buNone/>
            </a:pPr>
            <a:r>
              <a:rPr lang="en-US" sz="5600" dirty="0">
                <a:solidFill>
                  <a:schemeClr val="bg1"/>
                </a:solidFill>
              </a:rPr>
              <a:t>One of the rocks which displays its bright red </a:t>
            </a:r>
            <a:r>
              <a:rPr lang="en-US" sz="5600" dirty="0" err="1">
                <a:solidFill>
                  <a:schemeClr val="bg1"/>
                </a:solidFill>
              </a:rPr>
              <a:t>colour</a:t>
            </a:r>
            <a:r>
              <a:rPr lang="en-US" sz="5600" dirty="0">
                <a:solidFill>
                  <a:schemeClr val="bg1"/>
                </a:solidFill>
              </a:rPr>
              <a:t> with creamy white patches is fine-grain Siltstone. Siltstone is a loose sediment stone with over 66 silt particles. It is composed of mainly angular quartz grain with creamy spots and red streaks from iron oxide. . According to Llansteffan-2024.pdf, the cliff is made of angular boulders deposited around 18,000 years ago during </a:t>
            </a:r>
            <a:r>
              <a:rPr lang="en-US" sz="5600" dirty="0" err="1">
                <a:solidFill>
                  <a:schemeClr val="bg1"/>
                </a:solidFill>
              </a:rPr>
              <a:t>Wales'</a:t>
            </a:r>
            <a:r>
              <a:rPr lang="en-US" sz="5600" dirty="0">
                <a:solidFill>
                  <a:schemeClr val="bg1"/>
                </a:solidFill>
              </a:rPr>
              <a:t> glacial period. Most of the rocks forming the rock pools are Old Red Sandstone</a:t>
            </a:r>
            <a:r>
              <a:rPr lang="en-US" sz="6400" dirty="0">
                <a:solidFill>
                  <a:schemeClr val="bg1"/>
                </a:solidFill>
              </a:rPr>
              <a:t>(</a:t>
            </a:r>
            <a:r>
              <a:rPr lang="en-US" sz="4800" dirty="0">
                <a:solidFill>
                  <a:schemeClr val="bg1"/>
                </a:solidFill>
              </a:rPr>
              <a:t>Geologists' Association South Wales Group, 2024</a:t>
            </a:r>
            <a:r>
              <a:rPr lang="en-US" sz="6400" dirty="0">
                <a:solidFill>
                  <a:schemeClr val="bg1"/>
                </a:solidFill>
              </a:rPr>
              <a:t>)Llansteffan-2024.pdf.</a:t>
            </a:r>
          </a:p>
          <a:p>
            <a:pPr marL="0" indent="0">
              <a:buFont typeface="Arial" panose="020B0604020202020204" pitchFamily="34" charset="0"/>
              <a:buNone/>
            </a:pPr>
            <a:endParaRPr lang="en-GB" sz="800" dirty="0"/>
          </a:p>
        </p:txBody>
      </p:sp>
      <p:sp>
        <p:nvSpPr>
          <p:cNvPr id="26" name="TextBox 25">
            <a:extLst>
              <a:ext uri="{FF2B5EF4-FFF2-40B4-BE49-F238E27FC236}">
                <a16:creationId xmlns:a16="http://schemas.microsoft.com/office/drawing/2014/main" id="{B1797F4F-FD88-7E45-6946-776EF80BA474}"/>
              </a:ext>
            </a:extLst>
          </p:cNvPr>
          <p:cNvSpPr txBox="1"/>
          <p:nvPr/>
        </p:nvSpPr>
        <p:spPr>
          <a:xfrm>
            <a:off x="172667" y="292951"/>
            <a:ext cx="6365240" cy="369332"/>
          </a:xfrm>
          <a:prstGeom prst="rect">
            <a:avLst/>
          </a:prstGeom>
          <a:noFill/>
        </p:spPr>
        <p:txBody>
          <a:bodyPr wrap="square">
            <a:spAutoFit/>
          </a:bodyPr>
          <a:lstStyle/>
          <a:p>
            <a:endParaRPr lang="en-GB" dirty="0"/>
          </a:p>
        </p:txBody>
      </p:sp>
      <p:sp>
        <p:nvSpPr>
          <p:cNvPr id="5" name="Content Placeholder 2">
            <a:extLst>
              <a:ext uri="{FF2B5EF4-FFF2-40B4-BE49-F238E27FC236}">
                <a16:creationId xmlns:a16="http://schemas.microsoft.com/office/drawing/2014/main" id="{05AA0508-86B7-5D22-2852-6EAE89BC3706}"/>
              </a:ext>
            </a:extLst>
          </p:cNvPr>
          <p:cNvSpPr txBox="1">
            <a:spLocks/>
          </p:cNvSpPr>
          <p:nvPr/>
        </p:nvSpPr>
        <p:spPr>
          <a:xfrm>
            <a:off x="172667" y="-193166"/>
            <a:ext cx="10586642" cy="33239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050" dirty="0"/>
          </a:p>
          <a:p>
            <a:pPr marL="0" indent="0">
              <a:buFont typeface="Arial" panose="020B0604020202020204" pitchFamily="34" charset="0"/>
              <a:buNone/>
            </a:pPr>
            <a:r>
              <a:rPr lang="en-US" sz="4800" b="1" u="sng" dirty="0">
                <a:latin typeface="Arial" panose="020B0604020202020204" pitchFamily="34" charset="0"/>
                <a:cs typeface="Arial" panose="020B0604020202020204" pitchFamily="34" charset="0"/>
              </a:rPr>
              <a:t>River/Cliff</a:t>
            </a:r>
          </a:p>
          <a:p>
            <a:pPr marL="0" indent="0">
              <a:buFont typeface="Arial" panose="020B0604020202020204" pitchFamily="34" charset="0"/>
              <a:buNone/>
            </a:pPr>
            <a:r>
              <a:rPr lang="en-GB" sz="1800" dirty="0">
                <a:solidFill>
                  <a:schemeClr val="bg1"/>
                </a:solidFill>
                <a:latin typeface="Arial" panose="020B0604020202020204" pitchFamily="34" charset="0"/>
                <a:cs typeface="Arial" panose="020B0604020202020204" pitchFamily="34" charset="0"/>
              </a:rPr>
              <a:t> </a:t>
            </a:r>
            <a:endParaRPr lang="en-GB" sz="5500" b="1" dirty="0">
              <a:solidFill>
                <a:srgbClr val="FF0000"/>
              </a:solidFill>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14947380-C114-CCA7-422D-11FBFCA9F611}"/>
              </a:ext>
            </a:extLst>
          </p:cNvPr>
          <p:cNvPicPr>
            <a:picLocks noChangeAspect="1"/>
          </p:cNvPicPr>
          <p:nvPr/>
        </p:nvPicPr>
        <p:blipFill>
          <a:blip r:embed="rId4"/>
          <a:stretch>
            <a:fillRect/>
          </a:stretch>
        </p:blipFill>
        <p:spPr>
          <a:xfrm>
            <a:off x="3450055" y="4056536"/>
            <a:ext cx="2332039" cy="2413153"/>
          </a:xfrm>
          <a:prstGeom prst="rect">
            <a:avLst/>
          </a:prstGeom>
        </p:spPr>
      </p:pic>
      <p:pic>
        <p:nvPicPr>
          <p:cNvPr id="11" name="Picture 10">
            <a:extLst>
              <a:ext uri="{FF2B5EF4-FFF2-40B4-BE49-F238E27FC236}">
                <a16:creationId xmlns:a16="http://schemas.microsoft.com/office/drawing/2014/main" id="{19E45761-2FBD-B21C-8A1C-9FD8C0BA8BFE}"/>
              </a:ext>
            </a:extLst>
          </p:cNvPr>
          <p:cNvPicPr>
            <a:picLocks noChangeAspect="1"/>
          </p:cNvPicPr>
          <p:nvPr/>
        </p:nvPicPr>
        <p:blipFill>
          <a:blip r:embed="rId5"/>
          <a:stretch>
            <a:fillRect/>
          </a:stretch>
        </p:blipFill>
        <p:spPr>
          <a:xfrm>
            <a:off x="9125581" y="3347261"/>
            <a:ext cx="2871216" cy="1884236"/>
          </a:xfrm>
          <a:prstGeom prst="rect">
            <a:avLst/>
          </a:prstGeom>
        </p:spPr>
      </p:pic>
      <p:sp>
        <p:nvSpPr>
          <p:cNvPr id="10" name="TextBox 9">
            <a:extLst>
              <a:ext uri="{FF2B5EF4-FFF2-40B4-BE49-F238E27FC236}">
                <a16:creationId xmlns:a16="http://schemas.microsoft.com/office/drawing/2014/main" id="{3BB75383-98DE-2BFC-186A-CBABDDB2BD21}"/>
              </a:ext>
            </a:extLst>
          </p:cNvPr>
          <p:cNvSpPr txBox="1"/>
          <p:nvPr/>
        </p:nvSpPr>
        <p:spPr>
          <a:xfrm>
            <a:off x="2786634" y="2621756"/>
            <a:ext cx="6432804" cy="369332"/>
          </a:xfrm>
          <a:prstGeom prst="rect">
            <a:avLst/>
          </a:prstGeom>
          <a:noFill/>
        </p:spPr>
        <p:txBody>
          <a:bodyPr wrap="square">
            <a:spAutoFit/>
          </a:bodyPr>
          <a:lstStyle/>
          <a:p>
            <a:r>
              <a:rPr lang="en-US" dirty="0"/>
              <a:t> </a:t>
            </a:r>
          </a:p>
        </p:txBody>
      </p:sp>
      <p:sp>
        <p:nvSpPr>
          <p:cNvPr id="12" name="TextBox 11">
            <a:extLst>
              <a:ext uri="{FF2B5EF4-FFF2-40B4-BE49-F238E27FC236}">
                <a16:creationId xmlns:a16="http://schemas.microsoft.com/office/drawing/2014/main" id="{D012E0A2-9D2B-AEA5-F75F-35B0931D9227}"/>
              </a:ext>
            </a:extLst>
          </p:cNvPr>
          <p:cNvSpPr txBox="1"/>
          <p:nvPr/>
        </p:nvSpPr>
        <p:spPr>
          <a:xfrm>
            <a:off x="429163" y="695284"/>
            <a:ext cx="5223035" cy="1107996"/>
          </a:xfrm>
          <a:prstGeom prst="rect">
            <a:avLst/>
          </a:prstGeom>
          <a:noFill/>
        </p:spPr>
        <p:txBody>
          <a:bodyPr wrap="square" rtlCol="0">
            <a:spAutoFit/>
          </a:bodyPr>
          <a:lstStyle/>
          <a:p>
            <a:r>
              <a:rPr lang="en-US" sz="1600" dirty="0"/>
              <a:t>According to (Kendall, R.S. 2017) old red sandstone, (or siliciclastic, ) was created through the transitional fault across the southern margin of the </a:t>
            </a:r>
            <a:r>
              <a:rPr lang="en-US" sz="1600" dirty="0" err="1"/>
              <a:t>Laurussiam</a:t>
            </a:r>
            <a:r>
              <a:rPr lang="en-US" sz="1600" dirty="0"/>
              <a:t> continent.</a:t>
            </a:r>
          </a:p>
          <a:p>
            <a:endParaRPr lang="en-GB" dirty="0"/>
          </a:p>
        </p:txBody>
      </p:sp>
      <p:sp>
        <p:nvSpPr>
          <p:cNvPr id="13" name="TextBox 12">
            <a:extLst>
              <a:ext uri="{FF2B5EF4-FFF2-40B4-BE49-F238E27FC236}">
                <a16:creationId xmlns:a16="http://schemas.microsoft.com/office/drawing/2014/main" id="{5C5E5E5C-382B-0169-D046-66F5525376F4}"/>
              </a:ext>
            </a:extLst>
          </p:cNvPr>
          <p:cNvSpPr txBox="1"/>
          <p:nvPr/>
        </p:nvSpPr>
        <p:spPr>
          <a:xfrm>
            <a:off x="5782094" y="3189741"/>
            <a:ext cx="3179026" cy="2831544"/>
          </a:xfrm>
          <a:prstGeom prst="rect">
            <a:avLst/>
          </a:prstGeom>
          <a:noFill/>
        </p:spPr>
        <p:txBody>
          <a:bodyPr wrap="square" rtlCol="0">
            <a:spAutoFit/>
          </a:bodyPr>
          <a:lstStyle/>
          <a:p>
            <a:r>
              <a:rPr lang="en-US" sz="1600" dirty="0">
                <a:solidFill>
                  <a:schemeClr val="bg1"/>
                </a:solidFill>
              </a:rPr>
              <a:t>This would have happened in the Carboniferous age which was over 299 million years ago. Old red sandstone was formed roughly 400 million years ago in the Devonian period. </a:t>
            </a:r>
          </a:p>
          <a:p>
            <a:r>
              <a:rPr lang="en-US" sz="1600" dirty="0">
                <a:solidFill>
                  <a:schemeClr val="bg1"/>
                </a:solidFill>
              </a:rPr>
              <a:t>It is composed of mainly sandstone but there are elements of siltstone and limestone. (Geology Science, 2023)</a:t>
            </a:r>
          </a:p>
          <a:p>
            <a:endParaRPr lang="en-GB" dirty="0"/>
          </a:p>
        </p:txBody>
      </p:sp>
      <p:sp>
        <p:nvSpPr>
          <p:cNvPr id="17" name="TextBox 16">
            <a:extLst>
              <a:ext uri="{FF2B5EF4-FFF2-40B4-BE49-F238E27FC236}">
                <a16:creationId xmlns:a16="http://schemas.microsoft.com/office/drawing/2014/main" id="{3D6CB3C2-2946-1C89-4E37-6E60C5098060}"/>
              </a:ext>
            </a:extLst>
          </p:cNvPr>
          <p:cNvSpPr txBox="1"/>
          <p:nvPr/>
        </p:nvSpPr>
        <p:spPr>
          <a:xfrm>
            <a:off x="5908694" y="597161"/>
            <a:ext cx="3593592" cy="2031325"/>
          </a:xfrm>
          <a:prstGeom prst="rect">
            <a:avLst/>
          </a:prstGeom>
          <a:noFill/>
        </p:spPr>
        <p:txBody>
          <a:bodyPr wrap="square" rtlCol="0">
            <a:spAutoFit/>
          </a:bodyPr>
          <a:lstStyle/>
          <a:p>
            <a:r>
              <a:rPr lang="en-US" sz="1800" dirty="0">
                <a:solidFill>
                  <a:schemeClr val="bg1"/>
                </a:solidFill>
              </a:rPr>
              <a:t>It has a coarse grain texture which provides for excellent traversals. It frequently will have cross bedding which are indications of changes in currents or wind flows. River/Cliff</a:t>
            </a:r>
          </a:p>
          <a:p>
            <a:endParaRPr lang="en-GB" dirty="0"/>
          </a:p>
        </p:txBody>
      </p:sp>
      <p:pic>
        <p:nvPicPr>
          <p:cNvPr id="18" name="Picture 17">
            <a:extLst>
              <a:ext uri="{FF2B5EF4-FFF2-40B4-BE49-F238E27FC236}">
                <a16:creationId xmlns:a16="http://schemas.microsoft.com/office/drawing/2014/main" id="{8DDAECDF-9B4A-6813-E260-53FC0C7625FB}"/>
              </a:ext>
            </a:extLst>
          </p:cNvPr>
          <p:cNvPicPr>
            <a:picLocks noChangeAspect="1"/>
          </p:cNvPicPr>
          <p:nvPr/>
        </p:nvPicPr>
        <p:blipFill>
          <a:blip r:embed="rId6"/>
          <a:srcRect l="16476" t="25994" r="51432" b="38102"/>
          <a:stretch/>
        </p:blipFill>
        <p:spPr>
          <a:xfrm>
            <a:off x="-48006" y="1670787"/>
            <a:ext cx="2282660" cy="1915399"/>
          </a:xfrm>
          <a:prstGeom prst="rect">
            <a:avLst/>
          </a:prstGeom>
        </p:spPr>
      </p:pic>
      <p:pic>
        <p:nvPicPr>
          <p:cNvPr id="19" name="Picture 18">
            <a:extLst>
              <a:ext uri="{FF2B5EF4-FFF2-40B4-BE49-F238E27FC236}">
                <a16:creationId xmlns:a16="http://schemas.microsoft.com/office/drawing/2014/main" id="{159176AC-C957-0AF6-6C2E-AF053691DC0E}"/>
              </a:ext>
            </a:extLst>
          </p:cNvPr>
          <p:cNvPicPr>
            <a:picLocks noChangeAspect="1"/>
          </p:cNvPicPr>
          <p:nvPr/>
        </p:nvPicPr>
        <p:blipFill>
          <a:blip r:embed="rId7"/>
          <a:srcRect l="64152" t="46133" r="18003" b="32635"/>
          <a:stretch/>
        </p:blipFill>
        <p:spPr>
          <a:xfrm>
            <a:off x="2656119" y="1716181"/>
            <a:ext cx="2100102" cy="1837467"/>
          </a:xfrm>
          <a:prstGeom prst="rect">
            <a:avLst/>
          </a:prstGeom>
        </p:spPr>
      </p:pic>
      <p:pic>
        <p:nvPicPr>
          <p:cNvPr id="25" name="Picture 24">
            <a:extLst>
              <a:ext uri="{FF2B5EF4-FFF2-40B4-BE49-F238E27FC236}">
                <a16:creationId xmlns:a16="http://schemas.microsoft.com/office/drawing/2014/main" id="{31350195-EFC1-2720-4795-CE82E20B40C6}"/>
              </a:ext>
            </a:extLst>
          </p:cNvPr>
          <p:cNvPicPr>
            <a:picLocks noChangeAspect="1"/>
          </p:cNvPicPr>
          <p:nvPr/>
        </p:nvPicPr>
        <p:blipFill>
          <a:blip r:embed="rId8"/>
          <a:stretch>
            <a:fillRect/>
          </a:stretch>
        </p:blipFill>
        <p:spPr>
          <a:xfrm>
            <a:off x="9517968" y="92664"/>
            <a:ext cx="2687066" cy="2208786"/>
          </a:xfrm>
          <a:prstGeom prst="rect">
            <a:avLst/>
          </a:prstGeom>
        </p:spPr>
      </p:pic>
    </p:spTree>
    <p:extLst>
      <p:ext uri="{BB962C8B-B14F-4D97-AF65-F5344CB8AC3E}">
        <p14:creationId xmlns:p14="http://schemas.microsoft.com/office/powerpoint/2010/main" val="2333529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C9E782-BD0E-A511-60F7-F8DD812344D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AAA80DF-D6F2-D7FB-C8DF-C16346DC01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F4C461-7ED8-C0E9-F2D9-99138AF7F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4" name="Picture 3" descr="A sandy area with a hill in the background&#10;&#10;Description automatically generated">
            <a:extLst>
              <a:ext uri="{FF2B5EF4-FFF2-40B4-BE49-F238E27FC236}">
                <a16:creationId xmlns:a16="http://schemas.microsoft.com/office/drawing/2014/main" id="{FFEE982E-21A0-2506-A005-0BB2A08CEF48}"/>
              </a:ext>
            </a:extLst>
          </p:cNvPr>
          <p:cNvPicPr>
            <a:picLocks noGrp="1" noRot="1" noChangeAspect="1" noMove="1" noResize="1" noEditPoints="1" noAdjustHandles="1" noChangeArrowheads="1" noChangeShapeType="1" noCrop="1"/>
          </p:cNvPicPr>
          <p:nvPr/>
        </p:nvPicPr>
        <p:blipFill>
          <a:blip r:embed="rId3">
            <a:alphaModFix amt="60000"/>
          </a:blip>
          <a:srcRect t="1747"/>
          <a:stretch/>
        </p:blipFill>
        <p:spPr>
          <a:xfrm>
            <a:off x="-449238" y="83815"/>
            <a:ext cx="12919263" cy="7119438"/>
          </a:xfrm>
          <a:prstGeom prst="rect">
            <a:avLst/>
          </a:prstGeom>
        </p:spPr>
      </p:pic>
      <p:sp>
        <p:nvSpPr>
          <p:cNvPr id="2" name="Title 1">
            <a:extLst>
              <a:ext uri="{FF2B5EF4-FFF2-40B4-BE49-F238E27FC236}">
                <a16:creationId xmlns:a16="http://schemas.microsoft.com/office/drawing/2014/main" id="{4F8958EB-9141-1863-5E2F-9AEEDB8BF98B}"/>
              </a:ext>
            </a:extLst>
          </p:cNvPr>
          <p:cNvSpPr>
            <a:spLocks noGrp="1"/>
          </p:cNvSpPr>
          <p:nvPr>
            <p:ph type="title"/>
          </p:nvPr>
        </p:nvSpPr>
        <p:spPr>
          <a:xfrm>
            <a:off x="381936" y="220975"/>
            <a:ext cx="6966124" cy="1184274"/>
          </a:xfrm>
        </p:spPr>
        <p:txBody>
          <a:bodyPr>
            <a:normAutofit/>
          </a:bodyPr>
          <a:lstStyle/>
          <a:p>
            <a:r>
              <a:rPr lang="en-GB" sz="2800" b="1" u="sng" dirty="0">
                <a:solidFill>
                  <a:schemeClr val="bg1"/>
                </a:solidFill>
                <a:latin typeface="Arial" panose="020B0604020202020204" pitchFamily="34" charset="0"/>
                <a:cs typeface="Arial" panose="020B0604020202020204" pitchFamily="34" charset="0"/>
              </a:rPr>
              <a:t>Conserve/Take responsibility</a:t>
            </a:r>
            <a:endParaRPr lang="en-GB" sz="2800" u="sng"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A2FC807-18BF-D4DC-B708-64F576D1C1F8}"/>
              </a:ext>
            </a:extLst>
          </p:cNvPr>
          <p:cNvSpPr txBox="1"/>
          <p:nvPr/>
        </p:nvSpPr>
        <p:spPr>
          <a:xfrm>
            <a:off x="91440" y="1906650"/>
            <a:ext cx="11475720" cy="3970318"/>
          </a:xfrm>
          <a:prstGeom prst="rect">
            <a:avLst/>
          </a:prstGeom>
          <a:noFill/>
        </p:spPr>
        <p:txBody>
          <a:bodyPr wrap="square" rtlCol="0">
            <a:spAutoFit/>
          </a:bodyPr>
          <a:lstStyle/>
          <a:p>
            <a:r>
              <a:rPr lang="en-GB" b="1" u="sng" dirty="0">
                <a:solidFill>
                  <a:schemeClr val="bg1"/>
                </a:solidFill>
                <a:latin typeface="Arial" panose="020B0604020202020204" pitchFamily="34" charset="0"/>
                <a:cs typeface="Arial" panose="020B0604020202020204" pitchFamily="34" charset="0"/>
              </a:rPr>
              <a:t>Preparation</a:t>
            </a:r>
          </a:p>
          <a:p>
            <a:endParaRPr lang="en-GB" b="1" dirty="0">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Before we visited the beach, we contacted Surfers Against Sewage (Surfers against Sewage, 2024) , a UK-based environmental charity that strives to protect our beaches, oceans, and marine life. They get involved in water quality reports, and plastic pollution campaigns (among other things.)</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We signed up for their Million-Mile Clean. This is a project that aims to reduce plastic pollution on beaches and other natural/urban areas through voluntary beach cleaning. We signed up for the project and organised a date and time to visit  </a:t>
            </a:r>
            <a:r>
              <a:rPr lang="en-GB" dirty="0" err="1">
                <a:solidFill>
                  <a:schemeClr val="bg1"/>
                </a:solidFill>
                <a:latin typeface="Arial" panose="020B0604020202020204" pitchFamily="34" charset="0"/>
                <a:cs typeface="Arial" panose="020B0604020202020204" pitchFamily="34" charset="0"/>
              </a:rPr>
              <a:t>Llansteffan</a:t>
            </a:r>
            <a:r>
              <a:rPr lang="en-GB" dirty="0">
                <a:solidFill>
                  <a:schemeClr val="bg1"/>
                </a:solidFill>
                <a:latin typeface="Arial" panose="020B0604020202020204" pitchFamily="34" charset="0"/>
                <a:cs typeface="Arial" panose="020B0604020202020204" pitchFamily="34" charset="0"/>
              </a:rPr>
              <a:t> Beach on the 16th  of November at 11 am. We planned to stay for three hours. We were provided with our beach cleaning equipment which included two sacks for rubbish and 2 pairs of gloves. </a:t>
            </a:r>
          </a:p>
          <a:p>
            <a:endParaRPr lang="en-GB" dirty="0">
              <a:latin typeface="Arial" panose="020B0604020202020204" pitchFamily="34" charset="0"/>
              <a:cs typeface="Arial" panose="020B0604020202020204" pitchFamily="34" charset="0"/>
            </a:endParaRPr>
          </a:p>
          <a:p>
            <a:pPr marL="0" indent="0">
              <a:buNone/>
            </a:pPr>
            <a:endParaRPr lang="en-GB" sz="1200" b="1" dirty="0">
              <a:highlight>
                <a:srgbClr val="FF0000"/>
              </a:highlight>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dirty="0"/>
          </a:p>
        </p:txBody>
      </p:sp>
      <p:pic>
        <p:nvPicPr>
          <p:cNvPr id="6" name="Picture 5">
            <a:extLst>
              <a:ext uri="{FF2B5EF4-FFF2-40B4-BE49-F238E27FC236}">
                <a16:creationId xmlns:a16="http://schemas.microsoft.com/office/drawing/2014/main" id="{71BC8BD0-E5A2-3A89-4D70-A2B9AE96E2A1}"/>
              </a:ext>
            </a:extLst>
          </p:cNvPr>
          <p:cNvPicPr>
            <a:picLocks noChangeAspect="1"/>
          </p:cNvPicPr>
          <p:nvPr/>
        </p:nvPicPr>
        <p:blipFill>
          <a:blip r:embed="rId4"/>
          <a:srcRect t="23117" b="22509"/>
          <a:stretch/>
        </p:blipFill>
        <p:spPr>
          <a:xfrm>
            <a:off x="9573713" y="585216"/>
            <a:ext cx="1255885" cy="682872"/>
          </a:xfrm>
          <a:prstGeom prst="rect">
            <a:avLst/>
          </a:prstGeom>
        </p:spPr>
      </p:pic>
    </p:spTree>
    <p:extLst>
      <p:ext uri="{BB962C8B-B14F-4D97-AF65-F5344CB8AC3E}">
        <p14:creationId xmlns:p14="http://schemas.microsoft.com/office/powerpoint/2010/main" val="2780373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361D5F-DCED-5F0E-FE31-A34E20D0FE7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6C415C-DA6A-EE75-57CF-D8426DBF3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1BF5443-4C69-F01F-CF91-DC07523FF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4" name="Picture 3" descr="A sandy area with a hill in the background&#10;&#10;Description automatically generated">
            <a:extLst>
              <a:ext uri="{FF2B5EF4-FFF2-40B4-BE49-F238E27FC236}">
                <a16:creationId xmlns:a16="http://schemas.microsoft.com/office/drawing/2014/main" id="{42ACB02B-5DF1-22BC-2D04-0E2290002694}"/>
              </a:ext>
            </a:extLst>
          </p:cNvPr>
          <p:cNvPicPr>
            <a:picLocks noGrp="1" noRot="1" noChangeAspect="1" noMove="1" noResize="1" noEditPoints="1" noAdjustHandles="1" noChangeArrowheads="1" noChangeShapeType="1" noCrop="1"/>
          </p:cNvPicPr>
          <p:nvPr/>
        </p:nvPicPr>
        <p:blipFill>
          <a:blip r:embed="rId3">
            <a:alphaModFix amt="60000"/>
          </a:blip>
          <a:srcRect t="1747"/>
          <a:stretch/>
        </p:blipFill>
        <p:spPr>
          <a:xfrm>
            <a:off x="-449238" y="83815"/>
            <a:ext cx="12919263" cy="7119438"/>
          </a:xfrm>
          <a:prstGeom prst="rect">
            <a:avLst/>
          </a:prstGeom>
        </p:spPr>
      </p:pic>
      <p:sp>
        <p:nvSpPr>
          <p:cNvPr id="3" name="TextBox 2">
            <a:extLst>
              <a:ext uri="{FF2B5EF4-FFF2-40B4-BE49-F238E27FC236}">
                <a16:creationId xmlns:a16="http://schemas.microsoft.com/office/drawing/2014/main" id="{23748865-E027-640C-6489-6667D9417AA7}"/>
              </a:ext>
            </a:extLst>
          </p:cNvPr>
          <p:cNvSpPr txBox="1"/>
          <p:nvPr/>
        </p:nvSpPr>
        <p:spPr>
          <a:xfrm>
            <a:off x="6950964" y="3340828"/>
            <a:ext cx="5041392" cy="3600986"/>
          </a:xfrm>
          <a:prstGeom prst="rect">
            <a:avLst/>
          </a:prstGeom>
          <a:noFill/>
        </p:spPr>
        <p:txBody>
          <a:bodyPr wrap="square">
            <a:spAutoFit/>
          </a:bodyPr>
          <a:lstStyle/>
          <a:p>
            <a:r>
              <a:rPr lang="en-US" sz="1600" dirty="0">
                <a:solidFill>
                  <a:schemeClr val="bg1"/>
                </a:solidFill>
              </a:rPr>
              <a:t>A statistic by  (</a:t>
            </a:r>
            <a:r>
              <a:rPr lang="en-US" sz="1600" dirty="0" err="1">
                <a:solidFill>
                  <a:schemeClr val="bg1"/>
                </a:solidFill>
              </a:rPr>
              <a:t>Žydelis</a:t>
            </a:r>
            <a:r>
              <a:rPr lang="en-US" sz="1600" dirty="0">
                <a:solidFill>
                  <a:schemeClr val="bg1"/>
                </a:solidFill>
              </a:rPr>
              <a:t>, </a:t>
            </a:r>
            <a:r>
              <a:rPr lang="en-US" sz="1600" dirty="0" err="1">
                <a:solidFill>
                  <a:schemeClr val="bg1"/>
                </a:solidFill>
              </a:rPr>
              <a:t>Dagys</a:t>
            </a:r>
            <a:r>
              <a:rPr lang="en-US" sz="1600" dirty="0">
                <a:solidFill>
                  <a:schemeClr val="bg1"/>
                </a:solidFill>
              </a:rPr>
              <a:t>, and Vaitkus, 2006 p. 161) on bird mortality rates shows that out of the 390 carcasses, 126 were caused by fishing nets. This could potentially be due to the birds feeding along the strand line due to the wide variety of available resources. The strand line offers a lot of small twigs and sticks so collecting nest materials could also be a factor.  Unfortunately, around 5.7% of fishing nets end up as waste in the ocean which presents a large risk and adds to the pollution </a:t>
            </a:r>
            <a:r>
              <a:rPr lang="en-GB" sz="18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(Wright, Napper and Thompson, 2021, para. 4)</a:t>
            </a:r>
            <a:endPar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r>
              <a:rPr lang="en-US" sz="1600" dirty="0">
                <a:solidFill>
                  <a:schemeClr val="bg1"/>
                </a:solidFill>
              </a:rPr>
              <a:t>. If these issues are not addressed we could see more species become extinct further damaging the fragile ecosystem. </a:t>
            </a:r>
          </a:p>
        </p:txBody>
      </p:sp>
      <p:sp>
        <p:nvSpPr>
          <p:cNvPr id="5" name="TextBox 4">
            <a:extLst>
              <a:ext uri="{FF2B5EF4-FFF2-40B4-BE49-F238E27FC236}">
                <a16:creationId xmlns:a16="http://schemas.microsoft.com/office/drawing/2014/main" id="{E8740A4D-960D-E813-597D-5456DEC5B89C}"/>
              </a:ext>
            </a:extLst>
          </p:cNvPr>
          <p:cNvSpPr txBox="1"/>
          <p:nvPr/>
        </p:nvSpPr>
        <p:spPr>
          <a:xfrm>
            <a:off x="196992" y="1091921"/>
            <a:ext cx="4298875" cy="3139321"/>
          </a:xfrm>
          <a:prstGeom prst="rect">
            <a:avLst/>
          </a:prstGeom>
          <a:noFill/>
        </p:spPr>
        <p:txBody>
          <a:bodyPr wrap="square" rtlCol="0">
            <a:spAutoFit/>
          </a:bodyPr>
          <a:lstStyle/>
          <a:p>
            <a:r>
              <a:rPr lang="en-US" dirty="0">
                <a:solidFill>
                  <a:schemeClr val="bg1"/>
                </a:solidFill>
              </a:rPr>
              <a:t> We worked our way up the beach starting from the car park, collecting varying bits of litter and depositing it in the bags. A study done on the southwest peninsula found that 32 percent of beach litter was made up of fishing nets and ropes. This coincides with our findings as we collected many pieces of fishing net, which were buried in the sand and tangled in the strand line.</a:t>
            </a:r>
          </a:p>
          <a:p>
            <a:endParaRPr lang="en-GB" dirty="0"/>
          </a:p>
        </p:txBody>
      </p:sp>
      <p:pic>
        <p:nvPicPr>
          <p:cNvPr id="7" name="Picture 6" descr="A close-up of a beach&#10;&#10;Description automatically generated">
            <a:extLst>
              <a:ext uri="{FF2B5EF4-FFF2-40B4-BE49-F238E27FC236}">
                <a16:creationId xmlns:a16="http://schemas.microsoft.com/office/drawing/2014/main" id="{88B91D92-8666-2D9E-1187-1F8AD1F06D04}"/>
              </a:ext>
            </a:extLst>
          </p:cNvPr>
          <p:cNvPicPr>
            <a:picLocks noChangeAspect="1"/>
          </p:cNvPicPr>
          <p:nvPr/>
        </p:nvPicPr>
        <p:blipFill>
          <a:blip r:embed="rId4">
            <a:extLst>
              <a:ext uri="{28A0092B-C50C-407E-A947-70E740481C1C}">
                <a14:useLocalDpi xmlns:a14="http://schemas.microsoft.com/office/drawing/2010/main" val="0"/>
              </a:ext>
            </a:extLst>
          </a:blip>
          <a:srcRect l="17333" t="22988" r="21689" b="41279"/>
          <a:stretch/>
        </p:blipFill>
        <p:spPr>
          <a:xfrm>
            <a:off x="8855964" y="231591"/>
            <a:ext cx="3136392" cy="2450592"/>
          </a:xfrm>
          <a:prstGeom prst="rect">
            <a:avLst/>
          </a:prstGeom>
        </p:spPr>
      </p:pic>
      <p:pic>
        <p:nvPicPr>
          <p:cNvPr id="10" name="Picture 9" descr="A pile of sticks and twigs&#10;&#10;Description automatically generated">
            <a:extLst>
              <a:ext uri="{FF2B5EF4-FFF2-40B4-BE49-F238E27FC236}">
                <a16:creationId xmlns:a16="http://schemas.microsoft.com/office/drawing/2014/main" id="{0E4E0128-60FA-9E3C-7FA4-91BD9E6AAB8B}"/>
              </a:ext>
            </a:extLst>
          </p:cNvPr>
          <p:cNvPicPr>
            <a:picLocks noChangeAspect="1"/>
          </p:cNvPicPr>
          <p:nvPr/>
        </p:nvPicPr>
        <p:blipFill>
          <a:blip r:embed="rId5">
            <a:extLst>
              <a:ext uri="{28A0092B-C50C-407E-A947-70E740481C1C}">
                <a14:useLocalDpi xmlns:a14="http://schemas.microsoft.com/office/drawing/2010/main" val="0"/>
              </a:ext>
            </a:extLst>
          </a:blip>
          <a:srcRect l="6194" t="41458" r="14901" b="17902"/>
          <a:stretch/>
        </p:blipFill>
        <p:spPr>
          <a:xfrm>
            <a:off x="4692463" y="927881"/>
            <a:ext cx="3136392" cy="2153865"/>
          </a:xfrm>
          <a:prstGeom prst="rect">
            <a:avLst/>
          </a:prstGeom>
        </p:spPr>
      </p:pic>
      <p:pic>
        <p:nvPicPr>
          <p:cNvPr id="13" name="Picture 12" descr="A piece of plastic on the sand&#10;&#10;Description automatically generated">
            <a:extLst>
              <a:ext uri="{FF2B5EF4-FFF2-40B4-BE49-F238E27FC236}">
                <a16:creationId xmlns:a16="http://schemas.microsoft.com/office/drawing/2014/main" id="{445B8358-BCA4-D6D4-EF1C-8092B3CBC6B5}"/>
              </a:ext>
            </a:extLst>
          </p:cNvPr>
          <p:cNvPicPr>
            <a:picLocks noChangeAspect="1"/>
          </p:cNvPicPr>
          <p:nvPr/>
        </p:nvPicPr>
        <p:blipFill>
          <a:blip r:embed="rId6">
            <a:extLst>
              <a:ext uri="{28A0092B-C50C-407E-A947-70E740481C1C}">
                <a14:useLocalDpi xmlns:a14="http://schemas.microsoft.com/office/drawing/2010/main" val="0"/>
              </a:ext>
            </a:extLst>
          </a:blip>
          <a:srcRect l="18592" t="27192" r="13496" b="26267"/>
          <a:stretch/>
        </p:blipFill>
        <p:spPr>
          <a:xfrm>
            <a:off x="1618487" y="3916167"/>
            <a:ext cx="2975677" cy="2719052"/>
          </a:xfrm>
          <a:prstGeom prst="rect">
            <a:avLst/>
          </a:prstGeom>
        </p:spPr>
      </p:pic>
      <p:sp>
        <p:nvSpPr>
          <p:cNvPr id="14" name="TextBox 13">
            <a:extLst>
              <a:ext uri="{FF2B5EF4-FFF2-40B4-BE49-F238E27FC236}">
                <a16:creationId xmlns:a16="http://schemas.microsoft.com/office/drawing/2014/main" id="{EA17BA50-1D18-6D2A-620C-FC970A93866B}"/>
              </a:ext>
            </a:extLst>
          </p:cNvPr>
          <p:cNvSpPr txBox="1"/>
          <p:nvPr/>
        </p:nvSpPr>
        <p:spPr>
          <a:xfrm>
            <a:off x="109728" y="231591"/>
            <a:ext cx="8549640" cy="523220"/>
          </a:xfrm>
          <a:prstGeom prst="rect">
            <a:avLst/>
          </a:prstGeom>
          <a:noFill/>
        </p:spPr>
        <p:txBody>
          <a:bodyPr wrap="square" rtlCol="0">
            <a:spAutoFit/>
          </a:bodyPr>
          <a:lstStyle/>
          <a:p>
            <a:r>
              <a:rPr lang="en-GB" sz="2800" b="1" u="sng" dirty="0">
                <a:solidFill>
                  <a:schemeClr val="bg1"/>
                </a:solidFill>
              </a:rPr>
              <a:t>Our Visit </a:t>
            </a:r>
          </a:p>
        </p:txBody>
      </p:sp>
    </p:spTree>
    <p:extLst>
      <p:ext uri="{BB962C8B-B14F-4D97-AF65-F5344CB8AC3E}">
        <p14:creationId xmlns:p14="http://schemas.microsoft.com/office/powerpoint/2010/main" val="1021820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93C28F5-6A85-7BA4-C0E3-ECE9AFDDB0C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B6A93E4-4EB8-7DC6-3C7B-C08EC0EFE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A011E8E-4345-5B3C-0DD3-7B66139FB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A sandy area with a hill in the background&#10;&#10;Description automatically generated">
            <a:extLst>
              <a:ext uri="{FF2B5EF4-FFF2-40B4-BE49-F238E27FC236}">
                <a16:creationId xmlns:a16="http://schemas.microsoft.com/office/drawing/2014/main" id="{DEC05EF8-80D3-DC3E-14DB-1986DBCEC2D9}"/>
              </a:ext>
            </a:extLst>
          </p:cNvPr>
          <p:cNvPicPr>
            <a:picLocks noGrp="1" noRot="1" noChangeAspect="1" noMove="1" noResize="1" noEditPoints="1" noAdjustHandles="1" noChangeArrowheads="1" noChangeShapeType="1" noCrop="1"/>
          </p:cNvPicPr>
          <p:nvPr/>
        </p:nvPicPr>
        <p:blipFill>
          <a:blip r:embed="rId2">
            <a:alphaModFix amt="60000"/>
          </a:blip>
          <a:srcRect t="1747"/>
          <a:stretch/>
        </p:blipFill>
        <p:spPr>
          <a:xfrm>
            <a:off x="0" y="10"/>
            <a:ext cx="12192001" cy="6857990"/>
          </a:xfrm>
          <a:prstGeom prst="rect">
            <a:avLst/>
          </a:prstGeom>
        </p:spPr>
      </p:pic>
      <p:sp>
        <p:nvSpPr>
          <p:cNvPr id="2" name="Title 1">
            <a:extLst>
              <a:ext uri="{FF2B5EF4-FFF2-40B4-BE49-F238E27FC236}">
                <a16:creationId xmlns:a16="http://schemas.microsoft.com/office/drawing/2014/main" id="{31CE8AFE-25DD-73DE-4848-9E7A267F663F}"/>
              </a:ext>
            </a:extLst>
          </p:cNvPr>
          <p:cNvSpPr>
            <a:spLocks noGrp="1"/>
          </p:cNvSpPr>
          <p:nvPr>
            <p:ph type="title"/>
          </p:nvPr>
        </p:nvSpPr>
        <p:spPr>
          <a:xfrm>
            <a:off x="198459" y="246889"/>
            <a:ext cx="5502393" cy="795867"/>
          </a:xfrm>
        </p:spPr>
        <p:txBody>
          <a:bodyPr anchor="t">
            <a:normAutofit/>
          </a:bodyPr>
          <a:lstStyle/>
          <a:p>
            <a:r>
              <a:rPr lang="en-GB" dirty="0">
                <a:solidFill>
                  <a:srgbClr val="FFFFFF"/>
                </a:solidFill>
              </a:rPr>
              <a:t>Share your experiences</a:t>
            </a:r>
          </a:p>
        </p:txBody>
      </p:sp>
      <p:sp>
        <p:nvSpPr>
          <p:cNvPr id="3" name="Content Placeholder 2">
            <a:extLst>
              <a:ext uri="{FF2B5EF4-FFF2-40B4-BE49-F238E27FC236}">
                <a16:creationId xmlns:a16="http://schemas.microsoft.com/office/drawing/2014/main" id="{FB211FCE-F448-F90E-37B5-20C6B9A5CE02}"/>
              </a:ext>
            </a:extLst>
          </p:cNvPr>
          <p:cNvSpPr>
            <a:spLocks noGrp="1"/>
          </p:cNvSpPr>
          <p:nvPr>
            <p:ph idx="1"/>
          </p:nvPr>
        </p:nvSpPr>
        <p:spPr>
          <a:xfrm>
            <a:off x="300549" y="4448009"/>
            <a:ext cx="10507133" cy="4363543"/>
          </a:xfrm>
        </p:spPr>
        <p:txBody>
          <a:bodyPr>
            <a:normAutofit/>
          </a:bodyPr>
          <a:lstStyle/>
          <a:p>
            <a:pPr marL="0" indent="0">
              <a:buNone/>
            </a:pPr>
            <a:endParaRPr lang="en-GB" sz="2000" dirty="0">
              <a:solidFill>
                <a:srgbClr val="FFFFFF"/>
              </a:solidFill>
            </a:endParaRPr>
          </a:p>
          <a:p>
            <a:pPr marL="0" indent="0">
              <a:buNone/>
            </a:pPr>
            <a:r>
              <a:rPr lang="en-GB" sz="2000" dirty="0">
                <a:solidFill>
                  <a:srgbClr val="FFFFFF"/>
                </a:solidFill>
              </a:rPr>
              <a:t>Seeing the litter was disheartening as these incredible places are tarnished by our carelessness. I believe it shows the disconnect between humans and nature as these habitats harbour many varying species and for people to discard their rubbish shows a lack of care and understanding of the damage. I’m very interested in conservation because I think we greatly benefit from these places both physically and mentally. </a:t>
            </a:r>
          </a:p>
          <a:p>
            <a:pPr marL="0" indent="0">
              <a:buNone/>
            </a:pPr>
            <a:endParaRPr lang="en-GB" sz="2000" dirty="0">
              <a:solidFill>
                <a:srgbClr val="FFFFFF"/>
              </a:solidFill>
            </a:endParaRPr>
          </a:p>
          <a:p>
            <a:pPr marL="0" indent="0">
              <a:buNone/>
            </a:pPr>
            <a:endParaRPr lang="en-GB" sz="2000" dirty="0">
              <a:solidFill>
                <a:srgbClr val="FFFFFF"/>
              </a:solidFill>
            </a:endParaRPr>
          </a:p>
          <a:p>
            <a:pPr marL="0" indent="0">
              <a:buNone/>
            </a:pPr>
            <a:endParaRPr lang="en-GB" sz="2000" dirty="0">
              <a:solidFill>
                <a:srgbClr val="FFFFFF"/>
              </a:solidFill>
            </a:endParaRPr>
          </a:p>
        </p:txBody>
      </p:sp>
      <p:sp>
        <p:nvSpPr>
          <p:cNvPr id="8" name="TextBox 7">
            <a:extLst>
              <a:ext uri="{FF2B5EF4-FFF2-40B4-BE49-F238E27FC236}">
                <a16:creationId xmlns:a16="http://schemas.microsoft.com/office/drawing/2014/main" id="{7C1F6E85-4EF2-A31D-C13F-6A279D7B255C}"/>
              </a:ext>
            </a:extLst>
          </p:cNvPr>
          <p:cNvSpPr txBox="1"/>
          <p:nvPr/>
        </p:nvSpPr>
        <p:spPr>
          <a:xfrm>
            <a:off x="300549" y="644822"/>
            <a:ext cx="6140196" cy="2308324"/>
          </a:xfrm>
          <a:prstGeom prst="rect">
            <a:avLst/>
          </a:prstGeom>
          <a:noFill/>
        </p:spPr>
        <p:txBody>
          <a:bodyPr wrap="square">
            <a:spAutoFit/>
          </a:bodyPr>
          <a:lstStyle/>
          <a:p>
            <a:endParaRPr lang="en-US" dirty="0"/>
          </a:p>
          <a:p>
            <a:r>
              <a:rPr lang="en-US" dirty="0">
                <a:solidFill>
                  <a:schemeClr val="bg1"/>
                </a:solidFill>
              </a:rPr>
              <a:t>After visiting the wild place and completing our litter-pick I felt very connected with the area due to educating myself about its history and the people who had been there before me. Researching and visiting an area gives it depth and substance. Understanding the history changed my perspective on the land from a ruined castle to one where history had been brought to life. </a:t>
            </a:r>
          </a:p>
        </p:txBody>
      </p:sp>
      <p:sp>
        <p:nvSpPr>
          <p:cNvPr id="12" name="TextBox 11">
            <a:extLst>
              <a:ext uri="{FF2B5EF4-FFF2-40B4-BE49-F238E27FC236}">
                <a16:creationId xmlns:a16="http://schemas.microsoft.com/office/drawing/2014/main" id="{1A4BDC2F-5D30-A054-0CEE-0A5EA3991449}"/>
              </a:ext>
            </a:extLst>
          </p:cNvPr>
          <p:cNvSpPr txBox="1"/>
          <p:nvPr/>
        </p:nvSpPr>
        <p:spPr>
          <a:xfrm>
            <a:off x="6094476" y="2612415"/>
            <a:ext cx="6140196" cy="1477328"/>
          </a:xfrm>
          <a:prstGeom prst="rect">
            <a:avLst/>
          </a:prstGeom>
          <a:noFill/>
        </p:spPr>
        <p:txBody>
          <a:bodyPr wrap="square">
            <a:spAutoFit/>
          </a:bodyPr>
          <a:lstStyle/>
          <a:p>
            <a:r>
              <a:rPr lang="en-US" dirty="0">
                <a:solidFill>
                  <a:schemeClr val="bg1"/>
                </a:solidFill>
              </a:rPr>
              <a:t>It has impacted my attitude because it has made me </a:t>
            </a:r>
            <a:r>
              <a:rPr lang="en-US" dirty="0" err="1">
                <a:solidFill>
                  <a:schemeClr val="bg1"/>
                </a:solidFill>
              </a:rPr>
              <a:t>realise</a:t>
            </a:r>
            <a:r>
              <a:rPr lang="en-US" dirty="0">
                <a:solidFill>
                  <a:schemeClr val="bg1"/>
                </a:solidFill>
              </a:rPr>
              <a:t> that we need to preserve  history and these wild places. Through my research, I found there is an abundance of information to be learned that can help with the connection to these environments. </a:t>
            </a:r>
          </a:p>
        </p:txBody>
      </p:sp>
    </p:spTree>
    <p:extLst>
      <p:ext uri="{BB962C8B-B14F-4D97-AF65-F5344CB8AC3E}">
        <p14:creationId xmlns:p14="http://schemas.microsoft.com/office/powerpoint/2010/main" val="591259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4DE2C8-3152-9B9D-2AF2-8D7D04F713A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949D97-68F1-295E-21A8-EA4A8F615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6325E027-9295-9D2A-E587-1E9D8F650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4" name="Picture 3" descr="A sandy area with a hill in the background&#10;&#10;Description automatically generated">
            <a:extLst>
              <a:ext uri="{FF2B5EF4-FFF2-40B4-BE49-F238E27FC236}">
                <a16:creationId xmlns:a16="http://schemas.microsoft.com/office/drawing/2014/main" id="{99B32646-1576-9994-B6C0-CE071DBCB088}"/>
              </a:ext>
            </a:extLst>
          </p:cNvPr>
          <p:cNvPicPr>
            <a:picLocks noGrp="1" noRot="1" noChangeAspect="1" noMove="1" noResize="1" noEditPoints="1" noAdjustHandles="1" noChangeArrowheads="1" noChangeShapeType="1" noCrop="1"/>
          </p:cNvPicPr>
          <p:nvPr/>
        </p:nvPicPr>
        <p:blipFill>
          <a:blip r:embed="rId3">
            <a:alphaModFix amt="60000"/>
          </a:blip>
          <a:srcRect t="1747"/>
          <a:stretch/>
        </p:blipFill>
        <p:spPr>
          <a:xfrm>
            <a:off x="-449238" y="83815"/>
            <a:ext cx="12919263" cy="7119438"/>
          </a:xfrm>
          <a:prstGeom prst="rect">
            <a:avLst/>
          </a:prstGeom>
        </p:spPr>
      </p:pic>
      <p:sp>
        <p:nvSpPr>
          <p:cNvPr id="3" name="TextBox 2">
            <a:extLst>
              <a:ext uri="{FF2B5EF4-FFF2-40B4-BE49-F238E27FC236}">
                <a16:creationId xmlns:a16="http://schemas.microsoft.com/office/drawing/2014/main" id="{F8522B07-F61D-7223-DCDA-8EE93F65F8AE}"/>
              </a:ext>
            </a:extLst>
          </p:cNvPr>
          <p:cNvSpPr txBox="1"/>
          <p:nvPr/>
        </p:nvSpPr>
        <p:spPr>
          <a:xfrm>
            <a:off x="-68251" y="5514568"/>
            <a:ext cx="12402312" cy="646331"/>
          </a:xfrm>
          <a:prstGeom prst="rect">
            <a:avLst/>
          </a:prstGeom>
          <a:noFill/>
        </p:spPr>
        <p:txBody>
          <a:bodyPr wrap="square">
            <a:spAutoFit/>
          </a:bodyPr>
          <a:lstStyle/>
          <a:p>
            <a:endParaRPr lang="en-US" dirty="0">
              <a:solidFill>
                <a:schemeClr val="bg1"/>
              </a:solidFill>
            </a:endParaRPr>
          </a:p>
          <a:p>
            <a:endParaRPr lang="en-US" dirty="0">
              <a:solidFill>
                <a:schemeClr val="bg1"/>
              </a:solidFill>
            </a:endParaRPr>
          </a:p>
        </p:txBody>
      </p:sp>
      <p:sp>
        <p:nvSpPr>
          <p:cNvPr id="6" name="TextBox 5">
            <a:extLst>
              <a:ext uri="{FF2B5EF4-FFF2-40B4-BE49-F238E27FC236}">
                <a16:creationId xmlns:a16="http://schemas.microsoft.com/office/drawing/2014/main" id="{050A0131-DA66-5A1A-8C41-55A74AFC71D5}"/>
              </a:ext>
            </a:extLst>
          </p:cNvPr>
          <p:cNvSpPr txBox="1"/>
          <p:nvPr/>
        </p:nvSpPr>
        <p:spPr>
          <a:xfrm>
            <a:off x="256033" y="1126486"/>
            <a:ext cx="6259396" cy="1754326"/>
          </a:xfrm>
          <a:prstGeom prst="rect">
            <a:avLst/>
          </a:prstGeom>
          <a:noFill/>
        </p:spPr>
        <p:txBody>
          <a:bodyPr wrap="square">
            <a:spAutoFit/>
          </a:bodyPr>
          <a:lstStyle/>
          <a:p>
            <a:r>
              <a:rPr lang="en-US" dirty="0">
                <a:solidFill>
                  <a:schemeClr val="bg1"/>
                </a:solidFill>
              </a:rPr>
              <a:t>Participating in the John Muir Award (John Muir Trust, 2024) was very worthwhile. We cleared a large section of beach and collected litter that could have harmed the wildlife. Through my research, I have deepened my knowledge of the geology, history, and ecology of the area and understand more about the importance of sustainability. </a:t>
            </a:r>
          </a:p>
        </p:txBody>
      </p:sp>
      <p:sp>
        <p:nvSpPr>
          <p:cNvPr id="16" name="TextBox 15">
            <a:extLst>
              <a:ext uri="{FF2B5EF4-FFF2-40B4-BE49-F238E27FC236}">
                <a16:creationId xmlns:a16="http://schemas.microsoft.com/office/drawing/2014/main" id="{14D2FF28-7D80-D602-ECC9-00A70328FE1E}"/>
              </a:ext>
            </a:extLst>
          </p:cNvPr>
          <p:cNvSpPr txBox="1"/>
          <p:nvPr/>
        </p:nvSpPr>
        <p:spPr>
          <a:xfrm>
            <a:off x="5431536" y="3152641"/>
            <a:ext cx="6757416" cy="2585323"/>
          </a:xfrm>
          <a:prstGeom prst="rect">
            <a:avLst/>
          </a:prstGeom>
          <a:noFill/>
        </p:spPr>
        <p:txBody>
          <a:bodyPr wrap="square">
            <a:spAutoFit/>
          </a:bodyPr>
          <a:lstStyle/>
          <a:p>
            <a:endParaRPr lang="en-US" dirty="0"/>
          </a:p>
          <a:p>
            <a:r>
              <a:rPr lang="en-US" dirty="0">
                <a:solidFill>
                  <a:schemeClr val="bg1"/>
                </a:solidFill>
              </a:rPr>
              <a:t>This experience relates to my interest in ecology and sustainability as I have previously volunteered with the RSPB where we transformed a coal refining site into a nature reserve. We worked on sustainability by encouraging growth in bio-diversity  and rebuilding a home for nature by cutting back over-populated invasive species such as Himalayan balsam which destroys native species and habitats. Himalayan balsam: Public information on invasive species in Wales </a:t>
            </a:r>
          </a:p>
        </p:txBody>
      </p:sp>
      <p:sp>
        <p:nvSpPr>
          <p:cNvPr id="17" name="TextBox 16">
            <a:extLst>
              <a:ext uri="{FF2B5EF4-FFF2-40B4-BE49-F238E27FC236}">
                <a16:creationId xmlns:a16="http://schemas.microsoft.com/office/drawing/2014/main" id="{AD0584FE-AFD3-F361-9E94-8E7CD0C7E74C}"/>
              </a:ext>
            </a:extLst>
          </p:cNvPr>
          <p:cNvSpPr txBox="1"/>
          <p:nvPr/>
        </p:nvSpPr>
        <p:spPr>
          <a:xfrm>
            <a:off x="0" y="356616"/>
            <a:ext cx="6821424" cy="584775"/>
          </a:xfrm>
          <a:prstGeom prst="rect">
            <a:avLst/>
          </a:prstGeom>
          <a:noFill/>
        </p:spPr>
        <p:txBody>
          <a:bodyPr wrap="square" rtlCol="0">
            <a:spAutoFit/>
          </a:bodyPr>
          <a:lstStyle/>
          <a:p>
            <a:r>
              <a:rPr lang="en-GB" sz="3200" b="1" u="sng" dirty="0">
                <a:solidFill>
                  <a:schemeClr val="bg1"/>
                </a:solidFill>
              </a:rPr>
              <a:t>Conclusion</a:t>
            </a:r>
            <a:r>
              <a:rPr lang="en-GB" sz="3200" b="1" u="sng" dirty="0"/>
              <a:t> </a:t>
            </a:r>
          </a:p>
        </p:txBody>
      </p:sp>
      <p:pic>
        <p:nvPicPr>
          <p:cNvPr id="18" name="Picture 17">
            <a:extLst>
              <a:ext uri="{FF2B5EF4-FFF2-40B4-BE49-F238E27FC236}">
                <a16:creationId xmlns:a16="http://schemas.microsoft.com/office/drawing/2014/main" id="{88541F21-7EED-6999-B379-45CFD6F4B15F}"/>
              </a:ext>
            </a:extLst>
          </p:cNvPr>
          <p:cNvPicPr>
            <a:picLocks noChangeAspect="1"/>
          </p:cNvPicPr>
          <p:nvPr/>
        </p:nvPicPr>
        <p:blipFill>
          <a:blip r:embed="rId4"/>
          <a:stretch>
            <a:fillRect/>
          </a:stretch>
        </p:blipFill>
        <p:spPr>
          <a:xfrm>
            <a:off x="7725537" y="443706"/>
            <a:ext cx="4019550" cy="2286000"/>
          </a:xfrm>
          <a:prstGeom prst="rect">
            <a:avLst/>
          </a:prstGeom>
        </p:spPr>
      </p:pic>
      <p:pic>
        <p:nvPicPr>
          <p:cNvPr id="19" name="Picture 18">
            <a:extLst>
              <a:ext uri="{FF2B5EF4-FFF2-40B4-BE49-F238E27FC236}">
                <a16:creationId xmlns:a16="http://schemas.microsoft.com/office/drawing/2014/main" id="{B666C60A-80E9-164B-8B83-6A45061A9D0D}"/>
              </a:ext>
            </a:extLst>
          </p:cNvPr>
          <p:cNvPicPr>
            <a:picLocks noChangeAspect="1"/>
          </p:cNvPicPr>
          <p:nvPr/>
        </p:nvPicPr>
        <p:blipFill>
          <a:blip r:embed="rId5"/>
          <a:stretch>
            <a:fillRect/>
          </a:stretch>
        </p:blipFill>
        <p:spPr>
          <a:xfrm>
            <a:off x="3048" y="4801331"/>
            <a:ext cx="4171950" cy="2009775"/>
          </a:xfrm>
          <a:prstGeom prst="rect">
            <a:avLst/>
          </a:prstGeom>
        </p:spPr>
      </p:pic>
    </p:spTree>
    <p:extLst>
      <p:ext uri="{BB962C8B-B14F-4D97-AF65-F5344CB8AC3E}">
        <p14:creationId xmlns:p14="http://schemas.microsoft.com/office/powerpoint/2010/main" val="1945509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AB00D12-3D58-AF64-1B75-6E36E8A94F3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2A8030-6CE2-4E01-1C8B-752FE6B49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6213A26C-95A9-E17C-7D73-95C24A31B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4" name="Picture 3" descr="A sandy area with a hill in the background&#10;&#10;Description automatically generated">
            <a:extLst>
              <a:ext uri="{FF2B5EF4-FFF2-40B4-BE49-F238E27FC236}">
                <a16:creationId xmlns:a16="http://schemas.microsoft.com/office/drawing/2014/main" id="{6FC08B68-C2A3-E52B-5541-7ECE8549BB87}"/>
              </a:ext>
            </a:extLst>
          </p:cNvPr>
          <p:cNvPicPr>
            <a:picLocks noGrp="1" noRot="1" noChangeAspect="1" noMove="1" noResize="1" noEditPoints="1" noAdjustHandles="1" noChangeArrowheads="1" noChangeShapeType="1" noCrop="1"/>
          </p:cNvPicPr>
          <p:nvPr/>
        </p:nvPicPr>
        <p:blipFill>
          <a:blip r:embed="rId3">
            <a:alphaModFix amt="60000"/>
          </a:blip>
          <a:srcRect t="1747"/>
          <a:stretch/>
        </p:blipFill>
        <p:spPr>
          <a:xfrm>
            <a:off x="-449238" y="83815"/>
            <a:ext cx="12919263" cy="7119438"/>
          </a:xfrm>
          <a:prstGeom prst="rect">
            <a:avLst/>
          </a:prstGeom>
        </p:spPr>
      </p:pic>
      <p:sp>
        <p:nvSpPr>
          <p:cNvPr id="3" name="TextBox 2">
            <a:extLst>
              <a:ext uri="{FF2B5EF4-FFF2-40B4-BE49-F238E27FC236}">
                <a16:creationId xmlns:a16="http://schemas.microsoft.com/office/drawing/2014/main" id="{7852B8C2-1C5F-51F9-E083-46D7357ED010}"/>
              </a:ext>
            </a:extLst>
          </p:cNvPr>
          <p:cNvSpPr txBox="1"/>
          <p:nvPr/>
        </p:nvSpPr>
        <p:spPr>
          <a:xfrm>
            <a:off x="105872" y="1013614"/>
            <a:ext cx="6258049" cy="1477328"/>
          </a:xfrm>
          <a:prstGeom prst="rect">
            <a:avLst/>
          </a:prstGeom>
          <a:noFill/>
        </p:spPr>
        <p:txBody>
          <a:bodyPr wrap="square">
            <a:spAutoFit/>
          </a:bodyPr>
          <a:lstStyle/>
          <a:p>
            <a:r>
              <a:rPr lang="en-US" dirty="0">
                <a:solidFill>
                  <a:schemeClr val="bg1"/>
                </a:solidFill>
              </a:rPr>
              <a:t>On reflection, I could get even more involved by signing petitions like the one raised by Surfers against Sewage - Ban the Bailouts, which aims to prevent the special measure water bill from using taxpayer’s money to cover debts. </a:t>
            </a:r>
          </a:p>
          <a:p>
            <a:endParaRPr lang="en-US" dirty="0">
              <a:solidFill>
                <a:schemeClr val="bg1"/>
              </a:solidFill>
            </a:endParaRPr>
          </a:p>
        </p:txBody>
      </p:sp>
      <p:pic>
        <p:nvPicPr>
          <p:cNvPr id="5" name="Picture 4">
            <a:extLst>
              <a:ext uri="{FF2B5EF4-FFF2-40B4-BE49-F238E27FC236}">
                <a16:creationId xmlns:a16="http://schemas.microsoft.com/office/drawing/2014/main" id="{96DCC907-A186-EC87-5361-6F53B63DBBD5}"/>
              </a:ext>
            </a:extLst>
          </p:cNvPr>
          <p:cNvPicPr>
            <a:picLocks noChangeAspect="1"/>
          </p:cNvPicPr>
          <p:nvPr/>
        </p:nvPicPr>
        <p:blipFill>
          <a:blip r:embed="rId4"/>
          <a:stretch>
            <a:fillRect/>
          </a:stretch>
        </p:blipFill>
        <p:spPr>
          <a:xfrm>
            <a:off x="-134414" y="160100"/>
            <a:ext cx="6974428" cy="853514"/>
          </a:xfrm>
          <a:prstGeom prst="rect">
            <a:avLst/>
          </a:prstGeom>
        </p:spPr>
      </p:pic>
      <p:sp>
        <p:nvSpPr>
          <p:cNvPr id="7" name="TextBox 6">
            <a:extLst>
              <a:ext uri="{FF2B5EF4-FFF2-40B4-BE49-F238E27FC236}">
                <a16:creationId xmlns:a16="http://schemas.microsoft.com/office/drawing/2014/main" id="{1ECF2028-12DB-7B65-FC0C-CCE3EB2E4043}"/>
              </a:ext>
            </a:extLst>
          </p:cNvPr>
          <p:cNvSpPr txBox="1"/>
          <p:nvPr/>
        </p:nvSpPr>
        <p:spPr>
          <a:xfrm>
            <a:off x="2419928" y="2325314"/>
            <a:ext cx="6501384" cy="1477328"/>
          </a:xfrm>
          <a:prstGeom prst="rect">
            <a:avLst/>
          </a:prstGeom>
          <a:noFill/>
        </p:spPr>
        <p:txBody>
          <a:bodyPr wrap="square">
            <a:spAutoFit/>
          </a:bodyPr>
          <a:lstStyle/>
          <a:p>
            <a:r>
              <a:rPr lang="en-US" dirty="0">
                <a:solidFill>
                  <a:schemeClr val="bg1"/>
                </a:solidFill>
              </a:rPr>
              <a:t>I could share my passion for my wild place with others in the hope that they will view it as a living ecosystem and inspire them to take more care and actually take positive steps to improve the environment themselves.</a:t>
            </a:r>
          </a:p>
          <a:p>
            <a:r>
              <a:rPr lang="en-US" dirty="0">
                <a:solidFill>
                  <a:schemeClr val="bg1"/>
                </a:solidFill>
              </a:rPr>
              <a:t> </a:t>
            </a:r>
          </a:p>
        </p:txBody>
      </p:sp>
      <p:sp>
        <p:nvSpPr>
          <p:cNvPr id="10" name="TextBox 9">
            <a:extLst>
              <a:ext uri="{FF2B5EF4-FFF2-40B4-BE49-F238E27FC236}">
                <a16:creationId xmlns:a16="http://schemas.microsoft.com/office/drawing/2014/main" id="{FB31E01A-7ED0-E5EE-F9D1-97B3F0E3088F}"/>
              </a:ext>
            </a:extLst>
          </p:cNvPr>
          <p:cNvSpPr txBox="1"/>
          <p:nvPr/>
        </p:nvSpPr>
        <p:spPr>
          <a:xfrm>
            <a:off x="4983480" y="4112577"/>
            <a:ext cx="6704457" cy="2308324"/>
          </a:xfrm>
          <a:prstGeom prst="rect">
            <a:avLst/>
          </a:prstGeom>
          <a:noFill/>
        </p:spPr>
        <p:txBody>
          <a:bodyPr wrap="square">
            <a:spAutoFit/>
          </a:bodyPr>
          <a:lstStyle/>
          <a:p>
            <a:r>
              <a:rPr lang="en-US" dirty="0">
                <a:solidFill>
                  <a:schemeClr val="bg1"/>
                </a:solidFill>
              </a:rPr>
              <a:t>This concept put forward by Chris </a:t>
            </a:r>
            <a:r>
              <a:rPr lang="en-US" dirty="0" err="1">
                <a:solidFill>
                  <a:schemeClr val="bg1"/>
                </a:solidFill>
              </a:rPr>
              <a:t>Loynes</a:t>
            </a:r>
            <a:r>
              <a:rPr lang="en-US" dirty="0">
                <a:solidFill>
                  <a:schemeClr val="bg1"/>
                </a:solidFill>
              </a:rPr>
              <a:t> is an evolution of Leave No Trace. Leave No Trace is a set of ethics in the outdoor industry and beyond that suggests that when visiting wild places we reduce the amount of impact we have by following seven principles. Consider your trace is the practice of looking at what you have done to improve the places you have visited. Ways of doing this could include litter picks, donating to charities, signing petitions, or doing voluntary work   </a:t>
            </a:r>
            <a:r>
              <a:rPr lang="en-US" dirty="0" err="1">
                <a:solidFill>
                  <a:schemeClr val="bg1"/>
                </a:solidFill>
              </a:rPr>
              <a:t>Loynes</a:t>
            </a:r>
            <a:r>
              <a:rPr lang="en-US" dirty="0">
                <a:solidFill>
                  <a:schemeClr val="bg1"/>
                </a:solidFill>
              </a:rPr>
              <a:t>, C (2018) Consider your trace.pdf I</a:t>
            </a:r>
            <a:endParaRPr lang="en-GB" dirty="0">
              <a:solidFill>
                <a:schemeClr val="bg1"/>
              </a:solidFill>
            </a:endParaRPr>
          </a:p>
        </p:txBody>
      </p:sp>
      <p:pic>
        <p:nvPicPr>
          <p:cNvPr id="12" name="Picture 11">
            <a:extLst>
              <a:ext uri="{FF2B5EF4-FFF2-40B4-BE49-F238E27FC236}">
                <a16:creationId xmlns:a16="http://schemas.microsoft.com/office/drawing/2014/main" id="{3564B52B-34AC-F9E9-216F-F6561441B29D}"/>
              </a:ext>
            </a:extLst>
          </p:cNvPr>
          <p:cNvPicPr>
            <a:picLocks noChangeAspect="1"/>
          </p:cNvPicPr>
          <p:nvPr/>
        </p:nvPicPr>
        <p:blipFill>
          <a:blip r:embed="rId5"/>
          <a:stretch>
            <a:fillRect/>
          </a:stretch>
        </p:blipFill>
        <p:spPr>
          <a:xfrm>
            <a:off x="504063" y="4112577"/>
            <a:ext cx="3391281" cy="2347810"/>
          </a:xfrm>
          <a:prstGeom prst="rect">
            <a:avLst/>
          </a:prstGeom>
        </p:spPr>
      </p:pic>
      <p:pic>
        <p:nvPicPr>
          <p:cNvPr id="13" name="Picture 12">
            <a:extLst>
              <a:ext uri="{FF2B5EF4-FFF2-40B4-BE49-F238E27FC236}">
                <a16:creationId xmlns:a16="http://schemas.microsoft.com/office/drawing/2014/main" id="{2F3C1F76-C67D-CF8F-B209-5EC4D9522E29}"/>
              </a:ext>
            </a:extLst>
          </p:cNvPr>
          <p:cNvPicPr>
            <a:picLocks noChangeAspect="1"/>
          </p:cNvPicPr>
          <p:nvPr/>
        </p:nvPicPr>
        <p:blipFill>
          <a:blip r:embed="rId6"/>
          <a:stretch>
            <a:fillRect/>
          </a:stretch>
        </p:blipFill>
        <p:spPr>
          <a:xfrm>
            <a:off x="9514377" y="102987"/>
            <a:ext cx="2571750" cy="3771900"/>
          </a:xfrm>
          <a:prstGeom prst="rect">
            <a:avLst/>
          </a:prstGeom>
        </p:spPr>
      </p:pic>
    </p:spTree>
    <p:extLst>
      <p:ext uri="{BB962C8B-B14F-4D97-AF65-F5344CB8AC3E}">
        <p14:creationId xmlns:p14="http://schemas.microsoft.com/office/powerpoint/2010/main" val="936594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DA5A12D2-B9FA-9F91-B719-F0EB2878C831}"/>
              </a:ext>
            </a:extLst>
          </p:cNvPr>
          <p:cNvPicPr>
            <a:picLocks noChangeAspect="1"/>
          </p:cNvPicPr>
          <p:nvPr/>
        </p:nvPicPr>
        <p:blipFill>
          <a:blip r:embed="rId3"/>
          <a:srcRect l="-2768" t="25847" r="2767"/>
          <a:stretch/>
        </p:blipFill>
        <p:spPr>
          <a:xfrm>
            <a:off x="-1" y="118615"/>
            <a:ext cx="6696457" cy="6620769"/>
          </a:xfrm>
          <a:prstGeom prst="rect">
            <a:avLst/>
          </a:prstGeom>
        </p:spPr>
      </p:pic>
      <p:sp>
        <p:nvSpPr>
          <p:cNvPr id="10" name="Content Placeholder 9">
            <a:extLst>
              <a:ext uri="{FF2B5EF4-FFF2-40B4-BE49-F238E27FC236}">
                <a16:creationId xmlns:a16="http://schemas.microsoft.com/office/drawing/2014/main" id="{397725F2-B88B-48F7-7AE3-D8F39EA223E6}"/>
              </a:ext>
            </a:extLst>
          </p:cNvPr>
          <p:cNvSpPr>
            <a:spLocks noGrp="1"/>
          </p:cNvSpPr>
          <p:nvPr>
            <p:ph idx="1"/>
          </p:nvPr>
        </p:nvSpPr>
        <p:spPr>
          <a:xfrm>
            <a:off x="6867144" y="118615"/>
            <a:ext cx="4486655" cy="6058348"/>
          </a:xfrm>
        </p:spPr>
        <p:txBody>
          <a:bodyPr>
            <a:normAutofit/>
          </a:bodyPr>
          <a:lstStyle/>
          <a:p>
            <a:r>
              <a:rPr lang="en-US" sz="2000" b="1" dirty="0"/>
              <a:t>References </a:t>
            </a:r>
          </a:p>
          <a:p>
            <a:pPr marL="0" indent="0">
              <a:buNone/>
            </a:pPr>
            <a:r>
              <a:rPr lang="en-US" sz="2000" dirty="0"/>
              <a:t>Welsh Government (2024) </a:t>
            </a:r>
            <a:r>
              <a:rPr lang="en-US" sz="2000" i="1" dirty="0"/>
              <a:t>River </a:t>
            </a:r>
            <a:r>
              <a:rPr lang="en-US" sz="2000" i="1" dirty="0" err="1"/>
              <a:t>Tywi</a:t>
            </a:r>
            <a:r>
              <a:rPr lang="en-US" sz="2000" i="1" dirty="0"/>
              <a:t> – from Source to Sea. </a:t>
            </a:r>
            <a:r>
              <a:rPr lang="en-US" sz="2000" dirty="0"/>
              <a:t>Available at: </a:t>
            </a:r>
            <a:r>
              <a:rPr lang="en-US" sz="1400" dirty="0" err="1">
                <a:hlinkClick r:id="rId4"/>
              </a:rPr>
              <a:t>Tywi</a:t>
            </a:r>
            <a:r>
              <a:rPr lang="en-US" sz="1400" dirty="0">
                <a:hlinkClick r:id="rId4"/>
              </a:rPr>
              <a:t> – from source to sea | Visit Wales</a:t>
            </a:r>
            <a:r>
              <a:rPr lang="en-US" sz="1400" dirty="0"/>
              <a:t> (Accessed: 30</a:t>
            </a:r>
            <a:r>
              <a:rPr lang="en-US" sz="1400" baseline="30000" dirty="0"/>
              <a:t>th</a:t>
            </a:r>
            <a:r>
              <a:rPr lang="en-US" sz="1400" dirty="0"/>
              <a:t> December 2024).</a:t>
            </a:r>
          </a:p>
          <a:p>
            <a:pPr marL="0" indent="0">
              <a:buNone/>
            </a:pPr>
            <a:endParaRPr lang="en-US" sz="1400" dirty="0"/>
          </a:p>
          <a:p>
            <a:pPr marL="0" indent="0">
              <a:buNone/>
            </a:pPr>
            <a:r>
              <a:rPr lang="en-US" sz="2000" dirty="0"/>
              <a:t>British Listed Buildings (no date) </a:t>
            </a:r>
            <a:r>
              <a:rPr lang="en-US" sz="2000" i="1" dirty="0"/>
              <a:t>St Antony’s Well, A Grade 11 Listed Building in </a:t>
            </a:r>
            <a:r>
              <a:rPr lang="en-US" sz="2000" i="1" dirty="0" err="1"/>
              <a:t>Llansteffan</a:t>
            </a:r>
            <a:r>
              <a:rPr lang="en-US" sz="2000" i="1" dirty="0"/>
              <a:t>, Carmarthenshire. </a:t>
            </a:r>
            <a:r>
              <a:rPr lang="en-US" sz="2000" dirty="0"/>
              <a:t>Available at: </a:t>
            </a:r>
            <a:r>
              <a:rPr lang="en-US" sz="1400" dirty="0">
                <a:hlinkClick r:id="rId5"/>
              </a:rPr>
              <a:t>St Anthony's Well, </a:t>
            </a:r>
            <a:r>
              <a:rPr lang="en-US" sz="1400" dirty="0" err="1">
                <a:hlinkClick r:id="rId5"/>
              </a:rPr>
              <a:t>Llansteffan</a:t>
            </a:r>
            <a:r>
              <a:rPr lang="en-US" sz="1400" dirty="0">
                <a:hlinkClick r:id="rId5"/>
              </a:rPr>
              <a:t>, Carmarthenshire</a:t>
            </a:r>
            <a:r>
              <a:rPr lang="en-US" sz="1400" dirty="0"/>
              <a:t> </a:t>
            </a:r>
            <a:r>
              <a:rPr lang="en-US" sz="1100" dirty="0"/>
              <a:t>(</a:t>
            </a:r>
            <a:r>
              <a:rPr lang="en-US" sz="1600" dirty="0"/>
              <a:t>Accessed: 4</a:t>
            </a:r>
            <a:r>
              <a:rPr lang="en-US" sz="1600" baseline="30000" dirty="0"/>
              <a:t>th</a:t>
            </a:r>
            <a:r>
              <a:rPr lang="en-US" sz="1600" dirty="0"/>
              <a:t> December 2024).</a:t>
            </a:r>
          </a:p>
          <a:p>
            <a:pPr marL="0" indent="0">
              <a:buNone/>
            </a:pPr>
            <a:endParaRPr lang="en-US" sz="1600" dirty="0"/>
          </a:p>
          <a:p>
            <a:pPr marL="0" indent="0">
              <a:buNone/>
            </a:pPr>
            <a:r>
              <a:rPr lang="en-US" sz="1800" dirty="0"/>
              <a:t>History Points (2024) </a:t>
            </a:r>
            <a:r>
              <a:rPr lang="en-US" sz="1800" i="1" dirty="0" err="1"/>
              <a:t>Llansteffan</a:t>
            </a:r>
            <a:r>
              <a:rPr lang="en-US" sz="1800" i="1" dirty="0"/>
              <a:t> Castle – History Points. Available at: </a:t>
            </a:r>
            <a:r>
              <a:rPr lang="en-US" sz="1200" i="1" dirty="0"/>
              <a:t>https://www.bing.com/ck/a?!&amp;&amp;p=45935ab83830b6ead3c8398d13822955b9f4ee6630b06a27995b74a4f90a4772JmltdHM9MTczNTUxNjgwMA&amp;ptn=3&amp;ver=2&amp;hsh=4&amp;fclid=3ec9ff7c-294e-6183-3fd2-eba028ae6048&amp;psq=history+point+llanstephan+castle&amp;u=a1aHR0cHM6Ly9oaXN0b3J5cG9pbnRzLm9yZy9pbmRleC5waHA_cGFnZT1yZW1haW5zLW9mLWxsYW5zdGVmZmFuLWNhc3RsZQ&amp;ntb=1</a:t>
            </a:r>
            <a:r>
              <a:rPr lang="en-US" sz="1100" dirty="0"/>
              <a:t>(</a:t>
            </a:r>
            <a:r>
              <a:rPr lang="en-US" sz="1600" dirty="0"/>
              <a:t>Accessed: 14</a:t>
            </a:r>
            <a:r>
              <a:rPr lang="en-US" sz="1600" baseline="30000" dirty="0"/>
              <a:t>th</a:t>
            </a:r>
            <a:r>
              <a:rPr lang="en-US" sz="1600" dirty="0"/>
              <a:t> December 2024).</a:t>
            </a:r>
          </a:p>
          <a:p>
            <a:pPr marL="0" indent="0">
              <a:buNone/>
            </a:pPr>
            <a:endParaRPr lang="en-US" sz="1800" i="1" dirty="0"/>
          </a:p>
          <a:p>
            <a:pPr marL="0" indent="0">
              <a:buNone/>
            </a:pPr>
            <a:endParaRPr lang="en-US" sz="2400" i="1" dirty="0"/>
          </a:p>
        </p:txBody>
      </p:sp>
    </p:spTree>
    <p:extLst>
      <p:ext uri="{BB962C8B-B14F-4D97-AF65-F5344CB8AC3E}">
        <p14:creationId xmlns:p14="http://schemas.microsoft.com/office/powerpoint/2010/main" val="22321737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F062C8D-95B7-CC10-6B7A-75391B99A1BF}"/>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A783B10-45A9-CE51-6582-37161E98B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4FFF5F6-3556-9C7B-F918-4C74B9E21C1B}"/>
              </a:ext>
            </a:extLst>
          </p:cNvPr>
          <p:cNvPicPr>
            <a:picLocks noChangeAspect="1"/>
          </p:cNvPicPr>
          <p:nvPr/>
        </p:nvPicPr>
        <p:blipFill>
          <a:blip r:embed="rId3"/>
          <a:srcRect l="-2768" t="25847" r="2767"/>
          <a:stretch/>
        </p:blipFill>
        <p:spPr>
          <a:xfrm>
            <a:off x="-1" y="118615"/>
            <a:ext cx="6696457" cy="6620769"/>
          </a:xfrm>
          <a:prstGeom prst="rect">
            <a:avLst/>
          </a:prstGeom>
        </p:spPr>
      </p:pic>
      <p:sp>
        <p:nvSpPr>
          <p:cNvPr id="10" name="Content Placeholder 9">
            <a:extLst>
              <a:ext uri="{FF2B5EF4-FFF2-40B4-BE49-F238E27FC236}">
                <a16:creationId xmlns:a16="http://schemas.microsoft.com/office/drawing/2014/main" id="{C69B7433-1F52-5465-542E-4F8D615D7EA7}"/>
              </a:ext>
            </a:extLst>
          </p:cNvPr>
          <p:cNvSpPr>
            <a:spLocks noGrp="1"/>
          </p:cNvSpPr>
          <p:nvPr>
            <p:ph idx="1"/>
          </p:nvPr>
        </p:nvSpPr>
        <p:spPr>
          <a:xfrm>
            <a:off x="6885432" y="255774"/>
            <a:ext cx="4486655" cy="6483609"/>
          </a:xfrm>
        </p:spPr>
        <p:txBody>
          <a:bodyPr>
            <a:normAutofit fontScale="92500" lnSpcReduction="10000"/>
          </a:bodyPr>
          <a:lstStyle/>
          <a:p>
            <a:r>
              <a:rPr lang="en-US" sz="2000" b="1" dirty="0"/>
              <a:t>References </a:t>
            </a:r>
          </a:p>
          <a:p>
            <a:pPr marL="0" indent="0">
              <a:buNone/>
            </a:pPr>
            <a:r>
              <a:rPr lang="en-US" sz="2000" dirty="0"/>
              <a:t>Medieval Heritage (2023) </a:t>
            </a:r>
            <a:r>
              <a:rPr lang="en-US" sz="2000" i="1" dirty="0" err="1"/>
              <a:t>Llansteffan</a:t>
            </a:r>
            <a:r>
              <a:rPr lang="en-US" sz="2000" i="1" dirty="0"/>
              <a:t> – Castle. Available at: </a:t>
            </a:r>
            <a:r>
              <a:rPr lang="en-US" sz="1400" dirty="0" err="1">
                <a:hlinkClick r:id="rId4"/>
              </a:rPr>
              <a:t>Llansteffan</a:t>
            </a:r>
            <a:r>
              <a:rPr lang="en-US" sz="1400" dirty="0">
                <a:hlinkClick r:id="rId4"/>
              </a:rPr>
              <a:t> - castle - Ancient and medieval architecture</a:t>
            </a:r>
            <a:r>
              <a:rPr lang="en-US" sz="2000" i="1" dirty="0"/>
              <a:t> </a:t>
            </a:r>
            <a:r>
              <a:rPr lang="en-US" sz="2000" dirty="0"/>
              <a:t>(</a:t>
            </a:r>
            <a:r>
              <a:rPr lang="en-US" sz="1600" dirty="0"/>
              <a:t>Accessed: 30</a:t>
            </a:r>
            <a:r>
              <a:rPr lang="en-US" sz="1600" baseline="30000" dirty="0"/>
              <a:t>th</a:t>
            </a:r>
            <a:r>
              <a:rPr lang="en-US" sz="1600" dirty="0"/>
              <a:t> December 2024).</a:t>
            </a:r>
          </a:p>
          <a:p>
            <a:pPr marL="0" indent="0">
              <a:buNone/>
            </a:pPr>
            <a:r>
              <a:rPr lang="en-GB" sz="1800" kern="100" dirty="0">
                <a:latin typeface="Aptos" panose="020B0004020202020204" pitchFamily="34" charset="0"/>
                <a:ea typeface="Aptos" panose="020B0004020202020204" pitchFamily="34" charset="0"/>
                <a:cs typeface="Times New Roman" panose="02020603050405020304" pitchFamily="18" charset="0"/>
              </a:rPr>
              <a:t>Kendall ,R.S. (2017) ‘</a:t>
            </a:r>
            <a:r>
              <a:rPr lang="en-US" sz="2000" i="1" dirty="0"/>
              <a:t>Proceedings of the Geologists Association’ , The Old Red Sandstone of Britain and Ireland — a review, Volume 128, Issue 3, Pages 409-421,</a:t>
            </a:r>
          </a:p>
          <a:p>
            <a:pPr marL="0" indent="0">
              <a:buNone/>
            </a:pPr>
            <a:r>
              <a:rPr lang="en-US" sz="2000" i="1" dirty="0"/>
              <a:t>Date Accessed : 12</a:t>
            </a:r>
            <a:r>
              <a:rPr lang="en-US" sz="2000" i="1" baseline="30000" dirty="0"/>
              <a:t>th</a:t>
            </a:r>
            <a:r>
              <a:rPr lang="en-US" sz="2000" i="1" dirty="0"/>
              <a:t> December 2024 https://doi.org/10.1016/j.pgeola.2017.05.002.</a:t>
            </a:r>
          </a:p>
          <a:p>
            <a:pPr marL="0" indent="0">
              <a:buNone/>
            </a:pPr>
            <a:r>
              <a:rPr lang="en-US" sz="2000" i="1" dirty="0"/>
              <a:t>(https://www.sciencedirect.com/science/article/pii/S0016787817300640)</a:t>
            </a:r>
          </a:p>
          <a:p>
            <a:pPr marL="0" indent="0">
              <a:buNone/>
            </a:pPr>
            <a:r>
              <a:rPr lang="en-GB" sz="1400" b="0" i="1" dirty="0" err="1">
                <a:effectLst/>
                <a:latin typeface="Libre Franklin" pitchFamily="2" charset="0"/>
              </a:rPr>
              <a:t>Cadw</a:t>
            </a:r>
            <a:r>
              <a:rPr lang="en-GB" sz="1400" b="0" i="1" dirty="0">
                <a:effectLst/>
                <a:latin typeface="Libre Franklin" pitchFamily="2" charset="0"/>
              </a:rPr>
              <a:t> </a:t>
            </a:r>
            <a:r>
              <a:rPr lang="en-GB" sz="1400" i="1" dirty="0">
                <a:latin typeface="Libre Franklin" pitchFamily="2" charset="0"/>
              </a:rPr>
              <a:t>I</a:t>
            </a:r>
            <a:r>
              <a:rPr lang="en-GB" sz="1400" b="0" i="1" dirty="0">
                <a:effectLst/>
                <a:latin typeface="Libre Franklin" pitchFamily="2" charset="0"/>
              </a:rPr>
              <a:t>nformation Board: </a:t>
            </a:r>
            <a:br>
              <a:rPr lang="en-US" sz="1400" dirty="0"/>
            </a:br>
            <a:r>
              <a:rPr lang="en-US" sz="1400" b="0" i="1" dirty="0">
                <a:solidFill>
                  <a:srgbClr val="666666"/>
                </a:solidFill>
                <a:effectLst/>
                <a:latin typeface="Libre Franklin" pitchFamily="2" charset="0"/>
              </a:rPr>
              <a:t>reconstruction of the castle from the late 13th century (</a:t>
            </a:r>
            <a:r>
              <a:rPr lang="en-US" sz="1400" b="0" dirty="0">
                <a:solidFill>
                  <a:srgbClr val="666666"/>
                </a:solidFill>
                <a:effectLst/>
                <a:latin typeface="Libre Franklin" pitchFamily="2" charset="0"/>
              </a:rPr>
              <a:t>2024) [photo] . Available at</a:t>
            </a:r>
            <a:r>
              <a:rPr lang="en-US" sz="1400" b="0" i="1" dirty="0">
                <a:solidFill>
                  <a:srgbClr val="666666"/>
                </a:solidFill>
                <a:effectLst/>
                <a:latin typeface="Libre Franklin" pitchFamily="2" charset="0"/>
              </a:rPr>
              <a:t>: </a:t>
            </a:r>
            <a:r>
              <a:rPr lang="en-US" sz="1400" dirty="0" err="1">
                <a:hlinkClick r:id="rId4"/>
              </a:rPr>
              <a:t>Llansteffan</a:t>
            </a:r>
            <a:r>
              <a:rPr lang="en-US" sz="1400" dirty="0">
                <a:hlinkClick r:id="rId4"/>
              </a:rPr>
              <a:t> - Castle - Ancient and medieval architecture</a:t>
            </a:r>
            <a:r>
              <a:rPr lang="en-US" sz="1400" dirty="0"/>
              <a:t>  </a:t>
            </a:r>
          </a:p>
          <a:p>
            <a:pPr marL="0" indent="0">
              <a:buNone/>
            </a:pPr>
            <a:r>
              <a:rPr lang="en-US" sz="1400" i="1" dirty="0"/>
              <a:t>Accessed: 12</a:t>
            </a:r>
            <a:r>
              <a:rPr lang="en-US" sz="1400" i="1" baseline="30000" dirty="0"/>
              <a:t>th</a:t>
            </a:r>
            <a:r>
              <a:rPr lang="en-US" sz="1400" i="1" dirty="0"/>
              <a:t> December 2024</a:t>
            </a:r>
          </a:p>
          <a:p>
            <a:pPr marL="0" indent="0">
              <a:buNone/>
            </a:pPr>
            <a:r>
              <a:rPr lang="en-US" sz="1400" b="0" i="1" dirty="0">
                <a:solidFill>
                  <a:srgbClr val="666666"/>
                </a:solidFill>
                <a:effectLst/>
                <a:latin typeface="Libre Franklin" pitchFamily="2" charset="0"/>
              </a:rPr>
              <a:t>plan of the </a:t>
            </a:r>
            <a:r>
              <a:rPr lang="en-US" sz="1400" b="0" i="1" dirty="0" err="1">
                <a:solidFill>
                  <a:srgbClr val="666666"/>
                </a:solidFill>
                <a:effectLst/>
                <a:latin typeface="Libre Franklin" pitchFamily="2" charset="0"/>
              </a:rPr>
              <a:t>Llansteffan</a:t>
            </a:r>
            <a:r>
              <a:rPr lang="en-US" sz="1400" b="0" i="1" dirty="0">
                <a:solidFill>
                  <a:srgbClr val="666666"/>
                </a:solidFill>
                <a:effectLst/>
                <a:latin typeface="Libre Franklin" pitchFamily="2" charset="0"/>
              </a:rPr>
              <a:t> castle,</a:t>
            </a:r>
          </a:p>
          <a:p>
            <a:pPr marL="0" indent="0">
              <a:buNone/>
            </a:pPr>
            <a:r>
              <a:rPr lang="en-GB" sz="2000" b="0" i="1" dirty="0" err="1">
                <a:effectLst/>
                <a:latin typeface="Libre Franklin" pitchFamily="2" charset="0"/>
              </a:rPr>
              <a:t>Cadw</a:t>
            </a:r>
            <a:r>
              <a:rPr lang="en-GB" sz="2000" b="0" i="1" dirty="0">
                <a:effectLst/>
                <a:latin typeface="Libre Franklin" pitchFamily="2" charset="0"/>
              </a:rPr>
              <a:t> </a:t>
            </a:r>
            <a:r>
              <a:rPr lang="en-GB" sz="2000" i="1" dirty="0">
                <a:latin typeface="Libre Franklin" pitchFamily="2" charset="0"/>
              </a:rPr>
              <a:t>I</a:t>
            </a:r>
            <a:r>
              <a:rPr lang="en-GB" sz="2000" b="0" i="1" dirty="0">
                <a:effectLst/>
                <a:latin typeface="Libre Franklin" pitchFamily="2" charset="0"/>
              </a:rPr>
              <a:t>nformation Board: </a:t>
            </a:r>
            <a:r>
              <a:rPr lang="en-US" sz="2000" b="0" i="1" dirty="0">
                <a:solidFill>
                  <a:srgbClr val="666666"/>
                </a:solidFill>
                <a:effectLst/>
                <a:latin typeface="Libre Franklin" pitchFamily="2" charset="0"/>
              </a:rPr>
              <a:t>plan of the </a:t>
            </a:r>
            <a:r>
              <a:rPr lang="en-US" sz="2000" b="0" i="1" dirty="0" err="1">
                <a:solidFill>
                  <a:srgbClr val="666666"/>
                </a:solidFill>
                <a:effectLst/>
                <a:latin typeface="Libre Franklin" pitchFamily="2" charset="0"/>
              </a:rPr>
              <a:t>Llansteffan</a:t>
            </a:r>
            <a:r>
              <a:rPr lang="en-US" sz="2000" b="0" i="1" dirty="0">
                <a:solidFill>
                  <a:srgbClr val="666666"/>
                </a:solidFill>
                <a:effectLst/>
                <a:latin typeface="Libre Franklin" pitchFamily="2" charset="0"/>
              </a:rPr>
              <a:t> castle, </a:t>
            </a:r>
            <a:r>
              <a:rPr lang="en-US" sz="2000" b="0" dirty="0">
                <a:solidFill>
                  <a:srgbClr val="666666"/>
                </a:solidFill>
                <a:effectLst/>
                <a:latin typeface="Libre Franklin" pitchFamily="2" charset="0"/>
              </a:rPr>
              <a:t>(2024) [photo] . Avallible at</a:t>
            </a:r>
            <a:r>
              <a:rPr lang="en-US" sz="2000" b="0" i="1" dirty="0">
                <a:solidFill>
                  <a:srgbClr val="666666"/>
                </a:solidFill>
                <a:effectLst/>
                <a:latin typeface="Libre Franklin" pitchFamily="2" charset="0"/>
              </a:rPr>
              <a:t>: </a:t>
            </a:r>
            <a:r>
              <a:rPr lang="en-US" sz="2000" dirty="0" err="1">
                <a:hlinkClick r:id="rId4"/>
              </a:rPr>
              <a:t>Llansteffan</a:t>
            </a:r>
            <a:r>
              <a:rPr lang="en-US" sz="2000" dirty="0">
                <a:hlinkClick r:id="rId4"/>
              </a:rPr>
              <a:t> - castle - Ancient and medieval architecture</a:t>
            </a:r>
            <a:endParaRPr lang="en-US" sz="2000" dirty="0"/>
          </a:p>
          <a:p>
            <a:pPr marL="0" indent="0">
              <a:buNone/>
            </a:pPr>
            <a:endParaRPr lang="en-US" sz="2000" dirty="0"/>
          </a:p>
          <a:p>
            <a:pPr marL="0" indent="0">
              <a:buNone/>
            </a:pPr>
            <a:endParaRPr lang="en-US" sz="2000" i="1" dirty="0"/>
          </a:p>
          <a:p>
            <a:pPr marL="0" indent="0">
              <a:buNone/>
            </a:pPr>
            <a:endParaRPr lang="en-US" sz="2000" i="1" dirty="0"/>
          </a:p>
        </p:txBody>
      </p:sp>
    </p:spTree>
    <p:extLst>
      <p:ext uri="{BB962C8B-B14F-4D97-AF65-F5344CB8AC3E}">
        <p14:creationId xmlns:p14="http://schemas.microsoft.com/office/powerpoint/2010/main" val="7305246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FFBC71-8408-DE2B-A879-A0BCEDF57D78}"/>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40210DB-102F-E80C-F4B7-7021373FC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C212F31-194A-54BD-3799-9B9D84BBEECC}"/>
              </a:ext>
            </a:extLst>
          </p:cNvPr>
          <p:cNvPicPr>
            <a:picLocks noChangeAspect="1"/>
          </p:cNvPicPr>
          <p:nvPr/>
        </p:nvPicPr>
        <p:blipFill>
          <a:blip r:embed="rId3"/>
          <a:srcRect l="-2768" t="25847" r="2767"/>
          <a:stretch/>
        </p:blipFill>
        <p:spPr>
          <a:xfrm>
            <a:off x="-1" y="118615"/>
            <a:ext cx="6696457" cy="6620769"/>
          </a:xfrm>
          <a:prstGeom prst="rect">
            <a:avLst/>
          </a:prstGeom>
        </p:spPr>
      </p:pic>
      <p:sp>
        <p:nvSpPr>
          <p:cNvPr id="10" name="Content Placeholder 9">
            <a:extLst>
              <a:ext uri="{FF2B5EF4-FFF2-40B4-BE49-F238E27FC236}">
                <a16:creationId xmlns:a16="http://schemas.microsoft.com/office/drawing/2014/main" id="{B70FD345-4B4B-D855-48AC-79C7E24D6F9C}"/>
              </a:ext>
            </a:extLst>
          </p:cNvPr>
          <p:cNvSpPr>
            <a:spLocks noGrp="1"/>
          </p:cNvSpPr>
          <p:nvPr>
            <p:ph idx="1"/>
          </p:nvPr>
        </p:nvSpPr>
        <p:spPr>
          <a:xfrm>
            <a:off x="6967728" y="301494"/>
            <a:ext cx="4892039" cy="6181602"/>
          </a:xfrm>
        </p:spPr>
        <p:txBody>
          <a:bodyPr>
            <a:normAutofit fontScale="77500" lnSpcReduction="20000"/>
          </a:bodyPr>
          <a:lstStyle/>
          <a:p>
            <a:r>
              <a:rPr lang="en-US" sz="2000" dirty="0"/>
              <a:t>References </a:t>
            </a:r>
          </a:p>
          <a:p>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Žydelis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U.,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Dagys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 and Vaitkus, G. (2006)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BEACHED BIRD SURVEYS IN LITHUANIA REFLECT MARINE OIL POLLUTION AND BIRD MORTALITY IN FISHING NETS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latin typeface="Aptos" panose="020B0004020202020204" pitchFamily="34" charset="0"/>
                <a:ea typeface="Aptos" panose="020B0004020202020204" pitchFamily="34" charset="0"/>
                <a:cs typeface="Times New Roman" panose="02020603050405020304" pitchFamily="18" charset="0"/>
              </a:rPr>
              <a:t>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orth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Caroliner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r>
              <a:rPr lang="en-GB" sz="23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400" dirty="0"/>
              <a:t>Duke University Marine Laboratory. Available at: </a:t>
            </a:r>
            <a:r>
              <a:rPr lang="en-GB" sz="1400" dirty="0">
                <a:hlinkClick r:id="rId4"/>
              </a:rPr>
              <a:t>34_2_161-166.pdf</a:t>
            </a:r>
            <a:r>
              <a:rPr lang="en-GB" sz="1400" dirty="0"/>
              <a:t>  (Accessed: 23th December 2024).</a:t>
            </a:r>
            <a:r>
              <a:rPr lang="en-GB" sz="23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Lise Hull and the Castles of Wales Website (2009) </a:t>
            </a:r>
            <a:r>
              <a:rPr lang="en-US" sz="1800" i="1" kern="100" dirty="0" err="1">
                <a:effectLst/>
                <a:latin typeface="Aptos" panose="020B0004020202020204" pitchFamily="34" charset="0"/>
                <a:ea typeface="Aptos" panose="020B0004020202020204" pitchFamily="34" charset="0"/>
                <a:cs typeface="Times New Roman" panose="02020603050405020304" pitchFamily="18" charset="0"/>
              </a:rPr>
              <a:t>Llanstephan</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 castle</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dirty="0" err="1">
                <a:hlinkClick r:id="rId5"/>
              </a:rPr>
              <a:t>Llansteffan</a:t>
            </a:r>
            <a:r>
              <a:rPr lang="en-GB" sz="1200" dirty="0">
                <a:hlinkClick r:id="rId5"/>
              </a:rPr>
              <a:t> Castle</a:t>
            </a:r>
            <a:r>
              <a:rPr lang="en-GB" sz="1200" dirty="0"/>
              <a:t> </a:t>
            </a:r>
            <a:r>
              <a:rPr lang="en-GB" sz="1800" dirty="0"/>
              <a:t>(Accessed: 23th December 2024)</a:t>
            </a:r>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Geology Scie</a:t>
            </a:r>
            <a:r>
              <a:rPr lang="en-GB" sz="1800" kern="100" dirty="0">
                <a:latin typeface="Aptos" panose="020B0004020202020204" pitchFamily="34" charset="0"/>
                <a:ea typeface="Aptos" panose="020B0004020202020204" pitchFamily="34" charset="0"/>
                <a:cs typeface="Times New Roman" panose="02020603050405020304" pitchFamily="18" charset="0"/>
              </a:rPr>
              <a:t>nce (2023) </a:t>
            </a:r>
            <a:r>
              <a:rPr lang="en-GB" sz="1800" i="1" kern="100" dirty="0">
                <a:latin typeface="Aptos" panose="020B0004020202020204" pitchFamily="34" charset="0"/>
                <a:ea typeface="Aptos" panose="020B0004020202020204" pitchFamily="34" charset="0"/>
                <a:cs typeface="Times New Roman" panose="02020603050405020304" pitchFamily="18" charset="0"/>
              </a:rPr>
              <a:t>Shale. Available at: </a:t>
            </a:r>
            <a:r>
              <a:rPr lang="en-GB" sz="1200" dirty="0">
                <a:hlinkClick r:id="rId6"/>
              </a:rPr>
              <a:t>Shale | Properties, Composition, Formation, Uses » Geology Science</a:t>
            </a:r>
            <a:r>
              <a:rPr lang="en-US" sz="1800" kern="100" dirty="0">
                <a:latin typeface="Aptos" panose="020B0004020202020204" pitchFamily="34" charset="0"/>
                <a:cs typeface="Times New Roman" panose="02020603050405020304" pitchFamily="18" charset="0"/>
              </a:rPr>
              <a:t> </a:t>
            </a:r>
            <a:r>
              <a:rPr lang="en-GB" sz="1800" dirty="0"/>
              <a:t>(Accessed: 23th December 2024)</a:t>
            </a:r>
          </a:p>
          <a:p>
            <a:pPr marL="0" indent="0">
              <a:buNone/>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Geologists' Association South Wales Group (2024) </a:t>
            </a:r>
            <a:r>
              <a:rPr lang="en-US" sz="1800" i="1" kern="100" dirty="0" err="1">
                <a:effectLst/>
                <a:latin typeface="Aptos" panose="020B0004020202020204" pitchFamily="34" charset="0"/>
                <a:ea typeface="Aptos" panose="020B0004020202020204" pitchFamily="34" charset="0"/>
                <a:cs typeface="Times New Roman" panose="02020603050405020304" pitchFamily="18" charset="0"/>
              </a:rPr>
              <a:t>Llansteffan</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 Beach. Available at: </a:t>
            </a:r>
            <a:r>
              <a:rPr lang="en-GB" sz="1200" dirty="0">
                <a:hlinkClick r:id="rId7"/>
              </a:rPr>
              <a:t>Llansteffan-2024.pdf</a:t>
            </a:r>
            <a:r>
              <a:rPr lang="en-GB" sz="1200" dirty="0"/>
              <a:t>  </a:t>
            </a:r>
            <a:r>
              <a:rPr lang="en-GB" sz="1800" dirty="0"/>
              <a:t>(Accessed: 22th December 2024)</a:t>
            </a:r>
          </a:p>
          <a:p>
            <a:pPr marL="0" indent="0">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Loynes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 (2019) </a:t>
            </a:r>
            <a:r>
              <a:rPr lang="en-GB" sz="1800" i="1" kern="100" dirty="0">
                <a:latin typeface="Aptos" panose="020B0004020202020204" pitchFamily="34" charset="0"/>
                <a:ea typeface="Aptos" panose="020B0004020202020204" pitchFamily="34" charset="0"/>
                <a:cs typeface="Times New Roman" panose="02020603050405020304" pitchFamily="18" charset="0"/>
              </a:rPr>
              <a:t>Changing the World of Outdoor Learning in Europe. Vol 45. </a:t>
            </a:r>
            <a:r>
              <a:rPr lang="en-US" sz="1800" dirty="0"/>
              <a:t>(Accessed: 20</a:t>
            </a:r>
            <a:r>
              <a:rPr lang="en-US" sz="1800" baseline="30000" dirty="0"/>
              <a:t>th</a:t>
            </a:r>
            <a:r>
              <a:rPr lang="en-US" sz="1800" dirty="0"/>
              <a:t> December 2024)</a:t>
            </a:r>
            <a:endParaRPr lang="en-GB" sz="1800" i="1" kern="100" dirty="0">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US" sz="1200" b="0" i="0" dirty="0">
                <a:solidFill>
                  <a:srgbClr val="000000"/>
                </a:solidFill>
                <a:effectLst/>
                <a:latin typeface="Arial" panose="020B0604020202020204" pitchFamily="34" charset="0"/>
              </a:rPr>
              <a:t>Morgan, A. (2019) 'The changing world of outdoor learning in Europe', </a:t>
            </a:r>
            <a:r>
              <a:rPr lang="en-US" sz="1200" b="0" i="1" dirty="0">
                <a:solidFill>
                  <a:srgbClr val="000000"/>
                </a:solidFill>
                <a:effectLst/>
                <a:latin typeface="Arial" panose="020B0604020202020204" pitchFamily="34" charset="0"/>
              </a:rPr>
              <a:t>Journal of Education for Teaching</a:t>
            </a:r>
            <a:r>
              <a:rPr lang="en-US" sz="1200" b="0" i="0" dirty="0">
                <a:solidFill>
                  <a:srgbClr val="000000"/>
                </a:solidFill>
                <a:effectLst/>
                <a:latin typeface="Arial" panose="020B0604020202020204" pitchFamily="34" charset="0"/>
              </a:rPr>
              <a:t>, 45(2), pp. 238-240.  Plymouth Available at: </a:t>
            </a:r>
            <a:r>
              <a:rPr lang="en-US" sz="1200" b="0" i="0" u="sng" dirty="0">
                <a:solidFill>
                  <a:srgbClr val="0070A8"/>
                </a:solidFill>
                <a:effectLst/>
                <a:latin typeface="Arial" panose="020B0604020202020204" pitchFamily="34" charset="0"/>
                <a:hlinkClick r:id="rId8"/>
              </a:rPr>
              <a:t>https://doi.org/10.1080/02607476.2019.1579033</a:t>
            </a:r>
            <a:r>
              <a:rPr lang="en-GB" sz="1800" i="1" kern="100" dirty="0">
                <a:latin typeface="Aptos" panose="020B0004020202020204" pitchFamily="34" charset="0"/>
                <a:ea typeface="Aptos" panose="020B0004020202020204" pitchFamily="34" charset="0"/>
                <a:cs typeface="Times New Roman" panose="02020603050405020304" pitchFamily="18" charset="0"/>
              </a:rPr>
              <a:t> </a:t>
            </a:r>
            <a:r>
              <a:rPr lang="en-US" sz="1800" dirty="0"/>
              <a:t>(Accessed: 20</a:t>
            </a:r>
            <a:r>
              <a:rPr lang="en-US" sz="1800" baseline="30000" dirty="0"/>
              <a:t>th</a:t>
            </a:r>
            <a:r>
              <a:rPr lang="en-US" sz="1800" dirty="0"/>
              <a:t> December 2024)</a:t>
            </a:r>
            <a:endParaRPr lang="en-GB" sz="1800" i="1" kern="100" dirty="0">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1800" kern="100" dirty="0">
                <a:latin typeface="Aptos" panose="020B0004020202020204" pitchFamily="34" charset="0"/>
                <a:cs typeface="Times New Roman" panose="02020603050405020304" pitchFamily="18" charset="0"/>
              </a:rPr>
              <a:t>Surfers Against Sewage (2024) </a:t>
            </a:r>
            <a:r>
              <a:rPr lang="en-GB" sz="1800" i="1" kern="100" dirty="0">
                <a:latin typeface="Aptos" panose="020B0004020202020204" pitchFamily="34" charset="0"/>
                <a:cs typeface="Times New Roman" panose="02020603050405020304" pitchFamily="18" charset="0"/>
              </a:rPr>
              <a:t>Million Mile Clean.</a:t>
            </a:r>
            <a:r>
              <a:rPr lang="en-US" sz="2000" i="1" kern="100" dirty="0">
                <a:latin typeface="Aptos" panose="020B0004020202020204" pitchFamily="34" charset="0"/>
                <a:cs typeface="Times New Roman" panose="02020603050405020304" pitchFamily="18" charset="0"/>
              </a:rPr>
              <a:t> </a:t>
            </a:r>
            <a:r>
              <a:rPr lang="en-US" sz="2000" kern="100" dirty="0">
                <a:latin typeface="Aptos" panose="020B0004020202020204" pitchFamily="34" charset="0"/>
                <a:cs typeface="Times New Roman" panose="02020603050405020304" pitchFamily="18" charset="0"/>
              </a:rPr>
              <a:t>Available at: </a:t>
            </a:r>
            <a:r>
              <a:rPr lang="en-US" sz="1400" dirty="0">
                <a:hlinkClick r:id="rId9"/>
              </a:rPr>
              <a:t>Million Mile Clean - Surfers Against Sewage</a:t>
            </a:r>
            <a:r>
              <a:rPr lang="en-US" sz="1400" dirty="0"/>
              <a:t> </a:t>
            </a:r>
            <a:r>
              <a:rPr lang="en-US" sz="2000" dirty="0"/>
              <a:t>(Accessed: 20</a:t>
            </a:r>
            <a:r>
              <a:rPr lang="en-US" sz="2000" baseline="30000" dirty="0"/>
              <a:t>th</a:t>
            </a:r>
            <a:r>
              <a:rPr lang="en-US" sz="2000" dirty="0"/>
              <a:t> December 2024) </a:t>
            </a:r>
          </a:p>
          <a:p>
            <a:pPr marL="0" indent="0">
              <a:buNone/>
            </a:pPr>
            <a:r>
              <a:rPr lang="en-US" sz="1800" dirty="0"/>
              <a:t>John Muir Trust (2024) </a:t>
            </a:r>
            <a:r>
              <a:rPr lang="en-US" sz="1800" i="1" dirty="0"/>
              <a:t>John Muir Award. </a:t>
            </a:r>
            <a:r>
              <a:rPr lang="en-US" sz="1800" b="0" i="0" dirty="0">
                <a:solidFill>
                  <a:srgbClr val="000000"/>
                </a:solidFill>
                <a:effectLst/>
                <a:latin typeface="Arial" panose="020B0604020202020204" pitchFamily="34" charset="0"/>
              </a:rPr>
              <a:t>Available at: </a:t>
            </a:r>
            <a:r>
              <a:rPr lang="en-US" sz="1200" dirty="0">
                <a:hlinkClick r:id="rId10"/>
              </a:rPr>
              <a:t>Engagement Initiative | John Muir Award</a:t>
            </a:r>
            <a:r>
              <a:rPr lang="en-US" sz="1200" dirty="0"/>
              <a:t> </a:t>
            </a:r>
            <a:r>
              <a:rPr lang="en-US" sz="1200" dirty="0">
                <a:hlinkClick r:id="rId9"/>
              </a:rPr>
              <a:t>Sewage</a:t>
            </a:r>
            <a:r>
              <a:rPr lang="en-US" sz="1200" dirty="0"/>
              <a:t> </a:t>
            </a:r>
            <a:r>
              <a:rPr lang="en-US" sz="1800" dirty="0"/>
              <a:t>(Accessed: 21</a:t>
            </a:r>
            <a:r>
              <a:rPr lang="en-US" sz="1800" baseline="30000" dirty="0"/>
              <a:t>th</a:t>
            </a:r>
            <a:r>
              <a:rPr lang="en-US" sz="1800" dirty="0"/>
              <a:t> December 2024) </a:t>
            </a:r>
          </a:p>
          <a:p>
            <a:pPr marL="0" indent="0">
              <a:buNone/>
            </a:pPr>
            <a:r>
              <a:rPr lang="en-US" sz="1800" dirty="0"/>
              <a:t>Department of the Environment for Wales (no date) </a:t>
            </a:r>
            <a:r>
              <a:rPr lang="en-US" sz="1700" i="1" dirty="0"/>
              <a:t>Wildlife in your Ward –</a:t>
            </a:r>
            <a:r>
              <a:rPr lang="en-US" sz="1700" i="1" dirty="0" err="1"/>
              <a:t>Llansteffan</a:t>
            </a:r>
            <a:r>
              <a:rPr lang="en-US" sz="1700" i="1" dirty="0"/>
              <a:t> </a:t>
            </a:r>
          </a:p>
          <a:p>
            <a:pPr marL="0" indent="0">
              <a:buNone/>
            </a:pPr>
            <a:r>
              <a:rPr lang="en-US" sz="1700" i="1" dirty="0"/>
              <a:t>Available at: </a:t>
            </a:r>
            <a:r>
              <a:rPr lang="en-GB" sz="2000" dirty="0">
                <a:hlinkClick r:id="rId11"/>
              </a:rPr>
              <a:t>PowerPoint Presentation</a:t>
            </a:r>
            <a:r>
              <a:rPr lang="en-GB" sz="2000" dirty="0"/>
              <a:t> (Accessed: 15</a:t>
            </a:r>
            <a:r>
              <a:rPr lang="en-GB" sz="2000" baseline="30000" dirty="0"/>
              <a:t>th</a:t>
            </a:r>
            <a:r>
              <a:rPr lang="en-GB" sz="2000" dirty="0"/>
              <a:t> December  2024)</a:t>
            </a:r>
            <a:endParaRPr lang="en-US" sz="2900" i="1" dirty="0"/>
          </a:p>
          <a:p>
            <a:pPr marL="0" indent="0">
              <a:buNone/>
            </a:pPr>
            <a:endParaRPr lang="en-US" sz="2900" i="1" dirty="0"/>
          </a:p>
          <a:p>
            <a:pPr marL="0" indent="0">
              <a:buNone/>
            </a:pPr>
            <a:endParaRPr lang="en-US" sz="1800" i="1" dirty="0"/>
          </a:p>
        </p:txBody>
      </p:sp>
    </p:spTree>
    <p:extLst>
      <p:ext uri="{BB962C8B-B14F-4D97-AF65-F5344CB8AC3E}">
        <p14:creationId xmlns:p14="http://schemas.microsoft.com/office/powerpoint/2010/main" val="28265276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13861</TotalTime>
  <Words>2677</Words>
  <Application>Microsoft Office PowerPoint</Application>
  <PresentationFormat>Widescreen</PresentationFormat>
  <Paragraphs>136</Paragraphs>
  <Slides>15</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12</vt:lpstr>
      <vt:lpstr>Aptos</vt:lpstr>
      <vt:lpstr>Aptos Display</vt:lpstr>
      <vt:lpstr>Arial</vt:lpstr>
      <vt:lpstr>Calibri</vt:lpstr>
      <vt:lpstr>Libre Franklin</vt:lpstr>
      <vt:lpstr>Verdana</vt:lpstr>
      <vt:lpstr>Office Theme</vt:lpstr>
      <vt:lpstr>PowerPoint Presentation</vt:lpstr>
      <vt:lpstr>Llansteffan Beach/Bay</vt:lpstr>
      <vt:lpstr>PowerPoint Presentation</vt:lpstr>
      <vt:lpstr>PowerPoint Presentation</vt:lpstr>
      <vt:lpstr>PowerPoint Presentation</vt:lpstr>
      <vt:lpstr>PowerPoint Presentation</vt:lpstr>
      <vt:lpstr>PowerPoint Presentation</vt:lpstr>
      <vt:lpstr>Conserve/Take responsibility</vt:lpstr>
      <vt:lpstr>PowerPoint Presentation</vt:lpstr>
      <vt:lpstr>Share your experiences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 Hilyer</dc:creator>
  <cp:lastModifiedBy>Simon Hilyer</cp:lastModifiedBy>
  <cp:revision>1</cp:revision>
  <dcterms:created xsi:type="dcterms:W3CDTF">2024-12-22T17:26:13Z</dcterms:created>
  <dcterms:modified xsi:type="dcterms:W3CDTF">2025-01-02T15:07:00Z</dcterms:modified>
</cp:coreProperties>
</file>