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6" r:id="rId1"/>
    <p:sldMasterId id="2147484082" r:id="rId2"/>
  </p:sldMasterIdLst>
  <p:sldIdLst>
    <p:sldId id="256" r:id="rId3"/>
    <p:sldId id="272" r:id="rId4"/>
    <p:sldId id="265" r:id="rId5"/>
    <p:sldId id="266" r:id="rId6"/>
    <p:sldId id="267" r:id="rId7"/>
    <p:sldId id="268" r:id="rId8"/>
    <p:sldId id="269" r:id="rId9"/>
    <p:sldId id="270" r:id="rId10"/>
    <p:sldId id="271" r:id="rId11"/>
    <p:sldId id="257" r:id="rId12"/>
    <p:sldId id="258" r:id="rId13"/>
    <p:sldId id="259" r:id="rId14"/>
    <p:sldId id="260" r:id="rId15"/>
    <p:sldId id="261" r:id="rId16"/>
    <p:sldId id="262" r:id="rId17"/>
    <p:sldId id="263" r:id="rId18"/>
    <p:sldId id="264" r:id="rId19"/>
    <p:sldId id="277" r:id="rId20"/>
    <p:sldId id="273" r:id="rId21"/>
    <p:sldId id="275" r:id="rId22"/>
    <p:sldId id="27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4" autoAdjust="0"/>
    <p:restoredTop sz="94660"/>
  </p:normalViewPr>
  <p:slideViewPr>
    <p:cSldViewPr snapToGrid="0">
      <p:cViewPr varScale="1">
        <p:scale>
          <a:sx n="79" d="100"/>
          <a:sy n="79" d="100"/>
        </p:scale>
        <p:origin x="120" y="10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48E978A7-43C5-4C76-9CBD-653A58D44CDC}" type="datetimeFigureOut">
              <a:rPr lang="en-GB" smtClean="0"/>
              <a:t>24/05/2019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322004025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E978A7-43C5-4C76-9CBD-653A58D44CDC}" type="datetimeFigureOut">
              <a:rPr lang="en-GB" smtClean="0"/>
              <a:t>24/05/2019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476368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48E978A7-43C5-4C76-9CBD-653A58D44CDC}" type="datetimeFigureOut">
              <a:rPr lang="en-GB" smtClean="0"/>
              <a:t>24/05/2019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382450567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48E978A7-43C5-4C76-9CBD-653A58D44CDC}" type="datetimeFigureOut">
              <a:rPr lang="en-GB" smtClean="0"/>
              <a:t>24/05/2019</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3027349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48E978A7-43C5-4C76-9CBD-653A58D44CDC}" type="datetimeFigureOut">
              <a:rPr lang="en-GB" smtClean="0"/>
              <a:t>24/05/2019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FA0747-1108-4578-8B6F-79438DD9C6EA}"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900114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E978A7-43C5-4C76-9CBD-653A58D44CDC}" type="datetimeFigureOut">
              <a:rPr lang="en-GB" smtClean="0"/>
              <a:t>24/05/2019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29147475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E978A7-43C5-4C76-9CBD-653A58D44CDC}" type="datetimeFigureOut">
              <a:rPr lang="en-GB" smtClean="0"/>
              <a:t>24/05/2019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950353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E978A7-43C5-4C76-9CBD-653A58D44CDC}" type="datetimeFigureOut">
              <a:rPr lang="en-GB" smtClean="0"/>
              <a:t>24/05/2019</a:t>
            </a:fld>
            <a:endParaRPr lang="en-GB"/>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GB"/>
          </a:p>
        </p:txBody>
      </p:sp>
      <p:sp>
        <p:nvSpPr>
          <p:cNvPr id="7" name="Slide Number Placeholder 6"/>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719568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48E978A7-43C5-4C76-9CBD-653A58D44CDC}" type="datetimeFigureOut">
              <a:rPr lang="en-GB" smtClean="0"/>
              <a:t>24/05/2019</a:t>
            </a:fld>
            <a:endParaRPr lang="en-GB"/>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GB"/>
          </a:p>
        </p:txBody>
      </p:sp>
      <p:sp>
        <p:nvSpPr>
          <p:cNvPr id="7" name="Slide Number Placeholder 6"/>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3289109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E978A7-43C5-4C76-9CBD-653A58D44CDC}" type="datetimeFigureOut">
              <a:rPr lang="en-GB" smtClean="0"/>
              <a:t>24/05/2019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4078471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E978A7-43C5-4C76-9CBD-653A58D44CDC}" type="datetimeFigureOut">
              <a:rPr lang="en-GB" smtClean="0"/>
              <a:t>24/05/2019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3067857231"/>
      </p:ext>
    </p:extLst>
  </p:cSld>
  <p:clrMapOvr>
    <a:masterClrMapping/>
  </p:clrMapOvr>
  <p:extLst>
    <p:ext uri="{DCECCB84-F9BA-43D5-87BE-67443E8EF086}">
      <p15:sldGuideLst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48E978A7-43C5-4C76-9CBD-653A58D44CDC}" type="datetimeFigureOut">
              <a:rPr lang="en-GB" smtClean="0"/>
              <a:t>24/05/2019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917243907"/>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E978A7-43C5-4C76-9CBD-653A58D44CDC}" type="datetimeFigureOut">
              <a:rPr lang="en-GB" smtClean="0"/>
              <a:t>24/05/2019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9309387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48E978A7-43C5-4C76-9CBD-653A58D44CDC}" type="datetimeFigureOut">
              <a:rPr lang="en-GB" smtClean="0"/>
              <a:t>24/05/2019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243857190"/>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48E978A7-43C5-4C76-9CBD-653A58D44CDC}" type="datetimeFigureOut">
              <a:rPr lang="en-GB" smtClean="0"/>
              <a:t>24/05/2019</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31036992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48E978A7-43C5-4C76-9CBD-653A58D44CDC}" type="datetimeFigureOut">
              <a:rPr lang="en-GB" smtClean="0"/>
              <a:t>24/05/2019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FA0747-1108-4578-8B6F-79438DD9C6EA}"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26123800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E978A7-43C5-4C76-9CBD-653A58D44CDC}" type="datetimeFigureOut">
              <a:rPr lang="en-GB" smtClean="0"/>
              <a:t>24/05/2019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7165318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E978A7-43C5-4C76-9CBD-653A58D44CDC}" type="datetimeFigureOut">
              <a:rPr lang="en-GB" smtClean="0"/>
              <a:t>24/05/2019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13020849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E978A7-43C5-4C76-9CBD-653A58D44CDC}" type="datetimeFigureOut">
              <a:rPr lang="en-GB" smtClean="0"/>
              <a:t>24/05/2019</a:t>
            </a:fld>
            <a:endParaRPr lang="en-GB"/>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GB"/>
          </a:p>
        </p:txBody>
      </p:sp>
      <p:sp>
        <p:nvSpPr>
          <p:cNvPr id="7" name="Slide Number Placeholder 6"/>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34230701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48E978A7-43C5-4C76-9CBD-653A58D44CDC}" type="datetimeFigureOut">
              <a:rPr lang="en-GB" smtClean="0"/>
              <a:t>24/05/2019</a:t>
            </a:fld>
            <a:endParaRPr lang="en-GB"/>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GB"/>
          </a:p>
        </p:txBody>
      </p:sp>
      <p:sp>
        <p:nvSpPr>
          <p:cNvPr id="7" name="Slide Number Placeholder 6"/>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16799300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E978A7-43C5-4C76-9CBD-653A58D44CDC}" type="datetimeFigureOut">
              <a:rPr lang="en-GB" smtClean="0"/>
              <a:t>24/05/2019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23315020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E978A7-43C5-4C76-9CBD-653A58D44CDC}" type="datetimeFigureOut">
              <a:rPr lang="en-GB" smtClean="0"/>
              <a:t>24/05/2019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FA0747-1108-4578-8B6F-79438DD9C6EA}" type="slidenum">
              <a:rPr lang="en-GB" smtClean="0"/>
              <a:t>‹#›</a:t>
            </a:fld>
            <a:endParaRPr lang="en-GB"/>
          </a:p>
        </p:txBody>
      </p:sp>
    </p:spTree>
    <p:extLst>
      <p:ext uri="{BB962C8B-B14F-4D97-AF65-F5344CB8AC3E}">
        <p14:creationId xmlns:p14="http://schemas.microsoft.com/office/powerpoint/2010/main" val="3468307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48E978A7-43C5-4C76-9CBD-653A58D44CDC}" type="datetimeFigureOut">
              <a:rPr lang="en-GB" smtClean="0"/>
              <a:t>24/05/2019</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C2FA0747-1108-4578-8B6F-79438DD9C6EA}" type="slidenum">
              <a:rPr lang="en-GB" smtClean="0"/>
              <a:t>‹#›</a:t>
            </a:fld>
            <a:endParaRPr lang="en-GB"/>
          </a:p>
        </p:txBody>
      </p:sp>
    </p:spTree>
    <p:extLst>
      <p:ext uri="{BB962C8B-B14F-4D97-AF65-F5344CB8AC3E}">
        <p14:creationId xmlns:p14="http://schemas.microsoft.com/office/powerpoint/2010/main" val="3077201607"/>
      </p:ext>
    </p:extLst>
  </p:cSld>
  <p:clrMap bg1="lt1" tx1="dk1" bg2="lt2" tx2="dk2" accent1="accent1" accent2="accent2" accent3="accent3" accent4="accent4" accent5="accent5" accent6="accent6" hlink="hlink" folHlink="folHlink"/>
  <p:sldLayoutIdLst>
    <p:sldLayoutId id="2147484017" r:id="rId1"/>
    <p:sldLayoutId id="2147484018" r:id="rId2"/>
    <p:sldLayoutId id="2147484019" r:id="rId3"/>
    <p:sldLayoutId id="2147484020" r:id="rId4"/>
    <p:sldLayoutId id="2147484021" r:id="rId5"/>
    <p:sldLayoutId id="2147484022" r:id="rId6"/>
    <p:sldLayoutId id="2147484023" r:id="rId7"/>
    <p:sldLayoutId id="2147484024" r:id="rId8"/>
    <p:sldLayoutId id="2147484025" r:id="rId9"/>
    <p:sldLayoutId id="2147484026" r:id="rId10"/>
    <p:sldLayoutId id="2147484027"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48E978A7-43C5-4C76-9CBD-653A58D44CDC}" type="datetimeFigureOut">
              <a:rPr lang="en-GB" smtClean="0"/>
              <a:t>24/05/2019</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C2FA0747-1108-4578-8B6F-79438DD9C6EA}" type="slidenum">
              <a:rPr lang="en-GB" smtClean="0"/>
              <a:t>‹#›</a:t>
            </a:fld>
            <a:endParaRPr lang="en-GB"/>
          </a:p>
        </p:txBody>
      </p:sp>
    </p:spTree>
    <p:extLst>
      <p:ext uri="{BB962C8B-B14F-4D97-AF65-F5344CB8AC3E}">
        <p14:creationId xmlns:p14="http://schemas.microsoft.com/office/powerpoint/2010/main" val="1344881064"/>
      </p:ext>
    </p:extLst>
  </p:cSld>
  <p:clrMap bg1="lt1" tx1="dk1" bg2="lt2" tx2="dk2" accent1="accent1" accent2="accent2" accent3="accent3" accent4="accent4" accent5="accent5" accent6="accent6" hlink="hlink" folHlink="folHlink"/>
  <p:sldLayoutIdLst>
    <p:sldLayoutId id="2147484083" r:id="rId1"/>
    <p:sldLayoutId id="2147484084" r:id="rId2"/>
    <p:sldLayoutId id="2147484085" r:id="rId3"/>
    <p:sldLayoutId id="2147484086" r:id="rId4"/>
    <p:sldLayoutId id="2147484087" r:id="rId5"/>
    <p:sldLayoutId id="2147484088" r:id="rId6"/>
    <p:sldLayoutId id="2147484089" r:id="rId7"/>
    <p:sldLayoutId id="2147484090" r:id="rId8"/>
    <p:sldLayoutId id="2147484091" r:id="rId9"/>
    <p:sldLayoutId id="2147484092" r:id="rId10"/>
    <p:sldLayoutId id="2147484093"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Ancient Erotic Poetry</a:t>
            </a:r>
            <a:endParaRPr lang="en-GB"/>
          </a:p>
        </p:txBody>
      </p:sp>
      <p:sp>
        <p:nvSpPr>
          <p:cNvPr id="3" name="Subtitle 2"/>
          <p:cNvSpPr>
            <a:spLocks noGrp="1"/>
          </p:cNvSpPr>
          <p:nvPr>
            <p:ph type="subTitle" idx="1"/>
          </p:nvPr>
        </p:nvSpPr>
        <p:spPr/>
        <p:txBody>
          <a:bodyPr/>
          <a:lstStyle/>
          <a:p>
            <a:r>
              <a:rPr lang="en-GB" smtClean="0"/>
              <a:t>Making Sense of Tibullus</a:t>
            </a:r>
          </a:p>
          <a:p>
            <a:r>
              <a:rPr lang="en-GB" smtClean="0"/>
              <a:t>Magdalena </a:t>
            </a:r>
            <a:r>
              <a:rPr lang="sv-SE" smtClean="0"/>
              <a:t>Öhrman</a:t>
            </a:r>
            <a:endParaRPr lang="en-GB"/>
          </a:p>
        </p:txBody>
      </p:sp>
    </p:spTree>
    <p:extLst>
      <p:ext uri="{BB962C8B-B14F-4D97-AF65-F5344CB8AC3E}">
        <p14:creationId xmlns:p14="http://schemas.microsoft.com/office/powerpoint/2010/main" val="2094217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Tibullus</a:t>
            </a:r>
            <a:endParaRPr lang="en-GB" dirty="0"/>
          </a:p>
        </p:txBody>
      </p:sp>
      <p:sp>
        <p:nvSpPr>
          <p:cNvPr id="3" name="Content Placeholder 2"/>
          <p:cNvSpPr>
            <a:spLocks noGrp="1"/>
          </p:cNvSpPr>
          <p:nvPr>
            <p:ph idx="1"/>
          </p:nvPr>
        </p:nvSpPr>
        <p:spPr/>
        <p:txBody>
          <a:bodyPr/>
          <a:lstStyle/>
          <a:p>
            <a:r>
              <a:rPr lang="en-GB" dirty="0" smtClean="0"/>
              <a:t>Sources: Tibullus’ own poems and two poems by Horace dedicated to an </a:t>
            </a:r>
            <a:r>
              <a:rPr lang="en-GB" dirty="0" err="1" smtClean="0"/>
              <a:t>Albius</a:t>
            </a:r>
            <a:r>
              <a:rPr lang="en-GB" dirty="0" smtClean="0"/>
              <a:t>, traditionally identified with </a:t>
            </a:r>
            <a:r>
              <a:rPr lang="en-GB" dirty="0" err="1" smtClean="0"/>
              <a:t>Albius</a:t>
            </a:r>
            <a:r>
              <a:rPr lang="en-GB" dirty="0" smtClean="0"/>
              <a:t> Tibullus (</a:t>
            </a:r>
            <a:r>
              <a:rPr lang="en-GB" i="1" dirty="0" smtClean="0"/>
              <a:t>Odes</a:t>
            </a:r>
            <a:r>
              <a:rPr lang="en-GB" dirty="0" smtClean="0"/>
              <a:t> 1.33 and </a:t>
            </a:r>
            <a:r>
              <a:rPr lang="en-GB" i="1" dirty="0" smtClean="0"/>
              <a:t>Epist</a:t>
            </a:r>
            <a:r>
              <a:rPr lang="en-GB" dirty="0" smtClean="0"/>
              <a:t>. 1.4), comments by Quintilian and fragments of Suetonius </a:t>
            </a:r>
            <a:r>
              <a:rPr lang="en-GB" i="1" dirty="0" smtClean="0"/>
              <a:t>Lives of the Poets</a:t>
            </a:r>
          </a:p>
          <a:p>
            <a:pPr lvl="1"/>
            <a:r>
              <a:rPr lang="en-GB" dirty="0" smtClean="0"/>
              <a:t>These sources all make clear that Tibullus was held in high regard by contemporary poets and critics, much more so than the paucity of scholarship today would seem to indicate</a:t>
            </a:r>
          </a:p>
          <a:p>
            <a:r>
              <a:rPr lang="en-GB" dirty="0" smtClean="0"/>
              <a:t>Likely born late 50s BC, died in 19 BC</a:t>
            </a:r>
            <a:endParaRPr lang="en-GB" dirty="0"/>
          </a:p>
        </p:txBody>
      </p:sp>
    </p:spTree>
    <p:extLst>
      <p:ext uri="{BB962C8B-B14F-4D97-AF65-F5344CB8AC3E}">
        <p14:creationId xmlns:p14="http://schemas.microsoft.com/office/powerpoint/2010/main" val="1903448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err="1" smtClean="0"/>
              <a:t>Exclusus</a:t>
            </a:r>
            <a:r>
              <a:rPr lang="en-GB" i="1" dirty="0" smtClean="0"/>
              <a:t> </a:t>
            </a:r>
            <a:r>
              <a:rPr lang="en-GB" i="1" dirty="0" err="1" smtClean="0"/>
              <a:t>amator</a:t>
            </a:r>
            <a:r>
              <a:rPr lang="en-GB" i="1" dirty="0" smtClean="0"/>
              <a:t> </a:t>
            </a:r>
            <a:r>
              <a:rPr lang="en-GB" dirty="0" smtClean="0"/>
              <a:t>– the shut-out lover</a:t>
            </a:r>
            <a:endParaRPr lang="en-GB" dirty="0"/>
          </a:p>
        </p:txBody>
      </p:sp>
      <p:sp>
        <p:nvSpPr>
          <p:cNvPr id="3" name="Content Placeholder 2"/>
          <p:cNvSpPr>
            <a:spLocks noGrp="1"/>
          </p:cNvSpPr>
          <p:nvPr>
            <p:ph idx="1"/>
          </p:nvPr>
        </p:nvSpPr>
        <p:spPr>
          <a:xfrm>
            <a:off x="881349" y="2638044"/>
            <a:ext cx="10443991" cy="3514400"/>
          </a:xfrm>
        </p:spPr>
        <p:txBody>
          <a:bodyPr>
            <a:normAutofit/>
          </a:bodyPr>
          <a:lstStyle/>
          <a:p>
            <a:r>
              <a:rPr lang="en-GB" sz="2600" dirty="0" smtClean="0"/>
              <a:t>One of the most frequent stances of the lover/narrator throughout elegy</a:t>
            </a:r>
          </a:p>
          <a:p>
            <a:r>
              <a:rPr lang="en-GB" sz="2600" dirty="0" smtClean="0"/>
              <a:t>Most literal take: the narrator/lover outside the door of the mistress</a:t>
            </a:r>
          </a:p>
          <a:p>
            <a:pPr lvl="1"/>
            <a:r>
              <a:rPr lang="en-GB" sz="2200" dirty="0" smtClean="0"/>
              <a:t>While she is just being hard-hearted (if we trust the narrator’s account) or off somewhere fun</a:t>
            </a:r>
          </a:p>
          <a:p>
            <a:pPr lvl="1"/>
            <a:r>
              <a:rPr lang="en-GB" sz="2200" dirty="0" smtClean="0"/>
              <a:t>While she is with a rival</a:t>
            </a:r>
          </a:p>
          <a:p>
            <a:pPr lvl="1"/>
            <a:r>
              <a:rPr lang="en-GB" sz="2200" dirty="0" smtClean="0"/>
              <a:t>These poems often contain addresses to doors or slaves guarding the doors or able to provide access: </a:t>
            </a:r>
            <a:r>
              <a:rPr lang="en-GB" sz="2200" dirty="0" err="1" smtClean="0"/>
              <a:t>paraklausithyra</a:t>
            </a:r>
            <a:r>
              <a:rPr lang="en-GB" sz="2200" dirty="0" smtClean="0"/>
              <a:t>, Greek for ‘by the closed door’: </a:t>
            </a:r>
            <a:r>
              <a:rPr lang="en-GB" sz="2200" dirty="0" err="1" smtClean="0"/>
              <a:t>Tib</a:t>
            </a:r>
            <a:r>
              <a:rPr lang="en-GB" sz="2200" dirty="0" smtClean="0"/>
              <a:t>. 1.2; </a:t>
            </a:r>
            <a:r>
              <a:rPr lang="en-GB" sz="2200" dirty="0" err="1" smtClean="0"/>
              <a:t>Ov</a:t>
            </a:r>
            <a:r>
              <a:rPr lang="en-GB" sz="2200" dirty="0" smtClean="0"/>
              <a:t>. Am. 1.6</a:t>
            </a:r>
          </a:p>
          <a:p>
            <a:endParaRPr lang="en-GB" dirty="0"/>
          </a:p>
        </p:txBody>
      </p:sp>
    </p:spTree>
    <p:extLst>
      <p:ext uri="{BB962C8B-B14F-4D97-AF65-F5344CB8AC3E}">
        <p14:creationId xmlns:p14="http://schemas.microsoft.com/office/powerpoint/2010/main" val="244621725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Tib</a:t>
            </a:r>
            <a:r>
              <a:rPr lang="en-GB" dirty="0" smtClean="0"/>
              <a:t>. 1.2 Context</a:t>
            </a:r>
            <a:endParaRPr lang="en-GB" dirty="0"/>
          </a:p>
        </p:txBody>
      </p:sp>
      <p:sp>
        <p:nvSpPr>
          <p:cNvPr id="3" name="Content Placeholder 2"/>
          <p:cNvSpPr>
            <a:spLocks noGrp="1"/>
          </p:cNvSpPr>
          <p:nvPr>
            <p:ph idx="1"/>
          </p:nvPr>
        </p:nvSpPr>
        <p:spPr>
          <a:xfrm>
            <a:off x="782197" y="2638044"/>
            <a:ext cx="10477041" cy="3795807"/>
          </a:xfrm>
        </p:spPr>
        <p:txBody>
          <a:bodyPr>
            <a:noAutofit/>
          </a:bodyPr>
          <a:lstStyle/>
          <a:p>
            <a:r>
              <a:rPr lang="en-GB" sz="2400" smtClean="0"/>
              <a:t>Tibullus </a:t>
            </a:r>
            <a:r>
              <a:rPr lang="en-GB" sz="2400" dirty="0" smtClean="0"/>
              <a:t>1.1 establishes that the narrator is in an elegiac relationship with Delia</a:t>
            </a:r>
          </a:p>
          <a:p>
            <a:pPr lvl="1"/>
            <a:r>
              <a:rPr lang="en-GB" sz="2000" dirty="0" smtClean="0"/>
              <a:t>He strongly rejects the traditional military career for his relationship</a:t>
            </a:r>
          </a:p>
          <a:p>
            <a:pPr lvl="1"/>
            <a:r>
              <a:rPr lang="en-GB" sz="2000" dirty="0" smtClean="0"/>
              <a:t>He describes that relationship in typical elegiac terms (e.g. like a slave, he is bound by the fetters of love)</a:t>
            </a:r>
          </a:p>
          <a:p>
            <a:pPr lvl="1"/>
            <a:r>
              <a:rPr lang="en-GB" sz="2000" dirty="0" smtClean="0"/>
              <a:t>He strongly prefers the simple life in the countryside </a:t>
            </a:r>
          </a:p>
          <a:p>
            <a:r>
              <a:rPr lang="en-GB" sz="2400" smtClean="0"/>
              <a:t>Tibullus1.1 </a:t>
            </a:r>
            <a:r>
              <a:rPr lang="en-GB" sz="2400" dirty="0" smtClean="0"/>
              <a:t>(and the whole of the first book) has been read as being clearly political and considered more ‘earnest’ and ‘serious’ than Propertius and </a:t>
            </a:r>
            <a:r>
              <a:rPr lang="en-GB" sz="2400" smtClean="0"/>
              <a:t>certainly Ovid. Is this true?</a:t>
            </a:r>
            <a:endParaRPr lang="en-GB" sz="2400" dirty="0"/>
          </a:p>
        </p:txBody>
      </p:sp>
    </p:spTree>
    <p:extLst>
      <p:ext uri="{BB962C8B-B14F-4D97-AF65-F5344CB8AC3E}">
        <p14:creationId xmlns:p14="http://schemas.microsoft.com/office/powerpoint/2010/main" val="24904873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Tib</a:t>
            </a:r>
            <a:r>
              <a:rPr lang="en-GB" dirty="0" smtClean="0"/>
              <a:t> 1.2 Context</a:t>
            </a:r>
            <a:endParaRPr lang="en-GB" dirty="0"/>
          </a:p>
        </p:txBody>
      </p:sp>
      <p:sp>
        <p:nvSpPr>
          <p:cNvPr id="3" name="Content Placeholder 2"/>
          <p:cNvSpPr>
            <a:spLocks noGrp="1"/>
          </p:cNvSpPr>
          <p:nvPr>
            <p:ph idx="1"/>
          </p:nvPr>
        </p:nvSpPr>
        <p:spPr>
          <a:xfrm>
            <a:off x="572877" y="2324558"/>
            <a:ext cx="10983817" cy="4262075"/>
          </a:xfrm>
        </p:spPr>
        <p:txBody>
          <a:bodyPr>
            <a:noAutofit/>
          </a:bodyPr>
          <a:lstStyle/>
          <a:p>
            <a:r>
              <a:rPr lang="en-GB" sz="2400" smtClean="0"/>
              <a:t>Tibullus1.3 </a:t>
            </a:r>
            <a:r>
              <a:rPr lang="en-GB" sz="2400" dirty="0" smtClean="0"/>
              <a:t>(as you know) finds the narrator on his way abroad on a military expedition, although ill and homesick for Delia</a:t>
            </a:r>
          </a:p>
          <a:p>
            <a:pPr lvl="1"/>
            <a:r>
              <a:rPr lang="en-GB" sz="2000" dirty="0" smtClean="0"/>
              <a:t>Cf. earlier lecture for a reading deconstructing the idyllic return scene outlined by </a:t>
            </a:r>
            <a:r>
              <a:rPr lang="en-GB" sz="2000" smtClean="0"/>
              <a:t>the narrator and similarities to Propertius 1.3</a:t>
            </a:r>
            <a:endParaRPr lang="en-GB" sz="2000" dirty="0" smtClean="0"/>
          </a:p>
          <a:p>
            <a:r>
              <a:rPr lang="en-GB" sz="2400" dirty="0" smtClean="0"/>
              <a:t>There, he is shown as quite well connected and as having the support </a:t>
            </a:r>
            <a:r>
              <a:rPr lang="en-GB" sz="2400" smtClean="0"/>
              <a:t>of Messalla</a:t>
            </a:r>
          </a:p>
          <a:p>
            <a:r>
              <a:rPr lang="en-GB" sz="2400" smtClean="0"/>
              <a:t>Tib. 1.4 and 5 move </a:t>
            </a:r>
            <a:r>
              <a:rPr lang="en-GB" sz="2400" dirty="0" smtClean="0"/>
              <a:t>on to another love interest, the boy </a:t>
            </a:r>
            <a:r>
              <a:rPr lang="en-GB" sz="2400" dirty="0" err="1" smtClean="0"/>
              <a:t>Marathus</a:t>
            </a:r>
            <a:endParaRPr lang="en-GB" sz="2400" dirty="0" smtClean="0"/>
          </a:p>
          <a:p>
            <a:r>
              <a:rPr lang="en-GB" sz="2400" dirty="0" smtClean="0"/>
              <a:t>Why is context important? Propertius’ </a:t>
            </a:r>
            <a:r>
              <a:rPr lang="en-GB" sz="2400" i="1" dirty="0" err="1" smtClean="0"/>
              <a:t>Monobiblos</a:t>
            </a:r>
            <a:r>
              <a:rPr lang="en-GB" sz="2400" dirty="0" smtClean="0"/>
              <a:t> shows that linear reading is a significant structuring device – but some effects may depend on the contrasts between the first read-through and the second, and third!</a:t>
            </a:r>
          </a:p>
        </p:txBody>
      </p:sp>
    </p:spTree>
    <p:extLst>
      <p:ext uri="{BB962C8B-B14F-4D97-AF65-F5344CB8AC3E}">
        <p14:creationId xmlns:p14="http://schemas.microsoft.com/office/powerpoint/2010/main" val="83606934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Tib</a:t>
            </a:r>
            <a:r>
              <a:rPr lang="en-GB" smtClean="0"/>
              <a:t>. 1.2.5-34</a:t>
            </a:r>
            <a:endParaRPr lang="en-GB" dirty="0"/>
          </a:p>
        </p:txBody>
      </p:sp>
      <p:sp>
        <p:nvSpPr>
          <p:cNvPr id="3" name="Content Placeholder 2"/>
          <p:cNvSpPr>
            <a:spLocks noGrp="1"/>
          </p:cNvSpPr>
          <p:nvPr>
            <p:ph idx="1"/>
          </p:nvPr>
        </p:nvSpPr>
        <p:spPr>
          <a:xfrm>
            <a:off x="605927" y="2401676"/>
            <a:ext cx="10961783" cy="3694323"/>
          </a:xfrm>
        </p:spPr>
        <p:txBody>
          <a:bodyPr>
            <a:normAutofit/>
          </a:bodyPr>
          <a:lstStyle/>
          <a:p>
            <a:pPr marL="0" indent="0">
              <a:buNone/>
            </a:pPr>
            <a:r>
              <a:rPr lang="en-GB" sz="2400" dirty="0" smtClean="0"/>
              <a:t>For now a cruel sentinel stands watch upon my girl and her heavy door is shut and firmly barred. Oh door, stubborn as your master, may the rainstorm lash you and launched at Jove’s command may flash of lightning blast you! Please, door – open just for me, moved by my complaining. But silence, as you swing on slowly turning hinge! […] Look, when in the dark I wander through the city streets distraught … and stops me meeting anyone who stabs you in the back or steals clothes for a living […] In the freezing winter’s night no frost can bite me’ no rain can damp my though it falls in floods. No harm in present hardship, if my Delia turns the lock and calls me silently – with one click of her finger. […]</a:t>
            </a:r>
          </a:p>
        </p:txBody>
      </p:sp>
    </p:spTree>
    <p:extLst>
      <p:ext uri="{BB962C8B-B14F-4D97-AF65-F5344CB8AC3E}">
        <p14:creationId xmlns:p14="http://schemas.microsoft.com/office/powerpoint/2010/main" val="308174572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Tib</a:t>
            </a:r>
            <a:r>
              <a:rPr lang="en-GB" dirty="0" smtClean="0"/>
              <a:t>. 1.2</a:t>
            </a:r>
            <a:endParaRPr lang="en-GB" dirty="0"/>
          </a:p>
        </p:txBody>
      </p:sp>
      <p:sp>
        <p:nvSpPr>
          <p:cNvPr id="3" name="Content Placeholder 2"/>
          <p:cNvSpPr>
            <a:spLocks noGrp="1"/>
          </p:cNvSpPr>
          <p:nvPr>
            <p:ph idx="1"/>
          </p:nvPr>
        </p:nvSpPr>
        <p:spPr>
          <a:xfrm>
            <a:off x="2231136" y="2638044"/>
            <a:ext cx="7729728" cy="3685638"/>
          </a:xfrm>
        </p:spPr>
        <p:txBody>
          <a:bodyPr>
            <a:normAutofit/>
          </a:bodyPr>
          <a:lstStyle/>
          <a:p>
            <a:r>
              <a:rPr lang="en-GB" sz="2400" dirty="0" smtClean="0"/>
              <a:t>Is the narrator enduring rainstorms and thunder too, for the sake of love? </a:t>
            </a:r>
          </a:p>
          <a:p>
            <a:r>
              <a:rPr lang="en-GB" sz="2400" dirty="0" smtClean="0"/>
              <a:t>‘Venus helps the brave’ – are we encouraged to find the narrator brave?</a:t>
            </a:r>
          </a:p>
          <a:p>
            <a:r>
              <a:rPr lang="en-GB" sz="2400" dirty="0" smtClean="0"/>
              <a:t>Does he face the dangers of the streets at night, for the sake of love?</a:t>
            </a:r>
          </a:p>
          <a:p>
            <a:r>
              <a:rPr lang="en-GB" sz="2400" dirty="0" smtClean="0"/>
              <a:t>Are we encouraged to think that Delia will be onboard or impressed with his scheme?</a:t>
            </a:r>
          </a:p>
          <a:p>
            <a:endParaRPr lang="en-GB" dirty="0" smtClean="0"/>
          </a:p>
          <a:p>
            <a:endParaRPr lang="en-GB" i="1" dirty="0" smtClean="0"/>
          </a:p>
          <a:p>
            <a:endParaRPr lang="en-GB" i="1" dirty="0"/>
          </a:p>
        </p:txBody>
      </p:sp>
    </p:spTree>
    <p:extLst>
      <p:ext uri="{BB962C8B-B14F-4D97-AF65-F5344CB8AC3E}">
        <p14:creationId xmlns:p14="http://schemas.microsoft.com/office/powerpoint/2010/main" val="239013355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6648" y="215545"/>
            <a:ext cx="7729728" cy="875125"/>
          </a:xfrm>
        </p:spPr>
        <p:txBody>
          <a:bodyPr/>
          <a:lstStyle/>
          <a:p>
            <a:r>
              <a:rPr lang="en-GB" dirty="0" smtClean="0"/>
              <a:t>The However Bit: </a:t>
            </a:r>
            <a:r>
              <a:rPr lang="en-GB" dirty="0" err="1" smtClean="0"/>
              <a:t>Tib</a:t>
            </a:r>
            <a:r>
              <a:rPr lang="en-GB" dirty="0" smtClean="0"/>
              <a:t>. 1.2.1-7</a:t>
            </a:r>
            <a:endParaRPr lang="en-GB" dirty="0"/>
          </a:p>
        </p:txBody>
      </p:sp>
      <p:sp>
        <p:nvSpPr>
          <p:cNvPr id="3" name="Content Placeholder 2"/>
          <p:cNvSpPr>
            <a:spLocks noGrp="1"/>
          </p:cNvSpPr>
          <p:nvPr>
            <p:ph idx="1"/>
          </p:nvPr>
        </p:nvSpPr>
        <p:spPr>
          <a:xfrm>
            <a:off x="451691" y="1311007"/>
            <a:ext cx="11270255" cy="5334342"/>
          </a:xfrm>
        </p:spPr>
        <p:txBody>
          <a:bodyPr>
            <a:normAutofit/>
          </a:bodyPr>
          <a:lstStyle/>
          <a:p>
            <a:pPr marL="0" indent="0">
              <a:buNone/>
            </a:pPr>
            <a:r>
              <a:rPr lang="en-GB" dirty="0" smtClean="0"/>
              <a:t>Pour it neat, boy. Discipline fresh misery with drink letting sleep invade these tired defeated eyes, and when the Wine-God in his strength has hit me on the temple, see that no one wakes me while unhappy love’s at rest</a:t>
            </a:r>
            <a:r>
              <a:rPr lang="en-GB" smtClean="0"/>
              <a:t>. </a:t>
            </a:r>
          </a:p>
          <a:p>
            <a:pPr marL="0" indent="0">
              <a:buNone/>
            </a:pPr>
            <a:r>
              <a:rPr lang="en-GB" smtClean="0"/>
              <a:t>[…] </a:t>
            </a:r>
            <a:r>
              <a:rPr lang="en-GB" dirty="0" smtClean="0"/>
              <a:t>Venus helps the brave. She favours the young man who reconnoitres a </a:t>
            </a:r>
            <a:r>
              <a:rPr lang="en-GB" u="sng" dirty="0" smtClean="0"/>
              <a:t>new</a:t>
            </a:r>
            <a:r>
              <a:rPr lang="en-GB" dirty="0" smtClean="0"/>
              <a:t> threshold, and the girl who opens a door with home-made key. She teaches the withdrawal by stealth from the soft bed, the inaudible positioning of feet, the conference by nod in the presence of a husband, concealment of sweet words in signals pre-arranged. Her teaching’s not for everyone but only those with courage […]</a:t>
            </a:r>
          </a:p>
          <a:p>
            <a:pPr marL="0" indent="0">
              <a:buNone/>
            </a:pPr>
            <a:endParaRPr lang="en-GB" dirty="0" smtClean="0"/>
          </a:p>
          <a:p>
            <a:pPr marL="0" indent="0"/>
            <a:r>
              <a:rPr lang="en-GB" dirty="0" smtClean="0"/>
              <a:t> The reader comes to the </a:t>
            </a:r>
            <a:r>
              <a:rPr lang="en-GB" dirty="0" err="1" smtClean="0"/>
              <a:t>paraklausithyron</a:t>
            </a:r>
            <a:r>
              <a:rPr lang="en-GB" dirty="0" smtClean="0"/>
              <a:t> passage knowing the narrator is safe at home, being plied with drink by a slave</a:t>
            </a:r>
          </a:p>
          <a:p>
            <a:pPr marL="0" indent="0"/>
            <a:r>
              <a:rPr lang="en-GB" dirty="0" smtClean="0"/>
              <a:t> A </a:t>
            </a:r>
            <a:r>
              <a:rPr lang="en-GB" b="1" dirty="0" smtClean="0"/>
              <a:t>new</a:t>
            </a:r>
            <a:r>
              <a:rPr lang="en-GB" dirty="0" smtClean="0"/>
              <a:t> threshold: stands in contrast with the notion of Delia as the only one – are there more possible girlfriends out there?</a:t>
            </a:r>
          </a:p>
          <a:p>
            <a:pPr marL="0" indent="0"/>
            <a:r>
              <a:rPr lang="en-GB" dirty="0" smtClean="0"/>
              <a:t> The narrator’s following instructions for deceiving a husband suggests to the reader that Delia is actually with a rival at the moment (hence the door is barred) so that while the narrator sees himself as the successful rival, the reader may also see him as the one being cheated on</a:t>
            </a:r>
          </a:p>
        </p:txBody>
      </p:sp>
    </p:spTree>
    <p:extLst>
      <p:ext uri="{BB962C8B-B14F-4D97-AF65-F5344CB8AC3E}">
        <p14:creationId xmlns:p14="http://schemas.microsoft.com/office/powerpoint/2010/main" val="249595174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 5.23 and 5.145</a:t>
            </a:r>
            <a:endParaRPr lang="en-GB" dirty="0"/>
          </a:p>
        </p:txBody>
      </p:sp>
      <p:sp>
        <p:nvSpPr>
          <p:cNvPr id="3" name="Content Placeholder 2"/>
          <p:cNvSpPr>
            <a:spLocks noGrp="1"/>
          </p:cNvSpPr>
          <p:nvPr>
            <p:ph sz="half" idx="1"/>
          </p:nvPr>
        </p:nvSpPr>
        <p:spPr>
          <a:xfrm>
            <a:off x="517794" y="2638044"/>
            <a:ext cx="5335890" cy="3101982"/>
          </a:xfrm>
        </p:spPr>
        <p:txBody>
          <a:bodyPr>
            <a:normAutofit/>
          </a:bodyPr>
          <a:lstStyle/>
          <a:p>
            <a:r>
              <a:rPr lang="en-GB" sz="2400" i="1" u="sng" dirty="0" smtClean="0"/>
              <a:t>May you sleep so</a:t>
            </a:r>
            <a:r>
              <a:rPr lang="en-GB" sz="2400" i="1" dirty="0" smtClean="0"/>
              <a:t>, </a:t>
            </a:r>
            <a:r>
              <a:rPr lang="en-GB" sz="2400" i="1" dirty="0" err="1" smtClean="0"/>
              <a:t>Conopion</a:t>
            </a:r>
            <a:r>
              <a:rPr lang="en-GB" sz="2400" i="1" dirty="0" smtClean="0"/>
              <a:t>, as you make me sleep by these cold portals; may you sleep even so, cruel one, as you send him who loves you to sleep. Not a shadow of pity touched you. The neighbours take pity on me, but you not at all. </a:t>
            </a:r>
            <a:r>
              <a:rPr lang="en-GB" sz="2400" i="1" u="sng" dirty="0" smtClean="0"/>
              <a:t>One day shall the grey hairs come to remind you of this</a:t>
            </a:r>
            <a:r>
              <a:rPr lang="en-GB" sz="2400" i="1" dirty="0" smtClean="0"/>
              <a:t>. (Callimachus)</a:t>
            </a:r>
            <a:endParaRPr lang="en-GB" sz="2400" i="1" dirty="0"/>
          </a:p>
        </p:txBody>
      </p:sp>
      <p:sp>
        <p:nvSpPr>
          <p:cNvPr id="4" name="Content Placeholder 3"/>
          <p:cNvSpPr>
            <a:spLocks noGrp="1"/>
          </p:cNvSpPr>
          <p:nvPr>
            <p:ph sz="half" idx="2"/>
          </p:nvPr>
        </p:nvSpPr>
        <p:spPr>
          <a:xfrm>
            <a:off x="6338315" y="2638044"/>
            <a:ext cx="5251430" cy="3101982"/>
          </a:xfrm>
        </p:spPr>
        <p:txBody>
          <a:bodyPr>
            <a:normAutofit/>
          </a:bodyPr>
          <a:lstStyle/>
          <a:p>
            <a:r>
              <a:rPr lang="en-GB" sz="2400" i="1" dirty="0" smtClean="0"/>
              <a:t>The night is long, and it is winter weather, and night sets when the </a:t>
            </a:r>
            <a:r>
              <a:rPr lang="en-GB" sz="2400" i="1" dirty="0" err="1" smtClean="0"/>
              <a:t>Pleiads</a:t>
            </a:r>
            <a:r>
              <a:rPr lang="en-GB" sz="2400" i="1" dirty="0" smtClean="0"/>
              <a:t> are half-way up the sky. I pass and re-pass her door, drenched by the rain, smitten by desire, the </a:t>
            </a:r>
            <a:r>
              <a:rPr lang="en-GB" sz="2400" i="1" u="sng" dirty="0" smtClean="0"/>
              <a:t>deceiver</a:t>
            </a:r>
            <a:r>
              <a:rPr lang="en-GB" sz="2400" i="1" dirty="0" smtClean="0"/>
              <a:t>. </a:t>
            </a:r>
            <a:r>
              <a:rPr lang="en-GB" sz="2400" i="1" u="sng" dirty="0" smtClean="0"/>
              <a:t>It is not love </a:t>
            </a:r>
            <a:r>
              <a:rPr lang="en-GB" sz="2400" i="1" dirty="0" smtClean="0"/>
              <a:t>that </a:t>
            </a:r>
            <a:r>
              <a:rPr lang="en-GB" sz="2400" i="1" dirty="0" err="1" smtClean="0"/>
              <a:t>Cypris</a:t>
            </a:r>
            <a:r>
              <a:rPr lang="en-GB" sz="2400" i="1" dirty="0" smtClean="0"/>
              <a:t> smote me with, but a tormenting arrow red-hot from the fire. (</a:t>
            </a:r>
            <a:r>
              <a:rPr lang="en-GB" sz="2400" i="1" dirty="0" err="1" smtClean="0"/>
              <a:t>Asclepiades</a:t>
            </a:r>
            <a:r>
              <a:rPr lang="en-GB" sz="2400" i="1" dirty="0" smtClean="0"/>
              <a:t>)</a:t>
            </a:r>
            <a:endParaRPr lang="en-GB" sz="2400" i="1" dirty="0"/>
          </a:p>
        </p:txBody>
      </p:sp>
    </p:spTree>
    <p:extLst>
      <p:ext uri="{BB962C8B-B14F-4D97-AF65-F5344CB8AC3E}">
        <p14:creationId xmlns:p14="http://schemas.microsoft.com/office/powerpoint/2010/main" val="44617374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689" y="365126"/>
            <a:ext cx="10936111" cy="741186"/>
          </a:xfrm>
        </p:spPr>
        <p:txBody>
          <a:bodyPr>
            <a:normAutofit fontScale="90000"/>
          </a:bodyPr>
          <a:lstStyle/>
          <a:p>
            <a:r>
              <a:rPr lang="en-GB" smtClean="0"/>
              <a:t>Getting physical: Tibullus 2.3</a:t>
            </a:r>
            <a:endParaRPr lang="en-GB" dirty="0"/>
          </a:p>
        </p:txBody>
      </p:sp>
      <p:sp>
        <p:nvSpPr>
          <p:cNvPr id="7" name="Text Placeholder 6"/>
          <p:cNvSpPr>
            <a:spLocks noGrp="1"/>
          </p:cNvSpPr>
          <p:nvPr>
            <p:ph sz="half" idx="2"/>
          </p:nvPr>
        </p:nvSpPr>
        <p:spPr>
          <a:xfrm>
            <a:off x="6172200" y="1369804"/>
            <a:ext cx="5181600" cy="4807159"/>
          </a:xfrm>
        </p:spPr>
        <p:txBody>
          <a:bodyPr>
            <a:normAutofit/>
          </a:bodyPr>
          <a:lstStyle/>
          <a:p>
            <a:r>
              <a:rPr lang="en-GB" sz="2800" dirty="0" smtClean="0"/>
              <a:t>The beloved in the countryside </a:t>
            </a:r>
          </a:p>
          <a:p>
            <a:r>
              <a:rPr lang="en-GB" sz="2800" smtClean="0"/>
              <a:t>Narrator imagines </a:t>
            </a:r>
            <a:r>
              <a:rPr lang="en-GB" sz="2800" dirty="0" smtClean="0"/>
              <a:t>adopting the concrete  behaviour of a real farm slave for the mistress</a:t>
            </a:r>
          </a:p>
          <a:p>
            <a:r>
              <a:rPr lang="en-GB" sz="2800" i="1" dirty="0" err="1" smtClean="0"/>
              <a:t>Domina</a:t>
            </a:r>
            <a:endParaRPr lang="en-GB" sz="2800" i="1" dirty="0" smtClean="0"/>
          </a:p>
          <a:p>
            <a:r>
              <a:rPr lang="en-GB" sz="2800" smtClean="0"/>
              <a:t>Narrator imagines </a:t>
            </a:r>
            <a:r>
              <a:rPr lang="en-GB" sz="2800" dirty="0" smtClean="0"/>
              <a:t>performing tasks without complaint, going on to liken himself with Apollo serving </a:t>
            </a:r>
            <a:r>
              <a:rPr lang="en-GB" sz="2800" dirty="0" err="1" smtClean="0"/>
              <a:t>Admetus</a:t>
            </a:r>
            <a:endParaRPr lang="en-GB" sz="2800" dirty="0" smtClean="0"/>
          </a:p>
          <a:p>
            <a:endParaRPr lang="en-GB" dirty="0" smtClean="0"/>
          </a:p>
          <a:p>
            <a:endParaRPr lang="en-GB" dirty="0" smtClean="0"/>
          </a:p>
          <a:p>
            <a:endParaRPr lang="en-GB" dirty="0" smtClean="0"/>
          </a:p>
          <a:p>
            <a:endParaRPr lang="en-GB" dirty="0"/>
          </a:p>
        </p:txBody>
      </p:sp>
      <p:sp>
        <p:nvSpPr>
          <p:cNvPr id="4" name="TextBox 3"/>
          <p:cNvSpPr txBox="1"/>
          <p:nvPr/>
        </p:nvSpPr>
        <p:spPr>
          <a:xfrm>
            <a:off x="417689" y="1369804"/>
            <a:ext cx="5362222" cy="5262979"/>
          </a:xfrm>
          <a:prstGeom prst="rect">
            <a:avLst/>
          </a:prstGeom>
          <a:solidFill>
            <a:schemeClr val="accent2">
              <a:lumMod val="60000"/>
              <a:lumOff val="40000"/>
            </a:schemeClr>
          </a:solidFill>
        </p:spPr>
        <p:txBody>
          <a:bodyPr wrap="square" rtlCol="0">
            <a:spAutoFit/>
          </a:bodyPr>
          <a:lstStyle/>
          <a:p>
            <a:r>
              <a:rPr lang="en-GB" sz="2400" dirty="0"/>
              <a:t>Estates and country-houses intern my girl, </a:t>
            </a:r>
            <a:r>
              <a:rPr lang="en-GB" sz="2400" dirty="0" err="1"/>
              <a:t>Cornutus</a:t>
            </a:r>
            <a:r>
              <a:rPr lang="en-GB" sz="2400" dirty="0"/>
              <a:t>; only a man of steel could stay in town. Venus herself has flitted now to lonely fields and Love is learning ploughman’s dialect</a:t>
            </a:r>
            <a:r>
              <a:rPr lang="en-GB" sz="2400"/>
              <a:t>. </a:t>
            </a:r>
            <a:endParaRPr lang="en-GB" sz="2400" smtClean="0"/>
          </a:p>
          <a:p>
            <a:endParaRPr lang="en-GB" sz="2400" dirty="0"/>
          </a:p>
          <a:p>
            <a:r>
              <a:rPr lang="en-GB" sz="2400" dirty="0"/>
              <a:t>With what determination, if I could see my mistress, I’d loosen the rich loam with potent mattock and follow the curved plough in agricultural fashion while gelded cattle worked the land for sowing, with never a complaint when the sun scorched my thin arms or broken blisters made my soft hands sore!</a:t>
            </a:r>
          </a:p>
        </p:txBody>
      </p:sp>
    </p:spTree>
    <p:extLst>
      <p:ext uri="{BB962C8B-B14F-4D97-AF65-F5344CB8AC3E}">
        <p14:creationId xmlns:p14="http://schemas.microsoft.com/office/powerpoint/2010/main" val="39932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609600" y="365125"/>
            <a:ext cx="10744200" cy="1325563"/>
          </a:xfrm>
        </p:spPr>
        <p:txBody>
          <a:bodyPr/>
          <a:lstStyle/>
          <a:p>
            <a:r>
              <a:rPr lang="en-GB" smtClean="0"/>
              <a:t>Tibullus </a:t>
            </a:r>
            <a:r>
              <a:rPr lang="en-GB" dirty="0" smtClean="0"/>
              <a:t>2.3</a:t>
            </a:r>
            <a:endParaRPr lang="en-GB" dirty="0"/>
          </a:p>
        </p:txBody>
      </p:sp>
      <p:sp>
        <p:nvSpPr>
          <p:cNvPr id="12" name="Content Placeholder 11"/>
          <p:cNvSpPr>
            <a:spLocks noGrp="1"/>
          </p:cNvSpPr>
          <p:nvPr>
            <p:ph idx="1"/>
          </p:nvPr>
        </p:nvSpPr>
        <p:spPr>
          <a:xfrm>
            <a:off x="609599" y="2104222"/>
            <a:ext cx="11063111" cy="4275656"/>
          </a:xfrm>
        </p:spPr>
        <p:txBody>
          <a:bodyPr>
            <a:normAutofit fontScale="92500"/>
          </a:bodyPr>
          <a:lstStyle/>
          <a:p>
            <a:r>
              <a:rPr lang="en-GB" sz="2400" dirty="0" smtClean="0"/>
              <a:t>Tibullus often speaks lovingly of the country side, </a:t>
            </a:r>
            <a:r>
              <a:rPr lang="en-GB" sz="2400" dirty="0" err="1" smtClean="0"/>
              <a:t>Tib</a:t>
            </a:r>
            <a:r>
              <a:rPr lang="en-GB" sz="2400" dirty="0" smtClean="0"/>
              <a:t>. 1.1; 1.5; 2.1 – this increases the effect of 2.3</a:t>
            </a:r>
          </a:p>
          <a:p>
            <a:pPr lvl="1"/>
            <a:r>
              <a:rPr lang="en-GB" sz="2000" dirty="0" smtClean="0"/>
              <a:t>Tibullus often said to be the odd one out: narrators in Prop. and </a:t>
            </a:r>
            <a:r>
              <a:rPr lang="en-GB" sz="2000" dirty="0" err="1" smtClean="0"/>
              <a:t>Ov</a:t>
            </a:r>
            <a:r>
              <a:rPr lang="en-GB" sz="2000" dirty="0" smtClean="0"/>
              <a:t>. mostly distinctly out of place in the country </a:t>
            </a:r>
          </a:p>
          <a:p>
            <a:r>
              <a:rPr lang="en-GB" sz="2400" dirty="0" smtClean="0"/>
              <a:t>There, the </a:t>
            </a:r>
            <a:r>
              <a:rPr lang="en-GB" sz="2400" dirty="0" err="1" smtClean="0"/>
              <a:t>Tibullan</a:t>
            </a:r>
            <a:r>
              <a:rPr lang="en-GB" sz="2400" dirty="0" smtClean="0"/>
              <a:t> narrator imagines living in simple circumstances in the countryside with his </a:t>
            </a:r>
            <a:r>
              <a:rPr lang="en-GB" sz="2400" i="1" dirty="0" err="1" smtClean="0"/>
              <a:t>domina</a:t>
            </a:r>
            <a:r>
              <a:rPr lang="en-GB" sz="2400" dirty="0" smtClean="0"/>
              <a:t>, cf.  in </a:t>
            </a:r>
            <a:r>
              <a:rPr lang="en-GB" sz="2400" dirty="0" err="1" smtClean="0"/>
              <a:t>Tib</a:t>
            </a:r>
            <a:r>
              <a:rPr lang="en-GB" sz="2400" dirty="0" smtClean="0"/>
              <a:t>. 1.5.21-35 where his daydream consists of them sharing the burdens</a:t>
            </a:r>
          </a:p>
          <a:p>
            <a:r>
              <a:rPr lang="en-GB" sz="2400" dirty="0" smtClean="0"/>
              <a:t>In 2.3 the inversion of gender roles is extremely conspicuous</a:t>
            </a:r>
          </a:p>
          <a:p>
            <a:pPr lvl="1"/>
            <a:r>
              <a:rPr lang="en-GB" sz="2000" dirty="0" smtClean="0"/>
              <a:t>Remember the power of life at a small-scale farm as a Roman ideal!</a:t>
            </a:r>
          </a:p>
          <a:p>
            <a:r>
              <a:rPr lang="en-GB" sz="2400" dirty="0" smtClean="0"/>
              <a:t>The notion of slavery of love becomes gradually more set as elegy develops, from finding its form in Propertius Book 1 to being the object of Ovid’s literary games in the </a:t>
            </a:r>
            <a:r>
              <a:rPr lang="en-GB" sz="2400" i="1" dirty="0" err="1" smtClean="0"/>
              <a:t>Amores</a:t>
            </a:r>
            <a:endParaRPr lang="en-GB" sz="2400" i="1" dirty="0" smtClean="0"/>
          </a:p>
          <a:p>
            <a:endParaRPr lang="en-GB" dirty="0"/>
          </a:p>
        </p:txBody>
      </p:sp>
    </p:spTree>
    <p:extLst>
      <p:ext uri="{BB962C8B-B14F-4D97-AF65-F5344CB8AC3E}">
        <p14:creationId xmlns:p14="http://schemas.microsoft.com/office/powerpoint/2010/main" val="26644111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85422" y="365125"/>
            <a:ext cx="10868378" cy="1325563"/>
          </a:xfrm>
        </p:spPr>
        <p:txBody>
          <a:bodyPr/>
          <a:lstStyle/>
          <a:p>
            <a:r>
              <a:rPr lang="en-GB" smtClean="0"/>
              <a:t>Tibullus </a:t>
            </a:r>
            <a:r>
              <a:rPr lang="en-GB" dirty="0" smtClean="0"/>
              <a:t>2.3: poetics?</a:t>
            </a:r>
            <a:endParaRPr lang="en-GB" dirty="0"/>
          </a:p>
        </p:txBody>
      </p:sp>
      <p:sp>
        <p:nvSpPr>
          <p:cNvPr id="6" name="Content Placeholder 5"/>
          <p:cNvSpPr>
            <a:spLocks noGrp="1"/>
          </p:cNvSpPr>
          <p:nvPr>
            <p:ph idx="1"/>
          </p:nvPr>
        </p:nvSpPr>
        <p:spPr>
          <a:xfrm>
            <a:off x="485422" y="1949986"/>
            <a:ext cx="10868378" cy="4602038"/>
          </a:xfrm>
        </p:spPr>
        <p:txBody>
          <a:bodyPr>
            <a:normAutofit lnSpcReduction="10000"/>
          </a:bodyPr>
          <a:lstStyle/>
          <a:p>
            <a:r>
              <a:rPr lang="en-GB" sz="2000" dirty="0" err="1" smtClean="0"/>
              <a:t>Ferreus</a:t>
            </a:r>
            <a:r>
              <a:rPr lang="en-GB" sz="2000" dirty="0" smtClean="0"/>
              <a:t> / </a:t>
            </a:r>
            <a:r>
              <a:rPr lang="en-GB" sz="2000" dirty="0" err="1" smtClean="0"/>
              <a:t>mollis</a:t>
            </a:r>
            <a:r>
              <a:rPr lang="en-GB" sz="2000" dirty="0" smtClean="0"/>
              <a:t>: City dwellers are accused of being hard-hearted, but it also works on a </a:t>
            </a:r>
            <a:r>
              <a:rPr lang="en-GB" sz="2000" dirty="0" err="1" smtClean="0"/>
              <a:t>poetological</a:t>
            </a:r>
            <a:r>
              <a:rPr lang="en-GB" sz="2000" dirty="0" smtClean="0"/>
              <a:t> level</a:t>
            </a:r>
          </a:p>
          <a:p>
            <a:pPr lvl="1"/>
            <a:r>
              <a:rPr lang="en-GB" sz="1800" i="1" dirty="0" err="1" smtClean="0"/>
              <a:t>Mollis</a:t>
            </a:r>
            <a:r>
              <a:rPr lang="en-GB" sz="1800" dirty="0" smtClean="0"/>
              <a:t> (soft) is frequently used of elegiac verse; the ideal elegists strive for – cf. </a:t>
            </a:r>
            <a:r>
              <a:rPr lang="en-GB" sz="1800" dirty="0" err="1" smtClean="0"/>
              <a:t>Callimachean</a:t>
            </a:r>
            <a:r>
              <a:rPr lang="en-GB" sz="1800" dirty="0" smtClean="0"/>
              <a:t> preferences for genres other than epic</a:t>
            </a:r>
          </a:p>
          <a:p>
            <a:r>
              <a:rPr lang="en-GB" sz="2000" dirty="0" smtClean="0"/>
              <a:t>Venus is learning rustic words: there is a transposition of content to another setting - with a certain impact on the genre?</a:t>
            </a:r>
          </a:p>
          <a:p>
            <a:pPr lvl="1"/>
            <a:r>
              <a:rPr lang="en-GB" sz="1800" dirty="0" smtClean="0"/>
              <a:t>Can elegy work outside of the city, and if not, what does that tell us of elegy?</a:t>
            </a:r>
          </a:p>
          <a:p>
            <a:pPr lvl="1"/>
            <a:r>
              <a:rPr lang="en-GB" sz="1800" dirty="0" smtClean="0"/>
              <a:t>Cf. Prop. 1.17; 18 for partial support but note the lack of a recipient: elegy abroad resounds in a vacuum? Cf. </a:t>
            </a:r>
            <a:r>
              <a:rPr lang="en-GB" sz="1800" dirty="0" err="1" smtClean="0"/>
              <a:t>Verg</a:t>
            </a:r>
            <a:r>
              <a:rPr lang="en-GB" sz="1800" dirty="0" smtClean="0"/>
              <a:t>. </a:t>
            </a:r>
            <a:r>
              <a:rPr lang="en-GB" sz="1800" i="1" dirty="0" err="1" smtClean="0"/>
              <a:t>Ecl</a:t>
            </a:r>
            <a:r>
              <a:rPr lang="en-GB" sz="1800" dirty="0" smtClean="0"/>
              <a:t>. 10</a:t>
            </a:r>
          </a:p>
          <a:p>
            <a:r>
              <a:rPr lang="en-GB" sz="2000" dirty="0" smtClean="0"/>
              <a:t>Is the fantasy of blistered hands an hint that if real, the body of the narrator (the key character) would be destroyed and thus the foundations of the genre deconstructed? Can the metaphor be made real without the genre imploding?</a:t>
            </a:r>
          </a:p>
          <a:p>
            <a:pPr lvl="1"/>
            <a:r>
              <a:rPr lang="en-GB" sz="1800" dirty="0" smtClean="0"/>
              <a:t>Cf. </a:t>
            </a:r>
            <a:r>
              <a:rPr lang="en-GB" sz="1800" dirty="0" err="1" smtClean="0"/>
              <a:t>Ov</a:t>
            </a:r>
            <a:r>
              <a:rPr lang="en-GB" sz="1800" dirty="0" smtClean="0"/>
              <a:t>. </a:t>
            </a:r>
            <a:r>
              <a:rPr lang="en-GB" sz="1800" i="1" dirty="0" smtClean="0"/>
              <a:t>Am</a:t>
            </a:r>
            <a:r>
              <a:rPr lang="en-GB" sz="1800" dirty="0" smtClean="0"/>
              <a:t>. 1.9 later on!</a:t>
            </a:r>
          </a:p>
          <a:p>
            <a:endParaRPr lang="en-GB" dirty="0"/>
          </a:p>
        </p:txBody>
      </p:sp>
    </p:spTree>
    <p:extLst>
      <p:ext uri="{BB962C8B-B14F-4D97-AF65-F5344CB8AC3E}">
        <p14:creationId xmlns:p14="http://schemas.microsoft.com/office/powerpoint/2010/main" val="3090224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473725"/>
            <a:ext cx="10222735" cy="1079653"/>
          </a:xfrm>
        </p:spPr>
        <p:txBody>
          <a:bodyPr>
            <a:normAutofit/>
          </a:bodyPr>
          <a:lstStyle/>
          <a:p>
            <a:r>
              <a:rPr lang="en-GB" sz="3600" smtClean="0"/>
              <a:t>Tib. 2.3: servitium in good company</a:t>
            </a:r>
            <a:endParaRPr lang="en-GB" sz="3600" dirty="0"/>
          </a:p>
        </p:txBody>
      </p:sp>
      <p:sp>
        <p:nvSpPr>
          <p:cNvPr id="3" name="Content Placeholder 2"/>
          <p:cNvSpPr>
            <a:spLocks noGrp="1"/>
          </p:cNvSpPr>
          <p:nvPr>
            <p:ph idx="1"/>
          </p:nvPr>
        </p:nvSpPr>
        <p:spPr>
          <a:xfrm>
            <a:off x="838200" y="1972020"/>
            <a:ext cx="10515600" cy="4616814"/>
          </a:xfrm>
        </p:spPr>
        <p:txBody>
          <a:bodyPr>
            <a:normAutofit/>
          </a:bodyPr>
          <a:lstStyle/>
          <a:p>
            <a:r>
              <a:rPr lang="en-GB" sz="2400" dirty="0" smtClean="0"/>
              <a:t>The example of Apollo serving </a:t>
            </a:r>
            <a:r>
              <a:rPr lang="en-GB" sz="2400" dirty="0" err="1" smtClean="0"/>
              <a:t>Admetus</a:t>
            </a:r>
            <a:r>
              <a:rPr lang="en-GB" sz="2400" dirty="0" smtClean="0"/>
              <a:t> – a god subjugated under a mortal like the narrator under the </a:t>
            </a:r>
            <a:r>
              <a:rPr lang="en-GB" sz="2400" i="1" dirty="0" err="1" smtClean="0"/>
              <a:t>domina</a:t>
            </a:r>
            <a:endParaRPr lang="en-GB" sz="2400" i="1" dirty="0" smtClean="0"/>
          </a:p>
          <a:p>
            <a:pPr lvl="1"/>
            <a:r>
              <a:rPr lang="en-GB" sz="2000" dirty="0" smtClean="0"/>
              <a:t>Apollo in servitude under </a:t>
            </a:r>
            <a:r>
              <a:rPr lang="en-GB" sz="2000" dirty="0" err="1" smtClean="0"/>
              <a:t>Admetus</a:t>
            </a:r>
            <a:r>
              <a:rPr lang="en-GB" sz="2000" dirty="0" smtClean="0"/>
              <a:t> due to a transgression against Zeus/Jupiter </a:t>
            </a:r>
            <a:r>
              <a:rPr lang="en-GB" sz="2000" dirty="0"/>
              <a:t>(</a:t>
            </a:r>
            <a:r>
              <a:rPr lang="en-GB" sz="2000" dirty="0" smtClean="0"/>
              <a:t>for one year)</a:t>
            </a:r>
          </a:p>
          <a:p>
            <a:pPr lvl="1"/>
            <a:r>
              <a:rPr lang="en-GB" sz="2000" dirty="0" smtClean="0"/>
              <a:t>Identical sufferings listed, undertaken with good cheer</a:t>
            </a:r>
          </a:p>
          <a:p>
            <a:pPr lvl="1"/>
            <a:r>
              <a:rPr lang="en-GB" sz="2000" dirty="0" smtClean="0"/>
              <a:t>The narrator aligned with Apollo (poetic activity) </a:t>
            </a:r>
            <a:r>
              <a:rPr lang="en-GB" sz="2000" smtClean="0"/>
              <a:t>hence doubly fitting</a:t>
            </a:r>
            <a:endParaRPr lang="en-GB" sz="2000" dirty="0" smtClean="0"/>
          </a:p>
          <a:p>
            <a:r>
              <a:rPr lang="en-GB" sz="2400" dirty="0" smtClean="0"/>
              <a:t>Tibullus normally uses mythological examples very sparingly: again, it stands out more; it must carry meaning</a:t>
            </a:r>
          </a:p>
          <a:p>
            <a:pPr lvl="1"/>
            <a:r>
              <a:rPr lang="en-GB" sz="2000" dirty="0" smtClean="0"/>
              <a:t>Reflection on expansion of the genre – Apollo trying out something unusual?</a:t>
            </a:r>
          </a:p>
          <a:p>
            <a:endParaRPr lang="en-GB" dirty="0" smtClean="0"/>
          </a:p>
        </p:txBody>
      </p:sp>
    </p:spTree>
    <p:extLst>
      <p:ext uri="{BB962C8B-B14F-4D97-AF65-F5344CB8AC3E}">
        <p14:creationId xmlns:p14="http://schemas.microsoft.com/office/powerpoint/2010/main" val="22504261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689" y="365125"/>
            <a:ext cx="10936111" cy="1325563"/>
          </a:xfrm>
        </p:spPr>
        <p:txBody>
          <a:bodyPr/>
          <a:lstStyle/>
          <a:p>
            <a:r>
              <a:rPr lang="en-GB" dirty="0" smtClean="0"/>
              <a:t>Returning Elegy to Normal?</a:t>
            </a:r>
            <a:endParaRPr lang="en-GB" dirty="0"/>
          </a:p>
        </p:txBody>
      </p:sp>
      <p:sp>
        <p:nvSpPr>
          <p:cNvPr id="4" name="Content Placeholder 3"/>
          <p:cNvSpPr>
            <a:spLocks noGrp="1"/>
          </p:cNvSpPr>
          <p:nvPr>
            <p:ph sz="half" idx="1"/>
          </p:nvPr>
        </p:nvSpPr>
        <p:spPr>
          <a:xfrm>
            <a:off x="417689" y="1825624"/>
            <a:ext cx="5602111" cy="4778375"/>
          </a:xfrm>
        </p:spPr>
        <p:txBody>
          <a:bodyPr>
            <a:normAutofit fontScale="92500" lnSpcReduction="10000"/>
          </a:bodyPr>
          <a:lstStyle/>
          <a:p>
            <a:pPr marL="0" indent="0">
              <a:lnSpc>
                <a:spcPct val="170000"/>
              </a:lnSpc>
              <a:buNone/>
            </a:pPr>
            <a:r>
              <a:rPr lang="en-GB" dirty="0" smtClean="0"/>
              <a:t>Though I’m content with </a:t>
            </a:r>
            <a:r>
              <a:rPr lang="en-GB" u="sng" dirty="0" err="1" smtClean="0"/>
              <a:t>Samian</a:t>
            </a:r>
            <a:r>
              <a:rPr lang="en-GB" u="sng" dirty="0" smtClean="0"/>
              <a:t> ware</a:t>
            </a:r>
            <a:r>
              <a:rPr lang="en-GB" dirty="0" smtClean="0"/>
              <a:t> to extend a merry party or cups of clay turned on the wheels of </a:t>
            </a:r>
            <a:r>
              <a:rPr lang="en-GB" u="sng" dirty="0" smtClean="0"/>
              <a:t>Cumae</a:t>
            </a:r>
            <a:r>
              <a:rPr lang="en-GB" dirty="0" smtClean="0"/>
              <a:t>, alas, there’s no denying that girls adore the rich. Then welcome Loot if Love loves affluence! My Nemesis shall float in luxury and strut the Roman streets parading gifts of mine</a:t>
            </a:r>
            <a:r>
              <a:rPr lang="en-GB" u="sng" dirty="0" smtClean="0"/>
              <a:t>. She shall wear fine garments woven by the women of Cos</a:t>
            </a:r>
            <a:r>
              <a:rPr lang="en-GB" dirty="0" smtClean="0"/>
              <a:t>, and bordered with threads of gold. She shall </a:t>
            </a:r>
            <a:r>
              <a:rPr lang="en-GB" u="sng" dirty="0" smtClean="0"/>
              <a:t>have swart attendants</a:t>
            </a:r>
            <a:r>
              <a:rPr lang="en-GB" dirty="0" smtClean="0"/>
              <a:t>, browned in India, stained by the Sun-God steering near. […] My words are day-dreams. Now her king is a former slave, who once marked time with chalked feet on a foreign scaffold. </a:t>
            </a:r>
            <a:endParaRPr lang="en-GB" dirty="0"/>
          </a:p>
        </p:txBody>
      </p:sp>
      <p:sp>
        <p:nvSpPr>
          <p:cNvPr id="5" name="Content Placeholder 4"/>
          <p:cNvSpPr>
            <a:spLocks noGrp="1"/>
          </p:cNvSpPr>
          <p:nvPr>
            <p:ph sz="half" idx="2"/>
          </p:nvPr>
        </p:nvSpPr>
        <p:spPr>
          <a:xfrm>
            <a:off x="6172200" y="1825625"/>
            <a:ext cx="5181600" cy="4778374"/>
          </a:xfrm>
        </p:spPr>
        <p:txBody>
          <a:bodyPr>
            <a:noAutofit/>
          </a:bodyPr>
          <a:lstStyle/>
          <a:p>
            <a:r>
              <a:rPr lang="en-GB" sz="2000" dirty="0" smtClean="0"/>
              <a:t>This is elegy as we recognise it from Prop. 2.1</a:t>
            </a:r>
          </a:p>
          <a:p>
            <a:r>
              <a:rPr lang="en-GB" sz="2000" dirty="0" smtClean="0"/>
              <a:t>Elegy is clearly tied to the current climate of foreign conquest</a:t>
            </a:r>
          </a:p>
          <a:p>
            <a:r>
              <a:rPr lang="en-GB" sz="2000" dirty="0" smtClean="0"/>
              <a:t>…and distanced from ideal image of early Rome as it is presented from the Republic onwards</a:t>
            </a:r>
          </a:p>
          <a:p>
            <a:pPr lvl="1"/>
            <a:r>
              <a:rPr lang="en-GB" sz="1600" dirty="0" smtClean="0"/>
              <a:t>Cf. also Cat. 10 and </a:t>
            </a:r>
            <a:r>
              <a:rPr lang="en-US" sz="1600" dirty="0" err="1"/>
              <a:t>Pedrick</a:t>
            </a:r>
            <a:r>
              <a:rPr lang="en-US" sz="1600" dirty="0"/>
              <a:t>, V. (1986) ‘Qui </a:t>
            </a:r>
            <a:r>
              <a:rPr lang="en-US" sz="1600" dirty="0" err="1"/>
              <a:t>potis</a:t>
            </a:r>
            <a:r>
              <a:rPr lang="en-US" sz="1600" dirty="0"/>
              <a:t> </a:t>
            </a:r>
            <a:r>
              <a:rPr lang="en-US" sz="1600" dirty="0" err="1"/>
              <a:t>est</a:t>
            </a:r>
            <a:r>
              <a:rPr lang="en-US" sz="1600" dirty="0"/>
              <a:t>, </a:t>
            </a:r>
            <a:r>
              <a:rPr lang="en-US" sz="1600" dirty="0" err="1"/>
              <a:t>inquis</a:t>
            </a:r>
            <a:r>
              <a:rPr lang="en-US" sz="1600" dirty="0"/>
              <a:t>? Audience Roles in Catullus’, </a:t>
            </a:r>
            <a:r>
              <a:rPr lang="en-US" sz="1600" i="1" dirty="0"/>
              <a:t>Arethusa</a:t>
            </a:r>
            <a:r>
              <a:rPr lang="en-US" sz="1600" dirty="0"/>
              <a:t> 19, 187-209. [Project Muse, JSTOR</a:t>
            </a:r>
            <a:r>
              <a:rPr lang="en-US" sz="1600" dirty="0" smtClean="0"/>
              <a:t>]</a:t>
            </a:r>
            <a:endParaRPr lang="en-GB" sz="1600" dirty="0" smtClean="0"/>
          </a:p>
          <a:p>
            <a:r>
              <a:rPr lang="en-GB" sz="2000" dirty="0" smtClean="0"/>
              <a:t>‘My words are day-dreams’: a comment on elegy as a whole?</a:t>
            </a:r>
          </a:p>
          <a:p>
            <a:r>
              <a:rPr lang="en-GB" sz="2000" dirty="0" smtClean="0"/>
              <a:t>A comment on the enslavement of a narrator such as this not to a woman but to the times?</a:t>
            </a:r>
          </a:p>
        </p:txBody>
      </p:sp>
    </p:spTree>
    <p:extLst>
      <p:ext uri="{BB962C8B-B14F-4D97-AF65-F5344CB8AC3E}">
        <p14:creationId xmlns:p14="http://schemas.microsoft.com/office/powerpoint/2010/main" val="40995222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with </a:t>
            </a:r>
            <a:r>
              <a:rPr lang="en-GB" dirty="0" err="1" smtClean="0"/>
              <a:t>Tib</a:t>
            </a:r>
            <a:r>
              <a:rPr lang="en-GB" dirty="0" smtClean="0"/>
              <a:t>. 2.3</a:t>
            </a:r>
            <a:endParaRPr lang="en-GB" dirty="0"/>
          </a:p>
        </p:txBody>
      </p:sp>
      <p:sp>
        <p:nvSpPr>
          <p:cNvPr id="5" name="Content Placeholder 4"/>
          <p:cNvSpPr>
            <a:spLocks noGrp="1"/>
          </p:cNvSpPr>
          <p:nvPr>
            <p:ph idx="1"/>
          </p:nvPr>
        </p:nvSpPr>
        <p:spPr>
          <a:xfrm>
            <a:off x="3087092" y="2470533"/>
            <a:ext cx="7002360" cy="4495800"/>
          </a:xfrm>
        </p:spPr>
        <p:txBody>
          <a:bodyPr>
            <a:normAutofit/>
          </a:bodyPr>
          <a:lstStyle/>
          <a:p>
            <a:r>
              <a:rPr lang="en-GB" sz="2400" dirty="0" smtClean="0"/>
              <a:t>Venus herself has flitted now to lonely fields / and love is learning a ploughman’s dialect [1f]</a:t>
            </a:r>
          </a:p>
          <a:p>
            <a:r>
              <a:rPr lang="en-GB" sz="2400" dirty="0" smtClean="0"/>
              <a:t>My words are day-dreams. [63]</a:t>
            </a:r>
          </a:p>
          <a:p>
            <a:r>
              <a:rPr lang="en-GB" sz="2400" dirty="0" smtClean="0">
                <a:solidFill>
                  <a:srgbClr val="FF0000"/>
                </a:solidFill>
              </a:rPr>
              <a:t>And you, o tender Bacchus, planter of the pleasant vine, [67]</a:t>
            </a:r>
          </a:p>
          <a:p>
            <a:r>
              <a:rPr lang="en-GB" sz="2400" dirty="0" smtClean="0"/>
              <a:t>Lead on. I’ll plough the furrows at the bidding of a mistress / and cheerfully accept the leg-irons and the leash. [83f]</a:t>
            </a:r>
            <a:endParaRPr lang="en-GB" sz="2400" dirty="0"/>
          </a:p>
        </p:txBody>
      </p:sp>
      <p:sp>
        <p:nvSpPr>
          <p:cNvPr id="8" name="Left Brace 7"/>
          <p:cNvSpPr/>
          <p:nvPr/>
        </p:nvSpPr>
        <p:spPr>
          <a:xfrm>
            <a:off x="2004155" y="2645554"/>
            <a:ext cx="936104" cy="3024336"/>
          </a:xfrm>
          <a:prstGeom prst="leftBrace">
            <a:avLst/>
          </a:prstGeom>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915172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Effects of the </a:t>
            </a:r>
            <a:r>
              <a:rPr lang="en-GB" i="1" dirty="0" err="1" smtClean="0"/>
              <a:t>servitium</a:t>
            </a:r>
            <a:endParaRPr lang="en-GB" i="1" dirty="0"/>
          </a:p>
        </p:txBody>
      </p:sp>
      <p:sp>
        <p:nvSpPr>
          <p:cNvPr id="3" name="Content Placeholder 2"/>
          <p:cNvSpPr>
            <a:spLocks noGrp="1"/>
          </p:cNvSpPr>
          <p:nvPr>
            <p:ph idx="1"/>
          </p:nvPr>
        </p:nvSpPr>
        <p:spPr>
          <a:xfrm>
            <a:off x="1026472" y="2368627"/>
            <a:ext cx="10298868" cy="4595383"/>
          </a:xfrm>
        </p:spPr>
        <p:txBody>
          <a:bodyPr>
            <a:normAutofit/>
          </a:bodyPr>
          <a:lstStyle/>
          <a:p>
            <a:r>
              <a:rPr lang="en-GB" sz="2400" dirty="0" smtClean="0"/>
              <a:t>What are the effects of the elegiac narrators taking this pose, in some cases in a very extreme manner?</a:t>
            </a:r>
          </a:p>
          <a:p>
            <a:r>
              <a:rPr lang="en-GB" sz="2400" dirty="0" smtClean="0"/>
              <a:t>Is it romantic in the modern sense of the word?</a:t>
            </a:r>
          </a:p>
          <a:p>
            <a:pPr lvl="1"/>
            <a:r>
              <a:rPr lang="en-GB" sz="2000" dirty="0" smtClean="0"/>
              <a:t>Does it encourage the reader to feel compassion for the suffering narrators?</a:t>
            </a:r>
          </a:p>
          <a:p>
            <a:r>
              <a:rPr lang="en-GB" sz="2400" dirty="0" smtClean="0"/>
              <a:t>Is it laughable?</a:t>
            </a:r>
          </a:p>
          <a:p>
            <a:pPr lvl="1"/>
            <a:r>
              <a:rPr lang="en-GB" sz="2000" dirty="0" smtClean="0"/>
              <a:t>Showing the readers clearly that the narrators do not know how to behave as proper grown-up Roman men?</a:t>
            </a:r>
          </a:p>
          <a:p>
            <a:pPr lvl="1"/>
            <a:r>
              <a:rPr lang="en-GB" sz="2000" dirty="0" smtClean="0"/>
              <a:t>Do the narrators become even more similar to star-struck young lovers in Comedy?</a:t>
            </a:r>
            <a:endParaRPr lang="en-GB" sz="2000" dirty="0"/>
          </a:p>
        </p:txBody>
      </p:sp>
    </p:spTree>
    <p:extLst>
      <p:ext uri="{BB962C8B-B14F-4D97-AF65-F5344CB8AC3E}">
        <p14:creationId xmlns:p14="http://schemas.microsoft.com/office/powerpoint/2010/main" val="18077331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Tib</a:t>
            </a:r>
            <a:r>
              <a:rPr lang="en-GB" dirty="0" smtClean="0"/>
              <a:t>. 2.3 and other </a:t>
            </a:r>
            <a:r>
              <a:rPr lang="en-GB" dirty="0" err="1" smtClean="0"/>
              <a:t>Tibullan</a:t>
            </a:r>
            <a:r>
              <a:rPr lang="en-GB" dirty="0" smtClean="0"/>
              <a:t> poems</a:t>
            </a:r>
            <a:endParaRPr lang="en-GB" dirty="0"/>
          </a:p>
        </p:txBody>
      </p:sp>
      <p:sp>
        <p:nvSpPr>
          <p:cNvPr id="3" name="Content Placeholder 2"/>
          <p:cNvSpPr>
            <a:spLocks noGrp="1"/>
          </p:cNvSpPr>
          <p:nvPr>
            <p:ph idx="1"/>
          </p:nvPr>
        </p:nvSpPr>
        <p:spPr/>
        <p:txBody>
          <a:bodyPr/>
          <a:lstStyle/>
          <a:p>
            <a:r>
              <a:rPr lang="en-GB" dirty="0" smtClean="0"/>
              <a:t>As a follow-up, please compare the attitudes and actions of the narrator in </a:t>
            </a:r>
            <a:r>
              <a:rPr lang="en-GB" dirty="0" err="1" smtClean="0"/>
              <a:t>Tib</a:t>
            </a:r>
            <a:r>
              <a:rPr lang="en-GB" dirty="0" smtClean="0"/>
              <a:t>. 2.3 with those of the narrator in </a:t>
            </a:r>
            <a:r>
              <a:rPr lang="en-GB" dirty="0" err="1" smtClean="0"/>
              <a:t>Tib</a:t>
            </a:r>
            <a:r>
              <a:rPr lang="en-GB" dirty="0" smtClean="0"/>
              <a:t>. 1.2</a:t>
            </a:r>
          </a:p>
          <a:p>
            <a:r>
              <a:rPr lang="en-GB" dirty="0" smtClean="0"/>
              <a:t>Are we likely to read 2.3 in any particular way when influenced by 1.2?</a:t>
            </a:r>
          </a:p>
          <a:p>
            <a:r>
              <a:rPr lang="en-GB" dirty="0" smtClean="0"/>
              <a:t>What do we make of the fact that both these poems exemplify two </a:t>
            </a:r>
            <a:r>
              <a:rPr lang="en-GB" i="1" dirty="0" smtClean="0"/>
              <a:t>topoi</a:t>
            </a:r>
            <a:r>
              <a:rPr lang="en-GB" dirty="0" smtClean="0"/>
              <a:t> of elegy: </a:t>
            </a:r>
            <a:r>
              <a:rPr lang="en-GB" dirty="0" err="1" smtClean="0"/>
              <a:t>servitium</a:t>
            </a:r>
            <a:r>
              <a:rPr lang="en-GB" dirty="0" smtClean="0"/>
              <a:t> </a:t>
            </a:r>
            <a:r>
              <a:rPr lang="en-GB" dirty="0" err="1" smtClean="0"/>
              <a:t>amoris</a:t>
            </a:r>
            <a:r>
              <a:rPr lang="en-GB" dirty="0" smtClean="0"/>
              <a:t> and the </a:t>
            </a:r>
            <a:r>
              <a:rPr lang="en-GB" dirty="0" err="1" smtClean="0"/>
              <a:t>paraklausithyron</a:t>
            </a:r>
            <a:r>
              <a:rPr lang="en-GB" dirty="0" smtClean="0"/>
              <a:t>? </a:t>
            </a:r>
          </a:p>
          <a:p>
            <a:endParaRPr lang="en-GB" dirty="0"/>
          </a:p>
        </p:txBody>
      </p:sp>
    </p:spTree>
    <p:extLst>
      <p:ext uri="{BB962C8B-B14F-4D97-AF65-F5344CB8AC3E}">
        <p14:creationId xmlns:p14="http://schemas.microsoft.com/office/powerpoint/2010/main" val="30531272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402831"/>
            <a:ext cx="7729728" cy="1188720"/>
          </a:xfrm>
        </p:spPr>
        <p:txBody>
          <a:bodyPr/>
          <a:lstStyle/>
          <a:p>
            <a:r>
              <a:rPr lang="en-GB" smtClean="0"/>
              <a:t>Tibullus Book 1 Organisation</a:t>
            </a:r>
            <a:endParaRPr lang="en-GB"/>
          </a:p>
        </p:txBody>
      </p:sp>
      <p:sp>
        <p:nvSpPr>
          <p:cNvPr id="3" name="Content Placeholder 2"/>
          <p:cNvSpPr>
            <a:spLocks noGrp="1"/>
          </p:cNvSpPr>
          <p:nvPr>
            <p:ph sz="half" idx="1"/>
          </p:nvPr>
        </p:nvSpPr>
        <p:spPr>
          <a:xfrm>
            <a:off x="1371600" y="2285999"/>
            <a:ext cx="3208867" cy="3581401"/>
          </a:xfrm>
        </p:spPr>
        <p:txBody>
          <a:bodyPr>
            <a:normAutofit fontScale="92500" lnSpcReduction="10000"/>
          </a:bodyPr>
          <a:lstStyle/>
          <a:p>
            <a:r>
              <a:rPr lang="en-GB"/>
              <a:t>1	Delia + simple life </a:t>
            </a:r>
          </a:p>
          <a:p>
            <a:r>
              <a:rPr lang="en-GB"/>
              <a:t>2	Delia</a:t>
            </a:r>
          </a:p>
          <a:p>
            <a:r>
              <a:rPr lang="en-GB"/>
              <a:t>3	Delia</a:t>
            </a:r>
          </a:p>
          <a:p>
            <a:r>
              <a:rPr lang="en-GB"/>
              <a:t>4		Marathus</a:t>
            </a:r>
          </a:p>
          <a:p>
            <a:r>
              <a:rPr lang="en-GB"/>
              <a:t>5	Delia</a:t>
            </a:r>
          </a:p>
          <a:p>
            <a:r>
              <a:rPr lang="en-GB"/>
              <a:t>6	Delia</a:t>
            </a:r>
          </a:p>
          <a:p>
            <a:r>
              <a:rPr lang="en-GB"/>
              <a:t>7	[Messalla]</a:t>
            </a:r>
          </a:p>
          <a:p>
            <a:r>
              <a:rPr lang="en-GB"/>
              <a:t>8		Marathus</a:t>
            </a:r>
          </a:p>
          <a:p>
            <a:r>
              <a:rPr lang="en-GB"/>
              <a:t>9		Marathus</a:t>
            </a:r>
          </a:p>
          <a:p>
            <a:r>
              <a:rPr lang="en-GB"/>
              <a:t>10	Simple life</a:t>
            </a:r>
          </a:p>
          <a:p>
            <a:endParaRPr lang="en-GB"/>
          </a:p>
        </p:txBody>
      </p:sp>
      <p:sp>
        <p:nvSpPr>
          <p:cNvPr id="10" name="Right Bracket 9"/>
          <p:cNvSpPr/>
          <p:nvPr/>
        </p:nvSpPr>
        <p:spPr>
          <a:xfrm>
            <a:off x="4724400" y="2379643"/>
            <a:ext cx="567267" cy="3338110"/>
          </a:xfrm>
          <a:prstGeom prst="rightBracket">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n w="57150">
                <a:solidFill>
                  <a:schemeClr val="tx1"/>
                </a:solidFill>
              </a:ln>
            </a:endParaRPr>
          </a:p>
        </p:txBody>
      </p:sp>
    </p:spTree>
    <p:extLst>
      <p:ext uri="{BB962C8B-B14F-4D97-AF65-F5344CB8AC3E}">
        <p14:creationId xmlns:p14="http://schemas.microsoft.com/office/powerpoint/2010/main" val="19918027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Internal organisation: Tibullus 1</a:t>
            </a:r>
            <a:endParaRPr lang="en-GB" dirty="0"/>
          </a:p>
        </p:txBody>
      </p:sp>
      <p:sp>
        <p:nvSpPr>
          <p:cNvPr id="4" name="Content Placeholder 3"/>
          <p:cNvSpPr>
            <a:spLocks noGrp="1"/>
          </p:cNvSpPr>
          <p:nvPr>
            <p:ph sz="half" idx="2"/>
          </p:nvPr>
        </p:nvSpPr>
        <p:spPr>
          <a:xfrm>
            <a:off x="1540933" y="2566930"/>
            <a:ext cx="9432256" cy="3884670"/>
          </a:xfrm>
        </p:spPr>
        <p:txBody>
          <a:bodyPr>
            <a:normAutofit/>
          </a:bodyPr>
          <a:lstStyle/>
          <a:p>
            <a:r>
              <a:rPr lang="en-GB"/>
              <a:t>The Marathus cycle in Tib. 1 historically read in an autobiographical fashion</a:t>
            </a:r>
          </a:p>
          <a:p>
            <a:r>
              <a:rPr lang="en-GB"/>
              <a:t>The extent to which the inclusion of a male love interest and the lack of knowledge about Roman male/male relationships (pederastic or not) has contributed to the marginalisation of Tibullus wihtin the elegiac corpus</a:t>
            </a:r>
          </a:p>
          <a:p>
            <a:r>
              <a:rPr lang="en-GB" smtClean="0"/>
              <a:t>Although </a:t>
            </a:r>
            <a:r>
              <a:rPr lang="en-GB" dirty="0" smtClean="0"/>
              <a:t>they are interspersed with one another, the poems of each cycle are ordered according to a narrative chronology</a:t>
            </a:r>
          </a:p>
          <a:p>
            <a:pPr lvl="1"/>
            <a:r>
              <a:rPr lang="en-GB" dirty="0" smtClean="0"/>
              <a:t>Cf. Prop. 1 with its impression of us reading a love story</a:t>
            </a:r>
          </a:p>
          <a:p>
            <a:endParaRPr lang="en-GB" dirty="0"/>
          </a:p>
        </p:txBody>
      </p:sp>
    </p:spTree>
    <p:extLst>
      <p:ext uri="{BB962C8B-B14F-4D97-AF65-F5344CB8AC3E}">
        <p14:creationId xmlns:p14="http://schemas.microsoft.com/office/powerpoint/2010/main" val="269260077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220" y="336731"/>
            <a:ext cx="7729728" cy="1188720"/>
          </a:xfrm>
        </p:spPr>
        <p:txBody>
          <a:bodyPr/>
          <a:lstStyle/>
          <a:p>
            <a:r>
              <a:rPr lang="en-GB" dirty="0" smtClean="0"/>
              <a:t>Tib. 1.4 and the narrator himself</a:t>
            </a:r>
            <a:endParaRPr lang="en-GB" dirty="0"/>
          </a:p>
        </p:txBody>
      </p:sp>
      <p:sp>
        <p:nvSpPr>
          <p:cNvPr id="3" name="Content Placeholder 2"/>
          <p:cNvSpPr>
            <a:spLocks noGrp="1"/>
          </p:cNvSpPr>
          <p:nvPr>
            <p:ph sz="half" idx="1"/>
          </p:nvPr>
        </p:nvSpPr>
        <p:spPr>
          <a:xfrm>
            <a:off x="782198" y="1988049"/>
            <a:ext cx="5071485" cy="4390717"/>
          </a:xfrm>
        </p:spPr>
        <p:txBody>
          <a:bodyPr>
            <a:normAutofit fontScale="85000" lnSpcReduction="20000"/>
          </a:bodyPr>
          <a:lstStyle/>
          <a:p>
            <a:pPr marL="0" indent="0">
              <a:buNone/>
            </a:pPr>
            <a:r>
              <a:rPr lang="en-US" sz="2800" dirty="0" smtClean="0"/>
              <a:t>...but you praise me as master, you whom sadly a wily boy possesses, by wicked art. Each has his own glory: let despised lovers consult me: my doors are open wide to everyone. A time will come when a loyal crowd of young men shall lead my aged self along, carrying the laws of Venus. Alas how </a:t>
            </a:r>
            <a:r>
              <a:rPr lang="en-US" sz="2800" dirty="0" err="1" smtClean="0"/>
              <a:t>Marathus</a:t>
            </a:r>
            <a:r>
              <a:rPr lang="en-US" sz="2800" dirty="0" smtClean="0"/>
              <a:t> torments me with love’s delay! My art is useless, and useless all my guile. Spare me boy, I beg you, lest I become an unworthy tale, and they all laugh at my idle teaching.</a:t>
            </a:r>
          </a:p>
          <a:p>
            <a:endParaRPr lang="en-US" dirty="0" smtClean="0"/>
          </a:p>
          <a:p>
            <a:endParaRPr lang="en-GB" dirty="0"/>
          </a:p>
        </p:txBody>
      </p:sp>
      <p:sp>
        <p:nvSpPr>
          <p:cNvPr id="4" name="Content Placeholder 3"/>
          <p:cNvSpPr>
            <a:spLocks noGrp="1"/>
          </p:cNvSpPr>
          <p:nvPr>
            <p:ph sz="half" idx="2"/>
          </p:nvPr>
        </p:nvSpPr>
        <p:spPr>
          <a:xfrm>
            <a:off x="6316281" y="1988049"/>
            <a:ext cx="5141261" cy="3883942"/>
          </a:xfrm>
        </p:spPr>
        <p:txBody>
          <a:bodyPr>
            <a:normAutofit fontScale="85000" lnSpcReduction="20000"/>
          </a:bodyPr>
          <a:lstStyle/>
          <a:p>
            <a:r>
              <a:rPr lang="en-GB" sz="2600" dirty="0" smtClean="0"/>
              <a:t>Drinkwater (</a:t>
            </a:r>
            <a:r>
              <a:rPr lang="en-GB" sz="2600" i="1" dirty="0" smtClean="0"/>
              <a:t>Classical Journal</a:t>
            </a:r>
            <a:r>
              <a:rPr lang="en-GB" sz="2600" dirty="0" smtClean="0"/>
              <a:t> 2012) argues that Tibullus’ </a:t>
            </a:r>
            <a:r>
              <a:rPr lang="en-GB" sz="2600" dirty="0" err="1" smtClean="0"/>
              <a:t>Marathus</a:t>
            </a:r>
            <a:r>
              <a:rPr lang="en-GB" sz="2600" dirty="0" smtClean="0"/>
              <a:t> cycle reveals the workings of elegy</a:t>
            </a:r>
          </a:p>
          <a:p>
            <a:r>
              <a:rPr lang="en-GB" sz="2600" dirty="0" smtClean="0"/>
              <a:t>How could we use this section of Tib. 1.4 to support that statement?</a:t>
            </a:r>
          </a:p>
          <a:p>
            <a:pPr lvl="1"/>
            <a:r>
              <a:rPr lang="en-GB" sz="2300" dirty="0" smtClean="0"/>
              <a:t>By whom should elegy be read?</a:t>
            </a:r>
          </a:p>
          <a:p>
            <a:pPr lvl="1"/>
            <a:r>
              <a:rPr lang="en-GB" sz="2300" dirty="0" smtClean="0"/>
              <a:t>What other examples do we have of ‘staged’ reading of elegy?</a:t>
            </a:r>
          </a:p>
          <a:p>
            <a:pPr lvl="1"/>
            <a:r>
              <a:rPr lang="en-GB" sz="2300" dirty="0" smtClean="0"/>
              <a:t>By whom WAS elegy read?</a:t>
            </a:r>
          </a:p>
          <a:p>
            <a:r>
              <a:rPr lang="en-GB" sz="2600" dirty="0" smtClean="0"/>
              <a:t>Based on experience of reading elegy, where would you expect the story to progress from here?</a:t>
            </a:r>
          </a:p>
          <a:p>
            <a:pPr lvl="1"/>
            <a:endParaRPr lang="en-GB" dirty="0"/>
          </a:p>
        </p:txBody>
      </p:sp>
    </p:spTree>
    <p:extLst>
      <p:ext uri="{BB962C8B-B14F-4D97-AF65-F5344CB8AC3E}">
        <p14:creationId xmlns:p14="http://schemas.microsoft.com/office/powerpoint/2010/main" val="9925156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8479" y="468933"/>
            <a:ext cx="7729728" cy="1188720"/>
          </a:xfrm>
        </p:spPr>
        <p:txBody>
          <a:bodyPr/>
          <a:lstStyle/>
          <a:p>
            <a:r>
              <a:rPr lang="en-GB" dirty="0" smtClean="0"/>
              <a:t>Internal organisation: </a:t>
            </a:r>
            <a:r>
              <a:rPr lang="en-GB" dirty="0" err="1" smtClean="0"/>
              <a:t>Tib</a:t>
            </a:r>
            <a:r>
              <a:rPr lang="en-GB" dirty="0" smtClean="0"/>
              <a:t>. 1</a:t>
            </a:r>
            <a:endParaRPr lang="en-GB" dirty="0"/>
          </a:p>
        </p:txBody>
      </p:sp>
      <p:sp>
        <p:nvSpPr>
          <p:cNvPr id="5" name="Content Placeholder 4"/>
          <p:cNvSpPr>
            <a:spLocks noGrp="1"/>
          </p:cNvSpPr>
          <p:nvPr>
            <p:ph idx="1"/>
          </p:nvPr>
        </p:nvSpPr>
        <p:spPr>
          <a:xfrm>
            <a:off x="738129" y="2038120"/>
            <a:ext cx="10730429" cy="4462714"/>
          </a:xfrm>
        </p:spPr>
        <p:txBody>
          <a:bodyPr>
            <a:normAutofit/>
          </a:bodyPr>
          <a:lstStyle/>
          <a:p>
            <a:r>
              <a:rPr lang="en-GB" sz="2000" dirty="0" smtClean="0"/>
              <a:t>It becomes clear from 1.4 onwards that the </a:t>
            </a:r>
            <a:r>
              <a:rPr lang="en-GB" sz="2000" dirty="0" err="1" smtClean="0"/>
              <a:t>Tibullan</a:t>
            </a:r>
            <a:r>
              <a:rPr lang="en-GB" sz="2000" dirty="0" smtClean="0"/>
              <a:t> narrator does not focus on one woman only </a:t>
            </a:r>
          </a:p>
          <a:p>
            <a:r>
              <a:rPr lang="en-GB" sz="2000" dirty="0" smtClean="0"/>
              <a:t>Therefore, emphasis in Tibullus is not on Delia, </a:t>
            </a:r>
            <a:r>
              <a:rPr lang="en-GB" sz="2000" dirty="0" err="1" smtClean="0"/>
              <a:t>Marathus</a:t>
            </a:r>
            <a:r>
              <a:rPr lang="en-GB" sz="2000" dirty="0" smtClean="0"/>
              <a:t>, or Nemesis of </a:t>
            </a:r>
            <a:r>
              <a:rPr lang="en-GB" sz="2000" dirty="0" err="1" smtClean="0"/>
              <a:t>Bk</a:t>
            </a:r>
            <a:r>
              <a:rPr lang="en-GB" sz="2000" dirty="0" smtClean="0"/>
              <a:t> 2, but on </a:t>
            </a:r>
            <a:r>
              <a:rPr lang="en-GB" sz="2000" b="1" dirty="0" smtClean="0"/>
              <a:t>the elegiac lifestyle itself</a:t>
            </a:r>
          </a:p>
          <a:p>
            <a:pPr lvl="1"/>
            <a:r>
              <a:rPr lang="en-GB" sz="1800" dirty="0" smtClean="0"/>
              <a:t>As you’ve seen, Tibullus elegiac life more clearly defined by rejection of war and wealth than we see in Propertius or Ovid</a:t>
            </a:r>
          </a:p>
          <a:p>
            <a:pPr lvl="1"/>
            <a:r>
              <a:rPr lang="en-GB" sz="1800" dirty="0" smtClean="0"/>
              <a:t>Both Delia and </a:t>
            </a:r>
            <a:r>
              <a:rPr lang="en-GB" sz="1800" dirty="0" err="1" smtClean="0"/>
              <a:t>Marathus</a:t>
            </a:r>
            <a:r>
              <a:rPr lang="en-GB" sz="1800" dirty="0" smtClean="0"/>
              <a:t> prove to be greedy lovers, as does Nemesis in </a:t>
            </a:r>
            <a:r>
              <a:rPr lang="en-GB" sz="1800" dirty="0" err="1" smtClean="0"/>
              <a:t>Bk</a:t>
            </a:r>
            <a:r>
              <a:rPr lang="en-GB" sz="1800" dirty="0" smtClean="0"/>
              <a:t> 2</a:t>
            </a:r>
          </a:p>
          <a:p>
            <a:pPr lvl="1"/>
            <a:r>
              <a:rPr lang="en-GB" sz="1800" dirty="0" smtClean="0"/>
              <a:t>The conflict between the </a:t>
            </a:r>
            <a:r>
              <a:rPr lang="en-GB" sz="1800" dirty="0" err="1" smtClean="0"/>
              <a:t>Tibullan</a:t>
            </a:r>
            <a:r>
              <a:rPr lang="en-GB" sz="1800" dirty="0" smtClean="0"/>
              <a:t> narrator’s ideal of elegiac love and the ‘realities’ of elegiac love becomes more forcefully emphasised thanks to the intersecting cycles of poems</a:t>
            </a:r>
          </a:p>
          <a:p>
            <a:pPr lvl="1"/>
            <a:r>
              <a:rPr lang="en-GB" sz="1800" dirty="0" smtClean="0"/>
              <a:t>The narrator driven to more and more comical behaviour</a:t>
            </a:r>
          </a:p>
          <a:p>
            <a:r>
              <a:rPr lang="en-GB" sz="2000" dirty="0" smtClean="0"/>
              <a:t>Similar to the combination of Greek and Trojan in Propertius’ mythological examples, the presence of a male love interest in Tibullus helps emphasise the universal nature of love and love’s troubles</a:t>
            </a:r>
          </a:p>
          <a:p>
            <a:endParaRPr lang="en-GB" dirty="0"/>
          </a:p>
        </p:txBody>
      </p:sp>
    </p:spTree>
    <p:extLst>
      <p:ext uri="{BB962C8B-B14F-4D97-AF65-F5344CB8AC3E}">
        <p14:creationId xmlns:p14="http://schemas.microsoft.com/office/powerpoint/2010/main" val="823735660"/>
      </p:ext>
    </p:extLst>
  </p:cSld>
  <p:clrMapOvr>
    <a:masterClrMapping/>
  </p:clrMapOvr>
  <p:timing>
    <p:tnLst>
      <p:par>
        <p:cTn id="1" dur="indefinite" restart="never" nodeType="tmRoot"/>
      </p:par>
    </p:tnLst>
  </p:timing>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1_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docProps/app.xml><?xml version="1.0" encoding="utf-8"?>
<Properties xmlns="http://schemas.openxmlformats.org/officeDocument/2006/extended-properties" xmlns:vt="http://schemas.openxmlformats.org/officeDocument/2006/docPropsVTypes">
  <TotalTime>80</TotalTime>
  <Words>2440</Words>
  <Application>Microsoft Office PowerPoint</Application>
  <PresentationFormat>Widescreen</PresentationFormat>
  <Paragraphs>131</Paragraphs>
  <Slides>21</Slides>
  <Notes>0</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21</vt:i4>
      </vt:variant>
    </vt:vector>
  </HeadingPairs>
  <TitlesOfParts>
    <vt:vector size="25" baseType="lpstr">
      <vt:lpstr>Arial</vt:lpstr>
      <vt:lpstr>Gill Sans MT</vt:lpstr>
      <vt:lpstr>Parcel</vt:lpstr>
      <vt:lpstr>1_Parcel</vt:lpstr>
      <vt:lpstr>Ancient Erotic Poetry</vt:lpstr>
      <vt:lpstr>Tibullus</vt:lpstr>
      <vt:lpstr>Exclusus amator – the shut-out lover</vt:lpstr>
      <vt:lpstr>Tib. 1.2 Context</vt:lpstr>
      <vt:lpstr>Tib 1.2 Context</vt:lpstr>
      <vt:lpstr>Tib. 1.2.5-34</vt:lpstr>
      <vt:lpstr>Tib. 1.2</vt:lpstr>
      <vt:lpstr>The However Bit: Tib. 1.2.1-7</vt:lpstr>
      <vt:lpstr>A.P. 5.23 and 5.145</vt:lpstr>
      <vt:lpstr>Getting physical: Tibullus 2.3</vt:lpstr>
      <vt:lpstr>Tibullus 2.3</vt:lpstr>
      <vt:lpstr>Tibullus 2.3: poetics?</vt:lpstr>
      <vt:lpstr>Tib. 2.3: servitium in good company</vt:lpstr>
      <vt:lpstr>Returning Elegy to Normal?</vt:lpstr>
      <vt:lpstr>Working with Tib. 2.3</vt:lpstr>
      <vt:lpstr>Effects of the servitium</vt:lpstr>
      <vt:lpstr>Tib. 2.3 and other Tibullan poems</vt:lpstr>
      <vt:lpstr>Tibullus Book 1 Organisation</vt:lpstr>
      <vt:lpstr>Internal organisation: Tibullus 1</vt:lpstr>
      <vt:lpstr>Tib. 1.4 and the narrator himself</vt:lpstr>
      <vt:lpstr>Internal organisation: Tib. 1</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Magdalena Ohrman</dc:creator>
  <cp:lastModifiedBy>Ruth Parkes</cp:lastModifiedBy>
  <cp:revision>6</cp:revision>
  <dcterms:created xsi:type="dcterms:W3CDTF">2019-05-17T08:46:57Z</dcterms:created>
  <dcterms:modified xsi:type="dcterms:W3CDTF">2019-05-24T14:51:52Z</dcterms:modified>
</cp:coreProperties>
</file>