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6" r:id="rId5"/>
    <p:sldId id="347" r:id="rId6"/>
    <p:sldId id="372" r:id="rId7"/>
    <p:sldId id="389" r:id="rId8"/>
    <p:sldId id="368" r:id="rId9"/>
    <p:sldId id="351" r:id="rId10"/>
    <p:sldId id="391" r:id="rId11"/>
    <p:sldId id="397" r:id="rId12"/>
    <p:sldId id="392" r:id="rId13"/>
    <p:sldId id="393" r:id="rId14"/>
    <p:sldId id="394" r:id="rId15"/>
    <p:sldId id="395" r:id="rId16"/>
    <p:sldId id="355" r:id="rId17"/>
    <p:sldId id="386" r:id="rId18"/>
    <p:sldId id="343" r:id="rId19"/>
    <p:sldId id="357" r:id="rId20"/>
    <p:sldId id="326" r:id="rId21"/>
    <p:sldId id="396" r:id="rId22"/>
    <p:sldId id="390" r:id="rId23"/>
    <p:sldId id="358" r:id="rId24"/>
    <p:sldId id="383" r:id="rId25"/>
    <p:sldId id="29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AB6414-8A5F-469C-9E60-B0293AFE287E}" v="9" dt="2023-09-14T09:14:27.5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128" d="100"/>
          <a:sy n="128" d="100"/>
        </p:scale>
        <p:origin x="200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librarysearch.uwtsd.ac.uk/discovery/search?query=any,contains,Musical%20theatre&amp;tab=Everything&amp;search_scope=Search_ELEC&amp;vid=44WHELF_UWTSD:44WHELF_UWTSD_VU1&amp;lang=en&amp;offset=0" TargetMode="Externa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librarysearch.uwtsd.ac.uk/discovery/search?query=any,contains,Musical%20theatre&amp;tab=Everything&amp;search_scope=MyInst_and_CI&amp;vid=44WHELF_UWTSD:44WHELF_UWTSD_VU1&amp;facet=tlevel,include,available_p&amp;lang=en&amp;offset=0" TargetMode="Externa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librarysearch.uwtsd.ac.uk/discovery/search?query=any,contains,Musical%20theatre&amp;tab=Everything&amp;search_scope=Search_ELEC&amp;vid=44WHELF_UWTSD:44WHELF_UWTSD_VU1&amp;facet=tlevel,include,online_resources&amp;facet=rtype,include,books&amp;lang=en&amp;offset=0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librarysearch.uwtsd.ac.uk/discovery/fulldisplay?docid=alma99100250959002421&amp;context=L&amp;vid=44WHELF_UWTSD:44WHELF_UWTSD_VU1&amp;lang=en&amp;search_scope=Search_ELEC&amp;adaptor=Local%20Search%20Engine&amp;tab=Everything&amp;query=any,contains,Musical%20theatre&amp;facet=tlevel,include,online_resources&amp;facet=rtype,include,books&amp;offset=0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Musical%20theatre&amp;tab=Everything&amp;search_scope=Search_ELEC&amp;vid=44WHELF_UWTSD:44WHELF_UWTSD_VU1&amp;facet=tlevel,include,online_resources&amp;facet=rtype,include,articles&amp;offset=0" TargetMode="External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librarysearch.uwtsd.ac.uk/discovery/search?query=any,contains,Musical%20theatre&amp;tab=Everything&amp;search_scope=Search_ELEC&amp;vid=44WHELF_UWTSD:44WHELF_UWTSD_VU1&amp;offset=0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librarysearch.uwtsd.ac.uk/discovery/dbsearch?vid=44WHELF_UWTSD:44WHELF_UWTSD_VU1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fulldisplay?docid=alma99100394611702421&amp;context=L&amp;vid=44WHELF_UWTSD:44WHELF_UWTSD_VU1&amp;lang=en&amp;adaptor=Local%20Search%20Engine&amp;tab=jsearch_slot&amp;query=contains,dbcategory,&amp;sortby=title&amp;offset=0&amp;databases=category,Audio%20visual" TargetMode="External"/><Relationship Id="rId2" Type="http://schemas.openxmlformats.org/officeDocument/2006/relationships/hyperlink" Target="https://librarysearch.uwtsd.ac.uk/discovery/dbfulldisplay?docid=alma99100361956202421&amp;context=L&amp;vid=44WHELF_UWTSD:44WHELF_UWTSD_VU1&amp;lang=en&amp;adaptor=Local%20Search%20Engine&amp;tab=jsearch_slot&amp;query=contains,dbcategory,&amp;sortby=title&amp;offset=0&amp;databases=category,Audio%20visual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https://librarysearch.uwtsd.ac.uk/discovery/dbfulldisplay?docid=alma99100404582202421&amp;context=L&amp;vid=44WHELF_UWTSD:44WHELF_UWTSD_VU1&amp;lang=en&amp;adaptor=Local%20Search%20Engine&amp;tab=jsearch_slot&amp;query=contains,dbcategory,&amp;sortby=title&amp;offset=0&amp;databases=category,Audio%20visua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librarysearch.uwtsd.ac.uk/discovery/dbfulldisplay?docid=alma99100436002502421&amp;context=L&amp;vid=44WHELF_UWTSD:44WHELF_UWTSD_VU1&amp;lang=en&amp;adaptor=Local%20Search%20Engine&amp;tab=jsearch_slot&amp;query=any,contains,Cite%20them%20right%20:%20the%20essential%20referencing%20guide.&amp;offset=0&amp;databases=any,Cite%20them%20right%20:%20the%20essential%20referencing%20guide.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librarysearch.uwtsd.ac.uk/discovery/dbfulldisplay?docid=alma99100241659302421&amp;context=L&amp;vid=44WHELF_UWTSD:44WHELF_UWTSD_VU1&amp;lang=en&amp;adaptor=Local%20Search%20Engine&amp;tab=jsearch_slot&amp;query=contains,dbcategory,&amp;sortby=title&amp;offset=10&amp;databases=category,eBooks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browzine.com/libraries/1422/subjects/57/bookcases/81?sort=title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book-an-appointment/" TargetMode="External"/><Relationship Id="rId2" Type="http://schemas.openxmlformats.org/officeDocument/2006/relationships/hyperlink" Target="mailto:emily.wild@uwtsd.ac.u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library@uwtsd.ac.uk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08129"/>
            <a:ext cx="5435249" cy="1046857"/>
          </a:xfrm>
        </p:spPr>
        <p:txBody>
          <a:bodyPr>
            <a:normAutofit/>
          </a:bodyPr>
          <a:lstStyle/>
          <a:p>
            <a:r>
              <a:rPr lang="en-GB" sz="2800" dirty="0"/>
              <a:t>Emily Wild</a:t>
            </a:r>
          </a:p>
          <a:p>
            <a:r>
              <a:rPr lang="en-GB" sz="2800" dirty="0"/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784555"/>
            <a:ext cx="5346695" cy="3038168"/>
          </a:xfrm>
        </p:spPr>
        <p:txBody>
          <a:bodyPr>
            <a:normAutofit fontScale="90000"/>
          </a:bodyPr>
          <a:lstStyle/>
          <a:p>
            <a:r>
              <a:rPr lang="en-GB" dirty="0"/>
              <a:t>Finding and Using Information</a:t>
            </a:r>
            <a:br>
              <a:rPr lang="en-GB" sz="3200" dirty="0"/>
            </a:br>
            <a:br>
              <a:rPr lang="en-GB" sz="3200" dirty="0"/>
            </a:br>
            <a:r>
              <a:rPr lang="en-GB" sz="3200"/>
              <a:t>Performing Arts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3A2E-BF7A-4E87-A95E-71937C376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Overview of UWTSD Library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8FB39-D035-499B-90CE-618FBFA1C9E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91396" y="2177450"/>
            <a:ext cx="4566250" cy="322627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Services and support</a:t>
            </a:r>
          </a:p>
          <a:p>
            <a:r>
              <a:rPr lang="en-GB" dirty="0"/>
              <a:t>Online resources</a:t>
            </a:r>
          </a:p>
          <a:p>
            <a:r>
              <a:rPr lang="en-GB" dirty="0"/>
              <a:t>Library search function</a:t>
            </a:r>
          </a:p>
          <a:p>
            <a:r>
              <a:rPr lang="en-GB" dirty="0"/>
              <a:t>Online Resource lists</a:t>
            </a:r>
          </a:p>
          <a:p>
            <a:r>
              <a:rPr lang="en-GB" dirty="0"/>
              <a:t>Art &amp; Design databases</a:t>
            </a:r>
          </a:p>
          <a:p>
            <a:r>
              <a:rPr lang="en-GB" dirty="0"/>
              <a:t>Search tips &amp; Open access</a:t>
            </a:r>
          </a:p>
          <a:p>
            <a:r>
              <a:rPr lang="en-GB" dirty="0"/>
              <a:t>Referencing support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library with many books on shelves&#10;&#10;Description automatically generated with low confidence">
            <a:extLst>
              <a:ext uri="{FF2B5EF4-FFF2-40B4-BE49-F238E27FC236}">
                <a16:creationId xmlns:a16="http://schemas.microsoft.com/office/drawing/2014/main" id="{C5B5B310-F314-6C56-87D9-5339332DA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72241"/>
            <a:ext cx="4636698" cy="4636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252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49545" y="2093571"/>
            <a:ext cx="5566670" cy="32253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Dedicated librarian to provide research support</a:t>
            </a:r>
          </a:p>
          <a:p>
            <a:r>
              <a:rPr lang="en-GB" sz="2400" dirty="0"/>
              <a:t>Online support via email or chat</a:t>
            </a:r>
          </a:p>
          <a:p>
            <a:r>
              <a:rPr lang="en-GB" sz="2400" dirty="0"/>
              <a:t>Book a 1-2-1 session via the website</a:t>
            </a:r>
          </a:p>
          <a:p>
            <a:r>
              <a:rPr lang="en-GB" sz="2400" dirty="0"/>
              <a:t>Online Resource Lists for your modules </a:t>
            </a:r>
          </a:p>
          <a:p>
            <a:r>
              <a:rPr lang="en-GB" sz="2400" dirty="0"/>
              <a:t>NeedMore? service</a:t>
            </a:r>
          </a:p>
          <a:p>
            <a:r>
              <a:rPr lang="en-GB" sz="2400" dirty="0"/>
              <a:t>Advice on copyright, referencing, Open Access resources and accessibility </a:t>
            </a:r>
          </a:p>
          <a:p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Services and Support</a:t>
            </a:r>
          </a:p>
        </p:txBody>
      </p:sp>
      <p:pic>
        <p:nvPicPr>
          <p:cNvPr id="5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118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3726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1B4BA21F-194B-4526-A867-98BE981C4E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1985" y="1892311"/>
            <a:ext cx="3364938" cy="417665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Library Search</a:t>
            </a:r>
          </a:p>
          <a:p>
            <a:r>
              <a:rPr lang="en-US" dirty="0"/>
              <a:t>Your library account</a:t>
            </a:r>
          </a:p>
          <a:p>
            <a:r>
              <a:rPr lang="en-US" dirty="0"/>
              <a:t>NeedMore? service</a:t>
            </a:r>
          </a:p>
          <a:p>
            <a:r>
              <a:rPr lang="en-US" dirty="0"/>
              <a:t>Student Essentials</a:t>
            </a:r>
          </a:p>
          <a:p>
            <a:r>
              <a:rPr lang="en-US" dirty="0"/>
              <a:t>Referencing guidance</a:t>
            </a:r>
          </a:p>
          <a:p>
            <a:r>
              <a:rPr lang="en-US" dirty="0"/>
              <a:t>Libraries and opening times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Library website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5673821-ED51-40EE-B0FD-C67A4A9E3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Library Webpage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4B418EAD-B598-434B-F597-95A6339D7E5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58774" t="5305" r="379" b="43017"/>
          <a:stretch/>
        </p:blipFill>
        <p:spPr>
          <a:xfrm>
            <a:off x="4409807" y="1949097"/>
            <a:ext cx="7290544" cy="3613355"/>
          </a:xfrm>
        </p:spPr>
      </p:pic>
    </p:spTree>
    <p:extLst>
      <p:ext uri="{BB962C8B-B14F-4D97-AF65-F5344CB8AC3E}">
        <p14:creationId xmlns:p14="http://schemas.microsoft.com/office/powerpoint/2010/main" val="1725055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778E2C-D85E-46E2-8186-404FE82864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242" y="1592263"/>
            <a:ext cx="5520254" cy="4060482"/>
          </a:xfrm>
        </p:spPr>
        <p:txBody>
          <a:bodyPr>
            <a:normAutofit/>
          </a:bodyPr>
          <a:lstStyle/>
          <a:p>
            <a:r>
              <a:rPr lang="en-GB" sz="2400" dirty="0"/>
              <a:t>Good sources of academic research</a:t>
            </a:r>
          </a:p>
          <a:p>
            <a:r>
              <a:rPr lang="en-GB" sz="2400" dirty="0"/>
              <a:t>Curated and up to date</a:t>
            </a:r>
          </a:p>
          <a:p>
            <a:r>
              <a:rPr lang="en-GB" sz="2400" dirty="0"/>
              <a:t>Not freely available on the internet</a:t>
            </a:r>
          </a:p>
          <a:p>
            <a:r>
              <a:rPr lang="en-GB" sz="2400" dirty="0"/>
              <a:t>Filters out poor quality research</a:t>
            </a:r>
          </a:p>
          <a:p>
            <a:pPr marL="0" indent="0">
              <a:buNone/>
            </a:pPr>
            <a:r>
              <a:rPr lang="en-GB" sz="2400" dirty="0"/>
              <a:t>Our subscriptions include:</a:t>
            </a:r>
          </a:p>
          <a:p>
            <a:pPr lvl="1"/>
            <a:r>
              <a:rPr lang="en-GB" sz="2000" dirty="0"/>
              <a:t>Academic journal databases</a:t>
            </a:r>
          </a:p>
          <a:p>
            <a:pPr lvl="1"/>
            <a:r>
              <a:rPr lang="en-GB" sz="2000" dirty="0"/>
              <a:t>Ebook collections</a:t>
            </a:r>
          </a:p>
          <a:p>
            <a:pPr lvl="1"/>
            <a:r>
              <a:rPr lang="en-GB" sz="2000" dirty="0"/>
              <a:t>Specialist databases</a:t>
            </a:r>
          </a:p>
          <a:p>
            <a:pPr lvl="1"/>
            <a:r>
              <a:rPr lang="en-GB" sz="2000" dirty="0"/>
              <a:t>Image databases</a:t>
            </a:r>
          </a:p>
          <a:p>
            <a:pPr lvl="1"/>
            <a:r>
              <a:rPr lang="en-GB" sz="2000" dirty="0"/>
              <a:t>Film, TV and video resources 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15E9B6DA-1325-4CA8-B0BD-ECB4D9D1730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435" r="13170"/>
          <a:stretch/>
        </p:blipFill>
        <p:spPr>
          <a:xfrm>
            <a:off x="6218496" y="1592263"/>
            <a:ext cx="5275262" cy="4060483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2F3915D-71AC-4215-95CB-2D396EC04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Online Resources</a:t>
            </a:r>
          </a:p>
        </p:txBody>
      </p:sp>
    </p:spTree>
    <p:extLst>
      <p:ext uri="{BB962C8B-B14F-4D97-AF65-F5344CB8AC3E}">
        <p14:creationId xmlns:p14="http://schemas.microsoft.com/office/powerpoint/2010/main" val="212030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CFB63-2026-484D-932B-0A1D35968F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9688" y="2235916"/>
            <a:ext cx="3867007" cy="32732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UWTSD libraries</a:t>
            </a:r>
          </a:p>
          <a:p>
            <a:r>
              <a:rPr lang="en-GB" dirty="0"/>
              <a:t>Audio visual </a:t>
            </a:r>
          </a:p>
          <a:p>
            <a:r>
              <a:rPr lang="en-GB" dirty="0"/>
              <a:t>Data</a:t>
            </a:r>
          </a:p>
          <a:p>
            <a:r>
              <a:rPr lang="en-GB" dirty="0"/>
              <a:t>Dissertations &amp; theses</a:t>
            </a:r>
          </a:p>
          <a:p>
            <a:r>
              <a:rPr lang="en-GB" dirty="0"/>
              <a:t>eBooks</a:t>
            </a:r>
          </a:p>
          <a:p>
            <a:r>
              <a:rPr lang="en-GB" dirty="0" err="1"/>
              <a:t>eJournals</a:t>
            </a:r>
            <a:endParaRPr lang="en-GB" dirty="0"/>
          </a:p>
          <a:p>
            <a:r>
              <a:rPr lang="en-GB" dirty="0"/>
              <a:t>Images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9B7773C-E8B0-43C4-8C1A-30BB5780D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Search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917629-4DA7-C023-E45F-AA6FC017F73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58885" t="5699" r="56" b="42686"/>
          <a:stretch/>
        </p:blipFill>
        <p:spPr>
          <a:xfrm>
            <a:off x="4779805" y="1961535"/>
            <a:ext cx="7210633" cy="3547632"/>
          </a:xfrm>
        </p:spPr>
      </p:pic>
    </p:spTree>
    <p:extLst>
      <p:ext uri="{BB962C8B-B14F-4D97-AF65-F5344CB8AC3E}">
        <p14:creationId xmlns:p14="http://schemas.microsoft.com/office/powerpoint/2010/main" val="3365332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261" y="252284"/>
            <a:ext cx="10479579" cy="1003916"/>
          </a:xfrm>
        </p:spPr>
        <p:txBody>
          <a:bodyPr/>
          <a:lstStyle/>
          <a:p>
            <a:r>
              <a:rPr lang="en-GB" dirty="0"/>
              <a:t>Filtering the Library 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3832096" y="5880470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F29CAC-F678-4CA4-B25E-7309E59D4D11}"/>
              </a:ext>
            </a:extLst>
          </p:cNvPr>
          <p:cNvSpPr txBox="1"/>
          <p:nvPr/>
        </p:nvSpPr>
        <p:spPr>
          <a:xfrm>
            <a:off x="648829" y="1838602"/>
            <a:ext cx="279220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options on the left to refine and filter your results by: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Full 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Peer-reviewed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Resource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Alternatively use the filters under the search box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DF489B-F127-78DC-C505-4C16EF0BBF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2" t="11237" r="4046" b="4402"/>
          <a:stretch/>
        </p:blipFill>
        <p:spPr>
          <a:xfrm>
            <a:off x="3900245" y="1429629"/>
            <a:ext cx="7130064" cy="4234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06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849" y="252284"/>
            <a:ext cx="10307991" cy="1003916"/>
          </a:xfrm>
        </p:spPr>
        <p:txBody>
          <a:bodyPr/>
          <a:lstStyle/>
          <a:p>
            <a:r>
              <a:rPr lang="en-GB" dirty="0"/>
              <a:t>Finding Print Resources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936301" y="2520559"/>
            <a:ext cx="3883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Filter to books – either using the drop-down menu under the search box or on the left-hand side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Filter to Held by library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the Map it link to locate any print resources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672797" y="5711457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67A527-E398-CE4C-3E2D-DA3C40BB3F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33" r="5383" b="5892"/>
          <a:stretch/>
        </p:blipFill>
        <p:spPr>
          <a:xfrm>
            <a:off x="672797" y="1526288"/>
            <a:ext cx="7026905" cy="4098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285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BDDEF4B0-4B09-4BC4-8CBC-1E4D30974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2637" y="2859472"/>
            <a:ext cx="3762548" cy="2566218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dirty="0">
                <a:latin typeface="+mn-lt"/>
              </a:rPr>
              <a:t>Use the Library Search to find </a:t>
            </a:r>
            <a:r>
              <a:rPr lang="en-US" sz="2400" dirty="0">
                <a:latin typeface="+mn-lt"/>
                <a:cs typeface="Calibri Light" panose="020F0302020204030204" pitchFamily="34" charset="0"/>
              </a:rPr>
              <a:t>ebooks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Limit to Full Text Online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Limit to Books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1FC6FC-FD5F-45BE-9D1B-F2C3E0FA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Limit </a:t>
            </a:r>
            <a:r>
              <a:rPr lang="en-GB"/>
              <a:t>Library Search to Ebooks Only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3F345C-507B-48A6-B407-F4FEFF20CB5B}"/>
              </a:ext>
            </a:extLst>
          </p:cNvPr>
          <p:cNvSpPr txBox="1"/>
          <p:nvPr/>
        </p:nvSpPr>
        <p:spPr>
          <a:xfrm>
            <a:off x="552092" y="4844845"/>
            <a:ext cx="1943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Ebooks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76A3A5-BF9D-18C8-0FD3-85B19E8558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404" r="4158" b="4738"/>
          <a:stretch/>
        </p:blipFill>
        <p:spPr>
          <a:xfrm>
            <a:off x="3982263" y="1508018"/>
            <a:ext cx="7490869" cy="4369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672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979" y="1603693"/>
            <a:ext cx="4392495" cy="2058315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Where the book is held if it’s in print</a:t>
            </a:r>
          </a:p>
          <a:p>
            <a:r>
              <a:rPr lang="en-GB" dirty="0"/>
              <a:t>Link to ebook if it’s electronic</a:t>
            </a:r>
          </a:p>
          <a:p>
            <a:r>
              <a:rPr lang="en-GB" dirty="0"/>
              <a:t>How to request it if it’s on loan</a:t>
            </a:r>
          </a:p>
          <a:p>
            <a:r>
              <a:rPr lang="en-GB" dirty="0"/>
              <a:t>Related reading</a:t>
            </a:r>
          </a:p>
          <a:p>
            <a:r>
              <a:rPr lang="en-GB" dirty="0"/>
              <a:t>Virtual browse of other similar books</a:t>
            </a:r>
          </a:p>
          <a:p>
            <a:r>
              <a:rPr lang="en-GB" dirty="0"/>
              <a:t>Books on the same Online Resource list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Item Records Include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8A8002-E42F-442D-B230-EBD1C8D14605}"/>
              </a:ext>
            </a:extLst>
          </p:cNvPr>
          <p:cNvSpPr txBox="1"/>
          <p:nvPr/>
        </p:nvSpPr>
        <p:spPr>
          <a:xfrm>
            <a:off x="5250612" y="5792952"/>
            <a:ext cx="3692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Book record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0CF6F6-F5AA-A854-B9B0-297FCC6C1A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69" t="11321" r="5109" b="4822"/>
          <a:stretch/>
        </p:blipFill>
        <p:spPr>
          <a:xfrm>
            <a:off x="5055080" y="1443486"/>
            <a:ext cx="6613584" cy="43282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BD27A8-8B2C-729A-6131-46FD2EFEFF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49" t="15765" r="27414" b="7756"/>
          <a:stretch/>
        </p:blipFill>
        <p:spPr>
          <a:xfrm>
            <a:off x="879760" y="3545604"/>
            <a:ext cx="3718052" cy="261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16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"/>
              </a:rPr>
              <a:t>Limit Library Search to Articles Only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68061" y="2485828"/>
            <a:ext cx="3703608" cy="1826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000"/>
              </a:spcBef>
            </a:pPr>
            <a:r>
              <a:rPr lang="en-US" sz="2400" dirty="0"/>
              <a:t>Use the Library Search to find journal articles</a:t>
            </a:r>
          </a:p>
          <a:p>
            <a:pPr marL="457200" indent="-4572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Limit to Full Text Online</a:t>
            </a:r>
          </a:p>
          <a:p>
            <a:pPr marL="457200" indent="-4572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Limit to Articles</a:t>
            </a:r>
          </a:p>
        </p:txBody>
      </p:sp>
      <p:sp>
        <p:nvSpPr>
          <p:cNvPr id="4" name="TextBox 3">
            <a:hlinkClick r:id="rId2"/>
            <a:extLst>
              <a:ext uri="{FF2B5EF4-FFF2-40B4-BE49-F238E27FC236}">
                <a16:creationId xmlns:a16="http://schemas.microsoft.com/office/drawing/2014/main" id="{A23FA2EA-646A-4FC5-A91C-AFD6CB7A3D59}"/>
              </a:ext>
            </a:extLst>
          </p:cNvPr>
          <p:cNvSpPr txBox="1"/>
          <p:nvPr/>
        </p:nvSpPr>
        <p:spPr>
          <a:xfrm>
            <a:off x="624500" y="4915784"/>
            <a:ext cx="2792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Journal articles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081102-35B9-FFAA-3F10-B9149CC6E27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91" t="11237" r="3934" b="4990"/>
          <a:stretch/>
        </p:blipFill>
        <p:spPr>
          <a:xfrm>
            <a:off x="4285601" y="1504842"/>
            <a:ext cx="7538339" cy="437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026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849" y="252284"/>
            <a:ext cx="10307991" cy="1003916"/>
          </a:xfrm>
        </p:spPr>
        <p:txBody>
          <a:bodyPr/>
          <a:lstStyle/>
          <a:p>
            <a:r>
              <a:rPr lang="en-GB" dirty="0"/>
              <a:t>Your Account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097394" y="2388288"/>
            <a:ext cx="3883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Sign into your account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Link, email, print and pin resources in your saved items, or send to RefWorks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Personalize your results by selecting your preferred discipline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672797" y="5711457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A21BE9-C43B-DD43-62AA-627B85C577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34" r="4158" b="4989"/>
          <a:stretch/>
        </p:blipFill>
        <p:spPr>
          <a:xfrm>
            <a:off x="713054" y="1422113"/>
            <a:ext cx="7246252" cy="421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265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098" y="252284"/>
            <a:ext cx="10368742" cy="1003916"/>
          </a:xfrm>
        </p:spPr>
        <p:txBody>
          <a:bodyPr/>
          <a:lstStyle/>
          <a:p>
            <a:r>
              <a:rPr lang="en-GB" dirty="0"/>
              <a:t>Accessing Other Areas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723260" y="5570833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2A2B86-DE16-41DB-8DE9-68F70E211EF2}"/>
              </a:ext>
            </a:extLst>
          </p:cNvPr>
          <p:cNvSpPr txBox="1"/>
          <p:nvPr/>
        </p:nvSpPr>
        <p:spPr>
          <a:xfrm>
            <a:off x="723260" y="1545301"/>
            <a:ext cx="53727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Online Resource lists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Browse </a:t>
            </a:r>
            <a:r>
              <a:rPr lang="en-GB" sz="2400" dirty="0" err="1"/>
              <a:t>eJournals</a:t>
            </a:r>
            <a:r>
              <a:rPr lang="en-GB" sz="2400" dirty="0"/>
              <a:t> / Browzine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Database Search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NeedMore?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BB31F4-B3AC-213E-9279-74C00AC7C8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632" t="6022" b="80854"/>
          <a:stretch/>
        </p:blipFill>
        <p:spPr>
          <a:xfrm>
            <a:off x="764875" y="3743040"/>
            <a:ext cx="10916984" cy="135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533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97901" y="556630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Database Search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8241" y="1753183"/>
            <a:ext cx="4684641" cy="4307844"/>
          </a:xfrm>
        </p:spPr>
        <p:txBody>
          <a:bodyPr>
            <a:normAutofit/>
          </a:bodyPr>
          <a:lstStyle/>
          <a:p>
            <a:r>
              <a:rPr lang="en-GB" sz="2200" dirty="0"/>
              <a:t>Browse databases not searched by the library search:</a:t>
            </a:r>
          </a:p>
          <a:p>
            <a:pPr lvl="1"/>
            <a:r>
              <a:rPr lang="en-GB" sz="1800" dirty="0"/>
              <a:t>BFI Player</a:t>
            </a:r>
          </a:p>
          <a:p>
            <a:pPr lvl="1"/>
            <a:r>
              <a:rPr lang="en-GB" sz="1800" dirty="0"/>
              <a:t>BoB</a:t>
            </a:r>
          </a:p>
          <a:p>
            <a:pPr lvl="1"/>
            <a:r>
              <a:rPr lang="en-GB" sz="1800" dirty="0"/>
              <a:t>Digital Theatre Plus</a:t>
            </a:r>
          </a:p>
          <a:p>
            <a:pPr lvl="1"/>
            <a:r>
              <a:rPr lang="en-GB" sz="1800" dirty="0"/>
              <a:t>Cite them right</a:t>
            </a:r>
          </a:p>
          <a:p>
            <a:pPr lvl="1"/>
            <a:r>
              <a:rPr lang="en-GB" sz="1800" dirty="0"/>
              <a:t>Human Anatomy Atlas</a:t>
            </a:r>
          </a:p>
          <a:p>
            <a:r>
              <a:rPr lang="en-GB" sz="2200" dirty="0"/>
              <a:t>Go directly to subject specific databases:</a:t>
            </a:r>
          </a:p>
          <a:p>
            <a:pPr lvl="1"/>
            <a:r>
              <a:rPr lang="en-GB" sz="1800" dirty="0"/>
              <a:t>Art &amp; Architecture Source</a:t>
            </a:r>
          </a:p>
          <a:p>
            <a:pPr lvl="1"/>
            <a:r>
              <a:rPr lang="en-GB" sz="1800" dirty="0"/>
              <a:t>Humanities Source</a:t>
            </a:r>
          </a:p>
          <a:p>
            <a:pPr lvl="1"/>
            <a:r>
              <a:rPr lang="en-GB" sz="1800" dirty="0"/>
              <a:t>JSTOR</a:t>
            </a:r>
          </a:p>
          <a:p>
            <a:pPr lvl="1"/>
            <a:r>
              <a:rPr lang="en-GB" sz="1800" dirty="0"/>
              <a:t>Performing </a:t>
            </a:r>
            <a:r>
              <a:rPr lang="en-GB" sz="1800"/>
              <a:t>Arts Periodicals Database</a:t>
            </a:r>
            <a:endParaRPr lang="en-GB" sz="1800" dirty="0"/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Database 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7688F6-02C0-B990-BC41-F5A5E1CD43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" t="38826" r="39042" b="8930"/>
          <a:stretch/>
        </p:blipFill>
        <p:spPr>
          <a:xfrm>
            <a:off x="5555410" y="1822300"/>
            <a:ext cx="6251277" cy="358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745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0E00-0C73-4606-A653-F74B4B321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Audio Visual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09536-AD7D-40E8-BD15-E9A6239F027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4574" y="1771940"/>
            <a:ext cx="6983361" cy="47630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Box of Broadcasts (BoB)</a:t>
            </a:r>
            <a:endParaRPr lang="en-GB" sz="2000" dirty="0"/>
          </a:p>
          <a:p>
            <a:pPr>
              <a:lnSpc>
                <a:spcPct val="50000"/>
              </a:lnSpc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BoB is a TV and radio service for education 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your own account with your UWTDS details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playlists or search for public playlists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clips with your recordings</a:t>
            </a:r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Academic Video Online</a:t>
            </a:r>
            <a:endParaRPr lang="en-GB" sz="2000" dirty="0"/>
          </a:p>
          <a:p>
            <a:pPr>
              <a:lnSpc>
                <a:spcPct val="60000"/>
              </a:lnSpc>
            </a:pPr>
            <a:r>
              <a:rPr lang="en-GB" sz="2000" b="0" i="0" dirty="0">
                <a:solidFill>
                  <a:srgbClr val="000000"/>
                </a:solidFill>
                <a:effectLst/>
                <a:cs typeface="Calibri Light" panose="020F0302020204030204" pitchFamily="34" charset="0"/>
              </a:rPr>
              <a:t>Documentaries, interviews, demonstrations, etc</a:t>
            </a:r>
          </a:p>
          <a:p>
            <a:pPr>
              <a:lnSpc>
                <a:spcPct val="60000"/>
              </a:lnSpc>
            </a:pPr>
            <a:r>
              <a:rPr lang="en-GB" sz="2000" dirty="0">
                <a:solidFill>
                  <a:srgbClr val="000000"/>
                </a:solidFill>
                <a:cs typeface="Calibri Light" panose="020F0302020204030204" pitchFamily="34" charset="0"/>
              </a:rPr>
              <a:t>View transcripts, details, and export citations to RefWorks</a:t>
            </a:r>
          </a:p>
          <a:p>
            <a:pPr>
              <a:lnSpc>
                <a:spcPct val="60000"/>
              </a:lnSpc>
            </a:pPr>
            <a:r>
              <a:rPr lang="en-GB" sz="2000" dirty="0">
                <a:solidFill>
                  <a:srgbClr val="000000"/>
                </a:solidFill>
                <a:cs typeface="Calibri Light" panose="020F0302020204030204" pitchFamily="34" charset="0"/>
              </a:rPr>
              <a:t>Create clips of the videos or view previously created clips</a:t>
            </a:r>
            <a:endParaRPr lang="en-GB" sz="2000" dirty="0"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hlinkClick r:id="rId4"/>
              </a:rPr>
              <a:t>LinkedIn Learning</a:t>
            </a:r>
            <a:endParaRPr lang="en-GB" sz="2000" dirty="0"/>
          </a:p>
          <a:p>
            <a:r>
              <a:rPr lang="en-GB" sz="2000" b="0" i="0" dirty="0">
                <a:solidFill>
                  <a:srgbClr val="3A3A3A"/>
                </a:solidFill>
                <a:effectLst/>
              </a:rPr>
              <a:t>UWTSD has access to thousands of useful courses to improve your academic, professional and employability skills.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3ED251-70C5-6FAA-85AD-C2876EA7861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0" b="-827"/>
          <a:stretch/>
        </p:blipFill>
        <p:spPr>
          <a:xfrm>
            <a:off x="7214790" y="1771940"/>
            <a:ext cx="4764332" cy="37363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0C39E3-4E06-28FD-1ECB-2AF65D4A67F4}"/>
              </a:ext>
            </a:extLst>
          </p:cNvPr>
          <p:cNvSpPr txBox="1"/>
          <p:nvPr/>
        </p:nvSpPr>
        <p:spPr>
          <a:xfrm>
            <a:off x="7214790" y="5508252"/>
            <a:ext cx="3111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by Vinson Tan: Pixabay</a:t>
            </a:r>
          </a:p>
        </p:txBody>
      </p:sp>
    </p:spTree>
    <p:extLst>
      <p:ext uri="{BB962C8B-B14F-4D97-AF65-F5344CB8AC3E}">
        <p14:creationId xmlns:p14="http://schemas.microsoft.com/office/powerpoint/2010/main" val="500831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Cite Them Right Online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640F94-C234-D656-369F-3D84414DB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46" y="2089338"/>
            <a:ext cx="3030084" cy="2946779"/>
          </a:xfrm>
        </p:spPr>
        <p:txBody>
          <a:bodyPr>
            <a:normAutofit/>
          </a:bodyPr>
          <a:lstStyle/>
          <a:p>
            <a:r>
              <a:rPr lang="en-GB" dirty="0"/>
              <a:t>How to reference</a:t>
            </a:r>
          </a:p>
          <a:p>
            <a:r>
              <a:rPr lang="en-GB" dirty="0"/>
              <a:t>Plagiarism</a:t>
            </a:r>
          </a:p>
          <a:p>
            <a:r>
              <a:rPr lang="en-GB" dirty="0"/>
              <a:t>Study skills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Cite them right online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7EF983-8A6C-D99F-3576-F24C7BDB12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" t="17512" r="7170" b="13320"/>
          <a:stretch/>
        </p:blipFill>
        <p:spPr>
          <a:xfrm>
            <a:off x="3749616" y="1727648"/>
            <a:ext cx="8073935" cy="425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4076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615B06C-42C3-4DC0-8667-25F2F56D5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Click on the ebooks link in Database Search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Bloomsbury Academic</a:t>
            </a:r>
          </a:p>
          <a:p>
            <a:r>
              <a:rPr lang="en-US" dirty="0"/>
              <a:t>Taylor &amp; Francis </a:t>
            </a:r>
          </a:p>
          <a:p>
            <a:r>
              <a:rPr lang="en-US" dirty="0"/>
              <a:t>Ebook Central</a:t>
            </a:r>
          </a:p>
          <a:p>
            <a:r>
              <a:rPr lang="en-US" dirty="0" err="1"/>
              <a:t>VLeBooks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Make sure to limit to content you have access to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1B2F3C-C3A5-4E1B-A5C7-7335A632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Ebooks via Database Search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7BEF56-9DC1-478B-838D-8C109FFBF8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3" t="11291" r="3468" b="5416"/>
          <a:stretch/>
        </p:blipFill>
        <p:spPr>
          <a:xfrm>
            <a:off x="6004354" y="1777181"/>
            <a:ext cx="6010447" cy="3465871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B3FEB8-B247-4D7E-BA93-E43CBDCEF4C8}"/>
              </a:ext>
            </a:extLst>
          </p:cNvPr>
          <p:cNvSpPr txBox="1"/>
          <p:nvPr/>
        </p:nvSpPr>
        <p:spPr>
          <a:xfrm>
            <a:off x="6055743" y="5566913"/>
            <a:ext cx="2858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Database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54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936" y="301955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Taylor &amp; Francis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5457" y="1988971"/>
            <a:ext cx="4623816" cy="3324901"/>
          </a:xfrm>
        </p:spPr>
        <p:txBody>
          <a:bodyPr>
            <a:normAutofit/>
          </a:bodyPr>
          <a:lstStyle/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457" y="174958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Taylor &amp; Francis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FF6358-F268-BA17-A3D6-58AD1452F661}"/>
              </a:ext>
            </a:extLst>
          </p:cNvPr>
          <p:cNvSpPr txBox="1"/>
          <p:nvPr/>
        </p:nvSpPr>
        <p:spPr>
          <a:xfrm>
            <a:off x="435553" y="1549222"/>
            <a:ext cx="50066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Search or the ebook collections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Limit to Licensed Content or Open Access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Read online or download books or chapters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See related books 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3567AF-B42B-F4E0-0E3A-1A1B766AEC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60" t="13000" r="22323" b="4319"/>
          <a:stretch/>
        </p:blipFill>
        <p:spPr>
          <a:xfrm>
            <a:off x="5775221" y="1532892"/>
            <a:ext cx="6164899" cy="44998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6C0AEA-1D74-801A-EEFA-9A7D21266B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682" r="6729" b="4151"/>
          <a:stretch/>
        </p:blipFill>
        <p:spPr>
          <a:xfrm>
            <a:off x="800936" y="3676348"/>
            <a:ext cx="4428037" cy="2537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461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Browse Ejournals via Browzine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253" y="1654047"/>
            <a:ext cx="3379488" cy="4574040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Search by journal title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Browse by subject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Keep up-to-date with the latest issues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Create an account and stock your own shelf with your favourite titles</a:t>
            </a: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"/>
                <a:hlinkClick r:id="rId2"/>
              </a:rPr>
              <a:t>Browzine</a:t>
            </a: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D0FE29-4396-6953-024F-EE0C15A3FE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6" t="11397" r="3956" b="7142"/>
          <a:stretch/>
        </p:blipFill>
        <p:spPr>
          <a:xfrm>
            <a:off x="4328652" y="1594865"/>
            <a:ext cx="7448432" cy="4260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8890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714AFB-65BC-3801-160F-F23D37B5D1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98" r="729" b="5483"/>
          <a:stretch/>
        </p:blipFill>
        <p:spPr>
          <a:xfrm>
            <a:off x="5274373" y="1718187"/>
            <a:ext cx="6605452" cy="368709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740872"/>
            <a:ext cx="4576131" cy="36870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Reading lists for your course</a:t>
            </a:r>
          </a:p>
          <a:p>
            <a:r>
              <a:rPr lang="en-GB" dirty="0"/>
              <a:t>Created by your lecturers</a:t>
            </a:r>
          </a:p>
          <a:p>
            <a:r>
              <a:rPr lang="en-GB" dirty="0"/>
              <a:t>Link directly to library resources</a:t>
            </a:r>
          </a:p>
          <a:p>
            <a:r>
              <a:rPr lang="en-GB" dirty="0"/>
              <a:t>Books/ebooks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Databases</a:t>
            </a:r>
          </a:p>
          <a:p>
            <a:r>
              <a:rPr lang="en-GB" dirty="0"/>
              <a:t>Web resources</a:t>
            </a:r>
          </a:p>
          <a:p>
            <a:r>
              <a:rPr lang="en-GB" dirty="0"/>
              <a:t>BoB playlists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781665" y="5515897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Online resource lists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Help is Always Available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846166" y="1579984"/>
            <a:ext cx="8798943" cy="457404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For help with research and referencing queries or for help with digital skills advice 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Emily Wild </a:t>
            </a:r>
            <a:r>
              <a:rPr lang="en-GB" sz="2400" dirty="0">
                <a:latin typeface="Calibri"/>
                <a:cs typeface="Calibri"/>
              </a:rPr>
              <a:t>Academic Liaison Librarian email: </a:t>
            </a:r>
            <a:r>
              <a:rPr lang="en-GB" sz="2400" dirty="0">
                <a:latin typeface="Calibri"/>
                <a:cs typeface="Calibri"/>
                <a:hlinkClick r:id="rId2"/>
              </a:rPr>
              <a:t>emily.wild@uwtsd.ac.uk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+mn-lt"/>
                <a:cs typeface="+mn-lt"/>
              </a:rPr>
              <a:t>For help with your librarian or Digital Skills Advisor from this page:</a:t>
            </a: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+mn-lt"/>
                <a:cs typeface="+mn-lt"/>
                <a:hlinkClick r:id="rId3"/>
              </a:rPr>
              <a:t>Book an appointment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General queries and help with loans: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  <a:hlinkClick r:id="rId4"/>
              </a:rPr>
              <a:t>library@uwtsd.ac.uk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692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or Comments?</a:t>
            </a:r>
          </a:p>
        </p:txBody>
      </p:sp>
      <p:pic>
        <p:nvPicPr>
          <p:cNvPr id="4" name="Picture 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DFB02B0B-F2B7-40E1-B7EC-6C18144395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348" r="1" b="25414"/>
          <a:stretch/>
        </p:blipFill>
        <p:spPr>
          <a:xfrm>
            <a:off x="698242" y="1433384"/>
            <a:ext cx="10499881" cy="445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661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 [Read-Only]" id="{638C033A-C943-4883-A59A-B8E1426AE0E8}" vid="{F78C849E-30D8-4BF7-9584-C3236BF219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eb41a2b409c941b791f8a18dfaf4d698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32c4c2b7112d2948c7970227bb95d042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361958-d63d-4444-9986-5debd40b8faa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07CE08-7B97-4862-83CB-11DF6CC61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9c361958-d63d-4444-9986-5debd40b8faa"/>
    <ds:schemaRef ds:uri="http://purl.org/dc/elements/1.1/"/>
    <ds:schemaRef ds:uri="http://schemas.microsoft.com/office/2006/documentManagement/typ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5549</TotalTime>
  <Words>709</Words>
  <Application>Microsoft Macintosh PowerPoint</Application>
  <PresentationFormat>Widescreen</PresentationFormat>
  <Paragraphs>182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Lucida Sans</vt:lpstr>
      <vt:lpstr>Segoe UI</vt:lpstr>
      <vt:lpstr>Wingdings</vt:lpstr>
      <vt:lpstr>Office Theme</vt:lpstr>
      <vt:lpstr>Finding and Using Information  Performing Arts</vt:lpstr>
      <vt:lpstr>Overview of UWTSD Library Service</vt:lpstr>
      <vt:lpstr>Services and Support</vt:lpstr>
      <vt:lpstr>Library Webpage</vt:lpstr>
      <vt:lpstr>Online Resources</vt:lpstr>
      <vt:lpstr>The Library Search</vt:lpstr>
      <vt:lpstr>Filtering the Library Search</vt:lpstr>
      <vt:lpstr>Finding Print Resources</vt:lpstr>
      <vt:lpstr>Limit Library Search to Ebooks Only</vt:lpstr>
      <vt:lpstr>The Item Records Include</vt:lpstr>
      <vt:lpstr>Limit Library Search to Articles Only</vt:lpstr>
      <vt:lpstr>Your Account</vt:lpstr>
      <vt:lpstr>Accessing Other Areas</vt:lpstr>
      <vt:lpstr>Database Search</vt:lpstr>
      <vt:lpstr>Audio Visual Resources</vt:lpstr>
      <vt:lpstr>Cite Them Right Online </vt:lpstr>
      <vt:lpstr>Ebooks via Database Search</vt:lpstr>
      <vt:lpstr>Taylor &amp; Francis</vt:lpstr>
      <vt:lpstr>Browse Ejournals via Browzine</vt:lpstr>
      <vt:lpstr>Online Resource Lists</vt:lpstr>
      <vt:lpstr>Help is Always Available</vt:lpstr>
      <vt:lpstr>Any Questions or Comments?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Hywel</dc:creator>
  <cp:lastModifiedBy>Lynne Seymour</cp:lastModifiedBy>
  <cp:revision>117</cp:revision>
  <dcterms:created xsi:type="dcterms:W3CDTF">2019-09-13T10:04:54Z</dcterms:created>
  <dcterms:modified xsi:type="dcterms:W3CDTF">2023-10-09T11:16:14Z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