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3" r:id="rId1"/>
  </p:sldMasterIdLst>
  <p:sldIdLst>
    <p:sldId id="256" r:id="rId2"/>
    <p:sldId id="284" r:id="rId3"/>
    <p:sldId id="258" r:id="rId4"/>
    <p:sldId id="294" r:id="rId5"/>
    <p:sldId id="264" r:id="rId6"/>
    <p:sldId id="263" r:id="rId7"/>
    <p:sldId id="261" r:id="rId8"/>
    <p:sldId id="287" r:id="rId9"/>
    <p:sldId id="289" r:id="rId10"/>
    <p:sldId id="270" r:id="rId11"/>
    <p:sldId id="269" r:id="rId12"/>
    <p:sldId id="291" r:id="rId13"/>
    <p:sldId id="292" r:id="rId14"/>
    <p:sldId id="293" r:id="rId15"/>
    <p:sldId id="295" r:id="rId16"/>
    <p:sldId id="296" r:id="rId17"/>
    <p:sldId id="286" r:id="rId18"/>
    <p:sldId id="297" r:id="rId19"/>
    <p:sldId id="268" r:id="rId20"/>
    <p:sldId id="279" r:id="rId21"/>
    <p:sldId id="278" r:id="rId22"/>
    <p:sldId id="281" r:id="rId23"/>
    <p:sldId id="277" r:id="rId24"/>
    <p:sldId id="282" r:id="rId25"/>
    <p:sldId id="280" r:id="rId26"/>
    <p:sldId id="283" r:id="rId27"/>
    <p:sldId id="262" r:id="rId28"/>
    <p:sldId id="257" r:id="rId29"/>
    <p:sldId id="259" r:id="rId30"/>
    <p:sldId id="260" r:id="rId31"/>
    <p:sldId id="267" r:id="rId32"/>
    <p:sldId id="266" r:id="rId33"/>
    <p:sldId id="265" r:id="rId34"/>
    <p:sldId id="272" r:id="rId35"/>
    <p:sldId id="271" r:id="rId36"/>
    <p:sldId id="276" r:id="rId37"/>
    <p:sldId id="275" r:id="rId38"/>
    <p:sldId id="274" r:id="rId39"/>
    <p:sldId id="273"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vertBarState="minimized">
    <p:restoredLeft sz="20025" autoAdjust="0"/>
    <p:restoredTop sz="86765"/>
  </p:normalViewPr>
  <p:slideViewPr>
    <p:cSldViewPr snapToGrid="0">
      <p:cViewPr varScale="1">
        <p:scale>
          <a:sx n="78" d="100"/>
          <a:sy n="78" d="100"/>
        </p:scale>
        <p:origin x="192" y="440"/>
      </p:cViewPr>
      <p:guideLst/>
    </p:cSldViewPr>
  </p:slid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3/23/21</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345181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3/23/21</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77423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3/23/21</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596936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3/23/21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96221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3/23/21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880885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3/23/21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253838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3/23/21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708400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3/23/21</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0577897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3/23/21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101479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3/23/21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691377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3/23/21</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844035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3/23/21</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315281770"/>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92" r:id="rId5"/>
    <p:sldLayoutId id="2147483686" r:id="rId6"/>
    <p:sldLayoutId id="2147483687" r:id="rId7"/>
    <p:sldLayoutId id="2147483688" r:id="rId8"/>
    <p:sldLayoutId id="2147483691" r:id="rId9"/>
    <p:sldLayoutId id="2147483689" r:id="rId10"/>
    <p:sldLayoutId id="2147483690"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youtube.com/watch?v=G0XUimJbz44"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www.legislation.gov.uk/ukpga/1974/37/section/4"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www.stressmanagementsociety.com/About-Workplace-Stress.html" TargetMode="External"/><Relationship Id="rId2" Type="http://schemas.openxmlformats.org/officeDocument/2006/relationships/hyperlink" Target="http://www.hse.gov.uk/statistics/industry/healthservices/index.htm"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www.hse.gov.uk/statistics/industry/healthservices/index.htm" TargetMode="External"/><Relationship Id="rId2" Type="http://schemas.openxmlformats.org/officeDocument/2006/relationships/hyperlink" Target="https://www.nhsemployers.org/~/media/Employers/Publications/Stress%20management.pdf"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s://www.youtube.com/watch?v=NyyPZJrDfkM"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C427EA3-1645-4B27-A5C2-55E8E24C6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885CDBF6-7B87-4A58-92CA-E887CA36AF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6BFF2B2E-1CF1-403F-BB44-3F9C3E7F6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9D8B4D3C-0DE0-43B9-B032-32B536B96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3">
            <a:extLst>
              <a:ext uri="{FF2B5EF4-FFF2-40B4-BE49-F238E27FC236}">
                <a16:creationId xmlns:a16="http://schemas.microsoft.com/office/drawing/2014/main" id="{EE8E1FEA-A6AE-4954-A78D-DFC856C963DC}"/>
              </a:ext>
            </a:extLst>
          </p:cNvPr>
          <p:cNvPicPr>
            <a:picLocks noChangeAspect="1"/>
          </p:cNvPicPr>
          <p:nvPr/>
        </p:nvPicPr>
        <p:blipFill rotWithShape="1">
          <a:blip r:embed="rId2"/>
          <a:srcRect b="19643"/>
          <a:stretch/>
        </p:blipFill>
        <p:spPr>
          <a:xfrm>
            <a:off x="931166" y="1742656"/>
            <a:ext cx="6518800" cy="3666818"/>
          </a:xfrm>
          <a:prstGeom prst="rect">
            <a:avLst/>
          </a:prstGeom>
        </p:spPr>
      </p:pic>
      <p:sp>
        <p:nvSpPr>
          <p:cNvPr id="30" name="Rectangle 29">
            <a:extLst>
              <a:ext uri="{FF2B5EF4-FFF2-40B4-BE49-F238E27FC236}">
                <a16:creationId xmlns:a16="http://schemas.microsoft.com/office/drawing/2014/main" id="{707788D3-E467-4E25-A5E9-FD41795BD5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DCD15C0-F797-4EFD-8D44-7A7F507DF06C}"/>
              </a:ext>
            </a:extLst>
          </p:cNvPr>
          <p:cNvSpPr>
            <a:spLocks noGrp="1"/>
          </p:cNvSpPr>
          <p:nvPr>
            <p:ph type="ctrTitle"/>
          </p:nvPr>
        </p:nvSpPr>
        <p:spPr>
          <a:xfrm>
            <a:off x="8296275" y="1419225"/>
            <a:ext cx="3081576" cy="2085869"/>
          </a:xfrm>
        </p:spPr>
        <p:txBody>
          <a:bodyPr>
            <a:normAutofit/>
          </a:bodyPr>
          <a:lstStyle/>
          <a:p>
            <a:r>
              <a:rPr lang="en-GB">
                <a:solidFill>
                  <a:srgbClr val="FFFFFF"/>
                </a:solidFill>
              </a:rPr>
              <a:t>Stress MAnagment</a:t>
            </a:r>
          </a:p>
        </p:txBody>
      </p:sp>
      <p:sp>
        <p:nvSpPr>
          <p:cNvPr id="3" name="Subtitle 2">
            <a:extLst>
              <a:ext uri="{FF2B5EF4-FFF2-40B4-BE49-F238E27FC236}">
                <a16:creationId xmlns:a16="http://schemas.microsoft.com/office/drawing/2014/main" id="{FB0BCB49-E14E-4BE5-B895-CBED9EE78438}"/>
              </a:ext>
            </a:extLst>
          </p:cNvPr>
          <p:cNvSpPr>
            <a:spLocks noGrp="1"/>
          </p:cNvSpPr>
          <p:nvPr>
            <p:ph type="subTitle" idx="1"/>
          </p:nvPr>
        </p:nvSpPr>
        <p:spPr>
          <a:xfrm>
            <a:off x="8296275" y="3505095"/>
            <a:ext cx="3081576" cy="1733655"/>
          </a:xfrm>
        </p:spPr>
        <p:txBody>
          <a:bodyPr>
            <a:normAutofit/>
          </a:bodyPr>
          <a:lstStyle/>
          <a:p>
            <a:r>
              <a:rPr lang="en-GB">
                <a:solidFill>
                  <a:srgbClr val="FFFFFF">
                    <a:alpha val="75000"/>
                  </a:srgbClr>
                </a:solidFill>
              </a:rPr>
              <a:t>In the health and social care sector</a:t>
            </a:r>
          </a:p>
        </p:txBody>
      </p:sp>
    </p:spTree>
    <p:extLst>
      <p:ext uri="{BB962C8B-B14F-4D97-AF65-F5344CB8AC3E}">
        <p14:creationId xmlns:p14="http://schemas.microsoft.com/office/powerpoint/2010/main" val="4437809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3" name="Rectangle 7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7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76">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78">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81" name="Rectangle 80">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D26C4CF-EF64-E849-BBD1-CDB7BFB2D64E}"/>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3600">
                <a:solidFill>
                  <a:schemeClr val="tx1"/>
                </a:solidFill>
              </a:rPr>
              <a:t>What is stress?</a:t>
            </a:r>
          </a:p>
        </p:txBody>
      </p:sp>
      <p:sp>
        <p:nvSpPr>
          <p:cNvPr id="83" name="Rectangle 82">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1026" name="Picture 2" descr="What is stress ?&#10;“Stress plays major role in your everyday wellness - Read here”&#10;Stressed over life?&#10;Human beings, who are...">
            <a:extLst>
              <a:ext uri="{FF2B5EF4-FFF2-40B4-BE49-F238E27FC236}">
                <a16:creationId xmlns:a16="http://schemas.microsoft.com/office/drawing/2014/main" id="{E06605B9-DC90-9547-A339-91596E36EE61}"/>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1" b="29716"/>
          <a:stretch/>
        </p:blipFill>
        <p:spPr bwMode="auto">
          <a:xfrm>
            <a:off x="4654295" y="10"/>
            <a:ext cx="7537705"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392555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E44B97B-6CEC-4A05-961F-8575587B7028}"/>
              </a:ext>
            </a:extLst>
          </p:cNvPr>
          <p:cNvSpPr>
            <a:spLocks noGrp="1"/>
          </p:cNvSpPr>
          <p:nvPr>
            <p:ph type="title"/>
          </p:nvPr>
        </p:nvSpPr>
        <p:spPr>
          <a:xfrm>
            <a:off x="771148" y="1037967"/>
            <a:ext cx="3054091" cy="4709131"/>
          </a:xfrm>
        </p:spPr>
        <p:txBody>
          <a:bodyPr anchor="ctr">
            <a:normAutofit/>
          </a:bodyPr>
          <a:lstStyle/>
          <a:p>
            <a:r>
              <a:rPr lang="en-GB" dirty="0">
                <a:solidFill>
                  <a:srgbClr val="FFFEFF"/>
                </a:solidFill>
              </a:rPr>
              <a:t>The definition of stress…..</a:t>
            </a:r>
          </a:p>
        </p:txBody>
      </p:sp>
      <p:sp>
        <p:nvSpPr>
          <p:cNvPr id="3" name="Content Placeholder 2">
            <a:extLst>
              <a:ext uri="{FF2B5EF4-FFF2-40B4-BE49-F238E27FC236}">
                <a16:creationId xmlns:a16="http://schemas.microsoft.com/office/drawing/2014/main" id="{21382C1B-5F27-4B8F-ABA5-A30016B175A4}"/>
              </a:ext>
            </a:extLst>
          </p:cNvPr>
          <p:cNvSpPr>
            <a:spLocks noGrp="1"/>
          </p:cNvSpPr>
          <p:nvPr>
            <p:ph idx="1"/>
          </p:nvPr>
        </p:nvSpPr>
        <p:spPr>
          <a:xfrm>
            <a:off x="4534935" y="1037968"/>
            <a:ext cx="6725899" cy="4820832"/>
          </a:xfrm>
        </p:spPr>
        <p:txBody>
          <a:bodyPr>
            <a:normAutofit/>
          </a:bodyPr>
          <a:lstStyle/>
          <a:p>
            <a:r>
              <a:rPr lang="en-GB" dirty="0"/>
              <a:t>No accepted medical definition of stress</a:t>
            </a:r>
          </a:p>
          <a:p>
            <a:r>
              <a:rPr lang="en-GB" dirty="0"/>
              <a:t>Does stress cause problems or do the problems cause stress? </a:t>
            </a:r>
          </a:p>
          <a:p>
            <a:pPr marL="0" indent="0" algn="r">
              <a:buNone/>
            </a:pPr>
            <a:r>
              <a:rPr lang="en-GB" dirty="0" err="1"/>
              <a:t>www.mind.org.uk</a:t>
            </a:r>
            <a:endParaRPr lang="en-GB" dirty="0"/>
          </a:p>
          <a:p>
            <a:endParaRPr lang="en-GB" dirty="0"/>
          </a:p>
          <a:p>
            <a:pPr algn="r"/>
            <a:r>
              <a:rPr lang="en-GB" dirty="0"/>
              <a:t>Stress can be defined as the degree to which you feel overwhelmed or unable to cope as a result of pressures that are unmanageable </a:t>
            </a:r>
            <a:r>
              <a:rPr lang="en-GB" dirty="0" err="1"/>
              <a:t>www.mentalhealth.org.uk</a:t>
            </a:r>
            <a:endParaRPr lang="en-GB" dirty="0"/>
          </a:p>
        </p:txBody>
      </p:sp>
    </p:spTree>
    <p:extLst>
      <p:ext uri="{BB962C8B-B14F-4D97-AF65-F5344CB8AC3E}">
        <p14:creationId xmlns:p14="http://schemas.microsoft.com/office/powerpoint/2010/main" val="22432320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D41F2-36CF-D447-97BE-8A026AC81B6F}"/>
              </a:ext>
            </a:extLst>
          </p:cNvPr>
          <p:cNvSpPr>
            <a:spLocks noGrp="1"/>
          </p:cNvSpPr>
          <p:nvPr>
            <p:ph type="title"/>
          </p:nvPr>
        </p:nvSpPr>
        <p:spPr/>
        <p:txBody>
          <a:bodyPr/>
          <a:lstStyle/>
          <a:p>
            <a:r>
              <a:rPr lang="en-US" dirty="0"/>
              <a:t>What does stress feel like?</a:t>
            </a:r>
          </a:p>
        </p:txBody>
      </p:sp>
      <p:sp>
        <p:nvSpPr>
          <p:cNvPr id="3" name="Content Placeholder 2">
            <a:extLst>
              <a:ext uri="{FF2B5EF4-FFF2-40B4-BE49-F238E27FC236}">
                <a16:creationId xmlns:a16="http://schemas.microsoft.com/office/drawing/2014/main" id="{B62C2AA1-9E2A-6149-B306-B1E4AFF39CCC}"/>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169365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896E1-9389-4643-BAFA-2CB42D850573}"/>
              </a:ext>
            </a:extLst>
          </p:cNvPr>
          <p:cNvSpPr>
            <a:spLocks noGrp="1"/>
          </p:cNvSpPr>
          <p:nvPr>
            <p:ph type="title"/>
          </p:nvPr>
        </p:nvSpPr>
        <p:spPr>
          <a:xfrm>
            <a:off x="581192" y="702156"/>
            <a:ext cx="11029616" cy="739369"/>
          </a:xfrm>
        </p:spPr>
        <p:txBody>
          <a:bodyPr/>
          <a:lstStyle/>
          <a:p>
            <a:r>
              <a:rPr lang="en-GB" dirty="0"/>
              <a:t>Mental/emotional Signs:</a:t>
            </a:r>
          </a:p>
        </p:txBody>
      </p:sp>
      <p:sp>
        <p:nvSpPr>
          <p:cNvPr id="3" name="Content Placeholder 2">
            <a:extLst>
              <a:ext uri="{FF2B5EF4-FFF2-40B4-BE49-F238E27FC236}">
                <a16:creationId xmlns:a16="http://schemas.microsoft.com/office/drawing/2014/main" id="{4A3061C7-7B32-4FFE-B444-FF4E74691A0F}"/>
              </a:ext>
            </a:extLst>
          </p:cNvPr>
          <p:cNvSpPr>
            <a:spLocks noGrp="1"/>
          </p:cNvSpPr>
          <p:nvPr>
            <p:ph idx="1"/>
          </p:nvPr>
        </p:nvSpPr>
        <p:spPr>
          <a:xfrm>
            <a:off x="581192" y="1549101"/>
            <a:ext cx="11029615" cy="5308899"/>
          </a:xfrm>
        </p:spPr>
        <p:txBody>
          <a:bodyPr/>
          <a:lstStyle/>
          <a:p>
            <a:pPr marL="0" indent="0">
              <a:buNone/>
            </a:pPr>
            <a:r>
              <a:rPr lang="en-GB" sz="3200" b="1" dirty="0"/>
              <a:t>How you might </a:t>
            </a:r>
            <a:r>
              <a:rPr lang="en-GB" sz="3200" b="1" i="1" dirty="0"/>
              <a:t>feel</a:t>
            </a:r>
            <a:r>
              <a:rPr lang="en-GB" sz="3200" b="1" dirty="0"/>
              <a:t>: </a:t>
            </a:r>
            <a:br>
              <a:rPr lang="en-GB" sz="3200" b="1" dirty="0"/>
            </a:br>
            <a:r>
              <a:rPr lang="en-GB" sz="2400" dirty="0"/>
              <a:t>• irritable, aggressive, impatient or wound up </a:t>
            </a:r>
            <a:br>
              <a:rPr lang="en-GB" sz="2400" dirty="0"/>
            </a:br>
            <a:r>
              <a:rPr lang="en-GB" sz="2400" dirty="0"/>
              <a:t>• over-burdened </a:t>
            </a:r>
            <a:br>
              <a:rPr lang="en-GB" sz="2400" dirty="0"/>
            </a:br>
            <a:r>
              <a:rPr lang="en-GB" sz="2400" dirty="0"/>
              <a:t>• anxious, nervous or afraid </a:t>
            </a:r>
            <a:br>
              <a:rPr lang="en-GB" sz="2400" dirty="0"/>
            </a:br>
            <a:r>
              <a:rPr lang="en-GB" sz="2400" dirty="0"/>
              <a:t>• like your thoughts are racing and you can't switch off </a:t>
            </a:r>
            <a:br>
              <a:rPr lang="en-GB" sz="2400" dirty="0"/>
            </a:br>
            <a:r>
              <a:rPr lang="en-GB" sz="2400" dirty="0"/>
              <a:t>• neglected or lonely </a:t>
            </a:r>
            <a:br>
              <a:rPr lang="en-GB" sz="2400" dirty="0"/>
            </a:br>
            <a:r>
              <a:rPr lang="en-GB" sz="2400" dirty="0"/>
              <a:t>• depressed </a:t>
            </a:r>
            <a:br>
              <a:rPr lang="en-GB" sz="2400" dirty="0"/>
            </a:br>
            <a:r>
              <a:rPr lang="en-GB" sz="2400" dirty="0"/>
              <a:t>• uninterested in life </a:t>
            </a:r>
            <a:br>
              <a:rPr lang="en-GB" sz="2400" dirty="0"/>
            </a:br>
            <a:r>
              <a:rPr lang="en-GB" sz="2400" dirty="0"/>
              <a:t>• like you've lost your sense of humour </a:t>
            </a:r>
            <a:br>
              <a:rPr lang="en-GB" sz="2400" dirty="0"/>
            </a:br>
            <a:r>
              <a:rPr lang="en-GB" sz="2400" dirty="0"/>
              <a:t>• a sense of dread </a:t>
            </a:r>
            <a:br>
              <a:rPr lang="en-GB" sz="2400" dirty="0"/>
            </a:br>
            <a:r>
              <a:rPr lang="en-GB" sz="2400" dirty="0"/>
              <a:t>• worried about your health </a:t>
            </a:r>
            <a:br>
              <a:rPr lang="en-GB" sz="2400" dirty="0"/>
            </a:br>
            <a:r>
              <a:rPr lang="en-GB" sz="2400" dirty="0"/>
              <a:t>• unable to enjoy yourself </a:t>
            </a:r>
          </a:p>
        </p:txBody>
      </p:sp>
    </p:spTree>
    <p:extLst>
      <p:ext uri="{BB962C8B-B14F-4D97-AF65-F5344CB8AC3E}">
        <p14:creationId xmlns:p14="http://schemas.microsoft.com/office/powerpoint/2010/main" val="42635592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09B66-2FDC-438A-9A5C-2B0E8EC1CCC1}"/>
              </a:ext>
            </a:extLst>
          </p:cNvPr>
          <p:cNvSpPr>
            <a:spLocks noGrp="1"/>
          </p:cNvSpPr>
          <p:nvPr>
            <p:ph type="title"/>
          </p:nvPr>
        </p:nvSpPr>
        <p:spPr/>
        <p:txBody>
          <a:bodyPr/>
          <a:lstStyle/>
          <a:p>
            <a:r>
              <a:rPr lang="en-GB" dirty="0"/>
              <a:t>Behavioural signs:</a:t>
            </a:r>
          </a:p>
        </p:txBody>
      </p:sp>
      <p:sp>
        <p:nvSpPr>
          <p:cNvPr id="3" name="Content Placeholder 2">
            <a:extLst>
              <a:ext uri="{FF2B5EF4-FFF2-40B4-BE49-F238E27FC236}">
                <a16:creationId xmlns:a16="http://schemas.microsoft.com/office/drawing/2014/main" id="{4782FB2B-CC8C-41F0-B5C9-A3DA3DF8FCCF}"/>
              </a:ext>
            </a:extLst>
          </p:cNvPr>
          <p:cNvSpPr>
            <a:spLocks noGrp="1"/>
          </p:cNvSpPr>
          <p:nvPr>
            <p:ph idx="1"/>
          </p:nvPr>
        </p:nvSpPr>
        <p:spPr>
          <a:xfrm>
            <a:off x="581192" y="2340864"/>
            <a:ext cx="11029615" cy="4517136"/>
          </a:xfrm>
        </p:spPr>
        <p:txBody>
          <a:bodyPr/>
          <a:lstStyle/>
          <a:p>
            <a:r>
              <a:rPr lang="en-GB" sz="2800" b="1" dirty="0"/>
              <a:t>How you might </a:t>
            </a:r>
            <a:r>
              <a:rPr lang="en-GB" sz="2800" b="1" i="1" dirty="0"/>
              <a:t>behave</a:t>
            </a:r>
            <a:r>
              <a:rPr lang="en-GB" sz="2800" b="1" dirty="0"/>
              <a:t>: </a:t>
            </a:r>
            <a:br>
              <a:rPr lang="en-GB" sz="2800" b="1" dirty="0"/>
            </a:br>
            <a:r>
              <a:rPr lang="en-GB" sz="2400" dirty="0"/>
              <a:t>• finding it hard to make decisions </a:t>
            </a:r>
            <a:br>
              <a:rPr lang="en-GB" sz="2400" dirty="0"/>
            </a:br>
            <a:r>
              <a:rPr lang="en-GB" sz="2400" dirty="0"/>
              <a:t>• avoiding situations that are troubling you </a:t>
            </a:r>
            <a:br>
              <a:rPr lang="en-GB" sz="2400" dirty="0"/>
            </a:br>
            <a:r>
              <a:rPr lang="en-GB" sz="2400" dirty="0"/>
              <a:t>• snapping at people </a:t>
            </a:r>
            <a:br>
              <a:rPr lang="en-GB" sz="2400" dirty="0"/>
            </a:br>
            <a:r>
              <a:rPr lang="en-GB" sz="2400" dirty="0"/>
              <a:t>• biting your nails</a:t>
            </a:r>
            <a:br>
              <a:rPr lang="en-GB" sz="2400" dirty="0"/>
            </a:br>
            <a:r>
              <a:rPr lang="en-GB" sz="2400" dirty="0"/>
              <a:t>• picking at your skin </a:t>
            </a:r>
            <a:br>
              <a:rPr lang="en-GB" sz="2400" dirty="0"/>
            </a:br>
            <a:r>
              <a:rPr lang="en-GB" sz="2400" dirty="0"/>
              <a:t>• unable to concentrate </a:t>
            </a:r>
            <a:br>
              <a:rPr lang="en-GB" sz="2400" dirty="0"/>
            </a:br>
            <a:r>
              <a:rPr lang="en-GB" sz="2400" dirty="0"/>
              <a:t>• eating too much or too little </a:t>
            </a:r>
            <a:br>
              <a:rPr lang="en-GB" sz="2400" dirty="0"/>
            </a:br>
            <a:r>
              <a:rPr lang="en-GB" sz="2400" dirty="0"/>
              <a:t>• smoking or drinking alcohol more than usual </a:t>
            </a:r>
            <a:br>
              <a:rPr lang="en-GB" sz="2400" dirty="0"/>
            </a:br>
            <a:r>
              <a:rPr lang="en-GB" sz="2400" dirty="0"/>
              <a:t>• restless, like you can't sit still </a:t>
            </a:r>
            <a:br>
              <a:rPr lang="en-GB" sz="2400" dirty="0"/>
            </a:br>
            <a:r>
              <a:rPr lang="en-GB" sz="2400" dirty="0"/>
              <a:t>• feeling tearful or crying</a:t>
            </a:r>
          </a:p>
        </p:txBody>
      </p:sp>
    </p:spTree>
    <p:extLst>
      <p:ext uri="{BB962C8B-B14F-4D97-AF65-F5344CB8AC3E}">
        <p14:creationId xmlns:p14="http://schemas.microsoft.com/office/powerpoint/2010/main" val="24946140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9F636-B401-425E-97FF-D104ABB439A1}"/>
              </a:ext>
            </a:extLst>
          </p:cNvPr>
          <p:cNvSpPr>
            <a:spLocks noGrp="1"/>
          </p:cNvSpPr>
          <p:nvPr>
            <p:ph type="title"/>
          </p:nvPr>
        </p:nvSpPr>
        <p:spPr>
          <a:xfrm>
            <a:off x="581192" y="702156"/>
            <a:ext cx="11029616" cy="825430"/>
          </a:xfrm>
        </p:spPr>
        <p:txBody>
          <a:bodyPr/>
          <a:lstStyle/>
          <a:p>
            <a:r>
              <a:rPr lang="en-GB" dirty="0"/>
              <a:t>Physical symptoms:</a:t>
            </a:r>
          </a:p>
        </p:txBody>
      </p:sp>
      <p:sp>
        <p:nvSpPr>
          <p:cNvPr id="3" name="Content Placeholder 2">
            <a:extLst>
              <a:ext uri="{FF2B5EF4-FFF2-40B4-BE49-F238E27FC236}">
                <a16:creationId xmlns:a16="http://schemas.microsoft.com/office/drawing/2014/main" id="{BE21B5CF-27FB-4EE8-946C-52DC9524CB91}"/>
              </a:ext>
            </a:extLst>
          </p:cNvPr>
          <p:cNvSpPr>
            <a:spLocks noGrp="1"/>
          </p:cNvSpPr>
          <p:nvPr>
            <p:ph idx="1"/>
          </p:nvPr>
        </p:nvSpPr>
        <p:spPr>
          <a:xfrm>
            <a:off x="581192" y="1409252"/>
            <a:ext cx="11029615" cy="5448748"/>
          </a:xfrm>
        </p:spPr>
        <p:txBody>
          <a:bodyPr>
            <a:normAutofit/>
          </a:bodyPr>
          <a:lstStyle/>
          <a:p>
            <a:r>
              <a:rPr lang="en-GB" sz="2800" b="1" dirty="0"/>
              <a:t>How you might be </a:t>
            </a:r>
            <a:r>
              <a:rPr lang="en-GB" sz="2800" b="1" i="1" dirty="0"/>
              <a:t>physically affected</a:t>
            </a:r>
            <a:r>
              <a:rPr lang="en-GB" dirty="0"/>
              <a:t>: </a:t>
            </a:r>
            <a:br>
              <a:rPr lang="en-GB" dirty="0"/>
            </a:br>
            <a:r>
              <a:rPr lang="en-GB" sz="2400" dirty="0"/>
              <a:t>• shallow breathing or hyperventilating </a:t>
            </a:r>
            <a:br>
              <a:rPr lang="en-GB" sz="2400" dirty="0"/>
            </a:br>
            <a:r>
              <a:rPr lang="en-GB" sz="2400" dirty="0"/>
              <a:t>• you might have a panic attack </a:t>
            </a:r>
            <a:br>
              <a:rPr lang="en-GB" sz="2400" dirty="0"/>
            </a:br>
            <a:r>
              <a:rPr lang="en-GB" sz="2400" dirty="0"/>
              <a:t>• blurred eyesight or sore eyes </a:t>
            </a:r>
            <a:br>
              <a:rPr lang="en-GB" sz="2400" dirty="0"/>
            </a:br>
            <a:r>
              <a:rPr lang="en-GB" sz="2400" dirty="0"/>
              <a:t>• problems getting to sleep, staying asleep or having nightmares </a:t>
            </a:r>
            <a:br>
              <a:rPr lang="en-GB" sz="2400" dirty="0"/>
            </a:br>
            <a:r>
              <a:rPr lang="en-GB" sz="2400" dirty="0"/>
              <a:t>• sexual problems, such as losing interest in sex or being unable to enjoy sex </a:t>
            </a:r>
            <a:br>
              <a:rPr lang="en-GB" sz="2400" dirty="0"/>
            </a:br>
            <a:r>
              <a:rPr lang="en-GB" sz="2400" dirty="0"/>
              <a:t>• tired all the time • grinding your teeth or clenching your jaw </a:t>
            </a:r>
            <a:br>
              <a:rPr lang="en-GB" sz="2400" dirty="0"/>
            </a:br>
            <a:r>
              <a:rPr lang="en-GB" sz="2400" dirty="0"/>
              <a:t>• headaches </a:t>
            </a:r>
            <a:br>
              <a:rPr lang="en-GB" sz="2400" dirty="0"/>
            </a:br>
            <a:r>
              <a:rPr lang="en-GB" sz="2400" dirty="0"/>
              <a:t>• chest pains </a:t>
            </a:r>
            <a:br>
              <a:rPr lang="en-GB" sz="2400" dirty="0"/>
            </a:br>
            <a:r>
              <a:rPr lang="en-GB" sz="2400" dirty="0"/>
              <a:t>• high blood pressure </a:t>
            </a:r>
            <a:br>
              <a:rPr lang="en-GB" sz="2400" dirty="0"/>
            </a:br>
            <a:r>
              <a:rPr lang="en-GB" sz="2400" dirty="0"/>
              <a:t>• indigestion or heartburn </a:t>
            </a:r>
            <a:br>
              <a:rPr lang="en-GB" sz="2400" dirty="0"/>
            </a:br>
            <a:r>
              <a:rPr lang="en-GB" sz="2400" dirty="0"/>
              <a:t>• constipation or diarrhoea </a:t>
            </a:r>
            <a:br>
              <a:rPr lang="en-GB" sz="2400" dirty="0"/>
            </a:br>
            <a:r>
              <a:rPr lang="en-GB" sz="2400" dirty="0"/>
              <a:t>• feeling sick, dizzy or fainting</a:t>
            </a:r>
          </a:p>
        </p:txBody>
      </p:sp>
    </p:spTree>
    <p:extLst>
      <p:ext uri="{BB962C8B-B14F-4D97-AF65-F5344CB8AC3E}">
        <p14:creationId xmlns:p14="http://schemas.microsoft.com/office/powerpoint/2010/main" val="39704944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75" name="Rectangle 74">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7F7DCE0-0218-7146-B74F-1BFFC8913637}"/>
              </a:ext>
            </a:extLst>
          </p:cNvPr>
          <p:cNvSpPr>
            <a:spLocks noGrp="1"/>
          </p:cNvSpPr>
          <p:nvPr>
            <p:ph type="title"/>
          </p:nvPr>
        </p:nvSpPr>
        <p:spPr>
          <a:xfrm>
            <a:off x="672280" y="944752"/>
            <a:ext cx="3259016" cy="1462692"/>
          </a:xfrm>
        </p:spPr>
        <p:txBody>
          <a:bodyPr>
            <a:normAutofit/>
          </a:bodyPr>
          <a:lstStyle/>
          <a:p>
            <a:r>
              <a:rPr lang="en-US" dirty="0">
                <a:solidFill>
                  <a:srgbClr val="FFFFFF"/>
                </a:solidFill>
              </a:rPr>
              <a:t>The stress response</a:t>
            </a:r>
            <a:br>
              <a:rPr lang="en-US" dirty="0">
                <a:solidFill>
                  <a:srgbClr val="FFFFFF"/>
                </a:solidFill>
              </a:rPr>
            </a:br>
            <a:endParaRPr lang="en-US" dirty="0">
              <a:solidFill>
                <a:srgbClr val="FFFFFF"/>
              </a:solidFill>
            </a:endParaRPr>
          </a:p>
        </p:txBody>
      </p:sp>
      <p:sp>
        <p:nvSpPr>
          <p:cNvPr id="77" name="Rectangle 76">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78">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MT" panose="020B0502020104020203"/>
              <a:ea typeface="+mn-ea"/>
              <a:cs typeface="+mn-cs"/>
            </a:endParaRPr>
          </a:p>
        </p:txBody>
      </p:sp>
      <p:sp>
        <p:nvSpPr>
          <p:cNvPr id="81" name="Rectangle 80">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054" name="Content Placeholder 2053">
            <a:extLst>
              <a:ext uri="{FF2B5EF4-FFF2-40B4-BE49-F238E27FC236}">
                <a16:creationId xmlns:a16="http://schemas.microsoft.com/office/drawing/2014/main" id="{DE450AED-6358-4986-8EEE-5EF68811FD8B}"/>
              </a:ext>
            </a:extLst>
          </p:cNvPr>
          <p:cNvSpPr>
            <a:spLocks noGrp="1"/>
          </p:cNvSpPr>
          <p:nvPr>
            <p:ph idx="1"/>
          </p:nvPr>
        </p:nvSpPr>
        <p:spPr>
          <a:xfrm>
            <a:off x="671513" y="2536031"/>
            <a:ext cx="3123783" cy="3671936"/>
          </a:xfrm>
        </p:spPr>
        <p:txBody>
          <a:bodyPr anchor="t">
            <a:normAutofit/>
          </a:bodyPr>
          <a:lstStyle/>
          <a:p>
            <a:pPr algn="ctr"/>
            <a:r>
              <a:rPr lang="en-US" dirty="0">
                <a:solidFill>
                  <a:srgbClr val="FFFFFF"/>
                </a:solidFill>
              </a:rPr>
              <a:t>DANGER</a:t>
            </a:r>
          </a:p>
          <a:p>
            <a:pPr algn="ctr"/>
            <a:endParaRPr lang="en-US" dirty="0">
              <a:solidFill>
                <a:srgbClr val="FFFFFF"/>
              </a:solidFill>
            </a:endParaRPr>
          </a:p>
          <a:p>
            <a:pPr algn="ctr"/>
            <a:r>
              <a:rPr lang="en-US" dirty="0">
                <a:solidFill>
                  <a:srgbClr val="FFFFFF"/>
                </a:solidFill>
              </a:rPr>
              <a:t>AUTONOMIC RESPONSE adrenal glands release cortisol, adrenaline, dopamine, noradrenaline</a:t>
            </a:r>
          </a:p>
          <a:p>
            <a:pPr algn="ctr"/>
            <a:endParaRPr lang="en-US" dirty="0">
              <a:solidFill>
                <a:srgbClr val="FFFFFF"/>
              </a:solidFill>
            </a:endParaRPr>
          </a:p>
          <a:p>
            <a:pPr algn="ctr"/>
            <a:r>
              <a:rPr lang="en-US" dirty="0">
                <a:solidFill>
                  <a:srgbClr val="FFFFFF"/>
                </a:solidFill>
              </a:rPr>
              <a:t>FIGHT</a:t>
            </a:r>
          </a:p>
          <a:p>
            <a:pPr algn="ctr"/>
            <a:r>
              <a:rPr lang="en-US" dirty="0">
                <a:solidFill>
                  <a:srgbClr val="FFFFFF"/>
                </a:solidFill>
              </a:rPr>
              <a:t>FLIGHT</a:t>
            </a:r>
          </a:p>
          <a:p>
            <a:pPr algn="ctr"/>
            <a:r>
              <a:rPr lang="en-US" dirty="0">
                <a:solidFill>
                  <a:srgbClr val="FFFFFF"/>
                </a:solidFill>
              </a:rPr>
              <a:t>FREEZE</a:t>
            </a:r>
          </a:p>
        </p:txBody>
      </p:sp>
      <p:pic>
        <p:nvPicPr>
          <p:cNvPr id="2050" name="Picture 2" descr="Fight or Flight Response Saliva Flow Decreases Eyes Pupils Dilate Kin Blood  Vessels Constrict Chills &amp; Sweating Lungs Quick Deep Breating Occurs Heart  Beats Faster &amp; Harder Bowel Food Movement Slows Down">
            <a:extLst>
              <a:ext uri="{FF2B5EF4-FFF2-40B4-BE49-F238E27FC236}">
                <a16:creationId xmlns:a16="http://schemas.microsoft.com/office/drawing/2014/main" id="{766F46BB-2611-5242-A747-FA522F279C6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32081"/>
          <a:stretch/>
        </p:blipFill>
        <p:spPr bwMode="auto">
          <a:xfrm>
            <a:off x="4241830" y="601200"/>
            <a:ext cx="7503636" cy="57893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7141959"/>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63CE2-3975-E448-902A-22C50462FB31}"/>
              </a:ext>
            </a:extLst>
          </p:cNvPr>
          <p:cNvSpPr>
            <a:spLocks noGrp="1"/>
          </p:cNvSpPr>
          <p:nvPr>
            <p:ph type="title"/>
          </p:nvPr>
        </p:nvSpPr>
        <p:spPr/>
        <p:txBody>
          <a:bodyPr/>
          <a:lstStyle/>
          <a:p>
            <a:r>
              <a:rPr lang="en-US" dirty="0"/>
              <a:t>What makes  you feel stressed?</a:t>
            </a:r>
          </a:p>
        </p:txBody>
      </p:sp>
      <p:sp>
        <p:nvSpPr>
          <p:cNvPr id="3" name="Content Placeholder 2">
            <a:extLst>
              <a:ext uri="{FF2B5EF4-FFF2-40B4-BE49-F238E27FC236}">
                <a16:creationId xmlns:a16="http://schemas.microsoft.com/office/drawing/2014/main" id="{21C2BFD9-9541-9F42-9651-4D77E17779BF}"/>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8666176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10650-5ED8-4997-B38B-3847E00B5E23}"/>
              </a:ext>
            </a:extLst>
          </p:cNvPr>
          <p:cNvSpPr>
            <a:spLocks noGrp="1"/>
          </p:cNvSpPr>
          <p:nvPr>
            <p:ph type="title"/>
          </p:nvPr>
        </p:nvSpPr>
        <p:spPr>
          <a:xfrm>
            <a:off x="581192" y="702156"/>
            <a:ext cx="11029616" cy="642550"/>
          </a:xfrm>
        </p:spPr>
        <p:txBody>
          <a:bodyPr/>
          <a:lstStyle/>
          <a:p>
            <a:r>
              <a:rPr lang="en-GB" dirty="0"/>
              <a:t>Things that frequently cause stress:</a:t>
            </a:r>
          </a:p>
        </p:txBody>
      </p:sp>
      <p:sp>
        <p:nvSpPr>
          <p:cNvPr id="3" name="Content Placeholder 2">
            <a:extLst>
              <a:ext uri="{FF2B5EF4-FFF2-40B4-BE49-F238E27FC236}">
                <a16:creationId xmlns:a16="http://schemas.microsoft.com/office/drawing/2014/main" id="{44A3E2A2-F70E-492D-9F72-5DC74844A69D}"/>
              </a:ext>
            </a:extLst>
          </p:cNvPr>
          <p:cNvSpPr>
            <a:spLocks noGrp="1"/>
          </p:cNvSpPr>
          <p:nvPr>
            <p:ph idx="1"/>
          </p:nvPr>
        </p:nvSpPr>
        <p:spPr>
          <a:xfrm>
            <a:off x="581192" y="1473798"/>
            <a:ext cx="11029615" cy="5217458"/>
          </a:xfrm>
        </p:spPr>
        <p:txBody>
          <a:bodyPr/>
          <a:lstStyle/>
          <a:p>
            <a:r>
              <a:rPr lang="en-GB" sz="2800" b="1" dirty="0"/>
              <a:t>Personal issues: </a:t>
            </a:r>
            <a:br>
              <a:rPr lang="en-GB" dirty="0"/>
            </a:br>
            <a:r>
              <a:rPr lang="en-GB" sz="2800" dirty="0"/>
              <a:t>• illness or injury </a:t>
            </a:r>
            <a:br>
              <a:rPr lang="en-GB" sz="2800" dirty="0"/>
            </a:br>
            <a:r>
              <a:rPr lang="en-GB" sz="2800" dirty="0"/>
              <a:t>• pregnancy and becoming a parent </a:t>
            </a:r>
            <a:br>
              <a:rPr lang="en-GB" sz="2800" dirty="0"/>
            </a:br>
            <a:r>
              <a:rPr lang="en-GB" sz="2800" dirty="0"/>
              <a:t>• bereavement • long-term health problems </a:t>
            </a:r>
            <a:br>
              <a:rPr lang="en-GB" sz="2800" dirty="0"/>
            </a:br>
            <a:r>
              <a:rPr lang="en-GB" sz="2800" dirty="0"/>
              <a:t>• organising a complicated event, like a family holiday </a:t>
            </a:r>
          </a:p>
          <a:p>
            <a:r>
              <a:rPr lang="en-GB" sz="2800" b="1" dirty="0"/>
              <a:t>Friends and family:</a:t>
            </a:r>
            <a:br>
              <a:rPr lang="en-GB" sz="2800" dirty="0"/>
            </a:br>
            <a:r>
              <a:rPr lang="en-GB" sz="2800" dirty="0"/>
              <a:t>• getting married or civil partnered </a:t>
            </a:r>
            <a:br>
              <a:rPr lang="en-GB" sz="2800" dirty="0"/>
            </a:br>
            <a:r>
              <a:rPr lang="en-GB" sz="2800" dirty="0"/>
              <a:t>• going through a break-up or getting divorced </a:t>
            </a:r>
            <a:br>
              <a:rPr lang="en-GB" sz="2800" dirty="0"/>
            </a:br>
            <a:r>
              <a:rPr lang="en-GB" sz="2800" dirty="0"/>
              <a:t>• difficult relationships with parents, siblings, friends or children </a:t>
            </a:r>
            <a:br>
              <a:rPr lang="en-GB" sz="2800" dirty="0"/>
            </a:br>
            <a:r>
              <a:rPr lang="en-GB" sz="2800" dirty="0"/>
              <a:t>• being a carer for a friend or relative who needs lots of support</a:t>
            </a:r>
          </a:p>
        </p:txBody>
      </p:sp>
    </p:spTree>
    <p:extLst>
      <p:ext uri="{BB962C8B-B14F-4D97-AF65-F5344CB8AC3E}">
        <p14:creationId xmlns:p14="http://schemas.microsoft.com/office/powerpoint/2010/main" val="34856130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7AC68-9EDC-4364-8498-49BA25B79272}"/>
              </a:ext>
            </a:extLst>
          </p:cNvPr>
          <p:cNvSpPr>
            <a:spLocks noGrp="1"/>
          </p:cNvSpPr>
          <p:nvPr>
            <p:ph type="title"/>
          </p:nvPr>
        </p:nvSpPr>
        <p:spPr>
          <a:xfrm>
            <a:off x="581192" y="702156"/>
            <a:ext cx="11029616" cy="578004"/>
          </a:xfrm>
        </p:spPr>
        <p:txBody>
          <a:bodyPr/>
          <a:lstStyle/>
          <a:p>
            <a:r>
              <a:rPr lang="en-GB" dirty="0"/>
              <a:t>More stressors:</a:t>
            </a:r>
          </a:p>
        </p:txBody>
      </p:sp>
      <p:sp>
        <p:nvSpPr>
          <p:cNvPr id="3" name="Content Placeholder 2">
            <a:extLst>
              <a:ext uri="{FF2B5EF4-FFF2-40B4-BE49-F238E27FC236}">
                <a16:creationId xmlns:a16="http://schemas.microsoft.com/office/drawing/2014/main" id="{224E6428-CFCE-46D8-80CB-A10FBDD0AFB7}"/>
              </a:ext>
            </a:extLst>
          </p:cNvPr>
          <p:cNvSpPr>
            <a:spLocks noGrp="1"/>
          </p:cNvSpPr>
          <p:nvPr>
            <p:ph idx="1"/>
          </p:nvPr>
        </p:nvSpPr>
        <p:spPr>
          <a:xfrm>
            <a:off x="581192" y="1280161"/>
            <a:ext cx="11029615" cy="5577840"/>
          </a:xfrm>
        </p:spPr>
        <p:txBody>
          <a:bodyPr>
            <a:noAutofit/>
          </a:bodyPr>
          <a:lstStyle/>
          <a:p>
            <a:r>
              <a:rPr lang="en-GB" sz="2400" b="1" dirty="0"/>
              <a:t>Employment and study: </a:t>
            </a:r>
            <a:br>
              <a:rPr lang="en-GB" sz="2400" dirty="0"/>
            </a:br>
            <a:r>
              <a:rPr lang="en-GB" sz="2400" dirty="0"/>
              <a:t>• losing your job </a:t>
            </a:r>
            <a:br>
              <a:rPr lang="en-GB" sz="2400" dirty="0"/>
            </a:br>
            <a:r>
              <a:rPr lang="en-GB" sz="2400" dirty="0"/>
              <a:t>• long-term unemployment </a:t>
            </a:r>
            <a:br>
              <a:rPr lang="en-GB" sz="2400" dirty="0"/>
            </a:br>
            <a:r>
              <a:rPr lang="en-GB" sz="2400" dirty="0"/>
              <a:t>• retiring </a:t>
            </a:r>
            <a:br>
              <a:rPr lang="en-GB" sz="2400" dirty="0"/>
            </a:br>
            <a:r>
              <a:rPr lang="en-GB" sz="2400" dirty="0"/>
              <a:t>• exams and deadlines </a:t>
            </a:r>
            <a:br>
              <a:rPr lang="en-GB" sz="2400" dirty="0"/>
            </a:br>
            <a:r>
              <a:rPr lang="en-GB" sz="2400" dirty="0"/>
              <a:t>• difficult issues at work </a:t>
            </a:r>
            <a:br>
              <a:rPr lang="en-GB" sz="2400" dirty="0"/>
            </a:br>
            <a:r>
              <a:rPr lang="en-GB" sz="2400" dirty="0"/>
              <a:t>• starting a new job </a:t>
            </a:r>
            <a:br>
              <a:rPr lang="en-GB" sz="2400" dirty="0"/>
            </a:br>
            <a:r>
              <a:rPr lang="en-GB" sz="2400" b="1" dirty="0"/>
              <a:t>Housing:</a:t>
            </a:r>
            <a:br>
              <a:rPr lang="en-GB" sz="2400" dirty="0"/>
            </a:br>
            <a:r>
              <a:rPr lang="en-GB" sz="2400" dirty="0"/>
              <a:t>• poor housing conditions </a:t>
            </a:r>
            <a:br>
              <a:rPr lang="en-GB" sz="2400" dirty="0"/>
            </a:br>
            <a:r>
              <a:rPr lang="en-GB" sz="2400" dirty="0"/>
              <a:t>• moving house </a:t>
            </a:r>
            <a:br>
              <a:rPr lang="en-GB" sz="2400" dirty="0"/>
            </a:br>
            <a:r>
              <a:rPr lang="en-GB" sz="2400" dirty="0"/>
              <a:t>• problems with neighbours </a:t>
            </a:r>
            <a:br>
              <a:rPr lang="en-GB" sz="2400" dirty="0"/>
            </a:br>
            <a:r>
              <a:rPr lang="en-GB" sz="2400" b="1" dirty="0"/>
              <a:t>Money:</a:t>
            </a:r>
            <a:br>
              <a:rPr lang="en-GB" sz="2400" dirty="0"/>
            </a:br>
            <a:r>
              <a:rPr lang="en-GB" sz="2400" dirty="0"/>
              <a:t>• worries about money or benefits </a:t>
            </a:r>
            <a:br>
              <a:rPr lang="en-GB" sz="2400" dirty="0"/>
            </a:br>
            <a:r>
              <a:rPr lang="en-GB" sz="2400" dirty="0"/>
              <a:t>• poverty </a:t>
            </a:r>
            <a:br>
              <a:rPr lang="en-GB" sz="2400" dirty="0"/>
            </a:br>
            <a:r>
              <a:rPr lang="en-GB" sz="2400" dirty="0"/>
              <a:t>• debt</a:t>
            </a:r>
          </a:p>
        </p:txBody>
      </p:sp>
    </p:spTree>
    <p:extLst>
      <p:ext uri="{BB962C8B-B14F-4D97-AF65-F5344CB8AC3E}">
        <p14:creationId xmlns:p14="http://schemas.microsoft.com/office/powerpoint/2010/main" val="35018346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27B64-14C0-214E-87D7-E55813EF8AFB}"/>
              </a:ext>
            </a:extLst>
          </p:cNvPr>
          <p:cNvSpPr>
            <a:spLocks noGrp="1"/>
          </p:cNvSpPr>
          <p:nvPr>
            <p:ph type="title"/>
          </p:nvPr>
        </p:nvSpPr>
        <p:spPr>
          <a:xfrm>
            <a:off x="581191" y="1994243"/>
            <a:ext cx="1565661" cy="1188720"/>
          </a:xfrm>
        </p:spPr>
        <p:txBody>
          <a:bodyPr>
            <a:normAutofit fontScale="90000"/>
          </a:bodyPr>
          <a:lstStyle/>
          <a:p>
            <a:r>
              <a:rPr lang="en-US" b="1" dirty="0"/>
              <a:t>IS STRESS ALWAYS A BAD THING?</a:t>
            </a:r>
          </a:p>
        </p:txBody>
      </p:sp>
      <p:pic>
        <p:nvPicPr>
          <p:cNvPr id="5" name="Picture 4" descr="Diagram&#10;&#10;Description automatically generated">
            <a:extLst>
              <a:ext uri="{FF2B5EF4-FFF2-40B4-BE49-F238E27FC236}">
                <a16:creationId xmlns:a16="http://schemas.microsoft.com/office/drawing/2014/main" id="{E34BFD19-1D9E-364D-8FA6-0096C80B84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92563" y="1142172"/>
            <a:ext cx="8394700" cy="5448300"/>
          </a:xfrm>
          <a:prstGeom prst="rect">
            <a:avLst/>
          </a:prstGeom>
        </p:spPr>
      </p:pic>
    </p:spTree>
    <p:extLst>
      <p:ext uri="{BB962C8B-B14F-4D97-AF65-F5344CB8AC3E}">
        <p14:creationId xmlns:p14="http://schemas.microsoft.com/office/powerpoint/2010/main" val="26777017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73" name="Rectangle 72">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C75D203-C784-B943-A824-EDC6339B1D2C}"/>
              </a:ext>
            </a:extLst>
          </p:cNvPr>
          <p:cNvSpPr>
            <a:spLocks noGrp="1"/>
          </p:cNvSpPr>
          <p:nvPr>
            <p:ph type="title"/>
          </p:nvPr>
        </p:nvSpPr>
        <p:spPr>
          <a:xfrm>
            <a:off x="672280" y="944752"/>
            <a:ext cx="3259016" cy="1462692"/>
          </a:xfrm>
        </p:spPr>
        <p:txBody>
          <a:bodyPr>
            <a:normAutofit/>
          </a:bodyPr>
          <a:lstStyle/>
          <a:p>
            <a:r>
              <a:rPr lang="en-US">
                <a:solidFill>
                  <a:srgbClr val="FFFFFF"/>
                </a:solidFill>
              </a:rPr>
              <a:t>GOOD STRESS</a:t>
            </a:r>
          </a:p>
        </p:txBody>
      </p:sp>
      <p:sp>
        <p:nvSpPr>
          <p:cNvPr id="75" name="Rectangle 7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7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MT" panose="020B0502020104020203"/>
              <a:ea typeface="+mn-ea"/>
              <a:cs typeface="+mn-cs"/>
            </a:endParaRPr>
          </a:p>
        </p:txBody>
      </p:sp>
      <p:sp>
        <p:nvSpPr>
          <p:cNvPr id="79" name="Rectangle 7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F456F9D9-E157-824D-A55E-0D142269F205}"/>
              </a:ext>
            </a:extLst>
          </p:cNvPr>
          <p:cNvSpPr>
            <a:spLocks noGrp="1"/>
          </p:cNvSpPr>
          <p:nvPr>
            <p:ph idx="1"/>
          </p:nvPr>
        </p:nvSpPr>
        <p:spPr>
          <a:xfrm>
            <a:off x="671513" y="2536031"/>
            <a:ext cx="3123783" cy="3671936"/>
          </a:xfrm>
        </p:spPr>
        <p:txBody>
          <a:bodyPr anchor="t">
            <a:normAutofit/>
          </a:bodyPr>
          <a:lstStyle/>
          <a:p>
            <a:pPr>
              <a:lnSpc>
                <a:spcPct val="90000"/>
              </a:lnSpc>
            </a:pPr>
            <a:r>
              <a:rPr lang="en-US" sz="1500">
                <a:solidFill>
                  <a:srgbClr val="FFFFFF"/>
                </a:solidFill>
              </a:rPr>
              <a:t>Strengthens the connection between neurons in your brain</a:t>
            </a:r>
          </a:p>
          <a:p>
            <a:pPr>
              <a:lnSpc>
                <a:spcPct val="90000"/>
              </a:lnSpc>
            </a:pPr>
            <a:r>
              <a:rPr lang="en-US" sz="1500">
                <a:solidFill>
                  <a:srgbClr val="FFFFFF"/>
                </a:solidFill>
              </a:rPr>
              <a:t>Last minute deadline can make you more productive</a:t>
            </a:r>
          </a:p>
          <a:p>
            <a:pPr>
              <a:lnSpc>
                <a:spcPct val="90000"/>
              </a:lnSpc>
            </a:pPr>
            <a:r>
              <a:rPr lang="en-US" sz="1500">
                <a:solidFill>
                  <a:srgbClr val="FFFFFF"/>
                </a:solidFill>
              </a:rPr>
              <a:t>GIVES YOU  EXTRA STRENGTH</a:t>
            </a:r>
          </a:p>
          <a:p>
            <a:pPr>
              <a:lnSpc>
                <a:spcPct val="90000"/>
              </a:lnSpc>
            </a:pPr>
            <a:r>
              <a:rPr lang="en-US" sz="1500">
                <a:solidFill>
                  <a:srgbClr val="FFFFFF"/>
                </a:solidFill>
              </a:rPr>
              <a:t>STAY FOCUSED, INCREASED CONCENTRATION</a:t>
            </a:r>
          </a:p>
          <a:p>
            <a:pPr>
              <a:lnSpc>
                <a:spcPct val="90000"/>
              </a:lnSpc>
            </a:pPr>
            <a:r>
              <a:rPr lang="en-US" sz="1500">
                <a:solidFill>
                  <a:srgbClr val="FFFFFF"/>
                </a:solidFill>
              </a:rPr>
              <a:t>PUSHES YOU OUT OF YOUR COMFORT ZONE</a:t>
            </a:r>
          </a:p>
          <a:p>
            <a:pPr>
              <a:lnSpc>
                <a:spcPct val="90000"/>
              </a:lnSpc>
            </a:pPr>
            <a:r>
              <a:rPr lang="en-US" sz="1500">
                <a:solidFill>
                  <a:srgbClr val="FFFFFF"/>
                </a:solidFill>
              </a:rPr>
              <a:t>HELPS YOU GROW AND GET STRONGER</a:t>
            </a:r>
          </a:p>
          <a:p>
            <a:pPr>
              <a:lnSpc>
                <a:spcPct val="90000"/>
              </a:lnSpc>
            </a:pPr>
            <a:r>
              <a:rPr lang="en-US" sz="1500">
                <a:solidFill>
                  <a:srgbClr val="FFFFFF"/>
                </a:solidFill>
              </a:rPr>
              <a:t>FEEL EXHILARATED</a:t>
            </a:r>
          </a:p>
        </p:txBody>
      </p:sp>
      <p:pic>
        <p:nvPicPr>
          <p:cNvPr id="6146" name="Picture 2" descr="A tractor in front of a truck&#10;&#10;Description automatically generated">
            <a:extLst>
              <a:ext uri="{FF2B5EF4-FFF2-40B4-BE49-F238E27FC236}">
                <a16:creationId xmlns:a16="http://schemas.microsoft.com/office/drawing/2014/main" id="{A1DED87A-0297-9743-9B3C-97FBA5DB487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084" r="29731"/>
          <a:stretch/>
        </p:blipFill>
        <p:spPr bwMode="auto">
          <a:xfrm>
            <a:off x="4241830" y="601200"/>
            <a:ext cx="7503636" cy="578936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A6D3A35-C86E-B148-8DAE-EAD282AA8019}"/>
              </a:ext>
            </a:extLst>
          </p:cNvPr>
          <p:cNvSpPr txBox="1"/>
          <p:nvPr/>
        </p:nvSpPr>
        <p:spPr>
          <a:xfrm>
            <a:off x="4596388" y="3946627"/>
            <a:ext cx="2201628" cy="1785104"/>
          </a:xfrm>
          <a:prstGeom prst="rect">
            <a:avLst/>
          </a:prstGeom>
          <a:solidFill>
            <a:schemeClr val="tx2">
              <a:lumMod val="25000"/>
            </a:schemeClr>
          </a:solidFill>
        </p:spPr>
        <p:txBody>
          <a:bodyPr wrap="none" rtlCol="0">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Gill Sans MT" panose="020B0502020104020203"/>
                <a:ea typeface="+mn-ea"/>
                <a:cs typeface="+mn-cs"/>
              </a:rPr>
              <a:t>Is short-lived</a:t>
            </a: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Gill Sans MT" panose="020B0502020104020203"/>
                <a:ea typeface="+mn-ea"/>
                <a:cs typeface="+mn-cs"/>
              </a:rPr>
              <a:t>Is infrequent</a:t>
            </a: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Gill Sans MT" panose="020B0502020104020203"/>
                <a:ea typeface="+mn-ea"/>
                <a:cs typeface="+mn-cs"/>
              </a:rPr>
              <a:t>Is over quickly</a:t>
            </a: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Gill Sans MT" panose="020B0502020104020203"/>
                <a:ea typeface="+mn-ea"/>
                <a:cs typeface="+mn-cs"/>
              </a:rPr>
              <a:t>Inspires you to action</a:t>
            </a: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Gill Sans MT" panose="020B0502020104020203"/>
                <a:ea typeface="+mn-ea"/>
                <a:cs typeface="+mn-cs"/>
              </a:rPr>
              <a:t>It builds you up</a:t>
            </a:r>
          </a:p>
        </p:txBody>
      </p:sp>
    </p:spTree>
    <p:extLst>
      <p:ext uri="{BB962C8B-B14F-4D97-AF65-F5344CB8AC3E}">
        <p14:creationId xmlns:p14="http://schemas.microsoft.com/office/powerpoint/2010/main" val="387255811"/>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303F230-261C-E448-AA7A-7CD66646B03B}"/>
              </a:ext>
            </a:extLst>
          </p:cNvPr>
          <p:cNvSpPr>
            <a:spLocks noGrp="1"/>
          </p:cNvSpPr>
          <p:nvPr>
            <p:ph type="title"/>
          </p:nvPr>
        </p:nvSpPr>
        <p:spPr>
          <a:xfrm>
            <a:off x="672280" y="944752"/>
            <a:ext cx="3259016" cy="1462692"/>
          </a:xfrm>
        </p:spPr>
        <p:txBody>
          <a:bodyPr>
            <a:normAutofit/>
          </a:bodyPr>
          <a:lstStyle/>
          <a:p>
            <a:r>
              <a:rPr lang="en-US">
                <a:solidFill>
                  <a:srgbClr val="FFFFFF"/>
                </a:solidFill>
              </a:rPr>
              <a:t>BAD STRESS</a:t>
            </a:r>
          </a:p>
        </p:txBody>
      </p:sp>
      <p:sp>
        <p:nvSpPr>
          <p:cNvPr id="75" name="Rectangle 7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7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79" name="Rectangle 7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F6CF6963-AB54-D041-AA21-ECB6D7226527}"/>
              </a:ext>
            </a:extLst>
          </p:cNvPr>
          <p:cNvSpPr>
            <a:spLocks noGrp="1"/>
          </p:cNvSpPr>
          <p:nvPr>
            <p:ph idx="1"/>
          </p:nvPr>
        </p:nvSpPr>
        <p:spPr>
          <a:xfrm>
            <a:off x="671513" y="2536031"/>
            <a:ext cx="3123783" cy="3671936"/>
          </a:xfrm>
        </p:spPr>
        <p:txBody>
          <a:bodyPr anchor="t">
            <a:normAutofit/>
          </a:bodyPr>
          <a:lstStyle/>
          <a:p>
            <a:pPr marL="0" indent="0">
              <a:buNone/>
            </a:pPr>
            <a:r>
              <a:rPr lang="en-US">
                <a:solidFill>
                  <a:srgbClr val="FFFFFF"/>
                </a:solidFill>
              </a:rPr>
              <a:t>Lasts a long time</a:t>
            </a:r>
          </a:p>
          <a:p>
            <a:pPr marL="0" indent="0">
              <a:buNone/>
            </a:pPr>
            <a:r>
              <a:rPr lang="en-US">
                <a:solidFill>
                  <a:srgbClr val="FFFFFF"/>
                </a:solidFill>
              </a:rPr>
              <a:t>Is chronic</a:t>
            </a:r>
          </a:p>
          <a:p>
            <a:pPr marL="0" indent="0">
              <a:buNone/>
            </a:pPr>
            <a:r>
              <a:rPr lang="en-US">
                <a:solidFill>
                  <a:srgbClr val="FFFFFF"/>
                </a:solidFill>
              </a:rPr>
              <a:t>Is ongoing</a:t>
            </a:r>
          </a:p>
          <a:p>
            <a:pPr marL="0" indent="0">
              <a:buNone/>
            </a:pPr>
            <a:r>
              <a:rPr lang="en-US">
                <a:solidFill>
                  <a:srgbClr val="FFFFFF"/>
                </a:solidFill>
              </a:rPr>
              <a:t>Is negative, depressing and demoralizing</a:t>
            </a:r>
          </a:p>
          <a:p>
            <a:pPr marL="0" indent="0">
              <a:buNone/>
            </a:pPr>
            <a:r>
              <a:rPr lang="en-US">
                <a:solidFill>
                  <a:srgbClr val="FFFFFF"/>
                </a:solidFill>
              </a:rPr>
              <a:t>Paralyzes you</a:t>
            </a:r>
          </a:p>
          <a:p>
            <a:pPr marL="0" indent="0">
              <a:buNone/>
            </a:pPr>
            <a:r>
              <a:rPr lang="en-US">
                <a:solidFill>
                  <a:srgbClr val="FFFFFF"/>
                </a:solidFill>
              </a:rPr>
              <a:t>Breaks you down</a:t>
            </a:r>
          </a:p>
        </p:txBody>
      </p:sp>
      <p:pic>
        <p:nvPicPr>
          <p:cNvPr id="21506" name="Picture 2" descr="The study findings state that constant level of stress can cause disruptions in the bodily functions that are consciously directed, such as breathing, the heartbeat, and digestive processes.">
            <a:extLst>
              <a:ext uri="{FF2B5EF4-FFF2-40B4-BE49-F238E27FC236}">
                <a16:creationId xmlns:a16="http://schemas.microsoft.com/office/drawing/2014/main" id="{C7672AA4-44BD-0542-8087-2E289ACD3A7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7417" b="-1"/>
          <a:stretch/>
        </p:blipFill>
        <p:spPr bwMode="auto">
          <a:xfrm>
            <a:off x="4241830" y="601200"/>
            <a:ext cx="7503636" cy="57893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7300075"/>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76">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78">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80">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4DE5D4B-197D-F04A-ACFA-DD771F16C8DF}"/>
              </a:ext>
            </a:extLst>
          </p:cNvPr>
          <p:cNvSpPr>
            <a:spLocks noGrp="1"/>
          </p:cNvSpPr>
          <p:nvPr>
            <p:ph type="title"/>
          </p:nvPr>
        </p:nvSpPr>
        <p:spPr>
          <a:xfrm>
            <a:off x="601255" y="702155"/>
            <a:ext cx="3409783" cy="1300365"/>
          </a:xfrm>
        </p:spPr>
        <p:txBody>
          <a:bodyPr>
            <a:normAutofit/>
          </a:bodyPr>
          <a:lstStyle/>
          <a:p>
            <a:r>
              <a:rPr lang="en-US">
                <a:solidFill>
                  <a:srgbClr val="FFFFFF"/>
                </a:solidFill>
              </a:rPr>
              <a:t>What else is important?</a:t>
            </a:r>
          </a:p>
        </p:txBody>
      </p:sp>
      <p:sp>
        <p:nvSpPr>
          <p:cNvPr id="3" name="Content Placeholder 2">
            <a:extLst>
              <a:ext uri="{FF2B5EF4-FFF2-40B4-BE49-F238E27FC236}">
                <a16:creationId xmlns:a16="http://schemas.microsoft.com/office/drawing/2014/main" id="{1656841C-1E8D-BD44-B98D-868F893C1001}"/>
              </a:ext>
            </a:extLst>
          </p:cNvPr>
          <p:cNvSpPr>
            <a:spLocks noGrp="1"/>
          </p:cNvSpPr>
          <p:nvPr>
            <p:ph idx="1"/>
          </p:nvPr>
        </p:nvSpPr>
        <p:spPr>
          <a:xfrm>
            <a:off x="601255" y="2177142"/>
            <a:ext cx="3409782" cy="3823607"/>
          </a:xfrm>
        </p:spPr>
        <p:txBody>
          <a:bodyPr>
            <a:normAutofit/>
          </a:bodyPr>
          <a:lstStyle/>
          <a:p>
            <a:r>
              <a:rPr lang="en-US">
                <a:solidFill>
                  <a:srgbClr val="FFFFFF"/>
                </a:solidFill>
              </a:rPr>
              <a:t>Type of stress – good or bad</a:t>
            </a:r>
          </a:p>
          <a:p>
            <a:r>
              <a:rPr lang="en-US">
                <a:solidFill>
                  <a:srgbClr val="FFFFFF"/>
                </a:solidFill>
              </a:rPr>
              <a:t>How you experience stress </a:t>
            </a:r>
          </a:p>
          <a:p>
            <a:r>
              <a:rPr lang="en-US">
                <a:solidFill>
                  <a:srgbClr val="FFFFFF"/>
                </a:solidFill>
              </a:rPr>
              <a:t>How you perceive stress</a:t>
            </a:r>
          </a:p>
          <a:p>
            <a:r>
              <a:rPr lang="en-US">
                <a:solidFill>
                  <a:srgbClr val="FFFFFF"/>
                </a:solidFill>
              </a:rPr>
              <a:t>How you respond to stress</a:t>
            </a:r>
          </a:p>
          <a:p>
            <a:r>
              <a:rPr lang="en-US">
                <a:solidFill>
                  <a:srgbClr val="FFFFFF"/>
                </a:solidFill>
              </a:rPr>
              <a:t>Resilience</a:t>
            </a:r>
          </a:p>
          <a:p>
            <a:r>
              <a:rPr lang="en-US">
                <a:solidFill>
                  <a:srgbClr val="FFFFFF"/>
                </a:solidFill>
              </a:rPr>
              <a:t>Your ability to recover from stress</a:t>
            </a:r>
          </a:p>
          <a:p>
            <a:endParaRPr lang="en-US">
              <a:solidFill>
                <a:srgbClr val="FFFFFF"/>
              </a:solidFill>
            </a:endParaRPr>
          </a:p>
          <a:p>
            <a:endParaRPr lang="en-US">
              <a:solidFill>
                <a:srgbClr val="FFFFFF"/>
              </a:solidFill>
            </a:endParaRPr>
          </a:p>
        </p:txBody>
      </p:sp>
      <p:pic>
        <p:nvPicPr>
          <p:cNvPr id="19460" name="Picture 4" descr="What is Resilience?">
            <a:extLst>
              <a:ext uri="{FF2B5EF4-FFF2-40B4-BE49-F238E27FC236}">
                <a16:creationId xmlns:a16="http://schemas.microsoft.com/office/drawing/2014/main" id="{2755F9C9-DA1D-5F47-BFE1-1ED5547AA6E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308732" y="1603113"/>
            <a:ext cx="7674989" cy="40830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2286391"/>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3" name="Rectangle 72">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74">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20482" name="Picture 2" descr="6 Domains of Resilience">
            <a:extLst>
              <a:ext uri="{FF2B5EF4-FFF2-40B4-BE49-F238E27FC236}">
                <a16:creationId xmlns:a16="http://schemas.microsoft.com/office/drawing/2014/main" id="{DE82660D-0C54-0F48-8A35-215651D40092}"/>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5423"/>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56929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AAAB002-E48E-4009-828A-511F7A8280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pic>
        <p:nvPicPr>
          <p:cNvPr id="3074" name="Picture 2" descr="mercy-ships-crew-africa-mercy | Mercy Ships">
            <a:extLst>
              <a:ext uri="{FF2B5EF4-FFF2-40B4-BE49-F238E27FC236}">
                <a16:creationId xmlns:a16="http://schemas.microsoft.com/office/drawing/2014/main" id="{3B1BC075-EA44-D54F-A893-D1440AF410D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77" t="9091" r="5914"/>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97EF55D5-23F0-4398-B16B-AEF5778C30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067" y="423123"/>
            <a:ext cx="4216219"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74">
            <a:extLst>
              <a:ext uri="{FF2B5EF4-FFF2-40B4-BE49-F238E27FC236}">
                <a16:creationId xmlns:a16="http://schemas.microsoft.com/office/drawing/2014/main" id="{FDF32581-CAA1-43C6-8532-DC56C8435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067" y="601200"/>
            <a:ext cx="4214869" cy="5757055"/>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917D1BD-8635-F247-9898-9CCAF2B58875}"/>
              </a:ext>
            </a:extLst>
          </p:cNvPr>
          <p:cNvSpPr>
            <a:spLocks noGrp="1"/>
          </p:cNvSpPr>
          <p:nvPr>
            <p:ph type="title"/>
          </p:nvPr>
        </p:nvSpPr>
        <p:spPr>
          <a:xfrm>
            <a:off x="681540" y="1131195"/>
            <a:ext cx="3730810" cy="1247938"/>
          </a:xfrm>
        </p:spPr>
        <p:txBody>
          <a:bodyPr anchor="ctr">
            <a:normAutofit/>
          </a:bodyPr>
          <a:lstStyle/>
          <a:p>
            <a:r>
              <a:rPr lang="en-US" sz="2600" dirty="0">
                <a:solidFill>
                  <a:srgbClr val="FFFFFF"/>
                </a:solidFill>
              </a:rPr>
              <a:t>How to stop feeling anxious</a:t>
            </a:r>
          </a:p>
        </p:txBody>
      </p:sp>
      <p:sp>
        <p:nvSpPr>
          <p:cNvPr id="3" name="Content Placeholder 2">
            <a:extLst>
              <a:ext uri="{FF2B5EF4-FFF2-40B4-BE49-F238E27FC236}">
                <a16:creationId xmlns:a16="http://schemas.microsoft.com/office/drawing/2014/main" id="{A0C3EEA5-C12C-E442-9E81-F8551EF54F8D}"/>
              </a:ext>
            </a:extLst>
          </p:cNvPr>
          <p:cNvSpPr>
            <a:spLocks noGrp="1"/>
          </p:cNvSpPr>
          <p:nvPr>
            <p:ph idx="1"/>
          </p:nvPr>
        </p:nvSpPr>
        <p:spPr>
          <a:xfrm>
            <a:off x="678531" y="2438399"/>
            <a:ext cx="3730810" cy="3505201"/>
          </a:xfrm>
        </p:spPr>
        <p:txBody>
          <a:bodyPr>
            <a:normAutofit/>
          </a:bodyPr>
          <a:lstStyle/>
          <a:p>
            <a:r>
              <a:rPr lang="en-US" dirty="0">
                <a:solidFill>
                  <a:srgbClr val="FFFFFF"/>
                </a:solidFill>
              </a:rPr>
              <a:t>What is anxiety?</a:t>
            </a:r>
          </a:p>
          <a:p>
            <a:r>
              <a:rPr lang="en-US" dirty="0">
                <a:solidFill>
                  <a:srgbClr val="FFFFFF"/>
                </a:solidFill>
              </a:rPr>
              <a:t>Perceived danger</a:t>
            </a:r>
          </a:p>
          <a:p>
            <a:r>
              <a:rPr lang="en-US" dirty="0">
                <a:solidFill>
                  <a:srgbClr val="FFFFFF"/>
                </a:solidFill>
              </a:rPr>
              <a:t>Is anxiety the enemy?</a:t>
            </a:r>
          </a:p>
          <a:p>
            <a:r>
              <a:rPr lang="en-US" dirty="0">
                <a:solidFill>
                  <a:srgbClr val="FFFFFF"/>
                </a:solidFill>
              </a:rPr>
              <a:t>18 min video</a:t>
            </a:r>
          </a:p>
          <a:p>
            <a:r>
              <a:rPr lang="en-US" dirty="0">
                <a:solidFill>
                  <a:srgbClr val="FFFFFF"/>
                </a:solidFill>
              </a:rPr>
              <a:t>https://</a:t>
            </a:r>
            <a:r>
              <a:rPr lang="en-US" dirty="0" err="1">
                <a:solidFill>
                  <a:srgbClr val="FFFFFF"/>
                </a:solidFill>
              </a:rPr>
              <a:t>www.youtube.com</a:t>
            </a:r>
            <a:r>
              <a:rPr lang="en-US" dirty="0">
                <a:solidFill>
                  <a:srgbClr val="FFFFFF"/>
                </a:solidFill>
              </a:rPr>
              <a:t>/</a:t>
            </a:r>
            <a:r>
              <a:rPr lang="en-US" dirty="0" err="1">
                <a:solidFill>
                  <a:srgbClr val="FFFFFF"/>
                </a:solidFill>
              </a:rPr>
              <a:t>watch?v</a:t>
            </a:r>
            <a:r>
              <a:rPr lang="en-US" dirty="0">
                <a:solidFill>
                  <a:srgbClr val="FFFFFF"/>
                </a:solidFill>
              </a:rPr>
              <a:t>=</a:t>
            </a:r>
            <a:r>
              <a:rPr lang="en-US" dirty="0" err="1">
                <a:solidFill>
                  <a:srgbClr val="FFFFFF"/>
                </a:solidFill>
              </a:rPr>
              <a:t>ZidGozDhOjg</a:t>
            </a:r>
            <a:endParaRPr lang="en-US" dirty="0">
              <a:solidFill>
                <a:srgbClr val="FFFFFF"/>
              </a:solidFill>
            </a:endParaRPr>
          </a:p>
        </p:txBody>
      </p:sp>
    </p:spTree>
    <p:extLst>
      <p:ext uri="{BB962C8B-B14F-4D97-AF65-F5344CB8AC3E}">
        <p14:creationId xmlns:p14="http://schemas.microsoft.com/office/powerpoint/2010/main" val="2812924692"/>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C7C7E-0703-AD47-9CC2-E83294D8FBBF}"/>
              </a:ext>
            </a:extLst>
          </p:cNvPr>
          <p:cNvSpPr>
            <a:spLocks noGrp="1"/>
          </p:cNvSpPr>
          <p:nvPr>
            <p:ph type="title"/>
          </p:nvPr>
        </p:nvSpPr>
        <p:spPr/>
        <p:txBody>
          <a:bodyPr/>
          <a:lstStyle/>
          <a:p>
            <a:r>
              <a:rPr lang="en-US" dirty="0"/>
              <a:t>Module evaluation form</a:t>
            </a:r>
          </a:p>
        </p:txBody>
      </p:sp>
      <p:sp>
        <p:nvSpPr>
          <p:cNvPr id="3" name="Content Placeholder 2">
            <a:extLst>
              <a:ext uri="{FF2B5EF4-FFF2-40B4-BE49-F238E27FC236}">
                <a16:creationId xmlns:a16="http://schemas.microsoft.com/office/drawing/2014/main" id="{E223E267-9416-4C40-AD0A-1A9A139B9EA6}"/>
              </a:ext>
            </a:extLst>
          </p:cNvPr>
          <p:cNvSpPr>
            <a:spLocks noGrp="1"/>
          </p:cNvSpPr>
          <p:nvPr>
            <p:ph idx="1"/>
          </p:nvPr>
        </p:nvSpPr>
        <p:spPr/>
        <p:txBody>
          <a:bodyPr>
            <a:normAutofit/>
          </a:bodyPr>
          <a:lstStyle/>
          <a:p>
            <a:r>
              <a:rPr lang="en-US" sz="2800" dirty="0"/>
              <a:t>On Moodle home page</a:t>
            </a:r>
          </a:p>
          <a:p>
            <a:r>
              <a:rPr lang="en-US" sz="2800" dirty="0"/>
              <a:t>On top right</a:t>
            </a:r>
          </a:p>
        </p:txBody>
      </p:sp>
    </p:spTree>
    <p:extLst>
      <p:ext uri="{BB962C8B-B14F-4D97-AF65-F5344CB8AC3E}">
        <p14:creationId xmlns:p14="http://schemas.microsoft.com/office/powerpoint/2010/main" val="22897568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208CE-F23E-4E83-A89E-A00DC0574D07}"/>
              </a:ext>
            </a:extLst>
          </p:cNvPr>
          <p:cNvSpPr>
            <a:spLocks noGrp="1"/>
          </p:cNvSpPr>
          <p:nvPr>
            <p:ph type="title"/>
          </p:nvPr>
        </p:nvSpPr>
        <p:spPr>
          <a:xfrm>
            <a:off x="581192" y="702156"/>
            <a:ext cx="11029616" cy="545731"/>
          </a:xfrm>
        </p:spPr>
        <p:txBody>
          <a:bodyPr/>
          <a:lstStyle/>
          <a:p>
            <a:r>
              <a:rPr lang="en-GB" dirty="0"/>
              <a:t>Stress in the workplace</a:t>
            </a:r>
          </a:p>
        </p:txBody>
      </p:sp>
      <p:sp>
        <p:nvSpPr>
          <p:cNvPr id="3" name="Content Placeholder 2">
            <a:extLst>
              <a:ext uri="{FF2B5EF4-FFF2-40B4-BE49-F238E27FC236}">
                <a16:creationId xmlns:a16="http://schemas.microsoft.com/office/drawing/2014/main" id="{546A64EB-F1AF-422E-A694-12A5839C1D7B}"/>
              </a:ext>
            </a:extLst>
          </p:cNvPr>
          <p:cNvSpPr>
            <a:spLocks noGrp="1"/>
          </p:cNvSpPr>
          <p:nvPr>
            <p:ph idx="1"/>
          </p:nvPr>
        </p:nvSpPr>
        <p:spPr>
          <a:xfrm>
            <a:off x="581192" y="1247887"/>
            <a:ext cx="11029615" cy="5443369"/>
          </a:xfrm>
        </p:spPr>
        <p:txBody>
          <a:bodyPr>
            <a:normAutofit/>
          </a:bodyPr>
          <a:lstStyle/>
          <a:p>
            <a:r>
              <a:rPr lang="en-GB" sz="2800" dirty="0"/>
              <a:t>Stress at work can be a issue in health and social care. </a:t>
            </a:r>
          </a:p>
          <a:p>
            <a:r>
              <a:rPr lang="en-GB" sz="2800" dirty="0"/>
              <a:t>Studies have shown particularly high levels of stress in social care organisations. </a:t>
            </a:r>
          </a:p>
          <a:p>
            <a:r>
              <a:rPr lang="en-GB" sz="2800" dirty="0"/>
              <a:t>Walker v. Northumberland County Council 1994 is a case example of work-related stress in a social care setting. </a:t>
            </a:r>
          </a:p>
          <a:p>
            <a:r>
              <a:rPr lang="en-GB" sz="2800" dirty="0"/>
              <a:t>The HSE (Health and Safety Executive) defines stress as: 'the adverse reaction people have to excessive pressures or other types of demand placed on them’. </a:t>
            </a:r>
          </a:p>
          <a:p>
            <a:r>
              <a:rPr lang="en-GB" sz="2800" dirty="0"/>
              <a:t>Recent research shows that this 'adverse reaction' can seriously undermine the quality of people's working lives and, in turn, the effectiveness of the workplace.</a:t>
            </a:r>
          </a:p>
        </p:txBody>
      </p:sp>
    </p:spTree>
    <p:extLst>
      <p:ext uri="{BB962C8B-B14F-4D97-AF65-F5344CB8AC3E}">
        <p14:creationId xmlns:p14="http://schemas.microsoft.com/office/powerpoint/2010/main" val="544380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24D62-F483-48A4-ACCA-0434D081E3D1}"/>
              </a:ext>
            </a:extLst>
          </p:cNvPr>
          <p:cNvSpPr>
            <a:spLocks noGrp="1"/>
          </p:cNvSpPr>
          <p:nvPr>
            <p:ph type="title"/>
          </p:nvPr>
        </p:nvSpPr>
        <p:spPr/>
        <p:txBody>
          <a:bodyPr/>
          <a:lstStyle/>
          <a:p>
            <a:pPr algn="ctr"/>
            <a:r>
              <a:rPr lang="en-GB" dirty="0"/>
              <a:t>Work place stress is just as “serious” as lifestyle/life-event stress</a:t>
            </a:r>
          </a:p>
        </p:txBody>
      </p:sp>
      <p:sp>
        <p:nvSpPr>
          <p:cNvPr id="3" name="Content Placeholder 2">
            <a:extLst>
              <a:ext uri="{FF2B5EF4-FFF2-40B4-BE49-F238E27FC236}">
                <a16:creationId xmlns:a16="http://schemas.microsoft.com/office/drawing/2014/main" id="{AF62E547-5DD2-4A03-9B3D-38B8E544AFF9}"/>
              </a:ext>
            </a:extLst>
          </p:cNvPr>
          <p:cNvSpPr>
            <a:spLocks noGrp="1"/>
          </p:cNvSpPr>
          <p:nvPr>
            <p:ph idx="1"/>
          </p:nvPr>
        </p:nvSpPr>
        <p:spPr/>
        <p:txBody>
          <a:bodyPr>
            <a:normAutofit/>
          </a:bodyPr>
          <a:lstStyle/>
          <a:p>
            <a:r>
              <a:rPr lang="en-GB" sz="2800" dirty="0"/>
              <a:t>Stress takes many forms. As well as leading to anxiety and depression, it can also have a significant impact on an employee's physical health. Research links work-place stress to heart disease, back pain, headaches, gastrointestinal disturbances and alcohol and drug misuse.</a:t>
            </a:r>
            <a:br>
              <a:rPr lang="en-GB" sz="2800" dirty="0"/>
            </a:br>
            <a:br>
              <a:rPr lang="en-GB" sz="2800" dirty="0"/>
            </a:br>
            <a:r>
              <a:rPr lang="en-GB" sz="2800" dirty="0"/>
              <a:t>The workplace and your mental health:</a:t>
            </a:r>
            <a:br>
              <a:rPr lang="en-GB" sz="2800" dirty="0"/>
            </a:br>
            <a:r>
              <a:rPr lang="en-GB" sz="2800" dirty="0">
                <a:hlinkClick r:id="rId2"/>
              </a:rPr>
              <a:t>https://www.youtube.com/watch?v=G0XUimJbz44</a:t>
            </a:r>
            <a:endParaRPr lang="en-GB" sz="2800" dirty="0"/>
          </a:p>
        </p:txBody>
      </p:sp>
    </p:spTree>
    <p:extLst>
      <p:ext uri="{BB962C8B-B14F-4D97-AF65-F5344CB8AC3E}">
        <p14:creationId xmlns:p14="http://schemas.microsoft.com/office/powerpoint/2010/main" val="29843531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AB96C-35CA-4E3B-90EA-7B851DF96F18}"/>
              </a:ext>
            </a:extLst>
          </p:cNvPr>
          <p:cNvSpPr>
            <a:spLocks noGrp="1"/>
          </p:cNvSpPr>
          <p:nvPr>
            <p:ph type="title"/>
          </p:nvPr>
        </p:nvSpPr>
        <p:spPr/>
        <p:txBody>
          <a:bodyPr/>
          <a:lstStyle/>
          <a:p>
            <a:pPr algn="ctr"/>
            <a:r>
              <a:rPr lang="en-GB" dirty="0"/>
              <a:t>Minimizing work-related stress is an ethical obligation of the employer</a:t>
            </a:r>
          </a:p>
        </p:txBody>
      </p:sp>
      <p:sp>
        <p:nvSpPr>
          <p:cNvPr id="3" name="Content Placeholder 2">
            <a:extLst>
              <a:ext uri="{FF2B5EF4-FFF2-40B4-BE49-F238E27FC236}">
                <a16:creationId xmlns:a16="http://schemas.microsoft.com/office/drawing/2014/main" id="{5C63D02C-220C-457F-B3C4-1A6A8F16B519}"/>
              </a:ext>
            </a:extLst>
          </p:cNvPr>
          <p:cNvSpPr>
            <a:spLocks noGrp="1"/>
          </p:cNvSpPr>
          <p:nvPr>
            <p:ph idx="1"/>
          </p:nvPr>
        </p:nvSpPr>
        <p:spPr>
          <a:xfrm>
            <a:off x="581192" y="1581375"/>
            <a:ext cx="11029615" cy="4862456"/>
          </a:xfrm>
        </p:spPr>
        <p:txBody>
          <a:bodyPr>
            <a:noAutofit/>
          </a:bodyPr>
          <a:lstStyle/>
          <a:p>
            <a:r>
              <a:rPr lang="en-GB" sz="2800" dirty="0"/>
              <a:t>Managers have a responsibility to provide the necessary working conditions and support to staff to reduce stress at work, for example by enabling good-quality communication, supervision, training and appraisal.</a:t>
            </a:r>
          </a:p>
          <a:p>
            <a:r>
              <a:rPr lang="en-GB" sz="2800" dirty="0"/>
              <a:t>Managers also need to be sensitive to identifying and responding to the signs and symptoms of stress from staff, such as anxiety, social withdrawal and excessive time off sick. </a:t>
            </a:r>
          </a:p>
          <a:p>
            <a:r>
              <a:rPr lang="en-GB" sz="2800" dirty="0"/>
              <a:t>Conversely, individual staff have a responsibility to identify their own support needs and to communicate to their manager matters of concern relating to issues that compromise their ability to perform in their job.</a:t>
            </a:r>
          </a:p>
        </p:txBody>
      </p:sp>
    </p:spTree>
    <p:extLst>
      <p:ext uri="{BB962C8B-B14F-4D97-AF65-F5344CB8AC3E}">
        <p14:creationId xmlns:p14="http://schemas.microsoft.com/office/powerpoint/2010/main" val="31482502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F506A-5D6B-4A7E-8104-12FAC2BAA35C}"/>
              </a:ext>
            </a:extLst>
          </p:cNvPr>
          <p:cNvSpPr>
            <a:spLocks noGrp="1"/>
          </p:cNvSpPr>
          <p:nvPr>
            <p:ph type="title"/>
          </p:nvPr>
        </p:nvSpPr>
        <p:spPr>
          <a:xfrm>
            <a:off x="581192" y="702156"/>
            <a:ext cx="11029616" cy="879218"/>
          </a:xfrm>
        </p:spPr>
        <p:txBody>
          <a:bodyPr>
            <a:normAutofit fontScale="90000"/>
          </a:bodyPr>
          <a:lstStyle/>
          <a:p>
            <a:r>
              <a:rPr lang="en-GB" dirty="0"/>
              <a:t>The key piece of legislation is The Health and Safety at Work Act 1974 </a:t>
            </a:r>
            <a:r>
              <a:rPr lang="en-GB" dirty="0">
                <a:hlinkClick r:id="rId2"/>
              </a:rPr>
              <a:t>section 4 (3)(b)</a:t>
            </a:r>
            <a:r>
              <a:rPr lang="en-GB" dirty="0"/>
              <a:t> being:</a:t>
            </a:r>
          </a:p>
        </p:txBody>
      </p:sp>
      <p:sp>
        <p:nvSpPr>
          <p:cNvPr id="3" name="Content Placeholder 2">
            <a:extLst>
              <a:ext uri="{FF2B5EF4-FFF2-40B4-BE49-F238E27FC236}">
                <a16:creationId xmlns:a16="http://schemas.microsoft.com/office/drawing/2014/main" id="{49F703B9-F28A-464A-8A9E-B6A57665DA77}"/>
              </a:ext>
            </a:extLst>
          </p:cNvPr>
          <p:cNvSpPr>
            <a:spLocks noGrp="1"/>
          </p:cNvSpPr>
          <p:nvPr>
            <p:ph idx="1"/>
          </p:nvPr>
        </p:nvSpPr>
        <p:spPr>
          <a:xfrm>
            <a:off x="581192" y="1807285"/>
            <a:ext cx="11029615" cy="5050715"/>
          </a:xfrm>
        </p:spPr>
        <p:txBody>
          <a:bodyPr>
            <a:normAutofit/>
          </a:bodyPr>
          <a:lstStyle/>
          <a:p>
            <a:pPr fontAlgn="base"/>
            <a:r>
              <a:rPr lang="en-GB" sz="2400" dirty="0"/>
              <a:t>“The safety of or the absence of risks to health arising from plant or substances in any such premises; that person shall be treated, for the purposes of subsection (2) above, as being a person who has control of the matters to which his obligation extends.”</a:t>
            </a:r>
          </a:p>
          <a:p>
            <a:pPr fontAlgn="base"/>
            <a:r>
              <a:rPr lang="en-GB" sz="2400" dirty="0"/>
              <a:t>And Section 4 (4) being:</a:t>
            </a:r>
          </a:p>
          <a:p>
            <a:pPr fontAlgn="base"/>
            <a:r>
              <a:rPr lang="en-GB" sz="2400" dirty="0"/>
              <a:t>“Any reference in this section to a person having control of any premises or matter is a reference to a person having control of the premises or matter in connection with the carrying on by him of a trade, business or another undertaking (whether for profit or not).”</a:t>
            </a:r>
          </a:p>
          <a:p>
            <a:pPr fontAlgn="base"/>
            <a:r>
              <a:rPr lang="en-GB" sz="2400" dirty="0"/>
              <a:t>In summary, if you are an employer, manager or person responsible for staff, then you are required to ensure activities you delegate to your staff do not put them at undue risk of stress, by having procedures in place to manage stress effectively</a:t>
            </a:r>
          </a:p>
          <a:p>
            <a:endParaRPr lang="en-GB" dirty="0"/>
          </a:p>
        </p:txBody>
      </p:sp>
    </p:spTree>
    <p:extLst>
      <p:ext uri="{BB962C8B-B14F-4D97-AF65-F5344CB8AC3E}">
        <p14:creationId xmlns:p14="http://schemas.microsoft.com/office/powerpoint/2010/main" val="40771273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78C04-2963-4149-97E5-A524CD1F914D}"/>
              </a:ext>
            </a:extLst>
          </p:cNvPr>
          <p:cNvSpPr>
            <a:spLocks noGrp="1"/>
          </p:cNvSpPr>
          <p:nvPr>
            <p:ph type="title"/>
          </p:nvPr>
        </p:nvSpPr>
        <p:spPr>
          <a:xfrm>
            <a:off x="581192" y="702156"/>
            <a:ext cx="11029616" cy="599519"/>
          </a:xfrm>
        </p:spPr>
        <p:txBody>
          <a:bodyPr/>
          <a:lstStyle/>
          <a:p>
            <a:r>
              <a:rPr lang="en-GB" dirty="0"/>
              <a:t>Benefits to tackling stress at work:</a:t>
            </a:r>
          </a:p>
        </p:txBody>
      </p:sp>
      <p:sp>
        <p:nvSpPr>
          <p:cNvPr id="3" name="Content Placeholder 2">
            <a:extLst>
              <a:ext uri="{FF2B5EF4-FFF2-40B4-BE49-F238E27FC236}">
                <a16:creationId xmlns:a16="http://schemas.microsoft.com/office/drawing/2014/main" id="{583B4FED-E279-435B-9F6E-D51DBEDB37D7}"/>
              </a:ext>
            </a:extLst>
          </p:cNvPr>
          <p:cNvSpPr>
            <a:spLocks noGrp="1"/>
          </p:cNvSpPr>
          <p:nvPr>
            <p:ph idx="1"/>
          </p:nvPr>
        </p:nvSpPr>
        <p:spPr>
          <a:xfrm>
            <a:off x="581192" y="1516828"/>
            <a:ext cx="11029615" cy="4458522"/>
          </a:xfrm>
        </p:spPr>
        <p:txBody>
          <a:bodyPr/>
          <a:lstStyle/>
          <a:p>
            <a:r>
              <a:rPr lang="en-GB" sz="2800" dirty="0"/>
              <a:t>There is an improved quality of working life; when staff feel happier at work, they perform better and deliver better outcomes for people who use services.</a:t>
            </a:r>
          </a:p>
          <a:p>
            <a:r>
              <a:rPr lang="en-GB" sz="2800" dirty="0"/>
              <a:t>Managing change is much smoother when 'stress' is managed effectively.</a:t>
            </a:r>
          </a:p>
          <a:p>
            <a:r>
              <a:rPr lang="en-GB" sz="2800" dirty="0"/>
              <a:t>Employment relations and disputes are easier to manage and less adversarial; they are less likely to end up at an employment tribunal.</a:t>
            </a:r>
          </a:p>
          <a:p>
            <a:r>
              <a:rPr lang="en-GB" sz="2800" dirty="0"/>
              <a:t>Attendance levels go up and sickness absence goes down.</a:t>
            </a:r>
          </a:p>
          <a:p>
            <a:endParaRPr lang="en-GB" dirty="0"/>
          </a:p>
        </p:txBody>
      </p:sp>
    </p:spTree>
    <p:extLst>
      <p:ext uri="{BB962C8B-B14F-4D97-AF65-F5344CB8AC3E}">
        <p14:creationId xmlns:p14="http://schemas.microsoft.com/office/powerpoint/2010/main" val="34855111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4D81F-7973-4FC7-9185-BE737A3F4DA7}"/>
              </a:ext>
            </a:extLst>
          </p:cNvPr>
          <p:cNvSpPr>
            <a:spLocks noGrp="1"/>
          </p:cNvSpPr>
          <p:nvPr>
            <p:ph type="title"/>
          </p:nvPr>
        </p:nvSpPr>
        <p:spPr>
          <a:xfrm>
            <a:off x="581192" y="702156"/>
            <a:ext cx="11029616" cy="965279"/>
          </a:xfrm>
        </p:spPr>
        <p:txBody>
          <a:bodyPr>
            <a:normAutofit fontScale="90000"/>
          </a:bodyPr>
          <a:lstStyle/>
          <a:p>
            <a:r>
              <a:rPr lang="en-GB" dirty="0"/>
              <a:t>The </a:t>
            </a:r>
            <a:r>
              <a:rPr lang="en-GB" b="1" dirty="0"/>
              <a:t>HSE </a:t>
            </a:r>
            <a:r>
              <a:rPr lang="en-GB" dirty="0"/>
              <a:t>has identified six main causes of stress or stressors in organisations that managers should address:</a:t>
            </a:r>
          </a:p>
        </p:txBody>
      </p:sp>
      <p:sp>
        <p:nvSpPr>
          <p:cNvPr id="3" name="Content Placeholder 2">
            <a:extLst>
              <a:ext uri="{FF2B5EF4-FFF2-40B4-BE49-F238E27FC236}">
                <a16:creationId xmlns:a16="http://schemas.microsoft.com/office/drawing/2014/main" id="{474D4B93-4F28-4891-B2DB-7005EC6627BC}"/>
              </a:ext>
            </a:extLst>
          </p:cNvPr>
          <p:cNvSpPr>
            <a:spLocks noGrp="1"/>
          </p:cNvSpPr>
          <p:nvPr>
            <p:ph idx="1"/>
          </p:nvPr>
        </p:nvSpPr>
        <p:spPr>
          <a:xfrm>
            <a:off x="581192" y="1818042"/>
            <a:ext cx="11029615" cy="4830184"/>
          </a:xfrm>
        </p:spPr>
        <p:txBody>
          <a:bodyPr>
            <a:normAutofit lnSpcReduction="10000"/>
          </a:bodyPr>
          <a:lstStyle/>
          <a:p>
            <a:r>
              <a:rPr lang="en-GB" sz="2400" b="1" dirty="0"/>
              <a:t>Demands</a:t>
            </a:r>
            <a:r>
              <a:rPr lang="en-GB" sz="2400" dirty="0"/>
              <a:t>-Includes issues such as workload, work patterns and the work environment.</a:t>
            </a:r>
          </a:p>
          <a:p>
            <a:r>
              <a:rPr lang="en-GB" sz="2400" b="1" dirty="0"/>
              <a:t>Control</a:t>
            </a:r>
            <a:r>
              <a:rPr lang="en-GB" sz="2400" dirty="0"/>
              <a:t>-How much say do the people have over the way they work?</a:t>
            </a:r>
          </a:p>
          <a:p>
            <a:r>
              <a:rPr lang="en-GB" sz="2400" b="1" dirty="0"/>
              <a:t>Support</a:t>
            </a:r>
            <a:r>
              <a:rPr lang="en-GB" sz="2400" dirty="0"/>
              <a:t>-Includes encouragement, sponsorship and resources provided by the organisation, line management and colleagues.</a:t>
            </a:r>
          </a:p>
          <a:p>
            <a:r>
              <a:rPr lang="en-GB" sz="2400" b="1" dirty="0"/>
              <a:t>Relationships</a:t>
            </a:r>
            <a:r>
              <a:rPr lang="en-GB" sz="2400" dirty="0"/>
              <a:t>-Includes promoting positive working to avoid conflict and dealing with unacceptable behaviour. </a:t>
            </a:r>
          </a:p>
          <a:p>
            <a:r>
              <a:rPr lang="en-GB" sz="2400" b="1" dirty="0"/>
              <a:t>Role</a:t>
            </a:r>
            <a:r>
              <a:rPr lang="en-GB" sz="2400" dirty="0"/>
              <a:t>-Do people understand their role within the organisation and does the organisation ensure roles are not conflicting?</a:t>
            </a:r>
          </a:p>
          <a:p>
            <a:r>
              <a:rPr lang="en-GB" sz="2400" b="1" dirty="0"/>
              <a:t>Change</a:t>
            </a:r>
            <a:r>
              <a:rPr lang="en-GB" sz="2400" dirty="0"/>
              <a:t>-How is organisational change (large and small) managed and communicated?</a:t>
            </a:r>
          </a:p>
          <a:p>
            <a:endParaRPr lang="en-GB" dirty="0"/>
          </a:p>
        </p:txBody>
      </p:sp>
    </p:spTree>
    <p:extLst>
      <p:ext uri="{BB962C8B-B14F-4D97-AF65-F5344CB8AC3E}">
        <p14:creationId xmlns:p14="http://schemas.microsoft.com/office/powerpoint/2010/main" val="4532418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9E593-FFEC-4C7B-B98F-9E42721D9DCD}"/>
              </a:ext>
            </a:extLst>
          </p:cNvPr>
          <p:cNvSpPr>
            <a:spLocks noGrp="1"/>
          </p:cNvSpPr>
          <p:nvPr>
            <p:ph type="title"/>
          </p:nvPr>
        </p:nvSpPr>
        <p:spPr>
          <a:xfrm>
            <a:off x="581192" y="702156"/>
            <a:ext cx="11029616" cy="621035"/>
          </a:xfrm>
        </p:spPr>
        <p:txBody>
          <a:bodyPr/>
          <a:lstStyle/>
          <a:p>
            <a:r>
              <a:rPr lang="en-GB" b="1" dirty="0"/>
              <a:t>The </a:t>
            </a:r>
            <a:r>
              <a:rPr lang="en-GB" b="1" dirty="0" err="1"/>
              <a:t>Co$t</a:t>
            </a:r>
            <a:r>
              <a:rPr lang="en-GB" b="1" dirty="0"/>
              <a:t> of managing stress</a:t>
            </a:r>
          </a:p>
        </p:txBody>
      </p:sp>
      <p:sp>
        <p:nvSpPr>
          <p:cNvPr id="3" name="Content Placeholder 2">
            <a:extLst>
              <a:ext uri="{FF2B5EF4-FFF2-40B4-BE49-F238E27FC236}">
                <a16:creationId xmlns:a16="http://schemas.microsoft.com/office/drawing/2014/main" id="{9AA727AD-4B7E-4FAB-B4FE-3E5C937EEB26}"/>
              </a:ext>
            </a:extLst>
          </p:cNvPr>
          <p:cNvSpPr>
            <a:spLocks noGrp="1"/>
          </p:cNvSpPr>
          <p:nvPr>
            <p:ph idx="1"/>
          </p:nvPr>
        </p:nvSpPr>
        <p:spPr>
          <a:xfrm>
            <a:off x="581192" y="1323191"/>
            <a:ext cx="11029615" cy="5421854"/>
          </a:xfrm>
        </p:spPr>
        <p:txBody>
          <a:bodyPr>
            <a:normAutofit fontScale="92500"/>
          </a:bodyPr>
          <a:lstStyle/>
          <a:p>
            <a:pPr fontAlgn="base"/>
            <a:r>
              <a:rPr lang="en-GB" sz="2800" dirty="0"/>
              <a:t>Stress is one of the leading causes of sickness absence at work and one which managers need to be aware of within their staff team. Because stress has a huge impact on how effectively we manage the care of vulnerable people, it is crucial that robust stress management plans are in place.</a:t>
            </a:r>
          </a:p>
          <a:p>
            <a:pPr fontAlgn="base"/>
            <a:r>
              <a:rPr lang="en-GB" sz="2800" dirty="0"/>
              <a:t>It is estimated that over 44% of all work-related illness in health and social care is attributed to Stress, depression and anxiety out of </a:t>
            </a:r>
            <a:r>
              <a:rPr lang="en-GB" sz="2800" dirty="0">
                <a:hlinkClick r:id="rId2"/>
              </a:rPr>
              <a:t>192,000 self-reported work-related illnesses</a:t>
            </a:r>
            <a:r>
              <a:rPr lang="en-GB" sz="2800" dirty="0"/>
              <a:t>. According to the HSE, stress in the health and social care sector amounts to 2.1 million lost working days from stress, depression and anxiety.</a:t>
            </a:r>
          </a:p>
          <a:p>
            <a:pPr fontAlgn="base"/>
            <a:r>
              <a:rPr lang="en-GB" sz="2800" dirty="0"/>
              <a:t>The </a:t>
            </a:r>
            <a:r>
              <a:rPr lang="en-GB" sz="2800" dirty="0">
                <a:hlinkClick r:id="rId3"/>
              </a:rPr>
              <a:t>Stress Management Society</a:t>
            </a:r>
            <a:r>
              <a:rPr lang="en-GB" sz="2800" dirty="0"/>
              <a:t> claim that for every £1 invested in staff well-being would bring a return in improved efficiency and productivity of £3 – a small price to invest in staff, to see improvement.</a:t>
            </a:r>
          </a:p>
          <a:p>
            <a:endParaRPr lang="en-GB" dirty="0"/>
          </a:p>
        </p:txBody>
      </p:sp>
    </p:spTree>
    <p:extLst>
      <p:ext uri="{BB962C8B-B14F-4D97-AF65-F5344CB8AC3E}">
        <p14:creationId xmlns:p14="http://schemas.microsoft.com/office/powerpoint/2010/main" val="28160576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ECC8A-85C9-49DD-90C7-AA2833D13A69}"/>
              </a:ext>
            </a:extLst>
          </p:cNvPr>
          <p:cNvSpPr>
            <a:spLocks noGrp="1"/>
          </p:cNvSpPr>
          <p:nvPr>
            <p:ph type="title"/>
          </p:nvPr>
        </p:nvSpPr>
        <p:spPr/>
        <p:txBody>
          <a:bodyPr>
            <a:normAutofit/>
          </a:bodyPr>
          <a:lstStyle/>
          <a:p>
            <a:pPr algn="ctr"/>
            <a:r>
              <a:rPr lang="en-GB" sz="3600" dirty="0"/>
              <a:t>Activity-10 minutes</a:t>
            </a:r>
          </a:p>
        </p:txBody>
      </p:sp>
      <p:sp>
        <p:nvSpPr>
          <p:cNvPr id="3" name="Content Placeholder 2">
            <a:extLst>
              <a:ext uri="{FF2B5EF4-FFF2-40B4-BE49-F238E27FC236}">
                <a16:creationId xmlns:a16="http://schemas.microsoft.com/office/drawing/2014/main" id="{BA1D0C86-78A2-401B-AF90-9082D1A73F9A}"/>
              </a:ext>
            </a:extLst>
          </p:cNvPr>
          <p:cNvSpPr>
            <a:spLocks noGrp="1"/>
          </p:cNvSpPr>
          <p:nvPr>
            <p:ph idx="1"/>
          </p:nvPr>
        </p:nvSpPr>
        <p:spPr/>
        <p:txBody>
          <a:bodyPr>
            <a:normAutofit/>
          </a:bodyPr>
          <a:lstStyle/>
          <a:p>
            <a:r>
              <a:rPr lang="en-GB" sz="2800" dirty="0"/>
              <a:t>Share your personal way of managing stress</a:t>
            </a:r>
          </a:p>
        </p:txBody>
      </p:sp>
    </p:spTree>
    <p:extLst>
      <p:ext uri="{BB962C8B-B14F-4D97-AF65-F5344CB8AC3E}">
        <p14:creationId xmlns:p14="http://schemas.microsoft.com/office/powerpoint/2010/main" val="18496431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EAA9C-5ADA-4805-AA40-6B98C2E73142}"/>
              </a:ext>
            </a:extLst>
          </p:cNvPr>
          <p:cNvSpPr>
            <a:spLocks noGrp="1"/>
          </p:cNvSpPr>
          <p:nvPr>
            <p:ph type="title"/>
          </p:nvPr>
        </p:nvSpPr>
        <p:spPr>
          <a:xfrm>
            <a:off x="581192" y="268942"/>
            <a:ext cx="11029616" cy="753034"/>
          </a:xfrm>
        </p:spPr>
        <p:txBody>
          <a:bodyPr/>
          <a:lstStyle/>
          <a:p>
            <a:r>
              <a:rPr lang="en-GB" dirty="0"/>
              <a:t>Additional Information and links</a:t>
            </a:r>
          </a:p>
        </p:txBody>
      </p:sp>
      <p:sp>
        <p:nvSpPr>
          <p:cNvPr id="3" name="Content Placeholder 2">
            <a:extLst>
              <a:ext uri="{FF2B5EF4-FFF2-40B4-BE49-F238E27FC236}">
                <a16:creationId xmlns:a16="http://schemas.microsoft.com/office/drawing/2014/main" id="{EFD70638-CCF5-4FC1-9CE5-288063D071A8}"/>
              </a:ext>
            </a:extLst>
          </p:cNvPr>
          <p:cNvSpPr>
            <a:spLocks noGrp="1"/>
          </p:cNvSpPr>
          <p:nvPr>
            <p:ph idx="1"/>
          </p:nvPr>
        </p:nvSpPr>
        <p:spPr>
          <a:xfrm>
            <a:off x="0" y="828339"/>
            <a:ext cx="12192000" cy="6029661"/>
          </a:xfrm>
        </p:spPr>
        <p:txBody>
          <a:bodyPr>
            <a:noAutofit/>
          </a:bodyPr>
          <a:lstStyle/>
          <a:p>
            <a:pPr marL="0" indent="0">
              <a:buNone/>
            </a:pPr>
            <a:r>
              <a:rPr lang="en-GB" dirty="0">
                <a:hlinkClick r:id="rId2"/>
              </a:rPr>
              <a:t>https://www.nhsemployers.org/~/media/Employers/Publications/Stress%20management.pdf</a:t>
            </a:r>
            <a:br>
              <a:rPr lang="en-GB" dirty="0"/>
            </a:br>
            <a:r>
              <a:rPr lang="en-GB" dirty="0"/>
              <a:t>- HSE – </a:t>
            </a:r>
            <a:r>
              <a:rPr lang="en-GB" dirty="0">
                <a:hlinkClick r:id="rId3"/>
              </a:rPr>
              <a:t>Health and Social Care sector</a:t>
            </a:r>
            <a:r>
              <a:rPr lang="en-GB" dirty="0"/>
              <a:t> – statistics</a:t>
            </a:r>
            <a:br>
              <a:rPr lang="en-GB" dirty="0"/>
            </a:br>
            <a:br>
              <a:rPr lang="en-GB" dirty="0"/>
            </a:br>
            <a:r>
              <a:rPr lang="en-GB" dirty="0"/>
              <a:t>-NHS Employers stress website – www.nhsemployers.org/stress </a:t>
            </a:r>
            <a:br>
              <a:rPr lang="en-GB" dirty="0"/>
            </a:br>
            <a:br>
              <a:rPr lang="en-GB" dirty="0"/>
            </a:br>
            <a:r>
              <a:rPr lang="en-GB" dirty="0"/>
              <a:t>-Health and Safety executive website – www.hse.gov.uk </a:t>
            </a:r>
            <a:br>
              <a:rPr lang="en-GB" dirty="0"/>
            </a:br>
            <a:br>
              <a:rPr lang="en-GB" dirty="0"/>
            </a:br>
            <a:r>
              <a:rPr lang="en-GB" dirty="0"/>
              <a:t>-Chartered Institute for Personnel and Development – www.cipd.org.uk </a:t>
            </a:r>
            <a:br>
              <a:rPr lang="en-GB" dirty="0"/>
            </a:br>
            <a:br>
              <a:rPr lang="en-GB" dirty="0"/>
            </a:br>
            <a:r>
              <a:rPr lang="en-GB" dirty="0"/>
              <a:t>-The ACAS website has a summary of the causes of stress – www.acas.org.uk </a:t>
            </a:r>
            <a:br>
              <a:rPr lang="en-GB" dirty="0"/>
            </a:br>
            <a:br>
              <a:rPr lang="en-GB" dirty="0"/>
            </a:br>
            <a:r>
              <a:rPr lang="en-GB" dirty="0"/>
              <a:t>-The International Stress Management Association has worked with the HSE to develop materials on the stress management standards – www.isma.org.uk </a:t>
            </a:r>
          </a:p>
          <a:p>
            <a:pPr marL="0" indent="0">
              <a:buNone/>
            </a:pPr>
            <a:r>
              <a:rPr lang="en-GB" b="0" i="1" dirty="0">
                <a:solidFill>
                  <a:srgbClr val="323232"/>
                </a:solidFill>
                <a:effectLst/>
                <a:latin typeface="Times New Roman" panose="02020603050405020304" pitchFamily="18" charset="0"/>
              </a:rPr>
              <a:t>Mental Health Foundation</a:t>
            </a:r>
            <a:r>
              <a:rPr lang="en-GB" dirty="0">
                <a:solidFill>
                  <a:srgbClr val="323232"/>
                </a:solidFill>
                <a:latin typeface="Times New Roman" panose="02020603050405020304" pitchFamily="18" charset="0"/>
              </a:rPr>
              <a:t> (2020) Stress. A</a:t>
            </a:r>
            <a:r>
              <a:rPr lang="en-GB" b="0" i="0" dirty="0">
                <a:solidFill>
                  <a:srgbClr val="323232"/>
                </a:solidFill>
                <a:effectLst/>
                <a:latin typeface="Times New Roman" panose="02020603050405020304" pitchFamily="18" charset="0"/>
              </a:rPr>
              <a:t>vailable at: https://www.mentalhealth.org.uk/a-to-z/s/stress (Accessed: 8th July 2020)</a:t>
            </a:r>
            <a:endParaRPr lang="en-GB" dirty="0"/>
          </a:p>
        </p:txBody>
      </p:sp>
    </p:spTree>
    <p:extLst>
      <p:ext uri="{BB962C8B-B14F-4D97-AF65-F5344CB8AC3E}">
        <p14:creationId xmlns:p14="http://schemas.microsoft.com/office/powerpoint/2010/main" val="17852229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DAB36F3-9EFF-4214-892B-C82CD8B4A5D2}"/>
              </a:ext>
            </a:extLst>
          </p:cNvPr>
          <p:cNvSpPr>
            <a:spLocks noGrp="1"/>
          </p:cNvSpPr>
          <p:nvPr>
            <p:ph type="title"/>
          </p:nvPr>
        </p:nvSpPr>
        <p:spPr>
          <a:xfrm>
            <a:off x="771148" y="1037967"/>
            <a:ext cx="3054091" cy="4709131"/>
          </a:xfrm>
        </p:spPr>
        <p:txBody>
          <a:bodyPr anchor="ctr">
            <a:normAutofit/>
          </a:bodyPr>
          <a:lstStyle/>
          <a:p>
            <a:r>
              <a:rPr lang="en-GB">
                <a:solidFill>
                  <a:srgbClr val="FFFEFF"/>
                </a:solidFill>
              </a:rPr>
              <a:t>What it is:</a:t>
            </a:r>
          </a:p>
        </p:txBody>
      </p:sp>
      <p:sp>
        <p:nvSpPr>
          <p:cNvPr id="3" name="Content Placeholder 2">
            <a:extLst>
              <a:ext uri="{FF2B5EF4-FFF2-40B4-BE49-F238E27FC236}">
                <a16:creationId xmlns:a16="http://schemas.microsoft.com/office/drawing/2014/main" id="{7DF5518F-5501-417C-9F6C-C0C435CAC409}"/>
              </a:ext>
            </a:extLst>
          </p:cNvPr>
          <p:cNvSpPr>
            <a:spLocks noGrp="1"/>
          </p:cNvSpPr>
          <p:nvPr>
            <p:ph idx="1"/>
          </p:nvPr>
        </p:nvSpPr>
        <p:spPr>
          <a:xfrm>
            <a:off x="4534935" y="1037968"/>
            <a:ext cx="6725899" cy="4820832"/>
          </a:xfrm>
        </p:spPr>
        <p:txBody>
          <a:bodyPr>
            <a:normAutofit/>
          </a:bodyPr>
          <a:lstStyle/>
          <a:p>
            <a:pPr marL="0" indent="0">
              <a:buNone/>
            </a:pPr>
            <a:r>
              <a:rPr lang="en-GB"/>
              <a:t>When we say things like "this is stressful" or "I'm stressed", we might be talking about:</a:t>
            </a:r>
            <a:br>
              <a:rPr lang="en-GB"/>
            </a:br>
            <a:br>
              <a:rPr lang="en-GB"/>
            </a:br>
            <a:r>
              <a:rPr lang="en-GB"/>
              <a:t>• Situations or events that put pressure on us – for example, times where we have lots to do and think about, </a:t>
            </a:r>
            <a:r>
              <a:rPr lang="en-GB" i="1"/>
              <a:t>or don't have much control over what happen</a:t>
            </a:r>
            <a:r>
              <a:rPr lang="en-GB"/>
              <a:t>s. </a:t>
            </a:r>
            <a:br>
              <a:rPr lang="en-GB"/>
            </a:br>
            <a:br>
              <a:rPr lang="en-GB"/>
            </a:br>
            <a:r>
              <a:rPr lang="en-GB"/>
              <a:t>• Our reaction to being placed under pressure – the feelings we get when we have demands placed on us that we find difficult to cope with.</a:t>
            </a:r>
            <a:br>
              <a:rPr lang="en-GB"/>
            </a:br>
            <a:endParaRPr lang="en-GB"/>
          </a:p>
        </p:txBody>
      </p:sp>
    </p:spTree>
    <p:extLst>
      <p:ext uri="{BB962C8B-B14F-4D97-AF65-F5344CB8AC3E}">
        <p14:creationId xmlns:p14="http://schemas.microsoft.com/office/powerpoint/2010/main" val="4485253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DF61A-CED1-4C04-967C-321284526255}"/>
              </a:ext>
            </a:extLst>
          </p:cNvPr>
          <p:cNvSpPr>
            <a:spLocks noGrp="1"/>
          </p:cNvSpPr>
          <p:nvPr>
            <p:ph type="title"/>
          </p:nvPr>
        </p:nvSpPr>
        <p:spPr>
          <a:xfrm>
            <a:off x="581192" y="172122"/>
            <a:ext cx="11029616" cy="1204857"/>
          </a:xfrm>
        </p:spPr>
        <p:txBody>
          <a:bodyPr/>
          <a:lstStyle/>
          <a:p>
            <a:r>
              <a:rPr lang="en-GB" dirty="0"/>
              <a:t>Is stress a mental health problem?</a:t>
            </a:r>
          </a:p>
        </p:txBody>
      </p:sp>
      <p:sp>
        <p:nvSpPr>
          <p:cNvPr id="3" name="Content Placeholder 2">
            <a:extLst>
              <a:ext uri="{FF2B5EF4-FFF2-40B4-BE49-F238E27FC236}">
                <a16:creationId xmlns:a16="http://schemas.microsoft.com/office/drawing/2014/main" id="{B0BE98C6-E7AE-4556-A269-61D8E337DEDB}"/>
              </a:ext>
            </a:extLst>
          </p:cNvPr>
          <p:cNvSpPr>
            <a:spLocks noGrp="1"/>
          </p:cNvSpPr>
          <p:nvPr>
            <p:ph idx="1"/>
          </p:nvPr>
        </p:nvSpPr>
        <p:spPr>
          <a:xfrm>
            <a:off x="581192" y="1678193"/>
            <a:ext cx="11029615" cy="5179807"/>
          </a:xfrm>
        </p:spPr>
        <p:txBody>
          <a:bodyPr>
            <a:noAutofit/>
          </a:bodyPr>
          <a:lstStyle/>
          <a:p>
            <a:r>
              <a:rPr lang="en-GB" sz="2400" dirty="0"/>
              <a:t>Being under pressure is a normal part of life. It can be a useful drive that helps you take action, feel more energised and get results. But if you often become overwhelmed by stress, these feelings could start to be a problem for you. Stress isn't a psychiatric diagnosis, but it's closely linked to your mental health in two important ways:</a:t>
            </a:r>
            <a:br>
              <a:rPr lang="en-GB" sz="2400" dirty="0"/>
            </a:br>
            <a:br>
              <a:rPr lang="en-GB" sz="2400" dirty="0"/>
            </a:br>
            <a:r>
              <a:rPr lang="en-GB" sz="2400" dirty="0"/>
              <a:t>• Stress can cause mental health problems and make existing problems worse. For example, if you often struggle to manage feelings of stress, you might develop a mental health problem like anxiety or depression.</a:t>
            </a:r>
            <a:br>
              <a:rPr lang="en-GB" sz="2400" dirty="0"/>
            </a:br>
            <a:br>
              <a:rPr lang="en-GB" sz="2400" dirty="0"/>
            </a:br>
            <a:r>
              <a:rPr lang="en-GB" sz="2400" dirty="0"/>
              <a:t>• Mental health problems can cause stress. You might find coping with the day-to-day symptoms of your mental health problem, as well as potentially needing to manage medication, heath care appointments or treatments, can become extra sources of stress.</a:t>
            </a:r>
          </a:p>
        </p:txBody>
      </p:sp>
    </p:spTree>
    <p:extLst>
      <p:ext uri="{BB962C8B-B14F-4D97-AF65-F5344CB8AC3E}">
        <p14:creationId xmlns:p14="http://schemas.microsoft.com/office/powerpoint/2010/main" val="27852797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0F133-81C9-4A06-AA91-E04C7D7CFC61}"/>
              </a:ext>
            </a:extLst>
          </p:cNvPr>
          <p:cNvSpPr>
            <a:spLocks noGrp="1"/>
          </p:cNvSpPr>
          <p:nvPr>
            <p:ph type="title"/>
          </p:nvPr>
        </p:nvSpPr>
        <p:spPr/>
        <p:txBody>
          <a:bodyPr/>
          <a:lstStyle/>
          <a:p>
            <a:r>
              <a:rPr lang="en-GB" dirty="0"/>
              <a:t>Stress can be a vicious cycle</a:t>
            </a:r>
          </a:p>
        </p:txBody>
      </p:sp>
      <p:sp>
        <p:nvSpPr>
          <p:cNvPr id="3" name="Content Placeholder 2">
            <a:extLst>
              <a:ext uri="{FF2B5EF4-FFF2-40B4-BE49-F238E27FC236}">
                <a16:creationId xmlns:a16="http://schemas.microsoft.com/office/drawing/2014/main" id="{29296A32-5DCF-4C5C-9596-7646A95A141E}"/>
              </a:ext>
            </a:extLst>
          </p:cNvPr>
          <p:cNvSpPr>
            <a:spLocks noGrp="1"/>
          </p:cNvSpPr>
          <p:nvPr>
            <p:ph idx="1"/>
          </p:nvPr>
        </p:nvSpPr>
        <p:spPr/>
        <p:txBody>
          <a:bodyPr>
            <a:normAutofit/>
          </a:bodyPr>
          <a:lstStyle/>
          <a:p>
            <a:r>
              <a:rPr lang="en-GB" sz="2800" dirty="0"/>
              <a:t>This can start to feel like a vicious circle, and it might be hard to see where stress ends and your mental health problem begins.  </a:t>
            </a:r>
            <a:br>
              <a:rPr lang="en-GB" sz="2800" dirty="0"/>
            </a:br>
            <a:br>
              <a:rPr lang="en-GB" sz="2800" dirty="0"/>
            </a:br>
            <a:r>
              <a:rPr lang="en-GB" sz="2800" dirty="0"/>
              <a:t>-How would you differentiate between “regular” stress and a mental health condition?</a:t>
            </a:r>
          </a:p>
        </p:txBody>
      </p:sp>
    </p:spTree>
    <p:extLst>
      <p:ext uri="{BB962C8B-B14F-4D97-AF65-F5344CB8AC3E}">
        <p14:creationId xmlns:p14="http://schemas.microsoft.com/office/powerpoint/2010/main" val="28769371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0163A-DCF1-4886-AC73-99910C36F8A3}"/>
              </a:ext>
            </a:extLst>
          </p:cNvPr>
          <p:cNvSpPr>
            <a:spLocks noGrp="1"/>
          </p:cNvSpPr>
          <p:nvPr>
            <p:ph type="title"/>
          </p:nvPr>
        </p:nvSpPr>
        <p:spPr>
          <a:xfrm>
            <a:off x="581192" y="548640"/>
            <a:ext cx="11029616" cy="1342236"/>
          </a:xfrm>
        </p:spPr>
        <p:txBody>
          <a:bodyPr>
            <a:normAutofit/>
          </a:bodyPr>
          <a:lstStyle/>
          <a:p>
            <a:r>
              <a:rPr lang="en-GB" dirty="0"/>
              <a:t>Why does stress affect me physically? </a:t>
            </a:r>
            <a:r>
              <a:rPr lang="en-GB" sz="2200" dirty="0"/>
              <a:t>You might find that your first clues about being stressed are physical signs, like tiredness, headaches or an upset stomach.</a:t>
            </a:r>
          </a:p>
        </p:txBody>
      </p:sp>
      <p:sp>
        <p:nvSpPr>
          <p:cNvPr id="3" name="Content Placeholder 2">
            <a:extLst>
              <a:ext uri="{FF2B5EF4-FFF2-40B4-BE49-F238E27FC236}">
                <a16:creationId xmlns:a16="http://schemas.microsoft.com/office/drawing/2014/main" id="{08DF9AAB-B94B-401E-AF98-A7C385B6A931}"/>
              </a:ext>
            </a:extLst>
          </p:cNvPr>
          <p:cNvSpPr>
            <a:spLocks noGrp="1"/>
          </p:cNvSpPr>
          <p:nvPr>
            <p:ph idx="1"/>
          </p:nvPr>
        </p:nvSpPr>
        <p:spPr>
          <a:xfrm>
            <a:off x="581192" y="1890876"/>
            <a:ext cx="11029615" cy="4084474"/>
          </a:xfrm>
        </p:spPr>
        <p:txBody>
          <a:bodyPr>
            <a:normAutofit/>
          </a:bodyPr>
          <a:lstStyle/>
          <a:p>
            <a:r>
              <a:rPr lang="en-GB" sz="3200" dirty="0"/>
              <a:t>This could be because when we feel stressed emotionally, our bodies release hormones called </a:t>
            </a:r>
            <a:r>
              <a:rPr lang="en-GB" sz="3200" b="1" dirty="0"/>
              <a:t>cortisol</a:t>
            </a:r>
            <a:r>
              <a:rPr lang="en-GB" sz="3200" dirty="0"/>
              <a:t> and </a:t>
            </a:r>
            <a:r>
              <a:rPr lang="en-GB" sz="3200" b="1" dirty="0"/>
              <a:t>adrenaline</a:t>
            </a:r>
            <a:r>
              <a:rPr lang="en-GB" sz="3200" dirty="0"/>
              <a:t>. This is the body’s automatic way of preparing to respond to a threat (sometimes called the 'fight or flight' response). If you’re often stressed then you’re probably producing high levels of these hormones, which can make you feel physically unwell and could affect your health in the longer term.</a:t>
            </a:r>
          </a:p>
        </p:txBody>
      </p:sp>
    </p:spTree>
    <p:extLst>
      <p:ext uri="{BB962C8B-B14F-4D97-AF65-F5344CB8AC3E}">
        <p14:creationId xmlns:p14="http://schemas.microsoft.com/office/powerpoint/2010/main" val="37283591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54EE6-841A-4CCD-88DA-0B335FEAB46F}"/>
              </a:ext>
            </a:extLst>
          </p:cNvPr>
          <p:cNvSpPr>
            <a:spLocks noGrp="1"/>
          </p:cNvSpPr>
          <p:nvPr>
            <p:ph type="title"/>
          </p:nvPr>
        </p:nvSpPr>
        <p:spPr/>
        <p:txBody>
          <a:bodyPr/>
          <a:lstStyle/>
          <a:p>
            <a:r>
              <a:rPr lang="en-GB" dirty="0"/>
              <a:t>What are the symptoms of stress?</a:t>
            </a:r>
          </a:p>
        </p:txBody>
      </p:sp>
      <p:sp>
        <p:nvSpPr>
          <p:cNvPr id="3" name="Content Placeholder 2">
            <a:extLst>
              <a:ext uri="{FF2B5EF4-FFF2-40B4-BE49-F238E27FC236}">
                <a16:creationId xmlns:a16="http://schemas.microsoft.com/office/drawing/2014/main" id="{6DC6515D-CA63-4603-94BB-79B463F7EDC0}"/>
              </a:ext>
            </a:extLst>
          </p:cNvPr>
          <p:cNvSpPr>
            <a:spLocks noGrp="1"/>
          </p:cNvSpPr>
          <p:nvPr>
            <p:ph idx="1"/>
          </p:nvPr>
        </p:nvSpPr>
        <p:spPr/>
        <p:txBody>
          <a:bodyPr>
            <a:normAutofit/>
          </a:bodyPr>
          <a:lstStyle/>
          <a:p>
            <a:r>
              <a:rPr lang="en-GB" sz="2400" dirty="0"/>
              <a:t>Come up with a list of stress symptoms:</a:t>
            </a:r>
            <a:br>
              <a:rPr lang="en-GB" sz="2400" dirty="0"/>
            </a:br>
            <a:br>
              <a:rPr lang="en-GB" sz="2400" dirty="0"/>
            </a:br>
            <a:r>
              <a:rPr lang="en-GB" sz="2400" dirty="0"/>
              <a:t>What are some “direct” symptoms?</a:t>
            </a:r>
            <a:br>
              <a:rPr lang="en-GB" sz="2400" dirty="0"/>
            </a:br>
            <a:br>
              <a:rPr lang="en-GB" sz="2400" dirty="0"/>
            </a:br>
            <a:r>
              <a:rPr lang="en-GB" sz="2400" dirty="0"/>
              <a:t>What symptoms are linked to stress, but only indirectly?</a:t>
            </a:r>
          </a:p>
        </p:txBody>
      </p:sp>
    </p:spTree>
    <p:extLst>
      <p:ext uri="{BB962C8B-B14F-4D97-AF65-F5344CB8AC3E}">
        <p14:creationId xmlns:p14="http://schemas.microsoft.com/office/powerpoint/2010/main" val="351786775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9911D-A38E-4211-ACAE-21CED49CF768}"/>
              </a:ext>
            </a:extLst>
          </p:cNvPr>
          <p:cNvSpPr>
            <a:spLocks noGrp="1"/>
          </p:cNvSpPr>
          <p:nvPr>
            <p:ph type="title"/>
          </p:nvPr>
        </p:nvSpPr>
        <p:spPr/>
        <p:txBody>
          <a:bodyPr/>
          <a:lstStyle/>
          <a:p>
            <a:r>
              <a:rPr lang="en-GB" dirty="0"/>
              <a:t>Signs of stress:</a:t>
            </a:r>
          </a:p>
        </p:txBody>
      </p:sp>
      <p:sp>
        <p:nvSpPr>
          <p:cNvPr id="3" name="Content Placeholder 2">
            <a:extLst>
              <a:ext uri="{FF2B5EF4-FFF2-40B4-BE49-F238E27FC236}">
                <a16:creationId xmlns:a16="http://schemas.microsoft.com/office/drawing/2014/main" id="{0E2EDA83-778E-4DBC-92A3-61CA5ECF4A67}"/>
              </a:ext>
            </a:extLst>
          </p:cNvPr>
          <p:cNvSpPr>
            <a:spLocks noGrp="1"/>
          </p:cNvSpPr>
          <p:nvPr>
            <p:ph idx="1"/>
          </p:nvPr>
        </p:nvSpPr>
        <p:spPr/>
        <p:txBody>
          <a:bodyPr>
            <a:normAutofit/>
          </a:bodyPr>
          <a:lstStyle/>
          <a:p>
            <a:r>
              <a:rPr lang="en-GB" sz="2400" dirty="0"/>
              <a:t>We all experience stress differently in different situations. Sometimes you might be able to tell right away when you're feeling under stress, but other times you might keep going without recognising the signs. Stress can affect you both emotionally and physically, and it can affect the way you behave.</a:t>
            </a:r>
          </a:p>
        </p:txBody>
      </p:sp>
    </p:spTree>
    <p:extLst>
      <p:ext uri="{BB962C8B-B14F-4D97-AF65-F5344CB8AC3E}">
        <p14:creationId xmlns:p14="http://schemas.microsoft.com/office/powerpoint/2010/main" val="12888263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C318F-20B5-4474-B26F-1B939E5CAF84}"/>
              </a:ext>
            </a:extLst>
          </p:cNvPr>
          <p:cNvSpPr>
            <a:spLocks noGrp="1"/>
          </p:cNvSpPr>
          <p:nvPr>
            <p:ph type="title"/>
          </p:nvPr>
        </p:nvSpPr>
        <p:spPr>
          <a:xfrm>
            <a:off x="581191" y="702156"/>
            <a:ext cx="11029616" cy="814672"/>
          </a:xfrm>
        </p:spPr>
        <p:txBody>
          <a:bodyPr/>
          <a:lstStyle/>
          <a:p>
            <a:r>
              <a:rPr lang="en-GB" dirty="0"/>
              <a:t>What causes stress?</a:t>
            </a:r>
          </a:p>
        </p:txBody>
      </p:sp>
      <p:sp>
        <p:nvSpPr>
          <p:cNvPr id="3" name="Content Placeholder 2">
            <a:extLst>
              <a:ext uri="{FF2B5EF4-FFF2-40B4-BE49-F238E27FC236}">
                <a16:creationId xmlns:a16="http://schemas.microsoft.com/office/drawing/2014/main" id="{C327856D-DF34-41E3-B3C8-7BAD5740AD0D}"/>
              </a:ext>
            </a:extLst>
          </p:cNvPr>
          <p:cNvSpPr>
            <a:spLocks noGrp="1"/>
          </p:cNvSpPr>
          <p:nvPr>
            <p:ph idx="1"/>
          </p:nvPr>
        </p:nvSpPr>
        <p:spPr>
          <a:xfrm>
            <a:off x="581192" y="1890876"/>
            <a:ext cx="11029615" cy="4886442"/>
          </a:xfrm>
        </p:spPr>
        <p:txBody>
          <a:bodyPr>
            <a:normAutofit/>
          </a:bodyPr>
          <a:lstStyle/>
          <a:p>
            <a:r>
              <a:rPr lang="en-GB" sz="2400" dirty="0"/>
              <a:t>Feelings of stress are normally triggered by things happening in your life which involve: </a:t>
            </a:r>
            <a:br>
              <a:rPr lang="en-GB" sz="2400" dirty="0"/>
            </a:br>
            <a:r>
              <a:rPr lang="en-GB" sz="2400" dirty="0"/>
              <a:t>• being under lots of pressure </a:t>
            </a:r>
            <a:br>
              <a:rPr lang="en-GB" sz="2400" dirty="0"/>
            </a:br>
            <a:r>
              <a:rPr lang="en-GB" sz="2400" dirty="0"/>
              <a:t>• facing big changes </a:t>
            </a:r>
            <a:br>
              <a:rPr lang="en-GB" sz="2400" dirty="0"/>
            </a:br>
            <a:r>
              <a:rPr lang="en-GB" sz="2400" dirty="0"/>
              <a:t>• worrying about something </a:t>
            </a:r>
            <a:br>
              <a:rPr lang="en-GB" sz="2400" dirty="0"/>
            </a:br>
            <a:r>
              <a:rPr lang="en-GB" sz="2400" dirty="0"/>
              <a:t>• not having much or any control over the outcome of a situation </a:t>
            </a:r>
            <a:br>
              <a:rPr lang="en-GB" sz="2400" dirty="0"/>
            </a:br>
            <a:r>
              <a:rPr lang="en-GB" sz="2400" dirty="0"/>
              <a:t>• having responsibilities that you're finding overwhelming </a:t>
            </a:r>
            <a:br>
              <a:rPr lang="en-GB" sz="2400" dirty="0"/>
            </a:br>
            <a:r>
              <a:rPr lang="en-GB" sz="2400" dirty="0"/>
              <a:t>• not having enough work, activities or change in your life. </a:t>
            </a:r>
            <a:br>
              <a:rPr lang="en-GB" sz="2400" dirty="0"/>
            </a:br>
            <a:br>
              <a:rPr lang="en-GB" sz="2400" dirty="0"/>
            </a:br>
            <a:r>
              <a:rPr lang="en-GB" sz="2400" dirty="0"/>
              <a:t>There might be one big thing causing you stress, but stress can also be caused by a build-up of small challenges. This might make it harder for you to identify what's making you feel stressed, or to explain it to other people. </a:t>
            </a:r>
          </a:p>
        </p:txBody>
      </p:sp>
    </p:spTree>
    <p:extLst>
      <p:ext uri="{BB962C8B-B14F-4D97-AF65-F5344CB8AC3E}">
        <p14:creationId xmlns:p14="http://schemas.microsoft.com/office/powerpoint/2010/main" val="34716819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A3774-FC3C-4B5D-8DF3-F359FC90D18A}"/>
              </a:ext>
            </a:extLst>
          </p:cNvPr>
          <p:cNvSpPr>
            <a:spLocks noGrp="1"/>
          </p:cNvSpPr>
          <p:nvPr>
            <p:ph type="title"/>
          </p:nvPr>
        </p:nvSpPr>
        <p:spPr>
          <a:xfrm>
            <a:off x="581192" y="702156"/>
            <a:ext cx="11029616" cy="771642"/>
          </a:xfrm>
        </p:spPr>
        <p:txBody>
          <a:bodyPr/>
          <a:lstStyle/>
          <a:p>
            <a:r>
              <a:rPr lang="en-GB" dirty="0"/>
              <a:t>Why do certain things make me feel stressed?</a:t>
            </a:r>
          </a:p>
        </p:txBody>
      </p:sp>
      <p:sp>
        <p:nvSpPr>
          <p:cNvPr id="3" name="Content Placeholder 2">
            <a:extLst>
              <a:ext uri="{FF2B5EF4-FFF2-40B4-BE49-F238E27FC236}">
                <a16:creationId xmlns:a16="http://schemas.microsoft.com/office/drawing/2014/main" id="{18140D9F-385D-4501-9579-BB57D68EE622}"/>
              </a:ext>
            </a:extLst>
          </p:cNvPr>
          <p:cNvSpPr>
            <a:spLocks noGrp="1"/>
          </p:cNvSpPr>
          <p:nvPr>
            <p:ph idx="1"/>
          </p:nvPr>
        </p:nvSpPr>
        <p:spPr>
          <a:xfrm>
            <a:off x="581192" y="1688951"/>
            <a:ext cx="11029615" cy="5077609"/>
          </a:xfrm>
        </p:spPr>
        <p:txBody>
          <a:bodyPr>
            <a:normAutofit/>
          </a:bodyPr>
          <a:lstStyle/>
          <a:p>
            <a:r>
              <a:rPr lang="en-GB" sz="2400" b="1" dirty="0"/>
              <a:t>The amount of stress we feel in different situations can depend on</a:t>
            </a:r>
            <a:r>
              <a:rPr lang="en-GB" sz="2400" dirty="0"/>
              <a:t>: </a:t>
            </a:r>
            <a:br>
              <a:rPr lang="en-GB" sz="2400" dirty="0"/>
            </a:br>
            <a:r>
              <a:rPr lang="en-GB" sz="2400" dirty="0"/>
              <a:t>• our perception of the situation – this might be connected to our past experiences, our self-esteem, and how our thought processes work (for example, if we tend to interpret things positively or negatively) </a:t>
            </a:r>
            <a:br>
              <a:rPr lang="en-GB" sz="2400" dirty="0"/>
            </a:br>
            <a:r>
              <a:rPr lang="en-GB" sz="2400" dirty="0"/>
              <a:t>• how skilled we are at dealing with pressure </a:t>
            </a:r>
            <a:br>
              <a:rPr lang="en-GB" sz="2400" dirty="0"/>
            </a:br>
            <a:r>
              <a:rPr lang="en-GB" sz="2400" dirty="0"/>
              <a:t>• our emotional resilience to stressful situations.</a:t>
            </a:r>
            <a:br>
              <a:rPr lang="en-GB" sz="2400" dirty="0"/>
            </a:br>
            <a:endParaRPr lang="en-GB" sz="2400" dirty="0"/>
          </a:p>
          <a:p>
            <a:r>
              <a:rPr lang="en-GB" sz="2400" dirty="0"/>
              <a:t>We're all different, so a situation that doesn't bother you at all might cause someone else a lot of stress. For example, if you're feeling confident or usually enjoy public speaking, you might find that giving a speech in front of a room of people feels comfortable and fun. But if you're feeling low or usually prefer not to be the centre of attention, this situation might cause you to experience signs of stress.</a:t>
            </a:r>
          </a:p>
        </p:txBody>
      </p:sp>
    </p:spTree>
    <p:extLst>
      <p:ext uri="{BB962C8B-B14F-4D97-AF65-F5344CB8AC3E}">
        <p14:creationId xmlns:p14="http://schemas.microsoft.com/office/powerpoint/2010/main" val="8745593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F9315-A7AD-4EF7-9F16-58499D88F6C0}"/>
              </a:ext>
            </a:extLst>
          </p:cNvPr>
          <p:cNvSpPr>
            <a:spLocks noGrp="1"/>
          </p:cNvSpPr>
          <p:nvPr>
            <p:ph type="title"/>
          </p:nvPr>
        </p:nvSpPr>
        <p:spPr/>
        <p:txBody>
          <a:bodyPr/>
          <a:lstStyle/>
          <a:p>
            <a:r>
              <a:rPr lang="en-GB" dirty="0"/>
              <a:t>Happiness and Stress?</a:t>
            </a:r>
          </a:p>
        </p:txBody>
      </p:sp>
      <p:sp>
        <p:nvSpPr>
          <p:cNvPr id="3" name="Content Placeholder 2">
            <a:extLst>
              <a:ext uri="{FF2B5EF4-FFF2-40B4-BE49-F238E27FC236}">
                <a16:creationId xmlns:a16="http://schemas.microsoft.com/office/drawing/2014/main" id="{7E11A096-255F-46EF-8C79-95C281F84336}"/>
              </a:ext>
            </a:extLst>
          </p:cNvPr>
          <p:cNvSpPr>
            <a:spLocks noGrp="1"/>
          </p:cNvSpPr>
          <p:nvPr>
            <p:ph idx="1"/>
          </p:nvPr>
        </p:nvSpPr>
        <p:spPr>
          <a:xfrm>
            <a:off x="581192" y="1890877"/>
            <a:ext cx="11029615" cy="4649772"/>
          </a:xfrm>
        </p:spPr>
        <p:txBody>
          <a:bodyPr>
            <a:normAutofit fontScale="92500" lnSpcReduction="10000"/>
          </a:bodyPr>
          <a:lstStyle/>
          <a:p>
            <a:r>
              <a:rPr lang="en-GB" sz="2800" dirty="0"/>
              <a:t>Some of the situations listed above are often thought of as happy events – for example, you might feel expected to be happy or excited about getting married or having a baby. But because they can bring big changes or make unusual demands on you, they can still be very stressful. This can be particularly difficult to deal with, because you might feel there's additional pressure on you to be positive. </a:t>
            </a:r>
            <a:br>
              <a:rPr lang="en-GB" sz="2800" dirty="0"/>
            </a:br>
            <a:br>
              <a:rPr lang="en-GB" sz="2800" dirty="0"/>
            </a:br>
            <a:br>
              <a:rPr lang="en-GB" sz="2800" dirty="0"/>
            </a:br>
            <a:r>
              <a:rPr lang="en-GB" sz="2800" dirty="0"/>
              <a:t>Why Stress is killing us….and what to do about it.</a:t>
            </a:r>
            <a:br>
              <a:rPr lang="en-GB" sz="2800" dirty="0"/>
            </a:br>
            <a:r>
              <a:rPr lang="en-GB" sz="2800" dirty="0">
                <a:hlinkClick r:id="rId2"/>
              </a:rPr>
              <a:t>https://www.youtube.com/watch?v=NyyPZJrDfkM</a:t>
            </a:r>
            <a:r>
              <a:rPr lang="en-GB" sz="2800" dirty="0"/>
              <a:t> </a:t>
            </a:r>
            <a:br>
              <a:rPr lang="en-GB" sz="2800" dirty="0"/>
            </a:br>
            <a:br>
              <a:rPr lang="en-GB" sz="2800" dirty="0"/>
            </a:br>
            <a:endParaRPr lang="en-GB" sz="2800" dirty="0"/>
          </a:p>
        </p:txBody>
      </p:sp>
    </p:spTree>
    <p:extLst>
      <p:ext uri="{BB962C8B-B14F-4D97-AF65-F5344CB8AC3E}">
        <p14:creationId xmlns:p14="http://schemas.microsoft.com/office/powerpoint/2010/main" val="317333599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26819-F3F3-4006-96F3-21DCE8FB16CF}"/>
              </a:ext>
            </a:extLst>
          </p:cNvPr>
          <p:cNvSpPr>
            <a:spLocks noGrp="1"/>
          </p:cNvSpPr>
          <p:nvPr>
            <p:ph type="title"/>
          </p:nvPr>
        </p:nvSpPr>
        <p:spPr>
          <a:xfrm>
            <a:off x="581192" y="182880"/>
            <a:ext cx="11029616" cy="968188"/>
          </a:xfrm>
        </p:spPr>
        <p:txBody>
          <a:bodyPr/>
          <a:lstStyle/>
          <a:p>
            <a:r>
              <a:rPr lang="en-GB" dirty="0"/>
              <a:t>Some Lifestyle solutions:</a:t>
            </a:r>
          </a:p>
        </p:txBody>
      </p:sp>
      <p:sp>
        <p:nvSpPr>
          <p:cNvPr id="3" name="Content Placeholder 2">
            <a:extLst>
              <a:ext uri="{FF2B5EF4-FFF2-40B4-BE49-F238E27FC236}">
                <a16:creationId xmlns:a16="http://schemas.microsoft.com/office/drawing/2014/main" id="{1C798303-6609-4634-A5FD-21888D75B4BA}"/>
              </a:ext>
            </a:extLst>
          </p:cNvPr>
          <p:cNvSpPr>
            <a:spLocks noGrp="1"/>
          </p:cNvSpPr>
          <p:nvPr>
            <p:ph idx="1"/>
          </p:nvPr>
        </p:nvSpPr>
        <p:spPr>
          <a:xfrm>
            <a:off x="581192" y="1151068"/>
            <a:ext cx="11029615" cy="5443370"/>
          </a:xfrm>
        </p:spPr>
        <p:txBody>
          <a:bodyPr>
            <a:normAutofit/>
          </a:bodyPr>
          <a:lstStyle/>
          <a:p>
            <a:r>
              <a:rPr lang="en-GB" sz="2400" dirty="0"/>
              <a:t>Practice being straightforward and assertive in communicating with others. If people are making unreasonable or unrealistic demands on you, be prepared to tell them how you feel and say no. </a:t>
            </a:r>
            <a:br>
              <a:rPr lang="en-GB" sz="2400" dirty="0"/>
            </a:br>
            <a:endParaRPr lang="en-GB" sz="2400" dirty="0"/>
          </a:p>
          <a:p>
            <a:r>
              <a:rPr lang="en-GB" sz="2400" dirty="0"/>
              <a:t>Use relaxation techniques. You may already know what helps you relax, like having a bath, listening to music or taking your dog for a walk. If you know that a certain activity helps you feel more relaxed, make sure you set aside time to do it. </a:t>
            </a:r>
          </a:p>
          <a:p>
            <a:r>
              <a:rPr lang="en-GB" sz="2400" dirty="0"/>
              <a:t>Develop your interests and hobbies. Finding an activity that's completely different from the things causing you stress is a great way to get away from everyday pressures. If stress is making you feel lonely or isolated, shared hobbies can also be a good way to meet new people.</a:t>
            </a:r>
          </a:p>
        </p:txBody>
      </p:sp>
    </p:spTree>
    <p:extLst>
      <p:ext uri="{BB962C8B-B14F-4D97-AF65-F5344CB8AC3E}">
        <p14:creationId xmlns:p14="http://schemas.microsoft.com/office/powerpoint/2010/main" val="169302028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C2FBA-7E6A-479B-AAF5-E98925861FFC}"/>
              </a:ext>
            </a:extLst>
          </p:cNvPr>
          <p:cNvSpPr>
            <a:spLocks noGrp="1"/>
          </p:cNvSpPr>
          <p:nvPr>
            <p:ph type="title"/>
          </p:nvPr>
        </p:nvSpPr>
        <p:spPr>
          <a:xfrm>
            <a:off x="581192" y="702156"/>
            <a:ext cx="11029616" cy="534973"/>
          </a:xfrm>
        </p:spPr>
        <p:txBody>
          <a:bodyPr/>
          <a:lstStyle/>
          <a:p>
            <a:r>
              <a:rPr lang="en-GB" dirty="0"/>
              <a:t>More lifestyle solutions</a:t>
            </a:r>
          </a:p>
        </p:txBody>
      </p:sp>
      <p:sp>
        <p:nvSpPr>
          <p:cNvPr id="3" name="Content Placeholder 2">
            <a:extLst>
              <a:ext uri="{FF2B5EF4-FFF2-40B4-BE49-F238E27FC236}">
                <a16:creationId xmlns:a16="http://schemas.microsoft.com/office/drawing/2014/main" id="{7EEE7B43-9C65-488F-978D-812BFD82B129}"/>
              </a:ext>
            </a:extLst>
          </p:cNvPr>
          <p:cNvSpPr>
            <a:spLocks noGrp="1"/>
          </p:cNvSpPr>
          <p:nvPr>
            <p:ph idx="1"/>
          </p:nvPr>
        </p:nvSpPr>
        <p:spPr>
          <a:xfrm>
            <a:off x="581192" y="1559859"/>
            <a:ext cx="11029615" cy="5142155"/>
          </a:xfrm>
        </p:spPr>
        <p:txBody>
          <a:bodyPr>
            <a:normAutofit/>
          </a:bodyPr>
          <a:lstStyle/>
          <a:p>
            <a:r>
              <a:rPr lang="en-GB" b="1" dirty="0"/>
              <a:t>Make time for your friends</a:t>
            </a:r>
            <a:r>
              <a:rPr lang="en-GB" dirty="0"/>
              <a:t>.  When you've got a lot on this might seem hard, but it can help you feel more positive and less isolated. Chatting to friends about the things you find difficult can help you keep things in perspective – and you can do the same for them. Laughing and smiling with them will also produce hormones that help you to relax. </a:t>
            </a:r>
          </a:p>
          <a:p>
            <a:r>
              <a:rPr lang="en-GB" b="1" dirty="0"/>
              <a:t>Find balance in your life</a:t>
            </a:r>
            <a:r>
              <a:rPr lang="en-GB" dirty="0"/>
              <a:t>. You may find that one part of your life, such as your job or taking care of young children, is taking up almost all of your time and energy. Try making a decision to focus some of your energy on other parts of your life, like family, friends or hobbies. It's not easy, but this can help spread the weight of pressures in your life, and make everything feel lighter.</a:t>
            </a:r>
          </a:p>
          <a:p>
            <a:r>
              <a:rPr lang="en-GB" b="1" dirty="0"/>
              <a:t>Get good sleep</a:t>
            </a:r>
            <a:r>
              <a:rPr lang="en-GB" dirty="0"/>
              <a:t>. Stress can make it difficult for you to sleep, and you may develop sleep problems. Being well-rested can increase your ability to deal with difficult situations. (See our booklet How to cope with sleep problems for more information.) </a:t>
            </a:r>
          </a:p>
          <a:p>
            <a:r>
              <a:rPr lang="en-GB" b="1" dirty="0"/>
              <a:t>Be more physically active</a:t>
            </a:r>
            <a:r>
              <a:rPr lang="en-GB" dirty="0"/>
              <a:t>. Physical activity is important for reducing stress levels and preventing some of its damaging effects on the body (so long as you don't overdo it). </a:t>
            </a:r>
          </a:p>
          <a:p>
            <a:r>
              <a:rPr lang="en-GB" dirty="0"/>
              <a:t> </a:t>
            </a:r>
            <a:r>
              <a:rPr lang="en-GB" b="1" dirty="0"/>
              <a:t>Eat healthily</a:t>
            </a:r>
            <a:r>
              <a:rPr lang="en-GB" dirty="0"/>
              <a:t>. When you're stressed, it can be tempting to eat too much of the wrong kinds of food or to eat too little. But what you eat, and when you eat, can make a big difference to how well you feel.</a:t>
            </a:r>
          </a:p>
        </p:txBody>
      </p:sp>
    </p:spTree>
    <p:extLst>
      <p:ext uri="{BB962C8B-B14F-4D97-AF65-F5344CB8AC3E}">
        <p14:creationId xmlns:p14="http://schemas.microsoft.com/office/powerpoint/2010/main" val="329424899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A6083-A03E-46C6-9417-6054A0EE4449}"/>
              </a:ext>
            </a:extLst>
          </p:cNvPr>
          <p:cNvSpPr>
            <a:spLocks noGrp="1"/>
          </p:cNvSpPr>
          <p:nvPr>
            <p:ph type="title"/>
          </p:nvPr>
        </p:nvSpPr>
        <p:spPr>
          <a:xfrm>
            <a:off x="581192" y="247426"/>
            <a:ext cx="11029616" cy="925158"/>
          </a:xfrm>
        </p:spPr>
        <p:txBody>
          <a:bodyPr/>
          <a:lstStyle/>
          <a:p>
            <a:r>
              <a:rPr lang="en-GB" dirty="0"/>
              <a:t>Use your support network:</a:t>
            </a:r>
          </a:p>
        </p:txBody>
      </p:sp>
      <p:sp>
        <p:nvSpPr>
          <p:cNvPr id="3" name="Content Placeholder 2">
            <a:extLst>
              <a:ext uri="{FF2B5EF4-FFF2-40B4-BE49-F238E27FC236}">
                <a16:creationId xmlns:a16="http://schemas.microsoft.com/office/drawing/2014/main" id="{105D8B6A-6C6D-4E01-B26C-271F663E37E8}"/>
              </a:ext>
            </a:extLst>
          </p:cNvPr>
          <p:cNvSpPr>
            <a:spLocks noGrp="1"/>
          </p:cNvSpPr>
          <p:nvPr>
            <p:ph idx="1"/>
          </p:nvPr>
        </p:nvSpPr>
        <p:spPr>
          <a:xfrm>
            <a:off x="581192" y="1172584"/>
            <a:ext cx="11029615" cy="5593976"/>
          </a:xfrm>
        </p:spPr>
        <p:txBody>
          <a:bodyPr>
            <a:normAutofit/>
          </a:bodyPr>
          <a:lstStyle/>
          <a:p>
            <a:pPr marL="0" indent="0">
              <a:buNone/>
            </a:pPr>
            <a:br>
              <a:rPr lang="en-GB" dirty="0"/>
            </a:br>
            <a:r>
              <a:rPr lang="en-GB" dirty="0"/>
              <a:t>Remember that whatever you're going through that's causing you stress, you don't have to cope with it alone. </a:t>
            </a:r>
            <a:br>
              <a:rPr lang="en-GB" dirty="0"/>
            </a:br>
            <a:br>
              <a:rPr lang="en-GB" dirty="0"/>
            </a:br>
            <a:r>
              <a:rPr lang="en-GB" dirty="0"/>
              <a:t>• </a:t>
            </a:r>
            <a:r>
              <a:rPr lang="en-GB" b="1" dirty="0"/>
              <a:t>Friends and family</a:t>
            </a:r>
            <a:r>
              <a:rPr lang="en-GB" dirty="0"/>
              <a:t>. Sometimes just telling the people close to you how you're feeling can make a big difference – and they might be able to help you out in other ways too. </a:t>
            </a:r>
            <a:br>
              <a:rPr lang="en-GB" dirty="0"/>
            </a:br>
            <a:br>
              <a:rPr lang="en-GB" dirty="0"/>
            </a:br>
            <a:r>
              <a:rPr lang="en-GB" dirty="0"/>
              <a:t>• </a:t>
            </a:r>
            <a:r>
              <a:rPr lang="en-GB" b="1" dirty="0"/>
              <a:t>Support at work</a:t>
            </a:r>
            <a:r>
              <a:rPr lang="en-GB" dirty="0"/>
              <a:t>, such as your line manager, human resources (HR) department, union representatives, or employee assistance schemes. Try not to worry that talking to your manager or colleagues about stress will be seen as a sign of weakness – your wellbeing is important and responsible employers will take it seriously. If you're worried that the culture in your workplace might not be very supportive, talk to HR.  There are often anonymous ways to go about confronting workplace stress issues.</a:t>
            </a:r>
            <a:br>
              <a:rPr lang="en-GB" dirty="0"/>
            </a:br>
            <a:br>
              <a:rPr lang="en-GB" dirty="0"/>
            </a:br>
            <a:r>
              <a:rPr lang="en-GB" dirty="0"/>
              <a:t>• </a:t>
            </a:r>
            <a:r>
              <a:rPr lang="en-GB" b="1" dirty="0"/>
              <a:t>Support at university or college</a:t>
            </a:r>
            <a:r>
              <a:rPr lang="en-GB" dirty="0"/>
              <a:t>, such as your tutors, student union or student services. </a:t>
            </a:r>
          </a:p>
        </p:txBody>
      </p:sp>
    </p:spTree>
    <p:extLst>
      <p:ext uri="{BB962C8B-B14F-4D97-AF65-F5344CB8AC3E}">
        <p14:creationId xmlns:p14="http://schemas.microsoft.com/office/powerpoint/2010/main" val="125274390"/>
      </p:ext>
    </p:extLst>
  </p:cSld>
  <p:clrMapOvr>
    <a:masterClrMapping/>
  </p:clrMapOvr>
</p:sld>
</file>

<file path=ppt/theme/theme1.xml><?xml version="1.0" encoding="utf-8"?>
<a:theme xmlns:a="http://schemas.openxmlformats.org/drawingml/2006/main" name="DividendVTI">
  <a:themeElements>
    <a:clrScheme name="AnalogousFromDarkSeedLeftStep">
      <a:dk1>
        <a:srgbClr val="000000"/>
      </a:dk1>
      <a:lt1>
        <a:srgbClr val="FFFFFF"/>
      </a:lt1>
      <a:dk2>
        <a:srgbClr val="243841"/>
      </a:dk2>
      <a:lt2>
        <a:srgbClr val="E5E8E2"/>
      </a:lt2>
      <a:accent1>
        <a:srgbClr val="942EE2"/>
      </a:accent1>
      <a:accent2>
        <a:srgbClr val="604ADA"/>
      </a:accent2>
      <a:accent3>
        <a:srgbClr val="2E5DE2"/>
      </a:accent3>
      <a:accent4>
        <a:srgbClr val="1C97D0"/>
      </a:accent4>
      <a:accent5>
        <a:srgbClr val="25B6A8"/>
      </a:accent5>
      <a:accent6>
        <a:srgbClr val="19BC68"/>
      </a:accent6>
      <a:hlink>
        <a:srgbClr val="329097"/>
      </a:hlink>
      <a:folHlink>
        <a:srgbClr val="7F7F7F"/>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docProps/app.xml><?xml version="1.0" encoding="utf-8"?>
<Properties xmlns="http://schemas.openxmlformats.org/officeDocument/2006/extended-properties" xmlns:vt="http://schemas.openxmlformats.org/officeDocument/2006/docPropsVTypes">
  <TotalTime>6</TotalTime>
  <Words>3192</Words>
  <Application>Microsoft Macintosh PowerPoint</Application>
  <PresentationFormat>Widescreen</PresentationFormat>
  <Paragraphs>136</Paragraphs>
  <Slides>39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39</vt:i4>
      </vt:variant>
    </vt:vector>
  </HeadingPairs>
  <TitlesOfParts>
    <vt:vector size="43" baseType="lpstr">
      <vt:lpstr>Gill Sans MT</vt:lpstr>
      <vt:lpstr>Times New Roman</vt:lpstr>
      <vt:lpstr>Wingdings 2</vt:lpstr>
      <vt:lpstr>DividendVTI</vt:lpstr>
      <vt:lpstr>Stress MAnagment</vt:lpstr>
      <vt:lpstr>What is stress?</vt:lpstr>
      <vt:lpstr>The definition of stress…..</vt:lpstr>
      <vt:lpstr>What does stress feel like?</vt:lpstr>
      <vt:lpstr>Mental/emotional Signs:</vt:lpstr>
      <vt:lpstr>Behavioural signs:</vt:lpstr>
      <vt:lpstr>Physical symptoms:</vt:lpstr>
      <vt:lpstr>The stress response </vt:lpstr>
      <vt:lpstr>What makes  you feel stressed?</vt:lpstr>
      <vt:lpstr>Things that frequently cause stress:</vt:lpstr>
      <vt:lpstr>More stressors:</vt:lpstr>
      <vt:lpstr>IS STRESS ALWAYS A BAD THING?</vt:lpstr>
      <vt:lpstr>GOOD STRESS</vt:lpstr>
      <vt:lpstr>BAD STRESS</vt:lpstr>
      <vt:lpstr>What else is important?</vt:lpstr>
      <vt:lpstr>PowerPoint Presentation</vt:lpstr>
      <vt:lpstr>How to stop feeling anxious</vt:lpstr>
      <vt:lpstr>Module evaluation form</vt:lpstr>
      <vt:lpstr>Stress in the workplace</vt:lpstr>
      <vt:lpstr>Work place stress is just as “serious” as lifestyle/life-event stress</vt:lpstr>
      <vt:lpstr>Minimizing work-related stress is an ethical obligation of the employer</vt:lpstr>
      <vt:lpstr>The key piece of legislation is The Health and Safety at Work Act 1974 section 4 (3)(b) being:</vt:lpstr>
      <vt:lpstr>Benefits to tackling stress at work:</vt:lpstr>
      <vt:lpstr>The HSE has identified six main causes of stress or stressors in organisations that managers should address:</vt:lpstr>
      <vt:lpstr>The Co$t of managing stress</vt:lpstr>
      <vt:lpstr>Activity-10 minutes</vt:lpstr>
      <vt:lpstr>Additional Information and links</vt:lpstr>
      <vt:lpstr>What it is:</vt:lpstr>
      <vt:lpstr>Is stress a mental health problem?</vt:lpstr>
      <vt:lpstr>Stress can be a vicious cycle</vt:lpstr>
      <vt:lpstr>Why does stress affect me physically? You might find that your first clues about being stressed are physical signs, like tiredness, headaches or an upset stomach.</vt:lpstr>
      <vt:lpstr>What are the symptoms of stress?</vt:lpstr>
      <vt:lpstr>Signs of stress:</vt:lpstr>
      <vt:lpstr>What causes stress?</vt:lpstr>
      <vt:lpstr>Why do certain things make me feel stressed?</vt:lpstr>
      <vt:lpstr>Happiness and Stress?</vt:lpstr>
      <vt:lpstr>Some Lifestyle solutions:</vt:lpstr>
      <vt:lpstr>More lifestyle solutions</vt:lpstr>
      <vt:lpstr>Use your support network: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Stress MAnagment</dc:title>
  <dc:creator>Clare Stradling</dc:creator>
  <cp:lastModifiedBy>Clare Stradling</cp:lastModifiedBy>
  <cp:revision>2</cp:revision>
  <dcterms:created xsi:type="dcterms:W3CDTF">2020-11-19T23:02:13Z</dcterms:created>
  <dcterms:modified xsi:type="dcterms:W3CDTF">2021-03-23T17:06:37Z</dcterms:modified>
</cp:coreProperties>
</file>