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ags/tag1.xml" ContentType="application/vnd.openxmlformats-officedocument.presentationml.tags+xml"/>
  <Override PartName="/ppt/theme/themeOverride6.xml" ContentType="application/vnd.openxmlformats-officedocument.themeOverride+xml"/>
  <Override PartName="/ppt/theme/themeOverride7.xml" ContentType="application/vnd.openxmlformats-officedocument.themeOverride+xml"/>
  <Override PartName="/ppt/tags/tag2.xml" ContentType="application/vnd.openxmlformats-officedocument.presentationml.tags+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ags/tag3.xml" ContentType="application/vnd.openxmlformats-officedocument.presentationml.tags+xml"/>
  <Override PartName="/ppt/theme/themeOverride11.xml" ContentType="application/vnd.openxmlformats-officedocument.themeOverride+xml"/>
  <Override PartName="/ppt/theme/themeOverride12.xml" ContentType="application/vnd.openxmlformats-officedocument.themeOverride+xml"/>
  <Override PartName="/ppt/notesSlides/notesSlide3.xml" ContentType="application/vnd.openxmlformats-officedocument.presentationml.notesSl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notesSlides/notesSlide4.xml" ContentType="application/vnd.openxmlformats-officedocument.presentationml.notesSl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ags/tag4.xml" ContentType="application/vnd.openxmlformats-officedocument.presentationml.tags+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ags/tag5.xml" ContentType="application/vnd.openxmlformats-officedocument.presentationml.tags+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ags/tag6.xml" ContentType="application/vnd.openxmlformats-officedocument.presentationml.tags+xml"/>
  <Override PartName="/ppt/theme/themeOverride57.xml" ContentType="application/vnd.openxmlformats-officedocument.themeOverride+xml"/>
  <Override PartName="/ppt/theme/themeOverride58.xml" ContentType="application/vnd.openxmlformats-officedocument.themeOverride+xml"/>
  <Override PartName="/ppt/tags/tag7.xml" ContentType="application/vnd.openxmlformats-officedocument.presentationml.tags+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theme/themeOverride67.xml" ContentType="application/vnd.openxmlformats-officedocument.themeOverride+xml"/>
  <Override PartName="/ppt/theme/themeOverride68.xml" ContentType="application/vnd.openxmlformats-officedocument.themeOverride+xml"/>
  <Override PartName="/ppt/theme/themeOverride69.xml" ContentType="application/vnd.openxmlformats-officedocument.themeOverride+xml"/>
  <Override PartName="/ppt/theme/themeOverride70.xml" ContentType="application/vnd.openxmlformats-officedocument.themeOverride+xml"/>
  <Override PartName="/ppt/theme/themeOverride71.xml" ContentType="application/vnd.openxmlformats-officedocument.themeOverride+xml"/>
  <Override PartName="/ppt/notesSlides/notesSlide5.xml" ContentType="application/vnd.openxmlformats-officedocument.presentationml.notesSlide+xml"/>
  <Override PartName="/ppt/theme/themeOverride72.xml" ContentType="application/vnd.openxmlformats-officedocument.themeOverride+xml"/>
  <Override PartName="/ppt/theme/themeOverride73.xml" ContentType="application/vnd.openxmlformats-officedocument.themeOverride+xml"/>
  <Override PartName="/ppt/tags/tag8.xml" ContentType="application/vnd.openxmlformats-officedocument.presentationml.tags+xml"/>
  <Override PartName="/ppt/theme/themeOverride74.xml" ContentType="application/vnd.openxmlformats-officedocument.themeOverride+xml"/>
  <Override PartName="/ppt/theme/themeOverride75.xml" ContentType="application/vnd.openxmlformats-officedocument.themeOverride+xml"/>
  <Override PartName="/ppt/theme/themeOverride76.xml" ContentType="application/vnd.openxmlformats-officedocument.themeOverride+xml"/>
  <Override PartName="/ppt/notesSlides/notesSlide6.xml" ContentType="application/vnd.openxmlformats-officedocument.presentationml.notesSlide+xml"/>
  <Override PartName="/ppt/theme/themeOverride77.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60" r:id="rId1"/>
  </p:sldMasterIdLst>
  <p:notesMasterIdLst>
    <p:notesMasterId r:id="rId79"/>
  </p:notesMasterIdLst>
  <p:handoutMasterIdLst>
    <p:handoutMasterId r:id="rId80"/>
  </p:handoutMasterIdLst>
  <p:sldIdLst>
    <p:sldId id="504" r:id="rId2"/>
    <p:sldId id="485" r:id="rId3"/>
    <p:sldId id="487" r:id="rId4"/>
    <p:sldId id="486" r:id="rId5"/>
    <p:sldId id="444" r:id="rId6"/>
    <p:sldId id="445" r:id="rId7"/>
    <p:sldId id="315" r:id="rId8"/>
    <p:sldId id="401" r:id="rId9"/>
    <p:sldId id="488" r:id="rId10"/>
    <p:sldId id="403" r:id="rId11"/>
    <p:sldId id="316" r:id="rId12"/>
    <p:sldId id="475" r:id="rId13"/>
    <p:sldId id="476" r:id="rId14"/>
    <p:sldId id="477" r:id="rId15"/>
    <p:sldId id="421" r:id="rId16"/>
    <p:sldId id="422" r:id="rId17"/>
    <p:sldId id="423" r:id="rId18"/>
    <p:sldId id="424" r:id="rId19"/>
    <p:sldId id="425" r:id="rId20"/>
    <p:sldId id="489" r:id="rId21"/>
    <p:sldId id="490" r:id="rId22"/>
    <p:sldId id="478" r:id="rId23"/>
    <p:sldId id="479" r:id="rId24"/>
    <p:sldId id="480" r:id="rId25"/>
    <p:sldId id="481" r:id="rId26"/>
    <p:sldId id="482" r:id="rId27"/>
    <p:sldId id="430" r:id="rId28"/>
    <p:sldId id="432" r:id="rId29"/>
    <p:sldId id="398" r:id="rId30"/>
    <p:sldId id="442" r:id="rId31"/>
    <p:sldId id="364" r:id="rId32"/>
    <p:sldId id="397" r:id="rId33"/>
    <p:sldId id="492" r:id="rId34"/>
    <p:sldId id="484" r:id="rId35"/>
    <p:sldId id="361" r:id="rId36"/>
    <p:sldId id="354" r:id="rId37"/>
    <p:sldId id="318" r:id="rId38"/>
    <p:sldId id="443" r:id="rId39"/>
    <p:sldId id="363" r:id="rId40"/>
    <p:sldId id="491" r:id="rId41"/>
    <p:sldId id="452" r:id="rId42"/>
    <p:sldId id="493" r:id="rId43"/>
    <p:sldId id="494" r:id="rId44"/>
    <p:sldId id="495" r:id="rId45"/>
    <p:sldId id="497" r:id="rId46"/>
    <p:sldId id="498" r:id="rId47"/>
    <p:sldId id="499" r:id="rId48"/>
    <p:sldId id="500" r:id="rId49"/>
    <p:sldId id="501" r:id="rId50"/>
    <p:sldId id="502" r:id="rId51"/>
    <p:sldId id="503" r:id="rId52"/>
    <p:sldId id="471" r:id="rId53"/>
    <p:sldId id="474" r:id="rId54"/>
    <p:sldId id="505" r:id="rId55"/>
    <p:sldId id="549" r:id="rId56"/>
    <p:sldId id="550" r:id="rId57"/>
    <p:sldId id="551" r:id="rId58"/>
    <p:sldId id="552" r:id="rId59"/>
    <p:sldId id="553" r:id="rId60"/>
    <p:sldId id="554" r:id="rId61"/>
    <p:sldId id="555" r:id="rId62"/>
    <p:sldId id="556" r:id="rId63"/>
    <p:sldId id="557" r:id="rId64"/>
    <p:sldId id="558" r:id="rId65"/>
    <p:sldId id="559" r:id="rId66"/>
    <p:sldId id="560" r:id="rId67"/>
    <p:sldId id="561" r:id="rId68"/>
    <p:sldId id="562" r:id="rId69"/>
    <p:sldId id="563" r:id="rId70"/>
    <p:sldId id="564" r:id="rId71"/>
    <p:sldId id="565" r:id="rId72"/>
    <p:sldId id="508" r:id="rId73"/>
    <p:sldId id="566" r:id="rId74"/>
    <p:sldId id="567" r:id="rId75"/>
    <p:sldId id="509" r:id="rId76"/>
    <p:sldId id="510" r:id="rId77"/>
    <p:sldId id="511" r:id="rId78"/>
  </p:sldIdLst>
  <p:sldSz cx="12188825"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6">
          <p15:clr>
            <a:srgbClr val="A4A3A4"/>
          </p15:clr>
        </p15:guide>
        <p15:guide id="2" pos="39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86817" autoAdjust="0"/>
  </p:normalViewPr>
  <p:slideViewPr>
    <p:cSldViewPr>
      <p:cViewPr varScale="1">
        <p:scale>
          <a:sx n="69" d="100"/>
          <a:sy n="69" d="100"/>
        </p:scale>
        <p:origin x="1138" y="58"/>
      </p:cViewPr>
      <p:guideLst>
        <p:guide orient="horz" pos="2216"/>
        <p:guide pos="3938"/>
      </p:guideLst>
    </p:cSldViewPr>
  </p:slideViewPr>
  <p:outlineViewPr>
    <p:cViewPr>
      <p:scale>
        <a:sx n="33" d="100"/>
        <a:sy n="33" d="100"/>
      </p:scale>
      <p:origin x="252" y="59814"/>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2025/7/8</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2025/7/8</a:t>
            </a:fld>
            <a:endParaRPr lang="zh-CN" altLang="en-US"/>
          </a:p>
        </p:txBody>
      </p:sp>
      <p:sp>
        <p:nvSpPr>
          <p:cNvPr id="4" name="幻灯片图像占位符 3"/>
          <p:cNvSpPr>
            <a:spLocks noGrp="1" noRot="1" noChangeAspect="1"/>
          </p:cNvSpPr>
          <p:nvPr>
            <p:ph type="sldImg" idx="2"/>
          </p:nvPr>
        </p:nvSpPr>
        <p:spPr>
          <a:xfrm>
            <a:off x="2286450" y="514350"/>
            <a:ext cx="4571101"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725722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053640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496356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987695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942006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3285325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099764" y="4455620"/>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635256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extLst>
      <p:ext uri="{BB962C8B-B14F-4D97-AF65-F5344CB8AC3E}">
        <p14:creationId xmlns:p14="http://schemas.microsoft.com/office/powerpoint/2010/main" val="409347318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712522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96993" y="1845734"/>
            <a:ext cx="4936474" cy="402336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0890413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1096994" y="2582334"/>
            <a:ext cx="4936474" cy="3378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216301" y="2582334"/>
            <a:ext cx="4936474" cy="3378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1990897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940078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EFDB423-F4EB-1244-AC62-4B4A08009BC0}" type="datetime1">
              <a:rPr lang="zh-CN" altLang="en-US" smtClean="0"/>
              <a:t>2025/7/8</a:t>
            </a:fld>
            <a:endParaRPr lang="zh-CN"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CN" alt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587445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輔助字幕的內容">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fld id="{654EA20B-5F01-614A-AE90-09D6BDF5EBFA}" type="datetime1">
              <a:rPr lang="zh-CN" altLang="en-US" smtClean="0"/>
              <a:t>2025/7/8</a:t>
            </a:fld>
            <a:endParaRPr lang="zh-CN" altLang="en-US"/>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5414037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輔助字幕的圖片">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5074920"/>
            <a:ext cx="10110630" cy="822960"/>
          </a:xfrm>
        </p:spPr>
        <p:txBody>
          <a:bodyPr lIns="91440" tIns="0" rIns="91440" bIns="0" anchor="b">
            <a:noAutofit/>
          </a:bodyPr>
          <a:lstStyle>
            <a:lvl1pPr>
              <a:defRPr sz="3599" b="0">
                <a:solidFill>
                  <a:srgbClr val="FFFFFF"/>
                </a:solidFill>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15" y="0"/>
            <a:ext cx="12188810"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zh-TW" altLang="en-US"/>
              <a:t>按一下圖示以新增圖片</a:t>
            </a:r>
            <a:endParaRPr lang="en-US" dirty="0"/>
          </a:p>
        </p:txBody>
      </p:sp>
      <p:sp>
        <p:nvSpPr>
          <p:cNvPr id="4" name="Text Placeholder 3"/>
          <p:cNvSpPr>
            <a:spLocks noGrp="1"/>
          </p:cNvSpPr>
          <p:nvPr>
            <p:ph type="body" sz="half" idx="2"/>
          </p:nvPr>
        </p:nvSpPr>
        <p:spPr>
          <a:xfrm>
            <a:off x="1096994" y="5907023"/>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4611642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8810421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4779"/>
            <a:ext cx="2628215" cy="5757421"/>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7982" y="414778"/>
            <a:ext cx="7732286" cy="5757422"/>
          </a:xfrm>
        </p:spPr>
        <p:txBody>
          <a:bodyPr vert="eaVert" lIns="45720" tIns="0" rIns="45720" bIns="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37338145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88826"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fld id="{654EA20B-5F01-614A-AE90-09D6BDF5EBFA}" type="datetime1">
              <a:rPr lang="zh-CN" altLang="en-US" smtClean="0"/>
              <a:t>2025/7/8</a:t>
            </a:fld>
            <a:endParaRPr lang="zh-CN" altLang="en-US"/>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94759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hemeOverride" Target="../theme/themeOverride7.xml"/><Relationship Id="rId4" Type="http://schemas.openxmlformats.org/officeDocument/2006/relationships/hyperlink" Target="https://www.accesstoinsight.org/tipitaka/mn/mn.141.piya.html" TargetMode="Externa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hemeOverride" Target="../theme/themeOverride10.xml"/><Relationship Id="rId5" Type="http://schemas.openxmlformats.org/officeDocument/2006/relationships/hyperlink" Target="https://www.accesstoinsight.org/lib/authors/soma/wayof.html" TargetMode="External"/><Relationship Id="rId4" Type="http://schemas.openxmlformats.org/officeDocument/2006/relationships/hyperlink" Target="https://www.accesstoinsight.org/tipitaka/mn/mn.010.nysa.html" TargetMode="Externa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RFYUzZwYhFc?feature=oembed" TargetMode="External"/><Relationship Id="rId1" Type="http://schemas.openxmlformats.org/officeDocument/2006/relationships/themeOverride" Target="../theme/themeOverride14.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1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16.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hemeOverride" Target="../theme/themeOverride1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hemeOverride" Target="../theme/themeOverride18.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gajournal.com/meditation/how-to-meditate/everything-need-know-meditation-posture/" TargetMode="External"/><Relationship Id="rId2" Type="http://schemas.openxmlformats.org/officeDocument/2006/relationships/slideLayout" Target="../slideLayouts/slideLayout2.xml"/><Relationship Id="rId1" Type="http://schemas.openxmlformats.org/officeDocument/2006/relationships/themeOverride" Target="../theme/themeOverride19.xml"/><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hemeOverride" Target="../theme/themeOverride26.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hemeOverride" Target="../theme/themeOverride32.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34.xml"/><Relationship Id="rId4" Type="http://schemas.openxmlformats.org/officeDocument/2006/relationships/hyperlink" Target="https://www.accesstoinsight.org/lib/authors/gunaratana/wheel351.html" TargetMode="Externa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2.xml"/><Relationship Id="rId1" Type="http://schemas.openxmlformats.org/officeDocument/2006/relationships/themeOverride" Target="../theme/themeOverride42.xml"/><Relationship Id="rId6" Type="http://schemas.openxmlformats.org/officeDocument/2006/relationships/hyperlink" Target="https://www.mctb.org/mctb2/table-of-contents/part-iii-the-samatha-jhanas/29-kasina-practice/" TargetMode="External"/><Relationship Id="rId5" Type="http://schemas.openxmlformats.org/officeDocument/2006/relationships/hyperlink" Target="https://www.wikihow.com/Practice-Kasina-Meditation" TargetMode="Externa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2.xml"/><Relationship Id="rId1" Type="http://schemas.openxmlformats.org/officeDocument/2006/relationships/themeOverride" Target="../theme/themeOverride44.xml"/><Relationship Id="rId4" Type="http://schemas.openxmlformats.org/officeDocument/2006/relationships/image" Target="../media/image40.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46.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slideLayout" Target="../slideLayouts/slideLayout2.xml"/><Relationship Id="rId1" Type="http://schemas.openxmlformats.org/officeDocument/2006/relationships/themeOverride" Target="../theme/themeOverride47.xml"/><Relationship Id="rId5" Type="http://schemas.openxmlformats.org/officeDocument/2006/relationships/image" Target="../media/image46.png"/><Relationship Id="rId4" Type="http://schemas.openxmlformats.org/officeDocument/2006/relationships/image" Target="../media/image45.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themeOverride" Target="../theme/themeOverride48.xml"/><Relationship Id="rId4" Type="http://schemas.openxmlformats.org/officeDocument/2006/relationships/image" Target="../media/image48.png"/></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2.xml"/><Relationship Id="rId1" Type="http://schemas.openxmlformats.org/officeDocument/2006/relationships/themeOverride" Target="../theme/themeOverride49.xml"/><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Layout" Target="../slideLayouts/slideLayout2.xml"/><Relationship Id="rId1" Type="http://schemas.openxmlformats.org/officeDocument/2006/relationships/themeOverride" Target="../theme/themeOverride50.xml"/><Relationship Id="rId6" Type="http://schemas.openxmlformats.org/officeDocument/2006/relationships/image" Target="../media/image40.png"/><Relationship Id="rId5" Type="http://schemas.openxmlformats.org/officeDocument/2006/relationships/image" Target="../media/image53.png"/><Relationship Id="rId4" Type="http://schemas.openxmlformats.org/officeDocument/2006/relationships/image" Target="../media/image52.png"/></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Layout" Target="../slideLayouts/slideLayout2.xml"/><Relationship Id="rId1" Type="http://schemas.openxmlformats.org/officeDocument/2006/relationships/themeOverride" Target="../theme/themeOverride51.xml"/><Relationship Id="rId4" Type="http://schemas.openxmlformats.org/officeDocument/2006/relationships/image" Target="../media/image55.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2.xml"/><Relationship Id="rId1" Type="http://schemas.openxmlformats.org/officeDocument/2006/relationships/themeOverride" Target="../theme/themeOverride54.xml"/><Relationship Id="rId5" Type="http://schemas.microsoft.com/office/2007/relationships/hdphoto" Target="../media/hdphoto2.wdp"/><Relationship Id="rId4" Type="http://schemas.openxmlformats.org/officeDocument/2006/relationships/image" Target="../media/image58.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57.xml"/><Relationship Id="rId5" Type="http://schemas.openxmlformats.org/officeDocument/2006/relationships/image" Target="../media/image59.png"/><Relationship Id="rId4"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hemeOverride" Target="../theme/themeOverride58.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9.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4.xml.rels><?xml version="1.0" encoding="UTF-8" standalone="yes"?>
<Relationships xmlns="http://schemas.openxmlformats.org/package/2006/relationships"><Relationship Id="rId3" Type="http://schemas.openxmlformats.org/officeDocument/2006/relationships/audio" Target="../media/media2.wav"/><Relationship Id="rId2" Type="http://schemas.microsoft.com/office/2007/relationships/media" Target="../media/media2.wav"/><Relationship Id="rId1" Type="http://schemas.openxmlformats.org/officeDocument/2006/relationships/themeOverride" Target="../theme/themeOverride64.xml"/><Relationship Id="rId5" Type="http://schemas.openxmlformats.org/officeDocument/2006/relationships/image" Target="../media/image61.png"/><Relationship Id="rId4"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5.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7.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8.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9.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0.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71.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2.xml"/></Relationships>
</file>

<file path=ppt/slides/_rels/slide73.xml.rels><?xml version="1.0" encoding="UTF-8" standalone="yes"?>
<Relationships xmlns="http://schemas.openxmlformats.org/package/2006/relationships"><Relationship Id="rId3" Type="http://schemas.microsoft.com/office/2007/relationships/media" Target="../media/media3.wav"/><Relationship Id="rId2" Type="http://schemas.openxmlformats.org/officeDocument/2006/relationships/tags" Target="../tags/tag8.xml"/><Relationship Id="rId1" Type="http://schemas.openxmlformats.org/officeDocument/2006/relationships/themeOverride" Target="../theme/themeOverride73.xml"/><Relationship Id="rId6" Type="http://schemas.openxmlformats.org/officeDocument/2006/relationships/image" Target="../media/image61.png"/><Relationship Id="rId5" Type="http://schemas.openxmlformats.org/officeDocument/2006/relationships/slideLayout" Target="../slideLayouts/slideLayout2.xml"/><Relationship Id="rId4" Type="http://schemas.openxmlformats.org/officeDocument/2006/relationships/audio" Target="../media/media3.wav"/></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4.xml"/></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5.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76.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EA15AAE8-B2DF-52E1-3B0C-8B53978723EF}"/>
              </a:ext>
            </a:extLst>
          </p:cNvPr>
          <p:cNvSpPr>
            <a:spLocks noGrp="1"/>
          </p:cNvSpPr>
          <p:nvPr>
            <p:ph type="sldNum" sz="quarter" idx="12"/>
          </p:nvPr>
        </p:nvSpPr>
        <p:spPr/>
        <p:txBody>
          <a:bodyPr/>
          <a:lstStyle/>
          <a:p>
            <a:fld id="{6113E31D-E2AB-40D1-8B51-AFA5AFEF393A}" type="slidenum">
              <a:rPr lang="en-US" smtClean="0"/>
              <a:t>1</a:t>
            </a:fld>
            <a:endParaRPr lang="en-US" dirty="0"/>
          </a:p>
        </p:txBody>
      </p:sp>
      <p:sp>
        <p:nvSpPr>
          <p:cNvPr id="7" name="矩形: 按鈕形 6">
            <a:extLst>
              <a:ext uri="{FF2B5EF4-FFF2-40B4-BE49-F238E27FC236}">
                <a16:creationId xmlns:a16="http://schemas.microsoft.com/office/drawing/2014/main" id="{F9E3421A-FA7D-FDC6-9804-E41740FA9E62}"/>
              </a:ext>
            </a:extLst>
          </p:cNvPr>
          <p:cNvSpPr/>
          <p:nvPr/>
        </p:nvSpPr>
        <p:spPr>
          <a:xfrm>
            <a:off x="3430116" y="620688"/>
            <a:ext cx="5256584" cy="93610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432000" rIns="0" bIns="0" rtlCol="0" anchor="ctr">
            <a:scene3d>
              <a:camera prst="orthographicFront"/>
              <a:lightRig rig="chilly" dir="t"/>
            </a:scene3d>
            <a:sp3d prstMaterial="clear"/>
          </a:bodyPr>
          <a:lstStyle/>
          <a:p>
            <a:pPr algn="ctr"/>
            <a:r>
              <a:rPr lang="en-US" altLang="zh-TW" sz="3600" dirty="0">
                <a:solidFill>
                  <a:schemeClr val="bg1"/>
                </a:solidFill>
                <a:latin typeface="Times New Roman" panose="02020603050405020304" pitchFamily="18" charset="0"/>
                <a:cs typeface="Times New Roman" panose="02020603050405020304" pitchFamily="18" charset="0"/>
              </a:rPr>
              <a:t>Buddhist Meditation-1</a:t>
            </a:r>
            <a:endParaRPr lang="zh-TW" altLang="en-US" sz="3600" dirty="0">
              <a:solidFill>
                <a:schemeClr val="bg1"/>
              </a:solidFill>
              <a:latin typeface="Times New Roman" panose="02020603050405020304" pitchFamily="18" charset="0"/>
              <a:cs typeface="Times New Roman" panose="02020603050405020304" pitchFamily="18" charset="0"/>
            </a:endParaRPr>
          </a:p>
          <a:p>
            <a:pPr algn="ctr"/>
            <a:endParaRPr lang="zh-TW" altLang="en-US" sz="3600" dirty="0">
              <a:latin typeface="Times New Roman" panose="02020603050405020304" pitchFamily="18" charset="0"/>
              <a:cs typeface="Times New Roman" panose="02020603050405020304" pitchFamily="18" charset="0"/>
            </a:endParaRPr>
          </a:p>
        </p:txBody>
      </p:sp>
      <p:pic>
        <p:nvPicPr>
          <p:cNvPr id="10" name="圖片 9">
            <a:extLst>
              <a:ext uri="{FF2B5EF4-FFF2-40B4-BE49-F238E27FC236}">
                <a16:creationId xmlns:a16="http://schemas.microsoft.com/office/drawing/2014/main" id="{F50A1EF5-F142-07EB-9DB6-3E7543211CAB}"/>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303" b="92172" l="9642" r="91736">
                        <a14:foregroundMark x1="37190" y1="92172" x2="37190" y2="92172"/>
                        <a14:foregroundMark x1="92011" y1="79040" x2="92011" y2="79040"/>
                        <a14:foregroundMark x1="44904" y1="8081" x2="44904" y2="8081"/>
                        <a14:foregroundMark x1="42424" y1="5303" x2="42424" y2="5303"/>
                        <a14:backgroundMark x1="12121" y1="17677" x2="12121" y2="17677"/>
                      </a14:backgroundRemoval>
                    </a14:imgEffect>
                  </a14:imgLayer>
                </a14:imgProps>
              </a:ext>
            </a:extLst>
          </a:blip>
          <a:stretch>
            <a:fillRect/>
          </a:stretch>
        </p:blipFill>
        <p:spPr>
          <a:xfrm rot="197255">
            <a:off x="4183497" y="2156887"/>
            <a:ext cx="3457575" cy="3771900"/>
          </a:xfrm>
          <a:prstGeom prst="rect">
            <a:avLst/>
          </a:prstGeom>
        </p:spPr>
      </p:pic>
    </p:spTree>
    <p:extLst>
      <p:ext uri="{BB962C8B-B14F-4D97-AF65-F5344CB8AC3E}">
        <p14:creationId xmlns:p14="http://schemas.microsoft.com/office/powerpoint/2010/main" val="269393962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F219CD09-ABFC-8B72-808D-AAA856728182}"/>
              </a:ext>
            </a:extLst>
          </p:cNvPr>
          <p:cNvSpPr>
            <a:spLocks noGrp="1"/>
          </p:cNvSpPr>
          <p:nvPr>
            <p:ph type="sldNum" sz="quarter" idx="12"/>
          </p:nvPr>
        </p:nvSpPr>
        <p:spPr/>
        <p:txBody>
          <a:bodyPr/>
          <a:lstStyle/>
          <a:p>
            <a:fld id="{6113E31D-E2AB-40D1-8B51-AFA5AFEF393A}" type="slidenum">
              <a:rPr lang="en-US" smtClean="0"/>
              <a:t>2</a:t>
            </a:fld>
            <a:endParaRPr lang="en-US" dirty="0"/>
          </a:p>
        </p:txBody>
      </p:sp>
      <p:sp>
        <p:nvSpPr>
          <p:cNvPr id="5" name="矩形: 按鈕形 4">
            <a:extLst>
              <a:ext uri="{FF2B5EF4-FFF2-40B4-BE49-F238E27FC236}">
                <a16:creationId xmlns:a16="http://schemas.microsoft.com/office/drawing/2014/main" id="{7E065226-A435-989B-5320-294050E9196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graphicFrame>
        <p:nvGraphicFramePr>
          <p:cNvPr id="11" name="表格 10">
            <a:extLst>
              <a:ext uri="{FF2B5EF4-FFF2-40B4-BE49-F238E27FC236}">
                <a16:creationId xmlns:a16="http://schemas.microsoft.com/office/drawing/2014/main" id="{23C0D852-D2D3-100C-5F43-B09C60B90C95}"/>
              </a:ext>
            </a:extLst>
          </p:cNvPr>
          <p:cNvGraphicFramePr>
            <a:graphicFrameLocks noGrp="1"/>
          </p:cNvGraphicFramePr>
          <p:nvPr>
            <p:extLst>
              <p:ext uri="{D42A27DB-BD31-4B8C-83A1-F6EECF244321}">
                <p14:modId xmlns:p14="http://schemas.microsoft.com/office/powerpoint/2010/main" val="2099678270"/>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12" name="矩形 11">
            <a:extLst>
              <a:ext uri="{FF2B5EF4-FFF2-40B4-BE49-F238E27FC236}">
                <a16:creationId xmlns:a16="http://schemas.microsoft.com/office/drawing/2014/main" id="{5ECA2169-7611-11B3-B6BA-9E352348D09D}"/>
              </a:ext>
            </a:extLst>
          </p:cNvPr>
          <p:cNvSpPr/>
          <p:nvPr/>
        </p:nvSpPr>
        <p:spPr>
          <a:xfrm>
            <a:off x="621804" y="1772816"/>
            <a:ext cx="2304256" cy="504056"/>
          </a:xfrm>
          <a:prstGeom prst="rect">
            <a:avLst/>
          </a:prstGeom>
          <a:noFill/>
          <a:ln w="635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7976965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2971CE0C-035F-5E0F-1069-6DF1429FD949}"/>
              </a:ext>
            </a:extLst>
          </p:cNvPr>
          <p:cNvSpPr>
            <a:spLocks noGrp="1"/>
          </p:cNvSpPr>
          <p:nvPr>
            <p:ph type="sldNum" sz="quarter" idx="12"/>
          </p:nvPr>
        </p:nvSpPr>
        <p:spPr/>
        <p:txBody>
          <a:bodyPr/>
          <a:lstStyle/>
          <a:p>
            <a:fld id="{6113E31D-E2AB-40D1-8B51-AFA5AFEF393A}" type="slidenum">
              <a:rPr lang="en-US" smtClean="0"/>
              <a:t>3</a:t>
            </a:fld>
            <a:endParaRPr lang="en-US" dirty="0"/>
          </a:p>
        </p:txBody>
      </p:sp>
      <p:sp>
        <p:nvSpPr>
          <p:cNvPr id="5" name="矩形: 按鈕形 4">
            <a:extLst>
              <a:ext uri="{FF2B5EF4-FFF2-40B4-BE49-F238E27FC236}">
                <a16:creationId xmlns:a16="http://schemas.microsoft.com/office/drawing/2014/main" id="{45C6DE3A-73BE-6993-EAF0-3964FF4ED809}"/>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投影片編號版面配置區 3">
            <a:extLst>
              <a:ext uri="{FF2B5EF4-FFF2-40B4-BE49-F238E27FC236}">
                <a16:creationId xmlns:a16="http://schemas.microsoft.com/office/drawing/2014/main" id="{F95AB279-5F0D-9C0E-3CA5-EC351DC6E7A6}"/>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3</a:t>
            </a:fld>
            <a:endParaRPr lang="en-US" dirty="0"/>
          </a:p>
        </p:txBody>
      </p:sp>
      <p:graphicFrame>
        <p:nvGraphicFramePr>
          <p:cNvPr id="7" name="表格 6">
            <a:extLst>
              <a:ext uri="{FF2B5EF4-FFF2-40B4-BE49-F238E27FC236}">
                <a16:creationId xmlns:a16="http://schemas.microsoft.com/office/drawing/2014/main" id="{3D1FA3F1-AABC-2C84-01F0-53DF00680672}"/>
              </a:ext>
            </a:extLst>
          </p:cNvPr>
          <p:cNvGraphicFramePr>
            <a:graphicFrameLocks noGrp="1"/>
          </p:cNvGraphicFramePr>
          <p:nvPr>
            <p:extLst>
              <p:ext uri="{D42A27DB-BD31-4B8C-83A1-F6EECF244321}">
                <p14:modId xmlns:p14="http://schemas.microsoft.com/office/powerpoint/2010/main" val="2235962676"/>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8" name="矩形 7">
            <a:extLst>
              <a:ext uri="{FF2B5EF4-FFF2-40B4-BE49-F238E27FC236}">
                <a16:creationId xmlns:a16="http://schemas.microsoft.com/office/drawing/2014/main" id="{A7047980-D647-CD2F-B853-131B3BAD60FA}"/>
              </a:ext>
            </a:extLst>
          </p:cNvPr>
          <p:cNvSpPr/>
          <p:nvPr/>
        </p:nvSpPr>
        <p:spPr>
          <a:xfrm>
            <a:off x="621804" y="1772816"/>
            <a:ext cx="2304256" cy="504056"/>
          </a:xfrm>
          <a:prstGeom prst="rect">
            <a:avLst/>
          </a:prstGeom>
          <a:noFill/>
          <a:ln w="635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a:extLst>
              <a:ext uri="{FF2B5EF4-FFF2-40B4-BE49-F238E27FC236}">
                <a16:creationId xmlns:a16="http://schemas.microsoft.com/office/drawing/2014/main" id="{26CAA09C-6D7E-8045-807A-80258F406761}"/>
              </a:ext>
            </a:extLst>
          </p:cNvPr>
          <p:cNvSpPr/>
          <p:nvPr/>
        </p:nvSpPr>
        <p:spPr>
          <a:xfrm>
            <a:off x="4150195" y="548680"/>
            <a:ext cx="7848873" cy="25922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左大括弧 10">
            <a:extLst>
              <a:ext uri="{FF2B5EF4-FFF2-40B4-BE49-F238E27FC236}">
                <a16:creationId xmlns:a16="http://schemas.microsoft.com/office/drawing/2014/main" id="{F1D1DB0F-C3B2-8CFE-462E-567210A0867F}"/>
              </a:ext>
            </a:extLst>
          </p:cNvPr>
          <p:cNvSpPr/>
          <p:nvPr/>
        </p:nvSpPr>
        <p:spPr>
          <a:xfrm>
            <a:off x="4327400" y="1052962"/>
            <a:ext cx="360040" cy="1727965"/>
          </a:xfrm>
          <a:prstGeom prst="leftBrace">
            <a:avLst/>
          </a:prstGeom>
          <a:ln w="254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6B98BF4A-1E63-98F4-76E8-1461C413004A}"/>
              </a:ext>
            </a:extLst>
          </p:cNvPr>
          <p:cNvSpPr txBox="1"/>
          <p:nvPr/>
        </p:nvSpPr>
        <p:spPr>
          <a:xfrm>
            <a:off x="4906279" y="728813"/>
            <a:ext cx="7200800" cy="2232021"/>
          </a:xfrm>
          <a:prstGeom prst="rect">
            <a:avLst/>
          </a:prstGeom>
          <a:noFill/>
        </p:spPr>
        <p:txBody>
          <a:bodyPr wrap="square" rtlCol="0">
            <a:spAutoFit/>
          </a:bodyPr>
          <a:lstStyle/>
          <a:p>
            <a:pPr>
              <a:lnSpc>
                <a:spcPct val="150000"/>
              </a:lnSpc>
            </a:pPr>
            <a:r>
              <a:rPr lang="en-US" altLang="zh-CN" sz="3200" b="1" dirty="0">
                <a:solidFill>
                  <a:srgbClr val="00B0F0"/>
                </a:solidFill>
              </a:rPr>
              <a:t>Abstaining from killing living beings</a:t>
            </a:r>
          </a:p>
          <a:p>
            <a:pPr>
              <a:lnSpc>
                <a:spcPct val="150000"/>
              </a:lnSpc>
            </a:pPr>
            <a:r>
              <a:rPr lang="en-US" altLang="zh-CN" sz="3200" b="1" dirty="0">
                <a:solidFill>
                  <a:srgbClr val="00B0F0"/>
                </a:solidFill>
              </a:rPr>
              <a:t>Abstaining from stealing</a:t>
            </a:r>
          </a:p>
          <a:p>
            <a:pPr>
              <a:lnSpc>
                <a:spcPct val="150000"/>
              </a:lnSpc>
            </a:pPr>
            <a:r>
              <a:rPr lang="en-US" altLang="zh-CN" sz="3200" b="1" dirty="0">
                <a:solidFill>
                  <a:srgbClr val="00B0F0"/>
                </a:solidFill>
              </a:rPr>
              <a:t>Abstaining from sexual misconduct</a:t>
            </a:r>
          </a:p>
        </p:txBody>
      </p:sp>
    </p:spTree>
    <p:extLst>
      <p:ext uri="{BB962C8B-B14F-4D97-AF65-F5344CB8AC3E}">
        <p14:creationId xmlns:p14="http://schemas.microsoft.com/office/powerpoint/2010/main" val="722336949"/>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79648EF-6F24-E9DA-D1B8-ED921F45EC11}"/>
              </a:ext>
            </a:extLst>
          </p:cNvPr>
          <p:cNvSpPr>
            <a:spLocks noGrp="1"/>
          </p:cNvSpPr>
          <p:nvPr>
            <p:ph type="sldNum" sz="quarter" idx="12"/>
          </p:nvPr>
        </p:nvSpPr>
        <p:spPr/>
        <p:txBody>
          <a:bodyPr/>
          <a:lstStyle/>
          <a:p>
            <a:fld id="{6113E31D-E2AB-40D1-8B51-AFA5AFEF393A}" type="slidenum">
              <a:rPr lang="en-US" smtClean="0"/>
              <a:t>4</a:t>
            </a:fld>
            <a:endParaRPr lang="en-US" dirty="0"/>
          </a:p>
        </p:txBody>
      </p:sp>
      <p:sp>
        <p:nvSpPr>
          <p:cNvPr id="5" name="矩形: 按鈕形 4">
            <a:extLst>
              <a:ext uri="{FF2B5EF4-FFF2-40B4-BE49-F238E27FC236}">
                <a16:creationId xmlns:a16="http://schemas.microsoft.com/office/drawing/2014/main" id="{77825D83-454D-055A-2AE3-393423D9030D}"/>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10" name="投影片編號版面配置區 3">
            <a:extLst>
              <a:ext uri="{FF2B5EF4-FFF2-40B4-BE49-F238E27FC236}">
                <a16:creationId xmlns:a16="http://schemas.microsoft.com/office/drawing/2014/main" id="{7BF95E8E-8F34-DD3F-AA73-98D9CE4F8D49}"/>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4</a:t>
            </a:fld>
            <a:endParaRPr lang="en-US" dirty="0"/>
          </a:p>
        </p:txBody>
      </p:sp>
      <p:sp>
        <p:nvSpPr>
          <p:cNvPr id="11" name="投影片編號版面配置區 3">
            <a:extLst>
              <a:ext uri="{FF2B5EF4-FFF2-40B4-BE49-F238E27FC236}">
                <a16:creationId xmlns:a16="http://schemas.microsoft.com/office/drawing/2014/main" id="{18377F2B-9E93-A0ED-3635-3BAAC9CB0750}"/>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4</a:t>
            </a:fld>
            <a:endParaRPr lang="en-US" dirty="0"/>
          </a:p>
        </p:txBody>
      </p:sp>
      <p:graphicFrame>
        <p:nvGraphicFramePr>
          <p:cNvPr id="12" name="表格 11">
            <a:extLst>
              <a:ext uri="{FF2B5EF4-FFF2-40B4-BE49-F238E27FC236}">
                <a16:creationId xmlns:a16="http://schemas.microsoft.com/office/drawing/2014/main" id="{1B601E38-503B-9139-A32E-7A57AEF541AB}"/>
              </a:ext>
            </a:extLst>
          </p:cNvPr>
          <p:cNvGraphicFramePr>
            <a:graphicFrameLocks noGrp="1"/>
          </p:cNvGraphicFramePr>
          <p:nvPr>
            <p:extLst>
              <p:ext uri="{D42A27DB-BD31-4B8C-83A1-F6EECF244321}">
                <p14:modId xmlns:p14="http://schemas.microsoft.com/office/powerpoint/2010/main" val="1671144622"/>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13" name="矩形 12">
            <a:extLst>
              <a:ext uri="{FF2B5EF4-FFF2-40B4-BE49-F238E27FC236}">
                <a16:creationId xmlns:a16="http://schemas.microsoft.com/office/drawing/2014/main" id="{F532BA60-FC6F-E54E-F464-36E6D72120DE}"/>
              </a:ext>
            </a:extLst>
          </p:cNvPr>
          <p:cNvSpPr/>
          <p:nvPr/>
        </p:nvSpPr>
        <p:spPr>
          <a:xfrm>
            <a:off x="631447" y="2348880"/>
            <a:ext cx="2304256" cy="504056"/>
          </a:xfrm>
          <a:prstGeom prst="rect">
            <a:avLst/>
          </a:prstGeom>
          <a:noFill/>
          <a:ln w="635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a:extLst>
              <a:ext uri="{FF2B5EF4-FFF2-40B4-BE49-F238E27FC236}">
                <a16:creationId xmlns:a16="http://schemas.microsoft.com/office/drawing/2014/main" id="{A29D5542-563A-E8CA-808F-8DAF8627A9DA}"/>
              </a:ext>
            </a:extLst>
          </p:cNvPr>
          <p:cNvSpPr/>
          <p:nvPr/>
        </p:nvSpPr>
        <p:spPr>
          <a:xfrm>
            <a:off x="4078189" y="1250701"/>
            <a:ext cx="6768752" cy="25922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左大括弧 14">
            <a:extLst>
              <a:ext uri="{FF2B5EF4-FFF2-40B4-BE49-F238E27FC236}">
                <a16:creationId xmlns:a16="http://schemas.microsoft.com/office/drawing/2014/main" id="{2E162436-6AD0-E07D-DC5A-C464323D0770}"/>
              </a:ext>
            </a:extLst>
          </p:cNvPr>
          <p:cNvSpPr/>
          <p:nvPr/>
        </p:nvSpPr>
        <p:spPr>
          <a:xfrm>
            <a:off x="4327400" y="1484784"/>
            <a:ext cx="326852" cy="2124122"/>
          </a:xfrm>
          <a:prstGeom prst="leftBrace">
            <a:avLst/>
          </a:prstGeom>
          <a:ln w="254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16" name="文字方塊 15">
            <a:extLst>
              <a:ext uri="{FF2B5EF4-FFF2-40B4-BE49-F238E27FC236}">
                <a16:creationId xmlns:a16="http://schemas.microsoft.com/office/drawing/2014/main" id="{85E75D74-3603-6C1D-BB9D-B646DB354089}"/>
              </a:ext>
            </a:extLst>
          </p:cNvPr>
          <p:cNvSpPr txBox="1"/>
          <p:nvPr/>
        </p:nvSpPr>
        <p:spPr>
          <a:xfrm>
            <a:off x="4906279" y="1376885"/>
            <a:ext cx="6012669" cy="2316660"/>
          </a:xfrm>
          <a:prstGeom prst="rect">
            <a:avLst/>
          </a:prstGeom>
          <a:noFill/>
        </p:spPr>
        <p:txBody>
          <a:bodyPr wrap="square" rtlCol="0">
            <a:spAutoFit/>
          </a:bodyPr>
          <a:lstStyle/>
          <a:p>
            <a:pPr>
              <a:lnSpc>
                <a:spcPts val="4400"/>
              </a:lnSpc>
            </a:pPr>
            <a:r>
              <a:rPr lang="en-US" altLang="zh-CN" sz="3200" b="1" dirty="0">
                <a:solidFill>
                  <a:srgbClr val="00B0F0"/>
                </a:solidFill>
              </a:rPr>
              <a:t>Abstaining from false speech </a:t>
            </a:r>
          </a:p>
          <a:p>
            <a:pPr>
              <a:lnSpc>
                <a:spcPts val="4400"/>
              </a:lnSpc>
            </a:pPr>
            <a:r>
              <a:rPr lang="en-US" altLang="zh-CN" sz="3200" b="1" dirty="0">
                <a:solidFill>
                  <a:srgbClr val="00B0F0"/>
                </a:solidFill>
              </a:rPr>
              <a:t>Abstaining from divisive speech </a:t>
            </a:r>
          </a:p>
          <a:p>
            <a:pPr>
              <a:lnSpc>
                <a:spcPts val="4400"/>
              </a:lnSpc>
            </a:pPr>
            <a:r>
              <a:rPr lang="en-US" altLang="zh-CN" sz="3200" b="1" dirty="0">
                <a:solidFill>
                  <a:srgbClr val="00B0F0"/>
                </a:solidFill>
              </a:rPr>
              <a:t>Abstaining from harsh speech </a:t>
            </a:r>
          </a:p>
          <a:p>
            <a:pPr>
              <a:lnSpc>
                <a:spcPts val="4400"/>
              </a:lnSpc>
            </a:pPr>
            <a:r>
              <a:rPr lang="en-US" altLang="zh-CN" sz="3200" b="1" dirty="0">
                <a:solidFill>
                  <a:srgbClr val="00B0F0"/>
                </a:solidFill>
              </a:rPr>
              <a:t>Abstaining from gossip </a:t>
            </a:r>
          </a:p>
        </p:txBody>
      </p:sp>
    </p:spTree>
    <p:extLst>
      <p:ext uri="{BB962C8B-B14F-4D97-AF65-F5344CB8AC3E}">
        <p14:creationId xmlns:p14="http://schemas.microsoft.com/office/powerpoint/2010/main" val="195223295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C0C5E327-9636-445F-9396-87430B1450A6}"/>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投影片編號版面配置區 3">
            <a:extLst>
              <a:ext uri="{FF2B5EF4-FFF2-40B4-BE49-F238E27FC236}">
                <a16:creationId xmlns:a16="http://schemas.microsoft.com/office/drawing/2014/main" id="{5EC7ED9D-7427-407A-377C-C8100DDA1A4D}"/>
              </a:ext>
            </a:extLst>
          </p:cNvPr>
          <p:cNvSpPr>
            <a:spLocks noGrp="1"/>
          </p:cNvSpPr>
          <p:nvPr>
            <p:ph type="sldNum" sz="quarter" idx="12"/>
          </p:nvPr>
        </p:nvSpPr>
        <p:spPr>
          <a:xfrm>
            <a:off x="9897880" y="6459786"/>
            <a:ext cx="1311683" cy="365125"/>
          </a:xfrm>
        </p:spPr>
        <p:txBody>
          <a:bodyPr/>
          <a:lstStyle/>
          <a:p>
            <a:fld id="{6113E31D-E2AB-40D1-8B51-AFA5AFEF393A}" type="slidenum">
              <a:rPr lang="en-US" smtClean="0"/>
              <a:t>5</a:t>
            </a:fld>
            <a:endParaRPr lang="en-US" dirty="0"/>
          </a:p>
        </p:txBody>
      </p:sp>
      <p:sp>
        <p:nvSpPr>
          <p:cNvPr id="6" name="投影片編號版面配置區 3">
            <a:extLst>
              <a:ext uri="{FF2B5EF4-FFF2-40B4-BE49-F238E27FC236}">
                <a16:creationId xmlns:a16="http://schemas.microsoft.com/office/drawing/2014/main" id="{0BCE02D4-2166-40A5-0C3C-33588832C662}"/>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5</a:t>
            </a:fld>
            <a:endParaRPr lang="en-US" dirty="0"/>
          </a:p>
        </p:txBody>
      </p:sp>
      <p:sp>
        <p:nvSpPr>
          <p:cNvPr id="7" name="投影片編號版面配置區 3">
            <a:extLst>
              <a:ext uri="{FF2B5EF4-FFF2-40B4-BE49-F238E27FC236}">
                <a16:creationId xmlns:a16="http://schemas.microsoft.com/office/drawing/2014/main" id="{C20520DF-5694-7C2C-5D11-F475017BF957}"/>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5</a:t>
            </a:fld>
            <a:endParaRPr lang="en-US" dirty="0"/>
          </a:p>
        </p:txBody>
      </p:sp>
      <p:graphicFrame>
        <p:nvGraphicFramePr>
          <p:cNvPr id="8" name="表格 7">
            <a:extLst>
              <a:ext uri="{FF2B5EF4-FFF2-40B4-BE49-F238E27FC236}">
                <a16:creationId xmlns:a16="http://schemas.microsoft.com/office/drawing/2014/main" id="{F06FE29C-C9D5-007D-E33B-14A32243A30E}"/>
              </a:ext>
            </a:extLst>
          </p:cNvPr>
          <p:cNvGraphicFramePr>
            <a:graphicFrameLocks noGrp="1"/>
          </p:cNvGraphicFramePr>
          <p:nvPr>
            <p:extLst>
              <p:ext uri="{D42A27DB-BD31-4B8C-83A1-F6EECF244321}">
                <p14:modId xmlns:p14="http://schemas.microsoft.com/office/powerpoint/2010/main" val="3988083904"/>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9" name="矩形 8">
            <a:extLst>
              <a:ext uri="{FF2B5EF4-FFF2-40B4-BE49-F238E27FC236}">
                <a16:creationId xmlns:a16="http://schemas.microsoft.com/office/drawing/2014/main" id="{A0EDB27B-C88C-2FE4-0A33-8641680D189B}"/>
              </a:ext>
            </a:extLst>
          </p:cNvPr>
          <p:cNvSpPr/>
          <p:nvPr/>
        </p:nvSpPr>
        <p:spPr>
          <a:xfrm>
            <a:off x="644186" y="2924944"/>
            <a:ext cx="2353882" cy="504056"/>
          </a:xfrm>
          <a:prstGeom prst="rect">
            <a:avLst/>
          </a:prstGeom>
          <a:noFill/>
          <a:ln w="635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a:extLst>
              <a:ext uri="{FF2B5EF4-FFF2-40B4-BE49-F238E27FC236}">
                <a16:creationId xmlns:a16="http://schemas.microsoft.com/office/drawing/2014/main" id="{C23D557F-0BDD-06A1-83BF-DF1D316B3F8D}"/>
              </a:ext>
            </a:extLst>
          </p:cNvPr>
          <p:cNvSpPr/>
          <p:nvPr/>
        </p:nvSpPr>
        <p:spPr>
          <a:xfrm>
            <a:off x="4053046" y="1268760"/>
            <a:ext cx="7884876" cy="381642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文字方塊 11">
            <a:extLst>
              <a:ext uri="{FF2B5EF4-FFF2-40B4-BE49-F238E27FC236}">
                <a16:creationId xmlns:a16="http://schemas.microsoft.com/office/drawing/2014/main" id="{AF4E6416-96C4-0E7B-F937-6890F3DCD421}"/>
              </a:ext>
            </a:extLst>
          </p:cNvPr>
          <p:cNvSpPr txBox="1"/>
          <p:nvPr/>
        </p:nvSpPr>
        <p:spPr>
          <a:xfrm>
            <a:off x="4251068" y="1418107"/>
            <a:ext cx="7776864" cy="3445174"/>
          </a:xfrm>
          <a:prstGeom prst="rect">
            <a:avLst/>
          </a:prstGeom>
          <a:noFill/>
        </p:spPr>
        <p:txBody>
          <a:bodyPr wrap="square" rtlCol="0">
            <a:spAutoFit/>
          </a:bodyPr>
          <a:lstStyle/>
          <a:p>
            <a:pPr>
              <a:lnSpc>
                <a:spcPts val="4400"/>
              </a:lnSpc>
            </a:pPr>
            <a:r>
              <a:rPr lang="en-US" altLang="zh-CN" sz="3200" b="1" dirty="0">
                <a:solidFill>
                  <a:srgbClr val="00B0F0"/>
                </a:solidFill>
              </a:rPr>
              <a:t>Abstaining from wrong livelihood means avoiding ways of making a living that cause harm or contradict ethical principles, such as dealing in weapons, trading in living beings, engaging in meat production, selling intoxicants, and dealing in poisons. </a:t>
            </a:r>
          </a:p>
        </p:txBody>
      </p:sp>
    </p:spTree>
    <p:custDataLst>
      <p:tags r:id="rId2"/>
    </p:custDataLst>
    <p:extLst>
      <p:ext uri="{BB962C8B-B14F-4D97-AF65-F5344CB8AC3E}">
        <p14:creationId xmlns:p14="http://schemas.microsoft.com/office/powerpoint/2010/main" val="36453312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1679"/>
    </mc:Choice>
    <mc:Fallback xmlns="">
      <p:transition spd="slow" advTm="716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33F30A26-D9DD-C477-4212-86CE7927AE6F}"/>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投影片編號版面配置區 3">
            <a:extLst>
              <a:ext uri="{FF2B5EF4-FFF2-40B4-BE49-F238E27FC236}">
                <a16:creationId xmlns:a16="http://schemas.microsoft.com/office/drawing/2014/main" id="{D7FBF0F7-F8C4-5AC3-B049-92306E9C812D}"/>
              </a:ext>
            </a:extLst>
          </p:cNvPr>
          <p:cNvSpPr>
            <a:spLocks noGrp="1"/>
          </p:cNvSpPr>
          <p:nvPr>
            <p:ph type="sldNum" sz="quarter" idx="12"/>
          </p:nvPr>
        </p:nvSpPr>
        <p:spPr>
          <a:xfrm>
            <a:off x="9897880" y="6459786"/>
            <a:ext cx="1311683" cy="365125"/>
          </a:xfrm>
        </p:spPr>
        <p:txBody>
          <a:bodyPr/>
          <a:lstStyle/>
          <a:p>
            <a:fld id="{6113E31D-E2AB-40D1-8B51-AFA5AFEF393A}" type="slidenum">
              <a:rPr lang="en-US" smtClean="0"/>
              <a:t>6</a:t>
            </a:fld>
            <a:endParaRPr lang="en-US" dirty="0"/>
          </a:p>
        </p:txBody>
      </p:sp>
      <p:sp>
        <p:nvSpPr>
          <p:cNvPr id="6" name="投影片編號版面配置區 3">
            <a:extLst>
              <a:ext uri="{FF2B5EF4-FFF2-40B4-BE49-F238E27FC236}">
                <a16:creationId xmlns:a16="http://schemas.microsoft.com/office/drawing/2014/main" id="{FDA47C33-1B83-19D5-1117-89DF72C7B204}"/>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6</a:t>
            </a:fld>
            <a:endParaRPr lang="en-US" dirty="0"/>
          </a:p>
        </p:txBody>
      </p:sp>
      <p:sp>
        <p:nvSpPr>
          <p:cNvPr id="9" name="投影片編號版面配置區 3">
            <a:extLst>
              <a:ext uri="{FF2B5EF4-FFF2-40B4-BE49-F238E27FC236}">
                <a16:creationId xmlns:a16="http://schemas.microsoft.com/office/drawing/2014/main" id="{9208F10F-01C8-5CC1-1800-AF4A561FC775}"/>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6</a:t>
            </a:fld>
            <a:endParaRPr lang="en-US" dirty="0"/>
          </a:p>
        </p:txBody>
      </p:sp>
      <p:graphicFrame>
        <p:nvGraphicFramePr>
          <p:cNvPr id="10" name="表格 9">
            <a:extLst>
              <a:ext uri="{FF2B5EF4-FFF2-40B4-BE49-F238E27FC236}">
                <a16:creationId xmlns:a16="http://schemas.microsoft.com/office/drawing/2014/main" id="{63870682-721E-5A76-C629-36E7F66C3727}"/>
              </a:ext>
            </a:extLst>
          </p:cNvPr>
          <p:cNvGraphicFramePr>
            <a:graphicFrameLocks noGrp="1"/>
          </p:cNvGraphicFramePr>
          <p:nvPr>
            <p:extLst>
              <p:ext uri="{D42A27DB-BD31-4B8C-83A1-F6EECF244321}">
                <p14:modId xmlns:p14="http://schemas.microsoft.com/office/powerpoint/2010/main" val="4108255908"/>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11" name="矩形 10">
            <a:extLst>
              <a:ext uri="{FF2B5EF4-FFF2-40B4-BE49-F238E27FC236}">
                <a16:creationId xmlns:a16="http://schemas.microsoft.com/office/drawing/2014/main" id="{37F05C4F-EE9B-FF3E-3118-41B52627E8E9}"/>
              </a:ext>
            </a:extLst>
          </p:cNvPr>
          <p:cNvSpPr/>
          <p:nvPr/>
        </p:nvSpPr>
        <p:spPr>
          <a:xfrm>
            <a:off x="634756" y="3501008"/>
            <a:ext cx="2353882" cy="504056"/>
          </a:xfrm>
          <a:prstGeom prst="rect">
            <a:avLst/>
          </a:prstGeom>
          <a:noFill/>
          <a:ln w="635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00B050"/>
                </a:solidFill>
              </a:ln>
            </a:endParaRPr>
          </a:p>
        </p:txBody>
      </p:sp>
    </p:spTree>
    <p:extLst>
      <p:ext uri="{BB962C8B-B14F-4D97-AF65-F5344CB8AC3E}">
        <p14:creationId xmlns:p14="http://schemas.microsoft.com/office/powerpoint/2010/main" val="60300400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F8D7BDE1-5996-4EEF-B1FF-E95C2E5AA6B0}"/>
              </a:ext>
            </a:extLst>
          </p:cNvPr>
          <p:cNvSpPr txBox="1"/>
          <p:nvPr/>
        </p:nvSpPr>
        <p:spPr>
          <a:xfrm>
            <a:off x="909836" y="1196752"/>
            <a:ext cx="11125236" cy="3872727"/>
          </a:xfrm>
          <a:prstGeom prst="rect">
            <a:avLst/>
          </a:prstGeom>
          <a:noFill/>
        </p:spPr>
        <p:txBody>
          <a:bodyPr wrap="square" rtlCol="0">
            <a:spAutoFit/>
          </a:bodyPr>
          <a:lstStyle/>
          <a:p>
            <a:pPr algn="just"/>
            <a:r>
              <a:rPr lang="en-US" altLang="zh-CN" sz="2800" b="1" u="sng" dirty="0">
                <a:solidFill>
                  <a:srgbClr val="00B050"/>
                </a:solidFill>
              </a:rPr>
              <a:t>Right effort</a:t>
            </a:r>
            <a:r>
              <a:rPr lang="en-US" altLang="zh-CN" sz="2800" i="1" dirty="0">
                <a:solidFill>
                  <a:srgbClr val="00B050"/>
                </a:solidFill>
              </a:rPr>
              <a:t>                                  ____</a:t>
            </a:r>
            <a:r>
              <a:rPr lang="en-US" altLang="zh-CN" sz="2800" i="1" dirty="0" err="1">
                <a:solidFill>
                  <a:srgbClr val="00B050"/>
                </a:solidFill>
              </a:rPr>
              <a:t>Sacca-vibhanga</a:t>
            </a:r>
            <a:r>
              <a:rPr lang="en-US" altLang="zh-CN" sz="2800" i="1" dirty="0">
                <a:solidFill>
                  <a:srgbClr val="00B050"/>
                </a:solidFill>
              </a:rPr>
              <a:t> Sutta</a:t>
            </a:r>
            <a:endParaRPr lang="en-US" altLang="zh-CN" sz="2800" b="1" u="sng" dirty="0">
              <a:solidFill>
                <a:srgbClr val="00B050"/>
              </a:solidFill>
            </a:endParaRPr>
          </a:p>
          <a:p>
            <a:endParaRPr lang="en-US" altLang="zh-CN" sz="1200" b="1" dirty="0">
              <a:solidFill>
                <a:srgbClr val="00B050"/>
              </a:solidFill>
            </a:endParaRPr>
          </a:p>
          <a:p>
            <a:pPr>
              <a:lnSpc>
                <a:spcPct val="150000"/>
              </a:lnSpc>
            </a:pPr>
            <a:r>
              <a:rPr lang="en-US" altLang="zh-CN" sz="2800" dirty="0">
                <a:solidFill>
                  <a:srgbClr val="00B050"/>
                </a:solidFill>
              </a:rPr>
              <a:t>‘Here the monk arouses his will, puts forth effort, generates energy, exerts his mind, and strives to [1] </a:t>
            </a:r>
            <a:r>
              <a:rPr lang="en-US" altLang="zh-CN" sz="2800" b="1" dirty="0">
                <a:solidFill>
                  <a:srgbClr val="00B050"/>
                </a:solidFill>
              </a:rPr>
              <a:t>prevent the arising of evil and unwholesome mental states that have not yet arisen</a:t>
            </a:r>
            <a:r>
              <a:rPr lang="en-US" altLang="zh-CN" sz="2800" dirty="0">
                <a:solidFill>
                  <a:srgbClr val="00B050"/>
                </a:solidFill>
              </a:rPr>
              <a:t>. </a:t>
            </a:r>
          </a:p>
          <a:p>
            <a:pPr>
              <a:lnSpc>
                <a:spcPct val="150000"/>
              </a:lnSpc>
            </a:pPr>
            <a:r>
              <a:rPr lang="en-US" altLang="zh-CN" sz="2800" dirty="0">
                <a:solidFill>
                  <a:srgbClr val="00B050"/>
                </a:solidFill>
              </a:rPr>
              <a:t>He arouses his will... and strives to [2] </a:t>
            </a:r>
            <a:r>
              <a:rPr lang="en-US" altLang="zh-CN" sz="2800" b="1" dirty="0">
                <a:solidFill>
                  <a:srgbClr val="00B050"/>
                </a:solidFill>
              </a:rPr>
              <a:t>eliminate evil and unwholesome mental states that have already arisen</a:t>
            </a:r>
            <a:r>
              <a:rPr lang="en-US" altLang="zh-CN" sz="2800" dirty="0">
                <a:solidFill>
                  <a:srgbClr val="00B050"/>
                </a:solidFill>
              </a:rPr>
              <a:t>. </a:t>
            </a:r>
            <a:endParaRPr lang="en-US" altLang="zh-CN" sz="2800" i="1" dirty="0">
              <a:solidFill>
                <a:srgbClr val="00B050"/>
              </a:solidFill>
            </a:endParaRPr>
          </a:p>
        </p:txBody>
      </p:sp>
      <p:sp>
        <p:nvSpPr>
          <p:cNvPr id="2" name="矩形: 按鈕形 1">
            <a:extLst>
              <a:ext uri="{FF2B5EF4-FFF2-40B4-BE49-F238E27FC236}">
                <a16:creationId xmlns:a16="http://schemas.microsoft.com/office/drawing/2014/main" id="{F6F9E50E-DE35-F921-A02F-B3C6C9F3CD51}"/>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88D074DA-40FA-05E4-70F5-4969BA319048}"/>
              </a:ext>
            </a:extLst>
          </p:cNvPr>
          <p:cNvSpPr txBox="1"/>
          <p:nvPr/>
        </p:nvSpPr>
        <p:spPr>
          <a:xfrm>
            <a:off x="889863" y="5461193"/>
            <a:ext cx="9963371" cy="400110"/>
          </a:xfrm>
          <a:prstGeom prst="rect">
            <a:avLst/>
          </a:prstGeom>
          <a:noFill/>
        </p:spPr>
        <p:txBody>
          <a:bodyPr wrap="square" rtlCol="0">
            <a:spAutoFit/>
          </a:bodyPr>
          <a:lstStyle/>
          <a:p>
            <a:r>
              <a:rPr lang="en-US" altLang="zh-CN" sz="2000" b="1" dirty="0">
                <a:solidFill>
                  <a:srgbClr val="C00000"/>
                </a:solidFill>
              </a:rPr>
              <a:t>Sacca-</a:t>
            </a:r>
            <a:r>
              <a:rPr lang="en-US" altLang="zh-CN" sz="2000" b="1" dirty="0" err="1">
                <a:solidFill>
                  <a:srgbClr val="C00000"/>
                </a:solidFill>
              </a:rPr>
              <a:t>vibhanga</a:t>
            </a:r>
            <a:r>
              <a:rPr lang="en-US" altLang="zh-CN" sz="2000" b="1" dirty="0">
                <a:solidFill>
                  <a:srgbClr val="C00000"/>
                </a:solidFill>
              </a:rPr>
              <a:t> Sutta</a:t>
            </a:r>
            <a:r>
              <a:rPr lang="en-US" altLang="zh-CN" sz="2000" dirty="0">
                <a:solidFill>
                  <a:srgbClr val="C00000"/>
                </a:solidFill>
              </a:rPr>
              <a:t>: </a:t>
            </a:r>
            <a:r>
              <a:rPr lang="en-US" altLang="zh-CN" sz="2000" dirty="0">
                <a:solidFill>
                  <a:srgbClr val="C00000"/>
                </a:solidFill>
                <a:hlinkClick r:id="rId4">
                  <a:extLst>
                    <a:ext uri="{A12FA001-AC4F-418D-AE19-62706E023703}">
                      <ahyp:hlinkClr xmlns:ahyp="http://schemas.microsoft.com/office/drawing/2018/hyperlinkcolor" val="tx"/>
                    </a:ext>
                  </a:extLst>
                </a:hlinkClick>
              </a:rPr>
              <a:t>https://www.accesstoinsight.org/tipitaka/mn/mn.141.piya.html</a:t>
            </a:r>
            <a:r>
              <a:rPr lang="en-US" altLang="zh-CN" sz="2000" dirty="0">
                <a:solidFill>
                  <a:srgbClr val="C00000"/>
                </a:solidFill>
              </a:rPr>
              <a:t> </a:t>
            </a:r>
          </a:p>
        </p:txBody>
      </p:sp>
    </p:spTree>
    <p:custDataLst>
      <p:tags r:id="rId2"/>
    </p:custDataLst>
    <p:extLst>
      <p:ext uri="{BB962C8B-B14F-4D97-AF65-F5344CB8AC3E}">
        <p14:creationId xmlns:p14="http://schemas.microsoft.com/office/powerpoint/2010/main" val="9146233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9381"/>
    </mc:Choice>
    <mc:Fallback xmlns="">
      <p:transition spd="slow" advTm="993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25B01016-A6AC-4DCA-9607-64372C9B6410}"/>
              </a:ext>
            </a:extLst>
          </p:cNvPr>
          <p:cNvSpPr txBox="1"/>
          <p:nvPr/>
        </p:nvSpPr>
        <p:spPr>
          <a:xfrm>
            <a:off x="765820" y="1556792"/>
            <a:ext cx="11125236" cy="5042278"/>
          </a:xfrm>
          <a:prstGeom prst="rect">
            <a:avLst/>
          </a:prstGeom>
          <a:noFill/>
        </p:spPr>
        <p:txBody>
          <a:bodyPr wrap="square" rtlCol="0">
            <a:spAutoFit/>
          </a:bodyPr>
          <a:lstStyle/>
          <a:p>
            <a:endParaRPr lang="en-US" altLang="zh-CN" sz="1200" b="1" dirty="0">
              <a:solidFill>
                <a:srgbClr val="00B050"/>
              </a:solidFill>
            </a:endParaRPr>
          </a:p>
          <a:p>
            <a:pPr>
              <a:lnSpc>
                <a:spcPct val="150000"/>
              </a:lnSpc>
              <a:spcBef>
                <a:spcPts val="1200"/>
              </a:spcBef>
            </a:pPr>
            <a:r>
              <a:rPr lang="en-US" altLang="zh-CN" sz="2800" dirty="0">
                <a:solidFill>
                  <a:srgbClr val="00B050"/>
                </a:solidFill>
              </a:rPr>
              <a:t>He arouses his will... and strives to [3] </a:t>
            </a:r>
            <a:r>
              <a:rPr lang="en-US" altLang="zh-CN" sz="2800" b="1" dirty="0">
                <a:solidFill>
                  <a:srgbClr val="00B050"/>
                </a:solidFill>
              </a:rPr>
              <a:t>generate wholesome mental states that have not yet arisen</a:t>
            </a:r>
            <a:r>
              <a:rPr lang="en-US" altLang="zh-CN" sz="2800" dirty="0">
                <a:solidFill>
                  <a:srgbClr val="00B050"/>
                </a:solidFill>
              </a:rPr>
              <a:t>. </a:t>
            </a:r>
          </a:p>
          <a:p>
            <a:pPr>
              <a:lnSpc>
                <a:spcPct val="150000"/>
              </a:lnSpc>
              <a:spcBef>
                <a:spcPts val="1200"/>
              </a:spcBef>
            </a:pPr>
            <a:r>
              <a:rPr lang="en-US" altLang="zh-CN" sz="2800" dirty="0">
                <a:solidFill>
                  <a:srgbClr val="00B050"/>
                </a:solidFill>
              </a:rPr>
              <a:t>He arouses his will, puts forth effort, generates energy, exerts his mind, and strives to [4] </a:t>
            </a:r>
            <a:r>
              <a:rPr lang="en-US" altLang="zh-CN" sz="2800" b="1" dirty="0">
                <a:solidFill>
                  <a:srgbClr val="00B050"/>
                </a:solidFill>
              </a:rPr>
              <a:t>maintain wholesome mental states that have already arisen, to keep them free of delusion, to develop, increase, cultivate, and perfect them</a:t>
            </a:r>
            <a:r>
              <a:rPr lang="en-US" altLang="zh-CN" sz="2800" dirty="0">
                <a:solidFill>
                  <a:srgbClr val="00B050"/>
                </a:solidFill>
              </a:rPr>
              <a:t>.’</a:t>
            </a:r>
          </a:p>
          <a:p>
            <a:pPr>
              <a:lnSpc>
                <a:spcPct val="150000"/>
              </a:lnSpc>
            </a:pPr>
            <a:endParaRPr lang="en-US" altLang="zh-CN" sz="2800" i="1" dirty="0">
              <a:solidFill>
                <a:srgbClr val="00B050"/>
              </a:solidFill>
            </a:endParaRPr>
          </a:p>
        </p:txBody>
      </p:sp>
      <p:sp>
        <p:nvSpPr>
          <p:cNvPr id="2" name="矩形: 按鈕形 1">
            <a:extLst>
              <a:ext uri="{FF2B5EF4-FFF2-40B4-BE49-F238E27FC236}">
                <a16:creationId xmlns:a16="http://schemas.microsoft.com/office/drawing/2014/main" id="{AD92679D-B60A-B675-3AE3-94CA4E314875}"/>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34586455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4621"/>
    </mc:Choice>
    <mc:Fallback xmlns="">
      <p:transition spd="slow" advTm="4462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27BDAA11-1DF3-FDEE-E780-2C5B4E312EE6}"/>
              </a:ext>
            </a:extLst>
          </p:cNvPr>
          <p:cNvSpPr>
            <a:spLocks noGrp="1"/>
          </p:cNvSpPr>
          <p:nvPr>
            <p:ph type="sldNum" sz="quarter" idx="12"/>
          </p:nvPr>
        </p:nvSpPr>
        <p:spPr/>
        <p:txBody>
          <a:bodyPr/>
          <a:lstStyle/>
          <a:p>
            <a:fld id="{6113E31D-E2AB-40D1-8B51-AFA5AFEF393A}" type="slidenum">
              <a:rPr lang="en-US" smtClean="0"/>
              <a:t>9</a:t>
            </a:fld>
            <a:endParaRPr lang="en-US" dirty="0"/>
          </a:p>
        </p:txBody>
      </p:sp>
      <p:sp>
        <p:nvSpPr>
          <p:cNvPr id="5" name="矩形: 按鈕形 4">
            <a:extLst>
              <a:ext uri="{FF2B5EF4-FFF2-40B4-BE49-F238E27FC236}">
                <a16:creationId xmlns:a16="http://schemas.microsoft.com/office/drawing/2014/main" id="{F32F8714-B6A8-8243-B888-6DD7DD81DEC6}"/>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投影片編號版面配置區 3">
            <a:extLst>
              <a:ext uri="{FF2B5EF4-FFF2-40B4-BE49-F238E27FC236}">
                <a16:creationId xmlns:a16="http://schemas.microsoft.com/office/drawing/2014/main" id="{9E040534-2DF3-AE8E-1863-D27D52AD549D}"/>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9</a:t>
            </a:fld>
            <a:endParaRPr lang="en-US" dirty="0"/>
          </a:p>
        </p:txBody>
      </p:sp>
      <p:sp>
        <p:nvSpPr>
          <p:cNvPr id="7" name="投影片編號版面配置區 3">
            <a:extLst>
              <a:ext uri="{FF2B5EF4-FFF2-40B4-BE49-F238E27FC236}">
                <a16:creationId xmlns:a16="http://schemas.microsoft.com/office/drawing/2014/main" id="{39A8456B-C09C-FF95-B4BC-3D87D3C7BB68}"/>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9</a:t>
            </a:fld>
            <a:endParaRPr lang="en-US" dirty="0"/>
          </a:p>
        </p:txBody>
      </p:sp>
      <p:sp>
        <p:nvSpPr>
          <p:cNvPr id="8" name="投影片編號版面配置區 3">
            <a:extLst>
              <a:ext uri="{FF2B5EF4-FFF2-40B4-BE49-F238E27FC236}">
                <a16:creationId xmlns:a16="http://schemas.microsoft.com/office/drawing/2014/main" id="{99E8F7CE-99F8-1DAE-F6F5-0C08EC16093B}"/>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9</a:t>
            </a:fld>
            <a:endParaRPr lang="en-US" dirty="0"/>
          </a:p>
        </p:txBody>
      </p:sp>
      <p:graphicFrame>
        <p:nvGraphicFramePr>
          <p:cNvPr id="9" name="表格 8">
            <a:extLst>
              <a:ext uri="{FF2B5EF4-FFF2-40B4-BE49-F238E27FC236}">
                <a16:creationId xmlns:a16="http://schemas.microsoft.com/office/drawing/2014/main" id="{75ECB51A-C6DB-BC50-9210-A3791EFB95BB}"/>
              </a:ext>
            </a:extLst>
          </p:cNvPr>
          <p:cNvGraphicFramePr>
            <a:graphicFrameLocks noGrp="1"/>
          </p:cNvGraphicFramePr>
          <p:nvPr>
            <p:extLst>
              <p:ext uri="{D42A27DB-BD31-4B8C-83A1-F6EECF244321}">
                <p14:modId xmlns:p14="http://schemas.microsoft.com/office/powerpoint/2010/main" val="2720534520"/>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10" name="矩形 9">
            <a:extLst>
              <a:ext uri="{FF2B5EF4-FFF2-40B4-BE49-F238E27FC236}">
                <a16:creationId xmlns:a16="http://schemas.microsoft.com/office/drawing/2014/main" id="{60630788-CC45-D2AE-3457-FEFD2C98AE2D}"/>
              </a:ext>
            </a:extLst>
          </p:cNvPr>
          <p:cNvSpPr/>
          <p:nvPr/>
        </p:nvSpPr>
        <p:spPr>
          <a:xfrm>
            <a:off x="621804" y="4077072"/>
            <a:ext cx="2736304" cy="504056"/>
          </a:xfrm>
          <a:prstGeom prst="rect">
            <a:avLst/>
          </a:prstGeom>
          <a:noFill/>
          <a:ln w="635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00B050"/>
                </a:solidFill>
              </a:ln>
            </a:endParaRPr>
          </a:p>
        </p:txBody>
      </p:sp>
    </p:spTree>
    <p:extLst>
      <p:ext uri="{BB962C8B-B14F-4D97-AF65-F5344CB8AC3E}">
        <p14:creationId xmlns:p14="http://schemas.microsoft.com/office/powerpoint/2010/main" val="1728653983"/>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6658B4DF-FD17-4291-8061-D61FF553ADD9}"/>
              </a:ext>
            </a:extLst>
          </p:cNvPr>
          <p:cNvSpPr txBox="1"/>
          <p:nvPr/>
        </p:nvSpPr>
        <p:spPr>
          <a:xfrm>
            <a:off x="837828" y="1196752"/>
            <a:ext cx="11125236" cy="3949671"/>
          </a:xfrm>
          <a:prstGeom prst="rect">
            <a:avLst/>
          </a:prstGeom>
          <a:noFill/>
        </p:spPr>
        <p:txBody>
          <a:bodyPr wrap="square" rtlCol="0">
            <a:spAutoFit/>
          </a:bodyPr>
          <a:lstStyle/>
          <a:p>
            <a:r>
              <a:rPr lang="en-US" altLang="zh-CN" sz="2800" b="1" dirty="0">
                <a:solidFill>
                  <a:srgbClr val="00B050"/>
                </a:solidFill>
              </a:rPr>
              <a:t>Right mindfulness</a:t>
            </a:r>
          </a:p>
          <a:p>
            <a:endParaRPr lang="en-US" altLang="zh-CN" sz="1200" b="1" dirty="0">
              <a:solidFill>
                <a:srgbClr val="00B050"/>
              </a:solidFill>
            </a:endParaRPr>
          </a:p>
          <a:p>
            <a:pPr>
              <a:lnSpc>
                <a:spcPct val="150000"/>
              </a:lnSpc>
              <a:spcAft>
                <a:spcPts val="600"/>
              </a:spcAft>
            </a:pPr>
            <a:r>
              <a:rPr lang="en-US" altLang="zh-CN" sz="2800" dirty="0">
                <a:solidFill>
                  <a:srgbClr val="00B050"/>
                </a:solidFill>
              </a:rPr>
              <a:t>‘</a:t>
            </a:r>
            <a:r>
              <a:rPr lang="en-US" altLang="zh-CN" sz="2800" b="1" dirty="0">
                <a:solidFill>
                  <a:srgbClr val="00B050"/>
                </a:solidFill>
              </a:rPr>
              <a:t>This is the only way, O bhikkhus, for the purification of beings, for the overcoming of sorrow and lamentation, for the destruction of suffering and grief, for reaching the right path, for the attainment of Nibbana, namely, the Four </a:t>
            </a:r>
            <a:r>
              <a:rPr lang="en-US" altLang="zh-CN" sz="2800" b="1" dirty="0" err="1">
                <a:solidFill>
                  <a:srgbClr val="00B050"/>
                </a:solidFill>
              </a:rPr>
              <a:t>Arousings</a:t>
            </a:r>
            <a:r>
              <a:rPr lang="en-US" altLang="zh-CN" sz="2800" b="1" dirty="0">
                <a:solidFill>
                  <a:srgbClr val="00B050"/>
                </a:solidFill>
              </a:rPr>
              <a:t> of Mindfulness.</a:t>
            </a:r>
            <a:r>
              <a:rPr lang="en-US" altLang="zh-CN" sz="2800" dirty="0">
                <a:solidFill>
                  <a:srgbClr val="00B050"/>
                </a:solidFill>
              </a:rPr>
              <a:t>’</a:t>
            </a:r>
          </a:p>
          <a:p>
            <a:pPr>
              <a:lnSpc>
                <a:spcPct val="150000"/>
              </a:lnSpc>
            </a:pPr>
            <a:r>
              <a:rPr lang="en-US" altLang="zh-CN" sz="2800" dirty="0">
                <a:solidFill>
                  <a:srgbClr val="00B050"/>
                </a:solidFill>
              </a:rPr>
              <a:t>_</a:t>
            </a:r>
            <a:r>
              <a:rPr lang="en-US" altLang="zh-CN" sz="2800" i="1" dirty="0" err="1">
                <a:solidFill>
                  <a:srgbClr val="00B050"/>
                </a:solidFill>
              </a:rPr>
              <a:t>Satipaṭṭhāna</a:t>
            </a:r>
            <a:r>
              <a:rPr lang="en-US" altLang="zh-CN" sz="2800" i="1" dirty="0">
                <a:solidFill>
                  <a:srgbClr val="00B050"/>
                </a:solidFill>
              </a:rPr>
              <a:t> Sutta (</a:t>
            </a:r>
            <a:r>
              <a:rPr lang="en-US" altLang="zh-CN" sz="2800" i="1" dirty="0" err="1">
                <a:solidFill>
                  <a:srgbClr val="00B050"/>
                </a:solidFill>
              </a:rPr>
              <a:t>Majjhima</a:t>
            </a:r>
            <a:r>
              <a:rPr lang="en-US" altLang="zh-CN" sz="2800" i="1" dirty="0">
                <a:solidFill>
                  <a:srgbClr val="00B050"/>
                </a:solidFill>
              </a:rPr>
              <a:t> </a:t>
            </a:r>
            <a:r>
              <a:rPr lang="en-US" altLang="zh-CN" sz="2800" i="1" dirty="0" err="1">
                <a:solidFill>
                  <a:srgbClr val="00B050"/>
                </a:solidFill>
              </a:rPr>
              <a:t>Nikaya</a:t>
            </a:r>
            <a:r>
              <a:rPr lang="en-US" altLang="zh-CN" sz="2800" i="1" dirty="0">
                <a:solidFill>
                  <a:srgbClr val="00B050"/>
                </a:solidFill>
              </a:rPr>
              <a:t> 10)</a:t>
            </a:r>
          </a:p>
        </p:txBody>
      </p:sp>
      <p:sp>
        <p:nvSpPr>
          <p:cNvPr id="2" name="矩形: 按鈕形 1">
            <a:extLst>
              <a:ext uri="{FF2B5EF4-FFF2-40B4-BE49-F238E27FC236}">
                <a16:creationId xmlns:a16="http://schemas.microsoft.com/office/drawing/2014/main" id="{CC1C8152-DAF0-766B-DB8B-D82D602DC6B2}"/>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64F7ED5C-0FD2-CC67-C871-1ED9386FB54E}"/>
              </a:ext>
            </a:extLst>
          </p:cNvPr>
          <p:cNvSpPr txBox="1"/>
          <p:nvPr/>
        </p:nvSpPr>
        <p:spPr>
          <a:xfrm>
            <a:off x="307505" y="5445224"/>
            <a:ext cx="11881320" cy="707886"/>
          </a:xfrm>
          <a:prstGeom prst="rect">
            <a:avLst/>
          </a:prstGeom>
          <a:noFill/>
        </p:spPr>
        <p:txBody>
          <a:bodyPr wrap="square" rtlCol="0">
            <a:spAutoFit/>
          </a:bodyPr>
          <a:lstStyle/>
          <a:p>
            <a:r>
              <a:rPr lang="en-US" altLang="zh-CN" sz="2000" b="1" dirty="0" err="1">
                <a:solidFill>
                  <a:srgbClr val="C00000"/>
                </a:solidFill>
              </a:rPr>
              <a:t>Satipatthana</a:t>
            </a:r>
            <a:r>
              <a:rPr lang="en-US" altLang="zh-CN" sz="2000" b="1" dirty="0">
                <a:solidFill>
                  <a:srgbClr val="C00000"/>
                </a:solidFill>
              </a:rPr>
              <a:t> Sutta</a:t>
            </a:r>
            <a:r>
              <a:rPr lang="en-US" altLang="zh-CN" sz="2000" dirty="0">
                <a:solidFill>
                  <a:srgbClr val="C00000"/>
                </a:solidFill>
              </a:rPr>
              <a:t>: </a:t>
            </a:r>
            <a:r>
              <a:rPr lang="en-US" altLang="zh-CN" sz="2000" dirty="0">
                <a:solidFill>
                  <a:srgbClr val="C00000"/>
                </a:solidFill>
                <a:hlinkClick r:id="rId4">
                  <a:extLst>
                    <a:ext uri="{A12FA001-AC4F-418D-AE19-62706E023703}">
                      <ahyp:hlinkClr xmlns:ahyp="http://schemas.microsoft.com/office/drawing/2018/hyperlinkcolor" val="tx"/>
                    </a:ext>
                  </a:extLst>
                </a:hlinkClick>
              </a:rPr>
              <a:t>https://www.accesstoinsight.org/tipitaka/mn/mn.010.nysa.html</a:t>
            </a:r>
            <a:r>
              <a:rPr lang="en-US" altLang="zh-CN" sz="2000" dirty="0">
                <a:solidFill>
                  <a:srgbClr val="C00000"/>
                </a:solidFill>
              </a:rPr>
              <a:t> ;</a:t>
            </a:r>
          </a:p>
          <a:p>
            <a:r>
              <a:rPr lang="en-US" altLang="zh-CN" sz="2000" b="1" dirty="0">
                <a:solidFill>
                  <a:srgbClr val="C00000"/>
                </a:solidFill>
                <a:hlinkClick r:id="rId5">
                  <a:extLst>
                    <a:ext uri="{A12FA001-AC4F-418D-AE19-62706E023703}">
                      <ahyp:hlinkClr xmlns:ahyp="http://schemas.microsoft.com/office/drawing/2018/hyperlinkcolor" val="tx"/>
                    </a:ext>
                  </a:extLst>
                </a:hlinkClick>
              </a:rPr>
              <a:t>The </a:t>
            </a:r>
            <a:r>
              <a:rPr lang="en-US" altLang="zh-CN" sz="2000" b="1" dirty="0" err="1">
                <a:solidFill>
                  <a:srgbClr val="C00000"/>
                </a:solidFill>
                <a:hlinkClick r:id="rId5">
                  <a:extLst>
                    <a:ext uri="{A12FA001-AC4F-418D-AE19-62706E023703}">
                      <ahyp:hlinkClr xmlns:ahyp="http://schemas.microsoft.com/office/drawing/2018/hyperlinkcolor" val="tx"/>
                    </a:ext>
                  </a:extLst>
                </a:hlinkClick>
              </a:rPr>
              <a:t>Satipatthana</a:t>
            </a:r>
            <a:r>
              <a:rPr lang="en-US" altLang="zh-CN" sz="2000" b="1" dirty="0">
                <a:solidFill>
                  <a:srgbClr val="C00000"/>
                </a:solidFill>
                <a:hlinkClick r:id="rId5">
                  <a:extLst>
                    <a:ext uri="{A12FA001-AC4F-418D-AE19-62706E023703}">
                      <ahyp:hlinkClr xmlns:ahyp="http://schemas.microsoft.com/office/drawing/2018/hyperlinkcolor" val="tx"/>
                    </a:ext>
                  </a:extLst>
                </a:hlinkClick>
              </a:rPr>
              <a:t> Sutta and Its Commentary</a:t>
            </a:r>
            <a:r>
              <a:rPr lang="en-US" altLang="zh-CN" sz="2000" dirty="0">
                <a:solidFill>
                  <a:srgbClr val="C00000"/>
                </a:solidFill>
                <a:hlinkClick r:id="rId5">
                  <a:extLst>
                    <a:ext uri="{A12FA001-AC4F-418D-AE19-62706E023703}">
                      <ahyp:hlinkClr xmlns:ahyp="http://schemas.microsoft.com/office/drawing/2018/hyperlinkcolor" val="tx"/>
                    </a:ext>
                  </a:extLst>
                </a:hlinkClick>
              </a:rPr>
              <a:t>: https://www.accesstoinsight.org/lib/authors/soma/wayof.html</a:t>
            </a:r>
            <a:r>
              <a:rPr lang="en-US" altLang="zh-CN" sz="2000" dirty="0">
                <a:solidFill>
                  <a:srgbClr val="C00000"/>
                </a:solidFill>
              </a:rPr>
              <a:t> </a:t>
            </a:r>
          </a:p>
        </p:txBody>
      </p:sp>
    </p:spTree>
    <p:custDataLst>
      <p:tags r:id="rId2"/>
    </p:custDataLst>
    <p:extLst>
      <p:ext uri="{BB962C8B-B14F-4D97-AF65-F5344CB8AC3E}">
        <p14:creationId xmlns:p14="http://schemas.microsoft.com/office/powerpoint/2010/main" val="1459054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0696"/>
    </mc:Choice>
    <mc:Fallback xmlns="">
      <p:transition spd="slow" advTm="606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A7EC0A50-2EAE-4566-9ED2-6A1F908EA8B3}"/>
              </a:ext>
            </a:extLst>
          </p:cNvPr>
          <p:cNvSpPr txBox="1"/>
          <p:nvPr/>
        </p:nvSpPr>
        <p:spPr>
          <a:xfrm>
            <a:off x="1413892" y="1259175"/>
            <a:ext cx="7560840" cy="4339650"/>
          </a:xfrm>
          <a:prstGeom prst="rect">
            <a:avLst/>
          </a:prstGeom>
          <a:noFill/>
        </p:spPr>
        <p:txBody>
          <a:bodyPr wrap="square" rtlCol="0">
            <a:spAutoFit/>
          </a:bodyPr>
          <a:lstStyle/>
          <a:p>
            <a:r>
              <a:rPr lang="en-US" altLang="zh-CN" sz="2800" b="1" u="sng" dirty="0">
                <a:solidFill>
                  <a:srgbClr val="00B050"/>
                </a:solidFill>
              </a:rPr>
              <a:t>Right mindfulness</a:t>
            </a:r>
          </a:p>
          <a:p>
            <a:endParaRPr lang="en-US" altLang="zh-CN" sz="1200" b="1" dirty="0">
              <a:solidFill>
                <a:srgbClr val="00B050"/>
              </a:solidFill>
            </a:endParaRPr>
          </a:p>
          <a:p>
            <a:pPr>
              <a:lnSpc>
                <a:spcPct val="200000"/>
              </a:lnSpc>
            </a:pPr>
            <a:r>
              <a:rPr lang="en-US" altLang="zh-CN" sz="2800" dirty="0">
                <a:solidFill>
                  <a:srgbClr val="00B050"/>
                </a:solidFill>
              </a:rPr>
              <a:t>Four </a:t>
            </a:r>
            <a:r>
              <a:rPr lang="en-US" altLang="zh-CN" sz="2800" dirty="0" err="1">
                <a:solidFill>
                  <a:srgbClr val="00B050"/>
                </a:solidFill>
              </a:rPr>
              <a:t>arousings</a:t>
            </a:r>
            <a:r>
              <a:rPr lang="en-US" altLang="zh-CN" sz="2800" dirty="0">
                <a:solidFill>
                  <a:srgbClr val="00B050"/>
                </a:solidFill>
              </a:rPr>
              <a:t> of mindfulness: </a:t>
            </a:r>
          </a:p>
          <a:p>
            <a:pPr marL="514350" indent="-514350">
              <a:lnSpc>
                <a:spcPct val="150000"/>
              </a:lnSpc>
              <a:buAutoNum type="arabicParenBoth"/>
            </a:pPr>
            <a:r>
              <a:rPr lang="en-US" altLang="zh-CN" sz="2800" dirty="0">
                <a:solidFill>
                  <a:srgbClr val="00B050"/>
                </a:solidFill>
              </a:rPr>
              <a:t>Mindfulness of the body, </a:t>
            </a:r>
          </a:p>
          <a:p>
            <a:pPr marL="514350" indent="-514350">
              <a:lnSpc>
                <a:spcPct val="150000"/>
              </a:lnSpc>
              <a:buAutoNum type="arabicParenBoth"/>
            </a:pPr>
            <a:r>
              <a:rPr lang="en-US" altLang="zh-CN" sz="2800" dirty="0">
                <a:solidFill>
                  <a:srgbClr val="00B050"/>
                </a:solidFill>
              </a:rPr>
              <a:t>Mindfulness of feelings, </a:t>
            </a:r>
          </a:p>
          <a:p>
            <a:pPr marL="514350" indent="-514350">
              <a:lnSpc>
                <a:spcPct val="150000"/>
              </a:lnSpc>
              <a:buAutoNum type="arabicParenBoth"/>
            </a:pPr>
            <a:r>
              <a:rPr lang="en-US" altLang="zh-CN" sz="2800" dirty="0">
                <a:solidFill>
                  <a:srgbClr val="00B050"/>
                </a:solidFill>
              </a:rPr>
              <a:t>Mindfulness of the mind, </a:t>
            </a:r>
          </a:p>
          <a:p>
            <a:pPr marL="514350" indent="-514350">
              <a:lnSpc>
                <a:spcPct val="150000"/>
              </a:lnSpc>
              <a:buAutoNum type="arabicParenBoth"/>
            </a:pPr>
            <a:r>
              <a:rPr lang="en-US" altLang="zh-CN" sz="2800" dirty="0">
                <a:solidFill>
                  <a:srgbClr val="00B050"/>
                </a:solidFill>
              </a:rPr>
              <a:t>Mindfulness of mental objects.</a:t>
            </a:r>
          </a:p>
          <a:p>
            <a:endParaRPr lang="en-US" altLang="zh-CN" sz="1200" dirty="0">
              <a:solidFill>
                <a:srgbClr val="00B050"/>
              </a:solidFill>
            </a:endParaRPr>
          </a:p>
        </p:txBody>
      </p:sp>
      <p:sp>
        <p:nvSpPr>
          <p:cNvPr id="2" name="矩形: 按鈕形 1">
            <a:extLst>
              <a:ext uri="{FF2B5EF4-FFF2-40B4-BE49-F238E27FC236}">
                <a16:creationId xmlns:a16="http://schemas.microsoft.com/office/drawing/2014/main" id="{820E18D5-1327-477C-704C-CEC4583962D6}"/>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1328621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7577"/>
    </mc:Choice>
    <mc:Fallback xmlns="">
      <p:transition spd="slow" advTm="1757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671374B-842C-F3F8-023C-C812FADCF878}"/>
              </a:ext>
            </a:extLst>
          </p:cNvPr>
          <p:cNvSpPr>
            <a:spLocks noGrp="1"/>
          </p:cNvSpPr>
          <p:nvPr>
            <p:ph type="sldNum" sz="quarter" idx="12"/>
          </p:nvPr>
        </p:nvSpPr>
        <p:spPr/>
        <p:txBody>
          <a:bodyPr/>
          <a:lstStyle/>
          <a:p>
            <a:fld id="{6113E31D-E2AB-40D1-8B51-AFA5AFEF393A}" type="slidenum">
              <a:rPr lang="en-US" smtClean="0"/>
              <a:t>12</a:t>
            </a:fld>
            <a:endParaRPr lang="en-US" dirty="0"/>
          </a:p>
        </p:txBody>
      </p:sp>
      <p:sp>
        <p:nvSpPr>
          <p:cNvPr id="5" name="矩形: 按鈕形 4">
            <a:extLst>
              <a:ext uri="{FF2B5EF4-FFF2-40B4-BE49-F238E27FC236}">
                <a16:creationId xmlns:a16="http://schemas.microsoft.com/office/drawing/2014/main" id="{B08755B9-B1B1-A19F-C372-52A7FD7D059A}"/>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7" name="文字方塊 6">
            <a:extLst>
              <a:ext uri="{FF2B5EF4-FFF2-40B4-BE49-F238E27FC236}">
                <a16:creationId xmlns:a16="http://schemas.microsoft.com/office/drawing/2014/main" id="{28491F8E-C6B6-44D7-821F-5292900D47AA}"/>
              </a:ext>
            </a:extLst>
          </p:cNvPr>
          <p:cNvSpPr txBox="1"/>
          <p:nvPr/>
        </p:nvSpPr>
        <p:spPr>
          <a:xfrm>
            <a:off x="1557908" y="1764506"/>
            <a:ext cx="9073008" cy="3328988"/>
          </a:xfrm>
          <a:prstGeom prst="rect">
            <a:avLst/>
          </a:prstGeom>
          <a:noFill/>
        </p:spPr>
        <p:txBody>
          <a:bodyPr wrap="square" rtlCol="0">
            <a:spAutoFit/>
          </a:bodyPr>
          <a:lstStyle/>
          <a:p>
            <a:pPr>
              <a:lnSpc>
                <a:spcPts val="4400"/>
              </a:lnSpc>
              <a:spcAft>
                <a:spcPts val="1200"/>
              </a:spcAft>
            </a:pPr>
            <a:r>
              <a:rPr lang="en-US" altLang="zh-CN" sz="2800" b="1" dirty="0">
                <a:solidFill>
                  <a:srgbClr val="00B050"/>
                </a:solidFill>
              </a:rPr>
              <a:t>Mindfulness of postures</a:t>
            </a:r>
          </a:p>
          <a:p>
            <a:pPr marL="457200" indent="-457200">
              <a:lnSpc>
                <a:spcPct val="150000"/>
              </a:lnSpc>
              <a:buFontTx/>
              <a:buChar char="-"/>
            </a:pPr>
            <a:r>
              <a:rPr lang="en-US" altLang="zh-CN" sz="2800" dirty="0">
                <a:solidFill>
                  <a:srgbClr val="00B050"/>
                </a:solidFill>
              </a:rPr>
              <a:t>Walking</a:t>
            </a:r>
          </a:p>
          <a:p>
            <a:pPr marL="457200" indent="-457200">
              <a:lnSpc>
                <a:spcPct val="150000"/>
              </a:lnSpc>
              <a:buFontTx/>
              <a:buChar char="-"/>
            </a:pPr>
            <a:r>
              <a:rPr lang="en-US" altLang="zh-CN" sz="2800" dirty="0">
                <a:solidFill>
                  <a:srgbClr val="00B050"/>
                </a:solidFill>
              </a:rPr>
              <a:t>Standing </a:t>
            </a:r>
          </a:p>
          <a:p>
            <a:pPr marL="457200" indent="-457200">
              <a:lnSpc>
                <a:spcPct val="150000"/>
              </a:lnSpc>
              <a:buFontTx/>
              <a:buChar char="-"/>
            </a:pPr>
            <a:r>
              <a:rPr lang="en-US" altLang="zh-CN" sz="2800" dirty="0">
                <a:solidFill>
                  <a:srgbClr val="00B050"/>
                </a:solidFill>
              </a:rPr>
              <a:t>Sitting </a:t>
            </a:r>
          </a:p>
          <a:p>
            <a:pPr marL="457200" indent="-457200">
              <a:lnSpc>
                <a:spcPct val="150000"/>
              </a:lnSpc>
              <a:buFontTx/>
              <a:buChar char="-"/>
            </a:pPr>
            <a:r>
              <a:rPr lang="en-US" altLang="zh-CN" sz="2800" dirty="0">
                <a:solidFill>
                  <a:srgbClr val="00B050"/>
                </a:solidFill>
              </a:rPr>
              <a:t>Lying down</a:t>
            </a:r>
          </a:p>
        </p:txBody>
      </p:sp>
    </p:spTree>
    <p:extLst>
      <p:ext uri="{BB962C8B-B14F-4D97-AF65-F5344CB8AC3E}">
        <p14:creationId xmlns:p14="http://schemas.microsoft.com/office/powerpoint/2010/main" val="1262064450"/>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1369806C-A71F-C142-A81A-F7C6C2B03819}"/>
              </a:ext>
            </a:extLst>
          </p:cNvPr>
          <p:cNvSpPr>
            <a:spLocks noGrp="1"/>
          </p:cNvSpPr>
          <p:nvPr>
            <p:ph type="sldNum" sz="quarter" idx="12"/>
          </p:nvPr>
        </p:nvSpPr>
        <p:spPr/>
        <p:txBody>
          <a:bodyPr/>
          <a:lstStyle/>
          <a:p>
            <a:fld id="{6113E31D-E2AB-40D1-8B51-AFA5AFEF393A}" type="slidenum">
              <a:rPr lang="en-US" smtClean="0"/>
              <a:t>13</a:t>
            </a:fld>
            <a:endParaRPr lang="en-US" dirty="0"/>
          </a:p>
        </p:txBody>
      </p:sp>
      <p:sp>
        <p:nvSpPr>
          <p:cNvPr id="5" name="矩形: 按鈕形 4">
            <a:extLst>
              <a:ext uri="{FF2B5EF4-FFF2-40B4-BE49-F238E27FC236}">
                <a16:creationId xmlns:a16="http://schemas.microsoft.com/office/drawing/2014/main" id="{F0B50A5D-B017-0888-3136-A14C8C9525E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EBD739A6-2A5F-900F-213E-2F92C4881746}"/>
              </a:ext>
            </a:extLst>
          </p:cNvPr>
          <p:cNvSpPr txBox="1"/>
          <p:nvPr/>
        </p:nvSpPr>
        <p:spPr>
          <a:xfrm>
            <a:off x="1413892" y="1124744"/>
            <a:ext cx="9073008" cy="5339795"/>
          </a:xfrm>
          <a:prstGeom prst="rect">
            <a:avLst/>
          </a:prstGeom>
          <a:noFill/>
        </p:spPr>
        <p:txBody>
          <a:bodyPr wrap="square" rtlCol="0">
            <a:spAutoFit/>
          </a:bodyPr>
          <a:lstStyle/>
          <a:p>
            <a:pPr>
              <a:lnSpc>
                <a:spcPts val="4400"/>
              </a:lnSpc>
              <a:spcAft>
                <a:spcPts val="1200"/>
              </a:spcAft>
            </a:pPr>
            <a:r>
              <a:rPr lang="en-US" altLang="zh-CN" sz="2800" b="1" dirty="0">
                <a:solidFill>
                  <a:srgbClr val="00B050"/>
                </a:solidFill>
              </a:rPr>
              <a:t>Clear comprehension</a:t>
            </a:r>
          </a:p>
          <a:p>
            <a:pPr marL="457200" indent="-457200">
              <a:lnSpc>
                <a:spcPts val="4400"/>
              </a:lnSpc>
              <a:buFontTx/>
              <a:buChar char="-"/>
            </a:pPr>
            <a:r>
              <a:rPr lang="en-US" altLang="zh-CN" sz="2800" dirty="0">
                <a:solidFill>
                  <a:srgbClr val="00B050"/>
                </a:solidFill>
              </a:rPr>
              <a:t>Going forwards and backwards</a:t>
            </a:r>
          </a:p>
          <a:p>
            <a:pPr marL="457200" indent="-457200">
              <a:lnSpc>
                <a:spcPts val="4400"/>
              </a:lnSpc>
              <a:buFontTx/>
              <a:buChar char="-"/>
            </a:pPr>
            <a:r>
              <a:rPr lang="en-US" altLang="zh-CN" sz="2800" dirty="0">
                <a:solidFill>
                  <a:srgbClr val="00B050"/>
                </a:solidFill>
              </a:rPr>
              <a:t>Looking straight and sideways</a:t>
            </a:r>
          </a:p>
          <a:p>
            <a:pPr marL="457200" indent="-457200">
              <a:lnSpc>
                <a:spcPts val="4400"/>
              </a:lnSpc>
              <a:buFontTx/>
              <a:buChar char="-"/>
            </a:pPr>
            <a:r>
              <a:rPr lang="en-US" altLang="zh-CN" sz="2800" dirty="0">
                <a:solidFill>
                  <a:srgbClr val="00B050"/>
                </a:solidFill>
              </a:rPr>
              <a:t>Bending and stretching</a:t>
            </a:r>
          </a:p>
          <a:p>
            <a:pPr marL="457200" indent="-457200">
              <a:lnSpc>
                <a:spcPts val="4400"/>
              </a:lnSpc>
              <a:buFontTx/>
              <a:buChar char="-"/>
            </a:pPr>
            <a:r>
              <a:rPr lang="en-US" altLang="zh-CN" sz="2800" dirty="0">
                <a:solidFill>
                  <a:srgbClr val="00B050"/>
                </a:solidFill>
              </a:rPr>
              <a:t>Wearing clothes and going out</a:t>
            </a:r>
          </a:p>
          <a:p>
            <a:pPr marL="457200" indent="-457200">
              <a:lnSpc>
                <a:spcPts val="4400"/>
              </a:lnSpc>
              <a:buFontTx/>
              <a:buChar char="-"/>
            </a:pPr>
            <a:r>
              <a:rPr lang="en-US" altLang="zh-CN" sz="2800" dirty="0">
                <a:solidFill>
                  <a:srgbClr val="00B050"/>
                </a:solidFill>
              </a:rPr>
              <a:t>Eating, drinking, chewing and </a:t>
            </a:r>
            <a:r>
              <a:rPr lang="en-US" altLang="zh-CN" sz="2800" dirty="0" err="1">
                <a:solidFill>
                  <a:srgbClr val="00B050"/>
                </a:solidFill>
              </a:rPr>
              <a:t>savouring</a:t>
            </a:r>
            <a:endParaRPr lang="en-US" altLang="zh-CN" sz="2800" dirty="0">
              <a:solidFill>
                <a:srgbClr val="00B050"/>
              </a:solidFill>
            </a:endParaRPr>
          </a:p>
          <a:p>
            <a:pPr marL="457200" indent="-457200">
              <a:lnSpc>
                <a:spcPts val="4400"/>
              </a:lnSpc>
              <a:buFontTx/>
              <a:buChar char="-"/>
            </a:pPr>
            <a:r>
              <a:rPr lang="en-US" altLang="zh-CN" sz="2800" dirty="0">
                <a:solidFill>
                  <a:srgbClr val="00B050"/>
                </a:solidFill>
              </a:rPr>
              <a:t>Defecating and urinating</a:t>
            </a:r>
          </a:p>
          <a:p>
            <a:pPr marL="457200" indent="-457200">
              <a:lnSpc>
                <a:spcPts val="4400"/>
              </a:lnSpc>
              <a:buFontTx/>
              <a:buChar char="-"/>
            </a:pPr>
            <a:r>
              <a:rPr lang="en-US" altLang="zh-CN" sz="2800" dirty="0">
                <a:solidFill>
                  <a:srgbClr val="00B050"/>
                </a:solidFill>
              </a:rPr>
              <a:t>Speaking and keeping silence</a:t>
            </a:r>
          </a:p>
          <a:p>
            <a:pPr marL="457200" indent="-457200">
              <a:lnSpc>
                <a:spcPct val="150000"/>
              </a:lnSpc>
              <a:buFontTx/>
              <a:buChar char="-"/>
            </a:pPr>
            <a:endParaRPr lang="en-US" altLang="zh-CN" sz="2800" dirty="0">
              <a:solidFill>
                <a:srgbClr val="00B050"/>
              </a:solidFill>
            </a:endParaRPr>
          </a:p>
        </p:txBody>
      </p:sp>
    </p:spTree>
    <p:extLst>
      <p:ext uri="{BB962C8B-B14F-4D97-AF65-F5344CB8AC3E}">
        <p14:creationId xmlns:p14="http://schemas.microsoft.com/office/powerpoint/2010/main" val="2459826956"/>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DFC1717-019E-43C0-34F5-EBDDA845A7B3}"/>
              </a:ext>
            </a:extLst>
          </p:cNvPr>
          <p:cNvSpPr>
            <a:spLocks noGrp="1"/>
          </p:cNvSpPr>
          <p:nvPr>
            <p:ph type="sldNum" sz="quarter" idx="12"/>
          </p:nvPr>
        </p:nvSpPr>
        <p:spPr/>
        <p:txBody>
          <a:bodyPr/>
          <a:lstStyle/>
          <a:p>
            <a:fld id="{6113E31D-E2AB-40D1-8B51-AFA5AFEF393A}" type="slidenum">
              <a:rPr lang="en-US" smtClean="0"/>
              <a:t>14</a:t>
            </a:fld>
            <a:endParaRPr lang="en-US" dirty="0"/>
          </a:p>
        </p:txBody>
      </p:sp>
      <p:sp>
        <p:nvSpPr>
          <p:cNvPr id="6" name="文字方塊 5">
            <a:extLst>
              <a:ext uri="{FF2B5EF4-FFF2-40B4-BE49-F238E27FC236}">
                <a16:creationId xmlns:a16="http://schemas.microsoft.com/office/drawing/2014/main" id="{6EEDB6B1-04F4-F943-9305-BD73E292BA44}"/>
              </a:ext>
            </a:extLst>
          </p:cNvPr>
          <p:cNvSpPr txBox="1"/>
          <p:nvPr/>
        </p:nvSpPr>
        <p:spPr>
          <a:xfrm>
            <a:off x="4510236" y="908720"/>
            <a:ext cx="3888432" cy="610295"/>
          </a:xfrm>
          <a:prstGeom prst="rect">
            <a:avLst/>
          </a:prstGeom>
          <a:noFill/>
        </p:spPr>
        <p:txBody>
          <a:bodyPr wrap="square" rtlCol="0">
            <a:spAutoFit/>
          </a:bodyPr>
          <a:lstStyle/>
          <a:p>
            <a:pPr>
              <a:lnSpc>
                <a:spcPts val="4400"/>
              </a:lnSpc>
              <a:spcAft>
                <a:spcPts val="1200"/>
              </a:spcAft>
            </a:pPr>
            <a:r>
              <a:rPr lang="en-US" altLang="zh-CN" sz="2800" b="1" dirty="0">
                <a:solidFill>
                  <a:srgbClr val="0000CC"/>
                </a:solidFill>
              </a:rPr>
              <a:t>Walking meditation</a:t>
            </a:r>
            <a:endParaRPr lang="en-US" altLang="zh-CN" sz="2800" dirty="0">
              <a:solidFill>
                <a:srgbClr val="0000CC"/>
              </a:solidFill>
            </a:endParaRPr>
          </a:p>
        </p:txBody>
      </p:sp>
      <p:pic>
        <p:nvPicPr>
          <p:cNvPr id="3" name="線上媒體 2" title="How to Meditate III - Walking meditation">
            <a:hlinkClick r:id="" action="ppaction://media"/>
            <a:extLst>
              <a:ext uri="{FF2B5EF4-FFF2-40B4-BE49-F238E27FC236}">
                <a16:creationId xmlns:a16="http://schemas.microsoft.com/office/drawing/2014/main" id="{300D0DFC-916F-D628-6488-1EF1AD3024FF}"/>
              </a:ext>
            </a:extLst>
          </p:cNvPr>
          <p:cNvPicPr>
            <a:picLocks noRot="1" noChangeAspect="1"/>
          </p:cNvPicPr>
          <p:nvPr>
            <a:videoFile r:link="rId2"/>
          </p:nvPr>
        </p:nvPicPr>
        <p:blipFill>
          <a:blip r:embed="rId4"/>
          <a:stretch>
            <a:fillRect/>
          </a:stretch>
        </p:blipFill>
        <p:spPr>
          <a:xfrm>
            <a:off x="20638" y="0"/>
            <a:ext cx="12147550" cy="6858000"/>
          </a:xfrm>
          <a:prstGeom prst="rect">
            <a:avLst/>
          </a:prstGeom>
        </p:spPr>
      </p:pic>
    </p:spTree>
    <p:extLst>
      <p:ext uri="{BB962C8B-B14F-4D97-AF65-F5344CB8AC3E}">
        <p14:creationId xmlns:p14="http://schemas.microsoft.com/office/powerpoint/2010/main" val="2098531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60193965-AC15-47E5-911F-D4F6CF7A851A}"/>
              </a:ext>
            </a:extLst>
          </p:cNvPr>
          <p:cNvPicPr>
            <a:picLocks noChangeAspect="1"/>
          </p:cNvPicPr>
          <p:nvPr/>
        </p:nvPicPr>
        <p:blipFill>
          <a:blip r:embed="rId4"/>
          <a:stretch>
            <a:fillRect/>
          </a:stretch>
        </p:blipFill>
        <p:spPr>
          <a:xfrm>
            <a:off x="9707079" y="262994"/>
            <a:ext cx="2363997" cy="5687315"/>
          </a:xfrm>
          <a:prstGeom prst="rect">
            <a:avLst/>
          </a:prstGeom>
        </p:spPr>
      </p:pic>
      <p:sp>
        <p:nvSpPr>
          <p:cNvPr id="2" name="矩形 1">
            <a:extLst>
              <a:ext uri="{FF2B5EF4-FFF2-40B4-BE49-F238E27FC236}">
                <a16:creationId xmlns:a16="http://schemas.microsoft.com/office/drawing/2014/main" id="{A6B5B7EF-BE0D-0670-E0A8-DEB9FBA1D4A7}"/>
              </a:ext>
            </a:extLst>
          </p:cNvPr>
          <p:cNvSpPr/>
          <p:nvPr/>
        </p:nvSpPr>
        <p:spPr>
          <a:xfrm>
            <a:off x="9880965" y="5293993"/>
            <a:ext cx="2016224" cy="63033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Sitting still</a:t>
            </a:r>
            <a:endParaRPr lang="zh-TW" altLang="en-US" sz="2800" dirty="0">
              <a:solidFill>
                <a:schemeClr val="tx1"/>
              </a:solidFill>
            </a:endParaRPr>
          </a:p>
        </p:txBody>
      </p:sp>
      <p:sp>
        <p:nvSpPr>
          <p:cNvPr id="3" name="矩形 2">
            <a:extLst>
              <a:ext uri="{FF2B5EF4-FFF2-40B4-BE49-F238E27FC236}">
                <a16:creationId xmlns:a16="http://schemas.microsoft.com/office/drawing/2014/main" id="{E4D7CA5E-C651-D44B-D061-0D73BF300371}"/>
              </a:ext>
            </a:extLst>
          </p:cNvPr>
          <p:cNvSpPr/>
          <p:nvPr/>
        </p:nvSpPr>
        <p:spPr>
          <a:xfrm>
            <a:off x="405780" y="0"/>
            <a:ext cx="5184576"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Seven-Point Meditation Posture</a:t>
            </a:r>
            <a:endParaRPr lang="zh-TW" altLang="en-US" sz="2800" dirty="0">
              <a:solidFill>
                <a:schemeClr val="tx1"/>
              </a:solidFill>
            </a:endParaRPr>
          </a:p>
        </p:txBody>
      </p:sp>
      <p:pic>
        <p:nvPicPr>
          <p:cNvPr id="5" name="圖片 4">
            <a:extLst>
              <a:ext uri="{FF2B5EF4-FFF2-40B4-BE49-F238E27FC236}">
                <a16:creationId xmlns:a16="http://schemas.microsoft.com/office/drawing/2014/main" id="{6CA72DE8-553D-CDFC-8991-5A6EF0E1D4E2}"/>
              </a:ext>
            </a:extLst>
          </p:cNvPr>
          <p:cNvPicPr>
            <a:picLocks noChangeAspect="1"/>
          </p:cNvPicPr>
          <p:nvPr/>
        </p:nvPicPr>
        <p:blipFill>
          <a:blip r:embed="rId5"/>
          <a:stretch>
            <a:fillRect/>
          </a:stretch>
        </p:blipFill>
        <p:spPr>
          <a:xfrm>
            <a:off x="117749" y="836712"/>
            <a:ext cx="6772275" cy="5810250"/>
          </a:xfrm>
          <a:prstGeom prst="rect">
            <a:avLst/>
          </a:prstGeom>
        </p:spPr>
      </p:pic>
      <p:pic>
        <p:nvPicPr>
          <p:cNvPr id="8" name="圖片 7">
            <a:extLst>
              <a:ext uri="{FF2B5EF4-FFF2-40B4-BE49-F238E27FC236}">
                <a16:creationId xmlns:a16="http://schemas.microsoft.com/office/drawing/2014/main" id="{9DCE3282-FBB0-82AC-C790-59035B6E154F}"/>
              </a:ext>
            </a:extLst>
          </p:cNvPr>
          <p:cNvPicPr>
            <a:picLocks noChangeAspect="1"/>
          </p:cNvPicPr>
          <p:nvPr/>
        </p:nvPicPr>
        <p:blipFill>
          <a:blip r:embed="rId6"/>
          <a:stretch>
            <a:fillRect/>
          </a:stretch>
        </p:blipFill>
        <p:spPr>
          <a:xfrm>
            <a:off x="7005407" y="262994"/>
            <a:ext cx="2586288" cy="3927326"/>
          </a:xfrm>
          <a:prstGeom prst="rect">
            <a:avLst/>
          </a:prstGeom>
        </p:spPr>
      </p:pic>
    </p:spTree>
    <p:extLst>
      <p:ext uri="{BB962C8B-B14F-4D97-AF65-F5344CB8AC3E}">
        <p14:creationId xmlns:p14="http://schemas.microsoft.com/office/powerpoint/2010/main" val="372843871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E132B822-7D96-494F-902C-04492859B67D}"/>
              </a:ext>
            </a:extLst>
          </p:cNvPr>
          <p:cNvPicPr>
            <a:picLocks noChangeAspect="1"/>
          </p:cNvPicPr>
          <p:nvPr/>
        </p:nvPicPr>
        <p:blipFill>
          <a:blip r:embed="rId3"/>
          <a:stretch>
            <a:fillRect/>
          </a:stretch>
        </p:blipFill>
        <p:spPr>
          <a:xfrm>
            <a:off x="8364574" y="246154"/>
            <a:ext cx="2615465" cy="1688464"/>
          </a:xfrm>
          <a:prstGeom prst="rect">
            <a:avLst/>
          </a:prstGeom>
        </p:spPr>
      </p:pic>
      <p:pic>
        <p:nvPicPr>
          <p:cNvPr id="9" name="圖片 8">
            <a:extLst>
              <a:ext uri="{FF2B5EF4-FFF2-40B4-BE49-F238E27FC236}">
                <a16:creationId xmlns:a16="http://schemas.microsoft.com/office/drawing/2014/main" id="{67B23583-8795-43ED-8F0C-021EF697C836}"/>
              </a:ext>
            </a:extLst>
          </p:cNvPr>
          <p:cNvPicPr>
            <a:picLocks noChangeAspect="1"/>
          </p:cNvPicPr>
          <p:nvPr/>
        </p:nvPicPr>
        <p:blipFill>
          <a:blip r:embed="rId4"/>
          <a:stretch>
            <a:fillRect/>
          </a:stretch>
        </p:blipFill>
        <p:spPr>
          <a:xfrm>
            <a:off x="8375491" y="2121400"/>
            <a:ext cx="2615465" cy="1666393"/>
          </a:xfrm>
          <a:prstGeom prst="rect">
            <a:avLst/>
          </a:prstGeom>
        </p:spPr>
      </p:pic>
      <p:pic>
        <p:nvPicPr>
          <p:cNvPr id="11" name="圖片 10">
            <a:extLst>
              <a:ext uri="{FF2B5EF4-FFF2-40B4-BE49-F238E27FC236}">
                <a16:creationId xmlns:a16="http://schemas.microsoft.com/office/drawing/2014/main" id="{B9C3B3C4-CD0D-4D3B-BBF1-8A5D9F54E0B7}"/>
              </a:ext>
            </a:extLst>
          </p:cNvPr>
          <p:cNvPicPr>
            <a:picLocks noChangeAspect="1"/>
          </p:cNvPicPr>
          <p:nvPr/>
        </p:nvPicPr>
        <p:blipFill>
          <a:blip r:embed="rId5"/>
          <a:stretch>
            <a:fillRect/>
          </a:stretch>
        </p:blipFill>
        <p:spPr>
          <a:xfrm>
            <a:off x="8375490" y="3974575"/>
            <a:ext cx="2604548" cy="1736365"/>
          </a:xfrm>
          <a:prstGeom prst="rect">
            <a:avLst/>
          </a:prstGeom>
        </p:spPr>
      </p:pic>
      <p:pic>
        <p:nvPicPr>
          <p:cNvPr id="13" name="圖片 12">
            <a:extLst>
              <a:ext uri="{FF2B5EF4-FFF2-40B4-BE49-F238E27FC236}">
                <a16:creationId xmlns:a16="http://schemas.microsoft.com/office/drawing/2014/main" id="{284E2861-C466-4468-9802-686B99825392}"/>
              </a:ext>
            </a:extLst>
          </p:cNvPr>
          <p:cNvPicPr>
            <a:picLocks noChangeAspect="1"/>
          </p:cNvPicPr>
          <p:nvPr/>
        </p:nvPicPr>
        <p:blipFill>
          <a:blip r:embed="rId6"/>
          <a:stretch>
            <a:fillRect/>
          </a:stretch>
        </p:blipFill>
        <p:spPr>
          <a:xfrm>
            <a:off x="5129425" y="246154"/>
            <a:ext cx="2543519" cy="1688464"/>
          </a:xfrm>
          <a:prstGeom prst="rect">
            <a:avLst/>
          </a:prstGeom>
        </p:spPr>
      </p:pic>
      <p:pic>
        <p:nvPicPr>
          <p:cNvPr id="15" name="圖片 14">
            <a:extLst>
              <a:ext uri="{FF2B5EF4-FFF2-40B4-BE49-F238E27FC236}">
                <a16:creationId xmlns:a16="http://schemas.microsoft.com/office/drawing/2014/main" id="{D176AFA5-D023-4781-B27C-651B16EB06B2}"/>
              </a:ext>
            </a:extLst>
          </p:cNvPr>
          <p:cNvPicPr>
            <a:picLocks noChangeAspect="1"/>
          </p:cNvPicPr>
          <p:nvPr/>
        </p:nvPicPr>
        <p:blipFill>
          <a:blip r:embed="rId7"/>
          <a:stretch>
            <a:fillRect/>
          </a:stretch>
        </p:blipFill>
        <p:spPr>
          <a:xfrm>
            <a:off x="5120871" y="2121400"/>
            <a:ext cx="2557935" cy="1618946"/>
          </a:xfrm>
          <a:prstGeom prst="rect">
            <a:avLst/>
          </a:prstGeom>
        </p:spPr>
      </p:pic>
      <p:pic>
        <p:nvPicPr>
          <p:cNvPr id="17" name="圖片 16">
            <a:extLst>
              <a:ext uri="{FF2B5EF4-FFF2-40B4-BE49-F238E27FC236}">
                <a16:creationId xmlns:a16="http://schemas.microsoft.com/office/drawing/2014/main" id="{8DFA9FFE-C5A6-4EFA-A56D-BE3FDD0D131A}"/>
              </a:ext>
            </a:extLst>
          </p:cNvPr>
          <p:cNvPicPr>
            <a:picLocks noChangeAspect="1"/>
          </p:cNvPicPr>
          <p:nvPr/>
        </p:nvPicPr>
        <p:blipFill>
          <a:blip r:embed="rId8"/>
          <a:stretch>
            <a:fillRect/>
          </a:stretch>
        </p:blipFill>
        <p:spPr>
          <a:xfrm>
            <a:off x="5102565" y="3927127"/>
            <a:ext cx="2545920" cy="2728860"/>
          </a:xfrm>
          <a:prstGeom prst="rect">
            <a:avLst/>
          </a:prstGeom>
        </p:spPr>
      </p:pic>
      <p:pic>
        <p:nvPicPr>
          <p:cNvPr id="20" name="圖片 19">
            <a:extLst>
              <a:ext uri="{FF2B5EF4-FFF2-40B4-BE49-F238E27FC236}">
                <a16:creationId xmlns:a16="http://schemas.microsoft.com/office/drawing/2014/main" id="{7B4ADCFD-CC61-47BD-9A5B-F87630970FF3}"/>
              </a:ext>
            </a:extLst>
          </p:cNvPr>
          <p:cNvPicPr>
            <a:picLocks noChangeAspect="1"/>
          </p:cNvPicPr>
          <p:nvPr/>
        </p:nvPicPr>
        <p:blipFill>
          <a:blip r:embed="rId9"/>
          <a:stretch>
            <a:fillRect/>
          </a:stretch>
        </p:blipFill>
        <p:spPr>
          <a:xfrm>
            <a:off x="1097919" y="470545"/>
            <a:ext cx="3128370" cy="1973693"/>
          </a:xfrm>
          <a:prstGeom prst="rect">
            <a:avLst/>
          </a:prstGeom>
        </p:spPr>
      </p:pic>
      <p:pic>
        <p:nvPicPr>
          <p:cNvPr id="22" name="圖片 21">
            <a:extLst>
              <a:ext uri="{FF2B5EF4-FFF2-40B4-BE49-F238E27FC236}">
                <a16:creationId xmlns:a16="http://schemas.microsoft.com/office/drawing/2014/main" id="{379A3B80-D7C9-44E2-BCD1-4F799D5F79A5}"/>
              </a:ext>
            </a:extLst>
          </p:cNvPr>
          <p:cNvPicPr>
            <a:picLocks noChangeAspect="1"/>
          </p:cNvPicPr>
          <p:nvPr/>
        </p:nvPicPr>
        <p:blipFill>
          <a:blip r:embed="rId10"/>
          <a:stretch>
            <a:fillRect/>
          </a:stretch>
        </p:blipFill>
        <p:spPr>
          <a:xfrm>
            <a:off x="1097919" y="3068532"/>
            <a:ext cx="3157783" cy="1717189"/>
          </a:xfrm>
          <a:prstGeom prst="rect">
            <a:avLst/>
          </a:prstGeom>
        </p:spPr>
      </p:pic>
      <p:sp>
        <p:nvSpPr>
          <p:cNvPr id="2" name="矩形 1">
            <a:extLst>
              <a:ext uri="{FF2B5EF4-FFF2-40B4-BE49-F238E27FC236}">
                <a16:creationId xmlns:a16="http://schemas.microsoft.com/office/drawing/2014/main" id="{D9D91CE0-202C-C49D-8EFE-DB73E151F0B4}"/>
              </a:ext>
            </a:extLst>
          </p:cNvPr>
          <p:cNvSpPr/>
          <p:nvPr/>
        </p:nvSpPr>
        <p:spPr>
          <a:xfrm>
            <a:off x="8686700" y="5950997"/>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1. Feet</a:t>
            </a:r>
            <a:endParaRPr lang="zh-TW" altLang="en-US" sz="2800" dirty="0">
              <a:solidFill>
                <a:schemeClr val="tx1"/>
              </a:solidFill>
            </a:endParaRPr>
          </a:p>
        </p:txBody>
      </p:sp>
      <p:sp>
        <p:nvSpPr>
          <p:cNvPr id="3" name="矩形 2">
            <a:extLst>
              <a:ext uri="{FF2B5EF4-FFF2-40B4-BE49-F238E27FC236}">
                <a16:creationId xmlns:a16="http://schemas.microsoft.com/office/drawing/2014/main" id="{41995EBC-5E86-4A5F-B9DE-5A8969B09666}"/>
              </a:ext>
            </a:extLst>
          </p:cNvPr>
          <p:cNvSpPr/>
          <p:nvPr/>
        </p:nvSpPr>
        <p:spPr>
          <a:xfrm>
            <a:off x="1452674" y="5203562"/>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2. Hands</a:t>
            </a:r>
            <a:endParaRPr lang="zh-TW" altLang="en-US" sz="2800" dirty="0">
              <a:solidFill>
                <a:schemeClr val="tx1"/>
              </a:solidFill>
            </a:endParaRPr>
          </a:p>
        </p:txBody>
      </p:sp>
    </p:spTree>
    <p:extLst>
      <p:ext uri="{BB962C8B-B14F-4D97-AF65-F5344CB8AC3E}">
        <p14:creationId xmlns:p14="http://schemas.microsoft.com/office/powerpoint/2010/main" val="29107733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1CFC7AA4-D5EA-4F20-B9C5-C7E345D66A40}"/>
              </a:ext>
            </a:extLst>
          </p:cNvPr>
          <p:cNvPicPr>
            <a:picLocks noChangeAspect="1"/>
          </p:cNvPicPr>
          <p:nvPr/>
        </p:nvPicPr>
        <p:blipFill>
          <a:blip r:embed="rId3"/>
          <a:stretch>
            <a:fillRect/>
          </a:stretch>
        </p:blipFill>
        <p:spPr>
          <a:xfrm>
            <a:off x="4582244" y="195054"/>
            <a:ext cx="3878188" cy="2547597"/>
          </a:xfrm>
          <a:prstGeom prst="rect">
            <a:avLst/>
          </a:prstGeom>
        </p:spPr>
      </p:pic>
      <p:pic>
        <p:nvPicPr>
          <p:cNvPr id="13" name="圖片 12">
            <a:extLst>
              <a:ext uri="{FF2B5EF4-FFF2-40B4-BE49-F238E27FC236}">
                <a16:creationId xmlns:a16="http://schemas.microsoft.com/office/drawing/2014/main" id="{DD683861-C22B-4D67-B057-E84054DB152F}"/>
              </a:ext>
            </a:extLst>
          </p:cNvPr>
          <p:cNvPicPr>
            <a:picLocks noChangeAspect="1"/>
          </p:cNvPicPr>
          <p:nvPr/>
        </p:nvPicPr>
        <p:blipFill>
          <a:blip r:embed="rId4"/>
          <a:stretch>
            <a:fillRect/>
          </a:stretch>
        </p:blipFill>
        <p:spPr>
          <a:xfrm>
            <a:off x="4980188" y="2942713"/>
            <a:ext cx="6155383" cy="3990085"/>
          </a:xfrm>
          <a:prstGeom prst="rect">
            <a:avLst/>
          </a:prstGeom>
        </p:spPr>
      </p:pic>
      <p:pic>
        <p:nvPicPr>
          <p:cNvPr id="15" name="圖片 14">
            <a:extLst>
              <a:ext uri="{FF2B5EF4-FFF2-40B4-BE49-F238E27FC236}">
                <a16:creationId xmlns:a16="http://schemas.microsoft.com/office/drawing/2014/main" id="{FB31F51A-CC00-46C5-A6F7-61CDA6796939}"/>
              </a:ext>
            </a:extLst>
          </p:cNvPr>
          <p:cNvPicPr>
            <a:picLocks noChangeAspect="1"/>
          </p:cNvPicPr>
          <p:nvPr/>
        </p:nvPicPr>
        <p:blipFill>
          <a:blip r:embed="rId5"/>
          <a:stretch>
            <a:fillRect/>
          </a:stretch>
        </p:blipFill>
        <p:spPr>
          <a:xfrm>
            <a:off x="1917948" y="-105011"/>
            <a:ext cx="2519697" cy="3147729"/>
          </a:xfrm>
          <a:prstGeom prst="rect">
            <a:avLst/>
          </a:prstGeom>
        </p:spPr>
      </p:pic>
      <p:pic>
        <p:nvPicPr>
          <p:cNvPr id="17" name="圖片 16">
            <a:extLst>
              <a:ext uri="{FF2B5EF4-FFF2-40B4-BE49-F238E27FC236}">
                <a16:creationId xmlns:a16="http://schemas.microsoft.com/office/drawing/2014/main" id="{06F27DA1-EB6B-4443-B8C5-9F4408F764C0}"/>
              </a:ext>
            </a:extLst>
          </p:cNvPr>
          <p:cNvPicPr>
            <a:picLocks noChangeAspect="1"/>
          </p:cNvPicPr>
          <p:nvPr/>
        </p:nvPicPr>
        <p:blipFill>
          <a:blip r:embed="rId6"/>
          <a:stretch>
            <a:fillRect/>
          </a:stretch>
        </p:blipFill>
        <p:spPr>
          <a:xfrm>
            <a:off x="333772" y="3042718"/>
            <a:ext cx="2504495" cy="3790073"/>
          </a:xfrm>
          <a:prstGeom prst="rect">
            <a:avLst/>
          </a:prstGeom>
        </p:spPr>
      </p:pic>
      <p:sp>
        <p:nvSpPr>
          <p:cNvPr id="2" name="矩形 1">
            <a:extLst>
              <a:ext uri="{FF2B5EF4-FFF2-40B4-BE49-F238E27FC236}">
                <a16:creationId xmlns:a16="http://schemas.microsoft.com/office/drawing/2014/main" id="{43D24B3D-5632-5CBF-36EA-05D5D976797E}"/>
              </a:ext>
            </a:extLst>
          </p:cNvPr>
          <p:cNvSpPr/>
          <p:nvPr/>
        </p:nvSpPr>
        <p:spPr>
          <a:xfrm>
            <a:off x="9046741" y="908720"/>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3. Spine</a:t>
            </a:r>
            <a:endParaRPr lang="zh-TW" altLang="en-US" sz="2800" dirty="0">
              <a:solidFill>
                <a:schemeClr val="tx1"/>
              </a:solidFill>
            </a:endParaRPr>
          </a:p>
        </p:txBody>
      </p:sp>
    </p:spTree>
    <p:extLst>
      <p:ext uri="{BB962C8B-B14F-4D97-AF65-F5344CB8AC3E}">
        <p14:creationId xmlns:p14="http://schemas.microsoft.com/office/powerpoint/2010/main" val="7150035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圖片 6">
            <a:extLst>
              <a:ext uri="{FF2B5EF4-FFF2-40B4-BE49-F238E27FC236}">
                <a16:creationId xmlns:a16="http://schemas.microsoft.com/office/drawing/2014/main" id="{DF506066-66EF-40B1-8FD3-90F808765CC2}"/>
              </a:ext>
            </a:extLst>
          </p:cNvPr>
          <p:cNvPicPr>
            <a:picLocks noChangeAspect="1"/>
          </p:cNvPicPr>
          <p:nvPr/>
        </p:nvPicPr>
        <p:blipFill>
          <a:blip r:embed="rId3"/>
          <a:stretch>
            <a:fillRect/>
          </a:stretch>
        </p:blipFill>
        <p:spPr>
          <a:xfrm>
            <a:off x="6812272" y="549347"/>
            <a:ext cx="4012519" cy="2663629"/>
          </a:xfrm>
          <a:prstGeom prst="rect">
            <a:avLst/>
          </a:prstGeom>
        </p:spPr>
      </p:pic>
      <p:pic>
        <p:nvPicPr>
          <p:cNvPr id="10" name="圖片 9">
            <a:extLst>
              <a:ext uri="{FF2B5EF4-FFF2-40B4-BE49-F238E27FC236}">
                <a16:creationId xmlns:a16="http://schemas.microsoft.com/office/drawing/2014/main" id="{C0E2F251-E2E8-4EE5-AAF3-9EB29B2DDDAE}"/>
              </a:ext>
            </a:extLst>
          </p:cNvPr>
          <p:cNvPicPr>
            <a:picLocks noChangeAspect="1"/>
          </p:cNvPicPr>
          <p:nvPr/>
        </p:nvPicPr>
        <p:blipFill>
          <a:blip r:embed="rId4"/>
          <a:stretch>
            <a:fillRect/>
          </a:stretch>
        </p:blipFill>
        <p:spPr>
          <a:xfrm>
            <a:off x="1485900" y="549347"/>
            <a:ext cx="3910546" cy="4565030"/>
          </a:xfrm>
          <a:prstGeom prst="rect">
            <a:avLst/>
          </a:prstGeom>
        </p:spPr>
      </p:pic>
      <p:sp>
        <p:nvSpPr>
          <p:cNvPr id="2" name="矩形 1">
            <a:extLst>
              <a:ext uri="{FF2B5EF4-FFF2-40B4-BE49-F238E27FC236}">
                <a16:creationId xmlns:a16="http://schemas.microsoft.com/office/drawing/2014/main" id="{4F17FF15-1511-F3DF-1890-A590DCE2A0B6}"/>
              </a:ext>
            </a:extLst>
          </p:cNvPr>
          <p:cNvSpPr/>
          <p:nvPr/>
        </p:nvSpPr>
        <p:spPr>
          <a:xfrm>
            <a:off x="7678588" y="4005064"/>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4. Shoulders</a:t>
            </a:r>
            <a:endParaRPr lang="zh-TW" altLang="en-US" sz="2800" dirty="0">
              <a:solidFill>
                <a:schemeClr val="tx1"/>
              </a:solidFill>
            </a:endParaRPr>
          </a:p>
        </p:txBody>
      </p:sp>
      <p:sp>
        <p:nvSpPr>
          <p:cNvPr id="3" name="矩形 2">
            <a:extLst>
              <a:ext uri="{FF2B5EF4-FFF2-40B4-BE49-F238E27FC236}">
                <a16:creationId xmlns:a16="http://schemas.microsoft.com/office/drawing/2014/main" id="{F68EB7E1-129A-DE80-A7D1-67A3F79DF048}"/>
              </a:ext>
            </a:extLst>
          </p:cNvPr>
          <p:cNvSpPr/>
          <p:nvPr/>
        </p:nvSpPr>
        <p:spPr>
          <a:xfrm>
            <a:off x="2217037" y="5589240"/>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5. Chin</a:t>
            </a:r>
            <a:endParaRPr lang="zh-TW" altLang="en-US" sz="2800" dirty="0">
              <a:solidFill>
                <a:schemeClr val="tx1"/>
              </a:solidFill>
            </a:endParaRPr>
          </a:p>
        </p:txBody>
      </p:sp>
    </p:spTree>
    <p:extLst>
      <p:ext uri="{BB962C8B-B14F-4D97-AF65-F5344CB8AC3E}">
        <p14:creationId xmlns:p14="http://schemas.microsoft.com/office/powerpoint/2010/main" val="9933100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13" name="文字方塊 12">
            <a:extLst>
              <a:ext uri="{FF2B5EF4-FFF2-40B4-BE49-F238E27FC236}">
                <a16:creationId xmlns:a16="http://schemas.microsoft.com/office/drawing/2014/main" id="{E23E226C-7A63-41A5-9B84-60BF17BA0EF4}"/>
              </a:ext>
            </a:extLst>
          </p:cNvPr>
          <p:cNvSpPr txBox="1"/>
          <p:nvPr/>
        </p:nvSpPr>
        <p:spPr>
          <a:xfrm>
            <a:off x="140377" y="1412776"/>
            <a:ext cx="2090459" cy="2308324"/>
          </a:xfrm>
          <a:prstGeom prst="rect">
            <a:avLst/>
          </a:prstGeom>
          <a:noFill/>
        </p:spPr>
        <p:txBody>
          <a:bodyPr wrap="square" rtlCol="0">
            <a:spAutoFit/>
          </a:bodyPr>
          <a:lstStyle/>
          <a:p>
            <a:r>
              <a:rPr lang="en-US" altLang="zh-CN" b="1" dirty="0">
                <a:solidFill>
                  <a:srgbClr val="C00000"/>
                </a:solidFill>
              </a:rPr>
              <a:t>Seven-Point Meditation Posture</a:t>
            </a:r>
            <a:r>
              <a:rPr lang="en-US" altLang="zh-CN" dirty="0">
                <a:solidFill>
                  <a:srgbClr val="C00000"/>
                </a:solidFill>
              </a:rPr>
              <a:t>:</a:t>
            </a:r>
          </a:p>
          <a:p>
            <a:r>
              <a:rPr lang="en-US" altLang="zh-CN" dirty="0">
                <a:solidFill>
                  <a:srgbClr val="C00000"/>
                </a:solidFill>
                <a:hlinkClick r:id="rId3">
                  <a:extLst>
                    <a:ext uri="{A12FA001-AC4F-418D-AE19-62706E023703}">
                      <ahyp:hlinkClr xmlns:ahyp="http://schemas.microsoft.com/office/drawing/2018/hyperlinkcolor" val="tx"/>
                    </a:ext>
                  </a:extLst>
                </a:hlinkClick>
              </a:rPr>
              <a:t>https://www.yogajournal.com/meditation/how-to-meditate/everything-need-know-meditation-posture/</a:t>
            </a:r>
            <a:r>
              <a:rPr lang="en-US" altLang="zh-CN" dirty="0">
                <a:solidFill>
                  <a:srgbClr val="C00000"/>
                </a:solidFill>
              </a:rPr>
              <a:t> </a:t>
            </a:r>
          </a:p>
        </p:txBody>
      </p:sp>
      <p:pic>
        <p:nvPicPr>
          <p:cNvPr id="3" name="圖片 2">
            <a:extLst>
              <a:ext uri="{FF2B5EF4-FFF2-40B4-BE49-F238E27FC236}">
                <a16:creationId xmlns:a16="http://schemas.microsoft.com/office/drawing/2014/main" id="{B4966C06-DA96-FFDC-1360-66ECF4325124}"/>
              </a:ext>
            </a:extLst>
          </p:cNvPr>
          <p:cNvPicPr>
            <a:picLocks noChangeAspect="1"/>
          </p:cNvPicPr>
          <p:nvPr/>
        </p:nvPicPr>
        <p:blipFill>
          <a:blip r:embed="rId4"/>
          <a:stretch>
            <a:fillRect/>
          </a:stretch>
        </p:blipFill>
        <p:spPr>
          <a:xfrm>
            <a:off x="8110636" y="415520"/>
            <a:ext cx="2880320" cy="3191706"/>
          </a:xfrm>
          <a:prstGeom prst="rect">
            <a:avLst/>
          </a:prstGeom>
        </p:spPr>
      </p:pic>
      <p:sp>
        <p:nvSpPr>
          <p:cNvPr id="9" name="矩形 8">
            <a:extLst>
              <a:ext uri="{FF2B5EF4-FFF2-40B4-BE49-F238E27FC236}">
                <a16:creationId xmlns:a16="http://schemas.microsoft.com/office/drawing/2014/main" id="{867044BC-ED1F-2CBF-037A-D9A357E57A6A}"/>
              </a:ext>
            </a:extLst>
          </p:cNvPr>
          <p:cNvSpPr/>
          <p:nvPr/>
        </p:nvSpPr>
        <p:spPr>
          <a:xfrm>
            <a:off x="8182644" y="4365104"/>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6. Tongue</a:t>
            </a:r>
            <a:endParaRPr lang="zh-TW" altLang="en-US" sz="2800" dirty="0">
              <a:solidFill>
                <a:schemeClr val="tx1"/>
              </a:solidFill>
            </a:endParaRPr>
          </a:p>
        </p:txBody>
      </p:sp>
      <p:sp>
        <p:nvSpPr>
          <p:cNvPr id="12" name="矩形 11">
            <a:extLst>
              <a:ext uri="{FF2B5EF4-FFF2-40B4-BE49-F238E27FC236}">
                <a16:creationId xmlns:a16="http://schemas.microsoft.com/office/drawing/2014/main" id="{E818B092-7A24-E759-D6DD-8260C378C39A}"/>
              </a:ext>
            </a:extLst>
          </p:cNvPr>
          <p:cNvSpPr/>
          <p:nvPr/>
        </p:nvSpPr>
        <p:spPr>
          <a:xfrm>
            <a:off x="3623552" y="4365103"/>
            <a:ext cx="2448272" cy="630337"/>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800" dirty="0">
                <a:solidFill>
                  <a:schemeClr val="tx1"/>
                </a:solidFill>
              </a:rPr>
              <a:t>7. Eyes</a:t>
            </a:r>
            <a:endParaRPr lang="zh-TW" altLang="en-US" sz="2800" dirty="0">
              <a:solidFill>
                <a:schemeClr val="tx1"/>
              </a:solidFill>
            </a:endParaRPr>
          </a:p>
        </p:txBody>
      </p:sp>
      <p:pic>
        <p:nvPicPr>
          <p:cNvPr id="4" name="圖片 3">
            <a:extLst>
              <a:ext uri="{FF2B5EF4-FFF2-40B4-BE49-F238E27FC236}">
                <a16:creationId xmlns:a16="http://schemas.microsoft.com/office/drawing/2014/main" id="{10F5E269-0822-795D-1982-FD4AA85959B2}"/>
              </a:ext>
            </a:extLst>
          </p:cNvPr>
          <p:cNvPicPr>
            <a:picLocks noChangeAspect="1"/>
          </p:cNvPicPr>
          <p:nvPr/>
        </p:nvPicPr>
        <p:blipFill>
          <a:blip r:embed="rId5"/>
          <a:stretch>
            <a:fillRect/>
          </a:stretch>
        </p:blipFill>
        <p:spPr>
          <a:xfrm>
            <a:off x="3623552" y="836712"/>
            <a:ext cx="2724150" cy="1895475"/>
          </a:xfrm>
          <a:prstGeom prst="rect">
            <a:avLst/>
          </a:prstGeom>
        </p:spPr>
      </p:pic>
      <p:sp>
        <p:nvSpPr>
          <p:cNvPr id="5" name="文字方塊 4">
            <a:extLst>
              <a:ext uri="{FF2B5EF4-FFF2-40B4-BE49-F238E27FC236}">
                <a16:creationId xmlns:a16="http://schemas.microsoft.com/office/drawing/2014/main" id="{EC304AFE-B3F1-457F-109F-A7EF30E4A9AF}"/>
              </a:ext>
            </a:extLst>
          </p:cNvPr>
          <p:cNvSpPr txBox="1"/>
          <p:nvPr/>
        </p:nvSpPr>
        <p:spPr>
          <a:xfrm>
            <a:off x="3142084" y="3071591"/>
            <a:ext cx="3876130" cy="954107"/>
          </a:xfrm>
          <a:prstGeom prst="rect">
            <a:avLst/>
          </a:prstGeom>
          <a:noFill/>
        </p:spPr>
        <p:txBody>
          <a:bodyPr wrap="square" rtlCol="0">
            <a:spAutoFit/>
          </a:bodyPr>
          <a:lstStyle/>
          <a:p>
            <a:r>
              <a:rPr lang="en-US" altLang="zh-CN" sz="2800" dirty="0">
                <a:solidFill>
                  <a:srgbClr val="00B050"/>
                </a:solidFill>
              </a:rPr>
              <a:t>Look downwards in front or close your eyes.</a:t>
            </a:r>
          </a:p>
        </p:txBody>
      </p:sp>
    </p:spTree>
    <p:extLst>
      <p:ext uri="{BB962C8B-B14F-4D97-AF65-F5344CB8AC3E}">
        <p14:creationId xmlns:p14="http://schemas.microsoft.com/office/powerpoint/2010/main" val="6093820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EEBA3B5-87B3-5C4E-2503-ED450E777DFD}"/>
              </a:ext>
            </a:extLst>
          </p:cNvPr>
          <p:cNvSpPr>
            <a:spLocks noGrp="1"/>
          </p:cNvSpPr>
          <p:nvPr>
            <p:ph type="sldNum" sz="quarter" idx="12"/>
          </p:nvPr>
        </p:nvSpPr>
        <p:spPr/>
        <p:txBody>
          <a:bodyPr/>
          <a:lstStyle/>
          <a:p>
            <a:fld id="{6113E31D-E2AB-40D1-8B51-AFA5AFEF393A}" type="slidenum">
              <a:rPr lang="en-US" smtClean="0"/>
              <a:t>20</a:t>
            </a:fld>
            <a:endParaRPr lang="en-US" dirty="0"/>
          </a:p>
        </p:txBody>
      </p:sp>
      <p:sp>
        <p:nvSpPr>
          <p:cNvPr id="5" name="投影片編號版面配置區 3">
            <a:extLst>
              <a:ext uri="{FF2B5EF4-FFF2-40B4-BE49-F238E27FC236}">
                <a16:creationId xmlns:a16="http://schemas.microsoft.com/office/drawing/2014/main" id="{660DE458-8622-E208-E6A6-C18C6F9166D0}"/>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20</a:t>
            </a:fld>
            <a:endParaRPr lang="en-US" dirty="0"/>
          </a:p>
        </p:txBody>
      </p:sp>
      <p:sp>
        <p:nvSpPr>
          <p:cNvPr id="6" name="矩形: 按鈕形 5">
            <a:extLst>
              <a:ext uri="{FF2B5EF4-FFF2-40B4-BE49-F238E27FC236}">
                <a16:creationId xmlns:a16="http://schemas.microsoft.com/office/drawing/2014/main" id="{5E41C885-9BE8-6FD7-C950-04A1A038356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7" name="投影片編號版面配置區 3">
            <a:extLst>
              <a:ext uri="{FF2B5EF4-FFF2-40B4-BE49-F238E27FC236}">
                <a16:creationId xmlns:a16="http://schemas.microsoft.com/office/drawing/2014/main" id="{953CDAA0-E774-5710-6953-AFB72B42CA4F}"/>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20</a:t>
            </a:fld>
            <a:endParaRPr lang="en-US" dirty="0"/>
          </a:p>
        </p:txBody>
      </p:sp>
      <p:sp>
        <p:nvSpPr>
          <p:cNvPr id="8" name="投影片編號版面配置區 3">
            <a:extLst>
              <a:ext uri="{FF2B5EF4-FFF2-40B4-BE49-F238E27FC236}">
                <a16:creationId xmlns:a16="http://schemas.microsoft.com/office/drawing/2014/main" id="{5BF8C667-83EF-189A-6E15-FD6A3505AADA}"/>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20</a:t>
            </a:fld>
            <a:endParaRPr lang="en-US" dirty="0"/>
          </a:p>
        </p:txBody>
      </p:sp>
      <p:sp>
        <p:nvSpPr>
          <p:cNvPr id="9" name="投影片編號版面配置區 3">
            <a:extLst>
              <a:ext uri="{FF2B5EF4-FFF2-40B4-BE49-F238E27FC236}">
                <a16:creationId xmlns:a16="http://schemas.microsoft.com/office/drawing/2014/main" id="{44E81781-A984-4DFC-8F29-1F10D95FC2BD}"/>
              </a:ext>
            </a:extLst>
          </p:cNvPr>
          <p:cNvSpPr txBox="1">
            <a:spLocks/>
          </p:cNvSpPr>
          <p:nvPr/>
        </p:nvSpPr>
        <p:spPr>
          <a:xfrm>
            <a:off x="9897880" y="6459786"/>
            <a:ext cx="1311683" cy="365125"/>
          </a:xfrm>
          <a:prstGeom prst="rect">
            <a:avLst/>
          </a:prstGeom>
        </p:spPr>
        <p:txBody>
          <a:bodyPr vert="horz" lIns="91440" tIns="45720" rIns="91440" bIns="45720" rtlCol="0" anchor="ctr"/>
          <a:lstStyle>
            <a:defPPr>
              <a:defRPr lang="en-US"/>
            </a:defPPr>
            <a:lvl1pPr marL="0" algn="r" defTabSz="457200" rtl="0" eaLnBrk="1" latinLnBrk="0" hangingPunct="1">
              <a:defRPr sz="105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6113E31D-E2AB-40D1-8B51-AFA5AFEF393A}" type="slidenum">
              <a:rPr lang="en-US" smtClean="0"/>
              <a:pPr/>
              <a:t>20</a:t>
            </a:fld>
            <a:endParaRPr lang="en-US" dirty="0"/>
          </a:p>
        </p:txBody>
      </p:sp>
      <p:graphicFrame>
        <p:nvGraphicFramePr>
          <p:cNvPr id="10" name="表格 9">
            <a:extLst>
              <a:ext uri="{FF2B5EF4-FFF2-40B4-BE49-F238E27FC236}">
                <a16:creationId xmlns:a16="http://schemas.microsoft.com/office/drawing/2014/main" id="{710ACAC7-3D59-D527-8B07-50F7C69D5895}"/>
              </a:ext>
            </a:extLst>
          </p:cNvPr>
          <p:cNvGraphicFramePr>
            <a:graphicFrameLocks noGrp="1"/>
          </p:cNvGraphicFramePr>
          <p:nvPr>
            <p:extLst>
              <p:ext uri="{D42A27DB-BD31-4B8C-83A1-F6EECF244321}">
                <p14:modId xmlns:p14="http://schemas.microsoft.com/office/powerpoint/2010/main" val="1106068820"/>
              </p:ext>
            </p:extLst>
          </p:nvPr>
        </p:nvGraphicFramePr>
        <p:xfrm>
          <a:off x="621804" y="1196752"/>
          <a:ext cx="10441158" cy="5176778"/>
        </p:xfrm>
        <a:graphic>
          <a:graphicData uri="http://schemas.openxmlformats.org/drawingml/2006/table">
            <a:tbl>
              <a:tblPr firstRow="1" bandRow="1">
                <a:tableStyleId>{5C22544A-7EE6-4342-B048-85BDC9FD1C3A}</a:tableStyleId>
              </a:tblPr>
              <a:tblGrid>
                <a:gridCol w="3480386">
                  <a:extLst>
                    <a:ext uri="{9D8B030D-6E8A-4147-A177-3AD203B41FA5}">
                      <a16:colId xmlns:a16="http://schemas.microsoft.com/office/drawing/2014/main" val="1390464037"/>
                    </a:ext>
                  </a:extLst>
                </a:gridCol>
                <a:gridCol w="3480386">
                  <a:extLst>
                    <a:ext uri="{9D8B030D-6E8A-4147-A177-3AD203B41FA5}">
                      <a16:colId xmlns:a16="http://schemas.microsoft.com/office/drawing/2014/main" val="2168992836"/>
                    </a:ext>
                  </a:extLst>
                </a:gridCol>
                <a:gridCol w="3480386">
                  <a:extLst>
                    <a:ext uri="{9D8B030D-6E8A-4147-A177-3AD203B41FA5}">
                      <a16:colId xmlns:a16="http://schemas.microsoft.com/office/drawing/2014/main" val="498174325"/>
                    </a:ext>
                  </a:extLst>
                </a:gridCol>
              </a:tblGrid>
              <a:tr h="556891">
                <a:tc>
                  <a:txBody>
                    <a:bodyPr/>
                    <a:lstStyle/>
                    <a:p>
                      <a:r>
                        <a:rPr lang="en-US" altLang="zh-TW" sz="2800" dirty="0">
                          <a:solidFill>
                            <a:srgbClr val="0000FF"/>
                          </a:solidFill>
                        </a:rPr>
                        <a:t>Noble eightfold path</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Threefold training</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TW" sz="2800" dirty="0">
                          <a:solidFill>
                            <a:srgbClr val="0000FF"/>
                          </a:solidFill>
                        </a:rPr>
                        <a:t>Meditation method</a:t>
                      </a:r>
                      <a:endParaRPr lang="zh-TW" altLang="en-US" sz="2800" dirty="0">
                        <a:solidFill>
                          <a:srgbClr val="0000FF"/>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39927374"/>
                  </a:ext>
                </a:extLst>
              </a:tr>
              <a:tr h="556891">
                <a:tc>
                  <a:txBody>
                    <a:bodyPr/>
                    <a:lstStyle/>
                    <a:p>
                      <a:r>
                        <a:rPr lang="en-US" altLang="zh-TW" sz="2800" dirty="0">
                          <a:solidFill>
                            <a:srgbClr val="00B0F0"/>
                          </a:solidFill>
                        </a:rPr>
                        <a:t>Right action</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Morality</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F0"/>
                          </a:solidFill>
                        </a:rPr>
                        <a:t>Foundation</a:t>
                      </a:r>
                      <a:endParaRPr lang="zh-TW" altLang="en-US" sz="2800" dirty="0">
                        <a:solidFill>
                          <a:srgbClr val="00B0F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49317470"/>
                  </a:ext>
                </a:extLst>
              </a:tr>
              <a:tr h="580428">
                <a:tc>
                  <a:txBody>
                    <a:bodyPr/>
                    <a:lstStyle/>
                    <a:p>
                      <a:r>
                        <a:rPr lang="en-US" altLang="zh-TW" sz="2800" dirty="0">
                          <a:solidFill>
                            <a:srgbClr val="00B0F0"/>
                          </a:solidFill>
                        </a:rPr>
                        <a:t>Right speech</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6721279"/>
                  </a:ext>
                </a:extLst>
              </a:tr>
              <a:tr h="580428">
                <a:tc>
                  <a:txBody>
                    <a:bodyPr/>
                    <a:lstStyle/>
                    <a:p>
                      <a:r>
                        <a:rPr lang="en-US" altLang="zh-TW" sz="2800" dirty="0">
                          <a:solidFill>
                            <a:srgbClr val="00B0F0"/>
                          </a:solidFill>
                        </a:rPr>
                        <a:t>Right livelihood</a:t>
                      </a:r>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F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7729815"/>
                  </a:ext>
                </a:extLst>
              </a:tr>
              <a:tr h="580428">
                <a:tc>
                  <a:txBody>
                    <a:bodyPr/>
                    <a:lstStyle/>
                    <a:p>
                      <a:r>
                        <a:rPr lang="en-US" altLang="zh-TW" sz="2800" dirty="0">
                          <a:solidFill>
                            <a:srgbClr val="00B050"/>
                          </a:solidFill>
                        </a:rPr>
                        <a:t>Right effort</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dirty="0">
                          <a:solidFill>
                            <a:srgbClr val="00B050"/>
                          </a:solidFill>
                        </a:rPr>
                        <a:t>Concentration</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3">
                  <a:txBody>
                    <a:bodyPr/>
                    <a:lstStyle/>
                    <a:p>
                      <a:pPr algn="ctr"/>
                      <a:r>
                        <a:rPr lang="en-US" altLang="zh-TW" sz="2800" b="1" dirty="0">
                          <a:solidFill>
                            <a:srgbClr val="00B050"/>
                          </a:solidFill>
                        </a:rPr>
                        <a:t>Samatha</a:t>
                      </a:r>
                    </a:p>
                    <a:p>
                      <a:pPr algn="ctr"/>
                      <a:r>
                        <a:rPr lang="en-US" altLang="zh-TW" sz="2800" dirty="0">
                          <a:solidFill>
                            <a:srgbClr val="00B050"/>
                          </a:solidFill>
                        </a:rPr>
                        <a:t>(tranquility)</a:t>
                      </a:r>
                      <a:endParaRPr lang="zh-TW" altLang="en-US" sz="2800" dirty="0">
                        <a:solidFill>
                          <a:srgbClr val="00B05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624773"/>
                  </a:ext>
                </a:extLst>
              </a:tr>
              <a:tr h="580428">
                <a:tc>
                  <a:txBody>
                    <a:bodyPr/>
                    <a:lstStyle/>
                    <a:p>
                      <a:r>
                        <a:rPr lang="en-US" altLang="zh-TW" sz="2800" dirty="0">
                          <a:solidFill>
                            <a:srgbClr val="00B050"/>
                          </a:solidFill>
                        </a:rPr>
                        <a:t>Right mindfulness</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776999"/>
                  </a:ext>
                </a:extLst>
              </a:tr>
              <a:tr h="580428">
                <a:tc>
                  <a:txBody>
                    <a:bodyPr/>
                    <a:lstStyle/>
                    <a:p>
                      <a:r>
                        <a:rPr lang="en-US" altLang="zh-TW" sz="2800" dirty="0">
                          <a:solidFill>
                            <a:srgbClr val="00B050"/>
                          </a:solidFill>
                        </a:rPr>
                        <a:t>Right concentration</a:t>
                      </a:r>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5918444"/>
                  </a:ext>
                </a:extLst>
              </a:tr>
              <a:tr h="580428">
                <a:tc>
                  <a:txBody>
                    <a:bodyPr/>
                    <a:lstStyle/>
                    <a:p>
                      <a:r>
                        <a:rPr lang="en-US" altLang="zh-TW" sz="2800" dirty="0">
                          <a:solidFill>
                            <a:srgbClr val="FF0000"/>
                          </a:solidFill>
                        </a:rPr>
                        <a:t>Right view</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dirty="0">
                          <a:solidFill>
                            <a:srgbClr val="FF0000"/>
                          </a:solidFill>
                        </a:rPr>
                        <a:t>Wisdom</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a:r>
                        <a:rPr lang="en-US" altLang="zh-TW" sz="2800" b="1" dirty="0" err="1">
                          <a:solidFill>
                            <a:srgbClr val="FF0000"/>
                          </a:solidFill>
                        </a:rPr>
                        <a:t>Vipassanā</a:t>
                      </a:r>
                      <a:r>
                        <a:rPr lang="en-US" altLang="zh-TW" sz="2800" b="1" dirty="0">
                          <a:solidFill>
                            <a:srgbClr val="FF0000"/>
                          </a:solidFill>
                        </a:rPr>
                        <a:t> </a:t>
                      </a:r>
                    </a:p>
                    <a:p>
                      <a:pPr algn="ctr"/>
                      <a:r>
                        <a:rPr lang="en-US" altLang="zh-TW" sz="2800" dirty="0">
                          <a:solidFill>
                            <a:srgbClr val="FF0000"/>
                          </a:solidFill>
                        </a:rPr>
                        <a:t>(insight)</a:t>
                      </a:r>
                      <a:endParaRPr lang="zh-TW" altLang="en-US" sz="28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2789575"/>
                  </a:ext>
                </a:extLst>
              </a:tr>
              <a:tr h="580428">
                <a:tc>
                  <a:txBody>
                    <a:bodyPr/>
                    <a:lstStyle/>
                    <a:p>
                      <a:r>
                        <a:rPr lang="en-US" altLang="zh-TW" sz="2800" dirty="0">
                          <a:solidFill>
                            <a:srgbClr val="FF0000"/>
                          </a:solidFill>
                        </a:rPr>
                        <a:t>Right intention</a:t>
                      </a:r>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zh-TW" altLang="en-US" sz="28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31680542"/>
                  </a:ext>
                </a:extLst>
              </a:tr>
            </a:tbl>
          </a:graphicData>
        </a:graphic>
      </p:graphicFrame>
      <p:sp>
        <p:nvSpPr>
          <p:cNvPr id="11" name="矩形 10">
            <a:extLst>
              <a:ext uri="{FF2B5EF4-FFF2-40B4-BE49-F238E27FC236}">
                <a16:creationId xmlns:a16="http://schemas.microsoft.com/office/drawing/2014/main" id="{F55795D3-9E79-1385-3975-95E286B7B2C8}"/>
              </a:ext>
            </a:extLst>
          </p:cNvPr>
          <p:cNvSpPr/>
          <p:nvPr/>
        </p:nvSpPr>
        <p:spPr>
          <a:xfrm>
            <a:off x="621804" y="4653136"/>
            <a:ext cx="3024336" cy="504056"/>
          </a:xfrm>
          <a:prstGeom prst="rect">
            <a:avLst/>
          </a:prstGeom>
          <a:noFill/>
          <a:ln w="635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00B050"/>
                </a:solidFill>
              </a:ln>
            </a:endParaRPr>
          </a:p>
        </p:txBody>
      </p:sp>
    </p:spTree>
    <p:extLst>
      <p:ext uri="{BB962C8B-B14F-4D97-AF65-F5344CB8AC3E}">
        <p14:creationId xmlns:p14="http://schemas.microsoft.com/office/powerpoint/2010/main" val="3612913386"/>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矩形: 按鈕形 4">
            <a:extLst>
              <a:ext uri="{FF2B5EF4-FFF2-40B4-BE49-F238E27FC236}">
                <a16:creationId xmlns:a16="http://schemas.microsoft.com/office/drawing/2014/main" id="{0F0A37BC-DF1A-B007-0790-E9E1EEC47AA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ED96C0E3-F71D-4D09-C470-D5EE743BEE64}"/>
              </a:ext>
            </a:extLst>
          </p:cNvPr>
          <p:cNvSpPr txBox="1"/>
          <p:nvPr/>
        </p:nvSpPr>
        <p:spPr>
          <a:xfrm>
            <a:off x="4726260" y="269769"/>
            <a:ext cx="4104456" cy="983474"/>
          </a:xfrm>
          <a:prstGeom prst="rect">
            <a:avLst/>
          </a:prstGeom>
          <a:noFill/>
        </p:spPr>
        <p:txBody>
          <a:bodyPr wrap="square" rtlCol="0">
            <a:spAutoFit/>
          </a:bodyPr>
          <a:lstStyle/>
          <a:p>
            <a:r>
              <a:rPr lang="en-US" altLang="zh-CN" sz="2800" b="1" dirty="0">
                <a:solidFill>
                  <a:srgbClr val="00B050"/>
                </a:solidFill>
              </a:rPr>
              <a:t>Right concentration</a:t>
            </a:r>
          </a:p>
          <a:p>
            <a:pPr>
              <a:lnSpc>
                <a:spcPts val="3800"/>
              </a:lnSpc>
            </a:pPr>
            <a:endParaRPr lang="en-US" altLang="zh-CN" sz="2800" dirty="0">
              <a:solidFill>
                <a:srgbClr val="00B050"/>
              </a:solidFill>
            </a:endParaRPr>
          </a:p>
        </p:txBody>
      </p:sp>
      <p:sp>
        <p:nvSpPr>
          <p:cNvPr id="7" name="文字方塊 6">
            <a:extLst>
              <a:ext uri="{FF2B5EF4-FFF2-40B4-BE49-F238E27FC236}">
                <a16:creationId xmlns:a16="http://schemas.microsoft.com/office/drawing/2014/main" id="{83BD08CC-389A-A82D-24A6-FA1908222404}"/>
              </a:ext>
            </a:extLst>
          </p:cNvPr>
          <p:cNvSpPr txBox="1"/>
          <p:nvPr/>
        </p:nvSpPr>
        <p:spPr>
          <a:xfrm>
            <a:off x="837828" y="1204601"/>
            <a:ext cx="5616624" cy="1039900"/>
          </a:xfrm>
          <a:prstGeom prst="rect">
            <a:avLst/>
          </a:prstGeom>
          <a:noFill/>
        </p:spPr>
        <p:txBody>
          <a:bodyPr wrap="square" rtlCol="0">
            <a:spAutoFit/>
          </a:bodyPr>
          <a:lstStyle/>
          <a:p>
            <a:pPr>
              <a:lnSpc>
                <a:spcPts val="3800"/>
              </a:lnSpc>
            </a:pPr>
            <a:r>
              <a:rPr lang="en-US" altLang="zh-CN" sz="2800" b="1" dirty="0">
                <a:solidFill>
                  <a:srgbClr val="00B050"/>
                </a:solidFill>
              </a:rPr>
              <a:t>List of the 40 meditation subjects</a:t>
            </a:r>
          </a:p>
          <a:p>
            <a:pPr>
              <a:lnSpc>
                <a:spcPts val="3800"/>
              </a:lnSpc>
            </a:pPr>
            <a:endParaRPr lang="en-US" altLang="zh-CN" sz="2800" b="1" dirty="0">
              <a:solidFill>
                <a:srgbClr val="00B050"/>
              </a:solidFill>
            </a:endParaRPr>
          </a:p>
        </p:txBody>
      </p:sp>
      <p:sp>
        <p:nvSpPr>
          <p:cNvPr id="8" name="文字方塊 7">
            <a:extLst>
              <a:ext uri="{FF2B5EF4-FFF2-40B4-BE49-F238E27FC236}">
                <a16:creationId xmlns:a16="http://schemas.microsoft.com/office/drawing/2014/main" id="{C015F676-EF47-5822-009F-7456344E9CEF}"/>
              </a:ext>
            </a:extLst>
          </p:cNvPr>
          <p:cNvSpPr txBox="1"/>
          <p:nvPr/>
        </p:nvSpPr>
        <p:spPr>
          <a:xfrm>
            <a:off x="6274432" y="1240586"/>
            <a:ext cx="5832648" cy="1039900"/>
          </a:xfrm>
          <a:prstGeom prst="rect">
            <a:avLst/>
          </a:prstGeom>
          <a:noFill/>
        </p:spPr>
        <p:txBody>
          <a:bodyPr wrap="square" rtlCol="0">
            <a:spAutoFit/>
          </a:bodyPr>
          <a:lstStyle/>
          <a:p>
            <a:pPr>
              <a:lnSpc>
                <a:spcPts val="3800"/>
              </a:lnSpc>
            </a:pPr>
            <a:r>
              <a:rPr lang="en-US" altLang="zh-CN" sz="2800" b="1" dirty="0">
                <a:solidFill>
                  <a:srgbClr val="00B050"/>
                </a:solidFill>
              </a:rPr>
              <a:t>_</a:t>
            </a:r>
            <a:r>
              <a:rPr lang="en-US" altLang="zh-CN" sz="2600" b="1" i="1" dirty="0">
                <a:solidFill>
                  <a:srgbClr val="00B050"/>
                </a:solidFill>
              </a:rPr>
              <a:t>Visuddhimagga</a:t>
            </a:r>
            <a:r>
              <a:rPr lang="en-US" altLang="zh-CN" sz="2600" b="1" dirty="0">
                <a:solidFill>
                  <a:srgbClr val="00B050"/>
                </a:solidFill>
              </a:rPr>
              <a:t> (</a:t>
            </a:r>
            <a:r>
              <a:rPr lang="en-US" altLang="zh-CN" sz="2600" b="1" i="1" dirty="0">
                <a:solidFill>
                  <a:srgbClr val="00B050"/>
                </a:solidFill>
              </a:rPr>
              <a:t>Path of Purification</a:t>
            </a:r>
            <a:r>
              <a:rPr lang="en-US" altLang="zh-CN" sz="2600" b="1" dirty="0">
                <a:solidFill>
                  <a:srgbClr val="00B050"/>
                </a:solidFill>
              </a:rPr>
              <a:t>)</a:t>
            </a:r>
          </a:p>
          <a:p>
            <a:pPr>
              <a:lnSpc>
                <a:spcPts val="3800"/>
              </a:lnSpc>
            </a:pPr>
            <a:endParaRPr lang="en-US" altLang="zh-CN" sz="2800" b="1" dirty="0">
              <a:solidFill>
                <a:srgbClr val="00B050"/>
              </a:solidFill>
            </a:endParaRPr>
          </a:p>
        </p:txBody>
      </p:sp>
      <p:sp>
        <p:nvSpPr>
          <p:cNvPr id="9" name="文字方塊 8">
            <a:extLst>
              <a:ext uri="{FF2B5EF4-FFF2-40B4-BE49-F238E27FC236}">
                <a16:creationId xmlns:a16="http://schemas.microsoft.com/office/drawing/2014/main" id="{876DE9DB-1E98-7AE5-BA61-BB20ECE574FD}"/>
              </a:ext>
            </a:extLst>
          </p:cNvPr>
          <p:cNvSpPr txBox="1"/>
          <p:nvPr/>
        </p:nvSpPr>
        <p:spPr>
          <a:xfrm>
            <a:off x="405780" y="1916831"/>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 The 10 </a:t>
            </a:r>
            <a:r>
              <a:rPr lang="en-US" altLang="zh-CN" sz="2800" b="1" dirty="0" err="1">
                <a:solidFill>
                  <a:srgbClr val="00B050"/>
                </a:solidFill>
              </a:rPr>
              <a:t>Kasina</a:t>
            </a:r>
            <a:r>
              <a:rPr lang="en-US" altLang="zh-CN" sz="2800" b="1" dirty="0">
                <a:solidFill>
                  <a:srgbClr val="00B050"/>
                </a:solidFill>
              </a:rPr>
              <a:t>  exercises: </a:t>
            </a:r>
            <a:r>
              <a:rPr lang="en-US" altLang="zh-CN" sz="2800" b="1" dirty="0" err="1">
                <a:solidFill>
                  <a:srgbClr val="00B050"/>
                </a:solidFill>
              </a:rPr>
              <a:t>Kasina</a:t>
            </a:r>
            <a:r>
              <a:rPr lang="en-US" altLang="zh-CN" sz="2800" b="1" dirty="0">
                <a:solidFill>
                  <a:srgbClr val="00B050"/>
                </a:solidFill>
              </a:rPr>
              <a:t> = 'Entirety'. All 4 </a:t>
            </a:r>
            <a:r>
              <a:rPr lang="en-US" altLang="zh-CN" sz="2800" b="1" dirty="0" err="1">
                <a:solidFill>
                  <a:srgbClr val="00B050"/>
                </a:solidFill>
              </a:rPr>
              <a:t>jhānas</a:t>
            </a:r>
            <a:r>
              <a:rPr lang="en-US" altLang="zh-CN" sz="2800" b="1" dirty="0">
                <a:solidFill>
                  <a:srgbClr val="00B050"/>
                </a:solidFill>
              </a:rPr>
              <a:t> possible</a:t>
            </a:r>
          </a:p>
        </p:txBody>
      </p:sp>
      <p:sp>
        <p:nvSpPr>
          <p:cNvPr id="10" name="文字方塊 9">
            <a:extLst>
              <a:ext uri="{FF2B5EF4-FFF2-40B4-BE49-F238E27FC236}">
                <a16:creationId xmlns:a16="http://schemas.microsoft.com/office/drawing/2014/main" id="{16F8D53F-74DF-E5D7-F1E0-B3F60CFB3429}"/>
              </a:ext>
            </a:extLst>
          </p:cNvPr>
          <p:cNvSpPr txBox="1"/>
          <p:nvPr/>
        </p:nvSpPr>
        <p:spPr>
          <a:xfrm>
            <a:off x="386764" y="2441565"/>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II. The 10 perceptions of disgust: </a:t>
            </a:r>
            <a:r>
              <a:rPr lang="en-US" altLang="zh-CN" sz="2800" b="1" dirty="0" err="1">
                <a:solidFill>
                  <a:srgbClr val="00B050"/>
                </a:solidFill>
              </a:rPr>
              <a:t>asubha-sañña</a:t>
            </a:r>
            <a:r>
              <a:rPr lang="en-US" altLang="zh-CN" sz="2800" b="1" dirty="0">
                <a:solidFill>
                  <a:srgbClr val="00B050"/>
                </a:solidFill>
              </a:rPr>
              <a:t>: 1st </a:t>
            </a:r>
            <a:r>
              <a:rPr lang="en-US" altLang="zh-CN" sz="2800" b="1" dirty="0" err="1">
                <a:solidFill>
                  <a:srgbClr val="00B050"/>
                </a:solidFill>
              </a:rPr>
              <a:t>jhāna</a:t>
            </a:r>
            <a:r>
              <a:rPr lang="en-US" altLang="zh-CN" sz="2800" b="1" dirty="0">
                <a:solidFill>
                  <a:srgbClr val="00B050"/>
                </a:solidFill>
              </a:rPr>
              <a:t> possible</a:t>
            </a:r>
          </a:p>
        </p:txBody>
      </p:sp>
      <p:sp>
        <p:nvSpPr>
          <p:cNvPr id="11" name="文字方塊 10">
            <a:extLst>
              <a:ext uri="{FF2B5EF4-FFF2-40B4-BE49-F238E27FC236}">
                <a16:creationId xmlns:a16="http://schemas.microsoft.com/office/drawing/2014/main" id="{4DC77C0F-9CA3-F12F-B42E-94DEE90AE30B}"/>
              </a:ext>
            </a:extLst>
          </p:cNvPr>
          <p:cNvSpPr txBox="1"/>
          <p:nvPr/>
        </p:nvSpPr>
        <p:spPr>
          <a:xfrm>
            <a:off x="332758" y="2993287"/>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III. The 10 contemplations: remembrances or recollections </a:t>
            </a:r>
            <a:r>
              <a:rPr lang="en-US" altLang="zh-CN" sz="2800" b="1" dirty="0" err="1">
                <a:solidFill>
                  <a:srgbClr val="00B050"/>
                </a:solidFill>
              </a:rPr>
              <a:t>anussati</a:t>
            </a:r>
            <a:endParaRPr lang="en-US" altLang="zh-CN" sz="2800" b="1" dirty="0">
              <a:solidFill>
                <a:srgbClr val="00B050"/>
              </a:solidFill>
            </a:endParaRPr>
          </a:p>
        </p:txBody>
      </p:sp>
      <p:sp>
        <p:nvSpPr>
          <p:cNvPr id="12" name="文字方塊 11">
            <a:extLst>
              <a:ext uri="{FF2B5EF4-FFF2-40B4-BE49-F238E27FC236}">
                <a16:creationId xmlns:a16="http://schemas.microsoft.com/office/drawing/2014/main" id="{577963D6-16CE-E235-9155-EC43A7244928}"/>
              </a:ext>
            </a:extLst>
          </p:cNvPr>
          <p:cNvSpPr txBox="1"/>
          <p:nvPr/>
        </p:nvSpPr>
        <p:spPr>
          <a:xfrm>
            <a:off x="378622" y="3545874"/>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IV. The 4 divine abodes or infinite states: brahma-vihara</a:t>
            </a:r>
          </a:p>
        </p:txBody>
      </p:sp>
      <p:sp>
        <p:nvSpPr>
          <p:cNvPr id="13" name="文字方塊 12">
            <a:extLst>
              <a:ext uri="{FF2B5EF4-FFF2-40B4-BE49-F238E27FC236}">
                <a16:creationId xmlns:a16="http://schemas.microsoft.com/office/drawing/2014/main" id="{CACFD0DD-20BD-1128-0E39-B71DF719FD64}"/>
              </a:ext>
            </a:extLst>
          </p:cNvPr>
          <p:cNvSpPr txBox="1"/>
          <p:nvPr/>
        </p:nvSpPr>
        <p:spPr>
          <a:xfrm>
            <a:off x="377055" y="4116739"/>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 The 4 formless spheres </a:t>
            </a:r>
            <a:r>
              <a:rPr lang="en-US" altLang="zh-CN" sz="2800" b="1" dirty="0" err="1">
                <a:solidFill>
                  <a:srgbClr val="00B050"/>
                </a:solidFill>
              </a:rPr>
              <a:t>arūpāyatana</a:t>
            </a:r>
            <a:r>
              <a:rPr lang="en-US" altLang="zh-CN" sz="2800" b="1" dirty="0">
                <a:solidFill>
                  <a:srgbClr val="00B050"/>
                </a:solidFill>
              </a:rPr>
              <a:t>: based on the 4th </a:t>
            </a:r>
            <a:r>
              <a:rPr lang="en-US" altLang="zh-CN" sz="2800" b="1" dirty="0" err="1">
                <a:solidFill>
                  <a:srgbClr val="00B050"/>
                </a:solidFill>
              </a:rPr>
              <a:t>jhāna</a:t>
            </a:r>
            <a:endParaRPr lang="en-US" altLang="zh-CN" sz="2800" b="1" dirty="0">
              <a:solidFill>
                <a:srgbClr val="00B050"/>
              </a:solidFill>
            </a:endParaRPr>
          </a:p>
        </p:txBody>
      </p:sp>
      <p:sp>
        <p:nvSpPr>
          <p:cNvPr id="14" name="文字方塊 13">
            <a:extLst>
              <a:ext uri="{FF2B5EF4-FFF2-40B4-BE49-F238E27FC236}">
                <a16:creationId xmlns:a16="http://schemas.microsoft.com/office/drawing/2014/main" id="{1659A0C1-35BC-3E2F-9271-581842DE1E4B}"/>
              </a:ext>
            </a:extLst>
          </p:cNvPr>
          <p:cNvSpPr txBox="1"/>
          <p:nvPr/>
        </p:nvSpPr>
        <p:spPr>
          <a:xfrm>
            <a:off x="377055" y="4687604"/>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VI. Perception of the loathsomeness of food </a:t>
            </a:r>
            <a:r>
              <a:rPr lang="en-US" altLang="zh-CN" sz="2800" b="1" dirty="0" err="1">
                <a:solidFill>
                  <a:srgbClr val="00B050"/>
                </a:solidFill>
              </a:rPr>
              <a:t>āhāre</a:t>
            </a:r>
            <a:r>
              <a:rPr lang="en-US" altLang="zh-CN" sz="2800" b="1" dirty="0">
                <a:solidFill>
                  <a:srgbClr val="00B050"/>
                </a:solidFill>
              </a:rPr>
              <a:t> </a:t>
            </a:r>
            <a:r>
              <a:rPr lang="en-US" altLang="zh-CN" sz="2800" b="1" dirty="0" err="1">
                <a:solidFill>
                  <a:srgbClr val="00B050"/>
                </a:solidFill>
              </a:rPr>
              <a:t>patikkūla-saññā</a:t>
            </a:r>
            <a:endParaRPr lang="en-US" altLang="zh-CN" sz="2800" b="1" dirty="0">
              <a:solidFill>
                <a:srgbClr val="00B050"/>
              </a:solidFill>
            </a:endParaRPr>
          </a:p>
        </p:txBody>
      </p:sp>
      <p:sp>
        <p:nvSpPr>
          <p:cNvPr id="15" name="文字方塊 14">
            <a:extLst>
              <a:ext uri="{FF2B5EF4-FFF2-40B4-BE49-F238E27FC236}">
                <a16:creationId xmlns:a16="http://schemas.microsoft.com/office/drawing/2014/main" id="{4A9467B1-C8D4-8BFD-FAF7-829C228D43CA}"/>
              </a:ext>
            </a:extLst>
          </p:cNvPr>
          <p:cNvSpPr txBox="1"/>
          <p:nvPr/>
        </p:nvSpPr>
        <p:spPr>
          <a:xfrm>
            <a:off x="364342" y="5240191"/>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VII. Defining Analysis of the four great elements </a:t>
            </a:r>
            <a:r>
              <a:rPr lang="en-US" altLang="zh-CN" sz="2800" b="1" dirty="0" err="1">
                <a:solidFill>
                  <a:srgbClr val="00B050"/>
                </a:solidFill>
              </a:rPr>
              <a:t>dhātu-vavatthānav</a:t>
            </a:r>
            <a:endParaRPr lang="en-US" altLang="zh-CN" sz="2800" b="1" dirty="0">
              <a:solidFill>
                <a:srgbClr val="00B050"/>
              </a:solidFill>
            </a:endParaRPr>
          </a:p>
        </p:txBody>
      </p:sp>
      <p:sp>
        <p:nvSpPr>
          <p:cNvPr id="16" name="文字方塊 15">
            <a:extLst>
              <a:ext uri="{FF2B5EF4-FFF2-40B4-BE49-F238E27FC236}">
                <a16:creationId xmlns:a16="http://schemas.microsoft.com/office/drawing/2014/main" id="{739E0D80-4B4F-8228-BC2A-2ABECD5EBB23}"/>
              </a:ext>
            </a:extLst>
          </p:cNvPr>
          <p:cNvSpPr txBox="1"/>
          <p:nvPr/>
        </p:nvSpPr>
        <p:spPr>
          <a:xfrm>
            <a:off x="3142084" y="5742435"/>
            <a:ext cx="4195480" cy="552587"/>
          </a:xfrm>
          <a:prstGeom prst="rect">
            <a:avLst/>
          </a:prstGeom>
          <a:noFill/>
        </p:spPr>
        <p:txBody>
          <a:bodyPr wrap="square" rtlCol="0">
            <a:spAutoFit/>
          </a:bodyPr>
          <a:lstStyle/>
          <a:p>
            <a:pPr>
              <a:lnSpc>
                <a:spcPts val="3800"/>
              </a:lnSpc>
            </a:pPr>
            <a:r>
              <a:rPr lang="en-US" altLang="zh-CN" sz="2800" b="1" dirty="0">
                <a:solidFill>
                  <a:srgbClr val="00B050"/>
                </a:solidFill>
              </a:rPr>
              <a:t>10+10+10+4+4+1+1=40</a:t>
            </a:r>
          </a:p>
        </p:txBody>
      </p:sp>
    </p:spTree>
    <p:extLst>
      <p:ext uri="{BB962C8B-B14F-4D97-AF65-F5344CB8AC3E}">
        <p14:creationId xmlns:p14="http://schemas.microsoft.com/office/powerpoint/2010/main" val="20062548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矩形: 按鈕形 4">
            <a:extLst>
              <a:ext uri="{FF2B5EF4-FFF2-40B4-BE49-F238E27FC236}">
                <a16:creationId xmlns:a16="http://schemas.microsoft.com/office/drawing/2014/main" id="{9397FA0B-E250-ECC1-D943-B6543FE37744}"/>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7" name="文字方塊 6">
            <a:extLst>
              <a:ext uri="{FF2B5EF4-FFF2-40B4-BE49-F238E27FC236}">
                <a16:creationId xmlns:a16="http://schemas.microsoft.com/office/drawing/2014/main" id="{86020D70-29D7-0B2F-8817-E00AC66DEC50}"/>
              </a:ext>
            </a:extLst>
          </p:cNvPr>
          <p:cNvSpPr txBox="1"/>
          <p:nvPr/>
        </p:nvSpPr>
        <p:spPr>
          <a:xfrm>
            <a:off x="810208" y="1658949"/>
            <a:ext cx="6120680" cy="4688335"/>
          </a:xfrm>
          <a:prstGeom prst="rect">
            <a:avLst/>
          </a:prstGeom>
          <a:noFill/>
        </p:spPr>
        <p:txBody>
          <a:bodyPr wrap="square" rtlCol="0">
            <a:spAutoFit/>
          </a:bodyPr>
          <a:lstStyle/>
          <a:p>
            <a:pPr>
              <a:lnSpc>
                <a:spcPts val="3600"/>
              </a:lnSpc>
            </a:pPr>
            <a:r>
              <a:rPr lang="en-US" altLang="zh-CN" sz="2800" b="1" dirty="0">
                <a:solidFill>
                  <a:srgbClr val="00B050"/>
                </a:solidFill>
              </a:rPr>
              <a:t>Earth device</a:t>
            </a:r>
          </a:p>
          <a:p>
            <a:pPr>
              <a:lnSpc>
                <a:spcPts val="3600"/>
              </a:lnSpc>
            </a:pPr>
            <a:r>
              <a:rPr lang="en-US" altLang="zh-CN" sz="2800" b="1" dirty="0">
                <a:solidFill>
                  <a:srgbClr val="00B050"/>
                </a:solidFill>
              </a:rPr>
              <a:t>Water device</a:t>
            </a:r>
          </a:p>
          <a:p>
            <a:pPr>
              <a:lnSpc>
                <a:spcPts val="3600"/>
              </a:lnSpc>
            </a:pPr>
            <a:r>
              <a:rPr lang="en-US" altLang="zh-CN" sz="2800" b="1" dirty="0">
                <a:solidFill>
                  <a:srgbClr val="00B050"/>
                </a:solidFill>
              </a:rPr>
              <a:t>Fire device</a:t>
            </a:r>
          </a:p>
          <a:p>
            <a:pPr>
              <a:lnSpc>
                <a:spcPts val="3600"/>
              </a:lnSpc>
            </a:pPr>
            <a:r>
              <a:rPr lang="en-US" altLang="zh-CN" sz="2800" b="1" dirty="0">
                <a:solidFill>
                  <a:srgbClr val="00B050"/>
                </a:solidFill>
              </a:rPr>
              <a:t>Wind device</a:t>
            </a:r>
          </a:p>
          <a:p>
            <a:pPr>
              <a:lnSpc>
                <a:spcPts val="3600"/>
              </a:lnSpc>
            </a:pPr>
            <a:r>
              <a:rPr lang="en-US" altLang="zh-CN" sz="2800" b="1" dirty="0">
                <a:solidFill>
                  <a:srgbClr val="00B050"/>
                </a:solidFill>
              </a:rPr>
              <a:t>Blue device</a:t>
            </a:r>
          </a:p>
          <a:p>
            <a:pPr>
              <a:lnSpc>
                <a:spcPts val="3600"/>
              </a:lnSpc>
            </a:pPr>
            <a:r>
              <a:rPr lang="en-US" altLang="zh-CN" sz="2800" b="1" dirty="0">
                <a:solidFill>
                  <a:srgbClr val="00B050"/>
                </a:solidFill>
              </a:rPr>
              <a:t>Yellow device</a:t>
            </a:r>
          </a:p>
          <a:p>
            <a:pPr>
              <a:lnSpc>
                <a:spcPts val="3600"/>
              </a:lnSpc>
            </a:pPr>
            <a:r>
              <a:rPr lang="en-US" altLang="zh-CN" sz="2800" b="1" dirty="0">
                <a:solidFill>
                  <a:srgbClr val="00B050"/>
                </a:solidFill>
              </a:rPr>
              <a:t>Red device</a:t>
            </a:r>
          </a:p>
          <a:p>
            <a:pPr>
              <a:lnSpc>
                <a:spcPts val="3600"/>
              </a:lnSpc>
            </a:pPr>
            <a:r>
              <a:rPr lang="en-US" altLang="zh-CN" sz="2800" b="1" dirty="0">
                <a:solidFill>
                  <a:srgbClr val="00B050"/>
                </a:solidFill>
              </a:rPr>
              <a:t>White device</a:t>
            </a:r>
          </a:p>
          <a:p>
            <a:pPr>
              <a:lnSpc>
                <a:spcPts val="3600"/>
              </a:lnSpc>
            </a:pPr>
            <a:r>
              <a:rPr lang="en-US" altLang="zh-CN" sz="2800" b="1" dirty="0">
                <a:solidFill>
                  <a:srgbClr val="00B050"/>
                </a:solidFill>
              </a:rPr>
              <a:t>Light device</a:t>
            </a:r>
          </a:p>
          <a:p>
            <a:pPr>
              <a:lnSpc>
                <a:spcPts val="3600"/>
              </a:lnSpc>
            </a:pPr>
            <a:r>
              <a:rPr lang="en-US" altLang="zh-CN" sz="2800" b="1" dirty="0">
                <a:solidFill>
                  <a:srgbClr val="00B050"/>
                </a:solidFill>
              </a:rPr>
              <a:t>Space device</a:t>
            </a:r>
          </a:p>
        </p:txBody>
      </p:sp>
      <p:sp>
        <p:nvSpPr>
          <p:cNvPr id="8" name="右大括弧 7">
            <a:extLst>
              <a:ext uri="{FF2B5EF4-FFF2-40B4-BE49-F238E27FC236}">
                <a16:creationId xmlns:a16="http://schemas.microsoft.com/office/drawing/2014/main" id="{3B6C178E-0D08-64B7-A320-E300E7D9FDAA}"/>
              </a:ext>
            </a:extLst>
          </p:cNvPr>
          <p:cNvSpPr/>
          <p:nvPr/>
        </p:nvSpPr>
        <p:spPr>
          <a:xfrm>
            <a:off x="3934172" y="1844095"/>
            <a:ext cx="288032" cy="4420229"/>
          </a:xfrm>
          <a:prstGeom prst="rightBrace">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solidFill>
                <a:srgbClr val="00B050"/>
              </a:solidFill>
            </a:endParaRPr>
          </a:p>
        </p:txBody>
      </p:sp>
      <p:sp>
        <p:nvSpPr>
          <p:cNvPr id="9" name="文字方塊 8">
            <a:extLst>
              <a:ext uri="{FF2B5EF4-FFF2-40B4-BE49-F238E27FC236}">
                <a16:creationId xmlns:a16="http://schemas.microsoft.com/office/drawing/2014/main" id="{E362CCFA-FB45-6C18-3A1A-6FC06B272150}"/>
              </a:ext>
            </a:extLst>
          </p:cNvPr>
          <p:cNvSpPr txBox="1"/>
          <p:nvPr/>
        </p:nvSpPr>
        <p:spPr>
          <a:xfrm>
            <a:off x="4878660" y="3744044"/>
            <a:ext cx="4104456" cy="523220"/>
          </a:xfrm>
          <a:prstGeom prst="rect">
            <a:avLst/>
          </a:prstGeom>
          <a:noFill/>
        </p:spPr>
        <p:txBody>
          <a:bodyPr wrap="square" rtlCol="0">
            <a:spAutoFit/>
          </a:bodyPr>
          <a:lstStyle/>
          <a:p>
            <a:r>
              <a:rPr lang="en-US" altLang="zh-CN" sz="2800" b="1" dirty="0">
                <a:solidFill>
                  <a:srgbClr val="00B050"/>
                </a:solidFill>
              </a:rPr>
              <a:t>Ten </a:t>
            </a:r>
            <a:r>
              <a:rPr lang="en-US" altLang="zh-CN" sz="2800" b="1" dirty="0" err="1">
                <a:solidFill>
                  <a:srgbClr val="00B050"/>
                </a:solidFill>
              </a:rPr>
              <a:t>Kasina</a:t>
            </a:r>
            <a:r>
              <a:rPr lang="en-US" altLang="zh-CN" sz="2800" b="1" dirty="0">
                <a:solidFill>
                  <a:srgbClr val="00B050"/>
                </a:solidFill>
              </a:rPr>
              <a:t> (“totality”)</a:t>
            </a:r>
            <a:endParaRPr lang="en-US" altLang="zh-CN" sz="2800" dirty="0">
              <a:solidFill>
                <a:srgbClr val="00B050"/>
              </a:solidFill>
            </a:endParaRPr>
          </a:p>
        </p:txBody>
      </p:sp>
      <p:sp>
        <p:nvSpPr>
          <p:cNvPr id="10" name="矩形 9">
            <a:extLst>
              <a:ext uri="{FF2B5EF4-FFF2-40B4-BE49-F238E27FC236}">
                <a16:creationId xmlns:a16="http://schemas.microsoft.com/office/drawing/2014/main" id="{ED27D149-6593-2B1E-1439-D8F426C84AF2}"/>
              </a:ext>
            </a:extLst>
          </p:cNvPr>
          <p:cNvSpPr/>
          <p:nvPr/>
        </p:nvSpPr>
        <p:spPr>
          <a:xfrm>
            <a:off x="693812" y="1700808"/>
            <a:ext cx="2232248" cy="504056"/>
          </a:xfrm>
          <a:prstGeom prst="rect">
            <a:avLst/>
          </a:prstGeom>
          <a:noFill/>
          <a:ln w="31750">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2" name="文字方塊 1">
            <a:extLst>
              <a:ext uri="{FF2B5EF4-FFF2-40B4-BE49-F238E27FC236}">
                <a16:creationId xmlns:a16="http://schemas.microsoft.com/office/drawing/2014/main" id="{307D8171-D21C-9CE9-6CCB-C76A6337CC3B}"/>
              </a:ext>
            </a:extLst>
          </p:cNvPr>
          <p:cNvSpPr txBox="1"/>
          <p:nvPr/>
        </p:nvSpPr>
        <p:spPr>
          <a:xfrm>
            <a:off x="595537" y="981872"/>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 The 10 </a:t>
            </a:r>
            <a:r>
              <a:rPr lang="en-US" altLang="zh-CN" sz="2800" b="1" dirty="0" err="1">
                <a:solidFill>
                  <a:srgbClr val="00B050"/>
                </a:solidFill>
              </a:rPr>
              <a:t>Kasina</a:t>
            </a:r>
            <a:r>
              <a:rPr lang="en-US" altLang="zh-CN" sz="2800" b="1" dirty="0">
                <a:solidFill>
                  <a:srgbClr val="00B050"/>
                </a:solidFill>
              </a:rPr>
              <a:t> exercises (</a:t>
            </a:r>
            <a:r>
              <a:rPr lang="en-US" altLang="zh-CN" sz="2800" b="1" dirty="0" err="1">
                <a:solidFill>
                  <a:srgbClr val="00B050"/>
                </a:solidFill>
              </a:rPr>
              <a:t>Kasina</a:t>
            </a:r>
            <a:r>
              <a:rPr lang="en-US" altLang="zh-CN" sz="2800" b="1" dirty="0">
                <a:solidFill>
                  <a:srgbClr val="00B050"/>
                </a:solidFill>
              </a:rPr>
              <a:t> = 'Entirety’)</a:t>
            </a:r>
          </a:p>
        </p:txBody>
      </p:sp>
    </p:spTree>
    <p:extLst>
      <p:ext uri="{BB962C8B-B14F-4D97-AF65-F5344CB8AC3E}">
        <p14:creationId xmlns:p14="http://schemas.microsoft.com/office/powerpoint/2010/main" val="35906584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矩形: 按鈕形 4">
            <a:extLst>
              <a:ext uri="{FF2B5EF4-FFF2-40B4-BE49-F238E27FC236}">
                <a16:creationId xmlns:a16="http://schemas.microsoft.com/office/drawing/2014/main" id="{AA2B6FED-C1FD-70C7-8FB8-F3206093A39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FB7C86BB-0B74-9AB8-DE2C-D41B9561AF7B}"/>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1. Earth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7" name="內容版面配置區 2">
            <a:extLst>
              <a:ext uri="{FF2B5EF4-FFF2-40B4-BE49-F238E27FC236}">
                <a16:creationId xmlns:a16="http://schemas.microsoft.com/office/drawing/2014/main" id="{4D807040-D5F1-F30D-4ADD-ED6D78043FEA}"/>
              </a:ext>
            </a:extLst>
          </p:cNvPr>
          <p:cNvSpPr txBox="1">
            <a:spLocks/>
          </p:cNvSpPr>
          <p:nvPr/>
        </p:nvSpPr>
        <p:spPr>
          <a:xfrm>
            <a:off x="333699" y="2145656"/>
            <a:ext cx="8065042" cy="21989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pic>
        <p:nvPicPr>
          <p:cNvPr id="3" name="圖片 2">
            <a:extLst>
              <a:ext uri="{FF2B5EF4-FFF2-40B4-BE49-F238E27FC236}">
                <a16:creationId xmlns:a16="http://schemas.microsoft.com/office/drawing/2014/main" id="{4FA22226-083A-19B3-4326-754F8E1D3530}"/>
              </a:ext>
            </a:extLst>
          </p:cNvPr>
          <p:cNvPicPr>
            <a:picLocks noChangeAspect="1"/>
          </p:cNvPicPr>
          <p:nvPr/>
        </p:nvPicPr>
        <p:blipFill>
          <a:blip r:embed="rId3"/>
          <a:stretch>
            <a:fillRect/>
          </a:stretch>
        </p:blipFill>
        <p:spPr>
          <a:xfrm>
            <a:off x="6382444" y="2225586"/>
            <a:ext cx="5679885" cy="4234200"/>
          </a:xfrm>
          <a:prstGeom prst="rect">
            <a:avLst/>
          </a:prstGeom>
        </p:spPr>
      </p:pic>
      <p:sp>
        <p:nvSpPr>
          <p:cNvPr id="8" name="內容版面配置區 2">
            <a:extLst>
              <a:ext uri="{FF2B5EF4-FFF2-40B4-BE49-F238E27FC236}">
                <a16:creationId xmlns:a16="http://schemas.microsoft.com/office/drawing/2014/main" id="{324CA3FC-549E-DB8D-3BE4-7D90B9378A15}"/>
              </a:ext>
            </a:extLst>
          </p:cNvPr>
          <p:cNvSpPr txBox="1">
            <a:spLocks/>
          </p:cNvSpPr>
          <p:nvPr/>
        </p:nvSpPr>
        <p:spPr>
          <a:xfrm>
            <a:off x="477788" y="3203234"/>
            <a:ext cx="8065042" cy="21989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Natural earth</a:t>
            </a:r>
          </a:p>
        </p:txBody>
      </p:sp>
      <p:sp>
        <p:nvSpPr>
          <p:cNvPr id="9" name="內容版面配置區 2">
            <a:extLst>
              <a:ext uri="{FF2B5EF4-FFF2-40B4-BE49-F238E27FC236}">
                <a16:creationId xmlns:a16="http://schemas.microsoft.com/office/drawing/2014/main" id="{61A5BD52-BE70-53DF-2B8A-83A9A83EA811}"/>
              </a:ext>
            </a:extLst>
          </p:cNvPr>
          <p:cNvSpPr txBox="1">
            <a:spLocks/>
          </p:cNvSpPr>
          <p:nvPr/>
        </p:nvSpPr>
        <p:spPr>
          <a:xfrm>
            <a:off x="522412" y="4222790"/>
            <a:ext cx="8065042" cy="21989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Earth disc</a:t>
            </a:r>
          </a:p>
        </p:txBody>
      </p:sp>
    </p:spTree>
    <p:extLst>
      <p:ext uri="{BB962C8B-B14F-4D97-AF65-F5344CB8AC3E}">
        <p14:creationId xmlns:p14="http://schemas.microsoft.com/office/powerpoint/2010/main" val="178081241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044E5D1-26F3-10F7-44E4-CCE4C1B8060F}"/>
              </a:ext>
            </a:extLst>
          </p:cNvPr>
          <p:cNvSpPr>
            <a:spLocks noGrp="1"/>
          </p:cNvSpPr>
          <p:nvPr>
            <p:ph type="sldNum" sz="quarter" idx="12"/>
          </p:nvPr>
        </p:nvSpPr>
        <p:spPr/>
        <p:txBody>
          <a:bodyPr/>
          <a:lstStyle/>
          <a:p>
            <a:fld id="{6113E31D-E2AB-40D1-8B51-AFA5AFEF393A}" type="slidenum">
              <a:rPr lang="en-US" smtClean="0"/>
              <a:t>24</a:t>
            </a:fld>
            <a:endParaRPr lang="en-US" dirty="0"/>
          </a:p>
        </p:txBody>
      </p:sp>
      <p:sp>
        <p:nvSpPr>
          <p:cNvPr id="5" name="矩形: 按鈕形 4">
            <a:extLst>
              <a:ext uri="{FF2B5EF4-FFF2-40B4-BE49-F238E27FC236}">
                <a16:creationId xmlns:a16="http://schemas.microsoft.com/office/drawing/2014/main" id="{27E3ACC3-9274-BA8D-9D9E-BE7DFD435CE5}"/>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6" name="圖片 5">
            <a:extLst>
              <a:ext uri="{FF2B5EF4-FFF2-40B4-BE49-F238E27FC236}">
                <a16:creationId xmlns:a16="http://schemas.microsoft.com/office/drawing/2014/main" id="{1733CDAD-2591-0D02-7E62-E2FDC1D95650}"/>
              </a:ext>
            </a:extLst>
          </p:cNvPr>
          <p:cNvPicPr>
            <a:picLocks noChangeAspect="1"/>
          </p:cNvPicPr>
          <p:nvPr/>
        </p:nvPicPr>
        <p:blipFill>
          <a:blip r:embed="rId3"/>
          <a:stretch>
            <a:fillRect/>
          </a:stretch>
        </p:blipFill>
        <p:spPr>
          <a:xfrm>
            <a:off x="9736" y="41262"/>
            <a:ext cx="11974741" cy="6775475"/>
          </a:xfrm>
          <a:prstGeom prst="rect">
            <a:avLst/>
          </a:prstGeom>
          <a:ln w="19050">
            <a:solidFill>
              <a:srgbClr val="C00000"/>
            </a:solidFill>
          </a:ln>
        </p:spPr>
      </p:pic>
    </p:spTree>
    <p:extLst>
      <p:ext uri="{BB962C8B-B14F-4D97-AF65-F5344CB8AC3E}">
        <p14:creationId xmlns:p14="http://schemas.microsoft.com/office/powerpoint/2010/main" val="78398035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BA5B23FA-7DE5-EBEE-B7E1-82D01A5F5A6C}"/>
              </a:ext>
            </a:extLst>
          </p:cNvPr>
          <p:cNvSpPr>
            <a:spLocks noGrp="1"/>
          </p:cNvSpPr>
          <p:nvPr>
            <p:ph type="sldNum" sz="quarter" idx="12"/>
          </p:nvPr>
        </p:nvSpPr>
        <p:spPr/>
        <p:txBody>
          <a:bodyPr/>
          <a:lstStyle/>
          <a:p>
            <a:fld id="{6113E31D-E2AB-40D1-8B51-AFA5AFEF393A}" type="slidenum">
              <a:rPr lang="en-US" smtClean="0"/>
              <a:t>25</a:t>
            </a:fld>
            <a:endParaRPr lang="en-US" dirty="0"/>
          </a:p>
        </p:txBody>
      </p:sp>
      <p:sp>
        <p:nvSpPr>
          <p:cNvPr id="5" name="矩形: 按鈕形 4">
            <a:extLst>
              <a:ext uri="{FF2B5EF4-FFF2-40B4-BE49-F238E27FC236}">
                <a16:creationId xmlns:a16="http://schemas.microsoft.com/office/drawing/2014/main" id="{411FE849-565F-45C1-802C-1A1880CA558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3" name="圖片 2">
            <a:extLst>
              <a:ext uri="{FF2B5EF4-FFF2-40B4-BE49-F238E27FC236}">
                <a16:creationId xmlns:a16="http://schemas.microsoft.com/office/drawing/2014/main" id="{7A430F5F-81BD-6F54-7E7B-D47372A0E64F}"/>
              </a:ext>
            </a:extLst>
          </p:cNvPr>
          <p:cNvPicPr>
            <a:picLocks noChangeAspect="1"/>
          </p:cNvPicPr>
          <p:nvPr/>
        </p:nvPicPr>
        <p:blipFill>
          <a:blip r:embed="rId3"/>
          <a:stretch>
            <a:fillRect/>
          </a:stretch>
        </p:blipFill>
        <p:spPr>
          <a:xfrm>
            <a:off x="336549" y="49689"/>
            <a:ext cx="11515725" cy="6696075"/>
          </a:xfrm>
          <a:prstGeom prst="rect">
            <a:avLst/>
          </a:prstGeom>
        </p:spPr>
      </p:pic>
    </p:spTree>
    <p:extLst>
      <p:ext uri="{BB962C8B-B14F-4D97-AF65-F5344CB8AC3E}">
        <p14:creationId xmlns:p14="http://schemas.microsoft.com/office/powerpoint/2010/main" val="1585130709"/>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E9C0D91C-5863-1DB2-3801-48464DF8427B}"/>
              </a:ext>
            </a:extLst>
          </p:cNvPr>
          <p:cNvSpPr>
            <a:spLocks noGrp="1"/>
          </p:cNvSpPr>
          <p:nvPr>
            <p:ph type="sldNum" sz="quarter" idx="12"/>
          </p:nvPr>
        </p:nvSpPr>
        <p:spPr/>
        <p:txBody>
          <a:bodyPr/>
          <a:lstStyle/>
          <a:p>
            <a:fld id="{6113E31D-E2AB-40D1-8B51-AFA5AFEF393A}" type="slidenum">
              <a:rPr lang="en-US" smtClean="0"/>
              <a:t>26</a:t>
            </a:fld>
            <a:endParaRPr lang="en-US" dirty="0"/>
          </a:p>
        </p:txBody>
      </p:sp>
      <p:sp>
        <p:nvSpPr>
          <p:cNvPr id="5" name="矩形: 按鈕形 4">
            <a:extLst>
              <a:ext uri="{FF2B5EF4-FFF2-40B4-BE49-F238E27FC236}">
                <a16:creationId xmlns:a16="http://schemas.microsoft.com/office/drawing/2014/main" id="{798E2CDD-27A0-BCD2-CD12-8B535E893A6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6" name="圖片 5">
            <a:extLst>
              <a:ext uri="{FF2B5EF4-FFF2-40B4-BE49-F238E27FC236}">
                <a16:creationId xmlns:a16="http://schemas.microsoft.com/office/drawing/2014/main" id="{41A8E7EC-39F1-A592-8B5D-8AB36F186DB9}"/>
              </a:ext>
            </a:extLst>
          </p:cNvPr>
          <p:cNvPicPr>
            <a:picLocks noChangeAspect="1"/>
          </p:cNvPicPr>
          <p:nvPr/>
        </p:nvPicPr>
        <p:blipFill>
          <a:blip r:embed="rId3"/>
          <a:stretch>
            <a:fillRect/>
          </a:stretch>
        </p:blipFill>
        <p:spPr>
          <a:xfrm>
            <a:off x="636060" y="123390"/>
            <a:ext cx="4212582" cy="6666514"/>
          </a:xfrm>
          <a:prstGeom prst="rect">
            <a:avLst/>
          </a:prstGeom>
          <a:ln w="19050">
            <a:solidFill>
              <a:srgbClr val="C00000"/>
            </a:solidFill>
          </a:ln>
        </p:spPr>
      </p:pic>
      <p:pic>
        <p:nvPicPr>
          <p:cNvPr id="7" name="圖片 6">
            <a:extLst>
              <a:ext uri="{FF2B5EF4-FFF2-40B4-BE49-F238E27FC236}">
                <a16:creationId xmlns:a16="http://schemas.microsoft.com/office/drawing/2014/main" id="{7DDD9C61-EE42-2887-292D-C8DC9337735C}"/>
              </a:ext>
            </a:extLst>
          </p:cNvPr>
          <p:cNvPicPr>
            <a:picLocks noChangeAspect="1"/>
          </p:cNvPicPr>
          <p:nvPr/>
        </p:nvPicPr>
        <p:blipFill>
          <a:blip r:embed="rId4"/>
          <a:stretch>
            <a:fillRect/>
          </a:stretch>
        </p:blipFill>
        <p:spPr>
          <a:xfrm>
            <a:off x="5359677" y="119773"/>
            <a:ext cx="6424932" cy="6618454"/>
          </a:xfrm>
          <a:prstGeom prst="rect">
            <a:avLst/>
          </a:prstGeom>
          <a:ln w="19050">
            <a:solidFill>
              <a:srgbClr val="C00000"/>
            </a:solidFill>
          </a:ln>
        </p:spPr>
      </p:pic>
      <p:sp>
        <p:nvSpPr>
          <p:cNvPr id="8" name="矩形 7">
            <a:extLst>
              <a:ext uri="{FF2B5EF4-FFF2-40B4-BE49-F238E27FC236}">
                <a16:creationId xmlns:a16="http://schemas.microsoft.com/office/drawing/2014/main" id="{AF750FA1-C93F-203F-BFB7-ACFBED66093A}"/>
              </a:ext>
            </a:extLst>
          </p:cNvPr>
          <p:cNvSpPr/>
          <p:nvPr/>
        </p:nvSpPr>
        <p:spPr>
          <a:xfrm>
            <a:off x="1190540" y="5373216"/>
            <a:ext cx="3103671" cy="1296144"/>
          </a:xfrm>
          <a:prstGeom prst="rect">
            <a:avLst/>
          </a:prstGeom>
          <a:solidFill>
            <a:schemeClr val="bg1"/>
          </a:solidFill>
          <a:ln w="25400">
            <a:solidFill>
              <a:schemeClr val="accent1">
                <a:shade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tx1"/>
                </a:solidFill>
              </a:rPr>
              <a:t>Portable disc</a:t>
            </a:r>
            <a:endParaRPr lang="zh-TW" altLang="en-US" sz="2800" dirty="0">
              <a:solidFill>
                <a:schemeClr val="tx1"/>
              </a:solidFill>
            </a:endParaRPr>
          </a:p>
        </p:txBody>
      </p:sp>
    </p:spTree>
    <p:extLst>
      <p:ext uri="{BB962C8B-B14F-4D97-AF65-F5344CB8AC3E}">
        <p14:creationId xmlns:p14="http://schemas.microsoft.com/office/powerpoint/2010/main" val="8327661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13B1C452-3C39-29D9-0212-C5A207161EFF}"/>
              </a:ext>
            </a:extLst>
          </p:cNvPr>
          <p:cNvPicPr>
            <a:picLocks noChangeAspect="1"/>
          </p:cNvPicPr>
          <p:nvPr/>
        </p:nvPicPr>
        <p:blipFill>
          <a:blip r:embed="rId3"/>
          <a:stretch>
            <a:fillRect/>
          </a:stretch>
        </p:blipFill>
        <p:spPr>
          <a:xfrm>
            <a:off x="2042995" y="19878"/>
            <a:ext cx="8023776" cy="6788426"/>
          </a:xfrm>
          <a:prstGeom prst="rect">
            <a:avLst/>
          </a:prstGeom>
        </p:spPr>
      </p:pic>
    </p:spTree>
    <p:extLst>
      <p:ext uri="{BB962C8B-B14F-4D97-AF65-F5344CB8AC3E}">
        <p14:creationId xmlns:p14="http://schemas.microsoft.com/office/powerpoint/2010/main" val="5742366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8328"/>
    </mc:Choice>
    <mc:Fallback xmlns="">
      <p:transition spd="slow" advTm="1483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8BD85629-EDF4-F018-14D3-66073E46B19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內容版面配置區 2">
            <a:extLst>
              <a:ext uri="{FF2B5EF4-FFF2-40B4-BE49-F238E27FC236}">
                <a16:creationId xmlns:a16="http://schemas.microsoft.com/office/drawing/2014/main" id="{0BAC939C-042A-0A0D-90FF-A986E2F2A2BB}"/>
              </a:ext>
            </a:extLst>
          </p:cNvPr>
          <p:cNvSpPr txBox="1">
            <a:spLocks/>
          </p:cNvSpPr>
          <p:nvPr/>
        </p:nvSpPr>
        <p:spPr>
          <a:xfrm>
            <a:off x="1485900" y="1195082"/>
            <a:ext cx="8065042" cy="136815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dirty="0">
                <a:solidFill>
                  <a:srgbClr val="00B050"/>
                </a:solidFill>
                <a:latin typeface="Times New Roman" panose="02020603050405020304" pitchFamily="18" charset="0"/>
                <a:ea typeface="+mj-ea"/>
                <a:cs typeface="Times New Roman" panose="02020603050405020304" pitchFamily="18" charset="0"/>
              </a:rPr>
              <a:t>Watch and recollect the disc, </a:t>
            </a:r>
            <a:r>
              <a:rPr lang="en-US" altLang="zh-CN" sz="3200" b="1" dirty="0" err="1">
                <a:solidFill>
                  <a:srgbClr val="00B050"/>
                </a:solidFill>
                <a:latin typeface="Times New Roman" panose="02020603050405020304" pitchFamily="18" charset="0"/>
                <a:ea typeface="+mj-ea"/>
                <a:cs typeface="Times New Roman" panose="02020603050405020304" pitchFamily="18" charset="0"/>
              </a:rPr>
              <a:t>hundrds</a:t>
            </a:r>
            <a:r>
              <a:rPr lang="en-US" altLang="zh-CN" sz="3200" b="1" dirty="0">
                <a:solidFill>
                  <a:srgbClr val="00B050"/>
                </a:solidFill>
                <a:latin typeface="Times New Roman" panose="02020603050405020304" pitchFamily="18" charset="0"/>
                <a:ea typeface="+mj-ea"/>
                <a:cs typeface="Times New Roman" panose="02020603050405020304" pitchFamily="18" charset="0"/>
              </a:rPr>
              <a:t>, thousands, or </a:t>
            </a:r>
            <a:r>
              <a:rPr lang="en-US" altLang="zh-CN" sz="3200" b="1" dirty="0" err="1">
                <a:solidFill>
                  <a:srgbClr val="00B050"/>
                </a:solidFill>
                <a:latin typeface="Times New Roman" panose="02020603050405020304" pitchFamily="18" charset="0"/>
                <a:ea typeface="+mj-ea"/>
                <a:cs typeface="Times New Roman" panose="02020603050405020304" pitchFamily="18" charset="0"/>
              </a:rPr>
              <a:t>hundrends</a:t>
            </a:r>
            <a:r>
              <a:rPr lang="en-US" altLang="zh-CN" sz="3200" b="1" dirty="0">
                <a:solidFill>
                  <a:srgbClr val="00B050"/>
                </a:solidFill>
                <a:latin typeface="Times New Roman" panose="02020603050405020304" pitchFamily="18" charset="0"/>
                <a:ea typeface="+mj-ea"/>
                <a:cs typeface="Times New Roman" panose="02020603050405020304" pitchFamily="18" charset="0"/>
              </a:rPr>
              <a:t> of thousands times</a:t>
            </a:r>
          </a:p>
        </p:txBody>
      </p:sp>
      <p:pic>
        <p:nvPicPr>
          <p:cNvPr id="6" name="圖片 5">
            <a:extLst>
              <a:ext uri="{FF2B5EF4-FFF2-40B4-BE49-F238E27FC236}">
                <a16:creationId xmlns:a16="http://schemas.microsoft.com/office/drawing/2014/main" id="{96CDE683-FD90-4F2F-B875-0CE624B12F85}"/>
              </a:ext>
            </a:extLst>
          </p:cNvPr>
          <p:cNvPicPr>
            <a:picLocks noChangeAspect="1"/>
          </p:cNvPicPr>
          <p:nvPr/>
        </p:nvPicPr>
        <p:blipFill>
          <a:blip r:embed="rId3"/>
          <a:stretch>
            <a:fillRect/>
          </a:stretch>
        </p:blipFill>
        <p:spPr>
          <a:xfrm>
            <a:off x="2837646" y="2924944"/>
            <a:ext cx="5217242" cy="2737974"/>
          </a:xfrm>
          <a:prstGeom prst="rect">
            <a:avLst/>
          </a:prstGeom>
        </p:spPr>
      </p:pic>
    </p:spTree>
    <p:extLst>
      <p:ext uri="{BB962C8B-B14F-4D97-AF65-F5344CB8AC3E}">
        <p14:creationId xmlns:p14="http://schemas.microsoft.com/office/powerpoint/2010/main" val="26262821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1503"/>
    </mc:Choice>
    <mc:Fallback xmlns="">
      <p:transition spd="slow" advTm="10150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8533595C-69DE-4AF0-941B-BA3C1C48D91D}"/>
              </a:ext>
            </a:extLst>
          </p:cNvPr>
          <p:cNvSpPr txBox="1"/>
          <p:nvPr/>
        </p:nvSpPr>
        <p:spPr>
          <a:xfrm>
            <a:off x="837828" y="1160188"/>
            <a:ext cx="5904656" cy="552587"/>
          </a:xfrm>
          <a:prstGeom prst="rect">
            <a:avLst/>
          </a:prstGeom>
          <a:noFill/>
        </p:spPr>
        <p:txBody>
          <a:bodyPr wrap="square" rtlCol="0">
            <a:spAutoFit/>
          </a:bodyPr>
          <a:lstStyle/>
          <a:p>
            <a:pPr>
              <a:lnSpc>
                <a:spcPts val="3800"/>
              </a:lnSpc>
            </a:pPr>
            <a:r>
              <a:rPr lang="en-US" altLang="zh-CN" sz="2800" b="1" dirty="0">
                <a:solidFill>
                  <a:srgbClr val="00B050"/>
                </a:solidFill>
              </a:rPr>
              <a:t>Overcoming five hindrances</a:t>
            </a:r>
          </a:p>
        </p:txBody>
      </p:sp>
      <p:sp>
        <p:nvSpPr>
          <p:cNvPr id="7" name="文字方塊 6">
            <a:extLst>
              <a:ext uri="{FF2B5EF4-FFF2-40B4-BE49-F238E27FC236}">
                <a16:creationId xmlns:a16="http://schemas.microsoft.com/office/drawing/2014/main" id="{81C1D6B5-C166-460C-852D-0383F1EDEBE6}"/>
              </a:ext>
            </a:extLst>
          </p:cNvPr>
          <p:cNvSpPr txBox="1"/>
          <p:nvPr/>
        </p:nvSpPr>
        <p:spPr>
          <a:xfrm>
            <a:off x="837828" y="2060848"/>
            <a:ext cx="11017224" cy="1174552"/>
          </a:xfrm>
          <a:prstGeom prst="rect">
            <a:avLst/>
          </a:prstGeom>
          <a:noFill/>
        </p:spPr>
        <p:txBody>
          <a:bodyPr wrap="square" rtlCol="0">
            <a:spAutoFit/>
          </a:bodyPr>
          <a:lstStyle/>
          <a:p>
            <a:pPr marL="514350" indent="-514350">
              <a:lnSpc>
                <a:spcPts val="4200"/>
              </a:lnSpc>
              <a:buFont typeface="+mj-lt"/>
              <a:buAutoNum type="arabicPeriod"/>
            </a:pPr>
            <a:r>
              <a:rPr lang="en-US" altLang="zh-CN" sz="2800" b="1" dirty="0">
                <a:solidFill>
                  <a:srgbClr val="00B050"/>
                </a:solidFill>
              </a:rPr>
              <a:t>Sensory desire (</a:t>
            </a:r>
            <a:r>
              <a:rPr lang="en-US" altLang="zh-CN" sz="2800" b="1" dirty="0" err="1">
                <a:solidFill>
                  <a:srgbClr val="00B050"/>
                </a:solidFill>
              </a:rPr>
              <a:t>kāmacchanda</a:t>
            </a:r>
            <a:r>
              <a:rPr lang="en-US" altLang="zh-CN" sz="2800" b="1" dirty="0">
                <a:solidFill>
                  <a:srgbClr val="00B050"/>
                </a:solidFill>
              </a:rPr>
              <a:t>): seeking for pleasure through the five senses of sight, sound, smell, taste and physical feeling.</a:t>
            </a:r>
          </a:p>
        </p:txBody>
      </p:sp>
      <p:sp>
        <p:nvSpPr>
          <p:cNvPr id="2" name="矩形: 按鈕形 1">
            <a:extLst>
              <a:ext uri="{FF2B5EF4-FFF2-40B4-BE49-F238E27FC236}">
                <a16:creationId xmlns:a16="http://schemas.microsoft.com/office/drawing/2014/main" id="{7CB83B98-0061-E91A-E8AC-0BA2E6D1336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8E832C96-BE34-DD40-A956-AA21154B79E8}"/>
              </a:ext>
            </a:extLst>
          </p:cNvPr>
          <p:cNvSpPr txBox="1"/>
          <p:nvPr/>
        </p:nvSpPr>
        <p:spPr>
          <a:xfrm>
            <a:off x="837828" y="3478972"/>
            <a:ext cx="11017224" cy="1174552"/>
          </a:xfrm>
          <a:prstGeom prst="rect">
            <a:avLst/>
          </a:prstGeom>
          <a:noFill/>
        </p:spPr>
        <p:txBody>
          <a:bodyPr wrap="square" rtlCol="0">
            <a:spAutoFit/>
          </a:bodyPr>
          <a:lstStyle/>
          <a:p>
            <a:pPr marL="514350" indent="-514350">
              <a:lnSpc>
                <a:spcPts val="4200"/>
              </a:lnSpc>
              <a:buFont typeface="+mj-lt"/>
              <a:buAutoNum type="arabicPeriod" startAt="2"/>
            </a:pPr>
            <a:r>
              <a:rPr lang="en-US" altLang="zh-CN" sz="2800" b="1" dirty="0">
                <a:solidFill>
                  <a:srgbClr val="00B050"/>
                </a:solidFill>
              </a:rPr>
              <a:t>Ill-will (</a:t>
            </a:r>
            <a:r>
              <a:rPr lang="en-US" altLang="zh-CN" sz="2800" b="1" dirty="0" err="1">
                <a:solidFill>
                  <a:srgbClr val="00B050"/>
                </a:solidFill>
              </a:rPr>
              <a:t>vyāpāda</a:t>
            </a:r>
            <a:r>
              <a:rPr lang="en-US" altLang="zh-CN" sz="2800" b="1" dirty="0">
                <a:solidFill>
                  <a:srgbClr val="00B050"/>
                </a:solidFill>
              </a:rPr>
              <a:t>; also spelled </a:t>
            </a:r>
            <a:r>
              <a:rPr lang="en-US" altLang="zh-CN" sz="2800" b="1" dirty="0" err="1">
                <a:solidFill>
                  <a:srgbClr val="00B050"/>
                </a:solidFill>
              </a:rPr>
              <a:t>byāpāda</a:t>
            </a:r>
            <a:r>
              <a:rPr lang="en-US" altLang="zh-CN" sz="2800" b="1" dirty="0">
                <a:solidFill>
                  <a:srgbClr val="00B050"/>
                </a:solidFill>
              </a:rPr>
              <a:t>): feelings of hostility, resentment, hatred and bitterness.</a:t>
            </a:r>
          </a:p>
        </p:txBody>
      </p:sp>
      <p:sp>
        <p:nvSpPr>
          <p:cNvPr id="4" name="文字方塊 3">
            <a:extLst>
              <a:ext uri="{FF2B5EF4-FFF2-40B4-BE49-F238E27FC236}">
                <a16:creationId xmlns:a16="http://schemas.microsoft.com/office/drawing/2014/main" id="{9CE1E91A-31E4-7C84-5BD6-06343F2BA43C}"/>
              </a:ext>
            </a:extLst>
          </p:cNvPr>
          <p:cNvSpPr txBox="1"/>
          <p:nvPr/>
        </p:nvSpPr>
        <p:spPr>
          <a:xfrm>
            <a:off x="837828" y="4914876"/>
            <a:ext cx="11017224" cy="1174552"/>
          </a:xfrm>
          <a:prstGeom prst="rect">
            <a:avLst/>
          </a:prstGeom>
          <a:noFill/>
        </p:spPr>
        <p:txBody>
          <a:bodyPr wrap="square" rtlCol="0">
            <a:spAutoFit/>
          </a:bodyPr>
          <a:lstStyle/>
          <a:p>
            <a:pPr marL="514350" indent="-514350">
              <a:lnSpc>
                <a:spcPts val="4200"/>
              </a:lnSpc>
              <a:buFont typeface="+mj-lt"/>
              <a:buAutoNum type="arabicPeriod" startAt="3"/>
            </a:pPr>
            <a:r>
              <a:rPr lang="en-US" altLang="zh-CN" sz="2800" b="1" dirty="0">
                <a:solidFill>
                  <a:srgbClr val="00B050"/>
                </a:solidFill>
              </a:rPr>
              <a:t>Sloth-and-torpor (</a:t>
            </a:r>
            <a:r>
              <a:rPr lang="en-US" altLang="zh-CN" sz="2800" b="1" dirty="0" err="1">
                <a:solidFill>
                  <a:srgbClr val="00B050"/>
                </a:solidFill>
              </a:rPr>
              <a:t>thīna-middha</a:t>
            </a:r>
            <a:r>
              <a:rPr lang="en-US" altLang="zh-CN" sz="2800" b="1" dirty="0">
                <a:solidFill>
                  <a:srgbClr val="00B050"/>
                </a:solidFill>
              </a:rPr>
              <a:t>): half-hearted action with little or no effort or concentration.</a:t>
            </a:r>
          </a:p>
        </p:txBody>
      </p:sp>
    </p:spTree>
    <p:extLst>
      <p:ext uri="{BB962C8B-B14F-4D97-AF65-F5344CB8AC3E}">
        <p14:creationId xmlns:p14="http://schemas.microsoft.com/office/powerpoint/2010/main" val="31624714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2415"/>
    </mc:Choice>
    <mc:Fallback xmlns="">
      <p:transition spd="slow" advTm="624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6407B585-593D-40E9-9A21-C63771F05D9D}"/>
              </a:ext>
            </a:extLst>
          </p:cNvPr>
          <p:cNvSpPr txBox="1"/>
          <p:nvPr/>
        </p:nvSpPr>
        <p:spPr>
          <a:xfrm>
            <a:off x="693812" y="796726"/>
            <a:ext cx="11053228" cy="1084784"/>
          </a:xfrm>
          <a:prstGeom prst="rect">
            <a:avLst/>
          </a:prstGeom>
          <a:noFill/>
        </p:spPr>
        <p:txBody>
          <a:bodyPr wrap="square" rtlCol="0">
            <a:spAutoFit/>
          </a:bodyPr>
          <a:lstStyle/>
          <a:p>
            <a:pPr marL="514350" indent="-514350">
              <a:lnSpc>
                <a:spcPts val="4000"/>
              </a:lnSpc>
              <a:buFont typeface="+mj-lt"/>
              <a:buAutoNum type="arabicPeriod" startAt="4"/>
            </a:pPr>
            <a:r>
              <a:rPr lang="en-US" altLang="zh-CN" sz="2800" b="1" dirty="0">
                <a:solidFill>
                  <a:srgbClr val="00B050"/>
                </a:solidFill>
              </a:rPr>
              <a:t>Restlessness-and-worry (</a:t>
            </a:r>
            <a:r>
              <a:rPr lang="en-US" altLang="zh-CN" sz="2800" b="1" dirty="0" err="1">
                <a:solidFill>
                  <a:srgbClr val="00B050"/>
                </a:solidFill>
              </a:rPr>
              <a:t>uddhacca-kukkucca</a:t>
            </a:r>
            <a:r>
              <a:rPr lang="en-US" altLang="zh-CN" sz="2800" b="1" dirty="0">
                <a:solidFill>
                  <a:srgbClr val="00B050"/>
                </a:solidFill>
              </a:rPr>
              <a:t>): the inability to calm the mind and focus one's energy.</a:t>
            </a:r>
          </a:p>
        </p:txBody>
      </p:sp>
      <p:pic>
        <p:nvPicPr>
          <p:cNvPr id="8" name="圖片 7">
            <a:extLst>
              <a:ext uri="{FF2B5EF4-FFF2-40B4-BE49-F238E27FC236}">
                <a16:creationId xmlns:a16="http://schemas.microsoft.com/office/drawing/2014/main" id="{9A2139D2-33DF-4403-9F9D-5E56F699008E}"/>
              </a:ext>
            </a:extLst>
          </p:cNvPr>
          <p:cNvPicPr>
            <a:picLocks noChangeAspect="1"/>
          </p:cNvPicPr>
          <p:nvPr/>
        </p:nvPicPr>
        <p:blipFill>
          <a:blip r:embed="rId3"/>
          <a:stretch>
            <a:fillRect/>
          </a:stretch>
        </p:blipFill>
        <p:spPr>
          <a:xfrm>
            <a:off x="2349996" y="3027753"/>
            <a:ext cx="6912768" cy="3811364"/>
          </a:xfrm>
          <a:prstGeom prst="rect">
            <a:avLst/>
          </a:prstGeom>
        </p:spPr>
      </p:pic>
      <p:sp>
        <p:nvSpPr>
          <p:cNvPr id="2" name="矩形: 按鈕形 1">
            <a:extLst>
              <a:ext uri="{FF2B5EF4-FFF2-40B4-BE49-F238E27FC236}">
                <a16:creationId xmlns:a16="http://schemas.microsoft.com/office/drawing/2014/main" id="{348203D6-1CAC-EAD4-B6F3-BF2A978225A3}"/>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BD6CEA66-680F-8D28-8F96-01439FE524CE}"/>
              </a:ext>
            </a:extLst>
          </p:cNvPr>
          <p:cNvSpPr txBox="1"/>
          <p:nvPr/>
        </p:nvSpPr>
        <p:spPr>
          <a:xfrm>
            <a:off x="693812" y="1861366"/>
            <a:ext cx="11053228" cy="1084784"/>
          </a:xfrm>
          <a:prstGeom prst="rect">
            <a:avLst/>
          </a:prstGeom>
          <a:noFill/>
        </p:spPr>
        <p:txBody>
          <a:bodyPr wrap="square" rtlCol="0">
            <a:spAutoFit/>
          </a:bodyPr>
          <a:lstStyle/>
          <a:p>
            <a:pPr marL="514350" indent="-514350">
              <a:lnSpc>
                <a:spcPts val="4000"/>
              </a:lnSpc>
              <a:buFont typeface="+mj-lt"/>
              <a:buAutoNum type="arabicPeriod" startAt="5"/>
            </a:pPr>
            <a:r>
              <a:rPr lang="en-US" altLang="zh-CN" sz="2800" b="1" dirty="0">
                <a:solidFill>
                  <a:srgbClr val="00B050"/>
                </a:solidFill>
              </a:rPr>
              <a:t>Skeptical doubt (</a:t>
            </a:r>
            <a:r>
              <a:rPr lang="en-US" altLang="zh-CN" sz="2800" b="1" dirty="0" err="1">
                <a:solidFill>
                  <a:srgbClr val="00B050"/>
                </a:solidFill>
              </a:rPr>
              <a:t>vicikiccha</a:t>
            </a:r>
            <a:r>
              <a:rPr lang="en-US" altLang="zh-CN" sz="2800" b="1" dirty="0">
                <a:solidFill>
                  <a:srgbClr val="00B050"/>
                </a:solidFill>
              </a:rPr>
              <a:t>): lack of conviction or trust in one's abilities.</a:t>
            </a:r>
          </a:p>
        </p:txBody>
      </p:sp>
    </p:spTree>
    <p:extLst>
      <p:ext uri="{BB962C8B-B14F-4D97-AF65-F5344CB8AC3E}">
        <p14:creationId xmlns:p14="http://schemas.microsoft.com/office/powerpoint/2010/main" val="30094023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02784"/>
    </mc:Choice>
    <mc:Fallback xmlns="">
      <p:transition spd="slow" advTm="2027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450A1DB6-610F-4BB0-9C7C-6E101B7517EE}"/>
              </a:ext>
            </a:extLst>
          </p:cNvPr>
          <p:cNvPicPr>
            <a:picLocks noChangeAspect="1"/>
          </p:cNvPicPr>
          <p:nvPr/>
        </p:nvPicPr>
        <p:blipFill>
          <a:blip r:embed="rId3"/>
          <a:stretch>
            <a:fillRect/>
          </a:stretch>
        </p:blipFill>
        <p:spPr>
          <a:xfrm>
            <a:off x="1" y="0"/>
            <a:ext cx="12188824" cy="6858000"/>
          </a:xfrm>
          <a:prstGeom prst="rect">
            <a:avLst/>
          </a:prstGeom>
        </p:spPr>
      </p:pic>
    </p:spTree>
    <p:extLst>
      <p:ext uri="{BB962C8B-B14F-4D97-AF65-F5344CB8AC3E}">
        <p14:creationId xmlns:p14="http://schemas.microsoft.com/office/powerpoint/2010/main" val="177022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13253"/>
    </mc:Choice>
    <mc:Fallback xmlns="">
      <p:transition spd="slow" advTm="51325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491EAB54-68AB-4007-BDCD-5BD0E5AF7252}"/>
              </a:ext>
            </a:extLst>
          </p:cNvPr>
          <p:cNvSpPr txBox="1"/>
          <p:nvPr/>
        </p:nvSpPr>
        <p:spPr>
          <a:xfrm>
            <a:off x="828611" y="1200851"/>
            <a:ext cx="4238558" cy="552587"/>
          </a:xfrm>
          <a:prstGeom prst="rect">
            <a:avLst/>
          </a:prstGeom>
          <a:noFill/>
        </p:spPr>
        <p:txBody>
          <a:bodyPr wrap="square" rtlCol="0">
            <a:spAutoFit/>
          </a:bodyPr>
          <a:lstStyle/>
          <a:p>
            <a:pPr>
              <a:lnSpc>
                <a:spcPts val="3800"/>
              </a:lnSpc>
            </a:pPr>
            <a:r>
              <a:rPr lang="en-US" altLang="zh-CN" sz="2800" b="1" dirty="0">
                <a:solidFill>
                  <a:srgbClr val="00B050"/>
                </a:solidFill>
              </a:rPr>
              <a:t>1. Earth  </a:t>
            </a:r>
            <a:r>
              <a:rPr lang="en-US" altLang="zh-CN" sz="2800" b="1" dirty="0" err="1">
                <a:solidFill>
                  <a:srgbClr val="00B050"/>
                </a:solidFill>
              </a:rPr>
              <a:t>kasina</a:t>
            </a:r>
            <a:endParaRPr lang="en-US" altLang="zh-CN" sz="2800" b="1" dirty="0">
              <a:solidFill>
                <a:srgbClr val="00B050"/>
              </a:solidFill>
            </a:endParaRPr>
          </a:p>
        </p:txBody>
      </p:sp>
      <p:sp>
        <p:nvSpPr>
          <p:cNvPr id="8" name="文字方塊 7">
            <a:extLst>
              <a:ext uri="{FF2B5EF4-FFF2-40B4-BE49-F238E27FC236}">
                <a16:creationId xmlns:a16="http://schemas.microsoft.com/office/drawing/2014/main" id="{1321D3D2-7455-4009-B586-0B8CD7C07B25}"/>
              </a:ext>
            </a:extLst>
          </p:cNvPr>
          <p:cNvSpPr txBox="1"/>
          <p:nvPr/>
        </p:nvSpPr>
        <p:spPr>
          <a:xfrm>
            <a:off x="187445" y="2710152"/>
            <a:ext cx="4238558" cy="552587"/>
          </a:xfrm>
          <a:prstGeom prst="rect">
            <a:avLst/>
          </a:prstGeom>
          <a:noFill/>
        </p:spPr>
        <p:txBody>
          <a:bodyPr wrap="square" rtlCol="0">
            <a:spAutoFit/>
          </a:bodyPr>
          <a:lstStyle/>
          <a:p>
            <a:pPr>
              <a:lnSpc>
                <a:spcPts val="3800"/>
              </a:lnSpc>
            </a:pPr>
            <a:r>
              <a:rPr lang="en-US" altLang="zh-CN" sz="2800" dirty="0">
                <a:solidFill>
                  <a:srgbClr val="00B050"/>
                </a:solidFill>
              </a:rPr>
              <a:t>Learning sign </a:t>
            </a:r>
            <a:r>
              <a:rPr lang="en-US" altLang="zh-CN" sz="2000" b="1" dirty="0">
                <a:solidFill>
                  <a:srgbClr val="00B050"/>
                </a:solidFill>
              </a:rPr>
              <a:t>(</a:t>
            </a:r>
            <a:r>
              <a:rPr lang="en-US" altLang="zh-CN" sz="2000" b="1" dirty="0" err="1">
                <a:solidFill>
                  <a:srgbClr val="00B050"/>
                </a:solidFill>
              </a:rPr>
              <a:t>uggaha-nimitta</a:t>
            </a:r>
            <a:r>
              <a:rPr lang="en-US" altLang="zh-CN" sz="2000" b="1" dirty="0">
                <a:solidFill>
                  <a:srgbClr val="00B050"/>
                </a:solidFill>
              </a:rPr>
              <a:t>)</a:t>
            </a:r>
            <a:endParaRPr lang="en-US" altLang="zh-CN" sz="2000" dirty="0">
              <a:solidFill>
                <a:srgbClr val="00B050"/>
              </a:solidFill>
            </a:endParaRPr>
          </a:p>
        </p:txBody>
      </p:sp>
      <p:sp>
        <p:nvSpPr>
          <p:cNvPr id="9" name="文字方塊 8">
            <a:extLst>
              <a:ext uri="{FF2B5EF4-FFF2-40B4-BE49-F238E27FC236}">
                <a16:creationId xmlns:a16="http://schemas.microsoft.com/office/drawing/2014/main" id="{B86D1F1A-5AF6-4973-9C44-42937C29756D}"/>
              </a:ext>
            </a:extLst>
          </p:cNvPr>
          <p:cNvSpPr txBox="1"/>
          <p:nvPr/>
        </p:nvSpPr>
        <p:spPr>
          <a:xfrm>
            <a:off x="168314" y="3503585"/>
            <a:ext cx="5350034" cy="552587"/>
          </a:xfrm>
          <a:prstGeom prst="rect">
            <a:avLst/>
          </a:prstGeom>
          <a:noFill/>
        </p:spPr>
        <p:txBody>
          <a:bodyPr wrap="square" rtlCol="0">
            <a:spAutoFit/>
          </a:bodyPr>
          <a:lstStyle/>
          <a:p>
            <a:pPr>
              <a:lnSpc>
                <a:spcPts val="3800"/>
              </a:lnSpc>
            </a:pPr>
            <a:r>
              <a:rPr lang="en-US" altLang="zh-CN" sz="2800" dirty="0">
                <a:solidFill>
                  <a:srgbClr val="00B050"/>
                </a:solidFill>
              </a:rPr>
              <a:t>Counterpart sign</a:t>
            </a:r>
            <a:r>
              <a:rPr lang="en-US" altLang="zh-CN" sz="2800" b="1" dirty="0">
                <a:solidFill>
                  <a:srgbClr val="00B050"/>
                </a:solidFill>
              </a:rPr>
              <a:t> </a:t>
            </a:r>
            <a:r>
              <a:rPr lang="en-US" altLang="zh-CN" sz="2000" b="1" dirty="0">
                <a:solidFill>
                  <a:srgbClr val="00B050"/>
                </a:solidFill>
              </a:rPr>
              <a:t>(</a:t>
            </a:r>
            <a:r>
              <a:rPr lang="en-US" altLang="zh-CN" sz="2000" b="1" dirty="0" err="1">
                <a:solidFill>
                  <a:srgbClr val="00B050"/>
                </a:solidFill>
              </a:rPr>
              <a:t>pañibhàga-nimitta</a:t>
            </a:r>
            <a:r>
              <a:rPr lang="en-US" altLang="zh-CN" sz="2000" b="1" dirty="0">
                <a:solidFill>
                  <a:srgbClr val="00B050"/>
                </a:solidFill>
              </a:rPr>
              <a:t>)</a:t>
            </a:r>
            <a:endParaRPr lang="en-US" altLang="zh-CN" sz="2000" dirty="0">
              <a:solidFill>
                <a:srgbClr val="00B050"/>
              </a:solidFill>
            </a:endParaRPr>
          </a:p>
        </p:txBody>
      </p:sp>
      <p:sp>
        <p:nvSpPr>
          <p:cNvPr id="10" name="文字方塊 9">
            <a:extLst>
              <a:ext uri="{FF2B5EF4-FFF2-40B4-BE49-F238E27FC236}">
                <a16:creationId xmlns:a16="http://schemas.microsoft.com/office/drawing/2014/main" id="{82D9F0F3-583B-4448-96B0-BFE9DDFB86AA}"/>
              </a:ext>
            </a:extLst>
          </p:cNvPr>
          <p:cNvSpPr txBox="1"/>
          <p:nvPr/>
        </p:nvSpPr>
        <p:spPr>
          <a:xfrm>
            <a:off x="5631007" y="3489480"/>
            <a:ext cx="5830028" cy="552587"/>
          </a:xfrm>
          <a:prstGeom prst="rect">
            <a:avLst/>
          </a:prstGeom>
          <a:noFill/>
        </p:spPr>
        <p:txBody>
          <a:bodyPr wrap="square" rtlCol="0">
            <a:spAutoFit/>
          </a:bodyPr>
          <a:lstStyle/>
          <a:p>
            <a:pPr>
              <a:lnSpc>
                <a:spcPts val="3800"/>
              </a:lnSpc>
            </a:pPr>
            <a:r>
              <a:rPr lang="en-US" altLang="zh-CN" sz="2800" dirty="0">
                <a:solidFill>
                  <a:srgbClr val="00B050"/>
                </a:solidFill>
              </a:rPr>
              <a:t>Access concentration </a:t>
            </a:r>
            <a:r>
              <a:rPr lang="en-US" altLang="zh-CN" sz="2000" b="1" dirty="0">
                <a:solidFill>
                  <a:srgbClr val="00B050"/>
                </a:solidFill>
              </a:rPr>
              <a:t>(</a:t>
            </a:r>
            <a:r>
              <a:rPr lang="en-US" altLang="zh-CN" sz="2000" b="1" dirty="0" err="1">
                <a:solidFill>
                  <a:srgbClr val="00B050"/>
                </a:solidFill>
              </a:rPr>
              <a:t>upacàra-samàdhi</a:t>
            </a:r>
            <a:r>
              <a:rPr lang="en-US" altLang="zh-CN" sz="2000" b="1" dirty="0">
                <a:solidFill>
                  <a:srgbClr val="00B050"/>
                </a:solidFill>
              </a:rPr>
              <a:t>)</a:t>
            </a:r>
          </a:p>
        </p:txBody>
      </p:sp>
      <p:sp>
        <p:nvSpPr>
          <p:cNvPr id="11" name="文字方塊 10">
            <a:extLst>
              <a:ext uri="{FF2B5EF4-FFF2-40B4-BE49-F238E27FC236}">
                <a16:creationId xmlns:a16="http://schemas.microsoft.com/office/drawing/2014/main" id="{0BA5B91D-9B0C-4790-9D4E-A57B00EE6250}"/>
              </a:ext>
            </a:extLst>
          </p:cNvPr>
          <p:cNvSpPr txBox="1"/>
          <p:nvPr/>
        </p:nvSpPr>
        <p:spPr>
          <a:xfrm>
            <a:off x="5631006" y="4537005"/>
            <a:ext cx="6368061" cy="552587"/>
          </a:xfrm>
          <a:prstGeom prst="rect">
            <a:avLst/>
          </a:prstGeom>
          <a:noFill/>
        </p:spPr>
        <p:txBody>
          <a:bodyPr wrap="square" rtlCol="0">
            <a:spAutoFit/>
          </a:bodyPr>
          <a:lstStyle/>
          <a:p>
            <a:pPr>
              <a:lnSpc>
                <a:spcPts val="3800"/>
              </a:lnSpc>
            </a:pPr>
            <a:r>
              <a:rPr lang="en-US" altLang="zh-CN" sz="2800" dirty="0">
                <a:solidFill>
                  <a:srgbClr val="00B050"/>
                </a:solidFill>
              </a:rPr>
              <a:t>Absorption concentration </a:t>
            </a:r>
            <a:r>
              <a:rPr lang="en-US" altLang="zh-CN" b="1" dirty="0">
                <a:solidFill>
                  <a:srgbClr val="00B050"/>
                </a:solidFill>
              </a:rPr>
              <a:t>(</a:t>
            </a:r>
            <a:r>
              <a:rPr lang="en-US" altLang="zh-CN" b="1" dirty="0" err="1">
                <a:solidFill>
                  <a:srgbClr val="00B050"/>
                </a:solidFill>
              </a:rPr>
              <a:t>appanà-samàdhi</a:t>
            </a:r>
            <a:r>
              <a:rPr lang="en-US" altLang="zh-CN" b="1" dirty="0">
                <a:solidFill>
                  <a:srgbClr val="00B050"/>
                </a:solidFill>
              </a:rPr>
              <a:t>; jhana)</a:t>
            </a:r>
          </a:p>
        </p:txBody>
      </p:sp>
      <p:sp>
        <p:nvSpPr>
          <p:cNvPr id="2" name="箭號: 向下 1">
            <a:extLst>
              <a:ext uri="{FF2B5EF4-FFF2-40B4-BE49-F238E27FC236}">
                <a16:creationId xmlns:a16="http://schemas.microsoft.com/office/drawing/2014/main" id="{580C3712-D04B-4377-AC76-2FB2620FAB1E}"/>
              </a:ext>
            </a:extLst>
          </p:cNvPr>
          <p:cNvSpPr/>
          <p:nvPr/>
        </p:nvSpPr>
        <p:spPr>
          <a:xfrm>
            <a:off x="6996540" y="4068720"/>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6" name="文字方塊 15">
            <a:extLst>
              <a:ext uri="{FF2B5EF4-FFF2-40B4-BE49-F238E27FC236}">
                <a16:creationId xmlns:a16="http://schemas.microsoft.com/office/drawing/2014/main" id="{679FDC8E-3314-4243-9912-49FF76F50103}"/>
              </a:ext>
            </a:extLst>
          </p:cNvPr>
          <p:cNvSpPr txBox="1"/>
          <p:nvPr/>
        </p:nvSpPr>
        <p:spPr>
          <a:xfrm>
            <a:off x="5578618" y="5680016"/>
            <a:ext cx="5616624" cy="552587"/>
          </a:xfrm>
          <a:prstGeom prst="rect">
            <a:avLst/>
          </a:prstGeom>
          <a:noFill/>
        </p:spPr>
        <p:txBody>
          <a:bodyPr wrap="square" rtlCol="0">
            <a:spAutoFit/>
          </a:bodyPr>
          <a:lstStyle/>
          <a:p>
            <a:pPr>
              <a:lnSpc>
                <a:spcPts val="3800"/>
              </a:lnSpc>
            </a:pPr>
            <a:r>
              <a:rPr lang="en-US" altLang="zh-CN" sz="2800" dirty="0">
                <a:solidFill>
                  <a:srgbClr val="00B050"/>
                </a:solidFill>
              </a:rPr>
              <a:t>Expanding the </a:t>
            </a:r>
            <a:r>
              <a:rPr lang="en-US" altLang="zh-CN" sz="2800" dirty="0" err="1">
                <a:solidFill>
                  <a:srgbClr val="00B050"/>
                </a:solidFill>
              </a:rPr>
              <a:t>kasina</a:t>
            </a:r>
            <a:endParaRPr lang="en-US" altLang="zh-CN" sz="2800" dirty="0">
              <a:solidFill>
                <a:srgbClr val="00B050"/>
              </a:solidFill>
            </a:endParaRPr>
          </a:p>
        </p:txBody>
      </p:sp>
      <p:sp>
        <p:nvSpPr>
          <p:cNvPr id="17" name="箭號: 向下 16">
            <a:extLst>
              <a:ext uri="{FF2B5EF4-FFF2-40B4-BE49-F238E27FC236}">
                <a16:creationId xmlns:a16="http://schemas.microsoft.com/office/drawing/2014/main" id="{72520C4B-668F-4760-8F08-5B99FC015403}"/>
              </a:ext>
            </a:extLst>
          </p:cNvPr>
          <p:cNvSpPr/>
          <p:nvPr/>
        </p:nvSpPr>
        <p:spPr>
          <a:xfrm>
            <a:off x="6996539" y="5125363"/>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3" name="矩形: 按鈕形 2">
            <a:extLst>
              <a:ext uri="{FF2B5EF4-FFF2-40B4-BE49-F238E27FC236}">
                <a16:creationId xmlns:a16="http://schemas.microsoft.com/office/drawing/2014/main" id="{5FD257E0-16E1-367E-5318-D2006F410253}"/>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6" name="圖片 5">
            <a:extLst>
              <a:ext uri="{FF2B5EF4-FFF2-40B4-BE49-F238E27FC236}">
                <a16:creationId xmlns:a16="http://schemas.microsoft.com/office/drawing/2014/main" id="{4670A1A1-25CB-3458-C9A0-23B233969869}"/>
              </a:ext>
            </a:extLst>
          </p:cNvPr>
          <p:cNvPicPr>
            <a:picLocks noChangeAspect="1"/>
          </p:cNvPicPr>
          <p:nvPr/>
        </p:nvPicPr>
        <p:blipFill>
          <a:blip r:embed="rId4"/>
          <a:stretch>
            <a:fillRect/>
          </a:stretch>
        </p:blipFill>
        <p:spPr>
          <a:xfrm>
            <a:off x="4808181" y="74383"/>
            <a:ext cx="3020819" cy="3127020"/>
          </a:xfrm>
          <a:prstGeom prst="rect">
            <a:avLst/>
          </a:prstGeom>
        </p:spPr>
      </p:pic>
      <p:pic>
        <p:nvPicPr>
          <p:cNvPr id="7" name="圖片 6">
            <a:extLst>
              <a:ext uri="{FF2B5EF4-FFF2-40B4-BE49-F238E27FC236}">
                <a16:creationId xmlns:a16="http://schemas.microsoft.com/office/drawing/2014/main" id="{BFC78F19-D67D-23A6-43C9-378C311E1B9E}"/>
              </a:ext>
            </a:extLst>
          </p:cNvPr>
          <p:cNvPicPr>
            <a:picLocks noChangeAspect="1"/>
          </p:cNvPicPr>
          <p:nvPr/>
        </p:nvPicPr>
        <p:blipFill>
          <a:blip r:embed="rId5"/>
          <a:stretch>
            <a:fillRect/>
          </a:stretch>
        </p:blipFill>
        <p:spPr>
          <a:xfrm>
            <a:off x="8496241" y="51662"/>
            <a:ext cx="3164391" cy="3149741"/>
          </a:xfrm>
          <a:prstGeom prst="rect">
            <a:avLst/>
          </a:prstGeom>
        </p:spPr>
      </p:pic>
      <p:cxnSp>
        <p:nvCxnSpPr>
          <p:cNvPr id="13" name="直線單箭頭接點 12">
            <a:extLst>
              <a:ext uri="{FF2B5EF4-FFF2-40B4-BE49-F238E27FC236}">
                <a16:creationId xmlns:a16="http://schemas.microsoft.com/office/drawing/2014/main" id="{25411E96-67DE-261F-CA26-38069CBF817C}"/>
              </a:ext>
            </a:extLst>
          </p:cNvPr>
          <p:cNvCxnSpPr>
            <a:cxnSpLocks/>
          </p:cNvCxnSpPr>
          <p:nvPr/>
        </p:nvCxnSpPr>
        <p:spPr>
          <a:xfrm>
            <a:off x="1257651" y="3249162"/>
            <a:ext cx="0" cy="344055"/>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文字方塊 20">
            <a:extLst>
              <a:ext uri="{FF2B5EF4-FFF2-40B4-BE49-F238E27FC236}">
                <a16:creationId xmlns:a16="http://schemas.microsoft.com/office/drawing/2014/main" id="{75ACF96F-6215-3388-B189-282B59C0B9B1}"/>
              </a:ext>
            </a:extLst>
          </p:cNvPr>
          <p:cNvSpPr txBox="1"/>
          <p:nvPr/>
        </p:nvSpPr>
        <p:spPr>
          <a:xfrm>
            <a:off x="199669" y="1915299"/>
            <a:ext cx="4712003" cy="552587"/>
          </a:xfrm>
          <a:prstGeom prst="rect">
            <a:avLst/>
          </a:prstGeom>
          <a:noFill/>
        </p:spPr>
        <p:txBody>
          <a:bodyPr wrap="square" rtlCol="0">
            <a:spAutoFit/>
          </a:bodyPr>
          <a:lstStyle/>
          <a:p>
            <a:pPr>
              <a:lnSpc>
                <a:spcPts val="3800"/>
              </a:lnSpc>
            </a:pPr>
            <a:r>
              <a:rPr lang="en-US" altLang="zh-CN" sz="2800" dirty="0">
                <a:solidFill>
                  <a:srgbClr val="00B050"/>
                </a:solidFill>
              </a:rPr>
              <a:t>Preparation sign </a:t>
            </a:r>
            <a:r>
              <a:rPr lang="en-US" altLang="zh-CN" b="1" dirty="0">
                <a:solidFill>
                  <a:srgbClr val="00B050"/>
                </a:solidFill>
              </a:rPr>
              <a:t>(</a:t>
            </a:r>
            <a:r>
              <a:rPr lang="en-US" altLang="zh-CN" b="1" dirty="0" err="1">
                <a:solidFill>
                  <a:srgbClr val="00B050"/>
                </a:solidFill>
              </a:rPr>
              <a:t>parikamma-nimitta</a:t>
            </a:r>
            <a:r>
              <a:rPr lang="en-US" altLang="zh-CN" b="1" dirty="0">
                <a:solidFill>
                  <a:srgbClr val="00B050"/>
                </a:solidFill>
              </a:rPr>
              <a:t>)</a:t>
            </a:r>
          </a:p>
        </p:txBody>
      </p:sp>
      <p:cxnSp>
        <p:nvCxnSpPr>
          <p:cNvPr id="22" name="直線單箭頭接點 21">
            <a:extLst>
              <a:ext uri="{FF2B5EF4-FFF2-40B4-BE49-F238E27FC236}">
                <a16:creationId xmlns:a16="http://schemas.microsoft.com/office/drawing/2014/main" id="{A98A3A51-7758-C8A5-F9CE-8B1760021D0C}"/>
              </a:ext>
            </a:extLst>
          </p:cNvPr>
          <p:cNvCxnSpPr>
            <a:cxnSpLocks/>
          </p:cNvCxnSpPr>
          <p:nvPr/>
        </p:nvCxnSpPr>
        <p:spPr>
          <a:xfrm>
            <a:off x="1257651" y="2467886"/>
            <a:ext cx="0" cy="344055"/>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直線單箭頭接點 11">
            <a:extLst>
              <a:ext uri="{FF2B5EF4-FFF2-40B4-BE49-F238E27FC236}">
                <a16:creationId xmlns:a16="http://schemas.microsoft.com/office/drawing/2014/main" id="{04765510-9369-CA91-C9C3-29294FE3D665}"/>
              </a:ext>
            </a:extLst>
          </p:cNvPr>
          <p:cNvCxnSpPr>
            <a:cxnSpLocks/>
          </p:cNvCxnSpPr>
          <p:nvPr/>
        </p:nvCxnSpPr>
        <p:spPr>
          <a:xfrm flipV="1">
            <a:off x="3862165" y="2626405"/>
            <a:ext cx="765668" cy="185536"/>
          </a:xfrm>
          <a:prstGeom prst="straightConnector1">
            <a:avLst/>
          </a:prstGeom>
          <a:ln w="25400">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4" name="直線單箭頭接點 13">
            <a:extLst>
              <a:ext uri="{FF2B5EF4-FFF2-40B4-BE49-F238E27FC236}">
                <a16:creationId xmlns:a16="http://schemas.microsoft.com/office/drawing/2014/main" id="{40BD8C55-0306-71A0-0BAF-DCDC46121D4C}"/>
              </a:ext>
            </a:extLst>
          </p:cNvPr>
          <p:cNvCxnSpPr>
            <a:cxnSpLocks/>
          </p:cNvCxnSpPr>
          <p:nvPr/>
        </p:nvCxnSpPr>
        <p:spPr>
          <a:xfrm flipV="1">
            <a:off x="3834649" y="3181336"/>
            <a:ext cx="4564019" cy="475262"/>
          </a:xfrm>
          <a:prstGeom prst="straightConnector1">
            <a:avLst/>
          </a:prstGeom>
          <a:ln w="25400">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3" name="直線接點 22">
            <a:extLst>
              <a:ext uri="{FF2B5EF4-FFF2-40B4-BE49-F238E27FC236}">
                <a16:creationId xmlns:a16="http://schemas.microsoft.com/office/drawing/2014/main" id="{6308DAC9-1F9E-30B3-B759-437FB4BC2DD4}"/>
              </a:ext>
            </a:extLst>
          </p:cNvPr>
          <p:cNvCxnSpPr>
            <a:cxnSpLocks/>
          </p:cNvCxnSpPr>
          <p:nvPr/>
        </p:nvCxnSpPr>
        <p:spPr>
          <a:xfrm>
            <a:off x="5086300" y="3829219"/>
            <a:ext cx="432048" cy="0"/>
          </a:xfrm>
          <a:prstGeom prst="line">
            <a:avLst/>
          </a:prstGeom>
          <a:ln w="25400">
            <a:solidFill>
              <a:srgbClr val="00B050"/>
            </a:solidFill>
            <a:prstDash val="lgDash"/>
          </a:ln>
        </p:spPr>
        <p:style>
          <a:lnRef idx="1">
            <a:schemeClr val="accent1"/>
          </a:lnRef>
          <a:fillRef idx="0">
            <a:schemeClr val="accent1"/>
          </a:fillRef>
          <a:effectRef idx="0">
            <a:schemeClr val="accent1"/>
          </a:effectRef>
          <a:fontRef idx="minor">
            <a:schemeClr val="tx1"/>
          </a:fontRef>
        </p:style>
      </p:cxnSp>
      <p:sp>
        <p:nvSpPr>
          <p:cNvPr id="26" name="箭號: 向下 25">
            <a:extLst>
              <a:ext uri="{FF2B5EF4-FFF2-40B4-BE49-F238E27FC236}">
                <a16:creationId xmlns:a16="http://schemas.microsoft.com/office/drawing/2014/main" id="{18D39A6F-C077-4441-BB5F-1527A8592155}"/>
              </a:ext>
            </a:extLst>
          </p:cNvPr>
          <p:cNvSpPr/>
          <p:nvPr/>
        </p:nvSpPr>
        <p:spPr>
          <a:xfrm rot="5400000">
            <a:off x="4910065" y="5714750"/>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27" name="文字方塊 26">
            <a:extLst>
              <a:ext uri="{FF2B5EF4-FFF2-40B4-BE49-F238E27FC236}">
                <a16:creationId xmlns:a16="http://schemas.microsoft.com/office/drawing/2014/main" id="{79342338-7905-36B1-286A-2841047267DD}"/>
              </a:ext>
            </a:extLst>
          </p:cNvPr>
          <p:cNvSpPr txBox="1"/>
          <p:nvPr/>
        </p:nvSpPr>
        <p:spPr>
          <a:xfrm>
            <a:off x="1485900" y="5687054"/>
            <a:ext cx="3425773" cy="552587"/>
          </a:xfrm>
          <a:prstGeom prst="rect">
            <a:avLst/>
          </a:prstGeom>
          <a:noFill/>
        </p:spPr>
        <p:txBody>
          <a:bodyPr wrap="square" rtlCol="0">
            <a:spAutoFit/>
          </a:bodyPr>
          <a:lstStyle/>
          <a:p>
            <a:pPr>
              <a:lnSpc>
                <a:spcPts val="3800"/>
              </a:lnSpc>
            </a:pPr>
            <a:r>
              <a:rPr lang="en-US" altLang="zh-CN" sz="2800" dirty="0">
                <a:solidFill>
                  <a:srgbClr val="00B050"/>
                </a:solidFill>
              </a:rPr>
              <a:t>Prolonged absorption</a:t>
            </a:r>
          </a:p>
        </p:txBody>
      </p:sp>
      <p:sp>
        <p:nvSpPr>
          <p:cNvPr id="34" name="箭號: 向右 33">
            <a:extLst>
              <a:ext uri="{FF2B5EF4-FFF2-40B4-BE49-F238E27FC236}">
                <a16:creationId xmlns:a16="http://schemas.microsoft.com/office/drawing/2014/main" id="{021D6E55-7CA9-D6B1-E47C-7C0CBC815BF9}"/>
              </a:ext>
            </a:extLst>
          </p:cNvPr>
          <p:cNvSpPr/>
          <p:nvPr/>
        </p:nvSpPr>
        <p:spPr>
          <a:xfrm>
            <a:off x="8038628" y="1628800"/>
            <a:ext cx="232333" cy="475262"/>
          </a:xfrm>
          <a:prstGeom prst="rightArrow">
            <a:avLst/>
          </a:prstGeom>
          <a:ln w="254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2"/>
    </p:custDataLst>
    <p:extLst>
      <p:ext uri="{BB962C8B-B14F-4D97-AF65-F5344CB8AC3E}">
        <p14:creationId xmlns:p14="http://schemas.microsoft.com/office/powerpoint/2010/main" val="27892745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90125"/>
    </mc:Choice>
    <mc:Fallback xmlns="">
      <p:transition spd="slow" advTm="6901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 grpId="0" animBg="1"/>
      <p:bldP spid="16" grpId="0"/>
      <p:bldP spid="17" grpId="0" animBg="1"/>
      <p:bldP spid="26" grpId="0" animBg="1"/>
      <p:bldP spid="27" grpId="0"/>
      <p:bldP spid="3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E5E09AC-4B9B-0A31-EAA7-E3F88860D983}"/>
              </a:ext>
            </a:extLst>
          </p:cNvPr>
          <p:cNvSpPr>
            <a:spLocks noGrp="1"/>
          </p:cNvSpPr>
          <p:nvPr>
            <p:ph type="sldNum" sz="quarter" idx="12"/>
          </p:nvPr>
        </p:nvSpPr>
        <p:spPr/>
        <p:txBody>
          <a:bodyPr/>
          <a:lstStyle/>
          <a:p>
            <a:fld id="{6113E31D-E2AB-40D1-8B51-AFA5AFEF393A}" type="slidenum">
              <a:rPr lang="en-US" smtClean="0"/>
              <a:t>33</a:t>
            </a:fld>
            <a:endParaRPr lang="en-US" dirty="0"/>
          </a:p>
        </p:txBody>
      </p:sp>
      <p:sp>
        <p:nvSpPr>
          <p:cNvPr id="5" name="文字方塊 4">
            <a:extLst>
              <a:ext uri="{FF2B5EF4-FFF2-40B4-BE49-F238E27FC236}">
                <a16:creationId xmlns:a16="http://schemas.microsoft.com/office/drawing/2014/main" id="{BE63FB2F-46AE-DC38-5A70-65ED6604A8F8}"/>
              </a:ext>
            </a:extLst>
          </p:cNvPr>
          <p:cNvSpPr txBox="1"/>
          <p:nvPr/>
        </p:nvSpPr>
        <p:spPr>
          <a:xfrm>
            <a:off x="1053852" y="1082808"/>
            <a:ext cx="10873208" cy="552587"/>
          </a:xfrm>
          <a:prstGeom prst="rect">
            <a:avLst/>
          </a:prstGeom>
          <a:noFill/>
        </p:spPr>
        <p:txBody>
          <a:bodyPr wrap="square" rtlCol="0">
            <a:spAutoFit/>
          </a:bodyPr>
          <a:lstStyle/>
          <a:p>
            <a:pPr>
              <a:lnSpc>
                <a:spcPts val="3800"/>
              </a:lnSpc>
            </a:pPr>
            <a:r>
              <a:rPr lang="en-US" altLang="zh-CN" sz="2800" b="1" dirty="0">
                <a:solidFill>
                  <a:srgbClr val="00B050"/>
                </a:solidFill>
              </a:rPr>
              <a:t>Discerning </a:t>
            </a:r>
            <a:r>
              <a:rPr lang="en-US" altLang="zh-CN" sz="2800" b="1" dirty="0" err="1">
                <a:solidFill>
                  <a:srgbClr val="00B050"/>
                </a:solidFill>
              </a:rPr>
              <a:t>jhāna</a:t>
            </a:r>
            <a:r>
              <a:rPr lang="en-US" altLang="zh-CN" sz="2800" b="1" dirty="0">
                <a:solidFill>
                  <a:srgbClr val="00B050"/>
                </a:solidFill>
              </a:rPr>
              <a:t> factors</a:t>
            </a:r>
          </a:p>
        </p:txBody>
      </p:sp>
      <p:sp>
        <p:nvSpPr>
          <p:cNvPr id="6" name="文字方塊 5">
            <a:extLst>
              <a:ext uri="{FF2B5EF4-FFF2-40B4-BE49-F238E27FC236}">
                <a16:creationId xmlns:a16="http://schemas.microsoft.com/office/drawing/2014/main" id="{F759FD67-28BC-36D8-88AE-D59FFB300D4D}"/>
              </a:ext>
            </a:extLst>
          </p:cNvPr>
          <p:cNvSpPr txBox="1"/>
          <p:nvPr/>
        </p:nvSpPr>
        <p:spPr>
          <a:xfrm>
            <a:off x="1053852" y="2031918"/>
            <a:ext cx="10062739" cy="3963777"/>
          </a:xfrm>
          <a:prstGeom prst="rect">
            <a:avLst/>
          </a:prstGeom>
          <a:noFill/>
        </p:spPr>
        <p:txBody>
          <a:bodyPr wrap="square" rtlCol="0">
            <a:spAutoFit/>
          </a:bodyPr>
          <a:lstStyle/>
          <a:p>
            <a:pPr>
              <a:lnSpc>
                <a:spcPts val="3800"/>
              </a:lnSpc>
            </a:pPr>
            <a:r>
              <a:rPr lang="en-US" altLang="zh-CN" sz="2800" dirty="0">
                <a:solidFill>
                  <a:srgbClr val="00B050"/>
                </a:solidFill>
              </a:rPr>
              <a:t>After being able to attain </a:t>
            </a:r>
            <a:r>
              <a:rPr lang="en-US" altLang="zh-CN" sz="2800" dirty="0" err="1">
                <a:solidFill>
                  <a:srgbClr val="00B050"/>
                </a:solidFill>
              </a:rPr>
              <a:t>jhāna</a:t>
            </a:r>
            <a:r>
              <a:rPr lang="en-US" altLang="zh-CN" sz="2800" dirty="0">
                <a:solidFill>
                  <a:srgbClr val="00B050"/>
                </a:solidFill>
              </a:rPr>
              <a:t> for one or two hours then, having</a:t>
            </a:r>
          </a:p>
          <a:p>
            <a:pPr>
              <a:lnSpc>
                <a:spcPts val="3800"/>
              </a:lnSpc>
            </a:pPr>
            <a:r>
              <a:rPr lang="en-US" altLang="zh-CN" sz="2800" dirty="0">
                <a:solidFill>
                  <a:srgbClr val="00B050"/>
                </a:solidFill>
              </a:rPr>
              <a:t>emerged from it, you should try to discern the area in the heart where the mind-door (</a:t>
            </a:r>
            <a:r>
              <a:rPr lang="en-US" altLang="zh-CN" sz="2800" dirty="0" err="1">
                <a:solidFill>
                  <a:srgbClr val="00B050"/>
                </a:solidFill>
              </a:rPr>
              <a:t>bhavanga</a:t>
            </a:r>
            <a:r>
              <a:rPr lang="en-US" altLang="zh-CN" sz="2800" dirty="0">
                <a:solidFill>
                  <a:srgbClr val="00B050"/>
                </a:solidFill>
              </a:rPr>
              <a:t> consciousness) rests, that is the heart-base materiality. The </a:t>
            </a:r>
            <a:r>
              <a:rPr lang="en-US" altLang="zh-CN" sz="2800" dirty="0" err="1">
                <a:solidFill>
                  <a:srgbClr val="00B050"/>
                </a:solidFill>
              </a:rPr>
              <a:t>bhavanga</a:t>
            </a:r>
            <a:r>
              <a:rPr lang="en-US" altLang="zh-CN" sz="2800" dirty="0">
                <a:solidFill>
                  <a:srgbClr val="00B050"/>
                </a:solidFill>
              </a:rPr>
              <a:t> consciousness (life-continuum) is bright and luminous, like a mirror. </a:t>
            </a:r>
          </a:p>
          <a:p>
            <a:pPr>
              <a:lnSpc>
                <a:spcPts val="3800"/>
              </a:lnSpc>
            </a:pPr>
            <a:r>
              <a:rPr lang="en-US" altLang="zh-CN" sz="2800" dirty="0">
                <a:solidFill>
                  <a:srgbClr val="00B050"/>
                </a:solidFill>
              </a:rPr>
              <a:t>You should then discern the five </a:t>
            </a:r>
            <a:r>
              <a:rPr lang="en-US" altLang="zh-CN" sz="2800" dirty="0" err="1">
                <a:solidFill>
                  <a:srgbClr val="00B050"/>
                </a:solidFill>
              </a:rPr>
              <a:t>jhāna</a:t>
            </a:r>
            <a:r>
              <a:rPr lang="en-US" altLang="zh-CN" sz="2800" dirty="0">
                <a:solidFill>
                  <a:srgbClr val="00B050"/>
                </a:solidFill>
              </a:rPr>
              <a:t> factors one at a time. With continued practice, you will be able to discern them all together at once.</a:t>
            </a:r>
          </a:p>
        </p:txBody>
      </p:sp>
      <p:sp>
        <p:nvSpPr>
          <p:cNvPr id="7" name="矩形: 按鈕形 6">
            <a:extLst>
              <a:ext uri="{FF2B5EF4-FFF2-40B4-BE49-F238E27FC236}">
                <a16:creationId xmlns:a16="http://schemas.microsoft.com/office/drawing/2014/main" id="{C82CC8D2-AAC7-A04A-9D4B-0D8D65F2F6C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67958146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B5D8EB9-59CB-8AD1-E6B3-EDF52B3B2F9E}"/>
              </a:ext>
            </a:extLst>
          </p:cNvPr>
          <p:cNvSpPr>
            <a:spLocks noGrp="1"/>
          </p:cNvSpPr>
          <p:nvPr>
            <p:ph type="sldNum" sz="quarter" idx="12"/>
          </p:nvPr>
        </p:nvSpPr>
        <p:spPr/>
        <p:txBody>
          <a:bodyPr/>
          <a:lstStyle/>
          <a:p>
            <a:fld id="{6113E31D-E2AB-40D1-8B51-AFA5AFEF393A}" type="slidenum">
              <a:rPr lang="en-US" smtClean="0"/>
              <a:t>34</a:t>
            </a:fld>
            <a:endParaRPr lang="en-US" dirty="0"/>
          </a:p>
        </p:txBody>
      </p:sp>
      <p:sp>
        <p:nvSpPr>
          <p:cNvPr id="6" name="矩形: 按鈕形 5">
            <a:extLst>
              <a:ext uri="{FF2B5EF4-FFF2-40B4-BE49-F238E27FC236}">
                <a16:creationId xmlns:a16="http://schemas.microsoft.com/office/drawing/2014/main" id="{B08DDEAF-7051-E514-C6C5-30F8B2FF002F}"/>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026" name="Picture 2" descr="Buddhist Meditation Demystified. Moving from concentration to insight. | by  Sasha Manu | Medium">
            <a:extLst>
              <a:ext uri="{FF2B5EF4-FFF2-40B4-BE49-F238E27FC236}">
                <a16:creationId xmlns:a16="http://schemas.microsoft.com/office/drawing/2014/main" id="{DE36E7A3-C5B6-85E0-BDE5-486E0D51D1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149" y="1825073"/>
            <a:ext cx="11505156" cy="3760440"/>
          </a:xfrm>
          <a:prstGeom prst="rect">
            <a:avLst/>
          </a:prstGeom>
          <a:noFill/>
          <a:extLst>
            <a:ext uri="{909E8E84-426E-40DD-AFC4-6F175D3DCCD1}">
              <a14:hiddenFill xmlns:a14="http://schemas.microsoft.com/office/drawing/2010/main">
                <a:solidFill>
                  <a:srgbClr val="FFFFFF"/>
                </a:solidFill>
              </a14:hiddenFill>
            </a:ext>
          </a:extLst>
        </p:spPr>
      </p:pic>
      <p:sp>
        <p:nvSpPr>
          <p:cNvPr id="7" name="文字方塊 6">
            <a:extLst>
              <a:ext uri="{FF2B5EF4-FFF2-40B4-BE49-F238E27FC236}">
                <a16:creationId xmlns:a16="http://schemas.microsoft.com/office/drawing/2014/main" id="{6477C6B9-9C35-B138-6047-EAFF7DE8F77D}"/>
              </a:ext>
            </a:extLst>
          </p:cNvPr>
          <p:cNvSpPr txBox="1"/>
          <p:nvPr/>
        </p:nvSpPr>
        <p:spPr>
          <a:xfrm>
            <a:off x="621804" y="1073399"/>
            <a:ext cx="2160240" cy="552587"/>
          </a:xfrm>
          <a:prstGeom prst="rect">
            <a:avLst/>
          </a:prstGeom>
          <a:noFill/>
        </p:spPr>
        <p:txBody>
          <a:bodyPr wrap="square" rtlCol="0">
            <a:spAutoFit/>
          </a:bodyPr>
          <a:lstStyle/>
          <a:p>
            <a:pPr>
              <a:lnSpc>
                <a:spcPts val="3800"/>
              </a:lnSpc>
            </a:pPr>
            <a:r>
              <a:rPr lang="en-US" altLang="zh-CN" sz="2800" b="1" dirty="0">
                <a:solidFill>
                  <a:srgbClr val="00B050"/>
                </a:solidFill>
              </a:rPr>
              <a:t>First Jhana</a:t>
            </a:r>
          </a:p>
        </p:txBody>
      </p:sp>
      <p:sp>
        <p:nvSpPr>
          <p:cNvPr id="2" name="文字方塊 1">
            <a:extLst>
              <a:ext uri="{FF2B5EF4-FFF2-40B4-BE49-F238E27FC236}">
                <a16:creationId xmlns:a16="http://schemas.microsoft.com/office/drawing/2014/main" id="{F57913B6-DA4A-03FB-8C3A-1A647508176F}"/>
              </a:ext>
            </a:extLst>
          </p:cNvPr>
          <p:cNvSpPr txBox="1"/>
          <p:nvPr/>
        </p:nvSpPr>
        <p:spPr>
          <a:xfrm>
            <a:off x="363149" y="5668706"/>
            <a:ext cx="8848922" cy="707886"/>
          </a:xfrm>
          <a:prstGeom prst="rect">
            <a:avLst/>
          </a:prstGeom>
          <a:noFill/>
        </p:spPr>
        <p:txBody>
          <a:bodyPr wrap="square" rtlCol="0">
            <a:spAutoFit/>
          </a:bodyPr>
          <a:lstStyle/>
          <a:p>
            <a:r>
              <a:rPr lang="en-US" altLang="zh-CN" sz="2000" b="1" dirty="0">
                <a:solidFill>
                  <a:srgbClr val="C00000"/>
                </a:solidFill>
              </a:rPr>
              <a:t>The Jhanas in Theravada Buddhist Meditation</a:t>
            </a:r>
            <a:r>
              <a:rPr lang="en-US" altLang="zh-CN" sz="2000" dirty="0">
                <a:solidFill>
                  <a:srgbClr val="C00000"/>
                </a:solidFill>
              </a:rPr>
              <a:t>: </a:t>
            </a:r>
            <a:r>
              <a:rPr lang="en-US" altLang="zh-CN" sz="2000" dirty="0">
                <a:solidFill>
                  <a:srgbClr val="C00000"/>
                </a:solidFill>
                <a:hlinkClick r:id="rId4">
                  <a:extLst>
                    <a:ext uri="{A12FA001-AC4F-418D-AE19-62706E023703}">
                      <ahyp:hlinkClr xmlns:ahyp="http://schemas.microsoft.com/office/drawing/2018/hyperlinkcolor" val="tx"/>
                    </a:ext>
                  </a:extLst>
                </a:hlinkClick>
              </a:rPr>
              <a:t>https://www.accesstoinsight.org/lib/authors/gunaratana/wheel351.html</a:t>
            </a:r>
            <a:r>
              <a:rPr lang="en-US" altLang="zh-CN" sz="2000" dirty="0">
                <a:solidFill>
                  <a:srgbClr val="C00000"/>
                </a:solidFill>
              </a:rPr>
              <a:t> </a:t>
            </a:r>
          </a:p>
        </p:txBody>
      </p:sp>
    </p:spTree>
    <p:extLst>
      <p:ext uri="{BB962C8B-B14F-4D97-AF65-F5344CB8AC3E}">
        <p14:creationId xmlns:p14="http://schemas.microsoft.com/office/powerpoint/2010/main" val="302363680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2723113C-19A0-4060-85B8-EC68F1C388CE}"/>
              </a:ext>
            </a:extLst>
          </p:cNvPr>
          <p:cNvSpPr txBox="1"/>
          <p:nvPr/>
        </p:nvSpPr>
        <p:spPr>
          <a:xfrm>
            <a:off x="1053852" y="1082808"/>
            <a:ext cx="10873208" cy="552587"/>
          </a:xfrm>
          <a:prstGeom prst="rect">
            <a:avLst/>
          </a:prstGeom>
          <a:noFill/>
        </p:spPr>
        <p:txBody>
          <a:bodyPr wrap="square" rtlCol="0">
            <a:spAutoFit/>
          </a:bodyPr>
          <a:lstStyle/>
          <a:p>
            <a:pPr>
              <a:lnSpc>
                <a:spcPts val="3800"/>
              </a:lnSpc>
            </a:pPr>
            <a:r>
              <a:rPr lang="en-US" altLang="zh-CN" sz="2800" b="1" dirty="0">
                <a:solidFill>
                  <a:srgbClr val="00B050"/>
                </a:solidFill>
              </a:rPr>
              <a:t>Five kinds of mastery of Concentration/Absorption</a:t>
            </a:r>
          </a:p>
        </p:txBody>
      </p:sp>
      <p:sp>
        <p:nvSpPr>
          <p:cNvPr id="6" name="文字方塊 5">
            <a:extLst>
              <a:ext uri="{FF2B5EF4-FFF2-40B4-BE49-F238E27FC236}">
                <a16:creationId xmlns:a16="http://schemas.microsoft.com/office/drawing/2014/main" id="{E7A4CE25-67FA-42D1-84C8-F985269B3886}"/>
              </a:ext>
            </a:extLst>
          </p:cNvPr>
          <p:cNvSpPr txBox="1"/>
          <p:nvPr/>
        </p:nvSpPr>
        <p:spPr>
          <a:xfrm>
            <a:off x="1072233" y="2132856"/>
            <a:ext cx="7272808" cy="552587"/>
          </a:xfrm>
          <a:prstGeom prst="rect">
            <a:avLst/>
          </a:prstGeom>
          <a:noFill/>
        </p:spPr>
        <p:txBody>
          <a:bodyPr wrap="square" rtlCol="0">
            <a:spAutoFit/>
          </a:bodyPr>
          <a:lstStyle/>
          <a:p>
            <a:pPr>
              <a:lnSpc>
                <a:spcPts val="3800"/>
              </a:lnSpc>
            </a:pPr>
            <a:r>
              <a:rPr lang="en-US" altLang="zh-CN" sz="2800" b="1" dirty="0">
                <a:solidFill>
                  <a:srgbClr val="00B050"/>
                </a:solidFill>
              </a:rPr>
              <a:t>1. mastery in attaining</a:t>
            </a:r>
          </a:p>
        </p:txBody>
      </p:sp>
      <p:sp>
        <p:nvSpPr>
          <p:cNvPr id="2" name="矩形: 按鈕形 1">
            <a:extLst>
              <a:ext uri="{FF2B5EF4-FFF2-40B4-BE49-F238E27FC236}">
                <a16:creationId xmlns:a16="http://schemas.microsoft.com/office/drawing/2014/main" id="{78B54664-522A-0D98-B0A4-FB836D964EED}"/>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5F9B7CE8-291D-05F9-5EA8-5D59BD26C22E}"/>
              </a:ext>
            </a:extLst>
          </p:cNvPr>
          <p:cNvSpPr txBox="1"/>
          <p:nvPr/>
        </p:nvSpPr>
        <p:spPr>
          <a:xfrm>
            <a:off x="1053852" y="2924153"/>
            <a:ext cx="7272808" cy="552587"/>
          </a:xfrm>
          <a:prstGeom prst="rect">
            <a:avLst/>
          </a:prstGeom>
          <a:noFill/>
        </p:spPr>
        <p:txBody>
          <a:bodyPr wrap="square" rtlCol="0">
            <a:spAutoFit/>
          </a:bodyPr>
          <a:lstStyle/>
          <a:p>
            <a:pPr>
              <a:lnSpc>
                <a:spcPts val="3800"/>
              </a:lnSpc>
              <a:spcBef>
                <a:spcPts val="1800"/>
              </a:spcBef>
            </a:pPr>
            <a:r>
              <a:rPr lang="en-US" altLang="zh-CN" sz="2800" b="1" dirty="0">
                <a:solidFill>
                  <a:srgbClr val="00B050"/>
                </a:solidFill>
              </a:rPr>
              <a:t>2. mastery in resolving (steadying the duration)</a:t>
            </a:r>
          </a:p>
        </p:txBody>
      </p:sp>
      <p:sp>
        <p:nvSpPr>
          <p:cNvPr id="4" name="文字方塊 3">
            <a:extLst>
              <a:ext uri="{FF2B5EF4-FFF2-40B4-BE49-F238E27FC236}">
                <a16:creationId xmlns:a16="http://schemas.microsoft.com/office/drawing/2014/main" id="{E1CDC43D-AC4A-775C-C4ED-0661B83A0419}"/>
              </a:ext>
            </a:extLst>
          </p:cNvPr>
          <p:cNvSpPr txBox="1"/>
          <p:nvPr/>
        </p:nvSpPr>
        <p:spPr>
          <a:xfrm>
            <a:off x="1053852" y="3680142"/>
            <a:ext cx="7272808" cy="552587"/>
          </a:xfrm>
          <a:prstGeom prst="rect">
            <a:avLst/>
          </a:prstGeom>
          <a:noFill/>
        </p:spPr>
        <p:txBody>
          <a:bodyPr wrap="square" rtlCol="0">
            <a:spAutoFit/>
          </a:bodyPr>
          <a:lstStyle/>
          <a:p>
            <a:pPr>
              <a:lnSpc>
                <a:spcPts val="3800"/>
              </a:lnSpc>
              <a:spcBef>
                <a:spcPts val="1800"/>
              </a:spcBef>
            </a:pPr>
            <a:r>
              <a:rPr lang="en-US" altLang="zh-CN" sz="2800" b="1" dirty="0">
                <a:solidFill>
                  <a:srgbClr val="00B050"/>
                </a:solidFill>
              </a:rPr>
              <a:t>3. mastery in emerging</a:t>
            </a:r>
          </a:p>
        </p:txBody>
      </p:sp>
      <p:sp>
        <p:nvSpPr>
          <p:cNvPr id="7" name="文字方塊 6">
            <a:extLst>
              <a:ext uri="{FF2B5EF4-FFF2-40B4-BE49-F238E27FC236}">
                <a16:creationId xmlns:a16="http://schemas.microsoft.com/office/drawing/2014/main" id="{67D035F4-50B2-8856-AAD6-1507483FB5DE}"/>
              </a:ext>
            </a:extLst>
          </p:cNvPr>
          <p:cNvSpPr txBox="1"/>
          <p:nvPr/>
        </p:nvSpPr>
        <p:spPr>
          <a:xfrm>
            <a:off x="1018632" y="4517512"/>
            <a:ext cx="7272808" cy="552587"/>
          </a:xfrm>
          <a:prstGeom prst="rect">
            <a:avLst/>
          </a:prstGeom>
          <a:noFill/>
        </p:spPr>
        <p:txBody>
          <a:bodyPr wrap="square" rtlCol="0">
            <a:spAutoFit/>
          </a:bodyPr>
          <a:lstStyle/>
          <a:p>
            <a:pPr>
              <a:lnSpc>
                <a:spcPts val="3800"/>
              </a:lnSpc>
              <a:spcBef>
                <a:spcPts val="1800"/>
              </a:spcBef>
            </a:pPr>
            <a:r>
              <a:rPr lang="en-US" altLang="zh-CN" sz="2800" b="1" dirty="0">
                <a:solidFill>
                  <a:srgbClr val="00B050"/>
                </a:solidFill>
              </a:rPr>
              <a:t>4. mastery in adverting</a:t>
            </a:r>
          </a:p>
        </p:txBody>
      </p:sp>
      <p:sp>
        <p:nvSpPr>
          <p:cNvPr id="8" name="文字方塊 7">
            <a:extLst>
              <a:ext uri="{FF2B5EF4-FFF2-40B4-BE49-F238E27FC236}">
                <a16:creationId xmlns:a16="http://schemas.microsoft.com/office/drawing/2014/main" id="{DF1BE6CD-6011-0480-7386-D43CE1C8D557}"/>
              </a:ext>
            </a:extLst>
          </p:cNvPr>
          <p:cNvSpPr txBox="1"/>
          <p:nvPr/>
        </p:nvSpPr>
        <p:spPr>
          <a:xfrm>
            <a:off x="1053852" y="5354882"/>
            <a:ext cx="7272808" cy="552587"/>
          </a:xfrm>
          <a:prstGeom prst="rect">
            <a:avLst/>
          </a:prstGeom>
          <a:noFill/>
        </p:spPr>
        <p:txBody>
          <a:bodyPr wrap="square" rtlCol="0">
            <a:spAutoFit/>
          </a:bodyPr>
          <a:lstStyle/>
          <a:p>
            <a:pPr>
              <a:lnSpc>
                <a:spcPts val="3800"/>
              </a:lnSpc>
              <a:spcBef>
                <a:spcPts val="1800"/>
              </a:spcBef>
            </a:pPr>
            <a:r>
              <a:rPr lang="en-US" altLang="zh-CN" sz="2800" b="1" dirty="0">
                <a:solidFill>
                  <a:srgbClr val="00B050"/>
                </a:solidFill>
              </a:rPr>
              <a:t>5. mastery in reviewing</a:t>
            </a:r>
          </a:p>
        </p:txBody>
      </p:sp>
    </p:spTree>
    <p:custDataLst>
      <p:tags r:id="rId2"/>
    </p:custDataLst>
    <p:extLst>
      <p:ext uri="{BB962C8B-B14F-4D97-AF65-F5344CB8AC3E}">
        <p14:creationId xmlns:p14="http://schemas.microsoft.com/office/powerpoint/2010/main" val="22665844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30180"/>
    </mc:Choice>
    <mc:Fallback xmlns="">
      <p:transition spd="slow" advTm="2301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4" grpId="0"/>
      <p:bldP spid="7"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AFD0096D-AE85-41E3-0882-382DB62FE12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3" name="Picture 2" descr="Buddhist Meditation Demystified. Moving from concentration to insight. | by  Sasha Manu | Medium">
            <a:extLst>
              <a:ext uri="{FF2B5EF4-FFF2-40B4-BE49-F238E27FC236}">
                <a16:creationId xmlns:a16="http://schemas.microsoft.com/office/drawing/2014/main" id="{2FCA9CC2-F7AF-DEB5-0F3F-50ABA50042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788" y="1988840"/>
            <a:ext cx="11505156" cy="3760440"/>
          </a:xfrm>
          <a:prstGeom prst="rect">
            <a:avLst/>
          </a:prstGeom>
          <a:noFill/>
          <a:extLst>
            <a:ext uri="{909E8E84-426E-40DD-AFC4-6F175D3DCCD1}">
              <a14:hiddenFill xmlns:a14="http://schemas.microsoft.com/office/drawing/2010/main">
                <a:solidFill>
                  <a:srgbClr val="FFFFFF"/>
                </a:solidFill>
              </a14:hiddenFill>
            </a:ext>
          </a:extLst>
        </p:spPr>
      </p:pic>
      <p:cxnSp>
        <p:nvCxnSpPr>
          <p:cNvPr id="8" name="直線接點 7">
            <a:extLst>
              <a:ext uri="{FF2B5EF4-FFF2-40B4-BE49-F238E27FC236}">
                <a16:creationId xmlns:a16="http://schemas.microsoft.com/office/drawing/2014/main" id="{61706447-02CC-6FAC-8EA6-28F247908980}"/>
              </a:ext>
            </a:extLst>
          </p:cNvPr>
          <p:cNvCxnSpPr/>
          <p:nvPr/>
        </p:nvCxnSpPr>
        <p:spPr>
          <a:xfrm>
            <a:off x="613742" y="2924944"/>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9" name="直線接點 8">
            <a:extLst>
              <a:ext uri="{FF2B5EF4-FFF2-40B4-BE49-F238E27FC236}">
                <a16:creationId xmlns:a16="http://schemas.microsoft.com/office/drawing/2014/main" id="{5D47690B-0D7F-1E36-7012-3F6F7FAA7952}"/>
              </a:ext>
            </a:extLst>
          </p:cNvPr>
          <p:cNvCxnSpPr/>
          <p:nvPr/>
        </p:nvCxnSpPr>
        <p:spPr>
          <a:xfrm>
            <a:off x="613742" y="3573016"/>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sp>
        <p:nvSpPr>
          <p:cNvPr id="10" name="文字方塊 9">
            <a:extLst>
              <a:ext uri="{FF2B5EF4-FFF2-40B4-BE49-F238E27FC236}">
                <a16:creationId xmlns:a16="http://schemas.microsoft.com/office/drawing/2014/main" id="{53B91C8A-7828-1B91-CC95-39E6836A5153}"/>
              </a:ext>
            </a:extLst>
          </p:cNvPr>
          <p:cNvSpPr txBox="1"/>
          <p:nvPr/>
        </p:nvSpPr>
        <p:spPr>
          <a:xfrm>
            <a:off x="711814" y="1039527"/>
            <a:ext cx="2952328" cy="552587"/>
          </a:xfrm>
          <a:prstGeom prst="rect">
            <a:avLst/>
          </a:prstGeom>
          <a:noFill/>
        </p:spPr>
        <p:txBody>
          <a:bodyPr wrap="square" rtlCol="0">
            <a:spAutoFit/>
          </a:bodyPr>
          <a:lstStyle/>
          <a:p>
            <a:pPr>
              <a:lnSpc>
                <a:spcPts val="3800"/>
              </a:lnSpc>
            </a:pPr>
            <a:r>
              <a:rPr lang="en-US" altLang="zh-CN" sz="2800" b="1" dirty="0">
                <a:solidFill>
                  <a:srgbClr val="00B050"/>
                </a:solidFill>
              </a:rPr>
              <a:t>Second Jhana</a:t>
            </a:r>
          </a:p>
        </p:txBody>
      </p:sp>
    </p:spTree>
    <p:extLst>
      <p:ext uri="{BB962C8B-B14F-4D97-AF65-F5344CB8AC3E}">
        <p14:creationId xmlns:p14="http://schemas.microsoft.com/office/powerpoint/2010/main" val="1141570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2110"/>
    </mc:Choice>
    <mc:Fallback xmlns="">
      <p:transition spd="slow" advTm="2221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03BF98AF-0D53-DA26-75B5-776F4911C420}"/>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3" name="Picture 2" descr="Buddhist Meditation Demystified. Moving from concentration to insight. | by  Sasha Manu | Medium">
            <a:extLst>
              <a:ext uri="{FF2B5EF4-FFF2-40B4-BE49-F238E27FC236}">
                <a16:creationId xmlns:a16="http://schemas.microsoft.com/office/drawing/2014/main" id="{AE72EF09-BA2C-3FA1-F64D-F1811E394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834" y="1972816"/>
            <a:ext cx="11505156" cy="376044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直線接點 5">
            <a:extLst>
              <a:ext uri="{FF2B5EF4-FFF2-40B4-BE49-F238E27FC236}">
                <a16:creationId xmlns:a16="http://schemas.microsoft.com/office/drawing/2014/main" id="{50C869F3-EAB8-5AF6-3840-E7624D39E2FB}"/>
              </a:ext>
            </a:extLst>
          </p:cNvPr>
          <p:cNvCxnSpPr/>
          <p:nvPr/>
        </p:nvCxnSpPr>
        <p:spPr>
          <a:xfrm>
            <a:off x="477788" y="2908920"/>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7" name="直線接點 6">
            <a:extLst>
              <a:ext uri="{FF2B5EF4-FFF2-40B4-BE49-F238E27FC236}">
                <a16:creationId xmlns:a16="http://schemas.microsoft.com/office/drawing/2014/main" id="{2A071EDB-6446-B47F-723A-2ED7DB01CAD4}"/>
              </a:ext>
            </a:extLst>
          </p:cNvPr>
          <p:cNvCxnSpPr/>
          <p:nvPr/>
        </p:nvCxnSpPr>
        <p:spPr>
          <a:xfrm>
            <a:off x="477788" y="3556992"/>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11" name="直線接點 10">
            <a:extLst>
              <a:ext uri="{FF2B5EF4-FFF2-40B4-BE49-F238E27FC236}">
                <a16:creationId xmlns:a16="http://schemas.microsoft.com/office/drawing/2014/main" id="{8B64864E-5708-BC34-098A-2637E67C5979}"/>
              </a:ext>
            </a:extLst>
          </p:cNvPr>
          <p:cNvCxnSpPr>
            <a:cxnSpLocks/>
          </p:cNvCxnSpPr>
          <p:nvPr/>
        </p:nvCxnSpPr>
        <p:spPr>
          <a:xfrm>
            <a:off x="477788" y="4133056"/>
            <a:ext cx="9793088" cy="0"/>
          </a:xfrm>
          <a:prstGeom prst="line">
            <a:avLst/>
          </a:prstGeom>
          <a:ln w="47625">
            <a:solidFill>
              <a:srgbClr val="00B050"/>
            </a:solidFill>
          </a:ln>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53B91C8A-7828-1B91-CC95-39E6836A5153}"/>
              </a:ext>
            </a:extLst>
          </p:cNvPr>
          <p:cNvSpPr txBox="1"/>
          <p:nvPr/>
        </p:nvSpPr>
        <p:spPr>
          <a:xfrm>
            <a:off x="693812" y="1073399"/>
            <a:ext cx="2952328" cy="552587"/>
          </a:xfrm>
          <a:prstGeom prst="rect">
            <a:avLst/>
          </a:prstGeom>
          <a:noFill/>
        </p:spPr>
        <p:txBody>
          <a:bodyPr wrap="square" rtlCol="0">
            <a:spAutoFit/>
          </a:bodyPr>
          <a:lstStyle/>
          <a:p>
            <a:pPr>
              <a:lnSpc>
                <a:spcPts val="3800"/>
              </a:lnSpc>
            </a:pPr>
            <a:r>
              <a:rPr lang="en-US" altLang="zh-CN" sz="2800" b="1" dirty="0">
                <a:solidFill>
                  <a:srgbClr val="00B050"/>
                </a:solidFill>
              </a:rPr>
              <a:t>Third Jhana</a:t>
            </a:r>
          </a:p>
        </p:txBody>
      </p:sp>
    </p:spTree>
    <p:extLst>
      <p:ext uri="{BB962C8B-B14F-4D97-AF65-F5344CB8AC3E}">
        <p14:creationId xmlns:p14="http://schemas.microsoft.com/office/powerpoint/2010/main" val="34389349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8591"/>
    </mc:Choice>
    <mc:Fallback xmlns="">
      <p:transition spd="slow" advTm="985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29669EBC-478E-3711-67E8-8FED6D80334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3" name="Picture 2" descr="Buddhist Meditation Demystified. Moving from concentration to insight. | by  Sasha Manu | Medium">
            <a:extLst>
              <a:ext uri="{FF2B5EF4-FFF2-40B4-BE49-F238E27FC236}">
                <a16:creationId xmlns:a16="http://schemas.microsoft.com/office/drawing/2014/main" id="{49CB9851-94C8-7D2C-50F4-F6C34FA000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834" y="2044824"/>
            <a:ext cx="11505156" cy="376044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直線接點 5">
            <a:extLst>
              <a:ext uri="{FF2B5EF4-FFF2-40B4-BE49-F238E27FC236}">
                <a16:creationId xmlns:a16="http://schemas.microsoft.com/office/drawing/2014/main" id="{08344825-ACF3-91E7-FF01-3F57FF84C108}"/>
              </a:ext>
            </a:extLst>
          </p:cNvPr>
          <p:cNvCxnSpPr/>
          <p:nvPr/>
        </p:nvCxnSpPr>
        <p:spPr>
          <a:xfrm>
            <a:off x="477788" y="2980928"/>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7" name="直線接點 6">
            <a:extLst>
              <a:ext uri="{FF2B5EF4-FFF2-40B4-BE49-F238E27FC236}">
                <a16:creationId xmlns:a16="http://schemas.microsoft.com/office/drawing/2014/main" id="{1ED26088-1CE4-7561-8A19-3EE17DE2CB0F}"/>
              </a:ext>
            </a:extLst>
          </p:cNvPr>
          <p:cNvCxnSpPr/>
          <p:nvPr/>
        </p:nvCxnSpPr>
        <p:spPr>
          <a:xfrm>
            <a:off x="477788" y="3629000"/>
            <a:ext cx="8928992"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8" name="直線接點 7">
            <a:extLst>
              <a:ext uri="{FF2B5EF4-FFF2-40B4-BE49-F238E27FC236}">
                <a16:creationId xmlns:a16="http://schemas.microsoft.com/office/drawing/2014/main" id="{A96C0325-491B-0D8E-95FB-56FCE23E090B}"/>
              </a:ext>
            </a:extLst>
          </p:cNvPr>
          <p:cNvCxnSpPr>
            <a:cxnSpLocks/>
          </p:cNvCxnSpPr>
          <p:nvPr/>
        </p:nvCxnSpPr>
        <p:spPr>
          <a:xfrm>
            <a:off x="477788" y="4205064"/>
            <a:ext cx="9793088" cy="0"/>
          </a:xfrm>
          <a:prstGeom prst="line">
            <a:avLst/>
          </a:prstGeom>
          <a:ln w="4762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直線接點 8">
            <a:extLst>
              <a:ext uri="{FF2B5EF4-FFF2-40B4-BE49-F238E27FC236}">
                <a16:creationId xmlns:a16="http://schemas.microsoft.com/office/drawing/2014/main" id="{94E99D18-0469-E1D2-8382-E5521D417121}"/>
              </a:ext>
            </a:extLst>
          </p:cNvPr>
          <p:cNvCxnSpPr>
            <a:cxnSpLocks/>
          </p:cNvCxnSpPr>
          <p:nvPr/>
        </p:nvCxnSpPr>
        <p:spPr>
          <a:xfrm>
            <a:off x="549796" y="4853136"/>
            <a:ext cx="9793088" cy="0"/>
          </a:xfrm>
          <a:prstGeom prst="line">
            <a:avLst/>
          </a:prstGeom>
          <a:ln w="47625">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文字方塊 9">
            <a:extLst>
              <a:ext uri="{FF2B5EF4-FFF2-40B4-BE49-F238E27FC236}">
                <a16:creationId xmlns:a16="http://schemas.microsoft.com/office/drawing/2014/main" id="{B70B1A6E-A06A-1198-DA5B-665991D43282}"/>
              </a:ext>
            </a:extLst>
          </p:cNvPr>
          <p:cNvSpPr txBox="1"/>
          <p:nvPr/>
        </p:nvSpPr>
        <p:spPr>
          <a:xfrm>
            <a:off x="693812" y="1073399"/>
            <a:ext cx="2952328" cy="552587"/>
          </a:xfrm>
          <a:prstGeom prst="rect">
            <a:avLst/>
          </a:prstGeom>
          <a:noFill/>
        </p:spPr>
        <p:txBody>
          <a:bodyPr wrap="square" rtlCol="0">
            <a:spAutoFit/>
          </a:bodyPr>
          <a:lstStyle/>
          <a:p>
            <a:pPr>
              <a:lnSpc>
                <a:spcPts val="3800"/>
              </a:lnSpc>
            </a:pPr>
            <a:r>
              <a:rPr lang="en-US" altLang="zh-CN" sz="2800" b="1" dirty="0">
                <a:solidFill>
                  <a:srgbClr val="00B050"/>
                </a:solidFill>
              </a:rPr>
              <a:t>Fourth Jhana</a:t>
            </a:r>
          </a:p>
        </p:txBody>
      </p:sp>
    </p:spTree>
    <p:extLst>
      <p:ext uri="{BB962C8B-B14F-4D97-AF65-F5344CB8AC3E}">
        <p14:creationId xmlns:p14="http://schemas.microsoft.com/office/powerpoint/2010/main" val="7148984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729"/>
    </mc:Choice>
    <mc:Fallback xmlns="">
      <p:transition spd="slow" advTm="547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1F251CAB-E47E-4649-A001-9A5CA3440434}"/>
              </a:ext>
            </a:extLst>
          </p:cNvPr>
          <p:cNvPicPr>
            <a:picLocks noChangeAspect="1"/>
          </p:cNvPicPr>
          <p:nvPr/>
        </p:nvPicPr>
        <p:blipFill>
          <a:blip r:embed="rId3"/>
          <a:stretch>
            <a:fillRect/>
          </a:stretch>
        </p:blipFill>
        <p:spPr>
          <a:xfrm>
            <a:off x="-1" y="1"/>
            <a:ext cx="12188825" cy="6862552"/>
          </a:xfrm>
          <a:prstGeom prst="rect">
            <a:avLst/>
          </a:prstGeom>
        </p:spPr>
      </p:pic>
    </p:spTree>
    <p:extLst>
      <p:ext uri="{BB962C8B-B14F-4D97-AF65-F5344CB8AC3E}">
        <p14:creationId xmlns:p14="http://schemas.microsoft.com/office/powerpoint/2010/main" val="16149489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4907"/>
    </mc:Choice>
    <mc:Fallback xmlns="">
      <p:transition spd="slow" advTm="449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3E66649-A9BA-EA96-C0D3-71C4A2F1601F}"/>
              </a:ext>
            </a:extLst>
          </p:cNvPr>
          <p:cNvSpPr>
            <a:spLocks noGrp="1"/>
          </p:cNvSpPr>
          <p:nvPr>
            <p:ph type="sldNum" sz="quarter" idx="12"/>
          </p:nvPr>
        </p:nvSpPr>
        <p:spPr/>
        <p:txBody>
          <a:bodyPr/>
          <a:lstStyle/>
          <a:p>
            <a:fld id="{6113E31D-E2AB-40D1-8B51-AFA5AFEF393A}" type="slidenum">
              <a:rPr lang="en-US" smtClean="0"/>
              <a:t>40</a:t>
            </a:fld>
            <a:endParaRPr lang="en-US" dirty="0"/>
          </a:p>
        </p:txBody>
      </p:sp>
      <p:sp>
        <p:nvSpPr>
          <p:cNvPr id="5" name="矩形: 按鈕形 4">
            <a:extLst>
              <a:ext uri="{FF2B5EF4-FFF2-40B4-BE49-F238E27FC236}">
                <a16:creationId xmlns:a16="http://schemas.microsoft.com/office/drawing/2014/main" id="{C7CF44ED-54F1-A6EE-050D-B2914EEDDD4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C022065B-6694-0BE8-8B11-554222A93AEC}"/>
              </a:ext>
            </a:extLst>
          </p:cNvPr>
          <p:cNvSpPr txBox="1"/>
          <p:nvPr/>
        </p:nvSpPr>
        <p:spPr>
          <a:xfrm>
            <a:off x="4726260" y="269769"/>
            <a:ext cx="4104456" cy="983474"/>
          </a:xfrm>
          <a:prstGeom prst="rect">
            <a:avLst/>
          </a:prstGeom>
          <a:noFill/>
        </p:spPr>
        <p:txBody>
          <a:bodyPr wrap="square" rtlCol="0">
            <a:spAutoFit/>
          </a:bodyPr>
          <a:lstStyle/>
          <a:p>
            <a:r>
              <a:rPr lang="en-US" altLang="zh-CN" sz="2800" b="1" dirty="0">
                <a:solidFill>
                  <a:srgbClr val="00B050"/>
                </a:solidFill>
              </a:rPr>
              <a:t>Right concentration</a:t>
            </a:r>
          </a:p>
          <a:p>
            <a:pPr>
              <a:lnSpc>
                <a:spcPts val="3800"/>
              </a:lnSpc>
            </a:pPr>
            <a:endParaRPr lang="en-US" altLang="zh-CN" sz="2800" dirty="0">
              <a:solidFill>
                <a:srgbClr val="00B050"/>
              </a:solidFill>
            </a:endParaRPr>
          </a:p>
        </p:txBody>
      </p:sp>
      <p:sp>
        <p:nvSpPr>
          <p:cNvPr id="7" name="文字方塊 6">
            <a:extLst>
              <a:ext uri="{FF2B5EF4-FFF2-40B4-BE49-F238E27FC236}">
                <a16:creationId xmlns:a16="http://schemas.microsoft.com/office/drawing/2014/main" id="{5162213E-A0F4-293F-7AD4-746D9FD53CB6}"/>
              </a:ext>
            </a:extLst>
          </p:cNvPr>
          <p:cNvSpPr txBox="1"/>
          <p:nvPr/>
        </p:nvSpPr>
        <p:spPr>
          <a:xfrm>
            <a:off x="837828" y="1204601"/>
            <a:ext cx="5616624" cy="1039900"/>
          </a:xfrm>
          <a:prstGeom prst="rect">
            <a:avLst/>
          </a:prstGeom>
          <a:noFill/>
        </p:spPr>
        <p:txBody>
          <a:bodyPr wrap="square" rtlCol="0">
            <a:spAutoFit/>
          </a:bodyPr>
          <a:lstStyle/>
          <a:p>
            <a:pPr>
              <a:lnSpc>
                <a:spcPts val="3800"/>
              </a:lnSpc>
            </a:pPr>
            <a:r>
              <a:rPr lang="en-US" altLang="zh-CN" sz="2800" b="1" dirty="0">
                <a:solidFill>
                  <a:srgbClr val="00B050"/>
                </a:solidFill>
              </a:rPr>
              <a:t>List of the 40 meditation subjects</a:t>
            </a:r>
          </a:p>
          <a:p>
            <a:pPr>
              <a:lnSpc>
                <a:spcPts val="3800"/>
              </a:lnSpc>
            </a:pPr>
            <a:endParaRPr lang="en-US" altLang="zh-CN" sz="2800" b="1" dirty="0">
              <a:solidFill>
                <a:srgbClr val="00B050"/>
              </a:solidFill>
            </a:endParaRPr>
          </a:p>
        </p:txBody>
      </p:sp>
      <p:sp>
        <p:nvSpPr>
          <p:cNvPr id="8" name="文字方塊 7">
            <a:extLst>
              <a:ext uri="{FF2B5EF4-FFF2-40B4-BE49-F238E27FC236}">
                <a16:creationId xmlns:a16="http://schemas.microsoft.com/office/drawing/2014/main" id="{28820901-685B-FD90-4591-438DA5A15538}"/>
              </a:ext>
            </a:extLst>
          </p:cNvPr>
          <p:cNvSpPr txBox="1"/>
          <p:nvPr/>
        </p:nvSpPr>
        <p:spPr>
          <a:xfrm>
            <a:off x="6274432" y="1240586"/>
            <a:ext cx="5832648" cy="1039900"/>
          </a:xfrm>
          <a:prstGeom prst="rect">
            <a:avLst/>
          </a:prstGeom>
          <a:noFill/>
        </p:spPr>
        <p:txBody>
          <a:bodyPr wrap="square" rtlCol="0">
            <a:spAutoFit/>
          </a:bodyPr>
          <a:lstStyle/>
          <a:p>
            <a:pPr>
              <a:lnSpc>
                <a:spcPts val="3800"/>
              </a:lnSpc>
            </a:pPr>
            <a:r>
              <a:rPr lang="en-US" altLang="zh-CN" sz="2800" b="1" dirty="0">
                <a:solidFill>
                  <a:srgbClr val="00B050"/>
                </a:solidFill>
              </a:rPr>
              <a:t>_</a:t>
            </a:r>
            <a:r>
              <a:rPr lang="en-US" altLang="zh-CN" sz="2600" b="1" i="1" dirty="0">
                <a:solidFill>
                  <a:srgbClr val="00B050"/>
                </a:solidFill>
              </a:rPr>
              <a:t>Visuddhimagga</a:t>
            </a:r>
            <a:r>
              <a:rPr lang="en-US" altLang="zh-CN" sz="2600" b="1" dirty="0">
                <a:solidFill>
                  <a:srgbClr val="00B050"/>
                </a:solidFill>
              </a:rPr>
              <a:t> (</a:t>
            </a:r>
            <a:r>
              <a:rPr lang="en-US" altLang="zh-CN" sz="2600" b="1" i="1" dirty="0">
                <a:solidFill>
                  <a:srgbClr val="00B050"/>
                </a:solidFill>
              </a:rPr>
              <a:t>Path of Purification</a:t>
            </a:r>
            <a:r>
              <a:rPr lang="en-US" altLang="zh-CN" sz="2600" b="1" dirty="0">
                <a:solidFill>
                  <a:srgbClr val="00B050"/>
                </a:solidFill>
              </a:rPr>
              <a:t>)</a:t>
            </a:r>
          </a:p>
          <a:p>
            <a:pPr>
              <a:lnSpc>
                <a:spcPts val="3800"/>
              </a:lnSpc>
            </a:pPr>
            <a:endParaRPr lang="en-US" altLang="zh-CN" sz="2800" b="1" dirty="0">
              <a:solidFill>
                <a:srgbClr val="00B050"/>
              </a:solidFill>
            </a:endParaRPr>
          </a:p>
        </p:txBody>
      </p:sp>
      <p:sp>
        <p:nvSpPr>
          <p:cNvPr id="9" name="文字方塊 8">
            <a:extLst>
              <a:ext uri="{FF2B5EF4-FFF2-40B4-BE49-F238E27FC236}">
                <a16:creationId xmlns:a16="http://schemas.microsoft.com/office/drawing/2014/main" id="{24056C0E-7FD5-494C-878F-9A2B13C0BA45}"/>
              </a:ext>
            </a:extLst>
          </p:cNvPr>
          <p:cNvSpPr txBox="1"/>
          <p:nvPr/>
        </p:nvSpPr>
        <p:spPr>
          <a:xfrm>
            <a:off x="405780" y="1916831"/>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 The 10 </a:t>
            </a:r>
            <a:r>
              <a:rPr lang="en-US" altLang="zh-CN" sz="2800" b="1" dirty="0" err="1">
                <a:solidFill>
                  <a:srgbClr val="00B050"/>
                </a:solidFill>
              </a:rPr>
              <a:t>Kasina</a:t>
            </a:r>
            <a:r>
              <a:rPr lang="en-US" altLang="zh-CN" sz="2800" b="1" dirty="0">
                <a:solidFill>
                  <a:srgbClr val="00B050"/>
                </a:solidFill>
              </a:rPr>
              <a:t>  exercises: </a:t>
            </a:r>
            <a:r>
              <a:rPr lang="en-US" altLang="zh-CN" sz="2800" b="1" dirty="0" err="1">
                <a:solidFill>
                  <a:srgbClr val="00B050"/>
                </a:solidFill>
              </a:rPr>
              <a:t>Kasina</a:t>
            </a:r>
            <a:r>
              <a:rPr lang="en-US" altLang="zh-CN" sz="2800" b="1" dirty="0">
                <a:solidFill>
                  <a:srgbClr val="00B050"/>
                </a:solidFill>
              </a:rPr>
              <a:t> = 'Entirety'. All 4 </a:t>
            </a:r>
            <a:r>
              <a:rPr lang="en-US" altLang="zh-CN" sz="2800" b="1" dirty="0" err="1">
                <a:solidFill>
                  <a:srgbClr val="00B050"/>
                </a:solidFill>
              </a:rPr>
              <a:t>jhānas</a:t>
            </a:r>
            <a:r>
              <a:rPr lang="en-US" altLang="zh-CN" sz="2800" b="1" dirty="0">
                <a:solidFill>
                  <a:srgbClr val="00B050"/>
                </a:solidFill>
              </a:rPr>
              <a:t> possible</a:t>
            </a:r>
          </a:p>
        </p:txBody>
      </p:sp>
      <p:sp>
        <p:nvSpPr>
          <p:cNvPr id="10" name="文字方塊 9">
            <a:extLst>
              <a:ext uri="{FF2B5EF4-FFF2-40B4-BE49-F238E27FC236}">
                <a16:creationId xmlns:a16="http://schemas.microsoft.com/office/drawing/2014/main" id="{BFF35B3E-2648-1D52-184A-7F1D4174E837}"/>
              </a:ext>
            </a:extLst>
          </p:cNvPr>
          <p:cNvSpPr txBox="1"/>
          <p:nvPr/>
        </p:nvSpPr>
        <p:spPr>
          <a:xfrm>
            <a:off x="386764" y="2441565"/>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II. The 10 perceptions of disgust: </a:t>
            </a:r>
            <a:r>
              <a:rPr lang="en-US" altLang="zh-CN" sz="2800" b="1" dirty="0" err="1">
                <a:solidFill>
                  <a:srgbClr val="00B050"/>
                </a:solidFill>
              </a:rPr>
              <a:t>asubha-sañña</a:t>
            </a:r>
            <a:r>
              <a:rPr lang="en-US" altLang="zh-CN" sz="2800" b="1" dirty="0">
                <a:solidFill>
                  <a:srgbClr val="00B050"/>
                </a:solidFill>
              </a:rPr>
              <a:t>: 1st </a:t>
            </a:r>
            <a:r>
              <a:rPr lang="en-US" altLang="zh-CN" sz="2800" b="1" dirty="0" err="1">
                <a:solidFill>
                  <a:srgbClr val="00B050"/>
                </a:solidFill>
              </a:rPr>
              <a:t>jhāna</a:t>
            </a:r>
            <a:r>
              <a:rPr lang="en-US" altLang="zh-CN" sz="2800" b="1" dirty="0">
                <a:solidFill>
                  <a:srgbClr val="00B050"/>
                </a:solidFill>
              </a:rPr>
              <a:t> possible</a:t>
            </a:r>
          </a:p>
        </p:txBody>
      </p:sp>
      <p:sp>
        <p:nvSpPr>
          <p:cNvPr id="11" name="文字方塊 10">
            <a:extLst>
              <a:ext uri="{FF2B5EF4-FFF2-40B4-BE49-F238E27FC236}">
                <a16:creationId xmlns:a16="http://schemas.microsoft.com/office/drawing/2014/main" id="{77F5F810-80F9-54EE-C2AD-D77B88F27F2B}"/>
              </a:ext>
            </a:extLst>
          </p:cNvPr>
          <p:cNvSpPr txBox="1"/>
          <p:nvPr/>
        </p:nvSpPr>
        <p:spPr>
          <a:xfrm>
            <a:off x="332758" y="2993287"/>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III. The 10 contemplations: remembrances or recollections </a:t>
            </a:r>
            <a:r>
              <a:rPr lang="en-US" altLang="zh-CN" sz="2800" b="1" dirty="0" err="1">
                <a:solidFill>
                  <a:srgbClr val="00B050"/>
                </a:solidFill>
              </a:rPr>
              <a:t>anussati</a:t>
            </a:r>
            <a:endParaRPr lang="en-US" altLang="zh-CN" sz="2800" b="1" dirty="0">
              <a:solidFill>
                <a:srgbClr val="00B050"/>
              </a:solidFill>
            </a:endParaRPr>
          </a:p>
        </p:txBody>
      </p:sp>
      <p:sp>
        <p:nvSpPr>
          <p:cNvPr id="12" name="文字方塊 11">
            <a:extLst>
              <a:ext uri="{FF2B5EF4-FFF2-40B4-BE49-F238E27FC236}">
                <a16:creationId xmlns:a16="http://schemas.microsoft.com/office/drawing/2014/main" id="{B934C12E-2D9C-B350-A281-162F5B04B5D1}"/>
              </a:ext>
            </a:extLst>
          </p:cNvPr>
          <p:cNvSpPr txBox="1"/>
          <p:nvPr/>
        </p:nvSpPr>
        <p:spPr>
          <a:xfrm>
            <a:off x="378622" y="3545874"/>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IV. The 4 divine abodes or infinite states: brahma-vihara</a:t>
            </a:r>
          </a:p>
        </p:txBody>
      </p:sp>
      <p:sp>
        <p:nvSpPr>
          <p:cNvPr id="13" name="文字方塊 12">
            <a:extLst>
              <a:ext uri="{FF2B5EF4-FFF2-40B4-BE49-F238E27FC236}">
                <a16:creationId xmlns:a16="http://schemas.microsoft.com/office/drawing/2014/main" id="{B5245185-7363-E1B1-8BD1-8CA3FFB6EED9}"/>
              </a:ext>
            </a:extLst>
          </p:cNvPr>
          <p:cNvSpPr txBox="1"/>
          <p:nvPr/>
        </p:nvSpPr>
        <p:spPr>
          <a:xfrm>
            <a:off x="377055" y="4116739"/>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 The 4 formless spheres </a:t>
            </a:r>
            <a:r>
              <a:rPr lang="en-US" altLang="zh-CN" sz="2800" b="1" dirty="0" err="1">
                <a:solidFill>
                  <a:srgbClr val="00B050"/>
                </a:solidFill>
              </a:rPr>
              <a:t>arūpāyatana</a:t>
            </a:r>
            <a:r>
              <a:rPr lang="en-US" altLang="zh-CN" sz="2800" b="1" dirty="0">
                <a:solidFill>
                  <a:srgbClr val="00B050"/>
                </a:solidFill>
              </a:rPr>
              <a:t>: based on the 4th </a:t>
            </a:r>
            <a:r>
              <a:rPr lang="en-US" altLang="zh-CN" sz="2800" b="1" dirty="0" err="1">
                <a:solidFill>
                  <a:srgbClr val="00B050"/>
                </a:solidFill>
              </a:rPr>
              <a:t>jhāna</a:t>
            </a:r>
            <a:endParaRPr lang="en-US" altLang="zh-CN" sz="2800" b="1" dirty="0">
              <a:solidFill>
                <a:srgbClr val="00B050"/>
              </a:solidFill>
            </a:endParaRPr>
          </a:p>
        </p:txBody>
      </p:sp>
      <p:sp>
        <p:nvSpPr>
          <p:cNvPr id="14" name="文字方塊 13">
            <a:extLst>
              <a:ext uri="{FF2B5EF4-FFF2-40B4-BE49-F238E27FC236}">
                <a16:creationId xmlns:a16="http://schemas.microsoft.com/office/drawing/2014/main" id="{3CE3F931-C865-1646-95B7-B38D52A540D8}"/>
              </a:ext>
            </a:extLst>
          </p:cNvPr>
          <p:cNvSpPr txBox="1"/>
          <p:nvPr/>
        </p:nvSpPr>
        <p:spPr>
          <a:xfrm>
            <a:off x="405780" y="4687604"/>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VI. Perception of the loathsomeness of food </a:t>
            </a:r>
            <a:r>
              <a:rPr lang="en-US" altLang="zh-CN" sz="2800" b="1" dirty="0" err="1">
                <a:solidFill>
                  <a:srgbClr val="00B050"/>
                </a:solidFill>
              </a:rPr>
              <a:t>āhāre</a:t>
            </a:r>
            <a:r>
              <a:rPr lang="en-US" altLang="zh-CN" sz="2800" b="1" dirty="0">
                <a:solidFill>
                  <a:srgbClr val="00B050"/>
                </a:solidFill>
              </a:rPr>
              <a:t> </a:t>
            </a:r>
            <a:r>
              <a:rPr lang="en-US" altLang="zh-CN" sz="2800" b="1" dirty="0" err="1">
                <a:solidFill>
                  <a:srgbClr val="00B050"/>
                </a:solidFill>
              </a:rPr>
              <a:t>patikkūla-saññā</a:t>
            </a:r>
            <a:endParaRPr lang="en-US" altLang="zh-CN" sz="2800" b="1" dirty="0">
              <a:solidFill>
                <a:srgbClr val="00B050"/>
              </a:solidFill>
            </a:endParaRPr>
          </a:p>
        </p:txBody>
      </p:sp>
      <p:sp>
        <p:nvSpPr>
          <p:cNvPr id="15" name="文字方塊 14">
            <a:extLst>
              <a:ext uri="{FF2B5EF4-FFF2-40B4-BE49-F238E27FC236}">
                <a16:creationId xmlns:a16="http://schemas.microsoft.com/office/drawing/2014/main" id="{FCB6BBC6-B439-9EDE-6840-EA045B864F86}"/>
              </a:ext>
            </a:extLst>
          </p:cNvPr>
          <p:cNvSpPr txBox="1"/>
          <p:nvPr/>
        </p:nvSpPr>
        <p:spPr>
          <a:xfrm>
            <a:off x="364342" y="5240191"/>
            <a:ext cx="11593288" cy="552587"/>
          </a:xfrm>
          <a:prstGeom prst="rect">
            <a:avLst/>
          </a:prstGeom>
          <a:noFill/>
        </p:spPr>
        <p:txBody>
          <a:bodyPr wrap="square" rtlCol="0">
            <a:spAutoFit/>
          </a:bodyPr>
          <a:lstStyle/>
          <a:p>
            <a:pPr>
              <a:lnSpc>
                <a:spcPts val="3800"/>
              </a:lnSpc>
            </a:pPr>
            <a:r>
              <a:rPr lang="en-US" altLang="zh-CN" sz="2800" b="1" dirty="0">
                <a:solidFill>
                  <a:srgbClr val="00B050"/>
                </a:solidFill>
              </a:rPr>
              <a:t>VII. Defining Analysis of the four great elements </a:t>
            </a:r>
            <a:r>
              <a:rPr lang="en-US" altLang="zh-CN" sz="2800" b="1" dirty="0" err="1">
                <a:solidFill>
                  <a:srgbClr val="00B050"/>
                </a:solidFill>
              </a:rPr>
              <a:t>dhātu-vavatthānav</a:t>
            </a:r>
            <a:endParaRPr lang="en-US" altLang="zh-CN" sz="2800" b="1" dirty="0">
              <a:solidFill>
                <a:srgbClr val="00B050"/>
              </a:solidFill>
            </a:endParaRPr>
          </a:p>
        </p:txBody>
      </p:sp>
      <p:sp>
        <p:nvSpPr>
          <p:cNvPr id="16" name="文字方塊 15">
            <a:extLst>
              <a:ext uri="{FF2B5EF4-FFF2-40B4-BE49-F238E27FC236}">
                <a16:creationId xmlns:a16="http://schemas.microsoft.com/office/drawing/2014/main" id="{0FD17634-38D0-0885-E735-58B772DC6177}"/>
              </a:ext>
            </a:extLst>
          </p:cNvPr>
          <p:cNvSpPr txBox="1"/>
          <p:nvPr/>
        </p:nvSpPr>
        <p:spPr>
          <a:xfrm>
            <a:off x="3142084" y="5742435"/>
            <a:ext cx="4195480" cy="552587"/>
          </a:xfrm>
          <a:prstGeom prst="rect">
            <a:avLst/>
          </a:prstGeom>
          <a:noFill/>
        </p:spPr>
        <p:txBody>
          <a:bodyPr wrap="square" rtlCol="0">
            <a:spAutoFit/>
          </a:bodyPr>
          <a:lstStyle/>
          <a:p>
            <a:pPr>
              <a:lnSpc>
                <a:spcPts val="3800"/>
              </a:lnSpc>
            </a:pPr>
            <a:r>
              <a:rPr lang="en-US" altLang="zh-CN" sz="2800" b="1" dirty="0">
                <a:solidFill>
                  <a:srgbClr val="00B050"/>
                </a:solidFill>
              </a:rPr>
              <a:t>10+10+10+4+4+1+1=40</a:t>
            </a:r>
          </a:p>
        </p:txBody>
      </p:sp>
      <p:sp>
        <p:nvSpPr>
          <p:cNvPr id="17" name="矩形 16">
            <a:extLst>
              <a:ext uri="{FF2B5EF4-FFF2-40B4-BE49-F238E27FC236}">
                <a16:creationId xmlns:a16="http://schemas.microsoft.com/office/drawing/2014/main" id="{DB567F20-9EE5-A2E2-B6ED-33745AE208F7}"/>
              </a:ext>
            </a:extLst>
          </p:cNvPr>
          <p:cNvSpPr/>
          <p:nvPr/>
        </p:nvSpPr>
        <p:spPr>
          <a:xfrm>
            <a:off x="765820" y="4098461"/>
            <a:ext cx="5400600" cy="589143"/>
          </a:xfrm>
          <a:prstGeom prst="rect">
            <a:avLst/>
          </a:prstGeom>
          <a:noFill/>
          <a:ln w="317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8333129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040B46E-3860-F1CB-32E3-6750DF8298D4}"/>
              </a:ext>
            </a:extLst>
          </p:cNvPr>
          <p:cNvSpPr>
            <a:spLocks noGrp="1"/>
          </p:cNvSpPr>
          <p:nvPr>
            <p:ph type="sldNum" sz="quarter" idx="12"/>
          </p:nvPr>
        </p:nvSpPr>
        <p:spPr/>
        <p:txBody>
          <a:bodyPr/>
          <a:lstStyle/>
          <a:p>
            <a:fld id="{6113E31D-E2AB-40D1-8B51-AFA5AFEF393A}" type="slidenum">
              <a:rPr lang="en-US" smtClean="0"/>
              <a:t>41</a:t>
            </a:fld>
            <a:endParaRPr lang="en-US" dirty="0"/>
          </a:p>
        </p:txBody>
      </p:sp>
      <p:sp>
        <p:nvSpPr>
          <p:cNvPr id="5" name="矩形: 按鈕形 4">
            <a:extLst>
              <a:ext uri="{FF2B5EF4-FFF2-40B4-BE49-F238E27FC236}">
                <a16:creationId xmlns:a16="http://schemas.microsoft.com/office/drawing/2014/main" id="{4BD18F38-F895-504A-A40C-4087E89574EF}"/>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D1B8B79A-1C93-CAA7-15BA-89DBD0AA3906}"/>
              </a:ext>
            </a:extLst>
          </p:cNvPr>
          <p:cNvSpPr txBox="1"/>
          <p:nvPr/>
        </p:nvSpPr>
        <p:spPr>
          <a:xfrm>
            <a:off x="4150196" y="980728"/>
            <a:ext cx="3888432" cy="552587"/>
          </a:xfrm>
          <a:prstGeom prst="rect">
            <a:avLst/>
          </a:prstGeom>
          <a:noFill/>
        </p:spPr>
        <p:txBody>
          <a:bodyPr wrap="square" rtlCol="0">
            <a:spAutoFit/>
          </a:bodyPr>
          <a:lstStyle/>
          <a:p>
            <a:pPr>
              <a:lnSpc>
                <a:spcPts val="3800"/>
              </a:lnSpc>
            </a:pPr>
            <a:r>
              <a:rPr lang="en-US" altLang="zh-CN" sz="2800" b="1" dirty="0">
                <a:solidFill>
                  <a:srgbClr val="00B050"/>
                </a:solidFill>
              </a:rPr>
              <a:t>Four Immaterial Jhanas</a:t>
            </a:r>
          </a:p>
        </p:txBody>
      </p:sp>
      <p:sp>
        <p:nvSpPr>
          <p:cNvPr id="7" name="文字方塊 6">
            <a:extLst>
              <a:ext uri="{FF2B5EF4-FFF2-40B4-BE49-F238E27FC236}">
                <a16:creationId xmlns:a16="http://schemas.microsoft.com/office/drawing/2014/main" id="{470A1D7B-0D74-191A-C975-230978CA5B57}"/>
              </a:ext>
            </a:extLst>
          </p:cNvPr>
          <p:cNvSpPr txBox="1"/>
          <p:nvPr/>
        </p:nvSpPr>
        <p:spPr>
          <a:xfrm>
            <a:off x="621804" y="2348880"/>
            <a:ext cx="4781880" cy="552587"/>
          </a:xfrm>
          <a:prstGeom prst="rect">
            <a:avLst/>
          </a:prstGeom>
          <a:noFill/>
        </p:spPr>
        <p:txBody>
          <a:bodyPr wrap="square" rtlCol="0">
            <a:spAutoFit/>
          </a:bodyPr>
          <a:lstStyle/>
          <a:p>
            <a:pPr>
              <a:lnSpc>
                <a:spcPts val="3800"/>
              </a:lnSpc>
            </a:pPr>
            <a:r>
              <a:rPr lang="en-US" altLang="zh-CN" sz="2800" b="1" dirty="0">
                <a:solidFill>
                  <a:srgbClr val="00B050"/>
                </a:solidFill>
              </a:rPr>
              <a:t>1. Jhana of the infinite space</a:t>
            </a:r>
          </a:p>
        </p:txBody>
      </p:sp>
      <p:sp>
        <p:nvSpPr>
          <p:cNvPr id="8" name="文字方塊 7">
            <a:extLst>
              <a:ext uri="{FF2B5EF4-FFF2-40B4-BE49-F238E27FC236}">
                <a16:creationId xmlns:a16="http://schemas.microsoft.com/office/drawing/2014/main" id="{A198F412-2D79-34E4-F39C-0CCB015E5F79}"/>
              </a:ext>
            </a:extLst>
          </p:cNvPr>
          <p:cNvSpPr txBox="1"/>
          <p:nvPr/>
        </p:nvSpPr>
        <p:spPr>
          <a:xfrm>
            <a:off x="621804" y="3140968"/>
            <a:ext cx="5904656" cy="552587"/>
          </a:xfrm>
          <a:prstGeom prst="rect">
            <a:avLst/>
          </a:prstGeom>
          <a:noFill/>
        </p:spPr>
        <p:txBody>
          <a:bodyPr wrap="square" rtlCol="0">
            <a:spAutoFit/>
          </a:bodyPr>
          <a:lstStyle/>
          <a:p>
            <a:pPr>
              <a:lnSpc>
                <a:spcPts val="3800"/>
              </a:lnSpc>
            </a:pPr>
            <a:r>
              <a:rPr lang="en-US" altLang="zh-CN" sz="2800" b="1" dirty="0">
                <a:solidFill>
                  <a:srgbClr val="00B050"/>
                </a:solidFill>
              </a:rPr>
              <a:t>2. Jhana of the infinite consciousness</a:t>
            </a:r>
          </a:p>
        </p:txBody>
      </p:sp>
      <p:sp>
        <p:nvSpPr>
          <p:cNvPr id="9" name="文字方塊 8">
            <a:extLst>
              <a:ext uri="{FF2B5EF4-FFF2-40B4-BE49-F238E27FC236}">
                <a16:creationId xmlns:a16="http://schemas.microsoft.com/office/drawing/2014/main" id="{1614780B-F9B6-9F51-2958-B95EA33346B2}"/>
              </a:ext>
            </a:extLst>
          </p:cNvPr>
          <p:cNvSpPr txBox="1"/>
          <p:nvPr/>
        </p:nvSpPr>
        <p:spPr>
          <a:xfrm>
            <a:off x="621804" y="3901034"/>
            <a:ext cx="5904656" cy="552587"/>
          </a:xfrm>
          <a:prstGeom prst="rect">
            <a:avLst/>
          </a:prstGeom>
          <a:noFill/>
        </p:spPr>
        <p:txBody>
          <a:bodyPr wrap="square" rtlCol="0">
            <a:spAutoFit/>
          </a:bodyPr>
          <a:lstStyle/>
          <a:p>
            <a:pPr>
              <a:lnSpc>
                <a:spcPts val="3800"/>
              </a:lnSpc>
            </a:pPr>
            <a:r>
              <a:rPr lang="en-US" altLang="zh-CN" sz="2800" b="1" dirty="0">
                <a:solidFill>
                  <a:srgbClr val="00B050"/>
                </a:solidFill>
              </a:rPr>
              <a:t>3. Jhana of nothingness</a:t>
            </a:r>
          </a:p>
        </p:txBody>
      </p:sp>
      <p:sp>
        <p:nvSpPr>
          <p:cNvPr id="10" name="文字方塊 9">
            <a:extLst>
              <a:ext uri="{FF2B5EF4-FFF2-40B4-BE49-F238E27FC236}">
                <a16:creationId xmlns:a16="http://schemas.microsoft.com/office/drawing/2014/main" id="{EA4CA926-FF7B-39F0-AE97-5397B76B918A}"/>
              </a:ext>
            </a:extLst>
          </p:cNvPr>
          <p:cNvSpPr txBox="1"/>
          <p:nvPr/>
        </p:nvSpPr>
        <p:spPr>
          <a:xfrm>
            <a:off x="621804" y="4653136"/>
            <a:ext cx="11017224" cy="552587"/>
          </a:xfrm>
          <a:prstGeom prst="rect">
            <a:avLst/>
          </a:prstGeom>
          <a:noFill/>
        </p:spPr>
        <p:txBody>
          <a:bodyPr wrap="square" rtlCol="0">
            <a:spAutoFit/>
          </a:bodyPr>
          <a:lstStyle/>
          <a:p>
            <a:pPr>
              <a:lnSpc>
                <a:spcPts val="3800"/>
              </a:lnSpc>
            </a:pPr>
            <a:r>
              <a:rPr lang="en-US" altLang="zh-CN" sz="2800" b="1" dirty="0">
                <a:solidFill>
                  <a:srgbClr val="00B050"/>
                </a:solidFill>
              </a:rPr>
              <a:t>4. Jhana of neither perception nor non perception</a:t>
            </a:r>
          </a:p>
        </p:txBody>
      </p:sp>
    </p:spTree>
    <p:extLst>
      <p:ext uri="{BB962C8B-B14F-4D97-AF65-F5344CB8AC3E}">
        <p14:creationId xmlns:p14="http://schemas.microsoft.com/office/powerpoint/2010/main" val="14313766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BD4231B-01F1-5754-DC38-4D26D3520919}"/>
              </a:ext>
            </a:extLst>
          </p:cNvPr>
          <p:cNvSpPr>
            <a:spLocks noGrp="1"/>
          </p:cNvSpPr>
          <p:nvPr>
            <p:ph type="sldNum" sz="quarter" idx="12"/>
          </p:nvPr>
        </p:nvSpPr>
        <p:spPr/>
        <p:txBody>
          <a:bodyPr/>
          <a:lstStyle/>
          <a:p>
            <a:fld id="{6113E31D-E2AB-40D1-8B51-AFA5AFEF393A}" type="slidenum">
              <a:rPr lang="en-US" smtClean="0"/>
              <a:t>42</a:t>
            </a:fld>
            <a:endParaRPr lang="en-US" dirty="0"/>
          </a:p>
        </p:txBody>
      </p:sp>
      <p:sp>
        <p:nvSpPr>
          <p:cNvPr id="5" name="文字方塊 4">
            <a:extLst>
              <a:ext uri="{FF2B5EF4-FFF2-40B4-BE49-F238E27FC236}">
                <a16:creationId xmlns:a16="http://schemas.microsoft.com/office/drawing/2014/main" id="{514D48D1-5FBB-5D16-F135-60D28FD12B09}"/>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2. Water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8E1BD910-C89A-8A3D-8EB5-3008095085FC}"/>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57BDA3F5-2CC6-7DDE-A23D-5D81D9C8432A}"/>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A bowel of water</a:t>
            </a:r>
          </a:p>
        </p:txBody>
      </p:sp>
      <p:sp>
        <p:nvSpPr>
          <p:cNvPr id="8" name="矩形: 按鈕形 7">
            <a:extLst>
              <a:ext uri="{FF2B5EF4-FFF2-40B4-BE49-F238E27FC236}">
                <a16:creationId xmlns:a16="http://schemas.microsoft.com/office/drawing/2014/main" id="{7CB4FDF2-F06F-D446-44D0-36414752781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9" name="內容版面配置區 2">
            <a:extLst>
              <a:ext uri="{FF2B5EF4-FFF2-40B4-BE49-F238E27FC236}">
                <a16:creationId xmlns:a16="http://schemas.microsoft.com/office/drawing/2014/main" id="{5AABDB6A-97E4-FC6B-4C10-13653DE68D5D}"/>
              </a:ext>
            </a:extLst>
          </p:cNvPr>
          <p:cNvSpPr txBox="1">
            <a:spLocks/>
          </p:cNvSpPr>
          <p:nvPr/>
        </p:nvSpPr>
        <p:spPr>
          <a:xfrm>
            <a:off x="477788" y="2852936"/>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Natural water</a:t>
            </a:r>
          </a:p>
        </p:txBody>
      </p:sp>
      <p:pic>
        <p:nvPicPr>
          <p:cNvPr id="11" name="圖片 10">
            <a:extLst>
              <a:ext uri="{FF2B5EF4-FFF2-40B4-BE49-F238E27FC236}">
                <a16:creationId xmlns:a16="http://schemas.microsoft.com/office/drawing/2014/main" id="{D5776C53-80C4-5B63-1A79-2852E1AB7524}"/>
              </a:ext>
            </a:extLst>
          </p:cNvPr>
          <p:cNvPicPr>
            <a:picLocks noChangeAspect="1"/>
          </p:cNvPicPr>
          <p:nvPr/>
        </p:nvPicPr>
        <p:blipFill>
          <a:blip r:embed="rId3"/>
          <a:stretch>
            <a:fillRect/>
          </a:stretch>
        </p:blipFill>
        <p:spPr>
          <a:xfrm>
            <a:off x="4675861" y="2788615"/>
            <a:ext cx="7179265" cy="2868351"/>
          </a:xfrm>
          <a:prstGeom prst="rect">
            <a:avLst/>
          </a:prstGeom>
        </p:spPr>
      </p:pic>
      <p:pic>
        <p:nvPicPr>
          <p:cNvPr id="12" name="圖片 11">
            <a:extLst>
              <a:ext uri="{FF2B5EF4-FFF2-40B4-BE49-F238E27FC236}">
                <a16:creationId xmlns:a16="http://schemas.microsoft.com/office/drawing/2014/main" id="{43969F16-2F63-D080-82B3-01B20DA89D04}"/>
              </a:ext>
            </a:extLst>
          </p:cNvPr>
          <p:cNvPicPr>
            <a:picLocks noChangeAspect="1"/>
          </p:cNvPicPr>
          <p:nvPr/>
        </p:nvPicPr>
        <p:blipFill>
          <a:blip r:embed="rId4"/>
          <a:stretch>
            <a:fillRect/>
          </a:stretch>
        </p:blipFill>
        <p:spPr>
          <a:xfrm>
            <a:off x="1489768" y="4602609"/>
            <a:ext cx="1792318" cy="1748766"/>
          </a:xfrm>
          <a:prstGeom prst="rect">
            <a:avLst/>
          </a:prstGeom>
        </p:spPr>
      </p:pic>
      <p:sp>
        <p:nvSpPr>
          <p:cNvPr id="13" name="內容版面配置區 2">
            <a:extLst>
              <a:ext uri="{FF2B5EF4-FFF2-40B4-BE49-F238E27FC236}">
                <a16:creationId xmlns:a16="http://schemas.microsoft.com/office/drawing/2014/main" id="{01841E31-3BC2-7A08-2C87-B54EB28CE991}"/>
              </a:ext>
            </a:extLst>
          </p:cNvPr>
          <p:cNvSpPr txBox="1">
            <a:spLocks/>
          </p:cNvSpPr>
          <p:nvPr/>
        </p:nvSpPr>
        <p:spPr>
          <a:xfrm>
            <a:off x="3862164" y="5755732"/>
            <a:ext cx="8424936" cy="695837"/>
          </a:xfrm>
          <a:prstGeom prst="rect">
            <a:avLst/>
          </a:prstGeom>
        </p:spPr>
        <p:txBody>
          <a:bodyPr vert="horz" lIns="91440" tIns="45720" rIns="91440" bIns="45720" rtlCol="0">
            <a:normAutofit fontScale="77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000" b="1" dirty="0" err="1">
                <a:solidFill>
                  <a:srgbClr val="C00000"/>
                </a:solidFill>
                <a:latin typeface="Calibri (本文)"/>
                <a:ea typeface="微軟正黑體" panose="020B0604030504040204" pitchFamily="34" charset="-120"/>
              </a:rPr>
              <a:t>Kasina</a:t>
            </a:r>
            <a:r>
              <a:rPr lang="en-US" altLang="zh-CN" sz="2000" b="1" dirty="0">
                <a:solidFill>
                  <a:srgbClr val="C00000"/>
                </a:solidFill>
                <a:latin typeface="Calibri (本文)"/>
                <a:ea typeface="微軟正黑體" panose="020B0604030504040204" pitchFamily="34" charset="-120"/>
              </a:rPr>
              <a:t> meditation</a:t>
            </a:r>
            <a:r>
              <a:rPr lang="en-US" altLang="zh-CN" sz="2000" dirty="0">
                <a:solidFill>
                  <a:srgbClr val="C00000"/>
                </a:solidFill>
                <a:latin typeface="Calibri (本文)"/>
                <a:ea typeface="微軟正黑體" panose="020B0604030504040204" pitchFamily="34" charset="-120"/>
              </a:rPr>
              <a:t>:</a:t>
            </a:r>
            <a:r>
              <a:rPr lang="en-US" altLang="zh-CN" sz="2000" b="1" dirty="0">
                <a:solidFill>
                  <a:srgbClr val="C00000"/>
                </a:solidFill>
                <a:latin typeface="Calibri (本文)"/>
                <a:ea typeface="微軟正黑體" panose="020B0604030504040204" pitchFamily="34" charset="-120"/>
              </a:rPr>
              <a:t> </a:t>
            </a:r>
            <a:r>
              <a:rPr lang="en-US" altLang="zh-CN" sz="2000" dirty="0">
                <a:solidFill>
                  <a:srgbClr val="C00000"/>
                </a:solidFill>
                <a:latin typeface="Calibri (本文)"/>
                <a:ea typeface="微軟正黑體" panose="020B0604030504040204" pitchFamily="34" charset="-120"/>
                <a:hlinkClick r:id="rId5">
                  <a:extLst>
                    <a:ext uri="{A12FA001-AC4F-418D-AE19-62706E023703}">
                      <ahyp:hlinkClr xmlns:ahyp="http://schemas.microsoft.com/office/drawing/2018/hyperlinkcolor" val="tx"/>
                    </a:ext>
                  </a:extLst>
                </a:hlinkClick>
              </a:rPr>
              <a:t>https://www.wikihow.com/Practice-Kasina-Meditation</a:t>
            </a:r>
            <a:r>
              <a:rPr lang="en-US" altLang="zh-CN" sz="2000" dirty="0">
                <a:solidFill>
                  <a:srgbClr val="C00000"/>
                </a:solidFill>
                <a:latin typeface="Calibri (本文)"/>
                <a:ea typeface="微軟正黑體" panose="020B0604030504040204" pitchFamily="34" charset="-120"/>
              </a:rPr>
              <a:t> ;</a:t>
            </a:r>
          </a:p>
          <a:p>
            <a:pPr marL="0" indent="0">
              <a:buClr>
                <a:srgbClr val="00B050"/>
              </a:buClr>
              <a:buNone/>
            </a:pPr>
            <a:r>
              <a:rPr lang="en-US" altLang="zh-CN" sz="2000" dirty="0">
                <a:solidFill>
                  <a:srgbClr val="C00000"/>
                </a:solidFill>
                <a:latin typeface="Calibri (本文)"/>
                <a:ea typeface="微軟正黑體" panose="020B0604030504040204" pitchFamily="34" charset="-120"/>
                <a:hlinkClick r:id="rId6">
                  <a:extLst>
                    <a:ext uri="{A12FA001-AC4F-418D-AE19-62706E023703}">
                      <ahyp:hlinkClr xmlns:ahyp="http://schemas.microsoft.com/office/drawing/2018/hyperlinkcolor" val="tx"/>
                    </a:ext>
                  </a:extLst>
                </a:hlinkClick>
              </a:rPr>
              <a:t>https://www.mctb.org/mctb2/table-of-contents/part-iii-the-samatha-jhanas/29-kasina-practice/</a:t>
            </a:r>
            <a:r>
              <a:rPr lang="en-US" altLang="zh-CN" sz="2000" dirty="0">
                <a:solidFill>
                  <a:srgbClr val="C00000"/>
                </a:solidFill>
                <a:latin typeface="Calibri (本文)"/>
                <a:ea typeface="微軟正黑體" panose="020B0604030504040204" pitchFamily="34" charset="-120"/>
              </a:rPr>
              <a:t> </a:t>
            </a:r>
          </a:p>
        </p:txBody>
      </p:sp>
    </p:spTree>
    <p:extLst>
      <p:ext uri="{BB962C8B-B14F-4D97-AF65-F5344CB8AC3E}">
        <p14:creationId xmlns:p14="http://schemas.microsoft.com/office/powerpoint/2010/main" val="39024054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1469D27-DF24-2F4F-7C4B-E6DE0F0BE55B}"/>
              </a:ext>
            </a:extLst>
          </p:cNvPr>
          <p:cNvSpPr>
            <a:spLocks noGrp="1"/>
          </p:cNvSpPr>
          <p:nvPr>
            <p:ph type="sldNum" sz="quarter" idx="12"/>
          </p:nvPr>
        </p:nvSpPr>
        <p:spPr/>
        <p:txBody>
          <a:bodyPr/>
          <a:lstStyle/>
          <a:p>
            <a:fld id="{6113E31D-E2AB-40D1-8B51-AFA5AFEF393A}" type="slidenum">
              <a:rPr lang="en-US" smtClean="0"/>
              <a:t>43</a:t>
            </a:fld>
            <a:endParaRPr lang="en-US" dirty="0"/>
          </a:p>
        </p:txBody>
      </p:sp>
      <p:pic>
        <p:nvPicPr>
          <p:cNvPr id="5" name="圖片 4">
            <a:extLst>
              <a:ext uri="{FF2B5EF4-FFF2-40B4-BE49-F238E27FC236}">
                <a16:creationId xmlns:a16="http://schemas.microsoft.com/office/drawing/2014/main" id="{2D3CFEE9-7E52-9A24-5EC0-444964C3D469}"/>
              </a:ext>
            </a:extLst>
          </p:cNvPr>
          <p:cNvPicPr>
            <a:picLocks noChangeAspect="1"/>
          </p:cNvPicPr>
          <p:nvPr/>
        </p:nvPicPr>
        <p:blipFill>
          <a:blip r:embed="rId3"/>
          <a:stretch>
            <a:fillRect/>
          </a:stretch>
        </p:blipFill>
        <p:spPr>
          <a:xfrm>
            <a:off x="333772" y="1052736"/>
            <a:ext cx="5905167" cy="5147626"/>
          </a:xfrm>
          <a:prstGeom prst="rect">
            <a:avLst/>
          </a:prstGeom>
        </p:spPr>
      </p:pic>
      <p:sp>
        <p:nvSpPr>
          <p:cNvPr id="6" name="矩形: 按鈕形 5">
            <a:extLst>
              <a:ext uri="{FF2B5EF4-FFF2-40B4-BE49-F238E27FC236}">
                <a16:creationId xmlns:a16="http://schemas.microsoft.com/office/drawing/2014/main" id="{5DB09655-A5BE-8015-DF6E-988FCFE5EC6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7" name="文字方塊 6">
            <a:extLst>
              <a:ext uri="{FF2B5EF4-FFF2-40B4-BE49-F238E27FC236}">
                <a16:creationId xmlns:a16="http://schemas.microsoft.com/office/drawing/2014/main" id="{CCF94866-6FF7-190C-3DF6-E90EAC243E07}"/>
              </a:ext>
            </a:extLst>
          </p:cNvPr>
          <p:cNvSpPr txBox="1"/>
          <p:nvPr/>
        </p:nvSpPr>
        <p:spPr>
          <a:xfrm>
            <a:off x="7522633" y="857887"/>
            <a:ext cx="4238558" cy="552587"/>
          </a:xfrm>
          <a:prstGeom prst="rect">
            <a:avLst/>
          </a:prstGeom>
          <a:noFill/>
        </p:spPr>
        <p:txBody>
          <a:bodyPr wrap="square" rtlCol="0">
            <a:spAutoFit/>
          </a:bodyPr>
          <a:lstStyle/>
          <a:p>
            <a:pPr>
              <a:lnSpc>
                <a:spcPts val="3800"/>
              </a:lnSpc>
            </a:pPr>
            <a:r>
              <a:rPr lang="en-US" altLang="zh-CN" sz="2800" dirty="0">
                <a:solidFill>
                  <a:srgbClr val="00B050"/>
                </a:solidFill>
              </a:rPr>
              <a:t>Learning sign</a:t>
            </a:r>
          </a:p>
        </p:txBody>
      </p:sp>
      <p:sp>
        <p:nvSpPr>
          <p:cNvPr id="8" name="文字方塊 7">
            <a:extLst>
              <a:ext uri="{FF2B5EF4-FFF2-40B4-BE49-F238E27FC236}">
                <a16:creationId xmlns:a16="http://schemas.microsoft.com/office/drawing/2014/main" id="{F01C224E-B659-22F2-BD64-0BB09E48ECF5}"/>
              </a:ext>
            </a:extLst>
          </p:cNvPr>
          <p:cNvSpPr txBox="1"/>
          <p:nvPr/>
        </p:nvSpPr>
        <p:spPr>
          <a:xfrm>
            <a:off x="7522633" y="1716233"/>
            <a:ext cx="4238558" cy="552587"/>
          </a:xfrm>
          <a:prstGeom prst="rect">
            <a:avLst/>
          </a:prstGeom>
          <a:noFill/>
        </p:spPr>
        <p:txBody>
          <a:bodyPr wrap="square" rtlCol="0">
            <a:spAutoFit/>
          </a:bodyPr>
          <a:lstStyle/>
          <a:p>
            <a:pPr>
              <a:lnSpc>
                <a:spcPts val="3800"/>
              </a:lnSpc>
            </a:pPr>
            <a:r>
              <a:rPr lang="en-US" altLang="zh-CN" sz="2800" dirty="0">
                <a:solidFill>
                  <a:srgbClr val="00B050"/>
                </a:solidFill>
              </a:rPr>
              <a:t>Counterpart sign</a:t>
            </a:r>
          </a:p>
        </p:txBody>
      </p:sp>
      <p:sp>
        <p:nvSpPr>
          <p:cNvPr id="9" name="文字方塊 8">
            <a:extLst>
              <a:ext uri="{FF2B5EF4-FFF2-40B4-BE49-F238E27FC236}">
                <a16:creationId xmlns:a16="http://schemas.microsoft.com/office/drawing/2014/main" id="{D6930375-499E-1138-E41C-BBCE714654BA}"/>
              </a:ext>
            </a:extLst>
          </p:cNvPr>
          <p:cNvSpPr txBox="1"/>
          <p:nvPr/>
        </p:nvSpPr>
        <p:spPr>
          <a:xfrm>
            <a:off x="7519152" y="2455859"/>
            <a:ext cx="4238558" cy="552587"/>
          </a:xfrm>
          <a:prstGeom prst="rect">
            <a:avLst/>
          </a:prstGeom>
          <a:noFill/>
        </p:spPr>
        <p:txBody>
          <a:bodyPr wrap="square" rtlCol="0">
            <a:spAutoFit/>
          </a:bodyPr>
          <a:lstStyle/>
          <a:p>
            <a:pPr>
              <a:lnSpc>
                <a:spcPts val="3800"/>
              </a:lnSpc>
            </a:pPr>
            <a:r>
              <a:rPr lang="en-US" altLang="zh-CN" sz="2800" dirty="0">
                <a:solidFill>
                  <a:srgbClr val="00B050"/>
                </a:solidFill>
              </a:rPr>
              <a:t>Access concentration</a:t>
            </a:r>
          </a:p>
        </p:txBody>
      </p:sp>
      <p:sp>
        <p:nvSpPr>
          <p:cNvPr id="10" name="文字方塊 9">
            <a:extLst>
              <a:ext uri="{FF2B5EF4-FFF2-40B4-BE49-F238E27FC236}">
                <a16:creationId xmlns:a16="http://schemas.microsoft.com/office/drawing/2014/main" id="{BC15ED26-FAD4-51C3-DB8F-D1C892F5E2B4}"/>
              </a:ext>
            </a:extLst>
          </p:cNvPr>
          <p:cNvSpPr txBox="1"/>
          <p:nvPr/>
        </p:nvSpPr>
        <p:spPr>
          <a:xfrm>
            <a:off x="7071477" y="3461539"/>
            <a:ext cx="5616624" cy="552587"/>
          </a:xfrm>
          <a:prstGeom prst="rect">
            <a:avLst/>
          </a:prstGeom>
          <a:noFill/>
        </p:spPr>
        <p:txBody>
          <a:bodyPr wrap="square" rtlCol="0">
            <a:spAutoFit/>
          </a:bodyPr>
          <a:lstStyle/>
          <a:p>
            <a:pPr>
              <a:lnSpc>
                <a:spcPts val="3800"/>
              </a:lnSpc>
            </a:pPr>
            <a:r>
              <a:rPr lang="en-US" altLang="zh-CN" sz="2800" dirty="0">
                <a:solidFill>
                  <a:srgbClr val="00B050"/>
                </a:solidFill>
              </a:rPr>
              <a:t>Absorption concentration (</a:t>
            </a:r>
            <a:r>
              <a:rPr lang="en-US" altLang="zh-CN" sz="2800" dirty="0" err="1">
                <a:solidFill>
                  <a:srgbClr val="00B050"/>
                </a:solidFill>
              </a:rPr>
              <a:t>jhana</a:t>
            </a:r>
            <a:r>
              <a:rPr lang="en-US" altLang="zh-CN" sz="2800" dirty="0">
                <a:solidFill>
                  <a:srgbClr val="00B050"/>
                </a:solidFill>
              </a:rPr>
              <a:t>)</a:t>
            </a:r>
          </a:p>
        </p:txBody>
      </p:sp>
      <p:sp>
        <p:nvSpPr>
          <p:cNvPr id="11" name="箭號: 向下 10">
            <a:extLst>
              <a:ext uri="{FF2B5EF4-FFF2-40B4-BE49-F238E27FC236}">
                <a16:creationId xmlns:a16="http://schemas.microsoft.com/office/drawing/2014/main" id="{8E62EAA6-3245-7B83-5DDF-700D4DBF411B}"/>
              </a:ext>
            </a:extLst>
          </p:cNvPr>
          <p:cNvSpPr/>
          <p:nvPr/>
        </p:nvSpPr>
        <p:spPr>
          <a:xfrm>
            <a:off x="8758708" y="3037911"/>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2" name="文字方塊 11">
            <a:extLst>
              <a:ext uri="{FF2B5EF4-FFF2-40B4-BE49-F238E27FC236}">
                <a16:creationId xmlns:a16="http://schemas.microsoft.com/office/drawing/2014/main" id="{4E47B412-7842-FE78-5C68-9B0AF5B6B63D}"/>
              </a:ext>
            </a:extLst>
          </p:cNvPr>
          <p:cNvSpPr txBox="1"/>
          <p:nvPr/>
        </p:nvSpPr>
        <p:spPr>
          <a:xfrm>
            <a:off x="7556811" y="4625643"/>
            <a:ext cx="5616624" cy="552587"/>
          </a:xfrm>
          <a:prstGeom prst="rect">
            <a:avLst/>
          </a:prstGeom>
          <a:noFill/>
        </p:spPr>
        <p:txBody>
          <a:bodyPr wrap="square" rtlCol="0">
            <a:spAutoFit/>
          </a:bodyPr>
          <a:lstStyle/>
          <a:p>
            <a:pPr>
              <a:lnSpc>
                <a:spcPts val="3800"/>
              </a:lnSpc>
            </a:pPr>
            <a:r>
              <a:rPr lang="en-US" altLang="zh-CN" sz="2800" dirty="0">
                <a:solidFill>
                  <a:srgbClr val="00B050"/>
                </a:solidFill>
              </a:rPr>
              <a:t>Expanding the </a:t>
            </a:r>
            <a:r>
              <a:rPr lang="en-US" altLang="zh-CN" sz="2800" dirty="0" err="1">
                <a:solidFill>
                  <a:srgbClr val="00B050"/>
                </a:solidFill>
              </a:rPr>
              <a:t>kasina</a:t>
            </a:r>
            <a:endParaRPr lang="en-US" altLang="zh-CN" sz="2800" dirty="0">
              <a:solidFill>
                <a:srgbClr val="00B050"/>
              </a:solidFill>
            </a:endParaRPr>
          </a:p>
        </p:txBody>
      </p:sp>
      <p:sp>
        <p:nvSpPr>
          <p:cNvPr id="13" name="箭號: 向下 12">
            <a:extLst>
              <a:ext uri="{FF2B5EF4-FFF2-40B4-BE49-F238E27FC236}">
                <a16:creationId xmlns:a16="http://schemas.microsoft.com/office/drawing/2014/main" id="{8D1D2EFF-9A5C-CCCB-726D-F51E37DF472B}"/>
              </a:ext>
            </a:extLst>
          </p:cNvPr>
          <p:cNvSpPr/>
          <p:nvPr/>
        </p:nvSpPr>
        <p:spPr>
          <a:xfrm>
            <a:off x="8758707" y="4041310"/>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4" name="文字方塊 13">
            <a:extLst>
              <a:ext uri="{FF2B5EF4-FFF2-40B4-BE49-F238E27FC236}">
                <a16:creationId xmlns:a16="http://schemas.microsoft.com/office/drawing/2014/main" id="{E16D7A26-D56F-E40F-7E11-C356CDB41863}"/>
              </a:ext>
            </a:extLst>
          </p:cNvPr>
          <p:cNvSpPr txBox="1"/>
          <p:nvPr/>
        </p:nvSpPr>
        <p:spPr>
          <a:xfrm>
            <a:off x="7524005" y="140295"/>
            <a:ext cx="4238558" cy="552587"/>
          </a:xfrm>
          <a:prstGeom prst="rect">
            <a:avLst/>
          </a:prstGeom>
          <a:noFill/>
        </p:spPr>
        <p:txBody>
          <a:bodyPr wrap="square" rtlCol="0">
            <a:spAutoFit/>
          </a:bodyPr>
          <a:lstStyle/>
          <a:p>
            <a:pPr>
              <a:lnSpc>
                <a:spcPts val="3800"/>
              </a:lnSpc>
            </a:pPr>
            <a:r>
              <a:rPr lang="en-US" altLang="zh-CN" sz="2800" dirty="0">
                <a:solidFill>
                  <a:srgbClr val="00B050"/>
                </a:solidFill>
              </a:rPr>
              <a:t>Preparation sign</a:t>
            </a:r>
          </a:p>
        </p:txBody>
      </p:sp>
      <p:cxnSp>
        <p:nvCxnSpPr>
          <p:cNvPr id="15" name="直線單箭頭接點 14">
            <a:extLst>
              <a:ext uri="{FF2B5EF4-FFF2-40B4-BE49-F238E27FC236}">
                <a16:creationId xmlns:a16="http://schemas.microsoft.com/office/drawing/2014/main" id="{C51DD387-2103-85FE-79CA-625BFD85AD76}"/>
              </a:ext>
            </a:extLst>
          </p:cNvPr>
          <p:cNvCxnSpPr>
            <a:cxnSpLocks/>
          </p:cNvCxnSpPr>
          <p:nvPr/>
        </p:nvCxnSpPr>
        <p:spPr>
          <a:xfrm>
            <a:off x="8614692" y="692696"/>
            <a:ext cx="0" cy="344055"/>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6" name="箭號: 向下 15">
            <a:extLst>
              <a:ext uri="{FF2B5EF4-FFF2-40B4-BE49-F238E27FC236}">
                <a16:creationId xmlns:a16="http://schemas.microsoft.com/office/drawing/2014/main" id="{755D7AB2-3DF1-3F9C-42A1-B14747C63273}"/>
              </a:ext>
            </a:extLst>
          </p:cNvPr>
          <p:cNvSpPr/>
          <p:nvPr/>
        </p:nvSpPr>
        <p:spPr>
          <a:xfrm>
            <a:off x="8758707" y="5230634"/>
            <a:ext cx="473009" cy="552587"/>
          </a:xfrm>
          <a:prstGeom prst="down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B050"/>
              </a:solidFill>
            </a:endParaRPr>
          </a:p>
        </p:txBody>
      </p:sp>
      <p:sp>
        <p:nvSpPr>
          <p:cNvPr id="17" name="文字方塊 16">
            <a:extLst>
              <a:ext uri="{FF2B5EF4-FFF2-40B4-BE49-F238E27FC236}">
                <a16:creationId xmlns:a16="http://schemas.microsoft.com/office/drawing/2014/main" id="{732481E4-7F05-0932-DBF4-EA4F81BD6D50}"/>
              </a:ext>
            </a:extLst>
          </p:cNvPr>
          <p:cNvSpPr txBox="1"/>
          <p:nvPr/>
        </p:nvSpPr>
        <p:spPr>
          <a:xfrm>
            <a:off x="7556811" y="5756733"/>
            <a:ext cx="3425773" cy="552587"/>
          </a:xfrm>
          <a:prstGeom prst="rect">
            <a:avLst/>
          </a:prstGeom>
          <a:noFill/>
        </p:spPr>
        <p:txBody>
          <a:bodyPr wrap="square" rtlCol="0">
            <a:spAutoFit/>
          </a:bodyPr>
          <a:lstStyle/>
          <a:p>
            <a:pPr>
              <a:lnSpc>
                <a:spcPts val="3800"/>
              </a:lnSpc>
            </a:pPr>
            <a:r>
              <a:rPr lang="en-US" altLang="zh-CN" sz="2800" dirty="0">
                <a:solidFill>
                  <a:srgbClr val="00B050"/>
                </a:solidFill>
              </a:rPr>
              <a:t>Prolonged absorption</a:t>
            </a:r>
          </a:p>
        </p:txBody>
      </p:sp>
      <p:cxnSp>
        <p:nvCxnSpPr>
          <p:cNvPr id="18" name="直線單箭頭接點 17">
            <a:extLst>
              <a:ext uri="{FF2B5EF4-FFF2-40B4-BE49-F238E27FC236}">
                <a16:creationId xmlns:a16="http://schemas.microsoft.com/office/drawing/2014/main" id="{B41085D1-E4A3-1EF6-F6B3-3E4D916B17CE}"/>
              </a:ext>
            </a:extLst>
          </p:cNvPr>
          <p:cNvCxnSpPr>
            <a:cxnSpLocks/>
          </p:cNvCxnSpPr>
          <p:nvPr/>
        </p:nvCxnSpPr>
        <p:spPr>
          <a:xfrm>
            <a:off x="8614692" y="1398672"/>
            <a:ext cx="0" cy="344055"/>
          </a:xfrm>
          <a:prstGeom prst="straightConnector1">
            <a:avLst/>
          </a:prstGeom>
          <a:ln w="190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28151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animBg="1"/>
      <p:bldP spid="12" grpId="0"/>
      <p:bldP spid="13" grpId="0" animBg="1"/>
      <p:bldP spid="16" grpId="0" animBg="1"/>
      <p:bldP spid="1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9A72BF3-39FA-DCCA-2F90-F7289BD13DDE}"/>
              </a:ext>
            </a:extLst>
          </p:cNvPr>
          <p:cNvSpPr>
            <a:spLocks noGrp="1"/>
          </p:cNvSpPr>
          <p:nvPr>
            <p:ph type="sldNum" sz="quarter" idx="12"/>
          </p:nvPr>
        </p:nvSpPr>
        <p:spPr/>
        <p:txBody>
          <a:bodyPr/>
          <a:lstStyle/>
          <a:p>
            <a:fld id="{6113E31D-E2AB-40D1-8B51-AFA5AFEF393A}" type="slidenum">
              <a:rPr lang="en-US" smtClean="0"/>
              <a:t>44</a:t>
            </a:fld>
            <a:endParaRPr lang="en-US" dirty="0"/>
          </a:p>
        </p:txBody>
      </p:sp>
      <p:sp>
        <p:nvSpPr>
          <p:cNvPr id="5" name="文字方塊 4">
            <a:extLst>
              <a:ext uri="{FF2B5EF4-FFF2-40B4-BE49-F238E27FC236}">
                <a16:creationId xmlns:a16="http://schemas.microsoft.com/office/drawing/2014/main" id="{7DEE78A7-9444-7A90-2DD2-C2365A332604}"/>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3. Fire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CA54E3AB-3FF0-B01C-B64D-07DDD175B128}"/>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F1A7EE9F-BBCB-C5F5-91F7-AF9B5DD466ED}"/>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A candle, etc.</a:t>
            </a:r>
          </a:p>
        </p:txBody>
      </p:sp>
      <p:sp>
        <p:nvSpPr>
          <p:cNvPr id="8" name="矩形: 按鈕形 7">
            <a:extLst>
              <a:ext uri="{FF2B5EF4-FFF2-40B4-BE49-F238E27FC236}">
                <a16:creationId xmlns:a16="http://schemas.microsoft.com/office/drawing/2014/main" id="{D7571775-4D24-250E-D402-A0712B771215}"/>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9" name="內容版面配置區 2">
            <a:extLst>
              <a:ext uri="{FF2B5EF4-FFF2-40B4-BE49-F238E27FC236}">
                <a16:creationId xmlns:a16="http://schemas.microsoft.com/office/drawing/2014/main" id="{C1433F67-EB8F-754C-2CF9-B389002A1D80}"/>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Natural fire (e.g., wildfire)</a:t>
            </a:r>
          </a:p>
        </p:txBody>
      </p:sp>
      <p:pic>
        <p:nvPicPr>
          <p:cNvPr id="11" name="圖片 10">
            <a:extLst>
              <a:ext uri="{FF2B5EF4-FFF2-40B4-BE49-F238E27FC236}">
                <a16:creationId xmlns:a16="http://schemas.microsoft.com/office/drawing/2014/main" id="{A6B54777-D868-C8F3-6C6A-49D035BCF06E}"/>
              </a:ext>
            </a:extLst>
          </p:cNvPr>
          <p:cNvPicPr>
            <a:picLocks noChangeAspect="1"/>
          </p:cNvPicPr>
          <p:nvPr/>
        </p:nvPicPr>
        <p:blipFill>
          <a:blip r:embed="rId3"/>
          <a:stretch>
            <a:fillRect/>
          </a:stretch>
        </p:blipFill>
        <p:spPr>
          <a:xfrm>
            <a:off x="6742484" y="1772816"/>
            <a:ext cx="4733925" cy="3724275"/>
          </a:xfrm>
          <a:prstGeom prst="rect">
            <a:avLst/>
          </a:prstGeom>
        </p:spPr>
      </p:pic>
      <p:pic>
        <p:nvPicPr>
          <p:cNvPr id="12" name="圖片 11">
            <a:extLst>
              <a:ext uri="{FF2B5EF4-FFF2-40B4-BE49-F238E27FC236}">
                <a16:creationId xmlns:a16="http://schemas.microsoft.com/office/drawing/2014/main" id="{E68CB5B6-B9D5-2FFC-A103-13CEC2CF7DFC}"/>
              </a:ext>
            </a:extLst>
          </p:cNvPr>
          <p:cNvPicPr>
            <a:picLocks noChangeAspect="1"/>
          </p:cNvPicPr>
          <p:nvPr/>
        </p:nvPicPr>
        <p:blipFill>
          <a:blip r:embed="rId4"/>
          <a:stretch>
            <a:fillRect/>
          </a:stretch>
        </p:blipFill>
        <p:spPr>
          <a:xfrm>
            <a:off x="4006180" y="3866148"/>
            <a:ext cx="1440161" cy="2442013"/>
          </a:xfrm>
          <a:prstGeom prst="rect">
            <a:avLst/>
          </a:prstGeom>
        </p:spPr>
      </p:pic>
    </p:spTree>
    <p:extLst>
      <p:ext uri="{BB962C8B-B14F-4D97-AF65-F5344CB8AC3E}">
        <p14:creationId xmlns:p14="http://schemas.microsoft.com/office/powerpoint/2010/main" val="34929155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C6188C6-B312-F0DA-1CE0-0EDD667BFACA}"/>
              </a:ext>
            </a:extLst>
          </p:cNvPr>
          <p:cNvSpPr>
            <a:spLocks noGrp="1"/>
          </p:cNvSpPr>
          <p:nvPr>
            <p:ph type="sldNum" sz="quarter" idx="12"/>
          </p:nvPr>
        </p:nvSpPr>
        <p:spPr/>
        <p:txBody>
          <a:bodyPr/>
          <a:lstStyle/>
          <a:p>
            <a:fld id="{6113E31D-E2AB-40D1-8B51-AFA5AFEF393A}" type="slidenum">
              <a:rPr lang="en-US" smtClean="0"/>
              <a:t>45</a:t>
            </a:fld>
            <a:endParaRPr lang="en-US" dirty="0"/>
          </a:p>
        </p:txBody>
      </p:sp>
      <p:sp>
        <p:nvSpPr>
          <p:cNvPr id="5" name="文字方塊 4">
            <a:extLst>
              <a:ext uri="{FF2B5EF4-FFF2-40B4-BE49-F238E27FC236}">
                <a16:creationId xmlns:a16="http://schemas.microsoft.com/office/drawing/2014/main" id="{0EC92BCE-6213-3374-08E3-7A31FFFCEADD}"/>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4. Wind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E9AA3C09-947C-7FFF-A81A-2B172963F428}"/>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矩形: 按鈕形 6">
            <a:extLst>
              <a:ext uri="{FF2B5EF4-FFF2-40B4-BE49-F238E27FC236}">
                <a16:creationId xmlns:a16="http://schemas.microsoft.com/office/drawing/2014/main" id="{DAB7C760-E455-B1A9-8273-17969D6BC97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8" name="內容版面配置區 2">
            <a:extLst>
              <a:ext uri="{FF2B5EF4-FFF2-40B4-BE49-F238E27FC236}">
                <a16:creationId xmlns:a16="http://schemas.microsoft.com/office/drawing/2014/main" id="{CE97D917-4A5E-DD06-E925-058BFE4BDD2D}"/>
              </a:ext>
            </a:extLst>
          </p:cNvPr>
          <p:cNvSpPr txBox="1">
            <a:spLocks/>
          </p:cNvSpPr>
          <p:nvPr/>
        </p:nvSpPr>
        <p:spPr>
          <a:xfrm>
            <a:off x="979262" y="292479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Wind</a:t>
            </a:r>
          </a:p>
        </p:txBody>
      </p:sp>
      <p:pic>
        <p:nvPicPr>
          <p:cNvPr id="15" name="圖片 14">
            <a:extLst>
              <a:ext uri="{FF2B5EF4-FFF2-40B4-BE49-F238E27FC236}">
                <a16:creationId xmlns:a16="http://schemas.microsoft.com/office/drawing/2014/main" id="{E9E0FF9E-2BB0-997C-925A-8E40ADF1A045}"/>
              </a:ext>
            </a:extLst>
          </p:cNvPr>
          <p:cNvPicPr>
            <a:picLocks noChangeAspect="1"/>
          </p:cNvPicPr>
          <p:nvPr/>
        </p:nvPicPr>
        <p:blipFill>
          <a:blip r:embed="rId3"/>
          <a:stretch>
            <a:fillRect/>
          </a:stretch>
        </p:blipFill>
        <p:spPr>
          <a:xfrm>
            <a:off x="6127001" y="2085742"/>
            <a:ext cx="5628906" cy="4223578"/>
          </a:xfrm>
          <a:prstGeom prst="rect">
            <a:avLst/>
          </a:prstGeom>
        </p:spPr>
      </p:pic>
    </p:spTree>
    <p:extLst>
      <p:ext uri="{BB962C8B-B14F-4D97-AF65-F5344CB8AC3E}">
        <p14:creationId xmlns:p14="http://schemas.microsoft.com/office/powerpoint/2010/main" val="424724661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FE564787-CFAC-C294-916E-DEA5975D2738}"/>
              </a:ext>
            </a:extLst>
          </p:cNvPr>
          <p:cNvSpPr>
            <a:spLocks noGrp="1"/>
          </p:cNvSpPr>
          <p:nvPr>
            <p:ph type="sldNum" sz="quarter" idx="12"/>
          </p:nvPr>
        </p:nvSpPr>
        <p:spPr/>
        <p:txBody>
          <a:bodyPr/>
          <a:lstStyle/>
          <a:p>
            <a:fld id="{6113E31D-E2AB-40D1-8B51-AFA5AFEF393A}" type="slidenum">
              <a:rPr lang="en-US" smtClean="0"/>
              <a:t>46</a:t>
            </a:fld>
            <a:endParaRPr lang="en-US" dirty="0"/>
          </a:p>
        </p:txBody>
      </p:sp>
      <p:sp>
        <p:nvSpPr>
          <p:cNvPr id="5" name="文字方塊 4">
            <a:extLst>
              <a:ext uri="{FF2B5EF4-FFF2-40B4-BE49-F238E27FC236}">
                <a16:creationId xmlns:a16="http://schemas.microsoft.com/office/drawing/2014/main" id="{BA91F877-93A7-C79E-DBBF-A1472492A4C0}"/>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5. Blue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260C2562-0B37-6140-0717-446DBF414898}"/>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38A8153C-2150-D795-63E5-E8D78198428A}"/>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Blue device</a:t>
            </a:r>
          </a:p>
        </p:txBody>
      </p:sp>
      <p:sp>
        <p:nvSpPr>
          <p:cNvPr id="8" name="矩形: 按鈕形 7">
            <a:extLst>
              <a:ext uri="{FF2B5EF4-FFF2-40B4-BE49-F238E27FC236}">
                <a16:creationId xmlns:a16="http://schemas.microsoft.com/office/drawing/2014/main" id="{4DBD6DB4-AD54-EF8D-8E6C-BDBF1042BC5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9" name="內容版面配置區 2">
            <a:extLst>
              <a:ext uri="{FF2B5EF4-FFF2-40B4-BE49-F238E27FC236}">
                <a16:creationId xmlns:a16="http://schemas.microsoft.com/office/drawing/2014/main" id="{3C72570F-952F-F77C-00F4-E184F37528FB}"/>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Blue flowers, etc.</a:t>
            </a:r>
          </a:p>
        </p:txBody>
      </p:sp>
      <p:pic>
        <p:nvPicPr>
          <p:cNvPr id="11" name="圖片 10">
            <a:extLst>
              <a:ext uri="{FF2B5EF4-FFF2-40B4-BE49-F238E27FC236}">
                <a16:creationId xmlns:a16="http://schemas.microsoft.com/office/drawing/2014/main" id="{192033A0-E964-ACBB-E5B4-985ABEEABCEA}"/>
              </a:ext>
            </a:extLst>
          </p:cNvPr>
          <p:cNvPicPr>
            <a:picLocks noChangeAspect="1"/>
          </p:cNvPicPr>
          <p:nvPr/>
        </p:nvPicPr>
        <p:blipFill>
          <a:blip r:embed="rId3"/>
          <a:stretch>
            <a:fillRect/>
          </a:stretch>
        </p:blipFill>
        <p:spPr>
          <a:xfrm>
            <a:off x="6601905" y="1459469"/>
            <a:ext cx="5266173" cy="3560369"/>
          </a:xfrm>
          <a:prstGeom prst="rect">
            <a:avLst/>
          </a:prstGeom>
        </p:spPr>
      </p:pic>
      <p:pic>
        <p:nvPicPr>
          <p:cNvPr id="12" name="圖片 11">
            <a:extLst>
              <a:ext uri="{FF2B5EF4-FFF2-40B4-BE49-F238E27FC236}">
                <a16:creationId xmlns:a16="http://schemas.microsoft.com/office/drawing/2014/main" id="{1E60A13A-1013-A850-C373-2348655B85DB}"/>
              </a:ext>
            </a:extLst>
          </p:cNvPr>
          <p:cNvPicPr>
            <a:picLocks noChangeAspect="1"/>
          </p:cNvPicPr>
          <p:nvPr/>
        </p:nvPicPr>
        <p:blipFill>
          <a:blip r:embed="rId4"/>
          <a:stretch>
            <a:fillRect/>
          </a:stretch>
        </p:blipFill>
        <p:spPr>
          <a:xfrm>
            <a:off x="3283824" y="4115098"/>
            <a:ext cx="2662110" cy="2560696"/>
          </a:xfrm>
          <a:prstGeom prst="rect">
            <a:avLst/>
          </a:prstGeom>
        </p:spPr>
      </p:pic>
    </p:spTree>
    <p:extLst>
      <p:ext uri="{BB962C8B-B14F-4D97-AF65-F5344CB8AC3E}">
        <p14:creationId xmlns:p14="http://schemas.microsoft.com/office/powerpoint/2010/main" val="10219859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1ED96C5-9034-8926-E7F2-A695DDC0E8D0}"/>
              </a:ext>
            </a:extLst>
          </p:cNvPr>
          <p:cNvSpPr>
            <a:spLocks noGrp="1"/>
          </p:cNvSpPr>
          <p:nvPr>
            <p:ph type="sldNum" sz="quarter" idx="12"/>
          </p:nvPr>
        </p:nvSpPr>
        <p:spPr/>
        <p:txBody>
          <a:bodyPr/>
          <a:lstStyle/>
          <a:p>
            <a:fld id="{6113E31D-E2AB-40D1-8B51-AFA5AFEF393A}" type="slidenum">
              <a:rPr lang="en-US" smtClean="0"/>
              <a:t>47</a:t>
            </a:fld>
            <a:endParaRPr lang="en-US" dirty="0"/>
          </a:p>
        </p:txBody>
      </p:sp>
      <p:sp>
        <p:nvSpPr>
          <p:cNvPr id="5" name="文字方塊 4">
            <a:extLst>
              <a:ext uri="{FF2B5EF4-FFF2-40B4-BE49-F238E27FC236}">
                <a16:creationId xmlns:a16="http://schemas.microsoft.com/office/drawing/2014/main" id="{0FE150EF-5724-196C-B069-675EFEC0E366}"/>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6. Yellow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43E6717F-B659-74CD-BCD4-95EF2705EEE7}"/>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CEC22B70-F3FA-9E53-958A-F4EF2CE514DA}"/>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Yellow device</a:t>
            </a:r>
          </a:p>
        </p:txBody>
      </p:sp>
      <p:sp>
        <p:nvSpPr>
          <p:cNvPr id="8" name="內容版面配置區 2">
            <a:extLst>
              <a:ext uri="{FF2B5EF4-FFF2-40B4-BE49-F238E27FC236}">
                <a16:creationId xmlns:a16="http://schemas.microsoft.com/office/drawing/2014/main" id="{F1D4AB9E-168F-6759-0227-EBC157CAAD7A}"/>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Yellow flowers, etc.</a:t>
            </a:r>
          </a:p>
        </p:txBody>
      </p:sp>
      <p:sp>
        <p:nvSpPr>
          <p:cNvPr id="9" name="矩形: 按鈕形 8">
            <a:extLst>
              <a:ext uri="{FF2B5EF4-FFF2-40B4-BE49-F238E27FC236}">
                <a16:creationId xmlns:a16="http://schemas.microsoft.com/office/drawing/2014/main" id="{240D8C90-5200-F1A1-0E39-889342FB4BD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1" name="圖片 10">
            <a:extLst>
              <a:ext uri="{FF2B5EF4-FFF2-40B4-BE49-F238E27FC236}">
                <a16:creationId xmlns:a16="http://schemas.microsoft.com/office/drawing/2014/main" id="{0A5BFE1A-F70E-18B5-9461-EDB85A10CB88}"/>
              </a:ext>
            </a:extLst>
          </p:cNvPr>
          <p:cNvPicPr>
            <a:picLocks noChangeAspect="1"/>
          </p:cNvPicPr>
          <p:nvPr/>
        </p:nvPicPr>
        <p:blipFill>
          <a:blip r:embed="rId3"/>
          <a:stretch>
            <a:fillRect/>
          </a:stretch>
        </p:blipFill>
        <p:spPr>
          <a:xfrm>
            <a:off x="7075560" y="834017"/>
            <a:ext cx="4905375" cy="3038475"/>
          </a:xfrm>
          <a:prstGeom prst="rect">
            <a:avLst/>
          </a:prstGeom>
        </p:spPr>
      </p:pic>
      <p:pic>
        <p:nvPicPr>
          <p:cNvPr id="12" name="圖片 11">
            <a:extLst>
              <a:ext uri="{FF2B5EF4-FFF2-40B4-BE49-F238E27FC236}">
                <a16:creationId xmlns:a16="http://schemas.microsoft.com/office/drawing/2014/main" id="{8240D6CC-AB2D-4E62-BAC3-A54CE726E208}"/>
              </a:ext>
            </a:extLst>
          </p:cNvPr>
          <p:cNvPicPr>
            <a:picLocks noChangeAspect="1"/>
          </p:cNvPicPr>
          <p:nvPr/>
        </p:nvPicPr>
        <p:blipFill>
          <a:blip r:embed="rId4"/>
          <a:stretch>
            <a:fillRect/>
          </a:stretch>
        </p:blipFill>
        <p:spPr>
          <a:xfrm>
            <a:off x="3120708" y="3654444"/>
            <a:ext cx="3936107" cy="3170467"/>
          </a:xfrm>
          <a:prstGeom prst="rect">
            <a:avLst/>
          </a:prstGeom>
        </p:spPr>
      </p:pic>
      <p:pic>
        <p:nvPicPr>
          <p:cNvPr id="14" name="圖片 13">
            <a:extLst>
              <a:ext uri="{FF2B5EF4-FFF2-40B4-BE49-F238E27FC236}">
                <a16:creationId xmlns:a16="http://schemas.microsoft.com/office/drawing/2014/main" id="{07EB7E2E-717A-D4D1-144E-1B6C807DD867}"/>
              </a:ext>
            </a:extLst>
          </p:cNvPr>
          <p:cNvPicPr>
            <a:picLocks noChangeAspect="1"/>
          </p:cNvPicPr>
          <p:nvPr/>
        </p:nvPicPr>
        <p:blipFill>
          <a:blip r:embed="rId5"/>
          <a:stretch>
            <a:fillRect/>
          </a:stretch>
        </p:blipFill>
        <p:spPr>
          <a:xfrm>
            <a:off x="806841" y="5330076"/>
            <a:ext cx="2227231" cy="1478279"/>
          </a:xfrm>
          <a:prstGeom prst="rect">
            <a:avLst/>
          </a:prstGeom>
        </p:spPr>
      </p:pic>
    </p:spTree>
    <p:extLst>
      <p:ext uri="{BB962C8B-B14F-4D97-AF65-F5344CB8AC3E}">
        <p14:creationId xmlns:p14="http://schemas.microsoft.com/office/powerpoint/2010/main" val="32800968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B652192-0B17-2A98-DE16-9EA8E01A69E7}"/>
              </a:ext>
            </a:extLst>
          </p:cNvPr>
          <p:cNvSpPr>
            <a:spLocks noGrp="1"/>
          </p:cNvSpPr>
          <p:nvPr>
            <p:ph type="sldNum" sz="quarter" idx="12"/>
          </p:nvPr>
        </p:nvSpPr>
        <p:spPr/>
        <p:txBody>
          <a:bodyPr/>
          <a:lstStyle/>
          <a:p>
            <a:fld id="{6113E31D-E2AB-40D1-8B51-AFA5AFEF393A}" type="slidenum">
              <a:rPr lang="en-US" smtClean="0"/>
              <a:t>48</a:t>
            </a:fld>
            <a:endParaRPr lang="en-US" dirty="0"/>
          </a:p>
        </p:txBody>
      </p:sp>
      <p:sp>
        <p:nvSpPr>
          <p:cNvPr id="5" name="文字方塊 4">
            <a:extLst>
              <a:ext uri="{FF2B5EF4-FFF2-40B4-BE49-F238E27FC236}">
                <a16:creationId xmlns:a16="http://schemas.microsoft.com/office/drawing/2014/main" id="{44E4BAD1-AB11-87FD-EF0D-E30ACDBC98F6}"/>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7. Red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97031165-19D7-1158-A8EE-AADB7B841845}"/>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9BC30992-B6FE-631F-CE38-604F32FB4AE8}"/>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Red device</a:t>
            </a:r>
          </a:p>
        </p:txBody>
      </p:sp>
      <p:sp>
        <p:nvSpPr>
          <p:cNvPr id="8" name="內容版面配置區 2">
            <a:extLst>
              <a:ext uri="{FF2B5EF4-FFF2-40B4-BE49-F238E27FC236}">
                <a16:creationId xmlns:a16="http://schemas.microsoft.com/office/drawing/2014/main" id="{4CCD9A52-87E4-B1FB-E6BF-1E78A26DE7E0}"/>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Red flowers, etc.</a:t>
            </a:r>
          </a:p>
        </p:txBody>
      </p:sp>
      <p:sp>
        <p:nvSpPr>
          <p:cNvPr id="9" name="矩形: 按鈕形 8">
            <a:extLst>
              <a:ext uri="{FF2B5EF4-FFF2-40B4-BE49-F238E27FC236}">
                <a16:creationId xmlns:a16="http://schemas.microsoft.com/office/drawing/2014/main" id="{F9E1E078-87FE-E135-36EE-7BAD2741B8A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1" name="圖片 10">
            <a:extLst>
              <a:ext uri="{FF2B5EF4-FFF2-40B4-BE49-F238E27FC236}">
                <a16:creationId xmlns:a16="http://schemas.microsoft.com/office/drawing/2014/main" id="{25C016C4-A086-9B28-FB20-182CB25C58A1}"/>
              </a:ext>
            </a:extLst>
          </p:cNvPr>
          <p:cNvPicPr>
            <a:picLocks noChangeAspect="1"/>
          </p:cNvPicPr>
          <p:nvPr/>
        </p:nvPicPr>
        <p:blipFill>
          <a:blip r:embed="rId3"/>
          <a:stretch>
            <a:fillRect/>
          </a:stretch>
        </p:blipFill>
        <p:spPr>
          <a:xfrm>
            <a:off x="7318548" y="980728"/>
            <a:ext cx="4104455" cy="4499536"/>
          </a:xfrm>
          <a:prstGeom prst="rect">
            <a:avLst/>
          </a:prstGeom>
        </p:spPr>
      </p:pic>
      <p:pic>
        <p:nvPicPr>
          <p:cNvPr id="16" name="圖片 15">
            <a:extLst>
              <a:ext uri="{FF2B5EF4-FFF2-40B4-BE49-F238E27FC236}">
                <a16:creationId xmlns:a16="http://schemas.microsoft.com/office/drawing/2014/main" id="{BC023D26-F512-9B89-5C49-F13111235527}"/>
              </a:ext>
            </a:extLst>
          </p:cNvPr>
          <p:cNvPicPr>
            <a:picLocks noChangeAspect="1"/>
          </p:cNvPicPr>
          <p:nvPr/>
        </p:nvPicPr>
        <p:blipFill>
          <a:blip r:embed="rId4"/>
          <a:stretch>
            <a:fillRect/>
          </a:stretch>
        </p:blipFill>
        <p:spPr>
          <a:xfrm>
            <a:off x="3646140" y="3586134"/>
            <a:ext cx="2609255" cy="2524631"/>
          </a:xfrm>
          <a:prstGeom prst="rect">
            <a:avLst/>
          </a:prstGeom>
        </p:spPr>
      </p:pic>
    </p:spTree>
    <p:extLst>
      <p:ext uri="{BB962C8B-B14F-4D97-AF65-F5344CB8AC3E}">
        <p14:creationId xmlns:p14="http://schemas.microsoft.com/office/powerpoint/2010/main" val="36646932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C56D576A-AD5E-2DB5-2BE6-29418208AF05}"/>
              </a:ext>
            </a:extLst>
          </p:cNvPr>
          <p:cNvSpPr>
            <a:spLocks noGrp="1"/>
          </p:cNvSpPr>
          <p:nvPr>
            <p:ph type="sldNum" sz="quarter" idx="12"/>
          </p:nvPr>
        </p:nvSpPr>
        <p:spPr/>
        <p:txBody>
          <a:bodyPr/>
          <a:lstStyle/>
          <a:p>
            <a:fld id="{6113E31D-E2AB-40D1-8B51-AFA5AFEF393A}" type="slidenum">
              <a:rPr lang="en-US" smtClean="0"/>
              <a:t>49</a:t>
            </a:fld>
            <a:endParaRPr lang="en-US" dirty="0"/>
          </a:p>
        </p:txBody>
      </p:sp>
      <p:sp>
        <p:nvSpPr>
          <p:cNvPr id="5" name="文字方塊 4">
            <a:extLst>
              <a:ext uri="{FF2B5EF4-FFF2-40B4-BE49-F238E27FC236}">
                <a16:creationId xmlns:a16="http://schemas.microsoft.com/office/drawing/2014/main" id="{8090B064-437C-FBFB-EFD4-A9F78C2D007C}"/>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8. White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9C8BBA0C-FBB4-FDC5-307C-6058B65CA8B4}"/>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EC129B59-B100-A98F-E66F-433B4D95C4ED}"/>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White device</a:t>
            </a:r>
          </a:p>
        </p:txBody>
      </p:sp>
      <p:sp>
        <p:nvSpPr>
          <p:cNvPr id="8" name="內容版面配置區 2">
            <a:extLst>
              <a:ext uri="{FF2B5EF4-FFF2-40B4-BE49-F238E27FC236}">
                <a16:creationId xmlns:a16="http://schemas.microsoft.com/office/drawing/2014/main" id="{1AA5AD4C-37DB-2D6D-9D04-01E36240A865}"/>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White flowers, etc.</a:t>
            </a:r>
          </a:p>
        </p:txBody>
      </p:sp>
      <p:sp>
        <p:nvSpPr>
          <p:cNvPr id="9" name="矩形: 按鈕形 8">
            <a:extLst>
              <a:ext uri="{FF2B5EF4-FFF2-40B4-BE49-F238E27FC236}">
                <a16:creationId xmlns:a16="http://schemas.microsoft.com/office/drawing/2014/main" id="{75F39FDC-62B7-A472-BB41-4722D4ABFE53}"/>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1" name="圖片 10">
            <a:extLst>
              <a:ext uri="{FF2B5EF4-FFF2-40B4-BE49-F238E27FC236}">
                <a16:creationId xmlns:a16="http://schemas.microsoft.com/office/drawing/2014/main" id="{64ED4509-8F9A-9E99-1B01-F8F670D0DAAF}"/>
              </a:ext>
            </a:extLst>
          </p:cNvPr>
          <p:cNvPicPr>
            <a:picLocks noChangeAspect="1"/>
          </p:cNvPicPr>
          <p:nvPr/>
        </p:nvPicPr>
        <p:blipFill>
          <a:blip r:embed="rId3"/>
          <a:stretch>
            <a:fillRect/>
          </a:stretch>
        </p:blipFill>
        <p:spPr>
          <a:xfrm>
            <a:off x="6565306" y="1390967"/>
            <a:ext cx="5143500" cy="3819525"/>
          </a:xfrm>
          <a:prstGeom prst="rect">
            <a:avLst/>
          </a:prstGeom>
        </p:spPr>
      </p:pic>
      <p:pic>
        <p:nvPicPr>
          <p:cNvPr id="18" name="圖片 17">
            <a:extLst>
              <a:ext uri="{FF2B5EF4-FFF2-40B4-BE49-F238E27FC236}">
                <a16:creationId xmlns:a16="http://schemas.microsoft.com/office/drawing/2014/main" id="{45039CDB-1778-E708-091E-BAC907C452FB}"/>
              </a:ext>
            </a:extLst>
          </p:cNvPr>
          <p:cNvPicPr>
            <a:picLocks noChangeAspect="1"/>
          </p:cNvPicPr>
          <p:nvPr/>
        </p:nvPicPr>
        <p:blipFill>
          <a:blip r:embed="rId4"/>
          <a:stretch>
            <a:fillRect/>
          </a:stretch>
        </p:blipFill>
        <p:spPr>
          <a:xfrm>
            <a:off x="3308412" y="3938338"/>
            <a:ext cx="2757052" cy="2584736"/>
          </a:xfrm>
          <a:prstGeom prst="rect">
            <a:avLst/>
          </a:prstGeom>
        </p:spPr>
      </p:pic>
    </p:spTree>
    <p:extLst>
      <p:ext uri="{BB962C8B-B14F-4D97-AF65-F5344CB8AC3E}">
        <p14:creationId xmlns:p14="http://schemas.microsoft.com/office/powerpoint/2010/main" val="39937884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38993992-887A-9F29-B5EB-4C058168DE4A}"/>
              </a:ext>
            </a:extLst>
          </p:cNvPr>
          <p:cNvSpPr>
            <a:spLocks noGrp="1"/>
          </p:cNvSpPr>
          <p:nvPr>
            <p:ph type="sldNum" sz="quarter" idx="12"/>
          </p:nvPr>
        </p:nvSpPr>
        <p:spPr/>
        <p:txBody>
          <a:bodyPr/>
          <a:lstStyle/>
          <a:p>
            <a:fld id="{6113E31D-E2AB-40D1-8B51-AFA5AFEF393A}" type="slidenum">
              <a:rPr lang="en-US" smtClean="0"/>
              <a:t>50</a:t>
            </a:fld>
            <a:endParaRPr lang="en-US" dirty="0"/>
          </a:p>
        </p:txBody>
      </p:sp>
      <p:sp>
        <p:nvSpPr>
          <p:cNvPr id="5" name="文字方塊 4">
            <a:extLst>
              <a:ext uri="{FF2B5EF4-FFF2-40B4-BE49-F238E27FC236}">
                <a16:creationId xmlns:a16="http://schemas.microsoft.com/office/drawing/2014/main" id="{1774236C-6341-7102-7EDB-C1A3CEA0BA5E}"/>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9. Light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C86E6A26-E4E4-8008-A925-384CC7EFA75D}"/>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7" name="內容版面配置區 2">
            <a:extLst>
              <a:ext uri="{FF2B5EF4-FFF2-40B4-BE49-F238E27FC236}">
                <a16:creationId xmlns:a16="http://schemas.microsoft.com/office/drawing/2014/main" id="{C91EF869-BC81-2C03-29F2-AE24C7147B87}"/>
              </a:ext>
            </a:extLst>
          </p:cNvPr>
          <p:cNvSpPr txBox="1">
            <a:spLocks/>
          </p:cNvSpPr>
          <p:nvPr/>
        </p:nvSpPr>
        <p:spPr>
          <a:xfrm>
            <a:off x="522412" y="3872492"/>
            <a:ext cx="5572000"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2) Candle light</a:t>
            </a:r>
          </a:p>
        </p:txBody>
      </p:sp>
      <p:sp>
        <p:nvSpPr>
          <p:cNvPr id="8" name="內容版面配置區 2">
            <a:extLst>
              <a:ext uri="{FF2B5EF4-FFF2-40B4-BE49-F238E27FC236}">
                <a16:creationId xmlns:a16="http://schemas.microsoft.com/office/drawing/2014/main" id="{8C3D98B0-DC2E-B739-3B7A-62AB502CDBCD}"/>
              </a:ext>
            </a:extLst>
          </p:cNvPr>
          <p:cNvSpPr txBox="1">
            <a:spLocks/>
          </p:cNvSpPr>
          <p:nvPr/>
        </p:nvSpPr>
        <p:spPr>
          <a:xfrm>
            <a:off x="510952" y="2971823"/>
            <a:ext cx="5112568" cy="65781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1) Sun light</a:t>
            </a:r>
          </a:p>
        </p:txBody>
      </p:sp>
      <p:sp>
        <p:nvSpPr>
          <p:cNvPr id="9" name="矩形: 按鈕形 8">
            <a:extLst>
              <a:ext uri="{FF2B5EF4-FFF2-40B4-BE49-F238E27FC236}">
                <a16:creationId xmlns:a16="http://schemas.microsoft.com/office/drawing/2014/main" id="{2DEB755C-87C0-CEA6-A533-37297615D64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2" name="圖片 11">
            <a:extLst>
              <a:ext uri="{FF2B5EF4-FFF2-40B4-BE49-F238E27FC236}">
                <a16:creationId xmlns:a16="http://schemas.microsoft.com/office/drawing/2014/main" id="{6CAFE779-D9D6-C0B0-5E5B-F652D07AC2FC}"/>
              </a:ext>
            </a:extLst>
          </p:cNvPr>
          <p:cNvPicPr>
            <a:picLocks noChangeAspect="1"/>
          </p:cNvPicPr>
          <p:nvPr/>
        </p:nvPicPr>
        <p:blipFill>
          <a:blip r:embed="rId3"/>
          <a:stretch>
            <a:fillRect/>
          </a:stretch>
        </p:blipFill>
        <p:spPr>
          <a:xfrm>
            <a:off x="7963842" y="2915967"/>
            <a:ext cx="2220565" cy="3304723"/>
          </a:xfrm>
          <a:prstGeom prst="rect">
            <a:avLst/>
          </a:prstGeom>
        </p:spPr>
      </p:pic>
      <p:pic>
        <p:nvPicPr>
          <p:cNvPr id="13" name="圖片 12">
            <a:extLst>
              <a:ext uri="{FF2B5EF4-FFF2-40B4-BE49-F238E27FC236}">
                <a16:creationId xmlns:a16="http://schemas.microsoft.com/office/drawing/2014/main" id="{E23300F6-03A0-D276-1BDB-DD495EA4CD1E}"/>
              </a:ext>
            </a:extLst>
          </p:cNvPr>
          <p:cNvPicPr>
            <a:picLocks noChangeAspect="1"/>
          </p:cNvPicPr>
          <p:nvPr/>
        </p:nvPicPr>
        <p:blipFill>
          <a:blip r:embed="rId4"/>
          <a:stretch>
            <a:fillRect/>
          </a:stretch>
        </p:blipFill>
        <p:spPr>
          <a:xfrm>
            <a:off x="6575533" y="642505"/>
            <a:ext cx="2350276" cy="2002087"/>
          </a:xfrm>
          <a:prstGeom prst="rect">
            <a:avLst/>
          </a:prstGeom>
        </p:spPr>
      </p:pic>
      <p:pic>
        <p:nvPicPr>
          <p:cNvPr id="14" name="圖片 13">
            <a:extLst>
              <a:ext uri="{FF2B5EF4-FFF2-40B4-BE49-F238E27FC236}">
                <a16:creationId xmlns:a16="http://schemas.microsoft.com/office/drawing/2014/main" id="{F1665C9C-1F94-88B6-0EE2-56814F6CA6FE}"/>
              </a:ext>
            </a:extLst>
          </p:cNvPr>
          <p:cNvPicPr>
            <a:picLocks noChangeAspect="1"/>
          </p:cNvPicPr>
          <p:nvPr/>
        </p:nvPicPr>
        <p:blipFill>
          <a:blip r:embed="rId5"/>
          <a:stretch>
            <a:fillRect/>
          </a:stretch>
        </p:blipFill>
        <p:spPr>
          <a:xfrm>
            <a:off x="9277968" y="636069"/>
            <a:ext cx="2483382" cy="1986706"/>
          </a:xfrm>
          <a:prstGeom prst="rect">
            <a:avLst/>
          </a:prstGeom>
        </p:spPr>
      </p:pic>
      <p:pic>
        <p:nvPicPr>
          <p:cNvPr id="15" name="圖片 14">
            <a:extLst>
              <a:ext uri="{FF2B5EF4-FFF2-40B4-BE49-F238E27FC236}">
                <a16:creationId xmlns:a16="http://schemas.microsoft.com/office/drawing/2014/main" id="{74EA6FAD-C862-04C4-4FAC-AB7EE5371ED1}"/>
              </a:ext>
            </a:extLst>
          </p:cNvPr>
          <p:cNvPicPr>
            <a:picLocks noChangeAspect="1"/>
          </p:cNvPicPr>
          <p:nvPr/>
        </p:nvPicPr>
        <p:blipFill>
          <a:blip r:embed="rId6"/>
          <a:stretch>
            <a:fillRect/>
          </a:stretch>
        </p:blipFill>
        <p:spPr>
          <a:xfrm>
            <a:off x="4078188" y="3738150"/>
            <a:ext cx="1440161" cy="2442013"/>
          </a:xfrm>
          <a:prstGeom prst="rect">
            <a:avLst/>
          </a:prstGeom>
        </p:spPr>
      </p:pic>
    </p:spTree>
    <p:extLst>
      <p:ext uri="{BB962C8B-B14F-4D97-AF65-F5344CB8AC3E}">
        <p14:creationId xmlns:p14="http://schemas.microsoft.com/office/powerpoint/2010/main" val="19345427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1CDA982-9A0C-53DB-D5F2-C2A209E3BC7E}"/>
              </a:ext>
            </a:extLst>
          </p:cNvPr>
          <p:cNvSpPr>
            <a:spLocks noGrp="1"/>
          </p:cNvSpPr>
          <p:nvPr>
            <p:ph type="sldNum" sz="quarter" idx="12"/>
          </p:nvPr>
        </p:nvSpPr>
        <p:spPr/>
        <p:txBody>
          <a:bodyPr/>
          <a:lstStyle/>
          <a:p>
            <a:fld id="{6113E31D-E2AB-40D1-8B51-AFA5AFEF393A}" type="slidenum">
              <a:rPr lang="en-US" smtClean="0"/>
              <a:t>51</a:t>
            </a:fld>
            <a:endParaRPr lang="en-US" dirty="0"/>
          </a:p>
        </p:txBody>
      </p:sp>
      <p:sp>
        <p:nvSpPr>
          <p:cNvPr id="5" name="文字方塊 4">
            <a:extLst>
              <a:ext uri="{FF2B5EF4-FFF2-40B4-BE49-F238E27FC236}">
                <a16:creationId xmlns:a16="http://schemas.microsoft.com/office/drawing/2014/main" id="{FAAA5539-7D89-FD82-CCDB-BFB2CAC13027}"/>
              </a:ext>
            </a:extLst>
          </p:cNvPr>
          <p:cNvSpPr txBox="1"/>
          <p:nvPr/>
        </p:nvSpPr>
        <p:spPr>
          <a:xfrm>
            <a:off x="333699" y="1102268"/>
            <a:ext cx="4104456" cy="983474"/>
          </a:xfrm>
          <a:prstGeom prst="rect">
            <a:avLst/>
          </a:prstGeom>
          <a:noFill/>
        </p:spPr>
        <p:txBody>
          <a:bodyPr wrap="square" rtlCol="0">
            <a:spAutoFit/>
          </a:bodyPr>
          <a:lstStyle/>
          <a:p>
            <a:r>
              <a:rPr lang="en-US" altLang="zh-CN" sz="2800" b="1" dirty="0">
                <a:solidFill>
                  <a:srgbClr val="00B050"/>
                </a:solidFill>
              </a:rPr>
              <a:t>10. Space </a:t>
            </a:r>
            <a:r>
              <a:rPr lang="en-US" altLang="zh-CN" sz="2800" b="1" dirty="0" err="1">
                <a:solidFill>
                  <a:srgbClr val="00B050"/>
                </a:solidFill>
              </a:rPr>
              <a:t>kasina</a:t>
            </a:r>
            <a:endParaRPr lang="en-US" altLang="zh-CN" sz="2800" b="1" dirty="0">
              <a:solidFill>
                <a:srgbClr val="00B050"/>
              </a:solidFill>
            </a:endParaRPr>
          </a:p>
          <a:p>
            <a:pPr>
              <a:lnSpc>
                <a:spcPts val="3800"/>
              </a:lnSpc>
            </a:pPr>
            <a:endParaRPr lang="en-US" altLang="zh-CN" sz="2800" dirty="0">
              <a:solidFill>
                <a:srgbClr val="00B050"/>
              </a:solidFill>
            </a:endParaRPr>
          </a:p>
        </p:txBody>
      </p:sp>
      <p:sp>
        <p:nvSpPr>
          <p:cNvPr id="6" name="內容版面配置區 2">
            <a:extLst>
              <a:ext uri="{FF2B5EF4-FFF2-40B4-BE49-F238E27FC236}">
                <a16:creationId xmlns:a16="http://schemas.microsoft.com/office/drawing/2014/main" id="{2A31BCBB-3FC7-CAEA-BC56-DCE98177D4DD}"/>
              </a:ext>
            </a:extLst>
          </p:cNvPr>
          <p:cNvSpPr txBox="1">
            <a:spLocks/>
          </p:cNvSpPr>
          <p:nvPr/>
        </p:nvSpPr>
        <p:spPr>
          <a:xfrm>
            <a:off x="333699" y="2145656"/>
            <a:ext cx="8065042" cy="69583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dirty="0">
                <a:solidFill>
                  <a:srgbClr val="00B050"/>
                </a:solidFill>
                <a:latin typeface="Calibri (本文)"/>
                <a:ea typeface="微軟正黑體" panose="020B0604030504040204" pitchFamily="34" charset="-120"/>
              </a:rPr>
              <a:t>Preparation sign</a:t>
            </a:r>
            <a:r>
              <a:rPr lang="zh-CN" altLang="en-US" sz="2800" b="1" dirty="0">
                <a:solidFill>
                  <a:srgbClr val="00B050"/>
                </a:solidFill>
                <a:latin typeface="Calibri (本文)"/>
                <a:ea typeface="微軟正黑體" panose="020B0604030504040204" pitchFamily="34" charset="-120"/>
              </a:rPr>
              <a:t> </a:t>
            </a:r>
            <a:r>
              <a:rPr lang="en-US" altLang="zh-CN" sz="2800" b="1" dirty="0">
                <a:solidFill>
                  <a:srgbClr val="00B050"/>
                </a:solidFill>
                <a:latin typeface="Calibri (本文)"/>
                <a:ea typeface="微軟正黑體" panose="020B0604030504040204" pitchFamily="34" charset="-120"/>
              </a:rPr>
              <a:t>(</a:t>
            </a:r>
            <a:r>
              <a:rPr lang="en-US" altLang="zh-CN" sz="2800" b="1" dirty="0" err="1">
                <a:solidFill>
                  <a:srgbClr val="00B050"/>
                </a:solidFill>
                <a:latin typeface="Calibri (本文)"/>
                <a:ea typeface="微軟正黑體" panose="020B0604030504040204" pitchFamily="34" charset="-120"/>
                <a:cs typeface="Times New Roman" panose="02020603050405020304" pitchFamily="18" charset="0"/>
              </a:rPr>
              <a:t>parikamma-nimita</a:t>
            </a:r>
            <a:r>
              <a:rPr lang="en-US" altLang="zh-CN" sz="2800" b="1" dirty="0">
                <a:solidFill>
                  <a:srgbClr val="00B050"/>
                </a:solidFill>
                <a:latin typeface="Calibri (本文)"/>
                <a:ea typeface="微軟正黑體" panose="020B0604030504040204" pitchFamily="34" charset="-120"/>
              </a:rPr>
              <a:t>)</a:t>
            </a:r>
          </a:p>
        </p:txBody>
      </p:sp>
      <p:sp>
        <p:nvSpPr>
          <p:cNvPr id="8" name="內容版面配置區 2">
            <a:extLst>
              <a:ext uri="{FF2B5EF4-FFF2-40B4-BE49-F238E27FC236}">
                <a16:creationId xmlns:a16="http://schemas.microsoft.com/office/drawing/2014/main" id="{EFA3EE36-6C99-AA9B-8E0E-D988C416DBC5}"/>
              </a:ext>
            </a:extLst>
          </p:cNvPr>
          <p:cNvSpPr txBox="1">
            <a:spLocks/>
          </p:cNvSpPr>
          <p:nvPr/>
        </p:nvSpPr>
        <p:spPr>
          <a:xfrm>
            <a:off x="477788" y="3175851"/>
            <a:ext cx="5079404" cy="168131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0B050"/>
              </a:buClr>
              <a:buNone/>
            </a:pPr>
            <a:r>
              <a:rPr lang="en-US" altLang="zh-CN" sz="2800" b="1" dirty="0">
                <a:solidFill>
                  <a:srgbClr val="00B050"/>
                </a:solidFill>
                <a:latin typeface="Calibri (本文)"/>
                <a:ea typeface="微軟正黑體" panose="020B0604030504040204" pitchFamily="34" charset="-120"/>
              </a:rPr>
              <a:t>Limited space, such as the space </a:t>
            </a:r>
            <a:r>
              <a:rPr lang="en-US" altLang="zh-CN" sz="2800" b="1" dirty="0" err="1">
                <a:solidFill>
                  <a:srgbClr val="00B050"/>
                </a:solidFill>
                <a:latin typeface="Calibri (本文)"/>
                <a:ea typeface="微軟正黑體" panose="020B0604030504040204" pitchFamily="34" charset="-120"/>
              </a:rPr>
              <a:t>space</a:t>
            </a:r>
            <a:r>
              <a:rPr lang="en-US" altLang="zh-CN" sz="2800" b="1" dirty="0">
                <a:solidFill>
                  <a:srgbClr val="00B050"/>
                </a:solidFill>
                <a:latin typeface="Calibri (本文)"/>
                <a:ea typeface="微軟正黑體" panose="020B0604030504040204" pitchFamily="34" charset="-120"/>
              </a:rPr>
              <a:t> in a doorway, window, or keyhole</a:t>
            </a:r>
          </a:p>
        </p:txBody>
      </p:sp>
      <p:sp>
        <p:nvSpPr>
          <p:cNvPr id="9" name="矩形: 按鈕形 8">
            <a:extLst>
              <a:ext uri="{FF2B5EF4-FFF2-40B4-BE49-F238E27FC236}">
                <a16:creationId xmlns:a16="http://schemas.microsoft.com/office/drawing/2014/main" id="{89918CEA-7491-B4E2-0979-7CAA9703B1C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pic>
        <p:nvPicPr>
          <p:cNvPr id="15" name="圖片 14">
            <a:extLst>
              <a:ext uri="{FF2B5EF4-FFF2-40B4-BE49-F238E27FC236}">
                <a16:creationId xmlns:a16="http://schemas.microsoft.com/office/drawing/2014/main" id="{3D33CA9D-59F3-046D-6D6B-E8E9401F06CE}"/>
              </a:ext>
            </a:extLst>
          </p:cNvPr>
          <p:cNvPicPr>
            <a:picLocks noChangeAspect="1"/>
          </p:cNvPicPr>
          <p:nvPr/>
        </p:nvPicPr>
        <p:blipFill>
          <a:blip r:embed="rId3"/>
          <a:stretch>
            <a:fillRect/>
          </a:stretch>
        </p:blipFill>
        <p:spPr>
          <a:xfrm>
            <a:off x="6540216" y="2248329"/>
            <a:ext cx="1774783" cy="2760774"/>
          </a:xfrm>
          <a:prstGeom prst="rect">
            <a:avLst/>
          </a:prstGeom>
        </p:spPr>
      </p:pic>
      <p:pic>
        <p:nvPicPr>
          <p:cNvPr id="19" name="圖片 18">
            <a:extLst>
              <a:ext uri="{FF2B5EF4-FFF2-40B4-BE49-F238E27FC236}">
                <a16:creationId xmlns:a16="http://schemas.microsoft.com/office/drawing/2014/main" id="{D71FD404-149B-BA55-6DA0-6FF6A30263EB}"/>
              </a:ext>
            </a:extLst>
          </p:cNvPr>
          <p:cNvPicPr>
            <a:picLocks noChangeAspect="1"/>
          </p:cNvPicPr>
          <p:nvPr/>
        </p:nvPicPr>
        <p:blipFill>
          <a:blip r:embed="rId4"/>
          <a:stretch>
            <a:fillRect/>
          </a:stretch>
        </p:blipFill>
        <p:spPr>
          <a:xfrm>
            <a:off x="8614692" y="2218169"/>
            <a:ext cx="1948408" cy="2760774"/>
          </a:xfrm>
          <a:prstGeom prst="rect">
            <a:avLst/>
          </a:prstGeom>
        </p:spPr>
      </p:pic>
    </p:spTree>
    <p:extLst>
      <p:ext uri="{BB962C8B-B14F-4D97-AF65-F5344CB8AC3E}">
        <p14:creationId xmlns:p14="http://schemas.microsoft.com/office/powerpoint/2010/main" val="6749009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矩形: 按鈕形 2">
            <a:extLst>
              <a:ext uri="{FF2B5EF4-FFF2-40B4-BE49-F238E27FC236}">
                <a16:creationId xmlns:a16="http://schemas.microsoft.com/office/drawing/2014/main" id="{571A648D-C537-938B-0074-BF28CF15ECF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09D01FF4-1DD7-9BFB-33A0-BA57DED32E6E}"/>
              </a:ext>
            </a:extLst>
          </p:cNvPr>
          <p:cNvSpPr txBox="1"/>
          <p:nvPr/>
        </p:nvSpPr>
        <p:spPr>
          <a:xfrm>
            <a:off x="4726260" y="269769"/>
            <a:ext cx="4104456" cy="983474"/>
          </a:xfrm>
          <a:prstGeom prst="rect">
            <a:avLst/>
          </a:prstGeom>
          <a:noFill/>
        </p:spPr>
        <p:txBody>
          <a:bodyPr wrap="square" rtlCol="0">
            <a:spAutoFit/>
          </a:bodyPr>
          <a:lstStyle/>
          <a:p>
            <a:r>
              <a:rPr lang="en-US" altLang="zh-CN" sz="2800" b="1" dirty="0">
                <a:solidFill>
                  <a:srgbClr val="0000FF"/>
                </a:solidFill>
              </a:rPr>
              <a:t>Right concentration</a:t>
            </a:r>
          </a:p>
          <a:p>
            <a:pPr>
              <a:lnSpc>
                <a:spcPts val="3800"/>
              </a:lnSpc>
            </a:pPr>
            <a:endParaRPr lang="en-US" altLang="zh-CN" sz="2800" dirty="0">
              <a:solidFill>
                <a:srgbClr val="0000FF"/>
              </a:solidFill>
            </a:endParaRPr>
          </a:p>
        </p:txBody>
      </p:sp>
      <p:sp>
        <p:nvSpPr>
          <p:cNvPr id="5" name="文字方塊 4">
            <a:extLst>
              <a:ext uri="{FF2B5EF4-FFF2-40B4-BE49-F238E27FC236}">
                <a16:creationId xmlns:a16="http://schemas.microsoft.com/office/drawing/2014/main" id="{FD5E9662-4D17-F833-536E-3C1C8E63928B}"/>
              </a:ext>
            </a:extLst>
          </p:cNvPr>
          <p:cNvSpPr txBox="1"/>
          <p:nvPr/>
        </p:nvSpPr>
        <p:spPr>
          <a:xfrm>
            <a:off x="837828" y="1204601"/>
            <a:ext cx="5616624" cy="1039900"/>
          </a:xfrm>
          <a:prstGeom prst="rect">
            <a:avLst/>
          </a:prstGeom>
          <a:noFill/>
        </p:spPr>
        <p:txBody>
          <a:bodyPr wrap="square" rtlCol="0">
            <a:spAutoFit/>
          </a:bodyPr>
          <a:lstStyle/>
          <a:p>
            <a:pPr>
              <a:lnSpc>
                <a:spcPts val="3800"/>
              </a:lnSpc>
            </a:pPr>
            <a:r>
              <a:rPr lang="en-US" altLang="zh-CN" sz="2800" b="1" dirty="0">
                <a:solidFill>
                  <a:srgbClr val="0000FF"/>
                </a:solidFill>
              </a:rPr>
              <a:t>List of the 40 meditation subjects</a:t>
            </a:r>
          </a:p>
          <a:p>
            <a:pPr>
              <a:lnSpc>
                <a:spcPts val="3800"/>
              </a:lnSpc>
            </a:pPr>
            <a:endParaRPr lang="en-US" altLang="zh-CN" sz="2800" b="1" dirty="0">
              <a:solidFill>
                <a:srgbClr val="0000FF"/>
              </a:solidFill>
            </a:endParaRPr>
          </a:p>
        </p:txBody>
      </p:sp>
      <p:sp>
        <p:nvSpPr>
          <p:cNvPr id="7" name="文字方塊 6">
            <a:extLst>
              <a:ext uri="{FF2B5EF4-FFF2-40B4-BE49-F238E27FC236}">
                <a16:creationId xmlns:a16="http://schemas.microsoft.com/office/drawing/2014/main" id="{A5B0AF1A-29C7-9264-3C1F-F89059BD042F}"/>
              </a:ext>
            </a:extLst>
          </p:cNvPr>
          <p:cNvSpPr txBox="1"/>
          <p:nvPr/>
        </p:nvSpPr>
        <p:spPr>
          <a:xfrm>
            <a:off x="6274432" y="1240586"/>
            <a:ext cx="5832648" cy="1039900"/>
          </a:xfrm>
          <a:prstGeom prst="rect">
            <a:avLst/>
          </a:prstGeom>
          <a:noFill/>
        </p:spPr>
        <p:txBody>
          <a:bodyPr wrap="square" rtlCol="0">
            <a:spAutoFit/>
          </a:bodyPr>
          <a:lstStyle/>
          <a:p>
            <a:pPr>
              <a:lnSpc>
                <a:spcPts val="3800"/>
              </a:lnSpc>
            </a:pPr>
            <a:r>
              <a:rPr lang="en-US" altLang="zh-CN" sz="2800" b="1" dirty="0">
                <a:solidFill>
                  <a:srgbClr val="0000FF"/>
                </a:solidFill>
              </a:rPr>
              <a:t>_</a:t>
            </a:r>
            <a:r>
              <a:rPr lang="en-US" altLang="zh-CN" sz="2600" b="1" i="1" dirty="0">
                <a:solidFill>
                  <a:srgbClr val="0000FF"/>
                </a:solidFill>
              </a:rPr>
              <a:t>Visuddhimagga</a:t>
            </a:r>
            <a:r>
              <a:rPr lang="en-US" altLang="zh-CN" sz="2600" b="1" dirty="0">
                <a:solidFill>
                  <a:srgbClr val="0000FF"/>
                </a:solidFill>
              </a:rPr>
              <a:t> (</a:t>
            </a:r>
            <a:r>
              <a:rPr lang="en-US" altLang="zh-CN" sz="2600" b="1" i="1" dirty="0">
                <a:solidFill>
                  <a:srgbClr val="0000FF"/>
                </a:solidFill>
              </a:rPr>
              <a:t>Path of Purification</a:t>
            </a:r>
            <a:r>
              <a:rPr lang="en-US" altLang="zh-CN" sz="2600" b="1" dirty="0">
                <a:solidFill>
                  <a:srgbClr val="0000FF"/>
                </a:solidFill>
              </a:rPr>
              <a:t>)</a:t>
            </a:r>
          </a:p>
          <a:p>
            <a:pPr>
              <a:lnSpc>
                <a:spcPts val="3800"/>
              </a:lnSpc>
            </a:pPr>
            <a:endParaRPr lang="en-US" altLang="zh-CN" sz="2800" b="1" dirty="0">
              <a:solidFill>
                <a:srgbClr val="0000FF"/>
              </a:solidFill>
            </a:endParaRPr>
          </a:p>
        </p:txBody>
      </p:sp>
      <p:sp>
        <p:nvSpPr>
          <p:cNvPr id="8" name="文字方塊 7">
            <a:extLst>
              <a:ext uri="{FF2B5EF4-FFF2-40B4-BE49-F238E27FC236}">
                <a16:creationId xmlns:a16="http://schemas.microsoft.com/office/drawing/2014/main" id="{29B32D83-92E8-4A63-9E29-5889D59EE41B}"/>
              </a:ext>
            </a:extLst>
          </p:cNvPr>
          <p:cNvSpPr txBox="1"/>
          <p:nvPr/>
        </p:nvSpPr>
        <p:spPr>
          <a:xfrm>
            <a:off x="405780" y="206084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 The 10 </a:t>
            </a:r>
            <a:r>
              <a:rPr lang="en-US" altLang="zh-CN" sz="2800" b="1" dirty="0" err="1">
                <a:solidFill>
                  <a:srgbClr val="0000FF"/>
                </a:solidFill>
              </a:rPr>
              <a:t>Kasina</a:t>
            </a:r>
            <a:r>
              <a:rPr lang="en-US" altLang="zh-CN" sz="2800" b="1" dirty="0">
                <a:solidFill>
                  <a:srgbClr val="0000FF"/>
                </a:solidFill>
              </a:rPr>
              <a:t>  exercises: </a:t>
            </a:r>
            <a:r>
              <a:rPr lang="en-US" altLang="zh-CN" sz="2800" b="1" dirty="0" err="1">
                <a:solidFill>
                  <a:srgbClr val="0000FF"/>
                </a:solidFill>
              </a:rPr>
              <a:t>Kasina</a:t>
            </a:r>
            <a:r>
              <a:rPr lang="en-US" altLang="zh-CN" sz="2800" b="1" dirty="0">
                <a:solidFill>
                  <a:srgbClr val="0000FF"/>
                </a:solidFill>
              </a:rPr>
              <a:t> = 'Entirety'. All 4 </a:t>
            </a:r>
            <a:r>
              <a:rPr lang="en-US" altLang="zh-CN" sz="2800" b="1" dirty="0" err="1">
                <a:solidFill>
                  <a:srgbClr val="0000FF"/>
                </a:solidFill>
              </a:rPr>
              <a:t>jhānas</a:t>
            </a:r>
            <a:r>
              <a:rPr lang="en-US" altLang="zh-CN" sz="2800" b="1" dirty="0">
                <a:solidFill>
                  <a:srgbClr val="0000FF"/>
                </a:solidFill>
              </a:rPr>
              <a:t> possible</a:t>
            </a:r>
          </a:p>
        </p:txBody>
      </p:sp>
      <p:sp>
        <p:nvSpPr>
          <p:cNvPr id="10" name="文字方塊 9">
            <a:extLst>
              <a:ext uri="{FF2B5EF4-FFF2-40B4-BE49-F238E27FC236}">
                <a16:creationId xmlns:a16="http://schemas.microsoft.com/office/drawing/2014/main" id="{E5BA87B2-7209-080D-8070-9077B5509712}"/>
              </a:ext>
            </a:extLst>
          </p:cNvPr>
          <p:cNvSpPr txBox="1"/>
          <p:nvPr/>
        </p:nvSpPr>
        <p:spPr>
          <a:xfrm>
            <a:off x="354561" y="261817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II. The 10 perceptions of disgust: </a:t>
            </a:r>
            <a:r>
              <a:rPr lang="en-US" altLang="zh-CN" sz="2800" b="1" dirty="0" err="1">
                <a:solidFill>
                  <a:srgbClr val="0000FF"/>
                </a:solidFill>
              </a:rPr>
              <a:t>asubha-sañña</a:t>
            </a:r>
            <a:r>
              <a:rPr lang="en-US" altLang="zh-CN" sz="2800" b="1" dirty="0">
                <a:solidFill>
                  <a:srgbClr val="0000FF"/>
                </a:solidFill>
              </a:rPr>
              <a:t>: 1st </a:t>
            </a:r>
            <a:r>
              <a:rPr lang="en-US" altLang="zh-CN" sz="2800" b="1" dirty="0" err="1">
                <a:solidFill>
                  <a:srgbClr val="0000FF"/>
                </a:solidFill>
              </a:rPr>
              <a:t>jhāna</a:t>
            </a:r>
            <a:r>
              <a:rPr lang="en-US" altLang="zh-CN" sz="2800" b="1" dirty="0">
                <a:solidFill>
                  <a:srgbClr val="0000FF"/>
                </a:solidFill>
              </a:rPr>
              <a:t> possible</a:t>
            </a:r>
          </a:p>
        </p:txBody>
      </p:sp>
      <p:sp>
        <p:nvSpPr>
          <p:cNvPr id="11" name="文字方塊 10">
            <a:extLst>
              <a:ext uri="{FF2B5EF4-FFF2-40B4-BE49-F238E27FC236}">
                <a16:creationId xmlns:a16="http://schemas.microsoft.com/office/drawing/2014/main" id="{C5CF88AE-19BB-EFF4-80FC-59A77EFB7AF7}"/>
              </a:ext>
            </a:extLst>
          </p:cNvPr>
          <p:cNvSpPr txBox="1"/>
          <p:nvPr/>
        </p:nvSpPr>
        <p:spPr>
          <a:xfrm>
            <a:off x="332758" y="3203361"/>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III. The 10 contemplations: remembrances or recollections </a:t>
            </a:r>
            <a:r>
              <a:rPr lang="en-US" altLang="zh-CN" sz="2800" b="1" dirty="0" err="1">
                <a:solidFill>
                  <a:srgbClr val="0000FF"/>
                </a:solidFill>
              </a:rPr>
              <a:t>anussati</a:t>
            </a:r>
            <a:endParaRPr lang="en-US" altLang="zh-CN" sz="2800" b="1" dirty="0">
              <a:solidFill>
                <a:srgbClr val="0000FF"/>
              </a:solidFill>
            </a:endParaRPr>
          </a:p>
        </p:txBody>
      </p:sp>
      <p:sp>
        <p:nvSpPr>
          <p:cNvPr id="12" name="文字方塊 11">
            <a:extLst>
              <a:ext uri="{FF2B5EF4-FFF2-40B4-BE49-F238E27FC236}">
                <a16:creationId xmlns:a16="http://schemas.microsoft.com/office/drawing/2014/main" id="{072131BD-D17F-BCB5-724C-52E2F519E901}"/>
              </a:ext>
            </a:extLst>
          </p:cNvPr>
          <p:cNvSpPr txBox="1"/>
          <p:nvPr/>
        </p:nvSpPr>
        <p:spPr>
          <a:xfrm>
            <a:off x="332758" y="3787002"/>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IV. The 4 divine abodes or infinite states: brahma-vihara</a:t>
            </a:r>
          </a:p>
        </p:txBody>
      </p:sp>
      <p:sp>
        <p:nvSpPr>
          <p:cNvPr id="13" name="文字方塊 12">
            <a:extLst>
              <a:ext uri="{FF2B5EF4-FFF2-40B4-BE49-F238E27FC236}">
                <a16:creationId xmlns:a16="http://schemas.microsoft.com/office/drawing/2014/main" id="{EA66F063-2F8E-B008-F3D6-8FAF256B96CE}"/>
              </a:ext>
            </a:extLst>
          </p:cNvPr>
          <p:cNvSpPr txBox="1"/>
          <p:nvPr/>
        </p:nvSpPr>
        <p:spPr>
          <a:xfrm>
            <a:off x="353848" y="4409752"/>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 The 4 formless spheres </a:t>
            </a:r>
            <a:r>
              <a:rPr lang="en-US" altLang="zh-CN" sz="2800" b="1" dirty="0" err="1">
                <a:solidFill>
                  <a:srgbClr val="0000FF"/>
                </a:solidFill>
              </a:rPr>
              <a:t>arūpāyatana</a:t>
            </a:r>
            <a:r>
              <a:rPr lang="en-US" altLang="zh-CN" sz="2800" b="1" dirty="0">
                <a:solidFill>
                  <a:srgbClr val="0000FF"/>
                </a:solidFill>
              </a:rPr>
              <a:t>: based on the 4th </a:t>
            </a:r>
            <a:r>
              <a:rPr lang="en-US" altLang="zh-CN" sz="2800" b="1" dirty="0" err="1">
                <a:solidFill>
                  <a:srgbClr val="0000FF"/>
                </a:solidFill>
              </a:rPr>
              <a:t>jhāna</a:t>
            </a:r>
            <a:endParaRPr lang="en-US" altLang="zh-CN" sz="2800" b="1" dirty="0">
              <a:solidFill>
                <a:srgbClr val="0000FF"/>
              </a:solidFill>
            </a:endParaRPr>
          </a:p>
        </p:txBody>
      </p:sp>
      <p:sp>
        <p:nvSpPr>
          <p:cNvPr id="14" name="文字方塊 13">
            <a:extLst>
              <a:ext uri="{FF2B5EF4-FFF2-40B4-BE49-F238E27FC236}">
                <a16:creationId xmlns:a16="http://schemas.microsoft.com/office/drawing/2014/main" id="{A3DA284D-D6BA-3237-C3CC-28D0127FE810}"/>
              </a:ext>
            </a:extLst>
          </p:cNvPr>
          <p:cNvSpPr txBox="1"/>
          <p:nvPr/>
        </p:nvSpPr>
        <p:spPr>
          <a:xfrm>
            <a:off x="353848" y="4994936"/>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VI. Perception of the loathsomeness of food </a:t>
            </a:r>
            <a:r>
              <a:rPr lang="en-US" altLang="zh-CN" sz="2800" b="1" dirty="0" err="1">
                <a:solidFill>
                  <a:srgbClr val="0000FF"/>
                </a:solidFill>
              </a:rPr>
              <a:t>āhāre</a:t>
            </a:r>
            <a:r>
              <a:rPr lang="en-US" altLang="zh-CN" sz="2800" b="1" dirty="0">
                <a:solidFill>
                  <a:srgbClr val="0000FF"/>
                </a:solidFill>
              </a:rPr>
              <a:t> </a:t>
            </a:r>
            <a:r>
              <a:rPr lang="en-US" altLang="zh-CN" sz="2800" b="1" dirty="0" err="1">
                <a:solidFill>
                  <a:srgbClr val="0000FF"/>
                </a:solidFill>
              </a:rPr>
              <a:t>patikkūla-saññā</a:t>
            </a:r>
            <a:endParaRPr lang="en-US" altLang="zh-CN" sz="2800" b="1" dirty="0">
              <a:solidFill>
                <a:srgbClr val="0000FF"/>
              </a:solidFill>
            </a:endParaRPr>
          </a:p>
        </p:txBody>
      </p:sp>
      <p:sp>
        <p:nvSpPr>
          <p:cNvPr id="15" name="文字方塊 14">
            <a:extLst>
              <a:ext uri="{FF2B5EF4-FFF2-40B4-BE49-F238E27FC236}">
                <a16:creationId xmlns:a16="http://schemas.microsoft.com/office/drawing/2014/main" id="{E94C187C-E46C-D44C-9764-2C19EC2436CE}"/>
              </a:ext>
            </a:extLst>
          </p:cNvPr>
          <p:cNvSpPr txBox="1"/>
          <p:nvPr/>
        </p:nvSpPr>
        <p:spPr>
          <a:xfrm>
            <a:off x="353848" y="561271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VII. Defining Analysis of the four great elements </a:t>
            </a:r>
            <a:r>
              <a:rPr lang="en-US" altLang="zh-CN" sz="2800" b="1" dirty="0" err="1">
                <a:solidFill>
                  <a:srgbClr val="0000FF"/>
                </a:solidFill>
              </a:rPr>
              <a:t>dhātu-vavatthānav</a:t>
            </a:r>
            <a:endParaRPr lang="en-US" altLang="zh-CN" sz="2800" b="1" dirty="0">
              <a:solidFill>
                <a:srgbClr val="0000FF"/>
              </a:solidFill>
            </a:endParaRPr>
          </a:p>
        </p:txBody>
      </p:sp>
      <p:sp>
        <p:nvSpPr>
          <p:cNvPr id="4" name="矩形 3">
            <a:extLst>
              <a:ext uri="{FF2B5EF4-FFF2-40B4-BE49-F238E27FC236}">
                <a16:creationId xmlns:a16="http://schemas.microsoft.com/office/drawing/2014/main" id="{909E048E-52BF-498A-BCCE-A8198906DD24}"/>
              </a:ext>
            </a:extLst>
          </p:cNvPr>
          <p:cNvSpPr/>
          <p:nvPr/>
        </p:nvSpPr>
        <p:spPr>
          <a:xfrm>
            <a:off x="693812" y="2644488"/>
            <a:ext cx="9577064" cy="534845"/>
          </a:xfrm>
          <a:prstGeom prst="rect">
            <a:avLst/>
          </a:prstGeom>
          <a:no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265333804"/>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2FDF989-DEFB-C791-70DA-8D2560F2FC4A}"/>
              </a:ext>
            </a:extLst>
          </p:cNvPr>
          <p:cNvSpPr>
            <a:spLocks noGrp="1"/>
          </p:cNvSpPr>
          <p:nvPr>
            <p:ph type="sldNum" sz="quarter" idx="12"/>
          </p:nvPr>
        </p:nvSpPr>
        <p:spPr/>
        <p:txBody>
          <a:bodyPr/>
          <a:lstStyle/>
          <a:p>
            <a:fld id="{6113E31D-E2AB-40D1-8B51-AFA5AFEF393A}" type="slidenum">
              <a:rPr lang="en-US" smtClean="0"/>
              <a:t>53</a:t>
            </a:fld>
            <a:endParaRPr lang="en-US" dirty="0"/>
          </a:p>
        </p:txBody>
      </p:sp>
      <p:sp>
        <p:nvSpPr>
          <p:cNvPr id="5" name="矩形: 按鈕形 4">
            <a:extLst>
              <a:ext uri="{FF2B5EF4-FFF2-40B4-BE49-F238E27FC236}">
                <a16:creationId xmlns:a16="http://schemas.microsoft.com/office/drawing/2014/main" id="{33A98EA7-195E-F83C-DA8C-EB0831C52F6D}"/>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1A9EB2C7-C154-AE54-0F24-F5EB7F3D67AE}"/>
              </a:ext>
            </a:extLst>
          </p:cNvPr>
          <p:cNvSpPr txBox="1"/>
          <p:nvPr/>
        </p:nvSpPr>
        <p:spPr>
          <a:xfrm>
            <a:off x="847799" y="1124744"/>
            <a:ext cx="10493226" cy="5047536"/>
          </a:xfrm>
          <a:prstGeom prst="rect">
            <a:avLst/>
          </a:prstGeom>
          <a:noFill/>
        </p:spPr>
        <p:txBody>
          <a:bodyPr wrap="square" rtlCol="0">
            <a:spAutoFit/>
          </a:bodyPr>
          <a:lstStyle/>
          <a:p>
            <a:pPr>
              <a:lnSpc>
                <a:spcPct val="150000"/>
              </a:lnSpc>
            </a:pPr>
            <a:r>
              <a:rPr lang="en-US" altLang="zh-CN" sz="2800" b="1" dirty="0">
                <a:solidFill>
                  <a:srgbClr val="0000FF"/>
                </a:solidFill>
              </a:rPr>
              <a:t>Ten kinds of foulness (--first jhana)</a:t>
            </a:r>
            <a:r>
              <a:rPr lang="en-US" altLang="zh-CN" sz="2800" dirty="0">
                <a:solidFill>
                  <a:srgbClr val="0000FF"/>
                </a:solidFill>
              </a:rPr>
              <a:t>:</a:t>
            </a:r>
            <a:r>
              <a:rPr lang="en-US" altLang="zh-CN" sz="2800" b="1" dirty="0">
                <a:solidFill>
                  <a:srgbClr val="0000FF"/>
                </a:solidFill>
              </a:rPr>
              <a:t> </a:t>
            </a:r>
          </a:p>
          <a:p>
            <a:r>
              <a:rPr lang="en-US" altLang="zh-CN" sz="2800" dirty="0">
                <a:solidFill>
                  <a:srgbClr val="0000FF"/>
                </a:solidFill>
              </a:rPr>
              <a:t>the bloated, </a:t>
            </a:r>
          </a:p>
          <a:p>
            <a:r>
              <a:rPr lang="en-US" altLang="zh-CN" sz="2800" dirty="0">
                <a:solidFill>
                  <a:srgbClr val="0000FF"/>
                </a:solidFill>
              </a:rPr>
              <a:t>the livid, </a:t>
            </a:r>
          </a:p>
          <a:p>
            <a:r>
              <a:rPr lang="en-US" altLang="zh-CN" sz="2800" dirty="0">
                <a:solidFill>
                  <a:srgbClr val="0000FF"/>
                </a:solidFill>
              </a:rPr>
              <a:t>the festering, 		</a:t>
            </a:r>
          </a:p>
          <a:p>
            <a:r>
              <a:rPr lang="en-US" altLang="zh-CN" sz="2800" dirty="0">
                <a:solidFill>
                  <a:srgbClr val="0000FF"/>
                </a:solidFill>
              </a:rPr>
              <a:t>the cutup, </a:t>
            </a:r>
          </a:p>
          <a:p>
            <a:r>
              <a:rPr lang="en-US" altLang="zh-CN" sz="2800" dirty="0">
                <a:solidFill>
                  <a:srgbClr val="0000FF"/>
                </a:solidFill>
              </a:rPr>
              <a:t>the gnawed, </a:t>
            </a:r>
          </a:p>
          <a:p>
            <a:r>
              <a:rPr lang="en-US" altLang="zh-CN" sz="2800" dirty="0">
                <a:solidFill>
                  <a:srgbClr val="0000FF"/>
                </a:solidFill>
              </a:rPr>
              <a:t>the scattered, </a:t>
            </a:r>
          </a:p>
          <a:p>
            <a:r>
              <a:rPr lang="en-US" altLang="zh-CN" sz="2800" dirty="0">
                <a:solidFill>
                  <a:srgbClr val="0000FF"/>
                </a:solidFill>
              </a:rPr>
              <a:t>the hacked and scattered, </a:t>
            </a:r>
          </a:p>
          <a:p>
            <a:r>
              <a:rPr lang="en-US" altLang="zh-CN" sz="2800" dirty="0">
                <a:solidFill>
                  <a:srgbClr val="0000FF"/>
                </a:solidFill>
              </a:rPr>
              <a:t>the bleeding, </a:t>
            </a:r>
          </a:p>
          <a:p>
            <a:r>
              <a:rPr lang="en-US" altLang="zh-CN" sz="2800" dirty="0">
                <a:solidFill>
                  <a:srgbClr val="0000FF"/>
                </a:solidFill>
              </a:rPr>
              <a:t>the worm infested, </a:t>
            </a:r>
          </a:p>
          <a:p>
            <a:r>
              <a:rPr lang="en-US" altLang="zh-CN" sz="2800" dirty="0">
                <a:solidFill>
                  <a:srgbClr val="0000FF"/>
                </a:solidFill>
              </a:rPr>
              <a:t>a skeleton.</a:t>
            </a:r>
          </a:p>
        </p:txBody>
      </p:sp>
      <p:sp>
        <p:nvSpPr>
          <p:cNvPr id="7" name="文字方塊 6">
            <a:extLst>
              <a:ext uri="{FF2B5EF4-FFF2-40B4-BE49-F238E27FC236}">
                <a16:creationId xmlns:a16="http://schemas.microsoft.com/office/drawing/2014/main" id="{A9AEA466-DB1A-5250-BF34-3B9A9440BE5A}"/>
              </a:ext>
            </a:extLst>
          </p:cNvPr>
          <p:cNvSpPr txBox="1"/>
          <p:nvPr/>
        </p:nvSpPr>
        <p:spPr>
          <a:xfrm>
            <a:off x="7290306" y="265457"/>
            <a:ext cx="3883448" cy="707886"/>
          </a:xfrm>
          <a:prstGeom prst="rect">
            <a:avLst/>
          </a:prstGeom>
          <a:noFill/>
        </p:spPr>
        <p:txBody>
          <a:bodyPr wrap="square" rtlCol="0">
            <a:spAutoFit/>
          </a:bodyPr>
          <a:lstStyle/>
          <a:p>
            <a:r>
              <a:rPr lang="en-US" altLang="zh-CN" sz="2000" i="1" dirty="0">
                <a:solidFill>
                  <a:srgbClr val="C00000"/>
                </a:solidFill>
              </a:rPr>
              <a:t>--</a:t>
            </a:r>
            <a:r>
              <a:rPr lang="en-US" altLang="zh-CN" sz="2000" i="1" dirty="0" err="1">
                <a:solidFill>
                  <a:srgbClr val="C00000"/>
                </a:solidFill>
              </a:rPr>
              <a:t>Visuddhimagga</a:t>
            </a:r>
            <a:r>
              <a:rPr lang="en-US" altLang="zh-CN" sz="2000" dirty="0">
                <a:solidFill>
                  <a:srgbClr val="C00000"/>
                </a:solidFill>
              </a:rPr>
              <a:t> pp.169-185;</a:t>
            </a:r>
          </a:p>
          <a:p>
            <a:r>
              <a:rPr lang="en-US" altLang="zh-CN" sz="2000" dirty="0">
                <a:solidFill>
                  <a:srgbClr val="C00000"/>
                </a:solidFill>
              </a:rPr>
              <a:t>--</a:t>
            </a:r>
            <a:r>
              <a:rPr lang="en-US" altLang="zh-CN" sz="2000" i="1" dirty="0" err="1">
                <a:solidFill>
                  <a:srgbClr val="C00000"/>
                </a:solidFill>
              </a:rPr>
              <a:t>Vimuttimagga</a:t>
            </a:r>
            <a:r>
              <a:rPr lang="en-US" altLang="zh-CN" sz="2000" dirty="0">
                <a:solidFill>
                  <a:srgbClr val="C00000"/>
                </a:solidFill>
              </a:rPr>
              <a:t> pp. 132-140.</a:t>
            </a:r>
          </a:p>
        </p:txBody>
      </p:sp>
      <p:pic>
        <p:nvPicPr>
          <p:cNvPr id="8" name="圖片 7">
            <a:extLst>
              <a:ext uri="{FF2B5EF4-FFF2-40B4-BE49-F238E27FC236}">
                <a16:creationId xmlns:a16="http://schemas.microsoft.com/office/drawing/2014/main" id="{1473E964-C778-CD3A-8A0A-DFCAB5EDF5A0}"/>
              </a:ext>
            </a:extLst>
          </p:cNvPr>
          <p:cNvPicPr>
            <a:picLocks noChangeAspect="1"/>
          </p:cNvPicPr>
          <p:nvPr/>
        </p:nvPicPr>
        <p:blipFill>
          <a:blip r:embed="rId3"/>
          <a:stretch>
            <a:fillRect/>
          </a:stretch>
        </p:blipFill>
        <p:spPr>
          <a:xfrm>
            <a:off x="5726997" y="2420888"/>
            <a:ext cx="5433833" cy="3474997"/>
          </a:xfrm>
          <a:prstGeom prst="rect">
            <a:avLst/>
          </a:prstGeom>
        </p:spPr>
      </p:pic>
    </p:spTree>
    <p:extLst>
      <p:ext uri="{BB962C8B-B14F-4D97-AF65-F5344CB8AC3E}">
        <p14:creationId xmlns:p14="http://schemas.microsoft.com/office/powerpoint/2010/main" val="223680094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478C600F-2BB1-DA10-AD06-DC8C1323D0A4}"/>
              </a:ext>
            </a:extLst>
          </p:cNvPr>
          <p:cNvSpPr>
            <a:spLocks noGrp="1"/>
          </p:cNvSpPr>
          <p:nvPr>
            <p:ph type="sldNum" sz="quarter" idx="12"/>
          </p:nvPr>
        </p:nvSpPr>
        <p:spPr/>
        <p:txBody>
          <a:bodyPr/>
          <a:lstStyle/>
          <a:p>
            <a:fld id="{6113E31D-E2AB-40D1-8B51-AFA5AFEF393A}" type="slidenum">
              <a:rPr lang="en-US" smtClean="0"/>
              <a:t>54</a:t>
            </a:fld>
            <a:endParaRPr lang="en-US" dirty="0"/>
          </a:p>
        </p:txBody>
      </p:sp>
      <p:sp>
        <p:nvSpPr>
          <p:cNvPr id="5" name="矩形: 按鈕形 4">
            <a:extLst>
              <a:ext uri="{FF2B5EF4-FFF2-40B4-BE49-F238E27FC236}">
                <a16:creationId xmlns:a16="http://schemas.microsoft.com/office/drawing/2014/main" id="{8D648EA1-7771-CE01-38F6-93F580F64B0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0E24D778-B3BF-78A6-6765-D9898661BB6D}"/>
              </a:ext>
            </a:extLst>
          </p:cNvPr>
          <p:cNvSpPr txBox="1"/>
          <p:nvPr/>
        </p:nvSpPr>
        <p:spPr>
          <a:xfrm>
            <a:off x="847799" y="956949"/>
            <a:ext cx="10493226" cy="671851"/>
          </a:xfrm>
          <a:prstGeom prst="rect">
            <a:avLst/>
          </a:prstGeom>
          <a:noFill/>
        </p:spPr>
        <p:txBody>
          <a:bodyPr wrap="square" rtlCol="0">
            <a:spAutoFit/>
          </a:bodyPr>
          <a:lstStyle/>
          <a:p>
            <a:pPr>
              <a:lnSpc>
                <a:spcPct val="150000"/>
              </a:lnSpc>
            </a:pPr>
            <a:r>
              <a:rPr lang="en-US" altLang="zh-CN" sz="2800" dirty="0">
                <a:solidFill>
                  <a:srgbClr val="0000FF"/>
                </a:solidFill>
              </a:rPr>
              <a:t>One should contemplate the corpse of the same sex with oneself.</a:t>
            </a:r>
          </a:p>
        </p:txBody>
      </p:sp>
      <p:sp>
        <p:nvSpPr>
          <p:cNvPr id="7" name="文字方塊 6">
            <a:extLst>
              <a:ext uri="{FF2B5EF4-FFF2-40B4-BE49-F238E27FC236}">
                <a16:creationId xmlns:a16="http://schemas.microsoft.com/office/drawing/2014/main" id="{BF188A3B-EB7B-4BC7-FB16-FA2B35CF3183}"/>
              </a:ext>
            </a:extLst>
          </p:cNvPr>
          <p:cNvSpPr txBox="1"/>
          <p:nvPr/>
        </p:nvSpPr>
        <p:spPr>
          <a:xfrm>
            <a:off x="847799" y="1803280"/>
            <a:ext cx="10493226" cy="1964512"/>
          </a:xfrm>
          <a:prstGeom prst="rect">
            <a:avLst/>
          </a:prstGeom>
          <a:noFill/>
        </p:spPr>
        <p:txBody>
          <a:bodyPr wrap="square" rtlCol="0">
            <a:spAutoFit/>
          </a:bodyPr>
          <a:lstStyle/>
          <a:p>
            <a:pPr>
              <a:lnSpc>
                <a:spcPct val="150000"/>
              </a:lnSpc>
            </a:pPr>
            <a:r>
              <a:rPr lang="en-US" altLang="zh-CN" sz="2800" dirty="0">
                <a:solidFill>
                  <a:srgbClr val="0000FF"/>
                </a:solidFill>
              </a:rPr>
              <a:t>Preparation sign: an external corpse</a:t>
            </a:r>
          </a:p>
          <a:p>
            <a:pPr>
              <a:lnSpc>
                <a:spcPct val="150000"/>
              </a:lnSpc>
            </a:pPr>
            <a:r>
              <a:rPr lang="en-US" altLang="zh-CN" sz="2800" dirty="0">
                <a:solidFill>
                  <a:srgbClr val="0000FF"/>
                </a:solidFill>
              </a:rPr>
              <a:t>Learning sign: a corpse image in mind</a:t>
            </a:r>
          </a:p>
          <a:p>
            <a:pPr>
              <a:lnSpc>
                <a:spcPct val="150000"/>
              </a:lnSpc>
            </a:pPr>
            <a:r>
              <a:rPr lang="en-US" altLang="zh-CN" sz="2800" dirty="0">
                <a:solidFill>
                  <a:srgbClr val="0000FF"/>
                </a:solidFill>
              </a:rPr>
              <a:t>Counterpart sign: image of a person emitting light</a:t>
            </a:r>
          </a:p>
        </p:txBody>
      </p:sp>
      <p:pic>
        <p:nvPicPr>
          <p:cNvPr id="9" name="圖片 8">
            <a:extLst>
              <a:ext uri="{FF2B5EF4-FFF2-40B4-BE49-F238E27FC236}">
                <a16:creationId xmlns:a16="http://schemas.microsoft.com/office/drawing/2014/main" id="{A429BF3C-4E88-24BF-18A4-991553E59922}"/>
              </a:ext>
            </a:extLst>
          </p:cNvPr>
          <p:cNvPicPr>
            <a:picLocks noChangeAspect="1"/>
          </p:cNvPicPr>
          <p:nvPr/>
        </p:nvPicPr>
        <p:blipFill>
          <a:blip r:embed="rId3"/>
          <a:stretch>
            <a:fillRect/>
          </a:stretch>
        </p:blipFill>
        <p:spPr>
          <a:xfrm>
            <a:off x="981844" y="4509120"/>
            <a:ext cx="4009406" cy="1152128"/>
          </a:xfrm>
          <a:prstGeom prst="rect">
            <a:avLst/>
          </a:prstGeom>
        </p:spPr>
      </p:pic>
      <p:sp>
        <p:nvSpPr>
          <p:cNvPr id="12" name="箭號: 向右 11">
            <a:extLst>
              <a:ext uri="{FF2B5EF4-FFF2-40B4-BE49-F238E27FC236}">
                <a16:creationId xmlns:a16="http://schemas.microsoft.com/office/drawing/2014/main" id="{6D63C491-C980-158F-7220-732B019A4341}"/>
              </a:ext>
            </a:extLst>
          </p:cNvPr>
          <p:cNvSpPr/>
          <p:nvPr/>
        </p:nvSpPr>
        <p:spPr>
          <a:xfrm>
            <a:off x="5686847" y="4797152"/>
            <a:ext cx="720080" cy="43204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3" name="圖片 12">
            <a:extLst>
              <a:ext uri="{FF2B5EF4-FFF2-40B4-BE49-F238E27FC236}">
                <a16:creationId xmlns:a16="http://schemas.microsoft.com/office/drawing/2014/main" id="{838D2646-5BE0-2148-5C88-B00CE5819DA9}"/>
              </a:ext>
            </a:extLst>
          </p:cNvPr>
          <p:cNvPicPr>
            <a:picLocks noChangeAspect="1"/>
          </p:cNvPicPr>
          <p:nvPr/>
        </p:nvPicPr>
        <p:blipFill>
          <a:blip r:embed="rId4">
            <a:alphaModFix amt="40000"/>
            <a:extLst>
              <a:ext uri="{BEBA8EAE-BF5A-486C-A8C5-ECC9F3942E4B}">
                <a14:imgProps xmlns:a14="http://schemas.microsoft.com/office/drawing/2010/main">
                  <a14:imgLayer r:embed="rId5">
                    <a14:imgEffect>
                      <a14:backgroundRemoval t="8696" b="89565" l="2963" r="97778">
                        <a14:foregroundMark x1="93827" y1="42609" x2="93827" y2="42609"/>
                        <a14:foregroundMark x1="88889" y1="53913" x2="88889" y2="53913"/>
                        <a14:foregroundMark x1="88889" y1="42609" x2="88889" y2="42609"/>
                        <a14:foregroundMark x1="91852" y1="64348" x2="91852" y2="64348"/>
                        <a14:foregroundMark x1="97778" y1="51304" x2="97778" y2="51304"/>
                        <a14:foregroundMark x1="96296" y1="33913" x2="96296" y2="33913"/>
                        <a14:foregroundMark x1="7407" y1="79130" x2="7407" y2="79130"/>
                        <a14:foregroundMark x1="2963" y1="89565" x2="2963" y2="89565"/>
                        <a14:foregroundMark x1="5432" y1="66957" x2="5432" y2="66957"/>
                        <a14:foregroundMark x1="14815" y1="73913" x2="14815" y2="73913"/>
                        <a14:foregroundMark x1="97037" y1="32174" x2="97037" y2="32174"/>
                        <a14:foregroundMark x1="96296" y1="35652" x2="96296" y2="35652"/>
                        <a14:foregroundMark x1="96049" y1="40870" x2="96049" y2="40870"/>
                        <a14:foregroundMark x1="97284" y1="54783" x2="97284" y2="54783"/>
                        <a14:foregroundMark x1="92099" y1="35652" x2="92099" y2="35652"/>
                        <a14:foregroundMark x1="92346" y1="32174" x2="92346" y2="32174"/>
                        <a14:foregroundMark x1="67407" y1="82609" x2="67407" y2="82609"/>
                        <a14:backgroundMark x1="20247" y1="25217" x2="20247" y2="25217"/>
                        <a14:backgroundMark x1="38519" y1="87826" x2="38519" y2="87826"/>
                        <a14:backgroundMark x1="90123" y1="99130" x2="90123" y2="99130"/>
                        <a14:backgroundMark x1="59753" y1="74783" x2="59753" y2="74783"/>
                        <a14:backgroundMark x1="60741" y1="75652" x2="60741" y2="75652"/>
                      </a14:backgroundRemoval>
                    </a14:imgEffect>
                  </a14:imgLayer>
                </a14:imgProps>
              </a:ext>
            </a:extLst>
          </a:blip>
          <a:stretch>
            <a:fillRect/>
          </a:stretch>
        </p:blipFill>
        <p:spPr>
          <a:xfrm>
            <a:off x="7483400" y="4351378"/>
            <a:ext cx="3857625" cy="1095375"/>
          </a:xfrm>
          <a:prstGeom prst="rect">
            <a:avLst/>
          </a:prstGeom>
          <a:effectLst>
            <a:glow rad="1270000">
              <a:schemeClr val="bg1"/>
            </a:glow>
          </a:effectLst>
        </p:spPr>
      </p:pic>
    </p:spTree>
    <p:extLst>
      <p:ext uri="{BB962C8B-B14F-4D97-AF65-F5344CB8AC3E}">
        <p14:creationId xmlns:p14="http://schemas.microsoft.com/office/powerpoint/2010/main" val="35218157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F700689C-A71B-E3F1-8CEE-E62ED624D7E6}"/>
              </a:ext>
            </a:extLst>
          </p:cNvPr>
          <p:cNvSpPr>
            <a:spLocks noGrp="1"/>
          </p:cNvSpPr>
          <p:nvPr>
            <p:ph type="sldNum" sz="quarter" idx="12"/>
          </p:nvPr>
        </p:nvSpPr>
        <p:spPr/>
        <p:txBody>
          <a:bodyPr/>
          <a:lstStyle/>
          <a:p>
            <a:fld id="{6113E31D-E2AB-40D1-8B51-AFA5AFEF393A}" type="slidenum">
              <a:rPr lang="en-US" smtClean="0"/>
              <a:t>55</a:t>
            </a:fld>
            <a:endParaRPr lang="en-US" dirty="0"/>
          </a:p>
        </p:txBody>
      </p:sp>
      <p:sp>
        <p:nvSpPr>
          <p:cNvPr id="5" name="矩形: 按鈕形 4">
            <a:extLst>
              <a:ext uri="{FF2B5EF4-FFF2-40B4-BE49-F238E27FC236}">
                <a16:creationId xmlns:a16="http://schemas.microsoft.com/office/drawing/2014/main" id="{EA680ACD-247B-3B0A-D9A9-B918B877FD4D}"/>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73379599-A9EA-E45A-1F34-0A708F14DAE2}"/>
              </a:ext>
            </a:extLst>
          </p:cNvPr>
          <p:cNvSpPr txBox="1"/>
          <p:nvPr/>
        </p:nvSpPr>
        <p:spPr>
          <a:xfrm>
            <a:off x="4726260" y="269769"/>
            <a:ext cx="4104456" cy="983474"/>
          </a:xfrm>
          <a:prstGeom prst="rect">
            <a:avLst/>
          </a:prstGeom>
          <a:noFill/>
        </p:spPr>
        <p:txBody>
          <a:bodyPr wrap="square" rtlCol="0">
            <a:spAutoFit/>
          </a:bodyPr>
          <a:lstStyle/>
          <a:p>
            <a:r>
              <a:rPr lang="en-US" altLang="zh-CN" sz="2800" b="1" dirty="0">
                <a:solidFill>
                  <a:srgbClr val="0000FF"/>
                </a:solidFill>
              </a:rPr>
              <a:t>Right concentration</a:t>
            </a:r>
          </a:p>
          <a:p>
            <a:pPr>
              <a:lnSpc>
                <a:spcPts val="3800"/>
              </a:lnSpc>
            </a:pPr>
            <a:endParaRPr lang="en-US" altLang="zh-CN" sz="2800" dirty="0">
              <a:solidFill>
                <a:srgbClr val="0000FF"/>
              </a:solidFill>
            </a:endParaRPr>
          </a:p>
        </p:txBody>
      </p:sp>
      <p:sp>
        <p:nvSpPr>
          <p:cNvPr id="7" name="文字方塊 6">
            <a:extLst>
              <a:ext uri="{FF2B5EF4-FFF2-40B4-BE49-F238E27FC236}">
                <a16:creationId xmlns:a16="http://schemas.microsoft.com/office/drawing/2014/main" id="{611BBF53-AC98-3E06-EFCA-5F07D7A5E0B6}"/>
              </a:ext>
            </a:extLst>
          </p:cNvPr>
          <p:cNvSpPr txBox="1"/>
          <p:nvPr/>
        </p:nvSpPr>
        <p:spPr>
          <a:xfrm>
            <a:off x="837828" y="1204601"/>
            <a:ext cx="5616624" cy="1039900"/>
          </a:xfrm>
          <a:prstGeom prst="rect">
            <a:avLst/>
          </a:prstGeom>
          <a:noFill/>
        </p:spPr>
        <p:txBody>
          <a:bodyPr wrap="square" rtlCol="0">
            <a:spAutoFit/>
          </a:bodyPr>
          <a:lstStyle/>
          <a:p>
            <a:pPr>
              <a:lnSpc>
                <a:spcPts val="3800"/>
              </a:lnSpc>
            </a:pPr>
            <a:r>
              <a:rPr lang="en-US" altLang="zh-CN" sz="2800" b="1" dirty="0">
                <a:solidFill>
                  <a:srgbClr val="0000FF"/>
                </a:solidFill>
              </a:rPr>
              <a:t>List of the 40 meditation subjects</a:t>
            </a:r>
          </a:p>
          <a:p>
            <a:pPr>
              <a:lnSpc>
                <a:spcPts val="3800"/>
              </a:lnSpc>
            </a:pPr>
            <a:endParaRPr lang="en-US" altLang="zh-CN" sz="2800" b="1" dirty="0">
              <a:solidFill>
                <a:srgbClr val="0000FF"/>
              </a:solidFill>
            </a:endParaRPr>
          </a:p>
        </p:txBody>
      </p:sp>
      <p:sp>
        <p:nvSpPr>
          <p:cNvPr id="8" name="文字方塊 7">
            <a:extLst>
              <a:ext uri="{FF2B5EF4-FFF2-40B4-BE49-F238E27FC236}">
                <a16:creationId xmlns:a16="http://schemas.microsoft.com/office/drawing/2014/main" id="{DD3DC6D1-B5F1-892C-189D-DABCE069BA71}"/>
              </a:ext>
            </a:extLst>
          </p:cNvPr>
          <p:cNvSpPr txBox="1"/>
          <p:nvPr/>
        </p:nvSpPr>
        <p:spPr>
          <a:xfrm>
            <a:off x="6274432" y="1240586"/>
            <a:ext cx="5832648" cy="1039900"/>
          </a:xfrm>
          <a:prstGeom prst="rect">
            <a:avLst/>
          </a:prstGeom>
          <a:noFill/>
        </p:spPr>
        <p:txBody>
          <a:bodyPr wrap="square" rtlCol="0">
            <a:spAutoFit/>
          </a:bodyPr>
          <a:lstStyle/>
          <a:p>
            <a:pPr>
              <a:lnSpc>
                <a:spcPts val="3800"/>
              </a:lnSpc>
            </a:pPr>
            <a:r>
              <a:rPr lang="en-US" altLang="zh-CN" sz="2800" b="1" dirty="0">
                <a:solidFill>
                  <a:srgbClr val="0000FF"/>
                </a:solidFill>
              </a:rPr>
              <a:t>_</a:t>
            </a:r>
            <a:r>
              <a:rPr lang="en-US" altLang="zh-CN" sz="2600" b="1" i="1" dirty="0">
                <a:solidFill>
                  <a:srgbClr val="0000FF"/>
                </a:solidFill>
              </a:rPr>
              <a:t>Visuddhimagga</a:t>
            </a:r>
            <a:r>
              <a:rPr lang="en-US" altLang="zh-CN" sz="2600" b="1" dirty="0">
                <a:solidFill>
                  <a:srgbClr val="0000FF"/>
                </a:solidFill>
              </a:rPr>
              <a:t> (</a:t>
            </a:r>
            <a:r>
              <a:rPr lang="en-US" altLang="zh-CN" sz="2600" b="1" i="1" dirty="0">
                <a:solidFill>
                  <a:srgbClr val="0000FF"/>
                </a:solidFill>
              </a:rPr>
              <a:t>Path of Purification</a:t>
            </a:r>
            <a:r>
              <a:rPr lang="en-US" altLang="zh-CN" sz="2600" b="1" dirty="0">
                <a:solidFill>
                  <a:srgbClr val="0000FF"/>
                </a:solidFill>
              </a:rPr>
              <a:t>)</a:t>
            </a:r>
          </a:p>
          <a:p>
            <a:pPr>
              <a:lnSpc>
                <a:spcPts val="3800"/>
              </a:lnSpc>
            </a:pPr>
            <a:endParaRPr lang="en-US" altLang="zh-CN" sz="2800" b="1" dirty="0">
              <a:solidFill>
                <a:srgbClr val="0000FF"/>
              </a:solidFill>
            </a:endParaRPr>
          </a:p>
        </p:txBody>
      </p:sp>
      <p:sp>
        <p:nvSpPr>
          <p:cNvPr id="9" name="文字方塊 8">
            <a:extLst>
              <a:ext uri="{FF2B5EF4-FFF2-40B4-BE49-F238E27FC236}">
                <a16:creationId xmlns:a16="http://schemas.microsoft.com/office/drawing/2014/main" id="{F4C3E890-8DB1-AD72-F850-C2F561609D22}"/>
              </a:ext>
            </a:extLst>
          </p:cNvPr>
          <p:cNvSpPr txBox="1"/>
          <p:nvPr/>
        </p:nvSpPr>
        <p:spPr>
          <a:xfrm>
            <a:off x="405780" y="206084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 The 10 </a:t>
            </a:r>
            <a:r>
              <a:rPr lang="en-US" altLang="zh-CN" sz="2800" b="1" dirty="0" err="1">
                <a:solidFill>
                  <a:srgbClr val="0000FF"/>
                </a:solidFill>
              </a:rPr>
              <a:t>Kasina</a:t>
            </a:r>
            <a:r>
              <a:rPr lang="en-US" altLang="zh-CN" sz="2800" b="1" dirty="0">
                <a:solidFill>
                  <a:srgbClr val="0000FF"/>
                </a:solidFill>
              </a:rPr>
              <a:t>  exercises: </a:t>
            </a:r>
            <a:r>
              <a:rPr lang="en-US" altLang="zh-CN" sz="2800" b="1" dirty="0" err="1">
                <a:solidFill>
                  <a:srgbClr val="0000FF"/>
                </a:solidFill>
              </a:rPr>
              <a:t>Kasina</a:t>
            </a:r>
            <a:r>
              <a:rPr lang="en-US" altLang="zh-CN" sz="2800" b="1" dirty="0">
                <a:solidFill>
                  <a:srgbClr val="0000FF"/>
                </a:solidFill>
              </a:rPr>
              <a:t> = 'Entirety'. All 4 </a:t>
            </a:r>
            <a:r>
              <a:rPr lang="en-US" altLang="zh-CN" sz="2800" b="1" dirty="0" err="1">
                <a:solidFill>
                  <a:srgbClr val="0000FF"/>
                </a:solidFill>
              </a:rPr>
              <a:t>jhānas</a:t>
            </a:r>
            <a:r>
              <a:rPr lang="en-US" altLang="zh-CN" sz="2800" b="1" dirty="0">
                <a:solidFill>
                  <a:srgbClr val="0000FF"/>
                </a:solidFill>
              </a:rPr>
              <a:t> possible</a:t>
            </a:r>
          </a:p>
        </p:txBody>
      </p:sp>
      <p:sp>
        <p:nvSpPr>
          <p:cNvPr id="10" name="文字方塊 9">
            <a:extLst>
              <a:ext uri="{FF2B5EF4-FFF2-40B4-BE49-F238E27FC236}">
                <a16:creationId xmlns:a16="http://schemas.microsoft.com/office/drawing/2014/main" id="{773C2BB3-6215-0113-A646-8BC698DEC0B4}"/>
              </a:ext>
            </a:extLst>
          </p:cNvPr>
          <p:cNvSpPr txBox="1"/>
          <p:nvPr/>
        </p:nvSpPr>
        <p:spPr>
          <a:xfrm>
            <a:off x="354561" y="261817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II. The 10 perceptions of disgust: </a:t>
            </a:r>
            <a:r>
              <a:rPr lang="en-US" altLang="zh-CN" sz="2800" b="1" dirty="0" err="1">
                <a:solidFill>
                  <a:srgbClr val="0000FF"/>
                </a:solidFill>
              </a:rPr>
              <a:t>asubha-sañña</a:t>
            </a:r>
            <a:r>
              <a:rPr lang="en-US" altLang="zh-CN" sz="2800" b="1" dirty="0">
                <a:solidFill>
                  <a:srgbClr val="0000FF"/>
                </a:solidFill>
              </a:rPr>
              <a:t>: 1st </a:t>
            </a:r>
            <a:r>
              <a:rPr lang="en-US" altLang="zh-CN" sz="2800" b="1" dirty="0" err="1">
                <a:solidFill>
                  <a:srgbClr val="0000FF"/>
                </a:solidFill>
              </a:rPr>
              <a:t>jhāna</a:t>
            </a:r>
            <a:r>
              <a:rPr lang="en-US" altLang="zh-CN" sz="2800" b="1" dirty="0">
                <a:solidFill>
                  <a:srgbClr val="0000FF"/>
                </a:solidFill>
              </a:rPr>
              <a:t> possible</a:t>
            </a:r>
          </a:p>
        </p:txBody>
      </p:sp>
      <p:sp>
        <p:nvSpPr>
          <p:cNvPr id="11" name="文字方塊 10">
            <a:extLst>
              <a:ext uri="{FF2B5EF4-FFF2-40B4-BE49-F238E27FC236}">
                <a16:creationId xmlns:a16="http://schemas.microsoft.com/office/drawing/2014/main" id="{F8567288-63A1-F0D7-A016-DD684CB69594}"/>
              </a:ext>
            </a:extLst>
          </p:cNvPr>
          <p:cNvSpPr txBox="1"/>
          <p:nvPr/>
        </p:nvSpPr>
        <p:spPr>
          <a:xfrm>
            <a:off x="332758" y="3203361"/>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III. The 10 contemplations: remembrances or recollections </a:t>
            </a:r>
            <a:r>
              <a:rPr lang="en-US" altLang="zh-CN" sz="2800" b="1" dirty="0" err="1">
                <a:solidFill>
                  <a:srgbClr val="0000FF"/>
                </a:solidFill>
              </a:rPr>
              <a:t>anussati</a:t>
            </a:r>
            <a:endParaRPr lang="en-US" altLang="zh-CN" sz="2800" b="1" dirty="0">
              <a:solidFill>
                <a:srgbClr val="0000FF"/>
              </a:solidFill>
            </a:endParaRPr>
          </a:p>
        </p:txBody>
      </p:sp>
      <p:sp>
        <p:nvSpPr>
          <p:cNvPr id="12" name="文字方塊 11">
            <a:extLst>
              <a:ext uri="{FF2B5EF4-FFF2-40B4-BE49-F238E27FC236}">
                <a16:creationId xmlns:a16="http://schemas.microsoft.com/office/drawing/2014/main" id="{F45D8FDC-6B74-9892-C678-716F912C54C4}"/>
              </a:ext>
            </a:extLst>
          </p:cNvPr>
          <p:cNvSpPr txBox="1"/>
          <p:nvPr/>
        </p:nvSpPr>
        <p:spPr>
          <a:xfrm>
            <a:off x="332758" y="3787002"/>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IV. The 4 divine abodes or infinite states: brahma-vihara</a:t>
            </a:r>
          </a:p>
        </p:txBody>
      </p:sp>
      <p:sp>
        <p:nvSpPr>
          <p:cNvPr id="13" name="文字方塊 12">
            <a:extLst>
              <a:ext uri="{FF2B5EF4-FFF2-40B4-BE49-F238E27FC236}">
                <a16:creationId xmlns:a16="http://schemas.microsoft.com/office/drawing/2014/main" id="{881D2A43-07E3-B96F-9163-F6C543E2D077}"/>
              </a:ext>
            </a:extLst>
          </p:cNvPr>
          <p:cNvSpPr txBox="1"/>
          <p:nvPr/>
        </p:nvSpPr>
        <p:spPr>
          <a:xfrm>
            <a:off x="353848" y="4409752"/>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 The 4 formless spheres </a:t>
            </a:r>
            <a:r>
              <a:rPr lang="en-US" altLang="zh-CN" sz="2800" b="1" dirty="0" err="1">
                <a:solidFill>
                  <a:srgbClr val="0000FF"/>
                </a:solidFill>
              </a:rPr>
              <a:t>arūpāyatana</a:t>
            </a:r>
            <a:r>
              <a:rPr lang="en-US" altLang="zh-CN" sz="2800" b="1" dirty="0">
                <a:solidFill>
                  <a:srgbClr val="0000FF"/>
                </a:solidFill>
              </a:rPr>
              <a:t>: based on the 4th </a:t>
            </a:r>
            <a:r>
              <a:rPr lang="en-US" altLang="zh-CN" sz="2800" b="1" dirty="0" err="1">
                <a:solidFill>
                  <a:srgbClr val="0000FF"/>
                </a:solidFill>
              </a:rPr>
              <a:t>jhāna</a:t>
            </a:r>
            <a:endParaRPr lang="en-US" altLang="zh-CN" sz="2800" b="1" dirty="0">
              <a:solidFill>
                <a:srgbClr val="0000FF"/>
              </a:solidFill>
            </a:endParaRPr>
          </a:p>
        </p:txBody>
      </p:sp>
      <p:sp>
        <p:nvSpPr>
          <p:cNvPr id="14" name="文字方塊 13">
            <a:extLst>
              <a:ext uri="{FF2B5EF4-FFF2-40B4-BE49-F238E27FC236}">
                <a16:creationId xmlns:a16="http://schemas.microsoft.com/office/drawing/2014/main" id="{BCEA0C7B-DBA2-4669-65D1-802724A4BC22}"/>
              </a:ext>
            </a:extLst>
          </p:cNvPr>
          <p:cNvSpPr txBox="1"/>
          <p:nvPr/>
        </p:nvSpPr>
        <p:spPr>
          <a:xfrm>
            <a:off x="353848" y="4994936"/>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VI. Perception of the loathsomeness of food </a:t>
            </a:r>
            <a:r>
              <a:rPr lang="en-US" altLang="zh-CN" sz="2800" b="1" dirty="0" err="1">
                <a:solidFill>
                  <a:srgbClr val="0000FF"/>
                </a:solidFill>
              </a:rPr>
              <a:t>āhāre</a:t>
            </a:r>
            <a:r>
              <a:rPr lang="en-US" altLang="zh-CN" sz="2800" b="1" dirty="0">
                <a:solidFill>
                  <a:srgbClr val="0000FF"/>
                </a:solidFill>
              </a:rPr>
              <a:t> </a:t>
            </a:r>
            <a:r>
              <a:rPr lang="en-US" altLang="zh-CN" sz="2800" b="1" dirty="0" err="1">
                <a:solidFill>
                  <a:srgbClr val="0000FF"/>
                </a:solidFill>
              </a:rPr>
              <a:t>patikkūla-saññā</a:t>
            </a:r>
            <a:endParaRPr lang="en-US" altLang="zh-CN" sz="2800" b="1" dirty="0">
              <a:solidFill>
                <a:srgbClr val="0000FF"/>
              </a:solidFill>
            </a:endParaRPr>
          </a:p>
        </p:txBody>
      </p:sp>
      <p:sp>
        <p:nvSpPr>
          <p:cNvPr id="15" name="文字方塊 14">
            <a:extLst>
              <a:ext uri="{FF2B5EF4-FFF2-40B4-BE49-F238E27FC236}">
                <a16:creationId xmlns:a16="http://schemas.microsoft.com/office/drawing/2014/main" id="{43D4753F-B324-3871-B8F7-208C4A81BAAE}"/>
              </a:ext>
            </a:extLst>
          </p:cNvPr>
          <p:cNvSpPr txBox="1"/>
          <p:nvPr/>
        </p:nvSpPr>
        <p:spPr>
          <a:xfrm>
            <a:off x="353848" y="5612717"/>
            <a:ext cx="11593288" cy="552587"/>
          </a:xfrm>
          <a:prstGeom prst="rect">
            <a:avLst/>
          </a:prstGeom>
          <a:noFill/>
        </p:spPr>
        <p:txBody>
          <a:bodyPr wrap="square" rtlCol="0">
            <a:spAutoFit/>
          </a:bodyPr>
          <a:lstStyle/>
          <a:p>
            <a:pPr>
              <a:lnSpc>
                <a:spcPts val="3800"/>
              </a:lnSpc>
            </a:pPr>
            <a:r>
              <a:rPr lang="en-US" altLang="zh-CN" sz="2800" b="1" dirty="0">
                <a:solidFill>
                  <a:srgbClr val="0000FF"/>
                </a:solidFill>
              </a:rPr>
              <a:t>VII. Defining Analysis of the four great elements </a:t>
            </a:r>
            <a:r>
              <a:rPr lang="en-US" altLang="zh-CN" sz="2800" b="1" dirty="0" err="1">
                <a:solidFill>
                  <a:srgbClr val="0000FF"/>
                </a:solidFill>
              </a:rPr>
              <a:t>dhātu-vavatthānav</a:t>
            </a:r>
            <a:endParaRPr lang="en-US" altLang="zh-CN" sz="2800" b="1" dirty="0">
              <a:solidFill>
                <a:srgbClr val="0000FF"/>
              </a:solidFill>
            </a:endParaRPr>
          </a:p>
        </p:txBody>
      </p:sp>
      <p:sp>
        <p:nvSpPr>
          <p:cNvPr id="16" name="矩形 15">
            <a:extLst>
              <a:ext uri="{FF2B5EF4-FFF2-40B4-BE49-F238E27FC236}">
                <a16:creationId xmlns:a16="http://schemas.microsoft.com/office/drawing/2014/main" id="{3E963834-552C-B4D1-6BF5-8635A06268EE}"/>
              </a:ext>
            </a:extLst>
          </p:cNvPr>
          <p:cNvSpPr/>
          <p:nvPr/>
        </p:nvSpPr>
        <p:spPr>
          <a:xfrm>
            <a:off x="818852" y="3201818"/>
            <a:ext cx="9577064" cy="534845"/>
          </a:xfrm>
          <a:prstGeom prst="rect">
            <a:avLst/>
          </a:prstGeom>
          <a:no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30555414"/>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F8D7BDE1-5996-4EEF-B1FF-E95C2E5AA6B0}"/>
              </a:ext>
            </a:extLst>
          </p:cNvPr>
          <p:cNvSpPr txBox="1"/>
          <p:nvPr/>
        </p:nvSpPr>
        <p:spPr>
          <a:xfrm>
            <a:off x="1197868" y="1124744"/>
            <a:ext cx="11125236" cy="5062924"/>
          </a:xfrm>
          <a:prstGeom prst="rect">
            <a:avLst/>
          </a:prstGeom>
          <a:noFill/>
        </p:spPr>
        <p:txBody>
          <a:bodyPr wrap="square" rtlCol="0">
            <a:spAutoFit/>
          </a:bodyPr>
          <a:lstStyle/>
          <a:p>
            <a:pPr>
              <a:spcAft>
                <a:spcPts val="1800"/>
              </a:spcAft>
            </a:pPr>
            <a:r>
              <a:rPr lang="en-US" altLang="zh-CN" sz="2800" b="1" dirty="0">
                <a:solidFill>
                  <a:srgbClr val="0000FF"/>
                </a:solidFill>
              </a:rPr>
              <a:t>Ten recollections</a:t>
            </a:r>
            <a:r>
              <a:rPr lang="en-US" altLang="zh-CN" sz="2800" dirty="0">
                <a:solidFill>
                  <a:srgbClr val="0000FF"/>
                </a:solidFill>
              </a:rPr>
              <a:t>: </a:t>
            </a:r>
          </a:p>
          <a:p>
            <a:r>
              <a:rPr lang="en-US" altLang="zh-CN" sz="2800" dirty="0">
                <a:solidFill>
                  <a:srgbClr val="0000FF"/>
                </a:solidFill>
              </a:rPr>
              <a:t>1. the Buddha, </a:t>
            </a:r>
          </a:p>
          <a:p>
            <a:r>
              <a:rPr lang="en-US" altLang="zh-CN" sz="2800" dirty="0">
                <a:solidFill>
                  <a:srgbClr val="0000FF"/>
                </a:solidFill>
              </a:rPr>
              <a:t>2. the Dhamma, </a:t>
            </a:r>
          </a:p>
          <a:p>
            <a:r>
              <a:rPr lang="en-US" altLang="zh-CN" sz="2800" dirty="0">
                <a:solidFill>
                  <a:srgbClr val="0000FF"/>
                </a:solidFill>
              </a:rPr>
              <a:t>3. the Sangha, </a:t>
            </a:r>
          </a:p>
          <a:p>
            <a:r>
              <a:rPr lang="en-US" altLang="zh-CN" sz="2800" dirty="0">
                <a:solidFill>
                  <a:srgbClr val="0000FF"/>
                </a:solidFill>
              </a:rPr>
              <a:t>4. Virtue (</a:t>
            </a:r>
            <a:r>
              <a:rPr lang="en-US" altLang="zh-CN" sz="2800" dirty="0" err="1">
                <a:solidFill>
                  <a:srgbClr val="0000FF"/>
                </a:solidFill>
              </a:rPr>
              <a:t>sila</a:t>
            </a:r>
            <a:r>
              <a:rPr lang="en-US" altLang="zh-CN" sz="2800" dirty="0">
                <a:solidFill>
                  <a:srgbClr val="0000FF"/>
                </a:solidFill>
              </a:rPr>
              <a:t>)  	</a:t>
            </a:r>
          </a:p>
          <a:p>
            <a:r>
              <a:rPr lang="en-US" altLang="zh-CN" sz="2800" dirty="0">
                <a:solidFill>
                  <a:srgbClr val="0000FF"/>
                </a:solidFill>
              </a:rPr>
              <a:t>5. Generosity, </a:t>
            </a:r>
          </a:p>
          <a:p>
            <a:r>
              <a:rPr lang="en-US" altLang="zh-CN" sz="2800" dirty="0">
                <a:solidFill>
                  <a:srgbClr val="0000FF"/>
                </a:solidFill>
              </a:rPr>
              <a:t>6. Deities, </a:t>
            </a:r>
          </a:p>
          <a:p>
            <a:r>
              <a:rPr lang="en-US" altLang="zh-CN" sz="2800" dirty="0">
                <a:solidFill>
                  <a:srgbClr val="0000FF"/>
                </a:solidFill>
              </a:rPr>
              <a:t>7. Death, </a:t>
            </a:r>
          </a:p>
          <a:p>
            <a:r>
              <a:rPr lang="en-US" altLang="zh-CN" sz="2800" dirty="0">
                <a:solidFill>
                  <a:srgbClr val="0000FF"/>
                </a:solidFill>
              </a:rPr>
              <a:t>8. Body, </a:t>
            </a:r>
          </a:p>
          <a:p>
            <a:r>
              <a:rPr lang="en-US" altLang="zh-CN" sz="2800" dirty="0">
                <a:solidFill>
                  <a:srgbClr val="0000FF"/>
                </a:solidFill>
              </a:rPr>
              <a:t>9. Breathing, </a:t>
            </a:r>
          </a:p>
          <a:p>
            <a:r>
              <a:rPr lang="en-US" altLang="zh-CN" sz="2800" dirty="0">
                <a:solidFill>
                  <a:srgbClr val="0000FF"/>
                </a:solidFill>
              </a:rPr>
              <a:t>10. Peace (nirvana).</a:t>
            </a:r>
          </a:p>
        </p:txBody>
      </p:sp>
      <p:sp>
        <p:nvSpPr>
          <p:cNvPr id="2" name="矩形: 按鈕形 1">
            <a:extLst>
              <a:ext uri="{FF2B5EF4-FFF2-40B4-BE49-F238E27FC236}">
                <a16:creationId xmlns:a16="http://schemas.microsoft.com/office/drawing/2014/main" id="{F6F9E50E-DE35-F921-A02F-B3C6C9F3CD51}"/>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custDataLst>
      <p:tags r:id="rId2"/>
    </p:custDataLst>
    <p:extLst>
      <p:ext uri="{BB962C8B-B14F-4D97-AF65-F5344CB8AC3E}">
        <p14:creationId xmlns:p14="http://schemas.microsoft.com/office/powerpoint/2010/main" val="16602756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9381"/>
    </mc:Choice>
    <mc:Fallback xmlns="">
      <p:transition spd="slow" advTm="9938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25B01016-A6AC-4DCA-9607-64372C9B6410}"/>
              </a:ext>
            </a:extLst>
          </p:cNvPr>
          <p:cNvSpPr txBox="1"/>
          <p:nvPr/>
        </p:nvSpPr>
        <p:spPr>
          <a:xfrm>
            <a:off x="506363" y="1061174"/>
            <a:ext cx="8540377" cy="523220"/>
          </a:xfrm>
          <a:prstGeom prst="rect">
            <a:avLst/>
          </a:prstGeom>
          <a:noFill/>
        </p:spPr>
        <p:txBody>
          <a:bodyPr wrap="square" rtlCol="0">
            <a:spAutoFit/>
          </a:bodyPr>
          <a:lstStyle/>
          <a:p>
            <a:r>
              <a:rPr lang="en-US" altLang="zh-CN" sz="2800" b="1" dirty="0">
                <a:solidFill>
                  <a:srgbClr val="0000FF"/>
                </a:solidFill>
              </a:rPr>
              <a:t>1. Recollection of the Buddha (--access concentration)</a:t>
            </a:r>
            <a:endParaRPr lang="en-US" altLang="zh-CN" sz="2800" i="1" dirty="0">
              <a:solidFill>
                <a:srgbClr val="0000FF"/>
              </a:solidFill>
            </a:endParaRPr>
          </a:p>
        </p:txBody>
      </p:sp>
      <p:sp>
        <p:nvSpPr>
          <p:cNvPr id="2" name="矩形: 按鈕形 1">
            <a:extLst>
              <a:ext uri="{FF2B5EF4-FFF2-40B4-BE49-F238E27FC236}">
                <a16:creationId xmlns:a16="http://schemas.microsoft.com/office/drawing/2014/main" id="{AD92679D-B60A-B675-3AE3-94CA4E314875}"/>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39F6B48C-9543-2591-8FDB-9D4C748E790F}"/>
              </a:ext>
            </a:extLst>
          </p:cNvPr>
          <p:cNvSpPr txBox="1"/>
          <p:nvPr/>
        </p:nvSpPr>
        <p:spPr>
          <a:xfrm>
            <a:off x="238893" y="1584394"/>
            <a:ext cx="11711037" cy="3903504"/>
          </a:xfrm>
          <a:prstGeom prst="rect">
            <a:avLst/>
          </a:prstGeom>
          <a:noFill/>
        </p:spPr>
        <p:txBody>
          <a:bodyPr wrap="square" rtlCol="0">
            <a:spAutoFit/>
          </a:bodyPr>
          <a:lstStyle/>
          <a:p>
            <a:pPr>
              <a:lnSpc>
                <a:spcPct val="150000"/>
              </a:lnSpc>
            </a:pPr>
            <a:r>
              <a:rPr lang="en-US" altLang="zh-CN" sz="2800" dirty="0">
                <a:solidFill>
                  <a:srgbClr val="0000FF"/>
                </a:solidFill>
              </a:rPr>
              <a:t>The nine qualities of the Buddha:</a:t>
            </a:r>
          </a:p>
          <a:p>
            <a:pPr>
              <a:lnSpc>
                <a:spcPct val="150000"/>
              </a:lnSpc>
            </a:pPr>
            <a:r>
              <a:rPr lang="en-US" altLang="zh-CN" sz="2800" dirty="0">
                <a:solidFill>
                  <a:srgbClr val="0000FF"/>
                </a:solidFill>
              </a:rPr>
              <a:t>‘</a:t>
            </a:r>
            <a:r>
              <a:rPr lang="en-US" altLang="zh-CN" sz="2800" b="1" dirty="0">
                <a:solidFill>
                  <a:srgbClr val="0000FF"/>
                </a:solidFill>
              </a:rPr>
              <a:t>Iti pi so </a:t>
            </a:r>
            <a:r>
              <a:rPr lang="en-US" altLang="zh-CN" sz="2800" b="1" dirty="0" err="1">
                <a:solidFill>
                  <a:srgbClr val="0000FF"/>
                </a:solidFill>
              </a:rPr>
              <a:t>Bhagavā</a:t>
            </a:r>
            <a:r>
              <a:rPr lang="en-US" altLang="zh-CN" sz="2800" b="1" dirty="0">
                <a:solidFill>
                  <a:srgbClr val="0000FF"/>
                </a:solidFill>
              </a:rPr>
              <a:t> </a:t>
            </a:r>
            <a:r>
              <a:rPr lang="en-US" altLang="zh-CN" sz="2800" b="1" u="sng" dirty="0" err="1">
                <a:solidFill>
                  <a:srgbClr val="0000FF"/>
                </a:solidFill>
              </a:rPr>
              <a:t>Arahaṃ</a:t>
            </a:r>
            <a:r>
              <a:rPr lang="en-US" altLang="zh-CN" sz="2800" b="1" dirty="0">
                <a:solidFill>
                  <a:srgbClr val="0000FF"/>
                </a:solidFill>
              </a:rPr>
              <a:t>, </a:t>
            </a:r>
            <a:r>
              <a:rPr lang="en-US" altLang="zh-CN" sz="2800" b="1" u="sng" dirty="0" err="1">
                <a:solidFill>
                  <a:srgbClr val="0000FF"/>
                </a:solidFill>
              </a:rPr>
              <a:t>Sammā-sambuddho</a:t>
            </a:r>
            <a:r>
              <a:rPr lang="en-US" altLang="zh-CN" sz="2800" b="1" dirty="0">
                <a:solidFill>
                  <a:srgbClr val="0000FF"/>
                </a:solidFill>
              </a:rPr>
              <a:t>, </a:t>
            </a:r>
            <a:r>
              <a:rPr lang="en-US" altLang="zh-CN" sz="2800" b="1" u="sng" dirty="0" err="1">
                <a:solidFill>
                  <a:srgbClr val="0000FF"/>
                </a:solidFill>
              </a:rPr>
              <a:t>Vijjā-caraṇa-sampanno</a:t>
            </a:r>
            <a:r>
              <a:rPr lang="en-US" altLang="zh-CN" sz="2800" b="1" dirty="0">
                <a:solidFill>
                  <a:srgbClr val="0000FF"/>
                </a:solidFill>
              </a:rPr>
              <a:t>, </a:t>
            </a:r>
            <a:r>
              <a:rPr lang="en-US" altLang="zh-CN" sz="2800" b="1" u="sng" dirty="0">
                <a:solidFill>
                  <a:srgbClr val="0000FF"/>
                </a:solidFill>
              </a:rPr>
              <a:t>Sugato</a:t>
            </a:r>
            <a:r>
              <a:rPr lang="en-US" altLang="zh-CN" sz="2800" b="1" dirty="0">
                <a:solidFill>
                  <a:srgbClr val="0000FF"/>
                </a:solidFill>
              </a:rPr>
              <a:t>, </a:t>
            </a:r>
            <a:r>
              <a:rPr lang="en-US" altLang="zh-CN" sz="2800" b="1" u="sng" dirty="0" err="1">
                <a:solidFill>
                  <a:srgbClr val="0000FF"/>
                </a:solidFill>
              </a:rPr>
              <a:t>Lokavidū</a:t>
            </a:r>
            <a:r>
              <a:rPr lang="en-US" altLang="zh-CN" sz="2800" b="1" dirty="0">
                <a:solidFill>
                  <a:srgbClr val="0000FF"/>
                </a:solidFill>
              </a:rPr>
              <a:t>,</a:t>
            </a:r>
          </a:p>
          <a:p>
            <a:pPr>
              <a:lnSpc>
                <a:spcPct val="150000"/>
              </a:lnSpc>
            </a:pPr>
            <a:r>
              <a:rPr lang="en-US" altLang="zh-CN" sz="2800" b="1" u="sng" dirty="0" err="1">
                <a:solidFill>
                  <a:srgbClr val="0000FF"/>
                </a:solidFill>
              </a:rPr>
              <a:t>Anuttaro</a:t>
            </a:r>
            <a:r>
              <a:rPr lang="en-US" altLang="zh-CN" sz="2800" b="1" u="sng" dirty="0">
                <a:solidFill>
                  <a:srgbClr val="0000FF"/>
                </a:solidFill>
              </a:rPr>
              <a:t> </a:t>
            </a:r>
            <a:r>
              <a:rPr lang="en-US" altLang="zh-CN" sz="2800" b="1" u="sng" dirty="0" err="1">
                <a:solidFill>
                  <a:srgbClr val="0000FF"/>
                </a:solidFill>
              </a:rPr>
              <a:t>purisa-damma-sārathi</a:t>
            </a:r>
            <a:r>
              <a:rPr lang="en-US" altLang="zh-CN" sz="2800" b="1" dirty="0">
                <a:solidFill>
                  <a:srgbClr val="0000FF"/>
                </a:solidFill>
              </a:rPr>
              <a:t>,</a:t>
            </a:r>
          </a:p>
          <a:p>
            <a:pPr>
              <a:lnSpc>
                <a:spcPct val="150000"/>
              </a:lnSpc>
            </a:pPr>
            <a:r>
              <a:rPr lang="en-US" altLang="zh-CN" sz="2800" b="1" u="sng" dirty="0" err="1">
                <a:solidFill>
                  <a:srgbClr val="0000FF"/>
                </a:solidFill>
              </a:rPr>
              <a:t>Satthā</a:t>
            </a:r>
            <a:r>
              <a:rPr lang="en-US" altLang="zh-CN" sz="2800" b="1" u="sng" dirty="0">
                <a:solidFill>
                  <a:srgbClr val="0000FF"/>
                </a:solidFill>
              </a:rPr>
              <a:t> deva-</a:t>
            </a:r>
            <a:r>
              <a:rPr lang="en-US" altLang="zh-CN" sz="2800" b="1" u="sng" dirty="0" err="1">
                <a:solidFill>
                  <a:srgbClr val="0000FF"/>
                </a:solidFill>
              </a:rPr>
              <a:t>manussānaṃ</a:t>
            </a:r>
            <a:r>
              <a:rPr lang="en-US" altLang="zh-CN" sz="2800" b="1" dirty="0">
                <a:solidFill>
                  <a:srgbClr val="0000FF"/>
                </a:solidFill>
              </a:rPr>
              <a:t>,</a:t>
            </a:r>
          </a:p>
          <a:p>
            <a:pPr>
              <a:lnSpc>
                <a:spcPct val="150000"/>
              </a:lnSpc>
            </a:pPr>
            <a:r>
              <a:rPr lang="en-US" altLang="zh-CN" sz="2800" b="1" dirty="0">
                <a:solidFill>
                  <a:srgbClr val="0000FF"/>
                </a:solidFill>
              </a:rPr>
              <a:t> </a:t>
            </a:r>
            <a:r>
              <a:rPr lang="en-US" altLang="zh-CN" sz="2800" b="1" u="sng" dirty="0" err="1">
                <a:solidFill>
                  <a:srgbClr val="0000FF"/>
                </a:solidFill>
              </a:rPr>
              <a:t>Buddho</a:t>
            </a:r>
            <a:r>
              <a:rPr lang="en-US" altLang="zh-CN" sz="2800" b="1" u="sng" dirty="0">
                <a:solidFill>
                  <a:srgbClr val="0000FF"/>
                </a:solidFill>
              </a:rPr>
              <a:t>,</a:t>
            </a:r>
            <a:r>
              <a:rPr lang="en-US" altLang="zh-CN" sz="2800" b="1" dirty="0">
                <a:solidFill>
                  <a:srgbClr val="0000FF"/>
                </a:solidFill>
              </a:rPr>
              <a:t> </a:t>
            </a:r>
            <a:r>
              <a:rPr lang="en-US" altLang="zh-CN" sz="2800" b="1" u="sng" dirty="0" err="1">
                <a:solidFill>
                  <a:srgbClr val="0000FF"/>
                </a:solidFill>
              </a:rPr>
              <a:t>Bhagavā</a:t>
            </a:r>
            <a:r>
              <a:rPr lang="en-US" altLang="zh-CN" sz="2800" b="1" dirty="0">
                <a:solidFill>
                  <a:srgbClr val="0000FF"/>
                </a:solidFill>
              </a:rPr>
              <a:t> ‘</a:t>
            </a:r>
            <a:r>
              <a:rPr lang="en-US" altLang="zh-CN" sz="2800" b="1" dirty="0" err="1">
                <a:solidFill>
                  <a:srgbClr val="0000FF"/>
                </a:solidFill>
              </a:rPr>
              <a:t>ti</a:t>
            </a:r>
            <a:r>
              <a:rPr lang="en-US" altLang="zh-CN" sz="2800" b="1" dirty="0">
                <a:solidFill>
                  <a:srgbClr val="0000FF"/>
                </a:solidFill>
              </a:rPr>
              <a:t>.</a:t>
            </a:r>
            <a:r>
              <a:rPr lang="en-US" altLang="zh-CN" sz="2800" dirty="0">
                <a:solidFill>
                  <a:srgbClr val="0000FF"/>
                </a:solidFill>
              </a:rPr>
              <a:t>.’</a:t>
            </a:r>
            <a:endParaRPr lang="en-US" altLang="zh-CN" sz="2800" i="1" dirty="0">
              <a:solidFill>
                <a:srgbClr val="0000FF"/>
              </a:solidFill>
            </a:endParaRPr>
          </a:p>
        </p:txBody>
      </p:sp>
      <p:pic>
        <p:nvPicPr>
          <p:cNvPr id="4" name="Recollection of the Buddha">
            <a:hlinkClick r:id="" action="ppaction://media"/>
            <a:extLst>
              <a:ext uri="{FF2B5EF4-FFF2-40B4-BE49-F238E27FC236}">
                <a16:creationId xmlns:a16="http://schemas.microsoft.com/office/drawing/2014/main" id="{7D344163-3D3B-8B1D-C6CD-DD4A964B983D}"/>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5199751" y="2944312"/>
            <a:ext cx="6989074" cy="3931468"/>
          </a:xfrm>
          <a:prstGeom prst="rect">
            <a:avLst/>
          </a:prstGeom>
        </p:spPr>
      </p:pic>
      <p:sp>
        <p:nvSpPr>
          <p:cNvPr id="6" name="文字方塊 5">
            <a:extLst>
              <a:ext uri="{FF2B5EF4-FFF2-40B4-BE49-F238E27FC236}">
                <a16:creationId xmlns:a16="http://schemas.microsoft.com/office/drawing/2014/main" id="{C6B4719B-EABC-6817-6B1A-F3ADB678E4C1}"/>
              </a:ext>
            </a:extLst>
          </p:cNvPr>
          <p:cNvSpPr txBox="1"/>
          <p:nvPr/>
        </p:nvSpPr>
        <p:spPr>
          <a:xfrm>
            <a:off x="7390556" y="196512"/>
            <a:ext cx="3883448" cy="707886"/>
          </a:xfrm>
          <a:prstGeom prst="rect">
            <a:avLst/>
          </a:prstGeom>
          <a:noFill/>
        </p:spPr>
        <p:txBody>
          <a:bodyPr wrap="square" rtlCol="0">
            <a:spAutoFit/>
          </a:bodyPr>
          <a:lstStyle/>
          <a:p>
            <a:r>
              <a:rPr lang="en-US" altLang="zh-CN" sz="2000" i="1" dirty="0">
                <a:solidFill>
                  <a:srgbClr val="C00000"/>
                </a:solidFill>
              </a:rPr>
              <a:t>--</a:t>
            </a:r>
            <a:r>
              <a:rPr lang="en-US" altLang="zh-CN" sz="2000" i="1" dirty="0" err="1">
                <a:solidFill>
                  <a:srgbClr val="C00000"/>
                </a:solidFill>
              </a:rPr>
              <a:t>Visuddhimagga</a:t>
            </a:r>
            <a:r>
              <a:rPr lang="en-US" altLang="zh-CN" sz="2000" dirty="0">
                <a:solidFill>
                  <a:srgbClr val="C00000"/>
                </a:solidFill>
              </a:rPr>
              <a:t> pp.188-209;</a:t>
            </a:r>
          </a:p>
          <a:p>
            <a:r>
              <a:rPr lang="en-US" altLang="zh-CN" sz="2000" dirty="0">
                <a:solidFill>
                  <a:srgbClr val="C00000"/>
                </a:solidFill>
              </a:rPr>
              <a:t>--</a:t>
            </a:r>
            <a:r>
              <a:rPr lang="en-US" altLang="zh-CN" sz="2000" i="1" dirty="0" err="1">
                <a:solidFill>
                  <a:srgbClr val="C00000"/>
                </a:solidFill>
              </a:rPr>
              <a:t>Vimuttimagga</a:t>
            </a:r>
            <a:r>
              <a:rPr lang="en-US" altLang="zh-CN" sz="2000" dirty="0">
                <a:solidFill>
                  <a:srgbClr val="C00000"/>
                </a:solidFill>
              </a:rPr>
              <a:t> pp. 140-148.</a:t>
            </a:r>
          </a:p>
        </p:txBody>
      </p:sp>
    </p:spTree>
    <p:extLst>
      <p:ext uri="{BB962C8B-B14F-4D97-AF65-F5344CB8AC3E}">
        <p14:creationId xmlns:p14="http://schemas.microsoft.com/office/powerpoint/2010/main" val="3074260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4621"/>
    </mc:Choice>
    <mc:Fallback xmlns="">
      <p:transition spd="slow" advTm="446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0200" fill="hold"/>
                                        <p:tgtEl>
                                          <p:spTgt spid="4"/>
                                        </p:tgtEl>
                                      </p:cBhvr>
                                    </p:cmd>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4"/>
                </p:tgtEl>
              </p:cMediaNode>
            </p:video>
          </p:childTnLst>
        </p:cTn>
      </p:par>
    </p:tnLst>
    <p:bldLst>
      <p:bldP spid="3"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6658B4DF-FD17-4291-8061-D61FF553ADD9}"/>
              </a:ext>
            </a:extLst>
          </p:cNvPr>
          <p:cNvSpPr txBox="1"/>
          <p:nvPr/>
        </p:nvSpPr>
        <p:spPr>
          <a:xfrm>
            <a:off x="477788" y="816570"/>
            <a:ext cx="11467274" cy="5573192"/>
          </a:xfrm>
          <a:prstGeom prst="rect">
            <a:avLst/>
          </a:prstGeom>
          <a:noFill/>
        </p:spPr>
        <p:txBody>
          <a:bodyPr wrap="square" rtlCol="0">
            <a:spAutoFit/>
          </a:bodyPr>
          <a:lstStyle/>
          <a:p>
            <a:pPr>
              <a:lnSpc>
                <a:spcPts val="4800"/>
              </a:lnSpc>
            </a:pPr>
            <a:r>
              <a:rPr lang="en-US" altLang="zh-CN" sz="2800" dirty="0">
                <a:solidFill>
                  <a:srgbClr val="0000FF"/>
                </a:solidFill>
              </a:rPr>
              <a:t>“This Blessed One, having destroyed all defilements, is </a:t>
            </a:r>
            <a:r>
              <a:rPr lang="en-US" altLang="zh-CN" sz="2800" b="1" dirty="0">
                <a:solidFill>
                  <a:srgbClr val="0000FF"/>
                </a:solidFill>
              </a:rPr>
              <a:t>a worthy one </a:t>
            </a:r>
            <a:r>
              <a:rPr lang="en-US" altLang="zh-CN" sz="2800" dirty="0">
                <a:solidFill>
                  <a:srgbClr val="0000FF"/>
                </a:solidFill>
              </a:rPr>
              <a:t>(</a:t>
            </a:r>
            <a:r>
              <a:rPr lang="en-US" altLang="zh-CN" sz="2800" b="1" u="sng" dirty="0" err="1">
                <a:solidFill>
                  <a:srgbClr val="0000FF"/>
                </a:solidFill>
              </a:rPr>
              <a:t>Araham</a:t>
            </a:r>
            <a:r>
              <a:rPr lang="en-US" altLang="zh-CN" sz="2800" dirty="0">
                <a:solidFill>
                  <a:srgbClr val="0000FF"/>
                </a:solidFill>
              </a:rPr>
              <a:t>); he has </a:t>
            </a:r>
            <a:r>
              <a:rPr lang="en-US" altLang="zh-CN" sz="2800" b="1" dirty="0">
                <a:solidFill>
                  <a:srgbClr val="0000FF"/>
                </a:solidFill>
              </a:rPr>
              <a:t>attained perfect enlightenment by himself </a:t>
            </a:r>
            <a:r>
              <a:rPr lang="en-US" altLang="zh-CN" sz="2800" dirty="0">
                <a:solidFill>
                  <a:srgbClr val="0000FF"/>
                </a:solidFill>
              </a:rPr>
              <a:t>(</a:t>
            </a:r>
            <a:r>
              <a:rPr lang="en-US" altLang="zh-CN" sz="2800" b="1" u="sng" dirty="0" err="1">
                <a:solidFill>
                  <a:srgbClr val="0000FF"/>
                </a:solidFill>
              </a:rPr>
              <a:t>sammāsambuddho</a:t>
            </a:r>
            <a:r>
              <a:rPr lang="en-US" altLang="zh-CN" sz="2800" dirty="0">
                <a:solidFill>
                  <a:srgbClr val="0000FF"/>
                </a:solidFill>
              </a:rPr>
              <a:t>); he is </a:t>
            </a:r>
            <a:r>
              <a:rPr lang="en-US" altLang="zh-CN" sz="2800" b="1" dirty="0">
                <a:solidFill>
                  <a:srgbClr val="0000FF"/>
                </a:solidFill>
              </a:rPr>
              <a:t>perfect in knowledge and moral conduct </a:t>
            </a:r>
            <a:r>
              <a:rPr lang="en-US" altLang="zh-CN" sz="2800" dirty="0">
                <a:solidFill>
                  <a:srgbClr val="0000FF"/>
                </a:solidFill>
              </a:rPr>
              <a:t>(</a:t>
            </a:r>
            <a:r>
              <a:rPr lang="en-US" altLang="zh-CN" sz="2800" b="1" u="sng" dirty="0" err="1">
                <a:solidFill>
                  <a:srgbClr val="0000FF"/>
                </a:solidFill>
              </a:rPr>
              <a:t>vijjācaranasampanno</a:t>
            </a:r>
            <a:r>
              <a:rPr lang="en-US" altLang="zh-CN" sz="2800" dirty="0">
                <a:solidFill>
                  <a:srgbClr val="0000FF"/>
                </a:solidFill>
              </a:rPr>
              <a:t>); he </a:t>
            </a:r>
            <a:r>
              <a:rPr lang="en-US" altLang="zh-CN" sz="2800" b="1" dirty="0">
                <a:solidFill>
                  <a:srgbClr val="0000FF"/>
                </a:solidFill>
              </a:rPr>
              <a:t>speaks only what is beneficial and true </a:t>
            </a:r>
            <a:r>
              <a:rPr lang="en-US" altLang="zh-CN" sz="2800" dirty="0">
                <a:solidFill>
                  <a:srgbClr val="0000FF"/>
                </a:solidFill>
              </a:rPr>
              <a:t>(</a:t>
            </a:r>
            <a:r>
              <a:rPr lang="en-US" altLang="zh-CN" sz="2800" b="1" u="sng" dirty="0" err="1">
                <a:solidFill>
                  <a:srgbClr val="0000FF"/>
                </a:solidFill>
              </a:rPr>
              <a:t>sugato</a:t>
            </a:r>
            <a:r>
              <a:rPr lang="en-US" altLang="zh-CN" sz="2800" dirty="0">
                <a:solidFill>
                  <a:srgbClr val="0000FF"/>
                </a:solidFill>
              </a:rPr>
              <a:t>); he </a:t>
            </a:r>
            <a:r>
              <a:rPr lang="en-US" altLang="zh-CN" sz="2800" b="1" dirty="0">
                <a:solidFill>
                  <a:srgbClr val="0000FF"/>
                </a:solidFill>
              </a:rPr>
              <a:t>knows the worlds </a:t>
            </a:r>
            <a:r>
              <a:rPr lang="en-US" altLang="zh-CN" sz="2800" dirty="0">
                <a:solidFill>
                  <a:srgbClr val="0000FF"/>
                </a:solidFill>
              </a:rPr>
              <a:t>(</a:t>
            </a:r>
            <a:r>
              <a:rPr lang="en-US" altLang="zh-CN" sz="2800" b="1" u="sng" dirty="0" err="1">
                <a:solidFill>
                  <a:srgbClr val="0000FF"/>
                </a:solidFill>
              </a:rPr>
              <a:t>lokavidu</a:t>
            </a:r>
            <a:r>
              <a:rPr lang="en-US" altLang="zh-CN" sz="2800" dirty="0">
                <a:solidFill>
                  <a:srgbClr val="0000FF"/>
                </a:solidFill>
              </a:rPr>
              <a:t>); he is the </a:t>
            </a:r>
            <a:r>
              <a:rPr lang="en-US" altLang="zh-CN" sz="2800" b="1" dirty="0">
                <a:solidFill>
                  <a:srgbClr val="0000FF"/>
                </a:solidFill>
              </a:rPr>
              <a:t>unsurpassable tamer of people fit to be tamed</a:t>
            </a:r>
            <a:r>
              <a:rPr lang="en-US" altLang="zh-CN" sz="2800" dirty="0">
                <a:solidFill>
                  <a:srgbClr val="0000FF"/>
                </a:solidFill>
              </a:rPr>
              <a:t> (</a:t>
            </a:r>
            <a:r>
              <a:rPr lang="en-US" altLang="zh-CN" sz="2800" b="1" u="sng" dirty="0" err="1">
                <a:solidFill>
                  <a:srgbClr val="0000FF"/>
                </a:solidFill>
              </a:rPr>
              <a:t>anuttaro</a:t>
            </a:r>
            <a:r>
              <a:rPr lang="en-US" altLang="zh-CN" sz="2800" b="1" u="sng" dirty="0">
                <a:solidFill>
                  <a:srgbClr val="0000FF"/>
                </a:solidFill>
              </a:rPr>
              <a:t> </a:t>
            </a:r>
            <a:r>
              <a:rPr lang="en-US" altLang="zh-CN" sz="2800" b="1" u="sng" dirty="0" err="1">
                <a:solidFill>
                  <a:srgbClr val="0000FF"/>
                </a:solidFill>
              </a:rPr>
              <a:t>purisadammasārathi</a:t>
            </a:r>
            <a:r>
              <a:rPr lang="en-US" altLang="zh-CN" sz="2800" dirty="0">
                <a:solidFill>
                  <a:srgbClr val="0000FF"/>
                </a:solidFill>
              </a:rPr>
              <a:t>); he is the </a:t>
            </a:r>
            <a:r>
              <a:rPr lang="en-US" altLang="zh-CN" sz="2800" b="1" dirty="0">
                <a:solidFill>
                  <a:srgbClr val="0000FF"/>
                </a:solidFill>
              </a:rPr>
              <a:t>teacher of devas and human</a:t>
            </a:r>
            <a:r>
              <a:rPr lang="en-US" altLang="zh-CN" sz="2800" dirty="0">
                <a:solidFill>
                  <a:srgbClr val="0000FF"/>
                </a:solidFill>
              </a:rPr>
              <a:t> (</a:t>
            </a:r>
            <a:r>
              <a:rPr lang="en-US" altLang="zh-CN" sz="2800" b="1" u="sng" dirty="0" err="1">
                <a:solidFill>
                  <a:srgbClr val="0000FF"/>
                </a:solidFill>
              </a:rPr>
              <a:t>satthā</a:t>
            </a:r>
            <a:r>
              <a:rPr lang="en-US" altLang="zh-CN" sz="2800" b="1" u="sng" dirty="0">
                <a:solidFill>
                  <a:srgbClr val="0000FF"/>
                </a:solidFill>
              </a:rPr>
              <a:t> </a:t>
            </a:r>
            <a:r>
              <a:rPr lang="en-US" altLang="zh-CN" sz="2800" b="1" u="sng" dirty="0" err="1">
                <a:solidFill>
                  <a:srgbClr val="0000FF"/>
                </a:solidFill>
              </a:rPr>
              <a:t>devamanussānam</a:t>
            </a:r>
            <a:r>
              <a:rPr lang="en-US" altLang="zh-CN" sz="2800" dirty="0">
                <a:solidFill>
                  <a:srgbClr val="0000FF"/>
                </a:solidFill>
              </a:rPr>
              <a:t>); he is an </a:t>
            </a:r>
            <a:r>
              <a:rPr lang="en-US" altLang="zh-CN" sz="2800" b="1" dirty="0">
                <a:solidFill>
                  <a:srgbClr val="0000FF"/>
                </a:solidFill>
              </a:rPr>
              <a:t>Enlightened One </a:t>
            </a:r>
            <a:r>
              <a:rPr lang="en-US" altLang="zh-CN" sz="2800" dirty="0">
                <a:solidFill>
                  <a:srgbClr val="0000FF"/>
                </a:solidFill>
              </a:rPr>
              <a:t>(</a:t>
            </a:r>
            <a:r>
              <a:rPr lang="en-US" altLang="zh-CN" sz="2800" b="1" u="sng" dirty="0" err="1">
                <a:solidFill>
                  <a:srgbClr val="0000FF"/>
                </a:solidFill>
              </a:rPr>
              <a:t>buddho</a:t>
            </a:r>
            <a:r>
              <a:rPr lang="en-US" altLang="zh-CN" sz="2800" dirty="0">
                <a:solidFill>
                  <a:srgbClr val="0000FF"/>
                </a:solidFill>
              </a:rPr>
              <a:t>); he is the </a:t>
            </a:r>
            <a:r>
              <a:rPr lang="en-US" altLang="zh-CN" sz="2800" b="1" dirty="0">
                <a:solidFill>
                  <a:srgbClr val="0000FF"/>
                </a:solidFill>
              </a:rPr>
              <a:t>most fortunate possessor of the results of previous meritorious actions </a:t>
            </a:r>
            <a:r>
              <a:rPr lang="en-US" altLang="zh-CN" sz="2800" dirty="0">
                <a:solidFill>
                  <a:srgbClr val="0000FF"/>
                </a:solidFill>
              </a:rPr>
              <a:t>(</a:t>
            </a:r>
            <a:r>
              <a:rPr lang="en-US" altLang="zh-CN" sz="2800" b="1" u="sng" dirty="0" err="1">
                <a:solidFill>
                  <a:srgbClr val="0000FF"/>
                </a:solidFill>
              </a:rPr>
              <a:t>bhagavā</a:t>
            </a:r>
            <a:r>
              <a:rPr lang="en-US" altLang="zh-CN" sz="2800" dirty="0">
                <a:solidFill>
                  <a:srgbClr val="0000FF"/>
                </a:solidFill>
              </a:rPr>
              <a:t>).</a:t>
            </a:r>
            <a:endParaRPr lang="en-US" altLang="zh-CN" sz="2800" i="1" dirty="0">
              <a:solidFill>
                <a:srgbClr val="0000FF"/>
              </a:solidFill>
            </a:endParaRPr>
          </a:p>
        </p:txBody>
      </p:sp>
      <p:sp>
        <p:nvSpPr>
          <p:cNvPr id="2" name="矩形: 按鈕形 1">
            <a:extLst>
              <a:ext uri="{FF2B5EF4-FFF2-40B4-BE49-F238E27FC236}">
                <a16:creationId xmlns:a16="http://schemas.microsoft.com/office/drawing/2014/main" id="{CC1C8152-DAF0-766B-DB8B-D82D602DC6B2}"/>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custDataLst>
      <p:tags r:id="rId2"/>
    </p:custDataLst>
    <p:extLst>
      <p:ext uri="{BB962C8B-B14F-4D97-AF65-F5344CB8AC3E}">
        <p14:creationId xmlns:p14="http://schemas.microsoft.com/office/powerpoint/2010/main" val="30387259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0696"/>
    </mc:Choice>
    <mc:Fallback xmlns="">
      <p:transition spd="slow" advTm="60696"/>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A7EC0A50-2EAE-4566-9ED2-6A1F908EA8B3}"/>
              </a:ext>
            </a:extLst>
          </p:cNvPr>
          <p:cNvSpPr txBox="1"/>
          <p:nvPr/>
        </p:nvSpPr>
        <p:spPr>
          <a:xfrm>
            <a:off x="1053852" y="1700808"/>
            <a:ext cx="10657184" cy="1318181"/>
          </a:xfrm>
          <a:prstGeom prst="rect">
            <a:avLst/>
          </a:prstGeom>
          <a:noFill/>
        </p:spPr>
        <p:txBody>
          <a:bodyPr wrap="square" rtlCol="0">
            <a:spAutoFit/>
          </a:bodyPr>
          <a:lstStyle/>
          <a:p>
            <a:pPr>
              <a:lnSpc>
                <a:spcPct val="150000"/>
              </a:lnSpc>
            </a:pPr>
            <a:r>
              <a:rPr lang="en-US" altLang="zh-CN" sz="2800" dirty="0">
                <a:solidFill>
                  <a:srgbClr val="0000CC"/>
                </a:solidFill>
              </a:rPr>
              <a:t>Taking the first quality, </a:t>
            </a:r>
            <a:r>
              <a:rPr lang="en-US" altLang="zh-CN" sz="2800" b="1" dirty="0" err="1">
                <a:solidFill>
                  <a:srgbClr val="0000CC"/>
                </a:solidFill>
              </a:rPr>
              <a:t>Araham</a:t>
            </a:r>
            <a:r>
              <a:rPr lang="en-US" altLang="zh-CN" sz="2800" dirty="0">
                <a:solidFill>
                  <a:srgbClr val="0000CC"/>
                </a:solidFill>
              </a:rPr>
              <a:t>, as an example. According to the </a:t>
            </a:r>
            <a:r>
              <a:rPr lang="en-US" altLang="zh-CN" sz="2800" i="1" dirty="0">
                <a:solidFill>
                  <a:srgbClr val="0000CC"/>
                </a:solidFill>
              </a:rPr>
              <a:t>Visuddhimagga</a:t>
            </a:r>
            <a:r>
              <a:rPr lang="en-US" altLang="zh-CN" sz="2800" dirty="0">
                <a:solidFill>
                  <a:srgbClr val="0000CC"/>
                </a:solidFill>
              </a:rPr>
              <a:t>, ‘</a:t>
            </a:r>
            <a:r>
              <a:rPr lang="en-US" altLang="zh-CN" sz="2800" dirty="0" err="1">
                <a:solidFill>
                  <a:srgbClr val="0000CC"/>
                </a:solidFill>
              </a:rPr>
              <a:t>Araham</a:t>
            </a:r>
            <a:r>
              <a:rPr lang="en-US" altLang="zh-CN" sz="2800" dirty="0">
                <a:solidFill>
                  <a:srgbClr val="0000CC"/>
                </a:solidFill>
              </a:rPr>
              <a:t>’ has five definitions:</a:t>
            </a:r>
            <a:endParaRPr lang="en-US" altLang="zh-CN" sz="1200" dirty="0">
              <a:solidFill>
                <a:srgbClr val="0000CC"/>
              </a:solidFill>
            </a:endParaRPr>
          </a:p>
        </p:txBody>
      </p:sp>
      <p:sp>
        <p:nvSpPr>
          <p:cNvPr id="2" name="矩形: 按鈕形 1">
            <a:extLst>
              <a:ext uri="{FF2B5EF4-FFF2-40B4-BE49-F238E27FC236}">
                <a16:creationId xmlns:a16="http://schemas.microsoft.com/office/drawing/2014/main" id="{820E18D5-1327-477C-704C-CEC4583962D6}"/>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FFAAA0E8-B945-0357-31FD-B962CFFEEFFC}"/>
              </a:ext>
            </a:extLst>
          </p:cNvPr>
          <p:cNvSpPr txBox="1"/>
          <p:nvPr/>
        </p:nvSpPr>
        <p:spPr>
          <a:xfrm>
            <a:off x="765820" y="3444435"/>
            <a:ext cx="10657184" cy="1964512"/>
          </a:xfrm>
          <a:prstGeom prst="rect">
            <a:avLst/>
          </a:prstGeom>
          <a:noFill/>
        </p:spPr>
        <p:txBody>
          <a:bodyPr wrap="square" rtlCol="0">
            <a:spAutoFit/>
          </a:bodyPr>
          <a:lstStyle/>
          <a:p>
            <a:pPr>
              <a:lnSpc>
                <a:spcPct val="150000"/>
              </a:lnSpc>
            </a:pPr>
            <a:r>
              <a:rPr lang="en-US" altLang="zh-CN" sz="2800" dirty="0">
                <a:solidFill>
                  <a:srgbClr val="0000CC"/>
                </a:solidFill>
              </a:rPr>
              <a:t>1. Since he has removed totally, without remainder, all defilements and habitual tendencies, and has thereby distanced himself from them, the Buddha is a worthy one: </a:t>
            </a:r>
            <a:r>
              <a:rPr lang="en-US" altLang="zh-CN" sz="2800" dirty="0" err="1">
                <a:solidFill>
                  <a:srgbClr val="0000CC"/>
                </a:solidFill>
              </a:rPr>
              <a:t>Araham</a:t>
            </a:r>
            <a:r>
              <a:rPr lang="en-US" altLang="zh-CN" sz="2800" dirty="0">
                <a:solidFill>
                  <a:srgbClr val="0000CC"/>
                </a:solidFill>
              </a:rPr>
              <a:t>.</a:t>
            </a:r>
            <a:endParaRPr lang="en-US" altLang="zh-CN" sz="1200" dirty="0">
              <a:solidFill>
                <a:srgbClr val="0000CC"/>
              </a:solidFill>
            </a:endParaRPr>
          </a:p>
        </p:txBody>
      </p:sp>
    </p:spTree>
    <p:extLst>
      <p:ext uri="{BB962C8B-B14F-4D97-AF65-F5344CB8AC3E}">
        <p14:creationId xmlns:p14="http://schemas.microsoft.com/office/powerpoint/2010/main" val="202774931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7577"/>
    </mc:Choice>
    <mc:Fallback xmlns="">
      <p:transition spd="slow" advTm="175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9671374B-842C-F3F8-023C-C812FADCF878}"/>
              </a:ext>
            </a:extLst>
          </p:cNvPr>
          <p:cNvSpPr>
            <a:spLocks noGrp="1"/>
          </p:cNvSpPr>
          <p:nvPr>
            <p:ph type="sldNum" sz="quarter" idx="12"/>
          </p:nvPr>
        </p:nvSpPr>
        <p:spPr/>
        <p:txBody>
          <a:bodyPr/>
          <a:lstStyle/>
          <a:p>
            <a:fld id="{6113E31D-E2AB-40D1-8B51-AFA5AFEF393A}" type="slidenum">
              <a:rPr lang="en-US" smtClean="0"/>
              <a:t>60</a:t>
            </a:fld>
            <a:endParaRPr lang="en-US" dirty="0"/>
          </a:p>
        </p:txBody>
      </p:sp>
      <p:sp>
        <p:nvSpPr>
          <p:cNvPr id="7" name="文字方塊 6">
            <a:extLst>
              <a:ext uri="{FF2B5EF4-FFF2-40B4-BE49-F238E27FC236}">
                <a16:creationId xmlns:a16="http://schemas.microsoft.com/office/drawing/2014/main" id="{28491F8E-C6B6-44D7-821F-5292900D47AA}"/>
              </a:ext>
            </a:extLst>
          </p:cNvPr>
          <p:cNvSpPr txBox="1"/>
          <p:nvPr/>
        </p:nvSpPr>
        <p:spPr>
          <a:xfrm>
            <a:off x="812748" y="456380"/>
            <a:ext cx="9073008" cy="1174552"/>
          </a:xfrm>
          <a:prstGeom prst="rect">
            <a:avLst/>
          </a:prstGeom>
          <a:noFill/>
        </p:spPr>
        <p:txBody>
          <a:bodyPr wrap="square" rtlCol="0">
            <a:spAutoFit/>
          </a:bodyPr>
          <a:lstStyle/>
          <a:p>
            <a:pPr>
              <a:lnSpc>
                <a:spcPts val="4400"/>
              </a:lnSpc>
            </a:pPr>
            <a:r>
              <a:rPr lang="en-US" altLang="zh-CN" sz="2800" dirty="0">
                <a:solidFill>
                  <a:srgbClr val="0000CC"/>
                </a:solidFill>
              </a:rPr>
              <a:t>2. Since he has cut off all defilements with the sword of the Arahant Path, the Buddha is a worthy one: </a:t>
            </a:r>
            <a:r>
              <a:rPr lang="en-US" altLang="zh-CN" sz="2800" dirty="0" err="1">
                <a:solidFill>
                  <a:srgbClr val="0000CC"/>
                </a:solidFill>
              </a:rPr>
              <a:t>Araham</a:t>
            </a:r>
            <a:r>
              <a:rPr lang="en-US" altLang="zh-CN" sz="2800" dirty="0">
                <a:solidFill>
                  <a:srgbClr val="0000CC"/>
                </a:solidFill>
              </a:rPr>
              <a:t>.</a:t>
            </a:r>
          </a:p>
        </p:txBody>
      </p:sp>
      <p:sp>
        <p:nvSpPr>
          <p:cNvPr id="2" name="文字方塊 1">
            <a:extLst>
              <a:ext uri="{FF2B5EF4-FFF2-40B4-BE49-F238E27FC236}">
                <a16:creationId xmlns:a16="http://schemas.microsoft.com/office/drawing/2014/main" id="{109D189C-4DEA-0C95-9F47-A26F498BEE0A}"/>
              </a:ext>
            </a:extLst>
          </p:cNvPr>
          <p:cNvSpPr txBox="1"/>
          <p:nvPr/>
        </p:nvSpPr>
        <p:spPr>
          <a:xfrm>
            <a:off x="812748" y="2047006"/>
            <a:ext cx="9446004" cy="1738809"/>
          </a:xfrm>
          <a:prstGeom prst="rect">
            <a:avLst/>
          </a:prstGeom>
          <a:noFill/>
        </p:spPr>
        <p:txBody>
          <a:bodyPr wrap="square" rtlCol="0">
            <a:spAutoFit/>
          </a:bodyPr>
          <a:lstStyle/>
          <a:p>
            <a:pPr>
              <a:lnSpc>
                <a:spcPts val="4400"/>
              </a:lnSpc>
            </a:pPr>
            <a:r>
              <a:rPr lang="en-US" altLang="zh-CN" sz="2800" dirty="0">
                <a:solidFill>
                  <a:srgbClr val="0000CC"/>
                </a:solidFill>
              </a:rPr>
              <a:t>3. Since he has broken and destroyed the spokes of the wheel of dependent-origination, beginning with ignorance and craving, the Buddha is a worthy one: </a:t>
            </a:r>
            <a:r>
              <a:rPr lang="en-US" altLang="zh-CN" sz="2800" dirty="0" err="1">
                <a:solidFill>
                  <a:srgbClr val="0000CC"/>
                </a:solidFill>
              </a:rPr>
              <a:t>Araham</a:t>
            </a:r>
            <a:r>
              <a:rPr lang="en-US" altLang="zh-CN" sz="2800" dirty="0">
                <a:solidFill>
                  <a:srgbClr val="0000CC"/>
                </a:solidFill>
              </a:rPr>
              <a:t>.</a:t>
            </a:r>
          </a:p>
        </p:txBody>
      </p:sp>
      <p:sp>
        <p:nvSpPr>
          <p:cNvPr id="3" name="文字方塊 2">
            <a:extLst>
              <a:ext uri="{FF2B5EF4-FFF2-40B4-BE49-F238E27FC236}">
                <a16:creationId xmlns:a16="http://schemas.microsoft.com/office/drawing/2014/main" id="{96E00C25-E76F-9711-6AAE-4C1AE9BD1CDF}"/>
              </a:ext>
            </a:extLst>
          </p:cNvPr>
          <p:cNvSpPr txBox="1"/>
          <p:nvPr/>
        </p:nvSpPr>
        <p:spPr>
          <a:xfrm>
            <a:off x="802529" y="4282479"/>
            <a:ext cx="9073008" cy="1738809"/>
          </a:xfrm>
          <a:prstGeom prst="rect">
            <a:avLst/>
          </a:prstGeom>
          <a:noFill/>
        </p:spPr>
        <p:txBody>
          <a:bodyPr wrap="square" rtlCol="0">
            <a:spAutoFit/>
          </a:bodyPr>
          <a:lstStyle/>
          <a:p>
            <a:pPr>
              <a:lnSpc>
                <a:spcPts val="4400"/>
              </a:lnSpc>
            </a:pPr>
            <a:r>
              <a:rPr lang="en-US" altLang="zh-CN" sz="2800" dirty="0">
                <a:solidFill>
                  <a:srgbClr val="0000CC"/>
                </a:solidFill>
              </a:rPr>
              <a:t>4. Since his virtue, concentration, and wisdom are unsurpassable, the Buddha is paid the highest reverence by </a:t>
            </a:r>
            <a:r>
              <a:rPr lang="en-US" altLang="zh-CN" sz="2800" dirty="0" err="1">
                <a:solidFill>
                  <a:srgbClr val="0000CC"/>
                </a:solidFill>
              </a:rPr>
              <a:t>brahmās</a:t>
            </a:r>
            <a:r>
              <a:rPr lang="en-US" altLang="zh-CN" sz="2800" dirty="0">
                <a:solidFill>
                  <a:srgbClr val="0000CC"/>
                </a:solidFill>
              </a:rPr>
              <a:t>, devas, and men, and is a worthy one: </a:t>
            </a:r>
            <a:r>
              <a:rPr lang="en-US" altLang="zh-CN" sz="2800" dirty="0" err="1">
                <a:solidFill>
                  <a:srgbClr val="0000CC"/>
                </a:solidFill>
              </a:rPr>
              <a:t>Araham</a:t>
            </a:r>
            <a:r>
              <a:rPr lang="en-US" altLang="zh-CN" sz="2800" dirty="0">
                <a:solidFill>
                  <a:srgbClr val="0000CC"/>
                </a:solidFill>
              </a:rPr>
              <a:t>.</a:t>
            </a:r>
          </a:p>
        </p:txBody>
      </p:sp>
    </p:spTree>
    <p:extLst>
      <p:ext uri="{BB962C8B-B14F-4D97-AF65-F5344CB8AC3E}">
        <p14:creationId xmlns:p14="http://schemas.microsoft.com/office/powerpoint/2010/main" val="42706668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1369806C-A71F-C142-A81A-F7C6C2B03819}"/>
              </a:ext>
            </a:extLst>
          </p:cNvPr>
          <p:cNvSpPr>
            <a:spLocks noGrp="1"/>
          </p:cNvSpPr>
          <p:nvPr>
            <p:ph type="sldNum" sz="quarter" idx="12"/>
          </p:nvPr>
        </p:nvSpPr>
        <p:spPr/>
        <p:txBody>
          <a:bodyPr/>
          <a:lstStyle/>
          <a:p>
            <a:fld id="{6113E31D-E2AB-40D1-8B51-AFA5AFEF393A}" type="slidenum">
              <a:rPr lang="en-US" smtClean="0"/>
              <a:t>61</a:t>
            </a:fld>
            <a:endParaRPr lang="en-US" dirty="0"/>
          </a:p>
        </p:txBody>
      </p:sp>
      <p:sp>
        <p:nvSpPr>
          <p:cNvPr id="5" name="矩形: 按鈕形 4">
            <a:extLst>
              <a:ext uri="{FF2B5EF4-FFF2-40B4-BE49-F238E27FC236}">
                <a16:creationId xmlns:a16="http://schemas.microsoft.com/office/drawing/2014/main" id="{F0B50A5D-B017-0888-3136-A14C8C9525E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61C529B1-D55F-06AB-2C3F-11E48B115F24}"/>
              </a:ext>
            </a:extLst>
          </p:cNvPr>
          <p:cNvSpPr txBox="1"/>
          <p:nvPr/>
        </p:nvSpPr>
        <p:spPr>
          <a:xfrm>
            <a:off x="1197868" y="1998117"/>
            <a:ext cx="9073008" cy="1964512"/>
          </a:xfrm>
          <a:prstGeom prst="rect">
            <a:avLst/>
          </a:prstGeom>
          <a:noFill/>
        </p:spPr>
        <p:txBody>
          <a:bodyPr wrap="square" rtlCol="0">
            <a:spAutoFit/>
          </a:bodyPr>
          <a:lstStyle/>
          <a:p>
            <a:pPr>
              <a:lnSpc>
                <a:spcPct val="150000"/>
              </a:lnSpc>
            </a:pPr>
            <a:r>
              <a:rPr lang="en-US" altLang="zh-CN" sz="2800" dirty="0">
                <a:solidFill>
                  <a:srgbClr val="0000CC"/>
                </a:solidFill>
              </a:rPr>
              <a:t>5. Since he does not, even when in seclusion and unseen, do any evil by body, speech, or mind, the Buddha is a worthy one: </a:t>
            </a:r>
            <a:r>
              <a:rPr lang="en-US" altLang="zh-CN" sz="2800" dirty="0" err="1">
                <a:solidFill>
                  <a:srgbClr val="0000CC"/>
                </a:solidFill>
              </a:rPr>
              <a:t>Araham</a:t>
            </a:r>
            <a:r>
              <a:rPr lang="en-US" altLang="zh-CN" sz="2800" dirty="0">
                <a:solidFill>
                  <a:srgbClr val="0000CC"/>
                </a:solidFill>
              </a:rPr>
              <a:t>.</a:t>
            </a:r>
          </a:p>
        </p:txBody>
      </p:sp>
      <p:sp>
        <p:nvSpPr>
          <p:cNvPr id="3" name="文字方塊 2">
            <a:extLst>
              <a:ext uri="{FF2B5EF4-FFF2-40B4-BE49-F238E27FC236}">
                <a16:creationId xmlns:a16="http://schemas.microsoft.com/office/drawing/2014/main" id="{75B30356-1143-D180-D240-5F3C11AA8E08}"/>
              </a:ext>
            </a:extLst>
          </p:cNvPr>
          <p:cNvSpPr txBox="1"/>
          <p:nvPr/>
        </p:nvSpPr>
        <p:spPr>
          <a:xfrm>
            <a:off x="1197868" y="4415075"/>
            <a:ext cx="9073008" cy="1318181"/>
          </a:xfrm>
          <a:prstGeom prst="rect">
            <a:avLst/>
          </a:prstGeom>
          <a:noFill/>
        </p:spPr>
        <p:txBody>
          <a:bodyPr wrap="square" rtlCol="0">
            <a:spAutoFit/>
          </a:bodyPr>
          <a:lstStyle/>
          <a:p>
            <a:pPr>
              <a:lnSpc>
                <a:spcPct val="150000"/>
              </a:lnSpc>
            </a:pPr>
            <a:r>
              <a:rPr lang="en-US" altLang="zh-CN" sz="2800" dirty="0">
                <a:solidFill>
                  <a:srgbClr val="0000CC"/>
                </a:solidFill>
              </a:rPr>
              <a:t>To develop this meditation, you should </a:t>
            </a:r>
            <a:r>
              <a:rPr lang="en-US" altLang="zh-CN" sz="2800" dirty="0" err="1">
                <a:solidFill>
                  <a:srgbClr val="0000CC"/>
                </a:solidFill>
              </a:rPr>
              <a:t>memorise</a:t>
            </a:r>
            <a:r>
              <a:rPr lang="en-US" altLang="zh-CN" sz="2800" dirty="0">
                <a:solidFill>
                  <a:srgbClr val="0000CC"/>
                </a:solidFill>
              </a:rPr>
              <a:t> these five definitions well enough to recite them.</a:t>
            </a:r>
          </a:p>
        </p:txBody>
      </p:sp>
    </p:spTree>
    <p:extLst>
      <p:ext uri="{BB962C8B-B14F-4D97-AF65-F5344CB8AC3E}">
        <p14:creationId xmlns:p14="http://schemas.microsoft.com/office/powerpoint/2010/main" val="36086055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0D5C773-BC4D-3FCE-5547-0D1BA2D519F9}"/>
              </a:ext>
            </a:extLst>
          </p:cNvPr>
          <p:cNvSpPr>
            <a:spLocks noGrp="1"/>
          </p:cNvSpPr>
          <p:nvPr>
            <p:ph type="sldNum" sz="quarter" idx="12"/>
          </p:nvPr>
        </p:nvSpPr>
        <p:spPr/>
        <p:txBody>
          <a:bodyPr/>
          <a:lstStyle/>
          <a:p>
            <a:fld id="{6113E31D-E2AB-40D1-8B51-AFA5AFEF393A}" type="slidenum">
              <a:rPr lang="en-US" smtClean="0"/>
              <a:t>62</a:t>
            </a:fld>
            <a:endParaRPr lang="en-US" dirty="0"/>
          </a:p>
        </p:txBody>
      </p:sp>
      <p:sp>
        <p:nvSpPr>
          <p:cNvPr id="5" name="矩形: 按鈕形 4">
            <a:extLst>
              <a:ext uri="{FF2B5EF4-FFF2-40B4-BE49-F238E27FC236}">
                <a16:creationId xmlns:a16="http://schemas.microsoft.com/office/drawing/2014/main" id="{9397FA0B-E250-ECC1-D943-B6543FE37744}"/>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E25E8664-9179-79EF-8D6C-5FE7037CE0D7}"/>
              </a:ext>
            </a:extLst>
          </p:cNvPr>
          <p:cNvSpPr txBox="1"/>
          <p:nvPr/>
        </p:nvSpPr>
        <p:spPr>
          <a:xfrm>
            <a:off x="826741" y="1916832"/>
            <a:ext cx="7632848" cy="3257174"/>
          </a:xfrm>
          <a:prstGeom prst="rect">
            <a:avLst/>
          </a:prstGeom>
          <a:noFill/>
        </p:spPr>
        <p:txBody>
          <a:bodyPr wrap="square" rtlCol="0">
            <a:spAutoFit/>
          </a:bodyPr>
          <a:lstStyle/>
          <a:p>
            <a:pPr>
              <a:lnSpc>
                <a:spcPct val="150000"/>
              </a:lnSpc>
            </a:pPr>
            <a:r>
              <a:rPr lang="en-US" altLang="zh-CN" sz="2800" dirty="0" err="1">
                <a:solidFill>
                  <a:srgbClr val="0000CC"/>
                </a:solidFill>
              </a:rPr>
              <a:t>Visualise</a:t>
            </a:r>
            <a:r>
              <a:rPr lang="en-US" altLang="zh-CN" sz="2800" dirty="0">
                <a:solidFill>
                  <a:srgbClr val="0000CC"/>
                </a:solidFill>
              </a:rPr>
              <a:t> a Buddha image you remember, like, and respect. When it is clear, see it as the real Buddha and recollect his quality as an </a:t>
            </a:r>
            <a:r>
              <a:rPr lang="en-US" altLang="zh-CN" sz="2800" dirty="0" err="1">
                <a:solidFill>
                  <a:srgbClr val="0000CC"/>
                </a:solidFill>
              </a:rPr>
              <a:t>Araham</a:t>
            </a:r>
            <a:r>
              <a:rPr lang="en-US" altLang="zh-CN" sz="2800" dirty="0">
                <a:solidFill>
                  <a:srgbClr val="0000CC"/>
                </a:solidFill>
              </a:rPr>
              <a:t>. Take the meaning as object, and recollect it again and again as, ‘</a:t>
            </a:r>
            <a:r>
              <a:rPr lang="en-US" altLang="zh-CN" sz="2800" dirty="0" err="1">
                <a:solidFill>
                  <a:srgbClr val="0000CC"/>
                </a:solidFill>
              </a:rPr>
              <a:t>Araham</a:t>
            </a:r>
            <a:r>
              <a:rPr lang="en-US" altLang="zh-CN" sz="2800" dirty="0">
                <a:solidFill>
                  <a:srgbClr val="0000CC"/>
                </a:solidFill>
              </a:rPr>
              <a:t>, </a:t>
            </a:r>
            <a:r>
              <a:rPr lang="en-US" altLang="zh-CN" sz="2800" dirty="0" err="1">
                <a:solidFill>
                  <a:srgbClr val="0000CC"/>
                </a:solidFill>
              </a:rPr>
              <a:t>Araham</a:t>
            </a:r>
            <a:r>
              <a:rPr lang="en-US" altLang="zh-CN" sz="2800" dirty="0">
                <a:solidFill>
                  <a:srgbClr val="0000CC"/>
                </a:solidFill>
              </a:rPr>
              <a:t> . . . ’</a:t>
            </a:r>
          </a:p>
        </p:txBody>
      </p:sp>
      <p:pic>
        <p:nvPicPr>
          <p:cNvPr id="12" name="圖片 11">
            <a:extLst>
              <a:ext uri="{FF2B5EF4-FFF2-40B4-BE49-F238E27FC236}">
                <a16:creationId xmlns:a16="http://schemas.microsoft.com/office/drawing/2014/main" id="{BD6BBF31-DDC3-DA32-AE3E-6BE395FD152C}"/>
              </a:ext>
            </a:extLst>
          </p:cNvPr>
          <p:cNvPicPr>
            <a:picLocks noChangeAspect="1"/>
          </p:cNvPicPr>
          <p:nvPr/>
        </p:nvPicPr>
        <p:blipFill>
          <a:blip r:embed="rId3"/>
          <a:stretch>
            <a:fillRect/>
          </a:stretch>
        </p:blipFill>
        <p:spPr>
          <a:xfrm>
            <a:off x="8542684" y="1830919"/>
            <a:ext cx="2819400" cy="3429000"/>
          </a:xfrm>
          <a:prstGeom prst="rect">
            <a:avLst/>
          </a:prstGeom>
        </p:spPr>
      </p:pic>
    </p:spTree>
    <p:extLst>
      <p:ext uri="{BB962C8B-B14F-4D97-AF65-F5344CB8AC3E}">
        <p14:creationId xmlns:p14="http://schemas.microsoft.com/office/powerpoint/2010/main" val="1702306550"/>
      </p:ext>
    </p:extLst>
  </p:cSld>
  <p:clrMapOvr>
    <a:overrideClrMapping bg1="lt1" tx1="dk1" bg2="lt2" tx2="dk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E81D840-EC88-C39A-3520-19070A315B7C}"/>
              </a:ext>
            </a:extLst>
          </p:cNvPr>
          <p:cNvSpPr>
            <a:spLocks noGrp="1"/>
          </p:cNvSpPr>
          <p:nvPr>
            <p:ph type="sldNum" sz="quarter" idx="12"/>
          </p:nvPr>
        </p:nvSpPr>
        <p:spPr/>
        <p:txBody>
          <a:bodyPr/>
          <a:lstStyle/>
          <a:p>
            <a:fld id="{6113E31D-E2AB-40D1-8B51-AFA5AFEF393A}" type="slidenum">
              <a:rPr lang="en-US" smtClean="0"/>
              <a:t>63</a:t>
            </a:fld>
            <a:endParaRPr lang="en-US" dirty="0"/>
          </a:p>
        </p:txBody>
      </p:sp>
      <p:sp>
        <p:nvSpPr>
          <p:cNvPr id="5" name="矩形: 按鈕形 4">
            <a:extLst>
              <a:ext uri="{FF2B5EF4-FFF2-40B4-BE49-F238E27FC236}">
                <a16:creationId xmlns:a16="http://schemas.microsoft.com/office/drawing/2014/main" id="{AA2B6FED-C1FD-70C7-8FB8-F3206093A39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9F0B4FAC-43C1-2ADF-E5EC-E344C4620C14}"/>
              </a:ext>
            </a:extLst>
          </p:cNvPr>
          <p:cNvSpPr txBox="1"/>
          <p:nvPr/>
        </p:nvSpPr>
        <p:spPr>
          <a:xfrm>
            <a:off x="1269876" y="1052736"/>
            <a:ext cx="9649072" cy="4549835"/>
          </a:xfrm>
          <a:prstGeom prst="rect">
            <a:avLst/>
          </a:prstGeom>
          <a:noFill/>
        </p:spPr>
        <p:txBody>
          <a:bodyPr wrap="square" rtlCol="0">
            <a:spAutoFit/>
          </a:bodyPr>
          <a:lstStyle/>
          <a:p>
            <a:pPr>
              <a:lnSpc>
                <a:spcPct val="150000"/>
              </a:lnSpc>
            </a:pPr>
            <a:r>
              <a:rPr lang="en-US" altLang="zh-CN" sz="2800" dirty="0">
                <a:solidFill>
                  <a:srgbClr val="0000CC"/>
                </a:solidFill>
              </a:rPr>
              <a:t>As your concentration develops and becomes stronger, the image of the Buddha will disappear, and you should simply remain concentrated on the chosen quality. Continue to concentrate on that quality until </a:t>
            </a:r>
            <a:r>
              <a:rPr lang="en-US" altLang="zh-CN" sz="2800" dirty="0" err="1">
                <a:solidFill>
                  <a:srgbClr val="0000CC"/>
                </a:solidFill>
              </a:rPr>
              <a:t>jhāna</a:t>
            </a:r>
            <a:r>
              <a:rPr lang="en-US" altLang="zh-CN" sz="2800" dirty="0">
                <a:solidFill>
                  <a:srgbClr val="0000CC"/>
                </a:solidFill>
              </a:rPr>
              <a:t> factors arise, although you can, with this meditation subject, attain only access-concentration (</a:t>
            </a:r>
            <a:r>
              <a:rPr lang="en-US" altLang="zh-CN" sz="2800" dirty="0" err="1">
                <a:solidFill>
                  <a:srgbClr val="0000CC"/>
                </a:solidFill>
              </a:rPr>
              <a:t>upacāra</a:t>
            </a:r>
            <a:r>
              <a:rPr lang="en-US" altLang="zh-CN" sz="2800" dirty="0">
                <a:solidFill>
                  <a:srgbClr val="0000CC"/>
                </a:solidFill>
              </a:rPr>
              <a:t>-samadhi). You can concentrate on the remaining qualities of the Buddha too, and develop the five masteries.</a:t>
            </a:r>
          </a:p>
        </p:txBody>
      </p:sp>
    </p:spTree>
    <p:extLst>
      <p:ext uri="{BB962C8B-B14F-4D97-AF65-F5344CB8AC3E}">
        <p14:creationId xmlns:p14="http://schemas.microsoft.com/office/powerpoint/2010/main" val="4126858829"/>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7044E5D1-26F3-10F7-44E4-CCE4C1B8060F}"/>
              </a:ext>
            </a:extLst>
          </p:cNvPr>
          <p:cNvSpPr>
            <a:spLocks noGrp="1"/>
          </p:cNvSpPr>
          <p:nvPr>
            <p:ph type="sldNum" sz="quarter" idx="12"/>
          </p:nvPr>
        </p:nvSpPr>
        <p:spPr/>
        <p:txBody>
          <a:bodyPr/>
          <a:lstStyle/>
          <a:p>
            <a:fld id="{6113E31D-E2AB-40D1-8B51-AFA5AFEF393A}" type="slidenum">
              <a:rPr lang="en-US" smtClean="0"/>
              <a:t>64</a:t>
            </a:fld>
            <a:endParaRPr lang="en-US" dirty="0"/>
          </a:p>
        </p:txBody>
      </p:sp>
      <p:sp>
        <p:nvSpPr>
          <p:cNvPr id="5" name="矩形: 按鈕形 4">
            <a:extLst>
              <a:ext uri="{FF2B5EF4-FFF2-40B4-BE49-F238E27FC236}">
                <a16:creationId xmlns:a16="http://schemas.microsoft.com/office/drawing/2014/main" id="{27E3ACC3-9274-BA8D-9D9E-BE7DFD435CE5}"/>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2D121F42-CA6F-AA3D-49BC-8E476C40FD60}"/>
              </a:ext>
            </a:extLst>
          </p:cNvPr>
          <p:cNvSpPr txBox="1"/>
          <p:nvPr/>
        </p:nvSpPr>
        <p:spPr>
          <a:xfrm>
            <a:off x="506363" y="1061174"/>
            <a:ext cx="8540377" cy="523220"/>
          </a:xfrm>
          <a:prstGeom prst="rect">
            <a:avLst/>
          </a:prstGeom>
          <a:noFill/>
        </p:spPr>
        <p:txBody>
          <a:bodyPr wrap="square" rtlCol="0">
            <a:spAutoFit/>
          </a:bodyPr>
          <a:lstStyle/>
          <a:p>
            <a:r>
              <a:rPr lang="en-US" altLang="zh-CN" sz="2800" b="1" dirty="0">
                <a:solidFill>
                  <a:srgbClr val="0000CC"/>
                </a:solidFill>
              </a:rPr>
              <a:t>2. Recollection of the Dhamma (--access concentration)</a:t>
            </a:r>
            <a:endParaRPr lang="en-US" altLang="zh-CN" sz="2800" i="1" dirty="0">
              <a:solidFill>
                <a:srgbClr val="0000CC"/>
              </a:solidFill>
            </a:endParaRPr>
          </a:p>
        </p:txBody>
      </p:sp>
      <p:sp>
        <p:nvSpPr>
          <p:cNvPr id="3" name="文字方塊 2">
            <a:extLst>
              <a:ext uri="{FF2B5EF4-FFF2-40B4-BE49-F238E27FC236}">
                <a16:creationId xmlns:a16="http://schemas.microsoft.com/office/drawing/2014/main" id="{9CA0C9DB-746F-BA0C-C0B9-412DAAF8F3C3}"/>
              </a:ext>
            </a:extLst>
          </p:cNvPr>
          <p:cNvSpPr txBox="1"/>
          <p:nvPr/>
        </p:nvSpPr>
        <p:spPr>
          <a:xfrm>
            <a:off x="333772" y="1819879"/>
            <a:ext cx="11711037" cy="4057393"/>
          </a:xfrm>
          <a:prstGeom prst="rect">
            <a:avLst/>
          </a:prstGeom>
          <a:noFill/>
        </p:spPr>
        <p:txBody>
          <a:bodyPr wrap="square" rtlCol="0">
            <a:spAutoFit/>
          </a:bodyPr>
          <a:lstStyle/>
          <a:p>
            <a:pPr>
              <a:lnSpc>
                <a:spcPct val="150000"/>
              </a:lnSpc>
            </a:pPr>
            <a:r>
              <a:rPr lang="en-US" altLang="zh-CN" sz="2800" dirty="0">
                <a:solidFill>
                  <a:srgbClr val="0000CC"/>
                </a:solidFill>
              </a:rPr>
              <a:t>One who wants to develop the recollection of the Dhamma (Law) should go</a:t>
            </a:r>
          </a:p>
          <a:p>
            <a:pPr>
              <a:lnSpc>
                <a:spcPct val="150000"/>
              </a:lnSpc>
              <a:spcAft>
                <a:spcPts val="1200"/>
              </a:spcAft>
            </a:pPr>
            <a:r>
              <a:rPr lang="en-US" altLang="zh-CN" sz="2800" dirty="0">
                <a:solidFill>
                  <a:srgbClr val="0000CC"/>
                </a:solidFill>
              </a:rPr>
              <a:t>into solitary retreat and recollect the special qualities of both the Dhamma (Law) of the scriptures and the sixfold supramundane Dhamma (state) as follows:</a:t>
            </a:r>
          </a:p>
          <a:p>
            <a:pPr>
              <a:lnSpc>
                <a:spcPct val="150000"/>
              </a:lnSpc>
            </a:pPr>
            <a:r>
              <a:rPr lang="en-US" altLang="zh-CN" sz="2800" dirty="0">
                <a:solidFill>
                  <a:srgbClr val="0000CC"/>
                </a:solidFill>
              </a:rPr>
              <a:t> ‘</a:t>
            </a:r>
            <a:r>
              <a:rPr lang="en-US" altLang="zh-CN" sz="2800" b="1" u="sng" dirty="0" err="1">
                <a:solidFill>
                  <a:srgbClr val="0000CC"/>
                </a:solidFill>
              </a:rPr>
              <a:t>Svākkhāto</a:t>
            </a:r>
            <a:r>
              <a:rPr lang="en-US" altLang="zh-CN" sz="2800" b="1" dirty="0">
                <a:solidFill>
                  <a:srgbClr val="0000CC"/>
                </a:solidFill>
              </a:rPr>
              <a:t>, </a:t>
            </a:r>
            <a:r>
              <a:rPr lang="en-US" altLang="zh-CN" sz="2800" b="1" dirty="0" err="1">
                <a:solidFill>
                  <a:srgbClr val="0000CC"/>
                </a:solidFill>
              </a:rPr>
              <a:t>bhagavatā</a:t>
            </a:r>
            <a:r>
              <a:rPr lang="en-US" altLang="zh-CN" sz="2800" b="1" dirty="0">
                <a:solidFill>
                  <a:srgbClr val="0000CC"/>
                </a:solidFill>
              </a:rPr>
              <a:t> </a:t>
            </a:r>
            <a:r>
              <a:rPr lang="en-US" altLang="zh-CN" sz="2800" b="1" dirty="0" err="1">
                <a:solidFill>
                  <a:srgbClr val="0000CC"/>
                </a:solidFill>
              </a:rPr>
              <a:t>dhammo</a:t>
            </a:r>
            <a:r>
              <a:rPr lang="en-US" altLang="zh-CN" sz="2800" b="1" dirty="0">
                <a:solidFill>
                  <a:srgbClr val="0000CC"/>
                </a:solidFill>
              </a:rPr>
              <a:t>,</a:t>
            </a:r>
          </a:p>
          <a:p>
            <a:pPr>
              <a:lnSpc>
                <a:spcPct val="150000"/>
              </a:lnSpc>
            </a:pPr>
            <a:r>
              <a:rPr lang="en-US" altLang="zh-CN" sz="2800" b="1" u="sng" dirty="0" err="1">
                <a:solidFill>
                  <a:srgbClr val="0000CC"/>
                </a:solidFill>
              </a:rPr>
              <a:t>Sandiṭṭhiko</a:t>
            </a:r>
            <a:r>
              <a:rPr lang="en-US" altLang="zh-CN" sz="2800" b="1" dirty="0">
                <a:solidFill>
                  <a:srgbClr val="0000CC"/>
                </a:solidFill>
              </a:rPr>
              <a:t>, </a:t>
            </a:r>
            <a:r>
              <a:rPr lang="en-US" altLang="zh-CN" sz="2800" b="1" u="sng" dirty="0" err="1">
                <a:solidFill>
                  <a:srgbClr val="0000FF"/>
                </a:solidFill>
              </a:rPr>
              <a:t>Akāliko</a:t>
            </a:r>
            <a:r>
              <a:rPr lang="en-US" altLang="zh-CN" sz="2800" b="1" dirty="0">
                <a:solidFill>
                  <a:srgbClr val="0000FF"/>
                </a:solidFill>
              </a:rPr>
              <a:t>,</a:t>
            </a:r>
            <a:r>
              <a:rPr lang="en-US" altLang="zh-CN" sz="2800" b="1" dirty="0">
                <a:solidFill>
                  <a:srgbClr val="0000CC"/>
                </a:solidFill>
              </a:rPr>
              <a:t> </a:t>
            </a:r>
            <a:r>
              <a:rPr lang="en-US" altLang="zh-CN" sz="2800" b="1" u="sng" dirty="0" err="1">
                <a:solidFill>
                  <a:srgbClr val="0000CC"/>
                </a:solidFill>
              </a:rPr>
              <a:t>Ehipassiko</a:t>
            </a:r>
            <a:r>
              <a:rPr lang="en-US" altLang="zh-CN" sz="2800" b="1" dirty="0">
                <a:solidFill>
                  <a:srgbClr val="0000CC"/>
                </a:solidFill>
              </a:rPr>
              <a:t>,</a:t>
            </a:r>
          </a:p>
          <a:p>
            <a:pPr>
              <a:lnSpc>
                <a:spcPct val="150000"/>
              </a:lnSpc>
            </a:pPr>
            <a:r>
              <a:rPr lang="en-US" altLang="zh-CN" sz="2800" b="1" u="sng" dirty="0" err="1">
                <a:solidFill>
                  <a:srgbClr val="0000CC"/>
                </a:solidFill>
              </a:rPr>
              <a:t>Opanayiko</a:t>
            </a:r>
            <a:r>
              <a:rPr lang="en-US" altLang="zh-CN" sz="2800" b="1" dirty="0">
                <a:solidFill>
                  <a:srgbClr val="0000CC"/>
                </a:solidFill>
              </a:rPr>
              <a:t>, </a:t>
            </a:r>
            <a:r>
              <a:rPr lang="en-US" altLang="zh-CN" sz="2800" b="1" u="sng" dirty="0" err="1">
                <a:solidFill>
                  <a:srgbClr val="0000CC"/>
                </a:solidFill>
              </a:rPr>
              <a:t>Paccattaṃ</a:t>
            </a:r>
            <a:r>
              <a:rPr lang="en-US" altLang="zh-CN" sz="2800" b="1" u="sng" dirty="0">
                <a:solidFill>
                  <a:srgbClr val="0000CC"/>
                </a:solidFill>
              </a:rPr>
              <a:t> </a:t>
            </a:r>
            <a:r>
              <a:rPr lang="en-US" altLang="zh-CN" sz="2800" b="1" u="sng" dirty="0" err="1">
                <a:solidFill>
                  <a:srgbClr val="0000CC"/>
                </a:solidFill>
              </a:rPr>
              <a:t>veditabbo</a:t>
            </a:r>
            <a:r>
              <a:rPr lang="en-US" altLang="zh-CN" sz="2800" b="1" u="sng" dirty="0">
                <a:solidFill>
                  <a:srgbClr val="0000CC"/>
                </a:solidFill>
              </a:rPr>
              <a:t> </a:t>
            </a:r>
            <a:r>
              <a:rPr lang="en-US" altLang="zh-CN" sz="2800" b="1" u="sng" dirty="0" err="1">
                <a:solidFill>
                  <a:srgbClr val="0000CC"/>
                </a:solidFill>
              </a:rPr>
              <a:t>viññūhī</a:t>
            </a:r>
            <a:r>
              <a:rPr lang="en-US" altLang="zh-CN" sz="2800" b="1" dirty="0">
                <a:solidFill>
                  <a:srgbClr val="0000CC"/>
                </a:solidFill>
              </a:rPr>
              <a:t> ‘</a:t>
            </a:r>
            <a:r>
              <a:rPr lang="en-US" altLang="zh-CN" sz="2800" b="1" dirty="0" err="1">
                <a:solidFill>
                  <a:srgbClr val="0000CC"/>
                </a:solidFill>
              </a:rPr>
              <a:t>ti</a:t>
            </a:r>
            <a:r>
              <a:rPr lang="en-US" altLang="zh-CN" sz="2800" b="1" dirty="0">
                <a:solidFill>
                  <a:srgbClr val="0000CC"/>
                </a:solidFill>
              </a:rPr>
              <a:t>.</a:t>
            </a:r>
            <a:r>
              <a:rPr lang="en-US" altLang="zh-CN" sz="2800" dirty="0">
                <a:solidFill>
                  <a:srgbClr val="0000CC"/>
                </a:solidFill>
              </a:rPr>
              <a:t>’</a:t>
            </a:r>
            <a:endParaRPr lang="en-US" altLang="zh-CN" sz="2800" i="1" dirty="0">
              <a:solidFill>
                <a:srgbClr val="0000CC"/>
              </a:solidFill>
            </a:endParaRPr>
          </a:p>
        </p:txBody>
      </p:sp>
      <p:pic>
        <p:nvPicPr>
          <p:cNvPr id="7" name="Recollection of the Dhamma">
            <a:hlinkClick r:id="" action="ppaction://media"/>
            <a:extLst>
              <a:ext uri="{FF2B5EF4-FFF2-40B4-BE49-F238E27FC236}">
                <a16:creationId xmlns:a16="http://schemas.microsoft.com/office/drawing/2014/main" id="{7B5DF90C-C2CC-43BC-3F30-EF583FDFC41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090173" y="4352780"/>
            <a:ext cx="487362" cy="487363"/>
          </a:xfrm>
          <a:prstGeom prst="rect">
            <a:avLst/>
          </a:prstGeom>
        </p:spPr>
      </p:pic>
      <p:sp>
        <p:nvSpPr>
          <p:cNvPr id="8" name="文字方塊 7">
            <a:extLst>
              <a:ext uri="{FF2B5EF4-FFF2-40B4-BE49-F238E27FC236}">
                <a16:creationId xmlns:a16="http://schemas.microsoft.com/office/drawing/2014/main" id="{349C748D-4F4A-A77A-DACA-88A9B852C977}"/>
              </a:ext>
            </a:extLst>
          </p:cNvPr>
          <p:cNvSpPr txBox="1"/>
          <p:nvPr/>
        </p:nvSpPr>
        <p:spPr>
          <a:xfrm>
            <a:off x="7635811" y="149731"/>
            <a:ext cx="3883448" cy="707886"/>
          </a:xfrm>
          <a:prstGeom prst="rect">
            <a:avLst/>
          </a:prstGeom>
          <a:noFill/>
        </p:spPr>
        <p:txBody>
          <a:bodyPr wrap="square" rtlCol="0">
            <a:spAutoFit/>
          </a:bodyPr>
          <a:lstStyle/>
          <a:p>
            <a:r>
              <a:rPr lang="en-US" altLang="zh-CN" sz="2000" i="1" dirty="0">
                <a:solidFill>
                  <a:srgbClr val="C00000"/>
                </a:solidFill>
              </a:rPr>
              <a:t>--</a:t>
            </a:r>
            <a:r>
              <a:rPr lang="en-US" altLang="zh-CN" sz="2000" i="1" dirty="0" err="1">
                <a:solidFill>
                  <a:srgbClr val="C00000"/>
                </a:solidFill>
              </a:rPr>
              <a:t>Visuddhimagga</a:t>
            </a:r>
            <a:r>
              <a:rPr lang="en-US" altLang="zh-CN" sz="2000" dirty="0">
                <a:solidFill>
                  <a:srgbClr val="C00000"/>
                </a:solidFill>
              </a:rPr>
              <a:t> pp.209-215;</a:t>
            </a:r>
          </a:p>
          <a:p>
            <a:r>
              <a:rPr lang="en-US" altLang="zh-CN" sz="2000" dirty="0">
                <a:solidFill>
                  <a:srgbClr val="C00000"/>
                </a:solidFill>
              </a:rPr>
              <a:t>--</a:t>
            </a:r>
            <a:r>
              <a:rPr lang="en-US" altLang="zh-CN" sz="2000" i="1" dirty="0" err="1">
                <a:solidFill>
                  <a:srgbClr val="C00000"/>
                </a:solidFill>
              </a:rPr>
              <a:t>Vimuttimagga</a:t>
            </a:r>
            <a:r>
              <a:rPr lang="en-US" altLang="zh-CN" sz="2000" dirty="0">
                <a:solidFill>
                  <a:srgbClr val="C00000"/>
                </a:solidFill>
              </a:rPr>
              <a:t> pp. 149-150.</a:t>
            </a:r>
          </a:p>
        </p:txBody>
      </p:sp>
    </p:spTree>
    <p:extLst>
      <p:ext uri="{BB962C8B-B14F-4D97-AF65-F5344CB8AC3E}">
        <p14:creationId xmlns:p14="http://schemas.microsoft.com/office/powerpoint/2010/main" val="242768659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225"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7"/>
                </p:tgtEl>
              </p:cMediaNode>
            </p:audio>
          </p:childTnLst>
        </p:cTn>
      </p:par>
    </p:tnLst>
    <p:bldLst>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BA5B23FA-7DE5-EBEE-B7E1-82D01A5F5A6C}"/>
              </a:ext>
            </a:extLst>
          </p:cNvPr>
          <p:cNvSpPr>
            <a:spLocks noGrp="1"/>
          </p:cNvSpPr>
          <p:nvPr>
            <p:ph type="sldNum" sz="quarter" idx="12"/>
          </p:nvPr>
        </p:nvSpPr>
        <p:spPr/>
        <p:txBody>
          <a:bodyPr/>
          <a:lstStyle/>
          <a:p>
            <a:fld id="{6113E31D-E2AB-40D1-8B51-AFA5AFEF393A}" type="slidenum">
              <a:rPr lang="en-US" smtClean="0"/>
              <a:t>65</a:t>
            </a:fld>
            <a:endParaRPr lang="en-US" dirty="0"/>
          </a:p>
        </p:txBody>
      </p:sp>
      <p:sp>
        <p:nvSpPr>
          <p:cNvPr id="5" name="矩形: 按鈕形 4">
            <a:extLst>
              <a:ext uri="{FF2B5EF4-FFF2-40B4-BE49-F238E27FC236}">
                <a16:creationId xmlns:a16="http://schemas.microsoft.com/office/drawing/2014/main" id="{411FE849-565F-45C1-802C-1A1880CA558E}"/>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2BFABE14-5F6A-9724-9452-2C2A121E070A}"/>
              </a:ext>
            </a:extLst>
          </p:cNvPr>
          <p:cNvSpPr txBox="1"/>
          <p:nvPr/>
        </p:nvSpPr>
        <p:spPr>
          <a:xfrm>
            <a:off x="909836" y="1988840"/>
            <a:ext cx="10009112" cy="1964512"/>
          </a:xfrm>
          <a:prstGeom prst="rect">
            <a:avLst/>
          </a:prstGeom>
          <a:noFill/>
        </p:spPr>
        <p:txBody>
          <a:bodyPr wrap="square" rtlCol="0">
            <a:spAutoFit/>
          </a:bodyPr>
          <a:lstStyle/>
          <a:p>
            <a:pPr>
              <a:lnSpc>
                <a:spcPct val="150000"/>
              </a:lnSpc>
            </a:pPr>
            <a:r>
              <a:rPr lang="en-US" altLang="zh-CN" sz="2800" dirty="0">
                <a:solidFill>
                  <a:srgbClr val="0000CC"/>
                </a:solidFill>
              </a:rPr>
              <a:t>“The Dhamma is</a:t>
            </a:r>
            <a:r>
              <a:rPr lang="en-US" altLang="zh-CN" sz="2800" b="1" dirty="0">
                <a:solidFill>
                  <a:srgbClr val="0000CC"/>
                </a:solidFill>
              </a:rPr>
              <a:t> </a:t>
            </a:r>
            <a:r>
              <a:rPr lang="en-US" altLang="zh-CN" sz="2800" b="1" u="sng" dirty="0">
                <a:solidFill>
                  <a:srgbClr val="0000CC"/>
                </a:solidFill>
              </a:rPr>
              <a:t>well proclaimed</a:t>
            </a:r>
            <a:r>
              <a:rPr lang="en-US" altLang="zh-CN" sz="2800" b="1" dirty="0">
                <a:solidFill>
                  <a:srgbClr val="0000CC"/>
                </a:solidFill>
              </a:rPr>
              <a:t> </a:t>
            </a:r>
            <a:r>
              <a:rPr lang="en-US" altLang="zh-CN" sz="2800" dirty="0">
                <a:solidFill>
                  <a:srgbClr val="0000CC"/>
                </a:solidFill>
              </a:rPr>
              <a:t>by the Blessed One, </a:t>
            </a:r>
            <a:r>
              <a:rPr lang="en-US" altLang="zh-CN" sz="2800" b="1" u="sng" dirty="0">
                <a:solidFill>
                  <a:srgbClr val="0000CC"/>
                </a:solidFill>
              </a:rPr>
              <a:t>visible here and now</a:t>
            </a:r>
            <a:r>
              <a:rPr lang="en-US" altLang="zh-CN" sz="2800" b="1" dirty="0">
                <a:solidFill>
                  <a:srgbClr val="0000CC"/>
                </a:solidFill>
              </a:rPr>
              <a:t>,</a:t>
            </a:r>
            <a:r>
              <a:rPr lang="en-US" altLang="zh-CN" sz="2800" dirty="0">
                <a:solidFill>
                  <a:srgbClr val="0000CC"/>
                </a:solidFill>
              </a:rPr>
              <a:t> </a:t>
            </a:r>
            <a:r>
              <a:rPr lang="en-US" altLang="zh-CN" sz="2800" b="1" u="sng" dirty="0">
                <a:solidFill>
                  <a:srgbClr val="0000CC"/>
                </a:solidFill>
              </a:rPr>
              <a:t>not delayed (timeless)</a:t>
            </a:r>
            <a:r>
              <a:rPr lang="en-US" altLang="zh-CN" sz="2800" dirty="0">
                <a:solidFill>
                  <a:srgbClr val="0000CC"/>
                </a:solidFill>
              </a:rPr>
              <a:t>, </a:t>
            </a:r>
            <a:r>
              <a:rPr lang="en-US" altLang="zh-CN" sz="2800" b="1" u="sng" dirty="0">
                <a:solidFill>
                  <a:srgbClr val="0000CC"/>
                </a:solidFill>
              </a:rPr>
              <a:t>inviting of inspection</a:t>
            </a:r>
            <a:r>
              <a:rPr lang="en-US" altLang="zh-CN" sz="2800" dirty="0">
                <a:solidFill>
                  <a:srgbClr val="0000CC"/>
                </a:solidFill>
              </a:rPr>
              <a:t>, </a:t>
            </a:r>
            <a:r>
              <a:rPr lang="en-US" altLang="zh-CN" sz="2800" b="1" u="sng" dirty="0">
                <a:solidFill>
                  <a:srgbClr val="0000CC"/>
                </a:solidFill>
              </a:rPr>
              <a:t>onward-leading</a:t>
            </a:r>
            <a:r>
              <a:rPr lang="en-US" altLang="zh-CN" sz="2800" dirty="0">
                <a:solidFill>
                  <a:srgbClr val="0000CC"/>
                </a:solidFill>
              </a:rPr>
              <a:t>, and </a:t>
            </a:r>
            <a:r>
              <a:rPr lang="en-US" altLang="zh-CN" sz="2800" b="1" u="sng" dirty="0">
                <a:solidFill>
                  <a:srgbClr val="0000CC"/>
                </a:solidFill>
              </a:rPr>
              <a:t>directly experienceable by the wise</a:t>
            </a:r>
            <a:r>
              <a:rPr lang="en-US" altLang="zh-CN" sz="2800" dirty="0">
                <a:solidFill>
                  <a:srgbClr val="0000CC"/>
                </a:solidFill>
              </a:rPr>
              <a:t>” (</a:t>
            </a:r>
            <a:r>
              <a:rPr lang="en-US" altLang="zh-CN" sz="2800" i="1" dirty="0">
                <a:solidFill>
                  <a:srgbClr val="0000CC"/>
                </a:solidFill>
              </a:rPr>
              <a:t>M</a:t>
            </a:r>
            <a:r>
              <a:rPr lang="en-US" altLang="zh-CN" sz="2800" dirty="0">
                <a:solidFill>
                  <a:srgbClr val="0000CC"/>
                </a:solidFill>
              </a:rPr>
              <a:t> I 37; </a:t>
            </a:r>
            <a:r>
              <a:rPr lang="en-US" altLang="zh-CN" sz="2800" i="1" dirty="0">
                <a:solidFill>
                  <a:srgbClr val="0000CC"/>
                </a:solidFill>
              </a:rPr>
              <a:t>A</a:t>
            </a:r>
            <a:r>
              <a:rPr lang="en-US" altLang="zh-CN" sz="2800" dirty="0">
                <a:solidFill>
                  <a:srgbClr val="0000CC"/>
                </a:solidFill>
              </a:rPr>
              <a:t> III 285).</a:t>
            </a:r>
            <a:endParaRPr lang="en-US" altLang="zh-CN" sz="2800" i="1" dirty="0">
              <a:solidFill>
                <a:srgbClr val="0000CC"/>
              </a:solidFill>
            </a:endParaRPr>
          </a:p>
        </p:txBody>
      </p:sp>
    </p:spTree>
    <p:extLst>
      <p:ext uri="{BB962C8B-B14F-4D97-AF65-F5344CB8AC3E}">
        <p14:creationId xmlns:p14="http://schemas.microsoft.com/office/powerpoint/2010/main" val="3872056218"/>
      </p:ext>
    </p:extLst>
  </p:cSld>
  <p:clrMapOvr>
    <a:overrideClrMapping bg1="lt1" tx1="dk1" bg2="lt2" tx2="dk2" accent1="accent1" accent2="accent2" accent3="accent3" accent4="accent4" accent5="accent5" accent6="accent6" hlink="hlink" folHlink="folHlink"/>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E9C0D91C-5863-1DB2-3801-48464DF8427B}"/>
              </a:ext>
            </a:extLst>
          </p:cNvPr>
          <p:cNvSpPr>
            <a:spLocks noGrp="1"/>
          </p:cNvSpPr>
          <p:nvPr>
            <p:ph type="sldNum" sz="quarter" idx="12"/>
          </p:nvPr>
        </p:nvSpPr>
        <p:spPr/>
        <p:txBody>
          <a:bodyPr/>
          <a:lstStyle/>
          <a:p>
            <a:fld id="{6113E31D-E2AB-40D1-8B51-AFA5AFEF393A}" type="slidenum">
              <a:rPr lang="en-US" smtClean="0"/>
              <a:t>66</a:t>
            </a:fld>
            <a:endParaRPr lang="en-US" dirty="0"/>
          </a:p>
        </p:txBody>
      </p:sp>
      <p:sp>
        <p:nvSpPr>
          <p:cNvPr id="5" name="矩形: 按鈕形 4">
            <a:extLst>
              <a:ext uri="{FF2B5EF4-FFF2-40B4-BE49-F238E27FC236}">
                <a16:creationId xmlns:a16="http://schemas.microsoft.com/office/drawing/2014/main" id="{798E2CDD-27A0-BCD2-CD12-8B535E893A6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2" name="文字方塊 1">
            <a:extLst>
              <a:ext uri="{FF2B5EF4-FFF2-40B4-BE49-F238E27FC236}">
                <a16:creationId xmlns:a16="http://schemas.microsoft.com/office/drawing/2014/main" id="{69E55352-C323-9623-D290-A3B9A42368A0}"/>
              </a:ext>
            </a:extLst>
          </p:cNvPr>
          <p:cNvSpPr txBox="1"/>
          <p:nvPr/>
        </p:nvSpPr>
        <p:spPr>
          <a:xfrm>
            <a:off x="1089856" y="908720"/>
            <a:ext cx="10009112" cy="671851"/>
          </a:xfrm>
          <a:prstGeom prst="rect">
            <a:avLst/>
          </a:prstGeom>
          <a:noFill/>
        </p:spPr>
        <p:txBody>
          <a:bodyPr wrap="square" rtlCol="0">
            <a:spAutoFit/>
          </a:bodyPr>
          <a:lstStyle/>
          <a:p>
            <a:pPr>
              <a:lnSpc>
                <a:spcPct val="150000"/>
              </a:lnSpc>
            </a:pPr>
            <a:r>
              <a:rPr lang="en-US" altLang="zh-CN" sz="2800" dirty="0">
                <a:solidFill>
                  <a:srgbClr val="0000CC"/>
                </a:solidFill>
              </a:rPr>
              <a:t>Taking the first quality ‘</a:t>
            </a:r>
            <a:r>
              <a:rPr lang="en-US" altLang="zh-CN" sz="2800" b="1" dirty="0">
                <a:solidFill>
                  <a:srgbClr val="0000CC"/>
                </a:solidFill>
              </a:rPr>
              <a:t>well proclaimed</a:t>
            </a:r>
            <a:r>
              <a:rPr lang="en-US" altLang="zh-CN" sz="2800" dirty="0">
                <a:solidFill>
                  <a:srgbClr val="0000CC"/>
                </a:solidFill>
              </a:rPr>
              <a:t>’ as example. </a:t>
            </a:r>
            <a:endParaRPr lang="en-US" altLang="zh-CN" sz="2800" i="1" dirty="0">
              <a:solidFill>
                <a:srgbClr val="0000CC"/>
              </a:solidFill>
            </a:endParaRPr>
          </a:p>
        </p:txBody>
      </p:sp>
      <p:sp>
        <p:nvSpPr>
          <p:cNvPr id="3" name="文字方塊 2">
            <a:extLst>
              <a:ext uri="{FF2B5EF4-FFF2-40B4-BE49-F238E27FC236}">
                <a16:creationId xmlns:a16="http://schemas.microsoft.com/office/drawing/2014/main" id="{5FE671DC-AE77-4740-2A0F-E45EB88103F6}"/>
              </a:ext>
            </a:extLst>
          </p:cNvPr>
          <p:cNvSpPr txBox="1"/>
          <p:nvPr/>
        </p:nvSpPr>
        <p:spPr>
          <a:xfrm>
            <a:off x="1089856" y="2123578"/>
            <a:ext cx="10009112" cy="2610843"/>
          </a:xfrm>
          <a:prstGeom prst="rect">
            <a:avLst/>
          </a:prstGeom>
          <a:noFill/>
        </p:spPr>
        <p:txBody>
          <a:bodyPr wrap="square" rtlCol="0">
            <a:spAutoFit/>
          </a:bodyPr>
          <a:lstStyle/>
          <a:p>
            <a:pPr>
              <a:lnSpc>
                <a:spcPct val="150000"/>
              </a:lnSpc>
            </a:pPr>
            <a:r>
              <a:rPr lang="en-US" altLang="zh-CN" sz="2800" dirty="0">
                <a:solidFill>
                  <a:srgbClr val="0000CC"/>
                </a:solidFill>
              </a:rPr>
              <a:t>The Dhamma of the scriptures is well proclaimed because it is good in the beginning, the middle, and the end, and because it announces the life of purity that is utterly perfect and pure with meaning and with detail (see </a:t>
            </a:r>
            <a:r>
              <a:rPr lang="en-US" altLang="zh-CN" sz="2800" i="1" dirty="0">
                <a:solidFill>
                  <a:srgbClr val="0000CC"/>
                </a:solidFill>
              </a:rPr>
              <a:t>M</a:t>
            </a:r>
            <a:r>
              <a:rPr lang="en-US" altLang="zh-CN" sz="2800" dirty="0">
                <a:solidFill>
                  <a:srgbClr val="0000CC"/>
                </a:solidFill>
              </a:rPr>
              <a:t> I 179).</a:t>
            </a:r>
            <a:endParaRPr lang="en-US" altLang="zh-CN" sz="2800" i="1" dirty="0">
              <a:solidFill>
                <a:srgbClr val="0000CC"/>
              </a:solidFill>
            </a:endParaRPr>
          </a:p>
        </p:txBody>
      </p:sp>
    </p:spTree>
    <p:extLst>
      <p:ext uri="{BB962C8B-B14F-4D97-AF65-F5344CB8AC3E}">
        <p14:creationId xmlns:p14="http://schemas.microsoft.com/office/powerpoint/2010/main" val="23210976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64B69D74-3E62-DDDF-25BA-7399B818D5D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4" name="文字方塊 3">
            <a:extLst>
              <a:ext uri="{FF2B5EF4-FFF2-40B4-BE49-F238E27FC236}">
                <a16:creationId xmlns:a16="http://schemas.microsoft.com/office/drawing/2014/main" id="{7224F874-B73F-460B-1FBF-3DBAF7BA60E6}"/>
              </a:ext>
            </a:extLst>
          </p:cNvPr>
          <p:cNvSpPr txBox="1"/>
          <p:nvPr/>
        </p:nvSpPr>
        <p:spPr>
          <a:xfrm>
            <a:off x="1089856" y="2204864"/>
            <a:ext cx="10009112" cy="2610843"/>
          </a:xfrm>
          <a:prstGeom prst="rect">
            <a:avLst/>
          </a:prstGeom>
          <a:noFill/>
        </p:spPr>
        <p:txBody>
          <a:bodyPr wrap="square" rtlCol="0">
            <a:spAutoFit/>
          </a:bodyPr>
          <a:lstStyle/>
          <a:p>
            <a:pPr>
              <a:lnSpc>
                <a:spcPct val="150000"/>
              </a:lnSpc>
            </a:pPr>
            <a:r>
              <a:rPr lang="en-US" altLang="zh-CN" sz="2800" dirty="0">
                <a:solidFill>
                  <a:srgbClr val="0000CC"/>
                </a:solidFill>
              </a:rPr>
              <a:t>Also, the entire Dhamma of the Dispensation is good in the </a:t>
            </a:r>
            <a:r>
              <a:rPr lang="en-US" altLang="zh-CN" sz="2800" u="sng" dirty="0">
                <a:solidFill>
                  <a:srgbClr val="0000CC"/>
                </a:solidFill>
              </a:rPr>
              <a:t>beginning</a:t>
            </a:r>
            <a:r>
              <a:rPr lang="en-US" altLang="zh-CN" sz="2800" dirty="0">
                <a:solidFill>
                  <a:srgbClr val="0000CC"/>
                </a:solidFill>
              </a:rPr>
              <a:t> with virtue as one’s own well-being. It is good in the </a:t>
            </a:r>
            <a:r>
              <a:rPr lang="en-US" altLang="zh-CN" sz="2800" u="sng" dirty="0">
                <a:solidFill>
                  <a:srgbClr val="0000CC"/>
                </a:solidFill>
              </a:rPr>
              <a:t>middle</a:t>
            </a:r>
            <a:r>
              <a:rPr lang="en-US" altLang="zh-CN" sz="2800" dirty="0">
                <a:solidFill>
                  <a:srgbClr val="0000CC"/>
                </a:solidFill>
              </a:rPr>
              <a:t> with serenity and insight and with path and fruition. It is good in the </a:t>
            </a:r>
            <a:r>
              <a:rPr lang="en-US" altLang="zh-CN" sz="2800" u="sng" dirty="0">
                <a:solidFill>
                  <a:srgbClr val="0000CC"/>
                </a:solidFill>
              </a:rPr>
              <a:t>end</a:t>
            </a:r>
            <a:r>
              <a:rPr lang="en-US" altLang="zh-CN" sz="2800" dirty="0">
                <a:solidFill>
                  <a:srgbClr val="0000CC"/>
                </a:solidFill>
              </a:rPr>
              <a:t> with </a:t>
            </a:r>
            <a:r>
              <a:rPr lang="en-US" altLang="zh-CN" sz="2800" dirty="0" err="1">
                <a:solidFill>
                  <a:srgbClr val="0000CC"/>
                </a:solidFill>
              </a:rPr>
              <a:t>Nibbāna</a:t>
            </a:r>
            <a:r>
              <a:rPr lang="en-US" altLang="zh-CN" sz="2800" dirty="0">
                <a:solidFill>
                  <a:srgbClr val="0000CC"/>
                </a:solidFill>
              </a:rPr>
              <a:t>.</a:t>
            </a:r>
            <a:endParaRPr lang="en-US" altLang="zh-CN" sz="2800" i="1" dirty="0">
              <a:solidFill>
                <a:srgbClr val="0000CC"/>
              </a:solidFill>
            </a:endParaRPr>
          </a:p>
        </p:txBody>
      </p:sp>
    </p:spTree>
    <p:extLst>
      <p:ext uri="{BB962C8B-B14F-4D97-AF65-F5344CB8AC3E}">
        <p14:creationId xmlns:p14="http://schemas.microsoft.com/office/powerpoint/2010/main" val="10443326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8328"/>
    </mc:Choice>
    <mc:Fallback xmlns="">
      <p:transition spd="slow" advTm="148328"/>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8BD85629-EDF4-F018-14D3-66073E46B198}"/>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4" name="文字方塊 3">
            <a:extLst>
              <a:ext uri="{FF2B5EF4-FFF2-40B4-BE49-F238E27FC236}">
                <a16:creationId xmlns:a16="http://schemas.microsoft.com/office/drawing/2014/main" id="{000D33C8-764D-1EE6-3843-78CDB469462D}"/>
              </a:ext>
            </a:extLst>
          </p:cNvPr>
          <p:cNvSpPr txBox="1"/>
          <p:nvPr/>
        </p:nvSpPr>
        <p:spPr>
          <a:xfrm>
            <a:off x="1197868" y="2348880"/>
            <a:ext cx="10009112" cy="1964512"/>
          </a:xfrm>
          <a:prstGeom prst="rect">
            <a:avLst/>
          </a:prstGeom>
          <a:noFill/>
        </p:spPr>
        <p:txBody>
          <a:bodyPr wrap="square" rtlCol="0">
            <a:spAutoFit/>
          </a:bodyPr>
          <a:lstStyle/>
          <a:p>
            <a:pPr>
              <a:lnSpc>
                <a:spcPct val="150000"/>
              </a:lnSpc>
            </a:pPr>
            <a:r>
              <a:rPr lang="en-US" altLang="zh-CN" sz="2800" dirty="0">
                <a:solidFill>
                  <a:srgbClr val="0000CC"/>
                </a:solidFill>
              </a:rPr>
              <a:t>Or alternatively, it is good in the </a:t>
            </a:r>
            <a:r>
              <a:rPr lang="en-US" altLang="zh-CN" sz="2800" u="sng" dirty="0">
                <a:solidFill>
                  <a:srgbClr val="0000CC"/>
                </a:solidFill>
              </a:rPr>
              <a:t>beginning</a:t>
            </a:r>
            <a:r>
              <a:rPr lang="en-US" altLang="zh-CN" sz="2800" dirty="0">
                <a:solidFill>
                  <a:srgbClr val="0000CC"/>
                </a:solidFill>
              </a:rPr>
              <a:t> with virtue and concentration. It is good in the </a:t>
            </a:r>
            <a:r>
              <a:rPr lang="en-US" altLang="zh-CN" sz="2800" u="sng" dirty="0">
                <a:solidFill>
                  <a:srgbClr val="0000CC"/>
                </a:solidFill>
              </a:rPr>
              <a:t>middle</a:t>
            </a:r>
            <a:r>
              <a:rPr lang="en-US" altLang="zh-CN" sz="2800" dirty="0">
                <a:solidFill>
                  <a:srgbClr val="0000CC"/>
                </a:solidFill>
              </a:rPr>
              <a:t> with insight and the path. It is good in the </a:t>
            </a:r>
            <a:r>
              <a:rPr lang="en-US" altLang="zh-CN" sz="2800" u="sng" dirty="0">
                <a:solidFill>
                  <a:srgbClr val="0000CC"/>
                </a:solidFill>
              </a:rPr>
              <a:t>end</a:t>
            </a:r>
            <a:r>
              <a:rPr lang="en-US" altLang="zh-CN" sz="2800" dirty="0">
                <a:solidFill>
                  <a:srgbClr val="0000CC"/>
                </a:solidFill>
              </a:rPr>
              <a:t> with fruition and </a:t>
            </a:r>
            <a:r>
              <a:rPr lang="en-US" altLang="zh-CN" sz="2800" dirty="0" err="1">
                <a:solidFill>
                  <a:srgbClr val="0000CC"/>
                </a:solidFill>
              </a:rPr>
              <a:t>Nibbāna</a:t>
            </a:r>
            <a:r>
              <a:rPr lang="en-US" altLang="zh-CN" sz="2800" dirty="0">
                <a:solidFill>
                  <a:srgbClr val="0000CC"/>
                </a:solidFill>
              </a:rPr>
              <a:t>.</a:t>
            </a:r>
            <a:endParaRPr lang="en-US" altLang="zh-CN" sz="2800" i="1" dirty="0">
              <a:solidFill>
                <a:srgbClr val="0000CC"/>
              </a:solidFill>
            </a:endParaRPr>
          </a:p>
        </p:txBody>
      </p:sp>
    </p:spTree>
    <p:extLst>
      <p:ext uri="{BB962C8B-B14F-4D97-AF65-F5344CB8AC3E}">
        <p14:creationId xmlns:p14="http://schemas.microsoft.com/office/powerpoint/2010/main" val="40222071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1503"/>
    </mc:Choice>
    <mc:Fallback xmlns="">
      <p:transition spd="slow" advTm="101503"/>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7CB83B98-0061-E91A-E8AC-0BA2E6D1336C}"/>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7F6CB754-2507-9248-C228-581265100FD3}"/>
              </a:ext>
            </a:extLst>
          </p:cNvPr>
          <p:cNvSpPr txBox="1"/>
          <p:nvPr/>
        </p:nvSpPr>
        <p:spPr>
          <a:xfrm>
            <a:off x="1197868" y="2123578"/>
            <a:ext cx="10009112" cy="2610843"/>
          </a:xfrm>
          <a:prstGeom prst="rect">
            <a:avLst/>
          </a:prstGeom>
          <a:noFill/>
        </p:spPr>
        <p:txBody>
          <a:bodyPr wrap="square" rtlCol="0">
            <a:spAutoFit/>
          </a:bodyPr>
          <a:lstStyle/>
          <a:p>
            <a:pPr>
              <a:lnSpc>
                <a:spcPct val="150000"/>
              </a:lnSpc>
            </a:pPr>
            <a:r>
              <a:rPr lang="en-US" altLang="zh-CN" sz="2800" dirty="0">
                <a:solidFill>
                  <a:srgbClr val="0000CC"/>
                </a:solidFill>
              </a:rPr>
              <a:t>Or alternatively, it is good in the </a:t>
            </a:r>
            <a:r>
              <a:rPr lang="en-US" altLang="zh-CN" sz="2800" u="sng" dirty="0">
                <a:solidFill>
                  <a:srgbClr val="0000CC"/>
                </a:solidFill>
              </a:rPr>
              <a:t>beginning</a:t>
            </a:r>
            <a:r>
              <a:rPr lang="en-US" altLang="zh-CN" sz="2800" dirty="0">
                <a:solidFill>
                  <a:srgbClr val="0000CC"/>
                </a:solidFill>
              </a:rPr>
              <a:t> because it is the good discovery made by the Buddha. It is good in the </a:t>
            </a:r>
            <a:r>
              <a:rPr lang="en-US" altLang="zh-CN" sz="2800" u="sng" dirty="0">
                <a:solidFill>
                  <a:srgbClr val="0000CC"/>
                </a:solidFill>
              </a:rPr>
              <a:t>middle</a:t>
            </a:r>
            <a:r>
              <a:rPr lang="en-US" altLang="zh-CN" sz="2800" dirty="0">
                <a:solidFill>
                  <a:srgbClr val="0000CC"/>
                </a:solidFill>
              </a:rPr>
              <a:t> because it is the well-</a:t>
            </a:r>
            <a:r>
              <a:rPr lang="en-US" altLang="zh-CN" sz="2800" dirty="0" err="1">
                <a:solidFill>
                  <a:srgbClr val="0000CC"/>
                </a:solidFill>
              </a:rPr>
              <a:t>regulatedness</a:t>
            </a:r>
            <a:r>
              <a:rPr lang="en-US" altLang="zh-CN" sz="2800" dirty="0">
                <a:solidFill>
                  <a:srgbClr val="0000CC"/>
                </a:solidFill>
              </a:rPr>
              <a:t> of the Dhamma. It is good in the </a:t>
            </a:r>
            <a:r>
              <a:rPr lang="en-US" altLang="zh-CN" sz="2800" u="sng" dirty="0">
                <a:solidFill>
                  <a:srgbClr val="0000CC"/>
                </a:solidFill>
              </a:rPr>
              <a:t>end</a:t>
            </a:r>
            <a:r>
              <a:rPr lang="en-US" altLang="zh-CN" sz="2800" dirty="0">
                <a:solidFill>
                  <a:srgbClr val="0000CC"/>
                </a:solidFill>
              </a:rPr>
              <a:t> because it is the good way entered upon by the Sangha.</a:t>
            </a:r>
            <a:endParaRPr lang="en-US" altLang="zh-CN" sz="2800" i="1" dirty="0">
              <a:solidFill>
                <a:srgbClr val="0000CC"/>
              </a:solidFill>
            </a:endParaRPr>
          </a:p>
        </p:txBody>
      </p:sp>
    </p:spTree>
    <p:extLst>
      <p:ext uri="{BB962C8B-B14F-4D97-AF65-F5344CB8AC3E}">
        <p14:creationId xmlns:p14="http://schemas.microsoft.com/office/powerpoint/2010/main" val="9831481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2415"/>
    </mc:Choice>
    <mc:Fallback xmlns="">
      <p:transition spd="slow" advTm="62415"/>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矩形: 按鈕形 1">
            <a:extLst>
              <a:ext uri="{FF2B5EF4-FFF2-40B4-BE49-F238E27FC236}">
                <a16:creationId xmlns:a16="http://schemas.microsoft.com/office/drawing/2014/main" id="{348203D6-1CAC-EAD4-B6F3-BF2A978225A3}"/>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3" name="文字方塊 2">
            <a:extLst>
              <a:ext uri="{FF2B5EF4-FFF2-40B4-BE49-F238E27FC236}">
                <a16:creationId xmlns:a16="http://schemas.microsoft.com/office/drawing/2014/main" id="{6C1658C2-8666-46DF-5A5F-21E0CD16BE19}"/>
              </a:ext>
            </a:extLst>
          </p:cNvPr>
          <p:cNvSpPr txBox="1"/>
          <p:nvPr/>
        </p:nvSpPr>
        <p:spPr>
          <a:xfrm>
            <a:off x="1197868" y="2060848"/>
            <a:ext cx="10009112" cy="3257174"/>
          </a:xfrm>
          <a:prstGeom prst="rect">
            <a:avLst/>
          </a:prstGeom>
          <a:noFill/>
        </p:spPr>
        <p:txBody>
          <a:bodyPr wrap="square" rtlCol="0">
            <a:spAutoFit/>
          </a:bodyPr>
          <a:lstStyle/>
          <a:p>
            <a:pPr>
              <a:lnSpc>
                <a:spcPct val="150000"/>
              </a:lnSpc>
            </a:pPr>
            <a:r>
              <a:rPr lang="en-US" altLang="zh-CN" sz="2800" dirty="0">
                <a:solidFill>
                  <a:srgbClr val="0000CC"/>
                </a:solidFill>
              </a:rPr>
              <a:t>Or alternatively, it is good in the </a:t>
            </a:r>
            <a:r>
              <a:rPr lang="en-US" altLang="zh-CN" sz="2800" u="sng" dirty="0">
                <a:solidFill>
                  <a:srgbClr val="0000CC"/>
                </a:solidFill>
              </a:rPr>
              <a:t>beginning</a:t>
            </a:r>
            <a:r>
              <a:rPr lang="en-US" altLang="zh-CN" sz="2800" dirty="0">
                <a:solidFill>
                  <a:srgbClr val="0000CC"/>
                </a:solidFill>
              </a:rPr>
              <a:t> as the discovery of what</a:t>
            </a:r>
          </a:p>
          <a:p>
            <a:pPr>
              <a:lnSpc>
                <a:spcPct val="150000"/>
              </a:lnSpc>
            </a:pPr>
            <a:r>
              <a:rPr lang="en-US" altLang="zh-CN" sz="2800" dirty="0">
                <a:solidFill>
                  <a:srgbClr val="0000CC"/>
                </a:solidFill>
              </a:rPr>
              <a:t>can be attained by one who enters upon the way of practice in conformity after hearing about it. It is good in the </a:t>
            </a:r>
            <a:r>
              <a:rPr lang="en-US" altLang="zh-CN" sz="2800" u="sng" dirty="0">
                <a:solidFill>
                  <a:srgbClr val="0000CC"/>
                </a:solidFill>
              </a:rPr>
              <a:t>middle</a:t>
            </a:r>
            <a:r>
              <a:rPr lang="en-US" altLang="zh-CN" sz="2800" dirty="0">
                <a:solidFill>
                  <a:srgbClr val="0000CC"/>
                </a:solidFill>
              </a:rPr>
              <a:t> as the </a:t>
            </a:r>
            <a:r>
              <a:rPr lang="en-US" altLang="zh-CN" sz="2800" dirty="0" err="1">
                <a:solidFill>
                  <a:srgbClr val="0000CC"/>
                </a:solidFill>
              </a:rPr>
              <a:t>unproclaimed</a:t>
            </a:r>
            <a:r>
              <a:rPr lang="en-US" altLang="zh-CN" sz="2800" dirty="0">
                <a:solidFill>
                  <a:srgbClr val="0000CC"/>
                </a:solidFill>
              </a:rPr>
              <a:t> enlightenment [of Paccekabuddhas]. It is good in the </a:t>
            </a:r>
            <a:r>
              <a:rPr lang="en-US" altLang="zh-CN" sz="2800" u="sng" dirty="0">
                <a:solidFill>
                  <a:srgbClr val="0000CC"/>
                </a:solidFill>
              </a:rPr>
              <a:t>end</a:t>
            </a:r>
            <a:r>
              <a:rPr lang="en-US" altLang="zh-CN" sz="2800" dirty="0">
                <a:solidFill>
                  <a:srgbClr val="0000CC"/>
                </a:solidFill>
              </a:rPr>
              <a:t> as the enlightenment of disciples.</a:t>
            </a:r>
            <a:endParaRPr lang="en-US" altLang="zh-CN" sz="2800" i="1" dirty="0">
              <a:solidFill>
                <a:srgbClr val="0000CC"/>
              </a:solidFill>
            </a:endParaRPr>
          </a:p>
        </p:txBody>
      </p:sp>
    </p:spTree>
    <p:extLst>
      <p:ext uri="{BB962C8B-B14F-4D97-AF65-F5344CB8AC3E}">
        <p14:creationId xmlns:p14="http://schemas.microsoft.com/office/powerpoint/2010/main" val="20246946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02784"/>
    </mc:Choice>
    <mc:Fallback xmlns="">
      <p:transition spd="slow" advTm="202784"/>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33BD93D-E4C9-6707-FA7F-B141EC898720}"/>
              </a:ext>
            </a:extLst>
          </p:cNvPr>
          <p:cNvSpPr txBox="1"/>
          <p:nvPr/>
        </p:nvSpPr>
        <p:spPr>
          <a:xfrm>
            <a:off x="580115" y="980728"/>
            <a:ext cx="11593288" cy="4549835"/>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And when listened to, it does good through hearing it because it suppresses the hindrances, thus it is good in the beginning. And when made the way </a:t>
            </a:r>
            <a:r>
              <a:rPr lang="en-US" altLang="zh-CN" sz="2800">
                <a:solidFill>
                  <a:srgbClr val="0000CC"/>
                </a:solidFill>
              </a:rPr>
              <a:t>of practice, </a:t>
            </a:r>
            <a:r>
              <a:rPr lang="en-US" altLang="zh-CN" sz="2800" dirty="0">
                <a:solidFill>
                  <a:srgbClr val="0000CC"/>
                </a:solidFill>
              </a:rPr>
              <a:t>it does good through the way being entered upon because it brings the bliss of serenity and insight, thus it is good in the middle. And when it has thus been made the way </a:t>
            </a:r>
            <a:r>
              <a:rPr lang="en-US" altLang="zh-CN" sz="2800">
                <a:solidFill>
                  <a:srgbClr val="0000CC"/>
                </a:solidFill>
              </a:rPr>
              <a:t>of practice </a:t>
            </a:r>
            <a:r>
              <a:rPr lang="en-US" altLang="zh-CN" sz="2800" dirty="0">
                <a:solidFill>
                  <a:srgbClr val="0000CC"/>
                </a:solidFill>
              </a:rPr>
              <a:t>and the fruit of the way is ready, it does good through the fruit of the way because it brings [unshakable] equipoise, thus it is good in the end.</a:t>
            </a:r>
          </a:p>
        </p:txBody>
      </p:sp>
      <p:sp>
        <p:nvSpPr>
          <p:cNvPr id="6" name="矩形: 按鈕形 5">
            <a:extLst>
              <a:ext uri="{FF2B5EF4-FFF2-40B4-BE49-F238E27FC236}">
                <a16:creationId xmlns:a16="http://schemas.microsoft.com/office/drawing/2014/main" id="{DBC824B2-956C-01EE-D484-07998A7E73F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23156747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13253"/>
    </mc:Choice>
    <mc:Fallback xmlns="">
      <p:transition spd="slow" advTm="513253"/>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082484A-37D7-BAF2-E85D-4CE8601EAAFC}"/>
              </a:ext>
            </a:extLst>
          </p:cNvPr>
          <p:cNvSpPr>
            <a:spLocks noGrp="1"/>
          </p:cNvSpPr>
          <p:nvPr>
            <p:ph type="sldNum" sz="quarter" idx="12"/>
          </p:nvPr>
        </p:nvSpPr>
        <p:spPr/>
        <p:txBody>
          <a:bodyPr/>
          <a:lstStyle/>
          <a:p>
            <a:fld id="{6113E31D-E2AB-40D1-8B51-AFA5AFEF393A}" type="slidenum">
              <a:rPr lang="en-US" smtClean="0"/>
              <a:t>72</a:t>
            </a:fld>
            <a:endParaRPr lang="en-US" dirty="0"/>
          </a:p>
        </p:txBody>
      </p:sp>
      <p:sp>
        <p:nvSpPr>
          <p:cNvPr id="5" name="文字方塊 4">
            <a:extLst>
              <a:ext uri="{FF2B5EF4-FFF2-40B4-BE49-F238E27FC236}">
                <a16:creationId xmlns:a16="http://schemas.microsoft.com/office/drawing/2014/main" id="{05360414-B0A6-18A3-985E-8AD51A373C9B}"/>
              </a:ext>
            </a:extLst>
          </p:cNvPr>
          <p:cNvSpPr txBox="1"/>
          <p:nvPr/>
        </p:nvSpPr>
        <p:spPr>
          <a:xfrm>
            <a:off x="981844" y="1988840"/>
            <a:ext cx="10827467" cy="3257174"/>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So, when he has suppressed the hindrances, the </a:t>
            </a:r>
            <a:r>
              <a:rPr lang="en-US" altLang="zh-CN" sz="2800" dirty="0" err="1">
                <a:solidFill>
                  <a:srgbClr val="0000CC"/>
                </a:solidFill>
              </a:rPr>
              <a:t>jhāna</a:t>
            </a:r>
            <a:r>
              <a:rPr lang="en-US" altLang="zh-CN" sz="2800" dirty="0">
                <a:solidFill>
                  <a:srgbClr val="0000CC"/>
                </a:solidFill>
              </a:rPr>
              <a:t> factors arise in a single conscious moment. But owing to the profundity of the Dhamma’s special qualities, or else owing to his being occupied in recollecting special qualities of many sorts, the </a:t>
            </a:r>
            <a:r>
              <a:rPr lang="en-US" altLang="zh-CN" sz="2800" dirty="0" err="1">
                <a:solidFill>
                  <a:srgbClr val="0000CC"/>
                </a:solidFill>
              </a:rPr>
              <a:t>jhāna</a:t>
            </a:r>
            <a:r>
              <a:rPr lang="en-US" altLang="zh-CN" sz="2800" dirty="0">
                <a:solidFill>
                  <a:srgbClr val="0000CC"/>
                </a:solidFill>
              </a:rPr>
              <a:t> is only access and does not reach absorption.</a:t>
            </a:r>
          </a:p>
        </p:txBody>
      </p:sp>
      <p:sp>
        <p:nvSpPr>
          <p:cNvPr id="6" name="矩形: 按鈕形 5">
            <a:extLst>
              <a:ext uri="{FF2B5EF4-FFF2-40B4-BE49-F238E27FC236}">
                <a16:creationId xmlns:a16="http://schemas.microsoft.com/office/drawing/2014/main" id="{E27855B4-54B4-A086-159A-A741ECC3612B}"/>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4192079123"/>
      </p:ext>
    </p:extLst>
  </p:cSld>
  <p:clrMapOvr>
    <a:overrideClrMapping bg1="lt1" tx1="dk1" bg2="lt2" tx2="dk2" accent1="accent1" accent2="accent2" accent3="accent3" accent4="accent4" accent5="accent5" accent6="accent6" hlink="hlink" folHlink="folHlink"/>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14" name="文字方塊 13">
            <a:extLst>
              <a:ext uri="{FF2B5EF4-FFF2-40B4-BE49-F238E27FC236}">
                <a16:creationId xmlns:a16="http://schemas.microsoft.com/office/drawing/2014/main" id="{9B7B9F9D-205C-692F-2E68-8F2A03155209}"/>
              </a:ext>
            </a:extLst>
          </p:cNvPr>
          <p:cNvSpPr txBox="1"/>
          <p:nvPr/>
        </p:nvSpPr>
        <p:spPr>
          <a:xfrm>
            <a:off x="458843" y="84333"/>
            <a:ext cx="8540377" cy="523220"/>
          </a:xfrm>
          <a:prstGeom prst="rect">
            <a:avLst/>
          </a:prstGeom>
          <a:noFill/>
        </p:spPr>
        <p:txBody>
          <a:bodyPr wrap="square" rtlCol="0">
            <a:spAutoFit/>
          </a:bodyPr>
          <a:lstStyle/>
          <a:p>
            <a:r>
              <a:rPr lang="en-US" altLang="zh-CN" sz="2800" b="1" dirty="0">
                <a:solidFill>
                  <a:srgbClr val="0000CC"/>
                </a:solidFill>
              </a:rPr>
              <a:t>3. Recollection of the Sangha (--access concentration)</a:t>
            </a:r>
            <a:endParaRPr lang="en-US" altLang="zh-CN" sz="2800" i="1" dirty="0">
              <a:solidFill>
                <a:srgbClr val="0000CC"/>
              </a:solidFill>
            </a:endParaRPr>
          </a:p>
        </p:txBody>
      </p:sp>
      <p:sp>
        <p:nvSpPr>
          <p:cNvPr id="18" name="文字方塊 17">
            <a:extLst>
              <a:ext uri="{FF2B5EF4-FFF2-40B4-BE49-F238E27FC236}">
                <a16:creationId xmlns:a16="http://schemas.microsoft.com/office/drawing/2014/main" id="{D662E6C9-7FFE-594D-14AE-1486500DA621}"/>
              </a:ext>
            </a:extLst>
          </p:cNvPr>
          <p:cNvSpPr txBox="1"/>
          <p:nvPr/>
        </p:nvSpPr>
        <p:spPr>
          <a:xfrm>
            <a:off x="194742" y="764704"/>
            <a:ext cx="12009820" cy="5701433"/>
          </a:xfrm>
          <a:prstGeom prst="rect">
            <a:avLst/>
          </a:prstGeom>
          <a:noFill/>
        </p:spPr>
        <p:txBody>
          <a:bodyPr wrap="square" rtlCol="0">
            <a:spAutoFit/>
          </a:bodyPr>
          <a:lstStyle/>
          <a:p>
            <a:pPr>
              <a:lnSpc>
                <a:spcPts val="4000"/>
              </a:lnSpc>
            </a:pPr>
            <a:r>
              <a:rPr lang="en-US" altLang="zh-CN" sz="2800" dirty="0">
                <a:solidFill>
                  <a:srgbClr val="0000CC"/>
                </a:solidFill>
              </a:rPr>
              <a:t>One who wants to develop the recollection of the monastic community should go</a:t>
            </a:r>
          </a:p>
          <a:p>
            <a:pPr>
              <a:lnSpc>
                <a:spcPts val="4000"/>
              </a:lnSpc>
            </a:pPr>
            <a:r>
              <a:rPr lang="en-US" altLang="zh-CN" sz="2800" dirty="0">
                <a:solidFill>
                  <a:srgbClr val="0000CC"/>
                </a:solidFill>
              </a:rPr>
              <a:t>into solitary retreat and recollect the special qualities of the community of Noble Ones as follows:</a:t>
            </a:r>
          </a:p>
          <a:p>
            <a:pPr>
              <a:lnSpc>
                <a:spcPts val="4000"/>
              </a:lnSpc>
            </a:pPr>
            <a:r>
              <a:rPr lang="en-US" altLang="zh-CN" sz="2800" dirty="0">
                <a:solidFill>
                  <a:srgbClr val="0000CC"/>
                </a:solidFill>
              </a:rPr>
              <a:t>‘</a:t>
            </a:r>
            <a:r>
              <a:rPr lang="en-US" altLang="zh-CN" sz="2800" b="1" u="sng" dirty="0" err="1">
                <a:solidFill>
                  <a:srgbClr val="0000CC"/>
                </a:solidFill>
              </a:rPr>
              <a:t>Supaṭipanno</a:t>
            </a:r>
            <a:r>
              <a:rPr lang="en-US" altLang="zh-CN" sz="2800" b="1" dirty="0">
                <a:solidFill>
                  <a:srgbClr val="0000CC"/>
                </a:solidFill>
              </a:rPr>
              <a:t> </a:t>
            </a:r>
            <a:r>
              <a:rPr lang="en-US" altLang="zh-CN" sz="2800" b="1" dirty="0" err="1">
                <a:solidFill>
                  <a:srgbClr val="0000CC"/>
                </a:solidFill>
              </a:rPr>
              <a:t>bhagavato</a:t>
            </a:r>
            <a:r>
              <a:rPr lang="en-US" altLang="zh-CN" sz="2800" b="1" dirty="0">
                <a:solidFill>
                  <a:srgbClr val="0000CC"/>
                </a:solidFill>
              </a:rPr>
              <a:t> </a:t>
            </a:r>
            <a:r>
              <a:rPr lang="en-US" altLang="zh-CN" sz="2800" b="1" dirty="0" err="1">
                <a:solidFill>
                  <a:srgbClr val="0000CC"/>
                </a:solidFill>
              </a:rPr>
              <a:t>sāvaka-saṅgho</a:t>
            </a:r>
            <a:r>
              <a:rPr lang="en-US" altLang="zh-CN" sz="2800" b="1" dirty="0">
                <a:solidFill>
                  <a:srgbClr val="0000CC"/>
                </a:solidFill>
              </a:rPr>
              <a:t>,</a:t>
            </a:r>
          </a:p>
          <a:p>
            <a:pPr>
              <a:lnSpc>
                <a:spcPts val="4000"/>
              </a:lnSpc>
            </a:pPr>
            <a:r>
              <a:rPr lang="en-US" altLang="zh-CN" sz="2800" b="1" u="sng" dirty="0">
                <a:solidFill>
                  <a:srgbClr val="0000CC"/>
                </a:solidFill>
              </a:rPr>
              <a:t>Uju-</a:t>
            </a:r>
            <a:r>
              <a:rPr lang="en-US" altLang="zh-CN" sz="2800" b="1" u="sng" dirty="0" err="1">
                <a:solidFill>
                  <a:srgbClr val="0000CC"/>
                </a:solidFill>
              </a:rPr>
              <a:t>paṭipanno</a:t>
            </a:r>
            <a:r>
              <a:rPr lang="en-US" altLang="zh-CN" sz="2800" b="1" dirty="0">
                <a:solidFill>
                  <a:srgbClr val="0000CC"/>
                </a:solidFill>
              </a:rPr>
              <a:t> </a:t>
            </a:r>
            <a:r>
              <a:rPr lang="en-US" altLang="zh-CN" sz="2800" b="1" dirty="0" err="1">
                <a:solidFill>
                  <a:srgbClr val="0000CC"/>
                </a:solidFill>
              </a:rPr>
              <a:t>bhagavato</a:t>
            </a:r>
            <a:r>
              <a:rPr lang="en-US" altLang="zh-CN" sz="2800" b="1" dirty="0">
                <a:solidFill>
                  <a:srgbClr val="0000CC"/>
                </a:solidFill>
              </a:rPr>
              <a:t> </a:t>
            </a:r>
            <a:r>
              <a:rPr lang="en-US" altLang="zh-CN" sz="2800" b="1" dirty="0" err="1">
                <a:solidFill>
                  <a:srgbClr val="0000CC"/>
                </a:solidFill>
              </a:rPr>
              <a:t>sāvaka-saṅgho</a:t>
            </a:r>
            <a:r>
              <a:rPr lang="en-US" altLang="zh-CN" sz="2800" b="1" dirty="0">
                <a:solidFill>
                  <a:srgbClr val="0000CC"/>
                </a:solidFill>
              </a:rPr>
              <a:t>,</a:t>
            </a:r>
          </a:p>
          <a:p>
            <a:pPr>
              <a:lnSpc>
                <a:spcPts val="4000"/>
              </a:lnSpc>
            </a:pPr>
            <a:r>
              <a:rPr lang="en-US" altLang="zh-CN" sz="2800" b="1" u="sng" dirty="0" err="1">
                <a:solidFill>
                  <a:srgbClr val="0000CC"/>
                </a:solidFill>
              </a:rPr>
              <a:t>Ñāya-paṭipanno</a:t>
            </a:r>
            <a:r>
              <a:rPr lang="en-US" altLang="zh-CN" sz="2800" b="1" dirty="0">
                <a:solidFill>
                  <a:srgbClr val="0000CC"/>
                </a:solidFill>
              </a:rPr>
              <a:t> </a:t>
            </a:r>
            <a:r>
              <a:rPr lang="en-US" altLang="zh-CN" sz="2800" b="1" dirty="0" err="1">
                <a:solidFill>
                  <a:srgbClr val="0000CC"/>
                </a:solidFill>
              </a:rPr>
              <a:t>bhagavato</a:t>
            </a:r>
            <a:r>
              <a:rPr lang="en-US" altLang="zh-CN" sz="2800" b="1" dirty="0">
                <a:solidFill>
                  <a:srgbClr val="0000CC"/>
                </a:solidFill>
              </a:rPr>
              <a:t> </a:t>
            </a:r>
            <a:r>
              <a:rPr lang="en-US" altLang="zh-CN" sz="2800" b="1" dirty="0" err="1">
                <a:solidFill>
                  <a:srgbClr val="0000CC"/>
                </a:solidFill>
              </a:rPr>
              <a:t>sāvaka-saṅgho</a:t>
            </a:r>
            <a:r>
              <a:rPr lang="en-US" altLang="zh-CN" sz="2800" b="1" dirty="0">
                <a:solidFill>
                  <a:srgbClr val="0000CC"/>
                </a:solidFill>
              </a:rPr>
              <a:t>,</a:t>
            </a:r>
          </a:p>
          <a:p>
            <a:pPr>
              <a:lnSpc>
                <a:spcPts val="4000"/>
              </a:lnSpc>
            </a:pPr>
            <a:r>
              <a:rPr lang="en-US" altLang="zh-CN" sz="2800" b="1" u="sng" dirty="0" err="1">
                <a:solidFill>
                  <a:srgbClr val="0000CC"/>
                </a:solidFill>
              </a:rPr>
              <a:t>Sāmīci-paṭipanno</a:t>
            </a:r>
            <a:r>
              <a:rPr lang="en-US" altLang="zh-CN" sz="2800" b="1" dirty="0">
                <a:solidFill>
                  <a:srgbClr val="0000CC"/>
                </a:solidFill>
              </a:rPr>
              <a:t> </a:t>
            </a:r>
            <a:r>
              <a:rPr lang="en-US" altLang="zh-CN" sz="2800" b="1" dirty="0" err="1">
                <a:solidFill>
                  <a:srgbClr val="0000CC"/>
                </a:solidFill>
              </a:rPr>
              <a:t>bhagavato</a:t>
            </a:r>
            <a:r>
              <a:rPr lang="en-US" altLang="zh-CN" sz="2800" b="1" dirty="0">
                <a:solidFill>
                  <a:srgbClr val="0000CC"/>
                </a:solidFill>
              </a:rPr>
              <a:t> </a:t>
            </a:r>
            <a:r>
              <a:rPr lang="en-US" altLang="zh-CN" sz="2800" b="1" dirty="0" err="1">
                <a:solidFill>
                  <a:srgbClr val="0000CC"/>
                </a:solidFill>
              </a:rPr>
              <a:t>sāvaka-saṅgho</a:t>
            </a:r>
            <a:r>
              <a:rPr lang="en-US" altLang="zh-CN" sz="2800" b="1" dirty="0">
                <a:solidFill>
                  <a:srgbClr val="0000CC"/>
                </a:solidFill>
              </a:rPr>
              <a:t>,</a:t>
            </a:r>
          </a:p>
          <a:p>
            <a:pPr>
              <a:lnSpc>
                <a:spcPts val="4000"/>
              </a:lnSpc>
            </a:pPr>
            <a:r>
              <a:rPr lang="en-US" altLang="zh-CN" sz="2800" b="1" dirty="0" err="1">
                <a:solidFill>
                  <a:srgbClr val="0000CC"/>
                </a:solidFill>
              </a:rPr>
              <a:t>Yadidaṃ</a:t>
            </a:r>
            <a:r>
              <a:rPr lang="en-US" altLang="zh-CN" sz="2800" b="1" dirty="0">
                <a:solidFill>
                  <a:srgbClr val="0000CC"/>
                </a:solidFill>
              </a:rPr>
              <a:t> </a:t>
            </a:r>
            <a:r>
              <a:rPr lang="en-US" altLang="zh-CN" sz="2800" b="1" dirty="0" err="1">
                <a:solidFill>
                  <a:srgbClr val="0000CC"/>
                </a:solidFill>
              </a:rPr>
              <a:t>cattāri</a:t>
            </a:r>
            <a:r>
              <a:rPr lang="en-US" altLang="zh-CN" sz="2800" b="1" dirty="0">
                <a:solidFill>
                  <a:srgbClr val="0000CC"/>
                </a:solidFill>
              </a:rPr>
              <a:t> </a:t>
            </a:r>
            <a:r>
              <a:rPr lang="en-US" altLang="zh-CN" sz="2800" b="1" dirty="0" err="1">
                <a:solidFill>
                  <a:srgbClr val="0000CC"/>
                </a:solidFill>
              </a:rPr>
              <a:t>purisa-yugāni</a:t>
            </a:r>
            <a:r>
              <a:rPr lang="en-US" altLang="zh-CN" sz="2800" b="1" dirty="0">
                <a:solidFill>
                  <a:srgbClr val="0000CC"/>
                </a:solidFill>
              </a:rPr>
              <a:t> </a:t>
            </a:r>
            <a:r>
              <a:rPr lang="en-US" altLang="zh-CN" sz="2800" b="1" dirty="0" err="1">
                <a:solidFill>
                  <a:srgbClr val="0000CC"/>
                </a:solidFill>
              </a:rPr>
              <a:t>aṭṭha</a:t>
            </a:r>
            <a:r>
              <a:rPr lang="en-US" altLang="zh-CN" sz="2800" b="1" dirty="0">
                <a:solidFill>
                  <a:srgbClr val="0000CC"/>
                </a:solidFill>
              </a:rPr>
              <a:t> </a:t>
            </a:r>
            <a:r>
              <a:rPr lang="en-US" altLang="zh-CN" sz="2800" b="1" dirty="0" err="1">
                <a:solidFill>
                  <a:srgbClr val="0000CC"/>
                </a:solidFill>
              </a:rPr>
              <a:t>purisa-puggalā</a:t>
            </a:r>
            <a:r>
              <a:rPr lang="en-US" altLang="zh-CN" sz="2800" b="1" dirty="0">
                <a:solidFill>
                  <a:srgbClr val="0000CC"/>
                </a:solidFill>
              </a:rPr>
              <a:t>:</a:t>
            </a:r>
          </a:p>
          <a:p>
            <a:pPr>
              <a:lnSpc>
                <a:spcPts val="4000"/>
              </a:lnSpc>
            </a:pPr>
            <a:r>
              <a:rPr lang="en-US" altLang="zh-CN" sz="2800" b="1" dirty="0">
                <a:solidFill>
                  <a:srgbClr val="0000CC"/>
                </a:solidFill>
              </a:rPr>
              <a:t>Esa </a:t>
            </a:r>
            <a:r>
              <a:rPr lang="en-US" altLang="zh-CN" sz="2800" b="1" dirty="0" err="1">
                <a:solidFill>
                  <a:srgbClr val="0000CC"/>
                </a:solidFill>
              </a:rPr>
              <a:t>bhagavato</a:t>
            </a:r>
            <a:r>
              <a:rPr lang="en-US" altLang="zh-CN" sz="2800" b="1" dirty="0">
                <a:solidFill>
                  <a:srgbClr val="0000CC"/>
                </a:solidFill>
              </a:rPr>
              <a:t> </a:t>
            </a:r>
            <a:r>
              <a:rPr lang="en-US" altLang="zh-CN" sz="2800" b="1" dirty="0" err="1">
                <a:solidFill>
                  <a:srgbClr val="0000CC"/>
                </a:solidFill>
              </a:rPr>
              <a:t>sāvaka-saṅgho</a:t>
            </a:r>
            <a:r>
              <a:rPr lang="en-US" altLang="zh-CN" sz="2800" b="1" dirty="0">
                <a:solidFill>
                  <a:srgbClr val="0000CC"/>
                </a:solidFill>
              </a:rPr>
              <a:t> —</a:t>
            </a:r>
          </a:p>
          <a:p>
            <a:pPr>
              <a:lnSpc>
                <a:spcPts val="4000"/>
              </a:lnSpc>
            </a:pPr>
            <a:r>
              <a:rPr lang="en-US" altLang="zh-CN" sz="2800" b="1" u="sng" dirty="0" err="1">
                <a:solidFill>
                  <a:srgbClr val="0000CC"/>
                </a:solidFill>
              </a:rPr>
              <a:t>Āhuneyyo</a:t>
            </a:r>
            <a:r>
              <a:rPr lang="en-US" altLang="zh-CN" sz="2800" b="1" dirty="0">
                <a:solidFill>
                  <a:srgbClr val="0000CC"/>
                </a:solidFill>
              </a:rPr>
              <a:t>, </a:t>
            </a:r>
            <a:r>
              <a:rPr lang="en-US" altLang="zh-CN" sz="2800" b="1" u="sng" dirty="0" err="1">
                <a:solidFill>
                  <a:srgbClr val="0000CC"/>
                </a:solidFill>
              </a:rPr>
              <a:t>Pāhuneyyo</a:t>
            </a:r>
            <a:r>
              <a:rPr lang="en-US" altLang="zh-CN" sz="2800" b="1" dirty="0">
                <a:solidFill>
                  <a:srgbClr val="0000CC"/>
                </a:solidFill>
              </a:rPr>
              <a:t>, </a:t>
            </a:r>
            <a:r>
              <a:rPr lang="en-US" altLang="zh-CN" sz="2800" b="1" u="sng" dirty="0" err="1">
                <a:solidFill>
                  <a:srgbClr val="0000CC"/>
                </a:solidFill>
              </a:rPr>
              <a:t>Dakkhiṇeyyo</a:t>
            </a:r>
            <a:r>
              <a:rPr lang="en-US" altLang="zh-CN" sz="2800" b="1" dirty="0">
                <a:solidFill>
                  <a:srgbClr val="0000CC"/>
                </a:solidFill>
              </a:rPr>
              <a:t>, </a:t>
            </a:r>
            <a:r>
              <a:rPr lang="en-US" altLang="zh-CN" sz="2800" b="1" u="sng" dirty="0" err="1">
                <a:solidFill>
                  <a:srgbClr val="0000CC"/>
                </a:solidFill>
              </a:rPr>
              <a:t>Añjali-karaṇīyo</a:t>
            </a:r>
            <a:r>
              <a:rPr lang="en-US" altLang="zh-CN" sz="2800" b="1" dirty="0">
                <a:solidFill>
                  <a:srgbClr val="0000CC"/>
                </a:solidFill>
              </a:rPr>
              <a:t>,</a:t>
            </a:r>
          </a:p>
          <a:p>
            <a:pPr>
              <a:lnSpc>
                <a:spcPts val="4000"/>
              </a:lnSpc>
            </a:pPr>
            <a:r>
              <a:rPr lang="en-US" altLang="zh-CN" sz="2800" b="1" u="sng" dirty="0" err="1">
                <a:solidFill>
                  <a:srgbClr val="0000CC"/>
                </a:solidFill>
              </a:rPr>
              <a:t>Anuttaraṃ</a:t>
            </a:r>
            <a:r>
              <a:rPr lang="en-US" altLang="zh-CN" sz="2800" b="1" u="sng" dirty="0">
                <a:solidFill>
                  <a:srgbClr val="0000CC"/>
                </a:solidFill>
              </a:rPr>
              <a:t> </a:t>
            </a:r>
            <a:r>
              <a:rPr lang="en-US" altLang="zh-CN" sz="2800" b="1" u="sng" dirty="0" err="1">
                <a:solidFill>
                  <a:srgbClr val="0000CC"/>
                </a:solidFill>
              </a:rPr>
              <a:t>puññakkhettaṃ</a:t>
            </a:r>
            <a:r>
              <a:rPr lang="en-US" altLang="zh-CN" sz="2800" b="1" u="sng" dirty="0">
                <a:solidFill>
                  <a:srgbClr val="0000CC"/>
                </a:solidFill>
              </a:rPr>
              <a:t> </a:t>
            </a:r>
            <a:r>
              <a:rPr lang="en-US" altLang="zh-CN" sz="2800" b="1" u="sng" dirty="0" err="1">
                <a:solidFill>
                  <a:srgbClr val="0000CC"/>
                </a:solidFill>
              </a:rPr>
              <a:t>lokass</a:t>
            </a:r>
            <a:r>
              <a:rPr lang="en-US" altLang="zh-CN" sz="2800" b="1" u="sng" dirty="0" err="1">
                <a:solidFill>
                  <a:srgbClr val="0000FF"/>
                </a:solidFill>
              </a:rPr>
              <a:t>ā</a:t>
            </a:r>
            <a:r>
              <a:rPr lang="en-US" altLang="zh-CN" sz="2800" b="1" dirty="0">
                <a:solidFill>
                  <a:srgbClr val="0000CC"/>
                </a:solidFill>
              </a:rPr>
              <a:t> ‘</a:t>
            </a:r>
            <a:r>
              <a:rPr lang="en-US" altLang="zh-CN" sz="2800" b="1" dirty="0" err="1">
                <a:solidFill>
                  <a:srgbClr val="0000CC"/>
                </a:solidFill>
              </a:rPr>
              <a:t>ti</a:t>
            </a:r>
            <a:r>
              <a:rPr lang="en-US" altLang="zh-CN" sz="2800" b="1" dirty="0">
                <a:solidFill>
                  <a:srgbClr val="0000CC"/>
                </a:solidFill>
              </a:rPr>
              <a:t>..</a:t>
            </a:r>
            <a:r>
              <a:rPr lang="en-US" altLang="zh-CN" sz="2800" dirty="0">
                <a:solidFill>
                  <a:srgbClr val="0000CC"/>
                </a:solidFill>
              </a:rPr>
              <a:t>’</a:t>
            </a:r>
            <a:endParaRPr lang="en-US" altLang="zh-CN" sz="2800" i="1" dirty="0">
              <a:solidFill>
                <a:srgbClr val="0000CC"/>
              </a:solidFill>
            </a:endParaRPr>
          </a:p>
        </p:txBody>
      </p:sp>
      <p:pic>
        <p:nvPicPr>
          <p:cNvPr id="20" name="Recollection of the Sangha">
            <a:hlinkClick r:id="" action="ppaction://media"/>
            <a:extLst>
              <a:ext uri="{FF2B5EF4-FFF2-40B4-BE49-F238E27FC236}">
                <a16:creationId xmlns:a16="http://schemas.microsoft.com/office/drawing/2014/main" id="{F53FE25E-75AD-EB03-91A8-27B45F0B9547}"/>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9622804" y="4365104"/>
            <a:ext cx="487362" cy="487363"/>
          </a:xfrm>
          <a:prstGeom prst="rect">
            <a:avLst/>
          </a:prstGeom>
        </p:spPr>
      </p:pic>
      <p:sp>
        <p:nvSpPr>
          <p:cNvPr id="23" name="文字方塊 22">
            <a:extLst>
              <a:ext uri="{FF2B5EF4-FFF2-40B4-BE49-F238E27FC236}">
                <a16:creationId xmlns:a16="http://schemas.microsoft.com/office/drawing/2014/main" id="{37976289-2E4C-644C-57FE-F2FCD31583B9}"/>
              </a:ext>
            </a:extLst>
          </p:cNvPr>
          <p:cNvSpPr txBox="1"/>
          <p:nvPr/>
        </p:nvSpPr>
        <p:spPr>
          <a:xfrm>
            <a:off x="8110636" y="2206159"/>
            <a:ext cx="3883448" cy="707886"/>
          </a:xfrm>
          <a:prstGeom prst="rect">
            <a:avLst/>
          </a:prstGeom>
          <a:noFill/>
        </p:spPr>
        <p:txBody>
          <a:bodyPr wrap="square" rtlCol="0">
            <a:spAutoFit/>
          </a:bodyPr>
          <a:lstStyle/>
          <a:p>
            <a:r>
              <a:rPr lang="en-US" altLang="zh-CN" sz="2000" i="1" dirty="0">
                <a:solidFill>
                  <a:srgbClr val="C00000"/>
                </a:solidFill>
              </a:rPr>
              <a:t>--</a:t>
            </a:r>
            <a:r>
              <a:rPr lang="en-US" altLang="zh-CN" sz="2000" i="1" dirty="0" err="1">
                <a:solidFill>
                  <a:srgbClr val="C00000"/>
                </a:solidFill>
              </a:rPr>
              <a:t>Visuddhimagga</a:t>
            </a:r>
            <a:r>
              <a:rPr lang="en-US" altLang="zh-CN" sz="2000" dirty="0">
                <a:solidFill>
                  <a:srgbClr val="C00000"/>
                </a:solidFill>
              </a:rPr>
              <a:t> pp.215-218;</a:t>
            </a:r>
          </a:p>
          <a:p>
            <a:r>
              <a:rPr lang="en-US" altLang="zh-CN" sz="2000" dirty="0">
                <a:solidFill>
                  <a:srgbClr val="C00000"/>
                </a:solidFill>
              </a:rPr>
              <a:t>--</a:t>
            </a:r>
            <a:r>
              <a:rPr lang="en-US" altLang="zh-CN" sz="2000" i="1" dirty="0" err="1">
                <a:solidFill>
                  <a:srgbClr val="C00000"/>
                </a:solidFill>
              </a:rPr>
              <a:t>Vimuttimagga</a:t>
            </a:r>
            <a:r>
              <a:rPr lang="en-US" altLang="zh-CN" sz="2000" dirty="0">
                <a:solidFill>
                  <a:srgbClr val="C00000"/>
                </a:solidFill>
              </a:rPr>
              <a:t> pp. 150-152.</a:t>
            </a:r>
          </a:p>
        </p:txBody>
      </p:sp>
    </p:spTree>
    <p:custDataLst>
      <p:tags r:id="rId2"/>
    </p:custDataLst>
    <p:extLst>
      <p:ext uri="{BB962C8B-B14F-4D97-AF65-F5344CB8AC3E}">
        <p14:creationId xmlns:p14="http://schemas.microsoft.com/office/powerpoint/2010/main" val="28674775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90125"/>
    </mc:Choice>
    <mc:Fallback xmlns="">
      <p:transition spd="slow" advTm="6901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959" fill="hold"/>
                                        <p:tgtEl>
                                          <p:spTgt spid="2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0"/>
                </p:tgtEl>
              </p:cMediaNode>
            </p:audio>
          </p:childTnLst>
        </p:cTn>
      </p:par>
    </p:tnLst>
    <p:bldLst>
      <p:bldP spid="23"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6B5D8EB9-59CB-8AD1-E6B3-EDF52B3B2F9E}"/>
              </a:ext>
            </a:extLst>
          </p:cNvPr>
          <p:cNvSpPr>
            <a:spLocks noGrp="1"/>
          </p:cNvSpPr>
          <p:nvPr>
            <p:ph type="sldNum" sz="quarter" idx="12"/>
          </p:nvPr>
        </p:nvSpPr>
        <p:spPr/>
        <p:txBody>
          <a:bodyPr/>
          <a:lstStyle/>
          <a:p>
            <a:fld id="{6113E31D-E2AB-40D1-8B51-AFA5AFEF393A}" type="slidenum">
              <a:rPr lang="en-US" smtClean="0"/>
              <a:t>74</a:t>
            </a:fld>
            <a:endParaRPr lang="en-US" dirty="0"/>
          </a:p>
        </p:txBody>
      </p:sp>
      <p:sp>
        <p:nvSpPr>
          <p:cNvPr id="2" name="文字方塊 1">
            <a:extLst>
              <a:ext uri="{FF2B5EF4-FFF2-40B4-BE49-F238E27FC236}">
                <a16:creationId xmlns:a16="http://schemas.microsoft.com/office/drawing/2014/main" id="{2709C02C-DEC5-6F17-916A-7E5929AAC6E4}"/>
              </a:ext>
            </a:extLst>
          </p:cNvPr>
          <p:cNvSpPr txBox="1"/>
          <p:nvPr/>
        </p:nvSpPr>
        <p:spPr>
          <a:xfrm>
            <a:off x="930970" y="332656"/>
            <a:ext cx="10492034" cy="5196166"/>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“The community of the Blessed One’s disciples </a:t>
            </a:r>
            <a:r>
              <a:rPr lang="en-US" altLang="zh-CN" sz="2800" b="1" u="sng" dirty="0">
                <a:solidFill>
                  <a:srgbClr val="0000CC"/>
                </a:solidFill>
              </a:rPr>
              <a:t>has entered on the good wa</a:t>
            </a:r>
            <a:r>
              <a:rPr lang="en-US" altLang="zh-CN" sz="2800" b="1" dirty="0">
                <a:solidFill>
                  <a:srgbClr val="0000CC"/>
                </a:solidFill>
              </a:rPr>
              <a:t>y</a:t>
            </a:r>
            <a:r>
              <a:rPr lang="en-US" altLang="zh-CN" sz="2800" dirty="0">
                <a:solidFill>
                  <a:srgbClr val="0000CC"/>
                </a:solidFill>
              </a:rPr>
              <a:t>, the community of the Blessed One’s disciples </a:t>
            </a:r>
            <a:r>
              <a:rPr lang="en-US" altLang="zh-CN" sz="2800" b="1" u="sng" dirty="0">
                <a:solidFill>
                  <a:srgbClr val="0000CC"/>
                </a:solidFill>
              </a:rPr>
              <a:t>has entered on the straight way</a:t>
            </a:r>
            <a:r>
              <a:rPr lang="en-US" altLang="zh-CN" sz="2800" dirty="0">
                <a:solidFill>
                  <a:srgbClr val="0000CC"/>
                </a:solidFill>
              </a:rPr>
              <a:t>, the community of the Blessed One’s disciples </a:t>
            </a:r>
            <a:r>
              <a:rPr lang="en-US" altLang="zh-CN" sz="2800" b="1" u="sng" dirty="0">
                <a:solidFill>
                  <a:srgbClr val="0000CC"/>
                </a:solidFill>
              </a:rPr>
              <a:t>has entered on the true way</a:t>
            </a:r>
            <a:r>
              <a:rPr lang="en-US" altLang="zh-CN" sz="2800" dirty="0">
                <a:solidFill>
                  <a:srgbClr val="0000CC"/>
                </a:solidFill>
              </a:rPr>
              <a:t>, the community of the Blessed One’s disciples </a:t>
            </a:r>
            <a:r>
              <a:rPr lang="en-US" altLang="zh-CN" sz="2800" b="1" u="sng" dirty="0">
                <a:solidFill>
                  <a:srgbClr val="0000CC"/>
                </a:solidFill>
              </a:rPr>
              <a:t>has entered on the proper way</a:t>
            </a:r>
            <a:r>
              <a:rPr lang="en-US" altLang="zh-CN" sz="2800" dirty="0">
                <a:solidFill>
                  <a:srgbClr val="0000CC"/>
                </a:solidFill>
              </a:rPr>
              <a:t>, that is to say, the four pairs of men, the eight persons; this community of the Blessed One’s disciples is </a:t>
            </a:r>
            <a:r>
              <a:rPr lang="en-US" altLang="zh-CN" sz="2800" b="1" u="sng" dirty="0">
                <a:solidFill>
                  <a:srgbClr val="0000CC"/>
                </a:solidFill>
              </a:rPr>
              <a:t>fit for gifts</a:t>
            </a:r>
            <a:r>
              <a:rPr lang="en-US" altLang="zh-CN" sz="2800" dirty="0">
                <a:solidFill>
                  <a:srgbClr val="0000CC"/>
                </a:solidFill>
              </a:rPr>
              <a:t>, </a:t>
            </a:r>
            <a:r>
              <a:rPr lang="en-US" altLang="zh-CN" sz="2800" b="1" u="sng" dirty="0">
                <a:solidFill>
                  <a:srgbClr val="0000CC"/>
                </a:solidFill>
              </a:rPr>
              <a:t>fit for hospitality</a:t>
            </a:r>
            <a:r>
              <a:rPr lang="en-US" altLang="zh-CN" sz="2800" dirty="0">
                <a:solidFill>
                  <a:srgbClr val="0000CC"/>
                </a:solidFill>
              </a:rPr>
              <a:t>, </a:t>
            </a:r>
            <a:r>
              <a:rPr lang="en-US" altLang="zh-CN" sz="2800" b="1" u="sng" dirty="0">
                <a:solidFill>
                  <a:srgbClr val="0000CC"/>
                </a:solidFill>
              </a:rPr>
              <a:t>fit for offerings</a:t>
            </a:r>
            <a:r>
              <a:rPr lang="en-US" altLang="zh-CN" sz="2800" dirty="0">
                <a:solidFill>
                  <a:srgbClr val="0000CC"/>
                </a:solidFill>
              </a:rPr>
              <a:t>, </a:t>
            </a:r>
            <a:r>
              <a:rPr lang="en-US" altLang="zh-CN" sz="2800" b="1" u="sng" dirty="0">
                <a:solidFill>
                  <a:srgbClr val="0000CC"/>
                </a:solidFill>
              </a:rPr>
              <a:t>fit for reverential salutation</a:t>
            </a:r>
            <a:r>
              <a:rPr lang="en-US" altLang="zh-CN" sz="2800" dirty="0">
                <a:solidFill>
                  <a:srgbClr val="0000CC"/>
                </a:solidFill>
              </a:rPr>
              <a:t>, as </a:t>
            </a:r>
            <a:r>
              <a:rPr lang="en-US" altLang="zh-CN" sz="2800" b="1" u="sng" dirty="0">
                <a:solidFill>
                  <a:srgbClr val="0000CC"/>
                </a:solidFill>
              </a:rPr>
              <a:t>an incomparable field of merit for the world</a:t>
            </a:r>
            <a:r>
              <a:rPr lang="en-US" altLang="zh-CN" sz="2800" dirty="0">
                <a:solidFill>
                  <a:srgbClr val="0000CC"/>
                </a:solidFill>
              </a:rPr>
              <a:t>” (</a:t>
            </a:r>
            <a:r>
              <a:rPr lang="en-US" altLang="zh-CN" sz="2800" i="1" dirty="0">
                <a:solidFill>
                  <a:srgbClr val="0000CC"/>
                </a:solidFill>
              </a:rPr>
              <a:t>A</a:t>
            </a:r>
            <a:r>
              <a:rPr lang="en-US" altLang="zh-CN" sz="2800" dirty="0">
                <a:solidFill>
                  <a:srgbClr val="0000CC"/>
                </a:solidFill>
              </a:rPr>
              <a:t> III 286).</a:t>
            </a:r>
          </a:p>
        </p:txBody>
      </p:sp>
    </p:spTree>
    <p:extLst>
      <p:ext uri="{BB962C8B-B14F-4D97-AF65-F5344CB8AC3E}">
        <p14:creationId xmlns:p14="http://schemas.microsoft.com/office/powerpoint/2010/main" val="596507009"/>
      </p:ext>
    </p:extLst>
  </p:cSld>
  <p:clrMapOvr>
    <a:overrideClrMapping bg1="lt1" tx1="dk1" bg2="lt2" tx2="dk2" accent1="accent1" accent2="accent2" accent3="accent3" accent4="accent4" accent5="accent5" accent6="accent6" hlink="hlink" folHlink="folHlink"/>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0882F761-DC6A-FF58-5F4F-B9425A9A8137}"/>
              </a:ext>
            </a:extLst>
          </p:cNvPr>
          <p:cNvSpPr>
            <a:spLocks noGrp="1"/>
          </p:cNvSpPr>
          <p:nvPr>
            <p:ph type="sldNum" sz="quarter" idx="12"/>
          </p:nvPr>
        </p:nvSpPr>
        <p:spPr/>
        <p:txBody>
          <a:bodyPr/>
          <a:lstStyle/>
          <a:p>
            <a:fld id="{6113E31D-E2AB-40D1-8B51-AFA5AFEF393A}" type="slidenum">
              <a:rPr lang="en-US" smtClean="0"/>
              <a:t>75</a:t>
            </a:fld>
            <a:endParaRPr lang="en-US" dirty="0"/>
          </a:p>
        </p:txBody>
      </p:sp>
      <p:sp>
        <p:nvSpPr>
          <p:cNvPr id="5" name="文字方塊 4">
            <a:extLst>
              <a:ext uri="{FF2B5EF4-FFF2-40B4-BE49-F238E27FC236}">
                <a16:creationId xmlns:a16="http://schemas.microsoft.com/office/drawing/2014/main" id="{85AB7EFD-B71A-2CE9-31A3-B24B883A0587}"/>
              </a:ext>
            </a:extLst>
          </p:cNvPr>
          <p:cNvSpPr txBox="1"/>
          <p:nvPr/>
        </p:nvSpPr>
        <p:spPr>
          <a:xfrm>
            <a:off x="865442" y="1154082"/>
            <a:ext cx="10326884" cy="4549835"/>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Herein, </a:t>
            </a:r>
            <a:r>
              <a:rPr lang="en-US" altLang="zh-CN" sz="2800" b="1" dirty="0">
                <a:solidFill>
                  <a:srgbClr val="0000CC"/>
                </a:solidFill>
              </a:rPr>
              <a:t>entered on the good way </a:t>
            </a:r>
            <a:r>
              <a:rPr lang="en-US" altLang="zh-CN" sz="2800" dirty="0">
                <a:solidFill>
                  <a:srgbClr val="0000CC"/>
                </a:solidFill>
              </a:rPr>
              <a:t>(</a:t>
            </a:r>
            <a:r>
              <a:rPr lang="en-US" altLang="zh-CN" sz="2800" b="1" dirty="0" err="1">
                <a:solidFill>
                  <a:srgbClr val="0000CC"/>
                </a:solidFill>
              </a:rPr>
              <a:t>supatipanna</a:t>
            </a:r>
            <a:r>
              <a:rPr lang="en-US" altLang="zh-CN" sz="2800" dirty="0">
                <a:solidFill>
                  <a:srgbClr val="0000CC"/>
                </a:solidFill>
              </a:rPr>
              <a:t>) is thoroughly entered on the way (</a:t>
            </a:r>
            <a:r>
              <a:rPr lang="en-US" altLang="zh-CN" sz="2800" dirty="0" err="1">
                <a:solidFill>
                  <a:srgbClr val="0000CC"/>
                </a:solidFill>
              </a:rPr>
              <a:t>suþþhu</a:t>
            </a:r>
            <a:r>
              <a:rPr lang="en-US" altLang="zh-CN" sz="2800" dirty="0">
                <a:solidFill>
                  <a:srgbClr val="0000CC"/>
                </a:solidFill>
              </a:rPr>
              <a:t> </a:t>
            </a:r>
            <a:r>
              <a:rPr lang="en-US" altLang="zh-CN" sz="2800" dirty="0" err="1">
                <a:solidFill>
                  <a:srgbClr val="0000CC"/>
                </a:solidFill>
              </a:rPr>
              <a:t>patipanna</a:t>
            </a:r>
            <a:r>
              <a:rPr lang="en-US" altLang="zh-CN" sz="2800" dirty="0">
                <a:solidFill>
                  <a:srgbClr val="0000CC"/>
                </a:solidFill>
              </a:rPr>
              <a:t>). What is meant is that it has entered on a way (</a:t>
            </a:r>
            <a:r>
              <a:rPr lang="en-US" altLang="zh-CN" sz="2800" dirty="0" err="1">
                <a:solidFill>
                  <a:srgbClr val="0000CC"/>
                </a:solidFill>
              </a:rPr>
              <a:t>patipanna</a:t>
            </a:r>
            <a:r>
              <a:rPr lang="en-US" altLang="zh-CN" sz="2800" dirty="0">
                <a:solidFill>
                  <a:srgbClr val="0000CC"/>
                </a:solidFill>
              </a:rPr>
              <a:t>) that is the right way (</a:t>
            </a:r>
            <a:r>
              <a:rPr lang="en-US" altLang="zh-CN" sz="2800" dirty="0" err="1">
                <a:solidFill>
                  <a:srgbClr val="0000CC"/>
                </a:solidFill>
              </a:rPr>
              <a:t>sammā-patipadā</a:t>
            </a:r>
            <a:r>
              <a:rPr lang="en-US" altLang="zh-CN" sz="2800" dirty="0">
                <a:solidFill>
                  <a:srgbClr val="0000CC"/>
                </a:solidFill>
              </a:rPr>
              <a:t>), the way that is irreversible, the way that is in conformity [with truth], the way that has no opposition, the way that is regulated by the Dhamma. They hear (</a:t>
            </a:r>
            <a:r>
              <a:rPr lang="en-US" altLang="zh-CN" sz="2800" dirty="0" err="1">
                <a:solidFill>
                  <a:srgbClr val="0000CC"/>
                </a:solidFill>
              </a:rPr>
              <a:t>suóanti</a:t>
            </a:r>
            <a:r>
              <a:rPr lang="en-US" altLang="zh-CN" sz="2800" dirty="0">
                <a:solidFill>
                  <a:srgbClr val="0000CC"/>
                </a:solidFill>
              </a:rPr>
              <a:t>) attentively the Blessed One’s instruction, thus they are his disciples (</a:t>
            </a:r>
            <a:r>
              <a:rPr lang="en-US" altLang="zh-CN" sz="2800" dirty="0" err="1">
                <a:solidFill>
                  <a:srgbClr val="0000CC"/>
                </a:solidFill>
              </a:rPr>
              <a:t>sāvaka</a:t>
            </a:r>
            <a:r>
              <a:rPr lang="en-US" altLang="zh-CN" sz="2800" dirty="0">
                <a:solidFill>
                  <a:srgbClr val="0000CC"/>
                </a:solidFill>
              </a:rPr>
              <a:t>—lit. “hearers”). </a:t>
            </a:r>
          </a:p>
        </p:txBody>
      </p:sp>
      <p:sp>
        <p:nvSpPr>
          <p:cNvPr id="6" name="矩形: 按鈕形 5">
            <a:extLst>
              <a:ext uri="{FF2B5EF4-FFF2-40B4-BE49-F238E27FC236}">
                <a16:creationId xmlns:a16="http://schemas.microsoft.com/office/drawing/2014/main" id="{6390BF0F-4795-00C6-D12E-7E8958CEE019}"/>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Tree>
    <p:extLst>
      <p:ext uri="{BB962C8B-B14F-4D97-AF65-F5344CB8AC3E}">
        <p14:creationId xmlns:p14="http://schemas.microsoft.com/office/powerpoint/2010/main" val="2241205239"/>
      </p:ext>
    </p:extLst>
  </p:cSld>
  <p:clrMapOvr>
    <a:overrideClrMapping bg1="lt1" tx1="dk1" bg2="lt2" tx2="dk2" accent1="accent1" accent2="accent2" accent3="accent3" accent4="accent4" accent5="accent5" accent6="accent6" hlink="hlink" folHlink="folHlink"/>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AE377D96-A607-94D6-0060-3B79E1CCE663}"/>
              </a:ext>
            </a:extLst>
          </p:cNvPr>
          <p:cNvSpPr>
            <a:spLocks noGrp="1"/>
          </p:cNvSpPr>
          <p:nvPr>
            <p:ph type="sldNum" sz="quarter" idx="12"/>
          </p:nvPr>
        </p:nvSpPr>
        <p:spPr/>
        <p:txBody>
          <a:bodyPr/>
          <a:lstStyle/>
          <a:p>
            <a:fld id="{6113E31D-E2AB-40D1-8B51-AFA5AFEF393A}" type="slidenum">
              <a:rPr lang="en-US" smtClean="0"/>
              <a:t>76</a:t>
            </a:fld>
            <a:endParaRPr lang="en-US" dirty="0"/>
          </a:p>
        </p:txBody>
      </p:sp>
      <p:sp>
        <p:nvSpPr>
          <p:cNvPr id="5" name="矩形: 按鈕形 4">
            <a:extLst>
              <a:ext uri="{FF2B5EF4-FFF2-40B4-BE49-F238E27FC236}">
                <a16:creationId xmlns:a16="http://schemas.microsoft.com/office/drawing/2014/main" id="{DFAD335C-7F62-02F2-E2A2-5331D4521A57}"/>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CFE51AAF-7FFF-4B68-08D8-439E75CF1F3A}"/>
              </a:ext>
            </a:extLst>
          </p:cNvPr>
          <p:cNvSpPr txBox="1"/>
          <p:nvPr/>
        </p:nvSpPr>
        <p:spPr>
          <a:xfrm>
            <a:off x="882679" y="1052736"/>
            <a:ext cx="10326884" cy="5196166"/>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The community of the disciples is the community of those disciples. The meaning is that the total of disciples forms a communality because it possesses in common both virtue and [right] view.  That right way, being straight, unbent, uncrooked, </a:t>
            </a:r>
            <a:r>
              <a:rPr lang="en-US" altLang="zh-CN" sz="2800" dirty="0" err="1">
                <a:solidFill>
                  <a:srgbClr val="0000CC"/>
                </a:solidFill>
              </a:rPr>
              <a:t>unwarped</a:t>
            </a:r>
            <a:r>
              <a:rPr lang="en-US" altLang="zh-CN" sz="2800" dirty="0">
                <a:solidFill>
                  <a:srgbClr val="0000CC"/>
                </a:solidFill>
              </a:rPr>
              <a:t>, is called noble and true and is known as proper owing to its becomingness, therefore the noble community that has entered on that is also said to have entered on the straight way, entered on the true way, and entered on the proper way.</a:t>
            </a:r>
          </a:p>
        </p:txBody>
      </p:sp>
    </p:spTree>
    <p:extLst>
      <p:ext uri="{BB962C8B-B14F-4D97-AF65-F5344CB8AC3E}">
        <p14:creationId xmlns:p14="http://schemas.microsoft.com/office/powerpoint/2010/main" val="3731360715"/>
      </p:ext>
    </p:extLst>
  </p:cSld>
  <p:clrMapOvr>
    <a:overrideClrMapping bg1="lt1" tx1="dk1" bg2="lt2" tx2="dk2" accent1="accent1" accent2="accent2" accent3="accent3" accent4="accent4" accent5="accent5" accent6="accent6" hlink="hlink" folHlink="folHlink"/>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813DC83F-27D7-CCF5-164E-D3C1F08812AE}"/>
              </a:ext>
            </a:extLst>
          </p:cNvPr>
          <p:cNvSpPr>
            <a:spLocks noGrp="1"/>
          </p:cNvSpPr>
          <p:nvPr>
            <p:ph type="sldNum" sz="quarter" idx="12"/>
          </p:nvPr>
        </p:nvSpPr>
        <p:spPr/>
        <p:txBody>
          <a:bodyPr/>
          <a:lstStyle/>
          <a:p>
            <a:fld id="{6113E31D-E2AB-40D1-8B51-AFA5AFEF393A}" type="slidenum">
              <a:rPr lang="en-US" smtClean="0"/>
              <a:t>77</a:t>
            </a:fld>
            <a:endParaRPr lang="en-US" dirty="0"/>
          </a:p>
        </p:txBody>
      </p:sp>
      <p:sp>
        <p:nvSpPr>
          <p:cNvPr id="5" name="矩形: 按鈕形 4">
            <a:extLst>
              <a:ext uri="{FF2B5EF4-FFF2-40B4-BE49-F238E27FC236}">
                <a16:creationId xmlns:a16="http://schemas.microsoft.com/office/drawing/2014/main" id="{8F22C0A8-AE68-CBCD-DB75-5D5A28EE0B03}"/>
              </a:ext>
            </a:extLst>
          </p:cNvPr>
          <p:cNvSpPr/>
          <p:nvPr/>
        </p:nvSpPr>
        <p:spPr>
          <a:xfrm>
            <a:off x="9736" y="112236"/>
            <a:ext cx="4356484"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2800" dirty="0">
                <a:solidFill>
                  <a:schemeClr val="bg1"/>
                </a:solidFill>
              </a:rPr>
              <a:t>Buddhist Meditation-1</a:t>
            </a:r>
            <a:endParaRPr lang="zh-TW" altLang="en-US" sz="2800" dirty="0">
              <a:solidFill>
                <a:schemeClr val="bg1"/>
              </a:solidFill>
            </a:endParaRPr>
          </a:p>
          <a:p>
            <a:pPr algn="ctr"/>
            <a:endParaRPr lang="zh-TW" altLang="en-US" sz="2800" dirty="0"/>
          </a:p>
        </p:txBody>
      </p:sp>
      <p:sp>
        <p:nvSpPr>
          <p:cNvPr id="6" name="文字方塊 5">
            <a:extLst>
              <a:ext uri="{FF2B5EF4-FFF2-40B4-BE49-F238E27FC236}">
                <a16:creationId xmlns:a16="http://schemas.microsoft.com/office/drawing/2014/main" id="{38D78E2B-47A4-B991-A41F-E70F2609E864}"/>
              </a:ext>
            </a:extLst>
          </p:cNvPr>
          <p:cNvSpPr txBox="1"/>
          <p:nvPr/>
        </p:nvSpPr>
        <p:spPr>
          <a:xfrm>
            <a:off x="930970" y="1988840"/>
            <a:ext cx="10326884" cy="3257174"/>
          </a:xfrm>
          <a:prstGeom prst="rect">
            <a:avLst/>
          </a:prstGeom>
          <a:noFill/>
        </p:spPr>
        <p:txBody>
          <a:bodyPr wrap="square" rtlCol="0">
            <a:spAutoFit/>
          </a:bodyPr>
          <a:lstStyle/>
          <a:p>
            <a:pPr>
              <a:lnSpc>
                <a:spcPct val="150000"/>
              </a:lnSpc>
              <a:spcAft>
                <a:spcPts val="1800"/>
              </a:spcAft>
            </a:pPr>
            <a:r>
              <a:rPr lang="en-US" altLang="zh-CN" sz="2800" dirty="0">
                <a:solidFill>
                  <a:srgbClr val="0000CC"/>
                </a:solidFill>
              </a:rPr>
              <a:t>So, when he has suppressed the hindrances, the </a:t>
            </a:r>
            <a:r>
              <a:rPr lang="en-US" altLang="zh-CN" sz="2800" dirty="0" err="1">
                <a:solidFill>
                  <a:srgbClr val="0000CC"/>
                </a:solidFill>
              </a:rPr>
              <a:t>jhāna</a:t>
            </a:r>
            <a:r>
              <a:rPr lang="en-US" altLang="zh-CN" sz="2800" dirty="0">
                <a:solidFill>
                  <a:srgbClr val="0000CC"/>
                </a:solidFill>
              </a:rPr>
              <a:t> factors arise in a single conscious moment. But owing to the profundity of the </a:t>
            </a:r>
            <a:r>
              <a:rPr lang="en-US" altLang="zh-CN" sz="2800" dirty="0" err="1">
                <a:solidFill>
                  <a:srgbClr val="0000CC"/>
                </a:solidFill>
              </a:rPr>
              <a:t>Saṅgha’s</a:t>
            </a:r>
            <a:r>
              <a:rPr lang="en-US" altLang="zh-CN" sz="2800" dirty="0">
                <a:solidFill>
                  <a:srgbClr val="0000CC"/>
                </a:solidFill>
              </a:rPr>
              <a:t> special qualities, or else owing to his being occupied in recollecting special qualities of many sorts, the </a:t>
            </a:r>
            <a:r>
              <a:rPr lang="en-US" altLang="zh-CN" sz="2800" dirty="0" err="1">
                <a:solidFill>
                  <a:srgbClr val="0000CC"/>
                </a:solidFill>
              </a:rPr>
              <a:t>jhāna</a:t>
            </a:r>
            <a:r>
              <a:rPr lang="en-US" altLang="zh-CN" sz="2800" dirty="0">
                <a:solidFill>
                  <a:srgbClr val="0000CC"/>
                </a:solidFill>
              </a:rPr>
              <a:t> is only access and does not reach absorption.</a:t>
            </a:r>
          </a:p>
        </p:txBody>
      </p:sp>
    </p:spTree>
    <p:extLst>
      <p:ext uri="{BB962C8B-B14F-4D97-AF65-F5344CB8AC3E}">
        <p14:creationId xmlns:p14="http://schemas.microsoft.com/office/powerpoint/2010/main" val="3117303963"/>
      </p:ext>
    </p:extLst>
  </p:cSld>
  <p:clrMapOvr>
    <a:overrideClrMapping bg1="lt1" tx1="dk1" bg2="lt2" tx2="dk2" accent1="accent1" accent2="accent2" accent3="accent3" accent4="accent4" accent5="accent5" accent6="accent6" hlink="hlink" folHlink="folHlink"/>
  </p:clrMapOvr>
</p:sld>
</file>

<file path=ppt/tags/tag1.xml><?xml version="1.0" encoding="utf-8"?>
<p:tagLst xmlns:a="http://schemas.openxmlformats.org/drawingml/2006/main" xmlns:r="http://schemas.openxmlformats.org/officeDocument/2006/relationships" xmlns:p="http://schemas.openxmlformats.org/presentationml/2006/main">
  <p:tag name="TIMING" val="|69.3|1.4"/>
</p:tagLst>
</file>

<file path=ppt/tags/tag2.xml><?xml version="1.0" encoding="utf-8"?>
<p:tagLst xmlns:a="http://schemas.openxmlformats.org/drawingml/2006/main" xmlns:r="http://schemas.openxmlformats.org/officeDocument/2006/relationships" xmlns:p="http://schemas.openxmlformats.org/presentationml/2006/main">
  <p:tag name="TIMING" val="|47.5"/>
</p:tagLst>
</file>

<file path=ppt/tags/tag3.xml><?xml version="1.0" encoding="utf-8"?>
<p:tagLst xmlns:a="http://schemas.openxmlformats.org/drawingml/2006/main" xmlns:r="http://schemas.openxmlformats.org/officeDocument/2006/relationships" xmlns:p="http://schemas.openxmlformats.org/presentationml/2006/main">
  <p:tag name="TIMING" val="|59.3"/>
</p:tagLst>
</file>

<file path=ppt/tags/tag4.xml><?xml version="1.0" encoding="utf-8"?>
<p:tagLst xmlns:a="http://schemas.openxmlformats.org/drawingml/2006/main" xmlns:r="http://schemas.openxmlformats.org/officeDocument/2006/relationships" xmlns:p="http://schemas.openxmlformats.org/presentationml/2006/main">
  <p:tag name="TIMING" val="|6.1|75.3|0.5|99.2|5.8|46.4|0.6|450.5|0.6"/>
</p:tagLst>
</file>

<file path=ppt/tags/tag5.xml><?xml version="1.0" encoding="utf-8"?>
<p:tagLst xmlns:a="http://schemas.openxmlformats.org/drawingml/2006/main" xmlns:r="http://schemas.openxmlformats.org/officeDocument/2006/relationships" xmlns:p="http://schemas.openxmlformats.org/presentationml/2006/main">
  <p:tag name="TIMING" val="|16.1"/>
</p:tagLst>
</file>

<file path=ppt/tags/tag6.xml><?xml version="1.0" encoding="utf-8"?>
<p:tagLst xmlns:a="http://schemas.openxmlformats.org/drawingml/2006/main" xmlns:r="http://schemas.openxmlformats.org/officeDocument/2006/relationships" xmlns:p="http://schemas.openxmlformats.org/presentationml/2006/main">
  <p:tag name="TIMING" val="|47.5"/>
</p:tagLst>
</file>

<file path=ppt/tags/tag7.xml><?xml version="1.0" encoding="utf-8"?>
<p:tagLst xmlns:a="http://schemas.openxmlformats.org/drawingml/2006/main" xmlns:r="http://schemas.openxmlformats.org/officeDocument/2006/relationships" xmlns:p="http://schemas.openxmlformats.org/presentationml/2006/main">
  <p:tag name="TIMING" val="|59.3"/>
</p:tagLst>
</file>

<file path=ppt/tags/tag8.xml><?xml version="1.0" encoding="utf-8"?>
<p:tagLst xmlns:a="http://schemas.openxmlformats.org/drawingml/2006/main" xmlns:r="http://schemas.openxmlformats.org/officeDocument/2006/relationships" xmlns:p="http://schemas.openxmlformats.org/presentationml/2006/main">
  <p:tag name="TIMING" val="|6.1|75.3|0.5|99.2|5.8|46.4|0.6|450.5|0.6"/>
</p:tagLst>
</file>

<file path=ppt/theme/theme1.xml><?xml version="1.0" encoding="utf-8"?>
<a:theme xmlns:a="http://schemas.openxmlformats.org/drawingml/2006/main" name="回顧">
  <a:themeElements>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顧">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顧">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1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3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8.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69.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0.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1.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2.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3.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4.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5.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6.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77.xml><?xml version="1.0" encoding="utf-8"?>
<a:themeOverride xmlns:a="http://schemas.openxmlformats.org/drawingml/2006/main">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docProps/app.xml><?xml version="1.0" encoding="utf-8"?>
<Properties xmlns="http://schemas.openxmlformats.org/officeDocument/2006/extended-properties" xmlns:vt="http://schemas.openxmlformats.org/officeDocument/2006/docPropsVTypes">
  <Template/>
  <TotalTime>15356</TotalTime>
  <Words>3521</Words>
  <Application>Microsoft Office PowerPoint</Application>
  <PresentationFormat>自訂</PresentationFormat>
  <Paragraphs>528</Paragraphs>
  <Slides>77</Slides>
  <Notes>6</Notes>
  <HiddenSlides>0</HiddenSlides>
  <MMClips>4</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77</vt:i4>
      </vt:variant>
    </vt:vector>
  </HeadingPairs>
  <TitlesOfParts>
    <vt:vector size="82" baseType="lpstr">
      <vt:lpstr>Calibri (本文)</vt:lpstr>
      <vt:lpstr>Calibri</vt:lpstr>
      <vt:lpstr>Calibri Light</vt:lpstr>
      <vt:lpstr>Times New Roman</vt:lpstr>
      <vt:lpstr>回顧</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684</cp:revision>
  <dcterms:created xsi:type="dcterms:W3CDTF">2019-12-17T19:51:00Z</dcterms:created>
  <dcterms:modified xsi:type="dcterms:W3CDTF">2025-07-08T16:15:51Z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345DCBC558F44F609C7AA1C9EBF20AC1</vt:lpwstr>
  </property>
</Properties>
</file>