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png&amp;ehk=oNAkCsMIjBfj12g" ContentType="image/p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372" r:id="rId3"/>
    <p:sldId id="370" r:id="rId4"/>
    <p:sldId id="373" r:id="rId5"/>
    <p:sldId id="374" r:id="rId6"/>
    <p:sldId id="395" r:id="rId7"/>
    <p:sldId id="402" r:id="rId8"/>
    <p:sldId id="388" r:id="rId9"/>
    <p:sldId id="401" r:id="rId10"/>
    <p:sldId id="403" r:id="rId11"/>
    <p:sldId id="387" r:id="rId12"/>
    <p:sldId id="305" r:id="rId1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yne Morgan" initials="JM" lastIdx="2" clrIdx="0">
    <p:extLst>
      <p:ext uri="{19B8F6BF-5375-455C-9EA6-DF929625EA0E}">
        <p15:presenceInfo xmlns:p15="http://schemas.microsoft.com/office/powerpoint/2012/main" userId="S-1-5-21-809251214-2178901256-4152538893-2660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CEDEE"/>
    <a:srgbClr val="FAF6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60" autoAdjust="0"/>
    <p:restoredTop sz="57932" autoAdjust="0"/>
  </p:normalViewPr>
  <p:slideViewPr>
    <p:cSldViewPr snapToGrid="0">
      <p:cViewPr varScale="1">
        <p:scale>
          <a:sx n="53" d="100"/>
          <a:sy n="53" d="100"/>
        </p:scale>
        <p:origin x="1329" y="2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92EECA-495C-4DF4-8DA4-EF6E1A079448}" type="datetimeFigureOut">
              <a:rPr lang="en-GB" smtClean="0"/>
              <a:t>25/10/2020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80931F-DD2E-4749-8625-BBDB359BF6B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4479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80931F-DD2E-4749-8625-BBDB359BF6B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93028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653A3-662A-41C5-8F4F-41B335F13A5A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8075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653A3-662A-41C5-8F4F-41B335F13A5A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3001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653A3-662A-41C5-8F4F-41B335F13A5A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8362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653A3-662A-41C5-8F4F-41B335F13A5A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81777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0653A3-662A-41C5-8F4F-41B335F13A5A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5160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80931F-DD2E-4749-8625-BBDB359BF6BD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817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F69F5A-35AD-48CD-AF70-87AC37E7749D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2445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DF69F5A-35AD-48CD-AF70-87AC37E7749D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4903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80931F-DD2E-4749-8625-BBDB359BF6BD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68920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Font typeface="+mj-lt"/>
              <a:buAutoNum type="arabicPeriod"/>
            </a:pPr>
            <a:endParaRPr lang="en-GB" dirty="0" smtClean="0"/>
          </a:p>
          <a:p>
            <a:pPr marL="0" indent="0">
              <a:buFont typeface="+mj-lt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80931F-DD2E-4749-8625-BBDB359BF6BD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0635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80931F-DD2E-4749-8625-BBDB359BF6BD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3049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C6001-AABB-4974-8ED1-670C0A49CF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0513F8-D4B7-469E-B0A1-AA5AFDCC24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32268-9B09-492E-8C4B-1C55B7F15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25/10/2020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A4C71B-DA53-4F2A-B25B-8BA564280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7A455A-9E5B-4979-ADC1-E1671050C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2678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B3B7E-8BFC-488F-B97F-FEDB24516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1AC28-94CC-4B46-802E-1F6E1F330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AFC93A-B373-4369-B38B-101C0625F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25/10/2020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BC91E-CC16-42A2-9798-139323267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EBD80-1EAE-48AE-A5A9-D87C4C8C8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2586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75702-CF2F-4FAC-9199-E5E633A85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0C063E-31D7-403A-8220-28D1F4214C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5FCEB9-9E1E-47C0-9B18-4881CBEB3F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25/10/2020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FCBD0-D4B9-400D-A83C-63ACFAB43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23DA7E-270D-498A-9739-403F16889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6526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1E22C-0680-41EE-A949-127044901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A69DF-DFE2-4C30-AF34-C09A8C2A35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A3B41D-6DA7-45E5-BC6A-D354027903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9956BF-8C93-47D5-B421-B3937C9141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25/10/2020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FAFD12-3F4D-4304-A5F8-B264101F1C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FD1817-0B32-4407-9DEC-446594D4E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6177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A1F4B-02CE-4115-92AD-FF7E3DBF6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F1E3-7310-4F7C-B346-D733542AA4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DFE0BF-D4CC-4B85-AECC-A0945F9703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0D28C3-D83E-4308-A5D6-47DCD7D8A4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A42313-37D8-4BC0-8D1B-A292C5373D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4ABE6A-0D18-46BC-A1BB-3430B63AA0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25/10/2020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896BD2-F434-456A-9434-C9079DDFD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2A11-87FE-4D52-90CD-4C9FD6D3F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7722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E4812-B1F9-4EE2-8EE7-2F866E7CA0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F440C0-61DC-4C43-8528-92ED25BDA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25/10/2020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C93CE9-CCDE-48E9-99B2-23E4937995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468172-D79D-4F66-8959-6C58A1089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0700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DC9F54-4042-443F-9279-470B297D07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25/10/2020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EFA91FD-CF73-4EE3-8073-1AEFD971C8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1ABDF8-4DF1-4905-9E6A-A424B0570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126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706BE-2D20-4066-8452-F5A230F1D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C8B76-BBBC-456B-913C-D33C45BA8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4388EE-5CD2-4EA0-B336-27FA77BACF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D46B56-3C35-4C77-A939-8C1D3447A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25/10/2020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365442-AD04-4664-86BF-B93F1BE20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6122C-74FA-48DE-8A12-54FC89395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353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E4239-AC73-48FF-9CA5-3B72ED54D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B4EB9C-2117-478C-9ADD-362A9515C8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F679E4-18A0-4C54-9961-127742A285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214AA5-A5B7-4963-8957-1F6FDAD03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25/10/2020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9A528F-2478-4D09-BC7F-3FABB39DF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3E3EEF-DE66-42F3-9071-1805E5A1C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6382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79510-746F-4179-8C57-B1F4AE85A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2AC064-88D2-4F30-8F71-1F9A09F8F9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98BBE9-B153-493D-A3F2-7825A5C63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25/10/2020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518D2E-63DB-4097-A4D6-B72EC22236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83F14-30C5-4F80-AD6D-8278E33B0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06732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3BF374-81D7-40D6-82BB-817CFCE37D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6FC710-9F40-4DE9-948B-927439F79F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D3D774-7BCA-476C-A32F-55BB070F3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25/10/2020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2F540B-5C37-41CA-AAC7-6D68D9927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479970-CF01-4EDC-9736-7763597D3F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2600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45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03F085-C15E-4D38-91C5-74DEF7B72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D98955-F949-43F7-9679-022DDCCD83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F1912-C65E-4B83-B199-7C4CC178F5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277FB7-DF6D-402F-9607-DC62A9FBF168}" type="datetimeFigureOut">
              <a:rPr lang="en-GB" smtClean="0"/>
              <a:t>25/10/2020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13456E-8C51-4AD4-BE46-D068EF7346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42816A-78BF-49CE-A62F-032F63F269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772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jpe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media" Target="../media/media5.m4a"/><Relationship Id="rId7" Type="http://schemas.openxmlformats.org/officeDocument/2006/relationships/image" Target="../media/image1.jp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notesSlide" Target="../notesSlides/notesSlide4.xml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7.png&amp;ehk=oNAkCsMIjBfj12g"/><Relationship Id="rId4" Type="http://schemas.openxmlformats.org/officeDocument/2006/relationships/audio" Target="../media/media5.m4a"/><Relationship Id="rId9" Type="http://schemas.openxmlformats.org/officeDocument/2006/relationships/hyperlink" Target="https://www.youtube.com/watch?v=hEgREFpqFfA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jpe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8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11.jp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5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2.jpeg"/><Relationship Id="rId5" Type="http://schemas.openxmlformats.org/officeDocument/2006/relationships/hyperlink" Target="https://padlet.com/jayneystrad/wo6pu3jx4aag" TargetMode="Externa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geekykool.com/twitter-considering-increasing-character-count-to-10000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7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mailto:jayne.morgan@uwtsd.ac.uk" TargetMode="External"/><Relationship Id="rId5" Type="http://schemas.openxmlformats.org/officeDocument/2006/relationships/image" Target="../media/image1.jpg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1.xml"/><Relationship Id="rId9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69A03-9FDD-4CE0-B6BD-741406841A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" y="3799769"/>
            <a:ext cx="6873189" cy="2387600"/>
          </a:xfrm>
        </p:spPr>
        <p:txBody>
          <a:bodyPr>
            <a:noAutofit/>
          </a:bodyPr>
          <a:lstStyle/>
          <a:p>
            <a:r>
              <a:rPr lang="en-GB" sz="7200" b="1" dirty="0" smtClean="0"/>
              <a:t>Story Telling</a:t>
            </a:r>
            <a:br>
              <a:rPr lang="en-GB" sz="7200" b="1" dirty="0" smtClean="0"/>
            </a:br>
            <a:r>
              <a:rPr lang="en-GB" sz="7200" b="1" dirty="0" smtClean="0"/>
              <a:t>&amp; </a:t>
            </a:r>
            <a:r>
              <a:rPr lang="en-GB" sz="7200" b="1" dirty="0" smtClean="0"/>
              <a:t>Learning Across</a:t>
            </a:r>
            <a:br>
              <a:rPr lang="en-GB" sz="7200" b="1" dirty="0" smtClean="0"/>
            </a:br>
            <a:r>
              <a:rPr lang="en-GB" sz="7200" b="1" dirty="0" smtClean="0"/>
              <a:t>AoLEs</a:t>
            </a:r>
            <a:endParaRPr lang="en-GB" sz="7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29C3FB-2ACA-4990-BE55-815547A4B3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01802" y="2491740"/>
            <a:ext cx="4162425" cy="2338765"/>
          </a:xfrm>
          <a:solidFill>
            <a:srgbClr val="BCEDEE"/>
          </a:solidFill>
          <a:ln w="38100">
            <a:solidFill>
              <a:srgbClr val="0070C0"/>
            </a:solidFill>
          </a:ln>
        </p:spPr>
        <p:txBody>
          <a:bodyPr>
            <a:normAutofit fontScale="92500" lnSpcReduction="20000"/>
          </a:bodyPr>
          <a:lstStyle/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 smtClean="0">
                <a:solidFill>
                  <a:srgbClr val="00B0F0"/>
                </a:solidFill>
              </a:rPr>
              <a:t>Leading </a:t>
            </a:r>
            <a:r>
              <a:rPr lang="en-GB" dirty="0" smtClean="0">
                <a:solidFill>
                  <a:srgbClr val="00B0F0"/>
                </a:solidFill>
              </a:rPr>
              <a:t>the Learning: what, how and why am I teaching?</a:t>
            </a:r>
          </a:p>
          <a:p>
            <a:r>
              <a:rPr lang="en-GB" dirty="0" smtClean="0">
                <a:solidFill>
                  <a:srgbClr val="00B0F0"/>
                </a:solidFill>
              </a:rPr>
              <a:t>Professional Content Knowledge (PCK)</a:t>
            </a:r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 Session </a:t>
            </a:r>
            <a:r>
              <a:rPr lang="en-GB" dirty="0">
                <a:solidFill>
                  <a:srgbClr val="00B0F0"/>
                </a:solidFill>
              </a:rPr>
              <a:t>2</a:t>
            </a:r>
            <a:r>
              <a:rPr lang="en-GB" dirty="0" smtClean="0">
                <a:solidFill>
                  <a:srgbClr val="00B0F0"/>
                </a:solidFill>
              </a:rPr>
              <a:t> </a:t>
            </a:r>
            <a:r>
              <a:rPr lang="en-GB" dirty="0" smtClean="0">
                <a:solidFill>
                  <a:srgbClr val="00B0F0"/>
                </a:solidFill>
              </a:rPr>
              <a:t>(2hours)</a:t>
            </a:r>
          </a:p>
          <a:p>
            <a:r>
              <a:rPr lang="en-GB" dirty="0" smtClean="0">
                <a:solidFill>
                  <a:srgbClr val="00B0F0"/>
                </a:solidFill>
              </a:rPr>
              <a:t> November 2020</a:t>
            </a:r>
            <a:endParaRPr lang="en-GB" dirty="0">
              <a:solidFill>
                <a:srgbClr val="00B0F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6AAAE5-37CF-455B-BE94-CDF739E416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  <a:ln w="38100"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8518668" y="5586689"/>
            <a:ext cx="28434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WARNING</a:t>
            </a:r>
          </a:p>
          <a:p>
            <a:pPr algn="ctr"/>
            <a:r>
              <a:rPr lang="en-GB" dirty="0" smtClean="0"/>
              <a:t>Not all slides have an audio component.</a:t>
            </a:r>
            <a:endParaRPr lang="en-GB" dirty="0"/>
          </a:p>
        </p:txBody>
      </p:sp>
      <p:pic>
        <p:nvPicPr>
          <p:cNvPr id="8" name="Picture 7" descr="Holly's Hobbie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6371" y="401982"/>
            <a:ext cx="3743325" cy="2505075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964629" y="5461855"/>
            <a:ext cx="1172998" cy="117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97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85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5E1C7-D2BE-4A1B-BBDD-2D5858B42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1677" y="4766680"/>
            <a:ext cx="4384074" cy="1943136"/>
          </a:xfrm>
          <a:ln w="76200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7200" dirty="0" smtClean="0"/>
              <a:t>Storytelling</a:t>
            </a:r>
            <a:endParaRPr lang="en-GB" sz="7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686801" y="262961"/>
            <a:ext cx="739126" cy="739126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BDB5E1C7-D2BE-4A1B-BBDD-2D5858B42755}"/>
              </a:ext>
            </a:extLst>
          </p:cNvPr>
          <p:cNvSpPr txBox="1">
            <a:spLocks/>
          </p:cNvSpPr>
          <p:nvPr/>
        </p:nvSpPr>
        <p:spPr>
          <a:xfrm>
            <a:off x="235973" y="262961"/>
            <a:ext cx="3586809" cy="1716713"/>
          </a:xfrm>
          <a:prstGeom prst="rect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9600" dirty="0" smtClean="0"/>
              <a:t>Part 1</a:t>
            </a:r>
            <a:endParaRPr lang="en-GB" sz="96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D3107A2-4296-402C-9AA6-FBC067DB153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0745" y="1843238"/>
            <a:ext cx="3438133" cy="3103060"/>
          </a:xfrm>
          <a:prstGeom prst="rect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807093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17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5E1C7-D2BE-4A1B-BBDD-2D5858B427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are stories important?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960D33E-0876-474E-A9A1-FF4F3BBAFF2E}"/>
              </a:ext>
            </a:extLst>
          </p:cNvPr>
          <p:cNvSpPr txBox="1">
            <a:spLocks/>
          </p:cNvSpPr>
          <p:nvPr/>
        </p:nvSpPr>
        <p:spPr>
          <a:xfrm>
            <a:off x="345750" y="1690688"/>
            <a:ext cx="11447182" cy="956402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1800" dirty="0"/>
              <a:t>No matter what we are talking about, whether it is about a science experiment or a funny incident, we tend to tell it as a story. Telling a story is a basic skill which underlies all other forms of language, so its important that students are very familiar with it;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144C082-6357-4CE4-B79C-2EABC06BC635}"/>
              </a:ext>
            </a:extLst>
          </p:cNvPr>
          <p:cNvSpPr/>
          <p:nvPr/>
        </p:nvSpPr>
        <p:spPr>
          <a:xfrm>
            <a:off x="311136" y="3741570"/>
            <a:ext cx="4320519" cy="923330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Stories help students  become familiar</a:t>
            </a:r>
          </a:p>
          <a:p>
            <a:r>
              <a:rPr lang="en-GB" dirty="0"/>
              <a:t> with language;</a:t>
            </a:r>
          </a:p>
          <a:p>
            <a:endParaRPr lang="en-GB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7262A28-5A71-4A3F-ABCA-C22701E6124B}"/>
              </a:ext>
            </a:extLst>
          </p:cNvPr>
          <p:cNvSpPr txBox="1">
            <a:spLocks/>
          </p:cNvSpPr>
          <p:nvPr/>
        </p:nvSpPr>
        <p:spPr>
          <a:xfrm>
            <a:off x="311136" y="4882193"/>
            <a:ext cx="4443066" cy="740681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dirty="0"/>
              <a:t>Stories help students develop their vocabulary;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C2914CC-C4A1-4033-AA88-4BBBDB66DDA5}"/>
              </a:ext>
            </a:extLst>
          </p:cNvPr>
          <p:cNvSpPr txBox="1">
            <a:spLocks/>
          </p:cNvSpPr>
          <p:nvPr/>
        </p:nvSpPr>
        <p:spPr>
          <a:xfrm>
            <a:off x="345750" y="2834953"/>
            <a:ext cx="4320518" cy="740681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dirty="0"/>
              <a:t>Good stories engage and motivate students;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2B3AB83-ED0E-4360-A9C3-4E898CFE8729}"/>
              </a:ext>
            </a:extLst>
          </p:cNvPr>
          <p:cNvSpPr txBox="1">
            <a:spLocks/>
          </p:cNvSpPr>
          <p:nvPr/>
        </p:nvSpPr>
        <p:spPr>
          <a:xfrm>
            <a:off x="345750" y="5787238"/>
            <a:ext cx="4471347" cy="861105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dirty="0"/>
              <a:t>The material in stories can be used as a stimulus for speaking, listening and writing;</a:t>
            </a:r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A0C767C-5DA9-4D9F-A5C0-17D8F79B738E}"/>
              </a:ext>
            </a:extLst>
          </p:cNvPr>
          <p:cNvSpPr txBox="1">
            <a:spLocks/>
          </p:cNvSpPr>
          <p:nvPr/>
        </p:nvSpPr>
        <p:spPr>
          <a:xfrm>
            <a:off x="6733631" y="2807452"/>
            <a:ext cx="5147233" cy="956403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dirty="0"/>
              <a:t>Stories help us to empathise with other people. They are important in our development as human beings;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9E9456C-485D-4757-8827-E56B49163C81}"/>
              </a:ext>
            </a:extLst>
          </p:cNvPr>
          <p:cNvSpPr txBox="1">
            <a:spLocks/>
          </p:cNvSpPr>
          <p:nvPr/>
        </p:nvSpPr>
        <p:spPr>
          <a:xfrm>
            <a:off x="6699017" y="4063119"/>
            <a:ext cx="5147233" cy="722269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dirty="0"/>
              <a:t>As students think about stories, they are developing their thinking skills;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E24C31DC-D337-4F9C-8F85-8EBF72F9C59A}"/>
              </a:ext>
            </a:extLst>
          </p:cNvPr>
          <p:cNvSpPr txBox="1">
            <a:spLocks/>
          </p:cNvSpPr>
          <p:nvPr/>
        </p:nvSpPr>
        <p:spPr>
          <a:xfrm>
            <a:off x="6699015" y="5084652"/>
            <a:ext cx="5216463" cy="795529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dirty="0"/>
              <a:t>Stories help us to empathise with other people. They are important in our development as human beings;</a:t>
            </a:r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endParaRPr lang="en-GB" sz="4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3E2898EE-E95C-4D1F-B109-C7F4E1C3E93E}"/>
              </a:ext>
            </a:extLst>
          </p:cNvPr>
          <p:cNvSpPr txBox="1">
            <a:spLocks/>
          </p:cNvSpPr>
          <p:nvPr/>
        </p:nvSpPr>
        <p:spPr>
          <a:xfrm>
            <a:off x="6716322" y="6062322"/>
            <a:ext cx="5181847" cy="586021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dirty="0"/>
              <a:t>Stories give us a window on the world.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4" name="Picture 4" descr="http://www.babette-cole.co.uk/wp-content/uploads/2013/09/International-Story-Telling.jpg">
            <a:extLst>
              <a:ext uri="{FF2B5EF4-FFF2-40B4-BE49-F238E27FC236}">
                <a16:creationId xmlns:a16="http://schemas.microsoft.com/office/drawing/2014/main" id="{4EE2D63D-05C3-4D90-964A-88BD9463EC0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67762" y="3191396"/>
            <a:ext cx="2654798" cy="2601704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738314" y="439259"/>
            <a:ext cx="722377" cy="722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001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7" dur="772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4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C72112-C0AA-4E26-B01F-19FE8F19B466}"/>
              </a:ext>
            </a:extLst>
          </p:cNvPr>
          <p:cNvSpPr txBox="1"/>
          <p:nvPr/>
        </p:nvSpPr>
        <p:spPr>
          <a:xfrm>
            <a:off x="7126421" y="1641237"/>
            <a:ext cx="4241635" cy="3416320"/>
          </a:xfrm>
          <a:prstGeom prst="rect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5400" dirty="0"/>
              <a:t>What the characteristics of a great storyteller? </a:t>
            </a:r>
            <a:endParaRPr lang="en-GB" sz="6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882353C-F357-4656-800A-4D6DA86D8468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674" y="1506508"/>
            <a:ext cx="5233156" cy="3488771"/>
          </a:xfrm>
          <a:prstGeom prst="rect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17505EB-655E-4F50-AA92-5CF5EC0F4090}"/>
              </a:ext>
            </a:extLst>
          </p:cNvPr>
          <p:cNvSpPr/>
          <p:nvPr/>
        </p:nvSpPr>
        <p:spPr>
          <a:xfrm>
            <a:off x="458301" y="383957"/>
            <a:ext cx="266795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9"/>
              </a:rPr>
              <a:t>https://www.youtube.com/watch?v=hEgREFpqFfA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48D9B5F-9773-4D12-B7AB-5C1E6371BD4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44237">
            <a:off x="3185955" y="-503552"/>
            <a:ext cx="1853528" cy="2272149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283984" y="278899"/>
            <a:ext cx="856445" cy="856445"/>
          </a:xfrm>
          <a:prstGeom prst="rect">
            <a:avLst/>
          </a:prstGeom>
        </p:spPr>
      </p:pic>
      <p:sp>
        <p:nvSpPr>
          <p:cNvPr id="10" name="Text Box 2"/>
          <p:cNvSpPr txBox="1">
            <a:spLocks noChangeArrowheads="1"/>
          </p:cNvSpPr>
          <p:nvPr/>
        </p:nvSpPr>
        <p:spPr bwMode="auto">
          <a:xfrm>
            <a:off x="3126251" y="5348608"/>
            <a:ext cx="5721792" cy="1482970"/>
          </a:xfrm>
          <a:prstGeom prst="rect">
            <a:avLst/>
          </a:prstGeom>
          <a:solidFill>
            <a:srgbClr val="FFFFFF"/>
          </a:solidFill>
          <a:ln w="28575">
            <a:solidFill>
              <a:schemeClr val="accent1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Task </a:t>
            </a:r>
            <a:endParaRPr lang="en-GB" dirty="0" smtClean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Watch the video: twice if you want;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a group or individually, m</a:t>
            </a:r>
            <a:r>
              <a:rPr lang="en-GB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ake a list of the strategies (characteristics) that Neil Griffiths uses.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8056" y="5961183"/>
            <a:ext cx="688405" cy="896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5701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37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62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5E1C7-D2BE-4A1B-BBDD-2D5858B42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2680" y="477213"/>
            <a:ext cx="5693949" cy="1325563"/>
          </a:xfrm>
        </p:spPr>
        <p:txBody>
          <a:bodyPr/>
          <a:lstStyle/>
          <a:p>
            <a:r>
              <a:rPr lang="en-GB" dirty="0"/>
              <a:t>Now it’s your turn …..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D345005-EEC6-45D6-B54A-ABB0945A2BC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392" y="31851"/>
            <a:ext cx="2902484" cy="1992110"/>
          </a:xfrm>
          <a:prstGeom prst="rect">
            <a:avLst/>
          </a:prstGeom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7" name="Content Placeholder 2" descr="Happy Face Star Clipart | Clipart Panda - Free Clipart Images"/>
          <p:cNvPicPr>
            <a:picLocks noGrp="1" noChangeAspect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9599" y="2544098"/>
            <a:ext cx="1332228" cy="1273256"/>
          </a:xfrm>
        </p:spPr>
      </p:pic>
      <p:pic>
        <p:nvPicPr>
          <p:cNvPr id="9" name="Picture 8" descr="Wish Clipart | Clipart Panda - Free Clipart Images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4414" y="4526494"/>
            <a:ext cx="1478772" cy="1961253"/>
          </a:xfrm>
          <a:prstGeom prst="rect">
            <a:avLst/>
          </a:prstGeom>
        </p:spPr>
      </p:pic>
      <p:pic>
        <p:nvPicPr>
          <p:cNvPr id="10" name="Content Placeholder 2" descr="Happy Face Star Clipart | Clipart Panda - Free Clipart Images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3989" y="3180726"/>
            <a:ext cx="1332228" cy="1273256"/>
          </a:xfrm>
          <a:prstGeom prst="rect">
            <a:avLst/>
          </a:prstGeom>
        </p:spPr>
      </p:pic>
      <p:sp>
        <p:nvSpPr>
          <p:cNvPr id="11" name="Text Box 2"/>
          <p:cNvSpPr txBox="1">
            <a:spLocks noChangeArrowheads="1"/>
          </p:cNvSpPr>
          <p:nvPr/>
        </p:nvSpPr>
        <p:spPr bwMode="auto">
          <a:xfrm>
            <a:off x="3637347" y="1860499"/>
            <a:ext cx="4850946" cy="4458015"/>
          </a:xfrm>
          <a:prstGeom prst="rect">
            <a:avLst/>
          </a:prstGeom>
          <a:solidFill>
            <a:srgbClr val="FFFFFF"/>
          </a:solidFill>
          <a:ln w="28575">
            <a:solidFill>
              <a:schemeClr val="accent1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Task </a:t>
            </a:r>
            <a:endParaRPr lang="en-GB" dirty="0" smtClean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Look at your lists of strategies / characteristic and compare;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Now look at the copy of “The Three Bears” I have put in the file</a:t>
            </a: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;</a:t>
            </a:r>
            <a:endParaRPr lang="en-GB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Individually think about the </a:t>
            </a: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strategies </a:t>
            </a: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 would use from your list if you were going to read this book to a class of Nursery or Reception children;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Read aloud to each other;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Provide feedback using two start and a wish, i.e., comment on 2 things you thought were very good and suggest 1 improvement.</a:t>
            </a:r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35372" y="5051834"/>
            <a:ext cx="1522086" cy="1522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409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8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BDB5E1C7-D2BE-4A1B-BBDD-2D5858B42755}"/>
              </a:ext>
            </a:extLst>
          </p:cNvPr>
          <p:cNvSpPr txBox="1">
            <a:spLocks/>
          </p:cNvSpPr>
          <p:nvPr/>
        </p:nvSpPr>
        <p:spPr>
          <a:xfrm>
            <a:off x="9850228" y="5269115"/>
            <a:ext cx="2180976" cy="1466663"/>
          </a:xfrm>
          <a:prstGeom prst="rect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 anchor="ctr">
            <a:normAutofit fontScale="6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9600" dirty="0" smtClean="0"/>
              <a:t>Part</a:t>
            </a:r>
          </a:p>
          <a:p>
            <a:pPr algn="ctr"/>
            <a:r>
              <a:rPr lang="en-GB" sz="9600" dirty="0" smtClean="0"/>
              <a:t> </a:t>
            </a:r>
            <a:r>
              <a:rPr lang="en-GB" sz="9600" dirty="0"/>
              <a:t>2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DB5E1C7-D2BE-4A1B-BBDD-2D5858B42755}"/>
              </a:ext>
            </a:extLst>
          </p:cNvPr>
          <p:cNvSpPr txBox="1">
            <a:spLocks/>
          </p:cNvSpPr>
          <p:nvPr/>
        </p:nvSpPr>
        <p:spPr>
          <a:xfrm>
            <a:off x="4018614" y="2189949"/>
            <a:ext cx="5297402" cy="3812498"/>
          </a:xfrm>
          <a:prstGeom prst="rect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7200" dirty="0" smtClean="0"/>
              <a:t>Using a Fairy Story to Stimulate Learning Across AoLEs</a:t>
            </a:r>
            <a:endParaRPr lang="en-GB" sz="7200" dirty="0"/>
          </a:p>
        </p:txBody>
      </p:sp>
      <p:pic>
        <p:nvPicPr>
          <p:cNvPr id="5" name="Picture 4" descr="Holly's Hobbie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596" y="166592"/>
            <a:ext cx="3743325" cy="250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251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 smtClean="0"/>
              <a:t>areas </a:t>
            </a:r>
            <a:r>
              <a:rPr lang="en-GB" dirty="0" smtClean="0"/>
              <a:t>of </a:t>
            </a:r>
            <a:r>
              <a:rPr lang="en-GB" dirty="0" smtClean="0"/>
              <a:t>learning </a:t>
            </a:r>
            <a:r>
              <a:rPr lang="en-GB" dirty="0" smtClean="0"/>
              <a:t>and </a:t>
            </a:r>
            <a:r>
              <a:rPr lang="en-GB" dirty="0" smtClean="0"/>
              <a:t>experience </a:t>
            </a:r>
            <a:r>
              <a:rPr lang="en-GB" dirty="0" smtClean="0"/>
              <a:t>(AoLEs)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22"/>
          <a:stretch/>
        </p:blipFill>
        <p:spPr>
          <a:xfrm>
            <a:off x="2489389" y="1945969"/>
            <a:ext cx="7406049" cy="4148197"/>
          </a:xfrm>
          <a:prstGeom prst="rect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83297" y="5251009"/>
            <a:ext cx="1109805" cy="1109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17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3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590" y="449296"/>
            <a:ext cx="8876482" cy="1325563"/>
          </a:xfrm>
        </p:spPr>
        <p:txBody>
          <a:bodyPr>
            <a:normAutofit/>
          </a:bodyPr>
          <a:lstStyle/>
          <a:p>
            <a:r>
              <a:rPr lang="en-GB" dirty="0" smtClean="0"/>
              <a:t>Using stories as a stimulus for learning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6AAAE5-37CF-455B-BE94-CDF739E416E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  <a:ln w="38100">
            <a:noFill/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9080755" y="2391444"/>
            <a:ext cx="3169572" cy="8034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95820">
            <a:off x="9751854" y="1651994"/>
            <a:ext cx="1827373" cy="2337462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</p:pic>
      <p:sp>
        <p:nvSpPr>
          <p:cNvPr id="13" name="TextBox 12"/>
          <p:cNvSpPr txBox="1"/>
          <p:nvPr/>
        </p:nvSpPr>
        <p:spPr>
          <a:xfrm rot="20717977">
            <a:off x="6921578" y="3633813"/>
            <a:ext cx="27563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accent1"/>
                </a:solidFill>
              </a:rPr>
              <a:t>Read and compare</a:t>
            </a:r>
            <a:endParaRPr lang="en-GB" sz="3600" dirty="0">
              <a:solidFill>
                <a:schemeClr val="accent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642026">
            <a:off x="8801342" y="4562164"/>
            <a:ext cx="3111245" cy="1744718"/>
          </a:xfrm>
          <a:prstGeom prst="rect">
            <a:avLst/>
          </a:prstGeom>
          <a:ln w="28575">
            <a:solidFill>
              <a:schemeClr val="accent1"/>
            </a:solidFill>
          </a:ln>
        </p:spPr>
      </p:pic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832919" y="2562131"/>
            <a:ext cx="5981472" cy="2235413"/>
          </a:xfrm>
          <a:prstGeom prst="rect">
            <a:avLst/>
          </a:prstGeom>
          <a:solidFill>
            <a:srgbClr val="FFFFFF"/>
          </a:solidFill>
          <a:ln w="28575">
            <a:solidFill>
              <a:schemeClr val="accent1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 algn="ctr"/>
            <a:r>
              <a:rPr lang="en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Task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Read this book and look at the Planning Across AoLEs sheet I have put in the file;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Look at how I have drawn out </a:t>
            </a:r>
            <a:r>
              <a:rPr lang="en-GB" sz="2000" kern="1200" dirty="0" smtClean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parts </a:t>
            </a:r>
            <a:r>
              <a:rPr lang="en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 the story to use as stimuli for work in other AoLEs;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sz="20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 you think these would work in a Year 1 or 2 classroom?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11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06000"/>
              </a:lnSpc>
              <a:spcAft>
                <a:spcPts val="800"/>
              </a:spcAft>
            </a:pPr>
            <a:r>
              <a:rPr lang="en-GB" sz="11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60903" y="5434523"/>
            <a:ext cx="1149790" cy="1149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527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4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F6AAAE5-37CF-455B-BE94-CDF739E416E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  <a:ln w="38100">
            <a:noFill/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9080755" y="2391444"/>
            <a:ext cx="3169572" cy="8034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16583">
            <a:off x="5187698" y="2816277"/>
            <a:ext cx="1928363" cy="2466643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</p:pic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563971" y="365125"/>
            <a:ext cx="9105672" cy="1325563"/>
          </a:xfrm>
        </p:spPr>
        <p:txBody>
          <a:bodyPr/>
          <a:lstStyle/>
          <a:p>
            <a:r>
              <a:rPr lang="en-GB" dirty="0" smtClean="0"/>
              <a:t>Brainstorming cross-curricular planning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970641" y="1543302"/>
            <a:ext cx="430073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Language, literacy &amp; communication</a:t>
            </a:r>
          </a:p>
          <a:p>
            <a:r>
              <a:rPr lang="en-GB" dirty="0" smtClean="0"/>
              <a:t>Role play</a:t>
            </a:r>
          </a:p>
          <a:p>
            <a:r>
              <a:rPr lang="en-GB" dirty="0" smtClean="0"/>
              <a:t>Theme specific vocabulary</a:t>
            </a:r>
          </a:p>
          <a:p>
            <a:r>
              <a:rPr lang="en-GB" dirty="0" smtClean="0"/>
              <a:t>Writing letters to put in bottles</a:t>
            </a:r>
          </a:p>
          <a:p>
            <a:r>
              <a:rPr lang="en-GB" dirty="0" smtClean="0"/>
              <a:t>Follow direction</a:t>
            </a:r>
          </a:p>
          <a:p>
            <a:r>
              <a:rPr lang="en-GB" dirty="0" smtClean="0"/>
              <a:t>Writing directions</a:t>
            </a:r>
          </a:p>
          <a:p>
            <a:r>
              <a:rPr lang="en-GB" dirty="0" smtClean="0"/>
              <a:t>Use rhythm: songs and poems</a:t>
            </a:r>
          </a:p>
          <a:p>
            <a:r>
              <a:rPr lang="en-GB" dirty="0" smtClean="0"/>
              <a:t>Welsh vocabulary</a:t>
            </a:r>
          </a:p>
          <a:p>
            <a:r>
              <a:rPr lang="en-GB" dirty="0" smtClean="0"/>
              <a:t>Story about pirates in Welsh?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761632" y="1723314"/>
            <a:ext cx="344230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 smtClean="0"/>
              <a:t>Humanities</a:t>
            </a:r>
          </a:p>
          <a:p>
            <a:pPr algn="r"/>
            <a:r>
              <a:rPr lang="en-GB" dirty="0" smtClean="0"/>
              <a:t>Finding out about local pirates  - visit to the waterfront museum</a:t>
            </a:r>
          </a:p>
          <a:p>
            <a:pPr algn="r"/>
            <a:r>
              <a:rPr lang="en-GB" dirty="0" smtClean="0"/>
              <a:t>Finding out about local shipwrecks</a:t>
            </a:r>
          </a:p>
          <a:p>
            <a:pPr algn="r"/>
            <a:r>
              <a:rPr lang="en-GB" dirty="0" smtClean="0"/>
              <a:t>World geography</a:t>
            </a:r>
          </a:p>
          <a:p>
            <a:pPr algn="r"/>
            <a:r>
              <a:rPr lang="en-GB" dirty="0" smtClean="0"/>
              <a:t>Reading maps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747856" y="5023215"/>
            <a:ext cx="304982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Health &amp; well-being</a:t>
            </a:r>
          </a:p>
          <a:p>
            <a:r>
              <a:rPr lang="en-GB" dirty="0" smtClean="0"/>
              <a:t>Friendship</a:t>
            </a:r>
          </a:p>
          <a:p>
            <a:r>
              <a:rPr lang="en-GB" dirty="0" smtClean="0"/>
              <a:t>Keeping fit &amp; healthy on board ship</a:t>
            </a:r>
          </a:p>
          <a:p>
            <a:r>
              <a:rPr lang="en-GB" dirty="0" smtClean="0"/>
              <a:t>Use large apparatus to build a ship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32735" y="4505408"/>
            <a:ext cx="25132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Maths &amp; numeracy</a:t>
            </a:r>
          </a:p>
          <a:p>
            <a:r>
              <a:rPr lang="en-GB" dirty="0" smtClean="0"/>
              <a:t>Counting golden coins</a:t>
            </a:r>
          </a:p>
          <a:p>
            <a:r>
              <a:rPr lang="en-GB" dirty="0" smtClean="0"/>
              <a:t>Treasure hunt</a:t>
            </a:r>
          </a:p>
          <a:p>
            <a:r>
              <a:rPr lang="en-GB" dirty="0" smtClean="0"/>
              <a:t>Making plans and/or maps</a:t>
            </a:r>
          </a:p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9223302" y="4007552"/>
            <a:ext cx="252439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Science and technology</a:t>
            </a:r>
          </a:p>
          <a:p>
            <a:r>
              <a:rPr lang="en-GB" dirty="0" smtClean="0"/>
              <a:t>Floating &amp; sinking</a:t>
            </a:r>
          </a:p>
          <a:p>
            <a:pPr algn="r"/>
            <a:r>
              <a:rPr lang="en-GB" dirty="0" smtClean="0"/>
              <a:t>Different types of animals</a:t>
            </a:r>
          </a:p>
          <a:p>
            <a:pPr algn="r"/>
            <a:r>
              <a:rPr lang="en-GB" dirty="0" smtClean="0"/>
              <a:t>Building a boat</a:t>
            </a:r>
          </a:p>
          <a:p>
            <a:pPr algn="r"/>
            <a:r>
              <a:rPr lang="en-GB" dirty="0" smtClean="0"/>
              <a:t>Designing a flag</a:t>
            </a:r>
          </a:p>
          <a:p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7315406" y="4974224"/>
            <a:ext cx="20587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Expressive arts</a:t>
            </a:r>
          </a:p>
          <a:p>
            <a:r>
              <a:rPr lang="en-GB" dirty="0" smtClean="0"/>
              <a:t>Sing sea shanties</a:t>
            </a:r>
          </a:p>
          <a:p>
            <a:pPr algn="r"/>
            <a:r>
              <a:rPr lang="en-GB" dirty="0" smtClean="0"/>
              <a:t>Range of art activities could link to this theme</a:t>
            </a:r>
            <a:endParaRPr lang="en-GB" dirty="0"/>
          </a:p>
        </p:txBody>
      </p:sp>
      <p:pic>
        <p:nvPicPr>
          <p:cNvPr id="1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613755" y="1480977"/>
            <a:ext cx="976746" cy="976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988938"/>
      </p:ext>
    </p:extLst>
  </p:cSld>
  <p:clrMapOvr>
    <a:masterClrMapping/>
  </p:clrMapOvr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6857246" cy="1325563"/>
          </a:xfrm>
        </p:spPr>
        <p:txBody>
          <a:bodyPr/>
          <a:lstStyle/>
          <a:p>
            <a:r>
              <a:rPr lang="en-GB" dirty="0" smtClean="0"/>
              <a:t>Learning across AoLEs</a:t>
            </a:r>
            <a:endParaRPr lang="en-GB" dirty="0"/>
          </a:p>
        </p:txBody>
      </p:sp>
      <p:sp>
        <p:nvSpPr>
          <p:cNvPr id="4" name="Text Box 2"/>
          <p:cNvSpPr txBox="1">
            <a:spLocks noChangeArrowheads="1"/>
          </p:cNvSpPr>
          <p:nvPr/>
        </p:nvSpPr>
        <p:spPr bwMode="auto">
          <a:xfrm>
            <a:off x="433440" y="2302177"/>
            <a:ext cx="5721792" cy="2881686"/>
          </a:xfrm>
          <a:prstGeom prst="rect">
            <a:avLst/>
          </a:prstGeom>
          <a:solidFill>
            <a:srgbClr val="FFFFFF"/>
          </a:solidFill>
          <a:ln w="28575">
            <a:solidFill>
              <a:schemeClr val="accent1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spAutoFit/>
          </a:bodyPr>
          <a:lstStyle/>
          <a:p>
            <a:pPr algn="ctr"/>
            <a:r>
              <a:rPr lang="en-GB" dirty="0"/>
              <a:t>Task </a:t>
            </a:r>
          </a:p>
          <a:p>
            <a:pPr lvl="0"/>
            <a:r>
              <a:rPr lang="en-GB" dirty="0"/>
              <a:t>Think about the story of the Three Bears;</a:t>
            </a:r>
          </a:p>
          <a:p>
            <a:pPr lvl="0"/>
            <a:r>
              <a:rPr lang="en-GB" dirty="0"/>
              <a:t>What aspects of the story could you use to develop each of the AoLEs</a:t>
            </a:r>
            <a:r>
              <a:rPr lang="en-GB" dirty="0" smtClean="0"/>
              <a:t>?</a:t>
            </a:r>
            <a:endParaRPr lang="en-GB" dirty="0"/>
          </a:p>
          <a:p>
            <a:pPr lvl="0"/>
            <a:r>
              <a:rPr lang="en-GB" dirty="0"/>
              <a:t>Complete the Three Bears Planning sheet I have put in the folder for you;</a:t>
            </a:r>
          </a:p>
          <a:p>
            <a:pPr lvl="0"/>
            <a:r>
              <a:rPr lang="en-GB" dirty="0"/>
              <a:t>When you have finished, please upload it to the Padlet </a:t>
            </a:r>
            <a:r>
              <a:rPr lang="en-GB" dirty="0" smtClean="0"/>
              <a:t>link:</a:t>
            </a:r>
          </a:p>
          <a:p>
            <a:pPr lvl="0"/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padlet.com/jayneystrad/wo6pu3jx4aag</a:t>
            </a:r>
            <a:endParaRPr lang="en-GB" dirty="0" smtClean="0"/>
          </a:p>
          <a:p>
            <a:pPr lvl="0"/>
            <a:endParaRPr lang="en-GB" dirty="0"/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6AAAE5-37CF-455B-BE94-CDF739E416E4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  <a:ln w="38100"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7135" y="2025178"/>
            <a:ext cx="4954676" cy="3435684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8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458015" y="5460862"/>
            <a:ext cx="1172423" cy="1172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482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14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5E1C7-D2BE-4A1B-BBDD-2D5858B42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50" y="728101"/>
            <a:ext cx="8922217" cy="1879927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  <a:defRPr/>
            </a:pPr>
            <a:r>
              <a:rPr lang="en-GB" dirty="0" smtClean="0"/>
              <a:t>If you have any questions following </a:t>
            </a:r>
            <a:r>
              <a:rPr lang="en-GB" dirty="0" smtClean="0"/>
              <a:t>this</a:t>
            </a:r>
            <a:r>
              <a:rPr lang="en-GB" dirty="0" smtClean="0"/>
              <a:t> </a:t>
            </a:r>
            <a:r>
              <a:rPr lang="en-GB" dirty="0" smtClean="0"/>
              <a:t>session, please contact me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A97A0BF-8E73-4EDC-A3BD-0F3A20535BE1}"/>
              </a:ext>
            </a:extLst>
          </p:cNvPr>
          <p:cNvSpPr txBox="1"/>
          <p:nvPr/>
        </p:nvSpPr>
        <p:spPr>
          <a:xfrm>
            <a:off x="8113888" y="5346073"/>
            <a:ext cx="214312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Jayne Morgan</a:t>
            </a:r>
          </a:p>
          <a:p>
            <a:pPr algn="ctr"/>
            <a:r>
              <a:rPr lang="en-GB" sz="1200" dirty="0">
                <a:hlinkClick r:id="rId6"/>
              </a:rPr>
              <a:t>jayne.morgan@uwtsd.ac.uk</a:t>
            </a:r>
            <a:endParaRPr lang="en-GB" sz="1200" dirty="0"/>
          </a:p>
          <a:p>
            <a:pPr algn="ctr"/>
            <a:r>
              <a:rPr lang="en-GB" dirty="0"/>
              <a:t>jayneystrad</a:t>
            </a:r>
          </a:p>
          <a:p>
            <a:pPr algn="ctr"/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EF10DE3-A301-468D-A47A-01EF5E3634B3}"/>
              </a:ext>
            </a:extLst>
          </p:cNvPr>
          <p:cNvPicPr>
            <a:picLocks noChangeAspect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358613" y="5900071"/>
            <a:ext cx="400050" cy="32504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001864" y="3935895"/>
            <a:ext cx="63451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j</a:t>
            </a:r>
            <a:r>
              <a:rPr lang="en-GB" sz="4000" dirty="0" smtClean="0"/>
              <a:t>ayne.morgan@uwtsd.ac.uk</a:t>
            </a:r>
            <a:endParaRPr lang="en-GB" sz="4000" dirty="0"/>
          </a:p>
        </p:txBody>
      </p:sp>
      <p:pic>
        <p:nvPicPr>
          <p:cNvPr id="5" name="Picture 4" descr="Smiley - Wikipedia"/>
          <p:cNvPicPr>
            <a:picLocks noChangeAspect="1"/>
          </p:cNvPicPr>
          <p:nvPr/>
        </p:nvPicPr>
        <p:blipFill>
          <a:blip r:embed="rId9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8839" y="1959997"/>
            <a:ext cx="3239824" cy="3239824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729620" y="4734226"/>
            <a:ext cx="1941968" cy="1941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140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87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5E1C7-D2BE-4A1B-BBDD-2D5858B42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599" y="367507"/>
            <a:ext cx="4477871" cy="908844"/>
          </a:xfrm>
        </p:spPr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0FED93-0568-4CB3-981C-81BA6AC40F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9824" y="234760"/>
            <a:ext cx="2081784" cy="795528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A8A9E0A-7596-4053-9F7C-B333CA1EF10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87066" y="2356799"/>
            <a:ext cx="10153650" cy="25996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1800" dirty="0" smtClean="0"/>
              <a:t>Donaldson</a:t>
            </a:r>
            <a:r>
              <a:rPr lang="en-GB" sz="1800" dirty="0"/>
              <a:t>, G. (2015). </a:t>
            </a:r>
            <a:r>
              <a:rPr lang="en-GB" sz="1800" i="1" dirty="0"/>
              <a:t>Successful Futures. Independent Review of Curriculum and Assessment Arrangements in Wales</a:t>
            </a:r>
            <a:r>
              <a:rPr lang="en-GB" sz="1800" dirty="0"/>
              <a:t>. Cardiff: Welsh Government </a:t>
            </a:r>
            <a:endParaRPr lang="en-GB" sz="1800" dirty="0" smtClean="0"/>
          </a:p>
          <a:p>
            <a:pPr marL="0" indent="0">
              <a:buNone/>
            </a:pPr>
            <a:r>
              <a:rPr lang="en-GB" sz="1800" dirty="0" smtClean="0">
                <a:cs typeface="Calibri Light" panose="020F0302020204030204" pitchFamily="34" charset="0"/>
              </a:rPr>
              <a:t>Welsh </a:t>
            </a:r>
            <a:r>
              <a:rPr lang="en-GB" sz="1800" dirty="0">
                <a:cs typeface="Calibri Light" panose="020F0302020204030204" pitchFamily="34" charset="0"/>
              </a:rPr>
              <a:t>Assembly Government (2008) English Guidance for Key Stages 2 and 3 Cardiff: Welsh Assembly Government</a:t>
            </a:r>
          </a:p>
          <a:p>
            <a:pPr marL="0" indent="0">
              <a:buNone/>
            </a:pPr>
            <a:r>
              <a:rPr lang="en-US" sz="1800" dirty="0">
                <a:cs typeface="Calibri Light" panose="020F0302020204030204" pitchFamily="34" charset="0"/>
              </a:rPr>
              <a:t>Welsh Government, (2015). </a:t>
            </a:r>
            <a:r>
              <a:rPr lang="en-US" sz="1800" i="1" dirty="0">
                <a:cs typeface="Calibri Light" panose="020F0302020204030204" pitchFamily="34" charset="0"/>
              </a:rPr>
              <a:t>Curriculum for Wales Programme of Study for English Key Stages</a:t>
            </a:r>
            <a:r>
              <a:rPr lang="en-US" sz="1800" dirty="0">
                <a:cs typeface="Calibri Light" panose="020F0302020204030204" pitchFamily="34" charset="0"/>
              </a:rPr>
              <a:t>. Cardiff: Welsh Government</a:t>
            </a:r>
            <a:r>
              <a:rPr lang="en-US" sz="1800" dirty="0" smtClean="0">
                <a:cs typeface="Calibri Light" panose="020F030202020403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1800" dirty="0">
                <a:cs typeface="Calibri Light" panose="020F0302020204030204" pitchFamily="34" charset="0"/>
              </a:rPr>
              <a:t>Welsh Government, (</a:t>
            </a:r>
            <a:r>
              <a:rPr lang="en-US" sz="1800" dirty="0" smtClean="0">
                <a:cs typeface="Calibri Light" panose="020F0302020204030204" pitchFamily="34" charset="0"/>
              </a:rPr>
              <a:t>2019). </a:t>
            </a:r>
            <a:r>
              <a:rPr lang="en-US" sz="1800" i="1" dirty="0">
                <a:cs typeface="Calibri Light" panose="020F0302020204030204" pitchFamily="34" charset="0"/>
              </a:rPr>
              <a:t>Curriculum for </a:t>
            </a:r>
            <a:r>
              <a:rPr lang="en-US" sz="1800" i="1" dirty="0" smtClean="0">
                <a:cs typeface="Calibri Light" panose="020F0302020204030204" pitchFamily="34" charset="0"/>
              </a:rPr>
              <a:t>Wales</a:t>
            </a:r>
            <a:r>
              <a:rPr lang="en-US" sz="1800" dirty="0" smtClean="0">
                <a:cs typeface="Calibri Light" panose="020F0302020204030204" pitchFamily="34" charset="0"/>
              </a:rPr>
              <a:t>. </a:t>
            </a:r>
            <a:r>
              <a:rPr lang="en-US" sz="1800" dirty="0">
                <a:cs typeface="Calibri Light" panose="020F0302020204030204" pitchFamily="34" charset="0"/>
              </a:rPr>
              <a:t>Cardiff: Welsh Government.</a:t>
            </a:r>
          </a:p>
          <a:p>
            <a:pPr marL="0" indent="0">
              <a:buNone/>
            </a:pPr>
            <a:endParaRPr lang="en-US" sz="1800" dirty="0">
              <a:cs typeface="Calibri Light" panose="020F0302020204030204" pitchFamily="34" charset="0"/>
            </a:endParaRPr>
          </a:p>
        </p:txBody>
      </p:sp>
      <p:pic>
        <p:nvPicPr>
          <p:cNvPr id="3" name="Picture 2" descr="The More, The Messier: Any Favorites?"/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5430" y="4639317"/>
            <a:ext cx="2599066" cy="1837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284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1402</TotalTime>
  <Words>718</Words>
  <Application>Microsoft Office PowerPoint</Application>
  <PresentationFormat>Widescreen</PresentationFormat>
  <Paragraphs>111</Paragraphs>
  <Slides>12</Slides>
  <Notes>12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Office Theme</vt:lpstr>
      <vt:lpstr>Story Telling &amp; Learning Across AoLEs</vt:lpstr>
      <vt:lpstr>Storytelling</vt:lpstr>
      <vt:lpstr>Why are stories important?</vt:lpstr>
      <vt:lpstr>PowerPoint Presentation</vt:lpstr>
      <vt:lpstr>Now it’s your turn …..</vt:lpstr>
      <vt:lpstr>PowerPoint Presentation</vt:lpstr>
      <vt:lpstr>The areas of learning and experience (AoLEs)</vt:lpstr>
      <vt:lpstr>Using stories as a stimulus for learning</vt:lpstr>
      <vt:lpstr>Brainstorming cross-curricular planning</vt:lpstr>
      <vt:lpstr>Learning across AoLEs</vt:lpstr>
      <vt:lpstr>If you have any questions following this session, please contact me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Morgan</dc:creator>
  <cp:lastModifiedBy>Jayne Morgan</cp:lastModifiedBy>
  <cp:revision>394</cp:revision>
  <cp:lastPrinted>2018-09-10T13:53:57Z</cp:lastPrinted>
  <dcterms:created xsi:type="dcterms:W3CDTF">2018-06-19T15:42:58Z</dcterms:created>
  <dcterms:modified xsi:type="dcterms:W3CDTF">2020-10-25T14:28:47Z</dcterms:modified>
</cp:coreProperties>
</file>