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257" r:id="rId3"/>
    <p:sldId id="258" r:id="rId4"/>
    <p:sldId id="273" r:id="rId5"/>
    <p:sldId id="274" r:id="rId6"/>
    <p:sldId id="259" r:id="rId7"/>
    <p:sldId id="260" r:id="rId8"/>
    <p:sldId id="275" r:id="rId9"/>
    <p:sldId id="278" r:id="rId10"/>
    <p:sldId id="281" r:id="rId11"/>
    <p:sldId id="276" r:id="rId12"/>
    <p:sldId id="282" r:id="rId13"/>
    <p:sldId id="277" r:id="rId14"/>
    <p:sldId id="279" r:id="rId15"/>
    <p:sldId id="280" r:id="rId16"/>
    <p:sldId id="261" r:id="rId17"/>
    <p:sldId id="262" r:id="rId18"/>
    <p:sldId id="263" r:id="rId19"/>
    <p:sldId id="264" r:id="rId20"/>
    <p:sldId id="265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9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2A1FA6-A709-4A87-BB7C-3940BDEE666E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590986-0B73-49BF-8E8C-3194BA4A642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590986-0B73-49BF-8E8C-3194BA4A642A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EA768-3F3E-47FE-95DA-0F70F2DA9924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2302E-FA8B-4E2C-BA47-37D37E87A8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EA768-3F3E-47FE-95DA-0F70F2DA9924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2302E-FA8B-4E2C-BA47-37D37E87A8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EA768-3F3E-47FE-95DA-0F70F2DA9924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2302E-FA8B-4E2C-BA47-37D37E87A8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EA768-3F3E-47FE-95DA-0F70F2DA9924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2302E-FA8B-4E2C-BA47-37D37E87A8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EA768-3F3E-47FE-95DA-0F70F2DA9924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2302E-FA8B-4E2C-BA47-37D37E87A8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EA768-3F3E-47FE-95DA-0F70F2DA9924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2302E-FA8B-4E2C-BA47-37D37E87A8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EA768-3F3E-47FE-95DA-0F70F2DA9924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2302E-FA8B-4E2C-BA47-37D37E87A8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EA768-3F3E-47FE-95DA-0F70F2DA9924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2302E-FA8B-4E2C-BA47-37D37E87A8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5F6EA768-3F3E-47FE-95DA-0F70F2DA9924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51C2302E-FA8B-4E2C-BA47-37D37E87A8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EA768-3F3E-47FE-95DA-0F70F2DA9924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2302E-FA8B-4E2C-BA47-37D37E87A8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EA768-3F3E-47FE-95DA-0F70F2DA9924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2302E-FA8B-4E2C-BA47-37D37E87A8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5F6EA768-3F3E-47FE-95DA-0F70F2DA9924}" type="datetimeFigureOut">
              <a:rPr lang="en-GB" smtClean="0"/>
              <a:pPr/>
              <a:t>10/11/2014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51C2302E-FA8B-4E2C-BA47-37D37E87A8C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4.gif"/><Relationship Id="rId4" Type="http://schemas.openxmlformats.org/officeDocument/2006/relationships/image" Target="../media/image23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8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ByblosObeliskTemple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8" y="0"/>
            <a:ext cx="913392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4437112"/>
            <a:ext cx="8077200" cy="1673352"/>
          </a:xfrm>
        </p:spPr>
        <p:txBody>
          <a:bodyPr>
            <a:noAutofit/>
          </a:bodyPr>
          <a:lstStyle/>
          <a:p>
            <a:r>
              <a:rPr lang="en-GB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Towns, Tombs &amp; Temples </a:t>
            </a:r>
            <a:endParaRPr lang="en-GB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3528" y="548680"/>
            <a:ext cx="8077200" cy="1499616"/>
          </a:xfrm>
        </p:spPr>
        <p:txBody>
          <a:bodyPr>
            <a:normAutofit/>
          </a:bodyPr>
          <a:lstStyle/>
          <a:p>
            <a:r>
              <a:rPr lang="en-GB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Ritual Performance in Canaanite Temples</a:t>
            </a:r>
            <a:endParaRPr lang="en-GB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Canaanite Religion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824536" cy="489654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Archaeological evidence:</a:t>
            </a:r>
          </a:p>
          <a:p>
            <a:pPr lvl="1"/>
            <a:r>
              <a:rPr lang="en-GB" dirty="0" smtClean="0"/>
              <a:t>Temple structures</a:t>
            </a:r>
          </a:p>
          <a:p>
            <a:pPr lvl="1"/>
            <a:r>
              <a:rPr lang="en-GB" dirty="0" smtClean="0"/>
              <a:t>Religious objects</a:t>
            </a:r>
          </a:p>
          <a:p>
            <a:pPr lvl="1"/>
            <a:r>
              <a:rPr lang="en-GB" dirty="0" smtClean="0"/>
              <a:t>Associated </a:t>
            </a:r>
            <a:r>
              <a:rPr lang="en-GB" dirty="0" err="1" smtClean="0"/>
              <a:t>ecofacts</a:t>
            </a:r>
            <a:endParaRPr lang="en-GB" dirty="0" smtClean="0"/>
          </a:p>
          <a:p>
            <a:r>
              <a:rPr lang="en-GB" dirty="0" smtClean="0"/>
              <a:t>Various Near Eastern textual sources:</a:t>
            </a:r>
          </a:p>
          <a:p>
            <a:pPr lvl="1"/>
            <a:r>
              <a:rPr lang="en-GB" dirty="0" smtClean="0"/>
              <a:t>Mari &amp; Ebla</a:t>
            </a:r>
          </a:p>
          <a:p>
            <a:pPr lvl="1"/>
            <a:r>
              <a:rPr lang="en-GB" dirty="0" smtClean="0"/>
              <a:t>Ugarit archives</a:t>
            </a:r>
            <a:endParaRPr lang="en-GB" dirty="0"/>
          </a:p>
          <a:p>
            <a:pPr lvl="1"/>
            <a:r>
              <a:rPr lang="en-GB" dirty="0" smtClean="0"/>
              <a:t>Bible</a:t>
            </a:r>
          </a:p>
          <a:p>
            <a:r>
              <a:rPr lang="en-GB" dirty="0" smtClean="0"/>
              <a:t>Some understanding of the mythologies surrounding the gods</a:t>
            </a:r>
          </a:p>
          <a:p>
            <a:r>
              <a:rPr lang="en-GB" dirty="0" smtClean="0"/>
              <a:t>Some understanding of cult practices</a:t>
            </a:r>
          </a:p>
        </p:txBody>
      </p:sp>
      <p:pic>
        <p:nvPicPr>
          <p:cNvPr id="7" name="Content Placeholder 6" descr="bronzes_ temples of the obelists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 r="-883"/>
          <a:stretch>
            <a:fillRect/>
          </a:stretch>
        </p:blipFill>
        <p:spPr>
          <a:xfrm>
            <a:off x="5292080" y="1988840"/>
            <a:ext cx="3600400" cy="3600400"/>
          </a:xfrm>
        </p:spPr>
      </p:pic>
      <p:sp>
        <p:nvSpPr>
          <p:cNvPr id="8" name="TextBox 7"/>
          <p:cNvSpPr txBox="1"/>
          <p:nvPr/>
        </p:nvSpPr>
        <p:spPr>
          <a:xfrm>
            <a:off x="5796136" y="5589240"/>
            <a:ext cx="27337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Bronze figures</a:t>
            </a:r>
          </a:p>
          <a:p>
            <a:r>
              <a:rPr lang="en-GB" dirty="0" smtClean="0"/>
              <a:t>Temple of Obelisks, Byblos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Canaanite Pantheon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556792"/>
            <a:ext cx="4680520" cy="5229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rgbClr val="FFC000"/>
                </a:solidFill>
              </a:rPr>
              <a:t>El: </a:t>
            </a:r>
            <a:r>
              <a:rPr lang="en-GB" dirty="0" smtClean="0"/>
              <a:t>father of gods, god of creation (supreme god)</a:t>
            </a:r>
          </a:p>
          <a:p>
            <a:r>
              <a:rPr lang="en-GB" dirty="0" err="1" smtClean="0">
                <a:solidFill>
                  <a:srgbClr val="FFC000"/>
                </a:solidFill>
              </a:rPr>
              <a:t>Asherah</a:t>
            </a:r>
            <a:r>
              <a:rPr lang="en-GB" dirty="0" smtClean="0">
                <a:solidFill>
                  <a:srgbClr val="FFC000"/>
                </a:solidFill>
              </a:rPr>
              <a:t>:</a:t>
            </a:r>
            <a:r>
              <a:rPr lang="en-GB" dirty="0" smtClean="0"/>
              <a:t> consort of El &amp; mother goddess</a:t>
            </a:r>
          </a:p>
          <a:p>
            <a:r>
              <a:rPr lang="en-GB" dirty="0" smtClean="0">
                <a:solidFill>
                  <a:srgbClr val="FFC000"/>
                </a:solidFill>
              </a:rPr>
              <a:t>Baal:</a:t>
            </a:r>
            <a:r>
              <a:rPr lang="en-GB" dirty="0" smtClean="0"/>
              <a:t> weather god, son of El (thunderbolt) &amp; agricultural fertility</a:t>
            </a:r>
          </a:p>
          <a:p>
            <a:r>
              <a:rPr lang="en-GB" dirty="0" smtClean="0">
                <a:solidFill>
                  <a:srgbClr val="FFC000"/>
                </a:solidFill>
              </a:rPr>
              <a:t>Dagan:</a:t>
            </a:r>
            <a:r>
              <a:rPr lang="en-GB" dirty="0" smtClean="0"/>
              <a:t> fertility god (agriculture)</a:t>
            </a:r>
          </a:p>
          <a:p>
            <a:r>
              <a:rPr lang="en-GB" dirty="0" err="1" smtClean="0">
                <a:solidFill>
                  <a:srgbClr val="FFC000"/>
                </a:solidFill>
              </a:rPr>
              <a:t>Anat</a:t>
            </a:r>
            <a:r>
              <a:rPr lang="en-GB" dirty="0" smtClean="0">
                <a:solidFill>
                  <a:srgbClr val="FFC000"/>
                </a:solidFill>
              </a:rPr>
              <a:t>:</a:t>
            </a:r>
            <a:r>
              <a:rPr lang="en-GB" dirty="0" smtClean="0"/>
              <a:t> war goddess</a:t>
            </a:r>
          </a:p>
          <a:p>
            <a:r>
              <a:rPr lang="en-GB" dirty="0" smtClean="0">
                <a:solidFill>
                  <a:srgbClr val="FFC000"/>
                </a:solidFill>
              </a:rPr>
              <a:t>Astarte: </a:t>
            </a:r>
            <a:r>
              <a:rPr lang="en-GB" dirty="0" smtClean="0"/>
              <a:t>goddess of fertility, sexuality &amp; war</a:t>
            </a:r>
          </a:p>
          <a:p>
            <a:r>
              <a:rPr lang="en-GB" dirty="0" err="1" smtClean="0">
                <a:solidFill>
                  <a:srgbClr val="FFC000"/>
                </a:solidFill>
              </a:rPr>
              <a:t>Reshef</a:t>
            </a:r>
            <a:r>
              <a:rPr lang="en-GB" dirty="0" smtClean="0">
                <a:solidFill>
                  <a:srgbClr val="FFC000"/>
                </a:solidFill>
              </a:rPr>
              <a:t>:</a:t>
            </a:r>
            <a:r>
              <a:rPr lang="en-GB" dirty="0" smtClean="0"/>
              <a:t> god of plague &amp; war (Egyptian smiting figure)</a:t>
            </a:r>
            <a:endParaRPr lang="en-GB" dirty="0"/>
          </a:p>
        </p:txBody>
      </p:sp>
      <p:pic>
        <p:nvPicPr>
          <p:cNvPr id="7" name="Content Placeholder 6" descr="El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7164288" y="476672"/>
            <a:ext cx="1632739" cy="2808312"/>
          </a:xfrm>
        </p:spPr>
      </p:pic>
      <p:sp>
        <p:nvSpPr>
          <p:cNvPr id="8" name="TextBox 7"/>
          <p:cNvSpPr txBox="1"/>
          <p:nvPr/>
        </p:nvSpPr>
        <p:spPr>
          <a:xfrm>
            <a:off x="7596336" y="3284984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El</a:t>
            </a:r>
            <a:endParaRPr lang="en-GB" dirty="0"/>
          </a:p>
        </p:txBody>
      </p:sp>
      <p:pic>
        <p:nvPicPr>
          <p:cNvPr id="9" name="Picture 8" descr="reshef figure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292080" y="1052736"/>
            <a:ext cx="1299164" cy="2448272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580112" y="3501008"/>
            <a:ext cx="8374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Reshef</a:t>
            </a:r>
            <a:endParaRPr lang="en-GB" dirty="0"/>
          </a:p>
        </p:txBody>
      </p:sp>
      <p:pic>
        <p:nvPicPr>
          <p:cNvPr id="11" name="Picture 10" descr="Baal_Ugarit_Louvre_AO17330.jpg"/>
          <p:cNvPicPr>
            <a:picLocks noChangeAspect="1"/>
          </p:cNvPicPr>
          <p:nvPr/>
        </p:nvPicPr>
        <p:blipFill>
          <a:blip r:embed="rId4" cstate="email"/>
          <a:srcRect/>
          <a:stretch>
            <a:fillRect/>
          </a:stretch>
        </p:blipFill>
        <p:spPr>
          <a:xfrm>
            <a:off x="5148064" y="4077072"/>
            <a:ext cx="1181585" cy="2564904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5076056" y="6237312"/>
            <a:ext cx="601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Baal</a:t>
            </a:r>
            <a:endParaRPr lang="en-GB" dirty="0"/>
          </a:p>
        </p:txBody>
      </p:sp>
      <p:pic>
        <p:nvPicPr>
          <p:cNvPr id="13" name="Picture 12" descr="pendantuluburun_astarte.jpg"/>
          <p:cNvPicPr>
            <a:picLocks noChangeAspect="1"/>
          </p:cNvPicPr>
          <p:nvPr/>
        </p:nvPicPr>
        <p:blipFill>
          <a:blip r:embed="rId5" cstate="email"/>
          <a:stretch>
            <a:fillRect/>
          </a:stretch>
        </p:blipFill>
        <p:spPr>
          <a:xfrm>
            <a:off x="7308304" y="3789040"/>
            <a:ext cx="1546837" cy="2526500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7812360" y="6309320"/>
            <a:ext cx="889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Astarte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Megiddo EB I Sanctuary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Sanctuary 4050:</a:t>
            </a:r>
          </a:p>
          <a:p>
            <a:pPr lvl="1"/>
            <a:r>
              <a:rPr lang="en-GB" dirty="0" smtClean="0"/>
              <a:t>Broad room structure with altar opposite entrance</a:t>
            </a:r>
          </a:p>
          <a:p>
            <a:pPr lvl="1"/>
            <a:r>
              <a:rPr lang="en-GB" dirty="0" smtClean="0"/>
              <a:t>Courtyard: incised stone slabs (picture pavement)</a:t>
            </a:r>
          </a:p>
          <a:p>
            <a:r>
              <a:rPr lang="en-GB" dirty="0" smtClean="0"/>
              <a:t>Round installation 3m diameter above pavement (later structure?)</a:t>
            </a:r>
          </a:p>
          <a:p>
            <a:pPr lvl="1"/>
            <a:r>
              <a:rPr lang="en-GB" dirty="0" smtClean="0"/>
              <a:t>Associated finds: bronze ceremonial sword &amp; faience beads</a:t>
            </a:r>
          </a:p>
        </p:txBody>
      </p:sp>
      <p:pic>
        <p:nvPicPr>
          <p:cNvPr id="7" name="Content Placeholder 6" descr="megiddo EB I temple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076056" y="2348880"/>
            <a:ext cx="3792421" cy="2844316"/>
          </a:xfrm>
        </p:spPr>
      </p:pic>
      <p:sp>
        <p:nvSpPr>
          <p:cNvPr id="8" name="TextBox 7"/>
          <p:cNvSpPr txBox="1"/>
          <p:nvPr/>
        </p:nvSpPr>
        <p:spPr>
          <a:xfrm>
            <a:off x="6300192" y="5301208"/>
            <a:ext cx="2037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Stone-built podium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Megiddo EB I Sanctuary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823416"/>
          </a:xfrm>
        </p:spPr>
        <p:txBody>
          <a:bodyPr/>
          <a:lstStyle/>
          <a:p>
            <a:r>
              <a:rPr lang="en-GB" dirty="0" smtClean="0"/>
              <a:t>Ceremonial centre:</a:t>
            </a:r>
          </a:p>
          <a:p>
            <a:pPr lvl="1"/>
            <a:r>
              <a:rPr lang="en-GB" dirty="0" smtClean="0"/>
              <a:t>Focus for pilgrimage &amp;  tribal gatherings</a:t>
            </a:r>
          </a:p>
          <a:p>
            <a:r>
              <a:rPr lang="en-GB" dirty="0" smtClean="0"/>
              <a:t>Inscribed landscape marking territory:</a:t>
            </a:r>
          </a:p>
          <a:p>
            <a:pPr lvl="1"/>
            <a:r>
              <a:rPr lang="en-GB" dirty="0" smtClean="0"/>
              <a:t>Picture pavement a visual expression of tribal identities? Tribal insignia?</a:t>
            </a:r>
          </a:p>
          <a:p>
            <a:pPr lvl="1"/>
            <a:r>
              <a:rPr lang="en-GB" dirty="0" smtClean="0"/>
              <a:t>Ethnographic parallels </a:t>
            </a:r>
          </a:p>
        </p:txBody>
      </p:sp>
      <p:pic>
        <p:nvPicPr>
          <p:cNvPr id="5" name="Content Placeholder 4" descr="megiddo pictographs.g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492620" y="1844825"/>
            <a:ext cx="3212665" cy="4176464"/>
          </a:xfrm>
          <a:prstGeom prst="rect">
            <a:avLst/>
          </a:prstGeom>
          <a:ln w="38100">
            <a:solidFill>
              <a:srgbClr val="FFC000"/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6588224" y="6156012"/>
            <a:ext cx="1875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Picture pavement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Ebla Monument P3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392488" cy="4751408"/>
          </a:xfrm>
        </p:spPr>
        <p:txBody>
          <a:bodyPr/>
          <a:lstStyle/>
          <a:p>
            <a:r>
              <a:rPr lang="en-GB" dirty="0" smtClean="0"/>
              <a:t>Huge cult platform in lower town: 52.5 x 42m</a:t>
            </a:r>
          </a:p>
          <a:p>
            <a:pPr lvl="1"/>
            <a:r>
              <a:rPr lang="en-GB" dirty="0" smtClean="0"/>
              <a:t>Public cult?</a:t>
            </a:r>
          </a:p>
          <a:p>
            <a:r>
              <a:rPr lang="en-GB" dirty="0" smtClean="0"/>
              <a:t>Unparalleled in Syria:</a:t>
            </a:r>
          </a:p>
          <a:p>
            <a:pPr lvl="1"/>
            <a:r>
              <a:rPr lang="en-GB" dirty="0" smtClean="0"/>
              <a:t>Adoption of Mesopotamian practices: ziggurat platforms</a:t>
            </a:r>
          </a:p>
          <a:p>
            <a:r>
              <a:rPr lang="en-GB" dirty="0" smtClean="0"/>
              <a:t>Dedicated to Ishtar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876256" y="4653136"/>
            <a:ext cx="15295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Monument P3</a:t>
            </a:r>
            <a:endParaRPr lang="en-GB" dirty="0"/>
          </a:p>
        </p:txBody>
      </p:sp>
      <p:pic>
        <p:nvPicPr>
          <p:cNvPr id="9" name="Content Placeholder 8" descr="P3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220072" y="2492896"/>
            <a:ext cx="3600400" cy="194421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Migdol</a:t>
            </a:r>
            <a:r>
              <a:rPr lang="en-GB" dirty="0" smtClean="0"/>
              <a:t> Temple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762872" cy="4895424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Introduced in </a:t>
            </a:r>
            <a:r>
              <a:rPr lang="en-GB" dirty="0" smtClean="0"/>
              <a:t>MB: state </a:t>
            </a:r>
            <a:r>
              <a:rPr lang="en-GB" dirty="0" smtClean="0"/>
              <a:t>cult</a:t>
            </a:r>
          </a:p>
          <a:p>
            <a:pPr lvl="1"/>
            <a:r>
              <a:rPr lang="en-GB" dirty="0" smtClean="0"/>
              <a:t>Portico &amp; large rectangular </a:t>
            </a:r>
            <a:r>
              <a:rPr lang="en-GB" i="1" dirty="0" err="1" smtClean="0"/>
              <a:t>cella</a:t>
            </a:r>
            <a:endParaRPr lang="en-GB" dirty="0" smtClean="0"/>
          </a:p>
          <a:p>
            <a:pPr lvl="1"/>
            <a:r>
              <a:rPr lang="en-GB" dirty="0" smtClean="0"/>
              <a:t>Thick walls: multi-storeyed / tower</a:t>
            </a:r>
          </a:p>
          <a:p>
            <a:r>
              <a:rPr lang="en-GB" dirty="0" smtClean="0"/>
              <a:t>Derives from northern Mesopotamian temple architecture of 3</a:t>
            </a:r>
            <a:r>
              <a:rPr lang="en-GB" baseline="30000" dirty="0" smtClean="0"/>
              <a:t>rd</a:t>
            </a:r>
            <a:r>
              <a:rPr lang="en-GB" dirty="0" smtClean="0"/>
              <a:t> millennium:</a:t>
            </a:r>
          </a:p>
          <a:p>
            <a:pPr lvl="1"/>
            <a:r>
              <a:rPr lang="en-GB" i="1" dirty="0" err="1" smtClean="0">
                <a:solidFill>
                  <a:srgbClr val="FFC000"/>
                </a:solidFill>
              </a:rPr>
              <a:t>Antentempels</a:t>
            </a:r>
            <a:endParaRPr lang="en-GB" i="1" dirty="0" smtClean="0">
              <a:solidFill>
                <a:srgbClr val="FFC000"/>
              </a:solidFill>
            </a:endParaRPr>
          </a:p>
          <a:p>
            <a:r>
              <a:rPr lang="en-GB" dirty="0" smtClean="0"/>
              <a:t>Temple = dwelling of the chief deity of its community:</a:t>
            </a:r>
          </a:p>
          <a:p>
            <a:pPr lvl="1"/>
            <a:r>
              <a:rPr lang="en-GB" dirty="0" smtClean="0"/>
              <a:t>Cult statue placed at rear of </a:t>
            </a:r>
            <a:r>
              <a:rPr lang="en-GB" dirty="0" err="1" smtClean="0"/>
              <a:t>cella</a:t>
            </a:r>
            <a:endParaRPr lang="en-GB" dirty="0"/>
          </a:p>
        </p:txBody>
      </p:sp>
      <p:pic>
        <p:nvPicPr>
          <p:cNvPr id="7" name="Content Placeholder 6" descr="MBIImigdals.g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567006" y="1772816"/>
            <a:ext cx="3224898" cy="4320480"/>
          </a:xfrm>
          <a:ln w="38100">
            <a:solidFill>
              <a:srgbClr val="FFC00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of </a:t>
            </a:r>
            <a:r>
              <a:rPr lang="en-GB" dirty="0" err="1" smtClean="0"/>
              <a:t>Migdol</a:t>
            </a:r>
            <a:r>
              <a:rPr lang="en-GB" dirty="0" smtClean="0"/>
              <a:t> Temples</a:t>
            </a:r>
            <a:endParaRPr lang="en-GB" dirty="0"/>
          </a:p>
        </p:txBody>
      </p:sp>
      <p:pic>
        <p:nvPicPr>
          <p:cNvPr id="5" name="Content Placeholder 4" descr="Pella migdol temple.jpg"/>
          <p:cNvPicPr>
            <a:picLocks noGrp="1" noChangeAspect="1"/>
          </p:cNvPicPr>
          <p:nvPr>
            <p:ph sz="half" idx="1"/>
          </p:nvPr>
        </p:nvPicPr>
        <p:blipFill>
          <a:blip r:embed="rId2" cstate="email"/>
          <a:stretch>
            <a:fillRect/>
          </a:stretch>
        </p:blipFill>
        <p:spPr>
          <a:xfrm>
            <a:off x="467544" y="1666075"/>
            <a:ext cx="3456384" cy="2266981"/>
          </a:xfrm>
        </p:spPr>
      </p:pic>
      <p:pic>
        <p:nvPicPr>
          <p:cNvPr id="7" name="Content Placeholder 6" descr="shechem.jpg"/>
          <p:cNvPicPr>
            <a:picLocks noGrp="1" noChangeAspect="1"/>
          </p:cNvPicPr>
          <p:nvPr>
            <p:ph sz="half" idx="2"/>
          </p:nvPr>
        </p:nvPicPr>
        <p:blipFill>
          <a:blip r:embed="rId3" cstate="email"/>
          <a:srcRect/>
          <a:stretch>
            <a:fillRect/>
          </a:stretch>
        </p:blipFill>
        <p:spPr>
          <a:xfrm>
            <a:off x="755576" y="4293096"/>
            <a:ext cx="3801036" cy="2304256"/>
          </a:xfrm>
        </p:spPr>
      </p:pic>
      <p:sp>
        <p:nvSpPr>
          <p:cNvPr id="6" name="TextBox 5"/>
          <p:cNvSpPr txBox="1"/>
          <p:nvPr/>
        </p:nvSpPr>
        <p:spPr>
          <a:xfrm>
            <a:off x="3995936" y="1700808"/>
            <a:ext cx="641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Pella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716016" y="6093296"/>
            <a:ext cx="10807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Shechem</a:t>
            </a:r>
            <a:endParaRPr lang="en-GB" dirty="0"/>
          </a:p>
        </p:txBody>
      </p:sp>
      <p:pic>
        <p:nvPicPr>
          <p:cNvPr id="9" name="Picture 8" descr="pella migdol reconstruction.jpg"/>
          <p:cNvPicPr>
            <a:picLocks noChangeAspect="1"/>
          </p:cNvPicPr>
          <p:nvPr/>
        </p:nvPicPr>
        <p:blipFill>
          <a:blip r:embed="rId4" cstate="email"/>
          <a:stretch>
            <a:fillRect/>
          </a:stretch>
        </p:blipFill>
        <p:spPr>
          <a:xfrm>
            <a:off x="5148064" y="2132856"/>
            <a:ext cx="3792246" cy="2664296"/>
          </a:xfrm>
          <a:prstGeom prst="rect">
            <a:avLst/>
          </a:prstGeom>
          <a:ln w="38100">
            <a:solidFill>
              <a:srgbClr val="FFC000"/>
            </a:solidFill>
          </a:ln>
        </p:spPr>
      </p:pic>
      <p:sp>
        <p:nvSpPr>
          <p:cNvPr id="10" name="TextBox 9"/>
          <p:cNvSpPr txBox="1"/>
          <p:nvPr/>
        </p:nvSpPr>
        <p:spPr>
          <a:xfrm>
            <a:off x="6732240" y="4941168"/>
            <a:ext cx="18713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Reconstruction of</a:t>
            </a:r>
          </a:p>
          <a:p>
            <a:r>
              <a:rPr lang="en-GB" dirty="0" smtClean="0"/>
              <a:t>Pella </a:t>
            </a:r>
            <a:r>
              <a:rPr lang="en-GB" dirty="0" err="1" smtClean="0"/>
              <a:t>migdol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Open-air Cult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536504" cy="4824536"/>
          </a:xfrm>
        </p:spPr>
        <p:txBody>
          <a:bodyPr/>
          <a:lstStyle/>
          <a:p>
            <a:r>
              <a:rPr lang="en-GB" dirty="0" smtClean="0"/>
              <a:t>Byblos Obelisk Temple dedicated to </a:t>
            </a:r>
            <a:r>
              <a:rPr lang="en-GB" dirty="0" err="1" smtClean="0"/>
              <a:t>Reshef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Open-air </a:t>
            </a:r>
            <a:r>
              <a:rPr lang="en-GB" dirty="0" err="1" smtClean="0"/>
              <a:t>cella</a:t>
            </a:r>
            <a:r>
              <a:rPr lang="en-GB" dirty="0" smtClean="0"/>
              <a:t> for gods</a:t>
            </a:r>
          </a:p>
          <a:p>
            <a:pPr lvl="1"/>
            <a:r>
              <a:rPr lang="en-GB" dirty="0" smtClean="0"/>
              <a:t>Courtyard with standing stones : one dedicated to Egyptian god by </a:t>
            </a:r>
            <a:r>
              <a:rPr lang="en-GB" dirty="0" err="1" smtClean="0"/>
              <a:t>Byblian</a:t>
            </a:r>
            <a:r>
              <a:rPr lang="en-GB" dirty="0" smtClean="0"/>
              <a:t> ruler</a:t>
            </a:r>
          </a:p>
          <a:p>
            <a:pPr lvl="1"/>
            <a:r>
              <a:rPr lang="en-GB" dirty="0" smtClean="0"/>
              <a:t>Basins, offering tables &amp; flat areas for display of offerings</a:t>
            </a:r>
          </a:p>
          <a:p>
            <a:pPr lvl="1"/>
            <a:r>
              <a:rPr lang="en-GB" dirty="0" smtClean="0"/>
              <a:t>Smaller rooms to house votives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228184" y="5085184"/>
            <a:ext cx="2320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Byblos Obelisk Temple</a:t>
            </a:r>
            <a:endParaRPr lang="en-GB" dirty="0"/>
          </a:p>
        </p:txBody>
      </p:sp>
      <p:pic>
        <p:nvPicPr>
          <p:cNvPr id="10" name="Content Placeholder 4" descr="ByblosObeliskTemple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916832"/>
            <a:ext cx="4038600" cy="30322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Gezer High Place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536504" cy="482453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Unique &amp; highly visible cult place constructed in MB IIC, only accessible within city</a:t>
            </a:r>
          </a:p>
          <a:p>
            <a:r>
              <a:rPr lang="en-GB" dirty="0" smtClean="0"/>
              <a:t>MB foundation deposit: silver &amp; gold figurines</a:t>
            </a:r>
          </a:p>
          <a:p>
            <a:r>
              <a:rPr lang="en-GB" dirty="0" smtClean="0"/>
              <a:t>Open air but within low enclosure wall:</a:t>
            </a:r>
          </a:p>
          <a:p>
            <a:pPr lvl="1"/>
            <a:r>
              <a:rPr lang="en-GB" dirty="0" smtClean="0"/>
              <a:t>10 standing stones in N-S line </a:t>
            </a:r>
            <a:r>
              <a:rPr lang="en-GB" dirty="0" smtClean="0">
                <a:solidFill>
                  <a:srgbClr val="FFC000"/>
                </a:solidFill>
              </a:rPr>
              <a:t>(</a:t>
            </a:r>
            <a:r>
              <a:rPr lang="en-GB" dirty="0" err="1" smtClean="0">
                <a:solidFill>
                  <a:srgbClr val="FFC000"/>
                </a:solidFill>
              </a:rPr>
              <a:t>massebôt</a:t>
            </a:r>
            <a:r>
              <a:rPr lang="en-GB" dirty="0" smtClean="0">
                <a:solidFill>
                  <a:srgbClr val="FFC000"/>
                </a:solidFill>
              </a:rPr>
              <a:t>)</a:t>
            </a:r>
            <a:r>
              <a:rPr lang="en-GB" dirty="0" smtClean="0"/>
              <a:t> &amp; plastered surface</a:t>
            </a:r>
          </a:p>
          <a:p>
            <a:pPr lvl="1"/>
            <a:r>
              <a:rPr lang="en-GB" dirty="0" smtClean="0"/>
              <a:t>Burnt bones from sacrifice or feasting on pavement</a:t>
            </a:r>
          </a:p>
        </p:txBody>
      </p:sp>
      <p:pic>
        <p:nvPicPr>
          <p:cNvPr id="5" name="Content Placeholder 4" descr="gezer high place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968002" y="1124744"/>
            <a:ext cx="3930630" cy="2619396"/>
          </a:xfrm>
        </p:spPr>
      </p:pic>
      <p:sp>
        <p:nvSpPr>
          <p:cNvPr id="6" name="TextBox 5"/>
          <p:cNvSpPr txBox="1"/>
          <p:nvPr/>
        </p:nvSpPr>
        <p:spPr>
          <a:xfrm>
            <a:off x="7020272" y="3861048"/>
            <a:ext cx="163217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Gezer High Place</a:t>
            </a:r>
            <a:endParaRPr lang="en-GB" sz="1600" dirty="0"/>
          </a:p>
        </p:txBody>
      </p:sp>
      <p:pic>
        <p:nvPicPr>
          <p:cNvPr id="9" name="Picture 8" descr="gezer figuine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508104" y="3140968"/>
            <a:ext cx="754783" cy="3480389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372200" y="5661248"/>
            <a:ext cx="22765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Sheet cut-out figurine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 Equipment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4536504" cy="5084064"/>
          </a:xfrm>
        </p:spPr>
        <p:txBody>
          <a:bodyPr>
            <a:normAutofit/>
          </a:bodyPr>
          <a:lstStyle/>
          <a:p>
            <a:r>
              <a:rPr lang="en-GB" dirty="0" smtClean="0"/>
              <a:t>Female cult figurines:</a:t>
            </a:r>
          </a:p>
          <a:p>
            <a:pPr lvl="1"/>
            <a:r>
              <a:rPr lang="en-GB" dirty="0" smtClean="0"/>
              <a:t>Identified with </a:t>
            </a:r>
            <a:r>
              <a:rPr lang="en-GB" dirty="0" err="1" smtClean="0"/>
              <a:t>Asherah</a:t>
            </a:r>
            <a:r>
              <a:rPr lang="en-GB" dirty="0" smtClean="0"/>
              <a:t> </a:t>
            </a:r>
            <a:r>
              <a:rPr lang="en-GB" dirty="0" smtClean="0"/>
              <a:t>or Astarte</a:t>
            </a:r>
          </a:p>
          <a:p>
            <a:r>
              <a:rPr lang="en-GB" dirty="0" smtClean="0"/>
              <a:t>Bronze figures:</a:t>
            </a:r>
          </a:p>
          <a:p>
            <a:pPr lvl="1"/>
            <a:r>
              <a:rPr lang="en-GB" dirty="0" smtClean="0"/>
              <a:t>Associated with </a:t>
            </a:r>
            <a:r>
              <a:rPr lang="en-GB" dirty="0" err="1" smtClean="0"/>
              <a:t>Ba’al</a:t>
            </a:r>
            <a:endParaRPr lang="en-GB" dirty="0" smtClean="0"/>
          </a:p>
          <a:p>
            <a:r>
              <a:rPr lang="en-GB" dirty="0" smtClean="0"/>
              <a:t>Ceramic model shrines</a:t>
            </a:r>
          </a:p>
          <a:p>
            <a:r>
              <a:rPr lang="en-GB" dirty="0" smtClean="0"/>
              <a:t>Personal </a:t>
            </a:r>
            <a:r>
              <a:rPr lang="en-GB" dirty="0" smtClean="0"/>
              <a:t>adornment</a:t>
            </a:r>
            <a:endParaRPr lang="en-GB" dirty="0" smtClean="0"/>
          </a:p>
        </p:txBody>
      </p:sp>
      <p:pic>
        <p:nvPicPr>
          <p:cNvPr id="7" name="Content Placeholder 6" descr="Israeli_figurine MB Ib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7133596" y="1196752"/>
            <a:ext cx="1677432" cy="3528392"/>
          </a:xfrm>
        </p:spPr>
      </p:pic>
      <p:pic>
        <p:nvPicPr>
          <p:cNvPr id="8" name="Picture 7" descr="MB figurine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076056" y="1916832"/>
            <a:ext cx="1724772" cy="4131189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7092280" y="4869160"/>
            <a:ext cx="13853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MB figurines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 Equipment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623816"/>
          </a:xfrm>
        </p:spPr>
        <p:txBody>
          <a:bodyPr>
            <a:normAutofit/>
          </a:bodyPr>
          <a:lstStyle/>
          <a:p>
            <a:r>
              <a:rPr lang="en-GB" dirty="0" err="1" smtClean="0"/>
              <a:t>Bichrome</a:t>
            </a:r>
            <a:r>
              <a:rPr lang="en-GB" dirty="0" smtClean="0"/>
              <a:t> </a:t>
            </a:r>
            <a:r>
              <a:rPr lang="en-GB" dirty="0" smtClean="0"/>
              <a:t>pottery</a:t>
            </a:r>
          </a:p>
          <a:p>
            <a:r>
              <a:rPr lang="en-GB" dirty="0" smtClean="0"/>
              <a:t>Animal </a:t>
            </a:r>
            <a:r>
              <a:rPr lang="en-GB" dirty="0" smtClean="0"/>
              <a:t>motifs correlate with Canaanite deities: bull (</a:t>
            </a:r>
            <a:r>
              <a:rPr lang="en-GB" dirty="0" err="1" smtClean="0"/>
              <a:t>Ba‘al</a:t>
            </a:r>
            <a:r>
              <a:rPr lang="en-GB" dirty="0" smtClean="0"/>
              <a:t>), bird or dove (</a:t>
            </a:r>
            <a:r>
              <a:rPr lang="en-GB" dirty="0" err="1" smtClean="0"/>
              <a:t>Asherah</a:t>
            </a:r>
            <a:r>
              <a:rPr lang="en-GB" dirty="0" smtClean="0"/>
              <a:t>), tree of life </a:t>
            </a:r>
            <a:r>
              <a:rPr lang="en-GB" dirty="0" smtClean="0"/>
              <a:t>etc</a:t>
            </a:r>
          </a:p>
          <a:p>
            <a:r>
              <a:rPr lang="en-GB" dirty="0" smtClean="0"/>
              <a:t>Different from household pottery: decorative with ceremonial connotations</a:t>
            </a:r>
          </a:p>
          <a:p>
            <a:r>
              <a:rPr lang="en-GB" dirty="0" smtClean="0"/>
              <a:t>Convivial practices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 descr="bichrome tankard 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 l="1866" t="11597" r="7415" b="6313"/>
          <a:stretch>
            <a:fillRect/>
          </a:stretch>
        </p:blipFill>
        <p:spPr>
          <a:xfrm>
            <a:off x="5434421" y="2132856"/>
            <a:ext cx="2954003" cy="3528392"/>
          </a:xfrm>
        </p:spPr>
      </p:pic>
      <p:sp>
        <p:nvSpPr>
          <p:cNvPr id="6" name="TextBox 5"/>
          <p:cNvSpPr txBox="1"/>
          <p:nvPr/>
        </p:nvSpPr>
        <p:spPr>
          <a:xfrm>
            <a:off x="6228184" y="5733256"/>
            <a:ext cx="18934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Bichrome</a:t>
            </a:r>
            <a:r>
              <a:rPr lang="en-GB" dirty="0" smtClean="0"/>
              <a:t> tankard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of Cult Equipment</a:t>
            </a:r>
            <a:endParaRPr lang="en-GB" dirty="0"/>
          </a:p>
        </p:txBody>
      </p:sp>
      <p:pic>
        <p:nvPicPr>
          <p:cNvPr id="6" name="Content Placeholder 5" descr="byblos figurines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724128" y="1268760"/>
            <a:ext cx="3019425" cy="211226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156176" y="3501008"/>
            <a:ext cx="22349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Byblos bronze figures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11560" y="4293096"/>
            <a:ext cx="16834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Incense burners</a:t>
            </a:r>
            <a:endParaRPr lang="en-GB" dirty="0"/>
          </a:p>
        </p:txBody>
      </p:sp>
      <p:pic>
        <p:nvPicPr>
          <p:cNvPr id="10" name="Picture 9" descr="incense canaanite ship.jpg"/>
          <p:cNvPicPr>
            <a:picLocks noChangeAspect="1"/>
          </p:cNvPicPr>
          <p:nvPr/>
        </p:nvPicPr>
        <p:blipFill>
          <a:blip r:embed="rId3" cstate="email"/>
          <a:srcRect/>
          <a:stretch>
            <a:fillRect/>
          </a:stretch>
        </p:blipFill>
        <p:spPr>
          <a:xfrm>
            <a:off x="2627784" y="3645024"/>
            <a:ext cx="2736304" cy="2841546"/>
          </a:xfrm>
          <a:prstGeom prst="rect">
            <a:avLst/>
          </a:prstGeom>
        </p:spPr>
      </p:pic>
      <p:pic>
        <p:nvPicPr>
          <p:cNvPr id="5" name="Content Placeholder 4" descr="incense burner.jpg"/>
          <p:cNvPicPr>
            <a:picLocks noGrp="1" noChangeAspect="1"/>
          </p:cNvPicPr>
          <p:nvPr>
            <p:ph sz="half" idx="1"/>
          </p:nvPr>
        </p:nvPicPr>
        <p:blipFill>
          <a:blip r:embed="rId4" cstate="email"/>
          <a:srcRect/>
          <a:stretch>
            <a:fillRect/>
          </a:stretch>
        </p:blipFill>
        <p:spPr>
          <a:xfrm>
            <a:off x="395536" y="1772816"/>
            <a:ext cx="3409422" cy="2376264"/>
          </a:xfrm>
        </p:spPr>
      </p:pic>
      <p:pic>
        <p:nvPicPr>
          <p:cNvPr id="11" name="Picture 10" descr="ajjul bi kr.gif"/>
          <p:cNvPicPr>
            <a:picLocks noChangeAspect="1"/>
          </p:cNvPicPr>
          <p:nvPr/>
        </p:nvPicPr>
        <p:blipFill>
          <a:blip r:embed="rId5" cstate="email"/>
          <a:stretch>
            <a:fillRect/>
          </a:stretch>
        </p:blipFill>
        <p:spPr>
          <a:xfrm>
            <a:off x="5940153" y="4005064"/>
            <a:ext cx="2029076" cy="2067799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5940152" y="6237312"/>
            <a:ext cx="28214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‘</a:t>
            </a:r>
            <a:r>
              <a:rPr lang="en-GB" dirty="0" err="1" smtClean="0"/>
              <a:t>Ajjul</a:t>
            </a:r>
            <a:r>
              <a:rPr lang="en-GB" dirty="0" smtClean="0"/>
              <a:t> </a:t>
            </a:r>
            <a:r>
              <a:rPr lang="en-GB" dirty="0" err="1" smtClean="0"/>
              <a:t>Bichrome</a:t>
            </a:r>
            <a:r>
              <a:rPr lang="en-GB" dirty="0" smtClean="0"/>
              <a:t> krater sherd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Tell Dan: MB Cult Offering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775191"/>
            <a:ext cx="8363272" cy="5082809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Cache of objects deposited among massive battered stone structure underlying MB earthen embankment:</a:t>
            </a:r>
          </a:p>
          <a:p>
            <a:pPr lvl="1"/>
            <a:r>
              <a:rPr lang="en-GB" dirty="0" smtClean="0"/>
              <a:t>3  </a:t>
            </a:r>
            <a:r>
              <a:rPr lang="en-GB" dirty="0" err="1" smtClean="0"/>
              <a:t>cupmarks</a:t>
            </a:r>
            <a:r>
              <a:rPr lang="en-GB" dirty="0" smtClean="0"/>
              <a:t> on adjacent stones</a:t>
            </a:r>
          </a:p>
          <a:p>
            <a:r>
              <a:rPr lang="en-GB" dirty="0" smtClean="0"/>
              <a:t>Various wealthy </a:t>
            </a:r>
            <a:r>
              <a:rPr lang="en-GB" dirty="0" smtClean="0"/>
              <a:t>finds:</a:t>
            </a:r>
          </a:p>
          <a:p>
            <a:pPr lvl="1"/>
            <a:r>
              <a:rPr lang="en-GB" dirty="0" smtClean="0"/>
              <a:t>2 miniature ceramic goblets</a:t>
            </a:r>
          </a:p>
          <a:p>
            <a:pPr lvl="1"/>
            <a:r>
              <a:rPr lang="en-GB" dirty="0" smtClean="0"/>
              <a:t>Weapons: 2 bronze daggers, 2 bronze </a:t>
            </a:r>
            <a:r>
              <a:rPr lang="en-GB" dirty="0" err="1" smtClean="0"/>
              <a:t>socketed</a:t>
            </a:r>
            <a:r>
              <a:rPr lang="en-GB" dirty="0" smtClean="0"/>
              <a:t> spearheads, 2 bronze flat hafted axes, 1 bronze fenestrated axe</a:t>
            </a:r>
          </a:p>
          <a:p>
            <a:pPr lvl="1"/>
            <a:r>
              <a:rPr lang="en-GB" dirty="0" smtClean="0"/>
              <a:t>Personal adornment: 10 ten bronze stick pins (matrimonial symbolism), 3 bronze fasteners, 1  silver armlet, 48 beads</a:t>
            </a:r>
          </a:p>
          <a:p>
            <a:pPr lvl="1"/>
            <a:r>
              <a:rPr lang="en-GB" dirty="0" smtClean="0"/>
              <a:t>2 bronze </a:t>
            </a:r>
            <a:r>
              <a:rPr lang="en-GB" dirty="0" err="1" smtClean="0"/>
              <a:t>spatulae</a:t>
            </a:r>
            <a:endParaRPr lang="en-GB" dirty="0" smtClean="0"/>
          </a:p>
          <a:p>
            <a:pPr lvl="1"/>
            <a:r>
              <a:rPr lang="en-GB" dirty="0" smtClean="0"/>
              <a:t>23 miscellaneous bronze fragments</a:t>
            </a:r>
          </a:p>
          <a:p>
            <a:pPr lvl="1"/>
            <a:r>
              <a:rPr lang="en-GB" dirty="0" smtClean="0"/>
              <a:t>1 silver sheet metal female figurine </a:t>
            </a:r>
          </a:p>
          <a:p>
            <a:pPr lvl="1"/>
            <a:r>
              <a:rPr lang="en-GB" dirty="0" smtClean="0"/>
              <a:t>silver strip in six fragments</a:t>
            </a:r>
          </a:p>
          <a:p>
            <a:pPr lvl="1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40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Tell Dan: MB Cult Offering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Identified by </a:t>
            </a:r>
            <a:r>
              <a:rPr lang="en-GB" dirty="0" err="1" smtClean="0"/>
              <a:t>Ilan</a:t>
            </a:r>
            <a:r>
              <a:rPr lang="en-GB" dirty="0" smtClean="0"/>
              <a:t> &amp; Philip as intentional deposits which functioned as cult offering: </a:t>
            </a:r>
          </a:p>
          <a:p>
            <a:pPr lvl="1"/>
            <a:r>
              <a:rPr lang="en-GB" dirty="0" smtClean="0"/>
              <a:t>Fertility &amp; warlike aspects of cult</a:t>
            </a:r>
          </a:p>
          <a:p>
            <a:r>
              <a:rPr lang="en-GB" dirty="0" smtClean="0"/>
              <a:t>Interaction with the supernatural: </a:t>
            </a:r>
          </a:p>
          <a:p>
            <a:pPr lvl="1"/>
            <a:r>
              <a:rPr lang="en-GB" dirty="0" smtClean="0"/>
              <a:t>Specialized repertoire of symbolically charged objects &amp; display of conspicuous consumption</a:t>
            </a:r>
          </a:p>
          <a:p>
            <a:pPr lvl="1"/>
            <a:r>
              <a:rPr lang="en-GB" dirty="0" smtClean="0"/>
              <a:t>Parallels with practices at other sites: </a:t>
            </a:r>
            <a:r>
              <a:rPr lang="en-GB" dirty="0" err="1" smtClean="0"/>
              <a:t>eg</a:t>
            </a:r>
            <a:r>
              <a:rPr lang="en-GB" dirty="0" smtClean="0"/>
              <a:t>. Byblos, Ugarit, Megiddo</a:t>
            </a:r>
          </a:p>
          <a:p>
            <a:r>
              <a:rPr lang="en-GB" dirty="0" smtClean="0"/>
              <a:t>Human spiritual relationship = form of </a:t>
            </a:r>
            <a:r>
              <a:rPr lang="en-GB" dirty="0" smtClean="0">
                <a:solidFill>
                  <a:srgbClr val="FFC000"/>
                </a:solidFill>
              </a:rPr>
              <a:t>gift exchange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Ugarit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258816" cy="4895424"/>
          </a:xfrm>
        </p:spPr>
        <p:txBody>
          <a:bodyPr>
            <a:normAutofit/>
          </a:bodyPr>
          <a:lstStyle/>
          <a:p>
            <a:r>
              <a:rPr lang="en-GB" dirty="0" smtClean="0"/>
              <a:t>Two </a:t>
            </a:r>
            <a:r>
              <a:rPr lang="en-GB" dirty="0" err="1" smtClean="0">
                <a:solidFill>
                  <a:srgbClr val="FFC000"/>
                </a:solidFill>
              </a:rPr>
              <a:t>migdol</a:t>
            </a:r>
            <a:r>
              <a:rPr lang="en-GB" dirty="0" smtClean="0"/>
              <a:t> temples dominate acropolis</a:t>
            </a:r>
          </a:p>
          <a:p>
            <a:r>
              <a:rPr lang="en-GB" dirty="0" smtClean="0"/>
              <a:t>Cult identified from </a:t>
            </a:r>
            <a:r>
              <a:rPr lang="en-GB" dirty="0" err="1" smtClean="0"/>
              <a:t>stelae</a:t>
            </a:r>
            <a:r>
              <a:rPr lang="en-GB" dirty="0" smtClean="0"/>
              <a:t> in temple enclosure</a:t>
            </a:r>
          </a:p>
          <a:p>
            <a:pPr lvl="1"/>
            <a:r>
              <a:rPr lang="en-GB" dirty="0" smtClean="0"/>
              <a:t>Temple of Baal</a:t>
            </a:r>
            <a:endParaRPr lang="en-GB" dirty="0"/>
          </a:p>
          <a:p>
            <a:pPr lvl="1"/>
            <a:r>
              <a:rPr lang="en-GB" dirty="0" smtClean="0"/>
              <a:t>Temple of Dagan</a:t>
            </a:r>
          </a:p>
          <a:p>
            <a:r>
              <a:rPr lang="en-GB" dirty="0" smtClean="0"/>
              <a:t>Primary cult = Baal</a:t>
            </a:r>
          </a:p>
          <a:p>
            <a:pPr lvl="1"/>
            <a:r>
              <a:rPr lang="en-GB" dirty="0" smtClean="0"/>
              <a:t>King embodied &amp; represented this god on earth</a:t>
            </a:r>
          </a:p>
          <a:p>
            <a:endParaRPr lang="en-GB" dirty="0" smtClean="0"/>
          </a:p>
        </p:txBody>
      </p:sp>
      <p:pic>
        <p:nvPicPr>
          <p:cNvPr id="7" name="Picture 2" descr="C:\Users\Louise\Pictures\Near East\ugarit\acropolis_ temples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652120" y="740797"/>
            <a:ext cx="3293594" cy="3840331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6228184" y="4653136"/>
            <a:ext cx="2452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Ugarit: plan of acropolis</a:t>
            </a:r>
            <a:endParaRPr lang="en-GB" dirty="0"/>
          </a:p>
        </p:txBody>
      </p:sp>
      <p:pic>
        <p:nvPicPr>
          <p:cNvPr id="9" name="Content Placeholder 6" descr="baal stela.jpg"/>
          <p:cNvPicPr>
            <a:picLocks noChangeAspect="1"/>
          </p:cNvPicPr>
          <p:nvPr/>
        </p:nvPicPr>
        <p:blipFill>
          <a:blip r:embed="rId3" cstate="email"/>
          <a:srcRect/>
          <a:stretch>
            <a:fillRect/>
          </a:stretch>
        </p:blipFill>
        <p:spPr>
          <a:xfrm>
            <a:off x="4355976" y="3717032"/>
            <a:ext cx="1212767" cy="288032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724128" y="6021288"/>
            <a:ext cx="1380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Stela</a:t>
            </a:r>
            <a:r>
              <a:rPr lang="en-GB" dirty="0" smtClean="0"/>
              <a:t> of Baal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Ugarit: Temple of Baal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402832" cy="482341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Dominates acropolis &amp; surrounding plain (40m in height)</a:t>
            </a:r>
          </a:p>
          <a:p>
            <a:r>
              <a:rPr lang="en-GB" dirty="0" smtClean="0"/>
              <a:t>Approached from city by stepped street to gate in enclosure wall</a:t>
            </a:r>
          </a:p>
          <a:p>
            <a:pPr lvl="1"/>
            <a:r>
              <a:rPr lang="en-GB" dirty="0" smtClean="0"/>
              <a:t>Courtyard south of temple with altar &amp; anchors</a:t>
            </a:r>
          </a:p>
          <a:p>
            <a:pPr lvl="1"/>
            <a:r>
              <a:rPr lang="en-GB" dirty="0" smtClean="0"/>
              <a:t>Vestibule</a:t>
            </a:r>
          </a:p>
          <a:p>
            <a:pPr lvl="1"/>
            <a:r>
              <a:rPr lang="en-GB" dirty="0" err="1" smtClean="0"/>
              <a:t>Cella</a:t>
            </a:r>
            <a:endParaRPr lang="en-GB" dirty="0" smtClean="0"/>
          </a:p>
          <a:p>
            <a:r>
              <a:rPr lang="en-GB" dirty="0" smtClean="0"/>
              <a:t>Stairways to upper terrace:</a:t>
            </a:r>
          </a:p>
          <a:p>
            <a:pPr lvl="1"/>
            <a:r>
              <a:rPr lang="en-GB" dirty="0" smtClean="0"/>
              <a:t>Performance of ceremonies</a:t>
            </a:r>
            <a:endParaRPr lang="en-GB" dirty="0"/>
          </a:p>
        </p:txBody>
      </p:sp>
      <p:pic>
        <p:nvPicPr>
          <p:cNvPr id="10" name="Content Placeholder 9" descr="Ugarit_Temple_of_Baal.jpg"/>
          <p:cNvPicPr>
            <a:picLocks noGrp="1" noChangeAspect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>
          <a:xfrm>
            <a:off x="5340045" y="1628800"/>
            <a:ext cx="3455315" cy="2590399"/>
          </a:xfrm>
        </p:spPr>
      </p:pic>
      <p:sp>
        <p:nvSpPr>
          <p:cNvPr id="11" name="TextBox 10"/>
          <p:cNvSpPr txBox="1"/>
          <p:nvPr/>
        </p:nvSpPr>
        <p:spPr>
          <a:xfrm>
            <a:off x="7092280" y="4221088"/>
            <a:ext cx="17844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Extant remains</a:t>
            </a:r>
            <a:endParaRPr lang="en-GB" sz="2000" dirty="0"/>
          </a:p>
        </p:txBody>
      </p:sp>
      <p:pic>
        <p:nvPicPr>
          <p:cNvPr id="12" name="Picture 11" descr="anchor_baal.jpg"/>
          <p:cNvPicPr>
            <a:picLocks noChangeAspect="1"/>
          </p:cNvPicPr>
          <p:nvPr/>
        </p:nvPicPr>
        <p:blipFill>
          <a:blip r:embed="rId4" cstate="email"/>
          <a:srcRect/>
          <a:stretch>
            <a:fillRect/>
          </a:stretch>
        </p:blipFill>
        <p:spPr>
          <a:xfrm>
            <a:off x="6012160" y="4941168"/>
            <a:ext cx="2933906" cy="1728192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076056" y="6237312"/>
            <a:ext cx="9541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Anchor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Ugarit: Temple of Dagan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834880" cy="462381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Badly preserved</a:t>
            </a:r>
          </a:p>
          <a:p>
            <a:r>
              <a:rPr lang="en-GB" dirty="0" smtClean="0"/>
              <a:t>Faces south &amp; protected by glacis (MB construction?):</a:t>
            </a:r>
          </a:p>
          <a:p>
            <a:pPr lvl="1"/>
            <a:r>
              <a:rPr lang="en-GB" dirty="0" smtClean="0"/>
              <a:t>Courtyard where </a:t>
            </a:r>
            <a:r>
              <a:rPr lang="en-GB" dirty="0" err="1" smtClean="0"/>
              <a:t>stelae</a:t>
            </a:r>
            <a:r>
              <a:rPr lang="en-GB" dirty="0" smtClean="0"/>
              <a:t> were erected</a:t>
            </a:r>
          </a:p>
          <a:p>
            <a:pPr lvl="1"/>
            <a:r>
              <a:rPr lang="en-GB" dirty="0" smtClean="0"/>
              <a:t>Vestibule</a:t>
            </a:r>
          </a:p>
          <a:p>
            <a:pPr lvl="1"/>
            <a:r>
              <a:rPr lang="en-GB" dirty="0" err="1" smtClean="0"/>
              <a:t>Cella</a:t>
            </a:r>
            <a:endParaRPr lang="en-GB" dirty="0" smtClean="0"/>
          </a:p>
          <a:p>
            <a:pPr lvl="1"/>
            <a:r>
              <a:rPr lang="en-GB" dirty="0" smtClean="0"/>
              <a:t>Stairs leading to upper stories</a:t>
            </a:r>
          </a:p>
          <a:p>
            <a:r>
              <a:rPr lang="en-GB" dirty="0" smtClean="0"/>
              <a:t>Important deity, mentioned in god lists between El &amp; Baal</a:t>
            </a:r>
          </a:p>
          <a:p>
            <a:r>
              <a:rPr lang="en-GB" dirty="0" smtClean="0"/>
              <a:t>Frequent recipient of offerings</a:t>
            </a:r>
          </a:p>
        </p:txBody>
      </p:sp>
      <p:pic>
        <p:nvPicPr>
          <p:cNvPr id="7" name="Content Placeholder 6" descr="stela_dagan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796136" y="1556792"/>
            <a:ext cx="2304256" cy="4481407"/>
          </a:xfrm>
        </p:spPr>
      </p:pic>
      <p:sp>
        <p:nvSpPr>
          <p:cNvPr id="8" name="TextBox 7"/>
          <p:cNvSpPr txBox="1"/>
          <p:nvPr/>
        </p:nvSpPr>
        <p:spPr>
          <a:xfrm>
            <a:off x="5580112" y="6165304"/>
            <a:ext cx="34403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Stela</a:t>
            </a:r>
            <a:r>
              <a:rPr lang="en-GB" sz="2000" dirty="0" smtClean="0"/>
              <a:t> with dedication to Dagan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Ugarit: Temple aux </a:t>
            </a:r>
            <a:r>
              <a:rPr lang="en-GB" dirty="0" err="1" smtClean="0"/>
              <a:t>Rhytons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5040560" cy="489654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Popular cult associated with </a:t>
            </a:r>
            <a:r>
              <a:rPr lang="en-GB" dirty="0" err="1" smtClean="0"/>
              <a:t>marzeah</a:t>
            </a:r>
            <a:r>
              <a:rPr lang="en-GB" dirty="0" smtClean="0"/>
              <a:t>?</a:t>
            </a:r>
          </a:p>
          <a:p>
            <a:pPr lvl="1"/>
            <a:r>
              <a:rPr lang="en-GB" dirty="0" smtClean="0"/>
              <a:t>Located in residential area</a:t>
            </a:r>
            <a:endParaRPr lang="en-GB" dirty="0"/>
          </a:p>
          <a:p>
            <a:r>
              <a:rPr lang="en-GB" dirty="0" smtClean="0"/>
              <a:t>Rectangular hall, 6x7m:</a:t>
            </a:r>
          </a:p>
          <a:p>
            <a:pPr lvl="1"/>
            <a:r>
              <a:rPr lang="en-GB" dirty="0" smtClean="0"/>
              <a:t>Stone bench on N &amp; W walls</a:t>
            </a:r>
          </a:p>
          <a:p>
            <a:pPr lvl="1"/>
            <a:r>
              <a:rPr lang="en-GB" dirty="0" smtClean="0"/>
              <a:t>Stepped platform on E wall</a:t>
            </a:r>
          </a:p>
          <a:p>
            <a:r>
              <a:rPr lang="en-GB" dirty="0" smtClean="0"/>
              <a:t>Finds:</a:t>
            </a:r>
          </a:p>
          <a:p>
            <a:pPr lvl="1"/>
            <a:r>
              <a:rPr lang="en-GB" dirty="0" smtClean="0"/>
              <a:t>Stone statue of El</a:t>
            </a:r>
          </a:p>
          <a:p>
            <a:pPr lvl="1"/>
            <a:r>
              <a:rPr lang="en-GB" dirty="0" smtClean="0"/>
              <a:t>Local pottery</a:t>
            </a:r>
          </a:p>
          <a:p>
            <a:r>
              <a:rPr lang="en-GB" dirty="0" smtClean="0"/>
              <a:t>Incorporation of  imports in cult practice:</a:t>
            </a:r>
          </a:p>
          <a:p>
            <a:pPr lvl="1"/>
            <a:r>
              <a:rPr lang="en-GB" dirty="0" smtClean="0"/>
              <a:t>10 rhyta in &amp; around temple</a:t>
            </a:r>
          </a:p>
          <a:p>
            <a:pPr lvl="1"/>
            <a:r>
              <a:rPr lang="en-GB" dirty="0" smtClean="0"/>
              <a:t>5 kraters</a:t>
            </a:r>
          </a:p>
          <a:p>
            <a:endParaRPr lang="en-GB" dirty="0" smtClean="0"/>
          </a:p>
        </p:txBody>
      </p:sp>
      <p:pic>
        <p:nvPicPr>
          <p:cNvPr id="7" name="Content Placeholder 6" descr="el 1.bmp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796136" y="1556792"/>
            <a:ext cx="2880320" cy="4659632"/>
          </a:xfrm>
        </p:spPr>
      </p:pic>
      <p:sp>
        <p:nvSpPr>
          <p:cNvPr id="8" name="Rectangle 7"/>
          <p:cNvSpPr/>
          <p:nvPr/>
        </p:nvSpPr>
        <p:spPr>
          <a:xfrm>
            <a:off x="6372200" y="6237312"/>
            <a:ext cx="18710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Stone statue of El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0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Summary: Nature of Cult Practices?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700808"/>
            <a:ext cx="8291264" cy="4894169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Specialised buildings:</a:t>
            </a:r>
          </a:p>
          <a:p>
            <a:pPr lvl="1"/>
            <a:r>
              <a:rPr lang="en-GB" dirty="0" smtClean="0"/>
              <a:t>Consider areas of access &amp; exclusion</a:t>
            </a:r>
          </a:p>
          <a:p>
            <a:pPr lvl="1"/>
            <a:r>
              <a:rPr lang="en-GB" dirty="0" smtClean="0"/>
              <a:t>Why the choices between </a:t>
            </a:r>
            <a:r>
              <a:rPr lang="en-GB" dirty="0" err="1" smtClean="0"/>
              <a:t>migdol</a:t>
            </a:r>
            <a:r>
              <a:rPr lang="en-GB" dirty="0" smtClean="0"/>
              <a:t> &amp; open air cult?</a:t>
            </a:r>
          </a:p>
          <a:p>
            <a:pPr lvl="1"/>
            <a:r>
              <a:rPr lang="en-GB" dirty="0" smtClean="0"/>
              <a:t>Significance of the standing stones</a:t>
            </a:r>
          </a:p>
          <a:p>
            <a:r>
              <a:rPr lang="en-GB" dirty="0" smtClean="0"/>
              <a:t>Manipulation of the senses:</a:t>
            </a:r>
          </a:p>
          <a:p>
            <a:pPr lvl="1"/>
            <a:r>
              <a:rPr lang="en-GB" dirty="0" smtClean="0"/>
              <a:t>Ingestion of special substances (alcohol)</a:t>
            </a:r>
          </a:p>
          <a:p>
            <a:pPr lvl="1"/>
            <a:r>
              <a:rPr lang="en-GB" dirty="0" smtClean="0"/>
              <a:t>Burning of incense</a:t>
            </a:r>
          </a:p>
          <a:p>
            <a:r>
              <a:rPr lang="en-GB" dirty="0" smtClean="0"/>
              <a:t>Involvement of worshippers:</a:t>
            </a:r>
          </a:p>
          <a:p>
            <a:pPr lvl="1"/>
            <a:r>
              <a:rPr lang="en-GB" dirty="0" smtClean="0"/>
              <a:t>Presentation of variety of offerings</a:t>
            </a:r>
          </a:p>
          <a:p>
            <a:pPr lvl="1"/>
            <a:r>
              <a:rPr lang="en-GB" dirty="0" smtClean="0"/>
              <a:t>Structured deposits identified at some sites: cultic offerings analogous to gift exchange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0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645</TotalTime>
  <Words>896</Words>
  <Application>Microsoft Office PowerPoint</Application>
  <PresentationFormat>On-screen Show (4:3)</PresentationFormat>
  <Paragraphs>166</Paragraphs>
  <Slides>20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Module</vt:lpstr>
      <vt:lpstr>Towns, Tombs &amp; Temples </vt:lpstr>
      <vt:lpstr>Canaanite Religion</vt:lpstr>
      <vt:lpstr>Canaanite Pantheon</vt:lpstr>
      <vt:lpstr>Megiddo EB I Sanctuary</vt:lpstr>
      <vt:lpstr>Megiddo EB I Sanctuary</vt:lpstr>
      <vt:lpstr>Ebla Monument P3</vt:lpstr>
      <vt:lpstr>Migdol Temple</vt:lpstr>
      <vt:lpstr>Examples of Migdol Temples</vt:lpstr>
      <vt:lpstr>Open-air Cult</vt:lpstr>
      <vt:lpstr>Gezer High Place</vt:lpstr>
      <vt:lpstr>Cult Equipment</vt:lpstr>
      <vt:lpstr>Cult Equipment</vt:lpstr>
      <vt:lpstr>Examples of Cult Equipment</vt:lpstr>
      <vt:lpstr>Tell Dan: MB Cult Offering</vt:lpstr>
      <vt:lpstr>Tell Dan: MB Cult Offering</vt:lpstr>
      <vt:lpstr>Ugarit</vt:lpstr>
      <vt:lpstr>Ugarit: Temple of Baal</vt:lpstr>
      <vt:lpstr>Ugarit: Temple of Dagan</vt:lpstr>
      <vt:lpstr>Ugarit: Temple aux Rhytons </vt:lpstr>
      <vt:lpstr>Summary: Nature of Cult Practices?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Louise</dc:creator>
  <cp:lastModifiedBy>Louise</cp:lastModifiedBy>
  <cp:revision>35</cp:revision>
  <dcterms:created xsi:type="dcterms:W3CDTF">2014-03-06T09:46:19Z</dcterms:created>
  <dcterms:modified xsi:type="dcterms:W3CDTF">2014-11-10T18:03:29Z</dcterms:modified>
</cp:coreProperties>
</file>