
<file path=[Content_Types].xml><?xml version="1.0" encoding="utf-8"?>
<Types xmlns="http://schemas.openxmlformats.org/package/2006/content-types">
  <Default Extension="bin" ContentType="application/vnd.openxmlformats-officedocument.oleObject"/>
  <Default Extension="fntdata" ContentType="application/x-fontdata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</p:sldMasterIdLst>
  <p:notesMasterIdLst>
    <p:notesMasterId r:id="rId62"/>
  </p:notesMasterIdLst>
  <p:sldIdLst>
    <p:sldId id="289" r:id="rId5"/>
    <p:sldId id="767" r:id="rId6"/>
    <p:sldId id="302" r:id="rId7"/>
    <p:sldId id="777" r:id="rId8"/>
    <p:sldId id="778" r:id="rId9"/>
    <p:sldId id="511" r:id="rId10"/>
    <p:sldId id="554" r:id="rId11"/>
    <p:sldId id="753" r:id="rId12"/>
    <p:sldId id="272" r:id="rId13"/>
    <p:sldId id="779" r:id="rId14"/>
    <p:sldId id="279" r:id="rId15"/>
    <p:sldId id="305" r:id="rId16"/>
    <p:sldId id="284" r:id="rId17"/>
    <p:sldId id="263" r:id="rId18"/>
    <p:sldId id="256" r:id="rId19"/>
    <p:sldId id="311" r:id="rId20"/>
    <p:sldId id="780" r:id="rId21"/>
    <p:sldId id="768" r:id="rId22"/>
    <p:sldId id="769" r:id="rId23"/>
    <p:sldId id="781" r:id="rId24"/>
    <p:sldId id="782" r:id="rId25"/>
    <p:sldId id="783" r:id="rId26"/>
    <p:sldId id="784" r:id="rId27"/>
    <p:sldId id="789" r:id="rId28"/>
    <p:sldId id="790" r:id="rId29"/>
    <p:sldId id="280" r:id="rId30"/>
    <p:sldId id="791" r:id="rId31"/>
    <p:sldId id="792" r:id="rId32"/>
    <p:sldId id="736" r:id="rId33"/>
    <p:sldId id="291" r:id="rId34"/>
    <p:sldId id="292" r:id="rId35"/>
    <p:sldId id="293" r:id="rId36"/>
    <p:sldId id="771" r:id="rId37"/>
    <p:sldId id="793" r:id="rId38"/>
    <p:sldId id="296" r:id="rId39"/>
    <p:sldId id="297" r:id="rId40"/>
    <p:sldId id="309" r:id="rId41"/>
    <p:sldId id="299" r:id="rId42"/>
    <p:sldId id="794" r:id="rId43"/>
    <p:sldId id="795" r:id="rId44"/>
    <p:sldId id="310" r:id="rId45"/>
    <p:sldId id="772" r:id="rId46"/>
    <p:sldId id="796" r:id="rId47"/>
    <p:sldId id="797" r:id="rId48"/>
    <p:sldId id="798" r:id="rId49"/>
    <p:sldId id="799" r:id="rId50"/>
    <p:sldId id="800" r:id="rId51"/>
    <p:sldId id="801" r:id="rId52"/>
    <p:sldId id="803" r:id="rId53"/>
    <p:sldId id="773" r:id="rId54"/>
    <p:sldId id="804" r:id="rId55"/>
    <p:sldId id="805" r:id="rId56"/>
    <p:sldId id="806" r:id="rId57"/>
    <p:sldId id="807" r:id="rId58"/>
    <p:sldId id="808" r:id="rId59"/>
    <p:sldId id="775" r:id="rId60"/>
    <p:sldId id="294" r:id="rId61"/>
  </p:sldIdLst>
  <p:sldSz cx="9144000" cy="6858000" type="screen4x3"/>
  <p:notesSz cx="6858000" cy="9144000"/>
  <p:embeddedFontLst>
    <p:embeddedFont>
      <p:font typeface="Arial Black" panose="020B0A04020102020204" pitchFamily="34" charset="0"/>
      <p:bold r:id="rId63"/>
    </p:embeddedFont>
    <p:embeddedFont>
      <p:font typeface="Bernard MT Condensed" panose="02050806060905020404" pitchFamily="18" charset="0"/>
      <p:regular r:id="rId64"/>
    </p:embeddedFont>
    <p:embeddedFont>
      <p:font typeface="Calibri" panose="020F0502020204030204" pitchFamily="34" charset="0"/>
      <p:regular r:id="rId65"/>
      <p:bold r:id="rId66"/>
      <p:italic r:id="rId67"/>
      <p:boldItalic r:id="rId68"/>
    </p:embeddedFont>
    <p:embeddedFont>
      <p:font typeface="Gotham Rounded Book" pitchFamily="50" charset="0"/>
      <p:regular r:id="rId69"/>
      <p:italic r:id="rId70"/>
    </p:embeddedFont>
    <p:embeddedFont>
      <p:font typeface="Goudy Old Style" panose="02020502050305020303" pitchFamily="18" charset="0"/>
      <p:regular r:id="rId71"/>
      <p:bold r:id="rId72"/>
      <p:italic r:id="rId73"/>
    </p:embeddedFont>
    <p:embeddedFont>
      <p:font typeface="Ravie" panose="04040805050809020602" pitchFamily="82" charset="0"/>
      <p:regular r:id="rId74"/>
    </p:embeddedFont>
    <p:embeddedFont>
      <p:font typeface="Sylfaen" panose="010A0502050306030303" pitchFamily="18" charset="0"/>
      <p:regular r:id="rId75"/>
    </p:embeddedFont>
    <p:embeddedFont>
      <p:font typeface="Tempus Sans ITC" panose="04020404030D07020202" pitchFamily="82" charset="0"/>
      <p:regular r:id="rId76"/>
    </p:embeddedFont>
  </p:embeddedFontLst>
  <p:defaultTextStyle>
    <a:defPPr>
      <a:defRPr lang="en-GB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F3C06"/>
    <a:srgbClr val="E1F4FF"/>
    <a:srgbClr val="E753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17F90F-43F1-4F5E-AD3E-6032B540A867}" v="1" dt="2020-10-15T13:39:17.6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font" Target="fonts/font1.fntdata"/><Relationship Id="rId68" Type="http://schemas.openxmlformats.org/officeDocument/2006/relationships/font" Target="fonts/font6.fntdata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font" Target="fonts/font12.fntdata"/><Relationship Id="rId79" Type="http://schemas.openxmlformats.org/officeDocument/2006/relationships/theme" Target="theme/theme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font" Target="fonts/font2.fntdata"/><Relationship Id="rId69" Type="http://schemas.openxmlformats.org/officeDocument/2006/relationships/font" Target="fonts/font7.fntdata"/><Relationship Id="rId77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font" Target="fonts/font10.fntdata"/><Relationship Id="rId80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font" Target="fonts/font5.fntdata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notesMaster" Target="notesMasters/notesMaster1.xml"/><Relationship Id="rId70" Type="http://schemas.openxmlformats.org/officeDocument/2006/relationships/font" Target="fonts/font8.fntdata"/><Relationship Id="rId75" Type="http://schemas.openxmlformats.org/officeDocument/2006/relationships/font" Target="fonts/font13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font" Target="fonts/font3.fntdata"/><Relationship Id="rId73" Type="http://schemas.openxmlformats.org/officeDocument/2006/relationships/font" Target="fonts/font11.fntdata"/><Relationship Id="rId78" Type="http://schemas.openxmlformats.org/officeDocument/2006/relationships/viewProps" Target="viewProps.xml"/><Relationship Id="rId8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font" Target="fonts/font14.fntdata"/><Relationship Id="rId7" Type="http://schemas.openxmlformats.org/officeDocument/2006/relationships/slide" Target="slides/slide3.xml"/><Relationship Id="rId71" Type="http://schemas.openxmlformats.org/officeDocument/2006/relationships/font" Target="fonts/font9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font" Target="fonts/font4.fntdata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image" Target="../media/image63.jpeg"/><Relationship Id="rId1" Type="http://schemas.openxmlformats.org/officeDocument/2006/relationships/image" Target="../media/image62.jpeg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algn="ctr"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TEITL</a:t>
            </a:r>
            <a:r>
              <a:rPr lang="en-GB" sz="2000" b="1" baseline="0" dirty="0">
                <a:latin typeface="Arial" panose="020B0604020202020204" pitchFamily="34" charset="0"/>
                <a:cs typeface="Arial" panose="020B0604020202020204" pitchFamily="34" charset="0"/>
              </a:rPr>
              <a:t> = Beth </a:t>
            </a:r>
            <a:r>
              <a:rPr lang="en-GB" sz="2000" b="1" baseline="0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sz="2000" b="1" baseline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baseline="0" dirty="0" err="1">
                <a:latin typeface="Arial" panose="020B0604020202020204" pitchFamily="34" charset="0"/>
                <a:cs typeface="Arial" panose="020B0604020202020204" pitchFamily="34" charset="0"/>
              </a:rPr>
              <a:t>ti'n</a:t>
            </a:r>
            <a:r>
              <a:rPr lang="en-GB" sz="2000" b="1" baseline="0" dirty="0">
                <a:latin typeface="Arial" panose="020B0604020202020204" pitchFamily="34" charset="0"/>
                <a:cs typeface="Arial" panose="020B0604020202020204" pitchFamily="34" charset="0"/>
              </a:rPr>
              <a:t> gwneud yn eich </a:t>
            </a:r>
            <a:r>
              <a:rPr lang="en-GB" sz="2000" b="1" baseline="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2000" b="1" baseline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baseline="0" dirty="0" err="1">
                <a:latin typeface="Arial" panose="020B0604020202020204" pitchFamily="34" charset="0"/>
                <a:cs typeface="Arial" panose="020B0604020202020204" pitchFamily="34" charset="0"/>
              </a:rPr>
              <a:t>hamdden</a:t>
            </a:r>
            <a:r>
              <a:rPr lang="en-GB" sz="2000" b="1" baseline="0" dirty="0">
                <a:latin typeface="Arial" panose="020B0604020202020204" pitchFamily="34" charset="0"/>
                <a:cs typeface="Arial" panose="020B0604020202020204" pitchFamily="34" charset="0"/>
              </a:rPr>
              <a:t> = 2 wall </a:t>
            </a:r>
            <a:r>
              <a:rPr lang="en-GB" sz="2000" b="1" baseline="0" dirty="0" err="1">
                <a:latin typeface="Arial" panose="020B0604020202020204" pitchFamily="34" charset="0"/>
                <a:cs typeface="Arial" panose="020B0604020202020204" pitchFamily="34" charset="0"/>
              </a:rPr>
              <a:t>ieithyddol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c:rich>
      </c:tx>
      <c:layout>
        <c:manualLayout>
          <c:xMode val="edge"/>
          <c:yMode val="edge"/>
          <c:x val="0.16979103593918596"/>
          <c:y val="2.7527195955927779E-2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Siopa</c:v>
                </c:pt>
              </c:strCache>
            </c:strRef>
          </c:tx>
          <c:spPr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Bechgyn</c:v>
                </c:pt>
                <c:pt idx="1">
                  <c:v>Merched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10</c:v>
                </c:pt>
                <c:pt idx="1">
                  <c:v>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988-4E3C-B97B-2D34ADA6E0F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Chwaraeon</c:v>
                </c:pt>
              </c:strCache>
            </c:strRef>
          </c:tx>
          <c:spPr>
            <a:blipFill>
              <a:blip xmlns:r="http://schemas.openxmlformats.org/officeDocument/2006/relationships" r:embed="rId1"/>
              <a:tile tx="0" ty="0" sx="100000" sy="100000" flip="none" algn="tl"/>
            </a:blipFill>
            <a:ln>
              <a:noFill/>
            </a:ln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Bechgyn</c:v>
                </c:pt>
                <c:pt idx="1">
                  <c:v>Merched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60</c:v>
                </c:pt>
                <c:pt idx="1">
                  <c:v>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988-4E3C-B97B-2D34ADA6E0FE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Darllen</c:v>
                </c:pt>
              </c:strCache>
            </c:strRef>
          </c:tx>
          <c:spPr>
            <a:solidFill>
              <a:schemeClr val="bg1"/>
            </a:solidFill>
            <a:ln>
              <a:solidFill>
                <a:schemeClr val="tx1"/>
              </a:solidFill>
            </a:ln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Bechgyn</c:v>
                </c:pt>
                <c:pt idx="1">
                  <c:v>Merched</c:v>
                </c:pt>
              </c:strCache>
            </c:strRef>
          </c:cat>
          <c:val>
            <c:numRef>
              <c:f>Sheet1!$D$2:$D$3</c:f>
              <c:numCache>
                <c:formatCode>General</c:formatCode>
                <c:ptCount val="2"/>
                <c:pt idx="0">
                  <c:v>5</c:v>
                </c:pt>
                <c:pt idx="1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988-4E3C-B97B-2D34ADA6E0FE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Gemau cyfrifiadur</c:v>
                </c:pt>
              </c:strCache>
            </c:strRef>
          </c:tx>
          <c:spPr>
            <a:blipFill>
              <a:blip xmlns:r="http://schemas.openxmlformats.org/officeDocument/2006/relationships" r:embed="rId2"/>
              <a:tile tx="0" ty="0" sx="100000" sy="100000" flip="none" algn="tl"/>
            </a:blipFill>
            <a:ln>
              <a:noFill/>
            </a:ln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Bechgyn</c:v>
                </c:pt>
                <c:pt idx="1">
                  <c:v>Merched</c:v>
                </c:pt>
              </c:strCache>
            </c:strRef>
          </c:cat>
          <c:val>
            <c:numRef>
              <c:f>Sheet1!$E$2:$E$3</c:f>
              <c:numCache>
                <c:formatCode>General</c:formatCode>
                <c:ptCount val="2"/>
                <c:pt idx="0">
                  <c:v>25</c:v>
                </c:pt>
                <c:pt idx="1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D988-4E3C-B97B-2D34ADA6E0FE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Bechgyn</c:v>
                </c:pt>
                <c:pt idx="1">
                  <c:v>Merched</c:v>
                </c:pt>
              </c:strCache>
            </c:strRef>
          </c:cat>
          <c:val>
            <c:numRef>
              <c:f>Sheet1!$F$2:$F$3</c:f>
            </c:numRef>
          </c:val>
          <c:extLst>
            <c:ext xmlns:c16="http://schemas.microsoft.com/office/drawing/2014/chart" uri="{C3380CC4-5D6E-409C-BE32-E72D297353CC}">
              <c16:uniqueId val="{00000004-D988-4E3C-B97B-2D34ADA6E0F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9034496"/>
        <c:axId val="137101696"/>
      </c:barChart>
      <c:catAx>
        <c:axId val="12903449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600"/>
                  <a:t>Y BOBL</a:t>
                </a:r>
                <a:r>
                  <a:rPr lang="en-GB" sz="1600" baseline="0"/>
                  <a:t> IFANC</a:t>
                </a:r>
                <a:endParaRPr lang="en-GB" sz="1600"/>
              </a:p>
            </c:rich>
          </c:tx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7101696"/>
        <c:crosses val="autoZero"/>
        <c:auto val="1"/>
        <c:lblAlgn val="ctr"/>
        <c:lblOffset val="100"/>
        <c:noMultiLvlLbl val="0"/>
      </c:catAx>
      <c:valAx>
        <c:axId val="1371016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600"/>
                  <a:t>Canran (%)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90344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4709F-7B92-4904-980E-C27FFADFC1BF}" type="datetimeFigureOut">
              <a:rPr lang="en-GB" smtClean="0"/>
              <a:t>16/10/2020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E7319E-213C-4920-A16F-A5F145208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778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64F25-C7F6-4E11-8B8C-CCA7BD6D9214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2446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64F25-C7F6-4E11-8B8C-CCA7BD6D9214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6076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E7319E-213C-4920-A16F-A5F14520856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1870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EE5DA843-66EB-48F7-9104-C6330AC7D3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FBDD8662-28D2-4997-97FE-A606859D88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5AEF915C-179F-4DFA-AE58-8E71086411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60B2FBE-EBD3-433C-BBFB-4CB44C122AE8}" type="slidenum">
              <a:rPr lang="en-GB" altLang="en-US" sz="1200"/>
              <a:pPr/>
              <a:t>17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64F25-C7F6-4E11-8B8C-CCA7BD6D9214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6076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64F25-C7F6-4E11-8B8C-CCA7BD6D9214}" type="slidenum">
              <a:rPr lang="en-GB" smtClean="0"/>
              <a:pPr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858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64F25-C7F6-4E11-8B8C-CCA7BD6D9214}" type="slidenum">
              <a:rPr lang="en-GB" smtClean="0"/>
              <a:pPr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858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64F25-C7F6-4E11-8B8C-CCA7BD6D9214}" type="slidenum">
              <a:rPr lang="en-GB" smtClean="0"/>
              <a:pPr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485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file://localhost/Volumes/Other%20Clients/Eduqas/P17661%20Eduqas%20Brand%20Identity%20Guidelines/Links/Corbis-42-53088181.jpg" TargetMode="External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rbis-42-53088181_bandw.jpg"/>
          <p:cNvPicPr preferRelativeResize="0">
            <a:picLocks/>
          </p:cNvPicPr>
          <p:nvPr userDrawn="1"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" t="9973" r="-331" b="4013"/>
          <a:stretch>
            <a:fillRect/>
          </a:stretch>
        </p:blipFill>
        <p:spPr>
          <a:xfrm>
            <a:off x="5425200" y="3048000"/>
            <a:ext cx="3261600" cy="2805414"/>
          </a:xfrm>
          <a:prstGeom prst="rect">
            <a:avLst/>
          </a:prstGeom>
        </p:spPr>
      </p:pic>
      <p:sp>
        <p:nvSpPr>
          <p:cNvPr id="7" name="Text Placeholder 17"/>
          <p:cNvSpPr>
            <a:spLocks noGrp="1"/>
          </p:cNvSpPr>
          <p:nvPr>
            <p:ph type="body" sz="quarter" idx="15" hasCustomPrompt="1"/>
          </p:nvPr>
        </p:nvSpPr>
        <p:spPr>
          <a:xfrm>
            <a:off x="487363" y="3094339"/>
            <a:ext cx="4868862" cy="2805113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Invellab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id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quiberumqui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non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rerovit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era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consequunt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accabor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epelicabo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. Nam, id ex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enis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alis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doluptas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sunt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pa non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plaudam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rateseque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oditibusae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is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ut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eturem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ea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dent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est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esed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modis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quam, quam, id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modit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mi,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omnit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accusci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magnatur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,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solum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int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ullandi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oreium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eos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aut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que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veligenim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si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ut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reperatio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doluptatem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voluptam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est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,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comnim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fugitat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iorecup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tincti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. </a:t>
            </a:r>
          </a:p>
          <a:p>
            <a:pPr lvl="0"/>
            <a:endParaRPr lang="en-GB" dirty="0"/>
          </a:p>
        </p:txBody>
      </p:sp>
      <p:sp>
        <p:nvSpPr>
          <p:cNvPr id="10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87363" y="1567656"/>
            <a:ext cx="8418513" cy="1188244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3200" baseline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dirty="0" err="1"/>
              <a:t>Teitl</a:t>
            </a:r>
            <a:r>
              <a:rPr lang="en-US" dirty="0"/>
              <a:t> 1 | Title 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3200" kern="1100" spc="-50" dirty="0" err="1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Teitl</a:t>
            </a:r>
            <a:r>
              <a:rPr lang="en-US" sz="3200" kern="1100" spc="-50" dirty="0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 2 | Title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8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2894120"/>
            <a:ext cx="8229600" cy="3232043"/>
          </a:xfrm>
          <a:prstGeom prst="rect">
            <a:avLst/>
          </a:prstGeom>
        </p:spPr>
        <p:txBody>
          <a:bodyPr/>
          <a:lstStyle>
            <a:lvl1pPr marL="0" marR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>
                <a:solidFill>
                  <a:srgbClr val="DF3C0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Subheading | Is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deitl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ＭＳ Ｐゴシック" pitchFamily="1" charset="-128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Lorem ipsum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sit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amet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,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consectetuer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adipiscing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elit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commodo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ligula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eget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massa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srgbClr val="5A5A59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endParaRPr kumimoji="0" lang="en-GB" sz="1400" b="0" i="0" u="none" strike="noStrike" kern="1200" cap="none" spc="0" normalizeH="0" baseline="30000" noProof="0" dirty="0">
              <a:ln>
                <a:noFill/>
              </a:ln>
              <a:solidFill>
                <a:srgbClr val="5A5A59"/>
              </a:solidFill>
              <a:effectLst/>
              <a:uLnTx/>
              <a:uFillTx/>
              <a:latin typeface="Arial" panose="020B0604020202020204" pitchFamily="34" charset="0"/>
              <a:ea typeface="ＭＳ Ｐゴシック" pitchFamily="1" charset="-128"/>
              <a:cs typeface="Arial" panose="020B0604020202020204" pitchFamily="34" charset="0"/>
            </a:endParaRPr>
          </a:p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Subheading | Is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deitl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ＭＳ Ｐゴシック" pitchFamily="1" charset="-128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Lorem ipsum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sit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amet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,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consectetuer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adipiscing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elit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commodo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ligula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eget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massa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30000" noProof="0" dirty="0">
              <a:ln>
                <a:noFill/>
              </a:ln>
              <a:solidFill>
                <a:srgbClr val="5A5A59"/>
              </a:solidFill>
              <a:effectLst/>
              <a:uLnTx/>
              <a:uFillTx/>
              <a:latin typeface="Arial" panose="020B0604020202020204" pitchFamily="34" charset="0"/>
              <a:ea typeface="ＭＳ Ｐゴシック" pitchFamily="1" charset="-128"/>
              <a:cs typeface="Arial" panose="020B0604020202020204" pitchFamily="34" charset="0"/>
            </a:endParaRPr>
          </a:p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DF3C06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Subheading | Is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deitl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ＭＳ Ｐゴシック" pitchFamily="1" charset="-128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Lorem ipsum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sit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amet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,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consectetuer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adipiscing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elit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commodo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ligula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eget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massa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liss-Light"/>
                <a:ea typeface="ＭＳ Ｐゴシック" pitchFamily="1" charset="-128"/>
                <a:cs typeface="Bliss-Light"/>
              </a:rPr>
              <a:t>. </a:t>
            </a:r>
          </a:p>
          <a:p>
            <a:pPr marL="285750" marR="0" lvl="0" indent="-28575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dirty="0"/>
          </a:p>
        </p:txBody>
      </p:sp>
      <p:sp>
        <p:nvSpPr>
          <p:cNvPr id="5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87363" y="1567656"/>
            <a:ext cx="8418513" cy="1188244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3200" baseline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dirty="0" err="1"/>
              <a:t>Teitl</a:t>
            </a:r>
            <a:r>
              <a:rPr lang="en-US" dirty="0"/>
              <a:t> 1 | Title 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3200" kern="1100" spc="-50" dirty="0" err="1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Teitl</a:t>
            </a:r>
            <a:r>
              <a:rPr lang="en-US" sz="3200" kern="1100" spc="-50" dirty="0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 2 | Title 2</a:t>
            </a:r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87363" y="1567656"/>
            <a:ext cx="8418513" cy="1188244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3200" baseline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dirty="0" err="1"/>
              <a:t>Teitl</a:t>
            </a:r>
            <a:r>
              <a:rPr lang="en-US" dirty="0"/>
              <a:t> 1 | Title 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3200" kern="1100" spc="-50" dirty="0" err="1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Teitl</a:t>
            </a:r>
            <a:r>
              <a:rPr lang="en-US" sz="3200" kern="1100" spc="-50" dirty="0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 2 | Title 2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7"/>
          </p:nvPr>
        </p:nvSpPr>
        <p:spPr>
          <a:xfrm>
            <a:off x="487363" y="3098800"/>
            <a:ext cx="3868737" cy="3306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Text Placeholder 6"/>
          <p:cNvSpPr>
            <a:spLocks noGrp="1"/>
          </p:cNvSpPr>
          <p:nvPr>
            <p:ph type="body" sz="quarter" idx="18"/>
          </p:nvPr>
        </p:nvSpPr>
        <p:spPr>
          <a:xfrm>
            <a:off x="4640263" y="3098800"/>
            <a:ext cx="3868737" cy="3306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87363" y="1567656"/>
            <a:ext cx="8418513" cy="1188244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3200" baseline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dirty="0" err="1"/>
              <a:t>Teitl</a:t>
            </a:r>
            <a:r>
              <a:rPr lang="en-US" dirty="0"/>
              <a:t> 1 | Title 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3200" kern="1100" spc="-50" dirty="0" err="1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Teitl</a:t>
            </a:r>
            <a:r>
              <a:rPr lang="en-US" sz="3200" kern="1100" spc="-50" dirty="0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 2 | Title 2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457200" y="2984501"/>
            <a:ext cx="8229600" cy="2781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 userDrawn="1">
            <p:extLst>
              <p:ext uri="{D42A27DB-BD31-4B8C-83A1-F6EECF244321}">
                <p14:modId xmlns:p14="http://schemas.microsoft.com/office/powerpoint/2010/main" val="2155625936"/>
              </p:ext>
            </p:extLst>
          </p:nvPr>
        </p:nvGraphicFramePr>
        <p:xfrm>
          <a:off x="554736" y="3238500"/>
          <a:ext cx="6569964" cy="2935326"/>
        </p:xfrm>
        <a:graphic>
          <a:graphicData uri="http://schemas.openxmlformats.org/drawingml/2006/table">
            <a:tbl>
              <a:tblPr firstRow="1" bandRow="1"/>
              <a:tblGrid>
                <a:gridCol w="32849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849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6448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kern="1200" dirty="0" err="1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Pennawd</a:t>
                      </a:r>
                      <a:r>
                        <a:rPr lang="en-GB" sz="1600" b="1" kern="1200" baseline="0" dirty="0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en-GB" sz="1600" b="1" kern="1200" baseline="0" dirty="0" err="1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ar</a:t>
                      </a:r>
                      <a:r>
                        <a:rPr lang="en-GB" sz="1600" b="1" kern="1200" baseline="0" dirty="0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en-GB" sz="1600" b="1" kern="1200" baseline="0" dirty="0" err="1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gyfer</a:t>
                      </a:r>
                      <a:r>
                        <a:rPr lang="en-GB" sz="1600" b="1" kern="1200" baseline="0" dirty="0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en-GB" sz="1600" b="1" kern="1200" baseline="0" dirty="0" err="1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tabl</a:t>
                      </a:r>
                      <a:r>
                        <a:rPr lang="en-GB" sz="1600" b="1" kern="1200" baseline="0" dirty="0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 | </a:t>
                      </a:r>
                      <a:r>
                        <a:rPr lang="en-GB" sz="1600" b="1" kern="1200" dirty="0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Table heading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6E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7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Testun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This</a:t>
                      </a:r>
                      <a:r>
                        <a:rPr lang="en-US" sz="1400" kern="1200" baseline="0" dirty="0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is an example of how a primary table should look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83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Testun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Text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83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Testun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Text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83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Testun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Text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87363" y="1567656"/>
            <a:ext cx="8418513" cy="1188244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3200" baseline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dirty="0" err="1"/>
              <a:t>Teitl</a:t>
            </a:r>
            <a:r>
              <a:rPr lang="en-US" dirty="0"/>
              <a:t> 1 | Title 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3200" kern="1100" spc="-50" dirty="0" err="1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Teitl</a:t>
            </a:r>
            <a:r>
              <a:rPr lang="en-US" sz="3200" kern="1100" spc="-50" dirty="0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 2 | Title 2</a:t>
            </a:r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20939B21-3098-4B97-BDC4-7DCDB44F921F}" type="datetimeFigureOut">
              <a:rPr lang="en-GB"/>
              <a:pPr/>
              <a:t>16/10/2020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784012CD-55BA-40C8-93AF-4E9A6F52F330}" type="slidenum">
              <a:rPr lang="en-GB"/>
              <a:pPr/>
              <a:t>‹#›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5788" y="585788"/>
            <a:ext cx="8291882" cy="1420812"/>
          </a:xfrm>
          <a:prstGeom prst="rect">
            <a:avLst/>
          </a:prstGeom>
        </p:spPr>
        <p:txBody>
          <a:bodyPr/>
          <a:lstStyle>
            <a:lvl1pPr marL="0" marR="0" indent="0" algn="l" defTabSz="457200" rtl="0" eaLnBrk="1" fontAlgn="base" latinLnBrk="0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 sz="3200"/>
            </a:lvl1pPr>
          </a:lstStyle>
          <a:p>
            <a:pPr marL="0" marR="0" lvl="0" indent="0" algn="l" defTabSz="457200" rtl="0" eaLnBrk="1" fontAlgn="base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100" cap="none" spc="-3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tham Rounded Book"/>
                <a:ea typeface="ＭＳ Ｐゴシック" pitchFamily="1" charset="-128"/>
                <a:cs typeface="Gotham Rounded Book"/>
              </a:rPr>
              <a:t>TEITL | TITLE</a:t>
            </a:r>
          </a:p>
          <a:p>
            <a:pPr marL="0" marR="0" lvl="0" indent="0" algn="l" defTabSz="457200" rtl="0" eaLnBrk="1" fontAlgn="base" latinLnBrk="0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100" cap="none" spc="-3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tham Rounded Book"/>
                <a:ea typeface="ＭＳ Ｐゴシック" pitchFamily="1" charset="-128"/>
                <a:cs typeface="Gotham Rounded Book"/>
              </a:rPr>
              <a:t>[GORFFENNAF | JULY 2014]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B870D0-6D8A-49C2-AF51-43AD83BDC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EE5C-30FA-409D-A24B-F3DE1A0224E1}" type="datetimeFigureOut">
              <a:rPr lang="en-GB" smtClean="0"/>
              <a:t>16/10/2020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ED8A10-1DFE-49AE-9CD7-CB9A7DB73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9B955F-798B-45D5-B778-CDABFDDA1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A90E8-96D9-4536-96B1-48328C900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41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608842-BC63-4DE0-9765-84E62DAF4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058603-9BE6-4950-A2F4-5511A7F97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EB1DCE-842A-40E0-A719-7528037DC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5F1EA5-7F63-428C-9D64-A1A462AD5C5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3006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2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31" y="1911"/>
            <a:ext cx="9152231" cy="1265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453084" y="142557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Text Placeholder 2"/>
          <p:cNvSpPr>
            <a:spLocks noGrp="1"/>
          </p:cNvSpPr>
          <p:nvPr>
            <p:ph type="body" idx="1"/>
          </p:nvPr>
        </p:nvSpPr>
        <p:spPr>
          <a:xfrm>
            <a:off x="457200" y="2984501"/>
            <a:ext cx="8229600" cy="2781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5" name="Picture 5" descr="Y:\Tools and Systems\Educational Support\Marketing and Communications\Jay\Banners\Power Point\cbac-POWERPOINTheader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400" y="25400"/>
            <a:ext cx="9169400" cy="133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0" r:id="rId2"/>
    <p:sldLayoutId id="2147483652" r:id="rId3"/>
    <p:sldLayoutId id="2147483653" r:id="rId4"/>
    <p:sldLayoutId id="2147483654" r:id="rId5"/>
    <p:sldLayoutId id="2147483655" r:id="rId6"/>
    <p:sldLayoutId id="2147483661" r:id="rId7"/>
    <p:sldLayoutId id="2147483662" r:id="rId8"/>
  </p:sldLayoutIdLst>
  <p:txStyles>
    <p:titleStyle>
      <a:lvl1pPr algn="l" defTabSz="457200" rtl="0" eaLnBrk="1" fontAlgn="base" hangingPunct="1">
        <a:spcBef>
          <a:spcPct val="0"/>
        </a:spcBef>
        <a:spcAft>
          <a:spcPct val="0"/>
        </a:spcAft>
        <a:defRPr sz="3200" kern="1200">
          <a:solidFill>
            <a:srgbClr val="0070C0"/>
          </a:solidFill>
          <a:latin typeface="Arial" panose="020B0604020202020204" pitchFamily="34" charset="0"/>
          <a:ea typeface="ＭＳ Ｐゴシック" pitchFamily="1" charset="-128"/>
          <a:cs typeface="Arial" panose="020B0604020202020204" pitchFamily="34" charset="0"/>
        </a:defRPr>
      </a:lvl1pPr>
      <a:lvl2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2pPr>
      <a:lvl3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3pPr>
      <a:lvl4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4pPr>
      <a:lvl5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5pPr>
      <a:lvl6pPr marL="4572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6pPr>
      <a:lvl7pPr marL="9144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7pPr>
      <a:lvl8pPr marL="13716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8pPr>
      <a:lvl9pPr marL="18288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9pPr>
    </p:titleStyle>
    <p:bodyStyle>
      <a:lvl1pPr marL="0" indent="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ＭＳ Ｐゴシック" pitchFamily="1" charset="-128"/>
          <a:cs typeface="Arial" panose="020B0604020202020204" pitchFamily="34" charset="0"/>
        </a:defRPr>
      </a:lvl1pPr>
      <a:lvl2pPr marL="742950" indent="-28575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ＭＳ Ｐゴシック" pitchFamily="1" charset="-128"/>
          <a:cs typeface="+mn-cs"/>
        </a:defRPr>
      </a:lvl2pPr>
      <a:lvl3pPr marL="1143000" indent="-22860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ＭＳ Ｐゴシック" pitchFamily="1" charset="-128"/>
          <a:cs typeface="+mn-cs"/>
        </a:defRPr>
      </a:lvl3pPr>
      <a:lvl4pPr marL="1600200" indent="-22860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ＭＳ Ｐゴシック" pitchFamily="1" charset="-128"/>
          <a:cs typeface="+mn-cs"/>
        </a:defRPr>
      </a:lvl4pPr>
      <a:lvl5pPr marL="2057400" indent="-22860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ＭＳ Ｐゴシック" pitchFamily="1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9.jpg"/><Relationship Id="rId7" Type="http://schemas.openxmlformats.org/officeDocument/2006/relationships/image" Target="../media/image12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o.uk/url?sa=i&amp;rct=j&amp;q=&amp;esrc=s&amp;source=images&amp;cd=&amp;ved=2ahUKEwiZmMqKnbXiAhVJ8OAKHVCUDtgQjRx6BAgBEAU&amp;url=https%3A%2F%2Fwww.topuniversities.com%2Fblog%2F5-final-exam-tips&amp;psig=AOvVaw3BrYHx_6Y6XE0ScdDg3H-p&amp;ust=1558823725228427" TargetMode="Externa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hyperlink" Target="http://travel.nationalgeographic.com/places/images/photos/photo_lg_spain.jpg" TargetMode="External"/><Relationship Id="rId7" Type="http://schemas.openxmlformats.org/officeDocument/2006/relationships/image" Target="../media/image19.jpeg"/><Relationship Id="rId12" Type="http://schemas.openxmlformats.org/officeDocument/2006/relationships/image" Target="../media/image22.jpeg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8.jpeg"/><Relationship Id="rId11" Type="http://schemas.openxmlformats.org/officeDocument/2006/relationships/image" Target="../media/image21.jpeg"/><Relationship Id="rId5" Type="http://schemas.openxmlformats.org/officeDocument/2006/relationships/image" Target="../media/image17.jpeg"/><Relationship Id="rId10" Type="http://schemas.openxmlformats.org/officeDocument/2006/relationships/image" Target="../media/image15.png"/><Relationship Id="rId4" Type="http://schemas.openxmlformats.org/officeDocument/2006/relationships/image" Target="../media/image16.jpeg"/><Relationship Id="rId9" Type="http://schemas.openxmlformats.org/officeDocument/2006/relationships/oleObject" Target="../embeddings/oleObject1.bin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newzar.files.wordpress.com/2010/01/credit-card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://images.google.co.uk/imgres?imgurl=http://www.wda.co.uk/resources/Llangranoglogo1.jpg&amp;imgrefurl=http://www.wda.co.uk/index.cfm//opportunities_for_people/llwybro_routes/news/mid_wales/urdd___llangranog/wl10261&amp;usg=__sfhUrwyGrwg9UnSwhIy99af_RW0=&amp;h=143&amp;w=150&amp;sz=5&amp;hl=en&amp;start=9&amp;tbnid=mQvrF4von6hnXM:&amp;tbnh=92&amp;tbnw=96&amp;prev=/images%3Fq%3Dsgio%2Byn%2Bllangrannog%26gbv%3D2%26hl%3Den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png"/><Relationship Id="rId4" Type="http://schemas.openxmlformats.org/officeDocument/2006/relationships/image" Target="../media/image34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3.jpeg"/><Relationship Id="rId7" Type="http://schemas.openxmlformats.org/officeDocument/2006/relationships/image" Target="../media/image39.jpeg"/><Relationship Id="rId2" Type="http://schemas.openxmlformats.org/officeDocument/2006/relationships/hyperlink" Target="http://images.google.co.uk/imgres?imgurl=http://www.wda.co.uk/resources/Llangranoglogo1.jpg&amp;imgrefurl=http://www.wda.co.uk/index.cfm//opportunities_for_people/llwybro_routes/news/mid_wales/urdd___llangranog/wl10261&amp;usg=__sfhUrwyGrwg9UnSwhIy99af_RW0=&amp;h=143&amp;w=150&amp;sz=5&amp;hl=en&amp;start=9&amp;tbnid=mQvrF4von6hnXM:&amp;tbnh=92&amp;tbnw=96&amp;prev=/images%3Fq%3Dsgio%2Byn%2Bllangrannog%26gbv%3D2%26hl%3Den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cbac.co.uk/umbraco/surface/blobstorage/download?nodeId=9615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bac.co.uk/umbraco/surface/blobstorage/download?nodeId=9616" TargetMode="Externa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cbac.co.uk/cymwysterau/cymraeg-ail-iaith-tgau/#tab_pastpapers" TargetMode="Externa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pastpapers.download.wjec.co.uk/s19-3020u40-1%20wjec%20gcse%20welsh%20second%20lang%20-%20uni-ms.pdf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hyperlink" Target="http://pastpapers.download.wjec.co.uk/s19-3020u40-1%20wjec%20gcse%20welsh%20second%20lang%20-%20uni-ms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7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hyperlink" Target="http://pastpapers.download.wjec.co.uk/s19-3020u40-1%20wjec%20gcse%20welsh%20second%20lang%20-%20uni-ms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9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bac.co.uk/media/10zfdujf/tgau-cymraeg-ail-iaith-adroddiad-arholwyr-haf-2019.pdf" TargetMode="Externa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resources.wjec.co.uk/Pages/ResourceSingle.aspx?rIid=3407" TargetMode="Externa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bac.co.uk/cymwysterau/cymraeg-ail-iaith-tgau/?sub_nav_level=courses#tab_training" TargetMode="External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hyperlink" Target="https://www.cbac.co.uk/umbraco/surface/blobstorage/download?nodeId=31568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6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9.pn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0.gif"/><Relationship Id="rId4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-145314" y="808990"/>
            <a:ext cx="9434627" cy="127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4800" b="1" kern="1100" spc="-3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US" sz="4800" b="1" kern="1100" spc="-3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TAR Coleg y </a:t>
            </a:r>
            <a:r>
              <a:rPr lang="en-US" sz="4800" b="1" kern="1100" spc="-3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US" sz="4800" b="1" kern="1100" spc="-3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80000"/>
              </a:lnSpc>
            </a:pPr>
            <a:r>
              <a:rPr lang="en-US" sz="4800" b="1" kern="1100" spc="-3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US" sz="4800" b="1" kern="1100" spc="-3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2020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16" y="5874317"/>
            <a:ext cx="798967" cy="798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2482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16" y="5874317"/>
            <a:ext cx="798967" cy="79896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8365E20-B304-4BD9-8C31-650395DCE414}"/>
              </a:ext>
            </a:extLst>
          </p:cNvPr>
          <p:cNvSpPr/>
          <p:nvPr/>
        </p:nvSpPr>
        <p:spPr>
          <a:xfrm>
            <a:off x="1808047" y="198949"/>
            <a:ext cx="5296963" cy="117570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8800" b="1" kern="1100" spc="-3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UNED UN</a:t>
            </a:r>
          </a:p>
        </p:txBody>
      </p:sp>
    </p:spTree>
    <p:extLst>
      <p:ext uri="{BB962C8B-B14F-4D97-AF65-F5344CB8AC3E}">
        <p14:creationId xmlns:p14="http://schemas.microsoft.com/office/powerpoint/2010/main" val="3321185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F8D233-71B7-4DF0-A598-C24A42E2917F}"/>
              </a:ext>
            </a:extLst>
          </p:cNvPr>
          <p:cNvSpPr/>
          <p:nvPr/>
        </p:nvSpPr>
        <p:spPr>
          <a:xfrm>
            <a:off x="247402" y="21873"/>
            <a:ext cx="7987058" cy="141577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UNED </a:t>
            </a:r>
            <a:r>
              <a:rPr lang="en-US" sz="54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</a:t>
            </a:r>
          </a:p>
          <a:p>
            <a:pPr algn="ctr"/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US" sz="3200" b="1" cap="none" spc="0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cap="none" spc="0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cap="none" spc="0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cap="none" spc="0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cap="none" spc="0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cap="none" spc="0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gweledol</a:t>
            </a:r>
            <a:endParaRPr lang="en-US" sz="3200" b="1" cap="none" spc="0" dirty="0">
              <a:ln w="1270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CD233C-A646-4151-876E-63A249713979}"/>
              </a:ext>
            </a:extLst>
          </p:cNvPr>
          <p:cNvSpPr txBox="1"/>
          <p:nvPr/>
        </p:nvSpPr>
        <p:spPr>
          <a:xfrm>
            <a:off x="0" y="1289487"/>
            <a:ext cx="9186211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CRYNODEB –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diarholiad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safoni’n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fewnol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safoni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sampl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allanol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CBAC)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Dyddiadau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nhymor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tridiau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Ebrill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19eg – 21ain, 2021)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cy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(dyddiadau dros dro)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12 clip fideo – 2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(bore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phrynhawn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Athrawon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gwylio’r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clip hanner awr cyn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Amrywiaeth o bynciau yn seiliedig ar y 3 thema eang: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Cyflogaeth, Cymru A’r Byd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ac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Ieuenctid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(tudalen 6 manyleb TGAU Cymraeg Ail Iaith)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25% (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Gwrando 20% ;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5%)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munud o baratoi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ymgeiswyr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yn cynnwys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gwylio’r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clip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fideo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Gwrando – ymateb i’r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clywedol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ymateb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farn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20%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trafod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cyd-drafod, defnyddio ystod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batrymau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5%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50 marc (6-8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/8-10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3)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(2021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4-8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/6-10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3)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721169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3020U10-1_Prawf_1C">
            <a:hlinkClick r:id="" action="ppaction://media"/>
            <a:extLst>
              <a:ext uri="{FF2B5EF4-FFF2-40B4-BE49-F238E27FC236}">
                <a16:creationId xmlns:a16="http://schemas.microsoft.com/office/drawing/2014/main" id="{3CFAEB30-39CE-4556-A7F4-2D5474BD08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1305" y="1635759"/>
            <a:ext cx="8424898" cy="473900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28D37C2-A8E4-4CAF-BD3A-B48ECD3386CC}"/>
              </a:ext>
            </a:extLst>
          </p:cNvPr>
          <p:cNvSpPr txBox="1"/>
          <p:nvPr/>
        </p:nvSpPr>
        <p:spPr>
          <a:xfrm>
            <a:off x="1391920" y="121920"/>
            <a:ext cx="44602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Paratoi’r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disgyblion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 err="1">
                <a:solidFill>
                  <a:schemeClr val="bg1"/>
                </a:solidFill>
              </a:rPr>
              <a:t>Teitl</a:t>
            </a:r>
            <a:r>
              <a:rPr lang="en-GB" b="1" dirty="0">
                <a:solidFill>
                  <a:schemeClr val="bg1"/>
                </a:solidFill>
              </a:rPr>
              <a:t>: ‘</a:t>
            </a:r>
            <a:r>
              <a:rPr lang="en-GB" b="1" dirty="0" err="1">
                <a:solidFill>
                  <a:schemeClr val="bg1"/>
                </a:solidFill>
              </a:rPr>
              <a:t>Noa’n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cyfarfod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â’r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swyddog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gyrfaoedd</a:t>
            </a:r>
            <a:r>
              <a:rPr lang="en-GB" b="1" dirty="0">
                <a:solidFill>
                  <a:schemeClr val="bg1"/>
                </a:solidFill>
              </a:rPr>
              <a:t>’</a:t>
            </a:r>
          </a:p>
          <a:p>
            <a:r>
              <a:rPr lang="en-GB" b="1" dirty="0">
                <a:solidFill>
                  <a:schemeClr val="bg1"/>
                </a:solidFill>
              </a:rPr>
              <a:t>Pa </a:t>
            </a:r>
            <a:r>
              <a:rPr lang="en-GB" b="1" dirty="0" err="1">
                <a:solidFill>
                  <a:schemeClr val="bg1"/>
                </a:solidFill>
              </a:rPr>
              <a:t>thema</a:t>
            </a:r>
            <a:r>
              <a:rPr lang="en-GB" b="1" dirty="0">
                <a:solidFill>
                  <a:schemeClr val="bg1"/>
                </a:solidFill>
              </a:rPr>
              <a:t>/</a:t>
            </a:r>
            <a:r>
              <a:rPr lang="en-GB" b="1" dirty="0" err="1">
                <a:solidFill>
                  <a:schemeClr val="bg1"/>
                </a:solidFill>
              </a:rPr>
              <a:t>themâu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eang</a:t>
            </a:r>
            <a:r>
              <a:rPr lang="en-GB" b="1" dirty="0">
                <a:solidFill>
                  <a:schemeClr val="bg1"/>
                </a:solidFill>
              </a:rPr>
              <a:t>?</a:t>
            </a:r>
          </a:p>
          <a:p>
            <a:r>
              <a:rPr lang="en-GB" b="1" dirty="0">
                <a:solidFill>
                  <a:schemeClr val="bg1"/>
                </a:solidFill>
              </a:rPr>
              <a:t>Pa </a:t>
            </a:r>
            <a:r>
              <a:rPr lang="en-GB" b="1" dirty="0" err="1">
                <a:solidFill>
                  <a:schemeClr val="bg1"/>
                </a:solidFill>
              </a:rPr>
              <a:t>destunau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eraill</a:t>
            </a:r>
            <a:r>
              <a:rPr lang="en-GB" b="1" dirty="0">
                <a:solidFill>
                  <a:schemeClr val="bg1"/>
                </a:solidFill>
              </a:rPr>
              <a:t> gall y </a:t>
            </a:r>
            <a:r>
              <a:rPr lang="en-GB" b="1" dirty="0" err="1">
                <a:solidFill>
                  <a:schemeClr val="bg1"/>
                </a:solidFill>
              </a:rPr>
              <a:t>disgyblion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drafod</a:t>
            </a:r>
            <a:r>
              <a:rPr lang="en-GB" b="1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802500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3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51A69D-EF2F-4E95-88E8-C89C0BB370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11" t="15769" r="6666" b="5661"/>
          <a:stretch/>
        </p:blipFill>
        <p:spPr>
          <a:xfrm>
            <a:off x="101600" y="1378962"/>
            <a:ext cx="8940800" cy="52425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439DD5A-CAE9-4B6E-8094-211057D4E856}"/>
              </a:ext>
            </a:extLst>
          </p:cNvPr>
          <p:cNvSpPr txBox="1"/>
          <p:nvPr/>
        </p:nvSpPr>
        <p:spPr>
          <a:xfrm>
            <a:off x="1178560" y="34488"/>
            <a:ext cx="79654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Taflen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baratoi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/grid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ymgeisydd</a:t>
            </a: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highlight>
                  <a:srgbClr val="FFFF00"/>
                </a:highlight>
              </a:rPr>
              <a:t>Ddim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yn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cael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ei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hasesu</a:t>
            </a:r>
            <a:endParaRPr lang="en-GB" sz="2000" dirty="0">
              <a:highlight>
                <a:srgbClr val="FFFF00"/>
              </a:highlight>
            </a:endParaRPr>
          </a:p>
          <a:p>
            <a:r>
              <a:rPr lang="en-GB" sz="2000" dirty="0" err="1">
                <a:highlight>
                  <a:srgbClr val="FFFF00"/>
                </a:highlight>
              </a:rPr>
              <a:t>Taflen</a:t>
            </a:r>
            <a:r>
              <a:rPr lang="en-GB" sz="2000" dirty="0">
                <a:highlight>
                  <a:srgbClr val="FFFF00"/>
                </a:highlight>
              </a:rPr>
              <a:t> y </a:t>
            </a:r>
            <a:r>
              <a:rPr lang="en-GB" sz="2000" dirty="0" err="1">
                <a:highlight>
                  <a:srgbClr val="FFFF00"/>
                </a:highlight>
              </a:rPr>
              <a:t>sampl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yn</a:t>
            </a:r>
            <a:r>
              <a:rPr lang="en-GB" sz="2000" dirty="0">
                <a:highlight>
                  <a:srgbClr val="FFFF00"/>
                </a:highlight>
              </a:rPr>
              <a:t> y </a:t>
            </a:r>
            <a:r>
              <a:rPr lang="en-GB" sz="2000" dirty="0" err="1">
                <a:highlight>
                  <a:srgbClr val="FFFF00"/>
                </a:highlight>
              </a:rPr>
              <a:t>grŵp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yn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cael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ei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llwytho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a’i</a:t>
            </a:r>
            <a:r>
              <a:rPr lang="en-GB" sz="2000" dirty="0">
                <a:highlight>
                  <a:srgbClr val="FFFF00"/>
                </a:highlight>
              </a:rPr>
              <a:t> hafnon at y </a:t>
            </a:r>
            <a:r>
              <a:rPr lang="en-GB" sz="2000" dirty="0" err="1">
                <a:highlight>
                  <a:srgbClr val="FFFF00"/>
                </a:highlight>
              </a:rPr>
              <a:t>cymedrolwr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ynghyd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â’r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dirty="0" err="1">
                <a:highlight>
                  <a:srgbClr val="FFFF00"/>
                </a:highlight>
              </a:rPr>
              <a:t>recordiad</a:t>
            </a:r>
            <a:endParaRPr lang="en-GB" sz="2000" dirty="0">
              <a:highlight>
                <a:srgbClr val="FFFF00"/>
              </a:highlight>
            </a:endParaRPr>
          </a:p>
          <a:p>
            <a:endParaRPr lang="en-GB" sz="2000" dirty="0">
              <a:highlight>
                <a:srgbClr val="FFFF00"/>
              </a:highlight>
            </a:endParaRPr>
          </a:p>
          <a:p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02C9B3-3C18-491D-BF39-E678270CD2E6}"/>
              </a:ext>
            </a:extLst>
          </p:cNvPr>
          <p:cNvSpPr txBox="1"/>
          <p:nvPr/>
        </p:nvSpPr>
        <p:spPr>
          <a:xfrm>
            <a:off x="6013196" y="3429000"/>
            <a:ext cx="25110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Thema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: </a:t>
            </a:r>
            <a:r>
              <a:rPr lang="en-GB" dirty="0" err="1"/>
              <a:t>Cyflogaeth</a:t>
            </a:r>
            <a:r>
              <a:rPr lang="en-GB" dirty="0"/>
              <a:t> + </a:t>
            </a:r>
            <a:r>
              <a:rPr lang="en-GB" dirty="0" err="1"/>
              <a:t>Ieuenctid</a:t>
            </a:r>
            <a:endParaRPr lang="en-GB" dirty="0"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Gyrfaoedd</a:t>
            </a:r>
            <a:r>
              <a:rPr lang="en-GB" dirty="0"/>
              <a:t>/</a:t>
            </a:r>
            <a:r>
              <a:rPr lang="en-GB" dirty="0" err="1"/>
              <a:t>dyfodol</a:t>
            </a:r>
            <a:endParaRPr lang="en-GB" dirty="0"/>
          </a:p>
          <a:p>
            <a:r>
              <a:rPr lang="en-GB" dirty="0"/>
              <a:t>/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/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gwirfoddol</a:t>
            </a:r>
            <a:r>
              <a:rPr lang="en-GB" dirty="0"/>
              <a:t>/</a:t>
            </a:r>
            <a:r>
              <a:rPr lang="en-GB" dirty="0" err="1"/>
              <a:t>pynciau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‘A’/</a:t>
            </a:r>
            <a:r>
              <a:rPr lang="en-GB" dirty="0" err="1"/>
              <a:t>ysgol</a:t>
            </a:r>
            <a:r>
              <a:rPr lang="en-GB" dirty="0"/>
              <a:t>/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hapus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Testun</a:t>
            </a:r>
            <a:r>
              <a:rPr lang="en-GB" dirty="0"/>
              <a:t> </a:t>
            </a:r>
            <a:r>
              <a:rPr lang="en-GB" dirty="0" err="1"/>
              <a:t>hawdd</a:t>
            </a:r>
            <a:r>
              <a:rPr lang="en-GB" dirty="0"/>
              <a:t> – </a:t>
            </a:r>
            <a:r>
              <a:rPr lang="en-GB" dirty="0" err="1"/>
              <a:t>rhaglenni</a:t>
            </a:r>
            <a:r>
              <a:rPr lang="en-GB" dirty="0"/>
              <a:t> teledu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788927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5CF4205-4DD7-4D6A-9861-026C693FA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639" y="2220841"/>
            <a:ext cx="8618722" cy="3232043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en-GB" b="1" dirty="0">
                <a:solidFill>
                  <a:schemeClr val="tx1"/>
                </a:solidFill>
              </a:rPr>
              <a:t>Ydy’r ymgeiswyr yn cyfeirio at y clip fideo yn </a:t>
            </a:r>
            <a:r>
              <a:rPr lang="en-GB" b="1" dirty="0" err="1">
                <a:solidFill>
                  <a:schemeClr val="tx1"/>
                </a:solidFill>
              </a:rPr>
              <a:t>ddigonol</a:t>
            </a:r>
            <a:r>
              <a:rPr lang="en-GB" b="1" dirty="0">
                <a:solidFill>
                  <a:schemeClr val="tx1"/>
                </a:solidFill>
              </a:rPr>
              <a:t> ac yn effeithiol?</a:t>
            </a:r>
          </a:p>
          <a:p>
            <a:pPr marL="457200" indent="-457200">
              <a:buAutoNum type="arabicPeriod"/>
            </a:pPr>
            <a:r>
              <a:rPr lang="en-GB" b="1" dirty="0">
                <a:solidFill>
                  <a:schemeClr val="tx1"/>
                </a:solidFill>
              </a:rPr>
              <a:t>Ydyn </a:t>
            </a:r>
            <a:r>
              <a:rPr lang="en-GB" b="1" dirty="0" err="1">
                <a:solidFill>
                  <a:schemeClr val="tx1"/>
                </a:solidFill>
              </a:rPr>
              <a:t>nhw’n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cydweithio</a:t>
            </a:r>
            <a:r>
              <a:rPr lang="en-GB" b="1" dirty="0">
                <a:solidFill>
                  <a:schemeClr val="tx1"/>
                </a:solidFill>
              </a:rPr>
              <a:t> yn </a:t>
            </a:r>
            <a:r>
              <a:rPr lang="en-GB" b="1" dirty="0" err="1">
                <a:solidFill>
                  <a:schemeClr val="tx1"/>
                </a:solidFill>
              </a:rPr>
              <a:t>llwyddiannus</a:t>
            </a:r>
            <a:r>
              <a:rPr lang="en-GB" b="1" dirty="0">
                <a:solidFill>
                  <a:schemeClr val="tx1"/>
                </a:solidFill>
              </a:rPr>
              <a:t>? </a:t>
            </a:r>
          </a:p>
          <a:p>
            <a:pPr marL="457200" indent="-457200">
              <a:buAutoNum type="arabicPeriod"/>
            </a:pPr>
            <a:r>
              <a:rPr lang="en-GB" b="1" dirty="0">
                <a:solidFill>
                  <a:schemeClr val="tx1"/>
                </a:solidFill>
              </a:rPr>
              <a:t>Ydyn nhw’n </a:t>
            </a:r>
            <a:r>
              <a:rPr lang="en-GB" b="1" dirty="0" err="1">
                <a:solidFill>
                  <a:schemeClr val="tx1"/>
                </a:solidFill>
              </a:rPr>
              <a:t>llwyddo</a:t>
            </a:r>
            <a:r>
              <a:rPr lang="en-GB" b="1" dirty="0">
                <a:solidFill>
                  <a:schemeClr val="tx1"/>
                </a:solidFill>
              </a:rPr>
              <a:t> i ymestyn y </a:t>
            </a:r>
            <a:r>
              <a:rPr lang="en-GB" b="1" dirty="0" err="1">
                <a:solidFill>
                  <a:schemeClr val="tx1"/>
                </a:solidFill>
              </a:rPr>
              <a:t>drafodaeth</a:t>
            </a:r>
            <a:r>
              <a:rPr lang="en-GB" b="1" dirty="0">
                <a:solidFill>
                  <a:schemeClr val="tx1"/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en-GB" b="1" dirty="0">
                <a:solidFill>
                  <a:schemeClr val="tx1"/>
                </a:solidFill>
              </a:rPr>
              <a:t>Beth am safon </a:t>
            </a:r>
            <a:r>
              <a:rPr lang="en-GB" b="1" dirty="0" err="1">
                <a:solidFill>
                  <a:schemeClr val="tx1"/>
                </a:solidFill>
              </a:rPr>
              <a:t>yr</a:t>
            </a:r>
            <a:r>
              <a:rPr lang="en-GB" b="1" dirty="0">
                <a:solidFill>
                  <a:schemeClr val="tx1"/>
                </a:solidFill>
              </a:rPr>
              <a:t> iaith / amrywiaeth y </a:t>
            </a:r>
            <a:r>
              <a:rPr lang="en-GB" b="1" dirty="0" err="1">
                <a:solidFill>
                  <a:schemeClr val="tx1"/>
                </a:solidFill>
              </a:rPr>
              <a:t>patrymau</a:t>
            </a:r>
            <a:r>
              <a:rPr lang="en-GB" b="1" dirty="0">
                <a:solidFill>
                  <a:schemeClr val="tx1"/>
                </a:solidFill>
              </a:rPr>
              <a:t>…?</a:t>
            </a:r>
          </a:p>
          <a:p>
            <a:pPr marL="457200" indent="-457200">
              <a:buAutoNum type="arabicPeriod"/>
            </a:pPr>
            <a:r>
              <a:rPr lang="en-GB" b="1" dirty="0">
                <a:solidFill>
                  <a:schemeClr val="tx1"/>
                </a:solidFill>
              </a:rPr>
              <a:t>Beth am </a:t>
            </a:r>
            <a:r>
              <a:rPr lang="en-GB" b="1" dirty="0" err="1">
                <a:solidFill>
                  <a:schemeClr val="tx1"/>
                </a:solidFill>
              </a:rPr>
              <a:t>rôl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yr</a:t>
            </a:r>
            <a:r>
              <a:rPr lang="en-GB" b="1" dirty="0">
                <a:solidFill>
                  <a:schemeClr val="tx1"/>
                </a:solidFill>
              </a:rPr>
              <a:t> athro?</a:t>
            </a:r>
          </a:p>
          <a:p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D957B2D-0881-4FD0-B00E-831406F61558}"/>
              </a:ext>
            </a:extLst>
          </p:cNvPr>
          <p:cNvSpPr/>
          <p:nvPr/>
        </p:nvSpPr>
        <p:spPr>
          <a:xfrm>
            <a:off x="-746183" y="1405116"/>
            <a:ext cx="10347608" cy="65883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hystyried</a:t>
            </a:r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safoni</a:t>
            </a:r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endParaRPr lang="en-US" sz="28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034B8E77-BBE6-4054-9B25-577B895523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3043793"/>
              </p:ext>
            </p:extLst>
          </p:nvPr>
        </p:nvGraphicFramePr>
        <p:xfrm>
          <a:off x="987391" y="5609774"/>
          <a:ext cx="6880460" cy="7010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440230">
                  <a:extLst>
                    <a:ext uri="{9D8B030D-6E8A-4147-A177-3AD203B41FA5}">
                      <a16:colId xmlns:a16="http://schemas.microsoft.com/office/drawing/2014/main" val="2351117490"/>
                    </a:ext>
                  </a:extLst>
                </a:gridCol>
                <a:gridCol w="3440230">
                  <a:extLst>
                    <a:ext uri="{9D8B030D-6E8A-4147-A177-3AD203B41FA5}">
                      <a16:colId xmlns:a16="http://schemas.microsoft.com/office/drawing/2014/main" val="33260497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fand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farc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 /30(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Gwrando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/20 (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Siarad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2444259"/>
                  </a:ext>
                </a:extLst>
              </a:tr>
            </a:tbl>
          </a:graphicData>
        </a:graphic>
      </p:graphicFrame>
      <p:sp>
        <p:nvSpPr>
          <p:cNvPr id="12" name="Arrow: Right 11">
            <a:extLst>
              <a:ext uri="{FF2B5EF4-FFF2-40B4-BE49-F238E27FC236}">
                <a16:creationId xmlns:a16="http://schemas.microsoft.com/office/drawing/2014/main" id="{6BF2F18A-CFF1-428E-A236-B04919734EBF}"/>
              </a:ext>
            </a:extLst>
          </p:cNvPr>
          <p:cNvSpPr/>
          <p:nvPr/>
        </p:nvSpPr>
        <p:spPr>
          <a:xfrm>
            <a:off x="4079441" y="5791852"/>
            <a:ext cx="492559" cy="192505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672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519F7B8-826A-4AAB-9FCF-5D74803EE044}"/>
              </a:ext>
            </a:extLst>
          </p:cNvPr>
          <p:cNvGraphicFramePr>
            <a:graphicFrameLocks noGrp="1"/>
          </p:cNvGraphicFramePr>
          <p:nvPr/>
        </p:nvGraphicFramePr>
        <p:xfrm>
          <a:off x="0" y="1280762"/>
          <a:ext cx="9144000" cy="55772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2325">
                  <a:extLst>
                    <a:ext uri="{9D8B030D-6E8A-4147-A177-3AD203B41FA5}">
                      <a16:colId xmlns:a16="http://schemas.microsoft.com/office/drawing/2014/main" val="887715816"/>
                    </a:ext>
                  </a:extLst>
                </a:gridCol>
                <a:gridCol w="1581133">
                  <a:extLst>
                    <a:ext uri="{9D8B030D-6E8A-4147-A177-3AD203B41FA5}">
                      <a16:colId xmlns:a16="http://schemas.microsoft.com/office/drawing/2014/main" val="474630060"/>
                    </a:ext>
                  </a:extLst>
                </a:gridCol>
                <a:gridCol w="1581133">
                  <a:extLst>
                    <a:ext uri="{9D8B030D-6E8A-4147-A177-3AD203B41FA5}">
                      <a16:colId xmlns:a16="http://schemas.microsoft.com/office/drawing/2014/main" val="2790149529"/>
                    </a:ext>
                  </a:extLst>
                </a:gridCol>
                <a:gridCol w="1529409">
                  <a:extLst>
                    <a:ext uri="{9D8B030D-6E8A-4147-A177-3AD203B41FA5}">
                      <a16:colId xmlns:a16="http://schemas.microsoft.com/office/drawing/2014/main" val="2716133847"/>
                    </a:ext>
                  </a:extLst>
                </a:gridCol>
              </a:tblGrid>
              <a:tr h="3187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UNED UN : DEFNYDDIO CLIP FIDEO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Person 1</a:t>
                      </a:r>
                      <a:endParaRPr lang="en-GB" sz="1800" b="0" i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 2 </a:t>
                      </a:r>
                      <a:endParaRPr lang="en-GB" sz="1800" b="0" i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 3 </a:t>
                      </a:r>
                      <a:endParaRPr lang="en-GB" sz="1800" b="0" i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8269238"/>
                  </a:ext>
                </a:extLst>
              </a:tr>
              <a:tr h="6573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Cyfeirio at y clip fideo o leiaf 5 gwaith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(Referred to the video clip at least 5 times)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4978429"/>
                  </a:ext>
                </a:extLst>
              </a:tr>
              <a:tr h="6573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Amrywio 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brawddegau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(Varied sentences)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038388"/>
                  </a:ext>
                </a:extLst>
              </a:tr>
              <a:tr h="6573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Defnyddio’r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gorffennol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(Used past tense)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8587513"/>
                  </a:ext>
                </a:extLst>
              </a:tr>
              <a:tr h="6573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Defnyddio’r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presennol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(Used present tense)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8219607"/>
                  </a:ext>
                </a:extLst>
              </a:tr>
              <a:tr h="6573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Defnyddio’r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dyfodol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(Used the future tense)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5826674"/>
                  </a:ext>
                </a:extLst>
              </a:tr>
              <a:tr h="6573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Defnyddio o leiaf 3 idiom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(Used at least 3 idioms)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1768259"/>
                  </a:ext>
                </a:extLst>
              </a:tr>
              <a:tr h="6573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Mynegi barn gyda rhesymau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(Expressed opinions with reasons)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089336"/>
                  </a:ext>
                </a:extLst>
              </a:tr>
              <a:tr h="6573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Cytuno ac anghytuno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(Agreed and disagreed)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78363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97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837C425-B3F5-4552-8C37-F516F4F714C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2743" y="1445108"/>
            <a:ext cx="8418513" cy="1188244"/>
          </a:xfrm>
        </p:spPr>
        <p:txBody>
          <a:bodyPr/>
          <a:lstStyle/>
          <a:p>
            <a:r>
              <a:rPr lang="en-GB" b="1" dirty="0"/>
              <a:t>Mae angen ymarfer y sgiliau yma yn ystod Cyfnod Allweddol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36DA90-82D1-4B35-967C-28FF7C3BE84F}"/>
              </a:ext>
            </a:extLst>
          </p:cNvPr>
          <p:cNvSpPr txBox="1"/>
          <p:nvPr/>
        </p:nvSpPr>
        <p:spPr>
          <a:xfrm>
            <a:off x="362743" y="2736648"/>
            <a:ext cx="8555014" cy="3728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Ymateb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luniau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Ymateb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farn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eraill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Ymateb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Ymateb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glipiau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sbardunau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cerddi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gosod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Nghyfnod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</a:p>
          <a:p>
            <a:pPr algn="ctr">
              <a:lnSpc>
                <a:spcPct val="150000"/>
              </a:lnSpc>
            </a:pPr>
            <a:r>
              <a:rPr lang="en-GB" sz="2000" b="1" i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INTEGREIDDIO’R SGILIAU </a:t>
            </a:r>
          </a:p>
          <a:p>
            <a:pPr algn="ctr">
              <a:lnSpc>
                <a:spcPct val="150000"/>
              </a:lnSpc>
            </a:pPr>
            <a:r>
              <a:rPr lang="en-GB" sz="2000" b="1" i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YDY’R FFORDD HAWSAF I SICRHAU HYDER POBL IFANC </a:t>
            </a:r>
          </a:p>
          <a:p>
            <a:pPr algn="ctr">
              <a:lnSpc>
                <a:spcPct val="150000"/>
              </a:lnSpc>
            </a:pPr>
            <a:r>
              <a:rPr lang="en-GB" sz="2000" b="1" i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 LLWYDDIANT O RAN Y DYSGU!</a:t>
            </a:r>
          </a:p>
        </p:txBody>
      </p:sp>
    </p:spTree>
    <p:extLst>
      <p:ext uri="{BB962C8B-B14F-4D97-AF65-F5344CB8AC3E}">
        <p14:creationId xmlns:p14="http://schemas.microsoft.com/office/powerpoint/2010/main" val="3362543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FD3AA90A-EE03-4F12-A62E-A94C36E512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66" b="14575"/>
          <a:stretch/>
        </p:blipFill>
        <p:spPr>
          <a:xfrm>
            <a:off x="5975514" y="857250"/>
            <a:ext cx="3168488" cy="2510029"/>
          </a:xfrm>
          <a:custGeom>
            <a:avLst/>
            <a:gdLst>
              <a:gd name="connsiteX0" fmla="*/ 1549963 w 4224651"/>
              <a:gd name="connsiteY0" fmla="*/ 0 h 3346705"/>
              <a:gd name="connsiteX1" fmla="*/ 1555540 w 4224651"/>
              <a:gd name="connsiteY1" fmla="*/ 0 h 3346705"/>
              <a:gd name="connsiteX2" fmla="*/ 2621768 w 4224651"/>
              <a:gd name="connsiteY2" fmla="*/ 0 h 3346705"/>
              <a:gd name="connsiteX3" fmla="*/ 4224651 w 4224651"/>
              <a:gd name="connsiteY3" fmla="*/ 0 h 3346705"/>
              <a:gd name="connsiteX4" fmla="*/ 4224651 w 4224651"/>
              <a:gd name="connsiteY4" fmla="*/ 3346705 h 3346705"/>
              <a:gd name="connsiteX5" fmla="*/ 0 w 4224651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2465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4224651" y="0"/>
                </a:lnTo>
                <a:lnTo>
                  <a:pt x="4224651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15" name="Picture 14" descr="A tray of food&#10;&#10;Description automatically generated">
            <a:extLst>
              <a:ext uri="{FF2B5EF4-FFF2-40B4-BE49-F238E27FC236}">
                <a16:creationId xmlns:a16="http://schemas.microsoft.com/office/drawing/2014/main" id="{1E3AAA54-9DA7-406B-819D-D0340ACE1A2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27" r="-2" b="10768"/>
          <a:stretch/>
        </p:blipFill>
        <p:spPr>
          <a:xfrm>
            <a:off x="3370076" y="857433"/>
            <a:ext cx="5773923" cy="2510029"/>
          </a:xfrm>
          <a:custGeom>
            <a:avLst/>
            <a:gdLst>
              <a:gd name="connsiteX0" fmla="*/ 1549963 w 7698564"/>
              <a:gd name="connsiteY0" fmla="*/ 0 h 3346705"/>
              <a:gd name="connsiteX1" fmla="*/ 1555540 w 7698564"/>
              <a:gd name="connsiteY1" fmla="*/ 0 h 3346705"/>
              <a:gd name="connsiteX2" fmla="*/ 2621768 w 7698564"/>
              <a:gd name="connsiteY2" fmla="*/ 0 h 3346705"/>
              <a:gd name="connsiteX3" fmla="*/ 4832507 w 7698564"/>
              <a:gd name="connsiteY3" fmla="*/ 0 h 3346705"/>
              <a:gd name="connsiteX4" fmla="*/ 3282657 w 7698564"/>
              <a:gd name="connsiteY4" fmla="*/ 3346461 h 3346705"/>
              <a:gd name="connsiteX5" fmla="*/ 7698564 w 7698564"/>
              <a:gd name="connsiteY5" fmla="*/ 3346461 h 3346705"/>
              <a:gd name="connsiteX6" fmla="*/ 7698564 w 7698564"/>
              <a:gd name="connsiteY6" fmla="*/ 3346705 h 3346705"/>
              <a:gd name="connsiteX7" fmla="*/ 0 w 7698564"/>
              <a:gd name="connsiteY7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698564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4832507" y="0"/>
                </a:lnTo>
                <a:lnTo>
                  <a:pt x="3282657" y="3346461"/>
                </a:lnTo>
                <a:lnTo>
                  <a:pt x="7698564" y="3346461"/>
                </a:lnTo>
                <a:lnTo>
                  <a:pt x="7698564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16" name="Picture 15" descr="A group of people standing in front of a crowd posing for the camera&#10;&#10;Description automatically generated">
            <a:extLst>
              <a:ext uri="{FF2B5EF4-FFF2-40B4-BE49-F238E27FC236}">
                <a16:creationId xmlns:a16="http://schemas.microsoft.com/office/drawing/2014/main" id="{EEA3579E-16E5-46FF-AD42-500C24E2DFF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2" r="35261" b="-2"/>
          <a:stretch/>
        </p:blipFill>
        <p:spPr>
          <a:xfrm>
            <a:off x="15" y="857258"/>
            <a:ext cx="4394833" cy="2510021"/>
          </a:xfrm>
          <a:custGeom>
            <a:avLst/>
            <a:gdLst>
              <a:gd name="connsiteX0" fmla="*/ 0 w 5859797"/>
              <a:gd name="connsiteY0" fmla="*/ 0 h 3346705"/>
              <a:gd name="connsiteX1" fmla="*/ 5859797 w 5859797"/>
              <a:gd name="connsiteY1" fmla="*/ 0 h 3346705"/>
              <a:gd name="connsiteX2" fmla="*/ 4309834 w 5859797"/>
              <a:gd name="connsiteY2" fmla="*/ 3346705 h 3346705"/>
              <a:gd name="connsiteX3" fmla="*/ 4304257 w 5859797"/>
              <a:gd name="connsiteY3" fmla="*/ 3346705 h 3346705"/>
              <a:gd name="connsiteX4" fmla="*/ 3238029 w 5859797"/>
              <a:gd name="connsiteY4" fmla="*/ 3346705 h 3346705"/>
              <a:gd name="connsiteX5" fmla="*/ 0 w 5859797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17" name="Picture 16" descr="A group of young men playing a game of football&#10;&#10;Description automatically generated">
            <a:extLst>
              <a:ext uri="{FF2B5EF4-FFF2-40B4-BE49-F238E27FC236}">
                <a16:creationId xmlns:a16="http://schemas.microsoft.com/office/drawing/2014/main" id="{6FD27DA2-08FC-42DB-9E95-D8583865F46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" r="25986" b="-1"/>
          <a:stretch/>
        </p:blipFill>
        <p:spPr>
          <a:xfrm>
            <a:off x="4762568" y="3490722"/>
            <a:ext cx="4381433" cy="2510029"/>
          </a:xfrm>
          <a:custGeom>
            <a:avLst/>
            <a:gdLst>
              <a:gd name="connsiteX0" fmla="*/ 1549963 w 5841911"/>
              <a:gd name="connsiteY0" fmla="*/ 0 h 3346705"/>
              <a:gd name="connsiteX1" fmla="*/ 1555540 w 5841911"/>
              <a:gd name="connsiteY1" fmla="*/ 0 h 3346705"/>
              <a:gd name="connsiteX2" fmla="*/ 2621768 w 5841911"/>
              <a:gd name="connsiteY2" fmla="*/ 0 h 3346705"/>
              <a:gd name="connsiteX3" fmla="*/ 5841911 w 5841911"/>
              <a:gd name="connsiteY3" fmla="*/ 0 h 3346705"/>
              <a:gd name="connsiteX4" fmla="*/ 5841911 w 5841911"/>
              <a:gd name="connsiteY4" fmla="*/ 3346705 h 3346705"/>
              <a:gd name="connsiteX5" fmla="*/ 0 w 5841911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4191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5841911" y="0"/>
                </a:lnTo>
                <a:lnTo>
                  <a:pt x="5841911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18" name="Picture 2" descr="Image result for EXAMS">
            <a:hlinkClick r:id="rId6"/>
            <a:extLst>
              <a:ext uri="{FF2B5EF4-FFF2-40B4-BE49-F238E27FC236}">
                <a16:creationId xmlns:a16="http://schemas.microsoft.com/office/drawing/2014/main" id="{5A97E754-669B-4C9E-BB0E-4AD826CD37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71" r="16024" b="1"/>
          <a:stretch/>
        </p:blipFill>
        <p:spPr bwMode="auto">
          <a:xfrm>
            <a:off x="2146419" y="3490722"/>
            <a:ext cx="3627505" cy="2510029"/>
          </a:xfrm>
          <a:custGeom>
            <a:avLst/>
            <a:gdLst>
              <a:gd name="connsiteX0" fmla="*/ 1549963 w 4836673"/>
              <a:gd name="connsiteY0" fmla="*/ 0 h 3346705"/>
              <a:gd name="connsiteX1" fmla="*/ 4836673 w 4836673"/>
              <a:gd name="connsiteY1" fmla="*/ 0 h 3346705"/>
              <a:gd name="connsiteX2" fmla="*/ 3286710 w 4836673"/>
              <a:gd name="connsiteY2" fmla="*/ 3346705 h 3346705"/>
              <a:gd name="connsiteX3" fmla="*/ 3281133 w 4836673"/>
              <a:gd name="connsiteY3" fmla="*/ 3346705 h 3346705"/>
              <a:gd name="connsiteX4" fmla="*/ 2214905 w 4836673"/>
              <a:gd name="connsiteY4" fmla="*/ 3346705 h 3346705"/>
              <a:gd name="connsiteX5" fmla="*/ 0 w 4836673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836673" h="3346705">
                <a:moveTo>
                  <a:pt x="1549963" y="0"/>
                </a:moveTo>
                <a:lnTo>
                  <a:pt x="4836673" y="0"/>
                </a:lnTo>
                <a:lnTo>
                  <a:pt x="3286710" y="3346705"/>
                </a:lnTo>
                <a:lnTo>
                  <a:pt x="3281133" y="3346705"/>
                </a:lnTo>
                <a:lnTo>
                  <a:pt x="2214905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BC5F44D9-2DD3-4692-A900-DE582883BDA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8537"/>
          <a:stretch/>
        </p:blipFill>
        <p:spPr>
          <a:xfrm>
            <a:off x="-3" y="3490722"/>
            <a:ext cx="3160232" cy="2510029"/>
          </a:xfrm>
          <a:custGeom>
            <a:avLst/>
            <a:gdLst>
              <a:gd name="connsiteX0" fmla="*/ 0 w 4213642"/>
              <a:gd name="connsiteY0" fmla="*/ 0 h 3346705"/>
              <a:gd name="connsiteX1" fmla="*/ 4213642 w 4213642"/>
              <a:gd name="connsiteY1" fmla="*/ 0 h 3346705"/>
              <a:gd name="connsiteX2" fmla="*/ 2663679 w 4213642"/>
              <a:gd name="connsiteY2" fmla="*/ 3346705 h 3346705"/>
              <a:gd name="connsiteX3" fmla="*/ 2658102 w 4213642"/>
              <a:gd name="connsiteY3" fmla="*/ 3346705 h 3346705"/>
              <a:gd name="connsiteX4" fmla="*/ 1591874 w 4213642"/>
              <a:gd name="connsiteY4" fmla="*/ 3346705 h 3346705"/>
              <a:gd name="connsiteX5" fmla="*/ 0 w 4213642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13642" h="3346705">
                <a:moveTo>
                  <a:pt x="0" y="0"/>
                </a:moveTo>
                <a:lnTo>
                  <a:pt x="4213642" y="0"/>
                </a:lnTo>
                <a:lnTo>
                  <a:pt x="2663679" y="3346705"/>
                </a:lnTo>
                <a:lnTo>
                  <a:pt x="2658102" y="3346705"/>
                </a:lnTo>
                <a:lnTo>
                  <a:pt x="1591874" y="3346705"/>
                </a:lnTo>
                <a:lnTo>
                  <a:pt x="0" y="3346705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CBFDC7-E074-4129-B614-D4B1D5B1F3C6}"/>
              </a:ext>
            </a:extLst>
          </p:cNvPr>
          <p:cNvSpPr txBox="1"/>
          <p:nvPr/>
        </p:nvSpPr>
        <p:spPr>
          <a:xfrm>
            <a:off x="1521937" y="333995"/>
            <a:ext cx="6481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5223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118C83A-189C-4B60-9E66-47C939F67F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62" b="31531"/>
          <a:stretch/>
        </p:blipFill>
        <p:spPr>
          <a:xfrm>
            <a:off x="167640" y="1371600"/>
            <a:ext cx="8808720" cy="36982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43A6B5-32E6-4E13-81AC-9D94BAB58E16}"/>
              </a:ext>
            </a:extLst>
          </p:cNvPr>
          <p:cNvSpPr txBox="1"/>
          <p:nvPr/>
        </p:nvSpPr>
        <p:spPr>
          <a:xfrm>
            <a:off x="1521937" y="518661"/>
            <a:ext cx="6340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wefan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CBAC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4D92AA-58FC-4AA4-820B-446D8AA96973}"/>
              </a:ext>
            </a:extLst>
          </p:cNvPr>
          <p:cNvSpPr txBox="1"/>
          <p:nvPr/>
        </p:nvSpPr>
        <p:spPr>
          <a:xfrm>
            <a:off x="83820" y="5956443"/>
            <a:ext cx="89763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highlight>
                  <a:srgbClr val="FFFF00"/>
                </a:highlight>
              </a:rPr>
              <a:t>Adnoddau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ar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gyfer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ymarfer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sgiliau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siarad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gwrando</a:t>
            </a:r>
            <a:r>
              <a:rPr lang="en-GB" dirty="0">
                <a:highlight>
                  <a:srgbClr val="FFFF00"/>
                </a:highlight>
              </a:rPr>
              <a:t> a </a:t>
            </a:r>
            <a:r>
              <a:rPr lang="en-GB" dirty="0" err="1">
                <a:highlight>
                  <a:srgbClr val="FFFF00"/>
                </a:highlight>
              </a:rPr>
              <a:t>darllen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sy’n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mynd</a:t>
            </a:r>
            <a:r>
              <a:rPr lang="en-GB" dirty="0">
                <a:highlight>
                  <a:srgbClr val="FFFF00"/>
                </a:highlight>
              </a:rPr>
              <a:t> i </a:t>
            </a:r>
            <a:r>
              <a:rPr lang="en-GB" dirty="0" err="1">
                <a:highlight>
                  <a:srgbClr val="FFFF00"/>
                </a:highlight>
              </a:rPr>
              <a:t>helpu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paratoi’r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disgyblion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ar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gyfer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Uned</a:t>
            </a:r>
            <a:r>
              <a:rPr lang="en-GB" dirty="0">
                <a:highlight>
                  <a:srgbClr val="FFFF00"/>
                </a:highlight>
              </a:rPr>
              <a:t> 1 ac </a:t>
            </a:r>
            <a:r>
              <a:rPr lang="en-GB" dirty="0" err="1">
                <a:highlight>
                  <a:srgbClr val="FFFF00"/>
                </a:highlight>
              </a:rPr>
              <a:t>Uned</a:t>
            </a:r>
            <a:r>
              <a:rPr lang="en-GB" dirty="0">
                <a:highlight>
                  <a:srgbClr val="FFFF00"/>
                </a:highlight>
              </a:rPr>
              <a:t> 2, </a:t>
            </a:r>
            <a:r>
              <a:rPr lang="en-GB" dirty="0" err="1">
                <a:highlight>
                  <a:srgbClr val="FFFF00"/>
                </a:highlight>
              </a:rPr>
              <a:t>ond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hefyd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bydd</a:t>
            </a:r>
            <a:r>
              <a:rPr lang="en-GB" dirty="0">
                <a:highlight>
                  <a:srgbClr val="FFFF00"/>
                </a:highlight>
              </a:rPr>
              <a:t> y </a:t>
            </a:r>
            <a:r>
              <a:rPr lang="en-GB" dirty="0" err="1">
                <a:highlight>
                  <a:srgbClr val="FFFF00"/>
                </a:highlight>
              </a:rPr>
              <a:t>sgiliau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hyn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yn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helpu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eu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sgiliau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ysgrifennu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ar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gyfer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Uned</a:t>
            </a:r>
            <a:r>
              <a:rPr lang="en-GB" dirty="0">
                <a:highlight>
                  <a:srgbClr val="FFFF00"/>
                </a:highlight>
              </a:rPr>
              <a:t> 3 ac </a:t>
            </a:r>
            <a:r>
              <a:rPr lang="en-GB" dirty="0" err="1">
                <a:highlight>
                  <a:srgbClr val="FFFF00"/>
                </a:highlight>
              </a:rPr>
              <a:t>Uned</a:t>
            </a:r>
            <a:r>
              <a:rPr lang="en-GB" dirty="0">
                <a:highlight>
                  <a:srgbClr val="FFFF00"/>
                </a:highlight>
              </a:rPr>
              <a:t> 4.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9D4383-4CF7-42CF-947B-53A1486A0549}"/>
              </a:ext>
            </a:extLst>
          </p:cNvPr>
          <p:cNvSpPr/>
          <p:nvPr/>
        </p:nvSpPr>
        <p:spPr>
          <a:xfrm>
            <a:off x="115134" y="5134012"/>
            <a:ext cx="7152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Gwefan</a:t>
            </a:r>
            <a:r>
              <a:rPr lang="en-GB" dirty="0"/>
              <a:t> </a:t>
            </a:r>
            <a:r>
              <a:rPr lang="en-GB" dirty="0" err="1"/>
              <a:t>ddiogel</a:t>
            </a:r>
            <a:r>
              <a:rPr lang="en-GB" dirty="0"/>
              <a:t> CBAC –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fynediad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wefan</a:t>
            </a:r>
            <a:r>
              <a:rPr lang="en-GB" dirty="0"/>
              <a:t> </a:t>
            </a:r>
            <a:r>
              <a:rPr lang="en-GB" dirty="0" err="1"/>
              <a:t>ddiogel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7639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1C299E45-288C-4C08-BBCC-A15D06E7E8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9938" y="152400"/>
            <a:ext cx="2971800" cy="836613"/>
          </a:xfrm>
        </p:spPr>
        <p:txBody>
          <a:bodyPr/>
          <a:lstStyle/>
          <a:p>
            <a:pPr eaLnBrk="1" hangingPunct="1"/>
            <a:r>
              <a:rPr lang="en-GB" altLang="en-US" sz="4800" b="1">
                <a:latin typeface="Bernard MT Condensed" panose="02050806060905020404" pitchFamily="18" charset="0"/>
              </a:rPr>
              <a:t>GWYLIAU</a:t>
            </a:r>
          </a:p>
        </p:txBody>
      </p:sp>
      <p:grpSp>
        <p:nvGrpSpPr>
          <p:cNvPr id="23555" name="Group 18">
            <a:extLst>
              <a:ext uri="{FF2B5EF4-FFF2-40B4-BE49-F238E27FC236}">
                <a16:creationId xmlns:a16="http://schemas.microsoft.com/office/drawing/2014/main" id="{CB8C086E-DC1E-4095-927D-B16BBBD1C29E}"/>
              </a:ext>
            </a:extLst>
          </p:cNvPr>
          <p:cNvGrpSpPr>
            <a:grpSpLocks/>
          </p:cNvGrpSpPr>
          <p:nvPr/>
        </p:nvGrpSpPr>
        <p:grpSpPr bwMode="auto">
          <a:xfrm>
            <a:off x="0" y="2954338"/>
            <a:ext cx="9144000" cy="946150"/>
            <a:chOff x="0" y="43"/>
            <a:chExt cx="5760" cy="596"/>
          </a:xfrm>
        </p:grpSpPr>
        <p:sp>
          <p:nvSpPr>
            <p:cNvPr id="23568" name="Rectangle 15">
              <a:extLst>
                <a:ext uri="{FF2B5EF4-FFF2-40B4-BE49-F238E27FC236}">
                  <a16:creationId xmlns:a16="http://schemas.microsoft.com/office/drawing/2014/main" id="{FFE43CDB-037A-4EAB-A3F9-DBF3D8563A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43"/>
              <a:ext cx="576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569" name="Rectangle 16">
              <a:extLst>
                <a:ext uri="{FF2B5EF4-FFF2-40B4-BE49-F238E27FC236}">
                  <a16:creationId xmlns:a16="http://schemas.microsoft.com/office/drawing/2014/main" id="{03D7CE17-E490-41FA-B475-4C796B10C0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43"/>
              <a:ext cx="5760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r>
                <a:rPr lang="en-GB" altLang="en-US" sz="1100">
                  <a:latin typeface="Times New Roman" panose="02020603050405020304" pitchFamily="18" charset="0"/>
                  <a:hlinkClick r:id="rId3"/>
                </a:rPr>
                <a:t>  </a:t>
              </a:r>
              <a:r>
                <a:rPr lang="en-GB" altLang="en-US" sz="5600">
                  <a:latin typeface="Times New Roman" panose="02020603050405020304" pitchFamily="18" charset="0"/>
                </a:rPr>
                <a:t> </a:t>
              </a:r>
              <a:r>
                <a:rPr lang="en-GB" altLang="en-US" sz="1100">
                  <a:latin typeface="Times New Roman" panose="02020603050405020304" pitchFamily="18" charset="0"/>
                </a:rPr>
                <a:t>                                  </a:t>
              </a:r>
            </a:p>
          </p:txBody>
        </p:sp>
      </p:grpSp>
      <p:pic>
        <p:nvPicPr>
          <p:cNvPr id="23556" name="Picture 26">
            <a:extLst>
              <a:ext uri="{FF2B5EF4-FFF2-40B4-BE49-F238E27FC236}">
                <a16:creationId xmlns:a16="http://schemas.microsoft.com/office/drawing/2014/main" id="{7257808E-8C3B-4799-B29E-A3EDA938A9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125" y="49213"/>
            <a:ext cx="962025" cy="92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30">
            <a:extLst>
              <a:ext uri="{FF2B5EF4-FFF2-40B4-BE49-F238E27FC236}">
                <a16:creationId xmlns:a16="http://schemas.microsoft.com/office/drawing/2014/main" id="{A8C91373-94C4-40EE-9093-43153A343F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525" y="-49213"/>
            <a:ext cx="1143000" cy="1143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8" name="Picture 2" descr="Flag of Spain free">
            <a:extLst>
              <a:ext uri="{FF2B5EF4-FFF2-40B4-BE49-F238E27FC236}">
                <a16:creationId xmlns:a16="http://schemas.microsoft.com/office/drawing/2014/main" id="{94C0A3DA-4E71-4E1E-B8DD-3BB468545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92" y="2369345"/>
            <a:ext cx="2087562" cy="139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AutoShape 4">
            <a:extLst>
              <a:ext uri="{FF2B5EF4-FFF2-40B4-BE49-F238E27FC236}">
                <a16:creationId xmlns:a16="http://schemas.microsoft.com/office/drawing/2014/main" id="{9838B7B5-7A28-4BBE-B32C-7465E587AF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4175" y="1264286"/>
            <a:ext cx="2663825" cy="1544638"/>
          </a:xfrm>
          <a:prstGeom prst="wedgeRectCallout">
            <a:avLst>
              <a:gd name="adj1" fmla="val 3792"/>
              <a:gd name="adj2" fmla="val 71834"/>
            </a:avLst>
          </a:prstGeom>
          <a:solidFill>
            <a:schemeClr val="bg1">
              <a:lumMod val="8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 err="1">
                <a:latin typeface="+mn-lt"/>
              </a:rPr>
              <a:t>Dw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i’n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hoffi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gwyliau</a:t>
            </a:r>
            <a:r>
              <a:rPr lang="en-GB" sz="1600" dirty="0">
                <a:latin typeface="+mn-lt"/>
              </a:rPr>
              <a:t>, </a:t>
            </a:r>
            <a:r>
              <a:rPr lang="en-GB" sz="1600" dirty="0" err="1">
                <a:latin typeface="+mn-lt"/>
              </a:rPr>
              <a:t>yn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enwedig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gwyliau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yn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Sbaen</a:t>
            </a:r>
            <a:r>
              <a:rPr lang="en-GB" sz="1600" dirty="0">
                <a:latin typeface="+mn-lt"/>
              </a:rPr>
              <a:t>. </a:t>
            </a:r>
            <a:r>
              <a:rPr lang="en-GB" sz="1600" dirty="0" err="1">
                <a:latin typeface="+mn-lt"/>
              </a:rPr>
              <a:t>Fel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arfer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mae’r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teulu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yn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mynd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i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Sbaen</a:t>
            </a:r>
            <a:r>
              <a:rPr lang="en-GB" sz="1600" dirty="0">
                <a:latin typeface="+mn-lt"/>
              </a:rPr>
              <a:t> bob </a:t>
            </a:r>
            <a:r>
              <a:rPr lang="en-GB" sz="1600" dirty="0" err="1">
                <a:latin typeface="+mn-lt"/>
              </a:rPr>
              <a:t>haf</a:t>
            </a:r>
            <a:r>
              <a:rPr lang="en-GB" sz="1600" dirty="0">
                <a:latin typeface="+mn-lt"/>
              </a:rPr>
              <a:t> am </a:t>
            </a:r>
            <a:r>
              <a:rPr lang="en-GB" sz="1600" dirty="0" err="1">
                <a:latin typeface="+mn-lt"/>
              </a:rPr>
              <a:t>fis</a:t>
            </a:r>
            <a:r>
              <a:rPr lang="en-GB" sz="1600" dirty="0">
                <a:latin typeface="+mn-lt"/>
              </a:rPr>
              <a:t>. </a:t>
            </a:r>
            <a:r>
              <a:rPr lang="en-GB" sz="1600" dirty="0" err="1">
                <a:latin typeface="+mn-lt"/>
              </a:rPr>
              <a:t>Mae’n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gyffrous</a:t>
            </a:r>
            <a:r>
              <a:rPr lang="en-GB" sz="1600" dirty="0">
                <a:latin typeface="+mn-lt"/>
              </a:rPr>
              <a:t> ac </a:t>
            </a:r>
            <a:r>
              <a:rPr lang="en-GB" sz="1600" dirty="0" err="1">
                <a:latin typeface="+mn-lt"/>
              </a:rPr>
              <a:t>yn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llawer</a:t>
            </a:r>
            <a:r>
              <a:rPr lang="en-GB" sz="1600" dirty="0">
                <a:latin typeface="+mn-lt"/>
              </a:rPr>
              <a:t> o </a:t>
            </a:r>
            <a:r>
              <a:rPr lang="en-GB" sz="1600" dirty="0" err="1">
                <a:latin typeface="+mn-lt"/>
              </a:rPr>
              <a:t>hwyl</a:t>
            </a:r>
            <a:r>
              <a:rPr lang="en-GB" sz="1600" dirty="0">
                <a:latin typeface="+mn-lt"/>
              </a:rPr>
              <a:t>.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>
                <a:latin typeface="+mn-lt"/>
              </a:rPr>
              <a:t>(Robert)</a:t>
            </a:r>
          </a:p>
        </p:txBody>
      </p:sp>
      <p:pic>
        <p:nvPicPr>
          <p:cNvPr id="23560" name="Picture 4" descr="Disney Castle Photo">
            <a:extLst>
              <a:ext uri="{FF2B5EF4-FFF2-40B4-BE49-F238E27FC236}">
                <a16:creationId xmlns:a16="http://schemas.microsoft.com/office/drawing/2014/main" id="{4C5A75C6-65BB-47FA-857B-4A38EEC6C3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1388" y="4424363"/>
            <a:ext cx="1512887" cy="220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0" name="AutoShape 6">
            <a:extLst>
              <a:ext uri="{FF2B5EF4-FFF2-40B4-BE49-F238E27FC236}">
                <a16:creationId xmlns:a16="http://schemas.microsoft.com/office/drawing/2014/main" id="{7D4F45FE-E961-4FA3-8099-58D2941ADB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1" y="3756026"/>
            <a:ext cx="1979613" cy="3068638"/>
          </a:xfrm>
          <a:prstGeom prst="wedgeRoundRectCallout">
            <a:avLst>
              <a:gd name="adj1" fmla="val 75439"/>
              <a:gd name="adj2" fmla="val -3859"/>
              <a:gd name="adj3" fmla="val 16667"/>
            </a:avLst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>
                <a:latin typeface="+mn-lt"/>
              </a:rPr>
              <a:t>Es </a:t>
            </a:r>
            <a:r>
              <a:rPr lang="en-GB" sz="1600" dirty="0" err="1">
                <a:latin typeface="+mn-lt"/>
              </a:rPr>
              <a:t>i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i’r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Amerig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ym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mis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Awst</a:t>
            </a:r>
            <a:r>
              <a:rPr lang="en-GB" sz="1600" dirty="0">
                <a:latin typeface="+mn-lt"/>
              </a:rPr>
              <a:t>. Es </a:t>
            </a:r>
            <a:r>
              <a:rPr lang="en-GB" sz="1600" dirty="0" err="1">
                <a:latin typeface="+mn-lt"/>
              </a:rPr>
              <a:t>i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Fyd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Disni</a:t>
            </a:r>
            <a:r>
              <a:rPr lang="en-GB" sz="1600" dirty="0">
                <a:latin typeface="+mn-lt"/>
              </a:rPr>
              <a:t> a </a:t>
            </a:r>
            <a:r>
              <a:rPr lang="en-GB" sz="1600" dirty="0" err="1">
                <a:latin typeface="+mn-lt"/>
              </a:rPr>
              <a:t>ches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i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hwyl</a:t>
            </a:r>
            <a:r>
              <a:rPr lang="en-GB" sz="1600" dirty="0">
                <a:latin typeface="+mn-lt"/>
              </a:rPr>
              <a:t>. </a:t>
            </a:r>
            <a:r>
              <a:rPr lang="en-GB" sz="1600" dirty="0" err="1">
                <a:latin typeface="+mn-lt"/>
              </a:rPr>
              <a:t>Aethon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ni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fel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teulu</a:t>
            </a:r>
            <a:r>
              <a:rPr lang="en-GB" sz="1600" dirty="0">
                <a:latin typeface="+mn-lt"/>
              </a:rPr>
              <a:t>. </a:t>
            </a:r>
            <a:r>
              <a:rPr lang="en-GB" sz="1600" dirty="0" err="1">
                <a:latin typeface="+mn-lt"/>
              </a:rPr>
              <a:t>Yn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fy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marn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i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mae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gwyliau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yn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bwysig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achos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rydyn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ni’n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gallu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ymlacio</a:t>
            </a:r>
            <a:r>
              <a:rPr lang="en-GB" sz="1600" dirty="0">
                <a:latin typeface="+mn-lt"/>
              </a:rPr>
              <a:t> a </a:t>
            </a:r>
            <a:r>
              <a:rPr lang="en-GB" sz="1600" dirty="0" err="1">
                <a:latin typeface="+mn-lt"/>
              </a:rPr>
              <a:t>mwynhau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cwmni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ein</a:t>
            </a:r>
            <a:r>
              <a:rPr lang="en-GB" sz="1600" dirty="0">
                <a:latin typeface="+mn-lt"/>
              </a:rPr>
              <a:t> </a:t>
            </a:r>
            <a:r>
              <a:rPr lang="en-GB" sz="1600" dirty="0" err="1">
                <a:latin typeface="+mn-lt"/>
              </a:rPr>
              <a:t>gilydd</a:t>
            </a:r>
            <a:r>
              <a:rPr lang="en-GB" sz="1600" dirty="0">
                <a:latin typeface="+mn-lt"/>
              </a:rPr>
              <a:t>. (Emma)</a:t>
            </a:r>
          </a:p>
        </p:txBody>
      </p:sp>
      <p:pic>
        <p:nvPicPr>
          <p:cNvPr id="23562" name="Picture 8">
            <a:extLst>
              <a:ext uri="{FF2B5EF4-FFF2-40B4-BE49-F238E27FC236}">
                <a16:creationId xmlns:a16="http://schemas.microsoft.com/office/drawing/2014/main" id="{516DCBAA-A693-46C5-929F-03442393EB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513" y="4838700"/>
            <a:ext cx="1655762" cy="170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3" name="AutoShape 8">
            <a:extLst>
              <a:ext uri="{FF2B5EF4-FFF2-40B4-BE49-F238E27FC236}">
                <a16:creationId xmlns:a16="http://schemas.microsoft.com/office/drawing/2014/main" id="{B094C682-B0F2-481E-8655-CA5D27AB0E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7488" y="5229225"/>
            <a:ext cx="2905125" cy="1579563"/>
          </a:xfrm>
          <a:prstGeom prst="wedgeRoundRectCallout">
            <a:avLst>
              <a:gd name="adj1" fmla="val 65546"/>
              <a:gd name="adj2" fmla="val -431"/>
              <a:gd name="adj3" fmla="val 16667"/>
            </a:avLst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1600">
                <a:latin typeface="Times New Roman" panose="02020603050405020304" pitchFamily="18" charset="0"/>
              </a:rPr>
              <a:t>Es i ddim ar wyliau. Dw i’n gweithio yn y siop hufen i</a:t>
            </a:r>
            <a:r>
              <a:rPr lang="en-GB" altLang="en-US" sz="1600">
                <a:latin typeface="Times New Roman" panose="02020603050405020304" pitchFamily="18" charset="0"/>
                <a:cs typeface="Arial" panose="020B0604020202020204" pitchFamily="34" charset="0"/>
              </a:rPr>
              <a:t>â yn y dref. Dw i’n cynilo arian yn ystod yr haf bob blwyddyn. Dydyn ni ddim yn mynd ar wyliau.(Ruth)</a:t>
            </a:r>
            <a:endParaRPr lang="en-GB" altLang="en-US" sz="1600">
              <a:latin typeface="Times New Roman" panose="02020603050405020304" pitchFamily="18" charset="0"/>
            </a:endParaRPr>
          </a:p>
        </p:txBody>
      </p:sp>
      <p:graphicFrame>
        <p:nvGraphicFramePr>
          <p:cNvPr id="23564" name="Chart 4">
            <a:extLst>
              <a:ext uri="{FF2B5EF4-FFF2-40B4-BE49-F238E27FC236}">
                <a16:creationId xmlns:a16="http://schemas.microsoft.com/office/drawing/2014/main" id="{034FCE90-D493-4CF7-90E7-8D4EB44797FA}"/>
              </a:ext>
            </a:extLst>
          </p:cNvPr>
          <p:cNvGraphicFramePr>
            <a:graphicFrameLocks/>
          </p:cNvGraphicFramePr>
          <p:nvPr/>
        </p:nvGraphicFramePr>
        <p:xfrm>
          <a:off x="2835275" y="2211388"/>
          <a:ext cx="4876800" cy="2955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Chart" r:id="rId9" imgW="4883319" imgH="2962913" progId="Excel.Chart.8">
                  <p:embed/>
                </p:oleObj>
              </mc:Choice>
              <mc:Fallback>
                <p:oleObj name="Chart" r:id="rId9" imgW="4883319" imgH="2962913" progId="Excel.Chart.8">
                  <p:embed/>
                  <p:pic>
                    <p:nvPicPr>
                      <p:cNvPr id="23564" name="Chart 4">
                        <a:extLst>
                          <a:ext uri="{FF2B5EF4-FFF2-40B4-BE49-F238E27FC236}">
                            <a16:creationId xmlns:a16="http://schemas.microsoft.com/office/drawing/2014/main" id="{034FCE90-D493-4CF7-90E7-8D4EB44797F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35275" y="2211388"/>
                        <a:ext cx="4876800" cy="2955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Flowchart: Document 5">
            <a:extLst>
              <a:ext uri="{FF2B5EF4-FFF2-40B4-BE49-F238E27FC236}">
                <a16:creationId xmlns:a16="http://schemas.microsoft.com/office/drawing/2014/main" id="{14C14E96-E9F5-4A18-A930-EC589209476B}"/>
              </a:ext>
            </a:extLst>
          </p:cNvPr>
          <p:cNvSpPr/>
          <p:nvPr/>
        </p:nvSpPr>
        <p:spPr>
          <a:xfrm>
            <a:off x="3048000" y="989013"/>
            <a:ext cx="5791200" cy="1285875"/>
          </a:xfrm>
          <a:prstGeom prst="flowChartDocumen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NEWID GWYLIAU YSGOL!!!  </a:t>
            </a:r>
            <a:r>
              <a:rPr lang="en-GB" dirty="0" err="1">
                <a:solidFill>
                  <a:schemeClr val="tx1"/>
                </a:solidFill>
              </a:rPr>
              <a:t>Syniad</a:t>
            </a:r>
            <a:r>
              <a:rPr lang="en-GB" dirty="0">
                <a:solidFill>
                  <a:schemeClr val="tx1"/>
                </a:solidFill>
              </a:rPr>
              <a:t> da </a:t>
            </a:r>
            <a:r>
              <a:rPr lang="en-GB" dirty="0" err="1">
                <a:solidFill>
                  <a:schemeClr val="tx1"/>
                </a:solidFill>
              </a:rPr>
              <a:t>neu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ddim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 err="1">
                <a:solidFill>
                  <a:schemeClr val="tx1"/>
                </a:solidFill>
              </a:rPr>
              <a:t>Gwyliau’r</a:t>
            </a:r>
            <a:r>
              <a:rPr lang="en-GB" sz="1400" dirty="0">
                <a:solidFill>
                  <a:schemeClr val="tx1"/>
                </a:solidFill>
              </a:rPr>
              <a:t> </a:t>
            </a:r>
            <a:r>
              <a:rPr lang="en-GB" sz="1400" dirty="0" err="1">
                <a:solidFill>
                  <a:schemeClr val="tx1"/>
                </a:solidFill>
              </a:rPr>
              <a:t>Nadolig</a:t>
            </a:r>
            <a:r>
              <a:rPr lang="en-GB" sz="1400" dirty="0">
                <a:solidFill>
                  <a:schemeClr val="tx1"/>
                </a:solidFill>
              </a:rPr>
              <a:t> : 2 </a:t>
            </a:r>
            <a:r>
              <a:rPr lang="en-GB" sz="1400" dirty="0" err="1">
                <a:solidFill>
                  <a:schemeClr val="tx1"/>
                </a:solidFill>
              </a:rPr>
              <a:t>wythnos</a:t>
            </a:r>
            <a:endParaRPr lang="en-GB" sz="1400" dirty="0">
              <a:solidFill>
                <a:schemeClr val="tx1"/>
              </a:solidFill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 err="1">
                <a:solidFill>
                  <a:schemeClr val="tx1"/>
                </a:solidFill>
              </a:rPr>
              <a:t>Gwyliau’r</a:t>
            </a:r>
            <a:r>
              <a:rPr lang="en-GB" sz="1400" dirty="0">
                <a:solidFill>
                  <a:schemeClr val="tx1"/>
                </a:solidFill>
              </a:rPr>
              <a:t> </a:t>
            </a:r>
            <a:r>
              <a:rPr lang="en-GB" sz="1400" dirty="0" err="1">
                <a:solidFill>
                  <a:schemeClr val="tx1"/>
                </a:solidFill>
              </a:rPr>
              <a:t>Pasg</a:t>
            </a:r>
            <a:r>
              <a:rPr lang="en-GB" sz="1400" dirty="0">
                <a:solidFill>
                  <a:schemeClr val="tx1"/>
                </a:solidFill>
              </a:rPr>
              <a:t> : 2 </a:t>
            </a:r>
            <a:r>
              <a:rPr lang="en-GB" sz="1400" dirty="0" err="1">
                <a:solidFill>
                  <a:schemeClr val="tx1"/>
                </a:solidFill>
              </a:rPr>
              <a:t>wythnos</a:t>
            </a:r>
            <a:r>
              <a:rPr lang="en-GB" sz="1400" dirty="0">
                <a:solidFill>
                  <a:schemeClr val="tx1"/>
                </a:solidFill>
              </a:rPr>
              <a:t>                  Hanner </a:t>
            </a:r>
            <a:r>
              <a:rPr lang="en-GB" sz="1400" dirty="0" err="1">
                <a:solidFill>
                  <a:schemeClr val="tx1"/>
                </a:solidFill>
              </a:rPr>
              <a:t>Tymor</a:t>
            </a:r>
            <a:r>
              <a:rPr lang="en-GB" sz="1400" dirty="0">
                <a:solidFill>
                  <a:schemeClr val="tx1"/>
                </a:solidFill>
              </a:rPr>
              <a:t> x 3 : 2 </a:t>
            </a:r>
            <a:r>
              <a:rPr lang="en-GB" sz="1400" dirty="0" err="1">
                <a:solidFill>
                  <a:schemeClr val="tx1"/>
                </a:solidFill>
              </a:rPr>
              <a:t>wythnos</a:t>
            </a:r>
            <a:endParaRPr lang="en-GB" sz="1400" dirty="0">
              <a:solidFill>
                <a:schemeClr val="tx1"/>
              </a:solidFill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 err="1">
                <a:solidFill>
                  <a:schemeClr val="tx1"/>
                </a:solidFill>
              </a:rPr>
              <a:t>Gwyliau’r</a:t>
            </a:r>
            <a:r>
              <a:rPr lang="en-GB" sz="1400" dirty="0">
                <a:solidFill>
                  <a:schemeClr val="tx1"/>
                </a:solidFill>
              </a:rPr>
              <a:t> </a:t>
            </a:r>
            <a:r>
              <a:rPr lang="en-GB" sz="1400" dirty="0" err="1">
                <a:solidFill>
                  <a:schemeClr val="tx1"/>
                </a:solidFill>
              </a:rPr>
              <a:t>Haf</a:t>
            </a:r>
            <a:r>
              <a:rPr lang="en-GB" sz="1400" dirty="0">
                <a:solidFill>
                  <a:schemeClr val="tx1"/>
                </a:solidFill>
              </a:rPr>
              <a:t> : 4 </a:t>
            </a:r>
            <a:r>
              <a:rPr lang="en-GB" sz="1400" dirty="0" err="1">
                <a:solidFill>
                  <a:schemeClr val="tx1"/>
                </a:solidFill>
              </a:rPr>
              <a:t>wythnos</a:t>
            </a:r>
            <a:endParaRPr lang="en-GB" sz="1400" dirty="0">
              <a:solidFill>
                <a:schemeClr val="tx1"/>
              </a:solidFill>
            </a:endParaRPr>
          </a:p>
        </p:txBody>
      </p:sp>
      <p:pic>
        <p:nvPicPr>
          <p:cNvPr id="23566" name="Picture 7">
            <a:extLst>
              <a:ext uri="{FF2B5EF4-FFF2-40B4-BE49-F238E27FC236}">
                <a16:creationId xmlns:a16="http://schemas.microsoft.com/office/drawing/2014/main" id="{0F8FFCE3-4BC9-4E85-8D95-E88A75986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4900" y="2298700"/>
            <a:ext cx="1689100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7" name="Picture 9">
            <a:extLst>
              <a:ext uri="{FF2B5EF4-FFF2-40B4-BE49-F238E27FC236}">
                <a16:creationId xmlns:a16="http://schemas.microsoft.com/office/drawing/2014/main" id="{AF603388-E41C-4F79-8B6D-114A73E140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075" y="3276600"/>
            <a:ext cx="1697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0DCB025-F587-4824-97E3-2AB78AB7369B}"/>
              </a:ext>
            </a:extLst>
          </p:cNvPr>
          <p:cNvSpPr/>
          <p:nvPr/>
        </p:nvSpPr>
        <p:spPr>
          <a:xfrm>
            <a:off x="1151416" y="403504"/>
            <a:ext cx="1873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WordArt 2">
            <a:extLst>
              <a:ext uri="{FF2B5EF4-FFF2-40B4-BE49-F238E27FC236}">
                <a16:creationId xmlns:a16="http://schemas.microsoft.com/office/drawing/2014/main" id="{83D739A7-BF81-4A18-B7E1-DE0FF5D1952B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3044825" y="133350"/>
            <a:ext cx="2895600" cy="495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>
                <a:ln w="12700">
                  <a:solidFill>
                    <a:srgbClr val="3333CC"/>
                  </a:solidFill>
                  <a:round/>
                  <a:headEnd/>
                  <a:tailEnd/>
                </a:ln>
                <a:solidFill>
                  <a:schemeClr val="accent1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 panose="020B0A04020102020204" pitchFamily="34" charset="0"/>
              </a:rPr>
              <a:t>PROBLEMAU</a:t>
            </a:r>
          </a:p>
        </p:txBody>
      </p:sp>
      <p:sp>
        <p:nvSpPr>
          <p:cNvPr id="37891" name="AutoShape 4">
            <a:extLst>
              <a:ext uri="{FF2B5EF4-FFF2-40B4-BE49-F238E27FC236}">
                <a16:creationId xmlns:a16="http://schemas.microsoft.com/office/drawing/2014/main" id="{4C3EAEB5-1BA6-4EE9-87C6-FB7F501A3F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1750"/>
            <a:ext cx="2716213" cy="1228725"/>
          </a:xfrm>
          <a:prstGeom prst="wedgeRectCallout">
            <a:avLst>
              <a:gd name="adj1" fmla="val 70190"/>
              <a:gd name="adj2" fmla="val 5348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>
                <a:latin typeface="Times New Roman" panose="02020603050405020304" pitchFamily="18" charset="0"/>
              </a:rPr>
              <a:t>Yn bendant mae problemau gyda phobl ifanc heddiw. Problemau fel smygu ac yfed dan oed.</a:t>
            </a:r>
          </a:p>
        </p:txBody>
      </p:sp>
      <p:sp>
        <p:nvSpPr>
          <p:cNvPr id="37892" name="AutoShape 6">
            <a:extLst>
              <a:ext uri="{FF2B5EF4-FFF2-40B4-BE49-F238E27FC236}">
                <a16:creationId xmlns:a16="http://schemas.microsoft.com/office/drawing/2014/main" id="{9A9FD55D-198B-4B0B-933A-2E5C487795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6688" y="0"/>
            <a:ext cx="2617787" cy="1773238"/>
          </a:xfrm>
          <a:prstGeom prst="wedgeRectCallout">
            <a:avLst>
              <a:gd name="adj1" fmla="val -69898"/>
              <a:gd name="adj2" fmla="val -636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>
                <a:latin typeface="Times New Roman" panose="02020603050405020304" pitchFamily="18" charset="0"/>
              </a:rPr>
              <a:t>Problemau? Dim o gwbl. Mae bywyd person ifanc yn hawdd. Does dim stress gyda ni a does dim cyfrifoldebau gyda ni. Mae bywyd yn braf!</a:t>
            </a:r>
          </a:p>
        </p:txBody>
      </p:sp>
      <p:sp>
        <p:nvSpPr>
          <p:cNvPr id="37893" name="AutoShape 7">
            <a:extLst>
              <a:ext uri="{FF2B5EF4-FFF2-40B4-BE49-F238E27FC236}">
                <a16:creationId xmlns:a16="http://schemas.microsoft.com/office/drawing/2014/main" id="{C870EB96-B025-47F2-9A9D-A46D474F1F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6300" y="1865313"/>
            <a:ext cx="3148013" cy="2286000"/>
          </a:xfrm>
          <a:prstGeom prst="wedgeRectCallout">
            <a:avLst>
              <a:gd name="adj1" fmla="val -64579"/>
              <a:gd name="adj2" fmla="val -12394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>
                <a:latin typeface="Times New Roman" panose="02020603050405020304" pitchFamily="18" charset="0"/>
              </a:rPr>
              <a:t>Dw i’n meddwl bod pobl ifanc dan bwysau. Mae arholiadau ysgol bob amser. Wedyn mae rhieni a ffrindiau yn gweiddi am sylw. Mae amser hamdden felly mor bwysig. Cadw’n ffit a bwyta’n iach ydy’r ateb wrth gwrs. Wel, dyna fy marn i!!</a:t>
            </a:r>
          </a:p>
        </p:txBody>
      </p:sp>
      <p:pic>
        <p:nvPicPr>
          <p:cNvPr id="37894" name="Picture 7">
            <a:extLst>
              <a:ext uri="{FF2B5EF4-FFF2-40B4-BE49-F238E27FC236}">
                <a16:creationId xmlns:a16="http://schemas.microsoft.com/office/drawing/2014/main" id="{5AE5B286-849C-4E89-8DD0-EC6C5C2510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463" y="3154363"/>
            <a:ext cx="1798638" cy="145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8">
            <a:extLst>
              <a:ext uri="{FF2B5EF4-FFF2-40B4-BE49-F238E27FC236}">
                <a16:creationId xmlns:a16="http://schemas.microsoft.com/office/drawing/2014/main" id="{7639B58D-488E-4E8A-A507-439D74B224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590" y="4474845"/>
            <a:ext cx="1906588" cy="1271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6" name="Picture 9">
            <a:extLst>
              <a:ext uri="{FF2B5EF4-FFF2-40B4-BE49-F238E27FC236}">
                <a16:creationId xmlns:a16="http://schemas.microsoft.com/office/drawing/2014/main" id="{34CFBC63-F082-4DCD-A5E9-46D6774542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" y="5580539"/>
            <a:ext cx="1798638" cy="131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7" name="AutoShape 5">
            <a:extLst>
              <a:ext uri="{FF2B5EF4-FFF2-40B4-BE49-F238E27FC236}">
                <a16:creationId xmlns:a16="http://schemas.microsoft.com/office/drawing/2014/main" id="{5A102EA8-C983-49B2-903E-7656B98675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75" y="1360488"/>
            <a:ext cx="2903538" cy="1878012"/>
          </a:xfrm>
          <a:prstGeom prst="wedgeRectCallout">
            <a:avLst>
              <a:gd name="adj1" fmla="val 44130"/>
              <a:gd name="adj2" fmla="val 56694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>
                <a:latin typeface="Times New Roman" panose="02020603050405020304" pitchFamily="18" charset="0"/>
              </a:rPr>
              <a:t>Oes, mae problemau gyda ni, yn enwedig gyda merched. Rhaid bod yn denau. Rhaid edrych fel model. Mae’n anodd weithiau! Dw i jyst eisiau bod yn fi!!!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E67DE6-083E-4938-A60C-296B613B99F1}"/>
              </a:ext>
            </a:extLst>
          </p:cNvPr>
          <p:cNvSpPr/>
          <p:nvPr/>
        </p:nvSpPr>
        <p:spPr>
          <a:xfrm>
            <a:off x="1971675" y="3759200"/>
            <a:ext cx="1311275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Bywyd</a:t>
            </a: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>
              <a:defRPr/>
            </a:pPr>
            <a:r>
              <a:rPr lang="en-US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anodd</a:t>
            </a: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14" name="Arrow: Left 13">
            <a:extLst>
              <a:ext uri="{FF2B5EF4-FFF2-40B4-BE49-F238E27FC236}">
                <a16:creationId xmlns:a16="http://schemas.microsoft.com/office/drawing/2014/main" id="{7BD19E07-D36E-49E3-8FE5-A6E9821BBC7B}"/>
              </a:ext>
            </a:extLst>
          </p:cNvPr>
          <p:cNvSpPr/>
          <p:nvPr/>
        </p:nvSpPr>
        <p:spPr>
          <a:xfrm rot="20442459">
            <a:off x="2003425" y="4884738"/>
            <a:ext cx="804863" cy="14446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2CAFC57-BF7C-4F85-8601-672BBD2AE575}"/>
              </a:ext>
            </a:extLst>
          </p:cNvPr>
          <p:cNvSpPr/>
          <p:nvPr/>
        </p:nvSpPr>
        <p:spPr>
          <a:xfrm>
            <a:off x="2282825" y="5165725"/>
            <a:ext cx="1220788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Bywyd</a:t>
            </a:r>
            <a:endParaRPr lang="en-US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>
              <a:defRPr/>
            </a:pPr>
            <a:r>
              <a:rPr lang="en-US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braf</a:t>
            </a:r>
            <a:endParaRPr lang="en-US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FB2CE802-8152-4AEB-8F06-A4A62C630F48}"/>
              </a:ext>
            </a:extLst>
          </p:cNvPr>
          <p:cNvSpPr/>
          <p:nvPr/>
        </p:nvSpPr>
        <p:spPr>
          <a:xfrm rot="19788268">
            <a:off x="2576513" y="6257925"/>
            <a:ext cx="782637" cy="1444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37902" name="Picture 16">
            <a:extLst>
              <a:ext uri="{FF2B5EF4-FFF2-40B4-BE49-F238E27FC236}">
                <a16:creationId xmlns:a16="http://schemas.microsoft.com/office/drawing/2014/main" id="{A97B53BF-BE1F-4818-942E-C7589974BE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238" y="4275138"/>
            <a:ext cx="34321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092A08A-660E-47B5-A55B-C03D0E1F051E}"/>
              </a:ext>
            </a:extLst>
          </p:cNvPr>
          <p:cNvSpPr/>
          <p:nvPr/>
        </p:nvSpPr>
        <p:spPr>
          <a:xfrm>
            <a:off x="5553076" y="5347871"/>
            <a:ext cx="3452548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32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Pwysau</a:t>
            </a:r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US" sz="32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cyfoedion</a:t>
            </a:r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?</a:t>
            </a:r>
          </a:p>
          <a:p>
            <a:pPr>
              <a:defRPr/>
            </a:pPr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Problem </a:t>
            </a:r>
          </a:p>
          <a:p>
            <a:pPr>
              <a:defRPr/>
            </a:pPr>
            <a:r>
              <a:rPr lang="en-US" sz="3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neu</a:t>
            </a:r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US" sz="3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beidio</a:t>
            </a:r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?</a:t>
            </a:r>
          </a:p>
        </p:txBody>
      </p:sp>
      <p:pic>
        <p:nvPicPr>
          <p:cNvPr id="37904" name="Picture 18">
            <a:extLst>
              <a:ext uri="{FF2B5EF4-FFF2-40B4-BE49-F238E27FC236}">
                <a16:creationId xmlns:a16="http://schemas.microsoft.com/office/drawing/2014/main" id="{82302C18-89E6-41B0-B167-99C4D1A761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5929313"/>
            <a:ext cx="1408113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905" name="Picture 20">
            <a:extLst>
              <a:ext uri="{FF2B5EF4-FFF2-40B4-BE49-F238E27FC236}">
                <a16:creationId xmlns:a16="http://schemas.microsoft.com/office/drawing/2014/main" id="{1C78BDC4-6939-40F9-B1C7-AE97AEE79E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825" y="1628775"/>
            <a:ext cx="2411413" cy="199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906" name="Picture 22">
            <a:extLst>
              <a:ext uri="{FF2B5EF4-FFF2-40B4-BE49-F238E27FC236}">
                <a16:creationId xmlns:a16="http://schemas.microsoft.com/office/drawing/2014/main" id="{8F99AF96-58FF-4708-B37B-E7403FD985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738" y="4100513"/>
            <a:ext cx="1803400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8">
            <a:extLst>
              <a:ext uri="{FF2B5EF4-FFF2-40B4-BE49-F238E27FC236}">
                <a16:creationId xmlns:a16="http://schemas.microsoft.com/office/drawing/2014/main" id="{A1E9A07D-8432-42B4-97F7-A3069C117B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838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7651" name="WordArt 19">
            <a:extLst>
              <a:ext uri="{FF2B5EF4-FFF2-40B4-BE49-F238E27FC236}">
                <a16:creationId xmlns:a16="http://schemas.microsoft.com/office/drawing/2014/main" id="{3C6EB766-D7D0-47E5-B1A8-856E55943CE3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52400" y="152400"/>
            <a:ext cx="2438400" cy="685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C0C0C0"/>
                </a:solidFill>
                <a:latin typeface="Arial Black" panose="020B0A04020102020204" pitchFamily="34" charset="0"/>
              </a:rPr>
              <a:t>SIARAD AM </a:t>
            </a:r>
          </a:p>
          <a:p>
            <a:pPr algn="ctr"/>
            <a:r>
              <a:rPr lang="en-GB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C0C0C0"/>
                </a:solidFill>
                <a:latin typeface="Arial Black" panose="020B0A04020102020204" pitchFamily="34" charset="0"/>
              </a:rPr>
              <a:t>SIOPA</a:t>
            </a:r>
          </a:p>
        </p:txBody>
      </p:sp>
      <p:sp>
        <p:nvSpPr>
          <p:cNvPr id="27652" name="Text Box 20">
            <a:extLst>
              <a:ext uri="{FF2B5EF4-FFF2-40B4-BE49-F238E27FC236}">
                <a16:creationId xmlns:a16="http://schemas.microsoft.com/office/drawing/2014/main" id="{207DB4B0-A1D0-4BDA-8961-D2E8A3857B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990600"/>
            <a:ext cx="2743200" cy="44735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Dw i’n hoffi / mwynhau ___</a:t>
            </a:r>
          </a:p>
          <a:p>
            <a:pPr eaLnBrk="1" hangingPunct="1"/>
            <a:r>
              <a:rPr lang="en-US" altLang="en-US" sz="1400" i="1">
                <a:latin typeface="Arial" panose="020B0604020202020204" pitchFamily="34" charset="0"/>
              </a:rPr>
              <a:t>I like /enjoy ___</a:t>
            </a: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Dw i ddim yn hoffi__</a:t>
            </a:r>
          </a:p>
          <a:p>
            <a:pPr eaLnBrk="1" hangingPunct="1"/>
            <a:r>
              <a:rPr lang="en-US" altLang="en-US" sz="1400" i="1">
                <a:latin typeface="Arial" panose="020B0604020202020204" pitchFamily="34" charset="0"/>
              </a:rPr>
              <a:t>I don’t like___</a:t>
            </a: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Mae’n gas gyda fi _</a:t>
            </a:r>
            <a:r>
              <a:rPr lang="en-US" altLang="en-US" sz="1400" i="1">
                <a:latin typeface="Arial" panose="020B0604020202020204" pitchFamily="34" charset="0"/>
              </a:rPr>
              <a:t>  I hate _</a:t>
            </a:r>
          </a:p>
          <a:p>
            <a:pPr eaLnBrk="1" hangingPunct="1"/>
            <a:r>
              <a:rPr lang="en-GB" altLang="en-US" sz="1400" b="1">
                <a:latin typeface="Arial" panose="020B0604020202020204" pitchFamily="34" charset="0"/>
              </a:rPr>
              <a:t>Dw i’n siopa yn__ </a:t>
            </a:r>
            <a:r>
              <a:rPr lang="en-GB" altLang="en-US" sz="1400" i="1">
                <a:latin typeface="Arial" panose="020B0604020202020204" pitchFamily="34" charset="0"/>
              </a:rPr>
              <a:t>I shop in__</a:t>
            </a:r>
            <a:endParaRPr lang="en-US" altLang="en-US" sz="1400" i="1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Fy hoff siop ydy___</a:t>
            </a:r>
          </a:p>
          <a:p>
            <a:pPr eaLnBrk="1" hangingPunct="1"/>
            <a:r>
              <a:rPr lang="en-US" altLang="en-US" sz="1400" i="1">
                <a:latin typeface="Arial" panose="020B0604020202020204" pitchFamily="34" charset="0"/>
              </a:rPr>
              <a:t>My favourite shop is___</a:t>
            </a: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Yn fy marn i mae__ yn __</a:t>
            </a:r>
          </a:p>
          <a:p>
            <a:pPr eaLnBrk="1" hangingPunct="1"/>
            <a:r>
              <a:rPr lang="en-US" altLang="en-US" sz="1400" i="1">
                <a:latin typeface="Arial" panose="020B0604020202020204" pitchFamily="34" charset="0"/>
              </a:rPr>
              <a:t>In my opinion__is__</a:t>
            </a:r>
          </a:p>
          <a:p>
            <a:pPr eaLnBrk="1" hangingPunct="1"/>
            <a:r>
              <a:rPr lang="en-GB" altLang="en-US" sz="1400" b="1">
                <a:latin typeface="Arial" panose="020B0604020202020204" pitchFamily="34" charset="0"/>
              </a:rPr>
              <a:t>Es i___          Ces i ___</a:t>
            </a:r>
          </a:p>
          <a:p>
            <a:pPr eaLnBrk="1" hangingPunct="1"/>
            <a:r>
              <a:rPr lang="en-GB" altLang="en-US" sz="1400" i="1">
                <a:latin typeface="Arial" panose="020B0604020202020204" pitchFamily="34" charset="0"/>
              </a:rPr>
              <a:t>I went___       I had ___</a:t>
            </a:r>
            <a:endParaRPr lang="en-US" altLang="en-US" sz="1400" i="1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Prynais i___</a:t>
            </a:r>
          </a:p>
          <a:p>
            <a:pPr eaLnBrk="1" hangingPunct="1"/>
            <a:r>
              <a:rPr lang="en-US" altLang="en-US" sz="1400" i="1">
                <a:latin typeface="Arial" panose="020B0604020202020204" pitchFamily="34" charset="0"/>
              </a:rPr>
              <a:t>I bought____</a:t>
            </a: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Costiodd ____</a:t>
            </a:r>
            <a:r>
              <a:rPr lang="en-US" altLang="en-US" sz="1400" i="1">
                <a:latin typeface="Arial" panose="020B0604020202020204" pitchFamily="34" charset="0"/>
              </a:rPr>
              <a:t> = _____ cost</a:t>
            </a: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Roeddwn i’n arfer prynu ___</a:t>
            </a:r>
          </a:p>
          <a:p>
            <a:pPr eaLnBrk="1" hangingPunct="1"/>
            <a:r>
              <a:rPr lang="en-US" altLang="en-US" sz="1400" i="1">
                <a:latin typeface="Arial" panose="020B0604020202020204" pitchFamily="34" charset="0"/>
              </a:rPr>
              <a:t>I used to buy ______</a:t>
            </a: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Baswn i’n hoffi prynu ___</a:t>
            </a:r>
          </a:p>
          <a:p>
            <a:pPr eaLnBrk="1" hangingPunct="1"/>
            <a:r>
              <a:rPr lang="en-US" altLang="en-US" sz="1400" i="1">
                <a:latin typeface="Arial" panose="020B0604020202020204" pitchFamily="34" charset="0"/>
              </a:rPr>
              <a:t>I’d like to buy ___</a:t>
            </a: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Hoffwn i gael =</a:t>
            </a:r>
            <a:r>
              <a:rPr lang="en-US" altLang="en-US" sz="1400" i="1">
                <a:latin typeface="Arial" panose="020B0604020202020204" pitchFamily="34" charset="0"/>
              </a:rPr>
              <a:t> I’d like to have</a:t>
            </a:r>
          </a:p>
          <a:p>
            <a:pPr eaLnBrk="1" hangingPunct="1"/>
            <a:endParaRPr lang="en-US" altLang="en-US" sz="1400" i="1">
              <a:latin typeface="Arial" panose="020B0604020202020204" pitchFamily="34" charset="0"/>
            </a:endParaRPr>
          </a:p>
          <a:p>
            <a:pPr eaLnBrk="1" hangingPunct="1"/>
            <a:endParaRPr lang="en-US" altLang="en-US" sz="1400">
              <a:latin typeface="Arial" panose="020B0604020202020204" pitchFamily="34" charset="0"/>
            </a:endParaRPr>
          </a:p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7653" name="Text Box 21">
            <a:extLst>
              <a:ext uri="{FF2B5EF4-FFF2-40B4-BE49-F238E27FC236}">
                <a16:creationId xmlns:a16="http://schemas.microsoft.com/office/drawing/2014/main" id="{EAB95792-56AA-42FE-9345-F82F5B7664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304800"/>
            <a:ext cx="1511300" cy="47244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SIOPA</a:t>
            </a:r>
          </a:p>
          <a:p>
            <a:pPr algn="ctr" eaLnBrk="1" hangingPunct="1"/>
            <a:r>
              <a:rPr lang="en-US" altLang="en-US" sz="1400" i="1">
                <a:latin typeface="Arial" panose="020B0604020202020204" pitchFamily="34" charset="0"/>
              </a:rPr>
              <a:t>(shopping)</a:t>
            </a:r>
          </a:p>
          <a:p>
            <a:pPr algn="ctr" eaLnBrk="1" hangingPunct="1"/>
            <a:endParaRPr lang="en-US" altLang="en-US" sz="1400">
              <a:latin typeface="Arial" panose="020B0604020202020204" pitchFamily="34" charset="0"/>
            </a:endParaRP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siop ddillad</a:t>
            </a:r>
          </a:p>
          <a:p>
            <a:pPr algn="ctr" eaLnBrk="1" hangingPunct="1"/>
            <a:r>
              <a:rPr lang="en-US" altLang="en-US" sz="1400" i="1">
                <a:latin typeface="Arial" panose="020B0604020202020204" pitchFamily="34" charset="0"/>
              </a:rPr>
              <a:t>clothes shop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archfarchnad</a:t>
            </a:r>
          </a:p>
          <a:p>
            <a:pPr algn="ctr" eaLnBrk="1" hangingPunct="1"/>
            <a:r>
              <a:rPr lang="en-US" altLang="en-US" sz="1400" i="1">
                <a:latin typeface="Arial" panose="020B0604020202020204" pitchFamily="34" charset="0"/>
              </a:rPr>
              <a:t>supermarket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siop elusen</a:t>
            </a:r>
          </a:p>
          <a:p>
            <a:pPr algn="ctr" eaLnBrk="1" hangingPunct="1"/>
            <a:r>
              <a:rPr lang="en-US" altLang="en-US" sz="1400" i="1">
                <a:latin typeface="Arial" panose="020B0604020202020204" pitchFamily="34" charset="0"/>
              </a:rPr>
              <a:t>charity shop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mewn catalog</a:t>
            </a:r>
          </a:p>
          <a:p>
            <a:pPr algn="ctr" eaLnBrk="1" hangingPunct="1"/>
            <a:r>
              <a:rPr lang="en-US" altLang="en-US" sz="1400" i="1">
                <a:latin typeface="Arial" panose="020B0604020202020204" pitchFamily="34" charset="0"/>
              </a:rPr>
              <a:t>In a catalogue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dros y We</a:t>
            </a:r>
          </a:p>
          <a:p>
            <a:pPr algn="ctr" eaLnBrk="1" hangingPunct="1"/>
            <a:r>
              <a:rPr lang="en-US" altLang="en-US" sz="1400" i="1">
                <a:latin typeface="Arial" panose="020B0604020202020204" pitchFamily="34" charset="0"/>
              </a:rPr>
              <a:t>over the Internet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ddrud</a:t>
            </a:r>
          </a:p>
          <a:p>
            <a:pPr algn="ctr" eaLnBrk="1" hangingPunct="1"/>
            <a:r>
              <a:rPr lang="en-US" altLang="en-US" sz="1400" i="1">
                <a:latin typeface="Arial" panose="020B0604020202020204" pitchFamily="34" charset="0"/>
              </a:rPr>
              <a:t>expensive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rhad</a:t>
            </a:r>
          </a:p>
          <a:p>
            <a:pPr algn="ctr" eaLnBrk="1" hangingPunct="1"/>
            <a:r>
              <a:rPr lang="en-US" altLang="en-US" sz="1400" i="1">
                <a:latin typeface="Arial" panose="020B0604020202020204" pitchFamily="34" charset="0"/>
              </a:rPr>
              <a:t>cheap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rhesymol</a:t>
            </a:r>
          </a:p>
          <a:p>
            <a:pPr algn="ctr" eaLnBrk="1" hangingPunct="1"/>
            <a:r>
              <a:rPr lang="en-GB" altLang="en-US" sz="1400" i="1">
                <a:latin typeface="Arial" panose="020B0604020202020204" pitchFamily="34" charset="0"/>
              </a:rPr>
              <a:t>reasonable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bargen</a:t>
            </a:r>
          </a:p>
          <a:p>
            <a:pPr algn="ctr" eaLnBrk="1" hangingPunct="1"/>
            <a:r>
              <a:rPr lang="en-GB" altLang="en-US" sz="1400" i="1">
                <a:latin typeface="Arial" panose="020B0604020202020204" pitchFamily="34" charset="0"/>
              </a:rPr>
              <a:t>bargain</a:t>
            </a:r>
            <a:endParaRPr lang="en-US" altLang="en-US" sz="1400" i="1">
              <a:latin typeface="Arial" panose="020B0604020202020204" pitchFamily="34" charset="0"/>
            </a:endParaRPr>
          </a:p>
        </p:txBody>
      </p:sp>
      <p:sp>
        <p:nvSpPr>
          <p:cNvPr id="27654" name="Text Box 22">
            <a:extLst>
              <a:ext uri="{FF2B5EF4-FFF2-40B4-BE49-F238E27FC236}">
                <a16:creationId xmlns:a16="http://schemas.microsoft.com/office/drawing/2014/main" id="{36A16F26-15A1-4F26-A5D9-C3A82170F6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0"/>
            <a:ext cx="4800600" cy="469423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Wyt ti’n hoffi___?   </a:t>
            </a:r>
            <a:r>
              <a:rPr lang="en-US" altLang="en-US" sz="1400">
                <a:latin typeface="Arial" panose="020B0604020202020204" pitchFamily="34" charset="0"/>
              </a:rPr>
              <a:t>Do you like___?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Wyt ti’n mynd i___?    </a:t>
            </a:r>
            <a:r>
              <a:rPr lang="en-US" altLang="en-US" sz="1400">
                <a:latin typeface="Arial" panose="020B0604020202020204" pitchFamily="34" charset="0"/>
              </a:rPr>
              <a:t>Do you go to___?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Beth ydy dy hoff siop? </a:t>
            </a:r>
            <a:r>
              <a:rPr lang="en-US" altLang="en-US" sz="1400">
                <a:latin typeface="Arial" panose="020B0604020202020204" pitchFamily="34" charset="0"/>
              </a:rPr>
              <a:t>What is your favourite shop?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Pryd wyt ti’n mynd i siopa?</a:t>
            </a:r>
          </a:p>
          <a:p>
            <a:pPr algn="ctr" eaLnBrk="1" hangingPunct="1"/>
            <a:r>
              <a:rPr lang="en-US" altLang="en-US" sz="1400">
                <a:latin typeface="Arial" panose="020B0604020202020204" pitchFamily="34" charset="0"/>
              </a:rPr>
              <a:t>When do you go shopping?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Pa mor aml?    </a:t>
            </a:r>
            <a:r>
              <a:rPr lang="en-US" altLang="en-US" sz="1400">
                <a:latin typeface="Arial" panose="020B0604020202020204" pitchFamily="34" charset="0"/>
              </a:rPr>
              <a:t>How often?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Gyda phwy?    </a:t>
            </a:r>
            <a:r>
              <a:rPr lang="en-US" altLang="en-US" sz="1400">
                <a:latin typeface="Arial" panose="020B0604020202020204" pitchFamily="34" charset="0"/>
              </a:rPr>
              <a:t>With who?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Beth ydy dy hoff siop ?  Pam?</a:t>
            </a:r>
          </a:p>
          <a:p>
            <a:pPr algn="ctr" eaLnBrk="1" hangingPunct="1"/>
            <a:r>
              <a:rPr lang="en-US" altLang="en-US" sz="1400">
                <a:latin typeface="Arial" panose="020B0604020202020204" pitchFamily="34" charset="0"/>
              </a:rPr>
              <a:t>What is your favourite shop?  Why?</a:t>
            </a:r>
          </a:p>
          <a:p>
            <a:pPr algn="ctr" eaLnBrk="1" hangingPunct="1"/>
            <a:endParaRPr lang="en-GB" altLang="en-US" sz="1400">
              <a:latin typeface="Arial" panose="020B0604020202020204" pitchFamily="34" charset="0"/>
            </a:endParaRP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Wyt ti’n prynu dillad gyda labelau?</a:t>
            </a:r>
          </a:p>
          <a:p>
            <a:pPr algn="ctr" eaLnBrk="1" hangingPunct="1"/>
            <a:r>
              <a:rPr lang="en-GB" altLang="en-US" sz="1400">
                <a:latin typeface="Arial" panose="020B0604020202020204" pitchFamily="34" charset="0"/>
              </a:rPr>
              <a:t>Do you buy clothes with labels?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Pa labelau?</a:t>
            </a:r>
            <a:r>
              <a:rPr lang="en-GB" altLang="en-US" sz="1400">
                <a:latin typeface="Arial" panose="020B0604020202020204" pitchFamily="34" charset="0"/>
              </a:rPr>
              <a:t>  What labels?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Ydy dillad gyda labelau yn bwysig? Ym mha ffordd?</a:t>
            </a:r>
          </a:p>
          <a:p>
            <a:pPr algn="ctr" eaLnBrk="1" hangingPunct="1"/>
            <a:r>
              <a:rPr lang="en-GB" altLang="en-US" sz="1400">
                <a:latin typeface="Arial" panose="020B0604020202020204" pitchFamily="34" charset="0"/>
              </a:rPr>
              <a:t>Are clothes labels important? In what way?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Ydy dilyn ffasiwn yn bwysig?</a:t>
            </a:r>
          </a:p>
          <a:p>
            <a:pPr algn="ctr" eaLnBrk="1" hangingPunct="1"/>
            <a:r>
              <a:rPr lang="en-GB" altLang="en-US" sz="1400">
                <a:latin typeface="Arial" panose="020B0604020202020204" pitchFamily="34" charset="0"/>
              </a:rPr>
              <a:t>Is following fashion important?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Beth sydd mewn ffasiwn nawr?</a:t>
            </a:r>
            <a:r>
              <a:rPr lang="en-GB" altLang="en-US" sz="1400">
                <a:latin typeface="Arial" panose="020B0604020202020204" pitchFamily="34" charset="0"/>
              </a:rPr>
              <a:t>  What’s in fashion now?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Fyddi di’n hapus yn prynu dillad o siop elusen?</a:t>
            </a:r>
          </a:p>
          <a:p>
            <a:pPr algn="ctr" eaLnBrk="1" hangingPunct="1"/>
            <a:r>
              <a:rPr lang="en-GB" altLang="en-US" sz="1400">
                <a:latin typeface="Arial" panose="020B0604020202020204" pitchFamily="34" charset="0"/>
              </a:rPr>
              <a:t>Would you be happy buying clothes from a charity shop?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Pa fath o ddillad?</a:t>
            </a:r>
            <a:r>
              <a:rPr lang="en-GB" altLang="en-US" sz="1400">
                <a:latin typeface="Arial" panose="020B0604020202020204" pitchFamily="34" charset="0"/>
              </a:rPr>
              <a:t>  What type of clothes?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27655" name="Text Box 23">
            <a:extLst>
              <a:ext uri="{FF2B5EF4-FFF2-40B4-BE49-F238E27FC236}">
                <a16:creationId xmlns:a16="http://schemas.microsoft.com/office/drawing/2014/main" id="{987F8F8D-D163-4438-894D-235BDB442B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5562600"/>
            <a:ext cx="3048000" cy="12954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Mae __ yn __ </a:t>
            </a:r>
            <a:r>
              <a:rPr lang="en-US" altLang="en-US" sz="1400">
                <a:latin typeface="Arial" panose="020B0604020202020204" pitchFamily="34" charset="0"/>
              </a:rPr>
              <a:t>= __ is __</a:t>
            </a: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Yn fy marn i mae ___ yn ___</a:t>
            </a:r>
          </a:p>
          <a:p>
            <a:pPr eaLnBrk="1" hangingPunct="1"/>
            <a:r>
              <a:rPr lang="en-GB" altLang="en-US" sz="1400">
                <a:latin typeface="Arial" panose="020B0604020202020204" pitchFamily="34" charset="0"/>
              </a:rPr>
              <a:t>In my opinion ___ is ___</a:t>
            </a:r>
            <a:endParaRPr lang="en-US" altLang="en-US" sz="1400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Mae __ yn costio __ = </a:t>
            </a:r>
            <a:r>
              <a:rPr lang="en-US" altLang="en-US" sz="1400" i="1">
                <a:latin typeface="Arial" panose="020B0604020202020204" pitchFamily="34" charset="0"/>
              </a:rPr>
              <a:t>__ costs</a:t>
            </a:r>
            <a:r>
              <a:rPr lang="en-US" altLang="en-US" sz="1400" b="1">
                <a:latin typeface="Arial" panose="020B0604020202020204" pitchFamily="34" charset="0"/>
              </a:rPr>
              <a:t> __</a:t>
            </a:r>
          </a:p>
          <a:p>
            <a:pPr eaLnBrk="1" hangingPunct="1"/>
            <a:r>
              <a:rPr lang="en-US" altLang="en-US" sz="1400" b="1">
                <a:latin typeface="Arial" panose="020B0604020202020204" pitchFamily="34" charset="0"/>
              </a:rPr>
              <a:t>punt </a:t>
            </a:r>
            <a:r>
              <a:rPr lang="en-US" altLang="en-US" sz="1400" i="1">
                <a:latin typeface="Arial" panose="020B0604020202020204" pitchFamily="34" charset="0"/>
              </a:rPr>
              <a:t>(pound)</a:t>
            </a:r>
            <a:r>
              <a:rPr lang="en-US" altLang="en-US" sz="1400" b="1">
                <a:latin typeface="Arial" panose="020B0604020202020204" pitchFamily="34" charset="0"/>
              </a:rPr>
              <a:t>   ceiniog </a:t>
            </a:r>
            <a:r>
              <a:rPr lang="en-US" altLang="en-US" sz="1400" i="1">
                <a:latin typeface="Arial" panose="020B0604020202020204" pitchFamily="34" charset="0"/>
              </a:rPr>
              <a:t>(pence)</a:t>
            </a:r>
          </a:p>
        </p:txBody>
      </p:sp>
      <p:sp>
        <p:nvSpPr>
          <p:cNvPr id="27656" name="Text Box 24">
            <a:extLst>
              <a:ext uri="{FF2B5EF4-FFF2-40B4-BE49-F238E27FC236}">
                <a16:creationId xmlns:a16="http://schemas.microsoft.com/office/drawing/2014/main" id="{A4E9FF0B-AF4C-4227-A07F-E8C5A77FE5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5105400"/>
            <a:ext cx="2819400" cy="1600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Wyt ti’n cytuno gyda___?</a:t>
            </a:r>
          </a:p>
          <a:p>
            <a:pPr algn="ctr" eaLnBrk="1" hangingPunct="1"/>
            <a:r>
              <a:rPr lang="en-US" altLang="en-US" sz="1400">
                <a:latin typeface="Arial" panose="020B0604020202020204" pitchFamily="34" charset="0"/>
              </a:rPr>
              <a:t>Do you agree with___?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Ydw </a:t>
            </a:r>
            <a:r>
              <a:rPr lang="en-US" altLang="en-US" sz="1400">
                <a:latin typeface="Arial" panose="020B0604020202020204" pitchFamily="34" charset="0"/>
              </a:rPr>
              <a:t>= yes  </a:t>
            </a:r>
            <a:r>
              <a:rPr lang="en-US" altLang="en-US" sz="1400" b="1">
                <a:latin typeface="Arial" panose="020B0604020202020204" pitchFamily="34" charset="0"/>
              </a:rPr>
              <a:t>Nac ydw</a:t>
            </a:r>
            <a:r>
              <a:rPr lang="en-US" altLang="en-US" sz="1400">
                <a:latin typeface="Arial" panose="020B0604020202020204" pitchFamily="34" charset="0"/>
              </a:rPr>
              <a:t> = no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Dw i’n cytuno</a:t>
            </a:r>
            <a:r>
              <a:rPr lang="en-US" altLang="en-US" sz="1400">
                <a:latin typeface="Arial" panose="020B0604020202020204" pitchFamily="34" charset="0"/>
              </a:rPr>
              <a:t> = I agree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Dw i’n angytuno</a:t>
            </a:r>
            <a:r>
              <a:rPr lang="en-US" altLang="en-US" sz="1400">
                <a:latin typeface="Arial" panose="020B0604020202020204" pitchFamily="34" charset="0"/>
              </a:rPr>
              <a:t> = I disagree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Dw i ddim yn siwr</a:t>
            </a:r>
            <a:r>
              <a:rPr lang="en-US" altLang="en-US" sz="1400">
                <a:latin typeface="Arial" panose="020B0604020202020204" pitchFamily="34" charset="0"/>
              </a:rPr>
              <a:t> = I’m not sure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Mae’n dibynnu =</a:t>
            </a:r>
            <a:r>
              <a:rPr lang="en-US" altLang="en-US" sz="1400">
                <a:latin typeface="Arial" panose="020B0604020202020204" pitchFamily="34" charset="0"/>
              </a:rPr>
              <a:t> It depends</a:t>
            </a:r>
          </a:p>
        </p:txBody>
      </p:sp>
      <p:sp>
        <p:nvSpPr>
          <p:cNvPr id="27657" name="Text Box 25">
            <a:extLst>
              <a:ext uri="{FF2B5EF4-FFF2-40B4-BE49-F238E27FC236}">
                <a16:creationId xmlns:a16="http://schemas.microsoft.com/office/drawing/2014/main" id="{601C545A-1548-49F3-8880-817212C21D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72225" y="4797425"/>
            <a:ext cx="2447925" cy="187166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bob mis</a:t>
            </a:r>
            <a:r>
              <a:rPr lang="en-US" altLang="en-US" sz="1400">
                <a:latin typeface="Arial" panose="020B0604020202020204" pitchFamily="34" charset="0"/>
              </a:rPr>
              <a:t> – every month</a:t>
            </a:r>
          </a:p>
          <a:p>
            <a:pPr algn="ctr" eaLnBrk="1" hangingPunct="1"/>
            <a:r>
              <a:rPr lang="en-US" altLang="en-US" sz="1400" b="1">
                <a:latin typeface="Arial" panose="020B0604020202020204" pitchFamily="34" charset="0"/>
              </a:rPr>
              <a:t>bob wythnos</a:t>
            </a:r>
            <a:r>
              <a:rPr lang="en-US" altLang="en-US" sz="1400">
                <a:latin typeface="Arial" panose="020B0604020202020204" pitchFamily="34" charset="0"/>
              </a:rPr>
              <a:t> – every week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dros y penwythnos</a:t>
            </a:r>
          </a:p>
          <a:p>
            <a:pPr algn="ctr" eaLnBrk="1" hangingPunct="1"/>
            <a:r>
              <a:rPr lang="en-GB" altLang="en-US" sz="1400">
                <a:latin typeface="Arial" panose="020B0604020202020204" pitchFamily="34" charset="0"/>
              </a:rPr>
              <a:t>over the weekend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yn ystod y gwyliau</a:t>
            </a:r>
          </a:p>
          <a:p>
            <a:pPr algn="ctr" eaLnBrk="1" hangingPunct="1"/>
            <a:r>
              <a:rPr lang="en-GB" altLang="en-US" sz="1400">
                <a:latin typeface="Arial" panose="020B0604020202020204" pitchFamily="34" charset="0"/>
              </a:rPr>
              <a:t>during the holidays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yn ddiweddar</a:t>
            </a:r>
            <a:r>
              <a:rPr lang="en-GB" altLang="en-US" sz="1400">
                <a:latin typeface="Arial" panose="020B0604020202020204" pitchFamily="34" charset="0"/>
              </a:rPr>
              <a:t> = recently</a:t>
            </a:r>
          </a:p>
          <a:p>
            <a:pPr algn="ctr" eaLnBrk="1" hangingPunct="1"/>
            <a:r>
              <a:rPr lang="en-GB" altLang="en-US" sz="1400" b="1">
                <a:latin typeface="Arial" panose="020B0604020202020204" pitchFamily="34" charset="0"/>
              </a:rPr>
              <a:t>yn aml</a:t>
            </a:r>
            <a:r>
              <a:rPr lang="en-GB" altLang="en-US" sz="1400">
                <a:latin typeface="Arial" panose="020B0604020202020204" pitchFamily="34" charset="0"/>
              </a:rPr>
              <a:t> = often   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grpSp>
        <p:nvGrpSpPr>
          <p:cNvPr id="27658" name="Group 30">
            <a:extLst>
              <a:ext uri="{FF2B5EF4-FFF2-40B4-BE49-F238E27FC236}">
                <a16:creationId xmlns:a16="http://schemas.microsoft.com/office/drawing/2014/main" id="{5C70664E-D886-4A41-9896-6FB4CD6C9905}"/>
              </a:ext>
            </a:extLst>
          </p:cNvPr>
          <p:cNvGrpSpPr>
            <a:grpSpLocks/>
          </p:cNvGrpSpPr>
          <p:nvPr/>
        </p:nvGrpSpPr>
        <p:grpSpPr bwMode="auto">
          <a:xfrm>
            <a:off x="0" y="2949575"/>
            <a:ext cx="9144000" cy="960438"/>
            <a:chOff x="0" y="43"/>
            <a:chExt cx="5760" cy="605"/>
          </a:xfrm>
        </p:grpSpPr>
        <p:sp>
          <p:nvSpPr>
            <p:cNvPr id="27662" name="Rectangle 27">
              <a:extLst>
                <a:ext uri="{FF2B5EF4-FFF2-40B4-BE49-F238E27FC236}">
                  <a16:creationId xmlns:a16="http://schemas.microsoft.com/office/drawing/2014/main" id="{40533689-3C8F-41AE-A1D5-A90DAAC662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43"/>
              <a:ext cx="5760" cy="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Arial" panose="020B0604020202020204" pitchFamily="34" charset="0"/>
              </a:endParaRPr>
            </a:p>
          </p:txBody>
        </p:sp>
        <p:sp>
          <p:nvSpPr>
            <p:cNvPr id="27663" name="Rectangle 28">
              <a:extLst>
                <a:ext uri="{FF2B5EF4-FFF2-40B4-BE49-F238E27FC236}">
                  <a16:creationId xmlns:a16="http://schemas.microsoft.com/office/drawing/2014/main" id="{5B058C81-8B4E-4317-813D-6427E73A1A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43"/>
              <a:ext cx="5760" cy="6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r>
                <a:rPr lang="en-US" altLang="en-US" sz="1100">
                  <a:latin typeface="Arial" panose="020B0604020202020204" pitchFamily="34" charset="0"/>
                  <a:hlinkClick r:id="rId2"/>
                </a:rPr>
                <a:t>  </a:t>
              </a:r>
              <a:r>
                <a:rPr lang="en-US" altLang="en-US" sz="5700">
                  <a:latin typeface="Arial" panose="020B0604020202020204" pitchFamily="34" charset="0"/>
                </a:rPr>
                <a:t> </a:t>
              </a:r>
              <a:r>
                <a:rPr lang="en-US" altLang="en-US" sz="1100">
                  <a:latin typeface="Arial" panose="020B0604020202020204" pitchFamily="34" charset="0"/>
                </a:rPr>
                <a:t>                         </a:t>
              </a:r>
            </a:p>
          </p:txBody>
        </p:sp>
      </p:grpSp>
      <p:pic>
        <p:nvPicPr>
          <p:cNvPr id="27659" name="Picture 29" descr="See full size image">
            <a:hlinkClick r:id="rId2"/>
            <a:extLst>
              <a:ext uri="{FF2B5EF4-FFF2-40B4-BE49-F238E27FC236}">
                <a16:creationId xmlns:a16="http://schemas.microsoft.com/office/drawing/2014/main" id="{9119E3DA-E9BD-4543-B743-51A1FCE2A1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0" y="838200"/>
            <a:ext cx="762000" cy="68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0" name="Picture 32">
            <a:extLst>
              <a:ext uri="{FF2B5EF4-FFF2-40B4-BE49-F238E27FC236}">
                <a16:creationId xmlns:a16="http://schemas.microsoft.com/office/drawing/2014/main" id="{5307F0BA-1975-40F6-9416-FE97D9EA3C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762000"/>
            <a:ext cx="904875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1" name="Picture 34">
            <a:extLst>
              <a:ext uri="{FF2B5EF4-FFF2-40B4-BE49-F238E27FC236}">
                <a16:creationId xmlns:a16="http://schemas.microsoft.com/office/drawing/2014/main" id="{3BD0AAF5-ACED-44F4-A3C2-6F7858D5E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5334000"/>
            <a:ext cx="762000" cy="50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3">
            <a:hlinkClick r:id="rId2"/>
            <a:extLst>
              <a:ext uri="{FF2B5EF4-FFF2-40B4-BE49-F238E27FC236}">
                <a16:creationId xmlns:a16="http://schemas.microsoft.com/office/drawing/2014/main" id="{8D208372-3FC2-4CD1-86EF-649971F7A7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8425" y="239713"/>
            <a:ext cx="1143000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>
            <a:extLst>
              <a:ext uri="{FF2B5EF4-FFF2-40B4-BE49-F238E27FC236}">
                <a16:creationId xmlns:a16="http://schemas.microsoft.com/office/drawing/2014/main" id="{6F8C290A-1F34-4185-BC5E-D0F551722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15888"/>
            <a:ext cx="1885950" cy="151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420060D-61C9-4E45-9C65-2D5862B724A2}"/>
              </a:ext>
            </a:extLst>
          </p:cNvPr>
          <p:cNvSpPr/>
          <p:nvPr/>
        </p:nvSpPr>
        <p:spPr>
          <a:xfrm>
            <a:off x="1994086" y="411051"/>
            <a:ext cx="572464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LLANGRANNOG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C90CFD-BFBA-4EFA-B5D3-EB515C21188F}"/>
              </a:ext>
            </a:extLst>
          </p:cNvPr>
          <p:cNvSpPr txBox="1"/>
          <p:nvPr/>
        </p:nvSpPr>
        <p:spPr>
          <a:xfrm>
            <a:off x="684213" y="1844675"/>
            <a:ext cx="8280400" cy="4832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 err="1"/>
              <a:t>Tanlinellwch</a:t>
            </a:r>
            <a:r>
              <a:rPr lang="en-GB" sz="1400" b="1" dirty="0"/>
              <a:t> </a:t>
            </a:r>
            <a:r>
              <a:rPr lang="en-GB" sz="1400" b="1" dirty="0" err="1"/>
              <a:t>yr</a:t>
            </a:r>
            <a:r>
              <a:rPr lang="en-GB" sz="1400" b="1" dirty="0"/>
              <a:t> </a:t>
            </a:r>
            <a:r>
              <a:rPr lang="en-GB" sz="1400" b="1" dirty="0" err="1"/>
              <a:t>ateb</a:t>
            </a:r>
            <a:r>
              <a:rPr lang="en-GB" sz="1400" b="1" dirty="0"/>
              <a:t> </a:t>
            </a:r>
            <a:r>
              <a:rPr lang="en-GB" sz="1400" b="1" dirty="0" err="1"/>
              <a:t>cywir</a:t>
            </a:r>
            <a:r>
              <a:rPr lang="en-GB" sz="1400" b="1" dirty="0"/>
              <a:t> </a:t>
            </a:r>
            <a:r>
              <a:rPr lang="en-GB" sz="1400" dirty="0"/>
              <a:t>(Underline the correct answer)</a:t>
            </a:r>
          </a:p>
          <a:p>
            <a:pPr>
              <a:defRPr/>
            </a:pPr>
            <a:endParaRPr lang="en-GB" sz="1400" dirty="0"/>
          </a:p>
          <a:p>
            <a:pPr>
              <a:defRPr/>
            </a:pPr>
            <a:r>
              <a:rPr lang="en-GB" sz="1400" b="1" dirty="0"/>
              <a:t>STEFFAN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/>
              <a:t>Mae </a:t>
            </a:r>
            <a:r>
              <a:rPr lang="en-GB" sz="1400" dirty="0" err="1"/>
              <a:t>Steffan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hoffi</a:t>
            </a:r>
            <a:r>
              <a:rPr lang="en-GB" sz="1400" dirty="0"/>
              <a:t> </a:t>
            </a:r>
            <a:r>
              <a:rPr lang="en-GB" sz="1400" dirty="0" err="1"/>
              <a:t>nofio</a:t>
            </a:r>
            <a:r>
              <a:rPr lang="en-GB" sz="1400" dirty="0"/>
              <a:t> </a:t>
            </a:r>
            <a:r>
              <a:rPr lang="en-GB" sz="1400" dirty="0" err="1"/>
              <a:t>ond</a:t>
            </a:r>
            <a:r>
              <a:rPr lang="en-GB" sz="1400" dirty="0"/>
              <a:t> </a:t>
            </a:r>
            <a:r>
              <a:rPr lang="en-GB" sz="1400" dirty="0" err="1"/>
              <a:t>dydy</a:t>
            </a:r>
            <a:r>
              <a:rPr lang="en-GB" sz="1400" dirty="0"/>
              <a:t> e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mwynhau</a:t>
            </a:r>
            <a:r>
              <a:rPr lang="en-GB" sz="1400" dirty="0"/>
              <a:t> y </a:t>
            </a:r>
            <a:r>
              <a:rPr lang="en-GB" sz="1400" dirty="0" err="1"/>
              <a:t>certiau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/>
              <a:t>Mae </a:t>
            </a:r>
            <a:r>
              <a:rPr lang="en-GB" sz="1400" dirty="0" err="1"/>
              <a:t>Steffan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mwynhau’r</a:t>
            </a:r>
            <a:r>
              <a:rPr lang="en-GB" sz="1400" dirty="0"/>
              <a:t> </a:t>
            </a:r>
            <a:r>
              <a:rPr lang="en-GB" sz="1400" dirty="0" err="1"/>
              <a:t>certiau</a:t>
            </a:r>
            <a:r>
              <a:rPr lang="en-GB" sz="1400" dirty="0"/>
              <a:t> a </a:t>
            </a:r>
            <a:r>
              <a:rPr lang="en-GB" sz="1400" dirty="0" err="1"/>
              <a:t>mynd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nofio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 err="1"/>
              <a:t>Dydy</a:t>
            </a:r>
            <a:r>
              <a:rPr lang="en-GB" sz="1400" dirty="0"/>
              <a:t> </a:t>
            </a:r>
            <a:r>
              <a:rPr lang="en-GB" sz="1400" dirty="0" err="1"/>
              <a:t>Steffan</a:t>
            </a:r>
            <a:r>
              <a:rPr lang="en-GB" sz="1400" dirty="0"/>
              <a:t>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mwynhau’r</a:t>
            </a:r>
            <a:r>
              <a:rPr lang="en-GB" sz="1400" dirty="0"/>
              <a:t> </a:t>
            </a:r>
            <a:r>
              <a:rPr lang="en-GB" sz="1400" dirty="0" err="1"/>
              <a:t>gweithgareddau</a:t>
            </a:r>
            <a:r>
              <a:rPr lang="en-GB" sz="1400" dirty="0"/>
              <a:t> o </a:t>
            </a:r>
            <a:r>
              <a:rPr lang="en-GB" sz="1400" dirty="0" err="1"/>
              <a:t>gwbl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/>
              <a:t>Mae </a:t>
            </a:r>
            <a:r>
              <a:rPr lang="en-GB" sz="1400" dirty="0" err="1"/>
              <a:t>Steffan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mwynhau’r</a:t>
            </a:r>
            <a:r>
              <a:rPr lang="en-GB" sz="1400" dirty="0"/>
              <a:t> </a:t>
            </a:r>
            <a:r>
              <a:rPr lang="en-GB" sz="1400" dirty="0" err="1"/>
              <a:t>certiau</a:t>
            </a:r>
            <a:r>
              <a:rPr lang="en-GB" sz="1400" dirty="0"/>
              <a:t> </a:t>
            </a:r>
            <a:r>
              <a:rPr lang="en-GB" sz="1400" dirty="0" err="1"/>
              <a:t>ond</a:t>
            </a:r>
            <a:r>
              <a:rPr lang="en-GB" sz="1400" dirty="0"/>
              <a:t> </a:t>
            </a:r>
            <a:r>
              <a:rPr lang="en-GB" sz="1400" dirty="0" err="1"/>
              <a:t>roedd</a:t>
            </a:r>
            <a:r>
              <a:rPr lang="en-GB" sz="1400" dirty="0"/>
              <a:t> y </a:t>
            </a:r>
            <a:r>
              <a:rPr lang="en-GB" sz="1400" dirty="0" err="1"/>
              <a:t>nofio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ddiflas</a:t>
            </a:r>
            <a:r>
              <a:rPr lang="en-GB" sz="1400" dirty="0"/>
              <a:t>.</a:t>
            </a:r>
          </a:p>
          <a:p>
            <a:pPr>
              <a:defRPr/>
            </a:pPr>
            <a:r>
              <a:rPr lang="en-GB" sz="1400" b="1" dirty="0"/>
              <a:t>EMMA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 err="1"/>
              <a:t>Mwynheuodd</a:t>
            </a:r>
            <a:r>
              <a:rPr lang="en-GB" sz="1400" dirty="0"/>
              <a:t> Emma bob </a:t>
            </a:r>
            <a:r>
              <a:rPr lang="en-GB" sz="1400" dirty="0" err="1"/>
              <a:t>weithgraedd</a:t>
            </a:r>
            <a:r>
              <a:rPr lang="en-GB" sz="1400" dirty="0"/>
              <a:t> </a:t>
            </a:r>
            <a:r>
              <a:rPr lang="en-GB" sz="1400" dirty="0" err="1"/>
              <a:t>ond</a:t>
            </a:r>
            <a:r>
              <a:rPr lang="en-GB" sz="1400" dirty="0"/>
              <a:t> y </a:t>
            </a:r>
            <a:r>
              <a:rPr lang="en-GB" sz="1400" dirty="0" err="1"/>
              <a:t>merlota</a:t>
            </a:r>
            <a:r>
              <a:rPr lang="en-GB" sz="1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 err="1"/>
              <a:t>Dydy</a:t>
            </a:r>
            <a:r>
              <a:rPr lang="en-GB" sz="1400" dirty="0"/>
              <a:t> Emma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hoffi</a:t>
            </a:r>
            <a:r>
              <a:rPr lang="en-GB" sz="1400" dirty="0"/>
              <a:t> </a:t>
            </a:r>
            <a:r>
              <a:rPr lang="en-GB" sz="1400" dirty="0" err="1"/>
              <a:t>merlota</a:t>
            </a:r>
            <a:r>
              <a:rPr lang="en-GB" sz="1400" dirty="0"/>
              <a:t> o </a:t>
            </a:r>
            <a:r>
              <a:rPr lang="en-GB" sz="1400" dirty="0" err="1"/>
              <a:t>gwbl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 err="1"/>
              <a:t>Mwynheuodd</a:t>
            </a:r>
            <a:r>
              <a:rPr lang="en-GB" sz="1400" dirty="0"/>
              <a:t> Emma </a:t>
            </a:r>
            <a:r>
              <a:rPr lang="en-GB" sz="1400" dirty="0" err="1"/>
              <a:t>ferlota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fawr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 err="1"/>
              <a:t>Doedd</a:t>
            </a:r>
            <a:r>
              <a:rPr lang="en-GB" sz="1400" dirty="0"/>
              <a:t> Emma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eisiau</a:t>
            </a:r>
            <a:r>
              <a:rPr lang="en-GB" sz="1400" dirty="0"/>
              <a:t> </a:t>
            </a:r>
            <a:r>
              <a:rPr lang="en-GB" sz="1400" dirty="0" err="1"/>
              <a:t>mynd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stablau</a:t>
            </a:r>
            <a:r>
              <a:rPr lang="en-GB" sz="1400" dirty="0"/>
              <a:t> </a:t>
            </a:r>
            <a:r>
              <a:rPr lang="en-GB" sz="1400" dirty="0" err="1"/>
              <a:t>eto</a:t>
            </a:r>
            <a:r>
              <a:rPr lang="en-GB" sz="1400" dirty="0"/>
              <a:t>.</a:t>
            </a:r>
          </a:p>
          <a:p>
            <a:pPr>
              <a:defRPr/>
            </a:pPr>
            <a:r>
              <a:rPr lang="en-GB" sz="1400" b="1" dirty="0"/>
              <a:t>CARON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/>
              <a:t>Cas </a:t>
            </a:r>
            <a:r>
              <a:rPr lang="en-GB" sz="1400" dirty="0" err="1"/>
              <a:t>weithgaredd</a:t>
            </a:r>
            <a:r>
              <a:rPr lang="en-GB" sz="1400" dirty="0"/>
              <a:t> Caron </a:t>
            </a:r>
            <a:r>
              <a:rPr lang="en-GB" sz="1400" dirty="0" err="1"/>
              <a:t>oedd</a:t>
            </a:r>
            <a:r>
              <a:rPr lang="en-GB" sz="1400" dirty="0"/>
              <a:t> y </a:t>
            </a:r>
            <a:r>
              <a:rPr lang="en-GB" sz="1400" dirty="0" err="1"/>
              <a:t>sgio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/>
              <a:t>Hoff </a:t>
            </a:r>
            <a:r>
              <a:rPr lang="en-GB" sz="1400" dirty="0" err="1"/>
              <a:t>weithgaredd</a:t>
            </a:r>
            <a:r>
              <a:rPr lang="en-GB" sz="1400" dirty="0"/>
              <a:t> Caron </a:t>
            </a:r>
            <a:r>
              <a:rPr lang="en-GB" sz="1400" dirty="0" err="1"/>
              <a:t>oedd</a:t>
            </a:r>
            <a:r>
              <a:rPr lang="en-GB" sz="1400" dirty="0"/>
              <a:t> y </a:t>
            </a:r>
            <a:r>
              <a:rPr lang="en-GB" sz="1400" dirty="0" err="1"/>
              <a:t>twmpath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/>
              <a:t>Cas </a:t>
            </a:r>
            <a:r>
              <a:rPr lang="en-GB" sz="1400" dirty="0" err="1"/>
              <a:t>weithgaredd</a:t>
            </a:r>
            <a:r>
              <a:rPr lang="en-GB" sz="1400" dirty="0"/>
              <a:t> Caron </a:t>
            </a:r>
            <a:r>
              <a:rPr lang="en-GB" sz="1400" dirty="0" err="1"/>
              <a:t>oedd</a:t>
            </a:r>
            <a:r>
              <a:rPr lang="en-GB" sz="1400" dirty="0"/>
              <a:t> y </a:t>
            </a:r>
            <a:r>
              <a:rPr lang="en-GB" sz="1400" dirty="0" err="1"/>
              <a:t>twmpath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/>
              <a:t>Hoff </a:t>
            </a:r>
            <a:r>
              <a:rPr lang="en-GB" sz="1400" dirty="0" err="1"/>
              <a:t>weithgaredd</a:t>
            </a:r>
            <a:r>
              <a:rPr lang="en-GB" sz="1400" dirty="0"/>
              <a:t> Caron </a:t>
            </a:r>
            <a:r>
              <a:rPr lang="en-GB" sz="1400" dirty="0" err="1"/>
              <a:t>oedd</a:t>
            </a:r>
            <a:r>
              <a:rPr lang="en-GB" sz="1400" dirty="0"/>
              <a:t> y </a:t>
            </a:r>
            <a:r>
              <a:rPr lang="en-GB" sz="1400" dirty="0" err="1"/>
              <a:t>sgio</a:t>
            </a:r>
            <a:r>
              <a:rPr lang="en-GB" sz="1400" dirty="0"/>
              <a:t>.</a:t>
            </a:r>
          </a:p>
          <a:p>
            <a:pPr>
              <a:defRPr/>
            </a:pPr>
            <a:r>
              <a:rPr lang="en-GB" sz="1400" b="1" dirty="0"/>
              <a:t>JAC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 err="1"/>
              <a:t>Roedd</a:t>
            </a:r>
            <a:r>
              <a:rPr lang="en-GB" sz="1400" dirty="0"/>
              <a:t> </a:t>
            </a:r>
            <a:r>
              <a:rPr lang="en-GB" sz="1400" dirty="0" err="1"/>
              <a:t>Jac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hoffi’r</a:t>
            </a:r>
            <a:r>
              <a:rPr lang="en-GB" sz="1400" dirty="0"/>
              <a:t> </a:t>
            </a:r>
            <a:r>
              <a:rPr lang="en-GB" sz="1400" dirty="0" err="1"/>
              <a:t>gweithgareddau</a:t>
            </a:r>
            <a:r>
              <a:rPr lang="en-GB" sz="1400" dirty="0"/>
              <a:t> ac </a:t>
            </a:r>
            <a:r>
              <a:rPr lang="en-GB" sz="1400" dirty="0" err="1"/>
              <a:t>mae</a:t>
            </a:r>
            <a:r>
              <a:rPr lang="en-GB" sz="1400" dirty="0"/>
              <a:t> e </a:t>
            </a:r>
            <a:r>
              <a:rPr lang="en-GB" sz="1400" dirty="0" err="1"/>
              <a:t>eisiau</a:t>
            </a:r>
            <a:r>
              <a:rPr lang="en-GB" sz="1400" dirty="0"/>
              <a:t> </a:t>
            </a:r>
            <a:r>
              <a:rPr lang="en-GB" sz="1400" dirty="0" err="1"/>
              <a:t>dod</a:t>
            </a:r>
            <a:r>
              <a:rPr lang="en-GB" sz="1400" dirty="0"/>
              <a:t> </a:t>
            </a:r>
            <a:r>
              <a:rPr lang="en-GB" sz="1400" dirty="0" err="1"/>
              <a:t>eto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 err="1"/>
              <a:t>Roedd</a:t>
            </a:r>
            <a:r>
              <a:rPr lang="en-GB" sz="1400" dirty="0"/>
              <a:t> </a:t>
            </a:r>
            <a:r>
              <a:rPr lang="en-GB" sz="1400" dirty="0" err="1"/>
              <a:t>Jac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hoffi’r</a:t>
            </a:r>
            <a:r>
              <a:rPr lang="en-GB" sz="1400" dirty="0"/>
              <a:t> </a:t>
            </a:r>
            <a:r>
              <a:rPr lang="en-GB" sz="1400" dirty="0" err="1"/>
              <a:t>gwibgartio</a:t>
            </a:r>
            <a:r>
              <a:rPr lang="en-GB" sz="1400" dirty="0"/>
              <a:t> </a:t>
            </a:r>
            <a:r>
              <a:rPr lang="en-GB" sz="1400" dirty="0" err="1"/>
              <a:t>ond</a:t>
            </a:r>
            <a:r>
              <a:rPr lang="en-GB" sz="1400" dirty="0"/>
              <a:t> </a:t>
            </a:r>
            <a:r>
              <a:rPr lang="en-GB" sz="1400" dirty="0" err="1"/>
              <a:t>dydy</a:t>
            </a:r>
            <a:r>
              <a:rPr lang="en-GB" sz="1400" dirty="0"/>
              <a:t> e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eisiau</a:t>
            </a:r>
            <a:r>
              <a:rPr lang="en-GB" sz="1400" dirty="0"/>
              <a:t> </a:t>
            </a:r>
            <a:r>
              <a:rPr lang="en-GB" sz="1400" dirty="0" err="1"/>
              <a:t>dod</a:t>
            </a:r>
            <a:r>
              <a:rPr lang="en-GB" sz="1400" dirty="0"/>
              <a:t> </a:t>
            </a:r>
            <a:r>
              <a:rPr lang="en-GB" sz="1400" dirty="0" err="1"/>
              <a:t>eto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 err="1"/>
              <a:t>Hoffai</a:t>
            </a:r>
            <a:r>
              <a:rPr lang="en-GB" sz="1400" dirty="0"/>
              <a:t> </a:t>
            </a:r>
            <a:r>
              <a:rPr lang="en-GB" sz="1400" dirty="0" err="1"/>
              <a:t>Jac</a:t>
            </a:r>
            <a:r>
              <a:rPr lang="en-GB" sz="1400" dirty="0"/>
              <a:t> </a:t>
            </a:r>
            <a:r>
              <a:rPr lang="en-GB" sz="1400" dirty="0" err="1"/>
              <a:t>ddod</a:t>
            </a:r>
            <a:r>
              <a:rPr lang="en-GB" sz="1400" dirty="0"/>
              <a:t> </a:t>
            </a:r>
            <a:r>
              <a:rPr lang="en-GB" sz="1400" dirty="0" err="1"/>
              <a:t>eto</a:t>
            </a:r>
            <a:r>
              <a:rPr lang="en-GB" sz="1400" dirty="0"/>
              <a:t> 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roedd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hoffi’r</a:t>
            </a:r>
            <a:r>
              <a:rPr lang="en-GB" sz="1400" dirty="0"/>
              <a:t> </a:t>
            </a:r>
            <a:r>
              <a:rPr lang="en-GB" sz="1400" dirty="0" err="1"/>
              <a:t>merlota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400" dirty="0" err="1"/>
              <a:t>Roedd</a:t>
            </a:r>
            <a:r>
              <a:rPr lang="en-GB" sz="1400" dirty="0"/>
              <a:t> </a:t>
            </a:r>
            <a:r>
              <a:rPr lang="en-GB" sz="1400" dirty="0" err="1"/>
              <a:t>Jac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hapus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Llangrannog</a:t>
            </a:r>
            <a:r>
              <a:rPr lang="en-GB" sz="1400" dirty="0"/>
              <a:t> </a:t>
            </a:r>
            <a:r>
              <a:rPr lang="en-GB" sz="1400" dirty="0" err="1"/>
              <a:t>ond</a:t>
            </a:r>
            <a:r>
              <a:rPr lang="en-GB" sz="1400" dirty="0"/>
              <a:t> </a:t>
            </a:r>
            <a:r>
              <a:rPr lang="en-GB" sz="1400" dirty="0" err="1"/>
              <a:t>roedd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flinedig</a:t>
            </a:r>
            <a:r>
              <a:rPr lang="en-GB" sz="1400" dirty="0"/>
              <a:t>.</a:t>
            </a:r>
          </a:p>
        </p:txBody>
      </p:sp>
      <p:pic>
        <p:nvPicPr>
          <p:cNvPr id="5126" name="Picture 6">
            <a:extLst>
              <a:ext uri="{FF2B5EF4-FFF2-40B4-BE49-F238E27FC236}">
                <a16:creationId xmlns:a16="http://schemas.microsoft.com/office/drawing/2014/main" id="{FFE2912B-8050-4A1B-BDAC-AC41CEB0C0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375" y="2852738"/>
            <a:ext cx="1214438" cy="121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FC43BE7-8D54-4E97-9CD0-CDE0F8784E17}"/>
              </a:ext>
            </a:extLst>
          </p:cNvPr>
          <p:cNvGraphicFramePr>
            <a:graphicFrameLocks noGrp="1"/>
          </p:cNvGraphicFramePr>
          <p:nvPr/>
        </p:nvGraphicFramePr>
        <p:xfrm>
          <a:off x="7019925" y="5405438"/>
          <a:ext cx="1752600" cy="1212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21285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MARC</a:t>
                      </a:r>
                    </a:p>
                    <a:p>
                      <a:pPr algn="ctr"/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/4</a:t>
                      </a:r>
                    </a:p>
                  </a:txBody>
                  <a:tcPr marL="91479" marR="91479" marT="45667" marB="4566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2F9C888-D17C-44CB-BEA4-C80F7ACC6109}"/>
              </a:ext>
            </a:extLst>
          </p:cNvPr>
          <p:cNvSpPr txBox="1"/>
          <p:nvPr/>
        </p:nvSpPr>
        <p:spPr>
          <a:xfrm>
            <a:off x="2092960" y="115888"/>
            <a:ext cx="1950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WordArt 6">
            <a:extLst>
              <a:ext uri="{FF2B5EF4-FFF2-40B4-BE49-F238E27FC236}">
                <a16:creationId xmlns:a16="http://schemas.microsoft.com/office/drawing/2014/main" id="{B207FCC6-D3E5-4BFB-8F74-F83E38D544D0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3181350" y="1833563"/>
            <a:ext cx="3014663" cy="533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>
                <a:ln w="12700">
                  <a:solidFill>
                    <a:srgbClr val="3333CC"/>
                  </a:solidFill>
                  <a:round/>
                  <a:headEnd/>
                  <a:tailEnd/>
                </a:ln>
                <a:solidFill>
                  <a:srgbClr val="B2B2B2">
                    <a:alpha val="50195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Ravie" panose="04040805050809020602" pitchFamily="82" charset="0"/>
              </a:rPr>
              <a:t>Llangrannog</a:t>
            </a:r>
          </a:p>
        </p:txBody>
      </p:sp>
      <p:pic>
        <p:nvPicPr>
          <p:cNvPr id="4099" name="Picture 16">
            <a:hlinkClick r:id="rId2"/>
            <a:extLst>
              <a:ext uri="{FF2B5EF4-FFF2-40B4-BE49-F238E27FC236}">
                <a16:creationId xmlns:a16="http://schemas.microsoft.com/office/drawing/2014/main" id="{EAA3352C-FF73-4202-90E6-5AB1254CC7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063" y="2525713"/>
            <a:ext cx="1890712" cy="1811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2">
            <a:extLst>
              <a:ext uri="{FF2B5EF4-FFF2-40B4-BE49-F238E27FC236}">
                <a16:creationId xmlns:a16="http://schemas.microsoft.com/office/drawing/2014/main" id="{911A9C1A-793A-4230-8AF3-13946C227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04900"/>
            <a:ext cx="2971800" cy="170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1" name="AutoShape 2">
            <a:extLst>
              <a:ext uri="{FF2B5EF4-FFF2-40B4-BE49-F238E27FC236}">
                <a16:creationId xmlns:a16="http://schemas.microsoft.com/office/drawing/2014/main" id="{4B4F6F80-1FD2-41A1-8FCF-359756C676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" y="152400"/>
            <a:ext cx="3322638" cy="914400"/>
          </a:xfrm>
          <a:prstGeom prst="wedgeRectCallout">
            <a:avLst>
              <a:gd name="adj1" fmla="val -12968"/>
              <a:gd name="adj2" fmla="val 125282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Dw i’n hoffi merlota. Es i helpu yn y stablau bob bore. Roedd ceffyl gyda fi o’r enw Seren.</a:t>
            </a:r>
          </a:p>
        </p:txBody>
      </p:sp>
      <p:pic>
        <p:nvPicPr>
          <p:cNvPr id="4102" name="Picture 4">
            <a:extLst>
              <a:ext uri="{FF2B5EF4-FFF2-40B4-BE49-F238E27FC236}">
                <a16:creationId xmlns:a16="http://schemas.microsoft.com/office/drawing/2014/main" id="{44717C9D-135F-4320-9724-43DF5088D6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388" y="92075"/>
            <a:ext cx="1878012" cy="150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6">
            <a:extLst>
              <a:ext uri="{FF2B5EF4-FFF2-40B4-BE49-F238E27FC236}">
                <a16:creationId xmlns:a16="http://schemas.microsoft.com/office/drawing/2014/main" id="{EA183122-605E-4906-858F-00A0C2793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763" y="1527175"/>
            <a:ext cx="2433637" cy="243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AutoShape 4">
            <a:extLst>
              <a:ext uri="{FF2B5EF4-FFF2-40B4-BE49-F238E27FC236}">
                <a16:creationId xmlns:a16="http://schemas.microsoft.com/office/drawing/2014/main" id="{0AADDB6D-1915-4ED2-8565-ACD7735E88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0425" y="152400"/>
            <a:ext cx="2974975" cy="1019175"/>
          </a:xfrm>
          <a:prstGeom prst="wedgeRoundRectCallout">
            <a:avLst>
              <a:gd name="adj1" fmla="val -6852"/>
              <a:gd name="adj2" fmla="val 196500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Dw i wrth fy modd gyda’r certiau ond mae’n gas gyda fi nofio – mae’n ddiflas!!</a:t>
            </a:r>
          </a:p>
        </p:txBody>
      </p:sp>
      <p:sp>
        <p:nvSpPr>
          <p:cNvPr id="4105" name="Rectangle 22">
            <a:extLst>
              <a:ext uri="{FF2B5EF4-FFF2-40B4-BE49-F238E27FC236}">
                <a16:creationId xmlns:a16="http://schemas.microsoft.com/office/drawing/2014/main" id="{CFE2659C-04F5-4AB3-A564-073C6AE83E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34363" y="3482975"/>
            <a:ext cx="8382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Steffan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12 oed</a:t>
            </a:r>
          </a:p>
        </p:txBody>
      </p:sp>
      <p:sp>
        <p:nvSpPr>
          <p:cNvPr id="4106" name="Rectangle 19">
            <a:extLst>
              <a:ext uri="{FF2B5EF4-FFF2-40B4-BE49-F238E27FC236}">
                <a16:creationId xmlns:a16="http://schemas.microsoft.com/office/drawing/2014/main" id="{6F0054C8-FEF0-4CEA-BC42-9CDCD8751B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" y="2435225"/>
            <a:ext cx="914400" cy="533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Emma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11 oed</a:t>
            </a:r>
          </a:p>
        </p:txBody>
      </p:sp>
      <p:pic>
        <p:nvPicPr>
          <p:cNvPr id="4107" name="Picture 8">
            <a:extLst>
              <a:ext uri="{FF2B5EF4-FFF2-40B4-BE49-F238E27FC236}">
                <a16:creationId xmlns:a16="http://schemas.microsoft.com/office/drawing/2014/main" id="{DEF776BC-B972-4A04-AB70-DAF9B5A967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5002213"/>
            <a:ext cx="2416175" cy="1811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8" name="Picture 10">
            <a:extLst>
              <a:ext uri="{FF2B5EF4-FFF2-40B4-BE49-F238E27FC236}">
                <a16:creationId xmlns:a16="http://schemas.microsoft.com/office/drawing/2014/main" id="{4CFC6C6A-73F6-4773-8A8C-D0EFFB196F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" y="3643313"/>
            <a:ext cx="2414588" cy="3233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9" name="AutoShape 5">
            <a:extLst>
              <a:ext uri="{FF2B5EF4-FFF2-40B4-BE49-F238E27FC236}">
                <a16:creationId xmlns:a16="http://schemas.microsoft.com/office/drawing/2014/main" id="{4BD82010-EA3D-4D10-B07E-C2A31F5689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2838" y="3276600"/>
            <a:ext cx="2590800" cy="1676400"/>
          </a:xfrm>
          <a:prstGeom prst="wedgeRoundRectCallout">
            <a:avLst>
              <a:gd name="adj1" fmla="val -63236"/>
              <a:gd name="adj2" fmla="val 78694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Yn fy marn i mae sgio yn anhygoel. Mae’n her ac yn hwyl. Beth bynnag, mae’r twmpath yn ofnadwy! Ych a fi!!</a:t>
            </a:r>
          </a:p>
        </p:txBody>
      </p:sp>
      <p:sp>
        <p:nvSpPr>
          <p:cNvPr id="4110" name="Rectangle 20">
            <a:extLst>
              <a:ext uri="{FF2B5EF4-FFF2-40B4-BE49-F238E27FC236}">
                <a16:creationId xmlns:a16="http://schemas.microsoft.com/office/drawing/2014/main" id="{1FBE6301-1733-4471-8192-BA5C64C6C0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5500" y="6419850"/>
            <a:ext cx="8382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Caron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12 oed</a:t>
            </a:r>
          </a:p>
        </p:txBody>
      </p:sp>
      <p:sp>
        <p:nvSpPr>
          <p:cNvPr id="4111" name="AutoShape 3">
            <a:extLst>
              <a:ext uri="{FF2B5EF4-FFF2-40B4-BE49-F238E27FC236}">
                <a16:creationId xmlns:a16="http://schemas.microsoft.com/office/drawing/2014/main" id="{B204883C-E82E-44A2-8F0F-F5AABC8A44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05500" y="4294188"/>
            <a:ext cx="3276600" cy="1828800"/>
          </a:xfrm>
          <a:prstGeom prst="wedgeRectCallout">
            <a:avLst>
              <a:gd name="adj1" fmla="val -68120"/>
              <a:gd name="adj2" fmla="val 5390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Mae Llangrannog yn wych, yn enwedig y gweithgareddau. Fy hoff beth ydy’r trampolîn ond dw i’n hoffi gwibgartio hefyd achos mae’n gyffrous. Hoffwn i ddod eto – yn bendant!!</a:t>
            </a:r>
          </a:p>
        </p:txBody>
      </p:sp>
      <p:sp>
        <p:nvSpPr>
          <p:cNvPr id="4112" name="Rectangle 21">
            <a:extLst>
              <a:ext uri="{FF2B5EF4-FFF2-40B4-BE49-F238E27FC236}">
                <a16:creationId xmlns:a16="http://schemas.microsoft.com/office/drawing/2014/main" id="{E501ADC3-6B01-4C2E-B5CA-906EBA0478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5363" y="4652963"/>
            <a:ext cx="9906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Jac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11 oed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61E8551-8EE1-426E-8DFA-A7752C89B1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3428755"/>
              </p:ext>
            </p:extLst>
          </p:nvPr>
        </p:nvGraphicFramePr>
        <p:xfrm>
          <a:off x="0" y="0"/>
          <a:ext cx="9144001" cy="688498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922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32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132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2527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89703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/>
                        <a:t>ENW</a:t>
                      </a:r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 err="1"/>
                        <a:t>Pwynt</a:t>
                      </a:r>
                      <a:r>
                        <a:rPr lang="en-GB" sz="1800" b="1" dirty="0"/>
                        <a:t> </a:t>
                      </a:r>
                      <a:r>
                        <a:rPr lang="en-GB" sz="1800" b="1" dirty="0" err="1"/>
                        <a:t>positif</a:t>
                      </a:r>
                      <a:endParaRPr lang="en-GB" sz="1800" b="1" dirty="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/>
                        <a:t>Problem</a:t>
                      </a:r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 err="1"/>
                        <a:t>Ydych</a:t>
                      </a:r>
                      <a:r>
                        <a:rPr lang="en-GB" sz="1800" b="1" dirty="0"/>
                        <a:t> </a:t>
                      </a:r>
                      <a:r>
                        <a:rPr lang="en-GB" sz="1800" b="1" dirty="0" err="1"/>
                        <a:t>chi’n</a:t>
                      </a:r>
                      <a:r>
                        <a:rPr lang="en-GB" sz="1800" b="1" dirty="0"/>
                        <a:t> </a:t>
                      </a:r>
                      <a:r>
                        <a:rPr lang="en-GB" sz="1800" b="1" dirty="0" err="1"/>
                        <a:t>cytuno</a:t>
                      </a:r>
                      <a:r>
                        <a:rPr lang="en-GB" sz="1800" b="1" dirty="0"/>
                        <a:t>?</a:t>
                      </a:r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3821"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  <a:p>
                      <a:pPr algn="ctr"/>
                      <a:r>
                        <a:rPr lang="en-GB" sz="1800" dirty="0"/>
                        <a:t>MELERI</a:t>
                      </a:r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3821"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  <a:p>
                      <a:pPr algn="ctr"/>
                      <a:r>
                        <a:rPr lang="en-GB" sz="1800" dirty="0"/>
                        <a:t>MARC</a:t>
                      </a:r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3821"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  <a:p>
                      <a:pPr algn="ctr"/>
                      <a:r>
                        <a:rPr lang="en-GB" sz="1800" dirty="0"/>
                        <a:t>JOSH</a:t>
                      </a:r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3821"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  <a:p>
                      <a:pPr algn="ctr"/>
                      <a:r>
                        <a:rPr lang="en-GB" sz="1800" dirty="0"/>
                        <a:t>KELLY</a:t>
                      </a:r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6" marR="9144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9938" name="Group 2">
            <a:extLst>
              <a:ext uri="{FF2B5EF4-FFF2-40B4-BE49-F238E27FC236}">
                <a16:creationId xmlns:a16="http://schemas.microsoft.com/office/drawing/2014/main" id="{38EF53A9-33C4-4844-87D7-325C2D050449}"/>
              </a:ext>
            </a:extLst>
          </p:cNvPr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/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2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Yn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fy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marn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mae’r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cwricwlwm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ysgol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yn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iawn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Dw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i’n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hapus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gyda’r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dewis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ar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gyfer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TGAU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Beth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bynnag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mae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maint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ambell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ddosbarth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yn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broblem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Mae tri deg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chwech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person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yn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y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dosbarth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                                               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Saesneg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ac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mae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tri deg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saith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                                                     person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yn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y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dosbarth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                                                      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daearyddiaeth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Dydy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hyn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                                                         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ddim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GB" sz="16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yn</a:t>
                      </a:r>
                      <a:r>
                        <a:rPr kumimoji="0" lang="en-GB" sz="16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deg.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(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Meleri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, 15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oed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Wel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,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fy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marn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i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mae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dwy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broblem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gyda’r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cwricwlwm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ysgol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.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gyntaf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,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mae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gormod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o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wersi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gwyddoniaeth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ar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yr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amserlen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.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Dw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i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ddim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deall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gwyddoniaeth.Rydyn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ni’cael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wyth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gwers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o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wyddoniaeth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bob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pythefnos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.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Mae’n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ofnadwy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!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ail, does dim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digon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o                                                      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chwaraeon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ar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yr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amserlen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.                                                                Mae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ystadegau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dangos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bod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gordewdra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broblem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ond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dydy’r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ysgol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ddim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helpu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. Mae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athrawon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                                                      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chwaraeon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gwych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gyda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ni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. (Josh, 14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oed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empus Sans ITC" pitchFamily="82" charset="0"/>
                        </a:rPr>
                        <a:t>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2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Dw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i’n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astudio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deg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pwnc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TGAU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cynnwys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gwyddoniaeth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mathemateg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,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celf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a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Sbaeneg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. Mae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dewis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da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fy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ysgol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i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. Beth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bynnag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,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roeddwn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i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eisiau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dysgu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Sylfae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astudiaethau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busnes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hefyd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ond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Sylfae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doedd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hyn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ddim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bosibl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.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Mae’r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ysgol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arall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y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dref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cynnig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astudiaethau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busnes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a drama.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Dydyn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ni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ddim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.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Problemau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staffio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oedd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ateb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y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pennaeth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!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Ond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dylen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ni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fod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yr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un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peth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.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Dw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i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ddim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eisiau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symud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ysgol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. Mae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fy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ffrindiau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yma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(Marc, 15 </a:t>
                      </a:r>
                      <a:r>
                        <a:rPr kumimoji="0" lang="en-GB" sz="1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oed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lfaen" pitchFamily="18" charset="0"/>
                        </a:rPr>
                        <a:t>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Mae’n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gas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gyda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fi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ysgol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.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Mae’n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wastraff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amser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.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Ych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a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fi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!! Does dim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diddordeb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gyda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fi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.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Dw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i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eisiau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gweithio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mewn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siop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trin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gwallt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yn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y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dyfodol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.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Dw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i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ddim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eisiau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dysgu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Ffrangeg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neu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Hanes. I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beth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Does dim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eisiau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pynciau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fel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hyn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                                 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arna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i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.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Dw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i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jyst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eisiau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gadael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.                               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Dydy’r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ysgol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ddim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iws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i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berson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                                      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fel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fi.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Dw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i’n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hoffi’r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ysgol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achos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                                     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mae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fy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ffrindiau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yno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,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ond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dw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i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                                       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ddim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yn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hoffi’r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gwaith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!                                                      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(Kelly, 15 </a:t>
                      </a:r>
                      <a:r>
                        <a:rPr kumimoji="0" lang="en-GB" sz="1800" b="0" i="1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oed</a:t>
                      </a:r>
                      <a:r>
                        <a:rPr kumimoji="0" lang="en-GB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oudy Old Style" pitchFamily="18" charset="0"/>
                        </a:rPr>
                        <a:t>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8205" name="AutoShape 16">
            <a:extLst>
              <a:ext uri="{FF2B5EF4-FFF2-40B4-BE49-F238E27FC236}">
                <a16:creationId xmlns:a16="http://schemas.microsoft.com/office/drawing/2014/main" id="{A80448FE-E4A1-4750-B983-484253A03A5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17713" y="377825"/>
            <a:ext cx="5108575" cy="6103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8206" name="WordArt 18">
            <a:extLst>
              <a:ext uri="{FF2B5EF4-FFF2-40B4-BE49-F238E27FC236}">
                <a16:creationId xmlns:a16="http://schemas.microsoft.com/office/drawing/2014/main" id="{E175D3DB-E51F-4AC0-9ADB-834A58CA385A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52400" y="152400"/>
            <a:ext cx="4114800" cy="5492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>
                <a:ln w="12700">
                  <a:solidFill>
                    <a:srgbClr val="3333CC"/>
                  </a:solidFill>
                  <a:round/>
                  <a:headEnd/>
                  <a:tailEnd/>
                </a:ln>
                <a:solidFill>
                  <a:schemeClr val="accent1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 panose="020B0A04020102020204" pitchFamily="34" charset="0"/>
              </a:rPr>
              <a:t>CWRICWLWM YSGOL</a:t>
            </a:r>
          </a:p>
        </p:txBody>
      </p:sp>
      <p:sp>
        <p:nvSpPr>
          <p:cNvPr id="8207" name="TextBox 11">
            <a:extLst>
              <a:ext uri="{FF2B5EF4-FFF2-40B4-BE49-F238E27FC236}">
                <a16:creationId xmlns:a16="http://schemas.microsoft.com/office/drawing/2014/main" id="{0E10293B-CAD9-41D6-91E2-881F10234C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7675" y="4437063"/>
            <a:ext cx="1439863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000">
                <a:solidFill>
                  <a:schemeClr val="bg1"/>
                </a:solidFill>
              </a:rPr>
              <a:t>http://www.flickr.com/photos/sbavido/4702572720/</a:t>
            </a:r>
          </a:p>
        </p:txBody>
      </p:sp>
      <p:pic>
        <p:nvPicPr>
          <p:cNvPr id="8208" name="Picture 20">
            <a:extLst>
              <a:ext uri="{FF2B5EF4-FFF2-40B4-BE49-F238E27FC236}">
                <a16:creationId xmlns:a16="http://schemas.microsoft.com/office/drawing/2014/main" id="{996BF81F-D4A8-4CEA-9090-4C5BFFDD32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5" r="24535"/>
          <a:stretch>
            <a:fillRect/>
          </a:stretch>
        </p:blipFill>
        <p:spPr bwMode="auto">
          <a:xfrm>
            <a:off x="2987675" y="1712913"/>
            <a:ext cx="1458913" cy="165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9" name="Picture 21">
            <a:extLst>
              <a:ext uri="{FF2B5EF4-FFF2-40B4-BE49-F238E27FC236}">
                <a16:creationId xmlns:a16="http://schemas.microsoft.com/office/drawing/2014/main" id="{1AEBCE65-DB7D-44B3-BFBF-91CD316725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20" r="-16554"/>
          <a:stretch>
            <a:fillRect/>
          </a:stretch>
        </p:blipFill>
        <p:spPr bwMode="auto">
          <a:xfrm>
            <a:off x="7096125" y="1341438"/>
            <a:ext cx="1765300" cy="1573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10" name="Picture 22">
            <a:extLst>
              <a:ext uri="{FF2B5EF4-FFF2-40B4-BE49-F238E27FC236}">
                <a16:creationId xmlns:a16="http://schemas.microsoft.com/office/drawing/2014/main" id="{75149CF2-E926-4A99-B06E-EB546680D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4471988"/>
            <a:ext cx="1531938" cy="208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11" name="Picture 23">
            <a:extLst>
              <a:ext uri="{FF2B5EF4-FFF2-40B4-BE49-F238E27FC236}">
                <a16:creationId xmlns:a16="http://schemas.microsoft.com/office/drawing/2014/main" id="{53EBBEF2-9FD1-4947-A4BB-1CF221407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88" y="3563938"/>
            <a:ext cx="1403350" cy="1427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16" y="5874317"/>
            <a:ext cx="798967" cy="79896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8365E20-B304-4BD9-8C31-650395DCE414}"/>
              </a:ext>
            </a:extLst>
          </p:cNvPr>
          <p:cNvSpPr/>
          <p:nvPr/>
        </p:nvSpPr>
        <p:spPr>
          <a:xfrm>
            <a:off x="1518280" y="204556"/>
            <a:ext cx="6107441" cy="117570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8800" b="1" kern="1100" spc="-3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UNED DAU</a:t>
            </a:r>
          </a:p>
        </p:txBody>
      </p:sp>
    </p:spTree>
    <p:extLst>
      <p:ext uri="{BB962C8B-B14F-4D97-AF65-F5344CB8AC3E}">
        <p14:creationId xmlns:p14="http://schemas.microsoft.com/office/powerpoint/2010/main" val="3674932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15855E1-30F2-4F84-82F9-E5B08E5B616C}"/>
              </a:ext>
            </a:extLst>
          </p:cNvPr>
          <p:cNvSpPr txBox="1">
            <a:spLocks/>
          </p:cNvSpPr>
          <p:nvPr/>
        </p:nvSpPr>
        <p:spPr>
          <a:xfrm>
            <a:off x="166180" y="129869"/>
            <a:ext cx="8811639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457200" rtl="0" eaLnBrk="1" fontAlgn="base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defRPr>
            </a:lvl1pPr>
            <a:lvl2pPr algn="ctr" defTabSz="457200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pitchFamily="1" charset="-128"/>
              </a:defRPr>
            </a:lvl2pPr>
            <a:lvl3pPr algn="ctr" defTabSz="457200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pitchFamily="1" charset="-128"/>
              </a:defRPr>
            </a:lvl3pPr>
            <a:lvl4pPr algn="ctr" defTabSz="457200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pitchFamily="1" charset="-128"/>
              </a:defRPr>
            </a:lvl4pPr>
            <a:lvl5pPr algn="ctr" defTabSz="457200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pitchFamily="1" charset="-128"/>
              </a:defRPr>
            </a:lvl5pPr>
            <a:lvl6pPr marL="457200" algn="ctr" defTabSz="457200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pitchFamily="1" charset="-128"/>
              </a:defRPr>
            </a:lvl6pPr>
            <a:lvl7pPr marL="914400" algn="ctr" defTabSz="457200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pitchFamily="1" charset="-128"/>
              </a:defRPr>
            </a:lvl7pPr>
            <a:lvl8pPr marL="1371600" algn="ctr" defTabSz="457200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pitchFamily="1" charset="-128"/>
              </a:defRPr>
            </a:lvl8pPr>
            <a:lvl9pPr marL="1828800" algn="ctr" defTabSz="457200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  <a:ea typeface="ＭＳ Ｐゴシック" pitchFamily="1" charset="-128"/>
              </a:defRPr>
            </a:lvl9pPr>
          </a:lstStyle>
          <a:p>
            <a:pPr algn="ctr"/>
            <a:r>
              <a:rPr lang="en-GB" dirty="0">
                <a:solidFill>
                  <a:schemeClr val="bg1"/>
                </a:solidFill>
              </a:rPr>
              <a:t>UNED 2</a:t>
            </a:r>
          </a:p>
          <a:p>
            <a:pPr algn="ctr"/>
            <a:r>
              <a:rPr lang="en-US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</a:rPr>
              <a:t>Cyfathrebu</a:t>
            </a:r>
            <a:r>
              <a:rPr lang="en-US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</a:rPr>
              <a:t> ag </a:t>
            </a:r>
            <a:r>
              <a:rPr lang="en-US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</a:rPr>
              <a:t>eraill</a:t>
            </a:r>
            <a:endParaRPr lang="en-US" b="1" dirty="0">
              <a:ln w="1270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D11722F-7730-4604-ABB4-2291DA437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808" y="1310640"/>
            <a:ext cx="8811639" cy="5476239"/>
          </a:xfrm>
        </p:spPr>
        <p:txBody>
          <a:bodyPr>
            <a:normAutofit fontScale="92500" lnSpcReduction="10000"/>
          </a:bodyPr>
          <a:lstStyle/>
          <a:p>
            <a:r>
              <a:rPr lang="en-GB" sz="1900" b="1" dirty="0"/>
              <a:t>CRYNODEB – </a:t>
            </a:r>
            <a:r>
              <a:rPr lang="en-GB" sz="1900" b="1" dirty="0" err="1"/>
              <a:t>asesiad</a:t>
            </a:r>
            <a:r>
              <a:rPr lang="en-GB" sz="1900" b="1" dirty="0"/>
              <a:t> </a:t>
            </a:r>
            <a:r>
              <a:rPr lang="en-GB" sz="1900" b="1" dirty="0" err="1"/>
              <a:t>diarholiad</a:t>
            </a:r>
            <a:r>
              <a:rPr lang="en-GB" sz="1900" b="1" dirty="0"/>
              <a:t> (</a:t>
            </a:r>
            <a:r>
              <a:rPr lang="en-GB" sz="1900" b="1" dirty="0" err="1"/>
              <a:t>safoni’n</a:t>
            </a:r>
            <a:r>
              <a:rPr lang="en-GB" sz="1900" b="1" dirty="0"/>
              <a:t> </a:t>
            </a:r>
            <a:r>
              <a:rPr lang="en-GB" sz="1900" b="1" dirty="0" err="1"/>
              <a:t>fewnol</a:t>
            </a:r>
            <a:r>
              <a:rPr lang="en-GB" sz="1900" b="1" dirty="0"/>
              <a:t> </a:t>
            </a:r>
            <a:r>
              <a:rPr lang="en-GB" sz="1900" b="1" dirty="0" err="1"/>
              <a:t>gan</a:t>
            </a:r>
            <a:r>
              <a:rPr lang="en-GB" sz="1900" b="1" dirty="0"/>
              <a:t> </a:t>
            </a:r>
            <a:r>
              <a:rPr lang="en-GB" sz="1900" b="1" dirty="0" err="1"/>
              <a:t>yr</a:t>
            </a:r>
            <a:r>
              <a:rPr lang="en-GB" sz="1900" b="1" dirty="0"/>
              <a:t> </a:t>
            </a:r>
            <a:r>
              <a:rPr lang="en-GB" sz="1900" b="1" dirty="0" err="1"/>
              <a:t>ysgolion</a:t>
            </a:r>
            <a:r>
              <a:rPr lang="en-GB" sz="1900" b="1" dirty="0"/>
              <a:t> a </a:t>
            </a:r>
            <a:r>
              <a:rPr lang="en-GB" sz="1900" b="1" dirty="0" err="1"/>
              <a:t>safoni</a:t>
            </a:r>
            <a:r>
              <a:rPr lang="en-GB" sz="1900" b="1" dirty="0"/>
              <a:t> </a:t>
            </a:r>
            <a:r>
              <a:rPr lang="en-GB" sz="1900" b="1" dirty="0" err="1"/>
              <a:t>sampl</a:t>
            </a:r>
            <a:r>
              <a:rPr lang="en-GB" sz="1900" b="1" dirty="0"/>
              <a:t> </a:t>
            </a:r>
            <a:r>
              <a:rPr lang="en-GB" sz="1900" b="1" dirty="0" err="1"/>
              <a:t>yn</a:t>
            </a:r>
            <a:r>
              <a:rPr lang="en-GB" sz="1900" b="1" dirty="0"/>
              <a:t> </a:t>
            </a:r>
            <a:r>
              <a:rPr lang="en-GB" sz="1900" b="1" dirty="0" err="1"/>
              <a:t>allanol</a:t>
            </a:r>
            <a:r>
              <a:rPr lang="en-GB" sz="1900" b="1" dirty="0"/>
              <a:t> </a:t>
            </a:r>
            <a:r>
              <a:rPr lang="en-GB" sz="1900" b="1" dirty="0" err="1"/>
              <a:t>gan</a:t>
            </a:r>
            <a:r>
              <a:rPr lang="en-GB" sz="1900" b="1" dirty="0"/>
              <a:t> CBAC)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Tri diwrnod penodol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nhymor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haf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 (Ebrill 26ain – 28ain 2021)</a:t>
            </a:r>
            <a:r>
              <a:rPr lang="cy-GB" sz="1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(dyddiadau dros dro)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Dau bapur i bob diwrnod (1 x bore / 1 x prynhawn)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3 dewis ym mhob papur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dirty="0" err="1"/>
              <a:t>Gwerth</a:t>
            </a:r>
            <a:r>
              <a:rPr lang="en-GB" sz="1900" dirty="0"/>
              <a:t> 25% (</a:t>
            </a:r>
            <a:r>
              <a:rPr lang="en-GB" sz="1900" b="1" dirty="0" err="1"/>
              <a:t>Gwrando</a:t>
            </a:r>
            <a:r>
              <a:rPr lang="en-GB" sz="1900" b="1" dirty="0"/>
              <a:t> 5% ; </a:t>
            </a:r>
            <a:r>
              <a:rPr lang="en-GB" sz="1900" b="1" dirty="0" err="1"/>
              <a:t>Siarad</a:t>
            </a:r>
            <a:r>
              <a:rPr lang="en-GB" sz="1900" b="1" dirty="0"/>
              <a:t> 20%)</a:t>
            </a:r>
            <a:endParaRPr lang="cy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Amrywiaeth o bynciau yn seiliedig ar y 3 thema eang: </a:t>
            </a:r>
            <a:r>
              <a:rPr lang="cy-GB" sz="1900" b="1" dirty="0">
                <a:latin typeface="Arial" panose="020B0604020202020204" pitchFamily="34" charset="0"/>
                <a:cs typeface="Arial" panose="020B0604020202020204" pitchFamily="34" charset="0"/>
              </a:rPr>
              <a:t>Cyflogaeth, Cymru A’r Byd 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ac</a:t>
            </a:r>
            <a:r>
              <a:rPr lang="cy-GB" sz="1900" b="1" dirty="0">
                <a:latin typeface="Arial" panose="020B0604020202020204" pitchFamily="34" charset="0"/>
                <a:cs typeface="Arial" panose="020B0604020202020204" pitchFamily="34" charset="0"/>
              </a:rPr>
              <a:t> Ieuenctid</a:t>
            </a:r>
            <a:endParaRPr lang="cy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Gall y papurau gynnwys cyfuniad o </a:t>
            </a:r>
            <a:r>
              <a:rPr lang="cy-GB" sz="1900" b="1" dirty="0">
                <a:latin typeface="Arial" panose="020B0604020202020204" pitchFamily="34" charset="0"/>
                <a:cs typeface="Arial" panose="020B0604020202020204" pitchFamily="34" charset="0"/>
              </a:rPr>
              <a:t>graffiau, lluniau 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y-GB" sz="1900" b="1" dirty="0">
                <a:latin typeface="Arial" panose="020B0604020202020204" pitchFamily="34" charset="0"/>
                <a:cs typeface="Arial" panose="020B0604020202020204" pitchFamily="34" charset="0"/>
              </a:rPr>
              <a:t>thestunau darllen byr</a:t>
            </a:r>
            <a:endParaRPr lang="cy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Darperir cwestiynau y gellir eu gofyn ar gyfer yr athrawon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50 marc (6-8 </a:t>
            </a:r>
            <a:r>
              <a:rPr lang="en-GB" sz="2000" dirty="0" err="1"/>
              <a:t>munud</a:t>
            </a:r>
            <a:r>
              <a:rPr lang="en-GB" sz="2000" dirty="0"/>
              <a:t>, </a:t>
            </a:r>
            <a:r>
              <a:rPr lang="en-GB" sz="2000" dirty="0" err="1"/>
              <a:t>pâr</a:t>
            </a:r>
            <a:r>
              <a:rPr lang="en-GB" sz="2000" dirty="0"/>
              <a:t>/8-10 </a:t>
            </a:r>
            <a:r>
              <a:rPr lang="en-GB" sz="2000" dirty="0" err="1"/>
              <a:t>munud</a:t>
            </a:r>
            <a:r>
              <a:rPr lang="en-GB" sz="2000" dirty="0"/>
              <a:t>, </a:t>
            </a:r>
            <a:r>
              <a:rPr lang="en-GB" sz="2000" dirty="0" err="1"/>
              <a:t>grŵp</a:t>
            </a:r>
            <a:r>
              <a:rPr lang="en-GB" sz="2000" dirty="0"/>
              <a:t> o 3)</a:t>
            </a:r>
            <a:r>
              <a:rPr lang="en-GB" sz="2000" dirty="0">
                <a:solidFill>
                  <a:srgbClr val="FF0000"/>
                </a:solidFill>
              </a:rPr>
              <a:t>*</a:t>
            </a:r>
            <a:r>
              <a:rPr lang="en-GB" sz="2000" dirty="0"/>
              <a:t> </a:t>
            </a:r>
            <a:r>
              <a:rPr lang="en-GB" sz="2000" dirty="0">
                <a:solidFill>
                  <a:srgbClr val="FF0000"/>
                </a:solidFill>
              </a:rPr>
              <a:t>(2021 </a:t>
            </a:r>
            <a:r>
              <a:rPr lang="en-GB" sz="2000" dirty="0" err="1">
                <a:solidFill>
                  <a:srgbClr val="FF0000"/>
                </a:solidFill>
              </a:rPr>
              <a:t>yn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 err="1">
                <a:solidFill>
                  <a:srgbClr val="FF0000"/>
                </a:solidFill>
              </a:rPr>
              <a:t>unig</a:t>
            </a:r>
            <a:r>
              <a:rPr lang="en-GB" sz="2000" dirty="0">
                <a:solidFill>
                  <a:srgbClr val="FF0000"/>
                </a:solidFill>
              </a:rPr>
              <a:t> – 4-8 </a:t>
            </a:r>
            <a:r>
              <a:rPr lang="en-GB" sz="2000" dirty="0" err="1">
                <a:solidFill>
                  <a:srgbClr val="FF0000"/>
                </a:solidFill>
              </a:rPr>
              <a:t>munud</a:t>
            </a:r>
            <a:r>
              <a:rPr lang="en-GB" sz="2000" dirty="0">
                <a:solidFill>
                  <a:srgbClr val="FF0000"/>
                </a:solidFill>
              </a:rPr>
              <a:t>, </a:t>
            </a:r>
            <a:r>
              <a:rPr lang="en-GB" sz="2000" dirty="0" err="1">
                <a:solidFill>
                  <a:srgbClr val="FF0000"/>
                </a:solidFill>
              </a:rPr>
              <a:t>pâr</a:t>
            </a:r>
            <a:r>
              <a:rPr lang="en-GB" sz="2000" dirty="0">
                <a:solidFill>
                  <a:srgbClr val="FF0000"/>
                </a:solidFill>
              </a:rPr>
              <a:t>/6-10 </a:t>
            </a:r>
            <a:r>
              <a:rPr lang="en-GB" sz="2000" dirty="0" err="1">
                <a:solidFill>
                  <a:srgbClr val="FF0000"/>
                </a:solidFill>
              </a:rPr>
              <a:t>munud</a:t>
            </a:r>
            <a:r>
              <a:rPr lang="en-GB" sz="2000" dirty="0">
                <a:solidFill>
                  <a:srgbClr val="FF0000"/>
                </a:solidFill>
              </a:rPr>
              <a:t>, </a:t>
            </a:r>
            <a:r>
              <a:rPr lang="en-GB" sz="2000" dirty="0" err="1">
                <a:solidFill>
                  <a:srgbClr val="FF0000"/>
                </a:solidFill>
              </a:rPr>
              <a:t>grŵp</a:t>
            </a:r>
            <a:r>
              <a:rPr lang="en-GB" sz="2000" dirty="0">
                <a:solidFill>
                  <a:srgbClr val="FF0000"/>
                </a:solidFill>
              </a:rPr>
              <a:t> o 3)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Deng munud i baratoi o dan oruchwyliaeth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Agorir y papurau ar ddiwrnod yr asesiad a gall yr athrawon weld y papurau hanner awr </a:t>
            </a:r>
            <a:r>
              <a:rPr lang="cy-GB" sz="1900" dirty="0"/>
              <a:t>cyn y prawf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01293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815995C-4D6B-4184-9E92-8F0EEC5F62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482" t="22611" r="26877" b="8121"/>
          <a:stretch/>
        </p:blipFill>
        <p:spPr>
          <a:xfrm>
            <a:off x="2377440" y="71120"/>
            <a:ext cx="4023360" cy="3911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03423F9-1685-444C-9F3B-FEECEC284D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854" t="20217" r="20910" b="32064"/>
          <a:stretch/>
        </p:blipFill>
        <p:spPr>
          <a:xfrm>
            <a:off x="2621280" y="3429000"/>
            <a:ext cx="4175760" cy="3185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1972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00106B0-47CB-48CE-98DC-44A7541E49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12" t="17901" r="17111" b="10198"/>
          <a:stretch/>
        </p:blipFill>
        <p:spPr>
          <a:xfrm>
            <a:off x="732552" y="1686560"/>
            <a:ext cx="8411448" cy="50292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3B7882-6AE0-48C6-A53C-605CCC95A24D}"/>
              </a:ext>
            </a:extLst>
          </p:cNvPr>
          <p:cNvSpPr txBox="1"/>
          <p:nvPr/>
        </p:nvSpPr>
        <p:spPr>
          <a:xfrm>
            <a:off x="0" y="1363394"/>
            <a:ext cx="10011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Naill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TASG 1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609E398-0BFB-498D-9FE3-432385A495EE}"/>
              </a:ext>
            </a:extLst>
          </p:cNvPr>
          <p:cNvSpPr/>
          <p:nvPr/>
        </p:nvSpPr>
        <p:spPr>
          <a:xfrm>
            <a:off x="1798320" y="177884"/>
            <a:ext cx="71526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 o bapur Uned 2 2019 (3 dewis)</a:t>
            </a:r>
          </a:p>
          <a:p>
            <a:r>
              <a:rPr 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Prawf B  Diwrnod 1 Prynhawn</a:t>
            </a: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25488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24DCFE7-DC8F-42C1-98EE-472A3B1806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56" t="21062" r="21777" b="8616"/>
          <a:stretch/>
        </p:blipFill>
        <p:spPr>
          <a:xfrm>
            <a:off x="640080" y="1452880"/>
            <a:ext cx="8138160" cy="520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3784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D90A099-FB52-4B83-8F0E-29B9EDDC28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78" t="21852" r="22111" b="8420"/>
          <a:stretch/>
        </p:blipFill>
        <p:spPr>
          <a:xfrm>
            <a:off x="274320" y="1402080"/>
            <a:ext cx="8869680" cy="5201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8586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F322673-B79A-4B2F-B72A-4C27746135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55" t="12963" r="20778" b="7827"/>
          <a:stretch/>
        </p:blipFill>
        <p:spPr>
          <a:xfrm>
            <a:off x="1109327" y="1524000"/>
            <a:ext cx="6925345" cy="517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9983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9A91B1-F7A8-4EC3-8566-0F3332E565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77" t="52261" r="20555" b="7036"/>
          <a:stretch/>
        </p:blipFill>
        <p:spPr>
          <a:xfrm>
            <a:off x="213360" y="1488440"/>
            <a:ext cx="4003040" cy="259588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A0238E-3518-4498-9D8D-B9D07D2999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463" t="13679" r="24981" b="16790"/>
          <a:stretch/>
        </p:blipFill>
        <p:spPr>
          <a:xfrm>
            <a:off x="4216400" y="1422400"/>
            <a:ext cx="4714240" cy="50495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1859A2-055E-4CC6-8B25-01DDFA107D00}"/>
              </a:ext>
            </a:extLst>
          </p:cNvPr>
          <p:cNvSpPr txBox="1"/>
          <p:nvPr/>
        </p:nvSpPr>
        <p:spPr>
          <a:xfrm>
            <a:off x="1676400" y="619760"/>
            <a:ext cx="5801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Uned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C8192D-B4BA-4654-AF7D-9EC60831A80A}"/>
              </a:ext>
            </a:extLst>
          </p:cNvPr>
          <p:cNvSpPr txBox="1"/>
          <p:nvPr/>
        </p:nvSpPr>
        <p:spPr>
          <a:xfrm>
            <a:off x="284480" y="4746169"/>
            <a:ext cx="386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highlight>
                  <a:srgbClr val="FFFF00"/>
                </a:highlight>
              </a:rPr>
              <a:t>Siarad</a:t>
            </a:r>
            <a:r>
              <a:rPr lang="en-GB" dirty="0">
                <a:highlight>
                  <a:srgbClr val="FFFF00"/>
                </a:highlight>
              </a:rPr>
              <a:t> – 20%</a:t>
            </a:r>
          </a:p>
          <a:p>
            <a:r>
              <a:rPr lang="en-GB" dirty="0" err="1">
                <a:highlight>
                  <a:srgbClr val="FFFF00"/>
                </a:highlight>
              </a:rPr>
              <a:t>Gwrando</a:t>
            </a:r>
            <a:r>
              <a:rPr lang="en-GB" dirty="0">
                <a:highlight>
                  <a:srgbClr val="FFFF00"/>
                </a:highlight>
              </a:rPr>
              <a:t> – 5%</a:t>
            </a:r>
          </a:p>
          <a:p>
            <a:r>
              <a:rPr lang="en-GB" dirty="0" err="1">
                <a:highlight>
                  <a:srgbClr val="FFFF00"/>
                </a:highlight>
              </a:rPr>
              <a:t>Pwyslais</a:t>
            </a:r>
            <a:r>
              <a:rPr lang="en-GB" dirty="0">
                <a:highlight>
                  <a:srgbClr val="FFFF00"/>
                </a:highlight>
              </a:rPr>
              <a:t> felly </a:t>
            </a:r>
            <a:r>
              <a:rPr lang="en-GB" dirty="0" err="1">
                <a:highlight>
                  <a:srgbClr val="FFFF00"/>
                </a:highlight>
              </a:rPr>
              <a:t>ar</a:t>
            </a:r>
            <a:r>
              <a:rPr lang="en-GB" dirty="0">
                <a:highlight>
                  <a:srgbClr val="FFFF00"/>
                </a:highlight>
              </a:rPr>
              <a:t> y </a:t>
            </a:r>
            <a:r>
              <a:rPr lang="en-GB" dirty="0" err="1">
                <a:highlight>
                  <a:srgbClr val="FFFF00"/>
                </a:highlight>
              </a:rPr>
              <a:t>drafodaeth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cytuno</a:t>
            </a:r>
            <a:r>
              <a:rPr lang="en-GB" dirty="0">
                <a:highlight>
                  <a:srgbClr val="FFFF00"/>
                </a:highlight>
              </a:rPr>
              <a:t>/</a:t>
            </a:r>
            <a:r>
              <a:rPr lang="en-GB" dirty="0" err="1">
                <a:highlight>
                  <a:srgbClr val="FFFF00"/>
                </a:highlight>
              </a:rPr>
              <a:t>anghytuno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mynegi</a:t>
            </a:r>
            <a:r>
              <a:rPr lang="en-GB" dirty="0">
                <a:highlight>
                  <a:srgbClr val="FFFF00"/>
                </a:highlight>
              </a:rPr>
              <a:t> barn</a:t>
            </a:r>
          </a:p>
        </p:txBody>
      </p:sp>
    </p:spTree>
    <p:extLst>
      <p:ext uri="{BB962C8B-B14F-4D97-AF65-F5344CB8AC3E}">
        <p14:creationId xmlns:p14="http://schemas.microsoft.com/office/powerpoint/2010/main" val="20779821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A67D84C7-2DD8-4EF4-BE1E-AE7B22D7E89B}"/>
              </a:ext>
            </a:extLst>
          </p:cNvPr>
          <p:cNvSpPr txBox="1">
            <a:spLocks/>
          </p:cNvSpPr>
          <p:nvPr/>
        </p:nvSpPr>
        <p:spPr>
          <a:xfrm>
            <a:off x="468687" y="1536569"/>
            <a:ext cx="8333409" cy="4915915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defRPr>
            </a:lvl1pPr>
            <a:lvl2pPr marL="742950" indent="-285750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pitchFamily="1" charset="-128"/>
                <a:cs typeface="+mn-cs"/>
              </a:defRPr>
            </a:lvl2pPr>
            <a:lvl3pPr marL="1143000" indent="-228600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pitchFamily="1" charset="-128"/>
                <a:cs typeface="+mn-cs"/>
              </a:defRPr>
            </a:lvl3pPr>
            <a:lvl4pPr marL="1600200" indent="-228600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pitchFamily="1" charset="-128"/>
                <a:cs typeface="+mn-cs"/>
              </a:defRPr>
            </a:lvl4pPr>
            <a:lvl5pPr marL="2057400" indent="-228600" algn="l" defTabSz="457200" rtl="0" eaLnBrk="1" fontAlgn="base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pitchFamily="1" charset="-128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r>
              <a:rPr lang="cy-GB" sz="2000" b="1" dirty="0"/>
              <a:t>1. Ydy’r grŵp yn cyfeirio’n ddigonol at y sbardun?</a:t>
            </a:r>
          </a:p>
          <a:p>
            <a:r>
              <a:rPr lang="cy-GB" sz="2000" b="1" dirty="0"/>
              <a:t>2. Ydyn nhw’n cyfathrebu a rhyngweithio’n llwyddiannus?</a:t>
            </a:r>
          </a:p>
          <a:p>
            <a:r>
              <a:rPr lang="cy-GB" sz="2000" b="1" dirty="0"/>
              <a:t>3. Ydyn nhw’n cynnal y sgwrs?</a:t>
            </a:r>
          </a:p>
          <a:p>
            <a:r>
              <a:rPr lang="cy-GB" sz="2000" b="1" dirty="0"/>
              <a:t>4. Ydyn nhw’n gwrando ar ac yn deall cyfraniadau eraill?</a:t>
            </a:r>
          </a:p>
          <a:p>
            <a:r>
              <a:rPr lang="cy-GB" sz="2000" b="1" dirty="0"/>
              <a:t>5. Sut fath o batrymau iaith a geir yma?</a:t>
            </a:r>
          </a:p>
          <a:p>
            <a:r>
              <a:rPr lang="cy-GB" sz="2000" b="1" dirty="0">
                <a:solidFill>
                  <a:srgbClr val="FF0000"/>
                </a:solidFill>
              </a:rPr>
              <a:t>6. Beth am rôl yr athro / athrawes? (Beth gall fynd o’i le?)</a:t>
            </a:r>
          </a:p>
        </p:txBody>
      </p:sp>
      <p:sp>
        <p:nvSpPr>
          <p:cNvPr id="6" name="Explosion: 8 Points 5">
            <a:extLst>
              <a:ext uri="{FF2B5EF4-FFF2-40B4-BE49-F238E27FC236}">
                <a16:creationId xmlns:a16="http://schemas.microsoft.com/office/drawing/2014/main" id="{B15E8391-FB20-4CB9-9028-7E6008B5FF8C}"/>
              </a:ext>
            </a:extLst>
          </p:cNvPr>
          <p:cNvSpPr/>
          <p:nvPr/>
        </p:nvSpPr>
        <p:spPr>
          <a:xfrm>
            <a:off x="468687" y="4147036"/>
            <a:ext cx="2802883" cy="179059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I ba raddau?</a:t>
            </a:r>
          </a:p>
        </p:txBody>
      </p:sp>
      <p:sp>
        <p:nvSpPr>
          <p:cNvPr id="7" name="Explosion: 8 Points 6">
            <a:extLst>
              <a:ext uri="{FF2B5EF4-FFF2-40B4-BE49-F238E27FC236}">
                <a16:creationId xmlns:a16="http://schemas.microsoft.com/office/drawing/2014/main" id="{EF3F51F9-E7A9-4BDF-9374-726F9A5C975D}"/>
              </a:ext>
            </a:extLst>
          </p:cNvPr>
          <p:cNvSpPr/>
          <p:nvPr/>
        </p:nvSpPr>
        <p:spPr>
          <a:xfrm>
            <a:off x="3271571" y="4147036"/>
            <a:ext cx="2551314" cy="179059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 fand?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F526584-09DF-4A3E-9C57-9ECC3A4BDFC4}"/>
              </a:ext>
            </a:extLst>
          </p:cNvPr>
          <p:cNvSpPr/>
          <p:nvPr/>
        </p:nvSpPr>
        <p:spPr>
          <a:xfrm>
            <a:off x="5822885" y="4427788"/>
            <a:ext cx="2979211" cy="12290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Pa farc?</a:t>
            </a:r>
          </a:p>
          <a:p>
            <a:pPr algn="ctr"/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Gwrando  /10 = ?</a:t>
            </a:r>
          </a:p>
          <a:p>
            <a:pPr algn="ctr"/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Siarad  /40 =?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3B1DF3-0781-4089-A784-3272425B45E0}"/>
              </a:ext>
            </a:extLst>
          </p:cNvPr>
          <p:cNvSpPr txBox="1"/>
          <p:nvPr/>
        </p:nvSpPr>
        <p:spPr>
          <a:xfrm>
            <a:off x="1493520" y="518160"/>
            <a:ext cx="6273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</a:rPr>
              <a:t>Cwestiynau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pwysig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wrth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asesu</a:t>
            </a:r>
            <a:r>
              <a:rPr lang="en-GB" sz="2400" b="1" dirty="0">
                <a:solidFill>
                  <a:schemeClr val="bg1"/>
                </a:solidFill>
              </a:rPr>
              <a:t> a </a:t>
            </a:r>
            <a:r>
              <a:rPr lang="en-GB" sz="2400" b="1" dirty="0" err="1">
                <a:solidFill>
                  <a:schemeClr val="bg1"/>
                </a:solidFill>
              </a:rPr>
              <a:t>safoni’r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gwaith</a:t>
            </a:r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2137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864A55-B0C7-400D-B0EB-F23B725FBE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77" t="16519" r="32111" b="8420"/>
          <a:stretch/>
        </p:blipFill>
        <p:spPr>
          <a:xfrm>
            <a:off x="0" y="1230012"/>
            <a:ext cx="4572000" cy="562798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2285670-4E0D-4A30-9FD4-61E9DB3998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889" t="12765" r="31445" b="22247"/>
          <a:stretch/>
        </p:blipFill>
        <p:spPr>
          <a:xfrm>
            <a:off x="4572000" y="1230012"/>
            <a:ext cx="4572000" cy="551622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BAC9C65-EEAE-4D28-9353-E10721C6B788}"/>
              </a:ext>
            </a:extLst>
          </p:cNvPr>
          <p:cNvSpPr/>
          <p:nvPr/>
        </p:nvSpPr>
        <p:spPr>
          <a:xfrm>
            <a:off x="1229360" y="111760"/>
            <a:ext cx="7741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https://www.cbac.co.uk/umbraco/surface/blobstorage/download?nodeId=9615</a:t>
            </a:r>
            <a:endParaRPr lang="en-GB" dirty="0"/>
          </a:p>
          <a:p>
            <a:r>
              <a:rPr lang="en-GB" b="1" dirty="0" err="1">
                <a:solidFill>
                  <a:schemeClr val="bg1"/>
                </a:solidFill>
              </a:rPr>
              <a:t>Tudalen</a:t>
            </a:r>
            <a:r>
              <a:rPr lang="en-GB" b="1" dirty="0">
                <a:solidFill>
                  <a:schemeClr val="bg1"/>
                </a:solidFill>
              </a:rPr>
              <a:t> TGAU Cymraeg Ail </a:t>
            </a:r>
            <a:r>
              <a:rPr lang="en-GB" b="1" dirty="0" err="1">
                <a:solidFill>
                  <a:schemeClr val="bg1"/>
                </a:solidFill>
              </a:rPr>
              <a:t>Iaith</a:t>
            </a:r>
            <a:r>
              <a:rPr lang="en-GB" b="1" dirty="0">
                <a:solidFill>
                  <a:schemeClr val="bg1"/>
                </a:solidFill>
              </a:rPr>
              <a:t>, </a:t>
            </a:r>
            <a:r>
              <a:rPr lang="en-GB" b="1" dirty="0" err="1">
                <a:solidFill>
                  <a:schemeClr val="bg1"/>
                </a:solidFill>
              </a:rPr>
              <a:t>Gwefan</a:t>
            </a:r>
            <a:r>
              <a:rPr lang="en-GB" b="1" dirty="0">
                <a:solidFill>
                  <a:schemeClr val="bg1"/>
                </a:solidFill>
              </a:rPr>
              <a:t> CBAC</a:t>
            </a:r>
          </a:p>
        </p:txBody>
      </p:sp>
    </p:spTree>
    <p:extLst>
      <p:ext uri="{BB962C8B-B14F-4D97-AF65-F5344CB8AC3E}">
        <p14:creationId xmlns:p14="http://schemas.microsoft.com/office/powerpoint/2010/main" val="21947951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CE9235-A573-4059-8A70-DF285755F4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34" t="15334" r="24000" b="15136"/>
          <a:stretch/>
        </p:blipFill>
        <p:spPr>
          <a:xfrm>
            <a:off x="0" y="1391920"/>
            <a:ext cx="4683760" cy="357632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339F9D3-4047-47C4-B91A-4AE33799F07D}"/>
              </a:ext>
            </a:extLst>
          </p:cNvPr>
          <p:cNvSpPr/>
          <p:nvPr/>
        </p:nvSpPr>
        <p:spPr>
          <a:xfrm>
            <a:off x="1229360" y="179755"/>
            <a:ext cx="82397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https://www.cbac.co.uk/umbraco/surface/blobstorage/download?nodeId=9616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B0EC50-61FE-462B-B73D-F7D76A89506F}"/>
              </a:ext>
            </a:extLst>
          </p:cNvPr>
          <p:cNvSpPr txBox="1"/>
          <p:nvPr/>
        </p:nvSpPr>
        <p:spPr>
          <a:xfrm>
            <a:off x="1351280" y="863600"/>
            <a:ext cx="5403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TGAU Cymraeg Ail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Gwefan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CBAC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9A13B2-B251-4A11-875C-17ACECBD54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000" t="17902" r="32555" b="12568"/>
          <a:stretch/>
        </p:blipFill>
        <p:spPr>
          <a:xfrm>
            <a:off x="4165600" y="1325503"/>
            <a:ext cx="4754880" cy="5237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6844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16" y="5874317"/>
            <a:ext cx="798967" cy="79896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8365E20-B304-4BD9-8C31-650395DCE414}"/>
              </a:ext>
            </a:extLst>
          </p:cNvPr>
          <p:cNvSpPr/>
          <p:nvPr/>
        </p:nvSpPr>
        <p:spPr>
          <a:xfrm>
            <a:off x="1740927" y="184716"/>
            <a:ext cx="5482270" cy="117570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8800" b="1" kern="1100" spc="-3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UNED TRI</a:t>
            </a:r>
          </a:p>
        </p:txBody>
      </p:sp>
    </p:spTree>
    <p:extLst>
      <p:ext uri="{BB962C8B-B14F-4D97-AF65-F5344CB8AC3E}">
        <p14:creationId xmlns:p14="http://schemas.microsoft.com/office/powerpoint/2010/main" val="2251124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F8D233-71B7-4DF0-A598-C24A42E2917F}"/>
              </a:ext>
            </a:extLst>
          </p:cNvPr>
          <p:cNvSpPr/>
          <p:nvPr/>
        </p:nvSpPr>
        <p:spPr>
          <a:xfrm>
            <a:off x="1177436" y="-8538"/>
            <a:ext cx="6126998" cy="129266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UNED TRI</a:t>
            </a:r>
          </a:p>
          <a:p>
            <a:pPr algn="ctr"/>
            <a:r>
              <a:rPr lang="en-US" sz="24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Adroddiadol</a:t>
            </a:r>
            <a:r>
              <a:rPr lang="en-US" sz="24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US" sz="24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chyfarwyddiadol</a:t>
            </a:r>
            <a:endParaRPr lang="en-US" sz="2400" b="1" cap="none" spc="0" dirty="0">
              <a:ln w="1270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CD233C-A646-4151-876E-63A249713979}"/>
              </a:ext>
            </a:extLst>
          </p:cNvPr>
          <p:cNvSpPr txBox="1"/>
          <p:nvPr/>
        </p:nvSpPr>
        <p:spPr>
          <a:xfrm>
            <a:off x="516321" y="1789386"/>
            <a:ext cx="811135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 papur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di-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haen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Awr a hanner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25% (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Darllen 15% / Ysgrifennu 10%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 100 marc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Darllen = trawsdoriad o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gwestiynau arddull PISA yn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profi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o’r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sbardunau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amrywiol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Ysgrifennu =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prawf-ddarllen, cyfieithu, ysgrifennu estynedig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(dewis o ddwy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EE7C15-90DF-4BC4-BE03-36708866236A}"/>
              </a:ext>
            </a:extLst>
          </p:cNvPr>
          <p:cNvSpPr/>
          <p:nvPr/>
        </p:nvSpPr>
        <p:spPr>
          <a:xfrm>
            <a:off x="0" y="1443335"/>
            <a:ext cx="9042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CRYNODEB –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arholiad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ysgrifenedig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Mai 18fed (bore) 2021</a:t>
            </a:r>
          </a:p>
        </p:txBody>
      </p:sp>
    </p:spTree>
    <p:extLst>
      <p:ext uri="{BB962C8B-B14F-4D97-AF65-F5344CB8AC3E}">
        <p14:creationId xmlns:p14="http://schemas.microsoft.com/office/powerpoint/2010/main" val="25601449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F8D233-71B7-4DF0-A598-C24A42E2917F}"/>
              </a:ext>
            </a:extLst>
          </p:cNvPr>
          <p:cNvSpPr/>
          <p:nvPr/>
        </p:nvSpPr>
        <p:spPr>
          <a:xfrm>
            <a:off x="1862764" y="200552"/>
            <a:ext cx="5418471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3200" b="1" cap="none" spc="0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endParaRPr lang="en-US" sz="3200" b="1" cap="none" spc="0" dirty="0">
              <a:ln w="1270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32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US" sz="32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Haf</a:t>
            </a:r>
            <a:r>
              <a:rPr lang="en-US" sz="32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2019)</a:t>
            </a:r>
            <a:endParaRPr lang="en-US" sz="3200" b="1" cap="none" spc="0" dirty="0">
              <a:ln w="1270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B4E0328-2474-455D-9B02-B865745831A6}"/>
              </a:ext>
            </a:extLst>
          </p:cNvPr>
          <p:cNvSpPr/>
          <p:nvPr/>
        </p:nvSpPr>
        <p:spPr>
          <a:xfrm>
            <a:off x="189401" y="1564891"/>
            <a:ext cx="8009792" cy="671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Edrychwch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poster am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Gyrfa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Cymru.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Rhowch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gylch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gwmpas y wybodaeth berthnasol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gyfer eich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cwmni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3">
            <a:extLst>
              <a:ext uri="{FF2B5EF4-FFF2-40B4-BE49-F238E27FC236}">
                <a16:creationId xmlns:a16="http://schemas.microsoft.com/office/drawing/2014/main" id="{BD193B11-2561-419C-859A-7974A4FA9542}"/>
              </a:ext>
            </a:extLst>
          </p:cNvPr>
          <p:cNvSpPr>
            <a:spLocks/>
          </p:cNvSpPr>
          <p:nvPr/>
        </p:nvSpPr>
        <p:spPr>
          <a:xfrm>
            <a:off x="447907" y="2655584"/>
            <a:ext cx="3280045" cy="3510379"/>
          </a:xfrm>
          <a:prstGeom prst="roundRect">
            <a:avLst/>
          </a:prstGeom>
          <a:solidFill>
            <a:schemeClr val="bg1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isometricOffAxis2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000000"/>
                </a:solidFill>
                <a:effectLst/>
                <a:latin typeface="AR BLANCA"/>
                <a:ea typeface="Calibri" panose="020F0502020204030204" pitchFamily="34" charset="0"/>
                <a:cs typeface="Times New Roman" panose="02020603050405020304" pitchFamily="18" charset="0"/>
              </a:rPr>
              <a:t>GYRFA CYMRU</a:t>
            </a:r>
            <a:endParaRPr lang="en-GB" sz="2000" dirty="0">
              <a:solidFill>
                <a:srgbClr val="000000"/>
              </a:solidFill>
              <a:latin typeface="AR BLANC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000" dirty="0">
              <a:solidFill>
                <a:srgbClr val="000000"/>
              </a:solidFill>
              <a:effectLst/>
              <a:latin typeface="AR BLANC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Rydyn </a:t>
            </a:r>
            <a:r>
              <a:rPr lang="en-GB" sz="14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ni</a:t>
            </a: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eisiau helpu pobl ifanc.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Mae tri </a:t>
            </a:r>
            <a:r>
              <a:rPr lang="en-GB" sz="14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4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swyddfa</a:t>
            </a: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gyda </a:t>
            </a:r>
            <a:r>
              <a:rPr lang="en-GB" sz="14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ni</a:t>
            </a: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Rydyn </a:t>
            </a:r>
            <a:r>
              <a:rPr lang="en-GB" sz="14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ni</a:t>
            </a: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agor am </a:t>
            </a:r>
            <a:r>
              <a:rPr lang="en-GB" sz="14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naw</a:t>
            </a: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o’r gloch bob dydd o’r wythnos.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Felly, </a:t>
            </a:r>
            <a:r>
              <a:rPr lang="en-GB" sz="14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os</a:t>
            </a: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oes problem </a:t>
            </a:r>
            <a:r>
              <a:rPr lang="en-GB" sz="14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ffoniwch</a:t>
            </a: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0800 0284844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Image result for Gyrfa Cymru">
            <a:extLst>
              <a:ext uri="{FF2B5EF4-FFF2-40B4-BE49-F238E27FC236}">
                <a16:creationId xmlns:a16="http://schemas.microsoft.com/office/drawing/2014/main" id="{C9631238-CDB5-44D3-AE57-D1BF4305402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9520">
            <a:off x="1324236" y="3294613"/>
            <a:ext cx="1350010" cy="758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1" name="Picture 7" descr="Image result for toddlers shutterstock">
            <a:extLst>
              <a:ext uri="{FF2B5EF4-FFF2-40B4-BE49-F238E27FC236}">
                <a16:creationId xmlns:a16="http://schemas.microsoft.com/office/drawing/2014/main" id="{459AE7DB-21C2-469C-9C62-CA4D7FAF18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00926" y="3076893"/>
            <a:ext cx="1015124" cy="723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8" descr="Image result for teenagers shutterstock">
            <a:extLst>
              <a:ext uri="{FF2B5EF4-FFF2-40B4-BE49-F238E27FC236}">
                <a16:creationId xmlns:a16="http://schemas.microsoft.com/office/drawing/2014/main" id="{5D94E50E-99F8-444B-A44A-5B35ECCFD2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508" y="3067287"/>
            <a:ext cx="891708" cy="69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Picture 9" descr="Image result for old people shutterstock">
            <a:extLst>
              <a:ext uri="{FF2B5EF4-FFF2-40B4-BE49-F238E27FC236}">
                <a16:creationId xmlns:a16="http://schemas.microsoft.com/office/drawing/2014/main" id="{9F79D16E-FA72-4E69-AB12-295715ABCF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28" y="3022339"/>
            <a:ext cx="1015124" cy="714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4">
            <a:extLst>
              <a:ext uri="{FF2B5EF4-FFF2-40B4-BE49-F238E27FC236}">
                <a16:creationId xmlns:a16="http://schemas.microsoft.com/office/drawing/2014/main" id="{D6EABE4D-30CC-4D6B-9553-D6AE27389B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356" y="2455529"/>
            <a:ext cx="3379451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Helpu pwy?                        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8DB2BABA-0D57-45AA-8A95-6946510725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3884" y="465991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CA7E760B-C6BA-46CA-AEFA-8A379B7BD2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3884" y="518379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7">
            <a:extLst>
              <a:ext uri="{FF2B5EF4-FFF2-40B4-BE49-F238E27FC236}">
                <a16:creationId xmlns:a16="http://schemas.microsoft.com/office/drawing/2014/main" id="{4EBA04DC-8964-490A-93A2-69B4E3317B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4297" y="4522219"/>
            <a:ext cx="4194861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Sawl </a:t>
            </a:r>
            <a:r>
              <a:rPr kumimoji="0" lang="en-GB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swyddfa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 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GB" altLang="en-US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  13           31             131       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80305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569784-0D27-4917-9131-E1C3D285849D}"/>
              </a:ext>
            </a:extLst>
          </p:cNvPr>
          <p:cNvSpPr txBox="1"/>
          <p:nvPr/>
        </p:nvSpPr>
        <p:spPr>
          <a:xfrm>
            <a:off x="2428241" y="513660"/>
            <a:ext cx="57097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Grid Cywir ac Anghywir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50A3605-C719-40DF-B685-B7CCFCD4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883149"/>
              </p:ext>
            </p:extLst>
          </p:nvPr>
        </p:nvGraphicFramePr>
        <p:xfrm>
          <a:off x="80899" y="1391452"/>
          <a:ext cx="8773697" cy="175882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230922">
                  <a:extLst>
                    <a:ext uri="{9D8B030D-6E8A-4147-A177-3AD203B41FA5}">
                      <a16:colId xmlns:a16="http://schemas.microsoft.com/office/drawing/2014/main" val="3620114373"/>
                    </a:ext>
                  </a:extLst>
                </a:gridCol>
                <a:gridCol w="1120185">
                  <a:extLst>
                    <a:ext uri="{9D8B030D-6E8A-4147-A177-3AD203B41FA5}">
                      <a16:colId xmlns:a16="http://schemas.microsoft.com/office/drawing/2014/main" val="1684876739"/>
                    </a:ext>
                  </a:extLst>
                </a:gridCol>
                <a:gridCol w="1422590">
                  <a:extLst>
                    <a:ext uri="{9D8B030D-6E8A-4147-A177-3AD203B41FA5}">
                      <a16:colId xmlns:a16="http://schemas.microsoft.com/office/drawing/2014/main" val="275703319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CYWIR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ANGHYWIR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29779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 Daniella yn 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ddwyieithog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43260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Does neb yn 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nheulu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Rebecca yn siarad Cymraeg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36962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 Daniella yn poeni am blant 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bach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yn dysgu Cymraeg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20665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 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ôl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ddwy ferch, 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siarad Cymraeg yn gallu helpu yn y 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gweithle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053994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B1BC26F-9294-448F-83DB-4E337CA936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667" t="25794" r="37558" b="16913"/>
          <a:stretch/>
        </p:blipFill>
        <p:spPr>
          <a:xfrm>
            <a:off x="2428241" y="3230412"/>
            <a:ext cx="3911600" cy="3627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6558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F8D233-71B7-4DF0-A598-C24A42E2917F}"/>
              </a:ext>
            </a:extLst>
          </p:cNvPr>
          <p:cNvSpPr/>
          <p:nvPr/>
        </p:nvSpPr>
        <p:spPr>
          <a:xfrm>
            <a:off x="2513531" y="232018"/>
            <a:ext cx="34547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UNED TRI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569784-0D27-4917-9131-E1C3D285849D}"/>
              </a:ext>
            </a:extLst>
          </p:cNvPr>
          <p:cNvSpPr txBox="1"/>
          <p:nvPr/>
        </p:nvSpPr>
        <p:spPr>
          <a:xfrm>
            <a:off x="136480" y="1437407"/>
            <a:ext cx="3397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Ymateb 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destun “gwahanol”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70CDEC44-4F1B-434D-88AD-51E21FA224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258183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7A01316F-423E-4FB3-A0D2-2D89E55C9F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1319572"/>
              </p:ext>
            </p:extLst>
          </p:nvPr>
        </p:nvGraphicFramePr>
        <p:xfrm>
          <a:off x="313765" y="1972237"/>
          <a:ext cx="8417859" cy="46537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Rectangle 3">
            <a:extLst>
              <a:ext uri="{FF2B5EF4-FFF2-40B4-BE49-F238E27FC236}">
                <a16:creationId xmlns:a16="http://schemas.microsoft.com/office/drawing/2014/main" id="{5DD4377D-A4D1-4B72-BB50-AB38640F05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6248961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8346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0BDFFDE-0771-4637-8ED1-10DB544A27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111" t="24025" r="25889" b="32321"/>
          <a:stretch/>
        </p:blipFill>
        <p:spPr>
          <a:xfrm>
            <a:off x="450672" y="1818639"/>
            <a:ext cx="7535088" cy="377608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922EA6-7431-48D5-B472-A23380CB48CE}"/>
              </a:ext>
            </a:extLst>
          </p:cNvPr>
          <p:cNvSpPr txBox="1"/>
          <p:nvPr/>
        </p:nvSpPr>
        <p:spPr>
          <a:xfrm>
            <a:off x="1553542" y="339740"/>
            <a:ext cx="63509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farc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4 marc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11052385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387AFBE-F28E-4317-9825-1C20D1A847FB}"/>
              </a:ext>
            </a:extLst>
          </p:cNvPr>
          <p:cNvSpPr/>
          <p:nvPr/>
        </p:nvSpPr>
        <p:spPr>
          <a:xfrm>
            <a:off x="211015" y="1565045"/>
            <a:ext cx="9029700" cy="43395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Ydych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chi’n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cytuno gyda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chanlyniadau’r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graff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 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_______________________ (1)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Pam? </a:t>
            </a:r>
            <a:r>
              <a:rPr lang="en-GB" b="1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Rhowch</a:t>
            </a:r>
            <a:r>
              <a:rPr lang="en-GB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 </a:t>
            </a:r>
            <a:r>
              <a:rPr lang="en-GB" b="1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reswm</a:t>
            </a:r>
            <a:r>
              <a:rPr lang="en-GB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yn Gymraeg. </a:t>
            </a:r>
          </a:p>
          <a:p>
            <a:pPr>
              <a:lnSpc>
                <a:spcPct val="15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Rheswm 1 : ________________________________________________________________</a:t>
            </a:r>
          </a:p>
          <a:p>
            <a:pPr>
              <a:lnSpc>
                <a:spcPct val="15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_______________________________________________________________ (2)</a:t>
            </a:r>
          </a:p>
          <a:p>
            <a:pPr>
              <a:lnSpc>
                <a:spcPct val="15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Rheswm 2 : ________________________________________________________________</a:t>
            </a:r>
          </a:p>
          <a:p>
            <a:pPr>
              <a:lnSpc>
                <a:spcPct val="15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_______________________________________________________________ (2)</a:t>
            </a:r>
          </a:p>
          <a:p>
            <a:pPr>
              <a:lnSpc>
                <a:spcPct val="15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20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038C38-D34E-4858-8105-7E2DD54319A2}"/>
              </a:ext>
            </a:extLst>
          </p:cNvPr>
          <p:cNvSpPr txBox="1"/>
          <p:nvPr/>
        </p:nvSpPr>
        <p:spPr>
          <a:xfrm>
            <a:off x="1553542" y="339740"/>
            <a:ext cx="63509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 marc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18285691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569784-0D27-4917-9131-E1C3D285849D}"/>
              </a:ext>
            </a:extLst>
          </p:cNvPr>
          <p:cNvSpPr txBox="1"/>
          <p:nvPr/>
        </p:nvSpPr>
        <p:spPr>
          <a:xfrm>
            <a:off x="365940" y="1110760"/>
            <a:ext cx="8487913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camgymeriad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atalnodi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sillafu,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gramadeg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Angen ymarfer ymarferion tebyg yn ystod CA3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Cywiro yn gallu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cryfhau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iaith disgyblion o ran y llafar a’r ysgrifennu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gyffredinol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DDDCC0-90B7-409A-965A-FD4A413F84B0}"/>
              </a:ext>
            </a:extLst>
          </p:cNvPr>
          <p:cNvSpPr txBox="1"/>
          <p:nvPr/>
        </p:nvSpPr>
        <p:spPr>
          <a:xfrm>
            <a:off x="365940" y="1388762"/>
            <a:ext cx="6737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prawf-ddarllen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chyfieithu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295247B-6F5C-45D0-AB96-F0687A6992D2}"/>
              </a:ext>
            </a:extLst>
          </p:cNvPr>
          <p:cNvSpPr/>
          <p:nvPr/>
        </p:nvSpPr>
        <p:spPr>
          <a:xfrm>
            <a:off x="1694288" y="355933"/>
            <a:ext cx="3776996" cy="5778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Prawf-ddarllen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(10 marc)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9C70A2-E90B-4E7E-B81A-DCC11A7CC8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78" t="17514" r="29444" b="13358"/>
          <a:stretch/>
        </p:blipFill>
        <p:spPr>
          <a:xfrm>
            <a:off x="2245360" y="3048414"/>
            <a:ext cx="3911600" cy="3555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7220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569784-0D27-4917-9131-E1C3D285849D}"/>
              </a:ext>
            </a:extLst>
          </p:cNvPr>
          <p:cNvSpPr txBox="1"/>
          <p:nvPr/>
        </p:nvSpPr>
        <p:spPr>
          <a:xfrm>
            <a:off x="290146" y="1481859"/>
            <a:ext cx="885385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10 ymadrodd / gair i’w cyfieithu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ffurf hysbyseb, poster, neges, e-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Angen ymarfer ymarferion tebyg yn ystod CA3</a:t>
            </a:r>
          </a:p>
          <a:p>
            <a:endParaRPr lang="en-GB" sz="20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567EF9-0926-477C-8855-7350368DC4DA}"/>
              </a:ext>
            </a:extLst>
          </p:cNvPr>
          <p:cNvSpPr/>
          <p:nvPr/>
        </p:nvSpPr>
        <p:spPr>
          <a:xfrm>
            <a:off x="1927081" y="518493"/>
            <a:ext cx="2956259" cy="5778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(10 marc)</a:t>
            </a:r>
          </a:p>
        </p:txBody>
      </p:sp>
      <p:sp>
        <p:nvSpPr>
          <p:cNvPr id="5" name="AutoShape 20" descr="Welsh-Flag">
            <a:extLst>
              <a:ext uri="{FF2B5EF4-FFF2-40B4-BE49-F238E27FC236}">
                <a16:creationId xmlns:a16="http://schemas.microsoft.com/office/drawing/2014/main" id="{0212AFB9-8756-43BD-9631-7B4534F77F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3121" y="3200400"/>
            <a:ext cx="7569200" cy="3027680"/>
          </a:xfrm>
          <a:prstGeom prst="flowChartDocument">
            <a:avLst/>
          </a:prstGeom>
          <a:blipFill dpi="0" rotWithShape="0">
            <a:blip r:embed="rId2">
              <a:lum bright="80000"/>
            </a:blip>
            <a:srcRect/>
            <a:stretch>
              <a:fillRect/>
            </a:stretch>
          </a:blip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Come and learn Welsh!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It’s fun. It’s a challenge.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It’s a new experience.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will help in the future.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Phone Elan or Jeff on 07339710026.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7933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AF28709-A411-49C3-9A6E-964703F1CC6C}"/>
              </a:ext>
            </a:extLst>
          </p:cNvPr>
          <p:cNvSpPr txBox="1"/>
          <p:nvPr/>
        </p:nvSpPr>
        <p:spPr>
          <a:xfrm>
            <a:off x="263769" y="1633600"/>
            <a:ext cx="8880231" cy="4455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ola’r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Dewis o ddau gwestiwn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bwled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yn bwysig (Marc y cynnwys)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Cynnwys – ateb gofynion y cwestiwn,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paragraffu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ymgais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gynllunio a chreu darn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diddorol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Mynegiant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amrywiaeth o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gystrawennau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brawddegol,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amserau’r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ferf, mynegi barn gyda rhesymau a geirfa berthnasol.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D62601D-36F6-43C7-B025-09C290B4B814}"/>
              </a:ext>
            </a:extLst>
          </p:cNvPr>
          <p:cNvSpPr/>
          <p:nvPr/>
        </p:nvSpPr>
        <p:spPr>
          <a:xfrm>
            <a:off x="1990355" y="433007"/>
            <a:ext cx="44646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estynedig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 marc)</a:t>
            </a:r>
          </a:p>
        </p:txBody>
      </p:sp>
    </p:spTree>
    <p:extLst>
      <p:ext uri="{BB962C8B-B14F-4D97-AF65-F5344CB8AC3E}">
        <p14:creationId xmlns:p14="http://schemas.microsoft.com/office/powerpoint/2010/main" val="4546296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79FBE5B-F800-4053-B495-221C4089BE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445" t="27185" r="37000" b="8222"/>
          <a:stretch/>
        </p:blipFill>
        <p:spPr>
          <a:xfrm>
            <a:off x="142240" y="1372542"/>
            <a:ext cx="5100320" cy="54854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95BE23-8AC6-4D6F-88B7-37055BB619BD}"/>
              </a:ext>
            </a:extLst>
          </p:cNvPr>
          <p:cNvSpPr txBox="1"/>
          <p:nvPr/>
        </p:nvSpPr>
        <p:spPr>
          <a:xfrm>
            <a:off x="1209040" y="593745"/>
            <a:ext cx="7776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C9 (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estynedig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Haf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364492-EFDB-49E4-86C6-E143AB7CB817}"/>
              </a:ext>
            </a:extLst>
          </p:cNvPr>
          <p:cNvSpPr txBox="1"/>
          <p:nvPr/>
        </p:nvSpPr>
        <p:spPr>
          <a:xfrm>
            <a:off x="5097284" y="2533412"/>
            <a:ext cx="40467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2 </a:t>
            </a:r>
            <a:r>
              <a:rPr lang="en-GB" dirty="0" err="1">
                <a:highlight>
                  <a:srgbClr val="FFFF00"/>
                </a:highlight>
              </a:rPr>
              <a:t>farc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yr</a:t>
            </a:r>
            <a:r>
              <a:rPr lang="en-GB" dirty="0">
                <a:highlight>
                  <a:srgbClr val="FFFF00"/>
                </a:highlight>
              </a:rPr>
              <a:t> un am bob </a:t>
            </a:r>
            <a:r>
              <a:rPr lang="en-GB" dirty="0" err="1">
                <a:highlight>
                  <a:srgbClr val="FFFF00"/>
                </a:highlight>
              </a:rPr>
              <a:t>pwynt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bwled</a:t>
            </a:r>
            <a:r>
              <a:rPr lang="en-GB" dirty="0">
                <a:highlight>
                  <a:srgbClr val="FFFF00"/>
                </a:highlight>
              </a:rPr>
              <a:t> = </a:t>
            </a:r>
            <a:r>
              <a:rPr lang="en-GB" dirty="0" err="1">
                <a:highlight>
                  <a:srgbClr val="FFFF00"/>
                </a:highlight>
              </a:rPr>
              <a:t>marciau’r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cynnwys</a:t>
            </a:r>
            <a:r>
              <a:rPr lang="en-GB" dirty="0">
                <a:highlight>
                  <a:srgbClr val="FFFF00"/>
                </a:highlight>
              </a:rPr>
              <a:t> = 10 marc</a:t>
            </a:r>
          </a:p>
          <a:p>
            <a:r>
              <a:rPr lang="en-GB" dirty="0">
                <a:highlight>
                  <a:srgbClr val="FFFF00"/>
                </a:highlight>
              </a:rPr>
              <a:t>10 marc am </a:t>
            </a:r>
            <a:r>
              <a:rPr lang="en-GB" dirty="0" err="1">
                <a:highlight>
                  <a:srgbClr val="FFFF00"/>
                </a:highlight>
              </a:rPr>
              <a:t>fynegiant</a:t>
            </a: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756652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1A0D99F-C654-4390-92B1-353ED9FE1D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11" t="13358" r="11445" b="8420"/>
          <a:stretch/>
        </p:blipFill>
        <p:spPr>
          <a:xfrm>
            <a:off x="1899920" y="903625"/>
            <a:ext cx="7172960" cy="40233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8400B95-AC55-4880-B0FE-BEA46C5EE7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666" t="14938" r="10889" b="46543"/>
          <a:stretch/>
        </p:blipFill>
        <p:spPr>
          <a:xfrm>
            <a:off x="1971040" y="4672985"/>
            <a:ext cx="7172960" cy="19812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FC8DBA4-901E-4F22-8BBF-513DD46EBBD1}"/>
              </a:ext>
            </a:extLst>
          </p:cNvPr>
          <p:cNvSpPr/>
          <p:nvPr/>
        </p:nvSpPr>
        <p:spPr>
          <a:xfrm>
            <a:off x="1239520" y="116225"/>
            <a:ext cx="80281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marcio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C9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Uned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estynedig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Haf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2019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FE42FA-A118-42D7-841C-6B848E25C650}"/>
              </a:ext>
            </a:extLst>
          </p:cNvPr>
          <p:cNvSpPr/>
          <p:nvPr/>
        </p:nvSpPr>
        <p:spPr>
          <a:xfrm>
            <a:off x="71120" y="1599030"/>
            <a:ext cx="164592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https://www.cbac.co.uk/cymwysterau/cymraeg-ail-iaith-tgau/#tab_pastpapers</a:t>
            </a:r>
            <a:endParaRPr lang="en-GB" dirty="0"/>
          </a:p>
          <a:p>
            <a:endParaRPr lang="en-GB" dirty="0"/>
          </a:p>
          <a:p>
            <a:r>
              <a:rPr lang="en-GB" dirty="0" err="1">
                <a:highlight>
                  <a:srgbClr val="FFFF00"/>
                </a:highlight>
              </a:rPr>
              <a:t>Tudalen</a:t>
            </a:r>
            <a:r>
              <a:rPr lang="en-GB" dirty="0">
                <a:highlight>
                  <a:srgbClr val="FFFF00"/>
                </a:highlight>
              </a:rPr>
              <a:t> TGAU Cymraeg Ail </a:t>
            </a:r>
            <a:r>
              <a:rPr lang="en-GB" dirty="0" err="1">
                <a:highlight>
                  <a:srgbClr val="FFFF00"/>
                </a:highlight>
              </a:rPr>
              <a:t>Iaith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Gwefan</a:t>
            </a:r>
            <a:r>
              <a:rPr lang="en-GB" dirty="0">
                <a:highlight>
                  <a:srgbClr val="FFFF00"/>
                </a:highlight>
              </a:rPr>
              <a:t> CBAC</a:t>
            </a:r>
          </a:p>
        </p:txBody>
      </p:sp>
    </p:spTree>
    <p:extLst>
      <p:ext uri="{BB962C8B-B14F-4D97-AF65-F5344CB8AC3E}">
        <p14:creationId xmlns:p14="http://schemas.microsoft.com/office/powerpoint/2010/main" val="13083298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569784-0D27-4917-9131-E1C3D285849D}"/>
              </a:ext>
            </a:extLst>
          </p:cNvPr>
          <p:cNvSpPr txBox="1"/>
          <p:nvPr/>
        </p:nvSpPr>
        <p:spPr>
          <a:xfrm>
            <a:off x="286811" y="1556581"/>
            <a:ext cx="8646174" cy="3266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dull PISA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rheolaidd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CA3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Hyfforddi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Anghywir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gyson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profi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gopï</a:t>
            </a:r>
            <a:r>
              <a:rPr lang="en-GB" sz="2000" dirty="0" err="1"/>
              <a:t>o’n</a:t>
            </a:r>
            <a:r>
              <a:rPr lang="en-GB" sz="2000" dirty="0"/>
              <a:t> </a:t>
            </a:r>
            <a:r>
              <a:rPr lang="en-GB" sz="2000" dirty="0" err="1"/>
              <a:t>slafaidd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Hyfforddi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772E5F-D1B5-421B-8983-97B0552C1C9E}"/>
              </a:ext>
            </a:extLst>
          </p:cNvPr>
          <p:cNvSpPr txBox="1"/>
          <p:nvPr/>
        </p:nvSpPr>
        <p:spPr>
          <a:xfrm>
            <a:off x="1273709" y="223520"/>
            <a:ext cx="76592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Arholwr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hyfforddiant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Medi 2019</a:t>
            </a:r>
          </a:p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Uned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</a:p>
        </p:txBody>
      </p:sp>
    </p:spTree>
    <p:extLst>
      <p:ext uri="{BB962C8B-B14F-4D97-AF65-F5344CB8AC3E}">
        <p14:creationId xmlns:p14="http://schemas.microsoft.com/office/powerpoint/2010/main" val="29016632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16" y="5874317"/>
            <a:ext cx="798967" cy="79896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8365E20-B304-4BD9-8C31-650395DCE414}"/>
              </a:ext>
            </a:extLst>
          </p:cNvPr>
          <p:cNvSpPr/>
          <p:nvPr/>
        </p:nvSpPr>
        <p:spPr>
          <a:xfrm>
            <a:off x="1307420" y="242794"/>
            <a:ext cx="652915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UNED PEDWAR</a:t>
            </a:r>
            <a:endParaRPr lang="en-US" sz="6600" b="1" cap="none" spc="0" dirty="0">
              <a:ln w="1270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638105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7C6E706-AACA-4112-930F-E1DC88BDC66A}"/>
              </a:ext>
            </a:extLst>
          </p:cNvPr>
          <p:cNvSpPr/>
          <p:nvPr/>
        </p:nvSpPr>
        <p:spPr>
          <a:xfrm>
            <a:off x="0" y="1443335"/>
            <a:ext cx="9042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CRYNODEB –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arholiad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ysgrifenedig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Mai 24ain (bore) 2021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3DF2F0-218C-4A07-A4EC-96D4BCBB2EE2}"/>
              </a:ext>
            </a:extLst>
          </p:cNvPr>
          <p:cNvSpPr txBox="1"/>
          <p:nvPr/>
        </p:nvSpPr>
        <p:spPr>
          <a:xfrm>
            <a:off x="101600" y="1810464"/>
            <a:ext cx="8790239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 papur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di-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haen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Awr a hanner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Gwerth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25% (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10% /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15%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100 marc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Darllen =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amlddewis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ymatebion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di-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anghywir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Ysgrifennu = at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ddibenion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disgrifiadol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dychmygus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gynulleidfa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phwrpas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ffurfiau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enghriafft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llythyrau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negeseuon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e-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dyddiaduron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posteri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storï</a:t>
            </a:r>
            <a:r>
              <a:rPr lang="en-GB" sz="2000" dirty="0" err="1"/>
              <a:t>au</a:t>
            </a:r>
            <a:r>
              <a:rPr lang="en-GB" sz="2000" dirty="0"/>
              <a:t> a </a:t>
            </a:r>
            <a:r>
              <a:rPr lang="en-GB" sz="2000" dirty="0" err="1"/>
              <a:t>blogiau</a:t>
            </a:r>
            <a:r>
              <a:rPr lang="en-GB" sz="2000" dirty="0"/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497F23-BEA0-45CD-95D0-8E771A3A68B6}"/>
              </a:ext>
            </a:extLst>
          </p:cNvPr>
          <p:cNvSpPr/>
          <p:nvPr/>
        </p:nvSpPr>
        <p:spPr>
          <a:xfrm>
            <a:off x="1173480" y="798105"/>
            <a:ext cx="67970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Disgrifiadol</a:t>
            </a:r>
            <a:r>
              <a:rPr lang="en-US" sz="24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US" sz="24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dychmygus</a:t>
            </a:r>
            <a:endParaRPr lang="en-US" sz="2400" b="1" dirty="0">
              <a:ln w="1270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45DA479-909C-44B5-8A55-A8F71DED9F5F}"/>
              </a:ext>
            </a:extLst>
          </p:cNvPr>
          <p:cNvSpPr/>
          <p:nvPr/>
        </p:nvSpPr>
        <p:spPr>
          <a:xfrm>
            <a:off x="1882674" y="-74226"/>
            <a:ext cx="537865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UNED PEDWAR</a:t>
            </a:r>
          </a:p>
        </p:txBody>
      </p:sp>
    </p:spTree>
    <p:extLst>
      <p:ext uri="{BB962C8B-B14F-4D97-AF65-F5344CB8AC3E}">
        <p14:creationId xmlns:p14="http://schemas.microsoft.com/office/powerpoint/2010/main" val="100882702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9A131BF-7824-45F2-8461-85F4867ACD3F}"/>
              </a:ext>
            </a:extLst>
          </p:cNvPr>
          <p:cNvSpPr/>
          <p:nvPr/>
        </p:nvSpPr>
        <p:spPr>
          <a:xfrm>
            <a:off x="1747520" y="301675"/>
            <a:ext cx="57810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US" sz="28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endParaRPr lang="en-US" sz="2800" b="1" dirty="0">
              <a:ln w="1270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US" sz="28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Haf</a:t>
            </a:r>
            <a:r>
              <a:rPr lang="en-US" sz="28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2019)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F91ABB-3968-4B33-B171-4B78D37CB2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000" t="19875" r="31667" b="6445"/>
          <a:stretch/>
        </p:blipFill>
        <p:spPr>
          <a:xfrm>
            <a:off x="2103120" y="1635233"/>
            <a:ext cx="4551680" cy="49210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7BE620-FD47-4496-B894-8B7B0B9FDF48}"/>
              </a:ext>
            </a:extLst>
          </p:cNvPr>
          <p:cNvSpPr txBox="1"/>
          <p:nvPr/>
        </p:nvSpPr>
        <p:spPr>
          <a:xfrm>
            <a:off x="0" y="1635233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Ymatebion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di-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461542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7397E2E-202C-41BC-95B1-022B441363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89" t="10790" r="32222" b="15926"/>
          <a:stretch/>
        </p:blipFill>
        <p:spPr>
          <a:xfrm>
            <a:off x="2532332" y="1412240"/>
            <a:ext cx="4764192" cy="53238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881D0F-6CFD-41C0-964F-B1AACB081EF8}"/>
              </a:ext>
            </a:extLst>
          </p:cNvPr>
          <p:cNvSpPr txBox="1"/>
          <p:nvPr/>
        </p:nvSpPr>
        <p:spPr>
          <a:xfrm>
            <a:off x="0" y="1635233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326558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EC9B694-4C80-41F8-9690-B48234D588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334" t="12963" r="33222" b="23432"/>
          <a:stretch/>
        </p:blipFill>
        <p:spPr>
          <a:xfrm>
            <a:off x="71120" y="2092960"/>
            <a:ext cx="3332480" cy="45313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6C3017D-77DB-4639-81D5-1B61EE4E74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667" t="9012" r="32889" b="19284"/>
          <a:stretch/>
        </p:blipFill>
        <p:spPr>
          <a:xfrm>
            <a:off x="3769360" y="1930400"/>
            <a:ext cx="4185920" cy="48564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4271AC-58B6-4320-8D57-98E3B7BAF380}"/>
              </a:ext>
            </a:extLst>
          </p:cNvPr>
          <p:cNvSpPr txBox="1"/>
          <p:nvPr/>
        </p:nvSpPr>
        <p:spPr>
          <a:xfrm>
            <a:off x="71120" y="1450567"/>
            <a:ext cx="4711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gerdd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66640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919E00-ECDD-4A5B-B238-8D4E9EF12A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890" t="15728" r="32554" b="36469"/>
          <a:stretch/>
        </p:blipFill>
        <p:spPr>
          <a:xfrm>
            <a:off x="0" y="1116538"/>
            <a:ext cx="4399280" cy="36677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BE9F5AD-CC21-41E8-8836-71E2E2A35E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56" t="19284" r="26333" b="13358"/>
          <a:stretch/>
        </p:blipFill>
        <p:spPr>
          <a:xfrm>
            <a:off x="4282440" y="1116538"/>
            <a:ext cx="4765040" cy="43484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FB163A-2BB0-4030-B872-C57406E7F9D8}"/>
              </a:ext>
            </a:extLst>
          </p:cNvPr>
          <p:cNvSpPr txBox="1"/>
          <p:nvPr/>
        </p:nvSpPr>
        <p:spPr>
          <a:xfrm>
            <a:off x="1280160" y="336341"/>
            <a:ext cx="8067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gwestiwn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10 marc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marcio</a:t>
            </a: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D144EC-AA9C-43E6-B319-EDE43249869A}"/>
              </a:ext>
            </a:extLst>
          </p:cNvPr>
          <p:cNvSpPr/>
          <p:nvPr/>
        </p:nvSpPr>
        <p:spPr>
          <a:xfrm>
            <a:off x="4996180" y="5100320"/>
            <a:ext cx="34645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http://pastpapers.download.wjec.co.uk/s19-3020u40-1%20wjec%20gcse%20welsh%20second%20lang%20-%20uni-ms.pdf</a:t>
            </a:r>
            <a:endParaRPr lang="en-GB" dirty="0"/>
          </a:p>
          <a:p>
            <a:r>
              <a:rPr lang="en-GB" dirty="0" err="1">
                <a:highlight>
                  <a:srgbClr val="FFFF00"/>
                </a:highlight>
              </a:rPr>
              <a:t>Tudalen</a:t>
            </a:r>
            <a:r>
              <a:rPr lang="en-GB" dirty="0">
                <a:highlight>
                  <a:srgbClr val="FFFF00"/>
                </a:highlight>
              </a:rPr>
              <a:t> TGAU Cymraeg Ail </a:t>
            </a:r>
            <a:r>
              <a:rPr lang="en-GB" dirty="0" err="1">
                <a:highlight>
                  <a:srgbClr val="FFFF00"/>
                </a:highlight>
              </a:rPr>
              <a:t>Iaith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Gwefan</a:t>
            </a:r>
            <a:r>
              <a:rPr lang="en-GB" dirty="0">
                <a:highlight>
                  <a:srgbClr val="FFFF00"/>
                </a:highlight>
              </a:rPr>
              <a:t> CBAC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E2254E-2730-4720-8875-087C4F2BAB39}"/>
              </a:ext>
            </a:extLst>
          </p:cNvPr>
          <p:cNvSpPr txBox="1"/>
          <p:nvPr/>
        </p:nvSpPr>
        <p:spPr>
          <a:xfrm>
            <a:off x="380008" y="5279797"/>
            <a:ext cx="40467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highlight>
                  <a:srgbClr val="FFFF00"/>
                </a:highlight>
              </a:rPr>
              <a:t>Nodwch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farciau’r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pwyntiau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bwled</a:t>
            </a:r>
            <a:r>
              <a:rPr lang="en-GB" dirty="0">
                <a:highlight>
                  <a:srgbClr val="FFFF00"/>
                </a:highlight>
              </a:rPr>
              <a:t> = </a:t>
            </a:r>
            <a:r>
              <a:rPr lang="en-GB" dirty="0" err="1">
                <a:highlight>
                  <a:srgbClr val="FFFF00"/>
                </a:highlight>
              </a:rPr>
              <a:t>marciau’r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cynnwys</a:t>
            </a:r>
            <a:r>
              <a:rPr lang="en-GB" dirty="0">
                <a:highlight>
                  <a:srgbClr val="FFFF00"/>
                </a:highlight>
              </a:rPr>
              <a:t> = 5 marc</a:t>
            </a:r>
          </a:p>
          <a:p>
            <a:r>
              <a:rPr lang="en-GB" dirty="0">
                <a:highlight>
                  <a:srgbClr val="FFFF00"/>
                </a:highlight>
              </a:rPr>
              <a:t>5 marc am </a:t>
            </a:r>
            <a:r>
              <a:rPr lang="en-GB" dirty="0" err="1">
                <a:highlight>
                  <a:srgbClr val="FFFF00"/>
                </a:highlight>
              </a:rPr>
              <a:t>fynegiant</a:t>
            </a: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53674657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3FB163A-2BB0-4030-B872-C57406E7F9D8}"/>
              </a:ext>
            </a:extLst>
          </p:cNvPr>
          <p:cNvSpPr txBox="1"/>
          <p:nvPr/>
        </p:nvSpPr>
        <p:spPr>
          <a:xfrm>
            <a:off x="1280160" y="226704"/>
            <a:ext cx="8067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gwestiwn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15 marc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marcio</a:t>
            </a: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D144EC-AA9C-43E6-B319-EDE43249869A}"/>
              </a:ext>
            </a:extLst>
          </p:cNvPr>
          <p:cNvSpPr/>
          <p:nvPr/>
        </p:nvSpPr>
        <p:spPr>
          <a:xfrm>
            <a:off x="4996180" y="5100320"/>
            <a:ext cx="34645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http://pastpapers.download.wjec.co.uk/s19-3020u40-1%20wjec%20gcse%20welsh%20second%20lang%20-%20uni-ms.pdf</a:t>
            </a:r>
            <a:endParaRPr lang="en-GB" dirty="0"/>
          </a:p>
          <a:p>
            <a:r>
              <a:rPr lang="en-GB" dirty="0" err="1">
                <a:highlight>
                  <a:srgbClr val="FFFF00"/>
                </a:highlight>
              </a:rPr>
              <a:t>Tudalen</a:t>
            </a:r>
            <a:r>
              <a:rPr lang="en-GB" dirty="0">
                <a:highlight>
                  <a:srgbClr val="FFFF00"/>
                </a:highlight>
              </a:rPr>
              <a:t> TGAU Cymraeg Ail </a:t>
            </a:r>
            <a:r>
              <a:rPr lang="en-GB" dirty="0" err="1">
                <a:highlight>
                  <a:srgbClr val="FFFF00"/>
                </a:highlight>
              </a:rPr>
              <a:t>Iaith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Gwefan</a:t>
            </a:r>
            <a:r>
              <a:rPr lang="en-GB" dirty="0">
                <a:highlight>
                  <a:srgbClr val="FFFF00"/>
                </a:highlight>
              </a:rPr>
              <a:t> CBAC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967CB7-CF22-4B33-90F5-6443D28AEE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888" t="17505" r="24111" b="12371"/>
          <a:stretch/>
        </p:blipFill>
        <p:spPr>
          <a:xfrm>
            <a:off x="4013200" y="1046480"/>
            <a:ext cx="5130800" cy="40538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398FA49-72EA-488B-B67D-B2C21F476B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555" t="36667" r="33000" b="11580"/>
          <a:stretch/>
        </p:blipFill>
        <p:spPr>
          <a:xfrm>
            <a:off x="91441" y="1046480"/>
            <a:ext cx="4056380" cy="5334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F048A63-BFE8-4C97-BB28-7937849F65FC}"/>
              </a:ext>
            </a:extLst>
          </p:cNvPr>
          <p:cNvSpPr txBox="1"/>
          <p:nvPr/>
        </p:nvSpPr>
        <p:spPr>
          <a:xfrm>
            <a:off x="380008" y="5279797"/>
            <a:ext cx="40467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highlight>
                  <a:srgbClr val="FFFF00"/>
                </a:highlight>
              </a:rPr>
              <a:t>Nodwch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farciau’r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pwyntiau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bwled</a:t>
            </a:r>
            <a:r>
              <a:rPr lang="en-GB" dirty="0">
                <a:highlight>
                  <a:srgbClr val="FFFF00"/>
                </a:highlight>
              </a:rPr>
              <a:t> = </a:t>
            </a:r>
            <a:r>
              <a:rPr lang="en-GB" dirty="0" err="1">
                <a:highlight>
                  <a:srgbClr val="FFFF00"/>
                </a:highlight>
              </a:rPr>
              <a:t>marciau’r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cynnwys</a:t>
            </a:r>
            <a:r>
              <a:rPr lang="en-GB" dirty="0">
                <a:highlight>
                  <a:srgbClr val="FFFF00"/>
                </a:highlight>
              </a:rPr>
              <a:t> = 8 marc</a:t>
            </a:r>
          </a:p>
          <a:p>
            <a:r>
              <a:rPr lang="en-GB" dirty="0">
                <a:highlight>
                  <a:srgbClr val="FFFF00"/>
                </a:highlight>
              </a:rPr>
              <a:t>7 marc am </a:t>
            </a:r>
            <a:r>
              <a:rPr lang="en-GB" dirty="0" err="1">
                <a:highlight>
                  <a:srgbClr val="FFFF00"/>
                </a:highlight>
              </a:rPr>
              <a:t>fynegiant</a:t>
            </a: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11269952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3FB163A-2BB0-4030-B872-C57406E7F9D8}"/>
              </a:ext>
            </a:extLst>
          </p:cNvPr>
          <p:cNvSpPr txBox="1"/>
          <p:nvPr/>
        </p:nvSpPr>
        <p:spPr>
          <a:xfrm>
            <a:off x="1280160" y="215483"/>
            <a:ext cx="8067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gwestiwn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25 marc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marcio</a:t>
            </a: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D144EC-AA9C-43E6-B319-EDE43249869A}"/>
              </a:ext>
            </a:extLst>
          </p:cNvPr>
          <p:cNvSpPr/>
          <p:nvPr/>
        </p:nvSpPr>
        <p:spPr>
          <a:xfrm>
            <a:off x="4207510" y="5811520"/>
            <a:ext cx="48031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hlinkClick r:id="rId2"/>
              </a:rPr>
              <a:t>http://pastpapers.download.wjec.co.uk/s19-3020u40-1%20wjec%20gcse%20welsh%20second%20lang%20-%20uni-ms.pdf</a:t>
            </a:r>
            <a:endParaRPr lang="en-GB" sz="1400" dirty="0"/>
          </a:p>
          <a:p>
            <a:r>
              <a:rPr lang="en-GB" sz="1400" dirty="0" err="1">
                <a:highlight>
                  <a:srgbClr val="FFFF00"/>
                </a:highlight>
              </a:rPr>
              <a:t>Tudalen</a:t>
            </a:r>
            <a:r>
              <a:rPr lang="en-GB" sz="1400" dirty="0">
                <a:highlight>
                  <a:srgbClr val="FFFF00"/>
                </a:highlight>
              </a:rPr>
              <a:t> TGAU Cymraeg Ail </a:t>
            </a:r>
            <a:r>
              <a:rPr lang="en-GB" sz="1400" dirty="0" err="1">
                <a:highlight>
                  <a:srgbClr val="FFFF00"/>
                </a:highlight>
              </a:rPr>
              <a:t>Iaith</a:t>
            </a:r>
            <a:r>
              <a:rPr lang="en-GB" sz="1400" dirty="0">
                <a:highlight>
                  <a:srgbClr val="FFFF00"/>
                </a:highlight>
              </a:rPr>
              <a:t>, </a:t>
            </a:r>
            <a:r>
              <a:rPr lang="en-GB" sz="1400" dirty="0" err="1">
                <a:highlight>
                  <a:srgbClr val="FFFF00"/>
                </a:highlight>
              </a:rPr>
              <a:t>Gwefan</a:t>
            </a:r>
            <a:r>
              <a:rPr lang="en-GB" sz="1400" dirty="0">
                <a:highlight>
                  <a:srgbClr val="FFFF00"/>
                </a:highlight>
              </a:rPr>
              <a:t> CBAC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F4199F-EBD4-44A6-B058-70D5F92F79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111" t="15333" r="32445" b="19482"/>
          <a:stretch/>
        </p:blipFill>
        <p:spPr>
          <a:xfrm>
            <a:off x="-50799" y="1168400"/>
            <a:ext cx="4033520" cy="534416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B59762E-F5D3-4B41-9ABD-DA7B7C21B1A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000" t="10394" r="18222" b="20667"/>
          <a:stretch/>
        </p:blipFill>
        <p:spPr>
          <a:xfrm>
            <a:off x="3423920" y="1414362"/>
            <a:ext cx="5923280" cy="439715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535548-CE49-40D7-93A5-1D258337D87C}"/>
              </a:ext>
            </a:extLst>
          </p:cNvPr>
          <p:cNvSpPr txBox="1"/>
          <p:nvPr/>
        </p:nvSpPr>
        <p:spPr>
          <a:xfrm>
            <a:off x="160794" y="5934670"/>
            <a:ext cx="40467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2 </a:t>
            </a:r>
            <a:r>
              <a:rPr lang="en-GB" dirty="0" err="1">
                <a:highlight>
                  <a:srgbClr val="FFFF00"/>
                </a:highlight>
              </a:rPr>
              <a:t>farc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yr</a:t>
            </a:r>
            <a:r>
              <a:rPr lang="en-GB" dirty="0">
                <a:highlight>
                  <a:srgbClr val="FFFF00"/>
                </a:highlight>
              </a:rPr>
              <a:t> un am bob </a:t>
            </a:r>
            <a:r>
              <a:rPr lang="en-GB" dirty="0" err="1">
                <a:highlight>
                  <a:srgbClr val="FFFF00"/>
                </a:highlight>
              </a:rPr>
              <a:t>pwynt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bwled</a:t>
            </a:r>
            <a:r>
              <a:rPr lang="en-GB" dirty="0">
                <a:highlight>
                  <a:srgbClr val="FFFF00"/>
                </a:highlight>
              </a:rPr>
              <a:t> = </a:t>
            </a:r>
            <a:r>
              <a:rPr lang="en-GB" dirty="0" err="1">
                <a:highlight>
                  <a:srgbClr val="FFFF00"/>
                </a:highlight>
              </a:rPr>
              <a:t>marciau’r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 err="1">
                <a:highlight>
                  <a:srgbClr val="FFFF00"/>
                </a:highlight>
              </a:rPr>
              <a:t>cynnwys</a:t>
            </a:r>
            <a:r>
              <a:rPr lang="en-GB" dirty="0">
                <a:highlight>
                  <a:srgbClr val="FFFF00"/>
                </a:highlight>
              </a:rPr>
              <a:t> = 12 marc</a:t>
            </a:r>
          </a:p>
          <a:p>
            <a:r>
              <a:rPr lang="en-GB" dirty="0">
                <a:highlight>
                  <a:srgbClr val="FFFF00"/>
                </a:highlight>
              </a:rPr>
              <a:t>13 marc am </a:t>
            </a:r>
            <a:r>
              <a:rPr lang="en-GB" dirty="0" err="1">
                <a:highlight>
                  <a:srgbClr val="FFFF00"/>
                </a:highlight>
              </a:rPr>
              <a:t>fynegiant</a:t>
            </a: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7986400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8C6FF37-CC0E-4E28-B0FA-7211835E231C}"/>
              </a:ext>
            </a:extLst>
          </p:cNvPr>
          <p:cNvSpPr/>
          <p:nvPr/>
        </p:nvSpPr>
        <p:spPr>
          <a:xfrm>
            <a:off x="0" y="1196731"/>
            <a:ext cx="9143999" cy="609397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8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</a:t>
            </a: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Hyfforddi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ymgeiswyr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chywir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Sicrau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ymgeiswyr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batrymau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amrywio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ymgeiswyr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y math o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cyd-destunau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person 1af i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sôn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amdanyn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3ydd person i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sôn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ymgeiswyr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briodol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Hyfforddi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ymgeiswyr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brawf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8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569EF1-2F6F-4E4A-AAB7-BCDAB68ED902}"/>
              </a:ext>
            </a:extLst>
          </p:cNvPr>
          <p:cNvSpPr txBox="1"/>
          <p:nvPr/>
        </p:nvSpPr>
        <p:spPr>
          <a:xfrm>
            <a:off x="1273709" y="223520"/>
            <a:ext cx="73002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sylwadau’r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Arholwr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2019</a:t>
            </a:r>
          </a:p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Uned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A181B1-B7B8-4F7C-9C2A-ABF259F4689B}"/>
              </a:ext>
            </a:extLst>
          </p:cNvPr>
          <p:cNvSpPr/>
          <p:nvPr/>
        </p:nvSpPr>
        <p:spPr>
          <a:xfrm>
            <a:off x="111760" y="5537259"/>
            <a:ext cx="86664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https://www.cbac.co.uk/media/10zfdujf/tgau-cymraeg-ail-iaith-adroddiad-arholwyr-haf-2019.pdf</a:t>
            </a:r>
            <a:r>
              <a:rPr lang="en-GB" dirty="0"/>
              <a:t>  </a:t>
            </a:r>
          </a:p>
          <a:p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Arholwyr</a:t>
            </a:r>
            <a:r>
              <a:rPr lang="en-GB" dirty="0"/>
              <a:t> 2019, </a:t>
            </a:r>
            <a:r>
              <a:rPr lang="en-GB" dirty="0" err="1"/>
              <a:t>Tudalen</a:t>
            </a:r>
            <a:r>
              <a:rPr lang="en-GB" dirty="0"/>
              <a:t> TGAU Cymraeg Ail </a:t>
            </a:r>
            <a:r>
              <a:rPr lang="en-GB" dirty="0" err="1"/>
              <a:t>iaith</a:t>
            </a:r>
            <a:r>
              <a:rPr lang="en-GB" dirty="0"/>
              <a:t>, </a:t>
            </a:r>
            <a:r>
              <a:rPr lang="en-GB" dirty="0" err="1"/>
              <a:t>Gwefan</a:t>
            </a:r>
            <a:r>
              <a:rPr lang="en-GB" dirty="0"/>
              <a:t> CBAC (</a:t>
            </a:r>
            <a:r>
              <a:rPr lang="en-GB" dirty="0" err="1"/>
              <a:t>Unedau</a:t>
            </a:r>
            <a:r>
              <a:rPr lang="en-GB" dirty="0"/>
              <a:t> 1-4)</a:t>
            </a:r>
          </a:p>
        </p:txBody>
      </p:sp>
    </p:spTree>
    <p:extLst>
      <p:ext uri="{BB962C8B-B14F-4D97-AF65-F5344CB8AC3E}">
        <p14:creationId xmlns:p14="http://schemas.microsoft.com/office/powerpoint/2010/main" val="285060118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21338B-F6A7-4F97-B90A-755179F3E2DD}"/>
              </a:ext>
            </a:extLst>
          </p:cNvPr>
          <p:cNvSpPr txBox="1"/>
          <p:nvPr/>
        </p:nvSpPr>
        <p:spPr>
          <a:xfrm>
            <a:off x="1452880" y="606028"/>
            <a:ext cx="2848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85CE41-8A87-47A2-8DF6-8A2E5F4457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23" t="10988" r="13000" b="15333"/>
          <a:stretch/>
        </p:blipFill>
        <p:spPr>
          <a:xfrm>
            <a:off x="284480" y="2631440"/>
            <a:ext cx="7112000" cy="37896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76E8B4-54CB-4CFD-8E60-246831362011}"/>
              </a:ext>
            </a:extLst>
          </p:cNvPr>
          <p:cNvSpPr txBox="1"/>
          <p:nvPr/>
        </p:nvSpPr>
        <p:spPr>
          <a:xfrm>
            <a:off x="670560" y="1767840"/>
            <a:ext cx="4019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Gwefan</a:t>
            </a:r>
            <a:r>
              <a:rPr lang="en-GB" dirty="0"/>
              <a:t> CBAC, </a:t>
            </a:r>
            <a:r>
              <a:rPr lang="en-GB" dirty="0" err="1"/>
              <a:t>Gwefan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Digidol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980752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E5151C0-964E-4516-AA46-CC7ABF3BA8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33" t="12569" r="12333" b="27975"/>
          <a:stretch/>
        </p:blipFill>
        <p:spPr>
          <a:xfrm>
            <a:off x="254000" y="1503680"/>
            <a:ext cx="4185920" cy="394208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7A23E85-E41E-4630-852E-82B92B94A0CF}"/>
              </a:ext>
            </a:extLst>
          </p:cNvPr>
          <p:cNvCxnSpPr/>
          <p:nvPr/>
        </p:nvCxnSpPr>
        <p:spPr>
          <a:xfrm flipH="1" flipV="1">
            <a:off x="660400" y="5516880"/>
            <a:ext cx="233680" cy="9550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AC4F0D0-C4E4-4740-BBE5-49B8EB1712AE}"/>
              </a:ext>
            </a:extLst>
          </p:cNvPr>
          <p:cNvSpPr txBox="1"/>
          <p:nvPr/>
        </p:nvSpPr>
        <p:spPr>
          <a:xfrm>
            <a:off x="1239520" y="579120"/>
            <a:ext cx="7574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Arweiniad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Arholiad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Uned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ac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Uned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haf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2019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8504A8-04AA-4633-9B8F-8A5B23693D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889" t="12567" r="11222" b="17309"/>
          <a:stretch/>
        </p:blipFill>
        <p:spPr>
          <a:xfrm>
            <a:off x="4490720" y="1544320"/>
            <a:ext cx="4653280" cy="4338320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27AEAA7-347B-49E3-A4CB-106FC0D0A677}"/>
              </a:ext>
            </a:extLst>
          </p:cNvPr>
          <p:cNvCxnSpPr/>
          <p:nvPr/>
        </p:nvCxnSpPr>
        <p:spPr>
          <a:xfrm flipV="1">
            <a:off x="3606800" y="4155440"/>
            <a:ext cx="833120" cy="19710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18E2B068-F8A7-4069-B56C-4975259D8544}"/>
              </a:ext>
            </a:extLst>
          </p:cNvPr>
          <p:cNvSpPr/>
          <p:nvPr/>
        </p:nvSpPr>
        <p:spPr>
          <a:xfrm>
            <a:off x="4246880" y="606300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4"/>
              </a:rPr>
              <a:t>https://resources.wjec.co.uk/Pages/ResourceSingle.aspx?rIid=3407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89858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EAC426E-FAB9-4631-BF39-145E33A411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8" t="9013" r="45778" b="8222"/>
          <a:stretch/>
        </p:blipFill>
        <p:spPr>
          <a:xfrm>
            <a:off x="193040" y="1676400"/>
            <a:ext cx="4795520" cy="451104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0A74AA8-D33A-4E85-88B8-0A341AB14BE6}"/>
              </a:ext>
            </a:extLst>
          </p:cNvPr>
          <p:cNvSpPr/>
          <p:nvPr/>
        </p:nvSpPr>
        <p:spPr>
          <a:xfrm>
            <a:off x="71120" y="5984240"/>
            <a:ext cx="47955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hlinkClick r:id="rId3"/>
              </a:rPr>
              <a:t>https://www.cbac.co.uk/cymwysterau/cymraeg-ail-iaith-tgau/?sub_nav_level=courses#tab_training</a:t>
            </a: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8C6D68-16B1-4A48-8009-81DBF62CA956}"/>
              </a:ext>
            </a:extLst>
          </p:cNvPr>
          <p:cNvSpPr txBox="1"/>
          <p:nvPr/>
        </p:nvSpPr>
        <p:spPr>
          <a:xfrm>
            <a:off x="1422401" y="8840"/>
            <a:ext cx="30175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Hyfforddiant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Tachwedd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17eg</a:t>
            </a:r>
          </a:p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15:30-17:30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C3237B5-DDDA-42AD-B7E1-E352BB6133F5}"/>
              </a:ext>
            </a:extLst>
          </p:cNvPr>
          <p:cNvCxnSpPr>
            <a:cxnSpLocks/>
          </p:cNvCxnSpPr>
          <p:nvPr/>
        </p:nvCxnSpPr>
        <p:spPr>
          <a:xfrm flipH="1">
            <a:off x="3423920" y="2153920"/>
            <a:ext cx="203200" cy="89586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27CDA8F-ECFD-496E-B7FB-764E5B6B6686}"/>
              </a:ext>
            </a:extLst>
          </p:cNvPr>
          <p:cNvCxnSpPr/>
          <p:nvPr/>
        </p:nvCxnSpPr>
        <p:spPr>
          <a:xfrm flipH="1" flipV="1">
            <a:off x="894080" y="3749040"/>
            <a:ext cx="650240" cy="2641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A6615F3-0B74-48F5-A16A-15CBF4404133}"/>
              </a:ext>
            </a:extLst>
          </p:cNvPr>
          <p:cNvSpPr/>
          <p:nvPr/>
        </p:nvSpPr>
        <p:spPr>
          <a:xfrm>
            <a:off x="284480" y="5273040"/>
            <a:ext cx="3972560" cy="711200"/>
          </a:xfrm>
          <a:custGeom>
            <a:avLst/>
            <a:gdLst>
              <a:gd name="connsiteX0" fmla="*/ 0 w 3972560"/>
              <a:gd name="connsiteY0" fmla="*/ 193040 h 711200"/>
              <a:gd name="connsiteX1" fmla="*/ 50800 w 3972560"/>
              <a:gd name="connsiteY1" fmla="*/ 172720 h 711200"/>
              <a:gd name="connsiteX2" fmla="*/ 111760 w 3972560"/>
              <a:gd name="connsiteY2" fmla="*/ 152400 h 711200"/>
              <a:gd name="connsiteX3" fmla="*/ 193040 w 3972560"/>
              <a:gd name="connsiteY3" fmla="*/ 121920 h 711200"/>
              <a:gd name="connsiteX4" fmla="*/ 254000 w 3972560"/>
              <a:gd name="connsiteY4" fmla="*/ 101600 h 711200"/>
              <a:gd name="connsiteX5" fmla="*/ 325120 w 3972560"/>
              <a:gd name="connsiteY5" fmla="*/ 91440 h 711200"/>
              <a:gd name="connsiteX6" fmla="*/ 355600 w 3972560"/>
              <a:gd name="connsiteY6" fmla="*/ 81280 h 711200"/>
              <a:gd name="connsiteX7" fmla="*/ 548640 w 3972560"/>
              <a:gd name="connsiteY7" fmla="*/ 60960 h 711200"/>
              <a:gd name="connsiteX8" fmla="*/ 863600 w 3972560"/>
              <a:gd name="connsiteY8" fmla="*/ 40640 h 711200"/>
              <a:gd name="connsiteX9" fmla="*/ 1361440 w 3972560"/>
              <a:gd name="connsiteY9" fmla="*/ 30480 h 711200"/>
              <a:gd name="connsiteX10" fmla="*/ 1706880 w 3972560"/>
              <a:gd name="connsiteY10" fmla="*/ 0 h 711200"/>
              <a:gd name="connsiteX11" fmla="*/ 2905760 w 3972560"/>
              <a:gd name="connsiteY11" fmla="*/ 10160 h 711200"/>
              <a:gd name="connsiteX12" fmla="*/ 3230880 w 3972560"/>
              <a:gd name="connsiteY12" fmla="*/ 20320 h 711200"/>
              <a:gd name="connsiteX13" fmla="*/ 3464560 w 3972560"/>
              <a:gd name="connsiteY13" fmla="*/ 50800 h 711200"/>
              <a:gd name="connsiteX14" fmla="*/ 3495040 w 3972560"/>
              <a:gd name="connsiteY14" fmla="*/ 60960 h 711200"/>
              <a:gd name="connsiteX15" fmla="*/ 3596640 w 3972560"/>
              <a:gd name="connsiteY15" fmla="*/ 81280 h 711200"/>
              <a:gd name="connsiteX16" fmla="*/ 3667760 w 3972560"/>
              <a:gd name="connsiteY16" fmla="*/ 111760 h 711200"/>
              <a:gd name="connsiteX17" fmla="*/ 3769360 w 3972560"/>
              <a:gd name="connsiteY17" fmla="*/ 142240 h 711200"/>
              <a:gd name="connsiteX18" fmla="*/ 3799840 w 3972560"/>
              <a:gd name="connsiteY18" fmla="*/ 162560 h 711200"/>
              <a:gd name="connsiteX19" fmla="*/ 3901440 w 3972560"/>
              <a:gd name="connsiteY19" fmla="*/ 182880 h 711200"/>
              <a:gd name="connsiteX20" fmla="*/ 3931920 w 3972560"/>
              <a:gd name="connsiteY20" fmla="*/ 203200 h 711200"/>
              <a:gd name="connsiteX21" fmla="*/ 3972560 w 3972560"/>
              <a:gd name="connsiteY21" fmla="*/ 264160 h 711200"/>
              <a:gd name="connsiteX22" fmla="*/ 3962400 w 3972560"/>
              <a:gd name="connsiteY22" fmla="*/ 416560 h 711200"/>
              <a:gd name="connsiteX23" fmla="*/ 3931920 w 3972560"/>
              <a:gd name="connsiteY23" fmla="*/ 447040 h 711200"/>
              <a:gd name="connsiteX24" fmla="*/ 3891280 w 3972560"/>
              <a:gd name="connsiteY24" fmla="*/ 467360 h 711200"/>
              <a:gd name="connsiteX25" fmla="*/ 3759200 w 3972560"/>
              <a:gd name="connsiteY25" fmla="*/ 497840 h 711200"/>
              <a:gd name="connsiteX26" fmla="*/ 3698240 w 3972560"/>
              <a:gd name="connsiteY26" fmla="*/ 518160 h 711200"/>
              <a:gd name="connsiteX27" fmla="*/ 3647440 w 3972560"/>
              <a:gd name="connsiteY27" fmla="*/ 548640 h 711200"/>
              <a:gd name="connsiteX28" fmla="*/ 3495040 w 3972560"/>
              <a:gd name="connsiteY28" fmla="*/ 579120 h 711200"/>
              <a:gd name="connsiteX29" fmla="*/ 3312160 w 3972560"/>
              <a:gd name="connsiteY29" fmla="*/ 609600 h 711200"/>
              <a:gd name="connsiteX30" fmla="*/ 3220720 w 3972560"/>
              <a:gd name="connsiteY30" fmla="*/ 619760 h 711200"/>
              <a:gd name="connsiteX31" fmla="*/ 2854960 w 3972560"/>
              <a:gd name="connsiteY31" fmla="*/ 640080 h 711200"/>
              <a:gd name="connsiteX32" fmla="*/ 2712720 w 3972560"/>
              <a:gd name="connsiteY32" fmla="*/ 650240 h 711200"/>
              <a:gd name="connsiteX33" fmla="*/ 2214880 w 3972560"/>
              <a:gd name="connsiteY33" fmla="*/ 660400 h 711200"/>
              <a:gd name="connsiteX34" fmla="*/ 1971040 w 3972560"/>
              <a:gd name="connsiteY34" fmla="*/ 690880 h 711200"/>
              <a:gd name="connsiteX35" fmla="*/ 1615440 w 3972560"/>
              <a:gd name="connsiteY35" fmla="*/ 711200 h 711200"/>
              <a:gd name="connsiteX36" fmla="*/ 985520 w 3972560"/>
              <a:gd name="connsiteY36" fmla="*/ 690880 h 711200"/>
              <a:gd name="connsiteX37" fmla="*/ 863600 w 3972560"/>
              <a:gd name="connsiteY37" fmla="*/ 680720 h 711200"/>
              <a:gd name="connsiteX38" fmla="*/ 741680 w 3972560"/>
              <a:gd name="connsiteY38" fmla="*/ 690880 h 711200"/>
              <a:gd name="connsiteX39" fmla="*/ 670560 w 3972560"/>
              <a:gd name="connsiteY39" fmla="*/ 701040 h 711200"/>
              <a:gd name="connsiteX40" fmla="*/ 233680 w 3972560"/>
              <a:gd name="connsiteY40" fmla="*/ 680720 h 711200"/>
              <a:gd name="connsiteX41" fmla="*/ 111760 w 3972560"/>
              <a:gd name="connsiteY41" fmla="*/ 640080 h 711200"/>
              <a:gd name="connsiteX42" fmla="*/ 71120 w 3972560"/>
              <a:gd name="connsiteY42" fmla="*/ 579120 h 711200"/>
              <a:gd name="connsiteX43" fmla="*/ 50800 w 3972560"/>
              <a:gd name="connsiteY43" fmla="*/ 548640 h 711200"/>
              <a:gd name="connsiteX44" fmla="*/ 30480 w 3972560"/>
              <a:gd name="connsiteY44" fmla="*/ 487680 h 711200"/>
              <a:gd name="connsiteX45" fmla="*/ 20320 w 3972560"/>
              <a:gd name="connsiteY45" fmla="*/ 457200 h 711200"/>
              <a:gd name="connsiteX46" fmla="*/ 0 w 3972560"/>
              <a:gd name="connsiteY46" fmla="*/ 426720 h 711200"/>
              <a:gd name="connsiteX47" fmla="*/ 30480 w 3972560"/>
              <a:gd name="connsiteY47" fmla="*/ 264160 h 711200"/>
              <a:gd name="connsiteX48" fmla="*/ 60960 w 3972560"/>
              <a:gd name="connsiteY48" fmla="*/ 243840 h 711200"/>
              <a:gd name="connsiteX49" fmla="*/ 71120 w 3972560"/>
              <a:gd name="connsiteY49" fmla="*/ 233680 h 71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3972560" h="711200">
                <a:moveTo>
                  <a:pt x="0" y="193040"/>
                </a:moveTo>
                <a:cubicBezTo>
                  <a:pt x="16933" y="186267"/>
                  <a:pt x="33660" y="178953"/>
                  <a:pt x="50800" y="172720"/>
                </a:cubicBezTo>
                <a:cubicBezTo>
                  <a:pt x="70930" y="165400"/>
                  <a:pt x="92602" y="161979"/>
                  <a:pt x="111760" y="152400"/>
                </a:cubicBezTo>
                <a:cubicBezTo>
                  <a:pt x="179894" y="118333"/>
                  <a:pt x="123873" y="142670"/>
                  <a:pt x="193040" y="121920"/>
                </a:cubicBezTo>
                <a:cubicBezTo>
                  <a:pt x="213556" y="115765"/>
                  <a:pt x="232796" y="104629"/>
                  <a:pt x="254000" y="101600"/>
                </a:cubicBezTo>
                <a:lnTo>
                  <a:pt x="325120" y="91440"/>
                </a:lnTo>
                <a:cubicBezTo>
                  <a:pt x="335280" y="88053"/>
                  <a:pt x="345210" y="83877"/>
                  <a:pt x="355600" y="81280"/>
                </a:cubicBezTo>
                <a:cubicBezTo>
                  <a:pt x="426709" y="63503"/>
                  <a:pt x="461574" y="67657"/>
                  <a:pt x="548640" y="60960"/>
                </a:cubicBezTo>
                <a:cubicBezTo>
                  <a:pt x="687581" y="50272"/>
                  <a:pt x="704401" y="45322"/>
                  <a:pt x="863600" y="40640"/>
                </a:cubicBezTo>
                <a:lnTo>
                  <a:pt x="1361440" y="30480"/>
                </a:lnTo>
                <a:cubicBezTo>
                  <a:pt x="1465252" y="18945"/>
                  <a:pt x="1621849" y="595"/>
                  <a:pt x="1706880" y="0"/>
                </a:cubicBezTo>
                <a:lnTo>
                  <a:pt x="2905760" y="10160"/>
                </a:lnTo>
                <a:lnTo>
                  <a:pt x="3230880" y="20320"/>
                </a:lnTo>
                <a:cubicBezTo>
                  <a:pt x="3277799" y="22609"/>
                  <a:pt x="3435832" y="46696"/>
                  <a:pt x="3464560" y="50800"/>
                </a:cubicBezTo>
                <a:cubicBezTo>
                  <a:pt x="3474720" y="54187"/>
                  <a:pt x="3484605" y="58552"/>
                  <a:pt x="3495040" y="60960"/>
                </a:cubicBezTo>
                <a:cubicBezTo>
                  <a:pt x="3528693" y="68726"/>
                  <a:pt x="3563875" y="70358"/>
                  <a:pt x="3596640" y="81280"/>
                </a:cubicBezTo>
                <a:cubicBezTo>
                  <a:pt x="3694754" y="113985"/>
                  <a:pt x="3542213" y="61541"/>
                  <a:pt x="3667760" y="111760"/>
                </a:cubicBezTo>
                <a:cubicBezTo>
                  <a:pt x="3708986" y="128250"/>
                  <a:pt x="3729441" y="132260"/>
                  <a:pt x="3769360" y="142240"/>
                </a:cubicBezTo>
                <a:cubicBezTo>
                  <a:pt x="3779520" y="149013"/>
                  <a:pt x="3788617" y="157750"/>
                  <a:pt x="3799840" y="162560"/>
                </a:cubicBezTo>
                <a:cubicBezTo>
                  <a:pt x="3819130" y="170827"/>
                  <a:pt x="3887688" y="180588"/>
                  <a:pt x="3901440" y="182880"/>
                </a:cubicBezTo>
                <a:cubicBezTo>
                  <a:pt x="3911600" y="189653"/>
                  <a:pt x="3923879" y="194010"/>
                  <a:pt x="3931920" y="203200"/>
                </a:cubicBezTo>
                <a:cubicBezTo>
                  <a:pt x="3948002" y="221579"/>
                  <a:pt x="3972560" y="264160"/>
                  <a:pt x="3972560" y="264160"/>
                </a:cubicBezTo>
                <a:cubicBezTo>
                  <a:pt x="3969173" y="314960"/>
                  <a:pt x="3973445" y="366860"/>
                  <a:pt x="3962400" y="416560"/>
                </a:cubicBezTo>
                <a:cubicBezTo>
                  <a:pt x="3959283" y="430586"/>
                  <a:pt x="3943612" y="438689"/>
                  <a:pt x="3931920" y="447040"/>
                </a:cubicBezTo>
                <a:cubicBezTo>
                  <a:pt x="3919595" y="455843"/>
                  <a:pt x="3905342" y="461735"/>
                  <a:pt x="3891280" y="467360"/>
                </a:cubicBezTo>
                <a:cubicBezTo>
                  <a:pt x="3829296" y="492154"/>
                  <a:pt x="3827269" y="488116"/>
                  <a:pt x="3759200" y="497840"/>
                </a:cubicBezTo>
                <a:cubicBezTo>
                  <a:pt x="3738880" y="504613"/>
                  <a:pt x="3716607" y="507140"/>
                  <a:pt x="3698240" y="518160"/>
                </a:cubicBezTo>
                <a:cubicBezTo>
                  <a:pt x="3681307" y="528320"/>
                  <a:pt x="3665871" y="541551"/>
                  <a:pt x="3647440" y="548640"/>
                </a:cubicBezTo>
                <a:cubicBezTo>
                  <a:pt x="3601122" y="566455"/>
                  <a:pt x="3543905" y="572139"/>
                  <a:pt x="3495040" y="579120"/>
                </a:cubicBezTo>
                <a:cubicBezTo>
                  <a:pt x="3409999" y="621640"/>
                  <a:pt x="3475422" y="595403"/>
                  <a:pt x="3312160" y="609600"/>
                </a:cubicBezTo>
                <a:cubicBezTo>
                  <a:pt x="3281608" y="612257"/>
                  <a:pt x="3251178" y="616177"/>
                  <a:pt x="3220720" y="619760"/>
                </a:cubicBezTo>
                <a:cubicBezTo>
                  <a:pt x="3011614" y="644361"/>
                  <a:pt x="3283742" y="619662"/>
                  <a:pt x="2854960" y="640080"/>
                </a:cubicBezTo>
                <a:cubicBezTo>
                  <a:pt x="2807480" y="642341"/>
                  <a:pt x="2760230" y="648732"/>
                  <a:pt x="2712720" y="650240"/>
                </a:cubicBezTo>
                <a:cubicBezTo>
                  <a:pt x="2546822" y="655507"/>
                  <a:pt x="2380827" y="657013"/>
                  <a:pt x="2214880" y="660400"/>
                </a:cubicBezTo>
                <a:cubicBezTo>
                  <a:pt x="1838286" y="687300"/>
                  <a:pt x="2264498" y="650863"/>
                  <a:pt x="1971040" y="690880"/>
                </a:cubicBezTo>
                <a:cubicBezTo>
                  <a:pt x="1885388" y="702560"/>
                  <a:pt x="1671976" y="708742"/>
                  <a:pt x="1615440" y="711200"/>
                </a:cubicBezTo>
                <a:cubicBezTo>
                  <a:pt x="1374007" y="705311"/>
                  <a:pt x="1211355" y="704567"/>
                  <a:pt x="985520" y="690880"/>
                </a:cubicBezTo>
                <a:cubicBezTo>
                  <a:pt x="944814" y="688413"/>
                  <a:pt x="904240" y="684107"/>
                  <a:pt x="863600" y="680720"/>
                </a:cubicBezTo>
                <a:cubicBezTo>
                  <a:pt x="822960" y="684107"/>
                  <a:pt x="782237" y="686611"/>
                  <a:pt x="741680" y="690880"/>
                </a:cubicBezTo>
                <a:cubicBezTo>
                  <a:pt x="717864" y="693387"/>
                  <a:pt x="694503" y="701519"/>
                  <a:pt x="670560" y="701040"/>
                </a:cubicBezTo>
                <a:cubicBezTo>
                  <a:pt x="524805" y="698125"/>
                  <a:pt x="379307" y="687493"/>
                  <a:pt x="233680" y="680720"/>
                </a:cubicBezTo>
                <a:cubicBezTo>
                  <a:pt x="137707" y="656727"/>
                  <a:pt x="177379" y="672889"/>
                  <a:pt x="111760" y="640080"/>
                </a:cubicBezTo>
                <a:lnTo>
                  <a:pt x="71120" y="579120"/>
                </a:lnTo>
                <a:cubicBezTo>
                  <a:pt x="64347" y="568960"/>
                  <a:pt x="54661" y="560224"/>
                  <a:pt x="50800" y="548640"/>
                </a:cubicBezTo>
                <a:lnTo>
                  <a:pt x="30480" y="487680"/>
                </a:lnTo>
                <a:cubicBezTo>
                  <a:pt x="27093" y="477520"/>
                  <a:pt x="26261" y="466111"/>
                  <a:pt x="20320" y="457200"/>
                </a:cubicBezTo>
                <a:lnTo>
                  <a:pt x="0" y="426720"/>
                </a:lnTo>
                <a:cubicBezTo>
                  <a:pt x="4344" y="370245"/>
                  <a:pt x="-12467" y="307107"/>
                  <a:pt x="30480" y="264160"/>
                </a:cubicBezTo>
                <a:cubicBezTo>
                  <a:pt x="39114" y="255526"/>
                  <a:pt x="51191" y="251166"/>
                  <a:pt x="60960" y="243840"/>
                </a:cubicBezTo>
                <a:cubicBezTo>
                  <a:pt x="64792" y="240966"/>
                  <a:pt x="67733" y="237067"/>
                  <a:pt x="71120" y="23368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6ABA29B-6A7E-4F6F-9F21-D3717A213FC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78" t="12296" r="56890" b="8936"/>
          <a:stretch/>
        </p:blipFill>
        <p:spPr>
          <a:xfrm>
            <a:off x="5273040" y="1791216"/>
            <a:ext cx="3870960" cy="40513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BFDB15-039A-43D3-845F-5C0E008079C0}"/>
              </a:ext>
            </a:extLst>
          </p:cNvPr>
          <p:cNvCxnSpPr>
            <a:cxnSpLocks/>
          </p:cNvCxnSpPr>
          <p:nvPr/>
        </p:nvCxnSpPr>
        <p:spPr>
          <a:xfrm flipH="1">
            <a:off x="5120640" y="121920"/>
            <a:ext cx="10160" cy="658368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BAFD7A6-1074-4BE8-8332-F5443114181B}"/>
              </a:ext>
            </a:extLst>
          </p:cNvPr>
          <p:cNvCxnSpPr/>
          <p:nvPr/>
        </p:nvCxnSpPr>
        <p:spPr>
          <a:xfrm flipH="1" flipV="1">
            <a:off x="7924800" y="3652827"/>
            <a:ext cx="619760" cy="48229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5912FC5-D5E1-4456-BAAA-33E404F3B46E}"/>
              </a:ext>
            </a:extLst>
          </p:cNvPr>
          <p:cNvSpPr/>
          <p:nvPr/>
        </p:nvSpPr>
        <p:spPr>
          <a:xfrm>
            <a:off x="5283200" y="5443891"/>
            <a:ext cx="721360" cy="540349"/>
          </a:xfrm>
          <a:custGeom>
            <a:avLst/>
            <a:gdLst>
              <a:gd name="connsiteX0" fmla="*/ 599440 w 721360"/>
              <a:gd name="connsiteY0" fmla="*/ 215229 h 540349"/>
              <a:gd name="connsiteX1" fmla="*/ 589280 w 721360"/>
              <a:gd name="connsiteY1" fmla="*/ 154269 h 540349"/>
              <a:gd name="connsiteX2" fmla="*/ 518160 w 721360"/>
              <a:gd name="connsiteY2" fmla="*/ 62829 h 540349"/>
              <a:gd name="connsiteX3" fmla="*/ 487680 w 721360"/>
              <a:gd name="connsiteY3" fmla="*/ 42509 h 540349"/>
              <a:gd name="connsiteX4" fmla="*/ 426720 w 721360"/>
              <a:gd name="connsiteY4" fmla="*/ 22189 h 540349"/>
              <a:gd name="connsiteX5" fmla="*/ 355600 w 721360"/>
              <a:gd name="connsiteY5" fmla="*/ 1869 h 540349"/>
              <a:gd name="connsiteX6" fmla="*/ 60960 w 721360"/>
              <a:gd name="connsiteY6" fmla="*/ 12029 h 540349"/>
              <a:gd name="connsiteX7" fmla="*/ 40640 w 721360"/>
              <a:gd name="connsiteY7" fmla="*/ 72989 h 540349"/>
              <a:gd name="connsiteX8" fmla="*/ 20320 w 721360"/>
              <a:gd name="connsiteY8" fmla="*/ 103469 h 540349"/>
              <a:gd name="connsiteX9" fmla="*/ 10160 w 721360"/>
              <a:gd name="connsiteY9" fmla="*/ 154269 h 540349"/>
              <a:gd name="connsiteX10" fmla="*/ 0 w 721360"/>
              <a:gd name="connsiteY10" fmla="*/ 184749 h 540349"/>
              <a:gd name="connsiteX11" fmla="*/ 10160 w 721360"/>
              <a:gd name="connsiteY11" fmla="*/ 266029 h 540349"/>
              <a:gd name="connsiteX12" fmla="*/ 20320 w 721360"/>
              <a:gd name="connsiteY12" fmla="*/ 306669 h 540349"/>
              <a:gd name="connsiteX13" fmla="*/ 91440 w 721360"/>
              <a:gd name="connsiteY13" fmla="*/ 398109 h 540349"/>
              <a:gd name="connsiteX14" fmla="*/ 152400 w 721360"/>
              <a:gd name="connsiteY14" fmla="*/ 438749 h 540349"/>
              <a:gd name="connsiteX15" fmla="*/ 182880 w 721360"/>
              <a:gd name="connsiteY15" fmla="*/ 459069 h 540349"/>
              <a:gd name="connsiteX16" fmla="*/ 213360 w 721360"/>
              <a:gd name="connsiteY16" fmla="*/ 479389 h 540349"/>
              <a:gd name="connsiteX17" fmla="*/ 274320 w 721360"/>
              <a:gd name="connsiteY17" fmla="*/ 499709 h 540349"/>
              <a:gd name="connsiteX18" fmla="*/ 304800 w 721360"/>
              <a:gd name="connsiteY18" fmla="*/ 509869 h 540349"/>
              <a:gd name="connsiteX19" fmla="*/ 365760 w 721360"/>
              <a:gd name="connsiteY19" fmla="*/ 520029 h 540349"/>
              <a:gd name="connsiteX20" fmla="*/ 436880 w 721360"/>
              <a:gd name="connsiteY20" fmla="*/ 540349 h 540349"/>
              <a:gd name="connsiteX21" fmla="*/ 548640 w 721360"/>
              <a:gd name="connsiteY21" fmla="*/ 530189 h 540349"/>
              <a:gd name="connsiteX22" fmla="*/ 609600 w 721360"/>
              <a:gd name="connsiteY22" fmla="*/ 509869 h 540349"/>
              <a:gd name="connsiteX23" fmla="*/ 640080 w 721360"/>
              <a:gd name="connsiteY23" fmla="*/ 499709 h 540349"/>
              <a:gd name="connsiteX24" fmla="*/ 670560 w 721360"/>
              <a:gd name="connsiteY24" fmla="*/ 469229 h 540349"/>
              <a:gd name="connsiteX25" fmla="*/ 701040 w 721360"/>
              <a:gd name="connsiteY25" fmla="*/ 448909 h 540349"/>
              <a:gd name="connsiteX26" fmla="*/ 721360 w 721360"/>
              <a:gd name="connsiteY26" fmla="*/ 418429 h 540349"/>
              <a:gd name="connsiteX27" fmla="*/ 711200 w 721360"/>
              <a:gd name="connsiteY27" fmla="*/ 367629 h 540349"/>
              <a:gd name="connsiteX28" fmla="*/ 690880 w 721360"/>
              <a:gd name="connsiteY28" fmla="*/ 306669 h 540349"/>
              <a:gd name="connsiteX29" fmla="*/ 680720 w 721360"/>
              <a:gd name="connsiteY29" fmla="*/ 276189 h 540349"/>
              <a:gd name="connsiteX30" fmla="*/ 670560 w 721360"/>
              <a:gd name="connsiteY30" fmla="*/ 245709 h 540349"/>
              <a:gd name="connsiteX31" fmla="*/ 660400 w 721360"/>
              <a:gd name="connsiteY31" fmla="*/ 215229 h 540349"/>
              <a:gd name="connsiteX32" fmla="*/ 629920 w 721360"/>
              <a:gd name="connsiteY32" fmla="*/ 184749 h 540349"/>
              <a:gd name="connsiteX33" fmla="*/ 619760 w 721360"/>
              <a:gd name="connsiteY33" fmla="*/ 154269 h 540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721360" h="540349">
                <a:moveTo>
                  <a:pt x="599440" y="215229"/>
                </a:moveTo>
                <a:cubicBezTo>
                  <a:pt x="596053" y="194909"/>
                  <a:pt x="597203" y="173285"/>
                  <a:pt x="589280" y="154269"/>
                </a:cubicBezTo>
                <a:cubicBezTo>
                  <a:pt x="577229" y="125346"/>
                  <a:pt x="544399" y="84695"/>
                  <a:pt x="518160" y="62829"/>
                </a:cubicBezTo>
                <a:cubicBezTo>
                  <a:pt x="508779" y="55012"/>
                  <a:pt x="498838" y="47468"/>
                  <a:pt x="487680" y="42509"/>
                </a:cubicBezTo>
                <a:cubicBezTo>
                  <a:pt x="468107" y="33810"/>
                  <a:pt x="447040" y="28962"/>
                  <a:pt x="426720" y="22189"/>
                </a:cubicBezTo>
                <a:cubicBezTo>
                  <a:pt x="382993" y="7613"/>
                  <a:pt x="406630" y="14626"/>
                  <a:pt x="355600" y="1869"/>
                </a:cubicBezTo>
                <a:cubicBezTo>
                  <a:pt x="257387" y="5256"/>
                  <a:pt x="156818" y="-9616"/>
                  <a:pt x="60960" y="12029"/>
                </a:cubicBezTo>
                <a:cubicBezTo>
                  <a:pt x="40067" y="16747"/>
                  <a:pt x="52521" y="55167"/>
                  <a:pt x="40640" y="72989"/>
                </a:cubicBezTo>
                <a:lnTo>
                  <a:pt x="20320" y="103469"/>
                </a:lnTo>
                <a:cubicBezTo>
                  <a:pt x="16933" y="120402"/>
                  <a:pt x="14348" y="137516"/>
                  <a:pt x="10160" y="154269"/>
                </a:cubicBezTo>
                <a:cubicBezTo>
                  <a:pt x="7563" y="164659"/>
                  <a:pt x="0" y="174039"/>
                  <a:pt x="0" y="184749"/>
                </a:cubicBezTo>
                <a:cubicBezTo>
                  <a:pt x="0" y="212053"/>
                  <a:pt x="5671" y="239096"/>
                  <a:pt x="10160" y="266029"/>
                </a:cubicBezTo>
                <a:cubicBezTo>
                  <a:pt x="12456" y="279803"/>
                  <a:pt x="14075" y="294180"/>
                  <a:pt x="20320" y="306669"/>
                </a:cubicBezTo>
                <a:cubicBezTo>
                  <a:pt x="34288" y="334606"/>
                  <a:pt x="64073" y="376823"/>
                  <a:pt x="91440" y="398109"/>
                </a:cubicBezTo>
                <a:cubicBezTo>
                  <a:pt x="110717" y="413102"/>
                  <a:pt x="132080" y="425202"/>
                  <a:pt x="152400" y="438749"/>
                </a:cubicBezTo>
                <a:lnTo>
                  <a:pt x="182880" y="459069"/>
                </a:lnTo>
                <a:cubicBezTo>
                  <a:pt x="193040" y="465842"/>
                  <a:pt x="201776" y="475528"/>
                  <a:pt x="213360" y="479389"/>
                </a:cubicBezTo>
                <a:lnTo>
                  <a:pt x="274320" y="499709"/>
                </a:lnTo>
                <a:cubicBezTo>
                  <a:pt x="284480" y="503096"/>
                  <a:pt x="294236" y="508108"/>
                  <a:pt x="304800" y="509869"/>
                </a:cubicBezTo>
                <a:cubicBezTo>
                  <a:pt x="325120" y="513256"/>
                  <a:pt x="345560" y="515989"/>
                  <a:pt x="365760" y="520029"/>
                </a:cubicBezTo>
                <a:cubicBezTo>
                  <a:pt x="397654" y="526408"/>
                  <a:pt x="407830" y="530666"/>
                  <a:pt x="436880" y="540349"/>
                </a:cubicBezTo>
                <a:cubicBezTo>
                  <a:pt x="474133" y="536962"/>
                  <a:pt x="511802" y="536690"/>
                  <a:pt x="548640" y="530189"/>
                </a:cubicBezTo>
                <a:cubicBezTo>
                  <a:pt x="569733" y="526467"/>
                  <a:pt x="589280" y="516642"/>
                  <a:pt x="609600" y="509869"/>
                </a:cubicBezTo>
                <a:lnTo>
                  <a:pt x="640080" y="499709"/>
                </a:lnTo>
                <a:cubicBezTo>
                  <a:pt x="650240" y="489549"/>
                  <a:pt x="659522" y="478427"/>
                  <a:pt x="670560" y="469229"/>
                </a:cubicBezTo>
                <a:cubicBezTo>
                  <a:pt x="679941" y="461412"/>
                  <a:pt x="692406" y="457543"/>
                  <a:pt x="701040" y="448909"/>
                </a:cubicBezTo>
                <a:cubicBezTo>
                  <a:pt x="709674" y="440275"/>
                  <a:pt x="714587" y="428589"/>
                  <a:pt x="721360" y="418429"/>
                </a:cubicBezTo>
                <a:cubicBezTo>
                  <a:pt x="717973" y="401496"/>
                  <a:pt x="715744" y="384289"/>
                  <a:pt x="711200" y="367629"/>
                </a:cubicBezTo>
                <a:cubicBezTo>
                  <a:pt x="705564" y="346965"/>
                  <a:pt x="697653" y="326989"/>
                  <a:pt x="690880" y="306669"/>
                </a:cubicBezTo>
                <a:lnTo>
                  <a:pt x="680720" y="276189"/>
                </a:lnTo>
                <a:lnTo>
                  <a:pt x="670560" y="245709"/>
                </a:lnTo>
                <a:cubicBezTo>
                  <a:pt x="667173" y="235549"/>
                  <a:pt x="667973" y="222802"/>
                  <a:pt x="660400" y="215229"/>
                </a:cubicBezTo>
                <a:lnTo>
                  <a:pt x="629920" y="184749"/>
                </a:lnTo>
                <a:lnTo>
                  <a:pt x="619760" y="154269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B9A027F-2A01-445B-86F9-CF68BEA2624E}"/>
              </a:ext>
            </a:extLst>
          </p:cNvPr>
          <p:cNvSpPr txBox="1"/>
          <p:nvPr/>
        </p:nvSpPr>
        <p:spPr>
          <a:xfrm>
            <a:off x="6014720" y="5907295"/>
            <a:ext cx="2240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Trosolwg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fanyleb</a:t>
            </a:r>
            <a:endParaRPr lang="en-GB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8D9F42A-BFBF-4C53-BD70-D5E7D9CDD646}"/>
              </a:ext>
            </a:extLst>
          </p:cNvPr>
          <p:cNvSpPr txBox="1"/>
          <p:nvPr/>
        </p:nvSpPr>
        <p:spPr>
          <a:xfrm>
            <a:off x="5892800" y="8840"/>
            <a:ext cx="3017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Trosolwg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fanyleb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TGAU Cymraeg Ail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8504921-11E0-427F-8D2F-F985BA7FF4CF}"/>
              </a:ext>
            </a:extLst>
          </p:cNvPr>
          <p:cNvCxnSpPr/>
          <p:nvPr/>
        </p:nvCxnSpPr>
        <p:spPr>
          <a:xfrm flipH="1">
            <a:off x="8453120" y="2153920"/>
            <a:ext cx="91440" cy="5486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995718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C044AC-0DF0-4ABC-84D5-0E6FC9428E85}"/>
              </a:ext>
            </a:extLst>
          </p:cNvPr>
          <p:cNvSpPr/>
          <p:nvPr/>
        </p:nvSpPr>
        <p:spPr>
          <a:xfrm>
            <a:off x="0" y="5449670"/>
            <a:ext cx="35763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https://www.cbac.co.uk/umbraco/surface/blobstorage/download?nodeId=31568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3A27A5-B188-41F9-B4FE-23C94CA5D7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45" t="11383" r="35445" b="16913"/>
          <a:stretch/>
        </p:blipFill>
        <p:spPr>
          <a:xfrm>
            <a:off x="132080" y="1442720"/>
            <a:ext cx="4765040" cy="3688080"/>
          </a:xfrm>
          <a:prstGeom prst="rect">
            <a:avLst/>
          </a:prstGeom>
        </p:spPr>
      </p:pic>
      <p:sp>
        <p:nvSpPr>
          <p:cNvPr id="4" name="Freeform: Shape 3">
            <a:extLst>
              <a:ext uri="{FF2B5EF4-FFF2-40B4-BE49-F238E27FC236}">
                <a16:creationId xmlns:a16="http://schemas.microsoft.com/office/drawing/2014/main" id="{47A8DB30-CD37-454E-AEDB-A5B86CA39CFB}"/>
              </a:ext>
            </a:extLst>
          </p:cNvPr>
          <p:cNvSpPr/>
          <p:nvPr/>
        </p:nvSpPr>
        <p:spPr>
          <a:xfrm>
            <a:off x="1605280" y="3537003"/>
            <a:ext cx="3149600" cy="984197"/>
          </a:xfrm>
          <a:custGeom>
            <a:avLst/>
            <a:gdLst>
              <a:gd name="connsiteX0" fmla="*/ 3860800 w 3942080"/>
              <a:gd name="connsiteY0" fmla="*/ 151077 h 984197"/>
              <a:gd name="connsiteX1" fmla="*/ 3779520 w 3942080"/>
              <a:gd name="connsiteY1" fmla="*/ 140917 h 984197"/>
              <a:gd name="connsiteX2" fmla="*/ 3749040 w 3942080"/>
              <a:gd name="connsiteY2" fmla="*/ 130757 h 984197"/>
              <a:gd name="connsiteX3" fmla="*/ 3708400 w 3942080"/>
              <a:gd name="connsiteY3" fmla="*/ 120597 h 984197"/>
              <a:gd name="connsiteX4" fmla="*/ 3677920 w 3942080"/>
              <a:gd name="connsiteY4" fmla="*/ 110437 h 984197"/>
              <a:gd name="connsiteX5" fmla="*/ 3484880 w 3942080"/>
              <a:gd name="connsiteY5" fmla="*/ 79957 h 984197"/>
              <a:gd name="connsiteX6" fmla="*/ 3332480 w 3942080"/>
              <a:gd name="connsiteY6" fmla="*/ 49477 h 984197"/>
              <a:gd name="connsiteX7" fmla="*/ 3078480 w 3942080"/>
              <a:gd name="connsiteY7" fmla="*/ 39317 h 984197"/>
              <a:gd name="connsiteX8" fmla="*/ 2123440 w 3942080"/>
              <a:gd name="connsiteY8" fmla="*/ 8837 h 984197"/>
              <a:gd name="connsiteX9" fmla="*/ 1209040 w 3942080"/>
              <a:gd name="connsiteY9" fmla="*/ 18997 h 984197"/>
              <a:gd name="connsiteX10" fmla="*/ 355600 w 3942080"/>
              <a:gd name="connsiteY10" fmla="*/ 39317 h 984197"/>
              <a:gd name="connsiteX11" fmla="*/ 304800 w 3942080"/>
              <a:gd name="connsiteY11" fmla="*/ 49477 h 984197"/>
              <a:gd name="connsiteX12" fmla="*/ 243840 w 3942080"/>
              <a:gd name="connsiteY12" fmla="*/ 59637 h 984197"/>
              <a:gd name="connsiteX13" fmla="*/ 162560 w 3942080"/>
              <a:gd name="connsiteY13" fmla="*/ 100277 h 984197"/>
              <a:gd name="connsiteX14" fmla="*/ 101600 w 3942080"/>
              <a:gd name="connsiteY14" fmla="*/ 151077 h 984197"/>
              <a:gd name="connsiteX15" fmla="*/ 71120 w 3942080"/>
              <a:gd name="connsiteY15" fmla="*/ 161237 h 984197"/>
              <a:gd name="connsiteX16" fmla="*/ 30480 w 3942080"/>
              <a:gd name="connsiteY16" fmla="*/ 222197 h 984197"/>
              <a:gd name="connsiteX17" fmla="*/ 10160 w 3942080"/>
              <a:gd name="connsiteY17" fmla="*/ 252677 h 984197"/>
              <a:gd name="connsiteX18" fmla="*/ 0 w 3942080"/>
              <a:gd name="connsiteY18" fmla="*/ 283157 h 984197"/>
              <a:gd name="connsiteX19" fmla="*/ 10160 w 3942080"/>
              <a:gd name="connsiteY19" fmla="*/ 577797 h 984197"/>
              <a:gd name="connsiteX20" fmla="*/ 40640 w 3942080"/>
              <a:gd name="connsiteY20" fmla="*/ 648917 h 984197"/>
              <a:gd name="connsiteX21" fmla="*/ 50800 w 3942080"/>
              <a:gd name="connsiteY21" fmla="*/ 679397 h 984197"/>
              <a:gd name="connsiteX22" fmla="*/ 121920 w 3942080"/>
              <a:gd name="connsiteY22" fmla="*/ 770837 h 984197"/>
              <a:gd name="connsiteX23" fmla="*/ 172720 w 3942080"/>
              <a:gd name="connsiteY23" fmla="*/ 821637 h 984197"/>
              <a:gd name="connsiteX24" fmla="*/ 193040 w 3942080"/>
              <a:gd name="connsiteY24" fmla="*/ 852117 h 984197"/>
              <a:gd name="connsiteX25" fmla="*/ 284480 w 3942080"/>
              <a:gd name="connsiteY25" fmla="*/ 923237 h 984197"/>
              <a:gd name="connsiteX26" fmla="*/ 314960 w 3942080"/>
              <a:gd name="connsiteY26" fmla="*/ 943557 h 984197"/>
              <a:gd name="connsiteX27" fmla="*/ 416560 w 3942080"/>
              <a:gd name="connsiteY27" fmla="*/ 963877 h 984197"/>
              <a:gd name="connsiteX28" fmla="*/ 508000 w 3942080"/>
              <a:gd name="connsiteY28" fmla="*/ 984197 h 984197"/>
              <a:gd name="connsiteX29" fmla="*/ 2306320 w 3942080"/>
              <a:gd name="connsiteY29" fmla="*/ 974037 h 984197"/>
              <a:gd name="connsiteX30" fmla="*/ 2387600 w 3942080"/>
              <a:gd name="connsiteY30" fmla="*/ 963877 h 984197"/>
              <a:gd name="connsiteX31" fmla="*/ 2672080 w 3942080"/>
              <a:gd name="connsiteY31" fmla="*/ 943557 h 984197"/>
              <a:gd name="connsiteX32" fmla="*/ 2783840 w 3942080"/>
              <a:gd name="connsiteY32" fmla="*/ 933397 h 984197"/>
              <a:gd name="connsiteX33" fmla="*/ 3251200 w 3942080"/>
              <a:gd name="connsiteY33" fmla="*/ 923237 h 984197"/>
              <a:gd name="connsiteX34" fmla="*/ 3373120 w 3942080"/>
              <a:gd name="connsiteY34" fmla="*/ 913077 h 984197"/>
              <a:gd name="connsiteX35" fmla="*/ 3627120 w 3942080"/>
              <a:gd name="connsiteY35" fmla="*/ 892757 h 984197"/>
              <a:gd name="connsiteX36" fmla="*/ 3677920 w 3942080"/>
              <a:gd name="connsiteY36" fmla="*/ 852117 h 984197"/>
              <a:gd name="connsiteX37" fmla="*/ 3718560 w 3942080"/>
              <a:gd name="connsiteY37" fmla="*/ 841957 h 984197"/>
              <a:gd name="connsiteX38" fmla="*/ 3779520 w 3942080"/>
              <a:gd name="connsiteY38" fmla="*/ 801317 h 984197"/>
              <a:gd name="connsiteX39" fmla="*/ 3840480 w 3942080"/>
              <a:gd name="connsiteY39" fmla="*/ 730197 h 984197"/>
              <a:gd name="connsiteX40" fmla="*/ 3860800 w 3942080"/>
              <a:gd name="connsiteY40" fmla="*/ 699717 h 984197"/>
              <a:gd name="connsiteX41" fmla="*/ 3901440 w 3942080"/>
              <a:gd name="connsiteY41" fmla="*/ 638757 h 984197"/>
              <a:gd name="connsiteX42" fmla="*/ 3931920 w 3942080"/>
              <a:gd name="connsiteY42" fmla="*/ 577797 h 984197"/>
              <a:gd name="connsiteX43" fmla="*/ 3942080 w 3942080"/>
              <a:gd name="connsiteY43" fmla="*/ 547317 h 984197"/>
              <a:gd name="connsiteX44" fmla="*/ 3931920 w 3942080"/>
              <a:gd name="connsiteY44" fmla="*/ 384757 h 984197"/>
              <a:gd name="connsiteX45" fmla="*/ 3901440 w 3942080"/>
              <a:gd name="connsiteY45" fmla="*/ 364437 h 984197"/>
              <a:gd name="connsiteX46" fmla="*/ 3891280 w 3942080"/>
              <a:gd name="connsiteY46" fmla="*/ 333957 h 984197"/>
              <a:gd name="connsiteX47" fmla="*/ 3870960 w 3942080"/>
              <a:gd name="connsiteY47" fmla="*/ 303477 h 984197"/>
              <a:gd name="connsiteX48" fmla="*/ 3799840 w 3942080"/>
              <a:gd name="connsiteY48" fmla="*/ 242517 h 984197"/>
              <a:gd name="connsiteX49" fmla="*/ 3728720 w 3942080"/>
              <a:gd name="connsiteY49" fmla="*/ 171397 h 984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3942080" h="984197">
                <a:moveTo>
                  <a:pt x="3860800" y="151077"/>
                </a:moveTo>
                <a:cubicBezTo>
                  <a:pt x="3833707" y="147690"/>
                  <a:pt x="3806384" y="145801"/>
                  <a:pt x="3779520" y="140917"/>
                </a:cubicBezTo>
                <a:cubicBezTo>
                  <a:pt x="3768983" y="139001"/>
                  <a:pt x="3759338" y="133699"/>
                  <a:pt x="3749040" y="130757"/>
                </a:cubicBezTo>
                <a:cubicBezTo>
                  <a:pt x="3735614" y="126921"/>
                  <a:pt x="3721826" y="124433"/>
                  <a:pt x="3708400" y="120597"/>
                </a:cubicBezTo>
                <a:cubicBezTo>
                  <a:pt x="3698102" y="117655"/>
                  <a:pt x="3688310" y="113034"/>
                  <a:pt x="3677920" y="110437"/>
                </a:cubicBezTo>
                <a:cubicBezTo>
                  <a:pt x="3614297" y="94531"/>
                  <a:pt x="3548710" y="94142"/>
                  <a:pt x="3484880" y="79957"/>
                </a:cubicBezTo>
                <a:cubicBezTo>
                  <a:pt x="3396834" y="60391"/>
                  <a:pt x="3536059" y="57620"/>
                  <a:pt x="3332480" y="49477"/>
                </a:cubicBezTo>
                <a:lnTo>
                  <a:pt x="3078480" y="39317"/>
                </a:lnTo>
                <a:cubicBezTo>
                  <a:pt x="2736630" y="-29053"/>
                  <a:pt x="2964909" y="13538"/>
                  <a:pt x="2123440" y="8837"/>
                </a:cubicBezTo>
                <a:lnTo>
                  <a:pt x="1209040" y="18997"/>
                </a:lnTo>
                <a:cubicBezTo>
                  <a:pt x="816888" y="51676"/>
                  <a:pt x="1290614" y="15031"/>
                  <a:pt x="355600" y="39317"/>
                </a:cubicBezTo>
                <a:cubicBezTo>
                  <a:pt x="338337" y="39765"/>
                  <a:pt x="321790" y="46388"/>
                  <a:pt x="304800" y="49477"/>
                </a:cubicBezTo>
                <a:cubicBezTo>
                  <a:pt x="284532" y="53162"/>
                  <a:pt x="264160" y="56250"/>
                  <a:pt x="243840" y="59637"/>
                </a:cubicBezTo>
                <a:cubicBezTo>
                  <a:pt x="216747" y="73184"/>
                  <a:pt x="183979" y="78858"/>
                  <a:pt x="162560" y="100277"/>
                </a:cubicBezTo>
                <a:cubicBezTo>
                  <a:pt x="140090" y="122747"/>
                  <a:pt x="129890" y="136932"/>
                  <a:pt x="101600" y="151077"/>
                </a:cubicBezTo>
                <a:cubicBezTo>
                  <a:pt x="92021" y="155866"/>
                  <a:pt x="81280" y="157850"/>
                  <a:pt x="71120" y="161237"/>
                </a:cubicBezTo>
                <a:lnTo>
                  <a:pt x="30480" y="222197"/>
                </a:lnTo>
                <a:cubicBezTo>
                  <a:pt x="23707" y="232357"/>
                  <a:pt x="14021" y="241093"/>
                  <a:pt x="10160" y="252677"/>
                </a:cubicBezTo>
                <a:lnTo>
                  <a:pt x="0" y="283157"/>
                </a:lnTo>
                <a:cubicBezTo>
                  <a:pt x="3387" y="381370"/>
                  <a:pt x="4215" y="479705"/>
                  <a:pt x="10160" y="577797"/>
                </a:cubicBezTo>
                <a:cubicBezTo>
                  <a:pt x="13077" y="625920"/>
                  <a:pt x="21498" y="610634"/>
                  <a:pt x="40640" y="648917"/>
                </a:cubicBezTo>
                <a:cubicBezTo>
                  <a:pt x="45429" y="658496"/>
                  <a:pt x="45599" y="670035"/>
                  <a:pt x="50800" y="679397"/>
                </a:cubicBezTo>
                <a:cubicBezTo>
                  <a:pt x="102157" y="771840"/>
                  <a:pt x="72555" y="711599"/>
                  <a:pt x="121920" y="770837"/>
                </a:cubicBezTo>
                <a:cubicBezTo>
                  <a:pt x="164253" y="821637"/>
                  <a:pt x="116840" y="784384"/>
                  <a:pt x="172720" y="821637"/>
                </a:cubicBezTo>
                <a:cubicBezTo>
                  <a:pt x="179493" y="831797"/>
                  <a:pt x="185223" y="842736"/>
                  <a:pt x="193040" y="852117"/>
                </a:cubicBezTo>
                <a:cubicBezTo>
                  <a:pt x="222883" y="887929"/>
                  <a:pt x="241999" y="894916"/>
                  <a:pt x="284480" y="923237"/>
                </a:cubicBezTo>
                <a:cubicBezTo>
                  <a:pt x="294640" y="930010"/>
                  <a:pt x="302986" y="941162"/>
                  <a:pt x="314960" y="943557"/>
                </a:cubicBezTo>
                <a:cubicBezTo>
                  <a:pt x="348827" y="950330"/>
                  <a:pt x="382493" y="958199"/>
                  <a:pt x="416560" y="963877"/>
                </a:cubicBezTo>
                <a:cubicBezTo>
                  <a:pt x="488084" y="975798"/>
                  <a:pt x="457977" y="967523"/>
                  <a:pt x="508000" y="984197"/>
                </a:cubicBezTo>
                <a:lnTo>
                  <a:pt x="2306320" y="974037"/>
                </a:lnTo>
                <a:cubicBezTo>
                  <a:pt x="2333623" y="973742"/>
                  <a:pt x="2360431" y="966594"/>
                  <a:pt x="2387600" y="963877"/>
                </a:cubicBezTo>
                <a:cubicBezTo>
                  <a:pt x="2518625" y="950774"/>
                  <a:pt x="2528727" y="954176"/>
                  <a:pt x="2672080" y="943557"/>
                </a:cubicBezTo>
                <a:cubicBezTo>
                  <a:pt x="2709385" y="940794"/>
                  <a:pt x="2746456" y="934709"/>
                  <a:pt x="2783840" y="933397"/>
                </a:cubicBezTo>
                <a:cubicBezTo>
                  <a:pt x="2939568" y="927933"/>
                  <a:pt x="3095413" y="926624"/>
                  <a:pt x="3251200" y="923237"/>
                </a:cubicBezTo>
                <a:cubicBezTo>
                  <a:pt x="3291840" y="919850"/>
                  <a:pt x="3332410" y="915472"/>
                  <a:pt x="3373120" y="913077"/>
                </a:cubicBezTo>
                <a:cubicBezTo>
                  <a:pt x="3618745" y="898628"/>
                  <a:pt x="3524246" y="927048"/>
                  <a:pt x="3627120" y="892757"/>
                </a:cubicBezTo>
                <a:cubicBezTo>
                  <a:pt x="3644053" y="879210"/>
                  <a:pt x="3658964" y="862648"/>
                  <a:pt x="3677920" y="852117"/>
                </a:cubicBezTo>
                <a:cubicBezTo>
                  <a:pt x="3690126" y="845336"/>
                  <a:pt x="3706436" y="848885"/>
                  <a:pt x="3718560" y="841957"/>
                </a:cubicBezTo>
                <a:cubicBezTo>
                  <a:pt x="3825108" y="781072"/>
                  <a:pt x="3684356" y="833038"/>
                  <a:pt x="3779520" y="801317"/>
                </a:cubicBezTo>
                <a:cubicBezTo>
                  <a:pt x="3816444" y="764393"/>
                  <a:pt x="3807896" y="775815"/>
                  <a:pt x="3840480" y="730197"/>
                </a:cubicBezTo>
                <a:cubicBezTo>
                  <a:pt x="3847577" y="720261"/>
                  <a:pt x="3855339" y="710639"/>
                  <a:pt x="3860800" y="699717"/>
                </a:cubicBezTo>
                <a:cubicBezTo>
                  <a:pt x="3890207" y="640902"/>
                  <a:pt x="3843660" y="696537"/>
                  <a:pt x="3901440" y="638757"/>
                </a:cubicBezTo>
                <a:cubicBezTo>
                  <a:pt x="3926977" y="562145"/>
                  <a:pt x="3892529" y="656579"/>
                  <a:pt x="3931920" y="577797"/>
                </a:cubicBezTo>
                <a:cubicBezTo>
                  <a:pt x="3936709" y="568218"/>
                  <a:pt x="3938693" y="557477"/>
                  <a:pt x="3942080" y="547317"/>
                </a:cubicBezTo>
                <a:cubicBezTo>
                  <a:pt x="3938693" y="493130"/>
                  <a:pt x="3943698" y="437757"/>
                  <a:pt x="3931920" y="384757"/>
                </a:cubicBezTo>
                <a:cubicBezTo>
                  <a:pt x="3929271" y="372837"/>
                  <a:pt x="3909068" y="373972"/>
                  <a:pt x="3901440" y="364437"/>
                </a:cubicBezTo>
                <a:cubicBezTo>
                  <a:pt x="3894750" y="356074"/>
                  <a:pt x="3896069" y="343536"/>
                  <a:pt x="3891280" y="333957"/>
                </a:cubicBezTo>
                <a:cubicBezTo>
                  <a:pt x="3885819" y="323035"/>
                  <a:pt x="3878777" y="312858"/>
                  <a:pt x="3870960" y="303477"/>
                </a:cubicBezTo>
                <a:cubicBezTo>
                  <a:pt x="3834690" y="259953"/>
                  <a:pt x="3844687" y="282880"/>
                  <a:pt x="3799840" y="242517"/>
                </a:cubicBezTo>
                <a:lnTo>
                  <a:pt x="3728720" y="171397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71985-ACE8-4E23-9814-EF9EC223DF70}"/>
              </a:ext>
            </a:extLst>
          </p:cNvPr>
          <p:cNvSpPr txBox="1"/>
          <p:nvPr/>
        </p:nvSpPr>
        <p:spPr>
          <a:xfrm>
            <a:off x="1310641" y="346500"/>
            <a:ext cx="7284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Addasiadau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TGAU Cymraeg Ail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gyfres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Haf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2021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3BE05B-E7B5-403D-8A85-30D840ABF0D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223" t="21260" r="31778" b="7037"/>
          <a:stretch/>
        </p:blipFill>
        <p:spPr>
          <a:xfrm>
            <a:off x="5049520" y="1442720"/>
            <a:ext cx="4094480" cy="5161280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17954F66-CCCD-4FF3-A5AE-D14AB0EFA983}"/>
              </a:ext>
            </a:extLst>
          </p:cNvPr>
          <p:cNvSpPr/>
          <p:nvPr/>
        </p:nvSpPr>
        <p:spPr>
          <a:xfrm>
            <a:off x="4653280" y="4602480"/>
            <a:ext cx="538480" cy="406400"/>
          </a:xfrm>
          <a:prstGeom prst="rightArrow">
            <a:avLst>
              <a:gd name="adj1" fmla="val 2000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5EF5E5AC-BEA3-46E9-89CC-1153811DF8FE}"/>
              </a:ext>
            </a:extLst>
          </p:cNvPr>
          <p:cNvSpPr/>
          <p:nvPr/>
        </p:nvSpPr>
        <p:spPr>
          <a:xfrm rot="1476266">
            <a:off x="4713437" y="2286662"/>
            <a:ext cx="538480" cy="406400"/>
          </a:xfrm>
          <a:prstGeom prst="rightArrow">
            <a:avLst>
              <a:gd name="adj1" fmla="val 2000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88951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C8AF730-3B30-426F-9EA4-9D79725AE9C1}"/>
              </a:ext>
            </a:extLst>
          </p:cNvPr>
          <p:cNvSpPr/>
          <p:nvPr/>
        </p:nvSpPr>
        <p:spPr>
          <a:xfrm>
            <a:off x="1694795" y="431611"/>
            <a:ext cx="38250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A0F611-5D3A-429E-BF21-1DA3ADF81954}"/>
              </a:ext>
            </a:extLst>
          </p:cNvPr>
          <p:cNvSpPr txBox="1"/>
          <p:nvPr/>
        </p:nvSpPr>
        <p:spPr>
          <a:xfrm>
            <a:off x="41234" y="1450250"/>
            <a:ext cx="3843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Manyleb</a:t>
            </a:r>
            <a:r>
              <a:rPr lang="en-GB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TGAU Cymraeg Ail </a:t>
            </a:r>
            <a:r>
              <a:rPr lang="en-GB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A6B751-53FF-40C4-88B0-7D796B0A16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790" r="34556" b="25605"/>
          <a:stretch/>
        </p:blipFill>
        <p:spPr>
          <a:xfrm>
            <a:off x="41234" y="1880542"/>
            <a:ext cx="4389120" cy="3271520"/>
          </a:xfrm>
          <a:prstGeom prst="rect">
            <a:avLst/>
          </a:prstGeom>
        </p:spPr>
      </p:pic>
      <p:sp>
        <p:nvSpPr>
          <p:cNvPr id="6" name="Freeform: Shape 5">
            <a:extLst>
              <a:ext uri="{FF2B5EF4-FFF2-40B4-BE49-F238E27FC236}">
                <a16:creationId xmlns:a16="http://schemas.microsoft.com/office/drawing/2014/main" id="{9BC40182-601F-4090-8097-C42C5624589B}"/>
              </a:ext>
            </a:extLst>
          </p:cNvPr>
          <p:cNvSpPr/>
          <p:nvPr/>
        </p:nvSpPr>
        <p:spPr>
          <a:xfrm>
            <a:off x="690880" y="3606800"/>
            <a:ext cx="1310640" cy="762942"/>
          </a:xfrm>
          <a:custGeom>
            <a:avLst/>
            <a:gdLst>
              <a:gd name="connsiteX0" fmla="*/ 1534160 w 1595120"/>
              <a:gd name="connsiteY0" fmla="*/ 233680 h 853440"/>
              <a:gd name="connsiteX1" fmla="*/ 1524000 w 1595120"/>
              <a:gd name="connsiteY1" fmla="*/ 182880 h 853440"/>
              <a:gd name="connsiteX2" fmla="*/ 1452880 w 1595120"/>
              <a:gd name="connsiteY2" fmla="*/ 132080 h 853440"/>
              <a:gd name="connsiteX3" fmla="*/ 1422400 w 1595120"/>
              <a:gd name="connsiteY3" fmla="*/ 121920 h 853440"/>
              <a:gd name="connsiteX4" fmla="*/ 1371600 w 1595120"/>
              <a:gd name="connsiteY4" fmla="*/ 91440 h 853440"/>
              <a:gd name="connsiteX5" fmla="*/ 1341120 w 1595120"/>
              <a:gd name="connsiteY5" fmla="*/ 81280 h 853440"/>
              <a:gd name="connsiteX6" fmla="*/ 1229360 w 1595120"/>
              <a:gd name="connsiteY6" fmla="*/ 50800 h 853440"/>
              <a:gd name="connsiteX7" fmla="*/ 1107440 w 1595120"/>
              <a:gd name="connsiteY7" fmla="*/ 30480 h 853440"/>
              <a:gd name="connsiteX8" fmla="*/ 812800 w 1595120"/>
              <a:gd name="connsiteY8" fmla="*/ 20320 h 853440"/>
              <a:gd name="connsiteX9" fmla="*/ 609600 w 1595120"/>
              <a:gd name="connsiteY9" fmla="*/ 0 h 853440"/>
              <a:gd name="connsiteX10" fmla="*/ 203200 w 1595120"/>
              <a:gd name="connsiteY10" fmla="*/ 10160 h 853440"/>
              <a:gd name="connsiteX11" fmla="*/ 172720 w 1595120"/>
              <a:gd name="connsiteY11" fmla="*/ 20320 h 853440"/>
              <a:gd name="connsiteX12" fmla="*/ 40640 w 1595120"/>
              <a:gd name="connsiteY12" fmla="*/ 50800 h 853440"/>
              <a:gd name="connsiteX13" fmla="*/ 20320 w 1595120"/>
              <a:gd name="connsiteY13" fmla="*/ 81280 h 853440"/>
              <a:gd name="connsiteX14" fmla="*/ 0 w 1595120"/>
              <a:gd name="connsiteY14" fmla="*/ 162560 h 853440"/>
              <a:gd name="connsiteX15" fmla="*/ 10160 w 1595120"/>
              <a:gd name="connsiteY15" fmla="*/ 304800 h 853440"/>
              <a:gd name="connsiteX16" fmla="*/ 30480 w 1595120"/>
              <a:gd name="connsiteY16" fmla="*/ 426720 h 853440"/>
              <a:gd name="connsiteX17" fmla="*/ 50800 w 1595120"/>
              <a:gd name="connsiteY17" fmla="*/ 457200 h 853440"/>
              <a:gd name="connsiteX18" fmla="*/ 71120 w 1595120"/>
              <a:gd name="connsiteY18" fmla="*/ 497840 h 853440"/>
              <a:gd name="connsiteX19" fmla="*/ 101600 w 1595120"/>
              <a:gd name="connsiteY19" fmla="*/ 528320 h 853440"/>
              <a:gd name="connsiteX20" fmla="*/ 121920 w 1595120"/>
              <a:gd name="connsiteY20" fmla="*/ 558800 h 853440"/>
              <a:gd name="connsiteX21" fmla="*/ 152400 w 1595120"/>
              <a:gd name="connsiteY21" fmla="*/ 589280 h 853440"/>
              <a:gd name="connsiteX22" fmla="*/ 172720 w 1595120"/>
              <a:gd name="connsiteY22" fmla="*/ 619760 h 853440"/>
              <a:gd name="connsiteX23" fmla="*/ 233680 w 1595120"/>
              <a:gd name="connsiteY23" fmla="*/ 670560 h 853440"/>
              <a:gd name="connsiteX24" fmla="*/ 254000 w 1595120"/>
              <a:gd name="connsiteY24" fmla="*/ 701040 h 853440"/>
              <a:gd name="connsiteX25" fmla="*/ 355600 w 1595120"/>
              <a:gd name="connsiteY25" fmla="*/ 751840 h 853440"/>
              <a:gd name="connsiteX26" fmla="*/ 436880 w 1595120"/>
              <a:gd name="connsiteY26" fmla="*/ 782320 h 853440"/>
              <a:gd name="connsiteX27" fmla="*/ 579120 w 1595120"/>
              <a:gd name="connsiteY27" fmla="*/ 822960 h 853440"/>
              <a:gd name="connsiteX28" fmla="*/ 640080 w 1595120"/>
              <a:gd name="connsiteY28" fmla="*/ 833120 h 853440"/>
              <a:gd name="connsiteX29" fmla="*/ 741680 w 1595120"/>
              <a:gd name="connsiteY29" fmla="*/ 853440 h 853440"/>
              <a:gd name="connsiteX30" fmla="*/ 1117600 w 1595120"/>
              <a:gd name="connsiteY30" fmla="*/ 833120 h 853440"/>
              <a:gd name="connsiteX31" fmla="*/ 1178560 w 1595120"/>
              <a:gd name="connsiteY31" fmla="*/ 812800 h 853440"/>
              <a:gd name="connsiteX32" fmla="*/ 1209040 w 1595120"/>
              <a:gd name="connsiteY32" fmla="*/ 802640 h 853440"/>
              <a:gd name="connsiteX33" fmla="*/ 1270000 w 1595120"/>
              <a:gd name="connsiteY33" fmla="*/ 792480 h 853440"/>
              <a:gd name="connsiteX34" fmla="*/ 1330960 w 1595120"/>
              <a:gd name="connsiteY34" fmla="*/ 751840 h 853440"/>
              <a:gd name="connsiteX35" fmla="*/ 1361440 w 1595120"/>
              <a:gd name="connsiteY35" fmla="*/ 731520 h 853440"/>
              <a:gd name="connsiteX36" fmla="*/ 1402080 w 1595120"/>
              <a:gd name="connsiteY36" fmla="*/ 721360 h 853440"/>
              <a:gd name="connsiteX37" fmla="*/ 1452880 w 1595120"/>
              <a:gd name="connsiteY37" fmla="*/ 680720 h 853440"/>
              <a:gd name="connsiteX38" fmla="*/ 1513840 w 1595120"/>
              <a:gd name="connsiteY38" fmla="*/ 640080 h 853440"/>
              <a:gd name="connsiteX39" fmla="*/ 1534160 w 1595120"/>
              <a:gd name="connsiteY39" fmla="*/ 599440 h 853440"/>
              <a:gd name="connsiteX40" fmla="*/ 1564640 w 1595120"/>
              <a:gd name="connsiteY40" fmla="*/ 568960 h 853440"/>
              <a:gd name="connsiteX41" fmla="*/ 1595120 w 1595120"/>
              <a:gd name="connsiteY41" fmla="*/ 508000 h 853440"/>
              <a:gd name="connsiteX42" fmla="*/ 1584960 w 1595120"/>
              <a:gd name="connsiteY42" fmla="*/ 304800 h 853440"/>
              <a:gd name="connsiteX43" fmla="*/ 1554480 w 1595120"/>
              <a:gd name="connsiteY43" fmla="*/ 284480 h 853440"/>
              <a:gd name="connsiteX44" fmla="*/ 1534160 w 1595120"/>
              <a:gd name="connsiteY44" fmla="*/ 233680 h 853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1595120" h="853440">
                <a:moveTo>
                  <a:pt x="1534160" y="233680"/>
                </a:moveTo>
                <a:cubicBezTo>
                  <a:pt x="1529080" y="216747"/>
                  <a:pt x="1533152" y="197524"/>
                  <a:pt x="1524000" y="182880"/>
                </a:cubicBezTo>
                <a:cubicBezTo>
                  <a:pt x="1521908" y="179533"/>
                  <a:pt x="1462608" y="136944"/>
                  <a:pt x="1452880" y="132080"/>
                </a:cubicBezTo>
                <a:cubicBezTo>
                  <a:pt x="1443301" y="127291"/>
                  <a:pt x="1431979" y="126709"/>
                  <a:pt x="1422400" y="121920"/>
                </a:cubicBezTo>
                <a:cubicBezTo>
                  <a:pt x="1404737" y="113089"/>
                  <a:pt x="1389263" y="100271"/>
                  <a:pt x="1371600" y="91440"/>
                </a:cubicBezTo>
                <a:cubicBezTo>
                  <a:pt x="1362021" y="86651"/>
                  <a:pt x="1351148" y="85040"/>
                  <a:pt x="1341120" y="81280"/>
                </a:cubicBezTo>
                <a:cubicBezTo>
                  <a:pt x="1247890" y="46319"/>
                  <a:pt x="1334631" y="71854"/>
                  <a:pt x="1229360" y="50800"/>
                </a:cubicBezTo>
                <a:cubicBezTo>
                  <a:pt x="1162884" y="37505"/>
                  <a:pt x="1201299" y="35553"/>
                  <a:pt x="1107440" y="30480"/>
                </a:cubicBezTo>
                <a:cubicBezTo>
                  <a:pt x="1009312" y="25176"/>
                  <a:pt x="911013" y="23707"/>
                  <a:pt x="812800" y="20320"/>
                </a:cubicBezTo>
                <a:cubicBezTo>
                  <a:pt x="743510" y="10421"/>
                  <a:pt x="681580" y="0"/>
                  <a:pt x="609600" y="0"/>
                </a:cubicBezTo>
                <a:cubicBezTo>
                  <a:pt x="474091" y="0"/>
                  <a:pt x="338667" y="6773"/>
                  <a:pt x="203200" y="10160"/>
                </a:cubicBezTo>
                <a:cubicBezTo>
                  <a:pt x="193040" y="13547"/>
                  <a:pt x="183052" y="17502"/>
                  <a:pt x="172720" y="20320"/>
                </a:cubicBezTo>
                <a:cubicBezTo>
                  <a:pt x="105322" y="38701"/>
                  <a:pt x="99882" y="38952"/>
                  <a:pt x="40640" y="50800"/>
                </a:cubicBezTo>
                <a:cubicBezTo>
                  <a:pt x="33867" y="60960"/>
                  <a:pt x="25781" y="70358"/>
                  <a:pt x="20320" y="81280"/>
                </a:cubicBezTo>
                <a:cubicBezTo>
                  <a:pt x="9906" y="102108"/>
                  <a:pt x="3864" y="143238"/>
                  <a:pt x="0" y="162560"/>
                </a:cubicBezTo>
                <a:cubicBezTo>
                  <a:pt x="3387" y="209973"/>
                  <a:pt x="5856" y="257461"/>
                  <a:pt x="10160" y="304800"/>
                </a:cubicBezTo>
                <a:cubicBezTo>
                  <a:pt x="11625" y="320913"/>
                  <a:pt x="19030" y="400004"/>
                  <a:pt x="30480" y="426720"/>
                </a:cubicBezTo>
                <a:cubicBezTo>
                  <a:pt x="35290" y="437943"/>
                  <a:pt x="44742" y="446598"/>
                  <a:pt x="50800" y="457200"/>
                </a:cubicBezTo>
                <a:cubicBezTo>
                  <a:pt x="58314" y="470350"/>
                  <a:pt x="62317" y="485515"/>
                  <a:pt x="71120" y="497840"/>
                </a:cubicBezTo>
                <a:cubicBezTo>
                  <a:pt x="79471" y="509532"/>
                  <a:pt x="92402" y="517282"/>
                  <a:pt x="101600" y="528320"/>
                </a:cubicBezTo>
                <a:cubicBezTo>
                  <a:pt x="109417" y="537701"/>
                  <a:pt x="114103" y="549419"/>
                  <a:pt x="121920" y="558800"/>
                </a:cubicBezTo>
                <a:cubicBezTo>
                  <a:pt x="131118" y="569838"/>
                  <a:pt x="143202" y="578242"/>
                  <a:pt x="152400" y="589280"/>
                </a:cubicBezTo>
                <a:cubicBezTo>
                  <a:pt x="160217" y="598661"/>
                  <a:pt x="164903" y="610379"/>
                  <a:pt x="172720" y="619760"/>
                </a:cubicBezTo>
                <a:cubicBezTo>
                  <a:pt x="197166" y="649096"/>
                  <a:pt x="203710" y="650580"/>
                  <a:pt x="233680" y="670560"/>
                </a:cubicBezTo>
                <a:cubicBezTo>
                  <a:pt x="240453" y="680720"/>
                  <a:pt x="244810" y="692999"/>
                  <a:pt x="254000" y="701040"/>
                </a:cubicBezTo>
                <a:cubicBezTo>
                  <a:pt x="315974" y="755267"/>
                  <a:pt x="297331" y="732417"/>
                  <a:pt x="355600" y="751840"/>
                </a:cubicBezTo>
                <a:cubicBezTo>
                  <a:pt x="383051" y="760990"/>
                  <a:pt x="409306" y="773547"/>
                  <a:pt x="436880" y="782320"/>
                </a:cubicBezTo>
                <a:cubicBezTo>
                  <a:pt x="483869" y="797271"/>
                  <a:pt x="530480" y="814853"/>
                  <a:pt x="579120" y="822960"/>
                </a:cubicBezTo>
                <a:cubicBezTo>
                  <a:pt x="599440" y="826347"/>
                  <a:pt x="619833" y="829324"/>
                  <a:pt x="640080" y="833120"/>
                </a:cubicBezTo>
                <a:cubicBezTo>
                  <a:pt x="674026" y="839485"/>
                  <a:pt x="741680" y="853440"/>
                  <a:pt x="741680" y="853440"/>
                </a:cubicBezTo>
                <a:cubicBezTo>
                  <a:pt x="751836" y="853049"/>
                  <a:pt x="1041778" y="846500"/>
                  <a:pt x="1117600" y="833120"/>
                </a:cubicBezTo>
                <a:cubicBezTo>
                  <a:pt x="1138693" y="829398"/>
                  <a:pt x="1158240" y="819573"/>
                  <a:pt x="1178560" y="812800"/>
                </a:cubicBezTo>
                <a:cubicBezTo>
                  <a:pt x="1188720" y="809413"/>
                  <a:pt x="1198476" y="804401"/>
                  <a:pt x="1209040" y="802640"/>
                </a:cubicBezTo>
                <a:lnTo>
                  <a:pt x="1270000" y="792480"/>
                </a:lnTo>
                <a:lnTo>
                  <a:pt x="1330960" y="751840"/>
                </a:lnTo>
                <a:cubicBezTo>
                  <a:pt x="1341120" y="745067"/>
                  <a:pt x="1349594" y="734482"/>
                  <a:pt x="1361440" y="731520"/>
                </a:cubicBezTo>
                <a:lnTo>
                  <a:pt x="1402080" y="721360"/>
                </a:lnTo>
                <a:cubicBezTo>
                  <a:pt x="1439625" y="665042"/>
                  <a:pt x="1400918" y="709588"/>
                  <a:pt x="1452880" y="680720"/>
                </a:cubicBezTo>
                <a:cubicBezTo>
                  <a:pt x="1474228" y="668860"/>
                  <a:pt x="1513840" y="640080"/>
                  <a:pt x="1513840" y="640080"/>
                </a:cubicBezTo>
                <a:cubicBezTo>
                  <a:pt x="1520613" y="626533"/>
                  <a:pt x="1525357" y="611765"/>
                  <a:pt x="1534160" y="599440"/>
                </a:cubicBezTo>
                <a:cubicBezTo>
                  <a:pt x="1542511" y="587748"/>
                  <a:pt x="1555442" y="579998"/>
                  <a:pt x="1564640" y="568960"/>
                </a:cubicBezTo>
                <a:cubicBezTo>
                  <a:pt x="1586524" y="542699"/>
                  <a:pt x="1584937" y="538548"/>
                  <a:pt x="1595120" y="508000"/>
                </a:cubicBezTo>
                <a:cubicBezTo>
                  <a:pt x="1591733" y="440267"/>
                  <a:pt x="1597092" y="371524"/>
                  <a:pt x="1584960" y="304800"/>
                </a:cubicBezTo>
                <a:cubicBezTo>
                  <a:pt x="1582776" y="292786"/>
                  <a:pt x="1563861" y="292297"/>
                  <a:pt x="1554480" y="284480"/>
                </a:cubicBezTo>
                <a:cubicBezTo>
                  <a:pt x="1500728" y="239687"/>
                  <a:pt x="1539240" y="250613"/>
                  <a:pt x="1534160" y="233680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07EA07-366C-4810-9144-9B73D2170D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549" t="38268" r="36549" b="23590"/>
          <a:stretch/>
        </p:blipFill>
        <p:spPr>
          <a:xfrm>
            <a:off x="4430354" y="1880542"/>
            <a:ext cx="4510446" cy="19618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21A0D2B-230D-42D7-93C6-0CFDF8ADB6C9}"/>
              </a:ext>
            </a:extLst>
          </p:cNvPr>
          <p:cNvSpPr txBox="1"/>
          <p:nvPr/>
        </p:nvSpPr>
        <p:spPr>
          <a:xfrm>
            <a:off x="4037379" y="1438257"/>
            <a:ext cx="4484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Llawlyfr</a:t>
            </a:r>
            <a:r>
              <a:rPr lang="en-GB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TGAU Cymraeg Ail </a:t>
            </a:r>
            <a:r>
              <a:rPr lang="en-GB" b="1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2716650-54F8-41D4-80FC-1B837340096A}"/>
              </a:ext>
            </a:extLst>
          </p:cNvPr>
          <p:cNvCxnSpPr/>
          <p:nvPr/>
        </p:nvCxnSpPr>
        <p:spPr>
          <a:xfrm flipH="1">
            <a:off x="6583680" y="2651760"/>
            <a:ext cx="274320" cy="32512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74256B2-C03E-401E-8865-65DB922DF662}"/>
              </a:ext>
            </a:extLst>
          </p:cNvPr>
          <p:cNvCxnSpPr/>
          <p:nvPr/>
        </p:nvCxnSpPr>
        <p:spPr>
          <a:xfrm flipH="1" flipV="1">
            <a:off x="6858000" y="3842364"/>
            <a:ext cx="243840" cy="39435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9FE0FE96-5334-4562-B7F4-B4FA91D98879}"/>
              </a:ext>
            </a:extLst>
          </p:cNvPr>
          <p:cNvSpPr txBox="1"/>
          <p:nvPr/>
        </p:nvSpPr>
        <p:spPr>
          <a:xfrm>
            <a:off x="6829077" y="239414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4C3003D-84A5-45CE-8D56-F74DAF93730F}"/>
              </a:ext>
            </a:extLst>
          </p:cNvPr>
          <p:cNvSpPr txBox="1"/>
          <p:nvPr/>
        </p:nvSpPr>
        <p:spPr>
          <a:xfrm>
            <a:off x="7130763" y="396710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BBA25F5-55FE-428E-BC33-582E1A36AFD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718" t="50592" r="34667" b="7038"/>
          <a:stretch/>
        </p:blipFill>
        <p:spPr>
          <a:xfrm>
            <a:off x="4241391" y="4521200"/>
            <a:ext cx="4262529" cy="2179320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136D42B-8B85-4F3F-ACCC-7151DDC52EE3}"/>
              </a:ext>
            </a:extLst>
          </p:cNvPr>
          <p:cNvCxnSpPr/>
          <p:nvPr/>
        </p:nvCxnSpPr>
        <p:spPr>
          <a:xfrm>
            <a:off x="3310642" y="5796280"/>
            <a:ext cx="114867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A5BD103C-6703-4FC5-9C9C-F45FE0FB67B4}"/>
              </a:ext>
            </a:extLst>
          </p:cNvPr>
          <p:cNvSpPr txBox="1"/>
          <p:nvPr/>
        </p:nvSpPr>
        <p:spPr>
          <a:xfrm>
            <a:off x="3551217" y="54472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D4D782E-3BD2-41E0-8633-F3D5F9D2F103}"/>
              </a:ext>
            </a:extLst>
          </p:cNvPr>
          <p:cNvSpPr/>
          <p:nvPr/>
        </p:nvSpPr>
        <p:spPr>
          <a:xfrm>
            <a:off x="4612640" y="5608320"/>
            <a:ext cx="1320800" cy="416560"/>
          </a:xfrm>
          <a:custGeom>
            <a:avLst/>
            <a:gdLst>
              <a:gd name="connsiteX0" fmla="*/ 1320800 w 1320800"/>
              <a:gd name="connsiteY0" fmla="*/ 203200 h 416560"/>
              <a:gd name="connsiteX1" fmla="*/ 1290320 w 1320800"/>
              <a:gd name="connsiteY1" fmla="*/ 152400 h 416560"/>
              <a:gd name="connsiteX2" fmla="*/ 1188720 w 1320800"/>
              <a:gd name="connsiteY2" fmla="*/ 81280 h 416560"/>
              <a:gd name="connsiteX3" fmla="*/ 1137920 w 1320800"/>
              <a:gd name="connsiteY3" fmla="*/ 60960 h 416560"/>
              <a:gd name="connsiteX4" fmla="*/ 1107440 w 1320800"/>
              <a:gd name="connsiteY4" fmla="*/ 40640 h 416560"/>
              <a:gd name="connsiteX5" fmla="*/ 1056640 w 1320800"/>
              <a:gd name="connsiteY5" fmla="*/ 30480 h 416560"/>
              <a:gd name="connsiteX6" fmla="*/ 914400 w 1320800"/>
              <a:gd name="connsiteY6" fmla="*/ 0 h 416560"/>
              <a:gd name="connsiteX7" fmla="*/ 508000 w 1320800"/>
              <a:gd name="connsiteY7" fmla="*/ 10160 h 416560"/>
              <a:gd name="connsiteX8" fmla="*/ 345440 w 1320800"/>
              <a:gd name="connsiteY8" fmla="*/ 30480 h 416560"/>
              <a:gd name="connsiteX9" fmla="*/ 284480 w 1320800"/>
              <a:gd name="connsiteY9" fmla="*/ 50800 h 416560"/>
              <a:gd name="connsiteX10" fmla="*/ 152400 w 1320800"/>
              <a:gd name="connsiteY10" fmla="*/ 71120 h 416560"/>
              <a:gd name="connsiteX11" fmla="*/ 111760 w 1320800"/>
              <a:gd name="connsiteY11" fmla="*/ 81280 h 416560"/>
              <a:gd name="connsiteX12" fmla="*/ 60960 w 1320800"/>
              <a:gd name="connsiteY12" fmla="*/ 121920 h 416560"/>
              <a:gd name="connsiteX13" fmla="*/ 40640 w 1320800"/>
              <a:gd name="connsiteY13" fmla="*/ 152400 h 416560"/>
              <a:gd name="connsiteX14" fmla="*/ 10160 w 1320800"/>
              <a:gd name="connsiteY14" fmla="*/ 193040 h 416560"/>
              <a:gd name="connsiteX15" fmla="*/ 0 w 1320800"/>
              <a:gd name="connsiteY15" fmla="*/ 223520 h 416560"/>
              <a:gd name="connsiteX16" fmla="*/ 10160 w 1320800"/>
              <a:gd name="connsiteY16" fmla="*/ 274320 h 416560"/>
              <a:gd name="connsiteX17" fmla="*/ 20320 w 1320800"/>
              <a:gd name="connsiteY17" fmla="*/ 304800 h 416560"/>
              <a:gd name="connsiteX18" fmla="*/ 81280 w 1320800"/>
              <a:gd name="connsiteY18" fmla="*/ 345440 h 416560"/>
              <a:gd name="connsiteX19" fmla="*/ 111760 w 1320800"/>
              <a:gd name="connsiteY19" fmla="*/ 365760 h 416560"/>
              <a:gd name="connsiteX20" fmla="*/ 142240 w 1320800"/>
              <a:gd name="connsiteY20" fmla="*/ 375920 h 416560"/>
              <a:gd name="connsiteX21" fmla="*/ 172720 w 1320800"/>
              <a:gd name="connsiteY21" fmla="*/ 396240 h 416560"/>
              <a:gd name="connsiteX22" fmla="*/ 233680 w 1320800"/>
              <a:gd name="connsiteY22" fmla="*/ 416560 h 416560"/>
              <a:gd name="connsiteX23" fmla="*/ 629920 w 1320800"/>
              <a:gd name="connsiteY23" fmla="*/ 406400 h 416560"/>
              <a:gd name="connsiteX24" fmla="*/ 792480 w 1320800"/>
              <a:gd name="connsiteY24" fmla="*/ 386080 h 416560"/>
              <a:gd name="connsiteX25" fmla="*/ 853440 w 1320800"/>
              <a:gd name="connsiteY25" fmla="*/ 355600 h 416560"/>
              <a:gd name="connsiteX26" fmla="*/ 894080 w 1320800"/>
              <a:gd name="connsiteY26" fmla="*/ 345440 h 416560"/>
              <a:gd name="connsiteX27" fmla="*/ 924560 w 1320800"/>
              <a:gd name="connsiteY27" fmla="*/ 335280 h 416560"/>
              <a:gd name="connsiteX28" fmla="*/ 965200 w 1320800"/>
              <a:gd name="connsiteY28" fmla="*/ 325120 h 416560"/>
              <a:gd name="connsiteX29" fmla="*/ 995680 w 1320800"/>
              <a:gd name="connsiteY29" fmla="*/ 314960 h 416560"/>
              <a:gd name="connsiteX30" fmla="*/ 1137920 w 1320800"/>
              <a:gd name="connsiteY30" fmla="*/ 294640 h 416560"/>
              <a:gd name="connsiteX31" fmla="*/ 1168400 w 1320800"/>
              <a:gd name="connsiteY31" fmla="*/ 284480 h 416560"/>
              <a:gd name="connsiteX32" fmla="*/ 1229360 w 1320800"/>
              <a:gd name="connsiteY32" fmla="*/ 254000 h 416560"/>
              <a:gd name="connsiteX33" fmla="*/ 1320800 w 1320800"/>
              <a:gd name="connsiteY33" fmla="*/ 203200 h 416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1320800" h="416560">
                <a:moveTo>
                  <a:pt x="1320800" y="203200"/>
                </a:moveTo>
                <a:cubicBezTo>
                  <a:pt x="1310640" y="186267"/>
                  <a:pt x="1302168" y="168198"/>
                  <a:pt x="1290320" y="152400"/>
                </a:cubicBezTo>
                <a:cubicBezTo>
                  <a:pt x="1265142" y="118829"/>
                  <a:pt x="1226093" y="97890"/>
                  <a:pt x="1188720" y="81280"/>
                </a:cubicBezTo>
                <a:cubicBezTo>
                  <a:pt x="1172054" y="73873"/>
                  <a:pt x="1154232" y="69116"/>
                  <a:pt x="1137920" y="60960"/>
                </a:cubicBezTo>
                <a:cubicBezTo>
                  <a:pt x="1126998" y="55499"/>
                  <a:pt x="1118873" y="44927"/>
                  <a:pt x="1107440" y="40640"/>
                </a:cubicBezTo>
                <a:cubicBezTo>
                  <a:pt x="1091271" y="34577"/>
                  <a:pt x="1073300" y="35024"/>
                  <a:pt x="1056640" y="30480"/>
                </a:cubicBezTo>
                <a:cubicBezTo>
                  <a:pt x="934141" y="-2929"/>
                  <a:pt x="1062361" y="18495"/>
                  <a:pt x="914400" y="0"/>
                </a:cubicBezTo>
                <a:cubicBezTo>
                  <a:pt x="778933" y="3387"/>
                  <a:pt x="643315" y="2911"/>
                  <a:pt x="508000" y="10160"/>
                </a:cubicBezTo>
                <a:cubicBezTo>
                  <a:pt x="453470" y="13081"/>
                  <a:pt x="345440" y="30480"/>
                  <a:pt x="345440" y="30480"/>
                </a:cubicBezTo>
                <a:cubicBezTo>
                  <a:pt x="325120" y="37253"/>
                  <a:pt x="305260" y="45605"/>
                  <a:pt x="284480" y="50800"/>
                </a:cubicBezTo>
                <a:cubicBezTo>
                  <a:pt x="258292" y="57347"/>
                  <a:pt x="176033" y="66823"/>
                  <a:pt x="152400" y="71120"/>
                </a:cubicBezTo>
                <a:cubicBezTo>
                  <a:pt x="138662" y="73618"/>
                  <a:pt x="125307" y="77893"/>
                  <a:pt x="111760" y="81280"/>
                </a:cubicBezTo>
                <a:cubicBezTo>
                  <a:pt x="53526" y="168631"/>
                  <a:pt x="131067" y="65834"/>
                  <a:pt x="60960" y="121920"/>
                </a:cubicBezTo>
                <a:cubicBezTo>
                  <a:pt x="51425" y="129548"/>
                  <a:pt x="47737" y="142464"/>
                  <a:pt x="40640" y="152400"/>
                </a:cubicBezTo>
                <a:cubicBezTo>
                  <a:pt x="30798" y="166179"/>
                  <a:pt x="20320" y="179493"/>
                  <a:pt x="10160" y="193040"/>
                </a:cubicBezTo>
                <a:cubicBezTo>
                  <a:pt x="6773" y="203200"/>
                  <a:pt x="0" y="212810"/>
                  <a:pt x="0" y="223520"/>
                </a:cubicBezTo>
                <a:cubicBezTo>
                  <a:pt x="0" y="240789"/>
                  <a:pt x="5972" y="257567"/>
                  <a:pt x="10160" y="274320"/>
                </a:cubicBezTo>
                <a:cubicBezTo>
                  <a:pt x="12757" y="284710"/>
                  <a:pt x="12747" y="297227"/>
                  <a:pt x="20320" y="304800"/>
                </a:cubicBezTo>
                <a:cubicBezTo>
                  <a:pt x="37589" y="322069"/>
                  <a:pt x="60960" y="331893"/>
                  <a:pt x="81280" y="345440"/>
                </a:cubicBezTo>
                <a:cubicBezTo>
                  <a:pt x="91440" y="352213"/>
                  <a:pt x="100176" y="361899"/>
                  <a:pt x="111760" y="365760"/>
                </a:cubicBezTo>
                <a:cubicBezTo>
                  <a:pt x="121920" y="369147"/>
                  <a:pt x="132661" y="371131"/>
                  <a:pt x="142240" y="375920"/>
                </a:cubicBezTo>
                <a:cubicBezTo>
                  <a:pt x="153162" y="381381"/>
                  <a:pt x="161562" y="391281"/>
                  <a:pt x="172720" y="396240"/>
                </a:cubicBezTo>
                <a:cubicBezTo>
                  <a:pt x="192293" y="404939"/>
                  <a:pt x="233680" y="416560"/>
                  <a:pt x="233680" y="416560"/>
                </a:cubicBezTo>
                <a:lnTo>
                  <a:pt x="629920" y="406400"/>
                </a:lnTo>
                <a:cubicBezTo>
                  <a:pt x="664352" y="404995"/>
                  <a:pt x="751008" y="395296"/>
                  <a:pt x="792480" y="386080"/>
                </a:cubicBezTo>
                <a:cubicBezTo>
                  <a:pt x="851757" y="372907"/>
                  <a:pt x="794423" y="380893"/>
                  <a:pt x="853440" y="355600"/>
                </a:cubicBezTo>
                <a:cubicBezTo>
                  <a:pt x="866275" y="350099"/>
                  <a:pt x="880654" y="349276"/>
                  <a:pt x="894080" y="345440"/>
                </a:cubicBezTo>
                <a:cubicBezTo>
                  <a:pt x="904378" y="342498"/>
                  <a:pt x="914262" y="338222"/>
                  <a:pt x="924560" y="335280"/>
                </a:cubicBezTo>
                <a:cubicBezTo>
                  <a:pt x="937986" y="331444"/>
                  <a:pt x="951774" y="328956"/>
                  <a:pt x="965200" y="325120"/>
                </a:cubicBezTo>
                <a:cubicBezTo>
                  <a:pt x="975498" y="322178"/>
                  <a:pt x="985225" y="317283"/>
                  <a:pt x="995680" y="314960"/>
                </a:cubicBezTo>
                <a:cubicBezTo>
                  <a:pt x="1033348" y="306589"/>
                  <a:pt x="1102768" y="299034"/>
                  <a:pt x="1137920" y="294640"/>
                </a:cubicBezTo>
                <a:cubicBezTo>
                  <a:pt x="1148080" y="291253"/>
                  <a:pt x="1158821" y="289269"/>
                  <a:pt x="1168400" y="284480"/>
                </a:cubicBezTo>
                <a:cubicBezTo>
                  <a:pt x="1247182" y="245089"/>
                  <a:pt x="1152748" y="279537"/>
                  <a:pt x="1229360" y="254000"/>
                </a:cubicBezTo>
                <a:lnTo>
                  <a:pt x="1320800" y="203200"/>
                </a:ln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994A599-CC9B-40BE-981D-8989ADC007EC}"/>
              </a:ext>
            </a:extLst>
          </p:cNvPr>
          <p:cNvCxnSpPr/>
          <p:nvPr/>
        </p:nvCxnSpPr>
        <p:spPr>
          <a:xfrm>
            <a:off x="3423326" y="6497320"/>
            <a:ext cx="114867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98F36AA5-0EEA-45B8-B493-3BF3E639A17A}"/>
              </a:ext>
            </a:extLst>
          </p:cNvPr>
          <p:cNvSpPr txBox="1"/>
          <p:nvPr/>
        </p:nvSpPr>
        <p:spPr>
          <a:xfrm>
            <a:off x="-50800" y="6255833"/>
            <a:ext cx="3516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* </a:t>
            </a:r>
            <a:r>
              <a:rPr lang="en-GB" dirty="0" err="1">
                <a:solidFill>
                  <a:srgbClr val="FF0000"/>
                </a:solidFill>
              </a:rPr>
              <a:t>Fersiwn</a:t>
            </a:r>
            <a:r>
              <a:rPr lang="en-GB" dirty="0">
                <a:solidFill>
                  <a:srgbClr val="FF0000"/>
                </a:solidFill>
              </a:rPr>
              <a:t> 2021 </a:t>
            </a:r>
            <a:r>
              <a:rPr lang="en-GB" dirty="0" err="1">
                <a:solidFill>
                  <a:srgbClr val="FF0000"/>
                </a:solidFill>
              </a:rPr>
              <a:t>heb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gyhoeddi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eto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28482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D19625C-BDC6-416E-9E84-E5620599EF27}"/>
              </a:ext>
            </a:extLst>
          </p:cNvPr>
          <p:cNvSpPr/>
          <p:nvPr/>
        </p:nvSpPr>
        <p:spPr>
          <a:xfrm>
            <a:off x="2551470" y="215151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2400" dirty="0" err="1">
                <a:solidFill>
                  <a:schemeClr val="bg1"/>
                </a:solidFill>
              </a:rPr>
              <a:t>Ystadegau</a:t>
            </a:r>
            <a:r>
              <a:rPr lang="en-GB" sz="2400" dirty="0">
                <a:solidFill>
                  <a:schemeClr val="bg1"/>
                </a:solidFill>
              </a:rPr>
              <a:t> TGAU </a:t>
            </a:r>
            <a:r>
              <a:rPr lang="en-GB" sz="2400" dirty="0" err="1">
                <a:solidFill>
                  <a:schemeClr val="bg1"/>
                </a:solidFill>
              </a:rPr>
              <a:t>Cymraeg</a:t>
            </a:r>
            <a:r>
              <a:rPr lang="en-GB" sz="2400" dirty="0">
                <a:solidFill>
                  <a:schemeClr val="bg1"/>
                </a:solidFill>
              </a:rPr>
              <a:t> ail </a:t>
            </a:r>
            <a:r>
              <a:rPr lang="en-GB" sz="2400" dirty="0" err="1">
                <a:solidFill>
                  <a:schemeClr val="bg1"/>
                </a:solidFill>
              </a:rPr>
              <a:t>iaith</a:t>
            </a:r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 err="1">
                <a:solidFill>
                  <a:schemeClr val="bg1"/>
                </a:solidFill>
              </a:rPr>
              <a:t>Mehefin</a:t>
            </a:r>
            <a:r>
              <a:rPr lang="en-GB" sz="2400" dirty="0">
                <a:solidFill>
                  <a:schemeClr val="bg1"/>
                </a:solidFill>
              </a:rPr>
              <a:t> 2019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5A8E173-ED0F-43D5-A4BF-0C26AA23C82A}"/>
              </a:ext>
            </a:extLst>
          </p:cNvPr>
          <p:cNvGraphicFramePr>
            <a:graphicFrameLocks noGrp="1"/>
          </p:cNvGraphicFramePr>
          <p:nvPr/>
        </p:nvGraphicFramePr>
        <p:xfrm>
          <a:off x="131976" y="1678861"/>
          <a:ext cx="8889477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5104">
                  <a:extLst>
                    <a:ext uri="{9D8B030D-6E8A-4147-A177-3AD203B41FA5}">
                      <a16:colId xmlns:a16="http://schemas.microsoft.com/office/drawing/2014/main" val="3576428632"/>
                    </a:ext>
                  </a:extLst>
                </a:gridCol>
                <a:gridCol w="1470582">
                  <a:extLst>
                    <a:ext uri="{9D8B030D-6E8A-4147-A177-3AD203B41FA5}">
                      <a16:colId xmlns:a16="http://schemas.microsoft.com/office/drawing/2014/main" val="2918507108"/>
                    </a:ext>
                  </a:extLst>
                </a:gridCol>
                <a:gridCol w="725864">
                  <a:extLst>
                    <a:ext uri="{9D8B030D-6E8A-4147-A177-3AD203B41FA5}">
                      <a16:colId xmlns:a16="http://schemas.microsoft.com/office/drawing/2014/main" val="4290415490"/>
                    </a:ext>
                  </a:extLst>
                </a:gridCol>
                <a:gridCol w="678730">
                  <a:extLst>
                    <a:ext uri="{9D8B030D-6E8A-4147-A177-3AD203B41FA5}">
                      <a16:colId xmlns:a16="http://schemas.microsoft.com/office/drawing/2014/main" val="1950416914"/>
                    </a:ext>
                  </a:extLst>
                </a:gridCol>
                <a:gridCol w="678730">
                  <a:extLst>
                    <a:ext uri="{9D8B030D-6E8A-4147-A177-3AD203B41FA5}">
                      <a16:colId xmlns:a16="http://schemas.microsoft.com/office/drawing/2014/main" val="3492125535"/>
                    </a:ext>
                  </a:extLst>
                </a:gridCol>
                <a:gridCol w="763571">
                  <a:extLst>
                    <a:ext uri="{9D8B030D-6E8A-4147-A177-3AD203B41FA5}">
                      <a16:colId xmlns:a16="http://schemas.microsoft.com/office/drawing/2014/main" val="1343914320"/>
                    </a:ext>
                  </a:extLst>
                </a:gridCol>
                <a:gridCol w="669303">
                  <a:extLst>
                    <a:ext uri="{9D8B030D-6E8A-4147-A177-3AD203B41FA5}">
                      <a16:colId xmlns:a16="http://schemas.microsoft.com/office/drawing/2014/main" val="514753137"/>
                    </a:ext>
                  </a:extLst>
                </a:gridCol>
                <a:gridCol w="688156">
                  <a:extLst>
                    <a:ext uri="{9D8B030D-6E8A-4147-A177-3AD203B41FA5}">
                      <a16:colId xmlns:a16="http://schemas.microsoft.com/office/drawing/2014/main" val="1535727112"/>
                    </a:ext>
                  </a:extLst>
                </a:gridCol>
                <a:gridCol w="763572">
                  <a:extLst>
                    <a:ext uri="{9D8B030D-6E8A-4147-A177-3AD203B41FA5}">
                      <a16:colId xmlns:a16="http://schemas.microsoft.com/office/drawing/2014/main" val="3110300455"/>
                    </a:ext>
                  </a:extLst>
                </a:gridCol>
                <a:gridCol w="725865">
                  <a:extLst>
                    <a:ext uri="{9D8B030D-6E8A-4147-A177-3AD203B41FA5}">
                      <a16:colId xmlns:a16="http://schemas.microsoft.com/office/drawing/2014/main" val="3358340676"/>
                    </a:ext>
                  </a:extLst>
                </a:gridCol>
              </a:tblGrid>
              <a:tr h="35821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Cofrestriadau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Canran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Cronnus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yr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Ymgeiswyr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Radd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23819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Canolfannau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Ymgeiswyr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5499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19, 514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63.2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76.5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86.0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93.1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0785319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D77E6B3D-4FB3-42C0-BED6-E8BB48F80037}"/>
              </a:ext>
            </a:extLst>
          </p:cNvPr>
          <p:cNvSpPr/>
          <p:nvPr/>
        </p:nvSpPr>
        <p:spPr>
          <a:xfrm>
            <a:off x="0" y="3321931"/>
            <a:ext cx="9021452" cy="14384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rheol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derfynol</a:t>
            </a:r>
            <a:endParaRPr lang="en-GB" sz="1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Pennir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rheol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derfynol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75%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o'r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cymhwyster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cyffredinol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achos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TGAU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Cymraeg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Ail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Iaith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golygu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gofyn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sefyll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leiaf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75%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o'r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asesiad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pan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fydd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graddau'n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cyfnewid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gynnwys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pob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asesiad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ffurf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arholiad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Tudalen</a:t>
            </a:r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19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manyleb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TGAU </a:t>
            </a:r>
            <a:r>
              <a:rPr lang="en-GB" sz="14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Cymraeg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ail </a:t>
            </a:r>
            <a:r>
              <a:rPr lang="en-GB" sz="14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iaith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1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Felly,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disgwylir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ymgeisydd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sefyll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Uned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3 </a:t>
            </a:r>
            <a:r>
              <a:rPr lang="en-GB" sz="1400" b="1" u="sng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 ac </a:t>
            </a:r>
            <a:r>
              <a:rPr lang="en-GB" sz="1400" b="1" u="sng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unai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Uned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 </a:t>
            </a:r>
            <a:r>
              <a:rPr lang="en-GB" sz="1400" b="1" u="sng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mlwyddyn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olaf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arholiad</a:t>
            </a: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4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74381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78736" y="352806"/>
            <a:ext cx="4000655" cy="647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4400" kern="1100" spc="-30" dirty="0" err="1">
                <a:solidFill>
                  <a:schemeClr val="bg1"/>
                </a:solidFill>
                <a:latin typeface="Gotham Rounded Book"/>
                <a:cs typeface="Gotham Rounded Book"/>
              </a:rPr>
              <a:t>Cwestiynau</a:t>
            </a:r>
            <a:r>
              <a:rPr lang="en-US" sz="4400" kern="1100" spc="-30" dirty="0">
                <a:solidFill>
                  <a:schemeClr val="bg1"/>
                </a:solidFill>
                <a:latin typeface="Gotham Rounded Book"/>
                <a:cs typeface="Gotham Rounded Book"/>
              </a:rPr>
              <a:t>?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16" y="5874317"/>
            <a:ext cx="798967" cy="798967"/>
          </a:xfrm>
          <a:prstGeom prst="rect">
            <a:avLst/>
          </a:prstGeom>
        </p:spPr>
      </p:pic>
      <p:pic>
        <p:nvPicPr>
          <p:cNvPr id="3" name="Picture 2" descr="A picture containing object&#10;&#10;Description generated with high confidence">
            <a:extLst>
              <a:ext uri="{FF2B5EF4-FFF2-40B4-BE49-F238E27FC236}">
                <a16:creationId xmlns:a16="http://schemas.microsoft.com/office/drawing/2014/main" id="{92D81837-0996-487E-A10D-7AC0BFABDF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1155" y="352806"/>
            <a:ext cx="2996653" cy="190636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90D1F-1A4A-4606-8DC4-EB92CCDDA087}"/>
              </a:ext>
            </a:extLst>
          </p:cNvPr>
          <p:cNvSpPr txBox="1"/>
          <p:nvPr/>
        </p:nvSpPr>
        <p:spPr>
          <a:xfrm>
            <a:off x="215728" y="2152329"/>
            <a:ext cx="33778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D68E4C-99A3-448E-ACBC-B5AE5E4ADB72}"/>
              </a:ext>
            </a:extLst>
          </p:cNvPr>
          <p:cNvSpPr txBox="1"/>
          <p:nvPr/>
        </p:nvSpPr>
        <p:spPr>
          <a:xfrm>
            <a:off x="0" y="4815046"/>
            <a:ext cx="3397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amanda.griffiths@cbac.co.uk</a:t>
            </a:r>
          </a:p>
        </p:txBody>
      </p:sp>
    </p:spTree>
    <p:extLst>
      <p:ext uri="{BB962C8B-B14F-4D97-AF65-F5344CB8AC3E}">
        <p14:creationId xmlns:p14="http://schemas.microsoft.com/office/powerpoint/2010/main" val="372102086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BAC Template (Bilingual - Wales only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outingRuleDescription xmlns="http://schemas.microsoft.com/sharepoint/v3" xsi:nil="true"/>
    <WJEC_x0020_Language xmlns="efb2660e-a98d-4652-a8f1-929ff3b4941e">
      <Value>Welsh</Value>
    </WJEC_x0020_Language>
    <TaxCatchAll xmlns="36f98b4f-ba65-4a7d-9a34-48b23de556cb"/>
    <aa87a6a0bdfe4bfb97a25745bc8270e2 xmlns="36f98b4f-ba65-4a7d-9a34-48b23de556cb">
      <Terms xmlns="http://schemas.microsoft.com/office/infopath/2007/PartnerControls"/>
    </aa87a6a0bdfe4bfb97a25745bc8270e2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genda" ma:contentTypeID="0x01010044CA41A61D06964C8D3518054864D2020028884045E069304FB108FC593D4D4A93" ma:contentTypeVersion="95" ma:contentTypeDescription="" ma:contentTypeScope="" ma:versionID="a4cc1a9e1e242ba231487ff136931096">
  <xsd:schema xmlns:xsd="http://www.w3.org/2001/XMLSchema" xmlns:xs="http://www.w3.org/2001/XMLSchema" xmlns:p="http://schemas.microsoft.com/office/2006/metadata/properties" xmlns:ns1="http://schemas.microsoft.com/sharepoint/v3" xmlns:ns3="36f98b4f-ba65-4a7d-9a34-48b23de556cb" xmlns:ns4="efb2660e-a98d-4652-a8f1-929ff3b4941e" targetNamespace="http://schemas.microsoft.com/office/2006/metadata/properties" ma:root="true" ma:fieldsID="d0df1acc4670e562293c47e467918f40" ns1:_="" ns3:_="" ns4:_="">
    <xsd:import namespace="http://schemas.microsoft.com/sharepoint/v3"/>
    <xsd:import namespace="36f98b4f-ba65-4a7d-9a34-48b23de556cb"/>
    <xsd:import namespace="efb2660e-a98d-4652-a8f1-929ff3b4941e"/>
    <xsd:element name="properties">
      <xsd:complexType>
        <xsd:sequence>
          <xsd:element name="documentManagement">
            <xsd:complexType>
              <xsd:all>
                <xsd:element ref="ns1:RoutingRuleDescription" minOccurs="0"/>
                <xsd:element ref="ns4:WJEC_x0020_Language" minOccurs="0"/>
                <xsd:element ref="ns3:aa87a6a0bdfe4bfb97a25745bc8270e2" minOccurs="0"/>
                <xsd:element ref="ns3:TaxCatchAll" minOccurs="0"/>
                <xsd:element ref="ns3:TaxCatchAllLabe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RoutingRuleDescription" ma:index="3" nillable="true" ma:displayName="Description3" ma:description="can't delete this column" ma:internalName="RoutingRuleDescription" ma:readOnly="fals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f98b4f-ba65-4a7d-9a34-48b23de556cb" elementFormDefault="qualified">
    <xsd:import namespace="http://schemas.microsoft.com/office/2006/documentManagement/types"/>
    <xsd:import namespace="http://schemas.microsoft.com/office/infopath/2007/PartnerControls"/>
    <xsd:element name="aa87a6a0bdfe4bfb97a25745bc8270e2" ma:index="11" nillable="true" ma:taxonomy="true" ma:internalName="aa87a6a0bdfe4bfb97a25745bc8270e2" ma:taxonomyFieldName="WJEC_x0020_Department" ma:displayName="WJEC Department" ma:readOnly="false" ma:fieldId="{aa87a6a0-bdfe-4bfb-97a2-5745bc8270e2}" ma:taxonomyMulti="true" ma:sspId="fd004107-dac0-45af-83fb-11757b2c8399" ma:termSetId="0c9e301d-bcca-45db-a9e6-62eca92a187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2" nillable="true" ma:displayName="Taxonomy Catch All Column" ma:description="" ma:hidden="true" ma:list="{3317158d-5997-432d-8f64-ed5253ed3d4a}" ma:internalName="TaxCatchAll" ma:readOnly="false" ma:showField="CatchAllData" ma:web="36f98b4f-ba65-4a7d-9a34-48b23de556c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3" nillable="true" ma:displayName="Taxonomy Catch All Column1" ma:description="" ma:hidden="true" ma:list="{3317158d-5997-432d-8f64-ed5253ed3d4a}" ma:internalName="TaxCatchAllLabel" ma:readOnly="true" ma:showField="CatchAllDataLabel" ma:web="36f98b4f-ba65-4a7d-9a34-48b23de556c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b2660e-a98d-4652-a8f1-929ff3b4941e" elementFormDefault="qualified">
    <xsd:import namespace="http://schemas.microsoft.com/office/2006/documentManagement/types"/>
    <xsd:import namespace="http://schemas.microsoft.com/office/infopath/2007/PartnerControls"/>
    <xsd:element name="WJEC_x0020_Language" ma:index="5" nillable="true" ma:displayName="WJEC Language" ma:default="English" ma:internalName="WJEC_x0020_Language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English"/>
                    <xsd:enumeration value="Welsh"/>
                  </xsd:restriction>
                </xsd:simple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8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 ma:index="2" ma:displayName="Keywords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755E1BF-89EC-40F0-9404-E5B90B765E7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0DE5532-076C-4333-94CD-BB9A7BAC216D}">
  <ds:schemaRefs>
    <ds:schemaRef ds:uri="http://schemas.microsoft.com/office/2006/metadata/properties"/>
    <ds:schemaRef ds:uri="http://schemas.microsoft.com/office/2006/documentManagement/types"/>
    <ds:schemaRef ds:uri="http://schemas.microsoft.com/sharepoint/v3"/>
    <ds:schemaRef ds:uri="http://schemas.microsoft.com/office/infopath/2007/PartnerControls"/>
    <ds:schemaRef ds:uri="36f98b4f-ba65-4a7d-9a34-48b23de556cb"/>
    <ds:schemaRef ds:uri="http://www.w3.org/XML/1998/namespace"/>
    <ds:schemaRef ds:uri="efb2660e-a98d-4652-a8f1-929ff3b4941e"/>
    <ds:schemaRef ds:uri="http://purl.org/dc/terms/"/>
    <ds:schemaRef ds:uri="http://schemas.openxmlformats.org/package/2006/metadata/core-properties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81FBDBA1-1516-4C9C-B478-0B2E8153BC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6f98b4f-ba65-4a7d-9a34-48b23de556cb"/>
    <ds:schemaRef ds:uri="efb2660e-a98d-4652-a8f1-929ff3b494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CBAC Template (Bilingual - Wales only)</Template>
  <TotalTime>1387</TotalTime>
  <Words>3626</Words>
  <Application>Microsoft Office PowerPoint</Application>
  <PresentationFormat>On-screen Show (4:3)</PresentationFormat>
  <Paragraphs>517</Paragraphs>
  <Slides>57</Slides>
  <Notes>8</Notes>
  <HiddenSlides>0</HiddenSlides>
  <MMClips>1</MMClips>
  <ScaleCrop>false</ScaleCrop>
  <HeadingPairs>
    <vt:vector size="8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72" baseType="lpstr">
      <vt:lpstr>Gotham Rounded Book</vt:lpstr>
      <vt:lpstr>Tempus Sans ITC</vt:lpstr>
      <vt:lpstr>Ravie</vt:lpstr>
      <vt:lpstr>Arial</vt:lpstr>
      <vt:lpstr>Times New Roman</vt:lpstr>
      <vt:lpstr>Bernard MT Condensed</vt:lpstr>
      <vt:lpstr>Bliss-Light</vt:lpstr>
      <vt:lpstr>Arial Black</vt:lpstr>
      <vt:lpstr>Sylfaen</vt:lpstr>
      <vt:lpstr>Calibri</vt:lpstr>
      <vt:lpstr>Goudy Old Style</vt:lpstr>
      <vt:lpstr>Wingdings</vt:lpstr>
      <vt:lpstr>AR BLANCA</vt:lpstr>
      <vt:lpstr>CBAC Template (Bilingual - Wales only)</vt:lpstr>
      <vt:lpstr>Chart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GWYLIAU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wcbc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ymll</dc:creator>
  <cp:lastModifiedBy>Morgan, Nia</cp:lastModifiedBy>
  <cp:revision>95</cp:revision>
  <dcterms:created xsi:type="dcterms:W3CDTF">2015-01-21T11:15:29Z</dcterms:created>
  <dcterms:modified xsi:type="dcterms:W3CDTF">2020-10-16T13:56:19Z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0x01010044CA41A61D06964C8D3518054864D2020028884045E069304FB108FC593D4D4A93</vt:lpwstr>
  </property>
  <property fmtid="{D5CDD505-2E9C-101B-9397-08002B2CF9AE}" pid="3" name="WJEC_x0020_Audiences">
    <vt:lpwstr/>
  </property>
  <property fmtid="{D5CDD505-2E9C-101B-9397-08002B2CF9AE}" pid="4" name="WJEC_x0020_Department">
    <vt:lpwstr/>
  </property>
  <property fmtid="{D5CDD505-2E9C-101B-9397-08002B2CF9AE}" pid="5" name="WJEC Department">
    <vt:lpwstr/>
  </property>
  <property fmtid="{D5CDD505-2E9C-101B-9397-08002B2CF9AE}" pid="6" name="WJEC Audiences">
    <vt:lpwstr/>
  </property>
  <property fmtid="{D5CDD505-2E9C-101B-9397-08002B2CF9AE}" pid="7" name="k48d8005054a4dd09ad49b7c837f0781">
    <vt:lpwstr/>
  </property>
  <property fmtid="{D5CDD505-2E9C-101B-9397-08002B2CF9AE}" pid="8" name="Level">
    <vt:lpwstr/>
  </property>
  <property fmtid="{D5CDD505-2E9C-101B-9397-08002B2CF9AE}" pid="9" name="WJEC_x0020_Subject">
    <vt:lpwstr/>
  </property>
  <property fmtid="{D5CDD505-2E9C-101B-9397-08002B2CF9AE}" pid="10" name="i2be6ccaef284b9d8cadff396f0db8d6">
    <vt:lpwstr/>
  </property>
  <property fmtid="{D5CDD505-2E9C-101B-9397-08002B2CF9AE}" pid="11" name="bd6821cb7d3c4b4ab1e70668a679dc90">
    <vt:lpwstr/>
  </property>
  <property fmtid="{D5CDD505-2E9C-101B-9397-08002B2CF9AE}" pid="12" name="WJEC Subject">
    <vt:lpwstr/>
  </property>
</Properties>
</file>