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5"/>
  </p:notesMasterIdLst>
  <p:sldIdLst>
    <p:sldId id="719" r:id="rId7"/>
    <p:sldId id="301" r:id="rId8"/>
    <p:sldId id="293" r:id="rId9"/>
    <p:sldId id="294" r:id="rId10"/>
    <p:sldId id="787" r:id="rId11"/>
    <p:sldId id="295" r:id="rId12"/>
    <p:sldId id="297" r:id="rId13"/>
    <p:sldId id="748" r:id="rId14"/>
    <p:sldId id="750" r:id="rId15"/>
    <p:sldId id="749" r:id="rId16"/>
    <p:sldId id="751" r:id="rId17"/>
    <p:sldId id="786" r:id="rId18"/>
    <p:sldId id="790" r:id="rId19"/>
    <p:sldId id="304" r:id="rId20"/>
    <p:sldId id="326" r:id="rId21"/>
    <p:sldId id="340" r:id="rId22"/>
    <p:sldId id="341" r:id="rId23"/>
    <p:sldId id="721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8" autoAdjust="0"/>
    <p:restoredTop sz="77253"/>
  </p:normalViewPr>
  <p:slideViewPr>
    <p:cSldViewPr snapToGrid="0">
      <p:cViewPr varScale="1">
        <p:scale>
          <a:sx n="76" d="100"/>
          <a:sy n="76" d="100"/>
        </p:scale>
        <p:origin x="669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delSld modSld">
      <pc:chgData name="Stalin Jacob Wilson Packia Dhas" userId="050d7d71-3621-4503-95e8-1c9a9d962492" providerId="ADAL" clId="{93DF969B-C49E-41BE-AC2E-9A5FC7F0D4BF}" dt="2025-11-27T10:59:15.910" v="3" actId="47"/>
      <pc:docMkLst>
        <pc:docMk/>
      </pc:docMkLst>
      <pc:sldChg chg="modNotesTx">
        <pc:chgData name="Stalin Jacob Wilson Packia Dhas" userId="050d7d71-3621-4503-95e8-1c9a9d962492" providerId="ADAL" clId="{93DF969B-C49E-41BE-AC2E-9A5FC7F0D4BF}" dt="2025-11-27T10:58:57.923" v="0" actId="6549"/>
        <pc:sldMkLst>
          <pc:docMk/>
          <pc:sldMk cId="2684358087" sldId="304"/>
        </pc:sldMkLst>
      </pc:sldChg>
      <pc:sldChg chg="modNotesTx">
        <pc:chgData name="Stalin Jacob Wilson Packia Dhas" userId="050d7d71-3621-4503-95e8-1c9a9d962492" providerId="ADAL" clId="{93DF969B-C49E-41BE-AC2E-9A5FC7F0D4BF}" dt="2025-11-27T10:59:07.838" v="1" actId="6549"/>
        <pc:sldMkLst>
          <pc:docMk/>
          <pc:sldMk cId="4060231233" sldId="340"/>
        </pc:sldMkLst>
      </pc:sldChg>
      <pc:sldChg chg="modNotesTx">
        <pc:chgData name="Stalin Jacob Wilson Packia Dhas" userId="050d7d71-3621-4503-95e8-1c9a9d962492" providerId="ADAL" clId="{93DF969B-C49E-41BE-AC2E-9A5FC7F0D4BF}" dt="2025-11-27T10:59:13.032" v="2" actId="6549"/>
        <pc:sldMkLst>
          <pc:docMk/>
          <pc:sldMk cId="2533934604" sldId="341"/>
        </pc:sldMkLst>
      </pc:sldChg>
      <pc:sldChg chg="del">
        <pc:chgData name="Stalin Jacob Wilson Packia Dhas" userId="050d7d71-3621-4503-95e8-1c9a9d962492" providerId="ADAL" clId="{93DF969B-C49E-41BE-AC2E-9A5FC7F0D4BF}" dt="2025-11-27T10:59:15.910" v="3" actId="47"/>
        <pc:sldMkLst>
          <pc:docMk/>
          <pc:sldMk cId="3786474938" sldId="79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454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81C2E-11C1-4E20-94B8-B22E38F43F04}" type="datetime1">
              <a:rPr lang="en-GB" smtClean="0"/>
              <a:t>27/11/2025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927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2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7.png"/><Relationship Id="rId4" Type="http://schemas.openxmlformats.org/officeDocument/2006/relationships/oleObject" Target="../embeddings/oleObject1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pPr marL="446088" indent="-357188"/>
            <a:r>
              <a:rPr lang="en-IN" sz="3600" dirty="0"/>
              <a:t>Introduction</a:t>
            </a:r>
          </a:p>
          <a:p>
            <a:pPr marL="446088" indent="-357188"/>
            <a:r>
              <a:rPr lang="en-IN" sz="3600" dirty="0"/>
              <a:t>Analog and Digital signal</a:t>
            </a:r>
          </a:p>
          <a:p>
            <a:pPr marL="446088" indent="-357188"/>
            <a:r>
              <a:rPr lang="en-IN" sz="3600" dirty="0"/>
              <a:t>1s and 2s complement</a:t>
            </a:r>
          </a:p>
          <a:p>
            <a:pPr marL="88900" indent="0">
              <a:buNone/>
            </a:pPr>
            <a:endParaRPr lang="en-GB" sz="4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-5 / Computer Systems Fundamentals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6655" y="244187"/>
            <a:ext cx="6229402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132" y="633202"/>
            <a:ext cx="11189883" cy="5591595"/>
          </a:xfrm>
        </p:spPr>
        <p:txBody>
          <a:bodyPr>
            <a:normAutofit/>
          </a:bodyPr>
          <a:lstStyle/>
          <a:p>
            <a:pPr>
              <a:buNone/>
            </a:pPr>
            <a:endParaRPr lang="en-IN" b="1" dirty="0"/>
          </a:p>
          <a:p>
            <a:r>
              <a:rPr lang="en-IN" dirty="0"/>
              <a:t>The term digital is associated with </a:t>
            </a:r>
            <a:r>
              <a:rPr lang="en-IN" b="1" dirty="0"/>
              <a:t>computer</a:t>
            </a:r>
            <a:r>
              <a:rPr lang="en-IN" dirty="0"/>
              <a:t>,  as the </a:t>
            </a:r>
            <a:r>
              <a:rPr lang="en-IN" b="1" dirty="0"/>
              <a:t>computer performs</a:t>
            </a:r>
            <a:r>
              <a:rPr lang="en-IN" dirty="0"/>
              <a:t> operations by </a:t>
            </a:r>
            <a:r>
              <a:rPr lang="en-IN" b="1" dirty="0"/>
              <a:t>counting digits.</a:t>
            </a:r>
          </a:p>
          <a:p>
            <a:r>
              <a:rPr lang="en-US" altLang="en-US" dirty="0"/>
              <a:t>Computers </a:t>
            </a:r>
            <a:r>
              <a:rPr lang="en-US" altLang="en-US" b="1" dirty="0"/>
              <a:t>translate software code into binary form</a:t>
            </a:r>
            <a:r>
              <a:rPr lang="en-US" altLang="en-US" dirty="0"/>
              <a:t> and then </a:t>
            </a:r>
            <a:r>
              <a:rPr lang="en-US" altLang="en-US" b="1" dirty="0"/>
              <a:t>translate it from binary form into a language</a:t>
            </a:r>
            <a:r>
              <a:rPr lang="en-US" altLang="en-US" dirty="0"/>
              <a:t> you can understand.</a:t>
            </a:r>
          </a:p>
          <a:p>
            <a:r>
              <a:rPr lang="en-US" altLang="en-US" dirty="0"/>
              <a:t>Computers operate with electronic switches that are either </a:t>
            </a:r>
            <a:r>
              <a:rPr lang="en-US" altLang="en-US" b="1" dirty="0"/>
              <a:t>"on" or "off", </a:t>
            </a:r>
            <a:r>
              <a:rPr lang="en-US" altLang="en-US" dirty="0"/>
              <a:t>corresponding to </a:t>
            </a:r>
            <a:r>
              <a:rPr lang="en-US" altLang="en-US" b="1" dirty="0"/>
              <a:t>1 or 0</a:t>
            </a:r>
            <a:r>
              <a:rPr lang="en-US" altLang="en-US" dirty="0"/>
              <a:t>. </a:t>
            </a:r>
          </a:p>
          <a:p>
            <a:r>
              <a:rPr lang="en-US" altLang="en-US" b="1" dirty="0"/>
              <a:t>Computers</a:t>
            </a:r>
            <a:r>
              <a:rPr lang="en-US" altLang="en-US" dirty="0"/>
              <a:t> can only </a:t>
            </a:r>
            <a:r>
              <a:rPr lang="en-US" altLang="en-US" b="1" dirty="0"/>
              <a:t>understand</a:t>
            </a:r>
            <a:r>
              <a:rPr lang="en-US" altLang="en-US" dirty="0"/>
              <a:t> and process data that is in a </a:t>
            </a:r>
            <a:r>
              <a:rPr lang="en-US" altLang="en-US" b="1" dirty="0"/>
              <a:t>binary format</a:t>
            </a:r>
            <a:r>
              <a:rPr lang="en-US" altLang="en-US" dirty="0"/>
              <a:t>, which is represented by </a:t>
            </a:r>
            <a:r>
              <a:rPr lang="en-US" altLang="en-US" b="1" dirty="0"/>
              <a:t>0s and 1s</a:t>
            </a:r>
            <a:r>
              <a:rPr lang="en-US" altLang="en-US" dirty="0"/>
              <a:t>.</a:t>
            </a:r>
          </a:p>
          <a:p>
            <a:endParaRPr lang="en-US" altLang="en-US" sz="4000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9673097" cy="4580700"/>
          </a:xfrm>
        </p:spPr>
        <p:txBody>
          <a:bodyPr>
            <a:normAutofit/>
          </a:bodyPr>
          <a:lstStyle/>
          <a:p>
            <a:r>
              <a:rPr lang="en-IN" sz="3600" dirty="0"/>
              <a:t>The signals can be broadly  classified into two categories:</a:t>
            </a:r>
          </a:p>
          <a:p>
            <a:pPr lvl="1"/>
            <a:r>
              <a:rPr lang="en-IN" sz="3200" dirty="0"/>
              <a:t>Analog Signals</a:t>
            </a:r>
          </a:p>
          <a:p>
            <a:pPr lvl="1"/>
            <a:r>
              <a:rPr lang="en-IN" sz="3200" dirty="0"/>
              <a:t>Digital Signals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8468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4423" y="270165"/>
            <a:ext cx="6442416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- Introduction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514" y="1545465"/>
            <a:ext cx="10787154" cy="4580700"/>
          </a:xfrm>
        </p:spPr>
        <p:txBody>
          <a:bodyPr>
            <a:normAutofit/>
          </a:bodyPr>
          <a:lstStyle/>
          <a:p>
            <a:r>
              <a:rPr lang="en-IN" b="1" dirty="0"/>
              <a:t>Analog signal: </a:t>
            </a:r>
            <a:r>
              <a:rPr lang="en-IN" dirty="0"/>
              <a:t>Analog signals are which have </a:t>
            </a:r>
            <a:r>
              <a:rPr lang="en-IN" b="1" dirty="0"/>
              <a:t>infinite number of different magnitudes or values</a:t>
            </a:r>
            <a:r>
              <a:rPr lang="en-IN" dirty="0"/>
              <a:t>. They </a:t>
            </a:r>
            <a:r>
              <a:rPr lang="en-IN" b="1" dirty="0"/>
              <a:t>vary</a:t>
            </a:r>
            <a:r>
              <a:rPr lang="en-IN" dirty="0"/>
              <a:t> continuously with time.  </a:t>
            </a:r>
            <a:r>
              <a:rPr lang="en-IN" dirty="0" err="1"/>
              <a:t>Eg</a:t>
            </a:r>
            <a:r>
              <a:rPr lang="en-IN" dirty="0"/>
              <a:t>: Sine wave, triangular waves.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924686E-8600-D5B8-C775-CB23361B78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235" y="4161969"/>
            <a:ext cx="5705475" cy="166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469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340" y="83203"/>
            <a:ext cx="7887644" cy="734168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dirty="0">
                <a:solidFill>
                  <a:schemeClr val="bg1"/>
                </a:solidFill>
              </a:rPr>
              <a:t>Digital -Introduction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504650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6E2FC8-CB25-57A5-C3B0-CEE7EE536882}"/>
              </a:ext>
            </a:extLst>
          </p:cNvPr>
          <p:cNvSpPr txBox="1"/>
          <p:nvPr/>
        </p:nvSpPr>
        <p:spPr>
          <a:xfrm>
            <a:off x="657970" y="1474980"/>
            <a:ext cx="10227365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800" b="1" dirty="0"/>
              <a:t>Digital signal: </a:t>
            </a:r>
            <a:r>
              <a:rPr lang="en-IN" sz="2800" dirty="0"/>
              <a:t>A digital signal has only a </a:t>
            </a:r>
            <a:r>
              <a:rPr lang="en-IN" sz="2800" b="1" dirty="0"/>
              <a:t>finite number </a:t>
            </a:r>
            <a:r>
              <a:rPr lang="en-IN" sz="2800" dirty="0"/>
              <a:t>of values. </a:t>
            </a:r>
            <a:r>
              <a:rPr lang="en-US" sz="2800" dirty="0"/>
              <a:t>A digital signal refers to an </a:t>
            </a:r>
            <a:r>
              <a:rPr lang="en-US" sz="2800" b="1" dirty="0"/>
              <a:t>electrical signal </a:t>
            </a:r>
            <a:r>
              <a:rPr lang="en-US" sz="2800" dirty="0"/>
              <a:t>that is in a pattern of bits. </a:t>
            </a:r>
            <a:r>
              <a:rPr lang="en-US" sz="2800" dirty="0" err="1"/>
              <a:t>Eg</a:t>
            </a:r>
            <a:r>
              <a:rPr lang="en-US" sz="2800" dirty="0"/>
              <a:t>: Binary numbers </a:t>
            </a:r>
            <a:endParaRPr lang="en-IN" sz="28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300121-3071-5CD1-914D-1E5851191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3654" y="3982410"/>
            <a:ext cx="5943600" cy="139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5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0856" y="206061"/>
            <a:ext cx="6151178" cy="669702"/>
          </a:xfrm>
        </p:spPr>
        <p:txBody>
          <a:bodyPr>
            <a:normAutofit fontScale="90000"/>
          </a:bodyPr>
          <a:lstStyle/>
          <a:p>
            <a:pPr algn="l"/>
            <a:r>
              <a:rPr lang="en-IN" sz="4897" b="1" dirty="0">
                <a:solidFill>
                  <a:schemeClr val="bg1"/>
                </a:solidFill>
              </a:rPr>
              <a:t>Digital logic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2204" y="1648495"/>
            <a:ext cx="8390671" cy="4477669"/>
          </a:xfrm>
        </p:spPr>
        <p:txBody>
          <a:bodyPr>
            <a:normAutofit/>
          </a:bodyPr>
          <a:lstStyle/>
          <a:p>
            <a:r>
              <a:rPr lang="en-IN" sz="3200" dirty="0"/>
              <a:t>The digital circuits will have only </a:t>
            </a:r>
            <a:r>
              <a:rPr lang="en-IN" sz="3200" b="1" dirty="0"/>
              <a:t>two distinct output voltage levels.</a:t>
            </a:r>
          </a:p>
          <a:p>
            <a:r>
              <a:rPr lang="en-IN" sz="3200" dirty="0"/>
              <a:t>These two voltage levels will be used to represent the </a:t>
            </a:r>
            <a:r>
              <a:rPr lang="en-IN" sz="3200" b="1" dirty="0"/>
              <a:t>logic 0 and logic 1 outputs </a:t>
            </a:r>
            <a:r>
              <a:rPr lang="en-IN" sz="3200" dirty="0"/>
              <a:t>of the circuit.</a:t>
            </a:r>
          </a:p>
          <a:p>
            <a:r>
              <a:rPr lang="en-US" altLang="en-US" sz="3200" dirty="0"/>
              <a:t>In a computer they are represented by the </a:t>
            </a:r>
            <a:r>
              <a:rPr lang="en-US" altLang="en-US" sz="3200" b="1" dirty="0"/>
              <a:t>presence or absence of electrical charges. 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611464-5E98-2658-2C1F-2A678163BC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22034" y="4238821"/>
            <a:ext cx="1533525" cy="1695450"/>
          </a:xfrm>
          <a:prstGeom prst="rect">
            <a:avLst/>
          </a:prstGeom>
        </p:spPr>
      </p:pic>
      <p:graphicFrame>
        <p:nvGraphicFramePr>
          <p:cNvPr id="1026" name="Object 4">
            <a:extLst>
              <a:ext uri="{FF2B5EF4-FFF2-40B4-BE49-F238E27FC236}">
                <a16:creationId xmlns:a16="http://schemas.microsoft.com/office/drawing/2014/main" id="{96787D85-F28F-EDB8-044B-255FAE9CADD8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38377378"/>
              </p:ext>
            </p:extLst>
          </p:nvPr>
        </p:nvGraphicFramePr>
        <p:xfrm>
          <a:off x="9774751" y="1707720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4" imgW="1914286" imgH="2409524" progId="Paint.Picture">
                  <p:embed/>
                </p:oleObj>
              </mc:Choice>
              <mc:Fallback>
                <p:oleObj name="Bitmap Image" r:id="rId4" imgW="1914286" imgH="2409524" progId="Paint.Picture">
                  <p:embed/>
                  <p:pic>
                    <p:nvPicPr>
                      <p:cNvPr id="1026" name="Object 4">
                        <a:extLst>
                          <a:ext uri="{FF2B5EF4-FFF2-40B4-BE49-F238E27FC236}">
                            <a16:creationId xmlns:a16="http://schemas.microsoft.com/office/drawing/2014/main" id="{96787D85-F28F-EDB8-044B-255FAE9CADD8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74751" y="1707720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5">
            <a:extLst>
              <a:ext uri="{FF2B5EF4-FFF2-40B4-BE49-F238E27FC236}">
                <a16:creationId xmlns:a16="http://schemas.microsoft.com/office/drawing/2014/main" id="{0B5A5110-F60C-345F-996C-4046B1559E7A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582876"/>
              </p:ext>
            </p:extLst>
          </p:nvPr>
        </p:nvGraphicFramePr>
        <p:xfrm>
          <a:off x="10987212" y="1707720"/>
          <a:ext cx="646113" cy="8286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6" imgW="1914286" imgH="2409524" progId="Paint.Picture">
                  <p:embed/>
                </p:oleObj>
              </mc:Choice>
              <mc:Fallback>
                <p:oleObj name="Bitmap Image" r:id="rId6" imgW="1914286" imgH="2409524" progId="Paint.Picture">
                  <p:embed/>
                  <p:pic>
                    <p:nvPicPr>
                      <p:cNvPr id="1027" name="Object 5">
                        <a:extLst>
                          <a:ext uri="{FF2B5EF4-FFF2-40B4-BE49-F238E27FC236}">
                            <a16:creationId xmlns:a16="http://schemas.microsoft.com/office/drawing/2014/main" id="{0B5A5110-F60C-345F-996C-4046B1559E7A}"/>
                          </a:ext>
                        </a:extLst>
                      </p:cNvPr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87212" y="1707720"/>
                        <a:ext cx="646113" cy="8286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812" name="Group 44">
            <a:extLst>
              <a:ext uri="{FF2B5EF4-FFF2-40B4-BE49-F238E27FC236}">
                <a16:creationId xmlns:a16="http://schemas.microsoft.com/office/drawing/2014/main" id="{DFF4361B-C7B1-0E21-ED49-7322ABFEA14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9010460"/>
              </p:ext>
            </p:extLst>
          </p:nvPr>
        </p:nvGraphicFramePr>
        <p:xfrm>
          <a:off x="9691697" y="1648495"/>
          <a:ext cx="2133600" cy="2487682"/>
        </p:xfrm>
        <a:graphic>
          <a:graphicData uri="http://schemas.openxmlformats.org/drawingml/2006/table">
            <a:tbl>
              <a:tblPr/>
              <a:tblGrid>
                <a:gridCol w="11049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28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2050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GB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On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Off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8206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True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False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66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Yes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No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6619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08" marB="4570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8072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Bit?</a:t>
            </a:r>
          </a:p>
          <a:p>
            <a:r>
              <a:rPr lang="en-GB" dirty="0"/>
              <a:t>A bit is the </a:t>
            </a:r>
            <a:r>
              <a:rPr lang="en-GB" b="1" dirty="0"/>
              <a:t>smallest unit of data </a:t>
            </a:r>
            <a:r>
              <a:rPr lang="en-GB" dirty="0"/>
              <a:t>that a </a:t>
            </a:r>
            <a:r>
              <a:rPr lang="en-GB" b="1" dirty="0"/>
              <a:t>computer can process and store</a:t>
            </a:r>
            <a:r>
              <a:rPr lang="en-GB" dirty="0"/>
              <a:t>. </a:t>
            </a:r>
          </a:p>
          <a:p>
            <a:r>
              <a:rPr lang="en-GB" dirty="0"/>
              <a:t>A bit is usually a </a:t>
            </a:r>
            <a:r>
              <a:rPr lang="en-GB" b="1" dirty="0"/>
              <a:t>0 or 1</a:t>
            </a:r>
            <a:r>
              <a:rPr lang="en-GB" dirty="0"/>
              <a:t>. 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54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What is a Byte?</a:t>
            </a:r>
          </a:p>
          <a:p>
            <a:r>
              <a:rPr lang="en-GB" dirty="0"/>
              <a:t>A byte is a unit of data that is </a:t>
            </a:r>
            <a:r>
              <a:rPr lang="en-GB" b="1" dirty="0"/>
              <a:t>eight bits </a:t>
            </a:r>
            <a:r>
              <a:rPr lang="en-GB" dirty="0"/>
              <a:t>long.</a:t>
            </a:r>
          </a:p>
          <a:p>
            <a:r>
              <a:rPr lang="en-GB" b="1" dirty="0"/>
              <a:t>The basic unit of information in computer storage and processing</a:t>
            </a:r>
          </a:p>
          <a:p>
            <a:r>
              <a:rPr lang="en-GB" b="1" dirty="0" err="1"/>
              <a:t>Eg</a:t>
            </a:r>
            <a:r>
              <a:rPr lang="en-GB" b="1" dirty="0"/>
              <a:t>: 01010111 , 11101110</a:t>
            </a:r>
          </a:p>
          <a:p>
            <a:endParaRPr lang="en-GB" b="1" dirty="0"/>
          </a:p>
          <a:p>
            <a:r>
              <a:rPr lang="en-GB" b="1" dirty="0"/>
              <a:t>000101000100010001001111</a:t>
            </a: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896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What is a nibble?</a:t>
            </a:r>
          </a:p>
          <a:p>
            <a:r>
              <a:rPr lang="en-GB" dirty="0"/>
              <a:t>It is a </a:t>
            </a:r>
            <a:r>
              <a:rPr lang="en-GB" b="1" dirty="0"/>
              <a:t>four-bit</a:t>
            </a:r>
            <a:r>
              <a:rPr lang="en-GB" dirty="0"/>
              <a:t> aggregation or </a:t>
            </a:r>
            <a:r>
              <a:rPr lang="en-GB" b="1" dirty="0"/>
              <a:t>half an octet</a:t>
            </a:r>
            <a:r>
              <a:rPr lang="en-GB" dirty="0"/>
              <a:t>. </a:t>
            </a:r>
          </a:p>
          <a:p>
            <a:r>
              <a:rPr lang="en-GB" dirty="0"/>
              <a:t>It is also known as </a:t>
            </a:r>
            <a:r>
              <a:rPr lang="en-GB" b="1" dirty="0"/>
              <a:t>half-byte</a:t>
            </a:r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0111 ,  0110 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1011111011100110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000100011100</a:t>
            </a:r>
            <a:endParaRPr lang="en-GB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4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436672" y="-7129"/>
            <a:ext cx="5928258" cy="1325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Bit, nibble, Byte, word 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is a word?</a:t>
            </a:r>
          </a:p>
          <a:p>
            <a:r>
              <a:rPr lang="en-GB" dirty="0"/>
              <a:t>The size of a word can vary depending on the computer architecture</a:t>
            </a:r>
          </a:p>
          <a:p>
            <a:r>
              <a:rPr lang="en-GB" dirty="0"/>
              <a:t>It is a </a:t>
            </a:r>
            <a:r>
              <a:rPr lang="en-GB" b="1" dirty="0"/>
              <a:t>16-bit</a:t>
            </a:r>
            <a:r>
              <a:rPr lang="en-GB" dirty="0"/>
              <a:t> aggregation or </a:t>
            </a:r>
            <a:r>
              <a:rPr lang="en-GB" b="1" dirty="0"/>
              <a:t>32-bit</a:t>
            </a:r>
            <a:r>
              <a:rPr lang="en-GB" dirty="0"/>
              <a:t> aggregation or </a:t>
            </a:r>
            <a:r>
              <a:rPr lang="en-GB" b="1" dirty="0"/>
              <a:t>64-bit</a:t>
            </a:r>
            <a:r>
              <a:rPr lang="en-GB" dirty="0"/>
              <a:t> aggregation. </a:t>
            </a:r>
          </a:p>
          <a:p>
            <a:r>
              <a:rPr lang="en-GB" dirty="0"/>
              <a:t>In a </a:t>
            </a:r>
            <a:r>
              <a:rPr lang="en-GB" b="1" dirty="0"/>
              <a:t>16-bit </a:t>
            </a:r>
            <a:r>
              <a:rPr lang="en-GB" dirty="0"/>
              <a:t>system, a word is composed of </a:t>
            </a:r>
            <a:r>
              <a:rPr lang="en-GB" b="1" dirty="0"/>
              <a:t>2 bytes </a:t>
            </a:r>
            <a:r>
              <a:rPr lang="en-GB" dirty="0"/>
              <a:t>form a word.</a:t>
            </a:r>
            <a:endParaRPr lang="en-GB" b="1" dirty="0"/>
          </a:p>
          <a:p>
            <a:r>
              <a:rPr lang="en-GB" b="1" dirty="0" err="1"/>
              <a:t>Eg</a:t>
            </a:r>
            <a:r>
              <a:rPr lang="en-GB" b="1" dirty="0"/>
              <a:t>: </a:t>
            </a:r>
            <a:r>
              <a:rPr lang="en-US" b="1" dirty="0"/>
              <a:t>01110110 01010101</a:t>
            </a:r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97AD6F9-8071-D80F-B3CF-8B5FB91FE0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584992-202A-0DAA-CBD3-B9A73AE4A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153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uiExpand="1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02298" y="1"/>
            <a:ext cx="5409127" cy="1017430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Binary Number 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555" y="1304479"/>
            <a:ext cx="10463436" cy="4056009"/>
          </a:xfrm>
        </p:spPr>
        <p:txBody>
          <a:bodyPr>
            <a:normAutofit/>
          </a:bodyPr>
          <a:lstStyle/>
          <a:p>
            <a:r>
              <a:rPr lang="en-IN" sz="3200" dirty="0"/>
              <a:t>Binary number with its two digits is </a:t>
            </a:r>
            <a:r>
              <a:rPr lang="en-IN" sz="3200" b="1" dirty="0"/>
              <a:t>base-two.</a:t>
            </a:r>
          </a:p>
          <a:p>
            <a:r>
              <a:rPr lang="en-IN" sz="3200" dirty="0"/>
              <a:t>The two binary digits are </a:t>
            </a:r>
            <a:r>
              <a:rPr lang="en-IN" sz="3200" b="1" dirty="0"/>
              <a:t>0 and 1</a:t>
            </a:r>
            <a:r>
              <a:rPr lang="en-IN" sz="3200" dirty="0"/>
              <a:t>.</a:t>
            </a:r>
          </a:p>
          <a:p>
            <a:r>
              <a:rPr lang="en-IN" sz="3200" dirty="0"/>
              <a:t>In binary number system, weights are expressed as the power of </a:t>
            </a:r>
            <a:r>
              <a:rPr lang="en-IN" sz="3200" b="1" dirty="0"/>
              <a:t>2 </a:t>
            </a:r>
            <a:r>
              <a:rPr lang="en-US" altLang="en-US" sz="3200" b="1" dirty="0"/>
              <a:t>(2</a:t>
            </a:r>
            <a:r>
              <a:rPr lang="en-US" altLang="en-US" sz="3200" b="1" baseline="30000" dirty="0"/>
              <a:t>0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1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2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3</a:t>
            </a:r>
            <a:r>
              <a:rPr lang="en-US" altLang="en-US" sz="3200" b="1" dirty="0"/>
              <a:t>, 2</a:t>
            </a:r>
            <a:r>
              <a:rPr lang="en-US" altLang="en-US" sz="3200" b="1" baseline="30000" dirty="0"/>
              <a:t>4</a:t>
            </a:r>
            <a:r>
              <a:rPr lang="en-US" altLang="en-US" sz="3200" b="1" dirty="0"/>
              <a:t>, etc.) </a:t>
            </a:r>
            <a:endParaRPr lang="en-IN" sz="3200" b="1" dirty="0"/>
          </a:p>
          <a:p>
            <a:r>
              <a:rPr lang="en-IN" sz="3200" dirty="0"/>
              <a:t>In binary number system each of the </a:t>
            </a:r>
            <a:r>
              <a:rPr lang="en-IN" sz="3200" b="1" dirty="0"/>
              <a:t>binary bit is called Bits.</a:t>
            </a:r>
          </a:p>
          <a:p>
            <a:endParaRPr lang="en-IN" sz="3200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6" name="Picture 5" descr="binary number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849" y="4128517"/>
            <a:ext cx="9693428" cy="272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264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Footer Placeholder 5">
            <a:extLst>
              <a:ext uri="{FF2B5EF4-FFF2-40B4-BE49-F238E27FC236}">
                <a16:creationId xmlns:a16="http://schemas.microsoft.com/office/drawing/2014/main" id="{80133108-2071-DDB6-6E7E-B9E2313AAF5E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 bwMode="auto">
          <a:xfrm>
            <a:off x="2286000" y="6248400"/>
            <a:ext cx="2895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/>
              <a:t>Lecture -5 / Computer Systems Fundamentals </a:t>
            </a:r>
            <a:endParaRPr lang="en-US" altLang="en-US"/>
          </a:p>
        </p:txBody>
      </p:sp>
      <p:sp>
        <p:nvSpPr>
          <p:cNvPr id="1029" name="Slide Number Placeholder 6">
            <a:extLst>
              <a:ext uri="{FF2B5EF4-FFF2-40B4-BE49-F238E27FC236}">
                <a16:creationId xmlns:a16="http://schemas.microsoft.com/office/drawing/2014/main" id="{0AACAF35-3CE0-CB7B-478D-3F54D7BAFF2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 bwMode="auto">
          <a:xfrm>
            <a:off x="8077200" y="6245225"/>
            <a:ext cx="2133600" cy="47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/>
              <a:t>2-</a:t>
            </a:r>
            <a:fld id="{DBFC0A61-8B86-4E31-8553-69C14B643172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1030" name="Rectangle 2">
            <a:extLst>
              <a:ext uri="{FF2B5EF4-FFF2-40B4-BE49-F238E27FC236}">
                <a16:creationId xmlns:a16="http://schemas.microsoft.com/office/drawing/2014/main" id="{B9D86B7F-28DC-DFBA-C4CA-5F3BD5216B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45652" y="0"/>
            <a:ext cx="4159405" cy="1143000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bg1"/>
              </a:solidFill>
            </a:endParaRPr>
          </a:p>
        </p:txBody>
      </p:sp>
      <p:sp>
        <p:nvSpPr>
          <p:cNvPr id="1031" name="Rectangle 3">
            <a:extLst>
              <a:ext uri="{FF2B5EF4-FFF2-40B4-BE49-F238E27FC236}">
                <a16:creationId xmlns:a16="http://schemas.microsoft.com/office/drawing/2014/main" id="{55DA09B1-87F6-7164-1247-D8CCFF12853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78780" y="1524001"/>
            <a:ext cx="9857408" cy="45259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B000F-445D-61A8-7667-0542297DCA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33541" y="3786982"/>
            <a:ext cx="5080000" cy="41148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10" descr="Units of Information">
            <a:extLst>
              <a:ext uri="{FF2B5EF4-FFF2-40B4-BE49-F238E27FC236}">
                <a16:creationId xmlns:a16="http://schemas.microsoft.com/office/drawing/2014/main" id="{E1C55062-177E-9DDF-4782-E8A83B9C6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963662"/>
            <a:ext cx="6865170" cy="589433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669901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9872" y="197245"/>
            <a:ext cx="5446247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334239"/>
            <a:ext cx="11009167" cy="3305267"/>
          </a:xfrm>
        </p:spPr>
        <p:txBody>
          <a:bodyPr>
            <a:normAutofit fontScale="92500" lnSpcReduction="10000"/>
          </a:bodyPr>
          <a:lstStyle/>
          <a:p>
            <a:r>
              <a:rPr lang="en-IN" dirty="0"/>
              <a:t>The hexadecimal number system has 16 characters: 0, 1, 2, 3, 4, 5, 6, 7, 8, 9, A, B, C, D, E and F. </a:t>
            </a:r>
          </a:p>
          <a:p>
            <a:r>
              <a:rPr lang="en-IN" dirty="0"/>
              <a:t>The base for hexadecimal is 16 or H.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Using letters, A-F instead of 10-15 in hexadecimal notation simplifies the representation and interpretation of binary data, memory addresses, and other hexadecimal values in computing and programming.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The use of letters simplifies the conversion between hexadecimal and binary. </a:t>
            </a:r>
            <a:endParaRPr lang="en-IN" dirty="0"/>
          </a:p>
          <a:p>
            <a:r>
              <a:rPr lang="en-IN" dirty="0" err="1"/>
              <a:t>Eg</a:t>
            </a:r>
            <a:r>
              <a:rPr lang="en-IN" dirty="0"/>
              <a:t>: 3FD.84 can be represented in power of 16.</a:t>
            </a:r>
          </a:p>
          <a:p>
            <a:endParaRPr lang="en-IN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6" name="Picture 5" descr="Hexa 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9919" y="4477730"/>
            <a:ext cx="8646637" cy="1794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4358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17717" y="220619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3600" b="1" dirty="0">
                <a:solidFill>
                  <a:schemeClr val="bg1"/>
                </a:solidFill>
              </a:rPr>
              <a:t>Hexadecimal Number system</a:t>
            </a:r>
            <a:endParaRPr lang="en-IN" sz="5400" b="1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graphicFrame>
        <p:nvGraphicFramePr>
          <p:cNvPr id="3" name="Group 2140">
            <a:extLst>
              <a:ext uri="{FF2B5EF4-FFF2-40B4-BE49-F238E27FC236}">
                <a16:creationId xmlns:a16="http://schemas.microsoft.com/office/drawing/2014/main" id="{D0511376-A5ED-C09A-6C66-26AFD7CC27B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0479010"/>
              </p:ext>
            </p:extLst>
          </p:nvPr>
        </p:nvGraphicFramePr>
        <p:xfrm>
          <a:off x="367664" y="1183990"/>
          <a:ext cx="10527204" cy="5486184"/>
        </p:xfrm>
        <a:graphic>
          <a:graphicData uri="http://schemas.openxmlformats.org/drawingml/2006/table">
            <a:tbl>
              <a:tblPr/>
              <a:tblGrid>
                <a:gridCol w="1470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1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93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889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05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2633721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693718">
                  <a:extLst>
                    <a:ext uri="{9D8B030D-6E8A-4147-A177-3AD203B41FA5}">
                      <a16:colId xmlns:a16="http://schemas.microsoft.com/office/drawing/2014/main" val="3644055483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4206844745"/>
                    </a:ext>
                  </a:extLst>
                </a:gridCol>
                <a:gridCol w="1594543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20828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1158124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274285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Calculation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Calculation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4285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(0×8)+(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×8)+(0×4)+(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×4)+(0×2)+(0×1)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×4)+(0×2)+(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 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×2)+(0×1)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274285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×8)+(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×4)+(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×2)+(</a:t>
                      </a: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×1)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8+4+2+1</a:t>
                      </a: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4" marB="45714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EF541B-7CB6-FC75-8BAD-170C1B9FF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422" y="1968566"/>
            <a:ext cx="1096242" cy="39170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4127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80849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1’s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719430" y="1538336"/>
            <a:ext cx="9917563" cy="4525963"/>
          </a:xfrm>
        </p:spPr>
        <p:txBody>
          <a:bodyPr/>
          <a:lstStyle/>
          <a:p>
            <a:pPr>
              <a:buNone/>
            </a:pPr>
            <a:r>
              <a:rPr lang="en-IN" b="1" u="sng" dirty="0"/>
              <a:t>1’s Complement Representation:</a:t>
            </a:r>
          </a:p>
          <a:p>
            <a:pPr>
              <a:buNone/>
            </a:pPr>
            <a:r>
              <a:rPr lang="en-IN" dirty="0"/>
              <a:t>1’s Complement of  a binary number is the number that results when we change all 1’s to 0’s and all 0’s to 1’s.</a:t>
            </a:r>
          </a:p>
          <a:p>
            <a:pPr>
              <a:buNone/>
            </a:pPr>
            <a:r>
              <a:rPr lang="en-IN" b="1" dirty="0"/>
              <a:t>Find 1’s Complement of (1101)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b="1" dirty="0"/>
              <a:t>1 1 0 1 ……. Given Number</a:t>
            </a:r>
          </a:p>
          <a:p>
            <a:pPr>
              <a:buNone/>
            </a:pPr>
            <a:r>
              <a:rPr lang="en-IN" sz="2539" b="1" dirty="0"/>
              <a:t>0 0 1 0 ……. 1’s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031635" y="6461781"/>
            <a:ext cx="5004952" cy="365125"/>
          </a:xfrm>
        </p:spPr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0231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4390" y="141967"/>
            <a:ext cx="7887644" cy="73417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2’s Complement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552323" y="1279413"/>
            <a:ext cx="10935978" cy="518236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IN" b="1" u="sng" dirty="0"/>
              <a:t>2’s Complement Representation:</a:t>
            </a:r>
          </a:p>
          <a:p>
            <a:pPr>
              <a:buNone/>
            </a:pPr>
            <a:r>
              <a:rPr lang="en-IN" dirty="0"/>
              <a:t>2’s Complement of  a binary number is the number that results when we add 1 to 1’s complement.</a:t>
            </a:r>
          </a:p>
          <a:p>
            <a:pPr>
              <a:buNone/>
            </a:pPr>
            <a:r>
              <a:rPr lang="en-IN" dirty="0"/>
              <a:t>2’s Complement = 1’s Complement + 1</a:t>
            </a:r>
          </a:p>
          <a:p>
            <a:pPr>
              <a:buNone/>
            </a:pPr>
            <a:r>
              <a:rPr lang="en-IN" dirty="0"/>
              <a:t>2’s Complement is used to represent  negative numbers.</a:t>
            </a:r>
          </a:p>
          <a:p>
            <a:pPr>
              <a:buNone/>
            </a:pPr>
            <a:r>
              <a:rPr lang="en-IN" b="1" dirty="0"/>
              <a:t>Find 2’s Complement of (1001)</a:t>
            </a:r>
            <a:r>
              <a:rPr lang="en-IN" sz="2539" b="1" dirty="0"/>
              <a:t>2</a:t>
            </a:r>
          </a:p>
          <a:p>
            <a:pPr>
              <a:buNone/>
            </a:pPr>
            <a:r>
              <a:rPr lang="en-IN" sz="2539" b="1" dirty="0"/>
              <a:t>Solution</a:t>
            </a:r>
          </a:p>
          <a:p>
            <a:pPr>
              <a:buNone/>
            </a:pPr>
            <a:r>
              <a:rPr lang="en-IN" sz="2539" dirty="0"/>
              <a:t>1 0 0 1 ……. Given Number</a:t>
            </a:r>
          </a:p>
          <a:p>
            <a:pPr>
              <a:buNone/>
            </a:pPr>
            <a:r>
              <a:rPr lang="en-IN" sz="2539" b="1" dirty="0"/>
              <a:t>0 1 1 0 ……. 1’s Complement</a:t>
            </a:r>
          </a:p>
          <a:p>
            <a:pPr>
              <a:buNone/>
            </a:pPr>
            <a:r>
              <a:rPr lang="en-IN" sz="2539" b="1" dirty="0"/>
              <a:t> 2’ Complement = 1’s Complement +1 </a:t>
            </a:r>
          </a:p>
          <a:p>
            <a:pPr>
              <a:buNone/>
            </a:pPr>
            <a:r>
              <a:rPr lang="en-IN" sz="2539" b="1" dirty="0"/>
              <a:t>0 1 1 0 + 1 = 0 1 1 1  …….. 2’s Complement</a:t>
            </a:r>
          </a:p>
          <a:p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5287332" cy="365125"/>
          </a:xfrm>
        </p:spPr>
        <p:txBody>
          <a:bodyPr/>
          <a:lstStyle/>
          <a:p>
            <a:r>
              <a:rPr lang="en-GB"/>
              <a:t>Lecture -5 / Computer Systems Fundamentals 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934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40439" cy="365125"/>
          </a:xfrm>
        </p:spPr>
        <p:txBody>
          <a:bodyPr/>
          <a:lstStyle/>
          <a:p>
            <a:r>
              <a:rPr lang="en-GB" dirty="0"/>
              <a:t>Lecture -5 / Computer Systems Fundamentals </a:t>
            </a:r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1201</Words>
  <Application>Microsoft Office PowerPoint</Application>
  <PresentationFormat>Widescreen</PresentationFormat>
  <Paragraphs>329</Paragraphs>
  <Slides>18</Slides>
  <Notes>11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</vt:lpstr>
      <vt:lpstr>Calibri</vt:lpstr>
      <vt:lpstr>Calibri Light</vt:lpstr>
      <vt:lpstr>Times New Roman</vt:lpstr>
      <vt:lpstr>Wingdings</vt:lpstr>
      <vt:lpstr>UWTSD 200_Title Page</vt:lpstr>
      <vt:lpstr>UWTSD 200_Title Page 2</vt:lpstr>
      <vt:lpstr>UWTSD 200_Text 4</vt:lpstr>
      <vt:lpstr>Bitmap Image</vt:lpstr>
      <vt:lpstr>PowerPoint Presentation</vt:lpstr>
      <vt:lpstr>Content</vt:lpstr>
      <vt:lpstr>Digital - Introduction</vt:lpstr>
      <vt:lpstr>Digital - Introduction</vt:lpstr>
      <vt:lpstr>Digital - Introduction</vt:lpstr>
      <vt:lpstr>Digital -Introduction</vt:lpstr>
      <vt:lpstr>Digital logic</vt:lpstr>
      <vt:lpstr>Bit, nibble, Byte, word  </vt:lpstr>
      <vt:lpstr>Bit, nibble, Byte, word  </vt:lpstr>
      <vt:lpstr>Bit, nibble, Byte, word  </vt:lpstr>
      <vt:lpstr>Bit, nibble, Byte, word  </vt:lpstr>
      <vt:lpstr>Binary Number </vt:lpstr>
      <vt:lpstr>PowerPoint Presentation</vt:lpstr>
      <vt:lpstr>Hexadecimal Number system</vt:lpstr>
      <vt:lpstr>Hexadecimal Number system</vt:lpstr>
      <vt:lpstr>1’s Complement</vt:lpstr>
      <vt:lpstr>2’s Complement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133</cp:revision>
  <dcterms:created xsi:type="dcterms:W3CDTF">2021-03-09T15:35:42Z</dcterms:created>
  <dcterms:modified xsi:type="dcterms:W3CDTF">2025-11-27T10:59:16Z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