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74" r:id="rId3"/>
    <p:sldId id="258" r:id="rId4"/>
    <p:sldId id="259" r:id="rId5"/>
    <p:sldId id="275" r:id="rId6"/>
    <p:sldId id="260" r:id="rId7"/>
    <p:sldId id="261" r:id="rId8"/>
    <p:sldId id="262" r:id="rId9"/>
    <p:sldId id="264" r:id="rId10"/>
    <p:sldId id="278" r:id="rId11"/>
    <p:sldId id="265" r:id="rId12"/>
    <p:sldId id="266" r:id="rId13"/>
    <p:sldId id="276" r:id="rId14"/>
    <p:sldId id="267" r:id="rId15"/>
    <p:sldId id="269" r:id="rId16"/>
    <p:sldId id="270" r:id="rId17"/>
    <p:sldId id="271" r:id="rId18"/>
    <p:sldId id="272" r:id="rId19"/>
    <p:sldId id="273" r:id="rId20"/>
    <p:sldId id="263"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2" d="100"/>
          <a:sy n="72" d="100"/>
        </p:scale>
        <p:origin x="1308" y="6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t>04/12/2021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55576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t>04/12/2021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254198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0F11AC-ED79-489B-AB56-40868A929356}" type="datetimeFigureOut">
              <a:rPr lang="en-GB" smtClean="0"/>
              <a:t>04/12/2021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85275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0F11AC-ED79-489B-AB56-40868A929356}" type="datetimeFigureOut">
              <a:rPr lang="en-GB" smtClean="0"/>
              <a:t>04/12/2021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1841327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0F11AC-ED79-489B-AB56-40868A929356}" type="datetimeFigureOut">
              <a:rPr lang="en-GB" smtClean="0"/>
              <a:t>04/12/2021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26032967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0F11AC-ED79-489B-AB56-40868A929356}" type="datetimeFigureOut">
              <a:rPr lang="en-GB" smtClean="0"/>
              <a:t>04/12/2021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23670164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C0F11AC-ED79-489B-AB56-40868A929356}" type="datetimeFigureOut">
              <a:rPr lang="en-GB" smtClean="0"/>
              <a:t>04/12/2021</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1281986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8C0F11AC-ED79-489B-AB56-40868A929356}" type="datetimeFigureOut">
              <a:rPr lang="en-GB" smtClean="0"/>
              <a:t>04/12/2021</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7F6761A-60D9-4D11-BDEB-AFA01E645AB6}" type="slidenum">
              <a:rPr lang="en-GB" smtClean="0"/>
              <a:t>‹#›</a:t>
            </a:fld>
            <a:endParaRPr lang="en-GB"/>
          </a:p>
        </p:txBody>
      </p:sp>
    </p:spTree>
    <p:extLst>
      <p:ext uri="{BB962C8B-B14F-4D97-AF65-F5344CB8AC3E}">
        <p14:creationId xmlns:p14="http://schemas.microsoft.com/office/powerpoint/2010/main" val="3009150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C0F11AC-ED79-489B-AB56-40868A929356}" type="datetimeFigureOut">
              <a:rPr lang="en-GB" smtClean="0"/>
              <a:t>04/12/2021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1697035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t>04/12/2021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20853918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t>04/12/2021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t>‹#›</a:t>
            </a:fld>
            <a:endParaRPr lang="en-GB"/>
          </a:p>
        </p:txBody>
      </p:sp>
    </p:spTree>
    <p:extLst>
      <p:ext uri="{BB962C8B-B14F-4D97-AF65-F5344CB8AC3E}">
        <p14:creationId xmlns:p14="http://schemas.microsoft.com/office/powerpoint/2010/main" val="4225659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8C0F11AC-ED79-489B-AB56-40868A929356}" type="datetimeFigureOut">
              <a:rPr lang="en-GB" smtClean="0"/>
              <a:t>04/12/2021</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77F6761A-60D9-4D11-BDEB-AFA01E645AB6}"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18276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jp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5.jpeg"/><Relationship Id="rId4" Type="http://schemas.openxmlformats.org/officeDocument/2006/relationships/image" Target="../media/image34.jpeg"/></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39.png"/></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 Id="rId5" Type="http://schemas.openxmlformats.org/officeDocument/2006/relationships/image" Target="../media/image44.png"/><Relationship Id="rId4" Type="http://schemas.openxmlformats.org/officeDocument/2006/relationships/image" Target="../media/image4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2960" y="758952"/>
            <a:ext cx="7543800" cy="3566160"/>
          </a:xfrm>
        </p:spPr>
        <p:txBody>
          <a:bodyPr>
            <a:normAutofit fontScale="90000"/>
          </a:bodyPr>
          <a:lstStyle/>
          <a:p>
            <a:r>
              <a:rPr lang="en-GB" b="1" dirty="0"/>
              <a:t>Myths and Mythology: How Stories Shape the World</a:t>
            </a:r>
          </a:p>
        </p:txBody>
      </p:sp>
      <p:sp>
        <p:nvSpPr>
          <p:cNvPr id="3" name="Subtitle 2"/>
          <p:cNvSpPr>
            <a:spLocks noGrp="1"/>
          </p:cNvSpPr>
          <p:nvPr>
            <p:ph type="subTitle" idx="1"/>
          </p:nvPr>
        </p:nvSpPr>
        <p:spPr/>
        <p:txBody>
          <a:bodyPr>
            <a:normAutofit/>
          </a:bodyPr>
          <a:lstStyle/>
          <a:p>
            <a:r>
              <a:rPr lang="en-GB" dirty="0"/>
              <a:t>Monsters in Greek and Roman Mythology </a:t>
            </a:r>
          </a:p>
          <a:p>
            <a:r>
              <a:rPr lang="en-GB" dirty="0"/>
              <a:t>(HPHP4006)</a:t>
            </a:r>
          </a:p>
        </p:txBody>
      </p:sp>
    </p:spTree>
    <p:extLst>
      <p:ext uri="{BB962C8B-B14F-4D97-AF65-F5344CB8AC3E}">
        <p14:creationId xmlns:p14="http://schemas.microsoft.com/office/powerpoint/2010/main" val="7477253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a monster?</a:t>
            </a:r>
          </a:p>
        </p:txBody>
      </p:sp>
      <p:sp>
        <p:nvSpPr>
          <p:cNvPr id="3" name="Content Placeholder 2"/>
          <p:cNvSpPr>
            <a:spLocks noGrp="1"/>
          </p:cNvSpPr>
          <p:nvPr>
            <p:ph idx="1"/>
          </p:nvPr>
        </p:nvSpPr>
        <p:spPr>
          <a:xfrm>
            <a:off x="488373" y="1845734"/>
            <a:ext cx="8406245" cy="4368030"/>
          </a:xfrm>
        </p:spPr>
        <p:txBody>
          <a:bodyPr>
            <a:normAutofit/>
          </a:bodyPr>
          <a:lstStyle/>
          <a:p>
            <a:pPr>
              <a:buFont typeface="Arial" panose="020B0604020202020204" pitchFamily="34" charset="0"/>
              <a:buChar char="•"/>
            </a:pPr>
            <a:r>
              <a:rPr lang="en-GB" dirty="0"/>
              <a:t> Term derives from the Latin </a:t>
            </a:r>
            <a:r>
              <a:rPr lang="en-GB" i="1" dirty="0" err="1"/>
              <a:t>monstrum</a:t>
            </a:r>
            <a:r>
              <a:rPr lang="en-GB" i="1" dirty="0"/>
              <a:t> </a:t>
            </a:r>
            <a:r>
              <a:rPr lang="en-GB" dirty="0"/>
              <a:t>= uncanny person, thing or creature (term originally connected to the word </a:t>
            </a:r>
            <a:r>
              <a:rPr lang="en-GB" i="1" dirty="0" err="1"/>
              <a:t>moneo</a:t>
            </a:r>
            <a:r>
              <a:rPr lang="en-GB" dirty="0"/>
              <a:t> = advise, warn).</a:t>
            </a:r>
          </a:p>
          <a:p>
            <a:pPr>
              <a:buFont typeface="Arial" panose="020B0604020202020204" pitchFamily="34" charset="0"/>
              <a:buChar char="•"/>
            </a:pPr>
            <a:endParaRPr lang="en-GB" sz="100" dirty="0"/>
          </a:p>
          <a:p>
            <a:pPr>
              <a:buFont typeface="Arial" panose="020B0604020202020204" pitchFamily="34" charset="0"/>
              <a:buChar char="•"/>
            </a:pPr>
            <a:r>
              <a:rPr lang="en-GB" dirty="0"/>
              <a:t> </a:t>
            </a:r>
            <a:r>
              <a:rPr lang="en-GB" dirty="0" err="1"/>
              <a:t>Murgatroyd’s</a:t>
            </a:r>
            <a:r>
              <a:rPr lang="en-GB" dirty="0"/>
              <a:t> (2013) definition - mythical/fabulous creatures which are extraordinary, alien and abnormal. </a:t>
            </a:r>
          </a:p>
          <a:p>
            <a:pPr lvl="1">
              <a:buFont typeface="Arial" panose="020B0604020202020204" pitchFamily="34" charset="0"/>
              <a:buChar char="•"/>
            </a:pPr>
            <a:r>
              <a:rPr lang="en-GB" dirty="0"/>
              <a:t>Often malformed with multiple limbs or combinations of different forms (e.g. animal parts and human parts). </a:t>
            </a:r>
          </a:p>
          <a:p>
            <a:pPr lvl="1">
              <a:buFont typeface="Arial" panose="020B0604020202020204" pitchFamily="34" charset="0"/>
              <a:buChar char="•"/>
            </a:pPr>
            <a:r>
              <a:rPr lang="en-GB" dirty="0"/>
              <a:t>Sometimes of vast size and great power (special powers, like fire breathing). </a:t>
            </a:r>
          </a:p>
          <a:p>
            <a:pPr lvl="1">
              <a:buFont typeface="Arial" panose="020B0604020202020204" pitchFamily="34" charset="0"/>
              <a:buChar char="•"/>
            </a:pPr>
            <a:r>
              <a:rPr lang="en-GB" dirty="0"/>
              <a:t>Often malevolent and savage. </a:t>
            </a:r>
          </a:p>
          <a:p>
            <a:pPr>
              <a:buFont typeface="Arial" panose="020B0604020202020204" pitchFamily="34" charset="0"/>
              <a:buChar char="•"/>
            </a:pPr>
            <a:endParaRPr lang="en-GB" sz="100" dirty="0"/>
          </a:p>
          <a:p>
            <a:pPr>
              <a:buFont typeface="Arial" panose="020B0604020202020204" pitchFamily="34" charset="0"/>
              <a:buChar char="•"/>
            </a:pPr>
            <a:r>
              <a:rPr lang="en-GB" dirty="0"/>
              <a:t> Is this definition too broad? </a:t>
            </a:r>
          </a:p>
          <a:p>
            <a:pPr>
              <a:buFont typeface="Arial" panose="020B0604020202020204" pitchFamily="34" charset="0"/>
              <a:buChar char="•"/>
            </a:pPr>
            <a:endParaRPr lang="en-GB" sz="100" dirty="0"/>
          </a:p>
          <a:p>
            <a:pPr>
              <a:buFont typeface="Arial" panose="020B0604020202020204" pitchFamily="34" charset="0"/>
              <a:buChar char="•"/>
            </a:pPr>
            <a:r>
              <a:rPr lang="en-GB" dirty="0"/>
              <a:t> Is the physical “abnormality” what makes a monster or is it the crossing / disregarding of acceptable cultural norms? </a:t>
            </a:r>
          </a:p>
        </p:txBody>
      </p:sp>
    </p:spTree>
    <p:extLst>
      <p:ext uri="{BB962C8B-B14F-4D97-AF65-F5344CB8AC3E}">
        <p14:creationId xmlns:p14="http://schemas.microsoft.com/office/powerpoint/2010/main" val="2731983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Impossible Creatures</a:t>
            </a:r>
          </a:p>
        </p:txBody>
      </p:sp>
      <p:sp>
        <p:nvSpPr>
          <p:cNvPr id="3" name="Content Placeholder 2"/>
          <p:cNvSpPr>
            <a:spLocks noGrp="1"/>
          </p:cNvSpPr>
          <p:nvPr>
            <p:ph idx="1"/>
          </p:nvPr>
        </p:nvSpPr>
        <p:spPr>
          <a:xfrm>
            <a:off x="315884" y="1995055"/>
            <a:ext cx="4106488" cy="4231177"/>
          </a:xfrm>
        </p:spPr>
        <p:txBody>
          <a:bodyPr>
            <a:normAutofit/>
          </a:bodyPr>
          <a:lstStyle/>
          <a:p>
            <a:pPr>
              <a:buFont typeface="Arial" panose="020B0604020202020204" pitchFamily="34" charset="0"/>
              <a:buChar char="•"/>
            </a:pPr>
            <a:r>
              <a:rPr lang="en-GB" sz="2100" dirty="0"/>
              <a:t> Greek and Roman art and literature often featured creatures that we would consider fantastical, even in apparently non-fictional genres.</a:t>
            </a:r>
          </a:p>
          <a:p>
            <a:pPr lvl="1">
              <a:buFont typeface="Arial" panose="020B0604020202020204" pitchFamily="34" charset="0"/>
              <a:buChar char="•"/>
            </a:pPr>
            <a:r>
              <a:rPr lang="en-GB" sz="1900" dirty="0"/>
              <a:t>Need to distinguish between “mythic monsters” and anthropological and zoological “wonders” that appear in ethnographic, geographic, encyclopaedic, and historical works. </a:t>
            </a:r>
          </a:p>
          <a:p>
            <a:pPr>
              <a:buFont typeface="Wingdings" panose="05000000000000000000" pitchFamily="2" charset="2"/>
              <a:buChar char="Ø"/>
            </a:pPr>
            <a:endParaRPr lang="en-GB" sz="100" dirty="0"/>
          </a:p>
          <a:p>
            <a:pPr>
              <a:buFont typeface="Arial" panose="020B0604020202020204" pitchFamily="34" charset="0"/>
              <a:buChar char="•"/>
            </a:pPr>
            <a:r>
              <a:rPr lang="en-GB" sz="2100" dirty="0"/>
              <a:t> Were “monsters” just part of the imagination or did these accounts and representations have a more serious meaning?</a:t>
            </a:r>
          </a:p>
        </p:txBody>
      </p:sp>
      <p:pic>
        <p:nvPicPr>
          <p:cNvPr id="5" name="Picture 4"/>
          <p:cNvPicPr>
            <a:picLocks noChangeAspect="1"/>
          </p:cNvPicPr>
          <p:nvPr/>
        </p:nvPicPr>
        <p:blipFill>
          <a:blip r:embed="rId2"/>
          <a:stretch>
            <a:fillRect/>
          </a:stretch>
        </p:blipFill>
        <p:spPr>
          <a:xfrm>
            <a:off x="4594860" y="1737361"/>
            <a:ext cx="4293927" cy="3632662"/>
          </a:xfrm>
          <a:prstGeom prst="rect">
            <a:avLst/>
          </a:prstGeom>
        </p:spPr>
      </p:pic>
      <p:sp>
        <p:nvSpPr>
          <p:cNvPr id="6" name="TextBox 5"/>
          <p:cNvSpPr txBox="1"/>
          <p:nvPr/>
        </p:nvSpPr>
        <p:spPr>
          <a:xfrm>
            <a:off x="4560419" y="5050721"/>
            <a:ext cx="4225046"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Athenian red-figure kylix 6</a:t>
            </a:r>
            <a:r>
              <a:rPr lang="en-GB" baseline="30000" dirty="0"/>
              <a:t>th</a:t>
            </a:r>
            <a:r>
              <a:rPr lang="en-GB" dirty="0"/>
              <a:t> century BC</a:t>
            </a:r>
          </a:p>
        </p:txBody>
      </p:sp>
      <p:sp>
        <p:nvSpPr>
          <p:cNvPr id="7" name="TextBox 6"/>
          <p:cNvSpPr txBox="1"/>
          <p:nvPr/>
        </p:nvSpPr>
        <p:spPr>
          <a:xfrm>
            <a:off x="4560419" y="5470082"/>
            <a:ext cx="4225046" cy="120032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Griffins mentioned not only by playwrights like Aeschylus and Aristophanes, but also by “non-fictional” authors like Herodotus and Strabo.</a:t>
            </a:r>
          </a:p>
        </p:txBody>
      </p:sp>
    </p:spTree>
    <p:extLst>
      <p:ext uri="{BB962C8B-B14F-4D97-AF65-F5344CB8AC3E}">
        <p14:creationId xmlns:p14="http://schemas.microsoft.com/office/powerpoint/2010/main" val="10531914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Hybrids</a:t>
            </a:r>
          </a:p>
        </p:txBody>
      </p:sp>
      <p:sp>
        <p:nvSpPr>
          <p:cNvPr id="3" name="Content Placeholder 2"/>
          <p:cNvSpPr>
            <a:spLocks noGrp="1"/>
          </p:cNvSpPr>
          <p:nvPr>
            <p:ph idx="1"/>
          </p:nvPr>
        </p:nvSpPr>
        <p:spPr>
          <a:xfrm>
            <a:off x="365761" y="1928552"/>
            <a:ext cx="3516283" cy="4513811"/>
          </a:xfrm>
        </p:spPr>
        <p:txBody>
          <a:bodyPr>
            <a:normAutofit/>
          </a:bodyPr>
          <a:lstStyle/>
          <a:p>
            <a:r>
              <a:rPr lang="en-GB" sz="2400" dirty="0"/>
              <a:t>A lot of Greek and Roman creatures in myth and art are represented as hybrids, a mix of multiple types of human/animal</a:t>
            </a:r>
          </a:p>
          <a:p>
            <a:r>
              <a:rPr lang="en-GB" sz="2400" dirty="0"/>
              <a:t>Repetition of particular creatures:</a:t>
            </a:r>
          </a:p>
          <a:p>
            <a:pPr lvl="1"/>
            <a:r>
              <a:rPr lang="en-GB" sz="2100" dirty="0"/>
              <a:t>snakes</a:t>
            </a:r>
          </a:p>
          <a:p>
            <a:pPr lvl="1"/>
            <a:r>
              <a:rPr lang="en-GB" sz="2100" dirty="0"/>
              <a:t>lions</a:t>
            </a:r>
          </a:p>
          <a:p>
            <a:pPr lvl="1"/>
            <a:r>
              <a:rPr lang="en-GB" sz="2100" dirty="0"/>
              <a:t>dogs</a:t>
            </a:r>
          </a:p>
        </p:txBody>
      </p:sp>
      <p:sp>
        <p:nvSpPr>
          <p:cNvPr id="5" name="Content Placeholder 2"/>
          <p:cNvSpPr txBox="1">
            <a:spLocks/>
          </p:cNvSpPr>
          <p:nvPr/>
        </p:nvSpPr>
        <p:spPr>
          <a:xfrm>
            <a:off x="4048297" y="1928552"/>
            <a:ext cx="4937761" cy="4189614"/>
          </a:xfrm>
          <a:prstGeom prst="rect">
            <a:avLst/>
          </a:prstGeom>
          <a:ln w="57150" cap="flat" cmpd="sng" algn="ctr">
            <a:solidFill>
              <a:schemeClr val="accent1"/>
            </a:solidFill>
            <a:prstDash val="solid"/>
          </a:ln>
        </p:spPr>
        <p:style>
          <a:lnRef idx="2">
            <a:schemeClr val="accent1"/>
          </a:lnRef>
          <a:fillRef idx="1">
            <a:schemeClr val="lt1"/>
          </a:fillRef>
          <a:effectRef idx="0">
            <a:schemeClr val="accent1"/>
          </a:effectRef>
          <a:fontRef idx="minor">
            <a:schemeClr val="dk1"/>
          </a:fontRef>
        </p:style>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dk1"/>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dk1"/>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9pPr>
          </a:lstStyle>
          <a:p>
            <a:pPr marL="0" indent="0" algn="ctr">
              <a:buFont typeface="Calibri" panose="020F0502020204030204" pitchFamily="34" charset="0"/>
              <a:buNone/>
            </a:pPr>
            <a:r>
              <a:rPr lang="en-GB" sz="2400" dirty="0"/>
              <a:t>She gave birth to Chimaera, who breathed invincible fire, terrible and great and swift-footed and mighty. She has three heads: one was a fierce-eyed lion’s, one a she-goat’s, one a snake’s, and a mighty dragon’s. [In front a lion, behind a dragon, in the middle a she-goat, breathing forth the terrible strength of breathing fire.] Pegasus and noble </a:t>
            </a:r>
            <a:r>
              <a:rPr lang="en-GB" sz="2400" dirty="0" err="1"/>
              <a:t>Bellerophon</a:t>
            </a:r>
            <a:r>
              <a:rPr lang="en-GB" sz="2400" dirty="0"/>
              <a:t> killed her.	</a:t>
            </a:r>
          </a:p>
          <a:p>
            <a:pPr marL="0" indent="0" algn="r">
              <a:buFont typeface="Calibri" panose="020F0502020204030204" pitchFamily="34" charset="0"/>
              <a:buNone/>
            </a:pPr>
            <a:r>
              <a:rPr lang="en-GB" sz="2400" b="1" dirty="0"/>
              <a:t>Hesiod, </a:t>
            </a:r>
            <a:r>
              <a:rPr lang="en-GB" sz="2400" b="1" i="1" dirty="0" err="1"/>
              <a:t>Theogony</a:t>
            </a:r>
            <a:r>
              <a:rPr lang="en-GB" sz="2400" b="1" dirty="0"/>
              <a:t> 319-325</a:t>
            </a:r>
          </a:p>
        </p:txBody>
      </p:sp>
      <p:pic>
        <p:nvPicPr>
          <p:cNvPr id="7" name="Picture 6"/>
          <p:cNvPicPr>
            <a:picLocks noChangeAspect="1"/>
          </p:cNvPicPr>
          <p:nvPr/>
        </p:nvPicPr>
        <p:blipFill>
          <a:blip r:embed="rId2"/>
          <a:stretch>
            <a:fillRect/>
          </a:stretch>
        </p:blipFill>
        <p:spPr>
          <a:xfrm>
            <a:off x="181502" y="1928552"/>
            <a:ext cx="4175076" cy="4217249"/>
          </a:xfrm>
          <a:prstGeom prst="rect">
            <a:avLst/>
          </a:prstGeom>
        </p:spPr>
      </p:pic>
      <p:sp>
        <p:nvSpPr>
          <p:cNvPr id="9" name="TextBox 8"/>
          <p:cNvSpPr txBox="1"/>
          <p:nvPr/>
        </p:nvSpPr>
        <p:spPr>
          <a:xfrm>
            <a:off x="112299" y="5835410"/>
            <a:ext cx="8965122" cy="646331"/>
          </a:xfrm>
          <a:prstGeom prst="rect">
            <a:avLst/>
          </a:prstGeom>
          <a:ln w="28575"/>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1700" dirty="0"/>
              <a:t>Laconian black-figure kylix, c 570 BCE</a:t>
            </a:r>
            <a:r>
              <a:rPr lang="en-US" dirty="0"/>
              <a:t>			</a:t>
            </a:r>
            <a:r>
              <a:rPr lang="en-US" sz="1700" dirty="0"/>
              <a:t>4th</a:t>
            </a:r>
            <a:r>
              <a:rPr lang="en-GB" sz="1700" dirty="0"/>
              <a:t> century BC Etruscan bronze of the Chimera</a:t>
            </a:r>
            <a:r>
              <a:rPr lang="en-US" dirty="0"/>
              <a:t>				</a:t>
            </a:r>
          </a:p>
        </p:txBody>
      </p:sp>
      <p:pic>
        <p:nvPicPr>
          <p:cNvPr id="4" name="Picture 3">
            <a:extLst>
              <a:ext uri="{FF2B5EF4-FFF2-40B4-BE49-F238E27FC236}">
                <a16:creationId xmlns:a16="http://schemas.microsoft.com/office/drawing/2014/main" id="{70635646-2836-4726-8CD2-2818B00726DA}"/>
              </a:ext>
            </a:extLst>
          </p:cNvPr>
          <p:cNvPicPr>
            <a:picLocks noChangeAspect="1"/>
          </p:cNvPicPr>
          <p:nvPr/>
        </p:nvPicPr>
        <p:blipFill>
          <a:blip r:embed="rId3"/>
          <a:stretch>
            <a:fillRect/>
          </a:stretch>
        </p:blipFill>
        <p:spPr>
          <a:xfrm>
            <a:off x="4405056" y="2478157"/>
            <a:ext cx="4633312" cy="3357253"/>
          </a:xfrm>
          <a:prstGeom prst="rect">
            <a:avLst/>
          </a:prstGeom>
        </p:spPr>
      </p:pic>
      <p:sp>
        <p:nvSpPr>
          <p:cNvPr id="15" name="Content Placeholder 2">
            <a:extLst>
              <a:ext uri="{FF2B5EF4-FFF2-40B4-BE49-F238E27FC236}">
                <a16:creationId xmlns:a16="http://schemas.microsoft.com/office/drawing/2014/main" id="{E8662B2D-7481-4D8B-A31E-377B18709260}"/>
              </a:ext>
            </a:extLst>
          </p:cNvPr>
          <p:cNvSpPr txBox="1">
            <a:spLocks/>
          </p:cNvSpPr>
          <p:nvPr/>
        </p:nvSpPr>
        <p:spPr>
          <a:xfrm>
            <a:off x="315884" y="1903615"/>
            <a:ext cx="3999130" cy="4524073"/>
          </a:xfrm>
          <a:prstGeom prst="rect">
            <a:avLst/>
          </a:prstGeom>
          <a:ln w="57150" cap="flat" cmpd="sng" algn="ctr">
            <a:solidFill>
              <a:schemeClr val="accent1"/>
            </a:solidFill>
            <a:prstDash val="solid"/>
          </a:ln>
        </p:spPr>
        <p:style>
          <a:lnRef idx="2">
            <a:schemeClr val="accent1"/>
          </a:lnRef>
          <a:fillRef idx="1">
            <a:schemeClr val="lt1"/>
          </a:fillRef>
          <a:effectRef idx="0">
            <a:schemeClr val="accent1"/>
          </a:effectRef>
          <a:fontRef idx="minor">
            <a:schemeClr val="dk1"/>
          </a:fontRef>
        </p:style>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dk1"/>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dk1"/>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9pPr>
          </a:lstStyle>
          <a:p>
            <a:pPr marL="0" indent="0">
              <a:buNone/>
            </a:pPr>
            <a:r>
              <a:rPr lang="en-GB" sz="2800" dirty="0"/>
              <a:t>Hybrid men and animals, such as the dog-headed men and the </a:t>
            </a:r>
            <a:r>
              <a:rPr lang="en-GB" sz="2800" dirty="0" err="1"/>
              <a:t>manticore</a:t>
            </a:r>
            <a:r>
              <a:rPr lang="en-GB" sz="2800" dirty="0"/>
              <a:t> (</a:t>
            </a:r>
            <a:r>
              <a:rPr lang="en-GB" sz="2800" i="1" dirty="0" err="1"/>
              <a:t>martikhora</a:t>
            </a:r>
            <a:r>
              <a:rPr lang="en-GB" sz="2800" dirty="0"/>
              <a:t>) are referred to in a number of </a:t>
            </a:r>
            <a:r>
              <a:rPr lang="en-GB" sz="2800" dirty="0" err="1"/>
              <a:t>paradoxigraphical</a:t>
            </a:r>
            <a:r>
              <a:rPr lang="en-GB" sz="2800" dirty="0"/>
              <a:t> and </a:t>
            </a:r>
            <a:r>
              <a:rPr lang="en-GB" sz="2800" dirty="0" err="1"/>
              <a:t>Indographic</a:t>
            </a:r>
            <a:r>
              <a:rPr lang="en-GB" sz="2800" dirty="0"/>
              <a:t> works, like </a:t>
            </a:r>
            <a:r>
              <a:rPr lang="en-GB" sz="2800" dirty="0" err="1"/>
              <a:t>Ctesias</a:t>
            </a:r>
            <a:r>
              <a:rPr lang="en-GB" sz="2800" dirty="0"/>
              <a:t>’ </a:t>
            </a:r>
            <a:r>
              <a:rPr lang="en-GB" sz="2800" i="1" dirty="0" err="1"/>
              <a:t>Indika</a:t>
            </a:r>
            <a:r>
              <a:rPr lang="en-GB" sz="2800" i="1" dirty="0"/>
              <a:t> </a:t>
            </a:r>
            <a:r>
              <a:rPr lang="en-GB" sz="2800" dirty="0"/>
              <a:t>and the work of </a:t>
            </a:r>
            <a:r>
              <a:rPr lang="en-GB" sz="2800" dirty="0" err="1"/>
              <a:t>Megasthenes</a:t>
            </a:r>
            <a:r>
              <a:rPr lang="en-GB" sz="2800" dirty="0"/>
              <a:t> (which survives in fragments in later authors). </a:t>
            </a:r>
          </a:p>
        </p:txBody>
      </p:sp>
      <p:pic>
        <p:nvPicPr>
          <p:cNvPr id="16" name="Picture 15">
            <a:extLst>
              <a:ext uri="{FF2B5EF4-FFF2-40B4-BE49-F238E27FC236}">
                <a16:creationId xmlns:a16="http://schemas.microsoft.com/office/drawing/2014/main" id="{B9D454BC-EE69-4E56-9EC3-D5271AC50368}"/>
              </a:ext>
            </a:extLst>
          </p:cNvPr>
          <p:cNvPicPr>
            <a:picLocks noChangeAspect="1"/>
          </p:cNvPicPr>
          <p:nvPr/>
        </p:nvPicPr>
        <p:blipFill>
          <a:blip r:embed="rId4"/>
          <a:stretch>
            <a:fillRect/>
          </a:stretch>
        </p:blipFill>
        <p:spPr>
          <a:xfrm>
            <a:off x="4680772" y="3137067"/>
            <a:ext cx="3855689" cy="2698343"/>
          </a:xfrm>
          <a:prstGeom prst="rect">
            <a:avLst/>
          </a:prstGeom>
        </p:spPr>
      </p:pic>
      <p:sp>
        <p:nvSpPr>
          <p:cNvPr id="17" name="TextBox 16">
            <a:extLst>
              <a:ext uri="{FF2B5EF4-FFF2-40B4-BE49-F238E27FC236}">
                <a16:creationId xmlns:a16="http://schemas.microsoft.com/office/drawing/2014/main" id="{7E3FCABF-EEA6-454A-9DDD-F177AB12FC96}"/>
              </a:ext>
            </a:extLst>
          </p:cNvPr>
          <p:cNvSpPr txBox="1"/>
          <p:nvPr/>
        </p:nvSpPr>
        <p:spPr>
          <a:xfrm>
            <a:off x="4409942" y="5903594"/>
            <a:ext cx="4476364"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err="1"/>
              <a:t>Manticore</a:t>
            </a:r>
            <a:r>
              <a:rPr lang="en-GB" dirty="0"/>
              <a:t>, </a:t>
            </a:r>
            <a:r>
              <a:rPr lang="en-GB" i="1" dirty="0"/>
              <a:t>Der </a:t>
            </a:r>
            <a:r>
              <a:rPr lang="en-GB" i="1" dirty="0" err="1"/>
              <a:t>Naturen</a:t>
            </a:r>
            <a:r>
              <a:rPr lang="en-GB" i="1" dirty="0"/>
              <a:t> </a:t>
            </a:r>
            <a:r>
              <a:rPr lang="en-GB" i="1" dirty="0" err="1"/>
              <a:t>Bloeme</a:t>
            </a:r>
            <a:r>
              <a:rPr lang="en-GB" i="1" dirty="0"/>
              <a:t> </a:t>
            </a:r>
            <a:r>
              <a:rPr lang="en-GB" dirty="0"/>
              <a:t>manuscript c. 1350, National Library of the Netherlands </a:t>
            </a:r>
          </a:p>
        </p:txBody>
      </p:sp>
      <p:pic>
        <p:nvPicPr>
          <p:cNvPr id="18" name="Picture 17">
            <a:extLst>
              <a:ext uri="{FF2B5EF4-FFF2-40B4-BE49-F238E27FC236}">
                <a16:creationId xmlns:a16="http://schemas.microsoft.com/office/drawing/2014/main" id="{5F1533EE-70B7-4FB7-8948-2222F2815D27}"/>
              </a:ext>
            </a:extLst>
          </p:cNvPr>
          <p:cNvPicPr>
            <a:picLocks noChangeAspect="1"/>
          </p:cNvPicPr>
          <p:nvPr/>
        </p:nvPicPr>
        <p:blipFill>
          <a:blip r:embed="rId5"/>
          <a:stretch>
            <a:fillRect/>
          </a:stretch>
        </p:blipFill>
        <p:spPr>
          <a:xfrm>
            <a:off x="5168610" y="137037"/>
            <a:ext cx="3002799" cy="2690508"/>
          </a:xfrm>
          <a:prstGeom prst="rect">
            <a:avLst/>
          </a:prstGeom>
        </p:spPr>
      </p:pic>
      <p:sp>
        <p:nvSpPr>
          <p:cNvPr id="19" name="TextBox 18">
            <a:extLst>
              <a:ext uri="{FF2B5EF4-FFF2-40B4-BE49-F238E27FC236}">
                <a16:creationId xmlns:a16="http://schemas.microsoft.com/office/drawing/2014/main" id="{F6D3276D-9992-4B21-9731-338C6AFA54B4}"/>
              </a:ext>
            </a:extLst>
          </p:cNvPr>
          <p:cNvSpPr txBox="1"/>
          <p:nvPr/>
        </p:nvSpPr>
        <p:spPr>
          <a:xfrm>
            <a:off x="4680772" y="2713682"/>
            <a:ext cx="4156164"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Cynocephalus, </a:t>
            </a:r>
            <a:r>
              <a:rPr lang="en-GB" i="1" dirty="0"/>
              <a:t>Nuremberg Chronicle</a:t>
            </a:r>
            <a:r>
              <a:rPr lang="en-GB" dirty="0"/>
              <a:t>, 1493 </a:t>
            </a:r>
          </a:p>
        </p:txBody>
      </p:sp>
    </p:spTree>
    <p:extLst>
      <p:ext uri="{BB962C8B-B14F-4D97-AF65-F5344CB8AC3E}">
        <p14:creationId xmlns:p14="http://schemas.microsoft.com/office/powerpoint/2010/main" val="1140403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barn(inVertical)">
                                      <p:cBhvr>
                                        <p:cTn id="10" dur="500"/>
                                        <p:tgtEl>
                                          <p:spTgt spid="9"/>
                                        </p:tgtEl>
                                      </p:cBhvr>
                                    </p:animEffect>
                                  </p:childTnLst>
                                </p:cTn>
                              </p:par>
                              <p:par>
                                <p:cTn id="11" presetID="16" presetClass="entr" presetSubtype="21" fill="hold"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grpId="0" nodeType="click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wheel(1)">
                                      <p:cBhvr>
                                        <p:cTn id="18" dur="2000"/>
                                        <p:tgtEl>
                                          <p:spTgt spid="15"/>
                                        </p:tgtEl>
                                      </p:cBhvr>
                                    </p:animEffect>
                                  </p:childTnLst>
                                </p:cTn>
                              </p:par>
                              <p:par>
                                <p:cTn id="19" presetID="21" presetClass="entr" presetSubtype="1" fill="hold" nodeType="withEffect">
                                  <p:stCondLst>
                                    <p:cond delay="0"/>
                                  </p:stCondLst>
                                  <p:childTnLst>
                                    <p:set>
                                      <p:cBhvr>
                                        <p:cTn id="20" dur="1" fill="hold">
                                          <p:stCondLst>
                                            <p:cond delay="0"/>
                                          </p:stCondLst>
                                        </p:cTn>
                                        <p:tgtEl>
                                          <p:spTgt spid="18"/>
                                        </p:tgtEl>
                                        <p:attrNameLst>
                                          <p:attrName>style.visibility</p:attrName>
                                        </p:attrNameLst>
                                      </p:cBhvr>
                                      <p:to>
                                        <p:strVal val="visible"/>
                                      </p:to>
                                    </p:set>
                                    <p:animEffect transition="in" filter="wheel(1)">
                                      <p:cBhvr>
                                        <p:cTn id="21" dur="2000"/>
                                        <p:tgtEl>
                                          <p:spTgt spid="18"/>
                                        </p:tgtEl>
                                      </p:cBhvr>
                                    </p:animEffect>
                                  </p:childTnLst>
                                </p:cTn>
                              </p:par>
                              <p:par>
                                <p:cTn id="22" presetID="21" presetClass="entr" presetSubtype="1" fill="hold" grpId="0" nodeType="withEffect">
                                  <p:stCondLst>
                                    <p:cond delay="0"/>
                                  </p:stCondLst>
                                  <p:childTnLst>
                                    <p:set>
                                      <p:cBhvr>
                                        <p:cTn id="23" dur="1" fill="hold">
                                          <p:stCondLst>
                                            <p:cond delay="0"/>
                                          </p:stCondLst>
                                        </p:cTn>
                                        <p:tgtEl>
                                          <p:spTgt spid="19"/>
                                        </p:tgtEl>
                                        <p:attrNameLst>
                                          <p:attrName>style.visibility</p:attrName>
                                        </p:attrNameLst>
                                      </p:cBhvr>
                                      <p:to>
                                        <p:strVal val="visible"/>
                                      </p:to>
                                    </p:set>
                                    <p:animEffect transition="in" filter="wheel(1)">
                                      <p:cBhvr>
                                        <p:cTn id="24" dur="2000"/>
                                        <p:tgtEl>
                                          <p:spTgt spid="19"/>
                                        </p:tgtEl>
                                      </p:cBhvr>
                                    </p:animEffect>
                                  </p:childTnLst>
                                </p:cTn>
                              </p:par>
                              <p:par>
                                <p:cTn id="25" presetID="21" presetClass="entr" presetSubtype="1" fill="hold" nodeType="with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wheel(1)">
                                      <p:cBhvr>
                                        <p:cTn id="27" dur="2000"/>
                                        <p:tgtEl>
                                          <p:spTgt spid="16"/>
                                        </p:tgtEl>
                                      </p:cBhvr>
                                    </p:animEffect>
                                  </p:childTnLst>
                                </p:cTn>
                              </p:par>
                              <p:par>
                                <p:cTn id="28" presetID="21" presetClass="entr" presetSubtype="1" fill="hold" grpId="0" nodeType="withEffect">
                                  <p:stCondLst>
                                    <p:cond delay="0"/>
                                  </p:stCondLst>
                                  <p:childTnLst>
                                    <p:set>
                                      <p:cBhvr>
                                        <p:cTn id="29" dur="1" fill="hold">
                                          <p:stCondLst>
                                            <p:cond delay="0"/>
                                          </p:stCondLst>
                                        </p:cTn>
                                        <p:tgtEl>
                                          <p:spTgt spid="17"/>
                                        </p:tgtEl>
                                        <p:attrNameLst>
                                          <p:attrName>style.visibility</p:attrName>
                                        </p:attrNameLst>
                                      </p:cBhvr>
                                      <p:to>
                                        <p:strVal val="visible"/>
                                      </p:to>
                                    </p:set>
                                    <p:animEffect transition="in" filter="wheel(1)">
                                      <p:cBhvr>
                                        <p:cTn id="30" dur="2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5" grpId="0" animBg="1"/>
      <p:bldP spid="17" grpId="0" animBg="1"/>
      <p:bldP spid="1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need for monsters? </a:t>
            </a:r>
          </a:p>
        </p:txBody>
      </p:sp>
      <p:sp>
        <p:nvSpPr>
          <p:cNvPr id="3" name="Content Placeholder 2"/>
          <p:cNvSpPr>
            <a:spLocks noGrp="1"/>
          </p:cNvSpPr>
          <p:nvPr>
            <p:ph idx="1"/>
          </p:nvPr>
        </p:nvSpPr>
        <p:spPr>
          <a:xfrm>
            <a:off x="822959" y="1845734"/>
            <a:ext cx="7543801" cy="4419984"/>
          </a:xfrm>
        </p:spPr>
        <p:txBody>
          <a:bodyPr>
            <a:normAutofit/>
          </a:bodyPr>
          <a:lstStyle/>
          <a:p>
            <a:pPr>
              <a:buFont typeface="Arial" panose="020B0604020202020204" pitchFamily="34" charset="0"/>
              <a:buChar char="•"/>
            </a:pPr>
            <a:r>
              <a:rPr lang="en-GB" dirty="0"/>
              <a:t> Aetiological explanations for strange creatures / phenomena (baboons as dog-headed men?).</a:t>
            </a:r>
          </a:p>
          <a:p>
            <a:pPr>
              <a:buFont typeface="Arial" panose="020B0604020202020204" pitchFamily="34" charset="0"/>
              <a:buChar char="•"/>
            </a:pPr>
            <a:endParaRPr lang="en-GB" sz="100" dirty="0"/>
          </a:p>
          <a:p>
            <a:pPr>
              <a:buFont typeface="Arial" panose="020B0604020202020204" pitchFamily="34" charset="0"/>
              <a:buChar char="•"/>
            </a:pPr>
            <a:r>
              <a:rPr lang="en-GB" dirty="0"/>
              <a:t> ‘providing a safe scare and thrill’ – </a:t>
            </a:r>
            <a:r>
              <a:rPr lang="en-GB" dirty="0" err="1"/>
              <a:t>Murgatroyd</a:t>
            </a:r>
            <a:r>
              <a:rPr lang="en-GB" dirty="0"/>
              <a:t> (2013: 2).</a:t>
            </a:r>
          </a:p>
          <a:p>
            <a:pPr>
              <a:buFont typeface="Arial" panose="020B0604020202020204" pitchFamily="34" charset="0"/>
              <a:buChar char="•"/>
            </a:pPr>
            <a:endParaRPr lang="en-GB" sz="100" dirty="0"/>
          </a:p>
          <a:p>
            <a:pPr>
              <a:buFont typeface="Arial" panose="020B0604020202020204" pitchFamily="34" charset="0"/>
              <a:buChar char="•"/>
            </a:pPr>
            <a:r>
              <a:rPr lang="en-GB" dirty="0"/>
              <a:t> Foils for heroes – something that can be overcome. </a:t>
            </a:r>
          </a:p>
          <a:p>
            <a:pPr>
              <a:buFont typeface="Arial" panose="020B0604020202020204" pitchFamily="34" charset="0"/>
              <a:buChar char="•"/>
            </a:pPr>
            <a:endParaRPr lang="en-GB" sz="100" dirty="0"/>
          </a:p>
          <a:p>
            <a:pPr>
              <a:buFont typeface="Arial" panose="020B0604020202020204" pitchFamily="34" charset="0"/>
              <a:buChar char="•"/>
            </a:pPr>
            <a:r>
              <a:rPr lang="en-GB" dirty="0"/>
              <a:t> Representations of terrifying aspects of nature (e.g. Charybdis).</a:t>
            </a:r>
          </a:p>
          <a:p>
            <a:pPr>
              <a:buFont typeface="Arial" panose="020B0604020202020204" pitchFamily="34" charset="0"/>
              <a:buChar char="•"/>
            </a:pPr>
            <a:endParaRPr lang="en-GB" sz="100" dirty="0"/>
          </a:p>
          <a:p>
            <a:pPr>
              <a:buFont typeface="Arial" panose="020B0604020202020204" pitchFamily="34" charset="0"/>
              <a:buChar char="•"/>
            </a:pPr>
            <a:r>
              <a:rPr lang="en-GB" dirty="0"/>
              <a:t> Representations of the dangers of transgression (e.g. Medusa sleeping with Poseidon in the temple of Athena – Ovid </a:t>
            </a:r>
            <a:r>
              <a:rPr lang="en-GB" i="1" dirty="0"/>
              <a:t>Metamorphosis</a:t>
            </a:r>
            <a:r>
              <a:rPr lang="en-GB" dirty="0"/>
              <a:t>). </a:t>
            </a:r>
          </a:p>
          <a:p>
            <a:pPr>
              <a:buFont typeface="Arial" panose="020B0604020202020204" pitchFamily="34" charset="0"/>
              <a:buChar char="•"/>
            </a:pPr>
            <a:endParaRPr lang="en-GB" sz="100" dirty="0"/>
          </a:p>
          <a:p>
            <a:pPr>
              <a:buFont typeface="Arial" panose="020B0604020202020204" pitchFamily="34" charset="0"/>
              <a:buChar char="•"/>
            </a:pPr>
            <a:r>
              <a:rPr lang="en-GB" dirty="0"/>
              <a:t> Useful cultural insight into the fears and anxieties of a culture.  </a:t>
            </a:r>
          </a:p>
        </p:txBody>
      </p:sp>
    </p:spTree>
    <p:extLst>
      <p:ext uri="{BB962C8B-B14F-4D97-AF65-F5344CB8AC3E}">
        <p14:creationId xmlns:p14="http://schemas.microsoft.com/office/powerpoint/2010/main" val="26827087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Cultural influences: Near East </a:t>
            </a:r>
          </a:p>
        </p:txBody>
      </p:sp>
      <p:sp>
        <p:nvSpPr>
          <p:cNvPr id="3" name="Content Placeholder 2"/>
          <p:cNvSpPr>
            <a:spLocks noGrp="1"/>
          </p:cNvSpPr>
          <p:nvPr>
            <p:ph idx="1"/>
          </p:nvPr>
        </p:nvSpPr>
        <p:spPr>
          <a:xfrm>
            <a:off x="324196" y="1845734"/>
            <a:ext cx="3848793" cy="4779510"/>
          </a:xfrm>
        </p:spPr>
        <p:txBody>
          <a:bodyPr>
            <a:normAutofit/>
          </a:bodyPr>
          <a:lstStyle/>
          <a:p>
            <a:pPr>
              <a:buFont typeface="Arial" panose="020B0604020202020204" pitchFamily="34" charset="0"/>
              <a:buChar char="•"/>
            </a:pPr>
            <a:r>
              <a:rPr lang="en-GB" dirty="0"/>
              <a:t> The Greek and Hittite texts have strong correspondences:</a:t>
            </a:r>
          </a:p>
          <a:p>
            <a:pPr lvl="1">
              <a:buFont typeface="Arial" panose="020B0604020202020204" pitchFamily="34" charset="0"/>
              <a:buChar char="•"/>
            </a:pPr>
            <a:r>
              <a:rPr lang="en-GB" dirty="0"/>
              <a:t> Narratives of intergenerational conflict among the gods,</a:t>
            </a:r>
          </a:p>
          <a:p>
            <a:pPr lvl="1">
              <a:buFont typeface="Arial" panose="020B0604020202020204" pitchFamily="34" charset="0"/>
              <a:buChar char="•"/>
            </a:pPr>
            <a:r>
              <a:rPr lang="en-GB" dirty="0"/>
              <a:t> Suppression of various gods within others/under the earth,</a:t>
            </a:r>
          </a:p>
          <a:p>
            <a:pPr lvl="1">
              <a:buFont typeface="Arial" panose="020B0604020202020204" pitchFamily="34" charset="0"/>
              <a:buChar char="•"/>
            </a:pPr>
            <a:r>
              <a:rPr lang="en-GB" dirty="0"/>
              <a:t> Gods eating and regurgitating other deities,</a:t>
            </a:r>
          </a:p>
          <a:p>
            <a:pPr lvl="1">
              <a:buFont typeface="Arial" panose="020B0604020202020204" pitchFamily="34" charset="0"/>
              <a:buChar char="•"/>
            </a:pPr>
            <a:r>
              <a:rPr lang="en-GB" dirty="0"/>
              <a:t> Generational shift caused by the castration of the previous leader.</a:t>
            </a:r>
          </a:p>
          <a:p>
            <a:endParaRPr lang="en-GB" sz="100" dirty="0"/>
          </a:p>
          <a:p>
            <a:pPr>
              <a:buFont typeface="Arial" panose="020B0604020202020204" pitchFamily="34" charset="0"/>
              <a:buChar char="•"/>
            </a:pPr>
            <a:r>
              <a:rPr lang="en-GB" dirty="0"/>
              <a:t> Both the literary and iconographic traditions of the archaic period show cultural interaction during the archaic period.</a:t>
            </a:r>
          </a:p>
          <a:p>
            <a:endParaRPr lang="en-GB" dirty="0"/>
          </a:p>
        </p:txBody>
      </p:sp>
      <p:pic>
        <p:nvPicPr>
          <p:cNvPr id="4" name="Picture 3"/>
          <p:cNvPicPr>
            <a:picLocks noChangeAspect="1"/>
          </p:cNvPicPr>
          <p:nvPr/>
        </p:nvPicPr>
        <p:blipFill>
          <a:blip r:embed="rId2"/>
          <a:stretch>
            <a:fillRect/>
          </a:stretch>
        </p:blipFill>
        <p:spPr>
          <a:xfrm>
            <a:off x="5084730" y="1845734"/>
            <a:ext cx="3282030" cy="4381299"/>
          </a:xfrm>
          <a:prstGeom prst="rect">
            <a:avLst/>
          </a:prstGeom>
        </p:spPr>
      </p:pic>
      <p:sp>
        <p:nvSpPr>
          <p:cNvPr id="5" name="TextBox 4"/>
          <p:cNvSpPr txBox="1"/>
          <p:nvPr/>
        </p:nvSpPr>
        <p:spPr>
          <a:xfrm>
            <a:off x="3873731" y="5966074"/>
            <a:ext cx="5270269"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Athenian marble Sphinx grave-marker, 6</a:t>
            </a:r>
            <a:r>
              <a:rPr lang="en-GB" baseline="30000" dirty="0"/>
              <a:t>th</a:t>
            </a:r>
            <a:r>
              <a:rPr lang="en-GB" dirty="0"/>
              <a:t> century BC</a:t>
            </a:r>
          </a:p>
        </p:txBody>
      </p:sp>
      <p:sp>
        <p:nvSpPr>
          <p:cNvPr id="6" name="TextBox 5"/>
          <p:cNvSpPr txBox="1"/>
          <p:nvPr/>
        </p:nvSpPr>
        <p:spPr>
          <a:xfrm>
            <a:off x="4172989" y="3436218"/>
            <a:ext cx="1744175" cy="120032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Mentioned by: Hesiod, Aeschylus, Pausanias, Ovid.</a:t>
            </a:r>
          </a:p>
        </p:txBody>
      </p:sp>
      <p:pic>
        <p:nvPicPr>
          <p:cNvPr id="7" name="Picture 6"/>
          <p:cNvPicPr>
            <a:picLocks noChangeAspect="1"/>
          </p:cNvPicPr>
          <p:nvPr/>
        </p:nvPicPr>
        <p:blipFill>
          <a:blip r:embed="rId3"/>
          <a:stretch>
            <a:fillRect/>
          </a:stretch>
        </p:blipFill>
        <p:spPr>
          <a:xfrm>
            <a:off x="212637" y="2528560"/>
            <a:ext cx="4362855" cy="3492146"/>
          </a:xfrm>
          <a:prstGeom prst="rect">
            <a:avLst/>
          </a:prstGeom>
        </p:spPr>
      </p:pic>
      <p:sp>
        <p:nvSpPr>
          <p:cNvPr id="8" name="Content Placeholder 2"/>
          <p:cNvSpPr txBox="1">
            <a:spLocks/>
          </p:cNvSpPr>
          <p:nvPr/>
        </p:nvSpPr>
        <p:spPr>
          <a:xfrm>
            <a:off x="324196" y="5440473"/>
            <a:ext cx="4139739" cy="1160466"/>
          </a:xfrm>
          <a:prstGeom prst="rect">
            <a:avLst/>
          </a:prstGeom>
        </p:spPr>
        <p:style>
          <a:lnRef idx="2">
            <a:schemeClr val="accent1"/>
          </a:lnRef>
          <a:fillRef idx="1">
            <a:schemeClr val="lt1"/>
          </a:fillRef>
          <a:effectRef idx="0">
            <a:schemeClr val="accent1"/>
          </a:effectRef>
          <a:fontRef idx="minor">
            <a:schemeClr val="dk1"/>
          </a:fontRef>
        </p:style>
        <p:txBody>
          <a:bodyPr vert="horz" lIns="0" tIns="45720" rIns="0" bIns="45720" rtlCol="0">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dk1"/>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dk1"/>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9pPr>
          </a:lstStyle>
          <a:p>
            <a:pPr marL="0" indent="0" fontAlgn="base">
              <a:buNone/>
            </a:pPr>
            <a:r>
              <a:rPr lang="en-GB" sz="2800" dirty="0"/>
              <a:t>Corinthian vessel, attributed to the </a:t>
            </a:r>
            <a:r>
              <a:rPr lang="en-GB" sz="2800" dirty="0" err="1"/>
              <a:t>Polyteleia</a:t>
            </a:r>
            <a:r>
              <a:rPr lang="en-GB" sz="2800" dirty="0"/>
              <a:t> Painter, c. 630–615 BC</a:t>
            </a:r>
          </a:p>
          <a:p>
            <a:endParaRPr lang="en-GB" dirty="0"/>
          </a:p>
        </p:txBody>
      </p:sp>
      <p:pic>
        <p:nvPicPr>
          <p:cNvPr id="9" name="Picture 8"/>
          <p:cNvPicPr>
            <a:picLocks noChangeAspect="1"/>
          </p:cNvPicPr>
          <p:nvPr/>
        </p:nvPicPr>
        <p:blipFill>
          <a:blip r:embed="rId4"/>
          <a:stretch>
            <a:fillRect/>
          </a:stretch>
        </p:blipFill>
        <p:spPr>
          <a:xfrm>
            <a:off x="5907329" y="2074435"/>
            <a:ext cx="3009940" cy="2261370"/>
          </a:xfrm>
          <a:prstGeom prst="rect">
            <a:avLst/>
          </a:prstGeom>
        </p:spPr>
      </p:pic>
      <p:sp>
        <p:nvSpPr>
          <p:cNvPr id="10" name="TextBox 9"/>
          <p:cNvSpPr txBox="1"/>
          <p:nvPr/>
        </p:nvSpPr>
        <p:spPr>
          <a:xfrm>
            <a:off x="5321385" y="3987467"/>
            <a:ext cx="3898668"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Old Assyrian, 18th century BC, Anatolia </a:t>
            </a:r>
          </a:p>
        </p:txBody>
      </p:sp>
      <p:pic>
        <p:nvPicPr>
          <p:cNvPr id="11" name="Picture 10"/>
          <p:cNvPicPr>
            <a:picLocks noChangeAspect="1"/>
          </p:cNvPicPr>
          <p:nvPr/>
        </p:nvPicPr>
        <p:blipFill rotWithShape="1">
          <a:blip r:embed="rId5"/>
          <a:srcRect l="14744" t="9260" r="17285" b="9781"/>
          <a:stretch/>
        </p:blipFill>
        <p:spPr>
          <a:xfrm>
            <a:off x="7451041" y="4354340"/>
            <a:ext cx="1579589" cy="2595698"/>
          </a:xfrm>
          <a:prstGeom prst="rect">
            <a:avLst/>
          </a:prstGeom>
        </p:spPr>
      </p:pic>
      <p:sp>
        <p:nvSpPr>
          <p:cNvPr id="12" name="TextBox 11"/>
          <p:cNvSpPr txBox="1"/>
          <p:nvPr/>
        </p:nvSpPr>
        <p:spPr>
          <a:xfrm>
            <a:off x="5558855" y="5368302"/>
            <a:ext cx="1900019" cy="1015663"/>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000" dirty="0"/>
              <a:t>Neo-Assyrian, 8-7th century BC, Mesopotamia.</a:t>
            </a:r>
          </a:p>
        </p:txBody>
      </p:sp>
      <p:pic>
        <p:nvPicPr>
          <p:cNvPr id="13" name="Picture 12">
            <a:extLst>
              <a:ext uri="{FF2B5EF4-FFF2-40B4-BE49-F238E27FC236}">
                <a16:creationId xmlns:a16="http://schemas.microsoft.com/office/drawing/2014/main" id="{72CBE311-9C08-4667-9A4D-538898C4CFB7}"/>
              </a:ext>
            </a:extLst>
          </p:cNvPr>
          <p:cNvPicPr>
            <a:picLocks noChangeAspect="1"/>
          </p:cNvPicPr>
          <p:nvPr/>
        </p:nvPicPr>
        <p:blipFill rotWithShape="1">
          <a:blip r:embed="rId6"/>
          <a:srcRect l="31668" t="15345" r="32670" b="7234"/>
          <a:stretch/>
        </p:blipFill>
        <p:spPr>
          <a:xfrm>
            <a:off x="3569723" y="219072"/>
            <a:ext cx="2802580" cy="3185125"/>
          </a:xfrm>
          <a:prstGeom prst="rect">
            <a:avLst/>
          </a:prstGeom>
        </p:spPr>
      </p:pic>
      <p:sp>
        <p:nvSpPr>
          <p:cNvPr id="14" name="TextBox 13">
            <a:extLst>
              <a:ext uri="{FF2B5EF4-FFF2-40B4-BE49-F238E27FC236}">
                <a16:creationId xmlns:a16="http://schemas.microsoft.com/office/drawing/2014/main" id="{6FE54FA1-1148-43B6-A451-5BBB62D82D6E}"/>
              </a:ext>
            </a:extLst>
          </p:cNvPr>
          <p:cNvSpPr txBox="1"/>
          <p:nvPr/>
        </p:nvSpPr>
        <p:spPr>
          <a:xfrm>
            <a:off x="978504" y="371217"/>
            <a:ext cx="2802580" cy="132343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000" dirty="0"/>
              <a:t>Limestone model column base. Neo-Assyrian, 700-600 BC, </a:t>
            </a:r>
            <a:r>
              <a:rPr lang="en-GB" sz="2000" dirty="0" err="1"/>
              <a:t>Kouyunjik</a:t>
            </a:r>
            <a:r>
              <a:rPr lang="en-GB" sz="2000" dirty="0"/>
              <a:t> (Nineveh) Mesopotamia.</a:t>
            </a:r>
          </a:p>
        </p:txBody>
      </p:sp>
    </p:spTree>
    <p:extLst>
      <p:ext uri="{BB962C8B-B14F-4D97-AF65-F5344CB8AC3E}">
        <p14:creationId xmlns:p14="http://schemas.microsoft.com/office/powerpoint/2010/main" val="2628524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circle(in)">
                                      <p:cBhvr>
                                        <p:cTn id="7" dur="2000"/>
                                        <p:tgtEl>
                                          <p:spTgt spid="14"/>
                                        </p:tgtEl>
                                      </p:cBhvr>
                                    </p:animEffect>
                                  </p:childTnLst>
                                </p:cTn>
                              </p:par>
                              <p:par>
                                <p:cTn id="8" presetID="6" presetClass="entr" presetSubtype="16"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circle(in)">
                                      <p:cBhvr>
                                        <p:cTn id="10" dur="2000"/>
                                        <p:tgtEl>
                                          <p:spTgt spid="13"/>
                                        </p:tgtEl>
                                      </p:cBhvr>
                                    </p:animEffect>
                                  </p:childTnLst>
                                </p:cTn>
                              </p:par>
                              <p:par>
                                <p:cTn id="11" presetID="6" presetClass="entr" presetSubtype="16"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circle(in)">
                                      <p:cBhvr>
                                        <p:cTn id="13" dur="2000"/>
                                        <p:tgtEl>
                                          <p:spTgt spid="7"/>
                                        </p:tgtEl>
                                      </p:cBhvr>
                                    </p:animEffect>
                                  </p:childTnLst>
                                </p:cTn>
                              </p:par>
                              <p:par>
                                <p:cTn id="14" presetID="6" presetClass="entr" presetSubtype="16"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circle(in)">
                                      <p:cBhvr>
                                        <p:cTn id="16" dur="2000"/>
                                        <p:tgtEl>
                                          <p:spTgt spid="8"/>
                                        </p:tgtEl>
                                      </p:cBhvr>
                                    </p:animEffect>
                                  </p:childTnLst>
                                </p:cTn>
                              </p:par>
                              <p:par>
                                <p:cTn id="17" presetID="6" presetClass="entr" presetSubtype="16"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circle(in)">
                                      <p:cBhvr>
                                        <p:cTn id="19" dur="2000"/>
                                        <p:tgtEl>
                                          <p:spTgt spid="12"/>
                                        </p:tgtEl>
                                      </p:cBhvr>
                                    </p:animEffect>
                                  </p:childTnLst>
                                </p:cTn>
                              </p:par>
                              <p:par>
                                <p:cTn id="20" presetID="6" presetClass="entr" presetSubtype="16" fill="hold" grpId="0"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circle(in)">
                                      <p:cBhvr>
                                        <p:cTn id="22" dur="2000"/>
                                        <p:tgtEl>
                                          <p:spTgt spid="10"/>
                                        </p:tgtEl>
                                      </p:cBhvr>
                                    </p:animEffect>
                                  </p:childTnLst>
                                </p:cTn>
                              </p:par>
                              <p:par>
                                <p:cTn id="23" presetID="6" presetClass="entr" presetSubtype="16" fill="hold" nodeType="with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circle(in)">
                                      <p:cBhvr>
                                        <p:cTn id="25" dur="2000"/>
                                        <p:tgtEl>
                                          <p:spTgt spid="9"/>
                                        </p:tgtEl>
                                      </p:cBhvr>
                                    </p:animEffect>
                                  </p:childTnLst>
                                </p:cTn>
                              </p:par>
                              <p:par>
                                <p:cTn id="26" presetID="6" presetClass="entr" presetSubtype="16" fill="hold" nodeType="with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circle(in)">
                                      <p:cBhvr>
                                        <p:cTn id="28"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2" grpId="0" animBg="1"/>
      <p:bldP spid="1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Cultural influences: historical legacy</a:t>
            </a:r>
          </a:p>
        </p:txBody>
      </p:sp>
      <p:sp>
        <p:nvSpPr>
          <p:cNvPr id="3" name="Content Placeholder 2"/>
          <p:cNvSpPr>
            <a:spLocks noGrp="1"/>
          </p:cNvSpPr>
          <p:nvPr>
            <p:ph idx="1"/>
          </p:nvPr>
        </p:nvSpPr>
        <p:spPr>
          <a:xfrm>
            <a:off x="157943" y="2044931"/>
            <a:ext cx="2776452" cy="4630189"/>
          </a:xfrm>
        </p:spPr>
        <p:txBody>
          <a:bodyPr/>
          <a:lstStyle/>
          <a:p>
            <a:r>
              <a:rPr lang="en-GB" sz="3200" b="1" dirty="0"/>
              <a:t>Minotaur</a:t>
            </a:r>
            <a:r>
              <a:rPr lang="en-GB" dirty="0"/>
              <a:t> </a:t>
            </a:r>
          </a:p>
          <a:p>
            <a:pPr>
              <a:buFont typeface="Arial" panose="020B0604020202020204" pitchFamily="34" charset="0"/>
              <a:buChar char="•"/>
            </a:pPr>
            <a:r>
              <a:rPr lang="en-GB" dirty="0"/>
              <a:t> </a:t>
            </a:r>
            <a:r>
              <a:rPr lang="en-GB" sz="2400" dirty="0"/>
              <a:t>Hybrid with a bull’s head and human body</a:t>
            </a:r>
          </a:p>
          <a:p>
            <a:pPr>
              <a:buFont typeface="Arial" panose="020B0604020202020204" pitchFamily="34" charset="0"/>
              <a:buChar char="•"/>
            </a:pPr>
            <a:r>
              <a:rPr lang="en-GB" sz="2400" dirty="0"/>
              <a:t> Son of Minos, king of Crete, and Pasiphae</a:t>
            </a:r>
          </a:p>
          <a:p>
            <a:pPr>
              <a:buFont typeface="Arial" panose="020B0604020202020204" pitchFamily="34" charset="0"/>
              <a:buChar char="•"/>
            </a:pPr>
            <a:r>
              <a:rPr lang="en-GB" sz="2400" dirty="0"/>
              <a:t> Lived in a labyrinth, designed by Daedalus</a:t>
            </a:r>
          </a:p>
          <a:p>
            <a:pPr>
              <a:buFont typeface="Arial" panose="020B0604020202020204" pitchFamily="34" charset="0"/>
              <a:buChar char="•"/>
            </a:pPr>
            <a:r>
              <a:rPr lang="en-GB" sz="2400" dirty="0"/>
              <a:t> Killed by Theseus</a:t>
            </a:r>
          </a:p>
          <a:p>
            <a:endParaRPr lang="en-GB" dirty="0"/>
          </a:p>
        </p:txBody>
      </p:sp>
      <p:pic>
        <p:nvPicPr>
          <p:cNvPr id="4" name="Picture 3"/>
          <p:cNvPicPr>
            <a:picLocks noChangeAspect="1"/>
          </p:cNvPicPr>
          <p:nvPr/>
        </p:nvPicPr>
        <p:blipFill>
          <a:blip r:embed="rId2"/>
          <a:stretch>
            <a:fillRect/>
          </a:stretch>
        </p:blipFill>
        <p:spPr>
          <a:xfrm>
            <a:off x="3002906" y="1986742"/>
            <a:ext cx="2705436" cy="4092750"/>
          </a:xfrm>
          <a:prstGeom prst="rect">
            <a:avLst/>
          </a:prstGeom>
        </p:spPr>
      </p:pic>
      <p:sp>
        <p:nvSpPr>
          <p:cNvPr id="5" name="TextBox 4"/>
          <p:cNvSpPr txBox="1"/>
          <p:nvPr/>
        </p:nvSpPr>
        <p:spPr>
          <a:xfrm>
            <a:off x="3002907" y="6005707"/>
            <a:ext cx="2705436"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Attic black-figure amphora, 540-480 BC</a:t>
            </a:r>
          </a:p>
        </p:txBody>
      </p:sp>
      <p:pic>
        <p:nvPicPr>
          <p:cNvPr id="6" name="Picture 5"/>
          <p:cNvPicPr>
            <a:picLocks noChangeAspect="1"/>
          </p:cNvPicPr>
          <p:nvPr/>
        </p:nvPicPr>
        <p:blipFill>
          <a:blip r:embed="rId3"/>
          <a:stretch>
            <a:fillRect/>
          </a:stretch>
        </p:blipFill>
        <p:spPr>
          <a:xfrm>
            <a:off x="5910884" y="2901141"/>
            <a:ext cx="3046376" cy="3046376"/>
          </a:xfrm>
          <a:prstGeom prst="rect">
            <a:avLst/>
          </a:prstGeom>
        </p:spPr>
      </p:pic>
      <p:sp>
        <p:nvSpPr>
          <p:cNvPr id="7" name="TextBox 6"/>
          <p:cNvSpPr txBox="1"/>
          <p:nvPr/>
        </p:nvSpPr>
        <p:spPr>
          <a:xfrm>
            <a:off x="5910884" y="5756326"/>
            <a:ext cx="3046376"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Roman mosaic, 2-3rd century AD</a:t>
            </a:r>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6133" y="1863053"/>
            <a:ext cx="8435339" cy="4569142"/>
          </a:xfrm>
          <a:prstGeom prst="rect">
            <a:avLst/>
          </a:prstGeom>
        </p:spPr>
      </p:pic>
      <p:sp>
        <p:nvSpPr>
          <p:cNvPr id="9" name="TextBox 8"/>
          <p:cNvSpPr txBox="1"/>
          <p:nvPr/>
        </p:nvSpPr>
        <p:spPr>
          <a:xfrm>
            <a:off x="822959" y="6290907"/>
            <a:ext cx="7406641" cy="369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The Bull-Leaping Fresco from the Great Palace at Knossos, Crete, Bronze Age</a:t>
            </a:r>
          </a:p>
        </p:txBody>
      </p:sp>
    </p:spTree>
    <p:extLst>
      <p:ext uri="{BB962C8B-B14F-4D97-AF65-F5344CB8AC3E}">
        <p14:creationId xmlns:p14="http://schemas.microsoft.com/office/powerpoint/2010/main" val="4243581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circle(in)">
                                      <p:cBhvr>
                                        <p:cTn id="10"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573" y="286604"/>
            <a:ext cx="8044787" cy="1450757"/>
          </a:xfrm>
        </p:spPr>
        <p:txBody>
          <a:bodyPr/>
          <a:lstStyle/>
          <a:p>
            <a:r>
              <a:rPr lang="en-GB" b="1" dirty="0"/>
              <a:t>“Monsters” that serve the gods: Cerberus </a:t>
            </a:r>
          </a:p>
        </p:txBody>
      </p:sp>
      <p:sp>
        <p:nvSpPr>
          <p:cNvPr id="3" name="Content Placeholder 2"/>
          <p:cNvSpPr>
            <a:spLocks noGrp="1"/>
          </p:cNvSpPr>
          <p:nvPr>
            <p:ph idx="1"/>
          </p:nvPr>
        </p:nvSpPr>
        <p:spPr>
          <a:xfrm>
            <a:off x="332509" y="2053245"/>
            <a:ext cx="8503920" cy="4289366"/>
          </a:xfrm>
          <a:ln/>
        </p:spPr>
        <p:style>
          <a:lnRef idx="2">
            <a:schemeClr val="accent1"/>
          </a:lnRef>
          <a:fillRef idx="1">
            <a:schemeClr val="lt1"/>
          </a:fillRef>
          <a:effectRef idx="0">
            <a:schemeClr val="accent1"/>
          </a:effectRef>
          <a:fontRef idx="minor">
            <a:schemeClr val="dk1"/>
          </a:fontRef>
        </p:style>
        <p:txBody>
          <a:bodyPr>
            <a:noAutofit/>
          </a:bodyPr>
          <a:lstStyle/>
          <a:p>
            <a:pPr marL="0" indent="0">
              <a:buNone/>
            </a:pPr>
            <a:r>
              <a:rPr lang="en-GB" sz="2200" dirty="0"/>
              <a:t>‘She then gave birth to something intractable, unspeakable, Cerberus who eats raw flesh, the bronze-voiced dog of Hades, fifty-headed, ruthless and mighty.’</a:t>
            </a:r>
          </a:p>
          <a:p>
            <a:pPr marL="0" indent="0" algn="r">
              <a:buNone/>
            </a:pPr>
            <a:r>
              <a:rPr lang="en-GB" b="1" dirty="0" err="1"/>
              <a:t>Hes</a:t>
            </a:r>
            <a:r>
              <a:rPr lang="en-GB" b="1" dirty="0"/>
              <a:t>. </a:t>
            </a:r>
            <a:r>
              <a:rPr lang="en-GB" b="1" i="1" dirty="0"/>
              <a:t>Th</a:t>
            </a:r>
            <a:r>
              <a:rPr lang="en-GB" b="1" dirty="0"/>
              <a:t>. 310-12</a:t>
            </a:r>
          </a:p>
          <a:p>
            <a:pPr marL="0" indent="0">
              <a:buNone/>
            </a:pPr>
            <a:endParaRPr lang="en-GB" sz="1800" dirty="0"/>
          </a:p>
          <a:p>
            <a:pPr marL="0" indent="0">
              <a:buNone/>
            </a:pPr>
            <a:r>
              <a:rPr lang="en-GB" sz="2200" dirty="0"/>
              <a:t>‘That is where, in front, stand the echoing houses of the earthly god, of powerful Hades and of dread Persephone, and a terrible dog guards them in front, pitiless. He has an evil trick: upon those going in he fawns alike with his tail and with both ears, but he does not let them leave again: instead, observing them closely he devours whomever he catches trying to go out from t</a:t>
            </a:r>
            <a:r>
              <a:rPr lang="en-US" sz="2200" dirty="0"/>
              <a:t>he</a:t>
            </a:r>
            <a:r>
              <a:rPr lang="en-GB" sz="2200" dirty="0"/>
              <a:t> gates of powerful Hades and dread Persephone.’ </a:t>
            </a:r>
          </a:p>
          <a:p>
            <a:pPr marL="0" indent="0" algn="r">
              <a:buNone/>
            </a:pPr>
            <a:r>
              <a:rPr lang="en-GB" b="1" dirty="0" err="1"/>
              <a:t>Hes</a:t>
            </a:r>
            <a:r>
              <a:rPr lang="en-GB" b="1" dirty="0"/>
              <a:t>. </a:t>
            </a:r>
            <a:r>
              <a:rPr lang="en-GB" b="1" i="1" dirty="0"/>
              <a:t>Th.</a:t>
            </a:r>
            <a:r>
              <a:rPr lang="en-GB" b="1" dirty="0"/>
              <a:t> 767-775</a:t>
            </a:r>
          </a:p>
        </p:txBody>
      </p:sp>
      <p:pic>
        <p:nvPicPr>
          <p:cNvPr id="4" name="Picture 3"/>
          <p:cNvPicPr>
            <a:picLocks noChangeAspect="1"/>
          </p:cNvPicPr>
          <p:nvPr/>
        </p:nvPicPr>
        <p:blipFill rotWithShape="1">
          <a:blip r:embed="rId2"/>
          <a:srcRect b="7134"/>
          <a:stretch/>
        </p:blipFill>
        <p:spPr>
          <a:xfrm>
            <a:off x="0" y="2627861"/>
            <a:ext cx="5726028" cy="3449783"/>
          </a:xfrm>
          <a:prstGeom prst="rect">
            <a:avLst/>
          </a:prstGeom>
        </p:spPr>
      </p:pic>
      <p:pic>
        <p:nvPicPr>
          <p:cNvPr id="5" name="Picture 4"/>
          <p:cNvPicPr>
            <a:picLocks noChangeAspect="1"/>
          </p:cNvPicPr>
          <p:nvPr/>
        </p:nvPicPr>
        <p:blipFill>
          <a:blip r:embed="rId3"/>
          <a:stretch>
            <a:fillRect/>
          </a:stretch>
        </p:blipFill>
        <p:spPr>
          <a:xfrm>
            <a:off x="4465599" y="2737487"/>
            <a:ext cx="4678401" cy="3341715"/>
          </a:xfrm>
          <a:prstGeom prst="rect">
            <a:avLst/>
          </a:prstGeom>
        </p:spPr>
      </p:pic>
      <p:sp>
        <p:nvSpPr>
          <p:cNvPr id="6" name="Content Placeholder 2"/>
          <p:cNvSpPr txBox="1">
            <a:spLocks/>
          </p:cNvSpPr>
          <p:nvPr/>
        </p:nvSpPr>
        <p:spPr>
          <a:xfrm>
            <a:off x="332509" y="6080761"/>
            <a:ext cx="8570422" cy="523699"/>
          </a:xfrm>
          <a:prstGeom prst="rect">
            <a:avLst/>
          </a:prstGeom>
        </p:spPr>
        <p:style>
          <a:lnRef idx="2">
            <a:schemeClr val="accent1"/>
          </a:lnRef>
          <a:fillRef idx="1">
            <a:schemeClr val="lt1"/>
          </a:fillRef>
          <a:effectRef idx="0">
            <a:schemeClr val="accent1"/>
          </a:effectRef>
          <a:fontRef idx="minor">
            <a:schemeClr val="dk1"/>
          </a:fontRef>
        </p:style>
        <p:txBody>
          <a:bodyPr vert="horz" lIns="0" tIns="45720" rIns="0" bIns="45720" rtlCol="0">
            <a:normAutofit fontScale="850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dk1"/>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dk1"/>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9pPr>
          </a:lstStyle>
          <a:p>
            <a:pPr marL="0" indent="0">
              <a:buFont typeface="Calibri" panose="020F0502020204030204" pitchFamily="34" charset="0"/>
              <a:buNone/>
            </a:pPr>
            <a:r>
              <a:rPr lang="en-GB" sz="2400" dirty="0"/>
              <a:t>Black-figure hydria, c 530 BCE</a:t>
            </a:r>
            <a:r>
              <a:rPr lang="en-GB" dirty="0"/>
              <a:t>		</a:t>
            </a:r>
            <a:r>
              <a:rPr lang="en-GB" sz="2400" dirty="0"/>
              <a:t>Red-figure volute krater 330-310 BCE</a:t>
            </a:r>
          </a:p>
        </p:txBody>
      </p:sp>
    </p:spTree>
    <p:extLst>
      <p:ext uri="{BB962C8B-B14F-4D97-AF65-F5344CB8AC3E}">
        <p14:creationId xmlns:p14="http://schemas.microsoft.com/office/powerpoint/2010/main" val="2300238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anim calcmode="lin" valueType="num">
                                      <p:cBhvr>
                                        <p:cTn id="18" dur="1000" fill="hold"/>
                                        <p:tgtEl>
                                          <p:spTgt spid="6"/>
                                        </p:tgtEl>
                                        <p:attrNameLst>
                                          <p:attrName>ppt_x</p:attrName>
                                        </p:attrNameLst>
                                      </p:cBhvr>
                                      <p:tavLst>
                                        <p:tav tm="0">
                                          <p:val>
                                            <p:strVal val="#ppt_x"/>
                                          </p:val>
                                        </p:tav>
                                        <p:tav tm="100000">
                                          <p:val>
                                            <p:strVal val="#ppt_x"/>
                                          </p:val>
                                        </p:tav>
                                      </p:tavLst>
                                    </p:anim>
                                    <p:anim calcmode="lin" valueType="num">
                                      <p:cBhvr>
                                        <p:cTn id="1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0575" y="286604"/>
            <a:ext cx="8254538" cy="1450757"/>
          </a:xfrm>
        </p:spPr>
        <p:txBody>
          <a:bodyPr/>
          <a:lstStyle/>
          <a:p>
            <a:r>
              <a:rPr lang="en-GB" b="1" dirty="0"/>
              <a:t>Monsters that challenge the gods</a:t>
            </a:r>
          </a:p>
        </p:txBody>
      </p:sp>
      <p:sp>
        <p:nvSpPr>
          <p:cNvPr id="4" name="Content Placeholder 2"/>
          <p:cNvSpPr>
            <a:spLocks noGrp="1"/>
          </p:cNvSpPr>
          <p:nvPr>
            <p:ph idx="1"/>
          </p:nvPr>
        </p:nvSpPr>
        <p:spPr>
          <a:xfrm>
            <a:off x="108065" y="2400472"/>
            <a:ext cx="8894619" cy="4299586"/>
          </a:xfrm>
          <a:ln w="38100"/>
        </p:spPr>
        <p:style>
          <a:lnRef idx="2">
            <a:schemeClr val="accent1"/>
          </a:lnRef>
          <a:fillRef idx="1">
            <a:schemeClr val="lt1"/>
          </a:fillRef>
          <a:effectRef idx="0">
            <a:schemeClr val="accent1"/>
          </a:effectRef>
          <a:fontRef idx="minor">
            <a:schemeClr val="dk1"/>
          </a:fontRef>
        </p:style>
        <p:txBody>
          <a:bodyPr>
            <a:noAutofit/>
          </a:bodyPr>
          <a:lstStyle/>
          <a:p>
            <a:pPr marL="0" indent="0">
              <a:buNone/>
            </a:pPr>
            <a:r>
              <a:rPr lang="en-GB" sz="2400" dirty="0"/>
              <a:t>His [</a:t>
            </a:r>
            <a:r>
              <a:rPr lang="en-GB" sz="2400" b="1" dirty="0" err="1">
                <a:effectLst>
                  <a:outerShdw blurRad="38100" dist="38100" dir="2700000" algn="tl">
                    <a:srgbClr val="000000">
                      <a:alpha val="43137"/>
                    </a:srgbClr>
                  </a:outerShdw>
                </a:effectLst>
              </a:rPr>
              <a:t>Typhoeus</a:t>
            </a:r>
            <a:r>
              <a:rPr lang="en-GB" sz="2400" dirty="0"/>
              <a:t>] </a:t>
            </a:r>
            <a:r>
              <a:rPr lang="en-GB" sz="2400" b="1" dirty="0"/>
              <a:t>hands</a:t>
            </a:r>
            <a:r>
              <a:rPr lang="en-GB" sz="2400" dirty="0"/>
              <a:t> are holding deeds upon strength, and tireless the strong god’s </a:t>
            </a:r>
            <a:r>
              <a:rPr lang="en-GB" sz="2400" b="1" dirty="0"/>
              <a:t>feet</a:t>
            </a:r>
            <a:r>
              <a:rPr lang="en-GB" sz="2400" dirty="0"/>
              <a:t>; and from his </a:t>
            </a:r>
            <a:r>
              <a:rPr lang="en-GB" sz="2400" b="1" dirty="0"/>
              <a:t>shoulders</a:t>
            </a:r>
            <a:r>
              <a:rPr lang="en-GB" sz="2400" dirty="0"/>
              <a:t> there were a </a:t>
            </a:r>
            <a:r>
              <a:rPr lang="en-GB" sz="2400" b="1" dirty="0"/>
              <a:t>hundred heads of a snake</a:t>
            </a:r>
            <a:r>
              <a:rPr lang="en-GB" sz="2400" dirty="0"/>
              <a:t>, a terrible </a:t>
            </a:r>
            <a:r>
              <a:rPr lang="en-GB" sz="2400" dirty="0" err="1"/>
              <a:t>drakon’s</a:t>
            </a:r>
            <a:r>
              <a:rPr lang="en-GB" sz="2400" dirty="0"/>
              <a:t>, licking with their dark tongues; and on his prodigious heads </a:t>
            </a:r>
            <a:r>
              <a:rPr lang="en-GB" sz="2400" b="1" dirty="0"/>
              <a:t>fire sparkled from his eyes</a:t>
            </a:r>
            <a:r>
              <a:rPr lang="en-GB" sz="2400" dirty="0"/>
              <a:t> under the eyebrows, and from all of his heads fire burned as he glared. And there were voices in all his terrible heads, sending forth all kinds of sounds, inconceivable: for sometimes they would utter sounds as though for the gods to understand, and at other times the sound of a loud-bellowing, majestic bull, unstoppable in its strength, at other times that of a lion, with a ruthless spirit, at other times like young dogs, a wonder to hear, and at other times he hissed, and the high mountains echoed from below. </a:t>
            </a:r>
          </a:p>
          <a:p>
            <a:pPr marL="0" indent="0" algn="r">
              <a:buNone/>
            </a:pPr>
            <a:r>
              <a:rPr lang="en-GB" sz="2400" b="1" dirty="0" err="1"/>
              <a:t>Hes</a:t>
            </a:r>
            <a:r>
              <a:rPr lang="en-GB" sz="2400" b="1" dirty="0"/>
              <a:t>. </a:t>
            </a:r>
            <a:r>
              <a:rPr lang="en-GB" sz="2400" b="1" i="1" dirty="0"/>
              <a:t>Th. </a:t>
            </a:r>
            <a:r>
              <a:rPr lang="en-GB" sz="2400" b="1" dirty="0"/>
              <a:t>823-35</a:t>
            </a:r>
          </a:p>
          <a:p>
            <a:endParaRPr lang="en-GB" sz="2400" dirty="0"/>
          </a:p>
        </p:txBody>
      </p:sp>
      <p:sp>
        <p:nvSpPr>
          <p:cNvPr id="5" name="Rectangle 4"/>
          <p:cNvSpPr/>
          <p:nvPr/>
        </p:nvSpPr>
        <p:spPr>
          <a:xfrm>
            <a:off x="274319" y="1737361"/>
            <a:ext cx="8653550" cy="707886"/>
          </a:xfrm>
          <a:prstGeom prst="rect">
            <a:avLst/>
          </a:prstGeom>
        </p:spPr>
        <p:txBody>
          <a:bodyPr wrap="square">
            <a:spAutoFit/>
          </a:bodyPr>
          <a:lstStyle/>
          <a:p>
            <a:r>
              <a:rPr lang="en-GB" sz="2000" b="1" dirty="0" err="1"/>
              <a:t>Typhoeus</a:t>
            </a:r>
            <a:r>
              <a:rPr lang="en-GB" sz="2000" b="1" dirty="0"/>
              <a:t> / Typhon – a monster that Zeus fought to ensure his kingship over the cosmos - Anthropomorphic hybrid - Serpentine features</a:t>
            </a:r>
          </a:p>
        </p:txBody>
      </p:sp>
      <p:sp>
        <p:nvSpPr>
          <p:cNvPr id="6" name="Content Placeholder 2"/>
          <p:cNvSpPr txBox="1">
            <a:spLocks/>
          </p:cNvSpPr>
          <p:nvPr/>
        </p:nvSpPr>
        <p:spPr>
          <a:xfrm>
            <a:off x="108065" y="2445247"/>
            <a:ext cx="8894619" cy="4354564"/>
          </a:xfrm>
          <a:prstGeom prst="rect">
            <a:avLst/>
          </a:prstGeom>
          <a:ln w="57150" cap="flat" cmpd="sng" algn="ctr">
            <a:solidFill>
              <a:schemeClr val="accent1"/>
            </a:solidFill>
            <a:prstDash val="solid"/>
          </a:ln>
        </p:spPr>
        <p:style>
          <a:lnRef idx="2">
            <a:schemeClr val="accent1"/>
          </a:lnRef>
          <a:fillRef idx="1">
            <a:schemeClr val="lt1"/>
          </a:fillRef>
          <a:effectRef idx="0">
            <a:schemeClr val="accent1"/>
          </a:effectRef>
          <a:fontRef idx="minor">
            <a:schemeClr val="dk1"/>
          </a:fontRef>
        </p:style>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dk1"/>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dk1"/>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9pPr>
          </a:lstStyle>
          <a:p>
            <a:pPr marL="0" indent="0" algn="just">
              <a:buFont typeface="Calibri" panose="020F0502020204030204" pitchFamily="34" charset="0"/>
              <a:buNone/>
            </a:pPr>
            <a:r>
              <a:rPr lang="en-GB" sz="2400" dirty="0"/>
              <a:t>He was </a:t>
            </a:r>
            <a:r>
              <a:rPr lang="en-GB" sz="2400" b="1" dirty="0"/>
              <a:t>part man and part beast</a:t>
            </a:r>
            <a:r>
              <a:rPr lang="en-GB" sz="2400" dirty="0"/>
              <a:t>, and in both size and strength he surpassed all the other children of Ge. </a:t>
            </a:r>
            <a:r>
              <a:rPr lang="en-GB" sz="2400" b="1" dirty="0"/>
              <a:t>Down to his thighs he was human in form</a:t>
            </a:r>
            <a:r>
              <a:rPr lang="en-GB" sz="2400" dirty="0"/>
              <a:t>, but of such immense size that he rose higher than all the mountains and often even scraped the stars with his head. With arms out-stretched, he could reach the west on one side and the east on the other; and </a:t>
            </a:r>
            <a:r>
              <a:rPr lang="en-GB" sz="2400" b="1" dirty="0"/>
              <a:t>from his arms there sprang a hundred </a:t>
            </a:r>
            <a:r>
              <a:rPr lang="en-GB" sz="2400" b="1" dirty="0" err="1"/>
              <a:t>drakons</a:t>
            </a:r>
            <a:r>
              <a:rPr lang="en-GB" sz="2400" b="1" dirty="0"/>
              <a:t>’ heads</a:t>
            </a:r>
            <a:r>
              <a:rPr lang="en-GB" sz="2400" dirty="0"/>
              <a:t>. Below </a:t>
            </a:r>
            <a:r>
              <a:rPr lang="en-GB" sz="2400" b="1" dirty="0"/>
              <a:t>his thighs, he had massive coils of vipers</a:t>
            </a:r>
            <a:r>
              <a:rPr lang="en-GB" sz="2400" dirty="0"/>
              <a:t>, which, when they were fully extended, reached right up to his head and emitted violent hisses. He had </a:t>
            </a:r>
            <a:r>
              <a:rPr lang="en-GB" sz="2400" b="1" dirty="0"/>
              <a:t>wings all over his body</a:t>
            </a:r>
            <a:r>
              <a:rPr lang="en-GB" sz="2400" dirty="0"/>
              <a:t>, and filthy hair springing up from his head and cheeks floated around him in the wind, and fire flashed from his eyes. </a:t>
            </a:r>
          </a:p>
          <a:p>
            <a:pPr marL="0" indent="0" algn="r">
              <a:buFont typeface="Calibri" panose="020F0502020204030204" pitchFamily="34" charset="0"/>
              <a:buNone/>
            </a:pPr>
            <a:r>
              <a:rPr lang="en-GB" sz="2400" b="1" dirty="0" err="1"/>
              <a:t>Apollod</a:t>
            </a:r>
            <a:r>
              <a:rPr lang="en-GB" sz="2400" b="1" dirty="0"/>
              <a:t>. </a:t>
            </a:r>
            <a:r>
              <a:rPr lang="en-GB" sz="2400" b="1" i="1" dirty="0"/>
              <a:t>Bibl.</a:t>
            </a:r>
            <a:r>
              <a:rPr lang="en-GB" sz="2400" b="1" dirty="0"/>
              <a:t> 1.6.3</a:t>
            </a:r>
          </a:p>
        </p:txBody>
      </p:sp>
      <p:pic>
        <p:nvPicPr>
          <p:cNvPr id="7" name="Picture 6"/>
          <p:cNvPicPr>
            <a:picLocks noChangeAspect="1"/>
          </p:cNvPicPr>
          <p:nvPr/>
        </p:nvPicPr>
        <p:blipFill>
          <a:blip r:embed="rId2"/>
          <a:stretch>
            <a:fillRect/>
          </a:stretch>
        </p:blipFill>
        <p:spPr>
          <a:xfrm>
            <a:off x="54452" y="388122"/>
            <a:ext cx="4979996" cy="4162143"/>
          </a:xfrm>
          <a:prstGeom prst="rect">
            <a:avLst/>
          </a:prstGeom>
        </p:spPr>
      </p:pic>
      <p:sp>
        <p:nvSpPr>
          <p:cNvPr id="9" name="TextBox 8"/>
          <p:cNvSpPr txBox="1"/>
          <p:nvPr/>
        </p:nvSpPr>
        <p:spPr>
          <a:xfrm>
            <a:off x="440575" y="195701"/>
            <a:ext cx="3524597"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Black-figure hydria, 6th century BC</a:t>
            </a:r>
          </a:p>
        </p:txBody>
      </p:sp>
      <p:pic>
        <p:nvPicPr>
          <p:cNvPr id="10" name="Picture 9"/>
          <p:cNvPicPr>
            <a:picLocks noChangeAspect="1"/>
          </p:cNvPicPr>
          <p:nvPr/>
        </p:nvPicPr>
        <p:blipFill>
          <a:blip r:embed="rId3"/>
          <a:stretch>
            <a:fillRect/>
          </a:stretch>
        </p:blipFill>
        <p:spPr>
          <a:xfrm>
            <a:off x="4648324" y="161502"/>
            <a:ext cx="4301753" cy="3948557"/>
          </a:xfrm>
          <a:prstGeom prst="rect">
            <a:avLst/>
          </a:prstGeom>
        </p:spPr>
      </p:pic>
      <p:sp>
        <p:nvSpPr>
          <p:cNvPr id="11" name="TextBox 10"/>
          <p:cNvSpPr txBox="1"/>
          <p:nvPr/>
        </p:nvSpPr>
        <p:spPr>
          <a:xfrm>
            <a:off x="4706514" y="204247"/>
            <a:ext cx="4197927"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err="1"/>
              <a:t>Laconian</a:t>
            </a:r>
            <a:r>
              <a:rPr lang="en-GB" dirty="0"/>
              <a:t> black-figure  kylix 6</a:t>
            </a:r>
            <a:r>
              <a:rPr lang="en-GB" baseline="30000" dirty="0"/>
              <a:t>th</a:t>
            </a:r>
            <a:r>
              <a:rPr lang="en-GB" dirty="0"/>
              <a:t> century BC</a:t>
            </a:r>
          </a:p>
        </p:txBody>
      </p:sp>
      <p:pic>
        <p:nvPicPr>
          <p:cNvPr id="12" name="Picture 11"/>
          <p:cNvPicPr>
            <a:picLocks noChangeAspect="1"/>
          </p:cNvPicPr>
          <p:nvPr/>
        </p:nvPicPr>
        <p:blipFill rotWithShape="1">
          <a:blip r:embed="rId4"/>
          <a:srcRect b="5244"/>
          <a:stretch/>
        </p:blipFill>
        <p:spPr>
          <a:xfrm>
            <a:off x="3290199" y="2669320"/>
            <a:ext cx="2662638" cy="4186391"/>
          </a:xfrm>
          <a:prstGeom prst="rect">
            <a:avLst/>
          </a:prstGeom>
        </p:spPr>
      </p:pic>
      <p:sp>
        <p:nvSpPr>
          <p:cNvPr id="13" name="TextBox 12"/>
          <p:cNvSpPr txBox="1"/>
          <p:nvPr/>
        </p:nvSpPr>
        <p:spPr>
          <a:xfrm>
            <a:off x="1029269" y="4328617"/>
            <a:ext cx="2354011"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Boeotian black-figure vase c. 600 BC</a:t>
            </a:r>
          </a:p>
        </p:txBody>
      </p:sp>
    </p:spTree>
    <p:extLst>
      <p:ext uri="{BB962C8B-B14F-4D97-AF65-F5344CB8AC3E}">
        <p14:creationId xmlns:p14="http://schemas.microsoft.com/office/powerpoint/2010/main" val="4042246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heel(1)">
                                      <p:cBhvr>
                                        <p:cTn id="12" dur="2000"/>
                                        <p:tgtEl>
                                          <p:spTgt spid="9"/>
                                        </p:tgtEl>
                                      </p:cBhvr>
                                    </p:animEffect>
                                  </p:childTnLst>
                                </p:cTn>
                              </p:par>
                              <p:par>
                                <p:cTn id="13" presetID="21" presetClass="entr" presetSubtype="1"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wheel(1)">
                                      <p:cBhvr>
                                        <p:cTn id="15" dur="2000"/>
                                        <p:tgtEl>
                                          <p:spTgt spid="11"/>
                                        </p:tgtEl>
                                      </p:cBhvr>
                                    </p:animEffect>
                                  </p:childTnLst>
                                </p:cTn>
                              </p:par>
                              <p:par>
                                <p:cTn id="16" presetID="21" presetClass="entr" presetSubtype="1" fill="hold" grpId="0" nodeType="with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wheel(1)">
                                      <p:cBhvr>
                                        <p:cTn id="18" dur="2000"/>
                                        <p:tgtEl>
                                          <p:spTgt spid="13"/>
                                        </p:tgtEl>
                                      </p:cBhvr>
                                    </p:animEffect>
                                  </p:childTnLst>
                                </p:cTn>
                              </p:par>
                              <p:par>
                                <p:cTn id="19" presetID="21" presetClass="entr" presetSubtype="1" fill="hold"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wheel(1)">
                                      <p:cBhvr>
                                        <p:cTn id="21" dur="2000"/>
                                        <p:tgtEl>
                                          <p:spTgt spid="7"/>
                                        </p:tgtEl>
                                      </p:cBhvr>
                                    </p:animEffect>
                                  </p:childTnLst>
                                </p:cTn>
                              </p:par>
                              <p:par>
                                <p:cTn id="22" presetID="21" presetClass="entr" presetSubtype="1" fill="hold"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wheel(1)">
                                      <p:cBhvr>
                                        <p:cTn id="24" dur="2000"/>
                                        <p:tgtEl>
                                          <p:spTgt spid="10"/>
                                        </p:tgtEl>
                                      </p:cBhvr>
                                    </p:animEffect>
                                  </p:childTnLst>
                                </p:cTn>
                              </p:par>
                              <p:par>
                                <p:cTn id="25" presetID="21" presetClass="entr" presetSubtype="1" fill="hold" nodeType="with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wheel(1)">
                                      <p:cBhvr>
                                        <p:cTn id="27"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1" grpId="0" animBg="1"/>
      <p:bldP spid="1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Geryon</a:t>
            </a:r>
            <a:r>
              <a:rPr lang="en-GB" b="1" dirty="0"/>
              <a:t> – monstrous man</a:t>
            </a:r>
          </a:p>
        </p:txBody>
      </p:sp>
      <p:sp>
        <p:nvSpPr>
          <p:cNvPr id="3" name="Content Placeholder 2"/>
          <p:cNvSpPr>
            <a:spLocks noGrp="1"/>
          </p:cNvSpPr>
          <p:nvPr>
            <p:ph idx="1"/>
          </p:nvPr>
        </p:nvSpPr>
        <p:spPr>
          <a:xfrm>
            <a:off x="519545" y="1845733"/>
            <a:ext cx="8229600" cy="4638193"/>
          </a:xfrm>
        </p:spPr>
        <p:txBody>
          <a:bodyPr>
            <a:normAutofit/>
          </a:bodyPr>
          <a:lstStyle/>
          <a:p>
            <a:pPr>
              <a:buFont typeface="Arial" panose="020B0604020202020204" pitchFamily="34" charset="0"/>
              <a:buChar char="•"/>
            </a:pPr>
            <a:r>
              <a:rPr lang="en-GB" dirty="0"/>
              <a:t> Early depictions influenced by the lyric poet </a:t>
            </a:r>
            <a:r>
              <a:rPr lang="en-GB" dirty="0" err="1"/>
              <a:t>Stesichoros</a:t>
            </a:r>
            <a:r>
              <a:rPr lang="en-GB" dirty="0"/>
              <a:t> (c. 630 – 555 BC) – his work only survives in fragments. </a:t>
            </a:r>
          </a:p>
          <a:p>
            <a:pPr lvl="1">
              <a:buFont typeface="Arial" panose="020B0604020202020204" pitchFamily="34" charset="0"/>
              <a:buChar char="•"/>
            </a:pPr>
            <a:r>
              <a:rPr lang="en-GB" dirty="0"/>
              <a:t>Possibly first to originate the Herakles image of lion-skin, club and bow.</a:t>
            </a:r>
          </a:p>
          <a:p>
            <a:pPr lvl="1">
              <a:buFont typeface="Arial" panose="020B0604020202020204" pitchFamily="34" charset="0"/>
              <a:buChar char="•"/>
            </a:pPr>
            <a:r>
              <a:rPr lang="en-GB" dirty="0"/>
              <a:t>Author of a poem about Herakles combat with </a:t>
            </a:r>
            <a:r>
              <a:rPr lang="en-GB" dirty="0" err="1"/>
              <a:t>Geryon</a:t>
            </a:r>
            <a:r>
              <a:rPr lang="en-GB" dirty="0"/>
              <a:t>. </a:t>
            </a:r>
          </a:p>
          <a:p>
            <a:pPr lvl="1">
              <a:buFont typeface="Arial" panose="020B0604020202020204" pitchFamily="34" charset="0"/>
              <a:buChar char="•"/>
            </a:pPr>
            <a:endParaRPr lang="en-GB" sz="100" dirty="0"/>
          </a:p>
          <a:p>
            <a:pPr>
              <a:buFont typeface="Arial" panose="020B0604020202020204" pitchFamily="34" charset="0"/>
              <a:buChar char="•"/>
            </a:pPr>
            <a:r>
              <a:rPr lang="en-GB" dirty="0"/>
              <a:t> </a:t>
            </a:r>
            <a:r>
              <a:rPr lang="en-GB" dirty="0" err="1"/>
              <a:t>Geryon</a:t>
            </a:r>
            <a:r>
              <a:rPr lang="en-GB" dirty="0"/>
              <a:t> a triple headed (and bodied) man/monster living beyond “</a:t>
            </a:r>
            <a:r>
              <a:rPr lang="en-GB" dirty="0" err="1"/>
              <a:t>Oceanus</a:t>
            </a:r>
            <a:r>
              <a:rPr lang="en-GB" dirty="0"/>
              <a:t>”.  He is the son of </a:t>
            </a:r>
            <a:r>
              <a:rPr lang="en-GB" dirty="0" err="1"/>
              <a:t>Khrysaor</a:t>
            </a:r>
            <a:r>
              <a:rPr lang="en-GB" dirty="0"/>
              <a:t> (son of Poseidon and Medusa) and </a:t>
            </a:r>
            <a:r>
              <a:rPr lang="en-GB" dirty="0" err="1"/>
              <a:t>Kallirhoe</a:t>
            </a:r>
            <a:r>
              <a:rPr lang="en-GB" dirty="0"/>
              <a:t> (a daughter of </a:t>
            </a:r>
            <a:r>
              <a:rPr lang="en-GB" dirty="0" err="1"/>
              <a:t>Oceanus</a:t>
            </a:r>
            <a:r>
              <a:rPr lang="en-GB" dirty="0"/>
              <a:t> and Tethys).</a:t>
            </a:r>
          </a:p>
          <a:p>
            <a:pPr lvl="1">
              <a:buFont typeface="Arial" panose="020B0604020202020204" pitchFamily="34" charset="0"/>
              <a:buChar char="•"/>
            </a:pPr>
            <a:r>
              <a:rPr lang="en-GB" dirty="0"/>
              <a:t>Prior to killing </a:t>
            </a:r>
            <a:r>
              <a:rPr lang="en-GB" dirty="0" err="1"/>
              <a:t>Geryon</a:t>
            </a:r>
            <a:r>
              <a:rPr lang="en-GB" dirty="0"/>
              <a:t>, Herakles kills </a:t>
            </a:r>
            <a:r>
              <a:rPr lang="en-GB" dirty="0" err="1"/>
              <a:t>Eurytion</a:t>
            </a:r>
            <a:r>
              <a:rPr lang="en-GB" dirty="0"/>
              <a:t> and his dog </a:t>
            </a:r>
            <a:r>
              <a:rPr lang="en-GB" dirty="0" err="1"/>
              <a:t>Orthos</a:t>
            </a:r>
            <a:r>
              <a:rPr lang="en-GB" dirty="0"/>
              <a:t>. </a:t>
            </a:r>
          </a:p>
          <a:p>
            <a:pPr>
              <a:buFont typeface="Arial" panose="020B0604020202020204" pitchFamily="34" charset="0"/>
              <a:buChar char="•"/>
            </a:pPr>
            <a:endParaRPr lang="en-GB" sz="100" dirty="0"/>
          </a:p>
          <a:p>
            <a:pPr marL="0" indent="0">
              <a:buNone/>
            </a:pPr>
            <a:r>
              <a:rPr lang="en-GB" dirty="0"/>
              <a:t>‘But </a:t>
            </a:r>
            <a:r>
              <a:rPr lang="en-GB" dirty="0" err="1"/>
              <a:t>Khrysaor</a:t>
            </a:r>
            <a:r>
              <a:rPr lang="en-GB" dirty="0"/>
              <a:t>, by union with </a:t>
            </a:r>
            <a:r>
              <a:rPr lang="en-GB" dirty="0" err="1"/>
              <a:t>Kallirhoe</a:t>
            </a:r>
            <a:r>
              <a:rPr lang="en-GB" dirty="0"/>
              <a:t>, daughter of famous </a:t>
            </a:r>
            <a:r>
              <a:rPr lang="en-GB" dirty="0" err="1"/>
              <a:t>Okeanos</a:t>
            </a:r>
            <a:r>
              <a:rPr lang="en-GB" dirty="0"/>
              <a:t>, begat three-headed </a:t>
            </a:r>
            <a:r>
              <a:rPr lang="en-GB" dirty="0" err="1"/>
              <a:t>Geryon</a:t>
            </a:r>
            <a:r>
              <a:rPr lang="en-GB" dirty="0"/>
              <a:t>. Indeed then mighty </a:t>
            </a:r>
            <a:r>
              <a:rPr lang="en-GB" dirty="0" err="1"/>
              <a:t>Hēraklēs</a:t>
            </a:r>
            <a:r>
              <a:rPr lang="en-GB" dirty="0"/>
              <a:t> slew him…’ – </a:t>
            </a:r>
            <a:r>
              <a:rPr lang="en-GB" b="1" dirty="0"/>
              <a:t>Hesiod </a:t>
            </a:r>
            <a:r>
              <a:rPr lang="en-GB" b="1" i="1" dirty="0"/>
              <a:t>Theogony</a:t>
            </a:r>
            <a:r>
              <a:rPr lang="en-GB" b="1" dirty="0"/>
              <a:t> 285-290</a:t>
            </a:r>
            <a:r>
              <a:rPr lang="en-GB" dirty="0"/>
              <a:t>.</a:t>
            </a:r>
          </a:p>
          <a:p>
            <a:pPr lvl="1">
              <a:buFont typeface="Arial" panose="020B0604020202020204" pitchFamily="34" charset="0"/>
              <a:buChar char="•"/>
            </a:pPr>
            <a:r>
              <a:rPr lang="en-GB" dirty="0"/>
              <a:t>A later commentator on Hesiod adds the detail that he had six arms, six legs, and wings.</a:t>
            </a:r>
          </a:p>
        </p:txBody>
      </p:sp>
      <p:pic>
        <p:nvPicPr>
          <p:cNvPr id="4" name="Picture 3"/>
          <p:cNvPicPr>
            <a:picLocks noChangeAspect="1"/>
          </p:cNvPicPr>
          <p:nvPr/>
        </p:nvPicPr>
        <p:blipFill>
          <a:blip r:embed="rId2"/>
          <a:stretch>
            <a:fillRect/>
          </a:stretch>
        </p:blipFill>
        <p:spPr>
          <a:xfrm>
            <a:off x="140546" y="1861238"/>
            <a:ext cx="4743450" cy="3800475"/>
          </a:xfrm>
          <a:prstGeom prst="rect">
            <a:avLst/>
          </a:prstGeom>
        </p:spPr>
      </p:pic>
      <p:sp>
        <p:nvSpPr>
          <p:cNvPr id="5" name="TextBox 4"/>
          <p:cNvSpPr txBox="1"/>
          <p:nvPr/>
        </p:nvSpPr>
        <p:spPr>
          <a:xfrm>
            <a:off x="145473" y="5646208"/>
            <a:ext cx="4987636"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Herakles fighting </a:t>
            </a:r>
            <a:r>
              <a:rPr lang="en-GB" dirty="0" err="1"/>
              <a:t>Greyon</a:t>
            </a:r>
            <a:r>
              <a:rPr lang="en-GB" dirty="0"/>
              <a:t>, the dead </a:t>
            </a:r>
            <a:r>
              <a:rPr lang="en-GB" dirty="0" err="1"/>
              <a:t>Orthos</a:t>
            </a:r>
            <a:r>
              <a:rPr lang="en-GB" dirty="0"/>
              <a:t> between the two, </a:t>
            </a:r>
            <a:r>
              <a:rPr lang="en-GB" dirty="0" err="1"/>
              <a:t>Eurytion</a:t>
            </a:r>
            <a:r>
              <a:rPr lang="en-GB" dirty="0"/>
              <a:t> at </a:t>
            </a:r>
            <a:r>
              <a:rPr lang="en-GB" dirty="0" err="1"/>
              <a:t>Greyon’s</a:t>
            </a:r>
            <a:r>
              <a:rPr lang="en-GB" dirty="0"/>
              <a:t> feet, Athena to the left of Herakles – neck amphora, c. 530 BC.</a:t>
            </a:r>
          </a:p>
        </p:txBody>
      </p:sp>
      <p:pic>
        <p:nvPicPr>
          <p:cNvPr id="6" name="Picture 5"/>
          <p:cNvPicPr>
            <a:picLocks noChangeAspect="1"/>
          </p:cNvPicPr>
          <p:nvPr/>
        </p:nvPicPr>
        <p:blipFill rotWithShape="1">
          <a:blip r:embed="rId3"/>
          <a:srcRect l="41250" t="43272" r="21250" b="11819"/>
          <a:stretch/>
        </p:blipFill>
        <p:spPr>
          <a:xfrm>
            <a:off x="4504997" y="1845733"/>
            <a:ext cx="4618220" cy="3456667"/>
          </a:xfrm>
          <a:prstGeom prst="rect">
            <a:avLst/>
          </a:prstGeom>
        </p:spPr>
      </p:pic>
    </p:spTree>
    <p:extLst>
      <p:ext uri="{BB962C8B-B14F-4D97-AF65-F5344CB8AC3E}">
        <p14:creationId xmlns:p14="http://schemas.microsoft.com/office/powerpoint/2010/main" val="2243192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573578"/>
            <a:ext cx="7697585" cy="520376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 name="Title 1"/>
          <p:cNvSpPr txBox="1">
            <a:spLocks/>
          </p:cNvSpPr>
          <p:nvPr/>
        </p:nvSpPr>
        <p:spPr>
          <a:xfrm>
            <a:off x="2826327" y="2888488"/>
            <a:ext cx="3096490"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GB" b="1" dirty="0">
                <a:solidFill>
                  <a:srgbClr val="000000">
                    <a:lumMod val="75000"/>
                    <a:lumOff val="25000"/>
                  </a:srgbClr>
                </a:solidFill>
              </a:rPr>
              <a:t>The Sirens </a:t>
            </a:r>
          </a:p>
        </p:txBody>
      </p:sp>
    </p:spTree>
    <p:extLst>
      <p:ext uri="{BB962C8B-B14F-4D97-AF65-F5344CB8AC3E}">
        <p14:creationId xmlns:p14="http://schemas.microsoft.com/office/powerpoint/2010/main" val="19543346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Sirens</a:t>
            </a:r>
          </a:p>
        </p:txBody>
      </p:sp>
      <p:sp>
        <p:nvSpPr>
          <p:cNvPr id="3" name="Content Placeholder 2"/>
          <p:cNvSpPr>
            <a:spLocks noGrp="1"/>
          </p:cNvSpPr>
          <p:nvPr>
            <p:ph idx="1"/>
          </p:nvPr>
        </p:nvSpPr>
        <p:spPr>
          <a:xfrm>
            <a:off x="274320" y="1845734"/>
            <a:ext cx="3549536" cy="4023360"/>
          </a:xfrm>
        </p:spPr>
        <p:txBody>
          <a:bodyPr/>
          <a:lstStyle/>
          <a:p>
            <a:pPr>
              <a:buFont typeface="Arial" panose="020B0604020202020204" pitchFamily="34" charset="0"/>
              <a:buChar char="•"/>
            </a:pPr>
            <a:r>
              <a:rPr lang="en-GB" dirty="0"/>
              <a:t> Hybrid monsters</a:t>
            </a:r>
          </a:p>
          <a:p>
            <a:pPr lvl="1"/>
            <a:r>
              <a:rPr lang="en-GB" dirty="0"/>
              <a:t>In antiquity they are human-bird hybrids</a:t>
            </a:r>
          </a:p>
          <a:p>
            <a:pPr lvl="1"/>
            <a:r>
              <a:rPr lang="en-GB" dirty="0"/>
              <a:t>From the Medieval period onward, they are often human-fish hybrids</a:t>
            </a:r>
          </a:p>
          <a:p>
            <a:pPr>
              <a:buFont typeface="Arial" panose="020B0604020202020204" pitchFamily="34" charset="0"/>
              <a:buChar char="•"/>
            </a:pPr>
            <a:r>
              <a:rPr lang="en-GB" dirty="0"/>
              <a:t> Seduce sailors and lead them to their deaths</a:t>
            </a:r>
          </a:p>
          <a:p>
            <a:pPr lvl="1"/>
            <a:r>
              <a:rPr lang="en-GB" dirty="0"/>
              <a:t>Frequently through song</a:t>
            </a:r>
          </a:p>
          <a:p>
            <a:pPr lvl="1"/>
            <a:endParaRPr lang="en-GB" dirty="0"/>
          </a:p>
        </p:txBody>
      </p:sp>
      <p:pic>
        <p:nvPicPr>
          <p:cNvPr id="4" name="Picture 3"/>
          <p:cNvPicPr>
            <a:picLocks noChangeAspect="1"/>
          </p:cNvPicPr>
          <p:nvPr/>
        </p:nvPicPr>
        <p:blipFill>
          <a:blip r:embed="rId2"/>
          <a:stretch>
            <a:fillRect/>
          </a:stretch>
        </p:blipFill>
        <p:spPr>
          <a:xfrm>
            <a:off x="143223" y="4751644"/>
            <a:ext cx="4087955" cy="1970729"/>
          </a:xfrm>
          <a:prstGeom prst="rect">
            <a:avLst/>
          </a:prstGeom>
        </p:spPr>
      </p:pic>
      <p:pic>
        <p:nvPicPr>
          <p:cNvPr id="5" name="Picture 4"/>
          <p:cNvPicPr>
            <a:picLocks noChangeAspect="1"/>
          </p:cNvPicPr>
          <p:nvPr/>
        </p:nvPicPr>
        <p:blipFill>
          <a:blip r:embed="rId3"/>
          <a:stretch>
            <a:fillRect/>
          </a:stretch>
        </p:blipFill>
        <p:spPr>
          <a:xfrm>
            <a:off x="4333180" y="4751644"/>
            <a:ext cx="2734887" cy="1926138"/>
          </a:xfrm>
          <a:prstGeom prst="rect">
            <a:avLst/>
          </a:prstGeom>
        </p:spPr>
      </p:pic>
      <p:pic>
        <p:nvPicPr>
          <p:cNvPr id="6" name="Picture 5"/>
          <p:cNvPicPr>
            <a:picLocks noChangeAspect="1"/>
          </p:cNvPicPr>
          <p:nvPr/>
        </p:nvPicPr>
        <p:blipFill>
          <a:blip r:embed="rId4"/>
          <a:stretch>
            <a:fillRect/>
          </a:stretch>
        </p:blipFill>
        <p:spPr>
          <a:xfrm>
            <a:off x="7123514" y="4751644"/>
            <a:ext cx="1922031" cy="1926138"/>
          </a:xfrm>
          <a:prstGeom prst="rect">
            <a:avLst/>
          </a:prstGeom>
        </p:spPr>
      </p:pic>
      <p:pic>
        <p:nvPicPr>
          <p:cNvPr id="7" name="Picture 6"/>
          <p:cNvPicPr>
            <a:picLocks noChangeAspect="1"/>
          </p:cNvPicPr>
          <p:nvPr/>
        </p:nvPicPr>
        <p:blipFill>
          <a:blip r:embed="rId5"/>
          <a:stretch>
            <a:fillRect/>
          </a:stretch>
        </p:blipFill>
        <p:spPr>
          <a:xfrm>
            <a:off x="3823856" y="757989"/>
            <a:ext cx="5155335" cy="3479851"/>
          </a:xfrm>
          <a:prstGeom prst="rect">
            <a:avLst/>
          </a:prstGeom>
        </p:spPr>
      </p:pic>
      <p:sp>
        <p:nvSpPr>
          <p:cNvPr id="8" name="TextBox 7"/>
          <p:cNvSpPr txBox="1"/>
          <p:nvPr/>
        </p:nvSpPr>
        <p:spPr>
          <a:xfrm>
            <a:off x="4089862" y="4304717"/>
            <a:ext cx="4716979" cy="33855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a:t>Ulysses and the Sirens, by Herbert James Draper, 1909 </a:t>
            </a:r>
          </a:p>
        </p:txBody>
      </p:sp>
      <p:pic>
        <p:nvPicPr>
          <p:cNvPr id="9" name="Picture 8"/>
          <p:cNvPicPr>
            <a:picLocks noChangeAspect="1"/>
          </p:cNvPicPr>
          <p:nvPr/>
        </p:nvPicPr>
        <p:blipFill>
          <a:blip r:embed="rId6"/>
          <a:stretch>
            <a:fillRect/>
          </a:stretch>
        </p:blipFill>
        <p:spPr>
          <a:xfrm>
            <a:off x="5078497" y="4751644"/>
            <a:ext cx="1899153" cy="1876996"/>
          </a:xfrm>
          <a:prstGeom prst="rect">
            <a:avLst/>
          </a:prstGeom>
        </p:spPr>
      </p:pic>
      <p:pic>
        <p:nvPicPr>
          <p:cNvPr id="10" name="Picture 9"/>
          <p:cNvPicPr>
            <a:picLocks noChangeAspect="1"/>
          </p:cNvPicPr>
          <p:nvPr/>
        </p:nvPicPr>
        <p:blipFill>
          <a:blip r:embed="rId7"/>
          <a:stretch>
            <a:fillRect/>
          </a:stretch>
        </p:blipFill>
        <p:spPr>
          <a:xfrm>
            <a:off x="1747403" y="3483982"/>
            <a:ext cx="3255376" cy="3238391"/>
          </a:xfrm>
          <a:prstGeom prst="rect">
            <a:avLst/>
          </a:prstGeom>
        </p:spPr>
      </p:pic>
    </p:spTree>
    <p:extLst>
      <p:ext uri="{BB962C8B-B14F-4D97-AF65-F5344CB8AC3E}">
        <p14:creationId xmlns:p14="http://schemas.microsoft.com/office/powerpoint/2010/main" val="1072619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par>
                                <p:cTn id="8" presetID="16" presetClass="entr" presetSubtype="21"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barn(inVertical)">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681645"/>
            <a:ext cx="7886700" cy="1080654"/>
          </a:xfrm>
        </p:spPr>
        <p:txBody>
          <a:bodyPr/>
          <a:lstStyle/>
          <a:p>
            <a:r>
              <a:rPr lang="en-GB" b="1" dirty="0"/>
              <a:t>Sirens in the </a:t>
            </a:r>
            <a:r>
              <a:rPr lang="en-GB" b="1" i="1" dirty="0"/>
              <a:t>Odyssey</a:t>
            </a:r>
            <a:endParaRPr lang="en-GB" b="1" dirty="0"/>
          </a:p>
        </p:txBody>
      </p:sp>
      <p:sp>
        <p:nvSpPr>
          <p:cNvPr id="3" name="Content Placeholder 2"/>
          <p:cNvSpPr>
            <a:spLocks noGrp="1"/>
          </p:cNvSpPr>
          <p:nvPr>
            <p:ph idx="1"/>
          </p:nvPr>
        </p:nvSpPr>
        <p:spPr>
          <a:xfrm>
            <a:off x="341688" y="1925241"/>
            <a:ext cx="8524875" cy="4525760"/>
          </a:xfrm>
        </p:spPr>
        <p:txBody>
          <a:bodyPr>
            <a:normAutofit/>
          </a:bodyPr>
          <a:lstStyle/>
          <a:p>
            <a:pPr marL="0" indent="0">
              <a:buNone/>
            </a:pPr>
            <a:r>
              <a:rPr lang="en-GB" dirty="0"/>
              <a:t>Now when we were as far away as a man’s shout will still carry, and running quickly on our course, the Sirens saw that a fast ship was speeding close, and they began their clear-sounding song: ‘Come here now, famed Odysseus, great glory of the </a:t>
            </a:r>
            <a:r>
              <a:rPr lang="en-GB" dirty="0" err="1"/>
              <a:t>Achaians</a:t>
            </a:r>
            <a:r>
              <a:rPr lang="en-GB" dirty="0"/>
              <a:t>, and stop your ship, to hear the song we sing. </a:t>
            </a:r>
            <a:r>
              <a:rPr lang="en-GB" b="1" dirty="0"/>
              <a:t>No man has yet passed by here in his black ship without hearing the honey-sweet voice from our lips. No, he has his pleasure in it and goes on a wiser man</a:t>
            </a:r>
            <a:r>
              <a:rPr lang="en-GB" dirty="0"/>
              <a:t>. We know all that the </a:t>
            </a:r>
            <a:r>
              <a:rPr lang="en-GB" dirty="0" err="1"/>
              <a:t>Argives</a:t>
            </a:r>
            <a:r>
              <a:rPr lang="en-GB" dirty="0"/>
              <a:t> and the Trojans suffered through the will of the gods in the broad land of Troy. We know all that happens on the nourishing earth.’ … and </a:t>
            </a:r>
            <a:r>
              <a:rPr lang="en-GB" b="1" dirty="0"/>
              <a:t>I urged my companions to release me, nodding to them with my eyebrows. But they fell to their oars and rowed on, and </a:t>
            </a:r>
            <a:r>
              <a:rPr lang="en-GB" b="1" dirty="0" err="1"/>
              <a:t>Perimedes</a:t>
            </a:r>
            <a:r>
              <a:rPr lang="en-GB" b="1" dirty="0"/>
              <a:t> and </a:t>
            </a:r>
            <a:r>
              <a:rPr lang="en-GB" b="1" dirty="0" err="1"/>
              <a:t>Eurylochos</a:t>
            </a:r>
            <a:r>
              <a:rPr lang="en-GB" b="1" dirty="0"/>
              <a:t> leapt to their feet and bound me with more ropes yet tighter</a:t>
            </a:r>
            <a:r>
              <a:rPr lang="en-GB" dirty="0"/>
              <a:t>. So when they had driven past the Sirens, and we could no longer hear the sound of their singing, my trusty companions took out the wax with which I had stopped their ears, and released me from my bonds.</a:t>
            </a:r>
          </a:p>
          <a:p>
            <a:pPr marL="0" indent="0" algn="r">
              <a:buNone/>
            </a:pPr>
            <a:r>
              <a:rPr lang="en-GB" b="1" i="1" dirty="0"/>
              <a:t>Odyssey</a:t>
            </a:r>
            <a:r>
              <a:rPr lang="en-GB" b="1" dirty="0"/>
              <a:t> 12.180-200</a:t>
            </a:r>
          </a:p>
        </p:txBody>
      </p:sp>
      <p:pic>
        <p:nvPicPr>
          <p:cNvPr id="4" name="Picture 3"/>
          <p:cNvPicPr>
            <a:picLocks noChangeAspect="1"/>
          </p:cNvPicPr>
          <p:nvPr/>
        </p:nvPicPr>
        <p:blipFill>
          <a:blip r:embed="rId2"/>
          <a:stretch>
            <a:fillRect/>
          </a:stretch>
        </p:blipFill>
        <p:spPr>
          <a:xfrm>
            <a:off x="5793913" y="1925241"/>
            <a:ext cx="3072650" cy="3865199"/>
          </a:xfrm>
          <a:prstGeom prst="rect">
            <a:avLst/>
          </a:prstGeom>
        </p:spPr>
      </p:pic>
      <p:pic>
        <p:nvPicPr>
          <p:cNvPr id="5" name="Picture 4"/>
          <p:cNvPicPr>
            <a:picLocks noChangeAspect="1"/>
          </p:cNvPicPr>
          <p:nvPr/>
        </p:nvPicPr>
        <p:blipFill>
          <a:blip r:embed="rId3"/>
          <a:stretch>
            <a:fillRect/>
          </a:stretch>
        </p:blipFill>
        <p:spPr>
          <a:xfrm>
            <a:off x="988659" y="1925241"/>
            <a:ext cx="4719000" cy="4203067"/>
          </a:xfrm>
          <a:prstGeom prst="rect">
            <a:avLst/>
          </a:prstGeom>
        </p:spPr>
      </p:pic>
      <p:sp>
        <p:nvSpPr>
          <p:cNvPr id="6" name="TextBox 5"/>
          <p:cNvSpPr txBox="1"/>
          <p:nvPr/>
        </p:nvSpPr>
        <p:spPr>
          <a:xfrm>
            <a:off x="782263" y="5953382"/>
            <a:ext cx="5365971"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Attic black figure vessel, 525-475 BC, Private collection:</a:t>
            </a:r>
          </a:p>
          <a:p>
            <a:r>
              <a:rPr lang="en-GB" dirty="0"/>
              <a:t>New York, </a:t>
            </a:r>
            <a:r>
              <a:rPr lang="en-GB" dirty="0" err="1"/>
              <a:t>Callimanopoulos</a:t>
            </a:r>
            <a:r>
              <a:rPr lang="en-GB" dirty="0"/>
              <a:t>, Image via Beazley archive</a:t>
            </a:r>
          </a:p>
        </p:txBody>
      </p:sp>
      <p:pic>
        <p:nvPicPr>
          <p:cNvPr id="7" name="Content Placeholder 3"/>
          <p:cNvPicPr>
            <a:picLocks noChangeAspect="1"/>
          </p:cNvPicPr>
          <p:nvPr/>
        </p:nvPicPr>
        <p:blipFill>
          <a:blip r:embed="rId4"/>
          <a:stretch>
            <a:fillRect/>
          </a:stretch>
        </p:blipFill>
        <p:spPr>
          <a:xfrm>
            <a:off x="372485" y="1976178"/>
            <a:ext cx="4803595" cy="2645698"/>
          </a:xfrm>
          <a:prstGeom prst="rect">
            <a:avLst/>
          </a:prstGeom>
        </p:spPr>
      </p:pic>
      <p:sp>
        <p:nvSpPr>
          <p:cNvPr id="8" name="TextBox 7"/>
          <p:cNvSpPr txBox="1"/>
          <p:nvPr/>
        </p:nvSpPr>
        <p:spPr>
          <a:xfrm>
            <a:off x="369814" y="4416861"/>
            <a:ext cx="4806266"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Attic red-figure hydria, </a:t>
            </a:r>
            <a:r>
              <a:rPr lang="en-GB" b="1" dirty="0"/>
              <a:t>harpies</a:t>
            </a:r>
            <a:r>
              <a:rPr lang="en-GB" dirty="0"/>
              <a:t> taking food from the table of </a:t>
            </a:r>
            <a:r>
              <a:rPr lang="en-GB" dirty="0" err="1"/>
              <a:t>Phineus</a:t>
            </a:r>
            <a:r>
              <a:rPr lang="en-GB" dirty="0"/>
              <a:t> (king of </a:t>
            </a:r>
            <a:r>
              <a:rPr lang="en-GB" dirty="0" err="1"/>
              <a:t>Salmydessus</a:t>
            </a:r>
            <a:r>
              <a:rPr lang="en-GB" dirty="0"/>
              <a:t>), c. 480 BC, Getty Museum</a:t>
            </a:r>
          </a:p>
        </p:txBody>
      </p:sp>
      <p:pic>
        <p:nvPicPr>
          <p:cNvPr id="9" name="Content Placeholder 6"/>
          <p:cNvPicPr>
            <a:picLocks noChangeAspect="1"/>
          </p:cNvPicPr>
          <p:nvPr/>
        </p:nvPicPr>
        <p:blipFill rotWithShape="1">
          <a:blip r:embed="rId5"/>
          <a:srcRect l="5959" t="29845" r="74757" b="5659"/>
          <a:stretch/>
        </p:blipFill>
        <p:spPr>
          <a:xfrm>
            <a:off x="5561215" y="1925241"/>
            <a:ext cx="3059084" cy="3303810"/>
          </a:xfrm>
          <a:prstGeom prst="rect">
            <a:avLst/>
          </a:prstGeom>
        </p:spPr>
      </p:pic>
      <p:sp>
        <p:nvSpPr>
          <p:cNvPr id="10" name="TextBox 9"/>
          <p:cNvSpPr txBox="1"/>
          <p:nvPr/>
        </p:nvSpPr>
        <p:spPr>
          <a:xfrm>
            <a:off x="5397400" y="5048081"/>
            <a:ext cx="3512290"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Roster with a human head – possibly harpy? – found at </a:t>
            </a:r>
            <a:r>
              <a:rPr lang="en-GB" dirty="0" err="1"/>
              <a:t>Begram</a:t>
            </a:r>
            <a:r>
              <a:rPr lang="en-GB" dirty="0"/>
              <a:t> (Afghanistan), first century AD</a:t>
            </a:r>
          </a:p>
        </p:txBody>
      </p:sp>
    </p:spTree>
    <p:extLst>
      <p:ext uri="{BB962C8B-B14F-4D97-AF65-F5344CB8AC3E}">
        <p14:creationId xmlns:p14="http://schemas.microsoft.com/office/powerpoint/2010/main" val="13251085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par>
                                <p:cTn id="8" presetID="21" presetClass="entr" presetSubtype="1"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wheel(1)">
                                      <p:cBhvr>
                                        <p:cTn id="10" dur="2000"/>
                                        <p:tgtEl>
                                          <p:spTgt spid="4"/>
                                        </p:tgtEl>
                                      </p:cBhvr>
                                    </p:animEffect>
                                  </p:childTnLst>
                                </p:cTn>
                              </p:par>
                              <p:par>
                                <p:cTn id="11" presetID="21" presetClass="entr" presetSubtype="1"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heel(1)">
                                      <p:cBhvr>
                                        <p:cTn id="13" dur="20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31" presetClass="entr" presetSubtype="0" fill="hold" nodeType="click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p:cTn id="18" dur="1000" fill="hold"/>
                                        <p:tgtEl>
                                          <p:spTgt spid="7"/>
                                        </p:tgtEl>
                                        <p:attrNameLst>
                                          <p:attrName>ppt_w</p:attrName>
                                        </p:attrNameLst>
                                      </p:cBhvr>
                                      <p:tavLst>
                                        <p:tav tm="0">
                                          <p:val>
                                            <p:fltVal val="0"/>
                                          </p:val>
                                        </p:tav>
                                        <p:tav tm="100000">
                                          <p:val>
                                            <p:strVal val="#ppt_w"/>
                                          </p:val>
                                        </p:tav>
                                      </p:tavLst>
                                    </p:anim>
                                    <p:anim calcmode="lin" valueType="num">
                                      <p:cBhvr>
                                        <p:cTn id="19" dur="1000" fill="hold"/>
                                        <p:tgtEl>
                                          <p:spTgt spid="7"/>
                                        </p:tgtEl>
                                        <p:attrNameLst>
                                          <p:attrName>ppt_h</p:attrName>
                                        </p:attrNameLst>
                                      </p:cBhvr>
                                      <p:tavLst>
                                        <p:tav tm="0">
                                          <p:val>
                                            <p:fltVal val="0"/>
                                          </p:val>
                                        </p:tav>
                                        <p:tav tm="100000">
                                          <p:val>
                                            <p:strVal val="#ppt_h"/>
                                          </p:val>
                                        </p:tav>
                                      </p:tavLst>
                                    </p:anim>
                                    <p:anim calcmode="lin" valueType="num">
                                      <p:cBhvr>
                                        <p:cTn id="20" dur="1000" fill="hold"/>
                                        <p:tgtEl>
                                          <p:spTgt spid="7"/>
                                        </p:tgtEl>
                                        <p:attrNameLst>
                                          <p:attrName>style.rotation</p:attrName>
                                        </p:attrNameLst>
                                      </p:cBhvr>
                                      <p:tavLst>
                                        <p:tav tm="0">
                                          <p:val>
                                            <p:fltVal val="90"/>
                                          </p:val>
                                        </p:tav>
                                        <p:tav tm="100000">
                                          <p:val>
                                            <p:fltVal val="0"/>
                                          </p:val>
                                        </p:tav>
                                      </p:tavLst>
                                    </p:anim>
                                    <p:animEffect transition="in" filter="fade">
                                      <p:cBhvr>
                                        <p:cTn id="21" dur="1000"/>
                                        <p:tgtEl>
                                          <p:spTgt spid="7"/>
                                        </p:tgtEl>
                                      </p:cBhvr>
                                    </p:animEffect>
                                  </p:childTnLst>
                                </p:cTn>
                              </p:par>
                              <p:par>
                                <p:cTn id="22" presetID="31" presetClass="entr" presetSubtype="0" fill="hold" grpId="0" nodeType="withEffect">
                                  <p:stCondLst>
                                    <p:cond delay="0"/>
                                  </p:stCondLst>
                                  <p:childTnLst>
                                    <p:set>
                                      <p:cBhvr>
                                        <p:cTn id="23" dur="1" fill="hold">
                                          <p:stCondLst>
                                            <p:cond delay="0"/>
                                          </p:stCondLst>
                                        </p:cTn>
                                        <p:tgtEl>
                                          <p:spTgt spid="8"/>
                                        </p:tgtEl>
                                        <p:attrNameLst>
                                          <p:attrName>style.visibility</p:attrName>
                                        </p:attrNameLst>
                                      </p:cBhvr>
                                      <p:to>
                                        <p:strVal val="visible"/>
                                      </p:to>
                                    </p:set>
                                    <p:anim calcmode="lin" valueType="num">
                                      <p:cBhvr>
                                        <p:cTn id="24" dur="1000" fill="hold"/>
                                        <p:tgtEl>
                                          <p:spTgt spid="8"/>
                                        </p:tgtEl>
                                        <p:attrNameLst>
                                          <p:attrName>ppt_w</p:attrName>
                                        </p:attrNameLst>
                                      </p:cBhvr>
                                      <p:tavLst>
                                        <p:tav tm="0">
                                          <p:val>
                                            <p:fltVal val="0"/>
                                          </p:val>
                                        </p:tav>
                                        <p:tav tm="100000">
                                          <p:val>
                                            <p:strVal val="#ppt_w"/>
                                          </p:val>
                                        </p:tav>
                                      </p:tavLst>
                                    </p:anim>
                                    <p:anim calcmode="lin" valueType="num">
                                      <p:cBhvr>
                                        <p:cTn id="25" dur="1000" fill="hold"/>
                                        <p:tgtEl>
                                          <p:spTgt spid="8"/>
                                        </p:tgtEl>
                                        <p:attrNameLst>
                                          <p:attrName>ppt_h</p:attrName>
                                        </p:attrNameLst>
                                      </p:cBhvr>
                                      <p:tavLst>
                                        <p:tav tm="0">
                                          <p:val>
                                            <p:fltVal val="0"/>
                                          </p:val>
                                        </p:tav>
                                        <p:tav tm="100000">
                                          <p:val>
                                            <p:strVal val="#ppt_h"/>
                                          </p:val>
                                        </p:tav>
                                      </p:tavLst>
                                    </p:anim>
                                    <p:anim calcmode="lin" valueType="num">
                                      <p:cBhvr>
                                        <p:cTn id="26" dur="1000" fill="hold"/>
                                        <p:tgtEl>
                                          <p:spTgt spid="8"/>
                                        </p:tgtEl>
                                        <p:attrNameLst>
                                          <p:attrName>style.rotation</p:attrName>
                                        </p:attrNameLst>
                                      </p:cBhvr>
                                      <p:tavLst>
                                        <p:tav tm="0">
                                          <p:val>
                                            <p:fltVal val="90"/>
                                          </p:val>
                                        </p:tav>
                                        <p:tav tm="100000">
                                          <p:val>
                                            <p:fltVal val="0"/>
                                          </p:val>
                                        </p:tav>
                                      </p:tavLst>
                                    </p:anim>
                                    <p:animEffect transition="in" filter="fade">
                                      <p:cBhvr>
                                        <p:cTn id="27" dur="1000"/>
                                        <p:tgtEl>
                                          <p:spTgt spid="8"/>
                                        </p:tgtEl>
                                      </p:cBhvr>
                                    </p:animEffect>
                                  </p:childTnLst>
                                </p:cTn>
                              </p:par>
                              <p:par>
                                <p:cTn id="28" presetID="31" presetClass="entr" presetSubtype="0" fill="hold" nodeType="withEffect">
                                  <p:stCondLst>
                                    <p:cond delay="0"/>
                                  </p:stCondLst>
                                  <p:childTnLst>
                                    <p:set>
                                      <p:cBhvr>
                                        <p:cTn id="29" dur="1" fill="hold">
                                          <p:stCondLst>
                                            <p:cond delay="0"/>
                                          </p:stCondLst>
                                        </p:cTn>
                                        <p:tgtEl>
                                          <p:spTgt spid="9"/>
                                        </p:tgtEl>
                                        <p:attrNameLst>
                                          <p:attrName>style.visibility</p:attrName>
                                        </p:attrNameLst>
                                      </p:cBhvr>
                                      <p:to>
                                        <p:strVal val="visible"/>
                                      </p:to>
                                    </p:set>
                                    <p:anim calcmode="lin" valueType="num">
                                      <p:cBhvr>
                                        <p:cTn id="30" dur="1000" fill="hold"/>
                                        <p:tgtEl>
                                          <p:spTgt spid="9"/>
                                        </p:tgtEl>
                                        <p:attrNameLst>
                                          <p:attrName>ppt_w</p:attrName>
                                        </p:attrNameLst>
                                      </p:cBhvr>
                                      <p:tavLst>
                                        <p:tav tm="0">
                                          <p:val>
                                            <p:fltVal val="0"/>
                                          </p:val>
                                        </p:tav>
                                        <p:tav tm="100000">
                                          <p:val>
                                            <p:strVal val="#ppt_w"/>
                                          </p:val>
                                        </p:tav>
                                      </p:tavLst>
                                    </p:anim>
                                    <p:anim calcmode="lin" valueType="num">
                                      <p:cBhvr>
                                        <p:cTn id="31" dur="1000" fill="hold"/>
                                        <p:tgtEl>
                                          <p:spTgt spid="9"/>
                                        </p:tgtEl>
                                        <p:attrNameLst>
                                          <p:attrName>ppt_h</p:attrName>
                                        </p:attrNameLst>
                                      </p:cBhvr>
                                      <p:tavLst>
                                        <p:tav tm="0">
                                          <p:val>
                                            <p:fltVal val="0"/>
                                          </p:val>
                                        </p:tav>
                                        <p:tav tm="100000">
                                          <p:val>
                                            <p:strVal val="#ppt_h"/>
                                          </p:val>
                                        </p:tav>
                                      </p:tavLst>
                                    </p:anim>
                                    <p:anim calcmode="lin" valueType="num">
                                      <p:cBhvr>
                                        <p:cTn id="32" dur="1000" fill="hold"/>
                                        <p:tgtEl>
                                          <p:spTgt spid="9"/>
                                        </p:tgtEl>
                                        <p:attrNameLst>
                                          <p:attrName>style.rotation</p:attrName>
                                        </p:attrNameLst>
                                      </p:cBhvr>
                                      <p:tavLst>
                                        <p:tav tm="0">
                                          <p:val>
                                            <p:fltVal val="90"/>
                                          </p:val>
                                        </p:tav>
                                        <p:tav tm="100000">
                                          <p:val>
                                            <p:fltVal val="0"/>
                                          </p:val>
                                        </p:tav>
                                      </p:tavLst>
                                    </p:anim>
                                    <p:animEffect transition="in" filter="fade">
                                      <p:cBhvr>
                                        <p:cTn id="33" dur="1000"/>
                                        <p:tgtEl>
                                          <p:spTgt spid="9"/>
                                        </p:tgtEl>
                                      </p:cBhvr>
                                    </p:animEffect>
                                  </p:childTnLst>
                                </p:cTn>
                              </p:par>
                              <p:par>
                                <p:cTn id="34" presetID="31" presetClass="entr" presetSubtype="0" fill="hold" grpId="0" nodeType="withEffect">
                                  <p:stCondLst>
                                    <p:cond delay="0"/>
                                  </p:stCondLst>
                                  <p:childTnLst>
                                    <p:set>
                                      <p:cBhvr>
                                        <p:cTn id="35" dur="1" fill="hold">
                                          <p:stCondLst>
                                            <p:cond delay="0"/>
                                          </p:stCondLst>
                                        </p:cTn>
                                        <p:tgtEl>
                                          <p:spTgt spid="10"/>
                                        </p:tgtEl>
                                        <p:attrNameLst>
                                          <p:attrName>style.visibility</p:attrName>
                                        </p:attrNameLst>
                                      </p:cBhvr>
                                      <p:to>
                                        <p:strVal val="visible"/>
                                      </p:to>
                                    </p:set>
                                    <p:anim calcmode="lin" valueType="num">
                                      <p:cBhvr>
                                        <p:cTn id="36" dur="1000" fill="hold"/>
                                        <p:tgtEl>
                                          <p:spTgt spid="10"/>
                                        </p:tgtEl>
                                        <p:attrNameLst>
                                          <p:attrName>ppt_w</p:attrName>
                                        </p:attrNameLst>
                                      </p:cBhvr>
                                      <p:tavLst>
                                        <p:tav tm="0">
                                          <p:val>
                                            <p:fltVal val="0"/>
                                          </p:val>
                                        </p:tav>
                                        <p:tav tm="100000">
                                          <p:val>
                                            <p:strVal val="#ppt_w"/>
                                          </p:val>
                                        </p:tav>
                                      </p:tavLst>
                                    </p:anim>
                                    <p:anim calcmode="lin" valueType="num">
                                      <p:cBhvr>
                                        <p:cTn id="37" dur="1000" fill="hold"/>
                                        <p:tgtEl>
                                          <p:spTgt spid="10"/>
                                        </p:tgtEl>
                                        <p:attrNameLst>
                                          <p:attrName>ppt_h</p:attrName>
                                        </p:attrNameLst>
                                      </p:cBhvr>
                                      <p:tavLst>
                                        <p:tav tm="0">
                                          <p:val>
                                            <p:fltVal val="0"/>
                                          </p:val>
                                        </p:tav>
                                        <p:tav tm="100000">
                                          <p:val>
                                            <p:strVal val="#ppt_h"/>
                                          </p:val>
                                        </p:tav>
                                      </p:tavLst>
                                    </p:anim>
                                    <p:anim calcmode="lin" valueType="num">
                                      <p:cBhvr>
                                        <p:cTn id="38" dur="1000" fill="hold"/>
                                        <p:tgtEl>
                                          <p:spTgt spid="10"/>
                                        </p:tgtEl>
                                        <p:attrNameLst>
                                          <p:attrName>style.rotation</p:attrName>
                                        </p:attrNameLst>
                                      </p:cBhvr>
                                      <p:tavLst>
                                        <p:tav tm="0">
                                          <p:val>
                                            <p:fltVal val="90"/>
                                          </p:val>
                                        </p:tav>
                                        <p:tav tm="100000">
                                          <p:val>
                                            <p:fltVal val="0"/>
                                          </p:val>
                                        </p:tav>
                                      </p:tavLst>
                                    </p:anim>
                                    <p:animEffect transition="in" filter="fade">
                                      <p:cBhvr>
                                        <p:cTn id="39"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0"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Associations of the Sirens</a:t>
            </a:r>
          </a:p>
        </p:txBody>
      </p:sp>
      <p:sp>
        <p:nvSpPr>
          <p:cNvPr id="3" name="Content Placeholder 2"/>
          <p:cNvSpPr>
            <a:spLocks noGrp="1"/>
          </p:cNvSpPr>
          <p:nvPr>
            <p:ph idx="1"/>
          </p:nvPr>
        </p:nvSpPr>
        <p:spPr>
          <a:xfrm>
            <a:off x="299258" y="1945178"/>
            <a:ext cx="3790604" cy="4256116"/>
          </a:xfrm>
        </p:spPr>
        <p:txBody>
          <a:bodyPr>
            <a:normAutofit/>
          </a:bodyPr>
          <a:lstStyle/>
          <a:p>
            <a:pPr marL="0" indent="0">
              <a:buNone/>
            </a:pPr>
            <a:r>
              <a:rPr lang="en-GB" sz="2400" b="1" dirty="0"/>
              <a:t>Accumulated associations overtime:</a:t>
            </a:r>
          </a:p>
          <a:p>
            <a:pPr lvl="1"/>
            <a:r>
              <a:rPr lang="en-GB" sz="2000" dirty="0"/>
              <a:t>Music</a:t>
            </a:r>
          </a:p>
          <a:p>
            <a:pPr lvl="1"/>
            <a:r>
              <a:rPr lang="en-GB" sz="2000" dirty="0"/>
              <a:t>Seduction</a:t>
            </a:r>
          </a:p>
          <a:p>
            <a:pPr lvl="1"/>
            <a:r>
              <a:rPr lang="en-GB" sz="2000" dirty="0"/>
              <a:t>The sea</a:t>
            </a:r>
          </a:p>
          <a:p>
            <a:pPr lvl="1"/>
            <a:r>
              <a:rPr lang="en-GB" sz="2000" dirty="0"/>
              <a:t>Human-bird hybrids</a:t>
            </a:r>
          </a:p>
          <a:p>
            <a:pPr lvl="1"/>
            <a:r>
              <a:rPr lang="en-GB" sz="2000" dirty="0"/>
              <a:t>Death</a:t>
            </a:r>
          </a:p>
          <a:p>
            <a:pPr lvl="1"/>
            <a:endParaRPr lang="en-GB" dirty="0"/>
          </a:p>
          <a:p>
            <a:pPr>
              <a:buFont typeface="Arial" panose="020B0604020202020204" pitchFamily="34" charset="0"/>
              <a:buChar char="•"/>
            </a:pPr>
            <a:r>
              <a:rPr lang="en-GB" dirty="0"/>
              <a:t> </a:t>
            </a:r>
            <a:r>
              <a:rPr lang="en-GB" sz="2200" dirty="0"/>
              <a:t>Associations of mythical figures:</a:t>
            </a:r>
          </a:p>
          <a:p>
            <a:pPr lvl="1"/>
            <a:r>
              <a:rPr lang="en-GB" dirty="0" err="1"/>
              <a:t>Hopman</a:t>
            </a:r>
            <a:r>
              <a:rPr lang="en-GB" dirty="0"/>
              <a:t> (2013). </a:t>
            </a:r>
            <a:r>
              <a:rPr lang="en-GB" i="1" dirty="0"/>
              <a:t>Scylla: Myth, Metaphor, Paradox</a:t>
            </a:r>
            <a:r>
              <a:rPr lang="en-GB" dirty="0"/>
              <a:t>. Cambridge.</a:t>
            </a:r>
          </a:p>
        </p:txBody>
      </p:sp>
      <p:sp>
        <p:nvSpPr>
          <p:cNvPr id="4" name="Content Placeholder 2"/>
          <p:cNvSpPr txBox="1">
            <a:spLocks/>
          </p:cNvSpPr>
          <p:nvPr/>
        </p:nvSpPr>
        <p:spPr>
          <a:xfrm>
            <a:off x="4389120" y="1945178"/>
            <a:ext cx="4389120" cy="4256116"/>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sz="2400" b="1" dirty="0"/>
              <a:t>Archaic Depictions of the Sirens</a:t>
            </a:r>
          </a:p>
          <a:p>
            <a:pPr>
              <a:buFont typeface="Arial" panose="020B0604020202020204" pitchFamily="34" charset="0"/>
              <a:buChar char="•"/>
            </a:pPr>
            <a:r>
              <a:rPr lang="en-GB" dirty="0"/>
              <a:t> </a:t>
            </a:r>
            <a:r>
              <a:rPr lang="en-GB" sz="2200" dirty="0"/>
              <a:t>Not all female</a:t>
            </a:r>
          </a:p>
          <a:p>
            <a:pPr>
              <a:buFont typeface="Arial" panose="020B0604020202020204" pitchFamily="34" charset="0"/>
              <a:buChar char="•"/>
            </a:pPr>
            <a:r>
              <a:rPr lang="en-GB" sz="2200" dirty="0"/>
              <a:t> Not necessarily associated with music</a:t>
            </a:r>
          </a:p>
          <a:p>
            <a:pPr>
              <a:buFont typeface="Arial" panose="020B0604020202020204" pitchFamily="34" charset="0"/>
              <a:buChar char="•"/>
            </a:pPr>
            <a:r>
              <a:rPr lang="en-GB" sz="2200" dirty="0"/>
              <a:t> Not necessarily associated with the sea</a:t>
            </a:r>
          </a:p>
          <a:p>
            <a:pPr>
              <a:buFont typeface="Arial" panose="020B0604020202020204" pitchFamily="34" charset="0"/>
              <a:buChar char="•"/>
            </a:pPr>
            <a:r>
              <a:rPr lang="en-GB" sz="2200" dirty="0"/>
              <a:t> So defining characteristic:</a:t>
            </a:r>
          </a:p>
          <a:p>
            <a:pPr lvl="1">
              <a:buFont typeface="Arial" panose="020B0604020202020204" pitchFamily="34" charset="0"/>
              <a:buChar char="•"/>
            </a:pPr>
            <a:r>
              <a:rPr lang="en-GB" dirty="0"/>
              <a:t> </a:t>
            </a:r>
            <a:r>
              <a:rPr lang="en-GB" sz="2000" dirty="0"/>
              <a:t>Human-bird hybrid</a:t>
            </a:r>
          </a:p>
          <a:p>
            <a:pPr lvl="1">
              <a:buFont typeface="Arial" panose="020B0604020202020204" pitchFamily="34" charset="0"/>
              <a:buChar char="•"/>
            </a:pPr>
            <a:r>
              <a:rPr lang="en-GB" sz="2000" dirty="0"/>
              <a:t> Usually a bird up to the neck</a:t>
            </a:r>
          </a:p>
          <a:p>
            <a:endParaRPr lang="en-GB" b="1" dirty="0"/>
          </a:p>
        </p:txBody>
      </p:sp>
      <p:pic>
        <p:nvPicPr>
          <p:cNvPr id="5" name="Picture 4"/>
          <p:cNvPicPr>
            <a:picLocks noChangeAspect="1"/>
          </p:cNvPicPr>
          <p:nvPr/>
        </p:nvPicPr>
        <p:blipFill>
          <a:blip r:embed="rId2"/>
          <a:stretch>
            <a:fillRect/>
          </a:stretch>
        </p:blipFill>
        <p:spPr>
          <a:xfrm>
            <a:off x="5049983" y="1945178"/>
            <a:ext cx="3728257" cy="3728257"/>
          </a:xfrm>
          <a:prstGeom prst="rect">
            <a:avLst/>
          </a:prstGeom>
        </p:spPr>
      </p:pic>
      <p:sp>
        <p:nvSpPr>
          <p:cNvPr id="6" name="TextBox 5"/>
          <p:cNvSpPr txBox="1"/>
          <p:nvPr/>
        </p:nvSpPr>
        <p:spPr>
          <a:xfrm>
            <a:off x="4979324" y="5752698"/>
            <a:ext cx="3898669"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fr-FR" dirty="0" err="1"/>
              <a:t>Corinthian</a:t>
            </a:r>
            <a:r>
              <a:rPr lang="fr-FR" dirty="0"/>
              <a:t> </a:t>
            </a:r>
            <a:r>
              <a:rPr lang="fr-FR" dirty="0" err="1"/>
              <a:t>vessel</a:t>
            </a:r>
            <a:r>
              <a:rPr lang="fr-FR" dirty="0"/>
              <a:t>, c. 580-570 BC, Louvre</a:t>
            </a:r>
          </a:p>
        </p:txBody>
      </p:sp>
      <p:pic>
        <p:nvPicPr>
          <p:cNvPr id="7" name="Picture 6"/>
          <p:cNvPicPr>
            <a:picLocks noChangeAspect="1"/>
          </p:cNvPicPr>
          <p:nvPr/>
        </p:nvPicPr>
        <p:blipFill>
          <a:blip r:embed="rId3"/>
          <a:stretch>
            <a:fillRect/>
          </a:stretch>
        </p:blipFill>
        <p:spPr>
          <a:xfrm>
            <a:off x="606495" y="1945178"/>
            <a:ext cx="3533244" cy="4248933"/>
          </a:xfrm>
          <a:prstGeom prst="rect">
            <a:avLst/>
          </a:prstGeom>
        </p:spPr>
      </p:pic>
      <p:sp>
        <p:nvSpPr>
          <p:cNvPr id="8" name="TextBox 7"/>
          <p:cNvSpPr txBox="1"/>
          <p:nvPr/>
        </p:nvSpPr>
        <p:spPr>
          <a:xfrm>
            <a:off x="606494" y="5937364"/>
            <a:ext cx="3533245"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Corinthian vessel, (mid) 6th century BC?, Boston Museum of Fine Arts</a:t>
            </a:r>
          </a:p>
        </p:txBody>
      </p:sp>
      <p:pic>
        <p:nvPicPr>
          <p:cNvPr id="9" name="Picture 2" descr="Copper alloy cauldron attachment in the shape of a siren or bird with a woman's head; spread wings and ring attached to her bac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2509" y="1137857"/>
            <a:ext cx="4109167" cy="479950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332509" y="5870945"/>
            <a:ext cx="4109167"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Siren cauldron attachment, 700-500 BC, Nimrud (Assyria), British Museum</a:t>
            </a:r>
          </a:p>
        </p:txBody>
      </p:sp>
      <p:pic>
        <p:nvPicPr>
          <p:cNvPr id="11" name="Picture 4" descr="Bronze figure of a winged siren, originally from the rim of a bronze tripod-cauldro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9739" y="2330009"/>
            <a:ext cx="5004261" cy="3416243"/>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4602571" y="5700598"/>
            <a:ext cx="4491552"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Siren cauldron attachment, 800-700 BC, Olympia, British Museum</a:t>
            </a:r>
          </a:p>
        </p:txBody>
      </p:sp>
      <p:pic>
        <p:nvPicPr>
          <p:cNvPr id="13" name="Picture 12"/>
          <p:cNvPicPr>
            <a:picLocks noChangeAspect="1"/>
          </p:cNvPicPr>
          <p:nvPr/>
        </p:nvPicPr>
        <p:blipFill rotWithShape="1">
          <a:blip r:embed="rId6"/>
          <a:srcRect l="20051" t="18645" r="18612" b="12236"/>
          <a:stretch/>
        </p:blipFill>
        <p:spPr>
          <a:xfrm>
            <a:off x="7032567" y="56183"/>
            <a:ext cx="2057399" cy="2656265"/>
          </a:xfrm>
          <a:prstGeom prst="rect">
            <a:avLst/>
          </a:prstGeom>
        </p:spPr>
      </p:pic>
      <p:sp>
        <p:nvSpPr>
          <p:cNvPr id="14" name="TextBox 13"/>
          <p:cNvSpPr txBox="1"/>
          <p:nvPr/>
        </p:nvSpPr>
        <p:spPr>
          <a:xfrm>
            <a:off x="4474927" y="103889"/>
            <a:ext cx="2503605" cy="120032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Limestone figure of a bearded siren playing a syrinx, 6th century BC, Cyprus, Louvre</a:t>
            </a:r>
          </a:p>
        </p:txBody>
      </p:sp>
    </p:spTree>
    <p:extLst>
      <p:ext uri="{BB962C8B-B14F-4D97-AF65-F5344CB8AC3E}">
        <p14:creationId xmlns:p14="http://schemas.microsoft.com/office/powerpoint/2010/main" val="1625801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Effect transition="in" filter="circle(in)">
                                      <p:cBhvr>
                                        <p:cTn id="25" dur="2000"/>
                                        <p:tgtEl>
                                          <p:spTgt spid="14"/>
                                        </p:tgtEl>
                                      </p:cBhvr>
                                    </p:animEffect>
                                  </p:childTnLst>
                                </p:cTn>
                              </p:par>
                              <p:par>
                                <p:cTn id="26" presetID="6" presetClass="entr" presetSubtype="16"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circle(in)">
                                      <p:cBhvr>
                                        <p:cTn id="28" dur="2000"/>
                                        <p:tgtEl>
                                          <p:spTgt spid="9"/>
                                        </p:tgtEl>
                                      </p:cBhvr>
                                    </p:animEffect>
                                  </p:childTnLst>
                                </p:cTn>
                              </p:par>
                              <p:par>
                                <p:cTn id="29" presetID="6" presetClass="entr" presetSubtype="16" fill="hold" grpId="0" nodeType="with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circle(in)">
                                      <p:cBhvr>
                                        <p:cTn id="31" dur="2000"/>
                                        <p:tgtEl>
                                          <p:spTgt spid="10"/>
                                        </p:tgtEl>
                                      </p:cBhvr>
                                    </p:animEffect>
                                  </p:childTnLst>
                                </p:cTn>
                              </p:par>
                              <p:par>
                                <p:cTn id="32" presetID="6" presetClass="entr" presetSubtype="16" fill="hold" grpId="0" nodeType="with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circle(in)">
                                      <p:cBhvr>
                                        <p:cTn id="34" dur="2000"/>
                                        <p:tgtEl>
                                          <p:spTgt spid="12"/>
                                        </p:tgtEl>
                                      </p:cBhvr>
                                    </p:animEffect>
                                  </p:childTnLst>
                                </p:cTn>
                              </p:par>
                              <p:par>
                                <p:cTn id="35" presetID="6" presetClass="entr" presetSubtype="16" fill="hold" nodeType="with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circle(in)">
                                      <p:cBhvr>
                                        <p:cTn id="37" dur="2000"/>
                                        <p:tgtEl>
                                          <p:spTgt spid="11"/>
                                        </p:tgtEl>
                                      </p:cBhvr>
                                    </p:animEffect>
                                  </p:childTnLst>
                                </p:cTn>
                              </p:par>
                              <p:par>
                                <p:cTn id="38" presetID="6" presetClass="entr" presetSubtype="16" fill="hold" nodeType="withEffect">
                                  <p:stCondLst>
                                    <p:cond delay="0"/>
                                  </p:stCondLst>
                                  <p:childTnLst>
                                    <p:set>
                                      <p:cBhvr>
                                        <p:cTn id="39" dur="1" fill="hold">
                                          <p:stCondLst>
                                            <p:cond delay="0"/>
                                          </p:stCondLst>
                                        </p:cTn>
                                        <p:tgtEl>
                                          <p:spTgt spid="13"/>
                                        </p:tgtEl>
                                        <p:attrNameLst>
                                          <p:attrName>style.visibility</p:attrName>
                                        </p:attrNameLst>
                                      </p:cBhvr>
                                      <p:to>
                                        <p:strVal val="visible"/>
                                      </p:to>
                                    </p:set>
                                    <p:animEffect transition="in" filter="circle(in)">
                                      <p:cBhvr>
                                        <p:cTn id="40"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10" grpId="0" animBg="1"/>
      <p:bldP spid="12" grpId="0" animBg="1"/>
      <p:bldP spid="1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0204" y="286604"/>
            <a:ext cx="8229600" cy="1450757"/>
          </a:xfrm>
        </p:spPr>
        <p:txBody>
          <a:bodyPr/>
          <a:lstStyle/>
          <a:p>
            <a:r>
              <a:rPr lang="en-GB" b="1" dirty="0"/>
              <a:t>Classical Depictions of the Sirens</a:t>
            </a:r>
          </a:p>
        </p:txBody>
      </p:sp>
      <p:sp>
        <p:nvSpPr>
          <p:cNvPr id="3" name="Content Placeholder 2"/>
          <p:cNvSpPr>
            <a:spLocks noGrp="1"/>
          </p:cNvSpPr>
          <p:nvPr>
            <p:ph idx="1"/>
          </p:nvPr>
        </p:nvSpPr>
        <p:spPr>
          <a:xfrm>
            <a:off x="299257" y="1845733"/>
            <a:ext cx="4414059" cy="4447001"/>
          </a:xfrm>
        </p:spPr>
        <p:txBody>
          <a:bodyPr/>
          <a:lstStyle/>
          <a:p>
            <a:pPr>
              <a:buFont typeface="Arial" panose="020B0604020202020204" pitchFamily="34" charset="0"/>
              <a:buChar char="•"/>
            </a:pPr>
            <a:r>
              <a:rPr lang="en-GB" dirty="0"/>
              <a:t> Still associated with music</a:t>
            </a:r>
          </a:p>
          <a:p>
            <a:pPr lvl="1"/>
            <a:r>
              <a:rPr lang="en-GB" dirty="0"/>
              <a:t>And some equation to the Muses.</a:t>
            </a:r>
          </a:p>
          <a:p>
            <a:pPr>
              <a:buFont typeface="Arial" panose="020B0604020202020204" pitchFamily="34" charset="0"/>
              <a:buChar char="•"/>
            </a:pPr>
            <a:r>
              <a:rPr lang="en-GB" dirty="0"/>
              <a:t> But a strong association with death and the underworld emerges during the Classical period.</a:t>
            </a:r>
          </a:p>
          <a:p>
            <a:endParaRPr lang="en-GB" dirty="0"/>
          </a:p>
        </p:txBody>
      </p:sp>
      <p:sp>
        <p:nvSpPr>
          <p:cNvPr id="4" name="Rectangle 3"/>
          <p:cNvSpPr/>
          <p:nvPr/>
        </p:nvSpPr>
        <p:spPr>
          <a:xfrm>
            <a:off x="4829694" y="1862666"/>
            <a:ext cx="4156363" cy="3139321"/>
          </a:xfrm>
          <a:prstGeom prst="rect">
            <a:avLst/>
          </a:prstGeom>
        </p:spPr>
        <p:txBody>
          <a:bodyPr wrap="square">
            <a:spAutoFit/>
          </a:bodyPr>
          <a:lstStyle/>
          <a:p>
            <a:r>
              <a:rPr lang="en-GB" dirty="0"/>
              <a:t>or what Muse shall I call to my aid</a:t>
            </a:r>
          </a:p>
          <a:p>
            <a:r>
              <a:rPr lang="en-GB" dirty="0"/>
              <a:t>[with tears or laments or cries of sorrow]?</a:t>
            </a:r>
          </a:p>
          <a:p>
            <a:r>
              <a:rPr lang="en-GB" dirty="0"/>
              <a:t>Ah me!</a:t>
            </a:r>
          </a:p>
          <a:p>
            <a:r>
              <a:rPr lang="en-GB" dirty="0"/>
              <a:t> </a:t>
            </a:r>
          </a:p>
          <a:p>
            <a:r>
              <a:rPr lang="en-GB" dirty="0"/>
              <a:t>You winged maids,</a:t>
            </a:r>
          </a:p>
          <a:p>
            <a:r>
              <a:rPr lang="en-GB" dirty="0"/>
              <a:t>virgin daughters of Earth, </a:t>
            </a:r>
          </a:p>
          <a:p>
            <a:r>
              <a:rPr lang="en-GB" dirty="0"/>
              <a:t>you Sirens, O</a:t>
            </a:r>
          </a:p>
          <a:p>
            <a:r>
              <a:rPr lang="en-GB" dirty="0"/>
              <a:t>bring Libyan flute or shepherd’s pipe</a:t>
            </a:r>
          </a:p>
          <a:p>
            <a:r>
              <a:rPr lang="en-GB" dirty="0"/>
              <a:t>[or lyre] and consort with me </a:t>
            </a:r>
          </a:p>
          <a:p>
            <a:r>
              <a:rPr lang="en-GB" dirty="0"/>
              <a:t>in my terrible griefs </a:t>
            </a:r>
          </a:p>
          <a:p>
            <a:pPr algn="r"/>
            <a:r>
              <a:rPr lang="en-GB" b="1" dirty="0"/>
              <a:t>Euripides </a:t>
            </a:r>
            <a:r>
              <a:rPr lang="en-GB" b="1" i="1" dirty="0"/>
              <a:t>Helen </a:t>
            </a:r>
            <a:r>
              <a:rPr lang="en-GB" b="1" dirty="0"/>
              <a:t>165-73</a:t>
            </a:r>
          </a:p>
        </p:txBody>
      </p:sp>
      <p:sp>
        <p:nvSpPr>
          <p:cNvPr id="5" name="Rectangle 4"/>
          <p:cNvSpPr/>
          <p:nvPr/>
        </p:nvSpPr>
        <p:spPr>
          <a:xfrm>
            <a:off x="4829694" y="5186833"/>
            <a:ext cx="4181301" cy="923330"/>
          </a:xfrm>
          <a:prstGeom prst="rect">
            <a:avLst/>
          </a:prstGeom>
        </p:spPr>
        <p:txBody>
          <a:bodyPr wrap="square">
            <a:spAutoFit/>
          </a:bodyPr>
          <a:lstStyle/>
          <a:p>
            <a:r>
              <a:rPr lang="en-GB" dirty="0"/>
              <a:t>I came to the Sirens, daughters of </a:t>
            </a:r>
            <a:r>
              <a:rPr lang="en-GB" dirty="0" err="1"/>
              <a:t>Phorcus</a:t>
            </a:r>
            <a:r>
              <a:rPr lang="en-GB" dirty="0"/>
              <a:t>, </a:t>
            </a:r>
          </a:p>
          <a:p>
            <a:r>
              <a:rPr lang="en-GB" dirty="0"/>
              <a:t>singing the songs of Hades</a:t>
            </a:r>
          </a:p>
          <a:p>
            <a:pPr algn="r"/>
            <a:r>
              <a:rPr lang="en-GB" b="1" i="1" dirty="0"/>
              <a:t>Soph. </a:t>
            </a:r>
            <a:r>
              <a:rPr lang="en-GB" b="1" dirty="0"/>
              <a:t>Fr. 861</a:t>
            </a:r>
          </a:p>
        </p:txBody>
      </p:sp>
      <p:pic>
        <p:nvPicPr>
          <p:cNvPr id="6" name="Picture 5"/>
          <p:cNvPicPr>
            <a:picLocks noChangeAspect="1"/>
          </p:cNvPicPr>
          <p:nvPr/>
        </p:nvPicPr>
        <p:blipFill>
          <a:blip r:embed="rId2"/>
          <a:stretch>
            <a:fillRect/>
          </a:stretch>
        </p:blipFill>
        <p:spPr>
          <a:xfrm>
            <a:off x="299257" y="3551195"/>
            <a:ext cx="4314307" cy="2964771"/>
          </a:xfrm>
          <a:prstGeom prst="rect">
            <a:avLst/>
          </a:prstGeom>
        </p:spPr>
      </p:pic>
      <p:sp>
        <p:nvSpPr>
          <p:cNvPr id="7" name="TextBox 6"/>
          <p:cNvSpPr txBox="1"/>
          <p:nvPr/>
        </p:nvSpPr>
        <p:spPr>
          <a:xfrm>
            <a:off x="299257" y="6110163"/>
            <a:ext cx="4314308"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Attic red figure vessel, c. 480-470 BC, British Museum</a:t>
            </a:r>
          </a:p>
        </p:txBody>
      </p:sp>
      <p:pic>
        <p:nvPicPr>
          <p:cNvPr id="8" name="Picture 7"/>
          <p:cNvPicPr>
            <a:picLocks noChangeAspect="1"/>
          </p:cNvPicPr>
          <p:nvPr/>
        </p:nvPicPr>
        <p:blipFill>
          <a:blip r:embed="rId3"/>
          <a:stretch>
            <a:fillRect/>
          </a:stretch>
        </p:blipFill>
        <p:spPr>
          <a:xfrm>
            <a:off x="5811040" y="265284"/>
            <a:ext cx="3125142" cy="6168044"/>
          </a:xfrm>
          <a:prstGeom prst="rect">
            <a:avLst/>
          </a:prstGeom>
        </p:spPr>
      </p:pic>
      <p:sp>
        <p:nvSpPr>
          <p:cNvPr id="9" name="TextBox 8"/>
          <p:cNvSpPr txBox="1"/>
          <p:nvPr/>
        </p:nvSpPr>
        <p:spPr>
          <a:xfrm>
            <a:off x="5685905" y="6110163"/>
            <a:ext cx="3391593"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Attic stone grave stele, c. 355-345 BC, Boston Museum of Fine Art</a:t>
            </a:r>
          </a:p>
        </p:txBody>
      </p:sp>
      <p:pic>
        <p:nvPicPr>
          <p:cNvPr id="10" name="Picture 9"/>
          <p:cNvPicPr>
            <a:picLocks noChangeAspect="1"/>
          </p:cNvPicPr>
          <p:nvPr/>
        </p:nvPicPr>
        <p:blipFill>
          <a:blip r:embed="rId4"/>
          <a:stretch>
            <a:fillRect/>
          </a:stretch>
        </p:blipFill>
        <p:spPr>
          <a:xfrm>
            <a:off x="98639" y="157805"/>
            <a:ext cx="5905548" cy="2896813"/>
          </a:xfrm>
          <a:prstGeom prst="rect">
            <a:avLst/>
          </a:prstGeom>
        </p:spPr>
      </p:pic>
      <p:sp>
        <p:nvSpPr>
          <p:cNvPr id="11" name="TextBox 10"/>
          <p:cNvSpPr txBox="1"/>
          <p:nvPr/>
        </p:nvSpPr>
        <p:spPr>
          <a:xfrm>
            <a:off x="3765664" y="2752772"/>
            <a:ext cx="2238523"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The Harpy Tomb, 480-470 BC, Lycia, Turkey, British Museum</a:t>
            </a:r>
          </a:p>
        </p:txBody>
      </p:sp>
      <p:pic>
        <p:nvPicPr>
          <p:cNvPr id="12" name="Picture 11"/>
          <p:cNvPicPr>
            <a:picLocks noChangeAspect="1"/>
          </p:cNvPicPr>
          <p:nvPr/>
        </p:nvPicPr>
        <p:blipFill>
          <a:blip r:embed="rId5"/>
          <a:stretch>
            <a:fillRect/>
          </a:stretch>
        </p:blipFill>
        <p:spPr>
          <a:xfrm>
            <a:off x="271361" y="3732273"/>
            <a:ext cx="4613564" cy="3024221"/>
          </a:xfrm>
          <a:prstGeom prst="rect">
            <a:avLst/>
          </a:prstGeom>
        </p:spPr>
      </p:pic>
      <p:sp>
        <p:nvSpPr>
          <p:cNvPr id="13" name="TextBox 12"/>
          <p:cNvSpPr txBox="1"/>
          <p:nvPr/>
        </p:nvSpPr>
        <p:spPr>
          <a:xfrm>
            <a:off x="287288" y="6185431"/>
            <a:ext cx="4597637"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Ba Birds, Egyptian representation of part of a person that lives on after death</a:t>
            </a:r>
          </a:p>
        </p:txBody>
      </p:sp>
    </p:spTree>
    <p:extLst>
      <p:ext uri="{BB962C8B-B14F-4D97-AF65-F5344CB8AC3E}">
        <p14:creationId xmlns:p14="http://schemas.microsoft.com/office/powerpoint/2010/main" val="961290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randombar(horizontal)">
                                      <p:cBhvr>
                                        <p:cTn id="7" dur="500"/>
                                        <p:tgtEl>
                                          <p:spTgt spid="10"/>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randombar(horizontal)">
                                      <p:cBhvr>
                                        <p:cTn id="10" dur="500"/>
                                        <p:tgtEl>
                                          <p:spTgt spid="11"/>
                                        </p:tgtEl>
                                      </p:cBhvr>
                                    </p:animEffect>
                                  </p:childTnLst>
                                </p:cTn>
                              </p:par>
                              <p:par>
                                <p:cTn id="11" presetID="14" presetClass="entr" presetSubtype="10"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randombar(horizontal)">
                                      <p:cBhvr>
                                        <p:cTn id="13" dur="500"/>
                                        <p:tgtEl>
                                          <p:spTgt spid="12"/>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randombar(horizontal)">
                                      <p:cBhvr>
                                        <p:cTn id="16" dur="500"/>
                                        <p:tgtEl>
                                          <p:spTgt spid="13"/>
                                        </p:tgtEl>
                                      </p:cBhvr>
                                    </p:animEffect>
                                  </p:childTnLst>
                                </p:cTn>
                              </p:par>
                              <p:par>
                                <p:cTn id="17" presetID="14" presetClass="entr" presetSubtype="1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randombar(horizontal)">
                                      <p:cBhvr>
                                        <p:cTn id="19" dur="500"/>
                                        <p:tgtEl>
                                          <p:spTgt spid="9"/>
                                        </p:tgtEl>
                                      </p:cBhvr>
                                    </p:animEffect>
                                  </p:childTnLst>
                                </p:cTn>
                              </p:par>
                              <p:par>
                                <p:cTn id="20" presetID="14" presetClass="entr" presetSubtype="10" fill="hold" nodeType="with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randombar(horizontal)">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1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Hellenistic Sirens</a:t>
            </a:r>
          </a:p>
        </p:txBody>
      </p:sp>
      <p:sp>
        <p:nvSpPr>
          <p:cNvPr id="3" name="Content Placeholder 2"/>
          <p:cNvSpPr>
            <a:spLocks noGrp="1"/>
          </p:cNvSpPr>
          <p:nvPr>
            <p:ph idx="1"/>
          </p:nvPr>
        </p:nvSpPr>
        <p:spPr>
          <a:xfrm>
            <a:off x="457200" y="1845734"/>
            <a:ext cx="4347555" cy="4023360"/>
          </a:xfrm>
        </p:spPr>
        <p:txBody>
          <a:bodyPr/>
          <a:lstStyle/>
          <a:p>
            <a:pPr>
              <a:buFont typeface="Arial" panose="020B0604020202020204" pitchFamily="34" charset="0"/>
              <a:buChar char="•"/>
            </a:pPr>
            <a:r>
              <a:rPr lang="en-GB" dirty="0"/>
              <a:t> Heavy association with song.</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a:t> Less chthonic association.</a:t>
            </a:r>
          </a:p>
          <a:p>
            <a:endParaRPr lang="en-GB" dirty="0"/>
          </a:p>
        </p:txBody>
      </p:sp>
      <p:pic>
        <p:nvPicPr>
          <p:cNvPr id="4" name="Picture 3"/>
          <p:cNvPicPr>
            <a:picLocks noChangeAspect="1"/>
          </p:cNvPicPr>
          <p:nvPr/>
        </p:nvPicPr>
        <p:blipFill>
          <a:blip r:embed="rId2"/>
          <a:stretch>
            <a:fillRect/>
          </a:stretch>
        </p:blipFill>
        <p:spPr>
          <a:xfrm>
            <a:off x="4972529" y="1737361"/>
            <a:ext cx="4027359" cy="4745480"/>
          </a:xfrm>
          <a:prstGeom prst="rect">
            <a:avLst/>
          </a:prstGeom>
        </p:spPr>
      </p:pic>
      <p:sp>
        <p:nvSpPr>
          <p:cNvPr id="5" name="TextBox 4"/>
          <p:cNvSpPr txBox="1"/>
          <p:nvPr/>
        </p:nvSpPr>
        <p:spPr>
          <a:xfrm>
            <a:off x="6220875" y="860198"/>
            <a:ext cx="1669341" cy="175432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Terracotta poet and two sirens, Tarentum, South Italy, c. 350-300 BC, Getty Museum</a:t>
            </a:r>
          </a:p>
        </p:txBody>
      </p:sp>
      <p:pic>
        <p:nvPicPr>
          <p:cNvPr id="6" name="Picture 5"/>
          <p:cNvPicPr>
            <a:picLocks noChangeAspect="1"/>
          </p:cNvPicPr>
          <p:nvPr/>
        </p:nvPicPr>
        <p:blipFill>
          <a:blip r:embed="rId3"/>
          <a:stretch>
            <a:fillRect/>
          </a:stretch>
        </p:blipFill>
        <p:spPr>
          <a:xfrm>
            <a:off x="3526127" y="2801389"/>
            <a:ext cx="1446402" cy="3681452"/>
          </a:xfrm>
          <a:prstGeom prst="rect">
            <a:avLst/>
          </a:prstGeom>
        </p:spPr>
      </p:pic>
      <p:pic>
        <p:nvPicPr>
          <p:cNvPr id="7" name="Picture 6"/>
          <p:cNvPicPr>
            <a:picLocks noChangeAspect="1"/>
          </p:cNvPicPr>
          <p:nvPr/>
        </p:nvPicPr>
        <p:blipFill>
          <a:blip r:embed="rId4"/>
          <a:stretch>
            <a:fillRect/>
          </a:stretch>
        </p:blipFill>
        <p:spPr>
          <a:xfrm>
            <a:off x="1899743" y="2801389"/>
            <a:ext cx="1626384" cy="3681452"/>
          </a:xfrm>
          <a:prstGeom prst="rect">
            <a:avLst/>
          </a:prstGeom>
        </p:spPr>
      </p:pic>
      <p:cxnSp>
        <p:nvCxnSpPr>
          <p:cNvPr id="9" name="Straight Arrow Connector 8"/>
          <p:cNvCxnSpPr/>
          <p:nvPr/>
        </p:nvCxnSpPr>
        <p:spPr>
          <a:xfrm flipV="1">
            <a:off x="3419504" y="2394065"/>
            <a:ext cx="1908954" cy="652785"/>
          </a:xfrm>
          <a:prstGeom prst="straightConnector1">
            <a:avLst/>
          </a:prstGeom>
          <a:ln w="38100">
            <a:solidFill>
              <a:srgbClr val="00B0F0"/>
            </a:solidFill>
            <a:tailEnd type="triangle"/>
          </a:ln>
        </p:spPr>
        <p:style>
          <a:lnRef idx="1">
            <a:schemeClr val="accent1"/>
          </a:lnRef>
          <a:fillRef idx="0">
            <a:schemeClr val="accent1"/>
          </a:fillRef>
          <a:effectRef idx="0">
            <a:schemeClr val="accent1"/>
          </a:effectRef>
          <a:fontRef idx="minor">
            <a:schemeClr val="tx1"/>
          </a:fontRef>
        </p:style>
      </p:cxnSp>
      <p:pic>
        <p:nvPicPr>
          <p:cNvPr id="11" name="Picture 10"/>
          <p:cNvPicPr>
            <a:picLocks noChangeAspect="1"/>
          </p:cNvPicPr>
          <p:nvPr/>
        </p:nvPicPr>
        <p:blipFill>
          <a:blip r:embed="rId5"/>
          <a:stretch>
            <a:fillRect/>
          </a:stretch>
        </p:blipFill>
        <p:spPr>
          <a:xfrm>
            <a:off x="168872" y="2825479"/>
            <a:ext cx="1561999" cy="2864512"/>
          </a:xfrm>
          <a:prstGeom prst="rect">
            <a:avLst/>
          </a:prstGeom>
        </p:spPr>
      </p:pic>
      <p:sp>
        <p:nvSpPr>
          <p:cNvPr id="12" name="TextBox 11"/>
          <p:cNvSpPr txBox="1"/>
          <p:nvPr/>
        </p:nvSpPr>
        <p:spPr>
          <a:xfrm>
            <a:off x="80693" y="5356514"/>
            <a:ext cx="2166806" cy="147732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err="1"/>
              <a:t>Prometopidion</a:t>
            </a:r>
            <a:r>
              <a:rPr lang="en-GB" dirty="0"/>
              <a:t> [horse forehead ornament],  </a:t>
            </a:r>
          </a:p>
          <a:p>
            <a:r>
              <a:rPr lang="en-GB" dirty="0"/>
              <a:t>Greek, 2nd c. BC, Silver, Getty Museum</a:t>
            </a:r>
          </a:p>
        </p:txBody>
      </p:sp>
    </p:spTree>
    <p:extLst>
      <p:ext uri="{BB962C8B-B14F-4D97-AF65-F5344CB8AC3E}">
        <p14:creationId xmlns:p14="http://schemas.microsoft.com/office/powerpoint/2010/main" val="14067495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71623" y="190789"/>
            <a:ext cx="8905875" cy="6126163"/>
          </a:xfrm>
        </p:spPr>
        <p:txBody>
          <a:bodyPr>
            <a:noAutofit/>
          </a:bodyPr>
          <a:lstStyle/>
          <a:p>
            <a:pPr marL="0" indent="0">
              <a:buNone/>
            </a:pPr>
            <a:r>
              <a:rPr lang="en-GB" sz="2400" dirty="0"/>
              <a:t>‘…soon they saw the lovely island of </a:t>
            </a:r>
            <a:r>
              <a:rPr lang="en-GB" sz="2400" dirty="0" err="1"/>
              <a:t>Anthemoessa</a:t>
            </a:r>
            <a:r>
              <a:rPr lang="en-GB" sz="2400" dirty="0"/>
              <a:t> where the </a:t>
            </a:r>
            <a:r>
              <a:rPr lang="en-GB" sz="2400" b="1" dirty="0"/>
              <a:t>clear-voiced Sirens, daughters of </a:t>
            </a:r>
            <a:r>
              <a:rPr lang="en-GB" sz="2400" b="1" dirty="0" err="1"/>
              <a:t>Acheloos</a:t>
            </a:r>
            <a:r>
              <a:rPr lang="en-GB" sz="2400" b="1" dirty="0"/>
              <a:t> [a </a:t>
            </a:r>
            <a:r>
              <a:rPr lang="en-GB" sz="2400" b="1"/>
              <a:t>river deity], </a:t>
            </a:r>
            <a:r>
              <a:rPr lang="en-GB" sz="2400" b="1" dirty="0"/>
              <a:t>destroyed all who moored beside them with the enchantment of their sweet songs</a:t>
            </a:r>
            <a:r>
              <a:rPr lang="en-GB" sz="2400" dirty="0"/>
              <a:t>. </a:t>
            </a:r>
            <a:r>
              <a:rPr lang="en-GB" sz="2400" b="1" dirty="0"/>
              <a:t>Beautiful Terpsichore, one of the Muses, bore them after sharing </a:t>
            </a:r>
            <a:r>
              <a:rPr lang="en-GB" sz="2400" b="1" dirty="0" err="1"/>
              <a:t>Acheloos</a:t>
            </a:r>
            <a:r>
              <a:rPr lang="en-GB" sz="2400" b="1" dirty="0"/>
              <a:t>’ bed</a:t>
            </a:r>
            <a:r>
              <a:rPr lang="en-GB" sz="2400" dirty="0"/>
              <a:t>, and once they had looked after the mighty daughter of </a:t>
            </a:r>
            <a:r>
              <a:rPr lang="en-GB" sz="2400" dirty="0" err="1"/>
              <a:t>Deo</a:t>
            </a:r>
            <a:r>
              <a:rPr lang="en-GB" sz="2400" dirty="0"/>
              <a:t>, while she was still a virgin, their voices mingled in song. </a:t>
            </a:r>
            <a:r>
              <a:rPr lang="en-GB" sz="2400" b="1" dirty="0"/>
              <a:t>When the Argonauts came, however, they looked in part like birds and in part like young girls</a:t>
            </a:r>
            <a:r>
              <a:rPr lang="en-GB" sz="2400" dirty="0"/>
              <a:t>. They kept a constant look-out from their perch in the lovely harbour: many indeed were the men whom they had deprived of their sweet return, destroying them with wasting desire. </a:t>
            </a:r>
            <a:r>
              <a:rPr lang="en-GB" sz="2400" b="1" dirty="0"/>
              <a:t>For the Argonauts too they opened their mouths in pure liquid song as soon as they saw them. </a:t>
            </a:r>
            <a:r>
              <a:rPr lang="en-GB" sz="2400" dirty="0"/>
              <a:t>The men made ready to throw the ship’s cables to the shore, and would have done so, </a:t>
            </a:r>
            <a:r>
              <a:rPr lang="en-GB" sz="2400" b="1" dirty="0"/>
              <a:t>had not Thracian Orpheus, the son of </a:t>
            </a:r>
            <a:r>
              <a:rPr lang="en-GB" sz="2400" b="1" dirty="0" err="1"/>
              <a:t>Oiagros</a:t>
            </a:r>
            <a:r>
              <a:rPr lang="en-GB" sz="2400" b="1" dirty="0"/>
              <a:t>, taken up his </a:t>
            </a:r>
            <a:r>
              <a:rPr lang="en-GB" sz="2400" b="1" dirty="0" err="1"/>
              <a:t>Bistonian</a:t>
            </a:r>
            <a:r>
              <a:rPr lang="en-GB" sz="2400" b="1" dirty="0"/>
              <a:t> lyre in his hands and played a fast rendition of a quick-rolling tune, so that its resounding echo would beat in their ears, thus blurring and confounding the other song</a:t>
            </a:r>
            <a:r>
              <a:rPr lang="en-GB" sz="2400" dirty="0"/>
              <a:t>. The lyre overpowered the virgin voices, and the ship was carried forward…’ </a:t>
            </a:r>
          </a:p>
          <a:p>
            <a:pPr marL="0" indent="0" algn="r">
              <a:buNone/>
            </a:pPr>
            <a:r>
              <a:rPr lang="en-GB" sz="2400" b="1" dirty="0"/>
              <a:t>Apollonius </a:t>
            </a:r>
            <a:r>
              <a:rPr lang="en-GB" sz="2400" b="1" i="1" dirty="0" err="1"/>
              <a:t>Argonautica</a:t>
            </a:r>
            <a:r>
              <a:rPr lang="en-GB" sz="2400" b="1" dirty="0"/>
              <a:t> 4.890-913</a:t>
            </a:r>
          </a:p>
        </p:txBody>
      </p:sp>
    </p:spTree>
    <p:extLst>
      <p:ext uri="{BB962C8B-B14F-4D97-AF65-F5344CB8AC3E}">
        <p14:creationId xmlns:p14="http://schemas.microsoft.com/office/powerpoint/2010/main" val="30676902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Roman depictions of Sirens</a:t>
            </a:r>
          </a:p>
        </p:txBody>
      </p:sp>
      <p:sp>
        <p:nvSpPr>
          <p:cNvPr id="3" name="Content Placeholder 2"/>
          <p:cNvSpPr>
            <a:spLocks noGrp="1"/>
          </p:cNvSpPr>
          <p:nvPr>
            <p:ph idx="1"/>
          </p:nvPr>
        </p:nvSpPr>
        <p:spPr>
          <a:xfrm>
            <a:off x="457201" y="1845734"/>
            <a:ext cx="4314304" cy="4023360"/>
          </a:xfrm>
        </p:spPr>
        <p:txBody>
          <a:bodyPr/>
          <a:lstStyle/>
          <a:p>
            <a:pPr>
              <a:buFont typeface="Arial" panose="020B0604020202020204" pitchFamily="34" charset="0"/>
              <a:buChar char="•"/>
            </a:pPr>
            <a:r>
              <a:rPr lang="en-GB" dirty="0"/>
              <a:t> Continued associations with Odysseus.</a:t>
            </a:r>
          </a:p>
          <a:p>
            <a:pPr>
              <a:buFont typeface="Arial" panose="020B0604020202020204" pitchFamily="34" charset="0"/>
              <a:buChar char="•"/>
            </a:pPr>
            <a:endParaRPr lang="en-GB" sz="100" dirty="0"/>
          </a:p>
          <a:p>
            <a:pPr>
              <a:buFont typeface="Arial" panose="020B0604020202020204" pitchFamily="34" charset="0"/>
              <a:buChar char="•"/>
            </a:pPr>
            <a:r>
              <a:rPr lang="en-GB" dirty="0"/>
              <a:t> They are generally almost human, only wings and lower legs are bird-like.</a:t>
            </a:r>
          </a:p>
          <a:p>
            <a:pPr>
              <a:buFont typeface="Arial" panose="020B0604020202020204" pitchFamily="34" charset="0"/>
              <a:buChar char="•"/>
            </a:pPr>
            <a:endParaRPr lang="en-GB" sz="100" dirty="0"/>
          </a:p>
          <a:p>
            <a:pPr>
              <a:buFont typeface="Arial" panose="020B0604020202020204" pitchFamily="34" charset="0"/>
              <a:buChar char="•"/>
            </a:pPr>
            <a:r>
              <a:rPr lang="en-GB" dirty="0"/>
              <a:t> More sexualised than earlier depictions.</a:t>
            </a:r>
          </a:p>
          <a:p>
            <a:endParaRPr lang="en-GB" dirty="0"/>
          </a:p>
        </p:txBody>
      </p:sp>
      <p:pic>
        <p:nvPicPr>
          <p:cNvPr id="4" name="Picture 3"/>
          <p:cNvPicPr>
            <a:picLocks noChangeAspect="1"/>
          </p:cNvPicPr>
          <p:nvPr/>
        </p:nvPicPr>
        <p:blipFill>
          <a:blip r:embed="rId2"/>
          <a:stretch>
            <a:fillRect/>
          </a:stretch>
        </p:blipFill>
        <p:spPr>
          <a:xfrm>
            <a:off x="346826" y="4004019"/>
            <a:ext cx="4250112" cy="2318243"/>
          </a:xfrm>
          <a:prstGeom prst="rect">
            <a:avLst/>
          </a:prstGeom>
        </p:spPr>
      </p:pic>
      <p:sp>
        <p:nvSpPr>
          <p:cNvPr id="5" name="TextBox 4"/>
          <p:cNvSpPr txBox="1"/>
          <p:nvPr/>
        </p:nvSpPr>
        <p:spPr>
          <a:xfrm>
            <a:off x="346826" y="6137596"/>
            <a:ext cx="4225046"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Mosaic, 2nd century AD, Tunis, </a:t>
            </a:r>
            <a:r>
              <a:rPr lang="en-GB" dirty="0" err="1"/>
              <a:t>Bardo</a:t>
            </a:r>
            <a:r>
              <a:rPr lang="en-GB" dirty="0"/>
              <a:t> National Museum</a:t>
            </a:r>
          </a:p>
        </p:txBody>
      </p:sp>
      <p:pic>
        <p:nvPicPr>
          <p:cNvPr id="6" name="Picture 5"/>
          <p:cNvPicPr>
            <a:picLocks noChangeAspect="1"/>
          </p:cNvPicPr>
          <p:nvPr/>
        </p:nvPicPr>
        <p:blipFill>
          <a:blip r:embed="rId3"/>
          <a:stretch>
            <a:fillRect/>
          </a:stretch>
        </p:blipFill>
        <p:spPr>
          <a:xfrm>
            <a:off x="4771505" y="1866219"/>
            <a:ext cx="4256117" cy="4222338"/>
          </a:xfrm>
          <a:prstGeom prst="rect">
            <a:avLst/>
          </a:prstGeom>
        </p:spPr>
      </p:pic>
      <p:sp>
        <p:nvSpPr>
          <p:cNvPr id="7" name="TextBox 6"/>
          <p:cNvSpPr txBox="1"/>
          <p:nvPr/>
        </p:nvSpPr>
        <p:spPr>
          <a:xfrm>
            <a:off x="4787040" y="6088557"/>
            <a:ext cx="4225046"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Wall-painting from Pompeii, AD 57-75, British Museum</a:t>
            </a:r>
          </a:p>
        </p:txBody>
      </p:sp>
    </p:spTree>
    <p:extLst>
      <p:ext uri="{BB962C8B-B14F-4D97-AF65-F5344CB8AC3E}">
        <p14:creationId xmlns:p14="http://schemas.microsoft.com/office/powerpoint/2010/main" val="3262443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57941" y="155431"/>
            <a:ext cx="4887883" cy="5912860"/>
          </a:xfrm>
        </p:spPr>
        <p:txBody>
          <a:bodyPr>
            <a:noAutofit/>
          </a:bodyPr>
          <a:lstStyle/>
          <a:p>
            <a:pPr marL="0" indent="0">
              <a:buNone/>
            </a:pPr>
            <a:r>
              <a:rPr lang="en-GB" sz="2400" dirty="0"/>
              <a:t>The </a:t>
            </a:r>
            <a:r>
              <a:rPr lang="en-GB" sz="2400" dirty="0" err="1"/>
              <a:t>Acheloides</a:t>
            </a:r>
            <a:r>
              <a:rPr lang="en-GB" sz="2400" dirty="0"/>
              <a:t> [Sirens], why should it be that they have feathers now and feet of birds, though still a girl's fair face, the sweet-voiced </a:t>
            </a:r>
            <a:r>
              <a:rPr lang="en-GB" sz="2400" dirty="0" err="1"/>
              <a:t>Sirenes</a:t>
            </a:r>
            <a:r>
              <a:rPr lang="en-GB" sz="2400" dirty="0"/>
              <a:t>? Was it not because, when Proserpine was picking those spring flowers, they were her comrades there, and, when in vain they’d sought for her through all the lands, they prayed for wings to carry them across the waves, so that the seas should know their search, and found the gods gracious, and then suddenly saw golden plumage clothing all their limbs? Yet to reserve that dower of glorious song, their melodies' enchantment, they retained their fair girls' features and their human voice.</a:t>
            </a:r>
          </a:p>
          <a:p>
            <a:pPr marL="0" indent="0" algn="r">
              <a:buNone/>
            </a:pPr>
            <a:r>
              <a:rPr lang="en-GB" sz="2400" b="1" dirty="0"/>
              <a:t>Ovid </a:t>
            </a:r>
            <a:r>
              <a:rPr lang="en-GB" sz="2400" b="1" i="1" dirty="0"/>
              <a:t>Metamorphoses</a:t>
            </a:r>
            <a:r>
              <a:rPr lang="en-GB" sz="2400" b="1" dirty="0"/>
              <a:t> 5.552 ff.</a:t>
            </a:r>
          </a:p>
        </p:txBody>
      </p:sp>
      <p:pic>
        <p:nvPicPr>
          <p:cNvPr id="2" name="Picture 1"/>
          <p:cNvPicPr>
            <a:picLocks noChangeAspect="1"/>
          </p:cNvPicPr>
          <p:nvPr/>
        </p:nvPicPr>
        <p:blipFill>
          <a:blip r:embed="rId2"/>
          <a:stretch>
            <a:fillRect/>
          </a:stretch>
        </p:blipFill>
        <p:spPr>
          <a:xfrm>
            <a:off x="5423892" y="155431"/>
            <a:ext cx="3512290" cy="6459187"/>
          </a:xfrm>
          <a:prstGeom prst="rect">
            <a:avLst/>
          </a:prstGeom>
        </p:spPr>
      </p:pic>
      <p:sp>
        <p:nvSpPr>
          <p:cNvPr id="4" name="TextBox 3"/>
          <p:cNvSpPr txBox="1"/>
          <p:nvPr/>
        </p:nvSpPr>
        <p:spPr>
          <a:xfrm>
            <a:off x="5423892" y="6137596"/>
            <a:ext cx="3512290"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Terracotta statue, late 1st century AD, 23 cm tall</a:t>
            </a:r>
          </a:p>
        </p:txBody>
      </p:sp>
    </p:spTree>
    <p:extLst>
      <p:ext uri="{BB962C8B-B14F-4D97-AF65-F5344CB8AC3E}">
        <p14:creationId xmlns:p14="http://schemas.microsoft.com/office/powerpoint/2010/main" val="15412375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Bibliography</a:t>
            </a:r>
          </a:p>
        </p:txBody>
      </p:sp>
      <p:sp>
        <p:nvSpPr>
          <p:cNvPr id="3" name="Content Placeholder 2"/>
          <p:cNvSpPr>
            <a:spLocks noGrp="1"/>
          </p:cNvSpPr>
          <p:nvPr>
            <p:ph idx="1"/>
          </p:nvPr>
        </p:nvSpPr>
        <p:spPr>
          <a:xfrm>
            <a:off x="831273" y="2069869"/>
            <a:ext cx="7535487" cy="4347555"/>
          </a:xfrm>
        </p:spPr>
        <p:txBody>
          <a:bodyPr>
            <a:normAutofit lnSpcReduction="10000"/>
          </a:bodyPr>
          <a:lstStyle/>
          <a:p>
            <a:pPr>
              <a:buFont typeface="Arial" panose="020B0604020202020204" pitchFamily="34" charset="0"/>
              <a:buChar char="•"/>
            </a:pPr>
            <a:r>
              <a:rPr lang="en-GB" dirty="0"/>
              <a:t> </a:t>
            </a:r>
            <a:r>
              <a:rPr lang="en-GB" sz="2200" dirty="0"/>
              <a:t>Cohen, J. J. (1996) </a:t>
            </a:r>
            <a:r>
              <a:rPr lang="en-GB" sz="2200" i="1" dirty="0"/>
              <a:t>Monster Theory: Reading Culture</a:t>
            </a:r>
            <a:r>
              <a:rPr lang="en-GB" sz="2200" dirty="0"/>
              <a:t>. Minneapolis: University of Minnesota Press.</a:t>
            </a:r>
          </a:p>
          <a:p>
            <a:pPr>
              <a:buFont typeface="Arial" panose="020B0604020202020204" pitchFamily="34" charset="0"/>
              <a:buChar char="•"/>
            </a:pPr>
            <a:endParaRPr lang="en-GB" sz="100" dirty="0"/>
          </a:p>
          <a:p>
            <a:pPr>
              <a:buFont typeface="Arial" panose="020B0604020202020204" pitchFamily="34" charset="0"/>
              <a:buChar char="•"/>
            </a:pPr>
            <a:r>
              <a:rPr lang="en-GB" dirty="0"/>
              <a:t> </a:t>
            </a:r>
            <a:r>
              <a:rPr lang="en-GB" sz="2200" dirty="0" err="1"/>
              <a:t>Hopman</a:t>
            </a:r>
            <a:r>
              <a:rPr lang="en-GB" sz="2200" dirty="0"/>
              <a:t> (2013) </a:t>
            </a:r>
            <a:r>
              <a:rPr lang="en-GB" sz="2200" i="1" dirty="0"/>
              <a:t>Scylla: Myth, Metaphor, Paradox</a:t>
            </a:r>
            <a:r>
              <a:rPr lang="en-GB" sz="2200" dirty="0"/>
              <a:t>. Cambridge.</a:t>
            </a:r>
          </a:p>
          <a:p>
            <a:pPr>
              <a:buFont typeface="Arial" panose="020B0604020202020204" pitchFamily="34" charset="0"/>
              <a:buChar char="•"/>
            </a:pPr>
            <a:endParaRPr lang="en-GB" sz="100" dirty="0"/>
          </a:p>
          <a:p>
            <a:pPr>
              <a:buFont typeface="Arial" panose="020B0604020202020204" pitchFamily="34" charset="0"/>
              <a:buChar char="•"/>
            </a:pPr>
            <a:r>
              <a:rPr lang="en-GB" dirty="0"/>
              <a:t> </a:t>
            </a:r>
            <a:r>
              <a:rPr lang="en-GB" sz="2200" dirty="0" err="1"/>
              <a:t>Murgatroyd</a:t>
            </a:r>
            <a:r>
              <a:rPr lang="en-GB" sz="2200" dirty="0"/>
              <a:t>, P. (2013) </a:t>
            </a:r>
            <a:r>
              <a:rPr lang="en-GB" sz="2200" i="1" dirty="0"/>
              <a:t>Mythical monsters in classical literature</a:t>
            </a:r>
            <a:r>
              <a:rPr lang="en-GB" sz="2200" dirty="0"/>
              <a:t>. London: Bloomsbury. </a:t>
            </a:r>
          </a:p>
          <a:p>
            <a:pPr>
              <a:buFont typeface="Arial" panose="020B0604020202020204" pitchFamily="34" charset="0"/>
              <a:buChar char="•"/>
            </a:pPr>
            <a:endParaRPr lang="en-GB" sz="100" dirty="0"/>
          </a:p>
          <a:p>
            <a:pPr>
              <a:buFont typeface="Arial" panose="020B0604020202020204" pitchFamily="34" charset="0"/>
              <a:buChar char="•"/>
            </a:pPr>
            <a:r>
              <a:rPr lang="en-GB" dirty="0"/>
              <a:t> </a:t>
            </a:r>
            <a:r>
              <a:rPr lang="en-GB" sz="2200" dirty="0" err="1"/>
              <a:t>Neils</a:t>
            </a:r>
            <a:r>
              <a:rPr lang="en-GB" sz="2200" dirty="0"/>
              <a:t>, J. (1995) ‘Les Femmes Fatales’, in </a:t>
            </a:r>
            <a:r>
              <a:rPr lang="en-GB" sz="2200" i="1" dirty="0"/>
              <a:t>The Distaff Side: Representing the Female in Homer’s Odyssey</a:t>
            </a:r>
            <a:r>
              <a:rPr lang="en-GB" sz="2200" dirty="0"/>
              <a:t>, Cohen, B. (ed.), Oxford: Oxford University Press: 175-184.</a:t>
            </a:r>
          </a:p>
          <a:p>
            <a:pPr>
              <a:buFont typeface="Arial" panose="020B0604020202020204" pitchFamily="34" charset="0"/>
              <a:buChar char="•"/>
            </a:pPr>
            <a:endParaRPr lang="en-GB" sz="100" dirty="0"/>
          </a:p>
          <a:p>
            <a:pPr>
              <a:buFont typeface="Arial" panose="020B0604020202020204" pitchFamily="34" charset="0"/>
              <a:buChar char="•"/>
            </a:pPr>
            <a:r>
              <a:rPr lang="en-GB" sz="2200" dirty="0"/>
              <a:t> Shapiro, H. A. (1994) </a:t>
            </a:r>
            <a:r>
              <a:rPr lang="en-GB" sz="2200" i="1" dirty="0"/>
              <a:t>Myth into Art Poet and Painter in Classical Greece</a:t>
            </a:r>
            <a:r>
              <a:rPr lang="en-GB" sz="2200" dirty="0"/>
              <a:t>. London; New York: Routledge.</a:t>
            </a:r>
          </a:p>
        </p:txBody>
      </p:sp>
    </p:spTree>
    <p:extLst>
      <p:ext uri="{BB962C8B-B14F-4D97-AF65-F5344CB8AC3E}">
        <p14:creationId xmlns:p14="http://schemas.microsoft.com/office/powerpoint/2010/main" val="2688659642"/>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Office Theme</Template>
  <TotalTime>695</TotalTime>
  <Words>2688</Words>
  <Application>Microsoft Office PowerPoint</Application>
  <PresentationFormat>On-screen Show (4:3)</PresentationFormat>
  <Paragraphs>184</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Wingdings</vt:lpstr>
      <vt:lpstr>Retrospect</vt:lpstr>
      <vt:lpstr>Myths and Mythology: How Stories Shape the World</vt:lpstr>
      <vt:lpstr>What is a monster?</vt:lpstr>
      <vt:lpstr>Impossible Creatures</vt:lpstr>
      <vt:lpstr>Hybrids</vt:lpstr>
      <vt:lpstr>The need for monsters? </vt:lpstr>
      <vt:lpstr>Cultural influences: Near East </vt:lpstr>
      <vt:lpstr>Cultural influences: historical legacy</vt:lpstr>
      <vt:lpstr>“Monsters” that serve the gods: Cerberus </vt:lpstr>
      <vt:lpstr>Monsters that challenge the gods</vt:lpstr>
      <vt:lpstr>Geryon – monstrous man</vt:lpstr>
      <vt:lpstr>PowerPoint Presentation</vt:lpstr>
      <vt:lpstr>The Sirens</vt:lpstr>
      <vt:lpstr>Sirens in the Odyssey</vt:lpstr>
      <vt:lpstr>Associations of the Sirens</vt:lpstr>
      <vt:lpstr>Classical Depictions of the Sirens</vt:lpstr>
      <vt:lpstr>Hellenistic Sirens</vt:lpstr>
      <vt:lpstr>PowerPoint Presentation</vt:lpstr>
      <vt:lpstr>Roman depictions of Sirens</vt:lpstr>
      <vt:lpstr>PowerPoint Presentation</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Myth and Art</dc:title>
  <dc:creator>Matthew Cobb</dc:creator>
  <cp:lastModifiedBy>Matthew Cobb</cp:lastModifiedBy>
  <cp:revision>130</cp:revision>
  <dcterms:created xsi:type="dcterms:W3CDTF">2019-04-18T12:03:15Z</dcterms:created>
  <dcterms:modified xsi:type="dcterms:W3CDTF">2021-12-04T09:43:49Z</dcterms:modified>
</cp:coreProperties>
</file>