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4"/>
    <p:sldMasterId id="2147483666" r:id="rId5"/>
  </p:sldMasterIdLst>
  <p:notesMasterIdLst>
    <p:notesMasterId r:id="rId54"/>
  </p:notesMasterIdLst>
  <p:sldIdLst>
    <p:sldId id="259" r:id="rId6"/>
    <p:sldId id="2561" r:id="rId7"/>
    <p:sldId id="2562" r:id="rId8"/>
    <p:sldId id="2563" r:id="rId9"/>
    <p:sldId id="2564" r:id="rId10"/>
    <p:sldId id="2565" r:id="rId11"/>
    <p:sldId id="2566" r:id="rId12"/>
    <p:sldId id="2567" r:id="rId13"/>
    <p:sldId id="2568" r:id="rId14"/>
    <p:sldId id="2569" r:id="rId15"/>
    <p:sldId id="2571" r:id="rId16"/>
    <p:sldId id="2572" r:id="rId17"/>
    <p:sldId id="2573" r:id="rId18"/>
    <p:sldId id="2574" r:id="rId19"/>
    <p:sldId id="2575" r:id="rId20"/>
    <p:sldId id="2576" r:id="rId21"/>
    <p:sldId id="2577" r:id="rId22"/>
    <p:sldId id="2578" r:id="rId23"/>
    <p:sldId id="2579" r:id="rId24"/>
    <p:sldId id="2580" r:id="rId25"/>
    <p:sldId id="2581" r:id="rId26"/>
    <p:sldId id="2582" r:id="rId27"/>
    <p:sldId id="2583" r:id="rId28"/>
    <p:sldId id="2584" r:id="rId29"/>
    <p:sldId id="2585" r:id="rId30"/>
    <p:sldId id="2586" r:id="rId31"/>
    <p:sldId id="2587" r:id="rId32"/>
    <p:sldId id="2588" r:id="rId33"/>
    <p:sldId id="2589" r:id="rId34"/>
    <p:sldId id="2590" r:id="rId35"/>
    <p:sldId id="2591" r:id="rId36"/>
    <p:sldId id="2592" r:id="rId37"/>
    <p:sldId id="2593" r:id="rId38"/>
    <p:sldId id="2594" r:id="rId39"/>
    <p:sldId id="2595" r:id="rId40"/>
    <p:sldId id="2596" r:id="rId41"/>
    <p:sldId id="2597" r:id="rId42"/>
    <p:sldId id="2598" r:id="rId43"/>
    <p:sldId id="2600" r:id="rId44"/>
    <p:sldId id="2601" r:id="rId45"/>
    <p:sldId id="2602" r:id="rId46"/>
    <p:sldId id="2603" r:id="rId47"/>
    <p:sldId id="2604" r:id="rId48"/>
    <p:sldId id="2605" r:id="rId49"/>
    <p:sldId id="2606" r:id="rId50"/>
    <p:sldId id="2607" r:id="rId51"/>
    <p:sldId id="2608" r:id="rId52"/>
    <p:sldId id="275"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7CE8A6-66D9-46E9-804D-276E07C07D88}" v="3" dt="2026-10-01T07:54:22.9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36"/>
    <p:restoredTop sz="78373" autoAdjust="0"/>
  </p:normalViewPr>
  <p:slideViewPr>
    <p:cSldViewPr snapToGrid="0" snapToObjects="1">
      <p:cViewPr varScale="1">
        <p:scale>
          <a:sx n="82" d="100"/>
          <a:sy n="82" d="100"/>
        </p:scale>
        <p:origin x="57"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microsoft.com/office/2015/10/relationships/revisionInfo" Target="revisionInfo.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EF3A7C-F03C-4E80-ACF5-3243B1E1E1D0}" type="datetimeFigureOut">
              <a:rPr lang="en-GB" smtClean="0"/>
              <a:t>01/10/2026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675602-E2FC-4A29-9562-D642B7C7D49D}" type="slidenum">
              <a:rPr lang="en-GB" smtClean="0"/>
              <a:t>‹#›</a:t>
            </a:fld>
            <a:endParaRPr lang="en-GB"/>
          </a:p>
        </p:txBody>
      </p:sp>
    </p:spTree>
    <p:extLst>
      <p:ext uri="{BB962C8B-B14F-4D97-AF65-F5344CB8AC3E}">
        <p14:creationId xmlns:p14="http://schemas.microsoft.com/office/powerpoint/2010/main" val="3513570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BFDD6F49-EBB7-4CCF-97A8-E526BB28BB69}" type="slidenum">
              <a:rPr lang="en-US" smtClean="0"/>
              <a:t>2</a:t>
            </a:fld>
            <a:endParaRPr lang="en-US" dirty="0"/>
          </a:p>
        </p:txBody>
      </p:sp>
    </p:spTree>
    <p:extLst>
      <p:ext uri="{BB962C8B-B14F-4D97-AF65-F5344CB8AC3E}">
        <p14:creationId xmlns:p14="http://schemas.microsoft.com/office/powerpoint/2010/main" val="1581136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Definition of Neurodiversity, Key Concepts</a:t>
            </a:r>
          </a:p>
        </p:txBody>
      </p:sp>
      <p:sp>
        <p:nvSpPr>
          <p:cNvPr id="4" name="Slide Number Placeholder 3"/>
          <p:cNvSpPr>
            <a:spLocks noGrp="1"/>
          </p:cNvSpPr>
          <p:nvPr>
            <p:ph type="sldNum" sz="quarter" idx="5"/>
          </p:nvPr>
        </p:nvSpPr>
        <p:spPr/>
        <p:txBody>
          <a:bodyPr/>
          <a:lstStyle/>
          <a:p>
            <a:fld id="{BFDD6F49-EBB7-4CCF-97A8-E526BB28BB69}" type="slidenum">
              <a:rPr lang="en-US" smtClean="0"/>
              <a:t>3</a:t>
            </a:fld>
            <a:endParaRPr lang="en-US" dirty="0"/>
          </a:p>
        </p:txBody>
      </p:sp>
    </p:spTree>
    <p:extLst>
      <p:ext uri="{BB962C8B-B14F-4D97-AF65-F5344CB8AC3E}">
        <p14:creationId xmlns:p14="http://schemas.microsoft.com/office/powerpoint/2010/main" val="23813262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Neurodiversity refers to the concept that variations in human brain function and behavioral traits are normal and should be recognized and respected as any other form of human diversity. This perspective challenges the traditional view that neurological differences are inherently pathological. Instead, it promotes the idea that conditions such as autism, ADHD, dyslexia, and others are simply variations of the human brain. The term was coined in the late 1990s and has since gained traction in academic, clinical, and social contexts. Neurodiversity emphasizes the importance of understanding and accepting these differences rather than attempting to cure or suppress them. It encourages a shift from a deficit-based model to one that values the unique contributions of neurodivergent individuals. This foundational understanding sets the stage for more inclusive and supportive environments in education, the workplace, and society at large.</a:t>
            </a:r>
          </a:p>
        </p:txBody>
      </p:sp>
      <p:sp>
        <p:nvSpPr>
          <p:cNvPr id="4" name="Slide Number Placeholder 3"/>
          <p:cNvSpPr>
            <a:spLocks noGrp="1"/>
          </p:cNvSpPr>
          <p:nvPr>
            <p:ph type="sldNum" sz="quarter" idx="5"/>
          </p:nvPr>
        </p:nvSpPr>
        <p:spPr/>
        <p:txBody>
          <a:bodyPr/>
          <a:lstStyle/>
          <a:p>
            <a:fld id="{BFDD6F49-EBB7-4CCF-97A8-E526BB28BB69}" type="slidenum">
              <a:rPr lang="en-US" smtClean="0"/>
              <a:t>4</a:t>
            </a:fld>
            <a:endParaRPr lang="en-US" dirty="0"/>
          </a:p>
        </p:txBody>
      </p:sp>
    </p:spTree>
    <p:extLst>
      <p:ext uri="{BB962C8B-B14F-4D97-AF65-F5344CB8AC3E}">
        <p14:creationId xmlns:p14="http://schemas.microsoft.com/office/powerpoint/2010/main" val="543341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Several key concepts underpin the neurodiversity paradigm. First, the term 'neurodivergent' is used to describe individuals whose neurological development and functioning differ from what is considered typical or 'neurotypical'. This includes people with autism, ADHD, dyslexia, and other conditions. Second, the social model of disability plays a crucial role in this framework. It posits that disability arises not from the individual's condition but from societal barriers and lack of accommodations. This model advocates for systemic changes to remove these barriers. Third, acceptance is a core principle of neurodiversity. Rather than seeking to normalize or fix neurodivergent individuals, the focus is on valuing and embracing their differences. These concepts collectively promote a more inclusive and equitable approach to understanding and supporting neurodivergent people.</a:t>
            </a:r>
          </a:p>
        </p:txBody>
      </p:sp>
      <p:sp>
        <p:nvSpPr>
          <p:cNvPr id="4" name="Slide Number Placeholder 3"/>
          <p:cNvSpPr>
            <a:spLocks noGrp="1"/>
          </p:cNvSpPr>
          <p:nvPr>
            <p:ph type="sldNum" sz="quarter" idx="5"/>
          </p:nvPr>
        </p:nvSpPr>
        <p:spPr/>
        <p:txBody>
          <a:bodyPr/>
          <a:lstStyle/>
          <a:p>
            <a:fld id="{BFDD6F49-EBB7-4CCF-97A8-E526BB28BB69}" type="slidenum">
              <a:rPr lang="en-US" smtClean="0"/>
              <a:t>5</a:t>
            </a:fld>
            <a:endParaRPr lang="en-US" dirty="0"/>
          </a:p>
        </p:txBody>
      </p:sp>
    </p:spTree>
    <p:extLst>
      <p:ext uri="{BB962C8B-B14F-4D97-AF65-F5344CB8AC3E}">
        <p14:creationId xmlns:p14="http://schemas.microsoft.com/office/powerpoint/2010/main" val="1072222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Common Neurodivergent Conditions, Strengths-Based Perspective</a:t>
            </a:r>
          </a:p>
        </p:txBody>
      </p:sp>
      <p:sp>
        <p:nvSpPr>
          <p:cNvPr id="4" name="Slide Number Placeholder 3"/>
          <p:cNvSpPr>
            <a:spLocks noGrp="1"/>
          </p:cNvSpPr>
          <p:nvPr>
            <p:ph type="sldNum" sz="quarter" idx="5"/>
          </p:nvPr>
        </p:nvSpPr>
        <p:spPr/>
        <p:txBody>
          <a:bodyPr/>
          <a:lstStyle/>
          <a:p>
            <a:fld id="{BFDD6F49-EBB7-4CCF-97A8-E526BB28BB69}" type="slidenum">
              <a:rPr lang="en-US" smtClean="0"/>
              <a:t>6</a:t>
            </a:fld>
            <a:endParaRPr lang="en-US" dirty="0"/>
          </a:p>
        </p:txBody>
      </p:sp>
    </p:spTree>
    <p:extLst>
      <p:ext uri="{BB962C8B-B14F-4D97-AF65-F5344CB8AC3E}">
        <p14:creationId xmlns:p14="http://schemas.microsoft.com/office/powerpoint/2010/main" val="37902451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Neurodivergent conditions encompass a wide range of neurological differences. Among the most commonly recognized are Autism Spectrum Disorder (ASD), which affects social interaction, communication, and behavior; Attention Deficit Hyperactivity Disorder (ADHD), characterized by inattention, hyperactivity, and impulsivity; and dyslexia, which impacts reading and language processing. Other conditions include dyspraxia, which affects motor coordination; Tourette Syndrome, known for involuntary tics and vocalizations; and dyscalculia, which involves difficulties with mathematical concepts. Obsessive-Compulsive Disorder (OCD) is also sometimes included in discussions of neurodivergence. Each of these conditions presents unique challenges and strengths, and understanding their characteristics is essential for fostering inclusive environments. Recognizing the diversity within neurodivergence helps to avoid overgeneralization and supports more tailored and effective accommodations.</a:t>
            </a:r>
          </a:p>
        </p:txBody>
      </p:sp>
      <p:sp>
        <p:nvSpPr>
          <p:cNvPr id="4" name="Slide Number Placeholder 3"/>
          <p:cNvSpPr>
            <a:spLocks noGrp="1"/>
          </p:cNvSpPr>
          <p:nvPr>
            <p:ph type="sldNum" sz="quarter" idx="5"/>
          </p:nvPr>
        </p:nvSpPr>
        <p:spPr/>
        <p:txBody>
          <a:bodyPr/>
          <a:lstStyle/>
          <a:p>
            <a:fld id="{BFDD6F49-EBB7-4CCF-97A8-E526BB28BB69}" type="slidenum">
              <a:rPr lang="en-US" smtClean="0"/>
              <a:t>7</a:t>
            </a:fld>
            <a:endParaRPr lang="en-US" dirty="0"/>
          </a:p>
        </p:txBody>
      </p:sp>
    </p:spTree>
    <p:extLst>
      <p:ext uri="{BB962C8B-B14F-4D97-AF65-F5344CB8AC3E}">
        <p14:creationId xmlns:p14="http://schemas.microsoft.com/office/powerpoint/2010/main" val="11908647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strengths-based perspective is a central tenet of the neurodiversity movement. Rather than focusing solely on deficits or challenges, this approach highlights the unique abilities and talents of neurodivergent individuals. For example, people with autism may exhibit exceptional attention to detail, strong memory skills, or deep focus on specific interests. Individuals with ADHD might demonstrate high energy, creativity, and the ability to think outside the box. Dyslexic individuals often excel in visual thinking and problem-solving. By shifting the narrative to one that values these strengths, society can better support neurodivergent individuals in reaching their full potential. This perspective also encourages the creation of environments that nurture and leverage these abilities, whether in educational settings, workplaces, or communities. Emphasizing strengths fosters self-esteem, empowerment, and a more inclusive culture.</a:t>
            </a:r>
          </a:p>
        </p:txBody>
      </p:sp>
      <p:sp>
        <p:nvSpPr>
          <p:cNvPr id="4" name="Slide Number Placeholder 3"/>
          <p:cNvSpPr>
            <a:spLocks noGrp="1"/>
          </p:cNvSpPr>
          <p:nvPr>
            <p:ph type="sldNum" sz="quarter" idx="5"/>
          </p:nvPr>
        </p:nvSpPr>
        <p:spPr/>
        <p:txBody>
          <a:bodyPr/>
          <a:lstStyle/>
          <a:p>
            <a:fld id="{BFDD6F49-EBB7-4CCF-97A8-E526BB28BB69}" type="slidenum">
              <a:rPr lang="en-US" smtClean="0"/>
              <a:t>8</a:t>
            </a:fld>
            <a:endParaRPr lang="en-US" dirty="0"/>
          </a:p>
        </p:txBody>
      </p:sp>
    </p:spTree>
    <p:extLst>
      <p:ext uri="{BB962C8B-B14F-4D97-AF65-F5344CB8AC3E}">
        <p14:creationId xmlns:p14="http://schemas.microsoft.com/office/powerpoint/2010/main" val="3138909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Inclusive Practices, References</a:t>
            </a:r>
          </a:p>
        </p:txBody>
      </p:sp>
      <p:sp>
        <p:nvSpPr>
          <p:cNvPr id="4" name="Slide Number Placeholder 3"/>
          <p:cNvSpPr>
            <a:spLocks noGrp="1"/>
          </p:cNvSpPr>
          <p:nvPr>
            <p:ph type="sldNum" sz="quarter" idx="5"/>
          </p:nvPr>
        </p:nvSpPr>
        <p:spPr/>
        <p:txBody>
          <a:bodyPr/>
          <a:lstStyle/>
          <a:p>
            <a:fld id="{BFDD6F49-EBB7-4CCF-97A8-E526BB28BB69}" type="slidenum">
              <a:rPr lang="en-US" smtClean="0"/>
              <a:t>9</a:t>
            </a:fld>
            <a:endParaRPr lang="en-US" dirty="0"/>
          </a:p>
        </p:txBody>
      </p:sp>
    </p:spTree>
    <p:extLst>
      <p:ext uri="{BB962C8B-B14F-4D97-AF65-F5344CB8AC3E}">
        <p14:creationId xmlns:p14="http://schemas.microsoft.com/office/powerpoint/2010/main" val="2204679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Inclusive practices are essential for supporting neurodivergent individuals and ensuring equitable access to opportunities. One foundational approach is Universal Design for Learning (UDL), which advocates for flexible teaching methods and materials to accommodate diverse learning styles. In the workplace, flexible environments that allow for varied communication styles, sensory needs, and work schedules can significantly enhance productivity and well-being. Clear communication and setting explicit expectations help reduce misunderstandings and anxiety. Providing accommodations, such as assistive technologies or modified tasks, ensures that neurodivergent individuals can perform to their best abilities. Additionally, promoting awareness and acceptance through training and education helps to dismantle stigma and foster empathy. These practices not only benefit neurodivergent individuals but also contribute to a more inclusive and supportive society for all.</a:t>
            </a:r>
          </a:p>
        </p:txBody>
      </p:sp>
      <p:sp>
        <p:nvSpPr>
          <p:cNvPr id="4" name="Slide Number Placeholder 3"/>
          <p:cNvSpPr>
            <a:spLocks noGrp="1"/>
          </p:cNvSpPr>
          <p:nvPr>
            <p:ph type="sldNum" sz="quarter" idx="5"/>
          </p:nvPr>
        </p:nvSpPr>
        <p:spPr/>
        <p:txBody>
          <a:bodyPr/>
          <a:lstStyle/>
          <a:p>
            <a:fld id="{BFDD6F49-EBB7-4CCF-97A8-E526BB28BB69}" type="slidenum">
              <a:rPr lang="en-US" smtClean="0"/>
              <a:t>10</a:t>
            </a:fld>
            <a:endParaRPr lang="en-US" dirty="0"/>
          </a:p>
        </p:txBody>
      </p:sp>
    </p:spTree>
    <p:extLst>
      <p:ext uri="{BB962C8B-B14F-4D97-AF65-F5344CB8AC3E}">
        <p14:creationId xmlns:p14="http://schemas.microsoft.com/office/powerpoint/2010/main" val="2618481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38EFF46E-6B43-41F9-9272-B566D03A251C}" type="slidenum">
              <a:rPr lang="en-US" smtClean="0"/>
              <a:t>11</a:t>
            </a:fld>
            <a:endParaRPr lang="en-US"/>
          </a:p>
        </p:txBody>
      </p:sp>
    </p:spTree>
    <p:extLst>
      <p:ext uri="{BB962C8B-B14F-4D97-AF65-F5344CB8AC3E}">
        <p14:creationId xmlns:p14="http://schemas.microsoft.com/office/powerpoint/2010/main" val="9591027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Introduction to Mental Health</a:t>
            </a:r>
          </a:p>
        </p:txBody>
      </p:sp>
      <p:sp>
        <p:nvSpPr>
          <p:cNvPr id="4" name="Slide Number Placeholder 3"/>
          <p:cNvSpPr>
            <a:spLocks noGrp="1"/>
          </p:cNvSpPr>
          <p:nvPr>
            <p:ph type="sldNum" sz="quarter" idx="5"/>
          </p:nvPr>
        </p:nvSpPr>
        <p:spPr/>
        <p:txBody>
          <a:bodyPr/>
          <a:lstStyle/>
          <a:p>
            <a:fld id="{38EFF46E-6B43-41F9-9272-B566D03A251C}" type="slidenum">
              <a:rPr lang="en-US" smtClean="0"/>
              <a:t>12</a:t>
            </a:fld>
            <a:endParaRPr lang="en-US"/>
          </a:p>
        </p:txBody>
      </p:sp>
    </p:spTree>
    <p:extLst>
      <p:ext uri="{BB962C8B-B14F-4D97-AF65-F5344CB8AC3E}">
        <p14:creationId xmlns:p14="http://schemas.microsoft.com/office/powerpoint/2010/main" val="23633965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Mental health encompasses our emotional, psychological, and social well-being. It influences how individuals think, feel, and behave, and it plays a crucial role in determining how we handle stress, relate to others, and make choices. In the UK, mental health is increasingly recognised as being just as important as physical health. According to national statistics, approximately one in four people in the UK will experience a mental health problem each year. This prevalence underscores the importance of understanding mental health and promoting well-being across all sectors of society. Mental health is not merely the absence of mental illness; it also involves the presence of positive characteristics such as the ability to manage emotions, maintain relationships, and cope with life’s challenges. Promoting mental health involves creating environments that support psychological well-being, reducing stigma, and ensuring access to appropriate care and support. The UK government and health services have made significant strides in raising awareness and integrating mental health into broader health and social care agendas.</a:t>
            </a:r>
          </a:p>
        </p:txBody>
      </p:sp>
      <p:sp>
        <p:nvSpPr>
          <p:cNvPr id="4" name="Slide Number Placeholder 3"/>
          <p:cNvSpPr>
            <a:spLocks noGrp="1"/>
          </p:cNvSpPr>
          <p:nvPr>
            <p:ph type="sldNum" sz="quarter" idx="5"/>
          </p:nvPr>
        </p:nvSpPr>
        <p:spPr/>
        <p:txBody>
          <a:bodyPr/>
          <a:lstStyle/>
          <a:p>
            <a:fld id="{38EFF46E-6B43-41F9-9272-B566D03A251C}" type="slidenum">
              <a:rPr lang="en-US" smtClean="0"/>
              <a:t>13</a:t>
            </a:fld>
            <a:endParaRPr lang="en-US"/>
          </a:p>
        </p:txBody>
      </p:sp>
    </p:spTree>
    <p:extLst>
      <p:ext uri="{BB962C8B-B14F-4D97-AF65-F5344CB8AC3E}">
        <p14:creationId xmlns:p14="http://schemas.microsoft.com/office/powerpoint/2010/main" val="39177814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Common Mental Health Conditions</a:t>
            </a:r>
          </a:p>
        </p:txBody>
      </p:sp>
      <p:sp>
        <p:nvSpPr>
          <p:cNvPr id="4" name="Slide Number Placeholder 3"/>
          <p:cNvSpPr>
            <a:spLocks noGrp="1"/>
          </p:cNvSpPr>
          <p:nvPr>
            <p:ph type="sldNum" sz="quarter" idx="5"/>
          </p:nvPr>
        </p:nvSpPr>
        <p:spPr/>
        <p:txBody>
          <a:bodyPr/>
          <a:lstStyle/>
          <a:p>
            <a:fld id="{38EFF46E-6B43-41F9-9272-B566D03A251C}" type="slidenum">
              <a:rPr lang="en-US" smtClean="0"/>
              <a:t>14</a:t>
            </a:fld>
            <a:endParaRPr lang="en-US"/>
          </a:p>
        </p:txBody>
      </p:sp>
    </p:spTree>
    <p:extLst>
      <p:ext uri="{BB962C8B-B14F-4D97-AF65-F5344CB8AC3E}">
        <p14:creationId xmlns:p14="http://schemas.microsoft.com/office/powerpoint/2010/main" val="40766816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UK’s National Health Service (NHS) identifies a wide range of mental health conditions that affect individuals across all demographics. Among the most common are depression and anxiety disorders, including generalised anxiety disorder (GAD), panic disorder, and various phobias. Other significant conditions include bipolar disorder, schizophrenia, and obsessive-compulsive disorder (OCD). Eating disorders such as anorexia nervosa, bulimia, and binge eating disorder are also prevalent, particularly among young people. Personality disorders, post-traumatic stress disorder (PTSD), and stress-related conditions further contribute to the mental health landscape. Each of these conditions presents unique challenges and requires tailored approaches to diagnosis, treatment, and support. The NHS provides comprehensive information and guidance on recognising symptoms, seeking help, and managing these conditions. Early intervention and access to appropriate care are critical in improving outcomes and enhancing quality of life for those affected. Public awareness and education play a vital role in reducing stigma and encouraging individuals to seek help when needed.</a:t>
            </a:r>
          </a:p>
        </p:txBody>
      </p:sp>
      <p:sp>
        <p:nvSpPr>
          <p:cNvPr id="4" name="Slide Number Placeholder 3"/>
          <p:cNvSpPr>
            <a:spLocks noGrp="1"/>
          </p:cNvSpPr>
          <p:nvPr>
            <p:ph type="sldNum" sz="quarter" idx="5"/>
          </p:nvPr>
        </p:nvSpPr>
        <p:spPr/>
        <p:txBody>
          <a:bodyPr/>
          <a:lstStyle/>
          <a:p>
            <a:fld id="{38EFF46E-6B43-41F9-9272-B566D03A251C}" type="slidenum">
              <a:rPr lang="en-US" smtClean="0"/>
              <a:t>15</a:t>
            </a:fld>
            <a:endParaRPr lang="en-US"/>
          </a:p>
        </p:txBody>
      </p:sp>
    </p:spTree>
    <p:extLst>
      <p:ext uri="{BB962C8B-B14F-4D97-AF65-F5344CB8AC3E}">
        <p14:creationId xmlns:p14="http://schemas.microsoft.com/office/powerpoint/2010/main" val="8677579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Core Principles for Supporting Mental Health</a:t>
            </a:r>
          </a:p>
        </p:txBody>
      </p:sp>
      <p:sp>
        <p:nvSpPr>
          <p:cNvPr id="4" name="Slide Number Placeholder 3"/>
          <p:cNvSpPr>
            <a:spLocks noGrp="1"/>
          </p:cNvSpPr>
          <p:nvPr>
            <p:ph type="sldNum" sz="quarter" idx="5"/>
          </p:nvPr>
        </p:nvSpPr>
        <p:spPr/>
        <p:txBody>
          <a:bodyPr/>
          <a:lstStyle/>
          <a:p>
            <a:fld id="{38EFF46E-6B43-41F9-9272-B566D03A251C}" type="slidenum">
              <a:rPr lang="en-US" smtClean="0"/>
              <a:t>16</a:t>
            </a:fld>
            <a:endParaRPr lang="en-US"/>
          </a:p>
        </p:txBody>
      </p:sp>
    </p:spTree>
    <p:extLst>
      <p:ext uri="{BB962C8B-B14F-4D97-AF65-F5344CB8AC3E}">
        <p14:creationId xmlns:p14="http://schemas.microsoft.com/office/powerpoint/2010/main" val="41185200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Supporting mental health effectively requires adherence to a set of core principles that guide care and interaction. Developed by Skills for Care in collaboration with the Mental Health Foundation and other stakeholders, these principles are designed to ensure high-quality, person-centred support. Key principles include recognising the signs of mental illness and distress, promoting dignity and respect, and maintaining confidentiality. Upholding equality and legal rights, particularly under the Equality Act 2010 and the Mental Capacity Act 2005, is essential. Safety and safeguarding responsibilities must be prioritised, with risk assessments and appropriate interventions in place. Care should be flexible and personalised, reflecting the individual’s identity and preferences. Empowering individuals to make informed choices and supporting their autonomy are central to effective mental health care. Promoting social inclusion, encouraging meaningful activities, and fostering independence and confidence are also vital. These principles aim to create a supportive environment that respects individuals’ experiences and promotes recovery and well-being.</a:t>
            </a:r>
          </a:p>
        </p:txBody>
      </p:sp>
      <p:sp>
        <p:nvSpPr>
          <p:cNvPr id="4" name="Slide Number Placeholder 3"/>
          <p:cNvSpPr>
            <a:spLocks noGrp="1"/>
          </p:cNvSpPr>
          <p:nvPr>
            <p:ph type="sldNum" sz="quarter" idx="5"/>
          </p:nvPr>
        </p:nvSpPr>
        <p:spPr/>
        <p:txBody>
          <a:bodyPr/>
          <a:lstStyle/>
          <a:p>
            <a:fld id="{38EFF46E-6B43-41F9-9272-B566D03A251C}" type="slidenum">
              <a:rPr lang="en-US" smtClean="0"/>
              <a:t>17</a:t>
            </a:fld>
            <a:endParaRPr lang="en-US"/>
          </a:p>
        </p:txBody>
      </p:sp>
    </p:spTree>
    <p:extLst>
      <p:ext uri="{BB962C8B-B14F-4D97-AF65-F5344CB8AC3E}">
        <p14:creationId xmlns:p14="http://schemas.microsoft.com/office/powerpoint/2010/main" val="16066110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NHS Frameworks and Services</a:t>
            </a:r>
          </a:p>
        </p:txBody>
      </p:sp>
      <p:sp>
        <p:nvSpPr>
          <p:cNvPr id="4" name="Slide Number Placeholder 3"/>
          <p:cNvSpPr>
            <a:spLocks noGrp="1"/>
          </p:cNvSpPr>
          <p:nvPr>
            <p:ph type="sldNum" sz="quarter" idx="5"/>
          </p:nvPr>
        </p:nvSpPr>
        <p:spPr/>
        <p:txBody>
          <a:bodyPr/>
          <a:lstStyle/>
          <a:p>
            <a:fld id="{38EFF46E-6B43-41F9-9272-B566D03A251C}" type="slidenum">
              <a:rPr lang="en-US" smtClean="0"/>
              <a:t>18</a:t>
            </a:fld>
            <a:endParaRPr lang="en-US"/>
          </a:p>
        </p:txBody>
      </p:sp>
    </p:spTree>
    <p:extLst>
      <p:ext uri="{BB962C8B-B14F-4D97-AF65-F5344CB8AC3E}">
        <p14:creationId xmlns:p14="http://schemas.microsoft.com/office/powerpoint/2010/main" val="3299442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NHS provides a comprehensive range of mental health services designed to meet the diverse needs of the population. These services include general practitioners (GPs), talking therapies, crisis intervention teams, and inpatient care. A key development in recent years is the Community Mental Health Framework, which promotes a whole-person, place-based approach to care. This framework aligns with the NHS Long Term Plan and aims to modernise community services by integrating health and social care. Integrated Care Systems (ICS) play a crucial role in coordinating services at the local level, ensuring that care is accessible, effective, and tailored to individual needs. The framework emphasises early intervention, prevention, and recovery, aiming to reduce fragmentation and improve continuity of care. By placing mental health services at the heart of communities, the NHS seeks to create a more responsive and inclusive system that supports individuals throughout their mental health journey.</a:t>
            </a:r>
          </a:p>
        </p:txBody>
      </p:sp>
      <p:sp>
        <p:nvSpPr>
          <p:cNvPr id="4" name="Slide Number Placeholder 3"/>
          <p:cNvSpPr>
            <a:spLocks noGrp="1"/>
          </p:cNvSpPr>
          <p:nvPr>
            <p:ph type="sldNum" sz="quarter" idx="5"/>
          </p:nvPr>
        </p:nvSpPr>
        <p:spPr/>
        <p:txBody>
          <a:bodyPr/>
          <a:lstStyle/>
          <a:p>
            <a:fld id="{38EFF46E-6B43-41F9-9272-B566D03A251C}" type="slidenum">
              <a:rPr lang="en-US" smtClean="0"/>
              <a:t>19</a:t>
            </a:fld>
            <a:endParaRPr lang="en-US"/>
          </a:p>
        </p:txBody>
      </p:sp>
    </p:spTree>
    <p:extLst>
      <p:ext uri="{BB962C8B-B14F-4D97-AF65-F5344CB8AC3E}">
        <p14:creationId xmlns:p14="http://schemas.microsoft.com/office/powerpoint/2010/main" val="1573941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Education and Awareness Initiatives</a:t>
            </a:r>
          </a:p>
        </p:txBody>
      </p:sp>
      <p:sp>
        <p:nvSpPr>
          <p:cNvPr id="4" name="Slide Number Placeholder 3"/>
          <p:cNvSpPr>
            <a:spLocks noGrp="1"/>
          </p:cNvSpPr>
          <p:nvPr>
            <p:ph type="sldNum" sz="quarter" idx="5"/>
          </p:nvPr>
        </p:nvSpPr>
        <p:spPr/>
        <p:txBody>
          <a:bodyPr/>
          <a:lstStyle/>
          <a:p>
            <a:fld id="{38EFF46E-6B43-41F9-9272-B566D03A251C}" type="slidenum">
              <a:rPr lang="en-US" smtClean="0"/>
              <a:t>20</a:t>
            </a:fld>
            <a:endParaRPr lang="en-US"/>
          </a:p>
        </p:txBody>
      </p:sp>
    </p:spTree>
    <p:extLst>
      <p:ext uri="{BB962C8B-B14F-4D97-AF65-F5344CB8AC3E}">
        <p14:creationId xmlns:p14="http://schemas.microsoft.com/office/powerpoint/2010/main" val="30783202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Education and awareness are fundamental to improving mental health outcomes and reducing stigma. In the UK, various initiatives aim to enhance understanding and promote mental well-being across different settings. MindEd is a free educational resource developed by NHS England and other partners, offering information on mental health for children, young people, adults, and older adults. Mental Health Awareness Week and similar campaigns engage the public in conversations about mental health, encouraging openness and support. Training programmes for health and care professionals, such as those offered by NHS England and Mental Health First Aid (MHFA) England, equip staff with the skills to recognise and respond to mental health needs. Online learning modules, particularly those focused on specific conditions like eating disorders, provide accessible education for a wide audience. These initiatives contribute to a more informed society, where individuals are better equipped to support themselves and others, fostering a culture of empathy and resilience.</a:t>
            </a:r>
          </a:p>
        </p:txBody>
      </p:sp>
      <p:sp>
        <p:nvSpPr>
          <p:cNvPr id="4" name="Slide Number Placeholder 3"/>
          <p:cNvSpPr>
            <a:spLocks noGrp="1"/>
          </p:cNvSpPr>
          <p:nvPr>
            <p:ph type="sldNum" sz="quarter" idx="5"/>
          </p:nvPr>
        </p:nvSpPr>
        <p:spPr/>
        <p:txBody>
          <a:bodyPr/>
          <a:lstStyle/>
          <a:p>
            <a:fld id="{38EFF46E-6B43-41F9-9272-B566D03A251C}" type="slidenum">
              <a:rPr lang="en-US" smtClean="0"/>
              <a:t>21</a:t>
            </a:fld>
            <a:endParaRPr lang="en-US"/>
          </a:p>
        </p:txBody>
      </p:sp>
    </p:spTree>
    <p:extLst>
      <p:ext uri="{BB962C8B-B14F-4D97-AF65-F5344CB8AC3E}">
        <p14:creationId xmlns:p14="http://schemas.microsoft.com/office/powerpoint/2010/main" val="26849582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Resources and Support Systems</a:t>
            </a:r>
          </a:p>
        </p:txBody>
      </p:sp>
      <p:sp>
        <p:nvSpPr>
          <p:cNvPr id="4" name="Slide Number Placeholder 3"/>
          <p:cNvSpPr>
            <a:spLocks noGrp="1"/>
          </p:cNvSpPr>
          <p:nvPr>
            <p:ph type="sldNum" sz="quarter" idx="5"/>
          </p:nvPr>
        </p:nvSpPr>
        <p:spPr/>
        <p:txBody>
          <a:bodyPr/>
          <a:lstStyle/>
          <a:p>
            <a:fld id="{38EFF46E-6B43-41F9-9272-B566D03A251C}" type="slidenum">
              <a:rPr lang="en-US" smtClean="0"/>
              <a:t>22</a:t>
            </a:fld>
            <a:endParaRPr lang="en-US"/>
          </a:p>
        </p:txBody>
      </p:sp>
    </p:spTree>
    <p:extLst>
      <p:ext uri="{BB962C8B-B14F-4D97-AF65-F5344CB8AC3E}">
        <p14:creationId xmlns:p14="http://schemas.microsoft.com/office/powerpoint/2010/main" val="27464939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 wide range of resources and support systems are available in the UK to assist individuals experiencing mental health challenges. The NHS website offers comprehensive information on mental health conditions, treatment options, and how to access services. Charities such as Mind and the Mental Health Foundation provide support, advocacy, and educational materials. The Samaritans offer a free, confidential helpline (116 123) for anyone in emotional distress. Local GPs and community mental health teams serve as primary points of contact for accessing care. Online platforms and peer support groups offer additional avenues for connection and self-help. These resources aim to ensure that individuals receive timely and appropriate support, regardless of their circumstances. By promoting awareness of available services and encouraging help-seeking behaviour, these systems play a vital role in improving mental health outcomes and fostering a supportive environment for all.</a:t>
            </a:r>
          </a:p>
        </p:txBody>
      </p:sp>
      <p:sp>
        <p:nvSpPr>
          <p:cNvPr id="4" name="Slide Number Placeholder 3"/>
          <p:cNvSpPr>
            <a:spLocks noGrp="1"/>
          </p:cNvSpPr>
          <p:nvPr>
            <p:ph type="sldNum" sz="quarter" idx="5"/>
          </p:nvPr>
        </p:nvSpPr>
        <p:spPr/>
        <p:txBody>
          <a:bodyPr/>
          <a:lstStyle/>
          <a:p>
            <a:fld id="{38EFF46E-6B43-41F9-9272-B566D03A251C}" type="slidenum">
              <a:rPr lang="en-US" smtClean="0"/>
              <a:t>23</a:t>
            </a:fld>
            <a:endParaRPr lang="en-US"/>
          </a:p>
        </p:txBody>
      </p:sp>
    </p:spTree>
    <p:extLst>
      <p:ext uri="{BB962C8B-B14F-4D97-AF65-F5344CB8AC3E}">
        <p14:creationId xmlns:p14="http://schemas.microsoft.com/office/powerpoint/2010/main" val="2002179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2CC39C56-17E0-4218-9B95-3A7F9BAE46BC}" type="slidenum">
              <a:t>24</a:t>
            </a:fld>
            <a:endParaRPr lang="en-US"/>
          </a:p>
        </p:txBody>
      </p:sp>
    </p:spTree>
    <p:extLst>
      <p:ext uri="{BB962C8B-B14F-4D97-AF65-F5344CB8AC3E}">
        <p14:creationId xmlns:p14="http://schemas.microsoft.com/office/powerpoint/2010/main" val="15233453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Introduction to the Concept of Community</a:t>
            </a:r>
          </a:p>
        </p:txBody>
      </p:sp>
      <p:sp>
        <p:nvSpPr>
          <p:cNvPr id="4" name="Slide Number Placeholder 3"/>
          <p:cNvSpPr>
            <a:spLocks noGrp="1"/>
          </p:cNvSpPr>
          <p:nvPr>
            <p:ph type="sldNum" sz="quarter" idx="5"/>
          </p:nvPr>
        </p:nvSpPr>
        <p:spPr/>
        <p:txBody>
          <a:bodyPr/>
          <a:lstStyle/>
          <a:p>
            <a:fld id="{2CC39C56-17E0-4218-9B95-3A7F9BAE46BC}" type="slidenum">
              <a:t>25</a:t>
            </a:fld>
            <a:endParaRPr lang="en-US"/>
          </a:p>
        </p:txBody>
      </p:sp>
    </p:spTree>
    <p:extLst>
      <p:ext uri="{BB962C8B-B14F-4D97-AF65-F5344CB8AC3E}">
        <p14:creationId xmlns:p14="http://schemas.microsoft.com/office/powerpoint/2010/main" val="35759005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concept of community in the UK encompasses a wide range of social, cultural, and geographic groupings. At its core, a community is defined as a group of individuals who share common interests, values, or geographic locations. Communities can be physical, such as neighbourhoods or towns, or virtual, such as online groups with shared interests. The essence of community lies in the sense of belonging, mutual support, and collective identity that it fosters among its members. In the UK, communities play a vital role in promoting social cohesion, providing support networks, and enhancing the quality of life for individuals. They serve as the foundation for civic engagement, cultural expression, and local governance. The strength of a community is often measured by the level of participation, trust, and cooperation among its members. Strong communities contribute to societal resilience, especially during times of crisis, by enabling collective action and mutual aid. The UK government and civil society organisations recognise the importance of nurturing vibrant communities and have implemented various policies and initiatives to support community development. These include funding for local projects, support for community-led housing, and frameworks for community engagement. Understanding the dynamics of community is essential for fostering inclusive and sustainable development across the UK.</a:t>
            </a:r>
          </a:p>
        </p:txBody>
      </p:sp>
      <p:sp>
        <p:nvSpPr>
          <p:cNvPr id="4" name="Slide Number Placeholder 3"/>
          <p:cNvSpPr>
            <a:spLocks noGrp="1"/>
          </p:cNvSpPr>
          <p:nvPr>
            <p:ph type="sldNum" sz="quarter" idx="5"/>
          </p:nvPr>
        </p:nvSpPr>
        <p:spPr/>
        <p:txBody>
          <a:bodyPr/>
          <a:lstStyle/>
          <a:p>
            <a:fld id="{2CC39C56-17E0-4218-9B95-3A7F9BAE46BC}" type="slidenum">
              <a:t>26</a:t>
            </a:fld>
            <a:endParaRPr lang="en-US"/>
          </a:p>
        </p:txBody>
      </p:sp>
    </p:spTree>
    <p:extLst>
      <p:ext uri="{BB962C8B-B14F-4D97-AF65-F5344CB8AC3E}">
        <p14:creationId xmlns:p14="http://schemas.microsoft.com/office/powerpoint/2010/main" val="38059081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Fundamental Values of British Society</a:t>
            </a:r>
          </a:p>
        </p:txBody>
      </p:sp>
      <p:sp>
        <p:nvSpPr>
          <p:cNvPr id="4" name="Slide Number Placeholder 3"/>
          <p:cNvSpPr>
            <a:spLocks noGrp="1"/>
          </p:cNvSpPr>
          <p:nvPr>
            <p:ph type="sldNum" sz="quarter" idx="5"/>
          </p:nvPr>
        </p:nvSpPr>
        <p:spPr/>
        <p:txBody>
          <a:bodyPr/>
          <a:lstStyle/>
          <a:p>
            <a:fld id="{2CC39C56-17E0-4218-9B95-3A7F9BAE46BC}" type="slidenum">
              <a:t>27</a:t>
            </a:fld>
            <a:endParaRPr lang="en-US"/>
          </a:p>
        </p:txBody>
      </p:sp>
    </p:spTree>
    <p:extLst>
      <p:ext uri="{BB962C8B-B14F-4D97-AF65-F5344CB8AC3E}">
        <p14:creationId xmlns:p14="http://schemas.microsoft.com/office/powerpoint/2010/main" val="24758509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British society is underpinned by a set of core values that guide the behaviour and expectations of its citizens. These values include democracy, the rule of law, individual liberty, mutual respect, and tolerance of those with different faiths and beliefs. Democracy ensures that all citizens have a voice in the governance of the country through free and fair elections. The rule of law guarantees that laws apply equally to everyone, protecting individual rights and maintaining social order. Individual liberty allows people to make personal choices and express themselves freely, provided they do not infringe on the rights of others. Mutual respect and tolerance promote social harmony by encouraging acceptance and understanding of diverse cultures, religions, and lifestyles. Participation in community life is also a key value, reflecting the importance of civic engagement and collective responsibility. These values are not only enshrined in legal frameworks but are also promoted through education, public policy, and community initiatives. They form the foundation of British identity and are essential for fostering inclusive and cohesive communities. New residents and citizens are encouraged to uphold these values as part of their integration into British society.</a:t>
            </a:r>
          </a:p>
        </p:txBody>
      </p:sp>
      <p:sp>
        <p:nvSpPr>
          <p:cNvPr id="4" name="Slide Number Placeholder 3"/>
          <p:cNvSpPr>
            <a:spLocks noGrp="1"/>
          </p:cNvSpPr>
          <p:nvPr>
            <p:ph type="sldNum" sz="quarter" idx="5"/>
          </p:nvPr>
        </p:nvSpPr>
        <p:spPr/>
        <p:txBody>
          <a:bodyPr/>
          <a:lstStyle/>
          <a:p>
            <a:fld id="{2CC39C56-17E0-4218-9B95-3A7F9BAE46BC}" type="slidenum">
              <a:t>28</a:t>
            </a:fld>
            <a:endParaRPr lang="en-US"/>
          </a:p>
        </p:txBody>
      </p:sp>
    </p:spTree>
    <p:extLst>
      <p:ext uri="{BB962C8B-B14F-4D97-AF65-F5344CB8AC3E}">
        <p14:creationId xmlns:p14="http://schemas.microsoft.com/office/powerpoint/2010/main" val="40514333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Principles of Community Engagement</a:t>
            </a:r>
          </a:p>
        </p:txBody>
      </p:sp>
      <p:sp>
        <p:nvSpPr>
          <p:cNvPr id="4" name="Slide Number Placeholder 3"/>
          <p:cNvSpPr>
            <a:spLocks noGrp="1"/>
          </p:cNvSpPr>
          <p:nvPr>
            <p:ph type="sldNum" sz="quarter" idx="5"/>
          </p:nvPr>
        </p:nvSpPr>
        <p:spPr/>
        <p:txBody>
          <a:bodyPr/>
          <a:lstStyle/>
          <a:p>
            <a:fld id="{2CC39C56-17E0-4218-9B95-3A7F9BAE46BC}" type="slidenum">
              <a:t>29</a:t>
            </a:fld>
            <a:endParaRPr lang="en-US"/>
          </a:p>
        </p:txBody>
      </p:sp>
    </p:spTree>
    <p:extLst>
      <p:ext uri="{BB962C8B-B14F-4D97-AF65-F5344CB8AC3E}">
        <p14:creationId xmlns:p14="http://schemas.microsoft.com/office/powerpoint/2010/main" val="37153322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Effective community engagement is essential for building trust, fostering collaboration, and ensuring that diverse voices are heard in decision-making processes. The UK government has established a set of principles to guide community engagement practices. These principles emphasize early and continuous engagement, inclusivity, transparency, and responsiveness. Engaging early allows stakeholders to influence outcomes from the outset, while continuous engagement ensures that feedback is integrated throughout the process. Inclusivity involves reaching out to a broad and diverse range of community members, including those who are often underrepresented. Transparency builds trust by clearly communicating the purpose, process, and expected outcomes of engagement activities. Responsiveness means acting on the feedback received and demonstrating how it has influenced decisions. These principles are supported by best practice guidance and are intended to help government officials and community leaders apply them consistently and proportionately. By adhering to these principles, engagement efforts can become more meaningful, equitable, and effective, ultimately leading to stronger and more resilient communities.</a:t>
            </a:r>
          </a:p>
        </p:txBody>
      </p:sp>
      <p:sp>
        <p:nvSpPr>
          <p:cNvPr id="4" name="Slide Number Placeholder 3"/>
          <p:cNvSpPr>
            <a:spLocks noGrp="1"/>
          </p:cNvSpPr>
          <p:nvPr>
            <p:ph type="sldNum" sz="quarter" idx="5"/>
          </p:nvPr>
        </p:nvSpPr>
        <p:spPr/>
        <p:txBody>
          <a:bodyPr/>
          <a:lstStyle/>
          <a:p>
            <a:fld id="{2CC39C56-17E0-4218-9B95-3A7F9BAE46BC}" type="slidenum">
              <a:t>30</a:t>
            </a:fld>
            <a:endParaRPr lang="en-US"/>
          </a:p>
        </p:txBody>
      </p:sp>
    </p:spTree>
    <p:extLst>
      <p:ext uri="{BB962C8B-B14F-4D97-AF65-F5344CB8AC3E}">
        <p14:creationId xmlns:p14="http://schemas.microsoft.com/office/powerpoint/2010/main" val="17911038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Building Social Cohesion in the UK</a:t>
            </a:r>
          </a:p>
        </p:txBody>
      </p:sp>
      <p:sp>
        <p:nvSpPr>
          <p:cNvPr id="4" name="Slide Number Placeholder 3"/>
          <p:cNvSpPr>
            <a:spLocks noGrp="1"/>
          </p:cNvSpPr>
          <p:nvPr>
            <p:ph type="sldNum" sz="quarter" idx="5"/>
          </p:nvPr>
        </p:nvSpPr>
        <p:spPr/>
        <p:txBody>
          <a:bodyPr/>
          <a:lstStyle/>
          <a:p>
            <a:fld id="{2CC39C56-17E0-4218-9B95-3A7F9BAE46BC}" type="slidenum">
              <a:t>31</a:t>
            </a:fld>
            <a:endParaRPr lang="en-US"/>
          </a:p>
        </p:txBody>
      </p:sp>
    </p:spTree>
    <p:extLst>
      <p:ext uri="{BB962C8B-B14F-4D97-AF65-F5344CB8AC3E}">
        <p14:creationId xmlns:p14="http://schemas.microsoft.com/office/powerpoint/2010/main" val="33964881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Social cohesion refers to the strength of relationships and the sense of solidarity among members of a community. In the UK, fostering community strength and cohesion has become increasingly important in the face of social, economic, and political challenges. According to the British Future report, community cohesion is threatened by factors such as economic inequality, political polarization, and misinformation. However, the UK also possesses significant community strengths, including local pride, a commitment to fairness, and mutual respect. Grassroots initiatives, such as neighbourhood support groups and intercultural dialogue projects, play a crucial role in bridging divides and promoting understanding. The report highlights the need for a coordinated and sustained approach to community development, involving government, civil society, and local communities. It calls for proactive measures to address the root causes of division and to build a more connected and inclusive society. By investing in community cohesion, the UK can enhance social resilience, reduce conflict, and create a more equitable and harmonious society.</a:t>
            </a:r>
          </a:p>
        </p:txBody>
      </p:sp>
      <p:sp>
        <p:nvSpPr>
          <p:cNvPr id="4" name="Slide Number Placeholder 3"/>
          <p:cNvSpPr>
            <a:spLocks noGrp="1"/>
          </p:cNvSpPr>
          <p:nvPr>
            <p:ph type="sldNum" sz="quarter" idx="5"/>
          </p:nvPr>
        </p:nvSpPr>
        <p:spPr/>
        <p:txBody>
          <a:bodyPr/>
          <a:lstStyle/>
          <a:p>
            <a:fld id="{2CC39C56-17E0-4218-9B95-3A7F9BAE46BC}" type="slidenum">
              <a:t>32</a:t>
            </a:fld>
            <a:endParaRPr lang="en-US"/>
          </a:p>
        </p:txBody>
      </p:sp>
    </p:spTree>
    <p:extLst>
      <p:ext uri="{BB962C8B-B14F-4D97-AF65-F5344CB8AC3E}">
        <p14:creationId xmlns:p14="http://schemas.microsoft.com/office/powerpoint/2010/main" val="4167257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Community-Led Initiatives and Housing</a:t>
            </a:r>
          </a:p>
        </p:txBody>
      </p:sp>
      <p:sp>
        <p:nvSpPr>
          <p:cNvPr id="4" name="Slide Number Placeholder 3"/>
          <p:cNvSpPr>
            <a:spLocks noGrp="1"/>
          </p:cNvSpPr>
          <p:nvPr>
            <p:ph type="sldNum" sz="quarter" idx="5"/>
          </p:nvPr>
        </p:nvSpPr>
        <p:spPr/>
        <p:txBody>
          <a:bodyPr/>
          <a:lstStyle/>
          <a:p>
            <a:fld id="{2CC39C56-17E0-4218-9B95-3A7F9BAE46BC}" type="slidenum">
              <a:t>33</a:t>
            </a:fld>
            <a:endParaRPr lang="en-US"/>
          </a:p>
        </p:txBody>
      </p:sp>
    </p:spTree>
    <p:extLst>
      <p:ext uri="{BB962C8B-B14F-4D97-AF65-F5344CB8AC3E}">
        <p14:creationId xmlns:p14="http://schemas.microsoft.com/office/powerpoint/2010/main" val="30166939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 UK government has implemented several initiatives to support community development and empowerment. One notable example is the £20 million investment in community-led housing announced in 2025. This initiative aims to enable local communities to design and build high-quality, affordable homes tailored to their specific needs. Community-led housing projects, such as those undertaken by community land trusts and housing co-operatives, empower residents to take control of local development. These projects not only address housing shortages but also strengthen community bonds and promote civic engagement. The investment is part of the government's broader Plan for Change, which seeks to deliver 1.5 million new homes and enhance social and affordable housing across the country. By supporting community-led development, the government aims to foster local ownership, increase housing supply, and improve living standards. This approach reflects a shift towards more participatory and inclusive models of urban planning and community building, where local voices play a central role in shaping their environments.</a:t>
            </a:r>
          </a:p>
        </p:txBody>
      </p:sp>
      <p:sp>
        <p:nvSpPr>
          <p:cNvPr id="4" name="Slide Number Placeholder 3"/>
          <p:cNvSpPr>
            <a:spLocks noGrp="1"/>
          </p:cNvSpPr>
          <p:nvPr>
            <p:ph type="sldNum" sz="quarter" idx="5"/>
          </p:nvPr>
        </p:nvSpPr>
        <p:spPr/>
        <p:txBody>
          <a:bodyPr/>
          <a:lstStyle/>
          <a:p>
            <a:fld id="{2CC39C56-17E0-4218-9B95-3A7F9BAE46BC}" type="slidenum">
              <a:t>34</a:t>
            </a:fld>
            <a:endParaRPr lang="en-US"/>
          </a:p>
        </p:txBody>
      </p:sp>
    </p:spTree>
    <p:extLst>
      <p:ext uri="{BB962C8B-B14F-4D97-AF65-F5344CB8AC3E}">
        <p14:creationId xmlns:p14="http://schemas.microsoft.com/office/powerpoint/2010/main" val="41983022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Navigating Community Development in the UK</a:t>
            </a:r>
          </a:p>
        </p:txBody>
      </p:sp>
      <p:sp>
        <p:nvSpPr>
          <p:cNvPr id="4" name="Slide Number Placeholder 3"/>
          <p:cNvSpPr>
            <a:spLocks noGrp="1"/>
          </p:cNvSpPr>
          <p:nvPr>
            <p:ph type="sldNum" sz="quarter" idx="5"/>
          </p:nvPr>
        </p:nvSpPr>
        <p:spPr/>
        <p:txBody>
          <a:bodyPr/>
          <a:lstStyle/>
          <a:p>
            <a:fld id="{2CC39C56-17E0-4218-9B95-3A7F9BAE46BC}" type="slidenum">
              <a:t>35</a:t>
            </a:fld>
            <a:endParaRPr lang="en-US"/>
          </a:p>
        </p:txBody>
      </p:sp>
    </p:spTree>
    <p:extLst>
      <p:ext uri="{BB962C8B-B14F-4D97-AF65-F5344CB8AC3E}">
        <p14:creationId xmlns:p14="http://schemas.microsoft.com/office/powerpoint/2010/main" val="9629822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Community development in the UK faces a range of challenges and opportunities. Among the key challenges are social fragmentation, economic inequality, and political polarization. These issues can undermine trust, reduce civic participation, and exacerbate divisions within society. Additionally, the rise of misinformation and the decline in trust in institutions pose significant threats to social cohesion. However, there are also numerous opportunities to strengthen communities and promote inclusive development. These include leveraging grassroots initiatives, enhancing community engagement practices, and investing in local infrastructure and services. The UK has a strong tradition of volunteerism and civic activism, which can be harnessed to build resilient and connected communities. Long-term strategies that involve cross-sector collaboration, inclusive policymaking, and sustained funding are essential for addressing systemic issues and fostering social harmony. By embracing these opportunities and addressing the challenges head-on, the UK can build a more equitable, cohesive, and vibrant society for all its residents.</a:t>
            </a:r>
          </a:p>
        </p:txBody>
      </p:sp>
      <p:sp>
        <p:nvSpPr>
          <p:cNvPr id="4" name="Slide Number Placeholder 3"/>
          <p:cNvSpPr>
            <a:spLocks noGrp="1"/>
          </p:cNvSpPr>
          <p:nvPr>
            <p:ph type="sldNum" sz="quarter" idx="5"/>
          </p:nvPr>
        </p:nvSpPr>
        <p:spPr/>
        <p:txBody>
          <a:bodyPr/>
          <a:lstStyle/>
          <a:p>
            <a:fld id="{2CC39C56-17E0-4218-9B95-3A7F9BAE46BC}" type="slidenum">
              <a:t>36</a:t>
            </a:fld>
            <a:endParaRPr lang="en-US"/>
          </a:p>
        </p:txBody>
      </p:sp>
    </p:spTree>
    <p:extLst>
      <p:ext uri="{BB962C8B-B14F-4D97-AF65-F5344CB8AC3E}">
        <p14:creationId xmlns:p14="http://schemas.microsoft.com/office/powerpoint/2010/main" val="21380341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28C6B470-179D-4B95-8906-D61C195EFD62}" type="slidenum">
              <a:rPr lang="en-US" smtClean="0"/>
              <a:t>37</a:t>
            </a:fld>
            <a:endParaRPr lang="en-US" dirty="0"/>
          </a:p>
        </p:txBody>
      </p:sp>
    </p:spTree>
    <p:extLst>
      <p:ext uri="{BB962C8B-B14F-4D97-AF65-F5344CB8AC3E}">
        <p14:creationId xmlns:p14="http://schemas.microsoft.com/office/powerpoint/2010/main" val="273954171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Introduction to Culture</a:t>
            </a:r>
          </a:p>
        </p:txBody>
      </p:sp>
      <p:sp>
        <p:nvSpPr>
          <p:cNvPr id="4" name="Slide Number Placeholder 3"/>
          <p:cNvSpPr>
            <a:spLocks noGrp="1"/>
          </p:cNvSpPr>
          <p:nvPr>
            <p:ph type="sldNum" sz="quarter" idx="5"/>
          </p:nvPr>
        </p:nvSpPr>
        <p:spPr/>
        <p:txBody>
          <a:bodyPr/>
          <a:lstStyle/>
          <a:p>
            <a:fld id="{28C6B470-179D-4B95-8906-D61C195EFD62}" type="slidenum">
              <a:rPr lang="en-US" smtClean="0"/>
              <a:t>38</a:t>
            </a:fld>
            <a:endParaRPr lang="en-US" dirty="0"/>
          </a:p>
        </p:txBody>
      </p:sp>
    </p:spTree>
    <p:extLst>
      <p:ext uri="{BB962C8B-B14F-4D97-AF65-F5344CB8AC3E}">
        <p14:creationId xmlns:p14="http://schemas.microsoft.com/office/powerpoint/2010/main" val="10493942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British culture has been profoundly shaped by a series of historical events and influences. The early cultural landscape was formed by the ancient Britons, followed by successive waves of Roman, Anglo-Saxon, Viking, and Norman invasions. Each group contributed distinct elements to the language, legal systems, and societal structures. The British Empire further expanded the cultural horizon by introducing British customs, language, and institutions to various parts of the world, while simultaneously absorbing influences from colonized regions. The Industrial Revolution marked a significant turning point, fostering urbanization, technological advancement, and new social dynamics. These historical layers have created a complex cultural identity that blends tradition with innovation. Understanding these influences is crucial for appreciating the depth and diversity of British culture today. They provide context for contemporary values and practices, and highlight the UK's role in global cultural exchanges.</a:t>
            </a:r>
          </a:p>
        </p:txBody>
      </p:sp>
      <p:sp>
        <p:nvSpPr>
          <p:cNvPr id="4" name="Slide Number Placeholder 3"/>
          <p:cNvSpPr>
            <a:spLocks noGrp="1"/>
          </p:cNvSpPr>
          <p:nvPr>
            <p:ph type="sldNum" sz="quarter" idx="5"/>
          </p:nvPr>
        </p:nvSpPr>
        <p:spPr/>
        <p:txBody>
          <a:bodyPr/>
          <a:lstStyle/>
          <a:p>
            <a:fld id="{28C6B470-179D-4B95-8906-D61C195EFD62}" type="slidenum">
              <a:rPr lang="en-US" smtClean="0"/>
              <a:t>39</a:t>
            </a:fld>
            <a:endParaRPr lang="en-US" dirty="0"/>
          </a:p>
        </p:txBody>
      </p:sp>
    </p:spTree>
    <p:extLst>
      <p:ext uri="{BB962C8B-B14F-4D97-AF65-F5344CB8AC3E}">
        <p14:creationId xmlns:p14="http://schemas.microsoft.com/office/powerpoint/2010/main" val="356160187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Core British Values and Traditions</a:t>
            </a:r>
          </a:p>
        </p:txBody>
      </p:sp>
      <p:sp>
        <p:nvSpPr>
          <p:cNvPr id="4" name="Slide Number Placeholder 3"/>
          <p:cNvSpPr>
            <a:spLocks noGrp="1"/>
          </p:cNvSpPr>
          <p:nvPr>
            <p:ph type="sldNum" sz="quarter" idx="5"/>
          </p:nvPr>
        </p:nvSpPr>
        <p:spPr/>
        <p:txBody>
          <a:bodyPr/>
          <a:lstStyle/>
          <a:p>
            <a:fld id="{28C6B470-179D-4B95-8906-D61C195EFD62}" type="slidenum">
              <a:rPr lang="en-US" smtClean="0"/>
              <a:t>40</a:t>
            </a:fld>
            <a:endParaRPr lang="en-US" dirty="0"/>
          </a:p>
        </p:txBody>
      </p:sp>
    </p:spTree>
    <p:extLst>
      <p:ext uri="{BB962C8B-B14F-4D97-AF65-F5344CB8AC3E}">
        <p14:creationId xmlns:p14="http://schemas.microsoft.com/office/powerpoint/2010/main" val="41187162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United Kingdom is founded on a set of core values that underpin its societal and political structures. These include democracy, the rule of law, individual liberty, mutual respect, and tolerance of those with different faiths and beliefs. These principles are not only enshrined in law but are also promoted through education and public discourse. Traditional practices such as afternoon tea, Remembrance Day ceremonies, and the enduring presence of the monarchy reflect the cultural heritage and continuity of British society. Social customs like politeness, queuing, and a strong sense of fair play are widely regarded as quintessentially British. These values and traditions contribute to a shared national identity and provide a sense of stability and continuity amidst change. They also serve as a foundation for civic engagement and community participation, reinforcing the social fabric of the nation.</a:t>
            </a:r>
          </a:p>
        </p:txBody>
      </p:sp>
      <p:sp>
        <p:nvSpPr>
          <p:cNvPr id="4" name="Slide Number Placeholder 3"/>
          <p:cNvSpPr>
            <a:spLocks noGrp="1"/>
          </p:cNvSpPr>
          <p:nvPr>
            <p:ph type="sldNum" sz="quarter" idx="5"/>
          </p:nvPr>
        </p:nvSpPr>
        <p:spPr/>
        <p:txBody>
          <a:bodyPr/>
          <a:lstStyle/>
          <a:p>
            <a:fld id="{28C6B470-179D-4B95-8906-D61C195EFD62}" type="slidenum">
              <a:rPr lang="en-US" smtClean="0"/>
              <a:t>41</a:t>
            </a:fld>
            <a:endParaRPr lang="en-US" dirty="0"/>
          </a:p>
        </p:txBody>
      </p:sp>
    </p:spTree>
    <p:extLst>
      <p:ext uri="{BB962C8B-B14F-4D97-AF65-F5344CB8AC3E}">
        <p14:creationId xmlns:p14="http://schemas.microsoft.com/office/powerpoint/2010/main" val="389285696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Multiculturalism and Diversity</a:t>
            </a:r>
          </a:p>
        </p:txBody>
      </p:sp>
      <p:sp>
        <p:nvSpPr>
          <p:cNvPr id="4" name="Slide Number Placeholder 3"/>
          <p:cNvSpPr>
            <a:spLocks noGrp="1"/>
          </p:cNvSpPr>
          <p:nvPr>
            <p:ph type="sldNum" sz="quarter" idx="5"/>
          </p:nvPr>
        </p:nvSpPr>
        <p:spPr/>
        <p:txBody>
          <a:bodyPr/>
          <a:lstStyle/>
          <a:p>
            <a:fld id="{28C6B470-179D-4B95-8906-D61C195EFD62}" type="slidenum">
              <a:rPr lang="en-US" smtClean="0"/>
              <a:t>42</a:t>
            </a:fld>
            <a:endParaRPr lang="en-US" dirty="0"/>
          </a:p>
        </p:txBody>
      </p:sp>
    </p:spTree>
    <p:extLst>
      <p:ext uri="{BB962C8B-B14F-4D97-AF65-F5344CB8AC3E}">
        <p14:creationId xmlns:p14="http://schemas.microsoft.com/office/powerpoint/2010/main" val="38519537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UK is a multicultural society that embraces a wide range of ethnicities, religions, and cultural backgrounds. Immigration has played a significant role in shaping modern British culture, introducing new cuisines, languages, festivals, and artistic expressions. Cities like London, Birmingham, and Manchester are celebrated for their cultural diversity and vibrant community life. Multiculturalism is supported through policies that promote inclusion and equal opportunities, although challenges such as social integration and discrimination persist. Celebrating diversity enhances cultural richness and fosters mutual understanding among different groups. It also encourages innovation and creativity by bringing together varied perspectives and experiences. However, maintaining social cohesion in a diverse society requires ongoing efforts in education, community engagement, and policy-making. Embracing multiculturalism is essential for building a more inclusive and resilient society that reflects the realities of contemporary Britain.</a:t>
            </a:r>
          </a:p>
        </p:txBody>
      </p:sp>
      <p:sp>
        <p:nvSpPr>
          <p:cNvPr id="4" name="Slide Number Placeholder 3"/>
          <p:cNvSpPr>
            <a:spLocks noGrp="1"/>
          </p:cNvSpPr>
          <p:nvPr>
            <p:ph type="sldNum" sz="quarter" idx="5"/>
          </p:nvPr>
        </p:nvSpPr>
        <p:spPr/>
        <p:txBody>
          <a:bodyPr/>
          <a:lstStyle/>
          <a:p>
            <a:fld id="{28C6B470-179D-4B95-8906-D61C195EFD62}" type="slidenum">
              <a:rPr lang="en-US" smtClean="0"/>
              <a:t>43</a:t>
            </a:fld>
            <a:endParaRPr lang="en-US" dirty="0"/>
          </a:p>
        </p:txBody>
      </p:sp>
    </p:spTree>
    <p:extLst>
      <p:ext uri="{BB962C8B-B14F-4D97-AF65-F5344CB8AC3E}">
        <p14:creationId xmlns:p14="http://schemas.microsoft.com/office/powerpoint/2010/main" val="160006088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Cultural Institutions and Practices</a:t>
            </a:r>
          </a:p>
        </p:txBody>
      </p:sp>
      <p:sp>
        <p:nvSpPr>
          <p:cNvPr id="4" name="Slide Number Placeholder 3"/>
          <p:cNvSpPr>
            <a:spLocks noGrp="1"/>
          </p:cNvSpPr>
          <p:nvPr>
            <p:ph type="sldNum" sz="quarter" idx="5"/>
          </p:nvPr>
        </p:nvSpPr>
        <p:spPr/>
        <p:txBody>
          <a:bodyPr/>
          <a:lstStyle/>
          <a:p>
            <a:fld id="{28C6B470-179D-4B95-8906-D61C195EFD62}" type="slidenum">
              <a:rPr lang="en-US" smtClean="0"/>
              <a:t>44</a:t>
            </a:fld>
            <a:endParaRPr lang="en-US" dirty="0"/>
          </a:p>
        </p:txBody>
      </p:sp>
    </p:spTree>
    <p:extLst>
      <p:ext uri="{BB962C8B-B14F-4D97-AF65-F5344CB8AC3E}">
        <p14:creationId xmlns:p14="http://schemas.microsoft.com/office/powerpoint/2010/main" val="181156902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UK boasts a rich array of cultural institutions that play a pivotal role in preserving and promoting its heritage. Renowned establishments such as the British Museum, the BBC, and the Royal Shakespeare Company are central to the nation's cultural landscape. The arts, including literature, theatre, music, and visual arts, are deeply embedded in British society and receive substantial public and private support. Media outlets contribute to cultural discourse and help shape public opinion, while the education system fosters cultural awareness and creative expression from an early age. These institutions not only provide entertainment and education but also serve as platforms for dialogue and social reflection. They help maintain cultural continuity while adapting to contemporary trends and technologies. Participation in cultural activities enhances individual well-being and community cohesion, making cultural institutions vital to the social and intellectual life of the UK.</a:t>
            </a:r>
          </a:p>
        </p:txBody>
      </p:sp>
      <p:sp>
        <p:nvSpPr>
          <p:cNvPr id="4" name="Slide Number Placeholder 3"/>
          <p:cNvSpPr>
            <a:spLocks noGrp="1"/>
          </p:cNvSpPr>
          <p:nvPr>
            <p:ph type="sldNum" sz="quarter" idx="5"/>
          </p:nvPr>
        </p:nvSpPr>
        <p:spPr/>
        <p:txBody>
          <a:bodyPr/>
          <a:lstStyle/>
          <a:p>
            <a:fld id="{28C6B470-179D-4B95-8906-D61C195EFD62}" type="slidenum">
              <a:rPr lang="en-US" smtClean="0"/>
              <a:t>45</a:t>
            </a:fld>
            <a:endParaRPr lang="en-US" dirty="0"/>
          </a:p>
        </p:txBody>
      </p:sp>
    </p:spTree>
    <p:extLst>
      <p:ext uri="{BB962C8B-B14F-4D97-AF65-F5344CB8AC3E}">
        <p14:creationId xmlns:p14="http://schemas.microsoft.com/office/powerpoint/2010/main" val="15276814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Contemporary Cultural Challenges and Opportunities</a:t>
            </a:r>
          </a:p>
        </p:txBody>
      </p:sp>
      <p:sp>
        <p:nvSpPr>
          <p:cNvPr id="4" name="Slide Number Placeholder 3"/>
          <p:cNvSpPr>
            <a:spLocks noGrp="1"/>
          </p:cNvSpPr>
          <p:nvPr>
            <p:ph type="sldNum" sz="quarter" idx="5"/>
          </p:nvPr>
        </p:nvSpPr>
        <p:spPr/>
        <p:txBody>
          <a:bodyPr/>
          <a:lstStyle/>
          <a:p>
            <a:fld id="{28C6B470-179D-4B95-8906-D61C195EFD62}" type="slidenum">
              <a:rPr lang="en-US" smtClean="0"/>
              <a:t>46</a:t>
            </a:fld>
            <a:endParaRPr lang="en-US" dirty="0"/>
          </a:p>
        </p:txBody>
      </p:sp>
    </p:spTree>
    <p:extLst>
      <p:ext uri="{BB962C8B-B14F-4D97-AF65-F5344CB8AC3E}">
        <p14:creationId xmlns:p14="http://schemas.microsoft.com/office/powerpoint/2010/main" val="317196285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In the modern era, British culture faces a range of challenges and opportunities. One major challenge is balancing the preservation of traditional values with the demands of a rapidly changing, globalized world. Issues such as social inequality, digital transformation, and political polarization impact cultural expression and access. At the same time, there are significant opportunities for innovation in the arts, media, and technology sectors. The rise of digital platforms has democratized cultural production and enabled new forms of storytelling and engagement. Efforts to promote inclusion and representation are reshaping cultural narratives and expanding the scope of public discourse. Addressing these challenges requires a collaborative approach involving government, civil society, and cultural institutions. By embracing change while honoring tradition, the UK can continue to cultivate a vibrant and inclusive cultural environment that reflects its diverse population and global connections.</a:t>
            </a:r>
          </a:p>
        </p:txBody>
      </p:sp>
      <p:sp>
        <p:nvSpPr>
          <p:cNvPr id="4" name="Slide Number Placeholder 3"/>
          <p:cNvSpPr>
            <a:spLocks noGrp="1"/>
          </p:cNvSpPr>
          <p:nvPr>
            <p:ph type="sldNum" sz="quarter" idx="5"/>
          </p:nvPr>
        </p:nvSpPr>
        <p:spPr/>
        <p:txBody>
          <a:bodyPr/>
          <a:lstStyle/>
          <a:p>
            <a:fld id="{28C6B470-179D-4B95-8906-D61C195EFD62}" type="slidenum">
              <a:rPr lang="en-US" smtClean="0"/>
              <a:t>47</a:t>
            </a:fld>
            <a:endParaRPr lang="en-US" dirty="0"/>
          </a:p>
        </p:txBody>
      </p:sp>
    </p:spTree>
    <p:extLst>
      <p:ext uri="{BB962C8B-B14F-4D97-AF65-F5344CB8AC3E}">
        <p14:creationId xmlns:p14="http://schemas.microsoft.com/office/powerpoint/2010/main" val="14098470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such a simple word , its history in itself could be worth a module of study. The ultimate crime brings with it a host of definitions, interpretations, and connotations.</a:t>
            </a:r>
            <a:r>
              <a:rPr lang="en-GB" baseline="0" dirty="0"/>
              <a:t> When does war become genocide? What role does intent play? Is the destruction of a group merely about killing the individual members of that group, or does it also involve the cultural icons that define that group, possibly even their history?</a:t>
            </a:r>
          </a:p>
          <a:p>
            <a:endParaRPr lang="en-GB" baseline="0" dirty="0"/>
          </a:p>
          <a:p>
            <a:r>
              <a:rPr lang="en-GB" baseline="0" dirty="0"/>
              <a:t>On the left in this slide we have the traditional idea of genocide, the killing of people because they belong to a certain group. On the right we have the ruins of the Bosnia and </a:t>
            </a:r>
            <a:r>
              <a:rPr lang="en-GB" baseline="0" dirty="0" err="1"/>
              <a:t>Herzigovina</a:t>
            </a:r>
            <a:r>
              <a:rPr lang="en-GB" baseline="0" dirty="0"/>
              <a:t> university library, deliberately targeted during the 1992 siege of Sarajevo to destroy it as an icon and the historical documents that it contained. How do you even attempt to equate these very different types of act? It is extremely difficult, and often heated debate exists regarding this – but it is an important element for us to consider because within this debate may lay much of the understanding for why individuals, and indeed entire groups of people, may commit acts of genocide towards other individuals and groups.</a:t>
            </a:r>
            <a:endParaRPr lang="en-GB" dirty="0"/>
          </a:p>
          <a:p>
            <a:endParaRPr lang="en-GB" dirty="0"/>
          </a:p>
        </p:txBody>
      </p:sp>
      <p:sp>
        <p:nvSpPr>
          <p:cNvPr id="4" name="Slide Number Placeholder 3"/>
          <p:cNvSpPr>
            <a:spLocks noGrp="1"/>
          </p:cNvSpPr>
          <p:nvPr>
            <p:ph type="sldNum" sz="quarter" idx="5"/>
          </p:nvPr>
        </p:nvSpPr>
        <p:spPr/>
        <p:txBody>
          <a:bodyPr/>
          <a:lstStyle/>
          <a:p>
            <a:fld id="{93675602-E2FC-4A29-9562-D642B7C7D49D}" type="slidenum">
              <a:rPr lang="en-GB" smtClean="0"/>
              <a:t>48</a:t>
            </a:fld>
            <a:endParaRPr lang="en-GB"/>
          </a:p>
        </p:txBody>
      </p:sp>
    </p:spTree>
    <p:extLst>
      <p:ext uri="{BB962C8B-B14F-4D97-AF65-F5344CB8AC3E}">
        <p14:creationId xmlns:p14="http://schemas.microsoft.com/office/powerpoint/2010/main" val="196425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796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with Picture 3">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364D48C-0D99-48D7-6338-D4405B718550}"/>
              </a:ext>
            </a:extLst>
          </p:cNvPr>
          <p:cNvSpPr>
            <a:spLocks noGrp="1"/>
          </p:cNvSpPr>
          <p:nvPr>
            <p:ph type="title"/>
          </p:nvPr>
        </p:nvSpPr>
        <p:spPr>
          <a:xfrm>
            <a:off x="533908" y="1413141"/>
            <a:ext cx="3730752" cy="2843784"/>
          </a:xfrm>
        </p:spPr>
        <p:txBody>
          <a:bodyPr anchor="b">
            <a:normAutofit/>
          </a:bodyPr>
          <a:lstStyle>
            <a:lvl1pPr>
              <a:defRPr sz="3600" cap="all" baseline="0"/>
            </a:lvl1pPr>
          </a:lstStyle>
          <a:p>
            <a:r>
              <a:rPr lang="en-US"/>
              <a:t>Click to edit Master title style</a:t>
            </a:r>
          </a:p>
        </p:txBody>
      </p:sp>
      <p:sp>
        <p:nvSpPr>
          <p:cNvPr id="6" name="Subtitle 2">
            <a:extLst>
              <a:ext uri="{FF2B5EF4-FFF2-40B4-BE49-F238E27FC236}">
                <a16:creationId xmlns:a16="http://schemas.microsoft.com/office/drawing/2014/main" id="{62F61323-F3FD-2D38-2EE1-E8D34BE047B6}"/>
              </a:ext>
            </a:extLst>
          </p:cNvPr>
          <p:cNvSpPr>
            <a:spLocks noGrp="1"/>
          </p:cNvSpPr>
          <p:nvPr>
            <p:ph type="subTitle" idx="1"/>
          </p:nvPr>
        </p:nvSpPr>
        <p:spPr>
          <a:xfrm>
            <a:off x="533908" y="4403040"/>
            <a:ext cx="3703320" cy="1123122"/>
          </a:xfrm>
        </p:spPr>
        <p:txBody>
          <a:bodyPr vert="horz" lIns="91440" tIns="45720" rIns="91440" bIns="45720" rtlCol="0">
            <a:normAutofit/>
          </a:bodyPr>
          <a:lstStyle>
            <a:lvl1pPr marL="0" indent="0">
              <a:buNone/>
              <a:defRPr lang="en-US" sz="2000" dirty="0"/>
            </a:lvl1pPr>
          </a:lstStyle>
          <a:p>
            <a:pPr marL="228600" lvl="0" indent="-228600"/>
            <a:r>
              <a:rPr lang="en-US" dirty="0"/>
              <a:t>Click to edit Master subtitle style</a:t>
            </a:r>
          </a:p>
        </p:txBody>
      </p:sp>
      <p:sp>
        <p:nvSpPr>
          <p:cNvPr id="4" name="Picture Placeholder 3">
            <a:extLst>
              <a:ext uri="{FF2B5EF4-FFF2-40B4-BE49-F238E27FC236}">
                <a16:creationId xmlns:a16="http://schemas.microsoft.com/office/drawing/2014/main" id="{61F99F6D-CADB-BBC8-7D07-BCD00C6A4430}"/>
              </a:ext>
            </a:extLst>
          </p:cNvPr>
          <p:cNvSpPr>
            <a:spLocks noGrp="1"/>
          </p:cNvSpPr>
          <p:nvPr>
            <p:ph type="pic" sz="quarter" idx="13" hasCustomPrompt="1"/>
          </p:nvPr>
        </p:nvSpPr>
        <p:spPr>
          <a:xfrm>
            <a:off x="5346735"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2">
                <a:lumMod val="20000"/>
                <a:lumOff val="80000"/>
              </a:schemeClr>
            </a:solidFill>
          </a:ln>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416280319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92525" y="1511300"/>
            <a:ext cx="10606950" cy="3835400"/>
          </a:xfrm>
        </p:spPr>
        <p:txBody>
          <a:bodyPr anchor="ctr">
            <a:normAutofit/>
          </a:bodyPr>
          <a:lstStyle>
            <a:lvl1pPr algn="ctr">
              <a:defRPr sz="5400"/>
            </a:lvl1pPr>
          </a:lstStyle>
          <a:p>
            <a:r>
              <a:rPr lang="en-US" dirty="0"/>
              <a:t>Click to edit Master title style</a:t>
            </a:r>
          </a:p>
        </p:txBody>
      </p:sp>
      <p:grpSp>
        <p:nvGrpSpPr>
          <p:cNvPr id="15" name="Group 14">
            <a:extLst>
              <a:ext uri="{FF2B5EF4-FFF2-40B4-BE49-F238E27FC236}">
                <a16:creationId xmlns:a16="http://schemas.microsoft.com/office/drawing/2014/main" id="{FDB680EF-D1EE-D4A2-CE12-04FF2E22C5CE}"/>
              </a:ext>
            </a:extLst>
          </p:cNvPr>
          <p:cNvGrpSpPr/>
          <p:nvPr userDrawn="1"/>
        </p:nvGrpSpPr>
        <p:grpSpPr>
          <a:xfrm>
            <a:off x="5881176" y="1153523"/>
            <a:ext cx="441612" cy="4550954"/>
            <a:chOff x="5881176" y="1142998"/>
            <a:chExt cx="441612" cy="4550954"/>
          </a:xfrm>
        </p:grpSpPr>
        <p:grpSp>
          <p:nvGrpSpPr>
            <p:cNvPr id="3" name="Group 2">
              <a:extLst>
                <a:ext uri="{FF2B5EF4-FFF2-40B4-BE49-F238E27FC236}">
                  <a16:creationId xmlns:a16="http://schemas.microsoft.com/office/drawing/2014/main" id="{A143E2C3-8D83-9E88-2620-EC9126FF09B8}"/>
                </a:ext>
              </a:extLst>
            </p:cNvPr>
            <p:cNvGrpSpPr/>
            <p:nvPr/>
          </p:nvGrpSpPr>
          <p:grpSpPr>
            <a:xfrm rot="16200000">
              <a:off x="5974230" y="5371897"/>
              <a:ext cx="229001" cy="415110"/>
              <a:chOff x="3923876" y="6082954"/>
              <a:chExt cx="229001" cy="415110"/>
            </a:xfrm>
          </p:grpSpPr>
          <p:sp>
            <p:nvSpPr>
              <p:cNvPr id="7" name="Image 1" descr=" ">
                <a:extLst>
                  <a:ext uri="{FF2B5EF4-FFF2-40B4-BE49-F238E27FC236}">
                    <a16:creationId xmlns:a16="http://schemas.microsoft.com/office/drawing/2014/main" id="{A4A75052-0D45-9D88-6E08-B4B1623B45E0}"/>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2"/>
                </a:solidFill>
                <a:prstDash val="solid"/>
                <a:miter/>
              </a:ln>
            </p:spPr>
            <p:txBody>
              <a:bodyPr rtlCol="0" anchor="ctr"/>
              <a:lstStyle/>
              <a:p>
                <a:endParaRPr lang="en-US" dirty="0"/>
              </a:p>
            </p:txBody>
          </p:sp>
          <p:sp>
            <p:nvSpPr>
              <p:cNvPr id="8" name="Image 2" descr=" ">
                <a:extLst>
                  <a:ext uri="{FF2B5EF4-FFF2-40B4-BE49-F238E27FC236}">
                    <a16:creationId xmlns:a16="http://schemas.microsoft.com/office/drawing/2014/main" id="{45639C67-B5F0-577D-F1F9-8C619B239CF6}"/>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2"/>
                </a:solidFill>
                <a:prstDash val="solid"/>
                <a:miter/>
              </a:ln>
            </p:spPr>
            <p:txBody>
              <a:bodyPr rtlCol="0" anchor="ctr"/>
              <a:lstStyle/>
              <a:p>
                <a:endParaRPr lang="en-US" dirty="0"/>
              </a:p>
            </p:txBody>
          </p:sp>
          <p:sp>
            <p:nvSpPr>
              <p:cNvPr id="9" name="Image 3" descr=" ">
                <a:extLst>
                  <a:ext uri="{FF2B5EF4-FFF2-40B4-BE49-F238E27FC236}">
                    <a16:creationId xmlns:a16="http://schemas.microsoft.com/office/drawing/2014/main" id="{C025DEC0-25C8-8ADB-CD1D-9B680E8A4D32}"/>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2"/>
                </a:solidFill>
                <a:prstDash val="solid"/>
                <a:miter/>
              </a:ln>
            </p:spPr>
            <p:txBody>
              <a:bodyPr rtlCol="0" anchor="ctr"/>
              <a:lstStyle/>
              <a:p>
                <a:endParaRPr lang="en-US" dirty="0"/>
              </a:p>
            </p:txBody>
          </p:sp>
        </p:grpSp>
        <p:grpSp>
          <p:nvGrpSpPr>
            <p:cNvPr id="10" name="Group 9">
              <a:extLst>
                <a:ext uri="{FF2B5EF4-FFF2-40B4-BE49-F238E27FC236}">
                  <a16:creationId xmlns:a16="http://schemas.microsoft.com/office/drawing/2014/main" id="{1A0B4931-316B-75B7-D932-0ACF629238F6}"/>
                </a:ext>
              </a:extLst>
            </p:cNvPr>
            <p:cNvGrpSpPr/>
            <p:nvPr/>
          </p:nvGrpSpPr>
          <p:grpSpPr>
            <a:xfrm rot="5400000">
              <a:off x="6000732" y="1049944"/>
              <a:ext cx="229001" cy="415110"/>
              <a:chOff x="3923876" y="6082954"/>
              <a:chExt cx="229001" cy="415110"/>
            </a:xfrm>
          </p:grpSpPr>
          <p:sp>
            <p:nvSpPr>
              <p:cNvPr id="11" name="Image 1" descr=" ">
                <a:extLst>
                  <a:ext uri="{FF2B5EF4-FFF2-40B4-BE49-F238E27FC236}">
                    <a16:creationId xmlns:a16="http://schemas.microsoft.com/office/drawing/2014/main" id="{F196EACD-5C09-2AB8-08EC-B2C80418184D}"/>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2"/>
                </a:solidFill>
                <a:prstDash val="solid"/>
                <a:miter/>
              </a:ln>
            </p:spPr>
            <p:txBody>
              <a:bodyPr rtlCol="0" anchor="ctr"/>
              <a:lstStyle/>
              <a:p>
                <a:endParaRPr lang="en-US" dirty="0"/>
              </a:p>
            </p:txBody>
          </p:sp>
          <p:sp>
            <p:nvSpPr>
              <p:cNvPr id="12" name="Image 2" descr=" ">
                <a:extLst>
                  <a:ext uri="{FF2B5EF4-FFF2-40B4-BE49-F238E27FC236}">
                    <a16:creationId xmlns:a16="http://schemas.microsoft.com/office/drawing/2014/main" id="{63E52F7D-F27F-52AE-5DD3-79F43F5BE779}"/>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2"/>
                </a:solidFill>
                <a:prstDash val="solid"/>
                <a:miter/>
              </a:ln>
            </p:spPr>
            <p:txBody>
              <a:bodyPr rtlCol="0" anchor="ctr"/>
              <a:lstStyle/>
              <a:p>
                <a:endParaRPr lang="en-US" dirty="0"/>
              </a:p>
            </p:txBody>
          </p:sp>
          <p:sp>
            <p:nvSpPr>
              <p:cNvPr id="13" name="Image 3" descr=" ">
                <a:extLst>
                  <a:ext uri="{FF2B5EF4-FFF2-40B4-BE49-F238E27FC236}">
                    <a16:creationId xmlns:a16="http://schemas.microsoft.com/office/drawing/2014/main" id="{99DC8078-7117-86E1-E94B-61325748D27E}"/>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2"/>
                </a:solidFill>
                <a:prstDash val="solid"/>
                <a:miter/>
              </a:ln>
            </p:spPr>
            <p:txBody>
              <a:bodyPr rtlCol="0" anchor="ctr"/>
              <a:lstStyle/>
              <a:p>
                <a:endParaRPr lang="en-US" dirty="0"/>
              </a:p>
            </p:txBody>
          </p:sp>
        </p:grpSp>
      </p:grpSp>
      <p:sp>
        <p:nvSpPr>
          <p:cNvPr id="4" name="Freeform: Shape 3">
            <a:extLst>
              <a:ext uri="{FF2B5EF4-FFF2-40B4-BE49-F238E27FC236}">
                <a16:creationId xmlns:a16="http://schemas.microsoft.com/office/drawing/2014/main" id="{A0945F96-0C5B-4A46-4205-C7ABC851DF1D}"/>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Date Placeholder 3">
            <a:extLst>
              <a:ext uri="{FF2B5EF4-FFF2-40B4-BE49-F238E27FC236}">
                <a16:creationId xmlns:a16="http://schemas.microsoft.com/office/drawing/2014/main" id="{7D677A41-A7D1-6404-F671-6D83A50DBE1C}"/>
              </a:ext>
            </a:extLst>
          </p:cNvPr>
          <p:cNvSpPr>
            <a:spLocks noGrp="1"/>
          </p:cNvSpPr>
          <p:nvPr>
            <p:ph type="dt" sz="half" idx="2"/>
          </p:nvPr>
        </p:nvSpPr>
        <p:spPr>
          <a:xfrm>
            <a:off x="229691" y="6634840"/>
            <a:ext cx="3494314" cy="223159"/>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Footer Placeholder 4">
            <a:extLst>
              <a:ext uri="{FF2B5EF4-FFF2-40B4-BE49-F238E27FC236}">
                <a16:creationId xmlns:a16="http://schemas.microsoft.com/office/drawing/2014/main" id="{58A05578-E125-AC49-9E3A-6FBB88542C90}"/>
              </a:ext>
            </a:extLst>
          </p:cNvPr>
          <p:cNvSpPr>
            <a:spLocks noGrp="1"/>
          </p:cNvSpPr>
          <p:nvPr>
            <p:ph type="ftr" sz="quarter" idx="3"/>
          </p:nvPr>
        </p:nvSpPr>
        <p:spPr>
          <a:xfrm>
            <a:off x="8777464" y="6634840"/>
            <a:ext cx="2805405" cy="223159"/>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14" name="Slide Number Placeholder 5">
            <a:extLst>
              <a:ext uri="{FF2B5EF4-FFF2-40B4-BE49-F238E27FC236}">
                <a16:creationId xmlns:a16="http://schemas.microsoft.com/office/drawing/2014/main" id="{4443B078-E927-6FFA-56A3-921655D1B008}"/>
              </a:ext>
            </a:extLst>
          </p:cNvPr>
          <p:cNvSpPr>
            <a:spLocks noGrp="1"/>
          </p:cNvSpPr>
          <p:nvPr>
            <p:ph type="sldNum" sz="quarter" idx="4"/>
          </p:nvPr>
        </p:nvSpPr>
        <p:spPr>
          <a:xfrm>
            <a:off x="11533105" y="6634840"/>
            <a:ext cx="429207" cy="22315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grpSp>
        <p:nvGrpSpPr>
          <p:cNvPr id="17" name="Group 16">
            <a:extLst>
              <a:ext uri="{FF2B5EF4-FFF2-40B4-BE49-F238E27FC236}">
                <a16:creationId xmlns:a16="http://schemas.microsoft.com/office/drawing/2014/main" id="{CDB3A74B-F8FD-678A-BB72-94BCEB9E979E}"/>
              </a:ext>
            </a:extLst>
          </p:cNvPr>
          <p:cNvGrpSpPr/>
          <p:nvPr userDrawn="1"/>
        </p:nvGrpSpPr>
        <p:grpSpPr>
          <a:xfrm rot="16200000">
            <a:off x="5974230" y="5382422"/>
            <a:ext cx="229001" cy="415110"/>
            <a:chOff x="3923876" y="6082954"/>
            <a:chExt cx="229001" cy="415110"/>
          </a:xfrm>
        </p:grpSpPr>
        <p:sp>
          <p:nvSpPr>
            <p:cNvPr id="22" name="Image 1" descr=" ">
              <a:extLst>
                <a:ext uri="{FF2B5EF4-FFF2-40B4-BE49-F238E27FC236}">
                  <a16:creationId xmlns:a16="http://schemas.microsoft.com/office/drawing/2014/main" id="{4003D112-F993-A61B-2E32-C5DCCD9D2FB2}"/>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1"/>
              </a:solidFill>
              <a:prstDash val="solid"/>
              <a:miter/>
            </a:ln>
          </p:spPr>
          <p:txBody>
            <a:bodyPr rtlCol="0" anchor="ctr"/>
            <a:lstStyle/>
            <a:p>
              <a:endParaRPr lang="en-US" dirty="0"/>
            </a:p>
          </p:txBody>
        </p:sp>
        <p:sp>
          <p:nvSpPr>
            <p:cNvPr id="23" name="Image 2" descr=" ">
              <a:extLst>
                <a:ext uri="{FF2B5EF4-FFF2-40B4-BE49-F238E27FC236}">
                  <a16:creationId xmlns:a16="http://schemas.microsoft.com/office/drawing/2014/main" id="{FF442B97-CA2E-1C9A-82CF-5CE1647E38CC}"/>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1"/>
              </a:solidFill>
              <a:prstDash val="solid"/>
              <a:miter/>
            </a:ln>
          </p:spPr>
          <p:txBody>
            <a:bodyPr rtlCol="0" anchor="ctr"/>
            <a:lstStyle/>
            <a:p>
              <a:endParaRPr lang="en-US" dirty="0"/>
            </a:p>
          </p:txBody>
        </p:sp>
        <p:sp>
          <p:nvSpPr>
            <p:cNvPr id="24" name="Image 3" descr=" ">
              <a:extLst>
                <a:ext uri="{FF2B5EF4-FFF2-40B4-BE49-F238E27FC236}">
                  <a16:creationId xmlns:a16="http://schemas.microsoft.com/office/drawing/2014/main" id="{9D28E0D8-95DD-A22A-1A92-3F553392DB5D}"/>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1"/>
              </a:solidFill>
              <a:prstDash val="solid"/>
              <a:miter/>
            </a:ln>
          </p:spPr>
          <p:txBody>
            <a:bodyPr rtlCol="0" anchor="ctr"/>
            <a:lstStyle/>
            <a:p>
              <a:endParaRPr lang="en-US" dirty="0"/>
            </a:p>
          </p:txBody>
        </p:sp>
      </p:grpSp>
      <p:grpSp>
        <p:nvGrpSpPr>
          <p:cNvPr id="18" name="Group 17">
            <a:extLst>
              <a:ext uri="{FF2B5EF4-FFF2-40B4-BE49-F238E27FC236}">
                <a16:creationId xmlns:a16="http://schemas.microsoft.com/office/drawing/2014/main" id="{E4A54C73-DABB-253E-F62E-CCAB220548D1}"/>
              </a:ext>
            </a:extLst>
          </p:cNvPr>
          <p:cNvGrpSpPr/>
          <p:nvPr userDrawn="1"/>
        </p:nvGrpSpPr>
        <p:grpSpPr>
          <a:xfrm rot="5400000">
            <a:off x="6000732" y="1060469"/>
            <a:ext cx="229001" cy="415110"/>
            <a:chOff x="3923876" y="6082954"/>
            <a:chExt cx="229001" cy="415110"/>
          </a:xfrm>
        </p:grpSpPr>
        <p:sp>
          <p:nvSpPr>
            <p:cNvPr id="19" name="Image 1" descr=" ">
              <a:extLst>
                <a:ext uri="{FF2B5EF4-FFF2-40B4-BE49-F238E27FC236}">
                  <a16:creationId xmlns:a16="http://schemas.microsoft.com/office/drawing/2014/main" id="{84FB8BAC-C6FC-BB53-C571-028F352CC6D5}"/>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1"/>
              </a:solidFill>
              <a:prstDash val="solid"/>
              <a:miter/>
            </a:ln>
          </p:spPr>
          <p:txBody>
            <a:bodyPr rtlCol="0" anchor="ctr"/>
            <a:lstStyle/>
            <a:p>
              <a:endParaRPr lang="en-US" dirty="0"/>
            </a:p>
          </p:txBody>
        </p:sp>
        <p:sp>
          <p:nvSpPr>
            <p:cNvPr id="20" name="Image 2" descr=" ">
              <a:extLst>
                <a:ext uri="{FF2B5EF4-FFF2-40B4-BE49-F238E27FC236}">
                  <a16:creationId xmlns:a16="http://schemas.microsoft.com/office/drawing/2014/main" id="{F9F2DE94-0C39-E5B2-EBDF-11B24E2F7790}"/>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1"/>
              </a:solidFill>
              <a:prstDash val="solid"/>
              <a:miter/>
            </a:ln>
          </p:spPr>
          <p:txBody>
            <a:bodyPr rtlCol="0" anchor="ctr"/>
            <a:lstStyle/>
            <a:p>
              <a:endParaRPr lang="en-US" dirty="0"/>
            </a:p>
          </p:txBody>
        </p:sp>
        <p:sp>
          <p:nvSpPr>
            <p:cNvPr id="21" name="Image 3" descr=" ">
              <a:extLst>
                <a:ext uri="{FF2B5EF4-FFF2-40B4-BE49-F238E27FC236}">
                  <a16:creationId xmlns:a16="http://schemas.microsoft.com/office/drawing/2014/main" id="{ECE5A41D-3A8B-EAA7-E892-312666C4EF26}"/>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1"/>
              </a:solidFill>
              <a:prstDash val="solid"/>
              <a:miter/>
            </a:ln>
          </p:spPr>
          <p:txBody>
            <a:bodyPr rtlCol="0" anchor="ctr"/>
            <a:lstStyle/>
            <a:p>
              <a:endParaRPr lang="en-US" dirty="0"/>
            </a:p>
          </p:txBody>
        </p:sp>
      </p:grpSp>
      <p:sp>
        <p:nvSpPr>
          <p:cNvPr id="25" name="Freeform: Shape 24">
            <a:extLst>
              <a:ext uri="{FF2B5EF4-FFF2-40B4-BE49-F238E27FC236}">
                <a16:creationId xmlns:a16="http://schemas.microsoft.com/office/drawing/2014/main" id="{880B6038-879D-1AC2-4853-29131C16B5EF}"/>
              </a:ext>
            </a:extLst>
          </p:cNvPr>
          <p:cNvSpPr/>
          <p:nvPr userDrawn="1"/>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63361031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39"/>
            <a:ext cx="4672584" cy="1453896"/>
          </a:xfrm>
        </p:spPr>
        <p:txBody>
          <a:bodyPr>
            <a:normAutofit/>
          </a:bodyPr>
          <a:lstStyle>
            <a:lvl1pPr>
              <a:defRPr sz="4400"/>
            </a:lvl1pPr>
          </a:lstStyle>
          <a:p>
            <a:r>
              <a:rPr lang="en-US"/>
              <a:t>Click to edit Master title style</a:t>
            </a:r>
          </a:p>
        </p:txBody>
      </p:sp>
      <p:sp>
        <p:nvSpPr>
          <p:cNvPr id="3" name="Picture Placeholder 2">
            <a:extLst>
              <a:ext uri="{FF2B5EF4-FFF2-40B4-BE49-F238E27FC236}">
                <a16:creationId xmlns:a16="http://schemas.microsoft.com/office/drawing/2014/main" id="{7E518005-64E1-A662-B000-E349FE112C92}"/>
              </a:ext>
            </a:extLst>
          </p:cNvPr>
          <p:cNvSpPr>
            <a:spLocks noGrp="1"/>
          </p:cNvSpPr>
          <p:nvPr>
            <p:ph type="pic" sz="quarter" idx="13" hasCustomPrompt="1"/>
          </p:nvPr>
        </p:nvSpPr>
        <p:spPr>
          <a:xfrm>
            <a:off x="831598" y="2127421"/>
            <a:ext cx="4070915" cy="4080083"/>
          </a:xfrm>
          <a:custGeom>
            <a:avLst/>
            <a:gdLst>
              <a:gd name="connsiteX0" fmla="*/ 1073650 w 4070915"/>
              <a:gd name="connsiteY0" fmla="*/ 0 h 4080083"/>
              <a:gd name="connsiteX1" fmla="*/ 2035461 w 4070915"/>
              <a:gd name="connsiteY1" fmla="*/ 595703 h 4080083"/>
              <a:gd name="connsiteX2" fmla="*/ 2997271 w 4070915"/>
              <a:gd name="connsiteY2" fmla="*/ 0 h 4080083"/>
              <a:gd name="connsiteX3" fmla="*/ 4070915 w 4070915"/>
              <a:gd name="connsiteY3" fmla="*/ 1073119 h 4080083"/>
              <a:gd name="connsiteX4" fmla="*/ 3463512 w 4070915"/>
              <a:gd name="connsiteY4" fmla="*/ 2040042 h 4080083"/>
              <a:gd name="connsiteX5" fmla="*/ 4070915 w 4070915"/>
              <a:gd name="connsiteY5" fmla="*/ 3006964 h 4080083"/>
              <a:gd name="connsiteX6" fmla="*/ 2997271 w 4070915"/>
              <a:gd name="connsiteY6" fmla="*/ 4080083 h 4080083"/>
              <a:gd name="connsiteX7" fmla="*/ 2035461 w 4070915"/>
              <a:gd name="connsiteY7" fmla="*/ 3484378 h 4080083"/>
              <a:gd name="connsiteX8" fmla="*/ 1073650 w 4070915"/>
              <a:gd name="connsiteY8" fmla="*/ 4080083 h 4080083"/>
              <a:gd name="connsiteX9" fmla="*/ 0 w 4070915"/>
              <a:gd name="connsiteY9" fmla="*/ 3006964 h 4080083"/>
              <a:gd name="connsiteX10" fmla="*/ 607404 w 4070915"/>
              <a:gd name="connsiteY10" fmla="*/ 2040042 h 4080083"/>
              <a:gd name="connsiteX11" fmla="*/ 0 w 4070915"/>
              <a:gd name="connsiteY11" fmla="*/ 1073119 h 4080083"/>
              <a:gd name="connsiteX12" fmla="*/ 1073650 w 4070915"/>
              <a:gd name="connsiteY12" fmla="*/ 0 h 408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915" h="4080083">
                <a:moveTo>
                  <a:pt x="1073650" y="0"/>
                </a:moveTo>
                <a:cubicBezTo>
                  <a:pt x="1495016" y="0"/>
                  <a:pt x="1859684" y="242613"/>
                  <a:pt x="2035461" y="595703"/>
                </a:cubicBezTo>
                <a:cubicBezTo>
                  <a:pt x="2211237" y="242613"/>
                  <a:pt x="2575906" y="0"/>
                  <a:pt x="2997271" y="0"/>
                </a:cubicBezTo>
                <a:cubicBezTo>
                  <a:pt x="3590232" y="0"/>
                  <a:pt x="4070915" y="480451"/>
                  <a:pt x="4070915" y="1073119"/>
                </a:cubicBezTo>
                <a:cubicBezTo>
                  <a:pt x="4070915" y="1498792"/>
                  <a:pt x="3822946" y="1866578"/>
                  <a:pt x="3463512" y="2040042"/>
                </a:cubicBezTo>
                <a:cubicBezTo>
                  <a:pt x="3822946" y="2213505"/>
                  <a:pt x="4070915" y="2581291"/>
                  <a:pt x="4070915" y="3006964"/>
                </a:cubicBezTo>
                <a:cubicBezTo>
                  <a:pt x="4070915" y="3599631"/>
                  <a:pt x="3590232" y="4080083"/>
                  <a:pt x="2997271" y="4080083"/>
                </a:cubicBezTo>
                <a:cubicBezTo>
                  <a:pt x="2575906" y="4080083"/>
                  <a:pt x="2211237" y="3837469"/>
                  <a:pt x="2035461" y="3484378"/>
                </a:cubicBezTo>
                <a:cubicBezTo>
                  <a:pt x="1859684" y="3837469"/>
                  <a:pt x="1495016" y="4080083"/>
                  <a:pt x="1073650" y="4080083"/>
                </a:cubicBezTo>
                <a:cubicBezTo>
                  <a:pt x="480689" y="4080083"/>
                  <a:pt x="0" y="3599631"/>
                  <a:pt x="0" y="3006964"/>
                </a:cubicBezTo>
                <a:cubicBezTo>
                  <a:pt x="0" y="2581291"/>
                  <a:pt x="247969" y="2213505"/>
                  <a:pt x="607404" y="2040042"/>
                </a:cubicBezTo>
                <a:cubicBezTo>
                  <a:pt x="247969" y="1866578"/>
                  <a:pt x="0" y="1498792"/>
                  <a:pt x="0" y="1073119"/>
                </a:cubicBezTo>
                <a:cubicBezTo>
                  <a:pt x="0" y="480451"/>
                  <a:pt x="480689" y="0"/>
                  <a:pt x="1073650" y="0"/>
                </a:cubicBezTo>
                <a:close/>
              </a:path>
            </a:pathLst>
          </a:custGeom>
          <a:blipFill>
            <a:blip r:embed="rId2" cstate="email">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993427" y="549275"/>
            <a:ext cx="5585925" cy="5783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C5AAF10-8331-6053-602B-8BFE346EFEBB}"/>
              </a:ext>
            </a:extLst>
          </p:cNvPr>
          <p:cNvSpPr>
            <a:spLocks noGrp="1"/>
          </p:cNvSpPr>
          <p:nvPr>
            <p:ph type="dt" sz="half" idx="15"/>
          </p:nvPr>
        </p:nvSpPr>
        <p:spPr/>
        <p:txBody>
          <a:bodyPr/>
          <a:lstStyle/>
          <a:p>
            <a:endParaRPr lang="en-US" dirty="0"/>
          </a:p>
        </p:txBody>
      </p:sp>
      <p:sp>
        <p:nvSpPr>
          <p:cNvPr id="6" name="Footer Placeholder 5">
            <a:extLst>
              <a:ext uri="{FF2B5EF4-FFF2-40B4-BE49-F238E27FC236}">
                <a16:creationId xmlns:a16="http://schemas.microsoft.com/office/drawing/2014/main" id="{5ECC9B87-20C9-BDAD-1868-4EB109DC8760}"/>
              </a:ext>
            </a:extLst>
          </p:cNvPr>
          <p:cNvSpPr>
            <a:spLocks noGrp="1"/>
          </p:cNvSpPr>
          <p:nvPr>
            <p:ph type="ftr" sz="quarter" idx="16"/>
          </p:nvPr>
        </p:nvSpPr>
        <p:spPr/>
        <p:txBody>
          <a:bodyPr/>
          <a:lstStyle/>
          <a:p>
            <a:endParaRPr lang="en-US" dirty="0"/>
          </a:p>
        </p:txBody>
      </p:sp>
      <p:sp>
        <p:nvSpPr>
          <p:cNvPr id="7" name="Slide Number Placeholder 6">
            <a:extLst>
              <a:ext uri="{FF2B5EF4-FFF2-40B4-BE49-F238E27FC236}">
                <a16:creationId xmlns:a16="http://schemas.microsoft.com/office/drawing/2014/main" id="{E9271E51-9AED-8E94-9BC1-B38B2D911285}"/>
              </a:ext>
            </a:extLst>
          </p:cNvPr>
          <p:cNvSpPr>
            <a:spLocks noGrp="1"/>
          </p:cNvSpPr>
          <p:nvPr>
            <p:ph type="sldNum" sz="quarter" idx="17"/>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632812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ontent with Picture 5">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E0A85EB-533B-565D-02A1-1440F10EA72C}"/>
              </a:ext>
            </a:extLst>
          </p:cNvPr>
          <p:cNvSpPr>
            <a:spLocks noGrp="1"/>
          </p:cNvSpPr>
          <p:nvPr>
            <p:ph type="title"/>
          </p:nvPr>
        </p:nvSpPr>
        <p:spPr>
          <a:xfrm>
            <a:off x="7253744" y="650496"/>
            <a:ext cx="4328656" cy="1236363"/>
          </a:xfrm>
        </p:spPr>
        <p:txBody>
          <a:bodyPr anchor="t">
            <a:normAutofit/>
          </a:bodyPr>
          <a:lstStyle>
            <a:lvl1pPr>
              <a:defRPr sz="4400"/>
            </a:lvl1pPr>
          </a:lstStyle>
          <a:p>
            <a:r>
              <a:rPr lang="en-US"/>
              <a:t>Click to edit Master title style</a:t>
            </a:r>
            <a:endParaRPr lang="en-US" dirty="0"/>
          </a:p>
        </p:txBody>
      </p:sp>
      <p:sp>
        <p:nvSpPr>
          <p:cNvPr id="4" name="Freeform: Shape 3">
            <a:extLst>
              <a:ext uri="{FF2B5EF4-FFF2-40B4-BE49-F238E27FC236}">
                <a16:creationId xmlns:a16="http://schemas.microsoft.com/office/drawing/2014/main" id="{FC1C9DD2-F6FC-850A-0842-BD49FC4E52F4}"/>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Picture Placeholder 8">
            <a:extLst>
              <a:ext uri="{FF2B5EF4-FFF2-40B4-BE49-F238E27FC236}">
                <a16:creationId xmlns:a16="http://schemas.microsoft.com/office/drawing/2014/main" id="{1862A7FE-77C2-D057-F7B5-5CBC570CB6E0}"/>
              </a:ext>
            </a:extLst>
          </p:cNvPr>
          <p:cNvSpPr>
            <a:spLocks noGrp="1"/>
          </p:cNvSpPr>
          <p:nvPr>
            <p:ph type="pic" sz="quarter" idx="15" hasCustomPrompt="1"/>
          </p:nvPr>
        </p:nvSpPr>
        <p:spPr>
          <a:xfrm>
            <a:off x="807848" y="714676"/>
            <a:ext cx="5416451" cy="5428649"/>
          </a:xfrm>
          <a:custGeom>
            <a:avLst/>
            <a:gdLst>
              <a:gd name="connsiteX0" fmla="*/ 1073650 w 4070915"/>
              <a:gd name="connsiteY0" fmla="*/ 0 h 4080083"/>
              <a:gd name="connsiteX1" fmla="*/ 2035461 w 4070915"/>
              <a:gd name="connsiteY1" fmla="*/ 595703 h 4080083"/>
              <a:gd name="connsiteX2" fmla="*/ 2997271 w 4070915"/>
              <a:gd name="connsiteY2" fmla="*/ 0 h 4080083"/>
              <a:gd name="connsiteX3" fmla="*/ 4070915 w 4070915"/>
              <a:gd name="connsiteY3" fmla="*/ 1073119 h 4080083"/>
              <a:gd name="connsiteX4" fmla="*/ 3463512 w 4070915"/>
              <a:gd name="connsiteY4" fmla="*/ 2040042 h 4080083"/>
              <a:gd name="connsiteX5" fmla="*/ 4070915 w 4070915"/>
              <a:gd name="connsiteY5" fmla="*/ 3006964 h 4080083"/>
              <a:gd name="connsiteX6" fmla="*/ 2997271 w 4070915"/>
              <a:gd name="connsiteY6" fmla="*/ 4080083 h 4080083"/>
              <a:gd name="connsiteX7" fmla="*/ 2035461 w 4070915"/>
              <a:gd name="connsiteY7" fmla="*/ 3484378 h 4080083"/>
              <a:gd name="connsiteX8" fmla="*/ 1073650 w 4070915"/>
              <a:gd name="connsiteY8" fmla="*/ 4080083 h 4080083"/>
              <a:gd name="connsiteX9" fmla="*/ 0 w 4070915"/>
              <a:gd name="connsiteY9" fmla="*/ 3006964 h 4080083"/>
              <a:gd name="connsiteX10" fmla="*/ 607404 w 4070915"/>
              <a:gd name="connsiteY10" fmla="*/ 2040042 h 4080083"/>
              <a:gd name="connsiteX11" fmla="*/ 0 w 4070915"/>
              <a:gd name="connsiteY11" fmla="*/ 1073119 h 4080083"/>
              <a:gd name="connsiteX12" fmla="*/ 1073650 w 4070915"/>
              <a:gd name="connsiteY12" fmla="*/ 0 h 408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915" h="4080083">
                <a:moveTo>
                  <a:pt x="1073650" y="0"/>
                </a:moveTo>
                <a:cubicBezTo>
                  <a:pt x="1495016" y="0"/>
                  <a:pt x="1859684" y="242613"/>
                  <a:pt x="2035461" y="595703"/>
                </a:cubicBezTo>
                <a:cubicBezTo>
                  <a:pt x="2211237" y="242613"/>
                  <a:pt x="2575906" y="0"/>
                  <a:pt x="2997271" y="0"/>
                </a:cubicBezTo>
                <a:cubicBezTo>
                  <a:pt x="3590232" y="0"/>
                  <a:pt x="4070915" y="480451"/>
                  <a:pt x="4070915" y="1073119"/>
                </a:cubicBezTo>
                <a:cubicBezTo>
                  <a:pt x="4070915" y="1498792"/>
                  <a:pt x="3822946" y="1866578"/>
                  <a:pt x="3463512" y="2040042"/>
                </a:cubicBezTo>
                <a:cubicBezTo>
                  <a:pt x="3822946" y="2213505"/>
                  <a:pt x="4070915" y="2581291"/>
                  <a:pt x="4070915" y="3006964"/>
                </a:cubicBezTo>
                <a:cubicBezTo>
                  <a:pt x="4070915" y="3599631"/>
                  <a:pt x="3590232" y="4080083"/>
                  <a:pt x="2997271" y="4080083"/>
                </a:cubicBezTo>
                <a:cubicBezTo>
                  <a:pt x="2575906" y="4080083"/>
                  <a:pt x="2211237" y="3837469"/>
                  <a:pt x="2035461" y="3484378"/>
                </a:cubicBezTo>
                <a:cubicBezTo>
                  <a:pt x="1859684" y="3837469"/>
                  <a:pt x="1495016" y="4080083"/>
                  <a:pt x="1073650" y="4080083"/>
                </a:cubicBezTo>
                <a:cubicBezTo>
                  <a:pt x="480689" y="4080083"/>
                  <a:pt x="0" y="3599631"/>
                  <a:pt x="0" y="3006964"/>
                </a:cubicBezTo>
                <a:cubicBezTo>
                  <a:pt x="0" y="2581291"/>
                  <a:pt x="247969" y="2213505"/>
                  <a:pt x="607404" y="2040042"/>
                </a:cubicBezTo>
                <a:cubicBezTo>
                  <a:pt x="247969" y="1866578"/>
                  <a:pt x="0" y="1498792"/>
                  <a:pt x="0" y="1073119"/>
                </a:cubicBezTo>
                <a:cubicBezTo>
                  <a:pt x="0" y="480451"/>
                  <a:pt x="480689" y="0"/>
                  <a:pt x="1073650"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2">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253745" y="2299903"/>
            <a:ext cx="4328656" cy="40088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CEDC13F8-462C-43BB-3440-7762CE79BB71}"/>
              </a:ext>
            </a:extLst>
          </p:cNvPr>
          <p:cNvSpPr>
            <a:spLocks noGrp="1"/>
          </p:cNvSpPr>
          <p:nvPr>
            <p:ph type="dt" sz="half" idx="16"/>
          </p:nvPr>
        </p:nvSpPr>
        <p:spPr/>
        <p:txBody>
          <a:bodyPr/>
          <a:lstStyle/>
          <a:p>
            <a:endParaRPr lang="en-US" dirty="0"/>
          </a:p>
        </p:txBody>
      </p:sp>
      <p:sp>
        <p:nvSpPr>
          <p:cNvPr id="3" name="Footer Placeholder 2">
            <a:extLst>
              <a:ext uri="{FF2B5EF4-FFF2-40B4-BE49-F238E27FC236}">
                <a16:creationId xmlns:a16="http://schemas.microsoft.com/office/drawing/2014/main" id="{0C3687B8-8223-E08E-224E-23AF1760FF5F}"/>
              </a:ext>
            </a:extLst>
          </p:cNvPr>
          <p:cNvSpPr>
            <a:spLocks noGrp="1"/>
          </p:cNvSpPr>
          <p:nvPr>
            <p:ph type="ftr" sz="quarter" idx="17"/>
          </p:nvPr>
        </p:nvSpPr>
        <p:spPr/>
        <p:txBody>
          <a:bodyPr/>
          <a:lstStyle/>
          <a:p>
            <a:endParaRPr lang="en-US" dirty="0"/>
          </a:p>
        </p:txBody>
      </p:sp>
      <p:sp>
        <p:nvSpPr>
          <p:cNvPr id="5" name="Slide Number Placeholder 4">
            <a:extLst>
              <a:ext uri="{FF2B5EF4-FFF2-40B4-BE49-F238E27FC236}">
                <a16:creationId xmlns:a16="http://schemas.microsoft.com/office/drawing/2014/main" id="{1072FFBA-0469-D7B5-7578-1520ABD251A8}"/>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6666551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2">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A37C747-050C-623A-C4B0-25A5250BA56D}"/>
              </a:ext>
            </a:extLst>
          </p:cNvPr>
          <p:cNvSpPr>
            <a:spLocks noGrp="1"/>
          </p:cNvSpPr>
          <p:nvPr>
            <p:ph type="title"/>
          </p:nvPr>
        </p:nvSpPr>
        <p:spPr>
          <a:xfrm>
            <a:off x="521208" y="548640"/>
            <a:ext cx="7479792" cy="3639312"/>
          </a:xfrm>
        </p:spPr>
        <p:txBody>
          <a:bodyPr>
            <a:noAutofit/>
          </a:bodyPr>
          <a:lstStyle>
            <a:lvl1pPr>
              <a:defRPr sz="7000" cap="all" baseline="0"/>
            </a:lvl1pPr>
          </a:lstStyle>
          <a:p>
            <a:r>
              <a:rPr lang="en-US" dirty="0"/>
              <a:t>Click to edit Master title style</a:t>
            </a:r>
          </a:p>
        </p:txBody>
      </p:sp>
      <p:sp>
        <p:nvSpPr>
          <p:cNvPr id="7" name="Subtitle 2">
            <a:extLst>
              <a:ext uri="{FF2B5EF4-FFF2-40B4-BE49-F238E27FC236}">
                <a16:creationId xmlns:a16="http://schemas.microsoft.com/office/drawing/2014/main" id="{2528155E-6FFF-65E6-3697-41D64FAD79B2}"/>
              </a:ext>
            </a:extLst>
          </p:cNvPr>
          <p:cNvSpPr>
            <a:spLocks noGrp="1"/>
          </p:cNvSpPr>
          <p:nvPr>
            <p:ph type="subTitle" idx="1"/>
          </p:nvPr>
        </p:nvSpPr>
        <p:spPr>
          <a:xfrm>
            <a:off x="519507" y="4473554"/>
            <a:ext cx="6657223" cy="1545336"/>
          </a:xfrm>
        </p:spPr>
        <p:txBody>
          <a:bodyPr vert="horz" lIns="91440" tIns="45720" rIns="91440" bIns="45720" rtlCol="0" anchor="b">
            <a:normAutofit/>
          </a:bodyPr>
          <a:lstStyle>
            <a:lvl1pPr marL="0" indent="0">
              <a:buNone/>
              <a:defRPr lang="en-US" sz="2000" dirty="0"/>
            </a:lvl1pPr>
          </a:lstStyle>
          <a:p>
            <a:pPr marL="228600" lvl="0" indent="-228600"/>
            <a:r>
              <a:rPr lang="en-US" dirty="0"/>
              <a:t>Click to edit Master subtitle style</a:t>
            </a:r>
          </a:p>
        </p:txBody>
      </p:sp>
      <p:pic>
        <p:nvPicPr>
          <p:cNvPr id="9" name="Graphic 8">
            <a:extLst>
              <a:ext uri="{FF2B5EF4-FFF2-40B4-BE49-F238E27FC236}">
                <a16:creationId xmlns:a16="http://schemas.microsoft.com/office/drawing/2014/main" id="{F1B9D499-1DF7-9D5D-3D02-4769D359468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9692597" y="4816878"/>
            <a:ext cx="726579" cy="858686"/>
          </a:xfrm>
          <a:prstGeom prst="rect">
            <a:avLst/>
          </a:prstGeom>
        </p:spPr>
      </p:pic>
      <p:pic>
        <p:nvPicPr>
          <p:cNvPr id="10" name="Image 1" descr=" ">
            <a:extLst>
              <a:ext uri="{FF2B5EF4-FFF2-40B4-BE49-F238E27FC236}">
                <a16:creationId xmlns:a16="http://schemas.microsoft.com/office/drawing/2014/main" id="{AF3A2A36-D496-C615-7169-2B3F329ECA4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830888" y="4473553"/>
            <a:ext cx="841605" cy="839246"/>
          </a:xfrm>
          <a:prstGeom prst="rect">
            <a:avLst/>
          </a:prstGeom>
        </p:spPr>
      </p:pic>
      <p:pic>
        <p:nvPicPr>
          <p:cNvPr id="11" name="Image 1" descr=" ">
            <a:extLst>
              <a:ext uri="{FF2B5EF4-FFF2-40B4-BE49-F238E27FC236}">
                <a16:creationId xmlns:a16="http://schemas.microsoft.com/office/drawing/2014/main" id="{12BF381D-9FC9-7E48-6378-D5FF0E9F1452}"/>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619759" y="5714644"/>
            <a:ext cx="588815" cy="587165"/>
          </a:xfrm>
          <a:prstGeom prst="rect">
            <a:avLst/>
          </a:prstGeom>
        </p:spPr>
      </p:pic>
    </p:spTree>
    <p:extLst>
      <p:ext uri="{BB962C8B-B14F-4D97-AF65-F5344CB8AC3E}">
        <p14:creationId xmlns:p14="http://schemas.microsoft.com/office/powerpoint/2010/main" val="296086855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1_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5800"/>
            <a:ext cx="6858000" cy="1111532"/>
          </a:xfrm>
        </p:spPr>
        <p:txBody>
          <a:bodyPr anchor="b">
            <a:noAutofit/>
          </a:bodyPr>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965960"/>
            <a:ext cx="6858000" cy="420019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6870"/>
            <a:ext cx="2805405" cy="365125"/>
          </a:xfrm>
        </p:spPr>
        <p:txBody>
          <a:bodyPr>
            <a:noAutofit/>
          </a:bodyPr>
          <a:lstStyle/>
          <a:p>
            <a:r>
              <a:rPr lang="en-US"/>
              <a:t>Sample Footer Text</a:t>
            </a:r>
            <a:endParaRPr lang="en-US" dirty="0"/>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4115853" y="6346870"/>
            <a:ext cx="2925587" cy="365125"/>
          </a:xfrm>
        </p:spPr>
        <p:txBody>
          <a:bodyPr>
            <a:noAutofit/>
          </a:bodyPr>
          <a:lstStyle/>
          <a:p>
            <a:fld id="{A7F72289-EB8A-47CA-A283-A769C9E761BF}" type="datetime1">
              <a:rPr lang="en-US" smtClean="0"/>
              <a:t>10/1/2026</a:t>
            </a:fld>
            <a:endParaRPr lang="en-US" dirty="0"/>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041440" y="6346870"/>
            <a:ext cx="429207" cy="365125"/>
          </a:xfrm>
        </p:spPr>
        <p:txBody>
          <a:bodyPr>
            <a:noAutofit/>
          </a:bodyPr>
          <a:lstStyle/>
          <a:p>
            <a:fld id="{AEAA3239-9EA4-4A65-A281-97F994456D9F}"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8091732" y="0"/>
            <a:ext cx="4100267" cy="6858000"/>
          </a:xfrm>
          <a:blipFill>
            <a:blip r:embed="rId2">
              <a:alphaModFix amt="60000"/>
            </a:blip>
            <a:stretch>
              <a:fillRect/>
            </a:stretch>
          </a:blipFill>
        </p:spPr>
        <p:txBody>
          <a:bodyPr/>
          <a:lstStyle>
            <a:lvl1pPr marL="0" indent="0">
              <a:buNone/>
              <a:defRPr/>
            </a:lvl1pPr>
          </a:lstStyle>
          <a:p>
            <a:r>
              <a:rPr lang="en-US" dirty="0"/>
              <a:t>.</a:t>
            </a:r>
          </a:p>
        </p:txBody>
      </p:sp>
    </p:spTree>
    <p:extLst>
      <p:ext uri="{BB962C8B-B14F-4D97-AF65-F5344CB8AC3E}">
        <p14:creationId xmlns:p14="http://schemas.microsoft.com/office/powerpoint/2010/main" val="1625949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718303" y="685800"/>
            <a:ext cx="6858000" cy="1111532"/>
          </a:xfrm>
        </p:spPr>
        <p:txBody>
          <a:bodyPr anchor="b">
            <a:noAutofit/>
          </a:bodyPr>
          <a:lstStyle/>
          <a:p>
            <a:r>
              <a:rPr lang="en-US" dirty="0"/>
              <a:t>Click to edit Master title style</a:t>
            </a:r>
          </a:p>
        </p:txBody>
      </p:sp>
      <p:sp>
        <p:nvSpPr>
          <p:cNvPr id="5" name="Picture Placeholder 10">
            <a:extLst>
              <a:ext uri="{FF2B5EF4-FFF2-40B4-BE49-F238E27FC236}">
                <a16:creationId xmlns:a16="http://schemas.microsoft.com/office/drawing/2014/main" id="{D2B02E8B-EB97-8158-B585-0E0E95CF40CC}"/>
              </a:ext>
            </a:extLst>
          </p:cNvPr>
          <p:cNvSpPr>
            <a:spLocks noGrp="1"/>
          </p:cNvSpPr>
          <p:nvPr>
            <p:ph type="pic" sz="quarter" idx="13" hasCustomPrompt="1"/>
          </p:nvPr>
        </p:nvSpPr>
        <p:spPr>
          <a:xfrm>
            <a:off x="0" y="0"/>
            <a:ext cx="4100267" cy="6858000"/>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718303" y="1965960"/>
            <a:ext cx="6858000" cy="420019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4724397" y="6343954"/>
            <a:ext cx="3422906" cy="365125"/>
          </a:xfrm>
        </p:spPr>
        <p:txBody>
          <a:bodyPr>
            <a:noAutofit/>
          </a:bodyPr>
          <a:lstStyle/>
          <a:p>
            <a:r>
              <a:rPr lang="en-US"/>
              <a:t>Sample Footer Text</a:t>
            </a:r>
            <a:endParaRPr lang="en-US" dirty="0"/>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8945699" y="6343955"/>
            <a:ext cx="2150873" cy="365125"/>
          </a:xfrm>
        </p:spPr>
        <p:txBody>
          <a:bodyPr>
            <a:noAutofit/>
          </a:bodyPr>
          <a:lstStyle/>
          <a:p>
            <a:fld id="{28E9021D-675F-4984-8FE0-04DA4F4E22F1}" type="datetime1">
              <a:rPr lang="en-US" smtClean="0"/>
              <a:t>10/1/2026</a:t>
            </a:fld>
            <a:endParaRPr lang="en-US" dirty="0"/>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147096" y="6343955"/>
            <a:ext cx="429207" cy="365125"/>
          </a:xfr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6061816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with Picture 2">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A239AF8-0D5F-A22B-1507-FB07CF9E425C}"/>
              </a:ext>
            </a:extLst>
          </p:cNvPr>
          <p:cNvSpPr>
            <a:spLocks noGrp="1"/>
          </p:cNvSpPr>
          <p:nvPr>
            <p:ph type="title"/>
          </p:nvPr>
        </p:nvSpPr>
        <p:spPr>
          <a:xfrm>
            <a:off x="7397747" y="636294"/>
            <a:ext cx="4132835" cy="3968496"/>
          </a:xfrm>
        </p:spPr>
        <p:txBody>
          <a:bodyPr anchor="b">
            <a:normAutofit/>
          </a:bodyPr>
          <a:lstStyle>
            <a:lvl1pPr>
              <a:defRPr sz="4000" cap="all" baseline="0"/>
            </a:lvl1pPr>
          </a:lstStyle>
          <a:p>
            <a:r>
              <a:rPr lang="en-US" dirty="0"/>
              <a:t>Click to edit Master title style</a:t>
            </a:r>
          </a:p>
        </p:txBody>
      </p:sp>
      <p:sp>
        <p:nvSpPr>
          <p:cNvPr id="5" name="Subtitle 2">
            <a:extLst>
              <a:ext uri="{FF2B5EF4-FFF2-40B4-BE49-F238E27FC236}">
                <a16:creationId xmlns:a16="http://schemas.microsoft.com/office/drawing/2014/main" id="{6CBE3050-D4D2-D47D-55F8-542C3E35D0A8}"/>
              </a:ext>
            </a:extLst>
          </p:cNvPr>
          <p:cNvSpPr>
            <a:spLocks noGrp="1"/>
          </p:cNvSpPr>
          <p:nvPr>
            <p:ph type="subTitle" idx="1"/>
          </p:nvPr>
        </p:nvSpPr>
        <p:spPr>
          <a:xfrm>
            <a:off x="7397749" y="4731335"/>
            <a:ext cx="4132834" cy="1491301"/>
          </a:xfrm>
        </p:spPr>
        <p:txBody>
          <a:bodyPr vert="horz" lIns="91440" tIns="45720" rIns="91440" bIns="45720" rtlCol="0">
            <a:normAutofit/>
          </a:bodyPr>
          <a:lstStyle>
            <a:lvl1pPr marL="0" indent="0">
              <a:buNone/>
              <a:defRPr lang="en-US" sz="2000" dirty="0"/>
            </a:lvl1pPr>
          </a:lstStyle>
          <a:p>
            <a:pPr lvl="0"/>
            <a:r>
              <a:rPr lang="en-US" dirty="0"/>
              <a:t>Click to edit Master subtitle style</a:t>
            </a:r>
          </a:p>
        </p:txBody>
      </p:sp>
      <p:sp>
        <p:nvSpPr>
          <p:cNvPr id="2" name="Picture Placeholder 6">
            <a:extLst>
              <a:ext uri="{FF2B5EF4-FFF2-40B4-BE49-F238E27FC236}">
                <a16:creationId xmlns:a16="http://schemas.microsoft.com/office/drawing/2014/main" id="{CE48FC0D-103D-60E6-6715-D23260938E8C}"/>
              </a:ext>
            </a:extLst>
          </p:cNvPr>
          <p:cNvSpPr>
            <a:spLocks noGrp="1"/>
          </p:cNvSpPr>
          <p:nvPr>
            <p:ph type="pic" sz="quarter" idx="13" hasCustomPrompt="1"/>
          </p:nvPr>
        </p:nvSpPr>
        <p:spPr>
          <a:xfrm>
            <a:off x="634997"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1">
                <a:lumMod val="20000"/>
                <a:lumOff val="80000"/>
              </a:schemeClr>
            </a:solidFill>
          </a:ln>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423963573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1_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F8F5F-F725-721E-5B46-E1360B4CF571}"/>
              </a:ext>
            </a:extLst>
          </p:cNvPr>
          <p:cNvSpPr>
            <a:spLocks noGrp="1"/>
          </p:cNvSpPr>
          <p:nvPr>
            <p:ph type="title"/>
          </p:nvPr>
        </p:nvSpPr>
        <p:spPr>
          <a:xfrm>
            <a:off x="5124091" y="354723"/>
            <a:ext cx="6541852" cy="1166961"/>
          </a:xfrm>
        </p:spPr>
        <p:txBody>
          <a:bodyPr anchor="b">
            <a:normAutofit/>
          </a:bodyPr>
          <a:lstStyle>
            <a:lvl1pPr>
              <a:defRPr sz="2900"/>
            </a:lvl1pPr>
          </a:lstStyle>
          <a:p>
            <a:r>
              <a:rPr lang="en-US"/>
              <a:t>Click to edit Master title style</a:t>
            </a:r>
            <a:endParaRPr lang="en-US" dirty="0"/>
          </a:p>
        </p:txBody>
      </p:sp>
      <p:sp>
        <p:nvSpPr>
          <p:cNvPr id="13" name="Picture Placeholder 9">
            <a:extLst>
              <a:ext uri="{FF2B5EF4-FFF2-40B4-BE49-F238E27FC236}">
                <a16:creationId xmlns:a16="http://schemas.microsoft.com/office/drawing/2014/main" id="{97FDA96D-AA5A-6D0C-6AE7-4FCE06AA3EE8}"/>
              </a:ext>
            </a:extLst>
          </p:cNvPr>
          <p:cNvSpPr>
            <a:spLocks noGrp="1"/>
          </p:cNvSpPr>
          <p:nvPr>
            <p:ph type="pic" sz="quarter" idx="15" hasCustomPrompt="1"/>
          </p:nvPr>
        </p:nvSpPr>
        <p:spPr>
          <a:xfrm>
            <a:off x="1" y="0"/>
            <a:ext cx="4341253" cy="6858000"/>
          </a:xfrm>
          <a:custGeom>
            <a:avLst/>
            <a:gdLst>
              <a:gd name="connsiteX0" fmla="*/ 0 w 4341253"/>
              <a:gd name="connsiteY0" fmla="*/ 0 h 6858000"/>
              <a:gd name="connsiteX1" fmla="*/ 4052798 w 4341253"/>
              <a:gd name="connsiteY1" fmla="*/ 0 h 6858000"/>
              <a:gd name="connsiteX2" fmla="*/ 4052798 w 4341253"/>
              <a:gd name="connsiteY2" fmla="*/ 338 h 6858000"/>
              <a:gd name="connsiteX3" fmla="*/ 4256003 w 4341253"/>
              <a:gd name="connsiteY3" fmla="*/ 2 h 6858000"/>
              <a:gd name="connsiteX4" fmla="*/ 4339584 w 4341253"/>
              <a:gd name="connsiteY4" fmla="*/ 6037381 h 6858000"/>
              <a:gd name="connsiteX5" fmla="*/ 4325193 w 4341253"/>
              <a:gd name="connsiteY5" fmla="*/ 6858000 h 6858000"/>
              <a:gd name="connsiteX6" fmla="*/ 0 w 434125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1253" h="6858000">
                <a:moveTo>
                  <a:pt x="0" y="0"/>
                </a:moveTo>
                <a:lnTo>
                  <a:pt x="4052798" y="0"/>
                </a:lnTo>
                <a:lnTo>
                  <a:pt x="4052798" y="338"/>
                </a:lnTo>
                <a:lnTo>
                  <a:pt x="4256003" y="2"/>
                </a:lnTo>
                <a:cubicBezTo>
                  <a:pt x="4254971" y="1994413"/>
                  <a:pt x="4355290" y="4089505"/>
                  <a:pt x="4339584" y="6037381"/>
                </a:cubicBezTo>
                <a:lnTo>
                  <a:pt x="4325193" y="6858000"/>
                </a:lnTo>
                <a:lnTo>
                  <a:pt x="0" y="6858000"/>
                </a:lnTo>
                <a:close/>
              </a:path>
            </a:pathLst>
          </a:custGeom>
          <a:blipFill>
            <a:blip r:embed="rId2">
              <a:alphaModFix amt="80000"/>
            </a:blip>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F87E86C6-79F4-0A7E-BAEF-C8BA637F72D5}"/>
              </a:ext>
            </a:extLst>
          </p:cNvPr>
          <p:cNvSpPr>
            <a:spLocks noGrp="1"/>
          </p:cNvSpPr>
          <p:nvPr>
            <p:ph sz="quarter" idx="14"/>
          </p:nvPr>
        </p:nvSpPr>
        <p:spPr>
          <a:xfrm>
            <a:off x="5124450" y="1701800"/>
            <a:ext cx="6542088" cy="45577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C83BD3C-E7F2-F981-9099-94A5BC49E9FC}"/>
              </a:ext>
            </a:extLst>
          </p:cNvPr>
          <p:cNvSpPr>
            <a:spLocks noGrp="1"/>
          </p:cNvSpPr>
          <p:nvPr>
            <p:ph type="ftr" sz="quarter" idx="11"/>
          </p:nvPr>
        </p:nvSpPr>
        <p:spPr>
          <a:xfrm>
            <a:off x="5124091" y="6356350"/>
            <a:ext cx="4516998" cy="365125"/>
          </a:xfrm>
        </p:spPr>
        <p:txBody>
          <a:bodyPr/>
          <a:lstStyle/>
          <a:p>
            <a:r>
              <a:rPr lang="en-US" dirty="0"/>
              <a:t>Sample Footer Text</a:t>
            </a:r>
          </a:p>
        </p:txBody>
      </p:sp>
      <p:sp>
        <p:nvSpPr>
          <p:cNvPr id="5" name="Date Placeholder 4">
            <a:extLst>
              <a:ext uri="{FF2B5EF4-FFF2-40B4-BE49-F238E27FC236}">
                <a16:creationId xmlns:a16="http://schemas.microsoft.com/office/drawing/2014/main" id="{60D7150F-25C5-543B-51EF-0B3751A2E3B7}"/>
              </a:ext>
            </a:extLst>
          </p:cNvPr>
          <p:cNvSpPr>
            <a:spLocks noGrp="1"/>
          </p:cNvSpPr>
          <p:nvPr>
            <p:ph type="dt" sz="half" idx="10"/>
          </p:nvPr>
        </p:nvSpPr>
        <p:spPr>
          <a:xfrm>
            <a:off x="9641089" y="6356350"/>
            <a:ext cx="1570250" cy="365125"/>
          </a:xfrm>
        </p:spPr>
        <p:txBody>
          <a:bodyPr/>
          <a:lstStyle/>
          <a:p>
            <a:fld id="{DE0C4980-27E8-4C63-986F-653C2548855D}" type="datetime1">
              <a:rPr lang="en-US" smtClean="0"/>
              <a:t>10/1/2026</a:t>
            </a:fld>
            <a:endParaRPr lang="en-US" dirty="0"/>
          </a:p>
        </p:txBody>
      </p:sp>
      <p:sp>
        <p:nvSpPr>
          <p:cNvPr id="7" name="Slide Number Placeholder 6">
            <a:extLst>
              <a:ext uri="{FF2B5EF4-FFF2-40B4-BE49-F238E27FC236}">
                <a16:creationId xmlns:a16="http://schemas.microsoft.com/office/drawing/2014/main" id="{8A3A058F-975A-29AF-48D8-79E444622756}"/>
              </a:ext>
            </a:extLst>
          </p:cNvPr>
          <p:cNvSpPr>
            <a:spLocks noGrp="1"/>
          </p:cNvSpPr>
          <p:nvPr>
            <p:ph type="sldNum" sz="quarter" idx="12"/>
          </p:nvPr>
        </p:nvSpPr>
        <p:spPr/>
        <p:txBody>
          <a:bodyPr/>
          <a:lstStyle/>
          <a:p>
            <a:fld id="{7604640D-0255-40E7-9767-A88F9D8B1142}" type="slidenum">
              <a:rPr lang="en-US" smtClean="0"/>
              <a:t>‹#›</a:t>
            </a:fld>
            <a:endParaRPr lang="en-US"/>
          </a:p>
        </p:txBody>
      </p:sp>
    </p:spTree>
    <p:extLst>
      <p:ext uri="{BB962C8B-B14F-4D97-AF65-F5344CB8AC3E}">
        <p14:creationId xmlns:p14="http://schemas.microsoft.com/office/powerpoint/2010/main" val="472995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1_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F8F5F-F725-721E-5B46-E1360B4CF571}"/>
              </a:ext>
            </a:extLst>
          </p:cNvPr>
          <p:cNvSpPr>
            <a:spLocks noGrp="1"/>
          </p:cNvSpPr>
          <p:nvPr>
            <p:ph type="title"/>
          </p:nvPr>
        </p:nvSpPr>
        <p:spPr>
          <a:xfrm>
            <a:off x="514008" y="354723"/>
            <a:ext cx="6634937" cy="1166961"/>
          </a:xfrm>
        </p:spPr>
        <p:txBody>
          <a:bodyPr anchor="b">
            <a:normAutofit/>
          </a:bodyPr>
          <a:lstStyle>
            <a:lvl1pPr>
              <a:defRPr sz="29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854B96E6-7A65-76BD-84C9-9521E292958D}"/>
              </a:ext>
            </a:extLst>
          </p:cNvPr>
          <p:cNvSpPr>
            <a:spLocks noGrp="1"/>
          </p:cNvSpPr>
          <p:nvPr>
            <p:ph sz="quarter" idx="14"/>
          </p:nvPr>
        </p:nvSpPr>
        <p:spPr>
          <a:xfrm>
            <a:off x="514350" y="1701800"/>
            <a:ext cx="6634163" cy="45577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C83BD3C-E7F2-F981-9099-94A5BC49E9FC}"/>
              </a:ext>
            </a:extLst>
          </p:cNvPr>
          <p:cNvSpPr>
            <a:spLocks noGrp="1"/>
          </p:cNvSpPr>
          <p:nvPr>
            <p:ph type="ftr" sz="quarter" idx="11"/>
          </p:nvPr>
        </p:nvSpPr>
        <p:spPr>
          <a:xfrm>
            <a:off x="514008" y="6356350"/>
            <a:ext cx="4516998" cy="365125"/>
          </a:xfrm>
        </p:spPr>
        <p:txBody>
          <a:bodyPr/>
          <a:lstStyle/>
          <a:p>
            <a:r>
              <a:rPr lang="en-US" dirty="0"/>
              <a:t>Sample Footer Text</a:t>
            </a:r>
          </a:p>
        </p:txBody>
      </p:sp>
      <p:sp>
        <p:nvSpPr>
          <p:cNvPr id="5" name="Date Placeholder 4">
            <a:extLst>
              <a:ext uri="{FF2B5EF4-FFF2-40B4-BE49-F238E27FC236}">
                <a16:creationId xmlns:a16="http://schemas.microsoft.com/office/drawing/2014/main" id="{60D7150F-25C5-543B-51EF-0B3751A2E3B7}"/>
              </a:ext>
            </a:extLst>
          </p:cNvPr>
          <p:cNvSpPr>
            <a:spLocks noGrp="1"/>
          </p:cNvSpPr>
          <p:nvPr>
            <p:ph type="dt" sz="half" idx="10"/>
          </p:nvPr>
        </p:nvSpPr>
        <p:spPr>
          <a:xfrm>
            <a:off x="5031006" y="6356350"/>
            <a:ext cx="1618142" cy="365125"/>
          </a:xfrm>
        </p:spPr>
        <p:txBody>
          <a:bodyPr/>
          <a:lstStyle/>
          <a:p>
            <a:fld id="{DE0C4980-27E8-4C63-986F-653C2548855D}" type="datetime1">
              <a:rPr lang="en-US" smtClean="0"/>
              <a:t>10/1/2026</a:t>
            </a:fld>
            <a:endParaRPr lang="en-US" dirty="0"/>
          </a:p>
        </p:txBody>
      </p:sp>
      <p:sp>
        <p:nvSpPr>
          <p:cNvPr id="7" name="Slide Number Placeholder 6">
            <a:extLst>
              <a:ext uri="{FF2B5EF4-FFF2-40B4-BE49-F238E27FC236}">
                <a16:creationId xmlns:a16="http://schemas.microsoft.com/office/drawing/2014/main" id="{8A3A058F-975A-29AF-48D8-79E444622756}"/>
              </a:ext>
            </a:extLst>
          </p:cNvPr>
          <p:cNvSpPr>
            <a:spLocks noGrp="1"/>
          </p:cNvSpPr>
          <p:nvPr>
            <p:ph type="sldNum" sz="quarter" idx="12"/>
          </p:nvPr>
        </p:nvSpPr>
        <p:spPr>
          <a:xfrm>
            <a:off x="6705943" y="6356350"/>
            <a:ext cx="443002" cy="365125"/>
          </a:xfrm>
        </p:spPr>
        <p:txBody>
          <a:bodyPr/>
          <a:lstStyle/>
          <a:p>
            <a:fld id="{7604640D-0255-40E7-9767-A88F9D8B1142}" type="slidenum">
              <a:rPr lang="en-US" smtClean="0"/>
              <a:t>‹#›</a:t>
            </a:fld>
            <a:endParaRPr lang="en-US"/>
          </a:p>
        </p:txBody>
      </p:sp>
      <p:sp>
        <p:nvSpPr>
          <p:cNvPr id="9" name="Picture Placeholder 8">
            <a:extLst>
              <a:ext uri="{FF2B5EF4-FFF2-40B4-BE49-F238E27FC236}">
                <a16:creationId xmlns:a16="http://schemas.microsoft.com/office/drawing/2014/main" id="{4F6C4F6F-BB01-5608-E259-C096F136D29B}"/>
              </a:ext>
            </a:extLst>
          </p:cNvPr>
          <p:cNvSpPr>
            <a:spLocks noGrp="1"/>
          </p:cNvSpPr>
          <p:nvPr>
            <p:ph type="pic" sz="quarter" idx="13" hasCustomPrompt="1"/>
          </p:nvPr>
        </p:nvSpPr>
        <p:spPr>
          <a:xfrm>
            <a:off x="7729737" y="2"/>
            <a:ext cx="4462262" cy="6857999"/>
          </a:xfrm>
          <a:custGeom>
            <a:avLst/>
            <a:gdLst>
              <a:gd name="connsiteX0" fmla="*/ 123745 w 4462262"/>
              <a:gd name="connsiteY0" fmla="*/ 0 h 6857999"/>
              <a:gd name="connsiteX1" fmla="*/ 4462262 w 4462262"/>
              <a:gd name="connsiteY1" fmla="*/ 0 h 6857999"/>
              <a:gd name="connsiteX2" fmla="*/ 4462262 w 4462262"/>
              <a:gd name="connsiteY2" fmla="*/ 6857999 h 6857999"/>
              <a:gd name="connsiteX3" fmla="*/ 1662 w 4462262"/>
              <a:gd name="connsiteY3" fmla="*/ 6857999 h 6857999"/>
              <a:gd name="connsiteX4" fmla="*/ 10391 w 4462262"/>
              <a:gd name="connsiteY4" fmla="*/ 5887936 h 6857999"/>
              <a:gd name="connsiteX5" fmla="*/ 107535 w 4462262"/>
              <a:gd name="connsiteY5" fmla="*/ 68146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62262" h="6857999">
                <a:moveTo>
                  <a:pt x="123745" y="0"/>
                </a:moveTo>
                <a:lnTo>
                  <a:pt x="4462262" y="0"/>
                </a:lnTo>
                <a:lnTo>
                  <a:pt x="4462262" y="6857999"/>
                </a:lnTo>
                <a:lnTo>
                  <a:pt x="1662" y="6857999"/>
                </a:lnTo>
                <a:cubicBezTo>
                  <a:pt x="-6511" y="6576209"/>
                  <a:pt x="18564" y="6169726"/>
                  <a:pt x="10391" y="5887936"/>
                </a:cubicBezTo>
                <a:cubicBezTo>
                  <a:pt x="4092" y="4214435"/>
                  <a:pt x="60501" y="2550973"/>
                  <a:pt x="107535" y="681460"/>
                </a:cubicBezTo>
                <a:close/>
              </a:path>
            </a:pathLst>
          </a:custGeom>
          <a:blipFill>
            <a:blip r:embed="rId2">
              <a:alphaModFix amt="80000"/>
            </a:blip>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21028104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365760" y="365758"/>
            <a:ext cx="11460480" cy="786384"/>
          </a:xfrm>
        </p:spPr>
        <p:txBody>
          <a:bodyPr anchor="ctr">
            <a:normAutofit/>
          </a:bodyPr>
          <a:lstStyle>
            <a:lvl1pPr algn="ctr">
              <a:defRPr sz="6000" cap="all" baseline="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917166" y="6067879"/>
            <a:ext cx="6357668" cy="480373"/>
          </a:xfrm>
        </p:spPr>
        <p:txBody>
          <a:bodyPr anchor="t">
            <a:normAutofit/>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Freeform: Shape 3">
            <a:extLst>
              <a:ext uri="{FF2B5EF4-FFF2-40B4-BE49-F238E27FC236}">
                <a16:creationId xmlns:a16="http://schemas.microsoft.com/office/drawing/2014/main" id="{EF0BCB38-9998-4DAB-5311-023E7309B553}"/>
              </a:ext>
            </a:extLst>
          </p:cNvPr>
          <p:cNvSpPr/>
          <p:nvPr userDrawn="1"/>
        </p:nvSpPr>
        <p:spPr>
          <a:xfrm>
            <a:off x="1267270" y="1456629"/>
            <a:ext cx="9657459" cy="4260295"/>
          </a:xfrm>
          <a:custGeom>
            <a:avLst/>
            <a:gdLst>
              <a:gd name="connsiteX0" fmla="*/ 2258705 w 9657459"/>
              <a:gd name="connsiteY0" fmla="*/ 0 h 4260295"/>
              <a:gd name="connsiteX1" fmla="*/ 3123466 w 9657459"/>
              <a:gd name="connsiteY1" fmla="*/ 791228 h 4260295"/>
              <a:gd name="connsiteX2" fmla="*/ 3984206 w 9657459"/>
              <a:gd name="connsiteY2" fmla="*/ 0 h 4260295"/>
              <a:gd name="connsiteX3" fmla="*/ 4841582 w 9657459"/>
              <a:gd name="connsiteY3" fmla="*/ 758396 h 4260295"/>
              <a:gd name="connsiteX4" fmla="*/ 5698963 w 9657459"/>
              <a:gd name="connsiteY4" fmla="*/ 0 h 4260295"/>
              <a:gd name="connsiteX5" fmla="*/ 6549913 w 9657459"/>
              <a:gd name="connsiteY5" fmla="*/ 714689 h 4260295"/>
              <a:gd name="connsiteX6" fmla="*/ 7404520 w 9657459"/>
              <a:gd name="connsiteY6" fmla="*/ 0 h 4260295"/>
              <a:gd name="connsiteX7" fmla="*/ 8272651 w 9657459"/>
              <a:gd name="connsiteY7" fmla="*/ 868047 h 4260295"/>
              <a:gd name="connsiteX8" fmla="*/ 8272651 w 9657459"/>
              <a:gd name="connsiteY8" fmla="*/ 1177835 h 4260295"/>
              <a:gd name="connsiteX9" fmla="*/ 9657459 w 9657459"/>
              <a:gd name="connsiteY9" fmla="*/ 315577 h 4260295"/>
              <a:gd name="connsiteX10" fmla="*/ 9657459 w 9657459"/>
              <a:gd name="connsiteY10" fmla="*/ 3941065 h 4260295"/>
              <a:gd name="connsiteX11" fmla="*/ 8272651 w 9657459"/>
              <a:gd name="connsiteY11" fmla="*/ 3078803 h 4260295"/>
              <a:gd name="connsiteX12" fmla="*/ 8272651 w 9657459"/>
              <a:gd name="connsiteY12" fmla="*/ 3392249 h 4260295"/>
              <a:gd name="connsiteX13" fmla="*/ 7404520 w 9657459"/>
              <a:gd name="connsiteY13" fmla="*/ 4260295 h 4260295"/>
              <a:gd name="connsiteX14" fmla="*/ 6549913 w 9657459"/>
              <a:gd name="connsiteY14" fmla="*/ 3545607 h 4260295"/>
              <a:gd name="connsiteX15" fmla="*/ 5698963 w 9657459"/>
              <a:gd name="connsiteY15" fmla="*/ 4260295 h 4260295"/>
              <a:gd name="connsiteX16" fmla="*/ 4841582 w 9657459"/>
              <a:gd name="connsiteY16" fmla="*/ 3501899 h 4260295"/>
              <a:gd name="connsiteX17" fmla="*/ 3984206 w 9657459"/>
              <a:gd name="connsiteY17" fmla="*/ 4260295 h 4260295"/>
              <a:gd name="connsiteX18" fmla="*/ 3123466 w 9657459"/>
              <a:gd name="connsiteY18" fmla="*/ 3469068 h 4260295"/>
              <a:gd name="connsiteX19" fmla="*/ 2258705 w 9657459"/>
              <a:gd name="connsiteY19" fmla="*/ 4260295 h 4260295"/>
              <a:gd name="connsiteX20" fmla="*/ 1390586 w 9657459"/>
              <a:gd name="connsiteY20" fmla="*/ 3392249 h 4260295"/>
              <a:gd name="connsiteX21" fmla="*/ 1390586 w 9657459"/>
              <a:gd name="connsiteY21" fmla="*/ 3067051 h 4260295"/>
              <a:gd name="connsiteX22" fmla="*/ 0 w 9657459"/>
              <a:gd name="connsiteY22" fmla="*/ 3941065 h 4260295"/>
              <a:gd name="connsiteX23" fmla="*/ 0 w 9657459"/>
              <a:gd name="connsiteY23" fmla="*/ 315577 h 4260295"/>
              <a:gd name="connsiteX24" fmla="*/ 1390586 w 9657459"/>
              <a:gd name="connsiteY24" fmla="*/ 1189588 h 4260295"/>
              <a:gd name="connsiteX25" fmla="*/ 1390586 w 9657459"/>
              <a:gd name="connsiteY25" fmla="*/ 868047 h 4260295"/>
              <a:gd name="connsiteX26" fmla="*/ 2258705 w 9657459"/>
              <a:gd name="connsiteY26" fmla="*/ 0 h 426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657459" h="4260295">
                <a:moveTo>
                  <a:pt x="2258705" y="0"/>
                </a:moveTo>
                <a:cubicBezTo>
                  <a:pt x="2712265" y="0"/>
                  <a:pt x="3084580" y="347801"/>
                  <a:pt x="3123466" y="791228"/>
                </a:cubicBezTo>
                <a:cubicBezTo>
                  <a:pt x="3160262" y="348136"/>
                  <a:pt x="3531575" y="0"/>
                  <a:pt x="3984206" y="0"/>
                </a:cubicBezTo>
                <a:cubicBezTo>
                  <a:pt x="4425593" y="0"/>
                  <a:pt x="4789654" y="331058"/>
                  <a:pt x="4841582" y="758396"/>
                </a:cubicBezTo>
                <a:cubicBezTo>
                  <a:pt x="4893516" y="331058"/>
                  <a:pt x="5257576" y="0"/>
                  <a:pt x="5698963" y="0"/>
                </a:cubicBezTo>
                <a:cubicBezTo>
                  <a:pt x="6125188" y="0"/>
                  <a:pt x="6479304" y="308695"/>
                  <a:pt x="6549913" y="714689"/>
                </a:cubicBezTo>
                <a:cubicBezTo>
                  <a:pt x="6622300" y="308424"/>
                  <a:pt x="6977375" y="0"/>
                  <a:pt x="7404520" y="0"/>
                </a:cubicBezTo>
                <a:cubicBezTo>
                  <a:pt x="7883922" y="0"/>
                  <a:pt x="8272651" y="388636"/>
                  <a:pt x="8272651" y="868047"/>
                </a:cubicBezTo>
                <a:lnTo>
                  <a:pt x="8272651" y="1177835"/>
                </a:lnTo>
                <a:cubicBezTo>
                  <a:pt x="8524037" y="667063"/>
                  <a:pt x="9049728" y="315577"/>
                  <a:pt x="9657459" y="315577"/>
                </a:cubicBezTo>
                <a:lnTo>
                  <a:pt x="9657459" y="3941065"/>
                </a:lnTo>
                <a:cubicBezTo>
                  <a:pt x="9049728" y="3941065"/>
                  <a:pt x="8524037" y="3589582"/>
                  <a:pt x="8272651" y="3078803"/>
                </a:cubicBezTo>
                <a:lnTo>
                  <a:pt x="8272651" y="3392249"/>
                </a:lnTo>
                <a:cubicBezTo>
                  <a:pt x="8272651" y="3871656"/>
                  <a:pt x="7883922" y="4260295"/>
                  <a:pt x="7404520" y="4260295"/>
                </a:cubicBezTo>
                <a:cubicBezTo>
                  <a:pt x="6977375" y="4260295"/>
                  <a:pt x="6622300" y="3951871"/>
                  <a:pt x="6549913" y="3545607"/>
                </a:cubicBezTo>
                <a:cubicBezTo>
                  <a:pt x="6479304" y="3951598"/>
                  <a:pt x="6125188" y="4260295"/>
                  <a:pt x="5698963" y="4260295"/>
                </a:cubicBezTo>
                <a:cubicBezTo>
                  <a:pt x="5257576" y="4260295"/>
                  <a:pt x="4893516" y="3929236"/>
                  <a:pt x="4841582" y="3501899"/>
                </a:cubicBezTo>
                <a:cubicBezTo>
                  <a:pt x="4789654" y="3929236"/>
                  <a:pt x="4425593" y="4260295"/>
                  <a:pt x="3984206" y="4260295"/>
                </a:cubicBezTo>
                <a:cubicBezTo>
                  <a:pt x="3531575" y="4260295"/>
                  <a:pt x="3160262" y="3912157"/>
                  <a:pt x="3123466" y="3469068"/>
                </a:cubicBezTo>
                <a:cubicBezTo>
                  <a:pt x="3084580" y="3912494"/>
                  <a:pt x="2712265" y="4260295"/>
                  <a:pt x="2258705" y="4260295"/>
                </a:cubicBezTo>
                <a:cubicBezTo>
                  <a:pt x="1779258" y="4260295"/>
                  <a:pt x="1390586" y="3871656"/>
                  <a:pt x="1390586" y="3392249"/>
                </a:cubicBezTo>
                <a:lnTo>
                  <a:pt x="1390586" y="3067051"/>
                </a:lnTo>
                <a:cubicBezTo>
                  <a:pt x="1141519" y="3584185"/>
                  <a:pt x="612440" y="3941065"/>
                  <a:pt x="0" y="3941065"/>
                </a:cubicBezTo>
                <a:lnTo>
                  <a:pt x="0" y="315577"/>
                </a:lnTo>
                <a:cubicBezTo>
                  <a:pt x="612440" y="315577"/>
                  <a:pt x="1141519" y="672460"/>
                  <a:pt x="1390586" y="1189588"/>
                </a:cubicBezTo>
                <a:lnTo>
                  <a:pt x="1390586" y="868047"/>
                </a:lnTo>
                <a:cubicBezTo>
                  <a:pt x="1390586" y="388636"/>
                  <a:pt x="1779258" y="0"/>
                  <a:pt x="2258705" y="0"/>
                </a:cubicBezTo>
                <a:close/>
              </a:path>
            </a:pathLst>
          </a:custGeom>
          <a:solidFill>
            <a:schemeClr val="accent3">
              <a:lumMod val="20000"/>
              <a:lumOff val="80000"/>
            </a:schemeClr>
          </a:solidFill>
          <a:ln w="76200">
            <a:solidFill>
              <a:schemeClr val="accent3">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8" name="Group 7">
            <a:extLst>
              <a:ext uri="{FF2B5EF4-FFF2-40B4-BE49-F238E27FC236}">
                <a16:creationId xmlns:a16="http://schemas.microsoft.com/office/drawing/2014/main" id="{1F8A6694-F6DF-96FA-C7DE-E0CA5CF9111C}"/>
              </a:ext>
            </a:extLst>
          </p:cNvPr>
          <p:cNvGrpSpPr/>
          <p:nvPr/>
        </p:nvGrpSpPr>
        <p:grpSpPr>
          <a:xfrm>
            <a:off x="2513457" y="6082954"/>
            <a:ext cx="7165087" cy="441585"/>
            <a:chOff x="3307087" y="6082954"/>
            <a:chExt cx="7165087" cy="441585"/>
          </a:xfrm>
        </p:grpSpPr>
        <p:grpSp>
          <p:nvGrpSpPr>
            <p:cNvPr id="6" name="Group 5">
              <a:extLst>
                <a:ext uri="{FF2B5EF4-FFF2-40B4-BE49-F238E27FC236}">
                  <a16:creationId xmlns:a16="http://schemas.microsoft.com/office/drawing/2014/main" id="{6E922812-1F17-E73C-C28B-09F02C63D257}"/>
                </a:ext>
              </a:extLst>
            </p:cNvPr>
            <p:cNvGrpSpPr/>
            <p:nvPr/>
          </p:nvGrpSpPr>
          <p:grpSpPr>
            <a:xfrm>
              <a:off x="3307087" y="6082954"/>
              <a:ext cx="229001" cy="415110"/>
              <a:chOff x="3923876" y="6082954"/>
              <a:chExt cx="229001" cy="415110"/>
            </a:xfrm>
          </p:grpSpPr>
          <p:sp>
            <p:nvSpPr>
              <p:cNvPr id="7" name="Image 1" descr=" ">
                <a:extLst>
                  <a:ext uri="{FF2B5EF4-FFF2-40B4-BE49-F238E27FC236}">
                    <a16:creationId xmlns:a16="http://schemas.microsoft.com/office/drawing/2014/main" id="{79B1D4A0-A5F1-4CF4-9057-780315EB8D14}"/>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1"/>
                </a:solidFill>
                <a:prstDash val="solid"/>
                <a:miter/>
              </a:ln>
            </p:spPr>
            <p:txBody>
              <a:bodyPr rtlCol="0" anchor="ctr"/>
              <a:lstStyle/>
              <a:p>
                <a:endParaRPr lang="en-US" dirty="0"/>
              </a:p>
            </p:txBody>
          </p:sp>
          <p:sp>
            <p:nvSpPr>
              <p:cNvPr id="9" name="Image 2" descr=" ">
                <a:extLst>
                  <a:ext uri="{FF2B5EF4-FFF2-40B4-BE49-F238E27FC236}">
                    <a16:creationId xmlns:a16="http://schemas.microsoft.com/office/drawing/2014/main" id="{802B50B7-413A-8B69-2A49-89AF12189E37}"/>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1"/>
                </a:solidFill>
                <a:prstDash val="solid"/>
                <a:miter/>
              </a:ln>
            </p:spPr>
            <p:txBody>
              <a:bodyPr rtlCol="0" anchor="ctr"/>
              <a:lstStyle/>
              <a:p>
                <a:endParaRPr lang="en-US" dirty="0"/>
              </a:p>
            </p:txBody>
          </p:sp>
          <p:sp>
            <p:nvSpPr>
              <p:cNvPr id="10" name="Image 3" descr=" ">
                <a:extLst>
                  <a:ext uri="{FF2B5EF4-FFF2-40B4-BE49-F238E27FC236}">
                    <a16:creationId xmlns:a16="http://schemas.microsoft.com/office/drawing/2014/main" id="{BA0BCDC0-B227-3938-149F-CBFFC77679AB}"/>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1"/>
                </a:solidFill>
                <a:prstDash val="solid"/>
                <a:miter/>
              </a:ln>
            </p:spPr>
            <p:txBody>
              <a:bodyPr rtlCol="0" anchor="ctr"/>
              <a:lstStyle/>
              <a:p>
                <a:endParaRPr lang="en-US" dirty="0"/>
              </a:p>
            </p:txBody>
          </p:sp>
        </p:grpSp>
        <p:grpSp>
          <p:nvGrpSpPr>
            <p:cNvPr id="11" name="Group 10">
              <a:extLst>
                <a:ext uri="{FF2B5EF4-FFF2-40B4-BE49-F238E27FC236}">
                  <a16:creationId xmlns:a16="http://schemas.microsoft.com/office/drawing/2014/main" id="{32DC18C4-0191-6EBC-4042-173643437B62}"/>
                </a:ext>
              </a:extLst>
            </p:cNvPr>
            <p:cNvGrpSpPr/>
            <p:nvPr/>
          </p:nvGrpSpPr>
          <p:grpSpPr>
            <a:xfrm rot="10800000">
              <a:off x="10243173" y="6109429"/>
              <a:ext cx="229001" cy="415110"/>
              <a:chOff x="3923876" y="6082954"/>
              <a:chExt cx="229001" cy="415110"/>
            </a:xfrm>
          </p:grpSpPr>
          <p:sp>
            <p:nvSpPr>
              <p:cNvPr id="12" name="Image 1" descr=" ">
                <a:extLst>
                  <a:ext uri="{FF2B5EF4-FFF2-40B4-BE49-F238E27FC236}">
                    <a16:creationId xmlns:a16="http://schemas.microsoft.com/office/drawing/2014/main" id="{B26DCB0B-7745-591D-7000-D0CB1B111668}"/>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1"/>
                </a:solidFill>
                <a:prstDash val="solid"/>
                <a:miter/>
              </a:ln>
            </p:spPr>
            <p:txBody>
              <a:bodyPr rtlCol="0" anchor="ctr"/>
              <a:lstStyle/>
              <a:p>
                <a:endParaRPr lang="en-US" dirty="0"/>
              </a:p>
            </p:txBody>
          </p:sp>
          <p:sp>
            <p:nvSpPr>
              <p:cNvPr id="13" name="Image 2" descr=" ">
                <a:extLst>
                  <a:ext uri="{FF2B5EF4-FFF2-40B4-BE49-F238E27FC236}">
                    <a16:creationId xmlns:a16="http://schemas.microsoft.com/office/drawing/2014/main" id="{7424E30B-FAFF-689C-836D-AEE95D517BAC}"/>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1"/>
                </a:solidFill>
                <a:prstDash val="solid"/>
                <a:miter/>
              </a:ln>
            </p:spPr>
            <p:txBody>
              <a:bodyPr rtlCol="0" anchor="ctr"/>
              <a:lstStyle/>
              <a:p>
                <a:endParaRPr lang="en-US" dirty="0"/>
              </a:p>
            </p:txBody>
          </p:sp>
          <p:sp>
            <p:nvSpPr>
              <p:cNvPr id="14" name="Image 3" descr=" ">
                <a:extLst>
                  <a:ext uri="{FF2B5EF4-FFF2-40B4-BE49-F238E27FC236}">
                    <a16:creationId xmlns:a16="http://schemas.microsoft.com/office/drawing/2014/main" id="{5F770D02-BE4A-C621-38E8-AF583B0E1ADE}"/>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1"/>
                </a:solidFill>
                <a:prstDash val="solid"/>
                <a:miter/>
              </a:ln>
            </p:spPr>
            <p:txBody>
              <a:bodyPr rtlCol="0" anchor="ctr"/>
              <a:lstStyle/>
              <a:p>
                <a:endParaRPr lang="en-US" dirty="0"/>
              </a:p>
            </p:txBody>
          </p:sp>
        </p:grpSp>
      </p:grpSp>
      <p:grpSp>
        <p:nvGrpSpPr>
          <p:cNvPr id="15" name="Group 14">
            <a:extLst>
              <a:ext uri="{FF2B5EF4-FFF2-40B4-BE49-F238E27FC236}">
                <a16:creationId xmlns:a16="http://schemas.microsoft.com/office/drawing/2014/main" id="{67AA0C88-5AE7-520A-E10F-88BA05FEC22E}"/>
              </a:ext>
            </a:extLst>
          </p:cNvPr>
          <p:cNvGrpSpPr/>
          <p:nvPr userDrawn="1"/>
        </p:nvGrpSpPr>
        <p:grpSpPr>
          <a:xfrm>
            <a:off x="2513457" y="6082954"/>
            <a:ext cx="7165087" cy="441585"/>
            <a:chOff x="3307087" y="6082954"/>
            <a:chExt cx="7165087" cy="441585"/>
          </a:xfrm>
        </p:grpSpPr>
        <p:grpSp>
          <p:nvGrpSpPr>
            <p:cNvPr id="17" name="Group 16">
              <a:extLst>
                <a:ext uri="{FF2B5EF4-FFF2-40B4-BE49-F238E27FC236}">
                  <a16:creationId xmlns:a16="http://schemas.microsoft.com/office/drawing/2014/main" id="{88254E19-8AD3-C61F-186A-9655D0F92C0D}"/>
                </a:ext>
              </a:extLst>
            </p:cNvPr>
            <p:cNvGrpSpPr/>
            <p:nvPr userDrawn="1"/>
          </p:nvGrpSpPr>
          <p:grpSpPr>
            <a:xfrm>
              <a:off x="3307087" y="6082954"/>
              <a:ext cx="229001" cy="415110"/>
              <a:chOff x="3923876" y="6082954"/>
              <a:chExt cx="229001" cy="415110"/>
            </a:xfrm>
          </p:grpSpPr>
          <p:sp>
            <p:nvSpPr>
              <p:cNvPr id="22" name="Image 1" descr=" ">
                <a:extLst>
                  <a:ext uri="{FF2B5EF4-FFF2-40B4-BE49-F238E27FC236}">
                    <a16:creationId xmlns:a16="http://schemas.microsoft.com/office/drawing/2014/main" id="{643D29A7-859B-03AF-C989-9178AAB27DDD}"/>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1"/>
                </a:solidFill>
                <a:prstDash val="solid"/>
                <a:miter/>
              </a:ln>
            </p:spPr>
            <p:txBody>
              <a:bodyPr rtlCol="0" anchor="ctr"/>
              <a:lstStyle/>
              <a:p>
                <a:endParaRPr lang="en-US" dirty="0"/>
              </a:p>
            </p:txBody>
          </p:sp>
          <p:sp>
            <p:nvSpPr>
              <p:cNvPr id="23" name="Image 2" descr=" ">
                <a:extLst>
                  <a:ext uri="{FF2B5EF4-FFF2-40B4-BE49-F238E27FC236}">
                    <a16:creationId xmlns:a16="http://schemas.microsoft.com/office/drawing/2014/main" id="{A2D2517E-45D5-F105-CA8C-7ABEA9F82C69}"/>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1"/>
                </a:solidFill>
                <a:prstDash val="solid"/>
                <a:miter/>
              </a:ln>
            </p:spPr>
            <p:txBody>
              <a:bodyPr rtlCol="0" anchor="ctr"/>
              <a:lstStyle/>
              <a:p>
                <a:endParaRPr lang="en-US" dirty="0"/>
              </a:p>
            </p:txBody>
          </p:sp>
          <p:sp>
            <p:nvSpPr>
              <p:cNvPr id="24" name="Image 3" descr=" ">
                <a:extLst>
                  <a:ext uri="{FF2B5EF4-FFF2-40B4-BE49-F238E27FC236}">
                    <a16:creationId xmlns:a16="http://schemas.microsoft.com/office/drawing/2014/main" id="{06BBA5A3-3D4D-CB24-FB33-A16AD85AA237}"/>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1"/>
                </a:solidFill>
                <a:prstDash val="solid"/>
                <a:miter/>
              </a:ln>
            </p:spPr>
            <p:txBody>
              <a:bodyPr rtlCol="0" anchor="ctr"/>
              <a:lstStyle/>
              <a:p>
                <a:endParaRPr lang="en-US" dirty="0"/>
              </a:p>
            </p:txBody>
          </p:sp>
        </p:grpSp>
        <p:grpSp>
          <p:nvGrpSpPr>
            <p:cNvPr id="18" name="Group 17">
              <a:extLst>
                <a:ext uri="{FF2B5EF4-FFF2-40B4-BE49-F238E27FC236}">
                  <a16:creationId xmlns:a16="http://schemas.microsoft.com/office/drawing/2014/main" id="{157D3DD7-2B86-82EC-1796-763789BB0841}"/>
                </a:ext>
              </a:extLst>
            </p:cNvPr>
            <p:cNvGrpSpPr/>
            <p:nvPr userDrawn="1"/>
          </p:nvGrpSpPr>
          <p:grpSpPr>
            <a:xfrm rot="10800000">
              <a:off x="10243173" y="6109429"/>
              <a:ext cx="229001" cy="415110"/>
              <a:chOff x="3923876" y="6082954"/>
              <a:chExt cx="229001" cy="415110"/>
            </a:xfrm>
          </p:grpSpPr>
          <p:sp>
            <p:nvSpPr>
              <p:cNvPr id="19" name="Image 1" descr=" ">
                <a:extLst>
                  <a:ext uri="{FF2B5EF4-FFF2-40B4-BE49-F238E27FC236}">
                    <a16:creationId xmlns:a16="http://schemas.microsoft.com/office/drawing/2014/main" id="{E1B9E639-39FF-D5A2-D2D0-B072C666E717}"/>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1"/>
                </a:solidFill>
                <a:prstDash val="solid"/>
                <a:miter/>
              </a:ln>
            </p:spPr>
            <p:txBody>
              <a:bodyPr rtlCol="0" anchor="ctr"/>
              <a:lstStyle/>
              <a:p>
                <a:endParaRPr lang="en-US" dirty="0"/>
              </a:p>
            </p:txBody>
          </p:sp>
          <p:sp>
            <p:nvSpPr>
              <p:cNvPr id="20" name="Image 2" descr=" ">
                <a:extLst>
                  <a:ext uri="{FF2B5EF4-FFF2-40B4-BE49-F238E27FC236}">
                    <a16:creationId xmlns:a16="http://schemas.microsoft.com/office/drawing/2014/main" id="{BCDC0CF0-E5D7-34FC-86F8-A9339567040A}"/>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1"/>
                </a:solidFill>
                <a:prstDash val="solid"/>
                <a:miter/>
              </a:ln>
            </p:spPr>
            <p:txBody>
              <a:bodyPr rtlCol="0" anchor="ctr"/>
              <a:lstStyle/>
              <a:p>
                <a:endParaRPr lang="en-US" dirty="0"/>
              </a:p>
            </p:txBody>
          </p:sp>
          <p:sp>
            <p:nvSpPr>
              <p:cNvPr id="21" name="Image 3" descr=" ">
                <a:extLst>
                  <a:ext uri="{FF2B5EF4-FFF2-40B4-BE49-F238E27FC236}">
                    <a16:creationId xmlns:a16="http://schemas.microsoft.com/office/drawing/2014/main" id="{E6E8F543-EE3E-6EF9-C7D6-51A44F58BD11}"/>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1"/>
                </a:solidFill>
                <a:prstDash val="solid"/>
                <a:miter/>
              </a:ln>
            </p:spPr>
            <p:txBody>
              <a:bodyPr rtlCol="0" anchor="ctr"/>
              <a:lstStyle/>
              <a:p>
                <a:endParaRPr lang="en-US" dirty="0"/>
              </a:p>
            </p:txBody>
          </p:sp>
        </p:grpSp>
      </p:grpSp>
      <p:sp>
        <p:nvSpPr>
          <p:cNvPr id="5" name="Picture Placeholder 15">
            <a:extLst>
              <a:ext uri="{FF2B5EF4-FFF2-40B4-BE49-F238E27FC236}">
                <a16:creationId xmlns:a16="http://schemas.microsoft.com/office/drawing/2014/main" id="{19DF85F1-2446-2454-E91E-C79AD30ABA3D}"/>
              </a:ext>
            </a:extLst>
          </p:cNvPr>
          <p:cNvSpPr>
            <a:spLocks noGrp="1"/>
          </p:cNvSpPr>
          <p:nvPr>
            <p:ph type="pic" sz="quarter" idx="13" hasCustomPrompt="1"/>
          </p:nvPr>
        </p:nvSpPr>
        <p:spPr>
          <a:xfrm>
            <a:off x="1269994" y="1460749"/>
            <a:ext cx="9657459" cy="4260295"/>
          </a:xfrm>
          <a:custGeom>
            <a:avLst/>
            <a:gdLst>
              <a:gd name="connsiteX0" fmla="*/ 2258705 w 9657459"/>
              <a:gd name="connsiteY0" fmla="*/ 0 h 4260295"/>
              <a:gd name="connsiteX1" fmla="*/ 3123466 w 9657459"/>
              <a:gd name="connsiteY1" fmla="*/ 791228 h 4260295"/>
              <a:gd name="connsiteX2" fmla="*/ 3984206 w 9657459"/>
              <a:gd name="connsiteY2" fmla="*/ 0 h 4260295"/>
              <a:gd name="connsiteX3" fmla="*/ 4841582 w 9657459"/>
              <a:gd name="connsiteY3" fmla="*/ 758396 h 4260295"/>
              <a:gd name="connsiteX4" fmla="*/ 5698963 w 9657459"/>
              <a:gd name="connsiteY4" fmla="*/ 0 h 4260295"/>
              <a:gd name="connsiteX5" fmla="*/ 6549913 w 9657459"/>
              <a:gd name="connsiteY5" fmla="*/ 714689 h 4260295"/>
              <a:gd name="connsiteX6" fmla="*/ 7404520 w 9657459"/>
              <a:gd name="connsiteY6" fmla="*/ 0 h 4260295"/>
              <a:gd name="connsiteX7" fmla="*/ 8272651 w 9657459"/>
              <a:gd name="connsiteY7" fmla="*/ 868047 h 4260295"/>
              <a:gd name="connsiteX8" fmla="*/ 8272651 w 9657459"/>
              <a:gd name="connsiteY8" fmla="*/ 1177835 h 4260295"/>
              <a:gd name="connsiteX9" fmla="*/ 9657459 w 9657459"/>
              <a:gd name="connsiteY9" fmla="*/ 315577 h 4260295"/>
              <a:gd name="connsiteX10" fmla="*/ 9657459 w 9657459"/>
              <a:gd name="connsiteY10" fmla="*/ 3941065 h 4260295"/>
              <a:gd name="connsiteX11" fmla="*/ 8272651 w 9657459"/>
              <a:gd name="connsiteY11" fmla="*/ 3078803 h 4260295"/>
              <a:gd name="connsiteX12" fmla="*/ 8272651 w 9657459"/>
              <a:gd name="connsiteY12" fmla="*/ 3392249 h 4260295"/>
              <a:gd name="connsiteX13" fmla="*/ 7404520 w 9657459"/>
              <a:gd name="connsiteY13" fmla="*/ 4260295 h 4260295"/>
              <a:gd name="connsiteX14" fmla="*/ 6549913 w 9657459"/>
              <a:gd name="connsiteY14" fmla="*/ 3545607 h 4260295"/>
              <a:gd name="connsiteX15" fmla="*/ 5698963 w 9657459"/>
              <a:gd name="connsiteY15" fmla="*/ 4260295 h 4260295"/>
              <a:gd name="connsiteX16" fmla="*/ 4841582 w 9657459"/>
              <a:gd name="connsiteY16" fmla="*/ 3501899 h 4260295"/>
              <a:gd name="connsiteX17" fmla="*/ 3984206 w 9657459"/>
              <a:gd name="connsiteY17" fmla="*/ 4260295 h 4260295"/>
              <a:gd name="connsiteX18" fmla="*/ 3123466 w 9657459"/>
              <a:gd name="connsiteY18" fmla="*/ 3469068 h 4260295"/>
              <a:gd name="connsiteX19" fmla="*/ 2258705 w 9657459"/>
              <a:gd name="connsiteY19" fmla="*/ 4260295 h 4260295"/>
              <a:gd name="connsiteX20" fmla="*/ 1390586 w 9657459"/>
              <a:gd name="connsiteY20" fmla="*/ 3392249 h 4260295"/>
              <a:gd name="connsiteX21" fmla="*/ 1390586 w 9657459"/>
              <a:gd name="connsiteY21" fmla="*/ 3067051 h 4260295"/>
              <a:gd name="connsiteX22" fmla="*/ 0 w 9657459"/>
              <a:gd name="connsiteY22" fmla="*/ 3941065 h 4260295"/>
              <a:gd name="connsiteX23" fmla="*/ 0 w 9657459"/>
              <a:gd name="connsiteY23" fmla="*/ 315577 h 4260295"/>
              <a:gd name="connsiteX24" fmla="*/ 1390586 w 9657459"/>
              <a:gd name="connsiteY24" fmla="*/ 1189588 h 4260295"/>
              <a:gd name="connsiteX25" fmla="*/ 1390586 w 9657459"/>
              <a:gd name="connsiteY25" fmla="*/ 868047 h 4260295"/>
              <a:gd name="connsiteX26" fmla="*/ 2258705 w 9657459"/>
              <a:gd name="connsiteY26" fmla="*/ 0 h 426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657459" h="4260295">
                <a:moveTo>
                  <a:pt x="2258705" y="0"/>
                </a:moveTo>
                <a:cubicBezTo>
                  <a:pt x="2712265" y="0"/>
                  <a:pt x="3084580" y="347801"/>
                  <a:pt x="3123466" y="791228"/>
                </a:cubicBezTo>
                <a:cubicBezTo>
                  <a:pt x="3160262" y="348136"/>
                  <a:pt x="3531575" y="0"/>
                  <a:pt x="3984206" y="0"/>
                </a:cubicBezTo>
                <a:cubicBezTo>
                  <a:pt x="4425593" y="0"/>
                  <a:pt x="4789654" y="331058"/>
                  <a:pt x="4841582" y="758396"/>
                </a:cubicBezTo>
                <a:cubicBezTo>
                  <a:pt x="4893516" y="331058"/>
                  <a:pt x="5257576" y="0"/>
                  <a:pt x="5698963" y="0"/>
                </a:cubicBezTo>
                <a:cubicBezTo>
                  <a:pt x="6125188" y="0"/>
                  <a:pt x="6479304" y="308695"/>
                  <a:pt x="6549913" y="714689"/>
                </a:cubicBezTo>
                <a:cubicBezTo>
                  <a:pt x="6622300" y="308424"/>
                  <a:pt x="6977375" y="0"/>
                  <a:pt x="7404520" y="0"/>
                </a:cubicBezTo>
                <a:cubicBezTo>
                  <a:pt x="7883922" y="0"/>
                  <a:pt x="8272651" y="388636"/>
                  <a:pt x="8272651" y="868047"/>
                </a:cubicBezTo>
                <a:lnTo>
                  <a:pt x="8272651" y="1177835"/>
                </a:lnTo>
                <a:cubicBezTo>
                  <a:pt x="8524037" y="667063"/>
                  <a:pt x="9049728" y="315577"/>
                  <a:pt x="9657459" y="315577"/>
                </a:cubicBezTo>
                <a:lnTo>
                  <a:pt x="9657459" y="3941065"/>
                </a:lnTo>
                <a:cubicBezTo>
                  <a:pt x="9049728" y="3941065"/>
                  <a:pt x="8524037" y="3589582"/>
                  <a:pt x="8272651" y="3078803"/>
                </a:cubicBezTo>
                <a:lnTo>
                  <a:pt x="8272651" y="3392249"/>
                </a:lnTo>
                <a:cubicBezTo>
                  <a:pt x="8272651" y="3871656"/>
                  <a:pt x="7883922" y="4260295"/>
                  <a:pt x="7404520" y="4260295"/>
                </a:cubicBezTo>
                <a:cubicBezTo>
                  <a:pt x="6977375" y="4260295"/>
                  <a:pt x="6622300" y="3951871"/>
                  <a:pt x="6549913" y="3545607"/>
                </a:cubicBezTo>
                <a:cubicBezTo>
                  <a:pt x="6479304" y="3951598"/>
                  <a:pt x="6125188" y="4260295"/>
                  <a:pt x="5698963" y="4260295"/>
                </a:cubicBezTo>
                <a:cubicBezTo>
                  <a:pt x="5257576" y="4260295"/>
                  <a:pt x="4893516" y="3929236"/>
                  <a:pt x="4841582" y="3501899"/>
                </a:cubicBezTo>
                <a:cubicBezTo>
                  <a:pt x="4789654" y="3929236"/>
                  <a:pt x="4425593" y="4260295"/>
                  <a:pt x="3984206" y="4260295"/>
                </a:cubicBezTo>
                <a:cubicBezTo>
                  <a:pt x="3531575" y="4260295"/>
                  <a:pt x="3160262" y="3912157"/>
                  <a:pt x="3123466" y="3469068"/>
                </a:cubicBezTo>
                <a:cubicBezTo>
                  <a:pt x="3084580" y="3912494"/>
                  <a:pt x="2712265" y="4260295"/>
                  <a:pt x="2258705" y="4260295"/>
                </a:cubicBezTo>
                <a:cubicBezTo>
                  <a:pt x="1779258" y="4260295"/>
                  <a:pt x="1390586" y="3871656"/>
                  <a:pt x="1390586" y="3392249"/>
                </a:cubicBezTo>
                <a:lnTo>
                  <a:pt x="1390586" y="3067051"/>
                </a:lnTo>
                <a:cubicBezTo>
                  <a:pt x="1141519" y="3584185"/>
                  <a:pt x="612440" y="3941065"/>
                  <a:pt x="0" y="3941065"/>
                </a:cubicBezTo>
                <a:lnTo>
                  <a:pt x="0" y="315577"/>
                </a:lnTo>
                <a:cubicBezTo>
                  <a:pt x="612440" y="315577"/>
                  <a:pt x="1141519" y="672460"/>
                  <a:pt x="1390586" y="1189588"/>
                </a:cubicBezTo>
                <a:lnTo>
                  <a:pt x="1390586" y="868047"/>
                </a:lnTo>
                <a:cubicBezTo>
                  <a:pt x="1390586" y="388636"/>
                  <a:pt x="1779258" y="0"/>
                  <a:pt x="2258705"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91838884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3394" y="1112104"/>
            <a:ext cx="7343564" cy="932688"/>
          </a:xfrm>
        </p:spPr>
        <p:txBody>
          <a:bodyPr anchor="t"/>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1093393" y="2187258"/>
            <a:ext cx="7343565" cy="4099242"/>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3" name="Straight Connector 2">
            <a:extLst>
              <a:ext uri="{FF2B5EF4-FFF2-40B4-BE49-F238E27FC236}">
                <a16:creationId xmlns:a16="http://schemas.microsoft.com/office/drawing/2014/main" id="{4D039FC6-F740-7D02-FD07-5B1B076DCE63}"/>
              </a:ext>
              <a:ext uri="{C183D7F6-B498-43B3-948B-1728B52AA6E4}">
                <adec:decorative xmlns:adec="http://schemas.microsoft.com/office/drawing/2017/decorative" val="1"/>
              </a:ext>
            </a:extLst>
          </p:cNvPr>
          <p:cNvCxnSpPr>
            <a:cxnSpLocks/>
          </p:cNvCxnSpPr>
          <p:nvPr userDrawn="1"/>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DC666571-786A-B2D2-4FC3-C22E71C243E1}"/>
              </a:ext>
            </a:extLst>
          </p:cNvPr>
          <p:cNvSpPr>
            <a:spLocks noGrp="1"/>
          </p:cNvSpPr>
          <p:nvPr>
            <p:ph type="ftr" sz="quarter" idx="11"/>
          </p:nvPr>
        </p:nvSpPr>
        <p:spPr>
          <a:xfrm>
            <a:off x="1093394" y="6438900"/>
            <a:ext cx="5779054" cy="419100"/>
          </a:xfrm>
        </p:spPr>
        <p:txBody>
          <a:bodyPr/>
          <a:lstStyle/>
          <a:p>
            <a:r>
              <a:rPr lang="en-US" dirty="0"/>
              <a:t>Sample Footer Text</a:t>
            </a:r>
          </a:p>
        </p:txBody>
      </p:sp>
      <p:sp>
        <p:nvSpPr>
          <p:cNvPr id="6" name="Date Placeholder 4">
            <a:extLst>
              <a:ext uri="{FF2B5EF4-FFF2-40B4-BE49-F238E27FC236}">
                <a16:creationId xmlns:a16="http://schemas.microsoft.com/office/drawing/2014/main" id="{A324A0C0-9CB0-6208-0780-67E3C7F2C02C}"/>
              </a:ext>
            </a:extLst>
          </p:cNvPr>
          <p:cNvSpPr>
            <a:spLocks noGrp="1"/>
          </p:cNvSpPr>
          <p:nvPr>
            <p:ph type="dt" sz="half" idx="15"/>
          </p:nvPr>
        </p:nvSpPr>
        <p:spPr>
          <a:xfrm>
            <a:off x="6962654" y="6438900"/>
            <a:ext cx="864704" cy="419100"/>
          </a:xfrm>
        </p:spPr>
        <p:txBody>
          <a:bodyPr/>
          <a:lstStyle/>
          <a:p>
            <a:fld id="{2ABAD28B-DD56-4B56-883A-96608C765E28}" type="datetimeFigureOut">
              <a:rPr lang="en-US" smtClean="0"/>
              <a:pPr/>
              <a:t>10/1/2026</a:t>
            </a:fld>
            <a:endParaRPr lang="en-US" dirty="0"/>
          </a:p>
        </p:txBody>
      </p:sp>
      <p:sp>
        <p:nvSpPr>
          <p:cNvPr id="7" name="Slide Number Placeholder 5">
            <a:extLst>
              <a:ext uri="{FF2B5EF4-FFF2-40B4-BE49-F238E27FC236}">
                <a16:creationId xmlns:a16="http://schemas.microsoft.com/office/drawing/2014/main" id="{7F7421E2-5EEC-7791-DBEE-600FF5170816}"/>
              </a:ext>
            </a:extLst>
          </p:cNvPr>
          <p:cNvSpPr>
            <a:spLocks noGrp="1"/>
          </p:cNvSpPr>
          <p:nvPr>
            <p:ph type="sldNum" sz="quarter" idx="12"/>
          </p:nvPr>
        </p:nvSpPr>
        <p:spPr>
          <a:xfrm>
            <a:off x="7835522" y="6438900"/>
            <a:ext cx="601436" cy="419100"/>
          </a:xfrm>
        </p:spPr>
        <p:txBody>
          <a:bodyPr/>
          <a:lstStyle/>
          <a:p>
            <a:fld id="{AEAA3239-9EA4-4A65-A281-97F994456D9F}" type="slidenum">
              <a:rPr lang="en-US" smtClean="0"/>
              <a:t>‹#›</a:t>
            </a:fld>
            <a:endParaRPr lang="en-US"/>
          </a:p>
        </p:txBody>
      </p:sp>
      <p:sp>
        <p:nvSpPr>
          <p:cNvPr id="12" name="Picture Placeholder 10">
            <a:extLst>
              <a:ext uri="{FF2B5EF4-FFF2-40B4-BE49-F238E27FC236}">
                <a16:creationId xmlns:a16="http://schemas.microsoft.com/office/drawing/2014/main" id="{61964118-5CFA-FFA8-E19F-A107D63DDC08}"/>
              </a:ext>
            </a:extLst>
          </p:cNvPr>
          <p:cNvSpPr>
            <a:spLocks noGrp="1"/>
          </p:cNvSpPr>
          <p:nvPr>
            <p:ph type="pic" sz="quarter" idx="13" hasCustomPrompt="1"/>
          </p:nvPr>
        </p:nvSpPr>
        <p:spPr>
          <a:xfrm>
            <a:off x="8665559" y="0"/>
            <a:ext cx="3526439"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11354942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Content with Picture 17">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C735FAB-6C69-9305-A8CD-D9A2ADB4CBD4}"/>
              </a:ext>
            </a:extLst>
          </p:cNvPr>
          <p:cNvSpPr>
            <a:spLocks noGrp="1"/>
          </p:cNvSpPr>
          <p:nvPr>
            <p:ph type="title"/>
          </p:nvPr>
        </p:nvSpPr>
        <p:spPr>
          <a:xfrm>
            <a:off x="1090940" y="1120990"/>
            <a:ext cx="4194291" cy="1505157"/>
          </a:xfrm>
        </p:spPr>
        <p:txBody>
          <a:bodyPr anchor="t">
            <a:noAutofit/>
          </a:bodyPr>
          <a:lstStyle>
            <a:lvl1pPr>
              <a:defRPr sz="3600"/>
            </a:lvl1pPr>
          </a:lstStyle>
          <a:p>
            <a:r>
              <a:rPr lang="en-US" dirty="0"/>
              <a:t>Click to edit Master title style</a:t>
            </a:r>
          </a:p>
        </p:txBody>
      </p:sp>
      <p:sp>
        <p:nvSpPr>
          <p:cNvPr id="9" name="Picture Placeholder 10">
            <a:extLst>
              <a:ext uri="{FF2B5EF4-FFF2-40B4-BE49-F238E27FC236}">
                <a16:creationId xmlns:a16="http://schemas.microsoft.com/office/drawing/2014/main" id="{0C28B273-3A6A-8E26-2D29-29957F83B5B4}"/>
              </a:ext>
            </a:extLst>
          </p:cNvPr>
          <p:cNvSpPr>
            <a:spLocks noGrp="1"/>
          </p:cNvSpPr>
          <p:nvPr>
            <p:ph type="pic" sz="quarter" idx="15" hasCustomPrompt="1"/>
          </p:nvPr>
        </p:nvSpPr>
        <p:spPr>
          <a:xfrm>
            <a:off x="1181100" y="2840181"/>
            <a:ext cx="4104132" cy="3446317"/>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12" name="Content Placeholder 7">
            <a:extLst>
              <a:ext uri="{FF2B5EF4-FFF2-40B4-BE49-F238E27FC236}">
                <a16:creationId xmlns:a16="http://schemas.microsoft.com/office/drawing/2014/main" id="{263ECDE9-389D-5CB3-FE9B-8EFC501599B5}"/>
              </a:ext>
            </a:extLst>
          </p:cNvPr>
          <p:cNvSpPr>
            <a:spLocks noGrp="1"/>
          </p:cNvSpPr>
          <p:nvPr>
            <p:ph sz="quarter" idx="16"/>
          </p:nvPr>
        </p:nvSpPr>
        <p:spPr>
          <a:xfrm>
            <a:off x="5571977" y="1120989"/>
            <a:ext cx="6143988" cy="5165511"/>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3CC8FB4D-92F2-4C28-8BFC-2AE0229C3E9A}" type="datetime1">
              <a:rPr lang="en-US" smtClean="0"/>
              <a:t>10/1/2026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AEAA3239-9EA4-4A65-A281-97F994456D9F}" type="slidenum">
              <a:rPr lang="en-US" smtClean="0"/>
              <a:t>‹#›</a:t>
            </a:fld>
            <a:endParaRPr lang="en-US"/>
          </a:p>
        </p:txBody>
      </p:sp>
      <p:cxnSp>
        <p:nvCxnSpPr>
          <p:cNvPr id="13" name="Straight Connector 12">
            <a:extLst>
              <a:ext uri="{FF2B5EF4-FFF2-40B4-BE49-F238E27FC236}">
                <a16:creationId xmlns:a16="http://schemas.microsoft.com/office/drawing/2014/main" id="{756A3193-AC76-4E78-CD10-F173CED7D4ED}"/>
              </a:ext>
              <a:ext uri="{C183D7F6-B498-43B3-948B-1728B52AA6E4}">
                <adec:decorative xmlns:adec="http://schemas.microsoft.com/office/drawing/2017/decorative" val="1"/>
              </a:ext>
            </a:extLst>
          </p:cNvPr>
          <p:cNvCxnSpPr>
            <a:cxnSpLocks/>
          </p:cNvCxnSpPr>
          <p:nvPr userDrawn="1"/>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61956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22.xml"/><Relationship Id="rId1"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22"/>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 id="2147483649" r:id="rId6"/>
    <p:sldLayoutId id="2147483650"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 id="2147483716" r:id="rId16"/>
    <p:sldLayoutId id="2147483717" r:id="rId17"/>
    <p:sldLayoutId id="2147483718" r:id="rId18"/>
    <p:sldLayoutId id="2147483719" r:id="rId19"/>
    <p:sldLayoutId id="2147483720"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8.xml"/><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0.xml"/><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2.xml"/><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4.xml"/><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6.xml"/><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1508F0A2-62A9-E9DF-BBD8-FFBFE439B08E}"/>
              </a:ext>
            </a:extLst>
          </p:cNvPr>
          <p:cNvSpPr>
            <a:spLocks noGrp="1"/>
          </p:cNvSpPr>
          <p:nvPr>
            <p:ph idx="1"/>
          </p:nvPr>
        </p:nvSpPr>
        <p:spPr>
          <a:xfrm>
            <a:off x="301657" y="1320539"/>
            <a:ext cx="11594969" cy="3651349"/>
          </a:xfrm>
        </p:spPr>
        <p:txBody>
          <a:bodyPr>
            <a:normAutofit/>
          </a:bodyPr>
          <a:lstStyle/>
          <a:p>
            <a:pPr marL="0" indent="0" algn="ctr">
              <a:buNone/>
            </a:pPr>
            <a:endParaRPr lang="en-US" sz="8000" dirty="0"/>
          </a:p>
        </p:txBody>
      </p:sp>
      <p:sp>
        <p:nvSpPr>
          <p:cNvPr id="2" name="Subtitle 2">
            <a:extLst>
              <a:ext uri="{FF2B5EF4-FFF2-40B4-BE49-F238E27FC236}">
                <a16:creationId xmlns:a16="http://schemas.microsoft.com/office/drawing/2014/main" id="{C301E929-8519-FD80-8EB1-3669C7F0B506}"/>
              </a:ext>
            </a:extLst>
          </p:cNvPr>
          <p:cNvSpPr txBox="1">
            <a:spLocks/>
          </p:cNvSpPr>
          <p:nvPr/>
        </p:nvSpPr>
        <p:spPr>
          <a:xfrm>
            <a:off x="1809749" y="5547609"/>
            <a:ext cx="8572501" cy="86868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t>Assoc Prof Paul B. Hutchings </a:t>
            </a:r>
            <a:endParaRPr lang="en-GB" b="1" dirty="0"/>
          </a:p>
        </p:txBody>
      </p:sp>
    </p:spTree>
    <p:extLst>
      <p:ext uri="{BB962C8B-B14F-4D97-AF65-F5344CB8AC3E}">
        <p14:creationId xmlns:p14="http://schemas.microsoft.com/office/powerpoint/2010/main" val="4231018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BC2CB-838F-5605-36C5-ED67D9809491}"/>
              </a:ext>
            </a:extLst>
          </p:cNvPr>
          <p:cNvSpPr>
            <a:spLocks noGrp="1"/>
          </p:cNvSpPr>
          <p:nvPr>
            <p:ph type="title"/>
          </p:nvPr>
        </p:nvSpPr>
        <p:spPr>
          <a:xfrm>
            <a:off x="533908" y="1413141"/>
            <a:ext cx="3730752" cy="2843784"/>
          </a:xfrm>
        </p:spPr>
        <p:txBody>
          <a:bodyPr anchor="b">
            <a:normAutofit/>
          </a:bodyPr>
          <a:lstStyle/>
          <a:p>
            <a:r>
              <a:rPr lang="en-US" sz="3300" dirty="0">
                <a:latin typeface="Calibri" panose="020F0502020204030204" pitchFamily="34" charset="0"/>
                <a:cs typeface="Calibri" panose="020F0502020204030204" pitchFamily="34" charset="0"/>
              </a:rPr>
              <a:t>Basic Principles of Neurodiversity</a:t>
            </a:r>
          </a:p>
        </p:txBody>
      </p:sp>
      <p:sp>
        <p:nvSpPr>
          <p:cNvPr id="3" name="Subtitle 2">
            <a:extLst>
              <a:ext uri="{FF2B5EF4-FFF2-40B4-BE49-F238E27FC236}">
                <a16:creationId xmlns:a16="http://schemas.microsoft.com/office/drawing/2014/main" id="{3B81EABA-E566-ECD2-5D31-538BC7E17D32}"/>
              </a:ext>
            </a:extLst>
          </p:cNvPr>
          <p:cNvSpPr>
            <a:spLocks noGrp="1"/>
          </p:cNvSpPr>
          <p:nvPr>
            <p:ph type="subTitle" idx="1"/>
          </p:nvPr>
        </p:nvSpPr>
        <p:spPr>
          <a:xfrm>
            <a:off x="533908" y="4403040"/>
            <a:ext cx="3703320" cy="1123122"/>
          </a:xfrm>
        </p:spPr>
        <p:txBody>
          <a:bodyPr>
            <a:normAutofit/>
          </a:bodyPr>
          <a:lstStyle/>
          <a:p>
            <a:pPr>
              <a:lnSpc>
                <a:spcPct val="110000"/>
              </a:lnSpc>
            </a:pPr>
            <a:r>
              <a:rPr lang="en-US" dirty="0">
                <a:latin typeface="Calibri" panose="020F0502020204030204" pitchFamily="34" charset="0"/>
                <a:cs typeface="Calibri" panose="020F0502020204030204" pitchFamily="34" charset="0"/>
              </a:rPr>
              <a:t>Understanding and valuing diverse neurological differences</a:t>
            </a:r>
          </a:p>
        </p:txBody>
      </p:sp>
      <p:pic>
        <p:nvPicPr>
          <p:cNvPr id="4" name="Picture 3" descr="Artificial intelligence, machine learning concept with brain. Color gradient, neon lights.">
            <a:extLst>
              <a:ext uri="{FF2B5EF4-FFF2-40B4-BE49-F238E27FC236}">
                <a16:creationId xmlns:a16="http://schemas.microsoft.com/office/drawing/2014/main" id="{5149AD2A-F63C-4467-B121-5EF29A67DC07}"/>
              </a:ext>
            </a:extLst>
          </p:cNvPr>
          <p:cNvPicPr>
            <a:picLocks noChangeAspect="1"/>
          </p:cNvPicPr>
          <p:nvPr/>
        </p:nvPicPr>
        <p:blipFill>
          <a:blip r:embed="rId3"/>
          <a:srcRect l="11101" r="14706" b="-1"/>
          <a:stretch>
            <a:fillRect/>
          </a:stretch>
        </p:blipFill>
        <p:spPr>
          <a:xfrm>
            <a:off x="5346735"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noFill/>
          <a:ln w="76200">
            <a:solidFill>
              <a:schemeClr val="accent2">
                <a:lumMod val="20000"/>
                <a:lumOff val="80000"/>
              </a:schemeClr>
            </a:solidFill>
          </a:ln>
        </p:spPr>
      </p:pic>
    </p:spTree>
    <p:extLst>
      <p:ext uri="{BB962C8B-B14F-4D97-AF65-F5344CB8AC3E}">
        <p14:creationId xmlns:p14="http://schemas.microsoft.com/office/powerpoint/2010/main" val="3413143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par>
                                <p:cTn id="11" presetID="42" presetClass="entr" presetSubtype="0" fill="hold" grpId="1" nodeType="withEffect">
                                  <p:stCondLst>
                                    <p:cond delay="250"/>
                                  </p:stCondLst>
                                  <p:iterate>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1FC0A-DFDB-8A82-F696-C8FBBAECA33E}"/>
              </a:ext>
            </a:extLst>
          </p:cNvPr>
          <p:cNvSpPr>
            <a:spLocks noGrp="1"/>
          </p:cNvSpPr>
          <p:nvPr>
            <p:ph type="ctrTitle"/>
          </p:nvPr>
        </p:nvSpPr>
        <p:spPr>
          <a:xfrm>
            <a:off x="792525" y="1511300"/>
            <a:ext cx="10606950" cy="3835400"/>
          </a:xfrm>
        </p:spPr>
        <p:txBody>
          <a:bodyPr anchor="ctr">
            <a:normAutofit/>
          </a:bodyPr>
          <a:lstStyle/>
          <a:p>
            <a:r>
              <a:rPr lang="en-US" dirty="0">
                <a:latin typeface="Calibri" panose="020F0502020204030204" pitchFamily="34" charset="0"/>
                <a:cs typeface="Calibri" panose="020F0502020204030204" pitchFamily="34" charset="0"/>
              </a:rPr>
              <a:t>Understanding Neurodiversity</a:t>
            </a:r>
          </a:p>
        </p:txBody>
      </p:sp>
    </p:spTree>
    <p:extLst>
      <p:ext uri="{BB962C8B-B14F-4D97-AF65-F5344CB8AC3E}">
        <p14:creationId xmlns:p14="http://schemas.microsoft.com/office/powerpoint/2010/main" val="254013898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85C92-F655-FE26-6BC8-A3839D327933}"/>
              </a:ext>
            </a:extLst>
          </p:cNvPr>
          <p:cNvSpPr>
            <a:spLocks noGrp="1"/>
          </p:cNvSpPr>
          <p:nvPr>
            <p:ph type="title"/>
          </p:nvPr>
        </p:nvSpPr>
        <p:spPr>
          <a:xfrm>
            <a:off x="612648" y="548639"/>
            <a:ext cx="4672584" cy="1453896"/>
          </a:xfrm>
        </p:spPr>
        <p:txBody>
          <a:bodyPr anchor="t">
            <a:normAutofit/>
          </a:bodyPr>
          <a:lstStyle/>
          <a:p>
            <a:r>
              <a:rPr lang="en-US"/>
              <a:t>Definition of Neurodiversity</a:t>
            </a:r>
          </a:p>
        </p:txBody>
      </p:sp>
      <p:pic>
        <p:nvPicPr>
          <p:cNvPr id="5" name="Content Placeholder 4" descr="Digital art of brain">
            <a:extLst>
              <a:ext uri="{FF2B5EF4-FFF2-40B4-BE49-F238E27FC236}">
                <a16:creationId xmlns:a16="http://schemas.microsoft.com/office/drawing/2014/main" id="{56EE13B8-5012-4C66-86E5-7140F3F2AB24}"/>
              </a:ext>
            </a:extLst>
          </p:cNvPr>
          <p:cNvPicPr>
            <a:picLocks noGrp="1" noChangeAspect="1"/>
          </p:cNvPicPr>
          <p:nvPr>
            <p:ph type="pic" sz="quarter" idx="13"/>
          </p:nvPr>
        </p:nvPicPr>
        <p:blipFill>
          <a:blip r:embed="rId3"/>
          <a:srcRect l="25947" r="17930" b="2"/>
          <a:stretch>
            <a:fillRect/>
          </a:stretch>
        </p:blipFill>
        <p:spPr>
          <a:xfrm>
            <a:off x="612649" y="1818739"/>
            <a:ext cx="3717532" cy="3725904"/>
          </a:xfrm>
          <a:prstGeom prst="rect">
            <a:avLst/>
          </a:prstGeom>
          <a:noFill/>
        </p:spPr>
      </p:pic>
      <p:sp>
        <p:nvSpPr>
          <p:cNvPr id="4" name="Content Placeholder 3">
            <a:extLst>
              <a:ext uri="{FF2B5EF4-FFF2-40B4-BE49-F238E27FC236}">
                <a16:creationId xmlns:a16="http://schemas.microsoft.com/office/drawing/2014/main" id="{AA33C6F1-E521-2ED4-BFA8-43FE63B00C8E}"/>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993427" y="549275"/>
            <a:ext cx="5585925" cy="5783263"/>
          </a:xfrm>
        </p:spPr>
        <p:txBody>
          <a:bodyPr>
            <a:normAutofit/>
          </a:bodyPr>
          <a:lstStyle/>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Concept of Neurodiversity</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Neurodiversity </a:t>
            </a:r>
            <a:r>
              <a:rPr lang="en-US" sz="1800" dirty="0" err="1">
                <a:latin typeface="Calibri" panose="020F0502020204030204" pitchFamily="34" charset="0"/>
                <a:cs typeface="Calibri" panose="020F0502020204030204" pitchFamily="34" charset="0"/>
              </a:rPr>
              <a:t>recognises</a:t>
            </a:r>
            <a:r>
              <a:rPr lang="en-US" sz="1800" dirty="0">
                <a:latin typeface="Calibri" panose="020F0502020204030204" pitchFamily="34" charset="0"/>
                <a:cs typeface="Calibri" panose="020F0502020204030204" pitchFamily="34" charset="0"/>
              </a:rPr>
              <a:t> variations in brain function as normal and valuable human diversity.</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Challenging Traditional Views</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It challenges the idea that neurological differences are diseases needing cures.</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Inclusion and Acceptance</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Neurodiversity promotes acceptance and valuing unique contributions of neurodivergent individuals.</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Impact on Society</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This view encourages inclusive environments in education, workplaces, and society.</a:t>
            </a:r>
          </a:p>
        </p:txBody>
      </p:sp>
    </p:spTree>
    <p:extLst>
      <p:ext uri="{BB962C8B-B14F-4D97-AF65-F5344CB8AC3E}">
        <p14:creationId xmlns:p14="http://schemas.microsoft.com/office/powerpoint/2010/main" val="406741999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AD4B5-AD7D-E051-42D8-7E8F5CD33648}"/>
              </a:ext>
            </a:extLst>
          </p:cNvPr>
          <p:cNvSpPr>
            <a:spLocks noGrp="1"/>
          </p:cNvSpPr>
          <p:nvPr>
            <p:ph type="title"/>
          </p:nvPr>
        </p:nvSpPr>
        <p:spPr>
          <a:xfrm>
            <a:off x="7253744" y="650496"/>
            <a:ext cx="4328656" cy="1236363"/>
          </a:xfrm>
        </p:spPr>
        <p:txBody>
          <a:bodyPr anchor="t">
            <a:normAutofit/>
          </a:bodyPr>
          <a:lstStyle/>
          <a:p>
            <a:r>
              <a:rPr lang="en-US"/>
              <a:t>Key Concepts</a:t>
            </a:r>
          </a:p>
        </p:txBody>
      </p:sp>
      <p:pic>
        <p:nvPicPr>
          <p:cNvPr id="5" name="Content Placeholder 4" descr="Artificial intelligence, machine learning concept with brain in glass sphere.">
            <a:extLst>
              <a:ext uri="{FF2B5EF4-FFF2-40B4-BE49-F238E27FC236}">
                <a16:creationId xmlns:a16="http://schemas.microsoft.com/office/drawing/2014/main" id="{E369EDFF-AF3B-4561-AC11-F8D99F9346E4}"/>
              </a:ext>
            </a:extLst>
          </p:cNvPr>
          <p:cNvPicPr>
            <a:picLocks noGrp="1" noChangeAspect="1"/>
          </p:cNvPicPr>
          <p:nvPr>
            <p:ph type="pic" sz="quarter" idx="15"/>
          </p:nvPr>
        </p:nvPicPr>
        <p:blipFill>
          <a:blip r:embed="rId3"/>
          <a:srcRect l="15696" r="17704"/>
          <a:stretch>
            <a:fillRect/>
          </a:stretch>
        </p:blipFill>
        <p:spPr>
          <a:xfrm>
            <a:off x="545758" y="173025"/>
            <a:ext cx="5416451" cy="5428649"/>
          </a:xfrm>
          <a:prstGeom prst="rect">
            <a:avLst/>
          </a:prstGeom>
          <a:noFill/>
        </p:spPr>
      </p:pic>
      <p:sp>
        <p:nvSpPr>
          <p:cNvPr id="4" name="Content Placeholder 3">
            <a:extLst>
              <a:ext uri="{FF2B5EF4-FFF2-40B4-BE49-F238E27FC236}">
                <a16:creationId xmlns:a16="http://schemas.microsoft.com/office/drawing/2014/main" id="{9CDB4DF9-BF4D-3DC0-7A81-467F2BB1BC4A}"/>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253744" y="1424589"/>
            <a:ext cx="4328656" cy="4008822"/>
          </a:xfrm>
        </p:spPr>
        <p:txBody>
          <a:bodyPr>
            <a:noAutofit/>
          </a:bodyPr>
          <a:lstStyle/>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Neurodivergent Definition</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Neurodivergent describes individuals with neurological development differing from typical norms, including autism and ADHD.</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Social Model of Disability</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Disability arises from societal barriers, not individual conditions, calling for systemic changes and accommodations.</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Acceptance and Inclusion</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Acceptance focuses on valuing neurodivergent differences instead of seeking </a:t>
            </a:r>
            <a:r>
              <a:rPr lang="en-US" sz="1800" dirty="0" err="1">
                <a:latin typeface="Calibri" panose="020F0502020204030204" pitchFamily="34" charset="0"/>
                <a:cs typeface="Calibri" panose="020F0502020204030204" pitchFamily="34" charset="0"/>
              </a:rPr>
              <a:t>normalisation</a:t>
            </a:r>
            <a:r>
              <a:rPr lang="en-US" sz="1800" dirty="0">
                <a:latin typeface="Calibri" panose="020F0502020204030204" pitchFamily="34" charset="0"/>
                <a:cs typeface="Calibri" panose="020F0502020204030204" pitchFamily="34" charset="0"/>
              </a:rPr>
              <a:t> or fixes.</a:t>
            </a:r>
          </a:p>
        </p:txBody>
      </p:sp>
    </p:spTree>
    <p:extLst>
      <p:ext uri="{BB962C8B-B14F-4D97-AF65-F5344CB8AC3E}">
        <p14:creationId xmlns:p14="http://schemas.microsoft.com/office/powerpoint/2010/main" val="388277325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B3C91-A320-DC75-8AB8-9BE49D9E9D23}"/>
              </a:ext>
            </a:extLst>
          </p:cNvPr>
          <p:cNvSpPr>
            <a:spLocks noGrp="1"/>
          </p:cNvSpPr>
          <p:nvPr>
            <p:ph type="ctrTitle"/>
          </p:nvPr>
        </p:nvSpPr>
        <p:spPr>
          <a:xfrm>
            <a:off x="792525" y="1511300"/>
            <a:ext cx="10606950" cy="3835400"/>
          </a:xfrm>
        </p:spPr>
        <p:txBody>
          <a:bodyPr anchor="ctr">
            <a:normAutofit/>
          </a:bodyPr>
          <a:lstStyle/>
          <a:p>
            <a:r>
              <a:rPr lang="en-US" dirty="0">
                <a:latin typeface="Calibri" panose="020F0502020204030204" pitchFamily="34" charset="0"/>
                <a:cs typeface="Calibri" panose="020F0502020204030204" pitchFamily="34" charset="0"/>
              </a:rPr>
              <a:t>Neurodivergent Conditions and Perspectives</a:t>
            </a:r>
          </a:p>
        </p:txBody>
      </p:sp>
    </p:spTree>
    <p:extLst>
      <p:ext uri="{BB962C8B-B14F-4D97-AF65-F5344CB8AC3E}">
        <p14:creationId xmlns:p14="http://schemas.microsoft.com/office/powerpoint/2010/main" val="293410699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707C1-7968-38D3-AAD8-7691E7CD44F8}"/>
              </a:ext>
            </a:extLst>
          </p:cNvPr>
          <p:cNvSpPr>
            <a:spLocks noGrp="1"/>
          </p:cNvSpPr>
          <p:nvPr>
            <p:ph type="title"/>
          </p:nvPr>
        </p:nvSpPr>
        <p:spPr>
          <a:xfrm>
            <a:off x="612648" y="548639"/>
            <a:ext cx="4672584" cy="1453896"/>
          </a:xfrm>
        </p:spPr>
        <p:txBody>
          <a:bodyPr anchor="t">
            <a:normAutofit/>
          </a:bodyPr>
          <a:lstStyle/>
          <a:p>
            <a:r>
              <a:rPr lang="en-US" sz="3400"/>
              <a:t>Common Neurodivergent Conditions</a:t>
            </a:r>
          </a:p>
        </p:txBody>
      </p:sp>
      <p:pic>
        <p:nvPicPr>
          <p:cNvPr id="5" name="Content Placeholder 4" descr="innovation and creativity">
            <a:extLst>
              <a:ext uri="{FF2B5EF4-FFF2-40B4-BE49-F238E27FC236}">
                <a16:creationId xmlns:a16="http://schemas.microsoft.com/office/drawing/2014/main" id="{FE3A5012-4028-42C4-9F5F-AF4E9893BDDB}"/>
              </a:ext>
            </a:extLst>
          </p:cNvPr>
          <p:cNvPicPr>
            <a:picLocks noGrp="1" noChangeAspect="1"/>
          </p:cNvPicPr>
          <p:nvPr>
            <p:ph type="pic" sz="quarter" idx="13"/>
          </p:nvPr>
        </p:nvPicPr>
        <p:blipFill>
          <a:blip r:embed="rId3"/>
          <a:srcRect l="25169" r="-2" b="-2"/>
          <a:stretch>
            <a:fillRect/>
          </a:stretch>
        </p:blipFill>
        <p:spPr>
          <a:xfrm>
            <a:off x="720938" y="1591594"/>
            <a:ext cx="4070915" cy="4080083"/>
          </a:xfrm>
          <a:prstGeom prst="rect">
            <a:avLst/>
          </a:prstGeom>
          <a:noFill/>
        </p:spPr>
      </p:pic>
      <p:sp>
        <p:nvSpPr>
          <p:cNvPr id="4" name="Content Placeholder 3">
            <a:extLst>
              <a:ext uri="{FF2B5EF4-FFF2-40B4-BE49-F238E27FC236}">
                <a16:creationId xmlns:a16="http://schemas.microsoft.com/office/drawing/2014/main" id="{B2E054CA-9C32-2614-98A6-A86A2A781204}"/>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993427" y="549275"/>
            <a:ext cx="5585925" cy="5783263"/>
          </a:xfrm>
        </p:spPr>
        <p:txBody>
          <a:bodyPr>
            <a:normAutofit/>
          </a:bodyPr>
          <a:lstStyle/>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Autism Spectrum Disorder</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ASD affects social interaction, communication, and </a:t>
            </a:r>
            <a:r>
              <a:rPr lang="en-US" sz="1800" dirty="0" err="1">
                <a:latin typeface="Calibri" panose="020F0502020204030204" pitchFamily="34" charset="0"/>
                <a:cs typeface="Calibri" panose="020F0502020204030204" pitchFamily="34" charset="0"/>
              </a:rPr>
              <a:t>behaviour</a:t>
            </a:r>
            <a:r>
              <a:rPr lang="en-US" sz="1800" dirty="0">
                <a:latin typeface="Calibri" panose="020F0502020204030204" pitchFamily="34" charset="0"/>
                <a:cs typeface="Calibri" panose="020F0502020204030204" pitchFamily="34" charset="0"/>
              </a:rPr>
              <a:t> with diverse manifestations across individuals.</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ADHD Characteristics</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ADHD includes inattention, hyperactivity, and impulsivity impacting daily tasks and focus.</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Learning and Motor Challenges</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Dyslexia, dyspraxia, and dyscalculia affect reading, coordination, and </a:t>
            </a:r>
            <a:r>
              <a:rPr lang="en-US" sz="1800" dirty="0" err="1">
                <a:latin typeface="Calibri" panose="020F0502020204030204" pitchFamily="34" charset="0"/>
                <a:cs typeface="Calibri" panose="020F0502020204030204" pitchFamily="34" charset="0"/>
              </a:rPr>
              <a:t>maths</a:t>
            </a:r>
            <a:r>
              <a:rPr lang="en-US" sz="1800" dirty="0">
                <a:latin typeface="Calibri" panose="020F0502020204030204" pitchFamily="34" charset="0"/>
                <a:cs typeface="Calibri" panose="020F0502020204030204" pitchFamily="34" charset="0"/>
              </a:rPr>
              <a:t> skills respectively.</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Other Neurodivergent Conditions</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Conditions like Tourette Syndrome and OCD involve tics, </a:t>
            </a:r>
            <a:r>
              <a:rPr lang="en-US" sz="1800" dirty="0" err="1">
                <a:latin typeface="Calibri" panose="020F0502020204030204" pitchFamily="34" charset="0"/>
                <a:cs typeface="Calibri" panose="020F0502020204030204" pitchFamily="34" charset="0"/>
              </a:rPr>
              <a:t>vocalisations</a:t>
            </a:r>
            <a:r>
              <a:rPr lang="en-US" sz="1800" dirty="0">
                <a:latin typeface="Calibri" panose="020F0502020204030204" pitchFamily="34" charset="0"/>
                <a:cs typeface="Calibri" panose="020F0502020204030204" pitchFamily="34" charset="0"/>
              </a:rPr>
              <a:t>, and compulsive </a:t>
            </a:r>
            <a:r>
              <a:rPr lang="en-US" sz="1800" dirty="0" err="1">
                <a:latin typeface="Calibri" panose="020F0502020204030204" pitchFamily="34" charset="0"/>
                <a:cs typeface="Calibri" panose="020F0502020204030204" pitchFamily="34" charset="0"/>
              </a:rPr>
              <a:t>behaviours</a:t>
            </a:r>
            <a:r>
              <a:rPr lang="en-US" sz="18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62552392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B61E-74AC-7E50-7439-48EC50A7F6FE}"/>
              </a:ext>
            </a:extLst>
          </p:cNvPr>
          <p:cNvSpPr>
            <a:spLocks noGrp="1"/>
          </p:cNvSpPr>
          <p:nvPr>
            <p:ph type="title"/>
          </p:nvPr>
        </p:nvSpPr>
        <p:spPr>
          <a:xfrm>
            <a:off x="7253744" y="650496"/>
            <a:ext cx="4328656" cy="1236363"/>
          </a:xfrm>
        </p:spPr>
        <p:txBody>
          <a:bodyPr anchor="t">
            <a:normAutofit/>
          </a:bodyPr>
          <a:lstStyle/>
          <a:p>
            <a:r>
              <a:rPr lang="en-US" sz="4100"/>
              <a:t>Strengths-Based Perspective</a:t>
            </a:r>
          </a:p>
        </p:txBody>
      </p:sp>
      <p:pic>
        <p:nvPicPr>
          <p:cNvPr id="5" name="Content Placeholder 4" descr="Business team brainstorming">
            <a:extLst>
              <a:ext uri="{FF2B5EF4-FFF2-40B4-BE49-F238E27FC236}">
                <a16:creationId xmlns:a16="http://schemas.microsoft.com/office/drawing/2014/main" id="{36E8F429-05EA-4495-A6BF-1151372BC139}"/>
              </a:ext>
            </a:extLst>
          </p:cNvPr>
          <p:cNvPicPr>
            <a:picLocks noGrp="1" noChangeAspect="1"/>
          </p:cNvPicPr>
          <p:nvPr>
            <p:ph type="pic" sz="quarter" idx="15"/>
          </p:nvPr>
        </p:nvPicPr>
        <p:blipFill>
          <a:blip r:embed="rId3"/>
          <a:srcRect l="26702" r="6698"/>
          <a:stretch>
            <a:fillRect/>
          </a:stretch>
        </p:blipFill>
        <p:spPr>
          <a:xfrm>
            <a:off x="807848" y="714676"/>
            <a:ext cx="5416451" cy="5428649"/>
          </a:xfrm>
          <a:prstGeom prst="rect">
            <a:avLst/>
          </a:prstGeom>
          <a:noFill/>
        </p:spPr>
      </p:pic>
      <p:sp>
        <p:nvSpPr>
          <p:cNvPr id="4" name="Content Placeholder 3">
            <a:extLst>
              <a:ext uri="{FF2B5EF4-FFF2-40B4-BE49-F238E27FC236}">
                <a16:creationId xmlns:a16="http://schemas.microsoft.com/office/drawing/2014/main" id="{1F60330D-BB7B-2230-409F-2C4DF4896D47}"/>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253744" y="1781743"/>
            <a:ext cx="4328656" cy="4008822"/>
          </a:xfrm>
        </p:spPr>
        <p:txBody>
          <a:bodyPr>
            <a:noAutofit/>
          </a:bodyPr>
          <a:lstStyle/>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Highlighting Unique Strengths</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This perspective focuses on unique talents of neurodivergent individuals, such as attention to detail and creativity.</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Empowerment and Inclusion</a:t>
            </a:r>
          </a:p>
          <a:p>
            <a:pPr marL="0" lvl="1" indent="0">
              <a:buFont typeface="Arial" panose="020B0604020202020204" pitchFamily="34" charset="0"/>
              <a:buNone/>
            </a:pPr>
            <a:r>
              <a:rPr lang="en-US" sz="1800" dirty="0" err="1">
                <a:latin typeface="Calibri" panose="020F0502020204030204" pitchFamily="34" charset="0"/>
                <a:cs typeface="Calibri" panose="020F0502020204030204" pitchFamily="34" charset="0"/>
              </a:rPr>
              <a:t>Emphasising</a:t>
            </a:r>
            <a:r>
              <a:rPr lang="en-US" sz="1800" dirty="0">
                <a:latin typeface="Calibri" panose="020F0502020204030204" pitchFamily="34" charset="0"/>
                <a:cs typeface="Calibri" panose="020F0502020204030204" pitchFamily="34" charset="0"/>
              </a:rPr>
              <a:t> strengths fosters empowerment, self-esteem, and promotes a more inclusive culture.</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Supportive Environments</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Creating environments in schools, workplaces, and communities that nurture and leverage individual abilities is essential.</a:t>
            </a:r>
          </a:p>
        </p:txBody>
      </p:sp>
    </p:spTree>
    <p:extLst>
      <p:ext uri="{BB962C8B-B14F-4D97-AF65-F5344CB8AC3E}">
        <p14:creationId xmlns:p14="http://schemas.microsoft.com/office/powerpoint/2010/main" val="357788383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6B2AB-5764-602F-EFD6-2B2D6AD1BD1F}"/>
              </a:ext>
            </a:extLst>
          </p:cNvPr>
          <p:cNvSpPr>
            <a:spLocks noGrp="1"/>
          </p:cNvSpPr>
          <p:nvPr>
            <p:ph type="ctrTitle"/>
          </p:nvPr>
        </p:nvSpPr>
        <p:spPr>
          <a:xfrm>
            <a:off x="792525" y="1511300"/>
            <a:ext cx="10606950" cy="3835400"/>
          </a:xfrm>
        </p:spPr>
        <p:txBody>
          <a:bodyPr anchor="ctr">
            <a:normAutofit/>
          </a:bodyPr>
          <a:lstStyle/>
          <a:p>
            <a:r>
              <a:rPr lang="en-US" dirty="0">
                <a:latin typeface="Calibri" panose="020F0502020204030204" pitchFamily="34" charset="0"/>
                <a:cs typeface="Calibri" panose="020F0502020204030204" pitchFamily="34" charset="0"/>
              </a:rPr>
              <a:t>Promoting Inclusion and Awareness</a:t>
            </a:r>
          </a:p>
        </p:txBody>
      </p:sp>
    </p:spTree>
    <p:extLst>
      <p:ext uri="{BB962C8B-B14F-4D97-AF65-F5344CB8AC3E}">
        <p14:creationId xmlns:p14="http://schemas.microsoft.com/office/powerpoint/2010/main" val="36596690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873D9-5ED3-6807-381F-590BC76D0A27}"/>
              </a:ext>
            </a:extLst>
          </p:cNvPr>
          <p:cNvSpPr>
            <a:spLocks noGrp="1"/>
          </p:cNvSpPr>
          <p:nvPr>
            <p:ph type="title"/>
          </p:nvPr>
        </p:nvSpPr>
        <p:spPr>
          <a:xfrm>
            <a:off x="612648" y="548639"/>
            <a:ext cx="4672584" cy="1453896"/>
          </a:xfrm>
        </p:spPr>
        <p:txBody>
          <a:bodyPr anchor="t">
            <a:normAutofit/>
          </a:bodyPr>
          <a:lstStyle/>
          <a:p>
            <a:r>
              <a:rPr lang="en-US"/>
              <a:t>Inclusive Practices</a:t>
            </a:r>
          </a:p>
        </p:txBody>
      </p:sp>
      <p:pic>
        <p:nvPicPr>
          <p:cNvPr id="5" name="Content Placeholder 4" descr="People talking at workplace">
            <a:extLst>
              <a:ext uri="{FF2B5EF4-FFF2-40B4-BE49-F238E27FC236}">
                <a16:creationId xmlns:a16="http://schemas.microsoft.com/office/drawing/2014/main" id="{1DE00A90-0FA0-4DAD-A5A1-671BDD04ED4F}"/>
              </a:ext>
            </a:extLst>
          </p:cNvPr>
          <p:cNvPicPr>
            <a:picLocks noGrp="1" noChangeAspect="1"/>
          </p:cNvPicPr>
          <p:nvPr>
            <p:ph type="pic" sz="quarter" idx="13"/>
          </p:nvPr>
        </p:nvPicPr>
        <p:blipFill>
          <a:blip r:embed="rId3"/>
          <a:srcRect l="2700" r="30951" b="2"/>
          <a:stretch>
            <a:fillRect/>
          </a:stretch>
        </p:blipFill>
        <p:spPr>
          <a:xfrm>
            <a:off x="831598" y="2127421"/>
            <a:ext cx="4070915" cy="4080083"/>
          </a:xfrm>
          <a:prstGeom prst="rect">
            <a:avLst/>
          </a:prstGeom>
          <a:noFill/>
        </p:spPr>
      </p:pic>
      <p:sp>
        <p:nvSpPr>
          <p:cNvPr id="4" name="Content Placeholder 3">
            <a:extLst>
              <a:ext uri="{FF2B5EF4-FFF2-40B4-BE49-F238E27FC236}">
                <a16:creationId xmlns:a16="http://schemas.microsoft.com/office/drawing/2014/main" id="{F70BBBDC-744E-E7F9-F8D9-5E1EE56ABBB0}"/>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993427" y="549275"/>
            <a:ext cx="5585925" cy="5783263"/>
          </a:xfrm>
        </p:spPr>
        <p:txBody>
          <a:bodyPr>
            <a:normAutofit lnSpcReduction="10000"/>
          </a:bodyPr>
          <a:lstStyle/>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Universal Design for Learning</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UDL promotes flexible teaching methods to accommodate diverse learning styles and needs effectively.</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Flexible Workplace Environments</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Flexible communication styles, sensory accommodations, and work schedules enhance productivity and well-being.</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Clear Communication and Expectations</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Explicit communication reduces misunderstandings and anxiety for neurodivergent individuals.</a:t>
            </a:r>
          </a:p>
          <a:p>
            <a:pPr marL="0" indent="0">
              <a:spcBef>
                <a:spcPts val="2500"/>
              </a:spcBef>
              <a:buFont typeface="Arial" panose="020B0604020202020204" pitchFamily="34" charset="0"/>
              <a:buNone/>
            </a:pPr>
            <a:r>
              <a:rPr lang="en-US" b="1" dirty="0">
                <a:latin typeface="Calibri" panose="020F0502020204030204" pitchFamily="34" charset="0"/>
                <a:cs typeface="Calibri" panose="020F0502020204030204" pitchFamily="34" charset="0"/>
              </a:rPr>
              <a:t>Promoting Awareness and Acceptance</a:t>
            </a:r>
          </a:p>
          <a:p>
            <a:pPr marL="0" lvl="1" indent="0">
              <a:buFont typeface="Arial" panose="020B0604020202020204" pitchFamily="34" charset="0"/>
              <a:buNone/>
            </a:pPr>
            <a:r>
              <a:rPr lang="en-US" sz="1800" dirty="0">
                <a:latin typeface="Calibri" panose="020F0502020204030204" pitchFamily="34" charset="0"/>
                <a:cs typeface="Calibri" panose="020F0502020204030204" pitchFamily="34" charset="0"/>
              </a:rPr>
              <a:t>Training and education foster empathy and reduce stigma towards neurodivergent individuals.</a:t>
            </a:r>
          </a:p>
        </p:txBody>
      </p:sp>
    </p:spTree>
    <p:extLst>
      <p:ext uri="{BB962C8B-B14F-4D97-AF65-F5344CB8AC3E}">
        <p14:creationId xmlns:p14="http://schemas.microsoft.com/office/powerpoint/2010/main" val="36268046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3239F-60D8-42E4-F634-CB1E19FF6339}"/>
              </a:ext>
            </a:extLst>
          </p:cNvPr>
          <p:cNvSpPr>
            <a:spLocks noGrp="1"/>
          </p:cNvSpPr>
          <p:nvPr>
            <p:ph type="ctrTitle"/>
          </p:nvPr>
        </p:nvSpPr>
        <p:spPr>
          <a:xfrm>
            <a:off x="612646" y="1600200"/>
            <a:ext cx="10483927" cy="3492875"/>
          </a:xfrm>
        </p:spPr>
        <p:txBody>
          <a:bodyPr anchor="b">
            <a:normAutofit/>
          </a:bodyPr>
          <a:lstStyle/>
          <a:p>
            <a:r>
              <a:rPr lang="en-US" dirty="0">
                <a:latin typeface="Calibri" panose="020F0502020204030204" pitchFamily="34" charset="0"/>
                <a:cs typeface="Calibri" panose="020F0502020204030204" pitchFamily="34" charset="0"/>
              </a:rPr>
              <a:t>Basic Principles of Mental Health in the UK</a:t>
            </a:r>
          </a:p>
        </p:txBody>
      </p:sp>
      <p:sp>
        <p:nvSpPr>
          <p:cNvPr id="3" name="Subtitle 2">
            <a:extLst>
              <a:ext uri="{FF2B5EF4-FFF2-40B4-BE49-F238E27FC236}">
                <a16:creationId xmlns:a16="http://schemas.microsoft.com/office/drawing/2014/main" id="{CB5195C3-9F2E-6CFF-52AD-ECC1AD997B89}"/>
              </a:ext>
            </a:extLst>
          </p:cNvPr>
          <p:cNvSpPr>
            <a:spLocks noGrp="1"/>
          </p:cNvSpPr>
          <p:nvPr>
            <p:ph type="subTitle" idx="1"/>
          </p:nvPr>
        </p:nvSpPr>
        <p:spPr>
          <a:xfrm>
            <a:off x="612646" y="5931314"/>
            <a:ext cx="10483927" cy="816864"/>
          </a:xfrm>
        </p:spPr>
        <p:txBody>
          <a:bodyPr>
            <a:normAutofit/>
          </a:bodyPr>
          <a:lstStyle/>
          <a:p>
            <a:r>
              <a:rPr lang="en-US"/>
              <a:t>Foundations for understanding and supporting mental wellbeing</a:t>
            </a:r>
          </a:p>
        </p:txBody>
      </p:sp>
    </p:spTree>
    <p:extLst>
      <p:ext uri="{BB962C8B-B14F-4D97-AF65-F5344CB8AC3E}">
        <p14:creationId xmlns:p14="http://schemas.microsoft.com/office/powerpoint/2010/main" val="1328291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par>
                                <p:cTn id="11" presetID="10" presetClass="entr" presetSubtype="0" fill="hold" grpId="1" nodeType="withEffect">
                                  <p:stCondLst>
                                    <p:cond delay="250"/>
                                  </p:stCondLst>
                                  <p:iterate>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02916-4E2A-2336-5E42-880D8D9AE023}"/>
              </a:ext>
            </a:extLst>
          </p:cNvPr>
          <p:cNvSpPr>
            <a:spLocks noGrp="1"/>
          </p:cNvSpPr>
          <p:nvPr>
            <p:ph type="ctrTitle"/>
          </p:nvPr>
        </p:nvSpPr>
        <p:spPr>
          <a:xfrm>
            <a:off x="609600" y="990600"/>
            <a:ext cx="10058400" cy="5029200"/>
          </a:xfrm>
        </p:spPr>
        <p:txBody>
          <a:bodyPr anchor="b">
            <a:normAutofit/>
          </a:bodyPr>
          <a:lstStyle/>
          <a:p>
            <a:r>
              <a:rPr lang="en-US" sz="9400" dirty="0">
                <a:latin typeface="Calibri" panose="020F0502020204030204" pitchFamily="34" charset="0"/>
                <a:cs typeface="Calibri" panose="020F0502020204030204" pitchFamily="34" charset="0"/>
              </a:rPr>
              <a:t>Understanding Mental Health</a:t>
            </a:r>
          </a:p>
        </p:txBody>
      </p:sp>
    </p:spTree>
    <p:extLst>
      <p:ext uri="{BB962C8B-B14F-4D97-AF65-F5344CB8AC3E}">
        <p14:creationId xmlns:p14="http://schemas.microsoft.com/office/powerpoint/2010/main" val="34331702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4DA27-683C-9B40-895D-0CCD4FB3C87D}"/>
              </a:ext>
            </a:extLst>
          </p:cNvPr>
          <p:cNvSpPr>
            <a:spLocks noGrp="1"/>
          </p:cNvSpPr>
          <p:nvPr>
            <p:ph type="title"/>
          </p:nvPr>
        </p:nvSpPr>
        <p:spPr>
          <a:xfrm>
            <a:off x="612647" y="136076"/>
            <a:ext cx="6858000" cy="1111532"/>
          </a:xfrm>
        </p:spPr>
        <p:txBody>
          <a:bodyPr anchor="b">
            <a:normAutofit/>
          </a:bodyPr>
          <a:lstStyle/>
          <a:p>
            <a:r>
              <a:rPr lang="en-US" sz="3800" dirty="0"/>
              <a:t>Introduction to Mental Health</a:t>
            </a:r>
          </a:p>
        </p:txBody>
      </p:sp>
      <p:sp>
        <p:nvSpPr>
          <p:cNvPr id="4" name="Content Placeholder 3">
            <a:extLst>
              <a:ext uri="{FF2B5EF4-FFF2-40B4-BE49-F238E27FC236}">
                <a16:creationId xmlns:a16="http://schemas.microsoft.com/office/drawing/2014/main" id="{B9DB0DF3-C08B-0B2A-7113-DBB2DD3C3112}"/>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417320"/>
            <a:ext cx="6858000" cy="4200198"/>
          </a:xfrm>
        </p:spPr>
        <p:txBody>
          <a:bodyPr>
            <a:noAutofit/>
          </a:bodyPr>
          <a:lstStyle/>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Definition and Impact</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Mental health affects emotional, psychological, and social well-being, influencing thoughts, feelings, and </a:t>
            </a:r>
            <a:r>
              <a:rPr sz="1800" dirty="0" err="1">
                <a:latin typeface="Calibri" panose="020F0502020204030204" pitchFamily="34" charset="0"/>
                <a:cs typeface="Calibri" panose="020F0502020204030204" pitchFamily="34" charset="0"/>
              </a:rPr>
              <a:t>behavio</a:t>
            </a:r>
            <a:r>
              <a:rPr lang="en-GB" sz="1800" dirty="0">
                <a:latin typeface="Calibri" panose="020F0502020204030204" pitchFamily="34" charset="0"/>
                <a:cs typeface="Calibri" panose="020F0502020204030204" pitchFamily="34" charset="0"/>
              </a:rPr>
              <a:t>u</a:t>
            </a:r>
            <a:r>
              <a:rPr sz="1800" dirty="0" err="1">
                <a:latin typeface="Calibri" panose="020F0502020204030204" pitchFamily="34" charset="0"/>
                <a:cs typeface="Calibri" panose="020F0502020204030204" pitchFamily="34" charset="0"/>
              </a:rPr>
              <a:t>rs</a:t>
            </a:r>
            <a:r>
              <a:rPr sz="1800" dirty="0">
                <a:latin typeface="Calibri" panose="020F0502020204030204" pitchFamily="34" charset="0"/>
                <a:cs typeface="Calibri" panose="020F0502020204030204" pitchFamily="34" charset="0"/>
              </a:rPr>
              <a:t>.</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Prevalence in the UK</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One in four people in the UK experience a mental health problem annually, highlighting its widespread impact.</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Positive Mental Health</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Mental health includes managing emotions, maintaining relationships, and coping with life challenges positively.</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Promotion and Support</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Promoting mental health requires supportive environments, stigma reduction, and accessible care and support services.</a:t>
            </a:r>
            <a:endParaRPr lang="en-US" sz="1800" dirty="0">
              <a:latin typeface="Calibri" panose="020F0502020204030204" pitchFamily="34" charset="0"/>
              <a:cs typeface="Calibri" panose="020F0502020204030204" pitchFamily="34" charset="0"/>
            </a:endParaRPr>
          </a:p>
        </p:txBody>
      </p:sp>
      <p:pic>
        <p:nvPicPr>
          <p:cNvPr id="5" name="Content Placeholder 4" descr="Blackboard Business Strategy Concept">
            <a:extLst>
              <a:ext uri="{FF2B5EF4-FFF2-40B4-BE49-F238E27FC236}">
                <a16:creationId xmlns:a16="http://schemas.microsoft.com/office/drawing/2014/main" id="{7C177860-B463-4611-BD3D-CA53781CB0BC}"/>
              </a:ext>
            </a:extLst>
          </p:cNvPr>
          <p:cNvPicPr>
            <a:picLocks noGrp="1" noChangeAspect="1"/>
          </p:cNvPicPr>
          <p:nvPr>
            <p:ph type="pic" sz="quarter" idx="13"/>
          </p:nvPr>
        </p:nvPicPr>
        <p:blipFill>
          <a:blip r:embed="rId3"/>
          <a:srcRect l="24101" r="31356" b="-2"/>
          <a:stretch>
            <a:fillRect/>
          </a:stretch>
        </p:blipFill>
        <p:spPr>
          <a:xfrm>
            <a:off x="8091732" y="10"/>
            <a:ext cx="4100267" cy="6857990"/>
          </a:xfrm>
          <a:prstGeom prst="rect">
            <a:avLst/>
          </a:prstGeom>
          <a:noFill/>
        </p:spPr>
      </p:pic>
    </p:spTree>
    <p:extLst>
      <p:ext uri="{BB962C8B-B14F-4D97-AF65-F5344CB8AC3E}">
        <p14:creationId xmlns:p14="http://schemas.microsoft.com/office/powerpoint/2010/main" val="35193094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C5D48-18D5-0AAD-FCA7-945E50084864}"/>
              </a:ext>
            </a:extLst>
          </p:cNvPr>
          <p:cNvSpPr>
            <a:spLocks noGrp="1"/>
          </p:cNvSpPr>
          <p:nvPr>
            <p:ph type="ctrTitle"/>
          </p:nvPr>
        </p:nvSpPr>
        <p:spPr>
          <a:xfrm>
            <a:off x="609600" y="990600"/>
            <a:ext cx="10058400" cy="5029200"/>
          </a:xfrm>
        </p:spPr>
        <p:txBody>
          <a:bodyPr anchor="b">
            <a:normAutofit/>
          </a:bodyPr>
          <a:lstStyle/>
          <a:p>
            <a:r>
              <a:rPr lang="en-US" dirty="0">
                <a:latin typeface="Calibri" panose="020F0502020204030204" pitchFamily="34" charset="0"/>
                <a:cs typeface="Calibri" panose="020F0502020204030204" pitchFamily="34" charset="0"/>
              </a:rPr>
              <a:t>Mental Health Conditions</a:t>
            </a:r>
          </a:p>
        </p:txBody>
      </p:sp>
    </p:spTree>
    <p:extLst>
      <p:ext uri="{BB962C8B-B14F-4D97-AF65-F5344CB8AC3E}">
        <p14:creationId xmlns:p14="http://schemas.microsoft.com/office/powerpoint/2010/main" val="8479115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AAE6C-DDE0-D57B-8610-2B7E3E2FED82}"/>
              </a:ext>
            </a:extLst>
          </p:cNvPr>
          <p:cNvSpPr>
            <a:spLocks noGrp="1"/>
          </p:cNvSpPr>
          <p:nvPr>
            <p:ph type="title"/>
          </p:nvPr>
        </p:nvSpPr>
        <p:spPr>
          <a:xfrm>
            <a:off x="612647" y="136076"/>
            <a:ext cx="6858000" cy="1111532"/>
          </a:xfrm>
        </p:spPr>
        <p:txBody>
          <a:bodyPr anchor="b">
            <a:normAutofit fontScale="90000"/>
          </a:bodyPr>
          <a:lstStyle/>
          <a:p>
            <a:r>
              <a:rPr lang="en-US" sz="3800" dirty="0"/>
              <a:t>Common Mental Health Conditions</a:t>
            </a:r>
          </a:p>
        </p:txBody>
      </p:sp>
      <p:sp>
        <p:nvSpPr>
          <p:cNvPr id="4" name="Content Placeholder 3">
            <a:extLst>
              <a:ext uri="{FF2B5EF4-FFF2-40B4-BE49-F238E27FC236}">
                <a16:creationId xmlns:a16="http://schemas.microsoft.com/office/drawing/2014/main" id="{CA804068-3220-931A-36C8-C2438E144B02}"/>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328901"/>
            <a:ext cx="6858000" cy="4200198"/>
          </a:xfrm>
        </p:spPr>
        <p:txBody>
          <a:bodyPr>
            <a:noAutofit/>
          </a:bodyPr>
          <a:lstStyle/>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Common Mental Disorders</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Depression and anxiety disorders, including GAD, panic disorder, and phobias, are widespread and affect all demographics.</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Severe Mental Health Conditions</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Bipolar disorder, schizophrenia, and OCD present significant challenges requiring </a:t>
            </a:r>
            <a:r>
              <a:rPr sz="1800" dirty="0" err="1">
                <a:latin typeface="Calibri" panose="020F0502020204030204" pitchFamily="34" charset="0"/>
                <a:cs typeface="Calibri" panose="020F0502020204030204" pitchFamily="34" charset="0"/>
              </a:rPr>
              <a:t>speciali</a:t>
            </a:r>
            <a:r>
              <a:rPr lang="en-GB" sz="1800" dirty="0">
                <a:latin typeface="Calibri" panose="020F0502020204030204" pitchFamily="34" charset="0"/>
                <a:cs typeface="Calibri" panose="020F0502020204030204" pitchFamily="34" charset="0"/>
              </a:rPr>
              <a:t>s</a:t>
            </a:r>
            <a:r>
              <a:rPr sz="1800" dirty="0">
                <a:latin typeface="Calibri" panose="020F0502020204030204" pitchFamily="34" charset="0"/>
                <a:cs typeface="Calibri" panose="020F0502020204030204" pitchFamily="34" charset="0"/>
              </a:rPr>
              <a:t>ed diagnosis and treatment.</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Eating and Personality Disorders</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Eating disorders and personality disorders are prevalent, especially among young people, requiring tailored support.</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Importance of Early Intervention</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Early diagnosis and access to care improve outcomes, while public awareness reduces stigma and promotes seeking help.</a:t>
            </a:r>
            <a:endParaRPr lang="en-US" sz="1800" dirty="0">
              <a:latin typeface="Calibri" panose="020F0502020204030204" pitchFamily="34" charset="0"/>
              <a:cs typeface="Calibri" panose="020F0502020204030204" pitchFamily="34" charset="0"/>
            </a:endParaRPr>
          </a:p>
        </p:txBody>
      </p:sp>
      <p:pic>
        <p:nvPicPr>
          <p:cNvPr id="5" name="Content Placeholder 4" descr="Lots of paper men silhouettes and one of them with a broken heart on his chest">
            <a:extLst>
              <a:ext uri="{FF2B5EF4-FFF2-40B4-BE49-F238E27FC236}">
                <a16:creationId xmlns:a16="http://schemas.microsoft.com/office/drawing/2014/main" id="{5E61E39A-5464-4612-BE65-3DDF1D36F647}"/>
              </a:ext>
            </a:extLst>
          </p:cNvPr>
          <p:cNvPicPr>
            <a:picLocks noGrp="1" noChangeAspect="1"/>
          </p:cNvPicPr>
          <p:nvPr>
            <p:ph type="pic" sz="quarter" idx="13"/>
          </p:nvPr>
        </p:nvPicPr>
        <p:blipFill>
          <a:blip r:embed="rId3"/>
          <a:srcRect l="29888" r="30203" b="-1"/>
          <a:stretch>
            <a:fillRect/>
          </a:stretch>
        </p:blipFill>
        <p:spPr>
          <a:xfrm>
            <a:off x="8091732" y="10"/>
            <a:ext cx="4100267" cy="6857990"/>
          </a:xfrm>
          <a:prstGeom prst="rect">
            <a:avLst/>
          </a:prstGeom>
          <a:noFill/>
        </p:spPr>
      </p:pic>
    </p:spTree>
    <p:extLst>
      <p:ext uri="{BB962C8B-B14F-4D97-AF65-F5344CB8AC3E}">
        <p14:creationId xmlns:p14="http://schemas.microsoft.com/office/powerpoint/2010/main" val="1507484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8DB27-D05F-BE38-D7CD-E7A2C2C6D266}"/>
              </a:ext>
            </a:extLst>
          </p:cNvPr>
          <p:cNvSpPr>
            <a:spLocks noGrp="1"/>
          </p:cNvSpPr>
          <p:nvPr>
            <p:ph type="ctrTitle"/>
          </p:nvPr>
        </p:nvSpPr>
        <p:spPr>
          <a:xfrm>
            <a:off x="609600" y="990600"/>
            <a:ext cx="10058400" cy="5029200"/>
          </a:xfrm>
        </p:spPr>
        <p:txBody>
          <a:bodyPr anchor="b">
            <a:normAutofit/>
          </a:bodyPr>
          <a:lstStyle/>
          <a:p>
            <a:r>
              <a:rPr lang="en-US" sz="9400" dirty="0">
                <a:latin typeface="Calibri" panose="020F0502020204030204" pitchFamily="34" charset="0"/>
                <a:cs typeface="Calibri" panose="020F0502020204030204" pitchFamily="34" charset="0"/>
              </a:rPr>
              <a:t>Principles of Mental Health Support</a:t>
            </a:r>
          </a:p>
        </p:txBody>
      </p:sp>
    </p:spTree>
    <p:extLst>
      <p:ext uri="{BB962C8B-B14F-4D97-AF65-F5344CB8AC3E}">
        <p14:creationId xmlns:p14="http://schemas.microsoft.com/office/powerpoint/2010/main" val="19083625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5E5923-E435-6657-9AC4-9D06028E9B84}"/>
              </a:ext>
            </a:extLst>
          </p:cNvPr>
          <p:cNvSpPr>
            <a:spLocks noGrp="1"/>
          </p:cNvSpPr>
          <p:nvPr>
            <p:ph type="title"/>
          </p:nvPr>
        </p:nvSpPr>
        <p:spPr>
          <a:xfrm>
            <a:off x="612647" y="136076"/>
            <a:ext cx="6858000" cy="1111532"/>
          </a:xfrm>
        </p:spPr>
        <p:txBody>
          <a:bodyPr anchor="b">
            <a:normAutofit/>
          </a:bodyPr>
          <a:lstStyle/>
          <a:p>
            <a:r>
              <a:rPr lang="en-US" sz="3400" dirty="0"/>
              <a:t>Core Principles for Supporting Mental Health</a:t>
            </a:r>
          </a:p>
        </p:txBody>
      </p:sp>
      <p:sp>
        <p:nvSpPr>
          <p:cNvPr id="4" name="Content Placeholder 3">
            <a:extLst>
              <a:ext uri="{FF2B5EF4-FFF2-40B4-BE49-F238E27FC236}">
                <a16:creationId xmlns:a16="http://schemas.microsoft.com/office/drawing/2014/main" id="{66C3614B-2BFB-0B10-CB31-19B96850D578}"/>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328901"/>
            <a:ext cx="6858000" cy="4200198"/>
          </a:xfrm>
        </p:spPr>
        <p:txBody>
          <a:bodyPr>
            <a:noAutofit/>
          </a:bodyPr>
          <a:lstStyle/>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Person-</a:t>
            </a:r>
            <a:r>
              <a:rPr lang="en-US" sz="1800" b="1" dirty="0" err="1">
                <a:latin typeface="Calibri" panose="020F0502020204030204" pitchFamily="34" charset="0"/>
                <a:cs typeface="Calibri" panose="020F0502020204030204" pitchFamily="34" charset="0"/>
              </a:rPr>
              <a:t>Centred</a:t>
            </a:r>
            <a:r>
              <a:rPr lang="en-US" sz="1800" b="1" dirty="0">
                <a:latin typeface="Calibri" panose="020F0502020204030204" pitchFamily="34" charset="0"/>
                <a:cs typeface="Calibri" panose="020F0502020204030204" pitchFamily="34" charset="0"/>
              </a:rPr>
              <a:t> Care</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Care should be flexible, </a:t>
            </a:r>
            <a:r>
              <a:rPr sz="1800" dirty="0" err="1">
                <a:latin typeface="Calibri" panose="020F0502020204030204" pitchFamily="34" charset="0"/>
                <a:cs typeface="Calibri" panose="020F0502020204030204" pitchFamily="34" charset="0"/>
              </a:rPr>
              <a:t>personalised</a:t>
            </a:r>
            <a:r>
              <a:rPr sz="1800" dirty="0">
                <a:latin typeface="Calibri" panose="020F0502020204030204" pitchFamily="34" charset="0"/>
                <a:cs typeface="Calibri" panose="020F0502020204030204" pitchFamily="34" charset="0"/>
              </a:rPr>
              <a:t>, and respect individual identity and preferences.</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Dignity, Respect, and Confidentiality</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Promote dignity, respect, and maintain confidentiality in all interactions and care.</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Legal Rights and Safeguarding</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Uphold equality, legal rights, and </a:t>
            </a:r>
            <a:r>
              <a:rPr sz="1800" dirty="0" err="1">
                <a:latin typeface="Calibri" panose="020F0502020204030204" pitchFamily="34" charset="0"/>
                <a:cs typeface="Calibri" panose="020F0502020204030204" pitchFamily="34" charset="0"/>
              </a:rPr>
              <a:t>prioritise</a:t>
            </a:r>
            <a:r>
              <a:rPr sz="1800" dirty="0">
                <a:latin typeface="Calibri" panose="020F0502020204030204" pitchFamily="34" charset="0"/>
                <a:cs typeface="Calibri" panose="020F0502020204030204" pitchFamily="34" charset="0"/>
              </a:rPr>
              <a:t> safety with risk assessments and interventions.</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Empowerment and Social Inclusion</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Empower individuals to make informed choices and promote social inclusion and independence.</a:t>
            </a:r>
            <a:endParaRPr lang="en-US" sz="1800" dirty="0">
              <a:latin typeface="Calibri" panose="020F0502020204030204" pitchFamily="34" charset="0"/>
              <a:cs typeface="Calibri" panose="020F0502020204030204" pitchFamily="34" charset="0"/>
            </a:endParaRPr>
          </a:p>
        </p:txBody>
      </p:sp>
      <p:pic>
        <p:nvPicPr>
          <p:cNvPr id="5" name="Content Placeholder 4" descr="Diverse hands on yellow background">
            <a:extLst>
              <a:ext uri="{FF2B5EF4-FFF2-40B4-BE49-F238E27FC236}">
                <a16:creationId xmlns:a16="http://schemas.microsoft.com/office/drawing/2014/main" id="{B039D8C0-3384-4BBF-89B4-AC2722C4E89A}"/>
              </a:ext>
            </a:extLst>
          </p:cNvPr>
          <p:cNvPicPr>
            <a:picLocks noGrp="1" noChangeAspect="1"/>
          </p:cNvPicPr>
          <p:nvPr>
            <p:ph type="pic" sz="quarter" idx="13"/>
          </p:nvPr>
        </p:nvPicPr>
        <p:blipFill>
          <a:blip r:embed="rId3"/>
          <a:srcRect l="27702" r="32388" b="-1"/>
          <a:stretch>
            <a:fillRect/>
          </a:stretch>
        </p:blipFill>
        <p:spPr>
          <a:xfrm>
            <a:off x="8091732" y="10"/>
            <a:ext cx="4100267" cy="6857990"/>
          </a:xfrm>
          <a:prstGeom prst="rect">
            <a:avLst/>
          </a:prstGeom>
          <a:noFill/>
        </p:spPr>
      </p:pic>
    </p:spTree>
    <p:extLst>
      <p:ext uri="{BB962C8B-B14F-4D97-AF65-F5344CB8AC3E}">
        <p14:creationId xmlns:p14="http://schemas.microsoft.com/office/powerpoint/2010/main" val="37514699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900EE-71DE-CEC9-7153-2B7724637B0D}"/>
              </a:ext>
            </a:extLst>
          </p:cNvPr>
          <p:cNvSpPr>
            <a:spLocks noGrp="1"/>
          </p:cNvSpPr>
          <p:nvPr>
            <p:ph type="ctrTitle"/>
          </p:nvPr>
        </p:nvSpPr>
        <p:spPr>
          <a:xfrm>
            <a:off x="609600" y="990600"/>
            <a:ext cx="10058400" cy="5029200"/>
          </a:xfrm>
        </p:spPr>
        <p:txBody>
          <a:bodyPr anchor="b">
            <a:normAutofit/>
          </a:bodyPr>
          <a:lstStyle/>
          <a:p>
            <a:r>
              <a:rPr lang="en-US" sz="9400" dirty="0">
                <a:latin typeface="Calibri" panose="020F0502020204030204" pitchFamily="34" charset="0"/>
                <a:cs typeface="Calibri" panose="020F0502020204030204" pitchFamily="34" charset="0"/>
              </a:rPr>
              <a:t>Mental Health Services and Frameworks</a:t>
            </a:r>
          </a:p>
        </p:txBody>
      </p:sp>
    </p:spTree>
    <p:extLst>
      <p:ext uri="{BB962C8B-B14F-4D97-AF65-F5344CB8AC3E}">
        <p14:creationId xmlns:p14="http://schemas.microsoft.com/office/powerpoint/2010/main" val="266506608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D6AF9-2F3C-2D83-F8CC-CAE0C21CD4FC}"/>
              </a:ext>
            </a:extLst>
          </p:cNvPr>
          <p:cNvSpPr>
            <a:spLocks noGrp="1"/>
          </p:cNvSpPr>
          <p:nvPr>
            <p:ph type="title"/>
          </p:nvPr>
        </p:nvSpPr>
        <p:spPr>
          <a:xfrm>
            <a:off x="612647" y="136076"/>
            <a:ext cx="6858000" cy="1111532"/>
          </a:xfrm>
        </p:spPr>
        <p:txBody>
          <a:bodyPr anchor="b">
            <a:normAutofit/>
          </a:bodyPr>
          <a:lstStyle/>
          <a:p>
            <a:r>
              <a:rPr lang="en-US" sz="3800" dirty="0"/>
              <a:t>NHS Frameworks and Services</a:t>
            </a:r>
          </a:p>
        </p:txBody>
      </p:sp>
      <p:sp>
        <p:nvSpPr>
          <p:cNvPr id="4" name="Content Placeholder 3">
            <a:extLst>
              <a:ext uri="{FF2B5EF4-FFF2-40B4-BE49-F238E27FC236}">
                <a16:creationId xmlns:a16="http://schemas.microsoft.com/office/drawing/2014/main" id="{B42CEBF6-1E1B-F6AE-DADD-CCD5B9AF5C4C}"/>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328901"/>
            <a:ext cx="6858000" cy="4200198"/>
          </a:xfrm>
        </p:spPr>
        <p:txBody>
          <a:bodyPr>
            <a:noAutofit/>
          </a:bodyPr>
          <a:lstStyle/>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Comprehensive Mental Health Services</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The NHS offers diverse mental health services including GPs, talking therapies, crisis teams, and inpatient care to meet population needs.</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Community Mental Health Framework</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This framework promotes a whole-person, place-based approach, integrating health and social care for </a:t>
            </a:r>
            <a:r>
              <a:rPr sz="1800" dirty="0" err="1">
                <a:latin typeface="Calibri" panose="020F0502020204030204" pitchFamily="34" charset="0"/>
                <a:cs typeface="Calibri" panose="020F0502020204030204" pitchFamily="34" charset="0"/>
              </a:rPr>
              <a:t>modernised</a:t>
            </a:r>
            <a:r>
              <a:rPr sz="1800" dirty="0">
                <a:latin typeface="Calibri" panose="020F0502020204030204" pitchFamily="34" charset="0"/>
                <a:cs typeface="Calibri" panose="020F0502020204030204" pitchFamily="34" charset="0"/>
              </a:rPr>
              <a:t> community services.</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Role of Integrated Care Systems</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ICS coordinate local services to ensure accessible, effective, and </a:t>
            </a:r>
            <a:r>
              <a:rPr sz="1800" dirty="0" err="1">
                <a:latin typeface="Calibri" panose="020F0502020204030204" pitchFamily="34" charset="0"/>
                <a:cs typeface="Calibri" panose="020F0502020204030204" pitchFamily="34" charset="0"/>
              </a:rPr>
              <a:t>personalised</a:t>
            </a:r>
            <a:r>
              <a:rPr sz="1800" dirty="0">
                <a:latin typeface="Calibri" panose="020F0502020204030204" pitchFamily="34" charset="0"/>
                <a:cs typeface="Calibri" panose="020F0502020204030204" pitchFamily="34" charset="0"/>
              </a:rPr>
              <a:t> mental health care.</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Focus on Early Intervention and Recovery</a:t>
            </a:r>
          </a:p>
          <a:p>
            <a:pPr marL="0" lvl="1" indent="0">
              <a:buFont typeface="Arial" panose="020B0604020202020204" pitchFamily="34" charset="0"/>
              <a:buNone/>
            </a:pPr>
            <a:r>
              <a:rPr sz="1800" dirty="0" err="1">
                <a:latin typeface="Calibri" panose="020F0502020204030204" pitchFamily="34" charset="0"/>
                <a:cs typeface="Calibri" panose="020F0502020204030204" pitchFamily="34" charset="0"/>
              </a:rPr>
              <a:t>Emphasises</a:t>
            </a:r>
            <a:r>
              <a:rPr sz="1800" dirty="0">
                <a:latin typeface="Calibri" panose="020F0502020204030204" pitchFamily="34" charset="0"/>
                <a:cs typeface="Calibri" panose="020F0502020204030204" pitchFamily="34" charset="0"/>
              </a:rPr>
              <a:t> early intervention, prevention, and recovery to reduce care fragmentation and improve continuity.</a:t>
            </a:r>
            <a:endParaRPr lang="en-US" sz="1800" dirty="0">
              <a:latin typeface="Calibri" panose="020F0502020204030204" pitchFamily="34" charset="0"/>
              <a:cs typeface="Calibri" panose="020F0502020204030204" pitchFamily="34" charset="0"/>
            </a:endParaRPr>
          </a:p>
        </p:txBody>
      </p:sp>
      <p:pic>
        <p:nvPicPr>
          <p:cNvPr id="5" name="Content Placeholder 4" descr="While the young adult son checks his smart phone, the mid adult female doctor talks to the senior adult father.">
            <a:extLst>
              <a:ext uri="{FF2B5EF4-FFF2-40B4-BE49-F238E27FC236}">
                <a16:creationId xmlns:a16="http://schemas.microsoft.com/office/drawing/2014/main" id="{670E5D82-54AF-4F9F-BFCB-A665012EF3D2}"/>
              </a:ext>
            </a:extLst>
          </p:cNvPr>
          <p:cNvPicPr>
            <a:picLocks noGrp="1" noChangeAspect="1"/>
          </p:cNvPicPr>
          <p:nvPr>
            <p:ph type="pic" sz="quarter" idx="13"/>
          </p:nvPr>
        </p:nvPicPr>
        <p:blipFill>
          <a:blip r:embed="rId3"/>
          <a:srcRect l="24173" r="35918" b="-1"/>
          <a:stretch>
            <a:fillRect/>
          </a:stretch>
        </p:blipFill>
        <p:spPr>
          <a:xfrm>
            <a:off x="8091732" y="10"/>
            <a:ext cx="4100267" cy="6857990"/>
          </a:xfrm>
          <a:prstGeom prst="rect">
            <a:avLst/>
          </a:prstGeom>
          <a:noFill/>
        </p:spPr>
      </p:pic>
    </p:spTree>
    <p:extLst>
      <p:ext uri="{BB962C8B-B14F-4D97-AF65-F5344CB8AC3E}">
        <p14:creationId xmlns:p14="http://schemas.microsoft.com/office/powerpoint/2010/main" val="15118853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7BCF1-980A-F5BA-DD88-32DB681EBEBD}"/>
              </a:ext>
            </a:extLst>
          </p:cNvPr>
          <p:cNvSpPr>
            <a:spLocks noGrp="1"/>
          </p:cNvSpPr>
          <p:nvPr>
            <p:ph type="ctrTitle"/>
          </p:nvPr>
        </p:nvSpPr>
        <p:spPr>
          <a:xfrm>
            <a:off x="609600" y="990600"/>
            <a:ext cx="10058400" cy="5029200"/>
          </a:xfrm>
        </p:spPr>
        <p:txBody>
          <a:bodyPr anchor="b">
            <a:normAutofit/>
          </a:bodyPr>
          <a:lstStyle/>
          <a:p>
            <a:r>
              <a:rPr lang="en-US" dirty="0">
                <a:latin typeface="Calibri" panose="020F0502020204030204" pitchFamily="34" charset="0"/>
                <a:cs typeface="Calibri" panose="020F0502020204030204" pitchFamily="34" charset="0"/>
              </a:rPr>
              <a:t>Education and Awareness</a:t>
            </a:r>
          </a:p>
        </p:txBody>
      </p:sp>
    </p:spTree>
    <p:extLst>
      <p:ext uri="{BB962C8B-B14F-4D97-AF65-F5344CB8AC3E}">
        <p14:creationId xmlns:p14="http://schemas.microsoft.com/office/powerpoint/2010/main" val="128947380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BA2A7-0265-5EF5-765A-0A637984FF5C}"/>
              </a:ext>
            </a:extLst>
          </p:cNvPr>
          <p:cNvSpPr>
            <a:spLocks noGrp="1"/>
          </p:cNvSpPr>
          <p:nvPr>
            <p:ph type="title"/>
          </p:nvPr>
        </p:nvSpPr>
        <p:spPr>
          <a:xfrm>
            <a:off x="612647" y="136076"/>
            <a:ext cx="6858000" cy="1111532"/>
          </a:xfrm>
        </p:spPr>
        <p:txBody>
          <a:bodyPr anchor="b">
            <a:normAutofit fontScale="90000"/>
          </a:bodyPr>
          <a:lstStyle/>
          <a:p>
            <a:r>
              <a:rPr lang="en-US" sz="3800" dirty="0"/>
              <a:t>Education and Awareness Initiatives</a:t>
            </a:r>
          </a:p>
        </p:txBody>
      </p:sp>
      <p:sp>
        <p:nvSpPr>
          <p:cNvPr id="4" name="Content Placeholder 3">
            <a:extLst>
              <a:ext uri="{FF2B5EF4-FFF2-40B4-BE49-F238E27FC236}">
                <a16:creationId xmlns:a16="http://schemas.microsoft.com/office/drawing/2014/main" id="{AA0F9A6E-286F-005C-A635-ED24AA539CE7}"/>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328901"/>
            <a:ext cx="6858000" cy="4200198"/>
          </a:xfrm>
        </p:spPr>
        <p:txBody>
          <a:bodyPr>
            <a:noAutofit/>
          </a:bodyPr>
          <a:lstStyle/>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Educational Resources</a:t>
            </a:r>
          </a:p>
          <a:p>
            <a:pPr marL="0" lvl="1" indent="0">
              <a:buFont typeface="Arial" panose="020B0604020202020204" pitchFamily="34" charset="0"/>
              <a:buNone/>
            </a:pPr>
            <a:r>
              <a:rPr sz="1800" dirty="0" err="1">
                <a:latin typeface="Calibri" panose="020F0502020204030204" pitchFamily="34" charset="0"/>
                <a:cs typeface="Calibri" panose="020F0502020204030204" pitchFamily="34" charset="0"/>
              </a:rPr>
              <a:t>MindEd</a:t>
            </a:r>
            <a:r>
              <a:rPr sz="1800" dirty="0">
                <a:latin typeface="Calibri" panose="020F0502020204030204" pitchFamily="34" charset="0"/>
                <a:cs typeface="Calibri" panose="020F0502020204030204" pitchFamily="34" charset="0"/>
              </a:rPr>
              <a:t> provides free mental health education for all age groups to improve understanding and support.</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Public Awareness Campaigns</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Campaigns like Mental Health Awareness Week foster open conversations and reduce stigma in communities.</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Professional Training </a:t>
            </a:r>
            <a:r>
              <a:rPr lang="en-US" sz="1800" b="1" dirty="0" err="1">
                <a:latin typeface="Calibri" panose="020F0502020204030204" pitchFamily="34" charset="0"/>
                <a:cs typeface="Calibri" panose="020F0502020204030204" pitchFamily="34" charset="0"/>
              </a:rPr>
              <a:t>Programmes</a:t>
            </a:r>
            <a:endParaRPr lang="en-US" sz="1800" b="1" dirty="0">
              <a:latin typeface="Calibri" panose="020F0502020204030204" pitchFamily="34" charset="0"/>
              <a:cs typeface="Calibri" panose="020F0502020204030204" pitchFamily="34" charset="0"/>
            </a:endParaRP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Training equips health professionals with skills to </a:t>
            </a:r>
            <a:r>
              <a:rPr sz="1800" dirty="0" err="1">
                <a:latin typeface="Calibri" panose="020F0502020204030204" pitchFamily="34" charset="0"/>
                <a:cs typeface="Calibri" panose="020F0502020204030204" pitchFamily="34" charset="0"/>
              </a:rPr>
              <a:t>recogni</a:t>
            </a:r>
            <a:r>
              <a:rPr lang="en-GB" sz="1800" dirty="0">
                <a:latin typeface="Calibri" panose="020F0502020204030204" pitchFamily="34" charset="0"/>
                <a:cs typeface="Calibri" panose="020F0502020204030204" pitchFamily="34" charset="0"/>
              </a:rPr>
              <a:t>s</a:t>
            </a:r>
            <a:r>
              <a:rPr sz="1800" dirty="0">
                <a:latin typeface="Calibri" panose="020F0502020204030204" pitchFamily="34" charset="0"/>
                <a:cs typeface="Calibri" panose="020F0502020204030204" pitchFamily="34" charset="0"/>
              </a:rPr>
              <a:t>e and respond to mental health needs effectively.</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Accessible Online Learning</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Online modules focus on specific conditions, making mental health education widely accessible and inclusive.</a:t>
            </a:r>
            <a:endParaRPr lang="en-US" sz="1800" dirty="0">
              <a:latin typeface="Calibri" panose="020F0502020204030204" pitchFamily="34" charset="0"/>
              <a:cs typeface="Calibri" panose="020F0502020204030204" pitchFamily="34" charset="0"/>
            </a:endParaRPr>
          </a:p>
        </p:txBody>
      </p:sp>
      <p:pic>
        <p:nvPicPr>
          <p:cNvPr id="5" name="Content Placeholder 4" descr="A small group of diverse adults sit together on chairs in a circle.  They are each dressed casually and are sharing their struggles with one another in a group therapy session.  A mature woman of African decent is leading the session.">
            <a:extLst>
              <a:ext uri="{FF2B5EF4-FFF2-40B4-BE49-F238E27FC236}">
                <a16:creationId xmlns:a16="http://schemas.microsoft.com/office/drawing/2014/main" id="{B0FED675-5258-4CE2-9E10-28429AE1E982}"/>
              </a:ext>
            </a:extLst>
          </p:cNvPr>
          <p:cNvPicPr>
            <a:picLocks noGrp="1" noChangeAspect="1"/>
          </p:cNvPicPr>
          <p:nvPr>
            <p:ph type="pic" sz="quarter" idx="13"/>
          </p:nvPr>
        </p:nvPicPr>
        <p:blipFill>
          <a:blip r:embed="rId3"/>
          <a:srcRect l="29849" r="30242" b="-1"/>
          <a:stretch>
            <a:fillRect/>
          </a:stretch>
        </p:blipFill>
        <p:spPr>
          <a:xfrm>
            <a:off x="8091732" y="10"/>
            <a:ext cx="4100267" cy="6857990"/>
          </a:xfrm>
          <a:prstGeom prst="rect">
            <a:avLst/>
          </a:prstGeom>
          <a:noFill/>
        </p:spPr>
      </p:pic>
    </p:spTree>
    <p:extLst>
      <p:ext uri="{BB962C8B-B14F-4D97-AF65-F5344CB8AC3E}">
        <p14:creationId xmlns:p14="http://schemas.microsoft.com/office/powerpoint/2010/main" val="12326535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25B03-A3ED-34BE-0468-2C28282CCCBE}"/>
              </a:ext>
            </a:extLst>
          </p:cNvPr>
          <p:cNvSpPr>
            <a:spLocks noGrp="1"/>
          </p:cNvSpPr>
          <p:nvPr>
            <p:ph type="ctrTitle"/>
          </p:nvPr>
        </p:nvSpPr>
        <p:spPr>
          <a:xfrm>
            <a:off x="609600" y="990600"/>
            <a:ext cx="10058400" cy="5029200"/>
          </a:xfrm>
        </p:spPr>
        <p:txBody>
          <a:bodyPr anchor="b">
            <a:normAutofit/>
          </a:bodyPr>
          <a:lstStyle/>
          <a:p>
            <a:r>
              <a:rPr lang="en-US" dirty="0">
                <a:latin typeface="Calibri" panose="020F0502020204030204" pitchFamily="34" charset="0"/>
                <a:cs typeface="Calibri" panose="020F0502020204030204" pitchFamily="34" charset="0"/>
              </a:rPr>
              <a:t>Support Systems and Resources</a:t>
            </a:r>
          </a:p>
        </p:txBody>
      </p:sp>
    </p:spTree>
    <p:extLst>
      <p:ext uri="{BB962C8B-B14F-4D97-AF65-F5344CB8AC3E}">
        <p14:creationId xmlns:p14="http://schemas.microsoft.com/office/powerpoint/2010/main" val="11015168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15FAC-CF92-41C6-81E4-9FCA0CD4B83E}"/>
              </a:ext>
            </a:extLst>
          </p:cNvPr>
          <p:cNvSpPr>
            <a:spLocks noGrp="1"/>
          </p:cNvSpPr>
          <p:nvPr>
            <p:ph type="title"/>
          </p:nvPr>
        </p:nvSpPr>
        <p:spPr>
          <a:xfrm>
            <a:off x="4718303" y="218440"/>
            <a:ext cx="6858000" cy="1111532"/>
          </a:xfrm>
        </p:spPr>
        <p:txBody>
          <a:bodyPr anchor="b">
            <a:normAutofit/>
          </a:bodyPr>
          <a:lstStyle/>
          <a:p>
            <a:r>
              <a:rPr lang="en-US" sz="3800" dirty="0"/>
              <a:t>Resources and Support Systems</a:t>
            </a:r>
          </a:p>
        </p:txBody>
      </p:sp>
      <p:pic>
        <p:nvPicPr>
          <p:cNvPr id="5" name="Content Placeholder 4" descr="Directly above shot of group of friends holding a yellow speech bubble with human head and machinery gears against white background, representing the concept of intelligence, brainstorming and progress.">
            <a:extLst>
              <a:ext uri="{FF2B5EF4-FFF2-40B4-BE49-F238E27FC236}">
                <a16:creationId xmlns:a16="http://schemas.microsoft.com/office/drawing/2014/main" id="{B4701C84-D646-4D34-AAC5-18078B175BB1}"/>
              </a:ext>
            </a:extLst>
          </p:cNvPr>
          <p:cNvPicPr>
            <a:picLocks noGrp="1" noChangeAspect="1"/>
          </p:cNvPicPr>
          <p:nvPr>
            <p:ph type="pic" sz="quarter" idx="13"/>
          </p:nvPr>
        </p:nvPicPr>
        <p:blipFill>
          <a:blip r:embed="rId3"/>
          <a:srcRect l="25375" r="29337" b="2"/>
          <a:stretch>
            <a:fillRect/>
          </a:stretch>
        </p:blipFill>
        <p:spPr>
          <a:xfrm>
            <a:off x="20" y="10"/>
            <a:ext cx="4100247" cy="6857990"/>
          </a:xfrm>
          <a:prstGeom prst="rect">
            <a:avLst/>
          </a:prstGeom>
          <a:noFill/>
        </p:spPr>
      </p:pic>
      <p:sp>
        <p:nvSpPr>
          <p:cNvPr id="4" name="Content Placeholder 3">
            <a:extLst>
              <a:ext uri="{FF2B5EF4-FFF2-40B4-BE49-F238E27FC236}">
                <a16:creationId xmlns:a16="http://schemas.microsoft.com/office/drawing/2014/main" id="{42BB46A1-2D78-F919-8BA7-2C8B0BCCACCE}"/>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718303" y="1407160"/>
            <a:ext cx="6858000" cy="4200198"/>
          </a:xfrm>
        </p:spPr>
        <p:txBody>
          <a:bodyPr>
            <a:noAutofit/>
          </a:bodyPr>
          <a:lstStyle/>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Comprehensive Information Access</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NHS website provides extensive mental health information and guidance on accessing treatment and services.</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Charity Support and Advocacy</a:t>
            </a:r>
          </a:p>
          <a:p>
            <a:pPr marL="0" lvl="1" indent="0">
              <a:buFont typeface="Arial" panose="020B0604020202020204" pitchFamily="34" charset="0"/>
              <a:buNone/>
            </a:pPr>
            <a:r>
              <a:rPr sz="1800" dirty="0" err="1">
                <a:latin typeface="Calibri" panose="020F0502020204030204" pitchFamily="34" charset="0"/>
                <a:cs typeface="Calibri" panose="020F0502020204030204" pitchFamily="34" charset="0"/>
              </a:rPr>
              <a:t>Organi</a:t>
            </a:r>
            <a:r>
              <a:rPr lang="en-GB" sz="1800" dirty="0">
                <a:latin typeface="Calibri" panose="020F0502020204030204" pitchFamily="34" charset="0"/>
                <a:cs typeface="Calibri" panose="020F0502020204030204" pitchFamily="34" charset="0"/>
              </a:rPr>
              <a:t>s</a:t>
            </a:r>
            <a:r>
              <a:rPr sz="1800" dirty="0" err="1">
                <a:latin typeface="Calibri" panose="020F0502020204030204" pitchFamily="34" charset="0"/>
                <a:cs typeface="Calibri" panose="020F0502020204030204" pitchFamily="34" charset="0"/>
              </a:rPr>
              <a:t>ations</a:t>
            </a:r>
            <a:r>
              <a:rPr sz="1800" dirty="0">
                <a:latin typeface="Calibri" panose="020F0502020204030204" pitchFamily="34" charset="0"/>
                <a:cs typeface="Calibri" panose="020F0502020204030204" pitchFamily="34" charset="0"/>
              </a:rPr>
              <a:t> like Mind and Mental Health Foundation offer support, advocacy, and educational materials for mental health.</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Helpline and Immediate Assistance</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Samaritans offer a free, confidential helpline for individuals in emotional distress to receive immediate support.</a:t>
            </a:r>
            <a:endParaRPr lang="en-US" sz="1800" dirty="0">
              <a:latin typeface="Calibri" panose="020F0502020204030204" pitchFamily="34" charset="0"/>
              <a:cs typeface="Calibri" panose="020F0502020204030204" pitchFamily="34" charset="0"/>
            </a:endParaRPr>
          </a:p>
          <a:p>
            <a:pPr marL="0" indent="0">
              <a:spcBef>
                <a:spcPts val="2500"/>
              </a:spcBef>
              <a:buFont typeface="Arial" panose="020B0604020202020204" pitchFamily="34" charset="0"/>
              <a:buNone/>
            </a:pPr>
            <a:r>
              <a:rPr lang="en-US" sz="1800" b="1" dirty="0">
                <a:latin typeface="Calibri" panose="020F0502020204030204" pitchFamily="34" charset="0"/>
                <a:cs typeface="Calibri" panose="020F0502020204030204" pitchFamily="34" charset="0"/>
              </a:rPr>
              <a:t>Community and Peer Support</a:t>
            </a:r>
          </a:p>
          <a:p>
            <a:pPr marL="0" lvl="1" indent="0">
              <a:buFont typeface="Arial" panose="020B0604020202020204" pitchFamily="34" charset="0"/>
              <a:buNone/>
            </a:pPr>
            <a:r>
              <a:rPr sz="1800" dirty="0">
                <a:latin typeface="Calibri" panose="020F0502020204030204" pitchFamily="34" charset="0"/>
                <a:cs typeface="Calibri" panose="020F0502020204030204" pitchFamily="34" charset="0"/>
              </a:rPr>
              <a:t>Local GPs, mental health teams, online platforms, and peer groups provide accessible care and connection opportunities.</a:t>
            </a:r>
            <a:endParaRPr 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3515005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0FE1A-C7F8-E7B1-2017-6E7374AE45EE}"/>
              </a:ext>
            </a:extLst>
          </p:cNvPr>
          <p:cNvSpPr>
            <a:spLocks noGrp="1"/>
          </p:cNvSpPr>
          <p:nvPr>
            <p:ph type="ctrTitle"/>
          </p:nvPr>
        </p:nvSpPr>
        <p:spPr>
          <a:xfrm>
            <a:off x="512064" y="512064"/>
            <a:ext cx="5472357" cy="3319272"/>
          </a:xfrm>
        </p:spPr>
        <p:txBody>
          <a:bodyPr anchor="t">
            <a:normAutofit/>
          </a:bodyPr>
          <a:lstStyle/>
          <a:p>
            <a:r>
              <a:rPr lang="en-US" dirty="0">
                <a:latin typeface="Calibri" panose="020F0502020204030204" pitchFamily="34" charset="0"/>
                <a:cs typeface="Calibri" panose="020F0502020204030204" pitchFamily="34" charset="0"/>
              </a:rPr>
              <a:t>Basic Principles of Community in the UK</a:t>
            </a:r>
          </a:p>
        </p:txBody>
      </p:sp>
      <p:sp>
        <p:nvSpPr>
          <p:cNvPr id="3" name="Subtitle 2">
            <a:extLst>
              <a:ext uri="{FF2B5EF4-FFF2-40B4-BE49-F238E27FC236}">
                <a16:creationId xmlns:a16="http://schemas.microsoft.com/office/drawing/2014/main" id="{4DBFAFE1-9A08-EE59-B4CD-6B5469D04F72}"/>
              </a:ext>
            </a:extLst>
          </p:cNvPr>
          <p:cNvSpPr>
            <a:spLocks noGrp="1"/>
          </p:cNvSpPr>
          <p:nvPr>
            <p:ph type="subTitle" idx="1"/>
          </p:nvPr>
        </p:nvSpPr>
        <p:spPr>
          <a:xfrm>
            <a:off x="512064" y="4754880"/>
            <a:ext cx="5472357" cy="1024099"/>
          </a:xfrm>
        </p:spPr>
        <p:txBody>
          <a:bodyPr>
            <a:normAutofit/>
          </a:bodyPr>
          <a:lstStyle/>
          <a:p>
            <a:r>
              <a:rPr lang="en-US"/>
              <a:t>Understanding social values and cohesion within society</a:t>
            </a:r>
          </a:p>
        </p:txBody>
      </p:sp>
      <p:pic>
        <p:nvPicPr>
          <p:cNvPr id="4" name="Picture 3" descr="Street in Old Portsmouth, England, UK">
            <a:extLst>
              <a:ext uri="{FF2B5EF4-FFF2-40B4-BE49-F238E27FC236}">
                <a16:creationId xmlns:a16="http://schemas.microsoft.com/office/drawing/2014/main" id="{706ABB0F-23AA-48ED-963D-E3835B236B3D}"/>
              </a:ext>
            </a:extLst>
          </p:cNvPr>
          <p:cNvPicPr>
            <a:picLocks noChangeAspect="1"/>
          </p:cNvPicPr>
          <p:nvPr/>
        </p:nvPicPr>
        <p:blipFill>
          <a:blip r:embed="rId3"/>
          <a:srcRect t="11151" r="2" b="2"/>
          <a:stretch>
            <a:fillRect/>
          </a:stretch>
        </p:blipFill>
        <p:spPr>
          <a:xfrm>
            <a:off x="7039780" y="1"/>
            <a:ext cx="5152221" cy="6857998"/>
          </a:xfrm>
          <a:custGeom>
            <a:avLst/>
            <a:gdLst>
              <a:gd name="connsiteX0" fmla="*/ 0 w 5152221"/>
              <a:gd name="connsiteY0" fmla="*/ 0 h 6857998"/>
              <a:gd name="connsiteX1" fmla="*/ 5152221 w 5152221"/>
              <a:gd name="connsiteY1" fmla="*/ 0 h 6857998"/>
              <a:gd name="connsiteX2" fmla="*/ 5152221 w 5152221"/>
              <a:gd name="connsiteY2" fmla="*/ 6857998 h 6857998"/>
              <a:gd name="connsiteX3" fmla="*/ 279954 w 5152221"/>
              <a:gd name="connsiteY3" fmla="*/ 6857998 h 6857998"/>
            </a:gdLst>
            <a:ahLst/>
            <a:cxnLst>
              <a:cxn ang="0">
                <a:pos x="connsiteX0" y="connsiteY0"/>
              </a:cxn>
              <a:cxn ang="0">
                <a:pos x="connsiteX1" y="connsiteY1"/>
              </a:cxn>
              <a:cxn ang="0">
                <a:pos x="connsiteX2" y="connsiteY2"/>
              </a:cxn>
              <a:cxn ang="0">
                <a:pos x="connsiteX3" y="connsiteY3"/>
              </a:cxn>
            </a:cxnLst>
            <a:rect l="l" t="t" r="r" b="b"/>
            <a:pathLst>
              <a:path w="5152221" h="6857998">
                <a:moveTo>
                  <a:pt x="0" y="0"/>
                </a:moveTo>
                <a:lnTo>
                  <a:pt x="5152221" y="0"/>
                </a:lnTo>
                <a:lnTo>
                  <a:pt x="5152221" y="6857998"/>
                </a:lnTo>
                <a:lnTo>
                  <a:pt x="279954" y="6857998"/>
                </a:lnTo>
                <a:close/>
              </a:path>
            </a:pathLst>
          </a:custGeom>
          <a:noFill/>
        </p:spPr>
      </p:pic>
    </p:spTree>
    <p:extLst>
      <p:ext uri="{BB962C8B-B14F-4D97-AF65-F5344CB8AC3E}">
        <p14:creationId xmlns:p14="http://schemas.microsoft.com/office/powerpoint/2010/main" val="1438448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par>
                                <p:cTn id="11" presetID="10" presetClass="entr" presetSubtype="0" fill="hold" grpId="1" nodeType="withEffect">
                                  <p:stCondLst>
                                    <p:cond delay="250"/>
                                  </p:stCondLst>
                                  <p:iterate>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0A9A3-CEAC-B4E9-E4E7-E984BA712F95}"/>
              </a:ext>
            </a:extLst>
          </p:cNvPr>
          <p:cNvSpPr>
            <a:spLocks noGrp="1"/>
          </p:cNvSpPr>
          <p:nvPr>
            <p:ph type="title"/>
          </p:nvPr>
        </p:nvSpPr>
        <p:spPr>
          <a:xfrm>
            <a:off x="2388871" y="1707549"/>
            <a:ext cx="7258050" cy="2826351"/>
          </a:xfrm>
        </p:spPr>
        <p:txBody>
          <a:bodyPr anchor="ctr">
            <a:normAutofit/>
          </a:bodyPr>
          <a:lstStyle/>
          <a:p>
            <a:r>
              <a:rPr lang="en-US" dirty="0">
                <a:latin typeface="Calibri" panose="020F0502020204030204" pitchFamily="34" charset="0"/>
                <a:cs typeface="Calibri" panose="020F0502020204030204" pitchFamily="34" charset="0"/>
              </a:rPr>
              <a:t>Understanding Community</a:t>
            </a:r>
          </a:p>
        </p:txBody>
      </p:sp>
    </p:spTree>
    <p:extLst>
      <p:ext uri="{BB962C8B-B14F-4D97-AF65-F5344CB8AC3E}">
        <p14:creationId xmlns:p14="http://schemas.microsoft.com/office/powerpoint/2010/main" val="22459811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F45F8-601A-7971-F3C3-D427A1245713}"/>
              </a:ext>
            </a:extLst>
          </p:cNvPr>
          <p:cNvSpPr>
            <a:spLocks noGrp="1"/>
          </p:cNvSpPr>
          <p:nvPr>
            <p:ph type="title"/>
          </p:nvPr>
        </p:nvSpPr>
        <p:spPr>
          <a:xfrm>
            <a:off x="5124450" y="110883"/>
            <a:ext cx="6541852" cy="1166961"/>
          </a:xfrm>
        </p:spPr>
        <p:txBody>
          <a:bodyPr anchor="b">
            <a:normAutofit/>
          </a:bodyPr>
          <a:lstStyle/>
          <a:p>
            <a:r>
              <a:rPr lang="en-US" dirty="0"/>
              <a:t>Introduction to the Concept of Community</a:t>
            </a:r>
          </a:p>
        </p:txBody>
      </p:sp>
      <p:pic>
        <p:nvPicPr>
          <p:cNvPr id="5" name="Content Placeholder 4" descr="Group family photo">
            <a:extLst>
              <a:ext uri="{FF2B5EF4-FFF2-40B4-BE49-F238E27FC236}">
                <a16:creationId xmlns:a16="http://schemas.microsoft.com/office/drawing/2014/main" id="{E8BE80E0-F3AA-47A2-B1D8-BE7787DC9F67}"/>
              </a:ext>
            </a:extLst>
          </p:cNvPr>
          <p:cNvPicPr>
            <a:picLocks noGrp="1" noChangeAspect="1"/>
          </p:cNvPicPr>
          <p:nvPr>
            <p:ph type="pic" sz="quarter" idx="15"/>
          </p:nvPr>
        </p:nvPicPr>
        <p:blipFill>
          <a:blip r:embed="rId3"/>
          <a:srcRect l="29140" r="28606" b="-1"/>
          <a:stretch>
            <a:fillRect/>
          </a:stretch>
        </p:blipFill>
        <p:spPr>
          <a:xfrm>
            <a:off x="1" y="10"/>
            <a:ext cx="4341253" cy="6857990"/>
          </a:xfrm>
          <a:prstGeom prst="rect">
            <a:avLst/>
          </a:prstGeom>
          <a:noFill/>
        </p:spPr>
      </p:pic>
      <p:sp>
        <p:nvSpPr>
          <p:cNvPr id="4" name="Content Placeholder 3">
            <a:extLst>
              <a:ext uri="{FF2B5EF4-FFF2-40B4-BE49-F238E27FC236}">
                <a16:creationId xmlns:a16="http://schemas.microsoft.com/office/drawing/2014/main" id="{ECFE3B52-C1A8-3BB2-18F9-1C9212297ED0}"/>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124450" y="1386840"/>
            <a:ext cx="6542088" cy="4557713"/>
          </a:xfrm>
        </p:spPr>
        <p:txBody>
          <a:bodyPr>
            <a:noAutofit/>
          </a:bodyPr>
          <a:lstStyle/>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Definition of Community</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Community is a group sharing common interests, values, or geographic locations fostering belonging and identity.</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Role in Society</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Communities promote social cohesion, support networks, and enhance individuals' quality of life through cooperation.</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Community Strength Factors</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Participation, trust, and cooperation measure community strength and contribute to resilience during crises.</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Support and Development</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Government and </a:t>
            </a:r>
            <a:r>
              <a:rPr sz="1800" dirty="0" err="1">
                <a:latin typeface="Calibri" panose="020F0502020204030204" pitchFamily="34" charset="0"/>
                <a:cs typeface="Calibri" panose="020F0502020204030204" pitchFamily="34" charset="0"/>
              </a:rPr>
              <a:t>organi</a:t>
            </a:r>
            <a:r>
              <a:rPr lang="en-GB" sz="1800" dirty="0">
                <a:latin typeface="Calibri" panose="020F0502020204030204" pitchFamily="34" charset="0"/>
                <a:cs typeface="Calibri" panose="020F0502020204030204" pitchFamily="34" charset="0"/>
              </a:rPr>
              <a:t>s</a:t>
            </a:r>
            <a:r>
              <a:rPr sz="1800" dirty="0" err="1">
                <a:latin typeface="Calibri" panose="020F0502020204030204" pitchFamily="34" charset="0"/>
                <a:cs typeface="Calibri" panose="020F0502020204030204" pitchFamily="34" charset="0"/>
              </a:rPr>
              <a:t>ations</a:t>
            </a:r>
            <a:r>
              <a:rPr sz="1800" dirty="0">
                <a:latin typeface="Calibri" panose="020F0502020204030204" pitchFamily="34" charset="0"/>
                <a:cs typeface="Calibri" panose="020F0502020204030204" pitchFamily="34" charset="0"/>
              </a:rPr>
              <a:t> support community development via funding, housing, and engagement frameworks.</a:t>
            </a:r>
            <a:endParaRPr 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085087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434CB-F58E-2C85-D5C0-9242C585EDDB}"/>
              </a:ext>
            </a:extLst>
          </p:cNvPr>
          <p:cNvSpPr>
            <a:spLocks noGrp="1"/>
          </p:cNvSpPr>
          <p:nvPr>
            <p:ph type="title"/>
          </p:nvPr>
        </p:nvSpPr>
        <p:spPr>
          <a:xfrm>
            <a:off x="2388871" y="1707549"/>
            <a:ext cx="7258050" cy="2826351"/>
          </a:xfrm>
        </p:spPr>
        <p:txBody>
          <a:bodyPr anchor="ctr">
            <a:normAutofit/>
          </a:bodyPr>
          <a:lstStyle/>
          <a:p>
            <a:r>
              <a:rPr lang="en-US" dirty="0">
                <a:latin typeface="Calibri" panose="020F0502020204030204" pitchFamily="34" charset="0"/>
                <a:cs typeface="Calibri" panose="020F0502020204030204" pitchFamily="34" charset="0"/>
              </a:rPr>
              <a:t>Core British Values</a:t>
            </a:r>
          </a:p>
        </p:txBody>
      </p:sp>
    </p:spTree>
    <p:extLst>
      <p:ext uri="{BB962C8B-B14F-4D97-AF65-F5344CB8AC3E}">
        <p14:creationId xmlns:p14="http://schemas.microsoft.com/office/powerpoint/2010/main" val="8972144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BAB9A-7CC8-290C-60AA-5470D80685D0}"/>
              </a:ext>
            </a:extLst>
          </p:cNvPr>
          <p:cNvSpPr>
            <a:spLocks noGrp="1"/>
          </p:cNvSpPr>
          <p:nvPr>
            <p:ph type="title"/>
          </p:nvPr>
        </p:nvSpPr>
        <p:spPr>
          <a:xfrm>
            <a:off x="513962" y="131203"/>
            <a:ext cx="6634937" cy="1166961"/>
          </a:xfrm>
        </p:spPr>
        <p:txBody>
          <a:bodyPr anchor="b">
            <a:normAutofit/>
          </a:bodyPr>
          <a:lstStyle/>
          <a:p>
            <a:r>
              <a:rPr lang="en-US" dirty="0"/>
              <a:t>Fundamental Values of British Society</a:t>
            </a:r>
          </a:p>
        </p:txBody>
      </p:sp>
      <p:sp>
        <p:nvSpPr>
          <p:cNvPr id="4" name="Content Placeholder 3">
            <a:extLst>
              <a:ext uri="{FF2B5EF4-FFF2-40B4-BE49-F238E27FC236}">
                <a16:creationId xmlns:a16="http://schemas.microsoft.com/office/drawing/2014/main" id="{52DEDC18-1CA7-9ABA-5D5D-210849230873}"/>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14348" y="1298164"/>
            <a:ext cx="6634163" cy="4557713"/>
          </a:xfrm>
        </p:spPr>
        <p:txBody>
          <a:bodyPr>
            <a:noAutofit/>
          </a:bodyPr>
          <a:lstStyle/>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Democracy and Governance</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Democracy ensures </a:t>
            </a:r>
            <a:r>
              <a:rPr sz="1800" dirty="0" err="1">
                <a:latin typeface="Calibri" panose="020F0502020204030204" pitchFamily="34" charset="0"/>
                <a:cs typeface="Calibri" panose="020F0502020204030204" pitchFamily="34" charset="0"/>
              </a:rPr>
              <a:t>citi</a:t>
            </a:r>
            <a:r>
              <a:rPr lang="en-GB" sz="1800" dirty="0">
                <a:latin typeface="Calibri" panose="020F0502020204030204" pitchFamily="34" charset="0"/>
                <a:cs typeface="Calibri" panose="020F0502020204030204" pitchFamily="34" charset="0"/>
              </a:rPr>
              <a:t>z</a:t>
            </a:r>
            <a:r>
              <a:rPr sz="1800" dirty="0" err="1">
                <a:latin typeface="Calibri" panose="020F0502020204030204" pitchFamily="34" charset="0"/>
                <a:cs typeface="Calibri" panose="020F0502020204030204" pitchFamily="34" charset="0"/>
              </a:rPr>
              <a:t>ens</a:t>
            </a:r>
            <a:r>
              <a:rPr sz="1800" dirty="0">
                <a:latin typeface="Calibri" panose="020F0502020204030204" pitchFamily="34" charset="0"/>
                <a:cs typeface="Calibri" panose="020F0502020204030204" pitchFamily="34" charset="0"/>
              </a:rPr>
              <a:t> participate in free and fair elections, having a voice in governance and decision-making.</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Rule of Law</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The rule of law applies equally to all, protecting individual rights and maintaining social order.</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Individual Liberty</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Individual liberty allows personal freedom and expression, respecting others' rights in society.</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Mutual Respect and Tolerance</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Mutual respect and tolerance foster acceptance of diverse cultures, religions, and lifestyles.</a:t>
            </a:r>
            <a:endParaRPr lang="en-US" sz="1800" dirty="0">
              <a:latin typeface="Calibri" panose="020F0502020204030204" pitchFamily="34" charset="0"/>
              <a:cs typeface="Calibri" panose="020F0502020204030204" pitchFamily="34" charset="0"/>
            </a:endParaRPr>
          </a:p>
        </p:txBody>
      </p:sp>
      <p:pic>
        <p:nvPicPr>
          <p:cNvPr id="5" name="Content Placeholder 4" descr="Board game pieces on scale white background">
            <a:extLst>
              <a:ext uri="{FF2B5EF4-FFF2-40B4-BE49-F238E27FC236}">
                <a16:creationId xmlns:a16="http://schemas.microsoft.com/office/drawing/2014/main" id="{AFDE8B17-13C8-496B-9D87-415956B30437}"/>
              </a:ext>
            </a:extLst>
          </p:cNvPr>
          <p:cNvPicPr>
            <a:picLocks noGrp="1" noChangeAspect="1"/>
          </p:cNvPicPr>
          <p:nvPr>
            <p:ph type="pic" sz="quarter" idx="13"/>
          </p:nvPr>
        </p:nvPicPr>
        <p:blipFill>
          <a:blip r:embed="rId3"/>
          <a:srcRect l="27280" r="23107" b="-1"/>
          <a:stretch>
            <a:fillRect/>
          </a:stretch>
        </p:blipFill>
        <p:spPr>
          <a:xfrm>
            <a:off x="7729737" y="2"/>
            <a:ext cx="4462262" cy="6857999"/>
          </a:xfrm>
          <a:prstGeom prst="rect">
            <a:avLst/>
          </a:prstGeom>
          <a:noFill/>
        </p:spPr>
      </p:pic>
    </p:spTree>
    <p:extLst>
      <p:ext uri="{BB962C8B-B14F-4D97-AF65-F5344CB8AC3E}">
        <p14:creationId xmlns:p14="http://schemas.microsoft.com/office/powerpoint/2010/main" val="386024888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5319A-B19F-6A10-1632-38BE477F69D2}"/>
              </a:ext>
            </a:extLst>
          </p:cNvPr>
          <p:cNvSpPr>
            <a:spLocks noGrp="1"/>
          </p:cNvSpPr>
          <p:nvPr>
            <p:ph type="title"/>
          </p:nvPr>
        </p:nvSpPr>
        <p:spPr>
          <a:xfrm>
            <a:off x="2388871" y="1707549"/>
            <a:ext cx="7258050" cy="2826351"/>
          </a:xfrm>
        </p:spPr>
        <p:txBody>
          <a:bodyPr anchor="ctr">
            <a:normAutofit/>
          </a:bodyPr>
          <a:lstStyle/>
          <a:p>
            <a:r>
              <a:rPr lang="en-US" dirty="0">
                <a:latin typeface="Calibri" panose="020F0502020204030204" pitchFamily="34" charset="0"/>
                <a:cs typeface="Calibri" panose="020F0502020204030204" pitchFamily="34" charset="0"/>
              </a:rPr>
              <a:t>Community Engagement</a:t>
            </a:r>
          </a:p>
        </p:txBody>
      </p:sp>
    </p:spTree>
    <p:extLst>
      <p:ext uri="{BB962C8B-B14F-4D97-AF65-F5344CB8AC3E}">
        <p14:creationId xmlns:p14="http://schemas.microsoft.com/office/powerpoint/2010/main" val="22624749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80370-86D1-D593-4C7D-67DC9B6778F5}"/>
              </a:ext>
            </a:extLst>
          </p:cNvPr>
          <p:cNvSpPr>
            <a:spLocks noGrp="1"/>
          </p:cNvSpPr>
          <p:nvPr>
            <p:ph type="title"/>
          </p:nvPr>
        </p:nvSpPr>
        <p:spPr>
          <a:xfrm>
            <a:off x="5124450" y="110883"/>
            <a:ext cx="6541852" cy="1166961"/>
          </a:xfrm>
        </p:spPr>
        <p:txBody>
          <a:bodyPr anchor="b">
            <a:normAutofit/>
          </a:bodyPr>
          <a:lstStyle/>
          <a:p>
            <a:r>
              <a:rPr lang="en-US" dirty="0"/>
              <a:t>Principles of Community Engagement</a:t>
            </a:r>
          </a:p>
        </p:txBody>
      </p:sp>
      <p:pic>
        <p:nvPicPr>
          <p:cNvPr id="5" name="Content Placeholder 4" descr="Young people at their place of work">
            <a:extLst>
              <a:ext uri="{FF2B5EF4-FFF2-40B4-BE49-F238E27FC236}">
                <a16:creationId xmlns:a16="http://schemas.microsoft.com/office/drawing/2014/main" id="{579C7042-9B0B-44B9-B415-5C80938FDB6A}"/>
              </a:ext>
            </a:extLst>
          </p:cNvPr>
          <p:cNvPicPr>
            <a:picLocks noGrp="1" noChangeAspect="1"/>
          </p:cNvPicPr>
          <p:nvPr>
            <p:ph type="pic" sz="quarter" idx="15"/>
          </p:nvPr>
        </p:nvPicPr>
        <p:blipFill>
          <a:blip r:embed="rId3"/>
          <a:srcRect l="24026" r="33719" b="-1"/>
          <a:stretch>
            <a:fillRect/>
          </a:stretch>
        </p:blipFill>
        <p:spPr>
          <a:xfrm>
            <a:off x="1" y="10"/>
            <a:ext cx="4341253" cy="6857990"/>
          </a:xfrm>
          <a:prstGeom prst="rect">
            <a:avLst/>
          </a:prstGeom>
          <a:noFill/>
        </p:spPr>
      </p:pic>
      <p:sp>
        <p:nvSpPr>
          <p:cNvPr id="4" name="Content Placeholder 3">
            <a:extLst>
              <a:ext uri="{FF2B5EF4-FFF2-40B4-BE49-F238E27FC236}">
                <a16:creationId xmlns:a16="http://schemas.microsoft.com/office/drawing/2014/main" id="{A80794A0-62B7-C103-AD13-5B7A4F850452}"/>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124214" y="1356360"/>
            <a:ext cx="6542088" cy="4557713"/>
          </a:xfrm>
        </p:spPr>
        <p:txBody>
          <a:bodyPr>
            <a:noAutofit/>
          </a:bodyPr>
          <a:lstStyle/>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Early and Continuous Engagement</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Engaging stakeholders early and continuously ensures their influence shapes outcomes throughout the process.</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Inclusivity in Participation</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Inclusivity means reaching out to diverse and underrepresented community members for broad participation.</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Transparency Builds Trust</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Clear communication of purpose and processes fosters trust among community members.</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Responsiveness to Feedback</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Acting on community feedback demonstrates responsiveness and strengthens decision-making trust.</a:t>
            </a:r>
            <a:endParaRPr 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4214910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6C46B-C54B-95C6-CB93-F2903FC26688}"/>
              </a:ext>
            </a:extLst>
          </p:cNvPr>
          <p:cNvSpPr>
            <a:spLocks noGrp="1"/>
          </p:cNvSpPr>
          <p:nvPr>
            <p:ph type="title"/>
          </p:nvPr>
        </p:nvSpPr>
        <p:spPr>
          <a:xfrm>
            <a:off x="2388871" y="1707549"/>
            <a:ext cx="7258050" cy="2826351"/>
          </a:xfrm>
        </p:spPr>
        <p:txBody>
          <a:bodyPr anchor="ctr">
            <a:normAutofit/>
          </a:bodyPr>
          <a:lstStyle/>
          <a:p>
            <a:r>
              <a:rPr lang="en-US" dirty="0">
                <a:latin typeface="Calibri" panose="020F0502020204030204" pitchFamily="34" charset="0"/>
                <a:cs typeface="Calibri" panose="020F0502020204030204" pitchFamily="34" charset="0"/>
              </a:rPr>
              <a:t>Community Strength and Cohesion</a:t>
            </a:r>
          </a:p>
        </p:txBody>
      </p:sp>
    </p:spTree>
    <p:extLst>
      <p:ext uri="{BB962C8B-B14F-4D97-AF65-F5344CB8AC3E}">
        <p14:creationId xmlns:p14="http://schemas.microsoft.com/office/powerpoint/2010/main" val="1871805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7D963-4B33-E10F-7AE5-35D1BFCF0006}"/>
              </a:ext>
            </a:extLst>
          </p:cNvPr>
          <p:cNvSpPr>
            <a:spLocks noGrp="1"/>
          </p:cNvSpPr>
          <p:nvPr>
            <p:ph type="title"/>
          </p:nvPr>
        </p:nvSpPr>
        <p:spPr>
          <a:xfrm>
            <a:off x="5124450" y="121043"/>
            <a:ext cx="6541852" cy="1166961"/>
          </a:xfrm>
        </p:spPr>
        <p:txBody>
          <a:bodyPr anchor="b">
            <a:normAutofit/>
          </a:bodyPr>
          <a:lstStyle/>
          <a:p>
            <a:r>
              <a:rPr lang="en-US" dirty="0"/>
              <a:t>Building Social Cohesion in the UK</a:t>
            </a:r>
          </a:p>
        </p:txBody>
      </p:sp>
      <p:pic>
        <p:nvPicPr>
          <p:cNvPr id="5" name="Content Placeholder 4" descr="Young people gathering with sporty friend">
            <a:extLst>
              <a:ext uri="{FF2B5EF4-FFF2-40B4-BE49-F238E27FC236}">
                <a16:creationId xmlns:a16="http://schemas.microsoft.com/office/drawing/2014/main" id="{53100D71-AC3F-475A-B167-8C7B3070FAA7}"/>
              </a:ext>
            </a:extLst>
          </p:cNvPr>
          <p:cNvPicPr>
            <a:picLocks noGrp="1" noChangeAspect="1"/>
          </p:cNvPicPr>
          <p:nvPr>
            <p:ph type="pic" sz="quarter" idx="15"/>
          </p:nvPr>
        </p:nvPicPr>
        <p:blipFill>
          <a:blip r:embed="rId3"/>
          <a:srcRect l="41857" r="15889" b="-1"/>
          <a:stretch>
            <a:fillRect/>
          </a:stretch>
        </p:blipFill>
        <p:spPr>
          <a:xfrm>
            <a:off x="1" y="10"/>
            <a:ext cx="4341253" cy="6857990"/>
          </a:xfrm>
          <a:prstGeom prst="rect">
            <a:avLst/>
          </a:prstGeom>
          <a:noFill/>
        </p:spPr>
      </p:pic>
      <p:sp>
        <p:nvSpPr>
          <p:cNvPr id="4" name="Content Placeholder 3">
            <a:extLst>
              <a:ext uri="{FF2B5EF4-FFF2-40B4-BE49-F238E27FC236}">
                <a16:creationId xmlns:a16="http://schemas.microsoft.com/office/drawing/2014/main" id="{DF5EDADC-CC5F-1C7C-3EF7-A92FDC9159B8}"/>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124450" y="1376680"/>
            <a:ext cx="6542088" cy="4557713"/>
          </a:xfrm>
        </p:spPr>
        <p:txBody>
          <a:bodyPr>
            <a:noAutofit/>
          </a:bodyPr>
          <a:lstStyle/>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Definition of Social Cohesion</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Social cohesion means strong relationships and solidarity among community members fostering unity.</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Challenges to Cohesion</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Economic inequality, political </a:t>
            </a:r>
            <a:r>
              <a:rPr sz="1800" dirty="0" err="1">
                <a:latin typeface="Calibri" panose="020F0502020204030204" pitchFamily="34" charset="0"/>
                <a:cs typeface="Calibri" panose="020F0502020204030204" pitchFamily="34" charset="0"/>
              </a:rPr>
              <a:t>polari</a:t>
            </a:r>
            <a:r>
              <a:rPr lang="en-GB" sz="1800" dirty="0">
                <a:latin typeface="Calibri" panose="020F0502020204030204" pitchFamily="34" charset="0"/>
                <a:cs typeface="Calibri" panose="020F0502020204030204" pitchFamily="34" charset="0"/>
              </a:rPr>
              <a:t>s</a:t>
            </a:r>
            <a:r>
              <a:rPr sz="1800" dirty="0" err="1">
                <a:latin typeface="Calibri" panose="020F0502020204030204" pitchFamily="34" charset="0"/>
                <a:cs typeface="Calibri" panose="020F0502020204030204" pitchFamily="34" charset="0"/>
              </a:rPr>
              <a:t>ation</a:t>
            </a:r>
            <a:r>
              <a:rPr sz="1800" dirty="0">
                <a:latin typeface="Calibri" panose="020F0502020204030204" pitchFamily="34" charset="0"/>
                <a:cs typeface="Calibri" panose="020F0502020204030204" pitchFamily="34" charset="0"/>
              </a:rPr>
              <a:t>, and misinformation threaten social cohesion in the UK.</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Strengths and Initiatives</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Local pride, fairness, and grassroots projects help bridge divides and promote mutual respect.</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Need for Coordinated Effort</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Sustained collaboration among government, civil society, and communities is vital for cohesion.</a:t>
            </a:r>
            <a:endParaRPr 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808423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62031-9A36-1544-549B-E57E5334646D}"/>
              </a:ext>
            </a:extLst>
          </p:cNvPr>
          <p:cNvSpPr>
            <a:spLocks noGrp="1"/>
          </p:cNvSpPr>
          <p:nvPr>
            <p:ph type="title"/>
          </p:nvPr>
        </p:nvSpPr>
        <p:spPr>
          <a:xfrm>
            <a:off x="2388871" y="1707549"/>
            <a:ext cx="7258050" cy="2826351"/>
          </a:xfrm>
        </p:spPr>
        <p:txBody>
          <a:bodyPr anchor="ctr">
            <a:normAutofit/>
          </a:bodyPr>
          <a:lstStyle/>
          <a:p>
            <a:r>
              <a:rPr lang="en-US" dirty="0">
                <a:latin typeface="Calibri" panose="020F0502020204030204" pitchFamily="34" charset="0"/>
                <a:cs typeface="Calibri" panose="020F0502020204030204" pitchFamily="34" charset="0"/>
              </a:rPr>
              <a:t>Government and Local Support</a:t>
            </a:r>
          </a:p>
        </p:txBody>
      </p:sp>
    </p:spTree>
    <p:extLst>
      <p:ext uri="{BB962C8B-B14F-4D97-AF65-F5344CB8AC3E}">
        <p14:creationId xmlns:p14="http://schemas.microsoft.com/office/powerpoint/2010/main" val="198244112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0099E-C296-7CED-825B-6E78FB171B67}"/>
              </a:ext>
            </a:extLst>
          </p:cNvPr>
          <p:cNvSpPr>
            <a:spLocks noGrp="1"/>
          </p:cNvSpPr>
          <p:nvPr>
            <p:ph type="title"/>
          </p:nvPr>
        </p:nvSpPr>
        <p:spPr>
          <a:xfrm>
            <a:off x="513576" y="141363"/>
            <a:ext cx="6634937" cy="1166961"/>
          </a:xfrm>
        </p:spPr>
        <p:txBody>
          <a:bodyPr anchor="b">
            <a:normAutofit/>
          </a:bodyPr>
          <a:lstStyle/>
          <a:p>
            <a:r>
              <a:rPr lang="en-US" dirty="0"/>
              <a:t>Community-Led Initiatives and Housing</a:t>
            </a:r>
          </a:p>
        </p:txBody>
      </p:sp>
      <p:sp>
        <p:nvSpPr>
          <p:cNvPr id="4" name="Content Placeholder 3">
            <a:extLst>
              <a:ext uri="{FF2B5EF4-FFF2-40B4-BE49-F238E27FC236}">
                <a16:creationId xmlns:a16="http://schemas.microsoft.com/office/drawing/2014/main" id="{EE253941-BE9A-CC94-EB8A-1B7D41FFA489}"/>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14350" y="1397000"/>
            <a:ext cx="6634163" cy="4557713"/>
          </a:xfrm>
        </p:spPr>
        <p:txBody>
          <a:bodyPr>
            <a:noAutofit/>
          </a:bodyPr>
          <a:lstStyle/>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Government Investment</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The UK government </a:t>
            </a:r>
            <a:r>
              <a:rPr sz="1800" dirty="0" err="1">
                <a:latin typeface="Calibri" panose="020F0502020204030204" pitchFamily="34" charset="0"/>
                <a:cs typeface="Calibri" panose="020F0502020204030204" pitchFamily="34" charset="0"/>
              </a:rPr>
              <a:t>promot</a:t>
            </a:r>
            <a:r>
              <a:rPr lang="en-GB" sz="1800" dirty="0" err="1">
                <a:latin typeface="Calibri" panose="020F0502020204030204" pitchFamily="34" charset="0"/>
                <a:cs typeface="Calibri" panose="020F0502020204030204" pitchFamily="34" charset="0"/>
              </a:rPr>
              <a:t>ing</a:t>
            </a:r>
            <a:r>
              <a:rPr sz="1800" dirty="0">
                <a:latin typeface="Calibri" panose="020F0502020204030204" pitchFamily="34" charset="0"/>
                <a:cs typeface="Calibri" panose="020F0502020204030204" pitchFamily="34" charset="0"/>
              </a:rPr>
              <a:t> community-led housing development and empowerment.</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Empowering Communities</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Community land trusts and housing co-operatives enable residents to design and build affordable homes meeting local needs.</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Plan for Change Goals</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The broader Plan for Change aims to deliver 1.5 million new homes and enhance social and affordable housing nationwide.</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Inclusive Urban Planning</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This approach promotes participatory models where local voices shape urban development and strengthen community bonds.</a:t>
            </a:r>
            <a:endParaRPr lang="en-US" sz="1800" dirty="0">
              <a:latin typeface="Calibri" panose="020F0502020204030204" pitchFamily="34" charset="0"/>
              <a:cs typeface="Calibri" panose="020F0502020204030204" pitchFamily="34" charset="0"/>
            </a:endParaRPr>
          </a:p>
        </p:txBody>
      </p:sp>
      <p:pic>
        <p:nvPicPr>
          <p:cNvPr id="5" name="Content Placeholder 4" descr="Shot of a young businessman and businesswoman discussing paperwork in a modern office">
            <a:extLst>
              <a:ext uri="{FF2B5EF4-FFF2-40B4-BE49-F238E27FC236}">
                <a16:creationId xmlns:a16="http://schemas.microsoft.com/office/drawing/2014/main" id="{114BB553-E933-43D5-88B2-9A161F96C27B}"/>
              </a:ext>
            </a:extLst>
          </p:cNvPr>
          <p:cNvPicPr>
            <a:picLocks noGrp="1" noChangeAspect="1"/>
          </p:cNvPicPr>
          <p:nvPr>
            <p:ph type="pic" sz="quarter" idx="13"/>
          </p:nvPr>
        </p:nvPicPr>
        <p:blipFill>
          <a:blip r:embed="rId3"/>
          <a:srcRect l="35659" r="20909" b="-2"/>
          <a:stretch>
            <a:fillRect/>
          </a:stretch>
        </p:blipFill>
        <p:spPr>
          <a:xfrm>
            <a:off x="7729737" y="2"/>
            <a:ext cx="4462262" cy="6857999"/>
          </a:xfrm>
          <a:prstGeom prst="rect">
            <a:avLst/>
          </a:prstGeom>
          <a:noFill/>
        </p:spPr>
      </p:pic>
    </p:spTree>
    <p:extLst>
      <p:ext uri="{BB962C8B-B14F-4D97-AF65-F5344CB8AC3E}">
        <p14:creationId xmlns:p14="http://schemas.microsoft.com/office/powerpoint/2010/main" val="428573063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32A2B-E25B-CB40-8FC0-BE658AF0BB08}"/>
              </a:ext>
            </a:extLst>
          </p:cNvPr>
          <p:cNvSpPr>
            <a:spLocks noGrp="1"/>
          </p:cNvSpPr>
          <p:nvPr>
            <p:ph type="title"/>
          </p:nvPr>
        </p:nvSpPr>
        <p:spPr>
          <a:xfrm>
            <a:off x="2388871" y="1707549"/>
            <a:ext cx="7258050" cy="2826351"/>
          </a:xfrm>
        </p:spPr>
        <p:txBody>
          <a:bodyPr anchor="ctr">
            <a:normAutofit/>
          </a:bodyPr>
          <a:lstStyle/>
          <a:p>
            <a:r>
              <a:rPr lang="en-US" dirty="0">
                <a:latin typeface="Calibri" panose="020F0502020204030204" pitchFamily="34" charset="0"/>
                <a:cs typeface="Calibri" panose="020F0502020204030204" pitchFamily="34" charset="0"/>
              </a:rPr>
              <a:t>Challenges and Opportunities</a:t>
            </a:r>
          </a:p>
        </p:txBody>
      </p:sp>
    </p:spTree>
    <p:extLst>
      <p:ext uri="{BB962C8B-B14F-4D97-AF65-F5344CB8AC3E}">
        <p14:creationId xmlns:p14="http://schemas.microsoft.com/office/powerpoint/2010/main" val="197941810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BC9F5-88B5-150C-D245-1C237F3C09A0}"/>
              </a:ext>
            </a:extLst>
          </p:cNvPr>
          <p:cNvSpPr>
            <a:spLocks noGrp="1"/>
          </p:cNvSpPr>
          <p:nvPr>
            <p:ph type="title"/>
          </p:nvPr>
        </p:nvSpPr>
        <p:spPr>
          <a:xfrm>
            <a:off x="5124450" y="110883"/>
            <a:ext cx="6541852" cy="1166961"/>
          </a:xfrm>
        </p:spPr>
        <p:txBody>
          <a:bodyPr anchor="b">
            <a:normAutofit/>
          </a:bodyPr>
          <a:lstStyle/>
          <a:p>
            <a:r>
              <a:rPr lang="en-US" dirty="0"/>
              <a:t>Navigating Community Development in the UK</a:t>
            </a:r>
          </a:p>
        </p:txBody>
      </p:sp>
      <p:pic>
        <p:nvPicPr>
          <p:cNvPr id="5" name="Content Placeholder 4" descr="group of people of different ages standing n acircle and tounching each other with their hands">
            <a:extLst>
              <a:ext uri="{FF2B5EF4-FFF2-40B4-BE49-F238E27FC236}">
                <a16:creationId xmlns:a16="http://schemas.microsoft.com/office/drawing/2014/main" id="{60096BA4-0492-4658-9983-C1941153B49E}"/>
              </a:ext>
            </a:extLst>
          </p:cNvPr>
          <p:cNvPicPr>
            <a:picLocks noGrp="1" noChangeAspect="1"/>
          </p:cNvPicPr>
          <p:nvPr>
            <p:ph type="pic" sz="quarter" idx="15"/>
          </p:nvPr>
        </p:nvPicPr>
        <p:blipFill>
          <a:blip r:embed="rId3"/>
          <a:srcRect l="17655" r="40090" b="-1"/>
          <a:stretch>
            <a:fillRect/>
          </a:stretch>
        </p:blipFill>
        <p:spPr>
          <a:xfrm>
            <a:off x="1" y="10"/>
            <a:ext cx="4341253" cy="6857990"/>
          </a:xfrm>
          <a:prstGeom prst="rect">
            <a:avLst/>
          </a:prstGeom>
          <a:noFill/>
        </p:spPr>
      </p:pic>
      <p:sp>
        <p:nvSpPr>
          <p:cNvPr id="4" name="Content Placeholder 3">
            <a:extLst>
              <a:ext uri="{FF2B5EF4-FFF2-40B4-BE49-F238E27FC236}">
                <a16:creationId xmlns:a16="http://schemas.microsoft.com/office/drawing/2014/main" id="{019B0CDC-B1DC-B626-6CA9-0A97266780D8}"/>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124450" y="1277844"/>
            <a:ext cx="6542088" cy="4557713"/>
          </a:xfrm>
        </p:spPr>
        <p:txBody>
          <a:bodyPr>
            <a:noAutofit/>
          </a:bodyPr>
          <a:lstStyle/>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Challenges in Community Development</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Social fragmentation, economic inequality, and political </a:t>
            </a:r>
            <a:r>
              <a:rPr sz="1800" dirty="0" err="1">
                <a:latin typeface="Calibri" panose="020F0502020204030204" pitchFamily="34" charset="0"/>
                <a:cs typeface="Calibri" panose="020F0502020204030204" pitchFamily="34" charset="0"/>
              </a:rPr>
              <a:t>polari</a:t>
            </a:r>
            <a:r>
              <a:rPr lang="en-GB" sz="1800" dirty="0">
                <a:latin typeface="Calibri" panose="020F0502020204030204" pitchFamily="34" charset="0"/>
                <a:cs typeface="Calibri" panose="020F0502020204030204" pitchFamily="34" charset="0"/>
              </a:rPr>
              <a:t>s</a:t>
            </a:r>
            <a:r>
              <a:rPr sz="1800" dirty="0" err="1">
                <a:latin typeface="Calibri" panose="020F0502020204030204" pitchFamily="34" charset="0"/>
                <a:cs typeface="Calibri" panose="020F0502020204030204" pitchFamily="34" charset="0"/>
              </a:rPr>
              <a:t>ation</a:t>
            </a:r>
            <a:r>
              <a:rPr sz="1800" dirty="0">
                <a:latin typeface="Calibri" panose="020F0502020204030204" pitchFamily="34" charset="0"/>
                <a:cs typeface="Calibri" panose="020F0502020204030204" pitchFamily="34" charset="0"/>
              </a:rPr>
              <a:t> threaten trust and civic participation in UK communities.</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Opportunities for Inclusive Growth</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Grassroots initiatives and enhanced community engagement promote inclusive development and stronger social bonds.</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Role of Volunteerism and Activism</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Volunteerism and civic activism are powerful traditions that help build resilient and connected communities across the UK.</a:t>
            </a:r>
            <a:endParaRPr lang="en-US" sz="1800" dirty="0">
              <a:latin typeface="Calibri" panose="020F0502020204030204" pitchFamily="34" charset="0"/>
              <a:cs typeface="Calibri" panose="020F0502020204030204" pitchFamily="34" charset="0"/>
            </a:endParaRPr>
          </a:p>
          <a:p>
            <a:pPr marL="0" indent="0">
              <a:lnSpc>
                <a:spcPct val="120000"/>
              </a:lnSpc>
              <a:spcBef>
                <a:spcPts val="2500"/>
              </a:spcBef>
              <a:buFont typeface="Arial" panose="020B0604020202020204" pitchFamily="34" charset="0"/>
              <a:buNone/>
            </a:pPr>
            <a:r>
              <a:rPr lang="en-US" sz="2000" b="1" dirty="0">
                <a:latin typeface="Calibri" panose="020F0502020204030204" pitchFamily="34" charset="0"/>
                <a:cs typeface="Calibri" panose="020F0502020204030204" pitchFamily="34" charset="0"/>
              </a:rPr>
              <a:t>Strategies for Sustainable Development</a:t>
            </a:r>
          </a:p>
          <a:p>
            <a:pPr marL="0" lvl="1" indent="0">
              <a:lnSpc>
                <a:spcPct val="120000"/>
              </a:lnSpc>
              <a:buFont typeface="Arial" panose="020B0604020202020204" pitchFamily="34" charset="0"/>
              <a:buNone/>
            </a:pPr>
            <a:r>
              <a:rPr sz="1800" dirty="0">
                <a:latin typeface="Calibri" panose="020F0502020204030204" pitchFamily="34" charset="0"/>
                <a:cs typeface="Calibri" panose="020F0502020204030204" pitchFamily="34" charset="0"/>
              </a:rPr>
              <a:t>Cross-sector collaboration, inclusive policymaking, and sustained funding are vital for long-term social harmony.</a:t>
            </a:r>
            <a:endParaRPr 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3307594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78079-C1E1-2516-3D15-B637A5A965C8}"/>
              </a:ext>
            </a:extLst>
          </p:cNvPr>
          <p:cNvSpPr>
            <a:spLocks noGrp="1"/>
          </p:cNvSpPr>
          <p:nvPr>
            <p:ph type="ctrTitle"/>
          </p:nvPr>
        </p:nvSpPr>
        <p:spPr>
          <a:xfrm>
            <a:off x="1087847" y="4676177"/>
            <a:ext cx="10835639" cy="1319510"/>
          </a:xfrm>
        </p:spPr>
        <p:txBody>
          <a:bodyPr anchor="b">
            <a:normAutofit/>
          </a:bodyPr>
          <a:lstStyle/>
          <a:p>
            <a:r>
              <a:rPr lang="en-US" sz="4600" dirty="0">
                <a:latin typeface="Calibri" panose="020F0502020204030204" pitchFamily="34" charset="0"/>
                <a:cs typeface="Calibri" panose="020F0502020204030204" pitchFamily="34" charset="0"/>
              </a:rPr>
              <a:t>Basic Principles of Culture in the UK</a:t>
            </a:r>
          </a:p>
        </p:txBody>
      </p:sp>
      <p:sp>
        <p:nvSpPr>
          <p:cNvPr id="3" name="Subtitle 2">
            <a:extLst>
              <a:ext uri="{FF2B5EF4-FFF2-40B4-BE49-F238E27FC236}">
                <a16:creationId xmlns:a16="http://schemas.microsoft.com/office/drawing/2014/main" id="{3C8E5507-D857-2E12-064E-C54FAB729540}"/>
              </a:ext>
            </a:extLst>
          </p:cNvPr>
          <p:cNvSpPr>
            <a:spLocks noGrp="1"/>
          </p:cNvSpPr>
          <p:nvPr>
            <p:ph type="subTitle" idx="1"/>
          </p:nvPr>
        </p:nvSpPr>
        <p:spPr>
          <a:xfrm>
            <a:off x="1087847" y="6065134"/>
            <a:ext cx="10835639" cy="373766"/>
          </a:xfrm>
        </p:spPr>
        <p:txBody>
          <a:bodyPr anchor="b">
            <a:normAutofit/>
          </a:bodyPr>
          <a:lstStyle/>
          <a:p>
            <a:pPr>
              <a:lnSpc>
                <a:spcPct val="120000"/>
              </a:lnSpc>
              <a:spcAft>
                <a:spcPts val="600"/>
              </a:spcAft>
            </a:pPr>
            <a:r>
              <a:rPr lang="en-US" sz="1600"/>
              <a:t>Exploring traditions, values, and social customs</a:t>
            </a:r>
          </a:p>
        </p:txBody>
      </p:sp>
      <p:pic>
        <p:nvPicPr>
          <p:cNvPr id="4" name="Picture 3" descr="Red London telephone booth.">
            <a:extLst>
              <a:ext uri="{FF2B5EF4-FFF2-40B4-BE49-F238E27FC236}">
                <a16:creationId xmlns:a16="http://schemas.microsoft.com/office/drawing/2014/main" id="{4A684C47-F6C9-40A4-B169-618A7CF21376}"/>
              </a:ext>
            </a:extLst>
          </p:cNvPr>
          <p:cNvPicPr>
            <a:picLocks noChangeAspect="1"/>
          </p:cNvPicPr>
          <p:nvPr/>
        </p:nvPicPr>
        <p:blipFill>
          <a:blip r:embed="rId3"/>
          <a:srcRect t="26177" b="22749"/>
          <a:stretch>
            <a:fillRect/>
          </a:stretch>
        </p:blipFill>
        <p:spPr>
          <a:xfrm>
            <a:off x="20" y="1"/>
            <a:ext cx="12191979" cy="4467828"/>
          </a:xfrm>
          <a:prstGeom prst="rect">
            <a:avLst/>
          </a:prstGeom>
          <a:noFill/>
        </p:spPr>
      </p:pic>
    </p:spTree>
    <p:extLst>
      <p:ext uri="{BB962C8B-B14F-4D97-AF65-F5344CB8AC3E}">
        <p14:creationId xmlns:p14="http://schemas.microsoft.com/office/powerpoint/2010/main" val="1754049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par>
                                <p:cTn id="11" presetID="10" presetClass="entr" presetSubtype="0" fill="hold" grpId="1" nodeType="withEffect">
                                  <p:stCondLst>
                                    <p:cond delay="25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515EE-9B9A-A180-2E86-06D6CB63D07D}"/>
              </a:ext>
            </a:extLst>
          </p:cNvPr>
          <p:cNvSpPr>
            <a:spLocks noGrp="1"/>
          </p:cNvSpPr>
          <p:nvPr>
            <p:ph type="title"/>
          </p:nvPr>
        </p:nvSpPr>
        <p:spPr>
          <a:xfrm>
            <a:off x="1088136" y="1090244"/>
            <a:ext cx="10037064" cy="5159257"/>
          </a:xfrm>
        </p:spPr>
        <p:txBody>
          <a:bodyPr anchor="t">
            <a:normAutofit/>
          </a:bodyPr>
          <a:lstStyle/>
          <a:p>
            <a:r>
              <a:rPr lang="en-US" dirty="0">
                <a:latin typeface="Calibri" panose="020F0502020204030204" pitchFamily="34" charset="0"/>
                <a:cs typeface="Calibri" panose="020F0502020204030204" pitchFamily="34" charset="0"/>
              </a:rPr>
              <a:t>Understanding Culture</a:t>
            </a:r>
          </a:p>
        </p:txBody>
      </p:sp>
    </p:spTree>
    <p:extLst>
      <p:ext uri="{BB962C8B-B14F-4D97-AF65-F5344CB8AC3E}">
        <p14:creationId xmlns:p14="http://schemas.microsoft.com/office/powerpoint/2010/main" val="238638385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EAC8F-B557-FCFA-25DD-70D6AA5BD3F6}"/>
              </a:ext>
            </a:extLst>
          </p:cNvPr>
          <p:cNvSpPr>
            <a:spLocks noGrp="1"/>
          </p:cNvSpPr>
          <p:nvPr>
            <p:ph type="title"/>
          </p:nvPr>
        </p:nvSpPr>
        <p:spPr>
          <a:xfrm>
            <a:off x="1093394" y="105156"/>
            <a:ext cx="7343564" cy="932688"/>
          </a:xfrm>
        </p:spPr>
        <p:txBody>
          <a:bodyPr anchor="t">
            <a:normAutofit/>
          </a:bodyPr>
          <a:lstStyle/>
          <a:p>
            <a:r>
              <a:rPr lang="en-US" sz="3100" dirty="0"/>
              <a:t>Historical Influences on British Culture</a:t>
            </a:r>
          </a:p>
        </p:txBody>
      </p:sp>
      <p:sp>
        <p:nvSpPr>
          <p:cNvPr id="4" name="Content Placeholder 3">
            <a:extLst>
              <a:ext uri="{FF2B5EF4-FFF2-40B4-BE49-F238E27FC236}">
                <a16:creationId xmlns:a16="http://schemas.microsoft.com/office/drawing/2014/main" id="{1F43A897-7B08-8A14-8C5B-66746086C3C8}"/>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1093394" y="886778"/>
            <a:ext cx="7343565" cy="4099242"/>
          </a:xfrm>
        </p:spPr>
        <p:txBody>
          <a:bodyPr>
            <a:noAutofit/>
          </a:bodyPr>
          <a:lstStyle/>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Early Cultural Foundations</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Ancient Britons, Romans, Anglo-Saxons, Vikings, and Normans shaped language, law, and society foundations.</a:t>
            </a:r>
          </a:p>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British Empire Impact</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The Empire spread British customs globally while integrating cultural elements from </a:t>
            </a:r>
            <a:r>
              <a:rPr lang="en-US" sz="1800" dirty="0" err="1">
                <a:latin typeface="Calibri" panose="020F0502020204030204" pitchFamily="34" charset="0"/>
                <a:cs typeface="Calibri" panose="020F0502020204030204" pitchFamily="34" charset="0"/>
              </a:rPr>
              <a:t>colonised</a:t>
            </a:r>
            <a:r>
              <a:rPr lang="en-US" sz="1800" dirty="0">
                <a:latin typeface="Calibri" panose="020F0502020204030204" pitchFamily="34" charset="0"/>
                <a:cs typeface="Calibri" panose="020F0502020204030204" pitchFamily="34" charset="0"/>
              </a:rPr>
              <a:t> regions.</a:t>
            </a:r>
          </a:p>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Industrial Revolution Effects</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Industrial Revolution drove </a:t>
            </a:r>
            <a:r>
              <a:rPr lang="en-US" sz="1800" dirty="0" err="1">
                <a:latin typeface="Calibri" panose="020F0502020204030204" pitchFamily="34" charset="0"/>
                <a:cs typeface="Calibri" panose="020F0502020204030204" pitchFamily="34" charset="0"/>
              </a:rPr>
              <a:t>urbanisation</a:t>
            </a:r>
            <a:r>
              <a:rPr lang="en-US" sz="1800" dirty="0">
                <a:latin typeface="Calibri" panose="020F0502020204030204" pitchFamily="34" charset="0"/>
                <a:cs typeface="Calibri" panose="020F0502020204030204" pitchFamily="34" charset="0"/>
              </a:rPr>
              <a:t>, technological growth, and new social dynamics in British culture.</a:t>
            </a:r>
          </a:p>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Complex Cultural Identity</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British culture blends tradition with innovation, reflecting a rich history and modern global role.</a:t>
            </a:r>
          </a:p>
        </p:txBody>
      </p:sp>
      <p:pic>
        <p:nvPicPr>
          <p:cNvPr id="5" name="Content Placeholder 4" descr="Whitby Abbey is a ruined Benedictine abbey overlooking the North Sea on the East Cliff above Whitby in North Yorkshire. It was disestablished during the Dissolution of the Monasteries under the auspices of Henry VIII.">
            <a:extLst>
              <a:ext uri="{FF2B5EF4-FFF2-40B4-BE49-F238E27FC236}">
                <a16:creationId xmlns:a16="http://schemas.microsoft.com/office/drawing/2014/main" id="{AED8E723-EFC9-4B05-A1C5-7D9E03F8B79F}"/>
              </a:ext>
            </a:extLst>
          </p:cNvPr>
          <p:cNvPicPr>
            <a:picLocks noGrp="1" noChangeAspect="1"/>
          </p:cNvPicPr>
          <p:nvPr>
            <p:ph type="pic" sz="quarter" idx="13"/>
          </p:nvPr>
        </p:nvPicPr>
        <p:blipFill>
          <a:blip r:embed="rId3"/>
          <a:srcRect l="29873" r="35803" b="-1"/>
          <a:stretch>
            <a:fillRect/>
          </a:stretch>
        </p:blipFill>
        <p:spPr>
          <a:xfrm>
            <a:off x="8665559" y="10"/>
            <a:ext cx="3526439" cy="6857990"/>
          </a:xfrm>
          <a:prstGeom prst="rect">
            <a:avLst/>
          </a:prstGeom>
          <a:noFill/>
        </p:spPr>
      </p:pic>
    </p:spTree>
    <p:extLst>
      <p:ext uri="{BB962C8B-B14F-4D97-AF65-F5344CB8AC3E}">
        <p14:creationId xmlns:p14="http://schemas.microsoft.com/office/powerpoint/2010/main" val="218144111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0ED13-8C93-563E-E6F7-E619435754E7}"/>
              </a:ext>
            </a:extLst>
          </p:cNvPr>
          <p:cNvSpPr>
            <a:spLocks noGrp="1"/>
          </p:cNvSpPr>
          <p:nvPr>
            <p:ph type="title"/>
          </p:nvPr>
        </p:nvSpPr>
        <p:spPr>
          <a:xfrm>
            <a:off x="1088136" y="1090244"/>
            <a:ext cx="10037064" cy="5159257"/>
          </a:xfrm>
        </p:spPr>
        <p:txBody>
          <a:bodyPr anchor="t">
            <a:normAutofit/>
          </a:bodyPr>
          <a:lstStyle/>
          <a:p>
            <a:r>
              <a:rPr lang="en-US" dirty="0">
                <a:latin typeface="Calibri" panose="020F0502020204030204" pitchFamily="34" charset="0"/>
                <a:cs typeface="Calibri" panose="020F0502020204030204" pitchFamily="34" charset="0"/>
              </a:rPr>
              <a:t>Core Values and Traditions</a:t>
            </a:r>
          </a:p>
        </p:txBody>
      </p:sp>
    </p:spTree>
    <p:extLst>
      <p:ext uri="{BB962C8B-B14F-4D97-AF65-F5344CB8AC3E}">
        <p14:creationId xmlns:p14="http://schemas.microsoft.com/office/powerpoint/2010/main" val="287185717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1CD0B-C9E0-EE65-40BD-8B56BA5FB140}"/>
              </a:ext>
            </a:extLst>
          </p:cNvPr>
          <p:cNvSpPr>
            <a:spLocks noGrp="1"/>
          </p:cNvSpPr>
          <p:nvPr>
            <p:ph type="title"/>
          </p:nvPr>
        </p:nvSpPr>
        <p:spPr>
          <a:xfrm>
            <a:off x="1090940" y="1120990"/>
            <a:ext cx="4194291" cy="1505157"/>
          </a:xfrm>
        </p:spPr>
        <p:txBody>
          <a:bodyPr anchor="t">
            <a:normAutofit/>
          </a:bodyPr>
          <a:lstStyle/>
          <a:p>
            <a:r>
              <a:rPr lang="en-US"/>
              <a:t>Core British Values and Traditions</a:t>
            </a:r>
          </a:p>
        </p:txBody>
      </p:sp>
      <p:pic>
        <p:nvPicPr>
          <p:cNvPr id="5" name="Content Placeholder 4" descr="British mug of tea printed with a UK Union Jack flag">
            <a:extLst>
              <a:ext uri="{FF2B5EF4-FFF2-40B4-BE49-F238E27FC236}">
                <a16:creationId xmlns:a16="http://schemas.microsoft.com/office/drawing/2014/main" id="{6AA8F76F-4559-491E-8B1D-60F404B56446}"/>
              </a:ext>
            </a:extLst>
          </p:cNvPr>
          <p:cNvPicPr>
            <a:picLocks noGrp="1" noChangeAspect="1"/>
          </p:cNvPicPr>
          <p:nvPr>
            <p:ph type="pic" sz="quarter" idx="15"/>
          </p:nvPr>
        </p:nvPicPr>
        <p:blipFill>
          <a:blip r:embed="rId3"/>
          <a:srcRect l="20508" r="3" b="3"/>
          <a:stretch>
            <a:fillRect/>
          </a:stretch>
        </p:blipFill>
        <p:spPr>
          <a:xfrm>
            <a:off x="1181100" y="2840181"/>
            <a:ext cx="4104132" cy="3446317"/>
          </a:xfrm>
          <a:prstGeom prst="rect">
            <a:avLst/>
          </a:prstGeom>
          <a:noFill/>
        </p:spPr>
      </p:pic>
      <p:sp>
        <p:nvSpPr>
          <p:cNvPr id="4" name="Content Placeholder 3">
            <a:extLst>
              <a:ext uri="{FF2B5EF4-FFF2-40B4-BE49-F238E27FC236}">
                <a16:creationId xmlns:a16="http://schemas.microsoft.com/office/drawing/2014/main" id="{2AF88997-9998-D39C-AE99-EB87786A03FE}"/>
              </a:ext>
            </a:extLst>
          </p:cNvPr>
          <p:cNvSpPr>
            <a:spLocks noGrp="1"/>
          </p:cNvSpPr>
          <p:nvPr>
            <p:ph sz="quarter" idx="16"/>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571977" y="653629"/>
            <a:ext cx="6143988" cy="5165511"/>
          </a:xfrm>
        </p:spPr>
        <p:txBody>
          <a:bodyPr>
            <a:noAutofit/>
          </a:bodyPr>
          <a:lstStyle/>
          <a:p>
            <a:pPr marL="0" indent="0">
              <a:spcBef>
                <a:spcPts val="2500"/>
              </a:spcBef>
              <a:spcAft>
                <a:spcPts val="600"/>
              </a:spcAft>
              <a:buFont typeface="Arial" panose="020B0604020202020204" pitchFamily="34" charset="0"/>
              <a:buNone/>
            </a:pPr>
            <a:r>
              <a:rPr lang="en-US" b="1" dirty="0">
                <a:latin typeface="Calibri" panose="020F0502020204030204" pitchFamily="34" charset="0"/>
                <a:cs typeface="Calibri" panose="020F0502020204030204" pitchFamily="34" charset="0"/>
              </a:rPr>
              <a:t>Core Democratic Values</a:t>
            </a:r>
          </a:p>
          <a:p>
            <a:pPr marL="0" lvl="1" indent="0">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Democracy, rule of law, individual liberty, and tolerance form the foundation of UK’s societal and political framework.</a:t>
            </a:r>
          </a:p>
          <a:p>
            <a:pPr marL="0" indent="0">
              <a:spcBef>
                <a:spcPts val="2500"/>
              </a:spcBef>
              <a:spcAft>
                <a:spcPts val="600"/>
              </a:spcAft>
              <a:buFont typeface="Arial" panose="020B0604020202020204" pitchFamily="34" charset="0"/>
              <a:buNone/>
            </a:pPr>
            <a:r>
              <a:rPr lang="en-US" b="1" dirty="0">
                <a:latin typeface="Calibri" panose="020F0502020204030204" pitchFamily="34" charset="0"/>
                <a:cs typeface="Calibri" panose="020F0502020204030204" pitchFamily="34" charset="0"/>
              </a:rPr>
              <a:t>Traditional Cultural Practices</a:t>
            </a:r>
          </a:p>
          <a:p>
            <a:pPr marL="0" lvl="1" indent="0">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Afternoon tea, Remembrance Day ceremonies, and the monarchy highlight Britain’s rich cultural heritage and continuity.</a:t>
            </a:r>
          </a:p>
          <a:p>
            <a:pPr marL="0" indent="0">
              <a:spcBef>
                <a:spcPts val="2500"/>
              </a:spcBef>
              <a:spcAft>
                <a:spcPts val="600"/>
              </a:spcAft>
              <a:buFont typeface="Arial" panose="020B0604020202020204" pitchFamily="34" charset="0"/>
              <a:buNone/>
            </a:pPr>
            <a:r>
              <a:rPr lang="en-US" b="1" dirty="0">
                <a:latin typeface="Calibri" panose="020F0502020204030204" pitchFamily="34" charset="0"/>
                <a:cs typeface="Calibri" panose="020F0502020204030204" pitchFamily="34" charset="0"/>
              </a:rPr>
              <a:t>Social Customs and Manners</a:t>
            </a:r>
          </a:p>
          <a:p>
            <a:pPr marL="0" lvl="1" indent="0">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Politeness, queuing, and fair play are social customs that embody quintessential British </a:t>
            </a:r>
            <a:r>
              <a:rPr lang="en-US" sz="1800" dirty="0" err="1">
                <a:latin typeface="Calibri" panose="020F0502020204030204" pitchFamily="34" charset="0"/>
                <a:cs typeface="Calibri" panose="020F0502020204030204" pitchFamily="34" charset="0"/>
              </a:rPr>
              <a:t>behaviour</a:t>
            </a:r>
            <a:r>
              <a:rPr lang="en-US" sz="1800" dirty="0">
                <a:latin typeface="Calibri" panose="020F0502020204030204" pitchFamily="34" charset="0"/>
                <a:cs typeface="Calibri" panose="020F0502020204030204" pitchFamily="34" charset="0"/>
              </a:rPr>
              <a:t> and social cohesion.</a:t>
            </a:r>
          </a:p>
          <a:p>
            <a:pPr marL="0" indent="0">
              <a:spcBef>
                <a:spcPts val="2500"/>
              </a:spcBef>
              <a:spcAft>
                <a:spcPts val="600"/>
              </a:spcAft>
              <a:buFont typeface="Arial" panose="020B0604020202020204" pitchFamily="34" charset="0"/>
              <a:buNone/>
            </a:pPr>
            <a:r>
              <a:rPr lang="en-US" b="1" dirty="0">
                <a:latin typeface="Calibri" panose="020F0502020204030204" pitchFamily="34" charset="0"/>
                <a:cs typeface="Calibri" panose="020F0502020204030204" pitchFamily="34" charset="0"/>
              </a:rPr>
              <a:t>National Identity and Civic Engagement</a:t>
            </a:r>
          </a:p>
          <a:p>
            <a:pPr marL="0" lvl="1" indent="0">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Shared values and traditions foster national identity and encourage active community participation and civic responsibility.</a:t>
            </a:r>
          </a:p>
        </p:txBody>
      </p:sp>
    </p:spTree>
    <p:extLst>
      <p:ext uri="{BB962C8B-B14F-4D97-AF65-F5344CB8AC3E}">
        <p14:creationId xmlns:p14="http://schemas.microsoft.com/office/powerpoint/2010/main" val="4227380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D6581-7DE8-A780-10D7-AD637FD363D0}"/>
              </a:ext>
            </a:extLst>
          </p:cNvPr>
          <p:cNvSpPr>
            <a:spLocks noGrp="1"/>
          </p:cNvSpPr>
          <p:nvPr>
            <p:ph type="title"/>
          </p:nvPr>
        </p:nvSpPr>
        <p:spPr>
          <a:xfrm>
            <a:off x="1088136" y="1090244"/>
            <a:ext cx="10037064" cy="5159257"/>
          </a:xfrm>
        </p:spPr>
        <p:txBody>
          <a:bodyPr anchor="t">
            <a:normAutofit/>
          </a:bodyPr>
          <a:lstStyle/>
          <a:p>
            <a:r>
              <a:rPr lang="en-US" dirty="0">
                <a:latin typeface="Calibri" panose="020F0502020204030204" pitchFamily="34" charset="0"/>
                <a:cs typeface="Calibri" panose="020F0502020204030204" pitchFamily="34" charset="0"/>
              </a:rPr>
              <a:t>Diversity and Inclusion</a:t>
            </a:r>
          </a:p>
        </p:txBody>
      </p:sp>
    </p:spTree>
    <p:extLst>
      <p:ext uri="{BB962C8B-B14F-4D97-AF65-F5344CB8AC3E}">
        <p14:creationId xmlns:p14="http://schemas.microsoft.com/office/powerpoint/2010/main" val="334023549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BE336-C5C4-E5DB-9380-B3B1E4C7CB3A}"/>
              </a:ext>
            </a:extLst>
          </p:cNvPr>
          <p:cNvSpPr>
            <a:spLocks noGrp="1"/>
          </p:cNvSpPr>
          <p:nvPr>
            <p:ph type="title"/>
          </p:nvPr>
        </p:nvSpPr>
        <p:spPr>
          <a:xfrm>
            <a:off x="1093394" y="197704"/>
            <a:ext cx="7343564" cy="932688"/>
          </a:xfrm>
        </p:spPr>
        <p:txBody>
          <a:bodyPr anchor="t">
            <a:normAutofit/>
          </a:bodyPr>
          <a:lstStyle/>
          <a:p>
            <a:r>
              <a:rPr lang="en-US" sz="3100" dirty="0"/>
              <a:t>Multiculturalism and Diversity</a:t>
            </a:r>
          </a:p>
        </p:txBody>
      </p:sp>
      <p:sp>
        <p:nvSpPr>
          <p:cNvPr id="4" name="Content Placeholder 3">
            <a:extLst>
              <a:ext uri="{FF2B5EF4-FFF2-40B4-BE49-F238E27FC236}">
                <a16:creationId xmlns:a16="http://schemas.microsoft.com/office/drawing/2014/main" id="{AA016754-2B8D-E7C3-BC1F-A57400FC20B0}"/>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1093394" y="1130392"/>
            <a:ext cx="7343565" cy="4099242"/>
          </a:xfrm>
        </p:spPr>
        <p:txBody>
          <a:bodyPr>
            <a:noAutofit/>
          </a:bodyPr>
          <a:lstStyle/>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Cultural Diversity in Cities</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Cities like London, Birmingham, and Manchester showcase vibrant multicultural communities with diverse ethnicities and traditions.</a:t>
            </a:r>
          </a:p>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Benefits of Multiculturalism</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Diversity fosters creativity, innovation, and cultural richness by bringing together varied perspectives and experiences.</a:t>
            </a:r>
          </a:p>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Challenges and Inclusion</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Promoting inclusion and equality is essential to overcome social integration challenges and discrimination in diverse societies.</a:t>
            </a:r>
          </a:p>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Building Social Cohesion</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Education, community engagement, and policy-making efforts are key to maintaining social cohesion in multicultural societies.</a:t>
            </a:r>
          </a:p>
        </p:txBody>
      </p:sp>
      <p:pic>
        <p:nvPicPr>
          <p:cNvPr id="5" name="Content Placeholder 4" descr="People wrapped in pride flag">
            <a:extLst>
              <a:ext uri="{FF2B5EF4-FFF2-40B4-BE49-F238E27FC236}">
                <a16:creationId xmlns:a16="http://schemas.microsoft.com/office/drawing/2014/main" id="{579B6C58-BF1C-4365-8CBB-238250249713}"/>
              </a:ext>
            </a:extLst>
          </p:cNvPr>
          <p:cNvPicPr>
            <a:picLocks noGrp="1" noChangeAspect="1"/>
          </p:cNvPicPr>
          <p:nvPr>
            <p:ph type="pic" sz="quarter" idx="13"/>
          </p:nvPr>
        </p:nvPicPr>
        <p:blipFill>
          <a:blip r:embed="rId3"/>
          <a:srcRect l="29793" r="35883" b="-1"/>
          <a:stretch>
            <a:fillRect/>
          </a:stretch>
        </p:blipFill>
        <p:spPr>
          <a:xfrm>
            <a:off x="8665559" y="10"/>
            <a:ext cx="3526439" cy="6857990"/>
          </a:xfrm>
          <a:prstGeom prst="rect">
            <a:avLst/>
          </a:prstGeom>
          <a:noFill/>
        </p:spPr>
      </p:pic>
    </p:spTree>
    <p:extLst>
      <p:ext uri="{BB962C8B-B14F-4D97-AF65-F5344CB8AC3E}">
        <p14:creationId xmlns:p14="http://schemas.microsoft.com/office/powerpoint/2010/main" val="221802718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44147-D87E-EE7D-D07B-1CC85B1A43D0}"/>
              </a:ext>
            </a:extLst>
          </p:cNvPr>
          <p:cNvSpPr>
            <a:spLocks noGrp="1"/>
          </p:cNvSpPr>
          <p:nvPr>
            <p:ph type="title"/>
          </p:nvPr>
        </p:nvSpPr>
        <p:spPr>
          <a:xfrm>
            <a:off x="1088136" y="1090244"/>
            <a:ext cx="10037064" cy="5159257"/>
          </a:xfrm>
        </p:spPr>
        <p:txBody>
          <a:bodyPr anchor="t">
            <a:normAutofit/>
          </a:bodyPr>
          <a:lstStyle/>
          <a:p>
            <a:r>
              <a:rPr lang="en-US" dirty="0">
                <a:latin typeface="Calibri" panose="020F0502020204030204" pitchFamily="34" charset="0"/>
                <a:cs typeface="Calibri" panose="020F0502020204030204" pitchFamily="34" charset="0"/>
              </a:rPr>
              <a:t>Cultural Institutions and Practices</a:t>
            </a:r>
          </a:p>
        </p:txBody>
      </p:sp>
    </p:spTree>
    <p:extLst>
      <p:ext uri="{BB962C8B-B14F-4D97-AF65-F5344CB8AC3E}">
        <p14:creationId xmlns:p14="http://schemas.microsoft.com/office/powerpoint/2010/main" val="27824465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049C9-9037-E1CA-B909-E9F47A8781A3}"/>
              </a:ext>
            </a:extLst>
          </p:cNvPr>
          <p:cNvSpPr>
            <a:spLocks noGrp="1"/>
          </p:cNvSpPr>
          <p:nvPr>
            <p:ph type="title"/>
          </p:nvPr>
        </p:nvSpPr>
        <p:spPr>
          <a:xfrm>
            <a:off x="1093394" y="177384"/>
            <a:ext cx="7343564" cy="932688"/>
          </a:xfrm>
        </p:spPr>
        <p:txBody>
          <a:bodyPr anchor="t">
            <a:normAutofit/>
          </a:bodyPr>
          <a:lstStyle/>
          <a:p>
            <a:r>
              <a:rPr lang="en-US" sz="3100" dirty="0"/>
              <a:t>Cultural Institutions and Practices</a:t>
            </a:r>
          </a:p>
        </p:txBody>
      </p:sp>
      <p:sp>
        <p:nvSpPr>
          <p:cNvPr id="4" name="Content Placeholder 3">
            <a:extLst>
              <a:ext uri="{FF2B5EF4-FFF2-40B4-BE49-F238E27FC236}">
                <a16:creationId xmlns:a16="http://schemas.microsoft.com/office/drawing/2014/main" id="{A104BD31-B391-7907-E0A4-58938C07F4E6}"/>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1093393" y="1110072"/>
            <a:ext cx="7343565" cy="4099242"/>
          </a:xfrm>
        </p:spPr>
        <p:txBody>
          <a:bodyPr>
            <a:noAutofit/>
          </a:bodyPr>
          <a:lstStyle/>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Prominent Cultural Institutions</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The UK hosts renowned institutions like museums, theatre companies, and broadcasting </a:t>
            </a:r>
            <a:r>
              <a:rPr lang="en-US" sz="1800" dirty="0" err="1">
                <a:latin typeface="Calibri" panose="020F0502020204030204" pitchFamily="34" charset="0"/>
                <a:cs typeface="Calibri" panose="020F0502020204030204" pitchFamily="34" charset="0"/>
              </a:rPr>
              <a:t>organisations</a:t>
            </a:r>
            <a:r>
              <a:rPr lang="en-US" sz="1800" dirty="0">
                <a:latin typeface="Calibri" panose="020F0502020204030204" pitchFamily="34" charset="0"/>
                <a:cs typeface="Calibri" panose="020F0502020204030204" pitchFamily="34" charset="0"/>
              </a:rPr>
              <a:t> vital to cultural preservation.</a:t>
            </a:r>
          </a:p>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Arts and Creative Expression</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British arts including literature, theatre, music, and visual arts receive strong support and are embedded in society.</a:t>
            </a:r>
          </a:p>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Media and Public Discourse</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Media outlets in the UK shape cultural discourse, influence public opinion, and support cultural dialogue.</a:t>
            </a:r>
          </a:p>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Education and Cultural Awareness</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The education system promotes cultural awareness and creative expression from an early age in the UK.</a:t>
            </a:r>
          </a:p>
        </p:txBody>
      </p:sp>
      <p:pic>
        <p:nvPicPr>
          <p:cNvPr id="5" name="Content Placeholder 4" descr="Red velvet stage drapes, closed and lit from below by footlights.">
            <a:extLst>
              <a:ext uri="{FF2B5EF4-FFF2-40B4-BE49-F238E27FC236}">
                <a16:creationId xmlns:a16="http://schemas.microsoft.com/office/drawing/2014/main" id="{6BDA5DF0-CE9F-47AC-8188-DBA3FCB4918D}"/>
              </a:ext>
            </a:extLst>
          </p:cNvPr>
          <p:cNvPicPr>
            <a:picLocks noGrp="1" noChangeAspect="1"/>
          </p:cNvPicPr>
          <p:nvPr>
            <p:ph type="pic" sz="quarter" idx="13"/>
          </p:nvPr>
        </p:nvPicPr>
        <p:blipFill>
          <a:blip r:embed="rId3"/>
          <a:srcRect l="16425" r="49251" b="-1"/>
          <a:stretch>
            <a:fillRect/>
          </a:stretch>
        </p:blipFill>
        <p:spPr>
          <a:xfrm>
            <a:off x="8665559" y="10"/>
            <a:ext cx="3526439" cy="6857990"/>
          </a:xfrm>
          <a:prstGeom prst="rect">
            <a:avLst/>
          </a:prstGeom>
          <a:noFill/>
        </p:spPr>
      </p:pic>
    </p:spTree>
    <p:extLst>
      <p:ext uri="{BB962C8B-B14F-4D97-AF65-F5344CB8AC3E}">
        <p14:creationId xmlns:p14="http://schemas.microsoft.com/office/powerpoint/2010/main" val="23926045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1FE80-2FB5-B1FE-FF33-F989BF0F764A}"/>
              </a:ext>
            </a:extLst>
          </p:cNvPr>
          <p:cNvSpPr>
            <a:spLocks noGrp="1"/>
          </p:cNvSpPr>
          <p:nvPr>
            <p:ph type="title"/>
          </p:nvPr>
        </p:nvSpPr>
        <p:spPr>
          <a:xfrm>
            <a:off x="1088136" y="1090244"/>
            <a:ext cx="10037064" cy="5159257"/>
          </a:xfrm>
        </p:spPr>
        <p:txBody>
          <a:bodyPr anchor="t">
            <a:normAutofit/>
          </a:bodyPr>
          <a:lstStyle/>
          <a:p>
            <a:r>
              <a:rPr lang="en-US" dirty="0">
                <a:latin typeface="Calibri" panose="020F0502020204030204" pitchFamily="34" charset="0"/>
                <a:cs typeface="Calibri" panose="020F0502020204030204" pitchFamily="34" charset="0"/>
              </a:rPr>
              <a:t>Contemporary Perspectives</a:t>
            </a:r>
          </a:p>
        </p:txBody>
      </p:sp>
    </p:spTree>
    <p:extLst>
      <p:ext uri="{BB962C8B-B14F-4D97-AF65-F5344CB8AC3E}">
        <p14:creationId xmlns:p14="http://schemas.microsoft.com/office/powerpoint/2010/main" val="16569360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D5F9D-8F72-65FF-F5B3-4FDA486FE624}"/>
              </a:ext>
            </a:extLst>
          </p:cNvPr>
          <p:cNvSpPr>
            <a:spLocks noGrp="1"/>
          </p:cNvSpPr>
          <p:nvPr>
            <p:ph type="title"/>
          </p:nvPr>
        </p:nvSpPr>
        <p:spPr>
          <a:xfrm>
            <a:off x="1093394" y="207864"/>
            <a:ext cx="7343564" cy="932688"/>
          </a:xfrm>
        </p:spPr>
        <p:txBody>
          <a:bodyPr anchor="t">
            <a:normAutofit/>
          </a:bodyPr>
          <a:lstStyle/>
          <a:p>
            <a:r>
              <a:rPr lang="en-US" sz="2800" dirty="0"/>
              <a:t>Contemporary Cultural Challenges and Opportunities</a:t>
            </a:r>
          </a:p>
        </p:txBody>
      </p:sp>
      <p:sp>
        <p:nvSpPr>
          <p:cNvPr id="4" name="Content Placeholder 3">
            <a:extLst>
              <a:ext uri="{FF2B5EF4-FFF2-40B4-BE49-F238E27FC236}">
                <a16:creationId xmlns:a16="http://schemas.microsoft.com/office/drawing/2014/main" id="{C4CD4451-E608-FF21-393F-D4230234E411}"/>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1093393" y="1455738"/>
            <a:ext cx="7343565" cy="4099242"/>
          </a:xfrm>
        </p:spPr>
        <p:txBody>
          <a:bodyPr>
            <a:noAutofit/>
          </a:bodyPr>
          <a:lstStyle/>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Balancing Tradition and Change</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British culture struggles to preserve traditional values amid </a:t>
            </a:r>
            <a:r>
              <a:rPr lang="en-US" sz="1800" dirty="0" err="1">
                <a:latin typeface="Calibri" panose="020F0502020204030204" pitchFamily="34" charset="0"/>
                <a:cs typeface="Calibri" panose="020F0502020204030204" pitchFamily="34" charset="0"/>
              </a:rPr>
              <a:t>globalisation</a:t>
            </a:r>
            <a:r>
              <a:rPr lang="en-US" sz="1800" dirty="0">
                <a:latin typeface="Calibri" panose="020F0502020204030204" pitchFamily="34" charset="0"/>
                <a:cs typeface="Calibri" panose="020F0502020204030204" pitchFamily="34" charset="0"/>
              </a:rPr>
              <a:t> and rapid societal changes.</a:t>
            </a:r>
          </a:p>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Social Inequality and Political </a:t>
            </a:r>
            <a:r>
              <a:rPr lang="en-US" sz="1800" b="1" dirty="0" err="1">
                <a:latin typeface="Calibri" panose="020F0502020204030204" pitchFamily="34" charset="0"/>
                <a:cs typeface="Calibri" panose="020F0502020204030204" pitchFamily="34" charset="0"/>
              </a:rPr>
              <a:t>Polarisation</a:t>
            </a:r>
            <a:endParaRPr lang="en-US" sz="1800" b="1" dirty="0">
              <a:latin typeface="Calibri" panose="020F0502020204030204" pitchFamily="34" charset="0"/>
              <a:cs typeface="Calibri" panose="020F0502020204030204" pitchFamily="34" charset="0"/>
            </a:endParaRP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Social divisions and political </a:t>
            </a:r>
            <a:r>
              <a:rPr lang="en-US" sz="1800" dirty="0" err="1">
                <a:latin typeface="Calibri" panose="020F0502020204030204" pitchFamily="34" charset="0"/>
                <a:cs typeface="Calibri" panose="020F0502020204030204" pitchFamily="34" charset="0"/>
              </a:rPr>
              <a:t>polarisation</a:t>
            </a:r>
            <a:r>
              <a:rPr lang="en-US" sz="1800" dirty="0">
                <a:latin typeface="Calibri" panose="020F0502020204030204" pitchFamily="34" charset="0"/>
                <a:cs typeface="Calibri" panose="020F0502020204030204" pitchFamily="34" charset="0"/>
              </a:rPr>
              <a:t> affect cultural expression and equitable access to culture.</a:t>
            </a:r>
          </a:p>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Digital Transformation in Culture</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Digital platforms </a:t>
            </a:r>
            <a:r>
              <a:rPr lang="en-US" sz="1800" dirty="0" err="1">
                <a:latin typeface="Calibri" panose="020F0502020204030204" pitchFamily="34" charset="0"/>
                <a:cs typeface="Calibri" panose="020F0502020204030204" pitchFamily="34" charset="0"/>
              </a:rPr>
              <a:t>democratise</a:t>
            </a:r>
            <a:r>
              <a:rPr lang="en-US" sz="1800" dirty="0">
                <a:latin typeface="Calibri" panose="020F0502020204030204" pitchFamily="34" charset="0"/>
                <a:cs typeface="Calibri" panose="020F0502020204030204" pitchFamily="34" charset="0"/>
              </a:rPr>
              <a:t> cultural production, enabling innovative storytelling and wider engagement.</a:t>
            </a:r>
          </a:p>
          <a:p>
            <a:pPr marL="0" indent="0">
              <a:lnSpc>
                <a:spcPct val="90000"/>
              </a:lnSpc>
              <a:spcBef>
                <a:spcPts val="2500"/>
              </a:spcBef>
              <a:spcAft>
                <a:spcPts val="600"/>
              </a:spcAft>
              <a:buFont typeface="Arial" panose="020B0604020202020204" pitchFamily="34" charset="0"/>
              <a:buNone/>
            </a:pPr>
            <a:r>
              <a:rPr lang="en-US" sz="1800" b="1" dirty="0">
                <a:latin typeface="Calibri" panose="020F0502020204030204" pitchFamily="34" charset="0"/>
                <a:cs typeface="Calibri" panose="020F0502020204030204" pitchFamily="34" charset="0"/>
              </a:rPr>
              <a:t>Inclusion and Representation</a:t>
            </a:r>
          </a:p>
          <a:p>
            <a:pPr marL="0" lvl="1" indent="0">
              <a:lnSpc>
                <a:spcPct val="90000"/>
              </a:lnSpc>
              <a:spcAft>
                <a:spcPts val="600"/>
              </a:spcAft>
              <a:buFont typeface="Arial" panose="020B0604020202020204" pitchFamily="34" charset="0"/>
              <a:buNone/>
            </a:pPr>
            <a:r>
              <a:rPr lang="en-US" sz="1800" dirty="0">
                <a:latin typeface="Calibri" panose="020F0502020204030204" pitchFamily="34" charset="0"/>
                <a:cs typeface="Calibri" panose="020F0502020204030204" pitchFamily="34" charset="0"/>
              </a:rPr>
              <a:t>Efforts promoting diversity reshape cultural narratives and broaden public discourse in the UK.</a:t>
            </a:r>
          </a:p>
        </p:txBody>
      </p:sp>
      <p:pic>
        <p:nvPicPr>
          <p:cNvPr id="5" name="Content Placeholder 4" descr="A grungy Union Jack postage stamp isolated on white.">
            <a:extLst>
              <a:ext uri="{FF2B5EF4-FFF2-40B4-BE49-F238E27FC236}">
                <a16:creationId xmlns:a16="http://schemas.microsoft.com/office/drawing/2014/main" id="{4FAD6B25-15C7-49BA-9D1F-2EE6C39819F0}"/>
              </a:ext>
            </a:extLst>
          </p:cNvPr>
          <p:cNvPicPr>
            <a:picLocks noGrp="1" noChangeAspect="1"/>
          </p:cNvPicPr>
          <p:nvPr>
            <p:ph type="pic" sz="quarter" idx="13"/>
          </p:nvPr>
        </p:nvPicPr>
        <p:blipFill>
          <a:blip r:embed="rId3"/>
          <a:srcRect l="28009" r="27898" b="-1"/>
          <a:stretch>
            <a:fillRect/>
          </a:stretch>
        </p:blipFill>
        <p:spPr>
          <a:xfrm>
            <a:off x="8665559" y="10"/>
            <a:ext cx="3526439" cy="6857990"/>
          </a:xfrm>
          <a:prstGeom prst="rect">
            <a:avLst/>
          </a:prstGeom>
          <a:noFill/>
        </p:spPr>
      </p:pic>
    </p:spTree>
    <p:extLst>
      <p:ext uri="{BB962C8B-B14F-4D97-AF65-F5344CB8AC3E}">
        <p14:creationId xmlns:p14="http://schemas.microsoft.com/office/powerpoint/2010/main" val="226145096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1A07C-844F-2C11-5C28-4CEC755BF7A5}"/>
              </a:ext>
            </a:extLst>
          </p:cNvPr>
          <p:cNvSpPr>
            <a:spLocks noGrp="1"/>
          </p:cNvSpPr>
          <p:nvPr>
            <p:ph type="title"/>
          </p:nvPr>
        </p:nvSpPr>
        <p:spPr/>
        <p:txBody>
          <a:bodyPr/>
          <a:lstStyle/>
          <a:p>
            <a:endParaRPr lang="en-GB"/>
          </a:p>
        </p:txBody>
      </p:sp>
      <p:sp>
        <p:nvSpPr>
          <p:cNvPr id="5" name="Content Placeholder 4">
            <a:extLst>
              <a:ext uri="{FF2B5EF4-FFF2-40B4-BE49-F238E27FC236}">
                <a16:creationId xmlns:a16="http://schemas.microsoft.com/office/drawing/2014/main" id="{71AC4732-7FDE-80CD-CAFD-0C928E5A4A73}"/>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206081033"/>
      </p:ext>
    </p:extLst>
  </p:cSld>
  <p:clrMapOvr>
    <a:masterClrMapping/>
  </p:clrMapOvr>
</p:sld>
</file>

<file path=ppt/theme/theme1.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ab2a199a1a827bb2a776a2aab96a8706">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8f65977e4c16e8d6e64cbf3bcd3168e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2.xml><?xml version="1.0" encoding="utf-8"?>
<ds:datastoreItem xmlns:ds="http://schemas.openxmlformats.org/officeDocument/2006/customXml" ds:itemID="{980E6990-2BAD-4C9B-94C1-F2D088B167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D040630-A62C-4063-B6E2-E8C2D35B5414}">
  <ds:schemaRefs>
    <ds:schemaRef ds:uri="http://schemas.microsoft.com/office/2006/metadata/properties"/>
    <ds:schemaRef ds:uri="http://schemas.microsoft.com/office/infopath/2007/PartnerControls"/>
    <ds:schemaRef ds:uri="303dbf9b-b85b-46a0-94f1-894078c07ecd"/>
    <ds:schemaRef ds:uri="211f9404-bca0-4bcf-9c1d-965ccb6f8d2d"/>
  </ds:schemaRefs>
</ds:datastoreItem>
</file>

<file path=docProps/app.xml><?xml version="1.0" encoding="utf-8"?>
<Properties xmlns="http://schemas.openxmlformats.org/officeDocument/2006/extended-properties" xmlns:vt="http://schemas.openxmlformats.org/officeDocument/2006/docPropsVTypes">
  <TotalTime>0</TotalTime>
  <Words>6024</Words>
  <Application>Microsoft Office PowerPoint</Application>
  <PresentationFormat>Widescreen</PresentationFormat>
  <Paragraphs>319</Paragraphs>
  <Slides>48</Slides>
  <Notes>47</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48</vt:i4>
      </vt:variant>
    </vt:vector>
  </HeadingPairs>
  <TitlesOfParts>
    <vt:vector size="54" baseType="lpstr">
      <vt:lpstr>Aptos</vt:lpstr>
      <vt:lpstr>Arial</vt:lpstr>
      <vt:lpstr>Calibri</vt:lpstr>
      <vt:lpstr>Calibri Light</vt:lpstr>
      <vt:lpstr>UWTSD Text 2</vt:lpstr>
      <vt:lpstr>UWTSD Logo Variations place image in Background</vt:lpstr>
      <vt:lpstr>PowerPoint Presentation</vt:lpstr>
      <vt:lpstr>Basic Principles of Neurodiversity</vt:lpstr>
      <vt:lpstr>Understanding Neurodiversity</vt:lpstr>
      <vt:lpstr>Definition of Neurodiversity</vt:lpstr>
      <vt:lpstr>Key Concepts</vt:lpstr>
      <vt:lpstr>Neurodivergent Conditions and Perspectives</vt:lpstr>
      <vt:lpstr>Common Neurodivergent Conditions</vt:lpstr>
      <vt:lpstr>Strengths-Based Perspective</vt:lpstr>
      <vt:lpstr>Promoting Inclusion and Awareness</vt:lpstr>
      <vt:lpstr>Inclusive Practices</vt:lpstr>
      <vt:lpstr>Basic Principles of Mental Health in the UK</vt:lpstr>
      <vt:lpstr>Understanding Mental Health</vt:lpstr>
      <vt:lpstr>Introduction to Mental Health</vt:lpstr>
      <vt:lpstr>Mental Health Conditions</vt:lpstr>
      <vt:lpstr>Common Mental Health Conditions</vt:lpstr>
      <vt:lpstr>Principles of Mental Health Support</vt:lpstr>
      <vt:lpstr>Core Principles for Supporting Mental Health</vt:lpstr>
      <vt:lpstr>Mental Health Services and Frameworks</vt:lpstr>
      <vt:lpstr>NHS Frameworks and Services</vt:lpstr>
      <vt:lpstr>Education and Awareness</vt:lpstr>
      <vt:lpstr>Education and Awareness Initiatives</vt:lpstr>
      <vt:lpstr>Support Systems and Resources</vt:lpstr>
      <vt:lpstr>Resources and Support Systems</vt:lpstr>
      <vt:lpstr>Basic Principles of Community in the UK</vt:lpstr>
      <vt:lpstr>Understanding Community</vt:lpstr>
      <vt:lpstr>Introduction to the Concept of Community</vt:lpstr>
      <vt:lpstr>Core British Values</vt:lpstr>
      <vt:lpstr>Fundamental Values of British Society</vt:lpstr>
      <vt:lpstr>Community Engagement</vt:lpstr>
      <vt:lpstr>Principles of Community Engagement</vt:lpstr>
      <vt:lpstr>Community Strength and Cohesion</vt:lpstr>
      <vt:lpstr>Building Social Cohesion in the UK</vt:lpstr>
      <vt:lpstr>Government and Local Support</vt:lpstr>
      <vt:lpstr>Community-Led Initiatives and Housing</vt:lpstr>
      <vt:lpstr>Challenges and Opportunities</vt:lpstr>
      <vt:lpstr>Navigating Community Development in the UK</vt:lpstr>
      <vt:lpstr>Basic Principles of Culture in the UK</vt:lpstr>
      <vt:lpstr>Understanding Culture</vt:lpstr>
      <vt:lpstr>Historical Influences on British Culture</vt:lpstr>
      <vt:lpstr>Core Values and Traditions</vt:lpstr>
      <vt:lpstr>Core British Values and Traditions</vt:lpstr>
      <vt:lpstr>Diversity and Inclusion</vt:lpstr>
      <vt:lpstr>Multiculturalism and Diversity</vt:lpstr>
      <vt:lpstr>Cultural Institutions and Practices</vt:lpstr>
      <vt:lpstr>Cultural Institutions and Practices</vt:lpstr>
      <vt:lpstr>Contemporary Perspectives</vt:lpstr>
      <vt:lpstr>Contemporary Cultural Challenges and Opportunities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Paul Hutchings</cp:lastModifiedBy>
  <cp:revision>22</cp:revision>
  <dcterms:created xsi:type="dcterms:W3CDTF">2021-03-09T15:35:42Z</dcterms:created>
  <dcterms:modified xsi:type="dcterms:W3CDTF">2026-10-01T07:56:41Z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y fmtid="{D5CDD505-2E9C-101B-9397-08002B2CF9AE}" pid="3" name="MediaServiceImageTags">
    <vt:lpwstr/>
  </property>
</Properties>
</file>