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15"/>
  </p:notesMasterIdLst>
  <p:sldIdLst>
    <p:sldId id="256" r:id="rId2"/>
    <p:sldId id="271" r:id="rId3"/>
    <p:sldId id="272" r:id="rId4"/>
    <p:sldId id="273" r:id="rId5"/>
    <p:sldId id="274" r:id="rId6"/>
    <p:sldId id="275" r:id="rId7"/>
    <p:sldId id="276" r:id="rId8"/>
    <p:sldId id="262" r:id="rId9"/>
    <p:sldId id="263" r:id="rId10"/>
    <p:sldId id="264" r:id="rId11"/>
    <p:sldId id="265" r:id="rId12"/>
    <p:sldId id="277" r:id="rId13"/>
    <p:sldId id="270"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8566" autoAdjust="0"/>
  </p:normalViewPr>
  <p:slideViewPr>
    <p:cSldViewPr>
      <p:cViewPr varScale="1">
        <p:scale>
          <a:sx n="63" d="100"/>
          <a:sy n="63" d="100"/>
        </p:scale>
        <p:origin x="1380" y="5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92D6257-0EC8-49A7-AFF1-FFBD90078284}" type="datetimeFigureOut">
              <a:rPr lang="en-IN" smtClean="0"/>
              <a:pPr/>
              <a:t>25-05-2023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D247B49-925E-4B1E-92F1-D390804F7CEA}" type="slidenum">
              <a:rPr lang="en-IN" smtClean="0"/>
              <a:pPr/>
              <a:t>‹#›</a:t>
            </a:fld>
            <a:endParaRPr lang="en-IN"/>
          </a:p>
        </p:txBody>
      </p:sp>
    </p:spTree>
    <p:extLst>
      <p:ext uri="{BB962C8B-B14F-4D97-AF65-F5344CB8AC3E}">
        <p14:creationId xmlns:p14="http://schemas.microsoft.com/office/powerpoint/2010/main" val="42336561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presentation's goal is to help you understand the function and value of hospitality and guest service practices in hotels. The focus of this presentation will centre on JW Marriott. The presentation will concentrate on the primary consumers of JW Marriott, as well as the nature, scope, and functions of the hotel's guest services. The presentation will also cover the significance of guest services, the value of hospitality, and how the hotel fulfils the needs and desires of guests.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Marriott International, Inc. owns JW Marriott as well as 32 other brands. JW Marriott is a premium hotel company owned by Marriott International that has stunning hotels and resort settings all over the world (</a:t>
            </a:r>
            <a:r>
              <a:rPr lang="en-US" sz="1200" kern="1200" dirty="0">
                <a:solidFill>
                  <a:schemeClr val="tx1"/>
                </a:solidFill>
                <a:latin typeface="+mn-lt"/>
                <a:ea typeface="+mn-ea"/>
                <a:cs typeface="+mn-cs"/>
              </a:rPr>
              <a:t>JW Marriott, 2019</a:t>
            </a:r>
            <a:r>
              <a:rPr lang="en-GB" sz="1200" kern="1200" dirty="0">
                <a:solidFill>
                  <a:schemeClr val="tx1"/>
                </a:solidFill>
                <a:latin typeface="+mn-lt"/>
                <a:ea typeface="+mn-ea"/>
                <a:cs typeface="+mn-cs"/>
              </a:rPr>
              <a:t>). Bill Marriott developed the JW Marriott brand in 1984 with the inauguration of the first hotel in Washington, D.C. JW Marriott operates over 100 hotels in more than 30 countries, providing experiences for travellers seeking to be present, connect with others, and nurture their spirit.</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Marriott International launched the JW Marriott premium hotel brand to appeal to clients wanting a calm and elegant setting throughout their stay. Individualistic, intelligent, and self-defined travellers who are prepared to spend more money on their lodgings are the brand's primary consumers (</a:t>
            </a:r>
            <a:r>
              <a:rPr lang="en-US" sz="1200" kern="1200" dirty="0">
                <a:solidFill>
                  <a:schemeClr val="tx1"/>
                </a:solidFill>
                <a:latin typeface="+mn-lt"/>
                <a:ea typeface="+mn-ea"/>
                <a:cs typeface="+mn-cs"/>
              </a:rPr>
              <a:t>Hotel Business, 2020</a:t>
            </a:r>
            <a:r>
              <a:rPr lang="en-GB" sz="1200" kern="1200" dirty="0">
                <a:solidFill>
                  <a:schemeClr val="tx1"/>
                </a:solidFill>
                <a:latin typeface="+mn-lt"/>
                <a:ea typeface="+mn-ea"/>
                <a:cs typeface="+mn-cs"/>
              </a:rPr>
              <a:t>). Their target consumers are often in their 30s, have a high income, and travel for Business purposes. JW Marriott's clientele includes families, special visitors, and high-end clients.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Large premium guest rooms and suites with luxurious bedding, a big workspace, high-speed internet, an executive lounge, and spa and massage services are available at JW Marriott hotels (JW Marriott, 2023). The hotel also offers high-quality room services and dining alternatives, with an emphasis on authentic, locally produced products and professional chefs.  The hotel guarantees to attentively and exactly meet guests' requests and demands.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Mobile check-ins, digital keys, cleanliness, dependable safety policies, quick communication, and good value for money are all expected by guests. Guests also expect superb cuisine, decent service, and a personalised experience (Chamberlain, 2021). To do this, the hotel can offer mobile-friendly concierge services, use sustainable themes, and recruit polite and helpful employees. Hotels should prioritise individuality, face-to-face contact, proper illumination, and pleasant fragrance to exceed visitors' expectations.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latin typeface="+mn-lt"/>
                <a:ea typeface="+mn-ea"/>
                <a:cs typeface="+mn-cs"/>
              </a:rPr>
              <a:t>Guest service experiences and facilities of JW Marriot have enabled the brand to increase customer trust, and competitiveness, attract new customers, drive customer satisfaction, increase guest engagement, and maintain a loyal customer base (</a:t>
            </a:r>
            <a:r>
              <a:rPr lang="en-GB" sz="1200" kern="1200" dirty="0" err="1">
                <a:solidFill>
                  <a:schemeClr val="tx1"/>
                </a:solidFill>
                <a:latin typeface="+mn-lt"/>
                <a:ea typeface="+mn-ea"/>
                <a:cs typeface="+mn-cs"/>
              </a:rPr>
              <a:t>Repustate</a:t>
            </a:r>
            <a:r>
              <a:rPr lang="en-GB" sz="1200" kern="1200" dirty="0">
                <a:solidFill>
                  <a:schemeClr val="tx1"/>
                </a:solidFill>
                <a:latin typeface="+mn-lt"/>
                <a:ea typeface="+mn-ea"/>
                <a:cs typeface="+mn-cs"/>
              </a:rPr>
              <a:t> Inc, 2022). Furthermore, it helps the company to streamline operations, sell additional services, improve brand perception, and build long-term relationships. </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8</a:t>
            </a:fld>
            <a:endParaRPr lang="en-IN"/>
          </a:p>
        </p:txBody>
      </p:sp>
    </p:spTree>
    <p:extLst>
      <p:ext uri="{BB962C8B-B14F-4D97-AF65-F5344CB8AC3E}">
        <p14:creationId xmlns:p14="http://schemas.microsoft.com/office/powerpoint/2010/main" val="23843869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Guest services in the hotel business represent the ambience of the hotel and contribute to the initial impression of guests (</a:t>
            </a:r>
            <a:r>
              <a:rPr lang="en-GB" sz="1200" kern="1200" dirty="0" err="1">
                <a:solidFill>
                  <a:schemeClr val="tx1"/>
                </a:solidFill>
                <a:latin typeface="+mn-lt"/>
                <a:ea typeface="+mn-ea"/>
                <a:cs typeface="+mn-cs"/>
              </a:rPr>
              <a:t>Daoust</a:t>
            </a:r>
            <a:r>
              <a:rPr lang="en-GB" sz="1200" kern="1200" dirty="0">
                <a:solidFill>
                  <a:schemeClr val="tx1"/>
                </a:solidFill>
                <a:latin typeface="+mn-lt"/>
                <a:ea typeface="+mn-ea"/>
                <a:cs typeface="+mn-cs"/>
              </a:rPr>
              <a:t>, 2021). Providing exceptional customer service strengthens the bond between visitors and the Hotel, inspires loyalty, and contributes to the resort's reputation and differentiation from the competitors.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9</a:t>
            </a:fld>
            <a:endParaRPr lang="en-IN"/>
          </a:p>
        </p:txBody>
      </p:sp>
    </p:spTree>
    <p:extLst>
      <p:ext uri="{BB962C8B-B14F-4D97-AF65-F5344CB8AC3E}">
        <p14:creationId xmlns:p14="http://schemas.microsoft.com/office/powerpoint/2010/main" val="41862766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mn-lt"/>
                <a:ea typeface="+mn-ea"/>
                <a:cs typeface="+mn-cs"/>
              </a:rPr>
              <a:t>For luxury hotels, hospitality is critical to gaining loyal clients. Going above and above to offer unique hospitality services can help hotel companies stand out from the crowd (</a:t>
            </a:r>
            <a:r>
              <a:rPr lang="en-GB" sz="1200" kern="1200" dirty="0" err="1">
                <a:solidFill>
                  <a:schemeClr val="tx1"/>
                </a:solidFill>
                <a:latin typeface="+mn-lt"/>
                <a:ea typeface="+mn-ea"/>
                <a:cs typeface="+mn-cs"/>
              </a:rPr>
              <a:t>Glion</a:t>
            </a:r>
            <a:r>
              <a:rPr lang="en-GB" sz="1200" kern="1200" dirty="0">
                <a:solidFill>
                  <a:schemeClr val="tx1"/>
                </a:solidFill>
                <a:latin typeface="+mn-lt"/>
                <a:ea typeface="+mn-ea"/>
                <a:cs typeface="+mn-cs"/>
              </a:rPr>
              <a:t>, 2020). Excellent hospitality also includes listening to consumer input and adopting ideas which may lead to outstanding business success.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10</a:t>
            </a:fld>
            <a:endParaRPr lang="en-IN"/>
          </a:p>
        </p:txBody>
      </p:sp>
    </p:spTree>
    <p:extLst>
      <p:ext uri="{BB962C8B-B14F-4D97-AF65-F5344CB8AC3E}">
        <p14:creationId xmlns:p14="http://schemas.microsoft.com/office/powerpoint/2010/main" val="37524499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mn-lt"/>
                <a:ea typeface="+mn-ea"/>
                <a:cs typeface="+mn-cs"/>
              </a:rPr>
              <a:t>Providing digital solutions like virtual queuing has the ability to exceed guests' expectations. Hotels need to listen to the needs and expectations of the guests as well as they have to anticipate the expectations on some occasions (</a:t>
            </a:r>
            <a:r>
              <a:rPr lang="en-US" sz="1200" kern="1200" dirty="0" err="1">
                <a:solidFill>
                  <a:schemeClr val="tx1"/>
                </a:solidFill>
                <a:latin typeface="+mn-lt"/>
                <a:ea typeface="+mn-ea"/>
                <a:cs typeface="+mn-cs"/>
              </a:rPr>
              <a:t>Operto</a:t>
            </a:r>
            <a:r>
              <a:rPr lang="en-US" sz="1200" kern="1200" dirty="0">
                <a:solidFill>
                  <a:schemeClr val="tx1"/>
                </a:solidFill>
                <a:latin typeface="+mn-lt"/>
                <a:ea typeface="+mn-ea"/>
                <a:cs typeface="+mn-cs"/>
              </a:rPr>
              <a:t>, 2022</a:t>
            </a:r>
            <a:r>
              <a:rPr lang="en-GB" sz="1200" kern="1200" dirty="0">
                <a:solidFill>
                  <a:schemeClr val="tx1"/>
                </a:solidFill>
                <a:latin typeface="+mn-lt"/>
                <a:ea typeface="+mn-ea"/>
                <a:cs typeface="+mn-cs"/>
              </a:rPr>
              <a:t>). Using personalisation services can also help the hotels to meet the expectations of the guests.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11</a:t>
            </a:fld>
            <a:endParaRPr lang="en-IN"/>
          </a:p>
        </p:txBody>
      </p:sp>
    </p:spTree>
    <p:extLst>
      <p:ext uri="{BB962C8B-B14F-4D97-AF65-F5344CB8AC3E}">
        <p14:creationId xmlns:p14="http://schemas.microsoft.com/office/powerpoint/2010/main" val="11492761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mn-lt"/>
                <a:ea typeface="+mn-ea"/>
                <a:cs typeface="+mn-cs"/>
              </a:rPr>
              <a:t>JW Marriott Hotel would need to deploy new technology as well as come up with unique methods for serving its visitors more personally in order to boost the number of loyal consumers. It would also help the hotel gain a competitive advantage.</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12</a:t>
            </a:fld>
            <a:endParaRPr lang="en-IN"/>
          </a:p>
        </p:txBody>
      </p:sp>
    </p:spTree>
    <p:extLst>
      <p:ext uri="{BB962C8B-B14F-4D97-AF65-F5344CB8AC3E}">
        <p14:creationId xmlns:p14="http://schemas.microsoft.com/office/powerpoint/2010/main" val="12877708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D247B49-925E-4B1E-92F1-D390804F7CEA}" type="slidenum">
              <a:rPr lang="en-IN" smtClean="0"/>
              <a:pPr/>
              <a:t>13</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E694126C-4E3B-4A51-A5A4-722BCBAB0F84}" type="datetimeFigureOut">
              <a:rPr lang="en-IN" smtClean="0"/>
              <a:pPr/>
              <a:t>25-05-2023</a:t>
            </a:fld>
            <a:endParaRPr lang="en-IN"/>
          </a:p>
        </p:txBody>
      </p:sp>
      <p:sp>
        <p:nvSpPr>
          <p:cNvPr id="17" name="Footer Placeholder 16"/>
          <p:cNvSpPr>
            <a:spLocks noGrp="1"/>
          </p:cNvSpPr>
          <p:nvPr>
            <p:ph type="ftr" sz="quarter" idx="11"/>
          </p:nvPr>
        </p:nvSpPr>
        <p:spPr/>
        <p:txBody>
          <a:bodyPr/>
          <a:lstStyle/>
          <a:p>
            <a:endParaRPr lang="en-IN"/>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BCB00810-341D-4E4A-AD9B-7AEC8BCD1C66}" type="slidenum">
              <a:rPr lang="en-IN" smtClean="0"/>
              <a:pPr/>
              <a:t>‹#›</a:t>
            </a:fld>
            <a:endParaRPr lang="en-IN"/>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E694126C-4E3B-4A51-A5A4-722BCBAB0F84}" type="datetimeFigureOut">
              <a:rPr lang="en-IN" smtClean="0"/>
              <a:pPr/>
              <a:t>25-05-2023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B00810-341D-4E4A-AD9B-7AEC8BCD1C66}" type="slidenum">
              <a:rPr lang="en-IN" smtClean="0"/>
              <a:pPr/>
              <a:t>‹#›</a:t>
            </a:fld>
            <a:endParaRPr lang="en-IN"/>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E694126C-4E3B-4A51-A5A4-722BCBAB0F84}" type="datetimeFigureOut">
              <a:rPr lang="en-IN" smtClean="0"/>
              <a:pPr/>
              <a:t>25-05-2023</a:t>
            </a:fld>
            <a:endParaRPr lang="en-IN"/>
          </a:p>
        </p:txBody>
      </p:sp>
      <p:sp>
        <p:nvSpPr>
          <p:cNvPr id="5" name="Footer Placeholder 4"/>
          <p:cNvSpPr>
            <a:spLocks noGrp="1"/>
          </p:cNvSpPr>
          <p:nvPr>
            <p:ph type="ftr" sz="quarter" idx="11"/>
          </p:nvPr>
        </p:nvSpPr>
        <p:spPr>
          <a:xfrm>
            <a:off x="800100" y="6172200"/>
            <a:ext cx="4000500" cy="457200"/>
          </a:xfrm>
        </p:spPr>
        <p:txBody>
          <a:bodyPr/>
          <a:lstStyle/>
          <a:p>
            <a:endParaRPr lang="en-IN"/>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BCB00810-341D-4E4A-AD9B-7AEC8BCD1C66}" type="slidenum">
              <a:rPr lang="en-IN" smtClean="0"/>
              <a:pPr/>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E694126C-4E3B-4A51-A5A4-722BCBAB0F84}" type="datetimeFigureOut">
              <a:rPr lang="en-IN" smtClean="0"/>
              <a:pPr/>
              <a:t>25-05-2023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B00810-341D-4E4A-AD9B-7AEC8BCD1C66}" type="slidenum">
              <a:rPr lang="en-IN" smtClean="0"/>
              <a:pPr/>
              <a:t>‹#›</a:t>
            </a:fld>
            <a:endParaRPr lang="en-IN"/>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E694126C-4E3B-4A51-A5A4-722BCBAB0F84}" type="datetimeFigureOut">
              <a:rPr lang="en-IN" smtClean="0"/>
              <a:pPr/>
              <a:t>25-05-2023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CB00810-341D-4E4A-AD9B-7AEC8BCD1C66}" type="slidenum">
              <a:rPr lang="en-IN" smtClean="0"/>
              <a:pPr/>
              <a:t>‹#›</a:t>
            </a:fld>
            <a:endParaRPr lang="en-IN"/>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694126C-4E3B-4A51-A5A4-722BCBAB0F84}" type="datetimeFigureOut">
              <a:rPr lang="en-IN" smtClean="0"/>
              <a:pPr/>
              <a:t>25-05-2023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CB00810-341D-4E4A-AD9B-7AEC8BCD1C66}"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94126C-4E3B-4A51-A5A4-722BCBAB0F84}" type="datetimeFigureOut">
              <a:rPr lang="en-IN" smtClean="0"/>
              <a:pPr/>
              <a:t>25-05-2023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CB00810-341D-4E4A-AD9B-7AEC8BCD1C66}"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694126C-4E3B-4A51-A5A4-722BCBAB0F84}" type="datetimeFigureOut">
              <a:rPr lang="en-IN" smtClean="0"/>
              <a:pPr/>
              <a:t>25-05-2023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B00810-341D-4E4A-AD9B-7AEC8BCD1C66}" type="slidenum">
              <a:rPr lang="en-IN" smtClean="0"/>
              <a:pPr/>
              <a:t>‹#›</a:t>
            </a:fld>
            <a:endParaRPr lang="en-IN"/>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694126C-4E3B-4A51-A5A4-722BCBAB0F84}" type="datetimeFigureOut">
              <a:rPr lang="en-IN" smtClean="0"/>
              <a:pPr/>
              <a:t>25-05-2023</a:t>
            </a:fld>
            <a:endParaRPr lang="en-IN"/>
          </a:p>
        </p:txBody>
      </p:sp>
      <p:sp>
        <p:nvSpPr>
          <p:cNvPr id="6" name="Footer Placeholder 5"/>
          <p:cNvSpPr>
            <a:spLocks noGrp="1"/>
          </p:cNvSpPr>
          <p:nvPr>
            <p:ph type="ftr" sz="quarter" idx="11"/>
          </p:nvPr>
        </p:nvSpPr>
        <p:spPr>
          <a:xfrm>
            <a:off x="914400" y="6172200"/>
            <a:ext cx="3886200" cy="457200"/>
          </a:xfrm>
        </p:spPr>
        <p:txBody>
          <a:bodyPr/>
          <a:lstStyle/>
          <a:p>
            <a:endParaRPr lang="en-IN"/>
          </a:p>
        </p:txBody>
      </p:sp>
      <p:sp>
        <p:nvSpPr>
          <p:cNvPr id="7" name="Slide Number Placeholder 6"/>
          <p:cNvSpPr>
            <a:spLocks noGrp="1"/>
          </p:cNvSpPr>
          <p:nvPr>
            <p:ph type="sldNum" sz="quarter" idx="12"/>
          </p:nvPr>
        </p:nvSpPr>
        <p:spPr>
          <a:xfrm>
            <a:off x="146304" y="6208776"/>
            <a:ext cx="457200" cy="457200"/>
          </a:xfrm>
        </p:spPr>
        <p:txBody>
          <a:bodyPr/>
          <a:lstStyle/>
          <a:p>
            <a:fld id="{BCB00810-341D-4E4A-AD9B-7AEC8BCD1C66}" type="slidenum">
              <a:rPr lang="en-IN" smtClean="0"/>
              <a:pPr/>
              <a:t>‹#›</a:t>
            </a:fld>
            <a:endParaRPr lang="en-IN"/>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694126C-4E3B-4A51-A5A4-722BCBAB0F84}" type="datetimeFigureOut">
              <a:rPr lang="en-IN" smtClean="0"/>
              <a:pPr/>
              <a:t>25-05-2023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B00810-341D-4E4A-AD9B-7AEC8BCD1C66}"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694126C-4E3B-4A51-A5A4-722BCBAB0F84}" type="datetimeFigureOut">
              <a:rPr lang="en-IN" smtClean="0"/>
              <a:pPr/>
              <a:t>25-05-2023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B00810-341D-4E4A-AD9B-7AEC8BCD1C66}"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FF00">
                <a:alpha val="35000"/>
              </a:srgb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E694126C-4E3B-4A51-A5A4-722BCBAB0F84}" type="datetimeFigureOut">
              <a:rPr lang="en-IN" smtClean="0"/>
              <a:pPr/>
              <a:t>25-05-2023</a:t>
            </a:fld>
            <a:endParaRPr lang="en-IN"/>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IN"/>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BCB00810-341D-4E4A-AD9B-7AEC8BCD1C66}"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924944"/>
            <a:ext cx="7772400" cy="1780108"/>
          </a:xfrm>
        </p:spPr>
        <p:txBody>
          <a:bodyPr>
            <a:noAutofit/>
          </a:bodyPr>
          <a:lstStyle/>
          <a:p>
            <a:pPr>
              <a:lnSpc>
                <a:spcPct val="150000"/>
              </a:lnSpc>
            </a:pPr>
            <a:br>
              <a:rPr lang="en-IN" sz="1400" b="1" dirty="0">
                <a:solidFill>
                  <a:schemeClr val="tx1"/>
                </a:solidFill>
                <a:latin typeface="Times New Roman" pitchFamily="18" charset="0"/>
                <a:cs typeface="Times New Roman" pitchFamily="18" charset="0"/>
              </a:rPr>
            </a:br>
            <a:br>
              <a:rPr lang="en-IN" sz="1400" b="1" dirty="0">
                <a:solidFill>
                  <a:schemeClr val="tx1"/>
                </a:solidFill>
                <a:latin typeface="Times New Roman" pitchFamily="18" charset="0"/>
                <a:cs typeface="Times New Roman" pitchFamily="18" charset="0"/>
              </a:rPr>
            </a:br>
            <a:r>
              <a:rPr lang="en-IN" sz="1400" b="1" dirty="0">
                <a:solidFill>
                  <a:schemeClr val="tx1"/>
                </a:solidFill>
                <a:latin typeface="Times New Roman" pitchFamily="18" charset="0"/>
                <a:cs typeface="Times New Roman" pitchFamily="18" charset="0"/>
              </a:rPr>
              <a:t>MODULE CODE: BMIH4003</a:t>
            </a:r>
            <a:br>
              <a:rPr lang="en-IN" sz="1400" dirty="0">
                <a:solidFill>
                  <a:schemeClr val="tx1"/>
                </a:solidFill>
                <a:latin typeface="Times New Roman" pitchFamily="18" charset="0"/>
                <a:cs typeface="Times New Roman" pitchFamily="18" charset="0"/>
              </a:rPr>
            </a:br>
            <a:r>
              <a:rPr lang="en-IN" sz="1400" b="1" dirty="0">
                <a:solidFill>
                  <a:schemeClr val="tx1"/>
                </a:solidFill>
                <a:latin typeface="Times New Roman" pitchFamily="18" charset="0"/>
                <a:cs typeface="Times New Roman" pitchFamily="18" charset="0"/>
              </a:rPr>
              <a:t>MODULE NAME: HOSPITALITY and  GUEST SERVICES FOR THE HOTEL INDUSTRY</a:t>
            </a:r>
            <a:br>
              <a:rPr lang="en-IN" sz="1400" dirty="0">
                <a:solidFill>
                  <a:schemeClr val="tx1"/>
                </a:solidFill>
                <a:latin typeface="Times New Roman" pitchFamily="18" charset="0"/>
                <a:cs typeface="Times New Roman" pitchFamily="18" charset="0"/>
              </a:rPr>
            </a:br>
            <a:r>
              <a:rPr lang="en-IN" sz="1400" b="1" dirty="0">
                <a:solidFill>
                  <a:schemeClr val="tx1"/>
                </a:solidFill>
                <a:latin typeface="Times New Roman" pitchFamily="18" charset="0"/>
                <a:cs typeface="Times New Roman" pitchFamily="18" charset="0"/>
              </a:rPr>
              <a:t>ASSIGNMENT TITLE: PRESENTATION</a:t>
            </a:r>
            <a:br>
              <a:rPr lang="en-IN" sz="1400" dirty="0">
                <a:solidFill>
                  <a:schemeClr val="tx1"/>
                </a:solidFill>
                <a:latin typeface="Times New Roman" pitchFamily="18" charset="0"/>
                <a:cs typeface="Times New Roman" pitchFamily="18" charset="0"/>
              </a:rPr>
            </a:br>
            <a:r>
              <a:rPr lang="en-IN" sz="1400" b="1" dirty="0">
                <a:solidFill>
                  <a:schemeClr val="tx1"/>
                </a:solidFill>
                <a:latin typeface="Times New Roman" pitchFamily="18" charset="0"/>
                <a:cs typeface="Times New Roman" pitchFamily="18" charset="0"/>
              </a:rPr>
              <a:t>STUDENT NAME: GABRIEL VALENTIN DILINCA</a:t>
            </a:r>
            <a:br>
              <a:rPr lang="en-IN" sz="1400" dirty="0">
                <a:solidFill>
                  <a:schemeClr val="tx1"/>
                </a:solidFill>
                <a:latin typeface="Times New Roman" pitchFamily="18" charset="0"/>
                <a:cs typeface="Times New Roman" pitchFamily="18" charset="0"/>
              </a:rPr>
            </a:br>
            <a:r>
              <a:rPr lang="en-IN" sz="1400" b="1" dirty="0">
                <a:solidFill>
                  <a:schemeClr val="tx1"/>
                </a:solidFill>
                <a:latin typeface="Times New Roman" pitchFamily="18" charset="0"/>
                <a:cs typeface="Times New Roman" pitchFamily="18" charset="0"/>
              </a:rPr>
              <a:t>STUDENT ID: 2232553</a:t>
            </a:r>
            <a:endParaRPr lang="en-IN" sz="1400" dirty="0">
              <a:solidFill>
                <a:schemeClr val="tx1"/>
              </a:solidFill>
              <a:latin typeface="Times New Roman" pitchFamily="18" charset="0"/>
              <a:cs typeface="Times New Roman" pitchFamily="18" charset="0"/>
            </a:endParaRPr>
          </a:p>
        </p:txBody>
      </p:sp>
      <p:pic>
        <p:nvPicPr>
          <p:cNvPr id="4" name="Picture 3"/>
          <p:cNvPicPr/>
          <p:nvPr/>
        </p:nvPicPr>
        <p:blipFill>
          <a:blip r:embed="rId2"/>
          <a:stretch>
            <a:fillRect/>
          </a:stretch>
        </p:blipFill>
        <p:spPr>
          <a:xfrm>
            <a:off x="1043608" y="980728"/>
            <a:ext cx="1905000" cy="662940"/>
          </a:xfrm>
          <a:prstGeom prst="rect">
            <a:avLst/>
          </a:prstGeom>
        </p:spPr>
      </p:pic>
    </p:spTree>
    <p:extLst>
      <p:ext uri="{BB962C8B-B14F-4D97-AF65-F5344CB8AC3E}">
        <p14:creationId xmlns:p14="http://schemas.microsoft.com/office/powerpoint/2010/main" val="881986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200" b="1" dirty="0">
                <a:solidFill>
                  <a:schemeClr val="tx1"/>
                </a:solidFill>
                <a:latin typeface="Times New Roman" pitchFamily="18" charset="0"/>
                <a:cs typeface="Times New Roman" pitchFamily="18" charset="0"/>
              </a:rPr>
              <a:t>Table of Contents </a:t>
            </a:r>
            <a:endParaRPr lang="en-IN" sz="3200" b="1" dirty="0">
              <a:solidFill>
                <a:schemeClr val="tx1"/>
              </a:solidFill>
              <a:latin typeface="Times New Roman" pitchFamily="18" charset="0"/>
              <a:cs typeface="Times New Roman" pitchFamily="18" charset="0"/>
            </a:endParaRPr>
          </a:p>
        </p:txBody>
      </p:sp>
      <p:sp>
        <p:nvSpPr>
          <p:cNvPr id="2" name="Content Placeholder 1"/>
          <p:cNvSpPr>
            <a:spLocks noGrp="1"/>
          </p:cNvSpPr>
          <p:nvPr>
            <p:ph sz="quarter" idx="1"/>
          </p:nvPr>
        </p:nvSpPr>
        <p:spPr>
          <a:xfrm>
            <a:off x="609600" y="1752600"/>
            <a:ext cx="8064896" cy="4572000"/>
          </a:xfrm>
        </p:spPr>
        <p:txBody>
          <a:bodyPr>
            <a:normAutofit fontScale="25000" lnSpcReduction="20000"/>
          </a:bodyPr>
          <a:lstStyle/>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Introduction</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Overview of JW Marriott</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Nature of Guest Services and Facilities in JW Marriott</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Scope of Guest Services and Facilities in JW Marriott</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Roles of Guest Services and Facilities in JW Marriott</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Explanation of the importance of Considering role  and purpose of guest services</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Evaluation of importance of Hospitality </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Discussion on how hotels meet guest expectations</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Conclusion</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Reference List  </a:t>
            </a:r>
            <a:endParaRPr lang="en-IN" sz="5600" b="1" dirty="0">
              <a:solidFill>
                <a:schemeClr val="tx1"/>
              </a:solidFill>
              <a:latin typeface="Times New Roman" pitchFamily="18" charset="0"/>
              <a:cs typeface="Times New Roman" pitchFamily="18" charset="0"/>
            </a:endParaRPr>
          </a:p>
          <a:p>
            <a:pPr>
              <a:buFont typeface="Arial" pitchFamily="34" charset="0"/>
              <a:buChar char="•"/>
            </a:pPr>
            <a:endParaRPr lang="en-IN" dirty="0">
              <a:latin typeface="Times New Roman" pitchFamily="18" charset="0"/>
              <a:cs typeface="Times New Roman" pitchFamily="18" charset="0"/>
            </a:endParaRPr>
          </a:p>
        </p:txBody>
      </p:sp>
    </p:spTree>
    <p:extLst>
      <p:ext uri="{BB962C8B-B14F-4D97-AF65-F5344CB8AC3E}">
        <p14:creationId xmlns:p14="http://schemas.microsoft.com/office/powerpoint/2010/main" val="142989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200" b="1" u="sng" dirty="0">
                <a:solidFill>
                  <a:schemeClr val="tx1"/>
                </a:solidFill>
                <a:latin typeface="Times New Roman" pitchFamily="18" charset="0"/>
                <a:cs typeface="Times New Roman" pitchFamily="18" charset="0"/>
              </a:rPr>
              <a:t>Introduction</a:t>
            </a:r>
            <a:endParaRPr lang="en-US" sz="3200" u="sng" dirty="0">
              <a:solidFill>
                <a:schemeClr val="tx1"/>
              </a:solidFill>
              <a:latin typeface="Times New Roman" pitchFamily="18" charset="0"/>
              <a:cs typeface="Times New Roman" pitchFamily="18" charset="0"/>
            </a:endParaRPr>
          </a:p>
        </p:txBody>
      </p:sp>
      <p:sp>
        <p:nvSpPr>
          <p:cNvPr id="2" name="Content Placeholder 1"/>
          <p:cNvSpPr>
            <a:spLocks noGrp="1"/>
          </p:cNvSpPr>
          <p:nvPr>
            <p:ph sz="quarter" idx="1"/>
          </p:nvPr>
        </p:nvSpPr>
        <p:spPr>
          <a:xfrm>
            <a:off x="914400" y="2438400"/>
            <a:ext cx="3776133" cy="3420533"/>
          </a:xfrm>
        </p:spPr>
        <p:txBody>
          <a:bodyPr>
            <a:normAutofit/>
          </a:bodyPr>
          <a:lstStyle/>
          <a:p>
            <a:pPr lvl="0" algn="just">
              <a:lnSpc>
                <a:spcPct val="150000"/>
              </a:lnSpc>
            </a:pPr>
            <a:r>
              <a:rPr lang="en-GB" sz="1400" dirty="0">
                <a:solidFill>
                  <a:schemeClr val="tx1"/>
                </a:solidFill>
                <a:latin typeface="Times New Roman" pitchFamily="18" charset="0"/>
                <a:cs typeface="Times New Roman" pitchFamily="18" charset="0"/>
              </a:rPr>
              <a:t>Analysis of the role and significance of quality service, hospitality and guest services </a:t>
            </a:r>
            <a:endParaRPr lang="en-US" sz="1400" dirty="0">
              <a:solidFill>
                <a:schemeClr val="tx1"/>
              </a:solidFill>
              <a:latin typeface="Times New Roman" pitchFamily="18" charset="0"/>
              <a:cs typeface="Times New Roman" pitchFamily="18" charset="0"/>
            </a:endParaRPr>
          </a:p>
          <a:p>
            <a:pPr lvl="0" algn="just">
              <a:lnSpc>
                <a:spcPct val="150000"/>
              </a:lnSpc>
            </a:pPr>
            <a:r>
              <a:rPr lang="en-GB" sz="1400" dirty="0">
                <a:solidFill>
                  <a:schemeClr val="tx1"/>
                </a:solidFill>
                <a:latin typeface="Times New Roman" pitchFamily="18" charset="0"/>
                <a:cs typeface="Times New Roman" pitchFamily="18" charset="0"/>
              </a:rPr>
              <a:t>The presentation will focus on JW Marriott </a:t>
            </a:r>
            <a:endParaRPr lang="en-US" sz="1400" dirty="0">
              <a:solidFill>
                <a:schemeClr val="tx1"/>
              </a:solidFill>
              <a:latin typeface="Times New Roman" pitchFamily="18" charset="0"/>
              <a:cs typeface="Times New Roman" pitchFamily="18" charset="0"/>
            </a:endParaRPr>
          </a:p>
          <a:p>
            <a:pPr lvl="0" algn="just">
              <a:lnSpc>
                <a:spcPct val="150000"/>
              </a:lnSpc>
            </a:pPr>
            <a:r>
              <a:rPr lang="en-GB" sz="1400" dirty="0">
                <a:solidFill>
                  <a:schemeClr val="tx1"/>
                </a:solidFill>
                <a:latin typeface="Times New Roman" pitchFamily="18" charset="0"/>
                <a:cs typeface="Times New Roman" pitchFamily="18" charset="0"/>
              </a:rPr>
              <a:t>Explanation of the importance of considering the role and purpose of guest services</a:t>
            </a:r>
            <a:endParaRPr lang="en-US" sz="1400" dirty="0">
              <a:solidFill>
                <a:schemeClr val="tx1"/>
              </a:solidFill>
              <a:latin typeface="Times New Roman" pitchFamily="18" charset="0"/>
              <a:cs typeface="Times New Roman" pitchFamily="18" charset="0"/>
            </a:endParaRPr>
          </a:p>
          <a:p>
            <a:pPr algn="just">
              <a:lnSpc>
                <a:spcPct val="150000"/>
              </a:lnSpc>
            </a:pPr>
            <a:r>
              <a:rPr lang="en-GB" sz="1400" dirty="0">
                <a:solidFill>
                  <a:schemeClr val="tx1"/>
                </a:solidFill>
                <a:latin typeface="Times New Roman" pitchFamily="18" charset="0"/>
                <a:cs typeface="Times New Roman" pitchFamily="18" charset="0"/>
              </a:rPr>
              <a:t>Discussion of the significance of hospitality and how hotels meet/exceed guest expectations</a:t>
            </a:r>
            <a:endParaRPr lang="en-US" sz="1400" dirty="0">
              <a:solidFill>
                <a:schemeClr val="tx1"/>
              </a:solidFill>
              <a:latin typeface="Times New Roman" pitchFamily="18" charset="0"/>
              <a:cs typeface="Times New Roman" pitchFamily="18" charset="0"/>
            </a:endParaRPr>
          </a:p>
        </p:txBody>
      </p:sp>
      <p:pic>
        <p:nvPicPr>
          <p:cNvPr id="4" name="Picture 3" descr="1.jpg"/>
          <p:cNvPicPr>
            <a:picLocks noChangeAspect="1"/>
          </p:cNvPicPr>
          <p:nvPr/>
        </p:nvPicPr>
        <p:blipFill>
          <a:blip r:embed="rId3"/>
          <a:stretch>
            <a:fillRect/>
          </a:stretch>
        </p:blipFill>
        <p:spPr>
          <a:xfrm>
            <a:off x="5410200" y="2286000"/>
            <a:ext cx="3105314" cy="2071688"/>
          </a:xfrm>
          <a:prstGeom prst="rect">
            <a:avLst/>
          </a:prstGeom>
        </p:spPr>
      </p:pic>
      <p:sp>
        <p:nvSpPr>
          <p:cNvPr id="5" name="Rectangle 4"/>
          <p:cNvSpPr/>
          <p:nvPr/>
        </p:nvSpPr>
        <p:spPr>
          <a:xfrm>
            <a:off x="6172200" y="4724400"/>
            <a:ext cx="1676998" cy="307777"/>
          </a:xfrm>
          <a:prstGeom prst="rect">
            <a:avLst/>
          </a:prstGeom>
        </p:spPr>
        <p:txBody>
          <a:bodyPr wrap="none">
            <a:spAutoFit/>
          </a:bodyPr>
          <a:lstStyle/>
          <a:p>
            <a:pPr algn="ctr"/>
            <a:r>
              <a:rPr lang="en-GB" sz="1400" dirty="0">
                <a:latin typeface="Times New Roman" pitchFamily="18" charset="0"/>
                <a:cs typeface="Times New Roman" pitchFamily="18" charset="0"/>
              </a:rPr>
              <a:t>(</a:t>
            </a:r>
            <a:r>
              <a:rPr lang="en-US" sz="1400" dirty="0">
                <a:latin typeface="Times New Roman" pitchFamily="18" charset="0"/>
                <a:cs typeface="Times New Roman" pitchFamily="18" charset="0"/>
              </a:rPr>
              <a:t>JW Marriott, 2019</a:t>
            </a:r>
            <a:r>
              <a:rPr lang="en-GB" sz="1400" dirty="0">
                <a:latin typeface="Times New Roman" pitchFamily="18" charset="0"/>
                <a:cs typeface="Times New Roman" pitchFamily="18" charset="0"/>
              </a:rPr>
              <a:t>) </a:t>
            </a:r>
            <a:endParaRPr lang="en-US" sz="1400"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200" b="1" u="sng" dirty="0">
                <a:solidFill>
                  <a:schemeClr val="tx1"/>
                </a:solidFill>
                <a:latin typeface="Times New Roman" pitchFamily="18" charset="0"/>
                <a:cs typeface="Times New Roman" pitchFamily="18" charset="0"/>
              </a:rPr>
              <a:t>Overview of JW Marriott</a:t>
            </a:r>
            <a:endParaRPr lang="en-US" sz="3200" b="1" u="sng" dirty="0">
              <a:solidFill>
                <a:schemeClr val="tx1"/>
              </a:solidFill>
              <a:latin typeface="Times New Roman" pitchFamily="18" charset="0"/>
              <a:cs typeface="Times New Roman" pitchFamily="18" charset="0"/>
            </a:endParaRPr>
          </a:p>
        </p:txBody>
      </p:sp>
      <p:sp>
        <p:nvSpPr>
          <p:cNvPr id="2" name="Content Placeholder 1"/>
          <p:cNvSpPr>
            <a:spLocks noGrp="1"/>
          </p:cNvSpPr>
          <p:nvPr>
            <p:ph sz="quarter" idx="1"/>
          </p:nvPr>
        </p:nvSpPr>
        <p:spPr>
          <a:xfrm>
            <a:off x="872067" y="2675466"/>
            <a:ext cx="3699933" cy="3496733"/>
          </a:xfrm>
        </p:spPr>
        <p:txBody>
          <a:bodyPr>
            <a:normAutofit/>
          </a:bodyPr>
          <a:lstStyle/>
          <a:p>
            <a:pPr lvl="0" algn="just">
              <a:lnSpc>
                <a:spcPct val="150000"/>
              </a:lnSpc>
            </a:pPr>
            <a:r>
              <a:rPr lang="en-GB" sz="1400" dirty="0">
                <a:solidFill>
                  <a:schemeClr val="tx1"/>
                </a:solidFill>
                <a:latin typeface="Times New Roman" pitchFamily="18" charset="0"/>
                <a:cs typeface="Times New Roman" pitchFamily="18" charset="0"/>
              </a:rPr>
              <a:t>Luxury hotel company owned by Marriott International</a:t>
            </a:r>
            <a:endParaRPr lang="en-US" sz="1400" dirty="0">
              <a:solidFill>
                <a:schemeClr val="tx1"/>
              </a:solidFill>
              <a:latin typeface="Times New Roman" pitchFamily="18" charset="0"/>
              <a:cs typeface="Times New Roman" pitchFamily="18" charset="0"/>
            </a:endParaRPr>
          </a:p>
          <a:p>
            <a:pPr lvl="0" algn="just">
              <a:lnSpc>
                <a:spcPct val="150000"/>
              </a:lnSpc>
            </a:pPr>
            <a:r>
              <a:rPr lang="en-GB" sz="1400" dirty="0">
                <a:solidFill>
                  <a:schemeClr val="tx1"/>
                </a:solidFill>
                <a:latin typeface="Times New Roman" pitchFamily="18" charset="0"/>
                <a:cs typeface="Times New Roman" pitchFamily="18" charset="0"/>
              </a:rPr>
              <a:t>Founded in 1984 by Bill Marriott</a:t>
            </a:r>
            <a:endParaRPr lang="en-US" sz="1400" dirty="0">
              <a:solidFill>
                <a:schemeClr val="tx1"/>
              </a:solidFill>
              <a:latin typeface="Times New Roman" pitchFamily="18" charset="0"/>
              <a:cs typeface="Times New Roman" pitchFamily="18" charset="0"/>
            </a:endParaRPr>
          </a:p>
          <a:p>
            <a:pPr algn="just">
              <a:lnSpc>
                <a:spcPct val="150000"/>
              </a:lnSpc>
            </a:pPr>
            <a:r>
              <a:rPr lang="en-GB" sz="1400" dirty="0">
                <a:solidFill>
                  <a:schemeClr val="tx1"/>
                </a:solidFill>
                <a:latin typeface="Times New Roman" pitchFamily="18" charset="0"/>
                <a:cs typeface="Times New Roman" pitchFamily="18" charset="0"/>
              </a:rPr>
              <a:t>Operates over 100 hotels in more than 30 countries</a:t>
            </a:r>
            <a:endParaRPr lang="en-US" sz="1400" dirty="0">
              <a:solidFill>
                <a:schemeClr val="tx1"/>
              </a:solidFill>
              <a:latin typeface="Times New Roman" pitchFamily="18" charset="0"/>
              <a:cs typeface="Times New Roman" pitchFamily="18" charset="0"/>
            </a:endParaRPr>
          </a:p>
        </p:txBody>
      </p:sp>
      <p:pic>
        <p:nvPicPr>
          <p:cNvPr id="4" name="Picture 3" descr="1.png"/>
          <p:cNvPicPr>
            <a:picLocks noChangeAspect="1"/>
          </p:cNvPicPr>
          <p:nvPr/>
        </p:nvPicPr>
        <p:blipFill>
          <a:blip r:embed="rId3"/>
          <a:stretch>
            <a:fillRect/>
          </a:stretch>
        </p:blipFill>
        <p:spPr>
          <a:xfrm>
            <a:off x="5257800" y="2590800"/>
            <a:ext cx="3264748" cy="1147763"/>
          </a:xfrm>
          <a:prstGeom prst="rect">
            <a:avLst/>
          </a:prstGeom>
        </p:spPr>
      </p:pic>
      <p:sp>
        <p:nvSpPr>
          <p:cNvPr id="5" name="Rectangle 4"/>
          <p:cNvSpPr/>
          <p:nvPr/>
        </p:nvSpPr>
        <p:spPr>
          <a:xfrm>
            <a:off x="5943600" y="4267200"/>
            <a:ext cx="1676998" cy="307777"/>
          </a:xfrm>
          <a:prstGeom prst="rect">
            <a:avLst/>
          </a:prstGeom>
        </p:spPr>
        <p:txBody>
          <a:bodyPr wrap="none">
            <a:spAutoFit/>
          </a:bodyPr>
          <a:lstStyle/>
          <a:p>
            <a:pPr algn="ctr"/>
            <a:r>
              <a:rPr lang="en-GB" sz="1400" dirty="0">
                <a:latin typeface="Times New Roman" pitchFamily="18" charset="0"/>
                <a:cs typeface="Times New Roman" pitchFamily="18" charset="0"/>
              </a:rPr>
              <a:t>(</a:t>
            </a:r>
            <a:r>
              <a:rPr lang="en-US" sz="1400" dirty="0">
                <a:latin typeface="Times New Roman" pitchFamily="18" charset="0"/>
                <a:cs typeface="Times New Roman" pitchFamily="18" charset="0"/>
              </a:rPr>
              <a:t>JW Marriott, 2019</a:t>
            </a:r>
            <a:r>
              <a:rPr lang="en-GB" sz="1400" dirty="0">
                <a:latin typeface="Times New Roman" pitchFamily="18" charset="0"/>
                <a:cs typeface="Times New Roman" pitchFamily="18" charset="0"/>
              </a:rPr>
              <a:t>) </a:t>
            </a:r>
            <a:endParaRPr lang="en-US" sz="1400" dirty="0">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228600" y="338328"/>
            <a:ext cx="8763000" cy="1252728"/>
          </a:xfrm>
        </p:spPr>
        <p:txBody>
          <a:bodyPr>
            <a:normAutofit/>
          </a:bodyPr>
          <a:lstStyle/>
          <a:p>
            <a:r>
              <a:rPr lang="en-GB" sz="3200" b="1" u="sng" dirty="0">
                <a:solidFill>
                  <a:schemeClr val="tx1"/>
                </a:solidFill>
                <a:latin typeface="Times New Roman" pitchFamily="18" charset="0"/>
                <a:cs typeface="Times New Roman" pitchFamily="18" charset="0"/>
              </a:rPr>
              <a:t>Main consumers of JW Marriott</a:t>
            </a:r>
            <a:endParaRPr lang="en-US" sz="3200" b="1" u="sng" dirty="0">
              <a:solidFill>
                <a:schemeClr val="tx1"/>
              </a:solidFill>
              <a:latin typeface="Times New Roman" pitchFamily="18" charset="0"/>
              <a:cs typeface="Times New Roman" pitchFamily="18" charset="0"/>
            </a:endParaRPr>
          </a:p>
        </p:txBody>
      </p:sp>
      <p:sp>
        <p:nvSpPr>
          <p:cNvPr id="2" name="Content Placeholder 1"/>
          <p:cNvSpPr>
            <a:spLocks noGrp="1"/>
          </p:cNvSpPr>
          <p:nvPr>
            <p:ph sz="quarter" idx="1"/>
          </p:nvPr>
        </p:nvSpPr>
        <p:spPr>
          <a:xfrm>
            <a:off x="872067" y="2675466"/>
            <a:ext cx="3776133" cy="3496733"/>
          </a:xfrm>
        </p:spPr>
        <p:txBody>
          <a:bodyPr>
            <a:normAutofit/>
          </a:bodyPr>
          <a:lstStyle/>
          <a:p>
            <a:pPr lvl="0" algn="just">
              <a:lnSpc>
                <a:spcPct val="150000"/>
              </a:lnSpc>
            </a:pPr>
            <a:r>
              <a:rPr lang="en-GB" sz="1400" dirty="0">
                <a:solidFill>
                  <a:schemeClr val="tx1"/>
                </a:solidFill>
                <a:latin typeface="Times New Roman" pitchFamily="18" charset="0"/>
                <a:cs typeface="Times New Roman" pitchFamily="18" charset="0"/>
              </a:rPr>
              <a:t>JW Marriott appeals to clients wanting a calm and elegant atmosphere</a:t>
            </a:r>
            <a:endParaRPr lang="en-US" sz="1400" dirty="0">
              <a:solidFill>
                <a:schemeClr val="tx1"/>
              </a:solidFill>
              <a:latin typeface="Times New Roman" pitchFamily="18" charset="0"/>
              <a:cs typeface="Times New Roman" pitchFamily="18" charset="0"/>
            </a:endParaRPr>
          </a:p>
          <a:p>
            <a:pPr lvl="0" algn="just">
              <a:lnSpc>
                <a:spcPct val="150000"/>
              </a:lnSpc>
            </a:pPr>
            <a:r>
              <a:rPr lang="en-GB" sz="1400" dirty="0">
                <a:solidFill>
                  <a:schemeClr val="tx1"/>
                </a:solidFill>
                <a:latin typeface="Times New Roman" pitchFamily="18" charset="0"/>
                <a:cs typeface="Times New Roman" pitchFamily="18" charset="0"/>
              </a:rPr>
              <a:t>Business travellers looking for a quiet and luxurious environment</a:t>
            </a:r>
            <a:endParaRPr lang="en-US" sz="1400" dirty="0">
              <a:solidFill>
                <a:schemeClr val="tx1"/>
              </a:solidFill>
              <a:latin typeface="Times New Roman" pitchFamily="18" charset="0"/>
              <a:cs typeface="Times New Roman" pitchFamily="18" charset="0"/>
            </a:endParaRPr>
          </a:p>
          <a:p>
            <a:pPr algn="just">
              <a:lnSpc>
                <a:spcPct val="150000"/>
              </a:lnSpc>
            </a:pPr>
            <a:r>
              <a:rPr lang="en-GB" sz="1400" dirty="0">
                <a:solidFill>
                  <a:schemeClr val="tx1"/>
                </a:solidFill>
                <a:latin typeface="Times New Roman" pitchFamily="18" charset="0"/>
                <a:cs typeface="Times New Roman" pitchFamily="18" charset="0"/>
              </a:rPr>
              <a:t>Families, special visitors, and high-end clients</a:t>
            </a:r>
            <a:endParaRPr lang="en-US" sz="1400" dirty="0">
              <a:solidFill>
                <a:schemeClr val="tx1"/>
              </a:solidFill>
              <a:latin typeface="Times New Roman" pitchFamily="18" charset="0"/>
              <a:cs typeface="Times New Roman" pitchFamily="18" charset="0"/>
            </a:endParaRPr>
          </a:p>
        </p:txBody>
      </p:sp>
      <p:pic>
        <p:nvPicPr>
          <p:cNvPr id="8" name="Picture 7" descr="7.jpg"/>
          <p:cNvPicPr>
            <a:picLocks noChangeAspect="1"/>
          </p:cNvPicPr>
          <p:nvPr/>
        </p:nvPicPr>
        <p:blipFill>
          <a:blip r:embed="rId3" cstate="print"/>
          <a:stretch>
            <a:fillRect/>
          </a:stretch>
        </p:blipFill>
        <p:spPr>
          <a:xfrm>
            <a:off x="5715000" y="2666999"/>
            <a:ext cx="2819400" cy="1878583"/>
          </a:xfrm>
          <a:prstGeom prst="rect">
            <a:avLst/>
          </a:prstGeom>
        </p:spPr>
      </p:pic>
      <p:sp>
        <p:nvSpPr>
          <p:cNvPr id="9" name="Rectangle 8"/>
          <p:cNvSpPr/>
          <p:nvPr/>
        </p:nvSpPr>
        <p:spPr>
          <a:xfrm>
            <a:off x="6324600" y="4800600"/>
            <a:ext cx="1632113" cy="307777"/>
          </a:xfrm>
          <a:prstGeom prst="rect">
            <a:avLst/>
          </a:prstGeom>
        </p:spPr>
        <p:txBody>
          <a:bodyPr wrap="none">
            <a:spAutoFit/>
          </a:bodyPr>
          <a:lstStyle/>
          <a:p>
            <a:pPr algn="ctr"/>
            <a:r>
              <a:rPr lang="en-GB" sz="1400" dirty="0">
                <a:latin typeface="Times New Roman" pitchFamily="18" charset="0"/>
                <a:cs typeface="Times New Roman" pitchFamily="18" charset="0"/>
              </a:rPr>
              <a:t>(JW Marriott, 2023)</a:t>
            </a:r>
            <a:endParaRPr lang="en-US" sz="1400"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200" b="1" u="sng" dirty="0">
                <a:solidFill>
                  <a:schemeClr val="tx1"/>
                </a:solidFill>
                <a:latin typeface="Times New Roman" pitchFamily="18" charset="0"/>
                <a:cs typeface="Times New Roman" pitchFamily="18" charset="0"/>
              </a:rPr>
              <a:t>Nature of guest service and facilities in JW Marriott</a:t>
            </a:r>
            <a:endParaRPr lang="en-US" sz="3200" b="1" u="sng" dirty="0">
              <a:solidFill>
                <a:schemeClr val="tx1"/>
              </a:solidFill>
              <a:latin typeface="Times New Roman" pitchFamily="18" charset="0"/>
              <a:cs typeface="Times New Roman" pitchFamily="18" charset="0"/>
            </a:endParaRPr>
          </a:p>
        </p:txBody>
      </p:sp>
      <p:sp>
        <p:nvSpPr>
          <p:cNvPr id="2" name="Content Placeholder 1"/>
          <p:cNvSpPr>
            <a:spLocks noGrp="1"/>
          </p:cNvSpPr>
          <p:nvPr>
            <p:ph sz="quarter" idx="1"/>
          </p:nvPr>
        </p:nvSpPr>
        <p:spPr>
          <a:xfrm>
            <a:off x="872067" y="2675467"/>
            <a:ext cx="3776133" cy="3420533"/>
          </a:xfrm>
        </p:spPr>
        <p:txBody>
          <a:bodyPr>
            <a:normAutofit/>
          </a:bodyPr>
          <a:lstStyle/>
          <a:p>
            <a:pPr lvl="0" algn="just">
              <a:lnSpc>
                <a:spcPct val="150000"/>
              </a:lnSpc>
            </a:pPr>
            <a:r>
              <a:rPr lang="en-GB" sz="1400" dirty="0">
                <a:solidFill>
                  <a:schemeClr val="tx1"/>
                </a:solidFill>
                <a:latin typeface="Times New Roman" pitchFamily="18" charset="0"/>
                <a:cs typeface="Times New Roman" pitchFamily="18" charset="0"/>
              </a:rPr>
              <a:t>Large premium guest rooms and suites with luxurious bedding</a:t>
            </a:r>
            <a:endParaRPr lang="en-US" sz="1400" dirty="0">
              <a:solidFill>
                <a:schemeClr val="tx1"/>
              </a:solidFill>
              <a:latin typeface="Times New Roman" pitchFamily="18" charset="0"/>
              <a:cs typeface="Times New Roman" pitchFamily="18" charset="0"/>
            </a:endParaRPr>
          </a:p>
          <a:p>
            <a:pPr lvl="0" algn="just">
              <a:lnSpc>
                <a:spcPct val="150000"/>
              </a:lnSpc>
            </a:pPr>
            <a:r>
              <a:rPr lang="en-GB" sz="1400" dirty="0">
                <a:solidFill>
                  <a:schemeClr val="tx1"/>
                </a:solidFill>
                <a:latin typeface="Times New Roman" pitchFamily="18" charset="0"/>
                <a:cs typeface="Times New Roman" pitchFamily="18" charset="0"/>
              </a:rPr>
              <a:t>Big workspace, high-speed internet, an executive lounge, and spa and massage services</a:t>
            </a:r>
            <a:endParaRPr lang="en-US" sz="1400" dirty="0">
              <a:solidFill>
                <a:schemeClr val="tx1"/>
              </a:solidFill>
              <a:latin typeface="Times New Roman" pitchFamily="18" charset="0"/>
              <a:cs typeface="Times New Roman" pitchFamily="18" charset="0"/>
            </a:endParaRPr>
          </a:p>
          <a:p>
            <a:pPr algn="just">
              <a:lnSpc>
                <a:spcPct val="150000"/>
              </a:lnSpc>
            </a:pPr>
            <a:r>
              <a:rPr lang="en-GB" sz="1400" dirty="0">
                <a:solidFill>
                  <a:schemeClr val="tx1"/>
                </a:solidFill>
                <a:latin typeface="Times New Roman" pitchFamily="18" charset="0"/>
                <a:cs typeface="Times New Roman" pitchFamily="18" charset="0"/>
              </a:rPr>
              <a:t>Excellent room services and dining alternatives</a:t>
            </a:r>
            <a:endParaRPr lang="en-US" sz="1400" dirty="0">
              <a:solidFill>
                <a:schemeClr val="tx1"/>
              </a:solidFill>
              <a:latin typeface="Times New Roman" pitchFamily="18" charset="0"/>
              <a:cs typeface="Times New Roman" pitchFamily="18" charset="0"/>
            </a:endParaRPr>
          </a:p>
        </p:txBody>
      </p:sp>
      <p:pic>
        <p:nvPicPr>
          <p:cNvPr id="9" name="Picture 8" descr="6.jpg"/>
          <p:cNvPicPr>
            <a:picLocks noChangeAspect="1"/>
          </p:cNvPicPr>
          <p:nvPr/>
        </p:nvPicPr>
        <p:blipFill>
          <a:blip r:embed="rId3"/>
          <a:stretch>
            <a:fillRect/>
          </a:stretch>
        </p:blipFill>
        <p:spPr>
          <a:xfrm>
            <a:off x="5486400" y="2667000"/>
            <a:ext cx="3278579" cy="2138203"/>
          </a:xfrm>
          <a:prstGeom prst="rect">
            <a:avLst/>
          </a:prstGeom>
        </p:spPr>
      </p:pic>
      <p:sp>
        <p:nvSpPr>
          <p:cNvPr id="10" name="Rectangle 9"/>
          <p:cNvSpPr/>
          <p:nvPr/>
        </p:nvSpPr>
        <p:spPr>
          <a:xfrm>
            <a:off x="6096000" y="5029200"/>
            <a:ext cx="1676998" cy="307777"/>
          </a:xfrm>
          <a:prstGeom prst="rect">
            <a:avLst/>
          </a:prstGeom>
        </p:spPr>
        <p:txBody>
          <a:bodyPr wrap="none">
            <a:spAutoFit/>
          </a:bodyPr>
          <a:lstStyle/>
          <a:p>
            <a:pPr algn="ctr"/>
            <a:r>
              <a:rPr lang="en-GB" sz="1400" dirty="0">
                <a:latin typeface="Times New Roman" pitchFamily="18" charset="0"/>
                <a:cs typeface="Times New Roman" pitchFamily="18" charset="0"/>
              </a:rPr>
              <a:t>(</a:t>
            </a:r>
            <a:r>
              <a:rPr lang="en-US" sz="1400" dirty="0">
                <a:latin typeface="Times New Roman" pitchFamily="18" charset="0"/>
                <a:cs typeface="Times New Roman" pitchFamily="18" charset="0"/>
              </a:rPr>
              <a:t>JW Marriott, 2019</a:t>
            </a:r>
            <a:r>
              <a:rPr lang="en-GB" sz="1400" dirty="0">
                <a:latin typeface="Times New Roman" pitchFamily="18" charset="0"/>
                <a:cs typeface="Times New Roman" pitchFamily="18" charset="0"/>
              </a:rPr>
              <a:t>) </a:t>
            </a:r>
            <a:endParaRPr lang="en-US" sz="1400" dirty="0">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200" b="1" u="sng" dirty="0">
                <a:solidFill>
                  <a:schemeClr val="tx1"/>
                </a:solidFill>
                <a:latin typeface="Times New Roman" pitchFamily="18" charset="0"/>
                <a:cs typeface="Times New Roman" pitchFamily="18" charset="0"/>
              </a:rPr>
              <a:t>Scope of guest service and facilities in JW Marriott</a:t>
            </a:r>
            <a:endParaRPr lang="en-US" sz="3200" b="1" u="sng" dirty="0">
              <a:solidFill>
                <a:schemeClr val="tx1"/>
              </a:solidFill>
              <a:latin typeface="Times New Roman" pitchFamily="18" charset="0"/>
              <a:cs typeface="Times New Roman" pitchFamily="18" charset="0"/>
            </a:endParaRPr>
          </a:p>
        </p:txBody>
      </p:sp>
      <p:sp>
        <p:nvSpPr>
          <p:cNvPr id="2" name="Content Placeholder 1"/>
          <p:cNvSpPr>
            <a:spLocks noGrp="1"/>
          </p:cNvSpPr>
          <p:nvPr>
            <p:ph sz="quarter" idx="1"/>
          </p:nvPr>
        </p:nvSpPr>
        <p:spPr>
          <a:xfrm>
            <a:off x="872067" y="2675466"/>
            <a:ext cx="3699933" cy="3496733"/>
          </a:xfrm>
        </p:spPr>
        <p:txBody>
          <a:bodyPr>
            <a:normAutofit/>
          </a:bodyPr>
          <a:lstStyle/>
          <a:p>
            <a:pPr lvl="0" algn="just">
              <a:lnSpc>
                <a:spcPct val="150000"/>
              </a:lnSpc>
            </a:pPr>
            <a:r>
              <a:rPr lang="en-GB" sz="1400" dirty="0">
                <a:solidFill>
                  <a:schemeClr val="tx1"/>
                </a:solidFill>
                <a:latin typeface="Times New Roman" pitchFamily="18" charset="0"/>
                <a:cs typeface="Times New Roman" pitchFamily="18" charset="0"/>
              </a:rPr>
              <a:t>Mobile check-ins, digital keys, cleanliness, and dependable safety policies</a:t>
            </a:r>
            <a:endParaRPr lang="en-US" sz="1400" dirty="0">
              <a:solidFill>
                <a:schemeClr val="tx1"/>
              </a:solidFill>
              <a:latin typeface="Times New Roman" pitchFamily="18" charset="0"/>
              <a:cs typeface="Times New Roman" pitchFamily="18" charset="0"/>
            </a:endParaRPr>
          </a:p>
          <a:p>
            <a:pPr lvl="0" algn="just">
              <a:lnSpc>
                <a:spcPct val="150000"/>
              </a:lnSpc>
            </a:pPr>
            <a:r>
              <a:rPr lang="en-GB" sz="1400" dirty="0">
                <a:solidFill>
                  <a:schemeClr val="tx1"/>
                </a:solidFill>
                <a:latin typeface="Times New Roman" pitchFamily="18" charset="0"/>
                <a:cs typeface="Times New Roman" pitchFamily="18" charset="0"/>
              </a:rPr>
              <a:t>Sustainable themes</a:t>
            </a:r>
            <a:endParaRPr lang="en-US" sz="1400" dirty="0">
              <a:solidFill>
                <a:schemeClr val="tx1"/>
              </a:solidFill>
              <a:latin typeface="Times New Roman" pitchFamily="18" charset="0"/>
              <a:cs typeface="Times New Roman" pitchFamily="18" charset="0"/>
            </a:endParaRPr>
          </a:p>
          <a:p>
            <a:pPr algn="just">
              <a:lnSpc>
                <a:spcPct val="150000"/>
              </a:lnSpc>
            </a:pPr>
            <a:r>
              <a:rPr lang="en-GB" sz="1400" dirty="0">
                <a:solidFill>
                  <a:schemeClr val="tx1"/>
                </a:solidFill>
                <a:latin typeface="Times New Roman" pitchFamily="18" charset="0"/>
                <a:cs typeface="Times New Roman" pitchFamily="18" charset="0"/>
              </a:rPr>
              <a:t>Polite and helpful employees</a:t>
            </a:r>
            <a:endParaRPr lang="en-US" sz="1400" dirty="0">
              <a:solidFill>
                <a:schemeClr val="tx1"/>
              </a:solidFill>
              <a:latin typeface="Times New Roman" pitchFamily="18" charset="0"/>
              <a:cs typeface="Times New Roman" pitchFamily="18" charset="0"/>
            </a:endParaRPr>
          </a:p>
        </p:txBody>
      </p:sp>
      <p:pic>
        <p:nvPicPr>
          <p:cNvPr id="6" name="Picture 5" descr="3.jpg"/>
          <p:cNvPicPr>
            <a:picLocks noChangeAspect="1"/>
          </p:cNvPicPr>
          <p:nvPr/>
        </p:nvPicPr>
        <p:blipFill>
          <a:blip r:embed="rId3"/>
          <a:stretch>
            <a:fillRect/>
          </a:stretch>
        </p:blipFill>
        <p:spPr>
          <a:xfrm>
            <a:off x="5105401" y="2209800"/>
            <a:ext cx="3432432" cy="2286000"/>
          </a:xfrm>
          <a:prstGeom prst="rect">
            <a:avLst/>
          </a:prstGeom>
        </p:spPr>
      </p:pic>
      <p:sp>
        <p:nvSpPr>
          <p:cNvPr id="9" name="Rectangle 8"/>
          <p:cNvSpPr/>
          <p:nvPr/>
        </p:nvSpPr>
        <p:spPr>
          <a:xfrm>
            <a:off x="6019800" y="4724400"/>
            <a:ext cx="1632113" cy="307777"/>
          </a:xfrm>
          <a:prstGeom prst="rect">
            <a:avLst/>
          </a:prstGeom>
        </p:spPr>
        <p:txBody>
          <a:bodyPr wrap="none">
            <a:spAutoFit/>
          </a:bodyPr>
          <a:lstStyle/>
          <a:p>
            <a:pPr algn="ctr"/>
            <a:r>
              <a:rPr lang="en-GB" sz="1400" dirty="0">
                <a:latin typeface="Times New Roman" pitchFamily="18" charset="0"/>
                <a:cs typeface="Times New Roman" pitchFamily="18" charset="0"/>
              </a:rPr>
              <a:t>(JW Marriott, 2023)</a:t>
            </a:r>
            <a:endParaRPr lang="en-US" sz="1400"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u="sng" dirty="0">
                <a:solidFill>
                  <a:schemeClr val="tx1"/>
                </a:solidFill>
                <a:latin typeface="Times New Roman" pitchFamily="18" charset="0"/>
                <a:cs typeface="Times New Roman" pitchFamily="18" charset="0"/>
              </a:rPr>
              <a:t>Role of the guest services and facilities in JW Marriott</a:t>
            </a:r>
            <a:endParaRPr lang="en-IN" sz="3200" b="1" u="sng"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1143000" y="2362200"/>
            <a:ext cx="3886200" cy="3581400"/>
          </a:xfrm>
        </p:spPr>
        <p:txBody>
          <a:bodyPr>
            <a:noAutofit/>
          </a:bodyPr>
          <a:lstStyle/>
          <a:p>
            <a:pPr lvl="0" algn="just">
              <a:lnSpc>
                <a:spcPct val="150000"/>
              </a:lnSpc>
            </a:pPr>
            <a:r>
              <a:rPr lang="en-GB" sz="1400" dirty="0">
                <a:solidFill>
                  <a:schemeClr val="tx1"/>
                </a:solidFill>
                <a:latin typeface="Times New Roman" pitchFamily="18" charset="0"/>
                <a:cs typeface="Times New Roman" pitchFamily="18" charset="0"/>
              </a:rPr>
              <a:t>Increase customer trust</a:t>
            </a:r>
            <a:endParaRPr lang="en-US" sz="1400" dirty="0">
              <a:solidFill>
                <a:schemeClr val="tx1"/>
              </a:solidFill>
              <a:latin typeface="Times New Roman" pitchFamily="18" charset="0"/>
              <a:cs typeface="Times New Roman" pitchFamily="18" charset="0"/>
            </a:endParaRPr>
          </a:p>
          <a:p>
            <a:pPr lvl="0" algn="just">
              <a:lnSpc>
                <a:spcPct val="150000"/>
              </a:lnSpc>
            </a:pPr>
            <a:r>
              <a:rPr lang="en-GB" sz="1400" dirty="0">
                <a:solidFill>
                  <a:schemeClr val="tx1"/>
                </a:solidFill>
                <a:latin typeface="Times New Roman" pitchFamily="18" charset="0"/>
                <a:cs typeface="Times New Roman" pitchFamily="18" charset="0"/>
              </a:rPr>
              <a:t>Competitiveness</a:t>
            </a:r>
            <a:endParaRPr lang="en-US" sz="1400" dirty="0">
              <a:solidFill>
                <a:schemeClr val="tx1"/>
              </a:solidFill>
              <a:latin typeface="Times New Roman" pitchFamily="18" charset="0"/>
              <a:cs typeface="Times New Roman" pitchFamily="18" charset="0"/>
            </a:endParaRPr>
          </a:p>
          <a:p>
            <a:pPr lvl="0" algn="just">
              <a:lnSpc>
                <a:spcPct val="150000"/>
              </a:lnSpc>
            </a:pPr>
            <a:r>
              <a:rPr lang="en-GB" sz="1400" dirty="0">
                <a:solidFill>
                  <a:schemeClr val="tx1"/>
                </a:solidFill>
                <a:latin typeface="Times New Roman" pitchFamily="18" charset="0"/>
                <a:cs typeface="Times New Roman" pitchFamily="18" charset="0"/>
              </a:rPr>
              <a:t>Attract new customers</a:t>
            </a:r>
            <a:endParaRPr lang="en-US" sz="1400" dirty="0">
              <a:solidFill>
                <a:schemeClr val="tx1"/>
              </a:solidFill>
              <a:latin typeface="Times New Roman" pitchFamily="18" charset="0"/>
              <a:cs typeface="Times New Roman" pitchFamily="18" charset="0"/>
            </a:endParaRPr>
          </a:p>
          <a:p>
            <a:pPr lvl="0" algn="just">
              <a:lnSpc>
                <a:spcPct val="150000"/>
              </a:lnSpc>
            </a:pPr>
            <a:r>
              <a:rPr lang="en-GB" sz="1400" dirty="0">
                <a:solidFill>
                  <a:schemeClr val="tx1"/>
                </a:solidFill>
                <a:latin typeface="Times New Roman" pitchFamily="18" charset="0"/>
                <a:cs typeface="Times New Roman" pitchFamily="18" charset="0"/>
              </a:rPr>
              <a:t>Drive customer satisfaction</a:t>
            </a:r>
            <a:endParaRPr lang="en-US" sz="1400" dirty="0">
              <a:solidFill>
                <a:schemeClr val="tx1"/>
              </a:solidFill>
              <a:latin typeface="Times New Roman" pitchFamily="18" charset="0"/>
              <a:cs typeface="Times New Roman" pitchFamily="18" charset="0"/>
            </a:endParaRPr>
          </a:p>
          <a:p>
            <a:pPr lvl="0" algn="just">
              <a:lnSpc>
                <a:spcPct val="150000"/>
              </a:lnSpc>
            </a:pPr>
            <a:r>
              <a:rPr lang="en-GB" sz="1400" dirty="0">
                <a:solidFill>
                  <a:schemeClr val="tx1"/>
                </a:solidFill>
                <a:latin typeface="Times New Roman" pitchFamily="18" charset="0"/>
                <a:cs typeface="Times New Roman" pitchFamily="18" charset="0"/>
              </a:rPr>
              <a:t>Increase guest engagement</a:t>
            </a:r>
            <a:endParaRPr lang="en-US" sz="1400" dirty="0">
              <a:solidFill>
                <a:schemeClr val="tx1"/>
              </a:solidFill>
              <a:latin typeface="Times New Roman" pitchFamily="18" charset="0"/>
              <a:cs typeface="Times New Roman" pitchFamily="18" charset="0"/>
            </a:endParaRPr>
          </a:p>
          <a:p>
            <a:pPr lvl="0" algn="just">
              <a:lnSpc>
                <a:spcPct val="150000"/>
              </a:lnSpc>
            </a:pPr>
            <a:r>
              <a:rPr lang="en-GB" sz="1400" dirty="0">
                <a:solidFill>
                  <a:schemeClr val="tx1"/>
                </a:solidFill>
                <a:latin typeface="Times New Roman" pitchFamily="18" charset="0"/>
                <a:cs typeface="Times New Roman" pitchFamily="18" charset="0"/>
              </a:rPr>
              <a:t>Maintain a loyal customer base</a:t>
            </a:r>
            <a:endParaRPr lang="en-US" sz="1400" dirty="0">
              <a:solidFill>
                <a:schemeClr val="tx1"/>
              </a:solidFill>
              <a:latin typeface="Times New Roman" pitchFamily="18" charset="0"/>
              <a:cs typeface="Times New Roman" pitchFamily="18" charset="0"/>
            </a:endParaRPr>
          </a:p>
          <a:p>
            <a:pPr lvl="0" algn="just">
              <a:lnSpc>
                <a:spcPct val="150000"/>
              </a:lnSpc>
              <a:buClrTx/>
              <a:buFont typeface="Arial" pitchFamily="34" charset="0"/>
              <a:buChar char="•"/>
            </a:pPr>
            <a:endParaRPr lang="en-IN" sz="1400" dirty="0">
              <a:solidFill>
                <a:schemeClr val="tx1"/>
              </a:solidFill>
              <a:latin typeface="Times New Roman" pitchFamily="18" charset="0"/>
              <a:cs typeface="Times New Roman" pitchFamily="18" charset="0"/>
            </a:endParaRPr>
          </a:p>
        </p:txBody>
      </p:sp>
      <p:pic>
        <p:nvPicPr>
          <p:cNvPr id="6" name="Picture 5" descr="5.jpg"/>
          <p:cNvPicPr>
            <a:picLocks noChangeAspect="1"/>
          </p:cNvPicPr>
          <p:nvPr/>
        </p:nvPicPr>
        <p:blipFill>
          <a:blip r:embed="rId3"/>
          <a:stretch>
            <a:fillRect/>
          </a:stretch>
        </p:blipFill>
        <p:spPr>
          <a:xfrm>
            <a:off x="5105400" y="2133600"/>
            <a:ext cx="3540082" cy="2362200"/>
          </a:xfrm>
          <a:prstGeom prst="rect">
            <a:avLst/>
          </a:prstGeom>
        </p:spPr>
      </p:pic>
      <p:sp>
        <p:nvSpPr>
          <p:cNvPr id="7" name="Rectangle 6"/>
          <p:cNvSpPr/>
          <p:nvPr/>
        </p:nvSpPr>
        <p:spPr>
          <a:xfrm>
            <a:off x="6019800" y="4800600"/>
            <a:ext cx="1676998" cy="307777"/>
          </a:xfrm>
          <a:prstGeom prst="rect">
            <a:avLst/>
          </a:prstGeom>
        </p:spPr>
        <p:txBody>
          <a:bodyPr wrap="none">
            <a:spAutoFit/>
          </a:bodyPr>
          <a:lstStyle/>
          <a:p>
            <a:pPr algn="ctr"/>
            <a:r>
              <a:rPr lang="en-GB" sz="1400" dirty="0">
                <a:latin typeface="Times New Roman" pitchFamily="18" charset="0"/>
                <a:cs typeface="Times New Roman" pitchFamily="18" charset="0"/>
              </a:rPr>
              <a:t>(</a:t>
            </a:r>
            <a:r>
              <a:rPr lang="en-US" sz="1400" dirty="0">
                <a:latin typeface="Times New Roman" pitchFamily="18" charset="0"/>
                <a:cs typeface="Times New Roman" pitchFamily="18" charset="0"/>
              </a:rPr>
              <a:t>JW Marriott, 2019</a:t>
            </a:r>
            <a:r>
              <a:rPr lang="en-GB" sz="1400" dirty="0">
                <a:latin typeface="Times New Roman" pitchFamily="18" charset="0"/>
                <a:cs typeface="Times New Roman" pitchFamily="18" charset="0"/>
              </a:rPr>
              <a:t>) </a:t>
            </a:r>
            <a:endParaRPr lang="en-US" sz="1400" dirty="0">
              <a:latin typeface="Times New Roman" pitchFamily="18" charset="0"/>
              <a:cs typeface="Times New Roman" pitchFamily="18" charset="0"/>
            </a:endParaRPr>
          </a:p>
        </p:txBody>
      </p:sp>
    </p:spTree>
    <p:extLst>
      <p:ext uri="{BB962C8B-B14F-4D97-AF65-F5344CB8AC3E}">
        <p14:creationId xmlns:p14="http://schemas.microsoft.com/office/powerpoint/2010/main" val="1164389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8435280" cy="1252728"/>
          </a:xfrm>
        </p:spPr>
        <p:txBody>
          <a:bodyPr>
            <a:noAutofit/>
          </a:bodyPr>
          <a:lstStyle/>
          <a:p>
            <a:pPr>
              <a:lnSpc>
                <a:spcPct val="150000"/>
              </a:lnSpc>
            </a:pPr>
            <a:r>
              <a:rPr lang="en-GB" sz="3200" b="1" u="sng" dirty="0">
                <a:solidFill>
                  <a:schemeClr val="tx1"/>
                </a:solidFill>
                <a:latin typeface="Times New Roman" pitchFamily="18" charset="0"/>
                <a:cs typeface="Times New Roman" pitchFamily="18" charset="0"/>
              </a:rPr>
              <a:t>Explanation of the importance of considering the role and purpose of guest services</a:t>
            </a:r>
            <a:endParaRPr lang="en-IN" sz="3200" b="1" u="sng"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914400" y="2438400"/>
            <a:ext cx="2870904" cy="3429000"/>
          </a:xfrm>
        </p:spPr>
        <p:txBody>
          <a:bodyPr>
            <a:normAutofit/>
          </a:bodyPr>
          <a:lstStyle/>
          <a:p>
            <a:pPr lvl="0" algn="just">
              <a:lnSpc>
                <a:spcPct val="150000"/>
              </a:lnSpc>
            </a:pPr>
            <a:r>
              <a:rPr lang="en-GB" sz="1400" dirty="0">
                <a:latin typeface="Times New Roman" pitchFamily="18" charset="0"/>
                <a:cs typeface="Times New Roman" pitchFamily="18" charset="0"/>
              </a:rPr>
              <a:t>Contribute to the initial impression of guests</a:t>
            </a:r>
            <a:endParaRPr lang="en-US" sz="1400" dirty="0">
              <a:latin typeface="Times New Roman" pitchFamily="18" charset="0"/>
              <a:cs typeface="Times New Roman" pitchFamily="18" charset="0"/>
            </a:endParaRPr>
          </a:p>
          <a:p>
            <a:pPr lvl="0" algn="just">
              <a:lnSpc>
                <a:spcPct val="150000"/>
              </a:lnSpc>
            </a:pPr>
            <a:r>
              <a:rPr lang="en-GB" sz="1400" dirty="0">
                <a:latin typeface="Times New Roman" pitchFamily="18" charset="0"/>
                <a:cs typeface="Times New Roman" pitchFamily="18" charset="0"/>
              </a:rPr>
              <a:t>Strengthens the bond between visitors and the Hotel</a:t>
            </a:r>
            <a:endParaRPr lang="en-US" sz="1400" dirty="0">
              <a:latin typeface="Times New Roman" pitchFamily="18" charset="0"/>
              <a:cs typeface="Times New Roman" pitchFamily="18" charset="0"/>
            </a:endParaRPr>
          </a:p>
          <a:p>
            <a:pPr algn="just">
              <a:lnSpc>
                <a:spcPct val="150000"/>
              </a:lnSpc>
            </a:pPr>
            <a:r>
              <a:rPr lang="en-GB" sz="1400" dirty="0">
                <a:latin typeface="Times New Roman" pitchFamily="18" charset="0"/>
                <a:cs typeface="Times New Roman" pitchFamily="18" charset="0"/>
              </a:rPr>
              <a:t>Inspires loyalty and contributes to the resort's reputation</a:t>
            </a:r>
            <a:endParaRPr lang="en-IN" sz="1400" dirty="0">
              <a:solidFill>
                <a:schemeClr val="tx1"/>
              </a:solidFill>
              <a:latin typeface="Times New Roman" pitchFamily="18" charset="0"/>
              <a:cs typeface="Times New Roman" pitchFamily="18" charset="0"/>
            </a:endParaRPr>
          </a:p>
        </p:txBody>
      </p:sp>
      <p:pic>
        <p:nvPicPr>
          <p:cNvPr id="7" name="Picture 6" descr="8.jpg"/>
          <p:cNvPicPr>
            <a:picLocks noChangeAspect="1"/>
          </p:cNvPicPr>
          <p:nvPr/>
        </p:nvPicPr>
        <p:blipFill>
          <a:blip r:embed="rId3" cstate="print"/>
          <a:stretch>
            <a:fillRect/>
          </a:stretch>
        </p:blipFill>
        <p:spPr>
          <a:xfrm>
            <a:off x="4876800" y="2133600"/>
            <a:ext cx="3543300" cy="2362200"/>
          </a:xfrm>
          <a:prstGeom prst="rect">
            <a:avLst/>
          </a:prstGeom>
        </p:spPr>
      </p:pic>
      <p:sp>
        <p:nvSpPr>
          <p:cNvPr id="8" name="Rectangle 7"/>
          <p:cNvSpPr/>
          <p:nvPr/>
        </p:nvSpPr>
        <p:spPr>
          <a:xfrm>
            <a:off x="6019800" y="4724400"/>
            <a:ext cx="1632113" cy="307777"/>
          </a:xfrm>
          <a:prstGeom prst="rect">
            <a:avLst/>
          </a:prstGeom>
        </p:spPr>
        <p:txBody>
          <a:bodyPr wrap="none">
            <a:spAutoFit/>
          </a:bodyPr>
          <a:lstStyle/>
          <a:p>
            <a:pPr algn="ctr"/>
            <a:r>
              <a:rPr lang="en-GB" sz="1400" dirty="0">
                <a:latin typeface="Times New Roman" pitchFamily="18" charset="0"/>
                <a:cs typeface="Times New Roman" pitchFamily="18" charset="0"/>
              </a:rPr>
              <a:t>(JW Marriott, 2023)</a:t>
            </a:r>
            <a:endParaRPr lang="en-US" sz="1400" dirty="0">
              <a:latin typeface="Times New Roman" pitchFamily="18" charset="0"/>
              <a:cs typeface="Times New Roman" pitchFamily="18" charset="0"/>
            </a:endParaRPr>
          </a:p>
        </p:txBody>
      </p:sp>
    </p:spTree>
    <p:extLst>
      <p:ext uri="{BB962C8B-B14F-4D97-AF65-F5344CB8AC3E}">
        <p14:creationId xmlns:p14="http://schemas.microsoft.com/office/powerpoint/2010/main" val="1164389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7536"/>
            <a:ext cx="8435280" cy="1252728"/>
          </a:xfrm>
        </p:spPr>
        <p:txBody>
          <a:bodyPr>
            <a:noAutofit/>
          </a:bodyPr>
          <a:lstStyle/>
          <a:p>
            <a:pPr>
              <a:lnSpc>
                <a:spcPct val="150000"/>
              </a:lnSpc>
            </a:pPr>
            <a:r>
              <a:rPr lang="en-GB" sz="3200" b="1" u="sng" dirty="0">
                <a:solidFill>
                  <a:schemeClr val="tx1"/>
                </a:solidFill>
                <a:latin typeface="Times New Roman" pitchFamily="18" charset="0"/>
                <a:cs typeface="Times New Roman" pitchFamily="18" charset="0"/>
              </a:rPr>
              <a:t>Evaluation of the importance of Hospitality </a:t>
            </a:r>
            <a:endParaRPr lang="en-IN" sz="3200" b="1" u="sng" dirty="0">
              <a:solidFill>
                <a:schemeClr val="tx1"/>
              </a:solidFill>
              <a:latin typeface="Times New Roman" pitchFamily="18" charset="0"/>
              <a:cs typeface="Times New Roman" pitchFamily="18" charset="0"/>
            </a:endParaRPr>
          </a:p>
        </p:txBody>
      </p:sp>
      <p:sp>
        <p:nvSpPr>
          <p:cNvPr id="5" name="Rectangle 1"/>
          <p:cNvSpPr>
            <a:spLocks noChangeArrowheads="1"/>
          </p:cNvSpPr>
          <p:nvPr/>
        </p:nvSpPr>
        <p:spPr bwMode="auto">
          <a:xfrm>
            <a:off x="2198688" y="344328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4" name="Rectangle 3"/>
          <p:cNvSpPr/>
          <p:nvPr/>
        </p:nvSpPr>
        <p:spPr>
          <a:xfrm>
            <a:off x="533400" y="2286000"/>
            <a:ext cx="4114800" cy="1708160"/>
          </a:xfrm>
          <a:prstGeom prst="rect">
            <a:avLst/>
          </a:prstGeom>
        </p:spPr>
        <p:txBody>
          <a:bodyPr wrap="square">
            <a:spAutoFit/>
          </a:bodyPr>
          <a:lstStyle/>
          <a:p>
            <a:pPr lvl="0" algn="just">
              <a:lnSpc>
                <a:spcPct val="150000"/>
              </a:lnSpc>
              <a:buFont typeface="Arial" pitchFamily="34" charset="0"/>
              <a:buChar char="•"/>
            </a:pPr>
            <a:r>
              <a:rPr lang="en-GB" sz="1400" dirty="0">
                <a:latin typeface="Times New Roman" pitchFamily="18" charset="0"/>
                <a:cs typeface="Times New Roman" pitchFamily="18" charset="0"/>
              </a:rPr>
              <a:t>Hospitality is critical to gaining loyal clients</a:t>
            </a:r>
            <a:endParaRPr lang="en-US" sz="1400" dirty="0">
              <a:latin typeface="Times New Roman" pitchFamily="18" charset="0"/>
              <a:cs typeface="Times New Roman" pitchFamily="18" charset="0"/>
            </a:endParaRPr>
          </a:p>
          <a:p>
            <a:pPr lvl="0" algn="just">
              <a:lnSpc>
                <a:spcPct val="150000"/>
              </a:lnSpc>
              <a:buFont typeface="Arial" pitchFamily="34" charset="0"/>
              <a:buChar char="•"/>
            </a:pPr>
            <a:r>
              <a:rPr lang="en-GB" sz="1400" dirty="0">
                <a:latin typeface="Times New Roman" pitchFamily="18" charset="0"/>
                <a:cs typeface="Times New Roman" pitchFamily="18" charset="0"/>
              </a:rPr>
              <a:t>Unique hospitality services can help to get a competitive advantage</a:t>
            </a:r>
            <a:endParaRPr lang="en-US" sz="1400" dirty="0">
              <a:latin typeface="Times New Roman" pitchFamily="18" charset="0"/>
              <a:cs typeface="Times New Roman" pitchFamily="18" charset="0"/>
            </a:endParaRPr>
          </a:p>
          <a:p>
            <a:pPr algn="just">
              <a:lnSpc>
                <a:spcPct val="150000"/>
              </a:lnSpc>
              <a:buFont typeface="Arial" pitchFamily="34" charset="0"/>
              <a:buChar char="•"/>
            </a:pPr>
            <a:r>
              <a:rPr lang="en-GB" sz="1400" dirty="0">
                <a:latin typeface="Times New Roman" pitchFamily="18" charset="0"/>
                <a:cs typeface="Times New Roman" pitchFamily="18" charset="0"/>
              </a:rPr>
              <a:t>Excellent hospitality also includes listening to consumer input and adopting ideas</a:t>
            </a:r>
            <a:endParaRPr lang="en-IN" sz="1400" dirty="0">
              <a:latin typeface="Times New Roman" pitchFamily="18" charset="0"/>
              <a:cs typeface="Times New Roman" pitchFamily="18" charset="0"/>
            </a:endParaRPr>
          </a:p>
        </p:txBody>
      </p:sp>
      <p:pic>
        <p:nvPicPr>
          <p:cNvPr id="7" name="Picture 6" descr="9.jpg"/>
          <p:cNvPicPr>
            <a:picLocks noChangeAspect="1"/>
          </p:cNvPicPr>
          <p:nvPr/>
        </p:nvPicPr>
        <p:blipFill>
          <a:blip r:embed="rId3"/>
          <a:stretch>
            <a:fillRect/>
          </a:stretch>
        </p:blipFill>
        <p:spPr>
          <a:xfrm>
            <a:off x="5257800" y="2286000"/>
            <a:ext cx="3385664" cy="1981200"/>
          </a:xfrm>
          <a:prstGeom prst="rect">
            <a:avLst/>
          </a:prstGeom>
        </p:spPr>
      </p:pic>
      <p:sp>
        <p:nvSpPr>
          <p:cNvPr id="8" name="Rectangle 7"/>
          <p:cNvSpPr/>
          <p:nvPr/>
        </p:nvSpPr>
        <p:spPr>
          <a:xfrm>
            <a:off x="6096000" y="4495800"/>
            <a:ext cx="1676998" cy="307777"/>
          </a:xfrm>
          <a:prstGeom prst="rect">
            <a:avLst/>
          </a:prstGeom>
        </p:spPr>
        <p:txBody>
          <a:bodyPr wrap="none">
            <a:spAutoFit/>
          </a:bodyPr>
          <a:lstStyle/>
          <a:p>
            <a:pPr algn="ctr"/>
            <a:r>
              <a:rPr lang="en-GB" sz="1400" dirty="0">
                <a:latin typeface="Times New Roman" pitchFamily="18" charset="0"/>
                <a:cs typeface="Times New Roman" pitchFamily="18" charset="0"/>
              </a:rPr>
              <a:t>(</a:t>
            </a:r>
            <a:r>
              <a:rPr lang="en-US" sz="1400" dirty="0">
                <a:latin typeface="Times New Roman" pitchFamily="18" charset="0"/>
                <a:cs typeface="Times New Roman" pitchFamily="18" charset="0"/>
              </a:rPr>
              <a:t>JW Marriott, 2019</a:t>
            </a:r>
            <a:r>
              <a:rPr lang="en-GB" sz="1400" dirty="0">
                <a:latin typeface="Times New Roman" pitchFamily="18" charset="0"/>
                <a:cs typeface="Times New Roman" pitchFamily="18" charset="0"/>
              </a:rPr>
              <a:t>) </a:t>
            </a:r>
            <a:endParaRPr lang="en-US" sz="1400" dirty="0">
              <a:latin typeface="Times New Roman" pitchFamily="18" charset="0"/>
              <a:cs typeface="Times New Roman" pitchFamily="18" charset="0"/>
            </a:endParaRPr>
          </a:p>
        </p:txBody>
      </p:sp>
    </p:spTree>
    <p:extLst>
      <p:ext uri="{BB962C8B-B14F-4D97-AF65-F5344CB8AC3E}">
        <p14:creationId xmlns:p14="http://schemas.microsoft.com/office/powerpoint/2010/main" val="1164389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6152"/>
            <a:ext cx="8229600" cy="1143000"/>
          </a:xfrm>
        </p:spPr>
        <p:txBody>
          <a:bodyPr>
            <a:normAutofit/>
          </a:bodyPr>
          <a:lstStyle/>
          <a:p>
            <a:r>
              <a:rPr lang="en-GB" sz="3200" b="1" u="sng" dirty="0">
                <a:solidFill>
                  <a:schemeClr val="tx1"/>
                </a:solidFill>
                <a:latin typeface="Times New Roman" pitchFamily="18" charset="0"/>
                <a:cs typeface="Times New Roman" pitchFamily="18" charset="0"/>
              </a:rPr>
              <a:t>Discussion on how hotels meet guest expectations</a:t>
            </a:r>
            <a:endParaRPr lang="en-IN" sz="3200" b="1" u="sng"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838200" y="2438400"/>
            <a:ext cx="3960440" cy="3124200"/>
          </a:xfrm>
        </p:spPr>
        <p:txBody>
          <a:bodyPr>
            <a:noAutofit/>
          </a:bodyPr>
          <a:lstStyle/>
          <a:p>
            <a:pPr lvl="0" algn="just">
              <a:lnSpc>
                <a:spcPct val="150000"/>
              </a:lnSpc>
            </a:pPr>
            <a:r>
              <a:rPr lang="en-GB" sz="1400" dirty="0">
                <a:latin typeface="Times New Roman" pitchFamily="18" charset="0"/>
                <a:cs typeface="Times New Roman" pitchFamily="18" charset="0"/>
              </a:rPr>
              <a:t>Digital solution</a:t>
            </a:r>
            <a:endParaRPr lang="en-US" sz="1400" dirty="0">
              <a:latin typeface="Times New Roman" pitchFamily="18" charset="0"/>
              <a:cs typeface="Times New Roman" pitchFamily="18" charset="0"/>
            </a:endParaRPr>
          </a:p>
          <a:p>
            <a:pPr lvl="0" algn="just">
              <a:lnSpc>
                <a:spcPct val="150000"/>
              </a:lnSpc>
            </a:pPr>
            <a:r>
              <a:rPr lang="en-GB" sz="1400" dirty="0">
                <a:latin typeface="Times New Roman" pitchFamily="18" charset="0"/>
                <a:cs typeface="Times New Roman" pitchFamily="18" charset="0"/>
              </a:rPr>
              <a:t>Listen and identify customer’s need</a:t>
            </a:r>
            <a:endParaRPr lang="en-US" sz="1400" dirty="0">
              <a:latin typeface="Times New Roman" pitchFamily="18" charset="0"/>
              <a:cs typeface="Times New Roman" pitchFamily="18" charset="0"/>
            </a:endParaRPr>
          </a:p>
          <a:p>
            <a:pPr algn="just">
              <a:lnSpc>
                <a:spcPct val="150000"/>
              </a:lnSpc>
            </a:pPr>
            <a:r>
              <a:rPr lang="en-GB" sz="1400" dirty="0">
                <a:latin typeface="Times New Roman" pitchFamily="18" charset="0"/>
                <a:cs typeface="Times New Roman" pitchFamily="18" charset="0"/>
              </a:rPr>
              <a:t>Use personalization</a:t>
            </a:r>
            <a:endParaRPr lang="en-IN" sz="1400" dirty="0">
              <a:solidFill>
                <a:schemeClr val="tx1"/>
              </a:solidFill>
              <a:latin typeface="Times New Roman" pitchFamily="18" charset="0"/>
              <a:cs typeface="Times New Roman" pitchFamily="18" charset="0"/>
            </a:endParaRPr>
          </a:p>
        </p:txBody>
      </p:sp>
      <p:sp>
        <p:nvSpPr>
          <p:cNvPr id="6" name="Rectangle 1"/>
          <p:cNvSpPr>
            <a:spLocks noChangeArrowheads="1"/>
          </p:cNvSpPr>
          <p:nvPr/>
        </p:nvSpPr>
        <p:spPr bwMode="auto">
          <a:xfrm>
            <a:off x="3306763" y="26670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9" name="Rectangle 2"/>
          <p:cNvSpPr>
            <a:spLocks noChangeArrowheads="1"/>
          </p:cNvSpPr>
          <p:nvPr/>
        </p:nvSpPr>
        <p:spPr bwMode="auto">
          <a:xfrm>
            <a:off x="2697163" y="256381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pic>
        <p:nvPicPr>
          <p:cNvPr id="8" name="Picture 7" descr="2.png"/>
          <p:cNvPicPr>
            <a:picLocks noChangeAspect="1"/>
          </p:cNvPicPr>
          <p:nvPr/>
        </p:nvPicPr>
        <p:blipFill>
          <a:blip r:embed="rId3"/>
          <a:stretch>
            <a:fillRect/>
          </a:stretch>
        </p:blipFill>
        <p:spPr>
          <a:xfrm>
            <a:off x="4648200" y="2057400"/>
            <a:ext cx="3733800" cy="2133600"/>
          </a:xfrm>
          <a:prstGeom prst="rect">
            <a:avLst/>
          </a:prstGeom>
        </p:spPr>
      </p:pic>
      <p:sp>
        <p:nvSpPr>
          <p:cNvPr id="10" name="Rectangle 9"/>
          <p:cNvSpPr/>
          <p:nvPr/>
        </p:nvSpPr>
        <p:spPr>
          <a:xfrm>
            <a:off x="5791200" y="4495800"/>
            <a:ext cx="1290738" cy="307777"/>
          </a:xfrm>
          <a:prstGeom prst="rect">
            <a:avLst/>
          </a:prstGeom>
        </p:spPr>
        <p:txBody>
          <a:bodyPr wrap="none">
            <a:spAutoFit/>
          </a:bodyPr>
          <a:lstStyle/>
          <a:p>
            <a:pPr algn="ctr"/>
            <a:r>
              <a:rPr lang="en-GB" sz="1400" dirty="0">
                <a:latin typeface="Times New Roman" pitchFamily="18" charset="0"/>
                <a:cs typeface="Times New Roman" pitchFamily="18" charset="0"/>
              </a:rPr>
              <a:t>(</a:t>
            </a:r>
            <a:r>
              <a:rPr lang="en-US" sz="1400" dirty="0" err="1">
                <a:latin typeface="Times New Roman" pitchFamily="18" charset="0"/>
                <a:cs typeface="Times New Roman" pitchFamily="18" charset="0"/>
              </a:rPr>
              <a:t>Operto</a:t>
            </a:r>
            <a:r>
              <a:rPr lang="en-US" sz="1400" dirty="0">
                <a:latin typeface="Times New Roman" pitchFamily="18" charset="0"/>
                <a:cs typeface="Times New Roman" pitchFamily="18" charset="0"/>
              </a:rPr>
              <a:t>, 2022</a:t>
            </a:r>
            <a:r>
              <a:rPr lang="en-GB" sz="1400" dirty="0">
                <a:latin typeface="Times New Roman" pitchFamily="18" charset="0"/>
                <a:cs typeface="Times New Roman" pitchFamily="18" charset="0"/>
              </a:rPr>
              <a:t>)</a:t>
            </a:r>
            <a:endParaRPr lang="en-US" sz="1400" dirty="0">
              <a:latin typeface="Times New Roman" pitchFamily="18" charset="0"/>
              <a:cs typeface="Times New Roman" pitchFamily="18" charset="0"/>
            </a:endParaRPr>
          </a:p>
        </p:txBody>
      </p:sp>
    </p:spTree>
    <p:extLst>
      <p:ext uri="{BB962C8B-B14F-4D97-AF65-F5344CB8AC3E}">
        <p14:creationId xmlns:p14="http://schemas.microsoft.com/office/powerpoint/2010/main" val="1164389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600" b="1" dirty="0">
                <a:solidFill>
                  <a:schemeClr val="tx1"/>
                </a:solidFill>
                <a:latin typeface="Times New Roman" pitchFamily="18" charset="0"/>
                <a:cs typeface="Times New Roman" pitchFamily="18" charset="0"/>
              </a:rPr>
              <a:t>Conclusion </a:t>
            </a:r>
            <a:endParaRPr lang="en-IN" sz="3600" b="1" dirty="0">
              <a:solidFill>
                <a:schemeClr val="tx1"/>
              </a:solidFill>
              <a:latin typeface="Times New Roman" pitchFamily="18" charset="0"/>
              <a:cs typeface="Times New Roman" pitchFamily="18" charset="0"/>
            </a:endParaRPr>
          </a:p>
        </p:txBody>
      </p:sp>
      <p:sp>
        <p:nvSpPr>
          <p:cNvPr id="2" name="Content Placeholder 1"/>
          <p:cNvSpPr>
            <a:spLocks noGrp="1"/>
          </p:cNvSpPr>
          <p:nvPr>
            <p:ph sz="quarter" idx="1"/>
          </p:nvPr>
        </p:nvSpPr>
        <p:spPr>
          <a:xfrm>
            <a:off x="457201" y="1905000"/>
            <a:ext cx="3200400" cy="3429000"/>
          </a:xfrm>
        </p:spPr>
        <p:txBody>
          <a:bodyPr>
            <a:normAutofit/>
          </a:bodyPr>
          <a:lstStyle/>
          <a:p>
            <a:pPr lvl="0" algn="just">
              <a:lnSpc>
                <a:spcPct val="150000"/>
              </a:lnSpc>
            </a:pPr>
            <a:r>
              <a:rPr lang="en-GB" sz="1400" dirty="0">
                <a:solidFill>
                  <a:schemeClr val="tx1"/>
                </a:solidFill>
                <a:latin typeface="Times New Roman" pitchFamily="18" charset="0"/>
                <a:cs typeface="Times New Roman" pitchFamily="18" charset="0"/>
              </a:rPr>
              <a:t>The presentation analysed the importance of outstanding guest service at JW Marriott</a:t>
            </a:r>
            <a:endParaRPr lang="en-US" sz="1400" dirty="0">
              <a:solidFill>
                <a:schemeClr val="tx1"/>
              </a:solidFill>
              <a:latin typeface="Times New Roman" pitchFamily="18" charset="0"/>
              <a:cs typeface="Times New Roman" pitchFamily="18" charset="0"/>
            </a:endParaRPr>
          </a:p>
          <a:p>
            <a:pPr lvl="0" algn="just">
              <a:lnSpc>
                <a:spcPct val="150000"/>
              </a:lnSpc>
            </a:pPr>
            <a:r>
              <a:rPr lang="en-GB" sz="1400" dirty="0">
                <a:solidFill>
                  <a:schemeClr val="tx1"/>
                </a:solidFill>
                <a:latin typeface="Times New Roman" pitchFamily="18" charset="0"/>
                <a:cs typeface="Times New Roman" pitchFamily="18" charset="0"/>
              </a:rPr>
              <a:t>It demonstrates the customers, nature, and extent of the business</a:t>
            </a:r>
            <a:endParaRPr lang="en-US" sz="1400" dirty="0">
              <a:solidFill>
                <a:schemeClr val="tx1"/>
              </a:solidFill>
              <a:latin typeface="Times New Roman" pitchFamily="18" charset="0"/>
              <a:cs typeface="Times New Roman" pitchFamily="18" charset="0"/>
            </a:endParaRPr>
          </a:p>
          <a:p>
            <a:pPr algn="just">
              <a:lnSpc>
                <a:spcPct val="150000"/>
              </a:lnSpc>
            </a:pPr>
            <a:r>
              <a:rPr lang="en-GB" sz="1400" dirty="0">
                <a:solidFill>
                  <a:schemeClr val="tx1"/>
                </a:solidFill>
                <a:latin typeface="Times New Roman" pitchFamily="18" charset="0"/>
                <a:cs typeface="Times New Roman" pitchFamily="18" charset="0"/>
              </a:rPr>
              <a:t>Focused on the role and function of guest service in the hospitality industry</a:t>
            </a:r>
            <a:endParaRPr lang="en-IN" sz="1400" dirty="0">
              <a:solidFill>
                <a:schemeClr val="tx1"/>
              </a:solidFill>
              <a:latin typeface="Times New Roman" pitchFamily="18" charset="0"/>
              <a:cs typeface="Times New Roman" pitchFamily="18" charset="0"/>
            </a:endParaRPr>
          </a:p>
        </p:txBody>
      </p:sp>
      <p:pic>
        <p:nvPicPr>
          <p:cNvPr id="6" name="Picture 5" descr="11.jpg"/>
          <p:cNvPicPr>
            <a:picLocks noChangeAspect="1"/>
          </p:cNvPicPr>
          <p:nvPr/>
        </p:nvPicPr>
        <p:blipFill>
          <a:blip r:embed="rId3"/>
          <a:stretch>
            <a:fillRect/>
          </a:stretch>
        </p:blipFill>
        <p:spPr>
          <a:xfrm>
            <a:off x="4572000" y="1752600"/>
            <a:ext cx="3962400" cy="2640406"/>
          </a:xfrm>
          <a:prstGeom prst="rect">
            <a:avLst/>
          </a:prstGeom>
        </p:spPr>
      </p:pic>
      <p:sp>
        <p:nvSpPr>
          <p:cNvPr id="7" name="Rectangle 6"/>
          <p:cNvSpPr/>
          <p:nvPr/>
        </p:nvSpPr>
        <p:spPr>
          <a:xfrm>
            <a:off x="5715000" y="4495800"/>
            <a:ext cx="1632113" cy="307777"/>
          </a:xfrm>
          <a:prstGeom prst="rect">
            <a:avLst/>
          </a:prstGeom>
        </p:spPr>
        <p:txBody>
          <a:bodyPr wrap="none">
            <a:spAutoFit/>
          </a:bodyPr>
          <a:lstStyle/>
          <a:p>
            <a:pPr algn="ctr"/>
            <a:r>
              <a:rPr lang="en-GB" sz="1400" dirty="0">
                <a:latin typeface="Times New Roman" pitchFamily="18" charset="0"/>
                <a:cs typeface="Times New Roman" pitchFamily="18" charset="0"/>
              </a:rPr>
              <a:t>(JW Marriott, 2023)</a:t>
            </a:r>
            <a:endParaRPr lang="en-US" sz="1400" dirty="0">
              <a:latin typeface="Times New Roman" pitchFamily="18" charset="0"/>
              <a:cs typeface="Times New Roman" pitchFamily="18" charset="0"/>
            </a:endParaRPr>
          </a:p>
        </p:txBody>
      </p:sp>
    </p:spTree>
    <p:extLst>
      <p:ext uri="{BB962C8B-B14F-4D97-AF65-F5344CB8AC3E}">
        <p14:creationId xmlns:p14="http://schemas.microsoft.com/office/powerpoint/2010/main" val="1045927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0"/>
            <a:ext cx="8229600" cy="719328"/>
          </a:xfrm>
        </p:spPr>
        <p:txBody>
          <a:bodyPr>
            <a:normAutofit/>
          </a:bodyPr>
          <a:lstStyle/>
          <a:p>
            <a:r>
              <a:rPr lang="en-IN" sz="3200" b="1" dirty="0">
                <a:solidFill>
                  <a:schemeClr val="tx1"/>
                </a:solidFill>
                <a:latin typeface="Times New Roman" pitchFamily="18" charset="0"/>
                <a:cs typeface="Times New Roman" pitchFamily="18" charset="0"/>
              </a:rPr>
              <a:t>Reference List </a:t>
            </a:r>
          </a:p>
        </p:txBody>
      </p:sp>
      <p:sp>
        <p:nvSpPr>
          <p:cNvPr id="3" name="Content Placeholder 2"/>
          <p:cNvSpPr>
            <a:spLocks noGrp="1"/>
          </p:cNvSpPr>
          <p:nvPr>
            <p:ph sz="quarter" idx="1"/>
          </p:nvPr>
        </p:nvSpPr>
        <p:spPr>
          <a:xfrm>
            <a:off x="228600" y="685800"/>
            <a:ext cx="8686800" cy="6172200"/>
          </a:xfrm>
        </p:spPr>
        <p:txBody>
          <a:bodyPr>
            <a:noAutofit/>
          </a:bodyPr>
          <a:lstStyle/>
          <a:p>
            <a:pPr algn="just">
              <a:lnSpc>
                <a:spcPct val="150000"/>
              </a:lnSpc>
            </a:pPr>
            <a:r>
              <a:rPr lang="en-GB" sz="1200" dirty="0">
                <a:solidFill>
                  <a:schemeClr val="tx1"/>
                </a:solidFill>
                <a:latin typeface="Times New Roman" pitchFamily="18" charset="0"/>
                <a:cs typeface="Times New Roman" pitchFamily="18" charset="0"/>
              </a:rPr>
              <a:t>Chamberlain, M. (2021). </a:t>
            </a:r>
            <a:r>
              <a:rPr lang="en-GB" sz="1200" i="1" dirty="0">
                <a:solidFill>
                  <a:schemeClr val="tx1"/>
                </a:solidFill>
                <a:latin typeface="Times New Roman" pitchFamily="18" charset="0"/>
                <a:cs typeface="Times New Roman" pitchFamily="18" charset="0"/>
              </a:rPr>
              <a:t>12 Top Guest Expectations in a Hotel: And How to Meet Them</a:t>
            </a:r>
            <a:r>
              <a:rPr lang="en-GB" sz="1200" dirty="0">
                <a:solidFill>
                  <a:schemeClr val="tx1"/>
                </a:solidFill>
                <a:latin typeface="Times New Roman" pitchFamily="18" charset="0"/>
                <a:cs typeface="Times New Roman" pitchFamily="18" charset="0"/>
              </a:rPr>
              <a:t>. [online] </a:t>
            </a:r>
            <a:r>
              <a:rPr lang="en-GB" sz="1200" dirty="0" err="1">
                <a:solidFill>
                  <a:schemeClr val="tx1"/>
                </a:solidFill>
                <a:latin typeface="Times New Roman" pitchFamily="18" charset="0"/>
                <a:cs typeface="Times New Roman" pitchFamily="18" charset="0"/>
              </a:rPr>
              <a:t>Hotefy</a:t>
            </a:r>
            <a:r>
              <a:rPr lang="en-GB" sz="1200" dirty="0">
                <a:solidFill>
                  <a:schemeClr val="tx1"/>
                </a:solidFill>
                <a:latin typeface="Times New Roman" pitchFamily="18" charset="0"/>
                <a:cs typeface="Times New Roman" pitchFamily="18" charset="0"/>
              </a:rPr>
              <a:t>. Available at: https://get.hotefy.com/guest-expectations-in-a-hotel-how-to-meet-them/ [Accessed 18 May 2023].</a:t>
            </a:r>
            <a:endParaRPr lang="en-US" sz="1200" dirty="0">
              <a:solidFill>
                <a:schemeClr val="tx1"/>
              </a:solidFill>
              <a:latin typeface="Times New Roman" pitchFamily="18" charset="0"/>
              <a:cs typeface="Times New Roman" pitchFamily="18" charset="0"/>
            </a:endParaRPr>
          </a:p>
          <a:p>
            <a:pPr algn="just">
              <a:lnSpc>
                <a:spcPct val="150000"/>
              </a:lnSpc>
            </a:pPr>
            <a:r>
              <a:rPr lang="en-GB" sz="1200" dirty="0" err="1">
                <a:solidFill>
                  <a:schemeClr val="tx1"/>
                </a:solidFill>
                <a:latin typeface="Times New Roman" pitchFamily="18" charset="0"/>
                <a:cs typeface="Times New Roman" pitchFamily="18" charset="0"/>
              </a:rPr>
              <a:t>Daoust</a:t>
            </a:r>
            <a:r>
              <a:rPr lang="en-GB" sz="1200" dirty="0">
                <a:solidFill>
                  <a:schemeClr val="tx1"/>
                </a:solidFill>
                <a:latin typeface="Times New Roman" pitchFamily="18" charset="0"/>
                <a:cs typeface="Times New Roman" pitchFamily="18" charset="0"/>
              </a:rPr>
              <a:t>, C. (2021). </a:t>
            </a:r>
            <a:r>
              <a:rPr lang="en-GB" sz="1200" i="1" dirty="0">
                <a:solidFill>
                  <a:schemeClr val="tx1"/>
                </a:solidFill>
                <a:latin typeface="Times New Roman" pitchFamily="18" charset="0"/>
                <a:cs typeface="Times New Roman" pitchFamily="18" charset="0"/>
              </a:rPr>
              <a:t>The importance of customer service in the hospitality industry</a:t>
            </a:r>
            <a:r>
              <a:rPr lang="en-GB" sz="1200" dirty="0">
                <a:solidFill>
                  <a:schemeClr val="tx1"/>
                </a:solidFill>
                <a:latin typeface="Times New Roman" pitchFamily="18" charset="0"/>
                <a:cs typeface="Times New Roman" pitchFamily="18" charset="0"/>
              </a:rPr>
              <a:t>. [online] </a:t>
            </a:r>
            <a:r>
              <a:rPr lang="en-GB" sz="1200" dirty="0" err="1">
                <a:solidFill>
                  <a:schemeClr val="tx1"/>
                </a:solidFill>
                <a:latin typeface="Times New Roman" pitchFamily="18" charset="0"/>
                <a:cs typeface="Times New Roman" pitchFamily="18" charset="0"/>
              </a:rPr>
              <a:t>Hotello</a:t>
            </a:r>
            <a:r>
              <a:rPr lang="en-GB" sz="1200" dirty="0">
                <a:solidFill>
                  <a:schemeClr val="tx1"/>
                </a:solidFill>
                <a:latin typeface="Times New Roman" pitchFamily="18" charset="0"/>
                <a:cs typeface="Times New Roman" pitchFamily="18" charset="0"/>
              </a:rPr>
              <a:t>. Available at: https://hotello.com/en/customer-service-hotels/ [Accessed 18 May 2023].</a:t>
            </a:r>
            <a:endParaRPr lang="en-US" sz="1200" dirty="0">
              <a:solidFill>
                <a:schemeClr val="tx1"/>
              </a:solidFill>
              <a:latin typeface="Times New Roman" pitchFamily="18" charset="0"/>
              <a:cs typeface="Times New Roman" pitchFamily="18" charset="0"/>
            </a:endParaRPr>
          </a:p>
          <a:p>
            <a:pPr algn="just">
              <a:lnSpc>
                <a:spcPct val="150000"/>
              </a:lnSpc>
            </a:pPr>
            <a:r>
              <a:rPr lang="en-GB" sz="1200" dirty="0" err="1">
                <a:solidFill>
                  <a:schemeClr val="tx1"/>
                </a:solidFill>
                <a:latin typeface="Times New Roman" pitchFamily="18" charset="0"/>
                <a:cs typeface="Times New Roman" pitchFamily="18" charset="0"/>
              </a:rPr>
              <a:t>Glion</a:t>
            </a:r>
            <a:r>
              <a:rPr lang="en-GB" sz="1200" dirty="0">
                <a:solidFill>
                  <a:schemeClr val="tx1"/>
                </a:solidFill>
                <a:latin typeface="Times New Roman" pitchFamily="18" charset="0"/>
                <a:cs typeface="Times New Roman" pitchFamily="18" charset="0"/>
              </a:rPr>
              <a:t> (2020). </a:t>
            </a:r>
            <a:r>
              <a:rPr lang="en-GB" sz="1200" i="1" dirty="0">
                <a:solidFill>
                  <a:schemeClr val="tx1"/>
                </a:solidFill>
                <a:latin typeface="Times New Roman" pitchFamily="18" charset="0"/>
                <a:cs typeface="Times New Roman" pitchFamily="18" charset="0"/>
              </a:rPr>
              <a:t>Why is hospitality important in businesses?</a:t>
            </a:r>
            <a:r>
              <a:rPr lang="en-GB" sz="1200" dirty="0">
                <a:solidFill>
                  <a:schemeClr val="tx1"/>
                </a:solidFill>
                <a:latin typeface="Times New Roman" pitchFamily="18" charset="0"/>
                <a:cs typeface="Times New Roman" pitchFamily="18" charset="0"/>
              </a:rPr>
              <a:t> [online] </a:t>
            </a:r>
            <a:r>
              <a:rPr lang="en-GB" sz="1200" dirty="0" err="1">
                <a:solidFill>
                  <a:schemeClr val="tx1"/>
                </a:solidFill>
                <a:latin typeface="Times New Roman" pitchFamily="18" charset="0"/>
                <a:cs typeface="Times New Roman" pitchFamily="18" charset="0"/>
              </a:rPr>
              <a:t>Glion</a:t>
            </a:r>
            <a:r>
              <a:rPr lang="en-GB" sz="1200" dirty="0">
                <a:solidFill>
                  <a:schemeClr val="tx1"/>
                </a:solidFill>
                <a:latin typeface="Times New Roman" pitchFamily="18" charset="0"/>
                <a:cs typeface="Times New Roman" pitchFamily="18" charset="0"/>
              </a:rPr>
              <a:t> Website. Available at: https://www.glion.edu/magazine/hospitality-important-businesses/#:~:text=It%20will%20help%20your%20business [Accessed 18 May 2023].</a:t>
            </a:r>
            <a:endParaRPr lang="en-US" sz="1200" dirty="0">
              <a:solidFill>
                <a:schemeClr val="tx1"/>
              </a:solidFill>
              <a:latin typeface="Times New Roman" pitchFamily="18" charset="0"/>
              <a:cs typeface="Times New Roman" pitchFamily="18" charset="0"/>
            </a:endParaRPr>
          </a:p>
          <a:p>
            <a:pPr algn="just">
              <a:lnSpc>
                <a:spcPct val="150000"/>
              </a:lnSpc>
            </a:pPr>
            <a:r>
              <a:rPr lang="en-GB" sz="1200" dirty="0">
                <a:solidFill>
                  <a:schemeClr val="tx1"/>
                </a:solidFill>
                <a:latin typeface="Times New Roman" pitchFamily="18" charset="0"/>
                <a:cs typeface="Times New Roman" pitchFamily="18" charset="0"/>
              </a:rPr>
              <a:t>Hotel Business (2020). </a:t>
            </a:r>
            <a:r>
              <a:rPr lang="en-GB" sz="1200" i="1" dirty="0">
                <a:solidFill>
                  <a:schemeClr val="tx1"/>
                </a:solidFill>
                <a:latin typeface="Times New Roman" pitchFamily="18" charset="0"/>
                <a:cs typeface="Times New Roman" pitchFamily="18" charset="0"/>
              </a:rPr>
              <a:t>Marriott: The Luxury Consumer Is Changing, but Demand Remains Strong</a:t>
            </a:r>
            <a:r>
              <a:rPr lang="en-GB" sz="1200" dirty="0">
                <a:solidFill>
                  <a:schemeClr val="tx1"/>
                </a:solidFill>
                <a:latin typeface="Times New Roman" pitchFamily="18" charset="0"/>
                <a:cs typeface="Times New Roman" pitchFamily="18" charset="0"/>
              </a:rPr>
              <a:t>. [online] hotelbusiness.com. Available at: https://hotelbusiness.com/marriott-the-luxury-consumer-is-changing-but-demand-remains-strong/ [Accessed 18 May 2023].</a:t>
            </a:r>
            <a:endParaRPr lang="en-US" sz="1200" dirty="0">
              <a:solidFill>
                <a:schemeClr val="tx1"/>
              </a:solidFill>
              <a:latin typeface="Times New Roman" pitchFamily="18" charset="0"/>
              <a:cs typeface="Times New Roman" pitchFamily="18" charset="0"/>
            </a:endParaRPr>
          </a:p>
          <a:p>
            <a:pPr algn="just">
              <a:lnSpc>
                <a:spcPct val="150000"/>
              </a:lnSpc>
            </a:pPr>
            <a:r>
              <a:rPr lang="en-GB" sz="1200" dirty="0">
                <a:solidFill>
                  <a:schemeClr val="tx1"/>
                </a:solidFill>
                <a:latin typeface="Times New Roman" pitchFamily="18" charset="0"/>
                <a:cs typeface="Times New Roman" pitchFamily="18" charset="0"/>
              </a:rPr>
              <a:t>JW Marriott (2019). </a:t>
            </a:r>
            <a:r>
              <a:rPr lang="en-GB" sz="1200" i="1" dirty="0">
                <a:solidFill>
                  <a:schemeClr val="tx1"/>
                </a:solidFill>
                <a:latin typeface="Times New Roman" pitchFamily="18" charset="0"/>
                <a:cs typeface="Times New Roman" pitchFamily="18" charset="0"/>
              </a:rPr>
              <a:t>Luxury Hotels &amp; Resorts: Mindful Experiences | JW Marriott</a:t>
            </a:r>
            <a:r>
              <a:rPr lang="en-GB" sz="1200" dirty="0">
                <a:solidFill>
                  <a:schemeClr val="tx1"/>
                </a:solidFill>
                <a:latin typeface="Times New Roman" pitchFamily="18" charset="0"/>
                <a:cs typeface="Times New Roman" pitchFamily="18" charset="0"/>
              </a:rPr>
              <a:t>. [online] JW Marriott. Available at: https://jw-marriott.marriott.com/ [Accessed 18 May 2023].</a:t>
            </a:r>
            <a:endParaRPr lang="en-US" sz="1200" dirty="0">
              <a:solidFill>
                <a:schemeClr val="tx1"/>
              </a:solidFill>
              <a:latin typeface="Times New Roman" pitchFamily="18" charset="0"/>
              <a:cs typeface="Times New Roman" pitchFamily="18" charset="0"/>
            </a:endParaRPr>
          </a:p>
          <a:p>
            <a:pPr algn="just">
              <a:lnSpc>
                <a:spcPct val="150000"/>
              </a:lnSpc>
            </a:pPr>
            <a:r>
              <a:rPr lang="en-GB" sz="1200" dirty="0">
                <a:solidFill>
                  <a:schemeClr val="tx1"/>
                </a:solidFill>
                <a:latin typeface="Times New Roman" pitchFamily="18" charset="0"/>
                <a:cs typeface="Times New Roman" pitchFamily="18" charset="0"/>
              </a:rPr>
              <a:t>JW Marriott (2023). </a:t>
            </a:r>
            <a:r>
              <a:rPr lang="en-GB" sz="1200" i="1" dirty="0">
                <a:solidFill>
                  <a:schemeClr val="tx1"/>
                </a:solidFill>
                <a:latin typeface="Times New Roman" pitchFamily="18" charset="0"/>
                <a:cs typeface="Times New Roman" pitchFamily="18" charset="0"/>
              </a:rPr>
              <a:t>M A R </a:t>
            </a:r>
            <a:r>
              <a:rPr lang="en-GB" sz="1200" i="1" dirty="0" err="1">
                <a:solidFill>
                  <a:schemeClr val="tx1"/>
                </a:solidFill>
                <a:latin typeface="Times New Roman" pitchFamily="18" charset="0"/>
                <a:cs typeface="Times New Roman" pitchFamily="18" charset="0"/>
              </a:rPr>
              <a:t>R</a:t>
            </a:r>
            <a:r>
              <a:rPr lang="en-GB" sz="1200" i="1" dirty="0">
                <a:solidFill>
                  <a:schemeClr val="tx1"/>
                </a:solidFill>
                <a:latin typeface="Times New Roman" pitchFamily="18" charset="0"/>
                <a:cs typeface="Times New Roman" pitchFamily="18" charset="0"/>
              </a:rPr>
              <a:t> I OT T H OT E L M A N I L A</a:t>
            </a:r>
            <a:r>
              <a:rPr lang="en-GB" sz="1200" dirty="0">
                <a:solidFill>
                  <a:schemeClr val="tx1"/>
                </a:solidFill>
                <a:latin typeface="Times New Roman" pitchFamily="18" charset="0"/>
                <a:cs typeface="Times New Roman" pitchFamily="18" charset="0"/>
              </a:rPr>
              <a:t>. [online] Available at: https://www.marriott.com/marriottassets/marriott/MNLAP/PDF/MNLAP_Manila_Marriott_Hotel_-_Guest_Services_Directory_(1).pdf [Accessed 18 May 2023].</a:t>
            </a:r>
            <a:endParaRPr lang="en-US" sz="1200" dirty="0">
              <a:solidFill>
                <a:schemeClr val="tx1"/>
              </a:solidFill>
              <a:latin typeface="Times New Roman" pitchFamily="18" charset="0"/>
              <a:cs typeface="Times New Roman" pitchFamily="18" charset="0"/>
            </a:endParaRPr>
          </a:p>
          <a:p>
            <a:pPr algn="just">
              <a:lnSpc>
                <a:spcPct val="150000"/>
              </a:lnSpc>
            </a:pPr>
            <a:r>
              <a:rPr lang="en-GB" sz="1200" dirty="0" err="1">
                <a:solidFill>
                  <a:schemeClr val="tx1"/>
                </a:solidFill>
                <a:latin typeface="Times New Roman" pitchFamily="18" charset="0"/>
                <a:cs typeface="Times New Roman" pitchFamily="18" charset="0"/>
              </a:rPr>
              <a:t>Operto</a:t>
            </a:r>
            <a:r>
              <a:rPr lang="en-GB" sz="1200" dirty="0">
                <a:solidFill>
                  <a:schemeClr val="tx1"/>
                </a:solidFill>
                <a:latin typeface="Times New Roman" pitchFamily="18" charset="0"/>
                <a:cs typeface="Times New Roman" pitchFamily="18" charset="0"/>
              </a:rPr>
              <a:t> (2022). </a:t>
            </a:r>
            <a:r>
              <a:rPr lang="en-GB" sz="1200" i="1" dirty="0">
                <a:solidFill>
                  <a:schemeClr val="tx1"/>
                </a:solidFill>
                <a:latin typeface="Times New Roman" pitchFamily="18" charset="0"/>
                <a:cs typeface="Times New Roman" pitchFamily="18" charset="0"/>
              </a:rPr>
              <a:t>9 Hotel Guest Expectations Every Hotelier Needs To Know | </a:t>
            </a:r>
            <a:r>
              <a:rPr lang="en-GB" sz="1200" i="1" dirty="0" err="1">
                <a:solidFill>
                  <a:schemeClr val="tx1"/>
                </a:solidFill>
                <a:latin typeface="Times New Roman" pitchFamily="18" charset="0"/>
                <a:cs typeface="Times New Roman" pitchFamily="18" charset="0"/>
              </a:rPr>
              <a:t>Operto</a:t>
            </a:r>
            <a:r>
              <a:rPr lang="en-GB" sz="1200" dirty="0">
                <a:solidFill>
                  <a:schemeClr val="tx1"/>
                </a:solidFill>
                <a:latin typeface="Times New Roman" pitchFamily="18" charset="0"/>
                <a:cs typeface="Times New Roman" pitchFamily="18" charset="0"/>
              </a:rPr>
              <a:t>. [online] </a:t>
            </a:r>
            <a:r>
              <a:rPr lang="en-GB" sz="1200" dirty="0" err="1">
                <a:solidFill>
                  <a:schemeClr val="tx1"/>
                </a:solidFill>
                <a:latin typeface="Times New Roman" pitchFamily="18" charset="0"/>
                <a:cs typeface="Times New Roman" pitchFamily="18" charset="0"/>
              </a:rPr>
              <a:t>Operto</a:t>
            </a:r>
            <a:r>
              <a:rPr lang="en-GB" sz="1200" dirty="0">
                <a:solidFill>
                  <a:schemeClr val="tx1"/>
                </a:solidFill>
                <a:latin typeface="Times New Roman" pitchFamily="18" charset="0"/>
                <a:cs typeface="Times New Roman" pitchFamily="18" charset="0"/>
              </a:rPr>
              <a:t> Connect Guest Technologies. Available at: https://operto.com/hotel-guest-expectations/ [Accessed 18 May 2023].</a:t>
            </a:r>
            <a:endParaRPr lang="en-US" sz="1200" dirty="0">
              <a:solidFill>
                <a:schemeClr val="tx1"/>
              </a:solidFill>
              <a:latin typeface="Times New Roman" pitchFamily="18" charset="0"/>
              <a:cs typeface="Times New Roman" pitchFamily="18" charset="0"/>
            </a:endParaRPr>
          </a:p>
          <a:p>
            <a:pPr algn="just">
              <a:lnSpc>
                <a:spcPct val="150000"/>
              </a:lnSpc>
            </a:pPr>
            <a:r>
              <a:rPr lang="en-GB" sz="1200" dirty="0" err="1">
                <a:solidFill>
                  <a:schemeClr val="tx1"/>
                </a:solidFill>
                <a:latin typeface="Times New Roman" pitchFamily="18" charset="0"/>
                <a:cs typeface="Times New Roman" pitchFamily="18" charset="0"/>
              </a:rPr>
              <a:t>Repustate</a:t>
            </a:r>
            <a:r>
              <a:rPr lang="en-GB" sz="1200" dirty="0">
                <a:solidFill>
                  <a:schemeClr val="tx1"/>
                </a:solidFill>
                <a:latin typeface="Times New Roman" pitchFamily="18" charset="0"/>
                <a:cs typeface="Times New Roman" pitchFamily="18" charset="0"/>
              </a:rPr>
              <a:t> Inc (2022). </a:t>
            </a:r>
            <a:r>
              <a:rPr lang="en-GB" sz="1200" i="1" dirty="0">
                <a:solidFill>
                  <a:schemeClr val="tx1"/>
                </a:solidFill>
                <a:latin typeface="Times New Roman" pitchFamily="18" charset="0"/>
                <a:cs typeface="Times New Roman" pitchFamily="18" charset="0"/>
              </a:rPr>
              <a:t>Importance of Guest Service Experience | </a:t>
            </a:r>
            <a:r>
              <a:rPr lang="en-GB" sz="1200" i="1" dirty="0" err="1">
                <a:solidFill>
                  <a:schemeClr val="tx1"/>
                </a:solidFill>
                <a:latin typeface="Times New Roman" pitchFamily="18" charset="0"/>
                <a:cs typeface="Times New Roman" pitchFamily="18" charset="0"/>
              </a:rPr>
              <a:t>Repustate</a:t>
            </a:r>
            <a:r>
              <a:rPr lang="en-GB" sz="1200" dirty="0">
                <a:solidFill>
                  <a:schemeClr val="tx1"/>
                </a:solidFill>
                <a:latin typeface="Times New Roman" pitchFamily="18" charset="0"/>
                <a:cs typeface="Times New Roman" pitchFamily="18" charset="0"/>
              </a:rPr>
              <a:t>. [online] www.repustate.com. Available at: https://www.repustate.com/blog/guest-service-experience/#:~:text=Guest%20service%20experience%20is%20vital [Accessed 18 May 2023].</a:t>
            </a:r>
            <a:endParaRPr lang="en-US" sz="1200" dirty="0">
              <a:solidFill>
                <a:schemeClr val="tx1"/>
              </a:solidFill>
              <a:latin typeface="Times New Roman" pitchFamily="18" charset="0"/>
              <a:cs typeface="Times New Roman" pitchFamily="18" charset="0"/>
            </a:endParaRPr>
          </a:p>
          <a:p>
            <a:pPr algn="just">
              <a:lnSpc>
                <a:spcPct val="150000"/>
              </a:lnSpc>
              <a:buClrTx/>
              <a:buFont typeface="Arial" pitchFamily="34" charset="0"/>
              <a:buChar char="•"/>
            </a:pPr>
            <a:endParaRPr lang="en-US" sz="1200"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11643896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674</TotalTime>
  <Words>1583</Words>
  <Application>Microsoft Office PowerPoint</Application>
  <PresentationFormat>On-screen Show (4:3)</PresentationFormat>
  <Paragraphs>96</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Franklin Gothic Book</vt:lpstr>
      <vt:lpstr>Perpetua</vt:lpstr>
      <vt:lpstr>Times New Roman</vt:lpstr>
      <vt:lpstr>Wingdings 2</vt:lpstr>
      <vt:lpstr>Equity</vt:lpstr>
      <vt:lpstr>  MODULE CODE: BMIH4003 MODULE NAME: HOSPITALITY and  GUEST SERVICES FOR THE HOTEL INDUSTRY ASSIGNMENT TITLE: PRESENTATION STUDENT NAME: GABRIEL VALENTIN DILINCA STUDENT ID: 2232553</vt:lpstr>
      <vt:lpstr>Table of Contents </vt:lpstr>
      <vt:lpstr>Introduction</vt:lpstr>
      <vt:lpstr>Overview of JW Marriott</vt:lpstr>
      <vt:lpstr>Main consumers of JW Marriott</vt:lpstr>
      <vt:lpstr>Nature of guest service and facilities in JW Marriott</vt:lpstr>
      <vt:lpstr>Scope of guest service and facilities in JW Marriott</vt:lpstr>
      <vt:lpstr>Role of the guest services and facilities in JW Marriott</vt:lpstr>
      <vt:lpstr>Explanation of the importance of considering the role and purpose of guest services</vt:lpstr>
      <vt:lpstr>Evaluation of the importance of Hospitality </vt:lpstr>
      <vt:lpstr>Discussion on how hotels meet guest expectations</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SASWATA GHOSAL</dc:creator>
  <cp:lastModifiedBy>Gabriel Valentin Dilinca (2232553)</cp:lastModifiedBy>
  <cp:revision>100</cp:revision>
  <dcterms:created xsi:type="dcterms:W3CDTF">2023-04-12T11:33:10Z</dcterms:created>
  <dcterms:modified xsi:type="dcterms:W3CDTF">2023-05-25T17:36:04Z</dcterms:modified>
</cp:coreProperties>
</file>