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65" r:id="rId4"/>
    <p:sldId id="259" r:id="rId5"/>
    <p:sldId id="264" r:id="rId6"/>
    <p:sldId id="258" r:id="rId7"/>
    <p:sldId id="263" r:id="rId8"/>
    <p:sldId id="261" r:id="rId9"/>
    <p:sldId id="262" r:id="rId10"/>
    <p:sldId id="268" r:id="rId11"/>
    <p:sldId id="271" r:id="rId12"/>
    <p:sldId id="266" r:id="rId13"/>
    <p:sldId id="267" r:id="rId14"/>
    <p:sldId id="269" r:id="rId15"/>
    <p:sldId id="270"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487" autoAdjust="0"/>
    <p:restoredTop sz="93740" autoAdjust="0"/>
  </p:normalViewPr>
  <p:slideViewPr>
    <p:cSldViewPr snapToGrid="0">
      <p:cViewPr varScale="1">
        <p:scale>
          <a:sx n="41" d="100"/>
          <a:sy n="41" d="100"/>
        </p:scale>
        <p:origin x="22" y="5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9F2ECD-F6AE-4FCD-AC38-B0BB2038795D}" type="datetimeFigureOut">
              <a:rPr lang="en-GB" smtClean="0"/>
              <a:t>30/01/2018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82106C-A52C-4EE3-8685-A90570E60F15}" type="slidenum">
              <a:rPr lang="en-GB" smtClean="0"/>
              <a:t>‹#›</a:t>
            </a:fld>
            <a:endParaRPr lang="en-GB"/>
          </a:p>
        </p:txBody>
      </p:sp>
    </p:spTree>
    <p:extLst>
      <p:ext uri="{BB962C8B-B14F-4D97-AF65-F5344CB8AC3E}">
        <p14:creationId xmlns:p14="http://schemas.microsoft.com/office/powerpoint/2010/main" val="4158785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282106C-A52C-4EE3-8685-A90570E60F15}" type="slidenum">
              <a:rPr lang="en-GB" smtClean="0"/>
              <a:t>1</a:t>
            </a:fld>
            <a:endParaRPr lang="en-GB"/>
          </a:p>
        </p:txBody>
      </p:sp>
    </p:spTree>
    <p:extLst>
      <p:ext uri="{BB962C8B-B14F-4D97-AF65-F5344CB8AC3E}">
        <p14:creationId xmlns:p14="http://schemas.microsoft.com/office/powerpoint/2010/main" val="411007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2EA92-D71F-4D07-A73C-5F166ED253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2C3E76-8CED-4947-A651-D66DC2FEB6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97CD65-9F9B-44CD-96AA-00BF112810AF}"/>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5" name="Footer Placeholder 4">
            <a:extLst>
              <a:ext uri="{FF2B5EF4-FFF2-40B4-BE49-F238E27FC236}">
                <a16:creationId xmlns:a16="http://schemas.microsoft.com/office/drawing/2014/main" id="{4A4D78AF-6E01-44BE-94D8-1983F4A94A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67807E-F7A9-463D-9480-8C789B1CCFDC}"/>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4286879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4165B-AEFC-4F67-9922-1540572041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DA4FD-4E26-49EE-B3E0-B06E5B76CE6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6FA686-44AD-48C3-84EC-99FB944A6C30}"/>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5" name="Footer Placeholder 4">
            <a:extLst>
              <a:ext uri="{FF2B5EF4-FFF2-40B4-BE49-F238E27FC236}">
                <a16:creationId xmlns:a16="http://schemas.microsoft.com/office/drawing/2014/main" id="{980DF4B9-890F-4274-AD83-A2845266F7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E8AB1-9049-4D16-A931-F210D67B817D}"/>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3931308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2E73A-517C-42E5-A402-4576B184B0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3DF564-D219-466A-83A3-617E63C81C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4F4D81E-109D-4C14-A77B-6429EAE06FCB}"/>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5" name="Footer Placeholder 4">
            <a:extLst>
              <a:ext uri="{FF2B5EF4-FFF2-40B4-BE49-F238E27FC236}">
                <a16:creationId xmlns:a16="http://schemas.microsoft.com/office/drawing/2014/main" id="{46A4C4FE-416B-44CD-BC32-0C9328E993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8282AB-8E2D-4542-8B7D-72711A01AE12}"/>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616231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BA5E8-FCE2-4993-9E23-1D2C291EE5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BBCA40-703D-43E8-812A-F2795165DA1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2760D3-4334-4321-9BEE-710B94C25BF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2369E4-AF78-42F5-A61A-0780934BA625}"/>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6" name="Footer Placeholder 5">
            <a:extLst>
              <a:ext uri="{FF2B5EF4-FFF2-40B4-BE49-F238E27FC236}">
                <a16:creationId xmlns:a16="http://schemas.microsoft.com/office/drawing/2014/main" id="{E7E22A78-8498-44DB-941C-2B7A85FCF9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8DE77C-F9E0-42F6-825A-EAB17510BA66}"/>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2171979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ACB5-2F53-411D-A90B-25D115CB36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6EB407-4CAF-489B-9F49-20CB1C36CC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7A4B00-492C-41B2-A631-0CE707D281E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7D4383-5CC5-462D-8EFA-CEEC4F26A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C44CF64-79C4-4A73-B23A-19785DA74B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5EB190-8502-45BB-A933-CB9D59857123}"/>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8" name="Footer Placeholder 7">
            <a:extLst>
              <a:ext uri="{FF2B5EF4-FFF2-40B4-BE49-F238E27FC236}">
                <a16:creationId xmlns:a16="http://schemas.microsoft.com/office/drawing/2014/main" id="{D314E758-986A-4BF7-804B-CDB4F5F311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8C5580-AFE7-436E-B071-04812B2BF426}"/>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1440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75BE9-6DCF-4786-AA49-B30F1E298E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014D50-5EAF-459D-91CD-FF1BD7648F3F}"/>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4" name="Footer Placeholder 3">
            <a:extLst>
              <a:ext uri="{FF2B5EF4-FFF2-40B4-BE49-F238E27FC236}">
                <a16:creationId xmlns:a16="http://schemas.microsoft.com/office/drawing/2014/main" id="{ABC1751B-A743-4FEA-88C1-530797D7C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CEED16-C675-4E37-920D-E0F210ED4F34}"/>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576587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763D0B-540A-4851-8F9C-37E3095CB8E0}"/>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3" name="Footer Placeholder 2">
            <a:extLst>
              <a:ext uri="{FF2B5EF4-FFF2-40B4-BE49-F238E27FC236}">
                <a16:creationId xmlns:a16="http://schemas.microsoft.com/office/drawing/2014/main" id="{6A14F5CB-4B83-4F7D-8579-1A6FC5476C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0CAB48-D158-404A-A64A-39B4D4354013}"/>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3198392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D19FE-31AC-459A-A1D2-F69C0ECA5A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80691F-FF59-40D6-AE97-86655466DA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8BE7F5-55C3-482B-84A5-844FFB3498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883C7DF-3A1D-41C9-998A-C8EADAEE21B3}"/>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6" name="Footer Placeholder 5">
            <a:extLst>
              <a:ext uri="{FF2B5EF4-FFF2-40B4-BE49-F238E27FC236}">
                <a16:creationId xmlns:a16="http://schemas.microsoft.com/office/drawing/2014/main" id="{F26F085C-9BFE-4247-90C5-B0B1586290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EB75C1-0536-4A7C-93F7-D66D77ED560E}"/>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452262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24A85-63C2-488D-A20C-5A19D8B73A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937525-1591-4455-9C46-88A3819B8F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F1C3C5-777F-4D94-B5C0-F8EF0A6D67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E2E8246-CA8B-457F-94D3-BBA3B70E5770}"/>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6" name="Footer Placeholder 5">
            <a:extLst>
              <a:ext uri="{FF2B5EF4-FFF2-40B4-BE49-F238E27FC236}">
                <a16:creationId xmlns:a16="http://schemas.microsoft.com/office/drawing/2014/main" id="{F7EE0A85-BA58-44B5-9265-295072579E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F696D1-57A6-4763-8D52-3C635A811B5D}"/>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180039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15EEF-45B5-40D4-8243-7270E28732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FEECB2-3EFA-48ED-A331-61577CF84B8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E0C3A4-755A-4C6F-87E9-FC3B8498DA1F}"/>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5" name="Footer Placeholder 4">
            <a:extLst>
              <a:ext uri="{FF2B5EF4-FFF2-40B4-BE49-F238E27FC236}">
                <a16:creationId xmlns:a16="http://schemas.microsoft.com/office/drawing/2014/main" id="{8159C550-BE59-4823-900B-F7B575AF56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828792-58C8-4243-9D36-43702B99C52A}"/>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3504852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7BF0C9-F64D-4AF9-AB6E-AE5286EE51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00BB5D-E8F6-4D9D-9869-546D3C1518C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DC7E15-F86C-4D79-B6F7-48E87731CC3C}"/>
              </a:ext>
            </a:extLst>
          </p:cNvPr>
          <p:cNvSpPr>
            <a:spLocks noGrp="1"/>
          </p:cNvSpPr>
          <p:nvPr>
            <p:ph type="dt" sz="half" idx="10"/>
          </p:nvPr>
        </p:nvSpPr>
        <p:spPr/>
        <p:txBody>
          <a:bodyPr/>
          <a:lstStyle/>
          <a:p>
            <a:fld id="{BE5391B3-CAD3-4A53-B189-76D9A13B997B}" type="datetimeFigureOut">
              <a:rPr lang="en-GB" smtClean="0"/>
              <a:t>30/01/2018</a:t>
            </a:fld>
            <a:endParaRPr lang="en-GB"/>
          </a:p>
        </p:txBody>
      </p:sp>
      <p:sp>
        <p:nvSpPr>
          <p:cNvPr id="5" name="Footer Placeholder 4">
            <a:extLst>
              <a:ext uri="{FF2B5EF4-FFF2-40B4-BE49-F238E27FC236}">
                <a16:creationId xmlns:a16="http://schemas.microsoft.com/office/drawing/2014/main" id="{CF41B64F-C4C3-42D7-8E51-D1DF68F26D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A79C6-8342-4AC5-ADF1-F24F397E5A86}"/>
              </a:ext>
            </a:extLst>
          </p:cNvPr>
          <p:cNvSpPr>
            <a:spLocks noGrp="1"/>
          </p:cNvSpPr>
          <p:nvPr>
            <p:ph type="sldNum" sz="quarter" idx="12"/>
          </p:nvPr>
        </p:nvSpPr>
        <p:spPr/>
        <p:txBody>
          <a:bodyPr/>
          <a:lstStyle/>
          <a:p>
            <a:fld id="{1833F65D-51C9-4194-907E-EEBE76F7D4DB}" type="slidenum">
              <a:rPr lang="en-GB" smtClean="0"/>
              <a:t>‹#›</a:t>
            </a:fld>
            <a:endParaRPr lang="en-GB"/>
          </a:p>
        </p:txBody>
      </p:sp>
    </p:spTree>
    <p:extLst>
      <p:ext uri="{BB962C8B-B14F-4D97-AF65-F5344CB8AC3E}">
        <p14:creationId xmlns:p14="http://schemas.microsoft.com/office/powerpoint/2010/main" val="46569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27E172-BA6E-492A-804E-4D8BD6C707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93BB5D-055D-4EE4-A7FD-308D32AF99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01D8C-262A-4028-A3E5-69A958C393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5391B3-CAD3-4A53-B189-76D9A13B997B}" type="datetimeFigureOut">
              <a:rPr lang="en-GB" smtClean="0"/>
              <a:t>30/01/2018</a:t>
            </a:fld>
            <a:endParaRPr lang="en-GB"/>
          </a:p>
        </p:txBody>
      </p:sp>
      <p:sp>
        <p:nvSpPr>
          <p:cNvPr id="5" name="Footer Placeholder 4">
            <a:extLst>
              <a:ext uri="{FF2B5EF4-FFF2-40B4-BE49-F238E27FC236}">
                <a16:creationId xmlns:a16="http://schemas.microsoft.com/office/drawing/2014/main" id="{B3D4D541-EB57-4EB7-A7AB-CA5EA6C5C3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7849821-2455-4D65-8785-551AE28F1B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33F65D-51C9-4194-907E-EEBE76F7D4DB}" type="slidenum">
              <a:rPr lang="en-GB" smtClean="0"/>
              <a:t>‹#›</a:t>
            </a:fld>
            <a:endParaRPr lang="en-GB"/>
          </a:p>
        </p:txBody>
      </p:sp>
    </p:spTree>
    <p:extLst>
      <p:ext uri="{BB962C8B-B14F-4D97-AF65-F5344CB8AC3E}">
        <p14:creationId xmlns:p14="http://schemas.microsoft.com/office/powerpoint/2010/main" val="2096462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A4414-20A5-4ADB-A855-0425913D0B79}"/>
              </a:ext>
            </a:extLst>
          </p:cNvPr>
          <p:cNvSpPr>
            <a:spLocks noGrp="1"/>
          </p:cNvSpPr>
          <p:nvPr>
            <p:ph type="ctrTitle"/>
          </p:nvPr>
        </p:nvSpPr>
        <p:spPr/>
        <p:txBody>
          <a:bodyPr>
            <a:normAutofit/>
          </a:bodyPr>
          <a:lstStyle/>
          <a:p>
            <a:r>
              <a:rPr lang="en-GB" b="1" u="sng" dirty="0"/>
              <a:t>Key Debate in Modern History: Empire</a:t>
            </a:r>
            <a:endParaRPr lang="en-US" dirty="0"/>
          </a:p>
        </p:txBody>
      </p:sp>
      <p:sp>
        <p:nvSpPr>
          <p:cNvPr id="3" name="Subtitle 2">
            <a:extLst>
              <a:ext uri="{FF2B5EF4-FFF2-40B4-BE49-F238E27FC236}">
                <a16:creationId xmlns:a16="http://schemas.microsoft.com/office/drawing/2014/main" id="{02C8E1D2-3B29-47A6-AA2A-2FA6D362A02D}"/>
              </a:ext>
            </a:extLst>
          </p:cNvPr>
          <p:cNvSpPr>
            <a:spLocks noGrp="1"/>
          </p:cNvSpPr>
          <p:nvPr>
            <p:ph type="subTitle" idx="1"/>
          </p:nvPr>
        </p:nvSpPr>
        <p:spPr/>
        <p:txBody>
          <a:bodyPr/>
          <a:lstStyle/>
          <a:p>
            <a:r>
              <a:rPr lang="en-GB" dirty="0"/>
              <a:t>Catherine Hanna</a:t>
            </a:r>
          </a:p>
        </p:txBody>
      </p:sp>
    </p:spTree>
    <p:extLst>
      <p:ext uri="{BB962C8B-B14F-4D97-AF65-F5344CB8AC3E}">
        <p14:creationId xmlns:p14="http://schemas.microsoft.com/office/powerpoint/2010/main" val="1219316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86FC-36B4-432E-B0A6-D8B28CA78F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DCD228-4130-43E0-A8E0-92BC318A2DE1}"/>
              </a:ext>
            </a:extLst>
          </p:cNvPr>
          <p:cNvSpPr>
            <a:spLocks noGrp="1"/>
          </p:cNvSpPr>
          <p:nvPr>
            <p:ph idx="1"/>
          </p:nvPr>
        </p:nvSpPr>
        <p:spPr/>
        <p:txBody>
          <a:bodyPr>
            <a:normAutofit/>
          </a:bodyPr>
          <a:lstStyle/>
          <a:p>
            <a:pPr marL="0" indent="0">
              <a:buNone/>
            </a:pPr>
            <a:r>
              <a:rPr lang="en-GB" sz="3600" b="1" dirty="0"/>
              <a:t>Bruce Gilley recently wrote that “t</a:t>
            </a:r>
            <a:r>
              <a:rPr lang="en-US" sz="3600" b="1" dirty="0"/>
              <a:t>he case for Western colonialism is about rethinking the past as well as improving the future … </a:t>
            </a:r>
            <a:r>
              <a:rPr lang="en-GB" sz="3600" b="1" dirty="0"/>
              <a:t>the notion that colonialism is always and everywhere a bad thing needs to be rethought.”</a:t>
            </a:r>
            <a:endParaRPr lang="en-GB" sz="3600" dirty="0"/>
          </a:p>
        </p:txBody>
      </p:sp>
    </p:spTree>
    <p:extLst>
      <p:ext uri="{BB962C8B-B14F-4D97-AF65-F5344CB8AC3E}">
        <p14:creationId xmlns:p14="http://schemas.microsoft.com/office/powerpoint/2010/main" val="234804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D8FCD-47F9-4F6D-9731-7D4A9B01ADA7}"/>
              </a:ext>
            </a:extLst>
          </p:cNvPr>
          <p:cNvSpPr>
            <a:spLocks noGrp="1"/>
          </p:cNvSpPr>
          <p:nvPr>
            <p:ph type="title"/>
          </p:nvPr>
        </p:nvSpPr>
        <p:spPr/>
        <p:txBody>
          <a:bodyPr/>
          <a:lstStyle/>
          <a:p>
            <a:r>
              <a:rPr lang="en-GB" dirty="0"/>
              <a:t>Colonialism; good or bad?</a:t>
            </a:r>
          </a:p>
        </p:txBody>
      </p:sp>
      <p:sp>
        <p:nvSpPr>
          <p:cNvPr id="3" name="Content Placeholder 2">
            <a:extLst>
              <a:ext uri="{FF2B5EF4-FFF2-40B4-BE49-F238E27FC236}">
                <a16:creationId xmlns:a16="http://schemas.microsoft.com/office/drawing/2014/main" id="{A6BBD590-18CE-4311-BC2E-DEED28D673A9}"/>
              </a:ext>
            </a:extLst>
          </p:cNvPr>
          <p:cNvSpPr>
            <a:spLocks noGrp="1"/>
          </p:cNvSpPr>
          <p:nvPr>
            <p:ph idx="1"/>
          </p:nvPr>
        </p:nvSpPr>
        <p:spPr/>
        <p:txBody>
          <a:bodyPr/>
          <a:lstStyle/>
          <a:p>
            <a:r>
              <a:rPr lang="en-GB" dirty="0"/>
              <a:t>Gilley says, the notion that colonialism is always and everywhere a bad thing needs to be rethought. While there are many more examples of why colonialism was terrible, there are so many modern developments that without colonialism would be very unlikely to have happened. </a:t>
            </a:r>
          </a:p>
          <a:p>
            <a:r>
              <a:rPr lang="en-GB" dirty="0"/>
              <a:t>Colonialism cannot be described overall as an atrocious thing, there are good things that came out of it for both sides; i.e. the case for Western colonialism, which is about rethinking the past as well as rethinking the future.</a:t>
            </a:r>
          </a:p>
          <a:p>
            <a:endParaRPr lang="en-GB" dirty="0"/>
          </a:p>
        </p:txBody>
      </p:sp>
    </p:spTree>
    <p:extLst>
      <p:ext uri="{BB962C8B-B14F-4D97-AF65-F5344CB8AC3E}">
        <p14:creationId xmlns:p14="http://schemas.microsoft.com/office/powerpoint/2010/main" val="1717825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CFA0A-571B-45E8-A2F2-5CE07ECACE0C}"/>
              </a:ext>
            </a:extLst>
          </p:cNvPr>
          <p:cNvSpPr>
            <a:spLocks noGrp="1"/>
          </p:cNvSpPr>
          <p:nvPr>
            <p:ph type="title"/>
          </p:nvPr>
        </p:nvSpPr>
        <p:spPr/>
        <p:txBody>
          <a:bodyPr/>
          <a:lstStyle/>
          <a:p>
            <a:r>
              <a:rPr lang="en-GB" dirty="0"/>
              <a:t>Was it always terrible?</a:t>
            </a:r>
          </a:p>
        </p:txBody>
      </p:sp>
      <p:sp>
        <p:nvSpPr>
          <p:cNvPr id="3" name="Content Placeholder 2">
            <a:extLst>
              <a:ext uri="{FF2B5EF4-FFF2-40B4-BE49-F238E27FC236}">
                <a16:creationId xmlns:a16="http://schemas.microsoft.com/office/drawing/2014/main" id="{17D4B2D8-1F1F-4AC4-80DA-1349675854F1}"/>
              </a:ext>
            </a:extLst>
          </p:cNvPr>
          <p:cNvSpPr>
            <a:spLocks noGrp="1"/>
          </p:cNvSpPr>
          <p:nvPr>
            <p:ph idx="1"/>
          </p:nvPr>
        </p:nvSpPr>
        <p:spPr/>
        <p:txBody>
          <a:bodyPr/>
          <a:lstStyle/>
          <a:p>
            <a:r>
              <a:rPr lang="en-GB" dirty="0"/>
              <a:t>Gilley states that in the case of western colonialism there are two distinct lines of criticism: it was objectively harmful, and subjectively illegitimate</a:t>
            </a:r>
          </a:p>
          <a:p>
            <a:r>
              <a:rPr lang="en-GB" dirty="0"/>
              <a:t>Cost/benefit approach identifies a need for human development (security, governance, rights)-did colonialism improve or worsen the objective provision of that need?</a:t>
            </a:r>
          </a:p>
          <a:p>
            <a:pPr marL="0" indent="0">
              <a:buNone/>
            </a:pPr>
            <a:r>
              <a:rPr lang="en-GB" dirty="0"/>
              <a:t> </a:t>
            </a:r>
          </a:p>
        </p:txBody>
      </p:sp>
    </p:spTree>
    <p:extLst>
      <p:ext uri="{BB962C8B-B14F-4D97-AF65-F5344CB8AC3E}">
        <p14:creationId xmlns:p14="http://schemas.microsoft.com/office/powerpoint/2010/main" val="3130666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2D43C-C31A-4C27-8C1B-D469DC35C131}"/>
              </a:ext>
            </a:extLst>
          </p:cNvPr>
          <p:cNvSpPr>
            <a:spLocks noGrp="1"/>
          </p:cNvSpPr>
          <p:nvPr>
            <p:ph type="title"/>
          </p:nvPr>
        </p:nvSpPr>
        <p:spPr/>
        <p:txBody>
          <a:bodyPr/>
          <a:lstStyle/>
          <a:p>
            <a:r>
              <a:rPr lang="en-GB" dirty="0"/>
              <a:t>Without Colonialism…</a:t>
            </a:r>
          </a:p>
        </p:txBody>
      </p:sp>
      <p:sp>
        <p:nvSpPr>
          <p:cNvPr id="3" name="Content Placeholder 2">
            <a:extLst>
              <a:ext uri="{FF2B5EF4-FFF2-40B4-BE49-F238E27FC236}">
                <a16:creationId xmlns:a16="http://schemas.microsoft.com/office/drawing/2014/main" id="{2A19AA2D-E105-4834-A9EC-ED40758E8172}"/>
              </a:ext>
            </a:extLst>
          </p:cNvPr>
          <p:cNvSpPr>
            <a:spLocks noGrp="1"/>
          </p:cNvSpPr>
          <p:nvPr>
            <p:ph idx="1"/>
          </p:nvPr>
        </p:nvSpPr>
        <p:spPr/>
        <p:txBody>
          <a:bodyPr/>
          <a:lstStyle/>
          <a:p>
            <a:r>
              <a:rPr lang="en-GB" dirty="0"/>
              <a:t>What would have happened is colonisation had not happened?</a:t>
            </a:r>
          </a:p>
          <a:p>
            <a:r>
              <a:rPr lang="en-GB" dirty="0"/>
              <a:t>Would the same developments still have occurred?</a:t>
            </a:r>
          </a:p>
          <a:p>
            <a:r>
              <a:rPr lang="en-GB" dirty="0"/>
              <a:t>Would the countries have been better or worse off?-preservation of culture, geography, population</a:t>
            </a:r>
          </a:p>
          <a:p>
            <a:endParaRPr lang="en-GB" dirty="0"/>
          </a:p>
          <a:p>
            <a:endParaRPr lang="en-GB" dirty="0"/>
          </a:p>
        </p:txBody>
      </p:sp>
    </p:spTree>
    <p:extLst>
      <p:ext uri="{BB962C8B-B14F-4D97-AF65-F5344CB8AC3E}">
        <p14:creationId xmlns:p14="http://schemas.microsoft.com/office/powerpoint/2010/main" val="4015734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88ADD-7335-4F79-A380-7224032DFA3F}"/>
              </a:ext>
            </a:extLst>
          </p:cNvPr>
          <p:cNvSpPr>
            <a:spLocks noGrp="1"/>
          </p:cNvSpPr>
          <p:nvPr>
            <p:ph type="title"/>
          </p:nvPr>
        </p:nvSpPr>
        <p:spPr/>
        <p:txBody>
          <a:bodyPr/>
          <a:lstStyle/>
          <a:p>
            <a:r>
              <a:rPr lang="en-GB" dirty="0"/>
              <a:t>The British Empire</a:t>
            </a:r>
          </a:p>
        </p:txBody>
      </p:sp>
      <p:sp>
        <p:nvSpPr>
          <p:cNvPr id="3" name="Content Placeholder 2">
            <a:extLst>
              <a:ext uri="{FF2B5EF4-FFF2-40B4-BE49-F238E27FC236}">
                <a16:creationId xmlns:a16="http://schemas.microsoft.com/office/drawing/2014/main" id="{94158A95-9217-4625-AF88-691A861F1C49}"/>
              </a:ext>
            </a:extLst>
          </p:cNvPr>
          <p:cNvSpPr>
            <a:spLocks noGrp="1"/>
          </p:cNvSpPr>
          <p:nvPr>
            <p:ph idx="1"/>
          </p:nvPr>
        </p:nvSpPr>
        <p:spPr/>
        <p:txBody>
          <a:bodyPr>
            <a:normAutofit/>
          </a:bodyPr>
          <a:lstStyle/>
          <a:p>
            <a:r>
              <a:rPr lang="en-GB" dirty="0"/>
              <a:t>The British empire justified its existence by coming to the rescue of civilisations. What really killed the empire was the cost of doing the right thing. There are always people throughout history who do things for reasons which they justify as right, or that come from divine instruction. </a:t>
            </a:r>
          </a:p>
          <a:p>
            <a:r>
              <a:rPr lang="en-GB" dirty="0"/>
              <a:t>Rudyard Kipling wrote the poem “The White Man’s Burden” as a means of spreading the effects of the empire and as a means of warning people about the costs, both financially and emotionally, of what the empire was doing with colonisation and slavery.</a:t>
            </a:r>
            <a:endParaRPr lang="en-US" dirty="0"/>
          </a:p>
          <a:p>
            <a:endParaRPr lang="en-GB" dirty="0"/>
          </a:p>
        </p:txBody>
      </p:sp>
    </p:spTree>
    <p:extLst>
      <p:ext uri="{BB962C8B-B14F-4D97-AF65-F5344CB8AC3E}">
        <p14:creationId xmlns:p14="http://schemas.microsoft.com/office/powerpoint/2010/main" val="1139557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5D735-ECFE-4EA8-961A-A1E316570857}"/>
              </a:ext>
            </a:extLst>
          </p:cNvPr>
          <p:cNvSpPr>
            <a:spLocks noGrp="1"/>
          </p:cNvSpPr>
          <p:nvPr>
            <p:ph type="title"/>
          </p:nvPr>
        </p:nvSpPr>
        <p:spPr/>
        <p:txBody>
          <a:bodyPr/>
          <a:lstStyle/>
          <a:p>
            <a:r>
              <a:rPr lang="en-GB" dirty="0"/>
              <a:t>Demands of the Empire</a:t>
            </a:r>
          </a:p>
        </p:txBody>
      </p:sp>
      <p:sp>
        <p:nvSpPr>
          <p:cNvPr id="3" name="Content Placeholder 2">
            <a:extLst>
              <a:ext uri="{FF2B5EF4-FFF2-40B4-BE49-F238E27FC236}">
                <a16:creationId xmlns:a16="http://schemas.microsoft.com/office/drawing/2014/main" id="{7A2CF78D-FF50-48CC-88AA-0E53ABA3BB1C}"/>
              </a:ext>
            </a:extLst>
          </p:cNvPr>
          <p:cNvSpPr>
            <a:spLocks noGrp="1"/>
          </p:cNvSpPr>
          <p:nvPr>
            <p:ph idx="1"/>
          </p:nvPr>
        </p:nvSpPr>
        <p:spPr/>
        <p:txBody>
          <a:bodyPr>
            <a:normAutofit lnSpcReduction="10000"/>
          </a:bodyPr>
          <a:lstStyle/>
          <a:p>
            <a:r>
              <a:rPr lang="en-GB" dirty="0"/>
              <a:t>Growing addictions to sugar, tea, coffee, tobacco etc. lead to the colonisation of harbours and the building of multiple intrusive fortifications. </a:t>
            </a:r>
          </a:p>
          <a:p>
            <a:r>
              <a:rPr lang="en-GB" dirty="0"/>
              <a:t>The high demand for these meant that someone had to grow and sell them to meet the demand. Indentured labour was the way that the British Empire decided to go, offered cheap passage to people to the new worlds then forced them to work on plantations. Europeans proved to be unsuited to the climate so natives with a lifetime of experience working in the climate were enslaved. This saved a lot of money for the Empire because they didn’t need to pay for labour as well as the slaves being able to work more because they didn’t need to acclimatise to a new world.</a:t>
            </a:r>
          </a:p>
        </p:txBody>
      </p:sp>
    </p:spTree>
    <p:extLst>
      <p:ext uri="{BB962C8B-B14F-4D97-AF65-F5344CB8AC3E}">
        <p14:creationId xmlns:p14="http://schemas.microsoft.com/office/powerpoint/2010/main" val="2067167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02CCE-5768-4CBA-821E-C6A82D196AC9}"/>
              </a:ext>
            </a:extLst>
          </p:cNvPr>
          <p:cNvSpPr>
            <a:spLocks noGrp="1"/>
          </p:cNvSpPr>
          <p:nvPr>
            <p:ph type="title"/>
          </p:nvPr>
        </p:nvSpPr>
        <p:spPr/>
        <p:txBody>
          <a:bodyPr/>
          <a:lstStyle/>
          <a:p>
            <a:r>
              <a:rPr lang="en-GB" dirty="0"/>
              <a:t>Revolt</a:t>
            </a:r>
          </a:p>
        </p:txBody>
      </p:sp>
      <p:sp>
        <p:nvSpPr>
          <p:cNvPr id="3" name="Content Placeholder 2">
            <a:extLst>
              <a:ext uri="{FF2B5EF4-FFF2-40B4-BE49-F238E27FC236}">
                <a16:creationId xmlns:a16="http://schemas.microsoft.com/office/drawing/2014/main" id="{BAE0075A-0680-40DD-9486-BA9626EA4223}"/>
              </a:ext>
            </a:extLst>
          </p:cNvPr>
          <p:cNvSpPr>
            <a:spLocks noGrp="1"/>
          </p:cNvSpPr>
          <p:nvPr>
            <p:ph idx="1"/>
          </p:nvPr>
        </p:nvSpPr>
        <p:spPr/>
        <p:txBody>
          <a:bodyPr/>
          <a:lstStyle/>
          <a:p>
            <a:r>
              <a:rPr lang="en-GB" dirty="0"/>
              <a:t>British repealed taxes for American settlers, so what was the reason for the revolt? Boston tea party was a revolt over the price of tea, with wealthy importers/smugglers outraged at the more affordable prices of tea being offered which threatened to put them out of business.</a:t>
            </a:r>
          </a:p>
          <a:p>
            <a:r>
              <a:rPr lang="en-GB" dirty="0"/>
              <a:t>The average settler was paying less in taxes per year than the average Londoner, so the real issue was the reason for the migration in the first place; liberty. The settlers didn’t think that their tax money was paying for things in their best interest. They weren’t rejecting British ways of life, but just wanted to be represented as such in a fair manor.</a:t>
            </a:r>
          </a:p>
          <a:p>
            <a:endParaRPr lang="en-GB" dirty="0"/>
          </a:p>
        </p:txBody>
      </p:sp>
    </p:spTree>
    <p:extLst>
      <p:ext uri="{BB962C8B-B14F-4D97-AF65-F5344CB8AC3E}">
        <p14:creationId xmlns:p14="http://schemas.microsoft.com/office/powerpoint/2010/main" val="1540705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66E82-04EF-4619-A0A7-C1FF2E3B72D3}"/>
              </a:ext>
            </a:extLst>
          </p:cNvPr>
          <p:cNvSpPr>
            <a:spLocks noGrp="1"/>
          </p:cNvSpPr>
          <p:nvPr>
            <p:ph type="title"/>
          </p:nvPr>
        </p:nvSpPr>
        <p:spPr/>
        <p:txBody>
          <a:bodyPr/>
          <a:lstStyle/>
          <a:p>
            <a:r>
              <a:rPr lang="en-GB" dirty="0"/>
              <a:t>The issues of liberty and loyalty</a:t>
            </a:r>
          </a:p>
        </p:txBody>
      </p:sp>
      <p:sp>
        <p:nvSpPr>
          <p:cNvPr id="3" name="Content Placeholder 2">
            <a:extLst>
              <a:ext uri="{FF2B5EF4-FFF2-40B4-BE49-F238E27FC236}">
                <a16:creationId xmlns:a16="http://schemas.microsoft.com/office/drawing/2014/main" id="{9E356F8B-5601-453C-AD5F-DEB735FC3AAD}"/>
              </a:ext>
            </a:extLst>
          </p:cNvPr>
          <p:cNvSpPr>
            <a:spLocks noGrp="1"/>
          </p:cNvSpPr>
          <p:nvPr>
            <p:ph idx="1"/>
          </p:nvPr>
        </p:nvSpPr>
        <p:spPr/>
        <p:txBody>
          <a:bodyPr>
            <a:normAutofit fontScale="92500" lnSpcReduction="20000"/>
          </a:bodyPr>
          <a:lstStyle/>
          <a:p>
            <a:r>
              <a:rPr lang="en-GB" dirty="0"/>
              <a:t>Declaration of independence; life liberty and the pursuit of happiness, these ideals were fought for by the settlers because the British had taken them away.</a:t>
            </a:r>
          </a:p>
          <a:p>
            <a:r>
              <a:rPr lang="en-GB" dirty="0"/>
              <a:t>The term ‘united states’ had been coined, but the states were not all united; people were divided by their political views, many actually staying neutral with their views on the war on independence.</a:t>
            </a:r>
          </a:p>
          <a:p>
            <a:r>
              <a:rPr lang="en-GB" dirty="0"/>
              <a:t>The Durham Report was a useful tool in helping to shape a modern society which would have both liberty, and loyalty to the Empire. John George Lambton, The Earl of Durham said that the power would shift from the Empire, to the colonists themselves and their own elected officials. Lambton advised the British government to give the colonists more power, but they did not heed his advice. The British government was too worried about colonial autonomy and what kind of effect it would have on the British Empire.</a:t>
            </a:r>
          </a:p>
        </p:txBody>
      </p:sp>
    </p:spTree>
    <p:extLst>
      <p:ext uri="{BB962C8B-B14F-4D97-AF65-F5344CB8AC3E}">
        <p14:creationId xmlns:p14="http://schemas.microsoft.com/office/powerpoint/2010/main" val="1309121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3BE09-09A4-407C-B618-CDDF5BAF27E3}"/>
              </a:ext>
            </a:extLst>
          </p:cNvPr>
          <p:cNvSpPr>
            <a:spLocks noGrp="1"/>
          </p:cNvSpPr>
          <p:nvPr>
            <p:ph type="title"/>
          </p:nvPr>
        </p:nvSpPr>
        <p:spPr/>
        <p:txBody>
          <a:bodyPr/>
          <a:lstStyle/>
          <a:p>
            <a:r>
              <a:rPr lang="en-GB" dirty="0"/>
              <a:t>Independence War</a:t>
            </a:r>
          </a:p>
        </p:txBody>
      </p:sp>
      <p:sp>
        <p:nvSpPr>
          <p:cNvPr id="3" name="Content Placeholder 2">
            <a:extLst>
              <a:ext uri="{FF2B5EF4-FFF2-40B4-BE49-F238E27FC236}">
                <a16:creationId xmlns:a16="http://schemas.microsoft.com/office/drawing/2014/main" id="{F7F9BE2F-A222-4C15-91C6-6BB9FC9A2274}"/>
              </a:ext>
            </a:extLst>
          </p:cNvPr>
          <p:cNvSpPr>
            <a:spLocks noGrp="1"/>
          </p:cNvSpPr>
          <p:nvPr>
            <p:ph idx="1"/>
          </p:nvPr>
        </p:nvSpPr>
        <p:spPr/>
        <p:txBody>
          <a:bodyPr>
            <a:normAutofit/>
          </a:bodyPr>
          <a:lstStyle/>
          <a:p>
            <a:r>
              <a:rPr lang="en-GB" dirty="0"/>
              <a:t>Independence the American colonies gained from the British empire shaped American Christianity. With the king was no longer head of the church, the settlers had the freedom to choose their own Christianity, and worship under their own rules, not those of the Church of England hundreds of miles away.</a:t>
            </a:r>
          </a:p>
          <a:p>
            <a:r>
              <a:rPr lang="en-GB" dirty="0"/>
              <a:t>The war on independence postponed the potential freedom of slaves for a generation. The abolition of slavery did not happen in America until after the civil war, in 1865. This meant that the later </a:t>
            </a:r>
            <a:r>
              <a:rPr lang="en-GB"/>
              <a:t>issues such as </a:t>
            </a:r>
            <a:r>
              <a:rPr lang="en-GB" dirty="0"/>
              <a:t>segregation particularly in the South could have been put to an end much earlier than they actually were. </a:t>
            </a:r>
          </a:p>
        </p:txBody>
      </p:sp>
    </p:spTree>
    <p:extLst>
      <p:ext uri="{BB962C8B-B14F-4D97-AF65-F5344CB8AC3E}">
        <p14:creationId xmlns:p14="http://schemas.microsoft.com/office/powerpoint/2010/main" val="3073121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64068-A5C7-490F-99FC-0B16C349F4FA}"/>
              </a:ext>
            </a:extLst>
          </p:cNvPr>
          <p:cNvSpPr>
            <a:spLocks noGrp="1"/>
          </p:cNvSpPr>
          <p:nvPr>
            <p:ph type="title"/>
          </p:nvPr>
        </p:nvSpPr>
        <p:spPr/>
        <p:txBody>
          <a:bodyPr/>
          <a:lstStyle/>
          <a:p>
            <a:r>
              <a:rPr lang="en-GB" dirty="0"/>
              <a:t>Change vs. Profit</a:t>
            </a:r>
          </a:p>
        </p:txBody>
      </p:sp>
      <p:sp>
        <p:nvSpPr>
          <p:cNvPr id="3" name="Content Placeholder 2">
            <a:extLst>
              <a:ext uri="{FF2B5EF4-FFF2-40B4-BE49-F238E27FC236}">
                <a16:creationId xmlns:a16="http://schemas.microsoft.com/office/drawing/2014/main" id="{6D84BA93-04CB-489A-BA4D-8DA84EA87210}"/>
              </a:ext>
            </a:extLst>
          </p:cNvPr>
          <p:cNvSpPr>
            <a:spLocks noGrp="1"/>
          </p:cNvSpPr>
          <p:nvPr>
            <p:ph idx="1"/>
          </p:nvPr>
        </p:nvSpPr>
        <p:spPr/>
        <p:txBody>
          <a:bodyPr>
            <a:normAutofit fontScale="85000" lnSpcReduction="10000"/>
          </a:bodyPr>
          <a:lstStyle/>
          <a:p>
            <a:r>
              <a:rPr lang="en-GB" dirty="0"/>
              <a:t>It is quite evident that the British Empire desired to both change and profit from its colonisation of the new world, but it seems more beneficial to chose one or the other when it comes to how to treat the natives of the land they were colonising.</a:t>
            </a:r>
          </a:p>
          <a:p>
            <a:r>
              <a:rPr lang="en-GB" dirty="0"/>
              <a:t>It is easier to profit from a people when you do not demand as well that they change their livelihoods.</a:t>
            </a:r>
          </a:p>
          <a:p>
            <a:r>
              <a:rPr lang="en-GB" dirty="0"/>
              <a:t>It is then made easier to change a society when you are not looking to profit from that change. The motivation becomes less understandable from a modern perspective, but during the reign of the British Empire, helping developing nations almost became a project that many dignitaries liked to partake in. </a:t>
            </a:r>
          </a:p>
          <a:p>
            <a:r>
              <a:rPr lang="en-GB" dirty="0"/>
              <a:t>By not seeking anything in terms of monetary profit, these people thought that they were doing a good deed, and by converting people to Christianity they sought to receive rewards from god.</a:t>
            </a:r>
          </a:p>
        </p:txBody>
      </p:sp>
    </p:spTree>
    <p:extLst>
      <p:ext uri="{BB962C8B-B14F-4D97-AF65-F5344CB8AC3E}">
        <p14:creationId xmlns:p14="http://schemas.microsoft.com/office/powerpoint/2010/main" val="254771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98CC9-4BE5-4836-A3D2-519AC7F55C7A}"/>
              </a:ext>
            </a:extLst>
          </p:cNvPr>
          <p:cNvSpPr>
            <a:spLocks noGrp="1"/>
          </p:cNvSpPr>
          <p:nvPr>
            <p:ph type="title"/>
          </p:nvPr>
        </p:nvSpPr>
        <p:spPr/>
        <p:txBody>
          <a:bodyPr/>
          <a:lstStyle/>
          <a:p>
            <a:r>
              <a:rPr lang="en-GB" dirty="0"/>
              <a:t>Colonies in Australia</a:t>
            </a:r>
          </a:p>
        </p:txBody>
      </p:sp>
      <p:sp>
        <p:nvSpPr>
          <p:cNvPr id="3" name="Content Placeholder 2">
            <a:extLst>
              <a:ext uri="{FF2B5EF4-FFF2-40B4-BE49-F238E27FC236}">
                <a16:creationId xmlns:a16="http://schemas.microsoft.com/office/drawing/2014/main" id="{C381B1DB-DF07-404B-ACBA-EF528888E185}"/>
              </a:ext>
            </a:extLst>
          </p:cNvPr>
          <p:cNvSpPr>
            <a:spLocks noGrp="1"/>
          </p:cNvSpPr>
          <p:nvPr>
            <p:ph idx="1"/>
          </p:nvPr>
        </p:nvSpPr>
        <p:spPr/>
        <p:txBody>
          <a:bodyPr>
            <a:normAutofit fontScale="92500" lnSpcReduction="10000"/>
          </a:bodyPr>
          <a:lstStyle/>
          <a:p>
            <a:r>
              <a:rPr lang="en-GB" dirty="0"/>
              <a:t>After losing America, the British Empire saw Australia as its next target. It seemed to be the perfect solution to cleansing their society of scum. Being able to ship them off to the barren land and severe climate, provided the perfect natural prison thousands of miles away. This kept them far away from the leaders of the Empire, meaning that any kind of revolt like in the American colonies would not affect them, and they would not have lost out on any valuable members of society.</a:t>
            </a:r>
          </a:p>
          <a:p>
            <a:r>
              <a:rPr lang="en-GB" dirty="0"/>
              <a:t>The surprising outcome was that Australia turned out to be more loyal to the Empire and later the part of the Commonwealth that America ever was. The convicts that had been dumped there were given a chance to redeem themselves, giving the society a chance to grow and develop into something more than a criminal one.</a:t>
            </a:r>
          </a:p>
        </p:txBody>
      </p:sp>
    </p:spTree>
    <p:extLst>
      <p:ext uri="{BB962C8B-B14F-4D97-AF65-F5344CB8AC3E}">
        <p14:creationId xmlns:p14="http://schemas.microsoft.com/office/powerpoint/2010/main" val="994584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27CBF-27EA-4107-89FB-55ED81D5C427}"/>
              </a:ext>
            </a:extLst>
          </p:cNvPr>
          <p:cNvSpPr>
            <a:spLocks noGrp="1"/>
          </p:cNvSpPr>
          <p:nvPr>
            <p:ph type="title"/>
          </p:nvPr>
        </p:nvSpPr>
        <p:spPr/>
        <p:txBody>
          <a:bodyPr/>
          <a:lstStyle/>
          <a:p>
            <a:r>
              <a:rPr lang="en-GB" dirty="0"/>
              <a:t>Treatment of Natives</a:t>
            </a:r>
          </a:p>
        </p:txBody>
      </p:sp>
      <p:sp>
        <p:nvSpPr>
          <p:cNvPr id="3" name="Content Placeholder 2">
            <a:extLst>
              <a:ext uri="{FF2B5EF4-FFF2-40B4-BE49-F238E27FC236}">
                <a16:creationId xmlns:a16="http://schemas.microsoft.com/office/drawing/2014/main" id="{010D88CD-F2D1-4D86-B7A6-F95B6AA7341E}"/>
              </a:ext>
            </a:extLst>
          </p:cNvPr>
          <p:cNvSpPr>
            <a:spLocks noGrp="1"/>
          </p:cNvSpPr>
          <p:nvPr>
            <p:ph idx="1"/>
          </p:nvPr>
        </p:nvSpPr>
        <p:spPr/>
        <p:txBody>
          <a:bodyPr/>
          <a:lstStyle/>
          <a:p>
            <a:r>
              <a:rPr lang="en-GB" dirty="0"/>
              <a:t>After learning from their mistakes in America, the overseers in London for Australia started to protect the Aboriginal people and made many efforts to try and integrate them into the British modelled society.</a:t>
            </a:r>
          </a:p>
          <a:p>
            <a:r>
              <a:rPr lang="en-GB" dirty="0"/>
              <a:t>The natives weren’t enslaved, partly because with the workforce of the convicts slaves weren’t needed. The overseers of the colony needed to keep an eye on the criminals more than the natives who were just living their lives peacefully and really did not want anything to do with the newcomers. </a:t>
            </a:r>
          </a:p>
        </p:txBody>
      </p:sp>
    </p:spTree>
    <p:extLst>
      <p:ext uri="{BB962C8B-B14F-4D97-AF65-F5344CB8AC3E}">
        <p14:creationId xmlns:p14="http://schemas.microsoft.com/office/powerpoint/2010/main" val="1076471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6876D-6C37-479F-810D-502BE3CD0060}"/>
              </a:ext>
            </a:extLst>
          </p:cNvPr>
          <p:cNvSpPr>
            <a:spLocks noGrp="1"/>
          </p:cNvSpPr>
          <p:nvPr>
            <p:ph type="title"/>
          </p:nvPr>
        </p:nvSpPr>
        <p:spPr/>
        <p:txBody>
          <a:bodyPr/>
          <a:lstStyle/>
          <a:p>
            <a:r>
              <a:rPr lang="en-GB" dirty="0"/>
              <a:t>Africa and The British Empire</a:t>
            </a:r>
          </a:p>
        </p:txBody>
      </p:sp>
      <p:sp>
        <p:nvSpPr>
          <p:cNvPr id="3" name="Content Placeholder 2">
            <a:extLst>
              <a:ext uri="{FF2B5EF4-FFF2-40B4-BE49-F238E27FC236}">
                <a16:creationId xmlns:a16="http://schemas.microsoft.com/office/drawing/2014/main" id="{98A3E028-C833-408C-8B70-9D96CA86E654}"/>
              </a:ext>
            </a:extLst>
          </p:cNvPr>
          <p:cNvSpPr>
            <a:spLocks noGrp="1"/>
          </p:cNvSpPr>
          <p:nvPr>
            <p:ph idx="1"/>
          </p:nvPr>
        </p:nvSpPr>
        <p:spPr/>
        <p:txBody>
          <a:bodyPr/>
          <a:lstStyle/>
          <a:p>
            <a:r>
              <a:rPr lang="en-GB" dirty="0"/>
              <a:t>The abolition of Britain’s involvement in the trans-Atlantic slave trade in 1807 saw hundreds of thousands of African slaves freed, many even returned to their home countries.</a:t>
            </a:r>
          </a:p>
          <a:p>
            <a:r>
              <a:rPr lang="en-GB" dirty="0"/>
              <a:t>The empire would then start protecting the West African coast from American slave traders.</a:t>
            </a:r>
          </a:p>
          <a:p>
            <a:r>
              <a:rPr lang="en-GB" dirty="0"/>
              <a:t>Places like Freetown in Sierra Leone saw many freed slaves returned and became a symbol of freedom, with land and resources being given to them as part of reparations by the British Empire.</a:t>
            </a:r>
          </a:p>
          <a:p>
            <a:pPr marL="0" indent="0">
              <a:buNone/>
            </a:pPr>
            <a:endParaRPr lang="en-GB" dirty="0"/>
          </a:p>
        </p:txBody>
      </p:sp>
    </p:spTree>
    <p:extLst>
      <p:ext uri="{BB962C8B-B14F-4D97-AF65-F5344CB8AC3E}">
        <p14:creationId xmlns:p14="http://schemas.microsoft.com/office/powerpoint/2010/main" val="3931414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83606-5E1E-4FBB-B969-E7EECC1252CE}"/>
              </a:ext>
            </a:extLst>
          </p:cNvPr>
          <p:cNvSpPr>
            <a:spLocks noGrp="1"/>
          </p:cNvSpPr>
          <p:nvPr>
            <p:ph type="title"/>
          </p:nvPr>
        </p:nvSpPr>
        <p:spPr/>
        <p:txBody>
          <a:bodyPr/>
          <a:lstStyle/>
          <a:p>
            <a:r>
              <a:rPr lang="en-GB" dirty="0"/>
              <a:t>Christianity in the Colonies</a:t>
            </a:r>
          </a:p>
        </p:txBody>
      </p:sp>
      <p:sp>
        <p:nvSpPr>
          <p:cNvPr id="3" name="Content Placeholder 2">
            <a:extLst>
              <a:ext uri="{FF2B5EF4-FFF2-40B4-BE49-F238E27FC236}">
                <a16:creationId xmlns:a16="http://schemas.microsoft.com/office/drawing/2014/main" id="{DBF963F0-C02A-49DD-962D-9EDF8C16592B}"/>
              </a:ext>
            </a:extLst>
          </p:cNvPr>
          <p:cNvSpPr>
            <a:spLocks noGrp="1"/>
          </p:cNvSpPr>
          <p:nvPr>
            <p:ph idx="1"/>
          </p:nvPr>
        </p:nvSpPr>
        <p:spPr/>
        <p:txBody>
          <a:bodyPr>
            <a:normAutofit fontScale="92500"/>
          </a:bodyPr>
          <a:lstStyle/>
          <a:p>
            <a:r>
              <a:rPr lang="en-GB" dirty="0"/>
              <a:t>The Empire took to spreading the word of Christ throughout its colonies and focusing on maintaining them rather than expanding its territories.</a:t>
            </a:r>
          </a:p>
          <a:p>
            <a:r>
              <a:rPr lang="en-GB" dirty="0"/>
              <a:t>Converting people in the colonies to Christianity was seen by Brits as a way of civilising them and helping to create a more civilised society with strong foundations so the Empire could loosen its control and just reap the profits without putting in as much effort with governing etc.</a:t>
            </a:r>
          </a:p>
          <a:p>
            <a:r>
              <a:rPr lang="en-GB" dirty="0"/>
              <a:t>David Livingstone- missionary turned explorer- found that slaves were still being exported, not just from west Africa, but also from the East of the continent, to the Middle East. Three c’s- Christianity, commerce, and civilisation were set out by Livingstone as a solution to the still prominent slave trade.</a:t>
            </a:r>
          </a:p>
        </p:txBody>
      </p:sp>
    </p:spTree>
    <p:extLst>
      <p:ext uri="{BB962C8B-B14F-4D97-AF65-F5344CB8AC3E}">
        <p14:creationId xmlns:p14="http://schemas.microsoft.com/office/powerpoint/2010/main" val="384923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AA35-1D64-4F95-B511-E9767F78F0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92A62A-3C3A-4DD8-A936-C2ACADD90DCB}"/>
              </a:ext>
            </a:extLst>
          </p:cNvPr>
          <p:cNvSpPr>
            <a:spLocks noGrp="1"/>
          </p:cNvSpPr>
          <p:nvPr>
            <p:ph idx="1"/>
          </p:nvPr>
        </p:nvSpPr>
        <p:spPr/>
        <p:txBody>
          <a:bodyPr/>
          <a:lstStyle/>
          <a:p>
            <a:r>
              <a:rPr lang="en-GB" dirty="0"/>
              <a:t>Some concluding remarks summarising the overall points/arguments you wished to make. Relating back to the original quotation would make sense here. Also, asserting your own opinion is important: </a:t>
            </a:r>
            <a:r>
              <a:rPr lang="en-GB" i="1" dirty="0"/>
              <a:t>what is your verdict on the quotation and the broader historiographical debate that is under discussion</a:t>
            </a:r>
            <a:r>
              <a:rPr lang="en-GB" dirty="0"/>
              <a:t>?</a:t>
            </a:r>
          </a:p>
          <a:p>
            <a:endParaRPr lang="en-GB" dirty="0"/>
          </a:p>
          <a:p>
            <a:r>
              <a:rPr lang="en-GB" dirty="0"/>
              <a:t>Nations feeling entitled to land and resources in exchange for ‘helping’ the natives develop into flourishing, modern societies.</a:t>
            </a:r>
            <a:endParaRPr lang="en-US" dirty="0"/>
          </a:p>
          <a:p>
            <a:endParaRPr lang="en-GB" dirty="0"/>
          </a:p>
        </p:txBody>
      </p:sp>
    </p:spTree>
    <p:extLst>
      <p:ext uri="{BB962C8B-B14F-4D97-AF65-F5344CB8AC3E}">
        <p14:creationId xmlns:p14="http://schemas.microsoft.com/office/powerpoint/2010/main" val="1712447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1968</TotalTime>
  <Words>1597</Words>
  <Application>Microsoft Office PowerPoint</Application>
  <PresentationFormat>Widescreen</PresentationFormat>
  <Paragraphs>53</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Key Debate in Modern History: Empire</vt:lpstr>
      <vt:lpstr>PowerPoint Presentation</vt:lpstr>
      <vt:lpstr>Colonialism; good or bad?</vt:lpstr>
      <vt:lpstr>Was it always terrible?</vt:lpstr>
      <vt:lpstr>Without Colonialism…</vt:lpstr>
      <vt:lpstr>The British Empire</vt:lpstr>
      <vt:lpstr>Demands of the Empire</vt:lpstr>
      <vt:lpstr>Revolt</vt:lpstr>
      <vt:lpstr>The issues of liberty and loyalty</vt:lpstr>
      <vt:lpstr>Independence War</vt:lpstr>
      <vt:lpstr>Change vs. Profit</vt:lpstr>
      <vt:lpstr>Colonies in Australia</vt:lpstr>
      <vt:lpstr>Treatment of Natives</vt:lpstr>
      <vt:lpstr>Africa and The British Empire</vt:lpstr>
      <vt:lpstr>Christianity in the Colonies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Debate in Medieval History: Feudalism</dc:title>
  <dc:creator>Catherine Hanna (1701163)</dc:creator>
  <cp:lastModifiedBy>Catherine Hanna</cp:lastModifiedBy>
  <cp:revision>102</cp:revision>
  <dcterms:created xsi:type="dcterms:W3CDTF">2018-01-18T14:20:14Z</dcterms:created>
  <dcterms:modified xsi:type="dcterms:W3CDTF">2018-01-30T22:27:17Z</dcterms:modified>
</cp:coreProperties>
</file>