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4" d="100"/>
          <a:sy n="74" d="100"/>
        </p:scale>
        <p:origin x="104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6AD3C3-5555-4AD8-BB48-91B07049BAE1}"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A51646BB-4E3A-44BA-B226-976BD4E334A8}">
      <dgm:prSet/>
      <dgm:spPr/>
      <dgm:t>
        <a:bodyPr/>
        <a:lstStyle/>
        <a:p>
          <a:r>
            <a:rPr lang="en-GB"/>
            <a:t>Career goal: Healthcare Support Worker</a:t>
          </a:r>
          <a:endParaRPr lang="en-US"/>
        </a:p>
      </dgm:t>
    </dgm:pt>
    <dgm:pt modelId="{CBED3137-F5A6-41F0-B932-C2830B6C3274}" type="parTrans" cxnId="{3D54D9B0-BD36-44BF-AE3B-5909D4173B67}">
      <dgm:prSet/>
      <dgm:spPr/>
      <dgm:t>
        <a:bodyPr/>
        <a:lstStyle/>
        <a:p>
          <a:endParaRPr lang="en-US"/>
        </a:p>
      </dgm:t>
    </dgm:pt>
    <dgm:pt modelId="{F0463DD3-755A-4B4F-A37E-51EB21C6478F}" type="sibTrans" cxnId="{3D54D9B0-BD36-44BF-AE3B-5909D4173B67}">
      <dgm:prSet/>
      <dgm:spPr/>
      <dgm:t>
        <a:bodyPr/>
        <a:lstStyle/>
        <a:p>
          <a:endParaRPr lang="en-US"/>
        </a:p>
      </dgm:t>
    </dgm:pt>
    <dgm:pt modelId="{9B50F192-1164-4EBD-8124-73C2F39BD849}">
      <dgm:prSet/>
      <dgm:spPr/>
      <dgm:t>
        <a:bodyPr/>
        <a:lstStyle/>
        <a:p>
          <a:r>
            <a:rPr lang="en-GB"/>
            <a:t>Job advert: Hampshire and Isle of Wight Healthcare NHS Foundation Trust</a:t>
          </a:r>
          <a:endParaRPr lang="en-US"/>
        </a:p>
      </dgm:t>
    </dgm:pt>
    <dgm:pt modelId="{70501F36-8967-4634-B1DA-FDAAF0078BFC}" type="parTrans" cxnId="{DB3D6027-0E09-41EB-BC72-BD5B5B0EA564}">
      <dgm:prSet/>
      <dgm:spPr/>
      <dgm:t>
        <a:bodyPr/>
        <a:lstStyle/>
        <a:p>
          <a:endParaRPr lang="en-US"/>
        </a:p>
      </dgm:t>
    </dgm:pt>
    <dgm:pt modelId="{693B3B74-9616-442E-AAAC-157B66A4ACFA}" type="sibTrans" cxnId="{DB3D6027-0E09-41EB-BC72-BD5B5B0EA564}">
      <dgm:prSet/>
      <dgm:spPr/>
      <dgm:t>
        <a:bodyPr/>
        <a:lstStyle/>
        <a:p>
          <a:endParaRPr lang="en-US"/>
        </a:p>
      </dgm:t>
    </dgm:pt>
    <dgm:pt modelId="{25E1FDFB-95AD-4491-BECC-D6DD03C09DB1}">
      <dgm:prSet/>
      <dgm:spPr/>
      <dgm:t>
        <a:bodyPr/>
        <a:lstStyle/>
        <a:p>
          <a:r>
            <a:rPr lang="en-GB"/>
            <a:t>Location: The Orchards, St James’ Hospital, Portsmouth</a:t>
          </a:r>
          <a:endParaRPr lang="en-US"/>
        </a:p>
      </dgm:t>
    </dgm:pt>
    <dgm:pt modelId="{0E6D5301-3E8A-4B63-84AA-71E4B6604DE8}" type="parTrans" cxnId="{D37BF72E-8831-4FD8-9833-D3337F11A5F9}">
      <dgm:prSet/>
      <dgm:spPr/>
      <dgm:t>
        <a:bodyPr/>
        <a:lstStyle/>
        <a:p>
          <a:endParaRPr lang="en-US"/>
        </a:p>
      </dgm:t>
    </dgm:pt>
    <dgm:pt modelId="{FE25E07D-9B3F-4385-BE59-01AFB4E2C8A4}" type="sibTrans" cxnId="{D37BF72E-8831-4FD8-9833-D3337F11A5F9}">
      <dgm:prSet/>
      <dgm:spPr/>
      <dgm:t>
        <a:bodyPr/>
        <a:lstStyle/>
        <a:p>
          <a:endParaRPr lang="en-US"/>
        </a:p>
      </dgm:t>
    </dgm:pt>
    <dgm:pt modelId="{D6AF2FC9-35A3-4040-B3D0-1A3801539D12}">
      <dgm:prSet/>
      <dgm:spPr/>
      <dgm:t>
        <a:bodyPr/>
        <a:lstStyle/>
        <a:p>
          <a:r>
            <a:rPr lang="en-GB"/>
            <a:t>Salary: £25,760–£27,476Requirements listed: Level 2 qualification or equivalent experience; Care Certificate or willingness to work towards it</a:t>
          </a:r>
          <a:endParaRPr lang="en-US"/>
        </a:p>
      </dgm:t>
    </dgm:pt>
    <dgm:pt modelId="{0100536B-E510-4562-9C75-CBD85ADE0D30}" type="parTrans" cxnId="{47848829-7C4C-4A41-A664-F9D1AC4641B0}">
      <dgm:prSet/>
      <dgm:spPr/>
      <dgm:t>
        <a:bodyPr/>
        <a:lstStyle/>
        <a:p>
          <a:endParaRPr lang="en-US"/>
        </a:p>
      </dgm:t>
    </dgm:pt>
    <dgm:pt modelId="{37D83CE9-FA09-4AFB-9B21-FA128125CC69}" type="sibTrans" cxnId="{47848829-7C4C-4A41-A664-F9D1AC4641B0}">
      <dgm:prSet/>
      <dgm:spPr/>
      <dgm:t>
        <a:bodyPr/>
        <a:lstStyle/>
        <a:p>
          <a:endParaRPr lang="en-US"/>
        </a:p>
      </dgm:t>
    </dgm:pt>
    <dgm:pt modelId="{2D84612C-44B3-4456-991F-5802DAB4FA61}">
      <dgm:prSet/>
      <dgm:spPr/>
      <dgm:t>
        <a:bodyPr/>
        <a:lstStyle/>
        <a:p>
          <a:r>
            <a:rPr lang="en-GB" dirty="0"/>
            <a:t>Advert: NHS Jobs — Healthcare Support Worker </a:t>
          </a:r>
          <a:endParaRPr lang="en-US" dirty="0"/>
        </a:p>
      </dgm:t>
    </dgm:pt>
    <dgm:pt modelId="{3D3C2503-ECDA-4F63-809D-E714883D4454}" type="parTrans" cxnId="{194DEF81-8325-45A1-901A-66029466E596}">
      <dgm:prSet/>
      <dgm:spPr/>
      <dgm:t>
        <a:bodyPr/>
        <a:lstStyle/>
        <a:p>
          <a:endParaRPr lang="en-US"/>
        </a:p>
      </dgm:t>
    </dgm:pt>
    <dgm:pt modelId="{CD998BE0-832A-46B6-87C7-507517062031}" type="sibTrans" cxnId="{194DEF81-8325-45A1-901A-66029466E596}">
      <dgm:prSet/>
      <dgm:spPr/>
      <dgm:t>
        <a:bodyPr/>
        <a:lstStyle/>
        <a:p>
          <a:endParaRPr lang="en-US"/>
        </a:p>
      </dgm:t>
    </dgm:pt>
    <dgm:pt modelId="{1977C45B-181A-4ACB-AE7A-6807DFC90C5D}" type="pres">
      <dgm:prSet presAssocID="{316AD3C3-5555-4AD8-BB48-91B07049BAE1}" presName="root" presStyleCnt="0">
        <dgm:presLayoutVars>
          <dgm:dir/>
          <dgm:resizeHandles val="exact"/>
        </dgm:presLayoutVars>
      </dgm:prSet>
      <dgm:spPr/>
    </dgm:pt>
    <dgm:pt modelId="{D3BF6AD5-425C-4DF0-A7A3-F1B98E2FE87B}" type="pres">
      <dgm:prSet presAssocID="{A51646BB-4E3A-44BA-B226-976BD4E334A8}" presName="compNode" presStyleCnt="0"/>
      <dgm:spPr/>
    </dgm:pt>
    <dgm:pt modelId="{611CA4BA-5E91-43F6-AE81-56C6F30DBF93}" type="pres">
      <dgm:prSet presAssocID="{A51646BB-4E3A-44BA-B226-976BD4E334A8}"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053398D7-9063-49FF-ACC3-40D92839FA31}" type="pres">
      <dgm:prSet presAssocID="{A51646BB-4E3A-44BA-B226-976BD4E334A8}" presName="spaceRect" presStyleCnt="0"/>
      <dgm:spPr/>
    </dgm:pt>
    <dgm:pt modelId="{92503E94-57F8-4181-829A-B010E897B752}" type="pres">
      <dgm:prSet presAssocID="{A51646BB-4E3A-44BA-B226-976BD4E334A8}" presName="textRect" presStyleLbl="revTx" presStyleIdx="0" presStyleCnt="5">
        <dgm:presLayoutVars>
          <dgm:chMax val="1"/>
          <dgm:chPref val="1"/>
        </dgm:presLayoutVars>
      </dgm:prSet>
      <dgm:spPr/>
    </dgm:pt>
    <dgm:pt modelId="{7084ED64-CE46-4D2A-87FF-E8F7EAEB11E6}" type="pres">
      <dgm:prSet presAssocID="{F0463DD3-755A-4B4F-A37E-51EB21C6478F}" presName="sibTrans" presStyleCnt="0"/>
      <dgm:spPr/>
    </dgm:pt>
    <dgm:pt modelId="{FD81680D-25D9-4E4A-8092-C2640B371213}" type="pres">
      <dgm:prSet presAssocID="{9B50F192-1164-4EBD-8124-73C2F39BD849}" presName="compNode" presStyleCnt="0"/>
      <dgm:spPr/>
    </dgm:pt>
    <dgm:pt modelId="{46D6D0DF-B989-4734-A511-91C577B0FF63}" type="pres">
      <dgm:prSet presAssocID="{9B50F192-1164-4EBD-8124-73C2F39BD849}"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al"/>
        </a:ext>
      </dgm:extLst>
    </dgm:pt>
    <dgm:pt modelId="{5D5003C5-F3B9-4A4D-9C56-A4FCDE37E864}" type="pres">
      <dgm:prSet presAssocID="{9B50F192-1164-4EBD-8124-73C2F39BD849}" presName="spaceRect" presStyleCnt="0"/>
      <dgm:spPr/>
    </dgm:pt>
    <dgm:pt modelId="{57DB5BB3-CC8A-4F89-9357-FCFF433BD073}" type="pres">
      <dgm:prSet presAssocID="{9B50F192-1164-4EBD-8124-73C2F39BD849}" presName="textRect" presStyleLbl="revTx" presStyleIdx="1" presStyleCnt="5">
        <dgm:presLayoutVars>
          <dgm:chMax val="1"/>
          <dgm:chPref val="1"/>
        </dgm:presLayoutVars>
      </dgm:prSet>
      <dgm:spPr/>
    </dgm:pt>
    <dgm:pt modelId="{7B7890DC-CEE0-43A0-AFE0-3AE5509D69DD}" type="pres">
      <dgm:prSet presAssocID="{693B3B74-9616-442E-AAAC-157B66A4ACFA}" presName="sibTrans" presStyleCnt="0"/>
      <dgm:spPr/>
    </dgm:pt>
    <dgm:pt modelId="{28534F7A-4C21-443C-8954-B5CD820FC52B}" type="pres">
      <dgm:prSet presAssocID="{25E1FDFB-95AD-4491-BECC-D6DD03C09DB1}" presName="compNode" presStyleCnt="0"/>
      <dgm:spPr/>
    </dgm:pt>
    <dgm:pt modelId="{FF6133BA-B4BE-446C-992E-6949DB72FD55}" type="pres">
      <dgm:prSet presAssocID="{25E1FDFB-95AD-4491-BECC-D6DD03C09DB1}"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Farm scene"/>
        </a:ext>
      </dgm:extLst>
    </dgm:pt>
    <dgm:pt modelId="{A1542D04-EF6B-48D0-B68A-0E0DE1857979}" type="pres">
      <dgm:prSet presAssocID="{25E1FDFB-95AD-4491-BECC-D6DD03C09DB1}" presName="spaceRect" presStyleCnt="0"/>
      <dgm:spPr/>
    </dgm:pt>
    <dgm:pt modelId="{7113986A-738A-456E-A706-3ECFB86D72B2}" type="pres">
      <dgm:prSet presAssocID="{25E1FDFB-95AD-4491-BECC-D6DD03C09DB1}" presName="textRect" presStyleLbl="revTx" presStyleIdx="2" presStyleCnt="5">
        <dgm:presLayoutVars>
          <dgm:chMax val="1"/>
          <dgm:chPref val="1"/>
        </dgm:presLayoutVars>
      </dgm:prSet>
      <dgm:spPr/>
    </dgm:pt>
    <dgm:pt modelId="{6743E680-B4FC-423F-BDC4-01F2CDA41C39}" type="pres">
      <dgm:prSet presAssocID="{FE25E07D-9B3F-4385-BE59-01AFB4E2C8A4}" presName="sibTrans" presStyleCnt="0"/>
      <dgm:spPr/>
    </dgm:pt>
    <dgm:pt modelId="{21B72F80-A434-45F5-AF20-B5B1377E2A15}" type="pres">
      <dgm:prSet presAssocID="{D6AF2FC9-35A3-4040-B3D0-1A3801539D12}" presName="compNode" presStyleCnt="0"/>
      <dgm:spPr/>
    </dgm:pt>
    <dgm:pt modelId="{0D2F6883-5D40-4AA4-BBD3-FF15706899B5}" type="pres">
      <dgm:prSet presAssocID="{D6AF2FC9-35A3-4040-B3D0-1A3801539D1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E5BC9901-FA76-4219-A5E8-BD01CCF6B0EF}" type="pres">
      <dgm:prSet presAssocID="{D6AF2FC9-35A3-4040-B3D0-1A3801539D12}" presName="spaceRect" presStyleCnt="0"/>
      <dgm:spPr/>
    </dgm:pt>
    <dgm:pt modelId="{3CB5F236-E683-45D3-BDF0-78F9871C08B2}" type="pres">
      <dgm:prSet presAssocID="{D6AF2FC9-35A3-4040-B3D0-1A3801539D12}" presName="textRect" presStyleLbl="revTx" presStyleIdx="3" presStyleCnt="5">
        <dgm:presLayoutVars>
          <dgm:chMax val="1"/>
          <dgm:chPref val="1"/>
        </dgm:presLayoutVars>
      </dgm:prSet>
      <dgm:spPr/>
    </dgm:pt>
    <dgm:pt modelId="{56C8134E-34B9-425E-98D4-0D0640FA8A38}" type="pres">
      <dgm:prSet presAssocID="{37D83CE9-FA09-4AFB-9B21-FA128125CC69}" presName="sibTrans" presStyleCnt="0"/>
      <dgm:spPr/>
    </dgm:pt>
    <dgm:pt modelId="{7D71253D-DC65-40A1-A71A-5B668D9128D6}" type="pres">
      <dgm:prSet presAssocID="{2D84612C-44B3-4456-991F-5802DAB4FA61}" presName="compNode" presStyleCnt="0"/>
      <dgm:spPr/>
    </dgm:pt>
    <dgm:pt modelId="{2D749CEB-FF90-4CEB-8909-7AFC9BC6C924}" type="pres">
      <dgm:prSet presAssocID="{2D84612C-44B3-4456-991F-5802DAB4FA61}"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ospital"/>
        </a:ext>
      </dgm:extLst>
    </dgm:pt>
    <dgm:pt modelId="{C4BB78CC-6D12-4D81-AB03-37AF5DF0048F}" type="pres">
      <dgm:prSet presAssocID="{2D84612C-44B3-4456-991F-5802DAB4FA61}" presName="spaceRect" presStyleCnt="0"/>
      <dgm:spPr/>
    </dgm:pt>
    <dgm:pt modelId="{44030681-1535-4096-9956-16DE11E6D434}" type="pres">
      <dgm:prSet presAssocID="{2D84612C-44B3-4456-991F-5802DAB4FA61}" presName="textRect" presStyleLbl="revTx" presStyleIdx="4" presStyleCnt="5">
        <dgm:presLayoutVars>
          <dgm:chMax val="1"/>
          <dgm:chPref val="1"/>
        </dgm:presLayoutVars>
      </dgm:prSet>
      <dgm:spPr/>
    </dgm:pt>
  </dgm:ptLst>
  <dgm:cxnLst>
    <dgm:cxn modelId="{DB3D6027-0E09-41EB-BC72-BD5B5B0EA564}" srcId="{316AD3C3-5555-4AD8-BB48-91B07049BAE1}" destId="{9B50F192-1164-4EBD-8124-73C2F39BD849}" srcOrd="1" destOrd="0" parTransId="{70501F36-8967-4634-B1DA-FDAAF0078BFC}" sibTransId="{693B3B74-9616-442E-AAAC-157B66A4ACFA}"/>
    <dgm:cxn modelId="{47848829-7C4C-4A41-A664-F9D1AC4641B0}" srcId="{316AD3C3-5555-4AD8-BB48-91B07049BAE1}" destId="{D6AF2FC9-35A3-4040-B3D0-1A3801539D12}" srcOrd="3" destOrd="0" parTransId="{0100536B-E510-4562-9C75-CBD85ADE0D30}" sibTransId="{37D83CE9-FA09-4AFB-9B21-FA128125CC69}"/>
    <dgm:cxn modelId="{D37BF72E-8831-4FD8-9833-D3337F11A5F9}" srcId="{316AD3C3-5555-4AD8-BB48-91B07049BAE1}" destId="{25E1FDFB-95AD-4491-BECC-D6DD03C09DB1}" srcOrd="2" destOrd="0" parTransId="{0E6D5301-3E8A-4B63-84AA-71E4B6604DE8}" sibTransId="{FE25E07D-9B3F-4385-BE59-01AFB4E2C8A4}"/>
    <dgm:cxn modelId="{FE36BD66-1694-4CD0-B08C-8432A81AA78A}" type="presOf" srcId="{9B50F192-1164-4EBD-8124-73C2F39BD849}" destId="{57DB5BB3-CC8A-4F89-9357-FCFF433BD073}" srcOrd="0" destOrd="0" presId="urn:microsoft.com/office/officeart/2018/2/layout/IconLabelList"/>
    <dgm:cxn modelId="{CB3E116C-D841-48CD-BD2C-A96DE40857B0}" type="presOf" srcId="{25E1FDFB-95AD-4491-BECC-D6DD03C09DB1}" destId="{7113986A-738A-456E-A706-3ECFB86D72B2}" srcOrd="0" destOrd="0" presId="urn:microsoft.com/office/officeart/2018/2/layout/IconLabelList"/>
    <dgm:cxn modelId="{9381074D-7FB0-484E-B933-CC1FDFCC595C}" type="presOf" srcId="{2D84612C-44B3-4456-991F-5802DAB4FA61}" destId="{44030681-1535-4096-9956-16DE11E6D434}" srcOrd="0" destOrd="0" presId="urn:microsoft.com/office/officeart/2018/2/layout/IconLabelList"/>
    <dgm:cxn modelId="{194DEF81-8325-45A1-901A-66029466E596}" srcId="{316AD3C3-5555-4AD8-BB48-91B07049BAE1}" destId="{2D84612C-44B3-4456-991F-5802DAB4FA61}" srcOrd="4" destOrd="0" parTransId="{3D3C2503-ECDA-4F63-809D-E714883D4454}" sibTransId="{CD998BE0-832A-46B6-87C7-507517062031}"/>
    <dgm:cxn modelId="{3D54D9B0-BD36-44BF-AE3B-5909D4173B67}" srcId="{316AD3C3-5555-4AD8-BB48-91B07049BAE1}" destId="{A51646BB-4E3A-44BA-B226-976BD4E334A8}" srcOrd="0" destOrd="0" parTransId="{CBED3137-F5A6-41F0-B932-C2830B6C3274}" sibTransId="{F0463DD3-755A-4B4F-A37E-51EB21C6478F}"/>
    <dgm:cxn modelId="{E46054F0-3249-4F8A-82C8-456FD10C812A}" type="presOf" srcId="{316AD3C3-5555-4AD8-BB48-91B07049BAE1}" destId="{1977C45B-181A-4ACB-AE7A-6807DFC90C5D}" srcOrd="0" destOrd="0" presId="urn:microsoft.com/office/officeart/2018/2/layout/IconLabelList"/>
    <dgm:cxn modelId="{AE2A72F2-77E3-4D99-AD33-5BA6E3AA7469}" type="presOf" srcId="{D6AF2FC9-35A3-4040-B3D0-1A3801539D12}" destId="{3CB5F236-E683-45D3-BDF0-78F9871C08B2}" srcOrd="0" destOrd="0" presId="urn:microsoft.com/office/officeart/2018/2/layout/IconLabelList"/>
    <dgm:cxn modelId="{6799DFFE-0DE7-42C3-8A7D-475F04BA4E9A}" type="presOf" srcId="{A51646BB-4E3A-44BA-B226-976BD4E334A8}" destId="{92503E94-57F8-4181-829A-B010E897B752}" srcOrd="0" destOrd="0" presId="urn:microsoft.com/office/officeart/2018/2/layout/IconLabelList"/>
    <dgm:cxn modelId="{5A396C23-35C4-46AF-B552-30539D41BEC4}" type="presParOf" srcId="{1977C45B-181A-4ACB-AE7A-6807DFC90C5D}" destId="{D3BF6AD5-425C-4DF0-A7A3-F1B98E2FE87B}" srcOrd="0" destOrd="0" presId="urn:microsoft.com/office/officeart/2018/2/layout/IconLabelList"/>
    <dgm:cxn modelId="{7231FF10-BA9F-4EB3-B9AE-A3A8DA5CC61E}" type="presParOf" srcId="{D3BF6AD5-425C-4DF0-A7A3-F1B98E2FE87B}" destId="{611CA4BA-5E91-43F6-AE81-56C6F30DBF93}" srcOrd="0" destOrd="0" presId="urn:microsoft.com/office/officeart/2018/2/layout/IconLabelList"/>
    <dgm:cxn modelId="{822EC507-1B5D-4373-99EB-B6808F183A2B}" type="presParOf" srcId="{D3BF6AD5-425C-4DF0-A7A3-F1B98E2FE87B}" destId="{053398D7-9063-49FF-ACC3-40D92839FA31}" srcOrd="1" destOrd="0" presId="urn:microsoft.com/office/officeart/2018/2/layout/IconLabelList"/>
    <dgm:cxn modelId="{3D359D30-B854-49BF-963E-0130ACE90608}" type="presParOf" srcId="{D3BF6AD5-425C-4DF0-A7A3-F1B98E2FE87B}" destId="{92503E94-57F8-4181-829A-B010E897B752}" srcOrd="2" destOrd="0" presId="urn:microsoft.com/office/officeart/2018/2/layout/IconLabelList"/>
    <dgm:cxn modelId="{47D9752E-B724-472F-BC79-FEF29D128371}" type="presParOf" srcId="{1977C45B-181A-4ACB-AE7A-6807DFC90C5D}" destId="{7084ED64-CE46-4D2A-87FF-E8F7EAEB11E6}" srcOrd="1" destOrd="0" presId="urn:microsoft.com/office/officeart/2018/2/layout/IconLabelList"/>
    <dgm:cxn modelId="{DB645D81-3B02-45C6-86A4-2B045D85426A}" type="presParOf" srcId="{1977C45B-181A-4ACB-AE7A-6807DFC90C5D}" destId="{FD81680D-25D9-4E4A-8092-C2640B371213}" srcOrd="2" destOrd="0" presId="urn:microsoft.com/office/officeart/2018/2/layout/IconLabelList"/>
    <dgm:cxn modelId="{73151CE3-7BFE-4C4E-9752-759647179F02}" type="presParOf" srcId="{FD81680D-25D9-4E4A-8092-C2640B371213}" destId="{46D6D0DF-B989-4734-A511-91C577B0FF63}" srcOrd="0" destOrd="0" presId="urn:microsoft.com/office/officeart/2018/2/layout/IconLabelList"/>
    <dgm:cxn modelId="{7FC02905-BDB0-44A5-BB99-36A9FA949BE1}" type="presParOf" srcId="{FD81680D-25D9-4E4A-8092-C2640B371213}" destId="{5D5003C5-F3B9-4A4D-9C56-A4FCDE37E864}" srcOrd="1" destOrd="0" presId="urn:microsoft.com/office/officeart/2018/2/layout/IconLabelList"/>
    <dgm:cxn modelId="{FAF335A6-17E5-4FA1-8D0F-60CDEC67E926}" type="presParOf" srcId="{FD81680D-25D9-4E4A-8092-C2640B371213}" destId="{57DB5BB3-CC8A-4F89-9357-FCFF433BD073}" srcOrd="2" destOrd="0" presId="urn:microsoft.com/office/officeart/2018/2/layout/IconLabelList"/>
    <dgm:cxn modelId="{3ECE5E26-AC22-4E69-A91D-AD55398D86FB}" type="presParOf" srcId="{1977C45B-181A-4ACB-AE7A-6807DFC90C5D}" destId="{7B7890DC-CEE0-43A0-AFE0-3AE5509D69DD}" srcOrd="3" destOrd="0" presId="urn:microsoft.com/office/officeart/2018/2/layout/IconLabelList"/>
    <dgm:cxn modelId="{A6FAD411-6AA7-4B9C-92C9-D5A182896B39}" type="presParOf" srcId="{1977C45B-181A-4ACB-AE7A-6807DFC90C5D}" destId="{28534F7A-4C21-443C-8954-B5CD820FC52B}" srcOrd="4" destOrd="0" presId="urn:microsoft.com/office/officeart/2018/2/layout/IconLabelList"/>
    <dgm:cxn modelId="{1F902AA8-DC29-429D-9A7A-64DB07A0F6BB}" type="presParOf" srcId="{28534F7A-4C21-443C-8954-B5CD820FC52B}" destId="{FF6133BA-B4BE-446C-992E-6949DB72FD55}" srcOrd="0" destOrd="0" presId="urn:microsoft.com/office/officeart/2018/2/layout/IconLabelList"/>
    <dgm:cxn modelId="{A7FEE978-28B0-4D6C-A7E5-81CE6601308E}" type="presParOf" srcId="{28534F7A-4C21-443C-8954-B5CD820FC52B}" destId="{A1542D04-EF6B-48D0-B68A-0E0DE1857979}" srcOrd="1" destOrd="0" presId="urn:microsoft.com/office/officeart/2018/2/layout/IconLabelList"/>
    <dgm:cxn modelId="{FD9036B7-30BB-4F3E-B892-6E5915D495EB}" type="presParOf" srcId="{28534F7A-4C21-443C-8954-B5CD820FC52B}" destId="{7113986A-738A-456E-A706-3ECFB86D72B2}" srcOrd="2" destOrd="0" presId="urn:microsoft.com/office/officeart/2018/2/layout/IconLabelList"/>
    <dgm:cxn modelId="{2AEE7A95-4D23-419F-9519-C37CA2D723F0}" type="presParOf" srcId="{1977C45B-181A-4ACB-AE7A-6807DFC90C5D}" destId="{6743E680-B4FC-423F-BDC4-01F2CDA41C39}" srcOrd="5" destOrd="0" presId="urn:microsoft.com/office/officeart/2018/2/layout/IconLabelList"/>
    <dgm:cxn modelId="{AFB616D3-C73E-4A86-AD74-03CF3EBF36A6}" type="presParOf" srcId="{1977C45B-181A-4ACB-AE7A-6807DFC90C5D}" destId="{21B72F80-A434-45F5-AF20-B5B1377E2A15}" srcOrd="6" destOrd="0" presId="urn:microsoft.com/office/officeart/2018/2/layout/IconLabelList"/>
    <dgm:cxn modelId="{FF8068AD-BD92-43D1-9F91-34F507DA6B44}" type="presParOf" srcId="{21B72F80-A434-45F5-AF20-B5B1377E2A15}" destId="{0D2F6883-5D40-4AA4-BBD3-FF15706899B5}" srcOrd="0" destOrd="0" presId="urn:microsoft.com/office/officeart/2018/2/layout/IconLabelList"/>
    <dgm:cxn modelId="{045D7EFC-74D4-4F5C-92AE-B00C7879BA47}" type="presParOf" srcId="{21B72F80-A434-45F5-AF20-B5B1377E2A15}" destId="{E5BC9901-FA76-4219-A5E8-BD01CCF6B0EF}" srcOrd="1" destOrd="0" presId="urn:microsoft.com/office/officeart/2018/2/layout/IconLabelList"/>
    <dgm:cxn modelId="{3EEF3D02-B79F-4F15-B305-D9C564492CFC}" type="presParOf" srcId="{21B72F80-A434-45F5-AF20-B5B1377E2A15}" destId="{3CB5F236-E683-45D3-BDF0-78F9871C08B2}" srcOrd="2" destOrd="0" presId="urn:microsoft.com/office/officeart/2018/2/layout/IconLabelList"/>
    <dgm:cxn modelId="{64DCAEEE-7BC8-4A9D-8761-15AB2966B9BC}" type="presParOf" srcId="{1977C45B-181A-4ACB-AE7A-6807DFC90C5D}" destId="{56C8134E-34B9-425E-98D4-0D0640FA8A38}" srcOrd="7" destOrd="0" presId="urn:microsoft.com/office/officeart/2018/2/layout/IconLabelList"/>
    <dgm:cxn modelId="{271ED1D8-2208-4729-8B2F-4C4FF186626F}" type="presParOf" srcId="{1977C45B-181A-4ACB-AE7A-6807DFC90C5D}" destId="{7D71253D-DC65-40A1-A71A-5B668D9128D6}" srcOrd="8" destOrd="0" presId="urn:microsoft.com/office/officeart/2018/2/layout/IconLabelList"/>
    <dgm:cxn modelId="{535B2867-5540-4294-8411-646C8FDC1554}" type="presParOf" srcId="{7D71253D-DC65-40A1-A71A-5B668D9128D6}" destId="{2D749CEB-FF90-4CEB-8909-7AFC9BC6C924}" srcOrd="0" destOrd="0" presId="urn:microsoft.com/office/officeart/2018/2/layout/IconLabelList"/>
    <dgm:cxn modelId="{A1CE9940-A696-4F7A-A95F-3830C90F973A}" type="presParOf" srcId="{7D71253D-DC65-40A1-A71A-5B668D9128D6}" destId="{C4BB78CC-6D12-4D81-AB03-37AF5DF0048F}" srcOrd="1" destOrd="0" presId="urn:microsoft.com/office/officeart/2018/2/layout/IconLabelList"/>
    <dgm:cxn modelId="{BFDFD45E-052D-4801-910F-45525E9A8494}" type="presParOf" srcId="{7D71253D-DC65-40A1-A71A-5B668D9128D6}" destId="{44030681-1535-4096-9956-16DE11E6D43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031241-51C4-49F8-9ECD-E6AED409F27E}"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F84574D0-4C5F-4652-B9E8-FF006029E70D}">
      <dgm:prSet/>
      <dgm:spPr/>
      <dgm:t>
        <a:bodyPr/>
        <a:lstStyle/>
        <a:p>
          <a:r>
            <a:rPr lang="en-GB"/>
            <a:t>Limited experience: I can use my patience and willingness to learn while seeking suitable placements, volunteering or entry-level experience.</a:t>
          </a:r>
          <a:endParaRPr lang="en-US"/>
        </a:p>
      </dgm:t>
    </dgm:pt>
    <dgm:pt modelId="{9EF5F4C0-FFC6-49E4-8BCD-F169DAE89133}" type="parTrans" cxnId="{FABF4C1A-3BEB-4841-AFE7-6F9105C05D4E}">
      <dgm:prSet/>
      <dgm:spPr/>
      <dgm:t>
        <a:bodyPr/>
        <a:lstStyle/>
        <a:p>
          <a:endParaRPr lang="en-US"/>
        </a:p>
      </dgm:t>
    </dgm:pt>
    <dgm:pt modelId="{AD708716-CFED-4CEA-9FCB-CE7B65B9ED67}" type="sibTrans" cxnId="{FABF4C1A-3BEB-4841-AFE7-6F9105C05D4E}">
      <dgm:prSet phldrT="1" phldr="0"/>
      <dgm:spPr/>
      <dgm:t>
        <a:bodyPr/>
        <a:lstStyle/>
        <a:p>
          <a:r>
            <a:rPr lang="en-US"/>
            <a:t>1</a:t>
          </a:r>
        </a:p>
      </dgm:t>
    </dgm:pt>
    <dgm:pt modelId="{B9D03176-3EAD-4004-99F3-37E1F603F6DD}">
      <dgm:prSet/>
      <dgm:spPr/>
      <dgm:t>
        <a:bodyPr/>
        <a:lstStyle/>
        <a:p>
          <a:r>
            <a:rPr lang="en-GB"/>
            <a:t>Unfamiliar procedures: I can use my reliability to follow instructions, complete training and ask for clarification rather than guessing.</a:t>
          </a:r>
          <a:endParaRPr lang="en-US"/>
        </a:p>
      </dgm:t>
    </dgm:pt>
    <dgm:pt modelId="{E977B5B9-BEDD-4592-BA0A-EB236F25091D}" type="parTrans" cxnId="{74FFF0C2-3ECE-4162-A4A5-B0D9722EA3B3}">
      <dgm:prSet/>
      <dgm:spPr/>
      <dgm:t>
        <a:bodyPr/>
        <a:lstStyle/>
        <a:p>
          <a:endParaRPr lang="en-US"/>
        </a:p>
      </dgm:t>
    </dgm:pt>
    <dgm:pt modelId="{47764850-93B2-4221-97F2-284C24C67C4A}" type="sibTrans" cxnId="{74FFF0C2-3ECE-4162-A4A5-B0D9722EA3B3}">
      <dgm:prSet phldrT="2" phldr="0"/>
      <dgm:spPr/>
      <dgm:t>
        <a:bodyPr/>
        <a:lstStyle/>
        <a:p>
          <a:r>
            <a:rPr lang="en-US"/>
            <a:t>2</a:t>
          </a:r>
        </a:p>
      </dgm:t>
    </dgm:pt>
    <dgm:pt modelId="{EBFEAADC-E2D9-4355-85FB-6A4549DD2986}">
      <dgm:prSet/>
      <dgm:spPr/>
      <dgm:t>
        <a:bodyPr/>
        <a:lstStyle/>
        <a:p>
          <a:r>
            <a:rPr lang="en-GB"/>
            <a:t>Nervousness speaking up: I can prepare questions and practise raising concerns with a tutor, supervisor or colleague.</a:t>
          </a:r>
          <a:endParaRPr lang="en-US"/>
        </a:p>
      </dgm:t>
    </dgm:pt>
    <dgm:pt modelId="{DD5E2EE4-35F3-4A3B-B11B-368BEA522B8D}" type="parTrans" cxnId="{10E946F1-23C6-47BB-B3BE-91B74D1D80EA}">
      <dgm:prSet/>
      <dgm:spPr/>
      <dgm:t>
        <a:bodyPr/>
        <a:lstStyle/>
        <a:p>
          <a:endParaRPr lang="en-US"/>
        </a:p>
      </dgm:t>
    </dgm:pt>
    <dgm:pt modelId="{30D4EF73-3003-4096-8996-DD41E0C76412}" type="sibTrans" cxnId="{10E946F1-23C6-47BB-B3BE-91B74D1D80EA}">
      <dgm:prSet phldrT="3" phldr="0"/>
      <dgm:spPr/>
      <dgm:t>
        <a:bodyPr/>
        <a:lstStyle/>
        <a:p>
          <a:r>
            <a:rPr lang="en-US"/>
            <a:t>3</a:t>
          </a:r>
        </a:p>
      </dgm:t>
    </dgm:pt>
    <dgm:pt modelId="{2A5FDA9C-C6F7-4779-A028-C3E3CB6E9EDA}">
      <dgm:prSet/>
      <dgm:spPr/>
      <dgm:t>
        <a:bodyPr/>
        <a:lstStyle/>
        <a:p>
          <a:r>
            <a:rPr lang="en-GB"/>
            <a:t>Emotional demands: I can use reflection, supervision and appropriate workplace support, while maintaining professional boundaries.</a:t>
          </a:r>
          <a:endParaRPr lang="en-US"/>
        </a:p>
      </dgm:t>
    </dgm:pt>
    <dgm:pt modelId="{80D10E44-E97D-48A3-9752-AFFDF133C4A2}" type="parTrans" cxnId="{46C25F39-B81C-40B3-AD20-BCD2D2E0D3F5}">
      <dgm:prSet/>
      <dgm:spPr/>
      <dgm:t>
        <a:bodyPr/>
        <a:lstStyle/>
        <a:p>
          <a:endParaRPr lang="en-US"/>
        </a:p>
      </dgm:t>
    </dgm:pt>
    <dgm:pt modelId="{F3522D4F-977B-46D5-8757-53286AD4FD5A}" type="sibTrans" cxnId="{46C25F39-B81C-40B3-AD20-BCD2D2E0D3F5}">
      <dgm:prSet phldrT="4" phldr="0"/>
      <dgm:spPr/>
      <dgm:t>
        <a:bodyPr/>
        <a:lstStyle/>
        <a:p>
          <a:r>
            <a:rPr lang="en-US"/>
            <a:t>4</a:t>
          </a:r>
        </a:p>
      </dgm:t>
    </dgm:pt>
    <dgm:pt modelId="{5138984B-61BD-4E73-9F75-4B0D45D4D03D}">
      <dgm:prSet/>
      <dgm:spPr/>
      <dgm:t>
        <a:bodyPr/>
        <a:lstStyle/>
        <a:p>
          <a:r>
            <a:rPr lang="en-GB"/>
            <a:t>Documentation skills: I can ask for guidance and practise recording information clearly and accurately.</a:t>
          </a:r>
          <a:endParaRPr lang="en-US"/>
        </a:p>
      </dgm:t>
    </dgm:pt>
    <dgm:pt modelId="{6F89D043-3C78-40F7-AECF-8A2A585BE686}" type="parTrans" cxnId="{9744B31C-8126-4F22-9E81-2355B43E6AC2}">
      <dgm:prSet/>
      <dgm:spPr/>
      <dgm:t>
        <a:bodyPr/>
        <a:lstStyle/>
        <a:p>
          <a:endParaRPr lang="en-US"/>
        </a:p>
      </dgm:t>
    </dgm:pt>
    <dgm:pt modelId="{428C149D-B362-4126-B7C7-6FEC29C6B220}" type="sibTrans" cxnId="{9744B31C-8126-4F22-9E81-2355B43E6AC2}">
      <dgm:prSet phldrT="5" phldr="0"/>
      <dgm:spPr/>
      <dgm:t>
        <a:bodyPr/>
        <a:lstStyle/>
        <a:p>
          <a:r>
            <a:rPr lang="en-US"/>
            <a:t>5</a:t>
          </a:r>
        </a:p>
      </dgm:t>
    </dgm:pt>
    <dgm:pt modelId="{B9025EFD-62DB-4B78-A8DB-8CF88E1E1AD6}" type="pres">
      <dgm:prSet presAssocID="{26031241-51C4-49F8-9ECD-E6AED409F27E}" presName="Name0" presStyleCnt="0">
        <dgm:presLayoutVars>
          <dgm:animLvl val="lvl"/>
          <dgm:resizeHandles val="exact"/>
        </dgm:presLayoutVars>
      </dgm:prSet>
      <dgm:spPr/>
    </dgm:pt>
    <dgm:pt modelId="{6AAD7A54-B447-4816-9099-5B851868C782}" type="pres">
      <dgm:prSet presAssocID="{F84574D0-4C5F-4652-B9E8-FF006029E70D}" presName="compositeNode" presStyleCnt="0">
        <dgm:presLayoutVars>
          <dgm:bulletEnabled val="1"/>
        </dgm:presLayoutVars>
      </dgm:prSet>
      <dgm:spPr/>
    </dgm:pt>
    <dgm:pt modelId="{09F1FEB1-4F5A-4BFF-A89B-2AFDA6064D67}" type="pres">
      <dgm:prSet presAssocID="{F84574D0-4C5F-4652-B9E8-FF006029E70D}" presName="bgRect" presStyleLbl="bgAccFollowNode1" presStyleIdx="0" presStyleCnt="5"/>
      <dgm:spPr/>
    </dgm:pt>
    <dgm:pt modelId="{1C508D41-0448-40FE-B464-9B09B99FF908}" type="pres">
      <dgm:prSet presAssocID="{AD708716-CFED-4CEA-9FCB-CE7B65B9ED67}" presName="sibTransNodeCircle" presStyleLbl="alignNode1" presStyleIdx="0" presStyleCnt="10">
        <dgm:presLayoutVars>
          <dgm:chMax val="0"/>
          <dgm:bulletEnabled/>
        </dgm:presLayoutVars>
      </dgm:prSet>
      <dgm:spPr/>
    </dgm:pt>
    <dgm:pt modelId="{D2DEF7E0-7FD8-47AE-97BF-5A2008E91A4C}" type="pres">
      <dgm:prSet presAssocID="{F84574D0-4C5F-4652-B9E8-FF006029E70D}" presName="bottomLine" presStyleLbl="alignNode1" presStyleIdx="1" presStyleCnt="10">
        <dgm:presLayoutVars/>
      </dgm:prSet>
      <dgm:spPr/>
    </dgm:pt>
    <dgm:pt modelId="{BBBE198B-3B15-49F5-98C7-D89D8A8CEA53}" type="pres">
      <dgm:prSet presAssocID="{F84574D0-4C5F-4652-B9E8-FF006029E70D}" presName="nodeText" presStyleLbl="bgAccFollowNode1" presStyleIdx="0" presStyleCnt="5">
        <dgm:presLayoutVars>
          <dgm:bulletEnabled val="1"/>
        </dgm:presLayoutVars>
      </dgm:prSet>
      <dgm:spPr/>
    </dgm:pt>
    <dgm:pt modelId="{DE79C44C-A388-4E03-AC8E-4C9F6EFE10F8}" type="pres">
      <dgm:prSet presAssocID="{AD708716-CFED-4CEA-9FCB-CE7B65B9ED67}" presName="sibTrans" presStyleCnt="0"/>
      <dgm:spPr/>
    </dgm:pt>
    <dgm:pt modelId="{7D9ABD98-DEFA-459C-A04F-E1CFFD19061F}" type="pres">
      <dgm:prSet presAssocID="{B9D03176-3EAD-4004-99F3-37E1F603F6DD}" presName="compositeNode" presStyleCnt="0">
        <dgm:presLayoutVars>
          <dgm:bulletEnabled val="1"/>
        </dgm:presLayoutVars>
      </dgm:prSet>
      <dgm:spPr/>
    </dgm:pt>
    <dgm:pt modelId="{12039B89-028F-47AF-A532-6366E5C0BEBB}" type="pres">
      <dgm:prSet presAssocID="{B9D03176-3EAD-4004-99F3-37E1F603F6DD}" presName="bgRect" presStyleLbl="bgAccFollowNode1" presStyleIdx="1" presStyleCnt="5"/>
      <dgm:spPr/>
    </dgm:pt>
    <dgm:pt modelId="{6469F21B-34A8-41D6-B38E-180DCBD296C2}" type="pres">
      <dgm:prSet presAssocID="{47764850-93B2-4221-97F2-284C24C67C4A}" presName="sibTransNodeCircle" presStyleLbl="alignNode1" presStyleIdx="2" presStyleCnt="10">
        <dgm:presLayoutVars>
          <dgm:chMax val="0"/>
          <dgm:bulletEnabled/>
        </dgm:presLayoutVars>
      </dgm:prSet>
      <dgm:spPr/>
    </dgm:pt>
    <dgm:pt modelId="{038FCC4B-D76F-4163-AFF8-38EB8E9D84FD}" type="pres">
      <dgm:prSet presAssocID="{B9D03176-3EAD-4004-99F3-37E1F603F6DD}" presName="bottomLine" presStyleLbl="alignNode1" presStyleIdx="3" presStyleCnt="10">
        <dgm:presLayoutVars/>
      </dgm:prSet>
      <dgm:spPr/>
    </dgm:pt>
    <dgm:pt modelId="{B3DB901B-441F-49EB-A501-290183053267}" type="pres">
      <dgm:prSet presAssocID="{B9D03176-3EAD-4004-99F3-37E1F603F6DD}" presName="nodeText" presStyleLbl="bgAccFollowNode1" presStyleIdx="1" presStyleCnt="5">
        <dgm:presLayoutVars>
          <dgm:bulletEnabled val="1"/>
        </dgm:presLayoutVars>
      </dgm:prSet>
      <dgm:spPr/>
    </dgm:pt>
    <dgm:pt modelId="{2C3229AC-FB1F-4D14-AD1E-05F2D7A17C9F}" type="pres">
      <dgm:prSet presAssocID="{47764850-93B2-4221-97F2-284C24C67C4A}" presName="sibTrans" presStyleCnt="0"/>
      <dgm:spPr/>
    </dgm:pt>
    <dgm:pt modelId="{3F20DF5C-2938-4C5E-B66F-FE2024719784}" type="pres">
      <dgm:prSet presAssocID="{EBFEAADC-E2D9-4355-85FB-6A4549DD2986}" presName="compositeNode" presStyleCnt="0">
        <dgm:presLayoutVars>
          <dgm:bulletEnabled val="1"/>
        </dgm:presLayoutVars>
      </dgm:prSet>
      <dgm:spPr/>
    </dgm:pt>
    <dgm:pt modelId="{1597353D-7A55-4269-9798-05BBE402F424}" type="pres">
      <dgm:prSet presAssocID="{EBFEAADC-E2D9-4355-85FB-6A4549DD2986}" presName="bgRect" presStyleLbl="bgAccFollowNode1" presStyleIdx="2" presStyleCnt="5"/>
      <dgm:spPr/>
    </dgm:pt>
    <dgm:pt modelId="{62754630-5BDE-45D8-96A0-428A9DBAD558}" type="pres">
      <dgm:prSet presAssocID="{30D4EF73-3003-4096-8996-DD41E0C76412}" presName="sibTransNodeCircle" presStyleLbl="alignNode1" presStyleIdx="4" presStyleCnt="10">
        <dgm:presLayoutVars>
          <dgm:chMax val="0"/>
          <dgm:bulletEnabled/>
        </dgm:presLayoutVars>
      </dgm:prSet>
      <dgm:spPr/>
    </dgm:pt>
    <dgm:pt modelId="{8639D6AE-68E1-444B-8EC1-2BC4206EC25F}" type="pres">
      <dgm:prSet presAssocID="{EBFEAADC-E2D9-4355-85FB-6A4549DD2986}" presName="bottomLine" presStyleLbl="alignNode1" presStyleIdx="5" presStyleCnt="10">
        <dgm:presLayoutVars/>
      </dgm:prSet>
      <dgm:spPr/>
    </dgm:pt>
    <dgm:pt modelId="{9BDB781C-8C5F-4706-B4EB-20966BA42194}" type="pres">
      <dgm:prSet presAssocID="{EBFEAADC-E2D9-4355-85FB-6A4549DD2986}" presName="nodeText" presStyleLbl="bgAccFollowNode1" presStyleIdx="2" presStyleCnt="5">
        <dgm:presLayoutVars>
          <dgm:bulletEnabled val="1"/>
        </dgm:presLayoutVars>
      </dgm:prSet>
      <dgm:spPr/>
    </dgm:pt>
    <dgm:pt modelId="{4087981B-2512-460F-BB7B-8BCBF4A2C280}" type="pres">
      <dgm:prSet presAssocID="{30D4EF73-3003-4096-8996-DD41E0C76412}" presName="sibTrans" presStyleCnt="0"/>
      <dgm:spPr/>
    </dgm:pt>
    <dgm:pt modelId="{968CAB1B-7B69-418D-922F-6D03D26D1B30}" type="pres">
      <dgm:prSet presAssocID="{2A5FDA9C-C6F7-4779-A028-C3E3CB6E9EDA}" presName="compositeNode" presStyleCnt="0">
        <dgm:presLayoutVars>
          <dgm:bulletEnabled val="1"/>
        </dgm:presLayoutVars>
      </dgm:prSet>
      <dgm:spPr/>
    </dgm:pt>
    <dgm:pt modelId="{B6DF3320-6112-4D20-998A-512DD93F934F}" type="pres">
      <dgm:prSet presAssocID="{2A5FDA9C-C6F7-4779-A028-C3E3CB6E9EDA}" presName="bgRect" presStyleLbl="bgAccFollowNode1" presStyleIdx="3" presStyleCnt="5"/>
      <dgm:spPr/>
    </dgm:pt>
    <dgm:pt modelId="{3A45E501-CD49-45A7-B63E-4C32EEDEFE04}" type="pres">
      <dgm:prSet presAssocID="{F3522D4F-977B-46D5-8757-53286AD4FD5A}" presName="sibTransNodeCircle" presStyleLbl="alignNode1" presStyleIdx="6" presStyleCnt="10">
        <dgm:presLayoutVars>
          <dgm:chMax val="0"/>
          <dgm:bulletEnabled/>
        </dgm:presLayoutVars>
      </dgm:prSet>
      <dgm:spPr/>
    </dgm:pt>
    <dgm:pt modelId="{884C9878-3696-4265-8336-0C9854F9D9E7}" type="pres">
      <dgm:prSet presAssocID="{2A5FDA9C-C6F7-4779-A028-C3E3CB6E9EDA}" presName="bottomLine" presStyleLbl="alignNode1" presStyleIdx="7" presStyleCnt="10">
        <dgm:presLayoutVars/>
      </dgm:prSet>
      <dgm:spPr/>
    </dgm:pt>
    <dgm:pt modelId="{E6345389-5B8D-46CD-8950-7885F1EDACCB}" type="pres">
      <dgm:prSet presAssocID="{2A5FDA9C-C6F7-4779-A028-C3E3CB6E9EDA}" presName="nodeText" presStyleLbl="bgAccFollowNode1" presStyleIdx="3" presStyleCnt="5">
        <dgm:presLayoutVars>
          <dgm:bulletEnabled val="1"/>
        </dgm:presLayoutVars>
      </dgm:prSet>
      <dgm:spPr/>
    </dgm:pt>
    <dgm:pt modelId="{47228338-1B7D-418E-9140-DC7435CA3FD8}" type="pres">
      <dgm:prSet presAssocID="{F3522D4F-977B-46D5-8757-53286AD4FD5A}" presName="sibTrans" presStyleCnt="0"/>
      <dgm:spPr/>
    </dgm:pt>
    <dgm:pt modelId="{917A697E-C297-4153-997D-7EC248BB0F03}" type="pres">
      <dgm:prSet presAssocID="{5138984B-61BD-4E73-9F75-4B0D45D4D03D}" presName="compositeNode" presStyleCnt="0">
        <dgm:presLayoutVars>
          <dgm:bulletEnabled val="1"/>
        </dgm:presLayoutVars>
      </dgm:prSet>
      <dgm:spPr/>
    </dgm:pt>
    <dgm:pt modelId="{25B522AE-E3BA-4E35-99C3-B2385920BB86}" type="pres">
      <dgm:prSet presAssocID="{5138984B-61BD-4E73-9F75-4B0D45D4D03D}" presName="bgRect" presStyleLbl="bgAccFollowNode1" presStyleIdx="4" presStyleCnt="5"/>
      <dgm:spPr/>
    </dgm:pt>
    <dgm:pt modelId="{2019EE0E-5CA3-48E1-A4F5-FE50E931AE4F}" type="pres">
      <dgm:prSet presAssocID="{428C149D-B362-4126-B7C7-6FEC29C6B220}" presName="sibTransNodeCircle" presStyleLbl="alignNode1" presStyleIdx="8" presStyleCnt="10">
        <dgm:presLayoutVars>
          <dgm:chMax val="0"/>
          <dgm:bulletEnabled/>
        </dgm:presLayoutVars>
      </dgm:prSet>
      <dgm:spPr/>
    </dgm:pt>
    <dgm:pt modelId="{81DE5661-AB54-427F-9633-4768284BDFB5}" type="pres">
      <dgm:prSet presAssocID="{5138984B-61BD-4E73-9F75-4B0D45D4D03D}" presName="bottomLine" presStyleLbl="alignNode1" presStyleIdx="9" presStyleCnt="10">
        <dgm:presLayoutVars/>
      </dgm:prSet>
      <dgm:spPr/>
    </dgm:pt>
    <dgm:pt modelId="{2C5C6B24-B0F7-4B9E-8FD8-F6B1773C49E2}" type="pres">
      <dgm:prSet presAssocID="{5138984B-61BD-4E73-9F75-4B0D45D4D03D}" presName="nodeText" presStyleLbl="bgAccFollowNode1" presStyleIdx="4" presStyleCnt="5">
        <dgm:presLayoutVars>
          <dgm:bulletEnabled val="1"/>
        </dgm:presLayoutVars>
      </dgm:prSet>
      <dgm:spPr/>
    </dgm:pt>
  </dgm:ptLst>
  <dgm:cxnLst>
    <dgm:cxn modelId="{E3215E13-9F0C-4F9C-8CBE-334EF786BEB2}" type="presOf" srcId="{2A5FDA9C-C6F7-4779-A028-C3E3CB6E9EDA}" destId="{B6DF3320-6112-4D20-998A-512DD93F934F}" srcOrd="0" destOrd="0" presId="urn:microsoft.com/office/officeart/2016/7/layout/BasicLinearProcessNumbered"/>
    <dgm:cxn modelId="{FABF4C1A-3BEB-4841-AFE7-6F9105C05D4E}" srcId="{26031241-51C4-49F8-9ECD-E6AED409F27E}" destId="{F84574D0-4C5F-4652-B9E8-FF006029E70D}" srcOrd="0" destOrd="0" parTransId="{9EF5F4C0-FFC6-49E4-8BCD-F169DAE89133}" sibTransId="{AD708716-CFED-4CEA-9FCB-CE7B65B9ED67}"/>
    <dgm:cxn modelId="{9744B31C-8126-4F22-9E81-2355B43E6AC2}" srcId="{26031241-51C4-49F8-9ECD-E6AED409F27E}" destId="{5138984B-61BD-4E73-9F75-4B0D45D4D03D}" srcOrd="4" destOrd="0" parTransId="{6F89D043-3C78-40F7-AECF-8A2A585BE686}" sibTransId="{428C149D-B362-4126-B7C7-6FEC29C6B220}"/>
    <dgm:cxn modelId="{A288602F-9D92-4B4D-A355-A9CA1E2526DA}" type="presOf" srcId="{B9D03176-3EAD-4004-99F3-37E1F603F6DD}" destId="{12039B89-028F-47AF-A532-6366E5C0BEBB}" srcOrd="0" destOrd="0" presId="urn:microsoft.com/office/officeart/2016/7/layout/BasicLinearProcessNumbered"/>
    <dgm:cxn modelId="{46C25F39-B81C-40B3-AD20-BCD2D2E0D3F5}" srcId="{26031241-51C4-49F8-9ECD-E6AED409F27E}" destId="{2A5FDA9C-C6F7-4779-A028-C3E3CB6E9EDA}" srcOrd="3" destOrd="0" parTransId="{80D10E44-E97D-48A3-9752-AFFDF133C4A2}" sibTransId="{F3522D4F-977B-46D5-8757-53286AD4FD5A}"/>
    <dgm:cxn modelId="{B1FC5C3F-C316-4D8B-8E58-7BD84851E31E}" type="presOf" srcId="{428C149D-B362-4126-B7C7-6FEC29C6B220}" destId="{2019EE0E-5CA3-48E1-A4F5-FE50E931AE4F}" srcOrd="0" destOrd="0" presId="urn:microsoft.com/office/officeart/2016/7/layout/BasicLinearProcessNumbered"/>
    <dgm:cxn modelId="{C84A5A5D-7C22-4EC8-9668-D8BF4C090398}" type="presOf" srcId="{F84574D0-4C5F-4652-B9E8-FF006029E70D}" destId="{BBBE198B-3B15-49F5-98C7-D89D8A8CEA53}" srcOrd="1" destOrd="0" presId="urn:microsoft.com/office/officeart/2016/7/layout/BasicLinearProcessNumbered"/>
    <dgm:cxn modelId="{FF0C5A5F-7492-4D00-9285-EF7A3BCBD0B8}" type="presOf" srcId="{F84574D0-4C5F-4652-B9E8-FF006029E70D}" destId="{09F1FEB1-4F5A-4BFF-A89B-2AFDA6064D67}" srcOrd="0" destOrd="0" presId="urn:microsoft.com/office/officeart/2016/7/layout/BasicLinearProcessNumbered"/>
    <dgm:cxn modelId="{DE922452-6103-4193-93A5-BCF0F4230CD2}" type="presOf" srcId="{26031241-51C4-49F8-9ECD-E6AED409F27E}" destId="{B9025EFD-62DB-4B78-A8DB-8CF88E1E1AD6}" srcOrd="0" destOrd="0" presId="urn:microsoft.com/office/officeart/2016/7/layout/BasicLinearProcessNumbered"/>
    <dgm:cxn modelId="{55702755-E836-46E7-8538-2082D854753E}" type="presOf" srcId="{2A5FDA9C-C6F7-4779-A028-C3E3CB6E9EDA}" destId="{E6345389-5B8D-46CD-8950-7885F1EDACCB}" srcOrd="1" destOrd="0" presId="urn:microsoft.com/office/officeart/2016/7/layout/BasicLinearProcessNumbered"/>
    <dgm:cxn modelId="{D5703A55-8D60-4EC0-BC75-A99B07B75FB0}" type="presOf" srcId="{F3522D4F-977B-46D5-8757-53286AD4FD5A}" destId="{3A45E501-CD49-45A7-B63E-4C32EEDEFE04}" srcOrd="0" destOrd="0" presId="urn:microsoft.com/office/officeart/2016/7/layout/BasicLinearProcessNumbered"/>
    <dgm:cxn modelId="{60952E83-721C-4CEC-90BE-14258E7F1791}" type="presOf" srcId="{47764850-93B2-4221-97F2-284C24C67C4A}" destId="{6469F21B-34A8-41D6-B38E-180DCBD296C2}" srcOrd="0" destOrd="0" presId="urn:microsoft.com/office/officeart/2016/7/layout/BasicLinearProcessNumbered"/>
    <dgm:cxn modelId="{CBFE4A87-7E5E-4FDE-A9C8-012076F750D7}" type="presOf" srcId="{5138984B-61BD-4E73-9F75-4B0D45D4D03D}" destId="{25B522AE-E3BA-4E35-99C3-B2385920BB86}" srcOrd="0" destOrd="0" presId="urn:microsoft.com/office/officeart/2016/7/layout/BasicLinearProcessNumbered"/>
    <dgm:cxn modelId="{AA304DBF-39A4-48E2-A50D-3A1A96BEB427}" type="presOf" srcId="{AD708716-CFED-4CEA-9FCB-CE7B65B9ED67}" destId="{1C508D41-0448-40FE-B464-9B09B99FF908}" srcOrd="0" destOrd="0" presId="urn:microsoft.com/office/officeart/2016/7/layout/BasicLinearProcessNumbered"/>
    <dgm:cxn modelId="{74FFF0C2-3ECE-4162-A4A5-B0D9722EA3B3}" srcId="{26031241-51C4-49F8-9ECD-E6AED409F27E}" destId="{B9D03176-3EAD-4004-99F3-37E1F603F6DD}" srcOrd="1" destOrd="0" parTransId="{E977B5B9-BEDD-4592-BA0A-EB236F25091D}" sibTransId="{47764850-93B2-4221-97F2-284C24C67C4A}"/>
    <dgm:cxn modelId="{2A517CC8-ED83-44FD-BF4C-7A3F079AF155}" type="presOf" srcId="{30D4EF73-3003-4096-8996-DD41E0C76412}" destId="{62754630-5BDE-45D8-96A0-428A9DBAD558}" srcOrd="0" destOrd="0" presId="urn:microsoft.com/office/officeart/2016/7/layout/BasicLinearProcessNumbered"/>
    <dgm:cxn modelId="{AC616ED4-3929-47F0-9089-9A3E7ACD1567}" type="presOf" srcId="{B9D03176-3EAD-4004-99F3-37E1F603F6DD}" destId="{B3DB901B-441F-49EB-A501-290183053267}" srcOrd="1" destOrd="0" presId="urn:microsoft.com/office/officeart/2016/7/layout/BasicLinearProcessNumbered"/>
    <dgm:cxn modelId="{49FEEFD5-5621-430C-BBBE-E7188E50489C}" type="presOf" srcId="{EBFEAADC-E2D9-4355-85FB-6A4549DD2986}" destId="{9BDB781C-8C5F-4706-B4EB-20966BA42194}" srcOrd="1" destOrd="0" presId="urn:microsoft.com/office/officeart/2016/7/layout/BasicLinearProcessNumbered"/>
    <dgm:cxn modelId="{6BF6EBDC-D675-4D50-884F-BC06C9B76075}" type="presOf" srcId="{EBFEAADC-E2D9-4355-85FB-6A4549DD2986}" destId="{1597353D-7A55-4269-9798-05BBE402F424}" srcOrd="0" destOrd="0" presId="urn:microsoft.com/office/officeart/2016/7/layout/BasicLinearProcessNumbered"/>
    <dgm:cxn modelId="{10E946F1-23C6-47BB-B3BE-91B74D1D80EA}" srcId="{26031241-51C4-49F8-9ECD-E6AED409F27E}" destId="{EBFEAADC-E2D9-4355-85FB-6A4549DD2986}" srcOrd="2" destOrd="0" parTransId="{DD5E2EE4-35F3-4A3B-B11B-368BEA522B8D}" sibTransId="{30D4EF73-3003-4096-8996-DD41E0C76412}"/>
    <dgm:cxn modelId="{A0CA53FE-998B-4D64-8F99-7AE091E2276A}" type="presOf" srcId="{5138984B-61BD-4E73-9F75-4B0D45D4D03D}" destId="{2C5C6B24-B0F7-4B9E-8FD8-F6B1773C49E2}" srcOrd="1" destOrd="0" presId="urn:microsoft.com/office/officeart/2016/7/layout/BasicLinearProcessNumbered"/>
    <dgm:cxn modelId="{53C04056-7403-4040-BEC9-A4AE93557909}" type="presParOf" srcId="{B9025EFD-62DB-4B78-A8DB-8CF88E1E1AD6}" destId="{6AAD7A54-B447-4816-9099-5B851868C782}" srcOrd="0" destOrd="0" presId="urn:microsoft.com/office/officeart/2016/7/layout/BasicLinearProcessNumbered"/>
    <dgm:cxn modelId="{CBF31C94-BECF-4B70-BFCA-947F175772DB}" type="presParOf" srcId="{6AAD7A54-B447-4816-9099-5B851868C782}" destId="{09F1FEB1-4F5A-4BFF-A89B-2AFDA6064D67}" srcOrd="0" destOrd="0" presId="urn:microsoft.com/office/officeart/2016/7/layout/BasicLinearProcessNumbered"/>
    <dgm:cxn modelId="{CCA76C94-239A-432F-A98D-22A48059BDDB}" type="presParOf" srcId="{6AAD7A54-B447-4816-9099-5B851868C782}" destId="{1C508D41-0448-40FE-B464-9B09B99FF908}" srcOrd="1" destOrd="0" presId="urn:microsoft.com/office/officeart/2016/7/layout/BasicLinearProcessNumbered"/>
    <dgm:cxn modelId="{3DD5CC5D-7B38-4FF9-A4C7-F0D7E38D09A8}" type="presParOf" srcId="{6AAD7A54-B447-4816-9099-5B851868C782}" destId="{D2DEF7E0-7FD8-47AE-97BF-5A2008E91A4C}" srcOrd="2" destOrd="0" presId="urn:microsoft.com/office/officeart/2016/7/layout/BasicLinearProcessNumbered"/>
    <dgm:cxn modelId="{3CD3DD9C-B68C-4B0D-8FF3-B15CAD11047C}" type="presParOf" srcId="{6AAD7A54-B447-4816-9099-5B851868C782}" destId="{BBBE198B-3B15-49F5-98C7-D89D8A8CEA53}" srcOrd="3" destOrd="0" presId="urn:microsoft.com/office/officeart/2016/7/layout/BasicLinearProcessNumbered"/>
    <dgm:cxn modelId="{478A1B34-05F5-4879-9293-FBEC24127D03}" type="presParOf" srcId="{B9025EFD-62DB-4B78-A8DB-8CF88E1E1AD6}" destId="{DE79C44C-A388-4E03-AC8E-4C9F6EFE10F8}" srcOrd="1" destOrd="0" presId="urn:microsoft.com/office/officeart/2016/7/layout/BasicLinearProcessNumbered"/>
    <dgm:cxn modelId="{1E1398B7-FE27-4788-8832-6C6C222A3810}" type="presParOf" srcId="{B9025EFD-62DB-4B78-A8DB-8CF88E1E1AD6}" destId="{7D9ABD98-DEFA-459C-A04F-E1CFFD19061F}" srcOrd="2" destOrd="0" presId="urn:microsoft.com/office/officeart/2016/7/layout/BasicLinearProcessNumbered"/>
    <dgm:cxn modelId="{5CFFF4B9-0AD0-4240-A3C8-46B503209952}" type="presParOf" srcId="{7D9ABD98-DEFA-459C-A04F-E1CFFD19061F}" destId="{12039B89-028F-47AF-A532-6366E5C0BEBB}" srcOrd="0" destOrd="0" presId="urn:microsoft.com/office/officeart/2016/7/layout/BasicLinearProcessNumbered"/>
    <dgm:cxn modelId="{424242E6-A4D1-48D7-8D7D-5EE8E3889A1C}" type="presParOf" srcId="{7D9ABD98-DEFA-459C-A04F-E1CFFD19061F}" destId="{6469F21B-34A8-41D6-B38E-180DCBD296C2}" srcOrd="1" destOrd="0" presId="urn:microsoft.com/office/officeart/2016/7/layout/BasicLinearProcessNumbered"/>
    <dgm:cxn modelId="{4AEBEF57-14D8-4A47-8A69-2E55963870D1}" type="presParOf" srcId="{7D9ABD98-DEFA-459C-A04F-E1CFFD19061F}" destId="{038FCC4B-D76F-4163-AFF8-38EB8E9D84FD}" srcOrd="2" destOrd="0" presId="urn:microsoft.com/office/officeart/2016/7/layout/BasicLinearProcessNumbered"/>
    <dgm:cxn modelId="{D5DE2FED-C2BE-4069-8E5A-31691F8D6E45}" type="presParOf" srcId="{7D9ABD98-DEFA-459C-A04F-E1CFFD19061F}" destId="{B3DB901B-441F-49EB-A501-290183053267}" srcOrd="3" destOrd="0" presId="urn:microsoft.com/office/officeart/2016/7/layout/BasicLinearProcessNumbered"/>
    <dgm:cxn modelId="{61565FBE-9E33-400B-A39D-18B077376D40}" type="presParOf" srcId="{B9025EFD-62DB-4B78-A8DB-8CF88E1E1AD6}" destId="{2C3229AC-FB1F-4D14-AD1E-05F2D7A17C9F}" srcOrd="3" destOrd="0" presId="urn:microsoft.com/office/officeart/2016/7/layout/BasicLinearProcessNumbered"/>
    <dgm:cxn modelId="{06B9CE78-DFFB-410A-AA70-F1D27166597A}" type="presParOf" srcId="{B9025EFD-62DB-4B78-A8DB-8CF88E1E1AD6}" destId="{3F20DF5C-2938-4C5E-B66F-FE2024719784}" srcOrd="4" destOrd="0" presId="urn:microsoft.com/office/officeart/2016/7/layout/BasicLinearProcessNumbered"/>
    <dgm:cxn modelId="{8837B7EC-E9B9-476A-8F02-262BA168C714}" type="presParOf" srcId="{3F20DF5C-2938-4C5E-B66F-FE2024719784}" destId="{1597353D-7A55-4269-9798-05BBE402F424}" srcOrd="0" destOrd="0" presId="urn:microsoft.com/office/officeart/2016/7/layout/BasicLinearProcessNumbered"/>
    <dgm:cxn modelId="{1B009ADD-CD95-4575-AFCE-7CD7E00F5C9D}" type="presParOf" srcId="{3F20DF5C-2938-4C5E-B66F-FE2024719784}" destId="{62754630-5BDE-45D8-96A0-428A9DBAD558}" srcOrd="1" destOrd="0" presId="urn:microsoft.com/office/officeart/2016/7/layout/BasicLinearProcessNumbered"/>
    <dgm:cxn modelId="{740245CC-BD16-490E-AE79-BAABAB96D4B4}" type="presParOf" srcId="{3F20DF5C-2938-4C5E-B66F-FE2024719784}" destId="{8639D6AE-68E1-444B-8EC1-2BC4206EC25F}" srcOrd="2" destOrd="0" presId="urn:microsoft.com/office/officeart/2016/7/layout/BasicLinearProcessNumbered"/>
    <dgm:cxn modelId="{B1B8A99C-9CEA-4C07-ABBE-11B5441C1185}" type="presParOf" srcId="{3F20DF5C-2938-4C5E-B66F-FE2024719784}" destId="{9BDB781C-8C5F-4706-B4EB-20966BA42194}" srcOrd="3" destOrd="0" presId="urn:microsoft.com/office/officeart/2016/7/layout/BasicLinearProcessNumbered"/>
    <dgm:cxn modelId="{F0A28CCF-AAAD-45CD-881A-771662689ABC}" type="presParOf" srcId="{B9025EFD-62DB-4B78-A8DB-8CF88E1E1AD6}" destId="{4087981B-2512-460F-BB7B-8BCBF4A2C280}" srcOrd="5" destOrd="0" presId="urn:microsoft.com/office/officeart/2016/7/layout/BasicLinearProcessNumbered"/>
    <dgm:cxn modelId="{73703027-8163-48DF-AB8A-2B5EE0BBBCE2}" type="presParOf" srcId="{B9025EFD-62DB-4B78-A8DB-8CF88E1E1AD6}" destId="{968CAB1B-7B69-418D-922F-6D03D26D1B30}" srcOrd="6" destOrd="0" presId="urn:microsoft.com/office/officeart/2016/7/layout/BasicLinearProcessNumbered"/>
    <dgm:cxn modelId="{B913A61A-4781-421C-9D9D-28816240F853}" type="presParOf" srcId="{968CAB1B-7B69-418D-922F-6D03D26D1B30}" destId="{B6DF3320-6112-4D20-998A-512DD93F934F}" srcOrd="0" destOrd="0" presId="urn:microsoft.com/office/officeart/2016/7/layout/BasicLinearProcessNumbered"/>
    <dgm:cxn modelId="{6ABF4133-D7B5-418D-ABD4-B025A8255F0D}" type="presParOf" srcId="{968CAB1B-7B69-418D-922F-6D03D26D1B30}" destId="{3A45E501-CD49-45A7-B63E-4C32EEDEFE04}" srcOrd="1" destOrd="0" presId="urn:microsoft.com/office/officeart/2016/7/layout/BasicLinearProcessNumbered"/>
    <dgm:cxn modelId="{DD6B3E7E-055A-4934-8992-E7E683F0BC10}" type="presParOf" srcId="{968CAB1B-7B69-418D-922F-6D03D26D1B30}" destId="{884C9878-3696-4265-8336-0C9854F9D9E7}" srcOrd="2" destOrd="0" presId="urn:microsoft.com/office/officeart/2016/7/layout/BasicLinearProcessNumbered"/>
    <dgm:cxn modelId="{9FA94DD2-5A49-4424-88B6-437D2D0E7E57}" type="presParOf" srcId="{968CAB1B-7B69-418D-922F-6D03D26D1B30}" destId="{E6345389-5B8D-46CD-8950-7885F1EDACCB}" srcOrd="3" destOrd="0" presId="urn:microsoft.com/office/officeart/2016/7/layout/BasicLinearProcessNumbered"/>
    <dgm:cxn modelId="{344A7286-A2AF-485B-B5C5-F74F773B0971}" type="presParOf" srcId="{B9025EFD-62DB-4B78-A8DB-8CF88E1E1AD6}" destId="{47228338-1B7D-418E-9140-DC7435CA3FD8}" srcOrd="7" destOrd="0" presId="urn:microsoft.com/office/officeart/2016/7/layout/BasicLinearProcessNumbered"/>
    <dgm:cxn modelId="{4F441D43-AD2A-48F8-AB25-C488139F8003}" type="presParOf" srcId="{B9025EFD-62DB-4B78-A8DB-8CF88E1E1AD6}" destId="{917A697E-C297-4153-997D-7EC248BB0F03}" srcOrd="8" destOrd="0" presId="urn:microsoft.com/office/officeart/2016/7/layout/BasicLinearProcessNumbered"/>
    <dgm:cxn modelId="{8622D1E0-CABF-46F1-B22B-58F8052B8714}" type="presParOf" srcId="{917A697E-C297-4153-997D-7EC248BB0F03}" destId="{25B522AE-E3BA-4E35-99C3-B2385920BB86}" srcOrd="0" destOrd="0" presId="urn:microsoft.com/office/officeart/2016/7/layout/BasicLinearProcessNumbered"/>
    <dgm:cxn modelId="{D0AB6026-34D0-4B21-BD4F-56050BE72974}" type="presParOf" srcId="{917A697E-C297-4153-997D-7EC248BB0F03}" destId="{2019EE0E-5CA3-48E1-A4F5-FE50E931AE4F}" srcOrd="1" destOrd="0" presId="urn:microsoft.com/office/officeart/2016/7/layout/BasicLinearProcessNumbered"/>
    <dgm:cxn modelId="{ECF8059D-8E8E-4760-A1F8-30F4C6BB60C8}" type="presParOf" srcId="{917A697E-C297-4153-997D-7EC248BB0F03}" destId="{81DE5661-AB54-427F-9633-4768284BDFB5}" srcOrd="2" destOrd="0" presId="urn:microsoft.com/office/officeart/2016/7/layout/BasicLinearProcessNumbered"/>
    <dgm:cxn modelId="{4AC4D35B-DF54-49C5-8E81-C597F0A022B7}" type="presParOf" srcId="{917A697E-C297-4153-997D-7EC248BB0F03}" destId="{2C5C6B24-B0F7-4B9E-8FD8-F6B1773C49E2}"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1CA4BA-5E91-43F6-AE81-56C6F30DBF93}">
      <dsp:nvSpPr>
        <dsp:cNvPr id="0" name=""/>
        <dsp:cNvSpPr/>
      </dsp:nvSpPr>
      <dsp:spPr>
        <a:xfrm>
          <a:off x="489253" y="920710"/>
          <a:ext cx="793388" cy="7933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2503E94-57F8-4181-829A-B010E897B752}">
      <dsp:nvSpPr>
        <dsp:cNvPr id="0" name=""/>
        <dsp:cNvSpPr/>
      </dsp:nvSpPr>
      <dsp:spPr>
        <a:xfrm>
          <a:off x="4405" y="2005864"/>
          <a:ext cx="1763085" cy="859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Career goal: Healthcare Support Worker</a:t>
          </a:r>
          <a:endParaRPr lang="en-US" sz="1100" kern="1200"/>
        </a:p>
      </dsp:txBody>
      <dsp:txXfrm>
        <a:off x="4405" y="2005864"/>
        <a:ext cx="1763085" cy="859504"/>
      </dsp:txXfrm>
    </dsp:sp>
    <dsp:sp modelId="{46D6D0DF-B989-4734-A511-91C577B0FF63}">
      <dsp:nvSpPr>
        <dsp:cNvPr id="0" name=""/>
        <dsp:cNvSpPr/>
      </dsp:nvSpPr>
      <dsp:spPr>
        <a:xfrm>
          <a:off x="2560879" y="920710"/>
          <a:ext cx="793388" cy="7933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DB5BB3-CC8A-4F89-9357-FCFF433BD073}">
      <dsp:nvSpPr>
        <dsp:cNvPr id="0" name=""/>
        <dsp:cNvSpPr/>
      </dsp:nvSpPr>
      <dsp:spPr>
        <a:xfrm>
          <a:off x="2076031" y="2005864"/>
          <a:ext cx="1763085" cy="859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Job advert: Hampshire and Isle of Wight Healthcare NHS Foundation Trust</a:t>
          </a:r>
          <a:endParaRPr lang="en-US" sz="1100" kern="1200"/>
        </a:p>
      </dsp:txBody>
      <dsp:txXfrm>
        <a:off x="2076031" y="2005864"/>
        <a:ext cx="1763085" cy="859504"/>
      </dsp:txXfrm>
    </dsp:sp>
    <dsp:sp modelId="{FF6133BA-B4BE-446C-992E-6949DB72FD55}">
      <dsp:nvSpPr>
        <dsp:cNvPr id="0" name=""/>
        <dsp:cNvSpPr/>
      </dsp:nvSpPr>
      <dsp:spPr>
        <a:xfrm>
          <a:off x="4632505" y="920710"/>
          <a:ext cx="793388" cy="7933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13986A-738A-456E-A706-3ECFB86D72B2}">
      <dsp:nvSpPr>
        <dsp:cNvPr id="0" name=""/>
        <dsp:cNvSpPr/>
      </dsp:nvSpPr>
      <dsp:spPr>
        <a:xfrm>
          <a:off x="4147657" y="2005864"/>
          <a:ext cx="1763085" cy="859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Location: The Orchards, St James’ Hospital, Portsmouth</a:t>
          </a:r>
          <a:endParaRPr lang="en-US" sz="1100" kern="1200"/>
        </a:p>
      </dsp:txBody>
      <dsp:txXfrm>
        <a:off x="4147657" y="2005864"/>
        <a:ext cx="1763085" cy="859504"/>
      </dsp:txXfrm>
    </dsp:sp>
    <dsp:sp modelId="{0D2F6883-5D40-4AA4-BBD3-FF15706899B5}">
      <dsp:nvSpPr>
        <dsp:cNvPr id="0" name=""/>
        <dsp:cNvSpPr/>
      </dsp:nvSpPr>
      <dsp:spPr>
        <a:xfrm>
          <a:off x="6704131" y="920710"/>
          <a:ext cx="793388" cy="7933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CB5F236-E683-45D3-BDF0-78F9871C08B2}">
      <dsp:nvSpPr>
        <dsp:cNvPr id="0" name=""/>
        <dsp:cNvSpPr/>
      </dsp:nvSpPr>
      <dsp:spPr>
        <a:xfrm>
          <a:off x="6219283" y="2005864"/>
          <a:ext cx="1763085" cy="859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Salary: £25,760–£27,476Requirements listed: Level 2 qualification or equivalent experience; Care Certificate or willingness to work towards it</a:t>
          </a:r>
          <a:endParaRPr lang="en-US" sz="1100" kern="1200"/>
        </a:p>
      </dsp:txBody>
      <dsp:txXfrm>
        <a:off x="6219283" y="2005864"/>
        <a:ext cx="1763085" cy="859504"/>
      </dsp:txXfrm>
    </dsp:sp>
    <dsp:sp modelId="{2D749CEB-FF90-4CEB-8909-7AFC9BC6C924}">
      <dsp:nvSpPr>
        <dsp:cNvPr id="0" name=""/>
        <dsp:cNvSpPr/>
      </dsp:nvSpPr>
      <dsp:spPr>
        <a:xfrm>
          <a:off x="8775757" y="920710"/>
          <a:ext cx="793388" cy="7933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4030681-1535-4096-9956-16DE11E6D434}">
      <dsp:nvSpPr>
        <dsp:cNvPr id="0" name=""/>
        <dsp:cNvSpPr/>
      </dsp:nvSpPr>
      <dsp:spPr>
        <a:xfrm>
          <a:off x="8290908" y="2005864"/>
          <a:ext cx="1763085" cy="859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Advert: NHS Jobs — Healthcare Support Worker </a:t>
          </a:r>
          <a:endParaRPr lang="en-US" sz="1100" kern="1200" dirty="0"/>
        </a:p>
      </dsp:txBody>
      <dsp:txXfrm>
        <a:off x="8290908" y="2005864"/>
        <a:ext cx="1763085" cy="8595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F1FEB1-4F5A-4BFF-A89B-2AFDA6064D67}">
      <dsp:nvSpPr>
        <dsp:cNvPr id="0" name=""/>
        <dsp:cNvSpPr/>
      </dsp:nvSpPr>
      <dsp:spPr>
        <a:xfrm>
          <a:off x="3437" y="577470"/>
          <a:ext cx="1861393" cy="2605950"/>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121" tIns="330200" rIns="145121" bIns="330200" numCol="1" spcCol="1270" anchor="t" anchorCtr="0">
          <a:noAutofit/>
        </a:bodyPr>
        <a:lstStyle/>
        <a:p>
          <a:pPr marL="0" lvl="0" indent="0" algn="l" defTabSz="488950">
            <a:lnSpc>
              <a:spcPct val="90000"/>
            </a:lnSpc>
            <a:spcBef>
              <a:spcPct val="0"/>
            </a:spcBef>
            <a:spcAft>
              <a:spcPct val="35000"/>
            </a:spcAft>
            <a:buNone/>
          </a:pPr>
          <a:r>
            <a:rPr lang="en-GB" sz="1100" kern="1200"/>
            <a:t>Limited experience: I can use my patience and willingness to learn while seeking suitable placements, volunteering or entry-level experience.</a:t>
          </a:r>
          <a:endParaRPr lang="en-US" sz="1100" kern="1200"/>
        </a:p>
      </dsp:txBody>
      <dsp:txXfrm>
        <a:off x="3437" y="1567731"/>
        <a:ext cx="1861393" cy="1563570"/>
      </dsp:txXfrm>
    </dsp:sp>
    <dsp:sp modelId="{1C508D41-0448-40FE-B464-9B09B99FF908}">
      <dsp:nvSpPr>
        <dsp:cNvPr id="0" name=""/>
        <dsp:cNvSpPr/>
      </dsp:nvSpPr>
      <dsp:spPr>
        <a:xfrm>
          <a:off x="543242" y="838065"/>
          <a:ext cx="781785" cy="781785"/>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51" tIns="12700" rIns="60951" bIns="12700" numCol="1" spcCol="1270" anchor="ctr" anchorCtr="0">
          <a:noAutofit/>
        </a:bodyPr>
        <a:lstStyle/>
        <a:p>
          <a:pPr marL="0" lvl="0" indent="0" algn="ctr" defTabSz="1778000">
            <a:lnSpc>
              <a:spcPct val="90000"/>
            </a:lnSpc>
            <a:spcBef>
              <a:spcPct val="0"/>
            </a:spcBef>
            <a:spcAft>
              <a:spcPct val="35000"/>
            </a:spcAft>
            <a:buNone/>
          </a:pPr>
          <a:r>
            <a:rPr lang="en-US" sz="4000" kern="1200"/>
            <a:t>1</a:t>
          </a:r>
        </a:p>
      </dsp:txBody>
      <dsp:txXfrm>
        <a:off x="657732" y="952555"/>
        <a:ext cx="552805" cy="552805"/>
      </dsp:txXfrm>
    </dsp:sp>
    <dsp:sp modelId="{D2DEF7E0-7FD8-47AE-97BF-5A2008E91A4C}">
      <dsp:nvSpPr>
        <dsp:cNvPr id="0" name=""/>
        <dsp:cNvSpPr/>
      </dsp:nvSpPr>
      <dsp:spPr>
        <a:xfrm>
          <a:off x="3437" y="3183348"/>
          <a:ext cx="1861393" cy="72"/>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039B89-028F-47AF-A532-6366E5C0BEBB}">
      <dsp:nvSpPr>
        <dsp:cNvPr id="0" name=""/>
        <dsp:cNvSpPr/>
      </dsp:nvSpPr>
      <dsp:spPr>
        <a:xfrm>
          <a:off x="2050970" y="577470"/>
          <a:ext cx="1861393" cy="2605950"/>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121" tIns="330200" rIns="145121" bIns="330200" numCol="1" spcCol="1270" anchor="t" anchorCtr="0">
          <a:noAutofit/>
        </a:bodyPr>
        <a:lstStyle/>
        <a:p>
          <a:pPr marL="0" lvl="0" indent="0" algn="l" defTabSz="488950">
            <a:lnSpc>
              <a:spcPct val="90000"/>
            </a:lnSpc>
            <a:spcBef>
              <a:spcPct val="0"/>
            </a:spcBef>
            <a:spcAft>
              <a:spcPct val="35000"/>
            </a:spcAft>
            <a:buNone/>
          </a:pPr>
          <a:r>
            <a:rPr lang="en-GB" sz="1100" kern="1200"/>
            <a:t>Unfamiliar procedures: I can use my reliability to follow instructions, complete training and ask for clarification rather than guessing.</a:t>
          </a:r>
          <a:endParaRPr lang="en-US" sz="1100" kern="1200"/>
        </a:p>
      </dsp:txBody>
      <dsp:txXfrm>
        <a:off x="2050970" y="1567731"/>
        <a:ext cx="1861393" cy="1563570"/>
      </dsp:txXfrm>
    </dsp:sp>
    <dsp:sp modelId="{6469F21B-34A8-41D6-B38E-180DCBD296C2}">
      <dsp:nvSpPr>
        <dsp:cNvPr id="0" name=""/>
        <dsp:cNvSpPr/>
      </dsp:nvSpPr>
      <dsp:spPr>
        <a:xfrm>
          <a:off x="2590774" y="838065"/>
          <a:ext cx="781785" cy="781785"/>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51" tIns="12700" rIns="60951" bIns="12700" numCol="1" spcCol="1270" anchor="ctr" anchorCtr="0">
          <a:noAutofit/>
        </a:bodyPr>
        <a:lstStyle/>
        <a:p>
          <a:pPr marL="0" lvl="0" indent="0" algn="ctr" defTabSz="1778000">
            <a:lnSpc>
              <a:spcPct val="90000"/>
            </a:lnSpc>
            <a:spcBef>
              <a:spcPct val="0"/>
            </a:spcBef>
            <a:spcAft>
              <a:spcPct val="35000"/>
            </a:spcAft>
            <a:buNone/>
          </a:pPr>
          <a:r>
            <a:rPr lang="en-US" sz="4000" kern="1200"/>
            <a:t>2</a:t>
          </a:r>
        </a:p>
      </dsp:txBody>
      <dsp:txXfrm>
        <a:off x="2705264" y="952555"/>
        <a:ext cx="552805" cy="552805"/>
      </dsp:txXfrm>
    </dsp:sp>
    <dsp:sp modelId="{038FCC4B-D76F-4163-AFF8-38EB8E9D84FD}">
      <dsp:nvSpPr>
        <dsp:cNvPr id="0" name=""/>
        <dsp:cNvSpPr/>
      </dsp:nvSpPr>
      <dsp:spPr>
        <a:xfrm>
          <a:off x="2050970" y="3183348"/>
          <a:ext cx="1861393" cy="72"/>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97353D-7A55-4269-9798-05BBE402F424}">
      <dsp:nvSpPr>
        <dsp:cNvPr id="0" name=""/>
        <dsp:cNvSpPr/>
      </dsp:nvSpPr>
      <dsp:spPr>
        <a:xfrm>
          <a:off x="4098503" y="577470"/>
          <a:ext cx="1861393" cy="2605950"/>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121" tIns="330200" rIns="145121" bIns="330200" numCol="1" spcCol="1270" anchor="t" anchorCtr="0">
          <a:noAutofit/>
        </a:bodyPr>
        <a:lstStyle/>
        <a:p>
          <a:pPr marL="0" lvl="0" indent="0" algn="l" defTabSz="488950">
            <a:lnSpc>
              <a:spcPct val="90000"/>
            </a:lnSpc>
            <a:spcBef>
              <a:spcPct val="0"/>
            </a:spcBef>
            <a:spcAft>
              <a:spcPct val="35000"/>
            </a:spcAft>
            <a:buNone/>
          </a:pPr>
          <a:r>
            <a:rPr lang="en-GB" sz="1100" kern="1200"/>
            <a:t>Nervousness speaking up: I can prepare questions and practise raising concerns with a tutor, supervisor or colleague.</a:t>
          </a:r>
          <a:endParaRPr lang="en-US" sz="1100" kern="1200"/>
        </a:p>
      </dsp:txBody>
      <dsp:txXfrm>
        <a:off x="4098503" y="1567731"/>
        <a:ext cx="1861393" cy="1563570"/>
      </dsp:txXfrm>
    </dsp:sp>
    <dsp:sp modelId="{62754630-5BDE-45D8-96A0-428A9DBAD558}">
      <dsp:nvSpPr>
        <dsp:cNvPr id="0" name=""/>
        <dsp:cNvSpPr/>
      </dsp:nvSpPr>
      <dsp:spPr>
        <a:xfrm>
          <a:off x="4638307" y="838065"/>
          <a:ext cx="781785" cy="781785"/>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51" tIns="12700" rIns="60951" bIns="12700" numCol="1" spcCol="1270" anchor="ctr" anchorCtr="0">
          <a:noAutofit/>
        </a:bodyPr>
        <a:lstStyle/>
        <a:p>
          <a:pPr marL="0" lvl="0" indent="0" algn="ctr" defTabSz="1778000">
            <a:lnSpc>
              <a:spcPct val="90000"/>
            </a:lnSpc>
            <a:spcBef>
              <a:spcPct val="0"/>
            </a:spcBef>
            <a:spcAft>
              <a:spcPct val="35000"/>
            </a:spcAft>
            <a:buNone/>
          </a:pPr>
          <a:r>
            <a:rPr lang="en-US" sz="4000" kern="1200"/>
            <a:t>3</a:t>
          </a:r>
        </a:p>
      </dsp:txBody>
      <dsp:txXfrm>
        <a:off x="4752797" y="952555"/>
        <a:ext cx="552805" cy="552805"/>
      </dsp:txXfrm>
    </dsp:sp>
    <dsp:sp modelId="{8639D6AE-68E1-444B-8EC1-2BC4206EC25F}">
      <dsp:nvSpPr>
        <dsp:cNvPr id="0" name=""/>
        <dsp:cNvSpPr/>
      </dsp:nvSpPr>
      <dsp:spPr>
        <a:xfrm>
          <a:off x="4098503" y="3183348"/>
          <a:ext cx="1861393" cy="72"/>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DF3320-6112-4D20-998A-512DD93F934F}">
      <dsp:nvSpPr>
        <dsp:cNvPr id="0" name=""/>
        <dsp:cNvSpPr/>
      </dsp:nvSpPr>
      <dsp:spPr>
        <a:xfrm>
          <a:off x="6146036" y="577470"/>
          <a:ext cx="1861393" cy="2605950"/>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121" tIns="330200" rIns="145121" bIns="330200" numCol="1" spcCol="1270" anchor="t" anchorCtr="0">
          <a:noAutofit/>
        </a:bodyPr>
        <a:lstStyle/>
        <a:p>
          <a:pPr marL="0" lvl="0" indent="0" algn="l" defTabSz="488950">
            <a:lnSpc>
              <a:spcPct val="90000"/>
            </a:lnSpc>
            <a:spcBef>
              <a:spcPct val="0"/>
            </a:spcBef>
            <a:spcAft>
              <a:spcPct val="35000"/>
            </a:spcAft>
            <a:buNone/>
          </a:pPr>
          <a:r>
            <a:rPr lang="en-GB" sz="1100" kern="1200"/>
            <a:t>Emotional demands: I can use reflection, supervision and appropriate workplace support, while maintaining professional boundaries.</a:t>
          </a:r>
          <a:endParaRPr lang="en-US" sz="1100" kern="1200"/>
        </a:p>
      </dsp:txBody>
      <dsp:txXfrm>
        <a:off x="6146036" y="1567731"/>
        <a:ext cx="1861393" cy="1563570"/>
      </dsp:txXfrm>
    </dsp:sp>
    <dsp:sp modelId="{3A45E501-CD49-45A7-B63E-4C32EEDEFE04}">
      <dsp:nvSpPr>
        <dsp:cNvPr id="0" name=""/>
        <dsp:cNvSpPr/>
      </dsp:nvSpPr>
      <dsp:spPr>
        <a:xfrm>
          <a:off x="6685840" y="838065"/>
          <a:ext cx="781785" cy="781785"/>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51" tIns="12700" rIns="60951" bIns="12700" numCol="1" spcCol="1270" anchor="ctr" anchorCtr="0">
          <a:noAutofit/>
        </a:bodyPr>
        <a:lstStyle/>
        <a:p>
          <a:pPr marL="0" lvl="0" indent="0" algn="ctr" defTabSz="1778000">
            <a:lnSpc>
              <a:spcPct val="90000"/>
            </a:lnSpc>
            <a:spcBef>
              <a:spcPct val="0"/>
            </a:spcBef>
            <a:spcAft>
              <a:spcPct val="35000"/>
            </a:spcAft>
            <a:buNone/>
          </a:pPr>
          <a:r>
            <a:rPr lang="en-US" sz="4000" kern="1200"/>
            <a:t>4</a:t>
          </a:r>
        </a:p>
      </dsp:txBody>
      <dsp:txXfrm>
        <a:off x="6800330" y="952555"/>
        <a:ext cx="552805" cy="552805"/>
      </dsp:txXfrm>
    </dsp:sp>
    <dsp:sp modelId="{884C9878-3696-4265-8336-0C9854F9D9E7}">
      <dsp:nvSpPr>
        <dsp:cNvPr id="0" name=""/>
        <dsp:cNvSpPr/>
      </dsp:nvSpPr>
      <dsp:spPr>
        <a:xfrm>
          <a:off x="6146036" y="3183348"/>
          <a:ext cx="1861393" cy="72"/>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B522AE-E3BA-4E35-99C3-B2385920BB86}">
      <dsp:nvSpPr>
        <dsp:cNvPr id="0" name=""/>
        <dsp:cNvSpPr/>
      </dsp:nvSpPr>
      <dsp:spPr>
        <a:xfrm>
          <a:off x="8193568" y="577470"/>
          <a:ext cx="1861393" cy="2605950"/>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121" tIns="330200" rIns="145121" bIns="330200" numCol="1" spcCol="1270" anchor="t" anchorCtr="0">
          <a:noAutofit/>
        </a:bodyPr>
        <a:lstStyle/>
        <a:p>
          <a:pPr marL="0" lvl="0" indent="0" algn="l" defTabSz="488950">
            <a:lnSpc>
              <a:spcPct val="90000"/>
            </a:lnSpc>
            <a:spcBef>
              <a:spcPct val="0"/>
            </a:spcBef>
            <a:spcAft>
              <a:spcPct val="35000"/>
            </a:spcAft>
            <a:buNone/>
          </a:pPr>
          <a:r>
            <a:rPr lang="en-GB" sz="1100" kern="1200"/>
            <a:t>Documentation skills: I can ask for guidance and practise recording information clearly and accurately.</a:t>
          </a:r>
          <a:endParaRPr lang="en-US" sz="1100" kern="1200"/>
        </a:p>
      </dsp:txBody>
      <dsp:txXfrm>
        <a:off x="8193568" y="1567731"/>
        <a:ext cx="1861393" cy="1563570"/>
      </dsp:txXfrm>
    </dsp:sp>
    <dsp:sp modelId="{2019EE0E-5CA3-48E1-A4F5-FE50E931AE4F}">
      <dsp:nvSpPr>
        <dsp:cNvPr id="0" name=""/>
        <dsp:cNvSpPr/>
      </dsp:nvSpPr>
      <dsp:spPr>
        <a:xfrm>
          <a:off x="8733372" y="838065"/>
          <a:ext cx="781785" cy="781785"/>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51" tIns="12700" rIns="60951" bIns="12700" numCol="1" spcCol="1270" anchor="ctr" anchorCtr="0">
          <a:noAutofit/>
        </a:bodyPr>
        <a:lstStyle/>
        <a:p>
          <a:pPr marL="0" lvl="0" indent="0" algn="ctr" defTabSz="1778000">
            <a:lnSpc>
              <a:spcPct val="90000"/>
            </a:lnSpc>
            <a:spcBef>
              <a:spcPct val="0"/>
            </a:spcBef>
            <a:spcAft>
              <a:spcPct val="35000"/>
            </a:spcAft>
            <a:buNone/>
          </a:pPr>
          <a:r>
            <a:rPr lang="en-US" sz="4000" kern="1200"/>
            <a:t>5</a:t>
          </a:r>
        </a:p>
      </dsp:txBody>
      <dsp:txXfrm>
        <a:off x="8847862" y="952555"/>
        <a:ext cx="552805" cy="552805"/>
      </dsp:txXfrm>
    </dsp:sp>
    <dsp:sp modelId="{81DE5661-AB54-427F-9633-4768284BDFB5}">
      <dsp:nvSpPr>
        <dsp:cNvPr id="0" name=""/>
        <dsp:cNvSpPr/>
      </dsp:nvSpPr>
      <dsp:spPr>
        <a:xfrm>
          <a:off x="8193568" y="3183348"/>
          <a:ext cx="1861393" cy="72"/>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AA04BD-2455-4847-BB49-C7DAEFD8A7D3}" type="datetimeFigureOut">
              <a:rPr lang="en-GB" smtClean="0"/>
              <a:t>17/10/2026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FD7B7D-C828-42C7-B9C2-F37F6093CEC1}" type="slidenum">
              <a:rPr lang="en-GB" smtClean="0"/>
              <a:t>‹#›</a:t>
            </a:fld>
            <a:endParaRPr lang="en-GB"/>
          </a:p>
        </p:txBody>
      </p:sp>
    </p:spTree>
    <p:extLst>
      <p:ext uri="{BB962C8B-B14F-4D97-AF65-F5344CB8AC3E}">
        <p14:creationId xmlns:p14="http://schemas.microsoft.com/office/powerpoint/2010/main" val="2552524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FD7B7D-C828-42C7-B9C2-F37F6093CEC1}" type="slidenum">
              <a:rPr lang="en-GB" smtClean="0"/>
              <a:t>1</a:t>
            </a:fld>
            <a:endParaRPr lang="en-GB"/>
          </a:p>
        </p:txBody>
      </p:sp>
    </p:spTree>
    <p:extLst>
      <p:ext uri="{BB962C8B-B14F-4D97-AF65-F5344CB8AC3E}">
        <p14:creationId xmlns:p14="http://schemas.microsoft.com/office/powerpoint/2010/main" val="1329511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chosen to pursue a career as a Healthcare Support Worker because I want to support people with their health, dignity and independence. This NHS Jobs advert gives me a real role to compare with my current skills and experience. I would check the full advert to confirm all duties and requirements, and whether applications are still open.</a:t>
            </a:r>
          </a:p>
        </p:txBody>
      </p:sp>
      <p:sp>
        <p:nvSpPr>
          <p:cNvPr id="4" name="Slide Number Placeholder 3"/>
          <p:cNvSpPr>
            <a:spLocks noGrp="1"/>
          </p:cNvSpPr>
          <p:nvPr>
            <p:ph type="sldNum" sz="quarter" idx="5"/>
          </p:nvPr>
        </p:nvSpPr>
        <p:spPr/>
        <p:txBody>
          <a:bodyPr/>
          <a:lstStyle/>
          <a:p>
            <a:fld id="{BAFD7B7D-C828-42C7-B9C2-F37F6093CEC1}" type="slidenum">
              <a:rPr lang="en-GB" smtClean="0"/>
              <a:t>2</a:t>
            </a:fld>
            <a:endParaRPr lang="en-GB"/>
          </a:p>
        </p:txBody>
      </p:sp>
    </p:spTree>
    <p:extLst>
      <p:ext uri="{BB962C8B-B14F-4D97-AF65-F5344CB8AC3E}">
        <p14:creationId xmlns:p14="http://schemas.microsoft.com/office/powerpoint/2010/main" val="3918320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expectations mean that kindness alone is not enough. A support worker also needs reliability, communication skills and a willingness to learn. I would use examples from my own study, work, volunteering or caring experience to show how I meet these expectations. I would not claim clinical skills that I have not yet developed</a:t>
            </a:r>
          </a:p>
        </p:txBody>
      </p:sp>
      <p:sp>
        <p:nvSpPr>
          <p:cNvPr id="4" name="Slide Number Placeholder 3"/>
          <p:cNvSpPr>
            <a:spLocks noGrp="1"/>
          </p:cNvSpPr>
          <p:nvPr>
            <p:ph type="sldNum" sz="quarter" idx="5"/>
          </p:nvPr>
        </p:nvSpPr>
        <p:spPr/>
        <p:txBody>
          <a:bodyPr/>
          <a:lstStyle/>
          <a:p>
            <a:fld id="{BAFD7B7D-C828-42C7-B9C2-F37F6093CEC1}" type="slidenum">
              <a:rPr lang="en-GB" smtClean="0"/>
              <a:t>3</a:t>
            </a:fld>
            <a:endParaRPr lang="en-GB"/>
          </a:p>
        </p:txBody>
      </p:sp>
    </p:spTree>
    <p:extLst>
      <p:ext uri="{BB962C8B-B14F-4D97-AF65-F5344CB8AC3E}">
        <p14:creationId xmlns:p14="http://schemas.microsoft.com/office/powerpoint/2010/main" val="2899704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SWOT helps me compare my current position with the job requirements. My strengths include patience, reliability and willingness to learn. My main development areas are gaining direct experience, learning workplace procedures, speaking up confidently and improving my documentation skills. Opportunities such as training and supervision could help me address these gaps. Threats include competition, emotional demands and practical issues such as shifts or travel</a:t>
            </a:r>
          </a:p>
        </p:txBody>
      </p:sp>
      <p:sp>
        <p:nvSpPr>
          <p:cNvPr id="4" name="Slide Number Placeholder 3"/>
          <p:cNvSpPr>
            <a:spLocks noGrp="1"/>
          </p:cNvSpPr>
          <p:nvPr>
            <p:ph type="sldNum" sz="quarter" idx="5"/>
          </p:nvPr>
        </p:nvSpPr>
        <p:spPr/>
        <p:txBody>
          <a:bodyPr/>
          <a:lstStyle/>
          <a:p>
            <a:fld id="{BAFD7B7D-C828-42C7-B9C2-F37F6093CEC1}" type="slidenum">
              <a:rPr lang="en-GB" smtClean="0"/>
              <a:t>4</a:t>
            </a:fld>
            <a:endParaRPr lang="en-GB"/>
          </a:p>
        </p:txBody>
      </p:sp>
    </p:spTree>
    <p:extLst>
      <p:ext uri="{BB962C8B-B14F-4D97-AF65-F5344CB8AC3E}">
        <p14:creationId xmlns:p14="http://schemas.microsoft.com/office/powerpoint/2010/main" val="3077871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FD7B7D-C828-42C7-B9C2-F37F6093CEC1}" type="slidenum">
              <a:rPr lang="en-GB" smtClean="0"/>
              <a:t>5</a:t>
            </a:fld>
            <a:endParaRPr lang="en-GB"/>
          </a:p>
        </p:txBody>
      </p:sp>
    </p:spTree>
    <p:extLst>
      <p:ext uri="{BB962C8B-B14F-4D97-AF65-F5344CB8AC3E}">
        <p14:creationId xmlns:p14="http://schemas.microsoft.com/office/powerpoint/2010/main" val="41208083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can use opportunities alongside my strengths to move towards this career. If I am reliable, I can demonstrate that through consistent attendance and completing agreed tasks. My willingness to learn can help me benefit from training and feedback. I would review my progress regularly and use what I learn to build evidence for future applications</a:t>
            </a:r>
          </a:p>
        </p:txBody>
      </p:sp>
      <p:sp>
        <p:nvSpPr>
          <p:cNvPr id="4" name="Slide Number Placeholder 3"/>
          <p:cNvSpPr>
            <a:spLocks noGrp="1"/>
          </p:cNvSpPr>
          <p:nvPr>
            <p:ph type="sldNum" sz="quarter" idx="5"/>
          </p:nvPr>
        </p:nvSpPr>
        <p:spPr/>
        <p:txBody>
          <a:bodyPr/>
          <a:lstStyle/>
          <a:p>
            <a:fld id="{BAFD7B7D-C828-42C7-B9C2-F37F6093CEC1}" type="slidenum">
              <a:rPr lang="en-GB" smtClean="0"/>
              <a:t>6</a:t>
            </a:fld>
            <a:endParaRPr lang="en-GB"/>
          </a:p>
        </p:txBody>
      </p:sp>
    </p:spTree>
    <p:extLst>
      <p:ext uri="{BB962C8B-B14F-4D97-AF65-F5344CB8AC3E}">
        <p14:creationId xmlns:p14="http://schemas.microsoft.com/office/powerpoint/2010/main" val="2802395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10/17/2026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57398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10/17/2026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48037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10/17/2026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729088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10/17/2026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962677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10/17/2026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65351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10/17/2026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51350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10/17/2026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708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10/17/2026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319358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10/17/2026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43935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10/17/2026</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07888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10/17/2026</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97884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10/17/2026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3920794"/>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nd/3.0/" TargetMode="External"/><Relationship Id="rId4" Type="http://schemas.openxmlformats.org/officeDocument/2006/relationships/hyperlink" Target="https://blogs.imperial.ac.uk/imperial-medicine/2018/04/06/universal-health-coverage-in-the-united-kingdom-past-present-and-future/"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jobs.nhs.uk/candidate/jobadvert/M0042-1009-26" TargetMode="External"/><Relationship Id="rId2" Type="http://schemas.openxmlformats.org/officeDocument/2006/relationships/hyperlink" Target="https://www.jobs.nhs.uk/candidate/jobadvert/C9348-26-218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E1BCA6-6297-339B-1F19-EFB91FAAFAE6}"/>
              </a:ext>
            </a:extLst>
          </p:cNvPr>
          <p:cNvSpPr>
            <a:spLocks noGrp="1"/>
          </p:cNvSpPr>
          <p:nvPr>
            <p:ph type="ctrTitle"/>
          </p:nvPr>
        </p:nvSpPr>
        <p:spPr>
          <a:xfrm>
            <a:off x="648929" y="639097"/>
            <a:ext cx="6253317" cy="3686015"/>
          </a:xfrm>
        </p:spPr>
        <p:txBody>
          <a:bodyPr>
            <a:normAutofit/>
          </a:bodyPr>
          <a:lstStyle/>
          <a:p>
            <a:r>
              <a:rPr lang="en-GB" sz="3200" dirty="0"/>
              <a:t>Module: Professional Development within Health and Social Care</a:t>
            </a:r>
            <a:br>
              <a:rPr lang="en-GB" sz="3200" dirty="0"/>
            </a:br>
            <a:r>
              <a:rPr lang="en-GB" sz="3200" dirty="0"/>
              <a:t>Module code: LCHS4009	</a:t>
            </a:r>
            <a:br>
              <a:rPr lang="en-GB" sz="3200" dirty="0"/>
            </a:br>
            <a:r>
              <a:rPr lang="en-GB" sz="3200" dirty="0"/>
              <a:t>Lecturer: Dr Besty Jose</a:t>
            </a:r>
            <a:br>
              <a:rPr lang="en-GB" sz="3200" dirty="0"/>
            </a:br>
            <a:r>
              <a:rPr lang="en-GB" sz="3200" dirty="0"/>
              <a:t>Assignment: Self-Awareness Presentation</a:t>
            </a:r>
          </a:p>
        </p:txBody>
      </p:sp>
      <p:sp>
        <p:nvSpPr>
          <p:cNvPr id="3" name="Subtitle 2">
            <a:extLst>
              <a:ext uri="{FF2B5EF4-FFF2-40B4-BE49-F238E27FC236}">
                <a16:creationId xmlns:a16="http://schemas.microsoft.com/office/drawing/2014/main" id="{DB5211E9-9216-FACC-0FE7-A92E4D5863C3}"/>
              </a:ext>
            </a:extLst>
          </p:cNvPr>
          <p:cNvSpPr>
            <a:spLocks noGrp="1"/>
          </p:cNvSpPr>
          <p:nvPr>
            <p:ph type="subTitle" idx="1"/>
          </p:nvPr>
        </p:nvSpPr>
        <p:spPr>
          <a:xfrm>
            <a:off x="632899" y="4672739"/>
            <a:ext cx="6269347" cy="1021498"/>
          </a:xfrm>
        </p:spPr>
        <p:txBody>
          <a:bodyPr>
            <a:normAutofit/>
          </a:bodyPr>
          <a:lstStyle/>
          <a:p>
            <a:r>
              <a:rPr lang="en-GB">
                <a:solidFill>
                  <a:schemeClr val="tx1">
                    <a:lumMod val="85000"/>
                    <a:lumOff val="15000"/>
                  </a:schemeClr>
                </a:solidFill>
              </a:rPr>
              <a:t>By Rahela Mandache 251115</a:t>
            </a:r>
          </a:p>
        </p:txBody>
      </p:sp>
      <p:cxnSp>
        <p:nvCxnSpPr>
          <p:cNvPr id="11" name="Straight Connector 10">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6D408572-B125-DC51-FDCF-3A9271E9F43B}"/>
              </a:ext>
            </a:extLst>
          </p:cNvPr>
          <p:cNvPicPr>
            <a:picLocks noChangeAspect="1"/>
          </p:cNvPicPr>
          <p:nvPr/>
        </p:nvPicPr>
        <p:blipFill>
          <a:blip r:embed="rId3"/>
          <a:srcRect l="30144" r="24739" b="-2"/>
          <a:stretch>
            <a:fillRect/>
          </a:stretch>
        </p:blipFill>
        <p:spPr>
          <a:xfrm>
            <a:off x="7556686" y="1"/>
            <a:ext cx="4635315" cy="6857999"/>
          </a:xfrm>
          <a:prstGeom prst="rect">
            <a:avLst/>
          </a:prstGeom>
        </p:spPr>
      </p:pic>
    </p:spTree>
    <p:extLst>
      <p:ext uri="{BB962C8B-B14F-4D97-AF65-F5344CB8AC3E}">
        <p14:creationId xmlns:p14="http://schemas.microsoft.com/office/powerpoint/2010/main" val="1532088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0CBC7C-DFBB-C9F2-7441-9E38B0044340}"/>
              </a:ext>
            </a:extLst>
          </p:cNvPr>
          <p:cNvSpPr>
            <a:spLocks noGrp="1"/>
          </p:cNvSpPr>
          <p:nvPr>
            <p:ph type="title"/>
          </p:nvPr>
        </p:nvSpPr>
        <p:spPr>
          <a:xfrm>
            <a:off x="1097280" y="286603"/>
            <a:ext cx="10058400" cy="1450757"/>
          </a:xfrm>
        </p:spPr>
        <p:txBody>
          <a:bodyPr>
            <a:normAutofit/>
          </a:bodyPr>
          <a:lstStyle/>
          <a:p>
            <a:r>
              <a:rPr lang="en-GB" dirty="0"/>
              <a:t>My chosen career and job advert</a:t>
            </a:r>
          </a:p>
        </p:txBody>
      </p:sp>
      <p:cxnSp>
        <p:nvCxnSpPr>
          <p:cNvPr id="11" name="Straight Connector 10">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E9C7CBFB-111D-83FB-D445-C77EA719ACDD}"/>
              </a:ext>
            </a:extLst>
          </p:cNvPr>
          <p:cNvGraphicFramePr>
            <a:graphicFrameLocks noGrp="1"/>
          </p:cNvGraphicFramePr>
          <p:nvPr>
            <p:ph idx="1"/>
            <p:extLst>
              <p:ext uri="{D42A27DB-BD31-4B8C-83A1-F6EECF244321}">
                <p14:modId xmlns:p14="http://schemas.microsoft.com/office/powerpoint/2010/main" val="81813550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6989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FB9C1-1632-8927-959B-03DFA5BABFFA}"/>
              </a:ext>
            </a:extLst>
          </p:cNvPr>
          <p:cNvSpPr>
            <a:spLocks noGrp="1"/>
          </p:cNvSpPr>
          <p:nvPr>
            <p:ph type="title"/>
          </p:nvPr>
        </p:nvSpPr>
        <p:spPr>
          <a:xfrm>
            <a:off x="1097280" y="286603"/>
            <a:ext cx="10058400" cy="1450757"/>
          </a:xfrm>
        </p:spPr>
        <p:txBody>
          <a:bodyPr>
            <a:normAutofit/>
          </a:bodyPr>
          <a:lstStyle/>
          <a:p>
            <a:r>
              <a:rPr lang="en-GB" dirty="0"/>
              <a:t>What the role requires</a:t>
            </a:r>
          </a:p>
        </p:txBody>
      </p:sp>
      <p:cxnSp>
        <p:nvCxnSpPr>
          <p:cNvPr id="13"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98FFD8-C3DE-5D74-E7B6-953AC4849AC4}"/>
              </a:ext>
            </a:extLst>
          </p:cNvPr>
          <p:cNvSpPr>
            <a:spLocks noGrp="1"/>
          </p:cNvSpPr>
          <p:nvPr>
            <p:ph idx="1"/>
          </p:nvPr>
        </p:nvSpPr>
        <p:spPr>
          <a:xfrm>
            <a:off x="1097280" y="2108201"/>
            <a:ext cx="5575367" cy="3760891"/>
          </a:xfrm>
        </p:spPr>
        <p:txBody>
          <a:bodyPr>
            <a:normAutofit/>
          </a:bodyPr>
          <a:lstStyle/>
          <a:p>
            <a:pPr>
              <a:lnSpc>
                <a:spcPct val="100000"/>
              </a:lnSpc>
            </a:pPr>
            <a:r>
              <a:rPr lang="en-GB" dirty="0"/>
              <a:t>A Healthcare Support Worker needs to be prepared to:</a:t>
            </a:r>
            <a:endParaRPr lang="en-GB"/>
          </a:p>
          <a:p>
            <a:pPr>
              <a:lnSpc>
                <a:spcPct val="100000"/>
              </a:lnSpc>
              <a:buFont typeface="Courier New" panose="02070309020205020404" pitchFamily="49" charset="0"/>
              <a:buChar char="o"/>
            </a:pPr>
            <a:r>
              <a:rPr lang="en-GB" dirty="0"/>
              <a:t>Treat people with dignity and respect.</a:t>
            </a:r>
            <a:endParaRPr lang="en-GB"/>
          </a:p>
          <a:p>
            <a:pPr>
              <a:lnSpc>
                <a:spcPct val="100000"/>
              </a:lnSpc>
              <a:buFont typeface="Courier New" panose="02070309020205020404" pitchFamily="49" charset="0"/>
              <a:buChar char="o"/>
            </a:pPr>
            <a:r>
              <a:rPr lang="en-GB" dirty="0"/>
              <a:t>Communicate with patients and colleagues.</a:t>
            </a:r>
            <a:endParaRPr lang="en-GB"/>
          </a:p>
          <a:p>
            <a:pPr>
              <a:lnSpc>
                <a:spcPct val="100000"/>
              </a:lnSpc>
              <a:buFont typeface="Courier New" panose="02070309020205020404" pitchFamily="49" charset="0"/>
              <a:buChar char="o"/>
            </a:pPr>
            <a:r>
              <a:rPr lang="en-GB" dirty="0"/>
              <a:t>Follow instructions and safe working practices.</a:t>
            </a:r>
            <a:endParaRPr lang="en-GB"/>
          </a:p>
          <a:p>
            <a:pPr>
              <a:lnSpc>
                <a:spcPct val="100000"/>
              </a:lnSpc>
              <a:buFont typeface="Courier New" panose="02070309020205020404" pitchFamily="49" charset="0"/>
              <a:buChar char="o"/>
            </a:pPr>
            <a:r>
              <a:rPr lang="en-GB" dirty="0"/>
              <a:t>Work within their training and ask for help when needed.</a:t>
            </a:r>
            <a:endParaRPr lang="en-GB"/>
          </a:p>
          <a:p>
            <a:pPr>
              <a:lnSpc>
                <a:spcPct val="100000"/>
              </a:lnSpc>
              <a:buFont typeface="Courier New" panose="02070309020205020404" pitchFamily="49" charset="0"/>
              <a:buChar char="o"/>
            </a:pPr>
            <a:r>
              <a:rPr lang="en-GB" dirty="0"/>
              <a:t>Complete relevant training and meet the advert’s requirements.</a:t>
            </a:r>
            <a:endParaRPr lang="en-GB"/>
          </a:p>
        </p:txBody>
      </p:sp>
      <p:pic>
        <p:nvPicPr>
          <p:cNvPr id="5" name="Picture 4">
            <a:extLst>
              <a:ext uri="{FF2B5EF4-FFF2-40B4-BE49-F238E27FC236}">
                <a16:creationId xmlns:a16="http://schemas.microsoft.com/office/drawing/2014/main" id="{A83124F5-17B6-2228-22BA-78E14BD8943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4437" r="19245" b="-1"/>
          <a:stretch>
            <a:fillRect/>
          </a:stretch>
        </p:blipFill>
        <p:spPr>
          <a:xfrm>
            <a:off x="7534656" y="2108200"/>
            <a:ext cx="3621024" cy="3600613"/>
          </a:xfrm>
          <a:prstGeom prst="rect">
            <a:avLst/>
          </a:prstGeom>
        </p:spPr>
      </p:pic>
      <p:sp>
        <p:nvSpPr>
          <p:cNvPr id="15" name="Rectangle 14">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DC1F4BAC-6401-FBFE-5ED6-39281C06F956}"/>
              </a:ext>
            </a:extLst>
          </p:cNvPr>
          <p:cNvSpPr txBox="1"/>
          <p:nvPr/>
        </p:nvSpPr>
        <p:spPr>
          <a:xfrm>
            <a:off x="8776504" y="5508758"/>
            <a:ext cx="23791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blogs.imperial.ac.uk/imperial-medicine/2018/04/06/universal-health-coverage-in-the-united-kingdom-past-present-and-futu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42404036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8869C-E7EA-4A98-1B8B-D3DDE368C899}"/>
              </a:ext>
            </a:extLst>
          </p:cNvPr>
          <p:cNvSpPr>
            <a:spLocks noGrp="1"/>
          </p:cNvSpPr>
          <p:nvPr>
            <p:ph type="title"/>
          </p:nvPr>
        </p:nvSpPr>
        <p:spPr/>
        <p:txBody>
          <a:bodyPr/>
          <a:lstStyle/>
          <a:p>
            <a:r>
              <a:rPr lang="en-GB" dirty="0"/>
              <a:t>My personal SWOT</a:t>
            </a:r>
          </a:p>
        </p:txBody>
      </p:sp>
      <p:graphicFrame>
        <p:nvGraphicFramePr>
          <p:cNvPr id="4" name="Content Placeholder 3">
            <a:extLst>
              <a:ext uri="{FF2B5EF4-FFF2-40B4-BE49-F238E27FC236}">
                <a16:creationId xmlns:a16="http://schemas.microsoft.com/office/drawing/2014/main" id="{08398A17-9619-0BDF-1043-6B09CC5FEBE4}"/>
              </a:ext>
            </a:extLst>
          </p:cNvPr>
          <p:cNvGraphicFramePr>
            <a:graphicFrameLocks noGrp="1"/>
          </p:cNvGraphicFramePr>
          <p:nvPr>
            <p:ph idx="1"/>
            <p:extLst>
              <p:ext uri="{D42A27DB-BD31-4B8C-83A1-F6EECF244321}">
                <p14:modId xmlns:p14="http://schemas.microsoft.com/office/powerpoint/2010/main" val="3365904625"/>
              </p:ext>
            </p:extLst>
          </p:nvPr>
        </p:nvGraphicFramePr>
        <p:xfrm>
          <a:off x="1096963" y="2108200"/>
          <a:ext cx="10058400" cy="2661920"/>
        </p:xfrm>
        <a:graphic>
          <a:graphicData uri="http://schemas.openxmlformats.org/drawingml/2006/table">
            <a:tbl>
              <a:tblPr firstRow="1" bandRow="1">
                <a:tableStyleId>{D03447BB-5D67-496B-8E87-E561075AD55C}</a:tableStyleId>
              </a:tblPr>
              <a:tblGrid>
                <a:gridCol w="2514600">
                  <a:extLst>
                    <a:ext uri="{9D8B030D-6E8A-4147-A177-3AD203B41FA5}">
                      <a16:colId xmlns:a16="http://schemas.microsoft.com/office/drawing/2014/main" val="3700989326"/>
                    </a:ext>
                  </a:extLst>
                </a:gridCol>
                <a:gridCol w="2514600">
                  <a:extLst>
                    <a:ext uri="{9D8B030D-6E8A-4147-A177-3AD203B41FA5}">
                      <a16:colId xmlns:a16="http://schemas.microsoft.com/office/drawing/2014/main" val="3396457277"/>
                    </a:ext>
                  </a:extLst>
                </a:gridCol>
                <a:gridCol w="2514600">
                  <a:extLst>
                    <a:ext uri="{9D8B030D-6E8A-4147-A177-3AD203B41FA5}">
                      <a16:colId xmlns:a16="http://schemas.microsoft.com/office/drawing/2014/main" val="1804975528"/>
                    </a:ext>
                  </a:extLst>
                </a:gridCol>
                <a:gridCol w="2514600">
                  <a:extLst>
                    <a:ext uri="{9D8B030D-6E8A-4147-A177-3AD203B41FA5}">
                      <a16:colId xmlns:a16="http://schemas.microsoft.com/office/drawing/2014/main" val="948022442"/>
                    </a:ext>
                  </a:extLst>
                </a:gridCol>
              </a:tblGrid>
              <a:tr h="370840">
                <a:tc>
                  <a:txBody>
                    <a:bodyPr/>
                    <a:lstStyle/>
                    <a:p>
                      <a:r>
                        <a:rPr lang="en-GB" dirty="0"/>
                        <a:t>Strengths</a:t>
                      </a:r>
                    </a:p>
                  </a:txBody>
                  <a:tcPr/>
                </a:tc>
                <a:tc>
                  <a:txBody>
                    <a:bodyPr/>
                    <a:lstStyle/>
                    <a:p>
                      <a:r>
                        <a:rPr lang="en-GB" dirty="0"/>
                        <a:t>Weaknesses</a:t>
                      </a:r>
                    </a:p>
                  </a:txBody>
                  <a:tcPr/>
                </a:tc>
                <a:tc>
                  <a:txBody>
                    <a:bodyPr/>
                    <a:lstStyle/>
                    <a:p>
                      <a:r>
                        <a:rPr lang="en-GB" dirty="0"/>
                        <a:t>Opportunities </a:t>
                      </a:r>
                    </a:p>
                  </a:txBody>
                  <a:tcPr/>
                </a:tc>
                <a:tc>
                  <a:txBody>
                    <a:bodyPr/>
                    <a:lstStyle/>
                    <a:p>
                      <a:r>
                        <a:rPr lang="en-GB" dirty="0"/>
                        <a:t>Threats </a:t>
                      </a:r>
                    </a:p>
                  </a:txBody>
                  <a:tcPr/>
                </a:tc>
                <a:extLst>
                  <a:ext uri="{0D108BD9-81ED-4DB2-BD59-A6C34878D82A}">
                    <a16:rowId xmlns:a16="http://schemas.microsoft.com/office/drawing/2014/main" val="1875651103"/>
                  </a:ext>
                </a:extLst>
              </a:tr>
              <a:tr h="370840">
                <a:tc>
                  <a:txBody>
                    <a:bodyPr/>
                    <a:lstStyle/>
                    <a:p>
                      <a:r>
                        <a:rPr lang="en-GB" dirty="0"/>
                        <a:t>Patient and empathetic</a:t>
                      </a:r>
                    </a:p>
                  </a:txBody>
                  <a:tcPr/>
                </a:tc>
                <a:tc>
                  <a:txBody>
                    <a:bodyPr/>
                    <a:lstStyle/>
                    <a:p>
                      <a:r>
                        <a:rPr lang="en-GB" dirty="0"/>
                        <a:t>Limited care experience</a:t>
                      </a:r>
                    </a:p>
                  </a:txBody>
                  <a:tcPr/>
                </a:tc>
                <a:tc>
                  <a:txBody>
                    <a:bodyPr/>
                    <a:lstStyle/>
                    <a:p>
                      <a:r>
                        <a:rPr lang="en-GB" dirty="0"/>
                        <a:t>Care Certificate training</a:t>
                      </a:r>
                    </a:p>
                  </a:txBody>
                  <a:tcPr/>
                </a:tc>
                <a:tc>
                  <a:txBody>
                    <a:bodyPr/>
                    <a:lstStyle/>
                    <a:p>
                      <a:r>
                        <a:rPr lang="en-GB" dirty="0"/>
                        <a:t>Competition for jobs</a:t>
                      </a:r>
                    </a:p>
                  </a:txBody>
                  <a:tcPr/>
                </a:tc>
                <a:extLst>
                  <a:ext uri="{0D108BD9-81ED-4DB2-BD59-A6C34878D82A}">
                    <a16:rowId xmlns:a16="http://schemas.microsoft.com/office/drawing/2014/main" val="1458904522"/>
                  </a:ext>
                </a:extLst>
              </a:tr>
              <a:tr h="370840">
                <a:tc>
                  <a:txBody>
                    <a:bodyPr/>
                    <a:lstStyle/>
                    <a:p>
                      <a:r>
                        <a:rPr lang="en-GB" dirty="0"/>
                        <a:t>Reliable and organised</a:t>
                      </a:r>
                    </a:p>
                  </a:txBody>
                  <a:tcPr/>
                </a:tc>
                <a:tc>
                  <a:txBody>
                    <a:bodyPr/>
                    <a:lstStyle/>
                    <a:p>
                      <a:r>
                        <a:rPr lang="en-GB" dirty="0"/>
                        <a:t>Need to learn care procedures</a:t>
                      </a:r>
                    </a:p>
                  </a:txBody>
                  <a:tcPr/>
                </a:tc>
                <a:tc>
                  <a:txBody>
                    <a:bodyPr/>
                    <a:lstStyle/>
                    <a:p>
                      <a:r>
                        <a:rPr lang="en-GB" dirty="0"/>
                        <a:t>Supervision and feedback</a:t>
                      </a:r>
                    </a:p>
                  </a:txBody>
                  <a:tcPr/>
                </a:tc>
                <a:tc>
                  <a:txBody>
                    <a:bodyPr/>
                    <a:lstStyle/>
                    <a:p>
                      <a:r>
                        <a:rPr lang="en-GB" dirty="0"/>
                        <a:t>Emotional demands</a:t>
                      </a:r>
                    </a:p>
                  </a:txBody>
                  <a:tcPr/>
                </a:tc>
                <a:extLst>
                  <a:ext uri="{0D108BD9-81ED-4DB2-BD59-A6C34878D82A}">
                    <a16:rowId xmlns:a16="http://schemas.microsoft.com/office/drawing/2014/main" val="206227516"/>
                  </a:ext>
                </a:extLst>
              </a:tr>
              <a:tr h="370840">
                <a:tc>
                  <a:txBody>
                    <a:bodyPr/>
                    <a:lstStyle/>
                    <a:p>
                      <a:r>
                        <a:rPr lang="en-GB" dirty="0"/>
                        <a:t>Willing to learn</a:t>
                      </a:r>
                    </a:p>
                  </a:txBody>
                  <a:tcPr/>
                </a:tc>
                <a:tc>
                  <a:txBody>
                    <a:bodyPr/>
                    <a:lstStyle/>
                    <a:p>
                      <a:r>
                        <a:rPr lang="en-GB" dirty="0"/>
                        <a:t>Nervous speaking up</a:t>
                      </a:r>
                    </a:p>
                  </a:txBody>
                  <a:tcPr/>
                </a:tc>
                <a:tc>
                  <a:txBody>
                    <a:bodyPr/>
                    <a:lstStyle/>
                    <a:p>
                      <a:r>
                        <a:rPr lang="en-GB" dirty="0"/>
                        <a:t>Placements or volunteering</a:t>
                      </a:r>
                    </a:p>
                  </a:txBody>
                  <a:tcPr/>
                </a:tc>
                <a:tc>
                  <a:txBody>
                    <a:bodyPr/>
                    <a:lstStyle/>
                    <a:p>
                      <a:r>
                        <a:rPr lang="en-GB" dirty="0"/>
                        <a:t>Shift and travel challenges</a:t>
                      </a:r>
                    </a:p>
                  </a:txBody>
                  <a:tcPr/>
                </a:tc>
                <a:extLst>
                  <a:ext uri="{0D108BD9-81ED-4DB2-BD59-A6C34878D82A}">
                    <a16:rowId xmlns:a16="http://schemas.microsoft.com/office/drawing/2014/main" val="832712702"/>
                  </a:ext>
                </a:extLst>
              </a:tr>
              <a:tr h="370840">
                <a:tc>
                  <a:txBody>
                    <a:bodyPr/>
                    <a:lstStyle/>
                    <a:p>
                      <a:r>
                        <a:rPr lang="en-GB" dirty="0"/>
                        <a:t>Follow instructions</a:t>
                      </a:r>
                    </a:p>
                  </a:txBody>
                  <a:tcPr/>
                </a:tc>
                <a:tc>
                  <a:txBody>
                    <a:bodyPr/>
                    <a:lstStyle/>
                    <a:p>
                      <a:r>
                        <a:rPr lang="en-GB" dirty="0"/>
                        <a:t>Need practice with care records</a:t>
                      </a:r>
                    </a:p>
                  </a:txBody>
                  <a:tcPr/>
                </a:tc>
                <a:tc>
                  <a:txBody>
                    <a:bodyPr/>
                    <a:lstStyle/>
                    <a:p>
                      <a:r>
                        <a:rPr lang="en-GB" dirty="0"/>
                        <a:t>Career development</a:t>
                      </a:r>
                    </a:p>
                  </a:txBody>
                  <a:tcPr/>
                </a:tc>
                <a:tc>
                  <a:txBody>
                    <a:bodyPr/>
                    <a:lstStyle/>
                    <a:p>
                      <a:r>
                        <a:rPr lang="en-GB" dirty="0"/>
                        <a:t>Experience or qualification gaps</a:t>
                      </a:r>
                    </a:p>
                  </a:txBody>
                  <a:tcPr/>
                </a:tc>
                <a:extLst>
                  <a:ext uri="{0D108BD9-81ED-4DB2-BD59-A6C34878D82A}">
                    <a16:rowId xmlns:a16="http://schemas.microsoft.com/office/drawing/2014/main" val="3629222265"/>
                  </a:ext>
                </a:extLst>
              </a:tr>
            </a:tbl>
          </a:graphicData>
        </a:graphic>
      </p:graphicFrame>
    </p:spTree>
    <p:extLst>
      <p:ext uri="{BB962C8B-B14F-4D97-AF65-F5344CB8AC3E}">
        <p14:creationId xmlns:p14="http://schemas.microsoft.com/office/powerpoint/2010/main" val="34616546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32A30-9B87-AB3A-F8D1-35297599D95A}"/>
              </a:ext>
            </a:extLst>
          </p:cNvPr>
          <p:cNvSpPr>
            <a:spLocks noGrp="1"/>
          </p:cNvSpPr>
          <p:nvPr>
            <p:ph type="title"/>
          </p:nvPr>
        </p:nvSpPr>
        <p:spPr/>
        <p:txBody>
          <a:bodyPr/>
          <a:lstStyle/>
          <a:p>
            <a:r>
              <a:rPr lang="en-GB" dirty="0"/>
              <a:t>Using my strengths to address challenges</a:t>
            </a:r>
          </a:p>
        </p:txBody>
      </p:sp>
      <p:graphicFrame>
        <p:nvGraphicFramePr>
          <p:cNvPr id="5" name="Content Placeholder 2">
            <a:extLst>
              <a:ext uri="{FF2B5EF4-FFF2-40B4-BE49-F238E27FC236}">
                <a16:creationId xmlns:a16="http://schemas.microsoft.com/office/drawing/2014/main" id="{45FEF732-B47D-30EB-07AF-4A4484C5557F}"/>
              </a:ext>
            </a:extLst>
          </p:cNvPr>
          <p:cNvGraphicFramePr>
            <a:graphicFrameLocks noGrp="1"/>
          </p:cNvGraphicFramePr>
          <p:nvPr>
            <p:ph idx="1"/>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43928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5935A3-FA45-AC1C-37C3-2E7009300C35}"/>
              </a:ext>
            </a:extLst>
          </p:cNvPr>
          <p:cNvSpPr>
            <a:spLocks noGrp="1"/>
          </p:cNvSpPr>
          <p:nvPr>
            <p:ph type="title"/>
          </p:nvPr>
        </p:nvSpPr>
        <p:spPr>
          <a:xfrm>
            <a:off x="1036320" y="286603"/>
            <a:ext cx="10058400" cy="1450757"/>
          </a:xfrm>
        </p:spPr>
        <p:txBody>
          <a:bodyPr>
            <a:normAutofit/>
          </a:bodyPr>
          <a:lstStyle/>
          <a:p>
            <a:r>
              <a:rPr lang="en-GB" dirty="0"/>
              <a:t>Opportunities and professional growth</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Office Worker">
            <a:extLst>
              <a:ext uri="{FF2B5EF4-FFF2-40B4-BE49-F238E27FC236}">
                <a16:creationId xmlns:a16="http://schemas.microsoft.com/office/drawing/2014/main" id="{C535C125-A305-F30C-F720-DF3E5F1047F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4848873B-1E6B-0D37-1A62-29B529A2984D}"/>
              </a:ext>
            </a:extLst>
          </p:cNvPr>
          <p:cNvSpPr>
            <a:spLocks noGrp="1"/>
          </p:cNvSpPr>
          <p:nvPr>
            <p:ph idx="1"/>
          </p:nvPr>
        </p:nvSpPr>
        <p:spPr>
          <a:xfrm>
            <a:off x="4706460" y="2108201"/>
            <a:ext cx="6388260" cy="3760891"/>
          </a:xfrm>
        </p:spPr>
        <p:txBody>
          <a:bodyPr>
            <a:normAutofit/>
          </a:bodyPr>
          <a:lstStyle/>
          <a:p>
            <a:r>
              <a:rPr lang="en-GB" dirty="0"/>
              <a:t>My action plan:</a:t>
            </a:r>
          </a:p>
          <a:p>
            <a:pPr>
              <a:buFont typeface="Courier New" panose="02070309020205020404" pitchFamily="49" charset="0"/>
              <a:buChar char="o"/>
            </a:pPr>
            <a:r>
              <a:rPr lang="en-GB" dirty="0"/>
              <a:t>Compare my qualifications and experience with the advert’s person specification.</a:t>
            </a:r>
          </a:p>
          <a:p>
            <a:pPr>
              <a:buFont typeface="Courier New" panose="02070309020205020404" pitchFamily="49" charset="0"/>
              <a:buChar char="o"/>
            </a:pPr>
            <a:r>
              <a:rPr lang="en-GB" dirty="0"/>
              <a:t>Identify any gaps and plan training or experience to address them.</a:t>
            </a:r>
          </a:p>
          <a:p>
            <a:pPr>
              <a:buFont typeface="Courier New" panose="02070309020205020404" pitchFamily="49" charset="0"/>
              <a:buChar char="o"/>
            </a:pPr>
            <a:r>
              <a:rPr lang="en-GB" dirty="0"/>
              <a:t>Seek feedback from tutors, supervisors or placement staff.</a:t>
            </a:r>
          </a:p>
          <a:p>
            <a:pPr>
              <a:buFont typeface="Courier New" panose="02070309020205020404" pitchFamily="49" charset="0"/>
              <a:buChar char="o"/>
            </a:pPr>
            <a:r>
              <a:rPr lang="en-GB" dirty="0"/>
              <a:t>Practise communication, teamwork and reflective learning.</a:t>
            </a:r>
          </a:p>
          <a:p>
            <a:pPr>
              <a:buFont typeface="Courier New" panose="02070309020205020404" pitchFamily="49" charset="0"/>
              <a:buChar char="o"/>
            </a:pPr>
            <a:r>
              <a:rPr lang="en-GB" dirty="0"/>
              <a:t>Review my progress and update my CV with evidence.</a:t>
            </a:r>
          </a:p>
        </p:txBody>
      </p:sp>
      <p:sp>
        <p:nvSpPr>
          <p:cNvPr id="14"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721452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D9FDAF-E02C-1B49-A4D5-102301A58549}"/>
              </a:ext>
            </a:extLst>
          </p:cNvPr>
          <p:cNvSpPr>
            <a:spLocks noGrp="1"/>
          </p:cNvSpPr>
          <p:nvPr>
            <p:ph type="title"/>
          </p:nvPr>
        </p:nvSpPr>
        <p:spPr>
          <a:xfrm>
            <a:off x="1036320" y="286603"/>
            <a:ext cx="10058400" cy="1450757"/>
          </a:xfrm>
        </p:spPr>
        <p:txBody>
          <a:bodyPr>
            <a:normAutofit/>
          </a:bodyPr>
          <a:lstStyle/>
          <a:p>
            <a:r>
              <a:rPr lang="en-GB" dirty="0"/>
              <a:t>Conclusion and questions</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Doctor">
            <a:extLst>
              <a:ext uri="{FF2B5EF4-FFF2-40B4-BE49-F238E27FC236}">
                <a16:creationId xmlns:a16="http://schemas.microsoft.com/office/drawing/2014/main" id="{A74706DF-5D19-820C-8A69-2668A24A3F9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22C5A0CF-B09D-33B3-A27F-D1C653DEB7B1}"/>
              </a:ext>
            </a:extLst>
          </p:cNvPr>
          <p:cNvSpPr>
            <a:spLocks noGrp="1"/>
          </p:cNvSpPr>
          <p:nvPr>
            <p:ph idx="1"/>
          </p:nvPr>
        </p:nvSpPr>
        <p:spPr>
          <a:xfrm>
            <a:off x="4706460" y="2108201"/>
            <a:ext cx="6388260" cy="3760891"/>
          </a:xfrm>
        </p:spPr>
        <p:txBody>
          <a:bodyPr>
            <a:normAutofit/>
          </a:bodyPr>
          <a:lstStyle/>
          <a:p>
            <a:r>
              <a:rPr lang="en-GB" dirty="0"/>
              <a:t>My goal: Develop the skills, experience and qualifications needed to apply for a Healthcare Support Worker role.</a:t>
            </a:r>
          </a:p>
          <a:p>
            <a:r>
              <a:rPr lang="en-GB" dirty="0"/>
              <a:t>My approach: Use my strengths, work on my development areas, and make the most of training and experience opportunities.</a:t>
            </a:r>
          </a:p>
          <a:p>
            <a:r>
              <a:rPr lang="en-GB" dirty="0"/>
              <a:t>Thank you. </a:t>
            </a:r>
          </a:p>
        </p:txBody>
      </p:sp>
      <p:sp>
        <p:nvSpPr>
          <p:cNvPr id="14"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783077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12AE0-970B-33A0-E5D3-D669F88FB88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22A1AB8-2D39-25EB-A694-F8FC3E1CBD3E}"/>
              </a:ext>
            </a:extLst>
          </p:cNvPr>
          <p:cNvSpPr>
            <a:spLocks noGrp="1"/>
          </p:cNvSpPr>
          <p:nvPr>
            <p:ph idx="1"/>
          </p:nvPr>
        </p:nvSpPr>
        <p:spPr/>
        <p:txBody>
          <a:bodyPr/>
          <a:lstStyle/>
          <a:p>
            <a:r>
              <a:rPr lang="en-GB" dirty="0"/>
              <a:t>Hampshire and Isle of Wight Healthcare NHS Foundation Trust (2026) Healthcare Support Worker: job advert. NHS Jobs. Available at: </a:t>
            </a:r>
            <a:r>
              <a:rPr lang="en-GB" dirty="0">
                <a:hlinkClick r:id="rId2"/>
              </a:rPr>
              <a:t>https://www.jobs.nhs.uk/candidate/jobadvert/C9348-26-2180</a:t>
            </a:r>
            <a:r>
              <a:rPr lang="en-GB" dirty="0"/>
              <a:t>  (Accessed: 17 October 2026)</a:t>
            </a:r>
          </a:p>
          <a:p>
            <a:r>
              <a:rPr lang="en-GB" dirty="0"/>
              <a:t>NHS Jobs (n.d.) Job advert. Available at: </a:t>
            </a:r>
            <a:r>
              <a:rPr lang="en-GB" dirty="0">
                <a:hlinkClick r:id="rId3"/>
              </a:rPr>
              <a:t>https://www.jobs.nhs.uk/candidate/jobadvert/M0042-1009-26</a:t>
            </a:r>
            <a:r>
              <a:rPr lang="en-GB" dirty="0"/>
              <a:t>  (Accessed: 17 October 2026).</a:t>
            </a:r>
          </a:p>
        </p:txBody>
      </p:sp>
    </p:spTree>
    <p:extLst>
      <p:ext uri="{BB962C8B-B14F-4D97-AF65-F5344CB8AC3E}">
        <p14:creationId xmlns:p14="http://schemas.microsoft.com/office/powerpoint/2010/main" val="100961930"/>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782</Words>
  <Application>Microsoft Office PowerPoint</Application>
  <PresentationFormat>Widescreen</PresentationFormat>
  <Paragraphs>72</Paragraphs>
  <Slides>8</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Bookman Old Style</vt:lpstr>
      <vt:lpstr>Calibri</vt:lpstr>
      <vt:lpstr>Courier New</vt:lpstr>
      <vt:lpstr>Franklin Gothic Book</vt:lpstr>
      <vt:lpstr>RetrospectVTI</vt:lpstr>
      <vt:lpstr>Module: Professional Development within Health and Social Care Module code: LCHS4009  Lecturer: Dr Besty Jose Assignment: Self-Awareness Presentation</vt:lpstr>
      <vt:lpstr>My chosen career and job advert</vt:lpstr>
      <vt:lpstr>What the role requires</vt:lpstr>
      <vt:lpstr>My personal SWOT</vt:lpstr>
      <vt:lpstr>Using my strengths to address challenges</vt:lpstr>
      <vt:lpstr>Opportunities and professional growth</vt:lpstr>
      <vt:lpstr>Conclusion and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 m</dc:creator>
  <cp:lastModifiedBy>a m</cp:lastModifiedBy>
  <cp:revision>1</cp:revision>
  <dcterms:created xsi:type="dcterms:W3CDTF">2026-10-17T20:22:18Z</dcterms:created>
  <dcterms:modified xsi:type="dcterms:W3CDTF">2026-10-17T20:40:41Z</dcterms:modified>
</cp:coreProperties>
</file>