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omments/modernComment_1DC_5070DB29.xml" ContentType="application/vnd.ms-powerpoint.comment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sldIdLst>
    <p:sldId id="257" r:id="rId2"/>
    <p:sldId id="486" r:id="rId3"/>
    <p:sldId id="777" r:id="rId4"/>
    <p:sldId id="780" r:id="rId5"/>
    <p:sldId id="678" r:id="rId6"/>
    <p:sldId id="670" r:id="rId7"/>
    <p:sldId id="778" r:id="rId8"/>
    <p:sldId id="764" r:id="rId9"/>
    <p:sldId id="753" r:id="rId10"/>
    <p:sldId id="775" r:id="rId11"/>
    <p:sldId id="483" r:id="rId12"/>
    <p:sldId id="768" r:id="rId13"/>
    <p:sldId id="508" r:id="rId14"/>
    <p:sldId id="774" r:id="rId15"/>
    <p:sldId id="767" r:id="rId16"/>
    <p:sldId id="776" r:id="rId17"/>
    <p:sldId id="481" r:id="rId18"/>
    <p:sldId id="476" r:id="rId19"/>
    <p:sldId id="397" r:id="rId20"/>
    <p:sldId id="754" r:id="rId21"/>
    <p:sldId id="765" r:id="rId22"/>
    <p:sldId id="766" r:id="rId23"/>
    <p:sldId id="779" r:id="rId24"/>
    <p:sldId id="759" r:id="rId25"/>
    <p:sldId id="781" r:id="rId26"/>
    <p:sldId id="258" r:id="rId27"/>
    <p:sldId id="260" r:id="rId28"/>
    <p:sldId id="770" r:id="rId29"/>
    <p:sldId id="433" r:id="rId30"/>
    <p:sldId id="386" r:id="rId31"/>
    <p:sldId id="387" r:id="rId32"/>
    <p:sldId id="429" r:id="rId33"/>
    <p:sldId id="388" r:id="rId34"/>
    <p:sldId id="375" r:id="rId35"/>
    <p:sldId id="440" r:id="rId36"/>
    <p:sldId id="441" r:id="rId37"/>
    <p:sldId id="442" r:id="rId38"/>
    <p:sldId id="443" r:id="rId39"/>
    <p:sldId id="378" r:id="rId40"/>
    <p:sldId id="445" r:id="rId41"/>
    <p:sldId id="394" r:id="rId42"/>
    <p:sldId id="426" r:id="rId43"/>
    <p:sldId id="395" r:id="rId44"/>
    <p:sldId id="396" r:id="rId45"/>
    <p:sldId id="762" r:id="rId46"/>
    <p:sldId id="773" r:id="rId47"/>
    <p:sldId id="783"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9032" autoAdjust="0"/>
    <p:restoredTop sz="94660"/>
  </p:normalViewPr>
  <p:slideViewPr>
    <p:cSldViewPr snapToGrid="0">
      <p:cViewPr varScale="1">
        <p:scale>
          <a:sx n="123" d="100"/>
          <a:sy n="123" d="100"/>
        </p:scale>
        <p:origin x="22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omments/modernComment_1DC_5070DB29.xml><?xml version="1.0" encoding="utf-8"?>
<p188:cmLst xmlns:a="http://schemas.openxmlformats.org/drawingml/2006/main" xmlns:r="http://schemas.openxmlformats.org/officeDocument/2006/relationships" xmlns:p188="http://schemas.microsoft.com/office/powerpoint/2018/8/main">
  <p188:cm id="{BE2389B9-33F9-4A2F-839D-F3DEDD01A7AE}" authorId="{CCFC8F87-B42C-A830-D943-D66133903374}" created="2025-01-06T12:08:08.492">
    <pc:sldMkLst xmlns:pc="http://schemas.microsoft.com/office/powerpoint/2013/main/command">
      <pc:docMk/>
      <pc:sldMk cId="1349573417" sldId="476"/>
    </pc:sldMkLst>
    <p188:txBody>
      <a:bodyPr/>
      <a:lstStyle/>
      <a:p>
        <a:r>
          <a:rPr lang="en-GB"/>
          <a:t>Any pictures which suit can be added...think about EDI</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571E55-CE63-4705-BC7A-FDACDEB2D37A}" type="datetimeFigureOut">
              <a:rPr lang="en-GB" smtClean="0"/>
              <a:t>16/09/2026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0BA3B6-5CCE-4304-BAF9-34BC44B0CE9A}" type="slidenum">
              <a:rPr lang="en-GB" smtClean="0"/>
              <a:t>‹#›</a:t>
            </a:fld>
            <a:endParaRPr lang="en-GB"/>
          </a:p>
        </p:txBody>
      </p:sp>
    </p:spTree>
    <p:extLst>
      <p:ext uri="{BB962C8B-B14F-4D97-AF65-F5344CB8AC3E}">
        <p14:creationId xmlns:p14="http://schemas.microsoft.com/office/powerpoint/2010/main" val="3727387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en.wikipedia.org/wiki/Systems_engineering" TargetMode="External"/><Relationship Id="rId2" Type="http://schemas.openxmlformats.org/officeDocument/2006/relationships/slide" Target="../slides/slide42.xml"/><Relationship Id="rId1" Type="http://schemas.openxmlformats.org/officeDocument/2006/relationships/notesMaster" Target="../notesMasters/notesMaster1.xml"/><Relationship Id="rId5" Type="http://schemas.openxmlformats.org/officeDocument/2006/relationships/hyperlink" Target="https://en.wikipedia.org/wiki/Configuration_management#cite_note-2" TargetMode="External"/><Relationship Id="rId4" Type="http://schemas.openxmlformats.org/officeDocument/2006/relationships/hyperlink" Target="https://en.wikipedia.org/wiki/Configuration_management#cite_note-1"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www.simplilearn.com/project-management/"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956DA09-5506-4324-B683-94D334EEDAEA}"/>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b="1">
                <a:solidFill>
                  <a:schemeClr val="tx1"/>
                </a:solidFill>
                <a:latin typeface="Times New Roman" panose="02020603050405020304" pitchFamily="18" charset="0"/>
              </a:defRPr>
            </a:lvl1pPr>
            <a:lvl2pPr marL="742950" indent="-285750">
              <a:spcBef>
                <a:spcPct val="30000"/>
              </a:spcBef>
              <a:buSzPct val="100000"/>
              <a:buFont typeface="Wingdings" panose="05000000000000000000" pitchFamily="2" charset="2"/>
              <a:buChar char="u"/>
              <a:defRPr sz="1200">
                <a:solidFill>
                  <a:schemeClr val="tx1"/>
                </a:solidFill>
                <a:latin typeface="Times New Roman" panose="02020603050405020304" pitchFamily="18" charset="0"/>
              </a:defRPr>
            </a:lvl2pPr>
            <a:lvl3pPr marL="1143000" indent="-228600">
              <a:spcBef>
                <a:spcPct val="30000"/>
              </a:spcBef>
              <a:buSzPct val="100000"/>
              <a:buChar char="–"/>
              <a:defRPr sz="1200">
                <a:solidFill>
                  <a:schemeClr val="tx1"/>
                </a:solidFill>
                <a:latin typeface="Times New Roman" panose="02020603050405020304" pitchFamily="18" charset="0"/>
              </a:defRPr>
            </a:lvl3pPr>
            <a:lvl4pPr marL="1600200" indent="-228600">
              <a:spcBef>
                <a:spcPct val="30000"/>
              </a:spcBef>
              <a:buSzPct val="100000"/>
              <a:buFont typeface="Wingdings" panose="05000000000000000000" pitchFamily="2" charset="2"/>
              <a:buChar char="Ÿ"/>
              <a:defRPr sz="1200">
                <a:solidFill>
                  <a:schemeClr val="tx1"/>
                </a:solidFill>
                <a:latin typeface="Times New Roman" panose="02020603050405020304" pitchFamily="18" charset="0"/>
              </a:defRPr>
            </a:lvl4pPr>
            <a:lvl5pPr marL="2057400" indent="-228600">
              <a:spcBef>
                <a:spcPct val="30000"/>
              </a:spcBef>
              <a:buSzPct val="100000"/>
              <a:buFont typeface="Wingdings" panose="05000000000000000000" pitchFamily="2" charset="2"/>
              <a:buChar char="Ø"/>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9pPr>
          </a:lstStyle>
          <a:p>
            <a:pPr>
              <a:spcBef>
                <a:spcPct val="0"/>
              </a:spcBef>
            </a:pPr>
            <a:r>
              <a:rPr lang="en-US" altLang="en-US">
                <a:latin typeface="Arial" panose="020B0604020202020204" pitchFamily="34" charset="0"/>
              </a:rPr>
              <a:t>Course #1031-1:  Project Management Tools and Techniques	              Module 1-Course Intro </a:t>
            </a:r>
            <a:endParaRPr lang="en-US" altLang="en-US"/>
          </a:p>
        </p:txBody>
      </p:sp>
      <p:sp>
        <p:nvSpPr>
          <p:cNvPr id="16387" name="Rectangle 4">
            <a:extLst>
              <a:ext uri="{FF2B5EF4-FFF2-40B4-BE49-F238E27FC236}">
                <a16:creationId xmlns:a16="http://schemas.microsoft.com/office/drawing/2014/main" id="{23CAA1D4-71E1-4A0F-8FEC-A7F6433EB094}"/>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b="1">
                <a:solidFill>
                  <a:schemeClr val="tx1"/>
                </a:solidFill>
                <a:latin typeface="Times New Roman" panose="02020603050405020304" pitchFamily="18" charset="0"/>
              </a:defRPr>
            </a:lvl1pPr>
            <a:lvl2pPr marL="742950" indent="-285750">
              <a:spcBef>
                <a:spcPct val="30000"/>
              </a:spcBef>
              <a:buSzPct val="100000"/>
              <a:buFont typeface="Wingdings" panose="05000000000000000000" pitchFamily="2" charset="2"/>
              <a:buChar char="u"/>
              <a:defRPr sz="1200">
                <a:solidFill>
                  <a:schemeClr val="tx1"/>
                </a:solidFill>
                <a:latin typeface="Times New Roman" panose="02020603050405020304" pitchFamily="18" charset="0"/>
              </a:defRPr>
            </a:lvl2pPr>
            <a:lvl3pPr marL="1143000" indent="-228600">
              <a:spcBef>
                <a:spcPct val="30000"/>
              </a:spcBef>
              <a:buSzPct val="100000"/>
              <a:buChar char="–"/>
              <a:defRPr sz="1200">
                <a:solidFill>
                  <a:schemeClr val="tx1"/>
                </a:solidFill>
                <a:latin typeface="Times New Roman" panose="02020603050405020304" pitchFamily="18" charset="0"/>
              </a:defRPr>
            </a:lvl3pPr>
            <a:lvl4pPr marL="1600200" indent="-228600">
              <a:spcBef>
                <a:spcPct val="30000"/>
              </a:spcBef>
              <a:buSzPct val="100000"/>
              <a:buFont typeface="Wingdings" panose="05000000000000000000" pitchFamily="2" charset="2"/>
              <a:buChar char="Ÿ"/>
              <a:defRPr sz="1200">
                <a:solidFill>
                  <a:schemeClr val="tx1"/>
                </a:solidFill>
                <a:latin typeface="Times New Roman" panose="02020603050405020304" pitchFamily="18" charset="0"/>
              </a:defRPr>
            </a:lvl4pPr>
            <a:lvl5pPr marL="2057400" indent="-228600">
              <a:spcBef>
                <a:spcPct val="30000"/>
              </a:spcBef>
              <a:buSzPct val="100000"/>
              <a:buFont typeface="Wingdings" panose="05000000000000000000" pitchFamily="2" charset="2"/>
              <a:buChar char="Ø"/>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9pPr>
          </a:lstStyle>
          <a:p>
            <a:pPr>
              <a:spcBef>
                <a:spcPct val="0"/>
              </a:spcBef>
            </a:pPr>
            <a:r>
              <a:rPr lang="en-US" altLang="en-US" sz="1000">
                <a:latin typeface="Arial" panose="020B0604020202020204" pitchFamily="34" charset="0"/>
              </a:rPr>
              <a:t>Copyright 2001, General Physics Corporation	                  </a:t>
            </a:r>
            <a:r>
              <a:rPr lang="en-US" altLang="en-US">
                <a:latin typeface="Arial" panose="020B0604020202020204" pitchFamily="34" charset="0"/>
              </a:rPr>
              <a:t>Instructor Guide</a:t>
            </a:r>
          </a:p>
        </p:txBody>
      </p:sp>
      <p:sp>
        <p:nvSpPr>
          <p:cNvPr id="16388" name="Rectangle 16">
            <a:extLst>
              <a:ext uri="{FF2B5EF4-FFF2-40B4-BE49-F238E27FC236}">
                <a16:creationId xmlns:a16="http://schemas.microsoft.com/office/drawing/2014/main" id="{CEF17629-327F-4D91-82CA-B2344365A9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b="1">
                <a:solidFill>
                  <a:schemeClr val="tx1"/>
                </a:solidFill>
                <a:latin typeface="Times New Roman" panose="02020603050405020304" pitchFamily="18" charset="0"/>
              </a:defRPr>
            </a:lvl1pPr>
            <a:lvl2pPr marL="742950" indent="-285750">
              <a:spcBef>
                <a:spcPct val="30000"/>
              </a:spcBef>
              <a:buSzPct val="100000"/>
              <a:buFont typeface="Wingdings" panose="05000000000000000000" pitchFamily="2" charset="2"/>
              <a:buChar char="u"/>
              <a:defRPr sz="1200">
                <a:solidFill>
                  <a:schemeClr val="tx1"/>
                </a:solidFill>
                <a:latin typeface="Times New Roman" panose="02020603050405020304" pitchFamily="18" charset="0"/>
              </a:defRPr>
            </a:lvl2pPr>
            <a:lvl3pPr marL="1143000" indent="-228600">
              <a:spcBef>
                <a:spcPct val="30000"/>
              </a:spcBef>
              <a:buSzPct val="100000"/>
              <a:buChar char="–"/>
              <a:defRPr sz="1200">
                <a:solidFill>
                  <a:schemeClr val="tx1"/>
                </a:solidFill>
                <a:latin typeface="Times New Roman" panose="02020603050405020304" pitchFamily="18" charset="0"/>
              </a:defRPr>
            </a:lvl3pPr>
            <a:lvl4pPr marL="1600200" indent="-228600">
              <a:spcBef>
                <a:spcPct val="30000"/>
              </a:spcBef>
              <a:buSzPct val="100000"/>
              <a:buFont typeface="Wingdings" panose="05000000000000000000" pitchFamily="2" charset="2"/>
              <a:buChar char="Ÿ"/>
              <a:defRPr sz="1200">
                <a:solidFill>
                  <a:schemeClr val="tx1"/>
                </a:solidFill>
                <a:latin typeface="Times New Roman" panose="02020603050405020304" pitchFamily="18" charset="0"/>
              </a:defRPr>
            </a:lvl4pPr>
            <a:lvl5pPr marL="2057400" indent="-228600">
              <a:spcBef>
                <a:spcPct val="30000"/>
              </a:spcBef>
              <a:buSzPct val="100000"/>
              <a:buFont typeface="Wingdings" panose="05000000000000000000" pitchFamily="2" charset="2"/>
              <a:buChar char="Ø"/>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buSzPct val="100000"/>
              <a:buFont typeface="Wingdings" panose="05000000000000000000" pitchFamily="2" charset="2"/>
              <a:buChar char="Ø"/>
              <a:defRPr sz="1200">
                <a:solidFill>
                  <a:schemeClr val="tx1"/>
                </a:solidFill>
                <a:latin typeface="Times New Roman" panose="02020603050405020304" pitchFamily="18" charset="0"/>
              </a:defRPr>
            </a:lvl9pPr>
          </a:lstStyle>
          <a:p>
            <a:pPr>
              <a:spcBef>
                <a:spcPct val="0"/>
              </a:spcBef>
            </a:pPr>
            <a:r>
              <a:rPr lang="en-US" altLang="en-US" sz="1800">
                <a:latin typeface="Arial" panose="020B0604020202020204" pitchFamily="34" charset="0"/>
              </a:rPr>
              <a:t>IG 1-1-</a:t>
            </a:r>
            <a:fld id="{1CFB3178-0C7E-485C-993A-B884F5DF4B9D}" type="slidenum">
              <a:rPr lang="en-US" altLang="en-US" sz="1800" smtClean="0">
                <a:latin typeface="Arial" panose="020B0604020202020204" pitchFamily="34" charset="0"/>
              </a:rPr>
              <a:pPr>
                <a:spcBef>
                  <a:spcPct val="0"/>
                </a:spcBef>
              </a:pPr>
              <a:t>5</a:t>
            </a:fld>
            <a:endParaRPr lang="en-US" altLang="en-US" sz="1800">
              <a:latin typeface="Arial" panose="020B0604020202020204" pitchFamily="34" charset="0"/>
            </a:endParaRPr>
          </a:p>
        </p:txBody>
      </p:sp>
      <p:sp>
        <p:nvSpPr>
          <p:cNvPr id="16389" name="Rectangle 2">
            <a:extLst>
              <a:ext uri="{FF2B5EF4-FFF2-40B4-BE49-F238E27FC236}">
                <a16:creationId xmlns:a16="http://schemas.microsoft.com/office/drawing/2014/main" id="{9224EB2E-50BD-4906-BA24-5D66404133AE}"/>
              </a:ext>
            </a:extLst>
          </p:cNvPr>
          <p:cNvSpPr>
            <a:spLocks noGrp="1" noRot="1" noChangeAspect="1" noChangeArrowheads="1" noTextEdit="1"/>
          </p:cNvSpPr>
          <p:nvPr>
            <p:ph type="sldImg"/>
          </p:nvPr>
        </p:nvSpPr>
        <p:spPr>
          <a:xfrm>
            <a:off x="-374650" y="533400"/>
            <a:ext cx="6070600" cy="3416300"/>
          </a:xfrm>
          <a:ln/>
        </p:spPr>
      </p:sp>
      <p:sp>
        <p:nvSpPr>
          <p:cNvPr id="16390" name="Rectangle 3">
            <a:extLst>
              <a:ext uri="{FF2B5EF4-FFF2-40B4-BE49-F238E27FC236}">
                <a16:creationId xmlns:a16="http://schemas.microsoft.com/office/drawing/2014/main" id="{B83DBEA8-814A-425B-9530-0F49FA8EFDFA}"/>
              </a:ext>
            </a:extLst>
          </p:cNvPr>
          <p:cNvSpPr>
            <a:spLocks noGrp="1" noChangeArrowheads="1"/>
          </p:cNvSpPr>
          <p:nvPr>
            <p:ph type="body" idx="1"/>
          </p:nvPr>
        </p:nvSpPr>
        <p:spPr>
          <a:xfrm>
            <a:off x="609600" y="4343400"/>
            <a:ext cx="33432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86298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 the activity</a:t>
            </a:r>
          </a:p>
        </p:txBody>
      </p:sp>
      <p:sp>
        <p:nvSpPr>
          <p:cNvPr id="4" name="Slide Number Placeholder 3"/>
          <p:cNvSpPr>
            <a:spLocks noGrp="1"/>
          </p:cNvSpPr>
          <p:nvPr>
            <p:ph type="sldNum" sz="quarter" idx="5"/>
          </p:nvPr>
        </p:nvSpPr>
        <p:spPr/>
        <p:txBody>
          <a:bodyPr/>
          <a:lstStyle/>
          <a:p>
            <a:fld id="{4A8E9F9D-134B-4546-82BA-B9CB7334957E}" type="slidenum">
              <a:rPr lang="en-GB" smtClean="0"/>
              <a:t>7</a:t>
            </a:fld>
            <a:endParaRPr lang="en-GB"/>
          </a:p>
        </p:txBody>
      </p:sp>
    </p:spTree>
    <p:extLst>
      <p:ext uri="{BB962C8B-B14F-4D97-AF65-F5344CB8AC3E}">
        <p14:creationId xmlns:p14="http://schemas.microsoft.com/office/powerpoint/2010/main" val="1212178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Roboto" panose="02000000000000000000" pitchFamily="2" charset="0"/>
              </a:rPr>
              <a:t>What's the Difference between Projects and Programs? - or Project Management and Program Management? </a:t>
            </a:r>
            <a:r>
              <a:rPr lang="en-GB" dirty="0"/>
              <a:t>This video provides clear definitions and examples, enhancing your grasp of how projects and programmes function within organisations.</a:t>
            </a:r>
          </a:p>
        </p:txBody>
      </p:sp>
      <p:sp>
        <p:nvSpPr>
          <p:cNvPr id="4" name="Slide Number Placeholder 3"/>
          <p:cNvSpPr>
            <a:spLocks noGrp="1"/>
          </p:cNvSpPr>
          <p:nvPr>
            <p:ph type="sldNum" sz="quarter" idx="5"/>
          </p:nvPr>
        </p:nvSpPr>
        <p:spPr/>
        <p:txBody>
          <a:bodyPr/>
          <a:lstStyle/>
          <a:p>
            <a:fld id="{7ABB109B-CEDD-408E-A6B7-A17EA61E6C90}" type="slidenum">
              <a:rPr lang="en-GB" smtClean="0"/>
              <a:t>9</a:t>
            </a:fld>
            <a:endParaRPr lang="en-GB"/>
          </a:p>
        </p:txBody>
      </p:sp>
    </p:spTree>
    <p:extLst>
      <p:ext uri="{BB962C8B-B14F-4D97-AF65-F5344CB8AC3E}">
        <p14:creationId xmlns:p14="http://schemas.microsoft.com/office/powerpoint/2010/main" val="2085459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36387E8-FC6C-48F8-B44E-1E9F56633892}" type="slidenum">
              <a:rPr lang="en-GB" smtClean="0"/>
              <a:t>11</a:t>
            </a:fld>
            <a:endParaRPr lang="en-GB"/>
          </a:p>
        </p:txBody>
      </p:sp>
    </p:spTree>
    <p:extLst>
      <p:ext uri="{BB962C8B-B14F-4D97-AF65-F5344CB8AC3E}">
        <p14:creationId xmlns:p14="http://schemas.microsoft.com/office/powerpoint/2010/main" val="2120522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Objective: </a:t>
            </a:r>
            <a:r>
              <a:rPr lang="en-GB" sz="1200" dirty="0">
                <a:latin typeface="Arial" panose="020B0604020202020204" pitchFamily="34" charset="0"/>
                <a:cs typeface="Arial" panose="020B0604020202020204" pitchFamily="34" charset="0"/>
              </a:rPr>
              <a:t>Explain how portfolio management contributes to organisational strategy.</a:t>
            </a:r>
          </a:p>
          <a:p>
            <a:endParaRPr lang="en-US" dirty="0">
              <a:cs typeface="Calibri"/>
            </a:endParaRPr>
          </a:p>
        </p:txBody>
      </p:sp>
      <p:sp>
        <p:nvSpPr>
          <p:cNvPr id="4" name="Slide Number Placeholder 3"/>
          <p:cNvSpPr>
            <a:spLocks noGrp="1"/>
          </p:cNvSpPr>
          <p:nvPr>
            <p:ph type="sldNum" sz="quarter" idx="5"/>
          </p:nvPr>
        </p:nvSpPr>
        <p:spPr/>
        <p:txBody>
          <a:bodyPr/>
          <a:lstStyle/>
          <a:p>
            <a:fld id="{536387E8-FC6C-48F8-B44E-1E9F56633892}" type="slidenum">
              <a:rPr lang="en-GB" smtClean="0"/>
              <a:t>17</a:t>
            </a:fld>
            <a:endParaRPr lang="en-GB"/>
          </a:p>
        </p:txBody>
      </p:sp>
    </p:spTree>
    <p:extLst>
      <p:ext uri="{BB962C8B-B14F-4D97-AF65-F5344CB8AC3E}">
        <p14:creationId xmlns:p14="http://schemas.microsoft.com/office/powerpoint/2010/main" val="3834341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defTabSz="946221">
              <a:defRPr/>
            </a:pPr>
            <a:fld id="{3021A04C-308F-453D-8AD7-3A96825F586E}" type="slidenum">
              <a:rPr lang="en-GB">
                <a:solidFill>
                  <a:prstClr val="black"/>
                </a:solidFill>
                <a:latin typeface="Calibri" panose="020F0502020204030204"/>
              </a:rPr>
              <a:pPr defTabSz="946221">
                <a:defRPr/>
              </a:pPr>
              <a:t>18</a:t>
            </a:fld>
            <a:endParaRPr lang="en-GB">
              <a:solidFill>
                <a:prstClr val="black"/>
              </a:solidFill>
              <a:latin typeface="Calibri" panose="020F0502020204030204"/>
            </a:endParaRPr>
          </a:p>
        </p:txBody>
      </p:sp>
    </p:spTree>
    <p:extLst>
      <p:ext uri="{BB962C8B-B14F-4D97-AF65-F5344CB8AC3E}">
        <p14:creationId xmlns:p14="http://schemas.microsoft.com/office/powerpoint/2010/main" val="107363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0610B00-0720-4F62-BBB1-A041288F4904}"/>
              </a:ext>
            </a:extLst>
          </p:cNvPr>
          <p:cNvSpPr>
            <a:spLocks noGrp="1" noRot="1" noChangeAspect="1" noChangeArrowheads="1" noTextEdit="1"/>
          </p:cNvSpPr>
          <p:nvPr>
            <p:ph type="sldImg"/>
          </p:nvPr>
        </p:nvSpPr>
        <p:spPr>
          <a:ln/>
        </p:spPr>
      </p:sp>
      <p:sp>
        <p:nvSpPr>
          <p:cNvPr id="11267" name="Rectangle 3">
            <a:extLst>
              <a:ext uri="{FF2B5EF4-FFF2-40B4-BE49-F238E27FC236}">
                <a16:creationId xmlns:a16="http://schemas.microsoft.com/office/drawing/2014/main" id="{57F16A6C-38B9-432F-B362-B24AEEA7012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92096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GROUP ACTIVITY 3: Business Case for Sustainable Transport Pilot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 Scenario: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You have been appointed as part of a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student consultancy team</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working on behalf of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Green Move Urban Solutions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 non-profit organisation supporting local authorities in delivering sustainable and inclusive transport systems.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Green Move has tasked your team with designing and managing a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sustainable transport pilot</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for a mid-sized UK urban area. As part of the project portfolio, your group  project  will focus 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Group A</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Enhancing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affordable public transport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Group B</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Reducing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carbon emissions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Group C</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-Promoting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public transport use</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among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underrepresented groups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Task Instructions: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As a project team, you will design and propose a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professional business case presentation</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simulating a pitch to your client,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Green Move Urban Solutions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Your presentation should communicate the following: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Background.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Benefits.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Risks.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Budget.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Options appraisal.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Timescale.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Produce a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5–7-minute group presentation</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simulating a pitch to the client on either flip chart paper or PowerPoint.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A8E9F9D-134B-4546-82BA-B9CB7334957E}" type="slidenum">
              <a:rPr lang="en-GB" smtClean="0"/>
              <a:t>23</a:t>
            </a:fld>
            <a:endParaRPr lang="en-GB"/>
          </a:p>
        </p:txBody>
      </p:sp>
    </p:spTree>
    <p:extLst>
      <p:ext uri="{BB962C8B-B14F-4D97-AF65-F5344CB8AC3E}">
        <p14:creationId xmlns:p14="http://schemas.microsoft.com/office/powerpoint/2010/main" val="2402946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GROUP ACTIVITY 3: Business Case for Sustainable Transport Pilot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 Scenario: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You have been appointed as part of a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student consultancy team</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working on behalf of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Green Move Urban Solutions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 non-profit organisation supporting local authorities in delivering sustainable and inclusive transport systems.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Green Move has tasked your team with designing and managing a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sustainable transport pilot</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for a mid-sized UK urban area. As part of the project portfolio, your group  project  will focus 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Group A</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Enhancing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affordable public transport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Group B</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Reducing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carbon emissions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Group C</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-Promoting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public transport use</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among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underrepresented groups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Task Instructions: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As a project team, you will design and propose a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professional business case presentation</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simulating a pitch to your client,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Green Move Urban Solutions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07000"/>
              </a:lnSpc>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Your presentation should communicate the following: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Background.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Benefits.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Risks.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Budget.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Options appraisal.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Timescale.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Produce a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5–7-minute group presentation</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simulating a pitch to the client on either flip chart paper or PowerPoint.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A8E9F9D-134B-4546-82BA-B9CB7334957E}" type="slidenum">
              <a:rPr lang="en-GB" smtClean="0"/>
              <a:t>24</a:t>
            </a:fld>
            <a:endParaRPr lang="en-GB"/>
          </a:p>
        </p:txBody>
      </p:sp>
    </p:spTree>
    <p:extLst>
      <p:ext uri="{BB962C8B-B14F-4D97-AF65-F5344CB8AC3E}">
        <p14:creationId xmlns:p14="http://schemas.microsoft.com/office/powerpoint/2010/main" val="29533339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995EF284-7BC2-424A-B585-A6928574B4F2}"/>
              </a:ext>
            </a:extLst>
          </p:cNvPr>
          <p:cNvSpPr>
            <a:spLocks noGrp="1" noRot="1" noChangeAspect="1" noChangeArrowheads="1" noTextEdit="1"/>
          </p:cNvSpPr>
          <p:nvPr>
            <p:ph type="sldImg"/>
          </p:nvPr>
        </p:nvSpPr>
        <p:spPr>
          <a:ln/>
        </p:spPr>
      </p:sp>
      <p:sp>
        <p:nvSpPr>
          <p:cNvPr id="92163" name="Rectangle 3">
            <a:extLst>
              <a:ext uri="{FF2B5EF4-FFF2-40B4-BE49-F238E27FC236}">
                <a16:creationId xmlns:a16="http://schemas.microsoft.com/office/drawing/2014/main" id="{F31AF2B6-CE44-4D31-B15E-1ACEB93647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Scope creep</a:t>
            </a:r>
            <a:r>
              <a:rPr lang="en-GB" altLang="en-US"/>
              <a:t> (also called requirement </a:t>
            </a:r>
            <a:r>
              <a:rPr lang="en-GB" altLang="en-US" b="1"/>
              <a:t>creep</a:t>
            </a:r>
            <a:r>
              <a:rPr lang="en-GB" altLang="en-US"/>
              <a:t>, function </a:t>
            </a:r>
            <a:r>
              <a:rPr lang="en-GB" altLang="en-US" b="1"/>
              <a:t>creep</a:t>
            </a:r>
            <a:r>
              <a:rPr lang="en-GB" altLang="en-US"/>
              <a:t> and feature </a:t>
            </a:r>
            <a:r>
              <a:rPr lang="en-GB" altLang="en-US" b="1"/>
              <a:t>creep) in project management</a:t>
            </a:r>
            <a:r>
              <a:rPr lang="en-GB" altLang="en-US"/>
              <a:t> refers to uncontrolled changes or continuous growth in a</a:t>
            </a:r>
            <a:r>
              <a:rPr lang="en-GB" altLang="en-US" b="1"/>
              <a:t>project</a:t>
            </a:r>
            <a:r>
              <a:rPr lang="en-GB" altLang="en-US"/>
              <a:t>'s </a:t>
            </a:r>
            <a:r>
              <a:rPr lang="en-GB" altLang="en-US" b="1"/>
              <a:t>scope</a:t>
            </a:r>
            <a:r>
              <a:rPr lang="en-GB" altLang="en-US"/>
              <a:t>. This can occur when the </a:t>
            </a:r>
            <a:r>
              <a:rPr lang="en-GB" altLang="en-US" b="1"/>
              <a:t>scope</a:t>
            </a:r>
            <a:r>
              <a:rPr lang="en-GB" altLang="en-US"/>
              <a:t> of a </a:t>
            </a:r>
            <a:r>
              <a:rPr lang="en-GB" altLang="en-US" b="1"/>
              <a:t>project</a:t>
            </a:r>
            <a:r>
              <a:rPr lang="en-GB" altLang="en-US"/>
              <a:t> is not properly defined, documented, or controlled. It is generally considered harmful.</a:t>
            </a:r>
            <a:endParaRPr lang="en-US" altLang="en-US"/>
          </a:p>
        </p:txBody>
      </p:sp>
    </p:spTree>
    <p:extLst>
      <p:ext uri="{BB962C8B-B14F-4D97-AF65-F5344CB8AC3E}">
        <p14:creationId xmlns:p14="http://schemas.microsoft.com/office/powerpoint/2010/main" val="332846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1B2B0B08-28F2-479D-A274-647AA12CA735}"/>
              </a:ext>
            </a:extLst>
          </p:cNvPr>
          <p:cNvSpPr>
            <a:spLocks noGrp="1" noRot="1" noChangeAspect="1" noChangeArrowheads="1" noTextEdit="1"/>
          </p:cNvSpPr>
          <p:nvPr>
            <p:ph type="sldImg"/>
          </p:nvPr>
        </p:nvSpPr>
        <p:spPr>
          <a:ln/>
        </p:spPr>
      </p:sp>
      <p:sp>
        <p:nvSpPr>
          <p:cNvPr id="96259" name="Rectangle 3">
            <a:extLst>
              <a:ext uri="{FF2B5EF4-FFF2-40B4-BE49-F238E27FC236}">
                <a16:creationId xmlns:a16="http://schemas.microsoft.com/office/drawing/2014/main" id="{3A722FA3-CCE2-4F10-A88B-1693895D5CF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85993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DA635EA0-9F17-4A13-A9C5-535314A60B20}"/>
              </a:ext>
            </a:extLst>
          </p:cNvPr>
          <p:cNvSpPr>
            <a:spLocks noGrp="1" noRot="1" noChangeAspect="1" noChangeArrowheads="1" noTextEdit="1"/>
          </p:cNvSpPr>
          <p:nvPr>
            <p:ph type="sldImg"/>
          </p:nvPr>
        </p:nvSpPr>
        <p:spPr>
          <a:ln/>
        </p:spPr>
      </p:sp>
      <p:sp>
        <p:nvSpPr>
          <p:cNvPr id="98307" name="Rectangle 3">
            <a:extLst>
              <a:ext uri="{FF2B5EF4-FFF2-40B4-BE49-F238E27FC236}">
                <a16:creationId xmlns:a16="http://schemas.microsoft.com/office/drawing/2014/main" id="{9FAEBE17-AD06-4762-A53C-A9E20A8DFA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9159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C15CEFAC-C574-4412-8445-2C6E06F2B26E}"/>
              </a:ext>
            </a:extLst>
          </p:cNvPr>
          <p:cNvSpPr>
            <a:spLocks noGrp="1" noRot="1" noChangeAspect="1" noChangeArrowheads="1" noTextEdit="1"/>
          </p:cNvSpPr>
          <p:nvPr>
            <p:ph type="sldImg"/>
          </p:nvPr>
        </p:nvSpPr>
        <p:spPr>
          <a:ln/>
        </p:spPr>
      </p:sp>
      <p:sp>
        <p:nvSpPr>
          <p:cNvPr id="100355" name="Rectangle 3">
            <a:extLst>
              <a:ext uri="{FF2B5EF4-FFF2-40B4-BE49-F238E27FC236}">
                <a16:creationId xmlns:a16="http://schemas.microsoft.com/office/drawing/2014/main" id="{13A52E25-2E52-4548-B369-3B96B0E82B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0041903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A2A6B218-2EB5-4326-937A-8FDACD01C01F}"/>
              </a:ext>
            </a:extLst>
          </p:cNvPr>
          <p:cNvSpPr>
            <a:spLocks noGrp="1" noChangeArrowheads="1"/>
          </p:cNvSpPr>
          <p:nvPr>
            <p:ph type="body" idx="1"/>
          </p:nvPr>
        </p:nvSpPr>
        <p:spPr>
          <a:xfrm>
            <a:off x="914400" y="4551363"/>
            <a:ext cx="5027613" cy="43227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p>
            <a:endParaRPr lang="en-US" altLang="en-US"/>
          </a:p>
        </p:txBody>
      </p:sp>
      <p:sp>
        <p:nvSpPr>
          <p:cNvPr id="102403" name="Rectangle 3">
            <a:extLst>
              <a:ext uri="{FF2B5EF4-FFF2-40B4-BE49-F238E27FC236}">
                <a16:creationId xmlns:a16="http://schemas.microsoft.com/office/drawing/2014/main" id="{8C17843E-ACED-438A-8AB8-A37A546E0169}"/>
              </a:ext>
            </a:extLst>
          </p:cNvPr>
          <p:cNvSpPr>
            <a:spLocks noGrp="1" noRot="1" noChangeAspect="1" noChangeArrowheads="1" noTextEdit="1"/>
          </p:cNvSpPr>
          <p:nvPr>
            <p:ph type="sldImg"/>
          </p:nvPr>
        </p:nvSpPr>
        <p:spPr>
          <a:xfrm>
            <a:off x="257175" y="723900"/>
            <a:ext cx="6345238" cy="3570288"/>
          </a:xfrm>
          <a:ln w="12700" cap="flat">
            <a:solidFill>
              <a:schemeClr val="tx1"/>
            </a:solidFill>
          </a:ln>
        </p:spPr>
      </p:sp>
    </p:spTree>
    <p:extLst>
      <p:ext uri="{BB962C8B-B14F-4D97-AF65-F5344CB8AC3E}">
        <p14:creationId xmlns:p14="http://schemas.microsoft.com/office/powerpoint/2010/main" val="31947246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50785AD0-A688-43C5-BC4B-CB218E4630EF}"/>
              </a:ext>
            </a:extLst>
          </p:cNvPr>
          <p:cNvSpPr>
            <a:spLocks noGrp="1" noRot="1" noChangeAspect="1" noTextEdit="1"/>
          </p:cNvSpPr>
          <p:nvPr>
            <p:ph type="sldImg"/>
          </p:nvPr>
        </p:nvSpPr>
        <p:spPr>
          <a:ln/>
        </p:spPr>
      </p:sp>
      <p:sp>
        <p:nvSpPr>
          <p:cNvPr id="104451" name="Notes Placeholder 2">
            <a:extLst>
              <a:ext uri="{FF2B5EF4-FFF2-40B4-BE49-F238E27FC236}">
                <a16:creationId xmlns:a16="http://schemas.microsoft.com/office/drawing/2014/main" id="{6FE239B0-E2C7-491E-B29B-EA3A00694A7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4452" name="Slide Number Placeholder 3">
            <a:extLst>
              <a:ext uri="{FF2B5EF4-FFF2-40B4-BE49-F238E27FC236}">
                <a16:creationId xmlns:a16="http://schemas.microsoft.com/office/drawing/2014/main" id="{19B9AC8A-D037-4D17-8D11-A1A49A61C65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1F4EB15A-0AFA-4992-B3D2-6011BDEEDF59}" type="slidenum">
              <a:rPr lang="en-GB" altLang="en-US" sz="1200">
                <a:latin typeface="Times New Roman" panose="02020603050405020304" pitchFamily="18" charset="0"/>
              </a:rPr>
              <a:pPr/>
              <a:t>34</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9042389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a:extLst>
              <a:ext uri="{FF2B5EF4-FFF2-40B4-BE49-F238E27FC236}">
                <a16:creationId xmlns:a16="http://schemas.microsoft.com/office/drawing/2014/main" id="{2A69378C-77B6-4D8F-BD1B-4B25144F2737}"/>
              </a:ext>
            </a:extLst>
          </p:cNvPr>
          <p:cNvSpPr>
            <a:spLocks noGrp="1" noRot="1" noChangeAspect="1" noTextEdit="1"/>
          </p:cNvSpPr>
          <p:nvPr>
            <p:ph type="sldImg"/>
          </p:nvPr>
        </p:nvSpPr>
        <p:spPr>
          <a:ln/>
        </p:spPr>
      </p:sp>
      <p:sp>
        <p:nvSpPr>
          <p:cNvPr id="106499" name="Notes Placeholder 2">
            <a:extLst>
              <a:ext uri="{FF2B5EF4-FFF2-40B4-BE49-F238E27FC236}">
                <a16:creationId xmlns:a16="http://schemas.microsoft.com/office/drawing/2014/main" id="{DA339B7F-1236-4278-8B1E-C5D6155093B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“project initiator” or Project Sponsor is external to the project organization and at a level that is able to fund the project. The development and issuance of the Project Charter by the project initiator links the project to the ongoing work of the organization. The project initiator or sponsor will either create the project charter themselves or delegate that task to the project manager. In either case, it needs to be done before planning starts. To start writing your project charter you will need to perform certain tasks which enable you to: 1) Identify the high-level requirements 2) Define and agree the high-level project scope 3) Identify the project or stage objectives 4) Define the project success criteria 5) Identify and define any obvious project milestones 6) Define the approximate budget 7) Ensure that the project is aligned with the organizations strategic goals –</a:t>
            </a:r>
          </a:p>
          <a:p>
            <a:r>
              <a:rPr lang="en-GB" altLang="en-US"/>
              <a:t>The right to apply project resources, expend funds, make decisions, or give approvals.</a:t>
            </a:r>
          </a:p>
          <a:p>
            <a:endParaRPr lang="en-GB" altLang="en-US"/>
          </a:p>
          <a:p>
            <a:r>
              <a:rPr lang="en-GB" altLang="en-US">
                <a:latin typeface="Arial" panose="020B0604020202020204" pitchFamily="34" charset="0"/>
              </a:rPr>
              <a:t>A project charter provides a bird’s eye view of the project by describing a preliminary framework of the project’s goals, scope and high level deliverables.  It demonstrates the commitment of the organization and senior management to the project and provides formal agreement about the projects details.  It will set your project on the right track and help it to continue in the right direction. It's a critical component of the </a:t>
            </a:r>
            <a:r>
              <a:rPr lang="en-GB" altLang="en-US" b="1">
                <a:latin typeface="Arial" panose="020B0604020202020204" pitchFamily="34" charset="0"/>
              </a:rPr>
              <a:t>project</a:t>
            </a:r>
            <a:r>
              <a:rPr lang="en-GB" altLang="en-US">
                <a:latin typeface="Arial" panose="020B0604020202020204" pitchFamily="34" charset="0"/>
              </a:rPr>
              <a:t> management initiation and planning phases, and you'll refer to it throughout the life of the </a:t>
            </a:r>
            <a:r>
              <a:rPr lang="en-GB" altLang="en-US" b="1">
                <a:latin typeface="Arial" panose="020B0604020202020204" pitchFamily="34" charset="0"/>
              </a:rPr>
              <a:t>project</a:t>
            </a:r>
            <a:r>
              <a:rPr lang="en-GB" altLang="en-US">
                <a:latin typeface="Arial" panose="020B0604020202020204" pitchFamily="34" charset="0"/>
              </a:rPr>
              <a:t>.</a:t>
            </a:r>
            <a:endParaRPr lang="en-GB" altLang="en-US"/>
          </a:p>
        </p:txBody>
      </p:sp>
    </p:spTree>
    <p:extLst>
      <p:ext uri="{BB962C8B-B14F-4D97-AF65-F5344CB8AC3E}">
        <p14:creationId xmlns:p14="http://schemas.microsoft.com/office/powerpoint/2010/main" val="5516031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a:extLst>
              <a:ext uri="{FF2B5EF4-FFF2-40B4-BE49-F238E27FC236}">
                <a16:creationId xmlns:a16="http://schemas.microsoft.com/office/drawing/2014/main" id="{2F02A506-10D3-4A0D-8224-9002E8F0662E}"/>
              </a:ext>
            </a:extLst>
          </p:cNvPr>
          <p:cNvSpPr>
            <a:spLocks noGrp="1" noRot="1" noChangeAspect="1" noTextEdit="1"/>
          </p:cNvSpPr>
          <p:nvPr>
            <p:ph type="sldImg"/>
          </p:nvPr>
        </p:nvSpPr>
        <p:spPr>
          <a:ln/>
        </p:spPr>
      </p:sp>
      <p:sp>
        <p:nvSpPr>
          <p:cNvPr id="108547" name="Notes Placeholder 2">
            <a:extLst>
              <a:ext uri="{FF2B5EF4-FFF2-40B4-BE49-F238E27FC236}">
                <a16:creationId xmlns:a16="http://schemas.microsoft.com/office/drawing/2014/main" id="{D23DF51B-14C3-485D-8D7C-1E06B4F198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 </a:t>
            </a:r>
            <a:r>
              <a:rPr lang="en-GB" altLang="en-US" b="1">
                <a:latin typeface="Arial" panose="020B0604020202020204" pitchFamily="34" charset="0"/>
              </a:rPr>
              <a:t>project charter</a:t>
            </a:r>
            <a:r>
              <a:rPr lang="en-GB" altLang="en-US">
                <a:latin typeface="Arial" panose="020B0604020202020204" pitchFamily="34" charset="0"/>
              </a:rPr>
              <a:t> describes what your </a:t>
            </a:r>
            <a:r>
              <a:rPr lang="en-GB" altLang="en-US" b="1">
                <a:latin typeface="Arial" panose="020B0604020202020204" pitchFamily="34" charset="0"/>
              </a:rPr>
              <a:t>project</a:t>
            </a:r>
            <a:r>
              <a:rPr lang="en-GB" altLang="en-US">
                <a:latin typeface="Arial" panose="020B0604020202020204" pitchFamily="34" charset="0"/>
              </a:rPr>
              <a:t> is</a:t>
            </a:r>
            <a:endParaRPr lang="en-GB" altLang="en-US"/>
          </a:p>
        </p:txBody>
      </p:sp>
    </p:spTree>
    <p:extLst>
      <p:ext uri="{BB962C8B-B14F-4D97-AF65-F5344CB8AC3E}">
        <p14:creationId xmlns:p14="http://schemas.microsoft.com/office/powerpoint/2010/main" val="3452473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a:extLst>
              <a:ext uri="{FF2B5EF4-FFF2-40B4-BE49-F238E27FC236}">
                <a16:creationId xmlns:a16="http://schemas.microsoft.com/office/drawing/2014/main" id="{EA4913E0-B930-4ED1-A69F-A7D797CE9F4E}"/>
              </a:ext>
            </a:extLst>
          </p:cNvPr>
          <p:cNvSpPr>
            <a:spLocks noGrp="1" noRot="1" noChangeAspect="1" noTextEdit="1"/>
          </p:cNvSpPr>
          <p:nvPr>
            <p:ph type="sldImg"/>
          </p:nvPr>
        </p:nvSpPr>
        <p:spPr>
          <a:ln/>
        </p:spPr>
      </p:sp>
      <p:sp>
        <p:nvSpPr>
          <p:cNvPr id="112643" name="Notes Placeholder 2">
            <a:extLst>
              <a:ext uri="{FF2B5EF4-FFF2-40B4-BE49-F238E27FC236}">
                <a16:creationId xmlns:a16="http://schemas.microsoft.com/office/drawing/2014/main" id="{8A10BE9D-9251-42D3-8A86-15A29F6A3D0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2644" name="Slide Number Placeholder 3">
            <a:extLst>
              <a:ext uri="{FF2B5EF4-FFF2-40B4-BE49-F238E27FC236}">
                <a16:creationId xmlns:a16="http://schemas.microsoft.com/office/drawing/2014/main" id="{6FF44142-0420-469B-8A7A-3EDE4ADDDD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FCE32290-5EA3-4B39-8478-A07BE1DC9664}" type="slidenum">
              <a:rPr lang="en-GB" altLang="en-US" sz="1200">
                <a:latin typeface="Times New Roman" panose="02020603050405020304" pitchFamily="18" charset="0"/>
              </a:rPr>
              <a:pPr/>
              <a:t>39</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1935586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a:extLst>
              <a:ext uri="{FF2B5EF4-FFF2-40B4-BE49-F238E27FC236}">
                <a16:creationId xmlns:a16="http://schemas.microsoft.com/office/drawing/2014/main" id="{29E26F8F-FC8C-47A5-A13E-702DB7E7FB9C}"/>
              </a:ext>
            </a:extLst>
          </p:cNvPr>
          <p:cNvSpPr>
            <a:spLocks noGrp="1" noRot="1" noChangeAspect="1" noChangeArrowheads="1" noTextEdit="1"/>
          </p:cNvSpPr>
          <p:nvPr>
            <p:ph type="sldImg"/>
          </p:nvPr>
        </p:nvSpPr>
        <p:spPr>
          <a:ln/>
        </p:spPr>
      </p:sp>
      <p:sp>
        <p:nvSpPr>
          <p:cNvPr id="126979" name="Rectangle 3">
            <a:extLst>
              <a:ext uri="{FF2B5EF4-FFF2-40B4-BE49-F238E27FC236}">
                <a16:creationId xmlns:a16="http://schemas.microsoft.com/office/drawing/2014/main" id="{56D2355F-C5BA-4086-A002-80703733A46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21302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a:extLst>
              <a:ext uri="{FF2B5EF4-FFF2-40B4-BE49-F238E27FC236}">
                <a16:creationId xmlns:a16="http://schemas.microsoft.com/office/drawing/2014/main" id="{2B24DC48-16F2-4783-AF9C-4F878D0DA434}"/>
              </a:ext>
            </a:extLst>
          </p:cNvPr>
          <p:cNvSpPr>
            <a:spLocks noGrp="1" noRot="1" noChangeAspect="1" noChangeArrowheads="1" noTextEdit="1"/>
          </p:cNvSpPr>
          <p:nvPr>
            <p:ph type="sldImg"/>
          </p:nvPr>
        </p:nvSpPr>
        <p:spPr>
          <a:ln/>
        </p:spPr>
      </p:sp>
      <p:sp>
        <p:nvSpPr>
          <p:cNvPr id="129027" name="Rectangle 3">
            <a:extLst>
              <a:ext uri="{FF2B5EF4-FFF2-40B4-BE49-F238E27FC236}">
                <a16:creationId xmlns:a16="http://schemas.microsoft.com/office/drawing/2014/main" id="{86667D9E-C0BF-49A9-9505-641BD1D9DB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Configuration management</a:t>
            </a:r>
            <a:r>
              <a:rPr lang="en-GB" altLang="en-US"/>
              <a:t> (</a:t>
            </a:r>
            <a:r>
              <a:rPr lang="en-GB" altLang="en-US" b="1"/>
              <a:t>CM</a:t>
            </a:r>
            <a:r>
              <a:rPr lang="en-GB" altLang="en-US"/>
              <a:t>) is a </a:t>
            </a:r>
            <a:r>
              <a:rPr lang="en-GB" altLang="en-US">
                <a:hlinkClick r:id="rId3" tooltip="Systems engineering"/>
              </a:rPr>
              <a:t>systems engineering</a:t>
            </a:r>
            <a:r>
              <a:rPr lang="en-GB" altLang="en-US"/>
              <a:t> process for establishing and maintaining consistency of a product's performance, functional, and physical attributes with its requirements, design, and operational information throughout its life.</a:t>
            </a:r>
            <a:r>
              <a:rPr lang="en-GB" altLang="en-US" baseline="30000">
                <a:hlinkClick r:id="rId4"/>
              </a:rPr>
              <a:t>[1]</a:t>
            </a:r>
            <a:r>
              <a:rPr lang="en-GB" altLang="en-US" baseline="30000">
                <a:hlinkClick r:id="rId5"/>
              </a:rPr>
              <a:t>[2]</a:t>
            </a:r>
            <a:r>
              <a:rPr lang="en-GB" altLang="en-US" baseline="30000"/>
              <a:t> </a:t>
            </a:r>
            <a:r>
              <a:rPr lang="en-GB" altLang="en-US"/>
              <a:t>A </a:t>
            </a:r>
            <a:r>
              <a:rPr lang="en-GB" altLang="en-US" b="1"/>
              <a:t>configuration</a:t>
            </a:r>
            <a:r>
              <a:rPr lang="en-GB" altLang="en-US"/>
              <a:t> is the set of functional and physical characteristics of a final deliverable defined in the</a:t>
            </a:r>
            <a:r>
              <a:rPr lang="en-GB" altLang="en-US" b="1"/>
              <a:t>specification</a:t>
            </a:r>
            <a:r>
              <a:rPr lang="en-GB" altLang="en-US"/>
              <a:t> and achieved in the execution of plans.</a:t>
            </a:r>
          </a:p>
          <a:p>
            <a:endParaRPr lang="en-GB" altLang="en-US"/>
          </a:p>
          <a:p>
            <a:r>
              <a:rPr lang="en-GB" altLang="en-US"/>
              <a:t>The process ensures that the deliverable meets the specified performance criteria. </a:t>
            </a:r>
            <a:endParaRPr lang="en-US" altLang="en-US"/>
          </a:p>
        </p:txBody>
      </p:sp>
    </p:spTree>
    <p:extLst>
      <p:ext uri="{BB962C8B-B14F-4D97-AF65-F5344CB8AC3E}">
        <p14:creationId xmlns:p14="http://schemas.microsoft.com/office/powerpoint/2010/main" val="9920596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a:extLst>
              <a:ext uri="{FF2B5EF4-FFF2-40B4-BE49-F238E27FC236}">
                <a16:creationId xmlns:a16="http://schemas.microsoft.com/office/drawing/2014/main" id="{F6C8B360-01A8-4F91-9ED3-63F05F71E988}"/>
              </a:ext>
            </a:extLst>
          </p:cNvPr>
          <p:cNvSpPr>
            <a:spLocks noGrp="1" noRot="1" noChangeAspect="1" noChangeArrowheads="1" noTextEdit="1"/>
          </p:cNvSpPr>
          <p:nvPr>
            <p:ph type="sldImg"/>
          </p:nvPr>
        </p:nvSpPr>
        <p:spPr>
          <a:ln/>
        </p:spPr>
      </p:sp>
      <p:sp>
        <p:nvSpPr>
          <p:cNvPr id="131075" name="Rectangle 3">
            <a:extLst>
              <a:ext uri="{FF2B5EF4-FFF2-40B4-BE49-F238E27FC236}">
                <a16:creationId xmlns:a16="http://schemas.microsoft.com/office/drawing/2014/main" id="{46499D65-D571-461F-AB09-42A518DBC15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Project Documentation is an important part of </a:t>
            </a:r>
            <a:r>
              <a:rPr lang="en-GB" altLang="en-US">
                <a:hlinkClick r:id="rId3" tooltip="project management"/>
              </a:rPr>
              <a:t>project management</a:t>
            </a:r>
            <a:r>
              <a:rPr lang="en-GB" altLang="en-US"/>
              <a:t>. It is substantiated by the essential two functions of documentation: to make sure that project requirements are fulfilled and to establish traceability with regard to what has been done, who has done it, and when it has been done.</a:t>
            </a:r>
            <a:endParaRPr lang="en-US" altLang="en-US"/>
          </a:p>
        </p:txBody>
      </p:sp>
    </p:spTree>
    <p:extLst>
      <p:ext uri="{BB962C8B-B14F-4D97-AF65-F5344CB8AC3E}">
        <p14:creationId xmlns:p14="http://schemas.microsoft.com/office/powerpoint/2010/main" val="23741552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a:extLst>
              <a:ext uri="{FF2B5EF4-FFF2-40B4-BE49-F238E27FC236}">
                <a16:creationId xmlns:a16="http://schemas.microsoft.com/office/drawing/2014/main" id="{65E91FEA-2345-44A2-808D-9D8574B29414}"/>
              </a:ext>
            </a:extLst>
          </p:cNvPr>
          <p:cNvSpPr>
            <a:spLocks noGrp="1" noRot="1" noChangeAspect="1" noChangeArrowheads="1" noTextEdit="1"/>
          </p:cNvSpPr>
          <p:nvPr>
            <p:ph type="sldImg"/>
          </p:nvPr>
        </p:nvSpPr>
        <p:spPr>
          <a:ln/>
        </p:spPr>
      </p:sp>
      <p:sp>
        <p:nvSpPr>
          <p:cNvPr id="133123" name="Rectangle 3">
            <a:extLst>
              <a:ext uri="{FF2B5EF4-FFF2-40B4-BE49-F238E27FC236}">
                <a16:creationId xmlns:a16="http://schemas.microsoft.com/office/drawing/2014/main" id="{D31556C4-14A2-45E5-A99F-18FD68A76C8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389829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 the answers together or use </a:t>
            </a:r>
            <a:r>
              <a:rPr lang="en-GB" dirty="0" err="1"/>
              <a:t>Mentimetre</a:t>
            </a:r>
            <a:r>
              <a:rPr lang="en-GB" dirty="0"/>
              <a:t>/</a:t>
            </a:r>
            <a:r>
              <a:rPr lang="en-GB" dirty="0" err="1"/>
              <a:t>webquest</a:t>
            </a:r>
            <a:endParaRPr lang="en-GB" dirty="0"/>
          </a:p>
          <a:p>
            <a:endParaRPr lang="en-GB" dirty="0"/>
          </a:p>
        </p:txBody>
      </p:sp>
      <p:sp>
        <p:nvSpPr>
          <p:cNvPr id="4" name="Slide Number Placeholder 3"/>
          <p:cNvSpPr>
            <a:spLocks noGrp="1"/>
          </p:cNvSpPr>
          <p:nvPr>
            <p:ph type="sldNum" sz="quarter" idx="5"/>
          </p:nvPr>
        </p:nvSpPr>
        <p:spPr/>
        <p:txBody>
          <a:bodyPr/>
          <a:lstStyle/>
          <a:p>
            <a:fld id="{4A8E9F9D-134B-4546-82BA-B9CB7334957E}" type="slidenum">
              <a:rPr lang="en-GB" smtClean="0"/>
              <a:t>45</a:t>
            </a:fld>
            <a:endParaRPr lang="en-GB"/>
          </a:p>
        </p:txBody>
      </p:sp>
    </p:spTree>
    <p:extLst>
      <p:ext uri="{BB962C8B-B14F-4D97-AF65-F5344CB8AC3E}">
        <p14:creationId xmlns:p14="http://schemas.microsoft.com/office/powerpoint/2010/main" val="28384198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27486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72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215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052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2491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9809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1535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01505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27957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41954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1187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Green Basic Content Layou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BAAAE7-503C-459E-98E8-398642B95326}"/>
              </a:ext>
            </a:extLst>
          </p:cNvPr>
          <p:cNvSpPr>
            <a:spLocks noGrp="1"/>
          </p:cNvSpPr>
          <p:nvPr>
            <p:ph type="ctrTitle" hasCustomPrompt="1"/>
          </p:nvPr>
        </p:nvSpPr>
        <p:spPr>
          <a:xfrm>
            <a:off x="1391824" y="537861"/>
            <a:ext cx="2315057" cy="535531"/>
          </a:xfrm>
        </p:spPr>
        <p:txBody>
          <a:bodyPr wrap="none" anchor="t" anchorCtr="0">
            <a:spAutoFit/>
          </a:bodyPr>
          <a:lstStyle>
            <a:lvl1pPr algn="l">
              <a:defRPr sz="3200">
                <a:solidFill>
                  <a:schemeClr val="bg1"/>
                </a:solidFill>
              </a:defRPr>
            </a:lvl1pPr>
          </a:lstStyle>
          <a:p>
            <a:r>
              <a:rPr lang="en-US"/>
              <a:t>Title of page</a:t>
            </a:r>
            <a:endParaRPr lang="en-GB"/>
          </a:p>
        </p:txBody>
      </p:sp>
      <p:sp>
        <p:nvSpPr>
          <p:cNvPr id="8" name="Subtitle 2">
            <a:extLst>
              <a:ext uri="{FF2B5EF4-FFF2-40B4-BE49-F238E27FC236}">
                <a16:creationId xmlns:a16="http://schemas.microsoft.com/office/drawing/2014/main" id="{713D86E8-1B72-428E-ACB3-5872ED4885DF}"/>
              </a:ext>
            </a:extLst>
          </p:cNvPr>
          <p:cNvSpPr>
            <a:spLocks noGrp="1"/>
          </p:cNvSpPr>
          <p:nvPr>
            <p:ph type="subTitle" idx="1" hasCustomPrompt="1"/>
          </p:nvPr>
        </p:nvSpPr>
        <p:spPr>
          <a:xfrm>
            <a:off x="1391824" y="1452990"/>
            <a:ext cx="9144000" cy="3883217"/>
          </a:xfrm>
          <a:prstGeom prst="rect">
            <a:avLst/>
          </a:prstGeom>
        </p:spPr>
        <p:txBody>
          <a:bodyPr/>
          <a:lstStyle>
            <a:lvl1pPr marL="0" indent="0" algn="l">
              <a:buNone/>
              <a:defRPr sz="12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Basic Content Page Layout</a:t>
            </a:r>
            <a:endParaRPr lang="en-GB"/>
          </a:p>
        </p:txBody>
      </p:sp>
    </p:spTree>
    <p:extLst>
      <p:ext uri="{BB962C8B-B14F-4D97-AF65-F5344CB8AC3E}">
        <p14:creationId xmlns:p14="http://schemas.microsoft.com/office/powerpoint/2010/main" val="15801229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6_Green Basic Content Layou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BAAAE7-503C-459E-98E8-398642B95326}"/>
              </a:ext>
            </a:extLst>
          </p:cNvPr>
          <p:cNvSpPr>
            <a:spLocks noGrp="1"/>
          </p:cNvSpPr>
          <p:nvPr>
            <p:ph type="ctrTitle" hasCustomPrompt="1"/>
          </p:nvPr>
        </p:nvSpPr>
        <p:spPr>
          <a:xfrm>
            <a:off x="1391824" y="537861"/>
            <a:ext cx="6052875" cy="535531"/>
          </a:xfrm>
        </p:spPr>
        <p:txBody>
          <a:bodyPr wrap="none" anchor="t" anchorCtr="0">
            <a:spAutoFit/>
          </a:bodyPr>
          <a:lstStyle>
            <a:lvl1pPr algn="l">
              <a:defRPr sz="3200">
                <a:solidFill>
                  <a:schemeClr val="bg1"/>
                </a:solidFill>
              </a:defRPr>
            </a:lvl1pPr>
          </a:lstStyle>
          <a:p>
            <a:r>
              <a:rPr lang="en-US"/>
              <a:t>Title of Foundation sub page</a:t>
            </a:r>
            <a:endParaRPr lang="en-GB"/>
          </a:p>
        </p:txBody>
      </p:sp>
      <p:sp>
        <p:nvSpPr>
          <p:cNvPr id="8" name="Subtitle 2">
            <a:extLst>
              <a:ext uri="{FF2B5EF4-FFF2-40B4-BE49-F238E27FC236}">
                <a16:creationId xmlns:a16="http://schemas.microsoft.com/office/drawing/2014/main" id="{713D86E8-1B72-428E-ACB3-5872ED4885DF}"/>
              </a:ext>
            </a:extLst>
          </p:cNvPr>
          <p:cNvSpPr>
            <a:spLocks noGrp="1"/>
          </p:cNvSpPr>
          <p:nvPr>
            <p:ph type="subTitle" idx="1" hasCustomPrompt="1"/>
          </p:nvPr>
        </p:nvSpPr>
        <p:spPr>
          <a:xfrm>
            <a:off x="1391824" y="1452990"/>
            <a:ext cx="9144000" cy="3883217"/>
          </a:xfrm>
          <a:prstGeom prst="rect">
            <a:avLst/>
          </a:prstGeom>
        </p:spPr>
        <p:txBody>
          <a:bodyPr/>
          <a:lstStyle>
            <a:lvl1pPr marL="0" indent="0" algn="l">
              <a:buNone/>
              <a:defRPr sz="12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Basic Content Page Layout</a:t>
            </a:r>
            <a:endParaRPr lang="en-GB"/>
          </a:p>
        </p:txBody>
      </p:sp>
    </p:spTree>
    <p:extLst>
      <p:ext uri="{BB962C8B-B14F-4D97-AF65-F5344CB8AC3E}">
        <p14:creationId xmlns:p14="http://schemas.microsoft.com/office/powerpoint/2010/main" val="3802805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Blank Slid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C84B216-C8B9-BA14-3D65-9792B5FDA683}"/>
              </a:ext>
            </a:extLst>
          </p:cNvPr>
          <p:cNvSpPr/>
          <p:nvPr userDrawn="1"/>
        </p:nvSpPr>
        <p:spPr>
          <a:xfrm>
            <a:off x="11526000" y="6192000"/>
            <a:ext cx="666000" cy="666000"/>
          </a:xfrm>
          <a:prstGeom prst="rect">
            <a:avLst/>
          </a:prstGeom>
          <a:solidFill>
            <a:srgbClr val="EAEE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E0B545D5-78DE-F13C-644E-18376E9D18D9}"/>
              </a:ext>
            </a:extLst>
          </p:cNvPr>
          <p:cNvSpPr>
            <a:spLocks noGrp="1"/>
          </p:cNvSpPr>
          <p:nvPr>
            <p:ph type="sldNum" sz="quarter" idx="11"/>
          </p:nvPr>
        </p:nvSpPr>
        <p:spPr>
          <a:xfrm>
            <a:off x="11530800" y="6364800"/>
            <a:ext cx="666000" cy="310767"/>
          </a:xfrm>
        </p:spPr>
        <p:txBody>
          <a:bodyPr/>
          <a:lstStyle>
            <a:lvl1pPr algn="ctr">
              <a:defRPr>
                <a:solidFill>
                  <a:srgbClr val="002B4F"/>
                </a:solidFill>
              </a:defRPr>
            </a:lvl1pPr>
          </a:lstStyle>
          <a:p>
            <a:fld id="{D1835D7E-BF3C-48E7-B088-A188C2C0E317}" type="slidenum">
              <a:rPr lang="en-GB" smtClean="0"/>
              <a:pPr/>
              <a:t>‹#›</a:t>
            </a:fld>
            <a:endParaRPr lang="en-GB"/>
          </a:p>
        </p:txBody>
      </p:sp>
      <p:sp>
        <p:nvSpPr>
          <p:cNvPr id="5" name="Text Placeholder 4">
            <a:extLst>
              <a:ext uri="{FF2B5EF4-FFF2-40B4-BE49-F238E27FC236}">
                <a16:creationId xmlns:a16="http://schemas.microsoft.com/office/drawing/2014/main" id="{0D20B980-83AF-1FEF-055F-743AE1F82D3B}"/>
              </a:ext>
            </a:extLst>
          </p:cNvPr>
          <p:cNvSpPr>
            <a:spLocks noGrp="1"/>
          </p:cNvSpPr>
          <p:nvPr>
            <p:ph type="body" sz="quarter" idx="12" hasCustomPrompt="1"/>
          </p:nvPr>
        </p:nvSpPr>
        <p:spPr>
          <a:xfrm>
            <a:off x="666000" y="698400"/>
            <a:ext cx="10860000" cy="469998"/>
          </a:xfrm>
          <a:prstGeom prst="rect">
            <a:avLst/>
          </a:prstGeom>
        </p:spPr>
        <p:txBody>
          <a:bodyPr lIns="0" tIns="0" rIns="0" bIns="90000" anchor="b" anchorCtr="0"/>
          <a:lstStyle>
            <a:lvl1pPr marL="0" indent="0">
              <a:lnSpc>
                <a:spcPct val="90000"/>
              </a:lnSpc>
              <a:spcBef>
                <a:spcPts val="0"/>
              </a:spcBef>
              <a:spcAft>
                <a:spcPts val="600"/>
              </a:spcAft>
              <a:buNone/>
              <a:defRPr sz="2800" b="1">
                <a:solidFill>
                  <a:srgbClr val="002B4F"/>
                </a:solidFill>
                <a:latin typeface="Montserrat" panose="00000500000000000000" pitchFamily="2" charset="0"/>
              </a:defRPr>
            </a:lvl1pPr>
            <a:lvl2pPr marL="0" indent="0">
              <a:buNone/>
              <a:defRPr>
                <a:solidFill>
                  <a:schemeClr val="bg1"/>
                </a:solidFill>
                <a:latin typeface="Montserrat" panose="00000500000000000000" pitchFamily="2" charset="0"/>
              </a:defRPr>
            </a:lvl2pPr>
            <a:lvl3pPr marL="914400" indent="0">
              <a:buNone/>
              <a:defRPr/>
            </a:lvl3pPr>
          </a:lstStyle>
          <a:p>
            <a:pPr lvl="0"/>
            <a:r>
              <a:rPr lang="en-US"/>
              <a:t>Blank slide</a:t>
            </a:r>
          </a:p>
        </p:txBody>
      </p:sp>
      <p:cxnSp>
        <p:nvCxnSpPr>
          <p:cNvPr id="9" name="Straight Connector 8">
            <a:extLst>
              <a:ext uri="{FF2B5EF4-FFF2-40B4-BE49-F238E27FC236}">
                <a16:creationId xmlns:a16="http://schemas.microsoft.com/office/drawing/2014/main" id="{CFBA766A-5142-B938-4793-6BE43E93C6FB}"/>
              </a:ext>
            </a:extLst>
          </p:cNvPr>
          <p:cNvCxnSpPr>
            <a:cxnSpLocks/>
          </p:cNvCxnSpPr>
          <p:nvPr userDrawn="1"/>
        </p:nvCxnSpPr>
        <p:spPr>
          <a:xfrm>
            <a:off x="666000" y="1233800"/>
            <a:ext cx="10860000" cy="0"/>
          </a:xfrm>
          <a:prstGeom prst="line">
            <a:avLst/>
          </a:prstGeom>
          <a:ln w="12700">
            <a:solidFill>
              <a:srgbClr val="002B4F"/>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D362F5D9-BF53-80AC-0087-84B573CC387F}"/>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6642" t="10267" r="17702" b="14516"/>
          <a:stretch/>
        </p:blipFill>
        <p:spPr>
          <a:xfrm>
            <a:off x="609674" y="5891744"/>
            <a:ext cx="499988" cy="636220"/>
          </a:xfrm>
          <a:prstGeom prst="rect">
            <a:avLst/>
          </a:prstGeom>
        </p:spPr>
      </p:pic>
      <p:sp>
        <p:nvSpPr>
          <p:cNvPr id="2" name="Text Placeholder 11">
            <a:extLst>
              <a:ext uri="{FF2B5EF4-FFF2-40B4-BE49-F238E27FC236}">
                <a16:creationId xmlns:a16="http://schemas.microsoft.com/office/drawing/2014/main" id="{2E190DAD-CF43-AFAB-3E79-87E757F1D73F}"/>
              </a:ext>
            </a:extLst>
          </p:cNvPr>
          <p:cNvSpPr>
            <a:spLocks noGrp="1"/>
          </p:cNvSpPr>
          <p:nvPr>
            <p:ph type="body" sz="quarter" idx="17" hasCustomPrompt="1"/>
          </p:nvPr>
        </p:nvSpPr>
        <p:spPr>
          <a:xfrm>
            <a:off x="665999" y="1857272"/>
            <a:ext cx="10859999" cy="3766928"/>
          </a:xfrm>
          <a:prstGeom prst="rect">
            <a:avLst/>
          </a:prstGeom>
        </p:spPr>
        <p:txBody>
          <a:bodyPr lIns="0" tIns="0" rIns="0" bIns="0" numCol="1" spcCol="360000"/>
          <a:lstStyle>
            <a:lvl1pPr marL="0" indent="0">
              <a:buNone/>
              <a:defRPr lang="en-US" sz="1300" b="1" kern="1200" smtClean="0">
                <a:solidFill>
                  <a:srgbClr val="002B4F"/>
                </a:solidFill>
                <a:latin typeface="Montserrat" panose="00000500000000000000" pitchFamily="2" charset="0"/>
                <a:ea typeface="+mn-ea"/>
                <a:cs typeface="+mn-cs"/>
              </a:defRPr>
            </a:lvl1pPr>
            <a:lvl2pPr marL="0" indent="0">
              <a:lnSpc>
                <a:spcPct val="130000"/>
              </a:lnSpc>
              <a:spcBef>
                <a:spcPts val="300"/>
              </a:spcBef>
              <a:spcAft>
                <a:spcPts val="300"/>
              </a:spcAft>
              <a:buNone/>
              <a:defRPr lang="en-US" sz="1300" kern="1200" smtClean="0">
                <a:solidFill>
                  <a:srgbClr val="002B4F"/>
                </a:solidFill>
                <a:latin typeface="Montserrat" panose="00000500000000000000" pitchFamily="2" charset="0"/>
                <a:ea typeface="+mn-ea"/>
                <a:cs typeface="+mn-cs"/>
              </a:defRPr>
            </a:lvl2pPr>
            <a:lvl3pPr marL="108000" indent="-108000">
              <a:lnSpc>
                <a:spcPct val="90000"/>
              </a:lnSpc>
              <a:defRPr lang="en-US" sz="1300" kern="1200" smtClean="0">
                <a:solidFill>
                  <a:srgbClr val="002B4F"/>
                </a:solidFill>
                <a:latin typeface="Montserrat" panose="00000500000000000000" pitchFamily="2" charset="0"/>
                <a:ea typeface="+mn-ea"/>
                <a:cs typeface="+mn-cs"/>
              </a:defRPr>
            </a:lvl3pPr>
            <a:lvl4pPr marL="216000" indent="-108000">
              <a:lnSpc>
                <a:spcPct val="90000"/>
              </a:lnSpc>
              <a:defRPr lang="en-GB" sz="1100" kern="1200" smtClean="0">
                <a:solidFill>
                  <a:srgbClr val="002B4F"/>
                </a:solidFill>
                <a:latin typeface="Montserrat" panose="00000500000000000000" pitchFamily="2" charset="0"/>
                <a:ea typeface="+mn-ea"/>
                <a:cs typeface="+mn-cs"/>
              </a:defRPr>
            </a:lvl4pPr>
            <a:lvl5pPr marL="324000" indent="-108000">
              <a:lnSpc>
                <a:spcPct val="90000"/>
              </a:lnSpc>
              <a:defRPr lang="en-GB" sz="1100" kern="1200" dirty="0" smtClean="0">
                <a:solidFill>
                  <a:srgbClr val="002B4F"/>
                </a:solidFill>
                <a:latin typeface="Montserrat" panose="00000500000000000000" pitchFamily="2" charset="0"/>
                <a:ea typeface="+mn-ea"/>
                <a:cs typeface="+mn-cs"/>
              </a:defRPr>
            </a:lvl5pPr>
            <a:lvl6pPr marL="432000" indent="-108000">
              <a:defRPr lang="en-US" sz="1100" kern="1200">
                <a:solidFill>
                  <a:srgbClr val="002B4F"/>
                </a:solidFill>
                <a:latin typeface="Montserrat" panose="00000500000000000000" pitchFamily="2" charset="0"/>
                <a:ea typeface="+mn-ea"/>
                <a:cs typeface="+mn-cs"/>
              </a:defRPr>
            </a:lvl6pPr>
            <a:lvl7pPr marL="540000" indent="-108000">
              <a:defRPr lang="en-US" sz="1100" kern="1200" dirty="0">
                <a:solidFill>
                  <a:srgbClr val="002B4F"/>
                </a:solidFill>
                <a:latin typeface="Montserrat" panose="00000500000000000000" pitchFamily="2" charset="0"/>
                <a:ea typeface="+mn-ea"/>
                <a:cs typeface="+mn-cs"/>
              </a:defRPr>
            </a:lvl7pPr>
            <a:lvl8pPr marL="648000" indent="-108000">
              <a:defRPr lang="en-US" sz="1100" kern="1200" dirty="0">
                <a:solidFill>
                  <a:srgbClr val="002B4F"/>
                </a:solidFill>
                <a:latin typeface="Montserrat" panose="00000500000000000000" pitchFamily="2" charset="0"/>
                <a:ea typeface="+mn-ea"/>
                <a:cs typeface="+mn-cs"/>
              </a:defRPr>
            </a:lvl8pPr>
            <a:lvl9pPr marL="756000" indent="-108000">
              <a:defRPr lang="en-US" sz="1100" kern="1200" dirty="0">
                <a:solidFill>
                  <a:srgbClr val="002B4F"/>
                </a:solidFill>
                <a:latin typeface="Montserrat" panose="00000500000000000000" pitchFamily="2" charset="0"/>
                <a:ea typeface="+mn-ea"/>
                <a:cs typeface="+mn-cs"/>
              </a:defRPr>
            </a:lvl9pPr>
          </a:lstStyle>
          <a:p>
            <a:pPr lvl="0"/>
            <a:r>
              <a:rPr lang="en-US"/>
              <a:t>This text box can be deleted if not required</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Eighth level</a:t>
            </a:r>
          </a:p>
          <a:p>
            <a:pPr lvl="8"/>
            <a:r>
              <a:rPr lang="en-US"/>
              <a:t>Ninth level</a:t>
            </a:r>
          </a:p>
        </p:txBody>
      </p:sp>
    </p:spTree>
    <p:extLst>
      <p:ext uri="{BB962C8B-B14F-4D97-AF65-F5344CB8AC3E}">
        <p14:creationId xmlns:p14="http://schemas.microsoft.com/office/powerpoint/2010/main" val="356620354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Graphic + Boarder (Gree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50A3A2F-14B6-4DB8-A95F-53191FBA822B}"/>
              </a:ext>
            </a:extLst>
          </p:cNvPr>
          <p:cNvSpPr>
            <a:spLocks noGrp="1"/>
          </p:cNvSpPr>
          <p:nvPr>
            <p:ph type="ctrTitle" hasCustomPrompt="1"/>
          </p:nvPr>
        </p:nvSpPr>
        <p:spPr>
          <a:xfrm>
            <a:off x="477424" y="537861"/>
            <a:ext cx="2315057" cy="535531"/>
          </a:xfrm>
        </p:spPr>
        <p:txBody>
          <a:bodyPr wrap="none" anchor="t" anchorCtr="0">
            <a:spAutoFit/>
          </a:bodyPr>
          <a:lstStyle>
            <a:lvl1pPr algn="l">
              <a:defRPr sz="3200">
                <a:solidFill>
                  <a:schemeClr val="bg1"/>
                </a:solidFill>
              </a:defRPr>
            </a:lvl1pPr>
          </a:lstStyle>
          <a:p>
            <a:r>
              <a:rPr lang="en-US"/>
              <a:t>Title of page</a:t>
            </a:r>
            <a:endParaRPr lang="en-GB"/>
          </a:p>
        </p:txBody>
      </p:sp>
      <p:sp>
        <p:nvSpPr>
          <p:cNvPr id="7" name="Subtitle 2">
            <a:extLst>
              <a:ext uri="{FF2B5EF4-FFF2-40B4-BE49-F238E27FC236}">
                <a16:creationId xmlns:a16="http://schemas.microsoft.com/office/drawing/2014/main" id="{EB712106-B5ED-46A9-BF4D-296962546834}"/>
              </a:ext>
            </a:extLst>
          </p:cNvPr>
          <p:cNvSpPr>
            <a:spLocks noGrp="1"/>
          </p:cNvSpPr>
          <p:nvPr>
            <p:ph type="subTitle" idx="1" hasCustomPrompt="1"/>
          </p:nvPr>
        </p:nvSpPr>
        <p:spPr>
          <a:xfrm>
            <a:off x="477424" y="1452990"/>
            <a:ext cx="9144000" cy="3352117"/>
          </a:xfrm>
          <a:prstGeom prst="rect">
            <a:avLst/>
          </a:prstGeom>
        </p:spPr>
        <p:txBody>
          <a:bodyPr/>
          <a:lstStyle>
            <a:lvl1pPr marL="0" indent="0" algn="l">
              <a:buNone/>
              <a:defRPr sz="12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Basic Content Page Layout – with birds graphic</a:t>
            </a:r>
          </a:p>
          <a:p>
            <a:endParaRPr lang="en-GB"/>
          </a:p>
        </p:txBody>
      </p:sp>
    </p:spTree>
    <p:extLst>
      <p:ext uri="{BB962C8B-B14F-4D97-AF65-F5344CB8AC3E}">
        <p14:creationId xmlns:p14="http://schemas.microsoft.com/office/powerpoint/2010/main" val="13265053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able Slid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C84B216-C8B9-BA14-3D65-9792B5FDA683}"/>
              </a:ext>
            </a:extLst>
          </p:cNvPr>
          <p:cNvSpPr/>
          <p:nvPr userDrawn="1"/>
        </p:nvSpPr>
        <p:spPr>
          <a:xfrm>
            <a:off x="11526000" y="6192000"/>
            <a:ext cx="666000" cy="666000"/>
          </a:xfrm>
          <a:prstGeom prst="rect">
            <a:avLst/>
          </a:prstGeom>
          <a:solidFill>
            <a:srgbClr val="EAEEF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E0B545D5-78DE-F13C-644E-18376E9D18D9}"/>
              </a:ext>
            </a:extLst>
          </p:cNvPr>
          <p:cNvSpPr>
            <a:spLocks noGrp="1"/>
          </p:cNvSpPr>
          <p:nvPr>
            <p:ph type="sldNum" sz="quarter" idx="11"/>
          </p:nvPr>
        </p:nvSpPr>
        <p:spPr>
          <a:xfrm>
            <a:off x="11530800" y="6364800"/>
            <a:ext cx="666000" cy="310767"/>
          </a:xfrm>
        </p:spPr>
        <p:txBody>
          <a:bodyPr/>
          <a:lstStyle>
            <a:lvl1pPr algn="ctr">
              <a:defRPr>
                <a:solidFill>
                  <a:srgbClr val="002B4F"/>
                </a:solidFill>
              </a:defRPr>
            </a:lvl1pPr>
          </a:lstStyle>
          <a:p>
            <a:fld id="{D1835D7E-BF3C-48E7-B088-A188C2C0E317}" type="slidenum">
              <a:rPr lang="en-GB" smtClean="0"/>
              <a:pPr/>
              <a:t>‹#›</a:t>
            </a:fld>
            <a:endParaRPr lang="en-GB"/>
          </a:p>
        </p:txBody>
      </p:sp>
      <p:sp>
        <p:nvSpPr>
          <p:cNvPr id="5" name="Text Placeholder 4">
            <a:extLst>
              <a:ext uri="{FF2B5EF4-FFF2-40B4-BE49-F238E27FC236}">
                <a16:creationId xmlns:a16="http://schemas.microsoft.com/office/drawing/2014/main" id="{0D20B980-83AF-1FEF-055F-743AE1F82D3B}"/>
              </a:ext>
            </a:extLst>
          </p:cNvPr>
          <p:cNvSpPr>
            <a:spLocks noGrp="1"/>
          </p:cNvSpPr>
          <p:nvPr>
            <p:ph type="body" sz="quarter" idx="12" hasCustomPrompt="1"/>
          </p:nvPr>
        </p:nvSpPr>
        <p:spPr>
          <a:xfrm>
            <a:off x="666000" y="698400"/>
            <a:ext cx="10860000" cy="469998"/>
          </a:xfrm>
          <a:prstGeom prst="rect">
            <a:avLst/>
          </a:prstGeom>
        </p:spPr>
        <p:txBody>
          <a:bodyPr lIns="0" tIns="0" rIns="0" bIns="90000" anchor="b" anchorCtr="0"/>
          <a:lstStyle>
            <a:lvl1pPr marL="0" indent="0">
              <a:lnSpc>
                <a:spcPct val="90000"/>
              </a:lnSpc>
              <a:spcBef>
                <a:spcPts val="0"/>
              </a:spcBef>
              <a:spcAft>
                <a:spcPts val="600"/>
              </a:spcAft>
              <a:buNone/>
              <a:defRPr sz="2800" b="1">
                <a:solidFill>
                  <a:srgbClr val="002B4F"/>
                </a:solidFill>
                <a:latin typeface="Montserrat" panose="00000500000000000000" pitchFamily="2" charset="0"/>
              </a:defRPr>
            </a:lvl1pPr>
            <a:lvl2pPr marL="0" indent="0">
              <a:buNone/>
              <a:defRPr>
                <a:solidFill>
                  <a:schemeClr val="bg1"/>
                </a:solidFill>
                <a:latin typeface="Montserrat" panose="00000500000000000000" pitchFamily="2" charset="0"/>
              </a:defRPr>
            </a:lvl2pPr>
            <a:lvl3pPr marL="914400" indent="0">
              <a:buNone/>
              <a:defRPr/>
            </a:lvl3pPr>
          </a:lstStyle>
          <a:p>
            <a:pPr lvl="0"/>
            <a:r>
              <a:rPr lang="en-US"/>
              <a:t>Table Page Title</a:t>
            </a:r>
          </a:p>
        </p:txBody>
      </p:sp>
      <p:cxnSp>
        <p:nvCxnSpPr>
          <p:cNvPr id="9" name="Straight Connector 8">
            <a:extLst>
              <a:ext uri="{FF2B5EF4-FFF2-40B4-BE49-F238E27FC236}">
                <a16:creationId xmlns:a16="http://schemas.microsoft.com/office/drawing/2014/main" id="{CFBA766A-5142-B938-4793-6BE43E93C6FB}"/>
              </a:ext>
            </a:extLst>
          </p:cNvPr>
          <p:cNvCxnSpPr>
            <a:cxnSpLocks/>
          </p:cNvCxnSpPr>
          <p:nvPr userDrawn="1"/>
        </p:nvCxnSpPr>
        <p:spPr>
          <a:xfrm>
            <a:off x="666000" y="1233800"/>
            <a:ext cx="10860000" cy="0"/>
          </a:xfrm>
          <a:prstGeom prst="line">
            <a:avLst/>
          </a:prstGeom>
          <a:ln w="12700">
            <a:solidFill>
              <a:srgbClr val="002B4F"/>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D362F5D9-BF53-80AC-0087-84B573CC387F}"/>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6642" t="10267" r="17702" b="14516"/>
          <a:stretch/>
        </p:blipFill>
        <p:spPr>
          <a:xfrm>
            <a:off x="609674" y="5891744"/>
            <a:ext cx="499988" cy="636220"/>
          </a:xfrm>
          <a:prstGeom prst="rect">
            <a:avLst/>
          </a:prstGeom>
        </p:spPr>
      </p:pic>
    </p:spTree>
    <p:extLst>
      <p:ext uri="{BB962C8B-B14F-4D97-AF65-F5344CB8AC3E}">
        <p14:creationId xmlns:p14="http://schemas.microsoft.com/office/powerpoint/2010/main" val="261843502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Image Corner 1">
    <p:spTree>
      <p:nvGrpSpPr>
        <p:cNvPr id="1" name=""/>
        <p:cNvGrpSpPr/>
        <p:nvPr/>
      </p:nvGrpSpPr>
      <p:grpSpPr>
        <a:xfrm>
          <a:off x="0" y="0"/>
          <a:ext cx="0" cy="0"/>
          <a:chOff x="0" y="0"/>
          <a:chExt cx="0" cy="0"/>
        </a:xfrm>
      </p:grpSpPr>
      <p:sp>
        <p:nvSpPr>
          <p:cNvPr id="15" name="Subtitle 2">
            <a:extLst>
              <a:ext uri="{FF2B5EF4-FFF2-40B4-BE49-F238E27FC236}">
                <a16:creationId xmlns:a16="http://schemas.microsoft.com/office/drawing/2014/main" id="{BADCA8D6-9D18-43BB-9504-A94C2900BF08}"/>
              </a:ext>
            </a:extLst>
          </p:cNvPr>
          <p:cNvSpPr>
            <a:spLocks noGrp="1"/>
          </p:cNvSpPr>
          <p:nvPr>
            <p:ph type="subTitle" idx="1" hasCustomPrompt="1"/>
          </p:nvPr>
        </p:nvSpPr>
        <p:spPr>
          <a:xfrm>
            <a:off x="3445425" y="1706655"/>
            <a:ext cx="6774706" cy="3352117"/>
          </a:xfrm>
          <a:prstGeom prst="rect">
            <a:avLst/>
          </a:prstGeom>
        </p:spPr>
        <p:txBody>
          <a:bodyPr/>
          <a:lstStyle>
            <a:lvl1pPr marL="0" indent="0" algn="l">
              <a:buNone/>
              <a:defRPr sz="12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Image Content Page Layout.</a:t>
            </a:r>
            <a:br>
              <a:rPr lang="en-US"/>
            </a:br>
            <a:br>
              <a:rPr lang="en-US"/>
            </a:br>
            <a:r>
              <a:rPr lang="en-US"/>
              <a:t>There are a few image variations you can select from the ‘Layout’ option section within this Arden Theme.</a:t>
            </a:r>
            <a:endParaRPr lang="en-GB"/>
          </a:p>
        </p:txBody>
      </p:sp>
      <p:sp>
        <p:nvSpPr>
          <p:cNvPr id="6" name="Title 1">
            <a:extLst>
              <a:ext uri="{FF2B5EF4-FFF2-40B4-BE49-F238E27FC236}">
                <a16:creationId xmlns:a16="http://schemas.microsoft.com/office/drawing/2014/main" id="{38F950B5-E11E-4EEF-A22E-7F54AB7CDB57}"/>
              </a:ext>
            </a:extLst>
          </p:cNvPr>
          <p:cNvSpPr>
            <a:spLocks noGrp="1"/>
          </p:cNvSpPr>
          <p:nvPr>
            <p:ph type="ctrTitle" hasCustomPrompt="1"/>
          </p:nvPr>
        </p:nvSpPr>
        <p:spPr>
          <a:xfrm>
            <a:off x="3445425" y="819151"/>
            <a:ext cx="2315057" cy="535531"/>
          </a:xfrm>
        </p:spPr>
        <p:txBody>
          <a:bodyPr wrap="none" anchor="t" anchorCtr="0">
            <a:spAutoFit/>
          </a:bodyPr>
          <a:lstStyle>
            <a:lvl1pPr algn="l">
              <a:defRPr sz="3200">
                <a:solidFill>
                  <a:schemeClr val="bg1"/>
                </a:solidFill>
              </a:defRPr>
            </a:lvl1pPr>
          </a:lstStyle>
          <a:p>
            <a:r>
              <a:rPr lang="en-US"/>
              <a:t>Title of page</a:t>
            </a:r>
            <a:endParaRPr lang="en-GB"/>
          </a:p>
        </p:txBody>
      </p:sp>
    </p:spTree>
    <p:extLst>
      <p:ext uri="{BB962C8B-B14F-4D97-AF65-F5344CB8AC3E}">
        <p14:creationId xmlns:p14="http://schemas.microsoft.com/office/powerpoint/2010/main" val="2544702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8622009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versity.org/wiki/Macro_Strategies_to_Enable_Occupation/Introduction_and_overview" TargetMode="External"/><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5.xml"/><Relationship Id="rId1" Type="http://schemas.openxmlformats.org/officeDocument/2006/relationships/video" Target="https://www.youtube.com/embed/ED4zMl1ZnQY?start=3&amp;feature=oembed"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3.png"/><Relationship Id="rId7" Type="http://schemas.microsoft.com/office/2007/relationships/hdphoto" Target="../media/hdphoto1.wdp"/><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image" Target="../media/image15.png"/><Relationship Id="rId11" Type="http://schemas.microsoft.com/office/2018/10/relationships/comments" Target="../comments/modernComment_1DC_5070DB29.xml"/><Relationship Id="rId5" Type="http://schemas.openxmlformats.org/officeDocument/2006/relationships/image" Target="../media/image8.png"/><Relationship Id="rId10" Type="http://schemas.openxmlformats.org/officeDocument/2006/relationships/image" Target="../media/image18.png"/><Relationship Id="rId4" Type="http://schemas.openxmlformats.org/officeDocument/2006/relationships/image" Target="../media/image14.svg"/><Relationship Id="rId9"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overnment/publications/hs2-phase-one-full-business-case" TargetMode="Externa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youtube.com/watch?v=NC8WrPFyoeE" TargetMode="External"/><Relationship Id="rId1" Type="http://schemas.openxmlformats.org/officeDocument/2006/relationships/slideLayout" Target="../slideLayouts/slideLayout15.xml"/><Relationship Id="rId4" Type="http://schemas.openxmlformats.org/officeDocument/2006/relationships/hyperlink" Target="https://cft.vanderbilt.edu/2012/01/gradstep-recap-discussion-leading/"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0468" y="559532"/>
            <a:ext cx="11001983" cy="5452162"/>
          </a:xfrm>
        </p:spPr>
        <p:txBody>
          <a:bodyPr>
            <a:normAutofit/>
          </a:bodyPr>
          <a:lstStyle/>
          <a:p>
            <a:br>
              <a:rPr lang="en-GB" altLang="en-US" sz="2400" dirty="0"/>
            </a:br>
            <a:br>
              <a:rPr lang="en-GB" altLang="en-US" b="1" dirty="0"/>
            </a:br>
            <a:r>
              <a:rPr lang="en-GB" b="1" dirty="0"/>
              <a:t>Project Management LCBB5005 </a:t>
            </a:r>
            <a:br>
              <a:rPr lang="en-GB" sz="3200" b="1" dirty="0">
                <a:solidFill>
                  <a:schemeClr val="accent2">
                    <a:lumMod val="20000"/>
                    <a:lumOff val="80000"/>
                  </a:schemeClr>
                </a:solidFill>
              </a:rPr>
            </a:br>
            <a:br>
              <a:rPr lang="en-GB" sz="3200" b="1" dirty="0"/>
            </a:br>
            <a:r>
              <a:rPr lang="en-GB" sz="3200" b="1" dirty="0"/>
              <a:t>WEEK 2</a:t>
            </a:r>
            <a:br>
              <a:rPr lang="en-GB" sz="3200" b="1" dirty="0"/>
            </a:br>
            <a:r>
              <a:rPr lang="en-GB" sz="3200" b="1" dirty="0"/>
              <a:t>- Projects, Programmes &amp;Portfolio</a:t>
            </a:r>
            <a:br>
              <a:rPr lang="en-GB" sz="3200" b="1"/>
            </a:br>
            <a:r>
              <a:rPr lang="en-GB" sz="3200" b="1"/>
              <a:t>- Business Case </a:t>
            </a:r>
            <a:r>
              <a:rPr lang="en-GB" sz="3200" b="1" dirty="0"/>
              <a:t>for a Project or Projects</a:t>
            </a:r>
            <a:br>
              <a:rPr lang="en-GB" sz="3200" b="1" dirty="0">
                <a:solidFill>
                  <a:schemeClr val="accent2">
                    <a:lumMod val="20000"/>
                    <a:lumOff val="80000"/>
                  </a:schemeClr>
                </a:solidFill>
              </a:rPr>
            </a:b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DDFF7E-53E5-2C98-DFFF-C809E74D4633}"/>
              </a:ext>
            </a:extLst>
          </p:cNvPr>
          <p:cNvSpPr>
            <a:spLocks noGrp="1"/>
          </p:cNvSpPr>
          <p:nvPr>
            <p:ph type="ctrTitle"/>
          </p:nvPr>
        </p:nvSpPr>
        <p:spPr>
          <a:xfrm>
            <a:off x="484094" y="265203"/>
            <a:ext cx="3060325" cy="523220"/>
          </a:xfrm>
        </p:spPr>
        <p:txBody>
          <a:bodyPr/>
          <a:lstStyle/>
          <a:p>
            <a:r>
              <a:rPr lang="en-GB" sz="2800" b="1" dirty="0">
                <a:solidFill>
                  <a:schemeClr val="tx1"/>
                </a:solidFill>
              </a:rPr>
              <a:t>Learning objectives</a:t>
            </a:r>
            <a:endParaRPr lang="en-GB" dirty="0">
              <a:solidFill>
                <a:schemeClr val="tx1"/>
              </a:solidFill>
            </a:endParaRPr>
          </a:p>
        </p:txBody>
      </p:sp>
      <p:sp>
        <p:nvSpPr>
          <p:cNvPr id="7" name="Subtitle 2">
            <a:extLst>
              <a:ext uri="{FF2B5EF4-FFF2-40B4-BE49-F238E27FC236}">
                <a16:creationId xmlns:a16="http://schemas.microsoft.com/office/drawing/2014/main" id="{178B4226-9077-32A2-FC69-32AFC24CE3E4}"/>
              </a:ext>
            </a:extLst>
          </p:cNvPr>
          <p:cNvSpPr>
            <a:spLocks noGrp="1"/>
          </p:cNvSpPr>
          <p:nvPr>
            <p:ph type="subTitle" idx="1"/>
          </p:nvPr>
        </p:nvSpPr>
        <p:spPr>
          <a:xfrm>
            <a:off x="1080315" y="918152"/>
            <a:ext cx="10820400" cy="5715253"/>
          </a:xfrm>
        </p:spPr>
        <p:txBody>
          <a:bodyPr lIns="91440" tIns="45720" rIns="91440" bIns="45720" anchor="t"/>
          <a:lstStyle/>
          <a:p>
            <a:endParaRPr lang="en-GB" sz="2000" b="1" dirty="0">
              <a:solidFill>
                <a:schemeClr val="tx1"/>
              </a:solidFill>
            </a:endParaRPr>
          </a:p>
          <a:p>
            <a:endParaRPr lang="en-GB" sz="2000" dirty="0">
              <a:solidFill>
                <a:schemeClr val="tx1"/>
              </a:solidFill>
              <a:ea typeface="Verdana"/>
            </a:endParaRPr>
          </a:p>
          <a:p>
            <a:endParaRPr lang="en-GB" sz="1800" dirty="0"/>
          </a:p>
        </p:txBody>
      </p:sp>
      <p:pic>
        <p:nvPicPr>
          <p:cNvPr id="9" name="Picture 8" descr="A graphic of a plant and a clock&#10;&#10;Description automatically generated">
            <a:extLst>
              <a:ext uri="{FF2B5EF4-FFF2-40B4-BE49-F238E27FC236}">
                <a16:creationId xmlns:a16="http://schemas.microsoft.com/office/drawing/2014/main" id="{3FB9781D-5C63-BE97-198C-5AAE8E272113}"/>
              </a:ext>
            </a:extLst>
          </p:cNvPr>
          <p:cNvPicPr>
            <a:picLocks noChangeAspect="1"/>
          </p:cNvPicPr>
          <p:nvPr/>
        </p:nvPicPr>
        <p:blipFill rotWithShape="1">
          <a:blip r:embed="rId2">
            <a:clrChange>
              <a:clrFrom>
                <a:srgbClr val="FFFFFF"/>
              </a:clrFrom>
              <a:clrTo>
                <a:srgbClr val="FFFFFF">
                  <a:alpha val="0"/>
                </a:srgbClr>
              </a:clrTo>
            </a:clrChange>
          </a:blip>
          <a:srcRect t="17061" b="17850"/>
          <a:stretch/>
        </p:blipFill>
        <p:spPr>
          <a:xfrm>
            <a:off x="10534573" y="135476"/>
            <a:ext cx="1733609" cy="1580127"/>
          </a:xfrm>
          <a:prstGeom prst="rect">
            <a:avLst/>
          </a:prstGeom>
        </p:spPr>
      </p:pic>
      <p:sp>
        <p:nvSpPr>
          <p:cNvPr id="4" name="TextBox 3">
            <a:extLst>
              <a:ext uri="{FF2B5EF4-FFF2-40B4-BE49-F238E27FC236}">
                <a16:creationId xmlns:a16="http://schemas.microsoft.com/office/drawing/2014/main" id="{9647F75C-8F37-762E-1ABE-2FCF3BF612D9}"/>
              </a:ext>
            </a:extLst>
          </p:cNvPr>
          <p:cNvSpPr txBox="1"/>
          <p:nvPr/>
        </p:nvSpPr>
        <p:spPr>
          <a:xfrm>
            <a:off x="484094" y="918151"/>
            <a:ext cx="10596282" cy="4659289"/>
          </a:xfrm>
          <a:prstGeom prst="rect">
            <a:avLst/>
          </a:prstGeom>
          <a:noFill/>
        </p:spPr>
        <p:txBody>
          <a:bodyPr wrap="square">
            <a:spAutoFit/>
          </a:bodyPr>
          <a:lstStyle/>
          <a:p>
            <a:pPr marL="457200" indent="-457200">
              <a:lnSpc>
                <a:spcPct val="150000"/>
              </a:lnSpc>
              <a:buFont typeface="+mj-lt"/>
              <a:buAutoNum type="arabicPeriod"/>
            </a:pPr>
            <a:r>
              <a:rPr lang="en-GB" sz="2000" dirty="0">
                <a:cs typeface="Arial" panose="020B0604020202020204" pitchFamily="34" charset="0"/>
              </a:rPr>
              <a:t>To explore the three levels of management—projects, programmes, and portfolios—and their role in driving organisational change.</a:t>
            </a:r>
          </a:p>
          <a:p>
            <a:pPr marL="457200" indent="-457200">
              <a:lnSpc>
                <a:spcPct val="150000"/>
              </a:lnSpc>
              <a:buFont typeface="+mj-lt"/>
              <a:buAutoNum type="arabicPeriod"/>
            </a:pPr>
            <a:r>
              <a:rPr lang="en-GB" sz="2000" dirty="0">
                <a:cs typeface="Arial" panose="020B0604020202020204" pitchFamily="34" charset="0"/>
              </a:rPr>
              <a:t>To understand how portfolio management establishes overall strategy, programme management ensures the realisation of benefits, and project management delivers individual initiatives.</a:t>
            </a:r>
          </a:p>
          <a:p>
            <a:pPr marL="457200" indent="-457200">
              <a:lnSpc>
                <a:spcPct val="150000"/>
              </a:lnSpc>
              <a:buFont typeface="+mj-lt"/>
              <a:buAutoNum type="arabicPeriod"/>
            </a:pPr>
            <a:r>
              <a:rPr lang="en-GB" sz="2000" dirty="0">
                <a:cs typeface="Arial" panose="020B0604020202020204" pitchFamily="34" charset="0"/>
              </a:rPr>
              <a:t>To develop an understanding of the business case as a justification tool for projects, programmes, and portfolios.</a:t>
            </a:r>
          </a:p>
          <a:p>
            <a:pPr marL="457200" indent="-457200">
              <a:lnSpc>
                <a:spcPct val="150000"/>
              </a:lnSpc>
              <a:buFont typeface="+mj-lt"/>
              <a:buAutoNum type="arabicPeriod"/>
            </a:pPr>
            <a:r>
              <a:rPr lang="en-GB" altLang="en-US" sz="2000" dirty="0">
                <a:cs typeface="Arial" panose="020B0604020202020204" pitchFamily="34" charset="0"/>
              </a:rPr>
              <a:t>To ensure clarity of project objectives, aims and vision and how they matches company objectives, aims and vision</a:t>
            </a:r>
          </a:p>
          <a:p>
            <a:pPr marL="457200" indent="-457200">
              <a:lnSpc>
                <a:spcPct val="150000"/>
              </a:lnSpc>
              <a:buFont typeface="+mj-lt"/>
              <a:buAutoNum type="arabicPeriod"/>
            </a:pPr>
            <a:r>
              <a:rPr lang="en-GB" altLang="en-US" sz="2000" dirty="0">
                <a:cs typeface="Arial" panose="020B0604020202020204" pitchFamily="34" charset="0"/>
              </a:rPr>
              <a:t>To communicate and agree project within an organisation</a:t>
            </a:r>
          </a:p>
          <a:p>
            <a:pPr marL="457200" indent="-457200">
              <a:lnSpc>
                <a:spcPct val="150000"/>
              </a:lnSpc>
              <a:buFont typeface="+mj-lt"/>
              <a:buAutoNum type="arabicPeriod"/>
            </a:pPr>
            <a:r>
              <a:rPr lang="en-GB" altLang="en-US" sz="2000" dirty="0">
                <a:cs typeface="Arial" panose="020B0604020202020204" pitchFamily="34" charset="0"/>
              </a:rPr>
              <a:t>Visualise project charter and how it looks like</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2157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3929D-F1FA-CF12-71C9-6C07F7A47F1F}"/>
              </a:ext>
            </a:extLst>
          </p:cNvPr>
          <p:cNvSpPr>
            <a:spLocks noGrp="1"/>
          </p:cNvSpPr>
          <p:nvPr>
            <p:ph type="ctrTitle"/>
          </p:nvPr>
        </p:nvSpPr>
        <p:spPr>
          <a:xfrm>
            <a:off x="1391824" y="537861"/>
            <a:ext cx="14070330" cy="5486400"/>
          </a:xfrm>
        </p:spPr>
        <p:txBody>
          <a:bodyPr/>
          <a:lstStyle/>
          <a:p>
            <a:r>
              <a:rPr lang="en-GB" sz="2800" b="1" dirty="0">
                <a:solidFill>
                  <a:schemeClr val="tx1"/>
                </a:solidFill>
                <a:cs typeface="Arial" panose="020B0604020202020204" pitchFamily="34" charset="0"/>
              </a:rPr>
              <a:t>Objectives:</a:t>
            </a:r>
            <a:r>
              <a:rPr lang="en-GB" sz="2800" dirty="0">
                <a:solidFill>
                  <a:schemeClr val="tx1"/>
                </a:solidFill>
                <a:cs typeface="Arial" panose="020B0604020202020204" pitchFamily="34" charset="0"/>
              </a:rPr>
              <a:t> </a:t>
            </a:r>
            <a:br>
              <a:rPr lang="en-GB" sz="3200" dirty="0">
                <a:solidFill>
                  <a:schemeClr val="tx1"/>
                </a:solidFill>
                <a:cs typeface="Arial" panose="020B0604020202020204" pitchFamily="34" charset="0"/>
              </a:rPr>
            </a:br>
            <a:endParaRPr lang="en-GB" dirty="0">
              <a:solidFill>
                <a:schemeClr val="tx1"/>
              </a:solidFill>
            </a:endParaRPr>
          </a:p>
        </p:txBody>
      </p:sp>
      <p:sp>
        <p:nvSpPr>
          <p:cNvPr id="3" name="Subtitle 2">
            <a:extLst>
              <a:ext uri="{FF2B5EF4-FFF2-40B4-BE49-F238E27FC236}">
                <a16:creationId xmlns:a16="http://schemas.microsoft.com/office/drawing/2014/main" id="{87BBDE85-AF99-D237-4450-2C4423AA9744}"/>
              </a:ext>
            </a:extLst>
          </p:cNvPr>
          <p:cNvSpPr>
            <a:spLocks noGrp="1"/>
          </p:cNvSpPr>
          <p:nvPr>
            <p:ph type="subTitle" idx="1"/>
          </p:nvPr>
        </p:nvSpPr>
        <p:spPr/>
        <p:txBody>
          <a:bodyPr/>
          <a:lstStyle/>
          <a:p>
            <a:pPr algn="just"/>
            <a:endParaRPr lang="en-GB" sz="1100" dirty="0">
              <a:latin typeface="Arial" panose="020B0604020202020204" pitchFamily="34" charset="0"/>
              <a:cs typeface="Arial" panose="020B0604020202020204" pitchFamily="34" charset="0"/>
            </a:endParaRPr>
          </a:p>
          <a:p>
            <a:pPr marL="457200" indent="-457200">
              <a:buFont typeface="+mj-lt"/>
              <a:buAutoNum type="arabicPeriod"/>
            </a:pPr>
            <a:r>
              <a:rPr lang="en-GB" sz="2000" dirty="0">
                <a:solidFill>
                  <a:schemeClr val="tx1"/>
                </a:solidFill>
                <a:cs typeface="Arial" panose="020B0604020202020204" pitchFamily="34" charset="0"/>
              </a:rPr>
              <a:t>Define and differentiate between projects, programmes, and portfolios.</a:t>
            </a:r>
          </a:p>
          <a:p>
            <a:pPr marL="457200" indent="-457200">
              <a:buFont typeface="+mj-lt"/>
              <a:buAutoNum type="arabicPeriod"/>
            </a:pPr>
            <a:r>
              <a:rPr lang="en-GB" sz="2000" dirty="0">
                <a:solidFill>
                  <a:schemeClr val="tx1"/>
                </a:solidFill>
                <a:cs typeface="Arial" panose="020B0604020202020204" pitchFamily="34" charset="0"/>
              </a:rPr>
              <a:t>Explain how portfolio management contributes to organisational strategy.</a:t>
            </a:r>
          </a:p>
          <a:p>
            <a:pPr marL="457200" indent="-457200">
              <a:buFont typeface="+mj-lt"/>
              <a:buAutoNum type="arabicPeriod"/>
            </a:pPr>
            <a:r>
              <a:rPr lang="en-GB" sz="2000" dirty="0">
                <a:solidFill>
                  <a:schemeClr val="tx1"/>
                </a:solidFill>
                <a:cs typeface="Arial" panose="020B0604020202020204" pitchFamily="34" charset="0"/>
              </a:rPr>
              <a:t>Illustrate the role of programme management in implementing plans and guaranteeing benefits.</a:t>
            </a:r>
          </a:p>
          <a:p>
            <a:pPr marL="457200" indent="-457200">
              <a:buFont typeface="+mj-lt"/>
              <a:buAutoNum type="arabicPeriod"/>
            </a:pPr>
            <a:r>
              <a:rPr lang="en-GB" sz="2000" dirty="0">
                <a:solidFill>
                  <a:schemeClr val="tx1"/>
                </a:solidFill>
                <a:cs typeface="Arial" panose="020B0604020202020204" pitchFamily="34" charset="0"/>
              </a:rPr>
              <a:t> Describe the importance of project management in delivering specific outcomes.</a:t>
            </a:r>
          </a:p>
          <a:p>
            <a:pPr marL="457200" indent="-457200">
              <a:buFont typeface="+mj-lt"/>
              <a:buAutoNum type="arabicPeriod"/>
            </a:pPr>
            <a:r>
              <a:rPr lang="en-GB" sz="2000" dirty="0">
                <a:solidFill>
                  <a:schemeClr val="tx1"/>
                </a:solidFill>
                <a:cs typeface="Arial" panose="020B0604020202020204" pitchFamily="34" charset="0"/>
              </a:rPr>
              <a:t>Identify the principles of benefits management and their application in projects, programmes, and portfolios.</a:t>
            </a:r>
          </a:p>
          <a:p>
            <a:endParaRPr lang="en-GB" dirty="0"/>
          </a:p>
        </p:txBody>
      </p:sp>
    </p:spTree>
    <p:extLst>
      <p:ext uri="{BB962C8B-B14F-4D97-AF65-F5344CB8AC3E}">
        <p14:creationId xmlns:p14="http://schemas.microsoft.com/office/powerpoint/2010/main" val="3638548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B07AF29-03D3-E637-798B-53E8B46D8AAC}"/>
              </a:ext>
            </a:extLst>
          </p:cNvPr>
          <p:cNvSpPr>
            <a:spLocks noGrp="1"/>
          </p:cNvSpPr>
          <p:nvPr>
            <p:ph type="subTitle" idx="1"/>
          </p:nvPr>
        </p:nvSpPr>
        <p:spPr>
          <a:xfrm>
            <a:off x="941920" y="885134"/>
            <a:ext cx="10473070" cy="4528133"/>
          </a:xfrm>
        </p:spPr>
        <p:txBody>
          <a:bodyPr>
            <a:normAutofit lnSpcReduction="10000"/>
          </a:bodyPr>
          <a:lstStyle/>
          <a:p>
            <a:r>
              <a:rPr lang="en-GB" sz="2800" b="1" dirty="0">
                <a:solidFill>
                  <a:schemeClr val="tx1"/>
                </a:solidFill>
                <a:latin typeface="+mj-lt"/>
                <a:ea typeface="Verdana"/>
              </a:rPr>
              <a:t>Recap Activity(Mentimetre) :</a:t>
            </a:r>
            <a:br>
              <a:rPr lang="en-GB" sz="2800" b="1" dirty="0">
                <a:solidFill>
                  <a:schemeClr val="tx1"/>
                </a:solidFill>
                <a:latin typeface="+mj-lt"/>
                <a:ea typeface="Verdana"/>
              </a:rPr>
            </a:br>
            <a:br>
              <a:rPr lang="en-GB" sz="2800" dirty="0">
                <a:solidFill>
                  <a:schemeClr val="accent1"/>
                </a:solidFill>
                <a:effectLst/>
                <a:cs typeface="Arial" panose="020B0604020202020204" pitchFamily="34" charset="0"/>
              </a:rPr>
            </a:br>
            <a:r>
              <a:rPr lang="en-GB" sz="2800" dirty="0">
                <a:solidFill>
                  <a:schemeClr val="accent1"/>
                </a:solidFill>
                <a:cs typeface="Arial" panose="020B0604020202020204" pitchFamily="34" charset="0"/>
              </a:rPr>
              <a:t>Discuss in pairs: </a:t>
            </a:r>
            <a:br>
              <a:rPr lang="en-GB" sz="2800" dirty="0">
                <a:solidFill>
                  <a:schemeClr val="accent1"/>
                </a:solidFill>
                <a:cs typeface="Arial" panose="020B0604020202020204" pitchFamily="34" charset="0"/>
              </a:rPr>
            </a:br>
            <a:r>
              <a:rPr lang="en-GB" sz="2800" dirty="0">
                <a:solidFill>
                  <a:schemeClr val="accent1"/>
                </a:solidFill>
                <a:cs typeface="Arial" panose="020B0604020202020204" pitchFamily="34" charset="0"/>
              </a:rPr>
              <a:t>a)What is project management? </a:t>
            </a:r>
            <a:br>
              <a:rPr lang="en-GB" sz="2800" dirty="0">
                <a:solidFill>
                  <a:schemeClr val="accent1"/>
                </a:solidFill>
                <a:cs typeface="Arial" panose="020B0604020202020204" pitchFamily="34" charset="0"/>
              </a:rPr>
            </a:br>
            <a:r>
              <a:rPr lang="en-GB" sz="2800" dirty="0">
                <a:solidFill>
                  <a:schemeClr val="accent1"/>
                </a:solidFill>
                <a:cs typeface="Arial" panose="020B0604020202020204" pitchFamily="34" charset="0"/>
              </a:rPr>
              <a:t>b) What are the three elements project management triangle</a:t>
            </a:r>
            <a:br>
              <a:rPr lang="en-GB" sz="2800" dirty="0">
                <a:solidFill>
                  <a:schemeClr val="accent1"/>
                </a:solidFill>
                <a:cs typeface="Arial" panose="020B0604020202020204" pitchFamily="34" charset="0"/>
              </a:rPr>
            </a:br>
            <a:r>
              <a:rPr lang="en-GB" sz="2800" dirty="0">
                <a:solidFill>
                  <a:schemeClr val="accent1"/>
                </a:solidFill>
                <a:cs typeface="Arial" panose="020B0604020202020204" pitchFamily="34" charset="0"/>
              </a:rPr>
              <a:t>c) Research some examples of failed projects as a result of failure </a:t>
            </a:r>
            <a:br>
              <a:rPr lang="en-GB" sz="2800" dirty="0">
                <a:solidFill>
                  <a:schemeClr val="accent1"/>
                </a:solidFill>
                <a:cs typeface="Arial" panose="020B0604020202020204" pitchFamily="34" charset="0"/>
              </a:rPr>
            </a:br>
            <a:r>
              <a:rPr lang="en-GB" sz="2800" dirty="0">
                <a:solidFill>
                  <a:schemeClr val="accent1"/>
                </a:solidFill>
                <a:cs typeface="Arial" panose="020B0604020202020204" pitchFamily="34" charset="0"/>
              </a:rPr>
              <a:t>in the management of one or two of these elements.</a:t>
            </a:r>
            <a:br>
              <a:rPr lang="en-GB" sz="2800" dirty="0">
                <a:solidFill>
                  <a:schemeClr val="accent1"/>
                </a:solidFill>
                <a:cs typeface="Arial" panose="020B0604020202020204" pitchFamily="34" charset="0"/>
              </a:rPr>
            </a:br>
            <a:r>
              <a:rPr lang="en-GB" sz="2800" dirty="0">
                <a:solidFill>
                  <a:schemeClr val="accent1"/>
                </a:solidFill>
                <a:cs typeface="Arial" panose="020B0604020202020204" pitchFamily="34" charset="0"/>
              </a:rPr>
              <a:t> </a:t>
            </a:r>
            <a:br>
              <a:rPr lang="en-GB" sz="2800" dirty="0">
                <a:solidFill>
                  <a:schemeClr val="accent1"/>
                </a:solidFill>
                <a:cs typeface="Arial" panose="020B0604020202020204" pitchFamily="34" charset="0"/>
              </a:rPr>
            </a:br>
            <a:r>
              <a:rPr lang="en-GB" sz="2800" dirty="0">
                <a:solidFill>
                  <a:schemeClr val="accent1"/>
                </a:solidFill>
                <a:cs typeface="Arial" panose="020B0604020202020204" pitchFamily="34" charset="0"/>
              </a:rPr>
              <a:t>Share your thoughts with the class.</a:t>
            </a:r>
            <a:br>
              <a:rPr lang="en-GB" sz="2800" dirty="0">
                <a:solidFill>
                  <a:schemeClr val="accent1"/>
                </a:solidFill>
                <a:effectLst/>
                <a:cs typeface="Arial" panose="020B0604020202020204" pitchFamily="34" charset="0"/>
              </a:rPr>
            </a:br>
            <a:br>
              <a:rPr lang="en-GB" sz="2800" dirty="0">
                <a:solidFill>
                  <a:schemeClr val="accent1"/>
                </a:solidFill>
                <a:effectLst/>
                <a:cs typeface="Arial" panose="020B0604020202020204" pitchFamily="34" charset="0"/>
              </a:rPr>
            </a:br>
            <a:endParaRPr lang="en-GB" sz="2800" dirty="0"/>
          </a:p>
        </p:txBody>
      </p:sp>
    </p:spTree>
    <p:extLst>
      <p:ext uri="{BB962C8B-B14F-4D97-AF65-F5344CB8AC3E}">
        <p14:creationId xmlns:p14="http://schemas.microsoft.com/office/powerpoint/2010/main" val="1593193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a:extLst>
              <a:ext uri="{FF2B5EF4-FFF2-40B4-BE49-F238E27FC236}">
                <a16:creationId xmlns:a16="http://schemas.microsoft.com/office/drawing/2014/main" id="{88BBE8AA-B8E8-4C3D-922E-A9B908264395}"/>
              </a:ext>
            </a:extLst>
          </p:cNvPr>
          <p:cNvSpPr>
            <a:spLocks noGrp="1" noChangeArrowheads="1"/>
          </p:cNvSpPr>
          <p:nvPr>
            <p:ph type="title"/>
          </p:nvPr>
        </p:nvSpPr>
        <p:spPr>
          <a:xfrm>
            <a:off x="3016568" y="149482"/>
            <a:ext cx="6692265" cy="1143000"/>
          </a:xfrm>
        </p:spPr>
        <p:txBody>
          <a:bodyPr/>
          <a:lstStyle/>
          <a:p>
            <a:pPr eaLnBrk="1" hangingPunct="1"/>
            <a:r>
              <a:rPr lang="en-US" altLang="en-US" sz="2800" dirty="0">
                <a:latin typeface="Montserrat"/>
              </a:rPr>
              <a:t>The Triple Constraint</a:t>
            </a:r>
          </a:p>
        </p:txBody>
      </p:sp>
      <p:sp>
        <p:nvSpPr>
          <p:cNvPr id="60421" name="Text Box 5">
            <a:extLst>
              <a:ext uri="{FF2B5EF4-FFF2-40B4-BE49-F238E27FC236}">
                <a16:creationId xmlns:a16="http://schemas.microsoft.com/office/drawing/2014/main" id="{A8CD27C0-1C42-420C-A959-31B35DBF6C83}"/>
              </a:ext>
            </a:extLst>
          </p:cNvPr>
          <p:cNvSpPr txBox="1">
            <a:spLocks noChangeArrowheads="1"/>
          </p:cNvSpPr>
          <p:nvPr/>
        </p:nvSpPr>
        <p:spPr bwMode="auto">
          <a:xfrm rot="-3045702">
            <a:off x="4168775" y="1281144"/>
            <a:ext cx="1447800" cy="4524315"/>
          </a:xfrm>
          <a:prstGeom prst="rect">
            <a:avLst/>
          </a:prstGeom>
          <a:noFill/>
          <a:ln w="9525">
            <a:noFill/>
            <a:miter lim="800000"/>
            <a:headEnd/>
            <a:tailEnd/>
          </a:ln>
          <a:effectLst/>
        </p:spPr>
        <p:txBody>
          <a:bodyPr>
            <a:spAutoFit/>
          </a:bodyPr>
          <a:lstStyle/>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b="1" dirty="0">
              <a:solidFill>
                <a:srgbClr val="043DD8"/>
              </a:solidFill>
              <a:effectLst>
                <a:outerShdw blurRad="38100" dist="38100" dir="2700000" algn="tl">
                  <a:srgbClr val="000000"/>
                </a:outerShdw>
              </a:effectLst>
              <a:latin typeface="Times New Roman" pitchFamily="18" charset="0"/>
            </a:endParaRPr>
          </a:p>
        </p:txBody>
      </p:sp>
      <p:sp>
        <p:nvSpPr>
          <p:cNvPr id="60422" name="Text Box 6">
            <a:extLst>
              <a:ext uri="{FF2B5EF4-FFF2-40B4-BE49-F238E27FC236}">
                <a16:creationId xmlns:a16="http://schemas.microsoft.com/office/drawing/2014/main" id="{6A4BD9DA-EEE5-40E6-BAF2-1BA5D8BBEDA7}"/>
              </a:ext>
            </a:extLst>
          </p:cNvPr>
          <p:cNvSpPr txBox="1">
            <a:spLocks noChangeArrowheads="1"/>
          </p:cNvSpPr>
          <p:nvPr/>
        </p:nvSpPr>
        <p:spPr bwMode="auto">
          <a:xfrm rot="3000688">
            <a:off x="7064375" y="1696643"/>
            <a:ext cx="1905000" cy="3693319"/>
          </a:xfrm>
          <a:prstGeom prst="rect">
            <a:avLst/>
          </a:prstGeom>
          <a:noFill/>
          <a:ln w="9525">
            <a:noFill/>
            <a:miter lim="800000"/>
            <a:headEnd/>
            <a:tailEnd/>
          </a:ln>
          <a:effectLst/>
        </p:spPr>
        <p:txBody>
          <a:bodyPr>
            <a:spAutoFit/>
          </a:bodyPr>
          <a:lstStyle/>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dirty="0">
              <a:solidFill>
                <a:srgbClr val="043DD8"/>
              </a:solidFill>
              <a:effectLst>
                <a:outerShdw blurRad="38100" dist="38100" dir="2700000" algn="tl">
                  <a:srgbClr val="000000"/>
                </a:outerShdw>
              </a:effectLst>
              <a:latin typeface="Times New Roman" pitchFamily="18" charset="0"/>
            </a:endParaRPr>
          </a:p>
        </p:txBody>
      </p:sp>
      <p:sp>
        <p:nvSpPr>
          <p:cNvPr id="60423" name="Text Box 7">
            <a:extLst>
              <a:ext uri="{FF2B5EF4-FFF2-40B4-BE49-F238E27FC236}">
                <a16:creationId xmlns:a16="http://schemas.microsoft.com/office/drawing/2014/main" id="{F81A1192-9FE9-410C-9684-A1A04202E23B}"/>
              </a:ext>
            </a:extLst>
          </p:cNvPr>
          <p:cNvSpPr txBox="1">
            <a:spLocks noChangeArrowheads="1"/>
          </p:cNvSpPr>
          <p:nvPr/>
        </p:nvSpPr>
        <p:spPr bwMode="auto">
          <a:xfrm>
            <a:off x="4876800" y="5486401"/>
            <a:ext cx="3124200" cy="5632311"/>
          </a:xfrm>
          <a:prstGeom prst="rect">
            <a:avLst/>
          </a:prstGeom>
          <a:noFill/>
          <a:ln w="9525">
            <a:noFill/>
            <a:miter lim="800000"/>
            <a:headEnd/>
            <a:tailEnd/>
          </a:ln>
          <a:effectLst/>
        </p:spPr>
        <p:txBody>
          <a:bodyPr>
            <a:spAutoFit/>
          </a:bodyPr>
          <a:lstStyle/>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a:p>
            <a:pPr algn="ctr">
              <a:spcBef>
                <a:spcPct val="50000"/>
              </a:spcBef>
              <a:defRPr/>
            </a:pPr>
            <a:endParaRPr lang="en-US" sz="3600" b="1" dirty="0">
              <a:solidFill>
                <a:srgbClr val="043DD8"/>
              </a:solidFill>
              <a:effectLst>
                <a:outerShdw blurRad="38100" dist="38100" dir="2700000" algn="tl">
                  <a:srgbClr val="000000"/>
                </a:outerShdw>
              </a:effectLst>
              <a:latin typeface="Times New Roman" pitchFamily="18" charset="0"/>
            </a:endParaRPr>
          </a:p>
        </p:txBody>
      </p:sp>
      <p:sp>
        <p:nvSpPr>
          <p:cNvPr id="60425" name="Text Box 9">
            <a:extLst>
              <a:ext uri="{FF2B5EF4-FFF2-40B4-BE49-F238E27FC236}">
                <a16:creationId xmlns:a16="http://schemas.microsoft.com/office/drawing/2014/main" id="{D7E43C01-BDF9-4D7F-83AB-4A4591990374}"/>
              </a:ext>
            </a:extLst>
          </p:cNvPr>
          <p:cNvSpPr txBox="1">
            <a:spLocks noChangeArrowheads="1"/>
          </p:cNvSpPr>
          <p:nvPr/>
        </p:nvSpPr>
        <p:spPr bwMode="auto">
          <a:xfrm>
            <a:off x="4267200" y="1447800"/>
            <a:ext cx="4191000" cy="1477328"/>
          </a:xfrm>
          <a:prstGeom prst="rect">
            <a:avLst/>
          </a:prstGeom>
          <a:noFill/>
          <a:ln w="9525">
            <a:noFill/>
            <a:miter lim="800000"/>
            <a:headEnd/>
            <a:tailEnd/>
          </a:ln>
          <a:effectLst/>
        </p:spPr>
        <p:txBody>
          <a:bodyPr>
            <a:spAutoFit/>
          </a:bodyPr>
          <a:lstStyle/>
          <a:p>
            <a:pPr algn="ctr" eaLnBrk="1" hangingPunct="1">
              <a:spcBef>
                <a:spcPct val="50000"/>
              </a:spcBef>
              <a:defRPr/>
            </a:pPr>
            <a:endParaRPr lang="en-US" sz="3600" b="1" dirty="0">
              <a:solidFill>
                <a:schemeClr val="hlink"/>
              </a:solidFill>
              <a:effectLst>
                <a:outerShdw blurRad="38100" dist="38100" dir="2700000" algn="tl">
                  <a:srgbClr val="000000"/>
                </a:outerShdw>
              </a:effectLst>
            </a:endParaRPr>
          </a:p>
          <a:p>
            <a:pPr algn="ctr" eaLnBrk="1" hangingPunct="1">
              <a:spcBef>
                <a:spcPct val="50000"/>
              </a:spcBef>
              <a:defRPr/>
            </a:pPr>
            <a:endParaRPr lang="en-US" sz="3600" b="1" dirty="0">
              <a:solidFill>
                <a:schemeClr val="hlink"/>
              </a:solidFill>
              <a:effectLst>
                <a:outerShdw blurRad="38100" dist="38100" dir="2700000" algn="tl">
                  <a:srgbClr val="000000"/>
                </a:outerShdw>
              </a:effectLst>
            </a:endParaRPr>
          </a:p>
        </p:txBody>
      </p:sp>
      <p:pic>
        <p:nvPicPr>
          <p:cNvPr id="10" name="Picture 2" descr="Managing Triple Constraints Triangle using MS Project">
            <a:extLst>
              <a:ext uri="{FF2B5EF4-FFF2-40B4-BE49-F238E27FC236}">
                <a16:creationId xmlns:a16="http://schemas.microsoft.com/office/drawing/2014/main" id="{87572345-02B2-8371-3A0B-29FBAA7BF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7045" y="1138417"/>
            <a:ext cx="5976533" cy="43977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12750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60421"/>
                                        </p:tgtEl>
                                        <p:attrNameLst>
                                          <p:attrName>style.visibility</p:attrName>
                                        </p:attrNameLst>
                                      </p:cBhvr>
                                      <p:to>
                                        <p:strVal val="visible"/>
                                      </p:to>
                                    </p:set>
                                    <p:anim calcmode="lin" valueType="num">
                                      <p:cBhvr additive="base">
                                        <p:cTn id="7" dur="500" fill="hold"/>
                                        <p:tgtEl>
                                          <p:spTgt spid="60421"/>
                                        </p:tgtEl>
                                        <p:attrNameLst>
                                          <p:attrName>ppt_x</p:attrName>
                                        </p:attrNameLst>
                                      </p:cBhvr>
                                      <p:tavLst>
                                        <p:tav tm="0">
                                          <p:val>
                                            <p:strVal val="0-#ppt_w/2"/>
                                          </p:val>
                                        </p:tav>
                                        <p:tav tm="100000">
                                          <p:val>
                                            <p:strVal val="#ppt_x"/>
                                          </p:val>
                                        </p:tav>
                                      </p:tavLst>
                                    </p:anim>
                                    <p:anim calcmode="lin" valueType="num">
                                      <p:cBhvr additive="base">
                                        <p:cTn id="8" dur="500" fill="hold"/>
                                        <p:tgtEl>
                                          <p:spTgt spid="6042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nodePh="1">
                                  <p:stCondLst>
                                    <p:cond delay="0"/>
                                  </p:stCondLst>
                                  <p:endCondLst>
                                    <p:cond evt="begin" delay="0">
                                      <p:tn val="11"/>
                                    </p:cond>
                                  </p:endCondLst>
                                  <p:childTnLst>
                                    <p:set>
                                      <p:cBhvr>
                                        <p:cTn id="12" dur="1" fill="hold">
                                          <p:stCondLst>
                                            <p:cond delay="0"/>
                                          </p:stCondLst>
                                        </p:cTn>
                                        <p:tgtEl>
                                          <p:spTgt spid="60422"/>
                                        </p:tgtEl>
                                        <p:attrNameLst>
                                          <p:attrName>style.visibility</p:attrName>
                                        </p:attrNameLst>
                                      </p:cBhvr>
                                      <p:to>
                                        <p:strVal val="visible"/>
                                      </p:to>
                                    </p:set>
                                    <p:anim calcmode="lin" valueType="num">
                                      <p:cBhvr additive="base">
                                        <p:cTn id="13" dur="500" fill="hold"/>
                                        <p:tgtEl>
                                          <p:spTgt spid="60422"/>
                                        </p:tgtEl>
                                        <p:attrNameLst>
                                          <p:attrName>ppt_x</p:attrName>
                                        </p:attrNameLst>
                                      </p:cBhvr>
                                      <p:tavLst>
                                        <p:tav tm="0">
                                          <p:val>
                                            <p:strVal val="1+#ppt_w/2"/>
                                          </p:val>
                                        </p:tav>
                                        <p:tav tm="100000">
                                          <p:val>
                                            <p:strVal val="#ppt_x"/>
                                          </p:val>
                                        </p:tav>
                                      </p:tavLst>
                                    </p:anim>
                                    <p:anim calcmode="lin" valueType="num">
                                      <p:cBhvr additive="base">
                                        <p:cTn id="14" dur="500" fill="hold"/>
                                        <p:tgtEl>
                                          <p:spTgt spid="60422"/>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nodePh="1">
                                  <p:stCondLst>
                                    <p:cond delay="0"/>
                                  </p:stCondLst>
                                  <p:endCondLst>
                                    <p:cond evt="begin" delay="0">
                                      <p:tn val="17"/>
                                    </p:cond>
                                  </p:endCondLst>
                                  <p:childTnLst>
                                    <p:set>
                                      <p:cBhvr>
                                        <p:cTn id="18" dur="1" fill="hold">
                                          <p:stCondLst>
                                            <p:cond delay="0"/>
                                          </p:stCondLst>
                                        </p:cTn>
                                        <p:tgtEl>
                                          <p:spTgt spid="60423"/>
                                        </p:tgtEl>
                                        <p:attrNameLst>
                                          <p:attrName>style.visibility</p:attrName>
                                        </p:attrNameLst>
                                      </p:cBhvr>
                                      <p:to>
                                        <p:strVal val="visible"/>
                                      </p:to>
                                    </p:set>
                                    <p:anim calcmode="lin" valueType="num">
                                      <p:cBhvr additive="base">
                                        <p:cTn id="19" dur="500" fill="hold"/>
                                        <p:tgtEl>
                                          <p:spTgt spid="60423"/>
                                        </p:tgtEl>
                                        <p:attrNameLst>
                                          <p:attrName>ppt_x</p:attrName>
                                        </p:attrNameLst>
                                      </p:cBhvr>
                                      <p:tavLst>
                                        <p:tav tm="0">
                                          <p:val>
                                            <p:strVal val="#ppt_x"/>
                                          </p:val>
                                        </p:tav>
                                        <p:tav tm="100000">
                                          <p:val>
                                            <p:strVal val="#ppt_x"/>
                                          </p:val>
                                        </p:tav>
                                      </p:tavLst>
                                    </p:anim>
                                    <p:anim calcmode="lin" valueType="num">
                                      <p:cBhvr additive="base">
                                        <p:cTn id="20" dur="500" fill="hold"/>
                                        <p:tgtEl>
                                          <p:spTgt spid="60423"/>
                                        </p:tgtEl>
                                        <p:attrNameLst>
                                          <p:attrName>ppt_y</p:attrName>
                                        </p:attrNameLst>
                                      </p:cBhvr>
                                      <p:tavLst>
                                        <p:tav tm="0">
                                          <p:val>
                                            <p:strVal val="1+#ppt_h/2"/>
                                          </p:val>
                                        </p:tav>
                                        <p:tav tm="100000">
                                          <p:val>
                                            <p:strVal val="#ppt_y"/>
                                          </p:val>
                                        </p:tav>
                                      </p:tavLst>
                                    </p:anim>
                                  </p:childTnLst>
                                </p:cTn>
                              </p:par>
                            </p:childTnLst>
                          </p:cTn>
                        </p:par>
                        <p:par>
                          <p:cTn id="21" fill="hold" nodeType="afterGroup">
                            <p:stCondLst>
                              <p:cond delay="500"/>
                            </p:stCondLst>
                            <p:childTnLst>
                              <p:par>
                                <p:cTn id="22" presetID="5" presetClass="entr" presetSubtype="10" fill="hold" grpId="0" nodeType="afterEffect" nodePh="1">
                                  <p:stCondLst>
                                    <p:cond delay="0"/>
                                  </p:stCondLst>
                                  <p:endCondLst>
                                    <p:cond evt="begin" delay="0">
                                      <p:tn val="22"/>
                                    </p:cond>
                                  </p:endCondLst>
                                  <p:childTnLst>
                                    <p:set>
                                      <p:cBhvr>
                                        <p:cTn id="23" dur="1" fill="hold">
                                          <p:stCondLst>
                                            <p:cond delay="0"/>
                                          </p:stCondLst>
                                        </p:cTn>
                                        <p:tgtEl>
                                          <p:spTgt spid="60425"/>
                                        </p:tgtEl>
                                        <p:attrNameLst>
                                          <p:attrName>style.visibility</p:attrName>
                                        </p:attrNameLst>
                                      </p:cBhvr>
                                      <p:to>
                                        <p:strVal val="visible"/>
                                      </p:to>
                                    </p:set>
                                    <p:animEffect transition="in" filter="checkerboard(across)">
                                      <p:cBhvr>
                                        <p:cTn id="24" dur="500"/>
                                        <p:tgtEl>
                                          <p:spTgt spid="604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21" grpId="0" autoUpdateAnimBg="0"/>
      <p:bldP spid="60422" grpId="0" autoUpdateAnimBg="0"/>
      <p:bldP spid="60423" grpId="0" autoUpdateAnimBg="0"/>
      <p:bldP spid="60425"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11493ED-CD8D-4013-8FCC-F7061A744D5E}"/>
              </a:ext>
            </a:extLst>
          </p:cNvPr>
          <p:cNvSpPr>
            <a:spLocks noGrp="1"/>
          </p:cNvSpPr>
          <p:nvPr>
            <p:ph type="title"/>
          </p:nvPr>
        </p:nvSpPr>
        <p:spPr>
          <a:xfrm>
            <a:off x="3316288" y="4800600"/>
            <a:ext cx="5486400" cy="566738"/>
          </a:xfrm>
        </p:spPr>
        <p:txBody>
          <a:bodyPr/>
          <a:lstStyle/>
          <a:p>
            <a:pPr algn="ctr"/>
            <a:r>
              <a:rPr lang="en-US" sz="2800" dirty="0">
                <a:latin typeface="Montserrat"/>
              </a:rPr>
              <a:t>PROJECT MANAGEMENT CONTEXT</a:t>
            </a:r>
          </a:p>
        </p:txBody>
      </p:sp>
      <p:pic>
        <p:nvPicPr>
          <p:cNvPr id="7" name="Content Placeholder 12" descr="Diagram&#10;&#10;Description automatically generated">
            <a:extLst>
              <a:ext uri="{FF2B5EF4-FFF2-40B4-BE49-F238E27FC236}">
                <a16:creationId xmlns:a16="http://schemas.microsoft.com/office/drawing/2014/main" id="{43F952B0-A703-4974-A171-B98089F4E7BB}"/>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4011748" y="612775"/>
            <a:ext cx="3505471" cy="3522007"/>
          </a:xfrm>
          <a:prstGeom prst="rect">
            <a:avLst/>
          </a:prstGeom>
          <a:noFill/>
          <a:ln w="19050">
            <a:solidFill>
              <a:schemeClr val="tx1"/>
            </a:solidFill>
          </a:ln>
          <a:effectLst>
            <a:innerShdw blurRad="114300">
              <a:prstClr val="black"/>
            </a:innerShdw>
          </a:effectLst>
        </p:spPr>
      </p:pic>
    </p:spTree>
    <p:extLst>
      <p:ext uri="{BB962C8B-B14F-4D97-AF65-F5344CB8AC3E}">
        <p14:creationId xmlns:p14="http://schemas.microsoft.com/office/powerpoint/2010/main" val="2543859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1953" y="274639"/>
            <a:ext cx="8048847" cy="629129"/>
          </a:xfrm>
        </p:spPr>
        <p:txBody>
          <a:bodyPr>
            <a:normAutofit/>
          </a:bodyPr>
          <a:lstStyle/>
          <a:p>
            <a:r>
              <a:rPr lang="en-GB" sz="2800" b="1" dirty="0"/>
              <a:t>Starter </a:t>
            </a:r>
            <a:r>
              <a:rPr sz="2800" b="1" dirty="0"/>
              <a:t>Activity: Managing the Triple Constraint</a:t>
            </a:r>
          </a:p>
        </p:txBody>
      </p:sp>
      <p:sp>
        <p:nvSpPr>
          <p:cNvPr id="3" name="Content Placeholder 2"/>
          <p:cNvSpPr>
            <a:spLocks noGrp="1"/>
          </p:cNvSpPr>
          <p:nvPr>
            <p:ph idx="1"/>
          </p:nvPr>
        </p:nvSpPr>
        <p:spPr>
          <a:xfrm>
            <a:off x="584791" y="1137685"/>
            <a:ext cx="10728251" cy="5445676"/>
          </a:xfrm>
        </p:spPr>
        <p:txBody>
          <a:bodyPr>
            <a:noAutofit/>
          </a:bodyPr>
          <a:lstStyle/>
          <a:p>
            <a:pPr marL="0" indent="0">
              <a:buNone/>
            </a:pPr>
            <a:r>
              <a:rPr sz="2000" dirty="0">
                <a:latin typeface="+mn-lt"/>
              </a:rPr>
              <a:t>As a project manager or team, you are responsible for maintaining control over the triple constraint—scope, time, and cost. This often requires </a:t>
            </a:r>
            <a:r>
              <a:rPr sz="2000" b="1" dirty="0">
                <a:latin typeface="+mn-lt"/>
              </a:rPr>
              <a:t>making trade-offs to keep the project on track.</a:t>
            </a:r>
          </a:p>
          <a:p>
            <a:pPr marL="0" indent="0">
              <a:buNone/>
            </a:pPr>
            <a:r>
              <a:rPr sz="2000" b="1" dirty="0">
                <a:latin typeface="+mn-lt"/>
              </a:rPr>
              <a:t>Project Assignments</a:t>
            </a:r>
            <a:r>
              <a:rPr lang="en-GB" sz="2000" b="1" dirty="0">
                <a:latin typeface="+mn-lt"/>
              </a:rPr>
              <a:t> allocation</a:t>
            </a:r>
            <a:r>
              <a:rPr sz="2000" b="1" dirty="0">
                <a:latin typeface="+mn-lt"/>
              </a:rPr>
              <a:t>:</a:t>
            </a:r>
          </a:p>
          <a:p>
            <a:pPr marL="0" indent="0">
              <a:buNone/>
            </a:pPr>
            <a:r>
              <a:rPr sz="2000" dirty="0">
                <a:latin typeface="+mn-lt"/>
              </a:rPr>
              <a:t>• Group A: Home Improvement (Extension)</a:t>
            </a:r>
          </a:p>
          <a:p>
            <a:pPr marL="0" indent="0">
              <a:buNone/>
            </a:pPr>
            <a:r>
              <a:rPr sz="2000" dirty="0">
                <a:latin typeface="+mn-lt"/>
              </a:rPr>
              <a:t>• Group B: Garden Design – Landscaping or Paving</a:t>
            </a:r>
          </a:p>
          <a:p>
            <a:pPr marL="0" indent="0">
              <a:buNone/>
            </a:pPr>
            <a:r>
              <a:rPr sz="2000" dirty="0">
                <a:latin typeface="+mn-lt"/>
              </a:rPr>
              <a:t>• Group C: Development of a New Health and Fitness App</a:t>
            </a:r>
          </a:p>
          <a:p>
            <a:pPr marL="0" indent="0">
              <a:buNone/>
            </a:pPr>
            <a:r>
              <a:rPr sz="2000" b="1" dirty="0">
                <a:latin typeface="+mn-lt"/>
              </a:rPr>
              <a:t>Task Instructions:</a:t>
            </a:r>
          </a:p>
          <a:p>
            <a:pPr marL="0" indent="0">
              <a:buNone/>
            </a:pPr>
            <a:r>
              <a:rPr sz="2000" dirty="0">
                <a:latin typeface="+mn-lt"/>
              </a:rPr>
              <a:t>On flipchart paper, outline your project by including:</a:t>
            </a:r>
          </a:p>
          <a:p>
            <a:pPr marL="0" indent="0">
              <a:buNone/>
            </a:pPr>
            <a:r>
              <a:rPr sz="2000" dirty="0">
                <a:latin typeface="+mn-lt"/>
              </a:rPr>
              <a:t>• Estimated Costs – set a realistic budget using online research</a:t>
            </a:r>
          </a:p>
          <a:p>
            <a:pPr marL="0" indent="0">
              <a:buNone/>
            </a:pPr>
            <a:r>
              <a:rPr sz="2000" dirty="0">
                <a:latin typeface="+mn-lt"/>
              </a:rPr>
              <a:t>• Physical Resources – list required materials or tools</a:t>
            </a:r>
          </a:p>
          <a:p>
            <a:pPr marL="0" indent="0">
              <a:buNone/>
            </a:pPr>
            <a:r>
              <a:rPr sz="2000" dirty="0">
                <a:latin typeface="+mn-lt"/>
              </a:rPr>
              <a:t>• Human Resources – identify the team members or skills needed</a:t>
            </a:r>
          </a:p>
          <a:p>
            <a:pPr marL="0" indent="0">
              <a:buNone/>
            </a:pPr>
            <a:r>
              <a:rPr sz="2000" dirty="0">
                <a:latin typeface="+mn-lt"/>
              </a:rPr>
              <a:t>• Timeline – draw a flow chart or table of tasks and completion dates</a:t>
            </a:r>
            <a:endParaRPr lang="en-GB" sz="2000" dirty="0">
              <a:latin typeface="+mn-lt"/>
            </a:endParaRPr>
          </a:p>
          <a:p>
            <a:pPr marL="0" indent="0">
              <a:buNone/>
            </a:pPr>
            <a:r>
              <a:rPr lang="en-GB" sz="2000" kern="100" dirty="0">
                <a:effectLst/>
                <a:latin typeface="+mn-lt"/>
                <a:ea typeface="Aptos" panose="020B0004020202020204" pitchFamily="34" charset="0"/>
                <a:cs typeface="Times New Roman" panose="02020603050405020304" pitchFamily="18" charset="0"/>
              </a:rPr>
              <a:t>Share findings with the class </a:t>
            </a:r>
          </a:p>
          <a:p>
            <a:pPr marL="0" indent="0">
              <a:buNone/>
            </a:pPr>
            <a:endParaRPr sz="2000" dirty="0">
              <a:latin typeface="+mn-lt"/>
            </a:endParaRPr>
          </a:p>
        </p:txBody>
      </p:sp>
    </p:spTree>
    <p:extLst>
      <p:ext uri="{BB962C8B-B14F-4D97-AF65-F5344CB8AC3E}">
        <p14:creationId xmlns:p14="http://schemas.microsoft.com/office/powerpoint/2010/main" val="871441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3D248-401B-266C-C8A7-F45AEB22BF73}"/>
              </a:ext>
            </a:extLst>
          </p:cNvPr>
          <p:cNvSpPr>
            <a:spLocks noGrp="1"/>
          </p:cNvSpPr>
          <p:nvPr>
            <p:ph type="ctrTitle"/>
          </p:nvPr>
        </p:nvSpPr>
        <p:spPr>
          <a:xfrm>
            <a:off x="1391824" y="537861"/>
            <a:ext cx="36625530" cy="2852928"/>
          </a:xfrm>
        </p:spPr>
        <p:txBody>
          <a:bodyPr/>
          <a:lstStyle/>
          <a:p>
            <a:r>
              <a:rPr lang="en-GB" sz="2800" b="1" dirty="0">
                <a:solidFill>
                  <a:schemeClr val="accent1"/>
                </a:solidFill>
                <a:cs typeface="Arial" panose="020B0604020202020204" pitchFamily="34" charset="0"/>
              </a:rPr>
              <a:t>Topic 1 – What is a Programme</a:t>
            </a:r>
            <a:r>
              <a:rPr lang="en-GB" sz="2800" dirty="0">
                <a:solidFill>
                  <a:schemeClr val="accent1"/>
                </a:solidFill>
                <a:latin typeface="Montserrat" panose="020B0604020202020204" pitchFamily="34" charset="0"/>
                <a:cs typeface="Arial" panose="020B0604020202020204" pitchFamily="34" charset="0"/>
              </a:rPr>
              <a:t>?</a:t>
            </a:r>
          </a:p>
        </p:txBody>
      </p:sp>
      <p:sp>
        <p:nvSpPr>
          <p:cNvPr id="3" name="Subtitle 2">
            <a:extLst>
              <a:ext uri="{FF2B5EF4-FFF2-40B4-BE49-F238E27FC236}">
                <a16:creationId xmlns:a16="http://schemas.microsoft.com/office/drawing/2014/main" id="{CA16C337-D6BA-32D8-B54D-8784CA6E6157}"/>
              </a:ext>
            </a:extLst>
          </p:cNvPr>
          <p:cNvSpPr>
            <a:spLocks noGrp="1"/>
          </p:cNvSpPr>
          <p:nvPr>
            <p:ph type="subTitle" idx="1"/>
          </p:nvPr>
        </p:nvSpPr>
        <p:spPr/>
        <p:txBody>
          <a:bodyPr>
            <a:normAutofit lnSpcReduction="10000"/>
          </a:bodyPr>
          <a:lstStyle/>
          <a:p>
            <a:r>
              <a:rPr lang="en-GB" sz="2400" dirty="0">
                <a:solidFill>
                  <a:schemeClr val="tx1"/>
                </a:solidFill>
              </a:rPr>
              <a:t>A programme is a collection of related projects and operational activities designed to achieve strategic goals.</a:t>
            </a:r>
          </a:p>
          <a:p>
            <a:endParaRPr lang="en-GB" sz="2400" dirty="0">
              <a:solidFill>
                <a:schemeClr val="tx1"/>
              </a:solidFill>
            </a:endParaRPr>
          </a:p>
          <a:p>
            <a:r>
              <a:rPr lang="en-GB" sz="2400" dirty="0">
                <a:solidFill>
                  <a:schemeClr val="tx1"/>
                </a:solidFill>
              </a:rPr>
              <a:t>Major takeaways:</a:t>
            </a:r>
          </a:p>
          <a:p>
            <a:pPr>
              <a:buFont typeface="Arial" panose="020B0604020202020204" pitchFamily="34" charset="0"/>
              <a:buChar char="•"/>
            </a:pPr>
            <a:r>
              <a:rPr lang="en-GB" sz="2400" dirty="0">
                <a:solidFill>
                  <a:schemeClr val="tx1"/>
                </a:solidFill>
              </a:rPr>
              <a:t>A programme has a larger scope than projects.</a:t>
            </a:r>
          </a:p>
          <a:p>
            <a:pPr>
              <a:buFont typeface="Arial" panose="020B0604020202020204" pitchFamily="34" charset="0"/>
              <a:buChar char="•"/>
            </a:pPr>
            <a:r>
              <a:rPr lang="en-GB" sz="2400" dirty="0">
                <a:solidFill>
                  <a:schemeClr val="tx1"/>
                </a:solidFill>
              </a:rPr>
              <a:t>It includes change management initiatives.</a:t>
            </a:r>
          </a:p>
          <a:p>
            <a:pPr>
              <a:buFont typeface="Arial" panose="020B0604020202020204" pitchFamily="34" charset="0"/>
              <a:buChar char="•"/>
            </a:pPr>
            <a:r>
              <a:rPr lang="en-GB" sz="2400" dirty="0">
                <a:solidFill>
                  <a:schemeClr val="tx1"/>
                </a:solidFill>
              </a:rPr>
              <a:t>It focuses on long-term benefits realisation.</a:t>
            </a:r>
          </a:p>
          <a:p>
            <a:pPr>
              <a:buFont typeface="Arial" panose="020B0604020202020204" pitchFamily="34" charset="0"/>
              <a:buChar char="•"/>
            </a:pPr>
            <a:r>
              <a:rPr lang="en-GB" sz="2400" dirty="0">
                <a:solidFill>
                  <a:schemeClr val="tx1"/>
                </a:solidFill>
              </a:rPr>
              <a:t>Programmes focus on delivering </a:t>
            </a:r>
            <a:r>
              <a:rPr lang="en-GB" sz="2400" b="1" dirty="0">
                <a:solidFill>
                  <a:schemeClr val="tx1"/>
                </a:solidFill>
              </a:rPr>
              <a:t>long-term benefits</a:t>
            </a:r>
            <a:r>
              <a:rPr lang="en-GB" sz="2400" dirty="0">
                <a:solidFill>
                  <a:schemeClr val="tx1"/>
                </a:solidFill>
              </a:rPr>
              <a:t>.</a:t>
            </a:r>
          </a:p>
          <a:p>
            <a:pPr>
              <a:buFont typeface="Arial" panose="020B0604020202020204" pitchFamily="34" charset="0"/>
              <a:buChar char="•"/>
            </a:pPr>
            <a:r>
              <a:rPr lang="en-GB" sz="2400" dirty="0">
                <a:solidFill>
                  <a:schemeClr val="tx1"/>
                </a:solidFill>
              </a:rPr>
              <a:t>They align multiple projects to achieve broader goals.</a:t>
            </a:r>
          </a:p>
          <a:p>
            <a:endParaRPr lang="en-GB" dirty="0">
              <a:solidFill>
                <a:schemeClr val="tx1"/>
              </a:solidFill>
            </a:endParaRPr>
          </a:p>
        </p:txBody>
      </p:sp>
    </p:spTree>
    <p:extLst>
      <p:ext uri="{BB962C8B-B14F-4D97-AF65-F5344CB8AC3E}">
        <p14:creationId xmlns:p14="http://schemas.microsoft.com/office/powerpoint/2010/main" val="1076292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29ED-D254-5169-3FFE-AF9193C6A800}"/>
              </a:ext>
            </a:extLst>
          </p:cNvPr>
          <p:cNvSpPr>
            <a:spLocks noGrp="1"/>
          </p:cNvSpPr>
          <p:nvPr>
            <p:ph type="ctrTitle"/>
          </p:nvPr>
        </p:nvSpPr>
        <p:spPr>
          <a:xfrm>
            <a:off x="658367" y="268223"/>
            <a:ext cx="6256949" cy="525153"/>
          </a:xfrm>
        </p:spPr>
        <p:txBody>
          <a:bodyPr/>
          <a:lstStyle/>
          <a:p>
            <a:r>
              <a:rPr lang="en-GB" sz="2800" dirty="0">
                <a:solidFill>
                  <a:schemeClr val="accent1"/>
                </a:solidFill>
                <a:latin typeface="Montserrat" panose="020B0604020202020204" pitchFamily="34" charset="0"/>
                <a:cs typeface="Arial" panose="020B0604020202020204" pitchFamily="34" charset="0"/>
              </a:rPr>
              <a:t>Projects and Programmes</a:t>
            </a:r>
            <a:br>
              <a:rPr lang="en-GB" dirty="0">
                <a:solidFill>
                  <a:schemeClr val="accent1"/>
                </a:solidFill>
                <a:latin typeface="Arial" panose="020B0604020202020204" pitchFamily="34" charset="0"/>
                <a:cs typeface="Arial" panose="020B0604020202020204" pitchFamily="34" charset="0"/>
              </a:rPr>
            </a:br>
            <a:br>
              <a:rPr lang="en-GB" dirty="0">
                <a:solidFill>
                  <a:schemeClr val="accent1"/>
                </a:solidFill>
                <a:latin typeface="Arial" panose="020B0604020202020204" pitchFamily="34" charset="0"/>
                <a:cs typeface="Arial" panose="020B0604020202020204" pitchFamily="34" charset="0"/>
              </a:rPr>
            </a:br>
            <a:endParaRPr lang="en-GB" dirty="0">
              <a:solidFill>
                <a:schemeClr val="accent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E003373-28A3-D5AA-D22C-D2FC4290FAA0}"/>
              </a:ext>
            </a:extLst>
          </p:cNvPr>
          <p:cNvSpPr txBox="1"/>
          <p:nvPr/>
        </p:nvSpPr>
        <p:spPr>
          <a:xfrm>
            <a:off x="6915316" y="793376"/>
            <a:ext cx="184731" cy="369332"/>
          </a:xfrm>
          <a:prstGeom prst="rect">
            <a:avLst/>
          </a:prstGeom>
          <a:solidFill>
            <a:schemeClr val="bg2"/>
          </a:solidFill>
        </p:spPr>
        <p:txBody>
          <a:bodyPr wrap="none" rtlCol="0">
            <a:spAutoFit/>
          </a:bodyPr>
          <a:lstStyle/>
          <a:p>
            <a:pPr algn="r"/>
            <a:endParaRPr lang="en-GB" b="1">
              <a:solidFill>
                <a:schemeClr val="bg1"/>
              </a:solidFill>
              <a:latin typeface="+mj-lt"/>
            </a:endParaRPr>
          </a:p>
        </p:txBody>
      </p:sp>
      <p:pic>
        <p:nvPicPr>
          <p:cNvPr id="3" name="Online Media 2" descr="What's the Difference between Projects and Programs? - or Project Management and Program Management?">
            <a:hlinkClick r:id="" action="ppaction://media"/>
            <a:extLst>
              <a:ext uri="{FF2B5EF4-FFF2-40B4-BE49-F238E27FC236}">
                <a16:creationId xmlns:a16="http://schemas.microsoft.com/office/drawing/2014/main" id="{5E7FF250-DCF6-BD21-FAC5-2308FF6FACE5}"/>
              </a:ext>
            </a:extLst>
          </p:cNvPr>
          <p:cNvPicPr>
            <a:picLocks noRot="1" noChangeAspect="1"/>
          </p:cNvPicPr>
          <p:nvPr>
            <a:videoFile r:link="rId1"/>
          </p:nvPr>
        </p:nvPicPr>
        <p:blipFill>
          <a:blip r:embed="rId4"/>
          <a:stretch>
            <a:fillRect/>
          </a:stretch>
        </p:blipFill>
        <p:spPr>
          <a:xfrm>
            <a:off x="329184" y="1162708"/>
            <a:ext cx="8449056" cy="4970094"/>
          </a:xfrm>
          <a:prstGeom prst="rect">
            <a:avLst/>
          </a:prstGeom>
        </p:spPr>
      </p:pic>
    </p:spTree>
    <p:extLst>
      <p:ext uri="{BB962C8B-B14F-4D97-AF65-F5344CB8AC3E}">
        <p14:creationId xmlns:p14="http://schemas.microsoft.com/office/powerpoint/2010/main" val="2898629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30E18AA4-0AFD-24AC-0FB2-D652D504C79F}"/>
              </a:ext>
            </a:extLst>
          </p:cNvPr>
          <p:cNvSpPr>
            <a:spLocks noGrp="1"/>
          </p:cNvSpPr>
          <p:nvPr>
            <p:ph type="body" sz="quarter" idx="12"/>
          </p:nvPr>
        </p:nvSpPr>
        <p:spPr/>
        <p:txBody>
          <a:bodyPr/>
          <a:lstStyle/>
          <a:p>
            <a:r>
              <a:rPr lang="en-GB" sz="2400" dirty="0">
                <a:latin typeface="Montserrat"/>
              </a:rPr>
              <a:t>Example of Programs</a:t>
            </a:r>
          </a:p>
        </p:txBody>
      </p:sp>
      <p:sp>
        <p:nvSpPr>
          <p:cNvPr id="18" name="Text Placeholder 17">
            <a:extLst>
              <a:ext uri="{FF2B5EF4-FFF2-40B4-BE49-F238E27FC236}">
                <a16:creationId xmlns:a16="http://schemas.microsoft.com/office/drawing/2014/main" id="{975B5A0A-5FFC-3079-AE8A-EA9AC643B3F3}"/>
              </a:ext>
            </a:extLst>
          </p:cNvPr>
          <p:cNvSpPr>
            <a:spLocks noGrp="1"/>
          </p:cNvSpPr>
          <p:nvPr>
            <p:ph type="body" sz="quarter" idx="17"/>
          </p:nvPr>
        </p:nvSpPr>
        <p:spPr>
          <a:xfrm>
            <a:off x="457201" y="1499191"/>
            <a:ext cx="11068798" cy="4125009"/>
          </a:xfrm>
        </p:spPr>
        <p:txBody>
          <a:bodyPr/>
          <a:lstStyle/>
          <a:p>
            <a:r>
              <a:rPr lang="en-GB" sz="2000" b="0" dirty="0">
                <a:latin typeface="Montserrat" panose="020B0604020202020204" pitchFamily="34" charset="0"/>
                <a:cs typeface="Arial" panose="020B0604020202020204" pitchFamily="34" charset="0"/>
              </a:rPr>
              <a:t> </a:t>
            </a:r>
          </a:p>
          <a:p>
            <a:r>
              <a:rPr lang="en-GB" sz="2000" b="0" dirty="0">
                <a:latin typeface="Montserrat" panose="020B0604020202020204" pitchFamily="34" charset="0"/>
                <a:cs typeface="Arial" panose="020B0604020202020204" pitchFamily="34" charset="0"/>
              </a:rPr>
              <a:t>Sustainability program in a University:</a:t>
            </a:r>
          </a:p>
          <a:p>
            <a:pPr marL="457200" indent="-457200">
              <a:buFont typeface="+mj-lt"/>
              <a:buAutoNum type="alphaLcParenR"/>
            </a:pPr>
            <a:r>
              <a:rPr lang="en-GB" sz="2000" b="0" dirty="0">
                <a:latin typeface="Montserrat" panose="020B0604020202020204" pitchFamily="34" charset="0"/>
                <a:cs typeface="Arial" panose="020B0604020202020204" pitchFamily="34" charset="0"/>
              </a:rPr>
              <a:t>Energy efficiency updates (Solar panels) project</a:t>
            </a:r>
          </a:p>
          <a:p>
            <a:pPr marL="457200" indent="-457200">
              <a:buFont typeface="+mj-lt"/>
              <a:buAutoNum type="alphaLcParenR"/>
            </a:pPr>
            <a:r>
              <a:rPr lang="en-GB" sz="2000" b="0" dirty="0">
                <a:latin typeface="Montserrat" panose="020B0604020202020204" pitchFamily="34" charset="0"/>
                <a:cs typeface="Arial" panose="020B0604020202020204" pitchFamily="34" charset="0"/>
              </a:rPr>
              <a:t>Waste reduction (waste separation bins installed around campus) project</a:t>
            </a:r>
          </a:p>
          <a:p>
            <a:pPr marL="457200" indent="-457200">
              <a:buFont typeface="+mj-lt"/>
              <a:buAutoNum type="alphaLcParenR"/>
            </a:pPr>
            <a:r>
              <a:rPr lang="en-GB" sz="2000" b="0" dirty="0">
                <a:latin typeface="Montserrat" panose="020B0604020202020204" pitchFamily="34" charset="0"/>
                <a:cs typeface="Arial" panose="020B0604020202020204" pitchFamily="34" charset="0"/>
              </a:rPr>
              <a:t>Carbon offsetting (Electric university vehicles and charge point installation) project</a:t>
            </a:r>
          </a:p>
          <a:p>
            <a:pPr marL="457200" indent="-457200">
              <a:buFont typeface="+mj-lt"/>
              <a:buAutoNum type="alphaLcParenR"/>
            </a:pPr>
            <a:r>
              <a:rPr lang="en-GB" sz="2000" b="0" dirty="0">
                <a:latin typeface="Montserrat" panose="020B0604020202020204" pitchFamily="34" charset="0"/>
                <a:cs typeface="Arial" panose="020B0604020202020204" pitchFamily="34" charset="0"/>
              </a:rPr>
              <a:t>Recycling ( coffee cups in the café) project</a:t>
            </a:r>
          </a:p>
          <a:p>
            <a:endParaRPr lang="en-GB" sz="2800" dirty="0"/>
          </a:p>
          <a:p>
            <a:endParaRPr lang="en-GB" dirty="0"/>
          </a:p>
        </p:txBody>
      </p:sp>
    </p:spTree>
    <p:extLst>
      <p:ext uri="{BB962C8B-B14F-4D97-AF65-F5344CB8AC3E}">
        <p14:creationId xmlns:p14="http://schemas.microsoft.com/office/powerpoint/2010/main" val="660627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6ED50-4113-9567-2353-C38A2E3EAFA0}"/>
              </a:ext>
            </a:extLst>
          </p:cNvPr>
          <p:cNvSpPr>
            <a:spLocks noGrp="1"/>
          </p:cNvSpPr>
          <p:nvPr>
            <p:ph type="title"/>
          </p:nvPr>
        </p:nvSpPr>
        <p:spPr>
          <a:xfrm>
            <a:off x="165100" y="2489722"/>
            <a:ext cx="10920023" cy="1463651"/>
          </a:xfrm>
        </p:spPr>
        <p:txBody>
          <a:bodyPr>
            <a:noAutofit/>
          </a:bodyPr>
          <a:lstStyle/>
          <a:p>
            <a:pPr marL="457200" algn="l">
              <a:lnSpc>
                <a:spcPct val="107000"/>
              </a:lnSpc>
            </a:pPr>
            <a:r>
              <a:rPr lang="en-GB" sz="2000" b="1" kern="100" dirty="0">
                <a:effectLst/>
                <a:latin typeface="+mn-lt"/>
                <a:ea typeface="Aptos" panose="020B0004020202020204" pitchFamily="34" charset="0"/>
                <a:cs typeface="Times New Roman" panose="02020603050405020304" pitchFamily="18" charset="0"/>
              </a:rPr>
              <a:t>Group Activity 1: Identifying Programmes in Business Contexts</a:t>
            </a:r>
            <a:br>
              <a:rPr lang="en-GB" sz="2000" kern="100" dirty="0">
                <a:effectLst/>
                <a:latin typeface="+mn-lt"/>
                <a:ea typeface="Aptos" panose="020B0004020202020204" pitchFamily="34" charset="0"/>
                <a:cs typeface="Times New Roman" panose="02020603050405020304" pitchFamily="18" charset="0"/>
              </a:rPr>
            </a:b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In your groups, brainstorm real-world examples of </a:t>
            </a:r>
            <a:r>
              <a:rPr lang="en-GB" sz="2000" b="1" kern="100" dirty="0">
                <a:effectLst/>
                <a:latin typeface="+mn-lt"/>
                <a:ea typeface="Aptos" panose="020B0004020202020204" pitchFamily="34" charset="0"/>
                <a:cs typeface="Times New Roman" panose="02020603050405020304" pitchFamily="18" charset="0"/>
              </a:rPr>
              <a:t>programmes</a:t>
            </a:r>
            <a:r>
              <a:rPr lang="en-GB" sz="2000" kern="100" dirty="0">
                <a:effectLst/>
                <a:latin typeface="+mn-lt"/>
                <a:ea typeface="Aptos" panose="020B0004020202020204" pitchFamily="34" charset="0"/>
                <a:cs typeface="Times New Roman" panose="02020603050405020304" pitchFamily="18" charset="0"/>
              </a:rPr>
              <a:t> within a business setting. </a:t>
            </a: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Consider contexts such as:</a:t>
            </a: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Group allocation </a:t>
            </a: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Group A: Digital transformation initiatives such as the use of AI </a:t>
            </a: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Group B: Product diversification across markets</a:t>
            </a: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Group C: Expansion into global markets</a:t>
            </a:r>
            <a:br>
              <a:rPr lang="en-GB" sz="2000" kern="100" dirty="0">
                <a:effectLst/>
                <a:latin typeface="+mn-lt"/>
                <a:ea typeface="Aptos" panose="020B0004020202020204" pitchFamily="34" charset="0"/>
                <a:cs typeface="Times New Roman" panose="02020603050405020304" pitchFamily="18" charset="0"/>
              </a:rPr>
            </a:b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For each example, your group should:</a:t>
            </a: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1)Identify the overall goal of the programme</a:t>
            </a: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2)List the related projects that support the programme</a:t>
            </a: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3)Describe the expected benefits of each project</a:t>
            </a:r>
            <a:br>
              <a:rPr lang="en-GB" sz="2000" kern="100" dirty="0">
                <a:effectLst/>
                <a:latin typeface="+mn-lt"/>
                <a:ea typeface="Aptos" panose="020B0004020202020204" pitchFamily="34" charset="0"/>
                <a:cs typeface="Times New Roman" panose="02020603050405020304" pitchFamily="18" charset="0"/>
              </a:rPr>
            </a:br>
            <a:br>
              <a:rPr lang="en-GB" sz="2000" kern="100" dirty="0">
                <a:effectLst/>
                <a:latin typeface="+mn-lt"/>
                <a:ea typeface="Aptos" panose="020B0004020202020204" pitchFamily="34" charset="0"/>
                <a:cs typeface="Times New Roman" panose="02020603050405020304" pitchFamily="18" charset="0"/>
              </a:rPr>
            </a:br>
            <a:r>
              <a:rPr lang="en-GB" sz="2000" kern="100" dirty="0">
                <a:effectLst/>
                <a:latin typeface="+mn-lt"/>
                <a:ea typeface="Aptos" panose="020B0004020202020204" pitchFamily="34" charset="0"/>
                <a:cs typeface="Times New Roman" panose="02020603050405020304" pitchFamily="18" charset="0"/>
              </a:rPr>
              <a:t>Present your findings to the class for discussion.</a:t>
            </a:r>
            <a:br>
              <a:rPr lang="en-GB" sz="2000" kern="100" dirty="0">
                <a:effectLst/>
                <a:latin typeface="+mn-lt"/>
                <a:ea typeface="Aptos" panose="020B0004020202020204" pitchFamily="34" charset="0"/>
                <a:cs typeface="Times New Roman" panose="02020603050405020304" pitchFamily="18" charset="0"/>
              </a:rPr>
            </a:br>
            <a:endParaRPr lang="en-GB" sz="2000" b="1" dirty="0">
              <a:latin typeface="+mn-lt"/>
              <a:ea typeface="Verdana"/>
            </a:endParaRPr>
          </a:p>
        </p:txBody>
      </p:sp>
      <p:sp>
        <p:nvSpPr>
          <p:cNvPr id="5" name="Text Placeholder 4">
            <a:extLst>
              <a:ext uri="{FF2B5EF4-FFF2-40B4-BE49-F238E27FC236}">
                <a16:creationId xmlns:a16="http://schemas.microsoft.com/office/drawing/2014/main" id="{1E43BEC2-20B1-8F9C-C8B5-2085599B1F40}"/>
              </a:ext>
            </a:extLst>
          </p:cNvPr>
          <p:cNvSpPr>
            <a:spLocks noGrp="1"/>
          </p:cNvSpPr>
          <p:nvPr>
            <p:ph type="body" sz="quarter" idx="4294967295"/>
          </p:nvPr>
        </p:nvSpPr>
        <p:spPr>
          <a:xfrm>
            <a:off x="7467600" y="1682750"/>
            <a:ext cx="4724400" cy="1112838"/>
          </a:xfrm>
          <a:prstGeom prst="rect">
            <a:avLst/>
          </a:prstGeom>
        </p:spPr>
        <p:txBody>
          <a:bodyPr lIns="91440" tIns="45720" rIns="91440" bIns="45720" anchor="b"/>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5" name="Rectangle 14">
            <a:extLst>
              <a:ext uri="{FF2B5EF4-FFF2-40B4-BE49-F238E27FC236}">
                <a16:creationId xmlns:a16="http://schemas.microsoft.com/office/drawing/2014/main" id="{ACB59CFB-0AC4-24F2-E929-A3E80F55D89C}"/>
              </a:ext>
            </a:extLst>
          </p:cNvPr>
          <p:cNvSpPr/>
          <p:nvPr/>
        </p:nvSpPr>
        <p:spPr>
          <a:xfrm>
            <a:off x="10205475" y="186411"/>
            <a:ext cx="1201710" cy="338554"/>
          </a:xfrm>
          <a:prstGeom prst="rect">
            <a:avLst/>
          </a:prstGeom>
          <a:solidFill>
            <a:schemeClr val="accent3"/>
          </a:solidFill>
        </p:spPr>
        <p:txBody>
          <a:bodyPr wrap="square" lIns="91440" tIns="45720" rIns="91440" bIns="4572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1800" b="1" dirty="0">
                <a:ln w="0">
                  <a:noFill/>
                </a:ln>
                <a:latin typeface="Montserrat"/>
                <a:ea typeface="Verdana"/>
              </a:rPr>
              <a:t>45 mins</a:t>
            </a:r>
            <a:endParaRPr lang="en-GB" sz="1600" b="1" cap="none" spc="0" dirty="0">
              <a:ln w="0">
                <a:noFill/>
              </a:ln>
              <a:effectLst/>
              <a:latin typeface="+mj-lt"/>
            </a:endParaRPr>
          </a:p>
        </p:txBody>
      </p:sp>
      <p:pic>
        <p:nvPicPr>
          <p:cNvPr id="17" name="Picture 16">
            <a:extLst>
              <a:ext uri="{FF2B5EF4-FFF2-40B4-BE49-F238E27FC236}">
                <a16:creationId xmlns:a16="http://schemas.microsoft.com/office/drawing/2014/main" id="{56E09CDD-DB7E-3420-159E-3FF562093D75}"/>
              </a:ext>
            </a:extLst>
          </p:cNvPr>
          <p:cNvPicPr>
            <a:picLocks noChangeAspect="1"/>
          </p:cNvPicPr>
          <p:nvPr/>
        </p:nvPicPr>
        <p:blipFill>
          <a:blip r:embed="rId3"/>
          <a:stretch>
            <a:fillRect/>
          </a:stretch>
        </p:blipFill>
        <p:spPr>
          <a:xfrm>
            <a:off x="11471142" y="64172"/>
            <a:ext cx="619125" cy="581025"/>
          </a:xfrm>
          <a:prstGeom prst="rect">
            <a:avLst/>
          </a:prstGeom>
        </p:spPr>
      </p:pic>
      <p:sp>
        <p:nvSpPr>
          <p:cNvPr id="20" name="Content Placeholder 5">
            <a:extLst>
              <a:ext uri="{FF2B5EF4-FFF2-40B4-BE49-F238E27FC236}">
                <a16:creationId xmlns:a16="http://schemas.microsoft.com/office/drawing/2014/main" id="{5196A1EE-602F-2D6A-9C41-93027C97E584}"/>
              </a:ext>
            </a:extLst>
          </p:cNvPr>
          <p:cNvSpPr txBox="1">
            <a:spLocks/>
          </p:cNvSpPr>
          <p:nvPr/>
        </p:nvSpPr>
        <p:spPr>
          <a:xfrm>
            <a:off x="165100" y="1920875"/>
            <a:ext cx="5246688" cy="4637088"/>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ea typeface="Verdana"/>
            </a:endParaRPr>
          </a:p>
          <a:p>
            <a:endParaRPr lang="en-GB" dirty="0">
              <a:ea typeface="Verdana"/>
            </a:endParaRPr>
          </a:p>
        </p:txBody>
      </p:sp>
    </p:spTree>
    <p:extLst>
      <p:ext uri="{BB962C8B-B14F-4D97-AF65-F5344CB8AC3E}">
        <p14:creationId xmlns:p14="http://schemas.microsoft.com/office/powerpoint/2010/main" val="1360997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rogramme image.">
            <a:extLst>
              <a:ext uri="{FF2B5EF4-FFF2-40B4-BE49-F238E27FC236}">
                <a16:creationId xmlns:a16="http://schemas.microsoft.com/office/drawing/2014/main" id="{0980923D-CAE7-A0EB-B0AB-F88DACEDD5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9126" y="472770"/>
            <a:ext cx="7747681" cy="5250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5111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21137-0CE7-CFE5-D09C-749A8141C544}"/>
              </a:ext>
            </a:extLst>
          </p:cNvPr>
          <p:cNvSpPr>
            <a:spLocks noGrp="1"/>
          </p:cNvSpPr>
          <p:nvPr>
            <p:ph type="ctrTitle"/>
          </p:nvPr>
        </p:nvSpPr>
        <p:spPr/>
        <p:txBody>
          <a:bodyPr/>
          <a:lstStyle/>
          <a:p>
            <a:r>
              <a:rPr lang="en-GB" sz="2800" b="1" dirty="0">
                <a:solidFill>
                  <a:schemeClr val="accent1"/>
                </a:solidFill>
                <a:latin typeface="Montserrat"/>
              </a:rPr>
              <a:t>Topic 2 : What is a Portfolio?</a:t>
            </a:r>
          </a:p>
        </p:txBody>
      </p:sp>
      <p:sp>
        <p:nvSpPr>
          <p:cNvPr id="3" name="Subtitle 2">
            <a:extLst>
              <a:ext uri="{FF2B5EF4-FFF2-40B4-BE49-F238E27FC236}">
                <a16:creationId xmlns:a16="http://schemas.microsoft.com/office/drawing/2014/main" id="{E38692F3-A706-1BC4-42DB-524DCDA5A6C6}"/>
              </a:ext>
            </a:extLst>
          </p:cNvPr>
          <p:cNvSpPr>
            <a:spLocks noGrp="1"/>
          </p:cNvSpPr>
          <p:nvPr>
            <p:ph type="subTitle" idx="1"/>
          </p:nvPr>
        </p:nvSpPr>
        <p:spPr/>
        <p:txBody>
          <a:bodyPr>
            <a:normAutofit/>
          </a:bodyPr>
          <a:lstStyle/>
          <a:p>
            <a:pPr algn="just" fontAlgn="base"/>
            <a:r>
              <a:rPr lang="en-GB" sz="2400" b="1" dirty="0">
                <a:solidFill>
                  <a:schemeClr val="tx1"/>
                </a:solidFill>
                <a:latin typeface="Montserrat"/>
              </a:rPr>
              <a:t>Definition:</a:t>
            </a:r>
            <a:r>
              <a:rPr lang="en-GB" sz="2400" dirty="0">
                <a:solidFill>
                  <a:schemeClr val="tx1"/>
                </a:solidFill>
                <a:latin typeface="Montserrat"/>
              </a:rPr>
              <a:t> A collection of projects and programmes managed to achieve strategic objectives.</a:t>
            </a:r>
          </a:p>
          <a:p>
            <a:r>
              <a:rPr lang="en-GB" sz="2400" b="1" dirty="0">
                <a:solidFill>
                  <a:schemeClr val="tx1"/>
                </a:solidFill>
                <a:latin typeface="Montserrat"/>
              </a:rPr>
              <a:t>Purpose:</a:t>
            </a:r>
          </a:p>
          <a:p>
            <a:pPr>
              <a:buFont typeface="Arial" panose="020B0604020202020204" pitchFamily="34" charset="0"/>
              <a:buChar char="•"/>
            </a:pPr>
            <a:r>
              <a:rPr lang="en-GB" sz="2400" dirty="0">
                <a:solidFill>
                  <a:schemeClr val="tx1"/>
                </a:solidFill>
                <a:latin typeface="Montserrat"/>
              </a:rPr>
              <a:t>Align projects with organisational goals.</a:t>
            </a:r>
          </a:p>
          <a:p>
            <a:pPr>
              <a:buFont typeface="Arial" panose="020B0604020202020204" pitchFamily="34" charset="0"/>
              <a:buChar char="•"/>
            </a:pPr>
            <a:r>
              <a:rPr lang="en-GB" sz="2400" dirty="0">
                <a:solidFill>
                  <a:schemeClr val="tx1"/>
                </a:solidFill>
                <a:latin typeface="Montserrat"/>
              </a:rPr>
              <a:t>Optimise resource allocation.</a:t>
            </a:r>
          </a:p>
          <a:p>
            <a:pPr>
              <a:buFont typeface="Arial" panose="020B0604020202020204" pitchFamily="34" charset="0"/>
              <a:buChar char="•"/>
            </a:pPr>
            <a:r>
              <a:rPr lang="en-GB" sz="2400" dirty="0">
                <a:solidFill>
                  <a:schemeClr val="tx1"/>
                </a:solidFill>
                <a:latin typeface="Montserrat"/>
              </a:rPr>
              <a:t>Manage risks and dependencies.</a:t>
            </a:r>
          </a:p>
          <a:p>
            <a:br>
              <a:rPr lang="en-GB" sz="2000" dirty="0">
                <a:solidFill>
                  <a:schemeClr val="tx1"/>
                </a:solidFill>
              </a:rPr>
            </a:br>
            <a:endParaRPr lang="en-GB" sz="2000" dirty="0">
              <a:solidFill>
                <a:schemeClr val="tx1"/>
              </a:solidFill>
            </a:endParaRPr>
          </a:p>
        </p:txBody>
      </p:sp>
    </p:spTree>
    <p:extLst>
      <p:ext uri="{BB962C8B-B14F-4D97-AF65-F5344CB8AC3E}">
        <p14:creationId xmlns:p14="http://schemas.microsoft.com/office/powerpoint/2010/main" val="2637065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0B867F5-43F4-2086-2958-AE7E8F58DEBE}"/>
              </a:ext>
            </a:extLst>
          </p:cNvPr>
          <p:cNvSpPr>
            <a:spLocks noGrp="1"/>
          </p:cNvSpPr>
          <p:nvPr>
            <p:ph type="body" sz="quarter" idx="12"/>
          </p:nvPr>
        </p:nvSpPr>
        <p:spPr/>
        <p:txBody>
          <a:bodyPr/>
          <a:lstStyle/>
          <a:p>
            <a:pPr algn="ctr"/>
            <a:r>
              <a:rPr lang="en-GB" sz="1800" dirty="0">
                <a:latin typeface="Montserrat"/>
              </a:rPr>
              <a:t>Project, Program and Portfolio</a:t>
            </a:r>
          </a:p>
        </p:txBody>
      </p:sp>
      <p:pic>
        <p:nvPicPr>
          <p:cNvPr id="7" name="Picture 6">
            <a:extLst>
              <a:ext uri="{FF2B5EF4-FFF2-40B4-BE49-F238E27FC236}">
                <a16:creationId xmlns:a16="http://schemas.microsoft.com/office/drawing/2014/main" id="{49E65DDB-F96D-F7F8-603A-E9000013A9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6651" y="1342734"/>
            <a:ext cx="9478698" cy="4172532"/>
          </a:xfrm>
          <a:prstGeom prst="rect">
            <a:avLst/>
          </a:prstGeom>
        </p:spPr>
      </p:pic>
    </p:spTree>
    <p:extLst>
      <p:ext uri="{BB962C8B-B14F-4D97-AF65-F5344CB8AC3E}">
        <p14:creationId xmlns:p14="http://schemas.microsoft.com/office/powerpoint/2010/main" val="949002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B90D4-2673-5524-AF6E-18CFF0074DA1}"/>
              </a:ext>
            </a:extLst>
          </p:cNvPr>
          <p:cNvSpPr>
            <a:spLocks noGrp="1"/>
          </p:cNvSpPr>
          <p:nvPr>
            <p:ph type="ctrTitle"/>
          </p:nvPr>
        </p:nvSpPr>
        <p:spPr>
          <a:xfrm>
            <a:off x="1391824" y="537861"/>
            <a:ext cx="32310708" cy="2852928"/>
          </a:xfrm>
        </p:spPr>
        <p:txBody>
          <a:bodyPr/>
          <a:lstStyle/>
          <a:p>
            <a:r>
              <a:rPr lang="en-GB" sz="2800" b="1" i="0" dirty="0">
                <a:solidFill>
                  <a:srgbClr val="000000"/>
                </a:solidFill>
                <a:effectLst/>
                <a:latin typeface="Montserrat" panose="02000000000000000000" pitchFamily="2" charset="0"/>
              </a:rPr>
              <a:t>Programmes And Portfolios</a:t>
            </a:r>
            <a:endParaRPr lang="en-GB" dirty="0"/>
          </a:p>
        </p:txBody>
      </p:sp>
      <p:sp>
        <p:nvSpPr>
          <p:cNvPr id="3" name="Subtitle 2">
            <a:extLst>
              <a:ext uri="{FF2B5EF4-FFF2-40B4-BE49-F238E27FC236}">
                <a16:creationId xmlns:a16="http://schemas.microsoft.com/office/drawing/2014/main" id="{3E77090B-2B51-4CC1-6F34-7D59572AFD41}"/>
              </a:ext>
            </a:extLst>
          </p:cNvPr>
          <p:cNvSpPr>
            <a:spLocks noGrp="1"/>
          </p:cNvSpPr>
          <p:nvPr>
            <p:ph type="subTitle" idx="1"/>
          </p:nvPr>
        </p:nvSpPr>
        <p:spPr>
          <a:xfrm>
            <a:off x="1391824" y="1073392"/>
            <a:ext cx="9612874" cy="3883217"/>
          </a:xfrm>
        </p:spPr>
        <p:txBody>
          <a:bodyPr/>
          <a:lstStyle/>
          <a:p>
            <a:pPr algn="l" fontAlgn="base" latinLnBrk="0"/>
            <a:r>
              <a:rPr lang="en-GB" sz="2000" b="1" i="0" dirty="0">
                <a:solidFill>
                  <a:srgbClr val="000000"/>
                </a:solidFill>
                <a:effectLst/>
                <a:latin typeface="Montserrat"/>
              </a:rPr>
              <a:t>Programmes and portfolios</a:t>
            </a:r>
          </a:p>
          <a:p>
            <a:pPr algn="l" fontAlgn="base" latinLnBrk="0"/>
            <a:r>
              <a:rPr lang="en-GB" sz="2000" b="0" i="0" dirty="0">
                <a:solidFill>
                  <a:srgbClr val="000000"/>
                </a:solidFill>
                <a:effectLst/>
                <a:latin typeface="Montserrat"/>
              </a:rPr>
              <a:t>Now we will look at programmes and portfolios, and how projects relate to them.</a:t>
            </a:r>
          </a:p>
          <a:p>
            <a:pPr algn="l" fontAlgn="base" latinLnBrk="0"/>
            <a:r>
              <a:rPr lang="en-GB" sz="2000" b="0" i="0" dirty="0">
                <a:solidFill>
                  <a:srgbClr val="000000"/>
                </a:solidFill>
                <a:effectLst/>
                <a:latin typeface="Montserrat"/>
              </a:rPr>
              <a:t>Let’s start by exploring different definitions of a programme and portfolio by the Association for Project Management (APM) and the Project Management Institute (PMI).</a:t>
            </a:r>
          </a:p>
          <a:p>
            <a:endParaRPr lang="en-GB" dirty="0"/>
          </a:p>
        </p:txBody>
      </p:sp>
      <p:pic>
        <p:nvPicPr>
          <p:cNvPr id="4" name="Picture 3">
            <a:extLst>
              <a:ext uri="{FF2B5EF4-FFF2-40B4-BE49-F238E27FC236}">
                <a16:creationId xmlns:a16="http://schemas.microsoft.com/office/drawing/2014/main" id="{260A03EC-FAF6-40FF-E473-739FE96DCE22}"/>
              </a:ext>
            </a:extLst>
          </p:cNvPr>
          <p:cNvPicPr>
            <a:picLocks noChangeAspect="1"/>
          </p:cNvPicPr>
          <p:nvPr/>
        </p:nvPicPr>
        <p:blipFill>
          <a:blip r:embed="rId2"/>
          <a:stretch>
            <a:fillRect/>
          </a:stretch>
        </p:blipFill>
        <p:spPr>
          <a:xfrm>
            <a:off x="1610592" y="2938609"/>
            <a:ext cx="8323118" cy="2751959"/>
          </a:xfrm>
          <a:prstGeom prst="rect">
            <a:avLst/>
          </a:prstGeom>
        </p:spPr>
      </p:pic>
    </p:spTree>
    <p:extLst>
      <p:ext uri="{BB962C8B-B14F-4D97-AF65-F5344CB8AC3E}">
        <p14:creationId xmlns:p14="http://schemas.microsoft.com/office/powerpoint/2010/main" val="758597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BB40A-EB98-AD75-DA2C-1C51616BAD56}"/>
              </a:ext>
            </a:extLst>
          </p:cNvPr>
          <p:cNvSpPr>
            <a:spLocks noGrp="1"/>
          </p:cNvSpPr>
          <p:nvPr>
            <p:ph type="ctrTitle"/>
          </p:nvPr>
        </p:nvSpPr>
        <p:spPr>
          <a:xfrm>
            <a:off x="1391824" y="537861"/>
            <a:ext cx="23900130" cy="3182112"/>
          </a:xfrm>
        </p:spPr>
        <p:txBody>
          <a:bodyPr/>
          <a:lstStyle/>
          <a:p>
            <a:r>
              <a:rPr lang="en-GB" sz="2800" b="1" dirty="0">
                <a:solidFill>
                  <a:schemeClr val="tx1"/>
                </a:solidFill>
                <a:latin typeface="Montserrat"/>
              </a:rPr>
              <a:t>Example portfolio</a:t>
            </a:r>
          </a:p>
        </p:txBody>
      </p:sp>
      <p:sp>
        <p:nvSpPr>
          <p:cNvPr id="3" name="Subtitle 2">
            <a:extLst>
              <a:ext uri="{FF2B5EF4-FFF2-40B4-BE49-F238E27FC236}">
                <a16:creationId xmlns:a16="http://schemas.microsoft.com/office/drawing/2014/main" id="{882FA5E2-8760-0CA1-39B7-202DBB326ECD}"/>
              </a:ext>
            </a:extLst>
          </p:cNvPr>
          <p:cNvSpPr>
            <a:spLocks noGrp="1"/>
          </p:cNvSpPr>
          <p:nvPr>
            <p:ph type="subTitle" idx="1"/>
          </p:nvPr>
        </p:nvSpPr>
        <p:spPr>
          <a:xfrm>
            <a:off x="503939" y="1452990"/>
            <a:ext cx="6783572" cy="3648946"/>
          </a:xfrm>
        </p:spPr>
        <p:txBody>
          <a:bodyPr/>
          <a:lstStyle/>
          <a:p>
            <a:pPr>
              <a:lnSpc>
                <a:spcPct val="107000"/>
              </a:lnSpc>
              <a:spcAft>
                <a:spcPts val="800"/>
              </a:spcAft>
            </a:pPr>
            <a:r>
              <a:rPr lang="en-GB" sz="1800" b="1" kern="100" dirty="0">
                <a:solidFill>
                  <a:schemeClr val="tx1"/>
                </a:solidFill>
                <a:effectLst/>
                <a:ea typeface="Aptos" panose="020B0004020202020204" pitchFamily="34" charset="0"/>
                <a:cs typeface="Times New Roman" panose="02020603050405020304" pitchFamily="18" charset="0"/>
              </a:rPr>
              <a:t>The UK’s Major Infrastructure Portfolio</a:t>
            </a:r>
            <a:endParaRPr lang="en-GB" sz="1800" kern="100" dirty="0">
              <a:solidFill>
                <a:schemeClr val="tx1"/>
              </a:solidFill>
              <a:effectLst/>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solidFill>
                  <a:schemeClr val="tx1"/>
                </a:solidFill>
                <a:effectLst/>
                <a:ea typeface="Aptos" panose="020B0004020202020204" pitchFamily="34" charset="0"/>
                <a:cs typeface="Times New Roman" panose="02020603050405020304" pitchFamily="18" charset="0"/>
              </a:rPr>
              <a:t>a) Transportation programme</a:t>
            </a:r>
            <a:br>
              <a:rPr lang="en-GB" sz="1800" kern="100" dirty="0">
                <a:solidFill>
                  <a:schemeClr val="tx1"/>
                </a:solidFill>
                <a:effectLst/>
                <a:ea typeface="Aptos" panose="020B0004020202020204" pitchFamily="34" charset="0"/>
                <a:cs typeface="Times New Roman" panose="02020603050405020304" pitchFamily="18" charset="0"/>
              </a:rPr>
            </a:br>
            <a:r>
              <a:rPr lang="en-GB" sz="1800" kern="100" dirty="0">
                <a:solidFill>
                  <a:schemeClr val="tx1"/>
                </a:solidFill>
                <a:effectLst/>
                <a:ea typeface="Aptos" panose="020B0004020202020204" pitchFamily="34" charset="0"/>
                <a:cs typeface="Times New Roman" panose="02020603050405020304" pitchFamily="18" charset="0"/>
              </a:rPr>
              <a:t>High Speed 2 (HS2) project, Crossrail (Elizabeth Line) project, new road networks project, and upgrades to existing rail lines project.</a:t>
            </a:r>
          </a:p>
          <a:p>
            <a:pPr>
              <a:lnSpc>
                <a:spcPct val="107000"/>
              </a:lnSpc>
              <a:spcAft>
                <a:spcPts val="800"/>
              </a:spcAft>
            </a:pPr>
            <a:r>
              <a:rPr lang="en-GB" sz="1800" b="1" kern="100" dirty="0">
                <a:solidFill>
                  <a:schemeClr val="tx1"/>
                </a:solidFill>
                <a:effectLst/>
                <a:ea typeface="Aptos" panose="020B0004020202020204" pitchFamily="34" charset="0"/>
                <a:cs typeface="Times New Roman" panose="02020603050405020304" pitchFamily="18" charset="0"/>
              </a:rPr>
              <a:t>b) Energy programme</a:t>
            </a:r>
            <a:br>
              <a:rPr lang="en-GB" sz="1800" kern="100" dirty="0">
                <a:solidFill>
                  <a:schemeClr val="tx1"/>
                </a:solidFill>
                <a:effectLst/>
                <a:ea typeface="Aptos" panose="020B0004020202020204" pitchFamily="34" charset="0"/>
                <a:cs typeface="Times New Roman" panose="02020603050405020304" pitchFamily="18" charset="0"/>
              </a:rPr>
            </a:br>
            <a:r>
              <a:rPr lang="en-GB" sz="1800" kern="100" dirty="0">
                <a:solidFill>
                  <a:schemeClr val="tx1"/>
                </a:solidFill>
                <a:effectLst/>
                <a:ea typeface="Aptos" panose="020B0004020202020204" pitchFamily="34" charset="0"/>
                <a:cs typeface="Times New Roman" panose="02020603050405020304" pitchFamily="18" charset="0"/>
              </a:rPr>
              <a:t>Offshore wind farms project, nuclear power stations project, and smart grid development project.</a:t>
            </a:r>
          </a:p>
          <a:p>
            <a:r>
              <a:rPr lang="en-GB" sz="1800" b="1" dirty="0">
                <a:solidFill>
                  <a:schemeClr val="tx1"/>
                </a:solidFill>
                <a:effectLst/>
                <a:ea typeface="Aptos" panose="020B0004020202020204" pitchFamily="34" charset="0"/>
                <a:cs typeface="Times New Roman" panose="02020603050405020304" pitchFamily="18" charset="0"/>
              </a:rPr>
              <a:t>c) Water Management programme</a:t>
            </a:r>
            <a:br>
              <a:rPr lang="en-GB" sz="1800" dirty="0">
                <a:solidFill>
                  <a:schemeClr val="tx1"/>
                </a:solidFill>
                <a:effectLst/>
                <a:ea typeface="Aptos" panose="020B0004020202020204" pitchFamily="34" charset="0"/>
                <a:cs typeface="Times New Roman" panose="02020603050405020304" pitchFamily="18" charset="0"/>
              </a:rPr>
            </a:br>
            <a:r>
              <a:rPr lang="en-GB" sz="1800" dirty="0">
                <a:solidFill>
                  <a:schemeClr val="tx1"/>
                </a:solidFill>
                <a:effectLst/>
                <a:ea typeface="Aptos" panose="020B0004020202020204" pitchFamily="34" charset="0"/>
                <a:cs typeface="Times New Roman" panose="02020603050405020304" pitchFamily="18" charset="0"/>
              </a:rPr>
              <a:t>Flood defence schemes project and water treatment plant upgrades project</a:t>
            </a:r>
            <a:endParaRPr lang="en-GB" sz="1800" dirty="0">
              <a:solidFill>
                <a:schemeClr val="tx1"/>
              </a:solidFill>
            </a:endParaRPr>
          </a:p>
        </p:txBody>
      </p:sp>
      <p:pic>
        <p:nvPicPr>
          <p:cNvPr id="1026" name="Picture 2" descr="Image result for hs2">
            <a:extLst>
              <a:ext uri="{FF2B5EF4-FFF2-40B4-BE49-F238E27FC236}">
                <a16:creationId xmlns:a16="http://schemas.microsoft.com/office/drawing/2014/main" id="{F81928CC-7883-55AF-9EB3-E5AB38D1F5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7511" y="2421843"/>
            <a:ext cx="4400550" cy="2362200"/>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1900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9B71735D-852E-AAC0-FF61-AFC819439900}"/>
              </a:ext>
            </a:extLst>
          </p:cNvPr>
          <p:cNvSpPr>
            <a:spLocks noGrp="1"/>
          </p:cNvSpPr>
          <p:nvPr>
            <p:ph type="title"/>
          </p:nvPr>
        </p:nvSpPr>
        <p:spPr>
          <a:xfrm>
            <a:off x="609600" y="235784"/>
            <a:ext cx="9374371" cy="899535"/>
          </a:xfrm>
        </p:spPr>
        <p:txBody>
          <a:bodyPr>
            <a:normAutofit fontScale="90000"/>
          </a:bodyPr>
          <a:lstStyle/>
          <a:p>
            <a:r>
              <a:rPr lang="en-GB" sz="2800" b="1" kern="100" cap="none" dirty="0">
                <a:solidFill>
                  <a:schemeClr val="tx1"/>
                </a:solidFill>
                <a:effectLst/>
                <a:latin typeface="+mj-lt"/>
                <a:ea typeface="Aptos" panose="020B0004020202020204" pitchFamily="34" charset="0"/>
                <a:cs typeface="Times New Roman" panose="02020603050405020304" pitchFamily="18" charset="0"/>
              </a:rPr>
              <a:t>GROUP ACTIVITY 2: How Portfolio Management Contributes To Organisational Strategy</a:t>
            </a:r>
            <a:endParaRPr lang="en-GB" sz="2800" cap="none" dirty="0">
              <a:solidFill>
                <a:schemeClr val="tx1"/>
              </a:solidFill>
              <a:latin typeface="+mj-lt"/>
            </a:endParaRPr>
          </a:p>
        </p:txBody>
      </p:sp>
      <p:sp>
        <p:nvSpPr>
          <p:cNvPr id="8" name="Subtitle 2">
            <a:extLst>
              <a:ext uri="{FF2B5EF4-FFF2-40B4-BE49-F238E27FC236}">
                <a16:creationId xmlns:a16="http://schemas.microsoft.com/office/drawing/2014/main" id="{DE50923B-132F-FE08-756F-86359376B0F2}"/>
              </a:ext>
            </a:extLst>
          </p:cNvPr>
          <p:cNvSpPr>
            <a:spLocks noGrp="1"/>
          </p:cNvSpPr>
          <p:nvPr>
            <p:ph type="subTitle" idx="4294967295"/>
          </p:nvPr>
        </p:nvSpPr>
        <p:spPr>
          <a:xfrm>
            <a:off x="10115550" y="1497013"/>
            <a:ext cx="2076450" cy="2744787"/>
          </a:xfrm>
          <a:prstGeom prst="rect">
            <a:avLst/>
          </a:prstGeom>
        </p:spPr>
        <p:txBody>
          <a:bodyPr lIns="91440" tIns="45720" rIns="91440" bIns="45720" anchor="t"/>
          <a:lstStyle/>
          <a:p>
            <a:endParaRPr lang="en-GB" sz="2000">
              <a:ea typeface="Verdana"/>
            </a:endParaRPr>
          </a:p>
          <a:p>
            <a:endParaRPr lang="en-GB" sz="1800"/>
          </a:p>
          <a:p>
            <a:endParaRPr lang="en-GB" sz="1800"/>
          </a:p>
          <a:p>
            <a:endParaRPr lang="en-GB" sz="1800"/>
          </a:p>
          <a:p>
            <a:endParaRPr lang="en-GB" sz="1800"/>
          </a:p>
          <a:p>
            <a:endParaRPr lang="en-GB" sz="1800"/>
          </a:p>
          <a:p>
            <a:endParaRPr lang="en-GB" sz="1800"/>
          </a:p>
          <a:p>
            <a:endParaRPr lang="en-GB" sz="1800"/>
          </a:p>
          <a:p>
            <a:endParaRPr lang="en-GB" sz="1600">
              <a:hlinkClick r:id=""/>
            </a:endParaRPr>
          </a:p>
          <a:p>
            <a:endParaRPr lang="en-GB" sz="1600">
              <a:hlinkClick r:id=""/>
            </a:endParaRPr>
          </a:p>
          <a:p>
            <a:endParaRPr lang="en-GB" sz="1600">
              <a:ea typeface="Verdana"/>
            </a:endParaRPr>
          </a:p>
          <a:p>
            <a:endParaRPr lang="en-GB" sz="1600"/>
          </a:p>
          <a:p>
            <a:endParaRPr lang="en-GB" sz="1600"/>
          </a:p>
        </p:txBody>
      </p:sp>
      <p:sp>
        <p:nvSpPr>
          <p:cNvPr id="12" name="Subtitle 2">
            <a:extLst>
              <a:ext uri="{FF2B5EF4-FFF2-40B4-BE49-F238E27FC236}">
                <a16:creationId xmlns:a16="http://schemas.microsoft.com/office/drawing/2014/main" id="{B49C8A21-708A-B389-A300-B4E2ADDF17E7}"/>
              </a:ext>
            </a:extLst>
          </p:cNvPr>
          <p:cNvSpPr txBox="1">
            <a:spLocks/>
          </p:cNvSpPr>
          <p:nvPr/>
        </p:nvSpPr>
        <p:spPr>
          <a:xfrm>
            <a:off x="3912775" y="3223563"/>
            <a:ext cx="3987696" cy="1187426"/>
          </a:xfrm>
          <a:prstGeom prst="rect">
            <a:avLst/>
          </a:prstGeom>
        </p:spPr>
        <p:txBody>
          <a:bodyPr lIns="91440" tIns="45720" rIns="91440" bIns="45720" anchor="t"/>
          <a:lstStyle>
            <a:lvl1pPr marL="0" indent="0" algn="l" defTabSz="914400" rtl="0" eaLnBrk="1" latinLnBrk="0" hangingPunct="1">
              <a:lnSpc>
                <a:spcPct val="90000"/>
              </a:lnSpc>
              <a:spcBef>
                <a:spcPts val="1000"/>
              </a:spcBef>
              <a:buFont typeface="Arial" panose="020B0604020202020204" pitchFamily="34" charset="0"/>
              <a:buNone/>
              <a:defRPr sz="1200" kern="1200">
                <a:solidFill>
                  <a:schemeClr val="accent2"/>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2000">
              <a:ea typeface="Verdana"/>
            </a:endParaRPr>
          </a:p>
          <a:p>
            <a:endParaRPr lang="en-GB" sz="1800"/>
          </a:p>
          <a:p>
            <a:endParaRPr lang="en-GB" sz="1800"/>
          </a:p>
          <a:p>
            <a:endParaRPr lang="en-GB" sz="1800"/>
          </a:p>
          <a:p>
            <a:endParaRPr lang="en-GB" sz="1800"/>
          </a:p>
          <a:p>
            <a:endParaRPr lang="en-GB" sz="1800"/>
          </a:p>
          <a:p>
            <a:endParaRPr lang="en-GB" sz="1800"/>
          </a:p>
          <a:p>
            <a:endParaRPr lang="en-GB" sz="1800"/>
          </a:p>
          <a:p>
            <a:endParaRPr lang="en-GB" sz="1600">
              <a:hlinkClick r:id=""/>
            </a:endParaRPr>
          </a:p>
          <a:p>
            <a:endParaRPr lang="en-GB" sz="1600">
              <a:hlinkClick r:id=""/>
            </a:endParaRPr>
          </a:p>
          <a:p>
            <a:endParaRPr lang="en-GB" sz="1600">
              <a:ea typeface="Verdana"/>
            </a:endParaRPr>
          </a:p>
          <a:p>
            <a:endParaRPr lang="en-GB" sz="1600"/>
          </a:p>
          <a:p>
            <a:endParaRPr lang="en-GB" sz="1600"/>
          </a:p>
        </p:txBody>
      </p:sp>
      <p:sp>
        <p:nvSpPr>
          <p:cNvPr id="10" name="Rectangle 9">
            <a:extLst>
              <a:ext uri="{FF2B5EF4-FFF2-40B4-BE49-F238E27FC236}">
                <a16:creationId xmlns:a16="http://schemas.microsoft.com/office/drawing/2014/main" id="{F679AEEB-DA8A-5CB8-664C-2EF576100E17}"/>
              </a:ext>
            </a:extLst>
          </p:cNvPr>
          <p:cNvSpPr/>
          <p:nvPr/>
        </p:nvSpPr>
        <p:spPr>
          <a:xfrm>
            <a:off x="10205475" y="186411"/>
            <a:ext cx="1201710" cy="338554"/>
          </a:xfrm>
          <a:prstGeom prst="rect">
            <a:avLst/>
          </a:prstGeom>
          <a:solidFill>
            <a:schemeClr val="accent3"/>
          </a:solidFill>
        </p:spPr>
        <p:txBody>
          <a:bodyPr wrap="square" lIns="91440" tIns="45720" rIns="91440" bIns="4572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1800" b="1">
                <a:ln w="0">
                  <a:noFill/>
                </a:ln>
                <a:latin typeface="Montserrat"/>
                <a:ea typeface="Verdana"/>
              </a:rPr>
              <a:t>45 mins</a:t>
            </a:r>
            <a:endParaRPr lang="en-GB" sz="1600" b="1" cap="none" spc="0">
              <a:ln w="0">
                <a:noFill/>
              </a:ln>
              <a:effectLst/>
              <a:latin typeface="+mj-lt"/>
            </a:endParaRPr>
          </a:p>
        </p:txBody>
      </p:sp>
      <p:pic>
        <p:nvPicPr>
          <p:cNvPr id="14" name="Picture 13">
            <a:extLst>
              <a:ext uri="{FF2B5EF4-FFF2-40B4-BE49-F238E27FC236}">
                <a16:creationId xmlns:a16="http://schemas.microsoft.com/office/drawing/2014/main" id="{DE87BD91-24AB-DBDE-4C10-D582CCD7A975}"/>
              </a:ext>
            </a:extLst>
          </p:cNvPr>
          <p:cNvPicPr>
            <a:picLocks noChangeAspect="1"/>
          </p:cNvPicPr>
          <p:nvPr/>
        </p:nvPicPr>
        <p:blipFill>
          <a:blip r:embed="rId3"/>
          <a:stretch>
            <a:fillRect/>
          </a:stretch>
        </p:blipFill>
        <p:spPr>
          <a:xfrm>
            <a:off x="11471142" y="64172"/>
            <a:ext cx="619125" cy="581025"/>
          </a:xfrm>
          <a:prstGeom prst="rect">
            <a:avLst/>
          </a:prstGeom>
        </p:spPr>
      </p:pic>
      <p:sp>
        <p:nvSpPr>
          <p:cNvPr id="4" name="TextBox 3">
            <a:extLst>
              <a:ext uri="{FF2B5EF4-FFF2-40B4-BE49-F238E27FC236}">
                <a16:creationId xmlns:a16="http://schemas.microsoft.com/office/drawing/2014/main" id="{D2DEA8D7-0032-4952-1C37-59F71BBAA1DF}"/>
              </a:ext>
            </a:extLst>
          </p:cNvPr>
          <p:cNvSpPr txBox="1"/>
          <p:nvPr/>
        </p:nvSpPr>
        <p:spPr>
          <a:xfrm>
            <a:off x="4041913" y="1086678"/>
            <a:ext cx="184731" cy="369332"/>
          </a:xfrm>
          <a:prstGeom prst="rect">
            <a:avLst/>
          </a:prstGeom>
          <a:noFill/>
        </p:spPr>
        <p:txBody>
          <a:bodyPr wrap="none" rtlCol="0">
            <a:spAutoFit/>
          </a:bodyPr>
          <a:lstStyle/>
          <a:p>
            <a:endParaRPr lang="en-GB" dirty="0"/>
          </a:p>
        </p:txBody>
      </p:sp>
      <p:sp>
        <p:nvSpPr>
          <p:cNvPr id="11" name="TextBox 10">
            <a:extLst>
              <a:ext uri="{FF2B5EF4-FFF2-40B4-BE49-F238E27FC236}">
                <a16:creationId xmlns:a16="http://schemas.microsoft.com/office/drawing/2014/main" id="{9BC68400-A773-E375-25CA-790F4ECE60E1}"/>
              </a:ext>
            </a:extLst>
          </p:cNvPr>
          <p:cNvSpPr txBox="1"/>
          <p:nvPr/>
        </p:nvSpPr>
        <p:spPr>
          <a:xfrm>
            <a:off x="609600" y="846138"/>
            <a:ext cx="10586484" cy="4941481"/>
          </a:xfrm>
          <a:prstGeom prst="rect">
            <a:avLst/>
          </a:prstGeom>
          <a:noFill/>
        </p:spPr>
        <p:txBody>
          <a:bodyPr wrap="square">
            <a:spAutoFit/>
          </a:bodyPr>
          <a:lstStyle/>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000" b="1" kern="100" dirty="0">
                <a:effectLst/>
                <a:ea typeface="Aptos" panose="020B0004020202020204" pitchFamily="34" charset="0"/>
                <a:cs typeface="Times New Roman" panose="02020603050405020304" pitchFamily="18" charset="0"/>
              </a:rPr>
              <a:t>TASKS</a:t>
            </a:r>
          </a:p>
          <a:p>
            <a:pPr marL="342900" lvl="0" indent="-342900">
              <a:lnSpc>
                <a:spcPct val="107000"/>
              </a:lnSpc>
              <a:spcAft>
                <a:spcPts val="800"/>
              </a:spcAft>
              <a:buFont typeface="+mj-lt"/>
              <a:buAutoNum type="arabicPeriod"/>
            </a:pPr>
            <a:r>
              <a:rPr lang="en-GB" sz="2000" kern="100" dirty="0">
                <a:effectLst/>
                <a:ea typeface="Aptos" panose="020B0004020202020204" pitchFamily="34" charset="0"/>
                <a:cs typeface="Times New Roman" panose="02020603050405020304" pitchFamily="18" charset="0"/>
              </a:rPr>
              <a:t>What types of portfolios exist in your assigned sectors?</a:t>
            </a:r>
          </a:p>
          <a:p>
            <a:pPr marL="457200">
              <a:lnSpc>
                <a:spcPct val="107000"/>
              </a:lnSpc>
              <a:spcAft>
                <a:spcPts val="800"/>
              </a:spcAft>
            </a:pPr>
            <a:r>
              <a:rPr lang="en-GB" sz="2000" b="1" kern="100" dirty="0">
                <a:effectLst/>
                <a:ea typeface="Aptos" panose="020B0004020202020204" pitchFamily="34" charset="0"/>
                <a:cs typeface="Times New Roman" panose="02020603050405020304" pitchFamily="18" charset="0"/>
              </a:rPr>
              <a:t>GROUP A</a:t>
            </a:r>
            <a:r>
              <a:rPr lang="en-GB" sz="2000" kern="100" dirty="0">
                <a:effectLst/>
                <a:ea typeface="Aptos" panose="020B0004020202020204" pitchFamily="34" charset="0"/>
                <a:cs typeface="Times New Roman" panose="02020603050405020304" pitchFamily="18" charset="0"/>
              </a:rPr>
              <a:t> - Technology Sector </a:t>
            </a:r>
          </a:p>
          <a:p>
            <a:pPr marL="457200">
              <a:lnSpc>
                <a:spcPct val="107000"/>
              </a:lnSpc>
              <a:spcAft>
                <a:spcPts val="800"/>
              </a:spcAft>
            </a:pPr>
            <a:r>
              <a:rPr lang="en-GB" sz="2000" b="1" kern="100" dirty="0">
                <a:effectLst/>
                <a:ea typeface="Aptos" panose="020B0004020202020204" pitchFamily="34" charset="0"/>
                <a:cs typeface="Times New Roman" panose="02020603050405020304" pitchFamily="18" charset="0"/>
              </a:rPr>
              <a:t>GROUP B</a:t>
            </a:r>
            <a:r>
              <a:rPr lang="en-GB" sz="2000" kern="100" dirty="0">
                <a:effectLst/>
                <a:ea typeface="Aptos" panose="020B0004020202020204" pitchFamily="34" charset="0"/>
                <a:cs typeface="Times New Roman" panose="02020603050405020304" pitchFamily="18" charset="0"/>
              </a:rPr>
              <a:t>  -Public Services Sector</a:t>
            </a:r>
          </a:p>
          <a:p>
            <a:pPr marL="457200">
              <a:lnSpc>
                <a:spcPct val="107000"/>
              </a:lnSpc>
              <a:spcAft>
                <a:spcPts val="800"/>
              </a:spcAft>
              <a:tabLst>
                <a:tab pos="457200" algn="l"/>
              </a:tabLst>
            </a:pPr>
            <a:r>
              <a:rPr lang="en-GB" sz="2000" b="1" kern="100" dirty="0">
                <a:effectLst/>
                <a:ea typeface="Aptos" panose="020B0004020202020204" pitchFamily="34" charset="0"/>
                <a:cs typeface="Times New Roman" panose="02020603050405020304" pitchFamily="18" charset="0"/>
              </a:rPr>
              <a:t>GROUP C</a:t>
            </a:r>
            <a:r>
              <a:rPr lang="en-GB" sz="2000" kern="100" dirty="0">
                <a:effectLst/>
                <a:ea typeface="Aptos" panose="020B0004020202020204" pitchFamily="34" charset="0"/>
                <a:cs typeface="Times New Roman" panose="02020603050405020304" pitchFamily="18" charset="0"/>
              </a:rPr>
              <a:t>  -Education Sector </a:t>
            </a:r>
          </a:p>
          <a:p>
            <a:pPr marL="342900" lvl="0" indent="-342900">
              <a:lnSpc>
                <a:spcPct val="107000"/>
              </a:lnSpc>
              <a:buFont typeface="+mj-lt"/>
              <a:buAutoNum type="arabicPeriod"/>
              <a:tabLst>
                <a:tab pos="457200" algn="l"/>
              </a:tabLst>
            </a:pPr>
            <a:r>
              <a:rPr lang="en-GB" sz="2000" kern="100" dirty="0">
                <a:effectLst/>
                <a:ea typeface="Aptos" panose="020B0004020202020204" pitchFamily="34" charset="0"/>
                <a:cs typeface="Times New Roman" panose="02020603050405020304" pitchFamily="18" charset="0"/>
              </a:rPr>
              <a:t>How do organisations prioritise which projects to fund or pursue?</a:t>
            </a:r>
          </a:p>
          <a:p>
            <a:pPr marL="342900" lvl="0" indent="-342900">
              <a:lnSpc>
                <a:spcPct val="107000"/>
              </a:lnSpc>
              <a:buFont typeface="+mj-lt"/>
              <a:buAutoNum type="arabicPeriod"/>
            </a:pPr>
            <a:r>
              <a:rPr lang="en-GB" sz="2000" kern="100" dirty="0">
                <a:effectLst/>
                <a:ea typeface="Aptos" panose="020B0004020202020204" pitchFamily="34" charset="0"/>
                <a:cs typeface="Times New Roman" panose="02020603050405020304" pitchFamily="18" charset="0"/>
              </a:rPr>
              <a:t>What challenges might arise when managing multiple projects at once (e.g., resources, conflicting goals)?</a:t>
            </a:r>
          </a:p>
          <a:p>
            <a:pPr marL="342900" lvl="0" indent="-342900">
              <a:lnSpc>
                <a:spcPct val="107000"/>
              </a:lnSpc>
              <a:buFont typeface="+mj-lt"/>
              <a:buAutoNum type="arabicPeriod"/>
            </a:pPr>
            <a:r>
              <a:rPr lang="en-GB" sz="2000" kern="100" dirty="0">
                <a:effectLst/>
                <a:ea typeface="Aptos" panose="020B0004020202020204" pitchFamily="34" charset="0"/>
                <a:cs typeface="Times New Roman" panose="02020603050405020304" pitchFamily="18" charset="0"/>
              </a:rPr>
              <a:t>How might the success or failure of one project affect the portfolio as a whole?</a:t>
            </a:r>
          </a:p>
          <a:p>
            <a:pPr marL="342900" lvl="0" indent="-342900">
              <a:lnSpc>
                <a:spcPct val="107000"/>
              </a:lnSpc>
              <a:buFont typeface="+mj-lt"/>
              <a:buAutoNum type="arabicPeriod"/>
            </a:pPr>
            <a:r>
              <a:rPr lang="en-GB" sz="2000" kern="100" dirty="0">
                <a:effectLst/>
                <a:ea typeface="Aptos" panose="020B0004020202020204" pitchFamily="34" charset="0"/>
                <a:cs typeface="Times New Roman" panose="02020603050405020304" pitchFamily="18" charset="0"/>
              </a:rPr>
              <a:t>What tools or strategies can help manage project portfolios effectively?</a:t>
            </a:r>
          </a:p>
          <a:p>
            <a:pPr lvl="0">
              <a:lnSpc>
                <a:spcPct val="107000"/>
              </a:lnSpc>
            </a:pPr>
            <a:endParaRPr lang="en-GB" sz="20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2000" kern="100" dirty="0">
                <a:effectLst/>
                <a:ea typeface="Aptos" panose="020B0004020202020204" pitchFamily="34" charset="0"/>
                <a:cs typeface="Times New Roman" panose="02020603050405020304" pitchFamily="18" charset="0"/>
              </a:rPr>
              <a:t>Present a </a:t>
            </a:r>
            <a:r>
              <a:rPr lang="en-GB" sz="2000" b="1" kern="100" dirty="0">
                <a:effectLst/>
                <a:ea typeface="Aptos" panose="020B0004020202020204" pitchFamily="34" charset="0"/>
                <a:cs typeface="Times New Roman" panose="02020603050405020304" pitchFamily="18" charset="0"/>
              </a:rPr>
              <a:t>3-minute summary</a:t>
            </a:r>
            <a:r>
              <a:rPr lang="en-GB" sz="2000" kern="100" dirty="0">
                <a:effectLst/>
                <a:ea typeface="Aptos" panose="020B0004020202020204" pitchFamily="34" charset="0"/>
                <a:cs typeface="Times New Roman" panose="02020603050405020304" pitchFamily="18" charset="0"/>
              </a:rPr>
              <a:t> of your group  discussion</a:t>
            </a:r>
          </a:p>
        </p:txBody>
      </p:sp>
    </p:spTree>
    <p:extLst>
      <p:ext uri="{BB962C8B-B14F-4D97-AF65-F5344CB8AC3E}">
        <p14:creationId xmlns:p14="http://schemas.microsoft.com/office/powerpoint/2010/main" val="3556124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Clock with solid fill">
            <a:extLst>
              <a:ext uri="{FF2B5EF4-FFF2-40B4-BE49-F238E27FC236}">
                <a16:creationId xmlns:a16="http://schemas.microsoft.com/office/drawing/2014/main" id="{B95F1271-B46B-4D3B-B03A-06078958A9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2441598"/>
            <a:ext cx="1497703" cy="1497703"/>
          </a:xfrm>
          <a:prstGeom prst="rect">
            <a:avLst/>
          </a:prstGeom>
        </p:spPr>
      </p:pic>
      <p:sp>
        <p:nvSpPr>
          <p:cNvPr id="2" name="Rectangle 1">
            <a:extLst>
              <a:ext uri="{FF2B5EF4-FFF2-40B4-BE49-F238E27FC236}">
                <a16:creationId xmlns:a16="http://schemas.microsoft.com/office/drawing/2014/main" id="{94001E9E-183D-E17D-1924-2C599ABE9087}"/>
              </a:ext>
            </a:extLst>
          </p:cNvPr>
          <p:cNvSpPr/>
          <p:nvPr/>
        </p:nvSpPr>
        <p:spPr>
          <a:xfrm>
            <a:off x="10205475" y="186411"/>
            <a:ext cx="1201710" cy="338554"/>
          </a:xfrm>
          <a:prstGeom prst="rect">
            <a:avLst/>
          </a:prstGeom>
          <a:solidFill>
            <a:schemeClr val="accent3"/>
          </a:solidFill>
        </p:spPr>
        <p:txBody>
          <a:bodyPr wrap="square" lIns="91440" tIns="45720" rIns="91440" bIns="4572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1800" b="1">
                <a:ln w="0">
                  <a:noFill/>
                </a:ln>
                <a:latin typeface="Montserrat"/>
                <a:ea typeface="Verdana"/>
              </a:rPr>
              <a:t>30 mins</a:t>
            </a:r>
            <a:endParaRPr lang="en-GB" sz="1600" b="1" cap="none" spc="0">
              <a:ln w="0">
                <a:noFill/>
              </a:ln>
              <a:effectLst/>
              <a:latin typeface="+mj-lt"/>
            </a:endParaRPr>
          </a:p>
        </p:txBody>
      </p:sp>
      <p:pic>
        <p:nvPicPr>
          <p:cNvPr id="4" name="Picture 3">
            <a:extLst>
              <a:ext uri="{FF2B5EF4-FFF2-40B4-BE49-F238E27FC236}">
                <a16:creationId xmlns:a16="http://schemas.microsoft.com/office/drawing/2014/main" id="{334D7434-0225-A8D1-3C66-DFE84A053A80}"/>
              </a:ext>
            </a:extLst>
          </p:cNvPr>
          <p:cNvPicPr>
            <a:picLocks noChangeAspect="1"/>
          </p:cNvPicPr>
          <p:nvPr/>
        </p:nvPicPr>
        <p:blipFill>
          <a:blip r:embed="rId5"/>
          <a:stretch>
            <a:fillRect/>
          </a:stretch>
        </p:blipFill>
        <p:spPr>
          <a:xfrm>
            <a:off x="11471142" y="64172"/>
            <a:ext cx="619125" cy="581025"/>
          </a:xfrm>
          <a:prstGeom prst="rect">
            <a:avLst/>
          </a:prstGeom>
        </p:spPr>
      </p:pic>
      <p:pic>
        <p:nvPicPr>
          <p:cNvPr id="1028" name="Picture 4" descr="Coffee Break Clip Art - Coffee Break Png, Transparent Png , Transparent Png  Image - PNGitem">
            <a:extLst>
              <a:ext uri="{FF2B5EF4-FFF2-40B4-BE49-F238E27FC236}">
                <a16:creationId xmlns:a16="http://schemas.microsoft.com/office/drawing/2014/main" id="{617AB011-2D1A-110F-6D61-2388140F53D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5558112" y="1751497"/>
            <a:ext cx="4123803" cy="474177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A computer with a cup of coffee&#10;&#10;Description automatically generated">
            <a:extLst>
              <a:ext uri="{FF2B5EF4-FFF2-40B4-BE49-F238E27FC236}">
                <a16:creationId xmlns:a16="http://schemas.microsoft.com/office/drawing/2014/main" id="{E26E765B-3C71-6621-4964-199AA58BB35D}"/>
              </a:ext>
            </a:extLst>
          </p:cNvPr>
          <p:cNvPicPr>
            <a:picLocks noChangeAspect="1"/>
          </p:cNvPicPr>
          <p:nvPr/>
        </p:nvPicPr>
        <p:blipFill>
          <a:blip r:embed="rId8"/>
          <a:stretch>
            <a:fillRect/>
          </a:stretch>
        </p:blipFill>
        <p:spPr>
          <a:xfrm>
            <a:off x="0" y="0"/>
            <a:ext cx="3746500" cy="2679700"/>
          </a:xfrm>
          <a:prstGeom prst="rect">
            <a:avLst/>
          </a:prstGeom>
        </p:spPr>
      </p:pic>
      <p:pic>
        <p:nvPicPr>
          <p:cNvPr id="9" name="Picture 9" descr="A group of people standing around a counter&#10;&#10;Description automatically generated">
            <a:extLst>
              <a:ext uri="{FF2B5EF4-FFF2-40B4-BE49-F238E27FC236}">
                <a16:creationId xmlns:a16="http://schemas.microsoft.com/office/drawing/2014/main" id="{ECC24CB5-5C2D-3AE9-E0BE-FB968ADF8BDE}"/>
              </a:ext>
            </a:extLst>
          </p:cNvPr>
          <p:cNvPicPr>
            <a:picLocks noChangeAspect="1"/>
          </p:cNvPicPr>
          <p:nvPr/>
        </p:nvPicPr>
        <p:blipFill>
          <a:blip r:embed="rId9"/>
          <a:stretch>
            <a:fillRect/>
          </a:stretch>
        </p:blipFill>
        <p:spPr>
          <a:xfrm>
            <a:off x="0" y="2679700"/>
            <a:ext cx="3746500" cy="2197100"/>
          </a:xfrm>
          <a:prstGeom prst="rect">
            <a:avLst/>
          </a:prstGeom>
        </p:spPr>
      </p:pic>
      <p:pic>
        <p:nvPicPr>
          <p:cNvPr id="10" name="Picture 10" descr="A person stretching her arms up&#10;&#10;Description automatically generated">
            <a:extLst>
              <a:ext uri="{FF2B5EF4-FFF2-40B4-BE49-F238E27FC236}">
                <a16:creationId xmlns:a16="http://schemas.microsoft.com/office/drawing/2014/main" id="{25E7159D-DE99-3E5F-663C-B4FB07CB3B9E}"/>
              </a:ext>
            </a:extLst>
          </p:cNvPr>
          <p:cNvPicPr>
            <a:picLocks noChangeAspect="1"/>
          </p:cNvPicPr>
          <p:nvPr/>
        </p:nvPicPr>
        <p:blipFill>
          <a:blip r:embed="rId10"/>
          <a:stretch>
            <a:fillRect/>
          </a:stretch>
        </p:blipFill>
        <p:spPr>
          <a:xfrm>
            <a:off x="0" y="4876800"/>
            <a:ext cx="3746500" cy="1981200"/>
          </a:xfrm>
          <a:prstGeom prst="rect">
            <a:avLst/>
          </a:prstGeom>
        </p:spPr>
      </p:pic>
    </p:spTree>
    <p:extLst>
      <p:ext uri="{BB962C8B-B14F-4D97-AF65-F5344CB8AC3E}">
        <p14:creationId xmlns:p14="http://schemas.microsoft.com/office/powerpoint/2010/main" val="898894671"/>
      </p:ext>
    </p:extLst>
  </p:cSld>
  <p:clrMapOvr>
    <a:masterClrMapping/>
  </p:clrMapOvr>
  <p:extLst>
    <p:ext uri="{6950BFC3-D8DA-4A85-94F7-54DA5524770B}">
      <p188:commentRel xmlns:p188="http://schemas.microsoft.com/office/powerpoint/2018/8/main" xmlns="" r:id="rId11"/>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81F357B-145E-44A1-AFD4-D3BB3856BE4D}"/>
              </a:ext>
            </a:extLst>
          </p:cNvPr>
          <p:cNvSpPr>
            <a:spLocks noGrp="1" noChangeArrowheads="1"/>
          </p:cNvSpPr>
          <p:nvPr>
            <p:ph type="title"/>
          </p:nvPr>
        </p:nvSpPr>
        <p:spPr>
          <a:xfrm>
            <a:off x="609600" y="128723"/>
            <a:ext cx="10972800" cy="785677"/>
          </a:xfrm>
        </p:spPr>
        <p:txBody>
          <a:bodyPr/>
          <a:lstStyle/>
          <a:p>
            <a:r>
              <a:rPr lang="en-GB" altLang="en-US" dirty="0">
                <a:latin typeface="Verdana" panose="020B0604030504040204" pitchFamily="34" charset="0"/>
              </a:rPr>
              <a:t>Business Case</a:t>
            </a:r>
          </a:p>
        </p:txBody>
      </p:sp>
      <p:sp>
        <p:nvSpPr>
          <p:cNvPr id="10243" name="Rectangle 3">
            <a:extLst>
              <a:ext uri="{FF2B5EF4-FFF2-40B4-BE49-F238E27FC236}">
                <a16:creationId xmlns:a16="http://schemas.microsoft.com/office/drawing/2014/main" id="{D4DB5A0F-A087-4A87-A596-F960189249CB}"/>
              </a:ext>
            </a:extLst>
          </p:cNvPr>
          <p:cNvSpPr>
            <a:spLocks noGrp="1" noChangeArrowheads="1"/>
          </p:cNvSpPr>
          <p:nvPr>
            <p:ph type="body" idx="1"/>
          </p:nvPr>
        </p:nvSpPr>
        <p:spPr>
          <a:xfrm>
            <a:off x="344742" y="997527"/>
            <a:ext cx="11502516" cy="4951378"/>
          </a:xfrm>
        </p:spPr>
        <p:txBody>
          <a:bodyPr>
            <a:noAutofit/>
          </a:bodyPr>
          <a:lstStyle/>
          <a:p>
            <a:pPr>
              <a:lnSpc>
                <a:spcPct val="150000"/>
              </a:lnSpc>
            </a:pPr>
            <a:r>
              <a:rPr lang="en-GB" sz="1600" dirty="0">
                <a:latin typeface="Verdana" panose="020B0604030504040204" pitchFamily="34" charset="0"/>
              </a:rPr>
              <a:t>A Business Case is a formal document used to justify the need for a project or programme. It evaluates whether the project should proceed by analysing its costs, benefits, and risks. This ensures that the organisation invests its resources in initiatives that align with its strategic goals and deliver tangible value.</a:t>
            </a:r>
            <a:endParaRPr lang="en-US" altLang="en-US" sz="1600" dirty="0">
              <a:latin typeface="Verdana" panose="020B0604030504040204" pitchFamily="34" charset="0"/>
            </a:endParaRPr>
          </a:p>
          <a:p>
            <a:pPr>
              <a:lnSpc>
                <a:spcPct val="150000"/>
              </a:lnSpc>
            </a:pPr>
            <a:r>
              <a:rPr lang="en-US" altLang="en-US" sz="1600" dirty="0">
                <a:latin typeface="Verdana" panose="020B0604030504040204" pitchFamily="34" charset="0"/>
              </a:rPr>
              <a:t>It evaluates the benefit, cost and risk of alternative options and provides a rationale for the preferred solution.</a:t>
            </a:r>
          </a:p>
          <a:p>
            <a:pPr>
              <a:lnSpc>
                <a:spcPct val="150000"/>
              </a:lnSpc>
            </a:pPr>
            <a:r>
              <a:rPr lang="en-GB" altLang="en-US" sz="1600" dirty="0">
                <a:latin typeface="Verdana" panose="020B0604030504040204" pitchFamily="34" charset="0"/>
              </a:rPr>
              <a:t>It involves: </a:t>
            </a:r>
          </a:p>
          <a:p>
            <a:pPr marL="285750" lvl="1">
              <a:lnSpc>
                <a:spcPct val="150000"/>
              </a:lnSpc>
            </a:pPr>
            <a:r>
              <a:rPr lang="en-GB" altLang="en-US" sz="1600" dirty="0">
                <a:latin typeface="Verdana" panose="020B0604030504040204" pitchFamily="34" charset="0"/>
              </a:rPr>
              <a:t>Justification for starting the project (</a:t>
            </a:r>
            <a:r>
              <a:rPr lang="en-GB" altLang="en-US" sz="1600" dirty="0" err="1">
                <a:latin typeface="Verdana" panose="020B0604030504040204" pitchFamily="34" charset="0"/>
              </a:rPr>
              <a:t>eg</a:t>
            </a:r>
            <a:r>
              <a:rPr lang="en-GB" altLang="en-US" sz="1600" dirty="0">
                <a:latin typeface="Verdana" panose="020B0604030504040204" pitchFamily="34" charset="0"/>
              </a:rPr>
              <a:t>: Proposes a solution to a problem)</a:t>
            </a:r>
          </a:p>
          <a:p>
            <a:pPr marL="285750" lvl="1">
              <a:lnSpc>
                <a:spcPct val="150000"/>
              </a:lnSpc>
            </a:pPr>
            <a:r>
              <a:rPr lang="en-GB" altLang="en-US" sz="1600" dirty="0">
                <a:latin typeface="Verdana" panose="020B0604030504040204" pitchFamily="34" charset="0"/>
              </a:rPr>
              <a:t>Engaging Stakeholders</a:t>
            </a:r>
          </a:p>
          <a:p>
            <a:pPr marL="285750" lvl="1">
              <a:lnSpc>
                <a:spcPct val="150000"/>
              </a:lnSpc>
            </a:pPr>
            <a:r>
              <a:rPr lang="en-GB" altLang="en-US" sz="1600" dirty="0">
                <a:latin typeface="Verdana" panose="020B0604030504040204" pitchFamily="34" charset="0"/>
              </a:rPr>
              <a:t>Obtains Management Commitment and Support</a:t>
            </a:r>
          </a:p>
          <a:p>
            <a:pPr marL="285750" lvl="1">
              <a:lnSpc>
                <a:spcPct val="150000"/>
              </a:lnSpc>
            </a:pPr>
            <a:r>
              <a:rPr lang="en-GB" altLang="en-US" sz="1600" dirty="0">
                <a:latin typeface="Verdana" panose="020B0604030504040204" pitchFamily="34" charset="0"/>
              </a:rPr>
              <a:t>Approves Investment for the project</a:t>
            </a:r>
          </a:p>
          <a:p>
            <a:pPr marL="285750" lvl="1">
              <a:lnSpc>
                <a:spcPct val="150000"/>
              </a:lnSpc>
            </a:pPr>
            <a:r>
              <a:rPr lang="en-GB" altLang="en-US" sz="1600" dirty="0">
                <a:latin typeface="Verdana" panose="020B0604030504040204" pitchFamily="34" charset="0"/>
              </a:rPr>
              <a:t>Business case will lead onto a project specification</a:t>
            </a:r>
          </a:p>
        </p:txBody>
      </p:sp>
    </p:spTree>
    <p:extLst>
      <p:ext uri="{BB962C8B-B14F-4D97-AF65-F5344CB8AC3E}">
        <p14:creationId xmlns:p14="http://schemas.microsoft.com/office/powerpoint/2010/main" val="1693754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243">
                                            <p:txEl>
                                              <p:pRg st="3" end="3"/>
                                            </p:txEl>
                                          </p:spTgt>
                                        </p:tgtEl>
                                        <p:attrNameLst>
                                          <p:attrName>style.visibility</p:attrName>
                                        </p:attrNameLst>
                                      </p:cBhvr>
                                      <p:to>
                                        <p:strVal val="visible"/>
                                      </p:to>
                                    </p:set>
                                    <p:anim calcmode="lin" valueType="num">
                                      <p:cBhvr additive="base">
                                        <p:cTn id="23"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24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 calcmode="lin" valueType="num">
                                      <p:cBhvr additive="base">
                                        <p:cTn id="27"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024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0243">
                                            <p:txEl>
                                              <p:pRg st="5" end="5"/>
                                            </p:txEl>
                                          </p:spTgt>
                                        </p:tgtEl>
                                        <p:attrNameLst>
                                          <p:attrName>style.visibility</p:attrName>
                                        </p:attrNameLst>
                                      </p:cBhvr>
                                      <p:to>
                                        <p:strVal val="visible"/>
                                      </p:to>
                                    </p:set>
                                    <p:anim calcmode="lin" valueType="num">
                                      <p:cBhvr additive="base">
                                        <p:cTn id="31" dur="5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0243">
                                            <p:txEl>
                                              <p:pRg st="6" end="6"/>
                                            </p:txEl>
                                          </p:spTgt>
                                        </p:tgtEl>
                                        <p:attrNameLst>
                                          <p:attrName>style.visibility</p:attrName>
                                        </p:attrNameLst>
                                      </p:cBhvr>
                                      <p:to>
                                        <p:strVal val="visible"/>
                                      </p:to>
                                    </p:set>
                                    <p:anim calcmode="lin" valueType="num">
                                      <p:cBhvr additive="base">
                                        <p:cTn id="35"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24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0243">
                                            <p:txEl>
                                              <p:pRg st="7" end="7"/>
                                            </p:txEl>
                                          </p:spTgt>
                                        </p:tgtEl>
                                        <p:attrNameLst>
                                          <p:attrName>style.visibility</p:attrName>
                                        </p:attrNameLst>
                                      </p:cBhvr>
                                      <p:to>
                                        <p:strVal val="visible"/>
                                      </p:to>
                                    </p:set>
                                    <p:anim calcmode="lin" valueType="num">
                                      <p:cBhvr additive="base">
                                        <p:cTn id="39" dur="500" fill="hold"/>
                                        <p:tgtEl>
                                          <p:spTgt spid="1024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24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9C7C0-1B56-8DBD-7E07-20A1366EE01A}"/>
              </a:ext>
            </a:extLst>
          </p:cNvPr>
          <p:cNvSpPr>
            <a:spLocks noGrp="1"/>
          </p:cNvSpPr>
          <p:nvPr>
            <p:ph type="ctrTitle"/>
          </p:nvPr>
        </p:nvSpPr>
        <p:spPr>
          <a:xfrm>
            <a:off x="1246909" y="398921"/>
            <a:ext cx="5384477" cy="477044"/>
          </a:xfrm>
        </p:spPr>
        <p:txBody>
          <a:bodyPr/>
          <a:lstStyle/>
          <a:p>
            <a:r>
              <a:rPr lang="en-GB" sz="2800" b="1" dirty="0">
                <a:solidFill>
                  <a:schemeClr val="accent1"/>
                </a:solidFill>
                <a:latin typeface="Montserrat" panose="020B0604020202020204" pitchFamily="34" charset="0"/>
                <a:cs typeface="Arial" panose="020B0604020202020204" pitchFamily="34" charset="0"/>
              </a:rPr>
              <a:t>Topic 3 – </a:t>
            </a:r>
            <a:r>
              <a:rPr lang="en-GB" sz="2800" b="1" dirty="0">
                <a:solidFill>
                  <a:schemeClr val="accent1"/>
                </a:solidFill>
                <a:latin typeface="Montserrat"/>
              </a:rPr>
              <a:t>The Business Case</a:t>
            </a:r>
            <a:endParaRPr lang="en-GB" b="1" dirty="0">
              <a:solidFill>
                <a:schemeClr val="accent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F980EAA-9F15-99EF-C386-DF791E19117A}"/>
              </a:ext>
            </a:extLst>
          </p:cNvPr>
          <p:cNvSpPr>
            <a:spLocks noGrp="1"/>
          </p:cNvSpPr>
          <p:nvPr>
            <p:ph type="subTitle" idx="1"/>
          </p:nvPr>
        </p:nvSpPr>
        <p:spPr>
          <a:xfrm>
            <a:off x="1246909" y="1309255"/>
            <a:ext cx="9343312" cy="3761509"/>
          </a:xfrm>
        </p:spPr>
        <p:txBody>
          <a:bodyPr>
            <a:normAutofit/>
          </a:bodyPr>
          <a:lstStyle/>
          <a:p>
            <a:r>
              <a:rPr lang="en-GB" sz="2400" b="1" dirty="0">
                <a:solidFill>
                  <a:schemeClr val="tx1"/>
                </a:solidFill>
              </a:rPr>
              <a:t>Key Components:</a:t>
            </a:r>
          </a:p>
          <a:p>
            <a:pPr>
              <a:buFont typeface="+mj-lt"/>
              <a:buAutoNum type="arabicPeriod"/>
            </a:pPr>
            <a:r>
              <a:rPr lang="en-GB" sz="2400" dirty="0">
                <a:solidFill>
                  <a:schemeClr val="tx1"/>
                </a:solidFill>
              </a:rPr>
              <a:t>Background.</a:t>
            </a:r>
          </a:p>
          <a:p>
            <a:pPr>
              <a:buFont typeface="+mj-lt"/>
              <a:buAutoNum type="arabicPeriod"/>
            </a:pPr>
            <a:r>
              <a:rPr lang="en-GB" sz="2400" dirty="0">
                <a:solidFill>
                  <a:schemeClr val="tx1"/>
                </a:solidFill>
              </a:rPr>
              <a:t>Benefits.</a:t>
            </a:r>
          </a:p>
          <a:p>
            <a:pPr>
              <a:buFont typeface="+mj-lt"/>
              <a:buAutoNum type="arabicPeriod"/>
            </a:pPr>
            <a:r>
              <a:rPr lang="en-GB" sz="2400" dirty="0">
                <a:solidFill>
                  <a:schemeClr val="tx1"/>
                </a:solidFill>
              </a:rPr>
              <a:t>Risks.</a:t>
            </a:r>
          </a:p>
          <a:p>
            <a:pPr>
              <a:buFont typeface="+mj-lt"/>
              <a:buAutoNum type="arabicPeriod"/>
            </a:pPr>
            <a:r>
              <a:rPr lang="en-GB" sz="2400" dirty="0">
                <a:solidFill>
                  <a:schemeClr val="tx1"/>
                </a:solidFill>
              </a:rPr>
              <a:t>Budget.</a:t>
            </a:r>
          </a:p>
          <a:p>
            <a:pPr>
              <a:buFont typeface="+mj-lt"/>
              <a:buAutoNum type="arabicPeriod"/>
            </a:pPr>
            <a:r>
              <a:rPr lang="en-GB" sz="2400" dirty="0">
                <a:solidFill>
                  <a:schemeClr val="tx1"/>
                </a:solidFill>
              </a:rPr>
              <a:t>Options appraisal.</a:t>
            </a:r>
          </a:p>
          <a:p>
            <a:pPr>
              <a:buFont typeface="+mj-lt"/>
              <a:buAutoNum type="arabicPeriod"/>
            </a:pPr>
            <a:r>
              <a:rPr lang="en-GB" sz="2400" dirty="0">
                <a:solidFill>
                  <a:schemeClr val="tx1"/>
                </a:solidFill>
              </a:rPr>
              <a:t>Timescale.</a:t>
            </a:r>
            <a:endParaRPr lang="en-GB" sz="2400" dirty="0"/>
          </a:p>
          <a:p>
            <a:r>
              <a:rPr lang="en-GB" sz="2400" dirty="0">
                <a:hlinkClick r:id="rId2"/>
              </a:rPr>
              <a:t>HS2 Phase One full business case</a:t>
            </a:r>
            <a:endParaRPr lang="en-GB" sz="2400" dirty="0"/>
          </a:p>
        </p:txBody>
      </p:sp>
    </p:spTree>
    <p:extLst>
      <p:ext uri="{BB962C8B-B14F-4D97-AF65-F5344CB8AC3E}">
        <p14:creationId xmlns:p14="http://schemas.microsoft.com/office/powerpoint/2010/main" val="40130850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F87C-B2E2-75DF-E76C-DAD4C2376F56}"/>
              </a:ext>
            </a:extLst>
          </p:cNvPr>
          <p:cNvSpPr>
            <a:spLocks noGrp="1"/>
          </p:cNvSpPr>
          <p:nvPr>
            <p:ph type="ctrTitle"/>
          </p:nvPr>
        </p:nvSpPr>
        <p:spPr/>
        <p:txBody>
          <a:bodyPr/>
          <a:lstStyle/>
          <a:p>
            <a:r>
              <a:rPr lang="en-GB" sz="2800" dirty="0">
                <a:solidFill>
                  <a:schemeClr val="accent1"/>
                </a:solidFill>
                <a:latin typeface="Montserrat"/>
              </a:rPr>
              <a:t>Key Components Explained:</a:t>
            </a:r>
          </a:p>
        </p:txBody>
      </p:sp>
      <p:sp>
        <p:nvSpPr>
          <p:cNvPr id="3" name="Subtitle 2">
            <a:extLst>
              <a:ext uri="{FF2B5EF4-FFF2-40B4-BE49-F238E27FC236}">
                <a16:creationId xmlns:a16="http://schemas.microsoft.com/office/drawing/2014/main" id="{9301C776-8BAC-AB77-FDB7-193029088449}"/>
              </a:ext>
            </a:extLst>
          </p:cNvPr>
          <p:cNvSpPr>
            <a:spLocks noGrp="1"/>
          </p:cNvSpPr>
          <p:nvPr>
            <p:ph type="subTitle" idx="1"/>
          </p:nvPr>
        </p:nvSpPr>
        <p:spPr>
          <a:xfrm>
            <a:off x="1391823" y="1194956"/>
            <a:ext cx="9404331" cy="4141252"/>
          </a:xfrm>
        </p:spPr>
        <p:txBody>
          <a:bodyPr>
            <a:normAutofit/>
          </a:bodyPr>
          <a:lstStyle/>
          <a:p>
            <a:r>
              <a:rPr lang="en-GB" sz="2000" b="1" dirty="0">
                <a:solidFill>
                  <a:schemeClr val="tx1"/>
                </a:solidFill>
                <a:latin typeface="Montserrat"/>
              </a:rPr>
              <a:t>Background</a:t>
            </a:r>
            <a:endParaRPr lang="en-GB" sz="2000" dirty="0">
              <a:solidFill>
                <a:schemeClr val="tx1"/>
              </a:solidFill>
            </a:endParaRPr>
          </a:p>
          <a:p>
            <a:pPr>
              <a:buFont typeface="Arial" panose="020B0604020202020204" pitchFamily="34" charset="0"/>
              <a:buChar char="•"/>
            </a:pPr>
            <a:r>
              <a:rPr lang="en-GB" sz="2000" dirty="0">
                <a:solidFill>
                  <a:schemeClr val="tx1"/>
                </a:solidFill>
                <a:latin typeface="Montserrat"/>
              </a:rPr>
              <a:t>Explains why the project or programme is necessary.</a:t>
            </a:r>
          </a:p>
          <a:p>
            <a:pPr>
              <a:buFont typeface="Arial" panose="020B0604020202020204" pitchFamily="34" charset="0"/>
              <a:buChar char="•"/>
            </a:pPr>
            <a:r>
              <a:rPr lang="en-GB" sz="2000" dirty="0">
                <a:solidFill>
                  <a:schemeClr val="tx1"/>
                </a:solidFill>
                <a:latin typeface="Montserrat"/>
              </a:rPr>
              <a:t>Includes details like the current situation, challenges, or opportunities that the project addresses.</a:t>
            </a:r>
          </a:p>
          <a:p>
            <a:r>
              <a:rPr lang="en-GB" sz="2000" i="1" dirty="0">
                <a:solidFill>
                  <a:schemeClr val="tx1"/>
                </a:solidFill>
                <a:latin typeface="Montserrat"/>
              </a:rPr>
              <a:t>Example:</a:t>
            </a:r>
            <a:r>
              <a:rPr lang="en-GB" sz="2000" dirty="0">
                <a:solidFill>
                  <a:schemeClr val="tx1"/>
                </a:solidFill>
                <a:latin typeface="Montserrat"/>
              </a:rPr>
              <a:t> A company needs to upgrade its outdated IT system to improve productivity.</a:t>
            </a:r>
          </a:p>
          <a:p>
            <a:endParaRPr lang="en-GB" sz="2000" dirty="0">
              <a:solidFill>
                <a:schemeClr val="tx1"/>
              </a:solidFill>
            </a:endParaRPr>
          </a:p>
          <a:p>
            <a:r>
              <a:rPr lang="en-GB" sz="2000" b="1" dirty="0">
                <a:solidFill>
                  <a:schemeClr val="tx1"/>
                </a:solidFill>
                <a:latin typeface="Montserrat"/>
              </a:rPr>
              <a:t>Benefits</a:t>
            </a:r>
            <a:endParaRPr lang="en-GB" sz="2000" dirty="0">
              <a:solidFill>
                <a:schemeClr val="tx1"/>
              </a:solidFill>
            </a:endParaRPr>
          </a:p>
          <a:p>
            <a:pPr>
              <a:buFont typeface="Arial" panose="020B0604020202020204" pitchFamily="34" charset="0"/>
              <a:buChar char="•"/>
            </a:pPr>
            <a:r>
              <a:rPr lang="en-GB" sz="2000" dirty="0">
                <a:solidFill>
                  <a:schemeClr val="tx1"/>
                </a:solidFill>
                <a:latin typeface="Montserrat"/>
              </a:rPr>
              <a:t>Outlines the positive outcomes expected from the project, such as increased revenue, cost savings, or improved customer satisfaction.</a:t>
            </a:r>
          </a:p>
          <a:p>
            <a:pPr>
              <a:buFont typeface="Arial" panose="020B0604020202020204" pitchFamily="34" charset="0"/>
              <a:buChar char="•"/>
            </a:pPr>
            <a:r>
              <a:rPr lang="en-GB" sz="2000" dirty="0">
                <a:solidFill>
                  <a:schemeClr val="tx1"/>
                </a:solidFill>
                <a:latin typeface="Montserrat"/>
              </a:rPr>
              <a:t>Must be measurable and realistic.</a:t>
            </a:r>
          </a:p>
          <a:p>
            <a:r>
              <a:rPr lang="en-GB" sz="2000" i="1" dirty="0">
                <a:solidFill>
                  <a:schemeClr val="tx1"/>
                </a:solidFill>
                <a:latin typeface="Montserrat"/>
              </a:rPr>
              <a:t>Example:</a:t>
            </a:r>
            <a:r>
              <a:rPr lang="en-GB" sz="2000" dirty="0">
                <a:solidFill>
                  <a:schemeClr val="tx1"/>
                </a:solidFill>
                <a:latin typeface="Montserrat"/>
              </a:rPr>
              <a:t> A new CRM system will increase customer retention by 15%.</a:t>
            </a:r>
          </a:p>
          <a:p>
            <a:endParaRPr lang="en-GB" sz="2000" dirty="0">
              <a:solidFill>
                <a:schemeClr val="tx1"/>
              </a:solidFill>
            </a:endParaRPr>
          </a:p>
          <a:p>
            <a:endParaRPr lang="en-GB" sz="1400" dirty="0"/>
          </a:p>
        </p:txBody>
      </p:sp>
    </p:spTree>
    <p:extLst>
      <p:ext uri="{BB962C8B-B14F-4D97-AF65-F5344CB8AC3E}">
        <p14:creationId xmlns:p14="http://schemas.microsoft.com/office/powerpoint/2010/main" val="901681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396E7-97AF-6CFD-4C24-55707E2C60FA}"/>
              </a:ext>
            </a:extLst>
          </p:cNvPr>
          <p:cNvSpPr>
            <a:spLocks noGrp="1"/>
          </p:cNvSpPr>
          <p:nvPr>
            <p:ph type="ctrTitle"/>
          </p:nvPr>
        </p:nvSpPr>
        <p:spPr/>
        <p:txBody>
          <a:bodyPr/>
          <a:lstStyle/>
          <a:p>
            <a:r>
              <a:rPr lang="en-GB" sz="2800" dirty="0">
                <a:solidFill>
                  <a:schemeClr val="accent1"/>
                </a:solidFill>
                <a:latin typeface="Montserrat"/>
              </a:rPr>
              <a:t>Continuation of Key components of Business Case</a:t>
            </a:r>
          </a:p>
        </p:txBody>
      </p:sp>
      <p:sp>
        <p:nvSpPr>
          <p:cNvPr id="3" name="Subtitle 2">
            <a:extLst>
              <a:ext uri="{FF2B5EF4-FFF2-40B4-BE49-F238E27FC236}">
                <a16:creationId xmlns:a16="http://schemas.microsoft.com/office/drawing/2014/main" id="{DD455DC2-0487-32D9-C9FE-302220F8CA80}"/>
              </a:ext>
            </a:extLst>
          </p:cNvPr>
          <p:cNvSpPr>
            <a:spLocks noGrp="1"/>
          </p:cNvSpPr>
          <p:nvPr>
            <p:ph type="subTitle" idx="1"/>
          </p:nvPr>
        </p:nvSpPr>
        <p:spPr>
          <a:xfrm>
            <a:off x="1391824" y="1163782"/>
            <a:ext cx="9695276" cy="4172425"/>
          </a:xfrm>
        </p:spPr>
        <p:txBody>
          <a:bodyPr>
            <a:normAutofit lnSpcReduction="10000"/>
          </a:bodyPr>
          <a:lstStyle/>
          <a:p>
            <a:r>
              <a:rPr lang="en-GB" sz="2000" b="1" dirty="0">
                <a:solidFill>
                  <a:schemeClr val="tx1"/>
                </a:solidFill>
                <a:latin typeface="Montserrat"/>
              </a:rPr>
              <a:t>Risks</a:t>
            </a:r>
            <a:endParaRPr lang="en-GB" sz="2000" dirty="0">
              <a:solidFill>
                <a:schemeClr val="tx1"/>
              </a:solidFill>
            </a:endParaRPr>
          </a:p>
          <a:p>
            <a:pPr>
              <a:buFont typeface="Arial" panose="020B0604020202020204" pitchFamily="34" charset="0"/>
              <a:buChar char="•"/>
            </a:pPr>
            <a:r>
              <a:rPr lang="en-GB" sz="2000" dirty="0">
                <a:solidFill>
                  <a:schemeClr val="tx1"/>
                </a:solidFill>
                <a:latin typeface="Montserrat"/>
              </a:rPr>
              <a:t>Identifies potential challenges or threats to the project's success, such as financial constraints, resource shortages, or market changes.</a:t>
            </a:r>
          </a:p>
          <a:p>
            <a:pPr>
              <a:buFont typeface="Arial" panose="020B0604020202020204" pitchFamily="34" charset="0"/>
              <a:buChar char="•"/>
            </a:pPr>
            <a:r>
              <a:rPr lang="en-GB" sz="2000" dirty="0">
                <a:solidFill>
                  <a:schemeClr val="tx1"/>
                </a:solidFill>
                <a:latin typeface="Montserrat"/>
              </a:rPr>
              <a:t>Includes plans to mitigate these risks.</a:t>
            </a:r>
          </a:p>
          <a:p>
            <a:r>
              <a:rPr lang="en-GB" sz="2000" i="1" dirty="0">
                <a:solidFill>
                  <a:schemeClr val="tx1"/>
                </a:solidFill>
                <a:latin typeface="Montserrat"/>
              </a:rPr>
              <a:t>Example:</a:t>
            </a:r>
            <a:r>
              <a:rPr lang="en-GB" sz="2000" dirty="0">
                <a:solidFill>
                  <a:schemeClr val="tx1"/>
                </a:solidFill>
                <a:latin typeface="Montserrat"/>
              </a:rPr>
              <a:t> Rising supplier costs could increase project expenses. A contingency budget is included to address this risk.</a:t>
            </a:r>
          </a:p>
          <a:p>
            <a:endParaRPr lang="en-GB" sz="2000" b="1" dirty="0">
              <a:solidFill>
                <a:schemeClr val="tx1"/>
              </a:solidFill>
              <a:latin typeface="Montserrat"/>
            </a:endParaRPr>
          </a:p>
          <a:p>
            <a:r>
              <a:rPr lang="en-GB" sz="2000" b="1" dirty="0">
                <a:solidFill>
                  <a:schemeClr val="tx1"/>
                </a:solidFill>
                <a:latin typeface="Montserrat"/>
              </a:rPr>
              <a:t>Budget</a:t>
            </a:r>
            <a:endParaRPr lang="en-GB" sz="2000" dirty="0">
              <a:solidFill>
                <a:schemeClr val="tx1"/>
              </a:solidFill>
            </a:endParaRPr>
          </a:p>
          <a:p>
            <a:pPr>
              <a:buFont typeface="Arial" panose="020B0604020202020204" pitchFamily="34" charset="0"/>
              <a:buChar char="•"/>
            </a:pPr>
            <a:r>
              <a:rPr lang="en-GB" sz="2000" dirty="0">
                <a:solidFill>
                  <a:schemeClr val="tx1"/>
                </a:solidFill>
                <a:latin typeface="Montserrat"/>
              </a:rPr>
              <a:t>Provides an estimate of the total costs required to execute the project.</a:t>
            </a:r>
          </a:p>
          <a:p>
            <a:pPr>
              <a:buFont typeface="Arial" panose="020B0604020202020204" pitchFamily="34" charset="0"/>
              <a:buChar char="•"/>
            </a:pPr>
            <a:r>
              <a:rPr lang="en-GB" sz="2000" dirty="0">
                <a:solidFill>
                  <a:schemeClr val="tx1"/>
                </a:solidFill>
                <a:latin typeface="Montserrat"/>
              </a:rPr>
              <a:t>Includes direct costs (e.g., materials, labour) and contingency allowances for unexpected expenses.</a:t>
            </a:r>
          </a:p>
          <a:p>
            <a:r>
              <a:rPr lang="en-GB" sz="2000" i="1" dirty="0">
                <a:solidFill>
                  <a:schemeClr val="tx1"/>
                </a:solidFill>
                <a:latin typeface="Montserrat"/>
              </a:rPr>
              <a:t>Example:</a:t>
            </a:r>
            <a:r>
              <a:rPr lang="en-GB" sz="2000" dirty="0">
                <a:solidFill>
                  <a:schemeClr val="tx1"/>
                </a:solidFill>
                <a:latin typeface="Montserrat"/>
              </a:rPr>
              <a:t> The project requires £500,000, including a 10% contingency fund.</a:t>
            </a:r>
          </a:p>
          <a:p>
            <a:endParaRPr lang="en-GB" sz="1400" dirty="0"/>
          </a:p>
        </p:txBody>
      </p:sp>
    </p:spTree>
    <p:extLst>
      <p:ext uri="{BB962C8B-B14F-4D97-AF65-F5344CB8AC3E}">
        <p14:creationId xmlns:p14="http://schemas.microsoft.com/office/powerpoint/2010/main" val="24372393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AB583-8390-E60D-5A05-79F3FA0ABD1D}"/>
              </a:ext>
            </a:extLst>
          </p:cNvPr>
          <p:cNvSpPr>
            <a:spLocks noGrp="1"/>
          </p:cNvSpPr>
          <p:nvPr>
            <p:ph type="title"/>
          </p:nvPr>
        </p:nvSpPr>
        <p:spPr>
          <a:xfrm>
            <a:off x="148856" y="274638"/>
            <a:ext cx="11025963" cy="1143000"/>
          </a:xfrm>
        </p:spPr>
        <p:txBody>
          <a:bodyPr/>
          <a:lstStyle/>
          <a:p>
            <a:pPr algn="ctr"/>
            <a:r>
              <a:rPr lang="en-GB" sz="2800" b="1" kern="100" dirty="0">
                <a:solidFill>
                  <a:schemeClr val="tx1"/>
                </a:solidFill>
                <a:effectLst/>
                <a:latin typeface="+mj-lt"/>
                <a:ea typeface="Aptos" panose="020B0004020202020204" pitchFamily="34" charset="0"/>
                <a:cs typeface="Times New Roman" panose="02020603050405020304" pitchFamily="18" charset="0"/>
              </a:rPr>
              <a:t>GROUP ACTIVITY 3: Business Case for Sustainable Transport Pilot</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endParaRPr lang="en-GB" sz="2800" b="1" dirty="0">
              <a:solidFill>
                <a:schemeClr val="accent1"/>
              </a:solidFill>
              <a:latin typeface="Montserrat"/>
            </a:endParaRPr>
          </a:p>
        </p:txBody>
      </p:sp>
      <p:sp>
        <p:nvSpPr>
          <p:cNvPr id="3" name="Subtitle 2">
            <a:extLst>
              <a:ext uri="{FF2B5EF4-FFF2-40B4-BE49-F238E27FC236}">
                <a16:creationId xmlns:a16="http://schemas.microsoft.com/office/drawing/2014/main" id="{378536CB-DC5C-F24C-EE90-20A4396298C6}"/>
              </a:ext>
            </a:extLst>
          </p:cNvPr>
          <p:cNvSpPr>
            <a:spLocks noGrp="1"/>
          </p:cNvSpPr>
          <p:nvPr>
            <p:ph type="subTitle" idx="4294967295"/>
          </p:nvPr>
        </p:nvSpPr>
        <p:spPr>
          <a:xfrm>
            <a:off x="148856" y="1084521"/>
            <a:ext cx="11894288" cy="6456104"/>
          </a:xfrm>
          <a:prstGeom prst="rect">
            <a:avLst/>
          </a:prstGeom>
        </p:spPr>
        <p:txBody>
          <a:bodyPr/>
          <a:lstStyle/>
          <a:p>
            <a:pPr indent="0">
              <a:lnSpc>
                <a:spcPct val="107000"/>
              </a:lnSpc>
              <a:buNone/>
            </a:pPr>
            <a:endParaRPr lang="en-GB" sz="2000" b="1" kern="100" dirty="0">
              <a:effectLst/>
              <a:ea typeface="Aptos" panose="020B0004020202020204" pitchFamily="34" charset="0"/>
              <a:cs typeface="Times New Roman" panose="02020603050405020304" pitchFamily="18" charset="0"/>
            </a:endParaRPr>
          </a:p>
          <a:p>
            <a:pPr indent="0">
              <a:lnSpc>
                <a:spcPct val="107000"/>
              </a:lnSpc>
              <a:buNone/>
            </a:pPr>
            <a:r>
              <a:rPr lang="en-GB" sz="2200" b="1" kern="100" dirty="0">
                <a:effectLst/>
                <a:ea typeface="Aptos" panose="020B0004020202020204" pitchFamily="34" charset="0"/>
                <a:cs typeface="Times New Roman" panose="02020603050405020304" pitchFamily="18" charset="0"/>
              </a:rPr>
              <a:t>Scenario:</a:t>
            </a:r>
            <a:endParaRPr lang="en-GB" sz="2200" kern="100" dirty="0">
              <a:effectLst/>
              <a:ea typeface="Aptos" panose="020B0004020202020204" pitchFamily="34" charset="0"/>
              <a:cs typeface="Times New Roman" panose="02020603050405020304" pitchFamily="18" charset="0"/>
            </a:endParaRPr>
          </a:p>
          <a:p>
            <a:pPr indent="0">
              <a:lnSpc>
                <a:spcPct val="107000"/>
              </a:lnSpc>
              <a:buNone/>
            </a:pPr>
            <a:r>
              <a:rPr lang="en-GB" sz="2200" kern="100" dirty="0">
                <a:effectLst/>
                <a:ea typeface="Aptos" panose="020B0004020202020204" pitchFamily="34" charset="0"/>
                <a:cs typeface="Times New Roman" panose="02020603050405020304" pitchFamily="18" charset="0"/>
              </a:rPr>
              <a:t>You have been appointed as part of a </a:t>
            </a:r>
            <a:r>
              <a:rPr lang="en-GB" sz="2200" b="1" kern="100" dirty="0">
                <a:effectLst/>
                <a:ea typeface="Aptos" panose="020B0004020202020204" pitchFamily="34" charset="0"/>
                <a:cs typeface="Times New Roman" panose="02020603050405020304" pitchFamily="18" charset="0"/>
              </a:rPr>
              <a:t>student consultancy team</a:t>
            </a:r>
            <a:r>
              <a:rPr lang="en-GB" sz="2200" kern="100" dirty="0">
                <a:effectLst/>
                <a:ea typeface="Aptos" panose="020B0004020202020204" pitchFamily="34" charset="0"/>
                <a:cs typeface="Times New Roman" panose="02020603050405020304" pitchFamily="18" charset="0"/>
              </a:rPr>
              <a:t> working on behalf of </a:t>
            </a:r>
            <a:r>
              <a:rPr lang="en-GB" sz="2200" b="1" kern="100" dirty="0">
                <a:effectLst/>
                <a:ea typeface="Aptos" panose="020B0004020202020204" pitchFamily="34" charset="0"/>
                <a:cs typeface="Times New Roman" panose="02020603050405020304" pitchFamily="18" charset="0"/>
              </a:rPr>
              <a:t>Green Move Urban Solutions</a:t>
            </a:r>
            <a:r>
              <a:rPr lang="en-GB" sz="2200" kern="100" dirty="0">
                <a:effectLst/>
                <a:ea typeface="Aptos" panose="020B0004020202020204" pitchFamily="34" charset="0"/>
                <a:cs typeface="Times New Roman" panose="02020603050405020304" pitchFamily="18" charset="0"/>
              </a:rPr>
              <a:t>, a non-profit organisation supporting local authorities in delivering sustainable and inclusive transport systems.</a:t>
            </a:r>
          </a:p>
          <a:p>
            <a:pPr indent="0">
              <a:lnSpc>
                <a:spcPct val="107000"/>
              </a:lnSpc>
              <a:buNone/>
            </a:pPr>
            <a:r>
              <a:rPr lang="en-GB" sz="2200" kern="100" dirty="0">
                <a:effectLst/>
                <a:ea typeface="Aptos" panose="020B0004020202020204" pitchFamily="34" charset="0"/>
                <a:cs typeface="Times New Roman" panose="02020603050405020304" pitchFamily="18" charset="0"/>
              </a:rPr>
              <a:t>Green Move has tasked your team with designing and managing a </a:t>
            </a:r>
            <a:r>
              <a:rPr lang="en-GB" sz="2200" b="1" kern="100" dirty="0">
                <a:effectLst/>
                <a:ea typeface="Aptos" panose="020B0004020202020204" pitchFamily="34" charset="0"/>
                <a:cs typeface="Times New Roman" panose="02020603050405020304" pitchFamily="18" charset="0"/>
              </a:rPr>
              <a:t>sustainable transport pilot</a:t>
            </a:r>
            <a:r>
              <a:rPr lang="en-GB" sz="2200" kern="100" dirty="0">
                <a:effectLst/>
                <a:ea typeface="Aptos" panose="020B0004020202020204" pitchFamily="34" charset="0"/>
                <a:cs typeface="Times New Roman" panose="02020603050405020304" pitchFamily="18" charset="0"/>
              </a:rPr>
              <a:t> for a mid-sized UK urban area. As part of the project portfolio, your group  project  will focus on:</a:t>
            </a:r>
          </a:p>
          <a:p>
            <a:pPr indent="0">
              <a:lnSpc>
                <a:spcPct val="107000"/>
              </a:lnSpc>
              <a:buNone/>
            </a:pPr>
            <a:endParaRPr lang="en-GB" sz="2200" kern="100" dirty="0">
              <a:effectLst/>
              <a:ea typeface="Aptos" panose="020B0004020202020204" pitchFamily="34" charset="0"/>
              <a:cs typeface="Times New Roman" panose="02020603050405020304" pitchFamily="18" charset="0"/>
            </a:endParaRPr>
          </a:p>
          <a:p>
            <a:pPr marL="800100" lvl="1" indent="-342900">
              <a:lnSpc>
                <a:spcPct val="107000"/>
              </a:lnSpc>
              <a:buFont typeface="Symbol" panose="05050102010706020507" pitchFamily="18" charset="2"/>
              <a:buChar char=""/>
            </a:pPr>
            <a:r>
              <a:rPr lang="en-GB" sz="1800" b="1" kern="100" dirty="0">
                <a:effectLst/>
                <a:ea typeface="Aptos" panose="020B0004020202020204" pitchFamily="34" charset="0"/>
                <a:cs typeface="Times New Roman" panose="02020603050405020304" pitchFamily="18" charset="0"/>
              </a:rPr>
              <a:t>Group A</a:t>
            </a:r>
            <a:r>
              <a:rPr lang="en-GB" sz="1800" kern="100" dirty="0">
                <a:effectLst/>
                <a:ea typeface="Aptos" panose="020B0004020202020204" pitchFamily="34" charset="0"/>
                <a:cs typeface="Times New Roman" panose="02020603050405020304" pitchFamily="18" charset="0"/>
              </a:rPr>
              <a:t>- Enhancing </a:t>
            </a:r>
            <a:r>
              <a:rPr lang="en-GB" sz="1800" b="1" kern="100" dirty="0">
                <a:effectLst/>
                <a:ea typeface="Aptos" panose="020B0004020202020204" pitchFamily="34" charset="0"/>
                <a:cs typeface="Times New Roman" panose="02020603050405020304" pitchFamily="18" charset="0"/>
              </a:rPr>
              <a:t>affordable public transport</a:t>
            </a:r>
            <a:endParaRPr lang="en-GB" sz="1800" kern="100" dirty="0">
              <a:effectLst/>
              <a:ea typeface="Aptos" panose="020B0004020202020204" pitchFamily="34" charset="0"/>
              <a:cs typeface="Times New Roman" panose="02020603050405020304" pitchFamily="18" charset="0"/>
            </a:endParaRPr>
          </a:p>
          <a:p>
            <a:pPr marL="800100" lvl="1" indent="-342900">
              <a:lnSpc>
                <a:spcPct val="107000"/>
              </a:lnSpc>
              <a:buFont typeface="Symbol" panose="05050102010706020507" pitchFamily="18" charset="2"/>
              <a:buChar char=""/>
            </a:pPr>
            <a:r>
              <a:rPr lang="en-GB" sz="1800" b="1" kern="100" dirty="0">
                <a:effectLst/>
                <a:ea typeface="Aptos" panose="020B0004020202020204" pitchFamily="34" charset="0"/>
                <a:cs typeface="Times New Roman" panose="02020603050405020304" pitchFamily="18" charset="0"/>
              </a:rPr>
              <a:t>Group B</a:t>
            </a:r>
            <a:r>
              <a:rPr lang="en-GB" sz="1800" kern="100" dirty="0">
                <a:effectLst/>
                <a:ea typeface="Aptos" panose="020B0004020202020204" pitchFamily="34" charset="0"/>
                <a:cs typeface="Times New Roman" panose="02020603050405020304" pitchFamily="18" charset="0"/>
              </a:rPr>
              <a:t>- Reducing </a:t>
            </a:r>
            <a:r>
              <a:rPr lang="en-GB" sz="1800" b="1" kern="100" dirty="0">
                <a:effectLst/>
                <a:ea typeface="Aptos" panose="020B0004020202020204" pitchFamily="34" charset="0"/>
                <a:cs typeface="Times New Roman" panose="02020603050405020304" pitchFamily="18" charset="0"/>
              </a:rPr>
              <a:t>carbon emissions</a:t>
            </a:r>
            <a:endParaRPr lang="en-GB" sz="1800" kern="100" dirty="0">
              <a:effectLst/>
              <a:ea typeface="Aptos" panose="020B0004020202020204" pitchFamily="34" charset="0"/>
              <a:cs typeface="Times New Roman" panose="02020603050405020304" pitchFamily="18" charset="0"/>
            </a:endParaRPr>
          </a:p>
          <a:p>
            <a:pPr marL="800100" lvl="1" indent="-342900">
              <a:lnSpc>
                <a:spcPct val="107000"/>
              </a:lnSpc>
              <a:spcAft>
                <a:spcPts val="800"/>
              </a:spcAft>
              <a:buFont typeface="Symbol" panose="05050102010706020507" pitchFamily="18" charset="2"/>
              <a:buChar char=""/>
            </a:pPr>
            <a:r>
              <a:rPr lang="en-GB" sz="1800" b="1" kern="100" dirty="0">
                <a:effectLst/>
                <a:ea typeface="Aptos" panose="020B0004020202020204" pitchFamily="34" charset="0"/>
                <a:cs typeface="Times New Roman" panose="02020603050405020304" pitchFamily="18" charset="0"/>
              </a:rPr>
              <a:t>Group C</a:t>
            </a:r>
            <a:r>
              <a:rPr lang="en-GB" sz="1800" kern="100" dirty="0">
                <a:effectLst/>
                <a:ea typeface="Aptos" panose="020B0004020202020204" pitchFamily="34" charset="0"/>
                <a:cs typeface="Times New Roman" panose="02020603050405020304" pitchFamily="18" charset="0"/>
              </a:rPr>
              <a:t>-Promoting </a:t>
            </a:r>
            <a:r>
              <a:rPr lang="en-GB" sz="1800" b="1" kern="100" dirty="0">
                <a:effectLst/>
                <a:ea typeface="Aptos" panose="020B0004020202020204" pitchFamily="34" charset="0"/>
                <a:cs typeface="Times New Roman" panose="02020603050405020304" pitchFamily="18" charset="0"/>
              </a:rPr>
              <a:t>public transport use</a:t>
            </a:r>
            <a:r>
              <a:rPr lang="en-GB" sz="1800" kern="100" dirty="0">
                <a:effectLst/>
                <a:ea typeface="Aptos" panose="020B0004020202020204" pitchFamily="34" charset="0"/>
                <a:cs typeface="Times New Roman" panose="02020603050405020304" pitchFamily="18" charset="0"/>
              </a:rPr>
              <a:t> among </a:t>
            </a:r>
            <a:r>
              <a:rPr lang="en-GB" sz="1800" b="1" kern="100" dirty="0">
                <a:effectLst/>
                <a:ea typeface="Aptos" panose="020B0004020202020204" pitchFamily="34" charset="0"/>
                <a:cs typeface="Times New Roman" panose="02020603050405020304" pitchFamily="18" charset="0"/>
              </a:rPr>
              <a:t>underrepresented groups</a:t>
            </a:r>
            <a:endParaRPr lang="en-GB" sz="1800" kern="100" dirty="0">
              <a:effectLst/>
              <a:ea typeface="Aptos" panose="020B0004020202020204" pitchFamily="34" charset="0"/>
              <a:cs typeface="Times New Roman" panose="02020603050405020304" pitchFamily="18" charset="0"/>
            </a:endParaRPr>
          </a:p>
          <a:p>
            <a:pPr indent="0">
              <a:lnSpc>
                <a:spcPct val="107000"/>
              </a:lnSpc>
              <a:buNone/>
            </a:pPr>
            <a:endParaRPr lang="en-GB" sz="2000" kern="100" dirty="0">
              <a:effectLst/>
              <a:ea typeface="Aptos" panose="020B000402020202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AB97F7A9-D3C4-26FF-1AF3-CFD1A4BB24BE}"/>
              </a:ext>
            </a:extLst>
          </p:cNvPr>
          <p:cNvSpPr/>
          <p:nvPr/>
        </p:nvSpPr>
        <p:spPr>
          <a:xfrm>
            <a:off x="10990290" y="0"/>
            <a:ext cx="1201710" cy="338554"/>
          </a:xfrm>
          <a:prstGeom prst="rect">
            <a:avLst/>
          </a:prstGeom>
          <a:solidFill>
            <a:schemeClr val="accent3"/>
          </a:solidFill>
        </p:spPr>
        <p:txBody>
          <a:bodyPr wrap="square" lIns="91440" tIns="45720" rIns="91440" bIns="4572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1800" b="1" dirty="0">
                <a:ln w="0">
                  <a:noFill/>
                </a:ln>
                <a:latin typeface="Montserrat"/>
                <a:ea typeface="Verdana"/>
              </a:rPr>
              <a:t>45 mins</a:t>
            </a:r>
            <a:endParaRPr lang="en-GB" sz="1600" b="1" cap="none" spc="0" dirty="0">
              <a:ln w="0">
                <a:noFill/>
              </a:ln>
              <a:effectLst/>
              <a:latin typeface="+mj-lt"/>
            </a:endParaRPr>
          </a:p>
        </p:txBody>
      </p:sp>
    </p:spTree>
    <p:extLst>
      <p:ext uri="{BB962C8B-B14F-4D97-AF65-F5344CB8AC3E}">
        <p14:creationId xmlns:p14="http://schemas.microsoft.com/office/powerpoint/2010/main" val="21286065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AB583-8390-E60D-5A05-79F3FA0ABD1D}"/>
              </a:ext>
            </a:extLst>
          </p:cNvPr>
          <p:cNvSpPr>
            <a:spLocks noGrp="1"/>
          </p:cNvSpPr>
          <p:nvPr>
            <p:ph type="title"/>
          </p:nvPr>
        </p:nvSpPr>
        <p:spPr>
          <a:xfrm>
            <a:off x="148856" y="274638"/>
            <a:ext cx="11025963" cy="1143000"/>
          </a:xfrm>
        </p:spPr>
        <p:txBody>
          <a:bodyPr/>
          <a:lstStyle/>
          <a:p>
            <a:pPr algn="ctr"/>
            <a:r>
              <a:rPr lang="en-GB" sz="2800" b="1" kern="100" dirty="0">
                <a:solidFill>
                  <a:schemeClr val="tx1"/>
                </a:solidFill>
                <a:effectLst/>
                <a:latin typeface="+mj-lt"/>
                <a:ea typeface="Aptos" panose="020B0004020202020204" pitchFamily="34" charset="0"/>
                <a:cs typeface="Times New Roman" panose="02020603050405020304" pitchFamily="18" charset="0"/>
              </a:rPr>
              <a:t>GROUP ACTIVITY 3: Business Case for Sustainable Transport Pilot</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endParaRPr lang="en-GB" sz="2800" b="1" dirty="0">
              <a:solidFill>
                <a:schemeClr val="accent1"/>
              </a:solidFill>
              <a:latin typeface="Montserrat"/>
            </a:endParaRPr>
          </a:p>
        </p:txBody>
      </p:sp>
      <p:sp>
        <p:nvSpPr>
          <p:cNvPr id="3" name="Subtitle 2">
            <a:extLst>
              <a:ext uri="{FF2B5EF4-FFF2-40B4-BE49-F238E27FC236}">
                <a16:creationId xmlns:a16="http://schemas.microsoft.com/office/drawing/2014/main" id="{378536CB-DC5C-F24C-EE90-20A4396298C6}"/>
              </a:ext>
            </a:extLst>
          </p:cNvPr>
          <p:cNvSpPr>
            <a:spLocks noGrp="1"/>
          </p:cNvSpPr>
          <p:nvPr>
            <p:ph type="subTitle" idx="4294967295"/>
          </p:nvPr>
        </p:nvSpPr>
        <p:spPr>
          <a:xfrm>
            <a:off x="283938" y="970221"/>
            <a:ext cx="11578007" cy="4640870"/>
          </a:xfrm>
          <a:prstGeom prst="rect">
            <a:avLst/>
          </a:prstGeom>
        </p:spPr>
        <p:txBody>
          <a:bodyPr>
            <a:normAutofit/>
          </a:bodyPr>
          <a:lstStyle/>
          <a:p>
            <a:pPr indent="0">
              <a:lnSpc>
                <a:spcPct val="107000"/>
              </a:lnSpc>
              <a:buNone/>
            </a:pPr>
            <a:r>
              <a:rPr lang="en-GB" sz="2000" b="1" kern="100" dirty="0">
                <a:effectLst/>
                <a:ea typeface="Aptos" panose="020B0004020202020204" pitchFamily="34" charset="0"/>
                <a:cs typeface="Times New Roman" panose="02020603050405020304" pitchFamily="18" charset="0"/>
              </a:rPr>
              <a:t>Task Instructions</a:t>
            </a:r>
            <a:endParaRPr lang="en-GB" sz="2000" kern="100" dirty="0">
              <a:effectLst/>
              <a:ea typeface="Aptos" panose="020B0004020202020204" pitchFamily="34" charset="0"/>
              <a:cs typeface="Times New Roman" panose="02020603050405020304" pitchFamily="18" charset="0"/>
            </a:endParaRPr>
          </a:p>
          <a:p>
            <a:pPr indent="0">
              <a:lnSpc>
                <a:spcPct val="107000"/>
              </a:lnSpc>
              <a:buNone/>
            </a:pPr>
            <a:r>
              <a:rPr lang="en-GB" sz="2000" kern="100" dirty="0">
                <a:effectLst/>
                <a:ea typeface="Aptos" panose="020B0004020202020204" pitchFamily="34" charset="0"/>
                <a:cs typeface="Times New Roman" panose="02020603050405020304" pitchFamily="18" charset="0"/>
              </a:rPr>
              <a:t>As a project team, you will design and propose a </a:t>
            </a:r>
            <a:r>
              <a:rPr lang="en-GB" sz="2000" b="1" kern="100" dirty="0">
                <a:effectLst/>
                <a:ea typeface="Aptos" panose="020B0004020202020204" pitchFamily="34" charset="0"/>
                <a:cs typeface="Times New Roman" panose="02020603050405020304" pitchFamily="18" charset="0"/>
              </a:rPr>
              <a:t>professional business case presentation</a:t>
            </a:r>
            <a:r>
              <a:rPr lang="en-GB" sz="2000" kern="100" dirty="0">
                <a:effectLst/>
                <a:ea typeface="Aptos" panose="020B0004020202020204" pitchFamily="34" charset="0"/>
                <a:cs typeface="Times New Roman" panose="02020603050405020304" pitchFamily="18" charset="0"/>
              </a:rPr>
              <a:t> simulating a pitch to your client, </a:t>
            </a:r>
            <a:r>
              <a:rPr lang="en-GB" sz="2000" b="1" kern="100" dirty="0">
                <a:effectLst/>
                <a:ea typeface="Aptos" panose="020B0004020202020204" pitchFamily="34" charset="0"/>
                <a:cs typeface="Times New Roman" panose="02020603050405020304" pitchFamily="18" charset="0"/>
              </a:rPr>
              <a:t>Green Move Urban Solutions</a:t>
            </a:r>
            <a:r>
              <a:rPr lang="en-GB" sz="2000" kern="100" dirty="0">
                <a:effectLst/>
                <a:ea typeface="Aptos" panose="020B0004020202020204" pitchFamily="34" charset="0"/>
                <a:cs typeface="Times New Roman" panose="02020603050405020304" pitchFamily="18" charset="0"/>
              </a:rPr>
              <a:t>.</a:t>
            </a:r>
          </a:p>
          <a:p>
            <a:pPr indent="0">
              <a:lnSpc>
                <a:spcPct val="107000"/>
              </a:lnSpc>
              <a:buNone/>
            </a:pPr>
            <a:r>
              <a:rPr lang="en-GB" sz="2000" kern="100" dirty="0">
                <a:effectLst/>
                <a:ea typeface="Aptos" panose="020B0004020202020204" pitchFamily="34" charset="0"/>
                <a:cs typeface="Times New Roman" panose="02020603050405020304" pitchFamily="18" charset="0"/>
              </a:rPr>
              <a:t>Your presentation should communicate the following:</a:t>
            </a:r>
          </a:p>
          <a:p>
            <a:pPr lvl="1">
              <a:lnSpc>
                <a:spcPct val="107000"/>
              </a:lnSpc>
              <a:buSzPts val="1000"/>
              <a:tabLst>
                <a:tab pos="457200" algn="l"/>
              </a:tabLst>
            </a:pPr>
            <a:r>
              <a:rPr lang="en-GB" sz="2000" kern="100" dirty="0">
                <a:effectLst/>
                <a:ea typeface="Aptos" panose="020B0004020202020204" pitchFamily="34" charset="0"/>
                <a:cs typeface="Times New Roman" panose="02020603050405020304" pitchFamily="18" charset="0"/>
              </a:rPr>
              <a:t>Background.</a:t>
            </a:r>
          </a:p>
          <a:p>
            <a:pPr lvl="1">
              <a:lnSpc>
                <a:spcPct val="107000"/>
              </a:lnSpc>
              <a:buSzPts val="1000"/>
              <a:tabLst>
                <a:tab pos="457200" algn="l"/>
              </a:tabLst>
            </a:pPr>
            <a:r>
              <a:rPr lang="en-GB" sz="2000" kern="100" dirty="0">
                <a:effectLst/>
                <a:ea typeface="Aptos" panose="020B0004020202020204" pitchFamily="34" charset="0"/>
                <a:cs typeface="Times New Roman" panose="02020603050405020304" pitchFamily="18" charset="0"/>
              </a:rPr>
              <a:t>Benefits.</a:t>
            </a:r>
          </a:p>
          <a:p>
            <a:pPr lvl="1">
              <a:lnSpc>
                <a:spcPct val="107000"/>
              </a:lnSpc>
              <a:buSzPts val="1000"/>
              <a:tabLst>
                <a:tab pos="457200" algn="l"/>
              </a:tabLst>
            </a:pPr>
            <a:r>
              <a:rPr lang="en-GB" sz="2000" kern="100" dirty="0">
                <a:effectLst/>
                <a:ea typeface="Aptos" panose="020B0004020202020204" pitchFamily="34" charset="0"/>
                <a:cs typeface="Times New Roman" panose="02020603050405020304" pitchFamily="18" charset="0"/>
              </a:rPr>
              <a:t>Risks.</a:t>
            </a:r>
          </a:p>
          <a:p>
            <a:pPr lvl="1">
              <a:lnSpc>
                <a:spcPct val="107000"/>
              </a:lnSpc>
              <a:buSzPts val="1000"/>
              <a:tabLst>
                <a:tab pos="457200" algn="l"/>
              </a:tabLst>
            </a:pPr>
            <a:r>
              <a:rPr lang="en-GB" sz="2000" kern="100" dirty="0">
                <a:effectLst/>
                <a:ea typeface="Aptos" panose="020B0004020202020204" pitchFamily="34" charset="0"/>
                <a:cs typeface="Times New Roman" panose="02020603050405020304" pitchFamily="18" charset="0"/>
              </a:rPr>
              <a:t>Budget.</a:t>
            </a:r>
          </a:p>
          <a:p>
            <a:pPr lvl="1">
              <a:lnSpc>
                <a:spcPct val="107000"/>
              </a:lnSpc>
              <a:buSzPts val="1000"/>
              <a:tabLst>
                <a:tab pos="457200" algn="l"/>
              </a:tabLst>
            </a:pPr>
            <a:r>
              <a:rPr lang="en-GB" sz="2000" kern="100" dirty="0">
                <a:effectLst/>
                <a:ea typeface="Aptos" panose="020B0004020202020204" pitchFamily="34" charset="0"/>
                <a:cs typeface="Times New Roman" panose="02020603050405020304" pitchFamily="18" charset="0"/>
              </a:rPr>
              <a:t>Options appraisal.</a:t>
            </a:r>
          </a:p>
          <a:p>
            <a:pPr lvl="1">
              <a:lnSpc>
                <a:spcPct val="107000"/>
              </a:lnSpc>
              <a:spcAft>
                <a:spcPts val="800"/>
              </a:spcAft>
              <a:buSzPts val="1000"/>
              <a:tabLst>
                <a:tab pos="457200" algn="l"/>
              </a:tabLst>
            </a:pPr>
            <a:r>
              <a:rPr lang="en-GB" sz="2000" kern="100" dirty="0">
                <a:effectLst/>
                <a:ea typeface="Aptos" panose="020B0004020202020204" pitchFamily="34" charset="0"/>
                <a:cs typeface="Times New Roman" panose="02020603050405020304" pitchFamily="18" charset="0"/>
              </a:rPr>
              <a:t>Timescale.</a:t>
            </a:r>
          </a:p>
          <a:p>
            <a:pPr marL="0" indent="0">
              <a:lnSpc>
                <a:spcPct val="107000"/>
              </a:lnSpc>
              <a:spcAft>
                <a:spcPts val="800"/>
              </a:spcAft>
              <a:buNone/>
            </a:pPr>
            <a:r>
              <a:rPr lang="en-GB" sz="2000" kern="100" dirty="0">
                <a:effectLst/>
                <a:ea typeface="Aptos" panose="020B0004020202020204" pitchFamily="34" charset="0"/>
                <a:cs typeface="Times New Roman" panose="02020603050405020304" pitchFamily="18" charset="0"/>
              </a:rPr>
              <a:t>Produce a </a:t>
            </a:r>
            <a:r>
              <a:rPr lang="en-GB" sz="2000" b="1" kern="100" dirty="0">
                <a:effectLst/>
                <a:ea typeface="Aptos" panose="020B0004020202020204" pitchFamily="34" charset="0"/>
                <a:cs typeface="Times New Roman" panose="02020603050405020304" pitchFamily="18" charset="0"/>
              </a:rPr>
              <a:t>5–7-minute group presentation</a:t>
            </a:r>
            <a:r>
              <a:rPr lang="en-GB" sz="2000" kern="100" dirty="0">
                <a:effectLst/>
                <a:ea typeface="Aptos" panose="020B0004020202020204" pitchFamily="34" charset="0"/>
                <a:cs typeface="Times New Roman" panose="02020603050405020304" pitchFamily="18" charset="0"/>
              </a:rPr>
              <a:t> simulating a pitch to the client on either flip chart paper or PowerPoint. </a:t>
            </a:r>
          </a:p>
        </p:txBody>
      </p:sp>
    </p:spTree>
    <p:extLst>
      <p:ext uri="{BB962C8B-B14F-4D97-AF65-F5344CB8AC3E}">
        <p14:creationId xmlns:p14="http://schemas.microsoft.com/office/powerpoint/2010/main" val="8692042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B4F"/>
                </a:solidFill>
                <a:latin typeface="+mj-lt"/>
              </a:rPr>
              <a:t>Topic 4- Benefits Management</a:t>
            </a:r>
            <a:endParaRPr b="1" dirty="0">
              <a:solidFill>
                <a:srgbClr val="002B4F"/>
              </a:solidFill>
              <a:latin typeface="+mj-lt"/>
            </a:endParaRPr>
          </a:p>
        </p:txBody>
      </p:sp>
      <p:sp>
        <p:nvSpPr>
          <p:cNvPr id="3" name="Content Placeholder 2"/>
          <p:cNvSpPr>
            <a:spLocks noGrp="1"/>
          </p:cNvSpPr>
          <p:nvPr>
            <p:ph idx="1"/>
          </p:nvPr>
        </p:nvSpPr>
        <p:spPr/>
        <p:txBody>
          <a:bodyPr/>
          <a:lstStyle/>
          <a:p>
            <a:r>
              <a:rPr lang="en-GB" dirty="0">
                <a:latin typeface="+mn-lt"/>
              </a:rPr>
              <a:t>What is Benefits Management?</a:t>
            </a:r>
          </a:p>
          <a:p>
            <a:r>
              <a:rPr dirty="0">
                <a:latin typeface="+mn-lt"/>
              </a:rPr>
              <a:t>Benefits management is the systematic process of identifying, planning, measuring, and tracking benefits throughout the project lifecycle.</a:t>
            </a:r>
          </a:p>
          <a:p>
            <a:r>
              <a:rPr dirty="0">
                <a:latin typeface="+mn-lt"/>
              </a:rPr>
              <a:t>It ensures that the anticipated positive outcomes are not only delivered but also sustained beyond project closure.</a:t>
            </a:r>
          </a:p>
        </p:txBody>
      </p:sp>
    </p:spTree>
    <p:extLst>
      <p:ext uri="{BB962C8B-B14F-4D97-AF65-F5344CB8AC3E}">
        <p14:creationId xmlns:p14="http://schemas.microsoft.com/office/powerpoint/2010/main" val="36812629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solidFill>
                  <a:schemeClr val="tx1"/>
                </a:solidFill>
                <a:latin typeface="+mj-lt"/>
              </a:rPr>
              <a:t>Beyond Project Outputs</a:t>
            </a:r>
          </a:p>
        </p:txBody>
      </p:sp>
      <p:sp>
        <p:nvSpPr>
          <p:cNvPr id="3" name="Content Placeholder 2"/>
          <p:cNvSpPr>
            <a:spLocks noGrp="1"/>
          </p:cNvSpPr>
          <p:nvPr>
            <p:ph idx="1"/>
          </p:nvPr>
        </p:nvSpPr>
        <p:spPr/>
        <p:txBody>
          <a:bodyPr/>
          <a:lstStyle/>
          <a:p>
            <a:pPr marL="0" indent="0">
              <a:buNone/>
            </a:pPr>
            <a:r>
              <a:rPr dirty="0">
                <a:solidFill>
                  <a:schemeClr val="tx1"/>
                </a:solidFill>
                <a:latin typeface="+mn-lt"/>
              </a:rPr>
              <a:t>Benefits management goes beyond completing deliverables</a:t>
            </a:r>
            <a:r>
              <a:rPr lang="en-GB" dirty="0">
                <a:solidFill>
                  <a:schemeClr val="tx1"/>
                </a:solidFill>
                <a:latin typeface="+mn-lt"/>
              </a:rPr>
              <a:t>; </a:t>
            </a:r>
            <a:r>
              <a:rPr dirty="0">
                <a:solidFill>
                  <a:schemeClr val="tx1"/>
                </a:solidFill>
                <a:latin typeface="+mn-lt"/>
              </a:rPr>
              <a:t>it maximises value:</a:t>
            </a:r>
          </a:p>
          <a:p>
            <a:pPr marL="0" indent="0">
              <a:buNone/>
            </a:pPr>
            <a:r>
              <a:rPr dirty="0">
                <a:solidFill>
                  <a:schemeClr val="tx1"/>
                </a:solidFill>
                <a:latin typeface="+mn-lt"/>
              </a:rPr>
              <a:t>- Aligns projects with strategic goals</a:t>
            </a:r>
          </a:p>
          <a:p>
            <a:pPr marL="0" indent="0">
              <a:buNone/>
            </a:pPr>
            <a:r>
              <a:rPr dirty="0">
                <a:solidFill>
                  <a:schemeClr val="tx1"/>
                </a:solidFill>
                <a:latin typeface="+mn-lt"/>
              </a:rPr>
              <a:t>- Measures actual outcomes, not just technical success</a:t>
            </a:r>
          </a:p>
          <a:p>
            <a:pPr marL="0" indent="0">
              <a:buNone/>
            </a:pPr>
            <a:r>
              <a:rPr dirty="0">
                <a:solidFill>
                  <a:schemeClr val="tx1"/>
                </a:solidFill>
                <a:latin typeface="+mn-lt"/>
              </a:rPr>
              <a:t>- Sustains long-term organisational value</a:t>
            </a:r>
          </a:p>
          <a:p>
            <a:pPr marL="0" indent="0">
              <a:buNone/>
            </a:pPr>
            <a:r>
              <a:rPr dirty="0">
                <a:solidFill>
                  <a:schemeClr val="tx1"/>
                </a:solidFill>
                <a:latin typeface="+mn-lt"/>
              </a:rPr>
              <a:t>- Encourages proactive planning and stakeholder engagement</a:t>
            </a:r>
          </a:p>
        </p:txBody>
      </p:sp>
    </p:spTree>
    <p:extLst>
      <p:ext uri="{BB962C8B-B14F-4D97-AF65-F5344CB8AC3E}">
        <p14:creationId xmlns:p14="http://schemas.microsoft.com/office/powerpoint/2010/main" val="2449282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Why It Matters</a:t>
            </a:r>
          </a:p>
        </p:txBody>
      </p:sp>
      <p:sp>
        <p:nvSpPr>
          <p:cNvPr id="3" name="Content Placeholder 2"/>
          <p:cNvSpPr>
            <a:spLocks noGrp="1"/>
          </p:cNvSpPr>
          <p:nvPr>
            <p:ph idx="1"/>
          </p:nvPr>
        </p:nvSpPr>
        <p:spPr/>
        <p:txBody>
          <a:bodyPr>
            <a:normAutofit lnSpcReduction="10000"/>
          </a:bodyPr>
          <a:lstStyle/>
          <a:p>
            <a:pPr marL="0" indent="0">
              <a:buNone/>
            </a:pPr>
            <a:r>
              <a:rPr dirty="0"/>
              <a:t>Effective benefits management ensures:</a:t>
            </a:r>
          </a:p>
          <a:p>
            <a:endParaRPr dirty="0"/>
          </a:p>
          <a:p>
            <a:pPr marL="0" indent="0">
              <a:buNone/>
            </a:pPr>
            <a:r>
              <a:rPr dirty="0"/>
              <a:t>✓ Clear alignment with strategic objectives</a:t>
            </a:r>
          </a:p>
          <a:p>
            <a:pPr marL="0" indent="0">
              <a:buNone/>
            </a:pPr>
            <a:r>
              <a:rPr dirty="0"/>
              <a:t>✓ Defined KPIs and measurable outcomes</a:t>
            </a:r>
          </a:p>
          <a:p>
            <a:pPr marL="0" indent="0">
              <a:buNone/>
            </a:pPr>
            <a:r>
              <a:rPr dirty="0"/>
              <a:t>✓ Accountability for benefits realisation</a:t>
            </a:r>
          </a:p>
          <a:p>
            <a:pPr marL="0" indent="0">
              <a:buNone/>
            </a:pPr>
            <a:r>
              <a:rPr dirty="0"/>
              <a:t>✓ Better resource utilisation</a:t>
            </a:r>
          </a:p>
          <a:p>
            <a:pPr marL="0" indent="0">
              <a:buNone/>
            </a:pPr>
            <a:r>
              <a:rPr dirty="0"/>
              <a:t>✓ Informed go/no-go decision-making</a:t>
            </a:r>
          </a:p>
        </p:txBody>
      </p:sp>
    </p:spTree>
    <p:extLst>
      <p:ext uri="{BB962C8B-B14F-4D97-AF65-F5344CB8AC3E}">
        <p14:creationId xmlns:p14="http://schemas.microsoft.com/office/powerpoint/2010/main" val="17408183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986B4-5579-4BE8-CDD2-35C764AA1EE1}"/>
              </a:ext>
            </a:extLst>
          </p:cNvPr>
          <p:cNvSpPr>
            <a:spLocks noGrp="1"/>
          </p:cNvSpPr>
          <p:nvPr>
            <p:ph type="ctrTitle"/>
          </p:nvPr>
        </p:nvSpPr>
        <p:spPr>
          <a:xfrm>
            <a:off x="477424" y="537861"/>
            <a:ext cx="40349808" cy="2852928"/>
          </a:xfrm>
        </p:spPr>
        <p:txBody>
          <a:bodyPr/>
          <a:lstStyle/>
          <a:p>
            <a:r>
              <a:rPr lang="en-GB" sz="2800" b="1" dirty="0">
                <a:solidFill>
                  <a:schemeClr val="accent1"/>
                </a:solidFill>
                <a:latin typeface="Montserrat"/>
              </a:rPr>
              <a:t>Benefits Management-individually </a:t>
            </a:r>
          </a:p>
        </p:txBody>
      </p:sp>
      <p:sp>
        <p:nvSpPr>
          <p:cNvPr id="3" name="Subtitle 2">
            <a:extLst>
              <a:ext uri="{FF2B5EF4-FFF2-40B4-BE49-F238E27FC236}">
                <a16:creationId xmlns:a16="http://schemas.microsoft.com/office/drawing/2014/main" id="{D489E3E0-9F8D-81E4-D7AE-F87DDF5FB59B}"/>
              </a:ext>
            </a:extLst>
          </p:cNvPr>
          <p:cNvSpPr>
            <a:spLocks noGrp="1"/>
          </p:cNvSpPr>
          <p:nvPr>
            <p:ph type="subTitle" idx="1"/>
          </p:nvPr>
        </p:nvSpPr>
        <p:spPr>
          <a:xfrm>
            <a:off x="477424" y="1452990"/>
            <a:ext cx="9144000" cy="4341754"/>
          </a:xfrm>
        </p:spPr>
        <p:txBody>
          <a:bodyPr/>
          <a:lstStyle/>
          <a:p>
            <a:r>
              <a:rPr lang="en-GB" sz="2000" dirty="0">
                <a:solidFill>
                  <a:schemeClr val="tx1"/>
                </a:solidFill>
              </a:rPr>
              <a:t>Let’s discuss benefits management. Why do we initiate projects and programmes? Ultimately, it’s about creating measurable organisational benefits.”</a:t>
            </a:r>
          </a:p>
          <a:p>
            <a:r>
              <a:rPr lang="en-GB" sz="2000" dirty="0">
                <a:solidFill>
                  <a:schemeClr val="tx1"/>
                </a:solidFill>
              </a:rPr>
              <a:t>View video clip and jot down answers to the following </a:t>
            </a:r>
          </a:p>
          <a:p>
            <a:r>
              <a:rPr lang="en-GB" sz="2000" dirty="0">
                <a:solidFill>
                  <a:schemeClr val="tx1"/>
                </a:solidFill>
                <a:hlinkClick r:id="rId2"/>
              </a:rPr>
              <a:t>https://www.youtube.com/watch?v=NC8WrPFyoeE</a:t>
            </a:r>
            <a:r>
              <a:rPr lang="en-GB" sz="2000" dirty="0">
                <a:solidFill>
                  <a:schemeClr val="tx1"/>
                </a:solidFill>
              </a:rPr>
              <a:t> </a:t>
            </a:r>
          </a:p>
          <a:p>
            <a:pPr>
              <a:buFont typeface="Arial" panose="020B0604020202020204" pitchFamily="34" charset="0"/>
              <a:buChar char="•"/>
            </a:pPr>
            <a:r>
              <a:rPr lang="en-GB" sz="2000" i="1" dirty="0">
                <a:solidFill>
                  <a:schemeClr val="tx1"/>
                </a:solidFill>
              </a:rPr>
              <a:t>What is Benefits Management?</a:t>
            </a:r>
          </a:p>
          <a:p>
            <a:pPr>
              <a:buFont typeface="Arial" panose="020B0604020202020204" pitchFamily="34" charset="0"/>
              <a:buChar char="•"/>
            </a:pPr>
            <a:r>
              <a:rPr lang="en-GB" sz="2000" dirty="0">
                <a:solidFill>
                  <a:schemeClr val="tx1"/>
                </a:solidFill>
              </a:rPr>
              <a:t>The process of defining, managing, and measuring the benefits of project outcomes.</a:t>
            </a:r>
          </a:p>
          <a:p>
            <a:pPr>
              <a:buFont typeface="Arial" panose="020B0604020202020204" pitchFamily="34" charset="0"/>
              <a:buChar char="•"/>
            </a:pPr>
            <a:endParaRPr lang="en-GB" sz="2000" dirty="0">
              <a:solidFill>
                <a:schemeClr val="tx1"/>
              </a:solidFill>
            </a:endParaRPr>
          </a:p>
          <a:p>
            <a:r>
              <a:rPr lang="en-GB" sz="2000" dirty="0">
                <a:solidFill>
                  <a:schemeClr val="tx1"/>
                </a:solidFill>
              </a:rPr>
              <a:t>(Example: A programme to improve customer service might include projects like staff training and new technology. These deliverables, when combined, increase customer satisfaction.)</a:t>
            </a:r>
          </a:p>
          <a:p>
            <a:endParaRPr lang="en-GB" dirty="0"/>
          </a:p>
        </p:txBody>
      </p:sp>
      <p:pic>
        <p:nvPicPr>
          <p:cNvPr id="9" name="Picture 8" descr="A person sitting on a table in front of a whiteboard&#10;&#10;AI-generated content may be incorrect.">
            <a:extLst>
              <a:ext uri="{FF2B5EF4-FFF2-40B4-BE49-F238E27FC236}">
                <a16:creationId xmlns:a16="http://schemas.microsoft.com/office/drawing/2014/main" id="{DC7E76DC-B751-5FDE-8B3D-26C7E0798B2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86801" y="4898954"/>
            <a:ext cx="2705199" cy="1810919"/>
          </a:xfrm>
          <a:prstGeom prst="rect">
            <a:avLst/>
          </a:prstGeom>
        </p:spPr>
      </p:pic>
    </p:spTree>
    <p:extLst>
      <p:ext uri="{BB962C8B-B14F-4D97-AF65-F5344CB8AC3E}">
        <p14:creationId xmlns:p14="http://schemas.microsoft.com/office/powerpoint/2010/main" val="4294694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BEE855ED-4375-476C-9629-494942EE8387}"/>
              </a:ext>
            </a:extLst>
          </p:cNvPr>
          <p:cNvSpPr>
            <a:spLocks noGrp="1" noChangeArrowheads="1"/>
          </p:cNvSpPr>
          <p:nvPr>
            <p:ph type="title"/>
          </p:nvPr>
        </p:nvSpPr>
        <p:spPr>
          <a:xfrm>
            <a:off x="2681568" y="197767"/>
            <a:ext cx="7772400" cy="1143000"/>
          </a:xfrm>
        </p:spPr>
        <p:txBody>
          <a:bodyPr/>
          <a:lstStyle/>
          <a:p>
            <a:r>
              <a:rPr lang="en-GB" altLang="en-US" dirty="0">
                <a:latin typeface="Verdana" panose="020B0604030504040204" pitchFamily="34" charset="0"/>
              </a:rPr>
              <a:t>Scope Management</a:t>
            </a:r>
          </a:p>
        </p:txBody>
      </p:sp>
      <p:sp>
        <p:nvSpPr>
          <p:cNvPr id="91139" name="Rectangle 3">
            <a:extLst>
              <a:ext uri="{FF2B5EF4-FFF2-40B4-BE49-F238E27FC236}">
                <a16:creationId xmlns:a16="http://schemas.microsoft.com/office/drawing/2014/main" id="{48AAA51E-13AF-4193-9393-76ADAE4D770A}"/>
              </a:ext>
            </a:extLst>
          </p:cNvPr>
          <p:cNvSpPr>
            <a:spLocks noGrp="1" noChangeArrowheads="1"/>
          </p:cNvSpPr>
          <p:nvPr>
            <p:ph type="body" idx="1"/>
          </p:nvPr>
        </p:nvSpPr>
        <p:spPr/>
        <p:txBody>
          <a:bodyPr>
            <a:normAutofit fontScale="85000" lnSpcReduction="10000"/>
          </a:bodyPr>
          <a:lstStyle/>
          <a:p>
            <a:r>
              <a:rPr lang="en-GB" altLang="en-US" dirty="0">
                <a:latin typeface="Verdana" panose="020B0604030504040204" pitchFamily="34" charset="0"/>
              </a:rPr>
              <a:t>The Sum of the work content</a:t>
            </a:r>
          </a:p>
          <a:p>
            <a:pPr lvl="1"/>
            <a:r>
              <a:rPr lang="en-GB" altLang="en-US" dirty="0">
                <a:latin typeface="Verdana" panose="020B0604030504040204" pitchFamily="34" charset="0"/>
              </a:rPr>
              <a:t>Helps balance the T-C-Q debate</a:t>
            </a:r>
          </a:p>
          <a:p>
            <a:r>
              <a:rPr lang="en-GB" altLang="en-US" dirty="0">
                <a:latin typeface="Verdana" panose="020B0604030504040204" pitchFamily="34" charset="0"/>
              </a:rPr>
              <a:t>Scope Management</a:t>
            </a:r>
          </a:p>
          <a:p>
            <a:pPr lvl="1"/>
            <a:r>
              <a:rPr lang="en-GB" altLang="en-US" dirty="0">
                <a:latin typeface="Verdana" panose="020B0604030504040204" pitchFamily="34" charset="0"/>
              </a:rPr>
              <a:t>Identifies and defines all of the elements of the project scope</a:t>
            </a:r>
          </a:p>
          <a:p>
            <a:pPr lvl="1"/>
            <a:r>
              <a:rPr lang="en-GB" altLang="en-US" dirty="0">
                <a:latin typeface="Verdana" panose="020B0604030504040204" pitchFamily="34" charset="0"/>
              </a:rPr>
              <a:t>Scope Creep is a major problem and is reduced using change control.</a:t>
            </a:r>
          </a:p>
          <a:p>
            <a:pPr lvl="1"/>
            <a:r>
              <a:rPr lang="en-US" b="0" i="0" dirty="0">
                <a:solidFill>
                  <a:srgbClr val="FF0000"/>
                </a:solidFill>
                <a:effectLst/>
                <a:latin typeface="Noto Sans" panose="020B0502040504020204" pitchFamily="34" charset="0"/>
              </a:rPr>
              <a:t>Scope creep </a:t>
            </a:r>
            <a:r>
              <a:rPr lang="en-US" b="0" i="0" dirty="0">
                <a:solidFill>
                  <a:srgbClr val="2D2D2D"/>
                </a:solidFill>
                <a:effectLst/>
                <a:latin typeface="Noto Sans" panose="020B0502040504020204" pitchFamily="34" charset="0"/>
              </a:rPr>
              <a:t>happens when the perimeters of a project, such as budget, deadline or end goal, change after the project has already begun. When this occurs it can deplete finances and resources so knowing how to quickly adapt to scope creep can limit its effects.</a:t>
            </a:r>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9986521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06D52A9A-30F3-4443-8C2D-C08E52CB4EE0}"/>
              </a:ext>
            </a:extLst>
          </p:cNvPr>
          <p:cNvSpPr>
            <a:spLocks noGrp="1" noChangeArrowheads="1"/>
          </p:cNvSpPr>
          <p:nvPr>
            <p:ph type="title"/>
          </p:nvPr>
        </p:nvSpPr>
        <p:spPr>
          <a:xfrm>
            <a:off x="2209800" y="143435"/>
            <a:ext cx="7772400" cy="1143000"/>
          </a:xfrm>
        </p:spPr>
        <p:txBody>
          <a:bodyPr/>
          <a:lstStyle/>
          <a:p>
            <a:r>
              <a:rPr lang="en-GB" altLang="en-US" dirty="0">
                <a:latin typeface="Verdana" panose="020B0604030504040204" pitchFamily="34" charset="0"/>
              </a:rPr>
              <a:t>Project Documentation</a:t>
            </a:r>
          </a:p>
        </p:txBody>
      </p:sp>
      <p:sp>
        <p:nvSpPr>
          <p:cNvPr id="95235" name="Rectangle 3">
            <a:extLst>
              <a:ext uri="{FF2B5EF4-FFF2-40B4-BE49-F238E27FC236}">
                <a16:creationId xmlns:a16="http://schemas.microsoft.com/office/drawing/2014/main" id="{F51C29C0-BC57-42C6-8F83-6D4FCB1F9BC7}"/>
              </a:ext>
            </a:extLst>
          </p:cNvPr>
          <p:cNvSpPr>
            <a:spLocks noGrp="1" noChangeArrowheads="1"/>
          </p:cNvSpPr>
          <p:nvPr>
            <p:ph type="body" idx="1"/>
          </p:nvPr>
        </p:nvSpPr>
        <p:spPr>
          <a:xfrm>
            <a:off x="510988" y="1089212"/>
            <a:ext cx="11170024" cy="5338483"/>
          </a:xfrm>
        </p:spPr>
        <p:txBody>
          <a:bodyPr>
            <a:normAutofit/>
          </a:bodyPr>
          <a:lstStyle/>
          <a:p>
            <a:pPr algn="just"/>
            <a:r>
              <a:rPr lang="en-US" altLang="en-US" sz="2400" dirty="0">
                <a:latin typeface="Verdana" panose="020B0604030504040204" pitchFamily="34" charset="0"/>
              </a:rPr>
              <a:t>Project documentation is the process of recording the key project details and producing the documents that are required to implement it successfully.</a:t>
            </a:r>
          </a:p>
          <a:p>
            <a:pPr marL="0" indent="0" algn="just">
              <a:buNone/>
            </a:pPr>
            <a:endParaRPr lang="en-US" altLang="en-US" sz="2400" dirty="0">
              <a:latin typeface="Verdana" panose="020B0604030504040204" pitchFamily="34" charset="0"/>
            </a:endParaRPr>
          </a:p>
          <a:p>
            <a:pPr algn="just"/>
            <a:r>
              <a:rPr lang="en-US" altLang="en-US" sz="2400" dirty="0">
                <a:latin typeface="Verdana" panose="020B0604030504040204" pitchFamily="34" charset="0"/>
              </a:rPr>
              <a:t>Project Documents include project charter, statement of work, contracts requirements documentation, stakeholder register, change control register, activity list, quality metrics, risk register, issue log, and other similar documents.</a:t>
            </a:r>
          </a:p>
          <a:p>
            <a:pPr marL="0" indent="0" algn="just">
              <a:buNone/>
            </a:pPr>
            <a:endParaRPr lang="en-GB" altLang="en-US" sz="2400" dirty="0">
              <a:latin typeface="Verdana" panose="020B0604030504040204" pitchFamily="34" charset="0"/>
            </a:endParaRPr>
          </a:p>
          <a:p>
            <a:pPr lvl="1" algn="just"/>
            <a:r>
              <a:rPr lang="en-GB" altLang="en-US" sz="1800" dirty="0">
                <a:latin typeface="Verdana" panose="020B0604030504040204" pitchFamily="34" charset="0"/>
              </a:rPr>
              <a:t>Needs to be available</a:t>
            </a:r>
          </a:p>
          <a:p>
            <a:pPr lvl="1" algn="just"/>
            <a:r>
              <a:rPr lang="en-GB" altLang="en-US" sz="1800" dirty="0">
                <a:latin typeface="Verdana" panose="020B0604030504040204" pitchFamily="34" charset="0"/>
              </a:rPr>
              <a:t>Needs to be readable</a:t>
            </a:r>
          </a:p>
          <a:p>
            <a:pPr lvl="1" algn="just"/>
            <a:r>
              <a:rPr lang="en-GB" altLang="en-US" sz="1800" dirty="0">
                <a:latin typeface="Verdana" panose="020B0604030504040204" pitchFamily="34" charset="0"/>
              </a:rPr>
              <a:t>Needs to be agreed</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14731197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539FFC92-BC12-4BF2-A33E-25BA4AE682CE}"/>
              </a:ext>
            </a:extLst>
          </p:cNvPr>
          <p:cNvSpPr>
            <a:spLocks noGrp="1" noChangeArrowheads="1"/>
          </p:cNvSpPr>
          <p:nvPr>
            <p:ph type="title"/>
          </p:nvPr>
        </p:nvSpPr>
        <p:spPr>
          <a:xfrm>
            <a:off x="2572124" y="251012"/>
            <a:ext cx="7772400" cy="1143000"/>
          </a:xfrm>
        </p:spPr>
        <p:txBody>
          <a:bodyPr/>
          <a:lstStyle/>
          <a:p>
            <a:r>
              <a:rPr lang="en-GB" altLang="en-US">
                <a:latin typeface="Verdana" panose="020B0604030504040204" pitchFamily="34" charset="0"/>
              </a:rPr>
              <a:t>Project Specification</a:t>
            </a:r>
          </a:p>
        </p:txBody>
      </p:sp>
      <p:sp>
        <p:nvSpPr>
          <p:cNvPr id="97283" name="Rectangle 3">
            <a:extLst>
              <a:ext uri="{FF2B5EF4-FFF2-40B4-BE49-F238E27FC236}">
                <a16:creationId xmlns:a16="http://schemas.microsoft.com/office/drawing/2014/main" id="{BFEF5703-BEFD-4D56-BE14-5ABB5A7DE418}"/>
              </a:ext>
            </a:extLst>
          </p:cNvPr>
          <p:cNvSpPr>
            <a:spLocks noGrp="1" noChangeArrowheads="1"/>
          </p:cNvSpPr>
          <p:nvPr>
            <p:ph type="body" idx="1"/>
          </p:nvPr>
        </p:nvSpPr>
        <p:spPr>
          <a:xfrm>
            <a:off x="573741" y="1700213"/>
            <a:ext cx="11044518" cy="3911693"/>
          </a:xfrm>
        </p:spPr>
        <p:txBody>
          <a:bodyPr>
            <a:normAutofit fontScale="92500" lnSpcReduction="10000"/>
          </a:bodyPr>
          <a:lstStyle/>
          <a:p>
            <a:r>
              <a:rPr lang="en-GB" altLang="en-US" dirty="0">
                <a:latin typeface="Verdana" panose="020B0604030504040204" pitchFamily="34" charset="0"/>
              </a:rPr>
              <a:t>Can be called many things:</a:t>
            </a:r>
          </a:p>
          <a:p>
            <a:pPr lvl="1"/>
            <a:r>
              <a:rPr lang="en-GB" altLang="en-US" dirty="0">
                <a:latin typeface="Verdana" panose="020B0604030504040204" pitchFamily="34" charset="0"/>
              </a:rPr>
              <a:t>Project Charter</a:t>
            </a:r>
          </a:p>
          <a:p>
            <a:pPr lvl="1"/>
            <a:r>
              <a:rPr lang="en-GB" altLang="en-US" dirty="0">
                <a:latin typeface="Verdana" panose="020B0604030504040204" pitchFamily="34" charset="0"/>
              </a:rPr>
              <a:t>Project Management Plan (PMP)</a:t>
            </a:r>
          </a:p>
          <a:p>
            <a:pPr lvl="1"/>
            <a:r>
              <a:rPr lang="en-GB" altLang="en-US" dirty="0">
                <a:latin typeface="Verdana" panose="020B0604030504040204" pitchFamily="34" charset="0"/>
              </a:rPr>
              <a:t>Project Specification</a:t>
            </a:r>
          </a:p>
          <a:p>
            <a:pPr lvl="1"/>
            <a:r>
              <a:rPr lang="en-GB" altLang="en-US" dirty="0">
                <a:latin typeface="Verdana" panose="020B0604030504040204" pitchFamily="34" charset="0"/>
              </a:rPr>
              <a:t>Project Initiation Document (PID)</a:t>
            </a:r>
          </a:p>
          <a:p>
            <a:pPr lvl="1"/>
            <a:r>
              <a:rPr lang="en-GB" altLang="en-US" dirty="0">
                <a:latin typeface="Verdana" panose="020B0604030504040204" pitchFamily="34" charset="0"/>
              </a:rPr>
              <a:t>Project Definition Document (PDD)</a:t>
            </a:r>
          </a:p>
          <a:p>
            <a:r>
              <a:rPr lang="en-GB" altLang="en-US" dirty="0">
                <a:latin typeface="Verdana" panose="020B0604030504040204" pitchFamily="34" charset="0"/>
              </a:rPr>
              <a:t>A document that contains everything we know (and don</a:t>
            </a:r>
            <a:r>
              <a:rPr lang="en-GB" altLang="en-US" dirty="0"/>
              <a:t>’</a:t>
            </a:r>
            <a:r>
              <a:rPr lang="en-GB" altLang="en-US" dirty="0">
                <a:latin typeface="Verdana" panose="020B0604030504040204" pitchFamily="34" charset="0"/>
              </a:rPr>
              <a:t>t know) about the project. A communication tool!</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41176743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044D4F3C-6662-4A08-A6A8-0D18B6EC2EA3}"/>
              </a:ext>
            </a:extLst>
          </p:cNvPr>
          <p:cNvSpPr>
            <a:spLocks noGrp="1" noChangeArrowheads="1"/>
          </p:cNvSpPr>
          <p:nvPr>
            <p:ph type="title"/>
          </p:nvPr>
        </p:nvSpPr>
        <p:spPr>
          <a:xfrm>
            <a:off x="3289300" y="0"/>
            <a:ext cx="7772400" cy="1143000"/>
          </a:xfrm>
        </p:spPr>
        <p:txBody>
          <a:bodyPr/>
          <a:lstStyle/>
          <a:p>
            <a:r>
              <a:rPr lang="en-GB" altLang="en-US">
                <a:latin typeface="Verdana" panose="020B0604030504040204" pitchFamily="34" charset="0"/>
              </a:rPr>
              <a:t>Project Specification</a:t>
            </a:r>
          </a:p>
        </p:txBody>
      </p:sp>
      <p:sp>
        <p:nvSpPr>
          <p:cNvPr id="99331" name="Rectangle 3">
            <a:extLst>
              <a:ext uri="{FF2B5EF4-FFF2-40B4-BE49-F238E27FC236}">
                <a16:creationId xmlns:a16="http://schemas.microsoft.com/office/drawing/2014/main" id="{12E54809-5E4D-435B-AC57-19DA41777CD5}"/>
              </a:ext>
            </a:extLst>
          </p:cNvPr>
          <p:cNvSpPr>
            <a:spLocks noGrp="1" noChangeArrowheads="1"/>
          </p:cNvSpPr>
          <p:nvPr>
            <p:ph type="body" idx="1"/>
          </p:nvPr>
        </p:nvSpPr>
        <p:spPr>
          <a:xfrm>
            <a:off x="1130300" y="1000779"/>
            <a:ext cx="9322594" cy="5256212"/>
          </a:xfrm>
        </p:spPr>
        <p:txBody>
          <a:bodyPr>
            <a:normAutofit/>
          </a:bodyPr>
          <a:lstStyle/>
          <a:p>
            <a:r>
              <a:rPr lang="en-GB" altLang="en-US" sz="2800" dirty="0">
                <a:latin typeface="Verdana" panose="020B0604030504040204" pitchFamily="34" charset="0"/>
              </a:rPr>
              <a:t>Project Management Plan (PMP)</a:t>
            </a:r>
          </a:p>
          <a:p>
            <a:pPr lvl="1"/>
            <a:r>
              <a:rPr lang="en-GB" altLang="en-US" sz="2400" dirty="0">
                <a:latin typeface="Verdana" panose="020B0604030504040204" pitchFamily="34" charset="0"/>
              </a:rPr>
              <a:t>Executive summary</a:t>
            </a:r>
          </a:p>
          <a:p>
            <a:pPr lvl="1"/>
            <a:r>
              <a:rPr lang="en-GB" altLang="en-US" sz="2400" dirty="0">
                <a:latin typeface="Verdana" panose="020B0604030504040204" pitchFamily="34" charset="0"/>
              </a:rPr>
              <a:t>Strategic/organisational alignment </a:t>
            </a:r>
          </a:p>
          <a:p>
            <a:pPr lvl="1"/>
            <a:r>
              <a:rPr lang="en-GB" altLang="en-US" sz="2400" dirty="0">
                <a:latin typeface="Verdana" panose="020B0604030504040204" pitchFamily="34" charset="0"/>
              </a:rPr>
              <a:t>Project scope definition</a:t>
            </a:r>
          </a:p>
          <a:p>
            <a:pPr lvl="1"/>
            <a:r>
              <a:rPr lang="en-GB" altLang="en-US" sz="2400" dirty="0">
                <a:latin typeface="Verdana" panose="020B0604030504040204" pitchFamily="34" charset="0"/>
              </a:rPr>
              <a:t>Feasibility assessment and contingency plans</a:t>
            </a:r>
          </a:p>
          <a:p>
            <a:pPr lvl="1"/>
            <a:r>
              <a:rPr lang="en-GB" altLang="en-US" sz="2400" dirty="0">
                <a:latin typeface="Verdana" panose="020B0604030504040204" pitchFamily="34" charset="0"/>
              </a:rPr>
              <a:t>Constraints</a:t>
            </a:r>
          </a:p>
          <a:p>
            <a:pPr lvl="1"/>
            <a:r>
              <a:rPr lang="en-GB" altLang="en-US" sz="2400" dirty="0">
                <a:latin typeface="Verdana" panose="020B0604030504040204" pitchFamily="34" charset="0"/>
              </a:rPr>
              <a:t>Budget/cost estimate</a:t>
            </a:r>
          </a:p>
          <a:p>
            <a:pPr lvl="1"/>
            <a:r>
              <a:rPr lang="en-GB" altLang="en-US" sz="2400" dirty="0">
                <a:latin typeface="Verdana" panose="020B0604030504040204" pitchFamily="34" charset="0"/>
              </a:rPr>
              <a:t>Risk Management</a:t>
            </a:r>
          </a:p>
          <a:p>
            <a:pPr lvl="1"/>
            <a:r>
              <a:rPr lang="en-GB" altLang="en-US" sz="2400" dirty="0">
                <a:latin typeface="Verdana" panose="020B0604030504040204" pitchFamily="34" charset="0"/>
              </a:rPr>
              <a:t>Communication management </a:t>
            </a:r>
          </a:p>
          <a:p>
            <a:pPr lvl="1"/>
            <a:r>
              <a:rPr lang="en-GB" altLang="en-US" sz="2400" dirty="0">
                <a:latin typeface="Verdana" panose="020B0604030504040204" pitchFamily="34" charset="0"/>
              </a:rPr>
              <a:t>Change management </a:t>
            </a:r>
          </a:p>
          <a:p>
            <a:pPr lvl="1"/>
            <a:endParaRPr lang="en-GB" altLang="en-US" dirty="0">
              <a:latin typeface="Verdana" panose="020B0604030504040204" pitchFamily="34" charset="0"/>
            </a:endParaRPr>
          </a:p>
          <a:p>
            <a:pPr lvl="1"/>
            <a:endParaRPr lang="en-GB" altLang="en-US" dirty="0">
              <a:latin typeface="Verdana" panose="020B0604030504040204" pitchFamily="34" charset="0"/>
            </a:endParaRPr>
          </a:p>
          <a:p>
            <a:pPr lvl="1"/>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24494614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4519BDCC-C608-438C-A1A3-50BC6FC2E553}"/>
              </a:ext>
            </a:extLst>
          </p:cNvPr>
          <p:cNvSpPr>
            <a:spLocks noGrp="1" noChangeArrowheads="1"/>
          </p:cNvSpPr>
          <p:nvPr>
            <p:ph type="title"/>
          </p:nvPr>
        </p:nvSpPr>
        <p:spPr>
          <a:xfrm>
            <a:off x="2209800" y="0"/>
            <a:ext cx="7493000" cy="1422400"/>
          </a:xfrm>
          <a:noFill/>
        </p:spPr>
        <p:txBody>
          <a:bodyPr/>
          <a:lstStyle/>
          <a:p>
            <a:r>
              <a:rPr lang="en-US" altLang="en-US" sz="4000" dirty="0">
                <a:latin typeface="Verdana" panose="020B0604030504040204" pitchFamily="34" charset="0"/>
              </a:rPr>
              <a:t>Definition of Specification</a:t>
            </a:r>
          </a:p>
        </p:txBody>
      </p:sp>
      <p:sp>
        <p:nvSpPr>
          <p:cNvPr id="101379" name="Rectangle 3">
            <a:extLst>
              <a:ext uri="{FF2B5EF4-FFF2-40B4-BE49-F238E27FC236}">
                <a16:creationId xmlns:a16="http://schemas.microsoft.com/office/drawing/2014/main" id="{B89B14AE-F60B-4E38-9352-98947CB2BE65}"/>
              </a:ext>
            </a:extLst>
          </p:cNvPr>
          <p:cNvSpPr>
            <a:spLocks noGrp="1" noChangeArrowheads="1"/>
          </p:cNvSpPr>
          <p:nvPr>
            <p:ph type="body" idx="1"/>
          </p:nvPr>
        </p:nvSpPr>
        <p:spPr>
          <a:xfrm>
            <a:off x="842682" y="1600200"/>
            <a:ext cx="10632142" cy="4495800"/>
          </a:xfrm>
          <a:noFill/>
        </p:spPr>
        <p:txBody>
          <a:bodyPr/>
          <a:lstStyle/>
          <a:p>
            <a:pPr>
              <a:spcAft>
                <a:spcPct val="20000"/>
              </a:spcAft>
            </a:pPr>
            <a:r>
              <a:rPr lang="en-US" altLang="en-US" dirty="0">
                <a:solidFill>
                  <a:srgbClr val="FF9900"/>
                </a:solidFill>
                <a:latin typeface="Verdana" panose="020B0604030504040204" pitchFamily="34" charset="0"/>
              </a:rPr>
              <a:t>PRINCE 2:</a:t>
            </a:r>
            <a:endParaRPr lang="en-US" altLang="en-US" dirty="0">
              <a:latin typeface="Verdana" panose="020B0604030504040204" pitchFamily="34" charset="0"/>
            </a:endParaRPr>
          </a:p>
          <a:p>
            <a:pPr lvl="1">
              <a:spcBef>
                <a:spcPct val="30000"/>
              </a:spcBef>
            </a:pPr>
            <a:r>
              <a:rPr lang="en-US" altLang="en-US" b="1" dirty="0">
                <a:latin typeface="Verdana" panose="020B0604030504040204" pitchFamily="34" charset="0"/>
              </a:rPr>
              <a:t>Project Initiation Document:  </a:t>
            </a:r>
          </a:p>
          <a:p>
            <a:pPr lvl="1">
              <a:spcBef>
                <a:spcPct val="30000"/>
              </a:spcBef>
              <a:buFontTx/>
              <a:buNone/>
            </a:pPr>
            <a:r>
              <a:rPr lang="en-US" altLang="en-US" dirty="0">
                <a:latin typeface="Verdana" panose="020B0604030504040204" pitchFamily="34" charset="0"/>
              </a:rPr>
              <a:t>  A focal point at which all information relating to the </a:t>
            </a:r>
            <a:r>
              <a:rPr lang="en-US" altLang="en-US" dirty="0"/>
              <a:t>‘</a:t>
            </a:r>
            <a:r>
              <a:rPr lang="en-US" altLang="en-US" dirty="0">
                <a:latin typeface="Verdana" panose="020B0604030504040204" pitchFamily="34" charset="0"/>
              </a:rPr>
              <a:t>what, why, who, how, and when</a:t>
            </a:r>
            <a:r>
              <a:rPr lang="en-US" altLang="en-US" dirty="0"/>
              <a:t>’</a:t>
            </a:r>
            <a:r>
              <a:rPr lang="en-US" altLang="en-US" dirty="0">
                <a:latin typeface="Verdana" panose="020B0604030504040204" pitchFamily="34" charset="0"/>
              </a:rPr>
              <a:t> of the project is gathered </a:t>
            </a:r>
          </a:p>
        </p:txBody>
      </p:sp>
    </p:spTree>
    <p:extLst>
      <p:ext uri="{BB962C8B-B14F-4D97-AF65-F5344CB8AC3E}">
        <p14:creationId xmlns:p14="http://schemas.microsoft.com/office/powerpoint/2010/main" val="2254199640"/>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07CA7F4C-3327-4E5A-B354-CE2BA5390225}"/>
              </a:ext>
            </a:extLst>
          </p:cNvPr>
          <p:cNvSpPr>
            <a:spLocks noGrp="1" noChangeArrowheads="1"/>
          </p:cNvSpPr>
          <p:nvPr>
            <p:ph type="title"/>
          </p:nvPr>
        </p:nvSpPr>
        <p:spPr>
          <a:xfrm>
            <a:off x="1183341" y="76200"/>
            <a:ext cx="9332259" cy="1143000"/>
          </a:xfrm>
        </p:spPr>
        <p:txBody>
          <a:bodyPr>
            <a:normAutofit fontScale="90000"/>
          </a:bodyPr>
          <a:lstStyle/>
          <a:p>
            <a:r>
              <a:rPr lang="en-GB" altLang="en-US" sz="4000" dirty="0">
                <a:latin typeface="Verdana" panose="020B0604030504040204" pitchFamily="34" charset="0"/>
              </a:rPr>
              <a:t>Prince2 -The Project Initiation Document (PID)</a:t>
            </a:r>
          </a:p>
        </p:txBody>
      </p:sp>
      <p:sp>
        <p:nvSpPr>
          <p:cNvPr id="103427" name="Rectangle 3">
            <a:extLst>
              <a:ext uri="{FF2B5EF4-FFF2-40B4-BE49-F238E27FC236}">
                <a16:creationId xmlns:a16="http://schemas.microsoft.com/office/drawing/2014/main" id="{F528DA3C-5A78-4F21-8EC8-2F7BBBE32819}"/>
              </a:ext>
            </a:extLst>
          </p:cNvPr>
          <p:cNvSpPr>
            <a:spLocks noGrp="1" noChangeArrowheads="1"/>
          </p:cNvSpPr>
          <p:nvPr>
            <p:ph type="body" idx="1"/>
          </p:nvPr>
        </p:nvSpPr>
        <p:spPr>
          <a:xfrm>
            <a:off x="1057835" y="1396440"/>
            <a:ext cx="10201836" cy="5013325"/>
          </a:xfrm>
        </p:spPr>
        <p:txBody>
          <a:bodyPr/>
          <a:lstStyle/>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business objectives and how results will be measured against these</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project scope</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project management team</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project organisation</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internal participants</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external participants</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meeting dates - regular planned progress meetings</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the documentation - what will be produced and by when</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the project milestones &amp; key dates</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the risk analysis</a:t>
            </a:r>
          </a:p>
        </p:txBody>
      </p:sp>
    </p:spTree>
    <p:extLst>
      <p:ext uri="{BB962C8B-B14F-4D97-AF65-F5344CB8AC3E}">
        <p14:creationId xmlns:p14="http://schemas.microsoft.com/office/powerpoint/2010/main" val="23439539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Content Placeholder 2">
            <a:extLst>
              <a:ext uri="{FF2B5EF4-FFF2-40B4-BE49-F238E27FC236}">
                <a16:creationId xmlns:a16="http://schemas.microsoft.com/office/drawing/2014/main" id="{54E9CCE8-67E6-40E4-9ACA-B5218E0F1924}"/>
              </a:ext>
            </a:extLst>
          </p:cNvPr>
          <p:cNvSpPr>
            <a:spLocks noGrp="1"/>
          </p:cNvSpPr>
          <p:nvPr>
            <p:ph idx="1"/>
          </p:nvPr>
        </p:nvSpPr>
        <p:spPr>
          <a:xfrm>
            <a:off x="609600" y="2516188"/>
            <a:ext cx="10183906" cy="3922712"/>
          </a:xfrm>
        </p:spPr>
        <p:txBody>
          <a:bodyPr>
            <a:normAutofit/>
          </a:bodyPr>
          <a:lstStyle/>
          <a:p>
            <a:pPr eaLnBrk="1" hangingPunct="1">
              <a:lnSpc>
                <a:spcPct val="150000"/>
              </a:lnSpc>
              <a:spcBef>
                <a:spcPct val="0"/>
              </a:spcBef>
              <a:buFont typeface="Wingdings" panose="05000000000000000000" pitchFamily="2" charset="2"/>
              <a:buNone/>
            </a:pPr>
            <a:r>
              <a:rPr lang="en-GB" altLang="en-US" dirty="0"/>
              <a:t>‘A document issued by the project initiator/ sponsor that formally authorises the existence of a project, &amp; provides the PM with the authority to apply organisation resources to project activities.’</a:t>
            </a:r>
            <a:r>
              <a:rPr lang="en-GB" altLang="en-US" sz="1100" dirty="0"/>
              <a:t>- </a:t>
            </a:r>
            <a:r>
              <a:rPr lang="en-GB" altLang="en-US" sz="1100" dirty="0" err="1"/>
              <a:t>PMBoK</a:t>
            </a:r>
            <a:endParaRPr lang="en-GB" altLang="en-US" dirty="0"/>
          </a:p>
        </p:txBody>
      </p:sp>
      <p:sp>
        <p:nvSpPr>
          <p:cNvPr id="105475" name="Title 1">
            <a:extLst>
              <a:ext uri="{FF2B5EF4-FFF2-40B4-BE49-F238E27FC236}">
                <a16:creationId xmlns:a16="http://schemas.microsoft.com/office/drawing/2014/main" id="{4B7A72B5-8833-4F80-9707-A5D76A87B8E0}"/>
              </a:ext>
            </a:extLst>
          </p:cNvPr>
          <p:cNvSpPr>
            <a:spLocks noGrp="1"/>
          </p:cNvSpPr>
          <p:nvPr>
            <p:ph type="title"/>
          </p:nvPr>
        </p:nvSpPr>
        <p:spPr/>
        <p:txBody>
          <a:bodyPr/>
          <a:lstStyle/>
          <a:p>
            <a:r>
              <a:rPr lang="en-GB" altLang="en-US" b="1"/>
              <a:t>Project Charter</a:t>
            </a:r>
            <a:endParaRPr lang="en-GB" altLang="en-US"/>
          </a:p>
        </p:txBody>
      </p:sp>
      <p:cxnSp>
        <p:nvCxnSpPr>
          <p:cNvPr id="5" name="Straight Connector 4">
            <a:extLst>
              <a:ext uri="{FF2B5EF4-FFF2-40B4-BE49-F238E27FC236}">
                <a16:creationId xmlns:a16="http://schemas.microsoft.com/office/drawing/2014/main" id="{A2485438-C12F-4A6B-BAF3-3BBFD488020F}"/>
              </a:ext>
            </a:extLst>
          </p:cNvPr>
          <p:cNvCxnSpPr/>
          <p:nvPr/>
        </p:nvCxnSpPr>
        <p:spPr bwMode="auto">
          <a:xfrm flipV="1">
            <a:off x="5446789" y="5408126"/>
            <a:ext cx="3267855" cy="3"/>
          </a:xfrm>
          <a:prstGeom prst="line">
            <a:avLst/>
          </a:prstGeom>
          <a:solidFill>
            <a:schemeClr val="accent1"/>
          </a:solidFill>
          <a:ln w="47625" cap="flat" cmpd="sng" algn="ctr">
            <a:solidFill>
              <a:schemeClr val="accent2">
                <a:lumMod val="75000"/>
              </a:schemeClr>
            </a:solidFill>
            <a:prstDash val="solid"/>
            <a:round/>
            <a:headEnd type="none" w="med" len="med"/>
            <a:tailEnd type="none" w="med" len="med"/>
          </a:ln>
          <a:effectLst/>
          <a:scene3d>
            <a:camera prst="orthographicFront"/>
            <a:lightRig rig="threePt" dir="t"/>
          </a:scene3d>
          <a:sp3d>
            <a:bevelT w="152400" h="50800" prst="softRound"/>
          </a:sp3d>
        </p:spPr>
      </p:cxnSp>
      <p:cxnSp>
        <p:nvCxnSpPr>
          <p:cNvPr id="9" name="Straight Connector 8">
            <a:extLst>
              <a:ext uri="{FF2B5EF4-FFF2-40B4-BE49-F238E27FC236}">
                <a16:creationId xmlns:a16="http://schemas.microsoft.com/office/drawing/2014/main" id="{B6116C12-A167-483D-8C06-0B878FC22F2C}"/>
              </a:ext>
            </a:extLst>
          </p:cNvPr>
          <p:cNvCxnSpPr/>
          <p:nvPr/>
        </p:nvCxnSpPr>
        <p:spPr bwMode="auto">
          <a:xfrm flipV="1">
            <a:off x="2181430" y="6097673"/>
            <a:ext cx="4794354" cy="2503"/>
          </a:xfrm>
          <a:prstGeom prst="line">
            <a:avLst/>
          </a:prstGeom>
          <a:solidFill>
            <a:schemeClr val="accent1"/>
          </a:solidFill>
          <a:ln w="47625" cap="flat" cmpd="sng" algn="ctr">
            <a:solidFill>
              <a:schemeClr val="accent2">
                <a:lumMod val="75000"/>
              </a:schemeClr>
            </a:solidFill>
            <a:prstDash val="solid"/>
            <a:round/>
            <a:headEnd type="none" w="med" len="med"/>
            <a:tailEnd type="none" w="med" len="med"/>
          </a:ln>
          <a:effectLst/>
          <a:scene3d>
            <a:camera prst="orthographicFront"/>
            <a:lightRig rig="threePt" dir="t"/>
          </a:scene3d>
          <a:sp3d>
            <a:bevelT w="152400" h="50800" prst="softRound"/>
          </a:sp3d>
        </p:spPr>
      </p:cxnSp>
      <p:cxnSp>
        <p:nvCxnSpPr>
          <p:cNvPr id="6" name="Straight Connector 5">
            <a:extLst>
              <a:ext uri="{FF2B5EF4-FFF2-40B4-BE49-F238E27FC236}">
                <a16:creationId xmlns:a16="http://schemas.microsoft.com/office/drawing/2014/main" id="{955E8EEC-2A5C-4F3B-AB88-F931533DFA68}"/>
              </a:ext>
            </a:extLst>
          </p:cNvPr>
          <p:cNvCxnSpPr/>
          <p:nvPr/>
        </p:nvCxnSpPr>
        <p:spPr bwMode="auto">
          <a:xfrm flipV="1">
            <a:off x="4250088" y="3969069"/>
            <a:ext cx="3775008" cy="2520"/>
          </a:xfrm>
          <a:prstGeom prst="line">
            <a:avLst/>
          </a:prstGeom>
          <a:solidFill>
            <a:schemeClr val="accent1"/>
          </a:solidFill>
          <a:ln w="47625" cap="flat" cmpd="sng" algn="ctr">
            <a:solidFill>
              <a:schemeClr val="accent2">
                <a:lumMod val="75000"/>
              </a:schemeClr>
            </a:solidFill>
            <a:prstDash val="solid"/>
            <a:round/>
            <a:headEnd type="none" w="med" len="med"/>
            <a:tailEnd type="none" w="med" len="med"/>
          </a:ln>
          <a:effectLst/>
          <a:scene3d>
            <a:camera prst="orthographicFront"/>
            <a:lightRig rig="threePt" dir="t"/>
          </a:scene3d>
          <a:sp3d>
            <a:bevelT w="152400" h="50800" prst="softRound"/>
          </a:sp3d>
        </p:spPr>
      </p:cxnSp>
      <p:cxnSp>
        <p:nvCxnSpPr>
          <p:cNvPr id="7" name="Straight Connector 6">
            <a:extLst>
              <a:ext uri="{FF2B5EF4-FFF2-40B4-BE49-F238E27FC236}">
                <a16:creationId xmlns:a16="http://schemas.microsoft.com/office/drawing/2014/main" id="{53EEA4C6-753E-47CA-8CCE-9C3D59EF5AF6}"/>
              </a:ext>
            </a:extLst>
          </p:cNvPr>
          <p:cNvCxnSpPr/>
          <p:nvPr/>
        </p:nvCxnSpPr>
        <p:spPr bwMode="auto">
          <a:xfrm flipV="1">
            <a:off x="2153950" y="4643626"/>
            <a:ext cx="3532680" cy="20010"/>
          </a:xfrm>
          <a:prstGeom prst="line">
            <a:avLst/>
          </a:prstGeom>
          <a:solidFill>
            <a:schemeClr val="accent1"/>
          </a:solidFill>
          <a:ln w="47625" cap="flat" cmpd="sng" algn="ctr">
            <a:solidFill>
              <a:schemeClr val="accent2">
                <a:lumMod val="75000"/>
              </a:schemeClr>
            </a:solidFill>
            <a:prstDash val="solid"/>
            <a:round/>
            <a:headEnd type="none" w="med" len="med"/>
            <a:tailEnd type="none" w="med" len="med"/>
          </a:ln>
          <a:effectLst/>
          <a:scene3d>
            <a:camera prst="orthographicFront"/>
            <a:lightRig rig="threePt" dir="t"/>
          </a:scene3d>
          <a:sp3d>
            <a:bevelT w="152400" h="50800" prst="softRound"/>
          </a:sp3d>
        </p:spPr>
      </p:cxnSp>
      <p:cxnSp>
        <p:nvCxnSpPr>
          <p:cNvPr id="8" name="Straight Connector 7">
            <a:extLst>
              <a:ext uri="{FF2B5EF4-FFF2-40B4-BE49-F238E27FC236}">
                <a16:creationId xmlns:a16="http://schemas.microsoft.com/office/drawing/2014/main" id="{A06EC44E-5310-40FA-84AC-D97E311E1495}"/>
              </a:ext>
            </a:extLst>
          </p:cNvPr>
          <p:cNvCxnSpPr/>
          <p:nvPr/>
        </p:nvCxnSpPr>
        <p:spPr bwMode="auto">
          <a:xfrm flipV="1">
            <a:off x="6286495" y="4643626"/>
            <a:ext cx="2706676" cy="20010"/>
          </a:xfrm>
          <a:prstGeom prst="line">
            <a:avLst/>
          </a:prstGeom>
          <a:solidFill>
            <a:schemeClr val="accent1"/>
          </a:solidFill>
          <a:ln w="76200" cap="flat" cmpd="sng" algn="ctr">
            <a:solidFill>
              <a:srgbClr val="C00000"/>
            </a:solidFill>
            <a:prstDash val="solid"/>
            <a:round/>
            <a:headEnd type="none" w="med" len="med"/>
            <a:tailEnd type="none" w="med" len="med"/>
          </a:ln>
          <a:effectLst/>
          <a:scene3d>
            <a:camera prst="orthographicFront"/>
            <a:lightRig rig="threePt" dir="t"/>
          </a:scene3d>
          <a:sp3d>
            <a:bevelT w="152400" h="50800" prst="softRound"/>
          </a:sp3d>
        </p:spPr>
      </p:cxnSp>
      <p:cxnSp>
        <p:nvCxnSpPr>
          <p:cNvPr id="10" name="Straight Connector 9">
            <a:extLst>
              <a:ext uri="{FF2B5EF4-FFF2-40B4-BE49-F238E27FC236}">
                <a16:creationId xmlns:a16="http://schemas.microsoft.com/office/drawing/2014/main" id="{1A962648-F20D-492D-99A5-AE6A8B93D854}"/>
              </a:ext>
            </a:extLst>
          </p:cNvPr>
          <p:cNvCxnSpPr/>
          <p:nvPr/>
        </p:nvCxnSpPr>
        <p:spPr bwMode="auto">
          <a:xfrm flipV="1">
            <a:off x="2223468" y="5382942"/>
            <a:ext cx="2801786" cy="2504"/>
          </a:xfrm>
          <a:prstGeom prst="line">
            <a:avLst/>
          </a:prstGeom>
          <a:solidFill>
            <a:schemeClr val="accent1"/>
          </a:solidFill>
          <a:ln w="76200" cap="flat" cmpd="sng" algn="ctr">
            <a:solidFill>
              <a:srgbClr val="C00000"/>
            </a:solidFill>
            <a:prstDash val="solid"/>
            <a:round/>
            <a:headEnd type="none" w="med" len="med"/>
            <a:tailEnd type="none" w="med" len="med"/>
          </a:ln>
          <a:effectLst/>
          <a:scene3d>
            <a:camera prst="orthographicFront"/>
            <a:lightRig rig="threePt" dir="t"/>
          </a:scene3d>
          <a:sp3d>
            <a:bevelT w="152400" h="50800" prst="softRound"/>
          </a:sp3d>
        </p:spPr>
      </p:cxnSp>
      <p:sp>
        <p:nvSpPr>
          <p:cNvPr id="11" name="Line Callout 2 10">
            <a:extLst>
              <a:ext uri="{FF2B5EF4-FFF2-40B4-BE49-F238E27FC236}">
                <a16:creationId xmlns:a16="http://schemas.microsoft.com/office/drawing/2014/main" id="{BE8DCC5D-710E-4DEE-BCFA-BE90A9DFBAF2}"/>
              </a:ext>
            </a:extLst>
          </p:cNvPr>
          <p:cNvSpPr>
            <a:spLocks/>
          </p:cNvSpPr>
          <p:nvPr/>
        </p:nvSpPr>
        <p:spPr bwMode="auto">
          <a:xfrm>
            <a:off x="7591426" y="1273175"/>
            <a:ext cx="2505075" cy="776288"/>
          </a:xfrm>
          <a:prstGeom prst="borderCallout2">
            <a:avLst>
              <a:gd name="adj1" fmla="val 44227"/>
              <a:gd name="adj2" fmla="val 917"/>
              <a:gd name="adj3" fmla="val 79690"/>
              <a:gd name="adj4" fmla="val -54861"/>
              <a:gd name="adj5" fmla="val 459935"/>
              <a:gd name="adj6" fmla="val -117819"/>
            </a:avLst>
          </a:prstGeom>
          <a:solidFill>
            <a:srgbClr val="C00000"/>
          </a:solidFill>
          <a:ln w="76200" algn="ctr">
            <a:solidFill>
              <a:srgbClr val="C00000"/>
            </a:solidFill>
            <a:round/>
            <a:headEnd/>
            <a:tailEnd/>
          </a:ln>
        </p:spPr>
        <p:txBody>
          <a:bodyPr wrap="none" anchor="ctr" anchorCtr="1"/>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b="1">
                <a:solidFill>
                  <a:srgbClr val="FFFFFF"/>
                </a:solidFill>
                <a:latin typeface="Arial" panose="020B0604020202020204" pitchFamily="34" charset="0"/>
              </a:rPr>
              <a:t>CYA</a:t>
            </a:r>
          </a:p>
          <a:p>
            <a:pPr algn="ctr">
              <a:spcBef>
                <a:spcPct val="0"/>
              </a:spcBef>
              <a:buSzTx/>
              <a:buFontTx/>
              <a:buNone/>
            </a:pPr>
            <a:r>
              <a:rPr lang="en-GB" altLang="en-US" sz="2400" b="1">
                <a:solidFill>
                  <a:srgbClr val="FFFFFF"/>
                </a:solidFill>
                <a:latin typeface="Arial" panose="020B0604020202020204" pitchFamily="34" charset="0"/>
              </a:rPr>
              <a:t>Cover Your Back</a:t>
            </a:r>
          </a:p>
        </p:txBody>
      </p:sp>
      <p:sp>
        <p:nvSpPr>
          <p:cNvPr id="12" name="Oval 11">
            <a:extLst>
              <a:ext uri="{FF2B5EF4-FFF2-40B4-BE49-F238E27FC236}">
                <a16:creationId xmlns:a16="http://schemas.microsoft.com/office/drawing/2014/main" id="{6A84EBFE-9B6C-4663-9A86-38CBC7F4B795}"/>
              </a:ext>
            </a:extLst>
          </p:cNvPr>
          <p:cNvSpPr>
            <a:spLocks noChangeArrowheads="1"/>
          </p:cNvSpPr>
          <p:nvPr/>
        </p:nvSpPr>
        <p:spPr bwMode="auto">
          <a:xfrm>
            <a:off x="3543301" y="4819650"/>
            <a:ext cx="1539875" cy="742950"/>
          </a:xfrm>
          <a:prstGeom prst="ellipse">
            <a:avLst/>
          </a:prstGeom>
          <a:noFill/>
          <a:ln w="38100" algn="ctr">
            <a:solidFill>
              <a:srgbClr val="C00000"/>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solidFill>
                <a:srgbClr val="000000"/>
              </a:solidFill>
              <a:latin typeface="Arial" panose="020B0604020202020204" pitchFamily="34" charset="0"/>
            </a:endParaRPr>
          </a:p>
        </p:txBody>
      </p:sp>
      <p:sp>
        <p:nvSpPr>
          <p:cNvPr id="19" name="Rectangle 18">
            <a:extLst>
              <a:ext uri="{FF2B5EF4-FFF2-40B4-BE49-F238E27FC236}">
                <a16:creationId xmlns:a16="http://schemas.microsoft.com/office/drawing/2014/main" id="{FCD1BBDF-1F3E-42C5-88F1-1B5A056173B0}"/>
              </a:ext>
            </a:extLst>
          </p:cNvPr>
          <p:cNvSpPr>
            <a:spLocks noChangeArrowheads="1"/>
          </p:cNvSpPr>
          <p:nvPr/>
        </p:nvSpPr>
        <p:spPr bwMode="auto">
          <a:xfrm>
            <a:off x="8947151" y="1360489"/>
            <a:ext cx="219075" cy="301625"/>
          </a:xfrm>
          <a:prstGeom prst="rect">
            <a:avLst/>
          </a:prstGeom>
          <a:solidFill>
            <a:srgbClr val="C00000"/>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solidFill>
                <a:srgbClr val="000000"/>
              </a:solidFill>
              <a:latin typeface="Arial" panose="020B0604020202020204" pitchFamily="34" charset="0"/>
            </a:endParaRPr>
          </a:p>
        </p:txBody>
      </p:sp>
      <p:sp>
        <p:nvSpPr>
          <p:cNvPr id="2" name="TextBox 1">
            <a:extLst>
              <a:ext uri="{FF2B5EF4-FFF2-40B4-BE49-F238E27FC236}">
                <a16:creationId xmlns:a16="http://schemas.microsoft.com/office/drawing/2014/main" id="{F1CA40C1-F9D5-4033-8F42-D24E81512C8D}"/>
              </a:ext>
            </a:extLst>
          </p:cNvPr>
          <p:cNvSpPr txBox="1">
            <a:spLocks noChangeArrowheads="1"/>
          </p:cNvSpPr>
          <p:nvPr/>
        </p:nvSpPr>
        <p:spPr bwMode="auto">
          <a:xfrm>
            <a:off x="8842375" y="1250951"/>
            <a:ext cx="4000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b="1">
                <a:solidFill>
                  <a:srgbClr val="FFFFFF"/>
                </a:solidFill>
                <a:latin typeface="Arial" panose="020B0604020202020204" pitchFamily="34" charset="0"/>
              </a:rPr>
              <a:t>B</a:t>
            </a:r>
          </a:p>
        </p:txBody>
      </p:sp>
    </p:spTree>
    <p:extLst>
      <p:ext uri="{BB962C8B-B14F-4D97-AF65-F5344CB8AC3E}">
        <p14:creationId xmlns:p14="http://schemas.microsoft.com/office/powerpoint/2010/main" val="18444836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par>
                                <p:cTn id="8" presetID="9"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par>
                                <p:cTn id="16" presetID="9" presetClass="entr" presetSubtype="0"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dissolve">
                                      <p:cBhvr>
                                        <p:cTn id="18" dur="500"/>
                                        <p:tgtEl>
                                          <p:spTgt spid="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dissolve">
                                      <p:cBhvr>
                                        <p:cTn id="23" dur="500"/>
                                        <p:tgtEl>
                                          <p:spTgt spid="8"/>
                                        </p:tgtEl>
                                      </p:cBhvr>
                                    </p:animEffect>
                                  </p:childTnLst>
                                </p:cTn>
                              </p:par>
                              <p:par>
                                <p:cTn id="24" presetID="9" presetClass="entr" presetSubtype="0" fill="hold"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dissolve">
                                      <p:cBhvr>
                                        <p:cTn id="26" dur="500"/>
                                        <p:tgtEl>
                                          <p:spTgt spid="10"/>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dissolve">
                                      <p:cBhvr>
                                        <p:cTn id="31" dur="500"/>
                                        <p:tgtEl>
                                          <p:spTgt spid="12"/>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dissolve">
                                      <p:cBhvr>
                                        <p:cTn id="36" dur="500"/>
                                        <p:tgtEl>
                                          <p:spTgt spid="11"/>
                                        </p:tgtEl>
                                      </p:cBhvr>
                                    </p:animEffect>
                                  </p:childTnLst>
                                </p:cTn>
                              </p:par>
                              <p:par>
                                <p:cTn id="37" presetID="9" presetClass="entr" presetSubtype="0" fill="hold" nodeType="withEffect">
                                  <p:stCondLst>
                                    <p:cond delay="0"/>
                                  </p:stCondLst>
                                  <p:childTnLst>
                                    <p:set>
                                      <p:cBhvr>
                                        <p:cTn id="38" dur="1" fill="hold">
                                          <p:stCondLst>
                                            <p:cond delay="0"/>
                                          </p:stCondLst>
                                        </p:cTn>
                                        <p:tgtEl>
                                          <p:spTgt spid="11">
                                            <p:txEl>
                                              <p:pRg st="0" end="0"/>
                                            </p:txEl>
                                          </p:spTgt>
                                        </p:tgtEl>
                                        <p:attrNameLst>
                                          <p:attrName>style.visibility</p:attrName>
                                        </p:attrNameLst>
                                      </p:cBhvr>
                                      <p:to>
                                        <p:strVal val="visible"/>
                                      </p:to>
                                    </p:set>
                                    <p:animEffect transition="in" filter="dissolve">
                                      <p:cBhvr>
                                        <p:cTn id="39" dur="500"/>
                                        <p:tgtEl>
                                          <p:spTgt spid="11">
                                            <p:txEl>
                                              <p:pRg st="0" end="0"/>
                                            </p:txEl>
                                          </p:spTgt>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9" presetClass="entr" presetSubtype="0" fill="hold" grpId="0" nodeType="click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dissolve">
                                      <p:cBhvr>
                                        <p:cTn id="44" dur="500"/>
                                        <p:tgtEl>
                                          <p:spTgt spid="19"/>
                                        </p:tgtEl>
                                      </p:cBhvr>
                                    </p:animEffect>
                                  </p:childTnLst>
                                </p:cTn>
                              </p:par>
                              <p:par>
                                <p:cTn id="45" presetID="9" presetClass="entr" presetSubtype="0" fill="hold" grpId="0" nodeType="with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dissolve">
                                      <p:cBhvr>
                                        <p:cTn id="47" dur="500"/>
                                        <p:tgtEl>
                                          <p:spTgt spid="2"/>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11">
                                            <p:txEl>
                                              <p:pRg st="1" end="1"/>
                                            </p:txEl>
                                          </p:spTgt>
                                        </p:tgtEl>
                                        <p:attrNameLst>
                                          <p:attrName>style.visibility</p:attrName>
                                        </p:attrNameLst>
                                      </p:cBhvr>
                                      <p:to>
                                        <p:strVal val="visible"/>
                                      </p:to>
                                    </p:set>
                                    <p:animEffect transition="in" filter="dissolve">
                                      <p:cBhvr>
                                        <p:cTn id="52"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9" grpId="0" animBg="1"/>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12D92AF1-2C4F-45D1-8C56-896EA8949600}"/>
              </a:ext>
            </a:extLst>
          </p:cNvPr>
          <p:cNvSpPr>
            <a:spLocks noGrp="1" noChangeArrowheads="1"/>
          </p:cNvSpPr>
          <p:nvPr>
            <p:ph type="title"/>
          </p:nvPr>
        </p:nvSpPr>
        <p:spPr/>
        <p:txBody>
          <a:bodyPr/>
          <a:lstStyle/>
          <a:p>
            <a:r>
              <a:rPr lang="en-GB" altLang="en-US" sz="4000" b="1">
                <a:latin typeface="Verdana" panose="020B0604030504040204" pitchFamily="34" charset="0"/>
              </a:rPr>
              <a:t>Project Charter</a:t>
            </a:r>
          </a:p>
        </p:txBody>
      </p:sp>
      <p:sp>
        <p:nvSpPr>
          <p:cNvPr id="17411" name="Vertical Scroll 3">
            <a:extLst>
              <a:ext uri="{FF2B5EF4-FFF2-40B4-BE49-F238E27FC236}">
                <a16:creationId xmlns:a16="http://schemas.microsoft.com/office/drawing/2014/main" id="{5F1E03D4-1C92-488F-AF7E-AFD281591758}"/>
              </a:ext>
            </a:extLst>
          </p:cNvPr>
          <p:cNvSpPr>
            <a:spLocks noChangeArrowheads="1"/>
          </p:cNvSpPr>
          <p:nvPr/>
        </p:nvSpPr>
        <p:spPr bwMode="auto">
          <a:xfrm>
            <a:off x="1443038" y="1082675"/>
            <a:ext cx="6572251" cy="5568950"/>
          </a:xfrm>
          <a:prstGeom prst="verticalScroll">
            <a:avLst>
              <a:gd name="adj" fmla="val 12500"/>
            </a:avLst>
          </a:prstGeom>
          <a:solidFill>
            <a:srgbClr val="996633"/>
          </a:solidFill>
          <a:ln w="44450" algn="ctr">
            <a:solidFill>
              <a:srgbClr val="FFC000"/>
            </a:solidFill>
            <a:round/>
            <a:headEnd/>
            <a:tailEnd/>
          </a:ln>
        </p:spPr>
        <p:txBody>
          <a:bodyPr/>
          <a:lstStyle>
            <a:lvl1pPr marL="357188" indent="-263525">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ts val="1800"/>
              </a:spcBef>
              <a:spcAft>
                <a:spcPts val="600"/>
              </a:spcAft>
              <a:buSzTx/>
            </a:pPr>
            <a:r>
              <a:rPr lang="en-GB" altLang="en-US" sz="2800">
                <a:solidFill>
                  <a:schemeClr val="bg1"/>
                </a:solidFill>
                <a:latin typeface="Verdana" panose="020B0604030504040204" pitchFamily="34" charset="0"/>
              </a:rPr>
              <a:t>A simple statement of what is to be done</a:t>
            </a:r>
          </a:p>
          <a:p>
            <a:pPr>
              <a:spcBef>
                <a:spcPts val="1800"/>
              </a:spcBef>
              <a:spcAft>
                <a:spcPts val="600"/>
              </a:spcAft>
              <a:buSzTx/>
            </a:pPr>
            <a:r>
              <a:rPr lang="en-GB" altLang="en-US" sz="2800">
                <a:solidFill>
                  <a:schemeClr val="bg1"/>
                </a:solidFill>
                <a:latin typeface="Verdana" panose="020B0604030504040204" pitchFamily="34" charset="0"/>
              </a:rPr>
              <a:t>Something about the benefits that will result</a:t>
            </a:r>
          </a:p>
          <a:p>
            <a:pPr>
              <a:spcBef>
                <a:spcPts val="1800"/>
              </a:spcBef>
              <a:spcAft>
                <a:spcPts val="600"/>
              </a:spcAft>
              <a:buSzTx/>
            </a:pPr>
            <a:r>
              <a:rPr lang="en-GB" altLang="en-US" sz="2800">
                <a:solidFill>
                  <a:schemeClr val="bg1"/>
                </a:solidFill>
                <a:latin typeface="Verdana" panose="020B0604030504040204" pitchFamily="34" charset="0"/>
              </a:rPr>
              <a:t>A list of the main areas of work involved</a:t>
            </a:r>
          </a:p>
          <a:p>
            <a:pPr>
              <a:spcBef>
                <a:spcPts val="1800"/>
              </a:spcBef>
              <a:spcAft>
                <a:spcPts val="600"/>
              </a:spcAft>
              <a:buSzTx/>
            </a:pPr>
            <a:r>
              <a:rPr lang="en-GB" altLang="en-US" sz="2800">
                <a:solidFill>
                  <a:schemeClr val="bg1"/>
                </a:solidFill>
                <a:latin typeface="Verdana" panose="020B0604030504040204" pitchFamily="34" charset="0"/>
              </a:rPr>
              <a:t>An indication of timescale, etc</a:t>
            </a:r>
            <a:endParaRPr lang="en-GB" altLang="en-US" sz="2800">
              <a:solidFill>
                <a:schemeClr val="bg1"/>
              </a:solidFill>
              <a:latin typeface="Arial" panose="020B0604020202020204" pitchFamily="34" charset="0"/>
            </a:endParaRPr>
          </a:p>
        </p:txBody>
      </p:sp>
      <p:pic>
        <p:nvPicPr>
          <p:cNvPr id="4098" name="Picture 2" descr="https://s-media-cache-ak0.pinimg.com/736x/04/70/54/0470544036ff9b5f2d8e55e91052a82a.jpg">
            <a:extLst>
              <a:ext uri="{FF2B5EF4-FFF2-40B4-BE49-F238E27FC236}">
                <a16:creationId xmlns:a16="http://schemas.microsoft.com/office/drawing/2014/main" id="{01966982-6F0C-4CA3-B08A-A990CD1DAB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1726" y="1876425"/>
            <a:ext cx="3103563" cy="489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9A367A42-9429-480D-81CE-988C92498975}"/>
              </a:ext>
            </a:extLst>
          </p:cNvPr>
          <p:cNvSpPr>
            <a:spLocks noChangeArrowheads="1"/>
          </p:cNvSpPr>
          <p:nvPr/>
        </p:nvSpPr>
        <p:spPr bwMode="auto">
          <a:xfrm>
            <a:off x="2388814" y="972309"/>
            <a:ext cx="582285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b="1" i="1" dirty="0">
                <a:solidFill>
                  <a:schemeClr val="bg1"/>
                </a:solidFill>
                <a:latin typeface="segoe_uiregular"/>
              </a:rPr>
              <a:t>The charter answers the fundamental question, "</a:t>
            </a:r>
            <a:r>
              <a:rPr lang="en-GB" altLang="en-US" sz="2400" b="1" i="1" u="sng" dirty="0">
                <a:solidFill>
                  <a:schemeClr val="bg1"/>
                </a:solidFill>
                <a:latin typeface="segoe_uiregular"/>
              </a:rPr>
              <a:t>What are we trying to do</a:t>
            </a:r>
            <a:r>
              <a:rPr lang="en-GB" altLang="en-US" sz="2400" b="1" i="1" dirty="0">
                <a:solidFill>
                  <a:schemeClr val="bg1"/>
                </a:solidFill>
                <a:latin typeface="segoe_uiregular"/>
              </a:rPr>
              <a:t>?"</a:t>
            </a:r>
            <a:endParaRPr lang="en-GB" altLang="en-US" sz="2400" b="1" i="1" dirty="0">
              <a:solidFill>
                <a:schemeClr val="bg1"/>
              </a:solidFill>
              <a:latin typeface="Arial" panose="020B0604020202020204" pitchFamily="34" charset="0"/>
            </a:endParaRPr>
          </a:p>
        </p:txBody>
      </p:sp>
    </p:spTree>
    <p:extLst>
      <p:ext uri="{BB962C8B-B14F-4D97-AF65-F5344CB8AC3E}">
        <p14:creationId xmlns:p14="http://schemas.microsoft.com/office/powerpoint/2010/main" val="35201966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box(in)">
                                      <p:cBhvr>
                                        <p:cTn id="7" dur="500"/>
                                        <p:tgtEl>
                                          <p:spTgt spid="1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box(in)">
                                      <p:cBhvr>
                                        <p:cTn id="12" dur="500"/>
                                        <p:tgtEl>
                                          <p:spTgt spid="17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box(in)">
                                      <p:cBhvr>
                                        <p:cTn id="17" dur="500"/>
                                        <p:tgtEl>
                                          <p:spTgt spid="17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4098"/>
                                        </p:tgtEl>
                                        <p:attrNameLst>
                                          <p:attrName>style.visibility</p:attrName>
                                        </p:attrNameLst>
                                      </p:cBhvr>
                                      <p:to>
                                        <p:strVal val="visible"/>
                                      </p:to>
                                    </p:set>
                                    <p:animEffect transition="in" filter="dissolve">
                                      <p:cBhvr>
                                        <p:cTn id="22" dur="500"/>
                                        <p:tgtEl>
                                          <p:spTgt spid="409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dissolv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itle 1">
            <a:extLst>
              <a:ext uri="{FF2B5EF4-FFF2-40B4-BE49-F238E27FC236}">
                <a16:creationId xmlns:a16="http://schemas.microsoft.com/office/drawing/2014/main" id="{C5C902AE-F3F5-4D19-B3D6-E009B20A66DF}"/>
              </a:ext>
            </a:extLst>
          </p:cNvPr>
          <p:cNvSpPr>
            <a:spLocks noGrp="1"/>
          </p:cNvSpPr>
          <p:nvPr>
            <p:ph type="title"/>
          </p:nvPr>
        </p:nvSpPr>
        <p:spPr/>
        <p:txBody>
          <a:bodyPr/>
          <a:lstStyle/>
          <a:p>
            <a:r>
              <a:rPr lang="en-GB" altLang="en-US" b="1">
                <a:latin typeface="Calibri" panose="020F0502020204030204" pitchFamily="34" charset="0"/>
              </a:rPr>
              <a:t>Project Charter</a:t>
            </a:r>
            <a:endParaRPr lang="en-GB" altLang="en-US">
              <a:latin typeface="Calibri" panose="020F0502020204030204" pitchFamily="34" charset="0"/>
            </a:endParaRPr>
          </a:p>
        </p:txBody>
      </p:sp>
      <p:sp>
        <p:nvSpPr>
          <p:cNvPr id="3" name="Content Placeholder 2">
            <a:extLst>
              <a:ext uri="{FF2B5EF4-FFF2-40B4-BE49-F238E27FC236}">
                <a16:creationId xmlns:a16="http://schemas.microsoft.com/office/drawing/2014/main" id="{73423CA3-51B3-436B-8EB3-E95B578C90F2}"/>
              </a:ext>
            </a:extLst>
          </p:cNvPr>
          <p:cNvSpPr>
            <a:spLocks noGrp="1"/>
          </p:cNvSpPr>
          <p:nvPr>
            <p:ph idx="1"/>
          </p:nvPr>
        </p:nvSpPr>
        <p:spPr>
          <a:xfrm>
            <a:off x="824753" y="1365250"/>
            <a:ext cx="10596282" cy="4724400"/>
          </a:xfrm>
        </p:spPr>
        <p:txBody>
          <a:bodyPr>
            <a:normAutofit/>
          </a:bodyPr>
          <a:lstStyle/>
          <a:p>
            <a:pPr marL="658813" lvl="1" indent="-568325">
              <a:lnSpc>
                <a:spcPct val="150000"/>
              </a:lnSpc>
              <a:spcBef>
                <a:spcPct val="0"/>
              </a:spcBef>
              <a:buFont typeface="Wingdings" panose="05000000000000000000" pitchFamily="2" charset="2"/>
              <a:buChar char="ü"/>
            </a:pPr>
            <a:r>
              <a:rPr lang="en-GB" altLang="en-US" sz="3200" dirty="0">
                <a:latin typeface="Calibri" panose="020F0502020204030204" pitchFamily="34" charset="0"/>
              </a:rPr>
              <a:t>It states, at a high level, what the project is &amp; the rationale for doing it. </a:t>
            </a:r>
          </a:p>
          <a:p>
            <a:pPr marL="658813" lvl="1" indent="-568325">
              <a:lnSpc>
                <a:spcPct val="150000"/>
              </a:lnSpc>
              <a:spcBef>
                <a:spcPct val="0"/>
              </a:spcBef>
              <a:buFont typeface="Wingdings" panose="05000000000000000000" pitchFamily="2" charset="2"/>
              <a:buChar char="ü"/>
            </a:pPr>
            <a:r>
              <a:rPr lang="en-GB" altLang="en-US" sz="3200" dirty="0">
                <a:latin typeface="Calibri" panose="020F0502020204030204" pitchFamily="34" charset="0"/>
              </a:rPr>
              <a:t>It can also be used to give formal authorisation to the project.</a:t>
            </a:r>
          </a:p>
          <a:p>
            <a:pPr marL="658813" lvl="1" indent="-568325">
              <a:lnSpc>
                <a:spcPct val="150000"/>
              </a:lnSpc>
              <a:spcBef>
                <a:spcPct val="0"/>
              </a:spcBef>
              <a:buFont typeface="Wingdings" panose="05000000000000000000" pitchFamily="2" charset="2"/>
              <a:buChar char="ü"/>
            </a:pPr>
            <a:r>
              <a:rPr lang="en-GB" altLang="en-US" sz="3200" dirty="0">
                <a:latin typeface="Calibri" panose="020F0502020204030204" pitchFamily="34" charset="0"/>
              </a:rPr>
              <a:t>It is a short document, &amp; can be changed later as the tasks within the project become better understood.</a:t>
            </a:r>
          </a:p>
        </p:txBody>
      </p:sp>
    </p:spTree>
    <p:extLst>
      <p:ext uri="{BB962C8B-B14F-4D97-AF65-F5344CB8AC3E}">
        <p14:creationId xmlns:p14="http://schemas.microsoft.com/office/powerpoint/2010/main" val="208504753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itle 1">
            <a:extLst>
              <a:ext uri="{FF2B5EF4-FFF2-40B4-BE49-F238E27FC236}">
                <a16:creationId xmlns:a16="http://schemas.microsoft.com/office/drawing/2014/main" id="{096AA8EF-71E3-4E2E-A275-C3561C012529}"/>
              </a:ext>
            </a:extLst>
          </p:cNvPr>
          <p:cNvSpPr>
            <a:spLocks noGrp="1"/>
          </p:cNvSpPr>
          <p:nvPr>
            <p:ph type="title"/>
          </p:nvPr>
        </p:nvSpPr>
        <p:spPr/>
        <p:txBody>
          <a:bodyPr/>
          <a:lstStyle/>
          <a:p>
            <a:r>
              <a:rPr lang="en-GB" altLang="en-US" b="1">
                <a:latin typeface="Calibri" panose="020F0502020204030204" pitchFamily="34" charset="0"/>
              </a:rPr>
              <a:t>Project Charter</a:t>
            </a:r>
            <a:endParaRPr lang="en-GB" altLang="en-US">
              <a:latin typeface="Calibri" panose="020F0502020204030204" pitchFamily="34" charset="0"/>
            </a:endParaRPr>
          </a:p>
        </p:txBody>
      </p:sp>
      <p:sp>
        <p:nvSpPr>
          <p:cNvPr id="110595" name="Content Placeholder 2">
            <a:extLst>
              <a:ext uri="{FF2B5EF4-FFF2-40B4-BE49-F238E27FC236}">
                <a16:creationId xmlns:a16="http://schemas.microsoft.com/office/drawing/2014/main" id="{AC663FAA-D66E-49D4-AD2E-BEFD326C9EDD}"/>
              </a:ext>
            </a:extLst>
          </p:cNvPr>
          <p:cNvSpPr>
            <a:spLocks noGrp="1"/>
          </p:cNvSpPr>
          <p:nvPr>
            <p:ph idx="1"/>
          </p:nvPr>
        </p:nvSpPr>
        <p:spPr/>
        <p:txBody>
          <a:bodyPr/>
          <a:lstStyle/>
          <a:p>
            <a:pPr marL="658813" lvl="1" indent="-568325">
              <a:lnSpc>
                <a:spcPct val="150000"/>
              </a:lnSpc>
              <a:spcBef>
                <a:spcPct val="0"/>
              </a:spcBef>
              <a:buFont typeface="Wingdings" panose="05000000000000000000" pitchFamily="2" charset="2"/>
              <a:buChar char="ü"/>
            </a:pPr>
            <a:r>
              <a:rPr lang="en-GB" altLang="en-US">
                <a:latin typeface="Calibri" panose="020F0502020204030204" pitchFamily="34" charset="0"/>
              </a:rPr>
              <a:t>It describes what success will look like &amp; may indicate how this will be measured by detailing with the higher-level requirements of the project.</a:t>
            </a:r>
          </a:p>
          <a:p>
            <a:pPr marL="658813" lvl="1" indent="-568325">
              <a:lnSpc>
                <a:spcPct val="150000"/>
              </a:lnSpc>
              <a:spcBef>
                <a:spcPct val="0"/>
              </a:spcBef>
              <a:buFont typeface="Wingdings" panose="05000000000000000000" pitchFamily="2" charset="2"/>
              <a:buChar char="ü"/>
            </a:pPr>
            <a:r>
              <a:rPr lang="en-GB" altLang="en-US">
                <a:latin typeface="Calibri" panose="020F0502020204030204" pitchFamily="34" charset="0"/>
              </a:rPr>
              <a:t>Sets the scene for benefits realisation.</a:t>
            </a:r>
          </a:p>
          <a:p>
            <a:pPr marL="658813" lvl="1" indent="-568325">
              <a:lnSpc>
                <a:spcPct val="150000"/>
              </a:lnSpc>
              <a:spcBef>
                <a:spcPct val="0"/>
              </a:spcBef>
              <a:buFont typeface="Wingdings" panose="05000000000000000000" pitchFamily="2" charset="2"/>
              <a:buChar char="ü"/>
            </a:pPr>
            <a:r>
              <a:rPr lang="en-GB" altLang="en-US">
                <a:latin typeface="Calibri" panose="020F0502020204030204" pitchFamily="34" charset="0"/>
              </a:rPr>
              <a:t>A project management template designed for one kind of project may not be ideal for another.</a:t>
            </a:r>
          </a:p>
        </p:txBody>
      </p:sp>
    </p:spTree>
    <p:extLst>
      <p:ext uri="{BB962C8B-B14F-4D97-AF65-F5344CB8AC3E}">
        <p14:creationId xmlns:p14="http://schemas.microsoft.com/office/powerpoint/2010/main" val="2518744361"/>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EB41998D-4901-448E-8A6E-D5E2902E06A9}"/>
              </a:ext>
            </a:extLst>
          </p:cNvPr>
          <p:cNvSpPr>
            <a:spLocks noGrp="1" noChangeArrowheads="1"/>
          </p:cNvSpPr>
          <p:nvPr>
            <p:ph type="title"/>
          </p:nvPr>
        </p:nvSpPr>
        <p:spPr/>
        <p:txBody>
          <a:bodyPr/>
          <a:lstStyle/>
          <a:p>
            <a:r>
              <a:rPr lang="en-GB" altLang="en-US" sz="4000">
                <a:latin typeface="Verdana" panose="020B0604030504040204" pitchFamily="34" charset="0"/>
              </a:rPr>
              <a:t>PMBOK – Project Charter</a:t>
            </a:r>
            <a:endParaRPr lang="en-US" altLang="en-US" sz="4000">
              <a:latin typeface="Verdana" panose="020B0604030504040204" pitchFamily="34" charset="0"/>
            </a:endParaRPr>
          </a:p>
        </p:txBody>
      </p:sp>
      <p:pic>
        <p:nvPicPr>
          <p:cNvPr id="111619" name="Picture 4" descr="charter">
            <a:extLst>
              <a:ext uri="{FF2B5EF4-FFF2-40B4-BE49-F238E27FC236}">
                <a16:creationId xmlns:a16="http://schemas.microsoft.com/office/drawing/2014/main" id="{9D18D1D2-8940-4D8B-BDC3-4371CADEE2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448" y="1115453"/>
            <a:ext cx="11187952" cy="4531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34743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Title 1">
            <a:extLst>
              <a:ext uri="{FF2B5EF4-FFF2-40B4-BE49-F238E27FC236}">
                <a16:creationId xmlns:a16="http://schemas.microsoft.com/office/drawing/2014/main" id="{1A78E6C8-7249-419C-B3F1-99FBB5198039}"/>
              </a:ext>
            </a:extLst>
          </p:cNvPr>
          <p:cNvSpPr>
            <a:spLocks noGrp="1"/>
          </p:cNvSpPr>
          <p:nvPr>
            <p:ph type="title"/>
          </p:nvPr>
        </p:nvSpPr>
        <p:spPr/>
        <p:txBody>
          <a:bodyPr/>
          <a:lstStyle/>
          <a:p>
            <a:r>
              <a:rPr lang="en-GB" altLang="en-US" b="1">
                <a:latin typeface="Calibri" panose="020F0502020204030204" pitchFamily="34" charset="0"/>
              </a:rPr>
              <a:t>Project Scope</a:t>
            </a:r>
          </a:p>
        </p:txBody>
      </p:sp>
      <p:sp>
        <p:nvSpPr>
          <p:cNvPr id="28674" name="Content Placeholder 2">
            <a:extLst>
              <a:ext uri="{FF2B5EF4-FFF2-40B4-BE49-F238E27FC236}">
                <a16:creationId xmlns:a16="http://schemas.microsoft.com/office/drawing/2014/main" id="{878EFEF7-5425-476A-AEEA-C24598C29838}"/>
              </a:ext>
            </a:extLst>
          </p:cNvPr>
          <p:cNvSpPr>
            <a:spLocks noGrp="1"/>
          </p:cNvSpPr>
          <p:nvPr>
            <p:ph idx="1"/>
          </p:nvPr>
        </p:nvSpPr>
        <p:spPr>
          <a:xfrm>
            <a:off x="609600" y="1433513"/>
            <a:ext cx="10972800" cy="4393546"/>
          </a:xfrm>
        </p:spPr>
        <p:txBody>
          <a:bodyPr>
            <a:normAutofit lnSpcReduction="10000"/>
          </a:bodyPr>
          <a:lstStyle/>
          <a:p>
            <a:pPr>
              <a:buFont typeface="Wingdings" pitchFamily="2" charset="2"/>
              <a:buNone/>
              <a:defRPr/>
            </a:pPr>
            <a:r>
              <a:rPr lang="en-GB" dirty="0">
                <a:latin typeface="Calibri" panose="020F0502020204030204" pitchFamily="34" charset="0"/>
              </a:rPr>
              <a:t>Also known as scope of </a:t>
            </a:r>
            <a:r>
              <a:rPr lang="en-GB" i="1" dirty="0">
                <a:latin typeface="Calibri" panose="020F0502020204030204" pitchFamily="34" charset="0"/>
              </a:rPr>
              <a:t>work </a:t>
            </a:r>
            <a:endParaRPr lang="en-GB" dirty="0">
              <a:latin typeface="Calibri" panose="020F0502020204030204" pitchFamily="34" charset="0"/>
            </a:endParaRPr>
          </a:p>
          <a:p>
            <a:pPr>
              <a:defRPr/>
            </a:pPr>
            <a:r>
              <a:rPr lang="en-GB" sz="3600" b="1" u="sng" dirty="0">
                <a:solidFill>
                  <a:srgbClr val="C00000"/>
                </a:solidFill>
                <a:effectLst>
                  <a:outerShdw blurRad="38100" dist="38100" dir="2700000" algn="tl">
                    <a:srgbClr val="000000">
                      <a:alpha val="43137"/>
                    </a:srgbClr>
                  </a:outerShdw>
                </a:effectLst>
                <a:latin typeface="Calibri" panose="020F0502020204030204" pitchFamily="34" charset="0"/>
              </a:rPr>
              <a:t>The collective activity (work) to be undertaken to deliver a project.</a:t>
            </a:r>
          </a:p>
          <a:p>
            <a:pPr marL="536575" lvl="1" indent="-174625">
              <a:defRPr/>
            </a:pPr>
            <a:r>
              <a:rPr lang="en-GB" dirty="0">
                <a:latin typeface="Calibri" panose="020F0502020204030204" pitchFamily="34" charset="0"/>
              </a:rPr>
              <a:t>the total sum of all activity to be performed on a project</a:t>
            </a:r>
          </a:p>
          <a:p>
            <a:pPr marL="536575" lvl="1" indent="-174625">
              <a:defRPr/>
            </a:pPr>
            <a:r>
              <a:rPr lang="en-GB" dirty="0">
                <a:latin typeface="Calibri" panose="020F0502020204030204" pitchFamily="34" charset="0"/>
              </a:rPr>
              <a:t>a description of what is included in the project/ just as importantly what is </a:t>
            </a:r>
            <a:r>
              <a:rPr lang="en-GB" b="1" dirty="0">
                <a:latin typeface="Calibri" panose="020F0502020204030204" pitchFamily="34" charset="0"/>
              </a:rPr>
              <a:t>not</a:t>
            </a:r>
            <a:r>
              <a:rPr lang="en-GB" dirty="0">
                <a:latin typeface="Calibri" panose="020F0502020204030204" pitchFamily="34" charset="0"/>
              </a:rPr>
              <a:t> included</a:t>
            </a:r>
          </a:p>
          <a:p>
            <a:pPr marL="536575" lvl="1" indent="-174625">
              <a:defRPr/>
            </a:pPr>
            <a:r>
              <a:rPr lang="en-GB" dirty="0">
                <a:latin typeface="Calibri" panose="020F0502020204030204" pitchFamily="34" charset="0"/>
              </a:rPr>
              <a:t>determine the size &amp; skill requirements of the project team, </a:t>
            </a:r>
          </a:p>
          <a:p>
            <a:pPr marL="536575" lvl="1" indent="-174625">
              <a:defRPr/>
            </a:pPr>
            <a:r>
              <a:rPr lang="en-GB" dirty="0">
                <a:latin typeface="Calibri" panose="020F0502020204030204" pitchFamily="34" charset="0"/>
              </a:rPr>
              <a:t>the budget required, the time taken to deliver the project, the communication plan etc.</a:t>
            </a:r>
          </a:p>
        </p:txBody>
      </p:sp>
      <p:cxnSp>
        <p:nvCxnSpPr>
          <p:cNvPr id="5" name="Straight Connector 4">
            <a:extLst>
              <a:ext uri="{FF2B5EF4-FFF2-40B4-BE49-F238E27FC236}">
                <a16:creationId xmlns:a16="http://schemas.microsoft.com/office/drawing/2014/main" id="{DA036AA9-71E1-4F9B-A1FB-B907FAC6BC2B}"/>
              </a:ext>
            </a:extLst>
          </p:cNvPr>
          <p:cNvCxnSpPr>
            <a:cxnSpLocks noChangeShapeType="1"/>
          </p:cNvCxnSpPr>
          <p:nvPr/>
        </p:nvCxnSpPr>
        <p:spPr bwMode="auto">
          <a:xfrm flipV="1">
            <a:off x="4089400" y="4225926"/>
            <a:ext cx="2952750" cy="4763"/>
          </a:xfrm>
          <a:prstGeom prst="line">
            <a:avLst/>
          </a:prstGeom>
          <a:noFill/>
          <a:ln w="44450" algn="ctr">
            <a:solidFill>
              <a:srgbClr val="C00000"/>
            </a:solidFill>
            <a:round/>
            <a:headEnd/>
            <a:tailE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218891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8674">
                                            <p:txEl>
                                              <p:pRg st="2" end="2"/>
                                            </p:txEl>
                                          </p:spTgt>
                                        </p:tgtEl>
                                        <p:attrNameLst>
                                          <p:attrName>style.visibility</p:attrName>
                                        </p:attrNameLst>
                                      </p:cBhvr>
                                      <p:to>
                                        <p:strVal val="visible"/>
                                      </p:to>
                                    </p:set>
                                    <p:animEffect transition="in" filter="dissolve">
                                      <p:cBhvr>
                                        <p:cTn id="7" dur="500"/>
                                        <p:tgtEl>
                                          <p:spTgt spid="28674">
                                            <p:txEl>
                                              <p:pRg st="2" end="2"/>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28674">
                                            <p:txEl>
                                              <p:pRg st="3" end="3"/>
                                            </p:txEl>
                                          </p:spTgt>
                                        </p:tgtEl>
                                        <p:attrNameLst>
                                          <p:attrName>style.visibility</p:attrName>
                                        </p:attrNameLst>
                                      </p:cBhvr>
                                      <p:to>
                                        <p:strVal val="visible"/>
                                      </p:to>
                                    </p:set>
                                    <p:animEffect transition="in" filter="dissolve">
                                      <p:cBhvr>
                                        <p:cTn id="10" dur="500"/>
                                        <p:tgtEl>
                                          <p:spTgt spid="28674">
                                            <p:txEl>
                                              <p:pRg st="3" end="3"/>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9" presetClass="entr" presetSubtype="0" fill="hold" nodeType="clickEffect">
                                  <p:stCondLst>
                                    <p:cond delay="0"/>
                                  </p:stCondLst>
                                  <p:childTnLst>
                                    <p:set>
                                      <p:cBhvr>
                                        <p:cTn id="19" dur="1" fill="hold">
                                          <p:stCondLst>
                                            <p:cond delay="0"/>
                                          </p:stCondLst>
                                        </p:cTn>
                                        <p:tgtEl>
                                          <p:spTgt spid="28674">
                                            <p:txEl>
                                              <p:pRg st="4" end="4"/>
                                            </p:txEl>
                                          </p:spTgt>
                                        </p:tgtEl>
                                        <p:attrNameLst>
                                          <p:attrName>style.visibility</p:attrName>
                                        </p:attrNameLst>
                                      </p:cBhvr>
                                      <p:to>
                                        <p:strVal val="visible"/>
                                      </p:to>
                                    </p:set>
                                    <p:animEffect transition="in" filter="dissolve">
                                      <p:cBhvr>
                                        <p:cTn id="20" dur="500"/>
                                        <p:tgtEl>
                                          <p:spTgt spid="28674">
                                            <p:txEl>
                                              <p:pRg st="4" end="4"/>
                                            </p:txEl>
                                          </p:spTgt>
                                        </p:tgtEl>
                                      </p:cBhvr>
                                    </p:animEffect>
                                  </p:childTnLst>
                                </p:cTn>
                              </p:par>
                              <p:par>
                                <p:cTn id="21" presetID="9" presetClass="entr" presetSubtype="0" fill="hold" nodeType="withEffect">
                                  <p:stCondLst>
                                    <p:cond delay="0"/>
                                  </p:stCondLst>
                                  <p:childTnLst>
                                    <p:set>
                                      <p:cBhvr>
                                        <p:cTn id="22" dur="1" fill="hold">
                                          <p:stCondLst>
                                            <p:cond delay="0"/>
                                          </p:stCondLst>
                                        </p:cTn>
                                        <p:tgtEl>
                                          <p:spTgt spid="28674">
                                            <p:txEl>
                                              <p:pRg st="5" end="5"/>
                                            </p:txEl>
                                          </p:spTgt>
                                        </p:tgtEl>
                                        <p:attrNameLst>
                                          <p:attrName>style.visibility</p:attrName>
                                        </p:attrNameLst>
                                      </p:cBhvr>
                                      <p:to>
                                        <p:strVal val="visible"/>
                                      </p:to>
                                    </p:set>
                                    <p:animEffect transition="in" filter="dissolve">
                                      <p:cBhvr>
                                        <p:cTn id="23" dur="500"/>
                                        <p:tgtEl>
                                          <p:spTgt spid="2867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C1304A8F-4EEE-4B1C-98E9-8EF500A9C628}"/>
              </a:ext>
            </a:extLst>
          </p:cNvPr>
          <p:cNvSpPr>
            <a:spLocks noGrp="1" noChangeArrowheads="1"/>
          </p:cNvSpPr>
          <p:nvPr>
            <p:ph type="title"/>
          </p:nvPr>
        </p:nvSpPr>
        <p:spPr>
          <a:xfrm>
            <a:off x="2353983" y="345141"/>
            <a:ext cx="7772400" cy="1143000"/>
          </a:xfrm>
        </p:spPr>
        <p:txBody>
          <a:bodyPr/>
          <a:lstStyle/>
          <a:p>
            <a:r>
              <a:rPr lang="en-GB" altLang="en-US" dirty="0">
                <a:latin typeface="Verdana" panose="020B0604030504040204" pitchFamily="34" charset="0"/>
              </a:rPr>
              <a:t>Project Documentation</a:t>
            </a:r>
          </a:p>
        </p:txBody>
      </p:sp>
      <p:sp>
        <p:nvSpPr>
          <p:cNvPr id="125955" name="Rectangle 3">
            <a:extLst>
              <a:ext uri="{FF2B5EF4-FFF2-40B4-BE49-F238E27FC236}">
                <a16:creationId xmlns:a16="http://schemas.microsoft.com/office/drawing/2014/main" id="{18787CF0-E9DE-4FD1-874E-D48A778B85E0}"/>
              </a:ext>
            </a:extLst>
          </p:cNvPr>
          <p:cNvSpPr>
            <a:spLocks noGrp="1" noChangeArrowheads="1"/>
          </p:cNvSpPr>
          <p:nvPr>
            <p:ph type="body" idx="1"/>
          </p:nvPr>
        </p:nvSpPr>
        <p:spPr>
          <a:xfrm>
            <a:off x="986118" y="1488141"/>
            <a:ext cx="8686613" cy="4724400"/>
          </a:xfrm>
        </p:spPr>
        <p:txBody>
          <a:bodyPr/>
          <a:lstStyle/>
          <a:p>
            <a:r>
              <a:rPr lang="en-GB" altLang="en-US" dirty="0">
                <a:latin typeface="Verdana" panose="020B0604030504040204" pitchFamily="34" charset="0"/>
              </a:rPr>
              <a:t>Needs to be available</a:t>
            </a:r>
          </a:p>
          <a:p>
            <a:pPr lvl="1"/>
            <a:r>
              <a:rPr lang="en-GB" altLang="en-US" dirty="0">
                <a:latin typeface="Verdana" panose="020B0604030504040204" pitchFamily="34" charset="0"/>
              </a:rPr>
              <a:t>Keep hard copy handy</a:t>
            </a:r>
          </a:p>
          <a:p>
            <a:pPr lvl="1"/>
            <a:r>
              <a:rPr lang="en-GB" altLang="en-US" dirty="0">
                <a:latin typeface="Verdana" panose="020B0604030504040204" pitchFamily="34" charset="0"/>
              </a:rPr>
              <a:t>Create e-mail distribution lists</a:t>
            </a:r>
          </a:p>
          <a:p>
            <a:pPr lvl="1"/>
            <a:r>
              <a:rPr lang="en-GB" altLang="en-US" dirty="0">
                <a:latin typeface="Verdana" panose="020B0604030504040204" pitchFamily="34" charset="0"/>
              </a:rPr>
              <a:t>Issue it quickly to management and the project team</a:t>
            </a:r>
          </a:p>
          <a:p>
            <a:pPr lvl="1"/>
            <a:r>
              <a:rPr lang="en-GB" altLang="en-US" dirty="0">
                <a:latin typeface="Verdana" panose="020B0604030504040204" pitchFamily="34" charset="0"/>
              </a:rPr>
              <a:t>Maintain version control</a:t>
            </a:r>
            <a:r>
              <a:rPr lang="en-GB" altLang="en-US" dirty="0">
                <a:solidFill>
                  <a:srgbClr val="FF0000"/>
                </a:solidFill>
                <a:latin typeface="Verdana" panose="020B0604030504040204" pitchFamily="34" charset="0"/>
              </a:rPr>
              <a:t>!!!!!</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27488527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a:extLst>
              <a:ext uri="{FF2B5EF4-FFF2-40B4-BE49-F238E27FC236}">
                <a16:creationId xmlns:a16="http://schemas.microsoft.com/office/drawing/2014/main" id="{2A082636-7595-4523-9B12-C483651C0934}"/>
              </a:ext>
            </a:extLst>
          </p:cNvPr>
          <p:cNvSpPr>
            <a:spLocks noGrp="1" noChangeArrowheads="1"/>
          </p:cNvSpPr>
          <p:nvPr>
            <p:ph type="title"/>
          </p:nvPr>
        </p:nvSpPr>
        <p:spPr>
          <a:xfrm>
            <a:off x="3340100" y="0"/>
            <a:ext cx="7772400" cy="1143000"/>
          </a:xfrm>
        </p:spPr>
        <p:txBody>
          <a:bodyPr>
            <a:normAutofit fontScale="90000"/>
          </a:bodyPr>
          <a:lstStyle/>
          <a:p>
            <a:r>
              <a:rPr lang="en-GB" altLang="en-US">
                <a:latin typeface="Verdana" panose="020B0604030504040204" pitchFamily="34" charset="0"/>
              </a:rPr>
              <a:t>Configuration Management</a:t>
            </a:r>
          </a:p>
        </p:txBody>
      </p:sp>
      <p:sp>
        <p:nvSpPr>
          <p:cNvPr id="128003" name="Rectangle 3">
            <a:extLst>
              <a:ext uri="{FF2B5EF4-FFF2-40B4-BE49-F238E27FC236}">
                <a16:creationId xmlns:a16="http://schemas.microsoft.com/office/drawing/2014/main" id="{2B1180F8-D08A-4449-82AD-65F59D854D2A}"/>
              </a:ext>
            </a:extLst>
          </p:cNvPr>
          <p:cNvSpPr>
            <a:spLocks noGrp="1" noChangeArrowheads="1"/>
          </p:cNvSpPr>
          <p:nvPr>
            <p:ph type="body" idx="1"/>
          </p:nvPr>
        </p:nvSpPr>
        <p:spPr>
          <a:xfrm>
            <a:off x="824753" y="1143000"/>
            <a:ext cx="9157447" cy="4724400"/>
          </a:xfrm>
        </p:spPr>
        <p:txBody>
          <a:bodyPr>
            <a:normAutofit/>
          </a:bodyPr>
          <a:lstStyle/>
          <a:p>
            <a:r>
              <a:rPr lang="en-GB" altLang="en-US" dirty="0">
                <a:latin typeface="Verdana" panose="020B0604030504040204" pitchFamily="34" charset="0"/>
              </a:rPr>
              <a:t>Stay in version control of your project charter and other documents</a:t>
            </a:r>
          </a:p>
          <a:p>
            <a:r>
              <a:rPr lang="en-GB" altLang="en-US" dirty="0">
                <a:latin typeface="Verdana" panose="020B0604030504040204" pitchFamily="34" charset="0"/>
              </a:rPr>
              <a:t>Change Control – things will change</a:t>
            </a:r>
          </a:p>
          <a:p>
            <a:r>
              <a:rPr lang="en-GB" altLang="en-US" dirty="0">
                <a:latin typeface="Verdana" panose="020B0604030504040204" pitchFamily="34" charset="0"/>
              </a:rPr>
              <a:t>Document/Drawing numbers</a:t>
            </a:r>
          </a:p>
          <a:p>
            <a:r>
              <a:rPr lang="en-GB" altLang="en-US" dirty="0">
                <a:latin typeface="Verdana" panose="020B0604030504040204" pitchFamily="34" charset="0"/>
              </a:rPr>
              <a:t>Delivery dates</a:t>
            </a:r>
          </a:p>
          <a:p>
            <a:r>
              <a:rPr lang="en-GB" altLang="en-US" dirty="0">
                <a:latin typeface="Verdana" panose="020B0604030504040204" pitchFamily="34" charset="0"/>
              </a:rPr>
              <a:t>Ensuring everybody is working to the latest version of the plan</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1532562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a:extLst>
              <a:ext uri="{FF2B5EF4-FFF2-40B4-BE49-F238E27FC236}">
                <a16:creationId xmlns:a16="http://schemas.microsoft.com/office/drawing/2014/main" id="{6B3C965D-D747-4D64-A620-5ADD2196BEF2}"/>
              </a:ext>
            </a:extLst>
          </p:cNvPr>
          <p:cNvSpPr>
            <a:spLocks noGrp="1" noChangeArrowheads="1"/>
          </p:cNvSpPr>
          <p:nvPr>
            <p:ph type="title"/>
          </p:nvPr>
        </p:nvSpPr>
        <p:spPr>
          <a:xfrm>
            <a:off x="3314700" y="0"/>
            <a:ext cx="7772400" cy="1143000"/>
          </a:xfrm>
        </p:spPr>
        <p:txBody>
          <a:bodyPr/>
          <a:lstStyle/>
          <a:p>
            <a:r>
              <a:rPr lang="en-GB" altLang="en-US">
                <a:latin typeface="Verdana" panose="020B0604030504040204" pitchFamily="34" charset="0"/>
              </a:rPr>
              <a:t>Project Documentation</a:t>
            </a:r>
          </a:p>
        </p:txBody>
      </p:sp>
      <p:sp>
        <p:nvSpPr>
          <p:cNvPr id="130051" name="Rectangle 3">
            <a:extLst>
              <a:ext uri="{FF2B5EF4-FFF2-40B4-BE49-F238E27FC236}">
                <a16:creationId xmlns:a16="http://schemas.microsoft.com/office/drawing/2014/main" id="{C7CCC7B9-3DC6-4BCC-A397-7C67B9DFFEE4}"/>
              </a:ext>
            </a:extLst>
          </p:cNvPr>
          <p:cNvSpPr>
            <a:spLocks noGrp="1" noChangeArrowheads="1"/>
          </p:cNvSpPr>
          <p:nvPr>
            <p:ph type="body" idx="1"/>
          </p:nvPr>
        </p:nvSpPr>
        <p:spPr/>
        <p:txBody>
          <a:bodyPr/>
          <a:lstStyle/>
          <a:p>
            <a:r>
              <a:rPr lang="en-GB" altLang="en-US">
                <a:latin typeface="Verdana" panose="020B0604030504040204" pitchFamily="34" charset="0"/>
              </a:rPr>
              <a:t>Needs to be readable </a:t>
            </a:r>
          </a:p>
          <a:p>
            <a:pPr lvl="1"/>
            <a:r>
              <a:rPr lang="en-GB" altLang="en-US">
                <a:latin typeface="Verdana" panose="020B0604030504040204" pitchFamily="34" charset="0"/>
              </a:rPr>
              <a:t>Lots of white space</a:t>
            </a:r>
          </a:p>
          <a:p>
            <a:pPr lvl="1"/>
            <a:r>
              <a:rPr lang="en-GB" altLang="en-US">
                <a:latin typeface="Verdana" panose="020B0604030504040204" pitchFamily="34" charset="0"/>
              </a:rPr>
              <a:t>Clear language</a:t>
            </a:r>
          </a:p>
          <a:p>
            <a:pPr lvl="1"/>
            <a:r>
              <a:rPr lang="en-GB" altLang="en-US">
                <a:latin typeface="Verdana" panose="020B0604030504040204" pitchFamily="34" charset="0"/>
              </a:rPr>
              <a:t>Quantitative figures</a:t>
            </a:r>
          </a:p>
          <a:p>
            <a:pPr lvl="1"/>
            <a:r>
              <a:rPr lang="en-GB" altLang="en-US">
                <a:latin typeface="Verdana" panose="020B0604030504040204" pitchFamily="34" charset="0"/>
              </a:rPr>
              <a:t>Bullet points</a:t>
            </a:r>
          </a:p>
          <a:p>
            <a:pPr lvl="1"/>
            <a:r>
              <a:rPr lang="en-GB" altLang="en-US">
                <a:latin typeface="Verdana" panose="020B0604030504040204" pitchFamily="34" charset="0"/>
              </a:rPr>
              <a:t>Diagrams</a:t>
            </a:r>
          </a:p>
          <a:p>
            <a:pPr lvl="1"/>
            <a:r>
              <a:rPr lang="en-GB" altLang="en-US">
                <a:latin typeface="Verdana" panose="020B0604030504040204" pitchFamily="34" charset="0"/>
              </a:rPr>
              <a:t>Pictures</a:t>
            </a:r>
          </a:p>
          <a:p>
            <a:endParaRPr lang="en-GB" altLang="en-US">
              <a:latin typeface="Verdana" panose="020B0604030504040204" pitchFamily="34" charset="0"/>
            </a:endParaRPr>
          </a:p>
        </p:txBody>
      </p:sp>
    </p:spTree>
    <p:extLst>
      <p:ext uri="{BB962C8B-B14F-4D97-AF65-F5344CB8AC3E}">
        <p14:creationId xmlns:p14="http://schemas.microsoft.com/office/powerpoint/2010/main" val="922394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a:extLst>
              <a:ext uri="{FF2B5EF4-FFF2-40B4-BE49-F238E27FC236}">
                <a16:creationId xmlns:a16="http://schemas.microsoft.com/office/drawing/2014/main" id="{9DF0A0E8-4AE2-4D45-A5CE-7A7BC9DC9233}"/>
              </a:ext>
            </a:extLst>
          </p:cNvPr>
          <p:cNvSpPr>
            <a:spLocks noGrp="1" noChangeArrowheads="1"/>
          </p:cNvSpPr>
          <p:nvPr>
            <p:ph type="title"/>
          </p:nvPr>
        </p:nvSpPr>
        <p:spPr>
          <a:xfrm>
            <a:off x="3175000" y="0"/>
            <a:ext cx="7772400" cy="1143000"/>
          </a:xfrm>
        </p:spPr>
        <p:txBody>
          <a:bodyPr/>
          <a:lstStyle/>
          <a:p>
            <a:r>
              <a:rPr lang="en-GB" altLang="en-US">
                <a:latin typeface="Verdana" panose="020B0604030504040204" pitchFamily="34" charset="0"/>
              </a:rPr>
              <a:t>Project Documentation</a:t>
            </a:r>
          </a:p>
        </p:txBody>
      </p:sp>
      <p:sp>
        <p:nvSpPr>
          <p:cNvPr id="132099" name="Rectangle 3">
            <a:extLst>
              <a:ext uri="{FF2B5EF4-FFF2-40B4-BE49-F238E27FC236}">
                <a16:creationId xmlns:a16="http://schemas.microsoft.com/office/drawing/2014/main" id="{75CFC17F-7D30-4FA2-A235-8C57231BAF10}"/>
              </a:ext>
            </a:extLst>
          </p:cNvPr>
          <p:cNvSpPr>
            <a:spLocks noGrp="1" noChangeArrowheads="1"/>
          </p:cNvSpPr>
          <p:nvPr>
            <p:ph type="body" idx="1"/>
          </p:nvPr>
        </p:nvSpPr>
        <p:spPr/>
        <p:txBody>
          <a:bodyPr>
            <a:normAutofit lnSpcReduction="10000"/>
          </a:bodyPr>
          <a:lstStyle/>
          <a:p>
            <a:r>
              <a:rPr lang="en-GB" altLang="en-US">
                <a:latin typeface="Verdana" panose="020B0604030504040204" pitchFamily="34" charset="0"/>
              </a:rPr>
              <a:t>Needs to be agreed</a:t>
            </a:r>
          </a:p>
          <a:p>
            <a:pPr lvl="1"/>
            <a:r>
              <a:rPr lang="en-GB" altLang="en-US">
                <a:latin typeface="Verdana" panose="020B0604030504040204" pitchFamily="34" charset="0"/>
              </a:rPr>
              <a:t>Create it with the project team</a:t>
            </a:r>
          </a:p>
          <a:p>
            <a:pPr lvl="1"/>
            <a:r>
              <a:rPr lang="en-GB" altLang="en-US">
                <a:latin typeface="Verdana" panose="020B0604030504040204" pitchFamily="34" charset="0"/>
              </a:rPr>
              <a:t>Use other departments as required</a:t>
            </a:r>
          </a:p>
          <a:p>
            <a:pPr lvl="1"/>
            <a:r>
              <a:rPr lang="en-GB" altLang="en-US">
                <a:latin typeface="Verdana" panose="020B0604030504040204" pitchFamily="34" charset="0"/>
              </a:rPr>
              <a:t>Get the </a:t>
            </a:r>
          </a:p>
          <a:p>
            <a:pPr lvl="2"/>
            <a:r>
              <a:rPr lang="en-GB" altLang="en-US">
                <a:latin typeface="Verdana" panose="020B0604030504040204" pitchFamily="34" charset="0"/>
              </a:rPr>
              <a:t>Team </a:t>
            </a:r>
          </a:p>
          <a:p>
            <a:pPr lvl="2"/>
            <a:r>
              <a:rPr lang="en-GB" altLang="en-US">
                <a:latin typeface="Verdana" panose="020B0604030504040204" pitchFamily="34" charset="0"/>
              </a:rPr>
              <a:t>Client</a:t>
            </a:r>
          </a:p>
          <a:p>
            <a:pPr lvl="2"/>
            <a:r>
              <a:rPr lang="en-GB" altLang="en-US">
                <a:latin typeface="Verdana" panose="020B0604030504040204" pitchFamily="34" charset="0"/>
              </a:rPr>
              <a:t>Customer</a:t>
            </a:r>
          </a:p>
          <a:p>
            <a:pPr lvl="2"/>
            <a:r>
              <a:rPr lang="en-GB" altLang="en-US">
                <a:latin typeface="Verdana" panose="020B0604030504040204" pitchFamily="34" charset="0"/>
              </a:rPr>
              <a:t>Management </a:t>
            </a:r>
          </a:p>
          <a:p>
            <a:pPr lvl="3"/>
            <a:r>
              <a:rPr lang="en-GB" altLang="en-US">
                <a:latin typeface="Verdana" panose="020B0604030504040204" pitchFamily="34" charset="0"/>
              </a:rPr>
              <a:t>to sign it off.</a:t>
            </a:r>
          </a:p>
          <a:p>
            <a:endParaRPr lang="en-GB" altLang="en-US">
              <a:latin typeface="Verdana" panose="020B0604030504040204" pitchFamily="34" charset="0"/>
            </a:endParaRPr>
          </a:p>
          <a:p>
            <a:endParaRPr lang="en-GB" altLang="en-US">
              <a:latin typeface="Verdana" panose="020B0604030504040204" pitchFamily="34" charset="0"/>
            </a:endParaRPr>
          </a:p>
        </p:txBody>
      </p:sp>
    </p:spTree>
    <p:extLst>
      <p:ext uri="{BB962C8B-B14F-4D97-AF65-F5344CB8AC3E}">
        <p14:creationId xmlns:p14="http://schemas.microsoft.com/office/powerpoint/2010/main" val="495628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8847A-DDF7-D230-51B9-2C829CE359AA}"/>
              </a:ext>
            </a:extLst>
          </p:cNvPr>
          <p:cNvSpPr>
            <a:spLocks noGrp="1"/>
          </p:cNvSpPr>
          <p:nvPr>
            <p:ph type="ctrTitle"/>
          </p:nvPr>
        </p:nvSpPr>
        <p:spPr>
          <a:xfrm>
            <a:off x="1431235" y="145775"/>
            <a:ext cx="40759380" cy="5486400"/>
          </a:xfrm>
        </p:spPr>
        <p:txBody>
          <a:bodyPr/>
          <a:lstStyle/>
          <a:p>
            <a:r>
              <a:rPr lang="en-GB" sz="2800" b="1" dirty="0">
                <a:solidFill>
                  <a:schemeClr val="tx1"/>
                </a:solidFill>
              </a:rPr>
              <a:t>Mentimeter knowledge check quiz </a:t>
            </a:r>
            <a:br>
              <a:rPr lang="en-GB" dirty="0">
                <a:solidFill>
                  <a:schemeClr val="tx1"/>
                </a:solidFill>
              </a:rPr>
            </a:br>
            <a:endParaRPr lang="en-GB" dirty="0">
              <a:solidFill>
                <a:schemeClr val="tx1"/>
              </a:solidFill>
            </a:endParaRPr>
          </a:p>
        </p:txBody>
      </p:sp>
      <p:sp>
        <p:nvSpPr>
          <p:cNvPr id="4" name="Subtitle 3">
            <a:extLst>
              <a:ext uri="{FF2B5EF4-FFF2-40B4-BE49-F238E27FC236}">
                <a16:creationId xmlns:a16="http://schemas.microsoft.com/office/drawing/2014/main" id="{D83E1A11-0116-089B-CC9A-544BDC6370C5}"/>
              </a:ext>
            </a:extLst>
          </p:cNvPr>
          <p:cNvSpPr txBox="1">
            <a:spLocks noGrp="1"/>
          </p:cNvSpPr>
          <p:nvPr>
            <p:ph type="subTitle" idx="1"/>
          </p:nvPr>
        </p:nvSpPr>
        <p:spPr>
          <a:xfrm>
            <a:off x="1086832" y="1180984"/>
            <a:ext cx="9223859" cy="4056495"/>
          </a:xfrm>
          <a:prstGeom prst="rect">
            <a:avLst/>
          </a:prstGeom>
          <a:noFill/>
        </p:spPr>
        <p:txBody>
          <a:bodyPr wrap="square">
            <a:spAutoFit/>
          </a:bodyPr>
          <a:lstStyle/>
          <a:p>
            <a:r>
              <a:rPr lang="en-GB" sz="2800" dirty="0">
                <a:solidFill>
                  <a:schemeClr val="accent1"/>
                </a:solidFill>
              </a:rPr>
              <a:t>To wrap up, let’s do a quick quiz to review what we’ve learned.”</a:t>
            </a:r>
          </a:p>
          <a:p>
            <a:pPr>
              <a:buFont typeface="Arial" panose="020B0604020202020204" pitchFamily="34" charset="0"/>
              <a:buChar char="•"/>
            </a:pPr>
            <a:r>
              <a:rPr lang="en-GB" sz="2800" b="1" i="1" dirty="0">
                <a:solidFill>
                  <a:schemeClr val="accent1"/>
                </a:solidFill>
              </a:rPr>
              <a:t>Quiz Questions:</a:t>
            </a:r>
          </a:p>
          <a:p>
            <a:pPr>
              <a:buFont typeface="Arial" panose="020B0604020202020204" pitchFamily="34" charset="0"/>
              <a:buChar char="•"/>
            </a:pPr>
            <a:endParaRPr lang="en-GB" sz="2800" i="1" dirty="0">
              <a:solidFill>
                <a:schemeClr val="accent1"/>
              </a:solidFill>
            </a:endParaRPr>
          </a:p>
          <a:p>
            <a:pPr>
              <a:buFont typeface="Arial" panose="020B0604020202020204" pitchFamily="34" charset="0"/>
              <a:buChar char="•"/>
            </a:pPr>
            <a:r>
              <a:rPr lang="en-GB" sz="2800" dirty="0">
                <a:solidFill>
                  <a:schemeClr val="accent1"/>
                </a:solidFill>
              </a:rPr>
              <a:t>Define portfolio management.</a:t>
            </a:r>
          </a:p>
          <a:p>
            <a:pPr>
              <a:buFont typeface="Arial" panose="020B0604020202020204" pitchFamily="34" charset="0"/>
              <a:buChar char="•"/>
            </a:pPr>
            <a:r>
              <a:rPr lang="en-GB" sz="2800" dirty="0">
                <a:solidFill>
                  <a:schemeClr val="accent1"/>
                </a:solidFill>
              </a:rPr>
              <a:t>Name two key components of a business case.</a:t>
            </a:r>
          </a:p>
          <a:p>
            <a:pPr>
              <a:buFont typeface="Arial" panose="020B0604020202020204" pitchFamily="34" charset="0"/>
              <a:buChar char="•"/>
            </a:pPr>
            <a:r>
              <a:rPr lang="en-GB" sz="2800" dirty="0">
                <a:solidFill>
                  <a:schemeClr val="accent1"/>
                </a:solidFill>
              </a:rPr>
              <a:t>What is the main goal of benefits management</a:t>
            </a:r>
            <a:r>
              <a:rPr lang="en-GB" sz="1800" dirty="0">
                <a:solidFill>
                  <a:schemeClr val="accent1"/>
                </a:solidFill>
                <a:latin typeface="Montserrat"/>
              </a:rPr>
              <a:t>?</a:t>
            </a:r>
          </a:p>
          <a:p>
            <a:pPr>
              <a:buFont typeface="Arial" panose="020B0604020202020204" pitchFamily="34" charset="0"/>
              <a:buChar char="•"/>
            </a:pPr>
            <a:r>
              <a:rPr lang="en-GB" sz="2800" dirty="0">
                <a:solidFill>
                  <a:schemeClr val="accent1"/>
                </a:solidFill>
              </a:rPr>
              <a:t>What is the main goal of scope management?</a:t>
            </a:r>
          </a:p>
        </p:txBody>
      </p:sp>
    </p:spTree>
    <p:extLst>
      <p:ext uri="{BB962C8B-B14F-4D97-AF65-F5344CB8AC3E}">
        <p14:creationId xmlns:p14="http://schemas.microsoft.com/office/powerpoint/2010/main" val="41891990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30A8A-29C2-2EAE-D02D-977683B32F4F}"/>
              </a:ext>
            </a:extLst>
          </p:cNvPr>
          <p:cNvSpPr>
            <a:spLocks noGrp="1"/>
          </p:cNvSpPr>
          <p:nvPr>
            <p:ph type="ctrTitle"/>
          </p:nvPr>
        </p:nvSpPr>
        <p:spPr>
          <a:xfrm>
            <a:off x="1391824" y="537861"/>
            <a:ext cx="14527530" cy="3182112"/>
          </a:xfrm>
        </p:spPr>
        <p:txBody>
          <a:bodyPr/>
          <a:lstStyle/>
          <a:p>
            <a:r>
              <a:rPr lang="en-GB" b="1" dirty="0">
                <a:solidFill>
                  <a:schemeClr val="accent1"/>
                </a:solidFill>
                <a:latin typeface="Montserrat"/>
              </a:rPr>
              <a:t>SUMMARY</a:t>
            </a:r>
          </a:p>
        </p:txBody>
      </p:sp>
      <p:sp>
        <p:nvSpPr>
          <p:cNvPr id="3" name="Subtitle 2">
            <a:extLst>
              <a:ext uri="{FF2B5EF4-FFF2-40B4-BE49-F238E27FC236}">
                <a16:creationId xmlns:a16="http://schemas.microsoft.com/office/drawing/2014/main" id="{F7925E3E-B5A3-B944-C4C9-A628CE80456B}"/>
              </a:ext>
            </a:extLst>
          </p:cNvPr>
          <p:cNvSpPr>
            <a:spLocks noGrp="1"/>
          </p:cNvSpPr>
          <p:nvPr>
            <p:ph type="subTitle" idx="1"/>
          </p:nvPr>
        </p:nvSpPr>
        <p:spPr/>
        <p:txBody>
          <a:bodyPr/>
          <a:lstStyle/>
          <a:p>
            <a:r>
              <a:rPr lang="en-GB" sz="3200" dirty="0">
                <a:solidFill>
                  <a:schemeClr val="tx1"/>
                </a:solidFill>
                <a:latin typeface="Montserrat"/>
              </a:rPr>
              <a:t>Today, we covered the relationships between </a:t>
            </a:r>
            <a:r>
              <a:rPr lang="en-GB" sz="3200" b="1" dirty="0">
                <a:solidFill>
                  <a:schemeClr val="tx1"/>
                </a:solidFill>
                <a:latin typeface="Montserrat"/>
              </a:rPr>
              <a:t>projects</a:t>
            </a:r>
            <a:r>
              <a:rPr lang="en-GB" sz="3200" dirty="0">
                <a:solidFill>
                  <a:schemeClr val="tx1"/>
                </a:solidFill>
                <a:latin typeface="Montserrat"/>
              </a:rPr>
              <a:t>, </a:t>
            </a:r>
            <a:r>
              <a:rPr lang="en-GB" sz="3200" b="1" dirty="0">
                <a:solidFill>
                  <a:schemeClr val="tx1"/>
                </a:solidFill>
                <a:latin typeface="Montserrat"/>
              </a:rPr>
              <a:t>programmes</a:t>
            </a:r>
            <a:r>
              <a:rPr lang="en-GB" sz="3200" dirty="0">
                <a:solidFill>
                  <a:schemeClr val="tx1"/>
                </a:solidFill>
                <a:latin typeface="Montserrat"/>
              </a:rPr>
              <a:t>, and </a:t>
            </a:r>
            <a:r>
              <a:rPr lang="en-GB" sz="3200" b="1" dirty="0">
                <a:solidFill>
                  <a:schemeClr val="tx1"/>
                </a:solidFill>
                <a:latin typeface="Montserrat"/>
              </a:rPr>
              <a:t>portfolios</a:t>
            </a:r>
            <a:r>
              <a:rPr lang="en-GB" sz="3200" dirty="0">
                <a:solidFill>
                  <a:schemeClr val="tx1"/>
                </a:solidFill>
                <a:latin typeface="Montserrat"/>
              </a:rPr>
              <a:t>, the importance of the business case, and how </a:t>
            </a:r>
            <a:r>
              <a:rPr lang="en-GB" sz="3200" b="1" dirty="0">
                <a:solidFill>
                  <a:schemeClr val="tx1"/>
                </a:solidFill>
                <a:latin typeface="Montserrat"/>
              </a:rPr>
              <a:t>benefits management </a:t>
            </a:r>
            <a:r>
              <a:rPr lang="en-GB" sz="3200" dirty="0">
                <a:solidFill>
                  <a:schemeClr val="tx1"/>
                </a:solidFill>
                <a:latin typeface="Montserrat"/>
              </a:rPr>
              <a:t>ties everything together. </a:t>
            </a:r>
          </a:p>
          <a:p>
            <a:r>
              <a:rPr lang="en-GB" sz="3200" dirty="0">
                <a:solidFill>
                  <a:schemeClr val="tx1"/>
                </a:solidFill>
                <a:latin typeface="Montserrat"/>
              </a:rPr>
              <a:t>Don’t forget to review your notes and reflect on how you can integrate these concepts into your professional practice.”  </a:t>
            </a:r>
          </a:p>
          <a:p>
            <a:endParaRPr lang="en-GB" sz="2000" dirty="0"/>
          </a:p>
        </p:txBody>
      </p:sp>
    </p:spTree>
    <p:extLst>
      <p:ext uri="{BB962C8B-B14F-4D97-AF65-F5344CB8AC3E}">
        <p14:creationId xmlns:p14="http://schemas.microsoft.com/office/powerpoint/2010/main" val="36792163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FF0B6-0C4E-854F-9EEF-BF768B032930}"/>
              </a:ext>
            </a:extLst>
          </p:cNvPr>
          <p:cNvSpPr>
            <a:spLocks noGrp="1"/>
          </p:cNvSpPr>
          <p:nvPr>
            <p:ph type="ctrTitle"/>
          </p:nvPr>
        </p:nvSpPr>
        <p:spPr/>
        <p:txBody>
          <a:bodyPr/>
          <a:lstStyle/>
          <a:p>
            <a:r>
              <a:rPr lang="en-US" b="1" dirty="0"/>
              <a:t>Questions?</a:t>
            </a:r>
          </a:p>
        </p:txBody>
      </p:sp>
    </p:spTree>
    <p:extLst>
      <p:ext uri="{BB962C8B-B14F-4D97-AF65-F5344CB8AC3E}">
        <p14:creationId xmlns:p14="http://schemas.microsoft.com/office/powerpoint/2010/main" val="42379984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TotalTime>
  <Words>3437</Words>
  <Application>Microsoft Macintosh PowerPoint</Application>
  <PresentationFormat>Widescreen</PresentationFormat>
  <Paragraphs>397</Paragraphs>
  <Slides>47</Slides>
  <Notes>23</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47</vt:i4>
      </vt:variant>
    </vt:vector>
  </HeadingPairs>
  <TitlesOfParts>
    <vt:vector size="60" baseType="lpstr">
      <vt:lpstr>Aptos</vt:lpstr>
      <vt:lpstr>Arial</vt:lpstr>
      <vt:lpstr>Calibri</vt:lpstr>
      <vt:lpstr>Montserrat</vt:lpstr>
      <vt:lpstr>Myriad Pro</vt:lpstr>
      <vt:lpstr>Noto Sans</vt:lpstr>
      <vt:lpstr>Roboto</vt:lpstr>
      <vt:lpstr>segoe_uiregular</vt:lpstr>
      <vt:lpstr>Symbol</vt:lpstr>
      <vt:lpstr>Times New Roman</vt:lpstr>
      <vt:lpstr>Verdana</vt:lpstr>
      <vt:lpstr>Wingdings</vt:lpstr>
      <vt:lpstr>20140311PresentationUWTSDTemplate</vt:lpstr>
      <vt:lpstr>  Project Management LCBB5005   WEEK 2 - Projects, Programmes &amp;Portfolio - Business Case for a Project or Projects </vt:lpstr>
      <vt:lpstr>Learning objectives</vt:lpstr>
      <vt:lpstr>Objectives:  </vt:lpstr>
      <vt:lpstr>PowerPoint Presentation</vt:lpstr>
      <vt:lpstr>The Triple Constraint</vt:lpstr>
      <vt:lpstr>PROJECT MANAGEMENT CONTEXT</vt:lpstr>
      <vt:lpstr>Starter Activity: Managing the Triple Constraint</vt:lpstr>
      <vt:lpstr>Topic 1 – What is a Programme?</vt:lpstr>
      <vt:lpstr>Projects and Programmes  </vt:lpstr>
      <vt:lpstr>PowerPoint Presentation</vt:lpstr>
      <vt:lpstr>Group Activity 1: Identifying Programmes in Business Contexts  In your groups, brainstorm real-world examples of programmes within a business setting.  Consider contexts such as: Group allocation  Group A: Digital transformation initiatives such as the use of AI  Group B: Product diversification across markets Group C: Expansion into global markets  For each example, your group should: 1)Identify the overall goal of the programme 2)List the related projects that support the programme 3)Describe the expected benefits of each project  Present your findings to the class for discussion. </vt:lpstr>
      <vt:lpstr>PowerPoint Presentation</vt:lpstr>
      <vt:lpstr>Topic 2 : What is a Portfolio?</vt:lpstr>
      <vt:lpstr>PowerPoint Presentation</vt:lpstr>
      <vt:lpstr>Programmes And Portfolios</vt:lpstr>
      <vt:lpstr>Example portfolio</vt:lpstr>
      <vt:lpstr>GROUP ACTIVITY 2: How Portfolio Management Contributes To Organisational Strategy</vt:lpstr>
      <vt:lpstr>PowerPoint Presentation</vt:lpstr>
      <vt:lpstr>Business Case</vt:lpstr>
      <vt:lpstr>Topic 3 – The Business Case</vt:lpstr>
      <vt:lpstr>Key Components Explained:</vt:lpstr>
      <vt:lpstr>Continuation of Key components of Business Case</vt:lpstr>
      <vt:lpstr>GROUP ACTIVITY 3: Business Case for Sustainable Transport Pilot </vt:lpstr>
      <vt:lpstr>GROUP ACTIVITY 3: Business Case for Sustainable Transport Pilot </vt:lpstr>
      <vt:lpstr>Topic 4- Benefits Management</vt:lpstr>
      <vt:lpstr>Beyond Project Outputs</vt:lpstr>
      <vt:lpstr>Why It Matters</vt:lpstr>
      <vt:lpstr>Benefits Management-individually </vt:lpstr>
      <vt:lpstr>Scope Management</vt:lpstr>
      <vt:lpstr>Project Documentation</vt:lpstr>
      <vt:lpstr>Project Specification</vt:lpstr>
      <vt:lpstr>Project Specification</vt:lpstr>
      <vt:lpstr>Definition of Specification</vt:lpstr>
      <vt:lpstr>Prince2 -The Project Initiation Document (PID)</vt:lpstr>
      <vt:lpstr>Project Charter</vt:lpstr>
      <vt:lpstr>Project Charter</vt:lpstr>
      <vt:lpstr>Project Charter</vt:lpstr>
      <vt:lpstr>Project Charter</vt:lpstr>
      <vt:lpstr>PMBOK – Project Charter</vt:lpstr>
      <vt:lpstr>Project Scope</vt:lpstr>
      <vt:lpstr>Project Documentation</vt:lpstr>
      <vt:lpstr>Configuration Management</vt:lpstr>
      <vt:lpstr>Project Documentation</vt:lpstr>
      <vt:lpstr>Project Documentation</vt:lpstr>
      <vt:lpstr>Mentimeter knowledge check quiz  </vt:lpstr>
      <vt:lpstr>SUMMARY</vt:lpstr>
      <vt:lpstr>Questions?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LCBB5005   WEEK 2 Gathering Requirements and the Business Case</dc:title>
  <dc:creator>Tarila</dc:creator>
  <cp:lastModifiedBy>Ejike Udeogu</cp:lastModifiedBy>
  <cp:revision>22</cp:revision>
  <dcterms:created xsi:type="dcterms:W3CDTF">2021-09-06T09:34:40Z</dcterms:created>
  <dcterms:modified xsi:type="dcterms:W3CDTF">2026-09-16T08:22:22Z</dcterms:modified>
</cp:coreProperties>
</file>