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65" r:id="rId4"/>
    <p:sldId id="264" r:id="rId5"/>
    <p:sldId id="258" r:id="rId6"/>
    <p:sldId id="272" r:id="rId7"/>
    <p:sldId id="271" r:id="rId8"/>
    <p:sldId id="260" r:id="rId9"/>
    <p:sldId id="268" r:id="rId10"/>
    <p:sldId id="269" r:id="rId11"/>
    <p:sldId id="262" r:id="rId12"/>
    <p:sldId id="263" r:id="rId13"/>
    <p:sldId id="270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978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8EFDF8-22CF-4691-B80C-86EAD5061422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F95BC07-7E67-4EDA-89FC-93506C757E6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(1 )  FIXED ASSETS</a:t>
          </a:r>
          <a:endParaRPr lang="en-US"/>
        </a:p>
      </dgm:t>
    </dgm:pt>
    <dgm:pt modelId="{EB962AB0-8988-4E9A-A1B4-F9DECAE2CFA7}" type="parTrans" cxnId="{201199A4-D0E9-40B2-B536-5B94FF3FE863}">
      <dgm:prSet/>
      <dgm:spPr/>
      <dgm:t>
        <a:bodyPr/>
        <a:lstStyle/>
        <a:p>
          <a:endParaRPr lang="en-US"/>
        </a:p>
      </dgm:t>
    </dgm:pt>
    <dgm:pt modelId="{C7311DB3-5B6E-4666-AB95-8A8C7F3580B0}" type="sibTrans" cxnId="{201199A4-D0E9-40B2-B536-5B94FF3FE863}">
      <dgm:prSet/>
      <dgm:spPr/>
      <dgm:t>
        <a:bodyPr/>
        <a:lstStyle/>
        <a:p>
          <a:endParaRPr lang="en-US"/>
        </a:p>
      </dgm:t>
    </dgm:pt>
    <dgm:pt modelId="{B53B8618-3EAA-4FD2-BC29-000DEF3079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These are those assets purchased for continuing use in the business</a:t>
          </a:r>
          <a:endParaRPr lang="en-US" dirty="0"/>
        </a:p>
      </dgm:t>
    </dgm:pt>
    <dgm:pt modelId="{D75D10DA-A293-4443-B666-E9B867BE9B84}" type="parTrans" cxnId="{1E15B874-EADC-43B2-B470-97D781B83728}">
      <dgm:prSet/>
      <dgm:spPr/>
      <dgm:t>
        <a:bodyPr/>
        <a:lstStyle/>
        <a:p>
          <a:endParaRPr lang="en-US"/>
        </a:p>
      </dgm:t>
    </dgm:pt>
    <dgm:pt modelId="{73AC2FC9-A1E0-45C3-8482-6BC5E89987D1}" type="sibTrans" cxnId="{1E15B874-EADC-43B2-B470-97D781B83728}">
      <dgm:prSet/>
      <dgm:spPr/>
      <dgm:t>
        <a:bodyPr/>
        <a:lstStyle/>
        <a:p>
          <a:endParaRPr lang="en-US"/>
        </a:p>
      </dgm:t>
    </dgm:pt>
    <dgm:pt modelId="{F3345CCA-C5BC-49F9-B9BA-CA0CF95959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i.e.  not for resale</a:t>
          </a:r>
          <a:endParaRPr lang="en-US"/>
        </a:p>
      </dgm:t>
    </dgm:pt>
    <dgm:pt modelId="{C98E0A35-CB8E-48AF-B69E-F29A8ABEA67B}" type="parTrans" cxnId="{E2E7CC73-494B-47DF-93F0-652E9F41EFED}">
      <dgm:prSet/>
      <dgm:spPr/>
      <dgm:t>
        <a:bodyPr/>
        <a:lstStyle/>
        <a:p>
          <a:endParaRPr lang="en-US"/>
        </a:p>
      </dgm:t>
    </dgm:pt>
    <dgm:pt modelId="{44189EC2-BD01-40A8-8B6E-D84CAB94FBC3}" type="sibTrans" cxnId="{E2E7CC73-494B-47DF-93F0-652E9F41EFED}">
      <dgm:prSet/>
      <dgm:spPr/>
      <dgm:t>
        <a:bodyPr/>
        <a:lstStyle/>
        <a:p>
          <a:endParaRPr lang="en-US"/>
        </a:p>
      </dgm:t>
    </dgm:pt>
    <dgm:pt modelId="{4612A1BE-AB2F-4688-8D85-62FBFF0350A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e.g. Motor vehicles</a:t>
          </a:r>
          <a:endParaRPr lang="en-US"/>
        </a:p>
      </dgm:t>
    </dgm:pt>
    <dgm:pt modelId="{47E6F894-B4F4-4920-A1C4-19115FEC68C7}" type="parTrans" cxnId="{E20EE757-3568-4099-A7A6-C284A694D5D9}">
      <dgm:prSet/>
      <dgm:spPr/>
      <dgm:t>
        <a:bodyPr/>
        <a:lstStyle/>
        <a:p>
          <a:endParaRPr lang="en-US"/>
        </a:p>
      </dgm:t>
    </dgm:pt>
    <dgm:pt modelId="{F326066E-3ED0-4439-958C-AA11F460F5F5}" type="sibTrans" cxnId="{E20EE757-3568-4099-A7A6-C284A694D5D9}">
      <dgm:prSet/>
      <dgm:spPr/>
      <dgm:t>
        <a:bodyPr/>
        <a:lstStyle/>
        <a:p>
          <a:endParaRPr lang="en-US"/>
        </a:p>
      </dgm:t>
    </dgm:pt>
    <dgm:pt modelId="{CDB61336-C943-4A25-914B-D4B0F21FC0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Land and buildings</a:t>
          </a:r>
          <a:endParaRPr lang="en-US"/>
        </a:p>
      </dgm:t>
    </dgm:pt>
    <dgm:pt modelId="{C06E98B6-81F8-47B3-A8AB-969DE4AE998C}" type="parTrans" cxnId="{5EE8DDFC-0CEA-429F-84BC-39C5B56E5A6E}">
      <dgm:prSet/>
      <dgm:spPr/>
      <dgm:t>
        <a:bodyPr/>
        <a:lstStyle/>
        <a:p>
          <a:endParaRPr lang="en-US"/>
        </a:p>
      </dgm:t>
    </dgm:pt>
    <dgm:pt modelId="{D1EA06B1-0662-4B1B-A87E-D3856AF3DD45}" type="sibTrans" cxnId="{5EE8DDFC-0CEA-429F-84BC-39C5B56E5A6E}">
      <dgm:prSet/>
      <dgm:spPr/>
      <dgm:t>
        <a:bodyPr/>
        <a:lstStyle/>
        <a:p>
          <a:endParaRPr lang="en-US"/>
        </a:p>
      </dgm:t>
    </dgm:pt>
    <dgm:pt modelId="{EACEA13D-7878-45C1-8884-6208E9D44C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Plant and machinery</a:t>
          </a:r>
          <a:endParaRPr lang="en-US"/>
        </a:p>
      </dgm:t>
    </dgm:pt>
    <dgm:pt modelId="{A97AAA6B-6E55-456B-B407-18590A712C7C}" type="parTrans" cxnId="{D94FBED9-66E5-45F1-9863-48B2EA2E45D9}">
      <dgm:prSet/>
      <dgm:spPr/>
      <dgm:t>
        <a:bodyPr/>
        <a:lstStyle/>
        <a:p>
          <a:endParaRPr lang="en-US"/>
        </a:p>
      </dgm:t>
    </dgm:pt>
    <dgm:pt modelId="{5E3EBCCB-A802-4F45-B124-BABD4E3E6002}" type="sibTrans" cxnId="{D94FBED9-66E5-45F1-9863-48B2EA2E45D9}">
      <dgm:prSet/>
      <dgm:spPr/>
      <dgm:t>
        <a:bodyPr/>
        <a:lstStyle/>
        <a:p>
          <a:endParaRPr lang="en-US"/>
        </a:p>
      </dgm:t>
    </dgm:pt>
    <dgm:pt modelId="{ADF78BDD-F7BD-4D93-BEC4-A0F3144F9127}" type="pres">
      <dgm:prSet presAssocID="{578EFDF8-22CF-4691-B80C-86EAD5061422}" presName="root" presStyleCnt="0">
        <dgm:presLayoutVars>
          <dgm:dir/>
          <dgm:resizeHandles val="exact"/>
        </dgm:presLayoutVars>
      </dgm:prSet>
      <dgm:spPr/>
    </dgm:pt>
    <dgm:pt modelId="{2677ECCF-7F9C-45DD-8EA1-39DD53746665}" type="pres">
      <dgm:prSet presAssocID="{1F95BC07-7E67-4EDA-89FC-93506C757E65}" presName="compNode" presStyleCnt="0"/>
      <dgm:spPr/>
    </dgm:pt>
    <dgm:pt modelId="{C8E7B3F4-D724-42B5-A3BF-57382E182EA8}" type="pres">
      <dgm:prSet presAssocID="{1F95BC07-7E67-4EDA-89FC-93506C757E6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ld bars"/>
        </a:ext>
      </dgm:extLst>
    </dgm:pt>
    <dgm:pt modelId="{9B39297C-C1D7-4856-A4C0-0965B12D9F60}" type="pres">
      <dgm:prSet presAssocID="{1F95BC07-7E67-4EDA-89FC-93506C757E65}" presName="iconSpace" presStyleCnt="0"/>
      <dgm:spPr/>
    </dgm:pt>
    <dgm:pt modelId="{35DDD98B-AD9B-4086-B10D-48E63B8D3679}" type="pres">
      <dgm:prSet presAssocID="{1F95BC07-7E67-4EDA-89FC-93506C757E65}" presName="parTx" presStyleLbl="revTx" presStyleIdx="0" presStyleCnt="4">
        <dgm:presLayoutVars>
          <dgm:chMax val="0"/>
          <dgm:chPref val="0"/>
        </dgm:presLayoutVars>
      </dgm:prSet>
      <dgm:spPr/>
    </dgm:pt>
    <dgm:pt modelId="{90A54570-0F2A-42BE-BC29-9A500C42FDCE}" type="pres">
      <dgm:prSet presAssocID="{1F95BC07-7E67-4EDA-89FC-93506C757E65}" presName="txSpace" presStyleCnt="0"/>
      <dgm:spPr/>
    </dgm:pt>
    <dgm:pt modelId="{39EF3F1B-BD74-4D9E-80E8-60EF64BBCC95}" type="pres">
      <dgm:prSet presAssocID="{1F95BC07-7E67-4EDA-89FC-93506C757E65}" presName="desTx" presStyleLbl="revTx" presStyleIdx="1" presStyleCnt="4">
        <dgm:presLayoutVars/>
      </dgm:prSet>
      <dgm:spPr/>
    </dgm:pt>
    <dgm:pt modelId="{7A6F886D-DE45-4B4C-95A3-945C94EE1EAF}" type="pres">
      <dgm:prSet presAssocID="{C7311DB3-5B6E-4666-AB95-8A8C7F3580B0}" presName="sibTrans" presStyleCnt="0"/>
      <dgm:spPr/>
    </dgm:pt>
    <dgm:pt modelId="{EB1B26E6-A8BC-4354-A4F0-5EE45D362A04}" type="pres">
      <dgm:prSet presAssocID="{4612A1BE-AB2F-4688-8D85-62FBFF0350AA}" presName="compNode" presStyleCnt="0"/>
      <dgm:spPr/>
    </dgm:pt>
    <dgm:pt modelId="{B9787A57-477E-44C3-A961-1DF0E4757578}" type="pres">
      <dgm:prSet presAssocID="{4612A1BE-AB2F-4688-8D85-62FBFF0350A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A45558EC-BB61-4EB0-909B-472218D3B6A1}" type="pres">
      <dgm:prSet presAssocID="{4612A1BE-AB2F-4688-8D85-62FBFF0350AA}" presName="iconSpace" presStyleCnt="0"/>
      <dgm:spPr/>
    </dgm:pt>
    <dgm:pt modelId="{6AEFAC5D-E170-4909-B606-51C74C4D5B25}" type="pres">
      <dgm:prSet presAssocID="{4612A1BE-AB2F-4688-8D85-62FBFF0350AA}" presName="parTx" presStyleLbl="revTx" presStyleIdx="2" presStyleCnt="4">
        <dgm:presLayoutVars>
          <dgm:chMax val="0"/>
          <dgm:chPref val="0"/>
        </dgm:presLayoutVars>
      </dgm:prSet>
      <dgm:spPr/>
    </dgm:pt>
    <dgm:pt modelId="{05D47538-0B90-4CF3-9481-8E4606AFF9E8}" type="pres">
      <dgm:prSet presAssocID="{4612A1BE-AB2F-4688-8D85-62FBFF0350AA}" presName="txSpace" presStyleCnt="0"/>
      <dgm:spPr/>
    </dgm:pt>
    <dgm:pt modelId="{DD3F0D18-64F4-4F0B-AF2D-51CC14C06D4D}" type="pres">
      <dgm:prSet presAssocID="{4612A1BE-AB2F-4688-8D85-62FBFF0350AA}" presName="desTx" presStyleLbl="revTx" presStyleIdx="3" presStyleCnt="4">
        <dgm:presLayoutVars/>
      </dgm:prSet>
      <dgm:spPr/>
    </dgm:pt>
  </dgm:ptLst>
  <dgm:cxnLst>
    <dgm:cxn modelId="{895CFD0A-5502-46A6-8B67-F6BBA4A59141}" type="presOf" srcId="{4612A1BE-AB2F-4688-8D85-62FBFF0350AA}" destId="{6AEFAC5D-E170-4909-B606-51C74C4D5B25}" srcOrd="0" destOrd="0" presId="urn:microsoft.com/office/officeart/2018/2/layout/IconLabelDescriptionList"/>
    <dgm:cxn modelId="{D97ADE1A-83F7-440D-B766-4F2E8C0A1085}" type="presOf" srcId="{F3345CCA-C5BC-49F9-B9BA-CA0CF959598B}" destId="{39EF3F1B-BD74-4D9E-80E8-60EF64BBCC95}" srcOrd="0" destOrd="1" presId="urn:microsoft.com/office/officeart/2018/2/layout/IconLabelDescriptionList"/>
    <dgm:cxn modelId="{39FC6868-C155-4188-A90B-4420CF8AA663}" type="presOf" srcId="{578EFDF8-22CF-4691-B80C-86EAD5061422}" destId="{ADF78BDD-F7BD-4D93-BEC4-A0F3144F9127}" srcOrd="0" destOrd="0" presId="urn:microsoft.com/office/officeart/2018/2/layout/IconLabelDescriptionList"/>
    <dgm:cxn modelId="{3481B06E-3669-4B4B-816D-5BC7BF0CCFAC}" type="presOf" srcId="{CDB61336-C943-4A25-914B-D4B0F21FC078}" destId="{DD3F0D18-64F4-4F0B-AF2D-51CC14C06D4D}" srcOrd="0" destOrd="0" presId="urn:microsoft.com/office/officeart/2018/2/layout/IconLabelDescriptionList"/>
    <dgm:cxn modelId="{E2E7CC73-494B-47DF-93F0-652E9F41EFED}" srcId="{1F95BC07-7E67-4EDA-89FC-93506C757E65}" destId="{F3345CCA-C5BC-49F9-B9BA-CA0CF959598B}" srcOrd="1" destOrd="0" parTransId="{C98E0A35-CB8E-48AF-B69E-F29A8ABEA67B}" sibTransId="{44189EC2-BD01-40A8-8B6E-D84CAB94FBC3}"/>
    <dgm:cxn modelId="{1E15B874-EADC-43B2-B470-97D781B83728}" srcId="{1F95BC07-7E67-4EDA-89FC-93506C757E65}" destId="{B53B8618-3EAA-4FD2-BC29-000DEF307964}" srcOrd="0" destOrd="0" parTransId="{D75D10DA-A293-4443-B666-E9B867BE9B84}" sibTransId="{73AC2FC9-A1E0-45C3-8482-6BC5E89987D1}"/>
    <dgm:cxn modelId="{E20EE757-3568-4099-A7A6-C284A694D5D9}" srcId="{578EFDF8-22CF-4691-B80C-86EAD5061422}" destId="{4612A1BE-AB2F-4688-8D85-62FBFF0350AA}" srcOrd="1" destOrd="0" parTransId="{47E6F894-B4F4-4920-A1C4-19115FEC68C7}" sibTransId="{F326066E-3ED0-4439-958C-AA11F460F5F5}"/>
    <dgm:cxn modelId="{3F46BF8D-8317-4642-9196-EF69C5528426}" type="presOf" srcId="{1F95BC07-7E67-4EDA-89FC-93506C757E65}" destId="{35DDD98B-AD9B-4086-B10D-48E63B8D3679}" srcOrd="0" destOrd="0" presId="urn:microsoft.com/office/officeart/2018/2/layout/IconLabelDescriptionList"/>
    <dgm:cxn modelId="{201199A4-D0E9-40B2-B536-5B94FF3FE863}" srcId="{578EFDF8-22CF-4691-B80C-86EAD5061422}" destId="{1F95BC07-7E67-4EDA-89FC-93506C757E65}" srcOrd="0" destOrd="0" parTransId="{EB962AB0-8988-4E9A-A1B4-F9DECAE2CFA7}" sibTransId="{C7311DB3-5B6E-4666-AB95-8A8C7F3580B0}"/>
    <dgm:cxn modelId="{CD060CD8-C0E8-4CEC-A662-480F7D2E85F9}" type="presOf" srcId="{B53B8618-3EAA-4FD2-BC29-000DEF307964}" destId="{39EF3F1B-BD74-4D9E-80E8-60EF64BBCC95}" srcOrd="0" destOrd="0" presId="urn:microsoft.com/office/officeart/2018/2/layout/IconLabelDescriptionList"/>
    <dgm:cxn modelId="{D94FBED9-66E5-45F1-9863-48B2EA2E45D9}" srcId="{4612A1BE-AB2F-4688-8D85-62FBFF0350AA}" destId="{EACEA13D-7878-45C1-8884-6208E9D44C2D}" srcOrd="1" destOrd="0" parTransId="{A97AAA6B-6E55-456B-B407-18590A712C7C}" sibTransId="{5E3EBCCB-A802-4F45-B124-BABD4E3E6002}"/>
    <dgm:cxn modelId="{5EE8DDFC-0CEA-429F-84BC-39C5B56E5A6E}" srcId="{4612A1BE-AB2F-4688-8D85-62FBFF0350AA}" destId="{CDB61336-C943-4A25-914B-D4B0F21FC078}" srcOrd="0" destOrd="0" parTransId="{C06E98B6-81F8-47B3-A8AB-969DE4AE998C}" sibTransId="{D1EA06B1-0662-4B1B-A87E-D3856AF3DD45}"/>
    <dgm:cxn modelId="{F2E9F3FC-075E-4531-AC80-CD9BF3816F9E}" type="presOf" srcId="{EACEA13D-7878-45C1-8884-6208E9D44C2D}" destId="{DD3F0D18-64F4-4F0B-AF2D-51CC14C06D4D}" srcOrd="0" destOrd="1" presId="urn:microsoft.com/office/officeart/2018/2/layout/IconLabelDescriptionList"/>
    <dgm:cxn modelId="{D1D59C9E-F2A4-4737-8AB4-63FFF9F048A5}" type="presParOf" srcId="{ADF78BDD-F7BD-4D93-BEC4-A0F3144F9127}" destId="{2677ECCF-7F9C-45DD-8EA1-39DD53746665}" srcOrd="0" destOrd="0" presId="urn:microsoft.com/office/officeart/2018/2/layout/IconLabelDescriptionList"/>
    <dgm:cxn modelId="{7A2F3B9E-CAE9-4794-A804-DD14407A75AA}" type="presParOf" srcId="{2677ECCF-7F9C-45DD-8EA1-39DD53746665}" destId="{C8E7B3F4-D724-42B5-A3BF-57382E182EA8}" srcOrd="0" destOrd="0" presId="urn:microsoft.com/office/officeart/2018/2/layout/IconLabelDescriptionList"/>
    <dgm:cxn modelId="{808D8829-B08A-4CDC-849A-6BF4B0669B96}" type="presParOf" srcId="{2677ECCF-7F9C-45DD-8EA1-39DD53746665}" destId="{9B39297C-C1D7-4856-A4C0-0965B12D9F60}" srcOrd="1" destOrd="0" presId="urn:microsoft.com/office/officeart/2018/2/layout/IconLabelDescriptionList"/>
    <dgm:cxn modelId="{5309DD94-EA4A-4E1B-A46F-141047B44C03}" type="presParOf" srcId="{2677ECCF-7F9C-45DD-8EA1-39DD53746665}" destId="{35DDD98B-AD9B-4086-B10D-48E63B8D3679}" srcOrd="2" destOrd="0" presId="urn:microsoft.com/office/officeart/2018/2/layout/IconLabelDescriptionList"/>
    <dgm:cxn modelId="{206D25F4-3F9A-45B7-9A8A-06B1A56FF3B1}" type="presParOf" srcId="{2677ECCF-7F9C-45DD-8EA1-39DD53746665}" destId="{90A54570-0F2A-42BE-BC29-9A500C42FDCE}" srcOrd="3" destOrd="0" presId="urn:microsoft.com/office/officeart/2018/2/layout/IconLabelDescriptionList"/>
    <dgm:cxn modelId="{9B53B826-C1B5-4326-ABA2-0993C78A4AD6}" type="presParOf" srcId="{2677ECCF-7F9C-45DD-8EA1-39DD53746665}" destId="{39EF3F1B-BD74-4D9E-80E8-60EF64BBCC95}" srcOrd="4" destOrd="0" presId="urn:microsoft.com/office/officeart/2018/2/layout/IconLabelDescriptionList"/>
    <dgm:cxn modelId="{E1A110A0-AFBC-478F-B21A-9395255EB8E6}" type="presParOf" srcId="{ADF78BDD-F7BD-4D93-BEC4-A0F3144F9127}" destId="{7A6F886D-DE45-4B4C-95A3-945C94EE1EAF}" srcOrd="1" destOrd="0" presId="urn:microsoft.com/office/officeart/2018/2/layout/IconLabelDescriptionList"/>
    <dgm:cxn modelId="{E920D7A4-15B8-4A77-B2FF-E4D7602ED294}" type="presParOf" srcId="{ADF78BDD-F7BD-4D93-BEC4-A0F3144F9127}" destId="{EB1B26E6-A8BC-4354-A4F0-5EE45D362A04}" srcOrd="2" destOrd="0" presId="urn:microsoft.com/office/officeart/2018/2/layout/IconLabelDescriptionList"/>
    <dgm:cxn modelId="{3BAB6EF1-2EEB-4D94-9ED1-2ED9FF674BC0}" type="presParOf" srcId="{EB1B26E6-A8BC-4354-A4F0-5EE45D362A04}" destId="{B9787A57-477E-44C3-A961-1DF0E4757578}" srcOrd="0" destOrd="0" presId="urn:microsoft.com/office/officeart/2018/2/layout/IconLabelDescriptionList"/>
    <dgm:cxn modelId="{55342552-D89B-4F8C-941C-4067C4808E69}" type="presParOf" srcId="{EB1B26E6-A8BC-4354-A4F0-5EE45D362A04}" destId="{A45558EC-BB61-4EB0-909B-472218D3B6A1}" srcOrd="1" destOrd="0" presId="urn:microsoft.com/office/officeart/2018/2/layout/IconLabelDescriptionList"/>
    <dgm:cxn modelId="{EBC1DA9A-BDF7-4864-93C5-B71C602FA75F}" type="presParOf" srcId="{EB1B26E6-A8BC-4354-A4F0-5EE45D362A04}" destId="{6AEFAC5D-E170-4909-B606-51C74C4D5B25}" srcOrd="2" destOrd="0" presId="urn:microsoft.com/office/officeart/2018/2/layout/IconLabelDescriptionList"/>
    <dgm:cxn modelId="{1E7D18A8-5033-4246-88BB-524FD08307A5}" type="presParOf" srcId="{EB1B26E6-A8BC-4354-A4F0-5EE45D362A04}" destId="{05D47538-0B90-4CF3-9481-8E4606AFF9E8}" srcOrd="3" destOrd="0" presId="urn:microsoft.com/office/officeart/2018/2/layout/IconLabelDescriptionList"/>
    <dgm:cxn modelId="{EC73B5EE-3C2E-4B37-AB23-EFD0D37B60AC}" type="presParOf" srcId="{EB1B26E6-A8BC-4354-A4F0-5EE45D362A04}" destId="{DD3F0D18-64F4-4F0B-AF2D-51CC14C06D4D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F506DA-BDF9-4DAE-BD2C-5E27CA9F07D1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E19DF1ED-02A8-4753-81F9-7080E8ABEF9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(a) Trade Creditors</a:t>
          </a:r>
          <a:endParaRPr lang="en-US"/>
        </a:p>
      </dgm:t>
    </dgm:pt>
    <dgm:pt modelId="{EAC8565A-2969-4C34-843F-6CDCA80DF0FD}" type="parTrans" cxnId="{166E5803-0F40-4944-9CA0-E25F4885ECB8}">
      <dgm:prSet/>
      <dgm:spPr/>
      <dgm:t>
        <a:bodyPr/>
        <a:lstStyle/>
        <a:p>
          <a:endParaRPr lang="en-US"/>
        </a:p>
      </dgm:t>
    </dgm:pt>
    <dgm:pt modelId="{BC7420AF-BA03-4F48-A394-70EF9CEC892D}" type="sibTrans" cxnId="{166E5803-0F40-4944-9CA0-E25F4885ECB8}">
      <dgm:prSet/>
      <dgm:spPr/>
      <dgm:t>
        <a:bodyPr/>
        <a:lstStyle/>
        <a:p>
          <a:endParaRPr lang="en-US"/>
        </a:p>
      </dgm:t>
    </dgm:pt>
    <dgm:pt modelId="{A9C0D811-D5A5-4E6E-8C9D-07FC1D3AAF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Amounts owed by the    business to suppliers of goods / raw materials</a:t>
          </a:r>
          <a:endParaRPr lang="en-US"/>
        </a:p>
      </dgm:t>
    </dgm:pt>
    <dgm:pt modelId="{A15EFE0C-8690-435A-8E3C-747BF8F9AE2E}" type="parTrans" cxnId="{CE808673-E070-40C8-B401-F8D538405720}">
      <dgm:prSet/>
      <dgm:spPr/>
      <dgm:t>
        <a:bodyPr/>
        <a:lstStyle/>
        <a:p>
          <a:endParaRPr lang="en-US"/>
        </a:p>
      </dgm:t>
    </dgm:pt>
    <dgm:pt modelId="{C85168FB-B2AD-4AED-AA9F-403473128DBC}" type="sibTrans" cxnId="{CE808673-E070-40C8-B401-F8D538405720}">
      <dgm:prSet/>
      <dgm:spPr/>
      <dgm:t>
        <a:bodyPr/>
        <a:lstStyle/>
        <a:p>
          <a:endParaRPr lang="en-US"/>
        </a:p>
      </dgm:t>
    </dgm:pt>
    <dgm:pt modelId="{5427F389-4C69-43FC-AE25-25BA0050A934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(b)  Accruals</a:t>
          </a:r>
          <a:endParaRPr lang="en-US"/>
        </a:p>
      </dgm:t>
    </dgm:pt>
    <dgm:pt modelId="{8DE0FFF5-8D70-44AD-BFC6-7D903632777B}" type="parTrans" cxnId="{733D922F-4DF7-4C89-9673-5AD4C28AA015}">
      <dgm:prSet/>
      <dgm:spPr/>
      <dgm:t>
        <a:bodyPr/>
        <a:lstStyle/>
        <a:p>
          <a:endParaRPr lang="en-US"/>
        </a:p>
      </dgm:t>
    </dgm:pt>
    <dgm:pt modelId="{8D3D3602-6374-4D82-A219-C101E7FDCFAE}" type="sibTrans" cxnId="{733D922F-4DF7-4C89-9673-5AD4C28AA015}">
      <dgm:prSet/>
      <dgm:spPr/>
      <dgm:t>
        <a:bodyPr/>
        <a:lstStyle/>
        <a:p>
          <a:endParaRPr lang="en-US"/>
        </a:p>
      </dgm:t>
    </dgm:pt>
    <dgm:pt modelId="{7FD99136-FDA4-4697-877E-077818FA83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Expenses paid in arrears</a:t>
          </a:r>
        </a:p>
        <a:p>
          <a:endParaRPr lang="en-US"/>
        </a:p>
      </dgm:t>
    </dgm:pt>
    <dgm:pt modelId="{61747844-7398-4EE7-9914-B5BA61DDDF9B}" type="parTrans" cxnId="{4E3BA64F-8D06-436E-893B-D3C034A79EB2}">
      <dgm:prSet/>
      <dgm:spPr/>
      <dgm:t>
        <a:bodyPr/>
        <a:lstStyle/>
        <a:p>
          <a:endParaRPr lang="en-US"/>
        </a:p>
      </dgm:t>
    </dgm:pt>
    <dgm:pt modelId="{8F97B3E9-4201-4D51-83B6-C5438F99DC71}" type="sibTrans" cxnId="{4E3BA64F-8D06-436E-893B-D3C034A79EB2}">
      <dgm:prSet/>
      <dgm:spPr/>
      <dgm:t>
        <a:bodyPr/>
        <a:lstStyle/>
        <a:p>
          <a:endParaRPr lang="en-US"/>
        </a:p>
      </dgm:t>
    </dgm:pt>
    <dgm:pt modelId="{6FA8FB4B-3D75-4C62-ABF9-A931D0171C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e.g.  Telephone, gas, electric</a:t>
          </a:r>
          <a:endParaRPr lang="en-US"/>
        </a:p>
      </dgm:t>
    </dgm:pt>
    <dgm:pt modelId="{7D8D0525-146C-4F6C-80BF-11FCD0B907E0}" type="parTrans" cxnId="{4012ED29-527A-491B-850B-D85B9BEA9481}">
      <dgm:prSet/>
      <dgm:spPr/>
      <dgm:t>
        <a:bodyPr/>
        <a:lstStyle/>
        <a:p>
          <a:endParaRPr lang="en-GB"/>
        </a:p>
      </dgm:t>
    </dgm:pt>
    <dgm:pt modelId="{5CE0B94B-A584-4D27-BE95-FC912C142369}" type="sibTrans" cxnId="{4012ED29-527A-491B-850B-D85B9BEA9481}">
      <dgm:prSet/>
      <dgm:spPr/>
      <dgm:t>
        <a:bodyPr/>
        <a:lstStyle/>
        <a:p>
          <a:endParaRPr lang="en-GB"/>
        </a:p>
      </dgm:t>
    </dgm:pt>
    <dgm:pt modelId="{C97A96EB-B0AF-443C-AF46-D59560DDFB8F}" type="pres">
      <dgm:prSet presAssocID="{26F506DA-BDF9-4DAE-BD2C-5E27CA9F07D1}" presName="root" presStyleCnt="0">
        <dgm:presLayoutVars>
          <dgm:dir/>
          <dgm:resizeHandles val="exact"/>
        </dgm:presLayoutVars>
      </dgm:prSet>
      <dgm:spPr/>
    </dgm:pt>
    <dgm:pt modelId="{09474D20-FD8D-41D6-BFCF-41C067D94ED4}" type="pres">
      <dgm:prSet presAssocID="{E19DF1ED-02A8-4753-81F9-7080E8ABEF99}" presName="compNode" presStyleCnt="0"/>
      <dgm:spPr/>
    </dgm:pt>
    <dgm:pt modelId="{5226309B-0514-4074-9647-10C6A3690832}" type="pres">
      <dgm:prSet presAssocID="{E19DF1ED-02A8-4753-81F9-7080E8ABEF9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D79EF182-34EA-47C4-A463-E817EBEA8590}" type="pres">
      <dgm:prSet presAssocID="{E19DF1ED-02A8-4753-81F9-7080E8ABEF99}" presName="iconSpace" presStyleCnt="0"/>
      <dgm:spPr/>
    </dgm:pt>
    <dgm:pt modelId="{A312F4FE-0D03-4EB1-9140-1CF5FCC9158D}" type="pres">
      <dgm:prSet presAssocID="{E19DF1ED-02A8-4753-81F9-7080E8ABEF99}" presName="parTx" presStyleLbl="revTx" presStyleIdx="0" presStyleCnt="4">
        <dgm:presLayoutVars>
          <dgm:chMax val="0"/>
          <dgm:chPref val="0"/>
        </dgm:presLayoutVars>
      </dgm:prSet>
      <dgm:spPr/>
    </dgm:pt>
    <dgm:pt modelId="{99560171-D1A9-4D77-BB5E-02C963626D37}" type="pres">
      <dgm:prSet presAssocID="{E19DF1ED-02A8-4753-81F9-7080E8ABEF99}" presName="txSpace" presStyleCnt="0"/>
      <dgm:spPr/>
    </dgm:pt>
    <dgm:pt modelId="{73529BC7-3020-43ED-ADEC-4E92AFC31F9E}" type="pres">
      <dgm:prSet presAssocID="{E19DF1ED-02A8-4753-81F9-7080E8ABEF99}" presName="desTx" presStyleLbl="revTx" presStyleIdx="1" presStyleCnt="4">
        <dgm:presLayoutVars/>
      </dgm:prSet>
      <dgm:spPr/>
    </dgm:pt>
    <dgm:pt modelId="{BD70E810-95E4-4950-A85B-BF11935D2A5B}" type="pres">
      <dgm:prSet presAssocID="{BC7420AF-BA03-4F48-A394-70EF9CEC892D}" presName="sibTrans" presStyleCnt="0"/>
      <dgm:spPr/>
    </dgm:pt>
    <dgm:pt modelId="{44E02941-F7CA-47E9-ABC7-7101B59D8AE2}" type="pres">
      <dgm:prSet presAssocID="{5427F389-4C69-43FC-AE25-25BA0050A934}" presName="compNode" presStyleCnt="0"/>
      <dgm:spPr/>
    </dgm:pt>
    <dgm:pt modelId="{3ABCB14E-E830-4F12-BE93-C13ABC5427F6}" type="pres">
      <dgm:prSet presAssocID="{5427F389-4C69-43FC-AE25-25BA0050A93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6C7E63A1-CFB4-4CCC-909E-AFF6AB720582}" type="pres">
      <dgm:prSet presAssocID="{5427F389-4C69-43FC-AE25-25BA0050A934}" presName="iconSpace" presStyleCnt="0"/>
      <dgm:spPr/>
    </dgm:pt>
    <dgm:pt modelId="{D27A8DBB-562A-4B9B-9BBD-00BBAB9E417A}" type="pres">
      <dgm:prSet presAssocID="{5427F389-4C69-43FC-AE25-25BA0050A934}" presName="parTx" presStyleLbl="revTx" presStyleIdx="2" presStyleCnt="4">
        <dgm:presLayoutVars>
          <dgm:chMax val="0"/>
          <dgm:chPref val="0"/>
        </dgm:presLayoutVars>
      </dgm:prSet>
      <dgm:spPr/>
    </dgm:pt>
    <dgm:pt modelId="{E915AD7B-87DB-4976-9E40-0E9E79756ABC}" type="pres">
      <dgm:prSet presAssocID="{5427F389-4C69-43FC-AE25-25BA0050A934}" presName="txSpace" presStyleCnt="0"/>
      <dgm:spPr/>
    </dgm:pt>
    <dgm:pt modelId="{7E587BDB-C587-419F-BBA1-1136D5950A3A}" type="pres">
      <dgm:prSet presAssocID="{5427F389-4C69-43FC-AE25-25BA0050A934}" presName="desTx" presStyleLbl="revTx" presStyleIdx="3" presStyleCnt="4">
        <dgm:presLayoutVars/>
      </dgm:prSet>
      <dgm:spPr/>
    </dgm:pt>
  </dgm:ptLst>
  <dgm:cxnLst>
    <dgm:cxn modelId="{166E5803-0F40-4944-9CA0-E25F4885ECB8}" srcId="{26F506DA-BDF9-4DAE-BD2C-5E27CA9F07D1}" destId="{E19DF1ED-02A8-4753-81F9-7080E8ABEF99}" srcOrd="0" destOrd="0" parTransId="{EAC8565A-2969-4C34-843F-6CDCA80DF0FD}" sibTransId="{BC7420AF-BA03-4F48-A394-70EF9CEC892D}"/>
    <dgm:cxn modelId="{4012ED29-527A-491B-850B-D85B9BEA9481}" srcId="{5427F389-4C69-43FC-AE25-25BA0050A934}" destId="{6FA8FB4B-3D75-4C62-ABF9-A931D0171C72}" srcOrd="1" destOrd="0" parTransId="{7D8D0525-146C-4F6C-80BF-11FCD0B907E0}" sibTransId="{5CE0B94B-A584-4D27-BE95-FC912C142369}"/>
    <dgm:cxn modelId="{733D922F-4DF7-4C89-9673-5AD4C28AA015}" srcId="{26F506DA-BDF9-4DAE-BD2C-5E27CA9F07D1}" destId="{5427F389-4C69-43FC-AE25-25BA0050A934}" srcOrd="1" destOrd="0" parTransId="{8DE0FFF5-8D70-44AD-BFC6-7D903632777B}" sibTransId="{8D3D3602-6374-4D82-A219-C101E7FDCFAE}"/>
    <dgm:cxn modelId="{DC4FBA36-AF85-43D2-AA3B-8065BDA68DA1}" type="presOf" srcId="{7FD99136-FDA4-4697-877E-077818FA8318}" destId="{7E587BDB-C587-419F-BBA1-1136D5950A3A}" srcOrd="0" destOrd="0" presId="urn:microsoft.com/office/officeart/2018/2/layout/IconLabelDescriptionList"/>
    <dgm:cxn modelId="{2D9DDD48-7636-4585-AFFF-8A069631CB8D}" type="presOf" srcId="{E19DF1ED-02A8-4753-81F9-7080E8ABEF99}" destId="{A312F4FE-0D03-4EB1-9140-1CF5FCC9158D}" srcOrd="0" destOrd="0" presId="urn:microsoft.com/office/officeart/2018/2/layout/IconLabelDescriptionList"/>
    <dgm:cxn modelId="{4E3BA64F-8D06-436E-893B-D3C034A79EB2}" srcId="{5427F389-4C69-43FC-AE25-25BA0050A934}" destId="{7FD99136-FDA4-4697-877E-077818FA8318}" srcOrd="0" destOrd="0" parTransId="{61747844-7398-4EE7-9914-B5BA61DDDF9B}" sibTransId="{8F97B3E9-4201-4D51-83B6-C5438F99DC71}"/>
    <dgm:cxn modelId="{CE808673-E070-40C8-B401-F8D538405720}" srcId="{E19DF1ED-02A8-4753-81F9-7080E8ABEF99}" destId="{A9C0D811-D5A5-4E6E-8C9D-07FC1D3AAF8D}" srcOrd="0" destOrd="0" parTransId="{A15EFE0C-8690-435A-8E3C-747BF8F9AE2E}" sibTransId="{C85168FB-B2AD-4AED-AA9F-403473128DBC}"/>
    <dgm:cxn modelId="{D4F73A58-4913-4415-A7A9-C9D7025ED28D}" type="presOf" srcId="{A9C0D811-D5A5-4E6E-8C9D-07FC1D3AAF8D}" destId="{73529BC7-3020-43ED-ADEC-4E92AFC31F9E}" srcOrd="0" destOrd="0" presId="urn:microsoft.com/office/officeart/2018/2/layout/IconLabelDescriptionList"/>
    <dgm:cxn modelId="{DC9ED35A-FD23-41DB-AAE1-4B1CB48320BC}" type="presOf" srcId="{26F506DA-BDF9-4DAE-BD2C-5E27CA9F07D1}" destId="{C97A96EB-B0AF-443C-AF46-D59560DDFB8F}" srcOrd="0" destOrd="0" presId="urn:microsoft.com/office/officeart/2018/2/layout/IconLabelDescriptionList"/>
    <dgm:cxn modelId="{07699AA1-FB40-46C8-975A-C5186508C506}" type="presOf" srcId="{6FA8FB4B-3D75-4C62-ABF9-A931D0171C72}" destId="{7E587BDB-C587-419F-BBA1-1136D5950A3A}" srcOrd="0" destOrd="1" presId="urn:microsoft.com/office/officeart/2018/2/layout/IconLabelDescriptionList"/>
    <dgm:cxn modelId="{6B7AACFA-7BAF-4C06-8D5C-CF2C6A47E559}" type="presOf" srcId="{5427F389-4C69-43FC-AE25-25BA0050A934}" destId="{D27A8DBB-562A-4B9B-9BBD-00BBAB9E417A}" srcOrd="0" destOrd="0" presId="urn:microsoft.com/office/officeart/2018/2/layout/IconLabelDescriptionList"/>
    <dgm:cxn modelId="{7B34D3DE-8ADA-4564-9C61-37E2E0C95DCD}" type="presParOf" srcId="{C97A96EB-B0AF-443C-AF46-D59560DDFB8F}" destId="{09474D20-FD8D-41D6-BFCF-41C067D94ED4}" srcOrd="0" destOrd="0" presId="urn:microsoft.com/office/officeart/2018/2/layout/IconLabelDescriptionList"/>
    <dgm:cxn modelId="{990A2749-E0EE-4687-9C50-016BE9F4A0F1}" type="presParOf" srcId="{09474D20-FD8D-41D6-BFCF-41C067D94ED4}" destId="{5226309B-0514-4074-9647-10C6A3690832}" srcOrd="0" destOrd="0" presId="urn:microsoft.com/office/officeart/2018/2/layout/IconLabelDescriptionList"/>
    <dgm:cxn modelId="{EA77C1B7-038D-43DF-AE6F-B3C5B7B12ABC}" type="presParOf" srcId="{09474D20-FD8D-41D6-BFCF-41C067D94ED4}" destId="{D79EF182-34EA-47C4-A463-E817EBEA8590}" srcOrd="1" destOrd="0" presId="urn:microsoft.com/office/officeart/2018/2/layout/IconLabelDescriptionList"/>
    <dgm:cxn modelId="{F9D618A9-3DFA-4305-A47C-F86BFA2F87DC}" type="presParOf" srcId="{09474D20-FD8D-41D6-BFCF-41C067D94ED4}" destId="{A312F4FE-0D03-4EB1-9140-1CF5FCC9158D}" srcOrd="2" destOrd="0" presId="urn:microsoft.com/office/officeart/2018/2/layout/IconLabelDescriptionList"/>
    <dgm:cxn modelId="{34710448-A638-4C3D-B79A-A33C8D8C5877}" type="presParOf" srcId="{09474D20-FD8D-41D6-BFCF-41C067D94ED4}" destId="{99560171-D1A9-4D77-BB5E-02C963626D37}" srcOrd="3" destOrd="0" presId="urn:microsoft.com/office/officeart/2018/2/layout/IconLabelDescriptionList"/>
    <dgm:cxn modelId="{CA75FAEA-F850-4CEB-B7AF-FA8F2DB6841B}" type="presParOf" srcId="{09474D20-FD8D-41D6-BFCF-41C067D94ED4}" destId="{73529BC7-3020-43ED-ADEC-4E92AFC31F9E}" srcOrd="4" destOrd="0" presId="urn:microsoft.com/office/officeart/2018/2/layout/IconLabelDescriptionList"/>
    <dgm:cxn modelId="{D1ADD675-0E1F-4BD3-B1A6-9E60D94E5F23}" type="presParOf" srcId="{C97A96EB-B0AF-443C-AF46-D59560DDFB8F}" destId="{BD70E810-95E4-4950-A85B-BF11935D2A5B}" srcOrd="1" destOrd="0" presId="urn:microsoft.com/office/officeart/2018/2/layout/IconLabelDescriptionList"/>
    <dgm:cxn modelId="{0CB7FAF0-563B-43C3-B005-2C30AB5154C0}" type="presParOf" srcId="{C97A96EB-B0AF-443C-AF46-D59560DDFB8F}" destId="{44E02941-F7CA-47E9-ABC7-7101B59D8AE2}" srcOrd="2" destOrd="0" presId="urn:microsoft.com/office/officeart/2018/2/layout/IconLabelDescriptionList"/>
    <dgm:cxn modelId="{61A966BC-8561-4B03-91DE-B7EEDA685B35}" type="presParOf" srcId="{44E02941-F7CA-47E9-ABC7-7101B59D8AE2}" destId="{3ABCB14E-E830-4F12-BE93-C13ABC5427F6}" srcOrd="0" destOrd="0" presId="urn:microsoft.com/office/officeart/2018/2/layout/IconLabelDescriptionList"/>
    <dgm:cxn modelId="{9F9FEE0A-FCC2-416C-BF94-CEFFD94340F2}" type="presParOf" srcId="{44E02941-F7CA-47E9-ABC7-7101B59D8AE2}" destId="{6C7E63A1-CFB4-4CCC-909E-AFF6AB720582}" srcOrd="1" destOrd="0" presId="urn:microsoft.com/office/officeart/2018/2/layout/IconLabelDescriptionList"/>
    <dgm:cxn modelId="{5AAB6AF2-A94A-4176-B661-D120978E6E09}" type="presParOf" srcId="{44E02941-F7CA-47E9-ABC7-7101B59D8AE2}" destId="{D27A8DBB-562A-4B9B-9BBD-00BBAB9E417A}" srcOrd="2" destOrd="0" presId="urn:microsoft.com/office/officeart/2018/2/layout/IconLabelDescriptionList"/>
    <dgm:cxn modelId="{33CB5FA1-5902-4B37-AF36-EC6D95487E26}" type="presParOf" srcId="{44E02941-F7CA-47E9-ABC7-7101B59D8AE2}" destId="{E915AD7B-87DB-4976-9E40-0E9E79756ABC}" srcOrd="3" destOrd="0" presId="urn:microsoft.com/office/officeart/2018/2/layout/IconLabelDescriptionList"/>
    <dgm:cxn modelId="{B1C8665F-3D0F-4D74-9AA8-E9C10CE7B500}" type="presParOf" srcId="{44E02941-F7CA-47E9-ABC7-7101B59D8AE2}" destId="{7E587BDB-C587-419F-BBA1-1136D5950A3A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E7B3F4-D724-42B5-A3BF-57382E182EA8}">
      <dsp:nvSpPr>
        <dsp:cNvPr id="0" name=""/>
        <dsp:cNvSpPr/>
      </dsp:nvSpPr>
      <dsp:spPr>
        <a:xfrm>
          <a:off x="146" y="519124"/>
          <a:ext cx="1159101" cy="11591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DD98B-AD9B-4086-B10D-48E63B8D3679}">
      <dsp:nvSpPr>
        <dsp:cNvPr id="0" name=""/>
        <dsp:cNvSpPr/>
      </dsp:nvSpPr>
      <dsp:spPr>
        <a:xfrm>
          <a:off x="146" y="1793680"/>
          <a:ext cx="3311718" cy="496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700" b="1" kern="1200"/>
            <a:t>(1 )  FIXED ASSETS</a:t>
          </a:r>
          <a:endParaRPr lang="en-US" sz="2700" kern="1200"/>
        </a:p>
      </dsp:txBody>
      <dsp:txXfrm>
        <a:off x="146" y="1793680"/>
        <a:ext cx="3311718" cy="496757"/>
      </dsp:txXfrm>
    </dsp:sp>
    <dsp:sp modelId="{39EF3F1B-BD74-4D9E-80E8-60EF64BBCC95}">
      <dsp:nvSpPr>
        <dsp:cNvPr id="0" name=""/>
        <dsp:cNvSpPr/>
      </dsp:nvSpPr>
      <dsp:spPr>
        <a:xfrm>
          <a:off x="146" y="2344137"/>
          <a:ext cx="3311718" cy="859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These are those assets purchased for continuing use in the business</a:t>
          </a:r>
          <a:endParaRPr lang="en-US" sz="1700" kern="1200" dirty="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i.e.  not for resale</a:t>
          </a:r>
          <a:endParaRPr lang="en-US" sz="1700" kern="1200"/>
        </a:p>
      </dsp:txBody>
      <dsp:txXfrm>
        <a:off x="146" y="2344137"/>
        <a:ext cx="3311718" cy="859964"/>
      </dsp:txXfrm>
    </dsp:sp>
    <dsp:sp modelId="{B9787A57-477E-44C3-A961-1DF0E4757578}">
      <dsp:nvSpPr>
        <dsp:cNvPr id="0" name=""/>
        <dsp:cNvSpPr/>
      </dsp:nvSpPr>
      <dsp:spPr>
        <a:xfrm>
          <a:off x="3891415" y="519124"/>
          <a:ext cx="1159101" cy="11591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FAC5D-E170-4909-B606-51C74C4D5B25}">
      <dsp:nvSpPr>
        <dsp:cNvPr id="0" name=""/>
        <dsp:cNvSpPr/>
      </dsp:nvSpPr>
      <dsp:spPr>
        <a:xfrm>
          <a:off x="3891415" y="1793680"/>
          <a:ext cx="3311718" cy="496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700" kern="1200"/>
            <a:t>e.g. Motor vehicles</a:t>
          </a:r>
          <a:endParaRPr lang="en-US" sz="2700" kern="1200"/>
        </a:p>
      </dsp:txBody>
      <dsp:txXfrm>
        <a:off x="3891415" y="1793680"/>
        <a:ext cx="3311718" cy="496757"/>
      </dsp:txXfrm>
    </dsp:sp>
    <dsp:sp modelId="{DD3F0D18-64F4-4F0B-AF2D-51CC14C06D4D}">
      <dsp:nvSpPr>
        <dsp:cNvPr id="0" name=""/>
        <dsp:cNvSpPr/>
      </dsp:nvSpPr>
      <dsp:spPr>
        <a:xfrm>
          <a:off x="3891415" y="2344137"/>
          <a:ext cx="3311718" cy="859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Land and buildings</a:t>
          </a: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Plant and machinery</a:t>
          </a:r>
          <a:endParaRPr lang="en-US" sz="1700" kern="1200"/>
        </a:p>
      </dsp:txBody>
      <dsp:txXfrm>
        <a:off x="3891415" y="2344137"/>
        <a:ext cx="3311718" cy="859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6309B-0514-4074-9647-10C6A3690832}">
      <dsp:nvSpPr>
        <dsp:cNvPr id="0" name=""/>
        <dsp:cNvSpPr/>
      </dsp:nvSpPr>
      <dsp:spPr>
        <a:xfrm>
          <a:off x="146" y="472836"/>
          <a:ext cx="1159101" cy="11591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2F4FE-0D03-4EB1-9140-1CF5FCC9158D}">
      <dsp:nvSpPr>
        <dsp:cNvPr id="0" name=""/>
        <dsp:cNvSpPr/>
      </dsp:nvSpPr>
      <dsp:spPr>
        <a:xfrm>
          <a:off x="146" y="1751372"/>
          <a:ext cx="3311718" cy="496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kern="1200"/>
            <a:t>(a) Trade Creditors</a:t>
          </a:r>
          <a:endParaRPr lang="en-US" sz="2900" kern="1200"/>
        </a:p>
      </dsp:txBody>
      <dsp:txXfrm>
        <a:off x="146" y="1751372"/>
        <a:ext cx="3311718" cy="496757"/>
      </dsp:txXfrm>
    </dsp:sp>
    <dsp:sp modelId="{73529BC7-3020-43ED-ADEC-4E92AFC31F9E}">
      <dsp:nvSpPr>
        <dsp:cNvPr id="0" name=""/>
        <dsp:cNvSpPr/>
      </dsp:nvSpPr>
      <dsp:spPr>
        <a:xfrm>
          <a:off x="146" y="2303681"/>
          <a:ext cx="3311718" cy="946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Amounts owed by the    business to suppliers of goods / raw materials</a:t>
          </a:r>
          <a:endParaRPr lang="en-US" sz="1700" kern="1200"/>
        </a:p>
      </dsp:txBody>
      <dsp:txXfrm>
        <a:off x="146" y="2303681"/>
        <a:ext cx="3311718" cy="946708"/>
      </dsp:txXfrm>
    </dsp:sp>
    <dsp:sp modelId="{3ABCB14E-E830-4F12-BE93-C13ABC5427F6}">
      <dsp:nvSpPr>
        <dsp:cNvPr id="0" name=""/>
        <dsp:cNvSpPr/>
      </dsp:nvSpPr>
      <dsp:spPr>
        <a:xfrm>
          <a:off x="3891415" y="472836"/>
          <a:ext cx="1159101" cy="11591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A8DBB-562A-4B9B-9BBD-00BBAB9E417A}">
      <dsp:nvSpPr>
        <dsp:cNvPr id="0" name=""/>
        <dsp:cNvSpPr/>
      </dsp:nvSpPr>
      <dsp:spPr>
        <a:xfrm>
          <a:off x="3891415" y="1751372"/>
          <a:ext cx="3311718" cy="496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kern="1200"/>
            <a:t>(b)  Accruals</a:t>
          </a:r>
          <a:endParaRPr lang="en-US" sz="2900" kern="1200"/>
        </a:p>
      </dsp:txBody>
      <dsp:txXfrm>
        <a:off x="3891415" y="1751372"/>
        <a:ext cx="3311718" cy="496757"/>
      </dsp:txXfrm>
    </dsp:sp>
    <dsp:sp modelId="{7E587BDB-C587-419F-BBA1-1136D5950A3A}">
      <dsp:nvSpPr>
        <dsp:cNvPr id="0" name=""/>
        <dsp:cNvSpPr/>
      </dsp:nvSpPr>
      <dsp:spPr>
        <a:xfrm>
          <a:off x="3891415" y="2303681"/>
          <a:ext cx="3311718" cy="9467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Expenses paid in arrears</a:t>
          </a:r>
        </a:p>
        <a:p>
          <a:pPr marL="0" lvl="0" indent="0" algn="l" defTabSz="755650"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e.g.  Telephone, gas, electric</a:t>
          </a:r>
          <a:endParaRPr lang="en-US" sz="1700" kern="1200"/>
        </a:p>
      </dsp:txBody>
      <dsp:txXfrm>
        <a:off x="3891415" y="2303681"/>
        <a:ext cx="3311718" cy="9467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551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1866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046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9067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574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0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848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2822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6698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656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6087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771B9-EF22-4A02-8482-6D0CC3E2B014}" type="datetimeFigureOut">
              <a:rPr lang="en-US" smtClean="0"/>
              <a:pPr/>
              <a:t>9/28/2020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9BB0D62-0CB1-4A5B-806E-557A71367B3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9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BF0792A-0F2B-4A2E-AB38-0A4F18A30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7DB18D-C2F1-4C8C-8808-9C01ECE68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5D935FA-3336-4941-9214-E250A5727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253" y="644327"/>
            <a:ext cx="6974974" cy="4811366"/>
            <a:chOff x="7639235" y="600024"/>
            <a:chExt cx="3898557" cy="6878929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5D9E2ED-FF90-4200-A7EE-6D41D6526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9235" y="600024"/>
              <a:ext cx="3898557" cy="6878929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A4BEB8D-68AD-4314-8A2B-F8DC85A53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0263" y="1062693"/>
              <a:ext cx="3635738" cy="59547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3556" y="1590734"/>
            <a:ext cx="5554405" cy="2520012"/>
          </a:xfrm>
          <a:solidFill>
            <a:schemeClr val="bg2"/>
          </a:solidFill>
        </p:spPr>
        <p:txBody>
          <a:bodyPr anchor="ctr">
            <a:normAutofit/>
          </a:bodyPr>
          <a:lstStyle/>
          <a:p>
            <a:pPr algn="ctr"/>
            <a:r>
              <a:rPr lang="en-GB" sz="4800">
                <a:solidFill>
                  <a:schemeClr val="tx2"/>
                </a:solidFill>
              </a:rPr>
              <a:t>INTRODUCTION TO ACCOUNTING TERMINOLGY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7F797D1-251E-41FE-9FF8-AD487DEF2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93555" y="1416139"/>
            <a:ext cx="555440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9A0CE28-0E59-4F4D-9855-8A8DCE9A8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93555" y="4285341"/>
            <a:ext cx="555440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75CC23F7-9F20-4C4B-8608-BD4DE9728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8">
            <a:extLst>
              <a:ext uri="{FF2B5EF4-FFF2-40B4-BE49-F238E27FC236}">
                <a16:creationId xmlns:a16="http://schemas.microsoft.com/office/drawing/2014/main" id="{0216D9FD-860F-4F5C-8D9B-CE7002071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988" y="977028"/>
            <a:ext cx="2500057" cy="5237503"/>
          </a:xfrm>
        </p:spPr>
        <p:txBody>
          <a:bodyPr anchor="ctr">
            <a:normAutofit/>
          </a:bodyPr>
          <a:lstStyle/>
          <a:p>
            <a:r>
              <a:rPr lang="en-GB" sz="2700"/>
              <a:t>COMMON ACCOUNTING TERMS</a:t>
            </a:r>
          </a:p>
        </p:txBody>
      </p:sp>
      <p:sp>
        <p:nvSpPr>
          <p:cNvPr id="28" name="Rectangle 20">
            <a:extLst>
              <a:ext uri="{FF2B5EF4-FFF2-40B4-BE49-F238E27FC236}">
                <a16:creationId xmlns:a16="http://schemas.microsoft.com/office/drawing/2014/main" id="{8D074069-7026-466C-B495-20FB9578C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494" y="0"/>
            <a:ext cx="5653506" cy="6858000"/>
          </a:xfrm>
          <a:prstGeom prst="rect">
            <a:avLst/>
          </a:prstGeom>
          <a:solidFill>
            <a:schemeClr val="tx2"/>
          </a:solidFill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2">
            <a:extLst>
              <a:ext uri="{FF2B5EF4-FFF2-40B4-BE49-F238E27FC236}">
                <a16:creationId xmlns:a16="http://schemas.microsoft.com/office/drawing/2014/main" id="{C1685D80-4D5A-471F-9215-651424F47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340" y="0"/>
            <a:ext cx="12344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3965" y="977029"/>
            <a:ext cx="4071592" cy="523750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</a:rPr>
              <a:t>PROFIT</a:t>
            </a:r>
          </a:p>
          <a:p>
            <a:pPr>
              <a:buNone/>
            </a:pPr>
            <a:r>
              <a:rPr lang="en-GB">
                <a:solidFill>
                  <a:schemeClr val="bg1"/>
                </a:solidFill>
              </a:rPr>
              <a:t>	The excess of income over expenditure</a:t>
            </a:r>
          </a:p>
          <a:p>
            <a:pPr>
              <a:buNone/>
            </a:pPr>
            <a:endParaRPr lang="en-GB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>
                <a:solidFill>
                  <a:schemeClr val="bg1"/>
                </a:solidFill>
              </a:rPr>
              <a:t>	However, there are many theoretical adjustments which also need to be considered</a:t>
            </a:r>
          </a:p>
          <a:p>
            <a:pPr>
              <a:buNone/>
            </a:pPr>
            <a:endParaRPr lang="en-GB">
              <a:solidFill>
                <a:schemeClr val="bg1"/>
              </a:solidFill>
            </a:endParaRPr>
          </a:p>
          <a:p>
            <a:pPr>
              <a:buNone/>
            </a:pPr>
            <a:endParaRPr lang="en-GB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b="1" dirty="0"/>
              <a:t>ASSET</a:t>
            </a:r>
            <a:br>
              <a:rPr lang="en-GB" b="1" dirty="0"/>
            </a:br>
            <a:endParaRPr lang="en-GB" dirty="0"/>
          </a:p>
        </p:txBody>
      </p:sp>
      <p:pic>
        <p:nvPicPr>
          <p:cNvPr id="27" name="Graphic 26" descr="Building">
            <a:extLst>
              <a:ext uri="{FF2B5EF4-FFF2-40B4-BE49-F238E27FC236}">
                <a16:creationId xmlns:a16="http://schemas.microsoft.com/office/drawing/2014/main" id="{9D850E86-2A8C-4826-8844-74AFCEF36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7846" y="2643753"/>
            <a:ext cx="2194574" cy="219457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4302" y="2015734"/>
            <a:ext cx="4646838" cy="34506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/>
              <a:t>	An asset is something owned by the business and available for use within the business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b="1"/>
              <a:t>LIABILITY</a:t>
            </a:r>
            <a:br>
              <a:rPr lang="en-GB" b="1"/>
            </a:br>
            <a:endParaRPr lang="en-GB" dirty="0"/>
          </a:p>
        </p:txBody>
      </p:sp>
      <p:pic>
        <p:nvPicPr>
          <p:cNvPr id="53" name="Graphic 52" descr="Money">
            <a:extLst>
              <a:ext uri="{FF2B5EF4-FFF2-40B4-BE49-F238E27FC236}">
                <a16:creationId xmlns:a16="http://schemas.microsoft.com/office/drawing/2014/main" id="{712DEB35-CF82-419F-B524-200960D26B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7846" y="2643753"/>
            <a:ext cx="2194574" cy="219457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4302" y="2015734"/>
            <a:ext cx="4646838" cy="34506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/>
              <a:t>	A liability is something owed by the business</a:t>
            </a: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i.e. an obligation to pay money at some future date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dirty="0"/>
              <a:t>SUBDIVISION OF ASSETS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1853754"/>
            <a:ext cx="72024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002CD5C8-E5A8-4D60-B4FF-4EEEA55F30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5964063"/>
              </p:ext>
            </p:extLst>
          </p:nvPr>
        </p:nvGraphicFramePr>
        <p:xfrm>
          <a:off x="1088231" y="2331497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3105E-9B4C-4C01-A391-51C9BDD2B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/>
              <a:t>(2)  </a:t>
            </a:r>
            <a:r>
              <a:rPr lang="en-GB" b="1"/>
              <a:t>CURRENT ASSETS</a:t>
            </a:r>
            <a:endParaRPr lang="en-GB"/>
          </a:p>
        </p:txBody>
      </p:sp>
      <p:pic>
        <p:nvPicPr>
          <p:cNvPr id="27" name="Graphic 26" descr="Coins">
            <a:extLst>
              <a:ext uri="{FF2B5EF4-FFF2-40B4-BE49-F238E27FC236}">
                <a16:creationId xmlns:a16="http://schemas.microsoft.com/office/drawing/2014/main" id="{FBA7EBC2-C426-446F-AF4F-422A786989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7846" y="2643753"/>
            <a:ext cx="2194574" cy="21945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8E5D4-3E42-42FE-BC69-23459E8B9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4302" y="2015734"/>
            <a:ext cx="4646838" cy="3450613"/>
          </a:xfrm>
        </p:spPr>
        <p:txBody>
          <a:bodyPr>
            <a:normAutofit/>
          </a:bodyPr>
          <a:lstStyle/>
          <a:p>
            <a:r>
              <a:rPr lang="en-GB"/>
              <a:t>These are short term assets which will be expected to be turned into cash within 1 year</a:t>
            </a:r>
            <a:endParaRPr lang="en-US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378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369644-1B33-41BE-9CBC-CE1BA10CE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262" y="1240076"/>
            <a:ext cx="2045860" cy="4584527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FFFFFF"/>
                </a:solidFill>
              </a:rPr>
              <a:t>There are 5 categories of current asset:</a:t>
            </a:r>
            <a:br>
              <a:rPr lang="en-US" sz="2500">
                <a:solidFill>
                  <a:srgbClr val="FFFFFF"/>
                </a:solidFill>
              </a:rPr>
            </a:br>
            <a:endParaRPr lang="en-GB" sz="25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3BD70-4898-4CCA-8BC0-8FDABCB52E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pPr marL="905256" lvl="2" indent="0">
              <a:buNone/>
            </a:pPr>
            <a:r>
              <a:rPr lang="en-GB" b="1" dirty="0"/>
              <a:t>(a)	  STOCKS</a:t>
            </a:r>
          </a:p>
          <a:p>
            <a:pPr marL="1581912" lvl="3" indent="-457200">
              <a:buNone/>
            </a:pPr>
            <a:r>
              <a:rPr lang="en-GB"/>
              <a:t>	Unsold goods at the     year end</a:t>
            </a:r>
          </a:p>
          <a:p>
            <a:pPr marL="1581912" lvl="3" indent="-457200">
              <a:buNone/>
            </a:pPr>
            <a:endParaRPr lang="en-GB"/>
          </a:p>
          <a:p>
            <a:pPr marL="905256" lvl="2" indent="0">
              <a:buNone/>
            </a:pPr>
            <a:r>
              <a:rPr lang="en-GB" b="1" dirty="0"/>
              <a:t>(b)	  DEBTORS</a:t>
            </a:r>
          </a:p>
          <a:p>
            <a:pPr marL="1581912" lvl="3" indent="-457200">
              <a:buNone/>
            </a:pPr>
            <a:r>
              <a:rPr lang="en-GB"/>
              <a:t>	Amounts owed to the business by customers</a:t>
            </a:r>
          </a:p>
          <a:p>
            <a:pPr marL="1581912" lvl="3" indent="-457200">
              <a:buNone/>
            </a:pPr>
            <a:endParaRPr lang="en-GB"/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b="1" dirty="0"/>
              <a:t>(c) 	 PREPAYMENTS</a:t>
            </a:r>
          </a:p>
          <a:p>
            <a:pPr marL="1581912" lvl="3" indent="-457200">
              <a:buClr>
                <a:srgbClr val="A53010"/>
              </a:buClr>
              <a:buNone/>
            </a:pPr>
            <a:r>
              <a:rPr lang="en-GB"/>
              <a:t>	Expenses paid in advance</a:t>
            </a:r>
          </a:p>
          <a:p>
            <a:pPr marL="1362456" lvl="2" indent="-457200">
              <a:buClr>
                <a:srgbClr val="A53010"/>
              </a:buClr>
              <a:buNone/>
            </a:pPr>
            <a:endParaRPr lang="en-GB" dirty="0"/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b="1" dirty="0"/>
              <a:t>(d)  	CASH AT BANK</a:t>
            </a:r>
          </a:p>
          <a:p>
            <a:pPr marL="1362456" lvl="2" indent="-457200">
              <a:buClr>
                <a:srgbClr val="A53010"/>
              </a:buClr>
              <a:buNone/>
            </a:pPr>
            <a:endParaRPr lang="en-GB" dirty="0"/>
          </a:p>
          <a:p>
            <a:pPr marL="1362456" lvl="2" indent="-457200">
              <a:buClr>
                <a:srgbClr val="A53010"/>
              </a:buClr>
              <a:buNone/>
            </a:pPr>
            <a:r>
              <a:rPr lang="en-GB" b="1" dirty="0"/>
              <a:t>(e)  	CASH IN HAND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261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3133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3132383" cy="1049235"/>
          </a:xfrm>
        </p:spPr>
        <p:txBody>
          <a:bodyPr>
            <a:normAutofit/>
          </a:bodyPr>
          <a:lstStyle/>
          <a:p>
            <a:r>
              <a:rPr lang="en-GB" dirty="0"/>
              <a:t>SUB DIVISION OF LIABILITIES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5" y="2015732"/>
            <a:ext cx="3129159" cy="345061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These are also broken down into 2 categories:</a:t>
            </a:r>
          </a:p>
          <a:p>
            <a:pPr>
              <a:lnSpc>
                <a:spcPct val="110000"/>
              </a:lnSpc>
              <a:buNone/>
            </a:pPr>
            <a:endParaRPr lang="en-GB" sz="1700"/>
          </a:p>
          <a:p>
            <a:pPr marL="651510" indent="-514350">
              <a:lnSpc>
                <a:spcPct val="110000"/>
              </a:lnSpc>
              <a:buAutoNum type="arabicParenBoth"/>
            </a:pPr>
            <a:r>
              <a:rPr lang="en-GB" sz="1700" b="1"/>
              <a:t>CURRENT LIABILITIES</a:t>
            </a:r>
          </a:p>
          <a:p>
            <a:pPr marL="651510" indent="-514350">
              <a:lnSpc>
                <a:spcPct val="110000"/>
              </a:lnSpc>
              <a:buNone/>
            </a:pPr>
            <a:endParaRPr lang="en-GB" sz="1700"/>
          </a:p>
          <a:p>
            <a:pPr marL="651510" indent="-514350">
              <a:lnSpc>
                <a:spcPct val="110000"/>
              </a:lnSpc>
              <a:buNone/>
            </a:pPr>
            <a:r>
              <a:rPr lang="en-GB" sz="1700"/>
              <a:t>	These are liabilities which are due within 1 year</a:t>
            </a:r>
          </a:p>
          <a:p>
            <a:pPr marL="651510" indent="-514350">
              <a:lnSpc>
                <a:spcPct val="110000"/>
              </a:lnSpc>
              <a:buNone/>
            </a:pPr>
            <a:endParaRPr lang="en-GB" sz="1700"/>
          </a:p>
          <a:p>
            <a:pPr marL="651510" indent="-514350">
              <a:lnSpc>
                <a:spcPct val="110000"/>
              </a:lnSpc>
              <a:buNone/>
            </a:pPr>
            <a:endParaRPr lang="en-GB" sz="1700"/>
          </a:p>
        </p:txBody>
      </p:sp>
      <p:pic>
        <p:nvPicPr>
          <p:cNvPr id="18" name="Graphic 17" descr="Calculator">
            <a:extLst>
              <a:ext uri="{FF2B5EF4-FFF2-40B4-BE49-F238E27FC236}">
                <a16:creationId xmlns:a16="http://schemas.microsoft.com/office/drawing/2014/main" id="{2DEE9E3D-E86B-4E78-9F21-8E481B1847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70808" y="1275798"/>
            <a:ext cx="3720331" cy="3720331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942CF7C-D774-41CA-9743-B62D0ED11A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6321802"/>
              </p:ext>
            </p:extLst>
          </p:nvPr>
        </p:nvGraphicFramePr>
        <p:xfrm>
          <a:off x="1088231" y="2331497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C2A4B30-77D7-4FFB-8B53-A88BD68CA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73AAE2E-5D6B-4952-A4BB-546C49F8D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1853754"/>
            <a:ext cx="324383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01E4D783-AD45-49E7-B6C7-BBACB8290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5732"/>
            <a:ext cx="3864975" cy="4074172"/>
          </a:xfrm>
        </p:spPr>
        <p:txBody>
          <a:bodyPr>
            <a:normAutofit/>
          </a:bodyPr>
          <a:lstStyle/>
          <a:p>
            <a:pPr lvl="2">
              <a:buNone/>
            </a:pPr>
            <a:r>
              <a:rPr lang="en-GB" b="1" u="sng" dirty="0"/>
              <a:t>LONG TERM LIABILITIES</a:t>
            </a:r>
          </a:p>
          <a:p>
            <a:pPr marL="1362456" lvl="2" indent="-457200">
              <a:buNone/>
            </a:pPr>
            <a:endParaRPr lang="en-GB" dirty="0"/>
          </a:p>
          <a:p>
            <a:pPr marL="1362456" lvl="2" indent="-457200">
              <a:buNone/>
            </a:pPr>
            <a:r>
              <a:rPr lang="en-GB" dirty="0"/>
              <a:t>	Amounts due after more than 1 year</a:t>
            </a:r>
          </a:p>
          <a:p>
            <a:pPr marL="1362456" lvl="2" indent="-457200">
              <a:buNone/>
            </a:pPr>
            <a:endParaRPr lang="en-GB" dirty="0"/>
          </a:p>
          <a:p>
            <a:pPr marL="1362456" lvl="2" indent="-457200">
              <a:buNone/>
            </a:pPr>
            <a:r>
              <a:rPr lang="en-GB" dirty="0"/>
              <a:t>	e.g.  Bank loans</a:t>
            </a:r>
          </a:p>
          <a:p>
            <a:endParaRPr lang="en-GB" dirty="0"/>
          </a:p>
        </p:txBody>
      </p:sp>
      <p:pic>
        <p:nvPicPr>
          <p:cNvPr id="14" name="Graphic 13" descr="Bank">
            <a:extLst>
              <a:ext uri="{FF2B5EF4-FFF2-40B4-BE49-F238E27FC236}">
                <a16:creationId xmlns:a16="http://schemas.microsoft.com/office/drawing/2014/main" id="{6D26831F-3AA9-4F18-BFE1-71C5E58467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13299" y="1708291"/>
            <a:ext cx="3477840" cy="347784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262" y="1240076"/>
            <a:ext cx="2045860" cy="4584527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THE CONCEPT OF CAPITAL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r>
              <a:rPr lang="en-GB" dirty="0"/>
              <a:t>In the preparation of accounts the business and its owner are classed as separate entities</a:t>
            </a:r>
          </a:p>
          <a:p>
            <a:endParaRPr lang="en-GB" dirty="0"/>
          </a:p>
          <a:p>
            <a:r>
              <a:rPr lang="en-GB" dirty="0"/>
              <a:t>We are preparing the accounts of the business, so transactions with the owner need to be highlighted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7404" y="-2"/>
            <a:ext cx="3046596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0878" y="1240076"/>
            <a:ext cx="2045859" cy="458452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CAPITAL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4" y="1240077"/>
            <a:ext cx="4526120" cy="4916465"/>
          </a:xfrm>
        </p:spPr>
        <p:txBody>
          <a:bodyPr anchor="t">
            <a:normAutofit/>
          </a:bodyPr>
          <a:lstStyle/>
          <a:p>
            <a:endParaRPr lang="en-GB" sz="1600"/>
          </a:p>
          <a:p>
            <a:pPr>
              <a:buNone/>
            </a:pPr>
            <a:r>
              <a:rPr lang="en-GB" sz="1600"/>
              <a:t>	This is the amount owed by the business to the owner</a:t>
            </a:r>
          </a:p>
          <a:p>
            <a:pPr>
              <a:buNone/>
            </a:pPr>
            <a:r>
              <a:rPr lang="en-GB" sz="1600"/>
              <a:t>	i.e.  the amount invested in the business by the owner</a:t>
            </a:r>
          </a:p>
          <a:p>
            <a:endParaRPr lang="en-GB" sz="1600"/>
          </a:p>
          <a:p>
            <a:pPr>
              <a:buNone/>
            </a:pPr>
            <a:endParaRPr lang="en-GB" sz="16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GB" b="1"/>
              <a:t>DRAWINGS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4" y="2015734"/>
            <a:ext cx="4646838" cy="34506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/>
              <a:t>	The withdrawal of cash / goods from the business by the owner for his own personal use are classed as drawings</a:t>
            </a:r>
          </a:p>
        </p:txBody>
      </p:sp>
      <p:pic>
        <p:nvPicPr>
          <p:cNvPr id="21" name="Graphic 20" descr="Contract">
            <a:extLst>
              <a:ext uri="{FF2B5EF4-FFF2-40B4-BE49-F238E27FC236}">
                <a16:creationId xmlns:a16="http://schemas.microsoft.com/office/drawing/2014/main" id="{6783130F-A9C2-49A9-8043-755D90A5E0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567" y="2643754"/>
            <a:ext cx="2194573" cy="219457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172</Words>
  <Application>Microsoft Office PowerPoint</Application>
  <PresentationFormat>On-screen Show (4:3)</PresentationFormat>
  <Paragraphs>60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Gill Sans MT</vt:lpstr>
      <vt:lpstr>Gallery</vt:lpstr>
      <vt:lpstr>INTRODUCTION TO ACCOUNTING TERMINOLGY</vt:lpstr>
      <vt:lpstr>COMMON ACCOUNTING TERMS</vt:lpstr>
      <vt:lpstr>ASSET </vt:lpstr>
      <vt:lpstr>LIABILITY </vt:lpstr>
      <vt:lpstr>SUBDIVISION OF ASSETS</vt:lpstr>
      <vt:lpstr>(2)  CURRENT ASSETS</vt:lpstr>
      <vt:lpstr>There are 5 categories of current asset: </vt:lpstr>
      <vt:lpstr>SUB DIVISION OF LIABILITIES</vt:lpstr>
      <vt:lpstr>PowerPoint Presentation</vt:lpstr>
      <vt:lpstr>PowerPoint Presentation</vt:lpstr>
      <vt:lpstr>THE CONCEPT OF CAPITAL</vt:lpstr>
      <vt:lpstr>CAPITAL </vt:lpstr>
      <vt:lpstr>DRAWINGS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ACCOUNTING TERMINOLGY</dc:title>
  <dc:creator>Marie Pitson</dc:creator>
  <cp:lastModifiedBy>Marie Pitson</cp:lastModifiedBy>
  <cp:revision>1</cp:revision>
  <dcterms:created xsi:type="dcterms:W3CDTF">2020-09-28T15:47:20Z</dcterms:created>
  <dcterms:modified xsi:type="dcterms:W3CDTF">2020-09-28T15:47:46Z</dcterms:modified>
</cp:coreProperties>
</file>