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259" r:id="rId3"/>
    <p:sldId id="267" r:id="rId4"/>
    <p:sldId id="293" r:id="rId5"/>
    <p:sldId id="308" r:id="rId6"/>
    <p:sldId id="307" r:id="rId7"/>
    <p:sldId id="296" r:id="rId8"/>
    <p:sldId id="316" r:id="rId9"/>
    <p:sldId id="313" r:id="rId10"/>
    <p:sldId id="312" r:id="rId11"/>
    <p:sldId id="297" r:id="rId12"/>
    <p:sldId id="314" r:id="rId13"/>
    <p:sldId id="268" r:id="rId14"/>
    <p:sldId id="294" r:id="rId15"/>
    <p:sldId id="315" r:id="rId16"/>
    <p:sldId id="306" r:id="rId17"/>
    <p:sldId id="309" r:id="rId18"/>
    <p:sldId id="311" r:id="rId19"/>
    <p:sldId id="323" r:id="rId20"/>
    <p:sldId id="317" r:id="rId21"/>
    <p:sldId id="305" r:id="rId22"/>
    <p:sldId id="304" r:id="rId23"/>
    <p:sldId id="270" r:id="rId24"/>
    <p:sldId id="318" r:id="rId25"/>
    <p:sldId id="319" r:id="rId26"/>
    <p:sldId id="320" r:id="rId27"/>
    <p:sldId id="298" r:id="rId28"/>
    <p:sldId id="321" r:id="rId29"/>
    <p:sldId id="301" r:id="rId30"/>
    <p:sldId id="299" r:id="rId31"/>
    <p:sldId id="322" r:id="rId32"/>
    <p:sldId id="300" r:id="rId33"/>
    <p:sldId id="272" r:id="rId34"/>
    <p:sldId id="273" r:id="rId35"/>
    <p:sldId id="276" r:id="rId36"/>
    <p:sldId id="27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67139C-C91D-DE10-7532-E17FE2FC0DE1}" v="265" dt="2025-04-29T18:28:42.3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F7B5C5-55BB-4066-BF3F-EEAAE748A90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8B544D6-A2CA-42C1-8904-F24AEA71B1CE}">
      <dgm:prSet phldrT="[Text]" phldr="0"/>
      <dgm:spPr/>
      <dgm:t>
        <a:bodyPr/>
        <a:lstStyle/>
        <a:p>
          <a:pPr rtl="0"/>
          <a:r>
            <a:rPr lang="en-US" b="1" dirty="0">
              <a:solidFill>
                <a:srgbClr val="000000"/>
              </a:solidFill>
            </a:rPr>
            <a:t>Fighting Diseases</a:t>
          </a:r>
          <a:r>
            <a:rPr lang="en-US" dirty="0">
              <a:solidFill>
                <a:srgbClr val="000000"/>
              </a:solidFill>
            </a:rPr>
            <a:t> It focuses on combatting diseases like AIDS, tuberculosis, and malaria, leading to fewer deaths and better disease management.</a:t>
          </a:r>
          <a:endParaRPr lang="en-US" dirty="0"/>
        </a:p>
      </dgm:t>
    </dgm:pt>
    <dgm:pt modelId="{FE050455-02A4-4D47-BE3B-B8EB9C11668B}" type="parTrans" cxnId="{7531D897-3F1F-4113-9F8B-FE19C0C11161}">
      <dgm:prSet/>
      <dgm:spPr/>
      <dgm:t>
        <a:bodyPr/>
        <a:lstStyle/>
        <a:p>
          <a:endParaRPr lang="en-US"/>
        </a:p>
      </dgm:t>
    </dgm:pt>
    <dgm:pt modelId="{5F8DE683-55C4-4129-8937-CE47896F4135}" type="sibTrans" cxnId="{7531D897-3F1F-4113-9F8B-FE19C0C11161}">
      <dgm:prSet/>
      <dgm:spPr/>
      <dgm:t>
        <a:bodyPr/>
        <a:lstStyle/>
        <a:p>
          <a:endParaRPr lang="en-US"/>
        </a:p>
      </dgm:t>
    </dgm:pt>
    <dgm:pt modelId="{96BF442C-42E8-42C4-A77E-4FAC943A06E0}">
      <dgm:prSet phldrT="[Text]" phldr="0"/>
      <dgm:spPr/>
      <dgm:t>
        <a:bodyPr/>
        <a:lstStyle/>
        <a:p>
          <a:pPr rtl="0"/>
          <a:r>
            <a:rPr lang="en-US" dirty="0">
              <a:latin typeface="Myriad Pro"/>
            </a:rPr>
            <a:t> </a:t>
          </a:r>
          <a:r>
            <a:rPr lang="en-US" b="1" dirty="0">
              <a:solidFill>
                <a:srgbClr val="000000"/>
              </a:solidFill>
            </a:rPr>
            <a:t>Enhancing Mental Health</a:t>
          </a:r>
          <a:r>
            <a:rPr lang="en-US" dirty="0">
              <a:solidFill>
                <a:srgbClr val="000000"/>
              </a:solidFill>
            </a:rPr>
            <a:t> By emphasizing mental health care, SDG 3 leads to better access to services, reduced stigma, and improved mental well-being.</a:t>
          </a:r>
        </a:p>
      </dgm:t>
    </dgm:pt>
    <dgm:pt modelId="{638FBEE4-A3C0-4A65-AD3C-358CBA2D9282}" type="parTrans" cxnId="{F49727BE-1030-4F06-B536-A1F26B354940}">
      <dgm:prSet/>
      <dgm:spPr/>
      <dgm:t>
        <a:bodyPr/>
        <a:lstStyle/>
        <a:p>
          <a:endParaRPr lang="en-US"/>
        </a:p>
      </dgm:t>
    </dgm:pt>
    <dgm:pt modelId="{09F2BEB8-EAAA-44E3-92B7-2A6EE4153CCA}" type="sibTrans" cxnId="{F49727BE-1030-4F06-B536-A1F26B354940}">
      <dgm:prSet/>
      <dgm:spPr/>
      <dgm:t>
        <a:bodyPr/>
        <a:lstStyle/>
        <a:p>
          <a:endParaRPr lang="en-US"/>
        </a:p>
      </dgm:t>
    </dgm:pt>
    <dgm:pt modelId="{FBF70D8F-7CA8-4EEE-A1C6-996F99BAD8D0}">
      <dgm:prSet phldr="0"/>
      <dgm:spPr/>
      <dgm:t>
        <a:bodyPr/>
        <a:lstStyle/>
        <a:p>
          <a:pPr algn="l" rtl="0"/>
          <a:r>
            <a:rPr lang="en-US" b="1" dirty="0">
              <a:solidFill>
                <a:srgbClr val="000000"/>
              </a:solidFill>
              <a:latin typeface="Arial"/>
              <a:cs typeface="Arial"/>
            </a:rPr>
            <a:t>Reducing Mortality</a:t>
          </a:r>
          <a:r>
            <a:rPr lang="en-US" dirty="0">
              <a:solidFill>
                <a:srgbClr val="000000"/>
              </a:solidFill>
              <a:latin typeface="Arial"/>
              <a:cs typeface="Arial"/>
            </a:rPr>
            <a:t> SDG 3 targets preventable deaths in children and mothers, helping to increase life expectancy and improve family health.</a:t>
          </a:r>
        </a:p>
      </dgm:t>
    </dgm:pt>
    <dgm:pt modelId="{28D3E9AC-773E-4CE5-B6CA-457D1E77F367}" type="parTrans" cxnId="{E83499C6-EEA9-45E7-803F-0AFDE4CD9D32}">
      <dgm:prSet/>
      <dgm:spPr/>
    </dgm:pt>
    <dgm:pt modelId="{11974636-C1DC-4A42-A460-47C5B888317B}" type="sibTrans" cxnId="{E83499C6-EEA9-45E7-803F-0AFDE4CD9D32}">
      <dgm:prSet/>
      <dgm:spPr/>
    </dgm:pt>
    <dgm:pt modelId="{E368954A-CDD5-408C-AE75-C367EEB7FEA3}">
      <dgm:prSet phldr="0"/>
      <dgm:spPr/>
      <dgm:t>
        <a:bodyPr/>
        <a:lstStyle/>
        <a:p>
          <a:pPr algn="l" rtl="0"/>
          <a:r>
            <a:rPr lang="en-US" b="1" dirty="0">
              <a:solidFill>
                <a:srgbClr val="000000"/>
              </a:solidFill>
              <a:latin typeface="Arial"/>
              <a:cs typeface="Arial"/>
            </a:rPr>
            <a:t>Addressing Chronic Illnesses</a:t>
          </a:r>
          <a:r>
            <a:rPr lang="en-US" dirty="0">
              <a:solidFill>
                <a:srgbClr val="000000"/>
              </a:solidFill>
              <a:latin typeface="Arial"/>
              <a:cs typeface="Arial"/>
            </a:rPr>
            <a:t> The goal promotes prevention and treatment of non-communicable diseases like heart disease and diabetes, improving overall quality of life.</a:t>
          </a:r>
        </a:p>
      </dgm:t>
    </dgm:pt>
    <dgm:pt modelId="{7AC1DB55-3443-484B-A8BB-733E7047BF9C}" type="parTrans" cxnId="{1C4BF24B-94E0-4143-BBAB-8D794F4A91C1}">
      <dgm:prSet/>
      <dgm:spPr/>
    </dgm:pt>
    <dgm:pt modelId="{96C1068E-4A5A-48FA-8DD0-BEA82A4A171F}" type="sibTrans" cxnId="{1C4BF24B-94E0-4143-BBAB-8D794F4A91C1}">
      <dgm:prSet/>
      <dgm:spPr/>
    </dgm:pt>
    <dgm:pt modelId="{C241F0B3-E017-42D4-906B-BF7391D19CBF}" type="pres">
      <dgm:prSet presAssocID="{47F7B5C5-55BB-4066-BF3F-EEAAE748A905}" presName="diagram" presStyleCnt="0">
        <dgm:presLayoutVars>
          <dgm:dir/>
          <dgm:resizeHandles val="exact"/>
        </dgm:presLayoutVars>
      </dgm:prSet>
      <dgm:spPr/>
    </dgm:pt>
    <dgm:pt modelId="{C2FB4CC3-6E69-4327-B790-72C0F87C77A5}" type="pres">
      <dgm:prSet presAssocID="{FBF70D8F-7CA8-4EEE-A1C6-996F99BAD8D0}" presName="node" presStyleLbl="node1" presStyleIdx="0" presStyleCnt="4">
        <dgm:presLayoutVars>
          <dgm:bulletEnabled val="1"/>
        </dgm:presLayoutVars>
      </dgm:prSet>
      <dgm:spPr/>
    </dgm:pt>
    <dgm:pt modelId="{70FAAC6A-2871-465E-9BB1-B76BB85ABCFE}" type="pres">
      <dgm:prSet presAssocID="{11974636-C1DC-4A42-A460-47C5B888317B}" presName="sibTrans" presStyleCnt="0"/>
      <dgm:spPr/>
    </dgm:pt>
    <dgm:pt modelId="{BE26D531-6F6D-4C1E-96A3-431DAA49AC79}" type="pres">
      <dgm:prSet presAssocID="{68B544D6-A2CA-42C1-8904-F24AEA71B1CE}" presName="node" presStyleLbl="node1" presStyleIdx="1" presStyleCnt="4">
        <dgm:presLayoutVars>
          <dgm:bulletEnabled val="1"/>
        </dgm:presLayoutVars>
      </dgm:prSet>
      <dgm:spPr/>
    </dgm:pt>
    <dgm:pt modelId="{6C051C97-1742-4C81-92BB-5B4D80DABCC0}" type="pres">
      <dgm:prSet presAssocID="{5F8DE683-55C4-4129-8937-CE47896F4135}" presName="sibTrans" presStyleCnt="0"/>
      <dgm:spPr/>
    </dgm:pt>
    <dgm:pt modelId="{BEF7669F-0493-4660-AA06-25CBF2179F2B}" type="pres">
      <dgm:prSet presAssocID="{E368954A-CDD5-408C-AE75-C367EEB7FEA3}" presName="node" presStyleLbl="node1" presStyleIdx="2" presStyleCnt="4">
        <dgm:presLayoutVars>
          <dgm:bulletEnabled val="1"/>
        </dgm:presLayoutVars>
      </dgm:prSet>
      <dgm:spPr/>
    </dgm:pt>
    <dgm:pt modelId="{49EE7302-F9EB-4410-ADBA-CF2CB204D29B}" type="pres">
      <dgm:prSet presAssocID="{96C1068E-4A5A-48FA-8DD0-BEA82A4A171F}" presName="sibTrans" presStyleCnt="0"/>
      <dgm:spPr/>
    </dgm:pt>
    <dgm:pt modelId="{94EB15B3-4702-410E-B2E8-93973614905B}" type="pres">
      <dgm:prSet presAssocID="{96BF442C-42E8-42C4-A77E-4FAC943A06E0}" presName="node" presStyleLbl="node1" presStyleIdx="3" presStyleCnt="4">
        <dgm:presLayoutVars>
          <dgm:bulletEnabled val="1"/>
        </dgm:presLayoutVars>
      </dgm:prSet>
      <dgm:spPr/>
    </dgm:pt>
  </dgm:ptLst>
  <dgm:cxnLst>
    <dgm:cxn modelId="{99BA1209-CCCA-4285-B9DF-466F02852BD6}" type="presOf" srcId="{68B544D6-A2CA-42C1-8904-F24AEA71B1CE}" destId="{BE26D531-6F6D-4C1E-96A3-431DAA49AC79}" srcOrd="0" destOrd="0" presId="urn:microsoft.com/office/officeart/2005/8/layout/default"/>
    <dgm:cxn modelId="{B12FC61A-255A-48FC-9A5B-AE1D3BCB0B4A}" type="presOf" srcId="{96BF442C-42E8-42C4-A77E-4FAC943A06E0}" destId="{94EB15B3-4702-410E-B2E8-93973614905B}" srcOrd="0" destOrd="0" presId="urn:microsoft.com/office/officeart/2005/8/layout/default"/>
    <dgm:cxn modelId="{1C4BF24B-94E0-4143-BBAB-8D794F4A91C1}" srcId="{47F7B5C5-55BB-4066-BF3F-EEAAE748A905}" destId="{E368954A-CDD5-408C-AE75-C367EEB7FEA3}" srcOrd="2" destOrd="0" parTransId="{7AC1DB55-3443-484B-A8BB-733E7047BF9C}" sibTransId="{96C1068E-4A5A-48FA-8DD0-BEA82A4A171F}"/>
    <dgm:cxn modelId="{811A2386-7152-41D1-9B2B-45B73CC1878E}" type="presOf" srcId="{FBF70D8F-7CA8-4EEE-A1C6-996F99BAD8D0}" destId="{C2FB4CC3-6E69-4327-B790-72C0F87C77A5}" srcOrd="0" destOrd="0" presId="urn:microsoft.com/office/officeart/2005/8/layout/default"/>
    <dgm:cxn modelId="{7531D897-3F1F-4113-9F8B-FE19C0C11161}" srcId="{47F7B5C5-55BB-4066-BF3F-EEAAE748A905}" destId="{68B544D6-A2CA-42C1-8904-F24AEA71B1CE}" srcOrd="1" destOrd="0" parTransId="{FE050455-02A4-4D47-BE3B-B8EB9C11668B}" sibTransId="{5F8DE683-55C4-4129-8937-CE47896F4135}"/>
    <dgm:cxn modelId="{0649A2B5-3DA3-47E1-9DD8-7082CA114AEC}" type="presOf" srcId="{47F7B5C5-55BB-4066-BF3F-EEAAE748A905}" destId="{C241F0B3-E017-42D4-906B-BF7391D19CBF}" srcOrd="0" destOrd="0" presId="urn:microsoft.com/office/officeart/2005/8/layout/default"/>
    <dgm:cxn modelId="{F49727BE-1030-4F06-B536-A1F26B354940}" srcId="{47F7B5C5-55BB-4066-BF3F-EEAAE748A905}" destId="{96BF442C-42E8-42C4-A77E-4FAC943A06E0}" srcOrd="3" destOrd="0" parTransId="{638FBEE4-A3C0-4A65-AD3C-358CBA2D9282}" sibTransId="{09F2BEB8-EAAA-44E3-92B7-2A6EE4153CCA}"/>
    <dgm:cxn modelId="{E83499C6-EEA9-45E7-803F-0AFDE4CD9D32}" srcId="{47F7B5C5-55BB-4066-BF3F-EEAAE748A905}" destId="{FBF70D8F-7CA8-4EEE-A1C6-996F99BAD8D0}" srcOrd="0" destOrd="0" parTransId="{28D3E9AC-773E-4CE5-B6CA-457D1E77F367}" sibTransId="{11974636-C1DC-4A42-A460-47C5B888317B}"/>
    <dgm:cxn modelId="{2DF0FAF0-0A29-4CF2-A01E-AEAB981DB640}" type="presOf" srcId="{E368954A-CDD5-408C-AE75-C367EEB7FEA3}" destId="{BEF7669F-0493-4660-AA06-25CBF2179F2B}" srcOrd="0" destOrd="0" presId="urn:microsoft.com/office/officeart/2005/8/layout/default"/>
    <dgm:cxn modelId="{AFB1CF9C-7078-4981-BDDC-846CB5D00FA8}" type="presParOf" srcId="{C241F0B3-E017-42D4-906B-BF7391D19CBF}" destId="{C2FB4CC3-6E69-4327-B790-72C0F87C77A5}" srcOrd="0" destOrd="0" presId="urn:microsoft.com/office/officeart/2005/8/layout/default"/>
    <dgm:cxn modelId="{B2C86143-3AA6-4FB5-82D4-C8440004726D}" type="presParOf" srcId="{C241F0B3-E017-42D4-906B-BF7391D19CBF}" destId="{70FAAC6A-2871-465E-9BB1-B76BB85ABCFE}" srcOrd="1" destOrd="0" presId="urn:microsoft.com/office/officeart/2005/8/layout/default"/>
    <dgm:cxn modelId="{94D55603-B44E-46C2-98A9-4050B0CE9E73}" type="presParOf" srcId="{C241F0B3-E017-42D4-906B-BF7391D19CBF}" destId="{BE26D531-6F6D-4C1E-96A3-431DAA49AC79}" srcOrd="2" destOrd="0" presId="urn:microsoft.com/office/officeart/2005/8/layout/default"/>
    <dgm:cxn modelId="{2062268E-A3AC-488A-90B4-C580C9B814B1}" type="presParOf" srcId="{C241F0B3-E017-42D4-906B-BF7391D19CBF}" destId="{6C051C97-1742-4C81-92BB-5B4D80DABCC0}" srcOrd="3" destOrd="0" presId="urn:microsoft.com/office/officeart/2005/8/layout/default"/>
    <dgm:cxn modelId="{4A44ED0C-BF8A-484C-8351-7E5EC2F2ABD7}" type="presParOf" srcId="{C241F0B3-E017-42D4-906B-BF7391D19CBF}" destId="{BEF7669F-0493-4660-AA06-25CBF2179F2B}" srcOrd="4" destOrd="0" presId="urn:microsoft.com/office/officeart/2005/8/layout/default"/>
    <dgm:cxn modelId="{743A7FC2-F630-41B9-9AA1-D8DBD5832482}" type="presParOf" srcId="{C241F0B3-E017-42D4-906B-BF7391D19CBF}" destId="{49EE7302-F9EB-4410-ADBA-CF2CB204D29B}" srcOrd="5" destOrd="0" presId="urn:microsoft.com/office/officeart/2005/8/layout/default"/>
    <dgm:cxn modelId="{55B9402D-4A28-48E5-A39B-915D5D1D654E}" type="presParOf" srcId="{C241F0B3-E017-42D4-906B-BF7391D19CBF}" destId="{94EB15B3-4702-410E-B2E8-93973614905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F7B5C5-55BB-4066-BF3F-EEAAE748A90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0578C91-4EE6-4C65-BE0B-8F3676B948DE}">
      <dgm:prSet phldrT="[Text]" phldr="0"/>
      <dgm:spPr/>
      <dgm:t>
        <a:bodyPr/>
        <a:lstStyle/>
        <a:p>
          <a:pPr algn="l" rtl="0"/>
          <a:r>
            <a:rPr lang="en-US" dirty="0">
              <a:latin typeface="Myriad Pro"/>
            </a:rPr>
            <a:t> </a:t>
          </a:r>
          <a:r>
            <a:rPr lang="en-US" b="1" dirty="0">
              <a:solidFill>
                <a:srgbClr val="000000"/>
              </a:solidFill>
              <a:latin typeface="Arial"/>
              <a:cs typeface="Arial"/>
            </a:rPr>
            <a:t>Ensuring Access to Care</a:t>
          </a:r>
          <a:r>
            <a:rPr lang="en-US" dirty="0">
              <a:solidFill>
                <a:srgbClr val="000000"/>
              </a:solidFill>
              <a:latin typeface="Arial"/>
              <a:cs typeface="Arial"/>
            </a:rPr>
            <a:t> The goal aims for universal health coverage, making essential health services accessible to more people, reducing inequalities, and enhancing economic security.</a:t>
          </a:r>
        </a:p>
      </dgm:t>
    </dgm:pt>
    <dgm:pt modelId="{116E2967-A147-4697-9410-AAD91FDC81AD}" type="parTrans" cxnId="{ED7AD97A-A738-46B6-837A-3B3DDB10FF43}">
      <dgm:prSet/>
      <dgm:spPr/>
      <dgm:t>
        <a:bodyPr/>
        <a:lstStyle/>
        <a:p>
          <a:endParaRPr lang="en-US"/>
        </a:p>
      </dgm:t>
    </dgm:pt>
    <dgm:pt modelId="{6B4EA6CC-8EC1-4B3F-9E8B-E4D3C7DAA9F3}" type="sibTrans" cxnId="{ED7AD97A-A738-46B6-837A-3B3DDB10FF43}">
      <dgm:prSet/>
      <dgm:spPr/>
      <dgm:t>
        <a:bodyPr/>
        <a:lstStyle/>
        <a:p>
          <a:endParaRPr lang="en-US"/>
        </a:p>
      </dgm:t>
    </dgm:pt>
    <dgm:pt modelId="{571B685D-D048-4447-8AAD-32EA9B19620A}">
      <dgm:prSet phldr="0"/>
      <dgm:spPr/>
      <dgm:t>
        <a:bodyPr/>
        <a:lstStyle/>
        <a:p>
          <a:pPr algn="l" rtl="0"/>
          <a:r>
            <a:rPr lang="en-US" dirty="0">
              <a:latin typeface="Myriad Pro"/>
            </a:rPr>
            <a:t> </a:t>
          </a:r>
          <a:r>
            <a:rPr lang="en-US" b="1" dirty="0">
              <a:solidFill>
                <a:srgbClr val="000000"/>
              </a:solidFill>
              <a:latin typeface="Arial"/>
              <a:cs typeface="Arial"/>
            </a:rPr>
            <a:t>Strengthening Health Systems</a:t>
          </a:r>
          <a:r>
            <a:rPr lang="en-US" dirty="0">
              <a:solidFill>
                <a:srgbClr val="000000"/>
              </a:solidFill>
              <a:latin typeface="Arial"/>
              <a:cs typeface="Arial"/>
            </a:rPr>
            <a:t> SDG 3 supports the development of stronger healthcare infrastructure, ensuring better quality and efficiency in healthcare services.</a:t>
          </a:r>
        </a:p>
      </dgm:t>
    </dgm:pt>
    <dgm:pt modelId="{696687EA-19CC-4D04-B8C7-AB98A66374B7}" type="parTrans" cxnId="{A1E91973-69A9-49E0-B923-FBA2BB6CCA1C}">
      <dgm:prSet/>
      <dgm:spPr/>
    </dgm:pt>
    <dgm:pt modelId="{2A853EA5-136E-4E02-87D6-004D96CE607C}" type="sibTrans" cxnId="{A1E91973-69A9-49E0-B923-FBA2BB6CCA1C}">
      <dgm:prSet/>
      <dgm:spPr/>
    </dgm:pt>
    <dgm:pt modelId="{FD02075C-C2FB-40D6-AC20-7583FA9C3C8D}">
      <dgm:prSet phldr="0"/>
      <dgm:spPr/>
      <dgm:t>
        <a:bodyPr/>
        <a:lstStyle/>
        <a:p>
          <a:pPr algn="l" rtl="0"/>
          <a:r>
            <a:rPr lang="en-US" b="1" dirty="0">
              <a:solidFill>
                <a:srgbClr val="000000"/>
              </a:solidFill>
              <a:latin typeface="Arial"/>
              <a:cs typeface="Arial"/>
            </a:rPr>
            <a:t>Promoting Healthy Lifestyles</a:t>
          </a:r>
          <a:r>
            <a:rPr lang="en-US" dirty="0">
              <a:solidFill>
                <a:srgbClr val="000000"/>
              </a:solidFill>
              <a:latin typeface="Arial"/>
              <a:cs typeface="Arial"/>
            </a:rPr>
            <a:t> Through public health campaigns, it encourages healthier lifestyle choices, contributing to better physical and mental health.</a:t>
          </a:r>
        </a:p>
      </dgm:t>
    </dgm:pt>
    <dgm:pt modelId="{81E523B1-A562-49DE-8E1B-0FF7F9F249EF}" type="parTrans" cxnId="{A0BBC832-F5A4-4A85-80A8-914DC1564E47}">
      <dgm:prSet/>
      <dgm:spPr/>
    </dgm:pt>
    <dgm:pt modelId="{9E27ACB4-3E10-4CB4-B156-7C3B43C63F5F}" type="sibTrans" cxnId="{A0BBC832-F5A4-4A85-80A8-914DC1564E47}">
      <dgm:prSet/>
      <dgm:spPr/>
    </dgm:pt>
    <dgm:pt modelId="{C241F0B3-E017-42D4-906B-BF7391D19CBF}" type="pres">
      <dgm:prSet presAssocID="{47F7B5C5-55BB-4066-BF3F-EEAAE748A905}" presName="diagram" presStyleCnt="0">
        <dgm:presLayoutVars>
          <dgm:dir/>
          <dgm:resizeHandles val="exact"/>
        </dgm:presLayoutVars>
      </dgm:prSet>
      <dgm:spPr/>
    </dgm:pt>
    <dgm:pt modelId="{1E697791-7B27-4A82-97DD-2B8D31C3A34A}" type="pres">
      <dgm:prSet presAssocID="{80578C91-4EE6-4C65-BE0B-8F3676B948DE}" presName="node" presStyleLbl="node1" presStyleIdx="0" presStyleCnt="3">
        <dgm:presLayoutVars>
          <dgm:bulletEnabled val="1"/>
        </dgm:presLayoutVars>
      </dgm:prSet>
      <dgm:spPr/>
    </dgm:pt>
    <dgm:pt modelId="{B0E1F4F7-D0C4-4EA4-9059-165C28E453E0}" type="pres">
      <dgm:prSet presAssocID="{6B4EA6CC-8EC1-4B3F-9E8B-E4D3C7DAA9F3}" presName="sibTrans" presStyleCnt="0"/>
      <dgm:spPr/>
    </dgm:pt>
    <dgm:pt modelId="{4A7924E9-E731-45F4-8FAE-C0DA2C655176}" type="pres">
      <dgm:prSet presAssocID="{571B685D-D048-4447-8AAD-32EA9B19620A}" presName="node" presStyleLbl="node1" presStyleIdx="1" presStyleCnt="3">
        <dgm:presLayoutVars>
          <dgm:bulletEnabled val="1"/>
        </dgm:presLayoutVars>
      </dgm:prSet>
      <dgm:spPr/>
    </dgm:pt>
    <dgm:pt modelId="{7048B4E4-B182-4800-A31D-F9F944A9CA6A}" type="pres">
      <dgm:prSet presAssocID="{2A853EA5-136E-4E02-87D6-004D96CE607C}" presName="sibTrans" presStyleCnt="0"/>
      <dgm:spPr/>
    </dgm:pt>
    <dgm:pt modelId="{9F4639D4-0280-4FC4-B796-B87972FC0E2E}" type="pres">
      <dgm:prSet presAssocID="{FD02075C-C2FB-40D6-AC20-7583FA9C3C8D}" presName="node" presStyleLbl="node1" presStyleIdx="2" presStyleCnt="3">
        <dgm:presLayoutVars>
          <dgm:bulletEnabled val="1"/>
        </dgm:presLayoutVars>
      </dgm:prSet>
      <dgm:spPr/>
    </dgm:pt>
  </dgm:ptLst>
  <dgm:cxnLst>
    <dgm:cxn modelId="{A0BBC832-F5A4-4A85-80A8-914DC1564E47}" srcId="{47F7B5C5-55BB-4066-BF3F-EEAAE748A905}" destId="{FD02075C-C2FB-40D6-AC20-7583FA9C3C8D}" srcOrd="2" destOrd="0" parTransId="{81E523B1-A562-49DE-8E1B-0FF7F9F249EF}" sibTransId="{9E27ACB4-3E10-4CB4-B156-7C3B43C63F5F}"/>
    <dgm:cxn modelId="{3C6CB333-B3D1-4A7B-932A-6390B0857570}" type="presOf" srcId="{FD02075C-C2FB-40D6-AC20-7583FA9C3C8D}" destId="{9F4639D4-0280-4FC4-B796-B87972FC0E2E}" srcOrd="0" destOrd="0" presId="urn:microsoft.com/office/officeart/2005/8/layout/default"/>
    <dgm:cxn modelId="{A1E91973-69A9-49E0-B923-FBA2BB6CCA1C}" srcId="{47F7B5C5-55BB-4066-BF3F-EEAAE748A905}" destId="{571B685D-D048-4447-8AAD-32EA9B19620A}" srcOrd="1" destOrd="0" parTransId="{696687EA-19CC-4D04-B8C7-AB98A66374B7}" sibTransId="{2A853EA5-136E-4E02-87D6-004D96CE607C}"/>
    <dgm:cxn modelId="{ED7AD97A-A738-46B6-837A-3B3DDB10FF43}" srcId="{47F7B5C5-55BB-4066-BF3F-EEAAE748A905}" destId="{80578C91-4EE6-4C65-BE0B-8F3676B948DE}" srcOrd="0" destOrd="0" parTransId="{116E2967-A147-4697-9410-AAD91FDC81AD}" sibTransId="{6B4EA6CC-8EC1-4B3F-9E8B-E4D3C7DAA9F3}"/>
    <dgm:cxn modelId="{FC17229C-FE09-499A-9413-9E5DC6CDEA4D}" type="presOf" srcId="{80578C91-4EE6-4C65-BE0B-8F3676B948DE}" destId="{1E697791-7B27-4A82-97DD-2B8D31C3A34A}" srcOrd="0" destOrd="0" presId="urn:microsoft.com/office/officeart/2005/8/layout/default"/>
    <dgm:cxn modelId="{0649A2B5-3DA3-47E1-9DD8-7082CA114AEC}" type="presOf" srcId="{47F7B5C5-55BB-4066-BF3F-EEAAE748A905}" destId="{C241F0B3-E017-42D4-906B-BF7391D19CBF}" srcOrd="0" destOrd="0" presId="urn:microsoft.com/office/officeart/2005/8/layout/default"/>
    <dgm:cxn modelId="{ED41E1DA-8F34-4BDF-AAFE-7C02CFCC9EA4}" type="presOf" srcId="{571B685D-D048-4447-8AAD-32EA9B19620A}" destId="{4A7924E9-E731-45F4-8FAE-C0DA2C655176}" srcOrd="0" destOrd="0" presId="urn:microsoft.com/office/officeart/2005/8/layout/default"/>
    <dgm:cxn modelId="{174325E3-A4E7-4198-9BE1-136729BB6BDA}" type="presParOf" srcId="{C241F0B3-E017-42D4-906B-BF7391D19CBF}" destId="{1E697791-7B27-4A82-97DD-2B8D31C3A34A}" srcOrd="0" destOrd="0" presId="urn:microsoft.com/office/officeart/2005/8/layout/default"/>
    <dgm:cxn modelId="{81D3FA17-A42F-49C2-B1C9-7A82CB9D6A60}" type="presParOf" srcId="{C241F0B3-E017-42D4-906B-BF7391D19CBF}" destId="{B0E1F4F7-D0C4-4EA4-9059-165C28E453E0}" srcOrd="1" destOrd="0" presId="urn:microsoft.com/office/officeart/2005/8/layout/default"/>
    <dgm:cxn modelId="{9AD4310C-AF84-44CE-BB32-63CA17F8FC2B}" type="presParOf" srcId="{C241F0B3-E017-42D4-906B-BF7391D19CBF}" destId="{4A7924E9-E731-45F4-8FAE-C0DA2C655176}" srcOrd="2" destOrd="0" presId="urn:microsoft.com/office/officeart/2005/8/layout/default"/>
    <dgm:cxn modelId="{5C9277EA-C1D4-4B1D-82F0-279B09BBE6CD}" type="presParOf" srcId="{C241F0B3-E017-42D4-906B-BF7391D19CBF}" destId="{7048B4E4-B182-4800-A31D-F9F944A9CA6A}" srcOrd="3" destOrd="0" presId="urn:microsoft.com/office/officeart/2005/8/layout/default"/>
    <dgm:cxn modelId="{BE0D77DC-89FE-44A3-9176-453424D3859B}" type="presParOf" srcId="{C241F0B3-E017-42D4-906B-BF7391D19CBF}" destId="{9F4639D4-0280-4FC4-B796-B87972FC0E2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B4CC3-6E69-4327-B790-72C0F87C77A5}">
      <dsp:nvSpPr>
        <dsp:cNvPr id="0" name=""/>
        <dsp:cNvSpPr/>
      </dsp:nvSpPr>
      <dsp:spPr>
        <a:xfrm>
          <a:off x="1881276" y="2354"/>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dirty="0">
              <a:solidFill>
                <a:srgbClr val="000000"/>
              </a:solidFill>
              <a:latin typeface="Arial"/>
              <a:cs typeface="Arial"/>
            </a:rPr>
            <a:t>Reducing Mortality</a:t>
          </a:r>
          <a:r>
            <a:rPr lang="en-US" sz="2000" kern="1200" dirty="0">
              <a:solidFill>
                <a:srgbClr val="000000"/>
              </a:solidFill>
              <a:latin typeface="Arial"/>
              <a:cs typeface="Arial"/>
            </a:rPr>
            <a:t> SDG 3 targets preventable deaths in children and mothers, helping to increase life expectancy and improve family health.</a:t>
          </a:r>
        </a:p>
      </dsp:txBody>
      <dsp:txXfrm>
        <a:off x="1881276" y="2354"/>
        <a:ext cx="3483445" cy="2090067"/>
      </dsp:txXfrm>
    </dsp:sp>
    <dsp:sp modelId="{BE26D531-6F6D-4C1E-96A3-431DAA49AC79}">
      <dsp:nvSpPr>
        <dsp:cNvPr id="0" name=""/>
        <dsp:cNvSpPr/>
      </dsp:nvSpPr>
      <dsp:spPr>
        <a:xfrm>
          <a:off x="5713066" y="2354"/>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Fighting Diseases</a:t>
          </a:r>
          <a:r>
            <a:rPr lang="en-US" sz="2000" kern="1200" dirty="0">
              <a:solidFill>
                <a:srgbClr val="000000"/>
              </a:solidFill>
            </a:rPr>
            <a:t> It focuses on combatting diseases like AIDS, tuberculosis, and malaria, leading to fewer deaths and better disease management.</a:t>
          </a:r>
          <a:endParaRPr lang="en-US" sz="2000" kern="1200" dirty="0"/>
        </a:p>
      </dsp:txBody>
      <dsp:txXfrm>
        <a:off x="5713066" y="2354"/>
        <a:ext cx="3483445" cy="2090067"/>
      </dsp:txXfrm>
    </dsp:sp>
    <dsp:sp modelId="{BEF7669F-0493-4660-AA06-25CBF2179F2B}">
      <dsp:nvSpPr>
        <dsp:cNvPr id="0" name=""/>
        <dsp:cNvSpPr/>
      </dsp:nvSpPr>
      <dsp:spPr>
        <a:xfrm>
          <a:off x="1881276" y="2440766"/>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dirty="0">
              <a:solidFill>
                <a:srgbClr val="000000"/>
              </a:solidFill>
              <a:latin typeface="Arial"/>
              <a:cs typeface="Arial"/>
            </a:rPr>
            <a:t>Addressing Chronic Illnesses</a:t>
          </a:r>
          <a:r>
            <a:rPr lang="en-US" sz="2000" kern="1200" dirty="0">
              <a:solidFill>
                <a:srgbClr val="000000"/>
              </a:solidFill>
              <a:latin typeface="Arial"/>
              <a:cs typeface="Arial"/>
            </a:rPr>
            <a:t> The goal promotes prevention and treatment of non-communicable diseases like heart disease and diabetes, improving overall quality of life.</a:t>
          </a:r>
        </a:p>
      </dsp:txBody>
      <dsp:txXfrm>
        <a:off x="1881276" y="2440766"/>
        <a:ext cx="3483445" cy="2090067"/>
      </dsp:txXfrm>
    </dsp:sp>
    <dsp:sp modelId="{94EB15B3-4702-410E-B2E8-93973614905B}">
      <dsp:nvSpPr>
        <dsp:cNvPr id="0" name=""/>
        <dsp:cNvSpPr/>
      </dsp:nvSpPr>
      <dsp:spPr>
        <a:xfrm>
          <a:off x="5713066" y="2440766"/>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latin typeface="Myriad Pro"/>
            </a:rPr>
            <a:t> </a:t>
          </a:r>
          <a:r>
            <a:rPr lang="en-US" sz="2000" b="1" kern="1200" dirty="0">
              <a:solidFill>
                <a:srgbClr val="000000"/>
              </a:solidFill>
            </a:rPr>
            <a:t>Enhancing Mental Health</a:t>
          </a:r>
          <a:r>
            <a:rPr lang="en-US" sz="2000" kern="1200" dirty="0">
              <a:solidFill>
                <a:srgbClr val="000000"/>
              </a:solidFill>
            </a:rPr>
            <a:t> By emphasizing mental health care, SDG 3 leads to better access to services, reduced stigma, and improved mental well-being.</a:t>
          </a:r>
        </a:p>
      </dsp:txBody>
      <dsp:txXfrm>
        <a:off x="5713066" y="2440766"/>
        <a:ext cx="3483445" cy="20900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697791-7B27-4A82-97DD-2B8D31C3A34A}">
      <dsp:nvSpPr>
        <dsp:cNvPr id="0" name=""/>
        <dsp:cNvSpPr/>
      </dsp:nvSpPr>
      <dsp:spPr>
        <a:xfrm>
          <a:off x="1881276" y="2354"/>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Myriad Pro"/>
            </a:rPr>
            <a:t> </a:t>
          </a:r>
          <a:r>
            <a:rPr lang="en-US" sz="2000" b="1" kern="1200" dirty="0">
              <a:solidFill>
                <a:srgbClr val="000000"/>
              </a:solidFill>
              <a:latin typeface="Arial"/>
              <a:cs typeface="Arial"/>
            </a:rPr>
            <a:t>Ensuring Access to Care</a:t>
          </a:r>
          <a:r>
            <a:rPr lang="en-US" sz="2000" kern="1200" dirty="0">
              <a:solidFill>
                <a:srgbClr val="000000"/>
              </a:solidFill>
              <a:latin typeface="Arial"/>
              <a:cs typeface="Arial"/>
            </a:rPr>
            <a:t> The goal aims for universal health coverage, making essential health services accessible to more people, reducing inequalities, and enhancing economic security.</a:t>
          </a:r>
        </a:p>
      </dsp:txBody>
      <dsp:txXfrm>
        <a:off x="1881276" y="2354"/>
        <a:ext cx="3483445" cy="2090067"/>
      </dsp:txXfrm>
    </dsp:sp>
    <dsp:sp modelId="{4A7924E9-E731-45F4-8FAE-C0DA2C655176}">
      <dsp:nvSpPr>
        <dsp:cNvPr id="0" name=""/>
        <dsp:cNvSpPr/>
      </dsp:nvSpPr>
      <dsp:spPr>
        <a:xfrm>
          <a:off x="5713066" y="2354"/>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latin typeface="Myriad Pro"/>
            </a:rPr>
            <a:t> </a:t>
          </a:r>
          <a:r>
            <a:rPr lang="en-US" sz="2000" b="1" kern="1200" dirty="0">
              <a:solidFill>
                <a:srgbClr val="000000"/>
              </a:solidFill>
              <a:latin typeface="Arial"/>
              <a:cs typeface="Arial"/>
            </a:rPr>
            <a:t>Strengthening Health Systems</a:t>
          </a:r>
          <a:r>
            <a:rPr lang="en-US" sz="2000" kern="1200" dirty="0">
              <a:solidFill>
                <a:srgbClr val="000000"/>
              </a:solidFill>
              <a:latin typeface="Arial"/>
              <a:cs typeface="Arial"/>
            </a:rPr>
            <a:t> SDG 3 supports the development of stronger healthcare infrastructure, ensuring better quality and efficiency in healthcare services.</a:t>
          </a:r>
        </a:p>
      </dsp:txBody>
      <dsp:txXfrm>
        <a:off x="5713066" y="2354"/>
        <a:ext cx="3483445" cy="2090067"/>
      </dsp:txXfrm>
    </dsp:sp>
    <dsp:sp modelId="{9F4639D4-0280-4FC4-B796-B87972FC0E2E}">
      <dsp:nvSpPr>
        <dsp:cNvPr id="0" name=""/>
        <dsp:cNvSpPr/>
      </dsp:nvSpPr>
      <dsp:spPr>
        <a:xfrm>
          <a:off x="3797171" y="2440766"/>
          <a:ext cx="3483445" cy="209006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dirty="0">
              <a:solidFill>
                <a:srgbClr val="000000"/>
              </a:solidFill>
              <a:latin typeface="Arial"/>
              <a:cs typeface="Arial"/>
            </a:rPr>
            <a:t>Promoting Healthy Lifestyles</a:t>
          </a:r>
          <a:r>
            <a:rPr lang="en-US" sz="2000" kern="1200" dirty="0">
              <a:solidFill>
                <a:srgbClr val="000000"/>
              </a:solidFill>
              <a:latin typeface="Arial"/>
              <a:cs typeface="Arial"/>
            </a:rPr>
            <a:t> Through public health campaigns, it encourages healthier lifestyle choices, contributing to better physical and mental health.</a:t>
          </a:r>
        </a:p>
      </dsp:txBody>
      <dsp:txXfrm>
        <a:off x="3797171" y="2440766"/>
        <a:ext cx="3483445" cy="20900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E812B-0E9C-443B-A4E9-68FEA355C966}" type="datetimeFigureOut">
              <a:t>9/28/2026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12D20-C146-4A55-A670-F081847AA73A}" type="slidenum">
              <a:t>‹#›</a:t>
            </a:fld>
            <a:endParaRPr lang="en-US"/>
          </a:p>
        </p:txBody>
      </p:sp>
    </p:spTree>
    <p:extLst>
      <p:ext uri="{BB962C8B-B14F-4D97-AF65-F5344CB8AC3E}">
        <p14:creationId xmlns:p14="http://schemas.microsoft.com/office/powerpoint/2010/main" val="609193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mind.org.uk/news-campaigns/news/nhs-10-year-health-plan-mind-warns-more-to-be-done-to-meet-scale-of-mental-health-challenge/" TargetMode="External"/><Relationship Id="rId3" Type="http://schemas.openxmlformats.org/officeDocument/2006/relationships/hyperlink" Target="https://www.england.nhs.uk/publication/nhs-mental-health-dashboard/" TargetMode="External"/><Relationship Id="rId7" Type="http://schemas.openxmlformats.org/officeDocument/2006/relationships/hyperlink" Target="https://questions-statements.parliament.uk/written-statements/detail/2025-03-27/hcws562"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www.nhsconfed.org/publications/investment-priorities-mental-health-2025" TargetMode="External"/><Relationship Id="rId5" Type="http://schemas.openxmlformats.org/officeDocument/2006/relationships/hyperlink" Target="https://www.centreformentalhealth.org.uk/publications/the-big-mental-health-report-2025/" TargetMode="External"/><Relationship Id="rId4" Type="http://schemas.openxmlformats.org/officeDocument/2006/relationships/hyperlink" Target="https://mentalhealthwatch.rcpsych.ac.uk/"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Emphasize that while SDGs are globally recognized, their implementation varies by region, with different challenges and successes.</a:t>
            </a:r>
          </a:p>
          <a:p>
            <a:endParaRPr lang="en-US" dirty="0">
              <a:ea typeface="Calibri"/>
              <a:cs typeface="Calibri"/>
            </a:endParaRPr>
          </a:p>
          <a:p>
            <a:r>
              <a:rPr lang="en-US" b="1"/>
              <a:t>Successes:</a:t>
            </a:r>
            <a:endParaRPr lang="en-US"/>
          </a:p>
          <a:p>
            <a:pPr marL="171450" indent="-171450">
              <a:buFont typeface="Arial"/>
              <a:buChar char="•"/>
            </a:pPr>
            <a:r>
              <a:rPr lang="en-US" b="1" dirty="0"/>
              <a:t>Reduction in Child Mortality:</a:t>
            </a:r>
            <a:r>
              <a:rPr lang="en-US" dirty="0"/>
              <a:t> Significant progress has been made in reducing under-5 mortality rates globally, largely due to improved access to healthcare and vaccination programs.</a:t>
            </a:r>
            <a:endParaRPr lang="en-US" dirty="0">
              <a:ea typeface="Calibri"/>
              <a:cs typeface="Calibri"/>
            </a:endParaRPr>
          </a:p>
          <a:p>
            <a:pPr marL="171450" indent="-171450">
              <a:buFont typeface="Arial"/>
              <a:buChar char="•"/>
            </a:pPr>
            <a:r>
              <a:rPr lang="en-US" b="1" dirty="0"/>
              <a:t>Combatting Diseases:</a:t>
            </a:r>
            <a:r>
              <a:rPr lang="en-US" dirty="0"/>
              <a:t> Efforts like the Global Polio Eradication Initiative have nearly eradicated polio, and HIV/AIDS-related deaths have decreased due to better treatment and prevention programs.</a:t>
            </a:r>
            <a:endParaRPr lang="en-US" dirty="0">
              <a:ea typeface="Calibri"/>
              <a:cs typeface="Calibri"/>
            </a:endParaRPr>
          </a:p>
          <a:p>
            <a:pPr marL="171450" indent="-171450">
              <a:buFont typeface="Arial"/>
              <a:buChar char="•"/>
            </a:pPr>
            <a:r>
              <a:rPr lang="en-US" b="1" dirty="0"/>
              <a:t>Universal Health Coverage (UHC):</a:t>
            </a:r>
            <a:r>
              <a:rPr lang="en-US" dirty="0"/>
              <a:t> Some countries have made substantial progress in extending healthcare coverage, ensuring that more people have access to essential health services without financial hardship.</a:t>
            </a:r>
            <a:endParaRPr lang="en-US" dirty="0">
              <a:ea typeface="Calibri"/>
              <a:cs typeface="Calibri"/>
            </a:endParaRPr>
          </a:p>
          <a:p>
            <a:pPr>
              <a:buFont typeface="Arial"/>
              <a:buChar char="•"/>
            </a:pPr>
            <a:r>
              <a:rPr lang="en-US" b="1"/>
              <a:t>Challenges:</a:t>
            </a:r>
            <a:endParaRPr lang="en-US" dirty="0">
              <a:ea typeface="Calibri"/>
              <a:cs typeface="Calibri"/>
            </a:endParaRPr>
          </a:p>
          <a:p>
            <a:pPr>
              <a:buFont typeface="Arial"/>
              <a:buChar char="•"/>
            </a:pPr>
            <a:r>
              <a:rPr lang="en-US" b="1"/>
              <a:t>Health Inequities:</a:t>
            </a:r>
            <a:r>
              <a:rPr lang="en-US"/>
              <a:t> Despite progress, significant disparities remain between and within countries. For example, maternal mortality rates are still high in certain regions, particularly in sub-Saharan Africa.</a:t>
            </a:r>
          </a:p>
          <a:p>
            <a:pPr>
              <a:buFont typeface="Arial"/>
              <a:buChar char="•"/>
            </a:pPr>
            <a:r>
              <a:rPr lang="en-US" b="1" dirty="0"/>
              <a:t>Non-Communicable Diseases (NCDs):</a:t>
            </a:r>
            <a:r>
              <a:rPr lang="en-US" dirty="0"/>
              <a:t> The global rise in NCDs, such as diabetes and heart disease, presents a growing challenge, especially in low- and middle-income countries where healthcare systems are often ill-equipped to handle these conditions.</a:t>
            </a:r>
            <a:endParaRPr lang="en-US" dirty="0">
              <a:ea typeface="Calibri"/>
              <a:cs typeface="Calibri"/>
            </a:endParaRPr>
          </a:p>
          <a:p>
            <a:pPr>
              <a:buFont typeface="Arial"/>
              <a:buChar char="•"/>
            </a:pPr>
            <a:r>
              <a:rPr lang="en-US" b="1" dirty="0"/>
              <a:t>Pandemics and Health Crises:</a:t>
            </a:r>
            <a:r>
              <a:rPr lang="en-US" dirty="0"/>
              <a:t> The COVID-19 pandemic has highlighted vulnerabilities in global health systems, disrupting progress towards SDG 3 and exacerbating existing inequalities.</a:t>
            </a:r>
            <a:endParaRPr lang="en-US" dirty="0">
              <a:ea typeface="Calibri"/>
              <a:cs typeface="Calibri"/>
            </a:endParaRPr>
          </a:p>
          <a:p>
            <a:pPr>
              <a:buFont typeface="Arial"/>
              <a:buChar char="•"/>
            </a:pPr>
            <a:r>
              <a:rPr lang="en-US" b="1" dirty="0"/>
              <a:t>Funding and Resources:</a:t>
            </a:r>
            <a:r>
              <a:rPr lang="en-US" dirty="0"/>
              <a:t> Many low-income countries struggle with inadequate healthcare infrastructure and lack the resources needed to meet the targets set by SDG 3, including access to medicines, trained health workers, and health facilities.</a:t>
            </a:r>
            <a:endParaRPr lang="en-US" dirty="0">
              <a:ea typeface="Calibri"/>
              <a:cs typeface="Calibri"/>
            </a:endParaRPr>
          </a:p>
          <a:p>
            <a:pPr marL="171450" indent="-1714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2B12D20-C146-4A55-A670-F081847AA73A}" type="slidenum">
              <a:t>3</a:t>
            </a:fld>
            <a:endParaRPr lang="en-US"/>
          </a:p>
        </p:txBody>
      </p:sp>
    </p:spTree>
    <p:extLst>
      <p:ext uri="{BB962C8B-B14F-4D97-AF65-F5344CB8AC3E}">
        <p14:creationId xmlns:p14="http://schemas.microsoft.com/office/powerpoint/2010/main" val="744766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ea typeface="Calibri"/>
              <a:cs typeface="Calibri"/>
            </a:endParaRPr>
          </a:p>
          <a:p>
            <a:r>
              <a:rPr lang="en-US" b="1" dirty="0" err="1"/>
              <a:t>SChallenges</a:t>
            </a:r>
            <a:r>
              <a:rPr lang="en-US" b="1" dirty="0"/>
              <a:t> and Successes:</a:t>
            </a:r>
            <a:endParaRPr lang="en-US" dirty="0"/>
          </a:p>
          <a:p>
            <a:pPr marL="171450" indent="-171450">
              <a:buFont typeface="Arial"/>
              <a:buChar char="•"/>
            </a:pPr>
            <a:r>
              <a:rPr lang="en-US" b="1" dirty="0"/>
              <a:t>Successes:</a:t>
            </a:r>
            <a:endParaRPr lang="en-US" dirty="0"/>
          </a:p>
          <a:p>
            <a:pPr marL="628650" lvl="1" indent="-171450">
              <a:buFont typeface="Arial"/>
              <a:buChar char="•"/>
            </a:pPr>
            <a:r>
              <a:rPr lang="en-US" b="1" dirty="0"/>
              <a:t>Reduction in Child Mortality:</a:t>
            </a:r>
            <a:r>
              <a:rPr lang="en-US" dirty="0"/>
              <a:t> Under-5 mortality rates have decreased globally due to improved healthcare access, vaccination programs, and better nutrition.</a:t>
            </a:r>
            <a:endParaRPr lang="en-US" dirty="0">
              <a:ea typeface="Calibri"/>
              <a:cs typeface="Calibri"/>
            </a:endParaRPr>
          </a:p>
          <a:p>
            <a:pPr marL="628650" lvl="1" indent="-171450">
              <a:buFont typeface="Arial"/>
              <a:buChar char="•"/>
            </a:pPr>
            <a:r>
              <a:rPr lang="en-US" b="1" dirty="0"/>
              <a:t>Combatting Diseases:</a:t>
            </a:r>
            <a:r>
              <a:rPr lang="en-US" dirty="0"/>
              <a:t> Initiatives like the Global Polio Eradication Initiative have led to a dramatic decrease in polio cases. Similarly, global efforts have reduced HIV/AIDS-related deaths through widespread access to antiretroviral therapy.</a:t>
            </a:r>
            <a:endParaRPr lang="en-US" dirty="0">
              <a:ea typeface="Calibri"/>
              <a:cs typeface="Calibri"/>
            </a:endParaRPr>
          </a:p>
          <a:p>
            <a:pPr marL="628650" lvl="1" indent="-171450">
              <a:buFont typeface="Arial"/>
              <a:buChar char="•"/>
            </a:pPr>
            <a:r>
              <a:rPr lang="en-US" b="1" dirty="0"/>
              <a:t>Improved Maternal Health:</a:t>
            </a:r>
            <a:r>
              <a:rPr lang="en-US" dirty="0"/>
              <a:t> In many regions, maternal mortality rates have decreased due to better access to skilled care during childbirth and increased availability of emergency obstetric services.</a:t>
            </a:r>
            <a:endParaRPr lang="en-US" dirty="0">
              <a:ea typeface="Calibri"/>
              <a:cs typeface="Calibri"/>
            </a:endParaRPr>
          </a:p>
          <a:p>
            <a:pPr marL="171450" indent="-171450">
              <a:buFont typeface="Arial"/>
              <a:buChar char="•"/>
            </a:pPr>
            <a:r>
              <a:rPr lang="en-US" b="1" dirty="0"/>
              <a:t>Challenges:</a:t>
            </a:r>
            <a:endParaRPr lang="en-US" dirty="0"/>
          </a:p>
          <a:p>
            <a:pPr marL="628650" lvl="1" indent="-171450">
              <a:buFont typeface="Arial"/>
              <a:buChar char="•"/>
            </a:pPr>
            <a:r>
              <a:rPr lang="en-US" b="1" dirty="0"/>
              <a:t>Health Inequities:</a:t>
            </a:r>
            <a:r>
              <a:rPr lang="en-US" dirty="0"/>
              <a:t> Persistent inequalities in health outcomes are observed between and within countries. For example, maternal mortality remains high in low-income countries, particularly in sub-Saharan Africa.</a:t>
            </a:r>
            <a:endParaRPr lang="en-US" dirty="0">
              <a:ea typeface="Calibri"/>
              <a:cs typeface="Calibri"/>
            </a:endParaRPr>
          </a:p>
          <a:p>
            <a:pPr marL="628650" lvl="1" indent="-171450">
              <a:buFont typeface="Arial"/>
              <a:buChar char="•"/>
            </a:pPr>
            <a:r>
              <a:rPr lang="en-US" b="1" dirty="0"/>
              <a:t>Non-Communicable Diseases (NCDs):</a:t>
            </a:r>
            <a:r>
              <a:rPr lang="en-US" dirty="0"/>
              <a:t> The global rise in NCDs, such as cardiovascular diseases, cancer, and diabetes, presents a significant challenge, especially in low- and middle-income countries where healthcare systems are under-resourced.</a:t>
            </a:r>
            <a:endParaRPr lang="en-US" dirty="0">
              <a:ea typeface="Calibri"/>
              <a:cs typeface="Calibri"/>
            </a:endParaRPr>
          </a:p>
          <a:p>
            <a:pPr marL="628650" lvl="1" indent="-171450">
              <a:buFont typeface="Arial"/>
              <a:buChar char="•"/>
            </a:pPr>
            <a:r>
              <a:rPr lang="en-US" b="1" dirty="0"/>
              <a:t>Pandemics and Health Crises:</a:t>
            </a:r>
            <a:r>
              <a:rPr lang="en-US" dirty="0"/>
              <a:t> The COVID-19 pandemic exposed vulnerabilities in global health systems, disrupting progress towards SDG 3 and exacerbating existing health disparities.</a:t>
            </a:r>
            <a:endParaRPr lang="en-US" dirty="0">
              <a:ea typeface="Calibri"/>
              <a:cs typeface="Calibri"/>
            </a:endParaRPr>
          </a:p>
          <a:p>
            <a:pPr marL="628650" lvl="1" indent="-171450">
              <a:buFont typeface="Arial"/>
              <a:buChar char="•"/>
            </a:pPr>
            <a:r>
              <a:rPr lang="en-US" b="1" dirty="0"/>
              <a:t>Resource Constraints:</a:t>
            </a:r>
            <a:r>
              <a:rPr lang="en-US" dirty="0"/>
              <a:t> Many countries face significant challenges in healthcare funding, infrastructure, and workforce capacity, limiting their ability to achieve health-related SDG targets.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2B12D20-C146-4A55-A670-F081847AA73A}" type="slidenum">
              <a:t>4</a:t>
            </a:fld>
            <a:endParaRPr lang="en-US"/>
          </a:p>
        </p:txBody>
      </p:sp>
    </p:spTree>
    <p:extLst>
      <p:ext uri="{BB962C8B-B14F-4D97-AF65-F5344CB8AC3E}">
        <p14:creationId xmlns:p14="http://schemas.microsoft.com/office/powerpoint/2010/main" val="3935649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8EEEB-0EBD-1E81-F98C-280E6484E8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17D3F9-7973-174B-6930-986E445487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2CF73A-4C0F-A5C3-FDAD-75D2A4BAE0DE}"/>
              </a:ext>
            </a:extLst>
          </p:cNvPr>
          <p:cNvSpPr>
            <a:spLocks noGrp="1"/>
          </p:cNvSpPr>
          <p:nvPr>
            <p:ph type="body" idx="1"/>
          </p:nvPr>
        </p:nvSpPr>
        <p:spPr/>
        <p:txBody>
          <a:bodyPr/>
          <a:lstStyle/>
          <a:p>
            <a:pPr marL="171450" indent="-171450">
              <a:buFont typeface="Arial"/>
              <a:buChar char="•"/>
            </a:pPr>
            <a:endParaRPr lang="en-US" dirty="0">
              <a:ea typeface="Calibri"/>
              <a:cs typeface="Calibri"/>
            </a:endParaRPr>
          </a:p>
          <a:p>
            <a:r>
              <a:rPr lang="en-US" b="1" dirty="0" err="1"/>
              <a:t>SChallenges</a:t>
            </a:r>
            <a:r>
              <a:rPr lang="en-US" b="1" dirty="0"/>
              <a:t> and Successes:</a:t>
            </a:r>
            <a:endParaRPr lang="en-US" dirty="0"/>
          </a:p>
          <a:p>
            <a:pPr marL="171450" indent="-171450">
              <a:buFont typeface="Arial"/>
              <a:buChar char="•"/>
            </a:pPr>
            <a:r>
              <a:rPr lang="en-US" b="1" dirty="0"/>
              <a:t>Successes:</a:t>
            </a:r>
            <a:endParaRPr lang="en-US" dirty="0"/>
          </a:p>
          <a:p>
            <a:pPr marL="628650" lvl="1" indent="-171450">
              <a:buFont typeface="Arial"/>
              <a:buChar char="•"/>
            </a:pPr>
            <a:r>
              <a:rPr lang="en-US" b="1" dirty="0"/>
              <a:t>Reduction in Child Mortality:</a:t>
            </a:r>
            <a:r>
              <a:rPr lang="en-US" dirty="0"/>
              <a:t> Under-5 mortality rates have decreased globally due to improved healthcare access, vaccination programs, and better nutrition.</a:t>
            </a:r>
            <a:endParaRPr lang="en-US" dirty="0">
              <a:ea typeface="Calibri"/>
              <a:cs typeface="Calibri"/>
            </a:endParaRPr>
          </a:p>
          <a:p>
            <a:pPr marL="628650" lvl="1" indent="-171450">
              <a:buFont typeface="Arial"/>
              <a:buChar char="•"/>
            </a:pPr>
            <a:r>
              <a:rPr lang="en-US" b="1" dirty="0"/>
              <a:t>Combatting Diseases:</a:t>
            </a:r>
            <a:r>
              <a:rPr lang="en-US" dirty="0"/>
              <a:t> Initiatives like the Global Polio Eradication Initiative have led to a dramatic decrease in polio cases. Similarly, global efforts have reduced HIV/AIDS-related deaths through widespread access to antiretroviral therapy.</a:t>
            </a:r>
            <a:endParaRPr lang="en-US" dirty="0">
              <a:ea typeface="Calibri"/>
              <a:cs typeface="Calibri"/>
            </a:endParaRPr>
          </a:p>
          <a:p>
            <a:pPr marL="628650" lvl="1" indent="-171450">
              <a:buFont typeface="Arial"/>
              <a:buChar char="•"/>
            </a:pPr>
            <a:r>
              <a:rPr lang="en-US" b="1" dirty="0"/>
              <a:t>Improved Maternal Health:</a:t>
            </a:r>
            <a:r>
              <a:rPr lang="en-US" dirty="0"/>
              <a:t> In many regions, maternal mortality rates have decreased due to better access to skilled care during childbirth and increased availability of emergency obstetric services.</a:t>
            </a:r>
            <a:endParaRPr lang="en-US" dirty="0">
              <a:ea typeface="Calibri"/>
              <a:cs typeface="Calibri"/>
            </a:endParaRPr>
          </a:p>
          <a:p>
            <a:pPr marL="171450" indent="-171450">
              <a:buFont typeface="Arial"/>
              <a:buChar char="•"/>
            </a:pPr>
            <a:r>
              <a:rPr lang="en-US" b="1" dirty="0"/>
              <a:t>Challenges:</a:t>
            </a:r>
            <a:endParaRPr lang="en-US" dirty="0"/>
          </a:p>
          <a:p>
            <a:pPr marL="628650" lvl="1" indent="-171450">
              <a:buFont typeface="Arial"/>
              <a:buChar char="•"/>
            </a:pPr>
            <a:r>
              <a:rPr lang="en-US" b="1" dirty="0"/>
              <a:t>Health Inequities:</a:t>
            </a:r>
            <a:r>
              <a:rPr lang="en-US" dirty="0"/>
              <a:t> Persistent inequalities in health outcomes are observed between and within countries. For example, maternal mortality remains high in low-income countries, particularly in sub-Saharan Africa.</a:t>
            </a:r>
            <a:endParaRPr lang="en-US" dirty="0">
              <a:ea typeface="Calibri"/>
              <a:cs typeface="Calibri"/>
            </a:endParaRPr>
          </a:p>
          <a:p>
            <a:pPr marL="628650" lvl="1" indent="-171450">
              <a:buFont typeface="Arial"/>
              <a:buChar char="•"/>
            </a:pPr>
            <a:r>
              <a:rPr lang="en-US" b="1" dirty="0"/>
              <a:t>Non-Communicable Diseases (NCDs):</a:t>
            </a:r>
            <a:r>
              <a:rPr lang="en-US" dirty="0"/>
              <a:t> The global rise in NCDs, such as cardiovascular diseases, cancer, and diabetes, presents a significant challenge, especially in low- and middle-income countries where healthcare systems are under-resourced.</a:t>
            </a:r>
            <a:endParaRPr lang="en-US" dirty="0">
              <a:ea typeface="Calibri"/>
              <a:cs typeface="Calibri"/>
            </a:endParaRPr>
          </a:p>
          <a:p>
            <a:pPr marL="628650" lvl="1" indent="-171450">
              <a:buFont typeface="Arial"/>
              <a:buChar char="•"/>
            </a:pPr>
            <a:r>
              <a:rPr lang="en-US" b="1" dirty="0"/>
              <a:t>Pandemics and Health Crises:</a:t>
            </a:r>
            <a:r>
              <a:rPr lang="en-US" dirty="0"/>
              <a:t> The COVID-19 pandemic exposed vulnerabilities in global health systems, disrupting progress towards SDG 3 and exacerbating existing health disparities.</a:t>
            </a:r>
            <a:endParaRPr lang="en-US" dirty="0">
              <a:ea typeface="Calibri"/>
              <a:cs typeface="Calibri"/>
            </a:endParaRPr>
          </a:p>
          <a:p>
            <a:pPr marL="628650" lvl="1" indent="-171450">
              <a:buFont typeface="Arial"/>
              <a:buChar char="•"/>
            </a:pPr>
            <a:r>
              <a:rPr lang="en-US" b="1" dirty="0"/>
              <a:t>Resource Constraints:</a:t>
            </a:r>
            <a:r>
              <a:rPr lang="en-US" dirty="0"/>
              <a:t> Many countries face significant challenges in healthcare funding, infrastructure, and workforce capacity, limiting their ability to achieve health-related SDG targets.</a:t>
            </a:r>
            <a:endParaRPr lang="en-US" dirty="0">
              <a:ea typeface="Calibri"/>
              <a:cs typeface="Calibri"/>
            </a:endParaRPr>
          </a:p>
          <a:p>
            <a:endParaRPr lang="en-US" b="1" dirty="0">
              <a:ea typeface="Calibri"/>
              <a:cs typeface="Calibri"/>
            </a:endParaRPr>
          </a:p>
        </p:txBody>
      </p:sp>
      <p:sp>
        <p:nvSpPr>
          <p:cNvPr id="4" name="Slide Number Placeholder 3">
            <a:extLst>
              <a:ext uri="{FF2B5EF4-FFF2-40B4-BE49-F238E27FC236}">
                <a16:creationId xmlns:a16="http://schemas.microsoft.com/office/drawing/2014/main" id="{C605EC25-1B46-B5A7-2122-DF1213C044EA}"/>
              </a:ext>
            </a:extLst>
          </p:cNvPr>
          <p:cNvSpPr>
            <a:spLocks noGrp="1"/>
          </p:cNvSpPr>
          <p:nvPr>
            <p:ph type="sldNum" sz="quarter" idx="5"/>
          </p:nvPr>
        </p:nvSpPr>
        <p:spPr/>
        <p:txBody>
          <a:bodyPr/>
          <a:lstStyle/>
          <a:p>
            <a:fld id="{52B12D20-C146-4A55-A670-F081847AA73A}" type="slidenum">
              <a:t>5</a:t>
            </a:fld>
            <a:endParaRPr lang="en-US"/>
          </a:p>
        </p:txBody>
      </p:sp>
    </p:spTree>
    <p:extLst>
      <p:ext uri="{BB962C8B-B14F-4D97-AF65-F5344CB8AC3E}">
        <p14:creationId xmlns:p14="http://schemas.microsoft.com/office/powerpoint/2010/main" val="1642288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ea typeface="Calibri"/>
              <a:cs typeface="Calibri"/>
            </a:endParaRPr>
          </a:p>
          <a:p>
            <a:r>
              <a:rPr lang="en-US" b="1" dirty="0" err="1"/>
              <a:t>SChallenges</a:t>
            </a:r>
            <a:r>
              <a:rPr lang="en-US" b="1" dirty="0"/>
              <a:t> and Successes:</a:t>
            </a:r>
            <a:endParaRPr lang="en-US" dirty="0"/>
          </a:p>
          <a:p>
            <a:pPr marL="171450" indent="-171450">
              <a:buFont typeface="Arial"/>
              <a:buChar char="•"/>
            </a:pPr>
            <a:r>
              <a:rPr lang="en-US" b="1" dirty="0"/>
              <a:t>Successes:</a:t>
            </a:r>
            <a:endParaRPr lang="en-US" dirty="0"/>
          </a:p>
          <a:p>
            <a:pPr marL="628650" lvl="1" indent="-171450">
              <a:buFont typeface="Arial"/>
              <a:buChar char="•"/>
            </a:pPr>
            <a:r>
              <a:rPr lang="en-US" b="1" dirty="0"/>
              <a:t>Reduction in Child Mortality:</a:t>
            </a:r>
            <a:r>
              <a:rPr lang="en-US" dirty="0"/>
              <a:t> Under-5 mortality rates have decreased globally due to improved healthcare access, vaccination programs, and better nutrition.</a:t>
            </a:r>
            <a:endParaRPr lang="en-US" dirty="0">
              <a:ea typeface="Calibri"/>
              <a:cs typeface="Calibri"/>
            </a:endParaRPr>
          </a:p>
          <a:p>
            <a:pPr marL="628650" lvl="1" indent="-171450">
              <a:buFont typeface="Arial"/>
              <a:buChar char="•"/>
            </a:pPr>
            <a:r>
              <a:rPr lang="en-US" b="1" dirty="0"/>
              <a:t>Combatting Diseases:</a:t>
            </a:r>
            <a:r>
              <a:rPr lang="en-US" dirty="0"/>
              <a:t> Initiatives like the Global Polio Eradication Initiative have led to a dramatic decrease in polio cases. Similarly, global efforts have reduced HIV/AIDS-related deaths through widespread access to antiretroviral therapy.</a:t>
            </a:r>
            <a:endParaRPr lang="en-US" dirty="0">
              <a:ea typeface="Calibri"/>
              <a:cs typeface="Calibri"/>
            </a:endParaRPr>
          </a:p>
          <a:p>
            <a:pPr marL="628650" lvl="1" indent="-171450">
              <a:buFont typeface="Arial"/>
              <a:buChar char="•"/>
            </a:pPr>
            <a:r>
              <a:rPr lang="en-US" b="1" dirty="0"/>
              <a:t>Improved Maternal Health:</a:t>
            </a:r>
            <a:r>
              <a:rPr lang="en-US" dirty="0"/>
              <a:t> In many regions, maternal mortality rates have decreased due to better access to skilled care during childbirth and increased availability of emergency obstetric services.</a:t>
            </a:r>
            <a:endParaRPr lang="en-US" dirty="0">
              <a:ea typeface="Calibri"/>
              <a:cs typeface="Calibri"/>
            </a:endParaRPr>
          </a:p>
          <a:p>
            <a:pPr marL="171450" indent="-171450">
              <a:buFont typeface="Arial"/>
              <a:buChar char="•"/>
            </a:pPr>
            <a:r>
              <a:rPr lang="en-US" b="1" dirty="0"/>
              <a:t>Challenges:</a:t>
            </a:r>
            <a:endParaRPr lang="en-US" dirty="0"/>
          </a:p>
          <a:p>
            <a:pPr marL="628650" lvl="1" indent="-171450">
              <a:buFont typeface="Arial"/>
              <a:buChar char="•"/>
            </a:pPr>
            <a:r>
              <a:rPr lang="en-US" b="1" dirty="0"/>
              <a:t>Health Inequities:</a:t>
            </a:r>
            <a:r>
              <a:rPr lang="en-US" dirty="0"/>
              <a:t> Persistent inequalities in health outcomes are observed between and within countries. For example, maternal mortality remains high in low-income countries, particularly in sub-Saharan Africa.</a:t>
            </a:r>
            <a:endParaRPr lang="en-US" dirty="0">
              <a:ea typeface="Calibri"/>
              <a:cs typeface="Calibri"/>
            </a:endParaRPr>
          </a:p>
          <a:p>
            <a:pPr marL="628650" lvl="1" indent="-171450">
              <a:buFont typeface="Arial"/>
              <a:buChar char="•"/>
            </a:pPr>
            <a:r>
              <a:rPr lang="en-US" b="1" dirty="0"/>
              <a:t>Non-Communicable Diseases (NCDs):</a:t>
            </a:r>
            <a:r>
              <a:rPr lang="en-US" dirty="0"/>
              <a:t> The global rise in NCDs, such as cardiovascular diseases, cancer, and diabetes, presents a significant challenge, especially in low- and middle-income countries where healthcare systems are under-resourced.</a:t>
            </a:r>
            <a:endParaRPr lang="en-US" dirty="0">
              <a:ea typeface="Calibri"/>
              <a:cs typeface="Calibri"/>
            </a:endParaRPr>
          </a:p>
          <a:p>
            <a:pPr marL="628650" lvl="1" indent="-171450">
              <a:buFont typeface="Arial"/>
              <a:buChar char="•"/>
            </a:pPr>
            <a:r>
              <a:rPr lang="en-US" b="1" dirty="0"/>
              <a:t>Pandemics and Health Crises:</a:t>
            </a:r>
            <a:r>
              <a:rPr lang="en-US" dirty="0"/>
              <a:t> The COVID-19 pandemic exposed vulnerabilities in global health systems, disrupting progress towards SDG 3 and exacerbating existing health disparities.</a:t>
            </a:r>
            <a:endParaRPr lang="en-US" dirty="0">
              <a:ea typeface="Calibri"/>
              <a:cs typeface="Calibri"/>
            </a:endParaRPr>
          </a:p>
          <a:p>
            <a:pPr marL="628650" lvl="1" indent="-171450">
              <a:buFont typeface="Arial"/>
              <a:buChar char="•"/>
            </a:pPr>
            <a:r>
              <a:rPr lang="en-US" b="1" dirty="0"/>
              <a:t>Resource Constraints:</a:t>
            </a:r>
            <a:r>
              <a:rPr lang="en-US" dirty="0"/>
              <a:t> Many countries face significant challenges in healthcare funding, infrastructure, and workforce capacity, limiting their ability to achieve health-related SDG targets.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2B12D20-C146-4A55-A670-F081847AA73A}" type="slidenum">
              <a:t>6</a:t>
            </a:fld>
            <a:endParaRPr lang="en-US"/>
          </a:p>
        </p:txBody>
      </p:sp>
    </p:spTree>
    <p:extLst>
      <p:ext uri="{BB962C8B-B14F-4D97-AF65-F5344CB8AC3E}">
        <p14:creationId xmlns:p14="http://schemas.microsoft.com/office/powerpoint/2010/main" val="4049635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ea typeface="Calibri"/>
              <a:cs typeface="Calibri"/>
            </a:endParaRPr>
          </a:p>
          <a:p>
            <a:r>
              <a:rPr lang="en-US" b="1" dirty="0" err="1"/>
              <a:t>SChallenges</a:t>
            </a:r>
            <a:r>
              <a:rPr lang="en-US" b="1" dirty="0"/>
              <a:t> and Successes:</a:t>
            </a:r>
            <a:endParaRPr lang="en-US" dirty="0"/>
          </a:p>
          <a:p>
            <a:pPr marL="171450" indent="-171450">
              <a:buFont typeface="Arial"/>
              <a:buChar char="•"/>
            </a:pPr>
            <a:r>
              <a:rPr lang="en-US" b="1" dirty="0"/>
              <a:t>Successes:</a:t>
            </a:r>
            <a:endParaRPr lang="en-US" dirty="0"/>
          </a:p>
          <a:p>
            <a:pPr marL="628650" lvl="1" indent="-171450">
              <a:buFont typeface="Arial"/>
              <a:buChar char="•"/>
            </a:pPr>
            <a:r>
              <a:rPr lang="en-US" b="1" dirty="0"/>
              <a:t>Reduction in Child Mortality:</a:t>
            </a:r>
            <a:r>
              <a:rPr lang="en-US" dirty="0"/>
              <a:t> Under-5 mortality rates have decreased globally due to improved healthcare access, vaccination programs, and better nutrition.</a:t>
            </a:r>
            <a:endParaRPr lang="en-US" dirty="0">
              <a:ea typeface="Calibri"/>
              <a:cs typeface="Calibri"/>
            </a:endParaRPr>
          </a:p>
          <a:p>
            <a:pPr marL="628650" lvl="1" indent="-171450">
              <a:buFont typeface="Arial"/>
              <a:buChar char="•"/>
            </a:pPr>
            <a:r>
              <a:rPr lang="en-US" b="1" dirty="0"/>
              <a:t>Combatting Diseases:</a:t>
            </a:r>
            <a:r>
              <a:rPr lang="en-US" dirty="0"/>
              <a:t> Initiatives like the Global Polio Eradication Initiative have led to a dramatic decrease in polio cases. Similarly, global efforts have reduced HIV/AIDS-related deaths through widespread access to antiretroviral therapy.</a:t>
            </a:r>
            <a:endParaRPr lang="en-US" dirty="0">
              <a:ea typeface="Calibri"/>
              <a:cs typeface="Calibri"/>
            </a:endParaRPr>
          </a:p>
          <a:p>
            <a:pPr marL="628650" lvl="1" indent="-171450">
              <a:buFont typeface="Arial"/>
              <a:buChar char="•"/>
            </a:pPr>
            <a:r>
              <a:rPr lang="en-US" b="1" dirty="0"/>
              <a:t>Improved Maternal Health:</a:t>
            </a:r>
            <a:r>
              <a:rPr lang="en-US" dirty="0"/>
              <a:t> In many regions, maternal mortality rates have decreased due to better access to skilled care during childbirth and increased availability of emergency obstetric services.</a:t>
            </a:r>
            <a:endParaRPr lang="en-US" dirty="0">
              <a:ea typeface="Calibri"/>
              <a:cs typeface="Calibri"/>
            </a:endParaRPr>
          </a:p>
          <a:p>
            <a:pPr marL="171450" indent="-171450">
              <a:buFont typeface="Arial"/>
              <a:buChar char="•"/>
            </a:pPr>
            <a:r>
              <a:rPr lang="en-US" b="1" dirty="0"/>
              <a:t>Challenges:</a:t>
            </a:r>
            <a:endParaRPr lang="en-US" dirty="0"/>
          </a:p>
          <a:p>
            <a:pPr marL="628650" lvl="1" indent="-171450">
              <a:buFont typeface="Arial"/>
              <a:buChar char="•"/>
            </a:pPr>
            <a:r>
              <a:rPr lang="en-US" b="1" dirty="0"/>
              <a:t>Health Inequities:</a:t>
            </a:r>
            <a:r>
              <a:rPr lang="en-US" dirty="0"/>
              <a:t> Persistent inequalities in health outcomes are observed between and within countries. For example, maternal mortality remains high in low-income countries, particularly in sub-Saharan Africa.</a:t>
            </a:r>
            <a:endParaRPr lang="en-US" dirty="0">
              <a:ea typeface="Calibri"/>
              <a:cs typeface="Calibri"/>
            </a:endParaRPr>
          </a:p>
          <a:p>
            <a:pPr marL="628650" lvl="1" indent="-171450">
              <a:buFont typeface="Arial"/>
              <a:buChar char="•"/>
            </a:pPr>
            <a:r>
              <a:rPr lang="en-US" b="1" dirty="0"/>
              <a:t>Non-Communicable Diseases (NCDs):</a:t>
            </a:r>
            <a:r>
              <a:rPr lang="en-US" dirty="0"/>
              <a:t> The global rise in NCDs, such as cardiovascular diseases, cancer, and diabetes, presents a significant challenge, especially in low- and middle-income countries where healthcare systems are under-resourced.</a:t>
            </a:r>
            <a:endParaRPr lang="en-US" dirty="0">
              <a:ea typeface="Calibri"/>
              <a:cs typeface="Calibri"/>
            </a:endParaRPr>
          </a:p>
          <a:p>
            <a:pPr marL="628650" lvl="1" indent="-171450">
              <a:buFont typeface="Arial"/>
              <a:buChar char="•"/>
            </a:pPr>
            <a:r>
              <a:rPr lang="en-US" b="1" dirty="0"/>
              <a:t>Pandemics and Health Crises:</a:t>
            </a:r>
            <a:r>
              <a:rPr lang="en-US" dirty="0"/>
              <a:t> The COVID-19 pandemic exposed vulnerabilities in global health systems, disrupting progress towards SDG 3 and exacerbating existing health disparities.</a:t>
            </a:r>
            <a:endParaRPr lang="en-US" dirty="0">
              <a:ea typeface="Calibri"/>
              <a:cs typeface="Calibri"/>
            </a:endParaRPr>
          </a:p>
          <a:p>
            <a:pPr marL="628650" lvl="1" indent="-171450">
              <a:buFont typeface="Arial"/>
              <a:buChar char="•"/>
            </a:pPr>
            <a:r>
              <a:rPr lang="en-US" b="1" dirty="0"/>
              <a:t>Resource Constraints:</a:t>
            </a:r>
            <a:r>
              <a:rPr lang="en-US" dirty="0"/>
              <a:t> Many countries face significant challenges in healthcare funding, infrastructure, and workforce capacity, limiting their ability to achieve health-related SDG targets.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2B12D20-C146-4A55-A670-F081847AA73A}" type="slidenum">
              <a:t>7</a:t>
            </a:fld>
            <a:endParaRPr lang="en-US"/>
          </a:p>
        </p:txBody>
      </p:sp>
    </p:spTree>
    <p:extLst>
      <p:ext uri="{BB962C8B-B14F-4D97-AF65-F5344CB8AC3E}">
        <p14:creationId xmlns:p14="http://schemas.microsoft.com/office/powerpoint/2010/main" val="4098989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ea typeface="Calibri"/>
              <a:cs typeface="Calibri"/>
            </a:endParaRPr>
          </a:p>
          <a:p>
            <a:r>
              <a:rPr lang="en-US" b="1" dirty="0" err="1"/>
              <a:t>SChallenges</a:t>
            </a:r>
            <a:r>
              <a:rPr lang="en-US" b="1" dirty="0"/>
              <a:t> and Successes:</a:t>
            </a:r>
            <a:endParaRPr lang="en-US" dirty="0"/>
          </a:p>
          <a:p>
            <a:pPr marL="171450" indent="-171450">
              <a:buFont typeface="Arial"/>
              <a:buChar char="•"/>
            </a:pPr>
            <a:r>
              <a:rPr lang="en-US" b="1" dirty="0"/>
              <a:t>Successes:</a:t>
            </a:r>
            <a:endParaRPr lang="en-US" dirty="0"/>
          </a:p>
          <a:p>
            <a:pPr marL="628650" lvl="1" indent="-171450">
              <a:buFont typeface="Arial"/>
              <a:buChar char="•"/>
            </a:pPr>
            <a:r>
              <a:rPr lang="en-US" b="1" dirty="0"/>
              <a:t>Reduction in Child Mortality:</a:t>
            </a:r>
            <a:r>
              <a:rPr lang="en-US" dirty="0"/>
              <a:t> Under-5 mortality rates have decreased globally due to improved healthcare access, vaccination programs, and better nutrition.</a:t>
            </a:r>
            <a:endParaRPr lang="en-US" dirty="0">
              <a:ea typeface="Calibri"/>
              <a:cs typeface="Calibri"/>
            </a:endParaRPr>
          </a:p>
          <a:p>
            <a:pPr marL="628650" lvl="1" indent="-171450">
              <a:buFont typeface="Arial"/>
              <a:buChar char="•"/>
            </a:pPr>
            <a:r>
              <a:rPr lang="en-US" b="1" dirty="0"/>
              <a:t>Combatting Diseases:</a:t>
            </a:r>
            <a:r>
              <a:rPr lang="en-US" dirty="0"/>
              <a:t> Initiatives like the Global Polio Eradication Initiative have led to a dramatic decrease in polio cases. Similarly, global efforts have reduced HIV/AIDS-related deaths through widespread access to antiretroviral therapy.</a:t>
            </a:r>
            <a:endParaRPr lang="en-US" dirty="0">
              <a:ea typeface="Calibri"/>
              <a:cs typeface="Calibri"/>
            </a:endParaRPr>
          </a:p>
          <a:p>
            <a:pPr marL="628650" lvl="1" indent="-171450">
              <a:buFont typeface="Arial"/>
              <a:buChar char="•"/>
            </a:pPr>
            <a:r>
              <a:rPr lang="en-US" b="1" dirty="0"/>
              <a:t>Improved Maternal Health:</a:t>
            </a:r>
            <a:r>
              <a:rPr lang="en-US" dirty="0"/>
              <a:t> In many regions, maternal mortality rates have decreased due to better access to skilled care during childbirth and increased availability of emergency obstetric services.</a:t>
            </a:r>
            <a:endParaRPr lang="en-US" dirty="0">
              <a:ea typeface="Calibri"/>
              <a:cs typeface="Calibri"/>
            </a:endParaRPr>
          </a:p>
          <a:p>
            <a:pPr marL="171450" indent="-171450">
              <a:buFont typeface="Arial"/>
              <a:buChar char="•"/>
            </a:pPr>
            <a:r>
              <a:rPr lang="en-US" b="1" dirty="0"/>
              <a:t>Challenges:</a:t>
            </a:r>
            <a:endParaRPr lang="en-US" dirty="0"/>
          </a:p>
          <a:p>
            <a:pPr marL="628650" lvl="1" indent="-171450">
              <a:buFont typeface="Arial"/>
              <a:buChar char="•"/>
            </a:pPr>
            <a:r>
              <a:rPr lang="en-US" b="1" dirty="0"/>
              <a:t>Health Inequities:</a:t>
            </a:r>
            <a:r>
              <a:rPr lang="en-US" dirty="0"/>
              <a:t> Persistent inequalities in health outcomes are observed between and within countries. For example, maternal mortality remains high in low-income countries, particularly in sub-Saharan Africa.</a:t>
            </a:r>
            <a:endParaRPr lang="en-US" dirty="0">
              <a:ea typeface="Calibri"/>
              <a:cs typeface="Calibri"/>
            </a:endParaRPr>
          </a:p>
          <a:p>
            <a:pPr marL="628650" lvl="1" indent="-171450">
              <a:buFont typeface="Arial"/>
              <a:buChar char="•"/>
            </a:pPr>
            <a:r>
              <a:rPr lang="en-US" b="1" dirty="0"/>
              <a:t>Non-Communicable Diseases (NCDs):</a:t>
            </a:r>
            <a:r>
              <a:rPr lang="en-US" dirty="0"/>
              <a:t> The global rise in NCDs, such as cardiovascular diseases, cancer, and diabetes, presents a significant challenge, especially in low- and middle-income countries where healthcare systems are under-resourced.</a:t>
            </a:r>
            <a:endParaRPr lang="en-US" dirty="0">
              <a:ea typeface="Calibri"/>
              <a:cs typeface="Calibri"/>
            </a:endParaRPr>
          </a:p>
          <a:p>
            <a:pPr marL="628650" lvl="1" indent="-171450">
              <a:buFont typeface="Arial"/>
              <a:buChar char="•"/>
            </a:pPr>
            <a:r>
              <a:rPr lang="en-US" b="1" dirty="0"/>
              <a:t>Pandemics and Health Crises:</a:t>
            </a:r>
            <a:r>
              <a:rPr lang="en-US" dirty="0"/>
              <a:t> The COVID-19 pandemic exposed vulnerabilities in global health systems, disrupting progress towards SDG 3 and exacerbating existing health disparities.</a:t>
            </a:r>
            <a:endParaRPr lang="en-US" dirty="0">
              <a:ea typeface="Calibri"/>
              <a:cs typeface="Calibri"/>
            </a:endParaRPr>
          </a:p>
          <a:p>
            <a:pPr marL="628650" lvl="1" indent="-171450">
              <a:buFont typeface="Arial"/>
              <a:buChar char="•"/>
            </a:pPr>
            <a:r>
              <a:rPr lang="en-US" b="1" dirty="0"/>
              <a:t>Resource Constraints:</a:t>
            </a:r>
            <a:r>
              <a:rPr lang="en-US" dirty="0"/>
              <a:t> Many countries face significant challenges in healthcare funding, infrastructure, and workforce capacity, limiting their ability to achieve health-related SDG targets.</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2B12D20-C146-4A55-A670-F081847AA73A}" type="slidenum">
              <a:t>11</a:t>
            </a:fld>
            <a:endParaRPr lang="en-US"/>
          </a:p>
        </p:txBody>
      </p:sp>
    </p:spTree>
    <p:extLst>
      <p:ext uri="{BB962C8B-B14F-4D97-AF65-F5344CB8AC3E}">
        <p14:creationId xmlns:p14="http://schemas.microsoft.com/office/powerpoint/2010/main" val="3982136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GB" b="1"/>
              <a:t>WHO Global Action Plan:</a:t>
            </a:r>
            <a:r>
              <a:rPr lang="en-GB"/>
              <a:t> Aims to accelerate progress on health-related SDGs by promoting partnerships across sectors. Focus areas include UHC, communicable diseases, and health emergencies.</a:t>
            </a:r>
          </a:p>
          <a:p>
            <a:pPr marL="285750" indent="-285750">
              <a:spcBef>
                <a:spcPct val="20000"/>
              </a:spcBef>
              <a:buFont typeface="Arial"/>
              <a:buChar char="•"/>
            </a:pPr>
            <a:r>
              <a:rPr lang="en-GB" b="1" dirty="0"/>
              <a:t>The Global Fund:</a:t>
            </a:r>
            <a:r>
              <a:rPr lang="en-GB" dirty="0"/>
              <a:t> Invests in the fight against AIDS, TB, and Malaria, contributing to a significant reduction in these diseases, particularly in low-income countries.</a:t>
            </a:r>
            <a:endParaRPr lang="en-GB" dirty="0">
              <a:ea typeface="Calibri"/>
              <a:cs typeface="Calibri"/>
            </a:endParaRPr>
          </a:p>
          <a:p>
            <a:pPr marL="285750" indent="-285750">
              <a:spcBef>
                <a:spcPct val="20000"/>
              </a:spcBef>
              <a:buFont typeface="Arial"/>
              <a:buChar char="•"/>
            </a:pPr>
            <a:r>
              <a:rPr lang="en-GB" b="1" dirty="0"/>
              <a:t>UNDP Health Projects:</a:t>
            </a:r>
            <a:r>
              <a:rPr lang="en-GB" dirty="0"/>
              <a:t> Supports countries in developing health policies that are aligned with SDGs, emphasizing equity and access.</a:t>
            </a:r>
            <a:endParaRPr lang="en-US" dirty="0"/>
          </a:p>
        </p:txBody>
      </p:sp>
      <p:sp>
        <p:nvSpPr>
          <p:cNvPr id="4" name="Slide Number Placeholder 3"/>
          <p:cNvSpPr>
            <a:spLocks noGrp="1"/>
          </p:cNvSpPr>
          <p:nvPr>
            <p:ph type="sldNum" sz="quarter" idx="5"/>
          </p:nvPr>
        </p:nvSpPr>
        <p:spPr/>
        <p:txBody>
          <a:bodyPr/>
          <a:lstStyle/>
          <a:p>
            <a:fld id="{52B12D20-C146-4A55-A670-F081847AA73A}" type="slidenum">
              <a:t>13</a:t>
            </a:fld>
            <a:endParaRPr lang="en-US"/>
          </a:p>
        </p:txBody>
      </p:sp>
    </p:spTree>
    <p:extLst>
      <p:ext uri="{BB962C8B-B14F-4D97-AF65-F5344CB8AC3E}">
        <p14:creationId xmlns:p14="http://schemas.microsoft.com/office/powerpoint/2010/main" val="2830555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into depth where relevant, based on class interest and discussion</a:t>
            </a:r>
          </a:p>
        </p:txBody>
      </p:sp>
      <p:sp>
        <p:nvSpPr>
          <p:cNvPr id="4" name="Slide Number Placeholder 3"/>
          <p:cNvSpPr>
            <a:spLocks noGrp="1"/>
          </p:cNvSpPr>
          <p:nvPr>
            <p:ph type="sldNum" sz="quarter" idx="5"/>
          </p:nvPr>
        </p:nvSpPr>
        <p:spPr/>
        <p:txBody>
          <a:bodyPr/>
          <a:lstStyle/>
          <a:p>
            <a:fld id="{52B12D20-C146-4A55-A670-F081847AA73A}" type="slidenum">
              <a:rPr lang="en-GB" smtClean="0"/>
              <a:t>19</a:t>
            </a:fld>
            <a:endParaRPr lang="en-GB"/>
          </a:p>
        </p:txBody>
      </p:sp>
    </p:spTree>
    <p:extLst>
      <p:ext uri="{BB962C8B-B14F-4D97-AF65-F5344CB8AC3E}">
        <p14:creationId xmlns:p14="http://schemas.microsoft.com/office/powerpoint/2010/main" val="759273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Although the formal Five Year Forward View ended in 2021, its commitments are still being tracked and expanded through:</a:t>
            </a:r>
          </a:p>
          <a:p>
            <a:pPr fontAlgn="t"/>
            <a:r>
              <a:rPr lang="en-GB" sz="1200" b="1" i="0" kern="1200" dirty="0">
                <a:solidFill>
                  <a:schemeClr val="tx1"/>
                </a:solidFill>
                <a:effectLst/>
                <a:latin typeface="+mn-lt"/>
                <a:ea typeface="+mn-ea"/>
                <a:cs typeface="+mn-cs"/>
              </a:rPr>
              <a:t>✔ NHS Mental Health Dashboard (2025/26)</a:t>
            </a:r>
          </a:p>
          <a:p>
            <a:pPr fontAlgn="t"/>
            <a:r>
              <a:rPr lang="en-GB" sz="1200" b="0" i="0" kern="1200" dirty="0">
                <a:solidFill>
                  <a:schemeClr val="tx1"/>
                </a:solidFill>
                <a:effectLst/>
                <a:latin typeface="+mn-lt"/>
                <a:ea typeface="+mn-ea"/>
                <a:cs typeface="+mn-cs"/>
              </a:rPr>
              <a:t>Shows ongoing progress and pressures in the system.</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3"/>
              </a:rPr>
              <a:t>[england.nhs.uk]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 Mental Health Watch (2025)</a:t>
            </a:r>
          </a:p>
          <a:p>
            <a:pPr fontAlgn="t"/>
            <a:r>
              <a:rPr lang="en-GB" sz="1200" b="0" i="0" kern="1200" dirty="0">
                <a:solidFill>
                  <a:schemeClr val="tx1"/>
                </a:solidFill>
                <a:effectLst/>
                <a:latin typeface="+mn-lt"/>
                <a:ea typeface="+mn-ea"/>
                <a:cs typeface="+mn-cs"/>
              </a:rPr>
              <a:t>Confirms rising demand, performance challenges, and inequality.</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4"/>
              </a:rPr>
              <a:t>[</a:t>
            </a:r>
            <a:r>
              <a:rPr lang="en-GB" sz="1200" b="0" i="0" u="none" strike="noStrike" kern="1200" dirty="0" err="1">
                <a:solidFill>
                  <a:schemeClr val="tx1"/>
                </a:solidFill>
                <a:effectLst/>
                <a:latin typeface="+mn-lt"/>
                <a:ea typeface="+mn-ea"/>
                <a:cs typeface="+mn-cs"/>
                <a:hlinkClick r:id="rId4"/>
              </a:rPr>
              <a:t>mentalheal</a:t>
            </a:r>
            <a:r>
              <a:rPr lang="en-GB" sz="1200" b="0" i="0" u="none" strike="noStrike" kern="1200" dirty="0">
                <a:solidFill>
                  <a:schemeClr val="tx1"/>
                </a:solidFill>
                <a:effectLst/>
                <a:latin typeface="+mn-lt"/>
                <a:ea typeface="+mn-ea"/>
                <a:cs typeface="+mn-cs"/>
                <a:hlinkClick r:id="rId4"/>
              </a:rPr>
              <a:t>...sych.ac.uk]</a:t>
            </a:r>
            <a:endParaRPr lang="en-GB" sz="1200" b="0"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 National reports and investment plans (2025–26)</a:t>
            </a:r>
          </a:p>
          <a:p>
            <a:pPr fontAlgn="t"/>
            <a:r>
              <a:rPr lang="en-GB" sz="1200" b="0" i="0" kern="1200" dirty="0">
                <a:solidFill>
                  <a:schemeClr val="tx1"/>
                </a:solidFill>
                <a:effectLst/>
                <a:latin typeface="+mn-lt"/>
                <a:ea typeface="+mn-ea"/>
                <a:cs typeface="+mn-cs"/>
              </a:rPr>
              <a:t>Provide context for reform urgency, spending, and service redesign.</a:t>
            </a:r>
            <a:br>
              <a:rPr lang="en-GB" sz="1200" b="0" i="0"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hlinkClick r:id="rId5"/>
              </a:rPr>
              <a:t>[</a:t>
            </a:r>
            <a:r>
              <a:rPr lang="en-GB" sz="1200" b="0" i="0" u="none" strike="noStrike" kern="1200" dirty="0" err="1">
                <a:solidFill>
                  <a:schemeClr val="tx1"/>
                </a:solidFill>
                <a:effectLst/>
                <a:latin typeface="+mn-lt"/>
                <a:ea typeface="+mn-ea"/>
                <a:cs typeface="+mn-cs"/>
                <a:hlinkClick r:id="rId5"/>
              </a:rPr>
              <a:t>centreform</a:t>
            </a:r>
            <a:r>
              <a:rPr lang="en-GB" sz="1200" b="0" i="0" u="none" strike="noStrike" kern="1200" dirty="0">
                <a:solidFill>
                  <a:schemeClr val="tx1"/>
                </a:solidFill>
                <a:effectLst/>
                <a:latin typeface="+mn-lt"/>
                <a:ea typeface="+mn-ea"/>
                <a:cs typeface="+mn-cs"/>
                <a:hlinkClick r:id="rId5"/>
              </a:rPr>
              <a:t>...lth.org.uk]</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[nhsconfed.org]</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7"/>
              </a:rPr>
              <a:t>[questions-...liament.uk]</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8"/>
              </a:rPr>
              <a:t>[mind.org.uk]</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52B12D20-C146-4A55-A670-F081847AA73A}" type="slidenum">
              <a:rPr lang="en-GB" smtClean="0"/>
              <a:t>27</a:t>
            </a:fld>
            <a:endParaRPr lang="en-GB"/>
          </a:p>
        </p:txBody>
      </p:sp>
    </p:spTree>
    <p:extLst>
      <p:ext uri="{BB962C8B-B14F-4D97-AF65-F5344CB8AC3E}">
        <p14:creationId xmlns:p14="http://schemas.microsoft.com/office/powerpoint/2010/main" val="637150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to maximise its effectiveness, the programme should expand outreach to underserved communities, enhance digital engagement through interactive tools, integrate with school programs, collaborate with local organizations, and implement robust monitoring and evaluation. Addressing potential barriers such as resource constraints and varying levels of digital access will be crucial for its continued success</a:t>
            </a:r>
            <a:endParaRPr lang="en-US" dirty="0"/>
          </a:p>
        </p:txBody>
      </p:sp>
      <p:sp>
        <p:nvSpPr>
          <p:cNvPr id="4" name="Slide Number Placeholder 3"/>
          <p:cNvSpPr>
            <a:spLocks noGrp="1"/>
          </p:cNvSpPr>
          <p:nvPr>
            <p:ph type="sldNum" sz="quarter" idx="5"/>
          </p:nvPr>
        </p:nvSpPr>
        <p:spPr/>
        <p:txBody>
          <a:bodyPr/>
          <a:lstStyle/>
          <a:p>
            <a:fld id="{52B12D20-C146-4A55-A670-F081847AA73A}" type="slidenum">
              <a:rPr lang="en-US"/>
              <a:t>30</a:t>
            </a:fld>
            <a:endParaRPr lang="en-US"/>
          </a:p>
        </p:txBody>
      </p:sp>
    </p:spTree>
    <p:extLst>
      <p:ext uri="{BB962C8B-B14F-4D97-AF65-F5344CB8AC3E}">
        <p14:creationId xmlns:p14="http://schemas.microsoft.com/office/powerpoint/2010/main" val="4192876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this video is talking on a global level. But should give useful ideas to prompt discussion/research related to the UK</a:t>
            </a:r>
          </a:p>
        </p:txBody>
      </p:sp>
      <p:sp>
        <p:nvSpPr>
          <p:cNvPr id="4" name="Slide Number Placeholder 3"/>
          <p:cNvSpPr>
            <a:spLocks noGrp="1"/>
          </p:cNvSpPr>
          <p:nvPr>
            <p:ph type="sldNum" sz="quarter" idx="5"/>
          </p:nvPr>
        </p:nvSpPr>
        <p:spPr/>
        <p:txBody>
          <a:bodyPr/>
          <a:lstStyle/>
          <a:p>
            <a:fld id="{52B12D20-C146-4A55-A670-F081847AA73A}" type="slidenum">
              <a:rPr lang="en-GB" smtClean="0"/>
              <a:t>33</a:t>
            </a:fld>
            <a:endParaRPr lang="en-GB"/>
          </a:p>
        </p:txBody>
      </p:sp>
    </p:spTree>
    <p:extLst>
      <p:ext uri="{BB962C8B-B14F-4D97-AF65-F5344CB8AC3E}">
        <p14:creationId xmlns:p14="http://schemas.microsoft.com/office/powerpoint/2010/main" val="36925003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28/09/2026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2u4otOBQWSo?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N8pABdq1Flk?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MWk8XJWEiO4?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initiatives/sdg3-global-action-pla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ncbi.nlm.nih.gov/pmc/articles/PMC10208367/" TargetMode="External"/><Relationship Id="rId5" Type="http://schemas.openxmlformats.org/officeDocument/2006/relationships/hyperlink" Target="https://www.undp.org/stories/promise-health-all" TargetMode="External"/><Relationship Id="rId4" Type="http://schemas.openxmlformats.org/officeDocument/2006/relationships/hyperlink" Target="https://www.theglobalfund.org/en/about-the-global-fun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QoIafzc0k74?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s://www.local.gov.uk/case-studies?keys=obesity&amp;from=&amp;to=&amp;sort_by=created&amp;sort_order=DESC"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digital.nhs.uk/data-and-information/publications/statistical/mental-health-learning-disability-and-autism-overview-statistics/quarter-1-2026-27"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UnWGz-IGhk"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20.jpeg"/><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4.xml"/><Relationship Id="rId1" Type="http://schemas.openxmlformats.org/officeDocument/2006/relationships/video" Target="https://www.youtube.com/embed/wGK-EVbD8B8?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 Id="rId5" Type="http://schemas.openxmlformats.org/officeDocument/2006/relationships/image" Target="../media/image25.jpeg"/><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z_jjX-i45h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file:///C:\Users\p.ahmed\Downloads\Challenges%20in%20implementing%20SDGs.pdf" TargetMode="External"/><Relationship Id="rId2" Type="http://schemas.openxmlformats.org/officeDocument/2006/relationships/hyperlink" Target="file:///C:\Users\p.ahmed\Downloads\UK%20Voluntary%20National%20review.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www.longtermplan.nhs.uk/online-version/overview-and-summary/" TargetMode="External"/><Relationship Id="rId7" Type="http://schemas.openxmlformats.org/officeDocument/2006/relationships/hyperlink" Target="https://www.undp.org/stories/promise-health-all" TargetMode="External"/><Relationship Id="rId2" Type="http://schemas.openxmlformats.org/officeDocument/2006/relationships/hyperlink" Target="https://doi.org/10.2147/JMDH.S252300" TargetMode="External"/><Relationship Id="rId1" Type="http://schemas.openxmlformats.org/officeDocument/2006/relationships/slideLayout" Target="../slideLayouts/slideLayout2.xml"/><Relationship Id="rId6" Type="http://schemas.openxmlformats.org/officeDocument/2006/relationships/hyperlink" Target="https://www.theglobalfund.org/en/about-the-global-fund/" TargetMode="External"/><Relationship Id="rId5" Type="http://schemas.openxmlformats.org/officeDocument/2006/relationships/hyperlink" Target="http://www.theglobalfund.org" TargetMode="External"/><Relationship Id="rId10" Type="http://schemas.openxmlformats.org/officeDocument/2006/relationships/hyperlink" Target="https://www.who.int/initiatives/sdg3-global-action-plan" TargetMode="External"/><Relationship Id="rId4" Type="http://schemas.openxmlformats.org/officeDocument/2006/relationships/hyperlink" Target="https://doi.org/10.11604/pamj.2024.47.82.41089" TargetMode="External"/><Relationship Id="rId9" Type="http://schemas.openxmlformats.org/officeDocument/2006/relationships/hyperlink" Target="http://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5" y="1628802"/>
            <a:ext cx="11354539" cy="1078888"/>
          </a:xfrm>
        </p:spPr>
        <p:txBody>
          <a:bodyPr>
            <a:normAutofit fontScale="90000"/>
          </a:bodyPr>
          <a:lstStyle/>
          <a:p>
            <a:r>
              <a:rPr lang="en-GB" sz="5400" b="1" dirty="0">
                <a:solidFill>
                  <a:schemeClr val="bg1"/>
                </a:solidFill>
              </a:rPr>
              <a:t>Health, Wellbeing and Sustainable Development (BMHP6030)</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31735" y="3308058"/>
            <a:ext cx="11354539" cy="1754326"/>
          </a:xfrm>
          <a:prstGeom prst="rect">
            <a:avLst/>
          </a:prstGeom>
          <a:noFill/>
        </p:spPr>
        <p:txBody>
          <a:bodyPr wrap="square" lIns="91440" tIns="45720" rIns="91440" bIns="45720" rtlCol="0" anchor="t">
            <a:spAutoFit/>
          </a:bodyPr>
          <a:lstStyle/>
          <a:p>
            <a:pPr algn="ctr"/>
            <a:r>
              <a:rPr lang="en-GB" sz="3600" b="1" dirty="0">
                <a:solidFill>
                  <a:prstClr val="white"/>
                </a:solidFill>
                <a:latin typeface="Myriad Pro"/>
              </a:rPr>
              <a:t>WEEK 4– Global</a:t>
            </a:r>
            <a:r>
              <a:rPr lang="en-GB" sz="3600" b="1" dirty="0">
                <a:solidFill>
                  <a:prstClr val="white"/>
                </a:solidFill>
                <a:ea typeface="+mn-lt"/>
                <a:cs typeface="+mn-lt"/>
              </a:rPr>
              <a:t> and National Initiatives for Sustainable Development Goals: Impact on Health and Social Care (HSC) Practices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solidFill>
                  <a:srgbClr val="002060"/>
                </a:solidFill>
                <a:latin typeface="Aptos"/>
              </a:rPr>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609600" y="1600201"/>
            <a:ext cx="10133496" cy="4016423"/>
          </a:xfrm>
        </p:spPr>
        <p:txBody>
          <a:bodyPr vert="horz" lIns="91440" tIns="45720" rIns="91440" bIns="45720" rtlCol="0" anchor="t">
            <a:normAutofit fontScale="85000" lnSpcReduction="10000"/>
          </a:bodyPr>
          <a:lstStyle/>
          <a:p>
            <a:r>
              <a:rPr lang="en-GB" dirty="0">
                <a:latin typeface="Aptos"/>
              </a:rPr>
              <a:t>By</a:t>
            </a:r>
            <a:r>
              <a:rPr lang="en-GB" dirty="0">
                <a:latin typeface="Aptos"/>
                <a:ea typeface="+mn-lt"/>
                <a:cs typeface="+mn-lt"/>
              </a:rPr>
              <a:t> the end of this lesson, students will be able to:</a:t>
            </a:r>
            <a:endParaRPr lang="en-US">
              <a:latin typeface="Aptos"/>
              <a:ea typeface="+mn-lt"/>
              <a:cs typeface="+mn-lt"/>
            </a:endParaRPr>
          </a:p>
          <a:p>
            <a:r>
              <a:rPr lang="en-GB" b="1" dirty="0">
                <a:latin typeface="Aptos"/>
                <a:ea typeface="+mn-lt"/>
                <a:cs typeface="+mn-lt"/>
              </a:rPr>
              <a:t>Identify</a:t>
            </a:r>
            <a:r>
              <a:rPr lang="en-GB" dirty="0">
                <a:latin typeface="Aptos"/>
                <a:ea typeface="+mn-lt"/>
                <a:cs typeface="+mn-lt"/>
              </a:rPr>
              <a:t> key global and national initiatives aimed at achieving health-related Sustainable Development Goals (SDGs).</a:t>
            </a:r>
          </a:p>
          <a:p>
            <a:endParaRPr lang="en-GB" dirty="0">
              <a:latin typeface="Aptos"/>
              <a:ea typeface="+mn-lt"/>
              <a:cs typeface="+mn-lt"/>
            </a:endParaRPr>
          </a:p>
          <a:p>
            <a:r>
              <a:rPr lang="en-GB" b="1" dirty="0">
                <a:latin typeface="Aptos"/>
                <a:ea typeface="+mn-lt"/>
                <a:cs typeface="+mn-lt"/>
              </a:rPr>
              <a:t>Evaluate</a:t>
            </a:r>
            <a:r>
              <a:rPr lang="en-GB" dirty="0">
                <a:latin typeface="Aptos"/>
                <a:ea typeface="+mn-lt"/>
                <a:cs typeface="+mn-lt"/>
              </a:rPr>
              <a:t> the impact of these initiatives on Health and Social Care (HSC) practices.</a:t>
            </a:r>
          </a:p>
          <a:p>
            <a:endParaRPr lang="en-GB" dirty="0">
              <a:latin typeface="Aptos"/>
              <a:ea typeface="+mn-lt"/>
              <a:cs typeface="+mn-lt"/>
            </a:endParaRPr>
          </a:p>
          <a:p>
            <a:r>
              <a:rPr lang="en-GB" b="1" dirty="0">
                <a:latin typeface="Aptos"/>
                <a:ea typeface="+mn-lt"/>
                <a:cs typeface="+mn-lt"/>
              </a:rPr>
              <a:t>Recognise</a:t>
            </a:r>
            <a:r>
              <a:rPr lang="en-GB" dirty="0">
                <a:latin typeface="Aptos"/>
                <a:ea typeface="+mn-lt"/>
                <a:cs typeface="+mn-lt"/>
              </a:rPr>
              <a:t> the challenges and shortfalls in the implementation of SDG initiatives and discuss potential solutions.</a:t>
            </a:r>
          </a:p>
          <a:p>
            <a:endParaRPr lang="en-GB">
              <a:latin typeface="Aptos"/>
            </a:endParaRP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dirty="0">
                <a:solidFill>
                  <a:srgbClr val="002060"/>
                </a:solidFill>
                <a:latin typeface="Aptos"/>
              </a:rPr>
              <a:t>Sustainable Development Goals</a:t>
            </a:r>
          </a:p>
        </p:txBody>
      </p:sp>
      <p:sp>
        <p:nvSpPr>
          <p:cNvPr id="6" name="TextBox 5">
            <a:extLst>
              <a:ext uri="{FF2B5EF4-FFF2-40B4-BE49-F238E27FC236}">
                <a16:creationId xmlns:a16="http://schemas.microsoft.com/office/drawing/2014/main" id="{334F5475-705B-D62E-27C0-7712A856CC6C}"/>
              </a:ext>
            </a:extLst>
          </p:cNvPr>
          <p:cNvSpPr txBox="1"/>
          <p:nvPr/>
        </p:nvSpPr>
        <p:spPr>
          <a:xfrm>
            <a:off x="609600" y="1412462"/>
            <a:ext cx="9194798" cy="398904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342900" indent="-342900">
              <a:lnSpc>
                <a:spcPct val="90000"/>
              </a:lnSpc>
              <a:spcBef>
                <a:spcPct val="20000"/>
              </a:spcBef>
              <a:buFont typeface="Arial" pitchFamily="34" charset="0"/>
              <a:buChar char="•"/>
            </a:pPr>
            <a:r>
              <a:rPr lang="en-US" sz="2400" dirty="0">
                <a:latin typeface="Aptos"/>
              </a:rPr>
              <a:t>The 17 SDGs are a global framework to achieve a better and more sustainable future by 2030. They address global challenges, including poverty, inequality, climate change, and health.</a:t>
            </a:r>
          </a:p>
          <a:p>
            <a:pPr marL="342900" indent="-342900">
              <a:lnSpc>
                <a:spcPct val="90000"/>
              </a:lnSpc>
              <a:spcBef>
                <a:spcPct val="20000"/>
              </a:spcBef>
              <a:buFont typeface="Arial" pitchFamily="34" charset="0"/>
              <a:buChar char="•"/>
            </a:pPr>
            <a:r>
              <a:rPr lang="en-US" sz="2400" dirty="0">
                <a:latin typeface="Aptos"/>
              </a:rPr>
              <a:t>Good Health and Well-being, which aims to ensure healthy lives and promote well-being for all at all ages. SDG 3 includes targets on reducing maternal mortality, ending epidemics, and achieving universal health coverage (UHC).</a:t>
            </a:r>
          </a:p>
          <a:p>
            <a:pPr marL="342900" indent="-342900">
              <a:lnSpc>
                <a:spcPct val="90000"/>
              </a:lnSpc>
              <a:spcBef>
                <a:spcPct val="20000"/>
              </a:spcBef>
              <a:buFont typeface="Arial" pitchFamily="34" charset="0"/>
              <a:buChar char="•"/>
            </a:pPr>
            <a:r>
              <a:rPr lang="en-US" sz="2400" dirty="0">
                <a:latin typeface="Aptos"/>
              </a:rPr>
              <a:t>Health and well-being are linked to other goals, such as SDG 1 (No Poverty) and SDG 5 (Gender Equality). Progress in health drives progress in other areas, and vice versa. </a:t>
            </a:r>
          </a:p>
          <a:p>
            <a:pPr>
              <a:lnSpc>
                <a:spcPct val="90000"/>
              </a:lnSpc>
              <a:spcBef>
                <a:spcPct val="20000"/>
              </a:spcBef>
            </a:pPr>
            <a:r>
              <a:rPr lang="en-US" sz="2400" dirty="0">
                <a:latin typeface="Aptos"/>
              </a:rPr>
              <a:t>                                                                                                 (United Nations, 2024)</a:t>
            </a:r>
            <a:endParaRPr lang="en-US" dirty="0">
              <a:latin typeface="Aptos"/>
            </a:endParaRPr>
          </a:p>
          <a:p>
            <a:pPr marL="342900" indent="-342900">
              <a:lnSpc>
                <a:spcPct val="90000"/>
              </a:lnSpc>
              <a:spcBef>
                <a:spcPct val="20000"/>
              </a:spcBef>
              <a:buFont typeface="Arial" pitchFamily="34" charset="0"/>
              <a:buChar char="•"/>
            </a:pPr>
            <a:endParaRPr lang="en-US">
              <a:latin typeface="Aptos"/>
            </a:endParaRPr>
          </a:p>
        </p:txBody>
      </p:sp>
      <p:pic>
        <p:nvPicPr>
          <p:cNvPr id="4" name="Content Placeholder 3" descr="SDGs | KnowSDGs">
            <a:extLst>
              <a:ext uri="{FF2B5EF4-FFF2-40B4-BE49-F238E27FC236}">
                <a16:creationId xmlns:a16="http://schemas.microsoft.com/office/drawing/2014/main" id="{44D1F61A-69DA-7EC5-845D-D24D67989924}"/>
              </a:ext>
            </a:extLst>
          </p:cNvPr>
          <p:cNvPicPr>
            <a:picLocks noGrp="1" noChangeAspect="1"/>
          </p:cNvPicPr>
          <p:nvPr>
            <p:ph sz="half" idx="2"/>
          </p:nvPr>
        </p:nvPicPr>
        <p:blipFill>
          <a:blip r:embed="rId3"/>
          <a:stretch>
            <a:fillRect/>
          </a:stretch>
        </p:blipFill>
        <p:spPr>
          <a:xfrm>
            <a:off x="9943480" y="1920462"/>
            <a:ext cx="1780345" cy="1780345"/>
          </a:xfrm>
          <a:noFill/>
        </p:spPr>
      </p:pic>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dirty="0">
                <a:solidFill>
                  <a:srgbClr val="002060"/>
                </a:solidFill>
                <a:latin typeface="Aptos"/>
              </a:rPr>
              <a:t>Sustainable Development Goals</a:t>
            </a:r>
          </a:p>
        </p:txBody>
      </p:sp>
      <p:sp>
        <p:nvSpPr>
          <p:cNvPr id="6" name="TextBox 5">
            <a:extLst>
              <a:ext uri="{FF2B5EF4-FFF2-40B4-BE49-F238E27FC236}">
                <a16:creationId xmlns:a16="http://schemas.microsoft.com/office/drawing/2014/main" id="{334F5475-705B-D62E-27C0-7712A856CC6C}"/>
              </a:ext>
            </a:extLst>
          </p:cNvPr>
          <p:cNvSpPr txBox="1"/>
          <p:nvPr/>
        </p:nvSpPr>
        <p:spPr>
          <a:xfrm>
            <a:off x="609600" y="1600201"/>
            <a:ext cx="5711371" cy="39890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marL="342900" indent="-342900">
              <a:lnSpc>
                <a:spcPct val="90000"/>
              </a:lnSpc>
              <a:spcBef>
                <a:spcPct val="20000"/>
              </a:spcBef>
              <a:buFont typeface="Arial" pitchFamily="34" charset="0"/>
              <a:buChar char="•"/>
            </a:pPr>
            <a:r>
              <a:rPr lang="en-US" sz="2800" dirty="0">
                <a:latin typeface="Aptos"/>
              </a:rPr>
              <a:t>While SDGs are globally </a:t>
            </a:r>
            <a:r>
              <a:rPr lang="en-US" sz="2800" err="1">
                <a:latin typeface="Aptos"/>
              </a:rPr>
              <a:t>recognised</a:t>
            </a:r>
            <a:r>
              <a:rPr lang="en-US" sz="2800" dirty="0">
                <a:latin typeface="Aptos"/>
              </a:rPr>
              <a:t>, their implementation varies by region, with different challenges and successes.</a:t>
            </a:r>
          </a:p>
          <a:p>
            <a:pPr marL="342900" indent="-342900">
              <a:lnSpc>
                <a:spcPct val="90000"/>
              </a:lnSpc>
              <a:spcBef>
                <a:spcPct val="20000"/>
              </a:spcBef>
              <a:buFont typeface="Arial" pitchFamily="34" charset="0"/>
              <a:buChar char="•"/>
            </a:pPr>
            <a:endParaRPr lang="en-US" sz="2800" dirty="0">
              <a:latin typeface="Aptos"/>
            </a:endParaRPr>
          </a:p>
          <a:p>
            <a:pPr marL="342900" indent="-342900">
              <a:lnSpc>
                <a:spcPct val="90000"/>
              </a:lnSpc>
              <a:spcBef>
                <a:spcPct val="20000"/>
              </a:spcBef>
              <a:buFont typeface="Arial" pitchFamily="34" charset="0"/>
              <a:buChar char="•"/>
            </a:pPr>
            <a:r>
              <a:rPr lang="en-US" sz="2800" dirty="0">
                <a:latin typeface="Aptos"/>
              </a:rPr>
              <a:t>What successes and challenges can you think of related to meeting the SDG's?</a:t>
            </a:r>
          </a:p>
          <a:p>
            <a:pPr marL="342900" indent="-342900">
              <a:lnSpc>
                <a:spcPct val="90000"/>
              </a:lnSpc>
              <a:spcBef>
                <a:spcPct val="20000"/>
              </a:spcBef>
              <a:buFont typeface="Arial" pitchFamily="34" charset="0"/>
              <a:buChar char="•"/>
            </a:pPr>
            <a:endParaRPr lang="en-US" sz="2800" dirty="0">
              <a:latin typeface="Aptos"/>
            </a:endParaRPr>
          </a:p>
          <a:p>
            <a:pPr marL="342900" indent="-342900">
              <a:lnSpc>
                <a:spcPct val="90000"/>
              </a:lnSpc>
              <a:spcBef>
                <a:spcPct val="20000"/>
              </a:spcBef>
              <a:buFont typeface="Arial" pitchFamily="34" charset="0"/>
              <a:buChar char="•"/>
            </a:pPr>
            <a:r>
              <a:rPr lang="en-US" sz="2800" dirty="0">
                <a:latin typeface="Aptos"/>
                <a:ea typeface="+mn-lt"/>
                <a:cs typeface="+mn-lt"/>
              </a:rPr>
              <a:t>How do you see the relationship between health and other SDGs, like poverty and gender equality? </a:t>
            </a:r>
          </a:p>
          <a:p>
            <a:pPr marL="342900" indent="-342900">
              <a:lnSpc>
                <a:spcPct val="90000"/>
              </a:lnSpc>
              <a:spcBef>
                <a:spcPct val="20000"/>
              </a:spcBef>
              <a:buFont typeface="Arial" pitchFamily="34" charset="0"/>
              <a:buChar char="•"/>
            </a:pPr>
            <a:endParaRPr lang="en-US" sz="2800" dirty="0">
              <a:latin typeface="Aptos"/>
              <a:ea typeface="+mn-lt"/>
              <a:cs typeface="+mn-lt"/>
            </a:endParaRPr>
          </a:p>
          <a:p>
            <a:pPr>
              <a:lnSpc>
                <a:spcPct val="90000"/>
              </a:lnSpc>
              <a:spcBef>
                <a:spcPct val="20000"/>
              </a:spcBef>
            </a:pPr>
            <a:r>
              <a:rPr lang="en-US" sz="2800" dirty="0">
                <a:latin typeface="Aptos"/>
                <a:ea typeface="+mn-lt"/>
                <a:cs typeface="+mn-lt"/>
              </a:rPr>
              <a:t>Discuss in pairs and share your thoughts with the group</a:t>
            </a:r>
            <a:r>
              <a:rPr lang="en-US" sz="2000" dirty="0">
                <a:latin typeface="Aptos"/>
              </a:rPr>
              <a:t>                                                            </a:t>
            </a:r>
          </a:p>
          <a:p>
            <a:pPr marL="342900" indent="-342900">
              <a:lnSpc>
                <a:spcPct val="90000"/>
              </a:lnSpc>
              <a:spcBef>
                <a:spcPct val="20000"/>
              </a:spcBef>
              <a:buFont typeface="Arial" pitchFamily="34" charset="0"/>
              <a:buChar char="•"/>
            </a:pPr>
            <a:endParaRPr lang="en-US" sz="2000">
              <a:latin typeface="Aptos"/>
            </a:endParaRPr>
          </a:p>
        </p:txBody>
      </p:sp>
      <p:pic>
        <p:nvPicPr>
          <p:cNvPr id="7" name="Picture 6" descr="SDGs – Education for Sustainable Development Toolkit">
            <a:extLst>
              <a:ext uri="{FF2B5EF4-FFF2-40B4-BE49-F238E27FC236}">
                <a16:creationId xmlns:a16="http://schemas.microsoft.com/office/drawing/2014/main" id="{4CD6BC6E-E22E-A321-2EF3-7EDBED933D70}"/>
              </a:ext>
            </a:extLst>
          </p:cNvPr>
          <p:cNvPicPr>
            <a:picLocks noChangeAspect="1"/>
          </p:cNvPicPr>
          <p:nvPr/>
        </p:nvPicPr>
        <p:blipFill>
          <a:blip r:embed="rId3"/>
          <a:stretch>
            <a:fillRect/>
          </a:stretch>
        </p:blipFill>
        <p:spPr>
          <a:xfrm>
            <a:off x="6308097" y="1600201"/>
            <a:ext cx="5163805" cy="3989040"/>
          </a:xfrm>
          <a:prstGeom prst="rect">
            <a:avLst/>
          </a:prstGeom>
          <a:noFill/>
        </p:spPr>
      </p:pic>
    </p:spTree>
    <p:extLst>
      <p:ext uri="{BB962C8B-B14F-4D97-AF65-F5344CB8AC3E}">
        <p14:creationId xmlns:p14="http://schemas.microsoft.com/office/powerpoint/2010/main" val="2290245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53B4B-0D4B-A231-40AD-DFBF0FACDF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2C996-00A0-8912-51B8-45BD0D07AE47}"/>
              </a:ext>
            </a:extLst>
          </p:cNvPr>
          <p:cNvSpPr>
            <a:spLocks noGrp="1"/>
          </p:cNvSpPr>
          <p:nvPr>
            <p:ph type="title"/>
          </p:nvPr>
        </p:nvSpPr>
        <p:spPr>
          <a:xfrm>
            <a:off x="2542209" y="429247"/>
            <a:ext cx="7549322" cy="436218"/>
          </a:xfrm>
        </p:spPr>
        <p:txBody>
          <a:bodyPr vert="horz" lIns="91440" tIns="45720" rIns="91440" bIns="45720" rtlCol="0" anchor="ctr">
            <a:noAutofit/>
          </a:bodyPr>
          <a:lstStyle/>
          <a:p>
            <a:r>
              <a:rPr lang="en-GB" sz="3200" b="1" dirty="0">
                <a:solidFill>
                  <a:srgbClr val="002060"/>
                </a:solidFill>
                <a:latin typeface="Aptos"/>
              </a:rPr>
              <a:t>How does SDG 3 Impact the Health and Wellbeing of Citizens</a:t>
            </a:r>
          </a:p>
        </p:txBody>
      </p:sp>
      <p:graphicFrame>
        <p:nvGraphicFramePr>
          <p:cNvPr id="3" name="Diagram 2">
            <a:extLst>
              <a:ext uri="{FF2B5EF4-FFF2-40B4-BE49-F238E27FC236}">
                <a16:creationId xmlns:a16="http://schemas.microsoft.com/office/drawing/2014/main" id="{BB699300-2117-040A-17BA-60C5547349E2}"/>
              </a:ext>
            </a:extLst>
          </p:cNvPr>
          <p:cNvGraphicFramePr/>
          <p:nvPr/>
        </p:nvGraphicFramePr>
        <p:xfrm>
          <a:off x="694161" y="1162406"/>
          <a:ext cx="11077788" cy="4533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4726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2542209" y="429247"/>
            <a:ext cx="7549322" cy="436218"/>
          </a:xfrm>
        </p:spPr>
        <p:txBody>
          <a:bodyPr vert="horz" lIns="91440" tIns="45720" rIns="91440" bIns="45720" rtlCol="0" anchor="ctr">
            <a:noAutofit/>
          </a:bodyPr>
          <a:lstStyle/>
          <a:p>
            <a:r>
              <a:rPr lang="en-GB" sz="3200" b="1" dirty="0">
                <a:solidFill>
                  <a:srgbClr val="002060"/>
                </a:solidFill>
                <a:latin typeface="Aptos"/>
              </a:rPr>
              <a:t>How does SDG 3 Impact the Health and Wellbeing of Citizens</a:t>
            </a:r>
          </a:p>
        </p:txBody>
      </p:sp>
      <p:graphicFrame>
        <p:nvGraphicFramePr>
          <p:cNvPr id="3" name="Diagram 2">
            <a:extLst>
              <a:ext uri="{FF2B5EF4-FFF2-40B4-BE49-F238E27FC236}">
                <a16:creationId xmlns:a16="http://schemas.microsoft.com/office/drawing/2014/main" id="{D1F62E15-FBE6-87ED-94B7-F66D15213A20}"/>
              </a:ext>
            </a:extLst>
          </p:cNvPr>
          <p:cNvGraphicFramePr/>
          <p:nvPr>
            <p:extLst>
              <p:ext uri="{D42A27DB-BD31-4B8C-83A1-F6EECF244321}">
                <p14:modId xmlns:p14="http://schemas.microsoft.com/office/powerpoint/2010/main" val="2377138467"/>
              </p:ext>
            </p:extLst>
          </p:nvPr>
        </p:nvGraphicFramePr>
        <p:xfrm>
          <a:off x="694161" y="1162406"/>
          <a:ext cx="11077788" cy="4533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9667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dirty="0">
                <a:solidFill>
                  <a:srgbClr val="002060"/>
                </a:solidFill>
                <a:latin typeface="Aptos"/>
              </a:rPr>
              <a:t>Successes</a:t>
            </a:r>
          </a:p>
        </p:txBody>
      </p:sp>
      <p:sp>
        <p:nvSpPr>
          <p:cNvPr id="6" name="TextBox 5">
            <a:extLst>
              <a:ext uri="{FF2B5EF4-FFF2-40B4-BE49-F238E27FC236}">
                <a16:creationId xmlns:a16="http://schemas.microsoft.com/office/drawing/2014/main" id="{334F5475-705B-D62E-27C0-7712A856CC6C}"/>
              </a:ext>
            </a:extLst>
          </p:cNvPr>
          <p:cNvSpPr txBox="1"/>
          <p:nvPr/>
        </p:nvSpPr>
        <p:spPr>
          <a:xfrm>
            <a:off x="609600" y="1600201"/>
            <a:ext cx="6589583" cy="39890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lvl="1" indent="-342900">
              <a:lnSpc>
                <a:spcPct val="90000"/>
              </a:lnSpc>
              <a:spcBef>
                <a:spcPct val="20000"/>
              </a:spcBef>
              <a:buFont typeface="Arial" pitchFamily="34" charset="0"/>
              <a:buChar char="•"/>
            </a:pPr>
            <a:r>
              <a:rPr lang="en-US" sz="2000" b="1" dirty="0">
                <a:latin typeface="Aptos"/>
              </a:rPr>
              <a:t>Reduction in Child Mortality - </a:t>
            </a:r>
            <a:r>
              <a:rPr lang="en-US" sz="2000" dirty="0">
                <a:latin typeface="Aptos"/>
              </a:rPr>
              <a:t>Under-5 mortality rates have decreased globally due to improved healthcare access, vaccination programs, and better nutrition.</a:t>
            </a:r>
          </a:p>
          <a:p>
            <a:pPr marL="342900" lvl="1" indent="-342900">
              <a:lnSpc>
                <a:spcPct val="90000"/>
              </a:lnSpc>
              <a:spcBef>
                <a:spcPct val="20000"/>
              </a:spcBef>
              <a:buFont typeface="Arial" pitchFamily="34" charset="0"/>
              <a:buChar char="•"/>
            </a:pPr>
            <a:r>
              <a:rPr lang="en-US" sz="2000" b="1" dirty="0">
                <a:latin typeface="Aptos"/>
              </a:rPr>
              <a:t>Combatting Diseases - </a:t>
            </a:r>
            <a:r>
              <a:rPr lang="en-US" sz="2000" dirty="0">
                <a:latin typeface="Aptos"/>
              </a:rPr>
              <a:t>Initiatives like the Global Polio Eradication Initiative have led to a dramatic decrease in polio cases. Similarly, global efforts have reduced HIV/AIDS-related deaths through widespread access to antiretroviral therapy.</a:t>
            </a:r>
          </a:p>
          <a:p>
            <a:pPr marL="342900" lvl="1" indent="-342900">
              <a:lnSpc>
                <a:spcPct val="90000"/>
              </a:lnSpc>
              <a:spcBef>
                <a:spcPct val="20000"/>
              </a:spcBef>
              <a:buFont typeface="Arial" pitchFamily="34" charset="0"/>
              <a:buChar char="•"/>
            </a:pPr>
            <a:r>
              <a:rPr lang="en-US" sz="2000" b="1" dirty="0">
                <a:latin typeface="Aptos"/>
              </a:rPr>
              <a:t>Improved Maternal Health - </a:t>
            </a:r>
            <a:r>
              <a:rPr lang="en-US" sz="2000" dirty="0">
                <a:latin typeface="Aptos"/>
              </a:rPr>
              <a:t>In many regions, maternal mortality rates have decreased due to better access to skilled care during childbirth and increased availability of emergency obstetric services.                                                   </a:t>
            </a:r>
            <a:r>
              <a:rPr lang="en-US" sz="2000" dirty="0">
                <a:latin typeface="Aptos"/>
                <a:ea typeface="+mn-lt"/>
                <a:cs typeface="+mn-lt"/>
              </a:rPr>
              <a:t>                                                                      </a:t>
            </a:r>
            <a:r>
              <a:rPr lang="en-US" dirty="0">
                <a:latin typeface="Aptos"/>
                <a:ea typeface="+mn-lt"/>
                <a:cs typeface="+mn-lt"/>
              </a:rPr>
              <a:t>(</a:t>
            </a:r>
            <a:r>
              <a:rPr lang="en-US" dirty="0" err="1">
                <a:latin typeface="Aptos"/>
                <a:ea typeface="+mn-lt"/>
                <a:cs typeface="+mn-lt"/>
              </a:rPr>
              <a:t>Ganju</a:t>
            </a:r>
            <a:r>
              <a:rPr lang="en-US" dirty="0">
                <a:latin typeface="Aptos"/>
                <a:ea typeface="+mn-lt"/>
                <a:cs typeface="+mn-lt"/>
              </a:rPr>
              <a:t> et al., 2020)</a:t>
            </a:r>
          </a:p>
          <a:p>
            <a:pPr marL="342900" indent="-342900">
              <a:lnSpc>
                <a:spcPct val="90000"/>
              </a:lnSpc>
              <a:spcBef>
                <a:spcPct val="20000"/>
              </a:spcBef>
              <a:buFont typeface="Arial" pitchFamily="34" charset="0"/>
              <a:buChar char="•"/>
            </a:pPr>
            <a:endParaRPr lang="en-US" sz="1600">
              <a:latin typeface="Aptos"/>
            </a:endParaRPr>
          </a:p>
        </p:txBody>
      </p:sp>
      <p:pic>
        <p:nvPicPr>
          <p:cNvPr id="3" name="Picture 2" descr="Maternity Africa Kivulini Hospital — Unite The World With Africa Foundation">
            <a:extLst>
              <a:ext uri="{FF2B5EF4-FFF2-40B4-BE49-F238E27FC236}">
                <a16:creationId xmlns:a16="http://schemas.microsoft.com/office/drawing/2014/main" id="{69B0D913-BC14-49DF-49CE-46D3E019857D}"/>
              </a:ext>
            </a:extLst>
          </p:cNvPr>
          <p:cNvPicPr>
            <a:picLocks noChangeAspect="1"/>
          </p:cNvPicPr>
          <p:nvPr/>
        </p:nvPicPr>
        <p:blipFill>
          <a:blip r:embed="rId3"/>
          <a:srcRect b="1227"/>
          <a:stretch/>
        </p:blipFill>
        <p:spPr>
          <a:xfrm>
            <a:off x="7525951" y="1600201"/>
            <a:ext cx="4056449" cy="3010797"/>
          </a:xfrm>
          <a:prstGeom prst="rect">
            <a:avLst/>
          </a:prstGeom>
          <a:noFill/>
        </p:spPr>
      </p:pic>
    </p:spTree>
    <p:extLst>
      <p:ext uri="{BB962C8B-B14F-4D97-AF65-F5344CB8AC3E}">
        <p14:creationId xmlns:p14="http://schemas.microsoft.com/office/powerpoint/2010/main" val="1017405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B01A5-1254-F55E-9E81-A4E1A171E24D}"/>
              </a:ext>
            </a:extLst>
          </p:cNvPr>
          <p:cNvSpPr>
            <a:spLocks noGrp="1"/>
          </p:cNvSpPr>
          <p:nvPr>
            <p:ph type="title"/>
          </p:nvPr>
        </p:nvSpPr>
        <p:spPr/>
        <p:txBody>
          <a:bodyPr>
            <a:normAutofit fontScale="90000"/>
          </a:bodyPr>
          <a:lstStyle/>
          <a:p>
            <a:r>
              <a:rPr lang="en-GB" dirty="0"/>
              <a:t>Every Woman Every Child (EWEC) – 2010 Onwards</a:t>
            </a:r>
          </a:p>
        </p:txBody>
      </p:sp>
      <p:sp>
        <p:nvSpPr>
          <p:cNvPr id="4" name="Rectangle 1">
            <a:extLst>
              <a:ext uri="{FF2B5EF4-FFF2-40B4-BE49-F238E27FC236}">
                <a16:creationId xmlns:a16="http://schemas.microsoft.com/office/drawing/2014/main" id="{24000947-DDBE-E6F3-B98C-7153330E0D59}"/>
              </a:ext>
            </a:extLst>
          </p:cNvPr>
          <p:cNvSpPr>
            <a:spLocks noGrp="1" noChangeArrowheads="1"/>
          </p:cNvSpPr>
          <p:nvPr>
            <p:ph idx="1"/>
          </p:nvPr>
        </p:nvSpPr>
        <p:spPr bwMode="auto">
          <a:xfrm>
            <a:off x="609601" y="1417638"/>
            <a:ext cx="10972799"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 UN-led movement to address maternal, newborn, child, and adolescent health.</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Mobilizes governments, NGOs, and private sector to reduce preventable deaths and improve care.</a:t>
            </a:r>
          </a:p>
          <a:p>
            <a:pPr marL="0" indent="0">
              <a:buNone/>
            </a:pPr>
            <a:r>
              <a:rPr lang="en-GB" sz="1800" b="1" dirty="0"/>
              <a:t> Successes</a:t>
            </a:r>
          </a:p>
          <a:p>
            <a:r>
              <a:rPr lang="en-GB" sz="1800" dirty="0"/>
              <a:t>$30B+ mobilized through 150+ global commitments</a:t>
            </a:r>
          </a:p>
          <a:p>
            <a:r>
              <a:rPr lang="en-GB" sz="1800" dirty="0"/>
              <a:t>Significant decline in maternal &amp; child mortality since 2000</a:t>
            </a:r>
          </a:p>
          <a:p>
            <a:r>
              <a:rPr lang="en-GB" sz="1800" dirty="0"/>
              <a:t>Integrated health into national development agendas</a:t>
            </a:r>
          </a:p>
          <a:p>
            <a:r>
              <a:rPr lang="en-GB" sz="1800" dirty="0"/>
              <a:t>Promoted rights-based, equity-focused health approaches</a:t>
            </a:r>
          </a:p>
          <a:p>
            <a:pPr marL="0" indent="0">
              <a:buNone/>
            </a:pPr>
            <a:r>
              <a:rPr lang="en-GB" sz="1800" b="1" dirty="0"/>
              <a:t> Challenges</a:t>
            </a:r>
          </a:p>
          <a:p>
            <a:r>
              <a:rPr lang="en-GB" sz="1800" dirty="0"/>
              <a:t>Setbacks from COVID-19, conflict &amp; climate change</a:t>
            </a:r>
          </a:p>
          <a:p>
            <a:r>
              <a:rPr lang="en-GB" sz="1800" dirty="0"/>
              <a:t>Persistent health inequities across regions</a:t>
            </a:r>
          </a:p>
          <a:p>
            <a:r>
              <a:rPr lang="en-GB" sz="1800" dirty="0"/>
              <a:t>High rates of malnutrition &amp; stunting</a:t>
            </a:r>
          </a:p>
          <a:p>
            <a:r>
              <a:rPr lang="en-GB" sz="1800" dirty="0"/>
              <a:t>Slow progress toward 2030 SDG targets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1" name="Picture 3" descr="Every Woman Every Child .:. Sustainable ...">
            <a:extLst>
              <a:ext uri="{FF2B5EF4-FFF2-40B4-BE49-F238E27FC236}">
                <a16:creationId xmlns:a16="http://schemas.microsoft.com/office/drawing/2014/main" id="{A28EAD36-D3A7-D5EB-68A0-B8D4A08BDF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7163" y="3036858"/>
            <a:ext cx="3571875" cy="128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691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C59EA-3DE3-0EF2-2BFF-C2C5787D103C}"/>
              </a:ext>
            </a:extLst>
          </p:cNvPr>
          <p:cNvSpPr>
            <a:spLocks noGrp="1"/>
          </p:cNvSpPr>
          <p:nvPr>
            <p:ph type="title"/>
          </p:nvPr>
        </p:nvSpPr>
        <p:spPr/>
        <p:txBody>
          <a:bodyPr/>
          <a:lstStyle/>
          <a:p>
            <a:r>
              <a:rPr lang="en-GB" dirty="0"/>
              <a:t>UN World Food Programme</a:t>
            </a:r>
          </a:p>
        </p:txBody>
      </p:sp>
      <p:pic>
        <p:nvPicPr>
          <p:cNvPr id="7" name="Online Media 6" title="How does the World Food Programme work at creating a world free of hunger?">
            <a:hlinkClick r:id="" action="ppaction://media"/>
            <a:extLst>
              <a:ext uri="{FF2B5EF4-FFF2-40B4-BE49-F238E27FC236}">
                <a16:creationId xmlns:a16="http://schemas.microsoft.com/office/drawing/2014/main" id="{71C14359-E5A1-C04A-CB57-44D156BBE12E}"/>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11350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6E9F4-8775-1802-86FD-C2E2F2870F6A}"/>
              </a:ext>
            </a:extLst>
          </p:cNvPr>
          <p:cNvSpPr>
            <a:spLocks noGrp="1"/>
          </p:cNvSpPr>
          <p:nvPr>
            <p:ph type="title"/>
          </p:nvPr>
        </p:nvSpPr>
        <p:spPr>
          <a:xfrm>
            <a:off x="609600" y="162718"/>
            <a:ext cx="10972800" cy="1143000"/>
          </a:xfrm>
        </p:spPr>
        <p:txBody>
          <a:bodyPr/>
          <a:lstStyle/>
          <a:p>
            <a:r>
              <a:rPr lang="en-GB" dirty="0"/>
              <a:t>Polio Eradication Programme</a:t>
            </a:r>
          </a:p>
        </p:txBody>
      </p:sp>
      <p:pic>
        <p:nvPicPr>
          <p:cNvPr id="4" name="Online Media 3" title="Global Citizen: Polio Eradication">
            <a:hlinkClick r:id="" action="ppaction://media"/>
            <a:extLst>
              <a:ext uri="{FF2B5EF4-FFF2-40B4-BE49-F238E27FC236}">
                <a16:creationId xmlns:a16="http://schemas.microsoft.com/office/drawing/2014/main" id="{2E123DED-2AFF-06C1-0A0E-F2431E3BCD69}"/>
              </a:ext>
            </a:extLst>
          </p:cNvPr>
          <p:cNvPicPr>
            <a:picLocks noGrp="1" noRot="1" noChangeAspect="1"/>
          </p:cNvPicPr>
          <p:nvPr>
            <p:ph idx="1"/>
            <a:videoFile r:link="rId1"/>
          </p:nvPr>
        </p:nvPicPr>
        <p:blipFill>
          <a:blip r:embed="rId3"/>
          <a:stretch>
            <a:fillRect/>
          </a:stretch>
        </p:blipFill>
        <p:spPr>
          <a:xfrm>
            <a:off x="2338300" y="1305718"/>
            <a:ext cx="7515400" cy="4246563"/>
          </a:xfrm>
          <a:prstGeom prst="rect">
            <a:avLst/>
          </a:prstGeom>
        </p:spPr>
      </p:pic>
    </p:spTree>
    <p:extLst>
      <p:ext uri="{BB962C8B-B14F-4D97-AF65-F5344CB8AC3E}">
        <p14:creationId xmlns:p14="http://schemas.microsoft.com/office/powerpoint/2010/main" val="394820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b="1" dirty="0">
                <a:solidFill>
                  <a:srgbClr val="002060"/>
                </a:solidFill>
                <a:latin typeface="Aptos"/>
              </a:rPr>
              <a:t>Challenges</a:t>
            </a:r>
          </a:p>
        </p:txBody>
      </p:sp>
      <p:sp>
        <p:nvSpPr>
          <p:cNvPr id="6" name="TextBox 5">
            <a:extLst>
              <a:ext uri="{FF2B5EF4-FFF2-40B4-BE49-F238E27FC236}">
                <a16:creationId xmlns:a16="http://schemas.microsoft.com/office/drawing/2014/main" id="{334F5475-705B-D62E-27C0-7712A856CC6C}"/>
              </a:ext>
            </a:extLst>
          </p:cNvPr>
          <p:cNvSpPr txBox="1"/>
          <p:nvPr/>
        </p:nvSpPr>
        <p:spPr>
          <a:xfrm>
            <a:off x="454991" y="1257853"/>
            <a:ext cx="7557379" cy="39890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lvl="1" indent="-342900">
              <a:lnSpc>
                <a:spcPct val="90000"/>
              </a:lnSpc>
              <a:spcBef>
                <a:spcPct val="20000"/>
              </a:spcBef>
              <a:buFont typeface="Arial" pitchFamily="34" charset="0"/>
              <a:buChar char="•"/>
            </a:pPr>
            <a:r>
              <a:rPr lang="en-US" sz="1900" b="1" dirty="0">
                <a:latin typeface="Aptos"/>
              </a:rPr>
              <a:t>Health Inequities - </a:t>
            </a:r>
            <a:r>
              <a:rPr lang="en-US" sz="1900" dirty="0">
                <a:latin typeface="Aptos"/>
              </a:rPr>
              <a:t>Persistent inequalities in health outcomes are observed between and within countries. For example, maternal mortality remains high in low-income countries, particularly in sub-Saharan Africa.</a:t>
            </a:r>
          </a:p>
          <a:p>
            <a:pPr marL="342900" lvl="1" indent="-342900">
              <a:lnSpc>
                <a:spcPct val="90000"/>
              </a:lnSpc>
              <a:spcBef>
                <a:spcPct val="20000"/>
              </a:spcBef>
              <a:buFont typeface="Arial" pitchFamily="34" charset="0"/>
              <a:buChar char="•"/>
            </a:pPr>
            <a:r>
              <a:rPr lang="en-US" sz="1900" b="1" dirty="0">
                <a:latin typeface="Aptos"/>
              </a:rPr>
              <a:t>Non-Communicable Diseases (NCDs) -</a:t>
            </a:r>
            <a:r>
              <a:rPr lang="en-US" sz="1900" dirty="0">
                <a:latin typeface="Aptos"/>
              </a:rPr>
              <a:t> The global rise in NCDs, such as cardiovascular diseases, cancer, and diabetes, presents a significant challenge, especially in low- and middle-income countries where healthcare systems are under-resourced.</a:t>
            </a:r>
          </a:p>
          <a:p>
            <a:pPr marL="342900" lvl="1" indent="-342900">
              <a:lnSpc>
                <a:spcPct val="90000"/>
              </a:lnSpc>
              <a:spcBef>
                <a:spcPct val="20000"/>
              </a:spcBef>
              <a:buFont typeface="Arial" pitchFamily="34" charset="0"/>
              <a:buChar char="•"/>
            </a:pPr>
            <a:r>
              <a:rPr lang="en-US" sz="1900" b="1" dirty="0">
                <a:latin typeface="Aptos"/>
              </a:rPr>
              <a:t>Pandemics and Health Crises - </a:t>
            </a:r>
            <a:r>
              <a:rPr lang="en-US" sz="1900" dirty="0">
                <a:latin typeface="Aptos"/>
              </a:rPr>
              <a:t>The COVID-19 pandemic exposed vulnerabilities in global health systems, disrupting progress towards SDG 3 and exacerbating existing health disparities.</a:t>
            </a:r>
          </a:p>
          <a:p>
            <a:pPr marL="342900" lvl="1" indent="-342900">
              <a:lnSpc>
                <a:spcPct val="90000"/>
              </a:lnSpc>
              <a:spcBef>
                <a:spcPct val="20000"/>
              </a:spcBef>
              <a:buFont typeface="Arial" pitchFamily="34" charset="0"/>
              <a:buChar char="•"/>
            </a:pPr>
            <a:r>
              <a:rPr lang="en-US" sz="1900" b="1" dirty="0">
                <a:latin typeface="Aptos"/>
              </a:rPr>
              <a:t>Resource Constraints -</a:t>
            </a:r>
            <a:r>
              <a:rPr lang="en-US" sz="1900" dirty="0">
                <a:latin typeface="Aptos"/>
              </a:rPr>
              <a:t> Many countries face significant challenges in healthcare funding, infrastructure, and workforce capacity, limiting their ability to achieve health-related SDG targets.  </a:t>
            </a:r>
          </a:p>
          <a:p>
            <a:pPr marL="0" lvl="1">
              <a:lnSpc>
                <a:spcPct val="90000"/>
              </a:lnSpc>
              <a:spcBef>
                <a:spcPct val="20000"/>
              </a:spcBef>
            </a:pPr>
            <a:r>
              <a:rPr lang="en-US" dirty="0">
                <a:latin typeface="Aptos"/>
                <a:ea typeface="+mn-lt"/>
                <a:cs typeface="+mn-lt"/>
              </a:rPr>
              <a:t>                                                                                                                (Owusu et al., 2024)</a:t>
            </a:r>
            <a:r>
              <a:rPr lang="en-US" dirty="0">
                <a:latin typeface="Aptos"/>
              </a:rPr>
              <a:t> </a:t>
            </a:r>
            <a:r>
              <a:rPr lang="en-US" sz="1600" dirty="0">
                <a:latin typeface="Aptos"/>
              </a:rPr>
              <a:t>         </a:t>
            </a:r>
            <a:r>
              <a:rPr lang="en-US" sz="1700" dirty="0">
                <a:latin typeface="Aptos"/>
              </a:rPr>
              <a:t>                                    </a:t>
            </a:r>
            <a:endParaRPr lang="en-US"/>
          </a:p>
          <a:p>
            <a:pPr>
              <a:lnSpc>
                <a:spcPct val="90000"/>
              </a:lnSpc>
              <a:spcBef>
                <a:spcPct val="20000"/>
              </a:spcBef>
            </a:pPr>
            <a:r>
              <a:rPr lang="en-US" sz="1500" dirty="0">
                <a:ea typeface="+mn-lt"/>
                <a:cs typeface="+mn-lt"/>
              </a:rPr>
              <a:t>                                                                                                                   </a:t>
            </a:r>
            <a:r>
              <a:rPr lang="en-US" sz="1600" dirty="0">
                <a:latin typeface="Aptos"/>
                <a:ea typeface="+mn-lt"/>
                <a:cs typeface="+mn-lt"/>
              </a:rPr>
              <a:t> </a:t>
            </a:r>
            <a:endParaRPr lang="en-US" sz="1600" dirty="0">
              <a:latin typeface="Aptos"/>
            </a:endParaRPr>
          </a:p>
        </p:txBody>
      </p:sp>
      <p:pic>
        <p:nvPicPr>
          <p:cNvPr id="3" name="Picture 2" descr="CDC encourages people to wear masks to ...">
            <a:extLst>
              <a:ext uri="{FF2B5EF4-FFF2-40B4-BE49-F238E27FC236}">
                <a16:creationId xmlns:a16="http://schemas.microsoft.com/office/drawing/2014/main" id="{F2FAE5C4-824E-1A24-1200-9135226F5F71}"/>
              </a:ext>
            </a:extLst>
          </p:cNvPr>
          <p:cNvPicPr>
            <a:picLocks noChangeAspect="1"/>
          </p:cNvPicPr>
          <p:nvPr/>
        </p:nvPicPr>
        <p:blipFill>
          <a:blip r:embed="rId3"/>
          <a:srcRect l="10170"/>
          <a:stretch/>
        </p:blipFill>
        <p:spPr>
          <a:xfrm>
            <a:off x="8020072" y="1812862"/>
            <a:ext cx="3880351" cy="2871560"/>
          </a:xfrm>
          <a:prstGeom prst="rect">
            <a:avLst/>
          </a:prstGeom>
          <a:noFill/>
        </p:spPr>
      </p:pic>
    </p:spTree>
    <p:extLst>
      <p:ext uri="{BB962C8B-B14F-4D97-AF65-F5344CB8AC3E}">
        <p14:creationId xmlns:p14="http://schemas.microsoft.com/office/powerpoint/2010/main" val="3976966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81896-35B7-47EF-634E-337BA8AE83CB}"/>
              </a:ext>
            </a:extLst>
          </p:cNvPr>
          <p:cNvSpPr>
            <a:spLocks noGrp="1"/>
          </p:cNvSpPr>
          <p:nvPr>
            <p:ph type="title"/>
          </p:nvPr>
        </p:nvSpPr>
        <p:spPr/>
        <p:txBody>
          <a:bodyPr/>
          <a:lstStyle/>
          <a:p>
            <a:r>
              <a:rPr lang="en-GB" dirty="0"/>
              <a:t>Non-Communicable Diseases</a:t>
            </a:r>
          </a:p>
        </p:txBody>
      </p:sp>
      <p:pic>
        <p:nvPicPr>
          <p:cNvPr id="4" name="Online Media 3" title="WHO: Noncommunicable diseases – High-level action needed to meet the SDGs and beat NCDs">
            <a:hlinkClick r:id="" action="ppaction://media"/>
            <a:extLst>
              <a:ext uri="{FF2B5EF4-FFF2-40B4-BE49-F238E27FC236}">
                <a16:creationId xmlns:a16="http://schemas.microsoft.com/office/drawing/2014/main" id="{9F7627B9-A10E-3D1D-89E5-896D99775A72}"/>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601223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247851"/>
            <a:ext cx="12067713" cy="888337"/>
          </a:xfrm>
        </p:spPr>
        <p:txBody>
          <a:bodyPr>
            <a:normAutofit/>
          </a:bodyPr>
          <a:lstStyle/>
          <a:p>
            <a:r>
              <a:rPr lang="en-GB" sz="4000" b="1" dirty="0">
                <a:solidFill>
                  <a:srgbClr val="002060"/>
                </a:solidFill>
                <a:latin typeface="Aptos"/>
                <a:ea typeface="+mj-lt"/>
                <a:cs typeface="+mj-lt"/>
              </a:rPr>
              <a:t>Global Initiatives Towards SDG 3</a:t>
            </a:r>
            <a:endParaRPr lang="en-US" sz="4000" b="1" dirty="0">
              <a:solidFill>
                <a:srgbClr val="002060"/>
              </a:solidFill>
              <a:latin typeface="Aptos"/>
              <a:ea typeface="+mj-lt"/>
              <a:cs typeface="+mj-lt"/>
            </a:endParaRP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124287" y="1490225"/>
            <a:ext cx="11663855" cy="5220070"/>
          </a:xfrm>
        </p:spPr>
        <p:txBody>
          <a:bodyPr vert="horz" lIns="91440" tIns="45720" rIns="91440" bIns="45720" rtlCol="0" anchor="t">
            <a:normAutofit/>
          </a:bodyPr>
          <a:lstStyle/>
          <a:p>
            <a:r>
              <a:rPr lang="en-GB" dirty="0">
                <a:latin typeface="Aptos"/>
                <a:ea typeface="+mn-lt"/>
                <a:cs typeface="+mn-lt"/>
              </a:rPr>
              <a:t>Click the links to research these global initiatives</a:t>
            </a:r>
            <a:endParaRPr lang="en-GB" dirty="0">
              <a:latin typeface="Myriad Pro"/>
            </a:endParaRPr>
          </a:p>
          <a:p>
            <a:endParaRPr lang="en-GB" dirty="0">
              <a:ea typeface="+mn-lt"/>
              <a:cs typeface="+mn-lt"/>
            </a:endParaRPr>
          </a:p>
          <a:p>
            <a:r>
              <a:rPr lang="en-GB" dirty="0">
                <a:ea typeface="+mn-lt"/>
                <a:cs typeface="+mn-lt"/>
                <a:hlinkClick r:id="rId3"/>
              </a:rPr>
              <a:t>https://www.who.int/initiatives/sdg3-global-action-plan</a:t>
            </a:r>
            <a:endParaRPr lang="en-GB" dirty="0">
              <a:ea typeface="+mn-lt"/>
              <a:cs typeface="+mn-lt"/>
            </a:endParaRPr>
          </a:p>
          <a:p>
            <a:r>
              <a:rPr lang="en-GB" dirty="0">
                <a:ea typeface="+mn-lt"/>
                <a:cs typeface="+mn-lt"/>
                <a:hlinkClick r:id="rId4"/>
              </a:rPr>
              <a:t>https://www.theglobalfund.org/en/about-the-global-fund/</a:t>
            </a:r>
          </a:p>
          <a:p>
            <a:r>
              <a:rPr lang="en-GB" dirty="0">
                <a:ea typeface="+mn-lt"/>
                <a:cs typeface="+mn-lt"/>
                <a:hlinkClick r:id="rId5"/>
              </a:rPr>
              <a:t>https://www.undp.org/stories/promise-health-all</a:t>
            </a:r>
            <a:r>
              <a:rPr lang="en-GB" dirty="0">
                <a:ea typeface="+mn-lt"/>
                <a:cs typeface="+mn-lt"/>
              </a:rPr>
              <a:t> </a:t>
            </a:r>
          </a:p>
          <a:p>
            <a:r>
              <a:rPr lang="en-GB" dirty="0">
                <a:ea typeface="+mn-lt"/>
                <a:cs typeface="+mn-lt"/>
                <a:hlinkClick r:id="rId6"/>
              </a:rPr>
              <a:t>https://www.ncbi.nlm.nih.gov/pmc/articles/PMC10208367/</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37850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247851"/>
            <a:ext cx="12067713" cy="888337"/>
          </a:xfrm>
        </p:spPr>
        <p:txBody>
          <a:bodyPr>
            <a:normAutofit/>
          </a:bodyPr>
          <a:lstStyle/>
          <a:p>
            <a:r>
              <a:rPr lang="en-GB" b="1" dirty="0">
                <a:solidFill>
                  <a:srgbClr val="002060"/>
                </a:solidFill>
                <a:latin typeface="Aptos"/>
                <a:ea typeface="+mj-lt"/>
                <a:cs typeface="+mj-lt"/>
              </a:rPr>
              <a:t>Global Initiatives Towards SDG 3</a:t>
            </a:r>
            <a:endParaRPr lang="en-US" dirty="0">
              <a:solidFill>
                <a:srgbClr val="002060"/>
              </a:solidFill>
              <a:latin typeface="Aptos"/>
              <a:ea typeface="+mj-lt"/>
              <a:cs typeface="+mj-lt"/>
            </a:endParaRP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124287" y="1490225"/>
            <a:ext cx="11663855" cy="5220070"/>
          </a:xfrm>
        </p:spPr>
        <p:txBody>
          <a:bodyPr vert="horz" lIns="91440" tIns="45720" rIns="91440" bIns="45720" rtlCol="0" anchor="t">
            <a:normAutofit/>
          </a:bodyPr>
          <a:lstStyle/>
          <a:p>
            <a:r>
              <a:rPr lang="en-GB" b="1" dirty="0">
                <a:latin typeface="Aptos"/>
                <a:ea typeface="+mn-lt"/>
                <a:cs typeface="+mn-lt"/>
              </a:rPr>
              <a:t>Small Group Discussion (15 minutes):</a:t>
            </a:r>
            <a:endParaRPr lang="en-GB">
              <a:latin typeface="Aptos"/>
            </a:endParaRPr>
          </a:p>
          <a:p>
            <a:r>
              <a:rPr lang="en-GB" dirty="0">
                <a:latin typeface="Aptos"/>
                <a:ea typeface="+mn-lt"/>
                <a:cs typeface="+mn-lt"/>
              </a:rPr>
              <a:t>Discuss one of the global initiatives mentioned. Focus on evaluating its goals, successes, and ongoing challenges. Prepare a brief summary/poster to share with the class.</a:t>
            </a:r>
            <a:endParaRPr lang="en-GB">
              <a:latin typeface="Aptos"/>
            </a:endParaRPr>
          </a:p>
          <a:p>
            <a:endParaRPr lang="en-GB" dirty="0"/>
          </a:p>
        </p:txBody>
      </p:sp>
    </p:spTree>
    <p:extLst>
      <p:ext uri="{BB962C8B-B14F-4D97-AF65-F5344CB8AC3E}">
        <p14:creationId xmlns:p14="http://schemas.microsoft.com/office/powerpoint/2010/main" val="232964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C183-D957-A87F-96E1-3816A474AD7B}"/>
              </a:ext>
            </a:extLst>
          </p:cNvPr>
          <p:cNvSpPr>
            <a:spLocks noGrp="1"/>
          </p:cNvSpPr>
          <p:nvPr>
            <p:ph type="title"/>
          </p:nvPr>
        </p:nvSpPr>
        <p:spPr/>
        <p:txBody>
          <a:bodyPr/>
          <a:lstStyle/>
          <a:p>
            <a:r>
              <a:rPr lang="en-GB" b="1" dirty="0"/>
              <a:t>Global Agencies </a:t>
            </a:r>
          </a:p>
        </p:txBody>
      </p:sp>
      <p:pic>
        <p:nvPicPr>
          <p:cNvPr id="1026" name="Picture 2" descr="Exeter Centre for Circular Economy">
            <a:extLst>
              <a:ext uri="{FF2B5EF4-FFF2-40B4-BE49-F238E27FC236}">
                <a16:creationId xmlns:a16="http://schemas.microsoft.com/office/drawing/2014/main" id="{F130D7DC-6430-B0C5-6379-2D35E4A03C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83348" y="2616199"/>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File:UN emblem blue.svg - Wikipedia">
            <a:extLst>
              <a:ext uri="{FF2B5EF4-FFF2-40B4-BE49-F238E27FC236}">
                <a16:creationId xmlns:a16="http://schemas.microsoft.com/office/drawing/2014/main" id="{E6D92BEC-999E-E479-F0F4-39C42329B606}"/>
              </a:ext>
            </a:extLst>
          </p:cNvPr>
          <p:cNvPicPr>
            <a:picLocks noChangeAspect="1"/>
          </p:cNvPicPr>
          <p:nvPr/>
        </p:nvPicPr>
        <p:blipFill>
          <a:blip r:embed="rId3"/>
          <a:stretch>
            <a:fillRect/>
          </a:stretch>
        </p:blipFill>
        <p:spPr>
          <a:xfrm>
            <a:off x="8442721" y="1617495"/>
            <a:ext cx="2657079" cy="2268901"/>
          </a:xfrm>
          <a:prstGeom prst="rect">
            <a:avLst/>
          </a:prstGeom>
          <a:noFill/>
        </p:spPr>
      </p:pic>
      <p:pic>
        <p:nvPicPr>
          <p:cNvPr id="1028" name="Picture 4" descr="Food and Agriculture Organization ...">
            <a:extLst>
              <a:ext uri="{FF2B5EF4-FFF2-40B4-BE49-F238E27FC236}">
                <a16:creationId xmlns:a16="http://schemas.microsoft.com/office/drawing/2014/main" id="{BA0C30BE-4E71-58DD-7B05-A3FF764A7E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1417638"/>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7504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74D4-6A5E-4011-BEC4-24458680B156}"/>
              </a:ext>
            </a:extLst>
          </p:cNvPr>
          <p:cNvSpPr>
            <a:spLocks noGrp="1"/>
          </p:cNvSpPr>
          <p:nvPr>
            <p:ph type="title"/>
          </p:nvPr>
        </p:nvSpPr>
        <p:spPr/>
        <p:txBody>
          <a:bodyPr>
            <a:normAutofit fontScale="90000"/>
          </a:bodyPr>
          <a:lstStyle/>
          <a:p>
            <a:r>
              <a:rPr lang="en-GB" b="1" dirty="0">
                <a:solidFill>
                  <a:srgbClr val="002060"/>
                </a:solidFill>
                <a:latin typeface="Aptos"/>
              </a:rPr>
              <a:t>International Agencies-OECD’s role in global health promotion</a:t>
            </a:r>
          </a:p>
        </p:txBody>
      </p:sp>
      <p:sp>
        <p:nvSpPr>
          <p:cNvPr id="3" name="Content Placeholder 2">
            <a:extLst>
              <a:ext uri="{FF2B5EF4-FFF2-40B4-BE49-F238E27FC236}">
                <a16:creationId xmlns:a16="http://schemas.microsoft.com/office/drawing/2014/main" id="{D11B964F-F220-49E1-9CE0-8330117DBB3C}"/>
              </a:ext>
            </a:extLst>
          </p:cNvPr>
          <p:cNvSpPr>
            <a:spLocks noGrp="1"/>
          </p:cNvSpPr>
          <p:nvPr>
            <p:ph idx="1"/>
          </p:nvPr>
        </p:nvSpPr>
        <p:spPr>
          <a:xfrm>
            <a:off x="134007" y="1640227"/>
            <a:ext cx="11448393" cy="4034662"/>
          </a:xfrm>
        </p:spPr>
        <p:txBody>
          <a:bodyPr vert="horz" lIns="91440" tIns="45720" rIns="91440" bIns="45720" rtlCol="0" anchor="t">
            <a:normAutofit fontScale="92500" lnSpcReduction="10000"/>
          </a:bodyPr>
          <a:lstStyle/>
          <a:p>
            <a:r>
              <a:rPr lang="en-GB" sz="2500" dirty="0">
                <a:latin typeface="Aptos"/>
                <a:ea typeface="+mn-lt"/>
                <a:cs typeface="+mn-lt"/>
              </a:rPr>
              <a:t>The OECD stands for the Organisation for Economic Co-operation and Development. It is an international organization made up of 38 member countries, primarily high-income economies, that work together to promote policies that improve economic and social well-being globally.</a:t>
            </a:r>
            <a:endParaRPr lang="en-GB" sz="2500" dirty="0">
              <a:latin typeface="Aptos"/>
            </a:endParaRPr>
          </a:p>
          <a:p>
            <a:r>
              <a:rPr lang="en-GB" sz="2500" dirty="0">
                <a:latin typeface="Aptos"/>
              </a:rPr>
              <a:t>Their goal is to shape policies that foster prosperity, equality, opportunity and well-being for all. </a:t>
            </a:r>
          </a:p>
          <a:p>
            <a:r>
              <a:rPr lang="en-GB" sz="2500" dirty="0">
                <a:latin typeface="Aptos"/>
              </a:rPr>
              <a:t>They draw on 60 years of experience and insights to better prepare the world of tomorrow.</a:t>
            </a:r>
            <a:endParaRPr lang="en-GB" sz="2500">
              <a:latin typeface="Aptos"/>
            </a:endParaRPr>
          </a:p>
          <a:p>
            <a:r>
              <a:rPr lang="en-GB" sz="2500" dirty="0">
                <a:latin typeface="Aptos"/>
              </a:rPr>
              <a:t>Together with governments, policy makers and citizens, OECD work on establishing evidence-based international standards and finding solutions to a range of social, economic and environmental challenges. </a:t>
            </a:r>
          </a:p>
        </p:txBody>
      </p:sp>
    </p:spTree>
    <p:extLst>
      <p:ext uri="{BB962C8B-B14F-4D97-AF65-F5344CB8AC3E}">
        <p14:creationId xmlns:p14="http://schemas.microsoft.com/office/powerpoint/2010/main" val="499996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A2E02-7685-3B63-7261-BFFD29B6A2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FB4926-AE47-73E0-88E9-310EFF2CF3EF}"/>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latin typeface="Aptos"/>
              </a:rPr>
              <a:t>International Agencies-United Nations role in building a sustainable future</a:t>
            </a:r>
          </a:p>
        </p:txBody>
      </p:sp>
      <p:sp>
        <p:nvSpPr>
          <p:cNvPr id="3" name="Content Placeholder 2">
            <a:extLst>
              <a:ext uri="{FF2B5EF4-FFF2-40B4-BE49-F238E27FC236}">
                <a16:creationId xmlns:a16="http://schemas.microsoft.com/office/drawing/2014/main" id="{84CE1DA3-D8E6-C6DF-8DED-FD9124A3C438}"/>
              </a:ext>
            </a:extLst>
          </p:cNvPr>
          <p:cNvSpPr>
            <a:spLocks noGrp="1"/>
          </p:cNvSpPr>
          <p:nvPr>
            <p:ph sz="half" idx="1"/>
          </p:nvPr>
        </p:nvSpPr>
        <p:spPr>
          <a:xfrm>
            <a:off x="609600" y="1600201"/>
            <a:ext cx="6745514" cy="3989040"/>
          </a:xfrm>
        </p:spPr>
        <p:txBody>
          <a:bodyPr vert="horz" lIns="91440" tIns="45720" rIns="91440" bIns="45720" rtlCol="0" anchor="t">
            <a:normAutofit/>
          </a:bodyPr>
          <a:lstStyle/>
          <a:p>
            <a:pPr marL="0" indent="0">
              <a:lnSpc>
                <a:spcPct val="90000"/>
              </a:lnSpc>
              <a:buNone/>
            </a:pPr>
            <a:r>
              <a:rPr lang="en-GB" sz="2400" b="1" i="0" dirty="0">
                <a:effectLst/>
              </a:rPr>
              <a:t>                            </a:t>
            </a:r>
            <a:endParaRPr lang="en-GB" sz="2400" dirty="0"/>
          </a:p>
          <a:p>
            <a:pPr>
              <a:lnSpc>
                <a:spcPct val="90000"/>
              </a:lnSpc>
              <a:buNone/>
            </a:pPr>
            <a:r>
              <a:rPr lang="en-GB" sz="2400" dirty="0">
                <a:latin typeface="Aptos"/>
              </a:rPr>
              <a:t>The United Nations (UN) plays a central role in promoting and supporting global sustainable development and achieving the Sustainable Development Goals (SDGs), including SDG 3: Good Health and Well-being.</a:t>
            </a:r>
          </a:p>
          <a:p>
            <a:pPr>
              <a:lnSpc>
                <a:spcPct val="90000"/>
              </a:lnSpc>
              <a:buNone/>
            </a:pPr>
            <a:r>
              <a:rPr lang="en-GB" sz="2400" dirty="0">
                <a:latin typeface="Aptos"/>
              </a:rPr>
              <a:t> The UN's involvement in global health and development spans multiple areas, from providing leadership and coordination to facilitating partnerships and offering technical expertise</a:t>
            </a:r>
          </a:p>
          <a:p>
            <a:pPr>
              <a:lnSpc>
                <a:spcPct val="90000"/>
              </a:lnSpc>
              <a:buNone/>
            </a:pPr>
            <a:endParaRPr lang="en-GB" sz="2400" dirty="0"/>
          </a:p>
          <a:p>
            <a:pPr marL="0" indent="0">
              <a:lnSpc>
                <a:spcPct val="90000"/>
              </a:lnSpc>
              <a:buNone/>
            </a:pPr>
            <a:endParaRPr lang="en-GB" sz="2400" dirty="0"/>
          </a:p>
        </p:txBody>
      </p:sp>
      <p:pic>
        <p:nvPicPr>
          <p:cNvPr id="4" name="Picture 3" descr="File:UN emblem blue.svg - Wikipedia">
            <a:extLst>
              <a:ext uri="{FF2B5EF4-FFF2-40B4-BE49-F238E27FC236}">
                <a16:creationId xmlns:a16="http://schemas.microsoft.com/office/drawing/2014/main" id="{8DF2CDC8-B450-3472-0DBD-D0AF5487487F}"/>
              </a:ext>
            </a:extLst>
          </p:cNvPr>
          <p:cNvPicPr>
            <a:picLocks noChangeAspect="1"/>
          </p:cNvPicPr>
          <p:nvPr/>
        </p:nvPicPr>
        <p:blipFill>
          <a:blip r:embed="rId2"/>
          <a:stretch>
            <a:fillRect/>
          </a:stretch>
        </p:blipFill>
        <p:spPr>
          <a:xfrm>
            <a:off x="7756921" y="1709058"/>
            <a:ext cx="3332958" cy="2846040"/>
          </a:xfrm>
          <a:prstGeom prst="rect">
            <a:avLst/>
          </a:prstGeom>
          <a:noFill/>
        </p:spPr>
      </p:pic>
    </p:spTree>
    <p:extLst>
      <p:ext uri="{BB962C8B-B14F-4D97-AF65-F5344CB8AC3E}">
        <p14:creationId xmlns:p14="http://schemas.microsoft.com/office/powerpoint/2010/main" val="4134735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18279-FFE9-0993-4885-3AEDE3E08FD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E8D82B9-C19E-00DF-FFB0-3F1595AF3451}"/>
              </a:ext>
            </a:extLst>
          </p:cNvPr>
          <p:cNvSpPr>
            <a:spLocks noGrp="1"/>
          </p:cNvSpPr>
          <p:nvPr>
            <p:ph type="title"/>
          </p:nvPr>
        </p:nvSpPr>
        <p:spPr>
          <a:xfrm>
            <a:off x="609600" y="274638"/>
            <a:ext cx="10972800" cy="1143000"/>
          </a:xfrm>
        </p:spPr>
        <p:txBody>
          <a:bodyPr vert="horz" lIns="91440" tIns="45720" rIns="91440" bIns="45720" rtlCol="0" anchor="ctr">
            <a:normAutofit/>
          </a:bodyPr>
          <a:lstStyle/>
          <a:p>
            <a:pPr marL="0" indent="0">
              <a:buNone/>
            </a:pPr>
            <a:r>
              <a:rPr lang="en-GB" b="1" i="0">
                <a:effectLst/>
              </a:rPr>
              <a:t>                            </a:t>
            </a:r>
            <a:endParaRPr lang="en-GB"/>
          </a:p>
          <a:p>
            <a:pPr>
              <a:buNone/>
            </a:pPr>
            <a:endParaRPr lang="en-GB"/>
          </a:p>
          <a:p>
            <a:pPr>
              <a:buNone/>
            </a:pPr>
            <a:endParaRPr lang="en-GB"/>
          </a:p>
          <a:p>
            <a:pPr marL="0" indent="0">
              <a:buNone/>
            </a:pPr>
            <a:endParaRPr lang="en-GB"/>
          </a:p>
        </p:txBody>
      </p:sp>
      <p:pic>
        <p:nvPicPr>
          <p:cNvPr id="2" name="Online Media 1" title="How does the United Nations work? | RMIT University">
            <a:hlinkClick r:id="" action="ppaction://media"/>
            <a:extLst>
              <a:ext uri="{FF2B5EF4-FFF2-40B4-BE49-F238E27FC236}">
                <a16:creationId xmlns:a16="http://schemas.microsoft.com/office/drawing/2014/main" id="{F7904881-B78B-B908-E476-F0CC047AF77B}"/>
              </a:ext>
            </a:extLst>
          </p:cNvPr>
          <p:cNvPicPr>
            <a:picLocks noRot="1" noChangeAspect="1"/>
          </p:cNvPicPr>
          <p:nvPr>
            <a:videoFile r:link="rId1"/>
          </p:nvPr>
        </p:nvPicPr>
        <p:blipFill>
          <a:blip r:embed="rId3"/>
          <a:stretch>
            <a:fillRect/>
          </a:stretch>
        </p:blipFill>
        <p:spPr>
          <a:xfrm>
            <a:off x="2108900" y="495300"/>
            <a:ext cx="8483775" cy="4793333"/>
          </a:xfrm>
          <a:prstGeom prst="rect">
            <a:avLst/>
          </a:prstGeom>
          <a:noFill/>
        </p:spPr>
      </p:pic>
    </p:spTree>
    <p:extLst>
      <p:ext uri="{BB962C8B-B14F-4D97-AF65-F5344CB8AC3E}">
        <p14:creationId xmlns:p14="http://schemas.microsoft.com/office/powerpoint/2010/main" val="2925320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15ED-D6AC-5604-EF82-DBF15DFCC351}"/>
              </a:ext>
            </a:extLst>
          </p:cNvPr>
          <p:cNvSpPr>
            <a:spLocks noGrp="1"/>
          </p:cNvSpPr>
          <p:nvPr>
            <p:ph type="title"/>
          </p:nvPr>
        </p:nvSpPr>
        <p:spPr/>
        <p:txBody>
          <a:bodyPr>
            <a:normAutofit fontScale="90000"/>
          </a:bodyPr>
          <a:lstStyle/>
          <a:p>
            <a:r>
              <a:rPr lang="en-GB" b="1" dirty="0"/>
              <a:t>General Assembly Discussions – September 2026</a:t>
            </a:r>
          </a:p>
        </p:txBody>
      </p:sp>
      <p:sp>
        <p:nvSpPr>
          <p:cNvPr id="3" name="Content Placeholder 2">
            <a:extLst>
              <a:ext uri="{FF2B5EF4-FFF2-40B4-BE49-F238E27FC236}">
                <a16:creationId xmlns:a16="http://schemas.microsoft.com/office/drawing/2014/main" id="{E6F5F479-5F69-1731-F21F-D32AEDC927EF}"/>
              </a:ext>
            </a:extLst>
          </p:cNvPr>
          <p:cNvSpPr>
            <a:spLocks noGrp="1"/>
          </p:cNvSpPr>
          <p:nvPr>
            <p:ph idx="1"/>
          </p:nvPr>
        </p:nvSpPr>
        <p:spPr/>
        <p:txBody>
          <a:bodyPr>
            <a:normAutofit fontScale="92500"/>
          </a:bodyPr>
          <a:lstStyle/>
          <a:p>
            <a:r>
              <a:rPr lang="en-GB" sz="1600" b="1" dirty="0"/>
              <a:t>Palestinian participation: </a:t>
            </a:r>
            <a:r>
              <a:rPr lang="en-GB" sz="1600" dirty="0"/>
              <a:t>On 17 September, the General Assembly voted 152–3, with 4 abstentions, to allow the State of Palestine to participate virtually in the high-level general debate. The US, Israel and Paraguay voted against. </a:t>
            </a:r>
          </a:p>
          <a:p>
            <a:endParaRPr lang="en-GB" sz="1600" dirty="0"/>
          </a:p>
          <a:p>
            <a:r>
              <a:rPr lang="en-GB" sz="1600" b="1" dirty="0"/>
              <a:t>Ukraine and international security</a:t>
            </a:r>
            <a:r>
              <a:rPr lang="en-GB" sz="1600" dirty="0"/>
              <a:t>: Ukraine remains a major focus of the high-level week. EU leaders called for an immediate ceasefire and diplomatic resolution, while also stressing international law and UN mechanisms. </a:t>
            </a:r>
          </a:p>
          <a:p>
            <a:endParaRPr lang="en-GB" sz="1600" dirty="0"/>
          </a:p>
          <a:p>
            <a:r>
              <a:rPr lang="en-GB" sz="1600" b="1" dirty="0"/>
              <a:t>Climate and sea-level rise: </a:t>
            </a:r>
            <a:r>
              <a:rPr lang="en-GB" sz="1600" dirty="0"/>
              <a:t>High-level meetings addressed climate action/just transition and the existential threat posed by sea-level rise. These are primarily political commitments and diplomatic discussions rather than binding treaties. </a:t>
            </a:r>
          </a:p>
          <a:p>
            <a:endParaRPr lang="en-GB" sz="1600" dirty="0"/>
          </a:p>
          <a:p>
            <a:r>
              <a:rPr lang="en-GB" sz="1600" b="1" dirty="0"/>
              <a:t>Pandemic preparedness</a:t>
            </a:r>
            <a:r>
              <a:rPr lang="en-GB" sz="1600" dirty="0"/>
              <a:t>: A high-level meeting on 25 September reviewed progress since the 2023 pandemic-preparedness meeting, including implementation of the WHO Pandemic Agreement and strengthening of international health cooperation. </a:t>
            </a:r>
          </a:p>
          <a:p>
            <a:endParaRPr lang="en-GB" sz="1600" dirty="0"/>
          </a:p>
          <a:p>
            <a:r>
              <a:rPr lang="en-GB" sz="1600" b="1" dirty="0"/>
              <a:t>UN reform: </a:t>
            </a:r>
            <a:r>
              <a:rPr lang="en-GB" sz="1600" dirty="0"/>
              <a:t>A significant theme has been improving the UN's effectiveness amid financial constraints and geopolitical divisions. The EU is advocating Security Council reform and broader UN institutional reforms. </a:t>
            </a:r>
          </a:p>
        </p:txBody>
      </p:sp>
    </p:spTree>
    <p:extLst>
      <p:ext uri="{BB962C8B-B14F-4D97-AF65-F5344CB8AC3E}">
        <p14:creationId xmlns:p14="http://schemas.microsoft.com/office/powerpoint/2010/main" val="4202983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43FBA-BCC5-3230-E353-37D96BC714E4}"/>
              </a:ext>
            </a:extLst>
          </p:cNvPr>
          <p:cNvSpPr>
            <a:spLocks noGrp="1"/>
          </p:cNvSpPr>
          <p:nvPr>
            <p:ph type="title"/>
          </p:nvPr>
        </p:nvSpPr>
        <p:spPr/>
        <p:txBody>
          <a:bodyPr/>
          <a:lstStyle/>
          <a:p>
            <a:r>
              <a:rPr lang="en-GB" dirty="0"/>
              <a:t>WHO</a:t>
            </a:r>
          </a:p>
        </p:txBody>
      </p:sp>
      <p:sp>
        <p:nvSpPr>
          <p:cNvPr id="3" name="Content Placeholder 2">
            <a:extLst>
              <a:ext uri="{FF2B5EF4-FFF2-40B4-BE49-F238E27FC236}">
                <a16:creationId xmlns:a16="http://schemas.microsoft.com/office/drawing/2014/main" id="{6FECC6E7-3524-94FE-C860-532E54431F60}"/>
              </a:ext>
            </a:extLst>
          </p:cNvPr>
          <p:cNvSpPr>
            <a:spLocks noGrp="1"/>
          </p:cNvSpPr>
          <p:nvPr>
            <p:ph idx="1"/>
          </p:nvPr>
        </p:nvSpPr>
        <p:spPr/>
        <p:txBody>
          <a:bodyPr>
            <a:normAutofit lnSpcReduction="10000"/>
          </a:bodyPr>
          <a:lstStyle/>
          <a:p>
            <a:pPr marL="0" indent="0">
              <a:buNone/>
            </a:pPr>
            <a:br>
              <a:rPr lang="en-GB" dirty="0"/>
            </a:br>
            <a:r>
              <a:rPr lang="en-GB" dirty="0"/>
              <a:t>The World Health Organization (WHO) is a </a:t>
            </a:r>
            <a:r>
              <a:rPr lang="en-GB" b="1" dirty="0"/>
              <a:t>specialised agency</a:t>
            </a:r>
            <a:r>
              <a:rPr lang="en-GB" dirty="0"/>
              <a:t> of the United Nations (UN), meaning it's an organisation that works within the UN system but maintains its own constitution, membership, and governing structure.</a:t>
            </a:r>
          </a:p>
          <a:p>
            <a:pPr marL="0" indent="0">
              <a:buNone/>
            </a:pPr>
            <a:r>
              <a:rPr lang="en-GB" dirty="0"/>
              <a:t> The </a:t>
            </a:r>
            <a:r>
              <a:rPr lang="en-GB" b="1" dirty="0"/>
              <a:t>UN is the larger, overarching global body</a:t>
            </a:r>
            <a:r>
              <a:rPr lang="en-GB" dirty="0"/>
              <a:t> that provides the framework and coordination for many specialized agencies like the WHO</a:t>
            </a:r>
          </a:p>
        </p:txBody>
      </p:sp>
      <p:pic>
        <p:nvPicPr>
          <p:cNvPr id="1026" name="Picture 2" descr="World Health Organization (WHO) - data.org">
            <a:extLst>
              <a:ext uri="{FF2B5EF4-FFF2-40B4-BE49-F238E27FC236}">
                <a16:creationId xmlns:a16="http://schemas.microsoft.com/office/drawing/2014/main" id="{B256C472-29DA-2239-54FA-4E5DD9FD40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20325" y="254917"/>
            <a:ext cx="1362075" cy="1405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858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31AE-B561-4465-8EDE-1C39AFE2669C}"/>
              </a:ext>
            </a:extLst>
          </p:cNvPr>
          <p:cNvSpPr>
            <a:spLocks noGrp="1"/>
          </p:cNvSpPr>
          <p:nvPr>
            <p:ph type="title"/>
          </p:nvPr>
        </p:nvSpPr>
        <p:spPr>
          <a:xfrm>
            <a:off x="609600" y="274638"/>
            <a:ext cx="10972800" cy="799560"/>
          </a:xfrm>
        </p:spPr>
        <p:txBody>
          <a:bodyPr>
            <a:normAutofit/>
          </a:bodyPr>
          <a:lstStyle/>
          <a:p>
            <a:r>
              <a:rPr lang="en-GB" b="1" dirty="0">
                <a:solidFill>
                  <a:srgbClr val="002060"/>
                </a:solidFill>
                <a:latin typeface="Aptos"/>
              </a:rPr>
              <a:t>The UN </a:t>
            </a:r>
            <a:r>
              <a:rPr lang="en-GB" b="1" dirty="0" err="1">
                <a:solidFill>
                  <a:srgbClr val="002060"/>
                </a:solidFill>
                <a:latin typeface="Aptos"/>
              </a:rPr>
              <a:t>Childrens</a:t>
            </a:r>
            <a:r>
              <a:rPr lang="en-GB" b="1" dirty="0">
                <a:solidFill>
                  <a:srgbClr val="002060"/>
                </a:solidFill>
                <a:latin typeface="Aptos"/>
              </a:rPr>
              <a:t> Fund UNICEF</a:t>
            </a:r>
          </a:p>
        </p:txBody>
      </p:sp>
      <p:sp>
        <p:nvSpPr>
          <p:cNvPr id="3" name="Content Placeholder 2">
            <a:extLst>
              <a:ext uri="{FF2B5EF4-FFF2-40B4-BE49-F238E27FC236}">
                <a16:creationId xmlns:a16="http://schemas.microsoft.com/office/drawing/2014/main" id="{D20A1116-BAFB-492C-AE21-D720ABD5972B}"/>
              </a:ext>
            </a:extLst>
          </p:cNvPr>
          <p:cNvSpPr>
            <a:spLocks noGrp="1"/>
          </p:cNvSpPr>
          <p:nvPr>
            <p:ph idx="1"/>
          </p:nvPr>
        </p:nvSpPr>
        <p:spPr>
          <a:xfrm>
            <a:off x="0" y="1307009"/>
            <a:ext cx="12003604" cy="4581412"/>
          </a:xfrm>
        </p:spPr>
        <p:txBody>
          <a:bodyPr vert="horz" lIns="91440" tIns="45720" rIns="91440" bIns="45720" rtlCol="0" anchor="t">
            <a:normAutofit/>
          </a:bodyPr>
          <a:lstStyle/>
          <a:p>
            <a:pPr marL="0" indent="0" algn="l">
              <a:buNone/>
            </a:pPr>
            <a:r>
              <a:rPr lang="en-GB" b="1" i="0" dirty="0">
                <a:solidFill>
                  <a:srgbClr val="000000"/>
                </a:solidFill>
                <a:effectLst/>
                <a:latin typeface="Aptos"/>
              </a:rPr>
              <a:t>                            </a:t>
            </a:r>
            <a:endParaRPr lang="en-GB" b="1" dirty="0">
              <a:solidFill>
                <a:srgbClr val="000000"/>
              </a:solidFill>
              <a:latin typeface="Aptos"/>
            </a:endParaRPr>
          </a:p>
          <a:p>
            <a:pPr marL="0" indent="0" algn="l">
              <a:buNone/>
            </a:pPr>
            <a:endParaRPr lang="en-GB" sz="3400" dirty="0">
              <a:latin typeface="Aptos"/>
            </a:endParaRPr>
          </a:p>
          <a:p>
            <a:pPr algn="l">
              <a:buFont typeface="Wingdings" panose="05000000000000000000" pitchFamily="2" charset="2"/>
              <a:buChar char="Ø"/>
            </a:pPr>
            <a:r>
              <a:rPr lang="en-GB" sz="3400" i="1" dirty="0">
                <a:highlight>
                  <a:srgbClr val="FFFF00"/>
                </a:highlight>
                <a:latin typeface="Aptos"/>
              </a:rPr>
              <a:t>The UN Children's Fund (UNICEF)</a:t>
            </a:r>
            <a:r>
              <a:rPr lang="en-GB" sz="3400" i="1" dirty="0">
                <a:latin typeface="Aptos"/>
              </a:rPr>
              <a:t> </a:t>
            </a:r>
            <a:r>
              <a:rPr lang="en-GB" sz="3400" dirty="0">
                <a:latin typeface="Aptos"/>
              </a:rPr>
              <a:t>works in more than 150 countries, primarily on child protection, immunization, girls' education and emergency aid</a:t>
            </a:r>
          </a:p>
        </p:txBody>
      </p:sp>
    </p:spTree>
    <p:extLst>
      <p:ext uri="{BB962C8B-B14F-4D97-AF65-F5344CB8AC3E}">
        <p14:creationId xmlns:p14="http://schemas.microsoft.com/office/powerpoint/2010/main" val="1704392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8F3D-B35C-4F9C-B513-ED697A4FE6A1}"/>
              </a:ext>
            </a:extLst>
          </p:cNvPr>
          <p:cNvSpPr>
            <a:spLocks noGrp="1"/>
          </p:cNvSpPr>
          <p:nvPr>
            <p:ph type="title"/>
          </p:nvPr>
        </p:nvSpPr>
        <p:spPr>
          <a:xfrm>
            <a:off x="609600" y="274638"/>
            <a:ext cx="10972800" cy="826193"/>
          </a:xfrm>
        </p:spPr>
        <p:txBody>
          <a:bodyPr>
            <a:normAutofit fontScale="90000"/>
          </a:bodyPr>
          <a:lstStyle/>
          <a:p>
            <a:r>
              <a:rPr lang="en-GB" b="1" dirty="0">
                <a:solidFill>
                  <a:srgbClr val="002060"/>
                </a:solidFill>
                <a:latin typeface="Aptos"/>
              </a:rPr>
              <a:t>The Food and Agriculture Organisation of the UN (FAO)</a:t>
            </a:r>
          </a:p>
        </p:txBody>
      </p:sp>
      <p:sp>
        <p:nvSpPr>
          <p:cNvPr id="3" name="Content Placeholder 2">
            <a:extLst>
              <a:ext uri="{FF2B5EF4-FFF2-40B4-BE49-F238E27FC236}">
                <a16:creationId xmlns:a16="http://schemas.microsoft.com/office/drawing/2014/main" id="{1B5770D2-82F5-4D41-A37F-EC6865C27B62}"/>
              </a:ext>
            </a:extLst>
          </p:cNvPr>
          <p:cNvSpPr>
            <a:spLocks noGrp="1"/>
          </p:cNvSpPr>
          <p:nvPr>
            <p:ph idx="1"/>
          </p:nvPr>
        </p:nvSpPr>
        <p:spPr>
          <a:xfrm>
            <a:off x="1" y="1544715"/>
            <a:ext cx="12091386" cy="4119238"/>
          </a:xfrm>
        </p:spPr>
        <p:txBody>
          <a:bodyPr vert="horz" lIns="91440" tIns="45720" rIns="91440" bIns="45720" rtlCol="0" anchor="t">
            <a:normAutofit fontScale="85000" lnSpcReduction="20000"/>
          </a:bodyPr>
          <a:lstStyle/>
          <a:p>
            <a:pPr marL="0" indent="0" algn="l">
              <a:buNone/>
            </a:pPr>
            <a:endParaRPr lang="en-GB" sz="3300" dirty="0">
              <a:latin typeface="Aptos"/>
            </a:endParaRPr>
          </a:p>
          <a:p>
            <a:pPr marL="0" indent="0">
              <a:buNone/>
            </a:pPr>
            <a:r>
              <a:rPr lang="en-GB" sz="3300" b="1" i="1" dirty="0">
                <a:latin typeface="Aptos"/>
              </a:rPr>
              <a:t>3)Fighting Hunger-</a:t>
            </a:r>
            <a:r>
              <a:rPr lang="en-GB" sz="3300" dirty="0">
                <a:highlight>
                  <a:srgbClr val="FFFF00"/>
                </a:highlight>
                <a:latin typeface="Aptos"/>
              </a:rPr>
              <a:t>The Food and Agriculture Organization of the UN (FAO)</a:t>
            </a:r>
          </a:p>
          <a:p>
            <a:pPr marL="0" indent="0">
              <a:buNone/>
            </a:pPr>
            <a:r>
              <a:rPr lang="en-GB" sz="3300" dirty="0">
                <a:latin typeface="Aptos"/>
              </a:rPr>
              <a:t> Leads global efforts to defeat hunger. The goal of universal food security —where people everywhere have regular access to enough high-quality food to lead active, healthy lives—is at the heart of its work. </a:t>
            </a:r>
          </a:p>
          <a:p>
            <a:pPr marL="0" indent="0">
              <a:buNone/>
            </a:pPr>
            <a:r>
              <a:rPr lang="en-GB" sz="3300" dirty="0">
                <a:latin typeface="Aptos"/>
              </a:rPr>
              <a:t>FAO acts as a neutral forum, where all nations meet as equals to negotiate agreements and debate policy. </a:t>
            </a:r>
          </a:p>
          <a:p>
            <a:pPr marL="0" indent="0">
              <a:buNone/>
            </a:pPr>
            <a:r>
              <a:rPr lang="en-GB" sz="3300" dirty="0">
                <a:latin typeface="Aptos"/>
              </a:rPr>
              <a:t>FAO also helps developing countries to modernize and improve agriculture, forestry and fisheries practices in ways that conserve natural resources and improve nutrition.</a:t>
            </a:r>
            <a:endParaRPr lang="en-GB" dirty="0"/>
          </a:p>
          <a:p>
            <a:pPr algn="l"/>
            <a:endParaRPr lang="en-GB" b="0" i="0" dirty="0">
              <a:solidFill>
                <a:srgbClr val="333333"/>
              </a:solidFill>
              <a:effectLst/>
              <a:latin typeface="Aptos"/>
            </a:endParaRPr>
          </a:p>
          <a:p>
            <a:endParaRPr lang="en-GB" dirty="0">
              <a:latin typeface="Aptos"/>
            </a:endParaRPr>
          </a:p>
        </p:txBody>
      </p:sp>
    </p:spTree>
    <p:extLst>
      <p:ext uri="{BB962C8B-B14F-4D97-AF65-F5344CB8AC3E}">
        <p14:creationId xmlns:p14="http://schemas.microsoft.com/office/powerpoint/2010/main" val="270356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600" y="274638"/>
            <a:ext cx="10972800" cy="1143000"/>
          </a:xfrm>
        </p:spPr>
        <p:txBody>
          <a:bodyPr anchor="ctr">
            <a:normAutofit/>
          </a:bodyPr>
          <a:lstStyle/>
          <a:p>
            <a:r>
              <a:rPr lang="en-GB" sz="4100" b="1" dirty="0">
                <a:solidFill>
                  <a:srgbClr val="002060"/>
                </a:solidFill>
                <a:latin typeface="Aptos"/>
              </a:rPr>
              <a:t>National Initiatives –UKHSA and OHID</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sz="half" idx="1"/>
          </p:nvPr>
        </p:nvSpPr>
        <p:spPr>
          <a:xfrm>
            <a:off x="609600" y="1600201"/>
            <a:ext cx="8268043" cy="3989040"/>
          </a:xfrm>
        </p:spPr>
        <p:txBody>
          <a:bodyPr vert="horz" lIns="91440" tIns="45720" rIns="91440" bIns="45720" rtlCol="0" anchor="t">
            <a:noAutofit/>
          </a:bodyPr>
          <a:lstStyle/>
          <a:p>
            <a:pPr>
              <a:lnSpc>
                <a:spcPct val="90000"/>
              </a:lnSpc>
              <a:buFont typeface="Arial"/>
              <a:buChar char="•"/>
            </a:pPr>
            <a:r>
              <a:rPr lang="en-GB" sz="2200" b="1" dirty="0">
                <a:latin typeface="Aptos"/>
              </a:rPr>
              <a:t>Public Health England (PHE) - </a:t>
            </a:r>
            <a:r>
              <a:rPr lang="en-GB" sz="2200" dirty="0">
                <a:latin typeface="Aptos"/>
              </a:rPr>
              <a:t>Now replaced by the </a:t>
            </a:r>
            <a:r>
              <a:rPr lang="en-GB" sz="2200" b="1" dirty="0">
                <a:latin typeface="Aptos"/>
              </a:rPr>
              <a:t>UK Health Security Agency (UKHSA) </a:t>
            </a:r>
            <a:r>
              <a:rPr lang="en-GB" sz="2200" dirty="0">
                <a:latin typeface="Aptos"/>
              </a:rPr>
              <a:t>and</a:t>
            </a:r>
            <a:r>
              <a:rPr lang="en-GB" sz="2200" b="1" dirty="0">
                <a:latin typeface="Aptos"/>
              </a:rPr>
              <a:t> Office for Health Improvement </a:t>
            </a:r>
            <a:r>
              <a:rPr lang="en-GB" sz="2200" dirty="0">
                <a:latin typeface="Aptos"/>
              </a:rPr>
              <a:t>and Disparities </a:t>
            </a:r>
            <a:r>
              <a:rPr lang="en-GB" sz="2200" b="1" dirty="0">
                <a:latin typeface="Aptos"/>
              </a:rPr>
              <a:t>(OHID). </a:t>
            </a:r>
          </a:p>
          <a:p>
            <a:pPr>
              <a:lnSpc>
                <a:spcPct val="90000"/>
              </a:lnSpc>
              <a:buFont typeface="Arial"/>
              <a:buChar char="•"/>
            </a:pPr>
            <a:endParaRPr lang="en-GB" sz="2200" b="1" dirty="0">
              <a:latin typeface="Aptos"/>
            </a:endParaRPr>
          </a:p>
          <a:p>
            <a:pPr>
              <a:lnSpc>
                <a:spcPct val="90000"/>
              </a:lnSpc>
              <a:buFont typeface="Arial"/>
              <a:buChar char="•"/>
            </a:pPr>
            <a:r>
              <a:rPr lang="en-GB" sz="2200" dirty="0">
                <a:latin typeface="Aptos"/>
              </a:rPr>
              <a:t>These agencies focus on health protection and improvement, tackling key public health issues such as smoking, obesity, and mental health.</a:t>
            </a:r>
            <a:endParaRPr lang="en-GB" sz="1500" dirty="0">
              <a:latin typeface="Aptos"/>
            </a:endParaRPr>
          </a:p>
          <a:p>
            <a:pPr marL="0" indent="0">
              <a:lnSpc>
                <a:spcPct val="90000"/>
              </a:lnSpc>
              <a:buNone/>
            </a:pPr>
            <a:endParaRPr lang="en-GB" sz="1500" dirty="0">
              <a:latin typeface="Aptos"/>
            </a:endParaRPr>
          </a:p>
        </p:txBody>
      </p:sp>
      <p:pic>
        <p:nvPicPr>
          <p:cNvPr id="4" name="Picture 3" descr="A qr code on a white background&#10;&#10;Description automatically generated">
            <a:extLst>
              <a:ext uri="{FF2B5EF4-FFF2-40B4-BE49-F238E27FC236}">
                <a16:creationId xmlns:a16="http://schemas.microsoft.com/office/drawing/2014/main" id="{AD0CA076-B934-8C7B-8E72-969468FEC9E6}"/>
              </a:ext>
            </a:extLst>
          </p:cNvPr>
          <p:cNvPicPr>
            <a:picLocks noChangeAspect="1"/>
          </p:cNvPicPr>
          <p:nvPr/>
        </p:nvPicPr>
        <p:blipFill>
          <a:blip r:embed="rId2"/>
          <a:stretch>
            <a:fillRect/>
          </a:stretch>
        </p:blipFill>
        <p:spPr>
          <a:xfrm>
            <a:off x="8874262" y="1713472"/>
            <a:ext cx="3050853" cy="3021094"/>
          </a:xfrm>
          <a:prstGeom prst="rect">
            <a:avLst/>
          </a:prstGeom>
          <a:noFill/>
        </p:spPr>
      </p:pic>
    </p:spTree>
    <p:extLst>
      <p:ext uri="{BB962C8B-B14F-4D97-AF65-F5344CB8AC3E}">
        <p14:creationId xmlns:p14="http://schemas.microsoft.com/office/powerpoint/2010/main" val="11828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CEEAC-F7A4-59A8-414A-FBB9F1F2DE82}"/>
              </a:ext>
            </a:extLst>
          </p:cNvPr>
          <p:cNvSpPr>
            <a:spLocks noGrp="1"/>
          </p:cNvSpPr>
          <p:nvPr>
            <p:ph type="title"/>
          </p:nvPr>
        </p:nvSpPr>
        <p:spPr/>
        <p:txBody>
          <a:bodyPr/>
          <a:lstStyle/>
          <a:p>
            <a:r>
              <a:rPr lang="en-GB" b="1" dirty="0">
                <a:solidFill>
                  <a:schemeClr val="tx2"/>
                </a:solidFill>
              </a:rPr>
              <a:t>Local Government Initiatives</a:t>
            </a:r>
          </a:p>
        </p:txBody>
      </p:sp>
      <p:sp>
        <p:nvSpPr>
          <p:cNvPr id="3" name="Content Placeholder 2">
            <a:extLst>
              <a:ext uri="{FF2B5EF4-FFF2-40B4-BE49-F238E27FC236}">
                <a16:creationId xmlns:a16="http://schemas.microsoft.com/office/drawing/2014/main" id="{FCF3A68E-1B51-B988-B836-AC18841B66D2}"/>
              </a:ext>
            </a:extLst>
          </p:cNvPr>
          <p:cNvSpPr>
            <a:spLocks noGrp="1"/>
          </p:cNvSpPr>
          <p:nvPr>
            <p:ph idx="1"/>
          </p:nvPr>
        </p:nvSpPr>
        <p:spPr/>
        <p:txBody>
          <a:bodyPr/>
          <a:lstStyle/>
          <a:p>
            <a:pPr>
              <a:lnSpc>
                <a:spcPct val="90000"/>
              </a:lnSpc>
              <a:buFont typeface="Arial"/>
              <a:buChar char="•"/>
            </a:pPr>
            <a:r>
              <a:rPr lang="en-GB" dirty="0">
                <a:latin typeface="Aptos"/>
              </a:rPr>
              <a:t>Access the Local Government Association and Browse through the case studies to see the many innovative programmes councils are involved in.</a:t>
            </a:r>
          </a:p>
          <a:p>
            <a:pPr>
              <a:lnSpc>
                <a:spcPct val="90000"/>
              </a:lnSpc>
              <a:buFont typeface="Arial"/>
              <a:buChar char="•"/>
            </a:pPr>
            <a:r>
              <a:rPr lang="en-GB" dirty="0">
                <a:latin typeface="Aptos"/>
                <a:hlinkClick r:id="rId2"/>
              </a:rPr>
              <a:t>https://www.local.gov.uk/case-studies?keys=obesity&amp;from=&amp;to=&amp;sort_by=created&amp;sort_order=DESC</a:t>
            </a:r>
            <a:r>
              <a:rPr lang="en-GB" dirty="0">
                <a:latin typeface="Aptos"/>
              </a:rPr>
              <a:t> </a:t>
            </a:r>
          </a:p>
          <a:p>
            <a:endParaRPr lang="en-GB" dirty="0"/>
          </a:p>
        </p:txBody>
      </p:sp>
    </p:spTree>
    <p:extLst>
      <p:ext uri="{BB962C8B-B14F-4D97-AF65-F5344CB8AC3E}">
        <p14:creationId xmlns:p14="http://schemas.microsoft.com/office/powerpoint/2010/main" val="3463499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77998-89D1-5FD2-8DDC-5BA69D1869B6}"/>
              </a:ext>
            </a:extLst>
          </p:cNvPr>
          <p:cNvSpPr>
            <a:spLocks noGrp="1"/>
          </p:cNvSpPr>
          <p:nvPr>
            <p:ph type="title"/>
          </p:nvPr>
        </p:nvSpPr>
        <p:spPr>
          <a:xfrm>
            <a:off x="609600" y="274638"/>
            <a:ext cx="10972800" cy="1143000"/>
          </a:xfrm>
        </p:spPr>
        <p:txBody>
          <a:bodyPr anchor="ctr">
            <a:normAutofit/>
          </a:bodyPr>
          <a:lstStyle/>
          <a:p>
            <a:r>
              <a:rPr lang="en-GB" dirty="0"/>
              <a:t>Community Champions</a:t>
            </a:r>
          </a:p>
        </p:txBody>
      </p:sp>
      <p:sp>
        <p:nvSpPr>
          <p:cNvPr id="3" name="Content Placeholder 2">
            <a:extLst>
              <a:ext uri="{FF2B5EF4-FFF2-40B4-BE49-F238E27FC236}">
                <a16:creationId xmlns:a16="http://schemas.microsoft.com/office/drawing/2014/main" id="{A38C541F-827F-9AAB-1E0A-5B96B57A950F}"/>
              </a:ext>
            </a:extLst>
          </p:cNvPr>
          <p:cNvSpPr>
            <a:spLocks noGrp="1"/>
          </p:cNvSpPr>
          <p:nvPr>
            <p:ph sz="half" idx="1"/>
          </p:nvPr>
        </p:nvSpPr>
        <p:spPr>
          <a:xfrm>
            <a:off x="609600" y="1600201"/>
            <a:ext cx="5384800" cy="3989040"/>
          </a:xfrm>
        </p:spPr>
        <p:txBody>
          <a:bodyPr>
            <a:normAutofit/>
          </a:bodyPr>
          <a:lstStyle/>
          <a:p>
            <a:pPr>
              <a:lnSpc>
                <a:spcPct val="90000"/>
              </a:lnSpc>
            </a:pPr>
            <a:r>
              <a:rPr lang="en-GB" sz="2400"/>
              <a:t>Kirklees has a valuable resource in its network of community champions – local residents trained to share important health and wellbeing messages within their communities. The champions use their local knowledge and connections to have conversations which provide information, raise awareness, educate and signpost people to the right support.</a:t>
            </a:r>
            <a:endParaRPr lang="en-GB" sz="2400" b="1"/>
          </a:p>
        </p:txBody>
      </p:sp>
      <p:pic>
        <p:nvPicPr>
          <p:cNvPr id="2050" name="Picture 2" descr="TSL Kirklees: Community Champions ...">
            <a:extLst>
              <a:ext uri="{FF2B5EF4-FFF2-40B4-BE49-F238E27FC236}">
                <a16:creationId xmlns:a16="http://schemas.microsoft.com/office/drawing/2014/main" id="{6F038D82-919C-AA43-C987-F4A46A9EC1D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248521"/>
            <a:ext cx="5384800" cy="2692400"/>
          </a:xfrm>
          <a:prstGeom prst="rect">
            <a:avLst/>
          </a:prstGeom>
          <a:solidFill>
            <a:srgbClr val="FFFFFF"/>
          </a:solidFill>
        </p:spPr>
      </p:pic>
    </p:spTree>
    <p:extLst>
      <p:ext uri="{BB962C8B-B14F-4D97-AF65-F5344CB8AC3E}">
        <p14:creationId xmlns:p14="http://schemas.microsoft.com/office/powerpoint/2010/main" val="3338596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47141-293D-09AE-F0D4-5177E5D59072}"/>
              </a:ext>
            </a:extLst>
          </p:cNvPr>
          <p:cNvSpPr>
            <a:spLocks noGrp="1"/>
          </p:cNvSpPr>
          <p:nvPr>
            <p:ph type="title"/>
          </p:nvPr>
        </p:nvSpPr>
        <p:spPr/>
        <p:txBody>
          <a:bodyPr/>
          <a:lstStyle/>
          <a:p>
            <a:r>
              <a:rPr lang="en-GB" dirty="0"/>
              <a:t>Successes and Challenges</a:t>
            </a:r>
          </a:p>
        </p:txBody>
      </p:sp>
      <p:sp>
        <p:nvSpPr>
          <p:cNvPr id="3" name="Content Placeholder 2">
            <a:extLst>
              <a:ext uri="{FF2B5EF4-FFF2-40B4-BE49-F238E27FC236}">
                <a16:creationId xmlns:a16="http://schemas.microsoft.com/office/drawing/2014/main" id="{FBF82713-DAD4-75C3-5ABE-D4701183AB17}"/>
              </a:ext>
            </a:extLst>
          </p:cNvPr>
          <p:cNvSpPr>
            <a:spLocks noGrp="1"/>
          </p:cNvSpPr>
          <p:nvPr>
            <p:ph idx="1"/>
          </p:nvPr>
        </p:nvSpPr>
        <p:spPr/>
        <p:txBody>
          <a:bodyPr>
            <a:normAutofit fontScale="62500" lnSpcReduction="20000"/>
          </a:bodyPr>
          <a:lstStyle/>
          <a:p>
            <a:r>
              <a:rPr lang="en-GB" dirty="0"/>
              <a:t>Each campaign is summarised and evaluated (there is a link to the 2023/24 evaluations. The total number of conversations for each campaign topic is recorded, which to date include: </a:t>
            </a:r>
          </a:p>
          <a:p>
            <a:r>
              <a:rPr lang="en-GB" dirty="0"/>
              <a:t>diabetes – 3,285</a:t>
            </a:r>
          </a:p>
          <a:p>
            <a:r>
              <a:rPr lang="en-GB" dirty="0"/>
              <a:t>cervical cancer – 2,588</a:t>
            </a:r>
          </a:p>
          <a:p>
            <a:r>
              <a:rPr lang="en-GB" dirty="0"/>
              <a:t>bowel and breast cancer – 1,879.</a:t>
            </a:r>
          </a:p>
          <a:p>
            <a:r>
              <a:rPr lang="en-GB" dirty="0"/>
              <a:t>Between them, the champions speak 20 different languages, which is critical in reaching communities where some people speak little or no English. They actively improve health engagement by taking messages into communities that are less likely to engage with services. Their knowledge of cultural barriers and sensitivities helps to ensure that messaging is appropriate and effective. </a:t>
            </a:r>
          </a:p>
          <a:p>
            <a:r>
              <a:rPr lang="en-GB" dirty="0"/>
              <a:t>For the first two years, core service funding for the community champions programme was provided by the Health and Care Partnership, to support its CORE20Plus5 work. While that funding stream ended in March 2025, further funding was secured through the Better Care Fund. </a:t>
            </a:r>
          </a:p>
          <a:p>
            <a:endParaRPr lang="en-GB" dirty="0"/>
          </a:p>
        </p:txBody>
      </p:sp>
    </p:spTree>
    <p:extLst>
      <p:ext uri="{BB962C8B-B14F-4D97-AF65-F5344CB8AC3E}">
        <p14:creationId xmlns:p14="http://schemas.microsoft.com/office/powerpoint/2010/main" val="2286039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National Initiatives -Five Year Forward View for Mental Health (2016)</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sz="half" idx="1"/>
          </p:nvPr>
        </p:nvSpPr>
        <p:spPr>
          <a:xfrm>
            <a:off x="609600" y="1600201"/>
            <a:ext cx="7137400" cy="3989040"/>
          </a:xfrm>
        </p:spPr>
        <p:txBody>
          <a:bodyPr vert="horz" lIns="91440" tIns="45720" rIns="91440" bIns="45720" rtlCol="0">
            <a:normAutofit fontScale="85000" lnSpcReduction="20000"/>
          </a:bodyPr>
          <a:lstStyle/>
          <a:p>
            <a:pPr>
              <a:lnSpc>
                <a:spcPct val="90000"/>
              </a:lnSpc>
              <a:buFont typeface="Arial"/>
              <a:buChar char="•"/>
            </a:pPr>
            <a:r>
              <a:rPr lang="en-GB" sz="1900" b="1" dirty="0"/>
              <a:t>Five Year Forward View for Mental Health</a:t>
            </a:r>
            <a:endParaRPr lang="en-GB" sz="1900" dirty="0"/>
          </a:p>
          <a:p>
            <a:pPr>
              <a:lnSpc>
                <a:spcPct val="90000"/>
              </a:lnSpc>
              <a:buFont typeface="Arial"/>
              <a:buChar char="•"/>
            </a:pPr>
            <a:r>
              <a:rPr lang="en-GB" sz="1900" dirty="0"/>
              <a:t>Published by NHS England, this document provides a vision for mental health services and sets out priorities for improving care over five years.</a:t>
            </a:r>
          </a:p>
          <a:p>
            <a:pPr>
              <a:lnSpc>
                <a:spcPct val="90000"/>
              </a:lnSpc>
              <a:buFont typeface="Arial"/>
              <a:buChar char="•"/>
            </a:pPr>
            <a:endParaRPr lang="en-GB" sz="1900" dirty="0"/>
          </a:p>
          <a:p>
            <a:pPr>
              <a:lnSpc>
                <a:spcPct val="90000"/>
              </a:lnSpc>
              <a:buFont typeface="Arial"/>
              <a:buChar char="•"/>
            </a:pPr>
            <a:r>
              <a:rPr lang="en-GB" sz="2000"/>
              <a:t>Although the formal Five Year Forward View ended in 2021, its commitments are still being tracked and expanded.</a:t>
            </a:r>
            <a:endParaRPr lang="en-GB" sz="1900" dirty="0"/>
          </a:p>
          <a:p>
            <a:pPr>
              <a:lnSpc>
                <a:spcPct val="90000"/>
              </a:lnSpc>
              <a:buFont typeface="Arial"/>
              <a:buChar char="•"/>
            </a:pPr>
            <a:endParaRPr lang="en-GB" sz="1900" dirty="0"/>
          </a:p>
          <a:p>
            <a:pPr>
              <a:lnSpc>
                <a:spcPct val="90000"/>
              </a:lnSpc>
              <a:buFont typeface="Arial"/>
              <a:buChar char="•"/>
            </a:pPr>
            <a:r>
              <a:rPr lang="en-GB" sz="1900" b="1" dirty="0"/>
              <a:t>Key Focus Areas:</a:t>
            </a:r>
            <a:endParaRPr lang="en-GB" sz="1900" dirty="0"/>
          </a:p>
          <a:p>
            <a:pPr lvl="1">
              <a:lnSpc>
                <a:spcPct val="90000"/>
              </a:lnSpc>
              <a:buFont typeface="Arial"/>
              <a:buChar char="–"/>
            </a:pPr>
            <a:r>
              <a:rPr lang="en-GB" sz="1900" b="1" dirty="0"/>
              <a:t>Access to Services - </a:t>
            </a:r>
            <a:r>
              <a:rPr lang="en-GB" sz="1900" dirty="0"/>
              <a:t>Improve access to mental health services for all age groups, including children and young people.</a:t>
            </a:r>
          </a:p>
          <a:p>
            <a:pPr lvl="1">
              <a:lnSpc>
                <a:spcPct val="90000"/>
              </a:lnSpc>
              <a:buFont typeface="Arial"/>
              <a:buChar char="–"/>
            </a:pPr>
            <a:r>
              <a:rPr lang="en-GB" sz="1900" b="1" dirty="0"/>
              <a:t>Integration -</a:t>
            </a:r>
            <a:r>
              <a:rPr lang="en-GB" sz="1900" dirty="0"/>
              <a:t> Promote integration of mental health services with physical health services to provide holistic care.</a:t>
            </a:r>
          </a:p>
          <a:p>
            <a:pPr lvl="1">
              <a:lnSpc>
                <a:spcPct val="90000"/>
              </a:lnSpc>
              <a:buFont typeface="Arial"/>
              <a:buChar char="–"/>
            </a:pPr>
            <a:r>
              <a:rPr lang="en-GB" sz="1900" b="1" dirty="0"/>
              <a:t>Funding -</a:t>
            </a:r>
            <a:r>
              <a:rPr lang="en-GB" sz="1900" dirty="0"/>
              <a:t> Increase funding for mental health services to support the expansion and improvement of care.</a:t>
            </a:r>
          </a:p>
          <a:p>
            <a:pPr lvl="1">
              <a:lnSpc>
                <a:spcPct val="90000"/>
              </a:lnSpc>
              <a:buFont typeface="Arial"/>
              <a:buChar char="–"/>
            </a:pPr>
            <a:r>
              <a:rPr lang="en-GB" sz="1900" b="1" dirty="0"/>
              <a:t>Mental Health Promotion - </a:t>
            </a:r>
            <a:r>
              <a:rPr lang="en-GB" sz="1900" dirty="0"/>
              <a:t>Invest in prevention and early intervention strategies.</a:t>
            </a:r>
          </a:p>
          <a:p>
            <a:pPr lvl="1">
              <a:lnSpc>
                <a:spcPct val="90000"/>
              </a:lnSpc>
              <a:buFont typeface="Arial"/>
              <a:buChar char="–"/>
            </a:pPr>
            <a:endParaRPr lang="en-GB" sz="1300" dirty="0"/>
          </a:p>
          <a:p>
            <a:pPr marL="0" indent="0">
              <a:lnSpc>
                <a:spcPct val="90000"/>
              </a:lnSpc>
              <a:buNone/>
            </a:pPr>
            <a:r>
              <a:rPr lang="en-GB" sz="1300" dirty="0"/>
              <a:t> </a:t>
            </a:r>
          </a:p>
          <a:p>
            <a:pPr>
              <a:lnSpc>
                <a:spcPct val="90000"/>
              </a:lnSpc>
              <a:buFont typeface="Arial"/>
              <a:buChar char="•"/>
            </a:pPr>
            <a:endParaRPr lang="en-GB" sz="1300" dirty="0"/>
          </a:p>
          <a:p>
            <a:pPr marL="0" indent="0">
              <a:lnSpc>
                <a:spcPct val="90000"/>
              </a:lnSpc>
              <a:buNone/>
            </a:pPr>
            <a:endParaRPr lang="en-GB" sz="1300" dirty="0"/>
          </a:p>
        </p:txBody>
      </p:sp>
      <p:pic>
        <p:nvPicPr>
          <p:cNvPr id="3074" name="Picture 2" descr="year forward view for mental health ...">
            <a:extLst>
              <a:ext uri="{FF2B5EF4-FFF2-40B4-BE49-F238E27FC236}">
                <a16:creationId xmlns:a16="http://schemas.microsoft.com/office/drawing/2014/main" id="{2D028E82-F083-AAC5-1F38-84591DBFDA6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22334" y="1417638"/>
            <a:ext cx="2860066" cy="3989040"/>
          </a:xfrm>
          <a:prstGeom prst="rect">
            <a:avLst/>
          </a:prstGeom>
          <a:solidFill>
            <a:srgbClr val="FFFFFF"/>
          </a:solidFill>
        </p:spPr>
      </p:pic>
    </p:spTree>
    <p:extLst>
      <p:ext uri="{BB962C8B-B14F-4D97-AF65-F5344CB8AC3E}">
        <p14:creationId xmlns:p14="http://schemas.microsoft.com/office/powerpoint/2010/main" val="2967513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EEE1-E44B-E939-C053-B3BD9E611046}"/>
              </a:ext>
            </a:extLst>
          </p:cNvPr>
          <p:cNvSpPr>
            <a:spLocks noGrp="1"/>
          </p:cNvSpPr>
          <p:nvPr>
            <p:ph type="title"/>
          </p:nvPr>
        </p:nvSpPr>
        <p:spPr/>
        <p:txBody>
          <a:bodyPr>
            <a:normAutofit fontScale="90000"/>
          </a:bodyPr>
          <a:lstStyle/>
          <a:p>
            <a:r>
              <a:rPr lang="en-GB" b="1" dirty="0"/>
              <a:t>The Mental Health, Learning Disability and Autism (MHLDA) Overview Dashboard</a:t>
            </a:r>
          </a:p>
        </p:txBody>
      </p:sp>
      <p:sp>
        <p:nvSpPr>
          <p:cNvPr id="3" name="Content Placeholder 2">
            <a:extLst>
              <a:ext uri="{FF2B5EF4-FFF2-40B4-BE49-F238E27FC236}">
                <a16:creationId xmlns:a16="http://schemas.microsoft.com/office/drawing/2014/main" id="{2B19D79B-F016-905B-E7F1-4CDCA28BA87A}"/>
              </a:ext>
            </a:extLst>
          </p:cNvPr>
          <p:cNvSpPr>
            <a:spLocks noGrp="1"/>
          </p:cNvSpPr>
          <p:nvPr>
            <p:ph sz="half" idx="1"/>
          </p:nvPr>
        </p:nvSpPr>
        <p:spPr/>
        <p:txBody>
          <a:bodyPr>
            <a:normAutofit fontScale="77500" lnSpcReduction="20000"/>
          </a:bodyPr>
          <a:lstStyle/>
          <a:p>
            <a:pPr marL="0" indent="0">
              <a:buNone/>
            </a:pPr>
            <a:r>
              <a:rPr lang="en-GB" dirty="0"/>
              <a:t>Although the Five Year Forward View for Mental Health ended in 2021, its priorities continue through:</a:t>
            </a:r>
          </a:p>
          <a:p>
            <a:pPr marL="0" indent="0">
              <a:buNone/>
            </a:pPr>
            <a:endParaRPr lang="en-GB" dirty="0">
              <a:solidFill>
                <a:schemeClr val="tx2"/>
              </a:solidFill>
            </a:endParaRPr>
          </a:p>
          <a:p>
            <a:pPr marL="0" indent="0">
              <a:buNone/>
            </a:pPr>
            <a:r>
              <a:rPr lang="en-GB" dirty="0">
                <a:solidFill>
                  <a:schemeClr val="tx2"/>
                </a:solidFill>
              </a:rPr>
              <a:t>• NHS Mental Health Dashboard (2025/26) </a:t>
            </a:r>
          </a:p>
          <a:p>
            <a:pPr marL="0" indent="0">
              <a:buNone/>
            </a:pPr>
            <a:r>
              <a:rPr lang="en-GB" dirty="0">
                <a:solidFill>
                  <a:schemeClr val="tx2"/>
                </a:solidFill>
              </a:rPr>
              <a:t>• Mental Health, Learning Disability and Autism (MHLDA) Overview Dashboard (first published September 2026)</a:t>
            </a:r>
          </a:p>
          <a:p>
            <a:pPr marL="0" indent="0">
              <a:buNone/>
            </a:pPr>
            <a:r>
              <a:rPr lang="en-GB" dirty="0">
                <a:solidFill>
                  <a:schemeClr val="tx2"/>
                </a:solidFill>
              </a:rPr>
              <a:t> • NHS Long Term Plan mental health commitments</a:t>
            </a:r>
          </a:p>
          <a:p>
            <a:pPr marL="0" indent="0">
              <a:buNone/>
            </a:pPr>
            <a:r>
              <a:rPr lang="en-GB" dirty="0">
                <a:solidFill>
                  <a:schemeClr val="tx2"/>
                </a:solidFill>
              </a:rPr>
              <a:t> • NHS Fit for the Future: 10 Year Health Plan for England (2025)</a:t>
            </a:r>
          </a:p>
        </p:txBody>
      </p:sp>
      <p:sp>
        <p:nvSpPr>
          <p:cNvPr id="4" name="Content Placeholder 3">
            <a:extLst>
              <a:ext uri="{FF2B5EF4-FFF2-40B4-BE49-F238E27FC236}">
                <a16:creationId xmlns:a16="http://schemas.microsoft.com/office/drawing/2014/main" id="{BF3F5671-6664-6770-A999-C42AAB911B48}"/>
              </a:ext>
            </a:extLst>
          </p:cNvPr>
          <p:cNvSpPr>
            <a:spLocks noGrp="1"/>
          </p:cNvSpPr>
          <p:nvPr>
            <p:ph sz="half" idx="2"/>
          </p:nvPr>
        </p:nvSpPr>
        <p:spPr/>
        <p:txBody>
          <a:bodyPr>
            <a:normAutofit fontScale="77500" lnSpcReduction="20000"/>
          </a:bodyPr>
          <a:lstStyle/>
          <a:p>
            <a:endParaRPr lang="en-GB" dirty="0"/>
          </a:p>
          <a:p>
            <a:r>
              <a:rPr lang="en-GB" dirty="0"/>
              <a:t>Access the most recent dashboard here:</a:t>
            </a:r>
          </a:p>
          <a:p>
            <a:endParaRPr lang="en-GB" dirty="0"/>
          </a:p>
          <a:p>
            <a:pPr marL="0" indent="0">
              <a:buNone/>
            </a:pPr>
            <a:r>
              <a:rPr lang="en-GB" dirty="0">
                <a:hlinkClick r:id="rId2"/>
              </a:rPr>
              <a:t>Mental Health, Learning Disability and Autism Overview Statistics, Quarter 1 2026-27 - NHS England Digital</a:t>
            </a:r>
            <a:endParaRPr lang="en-GB" dirty="0"/>
          </a:p>
          <a:p>
            <a:pPr marL="0" indent="0">
              <a:buNone/>
            </a:pPr>
            <a:endParaRPr lang="en-GB" dirty="0"/>
          </a:p>
          <a:p>
            <a:pPr marL="0" indent="0">
              <a:buNone/>
            </a:pPr>
            <a:r>
              <a:rPr lang="en-GB" dirty="0"/>
              <a:t>Task - Find an interesting statistic to share with the class.</a:t>
            </a:r>
          </a:p>
          <a:p>
            <a:pPr marL="0" indent="0">
              <a:buNone/>
            </a:pPr>
            <a:endParaRPr lang="en-GB" dirty="0"/>
          </a:p>
        </p:txBody>
      </p:sp>
    </p:spTree>
    <p:extLst>
      <p:ext uri="{BB962C8B-B14F-4D97-AF65-F5344CB8AC3E}">
        <p14:creationId xmlns:p14="http://schemas.microsoft.com/office/powerpoint/2010/main" val="1953205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600" y="416152"/>
            <a:ext cx="10972800" cy="1143000"/>
          </a:xfrm>
        </p:spPr>
        <p:txBody>
          <a:bodyPr vert="horz" lIns="91440" tIns="45720" rIns="91440" bIns="45720" rtlCol="0" anchor="ctr">
            <a:noAutofit/>
          </a:bodyPr>
          <a:lstStyle/>
          <a:p>
            <a:r>
              <a:rPr lang="en-GB" sz="4000" b="1" dirty="0">
                <a:solidFill>
                  <a:srgbClr val="002060"/>
                </a:solidFill>
                <a:latin typeface="Aptos"/>
              </a:rPr>
              <a:t>National Initiatives -Mental Health </a:t>
            </a:r>
            <a:br>
              <a:rPr lang="en-GB" sz="4000" b="1" dirty="0">
                <a:latin typeface="Aptos"/>
              </a:rPr>
            </a:br>
            <a:r>
              <a:rPr lang="en-GB" sz="4000" b="1" dirty="0">
                <a:solidFill>
                  <a:srgbClr val="002060"/>
                </a:solidFill>
                <a:latin typeface="Aptos"/>
              </a:rPr>
              <a:t>Analysis</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idx="1"/>
          </p:nvPr>
        </p:nvSpPr>
        <p:spPr>
          <a:xfrm>
            <a:off x="395985" y="1997635"/>
            <a:ext cx="11797862" cy="4436615"/>
          </a:xfrm>
        </p:spPr>
        <p:txBody>
          <a:bodyPr vert="horz" lIns="91440" tIns="45720" rIns="91440" bIns="45720" rtlCol="0" anchor="t">
            <a:normAutofit fontScale="62500" lnSpcReduction="20000"/>
          </a:bodyPr>
          <a:lstStyle/>
          <a:p>
            <a:pPr>
              <a:buFont typeface="Arial"/>
              <a:buChar char="•"/>
            </a:pPr>
            <a:r>
              <a:rPr lang="en-GB" b="1" dirty="0">
                <a:latin typeface="Aptos"/>
                <a:ea typeface="+mn-lt"/>
                <a:cs typeface="+mn-lt"/>
              </a:rPr>
              <a:t>Task - Find three research articles related to current challenges in UK mental health care and synthesise findings</a:t>
            </a:r>
          </a:p>
          <a:p>
            <a:pPr>
              <a:buFont typeface="Arial"/>
              <a:buChar char="•"/>
            </a:pPr>
            <a:endParaRPr lang="en-GB" b="1" dirty="0">
              <a:latin typeface="Aptos"/>
              <a:ea typeface="+mn-lt"/>
              <a:cs typeface="+mn-lt"/>
            </a:endParaRPr>
          </a:p>
          <a:p>
            <a:pPr>
              <a:lnSpc>
                <a:spcPct val="170000"/>
              </a:lnSpc>
              <a:buFont typeface="Arial"/>
              <a:buChar char="•"/>
            </a:pPr>
            <a:r>
              <a:rPr lang="en-GB" dirty="0">
                <a:latin typeface="Aptos"/>
                <a:ea typeface="+mn-lt"/>
                <a:cs typeface="+mn-lt"/>
              </a:rPr>
              <a:t>What does this mean?</a:t>
            </a:r>
          </a:p>
          <a:p>
            <a:pPr>
              <a:lnSpc>
                <a:spcPct val="170000"/>
              </a:lnSpc>
              <a:buFont typeface="Arial"/>
              <a:buChar char="•"/>
            </a:pPr>
            <a:r>
              <a:rPr lang="en-GB" dirty="0">
                <a:latin typeface="Aptos"/>
                <a:ea typeface="+mn-lt"/>
                <a:cs typeface="+mn-lt"/>
              </a:rPr>
              <a:t>Find three research articles that focus on the current challenges facing mental health care in the UK. After identifying these articles, you are expected to read and analyse them, then combine (or synthesise) their findings into a cohesive summary. This synthesis should highlight common themes, differences, and insights that emerge from the research, providing a clear understanding of the issues in UK mental health care as discussed in the selected articles.</a:t>
            </a:r>
          </a:p>
          <a:p>
            <a:pPr lvl="1">
              <a:buFont typeface="Arial"/>
              <a:buChar char="–"/>
            </a:pPr>
            <a:endParaRPr lang="en-GB" dirty="0">
              <a:latin typeface="Aptos"/>
              <a:ea typeface="+mn-lt"/>
              <a:cs typeface="+mn-lt"/>
            </a:endParaRPr>
          </a:p>
          <a:p>
            <a:pPr marL="0" indent="0">
              <a:buNone/>
            </a:pPr>
            <a:r>
              <a:rPr lang="en-GB" dirty="0">
                <a:latin typeface="Aptos"/>
                <a:ea typeface="+mn-lt"/>
                <a:cs typeface="+mn-lt"/>
              </a:rPr>
              <a:t> </a:t>
            </a:r>
            <a:endParaRPr lang="en-GB" dirty="0">
              <a:latin typeface="Aptos"/>
            </a:endParaRPr>
          </a:p>
          <a:p>
            <a:pPr>
              <a:buFont typeface="Arial"/>
              <a:buChar char="•"/>
            </a:pPr>
            <a:endParaRPr lang="en-GB" dirty="0">
              <a:latin typeface="Aptos"/>
            </a:endParaRPr>
          </a:p>
          <a:p>
            <a:pPr marL="0" indent="0">
              <a:buNone/>
            </a:pPr>
            <a:endParaRPr lang="en-GB" dirty="0">
              <a:latin typeface="Aptos"/>
            </a:endParaRPr>
          </a:p>
        </p:txBody>
      </p:sp>
    </p:spTree>
    <p:extLst>
      <p:ext uri="{BB962C8B-B14F-4D97-AF65-F5344CB8AC3E}">
        <p14:creationId xmlns:p14="http://schemas.microsoft.com/office/powerpoint/2010/main" val="394229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158416" y="416177"/>
            <a:ext cx="11875168" cy="860258"/>
          </a:xfrm>
        </p:spPr>
        <p:txBody>
          <a:bodyPr anchor="ctr">
            <a:normAutofit fontScale="90000"/>
          </a:bodyPr>
          <a:lstStyle/>
          <a:p>
            <a:r>
              <a:rPr lang="en-GB" b="1" dirty="0">
                <a:solidFill>
                  <a:srgbClr val="002060"/>
                </a:solidFill>
                <a:latin typeface="Aptos"/>
              </a:rPr>
              <a:t>National Initiatives -Change4life          Better Health (2021-present)           </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sz="half" idx="1"/>
          </p:nvPr>
        </p:nvSpPr>
        <p:spPr>
          <a:xfrm>
            <a:off x="161535" y="1765222"/>
            <a:ext cx="9140029" cy="4246472"/>
          </a:xfrm>
        </p:spPr>
        <p:txBody>
          <a:bodyPr vert="horz" lIns="91440" tIns="45720" rIns="91440" bIns="45720" rtlCol="0" anchor="t">
            <a:noAutofit/>
          </a:bodyPr>
          <a:lstStyle/>
          <a:p>
            <a:pPr>
              <a:lnSpc>
                <a:spcPct val="90000"/>
              </a:lnSpc>
              <a:buFont typeface="Arial"/>
              <a:buChar char="•"/>
            </a:pPr>
            <a:r>
              <a:rPr lang="en-GB" sz="2000" dirty="0">
                <a:latin typeface="Aptos"/>
              </a:rPr>
              <a:t>Better Health (formerly Change4Life), led by the Office for Health Improvement and Disparities (OHID), supports SDG 3: Good Health and Well-being by promoting healthier eating, increasing physical activity, reducing sugar intake, and providing resources for families to make healthier lifestyle choices.</a:t>
            </a:r>
          </a:p>
          <a:p>
            <a:pPr>
              <a:lnSpc>
                <a:spcPct val="90000"/>
              </a:lnSpc>
              <a:buFont typeface="Arial"/>
              <a:buChar char="•"/>
            </a:pPr>
            <a:r>
              <a:rPr lang="en-GB" sz="2000" dirty="0">
                <a:latin typeface="Aptos"/>
              </a:rPr>
              <a:t> Originally launched as Change4Life in 2009, the programme became part of the Better Health campaign in 2021.</a:t>
            </a:r>
          </a:p>
          <a:p>
            <a:pPr>
              <a:lnSpc>
                <a:spcPct val="90000"/>
              </a:lnSpc>
              <a:buFont typeface="Arial"/>
              <a:buChar char="•"/>
            </a:pPr>
            <a:r>
              <a:rPr lang="en-GB" sz="2000" dirty="0">
                <a:latin typeface="Aptos"/>
              </a:rPr>
              <a:t> Its impact is reflected in improved dietary awareness, increased physical activity, healthier food choices, and support for long-term behaviour change among children and families</a:t>
            </a:r>
          </a:p>
          <a:p>
            <a:pPr>
              <a:lnSpc>
                <a:spcPct val="90000"/>
              </a:lnSpc>
              <a:buFont typeface="Arial"/>
              <a:buChar char="•"/>
            </a:pPr>
            <a:endParaRPr lang="en-GB" sz="2000" dirty="0">
              <a:latin typeface="Aptos"/>
            </a:endParaRPr>
          </a:p>
          <a:p>
            <a:pPr>
              <a:lnSpc>
                <a:spcPct val="90000"/>
              </a:lnSpc>
              <a:buFont typeface="Arial"/>
              <a:buChar char="•"/>
            </a:pPr>
            <a:r>
              <a:rPr lang="en-GB" sz="2000" dirty="0">
                <a:latin typeface="Aptos"/>
              </a:rPr>
              <a:t>Is this initiative effective?</a:t>
            </a:r>
          </a:p>
          <a:p>
            <a:pPr>
              <a:lnSpc>
                <a:spcPct val="90000"/>
              </a:lnSpc>
              <a:buFont typeface="Arial"/>
              <a:buChar char="•"/>
            </a:pPr>
            <a:r>
              <a:rPr lang="en-GB" sz="2000" b="1" dirty="0">
                <a:latin typeface="Aptos"/>
              </a:rPr>
              <a:t>Check out how Change4Life was implemented in Birmingham </a:t>
            </a:r>
            <a:r>
              <a:rPr lang="en-GB" sz="2000" dirty="0">
                <a:latin typeface="Aptos"/>
                <a:ea typeface="+mn-lt"/>
                <a:cs typeface="+mn-lt"/>
                <a:hlinkClick r:id="rId3"/>
              </a:rPr>
              <a:t>https://www.youtube.com/watch?v=-UnWGz-IGhk</a:t>
            </a:r>
            <a:r>
              <a:rPr lang="en-GB" sz="2000" dirty="0">
                <a:latin typeface="Aptos"/>
                <a:ea typeface="+mn-lt"/>
                <a:cs typeface="+mn-lt"/>
              </a:rPr>
              <a:t> </a:t>
            </a:r>
          </a:p>
          <a:p>
            <a:pPr>
              <a:lnSpc>
                <a:spcPct val="90000"/>
              </a:lnSpc>
              <a:buFont typeface="Arial"/>
              <a:buChar char="•"/>
            </a:pPr>
            <a:endParaRPr lang="en-GB" sz="2000" dirty="0">
              <a:latin typeface="Aptos"/>
            </a:endParaRPr>
          </a:p>
          <a:p>
            <a:pPr>
              <a:lnSpc>
                <a:spcPct val="90000"/>
              </a:lnSpc>
              <a:buFont typeface="Arial"/>
              <a:buChar char="•"/>
            </a:pPr>
            <a:endParaRPr lang="en-GB" sz="2000" dirty="0">
              <a:latin typeface="Aptos"/>
            </a:endParaRPr>
          </a:p>
          <a:p>
            <a:pPr marL="0" indent="0">
              <a:lnSpc>
                <a:spcPct val="90000"/>
              </a:lnSpc>
              <a:buNone/>
            </a:pPr>
            <a:endParaRPr lang="en-GB" sz="2000" dirty="0">
              <a:latin typeface="Aptos"/>
            </a:endParaRPr>
          </a:p>
        </p:txBody>
      </p:sp>
      <p:pic>
        <p:nvPicPr>
          <p:cNvPr id="4" name="Picture 3" descr="Change4Life | The NSMC">
            <a:extLst>
              <a:ext uri="{FF2B5EF4-FFF2-40B4-BE49-F238E27FC236}">
                <a16:creationId xmlns:a16="http://schemas.microsoft.com/office/drawing/2014/main" id="{471BF542-58E8-6BEA-70DB-F4409AA8FBCC}"/>
              </a:ext>
            </a:extLst>
          </p:cNvPr>
          <p:cNvPicPr>
            <a:picLocks noChangeAspect="1"/>
          </p:cNvPicPr>
          <p:nvPr/>
        </p:nvPicPr>
        <p:blipFill>
          <a:blip r:embed="rId4"/>
          <a:stretch>
            <a:fillRect/>
          </a:stretch>
        </p:blipFill>
        <p:spPr>
          <a:xfrm>
            <a:off x="9336901" y="1022891"/>
            <a:ext cx="2855099" cy="2022968"/>
          </a:xfrm>
          <a:prstGeom prst="rect">
            <a:avLst/>
          </a:prstGeom>
          <a:noFill/>
        </p:spPr>
      </p:pic>
      <p:cxnSp>
        <p:nvCxnSpPr>
          <p:cNvPr id="6" name="Straight Arrow Connector 5">
            <a:extLst>
              <a:ext uri="{FF2B5EF4-FFF2-40B4-BE49-F238E27FC236}">
                <a16:creationId xmlns:a16="http://schemas.microsoft.com/office/drawing/2014/main" id="{A52D66EA-C06C-56B5-58A0-75822C96BC2B}"/>
              </a:ext>
            </a:extLst>
          </p:cNvPr>
          <p:cNvCxnSpPr/>
          <p:nvPr/>
        </p:nvCxnSpPr>
        <p:spPr>
          <a:xfrm>
            <a:off x="7831791" y="569580"/>
            <a:ext cx="792000"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0" name="Picture 9" descr="NHS – Better Health Campagin | Cox Green Parish Council">
            <a:extLst>
              <a:ext uri="{FF2B5EF4-FFF2-40B4-BE49-F238E27FC236}">
                <a16:creationId xmlns:a16="http://schemas.microsoft.com/office/drawing/2014/main" id="{105B9AD3-111C-CA50-F3D2-562A0640AFB6}"/>
              </a:ext>
            </a:extLst>
          </p:cNvPr>
          <p:cNvPicPr>
            <a:picLocks noChangeAspect="1"/>
          </p:cNvPicPr>
          <p:nvPr/>
        </p:nvPicPr>
        <p:blipFill>
          <a:blip r:embed="rId5"/>
          <a:stretch>
            <a:fillRect/>
          </a:stretch>
        </p:blipFill>
        <p:spPr>
          <a:xfrm>
            <a:off x="9783568" y="3248527"/>
            <a:ext cx="2246897" cy="2246897"/>
          </a:xfrm>
          <a:prstGeom prst="rect">
            <a:avLst/>
          </a:prstGeom>
        </p:spPr>
      </p:pic>
    </p:spTree>
    <p:extLst>
      <p:ext uri="{BB962C8B-B14F-4D97-AF65-F5344CB8AC3E}">
        <p14:creationId xmlns:p14="http://schemas.microsoft.com/office/powerpoint/2010/main" val="220473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1E1CD-2D38-3378-D35C-5C1548CEE5D2}"/>
              </a:ext>
            </a:extLst>
          </p:cNvPr>
          <p:cNvSpPr>
            <a:spLocks noGrp="1"/>
          </p:cNvSpPr>
          <p:nvPr>
            <p:ph type="title"/>
          </p:nvPr>
        </p:nvSpPr>
        <p:spPr/>
        <p:txBody>
          <a:bodyPr/>
          <a:lstStyle/>
          <a:p>
            <a:r>
              <a:rPr lang="en-GB" dirty="0"/>
              <a:t>Better Health</a:t>
            </a:r>
          </a:p>
        </p:txBody>
      </p:sp>
      <p:pic>
        <p:nvPicPr>
          <p:cNvPr id="5" name="Online Media 4" title="Better Health - Healthy changes start with little changes | NHS">
            <a:hlinkClick r:id="" action="ppaction://media"/>
            <a:extLst>
              <a:ext uri="{FF2B5EF4-FFF2-40B4-BE49-F238E27FC236}">
                <a16:creationId xmlns:a16="http://schemas.microsoft.com/office/drawing/2014/main" id="{7D8FDE75-1D41-6BB8-C774-0B0D4888F2FA}"/>
              </a:ext>
            </a:extLst>
          </p:cNvPr>
          <p:cNvPicPr>
            <a:picLocks noGrp="1" noRot="1" noChangeAspect="1"/>
          </p:cNvPicPr>
          <p:nvPr>
            <p:ph sz="half" idx="1"/>
            <a:videoFile r:link="rId1"/>
          </p:nvPr>
        </p:nvPicPr>
        <p:blipFill>
          <a:blip r:embed="rId3"/>
          <a:stretch>
            <a:fillRect/>
          </a:stretch>
        </p:blipFill>
        <p:spPr>
          <a:xfrm>
            <a:off x="2512538" y="1316706"/>
            <a:ext cx="7479020" cy="4224588"/>
          </a:xfrm>
          <a:prstGeom prst="rect">
            <a:avLst/>
          </a:prstGeom>
        </p:spPr>
      </p:pic>
    </p:spTree>
    <p:extLst>
      <p:ext uri="{BB962C8B-B14F-4D97-AF65-F5344CB8AC3E}">
        <p14:creationId xmlns:p14="http://schemas.microsoft.com/office/powerpoint/2010/main" val="927190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600" y="274638"/>
            <a:ext cx="10972800" cy="1143000"/>
          </a:xfrm>
        </p:spPr>
        <p:txBody>
          <a:bodyPr vert="horz" lIns="91440" tIns="45720" rIns="91440" bIns="45720" rtlCol="0" anchor="ctr">
            <a:normAutofit/>
          </a:bodyPr>
          <a:lstStyle/>
          <a:p>
            <a:pPr>
              <a:lnSpc>
                <a:spcPct val="90000"/>
              </a:lnSpc>
            </a:pPr>
            <a:r>
              <a:rPr lang="en-GB" sz="3700" b="1" dirty="0">
                <a:solidFill>
                  <a:srgbClr val="002060"/>
                </a:solidFill>
                <a:latin typeface="Aptos"/>
              </a:rPr>
              <a:t>National Initiatives – Covid-19 vaccination Programme</a:t>
            </a:r>
          </a:p>
        </p:txBody>
      </p:sp>
      <p:sp>
        <p:nvSpPr>
          <p:cNvPr id="4" name="TextBox 3">
            <a:extLst>
              <a:ext uri="{FF2B5EF4-FFF2-40B4-BE49-F238E27FC236}">
                <a16:creationId xmlns:a16="http://schemas.microsoft.com/office/drawing/2014/main" id="{DA74DE6D-57CA-0A0B-7852-2F4051D1F80F}"/>
              </a:ext>
            </a:extLst>
          </p:cNvPr>
          <p:cNvSpPr txBox="1"/>
          <p:nvPr/>
        </p:nvSpPr>
        <p:spPr>
          <a:xfrm>
            <a:off x="609600" y="1600201"/>
            <a:ext cx="7047440" cy="4010380"/>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90000"/>
              </a:lnSpc>
              <a:spcBef>
                <a:spcPct val="20000"/>
              </a:spcBef>
              <a:buFont typeface="Arial" pitchFamily="34" charset="0"/>
              <a:buChar char="•"/>
            </a:pPr>
            <a:r>
              <a:rPr lang="en-US" sz="2400" b="1" dirty="0">
                <a:latin typeface="Aptos"/>
              </a:rPr>
              <a:t>COVID-19 Vaccination Program - </a:t>
            </a:r>
            <a:r>
              <a:rPr lang="en-US" sz="2400" dirty="0">
                <a:latin typeface="Aptos"/>
              </a:rPr>
              <a:t>A key initiative under the NHS Long Term Plan, aimed at providing equitable access to vaccines across the population. This program played a crucial role in controlling the pandemic in the UK.</a:t>
            </a:r>
          </a:p>
          <a:p>
            <a:pPr marL="342900" indent="-342900">
              <a:lnSpc>
                <a:spcPct val="90000"/>
              </a:lnSpc>
              <a:spcBef>
                <a:spcPct val="20000"/>
              </a:spcBef>
              <a:buFont typeface="Arial" pitchFamily="34" charset="0"/>
              <a:buChar char="•"/>
            </a:pPr>
            <a:endParaRPr lang="en-US" sz="2400" dirty="0">
              <a:latin typeface="Aptos"/>
            </a:endParaRPr>
          </a:p>
          <a:p>
            <a:pPr marL="342900" indent="-342900">
              <a:lnSpc>
                <a:spcPct val="90000"/>
              </a:lnSpc>
              <a:spcBef>
                <a:spcPct val="20000"/>
              </a:spcBef>
              <a:buFont typeface="Arial" pitchFamily="34" charset="0"/>
              <a:buChar char="•"/>
            </a:pPr>
            <a:r>
              <a:rPr lang="en-US" sz="2400" dirty="0">
                <a:latin typeface="Aptos"/>
              </a:rPr>
              <a:t>How effective was this initiative? Your class must split into two and debate</a:t>
            </a:r>
            <a:r>
              <a:rPr lang="en-US" sz="2400" b="1" dirty="0">
                <a:latin typeface="Aptos"/>
              </a:rPr>
              <a:t> for and against</a:t>
            </a:r>
            <a:r>
              <a:rPr lang="en-US" sz="2400" dirty="0">
                <a:latin typeface="Aptos"/>
              </a:rPr>
              <a:t> the effectiveness of the Covid-19 vaccination </a:t>
            </a:r>
            <a:r>
              <a:rPr lang="en-US" sz="2400" dirty="0" err="1">
                <a:latin typeface="Aptos"/>
              </a:rPr>
              <a:t>programme</a:t>
            </a:r>
            <a:r>
              <a:rPr lang="en-US" sz="2400" dirty="0">
                <a:latin typeface="Aptos"/>
              </a:rPr>
              <a:t> using data and credible research. </a:t>
            </a:r>
          </a:p>
        </p:txBody>
      </p:sp>
      <p:pic>
        <p:nvPicPr>
          <p:cNvPr id="5" name="Picture 4" descr="Our response to coronavirus (COVID-19 ...">
            <a:extLst>
              <a:ext uri="{FF2B5EF4-FFF2-40B4-BE49-F238E27FC236}">
                <a16:creationId xmlns:a16="http://schemas.microsoft.com/office/drawing/2014/main" id="{9CA301F7-50FE-C568-6138-6F4D5293DE24}"/>
              </a:ext>
            </a:extLst>
          </p:cNvPr>
          <p:cNvPicPr>
            <a:picLocks noChangeAspect="1"/>
          </p:cNvPicPr>
          <p:nvPr/>
        </p:nvPicPr>
        <p:blipFill>
          <a:blip r:embed="rId2"/>
          <a:stretch>
            <a:fillRect/>
          </a:stretch>
        </p:blipFill>
        <p:spPr>
          <a:xfrm>
            <a:off x="7783384" y="1102981"/>
            <a:ext cx="3912287" cy="1544181"/>
          </a:xfrm>
          <a:prstGeom prst="rect">
            <a:avLst/>
          </a:prstGeom>
          <a:noFill/>
        </p:spPr>
      </p:pic>
      <p:pic>
        <p:nvPicPr>
          <p:cNvPr id="6" name="Picture 5" descr="COVID-19 Coronavirus |">
            <a:extLst>
              <a:ext uri="{FF2B5EF4-FFF2-40B4-BE49-F238E27FC236}">
                <a16:creationId xmlns:a16="http://schemas.microsoft.com/office/drawing/2014/main" id="{EA4E2350-CA79-8E9E-8909-B43548847453}"/>
              </a:ext>
            </a:extLst>
          </p:cNvPr>
          <p:cNvPicPr>
            <a:picLocks noChangeAspect="1"/>
          </p:cNvPicPr>
          <p:nvPr/>
        </p:nvPicPr>
        <p:blipFill>
          <a:blip r:embed="rId3"/>
          <a:stretch>
            <a:fillRect/>
          </a:stretch>
        </p:blipFill>
        <p:spPr>
          <a:xfrm>
            <a:off x="7659516" y="2791726"/>
            <a:ext cx="4163454" cy="1253953"/>
          </a:xfrm>
          <a:prstGeom prst="rect">
            <a:avLst/>
          </a:prstGeom>
        </p:spPr>
      </p:pic>
      <p:pic>
        <p:nvPicPr>
          <p:cNvPr id="7" name="Picture 6" descr="NHS Covid-19 Data Store and NHS ...">
            <a:extLst>
              <a:ext uri="{FF2B5EF4-FFF2-40B4-BE49-F238E27FC236}">
                <a16:creationId xmlns:a16="http://schemas.microsoft.com/office/drawing/2014/main" id="{BDCF3BFC-AE4B-A408-3ABD-636C6729391B}"/>
              </a:ext>
            </a:extLst>
          </p:cNvPr>
          <p:cNvPicPr>
            <a:picLocks noChangeAspect="1"/>
          </p:cNvPicPr>
          <p:nvPr/>
        </p:nvPicPr>
        <p:blipFill>
          <a:blip r:embed="rId4"/>
          <a:stretch>
            <a:fillRect/>
          </a:stretch>
        </p:blipFill>
        <p:spPr>
          <a:xfrm>
            <a:off x="9428463" y="4228198"/>
            <a:ext cx="2396696" cy="1264251"/>
          </a:xfrm>
          <a:prstGeom prst="rect">
            <a:avLst/>
          </a:prstGeom>
        </p:spPr>
      </p:pic>
      <p:pic>
        <p:nvPicPr>
          <p:cNvPr id="8" name="Picture 7" descr="The Kent and Medway NHS response to Covid-19: Working as one :: NHS Kent  and Medway">
            <a:extLst>
              <a:ext uri="{FF2B5EF4-FFF2-40B4-BE49-F238E27FC236}">
                <a16:creationId xmlns:a16="http://schemas.microsoft.com/office/drawing/2014/main" id="{D43DAC0F-CBE4-F928-3FC6-F24BAA8C69E9}"/>
              </a:ext>
            </a:extLst>
          </p:cNvPr>
          <p:cNvPicPr>
            <a:picLocks noChangeAspect="1"/>
          </p:cNvPicPr>
          <p:nvPr/>
        </p:nvPicPr>
        <p:blipFill>
          <a:blip r:embed="rId5"/>
          <a:stretch>
            <a:fillRect/>
          </a:stretch>
        </p:blipFill>
        <p:spPr>
          <a:xfrm>
            <a:off x="7659130" y="4230130"/>
            <a:ext cx="1332471" cy="1383957"/>
          </a:xfrm>
          <a:prstGeom prst="rect">
            <a:avLst/>
          </a:prstGeom>
        </p:spPr>
      </p:pic>
    </p:spTree>
    <p:extLst>
      <p:ext uri="{BB962C8B-B14F-4D97-AF65-F5344CB8AC3E}">
        <p14:creationId xmlns:p14="http://schemas.microsoft.com/office/powerpoint/2010/main" val="815870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746294"/>
          </a:xfrm>
        </p:spPr>
        <p:txBody>
          <a:bodyPr>
            <a:normAutofit fontScale="90000"/>
          </a:bodyPr>
          <a:lstStyle/>
          <a:p>
            <a:r>
              <a:rPr lang="en-GB" b="1" dirty="0">
                <a:solidFill>
                  <a:srgbClr val="002060"/>
                </a:solidFill>
                <a:latin typeface="Aptos"/>
                <a:ea typeface="+mj-lt"/>
                <a:cs typeface="+mj-lt"/>
              </a:rPr>
              <a:t>Evaluating Impact on HSC Practices</a:t>
            </a:r>
            <a:endParaRPr lang="en-US" dirty="0">
              <a:solidFill>
                <a:srgbClr val="002060"/>
              </a:solidFill>
              <a:latin typeface="Aptos"/>
              <a:ea typeface="+mj-lt"/>
              <a:cs typeface="+mj-lt"/>
            </a:endParaRP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idx="1"/>
          </p:nvPr>
        </p:nvSpPr>
        <p:spPr>
          <a:xfrm>
            <a:off x="325819" y="1538592"/>
            <a:ext cx="11608677" cy="4261281"/>
          </a:xfrm>
        </p:spPr>
        <p:txBody>
          <a:bodyPr vert="horz" lIns="91440" tIns="45720" rIns="91440" bIns="45720" rtlCol="0" anchor="t">
            <a:normAutofit/>
          </a:bodyPr>
          <a:lstStyle/>
          <a:p>
            <a:pPr marL="0" indent="0">
              <a:buNone/>
            </a:pPr>
            <a:r>
              <a:rPr lang="en-GB" dirty="0">
                <a:latin typeface="Aptos"/>
                <a:ea typeface="+mn-lt"/>
                <a:cs typeface="+mn-lt"/>
                <a:hlinkClick r:id="rId3"/>
              </a:rPr>
              <a:t>https://www.youtube.com/watch?v=z_jjX-i45hU</a:t>
            </a:r>
            <a:endParaRPr lang="en-US" dirty="0">
              <a:latin typeface="Aptos"/>
              <a:ea typeface="+mn-lt"/>
              <a:cs typeface="+mn-lt"/>
            </a:endParaRPr>
          </a:p>
          <a:p>
            <a:pPr marL="0" indent="0">
              <a:buNone/>
            </a:pPr>
            <a:endParaRPr lang="en-GB" dirty="0">
              <a:latin typeface="Aptos"/>
            </a:endParaRPr>
          </a:p>
          <a:p>
            <a:pPr marL="0" indent="0">
              <a:buNone/>
            </a:pPr>
            <a:r>
              <a:rPr lang="en-GB" dirty="0">
                <a:latin typeface="Aptos"/>
              </a:rPr>
              <a:t>Using the information in the video, </a:t>
            </a:r>
            <a:r>
              <a:rPr lang="en-GB" dirty="0">
                <a:latin typeface="Aptos"/>
                <a:ea typeface="+mn-lt"/>
                <a:cs typeface="+mn-lt"/>
              </a:rPr>
              <a:t>Discuss in groups how national initiatives related to SDG 3 and another SDG of choice have impacted HSC practices in the UK. Share your ideas with the class.</a:t>
            </a:r>
          </a:p>
        </p:txBody>
      </p:sp>
    </p:spTree>
    <p:extLst>
      <p:ext uri="{BB962C8B-B14F-4D97-AF65-F5344CB8AC3E}">
        <p14:creationId xmlns:p14="http://schemas.microsoft.com/office/powerpoint/2010/main" val="39486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p:txBody>
          <a:bodyPr>
            <a:normAutofit fontScale="90000"/>
          </a:bodyPr>
          <a:lstStyle/>
          <a:p>
            <a:r>
              <a:rPr lang="en-GB" b="1" dirty="0">
                <a:solidFill>
                  <a:srgbClr val="002060"/>
                </a:solidFill>
                <a:latin typeface="Aptos"/>
                <a:ea typeface="+mj-lt"/>
                <a:cs typeface="+mj-lt"/>
              </a:rPr>
              <a:t>Recognising Shortfalls and Proposing Improvements</a:t>
            </a:r>
            <a:r>
              <a:rPr lang="en-GB" b="1" dirty="0">
                <a:solidFill>
                  <a:srgbClr val="002060"/>
                </a:solidFill>
                <a:latin typeface="Aptos"/>
              </a:rPr>
              <a:t> to meet SDG's</a:t>
            </a:r>
          </a:p>
        </p:txBody>
      </p:sp>
      <p:sp>
        <p:nvSpPr>
          <p:cNvPr id="5" name="Content Placeholder 4">
            <a:extLst>
              <a:ext uri="{FF2B5EF4-FFF2-40B4-BE49-F238E27FC236}">
                <a16:creationId xmlns:a16="http://schemas.microsoft.com/office/drawing/2014/main" id="{5E864CBD-335C-18B4-FC9A-7F73F41C419C}"/>
              </a:ext>
            </a:extLst>
          </p:cNvPr>
          <p:cNvSpPr>
            <a:spLocks noGrp="1"/>
          </p:cNvSpPr>
          <p:nvPr>
            <p:ph idx="1"/>
          </p:nvPr>
        </p:nvSpPr>
        <p:spPr>
          <a:xfrm>
            <a:off x="609600" y="2449287"/>
            <a:ext cx="10972800" cy="3917032"/>
          </a:xfrm>
        </p:spPr>
        <p:txBody>
          <a:bodyPr vert="horz" lIns="91440" tIns="45720" rIns="91440" bIns="45720" rtlCol="0" anchor="t">
            <a:normAutofit/>
          </a:bodyPr>
          <a:lstStyle/>
          <a:p>
            <a:r>
              <a:rPr lang="en-US" dirty="0">
                <a:latin typeface="Aptos"/>
              </a:rPr>
              <a:t>Independent Reading:</a:t>
            </a:r>
          </a:p>
          <a:p>
            <a:r>
              <a:rPr lang="en-US" dirty="0">
                <a:latin typeface="Aptos"/>
              </a:rPr>
              <a:t> </a:t>
            </a:r>
            <a:r>
              <a:rPr lang="en-US" dirty="0">
                <a:latin typeface="Aptos"/>
                <a:hlinkClick r:id="rId2"/>
              </a:rPr>
              <a:t>UK</a:t>
            </a:r>
            <a:r>
              <a:rPr lang="en-US" dirty="0">
                <a:latin typeface="Aptos"/>
                <a:ea typeface="+mn-lt"/>
                <a:cs typeface="+mn-lt"/>
                <a:hlinkClick r:id="rId2"/>
              </a:rPr>
              <a:t> Voluntary National review.pdf</a:t>
            </a:r>
            <a:endParaRPr lang="en-US" dirty="0">
              <a:latin typeface="Aptos"/>
            </a:endParaRPr>
          </a:p>
          <a:p>
            <a:r>
              <a:rPr lang="en-US" dirty="0">
                <a:ea typeface="+mn-lt"/>
                <a:cs typeface="+mn-lt"/>
                <a:hlinkClick r:id="rId3"/>
              </a:rPr>
              <a:t>Challenges in implementing SDGs.pdf</a:t>
            </a:r>
            <a:endParaRPr lang="en-US" dirty="0">
              <a:latin typeface="Aptos"/>
            </a:endParaRPr>
          </a:p>
          <a:p>
            <a:endParaRPr lang="en-US" dirty="0">
              <a:latin typeface="Aptos"/>
            </a:endParaRPr>
          </a:p>
        </p:txBody>
      </p:sp>
    </p:spTree>
    <p:extLst>
      <p:ext uri="{BB962C8B-B14F-4D97-AF65-F5344CB8AC3E}">
        <p14:creationId xmlns:p14="http://schemas.microsoft.com/office/powerpoint/2010/main" val="26791706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a:xfrm>
            <a:off x="609600" y="175247"/>
            <a:ext cx="10972800" cy="1143000"/>
          </a:xfrm>
        </p:spPr>
        <p:txBody>
          <a:bodyPr/>
          <a:lstStyle/>
          <a:p>
            <a:r>
              <a:rPr lang="en-GB" b="1" dirty="0">
                <a:solidFill>
                  <a:srgbClr val="002060"/>
                </a:solidFill>
                <a:latin typeface="Aptos"/>
              </a:rPr>
              <a:t>Knowledge Check!</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p:txBody>
          <a:bodyPr vert="horz" lIns="91440" tIns="45720" rIns="91440" bIns="45720" rtlCol="0" anchor="t">
            <a:normAutofit/>
          </a:bodyPr>
          <a:lstStyle/>
          <a:p>
            <a:endParaRPr lang="en-GB" i="1" dirty="0">
              <a:latin typeface="Aptos"/>
            </a:endParaRPr>
          </a:p>
          <a:p>
            <a:endParaRPr lang="en-GB" dirty="0">
              <a:latin typeface="Aptos"/>
            </a:endParaRPr>
          </a:p>
        </p:txBody>
      </p:sp>
      <p:sp>
        <p:nvSpPr>
          <p:cNvPr id="4" name="TextBox 3">
            <a:extLst>
              <a:ext uri="{FF2B5EF4-FFF2-40B4-BE49-F238E27FC236}">
                <a16:creationId xmlns:a16="http://schemas.microsoft.com/office/drawing/2014/main" id="{F912DEAC-5F68-B1FB-463F-E67B9F86B181}"/>
              </a:ext>
            </a:extLst>
          </p:cNvPr>
          <p:cNvSpPr txBox="1"/>
          <p:nvPr/>
        </p:nvSpPr>
        <p:spPr>
          <a:xfrm>
            <a:off x="1124225" y="1400311"/>
            <a:ext cx="1014233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dirty="0">
                <a:latin typeface="Aptos"/>
              </a:rPr>
              <a:t>Name two global initiatives aimed at achieving health-related SDGs and briefly describe their primary focus.</a:t>
            </a:r>
          </a:p>
          <a:p>
            <a:pPr marL="228600" indent="-228600">
              <a:buFont typeface=""/>
              <a:buChar char="•"/>
            </a:pPr>
            <a:endParaRPr lang="en-US" sz="2400" dirty="0">
              <a:latin typeface="Aptos"/>
            </a:endParaRPr>
          </a:p>
          <a:p>
            <a:pPr marL="228600" indent="-228600">
              <a:buFont typeface=""/>
              <a:buChar char="•"/>
            </a:pPr>
            <a:r>
              <a:rPr lang="en-US" sz="2400" dirty="0">
                <a:latin typeface="Aptos"/>
              </a:rPr>
              <a:t>Explain one way in which the UK’s national health policies have contributed to the achievement of SDG 3.</a:t>
            </a:r>
          </a:p>
          <a:p>
            <a:pPr marL="228600" indent="-228600">
              <a:buFont typeface=""/>
              <a:buChar char="•"/>
            </a:pPr>
            <a:endParaRPr lang="en-US" sz="2400" dirty="0">
              <a:latin typeface="Aptos"/>
            </a:endParaRPr>
          </a:p>
          <a:p>
            <a:pPr marL="228600" indent="-228600">
              <a:buFont typeface=""/>
              <a:buChar char="•"/>
            </a:pPr>
            <a:r>
              <a:rPr lang="en-US" sz="2400" dirty="0">
                <a:latin typeface="Aptos"/>
              </a:rPr>
              <a:t>Identify one challenge in implementing SDG initiatives in the UK and propose a potential solution to address this challenge.</a:t>
            </a:r>
          </a:p>
          <a:p>
            <a:pPr marL="228600" indent="-228600">
              <a:buFont typeface=""/>
              <a:buChar char="•"/>
            </a:pPr>
            <a:endParaRPr lang="en-US" sz="2400" dirty="0">
              <a:latin typeface="Aptos"/>
            </a:endParaRPr>
          </a:p>
          <a:p>
            <a:pPr marL="228600" indent="-228600">
              <a:buFont typeface=""/>
              <a:buChar char="•"/>
            </a:pPr>
            <a:r>
              <a:rPr lang="en-US" sz="2400" dirty="0">
                <a:latin typeface="Aptos"/>
              </a:rPr>
              <a:t>How can Health and Social Care (HSC) practices be improved to better align with the goals of SDG 3? Provide one specific recommendation.</a:t>
            </a:r>
          </a:p>
        </p:txBody>
      </p:sp>
      <p:pic>
        <p:nvPicPr>
          <p:cNvPr id="5" name="Picture 4" descr="Generic green tick : Amazon.co.uk: DIY ...">
            <a:extLst>
              <a:ext uri="{FF2B5EF4-FFF2-40B4-BE49-F238E27FC236}">
                <a16:creationId xmlns:a16="http://schemas.microsoft.com/office/drawing/2014/main" id="{C6DDF6FF-657D-7494-03FB-7C4D769E559F}"/>
              </a:ext>
            </a:extLst>
          </p:cNvPr>
          <p:cNvPicPr>
            <a:picLocks noChangeAspect="1"/>
          </p:cNvPicPr>
          <p:nvPr/>
        </p:nvPicPr>
        <p:blipFill>
          <a:blip r:embed="rId2"/>
          <a:stretch>
            <a:fillRect/>
          </a:stretch>
        </p:blipFill>
        <p:spPr>
          <a:xfrm>
            <a:off x="8761895" y="60394"/>
            <a:ext cx="1283253" cy="1226517"/>
          </a:xfrm>
          <a:prstGeom prst="rect">
            <a:avLst/>
          </a:prstGeom>
        </p:spPr>
      </p:pic>
    </p:spTree>
    <p:extLst>
      <p:ext uri="{BB962C8B-B14F-4D97-AF65-F5344CB8AC3E}">
        <p14:creationId xmlns:p14="http://schemas.microsoft.com/office/powerpoint/2010/main" val="161495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365235" y="194739"/>
            <a:ext cx="10972800" cy="888337"/>
          </a:xfrm>
        </p:spPr>
        <p:txBody>
          <a:bodyPr/>
          <a:lstStyle/>
          <a:p>
            <a:r>
              <a:rPr lang="en-GB" b="1" dirty="0">
                <a:solidFill>
                  <a:srgbClr val="002060"/>
                </a:solidFill>
                <a:latin typeface="Aptos"/>
              </a:rPr>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68676" y="1083076"/>
            <a:ext cx="12023324" cy="4856085"/>
          </a:xfrm>
        </p:spPr>
        <p:txBody>
          <a:bodyPr vert="horz" lIns="91440" tIns="45720" rIns="91440" bIns="45720" rtlCol="0" anchor="t">
            <a:normAutofit lnSpcReduction="10000"/>
          </a:bodyPr>
          <a:lstStyle/>
          <a:p>
            <a:pPr marL="0" indent="0">
              <a:buNone/>
            </a:pPr>
            <a:endParaRPr lang="en-GB" sz="1900" dirty="0">
              <a:latin typeface="Aptos"/>
              <a:cs typeface="Times New Roman"/>
            </a:endParaRPr>
          </a:p>
          <a:p>
            <a:r>
              <a:rPr lang="en-GB" sz="1600" err="1">
                <a:latin typeface="Aptos"/>
                <a:ea typeface="+mn-lt"/>
                <a:cs typeface="+mn-lt"/>
              </a:rPr>
              <a:t>Ganju</a:t>
            </a:r>
            <a:r>
              <a:rPr lang="en-GB" sz="1600" dirty="0">
                <a:latin typeface="Aptos"/>
                <a:ea typeface="+mn-lt"/>
                <a:cs typeface="+mn-lt"/>
              </a:rPr>
              <a:t>, A., Goulart, A. C., Ray, A., Majumdar, A., Jeffers, B. W., </a:t>
            </a:r>
            <a:r>
              <a:rPr lang="en-GB" sz="1600" err="1">
                <a:latin typeface="Aptos"/>
                <a:ea typeface="+mn-lt"/>
                <a:cs typeface="+mn-lt"/>
              </a:rPr>
              <a:t>Llamosa</a:t>
            </a:r>
            <a:r>
              <a:rPr lang="en-GB" sz="1600" dirty="0">
                <a:latin typeface="Aptos"/>
                <a:ea typeface="+mn-lt"/>
                <a:cs typeface="+mn-lt"/>
              </a:rPr>
              <a:t>, G., Cañizares, H., Ramos-Cañizares, I. J., Fadhil, I., Subramaniam, K., Lim, L.-L., El Bizri, L., Ramesh, M., Guilford, M., &amp; Ali, R. (2020). Systemic solutions for addressing non-communicable diseases in low- and middle-income countries. </a:t>
            </a:r>
            <a:r>
              <a:rPr lang="en-GB" sz="1600" i="1" dirty="0">
                <a:latin typeface="Aptos"/>
                <a:ea typeface="+mn-lt"/>
                <a:cs typeface="+mn-lt"/>
              </a:rPr>
              <a:t>Journal of Multidisciplinary Healthcare, 13</a:t>
            </a:r>
            <a:r>
              <a:rPr lang="en-GB" sz="1600" dirty="0">
                <a:latin typeface="Aptos"/>
                <a:ea typeface="+mn-lt"/>
                <a:cs typeface="+mn-lt"/>
              </a:rPr>
              <a:t>, 693–707. </a:t>
            </a:r>
            <a:r>
              <a:rPr lang="en-GB" sz="1600" dirty="0">
                <a:latin typeface="Aptos"/>
                <a:ea typeface="+mn-lt"/>
                <a:cs typeface="+mn-lt"/>
                <a:hlinkClick r:id="rId2"/>
              </a:rPr>
              <a:t>https://doi.org/10.2147/JMDH.S252300</a:t>
            </a:r>
            <a:endParaRPr lang="en-GB" sz="1600" dirty="0">
              <a:latin typeface="Aptos"/>
              <a:cs typeface="Times New Roman"/>
            </a:endParaRPr>
          </a:p>
          <a:p>
            <a:r>
              <a:rPr lang="en-GB" sz="1600" dirty="0">
                <a:latin typeface="Aptos"/>
                <a:ea typeface="+mn-lt"/>
                <a:cs typeface="+mn-lt"/>
              </a:rPr>
              <a:t>NHS England (2019) </a:t>
            </a:r>
            <a:r>
              <a:rPr lang="en-GB" sz="1600" i="1" dirty="0">
                <a:latin typeface="Aptos"/>
                <a:ea typeface="+mn-lt"/>
                <a:cs typeface="+mn-lt"/>
              </a:rPr>
              <a:t>The NHS Long Term Plan: Overview and summary</a:t>
            </a:r>
            <a:r>
              <a:rPr lang="en-GB" sz="1600" dirty="0">
                <a:latin typeface="Aptos"/>
                <a:ea typeface="+mn-lt"/>
                <a:cs typeface="+mn-lt"/>
              </a:rPr>
              <a:t>. Available at: </a:t>
            </a:r>
            <a:r>
              <a:rPr lang="en-GB" sz="1600" dirty="0">
                <a:latin typeface="Aptos"/>
                <a:ea typeface="+mn-lt"/>
                <a:cs typeface="+mn-lt"/>
                <a:hlinkClick r:id="rId3"/>
              </a:rPr>
              <a:t>https://www.longtermplan.nhs.uk/online-version/overview-and-summary/</a:t>
            </a:r>
            <a:r>
              <a:rPr lang="en-GB" sz="1600" dirty="0">
                <a:latin typeface="Aptos"/>
                <a:ea typeface="+mn-lt"/>
                <a:cs typeface="+mn-lt"/>
              </a:rPr>
              <a:t> (Accessed: 29 April 2025)</a:t>
            </a:r>
            <a:r>
              <a:rPr lang="en-GB" sz="1600" dirty="0">
                <a:ea typeface="+mn-lt"/>
                <a:cs typeface="+mn-lt"/>
              </a:rPr>
              <a:t>.</a:t>
            </a:r>
            <a:endParaRPr lang="en-GB" sz="1600" dirty="0">
              <a:latin typeface="Aptos"/>
              <a:ea typeface="+mn-lt"/>
              <a:cs typeface="+mn-lt"/>
            </a:endParaRPr>
          </a:p>
          <a:p>
            <a:r>
              <a:rPr lang="en-GB" sz="1600" dirty="0">
                <a:latin typeface="Aptos"/>
                <a:ea typeface="+mn-lt"/>
                <a:cs typeface="+mn-lt"/>
              </a:rPr>
              <a:t>Owusu, M. F., Adu, J., Gyamfi, S., Martin-Yeboah, E., &amp; </a:t>
            </a:r>
            <a:r>
              <a:rPr lang="en-GB" sz="1600" dirty="0" err="1">
                <a:latin typeface="Aptos"/>
                <a:ea typeface="+mn-lt"/>
                <a:cs typeface="+mn-lt"/>
              </a:rPr>
              <a:t>Dortey</a:t>
            </a:r>
            <a:r>
              <a:rPr lang="en-GB" sz="1600" dirty="0">
                <a:latin typeface="Aptos"/>
                <a:ea typeface="+mn-lt"/>
                <a:cs typeface="+mn-lt"/>
              </a:rPr>
              <a:t>, B. A. (2024). Tackling the non-communicable disease epidemic: A framework for policy action in low- and middle-income countries. </a:t>
            </a:r>
            <a:r>
              <a:rPr lang="en-GB" sz="1600" i="1" dirty="0">
                <a:latin typeface="Aptos"/>
                <a:ea typeface="+mn-lt"/>
                <a:cs typeface="+mn-lt"/>
              </a:rPr>
              <a:t>Pan African Medical Journal, 47</a:t>
            </a:r>
            <a:r>
              <a:rPr lang="en-GB" sz="1600" dirty="0">
                <a:latin typeface="Aptos"/>
                <a:ea typeface="+mn-lt"/>
                <a:cs typeface="+mn-lt"/>
              </a:rPr>
              <a:t>, 82. </a:t>
            </a:r>
            <a:r>
              <a:rPr lang="en-GB" sz="1600" dirty="0">
                <a:latin typeface="Aptos"/>
                <a:ea typeface="+mn-lt"/>
                <a:cs typeface="+mn-lt"/>
                <a:hlinkClick r:id="rId4"/>
              </a:rPr>
              <a:t>https://doi.org/10.11604/pamj.2024.47.82.41089</a:t>
            </a:r>
            <a:endParaRPr lang="en-GB" sz="1600" dirty="0">
              <a:latin typeface="Aptos"/>
              <a:cs typeface="Times New Roman"/>
            </a:endParaRPr>
          </a:p>
          <a:p>
            <a:r>
              <a:rPr lang="en-GB" sz="1600" dirty="0">
                <a:latin typeface="Aptos"/>
                <a:cs typeface="Times New Roman"/>
              </a:rPr>
              <a:t>The Global Fund (2022). </a:t>
            </a:r>
            <a:r>
              <a:rPr lang="en-GB" sz="1600" i="1" dirty="0">
                <a:latin typeface="Aptos"/>
                <a:cs typeface="Times New Roman"/>
              </a:rPr>
              <a:t>About the Global Fund</a:t>
            </a:r>
            <a:r>
              <a:rPr lang="en-GB" sz="1600" dirty="0">
                <a:latin typeface="Aptos"/>
                <a:cs typeface="Times New Roman"/>
              </a:rPr>
              <a:t>. [online] </a:t>
            </a:r>
            <a:r>
              <a:rPr lang="en-GB" sz="1600" dirty="0">
                <a:latin typeface="Aptos"/>
                <a:cs typeface="Times New Roman"/>
                <a:hlinkClick r:id="rId5"/>
              </a:rPr>
              <a:t>www.theglobalfund.org</a:t>
            </a:r>
            <a:r>
              <a:rPr lang="en-GB" sz="1600" dirty="0">
                <a:latin typeface="Aptos"/>
                <a:cs typeface="Times New Roman"/>
              </a:rPr>
              <a:t>. Available at: </a:t>
            </a:r>
            <a:r>
              <a:rPr lang="en-GB" sz="1600" dirty="0">
                <a:latin typeface="Aptos"/>
                <a:cs typeface="Times New Roman"/>
                <a:hlinkClick r:id="rId6"/>
              </a:rPr>
              <a:t>https://www.theglobalfund.org/en/about-the-global-fund/</a:t>
            </a:r>
            <a:r>
              <a:rPr lang="en-GB" sz="1600" dirty="0">
                <a:latin typeface="Aptos"/>
                <a:cs typeface="Times New Roman"/>
              </a:rPr>
              <a:t> (Accessed: 22 August 2024).</a:t>
            </a:r>
            <a:endParaRPr lang="en-GB" sz="1600" dirty="0">
              <a:latin typeface="Aptos"/>
            </a:endParaRPr>
          </a:p>
          <a:p>
            <a:r>
              <a:rPr lang="en-GB" sz="1600" dirty="0">
                <a:latin typeface="Aptos"/>
                <a:cs typeface="Times New Roman"/>
              </a:rPr>
              <a:t>UNDP (2024). </a:t>
            </a:r>
            <a:r>
              <a:rPr lang="en-GB" sz="1600" i="1" dirty="0">
                <a:latin typeface="Aptos"/>
                <a:cs typeface="Times New Roman"/>
              </a:rPr>
              <a:t>The promise of health for all | United Nations Development Programme</a:t>
            </a:r>
            <a:r>
              <a:rPr lang="en-GB" sz="1600" dirty="0">
                <a:latin typeface="Aptos"/>
                <a:cs typeface="Times New Roman"/>
              </a:rPr>
              <a:t>. [online] UNDP. Available at: </a:t>
            </a:r>
            <a:r>
              <a:rPr lang="en-GB" sz="1600" dirty="0">
                <a:latin typeface="Aptos"/>
                <a:cs typeface="Times New Roman"/>
                <a:hlinkClick r:id="rId7"/>
              </a:rPr>
              <a:t>https://www.undp.org/stories/promise-health-all</a:t>
            </a:r>
            <a:r>
              <a:rPr lang="en-GB" sz="1600" dirty="0">
                <a:latin typeface="Aptos"/>
                <a:cs typeface="Times New Roman"/>
              </a:rPr>
              <a:t> (Accessed: 22 August 2024).</a:t>
            </a:r>
            <a:endParaRPr lang="en-GB" sz="1600" dirty="0">
              <a:latin typeface="Aptos"/>
            </a:endParaRPr>
          </a:p>
          <a:p>
            <a:r>
              <a:rPr lang="en-GB" sz="1600" dirty="0">
                <a:latin typeface="Aptos"/>
                <a:cs typeface="Times New Roman"/>
              </a:rPr>
              <a:t>United Nations (2024). </a:t>
            </a:r>
            <a:r>
              <a:rPr lang="en-GB" sz="1600" i="1" dirty="0">
                <a:latin typeface="Aptos"/>
                <a:cs typeface="Times New Roman"/>
              </a:rPr>
              <a:t>The 17 Sustainable Development Goals</a:t>
            </a:r>
            <a:r>
              <a:rPr lang="en-GB" sz="1600" dirty="0">
                <a:latin typeface="Aptos"/>
                <a:cs typeface="Times New Roman"/>
              </a:rPr>
              <a:t>. [online] United Nations. Available at: </a:t>
            </a:r>
            <a:r>
              <a:rPr lang="en-GB" sz="1600" dirty="0">
                <a:latin typeface="Aptos"/>
                <a:cs typeface="Times New Roman"/>
                <a:hlinkClick r:id="rId8"/>
              </a:rPr>
              <a:t>https://sdgs.un.org/goals</a:t>
            </a:r>
            <a:r>
              <a:rPr lang="en-GB" sz="1600" dirty="0">
                <a:latin typeface="Aptos"/>
                <a:cs typeface="Times New Roman"/>
              </a:rPr>
              <a:t> (Accessed: 22 August 2024).</a:t>
            </a:r>
            <a:endParaRPr lang="en-GB" sz="1600" dirty="0">
              <a:latin typeface="Aptos"/>
            </a:endParaRPr>
          </a:p>
          <a:p>
            <a:r>
              <a:rPr lang="en-GB" sz="1600" dirty="0">
                <a:latin typeface="Aptos"/>
                <a:cs typeface="Times New Roman"/>
              </a:rPr>
              <a:t>World Health Organization (2024). </a:t>
            </a:r>
            <a:r>
              <a:rPr lang="en-GB" sz="1600" i="1" dirty="0">
                <a:latin typeface="Aptos"/>
                <a:cs typeface="Times New Roman"/>
              </a:rPr>
              <a:t>Sustainable Development Goals 3 - The Global Action Plan for Healthy Lives and Well-being for All</a:t>
            </a:r>
            <a:r>
              <a:rPr lang="en-GB" sz="1600" dirty="0">
                <a:latin typeface="Aptos"/>
                <a:cs typeface="Times New Roman"/>
              </a:rPr>
              <a:t>. [online] </a:t>
            </a:r>
            <a:r>
              <a:rPr lang="en-GB" sz="1600" dirty="0">
                <a:latin typeface="Aptos"/>
                <a:cs typeface="Times New Roman"/>
                <a:hlinkClick r:id="rId9"/>
              </a:rPr>
              <a:t>www.who.int</a:t>
            </a:r>
            <a:r>
              <a:rPr lang="en-GB" sz="1600" dirty="0">
                <a:latin typeface="Aptos"/>
                <a:cs typeface="Times New Roman"/>
              </a:rPr>
              <a:t>. Available at: </a:t>
            </a:r>
            <a:r>
              <a:rPr lang="en-GB" sz="1600" dirty="0">
                <a:latin typeface="Aptos"/>
                <a:cs typeface="Times New Roman"/>
                <a:hlinkClick r:id="rId10"/>
              </a:rPr>
              <a:t>https://www.who.int/initiatives/sdg3-global-action-plan</a:t>
            </a:r>
            <a:r>
              <a:rPr lang="en-GB" sz="1600" dirty="0">
                <a:latin typeface="Aptos"/>
                <a:cs typeface="Times New Roman"/>
              </a:rPr>
              <a:t> (Accessed 22 August 2024).</a:t>
            </a:r>
            <a:endParaRPr lang="en-GB" sz="1600" dirty="0">
              <a:latin typeface="Aptos"/>
            </a:endParaRPr>
          </a:p>
          <a:p>
            <a:endParaRPr lang="en-GB" dirty="0">
              <a:latin typeface="Aptos"/>
            </a:endParaRP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4619</Words>
  <Application>Microsoft Office PowerPoint</Application>
  <PresentationFormat>Widescreen</PresentationFormat>
  <Paragraphs>281</Paragraphs>
  <Slides>36</Slides>
  <Notes>11</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Myriad Pro</vt:lpstr>
      <vt:lpstr>Aptos</vt:lpstr>
      <vt:lpstr>Arial</vt:lpstr>
      <vt:lpstr>Calibri</vt:lpstr>
      <vt:lpstr>Wingdings</vt:lpstr>
      <vt:lpstr>20140311PresentationUWTSDTemplate</vt:lpstr>
      <vt:lpstr>Health, Wellbeing and Sustainable Development (BMHP6030)</vt:lpstr>
      <vt:lpstr>Lesson Objectives</vt:lpstr>
      <vt:lpstr>Sustainable Development Goals</vt:lpstr>
      <vt:lpstr>Sustainable Development Goals</vt:lpstr>
      <vt:lpstr>How does SDG 3 Impact the Health and Wellbeing of Citizens</vt:lpstr>
      <vt:lpstr>How does SDG 3 Impact the Health and Wellbeing of Citizens</vt:lpstr>
      <vt:lpstr>Successes</vt:lpstr>
      <vt:lpstr>Every Woman Every Child (EWEC) – 2010 Onwards</vt:lpstr>
      <vt:lpstr>UN World Food Programme</vt:lpstr>
      <vt:lpstr>Polio Eradication Programme</vt:lpstr>
      <vt:lpstr>Challenges</vt:lpstr>
      <vt:lpstr>Non-Communicable Diseases</vt:lpstr>
      <vt:lpstr>Global Initiatives Towards SDG 3</vt:lpstr>
      <vt:lpstr>Global Initiatives Towards SDG 3</vt:lpstr>
      <vt:lpstr>Global Agencies </vt:lpstr>
      <vt:lpstr>International Agencies-OECD’s role in global health promotion</vt:lpstr>
      <vt:lpstr>International Agencies-United Nations role in building a sustainable future</vt:lpstr>
      <vt:lpstr>                               </vt:lpstr>
      <vt:lpstr>General Assembly Discussions – September 2026</vt:lpstr>
      <vt:lpstr>WHO</vt:lpstr>
      <vt:lpstr>The UN Childrens Fund UNICEF</vt:lpstr>
      <vt:lpstr>The Food and Agriculture Organisation of the UN (FAO)</vt:lpstr>
      <vt:lpstr>National Initiatives –UKHSA and OHID</vt:lpstr>
      <vt:lpstr>Local Government Initiatives</vt:lpstr>
      <vt:lpstr>Community Champions</vt:lpstr>
      <vt:lpstr>Successes and Challenges</vt:lpstr>
      <vt:lpstr>National Initiatives -Five Year Forward View for Mental Health (2016)</vt:lpstr>
      <vt:lpstr>The Mental Health, Learning Disability and Autism (MHLDA) Overview Dashboard</vt:lpstr>
      <vt:lpstr>National Initiatives -Mental Health  Analysis</vt:lpstr>
      <vt:lpstr>National Initiatives -Change4life          Better Health (2021-present)           </vt:lpstr>
      <vt:lpstr>Better Health</vt:lpstr>
      <vt:lpstr>National Initiatives – Covid-19 vaccination Programme</vt:lpstr>
      <vt:lpstr>Evaluating Impact on HSC Practices</vt:lpstr>
      <vt:lpstr>Recognising Shortfalls and Proposing Improvements to meet SDG's</vt:lpstr>
      <vt:lpstr>Knowledge Check!</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Parese Ahmed</cp:lastModifiedBy>
  <cp:revision>680</cp:revision>
  <dcterms:created xsi:type="dcterms:W3CDTF">2021-06-30T17:36:36Z</dcterms:created>
  <dcterms:modified xsi:type="dcterms:W3CDTF">2026-09-28T11:30:16Z</dcterms:modified>
</cp:coreProperties>
</file>