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357" r:id="rId5"/>
    <p:sldId id="352" r:id="rId6"/>
    <p:sldId id="353" r:id="rId7"/>
    <p:sldId id="354" r:id="rId8"/>
    <p:sldId id="355" r:id="rId9"/>
    <p:sldId id="382" r:id="rId10"/>
    <p:sldId id="384" r:id="rId11"/>
    <p:sldId id="358" r:id="rId12"/>
    <p:sldId id="359" r:id="rId13"/>
    <p:sldId id="381" r:id="rId14"/>
    <p:sldId id="360" r:id="rId15"/>
    <p:sldId id="383" r:id="rId16"/>
    <p:sldId id="362" r:id="rId17"/>
    <p:sldId id="319" r:id="rId18"/>
    <p:sldId id="320" r:id="rId19"/>
    <p:sldId id="374" r:id="rId20"/>
    <p:sldId id="322" r:id="rId21"/>
    <p:sldId id="327" r:id="rId22"/>
    <p:sldId id="369" r:id="rId23"/>
    <p:sldId id="368" r:id="rId24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B16E8E-8A50-496A-BB4D-45233BE81338}" v="7" dt="2022-11-16T10:38:13.493"/>
    <p1510:client id="{FC816383-E955-4465-B6A8-BDC39FC3FBF4}" v="1" vWet="5" dt="2022-11-16T10:37:45.386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60" y="465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i Phelps" userId="44e5b747-28bd-454d-8b1f-8b8d7db49187" providerId="ADAL" clId="{67B16E8E-8A50-496A-BB4D-45233BE81338}"/>
    <pc:docChg chg="addSld modSld">
      <pc:chgData name="Ceri Phelps" userId="44e5b747-28bd-454d-8b1f-8b8d7db49187" providerId="ADAL" clId="{67B16E8E-8A50-496A-BB4D-45233BE81338}" dt="2022-11-16T11:17:04.358" v="12" actId="1076"/>
      <pc:docMkLst>
        <pc:docMk/>
      </pc:docMkLst>
      <pc:sldChg chg="addSp delSp modSp mod">
        <pc:chgData name="Ceri Phelps" userId="44e5b747-28bd-454d-8b1f-8b8d7db49187" providerId="ADAL" clId="{67B16E8E-8A50-496A-BB4D-45233BE81338}" dt="2022-11-16T10:37:48.586" v="3"/>
        <pc:sldMkLst>
          <pc:docMk/>
          <pc:sldMk cId="80453737" sldId="382"/>
        </pc:sldMkLst>
        <pc:spChg chg="mod">
          <ac:chgData name="Ceri Phelps" userId="44e5b747-28bd-454d-8b1f-8b8d7db49187" providerId="ADAL" clId="{67B16E8E-8A50-496A-BB4D-45233BE81338}" dt="2022-11-16T10:37:42.987" v="1" actId="20577"/>
          <ac:spMkLst>
            <pc:docMk/>
            <pc:sldMk cId="80453737" sldId="382"/>
            <ac:spMk id="3" creationId="{A68EE65C-EF3C-2E6D-B5B5-75C0E3A2A453}"/>
          </ac:spMkLst>
        </pc:spChg>
        <pc:spChg chg="add del">
          <ac:chgData name="Ceri Phelps" userId="44e5b747-28bd-454d-8b1f-8b8d7db49187" providerId="ADAL" clId="{67B16E8E-8A50-496A-BB4D-45233BE81338}" dt="2022-11-16T10:37:48.586" v="3"/>
          <ac:spMkLst>
            <pc:docMk/>
            <pc:sldMk cId="80453737" sldId="382"/>
            <ac:spMk id="4" creationId="{34C5FF1B-04EA-5D2A-2D89-280AE646BF5F}"/>
          </ac:spMkLst>
        </pc:spChg>
        <pc:spChg chg="add del">
          <ac:chgData name="Ceri Phelps" userId="44e5b747-28bd-454d-8b1f-8b8d7db49187" providerId="ADAL" clId="{67B16E8E-8A50-496A-BB4D-45233BE81338}" dt="2022-11-16T10:37:48.586" v="3"/>
          <ac:spMkLst>
            <pc:docMk/>
            <pc:sldMk cId="80453737" sldId="382"/>
            <ac:spMk id="5" creationId="{2E606873-4DD9-51D6-D01F-B5BB92430730}"/>
          </ac:spMkLst>
        </pc:spChg>
        <pc:picChg chg="add del">
          <ac:chgData name="Ceri Phelps" userId="44e5b747-28bd-454d-8b1f-8b8d7db49187" providerId="ADAL" clId="{67B16E8E-8A50-496A-BB4D-45233BE81338}" dt="2022-11-16T10:37:48.586" v="3"/>
          <ac:picMkLst>
            <pc:docMk/>
            <pc:sldMk cId="80453737" sldId="382"/>
            <ac:picMk id="2049" creationId="{81AE964F-B990-5B19-B8B3-E70A537BEB45}"/>
          </ac:picMkLst>
        </pc:picChg>
      </pc:sldChg>
      <pc:sldChg chg="addSp modSp mod">
        <pc:chgData name="Ceri Phelps" userId="44e5b747-28bd-454d-8b1f-8b8d7db49187" providerId="ADAL" clId="{67B16E8E-8A50-496A-BB4D-45233BE81338}" dt="2022-11-16T11:17:04.358" v="12" actId="1076"/>
        <pc:sldMkLst>
          <pc:docMk/>
          <pc:sldMk cId="1230393028" sldId="383"/>
        </pc:sldMkLst>
        <pc:spChg chg="mod">
          <ac:chgData name="Ceri Phelps" userId="44e5b747-28bd-454d-8b1f-8b8d7db49187" providerId="ADAL" clId="{67B16E8E-8A50-496A-BB4D-45233BE81338}" dt="2022-11-16T11:17:02.040" v="11" actId="1076"/>
          <ac:spMkLst>
            <pc:docMk/>
            <pc:sldMk cId="1230393028" sldId="383"/>
            <ac:spMk id="3" creationId="{09587B2C-E059-7799-6CC8-8EA04BCED59B}"/>
          </ac:spMkLst>
        </pc:spChg>
        <pc:picChg chg="add mod">
          <ac:chgData name="Ceri Phelps" userId="44e5b747-28bd-454d-8b1f-8b8d7db49187" providerId="ADAL" clId="{67B16E8E-8A50-496A-BB4D-45233BE81338}" dt="2022-11-16T11:17:04.358" v="12" actId="1076"/>
          <ac:picMkLst>
            <pc:docMk/>
            <pc:sldMk cId="1230393028" sldId="383"/>
            <ac:picMk id="5" creationId="{3B6DB4DA-3C4C-D807-399E-B25A36554802}"/>
          </ac:picMkLst>
        </pc:picChg>
      </pc:sldChg>
      <pc:sldChg chg="addSp delSp new mod">
        <pc:chgData name="Ceri Phelps" userId="44e5b747-28bd-454d-8b1f-8b8d7db49187" providerId="ADAL" clId="{67B16E8E-8A50-496A-BB4D-45233BE81338}" dt="2022-11-16T10:38:13.493" v="7" actId="22"/>
        <pc:sldMkLst>
          <pc:docMk/>
          <pc:sldMk cId="1338656917" sldId="384"/>
        </pc:sldMkLst>
        <pc:spChg chg="add del">
          <ac:chgData name="Ceri Phelps" userId="44e5b747-28bd-454d-8b1f-8b8d7db49187" providerId="ADAL" clId="{67B16E8E-8A50-496A-BB4D-45233BE81338}" dt="2022-11-16T10:37:57.297" v="6"/>
          <ac:spMkLst>
            <pc:docMk/>
            <pc:sldMk cId="1338656917" sldId="384"/>
            <ac:spMk id="2" creationId="{67BCAC9F-34F7-F768-BEA9-7AB351F3A52A}"/>
          </ac:spMkLst>
        </pc:spChg>
        <pc:spChg chg="add del">
          <ac:chgData name="Ceri Phelps" userId="44e5b747-28bd-454d-8b1f-8b8d7db49187" providerId="ADAL" clId="{67B16E8E-8A50-496A-BB4D-45233BE81338}" dt="2022-11-16T10:37:57.297" v="6"/>
          <ac:spMkLst>
            <pc:docMk/>
            <pc:sldMk cId="1338656917" sldId="384"/>
            <ac:spMk id="3" creationId="{C502A113-020F-A4C1-E845-4A5272D2C4C1}"/>
          </ac:spMkLst>
        </pc:spChg>
        <pc:picChg chg="add">
          <ac:chgData name="Ceri Phelps" userId="44e5b747-28bd-454d-8b1f-8b8d7db49187" providerId="ADAL" clId="{67B16E8E-8A50-496A-BB4D-45233BE81338}" dt="2022-11-16T10:38:13.493" v="7" actId="22"/>
          <ac:picMkLst>
            <pc:docMk/>
            <pc:sldMk cId="1338656917" sldId="384"/>
            <ac:picMk id="5" creationId="{8BC84CE6-73BB-C00C-57DD-54234068A833}"/>
          </ac:picMkLst>
        </pc:picChg>
        <pc:picChg chg="add del">
          <ac:chgData name="Ceri Phelps" userId="44e5b747-28bd-454d-8b1f-8b8d7db49187" providerId="ADAL" clId="{67B16E8E-8A50-496A-BB4D-45233BE81338}" dt="2022-11-16T10:37:57.297" v="6"/>
          <ac:picMkLst>
            <pc:docMk/>
            <pc:sldMk cId="1338656917" sldId="384"/>
            <ac:picMk id="3073" creationId="{C45CF82E-5883-D776-5008-6A6C745F56DE}"/>
          </ac:picMkLst>
        </pc:picChg>
      </pc:sldChg>
    </pc:docChg>
  </pc:docChgLst>
  <pc:docChgLst>
    <pc:chgData name="Ceri Phelps" userId="44e5b747-28bd-454d-8b1f-8b8d7db49187" providerId="ADAL" clId="{FC816383-E955-4465-B6A8-BDC39FC3FBF4}"/>
    <pc:docChg chg="modShowInfo">
      <pc:chgData name="Ceri Phelps" userId="44e5b747-28bd-454d-8b1f-8b8d7db49187" providerId="ADAL" clId="{FC816383-E955-4465-B6A8-BDC39FC3FBF4}" dt="2022-11-16T09:04:11.497" v="0" actId="2744"/>
      <pc:docMkLst>
        <pc:docMk/>
      </pc:docMkLst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11/16/2022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11/16/2022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EFFFDCB4-8443-BEDE-AB70-56AAC4BDC6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3932" y="386104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History of Counselling </a:t>
            </a:r>
            <a:br>
              <a:rPr lang="en-GB" altLang="en-US"/>
            </a:br>
            <a:r>
              <a:rPr lang="en-GB" altLang="en-US"/>
              <a:t>Session 16.11.22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Women and Madness: </a:t>
            </a:r>
            <a:br>
              <a:rPr lang="en-GB" altLang="en-US"/>
            </a:br>
            <a:r>
              <a:rPr lang="en-GB" altLang="en-US"/>
              <a:t>Thinking critically about literature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4D6B70D-A422-B98E-D1C4-C05374EF7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Thinking Critically means….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22B96F2-6602-9435-21B9-52D8D83945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Examining different viewpoints</a:t>
            </a:r>
          </a:p>
          <a:p>
            <a:r>
              <a:rPr lang="en-GB" altLang="en-US"/>
              <a:t>Learn to think from different perspectives</a:t>
            </a:r>
          </a:p>
          <a:p>
            <a:r>
              <a:rPr lang="en-GB" altLang="en-US"/>
              <a:t>View those opinions which differ from yours</a:t>
            </a:r>
          </a:p>
          <a:p>
            <a:r>
              <a:rPr lang="en-GB" altLang="en-US"/>
              <a:t>Examine the assumptions of your own viewpoints and of others</a:t>
            </a:r>
          </a:p>
          <a:p>
            <a:r>
              <a:rPr lang="en-GB" altLang="en-US"/>
              <a:t>Avoid automatic responses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F86906BF-4CFD-96C9-C0FB-1893DBC55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Critical thinking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8CE85B32-D959-496C-617D-E9CAFC45DE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 process that evaluates ideas through the testing of statements (accuracy) and the soundness of reasoning behind them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4D6B868-11F0-91AF-3D6C-C60EA1853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Critical Thinking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E2B9EEE4-64D4-9234-1802-1BDFA68DB0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Someone with this skill is able to:</a:t>
            </a:r>
          </a:p>
          <a:p>
            <a:r>
              <a:rPr lang="en-GB" altLang="en-US"/>
              <a:t>Understand the logical connections between ideas</a:t>
            </a:r>
          </a:p>
          <a:p>
            <a:r>
              <a:rPr lang="en-GB" altLang="en-US"/>
              <a:t>Detect inconsistencies and common mistakes in reasoning</a:t>
            </a:r>
          </a:p>
          <a:p>
            <a:r>
              <a:rPr lang="en-GB" altLang="en-US"/>
              <a:t>Solve problems systematically</a:t>
            </a:r>
          </a:p>
          <a:p>
            <a:r>
              <a:rPr lang="en-GB" altLang="en-US"/>
              <a:t>Reflect on the justification of one’s own beliefs and values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4">
            <a:extLst>
              <a:ext uri="{FF2B5EF4-FFF2-40B4-BE49-F238E27FC236}">
                <a16:creationId xmlns:a16="http://schemas.microsoft.com/office/drawing/2014/main" id="{1435D8AE-35F0-E5EB-0F5E-7FB486E38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612" y="341313"/>
            <a:ext cx="8229600" cy="1143000"/>
          </a:xfrm>
        </p:spPr>
        <p:txBody>
          <a:bodyPr/>
          <a:lstStyle/>
          <a:p>
            <a:r>
              <a:rPr lang="en-GB" altLang="en-US"/>
              <a:t>Thinking about the things you read…</a:t>
            </a:r>
          </a:p>
        </p:txBody>
      </p:sp>
      <p:sp>
        <p:nvSpPr>
          <p:cNvPr id="16387" name="Content Placeholder 5">
            <a:extLst>
              <a:ext uri="{FF2B5EF4-FFF2-40B4-BE49-F238E27FC236}">
                <a16:creationId xmlns:a16="http://schemas.microsoft.com/office/drawing/2014/main" id="{F828AC06-F3A0-AF65-E5F9-86F801A57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Keep an open mind</a:t>
            </a:r>
          </a:p>
          <a:p>
            <a:endParaRPr lang="en-GB" altLang="en-US"/>
          </a:p>
          <a:p>
            <a:r>
              <a:rPr lang="en-GB" altLang="en-US"/>
              <a:t>Identify key issues and raise questions </a:t>
            </a:r>
          </a:p>
          <a:p>
            <a:endParaRPr lang="en-GB" altLang="en-US"/>
          </a:p>
          <a:p>
            <a:r>
              <a:rPr lang="en-GB" altLang="en-US"/>
              <a:t>Obtain relevant facts</a:t>
            </a:r>
          </a:p>
          <a:p>
            <a:endParaRPr lang="en-GB" altLang="en-US"/>
          </a:p>
          <a:p>
            <a:r>
              <a:rPr lang="en-GB" altLang="en-US"/>
              <a:t>Evaluate the findings and form judgements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4DA37-FD35-6C8D-87F2-01E7D7A68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Seminar reading 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EE65C-EF3C-2E6D-B5B5-75C0E3A2A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err="1">
                <a:solidFill>
                  <a:srgbClr val="373A3C"/>
                </a:solidFill>
                <a:effectLst/>
                <a:latin typeface="-apple-system"/>
              </a:rPr>
              <a:t>Tasca</a:t>
            </a:r>
            <a:r>
              <a:rPr lang="en-GB" b="1" i="0">
                <a:solidFill>
                  <a:srgbClr val="373A3C"/>
                </a:solidFill>
                <a:effectLst/>
                <a:latin typeface="-apple-system"/>
              </a:rPr>
              <a:t>, C., </a:t>
            </a:r>
            <a:r>
              <a:rPr lang="en-GB" b="1" i="0" err="1">
                <a:solidFill>
                  <a:srgbClr val="373A3C"/>
                </a:solidFill>
                <a:effectLst/>
                <a:latin typeface="-apple-system"/>
              </a:rPr>
              <a:t>Rapetti</a:t>
            </a:r>
            <a:r>
              <a:rPr lang="en-GB" b="1" i="0">
                <a:solidFill>
                  <a:srgbClr val="373A3C"/>
                </a:solidFill>
                <a:effectLst/>
                <a:latin typeface="-apple-system"/>
              </a:rPr>
              <a:t>, M., Carta, M. G., &amp; Fadda, B. (2012). Women and hysteria in the history of mental health. </a:t>
            </a:r>
            <a:r>
              <a:rPr lang="en-GB" b="1" i="1">
                <a:solidFill>
                  <a:srgbClr val="373A3C"/>
                </a:solidFill>
                <a:effectLst/>
                <a:latin typeface="-apple-system"/>
              </a:rPr>
              <a:t>Clinical practice and epidemiology in mental health: CP &amp; EMH</a:t>
            </a:r>
            <a:r>
              <a:rPr lang="en-GB" b="1" i="0">
                <a:solidFill>
                  <a:srgbClr val="373A3C"/>
                </a:solidFill>
                <a:effectLst/>
                <a:latin typeface="-apple-system"/>
              </a:rPr>
              <a:t>, </a:t>
            </a:r>
            <a:r>
              <a:rPr lang="en-GB" b="1" i="1">
                <a:solidFill>
                  <a:srgbClr val="373A3C"/>
                </a:solidFill>
                <a:effectLst/>
                <a:latin typeface="-apple-system"/>
              </a:rPr>
              <a:t>8</a:t>
            </a:r>
            <a:r>
              <a:rPr lang="en-GB" b="1" i="0">
                <a:solidFill>
                  <a:srgbClr val="373A3C"/>
                </a:solidFill>
                <a:effectLst/>
                <a:latin typeface="-apple-system"/>
              </a:rPr>
              <a:t>, 110.</a:t>
            </a:r>
          </a:p>
          <a:p>
            <a:endParaRPr lang="en-GB" b="1">
              <a:solidFill>
                <a:srgbClr val="373A3C"/>
              </a:solidFill>
              <a:latin typeface="-apple-system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53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BC84CE6-73BB-C00C-57DD-54234068A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390" y="380977"/>
            <a:ext cx="6096045" cy="609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656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F6391E0-F60E-4AE0-BAD2-A287F1685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3237" y="333375"/>
            <a:ext cx="8229600" cy="11430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/>
              <a:t>Key questions when critically analysing an academic paper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78341A3C-F297-559E-8906-68451838E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0725" y="1844676"/>
            <a:ext cx="8229600" cy="4276725"/>
          </a:xfrm>
        </p:spPr>
        <p:txBody>
          <a:bodyPr>
            <a:normAutofit lnSpcReduction="10000"/>
          </a:bodyPr>
          <a:lstStyle/>
          <a:p>
            <a:r>
              <a:rPr lang="en-GB" altLang="en-US"/>
              <a:t>What is the main line of reasoning (the main argument)?</a:t>
            </a:r>
          </a:p>
          <a:p>
            <a:pPr>
              <a:buFont typeface="Wingdings 2" panose="05020102010507070707" pitchFamily="18" charset="2"/>
              <a:buNone/>
            </a:pPr>
            <a:endParaRPr lang="en-GB" altLang="en-US"/>
          </a:p>
          <a:p>
            <a:r>
              <a:rPr lang="en-GB" altLang="en-US"/>
              <a:t>What is the key evidence used to support the line of argument? </a:t>
            </a:r>
          </a:p>
          <a:p>
            <a:pPr>
              <a:buFont typeface="Wingdings 2" panose="05020102010507070707" pitchFamily="18" charset="2"/>
              <a:buNone/>
            </a:pPr>
            <a:endParaRPr lang="en-GB" altLang="en-US"/>
          </a:p>
          <a:p>
            <a:r>
              <a:rPr lang="en-GB" altLang="en-US"/>
              <a:t>When was the evidence produced? Is it up to date? Is it still relevant?</a:t>
            </a:r>
          </a:p>
          <a:p>
            <a:endParaRPr lang="en-GB" altLang="en-US"/>
          </a:p>
          <a:p>
            <a:r>
              <a:rPr lang="en-GB" altLang="en-US"/>
              <a:t>Is the evidence presented in a way that develops the argument and leads clearly to the conclusion?</a:t>
            </a:r>
          </a:p>
          <a:p>
            <a:endParaRPr lang="en-GB" altLang="en-US"/>
          </a:p>
          <a:p>
            <a:endParaRPr lang="en-GB" altLang="en-US" sz="16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9037A9B2-128D-0BD6-9C2B-2EEE4B5D0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2475" y="142875"/>
            <a:ext cx="8229600" cy="1143000"/>
          </a:xfrm>
        </p:spPr>
        <p:txBody>
          <a:bodyPr/>
          <a:lstStyle/>
          <a:p>
            <a:r>
              <a:rPr lang="en-GB" altLang="en-US"/>
              <a:t>The basics...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4A32392A-4240-60B7-F4C4-B6DEDEE5C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612" y="1357314"/>
            <a:ext cx="8229600" cy="5095875"/>
          </a:xfrm>
        </p:spPr>
        <p:txBody>
          <a:bodyPr>
            <a:normAutofit lnSpcReduction="10000"/>
          </a:bodyPr>
          <a:lstStyle/>
          <a:p>
            <a:r>
              <a:rPr lang="en-GB" altLang="en-US"/>
              <a:t>What type of article is it? </a:t>
            </a:r>
          </a:p>
          <a:p>
            <a:endParaRPr lang="en-GB" altLang="en-US"/>
          </a:p>
          <a:p>
            <a:r>
              <a:rPr lang="en-GB" altLang="en-US"/>
              <a:t> Research paper? </a:t>
            </a:r>
          </a:p>
          <a:p>
            <a:pPr lvl="1"/>
            <a:r>
              <a:rPr lang="en-GB" altLang="en-US"/>
              <a:t>Research study? </a:t>
            </a:r>
          </a:p>
          <a:p>
            <a:pPr lvl="1"/>
            <a:r>
              <a:rPr lang="en-GB" altLang="en-US"/>
              <a:t>Systematic review? </a:t>
            </a:r>
          </a:p>
          <a:p>
            <a:pPr lvl="1"/>
            <a:r>
              <a:rPr lang="en-GB" altLang="en-US"/>
              <a:t>Meta analysis?</a:t>
            </a:r>
          </a:p>
          <a:p>
            <a:endParaRPr lang="en-GB" altLang="en-US"/>
          </a:p>
          <a:p>
            <a:r>
              <a:rPr lang="en-GB" altLang="en-US"/>
              <a:t>Position piece?</a:t>
            </a:r>
          </a:p>
          <a:p>
            <a:r>
              <a:rPr lang="en-GB" altLang="en-US"/>
              <a:t>Policy document? </a:t>
            </a:r>
          </a:p>
          <a:p>
            <a:r>
              <a:rPr lang="en-GB" altLang="en-US"/>
              <a:t>Editorial? </a:t>
            </a:r>
          </a:p>
          <a:p>
            <a:r>
              <a:rPr lang="en-GB" altLang="en-US"/>
              <a:t>Blog? </a:t>
            </a:r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CDC6FDE4-5E6A-F13B-A342-CAD3B6432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2475" y="142875"/>
            <a:ext cx="8229600" cy="1143000"/>
          </a:xfrm>
        </p:spPr>
        <p:txBody>
          <a:bodyPr/>
          <a:lstStyle/>
          <a:p>
            <a:r>
              <a:rPr lang="en-GB" altLang="en-US"/>
              <a:t>The basics...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01D9D9A7-72C1-485D-9F4C-14574CCAA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612" y="1357313"/>
            <a:ext cx="8229600" cy="4768850"/>
          </a:xfrm>
        </p:spPr>
        <p:txBody>
          <a:bodyPr/>
          <a:lstStyle/>
          <a:p>
            <a:r>
              <a:rPr lang="en-GB" altLang="en-US"/>
              <a:t>Who are the authors?</a:t>
            </a:r>
          </a:p>
          <a:p>
            <a:endParaRPr lang="en-GB" altLang="en-US"/>
          </a:p>
          <a:p>
            <a:r>
              <a:rPr lang="en-GB" altLang="en-US"/>
              <a:t>Where are they from? </a:t>
            </a:r>
          </a:p>
          <a:p>
            <a:pPr lvl="1"/>
            <a:r>
              <a:rPr lang="en-GB" altLang="en-US"/>
              <a:t>Which university?</a:t>
            </a:r>
          </a:p>
          <a:p>
            <a:pPr lvl="1"/>
            <a:r>
              <a:rPr lang="en-GB" altLang="en-US"/>
              <a:t>Which country?</a:t>
            </a:r>
          </a:p>
          <a:p>
            <a:endParaRPr lang="en-GB" altLang="en-US"/>
          </a:p>
          <a:p>
            <a:r>
              <a:rPr lang="en-GB" altLang="en-US"/>
              <a:t>Was it a funded study?</a:t>
            </a:r>
          </a:p>
          <a:p>
            <a:pPr lvl="1"/>
            <a:r>
              <a:rPr lang="en-GB" altLang="en-US"/>
              <a:t>If so who funded it?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8683F1E2-BE85-F728-586B-1EDA72121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2475" y="142875"/>
            <a:ext cx="8229600" cy="1143000"/>
          </a:xfrm>
        </p:spPr>
        <p:txBody>
          <a:bodyPr/>
          <a:lstStyle/>
          <a:p>
            <a:r>
              <a:rPr lang="en-GB" altLang="en-US"/>
              <a:t>The basics...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DC47F90C-46B5-B066-D7EC-6816F0609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612" y="1357313"/>
            <a:ext cx="8229600" cy="4768850"/>
          </a:xfrm>
        </p:spPr>
        <p:txBody>
          <a:bodyPr/>
          <a:lstStyle/>
          <a:p>
            <a:endParaRPr lang="en-GB" altLang="en-US"/>
          </a:p>
          <a:p>
            <a:r>
              <a:rPr lang="en-GB" altLang="en-US"/>
              <a:t>When was it published?</a:t>
            </a:r>
          </a:p>
          <a:p>
            <a:pPr lvl="1"/>
            <a:r>
              <a:rPr lang="en-GB" altLang="en-US"/>
              <a:t>Old or new article?</a:t>
            </a:r>
          </a:p>
          <a:p>
            <a:pPr lvl="1"/>
            <a:r>
              <a:rPr lang="en-GB" altLang="en-US"/>
              <a:t>“classic study”? </a:t>
            </a:r>
          </a:p>
          <a:p>
            <a:pPr lvl="1"/>
            <a:r>
              <a:rPr lang="en-GB" altLang="en-US"/>
              <a:t>New theory/model?</a:t>
            </a:r>
          </a:p>
          <a:p>
            <a:endParaRPr lang="en-GB" altLang="en-US"/>
          </a:p>
          <a:p>
            <a:r>
              <a:rPr lang="en-GB" altLang="en-US"/>
              <a:t>What journal is it published in?</a:t>
            </a:r>
          </a:p>
          <a:p>
            <a:pPr lvl="1"/>
            <a:r>
              <a:rPr lang="en-GB" altLang="en-US"/>
              <a:t>Impact Factors/Prestige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96CCB-960F-C025-30E9-FDC610E3E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Critical appraisal of an empirical research paper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87B2C-E059-7799-6CC8-8EA04BCED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7530" y="1868163"/>
            <a:ext cx="9601200" cy="4495800"/>
          </a:xfrm>
        </p:spPr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Papazisis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Tsakiridis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I.,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Ainatzoglou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Pappa, A.,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Bellali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Kouvelas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Dagklis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 (2022). Prevalence of post-menopausal depression and associated factors: A web-based cross-sectional study in Greece.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Maturitas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156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12-17.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6DB4DA-3C4C-D807-399E-B25A36554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6273" y="3305528"/>
            <a:ext cx="3356278" cy="3349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393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3D6D7162-8C4C-B061-034D-54DC5157D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2475" y="142875"/>
            <a:ext cx="8229600" cy="1143000"/>
          </a:xfrm>
        </p:spPr>
        <p:txBody>
          <a:bodyPr/>
          <a:lstStyle/>
          <a:p>
            <a:r>
              <a:rPr lang="en-GB" altLang="en-US"/>
              <a:t>The study 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C025DEB8-8C35-8FF3-1EE4-3553F52CD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3932" y="1788432"/>
            <a:ext cx="8229600" cy="4911725"/>
          </a:xfrm>
        </p:spPr>
        <p:txBody>
          <a:bodyPr/>
          <a:lstStyle/>
          <a:p>
            <a:r>
              <a:rPr lang="en-GB" altLang="en-US"/>
              <a:t>What type of study is it?</a:t>
            </a:r>
          </a:p>
          <a:p>
            <a:endParaRPr lang="en-GB" altLang="en-US"/>
          </a:p>
          <a:p>
            <a:pPr lvl="1"/>
            <a:r>
              <a:rPr lang="en-GB" altLang="en-US"/>
              <a:t>Qualitative V Quantitative </a:t>
            </a:r>
          </a:p>
          <a:p>
            <a:pPr lvl="1"/>
            <a:endParaRPr lang="en-GB" altLang="en-US"/>
          </a:p>
          <a:p>
            <a:pPr lvl="1"/>
            <a:r>
              <a:rPr lang="en-GB" altLang="en-US"/>
              <a:t>Be wary of drawing conclusions from small qualitative studies</a:t>
            </a:r>
          </a:p>
          <a:p>
            <a:pPr lvl="1"/>
            <a:endParaRPr lang="en-GB" altLang="en-US"/>
          </a:p>
          <a:p>
            <a:pPr lvl="1"/>
            <a:r>
              <a:rPr lang="en-GB" altLang="en-US"/>
              <a:t>Qual studies tend to provide an in-depth understanding of a particular issue but cannot be easily generalised</a:t>
            </a:r>
          </a:p>
          <a:p>
            <a:pPr lvl="1"/>
            <a:endParaRPr lang="en-GB" altLang="en-US"/>
          </a:p>
          <a:p>
            <a:pPr lvl="1"/>
            <a:r>
              <a:rPr lang="en-GB" altLang="en-US"/>
              <a:t>Qual studies often extremely important if exploring a new/emerging area/issue (can inform future quantitative studies)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762223A-92C9-AFBF-D4B1-016C5E35D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2475" y="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The study 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C6E61457-CA15-CD06-6A02-C215821FC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5940" y="1874837"/>
            <a:ext cx="8229600" cy="4983163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/>
              <a:t>The sample</a:t>
            </a:r>
          </a:p>
          <a:p>
            <a:pPr lvl="1" eaLnBrk="1" hangingPunct="1"/>
            <a:r>
              <a:rPr lang="en-GB" altLang="en-US"/>
              <a:t>Small or large sample size?</a:t>
            </a:r>
          </a:p>
          <a:p>
            <a:pPr lvl="1" eaLnBrk="1" hangingPunct="1"/>
            <a:endParaRPr lang="en-GB" altLang="en-US"/>
          </a:p>
          <a:p>
            <a:pPr lvl="1" eaLnBrk="1" hangingPunct="1"/>
            <a:r>
              <a:rPr lang="en-GB" altLang="en-US" i="1"/>
              <a:t>How generalisable are the results?</a:t>
            </a:r>
          </a:p>
          <a:p>
            <a:pPr lvl="1" eaLnBrk="1" hangingPunct="1"/>
            <a:endParaRPr lang="en-GB" altLang="en-US" i="1"/>
          </a:p>
          <a:p>
            <a:pPr lvl="1" eaLnBrk="1" hangingPunct="1"/>
            <a:r>
              <a:rPr lang="en-GB" altLang="en-US" i="1"/>
              <a:t>Who were included/excluded?</a:t>
            </a:r>
          </a:p>
          <a:p>
            <a:pPr lvl="1" eaLnBrk="1" hangingPunct="1"/>
            <a:endParaRPr lang="en-GB" altLang="en-US" i="1"/>
          </a:p>
          <a:p>
            <a:pPr lvl="1" eaLnBrk="1" hangingPunct="1"/>
            <a:r>
              <a:rPr lang="en-GB" altLang="en-US" i="1"/>
              <a:t>What were the characteristics of the sample?</a:t>
            </a:r>
          </a:p>
          <a:p>
            <a:pPr lvl="1" eaLnBrk="1" hangingPunct="1"/>
            <a:endParaRPr lang="en-GB" altLang="en-US" i="1"/>
          </a:p>
          <a:p>
            <a:pPr lvl="1" eaLnBrk="1" hangingPunct="1"/>
            <a:r>
              <a:rPr lang="en-GB" altLang="en-US" i="1"/>
              <a:t>(how representative are they?)</a:t>
            </a:r>
          </a:p>
          <a:p>
            <a:pPr lvl="1" eaLnBrk="1" hangingPunct="1"/>
            <a:endParaRPr lang="en-GB" altLang="en-US" i="1"/>
          </a:p>
          <a:p>
            <a:pPr lvl="1" eaLnBrk="1" hangingPunct="1"/>
            <a:endParaRPr lang="en-GB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1FBE94C3-F260-AC81-2C1E-0B96A8DD9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964" y="404664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The analysis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B09EC-BBF4-80EB-DEE9-0F4D8E2E4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612" y="1285875"/>
            <a:ext cx="8229600" cy="484028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/>
              <a:t>Are the research questions and analyses clearly explained?</a:t>
            </a:r>
          </a:p>
          <a:p>
            <a:pPr>
              <a:defRPr/>
            </a:pPr>
            <a:endParaRPr lang="en-GB"/>
          </a:p>
          <a:p>
            <a:pPr>
              <a:defRPr/>
            </a:pPr>
            <a:r>
              <a:rPr lang="en-GB"/>
              <a:t>How valid do the results seem to be?</a:t>
            </a:r>
          </a:p>
          <a:p>
            <a:pPr>
              <a:defRPr/>
            </a:pPr>
            <a:endParaRPr lang="en-GB"/>
          </a:p>
          <a:p>
            <a:pPr>
              <a:defRPr/>
            </a:pPr>
            <a:r>
              <a:rPr lang="en-GB"/>
              <a:t>How reliable do the results seem to be?</a:t>
            </a:r>
          </a:p>
          <a:p>
            <a:pPr lvl="1">
              <a:defRPr/>
            </a:pPr>
            <a:r>
              <a:rPr lang="en-GB"/>
              <a:t> Researcher bias?</a:t>
            </a:r>
          </a:p>
          <a:p>
            <a:pPr lvl="1">
              <a:defRPr/>
            </a:pPr>
            <a:r>
              <a:rPr lang="en-GB"/>
              <a:t>Failure to consider alternative positions of frameworks?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786F8CD-A219-BDDC-83DF-0722B5A04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964" y="62068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The Data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2882189-66B7-DF42-B13C-DDA4F0A9F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7948" y="2013044"/>
            <a:ext cx="8229600" cy="4840288"/>
          </a:xfrm>
        </p:spPr>
        <p:txBody>
          <a:bodyPr/>
          <a:lstStyle/>
          <a:p>
            <a:pPr eaLnBrk="1" hangingPunct="1">
              <a:buFont typeface="Arial" charset="0"/>
              <a:buChar char="•"/>
              <a:defRPr/>
            </a:pPr>
            <a:r>
              <a:rPr lang="en-GB"/>
              <a:t>What type of data is collected?</a:t>
            </a:r>
          </a:p>
          <a:p>
            <a:pPr marL="457200" lvl="1" indent="0">
              <a:buNone/>
              <a:defRPr/>
            </a:pPr>
            <a:endParaRPr lang="en-GB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GB"/>
              <a:t>Standardised psychometric scales?</a:t>
            </a:r>
          </a:p>
          <a:p>
            <a:pPr lvl="2" eaLnBrk="1" hangingPunct="1">
              <a:buFont typeface="Arial" charset="0"/>
              <a:buChar char="•"/>
              <a:defRPr/>
            </a:pPr>
            <a:r>
              <a:rPr lang="en-GB"/>
              <a:t>Valid? Reliable? Robust?</a:t>
            </a:r>
          </a:p>
          <a:p>
            <a:pPr lvl="1" eaLnBrk="1" hangingPunct="1">
              <a:buFont typeface="Arial" charset="0"/>
              <a:buChar char="–"/>
              <a:defRPr/>
            </a:pPr>
            <a:endParaRPr lang="en-GB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GB"/>
              <a:t> Experimental data (reaction times, IATs </a:t>
            </a:r>
            <a:r>
              <a:rPr lang="en-GB" err="1"/>
              <a:t>etc</a:t>
            </a:r>
            <a:r>
              <a:rPr lang="en-GB"/>
              <a:t>)</a:t>
            </a:r>
          </a:p>
          <a:p>
            <a:pPr lvl="1" eaLnBrk="1" hangingPunct="1">
              <a:buFont typeface="Arial" charset="0"/>
              <a:buChar char="–"/>
              <a:defRPr/>
            </a:pPr>
            <a:endParaRPr lang="en-GB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GB"/>
              <a:t>Tests of models and theories?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A5EB661-6115-A870-2F89-5EFB3AC59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Methodological Critique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C2767476-C80F-9D5C-6EA5-AD59567C0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How could the study have been done better?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Do the authors acknowledge the limitations of their work?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No such thing as a perfect study!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2121D-5455-70CB-C541-BD20B1D92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/>
              <a:t>What are the limitations of the paper?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5F6E502D-647C-77D0-1E59-2CC4BC301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0725" y="1268413"/>
            <a:ext cx="8229600" cy="4525962"/>
          </a:xfrm>
        </p:spPr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How can I get the knowledge claims of the paper into some kind of perspective?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What are the aspects of the paper that may be ambiguous and open to different interpretations, and point toward a need for further research?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CAC8BAC5-C15A-9CDC-DFDF-EDA63DEB8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Synthesising the literature...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9B2E609B-C9BE-B6C1-4334-3648B717F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 single piece of research cannot just be considered on its own</a:t>
            </a:r>
          </a:p>
          <a:p>
            <a:pPr eaLnBrk="1" hangingPunct="1"/>
            <a:r>
              <a:rPr lang="en-GB" altLang="en-US"/>
              <a:t>Important to view the piece in its relation to a broader picture</a:t>
            </a:r>
          </a:p>
          <a:p>
            <a:pPr eaLnBrk="1" hangingPunct="1"/>
            <a:r>
              <a:rPr lang="en-GB" altLang="en-US"/>
              <a:t>Your research study can be viewed as a piece of a mosaic – the pattern only emerges when standing and looking at the mosaic as a whole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edu-cp\AppData\Local\Microsoft\Windows\Temporary Internet Files\Content.IE5\OUJGY1Y6\MP900443792[1].jpg">
            <a:extLst>
              <a:ext uri="{FF2B5EF4-FFF2-40B4-BE49-F238E27FC236}">
                <a16:creationId xmlns:a16="http://schemas.microsoft.com/office/drawing/2014/main" id="{8C3EA392-DE2C-ECCB-F38D-21FB078E6D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2387" y="404813"/>
            <a:ext cx="4637088" cy="6183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2C7375B-2A58-AC63-3BA4-A826531345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6488" y="2852738"/>
            <a:ext cx="4968875" cy="16319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A research study can be viewed as a piece of a mosaic – the pattern only emerges when standing and looking at the mosaic as a whole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000">
              <a:latin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4683C129-7B42-490A-AD74-E9303BC76D39}">
  <ds:schemaRefs>
    <ds:schemaRef ds:uri="4873beb7-5857-4685-be1f-d57550cc96c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F249165-F638-412C-8E0A-DFB7045CA2E0}">
  <ds:schemaRefs>
    <ds:schemaRef ds:uri="4873beb7-5857-4685-be1f-d57550cc96cc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0</TotalTime>
  <Words>744</Words>
  <Application>Microsoft Office PowerPoint</Application>
  <PresentationFormat>Custom</PresentationFormat>
  <Paragraphs>119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-apple-system</vt:lpstr>
      <vt:lpstr>Arial</vt:lpstr>
      <vt:lpstr>Euphemia</vt:lpstr>
      <vt:lpstr>Wingdings 2</vt:lpstr>
      <vt:lpstr>Serenity 16x9</vt:lpstr>
      <vt:lpstr>History of Counselling  Session 16.11.22  Women and Madness:  Thinking critically about literature</vt:lpstr>
      <vt:lpstr>Thinking Critically means….</vt:lpstr>
      <vt:lpstr>Critical thinking</vt:lpstr>
      <vt:lpstr>Critical Thinking</vt:lpstr>
      <vt:lpstr>Thinking about the things you read…</vt:lpstr>
      <vt:lpstr>Seminar reading  </vt:lpstr>
      <vt:lpstr>PowerPoint Presentation</vt:lpstr>
      <vt:lpstr>Key questions when critically analysing an academic paper</vt:lpstr>
      <vt:lpstr>The basics...</vt:lpstr>
      <vt:lpstr>The basics...</vt:lpstr>
      <vt:lpstr>The basics...</vt:lpstr>
      <vt:lpstr>Critical appraisal of an empirical research paper </vt:lpstr>
      <vt:lpstr>The study </vt:lpstr>
      <vt:lpstr>The study </vt:lpstr>
      <vt:lpstr>The analysis </vt:lpstr>
      <vt:lpstr>The Data </vt:lpstr>
      <vt:lpstr>Methodological Critique</vt:lpstr>
      <vt:lpstr>What are the limitations of the paper?</vt:lpstr>
      <vt:lpstr>Synthesising the literature...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of Counselling  Session 16.11.22  Women and Madness:  Thinking critically about literature</dc:title>
  <dc:creator>Ceri Phelps</dc:creator>
  <cp:lastModifiedBy>Ceri Phelps</cp:lastModifiedBy>
  <cp:revision>1</cp:revision>
  <dcterms:created xsi:type="dcterms:W3CDTF">2022-11-16T08:14:14Z</dcterms:created>
  <dcterms:modified xsi:type="dcterms:W3CDTF">2022-11-16T11:17:05Z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