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3" r:id="rId4"/>
  </p:sldMasterIdLst>
  <p:notesMasterIdLst>
    <p:notesMasterId r:id="rId19"/>
  </p:notesMasterIdLst>
  <p:sldIdLst>
    <p:sldId id="257" r:id="rId5"/>
    <p:sldId id="261" r:id="rId6"/>
    <p:sldId id="262" r:id="rId7"/>
    <p:sldId id="263" r:id="rId8"/>
    <p:sldId id="269" r:id="rId9"/>
    <p:sldId id="270" r:id="rId10"/>
    <p:sldId id="264" r:id="rId11"/>
    <p:sldId id="271" r:id="rId12"/>
    <p:sldId id="272" r:id="rId13"/>
    <p:sldId id="273" r:id="rId14"/>
    <p:sldId id="266" r:id="rId15"/>
    <p:sldId id="274" r:id="rId16"/>
    <p:sldId id="268" r:id="rId17"/>
    <p:sldId id="267"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4529"/>
    <a:srgbClr val="2B3922"/>
    <a:srgbClr val="2E3722"/>
    <a:srgbClr val="FCF7F1"/>
    <a:srgbClr val="B8D233"/>
    <a:srgbClr val="5CC6D6"/>
    <a:srgbClr val="F8D22F"/>
    <a:srgbClr val="F03F2B"/>
    <a:srgbClr val="3488A0"/>
    <a:srgbClr val="57903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44" autoAdjust="0"/>
    <p:restoredTop sz="75862" autoAdjust="0"/>
  </p:normalViewPr>
  <p:slideViewPr>
    <p:cSldViewPr snapToGrid="0">
      <p:cViewPr>
        <p:scale>
          <a:sx n="50" d="100"/>
          <a:sy n="50" d="100"/>
        </p:scale>
        <p:origin x="1494" y="108"/>
      </p:cViewPr>
      <p:guideLst/>
    </p:cSldViewPr>
  </p:slid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E5BCC5-04A4-4D66-BFA6-F4EA13C60B5C}" type="datetimeFigureOut">
              <a:rPr lang="en-GB" smtClean="0"/>
              <a:t>13/02/2022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4CB36E-54BD-490D-AD24-873B57354FAC}" type="slidenum">
              <a:rPr lang="en-GB" smtClean="0"/>
              <a:t>‹#›</a:t>
            </a:fld>
            <a:endParaRPr lang="en-GB"/>
          </a:p>
        </p:txBody>
      </p:sp>
    </p:spTree>
    <p:extLst>
      <p:ext uri="{BB962C8B-B14F-4D97-AF65-F5344CB8AC3E}">
        <p14:creationId xmlns:p14="http://schemas.microsoft.com/office/powerpoint/2010/main" val="11595467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*Please note that if students are using a mobile phone or tablet to access this app then please direct them to office.com to log in with their university email/password, here they can access the apps by clicking on the ‘Apps’ icon (9dots) in the bottom right-hand corner. ‘Forms’ can be found in the All apps list. The students will not be able to set up the form but </a:t>
            </a:r>
            <a:r>
              <a:rPr lang="en-GB" b="1" dirty="0"/>
              <a:t>will</a:t>
            </a:r>
            <a:r>
              <a:rPr lang="en-GB" dirty="0"/>
              <a:t> be able to edit a form if it has been shared with them via email and they have clicked on the link. So long as the students are logged into their university email on their phones, and click a link shared with them, then they </a:t>
            </a:r>
            <a:r>
              <a:rPr lang="en-GB" b="1" dirty="0"/>
              <a:t>will</a:t>
            </a:r>
            <a:r>
              <a:rPr lang="en-GB" dirty="0"/>
              <a:t> be able to view/edit the group form and share the link/download final data. (I managed it on my very old </a:t>
            </a:r>
            <a:r>
              <a:rPr lang="en-GB" dirty="0" err="1"/>
              <a:t>iphone</a:t>
            </a:r>
            <a:r>
              <a:rPr lang="en-GB" dirty="0"/>
              <a:t> with no problem). </a:t>
            </a:r>
          </a:p>
        </p:txBody>
      </p:sp>
      <p:sp>
        <p:nvSpPr>
          <p:cNvPr id="4" name="Slide Number Placeholder 3"/>
          <p:cNvSpPr>
            <a:spLocks noGrp="1"/>
          </p:cNvSpPr>
          <p:nvPr>
            <p:ph type="sldNum" sz="quarter" idx="5"/>
          </p:nvPr>
        </p:nvSpPr>
        <p:spPr/>
        <p:txBody>
          <a:bodyPr/>
          <a:lstStyle/>
          <a:p>
            <a:fld id="{3C4CB36E-54BD-490D-AD24-873B57354FAC}" type="slidenum">
              <a:rPr lang="en-GB" smtClean="0"/>
              <a:t>3</a:t>
            </a:fld>
            <a:endParaRPr lang="en-GB"/>
          </a:p>
        </p:txBody>
      </p:sp>
    </p:spTree>
    <p:extLst>
      <p:ext uri="{BB962C8B-B14F-4D97-AF65-F5344CB8AC3E}">
        <p14:creationId xmlns:p14="http://schemas.microsoft.com/office/powerpoint/2010/main" val="2440165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Students should click on Forms and +new </a:t>
            </a:r>
          </a:p>
          <a:p>
            <a:endParaRPr lang="en-GB" dirty="0"/>
          </a:p>
          <a:p>
            <a:r>
              <a:rPr lang="en-GB" dirty="0"/>
              <a:t>This </a:t>
            </a:r>
            <a:r>
              <a:rPr lang="en-GB" b="1" dirty="0"/>
              <a:t>video is narrated</a:t>
            </a:r>
            <a:r>
              <a:rPr lang="en-GB" dirty="0"/>
              <a:t>. </a:t>
            </a:r>
          </a:p>
          <a:p>
            <a:r>
              <a:rPr lang="en-GB" dirty="0"/>
              <a:t>https://express.adobe.com/video/ZKIzZImzDOoU9 – link for video ‘Adding a title and description’ </a:t>
            </a:r>
          </a:p>
          <a:p>
            <a:endParaRPr lang="en-GB" dirty="0"/>
          </a:p>
        </p:txBody>
      </p:sp>
      <p:sp>
        <p:nvSpPr>
          <p:cNvPr id="4" name="Slide Number Placeholder 3"/>
          <p:cNvSpPr>
            <a:spLocks noGrp="1"/>
          </p:cNvSpPr>
          <p:nvPr>
            <p:ph type="sldNum" sz="quarter" idx="5"/>
          </p:nvPr>
        </p:nvSpPr>
        <p:spPr/>
        <p:txBody>
          <a:bodyPr/>
          <a:lstStyle/>
          <a:p>
            <a:fld id="{3C4CB36E-54BD-490D-AD24-873B57354FAC}" type="slidenum">
              <a:rPr lang="en-GB" smtClean="0"/>
              <a:t>4</a:t>
            </a:fld>
            <a:endParaRPr lang="en-GB"/>
          </a:p>
        </p:txBody>
      </p:sp>
    </p:spTree>
    <p:extLst>
      <p:ext uri="{BB962C8B-B14F-4D97-AF65-F5344CB8AC3E}">
        <p14:creationId xmlns:p14="http://schemas.microsoft.com/office/powerpoint/2010/main" val="14473604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One group member from each group will need to create the form and then share with the others. It is important that all have access to the Form as they will need to export the results individually and analyse independently. </a:t>
            </a:r>
          </a:p>
          <a:p>
            <a:endParaRPr lang="en-GB" dirty="0"/>
          </a:p>
          <a:p>
            <a:r>
              <a:rPr lang="en-GB" b="1" dirty="0"/>
              <a:t>The video here is not narrated, </a:t>
            </a:r>
            <a:r>
              <a:rPr lang="en-GB" dirty="0"/>
              <a:t>this will allow you to pause and explain/answer questions more easily. It merely shows the steps required to share with specific people, thus preventing anyone outside the group from accessing their form.  This video needs to be viewed in full screen/slideshow mode to be able to see the steps clearly. </a:t>
            </a:r>
          </a:p>
          <a:p>
            <a:endParaRPr lang="en-GB" dirty="0"/>
          </a:p>
          <a:p>
            <a:r>
              <a:rPr lang="en-GB" dirty="0"/>
              <a:t>Make it clear to students that they add their group members, not Yohan and Abdi, they were just the test group. </a:t>
            </a:r>
          </a:p>
          <a:p>
            <a:endParaRPr lang="en-GB" dirty="0"/>
          </a:p>
          <a:p>
            <a:r>
              <a:rPr lang="en-GB" dirty="0"/>
              <a:t>Model for students the process of ‘right-click – paste’ or Ctrl V for shortcut pasting.  </a:t>
            </a:r>
          </a:p>
        </p:txBody>
      </p:sp>
      <p:sp>
        <p:nvSpPr>
          <p:cNvPr id="4" name="Slide Number Placeholder 3"/>
          <p:cNvSpPr>
            <a:spLocks noGrp="1"/>
          </p:cNvSpPr>
          <p:nvPr>
            <p:ph type="sldNum" sz="quarter" idx="5"/>
          </p:nvPr>
        </p:nvSpPr>
        <p:spPr/>
        <p:txBody>
          <a:bodyPr/>
          <a:lstStyle/>
          <a:p>
            <a:fld id="{3C4CB36E-54BD-490D-AD24-873B57354FAC}" type="slidenum">
              <a:rPr lang="en-GB" smtClean="0"/>
              <a:t>5</a:t>
            </a:fld>
            <a:endParaRPr lang="en-GB"/>
          </a:p>
        </p:txBody>
      </p:sp>
    </p:spTree>
    <p:extLst>
      <p:ext uri="{BB962C8B-B14F-4D97-AF65-F5344CB8AC3E}">
        <p14:creationId xmlns:p14="http://schemas.microsoft.com/office/powerpoint/2010/main" val="5721137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Again, this </a:t>
            </a:r>
            <a:r>
              <a:rPr lang="en-GB" b="1" dirty="0"/>
              <a:t>video does not have audio</a:t>
            </a:r>
            <a:r>
              <a:rPr lang="en-GB" dirty="0"/>
              <a:t>/narration. This will allow you to pause at different points to highlight what options are being selected or to add your own instruction as the video plays. </a:t>
            </a:r>
          </a:p>
          <a:p>
            <a:endParaRPr lang="en-GB" dirty="0"/>
          </a:p>
          <a:p>
            <a:r>
              <a:rPr lang="en-GB" dirty="0"/>
              <a:t>Draw attention to the ‘Saving’ then ‘Saved’ message that appears at the top of the form when each change is made. This will update of the view that each group member has, so only one member needs to adjust these settings. </a:t>
            </a:r>
          </a:p>
        </p:txBody>
      </p:sp>
      <p:sp>
        <p:nvSpPr>
          <p:cNvPr id="4" name="Slide Number Placeholder 3"/>
          <p:cNvSpPr>
            <a:spLocks noGrp="1"/>
          </p:cNvSpPr>
          <p:nvPr>
            <p:ph type="sldNum" sz="quarter" idx="5"/>
          </p:nvPr>
        </p:nvSpPr>
        <p:spPr/>
        <p:txBody>
          <a:bodyPr/>
          <a:lstStyle/>
          <a:p>
            <a:fld id="{3C4CB36E-54BD-490D-AD24-873B57354FAC}" type="slidenum">
              <a:rPr lang="en-GB" smtClean="0"/>
              <a:t>6</a:t>
            </a:fld>
            <a:endParaRPr lang="en-GB"/>
          </a:p>
        </p:txBody>
      </p:sp>
    </p:spTree>
    <p:extLst>
      <p:ext uri="{BB962C8B-B14F-4D97-AF65-F5344CB8AC3E}">
        <p14:creationId xmlns:p14="http://schemas.microsoft.com/office/powerpoint/2010/main" val="21579709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video does have narration. </a:t>
            </a:r>
          </a:p>
        </p:txBody>
      </p:sp>
      <p:sp>
        <p:nvSpPr>
          <p:cNvPr id="4" name="Slide Number Placeholder 3"/>
          <p:cNvSpPr>
            <a:spLocks noGrp="1"/>
          </p:cNvSpPr>
          <p:nvPr>
            <p:ph type="sldNum" sz="quarter" idx="5"/>
          </p:nvPr>
        </p:nvSpPr>
        <p:spPr/>
        <p:txBody>
          <a:bodyPr/>
          <a:lstStyle/>
          <a:p>
            <a:fld id="{3C4CB36E-54BD-490D-AD24-873B57354FAC}" type="slidenum">
              <a:rPr lang="en-GB" smtClean="0"/>
              <a:t>8</a:t>
            </a:fld>
            <a:endParaRPr lang="en-GB"/>
          </a:p>
        </p:txBody>
      </p:sp>
    </p:spTree>
    <p:extLst>
      <p:ext uri="{BB962C8B-B14F-4D97-AF65-F5344CB8AC3E}">
        <p14:creationId xmlns:p14="http://schemas.microsoft.com/office/powerpoint/2010/main" val="19752381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a:t>
            </a:r>
            <a:r>
              <a:rPr lang="en-GB" b="1" dirty="0"/>
              <a:t>video is not narrated </a:t>
            </a:r>
            <a:r>
              <a:rPr lang="en-GB" b="0" dirty="0"/>
              <a:t>so can be easily paused or spoken over. The video only shows how to add a ranking question, the text of the question and options will then need to be added, there are examples of rank order questions in the respective question banks available in week 4 on Moodle. </a:t>
            </a:r>
            <a:endParaRPr lang="en-GB" dirty="0"/>
          </a:p>
        </p:txBody>
      </p:sp>
      <p:sp>
        <p:nvSpPr>
          <p:cNvPr id="4" name="Slide Number Placeholder 3"/>
          <p:cNvSpPr>
            <a:spLocks noGrp="1"/>
          </p:cNvSpPr>
          <p:nvPr>
            <p:ph type="sldNum" sz="quarter" idx="5"/>
          </p:nvPr>
        </p:nvSpPr>
        <p:spPr/>
        <p:txBody>
          <a:bodyPr/>
          <a:lstStyle/>
          <a:p>
            <a:fld id="{3C4CB36E-54BD-490D-AD24-873B57354FAC}" type="slidenum">
              <a:rPr lang="en-GB" smtClean="0"/>
              <a:t>9</a:t>
            </a:fld>
            <a:endParaRPr lang="en-GB"/>
          </a:p>
        </p:txBody>
      </p:sp>
    </p:spTree>
    <p:extLst>
      <p:ext uri="{BB962C8B-B14F-4D97-AF65-F5344CB8AC3E}">
        <p14:creationId xmlns:p14="http://schemas.microsoft.com/office/powerpoint/2010/main" val="14912082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a:t>
            </a:r>
            <a:r>
              <a:rPr lang="en-GB" b="1" dirty="0"/>
              <a:t>video does not have narration, </a:t>
            </a:r>
            <a:r>
              <a:rPr lang="en-GB" b="0" dirty="0"/>
              <a:t>allowing you to highlight and comment on points of the process. </a:t>
            </a:r>
          </a:p>
          <a:p>
            <a:endParaRPr lang="en-GB" b="0" dirty="0"/>
          </a:p>
          <a:p>
            <a:r>
              <a:rPr lang="en-GB" b="0" dirty="0"/>
              <a:t>The video is slightly longer- 1min 50 secs. </a:t>
            </a:r>
          </a:p>
          <a:p>
            <a:endParaRPr lang="en-GB" b="0" dirty="0"/>
          </a:p>
          <a:p>
            <a:r>
              <a:rPr lang="en-GB" b="0" dirty="0"/>
              <a:t>Note that the Neutral option has been used here as Forms suggests a five option approach but just four options can be used and the preview with show just the four options neatly presented. </a:t>
            </a:r>
            <a:endParaRPr lang="en-GB" dirty="0"/>
          </a:p>
        </p:txBody>
      </p:sp>
      <p:sp>
        <p:nvSpPr>
          <p:cNvPr id="4" name="Slide Number Placeholder 3"/>
          <p:cNvSpPr>
            <a:spLocks noGrp="1"/>
          </p:cNvSpPr>
          <p:nvPr>
            <p:ph type="sldNum" sz="quarter" idx="5"/>
          </p:nvPr>
        </p:nvSpPr>
        <p:spPr/>
        <p:txBody>
          <a:bodyPr/>
          <a:lstStyle/>
          <a:p>
            <a:fld id="{3C4CB36E-54BD-490D-AD24-873B57354FAC}" type="slidenum">
              <a:rPr lang="en-GB" smtClean="0"/>
              <a:t>10</a:t>
            </a:fld>
            <a:endParaRPr lang="en-GB"/>
          </a:p>
        </p:txBody>
      </p:sp>
    </p:spTree>
    <p:extLst>
      <p:ext uri="{BB962C8B-B14F-4D97-AF65-F5344CB8AC3E}">
        <p14:creationId xmlns:p14="http://schemas.microsoft.com/office/powerpoint/2010/main" val="16980033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preview options are often useful for highlighting any errors that have been made in spelling or formatting. </a:t>
            </a:r>
          </a:p>
          <a:p>
            <a:endParaRPr lang="en-GB" dirty="0"/>
          </a:p>
          <a:p>
            <a:r>
              <a:rPr lang="en-GB" dirty="0"/>
              <a:t>Reiterate the need to include an informed consent question – here it appears at the top of the screen. </a:t>
            </a:r>
          </a:p>
        </p:txBody>
      </p:sp>
      <p:sp>
        <p:nvSpPr>
          <p:cNvPr id="4" name="Slide Number Placeholder 3"/>
          <p:cNvSpPr>
            <a:spLocks noGrp="1"/>
          </p:cNvSpPr>
          <p:nvPr>
            <p:ph type="sldNum" sz="quarter" idx="5"/>
          </p:nvPr>
        </p:nvSpPr>
        <p:spPr/>
        <p:txBody>
          <a:bodyPr/>
          <a:lstStyle/>
          <a:p>
            <a:fld id="{3C4CB36E-54BD-490D-AD24-873B57354FAC}" type="slidenum">
              <a:rPr lang="en-GB" smtClean="0"/>
              <a:t>11</a:t>
            </a:fld>
            <a:endParaRPr lang="en-GB"/>
          </a:p>
        </p:txBody>
      </p:sp>
    </p:spTree>
    <p:extLst>
      <p:ext uri="{BB962C8B-B14F-4D97-AF65-F5344CB8AC3E}">
        <p14:creationId xmlns:p14="http://schemas.microsoft.com/office/powerpoint/2010/main" val="36026816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Make it clear to students that data collection must not begin until after their proposal has been approved. All data will be dated so it will be very clear if data collection has begun before week 7. </a:t>
            </a:r>
          </a:p>
          <a:p>
            <a:endParaRPr lang="en-GB" dirty="0"/>
          </a:p>
          <a:p>
            <a:r>
              <a:rPr lang="en-GB" dirty="0"/>
              <a:t>Discuss inventive ways in which the link or QR code could be used to distribute the questionnaires. (remember we are aiming for N=5 as there are so many groups) </a:t>
            </a:r>
          </a:p>
        </p:txBody>
      </p:sp>
      <p:sp>
        <p:nvSpPr>
          <p:cNvPr id="4" name="Slide Number Placeholder 3"/>
          <p:cNvSpPr>
            <a:spLocks noGrp="1"/>
          </p:cNvSpPr>
          <p:nvPr>
            <p:ph type="sldNum" sz="quarter" idx="5"/>
          </p:nvPr>
        </p:nvSpPr>
        <p:spPr/>
        <p:txBody>
          <a:bodyPr/>
          <a:lstStyle/>
          <a:p>
            <a:fld id="{3C4CB36E-54BD-490D-AD24-873B57354FAC}" type="slidenum">
              <a:rPr lang="en-GB" smtClean="0"/>
              <a:t>12</a:t>
            </a:fld>
            <a:endParaRPr lang="en-GB"/>
          </a:p>
        </p:txBody>
      </p:sp>
    </p:spTree>
    <p:extLst>
      <p:ext uri="{BB962C8B-B14F-4D97-AF65-F5344CB8AC3E}">
        <p14:creationId xmlns:p14="http://schemas.microsoft.com/office/powerpoint/2010/main" val="16680782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Emphasis the importance of working as a group to produce the MS Form rather than just one person completing. </a:t>
            </a:r>
          </a:p>
        </p:txBody>
      </p:sp>
      <p:sp>
        <p:nvSpPr>
          <p:cNvPr id="4" name="Slide Number Placeholder 3"/>
          <p:cNvSpPr>
            <a:spLocks noGrp="1"/>
          </p:cNvSpPr>
          <p:nvPr>
            <p:ph type="sldNum" sz="quarter" idx="5"/>
          </p:nvPr>
        </p:nvSpPr>
        <p:spPr/>
        <p:txBody>
          <a:bodyPr/>
          <a:lstStyle/>
          <a:p>
            <a:fld id="{3C4CB36E-54BD-490D-AD24-873B57354FAC}" type="slidenum">
              <a:rPr lang="en-GB" smtClean="0"/>
              <a:t>13</a:t>
            </a:fld>
            <a:endParaRPr lang="en-GB"/>
          </a:p>
        </p:txBody>
      </p:sp>
    </p:spTree>
    <p:extLst>
      <p:ext uri="{BB962C8B-B14F-4D97-AF65-F5344CB8AC3E}">
        <p14:creationId xmlns:p14="http://schemas.microsoft.com/office/powerpoint/2010/main" val="20170284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2/13/2022</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4147770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2/13/2022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153708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2/13/2022</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606071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2/13/2022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744672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2/13/2022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929960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2/13/2022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667413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2/13/2022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907247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2/13/2022</a:t>
            </a:fld>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488602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2/13/2022</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78223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2/13/2022</a:t>
            </a:fld>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8115776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65" r:id="rId5"/>
    <p:sldLayoutId id="2147483671" r:id="rId6"/>
    <p:sldLayoutId id="2147483672" r:id="rId7"/>
    <p:sldLayoutId id="2147483662" r:id="rId8"/>
    <p:sldLayoutId id="2147483663" r:id="rId9"/>
  </p:sldLayoutIdLs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svg"/><Relationship Id="rId7"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hyperlink" Target="http://www.office.com/" TargetMode="External"/><Relationship Id="rId5" Type="http://schemas.openxmlformats.org/officeDocument/2006/relationships/image" Target="../media/image11.JPG"/><Relationship Id="rId4" Type="http://schemas.openxmlformats.org/officeDocument/2006/relationships/image" Target="../media/image10.JP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14.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3.JPG"/><Relationship Id="rId5" Type="http://schemas.openxmlformats.org/officeDocument/2006/relationships/image" Target="../media/image12.JPG"/><Relationship Id="rId4"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15.png"/><Relationship Id="rId4"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5" Type="http://schemas.openxmlformats.org/officeDocument/2006/relationships/image" Target="../media/image16.png"/><Relationship Id="rId4"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2.xml"/><Relationship Id="rId4" Type="http://schemas.openxmlformats.org/officeDocument/2006/relationships/image" Target="../media/image19.JP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video" Target="../media/media4.mp4"/><Relationship Id="rId1" Type="http://schemas.microsoft.com/office/2007/relationships/media" Target="../media/media4.mp4"/><Relationship Id="rId5" Type="http://schemas.openxmlformats.org/officeDocument/2006/relationships/image" Target="../media/image14.png"/><Relationship Id="rId4" Type="http://schemas.openxmlformats.org/officeDocument/2006/relationships/notesSlide" Target="../notesSlides/notesSlide5.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video" Target="../media/media5.mp4"/><Relationship Id="rId1" Type="http://schemas.microsoft.com/office/2007/relationships/media" Target="../media/media5.mp4"/><Relationship Id="rId5" Type="http://schemas.openxmlformats.org/officeDocument/2006/relationships/image" Target="../media/image20.png"/><Relationship Id="rId4" Type="http://schemas.openxmlformats.org/officeDocument/2006/relationships/notesSlide" Target="../notesSlides/notesSlide6.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video" Target="../media/media6.mp4"/><Relationship Id="rId1" Type="http://schemas.microsoft.com/office/2007/relationships/media" Target="../media/media6.mp4"/><Relationship Id="rId5" Type="http://schemas.openxmlformats.org/officeDocument/2006/relationships/image" Target="../media/image21.png"/><Relationship Id="rId4" Type="http://schemas.openxmlformats.org/officeDocument/2006/relationships/notesSlide" Target="../notesSlides/notesSlide7.xml"/></Relationships>
</file>

<file path=ppt/slides/_rels/slide1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24.JPG"/><Relationship Id="rId4" Type="http://schemas.openxmlformats.org/officeDocument/2006/relationships/image" Target="../media/image23.JPG"/></Relationships>
</file>

<file path=ppt/slides/_rels/slide1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6.JPG"/></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bstract image">
            <a:extLst>
              <a:ext uri="{FF2B5EF4-FFF2-40B4-BE49-F238E27FC236}">
                <a16:creationId xmlns:a16="http://schemas.microsoft.com/office/drawing/2014/main" id="{8045422F-7258-40AC-BD2E-2469AA448922}"/>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80" cy="6857990"/>
          </a:xfrm>
          <a:prstGeom prst="rect">
            <a:avLst/>
          </a:prstGeom>
        </p:spPr>
      </p:pic>
      <p:sp>
        <p:nvSpPr>
          <p:cNvPr id="82" name="Rectangle 81">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5067"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84" name="Rectangle 83">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61010" y="1975104"/>
            <a:ext cx="5120640" cy="290779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6033793" y="2355458"/>
            <a:ext cx="4775075" cy="1630907"/>
          </a:xfrm>
        </p:spPr>
        <p:txBody>
          <a:bodyPr>
            <a:normAutofit/>
          </a:bodyPr>
          <a:lstStyle/>
          <a:p>
            <a:r>
              <a:rPr lang="en-US" sz="4400" dirty="0">
                <a:solidFill>
                  <a:schemeClr val="tx1"/>
                </a:solidFill>
              </a:rPr>
              <a:t>Digital Skill – Using MS Forms</a:t>
            </a:r>
          </a:p>
        </p:txBody>
      </p:sp>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6033793" y="3995988"/>
            <a:ext cx="4775075" cy="559656"/>
          </a:xfrm>
        </p:spPr>
        <p:txBody>
          <a:bodyPr>
            <a:normAutofit fontScale="92500" lnSpcReduction="20000"/>
          </a:bodyPr>
          <a:lstStyle/>
          <a:p>
            <a:pPr>
              <a:spcAft>
                <a:spcPts val="600"/>
              </a:spcAft>
            </a:pPr>
            <a:r>
              <a:rPr lang="en-US" dirty="0">
                <a:solidFill>
                  <a:schemeClr val="tx1"/>
                </a:solidFill>
              </a:rPr>
              <a:t>Week 4 – BMSW4003 Digital Skills and Research Methods</a:t>
            </a:r>
          </a:p>
        </p:txBody>
      </p:sp>
    </p:spTree>
    <p:extLst>
      <p:ext uri="{BB962C8B-B14F-4D97-AF65-F5344CB8AC3E}">
        <p14:creationId xmlns:p14="http://schemas.microsoft.com/office/powerpoint/2010/main" val="258428075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919D0-F177-4BBA-9A0B-DBA69E2ED764}"/>
              </a:ext>
            </a:extLst>
          </p:cNvPr>
          <p:cNvSpPr>
            <a:spLocks noGrp="1"/>
          </p:cNvSpPr>
          <p:nvPr>
            <p:ph type="title"/>
          </p:nvPr>
        </p:nvSpPr>
        <p:spPr>
          <a:xfrm>
            <a:off x="1066800" y="642594"/>
            <a:ext cx="10058400" cy="1371600"/>
          </a:xfrm>
        </p:spPr>
        <p:txBody>
          <a:bodyPr>
            <a:normAutofit/>
          </a:bodyPr>
          <a:lstStyle/>
          <a:p>
            <a:pPr algn="ctr"/>
            <a:r>
              <a:rPr lang="en-US" dirty="0"/>
              <a:t>During this session </a:t>
            </a:r>
          </a:p>
        </p:txBody>
      </p:sp>
      <p:grpSp>
        <p:nvGrpSpPr>
          <p:cNvPr id="14" name="Group 13">
            <a:extLst>
              <a:ext uri="{FF2B5EF4-FFF2-40B4-BE49-F238E27FC236}">
                <a16:creationId xmlns:a16="http://schemas.microsoft.com/office/drawing/2014/main" id="{009533DB-3859-43A1-A4DC-E09885E76275}"/>
              </a:ext>
            </a:extLst>
          </p:cNvPr>
          <p:cNvGrpSpPr/>
          <p:nvPr/>
        </p:nvGrpSpPr>
        <p:grpSpPr>
          <a:xfrm>
            <a:off x="1102406" y="2620368"/>
            <a:ext cx="2981250" cy="3105001"/>
            <a:chOff x="1102406" y="2620368"/>
            <a:chExt cx="2981250" cy="3105001"/>
          </a:xfrm>
        </p:grpSpPr>
        <p:sp>
          <p:nvSpPr>
            <p:cNvPr id="4" name="Oval 3">
              <a:extLst>
                <a:ext uri="{FF2B5EF4-FFF2-40B4-BE49-F238E27FC236}">
                  <a16:creationId xmlns:a16="http://schemas.microsoft.com/office/drawing/2014/main" id="{8A499BA5-E725-47F6-B9D7-D43C64974A8D}"/>
                </a:ext>
              </a:extLst>
            </p:cNvPr>
            <p:cNvSpPr/>
            <p:nvPr/>
          </p:nvSpPr>
          <p:spPr>
            <a:xfrm>
              <a:off x="1683749" y="2620368"/>
              <a:ext cx="1818562" cy="1818562"/>
            </a:xfrm>
            <a:prstGeom prst="ellipse">
              <a:avLst/>
            </a:prstGeom>
          </p:spPr>
          <p:style>
            <a:lnRef idx="0">
              <a:schemeClr val="lt1">
                <a:alpha val="0"/>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p:style>
        </p:sp>
        <p:sp>
          <p:nvSpPr>
            <p:cNvPr id="6" name="Rectangle 5" descr="Programmer male with solid fill">
              <a:extLst>
                <a:ext uri="{FF2B5EF4-FFF2-40B4-BE49-F238E27FC236}">
                  <a16:creationId xmlns:a16="http://schemas.microsoft.com/office/drawing/2014/main" id="{FABBC1D0-29BC-4383-BC91-6A4920450933}"/>
                </a:ext>
              </a:extLst>
            </p:cNvPr>
            <p:cNvSpPr/>
            <p:nvPr/>
          </p:nvSpPr>
          <p:spPr>
            <a:xfrm>
              <a:off x="2071312" y="3007931"/>
              <a:ext cx="1043437" cy="1043437"/>
            </a:xfrm>
            <a:prstGeom prst="rect">
              <a:avLst/>
            </a:prstGeom>
            <a:blipFill>
              <a:blip r:embed="rId2">
                <a:extLst>
                  <a:ext uri="{96DAC541-7B7A-43D3-8B79-37D633B846F1}">
                    <asvg:svgBlip xmlns:asvg="http://schemas.microsoft.com/office/drawing/2016/SVG/main" r:embed="rId3"/>
                  </a:ext>
                </a:extLst>
              </a:blip>
              <a:srcRect/>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7" name="Freeform: Shape 6">
              <a:extLst>
                <a:ext uri="{FF2B5EF4-FFF2-40B4-BE49-F238E27FC236}">
                  <a16:creationId xmlns:a16="http://schemas.microsoft.com/office/drawing/2014/main" id="{3D62357C-2904-496A-8879-A0F9DB1EE941}"/>
                </a:ext>
              </a:extLst>
            </p:cNvPr>
            <p:cNvSpPr/>
            <p:nvPr/>
          </p:nvSpPr>
          <p:spPr>
            <a:xfrm>
              <a:off x="1102406" y="5005369"/>
              <a:ext cx="2981250" cy="720000"/>
            </a:xfrm>
            <a:custGeom>
              <a:avLst/>
              <a:gdLst>
                <a:gd name="connsiteX0" fmla="*/ 0 w 2981250"/>
                <a:gd name="connsiteY0" fmla="*/ 0 h 720000"/>
                <a:gd name="connsiteX1" fmla="*/ 2981250 w 2981250"/>
                <a:gd name="connsiteY1" fmla="*/ 0 h 720000"/>
                <a:gd name="connsiteX2" fmla="*/ 2981250 w 2981250"/>
                <a:gd name="connsiteY2" fmla="*/ 720000 h 720000"/>
                <a:gd name="connsiteX3" fmla="*/ 0 w 2981250"/>
                <a:gd name="connsiteY3" fmla="*/ 720000 h 720000"/>
                <a:gd name="connsiteX4" fmla="*/ 0 w 29812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250" h="720000">
                  <a:moveTo>
                    <a:pt x="0" y="0"/>
                  </a:moveTo>
                  <a:lnTo>
                    <a:pt x="2981250" y="0"/>
                  </a:lnTo>
                  <a:lnTo>
                    <a:pt x="29812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defRPr cap="all"/>
              </a:pPr>
              <a:r>
                <a:rPr lang="en-US" sz="1500" kern="1200" dirty="0"/>
                <a:t>Discover MS Forms and explore its functions</a:t>
              </a:r>
            </a:p>
          </p:txBody>
        </p:sp>
      </p:grpSp>
      <p:grpSp>
        <p:nvGrpSpPr>
          <p:cNvPr id="15" name="Group 14">
            <a:extLst>
              <a:ext uri="{FF2B5EF4-FFF2-40B4-BE49-F238E27FC236}">
                <a16:creationId xmlns:a16="http://schemas.microsoft.com/office/drawing/2014/main" id="{8EBB78F7-2B86-4382-964E-CD28AD7994B7}"/>
              </a:ext>
            </a:extLst>
          </p:cNvPr>
          <p:cNvGrpSpPr/>
          <p:nvPr/>
        </p:nvGrpSpPr>
        <p:grpSpPr>
          <a:xfrm>
            <a:off x="4605374" y="2620368"/>
            <a:ext cx="2981250" cy="3105001"/>
            <a:chOff x="4605374" y="2620368"/>
            <a:chExt cx="2981250" cy="3105001"/>
          </a:xfrm>
        </p:grpSpPr>
        <p:sp>
          <p:nvSpPr>
            <p:cNvPr id="8" name="Oval 7">
              <a:extLst>
                <a:ext uri="{FF2B5EF4-FFF2-40B4-BE49-F238E27FC236}">
                  <a16:creationId xmlns:a16="http://schemas.microsoft.com/office/drawing/2014/main" id="{3C306497-93D6-4612-9FE2-286B1A947FA0}"/>
                </a:ext>
              </a:extLst>
            </p:cNvPr>
            <p:cNvSpPr/>
            <p:nvPr/>
          </p:nvSpPr>
          <p:spPr>
            <a:xfrm>
              <a:off x="5186718" y="2620368"/>
              <a:ext cx="1818562" cy="1818562"/>
            </a:xfrm>
            <a:prstGeom prst="ellipse">
              <a:avLst/>
            </a:prstGeom>
          </p:spPr>
          <p:style>
            <a:lnRef idx="0">
              <a:schemeClr val="lt1">
                <a:alpha val="0"/>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p:style>
        </p:sp>
        <p:sp>
          <p:nvSpPr>
            <p:cNvPr id="9" name="Rectangle 8" descr="Questions">
              <a:extLst>
                <a:ext uri="{FF2B5EF4-FFF2-40B4-BE49-F238E27FC236}">
                  <a16:creationId xmlns:a16="http://schemas.microsoft.com/office/drawing/2014/main" id="{C01EEA32-A3FF-43CD-90B4-21EDA4989CB4}"/>
                </a:ext>
              </a:extLst>
            </p:cNvPr>
            <p:cNvSpPr/>
            <p:nvPr/>
          </p:nvSpPr>
          <p:spPr>
            <a:xfrm>
              <a:off x="5574281" y="3007931"/>
              <a:ext cx="1043437" cy="1043437"/>
            </a:xfrm>
            <a:prstGeom prst="rect">
              <a:avLst/>
            </a:prstGeom>
            <a: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10" name="Freeform: Shape 9">
              <a:extLst>
                <a:ext uri="{FF2B5EF4-FFF2-40B4-BE49-F238E27FC236}">
                  <a16:creationId xmlns:a16="http://schemas.microsoft.com/office/drawing/2014/main" id="{17F74CD1-022F-4357-A293-16C04EE96616}"/>
                </a:ext>
              </a:extLst>
            </p:cNvPr>
            <p:cNvSpPr/>
            <p:nvPr/>
          </p:nvSpPr>
          <p:spPr>
            <a:xfrm>
              <a:off x="4605374" y="5005369"/>
              <a:ext cx="2981250" cy="720000"/>
            </a:xfrm>
            <a:custGeom>
              <a:avLst/>
              <a:gdLst>
                <a:gd name="connsiteX0" fmla="*/ 0 w 2981250"/>
                <a:gd name="connsiteY0" fmla="*/ 0 h 720000"/>
                <a:gd name="connsiteX1" fmla="*/ 2981250 w 2981250"/>
                <a:gd name="connsiteY1" fmla="*/ 0 h 720000"/>
                <a:gd name="connsiteX2" fmla="*/ 2981250 w 2981250"/>
                <a:gd name="connsiteY2" fmla="*/ 720000 h 720000"/>
                <a:gd name="connsiteX3" fmla="*/ 0 w 2981250"/>
                <a:gd name="connsiteY3" fmla="*/ 720000 h 720000"/>
                <a:gd name="connsiteX4" fmla="*/ 0 w 29812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250" h="720000">
                  <a:moveTo>
                    <a:pt x="0" y="0"/>
                  </a:moveTo>
                  <a:lnTo>
                    <a:pt x="2981250" y="0"/>
                  </a:lnTo>
                  <a:lnTo>
                    <a:pt x="29812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defRPr cap="all"/>
              </a:pPr>
              <a:r>
                <a:rPr lang="en-US" sz="1500" kern="1200" dirty="0"/>
                <a:t>Explore the different question types</a:t>
              </a:r>
            </a:p>
          </p:txBody>
        </p:sp>
      </p:grpSp>
      <p:grpSp>
        <p:nvGrpSpPr>
          <p:cNvPr id="16" name="Group 15">
            <a:extLst>
              <a:ext uri="{FF2B5EF4-FFF2-40B4-BE49-F238E27FC236}">
                <a16:creationId xmlns:a16="http://schemas.microsoft.com/office/drawing/2014/main" id="{6502F39B-A83B-4CD8-9C88-B6EEAC8738CE}"/>
              </a:ext>
            </a:extLst>
          </p:cNvPr>
          <p:cNvGrpSpPr/>
          <p:nvPr/>
        </p:nvGrpSpPr>
        <p:grpSpPr>
          <a:xfrm>
            <a:off x="8108343" y="2620368"/>
            <a:ext cx="2981250" cy="3105001"/>
            <a:chOff x="8108343" y="2620368"/>
            <a:chExt cx="2981250" cy="3105001"/>
          </a:xfrm>
        </p:grpSpPr>
        <p:sp>
          <p:nvSpPr>
            <p:cNvPr id="11" name="Oval 10">
              <a:extLst>
                <a:ext uri="{FF2B5EF4-FFF2-40B4-BE49-F238E27FC236}">
                  <a16:creationId xmlns:a16="http://schemas.microsoft.com/office/drawing/2014/main" id="{AA1EBCFA-1827-46A4-99AD-03DC0FFB08B8}"/>
                </a:ext>
              </a:extLst>
            </p:cNvPr>
            <p:cNvSpPr/>
            <p:nvPr/>
          </p:nvSpPr>
          <p:spPr>
            <a:xfrm>
              <a:off x="8689687" y="2620368"/>
              <a:ext cx="1818562" cy="1818562"/>
            </a:xfrm>
            <a:prstGeom prst="ellipse">
              <a:avLst/>
            </a:prstGeom>
          </p:spPr>
          <p:style>
            <a:lnRef idx="0">
              <a:schemeClr val="lt1">
                <a:alpha val="0"/>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p:style>
        </p:sp>
        <p:sp>
          <p:nvSpPr>
            <p:cNvPr id="12" name="Rectangle 11" descr="Chat Bubble">
              <a:extLst>
                <a:ext uri="{FF2B5EF4-FFF2-40B4-BE49-F238E27FC236}">
                  <a16:creationId xmlns:a16="http://schemas.microsoft.com/office/drawing/2014/main" id="{CE8A1E90-B93A-4B9C-AD9C-19AF0D556AA0}"/>
                </a:ext>
              </a:extLst>
            </p:cNvPr>
            <p:cNvSpPr/>
            <p:nvPr/>
          </p:nvSpPr>
          <p:spPr>
            <a:xfrm>
              <a:off x="9077250" y="3007931"/>
              <a:ext cx="1043437" cy="1043437"/>
            </a:xfrm>
            <a:prstGeom prst="rect">
              <a:avLst/>
            </a:prstGeom>
            <a: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13" name="Freeform: Shape 12">
              <a:extLst>
                <a:ext uri="{FF2B5EF4-FFF2-40B4-BE49-F238E27FC236}">
                  <a16:creationId xmlns:a16="http://schemas.microsoft.com/office/drawing/2014/main" id="{68789549-5257-4351-8605-FDBAF9C6A1F8}"/>
                </a:ext>
              </a:extLst>
            </p:cNvPr>
            <p:cNvSpPr/>
            <p:nvPr/>
          </p:nvSpPr>
          <p:spPr>
            <a:xfrm>
              <a:off x="8108343" y="5005369"/>
              <a:ext cx="2981250" cy="720000"/>
            </a:xfrm>
            <a:custGeom>
              <a:avLst/>
              <a:gdLst>
                <a:gd name="connsiteX0" fmla="*/ 0 w 2981250"/>
                <a:gd name="connsiteY0" fmla="*/ 0 h 720000"/>
                <a:gd name="connsiteX1" fmla="*/ 2981250 w 2981250"/>
                <a:gd name="connsiteY1" fmla="*/ 0 h 720000"/>
                <a:gd name="connsiteX2" fmla="*/ 2981250 w 2981250"/>
                <a:gd name="connsiteY2" fmla="*/ 720000 h 720000"/>
                <a:gd name="connsiteX3" fmla="*/ 0 w 2981250"/>
                <a:gd name="connsiteY3" fmla="*/ 720000 h 720000"/>
                <a:gd name="connsiteX4" fmla="*/ 0 w 29812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250" h="720000">
                  <a:moveTo>
                    <a:pt x="0" y="0"/>
                  </a:moveTo>
                  <a:lnTo>
                    <a:pt x="2981250" y="0"/>
                  </a:lnTo>
                  <a:lnTo>
                    <a:pt x="29812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666750">
                <a:lnSpc>
                  <a:spcPct val="100000"/>
                </a:lnSpc>
                <a:spcBef>
                  <a:spcPct val="0"/>
                </a:spcBef>
                <a:spcAft>
                  <a:spcPct val="35000"/>
                </a:spcAft>
                <a:buNone/>
                <a:defRPr cap="all"/>
              </a:pPr>
              <a:r>
                <a:rPr lang="en-US" sz="1500" kern="1200" dirty="0"/>
                <a:t>Understand how to set up and share a questionnaire on MS Forms</a:t>
              </a:r>
            </a:p>
          </p:txBody>
        </p:sp>
      </p:grpSp>
    </p:spTree>
    <p:extLst>
      <p:ext uri="{BB962C8B-B14F-4D97-AF65-F5344CB8AC3E}">
        <p14:creationId xmlns:p14="http://schemas.microsoft.com/office/powerpoint/2010/main" val="183243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144AF2-0BEF-460D-9399-1E61D7999E86}"/>
              </a:ext>
            </a:extLst>
          </p:cNvPr>
          <p:cNvSpPr>
            <a:spLocks noGrp="1"/>
          </p:cNvSpPr>
          <p:nvPr>
            <p:ph type="title"/>
          </p:nvPr>
        </p:nvSpPr>
        <p:spPr>
          <a:xfrm>
            <a:off x="3146156" y="642594"/>
            <a:ext cx="7979044" cy="1371600"/>
          </a:xfrm>
        </p:spPr>
        <p:txBody>
          <a:bodyPr anchor="ctr">
            <a:normAutofit/>
          </a:bodyPr>
          <a:lstStyle/>
          <a:p>
            <a:r>
              <a:rPr lang="en-GB" dirty="0"/>
              <a:t>MS Forms</a:t>
            </a:r>
          </a:p>
        </p:txBody>
      </p:sp>
      <p:pic>
        <p:nvPicPr>
          <p:cNvPr id="5" name="Content Placeholder 4" descr="Icon&#10;&#10;Description automatically generated with medium confidence">
            <a:extLst>
              <a:ext uri="{FF2B5EF4-FFF2-40B4-BE49-F238E27FC236}">
                <a16:creationId xmlns:a16="http://schemas.microsoft.com/office/drawing/2014/main" id="{47F7F117-FB18-4C0C-9CD4-94B97A7436EE}"/>
              </a:ext>
            </a:extLst>
          </p:cNvPr>
          <p:cNvPicPr>
            <a:picLocks noGrp="1" noChangeAspect="1"/>
          </p:cNvPicPr>
          <p:nvPr>
            <p:ph sz="half" idx="1"/>
          </p:nvPr>
        </p:nvPicPr>
        <p:blipFill>
          <a:blip r:embed="rId3"/>
          <a:stretch>
            <a:fillRect/>
          </a:stretch>
        </p:blipFill>
        <p:spPr>
          <a:xfrm>
            <a:off x="663844" y="642593"/>
            <a:ext cx="2286002" cy="1371601"/>
          </a:xfrm>
          <a:noFill/>
        </p:spPr>
      </p:pic>
      <p:sp>
        <p:nvSpPr>
          <p:cNvPr id="10" name="Content Placeholder 3">
            <a:extLst>
              <a:ext uri="{FF2B5EF4-FFF2-40B4-BE49-F238E27FC236}">
                <a16:creationId xmlns:a16="http://schemas.microsoft.com/office/drawing/2014/main" id="{9409202C-0DA3-4990-B542-B62DDC15C0E9}"/>
              </a:ext>
            </a:extLst>
          </p:cNvPr>
          <p:cNvSpPr>
            <a:spLocks noGrp="1"/>
          </p:cNvSpPr>
          <p:nvPr>
            <p:ph sz="half" idx="2"/>
          </p:nvPr>
        </p:nvSpPr>
        <p:spPr>
          <a:xfrm>
            <a:off x="618126" y="2240280"/>
            <a:ext cx="4663440" cy="3749040"/>
          </a:xfrm>
        </p:spPr>
        <p:txBody>
          <a:bodyPr/>
          <a:lstStyle/>
          <a:p>
            <a:r>
              <a:rPr lang="en-US" dirty="0">
                <a:latin typeface="Arial" panose="020B0604020202020204" pitchFamily="34" charset="0"/>
                <a:cs typeface="Arial" panose="020B0604020202020204" pitchFamily="34" charset="0"/>
              </a:rPr>
              <a:t>MS Forms is an app on Office365 that provides a quick and efficient method for data collection. </a:t>
            </a:r>
          </a:p>
          <a:p>
            <a:r>
              <a:rPr lang="en-US" dirty="0">
                <a:latin typeface="Arial" panose="020B0604020202020204" pitchFamily="34" charset="0"/>
                <a:cs typeface="Arial" panose="020B0604020202020204" pitchFamily="34" charset="0"/>
              </a:rPr>
              <a:t>To access MS Forms you can log-in to your UWTSD outlook email and click on the apps icon in the top left corner. </a:t>
            </a:r>
          </a:p>
        </p:txBody>
      </p:sp>
      <p:pic>
        <p:nvPicPr>
          <p:cNvPr id="7" name="Picture 6" descr="Graphical user interface, application&#10;&#10;Description automatically generated">
            <a:extLst>
              <a:ext uri="{FF2B5EF4-FFF2-40B4-BE49-F238E27FC236}">
                <a16:creationId xmlns:a16="http://schemas.microsoft.com/office/drawing/2014/main" id="{E7AED5D8-D01A-4E6C-A333-F236FF684FFF}"/>
              </a:ext>
            </a:extLst>
          </p:cNvPr>
          <p:cNvPicPr>
            <a:picLocks noChangeAspect="1"/>
          </p:cNvPicPr>
          <p:nvPr/>
        </p:nvPicPr>
        <p:blipFill>
          <a:blip r:embed="rId4"/>
          <a:stretch>
            <a:fillRect/>
          </a:stretch>
        </p:blipFill>
        <p:spPr>
          <a:xfrm>
            <a:off x="879206" y="4393630"/>
            <a:ext cx="2266950" cy="1571625"/>
          </a:xfrm>
          <a:prstGeom prst="rect">
            <a:avLst/>
          </a:prstGeom>
        </p:spPr>
      </p:pic>
      <p:cxnSp>
        <p:nvCxnSpPr>
          <p:cNvPr id="9" name="Straight Arrow Connector 8">
            <a:extLst>
              <a:ext uri="{FF2B5EF4-FFF2-40B4-BE49-F238E27FC236}">
                <a16:creationId xmlns:a16="http://schemas.microsoft.com/office/drawing/2014/main" id="{37713B1A-FC9A-4792-BD26-1ED9971CF5B8}"/>
              </a:ext>
            </a:extLst>
          </p:cNvPr>
          <p:cNvCxnSpPr/>
          <p:nvPr/>
        </p:nvCxnSpPr>
        <p:spPr>
          <a:xfrm flipH="1">
            <a:off x="1348352" y="4355610"/>
            <a:ext cx="2712204" cy="356461"/>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pic>
        <p:nvPicPr>
          <p:cNvPr id="12" name="Picture 11" descr="Graphical user interface, application, Teams&#10;&#10;Description automatically generated">
            <a:extLst>
              <a:ext uri="{FF2B5EF4-FFF2-40B4-BE49-F238E27FC236}">
                <a16:creationId xmlns:a16="http://schemas.microsoft.com/office/drawing/2014/main" id="{CC14E35A-BEC3-4EAD-893E-B0453F06AE9B}"/>
              </a:ext>
            </a:extLst>
          </p:cNvPr>
          <p:cNvPicPr>
            <a:picLocks noChangeAspect="1"/>
          </p:cNvPicPr>
          <p:nvPr/>
        </p:nvPicPr>
        <p:blipFill rotWithShape="1">
          <a:blip r:embed="rId5"/>
          <a:srcRect r="6300"/>
          <a:stretch/>
        </p:blipFill>
        <p:spPr>
          <a:xfrm>
            <a:off x="5750712" y="1167156"/>
            <a:ext cx="3052325" cy="5048250"/>
          </a:xfrm>
          <a:prstGeom prst="rect">
            <a:avLst/>
          </a:prstGeom>
        </p:spPr>
      </p:pic>
      <p:sp>
        <p:nvSpPr>
          <p:cNvPr id="13" name="TextBox 12">
            <a:extLst>
              <a:ext uri="{FF2B5EF4-FFF2-40B4-BE49-F238E27FC236}">
                <a16:creationId xmlns:a16="http://schemas.microsoft.com/office/drawing/2014/main" id="{CBB114BE-DC6B-4D23-BF93-825A55059E1E}"/>
              </a:ext>
            </a:extLst>
          </p:cNvPr>
          <p:cNvSpPr txBox="1"/>
          <p:nvPr/>
        </p:nvSpPr>
        <p:spPr>
          <a:xfrm>
            <a:off x="8973519" y="1394847"/>
            <a:ext cx="2630384" cy="646331"/>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Selecting </a:t>
            </a:r>
            <a:r>
              <a:rPr lang="en-GB" b="1" dirty="0">
                <a:latin typeface="Arial" panose="020B0604020202020204" pitchFamily="34" charset="0"/>
                <a:cs typeface="Arial" panose="020B0604020202020204" pitchFamily="34" charset="0"/>
              </a:rPr>
              <a:t>Forms</a:t>
            </a:r>
            <a:r>
              <a:rPr lang="en-GB" dirty="0">
                <a:latin typeface="Arial" panose="020B0604020202020204" pitchFamily="34" charset="0"/>
                <a:cs typeface="Arial" panose="020B0604020202020204" pitchFamily="34" charset="0"/>
              </a:rPr>
              <a:t> from the list. </a:t>
            </a:r>
          </a:p>
        </p:txBody>
      </p:sp>
      <p:cxnSp>
        <p:nvCxnSpPr>
          <p:cNvPr id="14" name="Straight Arrow Connector 13">
            <a:extLst>
              <a:ext uri="{FF2B5EF4-FFF2-40B4-BE49-F238E27FC236}">
                <a16:creationId xmlns:a16="http://schemas.microsoft.com/office/drawing/2014/main" id="{13140013-0B81-4107-AA05-2D21DBF34D85}"/>
              </a:ext>
            </a:extLst>
          </p:cNvPr>
          <p:cNvCxnSpPr>
            <a:cxnSpLocks/>
          </p:cNvCxnSpPr>
          <p:nvPr/>
        </p:nvCxnSpPr>
        <p:spPr>
          <a:xfrm flipH="1">
            <a:off x="8167607" y="1749595"/>
            <a:ext cx="2198596" cy="2962476"/>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sp>
        <p:nvSpPr>
          <p:cNvPr id="16" name="TextBox 15">
            <a:extLst>
              <a:ext uri="{FF2B5EF4-FFF2-40B4-BE49-F238E27FC236}">
                <a16:creationId xmlns:a16="http://schemas.microsoft.com/office/drawing/2014/main" id="{15C47254-01B8-423F-AC19-F46D1DC24C12}"/>
              </a:ext>
            </a:extLst>
          </p:cNvPr>
          <p:cNvSpPr txBox="1"/>
          <p:nvPr/>
        </p:nvSpPr>
        <p:spPr>
          <a:xfrm>
            <a:off x="9079424" y="3662661"/>
            <a:ext cx="2630384" cy="203132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dirty="0">
                <a:latin typeface="Arial" panose="020B0604020202020204" pitchFamily="34" charset="0"/>
                <a:cs typeface="Arial" panose="020B0604020202020204" pitchFamily="34" charset="0"/>
              </a:rPr>
              <a:t>If you are using a mobile device, please visit </a:t>
            </a:r>
            <a:r>
              <a:rPr lang="en-GB" dirty="0">
                <a:latin typeface="Arial" panose="020B0604020202020204" pitchFamily="34" charset="0"/>
                <a:cs typeface="Arial" panose="020B0604020202020204" pitchFamily="34" charset="0"/>
                <a:hlinkClick r:id="rId6"/>
              </a:rPr>
              <a:t>www.office.com</a:t>
            </a:r>
            <a:r>
              <a:rPr lang="en-GB" dirty="0">
                <a:latin typeface="Arial" panose="020B0604020202020204" pitchFamily="34" charset="0"/>
                <a:cs typeface="Arial" panose="020B0604020202020204" pitchFamily="34" charset="0"/>
              </a:rPr>
              <a:t> and use </a:t>
            </a:r>
            <a:r>
              <a:rPr lang="en-GB" b="1" dirty="0">
                <a:latin typeface="Arial" panose="020B0604020202020204" pitchFamily="34" charset="0"/>
                <a:cs typeface="Arial" panose="020B0604020202020204" pitchFamily="34" charset="0"/>
              </a:rPr>
              <a:t>your UWTSD email details </a:t>
            </a:r>
            <a:r>
              <a:rPr lang="en-GB" dirty="0">
                <a:latin typeface="Arial" panose="020B0604020202020204" pitchFamily="34" charset="0"/>
                <a:cs typeface="Arial" panose="020B0604020202020204" pitchFamily="34" charset="0"/>
              </a:rPr>
              <a:t>to sign-in. The Apps menu is in the bottom left corner. </a:t>
            </a:r>
          </a:p>
        </p:txBody>
      </p:sp>
    </p:spTree>
    <p:extLst>
      <p:ext uri="{BB962C8B-B14F-4D97-AF65-F5344CB8AC3E}">
        <p14:creationId xmlns:p14="http://schemas.microsoft.com/office/powerpoint/2010/main" val="2679398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fade">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par>
                                <p:cTn id="33" presetID="10" presetClass="entr" presetSubtype="0"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80E1A-B96A-457E-8AE0-5D1771C3C12A}"/>
              </a:ext>
            </a:extLst>
          </p:cNvPr>
          <p:cNvSpPr>
            <a:spLocks noGrp="1"/>
          </p:cNvSpPr>
          <p:nvPr>
            <p:ph type="title"/>
          </p:nvPr>
        </p:nvSpPr>
        <p:spPr>
          <a:xfrm>
            <a:off x="452034" y="431853"/>
            <a:ext cx="10058400" cy="1169865"/>
          </a:xfrm>
        </p:spPr>
        <p:txBody>
          <a:bodyPr/>
          <a:lstStyle/>
          <a:p>
            <a:r>
              <a:rPr lang="en-GB" dirty="0"/>
              <a:t>Creating</a:t>
            </a:r>
          </a:p>
        </p:txBody>
      </p:sp>
      <p:pic>
        <p:nvPicPr>
          <p:cNvPr id="5" name="Content Placeholder 4" descr="A picture containing graphical user interface&#10;&#10;Description automatically generated">
            <a:extLst>
              <a:ext uri="{FF2B5EF4-FFF2-40B4-BE49-F238E27FC236}">
                <a16:creationId xmlns:a16="http://schemas.microsoft.com/office/drawing/2014/main" id="{E4DAC99C-2BBE-4053-B790-B7F5461F5218}"/>
              </a:ext>
            </a:extLst>
          </p:cNvPr>
          <p:cNvPicPr>
            <a:picLocks noGrp="1" noChangeAspect="1"/>
          </p:cNvPicPr>
          <p:nvPr>
            <p:ph idx="1"/>
          </p:nvPr>
        </p:nvPicPr>
        <p:blipFill>
          <a:blip r:embed="rId5"/>
          <a:stretch>
            <a:fillRect/>
          </a:stretch>
        </p:blipFill>
        <p:spPr>
          <a:xfrm>
            <a:off x="452033" y="2226897"/>
            <a:ext cx="3757209" cy="1377643"/>
          </a:xfrm>
        </p:spPr>
      </p:pic>
      <p:pic>
        <p:nvPicPr>
          <p:cNvPr id="7" name="Picture 6" descr="Graphical user interface, application, chat or text message&#10;&#10;Description automatically generated">
            <a:extLst>
              <a:ext uri="{FF2B5EF4-FFF2-40B4-BE49-F238E27FC236}">
                <a16:creationId xmlns:a16="http://schemas.microsoft.com/office/drawing/2014/main" id="{8F774079-069D-4F3A-AC23-030916624FBE}"/>
              </a:ext>
            </a:extLst>
          </p:cNvPr>
          <p:cNvPicPr>
            <a:picLocks noChangeAspect="1"/>
          </p:cNvPicPr>
          <p:nvPr/>
        </p:nvPicPr>
        <p:blipFill>
          <a:blip r:embed="rId6"/>
          <a:stretch>
            <a:fillRect/>
          </a:stretch>
        </p:blipFill>
        <p:spPr>
          <a:xfrm>
            <a:off x="452035" y="1764395"/>
            <a:ext cx="3676328" cy="1908703"/>
          </a:xfrm>
          <a:prstGeom prst="rect">
            <a:avLst/>
          </a:prstGeom>
        </p:spPr>
      </p:pic>
      <p:sp>
        <p:nvSpPr>
          <p:cNvPr id="10" name="TextBox 9">
            <a:extLst>
              <a:ext uri="{FF2B5EF4-FFF2-40B4-BE49-F238E27FC236}">
                <a16:creationId xmlns:a16="http://schemas.microsoft.com/office/drawing/2014/main" id="{00C0410E-2E19-4C66-869E-611D08F5F997}"/>
              </a:ext>
            </a:extLst>
          </p:cNvPr>
          <p:cNvSpPr txBox="1"/>
          <p:nvPr/>
        </p:nvSpPr>
        <p:spPr>
          <a:xfrm>
            <a:off x="452034" y="4102655"/>
            <a:ext cx="4367939" cy="2308324"/>
          </a:xfrm>
          <a:prstGeom prst="rect">
            <a:avLst/>
          </a:prstGeom>
          <a:noFill/>
        </p:spPr>
        <p:txBody>
          <a:bodyPr wrap="square" rtlCol="0">
            <a:spAutoFit/>
          </a:bodyPr>
          <a:lstStyle/>
          <a:p>
            <a:r>
              <a:rPr lang="en-GB" dirty="0"/>
              <a:t>Click on the Forms icon and the option to create a </a:t>
            </a:r>
            <a:r>
              <a:rPr lang="en-GB" b="1" dirty="0"/>
              <a:t>New Quiz </a:t>
            </a:r>
            <a:r>
              <a:rPr lang="en-GB" dirty="0"/>
              <a:t>will appear. </a:t>
            </a:r>
          </a:p>
          <a:p>
            <a:endParaRPr lang="en-GB" dirty="0"/>
          </a:p>
          <a:p>
            <a:r>
              <a:rPr lang="en-GB" dirty="0"/>
              <a:t>If you click on the small arrow to the right you will see the </a:t>
            </a:r>
            <a:r>
              <a:rPr lang="en-GB" b="1" dirty="0"/>
              <a:t>New Form </a:t>
            </a:r>
            <a:r>
              <a:rPr lang="en-GB" dirty="0"/>
              <a:t>option. Both will take you to a blank form. </a:t>
            </a:r>
          </a:p>
        </p:txBody>
      </p:sp>
      <p:cxnSp>
        <p:nvCxnSpPr>
          <p:cNvPr id="12" name="Straight Arrow Connector 11">
            <a:extLst>
              <a:ext uri="{FF2B5EF4-FFF2-40B4-BE49-F238E27FC236}">
                <a16:creationId xmlns:a16="http://schemas.microsoft.com/office/drawing/2014/main" id="{1B019E29-B860-4B9E-B6F5-6116021E1392}"/>
              </a:ext>
            </a:extLst>
          </p:cNvPr>
          <p:cNvCxnSpPr>
            <a:cxnSpLocks/>
          </p:cNvCxnSpPr>
          <p:nvPr/>
        </p:nvCxnSpPr>
        <p:spPr>
          <a:xfrm flipH="1" flipV="1">
            <a:off x="3084162" y="2916870"/>
            <a:ext cx="294468" cy="1024259"/>
          </a:xfrm>
          <a:prstGeom prst="straightConnector1">
            <a:avLst/>
          </a:prstGeom>
          <a:ln w="57150">
            <a:tailEnd type="triangle"/>
          </a:ln>
        </p:spPr>
        <p:style>
          <a:lnRef idx="1">
            <a:schemeClr val="dk1"/>
          </a:lnRef>
          <a:fillRef idx="0">
            <a:schemeClr val="dk1"/>
          </a:fillRef>
          <a:effectRef idx="0">
            <a:schemeClr val="dk1"/>
          </a:effectRef>
          <a:fontRef idx="minor">
            <a:schemeClr val="tx1"/>
          </a:fontRef>
        </p:style>
      </p:cxnSp>
      <p:pic>
        <p:nvPicPr>
          <p:cNvPr id="13" name="Adding_a_title_and_description">
            <a:hlinkClick r:id="" action="ppaction://media"/>
            <a:extLst>
              <a:ext uri="{FF2B5EF4-FFF2-40B4-BE49-F238E27FC236}">
                <a16:creationId xmlns:a16="http://schemas.microsoft.com/office/drawing/2014/main" id="{2FCF5FAD-ACE4-45BF-B43B-99C714FF3A73}"/>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4692045" y="1134486"/>
            <a:ext cx="7047922" cy="3964456"/>
          </a:xfrm>
          <a:prstGeom prst="rect">
            <a:avLst/>
          </a:prstGeom>
        </p:spPr>
      </p:pic>
    </p:spTree>
    <p:extLst>
      <p:ext uri="{BB962C8B-B14F-4D97-AF65-F5344CB8AC3E}">
        <p14:creationId xmlns:p14="http://schemas.microsoft.com/office/powerpoint/2010/main" val="3411427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fade">
                                      <p:cBhvr>
                                        <p:cTn id="12" dur="500"/>
                                        <p:tgtEl>
                                          <p:spTgt spid="10">
                                            <p:txEl>
                                              <p:pRg st="0" end="0"/>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0">
                                            <p:txEl>
                                              <p:pRg st="2" end="2"/>
                                            </p:txEl>
                                          </p:spTgt>
                                        </p:tgtEl>
                                        <p:attrNameLst>
                                          <p:attrName>style.visibility</p:attrName>
                                        </p:attrNameLst>
                                      </p:cBhvr>
                                      <p:to>
                                        <p:strVal val="visible"/>
                                      </p:to>
                                    </p:set>
                                    <p:animEffect transition="in" filter="fade">
                                      <p:cBhvr>
                                        <p:cTn id="20" dur="500"/>
                                        <p:tgtEl>
                                          <p:spTgt spid="10">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childTnLst>
                          </p:cTn>
                        </p:par>
                      </p:childTnLst>
                    </p:cTn>
                  </p:par>
                  <p:par>
                    <p:cTn id="26" fill="hold">
                      <p:stCondLst>
                        <p:cond delay="indefinite"/>
                      </p:stCondLst>
                      <p:childTnLst>
                        <p:par>
                          <p:cTn id="27" fill="hold">
                            <p:stCondLst>
                              <p:cond delay="0"/>
                            </p:stCondLst>
                            <p:childTnLst>
                              <p:par>
                                <p:cTn id="28" presetID="1" presetClass="mediacall" presetSubtype="0" fill="hold" nodeType="clickEffect">
                                  <p:stCondLst>
                                    <p:cond delay="0"/>
                                  </p:stCondLst>
                                  <p:childTnLst>
                                    <p:cmd type="call" cmd="playFrom(0.0)">
                                      <p:cBhvr>
                                        <p:cTn id="29" dur="48883"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30" fill="hold" display="0">
                  <p:stCondLst>
                    <p:cond delay="indefinite"/>
                  </p:stCondLst>
                </p:cTn>
                <p:tgtEl>
                  <p:spTgt spid="13"/>
                </p:tgtEl>
              </p:cMediaNode>
            </p:video>
          </p:childTnLst>
        </p:cTn>
      </p:par>
    </p:tnLst>
    <p:bldLst>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dding group members" descr="Graphical user interface, application&#10;&#10;Description automatically generated">
            <a:hlinkClick r:id="" action="ppaction://media"/>
            <a:extLst>
              <a:ext uri="{FF2B5EF4-FFF2-40B4-BE49-F238E27FC236}">
                <a16:creationId xmlns:a16="http://schemas.microsoft.com/office/drawing/2014/main" id="{37080B26-7E50-4E62-AD3C-BB903E1B63B9}"/>
              </a:ext>
            </a:extLst>
          </p:cNvPr>
          <p:cNvPicPr>
            <a:picLocks noGrp="1" noChangeAspect="1"/>
          </p:cNvPicPr>
          <p:nvPr>
            <p:ph type="pic" idx="1"/>
            <a:videoFile r:link="rId2"/>
            <p:extLst>
              <p:ext uri="{DAA4B4D4-6D71-4841-9C94-3DE7FCFB9230}">
                <p14:media xmlns:p14="http://schemas.microsoft.com/office/powerpoint/2010/main" r:embed="rId1"/>
              </p:ext>
            </p:extLst>
          </p:nvPr>
        </p:nvPicPr>
        <p:blipFill>
          <a:blip r:embed="rId5"/>
          <a:stretch>
            <a:fillRect/>
          </a:stretch>
        </p:blipFill>
        <p:spPr>
          <a:xfrm>
            <a:off x="228599" y="1264444"/>
            <a:ext cx="7696201" cy="4329112"/>
          </a:xfrm>
          <a:noFill/>
        </p:spPr>
      </p:pic>
      <p:sp>
        <p:nvSpPr>
          <p:cNvPr id="2" name="Title 1">
            <a:extLst>
              <a:ext uri="{FF2B5EF4-FFF2-40B4-BE49-F238E27FC236}">
                <a16:creationId xmlns:a16="http://schemas.microsoft.com/office/drawing/2014/main" id="{BAF1DCA5-8442-43E2-A09A-3BF9037DAEEC}"/>
              </a:ext>
            </a:extLst>
          </p:cNvPr>
          <p:cNvSpPr>
            <a:spLocks noGrp="1"/>
          </p:cNvSpPr>
          <p:nvPr>
            <p:ph type="title"/>
          </p:nvPr>
        </p:nvSpPr>
        <p:spPr>
          <a:xfrm>
            <a:off x="8477250" y="603504"/>
            <a:ext cx="3144774" cy="1645920"/>
          </a:xfrm>
        </p:spPr>
        <p:txBody>
          <a:bodyPr anchor="b">
            <a:normAutofit/>
          </a:bodyPr>
          <a:lstStyle/>
          <a:p>
            <a:r>
              <a:rPr lang="en-GB" dirty="0"/>
              <a:t>Sharing</a:t>
            </a:r>
          </a:p>
        </p:txBody>
      </p:sp>
      <p:sp>
        <p:nvSpPr>
          <p:cNvPr id="9" name="Text Placeholder 3">
            <a:extLst>
              <a:ext uri="{FF2B5EF4-FFF2-40B4-BE49-F238E27FC236}">
                <a16:creationId xmlns:a16="http://schemas.microsoft.com/office/drawing/2014/main" id="{6AF54299-6132-48BB-9641-5B6511ED3DE2}"/>
              </a:ext>
            </a:extLst>
          </p:cNvPr>
          <p:cNvSpPr>
            <a:spLocks noGrp="1"/>
          </p:cNvSpPr>
          <p:nvPr>
            <p:ph type="body" sz="half" idx="2"/>
          </p:nvPr>
        </p:nvSpPr>
        <p:spPr>
          <a:xfrm>
            <a:off x="8477250" y="2386584"/>
            <a:ext cx="3144774" cy="3511296"/>
          </a:xfrm>
        </p:spPr>
        <p:txBody>
          <a:bodyPr/>
          <a:lstStyle/>
          <a:p>
            <a:r>
              <a:rPr lang="en-US" dirty="0"/>
              <a:t>This video demonstrates the steps required to share a Form with your specific group members. </a:t>
            </a:r>
          </a:p>
          <a:p>
            <a:endParaRPr lang="en-US" dirty="0"/>
          </a:p>
          <a:p>
            <a:r>
              <a:rPr lang="en-US" dirty="0"/>
              <a:t>Your link can then be pasted into an email or pasted into the chat of your group MS Teams chat. </a:t>
            </a:r>
          </a:p>
          <a:p>
            <a:endParaRPr lang="en-US" dirty="0"/>
          </a:p>
          <a:p>
            <a:endParaRPr lang="en-US" dirty="0"/>
          </a:p>
        </p:txBody>
      </p:sp>
    </p:spTree>
    <p:extLst>
      <p:ext uri="{BB962C8B-B14F-4D97-AF65-F5344CB8AC3E}">
        <p14:creationId xmlns:p14="http://schemas.microsoft.com/office/powerpoint/2010/main" val="250688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447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0ADF-28FC-4363-850D-C3EAEDFE54D1}"/>
              </a:ext>
            </a:extLst>
          </p:cNvPr>
          <p:cNvSpPr>
            <a:spLocks noGrp="1"/>
          </p:cNvSpPr>
          <p:nvPr>
            <p:ph type="title"/>
          </p:nvPr>
        </p:nvSpPr>
        <p:spPr>
          <a:xfrm>
            <a:off x="451104" y="402336"/>
            <a:ext cx="10058400" cy="1076478"/>
          </a:xfrm>
        </p:spPr>
        <p:txBody>
          <a:bodyPr/>
          <a:lstStyle/>
          <a:p>
            <a:r>
              <a:rPr lang="en-GB" dirty="0"/>
              <a:t>Anonymise Responses. </a:t>
            </a:r>
          </a:p>
        </p:txBody>
      </p:sp>
      <p:sp>
        <p:nvSpPr>
          <p:cNvPr id="3" name="Content Placeholder 2">
            <a:extLst>
              <a:ext uri="{FF2B5EF4-FFF2-40B4-BE49-F238E27FC236}">
                <a16:creationId xmlns:a16="http://schemas.microsoft.com/office/drawing/2014/main" id="{4AA35B85-8D82-4DE7-B337-3C5DE25B504F}"/>
              </a:ext>
            </a:extLst>
          </p:cNvPr>
          <p:cNvSpPr>
            <a:spLocks noGrp="1"/>
          </p:cNvSpPr>
          <p:nvPr>
            <p:ph idx="1"/>
          </p:nvPr>
        </p:nvSpPr>
        <p:spPr>
          <a:xfrm>
            <a:off x="451104" y="1828799"/>
            <a:ext cx="3267456" cy="4478971"/>
          </a:xfrm>
        </p:spPr>
        <p:txBody>
          <a:bodyPr>
            <a:normAutofit fontScale="92500" lnSpcReduction="10000"/>
          </a:bodyPr>
          <a:lstStyle/>
          <a:p>
            <a:pPr marL="0" indent="0">
              <a:buNone/>
            </a:pPr>
            <a:r>
              <a:rPr lang="en-GB" sz="2600" dirty="0">
                <a:latin typeface="Arial" panose="020B0604020202020204" pitchFamily="34" charset="0"/>
                <a:cs typeface="Arial" panose="020B0604020202020204" pitchFamily="34" charset="0"/>
              </a:rPr>
              <a:t>To ensure the anonymity of your participants it is important that you set up the anonymous setting from the start. </a:t>
            </a:r>
          </a:p>
          <a:p>
            <a:pPr marL="0" indent="0">
              <a:buNone/>
            </a:pPr>
            <a:endParaRPr lang="en-GB" sz="2600" dirty="0">
              <a:latin typeface="Arial" panose="020B0604020202020204" pitchFamily="34" charset="0"/>
              <a:cs typeface="Arial" panose="020B0604020202020204" pitchFamily="34" charset="0"/>
            </a:endParaRPr>
          </a:p>
          <a:p>
            <a:pPr marL="0" indent="0">
              <a:buNone/>
            </a:pPr>
            <a:r>
              <a:rPr lang="en-GB" sz="2600" dirty="0">
                <a:latin typeface="Arial" panose="020B0604020202020204" pitchFamily="34" charset="0"/>
                <a:cs typeface="Arial" panose="020B0604020202020204" pitchFamily="34" charset="0"/>
              </a:rPr>
              <a:t>You can also set up to one response per person setting at the same time. </a:t>
            </a:r>
          </a:p>
          <a:p>
            <a:endParaRPr lang="en-GB" dirty="0"/>
          </a:p>
        </p:txBody>
      </p:sp>
      <p:pic>
        <p:nvPicPr>
          <p:cNvPr id="4" name="Anonymise your questionnaire">
            <a:hlinkClick r:id="" action="ppaction://media"/>
            <a:extLst>
              <a:ext uri="{FF2B5EF4-FFF2-40B4-BE49-F238E27FC236}">
                <a16:creationId xmlns:a16="http://schemas.microsoft.com/office/drawing/2014/main" id="{477FD995-048A-498C-AD16-C31A03201F70}"/>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3774591" y="1533679"/>
            <a:ext cx="7966305" cy="4478972"/>
          </a:xfrm>
          <a:prstGeom prst="rect">
            <a:avLst/>
          </a:prstGeom>
        </p:spPr>
      </p:pic>
    </p:spTree>
    <p:extLst>
      <p:ext uri="{BB962C8B-B14F-4D97-AF65-F5344CB8AC3E}">
        <p14:creationId xmlns:p14="http://schemas.microsoft.com/office/powerpoint/2010/main" val="4118014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mediacall" presetSubtype="0" fill="hold" nodeType="clickEffect">
                                  <p:stCondLst>
                                    <p:cond delay="0"/>
                                  </p:stCondLst>
                                  <p:childTnLst>
                                    <p:cmd type="call" cmd="playFrom(0.0)">
                                      <p:cBhvr>
                                        <p:cTn id="16" dur="2084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7" fill="hold" display="0">
                  <p:stCondLst>
                    <p:cond delay="indefinite"/>
                  </p:stCondLst>
                </p:cTn>
                <p:tgtEl>
                  <p:spTgt spid="4"/>
                </p:tgtEl>
              </p:cMediaNode>
            </p:video>
            <p:seq concurrent="1" nextAc="seek">
              <p:cTn id="18" restart="whenNotActive" fill="hold" evtFilter="cancelBubble" nodeType="interactiveSeq">
                <p:stCondLst>
                  <p:cond evt="onClick" delay="0">
                    <p:tgtEl>
                      <p:spTgt spid="4"/>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4"/>
                                        </p:tgtEl>
                                      </p:cBhvr>
                                    </p:cmd>
                                  </p:childTnLst>
                                </p:cTn>
                              </p:par>
                            </p:childTnLst>
                          </p:cTn>
                        </p:par>
                      </p:childTnLst>
                    </p:cTn>
                  </p:par>
                </p:childTnLst>
              </p:cTn>
              <p:nextCondLst>
                <p:cond evt="onClick" delay="0">
                  <p:tgtEl>
                    <p:spTgt spid="4"/>
                  </p:tgtEl>
                </p:cond>
              </p:nextCondLst>
            </p:seq>
          </p:childTnLst>
        </p:cTn>
      </p:par>
    </p:tnLst>
    <p:bldLst>
      <p:bldP spid="3"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8F49F2-E1A4-40C1-AEFC-ABEDDC6BBCE0}"/>
              </a:ext>
            </a:extLst>
          </p:cNvPr>
          <p:cNvSpPr>
            <a:spLocks noGrp="1"/>
          </p:cNvSpPr>
          <p:nvPr>
            <p:ph type="title"/>
          </p:nvPr>
        </p:nvSpPr>
        <p:spPr/>
        <p:txBody>
          <a:bodyPr/>
          <a:lstStyle/>
          <a:p>
            <a:r>
              <a:rPr lang="en-GB" dirty="0"/>
              <a:t>Questions</a:t>
            </a:r>
          </a:p>
        </p:txBody>
      </p:sp>
      <p:sp>
        <p:nvSpPr>
          <p:cNvPr id="3" name="Content Placeholder 2">
            <a:extLst>
              <a:ext uri="{FF2B5EF4-FFF2-40B4-BE49-F238E27FC236}">
                <a16:creationId xmlns:a16="http://schemas.microsoft.com/office/drawing/2014/main" id="{A712F949-8A49-4097-8C80-054A7CCBD418}"/>
              </a:ext>
            </a:extLst>
          </p:cNvPr>
          <p:cNvSpPr>
            <a:spLocks noGrp="1"/>
          </p:cNvSpPr>
          <p:nvPr>
            <p:ph idx="1"/>
          </p:nvPr>
        </p:nvSpPr>
        <p:spPr>
          <a:xfrm>
            <a:off x="2947416" y="1793327"/>
            <a:ext cx="8305800" cy="847725"/>
          </a:xfrm>
        </p:spPr>
        <p:txBody>
          <a:bodyPr/>
          <a:lstStyle/>
          <a:p>
            <a:pPr marL="0" indent="0">
              <a:buNone/>
            </a:pPr>
            <a:r>
              <a:rPr lang="en-GB" sz="2000" dirty="0">
                <a:latin typeface="Arial" panose="020B0604020202020204" pitchFamily="34" charset="0"/>
                <a:cs typeface="Arial" panose="020B0604020202020204" pitchFamily="34" charset="0"/>
              </a:rPr>
              <a:t>When you click ‘Add new’ a number of options will appear, with further options also available. </a:t>
            </a:r>
          </a:p>
          <a:p>
            <a:pPr marL="0" indent="0">
              <a:buNone/>
            </a:pPr>
            <a:endParaRPr lang="en-GB" dirty="0"/>
          </a:p>
          <a:p>
            <a:pPr marL="0" indent="0">
              <a:buNone/>
            </a:pPr>
            <a:endParaRPr lang="en-GB" dirty="0"/>
          </a:p>
        </p:txBody>
      </p:sp>
      <p:pic>
        <p:nvPicPr>
          <p:cNvPr id="5" name="Picture 4" descr="Graphical user interface, text, website&#10;&#10;Description automatically generated">
            <a:extLst>
              <a:ext uri="{FF2B5EF4-FFF2-40B4-BE49-F238E27FC236}">
                <a16:creationId xmlns:a16="http://schemas.microsoft.com/office/drawing/2014/main" id="{F06EB7B1-F670-4D58-9997-C2382DAB8FCC}"/>
              </a:ext>
            </a:extLst>
          </p:cNvPr>
          <p:cNvPicPr>
            <a:picLocks noChangeAspect="1"/>
          </p:cNvPicPr>
          <p:nvPr/>
        </p:nvPicPr>
        <p:blipFill>
          <a:blip r:embed="rId2"/>
          <a:stretch>
            <a:fillRect/>
          </a:stretch>
        </p:blipFill>
        <p:spPr>
          <a:xfrm>
            <a:off x="1066800" y="1793328"/>
            <a:ext cx="1752600" cy="666750"/>
          </a:xfrm>
          <a:prstGeom prst="rect">
            <a:avLst/>
          </a:prstGeom>
        </p:spPr>
      </p:pic>
      <p:pic>
        <p:nvPicPr>
          <p:cNvPr id="7" name="Picture 6">
            <a:extLst>
              <a:ext uri="{FF2B5EF4-FFF2-40B4-BE49-F238E27FC236}">
                <a16:creationId xmlns:a16="http://schemas.microsoft.com/office/drawing/2014/main" id="{EC5C0BB9-77D5-4F62-BFE1-17C49AFA3E5B}"/>
              </a:ext>
            </a:extLst>
          </p:cNvPr>
          <p:cNvPicPr>
            <a:picLocks noChangeAspect="1"/>
          </p:cNvPicPr>
          <p:nvPr/>
        </p:nvPicPr>
        <p:blipFill>
          <a:blip r:embed="rId3"/>
          <a:stretch>
            <a:fillRect/>
          </a:stretch>
        </p:blipFill>
        <p:spPr>
          <a:xfrm>
            <a:off x="1066800" y="2641053"/>
            <a:ext cx="6115050" cy="523875"/>
          </a:xfrm>
          <a:prstGeom prst="rect">
            <a:avLst/>
          </a:prstGeom>
        </p:spPr>
      </p:pic>
      <p:sp>
        <p:nvSpPr>
          <p:cNvPr id="8" name="TextBox 7">
            <a:extLst>
              <a:ext uri="{FF2B5EF4-FFF2-40B4-BE49-F238E27FC236}">
                <a16:creationId xmlns:a16="http://schemas.microsoft.com/office/drawing/2014/main" id="{501C3082-19F8-4866-9ACB-AA79615601A4}"/>
              </a:ext>
            </a:extLst>
          </p:cNvPr>
          <p:cNvSpPr txBox="1"/>
          <p:nvPr/>
        </p:nvSpPr>
        <p:spPr>
          <a:xfrm>
            <a:off x="1066800" y="3232064"/>
            <a:ext cx="10058400" cy="984885"/>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The ‘Closed Questions’ discussed in the first part of the session are labelled as ‘Choice’ on the question options. </a:t>
            </a:r>
          </a:p>
          <a:p>
            <a:endParaRPr lang="en-GB" dirty="0"/>
          </a:p>
        </p:txBody>
      </p:sp>
      <p:pic>
        <p:nvPicPr>
          <p:cNvPr id="10" name="Picture 9" descr="A picture containing background pattern&#10;&#10;Description automatically generated">
            <a:extLst>
              <a:ext uri="{FF2B5EF4-FFF2-40B4-BE49-F238E27FC236}">
                <a16:creationId xmlns:a16="http://schemas.microsoft.com/office/drawing/2014/main" id="{3662971D-8821-4234-A9F5-3D76A44E5508}"/>
              </a:ext>
            </a:extLst>
          </p:cNvPr>
          <p:cNvPicPr>
            <a:picLocks noChangeAspect="1"/>
          </p:cNvPicPr>
          <p:nvPr/>
        </p:nvPicPr>
        <p:blipFill>
          <a:blip r:embed="rId4"/>
          <a:stretch>
            <a:fillRect/>
          </a:stretch>
        </p:blipFill>
        <p:spPr>
          <a:xfrm>
            <a:off x="1066800" y="3973342"/>
            <a:ext cx="5138166" cy="2269772"/>
          </a:xfrm>
          <a:prstGeom prst="rect">
            <a:avLst/>
          </a:prstGeom>
        </p:spPr>
      </p:pic>
      <p:sp>
        <p:nvSpPr>
          <p:cNvPr id="11" name="TextBox 10">
            <a:extLst>
              <a:ext uri="{FF2B5EF4-FFF2-40B4-BE49-F238E27FC236}">
                <a16:creationId xmlns:a16="http://schemas.microsoft.com/office/drawing/2014/main" id="{20404D2E-CDC5-4D17-9209-049122258C31}"/>
              </a:ext>
            </a:extLst>
          </p:cNvPr>
          <p:cNvSpPr txBox="1"/>
          <p:nvPr/>
        </p:nvSpPr>
        <p:spPr>
          <a:xfrm>
            <a:off x="6638544" y="4296507"/>
            <a:ext cx="4614672" cy="1323439"/>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Your Informed Consent question will need to be inserted first or last on your questionnaire. Use a ‘Choice’ question to do this. </a:t>
            </a:r>
          </a:p>
        </p:txBody>
      </p:sp>
    </p:spTree>
    <p:extLst>
      <p:ext uri="{BB962C8B-B14F-4D97-AF65-F5344CB8AC3E}">
        <p14:creationId xmlns:p14="http://schemas.microsoft.com/office/powerpoint/2010/main" val="1266206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5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dding_a_closed_question">
            <a:hlinkClick r:id="" action="ppaction://media"/>
            <a:extLst>
              <a:ext uri="{FF2B5EF4-FFF2-40B4-BE49-F238E27FC236}">
                <a16:creationId xmlns:a16="http://schemas.microsoft.com/office/drawing/2014/main" id="{ABA1A551-53F3-4297-BBC9-4F67DA36BE75}"/>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28015" y="1095565"/>
            <a:ext cx="7996429" cy="4497991"/>
          </a:xfrm>
          <a:prstGeom prst="rect">
            <a:avLst/>
          </a:prstGeom>
          <a:noFill/>
          <a:ln>
            <a:noFill/>
          </a:ln>
        </p:spPr>
      </p:pic>
      <p:sp>
        <p:nvSpPr>
          <p:cNvPr id="2" name="Title 1">
            <a:extLst>
              <a:ext uri="{FF2B5EF4-FFF2-40B4-BE49-F238E27FC236}">
                <a16:creationId xmlns:a16="http://schemas.microsoft.com/office/drawing/2014/main" id="{633DF87C-99E4-4CF1-B221-29D18E425A83}"/>
              </a:ext>
            </a:extLst>
          </p:cNvPr>
          <p:cNvSpPr>
            <a:spLocks noGrp="1"/>
          </p:cNvSpPr>
          <p:nvPr>
            <p:ph type="title"/>
          </p:nvPr>
        </p:nvSpPr>
        <p:spPr>
          <a:xfrm>
            <a:off x="8477250" y="603504"/>
            <a:ext cx="3144774" cy="1645920"/>
          </a:xfrm>
        </p:spPr>
        <p:txBody>
          <a:bodyPr anchor="b">
            <a:normAutofit/>
          </a:bodyPr>
          <a:lstStyle/>
          <a:p>
            <a:r>
              <a:rPr lang="en-GB" dirty="0"/>
              <a:t>Adding a closed question</a:t>
            </a:r>
          </a:p>
        </p:txBody>
      </p:sp>
      <p:sp>
        <p:nvSpPr>
          <p:cNvPr id="3" name="Content Placeholder 2">
            <a:extLst>
              <a:ext uri="{FF2B5EF4-FFF2-40B4-BE49-F238E27FC236}">
                <a16:creationId xmlns:a16="http://schemas.microsoft.com/office/drawing/2014/main" id="{2C7F8860-4191-4011-B7BF-E1F23AE8FE80}"/>
              </a:ext>
            </a:extLst>
          </p:cNvPr>
          <p:cNvSpPr>
            <a:spLocks noGrp="1"/>
          </p:cNvSpPr>
          <p:nvPr>
            <p:ph type="body" sz="half" idx="2"/>
          </p:nvPr>
        </p:nvSpPr>
        <p:spPr>
          <a:xfrm>
            <a:off x="8477250" y="2386584"/>
            <a:ext cx="3144774" cy="3511296"/>
          </a:xfrm>
        </p:spPr>
        <p:txBody>
          <a:bodyPr>
            <a:normAutofit/>
          </a:bodyPr>
          <a:lstStyle/>
          <a:p>
            <a:r>
              <a:rPr lang="en-GB" dirty="0"/>
              <a:t>A closed question is one which has only one answer, often yes or no. </a:t>
            </a:r>
          </a:p>
        </p:txBody>
      </p:sp>
    </p:spTree>
    <p:extLst>
      <p:ext uri="{BB962C8B-B14F-4D97-AF65-F5344CB8AC3E}">
        <p14:creationId xmlns:p14="http://schemas.microsoft.com/office/powerpoint/2010/main" val="3107756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mediacall" presetSubtype="0" fill="hold" nodeType="clickEffect">
                                  <p:stCondLst>
                                    <p:cond delay="0"/>
                                  </p:stCondLst>
                                  <p:childTnLst>
                                    <p:cmd type="call" cmd="playFrom(0.0)">
                                      <p:cBhvr>
                                        <p:cTn id="11" dur="8201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2" fill="hold" display="0">
                  <p:stCondLst>
                    <p:cond delay="indefinite"/>
                  </p:stCondLst>
                </p:cTn>
                <p:tgtEl>
                  <p:spTgt spid="4"/>
                </p:tgtEl>
              </p:cMediaNode>
            </p:video>
            <p:seq concurrent="1" nextAc="seek">
              <p:cTn id="13" restart="whenNotActive" fill="hold" evtFilter="cancelBubble" nodeType="interactiveSeq">
                <p:stCondLst>
                  <p:cond evt="onClick" delay="0">
                    <p:tgtEl>
                      <p:spTgt spid="4"/>
                    </p:tgtEl>
                  </p:cond>
                </p:stCondLst>
                <p:endSync evt="end" delay="0">
                  <p:rtn val="all"/>
                </p:endSync>
                <p:childTnLst>
                  <p:par>
                    <p:cTn id="14" fill="hold">
                      <p:stCondLst>
                        <p:cond delay="0"/>
                      </p:stCondLst>
                      <p:childTnLst>
                        <p:par>
                          <p:cTn id="15" fill="hold">
                            <p:stCondLst>
                              <p:cond delay="0"/>
                            </p:stCondLst>
                            <p:childTnLst>
                              <p:par>
                                <p:cTn id="16" presetID="2" presetClass="mediacall" presetSubtype="0" fill="hold" nodeType="clickEffect">
                                  <p:stCondLst>
                                    <p:cond delay="0"/>
                                  </p:stCondLst>
                                  <p:childTnLst>
                                    <p:cmd type="call" cmd="togglePause">
                                      <p:cBhvr>
                                        <p:cTn id="17" dur="1" fill="hold"/>
                                        <p:tgtEl>
                                          <p:spTgt spid="4"/>
                                        </p:tgtEl>
                                      </p:cBhvr>
                                    </p:cmd>
                                  </p:childTnLst>
                                </p:cTn>
                              </p:par>
                            </p:childTnLst>
                          </p:cTn>
                        </p:par>
                      </p:childTnLst>
                    </p:cTn>
                  </p:par>
                </p:childTnLst>
              </p:cTn>
              <p:nextCondLst>
                <p:cond evt="onClick" delay="0">
                  <p:tgtEl>
                    <p:spTgt spid="4"/>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dding a ranking question">
            <a:hlinkClick r:id="" action="ppaction://media"/>
            <a:extLst>
              <a:ext uri="{FF2B5EF4-FFF2-40B4-BE49-F238E27FC236}">
                <a16:creationId xmlns:a16="http://schemas.microsoft.com/office/drawing/2014/main" id="{57E84430-FD8D-4E02-807C-EE26A1CAEAC1}"/>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228599" y="1264444"/>
            <a:ext cx="7696201" cy="4329112"/>
          </a:xfrm>
          <a:prstGeom prst="rect">
            <a:avLst/>
          </a:prstGeom>
          <a:noFill/>
          <a:ln>
            <a:noFill/>
          </a:ln>
        </p:spPr>
      </p:pic>
      <p:sp>
        <p:nvSpPr>
          <p:cNvPr id="10" name="Title 2">
            <a:extLst>
              <a:ext uri="{FF2B5EF4-FFF2-40B4-BE49-F238E27FC236}">
                <a16:creationId xmlns:a16="http://schemas.microsoft.com/office/drawing/2014/main" id="{DA2D7158-AF18-4E32-9E9A-18A20B2C919B}"/>
              </a:ext>
            </a:extLst>
          </p:cNvPr>
          <p:cNvSpPr>
            <a:spLocks noGrp="1"/>
          </p:cNvSpPr>
          <p:nvPr>
            <p:ph type="title"/>
          </p:nvPr>
        </p:nvSpPr>
        <p:spPr>
          <a:xfrm>
            <a:off x="8477250" y="603504"/>
            <a:ext cx="3144774" cy="1645920"/>
          </a:xfrm>
        </p:spPr>
        <p:txBody>
          <a:bodyPr/>
          <a:lstStyle/>
          <a:p>
            <a:r>
              <a:rPr lang="en-US" dirty="0"/>
              <a:t>Adding a rank order question</a:t>
            </a:r>
          </a:p>
        </p:txBody>
      </p:sp>
      <p:sp>
        <p:nvSpPr>
          <p:cNvPr id="12" name="Text Placeholder 3">
            <a:extLst>
              <a:ext uri="{FF2B5EF4-FFF2-40B4-BE49-F238E27FC236}">
                <a16:creationId xmlns:a16="http://schemas.microsoft.com/office/drawing/2014/main" id="{19A449EE-5C50-4341-B646-95BD5768E842}"/>
              </a:ext>
            </a:extLst>
          </p:cNvPr>
          <p:cNvSpPr>
            <a:spLocks noGrp="1"/>
          </p:cNvSpPr>
          <p:nvPr>
            <p:ph type="body" sz="half" idx="2"/>
          </p:nvPr>
        </p:nvSpPr>
        <p:spPr>
          <a:xfrm>
            <a:off x="8477250" y="2386584"/>
            <a:ext cx="3144774" cy="3867912"/>
          </a:xfrm>
        </p:spPr>
        <p:txBody>
          <a:bodyPr>
            <a:normAutofit/>
          </a:bodyPr>
          <a:lstStyle/>
          <a:p>
            <a:r>
              <a:rPr lang="en-US" sz="2000" dirty="0">
                <a:latin typeface="Arial" panose="020B0604020202020204" pitchFamily="34" charset="0"/>
                <a:cs typeface="Arial" panose="020B0604020202020204" pitchFamily="34" charset="0"/>
              </a:rPr>
              <a:t>This video will show the steps to add a rank order question using the ‘ranking’ option. </a:t>
            </a:r>
          </a:p>
          <a:p>
            <a:endParaRPr lang="en-US" dirty="0"/>
          </a:p>
          <a:p>
            <a:r>
              <a:rPr lang="en-US" sz="2000" dirty="0">
                <a:latin typeface="Arial" panose="020B0604020202020204" pitchFamily="34" charset="0"/>
                <a:cs typeface="Arial" panose="020B0604020202020204" pitchFamily="34" charset="0"/>
              </a:rPr>
              <a:t>Your group will need to add the question text and option to be ranked. Examples are provided in the question banks. </a:t>
            </a:r>
          </a:p>
        </p:txBody>
      </p:sp>
    </p:spTree>
    <p:extLst>
      <p:ext uri="{BB962C8B-B14F-4D97-AF65-F5344CB8AC3E}">
        <p14:creationId xmlns:p14="http://schemas.microsoft.com/office/powerpoint/2010/main" val="2860963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mediacall" presetSubtype="0" fill="hold" nodeType="clickEffect">
                                  <p:stCondLst>
                                    <p:cond delay="0"/>
                                  </p:stCondLst>
                                  <p:childTnLst>
                                    <p:cmd type="call" cmd="playFrom(0.0)">
                                      <p:cBhvr>
                                        <p:cTn id="11" dur="16193" fill="hold"/>
                                        <p:tgtEl>
                                          <p:spTgt spid="5"/>
                                        </p:tgtEl>
                                      </p:cBhvr>
                                    </p:cmd>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2">
                                            <p:txEl>
                                              <p:pRg st="2" end="2"/>
                                            </p:txEl>
                                          </p:spTgt>
                                        </p:tgtEl>
                                        <p:attrNameLst>
                                          <p:attrName>style.visibility</p:attrName>
                                        </p:attrNameLst>
                                      </p:cBhvr>
                                      <p:to>
                                        <p:strVal val="visible"/>
                                      </p:to>
                                    </p:set>
                                    <p:animEffect transition="in" filter="fade">
                                      <p:cBhvr>
                                        <p:cTn id="16" dur="500"/>
                                        <p:tgtEl>
                                          <p:spTgt spid="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p:cTn id="17" fill="hold" display="0">
                  <p:stCondLst>
                    <p:cond delay="indefinite"/>
                  </p:stCondLst>
                </p:cTn>
                <p:tgtEl>
                  <p:spTgt spid="5"/>
                </p:tgtEl>
              </p:cMediaNode>
            </p:video>
            <p:seq concurrent="1" nextAc="seek">
              <p:cTn id="18" restart="whenNotActive" fill="hold" evtFilter="cancelBubble" nodeType="interactiveSeq">
                <p:stCondLst>
                  <p:cond evt="onClick" delay="0">
                    <p:tgtEl>
                      <p:spTgt spid="5"/>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Adding a Likert scale question">
            <a:hlinkClick r:id="" action="ppaction://media"/>
            <a:extLst>
              <a:ext uri="{FF2B5EF4-FFF2-40B4-BE49-F238E27FC236}">
                <a16:creationId xmlns:a16="http://schemas.microsoft.com/office/drawing/2014/main" id="{87838C2D-6FEB-4593-A3CB-B8C4ABD247A6}"/>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228599" y="1264444"/>
            <a:ext cx="7830821" cy="4404836"/>
          </a:xfrm>
          <a:prstGeom prst="rect">
            <a:avLst/>
          </a:prstGeom>
          <a:noFill/>
          <a:ln>
            <a:noFill/>
          </a:ln>
        </p:spPr>
      </p:pic>
      <p:sp>
        <p:nvSpPr>
          <p:cNvPr id="10" name="Title 2">
            <a:extLst>
              <a:ext uri="{FF2B5EF4-FFF2-40B4-BE49-F238E27FC236}">
                <a16:creationId xmlns:a16="http://schemas.microsoft.com/office/drawing/2014/main" id="{46BFF57F-07EF-45AC-8F1A-B3F609349E9D}"/>
              </a:ext>
            </a:extLst>
          </p:cNvPr>
          <p:cNvSpPr>
            <a:spLocks noGrp="1"/>
          </p:cNvSpPr>
          <p:nvPr>
            <p:ph type="title"/>
          </p:nvPr>
        </p:nvSpPr>
        <p:spPr>
          <a:xfrm>
            <a:off x="8477250" y="603504"/>
            <a:ext cx="3144774" cy="1645920"/>
          </a:xfrm>
        </p:spPr>
        <p:txBody>
          <a:bodyPr/>
          <a:lstStyle/>
          <a:p>
            <a:r>
              <a:rPr lang="en-US" dirty="0"/>
              <a:t>Adding a Likert Scale Question</a:t>
            </a:r>
          </a:p>
        </p:txBody>
      </p:sp>
      <p:sp>
        <p:nvSpPr>
          <p:cNvPr id="12" name="Text Placeholder 3">
            <a:extLst>
              <a:ext uri="{FF2B5EF4-FFF2-40B4-BE49-F238E27FC236}">
                <a16:creationId xmlns:a16="http://schemas.microsoft.com/office/drawing/2014/main" id="{5E555EC7-E26A-4D81-9423-9241B877CD78}"/>
              </a:ext>
            </a:extLst>
          </p:cNvPr>
          <p:cNvSpPr>
            <a:spLocks noGrp="1"/>
          </p:cNvSpPr>
          <p:nvPr>
            <p:ph type="body" sz="half" idx="2"/>
          </p:nvPr>
        </p:nvSpPr>
        <p:spPr>
          <a:xfrm>
            <a:off x="8477250" y="2386584"/>
            <a:ext cx="3144774" cy="3995928"/>
          </a:xfrm>
        </p:spPr>
        <p:txBody>
          <a:bodyPr>
            <a:normAutofit lnSpcReduction="10000"/>
          </a:bodyPr>
          <a:lstStyle/>
          <a:p>
            <a:r>
              <a:rPr lang="en-US" dirty="0">
                <a:latin typeface="Arial" panose="020B0604020202020204" pitchFamily="34" charset="0"/>
                <a:cs typeface="Arial" panose="020B0604020202020204" pitchFamily="34" charset="0"/>
              </a:rPr>
              <a:t>This video shows the steps for adding a Likert Scale question. </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The statements from one of the question banks are used but your group may have your own statements to input. </a:t>
            </a:r>
          </a:p>
          <a:p>
            <a:r>
              <a:rPr lang="en-US" dirty="0">
                <a:latin typeface="Arial" panose="020B0604020202020204" pitchFamily="34" charset="0"/>
                <a:cs typeface="Arial" panose="020B0604020202020204" pitchFamily="34" charset="0"/>
              </a:rPr>
              <a:t>The </a:t>
            </a:r>
            <a:r>
              <a:rPr lang="en-US" b="1" dirty="0">
                <a:latin typeface="Arial" panose="020B0604020202020204" pitchFamily="34" charset="0"/>
                <a:cs typeface="Arial" panose="020B0604020202020204" pitchFamily="34" charset="0"/>
              </a:rPr>
              <a:t>Preview</a:t>
            </a:r>
            <a:r>
              <a:rPr lang="en-US" dirty="0">
                <a:latin typeface="Arial" panose="020B0604020202020204" pitchFamily="34" charset="0"/>
                <a:cs typeface="Arial" panose="020B0604020202020204" pitchFamily="34" charset="0"/>
              </a:rPr>
              <a:t> option can be useful for seeing how your questionnaire will be viewed by participants. </a:t>
            </a:r>
          </a:p>
        </p:txBody>
      </p:sp>
    </p:spTree>
    <p:extLst>
      <p:ext uri="{BB962C8B-B14F-4D97-AF65-F5344CB8AC3E}">
        <p14:creationId xmlns:p14="http://schemas.microsoft.com/office/powerpoint/2010/main" val="3029737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mediacall" presetSubtype="0" fill="hold" nodeType="clickEffect">
                                  <p:stCondLst>
                                    <p:cond delay="0"/>
                                  </p:stCondLst>
                                  <p:childTnLst>
                                    <p:cmd type="call" cmd="playFrom(0.0)">
                                      <p:cBhvr>
                                        <p:cTn id="11" dur="110459" fill="hold"/>
                                        <p:tgtEl>
                                          <p:spTgt spid="5"/>
                                        </p:tgtEl>
                                      </p:cBhvr>
                                    </p:cmd>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12">
                                            <p:txEl>
                                              <p:pRg st="2" end="2"/>
                                            </p:txEl>
                                          </p:spTgt>
                                        </p:tgtEl>
                                        <p:attrNameLst>
                                          <p:attrName>style.visibility</p:attrName>
                                        </p:attrNameLst>
                                      </p:cBhvr>
                                      <p:to>
                                        <p:strVal val="visible"/>
                                      </p:to>
                                    </p:set>
                                    <p:animEffect transition="in" filter="fade">
                                      <p:cBhvr>
                                        <p:cTn id="16" dur="500"/>
                                        <p:tgtEl>
                                          <p:spTgt spid="12">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2">
                                            <p:txEl>
                                              <p:pRg st="3" end="3"/>
                                            </p:txEl>
                                          </p:spTgt>
                                        </p:tgtEl>
                                        <p:attrNameLst>
                                          <p:attrName>style.visibility</p:attrName>
                                        </p:attrNameLst>
                                      </p:cBhvr>
                                      <p:to>
                                        <p:strVal val="visible"/>
                                      </p:to>
                                    </p:set>
                                    <p:animEffect transition="in" filter="fade">
                                      <p:cBhvr>
                                        <p:cTn id="21" dur="500"/>
                                        <p:tgtEl>
                                          <p:spTgt spid="1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p:cTn id="22" fill="hold" display="0">
                  <p:stCondLst>
                    <p:cond delay="indefinite"/>
                  </p:stCondLst>
                </p:cTn>
                <p:tgtEl>
                  <p:spTgt spid="5"/>
                </p:tgtEl>
              </p:cMediaNode>
            </p:video>
            <p:seq concurrent="1" nextAc="seek">
              <p:cTn id="23" restart="whenNotActive" fill="hold" evtFilter="cancelBubble" nodeType="interactiveSeq">
                <p:stCondLst>
                  <p:cond evt="onClick" delay="0">
                    <p:tgtEl>
                      <p:spTgt spid="5"/>
                    </p:tgtEl>
                  </p:cond>
                </p:stCondLst>
                <p:endSync evt="end" delay="0">
                  <p:rtn val="all"/>
                </p:endSync>
                <p:childTnLst>
                  <p:par>
                    <p:cTn id="24" fill="hold">
                      <p:stCondLst>
                        <p:cond delay="0"/>
                      </p:stCondLst>
                      <p:childTnLst>
                        <p:par>
                          <p:cTn id="25" fill="hold">
                            <p:stCondLst>
                              <p:cond delay="0"/>
                            </p:stCondLst>
                            <p:childTnLst>
                              <p:par>
                                <p:cTn id="26" presetID="2" presetClass="mediacall" presetSubtype="0" fill="hold" nodeType="clickEffect">
                                  <p:stCondLst>
                                    <p:cond delay="0"/>
                                  </p:stCondLst>
                                  <p:childTnLst>
                                    <p:cmd type="call" cmd="togglePause">
                                      <p:cBhvr>
                                        <p:cTn id="27"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098EB6-F812-410A-AC35-49E68F22A1FA}"/>
              </a:ext>
            </a:extLst>
          </p:cNvPr>
          <p:cNvSpPr>
            <a:spLocks noGrp="1"/>
          </p:cNvSpPr>
          <p:nvPr>
            <p:ph type="title"/>
          </p:nvPr>
        </p:nvSpPr>
        <p:spPr>
          <a:xfrm>
            <a:off x="573024" y="599388"/>
            <a:ext cx="2993136" cy="932688"/>
          </a:xfrm>
        </p:spPr>
        <p:txBody>
          <a:bodyPr/>
          <a:lstStyle/>
          <a:p>
            <a:r>
              <a:rPr lang="en-GB" dirty="0"/>
              <a:t>Preview </a:t>
            </a:r>
          </a:p>
        </p:txBody>
      </p:sp>
      <p:sp>
        <p:nvSpPr>
          <p:cNvPr id="3" name="Content Placeholder 2">
            <a:extLst>
              <a:ext uri="{FF2B5EF4-FFF2-40B4-BE49-F238E27FC236}">
                <a16:creationId xmlns:a16="http://schemas.microsoft.com/office/drawing/2014/main" id="{89BDD740-BFE0-4B5D-81CA-C0D6CA3AFCC2}"/>
              </a:ext>
            </a:extLst>
          </p:cNvPr>
          <p:cNvSpPr>
            <a:spLocks noGrp="1"/>
          </p:cNvSpPr>
          <p:nvPr>
            <p:ph idx="1"/>
          </p:nvPr>
        </p:nvSpPr>
        <p:spPr>
          <a:xfrm>
            <a:off x="742379" y="1614525"/>
            <a:ext cx="10058400" cy="438912"/>
          </a:xfrm>
        </p:spPr>
        <p:txBody>
          <a:bodyPr>
            <a:normAutofit/>
          </a:bodyPr>
          <a:lstStyle/>
          <a:p>
            <a:pPr marL="0" indent="0">
              <a:buNone/>
            </a:pPr>
            <a:r>
              <a:rPr lang="en-GB" sz="2000" dirty="0">
                <a:latin typeface="Arial" panose="020B0604020202020204" pitchFamily="34" charset="0"/>
                <a:cs typeface="Arial" panose="020B0604020202020204" pitchFamily="34" charset="0"/>
              </a:rPr>
              <a:t>The preview will show you two viewing options. </a:t>
            </a:r>
            <a:r>
              <a:rPr lang="en-GB" sz="2000" b="1" dirty="0">
                <a:latin typeface="Arial" panose="020B0604020202020204" pitchFamily="34" charset="0"/>
                <a:cs typeface="Arial" panose="020B0604020202020204" pitchFamily="34" charset="0"/>
              </a:rPr>
              <a:t>Computer</a:t>
            </a:r>
            <a:r>
              <a:rPr lang="en-GB" sz="2000" dirty="0">
                <a:latin typeface="Arial" panose="020B0604020202020204" pitchFamily="34" charset="0"/>
                <a:cs typeface="Arial" panose="020B0604020202020204" pitchFamily="34" charset="0"/>
              </a:rPr>
              <a:t> and </a:t>
            </a:r>
            <a:r>
              <a:rPr lang="en-GB" sz="2000" b="1" dirty="0">
                <a:latin typeface="Arial" panose="020B0604020202020204" pitchFamily="34" charset="0"/>
                <a:cs typeface="Arial" panose="020B0604020202020204" pitchFamily="34" charset="0"/>
              </a:rPr>
              <a:t>Mobile </a:t>
            </a:r>
          </a:p>
        </p:txBody>
      </p:sp>
      <p:pic>
        <p:nvPicPr>
          <p:cNvPr id="5" name="Picture 4" descr="Graphical user interface, application&#10;&#10;Description automatically generated">
            <a:extLst>
              <a:ext uri="{FF2B5EF4-FFF2-40B4-BE49-F238E27FC236}">
                <a16:creationId xmlns:a16="http://schemas.microsoft.com/office/drawing/2014/main" id="{3281464D-6FE2-42EE-BE00-653BE19D1088}"/>
              </a:ext>
            </a:extLst>
          </p:cNvPr>
          <p:cNvPicPr>
            <a:picLocks noChangeAspect="1"/>
          </p:cNvPicPr>
          <p:nvPr/>
        </p:nvPicPr>
        <p:blipFill>
          <a:blip r:embed="rId3"/>
          <a:stretch>
            <a:fillRect/>
          </a:stretch>
        </p:blipFill>
        <p:spPr>
          <a:xfrm>
            <a:off x="742379" y="2233650"/>
            <a:ext cx="4451414" cy="3948211"/>
          </a:xfrm>
          <a:prstGeom prst="rect">
            <a:avLst/>
          </a:prstGeom>
        </p:spPr>
      </p:pic>
      <p:pic>
        <p:nvPicPr>
          <p:cNvPr id="7" name="Picture 6" descr="A picture containing shape&#10;&#10;Description automatically generated">
            <a:extLst>
              <a:ext uri="{FF2B5EF4-FFF2-40B4-BE49-F238E27FC236}">
                <a16:creationId xmlns:a16="http://schemas.microsoft.com/office/drawing/2014/main" id="{85E7C4F1-4ED3-420D-86EF-A716EC1B5809}"/>
              </a:ext>
            </a:extLst>
          </p:cNvPr>
          <p:cNvPicPr>
            <a:picLocks noChangeAspect="1"/>
          </p:cNvPicPr>
          <p:nvPr/>
        </p:nvPicPr>
        <p:blipFill>
          <a:blip r:embed="rId4"/>
          <a:stretch>
            <a:fillRect/>
          </a:stretch>
        </p:blipFill>
        <p:spPr>
          <a:xfrm>
            <a:off x="3566160" y="799413"/>
            <a:ext cx="1362075" cy="552450"/>
          </a:xfrm>
          <a:prstGeom prst="rect">
            <a:avLst/>
          </a:prstGeom>
        </p:spPr>
      </p:pic>
      <p:pic>
        <p:nvPicPr>
          <p:cNvPr id="9" name="Picture 8" descr="Graphical user interface, application&#10;&#10;Description automatically generated">
            <a:extLst>
              <a:ext uri="{FF2B5EF4-FFF2-40B4-BE49-F238E27FC236}">
                <a16:creationId xmlns:a16="http://schemas.microsoft.com/office/drawing/2014/main" id="{FD029EEE-BA8F-480A-8D1C-33B1D744EEB6}"/>
              </a:ext>
            </a:extLst>
          </p:cNvPr>
          <p:cNvPicPr>
            <a:picLocks noChangeAspect="1"/>
          </p:cNvPicPr>
          <p:nvPr/>
        </p:nvPicPr>
        <p:blipFill>
          <a:blip r:embed="rId5"/>
          <a:stretch>
            <a:fillRect/>
          </a:stretch>
        </p:blipFill>
        <p:spPr>
          <a:xfrm>
            <a:off x="9068534" y="1868179"/>
            <a:ext cx="2381087" cy="4313682"/>
          </a:xfrm>
          <a:prstGeom prst="rect">
            <a:avLst/>
          </a:prstGeom>
        </p:spPr>
      </p:pic>
      <p:sp>
        <p:nvSpPr>
          <p:cNvPr id="10" name="TextBox 9">
            <a:extLst>
              <a:ext uri="{FF2B5EF4-FFF2-40B4-BE49-F238E27FC236}">
                <a16:creationId xmlns:a16="http://schemas.microsoft.com/office/drawing/2014/main" id="{F35E68C5-4BE1-4090-9202-A3E47C97A349}"/>
              </a:ext>
            </a:extLst>
          </p:cNvPr>
          <p:cNvSpPr txBox="1"/>
          <p:nvPr/>
        </p:nvSpPr>
        <p:spPr>
          <a:xfrm>
            <a:off x="5771579" y="4025020"/>
            <a:ext cx="2896171" cy="1631216"/>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GB" sz="2000" dirty="0">
                <a:latin typeface="Arial" panose="020B0604020202020204" pitchFamily="34" charset="0"/>
                <a:cs typeface="Arial" panose="020B0604020202020204" pitchFamily="34" charset="0"/>
              </a:rPr>
              <a:t>This is useful for checking that your questions are not distorted if viewed on a mobile phone or device. </a:t>
            </a:r>
          </a:p>
        </p:txBody>
      </p:sp>
    </p:spTree>
    <p:extLst>
      <p:ext uri="{BB962C8B-B14F-4D97-AF65-F5344CB8AC3E}">
        <p14:creationId xmlns:p14="http://schemas.microsoft.com/office/powerpoint/2010/main" val="4087453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7CEB49-4886-4B70-ADBE-2DD6F49968F7}"/>
              </a:ext>
            </a:extLst>
          </p:cNvPr>
          <p:cNvSpPr>
            <a:spLocks noGrp="1"/>
          </p:cNvSpPr>
          <p:nvPr>
            <p:ph type="title"/>
          </p:nvPr>
        </p:nvSpPr>
        <p:spPr>
          <a:xfrm>
            <a:off x="438150" y="458418"/>
            <a:ext cx="10058400" cy="1001250"/>
          </a:xfrm>
        </p:spPr>
        <p:txBody>
          <a:bodyPr/>
          <a:lstStyle/>
          <a:p>
            <a:r>
              <a:rPr lang="en-GB" dirty="0"/>
              <a:t>Sharing your completed questionnaire</a:t>
            </a:r>
          </a:p>
        </p:txBody>
      </p:sp>
      <p:sp>
        <p:nvSpPr>
          <p:cNvPr id="3" name="Content Placeholder 2">
            <a:extLst>
              <a:ext uri="{FF2B5EF4-FFF2-40B4-BE49-F238E27FC236}">
                <a16:creationId xmlns:a16="http://schemas.microsoft.com/office/drawing/2014/main" id="{56389680-077B-4A5A-AC25-3112C7526350}"/>
              </a:ext>
            </a:extLst>
          </p:cNvPr>
          <p:cNvSpPr>
            <a:spLocks noGrp="1"/>
          </p:cNvSpPr>
          <p:nvPr>
            <p:ph idx="1"/>
          </p:nvPr>
        </p:nvSpPr>
        <p:spPr>
          <a:xfrm>
            <a:off x="438150" y="1440837"/>
            <a:ext cx="10058400" cy="506730"/>
          </a:xfrm>
        </p:spPr>
        <p:txBody>
          <a:bodyPr>
            <a:normAutofit/>
          </a:bodyPr>
          <a:lstStyle/>
          <a:p>
            <a:pPr marL="0" indent="0">
              <a:buNone/>
            </a:pPr>
            <a:r>
              <a:rPr lang="en-GB" sz="2000" dirty="0">
                <a:latin typeface="Arial" panose="020B0604020202020204" pitchFamily="34" charset="0"/>
                <a:cs typeface="Arial" panose="020B0604020202020204" pitchFamily="34" charset="0"/>
              </a:rPr>
              <a:t>In week 7, your group will be permitted to begin your data collection. </a:t>
            </a:r>
          </a:p>
        </p:txBody>
      </p:sp>
      <p:pic>
        <p:nvPicPr>
          <p:cNvPr id="5" name="Picture 4">
            <a:extLst>
              <a:ext uri="{FF2B5EF4-FFF2-40B4-BE49-F238E27FC236}">
                <a16:creationId xmlns:a16="http://schemas.microsoft.com/office/drawing/2014/main" id="{6AF7EA26-95A3-4EEA-A4BC-CA069D33C33A}"/>
              </a:ext>
            </a:extLst>
          </p:cNvPr>
          <p:cNvPicPr>
            <a:picLocks noChangeAspect="1"/>
          </p:cNvPicPr>
          <p:nvPr/>
        </p:nvPicPr>
        <p:blipFill>
          <a:blip r:embed="rId3"/>
          <a:stretch>
            <a:fillRect/>
          </a:stretch>
        </p:blipFill>
        <p:spPr>
          <a:xfrm>
            <a:off x="8391148" y="1459668"/>
            <a:ext cx="2724903" cy="989039"/>
          </a:xfrm>
          <a:prstGeom prst="rect">
            <a:avLst/>
          </a:prstGeom>
        </p:spPr>
      </p:pic>
      <p:pic>
        <p:nvPicPr>
          <p:cNvPr id="7" name="Picture 6" descr="Graphical user interface, text, application&#10;&#10;Description automatically generated">
            <a:extLst>
              <a:ext uri="{FF2B5EF4-FFF2-40B4-BE49-F238E27FC236}">
                <a16:creationId xmlns:a16="http://schemas.microsoft.com/office/drawing/2014/main" id="{68CBE057-8AF8-44DB-B970-76724838CC14}"/>
              </a:ext>
            </a:extLst>
          </p:cNvPr>
          <p:cNvPicPr>
            <a:picLocks noChangeAspect="1"/>
          </p:cNvPicPr>
          <p:nvPr/>
        </p:nvPicPr>
        <p:blipFill>
          <a:blip r:embed="rId4"/>
          <a:stretch>
            <a:fillRect/>
          </a:stretch>
        </p:blipFill>
        <p:spPr>
          <a:xfrm>
            <a:off x="4905819" y="2891274"/>
            <a:ext cx="6219381" cy="2786406"/>
          </a:xfrm>
          <a:prstGeom prst="rect">
            <a:avLst/>
          </a:prstGeom>
        </p:spPr>
      </p:pic>
      <p:sp>
        <p:nvSpPr>
          <p:cNvPr id="8" name="TextBox 7">
            <a:extLst>
              <a:ext uri="{FF2B5EF4-FFF2-40B4-BE49-F238E27FC236}">
                <a16:creationId xmlns:a16="http://schemas.microsoft.com/office/drawing/2014/main" id="{759F8F14-1953-488E-80CF-3DE67E4E2194}"/>
              </a:ext>
            </a:extLst>
          </p:cNvPr>
          <p:cNvSpPr txBox="1"/>
          <p:nvPr/>
        </p:nvSpPr>
        <p:spPr>
          <a:xfrm>
            <a:off x="438150" y="2277842"/>
            <a:ext cx="4095750" cy="3477875"/>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By pressing the ‘Send’ option, a participant link will be generated. This link can be emailed to participants or posted on the announcement board. </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Alternatively, a QR code can be generated that can be used to email or print onto a poster for participants to scan with a mobile device.  </a:t>
            </a:r>
          </a:p>
        </p:txBody>
      </p:sp>
    </p:spTree>
    <p:extLst>
      <p:ext uri="{BB962C8B-B14F-4D97-AF65-F5344CB8AC3E}">
        <p14:creationId xmlns:p14="http://schemas.microsoft.com/office/powerpoint/2010/main" val="2968748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fade">
                                      <p:cBhvr>
                                        <p:cTn id="17" dur="500"/>
                                        <p:tgtEl>
                                          <p:spTgt spid="8">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2" end="2"/>
                                            </p:txEl>
                                          </p:spTgt>
                                        </p:tgtEl>
                                        <p:attrNameLst>
                                          <p:attrName>style.visibility</p:attrName>
                                        </p:attrNameLst>
                                      </p:cBhvr>
                                      <p:to>
                                        <p:strVal val="visible"/>
                                      </p:to>
                                    </p:set>
                                    <p:animEffect transition="in" filter="fade">
                                      <p:cBhvr>
                                        <p:cTn id="27"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BE5CB2-D689-4F4D-B247-3D75D9C1EB2F}"/>
              </a:ext>
            </a:extLst>
          </p:cNvPr>
          <p:cNvSpPr>
            <a:spLocks noGrp="1"/>
          </p:cNvSpPr>
          <p:nvPr>
            <p:ph type="title"/>
          </p:nvPr>
        </p:nvSpPr>
        <p:spPr>
          <a:xfrm>
            <a:off x="3352800" y="642594"/>
            <a:ext cx="7772400" cy="1371600"/>
          </a:xfrm>
        </p:spPr>
        <p:txBody>
          <a:bodyPr/>
          <a:lstStyle/>
          <a:p>
            <a:r>
              <a:rPr lang="en-GB" dirty="0"/>
              <a:t>Group work time</a:t>
            </a:r>
          </a:p>
        </p:txBody>
      </p:sp>
      <p:sp>
        <p:nvSpPr>
          <p:cNvPr id="3" name="Content Placeholder 2">
            <a:extLst>
              <a:ext uri="{FF2B5EF4-FFF2-40B4-BE49-F238E27FC236}">
                <a16:creationId xmlns:a16="http://schemas.microsoft.com/office/drawing/2014/main" id="{D2B86659-6AB5-46EA-9274-78F2FB9791BB}"/>
              </a:ext>
            </a:extLst>
          </p:cNvPr>
          <p:cNvSpPr>
            <a:spLocks noGrp="1"/>
          </p:cNvSpPr>
          <p:nvPr>
            <p:ph idx="1"/>
          </p:nvPr>
        </p:nvSpPr>
        <p:spPr>
          <a:xfrm>
            <a:off x="1066800" y="2571750"/>
            <a:ext cx="10058400" cy="3380994"/>
          </a:xfrm>
        </p:spPr>
        <p:txBody>
          <a:bodyPr/>
          <a:lstStyle/>
          <a:p>
            <a:pPr marL="0" indent="0">
              <a:buNone/>
            </a:pPr>
            <a:r>
              <a:rPr lang="en-GB" sz="2400" dirty="0">
                <a:latin typeface="Arial" panose="020B0604020202020204" pitchFamily="34" charset="0"/>
                <a:cs typeface="Arial" panose="020B0604020202020204" pitchFamily="34" charset="0"/>
              </a:rPr>
              <a:t>For the remainder of the session, you will be able to </a:t>
            </a:r>
            <a:r>
              <a:rPr lang="en-GB" sz="2400" b="1" dirty="0">
                <a:latin typeface="Arial" panose="020B0604020202020204" pitchFamily="34" charset="0"/>
                <a:cs typeface="Arial" panose="020B0604020202020204" pitchFamily="34" charset="0"/>
              </a:rPr>
              <a:t>work as a group</a:t>
            </a:r>
            <a:r>
              <a:rPr lang="en-GB" sz="2400" dirty="0">
                <a:latin typeface="Arial" panose="020B0604020202020204" pitchFamily="34" charset="0"/>
                <a:cs typeface="Arial" panose="020B0604020202020204" pitchFamily="34" charset="0"/>
              </a:rPr>
              <a:t> to develop a shared MS Forms questionnaire. </a:t>
            </a:r>
          </a:p>
          <a:p>
            <a:pPr marL="0" indent="0">
              <a:buNone/>
            </a:pPr>
            <a:endParaRPr lang="en-GB" sz="2400" dirty="0">
              <a:latin typeface="Arial" panose="020B0604020202020204" pitchFamily="34" charset="0"/>
              <a:cs typeface="Arial" panose="020B0604020202020204" pitchFamily="34" charset="0"/>
            </a:endParaRPr>
          </a:p>
          <a:p>
            <a:pPr marL="0" indent="0">
              <a:buNone/>
            </a:pPr>
            <a:r>
              <a:rPr lang="en-GB" sz="2400" b="1" dirty="0">
                <a:latin typeface="Arial" panose="020B0604020202020204" pitchFamily="34" charset="0"/>
                <a:cs typeface="Arial" panose="020B0604020202020204" pitchFamily="34" charset="0"/>
              </a:rPr>
              <a:t>DO NOT </a:t>
            </a:r>
            <a:r>
              <a:rPr lang="en-GB" sz="2400" dirty="0">
                <a:latin typeface="Arial" panose="020B0604020202020204" pitchFamily="34" charset="0"/>
                <a:cs typeface="Arial" panose="020B0604020202020204" pitchFamily="34" charset="0"/>
              </a:rPr>
              <a:t>begin data collection prior to Week 7 but </a:t>
            </a:r>
            <a:r>
              <a:rPr lang="en-GB" sz="2400" b="1" dirty="0">
                <a:latin typeface="Arial" panose="020B0604020202020204" pitchFamily="34" charset="0"/>
                <a:cs typeface="Arial" panose="020B0604020202020204" pitchFamily="34" charset="0"/>
              </a:rPr>
              <a:t>do</a:t>
            </a:r>
            <a:r>
              <a:rPr lang="en-GB" sz="2400" dirty="0">
                <a:latin typeface="Arial" panose="020B0604020202020204" pitchFamily="34" charset="0"/>
                <a:cs typeface="Arial" panose="020B0604020202020204" pitchFamily="34" charset="0"/>
              </a:rPr>
              <a:t> use images or sections of your MS Forms questionnaire in your proposal presentation if you wish. </a:t>
            </a:r>
          </a:p>
          <a:p>
            <a:pPr marL="0" indent="0">
              <a:buNone/>
            </a:pPr>
            <a:endParaRPr lang="en-GB" dirty="0"/>
          </a:p>
          <a:p>
            <a:pPr marL="0" indent="0">
              <a:buNone/>
            </a:pPr>
            <a:endParaRPr lang="en-GB" dirty="0"/>
          </a:p>
        </p:txBody>
      </p:sp>
      <p:pic>
        <p:nvPicPr>
          <p:cNvPr id="5" name="Picture 4" descr="Young girl talking">
            <a:extLst>
              <a:ext uri="{FF2B5EF4-FFF2-40B4-BE49-F238E27FC236}">
                <a16:creationId xmlns:a16="http://schemas.microsoft.com/office/drawing/2014/main" id="{82E95974-A5ED-40FE-9FBF-64CFE20AAAC2}"/>
              </a:ext>
            </a:extLst>
          </p:cNvPr>
          <p:cNvPicPr>
            <a:picLocks noChangeAspect="1"/>
          </p:cNvPicPr>
          <p:nvPr/>
        </p:nvPicPr>
        <p:blipFill>
          <a:blip r:embed="rId3"/>
          <a:stretch>
            <a:fillRect/>
          </a:stretch>
        </p:blipFill>
        <p:spPr>
          <a:xfrm flipH="1">
            <a:off x="2022114" y="546120"/>
            <a:ext cx="781493" cy="1949479"/>
          </a:xfrm>
          <a:prstGeom prst="rect">
            <a:avLst/>
          </a:prstGeom>
        </p:spPr>
      </p:pic>
      <p:pic>
        <p:nvPicPr>
          <p:cNvPr id="7" name="Picture 6" descr="Businessman explaining hands near chest">
            <a:extLst>
              <a:ext uri="{FF2B5EF4-FFF2-40B4-BE49-F238E27FC236}">
                <a16:creationId xmlns:a16="http://schemas.microsoft.com/office/drawing/2014/main" id="{E7E76503-23DE-4219-8C1A-9C77B3309ADA}"/>
              </a:ext>
            </a:extLst>
          </p:cNvPr>
          <p:cNvPicPr>
            <a:picLocks noChangeAspect="1"/>
          </p:cNvPicPr>
          <p:nvPr/>
        </p:nvPicPr>
        <p:blipFill>
          <a:blip r:embed="rId4"/>
          <a:stretch>
            <a:fillRect/>
          </a:stretch>
        </p:blipFill>
        <p:spPr>
          <a:xfrm>
            <a:off x="668078" y="537388"/>
            <a:ext cx="918093" cy="1958211"/>
          </a:xfrm>
          <a:prstGeom prst="rect">
            <a:avLst/>
          </a:prstGeom>
        </p:spPr>
      </p:pic>
      <p:pic>
        <p:nvPicPr>
          <p:cNvPr id="9" name="Picture 8" descr="Young casual woman hands on chest">
            <a:extLst>
              <a:ext uri="{FF2B5EF4-FFF2-40B4-BE49-F238E27FC236}">
                <a16:creationId xmlns:a16="http://schemas.microsoft.com/office/drawing/2014/main" id="{B6C3A71B-E23E-419B-83C0-B03DCA14887D}"/>
              </a:ext>
            </a:extLst>
          </p:cNvPr>
          <p:cNvPicPr>
            <a:picLocks noChangeAspect="1"/>
          </p:cNvPicPr>
          <p:nvPr/>
        </p:nvPicPr>
        <p:blipFill>
          <a:blip r:embed="rId5"/>
          <a:stretch>
            <a:fillRect/>
          </a:stretch>
        </p:blipFill>
        <p:spPr>
          <a:xfrm>
            <a:off x="9372378" y="642594"/>
            <a:ext cx="662304" cy="1753320"/>
          </a:xfrm>
          <a:prstGeom prst="rect">
            <a:avLst/>
          </a:prstGeom>
        </p:spPr>
      </p:pic>
      <p:pic>
        <p:nvPicPr>
          <p:cNvPr id="11" name="Picture 10" descr="Young businessman explaining hands near chest">
            <a:extLst>
              <a:ext uri="{FF2B5EF4-FFF2-40B4-BE49-F238E27FC236}">
                <a16:creationId xmlns:a16="http://schemas.microsoft.com/office/drawing/2014/main" id="{DD655610-80BD-4CBE-9566-C9CD04D31737}"/>
              </a:ext>
            </a:extLst>
          </p:cNvPr>
          <p:cNvPicPr>
            <a:picLocks noChangeAspect="1"/>
          </p:cNvPicPr>
          <p:nvPr/>
        </p:nvPicPr>
        <p:blipFill>
          <a:blip r:embed="rId6"/>
          <a:stretch>
            <a:fillRect/>
          </a:stretch>
        </p:blipFill>
        <p:spPr>
          <a:xfrm flipH="1">
            <a:off x="8573280" y="494433"/>
            <a:ext cx="610767" cy="2044122"/>
          </a:xfrm>
          <a:prstGeom prst="rect">
            <a:avLst/>
          </a:prstGeom>
        </p:spPr>
      </p:pic>
      <p:pic>
        <p:nvPicPr>
          <p:cNvPr id="13" name="Picture 12" descr="Businesswoman pointing to side">
            <a:extLst>
              <a:ext uri="{FF2B5EF4-FFF2-40B4-BE49-F238E27FC236}">
                <a16:creationId xmlns:a16="http://schemas.microsoft.com/office/drawing/2014/main" id="{E8A7A8BF-9D84-4ED5-BC96-08E97E56EC45}"/>
              </a:ext>
            </a:extLst>
          </p:cNvPr>
          <p:cNvPicPr>
            <a:picLocks noChangeAspect="1"/>
          </p:cNvPicPr>
          <p:nvPr/>
        </p:nvPicPr>
        <p:blipFill>
          <a:blip r:embed="rId7"/>
          <a:stretch>
            <a:fillRect/>
          </a:stretch>
        </p:blipFill>
        <p:spPr>
          <a:xfrm>
            <a:off x="10095007" y="684576"/>
            <a:ext cx="969868" cy="1972212"/>
          </a:xfrm>
          <a:prstGeom prst="rect">
            <a:avLst/>
          </a:prstGeom>
        </p:spPr>
      </p:pic>
    </p:spTree>
    <p:extLst>
      <p:ext uri="{BB962C8B-B14F-4D97-AF65-F5344CB8AC3E}">
        <p14:creationId xmlns:p14="http://schemas.microsoft.com/office/powerpoint/2010/main" val="16222567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A8828-1FF0-462B-8D6A-029C8B768EB9}"/>
              </a:ext>
            </a:extLst>
          </p:cNvPr>
          <p:cNvSpPr>
            <a:spLocks noGrp="1"/>
          </p:cNvSpPr>
          <p:nvPr>
            <p:ph type="title"/>
          </p:nvPr>
        </p:nvSpPr>
        <p:spPr>
          <a:xfrm>
            <a:off x="1066800" y="642594"/>
            <a:ext cx="10058400" cy="1371600"/>
          </a:xfrm>
        </p:spPr>
        <p:txBody>
          <a:bodyPr anchor="ctr">
            <a:normAutofit/>
          </a:bodyPr>
          <a:lstStyle/>
          <a:p>
            <a:r>
              <a:rPr lang="en-GB" dirty="0"/>
              <a:t>Next week</a:t>
            </a:r>
          </a:p>
        </p:txBody>
      </p:sp>
      <p:pic>
        <p:nvPicPr>
          <p:cNvPr id="5" name="Content Placeholder 4">
            <a:extLst>
              <a:ext uri="{FF2B5EF4-FFF2-40B4-BE49-F238E27FC236}">
                <a16:creationId xmlns:a16="http://schemas.microsoft.com/office/drawing/2014/main" id="{BBBC5832-376C-4B3C-9018-650FE7FD824B}"/>
              </a:ext>
            </a:extLst>
          </p:cNvPr>
          <p:cNvPicPr>
            <a:picLocks noGrp="1" noChangeAspect="1"/>
          </p:cNvPicPr>
          <p:nvPr>
            <p:ph sz="half" idx="1"/>
          </p:nvPr>
        </p:nvPicPr>
        <p:blipFill rotWithShape="1">
          <a:blip r:embed="rId2"/>
          <a:srcRect t="7230"/>
          <a:stretch/>
        </p:blipFill>
        <p:spPr>
          <a:xfrm>
            <a:off x="1066800" y="2647950"/>
            <a:ext cx="4663440" cy="2884170"/>
          </a:xfrm>
          <a:noFill/>
        </p:spPr>
      </p:pic>
      <p:sp>
        <p:nvSpPr>
          <p:cNvPr id="10" name="Content Placeholder 3">
            <a:extLst>
              <a:ext uri="{FF2B5EF4-FFF2-40B4-BE49-F238E27FC236}">
                <a16:creationId xmlns:a16="http://schemas.microsoft.com/office/drawing/2014/main" id="{978EBDA9-DA6C-4607-AEFF-A57F42745F7B}"/>
              </a:ext>
            </a:extLst>
          </p:cNvPr>
          <p:cNvSpPr>
            <a:spLocks noGrp="1"/>
          </p:cNvSpPr>
          <p:nvPr>
            <p:ph sz="half" idx="2"/>
          </p:nvPr>
        </p:nvSpPr>
        <p:spPr>
          <a:xfrm>
            <a:off x="6096000" y="2984526"/>
            <a:ext cx="4663440" cy="2216123"/>
          </a:xfrm>
        </p:spPr>
        <p:style>
          <a:lnRef idx="2">
            <a:schemeClr val="accent2"/>
          </a:lnRef>
          <a:fillRef idx="1">
            <a:schemeClr val="lt1"/>
          </a:fillRef>
          <a:effectRef idx="0">
            <a:schemeClr val="accent2"/>
          </a:effectRef>
          <a:fontRef idx="minor">
            <a:schemeClr val="dk1"/>
          </a:fontRef>
        </p:style>
        <p:txBody>
          <a:bodyPr>
            <a:normAutofit/>
          </a:bodyPr>
          <a:lstStyle/>
          <a:p>
            <a:pPr marL="0" indent="0">
              <a:buNone/>
            </a:pPr>
            <a:r>
              <a:rPr lang="en-US" sz="2400" dirty="0">
                <a:latin typeface="Arial" panose="020B0604020202020204" pitchFamily="34" charset="0"/>
                <a:cs typeface="Arial" panose="020B0604020202020204" pitchFamily="34" charset="0"/>
              </a:rPr>
              <a:t>We will be advancing our PowerPoint skills and providing structured support to aid the development of your group proposal presentations. </a:t>
            </a:r>
          </a:p>
        </p:txBody>
      </p:sp>
    </p:spTree>
    <p:extLst>
      <p:ext uri="{BB962C8B-B14F-4D97-AF65-F5344CB8AC3E}">
        <p14:creationId xmlns:p14="http://schemas.microsoft.com/office/powerpoint/2010/main" val="356538026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FIVE">
      <a:dk1>
        <a:sysClr val="windowText" lastClr="000000"/>
      </a:dk1>
      <a:lt1>
        <a:sysClr val="window" lastClr="FFFFFF"/>
      </a:lt1>
      <a:dk2>
        <a:srgbClr val="505046"/>
      </a:dk2>
      <a:lt2>
        <a:srgbClr val="F5F6F4"/>
      </a:lt2>
      <a:accent1>
        <a:srgbClr val="57903F"/>
      </a:accent1>
      <a:accent2>
        <a:srgbClr val="F03F2B"/>
      </a:accent2>
      <a:accent3>
        <a:srgbClr val="3488A0"/>
      </a:accent3>
      <a:accent4>
        <a:srgbClr val="F8D22F"/>
      </a:accent4>
      <a:accent5>
        <a:srgbClr val="5CC6D6"/>
      </a:accent5>
      <a:accent6>
        <a:srgbClr val="B8D233"/>
      </a:accent6>
      <a:hlink>
        <a:srgbClr val="00B0F0"/>
      </a:hlink>
      <a:folHlink>
        <a:srgbClr val="B2B2B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Original 5_01_Win32" id="{77344C68-A3F1-476B-8680-97D7F429B46B}" vid="{89780073-58E8-4DFF-BF29-BA99F805284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2D276E62-80A3-44DD-9BCC-97ED2B99B57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DB58277-F8DF-46FF-84EC-EF41B835E69F}">
  <ds:schemaRefs>
    <ds:schemaRef ds:uri="http://schemas.microsoft.com/sharepoint/v3/contenttype/forms"/>
  </ds:schemaRefs>
</ds:datastoreItem>
</file>

<file path=customXml/itemProps3.xml><?xml version="1.0" encoding="utf-8"?>
<ds:datastoreItem xmlns:ds="http://schemas.openxmlformats.org/officeDocument/2006/customXml" ds:itemID="{137651BA-F45C-4845-9AB3-E0A65B39F5E1}">
  <ds:schemaRefs>
    <ds:schemaRef ds:uri="http://schemas.microsoft.com/office/2006/metadata/properties"/>
    <ds:schemaRef ds:uri="http://schemas.microsoft.com/office/infopath/2007/PartnerControls"/>
    <ds:schemaRef ds:uri="71af3243-3dd4-4a8d-8c0d-dd76da1f02a5"/>
  </ds:schemaRefs>
</ds:datastoreItem>
</file>

<file path=docProps/app.xml><?xml version="1.0" encoding="utf-8"?>
<Properties xmlns="http://schemas.openxmlformats.org/officeDocument/2006/extended-properties" xmlns:vt="http://schemas.openxmlformats.org/officeDocument/2006/docPropsVTypes">
  <Template>{A7836C7D-50F4-4461-AABB-485B6FAED405}tf78438558_win32</Template>
  <TotalTime>184</TotalTime>
  <Words>1330</Words>
  <Application>Microsoft Office PowerPoint</Application>
  <PresentationFormat>Widescreen</PresentationFormat>
  <Paragraphs>91</Paragraphs>
  <Slides>14</Slides>
  <Notes>10</Notes>
  <HiddenSlides>0</HiddenSlides>
  <MMClips>6</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Century Gothic</vt:lpstr>
      <vt:lpstr>Garamond</vt:lpstr>
      <vt:lpstr>SavonVTI</vt:lpstr>
      <vt:lpstr>Digital Skill – Using MS Forms</vt:lpstr>
      <vt:lpstr>During this session </vt:lpstr>
      <vt:lpstr>MS Forms</vt:lpstr>
      <vt:lpstr>Creating</vt:lpstr>
      <vt:lpstr>Sharing</vt:lpstr>
      <vt:lpstr>Anonymise Responses. </vt:lpstr>
      <vt:lpstr>Questions</vt:lpstr>
      <vt:lpstr>Adding a closed question</vt:lpstr>
      <vt:lpstr>Adding a rank order question</vt:lpstr>
      <vt:lpstr>Adding a Likert Scale Question</vt:lpstr>
      <vt:lpstr>Preview </vt:lpstr>
      <vt:lpstr>Sharing your completed questionnaire</vt:lpstr>
      <vt:lpstr>Group work time</vt:lpstr>
      <vt:lpstr>Next week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Skill – Using MS Forms</dc:title>
  <dc:creator>Rebecca Kavanagh</dc:creator>
  <cp:lastModifiedBy>Rebecca Kavanagh</cp:lastModifiedBy>
  <cp:revision>6</cp:revision>
  <dcterms:created xsi:type="dcterms:W3CDTF">2022-02-09T11:50:34Z</dcterms:created>
  <dcterms:modified xsi:type="dcterms:W3CDTF">2022-02-13T21:30:23Z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