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Default Extension="jpg" ContentType="image/jpg"/>
  <Override PartName="/ppt/slides/slide1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</p:sldIdLst>
  <p:sldSz cx="14211300" cy="20104100"/>
  <p:notesSz cx="14211300" cy="20104100"/>
  <p:defaultTextStyle>
    <a:defPPr>
      <a:defRPr kern="0"/>
    </a:def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/Relationships>
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066323" y="6232271"/>
            <a:ext cx="12085003" cy="422186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2132647" y="11258296"/>
            <a:ext cx="9952355" cy="50260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710882" y="4623943"/>
            <a:ext cx="6184678" cy="1326870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7322089" y="4623943"/>
            <a:ext cx="6184678" cy="1326870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Relationship Id="rId7" Type="http://schemas.openxmlformats.org/officeDocument/2006/relationships/image" Target="../media/image1.jpg"/><Relationship Id="rId8" Type="http://schemas.openxmlformats.org/officeDocument/2006/relationships/image" Target="../media/image2.jpg"/><Relationship Id="rId9" Type="http://schemas.openxmlformats.org/officeDocument/2006/relationships/image" Target="../media/image3.jpg"/><Relationship Id="rId10" Type="http://schemas.openxmlformats.org/officeDocument/2006/relationships/image" Target="../media/image4.jpg"/><Relationship Id="rId11" Type="http://schemas.openxmlformats.org/officeDocument/2006/relationships/image" Target="../media/image5.jpg"/><Relationship Id="rId12" Type="http://schemas.openxmlformats.org/officeDocument/2006/relationships/image" Target="../media/image6.jpg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8994851"/>
            <a:ext cx="6492875" cy="7037070"/>
          </a:xfrm>
          <a:custGeom>
            <a:avLst/>
            <a:gdLst/>
            <a:ahLst/>
            <a:cxnLst/>
            <a:rect l="l" t="t" r="r" b="b"/>
            <a:pathLst>
              <a:path w="6492875" h="7037069">
                <a:moveTo>
                  <a:pt x="0" y="0"/>
                </a:moveTo>
                <a:lnTo>
                  <a:pt x="6492859" y="0"/>
                </a:lnTo>
                <a:lnTo>
                  <a:pt x="6492859" y="7036893"/>
                </a:lnTo>
                <a:lnTo>
                  <a:pt x="0" y="7036893"/>
                </a:lnTo>
                <a:lnTo>
                  <a:pt x="0" y="0"/>
                </a:lnTo>
                <a:close/>
              </a:path>
            </a:pathLst>
          </a:custGeom>
          <a:solidFill>
            <a:srgbClr val="00C2CB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g object 17"/>
          <p:cNvSpPr/>
          <p:nvPr/>
        </p:nvSpPr>
        <p:spPr>
          <a:xfrm>
            <a:off x="269648" y="1598266"/>
            <a:ext cx="6267450" cy="7807325"/>
          </a:xfrm>
          <a:custGeom>
            <a:avLst/>
            <a:gdLst/>
            <a:ahLst/>
            <a:cxnLst/>
            <a:rect l="l" t="t" r="r" b="b"/>
            <a:pathLst>
              <a:path w="6267450" h="7807325">
                <a:moveTo>
                  <a:pt x="6266952" y="7806832"/>
                </a:moveTo>
                <a:lnTo>
                  <a:pt x="0" y="7806832"/>
                </a:lnTo>
                <a:lnTo>
                  <a:pt x="0" y="0"/>
                </a:lnTo>
                <a:lnTo>
                  <a:pt x="6266952" y="0"/>
                </a:lnTo>
                <a:lnTo>
                  <a:pt x="6266952" y="7806832"/>
                </a:lnTo>
                <a:close/>
              </a:path>
            </a:pathLst>
          </a:custGeom>
          <a:solidFill>
            <a:srgbClr val="FFDE5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6492913" y="1598265"/>
            <a:ext cx="7719059" cy="6840220"/>
          </a:xfrm>
          <a:custGeom>
            <a:avLst/>
            <a:gdLst/>
            <a:ahLst/>
            <a:cxnLst/>
            <a:rect l="l" t="t" r="r" b="b"/>
            <a:pathLst>
              <a:path w="7719059" h="6840220">
                <a:moveTo>
                  <a:pt x="7718761" y="6839931"/>
                </a:moveTo>
                <a:lnTo>
                  <a:pt x="0" y="6839931"/>
                </a:lnTo>
                <a:lnTo>
                  <a:pt x="0" y="0"/>
                </a:lnTo>
                <a:lnTo>
                  <a:pt x="7718761" y="0"/>
                </a:lnTo>
                <a:lnTo>
                  <a:pt x="7718761" y="6839931"/>
                </a:lnTo>
                <a:close/>
              </a:path>
            </a:pathLst>
          </a:custGeom>
          <a:solidFill>
            <a:srgbClr val="FF575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6492912" y="14189300"/>
            <a:ext cx="7412990" cy="5765800"/>
          </a:xfrm>
          <a:custGeom>
            <a:avLst/>
            <a:gdLst/>
            <a:ahLst/>
            <a:cxnLst/>
            <a:rect l="l" t="t" r="r" b="b"/>
            <a:pathLst>
              <a:path w="7412990" h="5765800">
                <a:moveTo>
                  <a:pt x="7412909" y="5765596"/>
                </a:moveTo>
                <a:lnTo>
                  <a:pt x="0" y="5765596"/>
                </a:lnTo>
                <a:lnTo>
                  <a:pt x="0" y="0"/>
                </a:lnTo>
                <a:lnTo>
                  <a:pt x="7412909" y="0"/>
                </a:lnTo>
                <a:lnTo>
                  <a:pt x="7412909" y="5765596"/>
                </a:lnTo>
                <a:close/>
              </a:path>
            </a:pathLst>
          </a:custGeom>
          <a:solidFill>
            <a:srgbClr val="FFDE58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0" name="bg object 20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1760796" y="12100135"/>
            <a:ext cx="1942755" cy="1181767"/>
          </a:xfrm>
          <a:prstGeom prst="rect">
            <a:avLst/>
          </a:prstGeom>
        </p:spPr>
      </p:pic>
      <p:pic>
        <p:nvPicPr>
          <p:cNvPr id="21" name="bg object 21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11480862" y="9456184"/>
            <a:ext cx="2318772" cy="1307107"/>
          </a:xfrm>
          <a:prstGeom prst="rect">
            <a:avLst/>
          </a:prstGeom>
        </p:spPr>
      </p:pic>
      <p:pic>
        <p:nvPicPr>
          <p:cNvPr id="22" name="bg object 22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534800" y="7483889"/>
            <a:ext cx="2658978" cy="1486163"/>
          </a:xfrm>
          <a:prstGeom prst="rect">
            <a:avLst/>
          </a:prstGeom>
        </p:spPr>
      </p:pic>
      <p:pic>
        <p:nvPicPr>
          <p:cNvPr id="23" name="bg object 23"/>
          <p:cNvPicPr/>
          <p:nvPr/>
        </p:nvPicPr>
        <p:blipFill>
          <a:blip r:embed="rId10" cstate="print"/>
          <a:stretch>
            <a:fillRect/>
          </a:stretch>
        </p:blipFill>
        <p:spPr>
          <a:xfrm>
            <a:off x="7105836" y="6864031"/>
            <a:ext cx="1996472" cy="1333965"/>
          </a:xfrm>
          <a:prstGeom prst="rect">
            <a:avLst/>
          </a:prstGeom>
        </p:spPr>
      </p:pic>
      <p:pic>
        <p:nvPicPr>
          <p:cNvPr id="24" name="bg object 24"/>
          <p:cNvPicPr/>
          <p:nvPr/>
        </p:nvPicPr>
        <p:blipFill>
          <a:blip r:embed="rId11" cstate="print"/>
          <a:stretch>
            <a:fillRect/>
          </a:stretch>
        </p:blipFill>
        <p:spPr>
          <a:xfrm>
            <a:off x="11480862" y="6672647"/>
            <a:ext cx="2130764" cy="1423493"/>
          </a:xfrm>
          <a:prstGeom prst="rect">
            <a:avLst/>
          </a:prstGeom>
        </p:spPr>
      </p:pic>
      <p:pic>
        <p:nvPicPr>
          <p:cNvPr id="25" name="bg object 25"/>
          <p:cNvPicPr/>
          <p:nvPr/>
        </p:nvPicPr>
        <p:blipFill>
          <a:blip r:embed="rId12" cstate="print"/>
          <a:stretch>
            <a:fillRect/>
          </a:stretch>
        </p:blipFill>
        <p:spPr>
          <a:xfrm>
            <a:off x="3668707" y="7530512"/>
            <a:ext cx="2354583" cy="1566737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10882" y="804164"/>
            <a:ext cx="12795885" cy="321665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710882" y="4623943"/>
            <a:ext cx="12795885" cy="1326870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4834001" y="18696814"/>
            <a:ext cx="4549648" cy="10052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710882" y="18696814"/>
            <a:ext cx="3270059" cy="10052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10236708" y="18696814"/>
            <a:ext cx="3270059" cy="10052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hyperlink" Target="https://investor.apple.com/investor-relations/default.aspx?utm_source=chatgpt.com" TargetMode="External"/><Relationship Id="rId3" Type="http://schemas.openxmlformats.org/officeDocument/2006/relationships/hyperlink" Target="https://www.cell.com/heliyon/pdf/S2405-8440(23)00344-4.pdf" TargetMode="External"/><Relationship Id="rId4" Type="http://schemas.openxmlformats.org/officeDocument/2006/relationships/hyperlink" Target="http://community.sent2promo.com/id/eprint/2012/1/jilsa_2024032515540751.pdf" TargetMode="Externa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"/>
          <p:cNvSpPr txBox="1"/>
          <p:nvPr/>
        </p:nvSpPr>
        <p:spPr>
          <a:xfrm>
            <a:off x="129425" y="391891"/>
            <a:ext cx="13952855" cy="1162685"/>
          </a:xfrm>
          <a:prstGeom prst="rect">
            <a:avLst/>
          </a:prstGeom>
        </p:spPr>
        <p:txBody>
          <a:bodyPr wrap="square" lIns="0" tIns="34290" rIns="0" bIns="0" rtlCol="0" vert="horz">
            <a:spAutoFit/>
          </a:bodyPr>
          <a:lstStyle/>
          <a:p>
            <a:pPr marL="12700" marR="5080" indent="549910">
              <a:lnSpc>
                <a:spcPts val="4440"/>
              </a:lnSpc>
              <a:spcBef>
                <a:spcPts val="270"/>
              </a:spcBef>
            </a:pPr>
            <a:r>
              <a:rPr dirty="0" sz="3750" spc="360">
                <a:solidFill>
                  <a:srgbClr val="00C2CB"/>
                </a:solidFill>
                <a:latin typeface="Verdana"/>
                <a:cs typeface="Verdana"/>
              </a:rPr>
              <a:t>APPLE</a:t>
            </a:r>
            <a:r>
              <a:rPr dirty="0" sz="3750" spc="-680">
                <a:solidFill>
                  <a:srgbClr val="00C2CB"/>
                </a:solidFill>
                <a:latin typeface="Verdana"/>
                <a:cs typeface="Verdana"/>
              </a:rPr>
              <a:t> </a:t>
            </a:r>
            <a:r>
              <a:rPr dirty="0" sz="3750" spc="415">
                <a:solidFill>
                  <a:srgbClr val="00C2CB"/>
                </a:solidFill>
                <a:latin typeface="Verdana"/>
                <a:cs typeface="Verdana"/>
              </a:rPr>
              <a:t>SMART</a:t>
            </a:r>
            <a:r>
              <a:rPr dirty="0" sz="3750" spc="-675">
                <a:solidFill>
                  <a:srgbClr val="00C2CB"/>
                </a:solidFill>
                <a:latin typeface="Verdana"/>
                <a:cs typeface="Verdana"/>
              </a:rPr>
              <a:t> </a:t>
            </a:r>
            <a:r>
              <a:rPr dirty="0" sz="3750" spc="190">
                <a:solidFill>
                  <a:srgbClr val="00C2CB"/>
                </a:solidFill>
                <a:latin typeface="Verdana"/>
                <a:cs typeface="Verdana"/>
              </a:rPr>
              <a:t>HEALTH</a:t>
            </a:r>
            <a:r>
              <a:rPr dirty="0" sz="3750" spc="-680">
                <a:solidFill>
                  <a:srgbClr val="00C2CB"/>
                </a:solidFill>
                <a:latin typeface="Verdana"/>
                <a:cs typeface="Verdana"/>
              </a:rPr>
              <a:t> </a:t>
            </a:r>
            <a:r>
              <a:rPr dirty="0" sz="3750" spc="-75">
                <a:solidFill>
                  <a:srgbClr val="00C2CB"/>
                </a:solidFill>
                <a:latin typeface="Verdana"/>
                <a:cs typeface="Verdana"/>
              </a:rPr>
              <a:t>HUB:</a:t>
            </a:r>
            <a:r>
              <a:rPr dirty="0" sz="3750" spc="-675">
                <a:solidFill>
                  <a:srgbClr val="00C2CB"/>
                </a:solidFill>
                <a:latin typeface="Verdana"/>
                <a:cs typeface="Verdana"/>
              </a:rPr>
              <a:t> </a:t>
            </a:r>
            <a:r>
              <a:rPr dirty="0" sz="3750" spc="919">
                <a:solidFill>
                  <a:srgbClr val="00C2CB"/>
                </a:solidFill>
                <a:latin typeface="Verdana"/>
                <a:cs typeface="Verdana"/>
              </a:rPr>
              <a:t>A</a:t>
            </a:r>
            <a:r>
              <a:rPr dirty="0" sz="3750" spc="-675">
                <a:solidFill>
                  <a:srgbClr val="00C2CB"/>
                </a:solidFill>
                <a:latin typeface="Verdana"/>
                <a:cs typeface="Verdana"/>
              </a:rPr>
              <a:t> </a:t>
            </a:r>
            <a:r>
              <a:rPr dirty="0" sz="3750" spc="220">
                <a:solidFill>
                  <a:srgbClr val="00C2CB"/>
                </a:solidFill>
                <a:latin typeface="Verdana"/>
                <a:cs typeface="Verdana"/>
              </a:rPr>
              <a:t>STRATEGIC</a:t>
            </a:r>
            <a:r>
              <a:rPr dirty="0" sz="3750" spc="-680">
                <a:solidFill>
                  <a:srgbClr val="00C2CB"/>
                </a:solidFill>
                <a:latin typeface="Verdana"/>
                <a:cs typeface="Verdana"/>
              </a:rPr>
              <a:t> </a:t>
            </a:r>
            <a:r>
              <a:rPr dirty="0" sz="3750" spc="300">
                <a:solidFill>
                  <a:srgbClr val="00C2CB"/>
                </a:solidFill>
                <a:latin typeface="Verdana"/>
                <a:cs typeface="Verdana"/>
              </a:rPr>
              <a:t>BRAND </a:t>
            </a:r>
            <a:r>
              <a:rPr dirty="0" sz="3750" spc="254">
                <a:solidFill>
                  <a:srgbClr val="00C2CB"/>
                </a:solidFill>
                <a:latin typeface="Verdana"/>
                <a:cs typeface="Verdana"/>
              </a:rPr>
              <a:t>EXTENSION</a:t>
            </a:r>
            <a:r>
              <a:rPr dirty="0" sz="3750" spc="-690">
                <a:solidFill>
                  <a:srgbClr val="00C2CB"/>
                </a:solidFill>
                <a:latin typeface="Verdana"/>
                <a:cs typeface="Verdana"/>
              </a:rPr>
              <a:t> </a:t>
            </a:r>
            <a:r>
              <a:rPr dirty="0" sz="3750" spc="260">
                <a:solidFill>
                  <a:srgbClr val="00C2CB"/>
                </a:solidFill>
                <a:latin typeface="Verdana"/>
                <a:cs typeface="Verdana"/>
              </a:rPr>
              <a:t>FOR</a:t>
            </a:r>
            <a:r>
              <a:rPr dirty="0" sz="3750" spc="-685">
                <a:solidFill>
                  <a:srgbClr val="00C2CB"/>
                </a:solidFill>
                <a:latin typeface="Verdana"/>
                <a:cs typeface="Verdana"/>
              </a:rPr>
              <a:t> </a:t>
            </a:r>
            <a:r>
              <a:rPr dirty="0" sz="3750" spc="170">
                <a:solidFill>
                  <a:srgbClr val="00C2CB"/>
                </a:solidFill>
                <a:latin typeface="Verdana"/>
                <a:cs typeface="Verdana"/>
              </a:rPr>
              <a:t>DIGITAL</a:t>
            </a:r>
            <a:r>
              <a:rPr dirty="0" sz="3750" spc="-685">
                <a:solidFill>
                  <a:srgbClr val="00C2CB"/>
                </a:solidFill>
                <a:latin typeface="Verdana"/>
                <a:cs typeface="Verdana"/>
              </a:rPr>
              <a:t> </a:t>
            </a:r>
            <a:r>
              <a:rPr dirty="0" sz="3750" spc="240">
                <a:solidFill>
                  <a:srgbClr val="00C2CB"/>
                </a:solidFill>
                <a:latin typeface="Verdana"/>
                <a:cs typeface="Verdana"/>
              </a:rPr>
              <a:t>HEALTHCARE</a:t>
            </a:r>
            <a:r>
              <a:rPr dirty="0" sz="3750" spc="-685">
                <a:solidFill>
                  <a:srgbClr val="00C2CB"/>
                </a:solidFill>
                <a:latin typeface="Verdana"/>
                <a:cs typeface="Verdana"/>
              </a:rPr>
              <a:t> </a:t>
            </a:r>
            <a:r>
              <a:rPr dirty="0" sz="3750" spc="370">
                <a:solidFill>
                  <a:srgbClr val="00C2CB"/>
                </a:solidFill>
                <a:latin typeface="Verdana"/>
                <a:cs typeface="Verdana"/>
              </a:rPr>
              <a:t>INNOVATION</a:t>
            </a:r>
            <a:endParaRPr sz="3750">
              <a:latin typeface="Verdana"/>
              <a:cs typeface="Verdana"/>
            </a:endParaRPr>
          </a:p>
        </p:txBody>
      </p:sp>
      <p:sp>
        <p:nvSpPr>
          <p:cNvPr id="3" name="object 3" descr=""/>
          <p:cNvSpPr txBox="1"/>
          <p:nvPr/>
        </p:nvSpPr>
        <p:spPr>
          <a:xfrm>
            <a:off x="6792918" y="8718307"/>
            <a:ext cx="6683375" cy="709930"/>
          </a:xfrm>
          <a:prstGeom prst="rect">
            <a:avLst/>
          </a:prstGeom>
        </p:spPr>
        <p:txBody>
          <a:bodyPr wrap="square" lIns="0" tIns="26670" rIns="0" bIns="0" rtlCol="0" vert="horz">
            <a:spAutoFit/>
          </a:bodyPr>
          <a:lstStyle/>
          <a:p>
            <a:pPr marL="12700" marR="5080">
              <a:lnSpc>
                <a:spcPts val="2680"/>
              </a:lnSpc>
              <a:spcBef>
                <a:spcPts val="210"/>
              </a:spcBef>
            </a:pPr>
            <a:r>
              <a:rPr dirty="0" sz="2250" spc="185">
                <a:solidFill>
                  <a:srgbClr val="15385C"/>
                </a:solidFill>
                <a:latin typeface="Verdana"/>
                <a:cs typeface="Verdana"/>
              </a:rPr>
              <a:t>BRAND</a:t>
            </a:r>
            <a:r>
              <a:rPr dirty="0" sz="2250" spc="-409">
                <a:solidFill>
                  <a:srgbClr val="15385C"/>
                </a:solidFill>
                <a:latin typeface="Verdana"/>
                <a:cs typeface="Verdana"/>
              </a:rPr>
              <a:t> </a:t>
            </a:r>
            <a:r>
              <a:rPr dirty="0" sz="2250" spc="155">
                <a:solidFill>
                  <a:srgbClr val="15385C"/>
                </a:solidFill>
                <a:latin typeface="Verdana"/>
                <a:cs typeface="Verdana"/>
              </a:rPr>
              <a:t>EXTENSION</a:t>
            </a:r>
            <a:r>
              <a:rPr dirty="0" sz="2250" spc="-405">
                <a:solidFill>
                  <a:srgbClr val="15385C"/>
                </a:solidFill>
                <a:latin typeface="Verdana"/>
                <a:cs typeface="Verdana"/>
              </a:rPr>
              <a:t> </a:t>
            </a:r>
            <a:r>
              <a:rPr dirty="0" sz="2250" spc="270">
                <a:solidFill>
                  <a:srgbClr val="15385C"/>
                </a:solidFill>
                <a:latin typeface="Verdana"/>
                <a:cs typeface="Verdana"/>
              </a:rPr>
              <a:t>AND</a:t>
            </a:r>
            <a:r>
              <a:rPr dirty="0" sz="2250" spc="-405">
                <a:solidFill>
                  <a:srgbClr val="15385C"/>
                </a:solidFill>
                <a:latin typeface="Verdana"/>
                <a:cs typeface="Verdana"/>
              </a:rPr>
              <a:t> </a:t>
            </a:r>
            <a:r>
              <a:rPr dirty="0" sz="2250" spc="140">
                <a:solidFill>
                  <a:srgbClr val="15385C"/>
                </a:solidFill>
                <a:latin typeface="Verdana"/>
                <a:cs typeface="Verdana"/>
              </a:rPr>
              <a:t>SUSTAINABILITY </a:t>
            </a:r>
            <a:r>
              <a:rPr dirty="0" sz="2250" spc="125">
                <a:solidFill>
                  <a:srgbClr val="15385C"/>
                </a:solidFill>
                <a:latin typeface="Verdana"/>
                <a:cs typeface="Verdana"/>
              </a:rPr>
              <a:t>CONSIDERATIONS</a:t>
            </a:r>
            <a:endParaRPr sz="2250">
              <a:latin typeface="Verdana"/>
              <a:cs typeface="Verdana"/>
            </a:endParaRPr>
          </a:p>
        </p:txBody>
      </p:sp>
      <p:sp>
        <p:nvSpPr>
          <p:cNvPr id="4" name="object 4" descr=""/>
          <p:cNvSpPr txBox="1"/>
          <p:nvPr/>
        </p:nvSpPr>
        <p:spPr>
          <a:xfrm>
            <a:off x="432923" y="16251885"/>
            <a:ext cx="1671955" cy="283845"/>
          </a:xfrm>
          <a:prstGeom prst="rect">
            <a:avLst/>
          </a:prstGeom>
        </p:spPr>
        <p:txBody>
          <a:bodyPr wrap="square" lIns="0" tIns="1143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dirty="0" sz="1700" spc="110">
                <a:solidFill>
                  <a:srgbClr val="15385C"/>
                </a:solidFill>
                <a:latin typeface="Verdana"/>
                <a:cs typeface="Verdana"/>
              </a:rPr>
              <a:t>CONCLUSION</a:t>
            </a:r>
            <a:endParaRPr sz="1700">
              <a:latin typeface="Verdana"/>
              <a:cs typeface="Verdana"/>
            </a:endParaRPr>
          </a:p>
        </p:txBody>
      </p:sp>
      <p:sp>
        <p:nvSpPr>
          <p:cNvPr id="5" name="object 5" descr=""/>
          <p:cNvSpPr txBox="1"/>
          <p:nvPr/>
        </p:nvSpPr>
        <p:spPr>
          <a:xfrm>
            <a:off x="441076" y="1793239"/>
            <a:ext cx="5039360" cy="5248275"/>
          </a:xfrm>
          <a:prstGeom prst="rect">
            <a:avLst/>
          </a:prstGeom>
        </p:spPr>
        <p:txBody>
          <a:bodyPr wrap="square" lIns="0" tIns="48260" rIns="0" bIns="0" rtlCol="0" vert="horz">
            <a:spAutoFit/>
          </a:bodyPr>
          <a:lstStyle/>
          <a:p>
            <a:pPr marL="93345" marR="1183640">
              <a:lnSpc>
                <a:spcPts val="2470"/>
              </a:lnSpc>
              <a:spcBef>
                <a:spcPts val="380"/>
              </a:spcBef>
            </a:pPr>
            <a:r>
              <a:rPr dirty="0" sz="2250" spc="160">
                <a:solidFill>
                  <a:srgbClr val="15385C"/>
                </a:solidFill>
                <a:latin typeface="Verdana"/>
                <a:cs typeface="Verdana"/>
              </a:rPr>
              <a:t>INTRODUCTION</a:t>
            </a:r>
            <a:r>
              <a:rPr dirty="0" sz="2250" spc="-300">
                <a:solidFill>
                  <a:srgbClr val="15385C"/>
                </a:solidFill>
                <a:latin typeface="Verdana"/>
                <a:cs typeface="Verdana"/>
              </a:rPr>
              <a:t> </a:t>
            </a:r>
            <a:r>
              <a:rPr dirty="0" sz="2250" spc="265">
                <a:solidFill>
                  <a:srgbClr val="15385C"/>
                </a:solidFill>
                <a:latin typeface="Verdana"/>
                <a:cs typeface="Verdana"/>
              </a:rPr>
              <a:t>TO</a:t>
            </a:r>
            <a:r>
              <a:rPr dirty="0" sz="2250" spc="-295">
                <a:solidFill>
                  <a:srgbClr val="15385C"/>
                </a:solidFill>
                <a:latin typeface="Verdana"/>
                <a:cs typeface="Verdana"/>
              </a:rPr>
              <a:t> </a:t>
            </a:r>
            <a:r>
              <a:rPr dirty="0" sz="2250" spc="30">
                <a:solidFill>
                  <a:srgbClr val="15385C"/>
                </a:solidFill>
                <a:latin typeface="Verdana"/>
                <a:cs typeface="Verdana"/>
              </a:rPr>
              <a:t>THE </a:t>
            </a:r>
            <a:r>
              <a:rPr dirty="0" sz="2250" spc="405">
                <a:solidFill>
                  <a:srgbClr val="15385C"/>
                </a:solidFill>
                <a:latin typeface="Verdana"/>
                <a:cs typeface="Verdana"/>
              </a:rPr>
              <a:t>COMPANY</a:t>
            </a:r>
            <a:endParaRPr sz="2250">
              <a:latin typeface="Verdana"/>
              <a:cs typeface="Verdana"/>
            </a:endParaRPr>
          </a:p>
          <a:p>
            <a:pPr marL="12700" marR="5080">
              <a:lnSpc>
                <a:spcPct val="115199"/>
              </a:lnSpc>
              <a:spcBef>
                <a:spcPts val="1680"/>
              </a:spcBef>
            </a:pPr>
            <a:r>
              <a:rPr dirty="0" sz="1650">
                <a:latin typeface="Arial MT"/>
                <a:cs typeface="Arial MT"/>
              </a:rPr>
              <a:t>Apple</a:t>
            </a:r>
            <a:r>
              <a:rPr dirty="0" sz="1650" spc="15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Inc.</a:t>
            </a:r>
            <a:r>
              <a:rPr dirty="0" sz="1650" spc="2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is</a:t>
            </a:r>
            <a:r>
              <a:rPr dirty="0" sz="1650" spc="2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an</a:t>
            </a:r>
            <a:r>
              <a:rPr dirty="0" sz="1650" spc="15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international</a:t>
            </a:r>
            <a:r>
              <a:rPr dirty="0" sz="1650" spc="2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technology</a:t>
            </a:r>
            <a:r>
              <a:rPr dirty="0" sz="1650" spc="2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firm</a:t>
            </a:r>
            <a:r>
              <a:rPr dirty="0" sz="1650" spc="2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that</a:t>
            </a:r>
            <a:r>
              <a:rPr dirty="0" sz="1650" spc="15">
                <a:latin typeface="Arial MT"/>
                <a:cs typeface="Arial MT"/>
              </a:rPr>
              <a:t> </a:t>
            </a:r>
            <a:r>
              <a:rPr dirty="0" sz="1650" spc="-25">
                <a:latin typeface="Arial MT"/>
                <a:cs typeface="Arial MT"/>
              </a:rPr>
              <a:t>is </a:t>
            </a:r>
            <a:r>
              <a:rPr dirty="0" sz="1650">
                <a:latin typeface="Arial MT"/>
                <a:cs typeface="Arial MT"/>
              </a:rPr>
              <a:t>innovative,</a:t>
            </a:r>
            <a:r>
              <a:rPr dirty="0" sz="1650" spc="25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highly</a:t>
            </a:r>
            <a:r>
              <a:rPr dirty="0" sz="1650" spc="25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designed</a:t>
            </a:r>
            <a:r>
              <a:rPr dirty="0" sz="1650" spc="25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and</a:t>
            </a:r>
            <a:r>
              <a:rPr dirty="0" sz="1650" spc="25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has</a:t>
            </a:r>
            <a:r>
              <a:rPr dirty="0" sz="1650" spc="3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a</a:t>
            </a:r>
            <a:r>
              <a:rPr dirty="0" sz="1650" spc="25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good</a:t>
            </a:r>
            <a:r>
              <a:rPr dirty="0" sz="1650" spc="25">
                <a:latin typeface="Arial MT"/>
                <a:cs typeface="Arial MT"/>
              </a:rPr>
              <a:t> </a:t>
            </a:r>
            <a:r>
              <a:rPr dirty="0" sz="1650" spc="-10">
                <a:latin typeface="Arial MT"/>
                <a:cs typeface="Arial MT"/>
              </a:rPr>
              <a:t>brand </a:t>
            </a:r>
            <a:r>
              <a:rPr dirty="0" sz="1650">
                <a:latin typeface="Arial MT"/>
                <a:cs typeface="Arial MT"/>
              </a:rPr>
              <a:t>reputation.</a:t>
            </a:r>
            <a:r>
              <a:rPr dirty="0" sz="1650" spc="5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Since</a:t>
            </a:r>
            <a:r>
              <a:rPr dirty="0" sz="1650" spc="1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its</a:t>
            </a:r>
            <a:r>
              <a:rPr dirty="0" sz="1650" spc="5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establishment</a:t>
            </a:r>
            <a:r>
              <a:rPr dirty="0" sz="1650" spc="1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in</a:t>
            </a:r>
            <a:r>
              <a:rPr dirty="0" sz="1650" spc="5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1976,</a:t>
            </a:r>
            <a:r>
              <a:rPr dirty="0" sz="1650" spc="1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Apple</a:t>
            </a:r>
            <a:r>
              <a:rPr dirty="0" sz="1650" spc="5">
                <a:latin typeface="Arial MT"/>
                <a:cs typeface="Arial MT"/>
              </a:rPr>
              <a:t> </a:t>
            </a:r>
            <a:r>
              <a:rPr dirty="0" sz="1650" spc="-25">
                <a:latin typeface="Arial MT"/>
                <a:cs typeface="Arial MT"/>
              </a:rPr>
              <a:t>has </a:t>
            </a:r>
            <a:r>
              <a:rPr dirty="0" sz="1650">
                <a:latin typeface="Arial MT"/>
                <a:cs typeface="Arial MT"/>
              </a:rPr>
              <a:t>developed</a:t>
            </a:r>
            <a:r>
              <a:rPr dirty="0" sz="1650" spc="1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a</a:t>
            </a:r>
            <a:r>
              <a:rPr dirty="0" sz="1650" spc="15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strong</a:t>
            </a:r>
            <a:r>
              <a:rPr dirty="0" sz="1650" spc="15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ecosystem</a:t>
            </a:r>
            <a:r>
              <a:rPr dirty="0" sz="1650" spc="15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with</a:t>
            </a:r>
            <a:r>
              <a:rPr dirty="0" sz="1650" spc="15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the</a:t>
            </a:r>
            <a:r>
              <a:rPr dirty="0" sz="1650" spc="10">
                <a:latin typeface="Arial MT"/>
                <a:cs typeface="Arial MT"/>
              </a:rPr>
              <a:t> </a:t>
            </a:r>
            <a:r>
              <a:rPr dirty="0" sz="1650" spc="-10">
                <a:latin typeface="Arial MT"/>
                <a:cs typeface="Arial MT"/>
              </a:rPr>
              <a:t>products </a:t>
            </a:r>
            <a:r>
              <a:rPr dirty="0" sz="1650">
                <a:latin typeface="Arial MT"/>
                <a:cs typeface="Arial MT"/>
              </a:rPr>
              <a:t>iPhone,</a:t>
            </a:r>
            <a:r>
              <a:rPr dirty="0" sz="1650" spc="1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MacBook,</a:t>
            </a:r>
            <a:r>
              <a:rPr dirty="0" sz="1650" spc="1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Apple</a:t>
            </a:r>
            <a:r>
              <a:rPr dirty="0" sz="1650" spc="1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Watch,</a:t>
            </a:r>
            <a:r>
              <a:rPr dirty="0" sz="1650" spc="15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and</a:t>
            </a:r>
            <a:r>
              <a:rPr dirty="0" sz="1650" spc="1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AirPods</a:t>
            </a:r>
            <a:r>
              <a:rPr dirty="0" sz="1650" spc="10">
                <a:latin typeface="Arial MT"/>
                <a:cs typeface="Arial MT"/>
              </a:rPr>
              <a:t> </a:t>
            </a:r>
            <a:r>
              <a:rPr dirty="0" sz="1650" spc="-10">
                <a:latin typeface="Arial MT"/>
                <a:cs typeface="Arial MT"/>
              </a:rPr>
              <a:t>(Apple </a:t>
            </a:r>
            <a:r>
              <a:rPr dirty="0" sz="1650">
                <a:latin typeface="Arial MT"/>
                <a:cs typeface="Arial MT"/>
              </a:rPr>
              <a:t>Inc, 2024). The</a:t>
            </a:r>
            <a:r>
              <a:rPr dirty="0" sz="1650" spc="5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company specializes</a:t>
            </a:r>
            <a:r>
              <a:rPr dirty="0" sz="1650" spc="5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in </a:t>
            </a:r>
            <a:r>
              <a:rPr dirty="0" sz="1650" spc="-10">
                <a:latin typeface="Arial MT"/>
                <a:cs typeface="Arial MT"/>
              </a:rPr>
              <a:t>providing</a:t>
            </a:r>
            <a:endParaRPr sz="1650">
              <a:latin typeface="Arial MT"/>
              <a:cs typeface="Arial MT"/>
            </a:endParaRPr>
          </a:p>
          <a:p>
            <a:pPr marL="12700" marR="356235">
              <a:lnSpc>
                <a:spcPct val="115199"/>
              </a:lnSpc>
            </a:pPr>
            <a:r>
              <a:rPr dirty="0" sz="1650">
                <a:latin typeface="Arial MT"/>
                <a:cs typeface="Arial MT"/>
              </a:rPr>
              <a:t>high-quality</a:t>
            </a:r>
            <a:r>
              <a:rPr dirty="0" sz="1650" spc="15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machines</a:t>
            </a:r>
            <a:r>
              <a:rPr dirty="0" sz="1650" spc="15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that</a:t>
            </a:r>
            <a:r>
              <a:rPr dirty="0" sz="1650" spc="2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complement</a:t>
            </a:r>
            <a:r>
              <a:rPr dirty="0" sz="1650" spc="15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with</a:t>
            </a:r>
            <a:r>
              <a:rPr dirty="0" sz="1650" spc="15">
                <a:latin typeface="Arial MT"/>
                <a:cs typeface="Arial MT"/>
              </a:rPr>
              <a:t> </a:t>
            </a:r>
            <a:r>
              <a:rPr dirty="0" sz="1650" spc="-25">
                <a:latin typeface="Arial MT"/>
                <a:cs typeface="Arial MT"/>
              </a:rPr>
              <a:t>one </a:t>
            </a:r>
            <a:r>
              <a:rPr dirty="0" sz="1650">
                <a:latin typeface="Arial MT"/>
                <a:cs typeface="Arial MT"/>
              </a:rPr>
              <a:t>another</a:t>
            </a:r>
            <a:r>
              <a:rPr dirty="0" sz="1650" spc="5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to</a:t>
            </a:r>
            <a:r>
              <a:rPr dirty="0" sz="1650" spc="5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give</a:t>
            </a:r>
            <a:r>
              <a:rPr dirty="0" sz="1650" spc="5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a</a:t>
            </a:r>
            <a:r>
              <a:rPr dirty="0" sz="1650" spc="1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user-friendly</a:t>
            </a:r>
            <a:r>
              <a:rPr dirty="0" sz="1650" spc="5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experience.</a:t>
            </a:r>
            <a:r>
              <a:rPr dirty="0" sz="1650" spc="5">
                <a:latin typeface="Arial MT"/>
                <a:cs typeface="Arial MT"/>
              </a:rPr>
              <a:t> </a:t>
            </a:r>
            <a:r>
              <a:rPr dirty="0" sz="1650" spc="-25">
                <a:latin typeface="Arial MT"/>
                <a:cs typeface="Arial MT"/>
              </a:rPr>
              <a:t>The </a:t>
            </a:r>
            <a:r>
              <a:rPr dirty="0" sz="1650">
                <a:latin typeface="Arial MT"/>
                <a:cs typeface="Arial MT"/>
              </a:rPr>
              <a:t>strategy</a:t>
            </a:r>
            <a:r>
              <a:rPr dirty="0" sz="1650" spc="1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of</a:t>
            </a:r>
            <a:r>
              <a:rPr dirty="0" sz="1650" spc="1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Apple</a:t>
            </a:r>
            <a:r>
              <a:rPr dirty="0" sz="1650" spc="1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focuses</a:t>
            </a:r>
            <a:r>
              <a:rPr dirty="0" sz="1650" spc="1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on</a:t>
            </a:r>
            <a:r>
              <a:rPr dirty="0" sz="1650" spc="1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innovation,</a:t>
            </a:r>
            <a:r>
              <a:rPr dirty="0" sz="1650" spc="10">
                <a:latin typeface="Arial MT"/>
                <a:cs typeface="Arial MT"/>
              </a:rPr>
              <a:t> </a:t>
            </a:r>
            <a:r>
              <a:rPr dirty="0" sz="1650" spc="-10">
                <a:latin typeface="Arial MT"/>
                <a:cs typeface="Arial MT"/>
              </a:rPr>
              <a:t>customer </a:t>
            </a:r>
            <a:r>
              <a:rPr dirty="0" sz="1650">
                <a:latin typeface="Arial MT"/>
                <a:cs typeface="Arial MT"/>
              </a:rPr>
              <a:t>loyalty, and</a:t>
            </a:r>
            <a:r>
              <a:rPr dirty="0" sz="1650" spc="5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constant</a:t>
            </a:r>
            <a:r>
              <a:rPr dirty="0" sz="1650" spc="5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exploration</a:t>
            </a:r>
            <a:r>
              <a:rPr dirty="0" sz="1650" spc="5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of the</a:t>
            </a:r>
            <a:r>
              <a:rPr dirty="0" sz="1650" spc="5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markets</a:t>
            </a:r>
            <a:r>
              <a:rPr dirty="0" sz="1650" spc="5">
                <a:latin typeface="Arial MT"/>
                <a:cs typeface="Arial MT"/>
              </a:rPr>
              <a:t> </a:t>
            </a:r>
            <a:r>
              <a:rPr dirty="0" sz="1650" spc="-25">
                <a:latin typeface="Arial MT"/>
                <a:cs typeface="Arial MT"/>
              </a:rPr>
              <a:t>of</a:t>
            </a:r>
            <a:endParaRPr sz="1650">
              <a:latin typeface="Arial MT"/>
              <a:cs typeface="Arial MT"/>
            </a:endParaRPr>
          </a:p>
          <a:p>
            <a:pPr marL="12700" marR="99060">
              <a:lnSpc>
                <a:spcPct val="115199"/>
              </a:lnSpc>
            </a:pPr>
            <a:r>
              <a:rPr dirty="0" sz="1650">
                <a:latin typeface="Arial MT"/>
                <a:cs typeface="Arial MT"/>
              </a:rPr>
              <a:t>new</a:t>
            </a:r>
            <a:r>
              <a:rPr dirty="0" sz="1650" spc="2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technology.</a:t>
            </a:r>
            <a:r>
              <a:rPr dirty="0" sz="1650" spc="2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With</a:t>
            </a:r>
            <a:r>
              <a:rPr dirty="0" sz="1650" spc="2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digital</a:t>
            </a:r>
            <a:r>
              <a:rPr dirty="0" sz="1650" spc="2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health</a:t>
            </a:r>
            <a:r>
              <a:rPr dirty="0" sz="1650" spc="2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and</a:t>
            </a:r>
            <a:r>
              <a:rPr dirty="0" sz="1650" spc="2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smart</a:t>
            </a:r>
            <a:r>
              <a:rPr dirty="0" sz="1650" spc="25">
                <a:latin typeface="Arial MT"/>
                <a:cs typeface="Arial MT"/>
              </a:rPr>
              <a:t> </a:t>
            </a:r>
            <a:r>
              <a:rPr dirty="0" sz="1650" spc="-20">
                <a:latin typeface="Arial MT"/>
                <a:cs typeface="Arial MT"/>
              </a:rPr>
              <a:t>home </a:t>
            </a:r>
            <a:r>
              <a:rPr dirty="0" sz="1650">
                <a:latin typeface="Arial MT"/>
                <a:cs typeface="Arial MT"/>
              </a:rPr>
              <a:t>technologies</a:t>
            </a:r>
            <a:r>
              <a:rPr dirty="0" sz="1650" spc="5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steadily</a:t>
            </a:r>
            <a:r>
              <a:rPr dirty="0" sz="1650" spc="1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increasing,</a:t>
            </a:r>
            <a:r>
              <a:rPr dirty="0" sz="1650" spc="1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Apple</a:t>
            </a:r>
            <a:r>
              <a:rPr dirty="0" sz="1650" spc="5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can</a:t>
            </a:r>
            <a:r>
              <a:rPr dirty="0" sz="1650" spc="10">
                <a:latin typeface="Arial MT"/>
                <a:cs typeface="Arial MT"/>
              </a:rPr>
              <a:t> </a:t>
            </a:r>
            <a:r>
              <a:rPr dirty="0" sz="1650" spc="-10">
                <a:latin typeface="Arial MT"/>
                <a:cs typeface="Arial MT"/>
              </a:rPr>
              <a:t>broaden </a:t>
            </a:r>
            <a:r>
              <a:rPr dirty="0" sz="1650">
                <a:latin typeface="Arial MT"/>
                <a:cs typeface="Arial MT"/>
              </a:rPr>
              <a:t>its</a:t>
            </a:r>
            <a:r>
              <a:rPr dirty="0" sz="1650" spc="15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brand</a:t>
            </a:r>
            <a:r>
              <a:rPr dirty="0" sz="1650" spc="2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by</a:t>
            </a:r>
            <a:r>
              <a:rPr dirty="0" sz="1650" spc="2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developing</a:t>
            </a:r>
            <a:r>
              <a:rPr dirty="0" sz="1650" spc="2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new</a:t>
            </a:r>
            <a:r>
              <a:rPr dirty="0" sz="1650" spc="15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solutions</a:t>
            </a:r>
            <a:r>
              <a:rPr dirty="0" sz="1650" spc="2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that</a:t>
            </a:r>
            <a:r>
              <a:rPr dirty="0" sz="1650" spc="2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can</a:t>
            </a:r>
            <a:r>
              <a:rPr dirty="0" sz="1650" spc="20">
                <a:latin typeface="Arial MT"/>
                <a:cs typeface="Arial MT"/>
              </a:rPr>
              <a:t> </a:t>
            </a:r>
            <a:r>
              <a:rPr dirty="0" sz="1650" spc="-25">
                <a:latin typeface="Arial MT"/>
                <a:cs typeface="Arial MT"/>
              </a:rPr>
              <a:t>be </a:t>
            </a:r>
            <a:r>
              <a:rPr dirty="0" sz="1650">
                <a:latin typeface="Arial MT"/>
                <a:cs typeface="Arial MT"/>
              </a:rPr>
              <a:t>used</a:t>
            </a:r>
            <a:r>
              <a:rPr dirty="0" sz="1650" spc="5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by</a:t>
            </a:r>
            <a:r>
              <a:rPr dirty="0" sz="1650" spc="1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consumers</a:t>
            </a:r>
            <a:r>
              <a:rPr dirty="0" sz="1650" spc="1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to</a:t>
            </a:r>
            <a:r>
              <a:rPr dirty="0" sz="1650" spc="1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meet</a:t>
            </a:r>
            <a:r>
              <a:rPr dirty="0" sz="1650" spc="1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consumer</a:t>
            </a:r>
            <a:r>
              <a:rPr dirty="0" sz="1650" spc="10">
                <a:latin typeface="Arial MT"/>
                <a:cs typeface="Arial MT"/>
              </a:rPr>
              <a:t> </a:t>
            </a:r>
            <a:r>
              <a:rPr dirty="0" sz="1650">
                <a:latin typeface="Arial MT"/>
                <a:cs typeface="Arial MT"/>
              </a:rPr>
              <a:t>wellbeing</a:t>
            </a:r>
            <a:r>
              <a:rPr dirty="0" sz="1650" spc="10">
                <a:latin typeface="Arial MT"/>
                <a:cs typeface="Arial MT"/>
              </a:rPr>
              <a:t> </a:t>
            </a:r>
            <a:r>
              <a:rPr dirty="0" sz="1650" spc="-25">
                <a:latin typeface="Arial MT"/>
                <a:cs typeface="Arial MT"/>
              </a:rPr>
              <a:t>and </a:t>
            </a:r>
            <a:r>
              <a:rPr dirty="0" sz="1650">
                <a:latin typeface="Arial MT"/>
                <a:cs typeface="Arial MT"/>
              </a:rPr>
              <a:t>connected </a:t>
            </a:r>
            <a:r>
              <a:rPr dirty="0" sz="1650" spc="-10">
                <a:latin typeface="Arial MT"/>
                <a:cs typeface="Arial MT"/>
              </a:rPr>
              <a:t>lifestyles.</a:t>
            </a:r>
            <a:endParaRPr sz="1650">
              <a:latin typeface="Arial MT"/>
              <a:cs typeface="Arial MT"/>
            </a:endParaRPr>
          </a:p>
        </p:txBody>
      </p:sp>
      <p:sp>
        <p:nvSpPr>
          <p:cNvPr id="6" name="object 6" descr=""/>
          <p:cNvSpPr txBox="1"/>
          <p:nvPr/>
        </p:nvSpPr>
        <p:spPr>
          <a:xfrm>
            <a:off x="6626852" y="1807029"/>
            <a:ext cx="7254240" cy="4872355"/>
          </a:xfrm>
          <a:prstGeom prst="rect">
            <a:avLst/>
          </a:prstGeom>
        </p:spPr>
        <p:txBody>
          <a:bodyPr wrap="square" lIns="0" tIns="53340" rIns="0" bIns="0" rtlCol="0" vert="horz">
            <a:spAutoFit/>
          </a:bodyPr>
          <a:lstStyle/>
          <a:p>
            <a:pPr marL="178435" marR="840105">
              <a:lnSpc>
                <a:spcPts val="2890"/>
              </a:lnSpc>
              <a:spcBef>
                <a:spcPts val="420"/>
              </a:spcBef>
            </a:pPr>
            <a:r>
              <a:rPr dirty="0" sz="2600" spc="245">
                <a:solidFill>
                  <a:srgbClr val="FDFDFD"/>
                </a:solidFill>
                <a:latin typeface="Verdana"/>
                <a:cs typeface="Verdana"/>
              </a:rPr>
              <a:t>BPROPOSED</a:t>
            </a:r>
            <a:r>
              <a:rPr dirty="0" sz="2600" spc="-365">
                <a:solidFill>
                  <a:srgbClr val="FDFDFD"/>
                </a:solidFill>
                <a:latin typeface="Verdana"/>
                <a:cs typeface="Verdana"/>
              </a:rPr>
              <a:t> </a:t>
            </a:r>
            <a:r>
              <a:rPr dirty="0" sz="2600" spc="285">
                <a:solidFill>
                  <a:srgbClr val="FDFDFD"/>
                </a:solidFill>
                <a:latin typeface="Verdana"/>
                <a:cs typeface="Verdana"/>
              </a:rPr>
              <a:t>BRAND</a:t>
            </a:r>
            <a:r>
              <a:rPr dirty="0" sz="2600" spc="-360">
                <a:solidFill>
                  <a:srgbClr val="FDFDFD"/>
                </a:solidFill>
                <a:latin typeface="Verdana"/>
                <a:cs typeface="Verdana"/>
              </a:rPr>
              <a:t> </a:t>
            </a:r>
            <a:r>
              <a:rPr dirty="0" sz="2600" spc="170">
                <a:solidFill>
                  <a:srgbClr val="FDFDFD"/>
                </a:solidFill>
                <a:latin typeface="Verdana"/>
                <a:cs typeface="Verdana"/>
              </a:rPr>
              <a:t>EXTENSION: </a:t>
            </a:r>
            <a:r>
              <a:rPr dirty="0" sz="2600" spc="305">
                <a:solidFill>
                  <a:srgbClr val="FDFDFD"/>
                </a:solidFill>
                <a:latin typeface="Verdana"/>
                <a:cs typeface="Verdana"/>
              </a:rPr>
              <a:t>APPLE</a:t>
            </a:r>
            <a:r>
              <a:rPr dirty="0" sz="2600" spc="-355">
                <a:solidFill>
                  <a:srgbClr val="FDFDFD"/>
                </a:solidFill>
                <a:latin typeface="Verdana"/>
                <a:cs typeface="Verdana"/>
              </a:rPr>
              <a:t> </a:t>
            </a:r>
            <a:r>
              <a:rPr dirty="0" sz="2600" spc="355">
                <a:solidFill>
                  <a:srgbClr val="FDFDFD"/>
                </a:solidFill>
                <a:latin typeface="Verdana"/>
                <a:cs typeface="Verdana"/>
              </a:rPr>
              <a:t>SMART</a:t>
            </a:r>
            <a:r>
              <a:rPr dirty="0" sz="2600" spc="-350">
                <a:solidFill>
                  <a:srgbClr val="FDFDFD"/>
                </a:solidFill>
                <a:latin typeface="Verdana"/>
                <a:cs typeface="Verdana"/>
              </a:rPr>
              <a:t> </a:t>
            </a:r>
            <a:r>
              <a:rPr dirty="0" sz="2600" spc="195">
                <a:solidFill>
                  <a:srgbClr val="FDFDFD"/>
                </a:solidFill>
                <a:latin typeface="Verdana"/>
                <a:cs typeface="Verdana"/>
              </a:rPr>
              <a:t>HEALTH</a:t>
            </a:r>
            <a:r>
              <a:rPr dirty="0" sz="2600" spc="-355">
                <a:solidFill>
                  <a:srgbClr val="FDFDFD"/>
                </a:solidFill>
                <a:latin typeface="Verdana"/>
                <a:cs typeface="Verdana"/>
              </a:rPr>
              <a:t> </a:t>
            </a:r>
            <a:r>
              <a:rPr dirty="0" sz="2600" spc="100">
                <a:solidFill>
                  <a:srgbClr val="FDFDFD"/>
                </a:solidFill>
                <a:latin typeface="Verdana"/>
                <a:cs typeface="Verdana"/>
              </a:rPr>
              <a:t>HUB</a:t>
            </a:r>
            <a:endParaRPr sz="2600">
              <a:latin typeface="Verdana"/>
              <a:cs typeface="Verdana"/>
            </a:endParaRPr>
          </a:p>
          <a:p>
            <a:pPr marL="12700" marR="5080">
              <a:lnSpc>
                <a:spcPct val="113700"/>
              </a:lnSpc>
              <a:spcBef>
                <a:spcPts val="1910"/>
              </a:spcBef>
            </a:pPr>
            <a:r>
              <a:rPr dirty="0" sz="1700">
                <a:solidFill>
                  <a:srgbClr val="FDFDFD"/>
                </a:solidFill>
                <a:latin typeface="Arial MT"/>
                <a:cs typeface="Arial MT"/>
              </a:rPr>
              <a:t>The</a:t>
            </a:r>
            <a:r>
              <a:rPr dirty="0" sz="1700" spc="5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45">
                <a:solidFill>
                  <a:srgbClr val="FDFDFD"/>
                </a:solidFill>
                <a:latin typeface="Arial MT"/>
                <a:cs typeface="Arial MT"/>
              </a:rPr>
              <a:t>suggested</a:t>
            </a:r>
            <a:r>
              <a:rPr dirty="0" sz="1700" spc="5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75">
                <a:solidFill>
                  <a:srgbClr val="FDFDFD"/>
                </a:solidFill>
                <a:latin typeface="Arial MT"/>
                <a:cs typeface="Arial MT"/>
              </a:rPr>
              <a:t>extension</a:t>
            </a:r>
            <a:r>
              <a:rPr dirty="0" sz="1700" spc="5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100">
                <a:solidFill>
                  <a:srgbClr val="FDFDFD"/>
                </a:solidFill>
                <a:latin typeface="Arial MT"/>
                <a:cs typeface="Arial MT"/>
              </a:rPr>
              <a:t>of</a:t>
            </a:r>
            <a:r>
              <a:rPr dirty="0" sz="1700" spc="5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90">
                <a:solidFill>
                  <a:srgbClr val="FDFDFD"/>
                </a:solidFill>
                <a:latin typeface="Arial MT"/>
                <a:cs typeface="Arial MT"/>
              </a:rPr>
              <a:t>the</a:t>
            </a:r>
            <a:r>
              <a:rPr dirty="0" sz="1700" spc="5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105">
                <a:solidFill>
                  <a:srgbClr val="FDFDFD"/>
                </a:solidFill>
                <a:latin typeface="Arial MT"/>
                <a:cs typeface="Arial MT"/>
              </a:rPr>
              <a:t>brand</a:t>
            </a:r>
            <a:r>
              <a:rPr dirty="0" sz="1700" spc="5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>
                <a:solidFill>
                  <a:srgbClr val="FDFDFD"/>
                </a:solidFill>
                <a:latin typeface="Arial MT"/>
                <a:cs typeface="Arial MT"/>
              </a:rPr>
              <a:t>is</a:t>
            </a:r>
            <a:r>
              <a:rPr dirty="0" sz="1700" spc="5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90">
                <a:solidFill>
                  <a:srgbClr val="FDFDFD"/>
                </a:solidFill>
                <a:latin typeface="Arial MT"/>
                <a:cs typeface="Arial MT"/>
              </a:rPr>
              <a:t>the</a:t>
            </a:r>
            <a:r>
              <a:rPr dirty="0" sz="1700" spc="55">
                <a:solidFill>
                  <a:srgbClr val="FDFDFD"/>
                </a:solidFill>
                <a:latin typeface="Arial MT"/>
                <a:cs typeface="Arial MT"/>
              </a:rPr>
              <a:t> Apple</a:t>
            </a:r>
            <a:r>
              <a:rPr dirty="0" sz="1700" spc="5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65">
                <a:solidFill>
                  <a:srgbClr val="FDFDFD"/>
                </a:solidFill>
                <a:latin typeface="Arial MT"/>
                <a:cs typeface="Arial MT"/>
              </a:rPr>
              <a:t>Smart</a:t>
            </a:r>
            <a:r>
              <a:rPr dirty="0" sz="1700" spc="5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70">
                <a:solidFill>
                  <a:srgbClr val="FDFDFD"/>
                </a:solidFill>
                <a:latin typeface="Arial MT"/>
                <a:cs typeface="Arial MT"/>
              </a:rPr>
              <a:t>Health</a:t>
            </a:r>
            <a:r>
              <a:rPr dirty="0" sz="1700" spc="5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65">
                <a:solidFill>
                  <a:srgbClr val="FDFDFD"/>
                </a:solidFill>
                <a:latin typeface="Arial MT"/>
                <a:cs typeface="Arial MT"/>
              </a:rPr>
              <a:t>Hub </a:t>
            </a:r>
            <a:r>
              <a:rPr dirty="0" sz="1700" spc="80">
                <a:solidFill>
                  <a:srgbClr val="FDFDFD"/>
                </a:solidFill>
                <a:latin typeface="Arial MT"/>
                <a:cs typeface="Arial MT"/>
              </a:rPr>
              <a:t>which</a:t>
            </a:r>
            <a:r>
              <a:rPr dirty="0" sz="1700" spc="5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>
                <a:solidFill>
                  <a:srgbClr val="FDFDFD"/>
                </a:solidFill>
                <a:latin typeface="Arial MT"/>
                <a:cs typeface="Arial MT"/>
              </a:rPr>
              <a:t>is</a:t>
            </a:r>
            <a:r>
              <a:rPr dirty="0" sz="1700" spc="5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55">
                <a:solidFill>
                  <a:srgbClr val="FDFDFD"/>
                </a:solidFill>
                <a:latin typeface="Arial MT"/>
                <a:cs typeface="Arial MT"/>
              </a:rPr>
              <a:t>an </a:t>
            </a:r>
            <a:r>
              <a:rPr dirty="0" sz="1700" spc="75">
                <a:solidFill>
                  <a:srgbClr val="FDFDFD"/>
                </a:solidFill>
                <a:latin typeface="Arial MT"/>
                <a:cs typeface="Arial MT"/>
              </a:rPr>
              <a:t>artificially</a:t>
            </a:r>
            <a:r>
              <a:rPr dirty="0" sz="1700" spc="5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85">
                <a:solidFill>
                  <a:srgbClr val="FDFDFD"/>
                </a:solidFill>
                <a:latin typeface="Arial MT"/>
                <a:cs typeface="Arial MT"/>
              </a:rPr>
              <a:t>intelligent</a:t>
            </a:r>
            <a:r>
              <a:rPr dirty="0" sz="1700" spc="5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105">
                <a:solidFill>
                  <a:srgbClr val="FDFDFD"/>
                </a:solidFill>
                <a:latin typeface="Arial MT"/>
                <a:cs typeface="Arial MT"/>
              </a:rPr>
              <a:t>home</a:t>
            </a:r>
            <a:r>
              <a:rPr dirty="0" sz="1700" spc="5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60">
                <a:solidFill>
                  <a:srgbClr val="FDFDFD"/>
                </a:solidFill>
                <a:latin typeface="Arial MT"/>
                <a:cs typeface="Arial MT"/>
              </a:rPr>
              <a:t>appliance</a:t>
            </a:r>
            <a:r>
              <a:rPr dirty="0" sz="1700" spc="5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105">
                <a:solidFill>
                  <a:srgbClr val="FDFDFD"/>
                </a:solidFill>
                <a:latin typeface="Arial MT"/>
                <a:cs typeface="Arial MT"/>
              </a:rPr>
              <a:t>that</a:t>
            </a:r>
            <a:r>
              <a:rPr dirty="0" sz="1700" spc="5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110">
                <a:solidFill>
                  <a:srgbClr val="FDFDFD"/>
                </a:solidFill>
                <a:latin typeface="Arial MT"/>
                <a:cs typeface="Arial MT"/>
              </a:rPr>
              <a:t>monitors</a:t>
            </a:r>
            <a:r>
              <a:rPr dirty="0" sz="1700" spc="5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55">
                <a:solidFill>
                  <a:srgbClr val="FDFDFD"/>
                </a:solidFill>
                <a:latin typeface="Arial MT"/>
                <a:cs typeface="Arial MT"/>
              </a:rPr>
              <a:t>and </a:t>
            </a:r>
            <a:r>
              <a:rPr dirty="0" sz="1700" spc="50">
                <a:solidFill>
                  <a:srgbClr val="FDFDFD"/>
                </a:solidFill>
                <a:latin typeface="Arial MT"/>
                <a:cs typeface="Arial MT"/>
              </a:rPr>
              <a:t>enhances</a:t>
            </a:r>
            <a:r>
              <a:rPr dirty="0" sz="1700" spc="7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90">
                <a:solidFill>
                  <a:srgbClr val="FDFDFD"/>
                </a:solidFill>
                <a:latin typeface="Arial MT"/>
                <a:cs typeface="Arial MT"/>
              </a:rPr>
              <a:t>the</a:t>
            </a:r>
            <a:r>
              <a:rPr dirty="0" sz="1700" spc="7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85">
                <a:solidFill>
                  <a:srgbClr val="FDFDFD"/>
                </a:solidFill>
                <a:latin typeface="Arial MT"/>
                <a:cs typeface="Arial MT"/>
              </a:rPr>
              <a:t>health</a:t>
            </a:r>
            <a:r>
              <a:rPr dirty="0" sz="1700" spc="7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100">
                <a:solidFill>
                  <a:srgbClr val="FDFDFD"/>
                </a:solidFill>
                <a:latin typeface="Arial MT"/>
                <a:cs typeface="Arial MT"/>
              </a:rPr>
              <a:t>of</a:t>
            </a:r>
            <a:r>
              <a:rPr dirty="0" sz="1700" spc="7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65">
                <a:solidFill>
                  <a:srgbClr val="FDFDFD"/>
                </a:solidFill>
                <a:latin typeface="Arial MT"/>
                <a:cs typeface="Arial MT"/>
              </a:rPr>
              <a:t>its</a:t>
            </a:r>
            <a:r>
              <a:rPr dirty="0" sz="1700" spc="7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>
                <a:solidFill>
                  <a:srgbClr val="FDFDFD"/>
                </a:solidFill>
                <a:latin typeface="Arial MT"/>
                <a:cs typeface="Arial MT"/>
              </a:rPr>
              <a:t>users.</a:t>
            </a:r>
            <a:r>
              <a:rPr dirty="0" sz="1700" spc="7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>
                <a:solidFill>
                  <a:srgbClr val="FDFDFD"/>
                </a:solidFill>
                <a:latin typeface="Arial MT"/>
                <a:cs typeface="Arial MT"/>
              </a:rPr>
              <a:t>The</a:t>
            </a:r>
            <a:r>
              <a:rPr dirty="0" sz="1700" spc="7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60">
                <a:solidFill>
                  <a:srgbClr val="FDFDFD"/>
                </a:solidFill>
                <a:latin typeface="Arial MT"/>
                <a:cs typeface="Arial MT"/>
              </a:rPr>
              <a:t>system</a:t>
            </a:r>
            <a:r>
              <a:rPr dirty="0" sz="1700" spc="7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105">
                <a:solidFill>
                  <a:srgbClr val="FDFDFD"/>
                </a:solidFill>
                <a:latin typeface="Arial MT"/>
                <a:cs typeface="Arial MT"/>
              </a:rPr>
              <a:t>would</a:t>
            </a:r>
            <a:r>
              <a:rPr dirty="0" sz="1700" spc="7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60">
                <a:solidFill>
                  <a:srgbClr val="FDFDFD"/>
                </a:solidFill>
                <a:latin typeface="Arial MT"/>
                <a:cs typeface="Arial MT"/>
              </a:rPr>
              <a:t>be</a:t>
            </a:r>
            <a:r>
              <a:rPr dirty="0" sz="1700" spc="75">
                <a:solidFill>
                  <a:srgbClr val="FDFDFD"/>
                </a:solidFill>
                <a:latin typeface="Arial MT"/>
                <a:cs typeface="Arial MT"/>
              </a:rPr>
              <a:t> integrated </a:t>
            </a:r>
            <a:r>
              <a:rPr dirty="0" sz="1700" spc="114">
                <a:solidFill>
                  <a:srgbClr val="FDFDFD"/>
                </a:solidFill>
                <a:latin typeface="Arial MT"/>
                <a:cs typeface="Arial MT"/>
              </a:rPr>
              <a:t>with</a:t>
            </a:r>
            <a:r>
              <a:rPr dirty="0" sz="1700" spc="6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90">
                <a:solidFill>
                  <a:srgbClr val="FDFDFD"/>
                </a:solidFill>
                <a:latin typeface="Arial MT"/>
                <a:cs typeface="Arial MT"/>
              </a:rPr>
              <a:t>the</a:t>
            </a:r>
            <a:r>
              <a:rPr dirty="0" sz="1700" spc="6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55">
                <a:solidFill>
                  <a:srgbClr val="FDFDFD"/>
                </a:solidFill>
                <a:latin typeface="Arial MT"/>
                <a:cs typeface="Arial MT"/>
              </a:rPr>
              <a:t>Apple</a:t>
            </a:r>
            <a:r>
              <a:rPr dirty="0" sz="1700" spc="6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>
                <a:solidFill>
                  <a:srgbClr val="FDFDFD"/>
                </a:solidFill>
                <a:latin typeface="Arial MT"/>
                <a:cs typeface="Arial MT"/>
              </a:rPr>
              <a:t>devices</a:t>
            </a:r>
            <a:r>
              <a:rPr dirty="0" sz="1700" spc="6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60">
                <a:solidFill>
                  <a:srgbClr val="FDFDFD"/>
                </a:solidFill>
                <a:latin typeface="Arial MT"/>
                <a:cs typeface="Arial MT"/>
              </a:rPr>
              <a:t>like</a:t>
            </a:r>
            <a:r>
              <a:rPr dirty="0" sz="1700" spc="6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90">
                <a:solidFill>
                  <a:srgbClr val="FDFDFD"/>
                </a:solidFill>
                <a:latin typeface="Arial MT"/>
                <a:cs typeface="Arial MT"/>
              </a:rPr>
              <a:t>the</a:t>
            </a:r>
            <a:r>
              <a:rPr dirty="0" sz="1700" spc="6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55">
                <a:solidFill>
                  <a:srgbClr val="FDFDFD"/>
                </a:solidFill>
                <a:latin typeface="Arial MT"/>
                <a:cs typeface="Arial MT"/>
              </a:rPr>
              <a:t>Apple</a:t>
            </a:r>
            <a:r>
              <a:rPr dirty="0" sz="1700" spc="7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50">
                <a:solidFill>
                  <a:srgbClr val="FDFDFD"/>
                </a:solidFill>
                <a:latin typeface="Arial MT"/>
                <a:cs typeface="Arial MT"/>
              </a:rPr>
              <a:t>Watch</a:t>
            </a:r>
            <a:r>
              <a:rPr dirty="0" sz="1700" spc="6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80">
                <a:solidFill>
                  <a:srgbClr val="FDFDFD"/>
                </a:solidFill>
                <a:latin typeface="Arial MT"/>
                <a:cs typeface="Arial MT"/>
              </a:rPr>
              <a:t>and</a:t>
            </a:r>
            <a:r>
              <a:rPr dirty="0" sz="1700" spc="6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90">
                <a:solidFill>
                  <a:srgbClr val="FDFDFD"/>
                </a:solidFill>
                <a:latin typeface="Arial MT"/>
                <a:cs typeface="Arial MT"/>
              </a:rPr>
              <a:t>the</a:t>
            </a:r>
            <a:r>
              <a:rPr dirty="0" sz="1700" spc="6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55">
                <a:solidFill>
                  <a:srgbClr val="FDFDFD"/>
                </a:solidFill>
                <a:latin typeface="Arial MT"/>
                <a:cs typeface="Arial MT"/>
              </a:rPr>
              <a:t>iPhone</a:t>
            </a:r>
            <a:r>
              <a:rPr dirty="0" sz="1700" spc="6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110">
                <a:solidFill>
                  <a:srgbClr val="FDFDFD"/>
                </a:solidFill>
                <a:latin typeface="Arial MT"/>
                <a:cs typeface="Arial MT"/>
              </a:rPr>
              <a:t>to</a:t>
            </a:r>
            <a:r>
              <a:rPr dirty="0" sz="1700" spc="65">
                <a:solidFill>
                  <a:srgbClr val="FDFDFD"/>
                </a:solidFill>
                <a:latin typeface="Arial MT"/>
                <a:cs typeface="Arial MT"/>
              </a:rPr>
              <a:t> gather </a:t>
            </a:r>
            <a:r>
              <a:rPr dirty="0" sz="1700" spc="60">
                <a:solidFill>
                  <a:srgbClr val="FDFDFD"/>
                </a:solidFill>
                <a:latin typeface="Arial MT"/>
                <a:cs typeface="Arial MT"/>
              </a:rPr>
              <a:t>real-</a:t>
            </a:r>
            <a:r>
              <a:rPr dirty="0" sz="1700" spc="105">
                <a:solidFill>
                  <a:srgbClr val="FDFDFD"/>
                </a:solidFill>
                <a:latin typeface="Arial MT"/>
                <a:cs typeface="Arial MT"/>
              </a:rPr>
              <a:t>time</a:t>
            </a:r>
            <a:r>
              <a:rPr dirty="0" sz="1700" spc="7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85">
                <a:solidFill>
                  <a:srgbClr val="FDFDFD"/>
                </a:solidFill>
                <a:latin typeface="Arial MT"/>
                <a:cs typeface="Arial MT"/>
              </a:rPr>
              <a:t>health</a:t>
            </a:r>
            <a:r>
              <a:rPr dirty="0" sz="1700" spc="8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90">
                <a:solidFill>
                  <a:srgbClr val="FDFDFD"/>
                </a:solidFill>
                <a:latin typeface="Arial MT"/>
                <a:cs typeface="Arial MT"/>
              </a:rPr>
              <a:t>information(Apple</a:t>
            </a:r>
            <a:r>
              <a:rPr dirty="0" sz="1700" spc="8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>
                <a:solidFill>
                  <a:srgbClr val="FDFDFD"/>
                </a:solidFill>
                <a:latin typeface="Arial MT"/>
                <a:cs typeface="Arial MT"/>
              </a:rPr>
              <a:t>Inc,</a:t>
            </a:r>
            <a:r>
              <a:rPr dirty="0" sz="1700" spc="8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>
                <a:solidFill>
                  <a:srgbClr val="FDFDFD"/>
                </a:solidFill>
                <a:latin typeface="Arial MT"/>
                <a:cs typeface="Arial MT"/>
              </a:rPr>
              <a:t>2024).</a:t>
            </a:r>
            <a:r>
              <a:rPr dirty="0" sz="1700" spc="75">
                <a:solidFill>
                  <a:srgbClr val="FDFDFD"/>
                </a:solidFill>
                <a:latin typeface="Arial MT"/>
                <a:cs typeface="Arial MT"/>
              </a:rPr>
              <a:t> It</a:t>
            </a:r>
            <a:r>
              <a:rPr dirty="0" sz="1700" spc="8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105">
                <a:solidFill>
                  <a:srgbClr val="FDFDFD"/>
                </a:solidFill>
                <a:latin typeface="Arial MT"/>
                <a:cs typeface="Arial MT"/>
              </a:rPr>
              <a:t>would</a:t>
            </a:r>
            <a:r>
              <a:rPr dirty="0" sz="1700" spc="8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114">
                <a:solidFill>
                  <a:srgbClr val="FDFDFD"/>
                </a:solidFill>
                <a:latin typeface="Arial MT"/>
                <a:cs typeface="Arial MT"/>
              </a:rPr>
              <a:t>monitor</a:t>
            </a:r>
            <a:r>
              <a:rPr dirty="0" sz="1700" spc="50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75">
                <a:solidFill>
                  <a:srgbClr val="FDFDFD"/>
                </a:solidFill>
                <a:latin typeface="Arial MT"/>
                <a:cs typeface="Arial MT"/>
              </a:rPr>
              <a:t>things</a:t>
            </a:r>
            <a:r>
              <a:rPr dirty="0" sz="1700" spc="8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60">
                <a:solidFill>
                  <a:srgbClr val="FDFDFD"/>
                </a:solidFill>
                <a:latin typeface="Arial MT"/>
                <a:cs typeface="Arial MT"/>
              </a:rPr>
              <a:t>like</a:t>
            </a:r>
            <a:r>
              <a:rPr dirty="0" sz="1700" spc="8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90">
                <a:solidFill>
                  <a:srgbClr val="FDFDFD"/>
                </a:solidFill>
                <a:latin typeface="Arial MT"/>
                <a:cs typeface="Arial MT"/>
              </a:rPr>
              <a:t>the</a:t>
            </a:r>
            <a:r>
              <a:rPr dirty="0" sz="1700" spc="8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90">
                <a:solidFill>
                  <a:srgbClr val="FDFDFD"/>
                </a:solidFill>
                <a:latin typeface="Arial MT"/>
                <a:cs typeface="Arial MT"/>
              </a:rPr>
              <a:t>heart</a:t>
            </a:r>
            <a:r>
              <a:rPr dirty="0" sz="1700" spc="8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60">
                <a:solidFill>
                  <a:srgbClr val="FDFDFD"/>
                </a:solidFill>
                <a:latin typeface="Arial MT"/>
                <a:cs typeface="Arial MT"/>
              </a:rPr>
              <a:t>rate,</a:t>
            </a:r>
            <a:r>
              <a:rPr dirty="0" sz="1700" spc="8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>
                <a:solidFill>
                  <a:srgbClr val="FDFDFD"/>
                </a:solidFill>
                <a:latin typeface="Arial MT"/>
                <a:cs typeface="Arial MT"/>
              </a:rPr>
              <a:t>sleep</a:t>
            </a:r>
            <a:r>
              <a:rPr dirty="0" sz="1700" spc="8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60">
                <a:solidFill>
                  <a:srgbClr val="FDFDFD"/>
                </a:solidFill>
                <a:latin typeface="Arial MT"/>
                <a:cs typeface="Arial MT"/>
              </a:rPr>
              <a:t>habits,</a:t>
            </a:r>
            <a:r>
              <a:rPr dirty="0" sz="1700" spc="8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>
                <a:solidFill>
                  <a:srgbClr val="FDFDFD"/>
                </a:solidFill>
                <a:latin typeface="Arial MT"/>
                <a:cs typeface="Arial MT"/>
              </a:rPr>
              <a:t>level</a:t>
            </a:r>
            <a:r>
              <a:rPr dirty="0" sz="1700" spc="8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100">
                <a:solidFill>
                  <a:srgbClr val="FDFDFD"/>
                </a:solidFill>
                <a:latin typeface="Arial MT"/>
                <a:cs typeface="Arial MT"/>
              </a:rPr>
              <a:t>of</a:t>
            </a:r>
            <a:r>
              <a:rPr dirty="0" sz="1700" spc="8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55">
                <a:solidFill>
                  <a:srgbClr val="FDFDFD"/>
                </a:solidFill>
                <a:latin typeface="Arial MT"/>
                <a:cs typeface="Arial MT"/>
              </a:rPr>
              <a:t>activity,</a:t>
            </a:r>
            <a:r>
              <a:rPr dirty="0" sz="1700" spc="8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80">
                <a:solidFill>
                  <a:srgbClr val="FDFDFD"/>
                </a:solidFill>
                <a:latin typeface="Arial MT"/>
                <a:cs typeface="Arial MT"/>
              </a:rPr>
              <a:t>and </a:t>
            </a:r>
            <a:r>
              <a:rPr dirty="0" sz="1700" spc="-10">
                <a:solidFill>
                  <a:srgbClr val="FDFDFD"/>
                </a:solidFill>
                <a:latin typeface="Arial MT"/>
                <a:cs typeface="Arial MT"/>
              </a:rPr>
              <a:t>stress </a:t>
            </a:r>
            <a:r>
              <a:rPr dirty="0" sz="1700">
                <a:solidFill>
                  <a:srgbClr val="FDFDFD"/>
                </a:solidFill>
                <a:latin typeface="Arial MT"/>
                <a:cs typeface="Arial MT"/>
              </a:rPr>
              <a:t>level.</a:t>
            </a:r>
            <a:r>
              <a:rPr dirty="0" sz="1700" spc="6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>
                <a:solidFill>
                  <a:srgbClr val="FDFDFD"/>
                </a:solidFill>
                <a:latin typeface="Arial MT"/>
                <a:cs typeface="Arial MT"/>
              </a:rPr>
              <a:t>The</a:t>
            </a:r>
            <a:r>
              <a:rPr dirty="0" sz="1700" spc="7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65">
                <a:solidFill>
                  <a:srgbClr val="FDFDFD"/>
                </a:solidFill>
                <a:latin typeface="Arial MT"/>
                <a:cs typeface="Arial MT"/>
              </a:rPr>
              <a:t>Smart</a:t>
            </a:r>
            <a:r>
              <a:rPr dirty="0" sz="1700" spc="70">
                <a:solidFill>
                  <a:srgbClr val="FDFDFD"/>
                </a:solidFill>
                <a:latin typeface="Arial MT"/>
                <a:cs typeface="Arial MT"/>
              </a:rPr>
              <a:t> Health </a:t>
            </a:r>
            <a:r>
              <a:rPr dirty="0" sz="1700" spc="90">
                <a:solidFill>
                  <a:srgbClr val="FDFDFD"/>
                </a:solidFill>
                <a:latin typeface="Arial MT"/>
                <a:cs typeface="Arial MT"/>
              </a:rPr>
              <a:t>Hub</a:t>
            </a:r>
            <a:r>
              <a:rPr dirty="0" sz="1700" spc="7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105">
                <a:solidFill>
                  <a:srgbClr val="FDFDFD"/>
                </a:solidFill>
                <a:latin typeface="Arial MT"/>
                <a:cs typeface="Arial MT"/>
              </a:rPr>
              <a:t>would</a:t>
            </a:r>
            <a:r>
              <a:rPr dirty="0" sz="1700" spc="7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50">
                <a:solidFill>
                  <a:srgbClr val="FDFDFD"/>
                </a:solidFill>
                <a:latin typeface="Arial MT"/>
                <a:cs typeface="Arial MT"/>
              </a:rPr>
              <a:t>process</a:t>
            </a:r>
            <a:r>
              <a:rPr dirty="0" sz="1700" spc="7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80">
                <a:solidFill>
                  <a:srgbClr val="FDFDFD"/>
                </a:solidFill>
                <a:latin typeface="Arial MT"/>
                <a:cs typeface="Arial MT"/>
              </a:rPr>
              <a:t>this</a:t>
            </a:r>
            <a:r>
              <a:rPr dirty="0" sz="1700" spc="70">
                <a:solidFill>
                  <a:srgbClr val="FDFDFD"/>
                </a:solidFill>
                <a:latin typeface="Arial MT"/>
                <a:cs typeface="Arial MT"/>
              </a:rPr>
              <a:t> data </a:t>
            </a:r>
            <a:r>
              <a:rPr dirty="0" sz="1700" spc="80">
                <a:solidFill>
                  <a:srgbClr val="FDFDFD"/>
                </a:solidFill>
                <a:latin typeface="Arial MT"/>
                <a:cs typeface="Arial MT"/>
              </a:rPr>
              <a:t>and</a:t>
            </a:r>
            <a:r>
              <a:rPr dirty="0" sz="1700" spc="7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-20">
                <a:solidFill>
                  <a:srgbClr val="FDFDFD"/>
                </a:solidFill>
                <a:latin typeface="Arial MT"/>
                <a:cs typeface="Arial MT"/>
              </a:rPr>
              <a:t>give </a:t>
            </a:r>
            <a:r>
              <a:rPr dirty="0" sz="1700" spc="85">
                <a:solidFill>
                  <a:srgbClr val="FDFDFD"/>
                </a:solidFill>
                <a:latin typeface="Arial MT"/>
                <a:cs typeface="Arial MT"/>
              </a:rPr>
              <a:t>individual</a:t>
            </a:r>
            <a:r>
              <a:rPr dirty="0" sz="1700" spc="5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85">
                <a:solidFill>
                  <a:srgbClr val="FDFDFD"/>
                </a:solidFill>
                <a:latin typeface="Arial MT"/>
                <a:cs typeface="Arial MT"/>
              </a:rPr>
              <a:t>health</a:t>
            </a:r>
            <a:r>
              <a:rPr dirty="0" sz="1700" spc="5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65">
                <a:solidFill>
                  <a:srgbClr val="FDFDFD"/>
                </a:solidFill>
                <a:latin typeface="Arial MT"/>
                <a:cs typeface="Arial MT"/>
              </a:rPr>
              <a:t>insights</a:t>
            </a:r>
            <a:r>
              <a:rPr dirty="0" sz="1700" spc="5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80">
                <a:solidFill>
                  <a:srgbClr val="FDFDFD"/>
                </a:solidFill>
                <a:latin typeface="Arial MT"/>
                <a:cs typeface="Arial MT"/>
              </a:rPr>
              <a:t>and</a:t>
            </a:r>
            <a:r>
              <a:rPr dirty="0" sz="1700" spc="5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90">
                <a:solidFill>
                  <a:srgbClr val="FDFDFD"/>
                </a:solidFill>
                <a:latin typeface="Arial MT"/>
                <a:cs typeface="Arial MT"/>
              </a:rPr>
              <a:t>recommendations</a:t>
            </a:r>
            <a:r>
              <a:rPr dirty="0" sz="1700" spc="5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60">
                <a:solidFill>
                  <a:srgbClr val="FDFDFD"/>
                </a:solidFill>
                <a:latin typeface="Arial MT"/>
                <a:cs typeface="Arial MT"/>
              </a:rPr>
              <a:t>using</a:t>
            </a:r>
            <a:r>
              <a:rPr dirty="0" sz="1700" spc="5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65">
                <a:solidFill>
                  <a:srgbClr val="FDFDFD"/>
                </a:solidFill>
                <a:latin typeface="Arial MT"/>
                <a:cs typeface="Arial MT"/>
              </a:rPr>
              <a:t>artificial </a:t>
            </a:r>
            <a:r>
              <a:rPr dirty="0" sz="1700" spc="60">
                <a:solidFill>
                  <a:srgbClr val="FDFDFD"/>
                </a:solidFill>
                <a:latin typeface="Arial MT"/>
                <a:cs typeface="Arial MT"/>
              </a:rPr>
              <a:t>intelligence.</a:t>
            </a:r>
            <a:r>
              <a:rPr dirty="0" sz="1700" spc="6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>
                <a:solidFill>
                  <a:srgbClr val="FDFDFD"/>
                </a:solidFill>
                <a:latin typeface="Arial MT"/>
                <a:cs typeface="Arial MT"/>
              </a:rPr>
              <a:t>The</a:t>
            </a:r>
            <a:r>
              <a:rPr dirty="0" sz="1700" spc="6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50">
                <a:solidFill>
                  <a:srgbClr val="FDFDFD"/>
                </a:solidFill>
                <a:latin typeface="Arial MT"/>
                <a:cs typeface="Arial MT"/>
              </a:rPr>
              <a:t>users</a:t>
            </a:r>
            <a:r>
              <a:rPr dirty="0" sz="1700" spc="6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105">
                <a:solidFill>
                  <a:srgbClr val="FDFDFD"/>
                </a:solidFill>
                <a:latin typeface="Arial MT"/>
                <a:cs typeface="Arial MT"/>
              </a:rPr>
              <a:t>would</a:t>
            </a:r>
            <a:r>
              <a:rPr dirty="0" sz="1700" spc="6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>
                <a:solidFill>
                  <a:srgbClr val="FDFDFD"/>
                </a:solidFill>
                <a:latin typeface="Arial MT"/>
                <a:cs typeface="Arial MT"/>
              </a:rPr>
              <a:t>also</a:t>
            </a:r>
            <a:r>
              <a:rPr dirty="0" sz="1700" spc="7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60">
                <a:solidFill>
                  <a:srgbClr val="FDFDFD"/>
                </a:solidFill>
                <a:latin typeface="Arial MT"/>
                <a:cs typeface="Arial MT"/>
              </a:rPr>
              <a:t>be</a:t>
            </a:r>
            <a:r>
              <a:rPr dirty="0" sz="1700" spc="6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90">
                <a:solidFill>
                  <a:srgbClr val="FDFDFD"/>
                </a:solidFill>
                <a:latin typeface="Arial MT"/>
                <a:cs typeface="Arial MT"/>
              </a:rPr>
              <a:t>in</a:t>
            </a:r>
            <a:r>
              <a:rPr dirty="0" sz="1700" spc="6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>
                <a:solidFill>
                  <a:srgbClr val="FDFDFD"/>
                </a:solidFill>
                <a:latin typeface="Arial MT"/>
                <a:cs typeface="Arial MT"/>
              </a:rPr>
              <a:t>a</a:t>
            </a:r>
            <a:r>
              <a:rPr dirty="0" sz="1700" spc="6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90">
                <a:solidFill>
                  <a:srgbClr val="FDFDFD"/>
                </a:solidFill>
                <a:latin typeface="Arial MT"/>
                <a:cs typeface="Arial MT"/>
              </a:rPr>
              <a:t>position</a:t>
            </a:r>
            <a:r>
              <a:rPr dirty="0" sz="1700" spc="7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110">
                <a:solidFill>
                  <a:srgbClr val="FDFDFD"/>
                </a:solidFill>
                <a:latin typeface="Arial MT"/>
                <a:cs typeface="Arial MT"/>
              </a:rPr>
              <a:t>to</a:t>
            </a:r>
            <a:r>
              <a:rPr dirty="0" sz="1700" spc="6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45">
                <a:solidFill>
                  <a:srgbClr val="FDFDFD"/>
                </a:solidFill>
                <a:latin typeface="Arial MT"/>
                <a:cs typeface="Arial MT"/>
              </a:rPr>
              <a:t>share </a:t>
            </a:r>
            <a:r>
              <a:rPr dirty="0" sz="1700" spc="114">
                <a:solidFill>
                  <a:srgbClr val="FDFDFD"/>
                </a:solidFill>
                <a:latin typeface="Arial MT"/>
                <a:cs typeface="Arial MT"/>
              </a:rPr>
              <a:t>information</a:t>
            </a:r>
            <a:r>
              <a:rPr dirty="0" sz="1700" spc="7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114">
                <a:solidFill>
                  <a:srgbClr val="FDFDFD"/>
                </a:solidFill>
                <a:latin typeface="Arial MT"/>
                <a:cs typeface="Arial MT"/>
              </a:rPr>
              <a:t>with</a:t>
            </a:r>
            <a:r>
              <a:rPr dirty="0" sz="1700" spc="7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90">
                <a:solidFill>
                  <a:srgbClr val="FDFDFD"/>
                </a:solidFill>
                <a:latin typeface="Arial MT"/>
                <a:cs typeface="Arial MT"/>
              </a:rPr>
              <a:t>the</a:t>
            </a:r>
            <a:r>
              <a:rPr dirty="0" sz="1700" spc="70">
                <a:solidFill>
                  <a:srgbClr val="FDFDFD"/>
                </a:solidFill>
                <a:latin typeface="Arial MT"/>
                <a:cs typeface="Arial MT"/>
              </a:rPr>
              <a:t> healthcare</a:t>
            </a:r>
            <a:r>
              <a:rPr dirty="0" sz="1700" spc="7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65">
                <a:solidFill>
                  <a:srgbClr val="FDFDFD"/>
                </a:solidFill>
                <a:latin typeface="Arial MT"/>
                <a:cs typeface="Arial MT"/>
              </a:rPr>
              <a:t>professionals</a:t>
            </a:r>
            <a:r>
              <a:rPr dirty="0" sz="1700" spc="7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>
                <a:solidFill>
                  <a:srgbClr val="FDFDFD"/>
                </a:solidFill>
                <a:latin typeface="Arial MT"/>
                <a:cs typeface="Arial MT"/>
              </a:rPr>
              <a:t>safely</a:t>
            </a:r>
            <a:r>
              <a:rPr dirty="0" sz="1700" spc="7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90">
                <a:solidFill>
                  <a:srgbClr val="FDFDFD"/>
                </a:solidFill>
                <a:latin typeface="Arial MT"/>
                <a:cs typeface="Arial MT"/>
              </a:rPr>
              <a:t>in</a:t>
            </a:r>
            <a:r>
              <a:rPr dirty="0" sz="1700" spc="7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90">
                <a:solidFill>
                  <a:srgbClr val="FDFDFD"/>
                </a:solidFill>
                <a:latin typeface="Arial MT"/>
                <a:cs typeface="Arial MT"/>
              </a:rPr>
              <a:t>the</a:t>
            </a:r>
            <a:r>
              <a:rPr dirty="0" sz="1700" spc="7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65">
                <a:solidFill>
                  <a:srgbClr val="FDFDFD"/>
                </a:solidFill>
                <a:latin typeface="Arial MT"/>
                <a:cs typeface="Arial MT"/>
              </a:rPr>
              <a:t>event</a:t>
            </a:r>
            <a:r>
              <a:rPr dirty="0" sz="1700" spc="7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100">
                <a:solidFill>
                  <a:srgbClr val="FDFDFD"/>
                </a:solidFill>
                <a:latin typeface="Arial MT"/>
                <a:cs typeface="Arial MT"/>
              </a:rPr>
              <a:t>it</a:t>
            </a:r>
            <a:r>
              <a:rPr dirty="0" sz="1700" spc="7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-25">
                <a:solidFill>
                  <a:srgbClr val="FDFDFD"/>
                </a:solidFill>
                <a:latin typeface="Arial MT"/>
                <a:cs typeface="Arial MT"/>
              </a:rPr>
              <a:t>is </a:t>
            </a:r>
            <a:r>
              <a:rPr dirty="0" sz="1700">
                <a:solidFill>
                  <a:srgbClr val="FDFDFD"/>
                </a:solidFill>
                <a:latin typeface="Arial MT"/>
                <a:cs typeface="Arial MT"/>
              </a:rPr>
              <a:t>necessary.</a:t>
            </a:r>
            <a:r>
              <a:rPr dirty="0" sz="1700" spc="10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>
                <a:solidFill>
                  <a:srgbClr val="FDFDFD"/>
                </a:solidFill>
                <a:latin typeface="Arial MT"/>
                <a:cs typeface="Arial MT"/>
              </a:rPr>
              <a:t>This</a:t>
            </a:r>
            <a:r>
              <a:rPr dirty="0" sz="1700" spc="10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114">
                <a:solidFill>
                  <a:srgbClr val="FDFDFD"/>
                </a:solidFill>
                <a:latin typeface="Arial MT"/>
                <a:cs typeface="Arial MT"/>
              </a:rPr>
              <a:t>platform</a:t>
            </a:r>
            <a:r>
              <a:rPr dirty="0" sz="1700" spc="11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>
                <a:solidFill>
                  <a:srgbClr val="FDFDFD"/>
                </a:solidFill>
                <a:latin typeface="Arial MT"/>
                <a:cs typeface="Arial MT"/>
              </a:rPr>
              <a:t>is</a:t>
            </a:r>
            <a:r>
              <a:rPr dirty="0" sz="1700" spc="10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>
                <a:solidFill>
                  <a:srgbClr val="FDFDFD"/>
                </a:solidFill>
                <a:latin typeface="Arial MT"/>
                <a:cs typeface="Arial MT"/>
              </a:rPr>
              <a:t>a</a:t>
            </a:r>
            <a:r>
              <a:rPr dirty="0" sz="1700" spc="10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95">
                <a:solidFill>
                  <a:srgbClr val="FDFDFD"/>
                </a:solidFill>
                <a:latin typeface="Arial MT"/>
                <a:cs typeface="Arial MT"/>
              </a:rPr>
              <a:t>continuation</a:t>
            </a:r>
            <a:r>
              <a:rPr dirty="0" sz="1700" spc="11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100">
                <a:solidFill>
                  <a:srgbClr val="FDFDFD"/>
                </a:solidFill>
                <a:latin typeface="Arial MT"/>
                <a:cs typeface="Arial MT"/>
              </a:rPr>
              <a:t>of</a:t>
            </a:r>
            <a:r>
              <a:rPr dirty="0" sz="1700" spc="10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90">
                <a:solidFill>
                  <a:srgbClr val="FDFDFD"/>
                </a:solidFill>
                <a:latin typeface="Arial MT"/>
                <a:cs typeface="Arial MT"/>
              </a:rPr>
              <a:t>the</a:t>
            </a:r>
            <a:r>
              <a:rPr dirty="0" sz="1700" spc="10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75">
                <a:solidFill>
                  <a:srgbClr val="FDFDFD"/>
                </a:solidFill>
                <a:latin typeface="Arial MT"/>
                <a:cs typeface="Arial MT"/>
              </a:rPr>
              <a:t>health-</a:t>
            </a:r>
            <a:r>
              <a:rPr dirty="0" sz="1700" spc="70">
                <a:solidFill>
                  <a:srgbClr val="FDFDFD"/>
                </a:solidFill>
                <a:latin typeface="Arial MT"/>
                <a:cs typeface="Arial MT"/>
              </a:rPr>
              <a:t>related </a:t>
            </a:r>
            <a:r>
              <a:rPr dirty="0" sz="1700" spc="65">
                <a:solidFill>
                  <a:srgbClr val="FDFDFD"/>
                </a:solidFill>
                <a:latin typeface="Arial MT"/>
                <a:cs typeface="Arial MT"/>
              </a:rPr>
              <a:t>technologies</a:t>
            </a:r>
            <a:r>
              <a:rPr dirty="0" sz="1700" spc="6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105">
                <a:solidFill>
                  <a:srgbClr val="FDFDFD"/>
                </a:solidFill>
                <a:latin typeface="Arial MT"/>
                <a:cs typeface="Arial MT"/>
              </a:rPr>
              <a:t>that</a:t>
            </a:r>
            <a:r>
              <a:rPr dirty="0" sz="1700" spc="6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55">
                <a:solidFill>
                  <a:srgbClr val="FDFDFD"/>
                </a:solidFill>
                <a:latin typeface="Arial MT"/>
                <a:cs typeface="Arial MT"/>
              </a:rPr>
              <a:t>Apple</a:t>
            </a:r>
            <a:r>
              <a:rPr dirty="0" sz="1700" spc="60">
                <a:solidFill>
                  <a:srgbClr val="FDFDFD"/>
                </a:solidFill>
                <a:latin typeface="Arial MT"/>
                <a:cs typeface="Arial MT"/>
              </a:rPr>
              <a:t> already </a:t>
            </a:r>
            <a:r>
              <a:rPr dirty="0" sz="1700">
                <a:solidFill>
                  <a:srgbClr val="FDFDFD"/>
                </a:solidFill>
                <a:latin typeface="Arial MT"/>
                <a:cs typeface="Arial MT"/>
              </a:rPr>
              <a:t>has</a:t>
            </a:r>
            <a:r>
              <a:rPr dirty="0" sz="1700" spc="6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80">
                <a:solidFill>
                  <a:srgbClr val="FDFDFD"/>
                </a:solidFill>
                <a:latin typeface="Arial MT"/>
                <a:cs typeface="Arial MT"/>
              </a:rPr>
              <a:t>and</a:t>
            </a:r>
            <a:r>
              <a:rPr dirty="0" sz="1700" spc="6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55">
                <a:solidFill>
                  <a:srgbClr val="FDFDFD"/>
                </a:solidFill>
                <a:latin typeface="Arial MT"/>
                <a:cs typeface="Arial MT"/>
              </a:rPr>
              <a:t>an</a:t>
            </a:r>
            <a:r>
              <a:rPr dirty="0" sz="1700" spc="6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80">
                <a:solidFill>
                  <a:srgbClr val="FDFDFD"/>
                </a:solidFill>
                <a:latin typeface="Arial MT"/>
                <a:cs typeface="Arial MT"/>
              </a:rPr>
              <a:t>enhancement</a:t>
            </a:r>
            <a:r>
              <a:rPr dirty="0" sz="1700" spc="6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100">
                <a:solidFill>
                  <a:srgbClr val="FDFDFD"/>
                </a:solidFill>
                <a:latin typeface="Arial MT"/>
                <a:cs typeface="Arial MT"/>
              </a:rPr>
              <a:t>of</a:t>
            </a:r>
            <a:r>
              <a:rPr dirty="0" sz="1700" spc="6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40">
                <a:solidFill>
                  <a:srgbClr val="FDFDFD"/>
                </a:solidFill>
                <a:latin typeface="Arial MT"/>
                <a:cs typeface="Arial MT"/>
              </a:rPr>
              <a:t>its</a:t>
            </a:r>
            <a:r>
              <a:rPr dirty="0" sz="1700" spc="75">
                <a:solidFill>
                  <a:srgbClr val="FDFDFD"/>
                </a:solidFill>
                <a:latin typeface="Arial MT"/>
                <a:cs typeface="Arial MT"/>
              </a:rPr>
              <a:t> digital</a:t>
            </a:r>
            <a:r>
              <a:rPr dirty="0" sz="1700" spc="9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50">
                <a:solidFill>
                  <a:srgbClr val="FDFDFD"/>
                </a:solidFill>
                <a:latin typeface="Arial MT"/>
                <a:cs typeface="Arial MT"/>
              </a:rPr>
              <a:t>ecosystem</a:t>
            </a:r>
            <a:r>
              <a:rPr dirty="0" sz="1700" spc="9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>
                <a:solidFill>
                  <a:srgbClr val="FDFDFD"/>
                </a:solidFill>
                <a:latin typeface="Arial MT"/>
                <a:cs typeface="Arial MT"/>
              </a:rPr>
              <a:t>(Negash</a:t>
            </a:r>
            <a:r>
              <a:rPr dirty="0" sz="1700" spc="9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75">
                <a:solidFill>
                  <a:srgbClr val="FDFDFD"/>
                </a:solidFill>
                <a:latin typeface="Arial MT"/>
                <a:cs typeface="Arial MT"/>
              </a:rPr>
              <a:t>et</a:t>
            </a:r>
            <a:r>
              <a:rPr dirty="0" sz="1700" spc="9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>
                <a:solidFill>
                  <a:srgbClr val="FDFDFD"/>
                </a:solidFill>
                <a:latin typeface="Arial MT"/>
                <a:cs typeface="Arial MT"/>
              </a:rPr>
              <a:t>al.,</a:t>
            </a:r>
            <a:r>
              <a:rPr dirty="0" sz="1700" spc="9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700" spc="-10">
                <a:solidFill>
                  <a:srgbClr val="FDFDFD"/>
                </a:solidFill>
                <a:latin typeface="Arial MT"/>
                <a:cs typeface="Arial MT"/>
              </a:rPr>
              <a:t>2023).</a:t>
            </a:r>
            <a:endParaRPr sz="1700">
              <a:latin typeface="Arial MT"/>
              <a:cs typeface="Arial MT"/>
            </a:endParaRPr>
          </a:p>
        </p:txBody>
      </p:sp>
      <p:sp>
        <p:nvSpPr>
          <p:cNvPr id="7" name="object 7" descr=""/>
          <p:cNvSpPr txBox="1"/>
          <p:nvPr/>
        </p:nvSpPr>
        <p:spPr>
          <a:xfrm>
            <a:off x="432923" y="9511014"/>
            <a:ext cx="5376545" cy="6154420"/>
          </a:xfrm>
          <a:prstGeom prst="rect">
            <a:avLst/>
          </a:prstGeom>
        </p:spPr>
        <p:txBody>
          <a:bodyPr wrap="square" lIns="0" tIns="48260" rIns="0" bIns="0" rtlCol="0" vert="horz">
            <a:spAutoFit/>
          </a:bodyPr>
          <a:lstStyle/>
          <a:p>
            <a:pPr marL="101600" marR="1183640" indent="106045">
              <a:lnSpc>
                <a:spcPts val="2470"/>
              </a:lnSpc>
              <a:spcBef>
                <a:spcPts val="380"/>
              </a:spcBef>
            </a:pPr>
            <a:r>
              <a:rPr dirty="0" sz="2250" spc="225">
                <a:solidFill>
                  <a:srgbClr val="15385C"/>
                </a:solidFill>
                <a:latin typeface="Verdana"/>
                <a:cs typeface="Verdana"/>
              </a:rPr>
              <a:t>BRAND</a:t>
            </a:r>
            <a:r>
              <a:rPr dirty="0" sz="2250" spc="-330">
                <a:solidFill>
                  <a:srgbClr val="15385C"/>
                </a:solidFill>
                <a:latin typeface="Verdana"/>
                <a:cs typeface="Verdana"/>
              </a:rPr>
              <a:t> </a:t>
            </a:r>
            <a:r>
              <a:rPr dirty="0" sz="2250" spc="195">
                <a:solidFill>
                  <a:srgbClr val="15385C"/>
                </a:solidFill>
                <a:latin typeface="Verdana"/>
                <a:cs typeface="Verdana"/>
              </a:rPr>
              <a:t>EXTENSION</a:t>
            </a:r>
            <a:r>
              <a:rPr dirty="0" sz="2250" spc="-325">
                <a:solidFill>
                  <a:srgbClr val="15385C"/>
                </a:solidFill>
                <a:latin typeface="Verdana"/>
                <a:cs typeface="Verdana"/>
              </a:rPr>
              <a:t> </a:t>
            </a:r>
            <a:r>
              <a:rPr dirty="0" sz="2250" spc="275">
                <a:solidFill>
                  <a:srgbClr val="15385C"/>
                </a:solidFill>
                <a:latin typeface="Verdana"/>
                <a:cs typeface="Verdana"/>
              </a:rPr>
              <a:t>AND </a:t>
            </a:r>
            <a:r>
              <a:rPr dirty="0" sz="2250" spc="140">
                <a:solidFill>
                  <a:srgbClr val="15385C"/>
                </a:solidFill>
                <a:latin typeface="Verdana"/>
                <a:cs typeface="Verdana"/>
              </a:rPr>
              <a:t>CURRENT</a:t>
            </a:r>
            <a:r>
              <a:rPr dirty="0" sz="2250" spc="-310">
                <a:solidFill>
                  <a:srgbClr val="15385C"/>
                </a:solidFill>
                <a:latin typeface="Verdana"/>
                <a:cs typeface="Verdana"/>
              </a:rPr>
              <a:t> </a:t>
            </a:r>
            <a:r>
              <a:rPr dirty="0" sz="2250" spc="275">
                <a:solidFill>
                  <a:srgbClr val="15385C"/>
                </a:solidFill>
                <a:latin typeface="Verdana"/>
                <a:cs typeface="Verdana"/>
              </a:rPr>
              <a:t>MARKET</a:t>
            </a:r>
            <a:endParaRPr sz="2250">
              <a:latin typeface="Verdana"/>
              <a:cs typeface="Verdana"/>
            </a:endParaRPr>
          </a:p>
          <a:p>
            <a:pPr marL="12700" marR="284480">
              <a:lnSpc>
                <a:spcPct val="113300"/>
              </a:lnSpc>
              <a:spcBef>
                <a:spcPts val="1445"/>
              </a:spcBef>
            </a:pPr>
            <a:r>
              <a:rPr dirty="0" sz="1800" spc="65">
                <a:solidFill>
                  <a:srgbClr val="FDFDFD"/>
                </a:solidFill>
                <a:latin typeface="Arial MT"/>
                <a:cs typeface="Arial MT"/>
              </a:rPr>
              <a:t>Digital</a:t>
            </a:r>
            <a:r>
              <a:rPr dirty="0" sz="1800" spc="5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90">
                <a:solidFill>
                  <a:srgbClr val="FDFDFD"/>
                </a:solidFill>
                <a:latin typeface="Arial MT"/>
                <a:cs typeface="Arial MT"/>
              </a:rPr>
              <a:t>health</a:t>
            </a:r>
            <a:r>
              <a:rPr dirty="0" sz="1800" spc="5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85">
                <a:solidFill>
                  <a:srgbClr val="FDFDFD"/>
                </a:solidFill>
                <a:latin typeface="Arial MT"/>
                <a:cs typeface="Arial MT"/>
              </a:rPr>
              <a:t>solutions</a:t>
            </a:r>
            <a:r>
              <a:rPr dirty="0" sz="1800" spc="5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50">
                <a:solidFill>
                  <a:srgbClr val="FDFDFD"/>
                </a:solidFill>
                <a:latin typeface="Arial MT"/>
                <a:cs typeface="Arial MT"/>
              </a:rPr>
              <a:t>have</a:t>
            </a:r>
            <a:r>
              <a:rPr dirty="0" sz="1800" spc="5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75">
                <a:solidFill>
                  <a:srgbClr val="FDFDFD"/>
                </a:solidFill>
                <a:latin typeface="Arial MT"/>
                <a:cs typeface="Arial MT"/>
              </a:rPr>
              <a:t>become</a:t>
            </a:r>
            <a:r>
              <a:rPr dirty="0" sz="1800" spc="5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35">
                <a:solidFill>
                  <a:srgbClr val="FDFDFD"/>
                </a:solidFill>
                <a:latin typeface="Arial MT"/>
                <a:cs typeface="Arial MT"/>
              </a:rPr>
              <a:t>very </a:t>
            </a:r>
            <a:r>
              <a:rPr dirty="0" sz="1800" spc="110">
                <a:solidFill>
                  <a:srgbClr val="FDFDFD"/>
                </a:solidFill>
                <a:latin typeface="Arial MT"/>
                <a:cs typeface="Arial MT"/>
              </a:rPr>
              <a:t>popular</a:t>
            </a:r>
            <a:r>
              <a:rPr dirty="0" sz="1800" spc="7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90">
                <a:solidFill>
                  <a:srgbClr val="FDFDFD"/>
                </a:solidFill>
                <a:latin typeface="Arial MT"/>
                <a:cs typeface="Arial MT"/>
              </a:rPr>
              <a:t>in</a:t>
            </a:r>
            <a:r>
              <a:rPr dirty="0" sz="1800" spc="7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80">
                <a:solidFill>
                  <a:srgbClr val="FDFDFD"/>
                </a:solidFill>
                <a:latin typeface="Arial MT"/>
                <a:cs typeface="Arial MT"/>
              </a:rPr>
              <a:t>recent</a:t>
            </a:r>
            <a:r>
              <a:rPr dirty="0" sz="1800" spc="7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DFDFD"/>
                </a:solidFill>
                <a:latin typeface="Arial MT"/>
                <a:cs typeface="Arial MT"/>
              </a:rPr>
              <a:t>years</a:t>
            </a:r>
            <a:r>
              <a:rPr dirty="0" sz="1800" spc="7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90">
                <a:solidFill>
                  <a:srgbClr val="FDFDFD"/>
                </a:solidFill>
                <a:latin typeface="Arial MT"/>
                <a:cs typeface="Arial MT"/>
              </a:rPr>
              <a:t>and</a:t>
            </a:r>
            <a:r>
              <a:rPr dirty="0" sz="1800" spc="7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110">
                <a:solidFill>
                  <a:srgbClr val="FDFDFD"/>
                </a:solidFill>
                <a:latin typeface="Arial MT"/>
                <a:cs typeface="Arial MT"/>
              </a:rPr>
              <a:t>their</a:t>
            </a:r>
            <a:r>
              <a:rPr dirty="0" sz="1800" spc="7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105">
                <a:solidFill>
                  <a:srgbClr val="FDFDFD"/>
                </a:solidFill>
                <a:latin typeface="Arial MT"/>
                <a:cs typeface="Arial MT"/>
              </a:rPr>
              <a:t>demand</a:t>
            </a:r>
            <a:r>
              <a:rPr dirty="0" sz="1800" spc="7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-25">
                <a:solidFill>
                  <a:srgbClr val="FDFDFD"/>
                </a:solidFill>
                <a:latin typeface="Arial MT"/>
                <a:cs typeface="Arial MT"/>
              </a:rPr>
              <a:t>has </a:t>
            </a:r>
            <a:r>
              <a:rPr dirty="0" sz="1800" spc="75">
                <a:solidFill>
                  <a:srgbClr val="FDFDFD"/>
                </a:solidFill>
                <a:latin typeface="Arial MT"/>
                <a:cs typeface="Arial MT"/>
              </a:rPr>
              <a:t>been</a:t>
            </a:r>
            <a:r>
              <a:rPr dirty="0" sz="1800" spc="4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105">
                <a:solidFill>
                  <a:srgbClr val="FDFDFD"/>
                </a:solidFill>
                <a:latin typeface="Arial MT"/>
                <a:cs typeface="Arial MT"/>
              </a:rPr>
              <a:t>on</a:t>
            </a:r>
            <a:r>
              <a:rPr dirty="0" sz="1800" spc="4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100">
                <a:solidFill>
                  <a:srgbClr val="FDFDFD"/>
                </a:solidFill>
                <a:latin typeface="Arial MT"/>
                <a:cs typeface="Arial MT"/>
              </a:rPr>
              <a:t>the</a:t>
            </a:r>
            <a:r>
              <a:rPr dirty="0" sz="1800" spc="4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50">
                <a:solidFill>
                  <a:srgbClr val="FDFDFD"/>
                </a:solidFill>
                <a:latin typeface="Arial MT"/>
                <a:cs typeface="Arial MT"/>
              </a:rPr>
              <a:t>rise.</a:t>
            </a:r>
            <a:r>
              <a:rPr dirty="0" sz="1800" spc="4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65">
                <a:solidFill>
                  <a:srgbClr val="FDFDFD"/>
                </a:solidFill>
                <a:latin typeface="Arial MT"/>
                <a:cs typeface="Arial MT"/>
              </a:rPr>
              <a:t>Consumers</a:t>
            </a:r>
            <a:r>
              <a:rPr dirty="0" sz="1800" spc="4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65">
                <a:solidFill>
                  <a:srgbClr val="FDFDFD"/>
                </a:solidFill>
                <a:latin typeface="Arial MT"/>
                <a:cs typeface="Arial MT"/>
              </a:rPr>
              <a:t>are</a:t>
            </a:r>
            <a:r>
              <a:rPr dirty="0" sz="1800" spc="4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50">
                <a:solidFill>
                  <a:srgbClr val="FDFDFD"/>
                </a:solidFill>
                <a:latin typeface="Arial MT"/>
                <a:cs typeface="Arial MT"/>
              </a:rPr>
              <a:t>increasingly </a:t>
            </a:r>
            <a:r>
              <a:rPr dirty="0" sz="1800" spc="120">
                <a:solidFill>
                  <a:srgbClr val="FDFDFD"/>
                </a:solidFill>
                <a:latin typeface="Arial MT"/>
                <a:cs typeface="Arial MT"/>
              </a:rPr>
              <a:t>more</a:t>
            </a:r>
            <a:r>
              <a:rPr dirty="0" sz="1800" spc="4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85">
                <a:solidFill>
                  <a:srgbClr val="FDFDFD"/>
                </a:solidFill>
                <a:latin typeface="Arial MT"/>
                <a:cs typeface="Arial MT"/>
              </a:rPr>
              <a:t>health-</a:t>
            </a:r>
            <a:r>
              <a:rPr dirty="0" sz="1800" spc="70">
                <a:solidFill>
                  <a:srgbClr val="FDFDFD"/>
                </a:solidFill>
                <a:latin typeface="Arial MT"/>
                <a:cs typeface="Arial MT"/>
              </a:rPr>
              <a:t>aware</a:t>
            </a:r>
            <a:r>
              <a:rPr dirty="0" sz="1800" spc="5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90">
                <a:solidFill>
                  <a:srgbClr val="FDFDFD"/>
                </a:solidFill>
                <a:latin typeface="Arial MT"/>
                <a:cs typeface="Arial MT"/>
              </a:rPr>
              <a:t>and</a:t>
            </a:r>
            <a:r>
              <a:rPr dirty="0" sz="1800" spc="5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75">
                <a:solidFill>
                  <a:srgbClr val="FDFDFD"/>
                </a:solidFill>
                <a:latin typeface="Arial MT"/>
                <a:cs typeface="Arial MT"/>
              </a:rPr>
              <a:t>concerned</a:t>
            </a:r>
            <a:r>
              <a:rPr dirty="0" sz="1800" spc="5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100">
                <a:solidFill>
                  <a:srgbClr val="FDFDFD"/>
                </a:solidFill>
                <a:latin typeface="Arial MT"/>
                <a:cs typeface="Arial MT"/>
              </a:rPr>
              <a:t>with </a:t>
            </a:r>
            <a:r>
              <a:rPr dirty="0" sz="1800" spc="70">
                <a:solidFill>
                  <a:srgbClr val="FDFDFD"/>
                </a:solidFill>
                <a:latin typeface="Arial MT"/>
                <a:cs typeface="Arial MT"/>
              </a:rPr>
              <a:t>technologies</a:t>
            </a:r>
            <a:r>
              <a:rPr dirty="0" sz="1800" spc="5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114">
                <a:solidFill>
                  <a:srgbClr val="FDFDFD"/>
                </a:solidFill>
                <a:latin typeface="Arial MT"/>
                <a:cs typeface="Arial MT"/>
              </a:rPr>
              <a:t>that</a:t>
            </a:r>
            <a:r>
              <a:rPr dirty="0" sz="1800" spc="5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85">
                <a:solidFill>
                  <a:srgbClr val="FDFDFD"/>
                </a:solidFill>
                <a:latin typeface="Arial MT"/>
                <a:cs typeface="Arial MT"/>
              </a:rPr>
              <a:t>will</a:t>
            </a:r>
            <a:r>
              <a:rPr dirty="0" sz="1800" spc="5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80">
                <a:solidFill>
                  <a:srgbClr val="FDFDFD"/>
                </a:solidFill>
                <a:latin typeface="Arial MT"/>
                <a:cs typeface="Arial MT"/>
              </a:rPr>
              <a:t>facilitate</a:t>
            </a:r>
            <a:r>
              <a:rPr dirty="0" sz="1800" spc="5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70">
                <a:solidFill>
                  <a:srgbClr val="FDFDFD"/>
                </a:solidFill>
                <a:latin typeface="Arial MT"/>
                <a:cs typeface="Arial MT"/>
              </a:rPr>
              <a:t>preventive </a:t>
            </a:r>
            <a:r>
              <a:rPr dirty="0" sz="1800" spc="75">
                <a:solidFill>
                  <a:srgbClr val="FDFDFD"/>
                </a:solidFill>
                <a:latin typeface="Arial MT"/>
                <a:cs typeface="Arial MT"/>
              </a:rPr>
              <a:t>healthcare</a:t>
            </a:r>
            <a:r>
              <a:rPr dirty="0" sz="1800" spc="16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DFDFD"/>
                </a:solidFill>
                <a:latin typeface="Arial MT"/>
                <a:cs typeface="Arial MT"/>
              </a:rPr>
              <a:t>(Secaraand</a:t>
            </a:r>
            <a:r>
              <a:rPr dirty="0" sz="1800" spc="16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85">
                <a:solidFill>
                  <a:srgbClr val="FDFDFD"/>
                </a:solidFill>
                <a:latin typeface="Arial MT"/>
                <a:cs typeface="Arial MT"/>
              </a:rPr>
              <a:t>Hordiiuk,</a:t>
            </a:r>
            <a:r>
              <a:rPr dirty="0" sz="1800" spc="16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-10">
                <a:solidFill>
                  <a:srgbClr val="FDFDFD"/>
                </a:solidFill>
                <a:latin typeface="Arial MT"/>
                <a:cs typeface="Arial MT"/>
              </a:rPr>
              <a:t>2024).</a:t>
            </a:r>
            <a:endParaRPr sz="1800">
              <a:latin typeface="Arial MT"/>
              <a:cs typeface="Arial MT"/>
            </a:endParaRPr>
          </a:p>
          <a:p>
            <a:pPr marL="12700" marR="5080">
              <a:lnSpc>
                <a:spcPct val="113300"/>
              </a:lnSpc>
            </a:pPr>
            <a:r>
              <a:rPr dirty="0" sz="1800" spc="60">
                <a:solidFill>
                  <a:srgbClr val="FDFDFD"/>
                </a:solidFill>
                <a:latin typeface="Arial MT"/>
                <a:cs typeface="Arial MT"/>
              </a:rPr>
              <a:t>Wearable</a:t>
            </a:r>
            <a:r>
              <a:rPr dirty="0" sz="1800" spc="5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100">
                <a:solidFill>
                  <a:srgbClr val="FDFDFD"/>
                </a:solidFill>
                <a:latin typeface="Arial MT"/>
                <a:cs typeface="Arial MT"/>
              </a:rPr>
              <a:t>computers</a:t>
            </a:r>
            <a:r>
              <a:rPr dirty="0" sz="1800" spc="5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90">
                <a:solidFill>
                  <a:srgbClr val="FDFDFD"/>
                </a:solidFill>
                <a:latin typeface="Arial MT"/>
                <a:cs typeface="Arial MT"/>
              </a:rPr>
              <a:t>and</a:t>
            </a:r>
            <a:r>
              <a:rPr dirty="0" sz="1800" spc="5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85">
                <a:solidFill>
                  <a:srgbClr val="FDFDFD"/>
                </a:solidFill>
                <a:latin typeface="Arial MT"/>
                <a:cs typeface="Arial MT"/>
              </a:rPr>
              <a:t>telehealth</a:t>
            </a:r>
            <a:r>
              <a:rPr dirty="0" sz="1800" spc="50">
                <a:solidFill>
                  <a:srgbClr val="FDFDFD"/>
                </a:solidFill>
                <a:latin typeface="Arial MT"/>
                <a:cs typeface="Arial MT"/>
              </a:rPr>
              <a:t> systems</a:t>
            </a:r>
            <a:r>
              <a:rPr dirty="0" sz="1800" spc="5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40">
                <a:solidFill>
                  <a:srgbClr val="FDFDFD"/>
                </a:solidFill>
                <a:latin typeface="Arial MT"/>
                <a:cs typeface="Arial MT"/>
              </a:rPr>
              <a:t>are </a:t>
            </a:r>
            <a:r>
              <a:rPr dirty="0" sz="1800" spc="65">
                <a:solidFill>
                  <a:srgbClr val="FDFDFD"/>
                </a:solidFill>
                <a:latin typeface="Arial MT"/>
                <a:cs typeface="Arial MT"/>
              </a:rPr>
              <a:t>gaining</a:t>
            </a:r>
            <a:r>
              <a:rPr dirty="0" sz="1800" spc="5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140">
                <a:solidFill>
                  <a:srgbClr val="FDFDFD"/>
                </a:solidFill>
                <a:latin typeface="Arial MT"/>
                <a:cs typeface="Arial MT"/>
              </a:rPr>
              <a:t>momentum</a:t>
            </a:r>
            <a:r>
              <a:rPr dirty="0" sz="1800" spc="5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90">
                <a:solidFill>
                  <a:srgbClr val="FDFDFD"/>
                </a:solidFill>
                <a:latin typeface="Arial MT"/>
                <a:cs typeface="Arial MT"/>
              </a:rPr>
              <a:t>particularly</a:t>
            </a:r>
            <a:r>
              <a:rPr dirty="0" sz="1800" spc="5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90">
                <a:solidFill>
                  <a:srgbClr val="FDFDFD"/>
                </a:solidFill>
                <a:latin typeface="Arial MT"/>
                <a:cs typeface="Arial MT"/>
              </a:rPr>
              <a:t>among</a:t>
            </a:r>
            <a:r>
              <a:rPr dirty="0" sz="1800" spc="5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75">
                <a:solidFill>
                  <a:srgbClr val="FDFDFD"/>
                </a:solidFill>
                <a:latin typeface="Arial MT"/>
                <a:cs typeface="Arial MT"/>
              </a:rPr>
              <a:t>the </a:t>
            </a:r>
            <a:r>
              <a:rPr dirty="0" sz="1800" spc="110">
                <a:solidFill>
                  <a:srgbClr val="FDFDFD"/>
                </a:solidFill>
                <a:latin typeface="Arial MT"/>
                <a:cs typeface="Arial MT"/>
              </a:rPr>
              <a:t>population</a:t>
            </a:r>
            <a:r>
              <a:rPr dirty="0" sz="1800" spc="5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114">
                <a:solidFill>
                  <a:srgbClr val="FDFDFD"/>
                </a:solidFill>
                <a:latin typeface="Arial MT"/>
                <a:cs typeface="Arial MT"/>
              </a:rPr>
              <a:t>that</a:t>
            </a:r>
            <a:r>
              <a:rPr dirty="0" sz="1800" spc="5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DFDFD"/>
                </a:solidFill>
                <a:latin typeface="Arial MT"/>
                <a:cs typeface="Arial MT"/>
              </a:rPr>
              <a:t>is</a:t>
            </a:r>
            <a:r>
              <a:rPr dirty="0" sz="1800" spc="5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60">
                <a:solidFill>
                  <a:srgbClr val="FDFDFD"/>
                </a:solidFill>
                <a:latin typeface="Arial MT"/>
                <a:cs typeface="Arial MT"/>
              </a:rPr>
              <a:t>keen</a:t>
            </a:r>
            <a:r>
              <a:rPr dirty="0" sz="1800" spc="5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105">
                <a:solidFill>
                  <a:srgbClr val="FDFDFD"/>
                </a:solidFill>
                <a:latin typeface="Arial MT"/>
                <a:cs typeface="Arial MT"/>
              </a:rPr>
              <a:t>on</a:t>
            </a:r>
            <a:r>
              <a:rPr dirty="0" sz="1800" spc="5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114">
                <a:solidFill>
                  <a:srgbClr val="FDFDFD"/>
                </a:solidFill>
                <a:latin typeface="Arial MT"/>
                <a:cs typeface="Arial MT"/>
              </a:rPr>
              <a:t>monitoring</a:t>
            </a:r>
            <a:r>
              <a:rPr dirty="0" sz="1800" spc="5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100">
                <a:solidFill>
                  <a:srgbClr val="FDFDFD"/>
                </a:solidFill>
                <a:latin typeface="Arial MT"/>
                <a:cs typeface="Arial MT"/>
              </a:rPr>
              <a:t>their </a:t>
            </a:r>
            <a:r>
              <a:rPr dirty="0" sz="1800" spc="90">
                <a:solidFill>
                  <a:srgbClr val="FDFDFD"/>
                </a:solidFill>
                <a:latin typeface="Arial MT"/>
                <a:cs typeface="Arial MT"/>
              </a:rPr>
              <a:t>health</a:t>
            </a:r>
            <a:r>
              <a:rPr dirty="0" sz="1800" spc="8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90">
                <a:solidFill>
                  <a:srgbClr val="FDFDFD"/>
                </a:solidFill>
                <a:latin typeface="Arial MT"/>
                <a:cs typeface="Arial MT"/>
              </a:rPr>
              <a:t>conditions</a:t>
            </a:r>
            <a:r>
              <a:rPr dirty="0" sz="1800" spc="8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105">
                <a:solidFill>
                  <a:srgbClr val="FDFDFD"/>
                </a:solidFill>
                <a:latin typeface="Arial MT"/>
                <a:cs typeface="Arial MT"/>
              </a:rPr>
              <a:t>on</a:t>
            </a:r>
            <a:r>
              <a:rPr dirty="0" sz="1800" spc="8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65">
                <a:solidFill>
                  <a:srgbClr val="FDFDFD"/>
                </a:solidFill>
                <a:latin typeface="Arial MT"/>
                <a:cs typeface="Arial MT"/>
              </a:rPr>
              <a:t>daily</a:t>
            </a:r>
            <a:r>
              <a:rPr dirty="0" sz="1800" spc="8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DFDFD"/>
                </a:solidFill>
                <a:latin typeface="Arial MT"/>
                <a:cs typeface="Arial MT"/>
              </a:rPr>
              <a:t>basis.</a:t>
            </a:r>
            <a:r>
              <a:rPr dirty="0" sz="1800" spc="8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60">
                <a:solidFill>
                  <a:srgbClr val="FDFDFD"/>
                </a:solidFill>
                <a:latin typeface="Arial MT"/>
                <a:cs typeface="Arial MT"/>
              </a:rPr>
              <a:t>Apple</a:t>
            </a:r>
            <a:r>
              <a:rPr dirty="0" sz="1800" spc="8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60">
                <a:solidFill>
                  <a:srgbClr val="FDFDFD"/>
                </a:solidFill>
                <a:latin typeface="Arial MT"/>
                <a:cs typeface="Arial MT"/>
              </a:rPr>
              <a:t>already enjoys</a:t>
            </a:r>
            <a:r>
              <a:rPr dirty="0" sz="1800" spc="3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DFDFD"/>
                </a:solidFill>
                <a:latin typeface="Arial MT"/>
                <a:cs typeface="Arial MT"/>
              </a:rPr>
              <a:t>a</a:t>
            </a:r>
            <a:r>
              <a:rPr dirty="0" sz="1800" spc="4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85">
                <a:solidFill>
                  <a:srgbClr val="FDFDFD"/>
                </a:solidFill>
                <a:latin typeface="Arial MT"/>
                <a:cs typeface="Arial MT"/>
              </a:rPr>
              <a:t>good</a:t>
            </a:r>
            <a:r>
              <a:rPr dirty="0" sz="1800" spc="4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105">
                <a:solidFill>
                  <a:srgbClr val="FDFDFD"/>
                </a:solidFill>
                <a:latin typeface="Arial MT"/>
                <a:cs typeface="Arial MT"/>
              </a:rPr>
              <a:t>market</a:t>
            </a:r>
            <a:r>
              <a:rPr dirty="0" sz="1800" spc="4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65">
                <a:solidFill>
                  <a:srgbClr val="FDFDFD"/>
                </a:solidFill>
                <a:latin typeface="Arial MT"/>
                <a:cs typeface="Arial MT"/>
              </a:rPr>
              <a:t>share</a:t>
            </a:r>
            <a:r>
              <a:rPr dirty="0" sz="1800" spc="4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90">
                <a:solidFill>
                  <a:srgbClr val="FDFDFD"/>
                </a:solidFill>
                <a:latin typeface="Arial MT"/>
                <a:cs typeface="Arial MT"/>
              </a:rPr>
              <a:t>in</a:t>
            </a:r>
            <a:r>
              <a:rPr dirty="0" sz="1800" spc="4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100">
                <a:solidFill>
                  <a:srgbClr val="FDFDFD"/>
                </a:solidFill>
                <a:latin typeface="Arial MT"/>
                <a:cs typeface="Arial MT"/>
              </a:rPr>
              <a:t>the</a:t>
            </a:r>
            <a:r>
              <a:rPr dirty="0" sz="1800" spc="4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80">
                <a:solidFill>
                  <a:srgbClr val="FDFDFD"/>
                </a:solidFill>
                <a:latin typeface="Arial MT"/>
                <a:cs typeface="Arial MT"/>
              </a:rPr>
              <a:t>health </a:t>
            </a:r>
            <a:r>
              <a:rPr dirty="0" sz="1800" spc="75">
                <a:solidFill>
                  <a:srgbClr val="FDFDFD"/>
                </a:solidFill>
                <a:latin typeface="Arial MT"/>
                <a:cs typeface="Arial MT"/>
              </a:rPr>
              <a:t>technology</a:t>
            </a:r>
            <a:r>
              <a:rPr dirty="0" sz="1800" spc="5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105">
                <a:solidFill>
                  <a:srgbClr val="FDFDFD"/>
                </a:solidFill>
                <a:latin typeface="Arial MT"/>
                <a:cs typeface="Arial MT"/>
              </a:rPr>
              <a:t>market</a:t>
            </a:r>
            <a:r>
              <a:rPr dirty="0" sz="1800" spc="5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120">
                <a:solidFill>
                  <a:srgbClr val="FDFDFD"/>
                </a:solidFill>
                <a:latin typeface="Arial MT"/>
                <a:cs typeface="Arial MT"/>
              </a:rPr>
              <a:t>with</a:t>
            </a:r>
            <a:r>
              <a:rPr dirty="0" sz="1800" spc="5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100">
                <a:solidFill>
                  <a:srgbClr val="FDFDFD"/>
                </a:solidFill>
                <a:latin typeface="Arial MT"/>
                <a:cs typeface="Arial MT"/>
              </a:rPr>
              <a:t>the</a:t>
            </a:r>
            <a:r>
              <a:rPr dirty="0" sz="1800" spc="5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60">
                <a:solidFill>
                  <a:srgbClr val="FDFDFD"/>
                </a:solidFill>
                <a:latin typeface="Arial MT"/>
                <a:cs typeface="Arial MT"/>
              </a:rPr>
              <a:t>Apple</a:t>
            </a:r>
            <a:r>
              <a:rPr dirty="0" sz="1800" spc="5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45">
                <a:solidFill>
                  <a:srgbClr val="FDFDFD"/>
                </a:solidFill>
                <a:latin typeface="Arial MT"/>
                <a:cs typeface="Arial MT"/>
              </a:rPr>
              <a:t>Watch (Negashet</a:t>
            </a:r>
            <a:r>
              <a:rPr dirty="0" sz="1800" spc="10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DFDFD"/>
                </a:solidFill>
                <a:latin typeface="Arial MT"/>
                <a:cs typeface="Arial MT"/>
              </a:rPr>
              <a:t>al.,</a:t>
            </a:r>
            <a:r>
              <a:rPr dirty="0" sz="1800" spc="10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DFDFD"/>
                </a:solidFill>
                <a:latin typeface="Arial MT"/>
                <a:cs typeface="Arial MT"/>
              </a:rPr>
              <a:t>2023).</a:t>
            </a:r>
            <a:r>
              <a:rPr dirty="0" sz="1800" spc="10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DFDFD"/>
                </a:solidFill>
                <a:latin typeface="Arial MT"/>
                <a:cs typeface="Arial MT"/>
              </a:rPr>
              <a:t>Thus,</a:t>
            </a:r>
            <a:r>
              <a:rPr dirty="0" sz="1800" spc="100">
                <a:solidFill>
                  <a:srgbClr val="FDFDFD"/>
                </a:solidFill>
                <a:latin typeface="Arial MT"/>
                <a:cs typeface="Arial MT"/>
              </a:rPr>
              <a:t> the </a:t>
            </a:r>
            <a:r>
              <a:rPr dirty="0" sz="1800" spc="70">
                <a:solidFill>
                  <a:srgbClr val="FDFDFD"/>
                </a:solidFill>
                <a:latin typeface="Arial MT"/>
                <a:cs typeface="Arial MT"/>
              </a:rPr>
              <a:t>Smart</a:t>
            </a:r>
            <a:r>
              <a:rPr dirty="0" sz="1800" spc="10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70">
                <a:solidFill>
                  <a:srgbClr val="FDFDFD"/>
                </a:solidFill>
                <a:latin typeface="Arial MT"/>
                <a:cs typeface="Arial MT"/>
              </a:rPr>
              <a:t>Health</a:t>
            </a:r>
            <a:r>
              <a:rPr dirty="0" sz="1800" spc="50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95">
                <a:solidFill>
                  <a:srgbClr val="FDFDFD"/>
                </a:solidFill>
                <a:latin typeface="Arial MT"/>
                <a:cs typeface="Arial MT"/>
              </a:rPr>
              <a:t>Hub</a:t>
            </a:r>
            <a:r>
              <a:rPr dirty="0" sz="1800" spc="4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110">
                <a:solidFill>
                  <a:srgbClr val="FDFDFD"/>
                </a:solidFill>
                <a:latin typeface="Arial MT"/>
                <a:cs typeface="Arial MT"/>
              </a:rPr>
              <a:t>would</a:t>
            </a:r>
            <a:r>
              <a:rPr dirty="0" sz="1800" spc="4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65">
                <a:solidFill>
                  <a:srgbClr val="FDFDFD"/>
                </a:solidFill>
                <a:latin typeface="Arial MT"/>
                <a:cs typeface="Arial MT"/>
              </a:rPr>
              <a:t>be</a:t>
            </a:r>
            <a:r>
              <a:rPr dirty="0" sz="1800" spc="4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>
                <a:solidFill>
                  <a:srgbClr val="FDFDFD"/>
                </a:solidFill>
                <a:latin typeface="Arial MT"/>
                <a:cs typeface="Arial MT"/>
              </a:rPr>
              <a:t>a</a:t>
            </a:r>
            <a:r>
              <a:rPr dirty="0" sz="1800" spc="4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100">
                <a:solidFill>
                  <a:srgbClr val="FDFDFD"/>
                </a:solidFill>
                <a:latin typeface="Arial MT"/>
                <a:cs typeface="Arial MT"/>
              </a:rPr>
              <a:t>natural</a:t>
            </a:r>
            <a:r>
              <a:rPr dirty="0" sz="1800" spc="4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80">
                <a:solidFill>
                  <a:srgbClr val="FDFDFD"/>
                </a:solidFill>
                <a:latin typeface="Arial MT"/>
                <a:cs typeface="Arial MT"/>
              </a:rPr>
              <a:t>extension</a:t>
            </a:r>
            <a:r>
              <a:rPr dirty="0" sz="1800" spc="4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110">
                <a:solidFill>
                  <a:srgbClr val="FDFDFD"/>
                </a:solidFill>
                <a:latin typeface="Arial MT"/>
                <a:cs typeface="Arial MT"/>
              </a:rPr>
              <a:t>of</a:t>
            </a:r>
            <a:r>
              <a:rPr dirty="0" sz="1800" spc="4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100">
                <a:solidFill>
                  <a:srgbClr val="FDFDFD"/>
                </a:solidFill>
                <a:latin typeface="Arial MT"/>
                <a:cs typeface="Arial MT"/>
              </a:rPr>
              <a:t>the</a:t>
            </a:r>
            <a:r>
              <a:rPr dirty="0" sz="1800" spc="4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50">
                <a:solidFill>
                  <a:srgbClr val="FDFDFD"/>
                </a:solidFill>
                <a:latin typeface="Arial MT"/>
                <a:cs typeface="Arial MT"/>
              </a:rPr>
              <a:t>Apple </a:t>
            </a:r>
            <a:r>
              <a:rPr dirty="0" sz="1800" spc="95">
                <a:solidFill>
                  <a:srgbClr val="FDFDFD"/>
                </a:solidFill>
                <a:latin typeface="Arial MT"/>
                <a:cs typeface="Arial MT"/>
              </a:rPr>
              <a:t>functionality</a:t>
            </a:r>
            <a:r>
              <a:rPr dirty="0" sz="1800" spc="4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90">
                <a:solidFill>
                  <a:srgbClr val="FDFDFD"/>
                </a:solidFill>
                <a:latin typeface="Arial MT"/>
                <a:cs typeface="Arial MT"/>
              </a:rPr>
              <a:t>and</a:t>
            </a:r>
            <a:r>
              <a:rPr dirty="0" sz="1800" spc="6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85">
                <a:solidFill>
                  <a:srgbClr val="FDFDFD"/>
                </a:solidFill>
                <a:latin typeface="Arial MT"/>
                <a:cs typeface="Arial MT"/>
              </a:rPr>
              <a:t>will</a:t>
            </a:r>
            <a:r>
              <a:rPr dirty="0" sz="1800" spc="60">
                <a:solidFill>
                  <a:srgbClr val="FDFDFD"/>
                </a:solidFill>
                <a:latin typeface="Arial MT"/>
                <a:cs typeface="Arial MT"/>
              </a:rPr>
              <a:t> address </a:t>
            </a:r>
            <a:r>
              <a:rPr dirty="0" sz="1800" spc="50">
                <a:solidFill>
                  <a:srgbClr val="FDFDFD"/>
                </a:solidFill>
                <a:latin typeface="Arial MT"/>
                <a:cs typeface="Arial MT"/>
              </a:rPr>
              <a:t>increasing </a:t>
            </a:r>
            <a:r>
              <a:rPr dirty="0" sz="1800" spc="90">
                <a:solidFill>
                  <a:srgbClr val="FDFDFD"/>
                </a:solidFill>
                <a:latin typeface="Arial MT"/>
                <a:cs typeface="Arial MT"/>
              </a:rPr>
              <a:t>consumer</a:t>
            </a:r>
            <a:r>
              <a:rPr dirty="0" sz="1800" spc="4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55">
                <a:solidFill>
                  <a:srgbClr val="FDFDFD"/>
                </a:solidFill>
                <a:latin typeface="Arial MT"/>
                <a:cs typeface="Arial MT"/>
              </a:rPr>
              <a:t>needs</a:t>
            </a:r>
            <a:r>
              <a:rPr dirty="0" sz="1800" spc="5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125">
                <a:solidFill>
                  <a:srgbClr val="FDFDFD"/>
                </a:solidFill>
                <a:latin typeface="Arial MT"/>
                <a:cs typeface="Arial MT"/>
              </a:rPr>
              <a:t>to</a:t>
            </a:r>
            <a:r>
              <a:rPr dirty="0" sz="1800" spc="50">
                <a:solidFill>
                  <a:srgbClr val="FDFDFD"/>
                </a:solidFill>
                <a:latin typeface="Arial MT"/>
                <a:cs typeface="Arial MT"/>
              </a:rPr>
              <a:t> have </a:t>
            </a:r>
            <a:r>
              <a:rPr dirty="0" sz="1800" spc="80">
                <a:solidFill>
                  <a:srgbClr val="FDFDFD"/>
                </a:solidFill>
                <a:latin typeface="Arial MT"/>
                <a:cs typeface="Arial MT"/>
              </a:rPr>
              <a:t>convenient</a:t>
            </a:r>
            <a:r>
              <a:rPr dirty="0" sz="1800" spc="5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65">
                <a:solidFill>
                  <a:srgbClr val="FDFDFD"/>
                </a:solidFill>
                <a:latin typeface="Arial MT"/>
                <a:cs typeface="Arial MT"/>
              </a:rPr>
              <a:t>and</a:t>
            </a:r>
            <a:r>
              <a:rPr dirty="0" sz="1800" spc="50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75">
                <a:solidFill>
                  <a:srgbClr val="FDFDFD"/>
                </a:solidFill>
                <a:latin typeface="Arial MT"/>
                <a:cs typeface="Arial MT"/>
              </a:rPr>
              <a:t>reliable</a:t>
            </a:r>
            <a:r>
              <a:rPr dirty="0" sz="1800" spc="6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90">
                <a:solidFill>
                  <a:srgbClr val="FDFDFD"/>
                </a:solidFill>
                <a:latin typeface="Arial MT"/>
                <a:cs typeface="Arial MT"/>
              </a:rPr>
              <a:t>health</a:t>
            </a:r>
            <a:r>
              <a:rPr dirty="0" sz="1800" spc="65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114">
                <a:solidFill>
                  <a:srgbClr val="FDFDFD"/>
                </a:solidFill>
                <a:latin typeface="Arial MT"/>
                <a:cs typeface="Arial MT"/>
              </a:rPr>
              <a:t>monitoring</a:t>
            </a:r>
            <a:r>
              <a:rPr dirty="0" sz="1800" spc="70">
                <a:solidFill>
                  <a:srgbClr val="FDFDFD"/>
                </a:solidFill>
                <a:latin typeface="Arial MT"/>
                <a:cs typeface="Arial MT"/>
              </a:rPr>
              <a:t> </a:t>
            </a:r>
            <a:r>
              <a:rPr dirty="0" sz="1800" spc="65">
                <a:solidFill>
                  <a:srgbClr val="FDFDFD"/>
                </a:solidFill>
                <a:latin typeface="Arial MT"/>
                <a:cs typeface="Arial MT"/>
              </a:rPr>
              <a:t>solutions.</a:t>
            </a:r>
            <a:endParaRPr sz="1800">
              <a:latin typeface="Arial MT"/>
              <a:cs typeface="Arial MT"/>
            </a:endParaRPr>
          </a:p>
        </p:txBody>
      </p:sp>
      <p:sp>
        <p:nvSpPr>
          <p:cNvPr id="8" name="object 8" descr=""/>
          <p:cNvSpPr txBox="1"/>
          <p:nvPr/>
        </p:nvSpPr>
        <p:spPr>
          <a:xfrm>
            <a:off x="366300" y="16740004"/>
            <a:ext cx="5885180" cy="274828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 marR="5080">
              <a:lnSpc>
                <a:spcPct val="117500"/>
              </a:lnSpc>
              <a:spcBef>
                <a:spcPts val="95"/>
              </a:spcBef>
            </a:pPr>
            <a:r>
              <a:rPr dirty="0" sz="1900">
                <a:latin typeface="Arial MT"/>
                <a:cs typeface="Arial MT"/>
              </a:rPr>
              <a:t>Apple</a:t>
            </a:r>
            <a:r>
              <a:rPr dirty="0" sz="1900" spc="-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Smart</a:t>
            </a:r>
            <a:r>
              <a:rPr dirty="0" sz="1900" spc="-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Health</a:t>
            </a:r>
            <a:r>
              <a:rPr dirty="0" sz="1900" spc="-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Hub</a:t>
            </a:r>
            <a:r>
              <a:rPr dirty="0" sz="1900" spc="-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is</a:t>
            </a:r>
            <a:r>
              <a:rPr dirty="0" sz="1900" spc="-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also</a:t>
            </a:r>
            <a:r>
              <a:rPr dirty="0" sz="1900" spc="-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a</a:t>
            </a:r>
            <a:r>
              <a:rPr dirty="0" sz="1900" spc="-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strategic</a:t>
            </a:r>
            <a:r>
              <a:rPr dirty="0" sz="1900" spc="-5">
                <a:latin typeface="Arial MT"/>
                <a:cs typeface="Arial MT"/>
              </a:rPr>
              <a:t> </a:t>
            </a:r>
            <a:r>
              <a:rPr dirty="0" sz="1900" spc="-10">
                <a:latin typeface="Arial MT"/>
                <a:cs typeface="Arial MT"/>
              </a:rPr>
              <a:t>brand </a:t>
            </a:r>
            <a:r>
              <a:rPr dirty="0" sz="1900">
                <a:latin typeface="Arial MT"/>
                <a:cs typeface="Arial MT"/>
              </a:rPr>
              <a:t>extension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that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extends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on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the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already</a:t>
            </a:r>
            <a:r>
              <a:rPr dirty="0" sz="1900" spc="-10">
                <a:latin typeface="Arial MT"/>
                <a:cs typeface="Arial MT"/>
              </a:rPr>
              <a:t> successful </a:t>
            </a:r>
            <a:r>
              <a:rPr dirty="0" sz="1900">
                <a:latin typeface="Arial MT"/>
                <a:cs typeface="Arial MT"/>
              </a:rPr>
              <a:t>innovation</a:t>
            </a:r>
            <a:r>
              <a:rPr dirty="0" sz="1900" spc="-2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and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health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technology</a:t>
            </a:r>
            <a:r>
              <a:rPr dirty="0" sz="1900" spc="-2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capabilities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of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 spc="-10">
                <a:latin typeface="Arial MT"/>
                <a:cs typeface="Arial MT"/>
              </a:rPr>
              <a:t>Apple. </a:t>
            </a:r>
            <a:r>
              <a:rPr dirty="0" sz="1900">
                <a:latin typeface="Arial MT"/>
                <a:cs typeface="Arial MT"/>
              </a:rPr>
              <a:t>The</a:t>
            </a:r>
            <a:r>
              <a:rPr dirty="0" sz="1900" spc="-2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product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will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support</a:t>
            </a:r>
            <a:r>
              <a:rPr dirty="0" sz="1900" spc="-2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rising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consumer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 spc="-10">
                <a:latin typeface="Arial MT"/>
                <a:cs typeface="Arial MT"/>
              </a:rPr>
              <a:t>demand </a:t>
            </a:r>
            <a:r>
              <a:rPr dirty="0" sz="1900">
                <a:latin typeface="Arial MT"/>
                <a:cs typeface="Arial MT"/>
              </a:rPr>
              <a:t>towards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digital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health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and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Apple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ecosystem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 spc="-25">
                <a:latin typeface="Arial MT"/>
                <a:cs typeface="Arial MT"/>
              </a:rPr>
              <a:t>and </a:t>
            </a:r>
            <a:r>
              <a:rPr dirty="0" sz="1900">
                <a:latin typeface="Arial MT"/>
                <a:cs typeface="Arial MT"/>
              </a:rPr>
              <a:t>sustainability</a:t>
            </a:r>
            <a:r>
              <a:rPr dirty="0" sz="1900" spc="-2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ambitions.</a:t>
            </a:r>
            <a:r>
              <a:rPr dirty="0" sz="1900" spc="-2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Consequently,</a:t>
            </a:r>
            <a:r>
              <a:rPr dirty="0" sz="1900" spc="-2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this</a:t>
            </a:r>
            <a:r>
              <a:rPr dirty="0" sz="1900" spc="-20">
                <a:latin typeface="Arial MT"/>
                <a:cs typeface="Arial MT"/>
              </a:rPr>
              <a:t> </a:t>
            </a:r>
            <a:r>
              <a:rPr dirty="0" sz="1900" spc="-10">
                <a:latin typeface="Arial MT"/>
                <a:cs typeface="Arial MT"/>
              </a:rPr>
              <a:t>extension </a:t>
            </a:r>
            <a:r>
              <a:rPr dirty="0" sz="1900">
                <a:latin typeface="Arial MT"/>
                <a:cs typeface="Arial MT"/>
              </a:rPr>
              <a:t>might</a:t>
            </a:r>
            <a:r>
              <a:rPr dirty="0" sz="1900" spc="-2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provide</a:t>
            </a:r>
            <a:r>
              <a:rPr dirty="0" sz="1900" spc="-2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new</a:t>
            </a:r>
            <a:r>
              <a:rPr dirty="0" sz="1900" spc="-2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market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expansion</a:t>
            </a:r>
            <a:r>
              <a:rPr dirty="0" sz="1900" spc="-2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and</a:t>
            </a:r>
            <a:r>
              <a:rPr dirty="0" sz="1900" spc="-2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enhance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 spc="-25">
                <a:latin typeface="Arial MT"/>
                <a:cs typeface="Arial MT"/>
              </a:rPr>
              <a:t>the </a:t>
            </a:r>
            <a:r>
              <a:rPr dirty="0" sz="1900">
                <a:latin typeface="Arial MT"/>
                <a:cs typeface="Arial MT"/>
              </a:rPr>
              <a:t>brand</a:t>
            </a:r>
            <a:r>
              <a:rPr dirty="0" sz="1900" spc="-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building of Apple in the </a:t>
            </a:r>
            <a:r>
              <a:rPr dirty="0" sz="1900" spc="-10">
                <a:latin typeface="Arial MT"/>
                <a:cs typeface="Arial MT"/>
              </a:rPr>
              <a:t>long-</a:t>
            </a:r>
            <a:r>
              <a:rPr dirty="0" sz="1900">
                <a:latin typeface="Arial MT"/>
                <a:cs typeface="Arial MT"/>
              </a:rPr>
              <a:t>term </a:t>
            </a:r>
            <a:r>
              <a:rPr dirty="0" sz="1900" spc="-10">
                <a:latin typeface="Arial MT"/>
                <a:cs typeface="Arial MT"/>
              </a:rPr>
              <a:t>perspective.</a:t>
            </a:r>
            <a:endParaRPr sz="1900">
              <a:latin typeface="Arial MT"/>
              <a:cs typeface="Arial MT"/>
            </a:endParaRPr>
          </a:p>
        </p:txBody>
      </p:sp>
      <p:sp>
        <p:nvSpPr>
          <p:cNvPr id="9" name="object 9" descr=""/>
          <p:cNvSpPr txBox="1"/>
          <p:nvPr/>
        </p:nvSpPr>
        <p:spPr>
          <a:xfrm>
            <a:off x="6792918" y="9645112"/>
            <a:ext cx="4802505" cy="4449445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marL="12700" marR="5080">
              <a:lnSpc>
                <a:spcPct val="117500"/>
              </a:lnSpc>
              <a:spcBef>
                <a:spcPts val="95"/>
              </a:spcBef>
            </a:pPr>
            <a:r>
              <a:rPr dirty="0" sz="1900">
                <a:latin typeface="Arial MT"/>
                <a:cs typeface="Arial MT"/>
              </a:rPr>
              <a:t>Apple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has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taken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up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sustainable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 spc="-25">
                <a:latin typeface="Arial MT"/>
                <a:cs typeface="Arial MT"/>
              </a:rPr>
              <a:t>and </a:t>
            </a:r>
            <a:r>
              <a:rPr dirty="0" sz="1900">
                <a:latin typeface="Arial MT"/>
                <a:cs typeface="Arial MT"/>
              </a:rPr>
              <a:t>environmental</a:t>
            </a:r>
            <a:r>
              <a:rPr dirty="0" sz="1900" spc="-3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responsibility.</a:t>
            </a:r>
            <a:r>
              <a:rPr dirty="0" sz="1900" spc="-2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The</a:t>
            </a:r>
            <a:r>
              <a:rPr dirty="0" sz="1900" spc="-25">
                <a:latin typeface="Arial MT"/>
                <a:cs typeface="Arial MT"/>
              </a:rPr>
              <a:t> </a:t>
            </a:r>
            <a:r>
              <a:rPr dirty="0" sz="1900" spc="-10">
                <a:latin typeface="Arial MT"/>
                <a:cs typeface="Arial MT"/>
              </a:rPr>
              <a:t>Smart </a:t>
            </a:r>
            <a:r>
              <a:rPr dirty="0" sz="1900">
                <a:latin typeface="Arial MT"/>
                <a:cs typeface="Arial MT"/>
              </a:rPr>
              <a:t>Health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Hub</a:t>
            </a:r>
            <a:r>
              <a:rPr dirty="0" sz="1900" spc="-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would</a:t>
            </a:r>
            <a:r>
              <a:rPr dirty="0" sz="1900" spc="-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be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in</a:t>
            </a:r>
            <a:r>
              <a:rPr dirty="0" sz="1900" spc="-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line</a:t>
            </a:r>
            <a:r>
              <a:rPr dirty="0" sz="1900" spc="-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with</a:t>
            </a:r>
            <a:r>
              <a:rPr dirty="0" sz="1900" spc="-5">
                <a:latin typeface="Arial MT"/>
                <a:cs typeface="Arial MT"/>
              </a:rPr>
              <a:t> </a:t>
            </a:r>
            <a:r>
              <a:rPr dirty="0" sz="1900" spc="-10">
                <a:latin typeface="Arial MT"/>
                <a:cs typeface="Arial MT"/>
              </a:rPr>
              <a:t>these </a:t>
            </a:r>
            <a:r>
              <a:rPr dirty="0" sz="1900">
                <a:latin typeface="Arial MT"/>
                <a:cs typeface="Arial MT"/>
              </a:rPr>
              <a:t>objectives</a:t>
            </a:r>
            <a:r>
              <a:rPr dirty="0" sz="1900" spc="-2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by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recycling</a:t>
            </a:r>
            <a:r>
              <a:rPr dirty="0" sz="1900" spc="-2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materials,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 spc="-10">
                <a:latin typeface="Arial MT"/>
                <a:cs typeface="Arial MT"/>
              </a:rPr>
              <a:t>using </a:t>
            </a:r>
            <a:r>
              <a:rPr dirty="0" sz="1900">
                <a:latin typeface="Arial MT"/>
                <a:cs typeface="Arial MT"/>
              </a:rPr>
              <a:t>energy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saving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materials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and</a:t>
            </a:r>
            <a:r>
              <a:rPr dirty="0" sz="1900" spc="-10">
                <a:latin typeface="Arial MT"/>
                <a:cs typeface="Arial MT"/>
              </a:rPr>
              <a:t> eco-friendly </a:t>
            </a:r>
            <a:r>
              <a:rPr dirty="0" sz="1900">
                <a:latin typeface="Arial MT"/>
                <a:cs typeface="Arial MT"/>
              </a:rPr>
              <a:t>packaging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(Apple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Inc,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2024).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 spc="-10">
                <a:latin typeface="Arial MT"/>
                <a:cs typeface="Arial MT"/>
              </a:rPr>
              <a:t>Moreover, </a:t>
            </a:r>
            <a:r>
              <a:rPr dirty="0" sz="1900">
                <a:latin typeface="Arial MT"/>
                <a:cs typeface="Arial MT"/>
              </a:rPr>
              <a:t>online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health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monitoring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will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help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to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save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 spc="-25">
                <a:latin typeface="Arial MT"/>
                <a:cs typeface="Arial MT"/>
              </a:rPr>
              <a:t>the </a:t>
            </a:r>
            <a:r>
              <a:rPr dirty="0" sz="1900">
                <a:latin typeface="Arial MT"/>
                <a:cs typeface="Arial MT"/>
              </a:rPr>
              <a:t>necessity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of</a:t>
            </a:r>
            <a:r>
              <a:rPr dirty="0" sz="1900" spc="-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regular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visits</a:t>
            </a:r>
            <a:r>
              <a:rPr dirty="0" sz="1900" spc="-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to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the</a:t>
            </a:r>
            <a:r>
              <a:rPr dirty="0" sz="1900" spc="-5">
                <a:latin typeface="Arial MT"/>
                <a:cs typeface="Arial MT"/>
              </a:rPr>
              <a:t> </a:t>
            </a:r>
            <a:r>
              <a:rPr dirty="0" sz="1900" spc="-10">
                <a:latin typeface="Arial MT"/>
                <a:cs typeface="Arial MT"/>
              </a:rPr>
              <a:t>hospital, </a:t>
            </a:r>
            <a:r>
              <a:rPr dirty="0" sz="1900">
                <a:latin typeface="Arial MT"/>
                <a:cs typeface="Arial MT"/>
              </a:rPr>
              <a:t>which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may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help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to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reduce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carbon</a:t>
            </a:r>
            <a:r>
              <a:rPr dirty="0" sz="1900" spc="-10">
                <a:latin typeface="Arial MT"/>
                <a:cs typeface="Arial MT"/>
              </a:rPr>
              <a:t> emissions </a:t>
            </a:r>
            <a:r>
              <a:rPr dirty="0" sz="1900">
                <a:latin typeface="Arial MT"/>
                <a:cs typeface="Arial MT"/>
              </a:rPr>
              <a:t>through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travel.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Apple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can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enhance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 spc="-25">
                <a:latin typeface="Arial MT"/>
                <a:cs typeface="Arial MT"/>
              </a:rPr>
              <a:t>its </a:t>
            </a:r>
            <a:r>
              <a:rPr dirty="0" sz="1900">
                <a:latin typeface="Arial MT"/>
                <a:cs typeface="Arial MT"/>
              </a:rPr>
              <a:t>responsibility</a:t>
            </a:r>
            <a:r>
              <a:rPr dirty="0" sz="1900" spc="-2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in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business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by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 spc="-10">
                <a:latin typeface="Arial MT"/>
                <a:cs typeface="Arial MT"/>
              </a:rPr>
              <a:t>integrating </a:t>
            </a:r>
            <a:r>
              <a:rPr dirty="0" sz="1900">
                <a:latin typeface="Arial MT"/>
                <a:cs typeface="Arial MT"/>
              </a:rPr>
              <a:t>technological</a:t>
            </a:r>
            <a:r>
              <a:rPr dirty="0" sz="1900" spc="-2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innovation</a:t>
            </a:r>
            <a:r>
              <a:rPr dirty="0" sz="1900" spc="-2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with</a:t>
            </a:r>
            <a:r>
              <a:rPr dirty="0" sz="1900" spc="-20">
                <a:latin typeface="Arial MT"/>
                <a:cs typeface="Arial MT"/>
              </a:rPr>
              <a:t> </a:t>
            </a:r>
            <a:r>
              <a:rPr dirty="0" sz="1900" spc="-10">
                <a:latin typeface="Arial MT"/>
                <a:cs typeface="Arial MT"/>
              </a:rPr>
              <a:t>responsible </a:t>
            </a:r>
            <a:r>
              <a:rPr dirty="0" sz="1900">
                <a:latin typeface="Arial MT"/>
                <a:cs typeface="Arial MT"/>
              </a:rPr>
              <a:t>design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(Secara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and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 spc="-10">
                <a:latin typeface="Arial MT"/>
                <a:cs typeface="Arial MT"/>
              </a:rPr>
              <a:t>Hordiiuk,2024).</a:t>
            </a:r>
            <a:endParaRPr sz="1900">
              <a:latin typeface="Arial MT"/>
              <a:cs typeface="Arial MT"/>
            </a:endParaRPr>
          </a:p>
        </p:txBody>
      </p:sp>
      <p:sp>
        <p:nvSpPr>
          <p:cNvPr id="10" name="object 10" descr=""/>
          <p:cNvSpPr txBox="1"/>
          <p:nvPr/>
        </p:nvSpPr>
        <p:spPr>
          <a:xfrm>
            <a:off x="6705344" y="14544668"/>
            <a:ext cx="6912609" cy="4808855"/>
          </a:xfrm>
          <a:prstGeom prst="rect">
            <a:avLst/>
          </a:prstGeom>
        </p:spPr>
        <p:txBody>
          <a:bodyPr wrap="square" lIns="0" tIns="13970" rIns="0" bIns="0" rtlCol="0" vert="horz">
            <a:spAutoFit/>
          </a:bodyPr>
          <a:lstStyle/>
          <a:p>
            <a:pPr marL="99695">
              <a:lnSpc>
                <a:spcPct val="100000"/>
              </a:lnSpc>
              <a:spcBef>
                <a:spcPts val="110"/>
              </a:spcBef>
            </a:pPr>
            <a:r>
              <a:rPr dirty="0" sz="2550" spc="95">
                <a:solidFill>
                  <a:srgbClr val="15385C"/>
                </a:solidFill>
                <a:latin typeface="Verdana"/>
                <a:cs typeface="Verdana"/>
              </a:rPr>
              <a:t>REFERENCES</a:t>
            </a:r>
            <a:endParaRPr sz="2550">
              <a:latin typeface="Verdana"/>
              <a:cs typeface="Verdana"/>
            </a:endParaRPr>
          </a:p>
          <a:p>
            <a:pPr marL="12700" marR="5080">
              <a:lnSpc>
                <a:spcPct val="117500"/>
              </a:lnSpc>
              <a:spcBef>
                <a:spcPts val="2435"/>
              </a:spcBef>
            </a:pPr>
            <a:r>
              <a:rPr dirty="0" sz="1900">
                <a:latin typeface="Arial MT"/>
                <a:cs typeface="Arial MT"/>
              </a:rPr>
              <a:t>Apple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Inc.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(2024).</a:t>
            </a:r>
            <a:r>
              <a:rPr dirty="0" sz="1900" spc="-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Investor</a:t>
            </a:r>
            <a:r>
              <a:rPr dirty="0" sz="1900" spc="-10">
                <a:latin typeface="Arial MT"/>
                <a:cs typeface="Arial MT"/>
              </a:rPr>
              <a:t> relations. </a:t>
            </a:r>
            <a:r>
              <a:rPr dirty="0" u="sng" sz="1900" spc="-10">
                <a:uFill>
                  <a:solidFill>
                    <a:srgbClr val="000000"/>
                  </a:solidFill>
                </a:uFill>
                <a:latin typeface="Arial MT"/>
                <a:cs typeface="Arial MT"/>
                <a:hlinkClick r:id="rId2"/>
              </a:rPr>
              <a:t>https://investor.apple.com/investor-relations/default.aspx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Negash,</a:t>
            </a:r>
            <a:r>
              <a:rPr dirty="0" sz="1900" spc="-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Y. T.,</a:t>
            </a:r>
            <a:r>
              <a:rPr dirty="0" sz="1900" spc="-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and Sarmiento,</a:t>
            </a:r>
            <a:r>
              <a:rPr dirty="0" sz="1900" spc="-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L. S.</a:t>
            </a:r>
            <a:r>
              <a:rPr dirty="0" sz="1900" spc="-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C. (2023). Smart</a:t>
            </a:r>
            <a:r>
              <a:rPr dirty="0" sz="1900" spc="-5">
                <a:latin typeface="Arial MT"/>
                <a:cs typeface="Arial MT"/>
              </a:rPr>
              <a:t> </a:t>
            </a:r>
            <a:r>
              <a:rPr dirty="0" sz="1900" spc="-10">
                <a:latin typeface="Arial MT"/>
                <a:cs typeface="Arial MT"/>
              </a:rPr>
              <a:t>product- </a:t>
            </a:r>
            <a:r>
              <a:rPr dirty="0" sz="1900">
                <a:latin typeface="Arial MT"/>
                <a:cs typeface="Arial MT"/>
              </a:rPr>
              <a:t>service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systems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in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the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healthcare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industry: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Intelligent</a:t>
            </a:r>
            <a:r>
              <a:rPr dirty="0" sz="1900" spc="-10">
                <a:latin typeface="Arial MT"/>
                <a:cs typeface="Arial MT"/>
              </a:rPr>
              <a:t> connected </a:t>
            </a:r>
            <a:r>
              <a:rPr dirty="0" sz="1900">
                <a:latin typeface="Arial MT"/>
                <a:cs typeface="Arial MT"/>
              </a:rPr>
              <a:t>products</a:t>
            </a:r>
            <a:r>
              <a:rPr dirty="0" sz="1900" spc="-2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and</a:t>
            </a:r>
            <a:r>
              <a:rPr dirty="0" sz="1900" spc="-2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stakeholder</a:t>
            </a:r>
            <a:r>
              <a:rPr dirty="0" sz="1900" spc="-2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communication</a:t>
            </a:r>
            <a:r>
              <a:rPr dirty="0" sz="1900" spc="-2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drive</a:t>
            </a:r>
            <a:r>
              <a:rPr dirty="0" sz="1900" spc="-2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digital</a:t>
            </a:r>
            <a:r>
              <a:rPr dirty="0" sz="1900" spc="-20">
                <a:latin typeface="Arial MT"/>
                <a:cs typeface="Arial MT"/>
              </a:rPr>
              <a:t> </a:t>
            </a:r>
            <a:r>
              <a:rPr dirty="0" sz="1900" spc="-10">
                <a:latin typeface="Arial MT"/>
                <a:cs typeface="Arial MT"/>
              </a:rPr>
              <a:t>health </a:t>
            </a:r>
            <a:r>
              <a:rPr dirty="0" sz="1900">
                <a:latin typeface="Arial MT"/>
                <a:cs typeface="Arial MT"/>
              </a:rPr>
              <a:t>service</a:t>
            </a:r>
            <a:r>
              <a:rPr dirty="0" sz="1900" spc="-2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adoption.</a:t>
            </a:r>
            <a:r>
              <a:rPr dirty="0" sz="1900" spc="-2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Heliyon,</a:t>
            </a:r>
            <a:r>
              <a:rPr dirty="0" sz="1900" spc="-20">
                <a:latin typeface="Arial MT"/>
                <a:cs typeface="Arial MT"/>
              </a:rPr>
              <a:t> </a:t>
            </a:r>
            <a:r>
              <a:rPr dirty="0" sz="1900" spc="-10">
                <a:latin typeface="Arial MT"/>
                <a:cs typeface="Arial MT"/>
              </a:rPr>
              <a:t>9(2). </a:t>
            </a:r>
            <a:r>
              <a:rPr dirty="0" u="sng" sz="1900" spc="-10">
                <a:uFill>
                  <a:solidFill>
                    <a:srgbClr val="000000"/>
                  </a:solidFill>
                </a:uFill>
                <a:latin typeface="Arial MT"/>
                <a:cs typeface="Arial MT"/>
                <a:hlinkClick r:id="rId3"/>
              </a:rPr>
              <a:t>https://www.cell.com/heliyon/pdf/S2405-8440</a:t>
            </a:r>
            <a:r>
              <a:rPr dirty="0" sz="1900" spc="-10">
                <a:latin typeface="Arial MT"/>
                <a:cs typeface="Arial MT"/>
                <a:hlinkClick r:id="rId3"/>
              </a:rPr>
              <a:t>(</a:t>
            </a:r>
            <a:r>
              <a:rPr dirty="0" u="sng" sz="1900" spc="-10">
                <a:uFill>
                  <a:solidFill>
                    <a:srgbClr val="000000"/>
                  </a:solidFill>
                </a:uFill>
                <a:latin typeface="Arial MT"/>
                <a:cs typeface="Arial MT"/>
                <a:hlinkClick r:id="rId3"/>
              </a:rPr>
              <a:t>23</a:t>
            </a:r>
            <a:r>
              <a:rPr dirty="0" sz="1900" spc="-10">
                <a:latin typeface="Arial MT"/>
                <a:cs typeface="Arial MT"/>
                <a:hlinkClick r:id="rId3"/>
              </a:rPr>
              <a:t>)</a:t>
            </a:r>
            <a:r>
              <a:rPr dirty="0" u="sng" sz="1900" spc="-10">
                <a:uFill>
                  <a:solidFill>
                    <a:srgbClr val="000000"/>
                  </a:solidFill>
                </a:uFill>
                <a:latin typeface="Arial MT"/>
                <a:cs typeface="Arial MT"/>
                <a:hlinkClick r:id="rId3"/>
              </a:rPr>
              <a:t>00344-4.pdf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Secara,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I.</a:t>
            </a:r>
            <a:r>
              <a:rPr dirty="0" sz="1900" spc="-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A.,</a:t>
            </a:r>
            <a:r>
              <a:rPr dirty="0" sz="1900" spc="-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and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Hordiiuk,</a:t>
            </a:r>
            <a:r>
              <a:rPr dirty="0" sz="1900" spc="-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D.</a:t>
            </a:r>
            <a:r>
              <a:rPr dirty="0" sz="1900" spc="-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(2024).</a:t>
            </a:r>
            <a:r>
              <a:rPr dirty="0" sz="1900" spc="-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Personalized</a:t>
            </a:r>
            <a:r>
              <a:rPr dirty="0" sz="1900" spc="-10">
                <a:latin typeface="Arial MT"/>
                <a:cs typeface="Arial MT"/>
              </a:rPr>
              <a:t> health </a:t>
            </a:r>
            <a:r>
              <a:rPr dirty="0" sz="1900">
                <a:latin typeface="Arial MT"/>
                <a:cs typeface="Arial MT"/>
              </a:rPr>
              <a:t>monitoring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systems: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integrating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wearable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and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AI.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Journal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 spc="-25">
                <a:latin typeface="Arial MT"/>
                <a:cs typeface="Arial MT"/>
              </a:rPr>
              <a:t>of </a:t>
            </a:r>
            <a:r>
              <a:rPr dirty="0" sz="1900">
                <a:latin typeface="Arial MT"/>
                <a:cs typeface="Arial MT"/>
              </a:rPr>
              <a:t>Intelligent</a:t>
            </a:r>
            <a:r>
              <a:rPr dirty="0" sz="1900" spc="-15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Learning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Systems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and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Applications,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sz="1900">
                <a:latin typeface="Arial MT"/>
                <a:cs typeface="Arial MT"/>
              </a:rPr>
              <a:t>16(02),</a:t>
            </a:r>
            <a:r>
              <a:rPr dirty="0" sz="1900" spc="-10">
                <a:latin typeface="Arial MT"/>
                <a:cs typeface="Arial MT"/>
              </a:rPr>
              <a:t> 44-</a:t>
            </a:r>
            <a:r>
              <a:rPr dirty="0" sz="1900" spc="-25">
                <a:latin typeface="Arial MT"/>
                <a:cs typeface="Arial MT"/>
              </a:rPr>
              <a:t>52. </a:t>
            </a:r>
            <a:r>
              <a:rPr dirty="0" u="sng" sz="1900" spc="-25">
                <a:uFill>
                  <a:solidFill>
                    <a:srgbClr val="000000"/>
                  </a:solidFill>
                </a:uFill>
                <a:latin typeface="Arial MT"/>
                <a:cs typeface="Arial MT"/>
                <a:hlinkClick r:id="rId4"/>
              </a:rPr>
              <a:t>http://community</a:t>
            </a:r>
            <a:r>
              <a:rPr dirty="0" u="sng" sz="1900" spc="-95">
                <a:uFill>
                  <a:solidFill>
                    <a:srgbClr val="000000"/>
                  </a:solidFill>
                </a:uFill>
                <a:latin typeface="Arial MT"/>
                <a:cs typeface="Arial MT"/>
                <a:hlinkClick r:id="rId4"/>
              </a:rPr>
              <a:t> </a:t>
            </a:r>
            <a:r>
              <a:rPr dirty="0" u="sng" sz="1900" spc="-10">
                <a:uFill>
                  <a:solidFill>
                    <a:srgbClr val="000000"/>
                  </a:solidFill>
                </a:uFill>
                <a:latin typeface="Arial MT"/>
                <a:cs typeface="Arial MT"/>
                <a:hlinkClick r:id="rId4"/>
              </a:rPr>
              <a:t>.sent2promo.com/id/eprint/2012/1/</a:t>
            </a:r>
            <a:r>
              <a:rPr dirty="0" sz="1900" spc="-10">
                <a:latin typeface="Arial MT"/>
                <a:cs typeface="Arial MT"/>
                <a:hlinkClick r:id="rId4"/>
              </a:rPr>
              <a:t>j</a:t>
            </a:r>
            <a:r>
              <a:rPr dirty="0" u="sng" sz="1900" spc="-10">
                <a:uFill>
                  <a:solidFill>
                    <a:srgbClr val="000000"/>
                  </a:solidFill>
                </a:uFill>
                <a:latin typeface="Arial MT"/>
                <a:cs typeface="Arial MT"/>
                <a:hlinkClick r:id="rId4"/>
              </a:rPr>
              <a:t>ilsa_202403</a:t>
            </a:r>
            <a:r>
              <a:rPr dirty="0" sz="1900" spc="-10">
                <a:latin typeface="Arial MT"/>
                <a:cs typeface="Arial MT"/>
              </a:rPr>
              <a:t> </a:t>
            </a:r>
            <a:r>
              <a:rPr dirty="0" u="sng" sz="1900" spc="-10">
                <a:uFill>
                  <a:solidFill>
                    <a:srgbClr val="000000"/>
                  </a:solidFill>
                </a:uFill>
                <a:latin typeface="Arial MT"/>
                <a:cs typeface="Arial MT"/>
                <a:hlinkClick r:id="rId4"/>
              </a:rPr>
              <a:t>2515540751.pdf</a:t>
            </a:r>
            <a:endParaRPr sz="19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sakshi909mittal</dc:creator>
  <cp:keywords>DAG-ApLZr-Y,BAGyIVzqXDw,0</cp:keywords>
  <dc:title>Blue White Playful Illustration Lifestyle Poster</dc:title>
  <dcterms:created xsi:type="dcterms:W3CDTF">2026-03-08T00:33:36Z</dcterms:created>
  <dcterms:modified xsi:type="dcterms:W3CDTF">2026-03-08T00:33:36Z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2026-03-05T00:00:00Z</vt:filetime>
  </property>
  <property fmtid="{D5CDD505-2E9C-101B-9397-08002B2CF9AE}" pid="3" name="Creator">
    <vt:lpwstr>Canva</vt:lpwstr>
  </property>
  <property fmtid="{D5CDD505-2E9C-101B-9397-08002B2CF9AE}" pid="4" name="LastSaved">
    <vt:filetime>2026-03-08T00:00:00Z</vt:filetime>
  </property>
  <property fmtid="{D5CDD505-2E9C-101B-9397-08002B2CF9AE}" pid="5" name="Producer">
    <vt:lpwstr>Canva</vt:lpwstr>
  </property>
</Properties>
</file>