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2" r:id="rId13"/>
    <p:sldId id="267" r:id="rId14"/>
    <p:sldId id="268" r:id="rId15"/>
    <p:sldId id="269" r:id="rId16"/>
    <p:sldId id="270" r:id="rId17"/>
    <p:sldId id="271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9" autoAdjust="0"/>
    <p:restoredTop sz="94660"/>
  </p:normalViewPr>
  <p:slideViewPr>
    <p:cSldViewPr snapToGrid="0">
      <p:cViewPr varScale="1">
        <p:scale>
          <a:sx n="60" d="100"/>
          <a:sy n="60" d="100"/>
        </p:scale>
        <p:origin x="36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>
                <a:latin typeface="宋体" panose="02010600030101010101" pitchFamily="2" charset="-122"/>
                <a:sym typeface="微软雅黑" panose="020B0503020204020204" pitchFamily="34" charset="-122"/>
              </a:rPr>
              <a:t>初级综合</a:t>
            </a:r>
            <a:r>
              <a:rPr lang="en-US" altLang="zh-CN" dirty="0">
                <a:latin typeface="宋体" panose="02010600030101010101" pitchFamily="2" charset="-122"/>
                <a:sym typeface="微软雅黑" panose="020B0503020204020204" pitchFamily="34" charset="-122"/>
              </a:rPr>
              <a:t>Ⅰ</a:t>
            </a:r>
            <a:r>
              <a:rPr lang="zh-CN" altLang="en-US" dirty="0">
                <a:latin typeface="宋体" panose="02010600030101010101" pitchFamily="2" charset="-122"/>
                <a:sym typeface="微软雅黑" panose="020B0503020204020204" pitchFamily="34" charset="-122"/>
              </a:rPr>
              <a:t>：第</a:t>
            </a:r>
            <a:r>
              <a:rPr lang="en-US" altLang="zh-CN" dirty="0">
                <a:latin typeface="宋体" panose="02010600030101010101" pitchFamily="2" charset="-122"/>
                <a:sym typeface="微软雅黑" panose="020B0503020204020204" pitchFamily="34" charset="-122"/>
              </a:rPr>
              <a:t>25</a:t>
            </a:r>
            <a:r>
              <a:rPr lang="zh-CN" altLang="en-US" dirty="0">
                <a:latin typeface="宋体" panose="02010600030101010101" pitchFamily="2" charset="-122"/>
                <a:sym typeface="微软雅黑" panose="020B0503020204020204" pitchFamily="34" charset="-122"/>
              </a:rPr>
              <a:t>课</a:t>
            </a:r>
            <a:br>
              <a:rPr lang="zh-CN" altLang="en-US" dirty="0">
                <a:latin typeface="宋体" panose="02010600030101010101" pitchFamily="2" charset="-122"/>
                <a:sym typeface="微软雅黑" panose="020B0503020204020204" pitchFamily="34" charset="-122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477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复习第</a:t>
            </a:r>
            <a:r>
              <a:rPr lang="en-US" altLang="zh-CN" b="1" dirty="0">
                <a:latin typeface="SimHei" panose="02010609060101010101" pitchFamily="49" charset="-122"/>
                <a:ea typeface="SimHei" panose="02010609060101010101" pitchFamily="49" charset="-122"/>
              </a:rPr>
              <a:t>24</a:t>
            </a:r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课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33400" indent="-533400">
              <a:buFontTx/>
              <a:buNone/>
            </a:pPr>
            <a:r>
              <a:rPr lang="zh-CN" altLang="en-US" sz="3200" dirty="0" smtClean="0"/>
              <a:t>用</a:t>
            </a:r>
            <a:r>
              <a:rPr lang="zh-CN" altLang="en-US" sz="3200" dirty="0"/>
              <a:t>下面所给词语组成句子</a:t>
            </a:r>
          </a:p>
          <a:p>
            <a:pPr marL="533400" indent="-533400">
              <a:buFontTx/>
              <a:buAutoNum type="circleNumDbPlain"/>
            </a:pPr>
            <a:r>
              <a:rPr lang="zh-CN" altLang="en-US" sz="3200" dirty="0"/>
              <a:t>为了  感恩节  他们   举行  庆祝  要  一个  晚会</a:t>
            </a:r>
          </a:p>
          <a:p>
            <a:pPr marL="533400" indent="-533400">
              <a:buFontTx/>
              <a:buAutoNum type="circleNumDbPlain"/>
            </a:pPr>
            <a:r>
              <a:rPr lang="zh-CN" altLang="en-US" sz="3200" dirty="0"/>
              <a:t>如果  短信  你   给我   有时间  发  就  一个</a:t>
            </a:r>
          </a:p>
          <a:p>
            <a:pPr marL="533400" indent="-533400">
              <a:buFontTx/>
              <a:buAutoNum type="circleNumDbPlain"/>
            </a:pPr>
            <a:r>
              <a:rPr lang="zh-CN" altLang="en-US" sz="3200" dirty="0"/>
              <a:t>妈妈  了  寄   礼物  生日  来  给我</a:t>
            </a:r>
          </a:p>
          <a:p>
            <a:pPr marL="533400" indent="-533400">
              <a:buFontTx/>
              <a:buAutoNum type="circleNumDbPlain"/>
            </a:pPr>
            <a:r>
              <a:rPr lang="zh-CN" altLang="en-US" sz="3200" dirty="0"/>
              <a:t>下课以后  我  宿舍  去  回  就  了</a:t>
            </a:r>
          </a:p>
          <a:p>
            <a:pPr marL="533400" indent="-533400">
              <a:buFontTx/>
              <a:buAutoNum type="circleNumDbPlain"/>
            </a:pPr>
            <a:r>
              <a:rPr lang="zh-CN" altLang="en-US" sz="3200" dirty="0"/>
              <a:t>下次  把   带  我  咖啡  我的   来</a:t>
            </a:r>
          </a:p>
          <a:p>
            <a:pPr marL="533400" indent="-533400">
              <a:buFontTx/>
              <a:buAutoNum type="circleNumDbPlain"/>
            </a:pPr>
            <a:r>
              <a:rPr lang="zh-CN" altLang="en-US" sz="3200" dirty="0"/>
              <a:t>看到  我   邮件  已经  你的   了</a:t>
            </a:r>
          </a:p>
          <a:p>
            <a:pPr marL="533400" indent="-533400">
              <a:buFontTx/>
              <a:buAutoNum type="circleNumDbPlain"/>
            </a:pPr>
            <a:r>
              <a:rPr lang="zh-CN" altLang="en-US" sz="3200" dirty="0"/>
              <a:t>楼下    就  快餐店  是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476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词语用法</a:t>
            </a:r>
            <a:r>
              <a:rPr lang="en-US" altLang="zh-CN" b="1" dirty="0">
                <a:latin typeface="SimHei" panose="02010609060101010101" pitchFamily="49" charset="-122"/>
                <a:ea typeface="SimHei" panose="02010609060101010101" pitchFamily="49" charset="-122"/>
              </a:rPr>
              <a:t>1</a:t>
            </a:r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－</a:t>
            </a:r>
            <a:r>
              <a:rPr lang="en-US" altLang="zh-CN" b="1" dirty="0">
                <a:latin typeface="SimHei" panose="02010609060101010101" pitchFamily="49" charset="-122"/>
                <a:ea typeface="SimHei" panose="02010609060101010101" pitchFamily="49" charset="-122"/>
              </a:rPr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None/>
            </a:pPr>
            <a:r>
              <a:rPr lang="zh-CN" altLang="en-US" sz="2800" dirty="0"/>
              <a:t>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听懂了    他的话我全听懂了。  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没听懂    司机的话我没听懂。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能听懂    你能听懂一般中国人说的话吗？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听不懂     有时候听不懂，有时候能听懂。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4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46387"/>
            <a:ext cx="8596668" cy="5394976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zh-CN" altLang="en-US" sz="3600" dirty="0"/>
              <a:t>担心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600" dirty="0"/>
              <a:t>妈妈生病了，但是他不能回家，他很担心妈妈。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600" dirty="0"/>
              <a:t>我担心我听不懂。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600" dirty="0"/>
              <a:t>不用担心！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096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867103"/>
            <a:ext cx="8596668" cy="5174259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zh-CN" altLang="en-US" sz="3200" dirty="0"/>
              <a:t>机会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在中国，说汉语的机会很多。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有机会我希望去中国人家里看看。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有机会我一定去韩国旅游。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有机会我</a:t>
            </a:r>
            <a:r>
              <a:rPr lang="zh-CN" altLang="en-US" sz="3200" u="sng" dirty="0"/>
              <a:t>                     </a:t>
            </a:r>
            <a:r>
              <a:rPr lang="zh-CN" altLang="en-US" sz="3200" dirty="0"/>
              <a:t>。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885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62153"/>
            <a:ext cx="8596668" cy="5379210"/>
          </a:xfrm>
        </p:spPr>
        <p:txBody>
          <a:bodyPr>
            <a:normAutofit/>
          </a:bodyPr>
          <a:lstStyle/>
          <a:p>
            <a:pPr marL="609600" indent="-609600">
              <a:buFontTx/>
              <a:buNone/>
            </a:pPr>
            <a:r>
              <a:rPr lang="zh-CN" altLang="en-US" sz="3200" dirty="0"/>
              <a:t>感觉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我感觉北京人很好。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我感觉身体有点儿不舒服。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看了这部中国电影，你感觉怎么样？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你感觉这里的老师（食堂、宿舍、天气）怎么样？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你在北京感觉怎么样？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1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ea typeface="SimHei" panose="02010609060101010101" pitchFamily="49" charset="-122"/>
              </a:rPr>
              <a:t>课文一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zh-CN" sz="2800" dirty="0"/>
              <a:t> </a:t>
            </a:r>
            <a:r>
              <a:rPr lang="zh-CN" altLang="en-US" sz="2800" dirty="0"/>
              <a:t>上课的时候，我能听懂（      ）的话。可是，到了（     ），（      ）我常常听不懂。坐出租车的时候，虽然我很喜欢（     ），但是他们（     ），我常常听不懂。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zh-CN" altLang="en-US" sz="2800" dirty="0"/>
              <a:t>           我生病住院的时候，也担心听不懂（     ）的话，可是他们知道我是外国人，跟我说话（     ），我差不多（     ）。还有，很多中国人也喜欢跟我（     ）。我每天能有机会跟这么多中国人（       ），感觉（      ）。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39002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语法</a:t>
            </a:r>
            <a:r>
              <a:rPr lang="en-US" altLang="zh-CN" b="1" dirty="0">
                <a:latin typeface="SimHei" panose="02010609060101010101" pitchFamily="49" charset="-122"/>
                <a:ea typeface="SimHei" panose="02010609060101010101" pitchFamily="49" charset="-122"/>
              </a:rPr>
              <a:t>1</a:t>
            </a:r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－</a:t>
            </a:r>
            <a:r>
              <a:rPr lang="en-US" altLang="zh-CN" b="1" dirty="0">
                <a:latin typeface="SimHei" panose="02010609060101010101" pitchFamily="49" charset="-122"/>
                <a:ea typeface="SimHei" panose="02010609060101010101" pitchFamily="49" charset="-122"/>
              </a:rPr>
              <a:t>1</a:t>
            </a:r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：练习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zh-CN" altLang="en-US" sz="3200" dirty="0"/>
              <a:t>说说每组这些东西应该是哪类东西</a:t>
            </a:r>
          </a:p>
          <a:p>
            <a:pPr>
              <a:buFontTx/>
              <a:buNone/>
            </a:pPr>
            <a:endParaRPr lang="zh-CN" altLang="en-US" sz="3200" dirty="0"/>
          </a:p>
          <a:p>
            <a:pPr>
              <a:buFontTx/>
              <a:buNone/>
            </a:pPr>
            <a:r>
              <a:rPr lang="en-US" altLang="zh-CN" sz="3200" dirty="0"/>
              <a:t>1.</a:t>
            </a:r>
            <a:r>
              <a:rPr lang="zh-CN" altLang="en-US" sz="3200" dirty="0"/>
              <a:t>面包、苹果、蛋糕、比萨饼、面条</a:t>
            </a:r>
          </a:p>
          <a:p>
            <a:pPr>
              <a:buFontTx/>
              <a:buNone/>
            </a:pPr>
            <a:r>
              <a:rPr lang="en-US" altLang="zh-CN" sz="3200" dirty="0"/>
              <a:t>2.</a:t>
            </a:r>
            <a:r>
              <a:rPr lang="zh-CN" altLang="en-US" sz="3200" dirty="0"/>
              <a:t>毛衣、棉衣、裤子、上衣</a:t>
            </a:r>
          </a:p>
          <a:p>
            <a:pPr>
              <a:buFontTx/>
              <a:buNone/>
            </a:pPr>
            <a:r>
              <a:rPr lang="en-US" altLang="zh-CN" sz="3200" dirty="0"/>
              <a:t>3.</a:t>
            </a:r>
            <a:r>
              <a:rPr lang="zh-CN" altLang="en-US" sz="3200" dirty="0"/>
              <a:t>笔、手机、自行车、词典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981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46387"/>
            <a:ext cx="8596668" cy="5394976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 sz="2800" dirty="0"/>
              <a:t>请说一说</a:t>
            </a:r>
          </a:p>
          <a:p>
            <a:pPr>
              <a:buFontTx/>
              <a:buNone/>
            </a:pPr>
            <a:r>
              <a:rPr lang="en-US" altLang="zh-CN" sz="2800" dirty="0"/>
              <a:t>1.  </a:t>
            </a:r>
            <a:r>
              <a:rPr lang="en-US" altLang="zh-CN" sz="2800" dirty="0">
                <a:solidFill>
                  <a:srgbClr val="FF0000"/>
                </a:solidFill>
              </a:rPr>
              <a:t>……</a:t>
            </a:r>
            <a:r>
              <a:rPr lang="zh-CN" altLang="en-US" sz="2800" dirty="0">
                <a:solidFill>
                  <a:srgbClr val="FF0000"/>
                </a:solidFill>
              </a:rPr>
              <a:t>的人是</a:t>
            </a:r>
            <a:r>
              <a:rPr lang="en-US" altLang="zh-CN" sz="2800" dirty="0">
                <a:solidFill>
                  <a:srgbClr val="FF0000"/>
                </a:solidFill>
              </a:rPr>
              <a:t>……</a:t>
            </a:r>
          </a:p>
          <a:p>
            <a:pPr>
              <a:buFontTx/>
              <a:buNone/>
            </a:pPr>
            <a:r>
              <a:rPr lang="en-US" altLang="zh-CN" sz="2800" dirty="0"/>
              <a:t>      E.g. </a:t>
            </a:r>
            <a:r>
              <a:rPr lang="zh-CN" altLang="en-US" sz="2800" dirty="0"/>
              <a:t>穿红色上衣的人是林娜</a:t>
            </a:r>
          </a:p>
          <a:p>
            <a:pPr>
              <a:buFontTx/>
              <a:buNone/>
            </a:pPr>
            <a:r>
              <a:rPr lang="en-US" altLang="zh-CN" sz="2800" dirty="0"/>
              <a:t>2.   </a:t>
            </a:r>
            <a:r>
              <a:rPr lang="zh-CN" altLang="en-US" sz="2800" dirty="0">
                <a:solidFill>
                  <a:srgbClr val="FF0000"/>
                </a:solidFill>
              </a:rPr>
              <a:t>这是</a:t>
            </a:r>
            <a:r>
              <a:rPr lang="en-US" altLang="zh-CN" sz="2800" dirty="0">
                <a:solidFill>
                  <a:srgbClr val="FF0000"/>
                </a:solidFill>
              </a:rPr>
              <a:t>……</a:t>
            </a:r>
            <a:r>
              <a:rPr lang="zh-CN" altLang="en-US" sz="2800" dirty="0">
                <a:solidFill>
                  <a:srgbClr val="FF0000"/>
                </a:solidFill>
              </a:rPr>
              <a:t>的水果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电脑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衣服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汉语书</a:t>
            </a:r>
          </a:p>
          <a:p>
            <a:pPr>
              <a:buFontTx/>
              <a:buNone/>
            </a:pPr>
            <a:r>
              <a:rPr lang="zh-CN" altLang="en-US" sz="2800" dirty="0"/>
              <a:t>      </a:t>
            </a:r>
            <a:r>
              <a:rPr lang="en-US" altLang="zh-CN" sz="2800" dirty="0"/>
              <a:t>E.g. </a:t>
            </a:r>
            <a:r>
              <a:rPr lang="zh-CN" altLang="en-US" sz="2800" dirty="0"/>
              <a:t>这是我买的水果。</a:t>
            </a:r>
          </a:p>
          <a:p>
            <a:pPr>
              <a:buFontTx/>
              <a:buNone/>
            </a:pPr>
            <a:r>
              <a:rPr lang="en-US" altLang="zh-CN" sz="2800" dirty="0"/>
              <a:t>3.   </a:t>
            </a:r>
            <a:r>
              <a:rPr lang="en-US" altLang="zh-CN" sz="2800" dirty="0">
                <a:solidFill>
                  <a:srgbClr val="FF0000"/>
                </a:solidFill>
                <a:latin typeface="宋体" panose="02010600030101010101" pitchFamily="2" charset="-122"/>
              </a:rPr>
              <a:t>……</a:t>
            </a:r>
            <a:r>
              <a:rPr lang="zh-CN" altLang="en-US" sz="2800" dirty="0">
                <a:solidFill>
                  <a:srgbClr val="FF0000"/>
                </a:solidFill>
              </a:rPr>
              <a:t>的时候 ，</a:t>
            </a:r>
            <a:r>
              <a:rPr lang="en-US" altLang="zh-CN" sz="2800" dirty="0">
                <a:solidFill>
                  <a:srgbClr val="FF0000"/>
                </a:solidFill>
                <a:latin typeface="宋体" panose="02010600030101010101" pitchFamily="2" charset="-122"/>
              </a:rPr>
              <a:t>……</a:t>
            </a:r>
          </a:p>
          <a:p>
            <a:pPr>
              <a:buFontTx/>
              <a:buNone/>
            </a:pPr>
            <a:r>
              <a:rPr lang="en-US" altLang="zh-CN" sz="2800" dirty="0">
                <a:latin typeface="宋体" panose="02010600030101010101" pitchFamily="2" charset="-122"/>
              </a:rPr>
              <a:t>   </a:t>
            </a:r>
            <a:r>
              <a:rPr lang="en-US" altLang="zh-CN" sz="2800" dirty="0"/>
              <a:t>E.g. </a:t>
            </a:r>
            <a:r>
              <a:rPr lang="zh-CN" altLang="en-US" sz="2800" dirty="0"/>
              <a:t>他来的时候，我还没下课。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571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900" y="567559"/>
            <a:ext cx="8596668" cy="5820645"/>
          </a:xfrm>
        </p:spPr>
        <p:txBody>
          <a:bodyPr>
            <a:noAutofit/>
          </a:bodyPr>
          <a:lstStyle/>
          <a:p>
            <a:pPr marL="533400" indent="-533400">
              <a:lnSpc>
                <a:spcPct val="90000"/>
              </a:lnSpc>
              <a:buFontTx/>
              <a:buNone/>
            </a:pPr>
            <a:r>
              <a:rPr lang="zh-CN" altLang="en-US" sz="2800" dirty="0">
                <a:solidFill>
                  <a:srgbClr val="FF0000"/>
                </a:solidFill>
              </a:rPr>
              <a:t>虽然</a:t>
            </a:r>
            <a:r>
              <a:rPr lang="en-US" altLang="zh-CN" sz="2800" dirty="0">
                <a:solidFill>
                  <a:srgbClr val="FF0000"/>
                </a:solidFill>
              </a:rPr>
              <a:t>……</a:t>
            </a:r>
            <a:r>
              <a:rPr lang="zh-CN" altLang="en-US" sz="2800" dirty="0">
                <a:solidFill>
                  <a:srgbClr val="FF0000"/>
                </a:solidFill>
              </a:rPr>
              <a:t>，但是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可是</a:t>
            </a:r>
            <a:r>
              <a:rPr lang="en-US" altLang="zh-CN" sz="2800" dirty="0">
                <a:solidFill>
                  <a:srgbClr val="FF0000"/>
                </a:solidFill>
              </a:rPr>
              <a:t>/</a:t>
            </a:r>
            <a:r>
              <a:rPr lang="zh-CN" altLang="en-US" sz="2800" dirty="0">
                <a:solidFill>
                  <a:srgbClr val="FF0000"/>
                </a:solidFill>
              </a:rPr>
              <a:t>还是</a:t>
            </a:r>
            <a:r>
              <a:rPr lang="en-US" altLang="zh-CN" sz="2800" dirty="0">
                <a:solidFill>
                  <a:srgbClr val="FF0000"/>
                </a:solidFill>
              </a:rPr>
              <a:t>……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虽然外边很冷，可是房间里很热。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他虽然很努力，可是（        ）。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他虽然一个人在北京，但是（        ）。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虽然我不认识您，但是（       ）。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我虽然很忙，但是</a:t>
            </a:r>
            <a:r>
              <a:rPr lang="en-US" altLang="zh-CN" sz="2800" dirty="0"/>
              <a:t>(             )</a:t>
            </a:r>
            <a:r>
              <a:rPr lang="zh-CN" altLang="en-US" sz="2800" dirty="0"/>
              <a:t>。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虽然我的衣服很便宜，但是（       ）。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虽然（             ），但是我还是每天我去上课。</a:t>
            </a:r>
          </a:p>
          <a:p>
            <a:pPr marL="533400" indent="-533400">
              <a:lnSpc>
                <a:spcPct val="90000"/>
              </a:lnSpc>
              <a:buFontTx/>
              <a:buAutoNum type="arabicPeriod"/>
            </a:pPr>
            <a:r>
              <a:rPr lang="zh-CN" altLang="en-US" sz="2800" dirty="0"/>
              <a:t>我虽然（           ），可是不想去爬山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758776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ea typeface="SimHei" panose="02010609060101010101" pitchFamily="49" charset="-122"/>
              </a:rPr>
              <a:t>课文一问题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US" altLang="zh-CN" sz="2800" dirty="0"/>
              <a:t>“</a:t>
            </a:r>
            <a:r>
              <a:rPr lang="zh-CN" altLang="en-US" sz="2800" dirty="0"/>
              <a:t>我”能听懂谁的话？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“我”能听懂一般中国人的话吗？为什么？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“我”在医院的时候，能听懂医生和护士的话吗？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“我”喜欢跟中国人聊天儿吗？</a:t>
            </a:r>
          </a:p>
          <a:p>
            <a:pPr marL="533400" indent="-533400">
              <a:lnSpc>
                <a:spcPct val="90000"/>
              </a:lnSpc>
              <a:buFontTx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169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词语用法</a:t>
            </a:r>
            <a:r>
              <a:rPr lang="en-US" altLang="zh-CN" b="1" dirty="0">
                <a:latin typeface="SimHei" panose="02010609060101010101" pitchFamily="49" charset="-122"/>
                <a:ea typeface="SimHei" panose="02010609060101010101" pitchFamily="49" charset="-122"/>
              </a:rPr>
              <a:t>2</a:t>
            </a:r>
            <a:r>
              <a:rPr lang="zh-CN" altLang="en-US" b="1" dirty="0">
                <a:latin typeface="SimHei" panose="02010609060101010101" pitchFamily="49" charset="-122"/>
                <a:ea typeface="SimHei" panose="02010609060101010101" pitchFamily="49" charset="-122"/>
              </a:rPr>
              <a:t>－</a:t>
            </a:r>
            <a:r>
              <a:rPr lang="en-US" altLang="zh-CN" b="1" dirty="0">
                <a:latin typeface="SimHei" panose="02010609060101010101" pitchFamily="49" charset="-122"/>
                <a:ea typeface="SimHei" panose="02010609060101010101" pitchFamily="49" charset="-122"/>
              </a:rPr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FontTx/>
              <a:buNone/>
            </a:pPr>
            <a:r>
              <a:rPr lang="zh-CN" altLang="en-US" sz="2800" dirty="0"/>
              <a:t>早</a:t>
            </a:r>
            <a:r>
              <a:rPr lang="en-US" altLang="zh-CN" sz="2800" dirty="0"/>
              <a:t>——</a:t>
            </a:r>
            <a:r>
              <a:rPr lang="zh-CN" altLang="en-US" sz="2800" dirty="0"/>
              <a:t>晚</a:t>
            </a:r>
          </a:p>
          <a:p>
            <a:pPr marL="609600" indent="-609600"/>
            <a:r>
              <a:rPr lang="zh-CN" altLang="en-US" sz="2800" dirty="0"/>
              <a:t>早去  早来  早起床  早睡觉  早上课  早结婚 </a:t>
            </a:r>
          </a:p>
          <a:p>
            <a:pPr marL="609600" indent="-609600"/>
            <a:r>
              <a:rPr lang="zh-CN" altLang="en-US" sz="2800" dirty="0"/>
              <a:t>晚去  晚来  晚起床  晚睡觉  晚上课  晚结婚</a:t>
            </a:r>
          </a:p>
          <a:p>
            <a:pPr marL="609600" indent="-609600"/>
            <a:r>
              <a:rPr lang="zh-CN" altLang="en-US" sz="2800" dirty="0"/>
              <a:t>明天有事，你最好早点起床。</a:t>
            </a:r>
          </a:p>
          <a:p>
            <a:pPr marL="609600" indent="-609600"/>
            <a:r>
              <a:rPr lang="zh-CN" altLang="en-US" sz="2800" dirty="0"/>
              <a:t>我累了，我想（       ）。</a:t>
            </a:r>
          </a:p>
          <a:p>
            <a:pPr marL="609600" indent="-609600"/>
            <a:r>
              <a:rPr lang="zh-CN" altLang="en-US" sz="2800" dirty="0"/>
              <a:t>我还年轻，不想（      ）。</a:t>
            </a:r>
          </a:p>
          <a:p>
            <a:pPr marL="609600" indent="-609600"/>
            <a:r>
              <a:rPr lang="zh-CN" altLang="en-US" sz="2800" dirty="0"/>
              <a:t>他晚上常常上网， 已经习惯了（     ）、（      ）。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886391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851339"/>
            <a:ext cx="8596668" cy="5190024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zh-CN" altLang="en-US" sz="2800" dirty="0">
                <a:solidFill>
                  <a:srgbClr val="FF0000"/>
                </a:solidFill>
              </a:rPr>
              <a:t>好好儿</a:t>
            </a:r>
            <a:r>
              <a:rPr lang="en-US" altLang="zh-CN" sz="2800" dirty="0" err="1"/>
              <a:t>Adv</a:t>
            </a:r>
            <a:r>
              <a:rPr lang="zh-CN" altLang="en-US" sz="2800" dirty="0"/>
              <a:t>（口语），也可以说“好好（</a:t>
            </a:r>
            <a:r>
              <a:rPr lang="en-US" altLang="zh-CN" sz="2800" dirty="0" err="1"/>
              <a:t>hǎohǎo</a:t>
            </a:r>
            <a:r>
              <a:rPr lang="zh-CN" altLang="en-US" sz="2800" dirty="0"/>
              <a:t>）”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你身体不好，应该好好儿休息。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他帮了我很多忙，我要好好儿谢谢他。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我一定好好学习。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下星期我们去旅游，我要好好（       ）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别着急，好好（       ），你的钱包放在哪儿了？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5794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819807"/>
            <a:ext cx="8596668" cy="5221555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zh-CN" altLang="en-US" sz="3600" dirty="0">
                <a:solidFill>
                  <a:srgbClr val="FF0000"/>
                </a:solidFill>
              </a:rPr>
              <a:t>关心</a:t>
            </a:r>
          </a:p>
          <a:p>
            <a:pPr marL="609600" indent="-609600">
              <a:buFontTx/>
              <a:buNone/>
            </a:pPr>
            <a:r>
              <a:rPr lang="zh-CN" altLang="en-US" sz="3600" dirty="0"/>
              <a:t> </a:t>
            </a:r>
            <a:r>
              <a:rPr lang="zh-CN" altLang="en-US" sz="3600" dirty="0">
                <a:solidFill>
                  <a:srgbClr val="FF0000"/>
                </a:solidFill>
              </a:rPr>
              <a:t>对</a:t>
            </a:r>
            <a:r>
              <a:rPr lang="en-US" altLang="zh-CN" sz="3600" dirty="0">
                <a:solidFill>
                  <a:srgbClr val="FF0000"/>
                </a:solidFill>
              </a:rPr>
              <a:t>……</a:t>
            </a:r>
            <a:r>
              <a:rPr lang="zh-CN" altLang="en-US" sz="3600" dirty="0">
                <a:solidFill>
                  <a:srgbClr val="FF0000"/>
                </a:solidFill>
              </a:rPr>
              <a:t>关心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600" dirty="0"/>
              <a:t>我父母很关心我的学习和生活。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600" dirty="0"/>
              <a:t>他总是很关心我。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600" dirty="0"/>
              <a:t>我朋友对我非常关心。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600" dirty="0"/>
              <a:t>谢谢大家对我的关心！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62461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ea typeface="SimHei" panose="02010609060101010101" pitchFamily="49" charset="-122"/>
              </a:rPr>
              <a:t>课文二问题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 sz="2800" dirty="0"/>
              <a:t>崔浩现在身体怎么样了？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李老师给崔浩带来了什么？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林娜给崔浩带来了什么？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马丁给崔浩带了什么？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46061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/>
              <a:t>复述课文二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800" dirty="0"/>
              <a:t> </a:t>
            </a:r>
            <a:r>
              <a:rPr lang="zh-CN" altLang="en-US" sz="2800" dirty="0"/>
              <a:t>崔浩现在感觉（        ），他想（      ）出院，（    ）学校（    ）。</a:t>
            </a:r>
          </a:p>
          <a:p>
            <a:r>
              <a:rPr lang="zh-CN" altLang="en-US" sz="2800" dirty="0"/>
              <a:t>       李老师带来了（       ），崔浩觉得（        ）非常好吃。他还让崔浩好好儿（       ）。</a:t>
            </a:r>
          </a:p>
          <a:p>
            <a:r>
              <a:rPr lang="zh-CN" altLang="en-US" sz="2800" dirty="0"/>
              <a:t>       林娜带来了崔浩要的（       ），让他有时间（       ）、（      ）。</a:t>
            </a:r>
          </a:p>
          <a:p>
            <a:r>
              <a:rPr lang="zh-CN" altLang="en-US" sz="2800" dirty="0"/>
              <a:t>       马丁带来了（       ）。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23512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200" b="1" dirty="0">
                <a:solidFill>
                  <a:srgbClr val="000000"/>
                </a:solidFill>
                <a:latin typeface="SimHei" panose="02010609060101010101" pitchFamily="49" charset="-122"/>
                <a:ea typeface="SimHei" panose="02010609060101010101" pitchFamily="49" charset="-122"/>
              </a:rPr>
              <a:t>词汇扩展</a:t>
            </a:r>
            <a:r>
              <a:rPr lang="en-US" altLang="zh-CN" sz="3200" b="1" dirty="0">
                <a:solidFill>
                  <a:srgbClr val="000000"/>
                </a:solidFill>
                <a:latin typeface="SimHei" panose="02010609060101010101" pitchFamily="49" charset="-122"/>
                <a:ea typeface="SimHei" panose="02010609060101010101" pitchFamily="49" charset="-122"/>
              </a:rPr>
              <a:t>3</a:t>
            </a:r>
            <a:r>
              <a:rPr lang="zh-CN" altLang="en-US" sz="3200" b="1" dirty="0">
                <a:solidFill>
                  <a:srgbClr val="000000"/>
                </a:solidFill>
                <a:latin typeface="SimHei" panose="02010609060101010101" pitchFamily="49" charset="-122"/>
                <a:ea typeface="SimHei" panose="02010609060101010101" pitchFamily="49" charset="-122"/>
              </a:rPr>
              <a:t>－</a:t>
            </a:r>
            <a:r>
              <a:rPr lang="en-US" altLang="zh-CN" sz="3200" b="1" dirty="0">
                <a:solidFill>
                  <a:srgbClr val="000000"/>
                </a:solidFill>
                <a:latin typeface="SimHei" panose="02010609060101010101" pitchFamily="49" charset="-122"/>
                <a:ea typeface="SimHei" panose="02010609060101010101" pitchFamily="49" charset="-122"/>
              </a:rPr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zh-CN" altLang="en-US" sz="2800" dirty="0"/>
              <a:t>部分</a:t>
            </a:r>
          </a:p>
          <a:p>
            <a:pPr>
              <a:buFontTx/>
              <a:buNone/>
            </a:pPr>
            <a:r>
              <a:rPr lang="zh-CN" altLang="en-US" sz="2800" dirty="0"/>
              <a:t>       大部分    大部分人都喜欢喝茶。</a:t>
            </a:r>
          </a:p>
          <a:p>
            <a:pPr>
              <a:buFontTx/>
              <a:buNone/>
            </a:pPr>
            <a:r>
              <a:rPr lang="zh-CN" altLang="en-US" sz="2800" dirty="0"/>
              <a:t>       一部分    只有一部分人不愿意去。</a:t>
            </a:r>
          </a:p>
          <a:p>
            <a:pPr>
              <a:buFontTx/>
              <a:buNone/>
            </a:pPr>
            <a:r>
              <a:rPr lang="zh-CN" altLang="en-US" sz="2800" dirty="0"/>
              <a:t>       少部分    少部分人发音有问题。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83639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851339"/>
            <a:ext cx="8596668" cy="5190024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 sz="3200" dirty="0"/>
              <a:t>谈   谈谈  谈一谈</a:t>
            </a:r>
          </a:p>
          <a:p>
            <a:pPr>
              <a:buFontTx/>
              <a:buNone/>
            </a:pPr>
            <a:r>
              <a:rPr lang="zh-CN" altLang="en-US" sz="3200" dirty="0"/>
              <a:t>       谈学习  谈生活  谈工作  </a:t>
            </a:r>
          </a:p>
          <a:p>
            <a:pPr>
              <a:buFontTx/>
              <a:buNone/>
            </a:pPr>
            <a:r>
              <a:rPr lang="zh-CN" altLang="en-US" sz="3200" dirty="0"/>
              <a:t>       谈音乐  谈经济问</a:t>
            </a:r>
            <a:r>
              <a:rPr lang="zh-CN" altLang="en-US" sz="3200" dirty="0" smtClean="0"/>
              <a:t>题</a:t>
            </a:r>
            <a:endParaRPr lang="en-GB" altLang="zh-CN" sz="3200" dirty="0" smtClean="0"/>
          </a:p>
          <a:p>
            <a:pPr>
              <a:buFontTx/>
              <a:buNone/>
            </a:pPr>
            <a:endParaRPr lang="zh-CN" altLang="en-US" sz="3200" dirty="0"/>
          </a:p>
          <a:p>
            <a:pPr>
              <a:buFontTx/>
              <a:buNone/>
            </a:pPr>
            <a:r>
              <a:rPr lang="zh-CN" altLang="en-US" sz="2800" dirty="0"/>
              <a:t>发展</a:t>
            </a:r>
          </a:p>
          <a:p>
            <a:r>
              <a:rPr lang="zh-CN" altLang="en-US" sz="2800" dirty="0"/>
              <a:t>经济发展</a:t>
            </a:r>
          </a:p>
          <a:p>
            <a:r>
              <a:rPr lang="zh-CN" altLang="en-US" sz="2800" dirty="0"/>
              <a:t>发展很快  </a:t>
            </a:r>
          </a:p>
          <a:p>
            <a:r>
              <a:rPr lang="zh-CN" altLang="en-US" sz="2800" dirty="0"/>
              <a:t>发展很慢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119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567559"/>
            <a:ext cx="8596668" cy="547380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zh-CN" altLang="en-US" sz="3200" dirty="0"/>
              <a:t>变化</a:t>
            </a:r>
          </a:p>
          <a:p>
            <a:pPr>
              <a:buFontTx/>
              <a:buNone/>
            </a:pPr>
            <a:r>
              <a:rPr lang="zh-CN" altLang="en-US" sz="3200" dirty="0"/>
              <a:t>     学校的变化</a:t>
            </a:r>
          </a:p>
          <a:p>
            <a:pPr>
              <a:buFontTx/>
              <a:buNone/>
            </a:pPr>
            <a:r>
              <a:rPr lang="zh-CN" altLang="en-US" sz="3200" dirty="0"/>
              <a:t>     中国的变化</a:t>
            </a:r>
          </a:p>
          <a:p>
            <a:pPr>
              <a:buFontTx/>
              <a:buNone/>
            </a:pPr>
            <a:r>
              <a:rPr lang="zh-CN" altLang="en-US" sz="3200" dirty="0"/>
              <a:t>     生活的变化</a:t>
            </a:r>
          </a:p>
          <a:p>
            <a:pPr>
              <a:buFontTx/>
              <a:buNone/>
            </a:pPr>
            <a:r>
              <a:rPr lang="zh-CN" altLang="en-US" sz="3200" dirty="0"/>
              <a:t>     变化很大</a:t>
            </a:r>
          </a:p>
          <a:p>
            <a:pPr>
              <a:buFontTx/>
              <a:buNone/>
            </a:pPr>
            <a:r>
              <a:rPr lang="zh-CN" altLang="en-US" sz="3200" dirty="0"/>
              <a:t>     变化不大</a:t>
            </a:r>
          </a:p>
          <a:p>
            <a:pPr>
              <a:buFontTx/>
              <a:buNone/>
            </a:pPr>
            <a:r>
              <a:rPr lang="zh-CN" altLang="en-US" sz="3200" dirty="0"/>
              <a:t>     变化很小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9361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62153"/>
            <a:ext cx="8596668" cy="537921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zh-CN" altLang="en-US" sz="2800" dirty="0"/>
              <a:t>普通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普通话        我说普通话。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普通人        他不是一个普通人。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普通老师     我是一个普通老师。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普通学校     我的孩子在普通学校学习。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2800" dirty="0"/>
              <a:t>很普通         这件衣服也很普通。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0276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599091"/>
            <a:ext cx="8596668" cy="5442272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zh-CN" altLang="en-US" sz="3200" dirty="0"/>
              <a:t>比如：用于举例。</a:t>
            </a:r>
          </a:p>
          <a:p>
            <a:pPr marL="533400" indent="-533400">
              <a:buFontTx/>
              <a:buAutoNum type="arabicPeriod"/>
            </a:pPr>
            <a:r>
              <a:rPr lang="zh-CN" altLang="en-US" sz="3200" dirty="0"/>
              <a:t>我喜欢运动，比如打篮球、跑步、骑自行车、游泳。</a:t>
            </a:r>
          </a:p>
          <a:p>
            <a:pPr marL="533400" indent="-533400">
              <a:buFontTx/>
              <a:buAutoNum type="arabicPeriod"/>
            </a:pPr>
            <a:r>
              <a:rPr lang="zh-CN" altLang="en-US" sz="3200" dirty="0"/>
              <a:t>我喜欢很多种水果，比如苹果、香蕉、葡萄。</a:t>
            </a:r>
          </a:p>
          <a:p>
            <a:pPr marL="533400" indent="-533400">
              <a:buFontTx/>
              <a:buAutoNum type="arabicPeriod"/>
            </a:pPr>
            <a:r>
              <a:rPr lang="zh-CN" altLang="en-US" sz="3200" dirty="0"/>
              <a:t>中国有很多有名的城市，比如：</a:t>
            </a:r>
            <a:r>
              <a:rPr lang="en-US" altLang="zh-CN" sz="3200" dirty="0"/>
              <a:t>……</a:t>
            </a:r>
          </a:p>
          <a:p>
            <a:pPr marL="533400" indent="-533400">
              <a:buFontTx/>
              <a:buAutoNum type="arabicPeriod"/>
            </a:pPr>
            <a:r>
              <a:rPr lang="zh-CN" altLang="en-US" sz="3200" dirty="0"/>
              <a:t>我的爱好很多，比如</a:t>
            </a:r>
            <a:r>
              <a:rPr lang="en-US" altLang="zh-CN" sz="3200" dirty="0"/>
              <a:t>……</a:t>
            </a:r>
          </a:p>
          <a:p>
            <a:pPr marL="533400" indent="-533400">
              <a:buFontTx/>
              <a:buAutoNum type="arabicPeriod"/>
            </a:pPr>
            <a:r>
              <a:rPr lang="zh-CN" altLang="en-US" sz="3200" dirty="0"/>
              <a:t>我有很多朋友，比如</a:t>
            </a:r>
            <a:r>
              <a:rPr lang="en-US" altLang="zh-CN" sz="3200" dirty="0"/>
              <a:t>……</a:t>
            </a:r>
          </a:p>
          <a:p>
            <a:pPr marL="533400" indent="-533400">
              <a:buFontTx/>
              <a:buAutoNum type="arabicPeriod"/>
            </a:pPr>
            <a:r>
              <a:rPr lang="zh-CN" altLang="en-US" sz="3200" dirty="0"/>
              <a:t>我们班的同学学习都很努力，比如</a:t>
            </a:r>
            <a:r>
              <a:rPr lang="en-US" altLang="zh-CN" sz="3200" dirty="0"/>
              <a:t>……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2917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646387"/>
            <a:ext cx="8596668" cy="5394976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zh-CN" altLang="en-US" sz="3200" dirty="0">
                <a:solidFill>
                  <a:srgbClr val="FF0000"/>
                </a:solidFill>
              </a:rPr>
              <a:t>像</a:t>
            </a:r>
          </a:p>
          <a:p>
            <a:pPr marL="609600" indent="-609600">
              <a:buFontTx/>
              <a:buNone/>
            </a:pPr>
            <a:r>
              <a:rPr lang="zh-CN" altLang="en-US" sz="3200" dirty="0">
                <a:solidFill>
                  <a:srgbClr val="FF0000"/>
                </a:solidFill>
              </a:rPr>
              <a:t>像（谁）：跟谁差不多</a:t>
            </a:r>
          </a:p>
          <a:p>
            <a:pPr marL="609600" indent="-609600"/>
            <a:r>
              <a:rPr lang="zh-CN" altLang="en-US" sz="3200" dirty="0"/>
              <a:t>他长得（</a:t>
            </a:r>
            <a:r>
              <a:rPr lang="en-US" altLang="zh-CN" sz="3200" dirty="0" err="1"/>
              <a:t>zhǎng</a:t>
            </a:r>
            <a:r>
              <a:rPr lang="en-US" altLang="zh-CN" sz="3200" dirty="0"/>
              <a:t> de</a:t>
            </a:r>
            <a:r>
              <a:rPr lang="zh-CN" altLang="en-US" sz="3200" dirty="0"/>
              <a:t>）像爸爸。</a:t>
            </a:r>
          </a:p>
          <a:p>
            <a:pPr marL="609600" indent="-609600">
              <a:buFontTx/>
              <a:buNone/>
            </a:pPr>
            <a:endParaRPr lang="zh-CN" altLang="en-US" sz="3200" dirty="0"/>
          </a:p>
          <a:p>
            <a:pPr marL="609600" indent="-609600">
              <a:buFontTx/>
              <a:buNone/>
            </a:pPr>
            <a:r>
              <a:rPr lang="zh-CN" altLang="en-US" sz="3200" dirty="0">
                <a:solidFill>
                  <a:srgbClr val="FF0000"/>
                </a:solidFill>
              </a:rPr>
              <a:t>像（什么）</a:t>
            </a:r>
          </a:p>
          <a:p>
            <a:pPr marL="609600" indent="-609600"/>
            <a:r>
              <a:rPr lang="zh-CN" altLang="en-US" sz="3200" dirty="0"/>
              <a:t>这种水果很像小苹果。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66746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930167"/>
            <a:ext cx="8596668" cy="5111196"/>
          </a:xfrm>
        </p:spPr>
        <p:txBody>
          <a:bodyPr>
            <a:normAutofit/>
          </a:bodyPr>
          <a:lstStyle/>
          <a:p>
            <a:pPr marL="609600" indent="-609600">
              <a:lnSpc>
                <a:spcPct val="90000"/>
              </a:lnSpc>
              <a:buFontTx/>
              <a:buNone/>
            </a:pPr>
            <a:r>
              <a:rPr lang="zh-CN" altLang="en-US" sz="2800" dirty="0">
                <a:solidFill>
                  <a:srgbClr val="FF0000"/>
                </a:solidFill>
              </a:rPr>
              <a:t>像</a:t>
            </a:r>
            <a:r>
              <a:rPr lang="en-US" altLang="zh-CN" sz="2800" dirty="0">
                <a:solidFill>
                  <a:srgbClr val="FF0000"/>
                </a:solidFill>
              </a:rPr>
              <a:t>……</a:t>
            </a:r>
            <a:r>
              <a:rPr lang="zh-CN" altLang="en-US" sz="2800" dirty="0">
                <a:solidFill>
                  <a:srgbClr val="FF0000"/>
                </a:solidFill>
              </a:rPr>
              <a:t>一样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800" dirty="0"/>
              <a:t>他画的画儿像真的一样。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800" dirty="0"/>
              <a:t>她像我姐姐一样。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800" dirty="0"/>
              <a:t>我的汉语像中国人一样。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zh-CN" altLang="en-US" sz="2800" dirty="0"/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zh-CN" altLang="en-US" sz="2800" dirty="0">
                <a:solidFill>
                  <a:srgbClr val="FF0000"/>
                </a:solidFill>
              </a:rPr>
              <a:t>像</a:t>
            </a:r>
            <a:r>
              <a:rPr lang="en-US" altLang="zh-CN" sz="2800" dirty="0">
                <a:solidFill>
                  <a:srgbClr val="FF0000"/>
                </a:solidFill>
              </a:rPr>
              <a:t>……</a:t>
            </a:r>
            <a:r>
              <a:rPr lang="zh-CN" altLang="en-US" sz="2800" dirty="0">
                <a:solidFill>
                  <a:srgbClr val="FF0000"/>
                </a:solidFill>
              </a:rPr>
              <a:t>那样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800" dirty="0"/>
              <a:t>我的汉字要写得像山田那样漂亮。</a:t>
            </a:r>
          </a:p>
          <a:p>
            <a:pPr marL="609600" indent="-609600">
              <a:lnSpc>
                <a:spcPct val="90000"/>
              </a:lnSpc>
            </a:pPr>
            <a:r>
              <a:rPr lang="zh-CN" altLang="en-US" sz="2800" dirty="0"/>
              <a:t>韩国人的家真的像电视上那样漂亮吗？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379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ea typeface="SimHei" panose="02010609060101010101" pitchFamily="49" charset="-122"/>
              </a:rPr>
              <a:t>课文三问题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zh-CN" altLang="en-US" sz="3200" dirty="0"/>
              <a:t>崔浩能听懂中国人的话吗？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崔浩跟中国人聊天儿都谈什么？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中国人问崔浩什么问题？</a:t>
            </a:r>
          </a:p>
          <a:p>
            <a:pPr marL="609600" indent="-609600">
              <a:buFontTx/>
              <a:buAutoNum type="arabicPeriod"/>
            </a:pPr>
            <a:r>
              <a:rPr lang="zh-CN" altLang="en-US" sz="3200" dirty="0"/>
              <a:t>崔浩认为练习汉语的最好方法是什么？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6673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788277"/>
            <a:ext cx="8596668" cy="5253086"/>
          </a:xfrm>
        </p:spPr>
        <p:txBody>
          <a:bodyPr/>
          <a:lstStyle/>
          <a:p>
            <a:r>
              <a:rPr lang="zh-CN" altLang="en-US" sz="2800" dirty="0" smtClean="0"/>
              <a:t>汉</a:t>
            </a:r>
            <a:r>
              <a:rPr lang="zh-CN" altLang="en-US" sz="2800" dirty="0"/>
              <a:t>字组合（</a:t>
            </a:r>
            <a:r>
              <a:rPr lang="en-US" altLang="zh-CN" sz="2800" dirty="0"/>
              <a:t>17</a:t>
            </a:r>
            <a:r>
              <a:rPr lang="zh-CN" altLang="en-US" sz="2800" dirty="0"/>
              <a:t>）：看例字的结构，认读例字并组词</a:t>
            </a:r>
          </a:p>
          <a:p>
            <a:r>
              <a:rPr lang="zh-CN" altLang="en-US" sz="2800" dirty="0"/>
              <a:t>  教：教室 教英语</a:t>
            </a:r>
          </a:p>
          <a:p>
            <a:r>
              <a:rPr lang="zh-CN" altLang="en-US" sz="2800" dirty="0"/>
              <a:t>  收：收音机</a:t>
            </a:r>
          </a:p>
          <a:p>
            <a:r>
              <a:rPr lang="zh-CN" altLang="en-US" sz="2800" dirty="0"/>
              <a:t>  数：大多数</a:t>
            </a:r>
          </a:p>
          <a:p>
            <a:r>
              <a:rPr lang="zh-CN" altLang="en-US" sz="2800" dirty="0"/>
              <a:t>  放：放假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3463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28</TotalTime>
  <Words>1660</Words>
  <Application>Microsoft Office PowerPoint</Application>
  <PresentationFormat>Widescreen</PresentationFormat>
  <Paragraphs>148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方正姚体</vt:lpstr>
      <vt:lpstr>微软雅黑</vt:lpstr>
      <vt:lpstr>SimHei</vt:lpstr>
      <vt:lpstr>宋体</vt:lpstr>
      <vt:lpstr>华文新魏</vt:lpstr>
      <vt:lpstr>Arial</vt:lpstr>
      <vt:lpstr>Trebuchet MS</vt:lpstr>
      <vt:lpstr>Wingdings 3</vt:lpstr>
      <vt:lpstr>Facet</vt:lpstr>
      <vt:lpstr>初级综合Ⅰ：第25课 </vt:lpstr>
      <vt:lpstr>复习第24课</vt:lpstr>
      <vt:lpstr>词语用法1－1</vt:lpstr>
      <vt:lpstr>PowerPoint Presentation</vt:lpstr>
      <vt:lpstr>PowerPoint Presentation</vt:lpstr>
      <vt:lpstr>PowerPoint Presentation</vt:lpstr>
      <vt:lpstr>课文一</vt:lpstr>
      <vt:lpstr>语法1－1：练习</vt:lpstr>
      <vt:lpstr>PowerPoint Presentation</vt:lpstr>
      <vt:lpstr>PowerPoint Presentation</vt:lpstr>
      <vt:lpstr>课文一问题</vt:lpstr>
      <vt:lpstr>词语用法2－1</vt:lpstr>
      <vt:lpstr>PowerPoint Presentation</vt:lpstr>
      <vt:lpstr>PowerPoint Presentation</vt:lpstr>
      <vt:lpstr>课文二问题</vt:lpstr>
      <vt:lpstr>复述课文二</vt:lpstr>
      <vt:lpstr>词汇扩展3－1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课文三问题</vt:lpstr>
      <vt:lpstr>PowerPoint Presentation</vt:lpstr>
    </vt:vector>
  </TitlesOfParts>
  <Company>UoW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初级综合Ⅰ：第25课</dc:title>
  <dc:creator>Chenyang Feng</dc:creator>
  <cp:lastModifiedBy>Chenyang Feng</cp:lastModifiedBy>
  <cp:revision>3</cp:revision>
  <dcterms:created xsi:type="dcterms:W3CDTF">2018-03-08T13:40:07Z</dcterms:created>
  <dcterms:modified xsi:type="dcterms:W3CDTF">2018-03-08T14:08:37Z</dcterms:modified>
</cp:coreProperties>
</file>