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0"/>
  </p:notesMasterIdLst>
  <p:handoutMasterIdLst>
    <p:handoutMasterId r:id="rId51"/>
  </p:handoutMasterIdLst>
  <p:sldIdLst>
    <p:sldId id="480" r:id="rId2"/>
    <p:sldId id="481" r:id="rId3"/>
    <p:sldId id="482" r:id="rId4"/>
    <p:sldId id="483" r:id="rId5"/>
    <p:sldId id="498" r:id="rId6"/>
    <p:sldId id="499" r:id="rId7"/>
    <p:sldId id="500" r:id="rId8"/>
    <p:sldId id="502" r:id="rId9"/>
    <p:sldId id="503" r:id="rId10"/>
    <p:sldId id="554" r:id="rId11"/>
    <p:sldId id="555" r:id="rId12"/>
    <p:sldId id="556" r:id="rId13"/>
    <p:sldId id="504" r:id="rId14"/>
    <p:sldId id="558" r:id="rId15"/>
    <p:sldId id="553" r:id="rId16"/>
    <p:sldId id="549" r:id="rId17"/>
    <p:sldId id="505" r:id="rId18"/>
    <p:sldId id="506" r:id="rId19"/>
    <p:sldId id="559" r:id="rId20"/>
    <p:sldId id="508" r:id="rId21"/>
    <p:sldId id="507" r:id="rId22"/>
    <p:sldId id="548" r:id="rId23"/>
    <p:sldId id="509" r:id="rId24"/>
    <p:sldId id="510" r:id="rId25"/>
    <p:sldId id="511" r:id="rId26"/>
    <p:sldId id="512" r:id="rId27"/>
    <p:sldId id="514" r:id="rId28"/>
    <p:sldId id="515" r:id="rId29"/>
    <p:sldId id="516" r:id="rId30"/>
    <p:sldId id="517" r:id="rId31"/>
    <p:sldId id="518" r:id="rId32"/>
    <p:sldId id="519" r:id="rId33"/>
    <p:sldId id="550" r:id="rId34"/>
    <p:sldId id="521" r:id="rId35"/>
    <p:sldId id="522" r:id="rId36"/>
    <p:sldId id="530" r:id="rId37"/>
    <p:sldId id="531" r:id="rId38"/>
    <p:sldId id="532" r:id="rId39"/>
    <p:sldId id="537" r:id="rId40"/>
    <p:sldId id="539" r:id="rId41"/>
    <p:sldId id="540" r:id="rId42"/>
    <p:sldId id="541" r:id="rId43"/>
    <p:sldId id="543" r:id="rId44"/>
    <p:sldId id="545" r:id="rId45"/>
    <p:sldId id="546" r:id="rId46"/>
    <p:sldId id="547" r:id="rId47"/>
    <p:sldId id="490" r:id="rId48"/>
    <p:sldId id="497"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userDrawn="1">
          <p15:clr>
            <a:srgbClr val="A4A3A4"/>
          </p15:clr>
        </p15:guide>
        <p15:guide id="3" orient="horz" pos="528" userDrawn="1">
          <p15:clr>
            <a:srgbClr val="A4A3A4"/>
          </p15:clr>
        </p15:guide>
        <p15:guide id="4" pos="336" userDrawn="1">
          <p15:clr>
            <a:srgbClr val="A4A3A4"/>
          </p15:clr>
        </p15:guide>
        <p15:guide id="5" orient="horz" pos="912" userDrawn="1">
          <p15:clr>
            <a:srgbClr val="A4A3A4"/>
          </p15:clr>
        </p15:guide>
        <p15:guide id="6" orient="horz" pos="3936" userDrawn="1">
          <p15:clr>
            <a:srgbClr val="A4A3A4"/>
          </p15:clr>
        </p15:guide>
        <p15:guide id="7" pos="5496" userDrawn="1">
          <p15:clr>
            <a:srgbClr val="A4A3A4"/>
          </p15:clr>
        </p15:guide>
        <p15:guide id="8" orient="horz" pos="2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3C4AD-3955-45AB-B0EF-C59C594101FB}" v="3" dt="2025-03-03T15:17:13.510"/>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46" autoAdjust="0"/>
  </p:normalViewPr>
  <p:slideViewPr>
    <p:cSldViewPr>
      <p:cViewPr varScale="1">
        <p:scale>
          <a:sx n="77" d="100"/>
          <a:sy n="77" d="100"/>
        </p:scale>
        <p:origin x="1548" y="68"/>
      </p:cViewPr>
      <p:guideLst>
        <p:guide orient="horz" pos="2160"/>
        <p:guide pos="2880"/>
        <p:guide orient="horz" pos="528"/>
        <p:guide pos="336"/>
        <p:guide orient="horz" pos="912"/>
        <p:guide orient="horz" pos="3936"/>
        <p:guide pos="5496"/>
        <p:guide orient="horz" pos="240"/>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6/2/2025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6/2/2025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252F511-7E5D-3569-77F9-110C5249F491}"/>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6DF1B96-D68B-C2C4-063A-D7124DC6D0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0044A030-889F-3BC2-27C9-8B5DC0E458AF}"/>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5309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0690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0340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GB" dirty="0"/>
              <a:t>To understand your research philosophy, you need to develop the skill of reflexivity, which means asking yourself questions about your beliefs and assumptions, and treating these with the same scrutiny as you would apply to the beliefs of o</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terms of developing your own philosophy and designing your research project, it is important to recognise that philosophical disagreements are an intrinsic part of business and management research.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When business and management emerged as an academic discipline in the twentieth century, it drew its theoretical base from a mixture of disciplines in the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social sciences (e.g. sociology, psychology, economics),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natural sciences (e.g. chemistry, biology),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applied sciences (e.g. engineering, statistics),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humanities (e.g. literary theory, linguistics, history, philosophy) and the domain of organisational practice (Starbuck 2003).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drawing on these disciplines, it absorbed the various associated philosophies, dividing and defining them, and resulting in the coexistence of multiple research philosophies and methodologies we see today.</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37936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if we have such an understanding that we can examine these assumptions, challenge them if we think it appropriate and behave in a different way </a:t>
            </a:r>
          </a:p>
        </p:txBody>
      </p:sp>
      <p:sp>
        <p:nvSpPr>
          <p:cNvPr id="4" name="Slide Number Placeholder 3"/>
          <p:cNvSpPr>
            <a:spLocks noGrp="1"/>
          </p:cNvSpPr>
          <p:nvPr>
            <p:ph type="sldNum" sz="quarter" idx="5"/>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3272390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becoming impatient with the battle of ontological, epistemological and axiological assumptions between the different philosophies, if you are questioning their relevance, and if you would rather get on with research that would focus on making a difference to organisational practice, you may be leaning towards the philosophy of pragmatism. However, you need to be sure that you are not treating pragmatism as an escape route from the challenge of understanding other philosophies!</a:t>
            </a:r>
          </a:p>
        </p:txBody>
      </p:sp>
      <p:sp>
        <p:nvSpPr>
          <p:cNvPr id="4" name="Slide Number Placeholder 3"/>
          <p:cNvSpPr>
            <a:spLocks noGrp="1"/>
          </p:cNvSpPr>
          <p:nvPr>
            <p:ph type="sldNum" sz="quarter" idx="5"/>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86947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2587389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40C28"/>
              </a:solidFill>
              <a:effectLst/>
              <a:latin typeface="Google Sans"/>
            </a:endParaRPr>
          </a:p>
          <a:p>
            <a:r>
              <a:rPr lang="en-GB" b="0" i="0" dirty="0">
                <a:solidFill>
                  <a:srgbClr val="040C28"/>
                </a:solidFill>
                <a:effectLst/>
                <a:latin typeface="Google Sans"/>
              </a:rPr>
              <a:t>Positivism relies heavily on objectivity and so dismisses the importance of individuals' subjective experiences and values</a:t>
            </a:r>
          </a:p>
          <a:p>
            <a:r>
              <a:rPr lang="en-GB" b="0" i="0" dirty="0">
                <a:solidFill>
                  <a:srgbClr val="040C28"/>
                </a:solidFill>
                <a:effectLst/>
                <a:latin typeface="Google Sans"/>
              </a:rPr>
              <a:t>Someone who asks really good questions to ensure that they understand their own feelings, as well as other people's feelings</a:t>
            </a:r>
            <a:r>
              <a:rPr lang="en-GB" b="0" i="0" dirty="0">
                <a:solidFill>
                  <a:srgbClr val="4D5156"/>
                </a:solidFill>
                <a:effectLst/>
                <a:latin typeface="Google Sans"/>
              </a:rPr>
              <a:t>. The emotion scientist is looking for themes and trying to understand what's behind people's </a:t>
            </a:r>
            <a:r>
              <a:rPr lang="en-GB" b="0" i="0" dirty="0" err="1">
                <a:solidFill>
                  <a:srgbClr val="4D5156"/>
                </a:solidFill>
                <a:effectLst/>
                <a:latin typeface="Google Sans"/>
              </a:rPr>
              <a:t>behavior</a:t>
            </a:r>
            <a:r>
              <a:rPr lang="en-GB" b="0" i="0" dirty="0">
                <a:solidFill>
                  <a:srgbClr val="4D5156"/>
                </a:solidFill>
                <a:effectLst/>
                <a:latin typeface="Google Sans"/>
              </a:rPr>
              <a:t> or inability to regulate emotions</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1274168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Positivists claim that </a:t>
            </a:r>
            <a:r>
              <a:rPr lang="en-GB" b="0" i="0" dirty="0">
                <a:solidFill>
                  <a:srgbClr val="040C28"/>
                </a:solidFill>
                <a:effectLst/>
                <a:latin typeface="Google Sans"/>
              </a:rPr>
              <a:t>poverty exists as an independent reality and is conceived as the nonfulfillment of the basic needs</a:t>
            </a:r>
            <a:r>
              <a:rPr lang="en-GB" b="0" i="0" dirty="0">
                <a:solidFill>
                  <a:srgbClr val="4D5156"/>
                </a:solidFill>
                <a:effectLst/>
                <a:latin typeface="Google Sans"/>
              </a:rPr>
              <a:t>. Constructivists, meanwhile, argue that there is no objective poverty itself.</a:t>
            </a:r>
          </a:p>
          <a:p>
            <a:r>
              <a:rPr lang="en-GB" b="0" i="0" dirty="0">
                <a:solidFill>
                  <a:srgbClr val="040C28"/>
                </a:solidFill>
                <a:effectLst/>
                <a:latin typeface="Google Sans"/>
              </a:rPr>
              <a:t>The goal of positivist research is to study patterns and relationships between social factors, which can help researchers make accurate predictions about society and social change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136728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74532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743884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t>6/2/2025</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52911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49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624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44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8538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04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296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7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458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853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91959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959680057"/>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3628082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6/2/2025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p>
        </p:txBody>
      </p:sp>
    </p:spTree>
    <p:extLst>
      <p:ext uri="{BB962C8B-B14F-4D97-AF65-F5344CB8AC3E}">
        <p14:creationId xmlns:p14="http://schemas.microsoft.com/office/powerpoint/2010/main" val="153538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6/2/2025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899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6/2/2025</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5248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6/2/2025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2780C17A-A20E-12E6-54AD-DC883229192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0FD28D7D-542C-361F-9C81-50B57707067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3342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6/2/2025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4352305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6/2/2025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450629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6/2/2025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A77B68EE-E7A4-99F0-4B7F-2F36A794A3F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E4704ED4-5641-50C4-5BC3-ADAD3AF47FC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9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02/06/2025</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0467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64" r:id="rId13"/>
    <p:sldLayoutId id="2147483675" r:id="rId14"/>
    <p:sldLayoutId id="2147483676" r:id="rId15"/>
    <p:sldLayoutId id="2147483677" r:id="rId16"/>
    <p:sldLayoutId id="2147483679" r:id="rId17"/>
    <p:sldLayoutId id="2147483680" r:id="rId18"/>
    <p:sldLayoutId id="2147483682" r:id="rId19"/>
    <p:sldLayoutId id="2147483683" r:id="rId20"/>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41AFD7-F1DE-212B-8171-D2FEDDAFBF25}"/>
              </a:ext>
            </a:extLst>
          </p:cNvPr>
          <p:cNvSpPr txBox="1">
            <a:spLocks/>
          </p:cNvSpPr>
          <p:nvPr/>
        </p:nvSpPr>
        <p:spPr bwMode="auto">
          <a:xfrm>
            <a:off x="361950" y="258763"/>
            <a:ext cx="8401050" cy="1443037"/>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tabLst/>
              <a:defRPr/>
            </a:pPr>
            <a:endParaRPr kumimoji="0" lang="en-IN" sz="2800" b="0" i="0" u="none" strike="noStrike" kern="0" cap="none" spc="0" normalizeH="0" baseline="0" noProof="0" dirty="0">
              <a:ln>
                <a:noFill/>
              </a:ln>
              <a:solidFill>
                <a:srgbClr val="007BA4"/>
              </a:solidFill>
              <a:effectLst/>
              <a:uLnTx/>
              <a:uFillTx/>
              <a:latin typeface="Arial"/>
              <a:ea typeface="+mj-ea"/>
              <a:cs typeface="+mj-cs"/>
              <a:sym typeface="Arial"/>
            </a:endParaRPr>
          </a:p>
        </p:txBody>
      </p:sp>
      <p:sp>
        <p:nvSpPr>
          <p:cNvPr id="2" name="Title 1">
            <a:extLst>
              <a:ext uri="{FF2B5EF4-FFF2-40B4-BE49-F238E27FC236}">
                <a16:creationId xmlns:a16="http://schemas.microsoft.com/office/drawing/2014/main" id="{C4E0FDD6-86B5-4F0B-A27D-363EC4BFE527}"/>
              </a:ext>
            </a:extLst>
          </p:cNvPr>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sym typeface="Arial"/>
              </a:rPr>
              <a:t>Understanding research philosophy and approaches to theory development</a:t>
            </a:r>
            <a:br>
              <a:rPr kumimoji="0" lang="en-US" sz="3600" b="0" i="0" u="none" strike="noStrike" kern="0" cap="none" spc="0" normalizeH="0" baseline="0" noProof="0" dirty="0">
                <a:ln>
                  <a:noFill/>
                </a:ln>
                <a:solidFill>
                  <a:srgbClr val="000000"/>
                </a:solidFill>
                <a:effectLst/>
                <a:uLnTx/>
                <a:uFillTx/>
                <a:latin typeface="Arial"/>
                <a:ea typeface="+mn-ea"/>
                <a:cs typeface="+mn-cs"/>
                <a:sym typeface="Arial"/>
              </a:rPr>
            </a:br>
            <a:endParaRPr lang="en-GB" dirty="0"/>
          </a:p>
        </p:txBody>
      </p:sp>
      <p:sp>
        <p:nvSpPr>
          <p:cNvPr id="3" name="Subtitle 2">
            <a:extLst>
              <a:ext uri="{FF2B5EF4-FFF2-40B4-BE49-F238E27FC236}">
                <a16:creationId xmlns:a16="http://schemas.microsoft.com/office/drawing/2014/main" id="{E044DC24-092F-4D17-BF93-E3B496BABDFE}"/>
              </a:ext>
            </a:extLst>
          </p:cNvPr>
          <p:cNvSpPr>
            <a:spLocks noGrp="1"/>
          </p:cNvSpPr>
          <p:nvPr>
            <p:ph type="subTitle" idx="1"/>
          </p:nvPr>
        </p:nvSpPr>
        <p:spPr/>
        <p:txBody>
          <a:bodyPr/>
          <a:lstStyle/>
          <a:p>
            <a:r>
              <a:rPr lang="en-GB" dirty="0"/>
              <a:t>Research Strategies </a:t>
            </a:r>
          </a:p>
        </p:txBody>
      </p:sp>
    </p:spTree>
    <p:extLst>
      <p:ext uri="{BB962C8B-B14F-4D97-AF65-F5344CB8AC3E}">
        <p14:creationId xmlns:p14="http://schemas.microsoft.com/office/powerpoint/2010/main" val="339599980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33400" y="1062914"/>
            <a:ext cx="8229600" cy="5019675"/>
          </a:xfrm>
        </p:spPr>
        <p:txBody>
          <a:bodyPr>
            <a:normAutofit lnSpcReduction="10000"/>
          </a:bodyPr>
          <a:lstStyle/>
          <a:p>
            <a:pPr marL="257175" indent="-257175">
              <a:spcBef>
                <a:spcPts val="600"/>
              </a:spcBef>
              <a:spcAft>
                <a:spcPts val="600"/>
              </a:spcAft>
              <a:buSzPct val="100000"/>
            </a:pPr>
            <a:r>
              <a:rPr lang="en-US" sz="2600" dirty="0"/>
              <a:t>explain the relevance of ontology, epistemology and axiology to business research</a:t>
            </a:r>
          </a:p>
          <a:p>
            <a:pPr marL="257175" indent="-257175">
              <a:spcBef>
                <a:spcPts val="600"/>
              </a:spcBef>
              <a:spcAft>
                <a:spcPts val="600"/>
              </a:spcAft>
              <a:buSzPct val="100000"/>
            </a:pPr>
            <a:r>
              <a:rPr lang="en-US" sz="2600" dirty="0"/>
              <a:t>describe the main research paradigms that are significant for business research</a:t>
            </a:r>
          </a:p>
          <a:p>
            <a:pPr marL="257175" indent="-257175">
              <a:spcBef>
                <a:spcPts val="600"/>
              </a:spcBef>
              <a:spcAft>
                <a:spcPts val="600"/>
              </a:spcAft>
              <a:buSzPct val="100000"/>
            </a:pPr>
            <a:r>
              <a:rPr lang="en-US" sz="2600" dirty="0"/>
              <a:t>reflect on your own epistemological, ontological and axiological stance</a:t>
            </a:r>
          </a:p>
          <a:p>
            <a:pPr marL="257175" indent="-257175">
              <a:spcBef>
                <a:spcPts val="600"/>
              </a:spcBef>
              <a:spcAft>
                <a:spcPts val="600"/>
              </a:spcAft>
              <a:buSzPct val="100000"/>
            </a:pPr>
            <a:r>
              <a:rPr lang="en-US" sz="2600" dirty="0"/>
              <a:t>reflect on and articulate your own philosophical position and approach to theory development in relation to your research</a:t>
            </a:r>
          </a:p>
          <a:p>
            <a:pPr marL="257175" indent="-257175">
              <a:spcBef>
                <a:spcPts val="600"/>
              </a:spcBef>
              <a:spcAft>
                <a:spcPts val="600"/>
              </a:spcAft>
              <a:buSzPct val="100000"/>
            </a:pPr>
            <a:r>
              <a:rPr lang="en-US" sz="2600" dirty="0"/>
              <a:t>distinguish between deductive, inductive, abductive approaches to theory development</a:t>
            </a:r>
            <a:endParaRPr lang="en-GB" sz="2600" i="1" dirty="0"/>
          </a:p>
          <a:p>
            <a:pPr marL="257175" indent="-257175">
              <a:spcBef>
                <a:spcPts val="600"/>
              </a:spcBef>
              <a:spcAft>
                <a:spcPts val="600"/>
              </a:spcAft>
              <a:buSzPct val="100000"/>
            </a:pPr>
            <a:endParaRPr lang="en-US" sz="2600" dirty="0"/>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Objectives </a:t>
            </a:r>
          </a:p>
        </p:txBody>
      </p:sp>
    </p:spTree>
    <p:extLst>
      <p:ext uri="{BB962C8B-B14F-4D97-AF65-F5344CB8AC3E}">
        <p14:creationId xmlns:p14="http://schemas.microsoft.com/office/powerpoint/2010/main" val="167620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24000"/>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1267053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38149"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Developing your research philosophy as a reflexive process</a:t>
            </a:r>
          </a:p>
        </p:txBody>
      </p:sp>
      <p:sp>
        <p:nvSpPr>
          <p:cNvPr id="2" name="Rectangle 1"/>
          <p:cNvSpPr/>
          <p:nvPr/>
        </p:nvSpPr>
        <p:spPr>
          <a:xfrm>
            <a:off x="6208258" y="6472879"/>
            <a:ext cx="2640466"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©2021 Alexandra Bristow and Mark N.K. Saunders.</a:t>
            </a:r>
            <a:endParaRPr lang="en-IN" dirty="0">
              <a:solidFill>
                <a:schemeClr val="bg1"/>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48957" y="1676400"/>
            <a:ext cx="4446086" cy="4068815"/>
          </a:xfrm>
          <a:prstGeom prst="rect">
            <a:avLst/>
          </a:prstGeom>
        </p:spPr>
      </p:pic>
    </p:spTree>
    <p:extLst>
      <p:ext uri="{BB962C8B-B14F-4D97-AF65-F5344CB8AC3E}">
        <p14:creationId xmlns:p14="http://schemas.microsoft.com/office/powerpoint/2010/main" val="235952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93B71D-73B6-40EF-8A0B-634D4404FEEF}"/>
              </a:ext>
            </a:extLst>
          </p:cNvPr>
          <p:cNvSpPr>
            <a:spLocks noGrp="1"/>
          </p:cNvSpPr>
          <p:nvPr>
            <p:ph type="title"/>
          </p:nvPr>
        </p:nvSpPr>
        <p:spPr>
          <a:xfrm>
            <a:off x="457200" y="274638"/>
            <a:ext cx="8229600" cy="1143000"/>
          </a:xfrm>
        </p:spPr>
        <p:txBody>
          <a:bodyPr anchor="ctr">
            <a:normAutofit/>
          </a:bodyPr>
          <a:lstStyle/>
          <a:p>
            <a:r>
              <a:rPr lang="en-GB" dirty="0"/>
              <a:t>Outside the layers </a:t>
            </a:r>
          </a:p>
        </p:txBody>
      </p:sp>
      <p:sp>
        <p:nvSpPr>
          <p:cNvPr id="4" name="Content Placeholder 3">
            <a:extLst>
              <a:ext uri="{FF2B5EF4-FFF2-40B4-BE49-F238E27FC236}">
                <a16:creationId xmlns:a16="http://schemas.microsoft.com/office/drawing/2014/main" id="{BF3D371C-22A6-44DB-9212-F2E1B8AE3EC0}"/>
              </a:ext>
            </a:extLst>
          </p:cNvPr>
          <p:cNvSpPr>
            <a:spLocks noGrp="1"/>
          </p:cNvSpPr>
          <p:nvPr>
            <p:ph sz="half" idx="1"/>
          </p:nvPr>
        </p:nvSpPr>
        <p:spPr>
          <a:xfrm>
            <a:off x="457200" y="1600201"/>
            <a:ext cx="4038600" cy="3989040"/>
          </a:xfrm>
        </p:spPr>
        <p:txBody>
          <a:bodyPr>
            <a:normAutofit/>
          </a:bodyPr>
          <a:lstStyle/>
          <a:p>
            <a:r>
              <a:rPr lang="en-GB" dirty="0"/>
              <a:t>ONTOLOGY </a:t>
            </a:r>
          </a:p>
          <a:p>
            <a:r>
              <a:rPr lang="en-GB" dirty="0"/>
              <a:t>AXIOLOGY</a:t>
            </a:r>
          </a:p>
          <a:p>
            <a:r>
              <a:rPr lang="en-GB" dirty="0"/>
              <a:t>EPISTEMOLOGY</a:t>
            </a:r>
          </a:p>
        </p:txBody>
      </p:sp>
      <p:pic>
        <p:nvPicPr>
          <p:cNvPr id="2" name="Picture 1">
            <a:extLst>
              <a:ext uri="{FF2B5EF4-FFF2-40B4-BE49-F238E27FC236}">
                <a16:creationId xmlns:a16="http://schemas.microsoft.com/office/drawing/2014/main" id="{1D8B4DA3-AA36-4EE1-9091-921B03796DD2}"/>
              </a:ext>
            </a:extLst>
          </p:cNvPr>
          <p:cNvPicPr>
            <a:picLocks noChangeAspect="1"/>
          </p:cNvPicPr>
          <p:nvPr/>
        </p:nvPicPr>
        <p:blipFill>
          <a:blip r:embed="rId2"/>
          <a:stretch>
            <a:fillRect/>
          </a:stretch>
        </p:blipFill>
        <p:spPr>
          <a:xfrm>
            <a:off x="3849597" y="1828800"/>
            <a:ext cx="4837203" cy="2769298"/>
          </a:xfrm>
          <a:prstGeom prst="rect">
            <a:avLst/>
          </a:prstGeom>
          <a:noFill/>
        </p:spPr>
      </p:pic>
    </p:spTree>
    <p:extLst>
      <p:ext uri="{BB962C8B-B14F-4D97-AF65-F5344CB8AC3E}">
        <p14:creationId xmlns:p14="http://schemas.microsoft.com/office/powerpoint/2010/main" val="4061659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E160-3D01-4469-98F3-B061F101CE5F}"/>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2AB0C036-103D-4664-841B-6C8AFD93E63C}"/>
              </a:ext>
            </a:extLst>
          </p:cNvPr>
          <p:cNvSpPr>
            <a:spLocks noGrp="1"/>
          </p:cNvSpPr>
          <p:nvPr>
            <p:ph idx="1"/>
          </p:nvPr>
        </p:nvSpPr>
        <p:spPr/>
        <p:txBody>
          <a:bodyPr/>
          <a:lstStyle/>
          <a:p>
            <a:r>
              <a:rPr lang="en-GB" dirty="0"/>
              <a:t>Relates to the development of  knowledge and the nature of that knowledge</a:t>
            </a:r>
          </a:p>
          <a:p>
            <a:r>
              <a:rPr lang="en-GB" dirty="0"/>
              <a:t>The knowledge development you are embarking upon may not be as dramatic as a “new theory of human motivation”</a:t>
            </a:r>
          </a:p>
          <a:p>
            <a:r>
              <a:rPr lang="en-GB" dirty="0"/>
              <a:t>But even if the purpose has the relatively modest ambition of answering a specific problem in a particular organisation it is, nonetheless developing new knowledge </a:t>
            </a:r>
          </a:p>
        </p:txBody>
      </p:sp>
    </p:spTree>
    <p:extLst>
      <p:ext uri="{BB962C8B-B14F-4D97-AF65-F5344CB8AC3E}">
        <p14:creationId xmlns:p14="http://schemas.microsoft.com/office/powerpoint/2010/main" val="2329401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9FFE-CB40-4801-8854-24BDF70A00F3}"/>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4AC336FB-AECA-41D8-9CAD-345D1176FFD0}"/>
              </a:ext>
            </a:extLst>
          </p:cNvPr>
          <p:cNvSpPr>
            <a:spLocks noGrp="1"/>
          </p:cNvSpPr>
          <p:nvPr>
            <p:ph idx="1"/>
          </p:nvPr>
        </p:nvSpPr>
        <p:spPr/>
        <p:txBody>
          <a:bodyPr/>
          <a:lstStyle/>
          <a:p>
            <a:r>
              <a:rPr lang="en-GB" dirty="0"/>
              <a:t>Influenced by practical considerations </a:t>
            </a:r>
          </a:p>
          <a:p>
            <a:r>
              <a:rPr lang="en-GB" dirty="0"/>
              <a:t>Researcher who is concerned with facts, such as </a:t>
            </a:r>
            <a:r>
              <a:rPr lang="en-GB" dirty="0">
                <a:solidFill>
                  <a:srgbClr val="0070C0"/>
                </a:solidFill>
              </a:rPr>
              <a:t>the resources needed in a manufacturing process </a:t>
            </a:r>
            <a:r>
              <a:rPr lang="en-GB" dirty="0"/>
              <a:t>is likely to have a very different view on the way research should be conducted Vs the researcher concerned with </a:t>
            </a:r>
            <a:r>
              <a:rPr lang="en-GB" dirty="0">
                <a:solidFill>
                  <a:srgbClr val="0070C0"/>
                </a:solidFill>
              </a:rPr>
              <a:t>feelings and attitudes of the workers towards their managers </a:t>
            </a:r>
            <a:r>
              <a:rPr lang="en-GB" dirty="0"/>
              <a:t>in that same manufacturing process. </a:t>
            </a:r>
          </a:p>
          <a:p>
            <a:r>
              <a:rPr lang="en-GB" dirty="0"/>
              <a:t>Strategies and methods will differ and views on what is important and useful.  </a:t>
            </a:r>
          </a:p>
        </p:txBody>
      </p:sp>
    </p:spTree>
    <p:extLst>
      <p:ext uri="{BB962C8B-B14F-4D97-AF65-F5344CB8AC3E}">
        <p14:creationId xmlns:p14="http://schemas.microsoft.com/office/powerpoint/2010/main" val="2382385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2DF2-70A6-4716-AF23-AB82FFD8132E}"/>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FE76C848-E4F1-4894-B554-931A4707DA0D}"/>
              </a:ext>
            </a:extLst>
          </p:cNvPr>
          <p:cNvSpPr>
            <a:spLocks noGrp="1"/>
          </p:cNvSpPr>
          <p:nvPr>
            <p:ph idx="1"/>
          </p:nvPr>
        </p:nvSpPr>
        <p:spPr/>
        <p:txBody>
          <a:bodyPr>
            <a:normAutofit/>
          </a:bodyPr>
          <a:lstStyle/>
          <a:p>
            <a:r>
              <a:rPr lang="en-GB" dirty="0"/>
              <a:t>Whether or not you are consciously aware of them, at every stage in your research you will make a number of types of assumptions (Burrell and Morgan 2016). </a:t>
            </a:r>
          </a:p>
          <a:p>
            <a:r>
              <a:rPr lang="en-GB" dirty="0"/>
              <a:t>These include (but are not limited to) assumptions –</a:t>
            </a:r>
          </a:p>
          <a:p>
            <a:pPr lvl="1"/>
            <a:r>
              <a:rPr lang="en-GB" dirty="0"/>
              <a:t>about the realities you encounter in your research (ontological assumptions), </a:t>
            </a:r>
          </a:p>
          <a:p>
            <a:pPr lvl="1"/>
            <a:r>
              <a:rPr lang="en-GB" dirty="0"/>
              <a:t>about human knowledge (epistemological assumptions), </a:t>
            </a:r>
          </a:p>
          <a:p>
            <a:pPr lvl="1"/>
            <a:r>
              <a:rPr lang="en-GB" dirty="0"/>
              <a:t>about the extent and ways your own values influence your research process (axiological assumptions).</a:t>
            </a:r>
          </a:p>
        </p:txBody>
      </p:sp>
    </p:spTree>
    <p:extLst>
      <p:ext uri="{BB962C8B-B14F-4D97-AF65-F5344CB8AC3E}">
        <p14:creationId xmlns:p14="http://schemas.microsoft.com/office/powerpoint/2010/main" val="193030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C23088-B346-45BA-B3F7-139F8E3F6B38}"/>
              </a:ext>
            </a:extLst>
          </p:cNvPr>
          <p:cNvSpPr>
            <a:spLocks noGrp="1"/>
          </p:cNvSpPr>
          <p:nvPr>
            <p:ph type="title"/>
          </p:nvPr>
        </p:nvSpPr>
        <p:spPr/>
        <p:txBody>
          <a:bodyPr/>
          <a:lstStyle/>
          <a:p>
            <a:r>
              <a:rPr lang="en-GB" dirty="0"/>
              <a:t>Research Philosophy continued..  </a:t>
            </a:r>
          </a:p>
        </p:txBody>
      </p:sp>
      <p:sp>
        <p:nvSpPr>
          <p:cNvPr id="2" name="Content Placeholder 1">
            <a:extLst>
              <a:ext uri="{FF2B5EF4-FFF2-40B4-BE49-F238E27FC236}">
                <a16:creationId xmlns:a16="http://schemas.microsoft.com/office/drawing/2014/main" id="{B1D15879-FCDF-49DD-BF49-6E0A2F64628B}"/>
              </a:ext>
            </a:extLst>
          </p:cNvPr>
          <p:cNvSpPr>
            <a:spLocks noGrp="1"/>
          </p:cNvSpPr>
          <p:nvPr>
            <p:ph idx="1"/>
          </p:nvPr>
        </p:nvSpPr>
        <p:spPr/>
        <p:txBody>
          <a:bodyPr/>
          <a:lstStyle/>
          <a:p>
            <a:r>
              <a:rPr lang="en-GB" dirty="0"/>
              <a:t>One philosophy is not better an another </a:t>
            </a:r>
          </a:p>
          <a:p>
            <a:r>
              <a:rPr lang="en-GB" dirty="0"/>
              <a:t>A research question rarely fits neatly into one</a:t>
            </a:r>
          </a:p>
          <a:p>
            <a:r>
              <a:rPr lang="en-GB" dirty="0"/>
              <a:t>Be flexible about approach and methods you adopt</a:t>
            </a:r>
          </a:p>
          <a:p>
            <a:r>
              <a:rPr lang="en-GB" dirty="0"/>
              <a:t>Philosophical position is a practical benefit </a:t>
            </a:r>
            <a:r>
              <a:rPr lang="en-GB"/>
              <a:t>to  </a:t>
            </a:r>
            <a:r>
              <a:rPr lang="en-GB" dirty="0"/>
              <a:t>understanding the taken for granted assumptions that we all have about how the world works </a:t>
            </a:r>
          </a:p>
          <a:p>
            <a:r>
              <a:rPr lang="en-GB" dirty="0"/>
              <a:t>Only if we have such an understanding can we examine these assumptions, challenge them if we think it appropriate and behave in a different way </a:t>
            </a:r>
          </a:p>
        </p:txBody>
      </p:sp>
    </p:spTree>
    <p:extLst>
      <p:ext uri="{BB962C8B-B14F-4D97-AF65-F5344CB8AC3E}">
        <p14:creationId xmlns:p14="http://schemas.microsoft.com/office/powerpoint/2010/main" val="3849711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BC04-AEDC-4AB4-BDFF-682529731F89}"/>
              </a:ext>
            </a:extLst>
          </p:cNvPr>
          <p:cNvSpPr>
            <a:spLocks noGrp="1"/>
          </p:cNvSpPr>
          <p:nvPr>
            <p:ph type="title"/>
          </p:nvPr>
        </p:nvSpPr>
        <p:spPr/>
        <p:txBody>
          <a:bodyPr/>
          <a:lstStyle/>
          <a:p>
            <a:r>
              <a:rPr lang="en-GB" b="1" dirty="0">
                <a:solidFill>
                  <a:srgbClr val="242424"/>
                </a:solidFill>
                <a:latin typeface="Segoe UI" panose="020B0502040204020203" pitchFamily="34" charset="0"/>
              </a:rPr>
              <a:t>Axiology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6F92E93A-DF01-453D-BFF7-BBFBD4BA4665}"/>
              </a:ext>
            </a:extLst>
          </p:cNvPr>
          <p:cNvSpPr>
            <a:spLocks noGrp="1"/>
          </p:cNvSpPr>
          <p:nvPr>
            <p:ph idx="1"/>
          </p:nvPr>
        </p:nvSpPr>
        <p:spPr/>
        <p:txBody>
          <a:bodyPr>
            <a:normAutofit lnSpcReduction="10000"/>
          </a:bodyPr>
          <a:lstStyle/>
          <a:p>
            <a:pPr algn="l"/>
            <a:r>
              <a:rPr lang="en-GB" b="0" i="0" dirty="0">
                <a:solidFill>
                  <a:srgbClr val="242424"/>
                </a:solidFill>
                <a:effectLst/>
                <a:latin typeface="Segoe UI" panose="020B0502040204020203" pitchFamily="34" charset="0"/>
              </a:rPr>
              <a:t>Axiology is the study of values and ethics. In the context of business dissertation research, axiology examines what is considered valuable and important in the research process.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values influence the researcher's choice of topic and methodology?</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ethical considerations shape the research design and implementation?</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impact do the research findings have on stakeholders and society?</a:t>
            </a:r>
          </a:p>
          <a:p>
            <a:endParaRPr lang="en-GB" dirty="0"/>
          </a:p>
        </p:txBody>
      </p:sp>
    </p:spTree>
    <p:extLst>
      <p:ext uri="{BB962C8B-B14F-4D97-AF65-F5344CB8AC3E}">
        <p14:creationId xmlns:p14="http://schemas.microsoft.com/office/powerpoint/2010/main" val="3272617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D6A0B-82CC-458C-ACAF-D0828A8E372E}"/>
              </a:ext>
            </a:extLst>
          </p:cNvPr>
          <p:cNvSpPr>
            <a:spLocks noGrp="1"/>
          </p:cNvSpPr>
          <p:nvPr>
            <p:ph type="title"/>
          </p:nvPr>
        </p:nvSpPr>
        <p:spPr/>
        <p:txBody>
          <a:bodyPr/>
          <a:lstStyle/>
          <a:p>
            <a:r>
              <a:rPr lang="en-GB" b="1" dirty="0">
                <a:solidFill>
                  <a:srgbClr val="242424"/>
                </a:solidFill>
                <a:latin typeface="Segoe UI" panose="020B0502040204020203" pitchFamily="34" charset="0"/>
              </a:rPr>
              <a:t>Epistemology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9D627D5-00E1-4044-948A-CF29FD8616F1}"/>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Epistemology is the study of knowledge and how it is acquired. In (business) research, epistemology focuses on the nature and scope of knowledge, and how researchers come to know what they know. </a:t>
            </a:r>
          </a:p>
          <a:p>
            <a:pPr algn="l"/>
            <a:r>
              <a:rPr lang="en-GB" b="0" i="0" dirty="0">
                <a:solidFill>
                  <a:srgbClr val="242424"/>
                </a:solidFill>
                <a:effectLst/>
                <a:latin typeface="Segoe UI" panose="020B0502040204020203" pitchFamily="34" charset="0"/>
              </a:rPr>
              <a:t>It involves questions such as: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constitutes valid knowledge in business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How can researchers ensure the reliability and validity of their findings?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methods are appropriate for gathering and analysing data?</a:t>
            </a:r>
          </a:p>
          <a:p>
            <a:endParaRPr lang="en-GB" dirty="0"/>
          </a:p>
        </p:txBody>
      </p:sp>
    </p:spTree>
    <p:extLst>
      <p:ext uri="{BB962C8B-B14F-4D97-AF65-F5344CB8AC3E}">
        <p14:creationId xmlns:p14="http://schemas.microsoft.com/office/powerpoint/2010/main" val="1808337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757B-9F54-4BCD-8C60-BC037EB500FC}"/>
              </a:ext>
            </a:extLst>
          </p:cNvPr>
          <p:cNvSpPr>
            <a:spLocks noGrp="1"/>
          </p:cNvSpPr>
          <p:nvPr>
            <p:ph type="title"/>
          </p:nvPr>
        </p:nvSpPr>
        <p:spPr/>
        <p:txBody>
          <a:bodyPr/>
          <a:lstStyle/>
          <a:p>
            <a:r>
              <a:rPr lang="en-GB" b="1" dirty="0"/>
              <a:t>Ontology </a:t>
            </a:r>
          </a:p>
        </p:txBody>
      </p:sp>
      <p:sp>
        <p:nvSpPr>
          <p:cNvPr id="3" name="Content Placeholder 2">
            <a:extLst>
              <a:ext uri="{FF2B5EF4-FFF2-40B4-BE49-F238E27FC236}">
                <a16:creationId xmlns:a16="http://schemas.microsoft.com/office/drawing/2014/main" id="{48428DC0-0D56-47BD-A2E9-675F5E52D4FC}"/>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Ontology is the study of the nature of reality and existence. In business (dissertation) research, ontology concerns the assumptions researchers make about the nature of the phenomena they are studying.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is the nature of the business environment being studied?</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researchers conceptualise and define the key hypotheses in their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are the underlying assumptions about the existence and behaviour of business entities?</a:t>
            </a:r>
          </a:p>
          <a:p>
            <a:endParaRPr lang="en-GB" dirty="0"/>
          </a:p>
        </p:txBody>
      </p:sp>
    </p:spTree>
    <p:extLst>
      <p:ext uri="{BB962C8B-B14F-4D97-AF65-F5344CB8AC3E}">
        <p14:creationId xmlns:p14="http://schemas.microsoft.com/office/powerpoint/2010/main" val="538065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24A0-B7BA-4E6A-B230-E9CB836C54A7}"/>
              </a:ext>
            </a:extLst>
          </p:cNvPr>
          <p:cNvSpPr>
            <a:spLocks noGrp="1"/>
          </p:cNvSpPr>
          <p:nvPr>
            <p:ph type="title"/>
          </p:nvPr>
        </p:nvSpPr>
        <p:spPr/>
        <p:txBody>
          <a:bodyPr/>
          <a:lstStyle/>
          <a:p>
            <a:r>
              <a:rPr lang="en-GB" dirty="0"/>
              <a:t>Pragmatism </a:t>
            </a:r>
          </a:p>
        </p:txBody>
      </p:sp>
      <p:sp>
        <p:nvSpPr>
          <p:cNvPr id="3" name="Content Placeholder 2">
            <a:extLst>
              <a:ext uri="{FF2B5EF4-FFF2-40B4-BE49-F238E27FC236}">
                <a16:creationId xmlns:a16="http://schemas.microsoft.com/office/drawing/2014/main" id="{85844E16-B617-4A7E-AACA-4EE1476DD9A7}"/>
              </a:ext>
            </a:extLst>
          </p:cNvPr>
          <p:cNvSpPr>
            <a:spLocks noGrp="1"/>
          </p:cNvSpPr>
          <p:nvPr>
            <p:ph idx="1"/>
          </p:nvPr>
        </p:nvSpPr>
        <p:spPr>
          <a:xfrm>
            <a:off x="457200" y="1386107"/>
            <a:ext cx="8229600" cy="3917032"/>
          </a:xfrm>
        </p:spPr>
        <p:txBody>
          <a:bodyPr>
            <a:noAutofit/>
          </a:bodyPr>
          <a:lstStyle/>
          <a:p>
            <a:endParaRPr lang="en-GB" sz="1600" dirty="0"/>
          </a:p>
          <a:p>
            <a:endParaRPr lang="en-GB" sz="1600" dirty="0"/>
          </a:p>
          <a:p>
            <a:r>
              <a:rPr lang="en-GB" sz="1600" dirty="0"/>
              <a:t>Pragmatism focuses on the practical application of research. It suggests that the value of research lies in its usefulness and applicability. Researchers using this philosophy often mix methods to find solutions to real-world problems.</a:t>
            </a:r>
          </a:p>
          <a:p>
            <a:endParaRPr lang="en-GB" sz="1600" dirty="0"/>
          </a:p>
          <a:p>
            <a:r>
              <a:rPr lang="en-GB" sz="1600" dirty="0"/>
              <a:t>If you were to undertake pragmatist research, this would mean that the most important determinant for your research design and strategy would be the research problem that you would try to address, and your research question. </a:t>
            </a:r>
          </a:p>
          <a:p>
            <a:endParaRPr lang="en-GB" sz="1600" dirty="0"/>
          </a:p>
          <a:p>
            <a:r>
              <a:rPr lang="en-GB" sz="1600" dirty="0"/>
              <a:t>Your research question, in turn, would be likely to incorporate the pragmatist emphasis of practical outcomes. (Saunders et al 2023)</a:t>
            </a:r>
          </a:p>
        </p:txBody>
      </p:sp>
    </p:spTree>
    <p:extLst>
      <p:ext uri="{BB962C8B-B14F-4D97-AF65-F5344CB8AC3E}">
        <p14:creationId xmlns:p14="http://schemas.microsoft.com/office/powerpoint/2010/main" val="344180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7B0C9-F8BB-486B-9489-8495BF458310}"/>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8248C400-58D9-497E-91BB-2E704653DA33}"/>
              </a:ext>
            </a:extLst>
          </p:cNvPr>
          <p:cNvSpPr>
            <a:spLocks noGrp="1"/>
          </p:cNvSpPr>
          <p:nvPr>
            <p:ph idx="1"/>
          </p:nvPr>
        </p:nvSpPr>
        <p:spPr/>
        <p:txBody>
          <a:bodyPr>
            <a:normAutofit/>
          </a:bodyPr>
          <a:lstStyle/>
          <a:p>
            <a:pPr marR="47625">
              <a:lnSpc>
                <a:spcPct val="107000"/>
              </a:lnSpc>
              <a:spcBef>
                <a:spcPts val="375"/>
              </a:spcBef>
              <a:spcAft>
                <a:spcPts val="375"/>
              </a:spcAft>
            </a:pPr>
            <a:r>
              <a:rPr lang="en-GB" sz="18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Imagine a business researcher studying the impact of digital transformation on business models. </a:t>
            </a:r>
          </a:p>
          <a:p>
            <a:pPr marR="47625">
              <a:lnSpc>
                <a:spcPct val="107000"/>
              </a:lnSpc>
              <a:spcBef>
                <a:spcPts val="375"/>
              </a:spcBef>
              <a:spcAft>
                <a:spcPts val="375"/>
              </a:spcAft>
            </a:pPr>
            <a:r>
              <a:rPr lang="en-GB" sz="18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A pragmatist approach would involve: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Using both qualitative methods (such as interviews with business leaders) and quantitative methods (such as surveys and statistical analysis) to gather data.</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Focusing on practical outcomes, such as identifying best practices for implementing digital transformation and measuring its impact on business performance.</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Integrating both objective data (e.g., financial metrics) and subjective insights (e.g., employee experiences) to provide a well-rounded understanding of the research problem.</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R="47625" lvl="1">
              <a:lnSpc>
                <a:spcPct val="107000"/>
              </a:lnSpc>
              <a:spcBef>
                <a:spcPts val="375"/>
              </a:spcBef>
              <a:spcAft>
                <a:spcPts val="375"/>
              </a:spcAf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By adopting a pragmatist research philosophy, the researcher can produce actionable insights that are relevant and useful for businesses undergoing digital transformation.</a:t>
            </a:r>
            <a:endParaRPr lang="en-GB" sz="1500" dirty="0">
              <a:effectLst/>
              <a:latin typeface="Calibri" panose="020F0502020204030204" pitchFamily="34" charset="0"/>
              <a:ea typeface="DengXian" panose="02010600030101010101" pitchFamily="2" charset="-122"/>
              <a:cs typeface="Arial" panose="020B0604020202020204" pitchFamily="34" charset="0"/>
            </a:endParaRPr>
          </a:p>
          <a:p>
            <a:pPr lvl="1">
              <a:lnSpc>
                <a:spcPct val="107000"/>
              </a:lnSpc>
              <a:spcAft>
                <a:spcPts val="800"/>
              </a:spcAft>
            </a:pPr>
            <a:endParaRPr lang="en-GB" sz="15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55327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EDDF17-6A56-4F1E-B17A-32E230D2E82A}"/>
              </a:ext>
            </a:extLst>
          </p:cNvPr>
          <p:cNvSpPr>
            <a:spLocks noGrp="1"/>
          </p:cNvSpPr>
          <p:nvPr>
            <p:ph idx="1"/>
          </p:nvPr>
        </p:nvSpPr>
        <p:spPr>
          <a:xfrm>
            <a:off x="685800" y="533400"/>
            <a:ext cx="8001000" cy="4983833"/>
          </a:xfrm>
        </p:spPr>
        <p:txBody>
          <a:bodyPr>
            <a:normAutofit lnSpcReduction="10000"/>
          </a:bodyPr>
          <a:lstStyle/>
          <a:p>
            <a:pPr algn="l">
              <a:buFont typeface="+mj-lt"/>
              <a:buAutoNum type="arabicPeriod"/>
            </a:pPr>
            <a:r>
              <a:rPr lang="en-GB" b="1" i="0" dirty="0">
                <a:solidFill>
                  <a:srgbClr val="242424"/>
                </a:solidFill>
                <a:effectLst/>
                <a:latin typeface="Segoe UI" panose="020B0502040204020203" pitchFamily="34" charset="0"/>
              </a:rPr>
              <a:t>Positivism</a:t>
            </a:r>
            <a:r>
              <a:rPr lang="en-GB" b="0" i="0" dirty="0">
                <a:solidFill>
                  <a:srgbClr val="242424"/>
                </a:solidFill>
                <a:effectLst/>
                <a:latin typeface="Segoe UI" panose="020B0502040204020203" pitchFamily="34" charset="0"/>
              </a:rPr>
              <a:t>: This philosophy is based on the idea that reality is objective and can be observed and described from an unbiased perspective. </a:t>
            </a:r>
          </a:p>
          <a:p>
            <a:pPr marL="0" indent="0" algn="l">
              <a:buNone/>
            </a:pPr>
            <a:r>
              <a:rPr lang="en-GB" b="0" i="0" dirty="0">
                <a:solidFill>
                  <a:srgbClr val="0070C0"/>
                </a:solidFill>
                <a:effectLst/>
                <a:latin typeface="Segoe UI" panose="020B0502040204020203" pitchFamily="34" charset="0"/>
              </a:rPr>
              <a:t>Researchers using this approach often rely on quantitative methods and statistical analysis.</a:t>
            </a:r>
          </a:p>
          <a:p>
            <a:pPr marL="0" indent="0" algn="l">
              <a:buNone/>
            </a:pPr>
            <a:endParaRPr lang="en-GB" b="0" i="0" dirty="0">
              <a:solidFill>
                <a:srgbClr val="242424"/>
              </a:solidFill>
              <a:effectLst/>
              <a:latin typeface="Segoe UI" panose="020B0502040204020203" pitchFamily="34" charset="0"/>
            </a:endParaRPr>
          </a:p>
          <a:p>
            <a:pPr marL="0" indent="0" algn="l">
              <a:buNone/>
            </a:pPr>
            <a:r>
              <a:rPr lang="en-GB" b="1" i="0" dirty="0">
                <a:solidFill>
                  <a:srgbClr val="242424"/>
                </a:solidFill>
                <a:effectLst/>
                <a:latin typeface="Segoe UI" panose="020B0502040204020203" pitchFamily="34" charset="0"/>
              </a:rPr>
              <a:t>2. Interpretivism</a:t>
            </a:r>
            <a:r>
              <a:rPr lang="en-GB" b="0" i="0" dirty="0">
                <a:solidFill>
                  <a:srgbClr val="242424"/>
                </a:solidFill>
                <a:effectLst/>
                <a:latin typeface="Segoe UI" panose="020B0502040204020203" pitchFamily="34" charset="0"/>
              </a:rPr>
              <a:t>: This philosophy emphasises understanding the subjective meaning of social phenomena. It suggests that reality is constructed by individuals and can vary based on their experiences and contexts. </a:t>
            </a:r>
          </a:p>
          <a:p>
            <a:pPr marL="0" indent="0" algn="l">
              <a:buNone/>
            </a:pPr>
            <a:r>
              <a:rPr lang="en-GB" b="0" i="0" dirty="0">
                <a:solidFill>
                  <a:srgbClr val="0070C0"/>
                </a:solidFill>
                <a:effectLst/>
                <a:latin typeface="Segoe UI" panose="020B0502040204020203" pitchFamily="34" charset="0"/>
              </a:rPr>
              <a:t>Qualitative methods, such as interviews and observations, are commonly used.</a:t>
            </a:r>
          </a:p>
          <a:p>
            <a:endParaRPr lang="en-GB" dirty="0"/>
          </a:p>
        </p:txBody>
      </p:sp>
    </p:spTree>
    <p:extLst>
      <p:ext uri="{BB962C8B-B14F-4D97-AF65-F5344CB8AC3E}">
        <p14:creationId xmlns:p14="http://schemas.microsoft.com/office/powerpoint/2010/main" val="2133580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343F-1FB2-4A71-BF17-26B0457A51C7}"/>
              </a:ext>
            </a:extLst>
          </p:cNvPr>
          <p:cNvSpPr>
            <a:spLocks noGrp="1"/>
          </p:cNvSpPr>
          <p:nvPr>
            <p:ph type="title"/>
          </p:nvPr>
        </p:nvSpPr>
        <p:spPr/>
        <p:txBody>
          <a:bodyPr/>
          <a:lstStyle/>
          <a:p>
            <a:r>
              <a:rPr lang="en-GB" dirty="0"/>
              <a:t>However </a:t>
            </a:r>
          </a:p>
        </p:txBody>
      </p:sp>
      <p:sp>
        <p:nvSpPr>
          <p:cNvPr id="3" name="Content Placeholder 2">
            <a:extLst>
              <a:ext uri="{FF2B5EF4-FFF2-40B4-BE49-F238E27FC236}">
                <a16:creationId xmlns:a16="http://schemas.microsoft.com/office/drawing/2014/main" id="{0D0E5675-C214-48B2-BBE3-0783596B5BAF}"/>
              </a:ext>
            </a:extLst>
          </p:cNvPr>
          <p:cNvSpPr>
            <a:spLocks noGrp="1"/>
          </p:cNvSpPr>
          <p:nvPr>
            <p:ph idx="1"/>
          </p:nvPr>
        </p:nvSpPr>
        <p:spPr/>
        <p:txBody>
          <a:bodyPr/>
          <a:lstStyle/>
          <a:p>
            <a:r>
              <a:rPr lang="en-GB" dirty="0"/>
              <a:t>Research philosophies can be differentiated in terms of where their assumptions fall on an objectivism–subjectivism continua……</a:t>
            </a:r>
          </a:p>
        </p:txBody>
      </p:sp>
    </p:spTree>
    <p:extLst>
      <p:ext uri="{BB962C8B-B14F-4D97-AF65-F5344CB8AC3E}">
        <p14:creationId xmlns:p14="http://schemas.microsoft.com/office/powerpoint/2010/main" val="2803552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83BE9-1A24-47A0-AB0A-9D312D88006E}"/>
              </a:ext>
            </a:extLst>
          </p:cNvPr>
          <p:cNvSpPr>
            <a:spLocks noGrp="1"/>
          </p:cNvSpPr>
          <p:nvPr>
            <p:ph type="title"/>
          </p:nvPr>
        </p:nvSpPr>
        <p:spPr/>
        <p:txBody>
          <a:bodyPr/>
          <a:lstStyle/>
          <a:p>
            <a:r>
              <a:rPr lang="en-GB" dirty="0"/>
              <a:t>Objectivism </a:t>
            </a:r>
          </a:p>
        </p:txBody>
      </p:sp>
      <p:sp>
        <p:nvSpPr>
          <p:cNvPr id="3" name="Content Placeholder 2">
            <a:extLst>
              <a:ext uri="{FF2B5EF4-FFF2-40B4-BE49-F238E27FC236}">
                <a16:creationId xmlns:a16="http://schemas.microsoft.com/office/drawing/2014/main" id="{040A2D70-6862-48BE-B1DC-31F1E4F3DACE}"/>
              </a:ext>
            </a:extLst>
          </p:cNvPr>
          <p:cNvSpPr>
            <a:spLocks noGrp="1"/>
          </p:cNvSpPr>
          <p:nvPr>
            <p:ph idx="1"/>
          </p:nvPr>
        </p:nvSpPr>
        <p:spPr/>
        <p:txBody>
          <a:bodyPr>
            <a:normAutofit/>
          </a:bodyPr>
          <a:lstStyle/>
          <a:p>
            <a:r>
              <a:rPr lang="en-GB" dirty="0"/>
              <a:t>Ontologically, objectivism embraces realism. </a:t>
            </a:r>
          </a:p>
          <a:p>
            <a:r>
              <a:rPr lang="en-GB" dirty="0"/>
              <a:t>Objectivism is the belief that reality or knowledge is fixed and definite. </a:t>
            </a:r>
          </a:p>
          <a:p>
            <a:endParaRPr lang="en-GB" dirty="0"/>
          </a:p>
          <a:p>
            <a:endParaRPr lang="en-GB" dirty="0"/>
          </a:p>
          <a:p>
            <a:endParaRPr lang="en-GB" dirty="0"/>
          </a:p>
        </p:txBody>
      </p:sp>
    </p:spTree>
    <p:extLst>
      <p:ext uri="{BB962C8B-B14F-4D97-AF65-F5344CB8AC3E}">
        <p14:creationId xmlns:p14="http://schemas.microsoft.com/office/powerpoint/2010/main" val="3651276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AD24-4EB3-4DF7-BB05-625A0D432A10}"/>
              </a:ext>
            </a:extLst>
          </p:cNvPr>
          <p:cNvSpPr>
            <a:spLocks noGrp="1"/>
          </p:cNvSpPr>
          <p:nvPr>
            <p:ph type="title"/>
          </p:nvPr>
        </p:nvSpPr>
        <p:spPr/>
        <p:txBody>
          <a:bodyPr/>
          <a:lstStyle/>
          <a:p>
            <a:r>
              <a:rPr lang="en-GB" dirty="0"/>
              <a:t>Management as an example</a:t>
            </a:r>
          </a:p>
        </p:txBody>
      </p:sp>
      <p:sp>
        <p:nvSpPr>
          <p:cNvPr id="3" name="Content Placeholder 2">
            <a:extLst>
              <a:ext uri="{FF2B5EF4-FFF2-40B4-BE49-F238E27FC236}">
                <a16:creationId xmlns:a16="http://schemas.microsoft.com/office/drawing/2014/main" id="{0344FD1C-E950-450D-93F4-3575569786A1}"/>
              </a:ext>
            </a:extLst>
          </p:cNvPr>
          <p:cNvSpPr>
            <a:spLocks noGrp="1"/>
          </p:cNvSpPr>
          <p:nvPr>
            <p:ph idx="1"/>
          </p:nvPr>
        </p:nvSpPr>
        <p:spPr/>
        <p:txBody>
          <a:bodyPr>
            <a:normAutofit fontScale="85000" lnSpcReduction="10000"/>
          </a:bodyPr>
          <a:lstStyle/>
          <a:p>
            <a:r>
              <a:rPr lang="en-GB" dirty="0"/>
              <a:t>You may argue that management is an objective entity and decide to adopt an objectivist stance to the study of particular aspects of management in a specific organisation </a:t>
            </a:r>
          </a:p>
          <a:p>
            <a:r>
              <a:rPr lang="en-GB" dirty="0"/>
              <a:t>In order to justify this you would say- managers in your organisation have job descriptions which prescribe to their duties, there are operating procedures to which they must adhere, they are part of a formal structure which locates them in a hierarchy with people reporting to them and they report to more senior managers </a:t>
            </a:r>
          </a:p>
          <a:p>
            <a:r>
              <a:rPr lang="en-GB" dirty="0"/>
              <a:t>This view emphasises the structural aspects of management and assumes that management is similar in all organisations. Aspects of the structure in which management operates may differ, but the essence of the function is very much the same in all organisations.</a:t>
            </a:r>
          </a:p>
        </p:txBody>
      </p:sp>
    </p:spTree>
    <p:extLst>
      <p:ext uri="{BB962C8B-B14F-4D97-AF65-F5344CB8AC3E}">
        <p14:creationId xmlns:p14="http://schemas.microsoft.com/office/powerpoint/2010/main" val="1586407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table of research&#10;&#10;Description automatically generated with medium confidence">
            <a:extLst>
              <a:ext uri="{FF2B5EF4-FFF2-40B4-BE49-F238E27FC236}">
                <a16:creationId xmlns:a16="http://schemas.microsoft.com/office/drawing/2014/main" id="{5C7B04ED-417B-40D0-9058-4EC792FC6D3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38569"/>
          <a:stretch/>
        </p:blipFill>
        <p:spPr bwMode="auto">
          <a:xfrm>
            <a:off x="90488" y="762501"/>
            <a:ext cx="8963025" cy="3276099"/>
          </a:xfrm>
          <a:prstGeom prst="rect">
            <a:avLst/>
          </a:prstGeom>
          <a:solidFill>
            <a:srgbClr val="FFFFFF"/>
          </a:solidFill>
        </p:spPr>
      </p:pic>
    </p:spTree>
    <p:extLst>
      <p:ext uri="{BB962C8B-B14F-4D97-AF65-F5344CB8AC3E}">
        <p14:creationId xmlns:p14="http://schemas.microsoft.com/office/powerpoint/2010/main" val="1450525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040C-B26D-4C31-A4DB-AF062B93BFB1}"/>
              </a:ext>
            </a:extLst>
          </p:cNvPr>
          <p:cNvSpPr>
            <a:spLocks noGrp="1"/>
          </p:cNvSpPr>
          <p:nvPr>
            <p:ph type="title"/>
          </p:nvPr>
        </p:nvSpPr>
        <p:spPr/>
        <p:txBody>
          <a:bodyPr/>
          <a:lstStyle/>
          <a:p>
            <a:r>
              <a:rPr lang="en-GB" dirty="0"/>
              <a:t>Subjectivism  </a:t>
            </a:r>
          </a:p>
        </p:txBody>
      </p:sp>
      <p:sp>
        <p:nvSpPr>
          <p:cNvPr id="3" name="Content Placeholder 2">
            <a:extLst>
              <a:ext uri="{FF2B5EF4-FFF2-40B4-BE49-F238E27FC236}">
                <a16:creationId xmlns:a16="http://schemas.microsoft.com/office/drawing/2014/main" id="{6B488B37-8BB0-4E03-8D31-032EAE6F8B73}"/>
              </a:ext>
            </a:extLst>
          </p:cNvPr>
          <p:cNvSpPr>
            <a:spLocks noGrp="1"/>
          </p:cNvSpPr>
          <p:nvPr>
            <p:ph idx="1"/>
          </p:nvPr>
        </p:nvSpPr>
        <p:spPr/>
        <p:txBody>
          <a:bodyPr/>
          <a:lstStyle/>
          <a:p>
            <a:r>
              <a:rPr lang="en-GB" dirty="0"/>
              <a:t>The subjectivist view is that social phenomena are created from the perceptions and the consequence actions of social actors </a:t>
            </a:r>
          </a:p>
          <a:p>
            <a:r>
              <a:rPr lang="en-GB" dirty="0"/>
              <a:t>This is a continual process in that though the process of social interaction these social phenomena are in a constant state of revision </a:t>
            </a:r>
          </a:p>
          <a:p>
            <a:r>
              <a:rPr lang="en-GB" dirty="0" err="1"/>
              <a:t>Rementyl</a:t>
            </a:r>
            <a:r>
              <a:rPr lang="en-GB" dirty="0"/>
              <a:t> et al (1998:35) stress the necessity to study the details of the situation to understand the reality or perhaps a reality working behind them </a:t>
            </a:r>
          </a:p>
        </p:txBody>
      </p:sp>
    </p:spTree>
    <p:extLst>
      <p:ext uri="{BB962C8B-B14F-4D97-AF65-F5344CB8AC3E}">
        <p14:creationId xmlns:p14="http://schemas.microsoft.com/office/powerpoint/2010/main" val="3552464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4582-AD1A-47A6-8CF9-2DDC8058E3A6}"/>
              </a:ext>
            </a:extLst>
          </p:cNvPr>
          <p:cNvSpPr>
            <a:spLocks noGrp="1"/>
          </p:cNvSpPr>
          <p:nvPr>
            <p:ph type="title"/>
          </p:nvPr>
        </p:nvSpPr>
        <p:spPr/>
        <p:txBody>
          <a:bodyPr/>
          <a:lstStyle/>
          <a:p>
            <a:r>
              <a:rPr lang="en-GB" dirty="0"/>
              <a:t>Management as an example continued..  </a:t>
            </a:r>
          </a:p>
        </p:txBody>
      </p:sp>
      <p:sp>
        <p:nvSpPr>
          <p:cNvPr id="3" name="Content Placeholder 2">
            <a:extLst>
              <a:ext uri="{FF2B5EF4-FFF2-40B4-BE49-F238E27FC236}">
                <a16:creationId xmlns:a16="http://schemas.microsoft.com/office/drawing/2014/main" id="{AB028ED6-7105-4D97-9B75-3D10D746A414}"/>
              </a:ext>
            </a:extLst>
          </p:cNvPr>
          <p:cNvSpPr>
            <a:spLocks noGrp="1"/>
          </p:cNvSpPr>
          <p:nvPr>
            <p:ph idx="1"/>
          </p:nvPr>
        </p:nvSpPr>
        <p:spPr/>
        <p:txBody>
          <a:bodyPr/>
          <a:lstStyle/>
          <a:p>
            <a:r>
              <a:rPr lang="en-GB" dirty="0"/>
              <a:t>However your approach to the study of management you may prefer to take the view that the objective aspects of management are less important then the way in which the managers themselves attached their own individual meanings to their jobs and the way they think that those jobs should be performed. </a:t>
            </a:r>
          </a:p>
          <a:p>
            <a:endParaRPr lang="en-GB" dirty="0"/>
          </a:p>
          <a:p>
            <a:r>
              <a:rPr lang="en-GB" dirty="0"/>
              <a:t>This approach would be more like the subjective view </a:t>
            </a:r>
          </a:p>
        </p:txBody>
      </p:sp>
    </p:spTree>
    <p:extLst>
      <p:ext uri="{BB962C8B-B14F-4D97-AF65-F5344CB8AC3E}">
        <p14:creationId xmlns:p14="http://schemas.microsoft.com/office/powerpoint/2010/main" val="576383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A607-B626-4123-8863-2BF277B071F2}"/>
              </a:ext>
            </a:extLst>
          </p:cNvPr>
          <p:cNvSpPr>
            <a:spLocks noGrp="1"/>
          </p:cNvSpPr>
          <p:nvPr>
            <p:ph type="title"/>
          </p:nvPr>
        </p:nvSpPr>
        <p:spPr/>
        <p:txBody>
          <a:bodyPr/>
          <a:lstStyle/>
          <a:p>
            <a:r>
              <a:rPr lang="en-GB" dirty="0"/>
              <a:t>Positivism</a:t>
            </a:r>
          </a:p>
        </p:txBody>
      </p:sp>
      <p:sp>
        <p:nvSpPr>
          <p:cNvPr id="3" name="Content Placeholder 2">
            <a:extLst>
              <a:ext uri="{FF2B5EF4-FFF2-40B4-BE49-F238E27FC236}">
                <a16:creationId xmlns:a16="http://schemas.microsoft.com/office/drawing/2014/main" id="{975EB6FC-F970-4B09-A11B-DF2E1A5C924F}"/>
              </a:ext>
            </a:extLst>
          </p:cNvPr>
          <p:cNvSpPr>
            <a:spLocks noGrp="1"/>
          </p:cNvSpPr>
          <p:nvPr>
            <p:ph idx="1"/>
          </p:nvPr>
        </p:nvSpPr>
        <p:spPr/>
        <p:txBody>
          <a:bodyPr/>
          <a:lstStyle/>
          <a:p>
            <a:r>
              <a:rPr lang="en-GB" dirty="0"/>
              <a:t>Relates to the philosophical stance of the natural scientist. This entails working with an observable social reality and the end product can be law-like generalisations similar to those in the physical and natural sciences.</a:t>
            </a:r>
          </a:p>
        </p:txBody>
      </p:sp>
    </p:spTree>
    <p:extLst>
      <p:ext uri="{BB962C8B-B14F-4D97-AF65-F5344CB8AC3E}">
        <p14:creationId xmlns:p14="http://schemas.microsoft.com/office/powerpoint/2010/main" val="4164723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3D63-B7BA-4B03-B39D-660B893AAB9F}"/>
              </a:ext>
            </a:extLst>
          </p:cNvPr>
          <p:cNvSpPr>
            <a:spLocks noGrp="1"/>
          </p:cNvSpPr>
          <p:nvPr>
            <p:ph type="title"/>
          </p:nvPr>
        </p:nvSpPr>
        <p:spPr/>
        <p:txBody>
          <a:bodyPr/>
          <a:lstStyle/>
          <a:p>
            <a:r>
              <a:rPr lang="en-GB" dirty="0"/>
              <a:t>Examples of positivist research </a:t>
            </a:r>
          </a:p>
        </p:txBody>
      </p:sp>
      <p:sp>
        <p:nvSpPr>
          <p:cNvPr id="3" name="Content Placeholder 2">
            <a:extLst>
              <a:ext uri="{FF2B5EF4-FFF2-40B4-BE49-F238E27FC236}">
                <a16:creationId xmlns:a16="http://schemas.microsoft.com/office/drawing/2014/main" id="{4AF98D17-AAF2-4D54-9B0F-F0998A25471E}"/>
              </a:ext>
            </a:extLst>
          </p:cNvPr>
          <p:cNvSpPr>
            <a:spLocks noGrp="1"/>
          </p:cNvSpPr>
          <p:nvPr>
            <p:ph idx="1"/>
          </p:nvPr>
        </p:nvSpPr>
        <p:spPr/>
        <p:txBody>
          <a:bodyPr/>
          <a:lstStyle/>
          <a:p>
            <a:r>
              <a:rPr lang="en-GB" dirty="0"/>
              <a:t>Tim was conducting a piece of research for his own project on the economic benefits of remote working for software developers </a:t>
            </a:r>
          </a:p>
          <a:p>
            <a:r>
              <a:rPr lang="en-GB" dirty="0"/>
              <a:t>He studied the literature on remote working in general and read in detail 2 past dissertations in his University library that dealt with the same phenomenon, although they did not relate specifically to software developers </a:t>
            </a:r>
          </a:p>
        </p:txBody>
      </p:sp>
    </p:spTree>
    <p:extLst>
      <p:ext uri="{BB962C8B-B14F-4D97-AF65-F5344CB8AC3E}">
        <p14:creationId xmlns:p14="http://schemas.microsoft.com/office/powerpoint/2010/main" val="3138210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BDB-BAB5-4ED2-98F8-0D3FF5198A6E}"/>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926F4956-64D9-4B71-A181-D82E932D81C0}"/>
              </a:ext>
            </a:extLst>
          </p:cNvPr>
          <p:cNvSpPr>
            <a:spLocks noGrp="1"/>
          </p:cNvSpPr>
          <p:nvPr>
            <p:ph idx="1"/>
          </p:nvPr>
        </p:nvSpPr>
        <p:spPr/>
        <p:txBody>
          <a:bodyPr/>
          <a:lstStyle/>
          <a:p>
            <a:r>
              <a:rPr lang="en-GB" dirty="0"/>
              <a:t>As a result of his reading, Tim developed a number of theoretical propositions each of which contained specific hypothesis </a:t>
            </a:r>
          </a:p>
          <a:p>
            <a:r>
              <a:rPr lang="en-GB" dirty="0"/>
              <a:t>Listed next , Tim developed in relation to potential increased costs, which may negotiate the economic gains of remote working  </a:t>
            </a:r>
          </a:p>
          <a:p>
            <a:r>
              <a:rPr lang="en-GB" dirty="0"/>
              <a:t>Theoretical proposition integrated costs may negate the productivity gains from remote working </a:t>
            </a:r>
          </a:p>
        </p:txBody>
      </p:sp>
    </p:spTree>
    <p:extLst>
      <p:ext uri="{BB962C8B-B14F-4D97-AF65-F5344CB8AC3E}">
        <p14:creationId xmlns:p14="http://schemas.microsoft.com/office/powerpoint/2010/main" val="4282383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182B-B280-48B4-9356-B17044B0624B}"/>
              </a:ext>
            </a:extLst>
          </p:cNvPr>
          <p:cNvSpPr>
            <a:spLocks noGrp="1"/>
          </p:cNvSpPr>
          <p:nvPr>
            <p:ph type="title"/>
          </p:nvPr>
        </p:nvSpPr>
        <p:spPr/>
        <p:txBody>
          <a:bodyPr/>
          <a:lstStyle/>
          <a:p>
            <a:r>
              <a:rPr lang="en-GB" dirty="0"/>
              <a:t>Continued specific hypothesis </a:t>
            </a:r>
          </a:p>
        </p:txBody>
      </p:sp>
      <p:sp>
        <p:nvSpPr>
          <p:cNvPr id="3" name="Content Placeholder 2">
            <a:extLst>
              <a:ext uri="{FF2B5EF4-FFF2-40B4-BE49-F238E27FC236}">
                <a16:creationId xmlns:a16="http://schemas.microsoft.com/office/drawing/2014/main" id="{D2BFFC10-3CC3-4AE0-8795-E2213DF7CD8D}"/>
              </a:ext>
            </a:extLst>
          </p:cNvPr>
          <p:cNvSpPr>
            <a:spLocks noGrp="1"/>
          </p:cNvSpPr>
          <p:nvPr>
            <p:ph idx="1"/>
          </p:nvPr>
        </p:nvSpPr>
        <p:spPr/>
        <p:txBody>
          <a:bodyPr/>
          <a:lstStyle/>
          <a:p>
            <a:pPr marL="0" indent="0">
              <a:buNone/>
            </a:pPr>
            <a:r>
              <a:rPr lang="en-GB" dirty="0"/>
              <a:t>1. Increased costs for computer hardware, software and telecommunications equipment will negate the productivity gains from remote working </a:t>
            </a:r>
          </a:p>
          <a:p>
            <a:pPr marL="0" indent="0">
              <a:buNone/>
            </a:pPr>
            <a:r>
              <a:rPr lang="en-GB" dirty="0"/>
              <a:t>2. Remote workers will require additional support from on site employees for example technicians which will negate the productivity gains from homeworking </a:t>
            </a:r>
          </a:p>
        </p:txBody>
      </p:sp>
    </p:spTree>
    <p:extLst>
      <p:ext uri="{BB962C8B-B14F-4D97-AF65-F5344CB8AC3E}">
        <p14:creationId xmlns:p14="http://schemas.microsoft.com/office/powerpoint/2010/main" val="780764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87B3-27DC-4C2C-B2A8-CE340E553DD9}"/>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57625443-15C0-4B52-B074-8D56639251CA}"/>
              </a:ext>
            </a:extLst>
          </p:cNvPr>
          <p:cNvSpPr>
            <a:spLocks noGrp="1"/>
          </p:cNvSpPr>
          <p:nvPr>
            <p:ph idx="1"/>
          </p:nvPr>
        </p:nvSpPr>
        <p:spPr/>
        <p:txBody>
          <a:bodyPr/>
          <a:lstStyle/>
          <a:p>
            <a:pPr marL="457200" indent="-457200">
              <a:buAutoNum type="arabicPeriod" startAt="3"/>
            </a:pPr>
            <a:r>
              <a:rPr lang="en-GB" dirty="0"/>
              <a:t>Work displaced to other employees and all increased supervision requirements will negate the productivity gains from remote working </a:t>
            </a:r>
          </a:p>
          <a:p>
            <a:pPr marL="457200" indent="-457200">
              <a:buAutoNum type="arabicPeriod" startAt="3"/>
            </a:pPr>
            <a:r>
              <a:rPr lang="en-GB" dirty="0"/>
              <a:t>Reduced face to face access by remote workers to colleagues will result in lost opportunities to increase efficiencies which will negate the productivity gained from remote working </a:t>
            </a:r>
          </a:p>
          <a:p>
            <a:pPr algn="r"/>
            <a:r>
              <a:rPr lang="en-GB" dirty="0"/>
              <a:t>Source: adapted from Westfall (1997 )</a:t>
            </a:r>
          </a:p>
        </p:txBody>
      </p:sp>
    </p:spTree>
    <p:extLst>
      <p:ext uri="{BB962C8B-B14F-4D97-AF65-F5344CB8AC3E}">
        <p14:creationId xmlns:p14="http://schemas.microsoft.com/office/powerpoint/2010/main" val="255801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69F9-896F-48AE-9B54-34794F99A77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2B05380-007E-45EA-9057-E91D7744F913}"/>
              </a:ext>
            </a:extLst>
          </p:cNvPr>
          <p:cNvSpPr>
            <a:spLocks noGrp="1"/>
          </p:cNvSpPr>
          <p:nvPr>
            <p:ph idx="1"/>
          </p:nvPr>
        </p:nvSpPr>
        <p:spPr/>
        <p:txBody>
          <a:bodyPr/>
          <a:lstStyle/>
          <a:p>
            <a:r>
              <a:rPr lang="en-GB" dirty="0"/>
              <a:t>The resources researcher cannot change the fact that they are for example 5 vans, 50 monitors and 25 computers </a:t>
            </a:r>
          </a:p>
          <a:p>
            <a:r>
              <a:rPr lang="en-GB" dirty="0"/>
              <a:t>Tim would collect data that would facilitate the estimation of quantitative cost estimates and allow the hypothesis to be tested </a:t>
            </a:r>
          </a:p>
          <a:p>
            <a:r>
              <a:rPr lang="en-GB" dirty="0"/>
              <a:t>Maybe the feelings researcher is part of the data collection process …..</a:t>
            </a:r>
          </a:p>
        </p:txBody>
      </p:sp>
    </p:spTree>
    <p:extLst>
      <p:ext uri="{BB962C8B-B14F-4D97-AF65-F5344CB8AC3E}">
        <p14:creationId xmlns:p14="http://schemas.microsoft.com/office/powerpoint/2010/main" val="1648525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414C-86D1-4544-96FE-689EDA30CA8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F004780-5F82-4558-82AE-2F51507670A5}"/>
              </a:ext>
            </a:extLst>
          </p:cNvPr>
          <p:cNvSpPr>
            <a:spLocks noGrp="1"/>
          </p:cNvSpPr>
          <p:nvPr>
            <p:ph idx="1"/>
          </p:nvPr>
        </p:nvSpPr>
        <p:spPr/>
        <p:txBody>
          <a:bodyPr/>
          <a:lstStyle/>
          <a:p>
            <a:r>
              <a:rPr lang="en-GB" dirty="0"/>
              <a:t>Normal part of the process of data collection on the feelings and attitudes of the remote workers towards their managers to include the personal involvement of the feelings researcher with those workers </a:t>
            </a:r>
          </a:p>
          <a:p>
            <a:r>
              <a:rPr lang="en-GB" dirty="0"/>
              <a:t>An interview will involve the feelings researcher framing the questions to ask and interpreting the respondents examples </a:t>
            </a:r>
          </a:p>
        </p:txBody>
      </p:sp>
    </p:spTree>
    <p:extLst>
      <p:ext uri="{BB962C8B-B14F-4D97-AF65-F5344CB8AC3E}">
        <p14:creationId xmlns:p14="http://schemas.microsoft.com/office/powerpoint/2010/main" val="49932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ED3D-B96F-4078-BC20-87A267518308}"/>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94DD866-02B2-4293-B87D-0EC92655550C}"/>
              </a:ext>
            </a:extLst>
          </p:cNvPr>
          <p:cNvSpPr>
            <a:spLocks noGrp="1"/>
          </p:cNvSpPr>
          <p:nvPr>
            <p:ph idx="1"/>
          </p:nvPr>
        </p:nvSpPr>
        <p:spPr/>
        <p:txBody>
          <a:bodyPr/>
          <a:lstStyle/>
          <a:p>
            <a:r>
              <a:rPr lang="en-GB" dirty="0"/>
              <a:t>Unlikely that the feelings researcher would ask every respondent exactly the same question exactly the same way and interpret every response with computer like consistency </a:t>
            </a:r>
          </a:p>
          <a:p>
            <a:r>
              <a:rPr lang="en-GB" dirty="0"/>
              <a:t>100% freedom from your own values as researchers is impossible when the positivist researcher exercises choice in the issue to study the research objectives to pursue, and the data to collect </a:t>
            </a:r>
          </a:p>
        </p:txBody>
      </p:sp>
    </p:spTree>
    <p:extLst>
      <p:ext uri="{BB962C8B-B14F-4D97-AF65-F5344CB8AC3E}">
        <p14:creationId xmlns:p14="http://schemas.microsoft.com/office/powerpoint/2010/main" val="2861049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58E7-62F3-4DA8-834C-5539D8FEC7F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D69299C-FE6B-42A7-A723-C72240933A3F}"/>
              </a:ext>
            </a:extLst>
          </p:cNvPr>
          <p:cNvSpPr>
            <a:spLocks noGrp="1"/>
          </p:cNvSpPr>
          <p:nvPr>
            <p:ph idx="1"/>
          </p:nvPr>
        </p:nvSpPr>
        <p:spPr/>
        <p:txBody>
          <a:bodyPr/>
          <a:lstStyle/>
          <a:p>
            <a:r>
              <a:rPr lang="en-GB" dirty="0"/>
              <a:t>Positivist research are likely to use a highly structured methodology in order to facilitate replication (Jill and Johnson 2002)</a:t>
            </a:r>
          </a:p>
          <a:p>
            <a:r>
              <a:rPr lang="en-GB" dirty="0"/>
              <a:t>Emphasis will be on quantifiable observations that lend themselves to statistical analysis </a:t>
            </a:r>
          </a:p>
          <a:p>
            <a:r>
              <a:rPr lang="en-GB" dirty="0"/>
              <a:t>However it is possible to adapt some of the characteristics of positivism in your research, for example hypothesis testing using data originally correct collected from in depth interviews </a:t>
            </a:r>
          </a:p>
        </p:txBody>
      </p:sp>
    </p:spTree>
    <p:extLst>
      <p:ext uri="{BB962C8B-B14F-4D97-AF65-F5344CB8AC3E}">
        <p14:creationId xmlns:p14="http://schemas.microsoft.com/office/powerpoint/2010/main" val="4097111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1CFFA-1CB1-44EC-A081-87D0BAFB6F25}"/>
              </a:ext>
            </a:extLst>
          </p:cNvPr>
          <p:cNvSpPr>
            <a:spLocks noGrp="1"/>
          </p:cNvSpPr>
          <p:nvPr>
            <p:ph type="title"/>
          </p:nvPr>
        </p:nvSpPr>
        <p:spPr/>
        <p:txBody>
          <a:bodyPr/>
          <a:lstStyle/>
          <a:p>
            <a:r>
              <a:rPr lang="en-GB" dirty="0"/>
              <a:t>Realism </a:t>
            </a:r>
          </a:p>
        </p:txBody>
      </p:sp>
      <p:sp>
        <p:nvSpPr>
          <p:cNvPr id="3" name="Content Placeholder 2">
            <a:extLst>
              <a:ext uri="{FF2B5EF4-FFF2-40B4-BE49-F238E27FC236}">
                <a16:creationId xmlns:a16="http://schemas.microsoft.com/office/drawing/2014/main" id="{E61B23D5-AD12-4B57-8CCF-144ACEEE3F79}"/>
              </a:ext>
            </a:extLst>
          </p:cNvPr>
          <p:cNvSpPr>
            <a:spLocks noGrp="1"/>
          </p:cNvSpPr>
          <p:nvPr>
            <p:ph idx="1"/>
          </p:nvPr>
        </p:nvSpPr>
        <p:spPr/>
        <p:txBody>
          <a:bodyPr/>
          <a:lstStyle/>
          <a:p>
            <a:r>
              <a:rPr lang="en-GB" dirty="0"/>
              <a:t>The essence of realism is that what the senses show us as reality is the truth </a:t>
            </a:r>
          </a:p>
          <a:p>
            <a:r>
              <a:rPr lang="en-GB" dirty="0"/>
              <a:t>Realism is opposed to idealism the theory that only the mind and its contents exist </a:t>
            </a:r>
          </a:p>
          <a:p>
            <a:r>
              <a:rPr lang="en-GB" dirty="0"/>
              <a:t>Realism is a branch of epistemology which is similar to positivism in that it assumes a scientific approach to the development of knowledge which underpins the collection of data and the understanding of those data  </a:t>
            </a:r>
          </a:p>
        </p:txBody>
      </p:sp>
    </p:spTree>
    <p:extLst>
      <p:ext uri="{BB962C8B-B14F-4D97-AF65-F5344CB8AC3E}">
        <p14:creationId xmlns:p14="http://schemas.microsoft.com/office/powerpoint/2010/main" val="27908702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32C5-76AC-4E42-8286-DB612EC0C0B4}"/>
              </a:ext>
            </a:extLst>
          </p:cNvPr>
          <p:cNvSpPr>
            <a:spLocks noGrp="1"/>
          </p:cNvSpPr>
          <p:nvPr>
            <p:ph type="title"/>
          </p:nvPr>
        </p:nvSpPr>
        <p:spPr/>
        <p:txBody>
          <a:bodyPr/>
          <a:lstStyle/>
          <a:p>
            <a:r>
              <a:rPr lang="en-GB" dirty="0"/>
              <a:t>Regarding Business Research </a:t>
            </a:r>
          </a:p>
        </p:txBody>
      </p:sp>
      <p:sp>
        <p:nvSpPr>
          <p:cNvPr id="3" name="Content Placeholder 2">
            <a:extLst>
              <a:ext uri="{FF2B5EF4-FFF2-40B4-BE49-F238E27FC236}">
                <a16:creationId xmlns:a16="http://schemas.microsoft.com/office/drawing/2014/main" id="{683213D4-6705-405E-A041-57F56F74BA49}"/>
              </a:ext>
            </a:extLst>
          </p:cNvPr>
          <p:cNvSpPr>
            <a:spLocks noGrp="1"/>
          </p:cNvSpPr>
          <p:nvPr>
            <p:ph idx="1"/>
          </p:nvPr>
        </p:nvSpPr>
        <p:spPr/>
        <p:txBody>
          <a:bodyPr/>
          <a:lstStyle/>
          <a:p>
            <a:r>
              <a:rPr lang="en-GB" dirty="0"/>
              <a:t>The direct realist perspective would suggest the world is relatively unchanged that it operates in the business context at only one level the individual the group or the organisation </a:t>
            </a:r>
          </a:p>
          <a:p>
            <a:r>
              <a:rPr lang="en-GB" dirty="0"/>
              <a:t>The critical realist on the other hand would recognise the importance of multi level study (e.g. at the level of the individual the group and the organisation)</a:t>
            </a:r>
          </a:p>
        </p:txBody>
      </p:sp>
    </p:spTree>
    <p:extLst>
      <p:ext uri="{BB962C8B-B14F-4D97-AF65-F5344CB8AC3E}">
        <p14:creationId xmlns:p14="http://schemas.microsoft.com/office/powerpoint/2010/main" val="3670068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DD05-1C67-400F-B58F-2E21B85DB351}"/>
              </a:ext>
            </a:extLst>
          </p:cNvPr>
          <p:cNvSpPr>
            <a:spLocks noGrp="1"/>
          </p:cNvSpPr>
          <p:nvPr>
            <p:ph type="title"/>
          </p:nvPr>
        </p:nvSpPr>
        <p:spPr/>
        <p:txBody>
          <a:bodyPr/>
          <a:lstStyle/>
          <a:p>
            <a:r>
              <a:rPr lang="en-GB" dirty="0"/>
              <a:t>Interpretivism</a:t>
            </a:r>
          </a:p>
        </p:txBody>
      </p:sp>
      <p:sp>
        <p:nvSpPr>
          <p:cNvPr id="3" name="Content Placeholder 2">
            <a:extLst>
              <a:ext uri="{FF2B5EF4-FFF2-40B4-BE49-F238E27FC236}">
                <a16:creationId xmlns:a16="http://schemas.microsoft.com/office/drawing/2014/main" id="{D55E7B9D-1F25-4ED3-B3F3-3DB84FC8C4A5}"/>
              </a:ext>
            </a:extLst>
          </p:cNvPr>
          <p:cNvSpPr>
            <a:spLocks noGrp="1"/>
          </p:cNvSpPr>
          <p:nvPr>
            <p:ph idx="1"/>
          </p:nvPr>
        </p:nvSpPr>
        <p:spPr/>
        <p:txBody>
          <a:bodyPr/>
          <a:lstStyle/>
          <a:p>
            <a:r>
              <a:rPr lang="en-GB" dirty="0"/>
              <a:t>A subjectivist philosophy, which emphasises that human beings are different from physical phenomena because they create meanings. </a:t>
            </a:r>
          </a:p>
          <a:p>
            <a:r>
              <a:rPr lang="en-GB" dirty="0"/>
              <a:t>Interpretivists study meaning is to create new, richer understandings of organisational realities. </a:t>
            </a:r>
          </a:p>
          <a:p>
            <a:r>
              <a:rPr lang="en-GB" dirty="0"/>
              <a:t>Empirically, interpretivists focus on individuals’ lived experiences and cultural artefacts, and seek to include their participants’ as well as their own interpretations into their research.</a:t>
            </a:r>
          </a:p>
        </p:txBody>
      </p:sp>
    </p:spTree>
    <p:extLst>
      <p:ext uri="{BB962C8B-B14F-4D97-AF65-F5344CB8AC3E}">
        <p14:creationId xmlns:p14="http://schemas.microsoft.com/office/powerpoint/2010/main" val="153462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0AED4-E6E9-4558-A9C7-2D41E183520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715E2E3C-33C7-4E36-AA7C-8082BB30B095}"/>
              </a:ext>
            </a:extLst>
          </p:cNvPr>
          <p:cNvSpPr>
            <a:spLocks noGrp="1"/>
          </p:cNvSpPr>
          <p:nvPr>
            <p:ph idx="1"/>
          </p:nvPr>
        </p:nvSpPr>
        <p:spPr/>
        <p:txBody>
          <a:bodyPr>
            <a:normAutofit fontScale="92500"/>
          </a:bodyPr>
          <a:lstStyle/>
          <a:p>
            <a:r>
              <a:rPr lang="en-GB" dirty="0"/>
              <a:t>Requires the researcher has to adopt an empathetic stance </a:t>
            </a:r>
          </a:p>
          <a:p>
            <a:r>
              <a:rPr lang="en-GB" dirty="0"/>
              <a:t>Challenge here is to enter the social world of our research subjects and understanding their world from their point of view </a:t>
            </a:r>
          </a:p>
          <a:p>
            <a:r>
              <a:rPr lang="en-GB" dirty="0"/>
              <a:t>Can be appropriate in the case of business and management research particularly in such fields such as organisational behaviour marketing and human resource management </a:t>
            </a:r>
          </a:p>
          <a:p>
            <a:r>
              <a:rPr lang="en-GB" dirty="0"/>
              <a:t>Business situations are complex run on a unique a set of circumstances and individuals coming together at a specific time </a:t>
            </a:r>
          </a:p>
        </p:txBody>
      </p:sp>
    </p:spTree>
    <p:extLst>
      <p:ext uri="{BB962C8B-B14F-4D97-AF65-F5344CB8AC3E}">
        <p14:creationId xmlns:p14="http://schemas.microsoft.com/office/powerpoint/2010/main" val="3285714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6F768-9540-48AF-9692-D3CE785A2365}"/>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C9D91AA1-261D-48D8-BD3A-F36175DA88F4}"/>
              </a:ext>
            </a:extLst>
          </p:cNvPr>
          <p:cNvSpPr>
            <a:spLocks noGrp="1"/>
          </p:cNvSpPr>
          <p:nvPr>
            <p:ph idx="1"/>
          </p:nvPr>
        </p:nvSpPr>
        <p:spPr/>
        <p:txBody>
          <a:bodyPr/>
          <a:lstStyle/>
          <a:p>
            <a:r>
              <a:rPr lang="en-GB" dirty="0"/>
              <a:t>Your choice of philosophical  approach it's a reflection of your values as is your choice of data collection technique </a:t>
            </a:r>
          </a:p>
          <a:p>
            <a:endParaRPr lang="en-GB" dirty="0"/>
          </a:p>
          <a:p>
            <a:r>
              <a:rPr lang="en-GB" dirty="0"/>
              <a:t>For example,  to conduct a study where you place great importance on data collected through the interview work suggests that you value personal interaction with your respondents more highly than that expressed through an anonymous questionnaire </a:t>
            </a:r>
          </a:p>
        </p:txBody>
      </p:sp>
    </p:spTree>
    <p:extLst>
      <p:ext uri="{BB962C8B-B14F-4D97-AF65-F5344CB8AC3E}">
        <p14:creationId xmlns:p14="http://schemas.microsoft.com/office/powerpoint/2010/main" val="20296855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236F-9101-4DB9-8C07-A67D2C12B73E}"/>
              </a:ext>
            </a:extLst>
          </p:cNvPr>
          <p:cNvSpPr>
            <a:spLocks noGrp="1"/>
          </p:cNvSpPr>
          <p:nvPr>
            <p:ph type="title"/>
          </p:nvPr>
        </p:nvSpPr>
        <p:spPr/>
        <p:txBody>
          <a:bodyPr/>
          <a:lstStyle/>
          <a:p>
            <a:r>
              <a:rPr lang="en-GB" dirty="0"/>
              <a:t>Research Approach </a:t>
            </a:r>
          </a:p>
        </p:txBody>
      </p:sp>
      <p:sp>
        <p:nvSpPr>
          <p:cNvPr id="3" name="Content Placeholder 2">
            <a:extLst>
              <a:ext uri="{FF2B5EF4-FFF2-40B4-BE49-F238E27FC236}">
                <a16:creationId xmlns:a16="http://schemas.microsoft.com/office/drawing/2014/main" id="{B85D24CF-E5E1-4341-BFCA-DE56A9117284}"/>
              </a:ext>
            </a:extLst>
          </p:cNvPr>
          <p:cNvSpPr>
            <a:spLocks noGrp="1"/>
          </p:cNvSpPr>
          <p:nvPr>
            <p:ph idx="1"/>
          </p:nvPr>
        </p:nvSpPr>
        <p:spPr/>
        <p:txBody>
          <a:bodyPr/>
          <a:lstStyle/>
          <a:p>
            <a:r>
              <a:rPr lang="en-GB" dirty="0"/>
              <a:t>At this stage you may be asking yourself - So what why is the choice I made about my research approach important? </a:t>
            </a:r>
          </a:p>
          <a:p>
            <a:r>
              <a:rPr lang="en-GB" dirty="0" err="1"/>
              <a:t>Easterby</a:t>
            </a:r>
            <a:r>
              <a:rPr lang="en-GB" dirty="0"/>
              <a:t>-Smith et al (2008) suggest three reasons </a:t>
            </a:r>
          </a:p>
          <a:p>
            <a:pPr lvl="1"/>
            <a:r>
              <a:rPr lang="en-GB" dirty="0"/>
              <a:t>First enables you to take a more informed decision about your research design which is more than just the techniques by which data are collected and procedures by which they are analysed </a:t>
            </a:r>
          </a:p>
        </p:txBody>
      </p:sp>
    </p:spTree>
    <p:extLst>
      <p:ext uri="{BB962C8B-B14F-4D97-AF65-F5344CB8AC3E}">
        <p14:creationId xmlns:p14="http://schemas.microsoft.com/office/powerpoint/2010/main" val="13791834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EEF2-5EC4-4D81-B3E0-2291DAAE716C}"/>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77FE145-5328-432D-AA3A-CB2E9592D6E5}"/>
              </a:ext>
            </a:extLst>
          </p:cNvPr>
          <p:cNvSpPr>
            <a:spLocks noGrp="1"/>
          </p:cNvSpPr>
          <p:nvPr>
            <p:ph idx="1"/>
          </p:nvPr>
        </p:nvSpPr>
        <p:spPr/>
        <p:txBody>
          <a:bodyPr/>
          <a:lstStyle/>
          <a:p>
            <a:r>
              <a:rPr lang="en-GB" dirty="0"/>
              <a:t>It is the overall configuration of a piece of research involving questions about what kind of evidence is gathered and from where and how such evidence is interpreted in order to provide good answers to your initial research question </a:t>
            </a:r>
          </a:p>
          <a:p>
            <a:r>
              <a:rPr lang="en-GB" dirty="0"/>
              <a:t>Second, it will help you think about those research strategies and choices that will workout for you and, crucially, those that will not.</a:t>
            </a:r>
          </a:p>
        </p:txBody>
      </p:sp>
    </p:spTree>
    <p:extLst>
      <p:ext uri="{BB962C8B-B14F-4D97-AF65-F5344CB8AC3E}">
        <p14:creationId xmlns:p14="http://schemas.microsoft.com/office/powerpoint/2010/main" val="38380000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E763-9693-4706-9C6F-F939FCE74342}"/>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550FD5F-7680-4010-A5E0-4CC604F98C71}"/>
              </a:ext>
            </a:extLst>
          </p:cNvPr>
          <p:cNvSpPr>
            <a:spLocks noGrp="1"/>
          </p:cNvSpPr>
          <p:nvPr>
            <p:ph idx="1"/>
          </p:nvPr>
        </p:nvSpPr>
        <p:spPr/>
        <p:txBody>
          <a:bodyPr/>
          <a:lstStyle/>
          <a:p>
            <a:r>
              <a:rPr lang="en-GB" dirty="0"/>
              <a:t>For example, if you are particularly interested in understanding why something is happening, rather than being able to describe what is happening, it may be more appropriate to undertake your research inductively rather than deductively </a:t>
            </a:r>
          </a:p>
          <a:p>
            <a:endParaRPr lang="en-GB" dirty="0"/>
          </a:p>
        </p:txBody>
      </p:sp>
    </p:spTree>
    <p:extLst>
      <p:ext uri="{BB962C8B-B14F-4D97-AF65-F5344CB8AC3E}">
        <p14:creationId xmlns:p14="http://schemas.microsoft.com/office/powerpoint/2010/main" val="12855524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86B8-BF60-4D63-AAE3-AD5528F6ED2F}"/>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6478567C-B1B4-4D01-B8CA-51DAD1E936F8}"/>
              </a:ext>
            </a:extLst>
          </p:cNvPr>
          <p:cNvSpPr>
            <a:spLocks noGrp="1"/>
          </p:cNvSpPr>
          <p:nvPr>
            <p:ph idx="1"/>
          </p:nvPr>
        </p:nvSpPr>
        <p:spPr/>
        <p:txBody>
          <a:bodyPr/>
          <a:lstStyle/>
          <a:p>
            <a:r>
              <a:rPr lang="en-GB" dirty="0"/>
              <a:t>An effective chapter 3 needs to achieve two things </a:t>
            </a:r>
          </a:p>
          <a:p>
            <a:r>
              <a:rPr lang="en-GB" dirty="0"/>
              <a:t>One justified the approach you have taken methodology </a:t>
            </a:r>
          </a:p>
          <a:p>
            <a:r>
              <a:rPr lang="en-GB" dirty="0"/>
              <a:t>To explain in detail how the primary research took place method </a:t>
            </a:r>
          </a:p>
        </p:txBody>
      </p:sp>
    </p:spTree>
    <p:extLst>
      <p:ext uri="{BB962C8B-B14F-4D97-AF65-F5344CB8AC3E}">
        <p14:creationId xmlns:p14="http://schemas.microsoft.com/office/powerpoint/2010/main" val="2850581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E92C3-6135-4C54-B36C-FBBAC30B8D0D}"/>
              </a:ext>
            </a:extLst>
          </p:cNvPr>
          <p:cNvSpPr>
            <a:spLocks noGrp="1"/>
          </p:cNvSpPr>
          <p:nvPr>
            <p:ph type="title"/>
          </p:nvPr>
        </p:nvSpPr>
        <p:spPr/>
        <p:txBody>
          <a:bodyPr/>
          <a:lstStyle/>
          <a:p>
            <a:r>
              <a:rPr lang="en-GB" dirty="0"/>
              <a:t>Explanatory </a:t>
            </a:r>
          </a:p>
        </p:txBody>
      </p:sp>
      <p:sp>
        <p:nvSpPr>
          <p:cNvPr id="3" name="Content Placeholder 2">
            <a:extLst>
              <a:ext uri="{FF2B5EF4-FFF2-40B4-BE49-F238E27FC236}">
                <a16:creationId xmlns:a16="http://schemas.microsoft.com/office/drawing/2014/main" id="{D12DB056-3CC6-4172-A312-21DE202C42F3}"/>
              </a:ext>
            </a:extLst>
          </p:cNvPr>
          <p:cNvSpPr>
            <a:spLocks noGrp="1"/>
          </p:cNvSpPr>
          <p:nvPr>
            <p:ph idx="1"/>
          </p:nvPr>
        </p:nvSpPr>
        <p:spPr/>
        <p:txBody>
          <a:bodyPr/>
          <a:lstStyle/>
          <a:p>
            <a:r>
              <a:rPr lang="en-GB" dirty="0"/>
              <a:t>A valuable means of finding out what is happening to seek new insights to ask questions and to assess phenomena in a new light (Robson 2002:59) </a:t>
            </a:r>
          </a:p>
          <a:p>
            <a:r>
              <a:rPr lang="en-GB" dirty="0"/>
              <a:t>Useful if you wish to clarify your understanding of a problem such as if you are unsure of the precise nature of the problem </a:t>
            </a:r>
          </a:p>
          <a:p>
            <a:r>
              <a:rPr lang="en-GB" dirty="0"/>
              <a:t>It may well be that time is well spent on exploratory research as it may show but the research is not worth pursuing! </a:t>
            </a:r>
          </a:p>
        </p:txBody>
      </p:sp>
    </p:spTree>
    <p:extLst>
      <p:ext uri="{BB962C8B-B14F-4D97-AF65-F5344CB8AC3E}">
        <p14:creationId xmlns:p14="http://schemas.microsoft.com/office/powerpoint/2010/main" val="15846380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CB0F-AD74-4EDF-9F9F-537EF8BE453D}"/>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EB012F8C-F9F8-4ED1-8C0F-9A75C97932AC}"/>
              </a:ext>
            </a:extLst>
          </p:cNvPr>
          <p:cNvSpPr>
            <a:spLocks noGrp="1"/>
          </p:cNvSpPr>
          <p:nvPr>
            <p:ph idx="1"/>
          </p:nvPr>
        </p:nvSpPr>
        <p:spPr/>
        <p:txBody>
          <a:bodyPr/>
          <a:lstStyle/>
          <a:p>
            <a:r>
              <a:rPr lang="en-GB" dirty="0"/>
              <a:t>There are three principle ways of conducting exploratory research </a:t>
            </a:r>
          </a:p>
          <a:p>
            <a:r>
              <a:rPr lang="en-GB" dirty="0"/>
              <a:t>Search of the literature </a:t>
            </a:r>
          </a:p>
          <a:p>
            <a:r>
              <a:rPr lang="en-GB" dirty="0"/>
              <a:t>Interviewing experts in the subject </a:t>
            </a:r>
          </a:p>
          <a:p>
            <a:r>
              <a:rPr lang="en-GB" dirty="0"/>
              <a:t>Conducting focus group interviews </a:t>
            </a:r>
          </a:p>
          <a:p>
            <a:r>
              <a:rPr lang="en-GB" dirty="0"/>
              <a:t>Exploratory research can be likened to the activities of the traveller or explorer (Adams and </a:t>
            </a:r>
            <a:r>
              <a:rPr lang="en-GB" dirty="0" err="1"/>
              <a:t>Schvaneveldt</a:t>
            </a:r>
            <a:r>
              <a:rPr lang="en-GB" dirty="0"/>
              <a:t> 1991) </a:t>
            </a:r>
          </a:p>
        </p:txBody>
      </p:sp>
    </p:spTree>
    <p:extLst>
      <p:ext uri="{BB962C8B-B14F-4D97-AF65-F5344CB8AC3E}">
        <p14:creationId xmlns:p14="http://schemas.microsoft.com/office/powerpoint/2010/main" val="3978894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F0ADA-4891-4111-BFF0-84D8A9F495A7}"/>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C25FA4E-E15B-4021-90CF-4133C2207944}"/>
              </a:ext>
            </a:extLst>
          </p:cNvPr>
          <p:cNvSpPr>
            <a:spLocks noGrp="1"/>
          </p:cNvSpPr>
          <p:nvPr>
            <p:ph idx="1"/>
          </p:nvPr>
        </p:nvSpPr>
        <p:spPr/>
        <p:txBody>
          <a:bodyPr/>
          <a:lstStyle/>
          <a:p>
            <a:r>
              <a:rPr lang="en-GB" dirty="0"/>
              <a:t>Its advantage is that it is flexible and adaptable to change. If you are conducting exploratory research you must be willing to change or direction as a result of new data that appear I'm new insights that occur to you. </a:t>
            </a:r>
          </a:p>
          <a:p>
            <a:r>
              <a:rPr lang="en-GB" dirty="0"/>
              <a:t>The focus is initially broad and becomes progressively narrower as the research progresses. </a:t>
            </a:r>
          </a:p>
        </p:txBody>
      </p:sp>
    </p:spTree>
    <p:extLst>
      <p:ext uri="{BB962C8B-B14F-4D97-AF65-F5344CB8AC3E}">
        <p14:creationId xmlns:p14="http://schemas.microsoft.com/office/powerpoint/2010/main" val="8593770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516F-A344-4684-95AF-14EB581FA1AF}"/>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0B7856BD-055C-458F-95A3-F1A25DCEE0F3}"/>
              </a:ext>
            </a:extLst>
          </p:cNvPr>
          <p:cNvSpPr>
            <a:spLocks noGrp="1"/>
          </p:cNvSpPr>
          <p:nvPr>
            <p:ph idx="1"/>
          </p:nvPr>
        </p:nvSpPr>
        <p:spPr/>
        <p:txBody>
          <a:bodyPr>
            <a:normAutofit/>
          </a:bodyPr>
          <a:lstStyle/>
          <a:p>
            <a:r>
              <a:rPr lang="en-GB" dirty="0"/>
              <a:t>Don't be too descriptive </a:t>
            </a:r>
          </a:p>
          <a:p>
            <a:r>
              <a:rPr lang="en-GB" dirty="0"/>
              <a:t>That's very interesting ... But so what? </a:t>
            </a:r>
          </a:p>
          <a:p>
            <a:r>
              <a:rPr lang="en-GB" dirty="0"/>
              <a:t>Must go further and draw conclusions from the data you are describing </a:t>
            </a:r>
          </a:p>
          <a:p>
            <a:r>
              <a:rPr lang="en-GB" dirty="0"/>
              <a:t>Develop the skills of evaluating data and synthesising ideas </a:t>
            </a:r>
          </a:p>
          <a:p>
            <a:r>
              <a:rPr lang="en-GB" dirty="0"/>
              <a:t>These are higher order skills than those of accurate description </a:t>
            </a:r>
          </a:p>
        </p:txBody>
      </p:sp>
    </p:spTree>
    <p:extLst>
      <p:ext uri="{BB962C8B-B14F-4D97-AF65-F5344CB8AC3E}">
        <p14:creationId xmlns:p14="http://schemas.microsoft.com/office/powerpoint/2010/main" val="28397159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31028296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8FFC5E-3DC2-4AC0-98E9-6E2AB23909E9}"/>
              </a:ext>
            </a:extLst>
          </p:cNvPr>
          <p:cNvSpPr>
            <a:spLocks noGrp="1"/>
          </p:cNvSpPr>
          <p:nvPr>
            <p:ph type="title"/>
          </p:nvPr>
        </p:nvSpPr>
        <p:spPr/>
        <p:txBody>
          <a:bodyPr/>
          <a:lstStyle/>
          <a:p>
            <a:r>
              <a:rPr lang="en-GB" dirty="0"/>
              <a:t>Research strategy </a:t>
            </a:r>
          </a:p>
        </p:txBody>
      </p:sp>
      <p:sp>
        <p:nvSpPr>
          <p:cNvPr id="4" name="Content Placeholder 3">
            <a:extLst>
              <a:ext uri="{FF2B5EF4-FFF2-40B4-BE49-F238E27FC236}">
                <a16:creationId xmlns:a16="http://schemas.microsoft.com/office/drawing/2014/main" id="{69A110AC-828F-4000-8683-DB57C2E33D19}"/>
              </a:ext>
            </a:extLst>
          </p:cNvPr>
          <p:cNvSpPr>
            <a:spLocks noGrp="1"/>
          </p:cNvSpPr>
          <p:nvPr>
            <p:ph idx="1"/>
          </p:nvPr>
        </p:nvSpPr>
        <p:spPr/>
        <p:txBody>
          <a:bodyPr>
            <a:normAutofit fontScale="92500" lnSpcReduction="10000"/>
          </a:bodyPr>
          <a:lstStyle/>
          <a:p>
            <a:r>
              <a:rPr lang="en-GB" dirty="0"/>
              <a:t>Your research strategy is the general plan of how you will go about achieving your research objectives (you will specify the specific tactics of data collection later)</a:t>
            </a:r>
          </a:p>
          <a:p>
            <a:r>
              <a:rPr lang="en-GB" dirty="0"/>
              <a:t>The research strategy is determined by four key issues </a:t>
            </a:r>
          </a:p>
          <a:p>
            <a:pPr marL="757238" lvl="1" indent="-457200">
              <a:buFont typeface="+mj-lt"/>
              <a:buAutoNum type="arabicPeriod"/>
            </a:pPr>
            <a:r>
              <a:rPr lang="en-GB" dirty="0"/>
              <a:t>Research questions/objectives </a:t>
            </a:r>
          </a:p>
          <a:p>
            <a:pPr marL="757238" lvl="1" indent="-457200">
              <a:buFont typeface="+mj-lt"/>
              <a:buAutoNum type="arabicPeriod"/>
            </a:pPr>
            <a:r>
              <a:rPr lang="en-GB" dirty="0"/>
              <a:t>Costs or budget available to the researcher </a:t>
            </a:r>
          </a:p>
          <a:p>
            <a:pPr marL="757238" lvl="1" indent="-457200">
              <a:buFont typeface="+mj-lt"/>
              <a:buAutoNum type="arabicPeriod"/>
            </a:pPr>
            <a:r>
              <a:rPr lang="en-GB" dirty="0"/>
              <a:t>Time available and target date for completion </a:t>
            </a:r>
          </a:p>
          <a:p>
            <a:pPr marL="757238" lvl="1" indent="-457200">
              <a:buFont typeface="+mj-lt"/>
              <a:buAutoNum type="arabicPeriod"/>
            </a:pPr>
            <a:r>
              <a:rPr lang="en-GB" dirty="0"/>
              <a:t>Skills of the researcher </a:t>
            </a:r>
          </a:p>
          <a:p>
            <a:r>
              <a:rPr lang="en-GB" dirty="0"/>
              <a:t>You must have a valid reason for all your research strategy decisions that justification should be based primarily on your research objectives (what suits best )</a:t>
            </a:r>
          </a:p>
        </p:txBody>
      </p:sp>
    </p:spTree>
    <p:extLst>
      <p:ext uri="{BB962C8B-B14F-4D97-AF65-F5344CB8AC3E}">
        <p14:creationId xmlns:p14="http://schemas.microsoft.com/office/powerpoint/2010/main" val="41013985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0B24-3A75-468C-8DC6-95D3D4D5EE63}"/>
              </a:ext>
            </a:extLst>
          </p:cNvPr>
          <p:cNvSpPr>
            <a:spLocks noGrp="1"/>
          </p:cNvSpPr>
          <p:nvPr>
            <p:ph type="title"/>
          </p:nvPr>
        </p:nvSpPr>
        <p:spPr/>
        <p:txBody>
          <a:bodyPr/>
          <a:lstStyle/>
          <a:p>
            <a:r>
              <a:rPr lang="en-GB" dirty="0"/>
              <a:t>Research strategy </a:t>
            </a:r>
          </a:p>
        </p:txBody>
      </p:sp>
      <p:sp>
        <p:nvSpPr>
          <p:cNvPr id="3" name="Content Placeholder 2">
            <a:extLst>
              <a:ext uri="{FF2B5EF4-FFF2-40B4-BE49-F238E27FC236}">
                <a16:creationId xmlns:a16="http://schemas.microsoft.com/office/drawing/2014/main" id="{551147A8-81B5-4F5C-A5BD-818AB1926EDB}"/>
              </a:ext>
            </a:extLst>
          </p:cNvPr>
          <p:cNvSpPr>
            <a:spLocks noGrp="1"/>
          </p:cNvSpPr>
          <p:nvPr>
            <p:ph idx="1"/>
          </p:nvPr>
        </p:nvSpPr>
        <p:spPr/>
        <p:txBody>
          <a:bodyPr/>
          <a:lstStyle/>
          <a:p>
            <a:r>
              <a:rPr lang="en-GB" dirty="0"/>
              <a:t>There are a number of alternative strategies or approaches available to the researcher including </a:t>
            </a:r>
          </a:p>
          <a:p>
            <a:r>
              <a:rPr lang="en-GB" dirty="0"/>
              <a:t>Action research </a:t>
            </a:r>
          </a:p>
          <a:p>
            <a:r>
              <a:rPr lang="en-GB" dirty="0"/>
              <a:t>Experiment </a:t>
            </a:r>
          </a:p>
          <a:p>
            <a:r>
              <a:rPr lang="en-GB" dirty="0"/>
              <a:t>Survey </a:t>
            </a:r>
          </a:p>
          <a:p>
            <a:r>
              <a:rPr lang="en-GB" dirty="0"/>
              <a:t>Case study </a:t>
            </a:r>
          </a:p>
          <a:p>
            <a:r>
              <a:rPr lang="en-GB" dirty="0"/>
              <a:t>Document review/content analysis </a:t>
            </a:r>
          </a:p>
        </p:txBody>
      </p:sp>
    </p:spTree>
    <p:extLst>
      <p:ext uri="{BB962C8B-B14F-4D97-AF65-F5344CB8AC3E}">
        <p14:creationId xmlns:p14="http://schemas.microsoft.com/office/powerpoint/2010/main" val="3837764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28624"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Figure 4.4</a:t>
            </a:r>
            <a:br>
              <a:rPr lang="en-US" sz="3200" dirty="0"/>
            </a:br>
            <a:r>
              <a:rPr lang="en-US" sz="3200" dirty="0"/>
              <a:t>Paradigms, philosophy and methodology definitions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7" y="2191496"/>
            <a:ext cx="8312727" cy="4056904"/>
          </a:xfrm>
          <a:prstGeom prst="rect">
            <a:avLst/>
          </a:prstGeom>
        </p:spPr>
      </p:pic>
    </p:spTree>
    <p:extLst>
      <p:ext uri="{BB962C8B-B14F-4D97-AF65-F5344CB8AC3E}">
        <p14:creationId xmlns:p14="http://schemas.microsoft.com/office/powerpoint/2010/main" val="5240350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B5819E-8ED8-403B-82E3-9A00E3AC2D5C}"/>
              </a:ext>
            </a:extLst>
          </p:cNvPr>
          <p:cNvSpPr>
            <a:spLocks noGrp="1"/>
          </p:cNvSpPr>
          <p:nvPr>
            <p:ph type="title"/>
          </p:nvPr>
        </p:nvSpPr>
        <p:spPr/>
        <p:txBody>
          <a:bodyPr/>
          <a:lstStyle/>
          <a:p>
            <a:r>
              <a:rPr lang="en-GB" dirty="0"/>
              <a:t>References </a:t>
            </a:r>
          </a:p>
        </p:txBody>
      </p:sp>
      <p:sp>
        <p:nvSpPr>
          <p:cNvPr id="4" name="Content Placeholder 3">
            <a:extLst>
              <a:ext uri="{FF2B5EF4-FFF2-40B4-BE49-F238E27FC236}">
                <a16:creationId xmlns:a16="http://schemas.microsoft.com/office/drawing/2014/main" id="{A5DBEE68-0862-4D30-93F0-8A86406C70AC}"/>
              </a:ext>
            </a:extLst>
          </p:cNvPr>
          <p:cNvSpPr>
            <a:spLocks noGrp="1"/>
          </p:cNvSpPr>
          <p:nvPr>
            <p:ph idx="1"/>
          </p:nvPr>
        </p:nvSpPr>
        <p:spPr/>
        <p:txBody>
          <a:bodyPr/>
          <a:lstStyle/>
          <a:p>
            <a:r>
              <a:rPr lang="en-GB" dirty="0"/>
              <a:t>Research Methods for Business Students 9</a:t>
            </a:r>
            <a:r>
              <a:rPr lang="en-GB" baseline="30000" dirty="0"/>
              <a:t>th</a:t>
            </a:r>
            <a:r>
              <a:rPr lang="en-GB" dirty="0"/>
              <a:t> Ed</a:t>
            </a:r>
          </a:p>
          <a:p>
            <a:pPr marL="0" indent="0">
              <a:buNone/>
            </a:pPr>
            <a:endParaRPr lang="en-GB" dirty="0"/>
          </a:p>
        </p:txBody>
      </p:sp>
    </p:spTree>
    <p:extLst>
      <p:ext uri="{BB962C8B-B14F-4D97-AF65-F5344CB8AC3E}">
        <p14:creationId xmlns:p14="http://schemas.microsoft.com/office/powerpoint/2010/main" val="216927435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3107</Words>
  <Application>Microsoft Office PowerPoint</Application>
  <PresentationFormat>On-screen Show (4:3)</PresentationFormat>
  <Paragraphs>222</Paragraphs>
  <Slides>48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FrutigerLTCom-Italic</vt:lpstr>
      <vt:lpstr>FrutigerLTCom-Roman</vt:lpstr>
      <vt:lpstr>Google Sans</vt:lpstr>
      <vt:lpstr>Myriad Pro</vt:lpstr>
      <vt:lpstr>Arial</vt:lpstr>
      <vt:lpstr>Calibri</vt:lpstr>
      <vt:lpstr>Segoe UI</vt:lpstr>
      <vt:lpstr>Symbol</vt:lpstr>
      <vt:lpstr>UWTSD</vt:lpstr>
      <vt:lpstr>Understanding research philosophy and approaches to theory development </vt:lpstr>
      <vt:lpstr>Learning Objectives </vt:lpstr>
      <vt:lpstr>PowerPoint Presentation</vt:lpstr>
      <vt:lpstr>PowerPoint Presentation</vt:lpstr>
      <vt:lpstr>Outside the layers </vt:lpstr>
      <vt:lpstr>Research Philosophy </vt:lpstr>
      <vt:lpstr>Research Philosophy </vt:lpstr>
      <vt:lpstr>Research Philosophy </vt:lpstr>
      <vt:lpstr>Research Philosophy continued..  </vt:lpstr>
      <vt:lpstr>Axiology </vt:lpstr>
      <vt:lpstr>Epistemology </vt:lpstr>
      <vt:lpstr>Ontology </vt:lpstr>
      <vt:lpstr>Pragmatism </vt:lpstr>
      <vt:lpstr>Example.. </vt:lpstr>
      <vt:lpstr>PowerPoint Presentation</vt:lpstr>
      <vt:lpstr>However </vt:lpstr>
      <vt:lpstr>Objectivism </vt:lpstr>
      <vt:lpstr>Management as an example</vt:lpstr>
      <vt:lpstr>PowerPoint Presentation</vt:lpstr>
      <vt:lpstr>Subjectivism  </vt:lpstr>
      <vt:lpstr>Management as an example continued..  </vt:lpstr>
      <vt:lpstr>Positivism</vt:lpstr>
      <vt:lpstr>Examples of positivist research </vt:lpstr>
      <vt:lpstr>Continued </vt:lpstr>
      <vt:lpstr>Continued specific hypothesis </vt:lpstr>
      <vt:lpstr>Continued </vt:lpstr>
      <vt:lpstr>Continued </vt:lpstr>
      <vt:lpstr>Continued </vt:lpstr>
      <vt:lpstr>Continued </vt:lpstr>
      <vt:lpstr>Continued </vt:lpstr>
      <vt:lpstr>Realism </vt:lpstr>
      <vt:lpstr>Regarding Business Research </vt:lpstr>
      <vt:lpstr>Interpretivism</vt:lpstr>
      <vt:lpstr>Continued </vt:lpstr>
      <vt:lpstr>Continued </vt:lpstr>
      <vt:lpstr>Research Approach </vt:lpstr>
      <vt:lpstr>Continued </vt:lpstr>
      <vt:lpstr>Continued </vt:lpstr>
      <vt:lpstr>Research </vt:lpstr>
      <vt:lpstr>Explanatory </vt:lpstr>
      <vt:lpstr>Continued </vt:lpstr>
      <vt:lpstr>Continued </vt:lpstr>
      <vt:lpstr>Continued </vt:lpstr>
      <vt:lpstr>PowerPoint Presentation</vt:lpstr>
      <vt:lpstr>Research strategy </vt:lpstr>
      <vt:lpstr>Research strategy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dc:title>
  <dc:creator>Helen Evans (Institute of Management and Health)</dc:creator>
  <cp:lastModifiedBy>Helen Evans (Institute of Management and Health)</cp:lastModifiedBy>
  <cp:revision>3</cp:revision>
  <dcterms:created xsi:type="dcterms:W3CDTF">2025-06-02T09:49:10Z</dcterms:created>
  <dcterms:modified xsi:type="dcterms:W3CDTF">2025-06-02T15:19:48Z</dcterms:modified>
</cp:coreProperties>
</file>