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50"/>
  </p:notesMasterIdLst>
  <p:sldIdLst>
    <p:sldId id="257" r:id="rId5"/>
    <p:sldId id="776" r:id="rId6"/>
    <p:sldId id="834" r:id="rId7"/>
    <p:sldId id="652" r:id="rId8"/>
    <p:sldId id="316" r:id="rId9"/>
    <p:sldId id="803" r:id="rId10"/>
    <p:sldId id="317" r:id="rId11"/>
    <p:sldId id="804" r:id="rId12"/>
    <p:sldId id="318" r:id="rId13"/>
    <p:sldId id="319" r:id="rId14"/>
    <p:sldId id="831" r:id="rId15"/>
    <p:sldId id="805" r:id="rId16"/>
    <p:sldId id="320" r:id="rId17"/>
    <p:sldId id="321" r:id="rId18"/>
    <p:sldId id="323" r:id="rId19"/>
    <p:sldId id="808" r:id="rId20"/>
    <p:sldId id="324" r:id="rId21"/>
    <p:sldId id="809" r:id="rId22"/>
    <p:sldId id="810" r:id="rId23"/>
    <p:sldId id="829" r:id="rId24"/>
    <p:sldId id="813" r:id="rId25"/>
    <p:sldId id="825" r:id="rId26"/>
    <p:sldId id="827" r:id="rId27"/>
    <p:sldId id="814" r:id="rId28"/>
    <p:sldId id="815" r:id="rId29"/>
    <p:sldId id="816" r:id="rId30"/>
    <p:sldId id="817" r:id="rId31"/>
    <p:sldId id="828" r:id="rId32"/>
    <p:sldId id="818" r:id="rId33"/>
    <p:sldId id="819" r:id="rId34"/>
    <p:sldId id="820" r:id="rId35"/>
    <p:sldId id="821" r:id="rId36"/>
    <p:sldId id="822" r:id="rId37"/>
    <p:sldId id="823" r:id="rId38"/>
    <p:sldId id="357" r:id="rId39"/>
    <p:sldId id="358" r:id="rId40"/>
    <p:sldId id="311" r:id="rId41"/>
    <p:sldId id="359" r:id="rId42"/>
    <p:sldId id="364" r:id="rId43"/>
    <p:sldId id="365" r:id="rId44"/>
    <p:sldId id="367" r:id="rId45"/>
    <p:sldId id="360" r:id="rId46"/>
    <p:sldId id="314" r:id="rId47"/>
    <p:sldId id="824" r:id="rId48"/>
    <p:sldId id="811"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4" autoAdjust="0"/>
    <p:restoredTop sz="94619" autoAdjust="0"/>
  </p:normalViewPr>
  <p:slideViewPr>
    <p:cSldViewPr snapToGrid="0">
      <p:cViewPr varScale="1">
        <p:scale>
          <a:sx n="94" d="100"/>
          <a:sy n="94" d="100"/>
        </p:scale>
        <p:origin x="11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F2174C-D492-4395-A700-1BFA75C9E35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149B098-915C-444E-AB58-529F2D969EAE}">
      <dgm:prSet/>
      <dgm:spPr/>
      <dgm:t>
        <a:bodyPr/>
        <a:lstStyle/>
        <a:p>
          <a:pPr>
            <a:lnSpc>
              <a:spcPct val="100000"/>
            </a:lnSpc>
          </a:pPr>
          <a:r>
            <a:rPr lang="en-US" b="0" i="0" baseline="0" dirty="0"/>
            <a:t>Change within an </a:t>
          </a:r>
          <a:r>
            <a:rPr lang="en-US" b="0" i="0" baseline="0" dirty="0" err="1"/>
            <a:t>organisation</a:t>
          </a:r>
          <a:r>
            <a:rPr lang="en-US" b="0" i="0" baseline="0" dirty="0"/>
            <a:t> can be very challenging</a:t>
          </a:r>
          <a:endParaRPr lang="en-US" dirty="0"/>
        </a:p>
      </dgm:t>
    </dgm:pt>
    <dgm:pt modelId="{82F0F392-9A42-4FD5-A70B-33A498EBBC0B}" type="parTrans" cxnId="{3FFDEC1C-C2C0-4B0E-B572-7D48977E9DE1}">
      <dgm:prSet/>
      <dgm:spPr/>
      <dgm:t>
        <a:bodyPr/>
        <a:lstStyle/>
        <a:p>
          <a:endParaRPr lang="en-US"/>
        </a:p>
      </dgm:t>
    </dgm:pt>
    <dgm:pt modelId="{56383B7E-0DD7-4701-8E06-05CEA8237AE4}" type="sibTrans" cxnId="{3FFDEC1C-C2C0-4B0E-B572-7D48977E9DE1}">
      <dgm:prSet/>
      <dgm:spPr/>
      <dgm:t>
        <a:bodyPr/>
        <a:lstStyle/>
        <a:p>
          <a:endParaRPr lang="en-US"/>
        </a:p>
      </dgm:t>
    </dgm:pt>
    <dgm:pt modelId="{2125C1B6-219E-4738-BA8B-FD505434687E}">
      <dgm:prSet/>
      <dgm:spPr/>
      <dgm:t>
        <a:bodyPr/>
        <a:lstStyle/>
        <a:p>
          <a:pPr>
            <a:lnSpc>
              <a:spcPct val="100000"/>
            </a:lnSpc>
          </a:pPr>
          <a:r>
            <a:rPr lang="en-US"/>
            <a:t>It needs to be managed</a:t>
          </a:r>
        </a:p>
      </dgm:t>
    </dgm:pt>
    <dgm:pt modelId="{50B014C4-C9C4-4772-9C62-8B61A500AF10}" type="parTrans" cxnId="{6D75CE4A-D699-43F6-A412-78BBDAC9B90C}">
      <dgm:prSet/>
      <dgm:spPr/>
      <dgm:t>
        <a:bodyPr/>
        <a:lstStyle/>
        <a:p>
          <a:endParaRPr lang="en-US"/>
        </a:p>
      </dgm:t>
    </dgm:pt>
    <dgm:pt modelId="{F2797810-D4FF-42F5-B613-28D8133E3308}" type="sibTrans" cxnId="{6D75CE4A-D699-43F6-A412-78BBDAC9B90C}">
      <dgm:prSet/>
      <dgm:spPr/>
      <dgm:t>
        <a:bodyPr/>
        <a:lstStyle/>
        <a:p>
          <a:endParaRPr lang="en-US"/>
        </a:p>
      </dgm:t>
    </dgm:pt>
    <dgm:pt modelId="{8DB943BE-0FEA-4058-8984-503EF206DA06}">
      <dgm:prSet/>
      <dgm:spPr/>
      <dgm:t>
        <a:bodyPr/>
        <a:lstStyle/>
        <a:p>
          <a:pPr>
            <a:lnSpc>
              <a:spcPct val="100000"/>
            </a:lnSpc>
          </a:pPr>
          <a:r>
            <a:rPr lang="en-US" b="0" i="0" baseline="0"/>
            <a:t>The source of challenges may be both internal and external in nature</a:t>
          </a:r>
          <a:endParaRPr lang="en-US"/>
        </a:p>
      </dgm:t>
    </dgm:pt>
    <dgm:pt modelId="{4393C380-B0F3-4280-9297-5BB82E58054F}" type="parTrans" cxnId="{0D06C61B-8FE3-4271-8C67-1FC9A43E91E8}">
      <dgm:prSet/>
      <dgm:spPr/>
      <dgm:t>
        <a:bodyPr/>
        <a:lstStyle/>
        <a:p>
          <a:endParaRPr lang="en-US"/>
        </a:p>
      </dgm:t>
    </dgm:pt>
    <dgm:pt modelId="{4E09DD2F-5553-4607-8C72-303585F72912}" type="sibTrans" cxnId="{0D06C61B-8FE3-4271-8C67-1FC9A43E91E8}">
      <dgm:prSet/>
      <dgm:spPr/>
      <dgm:t>
        <a:bodyPr/>
        <a:lstStyle/>
        <a:p>
          <a:endParaRPr lang="en-US"/>
        </a:p>
      </dgm:t>
    </dgm:pt>
    <dgm:pt modelId="{1F058661-276C-44D4-849A-1529B5AF11D4}">
      <dgm:prSet/>
      <dgm:spPr/>
      <dgm:t>
        <a:bodyPr/>
        <a:lstStyle/>
        <a:p>
          <a:pPr>
            <a:lnSpc>
              <a:spcPct val="100000"/>
            </a:lnSpc>
          </a:pPr>
          <a:r>
            <a:rPr lang="en-US" b="0" i="0" baseline="0"/>
            <a:t>Strong and adaptable leadership is essential for change to be successful</a:t>
          </a:r>
          <a:endParaRPr lang="en-US"/>
        </a:p>
      </dgm:t>
    </dgm:pt>
    <dgm:pt modelId="{4D54C386-AC90-4781-BAA4-FFED3463EBC3}" type="parTrans" cxnId="{7213AF0E-254D-4DC0-A3B9-50E2620386EA}">
      <dgm:prSet/>
      <dgm:spPr/>
      <dgm:t>
        <a:bodyPr/>
        <a:lstStyle/>
        <a:p>
          <a:endParaRPr lang="en-US"/>
        </a:p>
      </dgm:t>
    </dgm:pt>
    <dgm:pt modelId="{8C68553E-1AF4-4522-BAB1-2FC8081D9377}" type="sibTrans" cxnId="{7213AF0E-254D-4DC0-A3B9-50E2620386EA}">
      <dgm:prSet/>
      <dgm:spPr/>
      <dgm:t>
        <a:bodyPr/>
        <a:lstStyle/>
        <a:p>
          <a:endParaRPr lang="en-US"/>
        </a:p>
      </dgm:t>
    </dgm:pt>
    <dgm:pt modelId="{A2633EC8-4C57-40B5-B38D-9944D7F5361F}" type="pres">
      <dgm:prSet presAssocID="{0EF2174C-D492-4395-A700-1BFA75C9E356}" presName="root" presStyleCnt="0">
        <dgm:presLayoutVars>
          <dgm:dir/>
          <dgm:resizeHandles val="exact"/>
        </dgm:presLayoutVars>
      </dgm:prSet>
      <dgm:spPr/>
    </dgm:pt>
    <dgm:pt modelId="{A7115824-1C08-4F8C-9AB4-30CFD989D241}" type="pres">
      <dgm:prSet presAssocID="{B149B098-915C-444E-AB58-529F2D969EAE}" presName="compNode" presStyleCnt="0"/>
      <dgm:spPr/>
    </dgm:pt>
    <dgm:pt modelId="{D0191B7E-7FEA-4477-AE8E-484D95B53E31}" type="pres">
      <dgm:prSet presAssocID="{B149B098-915C-444E-AB58-529F2D969EAE}" presName="bgRect" presStyleLbl="bgShp" presStyleIdx="0" presStyleCnt="4"/>
      <dgm:spPr/>
    </dgm:pt>
    <dgm:pt modelId="{1506789C-B88F-4624-8CFB-502EDDE22353}" type="pres">
      <dgm:prSet presAssocID="{B149B098-915C-444E-AB58-529F2D969EA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2BD922A5-76C5-4CB2-95BB-FBD01E1682B2}" type="pres">
      <dgm:prSet presAssocID="{B149B098-915C-444E-AB58-529F2D969EAE}" presName="spaceRect" presStyleCnt="0"/>
      <dgm:spPr/>
    </dgm:pt>
    <dgm:pt modelId="{222F3D0C-7F77-46DA-A20C-CE3323E1D3AC}" type="pres">
      <dgm:prSet presAssocID="{B149B098-915C-444E-AB58-529F2D969EAE}" presName="parTx" presStyleLbl="revTx" presStyleIdx="0" presStyleCnt="4">
        <dgm:presLayoutVars>
          <dgm:chMax val="0"/>
          <dgm:chPref val="0"/>
        </dgm:presLayoutVars>
      </dgm:prSet>
      <dgm:spPr/>
    </dgm:pt>
    <dgm:pt modelId="{25346496-E7F2-4A96-9EB6-C24011A0240C}" type="pres">
      <dgm:prSet presAssocID="{56383B7E-0DD7-4701-8E06-05CEA8237AE4}" presName="sibTrans" presStyleCnt="0"/>
      <dgm:spPr/>
    </dgm:pt>
    <dgm:pt modelId="{D92F9238-5081-40A0-A97F-C3FBE2E600A5}" type="pres">
      <dgm:prSet presAssocID="{2125C1B6-219E-4738-BA8B-FD505434687E}" presName="compNode" presStyleCnt="0"/>
      <dgm:spPr/>
    </dgm:pt>
    <dgm:pt modelId="{E6DE6ABA-0A19-4DB7-BC89-2E721692B7CB}" type="pres">
      <dgm:prSet presAssocID="{2125C1B6-219E-4738-BA8B-FD505434687E}" presName="bgRect" presStyleLbl="bgShp" presStyleIdx="1" presStyleCnt="4"/>
      <dgm:spPr/>
    </dgm:pt>
    <dgm:pt modelId="{AD095005-95C2-44B2-9EFB-1F5729F33DFB}" type="pres">
      <dgm:prSet presAssocID="{2125C1B6-219E-4738-BA8B-FD505434687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4FE76F4E-1674-451E-9E8F-8E9450154329}" type="pres">
      <dgm:prSet presAssocID="{2125C1B6-219E-4738-BA8B-FD505434687E}" presName="spaceRect" presStyleCnt="0"/>
      <dgm:spPr/>
    </dgm:pt>
    <dgm:pt modelId="{72FF92FD-A7A5-429F-B61E-3FB9E12D04D7}" type="pres">
      <dgm:prSet presAssocID="{2125C1B6-219E-4738-BA8B-FD505434687E}" presName="parTx" presStyleLbl="revTx" presStyleIdx="1" presStyleCnt="4">
        <dgm:presLayoutVars>
          <dgm:chMax val="0"/>
          <dgm:chPref val="0"/>
        </dgm:presLayoutVars>
      </dgm:prSet>
      <dgm:spPr/>
    </dgm:pt>
    <dgm:pt modelId="{A54344F0-0BD2-48FF-8693-194D2DB56EF5}" type="pres">
      <dgm:prSet presAssocID="{F2797810-D4FF-42F5-B613-28D8133E3308}" presName="sibTrans" presStyleCnt="0"/>
      <dgm:spPr/>
    </dgm:pt>
    <dgm:pt modelId="{FF912ED6-B767-4E1D-B0DE-686FA32FAE3D}" type="pres">
      <dgm:prSet presAssocID="{8DB943BE-0FEA-4058-8984-503EF206DA06}" presName="compNode" presStyleCnt="0"/>
      <dgm:spPr/>
    </dgm:pt>
    <dgm:pt modelId="{B7E47F16-5BEC-4200-A174-EDC8B6674428}" type="pres">
      <dgm:prSet presAssocID="{8DB943BE-0FEA-4058-8984-503EF206DA06}" presName="bgRect" presStyleLbl="bgShp" presStyleIdx="2" presStyleCnt="4"/>
      <dgm:spPr/>
    </dgm:pt>
    <dgm:pt modelId="{2ACDC2F9-4E2F-44D0-81E8-E7C13B89F79A}" type="pres">
      <dgm:prSet presAssocID="{8DB943BE-0FEA-4058-8984-503EF206DA0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arning"/>
        </a:ext>
      </dgm:extLst>
    </dgm:pt>
    <dgm:pt modelId="{20A05C49-69D6-4582-A0F7-39B8BB5A446E}" type="pres">
      <dgm:prSet presAssocID="{8DB943BE-0FEA-4058-8984-503EF206DA06}" presName="spaceRect" presStyleCnt="0"/>
      <dgm:spPr/>
    </dgm:pt>
    <dgm:pt modelId="{3A5BA5F2-6BB8-4BEB-B5F9-322CA4D9A586}" type="pres">
      <dgm:prSet presAssocID="{8DB943BE-0FEA-4058-8984-503EF206DA06}" presName="parTx" presStyleLbl="revTx" presStyleIdx="2" presStyleCnt="4">
        <dgm:presLayoutVars>
          <dgm:chMax val="0"/>
          <dgm:chPref val="0"/>
        </dgm:presLayoutVars>
      </dgm:prSet>
      <dgm:spPr/>
    </dgm:pt>
    <dgm:pt modelId="{298B00AA-3117-4047-9C26-04C413BA6A02}" type="pres">
      <dgm:prSet presAssocID="{4E09DD2F-5553-4607-8C72-303585F72912}" presName="sibTrans" presStyleCnt="0"/>
      <dgm:spPr/>
    </dgm:pt>
    <dgm:pt modelId="{049FA514-B381-4AF0-BA56-D37AF06F39FD}" type="pres">
      <dgm:prSet presAssocID="{1F058661-276C-44D4-849A-1529B5AF11D4}" presName="compNode" presStyleCnt="0"/>
      <dgm:spPr/>
    </dgm:pt>
    <dgm:pt modelId="{367BB4AE-28F6-4573-BEB1-F2E64B5B5510}" type="pres">
      <dgm:prSet presAssocID="{1F058661-276C-44D4-849A-1529B5AF11D4}" presName="bgRect" presStyleLbl="bgShp" presStyleIdx="3" presStyleCnt="4"/>
      <dgm:spPr/>
    </dgm:pt>
    <dgm:pt modelId="{3030ED64-F815-4976-B0A3-2610B018A253}" type="pres">
      <dgm:prSet presAssocID="{1F058661-276C-44D4-849A-1529B5AF11D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a:ext>
      </dgm:extLst>
    </dgm:pt>
    <dgm:pt modelId="{CEB0284D-68AD-4E27-AB4D-7088B4E2ADA3}" type="pres">
      <dgm:prSet presAssocID="{1F058661-276C-44D4-849A-1529B5AF11D4}" presName="spaceRect" presStyleCnt="0"/>
      <dgm:spPr/>
    </dgm:pt>
    <dgm:pt modelId="{2221F4A6-8CEB-4894-825B-0109097327E2}" type="pres">
      <dgm:prSet presAssocID="{1F058661-276C-44D4-849A-1529B5AF11D4}" presName="parTx" presStyleLbl="revTx" presStyleIdx="3" presStyleCnt="4">
        <dgm:presLayoutVars>
          <dgm:chMax val="0"/>
          <dgm:chPref val="0"/>
        </dgm:presLayoutVars>
      </dgm:prSet>
      <dgm:spPr/>
    </dgm:pt>
  </dgm:ptLst>
  <dgm:cxnLst>
    <dgm:cxn modelId="{7213AF0E-254D-4DC0-A3B9-50E2620386EA}" srcId="{0EF2174C-D492-4395-A700-1BFA75C9E356}" destId="{1F058661-276C-44D4-849A-1529B5AF11D4}" srcOrd="3" destOrd="0" parTransId="{4D54C386-AC90-4781-BAA4-FFED3463EBC3}" sibTransId="{8C68553E-1AF4-4522-BAB1-2FC8081D9377}"/>
    <dgm:cxn modelId="{0D06C61B-8FE3-4271-8C67-1FC9A43E91E8}" srcId="{0EF2174C-D492-4395-A700-1BFA75C9E356}" destId="{8DB943BE-0FEA-4058-8984-503EF206DA06}" srcOrd="2" destOrd="0" parTransId="{4393C380-B0F3-4280-9297-5BB82E58054F}" sibTransId="{4E09DD2F-5553-4607-8C72-303585F72912}"/>
    <dgm:cxn modelId="{3FFDEC1C-C2C0-4B0E-B572-7D48977E9DE1}" srcId="{0EF2174C-D492-4395-A700-1BFA75C9E356}" destId="{B149B098-915C-444E-AB58-529F2D969EAE}" srcOrd="0" destOrd="0" parTransId="{82F0F392-9A42-4FD5-A70B-33A498EBBC0B}" sibTransId="{56383B7E-0DD7-4701-8E06-05CEA8237AE4}"/>
    <dgm:cxn modelId="{6D75CE4A-D699-43F6-A412-78BBDAC9B90C}" srcId="{0EF2174C-D492-4395-A700-1BFA75C9E356}" destId="{2125C1B6-219E-4738-BA8B-FD505434687E}" srcOrd="1" destOrd="0" parTransId="{50B014C4-C9C4-4772-9C62-8B61A500AF10}" sibTransId="{F2797810-D4FF-42F5-B613-28D8133E3308}"/>
    <dgm:cxn modelId="{ED35055A-8F10-43A8-982C-57C038BC0EAF}" type="presOf" srcId="{B149B098-915C-444E-AB58-529F2D969EAE}" destId="{222F3D0C-7F77-46DA-A20C-CE3323E1D3AC}" srcOrd="0" destOrd="0" presId="urn:microsoft.com/office/officeart/2018/2/layout/IconVerticalSolidList"/>
    <dgm:cxn modelId="{E8C28399-76C6-426E-964F-ACE3DF2825A3}" type="presOf" srcId="{0EF2174C-D492-4395-A700-1BFA75C9E356}" destId="{A2633EC8-4C57-40B5-B38D-9944D7F5361F}" srcOrd="0" destOrd="0" presId="urn:microsoft.com/office/officeart/2018/2/layout/IconVerticalSolidList"/>
    <dgm:cxn modelId="{9B1B04C3-B222-4FA0-920C-97197F7441E1}" type="presOf" srcId="{8DB943BE-0FEA-4058-8984-503EF206DA06}" destId="{3A5BA5F2-6BB8-4BEB-B5F9-322CA4D9A586}" srcOrd="0" destOrd="0" presId="urn:microsoft.com/office/officeart/2018/2/layout/IconVerticalSolidList"/>
    <dgm:cxn modelId="{3D5FE2C8-0627-4907-89AA-CBD179B41CB9}" type="presOf" srcId="{1F058661-276C-44D4-849A-1529B5AF11D4}" destId="{2221F4A6-8CEB-4894-825B-0109097327E2}" srcOrd="0" destOrd="0" presId="urn:microsoft.com/office/officeart/2018/2/layout/IconVerticalSolidList"/>
    <dgm:cxn modelId="{351089D2-8D75-43D2-8DFE-60FCBF0A1105}" type="presOf" srcId="{2125C1B6-219E-4738-BA8B-FD505434687E}" destId="{72FF92FD-A7A5-429F-B61E-3FB9E12D04D7}" srcOrd="0" destOrd="0" presId="urn:microsoft.com/office/officeart/2018/2/layout/IconVerticalSolidList"/>
    <dgm:cxn modelId="{83158978-DA07-40F7-B5BA-026B993B4850}" type="presParOf" srcId="{A2633EC8-4C57-40B5-B38D-9944D7F5361F}" destId="{A7115824-1C08-4F8C-9AB4-30CFD989D241}" srcOrd="0" destOrd="0" presId="urn:microsoft.com/office/officeart/2018/2/layout/IconVerticalSolidList"/>
    <dgm:cxn modelId="{CB09F2AC-490D-4F89-AE07-8D0FBE5C9F8A}" type="presParOf" srcId="{A7115824-1C08-4F8C-9AB4-30CFD989D241}" destId="{D0191B7E-7FEA-4477-AE8E-484D95B53E31}" srcOrd="0" destOrd="0" presId="urn:microsoft.com/office/officeart/2018/2/layout/IconVerticalSolidList"/>
    <dgm:cxn modelId="{3CBA7393-1769-4FAF-9279-7AFF3BD82F92}" type="presParOf" srcId="{A7115824-1C08-4F8C-9AB4-30CFD989D241}" destId="{1506789C-B88F-4624-8CFB-502EDDE22353}" srcOrd="1" destOrd="0" presId="urn:microsoft.com/office/officeart/2018/2/layout/IconVerticalSolidList"/>
    <dgm:cxn modelId="{2F6CEBC8-CFC0-4899-A676-F0A944202049}" type="presParOf" srcId="{A7115824-1C08-4F8C-9AB4-30CFD989D241}" destId="{2BD922A5-76C5-4CB2-95BB-FBD01E1682B2}" srcOrd="2" destOrd="0" presId="urn:microsoft.com/office/officeart/2018/2/layout/IconVerticalSolidList"/>
    <dgm:cxn modelId="{FE790F09-6836-4CD9-9FA9-4B2B509F969E}" type="presParOf" srcId="{A7115824-1C08-4F8C-9AB4-30CFD989D241}" destId="{222F3D0C-7F77-46DA-A20C-CE3323E1D3AC}" srcOrd="3" destOrd="0" presId="urn:microsoft.com/office/officeart/2018/2/layout/IconVerticalSolidList"/>
    <dgm:cxn modelId="{70752720-D614-4D29-852E-8E05D187DE86}" type="presParOf" srcId="{A2633EC8-4C57-40B5-B38D-9944D7F5361F}" destId="{25346496-E7F2-4A96-9EB6-C24011A0240C}" srcOrd="1" destOrd="0" presId="urn:microsoft.com/office/officeart/2018/2/layout/IconVerticalSolidList"/>
    <dgm:cxn modelId="{650D7E39-D68A-4437-9010-72ED2F784C0C}" type="presParOf" srcId="{A2633EC8-4C57-40B5-B38D-9944D7F5361F}" destId="{D92F9238-5081-40A0-A97F-C3FBE2E600A5}" srcOrd="2" destOrd="0" presId="urn:microsoft.com/office/officeart/2018/2/layout/IconVerticalSolidList"/>
    <dgm:cxn modelId="{95C96BAC-F587-4383-BFCE-C222094647FA}" type="presParOf" srcId="{D92F9238-5081-40A0-A97F-C3FBE2E600A5}" destId="{E6DE6ABA-0A19-4DB7-BC89-2E721692B7CB}" srcOrd="0" destOrd="0" presId="urn:microsoft.com/office/officeart/2018/2/layout/IconVerticalSolidList"/>
    <dgm:cxn modelId="{3873CD1A-D8E3-4AB4-8CCF-6CB004C2201A}" type="presParOf" srcId="{D92F9238-5081-40A0-A97F-C3FBE2E600A5}" destId="{AD095005-95C2-44B2-9EFB-1F5729F33DFB}" srcOrd="1" destOrd="0" presId="urn:microsoft.com/office/officeart/2018/2/layout/IconVerticalSolidList"/>
    <dgm:cxn modelId="{75D56E75-0549-479E-89A1-7B0FE3F792CB}" type="presParOf" srcId="{D92F9238-5081-40A0-A97F-C3FBE2E600A5}" destId="{4FE76F4E-1674-451E-9E8F-8E9450154329}" srcOrd="2" destOrd="0" presId="urn:microsoft.com/office/officeart/2018/2/layout/IconVerticalSolidList"/>
    <dgm:cxn modelId="{29551E7A-1D73-4E97-A4E7-9142DC706116}" type="presParOf" srcId="{D92F9238-5081-40A0-A97F-C3FBE2E600A5}" destId="{72FF92FD-A7A5-429F-B61E-3FB9E12D04D7}" srcOrd="3" destOrd="0" presId="urn:microsoft.com/office/officeart/2018/2/layout/IconVerticalSolidList"/>
    <dgm:cxn modelId="{76E55380-1415-45D5-B08C-E8A96584F370}" type="presParOf" srcId="{A2633EC8-4C57-40B5-B38D-9944D7F5361F}" destId="{A54344F0-0BD2-48FF-8693-194D2DB56EF5}" srcOrd="3" destOrd="0" presId="urn:microsoft.com/office/officeart/2018/2/layout/IconVerticalSolidList"/>
    <dgm:cxn modelId="{6C111991-CDAF-4A9A-B900-949399648BB9}" type="presParOf" srcId="{A2633EC8-4C57-40B5-B38D-9944D7F5361F}" destId="{FF912ED6-B767-4E1D-B0DE-686FA32FAE3D}" srcOrd="4" destOrd="0" presId="urn:microsoft.com/office/officeart/2018/2/layout/IconVerticalSolidList"/>
    <dgm:cxn modelId="{3A82030F-D1DD-49CD-8086-3C1B7D0C7E27}" type="presParOf" srcId="{FF912ED6-B767-4E1D-B0DE-686FA32FAE3D}" destId="{B7E47F16-5BEC-4200-A174-EDC8B6674428}" srcOrd="0" destOrd="0" presId="urn:microsoft.com/office/officeart/2018/2/layout/IconVerticalSolidList"/>
    <dgm:cxn modelId="{8D784DD6-CFE9-4DEE-B203-73527A7EF4DF}" type="presParOf" srcId="{FF912ED6-B767-4E1D-B0DE-686FA32FAE3D}" destId="{2ACDC2F9-4E2F-44D0-81E8-E7C13B89F79A}" srcOrd="1" destOrd="0" presId="urn:microsoft.com/office/officeart/2018/2/layout/IconVerticalSolidList"/>
    <dgm:cxn modelId="{77870DF9-6B84-4CCB-83F0-02F7283207DD}" type="presParOf" srcId="{FF912ED6-B767-4E1D-B0DE-686FA32FAE3D}" destId="{20A05C49-69D6-4582-A0F7-39B8BB5A446E}" srcOrd="2" destOrd="0" presId="urn:microsoft.com/office/officeart/2018/2/layout/IconVerticalSolidList"/>
    <dgm:cxn modelId="{2ED77548-2CC6-4619-91F0-9D5042B0EBBF}" type="presParOf" srcId="{FF912ED6-B767-4E1D-B0DE-686FA32FAE3D}" destId="{3A5BA5F2-6BB8-4BEB-B5F9-322CA4D9A586}" srcOrd="3" destOrd="0" presId="urn:microsoft.com/office/officeart/2018/2/layout/IconVerticalSolidList"/>
    <dgm:cxn modelId="{F4936F36-B890-4CE8-9E70-B2AB75EA0760}" type="presParOf" srcId="{A2633EC8-4C57-40B5-B38D-9944D7F5361F}" destId="{298B00AA-3117-4047-9C26-04C413BA6A02}" srcOrd="5" destOrd="0" presId="urn:microsoft.com/office/officeart/2018/2/layout/IconVerticalSolidList"/>
    <dgm:cxn modelId="{295B7D06-9BDA-44DF-BD24-25ACB20BC8E2}" type="presParOf" srcId="{A2633EC8-4C57-40B5-B38D-9944D7F5361F}" destId="{049FA514-B381-4AF0-BA56-D37AF06F39FD}" srcOrd="6" destOrd="0" presId="urn:microsoft.com/office/officeart/2018/2/layout/IconVerticalSolidList"/>
    <dgm:cxn modelId="{2C937A62-4CC9-4A61-ADF4-7B2AC7F0D71E}" type="presParOf" srcId="{049FA514-B381-4AF0-BA56-D37AF06F39FD}" destId="{367BB4AE-28F6-4573-BEB1-F2E64B5B5510}" srcOrd="0" destOrd="0" presId="urn:microsoft.com/office/officeart/2018/2/layout/IconVerticalSolidList"/>
    <dgm:cxn modelId="{5D2101A0-AD96-4446-91AC-69CE55B2445F}" type="presParOf" srcId="{049FA514-B381-4AF0-BA56-D37AF06F39FD}" destId="{3030ED64-F815-4976-B0A3-2610B018A253}" srcOrd="1" destOrd="0" presId="urn:microsoft.com/office/officeart/2018/2/layout/IconVerticalSolidList"/>
    <dgm:cxn modelId="{2E86807A-6B27-4BC0-8F71-B804E78F16C8}" type="presParOf" srcId="{049FA514-B381-4AF0-BA56-D37AF06F39FD}" destId="{CEB0284D-68AD-4E27-AB4D-7088B4E2ADA3}" srcOrd="2" destOrd="0" presId="urn:microsoft.com/office/officeart/2018/2/layout/IconVerticalSolidList"/>
    <dgm:cxn modelId="{148B992B-C276-48D6-BB4C-14FD58B06689}" type="presParOf" srcId="{049FA514-B381-4AF0-BA56-D37AF06F39FD}" destId="{2221F4A6-8CEB-4894-825B-0109097327E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F4C79F-7CC4-4207-BDE7-FC47F0747BF7}"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1028311A-7262-4082-8AAB-9C91102DDD70}">
      <dgm:prSet custT="1"/>
      <dgm:spPr/>
      <dgm:t>
        <a:bodyPr/>
        <a:lstStyle/>
        <a:p>
          <a:r>
            <a:rPr lang="en-GB" sz="1800" b="1" dirty="0"/>
            <a:t>Authoritarian (autocratic) style</a:t>
          </a:r>
          <a:r>
            <a:rPr lang="en-GB" sz="1800" dirty="0"/>
            <a:t> – focus of </a:t>
          </a:r>
          <a:r>
            <a:rPr lang="en-GB" sz="1800" i="1" dirty="0">
              <a:solidFill>
                <a:srgbClr val="0070C0"/>
              </a:solidFill>
            </a:rPr>
            <a:t>power is with the manager </a:t>
          </a:r>
          <a:r>
            <a:rPr lang="en-GB" sz="1800" dirty="0"/>
            <a:t>and interactions within the group move towards the manager. The </a:t>
          </a:r>
          <a:r>
            <a:rPr lang="en-GB" sz="1800" i="1" dirty="0">
              <a:solidFill>
                <a:srgbClr val="0070C0"/>
              </a:solidFill>
            </a:rPr>
            <a:t>manager alone exercises decision-making and authority </a:t>
          </a:r>
          <a:r>
            <a:rPr lang="en-GB" sz="1800" dirty="0"/>
            <a:t>for determining policy, procedures for achieving goals, work tasks and relationships, control of rewards or punishments.</a:t>
          </a:r>
          <a:endParaRPr lang="en-US" sz="1800" dirty="0"/>
        </a:p>
      </dgm:t>
    </dgm:pt>
    <dgm:pt modelId="{C15F01A1-D3A5-4D5F-8B66-AE5D64D151DC}" type="parTrans" cxnId="{0D2B88F6-C8B5-497C-996B-2393F1FE8869}">
      <dgm:prSet/>
      <dgm:spPr/>
      <dgm:t>
        <a:bodyPr/>
        <a:lstStyle/>
        <a:p>
          <a:endParaRPr lang="en-US"/>
        </a:p>
      </dgm:t>
    </dgm:pt>
    <dgm:pt modelId="{E9712CE9-183C-49D9-8510-E1FC9A105438}" type="sibTrans" cxnId="{0D2B88F6-C8B5-497C-996B-2393F1FE8869}">
      <dgm:prSet/>
      <dgm:spPr/>
      <dgm:t>
        <a:bodyPr/>
        <a:lstStyle/>
        <a:p>
          <a:endParaRPr lang="en-US"/>
        </a:p>
      </dgm:t>
    </dgm:pt>
    <dgm:pt modelId="{21723713-2835-43A4-BBC6-26DF140724E3}">
      <dgm:prSet custT="1"/>
      <dgm:spPr/>
      <dgm:t>
        <a:bodyPr/>
        <a:lstStyle/>
        <a:p>
          <a:r>
            <a:rPr lang="en-GB" sz="1800" b="1" dirty="0"/>
            <a:t>Democratic style</a:t>
          </a:r>
          <a:r>
            <a:rPr lang="en-GB" sz="1800" dirty="0"/>
            <a:t> – focus of </a:t>
          </a:r>
          <a:r>
            <a:rPr lang="en-GB" sz="1800" i="1" dirty="0">
              <a:solidFill>
                <a:srgbClr val="0070C0"/>
              </a:solidFill>
            </a:rPr>
            <a:t>power is more with the group as a whole </a:t>
          </a:r>
          <a:r>
            <a:rPr lang="en-GB" sz="1800" dirty="0"/>
            <a:t>and </a:t>
          </a:r>
          <a:r>
            <a:rPr lang="en-GB" sz="1800" i="1" dirty="0">
              <a:solidFill>
                <a:srgbClr val="0070C0"/>
              </a:solidFill>
            </a:rPr>
            <a:t>leadership functions are shared </a:t>
          </a:r>
          <a:r>
            <a:rPr lang="en-GB" sz="1800" dirty="0"/>
            <a:t>with greater interaction within the group with the </a:t>
          </a:r>
          <a:r>
            <a:rPr lang="en-GB" sz="1800" i="1" dirty="0">
              <a:solidFill>
                <a:srgbClr val="0070C0"/>
              </a:solidFill>
            </a:rPr>
            <a:t>manager more part of a team</a:t>
          </a:r>
          <a:r>
            <a:rPr lang="en-GB" sz="1800" dirty="0"/>
            <a:t>. Group </a:t>
          </a:r>
          <a:r>
            <a:rPr lang="en-GB" sz="1800" i="1" dirty="0">
              <a:solidFill>
                <a:srgbClr val="0070C0"/>
              </a:solidFill>
            </a:rPr>
            <a:t>members have a greater say </a:t>
          </a:r>
          <a:r>
            <a:rPr lang="en-GB" sz="1800" dirty="0"/>
            <a:t>in decision-making, determination of policy, implementation of systems and procedures. </a:t>
          </a:r>
          <a:endParaRPr lang="en-US" sz="1800" dirty="0"/>
        </a:p>
      </dgm:t>
    </dgm:pt>
    <dgm:pt modelId="{380F762F-96F5-4568-B7CC-8A805F8C6B07}" type="parTrans" cxnId="{1A26BC38-4C9F-42DE-8F3A-AC2490DE4E29}">
      <dgm:prSet/>
      <dgm:spPr/>
      <dgm:t>
        <a:bodyPr/>
        <a:lstStyle/>
        <a:p>
          <a:endParaRPr lang="en-US"/>
        </a:p>
      </dgm:t>
    </dgm:pt>
    <dgm:pt modelId="{D6C0171E-CEF1-478A-AFAB-CED9DBEE3514}" type="sibTrans" cxnId="{1A26BC38-4C9F-42DE-8F3A-AC2490DE4E29}">
      <dgm:prSet/>
      <dgm:spPr/>
      <dgm:t>
        <a:bodyPr/>
        <a:lstStyle/>
        <a:p>
          <a:endParaRPr lang="en-US"/>
        </a:p>
      </dgm:t>
    </dgm:pt>
    <dgm:pt modelId="{227BE5E6-6EE5-431A-AD6F-B5C79259F170}">
      <dgm:prSet custT="1"/>
      <dgm:spPr/>
      <dgm:t>
        <a:bodyPr/>
        <a:lstStyle/>
        <a:p>
          <a:r>
            <a:rPr lang="en-GB" sz="1800" b="1" dirty="0"/>
            <a:t>Laissez-faire (genuine) style</a:t>
          </a:r>
          <a:r>
            <a:rPr lang="en-GB" sz="1800" dirty="0"/>
            <a:t> – when members of the group are working well on their own, the </a:t>
          </a:r>
          <a:r>
            <a:rPr lang="en-GB" sz="1800" i="1" dirty="0">
              <a:solidFill>
                <a:srgbClr val="0070C0"/>
              </a:solidFill>
            </a:rPr>
            <a:t>manager </a:t>
          </a:r>
          <a:r>
            <a:rPr lang="en-GB" sz="1800" i="1" u="sng" dirty="0">
              <a:solidFill>
                <a:srgbClr val="0070C0"/>
              </a:solidFill>
            </a:rPr>
            <a:t>consciously</a:t>
          </a:r>
          <a:r>
            <a:rPr lang="en-GB" sz="1800" i="1" dirty="0">
              <a:solidFill>
                <a:srgbClr val="0070C0"/>
              </a:solidFill>
            </a:rPr>
            <a:t> makes a decision to pass the focus of power to members</a:t>
          </a:r>
          <a:r>
            <a:rPr lang="en-GB" sz="1800" dirty="0"/>
            <a:t>, allow them freedom of action to do as they think best but is readily available if help is needed. </a:t>
          </a:r>
        </a:p>
        <a:p>
          <a:r>
            <a:rPr lang="en-GB" sz="1400" dirty="0"/>
            <a:t>There is often confusion over this style of leadership behaviour. The word ‘</a:t>
          </a:r>
          <a:r>
            <a:rPr lang="en-GB" sz="1400" b="0" i="1" dirty="0">
              <a:solidFill>
                <a:srgbClr val="0070C0"/>
              </a:solidFill>
            </a:rPr>
            <a:t>genuine</a:t>
          </a:r>
          <a:r>
            <a:rPr lang="en-GB" sz="1400" dirty="0"/>
            <a:t>’ is emphasised because this is to be contrasted with the manager who could not care, who deliberately keeps away from the trouble spots and does not want to get involved. Members are left to face decisions that rightly belong with the manager. This is more a non-style of leadership, or it could perhaps be labelled as abdication.</a:t>
          </a:r>
          <a:endParaRPr lang="en-US" sz="1400" dirty="0"/>
        </a:p>
      </dgm:t>
    </dgm:pt>
    <dgm:pt modelId="{AE409A52-1806-4734-96AC-F58578C24B62}" type="parTrans" cxnId="{466408C9-239A-43E7-86D0-C741C0F4A584}">
      <dgm:prSet/>
      <dgm:spPr/>
      <dgm:t>
        <a:bodyPr/>
        <a:lstStyle/>
        <a:p>
          <a:endParaRPr lang="en-US"/>
        </a:p>
      </dgm:t>
    </dgm:pt>
    <dgm:pt modelId="{F90EAE7C-8716-476A-8159-1E3FDF1406C0}" type="sibTrans" cxnId="{466408C9-239A-43E7-86D0-C741C0F4A584}">
      <dgm:prSet/>
      <dgm:spPr/>
      <dgm:t>
        <a:bodyPr/>
        <a:lstStyle/>
        <a:p>
          <a:endParaRPr lang="en-US"/>
        </a:p>
      </dgm:t>
    </dgm:pt>
    <dgm:pt modelId="{5BFD9CF8-C7FD-45F7-9D37-45B470FF84EA}" type="pres">
      <dgm:prSet presAssocID="{1DF4C79F-7CC4-4207-BDE7-FC47F0747BF7}" presName="root" presStyleCnt="0">
        <dgm:presLayoutVars>
          <dgm:dir/>
          <dgm:resizeHandles val="exact"/>
        </dgm:presLayoutVars>
      </dgm:prSet>
      <dgm:spPr/>
    </dgm:pt>
    <dgm:pt modelId="{74B93FE3-0888-4CAC-8F43-930423B893E3}" type="pres">
      <dgm:prSet presAssocID="{1028311A-7262-4082-8AAB-9C91102DDD70}" presName="compNode" presStyleCnt="0"/>
      <dgm:spPr/>
    </dgm:pt>
    <dgm:pt modelId="{8AB90C3E-E24B-4428-AD1F-BBBB98068CF3}" type="pres">
      <dgm:prSet presAssocID="{1028311A-7262-4082-8AAB-9C91102DDD70}" presName="bgRect" presStyleLbl="bgShp" presStyleIdx="0" presStyleCnt="3"/>
      <dgm:spPr/>
    </dgm:pt>
    <dgm:pt modelId="{637FD89A-D76A-46EA-88F7-C412AB330BDD}" type="pres">
      <dgm:prSet presAssocID="{1028311A-7262-4082-8AAB-9C91102DDD7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D65135E8-3F4D-4E40-BFDE-8BD6364A9DD3}" type="pres">
      <dgm:prSet presAssocID="{1028311A-7262-4082-8AAB-9C91102DDD70}" presName="spaceRect" presStyleCnt="0"/>
      <dgm:spPr/>
    </dgm:pt>
    <dgm:pt modelId="{528A5F3E-D6EE-4FE8-A476-20AF76CDE989}" type="pres">
      <dgm:prSet presAssocID="{1028311A-7262-4082-8AAB-9C91102DDD70}" presName="parTx" presStyleLbl="revTx" presStyleIdx="0" presStyleCnt="3">
        <dgm:presLayoutVars>
          <dgm:chMax val="0"/>
          <dgm:chPref val="0"/>
        </dgm:presLayoutVars>
      </dgm:prSet>
      <dgm:spPr/>
    </dgm:pt>
    <dgm:pt modelId="{E169081D-01E2-48A1-9F79-DF12CBF62BF4}" type="pres">
      <dgm:prSet presAssocID="{E9712CE9-183C-49D9-8510-E1FC9A105438}" presName="sibTrans" presStyleCnt="0"/>
      <dgm:spPr/>
    </dgm:pt>
    <dgm:pt modelId="{E72E624C-C226-4A49-8700-D9F582810DBD}" type="pres">
      <dgm:prSet presAssocID="{21723713-2835-43A4-BBC6-26DF140724E3}" presName="compNode" presStyleCnt="0"/>
      <dgm:spPr/>
    </dgm:pt>
    <dgm:pt modelId="{BB8D1697-BA7C-4ECC-807E-931265715A1C}" type="pres">
      <dgm:prSet presAssocID="{21723713-2835-43A4-BBC6-26DF140724E3}" presName="bgRect" presStyleLbl="bgShp" presStyleIdx="1" presStyleCnt="3"/>
      <dgm:spPr/>
    </dgm:pt>
    <dgm:pt modelId="{D6717616-BF6F-464B-89D4-CE3F391F560C}" type="pres">
      <dgm:prSet presAssocID="{21723713-2835-43A4-BBC6-26DF140724E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ptain"/>
        </a:ext>
      </dgm:extLst>
    </dgm:pt>
    <dgm:pt modelId="{0614C13E-CB4B-4414-B489-A82D3122E1F4}" type="pres">
      <dgm:prSet presAssocID="{21723713-2835-43A4-BBC6-26DF140724E3}" presName="spaceRect" presStyleCnt="0"/>
      <dgm:spPr/>
    </dgm:pt>
    <dgm:pt modelId="{4392D178-ABAC-4C3D-905C-F45A9FF2386A}" type="pres">
      <dgm:prSet presAssocID="{21723713-2835-43A4-BBC6-26DF140724E3}" presName="parTx" presStyleLbl="revTx" presStyleIdx="1" presStyleCnt="3">
        <dgm:presLayoutVars>
          <dgm:chMax val="0"/>
          <dgm:chPref val="0"/>
        </dgm:presLayoutVars>
      </dgm:prSet>
      <dgm:spPr/>
    </dgm:pt>
    <dgm:pt modelId="{2D63F8A4-204C-4C17-97B2-D17177C82A82}" type="pres">
      <dgm:prSet presAssocID="{D6C0171E-CEF1-478A-AFAB-CED9DBEE3514}" presName="sibTrans" presStyleCnt="0"/>
      <dgm:spPr/>
    </dgm:pt>
    <dgm:pt modelId="{39E5DD93-C276-425B-9839-247B7819BCBB}" type="pres">
      <dgm:prSet presAssocID="{227BE5E6-6EE5-431A-AD6F-B5C79259F170}" presName="compNode" presStyleCnt="0"/>
      <dgm:spPr/>
    </dgm:pt>
    <dgm:pt modelId="{96E8CB89-42F1-49BD-AD0E-D164C1C2AED0}" type="pres">
      <dgm:prSet presAssocID="{227BE5E6-6EE5-431A-AD6F-B5C79259F170}" presName="bgRect" presStyleLbl="bgShp" presStyleIdx="2" presStyleCnt="3"/>
      <dgm:spPr/>
    </dgm:pt>
    <dgm:pt modelId="{5D28D94F-51BD-4904-ACF3-8348C0554123}" type="pres">
      <dgm:prSet presAssocID="{227BE5E6-6EE5-431A-AD6F-B5C79259F17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EA7D98CE-C791-4166-A032-542D7E096E98}" type="pres">
      <dgm:prSet presAssocID="{227BE5E6-6EE5-431A-AD6F-B5C79259F170}" presName="spaceRect" presStyleCnt="0"/>
      <dgm:spPr/>
    </dgm:pt>
    <dgm:pt modelId="{6E5BC346-4BEF-460E-988C-ACCF268885DD}" type="pres">
      <dgm:prSet presAssocID="{227BE5E6-6EE5-431A-AD6F-B5C79259F170}" presName="parTx" presStyleLbl="revTx" presStyleIdx="2" presStyleCnt="3">
        <dgm:presLayoutVars>
          <dgm:chMax val="0"/>
          <dgm:chPref val="0"/>
        </dgm:presLayoutVars>
      </dgm:prSet>
      <dgm:spPr/>
    </dgm:pt>
  </dgm:ptLst>
  <dgm:cxnLst>
    <dgm:cxn modelId="{1A26BC38-4C9F-42DE-8F3A-AC2490DE4E29}" srcId="{1DF4C79F-7CC4-4207-BDE7-FC47F0747BF7}" destId="{21723713-2835-43A4-BBC6-26DF140724E3}" srcOrd="1" destOrd="0" parTransId="{380F762F-96F5-4568-B7CC-8A805F8C6B07}" sibTransId="{D6C0171E-CEF1-478A-AFAB-CED9DBEE3514}"/>
    <dgm:cxn modelId="{0F238B57-B348-48D3-AEA7-B1262E986210}" type="presOf" srcId="{1028311A-7262-4082-8AAB-9C91102DDD70}" destId="{528A5F3E-D6EE-4FE8-A476-20AF76CDE989}" srcOrd="0" destOrd="0" presId="urn:microsoft.com/office/officeart/2018/2/layout/IconVerticalSolidList"/>
    <dgm:cxn modelId="{74C6CC84-F78A-4102-A5F2-4AC18DC8B69F}" type="presOf" srcId="{1DF4C79F-7CC4-4207-BDE7-FC47F0747BF7}" destId="{5BFD9CF8-C7FD-45F7-9D37-45B470FF84EA}" srcOrd="0" destOrd="0" presId="urn:microsoft.com/office/officeart/2018/2/layout/IconVerticalSolidList"/>
    <dgm:cxn modelId="{6F986BA6-8B6E-4131-8B18-137C07E5C0F4}" type="presOf" srcId="{21723713-2835-43A4-BBC6-26DF140724E3}" destId="{4392D178-ABAC-4C3D-905C-F45A9FF2386A}" srcOrd="0" destOrd="0" presId="urn:microsoft.com/office/officeart/2018/2/layout/IconVerticalSolidList"/>
    <dgm:cxn modelId="{466408C9-239A-43E7-86D0-C741C0F4A584}" srcId="{1DF4C79F-7CC4-4207-BDE7-FC47F0747BF7}" destId="{227BE5E6-6EE5-431A-AD6F-B5C79259F170}" srcOrd="2" destOrd="0" parTransId="{AE409A52-1806-4734-96AC-F58578C24B62}" sibTransId="{F90EAE7C-8716-476A-8159-1E3FDF1406C0}"/>
    <dgm:cxn modelId="{A05C66E7-C20E-4E87-8882-D714FFB872D2}" type="presOf" srcId="{227BE5E6-6EE5-431A-AD6F-B5C79259F170}" destId="{6E5BC346-4BEF-460E-988C-ACCF268885DD}" srcOrd="0" destOrd="0" presId="urn:microsoft.com/office/officeart/2018/2/layout/IconVerticalSolidList"/>
    <dgm:cxn modelId="{0D2B88F6-C8B5-497C-996B-2393F1FE8869}" srcId="{1DF4C79F-7CC4-4207-BDE7-FC47F0747BF7}" destId="{1028311A-7262-4082-8AAB-9C91102DDD70}" srcOrd="0" destOrd="0" parTransId="{C15F01A1-D3A5-4D5F-8B66-AE5D64D151DC}" sibTransId="{E9712CE9-183C-49D9-8510-E1FC9A105438}"/>
    <dgm:cxn modelId="{9FA2CEED-614D-47AD-BCA4-4997E024C30C}" type="presParOf" srcId="{5BFD9CF8-C7FD-45F7-9D37-45B470FF84EA}" destId="{74B93FE3-0888-4CAC-8F43-930423B893E3}" srcOrd="0" destOrd="0" presId="urn:microsoft.com/office/officeart/2018/2/layout/IconVerticalSolidList"/>
    <dgm:cxn modelId="{3043A0EF-D166-4A26-A218-89C40E20B848}" type="presParOf" srcId="{74B93FE3-0888-4CAC-8F43-930423B893E3}" destId="{8AB90C3E-E24B-4428-AD1F-BBBB98068CF3}" srcOrd="0" destOrd="0" presId="urn:microsoft.com/office/officeart/2018/2/layout/IconVerticalSolidList"/>
    <dgm:cxn modelId="{104465EC-2FAA-4DB2-A8AA-1D207AB79CA1}" type="presParOf" srcId="{74B93FE3-0888-4CAC-8F43-930423B893E3}" destId="{637FD89A-D76A-46EA-88F7-C412AB330BDD}" srcOrd="1" destOrd="0" presId="urn:microsoft.com/office/officeart/2018/2/layout/IconVerticalSolidList"/>
    <dgm:cxn modelId="{15316447-36DA-4C61-9532-A70C9C2F538D}" type="presParOf" srcId="{74B93FE3-0888-4CAC-8F43-930423B893E3}" destId="{D65135E8-3F4D-4E40-BFDE-8BD6364A9DD3}" srcOrd="2" destOrd="0" presId="urn:microsoft.com/office/officeart/2018/2/layout/IconVerticalSolidList"/>
    <dgm:cxn modelId="{15C63625-CCF9-4C74-B6A4-F4716766BF98}" type="presParOf" srcId="{74B93FE3-0888-4CAC-8F43-930423B893E3}" destId="{528A5F3E-D6EE-4FE8-A476-20AF76CDE989}" srcOrd="3" destOrd="0" presId="urn:microsoft.com/office/officeart/2018/2/layout/IconVerticalSolidList"/>
    <dgm:cxn modelId="{33EE4A05-D755-40DE-B992-59F45E09C775}" type="presParOf" srcId="{5BFD9CF8-C7FD-45F7-9D37-45B470FF84EA}" destId="{E169081D-01E2-48A1-9F79-DF12CBF62BF4}" srcOrd="1" destOrd="0" presId="urn:microsoft.com/office/officeart/2018/2/layout/IconVerticalSolidList"/>
    <dgm:cxn modelId="{A6971D5E-8BDB-4D38-8E30-7CB225F272E1}" type="presParOf" srcId="{5BFD9CF8-C7FD-45F7-9D37-45B470FF84EA}" destId="{E72E624C-C226-4A49-8700-D9F582810DBD}" srcOrd="2" destOrd="0" presId="urn:microsoft.com/office/officeart/2018/2/layout/IconVerticalSolidList"/>
    <dgm:cxn modelId="{D68CFAAB-88A0-4B7A-B87C-DB2566173125}" type="presParOf" srcId="{E72E624C-C226-4A49-8700-D9F582810DBD}" destId="{BB8D1697-BA7C-4ECC-807E-931265715A1C}" srcOrd="0" destOrd="0" presId="urn:microsoft.com/office/officeart/2018/2/layout/IconVerticalSolidList"/>
    <dgm:cxn modelId="{9D81F3BE-1E15-4DF3-93E5-48B40BF34511}" type="presParOf" srcId="{E72E624C-C226-4A49-8700-D9F582810DBD}" destId="{D6717616-BF6F-464B-89D4-CE3F391F560C}" srcOrd="1" destOrd="0" presId="urn:microsoft.com/office/officeart/2018/2/layout/IconVerticalSolidList"/>
    <dgm:cxn modelId="{AF0D8194-5518-4F5D-8EC5-8282015A60D4}" type="presParOf" srcId="{E72E624C-C226-4A49-8700-D9F582810DBD}" destId="{0614C13E-CB4B-4414-B489-A82D3122E1F4}" srcOrd="2" destOrd="0" presId="urn:microsoft.com/office/officeart/2018/2/layout/IconVerticalSolidList"/>
    <dgm:cxn modelId="{D70AF979-D236-4D79-80C8-EB2D382F96EF}" type="presParOf" srcId="{E72E624C-C226-4A49-8700-D9F582810DBD}" destId="{4392D178-ABAC-4C3D-905C-F45A9FF2386A}" srcOrd="3" destOrd="0" presId="urn:microsoft.com/office/officeart/2018/2/layout/IconVerticalSolidList"/>
    <dgm:cxn modelId="{2B90FC75-DEED-44CC-B70A-137A349CB240}" type="presParOf" srcId="{5BFD9CF8-C7FD-45F7-9D37-45B470FF84EA}" destId="{2D63F8A4-204C-4C17-97B2-D17177C82A82}" srcOrd="3" destOrd="0" presId="urn:microsoft.com/office/officeart/2018/2/layout/IconVerticalSolidList"/>
    <dgm:cxn modelId="{17A74A30-DC86-4B70-AF98-6B3BF804D294}" type="presParOf" srcId="{5BFD9CF8-C7FD-45F7-9D37-45B470FF84EA}" destId="{39E5DD93-C276-425B-9839-247B7819BCBB}" srcOrd="4" destOrd="0" presId="urn:microsoft.com/office/officeart/2018/2/layout/IconVerticalSolidList"/>
    <dgm:cxn modelId="{D4D04E3C-4650-4496-924B-07471FC3963F}" type="presParOf" srcId="{39E5DD93-C276-425B-9839-247B7819BCBB}" destId="{96E8CB89-42F1-49BD-AD0E-D164C1C2AED0}" srcOrd="0" destOrd="0" presId="urn:microsoft.com/office/officeart/2018/2/layout/IconVerticalSolidList"/>
    <dgm:cxn modelId="{19B887ED-8A60-4B50-A965-518DBA37B085}" type="presParOf" srcId="{39E5DD93-C276-425B-9839-247B7819BCBB}" destId="{5D28D94F-51BD-4904-ACF3-8348C0554123}" srcOrd="1" destOrd="0" presId="urn:microsoft.com/office/officeart/2018/2/layout/IconVerticalSolidList"/>
    <dgm:cxn modelId="{E655C231-A75A-41C4-93E9-3B19449578B3}" type="presParOf" srcId="{39E5DD93-C276-425B-9839-247B7819BCBB}" destId="{EA7D98CE-C791-4166-A032-542D7E096E98}" srcOrd="2" destOrd="0" presId="urn:microsoft.com/office/officeart/2018/2/layout/IconVerticalSolidList"/>
    <dgm:cxn modelId="{B2E9EBF5-1950-4453-9E19-71D3E5115A29}" type="presParOf" srcId="{39E5DD93-C276-425B-9839-247B7819BCBB}" destId="{6E5BC346-4BEF-460E-988C-ACCF268885D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41097B-551F-4F98-931F-8E6EF7CE558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65FFD76-0A97-4B69-A6EC-304FDB9E7782}">
      <dgm:prSet custT="1"/>
      <dgm:spPr/>
      <dgm:t>
        <a:bodyPr/>
        <a:lstStyle/>
        <a:p>
          <a:pPr>
            <a:lnSpc>
              <a:spcPct val="100000"/>
            </a:lnSpc>
          </a:pPr>
          <a:r>
            <a:rPr lang="en-GB" sz="1600" dirty="0"/>
            <a:t>… </a:t>
          </a:r>
          <a:r>
            <a:rPr lang="en-GB" sz="2000" dirty="0"/>
            <a:t>which is why so many legacy businesses are failing and already becoming extinct.</a:t>
          </a:r>
          <a:endParaRPr lang="en-US" sz="2000" dirty="0"/>
        </a:p>
      </dgm:t>
    </dgm:pt>
    <dgm:pt modelId="{854CCCCB-E8E8-463F-B8A3-75A0832D6D65}" type="parTrans" cxnId="{275086F5-8C11-44C4-AB87-ED23F5583F01}">
      <dgm:prSet/>
      <dgm:spPr/>
      <dgm:t>
        <a:bodyPr/>
        <a:lstStyle/>
        <a:p>
          <a:endParaRPr lang="en-US"/>
        </a:p>
      </dgm:t>
    </dgm:pt>
    <dgm:pt modelId="{B2CA42D9-F26B-43D9-9613-96016EFECDBB}" type="sibTrans" cxnId="{275086F5-8C11-44C4-AB87-ED23F5583F01}">
      <dgm:prSet/>
      <dgm:spPr/>
      <dgm:t>
        <a:bodyPr/>
        <a:lstStyle/>
        <a:p>
          <a:endParaRPr lang="en-US"/>
        </a:p>
      </dgm:t>
    </dgm:pt>
    <dgm:pt modelId="{90772571-A7A2-4111-AF3F-FE38841B35D0}">
      <dgm:prSet custT="1"/>
      <dgm:spPr/>
      <dgm:t>
        <a:bodyPr/>
        <a:lstStyle/>
        <a:p>
          <a:pPr>
            <a:lnSpc>
              <a:spcPct val="100000"/>
            </a:lnSpc>
          </a:pPr>
          <a:r>
            <a:rPr lang="en-GB" sz="2000" dirty="0"/>
            <a:t>They find it difficult to engineer radical new processes because they rely so heavily on current ones. </a:t>
          </a:r>
          <a:endParaRPr lang="en-US" sz="2000" dirty="0"/>
        </a:p>
      </dgm:t>
    </dgm:pt>
    <dgm:pt modelId="{F4E80ED7-5671-4CB0-97F9-4C4EC1FFE23D}" type="parTrans" cxnId="{3BFC0512-035C-4FB9-8C58-3DA3C70F8D64}">
      <dgm:prSet/>
      <dgm:spPr/>
      <dgm:t>
        <a:bodyPr/>
        <a:lstStyle/>
        <a:p>
          <a:endParaRPr lang="en-US"/>
        </a:p>
      </dgm:t>
    </dgm:pt>
    <dgm:pt modelId="{68A36AA4-DE01-4840-9FAC-A42AE01DE550}" type="sibTrans" cxnId="{3BFC0512-035C-4FB9-8C58-3DA3C70F8D64}">
      <dgm:prSet/>
      <dgm:spPr/>
      <dgm:t>
        <a:bodyPr/>
        <a:lstStyle/>
        <a:p>
          <a:endParaRPr lang="en-US"/>
        </a:p>
      </dgm:t>
    </dgm:pt>
    <dgm:pt modelId="{754648E9-B801-4833-9372-32CADE25C7BC}">
      <dgm:prSet custT="1"/>
      <dgm:spPr/>
      <dgm:t>
        <a:bodyPr/>
        <a:lstStyle/>
        <a:p>
          <a:pPr>
            <a:lnSpc>
              <a:spcPct val="100000"/>
            </a:lnSpc>
          </a:pPr>
          <a:r>
            <a:rPr lang="en-GB" sz="2000" dirty="0"/>
            <a:t>And it is why digital transformation can be so frightening: </a:t>
          </a:r>
        </a:p>
        <a:p>
          <a:pPr>
            <a:lnSpc>
              <a:spcPct val="100000"/>
            </a:lnSpc>
          </a:pPr>
          <a:r>
            <a:rPr lang="en-GB" sz="2000" dirty="0">
              <a:solidFill>
                <a:srgbClr val="0070C0"/>
              </a:solidFill>
            </a:rPr>
            <a:t>Companies must shift their focus from what they know works and invest instead  in alternatives they view as risky and unproven</a:t>
          </a:r>
          <a:r>
            <a:rPr lang="en-GB" sz="1600" dirty="0"/>
            <a:t>.</a:t>
          </a:r>
          <a:endParaRPr lang="en-US" sz="1600" dirty="0"/>
        </a:p>
      </dgm:t>
    </dgm:pt>
    <dgm:pt modelId="{B8F0354B-F0E9-45FA-B825-D108C927994A}" type="parTrans" cxnId="{D5BB39BA-50B8-45F5-98CC-708D45E250AD}">
      <dgm:prSet/>
      <dgm:spPr/>
      <dgm:t>
        <a:bodyPr/>
        <a:lstStyle/>
        <a:p>
          <a:endParaRPr lang="en-US"/>
        </a:p>
      </dgm:t>
    </dgm:pt>
    <dgm:pt modelId="{6A7EBDB6-3219-4497-B10B-38BB43A228FA}" type="sibTrans" cxnId="{D5BB39BA-50B8-45F5-98CC-708D45E250AD}">
      <dgm:prSet/>
      <dgm:spPr/>
      <dgm:t>
        <a:bodyPr/>
        <a:lstStyle/>
        <a:p>
          <a:endParaRPr lang="en-US"/>
        </a:p>
      </dgm:t>
    </dgm:pt>
    <dgm:pt modelId="{D669B1D3-3BA5-4A23-B472-8E9D0721E58D}" type="pres">
      <dgm:prSet presAssocID="{DB41097B-551F-4F98-931F-8E6EF7CE558A}" presName="root" presStyleCnt="0">
        <dgm:presLayoutVars>
          <dgm:dir/>
          <dgm:resizeHandles val="exact"/>
        </dgm:presLayoutVars>
      </dgm:prSet>
      <dgm:spPr/>
    </dgm:pt>
    <dgm:pt modelId="{AB185886-C6B7-4B80-98C7-2ED3ACB64E27}" type="pres">
      <dgm:prSet presAssocID="{B65FFD76-0A97-4B69-A6EC-304FDB9E7782}" presName="compNode" presStyleCnt="0"/>
      <dgm:spPr/>
    </dgm:pt>
    <dgm:pt modelId="{0FB32445-431D-4A85-A101-3FF09498B2B4}" type="pres">
      <dgm:prSet presAssocID="{B65FFD76-0A97-4B69-A6EC-304FDB9E77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terodactyl"/>
        </a:ext>
      </dgm:extLst>
    </dgm:pt>
    <dgm:pt modelId="{BD8ADC33-A128-46FE-8F64-F3B061955F31}" type="pres">
      <dgm:prSet presAssocID="{B65FFD76-0A97-4B69-A6EC-304FDB9E7782}" presName="spaceRect" presStyleCnt="0"/>
      <dgm:spPr/>
    </dgm:pt>
    <dgm:pt modelId="{E3ACDD6B-3061-4954-B8F3-0AA391D5537F}" type="pres">
      <dgm:prSet presAssocID="{B65FFD76-0A97-4B69-A6EC-304FDB9E7782}" presName="textRect" presStyleLbl="revTx" presStyleIdx="0" presStyleCnt="3" custScaleX="191939">
        <dgm:presLayoutVars>
          <dgm:chMax val="1"/>
          <dgm:chPref val="1"/>
        </dgm:presLayoutVars>
      </dgm:prSet>
      <dgm:spPr/>
    </dgm:pt>
    <dgm:pt modelId="{D927E9C3-1523-4DC3-9625-C2F3DDC9AB57}" type="pres">
      <dgm:prSet presAssocID="{B2CA42D9-F26B-43D9-9613-96016EFECDBB}" presName="sibTrans" presStyleCnt="0"/>
      <dgm:spPr/>
    </dgm:pt>
    <dgm:pt modelId="{95D1CE14-E554-4B9A-804D-DEE557AEECF2}" type="pres">
      <dgm:prSet presAssocID="{90772571-A7A2-4111-AF3F-FE38841B35D0}" presName="compNode" presStyleCnt="0"/>
      <dgm:spPr/>
    </dgm:pt>
    <dgm:pt modelId="{E0AE3455-8083-492C-84C7-343B053997C0}" type="pres">
      <dgm:prSet presAssocID="{90772571-A7A2-4111-AF3F-FE38841B35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43D7FE68-23BA-4D21-AFDE-4F1B41E14CA3}" type="pres">
      <dgm:prSet presAssocID="{90772571-A7A2-4111-AF3F-FE38841B35D0}" presName="spaceRect" presStyleCnt="0"/>
      <dgm:spPr/>
    </dgm:pt>
    <dgm:pt modelId="{09432C5A-1D2A-4B12-975C-6499EADB677A}" type="pres">
      <dgm:prSet presAssocID="{90772571-A7A2-4111-AF3F-FE38841B35D0}" presName="textRect" presStyleLbl="revTx" presStyleIdx="1" presStyleCnt="3" custScaleX="191939">
        <dgm:presLayoutVars>
          <dgm:chMax val="1"/>
          <dgm:chPref val="1"/>
        </dgm:presLayoutVars>
      </dgm:prSet>
      <dgm:spPr/>
    </dgm:pt>
    <dgm:pt modelId="{99B3A0E4-D98D-49F1-A915-1F0BD1D20165}" type="pres">
      <dgm:prSet presAssocID="{68A36AA4-DE01-4840-9FAC-A42AE01DE550}" presName="sibTrans" presStyleCnt="0"/>
      <dgm:spPr/>
    </dgm:pt>
    <dgm:pt modelId="{28BC1A92-35A2-4200-8928-A64F94D058EF}" type="pres">
      <dgm:prSet presAssocID="{754648E9-B801-4833-9372-32CADE25C7BC}" presName="compNode" presStyleCnt="0"/>
      <dgm:spPr/>
    </dgm:pt>
    <dgm:pt modelId="{FD190D8D-58AB-474C-9A33-7D9B7FBB419C}" type="pres">
      <dgm:prSet presAssocID="{754648E9-B801-4833-9372-32CADE25C7B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ght Bulb and Gear"/>
        </a:ext>
      </dgm:extLst>
    </dgm:pt>
    <dgm:pt modelId="{41B8CA79-A10E-4310-8DCE-7A9E3D7948FD}" type="pres">
      <dgm:prSet presAssocID="{754648E9-B801-4833-9372-32CADE25C7BC}" presName="spaceRect" presStyleCnt="0"/>
      <dgm:spPr/>
    </dgm:pt>
    <dgm:pt modelId="{35B39C94-9CEF-4D63-B9DF-04A035D3C398}" type="pres">
      <dgm:prSet presAssocID="{754648E9-B801-4833-9372-32CADE25C7BC}" presName="textRect" presStyleLbl="revTx" presStyleIdx="2" presStyleCnt="3" custScaleX="191939">
        <dgm:presLayoutVars>
          <dgm:chMax val="1"/>
          <dgm:chPref val="1"/>
        </dgm:presLayoutVars>
      </dgm:prSet>
      <dgm:spPr/>
    </dgm:pt>
  </dgm:ptLst>
  <dgm:cxnLst>
    <dgm:cxn modelId="{3BFC0512-035C-4FB9-8C58-3DA3C70F8D64}" srcId="{DB41097B-551F-4F98-931F-8E6EF7CE558A}" destId="{90772571-A7A2-4111-AF3F-FE38841B35D0}" srcOrd="1" destOrd="0" parTransId="{F4E80ED7-5671-4CB0-97F9-4C4EC1FFE23D}" sibTransId="{68A36AA4-DE01-4840-9FAC-A42AE01DE550}"/>
    <dgm:cxn modelId="{1E00162E-07D9-4769-976D-D652036D0A5D}" type="presOf" srcId="{90772571-A7A2-4111-AF3F-FE38841B35D0}" destId="{09432C5A-1D2A-4B12-975C-6499EADB677A}" srcOrd="0" destOrd="0" presId="urn:microsoft.com/office/officeart/2018/2/layout/IconLabelList"/>
    <dgm:cxn modelId="{9D6DBA63-E122-4497-8358-B64A92DDE93A}" type="presOf" srcId="{754648E9-B801-4833-9372-32CADE25C7BC}" destId="{35B39C94-9CEF-4D63-B9DF-04A035D3C398}" srcOrd="0" destOrd="0" presId="urn:microsoft.com/office/officeart/2018/2/layout/IconLabelList"/>
    <dgm:cxn modelId="{0E152B47-AB6E-4244-BF81-0907074CD37D}" type="presOf" srcId="{B65FFD76-0A97-4B69-A6EC-304FDB9E7782}" destId="{E3ACDD6B-3061-4954-B8F3-0AA391D5537F}" srcOrd="0" destOrd="0" presId="urn:microsoft.com/office/officeart/2018/2/layout/IconLabelList"/>
    <dgm:cxn modelId="{D5BB39BA-50B8-45F5-98CC-708D45E250AD}" srcId="{DB41097B-551F-4F98-931F-8E6EF7CE558A}" destId="{754648E9-B801-4833-9372-32CADE25C7BC}" srcOrd="2" destOrd="0" parTransId="{B8F0354B-F0E9-45FA-B825-D108C927994A}" sibTransId="{6A7EBDB6-3219-4497-B10B-38BB43A228FA}"/>
    <dgm:cxn modelId="{656D76DF-02DA-4158-8269-A8D758346442}" type="presOf" srcId="{DB41097B-551F-4F98-931F-8E6EF7CE558A}" destId="{D669B1D3-3BA5-4A23-B472-8E9D0721E58D}" srcOrd="0" destOrd="0" presId="urn:microsoft.com/office/officeart/2018/2/layout/IconLabelList"/>
    <dgm:cxn modelId="{275086F5-8C11-44C4-AB87-ED23F5583F01}" srcId="{DB41097B-551F-4F98-931F-8E6EF7CE558A}" destId="{B65FFD76-0A97-4B69-A6EC-304FDB9E7782}" srcOrd="0" destOrd="0" parTransId="{854CCCCB-E8E8-463F-B8A3-75A0832D6D65}" sibTransId="{B2CA42D9-F26B-43D9-9613-96016EFECDBB}"/>
    <dgm:cxn modelId="{135D5629-7050-4A1D-8B64-9FA52872CB85}" type="presParOf" srcId="{D669B1D3-3BA5-4A23-B472-8E9D0721E58D}" destId="{AB185886-C6B7-4B80-98C7-2ED3ACB64E27}" srcOrd="0" destOrd="0" presId="urn:microsoft.com/office/officeart/2018/2/layout/IconLabelList"/>
    <dgm:cxn modelId="{9F30B681-C242-4F96-8BBB-0019B2AF9510}" type="presParOf" srcId="{AB185886-C6B7-4B80-98C7-2ED3ACB64E27}" destId="{0FB32445-431D-4A85-A101-3FF09498B2B4}" srcOrd="0" destOrd="0" presId="urn:microsoft.com/office/officeart/2018/2/layout/IconLabelList"/>
    <dgm:cxn modelId="{B3451092-1300-427E-9AF6-3D364B85EE3C}" type="presParOf" srcId="{AB185886-C6B7-4B80-98C7-2ED3ACB64E27}" destId="{BD8ADC33-A128-46FE-8F64-F3B061955F31}" srcOrd="1" destOrd="0" presId="urn:microsoft.com/office/officeart/2018/2/layout/IconLabelList"/>
    <dgm:cxn modelId="{536A4008-065B-4389-8522-48C6929ABC5C}" type="presParOf" srcId="{AB185886-C6B7-4B80-98C7-2ED3ACB64E27}" destId="{E3ACDD6B-3061-4954-B8F3-0AA391D5537F}" srcOrd="2" destOrd="0" presId="urn:microsoft.com/office/officeart/2018/2/layout/IconLabelList"/>
    <dgm:cxn modelId="{8E73BEBB-0696-4741-88F9-5C908566708C}" type="presParOf" srcId="{D669B1D3-3BA5-4A23-B472-8E9D0721E58D}" destId="{D927E9C3-1523-4DC3-9625-C2F3DDC9AB57}" srcOrd="1" destOrd="0" presId="urn:microsoft.com/office/officeart/2018/2/layout/IconLabelList"/>
    <dgm:cxn modelId="{2765E5EC-313F-452E-86C0-0B4021E7E720}" type="presParOf" srcId="{D669B1D3-3BA5-4A23-B472-8E9D0721E58D}" destId="{95D1CE14-E554-4B9A-804D-DEE557AEECF2}" srcOrd="2" destOrd="0" presId="urn:microsoft.com/office/officeart/2018/2/layout/IconLabelList"/>
    <dgm:cxn modelId="{A2498380-D050-48D8-8D3D-BDDF5C101397}" type="presParOf" srcId="{95D1CE14-E554-4B9A-804D-DEE557AEECF2}" destId="{E0AE3455-8083-492C-84C7-343B053997C0}" srcOrd="0" destOrd="0" presId="urn:microsoft.com/office/officeart/2018/2/layout/IconLabelList"/>
    <dgm:cxn modelId="{7DCC6E0B-E532-4DD9-8858-ECE853323A39}" type="presParOf" srcId="{95D1CE14-E554-4B9A-804D-DEE557AEECF2}" destId="{43D7FE68-23BA-4D21-AFDE-4F1B41E14CA3}" srcOrd="1" destOrd="0" presId="urn:microsoft.com/office/officeart/2018/2/layout/IconLabelList"/>
    <dgm:cxn modelId="{361F8882-91AE-41DE-827D-6CC1475CF911}" type="presParOf" srcId="{95D1CE14-E554-4B9A-804D-DEE557AEECF2}" destId="{09432C5A-1D2A-4B12-975C-6499EADB677A}" srcOrd="2" destOrd="0" presId="urn:microsoft.com/office/officeart/2018/2/layout/IconLabelList"/>
    <dgm:cxn modelId="{09162ACF-9A1E-457E-911F-18A7D78B55E7}" type="presParOf" srcId="{D669B1D3-3BA5-4A23-B472-8E9D0721E58D}" destId="{99B3A0E4-D98D-49F1-A915-1F0BD1D20165}" srcOrd="3" destOrd="0" presId="urn:microsoft.com/office/officeart/2018/2/layout/IconLabelList"/>
    <dgm:cxn modelId="{BAA91A0D-61FB-4586-AC51-0152C3D081F5}" type="presParOf" srcId="{D669B1D3-3BA5-4A23-B472-8E9D0721E58D}" destId="{28BC1A92-35A2-4200-8928-A64F94D058EF}" srcOrd="4" destOrd="0" presId="urn:microsoft.com/office/officeart/2018/2/layout/IconLabelList"/>
    <dgm:cxn modelId="{9AFCC0F6-2C14-47E0-8C9B-2BD8C7E16F14}" type="presParOf" srcId="{28BC1A92-35A2-4200-8928-A64F94D058EF}" destId="{FD190D8D-58AB-474C-9A33-7D9B7FBB419C}" srcOrd="0" destOrd="0" presId="urn:microsoft.com/office/officeart/2018/2/layout/IconLabelList"/>
    <dgm:cxn modelId="{0BEE08B7-5851-4A5D-879B-1EC2E277C34E}" type="presParOf" srcId="{28BC1A92-35A2-4200-8928-A64F94D058EF}" destId="{41B8CA79-A10E-4310-8DCE-7A9E3D7948FD}" srcOrd="1" destOrd="0" presId="urn:microsoft.com/office/officeart/2018/2/layout/IconLabelList"/>
    <dgm:cxn modelId="{77AE3452-C629-4666-AA71-491C643EEE74}" type="presParOf" srcId="{28BC1A92-35A2-4200-8928-A64F94D058EF}" destId="{35B39C94-9CEF-4D63-B9DF-04A035D3C39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386124-7559-4B56-A500-4C6FC677D309}"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E3635CCD-C31C-4196-823A-DEFB49278E87}">
      <dgm:prSet/>
      <dgm:spPr/>
      <dgm:t>
        <a:bodyPr/>
        <a:lstStyle/>
        <a:p>
          <a:r>
            <a:rPr lang="en-GB" b="1" u="sng"/>
            <a:t>Clear Ambition</a:t>
          </a:r>
          <a:r>
            <a:rPr lang="en-GB"/>
            <a:t>. Top innovators pursue their objectives with clarity and consistency. They set aspirational goals that align with corporate strategy, and they establish value creation targets that rally talent to invent better ways to serve customers and society. Company leadership quantifies, appropriately resources, and drives the innovation agenda from the top.</a:t>
          </a:r>
          <a:endParaRPr lang="en-US"/>
        </a:p>
      </dgm:t>
    </dgm:pt>
    <dgm:pt modelId="{4297542C-492A-473C-8FF3-169133400B43}" type="parTrans" cxnId="{4FC82202-4464-46C9-BDDE-9E07A158D6E9}">
      <dgm:prSet/>
      <dgm:spPr/>
      <dgm:t>
        <a:bodyPr/>
        <a:lstStyle/>
        <a:p>
          <a:endParaRPr lang="en-US"/>
        </a:p>
      </dgm:t>
    </dgm:pt>
    <dgm:pt modelId="{591B2FAC-6FF3-462E-A860-36F70B90EC3A}" type="sibTrans" cxnId="{4FC82202-4464-46C9-BDDE-9E07A158D6E9}">
      <dgm:prSet/>
      <dgm:spPr/>
      <dgm:t>
        <a:bodyPr/>
        <a:lstStyle/>
        <a:p>
          <a:endParaRPr lang="en-US"/>
        </a:p>
      </dgm:t>
    </dgm:pt>
    <dgm:pt modelId="{6C3C3B01-B328-4331-B1AB-FEF7C41143F9}">
      <dgm:prSet/>
      <dgm:spPr/>
      <dgm:t>
        <a:bodyPr/>
        <a:lstStyle/>
        <a:p>
          <a:r>
            <a:rPr lang="en-GB" b="1" u="sng"/>
            <a:t>Innovation Domains</a:t>
          </a:r>
          <a:r>
            <a:rPr lang="en-GB"/>
            <a:t>. Deciding where to play is essential. The best innovators define clear opportunities for customer benefit that the organisation then aspires to own. They ground the innovation strategy in deep customer insight and adjust nimbly to shifting opportunities. They focus on a limited number of innovation domains in which they can leverage a unique strategic asset or capability, such as superior customer access, that others cannot match</a:t>
          </a:r>
          <a:endParaRPr lang="en-US"/>
        </a:p>
      </dgm:t>
    </dgm:pt>
    <dgm:pt modelId="{02093B82-6EAF-4ADA-BCEF-A055D9EB9B91}" type="parTrans" cxnId="{5CDA1A22-77CD-49EA-937E-9C01AEA6D770}">
      <dgm:prSet/>
      <dgm:spPr/>
      <dgm:t>
        <a:bodyPr/>
        <a:lstStyle/>
        <a:p>
          <a:endParaRPr lang="en-US"/>
        </a:p>
      </dgm:t>
    </dgm:pt>
    <dgm:pt modelId="{75BECCA2-B773-418B-8772-592C2ECF1D3F}" type="sibTrans" cxnId="{5CDA1A22-77CD-49EA-937E-9C01AEA6D770}">
      <dgm:prSet/>
      <dgm:spPr/>
      <dgm:t>
        <a:bodyPr/>
        <a:lstStyle/>
        <a:p>
          <a:endParaRPr lang="en-US"/>
        </a:p>
      </dgm:t>
    </dgm:pt>
    <dgm:pt modelId="{AD272660-A1CE-41B1-B261-B1D5083E640D}" type="pres">
      <dgm:prSet presAssocID="{8C386124-7559-4B56-A500-4C6FC677D309}" presName="hierChild1" presStyleCnt="0">
        <dgm:presLayoutVars>
          <dgm:chPref val="1"/>
          <dgm:dir/>
          <dgm:animOne val="branch"/>
          <dgm:animLvl val="lvl"/>
          <dgm:resizeHandles/>
        </dgm:presLayoutVars>
      </dgm:prSet>
      <dgm:spPr/>
    </dgm:pt>
    <dgm:pt modelId="{305B463D-B8B9-40ED-B36A-F5145D5CA185}" type="pres">
      <dgm:prSet presAssocID="{E3635CCD-C31C-4196-823A-DEFB49278E87}" presName="hierRoot1" presStyleCnt="0"/>
      <dgm:spPr/>
    </dgm:pt>
    <dgm:pt modelId="{F5B2F20C-3148-4717-B465-01B89AA0F85F}" type="pres">
      <dgm:prSet presAssocID="{E3635CCD-C31C-4196-823A-DEFB49278E87}" presName="composite" presStyleCnt="0"/>
      <dgm:spPr/>
    </dgm:pt>
    <dgm:pt modelId="{E4E24B66-9B2C-4D69-AC6D-C73902F78BEB}" type="pres">
      <dgm:prSet presAssocID="{E3635CCD-C31C-4196-823A-DEFB49278E87}" presName="background" presStyleLbl="node0" presStyleIdx="0" presStyleCnt="2"/>
      <dgm:spPr/>
    </dgm:pt>
    <dgm:pt modelId="{D58782C5-C3B1-4F6E-908B-73F2861D4043}" type="pres">
      <dgm:prSet presAssocID="{E3635CCD-C31C-4196-823A-DEFB49278E87}" presName="text" presStyleLbl="fgAcc0" presStyleIdx="0" presStyleCnt="2">
        <dgm:presLayoutVars>
          <dgm:chPref val="3"/>
        </dgm:presLayoutVars>
      </dgm:prSet>
      <dgm:spPr/>
    </dgm:pt>
    <dgm:pt modelId="{EEA04B08-4C01-4953-BD48-B898EDFD0138}" type="pres">
      <dgm:prSet presAssocID="{E3635CCD-C31C-4196-823A-DEFB49278E87}" presName="hierChild2" presStyleCnt="0"/>
      <dgm:spPr/>
    </dgm:pt>
    <dgm:pt modelId="{CD4BC95D-2BD9-4F06-A84E-6BAA33636201}" type="pres">
      <dgm:prSet presAssocID="{6C3C3B01-B328-4331-B1AB-FEF7C41143F9}" presName="hierRoot1" presStyleCnt="0"/>
      <dgm:spPr/>
    </dgm:pt>
    <dgm:pt modelId="{89B1CAF8-4FB3-4E92-9520-602EC85D41CA}" type="pres">
      <dgm:prSet presAssocID="{6C3C3B01-B328-4331-B1AB-FEF7C41143F9}" presName="composite" presStyleCnt="0"/>
      <dgm:spPr/>
    </dgm:pt>
    <dgm:pt modelId="{E5857305-EF8E-4368-A8F6-828E4917797E}" type="pres">
      <dgm:prSet presAssocID="{6C3C3B01-B328-4331-B1AB-FEF7C41143F9}" presName="background" presStyleLbl="node0" presStyleIdx="1" presStyleCnt="2"/>
      <dgm:spPr/>
    </dgm:pt>
    <dgm:pt modelId="{399F7852-F2CB-4435-9374-D55A33B0CCF6}" type="pres">
      <dgm:prSet presAssocID="{6C3C3B01-B328-4331-B1AB-FEF7C41143F9}" presName="text" presStyleLbl="fgAcc0" presStyleIdx="1" presStyleCnt="2">
        <dgm:presLayoutVars>
          <dgm:chPref val="3"/>
        </dgm:presLayoutVars>
      </dgm:prSet>
      <dgm:spPr/>
    </dgm:pt>
    <dgm:pt modelId="{924875DF-E304-4B6D-88D6-EAAB04B3CC44}" type="pres">
      <dgm:prSet presAssocID="{6C3C3B01-B328-4331-B1AB-FEF7C41143F9}" presName="hierChild2" presStyleCnt="0"/>
      <dgm:spPr/>
    </dgm:pt>
  </dgm:ptLst>
  <dgm:cxnLst>
    <dgm:cxn modelId="{4FC82202-4464-46C9-BDDE-9E07A158D6E9}" srcId="{8C386124-7559-4B56-A500-4C6FC677D309}" destId="{E3635CCD-C31C-4196-823A-DEFB49278E87}" srcOrd="0" destOrd="0" parTransId="{4297542C-492A-473C-8FF3-169133400B43}" sibTransId="{591B2FAC-6FF3-462E-A860-36F70B90EC3A}"/>
    <dgm:cxn modelId="{4CD93E0F-3690-429A-804D-E0B79C37EE3D}" type="presOf" srcId="{8C386124-7559-4B56-A500-4C6FC677D309}" destId="{AD272660-A1CE-41B1-B261-B1D5083E640D}" srcOrd="0" destOrd="0" presId="urn:microsoft.com/office/officeart/2005/8/layout/hierarchy1"/>
    <dgm:cxn modelId="{5CDA1A22-77CD-49EA-937E-9C01AEA6D770}" srcId="{8C386124-7559-4B56-A500-4C6FC677D309}" destId="{6C3C3B01-B328-4331-B1AB-FEF7C41143F9}" srcOrd="1" destOrd="0" parTransId="{02093B82-6EAF-4ADA-BCEF-A055D9EB9B91}" sibTransId="{75BECCA2-B773-418B-8772-592C2ECF1D3F}"/>
    <dgm:cxn modelId="{049602B5-26C8-4E5E-93B7-AFF960F8597A}" type="presOf" srcId="{E3635CCD-C31C-4196-823A-DEFB49278E87}" destId="{D58782C5-C3B1-4F6E-908B-73F2861D4043}" srcOrd="0" destOrd="0" presId="urn:microsoft.com/office/officeart/2005/8/layout/hierarchy1"/>
    <dgm:cxn modelId="{2E3DCDB7-9D39-45D5-9BC8-57C2BB62CF05}" type="presOf" srcId="{6C3C3B01-B328-4331-B1AB-FEF7C41143F9}" destId="{399F7852-F2CB-4435-9374-D55A33B0CCF6}" srcOrd="0" destOrd="0" presId="urn:microsoft.com/office/officeart/2005/8/layout/hierarchy1"/>
    <dgm:cxn modelId="{0C2261DF-036A-4B2B-9CEA-1E04F275ED8A}" type="presParOf" srcId="{AD272660-A1CE-41B1-B261-B1D5083E640D}" destId="{305B463D-B8B9-40ED-B36A-F5145D5CA185}" srcOrd="0" destOrd="0" presId="urn:microsoft.com/office/officeart/2005/8/layout/hierarchy1"/>
    <dgm:cxn modelId="{40CD9BCC-94E5-4F44-929E-95176770BC06}" type="presParOf" srcId="{305B463D-B8B9-40ED-B36A-F5145D5CA185}" destId="{F5B2F20C-3148-4717-B465-01B89AA0F85F}" srcOrd="0" destOrd="0" presId="urn:microsoft.com/office/officeart/2005/8/layout/hierarchy1"/>
    <dgm:cxn modelId="{BC4E5E16-1A72-4C8E-B7E4-1343E7C60EF2}" type="presParOf" srcId="{F5B2F20C-3148-4717-B465-01B89AA0F85F}" destId="{E4E24B66-9B2C-4D69-AC6D-C73902F78BEB}" srcOrd="0" destOrd="0" presId="urn:microsoft.com/office/officeart/2005/8/layout/hierarchy1"/>
    <dgm:cxn modelId="{A86DF8C0-5541-4C0C-A07B-2F3B273C6B1A}" type="presParOf" srcId="{F5B2F20C-3148-4717-B465-01B89AA0F85F}" destId="{D58782C5-C3B1-4F6E-908B-73F2861D4043}" srcOrd="1" destOrd="0" presId="urn:microsoft.com/office/officeart/2005/8/layout/hierarchy1"/>
    <dgm:cxn modelId="{07177503-FC28-433F-A1B2-A156ACF1450C}" type="presParOf" srcId="{305B463D-B8B9-40ED-B36A-F5145D5CA185}" destId="{EEA04B08-4C01-4953-BD48-B898EDFD0138}" srcOrd="1" destOrd="0" presId="urn:microsoft.com/office/officeart/2005/8/layout/hierarchy1"/>
    <dgm:cxn modelId="{1E48D6E5-AB04-4A13-9927-4AF3409C8B1F}" type="presParOf" srcId="{AD272660-A1CE-41B1-B261-B1D5083E640D}" destId="{CD4BC95D-2BD9-4F06-A84E-6BAA33636201}" srcOrd="1" destOrd="0" presId="urn:microsoft.com/office/officeart/2005/8/layout/hierarchy1"/>
    <dgm:cxn modelId="{65628932-057F-4F81-9E18-B26E24DE2F53}" type="presParOf" srcId="{CD4BC95D-2BD9-4F06-A84E-6BAA33636201}" destId="{89B1CAF8-4FB3-4E92-9520-602EC85D41CA}" srcOrd="0" destOrd="0" presId="urn:microsoft.com/office/officeart/2005/8/layout/hierarchy1"/>
    <dgm:cxn modelId="{B90A109A-516C-4A30-892F-A5FBAE4B0046}" type="presParOf" srcId="{89B1CAF8-4FB3-4E92-9520-602EC85D41CA}" destId="{E5857305-EF8E-4368-A8F6-828E4917797E}" srcOrd="0" destOrd="0" presId="urn:microsoft.com/office/officeart/2005/8/layout/hierarchy1"/>
    <dgm:cxn modelId="{A73B26D7-7747-46B8-A8E6-E4253581BB99}" type="presParOf" srcId="{89B1CAF8-4FB3-4E92-9520-602EC85D41CA}" destId="{399F7852-F2CB-4435-9374-D55A33B0CCF6}" srcOrd="1" destOrd="0" presId="urn:microsoft.com/office/officeart/2005/8/layout/hierarchy1"/>
    <dgm:cxn modelId="{E60F8E19-BA75-4CBA-9D72-5BBAA3F0E410}" type="presParOf" srcId="{CD4BC95D-2BD9-4F06-A84E-6BAA33636201}" destId="{924875DF-E304-4B6D-88D6-EAAB04B3CC4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3F8CAFA-FE98-4B63-A56D-2D9A81CAEBE4}"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A3410B89-ECD9-458D-8D81-05E527FF6960}">
      <dgm:prSet/>
      <dgm:spPr/>
      <dgm:t>
        <a:bodyPr/>
        <a:lstStyle/>
        <a:p>
          <a:r>
            <a:rPr lang="en-GB" b="1" u="sng"/>
            <a:t>Performance Management</a:t>
          </a:r>
          <a:r>
            <a:rPr lang="en-GB"/>
            <a:t>. Moving the innovation needle quickly entails linking ambition to measurable KPIs that faithfully report performance on the true drivers of success. Moreover, these KPIs must be tied to incentives. Metrics and incentives should reward both predictable, incremental progress and successful step-change innovation. They should recognize leaders who not only push promising new ideas but also recognize and ditch failures early in the process.</a:t>
          </a:r>
          <a:endParaRPr lang="en-US"/>
        </a:p>
      </dgm:t>
    </dgm:pt>
    <dgm:pt modelId="{DD8FDADE-98FC-4A9A-BDFD-2A2482DE54FF}" type="parTrans" cxnId="{06997681-3B46-4EE8-907E-6C9CDBD723E7}">
      <dgm:prSet/>
      <dgm:spPr/>
      <dgm:t>
        <a:bodyPr/>
        <a:lstStyle/>
        <a:p>
          <a:endParaRPr lang="en-US"/>
        </a:p>
      </dgm:t>
    </dgm:pt>
    <dgm:pt modelId="{668EFC1E-D93C-4171-829D-7850304F6427}" type="sibTrans" cxnId="{06997681-3B46-4EE8-907E-6C9CDBD723E7}">
      <dgm:prSet/>
      <dgm:spPr/>
      <dgm:t>
        <a:bodyPr/>
        <a:lstStyle/>
        <a:p>
          <a:endParaRPr lang="en-US"/>
        </a:p>
      </dgm:t>
    </dgm:pt>
    <dgm:pt modelId="{AA7E50B0-3F7C-4BF0-B0AD-CC1AA28C6CA9}">
      <dgm:prSet/>
      <dgm:spPr/>
      <dgm:t>
        <a:bodyPr/>
        <a:lstStyle/>
        <a:p>
          <a:r>
            <a:rPr lang="en-GB" b="1" u="sng"/>
            <a:t>Project Management</a:t>
          </a:r>
          <a:r>
            <a:rPr lang="en-GB"/>
            <a:t>. Effective innovation today requires empowered, multidisciplinary teams that bring external market and customer insights to bear in shaping value propositions. Such teams have a clear view of the company’s strategic advantage, and they put that advantage to use in new product and service development. To be effective, they must be small yet functionally diverse and able to act autonomously and make their own decisions</a:t>
          </a:r>
          <a:endParaRPr lang="en-US"/>
        </a:p>
      </dgm:t>
    </dgm:pt>
    <dgm:pt modelId="{BD65E42E-4559-40B8-9834-67F90F05EB81}" type="parTrans" cxnId="{CC0B87C2-B659-40B3-BF38-3308A4CE353F}">
      <dgm:prSet/>
      <dgm:spPr/>
      <dgm:t>
        <a:bodyPr/>
        <a:lstStyle/>
        <a:p>
          <a:endParaRPr lang="en-US"/>
        </a:p>
      </dgm:t>
    </dgm:pt>
    <dgm:pt modelId="{97894094-F345-4E47-A157-C625039878A6}" type="sibTrans" cxnId="{CC0B87C2-B659-40B3-BF38-3308A4CE353F}">
      <dgm:prSet/>
      <dgm:spPr/>
      <dgm:t>
        <a:bodyPr/>
        <a:lstStyle/>
        <a:p>
          <a:endParaRPr lang="en-US"/>
        </a:p>
      </dgm:t>
    </dgm:pt>
    <dgm:pt modelId="{CA220209-C7F4-4208-80AB-D0CA14DEF5A1}" type="pres">
      <dgm:prSet presAssocID="{83F8CAFA-FE98-4B63-A56D-2D9A81CAEBE4}" presName="hierChild1" presStyleCnt="0">
        <dgm:presLayoutVars>
          <dgm:chPref val="1"/>
          <dgm:dir/>
          <dgm:animOne val="branch"/>
          <dgm:animLvl val="lvl"/>
          <dgm:resizeHandles/>
        </dgm:presLayoutVars>
      </dgm:prSet>
      <dgm:spPr/>
    </dgm:pt>
    <dgm:pt modelId="{046DCD7F-34B0-49C7-BF13-0B7E5EF86CA5}" type="pres">
      <dgm:prSet presAssocID="{A3410B89-ECD9-458D-8D81-05E527FF6960}" presName="hierRoot1" presStyleCnt="0"/>
      <dgm:spPr/>
    </dgm:pt>
    <dgm:pt modelId="{4412DFC3-71AC-4276-9D55-F45F7FF54728}" type="pres">
      <dgm:prSet presAssocID="{A3410B89-ECD9-458D-8D81-05E527FF6960}" presName="composite" presStyleCnt="0"/>
      <dgm:spPr/>
    </dgm:pt>
    <dgm:pt modelId="{AF61FEEC-34EC-4C5F-A9C6-8DC4D1D242AB}" type="pres">
      <dgm:prSet presAssocID="{A3410B89-ECD9-458D-8D81-05E527FF6960}" presName="background" presStyleLbl="node0" presStyleIdx="0" presStyleCnt="2"/>
      <dgm:spPr/>
    </dgm:pt>
    <dgm:pt modelId="{1B832C75-D674-4961-A001-BB006724C5DD}" type="pres">
      <dgm:prSet presAssocID="{A3410B89-ECD9-458D-8D81-05E527FF6960}" presName="text" presStyleLbl="fgAcc0" presStyleIdx="0" presStyleCnt="2">
        <dgm:presLayoutVars>
          <dgm:chPref val="3"/>
        </dgm:presLayoutVars>
      </dgm:prSet>
      <dgm:spPr/>
    </dgm:pt>
    <dgm:pt modelId="{1C3E7264-84BF-46B8-8F9C-B270CA6AE3A9}" type="pres">
      <dgm:prSet presAssocID="{A3410B89-ECD9-458D-8D81-05E527FF6960}" presName="hierChild2" presStyleCnt="0"/>
      <dgm:spPr/>
    </dgm:pt>
    <dgm:pt modelId="{1D7EDA33-AD13-4240-8023-4BE822C41785}" type="pres">
      <dgm:prSet presAssocID="{AA7E50B0-3F7C-4BF0-B0AD-CC1AA28C6CA9}" presName="hierRoot1" presStyleCnt="0"/>
      <dgm:spPr/>
    </dgm:pt>
    <dgm:pt modelId="{2225AD9B-7B86-45FB-A26F-4AC37EB55C64}" type="pres">
      <dgm:prSet presAssocID="{AA7E50B0-3F7C-4BF0-B0AD-CC1AA28C6CA9}" presName="composite" presStyleCnt="0"/>
      <dgm:spPr/>
    </dgm:pt>
    <dgm:pt modelId="{AA891E55-75A0-4DA3-BD94-9E3B96D20799}" type="pres">
      <dgm:prSet presAssocID="{AA7E50B0-3F7C-4BF0-B0AD-CC1AA28C6CA9}" presName="background" presStyleLbl="node0" presStyleIdx="1" presStyleCnt="2"/>
      <dgm:spPr/>
    </dgm:pt>
    <dgm:pt modelId="{EE13BA77-C52F-4EBF-89E7-A9CFCD956B0A}" type="pres">
      <dgm:prSet presAssocID="{AA7E50B0-3F7C-4BF0-B0AD-CC1AA28C6CA9}" presName="text" presStyleLbl="fgAcc0" presStyleIdx="1" presStyleCnt="2">
        <dgm:presLayoutVars>
          <dgm:chPref val="3"/>
        </dgm:presLayoutVars>
      </dgm:prSet>
      <dgm:spPr/>
    </dgm:pt>
    <dgm:pt modelId="{000ABCF2-1FBD-423A-AC17-88E6AA1A77A6}" type="pres">
      <dgm:prSet presAssocID="{AA7E50B0-3F7C-4BF0-B0AD-CC1AA28C6CA9}" presName="hierChild2" presStyleCnt="0"/>
      <dgm:spPr/>
    </dgm:pt>
  </dgm:ptLst>
  <dgm:cxnLst>
    <dgm:cxn modelId="{39D2CA1C-AE85-4044-B9E0-C6D79764FA4E}" type="presOf" srcId="{AA7E50B0-3F7C-4BF0-B0AD-CC1AA28C6CA9}" destId="{EE13BA77-C52F-4EBF-89E7-A9CFCD956B0A}" srcOrd="0" destOrd="0" presId="urn:microsoft.com/office/officeart/2005/8/layout/hierarchy1"/>
    <dgm:cxn modelId="{78C57A78-21F8-4C20-A444-5BE42F06AC1F}" type="presOf" srcId="{83F8CAFA-FE98-4B63-A56D-2D9A81CAEBE4}" destId="{CA220209-C7F4-4208-80AB-D0CA14DEF5A1}" srcOrd="0" destOrd="0" presId="urn:microsoft.com/office/officeart/2005/8/layout/hierarchy1"/>
    <dgm:cxn modelId="{06997681-3B46-4EE8-907E-6C9CDBD723E7}" srcId="{83F8CAFA-FE98-4B63-A56D-2D9A81CAEBE4}" destId="{A3410B89-ECD9-458D-8D81-05E527FF6960}" srcOrd="0" destOrd="0" parTransId="{DD8FDADE-98FC-4A9A-BDFD-2A2482DE54FF}" sibTransId="{668EFC1E-D93C-4171-829D-7850304F6427}"/>
    <dgm:cxn modelId="{CC0B87C2-B659-40B3-BF38-3308A4CE353F}" srcId="{83F8CAFA-FE98-4B63-A56D-2D9A81CAEBE4}" destId="{AA7E50B0-3F7C-4BF0-B0AD-CC1AA28C6CA9}" srcOrd="1" destOrd="0" parTransId="{BD65E42E-4559-40B8-9834-67F90F05EB81}" sibTransId="{97894094-F345-4E47-A157-C625039878A6}"/>
    <dgm:cxn modelId="{638AA9EF-D7F6-4E6D-A6E2-7FFFA7E5F1DC}" type="presOf" srcId="{A3410B89-ECD9-458D-8D81-05E527FF6960}" destId="{1B832C75-D674-4961-A001-BB006724C5DD}" srcOrd="0" destOrd="0" presId="urn:microsoft.com/office/officeart/2005/8/layout/hierarchy1"/>
    <dgm:cxn modelId="{72CF4C6C-0AFC-4845-B150-EEB18B6CE160}" type="presParOf" srcId="{CA220209-C7F4-4208-80AB-D0CA14DEF5A1}" destId="{046DCD7F-34B0-49C7-BF13-0B7E5EF86CA5}" srcOrd="0" destOrd="0" presId="urn:microsoft.com/office/officeart/2005/8/layout/hierarchy1"/>
    <dgm:cxn modelId="{9BE8B24C-7B2E-4170-970E-AE40B208AB0F}" type="presParOf" srcId="{046DCD7F-34B0-49C7-BF13-0B7E5EF86CA5}" destId="{4412DFC3-71AC-4276-9D55-F45F7FF54728}" srcOrd="0" destOrd="0" presId="urn:microsoft.com/office/officeart/2005/8/layout/hierarchy1"/>
    <dgm:cxn modelId="{9091E4B2-0C74-4586-A6C1-6B0D5E337F26}" type="presParOf" srcId="{4412DFC3-71AC-4276-9D55-F45F7FF54728}" destId="{AF61FEEC-34EC-4C5F-A9C6-8DC4D1D242AB}" srcOrd="0" destOrd="0" presId="urn:microsoft.com/office/officeart/2005/8/layout/hierarchy1"/>
    <dgm:cxn modelId="{56B11FB6-42BA-4D2F-8A42-59256B5110D6}" type="presParOf" srcId="{4412DFC3-71AC-4276-9D55-F45F7FF54728}" destId="{1B832C75-D674-4961-A001-BB006724C5DD}" srcOrd="1" destOrd="0" presId="urn:microsoft.com/office/officeart/2005/8/layout/hierarchy1"/>
    <dgm:cxn modelId="{9D1F2439-5B25-4E4D-A048-0032B734F1EA}" type="presParOf" srcId="{046DCD7F-34B0-49C7-BF13-0B7E5EF86CA5}" destId="{1C3E7264-84BF-46B8-8F9C-B270CA6AE3A9}" srcOrd="1" destOrd="0" presId="urn:microsoft.com/office/officeart/2005/8/layout/hierarchy1"/>
    <dgm:cxn modelId="{AF6C16F5-BAF6-49CE-ACFF-9FC7B7CCC443}" type="presParOf" srcId="{CA220209-C7F4-4208-80AB-D0CA14DEF5A1}" destId="{1D7EDA33-AD13-4240-8023-4BE822C41785}" srcOrd="1" destOrd="0" presId="urn:microsoft.com/office/officeart/2005/8/layout/hierarchy1"/>
    <dgm:cxn modelId="{40B20284-BEBA-437C-BF44-CF94657182E1}" type="presParOf" srcId="{1D7EDA33-AD13-4240-8023-4BE822C41785}" destId="{2225AD9B-7B86-45FB-A26F-4AC37EB55C64}" srcOrd="0" destOrd="0" presId="urn:microsoft.com/office/officeart/2005/8/layout/hierarchy1"/>
    <dgm:cxn modelId="{1C3BD29B-9B3B-4530-98D2-7C2064BF516F}" type="presParOf" srcId="{2225AD9B-7B86-45FB-A26F-4AC37EB55C64}" destId="{AA891E55-75A0-4DA3-BD94-9E3B96D20799}" srcOrd="0" destOrd="0" presId="urn:microsoft.com/office/officeart/2005/8/layout/hierarchy1"/>
    <dgm:cxn modelId="{7C4DF2CC-2ED4-4AF0-907F-82448A4727B4}" type="presParOf" srcId="{2225AD9B-7B86-45FB-A26F-4AC37EB55C64}" destId="{EE13BA77-C52F-4EBF-89E7-A9CFCD956B0A}" srcOrd="1" destOrd="0" presId="urn:microsoft.com/office/officeart/2005/8/layout/hierarchy1"/>
    <dgm:cxn modelId="{F881B499-FAE1-48BE-854D-A94C907E3E23}" type="presParOf" srcId="{1D7EDA33-AD13-4240-8023-4BE822C41785}" destId="{000ABCF2-1FBD-423A-AC17-88E6AA1A77A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F8CAFA-FE98-4B63-A56D-2D9A81CAEBE4}"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A3410B89-ECD9-458D-8D81-05E527FF6960}">
      <dgm:prSet custT="1"/>
      <dgm:spPr/>
      <dgm:t>
        <a:bodyPr/>
        <a:lstStyle/>
        <a:p>
          <a:r>
            <a:rPr lang="en-GB" sz="2000" b="1" u="sng" dirty="0"/>
            <a:t>Talent and Culture</a:t>
          </a:r>
          <a:r>
            <a:rPr lang="en-GB" sz="2000" dirty="0"/>
            <a:t>. </a:t>
          </a:r>
        </a:p>
        <a:p>
          <a:r>
            <a:rPr lang="en-GB" sz="2000" dirty="0"/>
            <a:t>Leaders foster an organisational culture that grants prestige to innovation roles and values openness and thoughtful challenges to the status quo. They assign their very best talent to the most ambitions innovative challenges.  </a:t>
          </a:r>
          <a:endParaRPr lang="en-US" sz="2000" dirty="0"/>
        </a:p>
      </dgm:t>
    </dgm:pt>
    <dgm:pt modelId="{DD8FDADE-98FC-4A9A-BDFD-2A2482DE54FF}" type="parTrans" cxnId="{06997681-3B46-4EE8-907E-6C9CDBD723E7}">
      <dgm:prSet/>
      <dgm:spPr/>
      <dgm:t>
        <a:bodyPr/>
        <a:lstStyle/>
        <a:p>
          <a:endParaRPr lang="en-US"/>
        </a:p>
      </dgm:t>
    </dgm:pt>
    <dgm:pt modelId="{668EFC1E-D93C-4171-829D-7850304F6427}" type="sibTrans" cxnId="{06997681-3B46-4EE8-907E-6C9CDBD723E7}">
      <dgm:prSet/>
      <dgm:spPr/>
      <dgm:t>
        <a:bodyPr/>
        <a:lstStyle/>
        <a:p>
          <a:endParaRPr lang="en-US"/>
        </a:p>
      </dgm:t>
    </dgm:pt>
    <dgm:pt modelId="{B55500E6-0948-42C4-8342-1B10FF07244E}" type="pres">
      <dgm:prSet presAssocID="{83F8CAFA-FE98-4B63-A56D-2D9A81CAEBE4}" presName="hierChild1" presStyleCnt="0">
        <dgm:presLayoutVars>
          <dgm:chPref val="1"/>
          <dgm:dir/>
          <dgm:animOne val="branch"/>
          <dgm:animLvl val="lvl"/>
          <dgm:resizeHandles/>
        </dgm:presLayoutVars>
      </dgm:prSet>
      <dgm:spPr/>
    </dgm:pt>
    <dgm:pt modelId="{44147C57-089B-4CC2-97C1-812020692591}" type="pres">
      <dgm:prSet presAssocID="{A3410B89-ECD9-458D-8D81-05E527FF6960}" presName="hierRoot1" presStyleCnt="0"/>
      <dgm:spPr/>
    </dgm:pt>
    <dgm:pt modelId="{8CB42145-560C-45A6-9D98-FFF5F9430F51}" type="pres">
      <dgm:prSet presAssocID="{A3410B89-ECD9-458D-8D81-05E527FF6960}" presName="composite" presStyleCnt="0"/>
      <dgm:spPr/>
    </dgm:pt>
    <dgm:pt modelId="{678F9CB8-A4AB-4BD1-9124-D787C5424148}" type="pres">
      <dgm:prSet presAssocID="{A3410B89-ECD9-458D-8D81-05E527FF6960}" presName="background" presStyleLbl="node0" presStyleIdx="0" presStyleCnt="1"/>
      <dgm:spPr/>
    </dgm:pt>
    <dgm:pt modelId="{CC1D33C0-901E-4A5B-8028-6ED975B381B8}" type="pres">
      <dgm:prSet presAssocID="{A3410B89-ECD9-458D-8D81-05E527FF6960}" presName="text" presStyleLbl="fgAcc0" presStyleIdx="0" presStyleCnt="1" custScaleX="136093" custScaleY="132822">
        <dgm:presLayoutVars>
          <dgm:chPref val="3"/>
        </dgm:presLayoutVars>
      </dgm:prSet>
      <dgm:spPr/>
    </dgm:pt>
    <dgm:pt modelId="{78DA3160-C175-4562-AE1F-706A0387AECD}" type="pres">
      <dgm:prSet presAssocID="{A3410B89-ECD9-458D-8D81-05E527FF6960}" presName="hierChild2" presStyleCnt="0"/>
      <dgm:spPr/>
    </dgm:pt>
  </dgm:ptLst>
  <dgm:cxnLst>
    <dgm:cxn modelId="{2DEF1808-33AA-452A-B22C-C1CBE72A093D}" type="presOf" srcId="{83F8CAFA-FE98-4B63-A56D-2D9A81CAEBE4}" destId="{B55500E6-0948-42C4-8342-1B10FF07244E}" srcOrd="0" destOrd="0" presId="urn:microsoft.com/office/officeart/2005/8/layout/hierarchy1"/>
    <dgm:cxn modelId="{34AB0628-25B6-48B6-8D8C-E008FC4596E8}" type="presOf" srcId="{A3410B89-ECD9-458D-8D81-05E527FF6960}" destId="{CC1D33C0-901E-4A5B-8028-6ED975B381B8}" srcOrd="0" destOrd="0" presId="urn:microsoft.com/office/officeart/2005/8/layout/hierarchy1"/>
    <dgm:cxn modelId="{06997681-3B46-4EE8-907E-6C9CDBD723E7}" srcId="{83F8CAFA-FE98-4B63-A56D-2D9A81CAEBE4}" destId="{A3410B89-ECD9-458D-8D81-05E527FF6960}" srcOrd="0" destOrd="0" parTransId="{DD8FDADE-98FC-4A9A-BDFD-2A2482DE54FF}" sibTransId="{668EFC1E-D93C-4171-829D-7850304F6427}"/>
    <dgm:cxn modelId="{BF5EADEB-D8A1-4D65-A4A8-8E0F42105708}" type="presParOf" srcId="{B55500E6-0948-42C4-8342-1B10FF07244E}" destId="{44147C57-089B-4CC2-97C1-812020692591}" srcOrd="0" destOrd="0" presId="urn:microsoft.com/office/officeart/2005/8/layout/hierarchy1"/>
    <dgm:cxn modelId="{1D2D9EAC-FCBD-4966-953D-EB5528933EFB}" type="presParOf" srcId="{44147C57-089B-4CC2-97C1-812020692591}" destId="{8CB42145-560C-45A6-9D98-FFF5F9430F51}" srcOrd="0" destOrd="0" presId="urn:microsoft.com/office/officeart/2005/8/layout/hierarchy1"/>
    <dgm:cxn modelId="{67CBC2C8-F567-4A44-B35D-A495175CB3C8}" type="presParOf" srcId="{8CB42145-560C-45A6-9D98-FFF5F9430F51}" destId="{678F9CB8-A4AB-4BD1-9124-D787C5424148}" srcOrd="0" destOrd="0" presId="urn:microsoft.com/office/officeart/2005/8/layout/hierarchy1"/>
    <dgm:cxn modelId="{A7FE1725-67D1-48F4-80D1-E95A78C541CD}" type="presParOf" srcId="{8CB42145-560C-45A6-9D98-FFF5F9430F51}" destId="{CC1D33C0-901E-4A5B-8028-6ED975B381B8}" srcOrd="1" destOrd="0" presId="urn:microsoft.com/office/officeart/2005/8/layout/hierarchy1"/>
    <dgm:cxn modelId="{4925934E-C83B-4C7C-9C68-33FF60842A49}" type="presParOf" srcId="{44147C57-089B-4CC2-97C1-812020692591}" destId="{78DA3160-C175-4562-AE1F-706A0387AEC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191B7E-7FEA-4477-AE8E-484D95B53E31}">
      <dsp:nvSpPr>
        <dsp:cNvPr id="0" name=""/>
        <dsp:cNvSpPr/>
      </dsp:nvSpPr>
      <dsp:spPr>
        <a:xfrm>
          <a:off x="0" y="1508"/>
          <a:ext cx="5269977" cy="7645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06789C-B88F-4624-8CFB-502EDDE22353}">
      <dsp:nvSpPr>
        <dsp:cNvPr id="0" name=""/>
        <dsp:cNvSpPr/>
      </dsp:nvSpPr>
      <dsp:spPr>
        <a:xfrm>
          <a:off x="231267" y="173525"/>
          <a:ext cx="420485" cy="420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2F3D0C-7F77-46DA-A20C-CE3323E1D3AC}">
      <dsp:nvSpPr>
        <dsp:cNvPr id="0" name=""/>
        <dsp:cNvSpPr/>
      </dsp:nvSpPr>
      <dsp:spPr>
        <a:xfrm>
          <a:off x="883020" y="1508"/>
          <a:ext cx="4386956" cy="764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12" tIns="80912" rIns="80912" bIns="80912" numCol="1" spcCol="1270" anchor="ctr" anchorCtr="0">
          <a:noAutofit/>
        </a:bodyPr>
        <a:lstStyle/>
        <a:p>
          <a:pPr marL="0" lvl="0" indent="0" algn="l" defTabSz="844550">
            <a:lnSpc>
              <a:spcPct val="100000"/>
            </a:lnSpc>
            <a:spcBef>
              <a:spcPct val="0"/>
            </a:spcBef>
            <a:spcAft>
              <a:spcPct val="35000"/>
            </a:spcAft>
            <a:buNone/>
          </a:pPr>
          <a:r>
            <a:rPr lang="en-US" sz="1900" b="0" i="0" kern="1200" baseline="0" dirty="0"/>
            <a:t>Change within an </a:t>
          </a:r>
          <a:r>
            <a:rPr lang="en-US" sz="1900" b="0" i="0" kern="1200" baseline="0" dirty="0" err="1"/>
            <a:t>organisation</a:t>
          </a:r>
          <a:r>
            <a:rPr lang="en-US" sz="1900" b="0" i="0" kern="1200" baseline="0" dirty="0"/>
            <a:t> can be very challenging</a:t>
          </a:r>
          <a:endParaRPr lang="en-US" sz="1900" kern="1200" dirty="0"/>
        </a:p>
      </dsp:txBody>
      <dsp:txXfrm>
        <a:off x="883020" y="1508"/>
        <a:ext cx="4386956" cy="764519"/>
      </dsp:txXfrm>
    </dsp:sp>
    <dsp:sp modelId="{E6DE6ABA-0A19-4DB7-BC89-2E721692B7CB}">
      <dsp:nvSpPr>
        <dsp:cNvPr id="0" name=""/>
        <dsp:cNvSpPr/>
      </dsp:nvSpPr>
      <dsp:spPr>
        <a:xfrm>
          <a:off x="0" y="957158"/>
          <a:ext cx="5269977" cy="7645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095005-95C2-44B2-9EFB-1F5729F33DFB}">
      <dsp:nvSpPr>
        <dsp:cNvPr id="0" name=""/>
        <dsp:cNvSpPr/>
      </dsp:nvSpPr>
      <dsp:spPr>
        <a:xfrm>
          <a:off x="231267" y="1129175"/>
          <a:ext cx="420485" cy="420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FF92FD-A7A5-429F-B61E-3FB9E12D04D7}">
      <dsp:nvSpPr>
        <dsp:cNvPr id="0" name=""/>
        <dsp:cNvSpPr/>
      </dsp:nvSpPr>
      <dsp:spPr>
        <a:xfrm>
          <a:off x="883020" y="957158"/>
          <a:ext cx="4386956" cy="764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12" tIns="80912" rIns="80912" bIns="80912" numCol="1" spcCol="1270" anchor="ctr" anchorCtr="0">
          <a:noAutofit/>
        </a:bodyPr>
        <a:lstStyle/>
        <a:p>
          <a:pPr marL="0" lvl="0" indent="0" algn="l" defTabSz="844550">
            <a:lnSpc>
              <a:spcPct val="100000"/>
            </a:lnSpc>
            <a:spcBef>
              <a:spcPct val="0"/>
            </a:spcBef>
            <a:spcAft>
              <a:spcPct val="35000"/>
            </a:spcAft>
            <a:buNone/>
          </a:pPr>
          <a:r>
            <a:rPr lang="en-US" sz="1900" kern="1200"/>
            <a:t>It needs to be managed</a:t>
          </a:r>
        </a:p>
      </dsp:txBody>
      <dsp:txXfrm>
        <a:off x="883020" y="957158"/>
        <a:ext cx="4386956" cy="764519"/>
      </dsp:txXfrm>
    </dsp:sp>
    <dsp:sp modelId="{B7E47F16-5BEC-4200-A174-EDC8B6674428}">
      <dsp:nvSpPr>
        <dsp:cNvPr id="0" name=""/>
        <dsp:cNvSpPr/>
      </dsp:nvSpPr>
      <dsp:spPr>
        <a:xfrm>
          <a:off x="0" y="1912807"/>
          <a:ext cx="5269977" cy="7645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CDC2F9-4E2F-44D0-81E8-E7C13B89F79A}">
      <dsp:nvSpPr>
        <dsp:cNvPr id="0" name=""/>
        <dsp:cNvSpPr/>
      </dsp:nvSpPr>
      <dsp:spPr>
        <a:xfrm>
          <a:off x="231267" y="2084824"/>
          <a:ext cx="420485" cy="4204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5BA5F2-6BB8-4BEB-B5F9-322CA4D9A586}">
      <dsp:nvSpPr>
        <dsp:cNvPr id="0" name=""/>
        <dsp:cNvSpPr/>
      </dsp:nvSpPr>
      <dsp:spPr>
        <a:xfrm>
          <a:off x="883020" y="1912807"/>
          <a:ext cx="4386956" cy="764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12" tIns="80912" rIns="80912" bIns="80912" numCol="1" spcCol="1270" anchor="ctr" anchorCtr="0">
          <a:noAutofit/>
        </a:bodyPr>
        <a:lstStyle/>
        <a:p>
          <a:pPr marL="0" lvl="0" indent="0" algn="l" defTabSz="844550">
            <a:lnSpc>
              <a:spcPct val="100000"/>
            </a:lnSpc>
            <a:spcBef>
              <a:spcPct val="0"/>
            </a:spcBef>
            <a:spcAft>
              <a:spcPct val="35000"/>
            </a:spcAft>
            <a:buNone/>
          </a:pPr>
          <a:r>
            <a:rPr lang="en-US" sz="1900" b="0" i="0" kern="1200" baseline="0"/>
            <a:t>The source of challenges may be both internal and external in nature</a:t>
          </a:r>
          <a:endParaRPr lang="en-US" sz="1900" kern="1200"/>
        </a:p>
      </dsp:txBody>
      <dsp:txXfrm>
        <a:off x="883020" y="1912807"/>
        <a:ext cx="4386956" cy="764519"/>
      </dsp:txXfrm>
    </dsp:sp>
    <dsp:sp modelId="{367BB4AE-28F6-4573-BEB1-F2E64B5B5510}">
      <dsp:nvSpPr>
        <dsp:cNvPr id="0" name=""/>
        <dsp:cNvSpPr/>
      </dsp:nvSpPr>
      <dsp:spPr>
        <a:xfrm>
          <a:off x="0" y="2868457"/>
          <a:ext cx="5269977" cy="7645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30ED64-F815-4976-B0A3-2610B018A253}">
      <dsp:nvSpPr>
        <dsp:cNvPr id="0" name=""/>
        <dsp:cNvSpPr/>
      </dsp:nvSpPr>
      <dsp:spPr>
        <a:xfrm>
          <a:off x="231267" y="3040474"/>
          <a:ext cx="420485" cy="4204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21F4A6-8CEB-4894-825B-0109097327E2}">
      <dsp:nvSpPr>
        <dsp:cNvPr id="0" name=""/>
        <dsp:cNvSpPr/>
      </dsp:nvSpPr>
      <dsp:spPr>
        <a:xfrm>
          <a:off x="883020" y="2868457"/>
          <a:ext cx="4386956" cy="764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12" tIns="80912" rIns="80912" bIns="80912" numCol="1" spcCol="1270" anchor="ctr" anchorCtr="0">
          <a:noAutofit/>
        </a:bodyPr>
        <a:lstStyle/>
        <a:p>
          <a:pPr marL="0" lvl="0" indent="0" algn="l" defTabSz="844550">
            <a:lnSpc>
              <a:spcPct val="100000"/>
            </a:lnSpc>
            <a:spcBef>
              <a:spcPct val="0"/>
            </a:spcBef>
            <a:spcAft>
              <a:spcPct val="35000"/>
            </a:spcAft>
            <a:buNone/>
          </a:pPr>
          <a:r>
            <a:rPr lang="en-US" sz="1900" b="0" i="0" kern="1200" baseline="0"/>
            <a:t>Strong and adaptable leadership is essential for change to be successful</a:t>
          </a:r>
          <a:endParaRPr lang="en-US" sz="1900" kern="1200"/>
        </a:p>
      </dsp:txBody>
      <dsp:txXfrm>
        <a:off x="883020" y="2868457"/>
        <a:ext cx="4386956" cy="7645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90C3E-E24B-4428-AD1F-BBBB98068CF3}">
      <dsp:nvSpPr>
        <dsp:cNvPr id="0" name=""/>
        <dsp:cNvSpPr/>
      </dsp:nvSpPr>
      <dsp:spPr>
        <a:xfrm>
          <a:off x="0" y="3060"/>
          <a:ext cx="11611997" cy="14580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7FD89A-D76A-46EA-88F7-C412AB330BDD}">
      <dsp:nvSpPr>
        <dsp:cNvPr id="0" name=""/>
        <dsp:cNvSpPr/>
      </dsp:nvSpPr>
      <dsp:spPr>
        <a:xfrm>
          <a:off x="441061" y="331122"/>
          <a:ext cx="802714" cy="8019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8A5F3E-D6EE-4FE8-A476-20AF76CDE989}">
      <dsp:nvSpPr>
        <dsp:cNvPr id="0" name=""/>
        <dsp:cNvSpPr/>
      </dsp:nvSpPr>
      <dsp:spPr>
        <a:xfrm>
          <a:off x="1684837" y="3060"/>
          <a:ext cx="9658209" cy="1459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462" tIns="154462" rIns="154462" bIns="154462" numCol="1" spcCol="1270" anchor="ctr" anchorCtr="0">
          <a:noAutofit/>
        </a:bodyPr>
        <a:lstStyle/>
        <a:p>
          <a:pPr marL="0" lvl="0" indent="0" algn="l" defTabSz="800100">
            <a:lnSpc>
              <a:spcPct val="90000"/>
            </a:lnSpc>
            <a:spcBef>
              <a:spcPct val="0"/>
            </a:spcBef>
            <a:spcAft>
              <a:spcPct val="35000"/>
            </a:spcAft>
            <a:buNone/>
          </a:pPr>
          <a:r>
            <a:rPr lang="en-GB" sz="1800" b="1" kern="1200" dirty="0"/>
            <a:t>Authoritarian (autocratic) style</a:t>
          </a:r>
          <a:r>
            <a:rPr lang="en-GB" sz="1800" kern="1200" dirty="0"/>
            <a:t> – focus of </a:t>
          </a:r>
          <a:r>
            <a:rPr lang="en-GB" sz="1800" i="1" kern="1200" dirty="0">
              <a:solidFill>
                <a:srgbClr val="0070C0"/>
              </a:solidFill>
            </a:rPr>
            <a:t>power is with the manager </a:t>
          </a:r>
          <a:r>
            <a:rPr lang="en-GB" sz="1800" kern="1200" dirty="0"/>
            <a:t>and interactions within the group move towards the manager. The </a:t>
          </a:r>
          <a:r>
            <a:rPr lang="en-GB" sz="1800" i="1" kern="1200" dirty="0">
              <a:solidFill>
                <a:srgbClr val="0070C0"/>
              </a:solidFill>
            </a:rPr>
            <a:t>manager alone exercises decision-making and authority </a:t>
          </a:r>
          <a:r>
            <a:rPr lang="en-GB" sz="1800" kern="1200" dirty="0"/>
            <a:t>for determining policy, procedures for achieving goals, work tasks and relationships, control of rewards or punishments.</a:t>
          </a:r>
          <a:endParaRPr lang="en-US" sz="1800" kern="1200" dirty="0"/>
        </a:p>
      </dsp:txBody>
      <dsp:txXfrm>
        <a:off x="1684837" y="3060"/>
        <a:ext cx="9658209" cy="1459480"/>
      </dsp:txXfrm>
    </dsp:sp>
    <dsp:sp modelId="{BB8D1697-BA7C-4ECC-807E-931265715A1C}">
      <dsp:nvSpPr>
        <dsp:cNvPr id="0" name=""/>
        <dsp:cNvSpPr/>
      </dsp:nvSpPr>
      <dsp:spPr>
        <a:xfrm>
          <a:off x="0" y="1740536"/>
          <a:ext cx="11611997" cy="14580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717616-BF6F-464B-89D4-CE3F391F560C}">
      <dsp:nvSpPr>
        <dsp:cNvPr id="0" name=""/>
        <dsp:cNvSpPr/>
      </dsp:nvSpPr>
      <dsp:spPr>
        <a:xfrm>
          <a:off x="441061" y="2068599"/>
          <a:ext cx="802714" cy="8019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92D178-ABAC-4C3D-905C-F45A9FF2386A}">
      <dsp:nvSpPr>
        <dsp:cNvPr id="0" name=""/>
        <dsp:cNvSpPr/>
      </dsp:nvSpPr>
      <dsp:spPr>
        <a:xfrm>
          <a:off x="1684837" y="1740536"/>
          <a:ext cx="9658209" cy="1459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462" tIns="154462" rIns="154462" bIns="154462" numCol="1" spcCol="1270" anchor="ctr" anchorCtr="0">
          <a:noAutofit/>
        </a:bodyPr>
        <a:lstStyle/>
        <a:p>
          <a:pPr marL="0" lvl="0" indent="0" algn="l" defTabSz="800100">
            <a:lnSpc>
              <a:spcPct val="90000"/>
            </a:lnSpc>
            <a:spcBef>
              <a:spcPct val="0"/>
            </a:spcBef>
            <a:spcAft>
              <a:spcPct val="35000"/>
            </a:spcAft>
            <a:buNone/>
          </a:pPr>
          <a:r>
            <a:rPr lang="en-GB" sz="1800" b="1" kern="1200" dirty="0"/>
            <a:t>Democratic style</a:t>
          </a:r>
          <a:r>
            <a:rPr lang="en-GB" sz="1800" kern="1200" dirty="0"/>
            <a:t> – focus of </a:t>
          </a:r>
          <a:r>
            <a:rPr lang="en-GB" sz="1800" i="1" kern="1200" dirty="0">
              <a:solidFill>
                <a:srgbClr val="0070C0"/>
              </a:solidFill>
            </a:rPr>
            <a:t>power is more with the group as a whole </a:t>
          </a:r>
          <a:r>
            <a:rPr lang="en-GB" sz="1800" kern="1200" dirty="0"/>
            <a:t>and </a:t>
          </a:r>
          <a:r>
            <a:rPr lang="en-GB" sz="1800" i="1" kern="1200" dirty="0">
              <a:solidFill>
                <a:srgbClr val="0070C0"/>
              </a:solidFill>
            </a:rPr>
            <a:t>leadership functions are shared </a:t>
          </a:r>
          <a:r>
            <a:rPr lang="en-GB" sz="1800" kern="1200" dirty="0"/>
            <a:t>with greater interaction within the group with the </a:t>
          </a:r>
          <a:r>
            <a:rPr lang="en-GB" sz="1800" i="1" kern="1200" dirty="0">
              <a:solidFill>
                <a:srgbClr val="0070C0"/>
              </a:solidFill>
            </a:rPr>
            <a:t>manager more part of a team</a:t>
          </a:r>
          <a:r>
            <a:rPr lang="en-GB" sz="1800" kern="1200" dirty="0"/>
            <a:t>. Group </a:t>
          </a:r>
          <a:r>
            <a:rPr lang="en-GB" sz="1800" i="1" kern="1200" dirty="0">
              <a:solidFill>
                <a:srgbClr val="0070C0"/>
              </a:solidFill>
            </a:rPr>
            <a:t>members have a greater say </a:t>
          </a:r>
          <a:r>
            <a:rPr lang="en-GB" sz="1800" kern="1200" dirty="0"/>
            <a:t>in decision-making, determination of policy, implementation of systems and procedures. </a:t>
          </a:r>
          <a:endParaRPr lang="en-US" sz="1800" kern="1200" dirty="0"/>
        </a:p>
      </dsp:txBody>
      <dsp:txXfrm>
        <a:off x="1684837" y="1740536"/>
        <a:ext cx="9658209" cy="1459480"/>
      </dsp:txXfrm>
    </dsp:sp>
    <dsp:sp modelId="{96E8CB89-42F1-49BD-AD0E-D164C1C2AED0}">
      <dsp:nvSpPr>
        <dsp:cNvPr id="0" name=""/>
        <dsp:cNvSpPr/>
      </dsp:nvSpPr>
      <dsp:spPr>
        <a:xfrm>
          <a:off x="0" y="3478013"/>
          <a:ext cx="11611997" cy="14580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8D94F-51BD-4904-ACF3-8348C0554123}">
      <dsp:nvSpPr>
        <dsp:cNvPr id="0" name=""/>
        <dsp:cNvSpPr/>
      </dsp:nvSpPr>
      <dsp:spPr>
        <a:xfrm>
          <a:off x="441492" y="3806075"/>
          <a:ext cx="802714" cy="8019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5BC346-4BEF-460E-988C-ACCF268885DD}">
      <dsp:nvSpPr>
        <dsp:cNvPr id="0" name=""/>
        <dsp:cNvSpPr/>
      </dsp:nvSpPr>
      <dsp:spPr>
        <a:xfrm>
          <a:off x="1685699" y="3478013"/>
          <a:ext cx="9658209" cy="1459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462" tIns="154462" rIns="154462" bIns="154462" numCol="1" spcCol="1270" anchor="ctr" anchorCtr="0">
          <a:noAutofit/>
        </a:bodyPr>
        <a:lstStyle/>
        <a:p>
          <a:pPr marL="0" lvl="0" indent="0" algn="l" defTabSz="800100">
            <a:lnSpc>
              <a:spcPct val="90000"/>
            </a:lnSpc>
            <a:spcBef>
              <a:spcPct val="0"/>
            </a:spcBef>
            <a:spcAft>
              <a:spcPct val="35000"/>
            </a:spcAft>
            <a:buNone/>
          </a:pPr>
          <a:r>
            <a:rPr lang="en-GB" sz="1800" b="1" kern="1200" dirty="0"/>
            <a:t>Laissez-faire (genuine) style</a:t>
          </a:r>
          <a:r>
            <a:rPr lang="en-GB" sz="1800" kern="1200" dirty="0"/>
            <a:t> – when members of the group are working well on their own, the </a:t>
          </a:r>
          <a:r>
            <a:rPr lang="en-GB" sz="1800" i="1" kern="1200" dirty="0">
              <a:solidFill>
                <a:srgbClr val="0070C0"/>
              </a:solidFill>
            </a:rPr>
            <a:t>manager </a:t>
          </a:r>
          <a:r>
            <a:rPr lang="en-GB" sz="1800" i="1" u="sng" kern="1200" dirty="0">
              <a:solidFill>
                <a:srgbClr val="0070C0"/>
              </a:solidFill>
            </a:rPr>
            <a:t>consciously</a:t>
          </a:r>
          <a:r>
            <a:rPr lang="en-GB" sz="1800" i="1" kern="1200" dirty="0">
              <a:solidFill>
                <a:srgbClr val="0070C0"/>
              </a:solidFill>
            </a:rPr>
            <a:t> makes a decision to pass the focus of power to members</a:t>
          </a:r>
          <a:r>
            <a:rPr lang="en-GB" sz="1800" kern="1200" dirty="0"/>
            <a:t>, allow them freedom of action to do as they think best but is readily available if help is needed. </a:t>
          </a:r>
        </a:p>
        <a:p>
          <a:pPr marL="0" lvl="0" indent="0" algn="l" defTabSz="800100">
            <a:lnSpc>
              <a:spcPct val="90000"/>
            </a:lnSpc>
            <a:spcBef>
              <a:spcPct val="0"/>
            </a:spcBef>
            <a:spcAft>
              <a:spcPct val="35000"/>
            </a:spcAft>
            <a:buNone/>
          </a:pPr>
          <a:r>
            <a:rPr lang="en-GB" sz="1400" kern="1200" dirty="0"/>
            <a:t>There is often confusion over this style of leadership behaviour. The word ‘</a:t>
          </a:r>
          <a:r>
            <a:rPr lang="en-GB" sz="1400" b="0" i="1" kern="1200" dirty="0">
              <a:solidFill>
                <a:srgbClr val="0070C0"/>
              </a:solidFill>
            </a:rPr>
            <a:t>genuine</a:t>
          </a:r>
          <a:r>
            <a:rPr lang="en-GB" sz="1400" kern="1200" dirty="0"/>
            <a:t>’ is emphasised because this is to be contrasted with the manager who could not care, who deliberately keeps away from the trouble spots and does not want to get involved. Members are left to face decisions that rightly belong with the manager. This is more a non-style of leadership, or it could perhaps be labelled as abdication.</a:t>
          </a:r>
          <a:endParaRPr lang="en-US" sz="1400" kern="1200" dirty="0"/>
        </a:p>
      </dsp:txBody>
      <dsp:txXfrm>
        <a:off x="1685699" y="3478013"/>
        <a:ext cx="9658209" cy="14594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32445-431D-4A85-A101-3FF09498B2B4}">
      <dsp:nvSpPr>
        <dsp:cNvPr id="0" name=""/>
        <dsp:cNvSpPr/>
      </dsp:nvSpPr>
      <dsp:spPr>
        <a:xfrm>
          <a:off x="1452702" y="987180"/>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ACDD6B-3061-4954-B8F3-0AA391D5537F}">
      <dsp:nvSpPr>
        <dsp:cNvPr id="0" name=""/>
        <dsp:cNvSpPr/>
      </dsp:nvSpPr>
      <dsp:spPr>
        <a:xfrm>
          <a:off x="130251" y="2095972"/>
          <a:ext cx="3454902" cy="88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 </a:t>
          </a:r>
          <a:r>
            <a:rPr lang="en-GB" sz="2000" kern="1200" dirty="0"/>
            <a:t>which is why so many legacy businesses are failing and already becoming extinct.</a:t>
          </a:r>
          <a:endParaRPr lang="en-US" sz="2000" kern="1200" dirty="0"/>
        </a:p>
      </dsp:txBody>
      <dsp:txXfrm>
        <a:off x="130251" y="2095972"/>
        <a:ext cx="3454902" cy="880517"/>
      </dsp:txXfrm>
    </dsp:sp>
    <dsp:sp modelId="{E0AE3455-8083-492C-84C7-343B053997C0}">
      <dsp:nvSpPr>
        <dsp:cNvPr id="0" name=""/>
        <dsp:cNvSpPr/>
      </dsp:nvSpPr>
      <dsp:spPr>
        <a:xfrm>
          <a:off x="5222604" y="987180"/>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432C5A-1D2A-4B12-975C-6499EADB677A}">
      <dsp:nvSpPr>
        <dsp:cNvPr id="0" name=""/>
        <dsp:cNvSpPr/>
      </dsp:nvSpPr>
      <dsp:spPr>
        <a:xfrm>
          <a:off x="3900153" y="2095972"/>
          <a:ext cx="3454902" cy="88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They find it difficult to engineer radical new processes because they rely so heavily on current ones. </a:t>
          </a:r>
          <a:endParaRPr lang="en-US" sz="2000" kern="1200" dirty="0"/>
        </a:p>
      </dsp:txBody>
      <dsp:txXfrm>
        <a:off x="3900153" y="2095972"/>
        <a:ext cx="3454902" cy="880517"/>
      </dsp:txXfrm>
    </dsp:sp>
    <dsp:sp modelId="{FD190D8D-58AB-474C-9A33-7D9B7FBB419C}">
      <dsp:nvSpPr>
        <dsp:cNvPr id="0" name=""/>
        <dsp:cNvSpPr/>
      </dsp:nvSpPr>
      <dsp:spPr>
        <a:xfrm>
          <a:off x="8992506" y="987180"/>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B39C94-9CEF-4D63-B9DF-04A035D3C398}">
      <dsp:nvSpPr>
        <dsp:cNvPr id="0" name=""/>
        <dsp:cNvSpPr/>
      </dsp:nvSpPr>
      <dsp:spPr>
        <a:xfrm>
          <a:off x="7670055" y="2095972"/>
          <a:ext cx="3454902" cy="88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And it is why digital transformation can be so frightening: </a:t>
          </a:r>
        </a:p>
        <a:p>
          <a:pPr marL="0" lvl="0" indent="0" algn="ctr" defTabSz="889000">
            <a:lnSpc>
              <a:spcPct val="100000"/>
            </a:lnSpc>
            <a:spcBef>
              <a:spcPct val="0"/>
            </a:spcBef>
            <a:spcAft>
              <a:spcPct val="35000"/>
            </a:spcAft>
            <a:buNone/>
          </a:pPr>
          <a:r>
            <a:rPr lang="en-GB" sz="2000" kern="1200" dirty="0">
              <a:solidFill>
                <a:srgbClr val="0070C0"/>
              </a:solidFill>
            </a:rPr>
            <a:t>Companies must shift their focus from what they know works and invest instead  in alternatives they view as risky and unproven</a:t>
          </a:r>
          <a:r>
            <a:rPr lang="en-GB" sz="1600" kern="1200" dirty="0"/>
            <a:t>.</a:t>
          </a:r>
          <a:endParaRPr lang="en-US" sz="1600" kern="1200" dirty="0"/>
        </a:p>
      </dsp:txBody>
      <dsp:txXfrm>
        <a:off x="7670055" y="2095972"/>
        <a:ext cx="3454902" cy="8805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E24B66-9B2C-4D69-AC6D-C73902F78BEB}">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8782C5-C3B1-4F6E-908B-73F2861D4043}">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u="sng" kern="1200"/>
            <a:t>Clear Ambition</a:t>
          </a:r>
          <a:r>
            <a:rPr lang="en-GB" sz="1800" kern="1200"/>
            <a:t>. Top innovators pursue their objectives with clarity and consistency. They set aspirational goals that align with corporate strategy, and they establish value creation targets that rally talent to invent better ways to serve customers and society. Company leadership quantifies, appropriately resources, and drives the innovation agenda from the top.</a:t>
          </a:r>
          <a:endParaRPr lang="en-US" sz="1800" kern="1200"/>
        </a:p>
      </dsp:txBody>
      <dsp:txXfrm>
        <a:off x="614349" y="743967"/>
        <a:ext cx="4550175" cy="2825197"/>
      </dsp:txXfrm>
    </dsp:sp>
    <dsp:sp modelId="{E5857305-EF8E-4368-A8F6-828E4917797E}">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9F7852-F2CB-4435-9374-D55A33B0CCF6}">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u="sng" kern="1200"/>
            <a:t>Innovation Domains</a:t>
          </a:r>
          <a:r>
            <a:rPr lang="en-GB" sz="1800" kern="1200"/>
            <a:t>. Deciding where to play is essential. The best innovators define clear opportunities for customer benefit that the organisation then aspires to own. They ground the innovation strategy in deep customer insight and adjust nimbly to shifting opportunities. They focus on a limited number of innovation domains in which they can leverage a unique strategic asset or capability, such as superior customer access, that others cannot match</a:t>
          </a:r>
          <a:endParaRPr lang="en-US" sz="1800" kern="1200"/>
        </a:p>
      </dsp:txBody>
      <dsp:txXfrm>
        <a:off x="6390532" y="743967"/>
        <a:ext cx="4550175" cy="28251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61FEEC-34EC-4C5F-A9C6-8DC4D1D242AB}">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832C75-D674-4961-A001-BB006724C5DD}">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u="sng" kern="1200"/>
            <a:t>Performance Management</a:t>
          </a:r>
          <a:r>
            <a:rPr lang="en-GB" sz="1700" kern="1200"/>
            <a:t>. Moving the innovation needle quickly entails linking ambition to measurable KPIs that faithfully report performance on the true drivers of success. Moreover, these KPIs must be tied to incentives. Metrics and incentives should reward both predictable, incremental progress and successful step-change innovation. They should recognize leaders who not only push promising new ideas but also recognize and ditch failures early in the process.</a:t>
          </a:r>
          <a:endParaRPr lang="en-US" sz="1700" kern="1200"/>
        </a:p>
      </dsp:txBody>
      <dsp:txXfrm>
        <a:off x="614349" y="743967"/>
        <a:ext cx="4550175" cy="2825197"/>
      </dsp:txXfrm>
    </dsp:sp>
    <dsp:sp modelId="{AA891E55-75A0-4DA3-BD94-9E3B96D20799}">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13BA77-C52F-4EBF-89E7-A9CFCD956B0A}">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u="sng" kern="1200"/>
            <a:t>Project Management</a:t>
          </a:r>
          <a:r>
            <a:rPr lang="en-GB" sz="1700" kern="1200"/>
            <a:t>. Effective innovation today requires empowered, multidisciplinary teams that bring external market and customer insights to bear in shaping value propositions. Such teams have a clear view of the company’s strategic advantage, and they put that advantage to use in new product and service development. To be effective, they must be small yet functionally diverse and able to act autonomously and make their own decisions</a:t>
          </a:r>
          <a:endParaRPr lang="en-US" sz="1700" kern="1200"/>
        </a:p>
      </dsp:txBody>
      <dsp:txXfrm>
        <a:off x="6390532" y="743967"/>
        <a:ext cx="4550175" cy="28251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8F9CB8-A4AB-4BD1-9124-D787C5424148}">
      <dsp:nvSpPr>
        <dsp:cNvPr id="0" name=""/>
        <dsp:cNvSpPr/>
      </dsp:nvSpPr>
      <dsp:spPr>
        <a:xfrm>
          <a:off x="2526631" y="648"/>
          <a:ext cx="5951031" cy="368807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1D33C0-901E-4A5B-8028-6ED975B381B8}">
      <dsp:nvSpPr>
        <dsp:cNvPr id="0" name=""/>
        <dsp:cNvSpPr/>
      </dsp:nvSpPr>
      <dsp:spPr>
        <a:xfrm>
          <a:off x="3012494" y="462218"/>
          <a:ext cx="5951031" cy="368807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u="sng" kern="1200" dirty="0"/>
            <a:t>Talent and Culture</a:t>
          </a:r>
          <a:r>
            <a:rPr lang="en-GB" sz="2000" kern="1200" dirty="0"/>
            <a:t>. </a:t>
          </a:r>
        </a:p>
        <a:p>
          <a:pPr marL="0" lvl="0" indent="0" algn="ctr" defTabSz="889000">
            <a:lnSpc>
              <a:spcPct val="90000"/>
            </a:lnSpc>
            <a:spcBef>
              <a:spcPct val="0"/>
            </a:spcBef>
            <a:spcAft>
              <a:spcPct val="35000"/>
            </a:spcAft>
            <a:buNone/>
          </a:pPr>
          <a:r>
            <a:rPr lang="en-GB" sz="2000" kern="1200" dirty="0"/>
            <a:t>Leaders foster an organisational culture that grants prestige to innovation roles and values openness and thoughtful challenges to the status quo. They assign their very best talent to the most ambitions innovative challenges.  </a:t>
          </a:r>
          <a:endParaRPr lang="en-US" sz="2000" kern="1200" dirty="0"/>
        </a:p>
      </dsp:txBody>
      <dsp:txXfrm>
        <a:off x="3120514" y="570238"/>
        <a:ext cx="5734991" cy="347203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leadership</a:t>
            </a:r>
          </a:p>
          <a:p>
            <a:r>
              <a:rPr lang="en-GB" dirty="0"/>
              <a:t>Have the right structure and culture in place</a:t>
            </a:r>
          </a:p>
          <a:p>
            <a:r>
              <a:rPr lang="en-GB" dirty="0"/>
              <a:t>Create a communication strategy  (business necessity for change, vision/ timelines, what and who, benefits origination / individual)</a:t>
            </a:r>
          </a:p>
          <a:p>
            <a:r>
              <a:rPr lang="en-GB" dirty="0"/>
              <a:t>Pilot initiatives</a:t>
            </a:r>
          </a:p>
          <a:p>
            <a:r>
              <a:rPr lang="en-GB" dirty="0"/>
              <a:t>Develop procedures and processes to address needs of those who might lose out</a:t>
            </a:r>
          </a:p>
          <a:p>
            <a:r>
              <a:rPr lang="en-GB" dirty="0"/>
              <a:t>Modify performance measures (acknowledge dip) introduce rewards </a:t>
            </a:r>
          </a:p>
          <a:p>
            <a:r>
              <a:rPr lang="en-GB" dirty="0"/>
              <a:t>Link the old to new</a:t>
            </a:r>
          </a:p>
          <a:p>
            <a:r>
              <a:rPr lang="en-GB" dirty="0"/>
              <a:t>training opportunities</a:t>
            </a:r>
          </a:p>
          <a:p>
            <a:r>
              <a:rPr lang="en-GB" dirty="0"/>
              <a:t>Adequate resources</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37</a:t>
            </a:fld>
            <a:endParaRPr lang="en-GB"/>
          </a:p>
        </p:txBody>
      </p:sp>
    </p:spTree>
    <p:extLst>
      <p:ext uri="{BB962C8B-B14F-4D97-AF65-F5344CB8AC3E}">
        <p14:creationId xmlns:p14="http://schemas.microsoft.com/office/powerpoint/2010/main" val="17587407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4F1149-1BBE-44C5-82BA-05C240681808}" type="slidenum">
              <a:rPr lang="en-GB" smtClean="0"/>
              <a:t>40</a:t>
            </a:fld>
            <a:endParaRPr lang="en-GB"/>
          </a:p>
        </p:txBody>
      </p:sp>
    </p:spTree>
    <p:extLst>
      <p:ext uri="{BB962C8B-B14F-4D97-AF65-F5344CB8AC3E}">
        <p14:creationId xmlns:p14="http://schemas.microsoft.com/office/powerpoint/2010/main" val="1276503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3/17/2026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3/17/2026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3/17/2026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3/17/2026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3/17/2026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3/17/2026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3/17/2026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3/17/2026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3/17/2026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3/17/2026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3/17/2026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3/17/2026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jpeg"/><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3" Type="http://schemas.openxmlformats.org/officeDocument/2006/relationships/image" Target="../media/image42.jpeg"/><Relationship Id="rId7" Type="http://schemas.openxmlformats.org/officeDocument/2006/relationships/image" Target="../media/image46.png"/><Relationship Id="rId2" Type="http://schemas.openxmlformats.org/officeDocument/2006/relationships/image" Target="../media/image41.jpeg"/><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2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slideLayout" Target="../slideLayouts/slideLayout2.xml"/><Relationship Id="rId1" Type="http://schemas.openxmlformats.org/officeDocument/2006/relationships/video" Target="https://www.youtube.com/embed/wxVgd8h1svU?feature=oembed"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3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2.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3" Type="http://schemas.openxmlformats.org/officeDocument/2006/relationships/hyperlink" Target="https://web-assets.bcg.com/d5/ef/ea7099b64b89860fd1aa3ec4ff34/bcg-most-innovative-companies-2021-apr-2021-r.pdf" TargetMode="External"/><Relationship Id="rId2" Type="http://schemas.openxmlformats.org/officeDocument/2006/relationships/hyperlink" Target="https://online.hbs.edu/blog/post/emergent-vs-deliberate-strategy"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forbes.com/sites/bernardmarr/2023/08/22/9-vital-steps-to-create-a-digital-transformation-strategy"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Leading digital &amp; strategic change</a:t>
            </a:r>
            <a:br>
              <a:rPr lang="en-US" dirty="0">
                <a:solidFill>
                  <a:srgbClr val="FFFFFF"/>
                </a:solidFill>
              </a:rPr>
            </a:br>
            <a:r>
              <a:rPr lang="en-GB" b="0" i="0" dirty="0">
                <a:solidFill>
                  <a:srgbClr val="FFFFFF"/>
                </a:solidFill>
                <a:effectLst/>
                <a:latin typeface="Arial" panose="020B0604020202020204" pitchFamily="34" charset="0"/>
              </a:rPr>
              <a:t>BMSW7003</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a:solidFill>
                  <a:srgbClr val="FFFFFF">
                    <a:alpha val="75000"/>
                  </a:srgbClr>
                </a:solidFill>
              </a:rPr>
              <a:t>March 2026</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4908884" y="4261282"/>
            <a:ext cx="6497053" cy="1077218"/>
          </a:xfrm>
          <a:prstGeom prst="rect">
            <a:avLst/>
          </a:prstGeom>
          <a:noFill/>
        </p:spPr>
        <p:txBody>
          <a:bodyPr wrap="square" rtlCol="0">
            <a:spAutoFit/>
          </a:bodyPr>
          <a:lstStyle/>
          <a:p>
            <a:pPr algn="ctr"/>
            <a:r>
              <a:rPr lang="en-GB" sz="3200" b="1" dirty="0">
                <a:solidFill>
                  <a:srgbClr val="FFC000"/>
                </a:solidFill>
              </a:rPr>
              <a:t>Strategic Change &amp;</a:t>
            </a:r>
          </a:p>
          <a:p>
            <a:pPr algn="ctr"/>
            <a:r>
              <a:rPr lang="en-GB" sz="3200" b="1" dirty="0">
                <a:solidFill>
                  <a:srgbClr val="FFC000"/>
                </a:solidFill>
              </a:rPr>
              <a:t>Digital Transformation</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59" name="Rectangle 2058">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61" name="Rectangle 2060">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63" name="Rectangle 2062">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2065" name="Rectangle 2064">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2067" name="Group 2066">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68" name="Rectangle 2067">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69" name="Rectangle 2068">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0" y="1524001"/>
            <a:ext cx="3412067" cy="1096096"/>
          </a:xfrm>
        </p:spPr>
        <p:txBody>
          <a:bodyPr vert="horz" lIns="91440" tIns="45720" rIns="91440" bIns="45720" rtlCol="0" anchor="b">
            <a:normAutofit fontScale="90000"/>
          </a:bodyPr>
          <a:lstStyle/>
          <a:p>
            <a:r>
              <a:rPr lang="en-US" sz="3600" dirty="0">
                <a:solidFill>
                  <a:srgbClr val="FFFFFF"/>
                </a:solidFill>
              </a:rPr>
              <a:t>Tasks for this session</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rPr>
              <a:t>Source: the management centre</a:t>
            </a:r>
          </a:p>
        </p:txBody>
      </p:sp>
      <p:pic>
        <p:nvPicPr>
          <p:cNvPr id="2052" name="Picture 4" descr="Culture eats strategy for breakfast - The Management Centre">
            <a:extLst>
              <a:ext uri="{FF2B5EF4-FFF2-40B4-BE49-F238E27FC236}">
                <a16:creationId xmlns:a16="http://schemas.microsoft.com/office/drawing/2014/main" id="{11DBA73C-4F6D-6325-4E65-64435CD215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72905" y="766070"/>
            <a:ext cx="7658940" cy="522722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Cup of coffee 3D pattern">
            <a:extLst>
              <a:ext uri="{FF2B5EF4-FFF2-40B4-BE49-F238E27FC236}">
                <a16:creationId xmlns:a16="http://schemas.microsoft.com/office/drawing/2014/main" id="{9F9881C4-6AB8-5344-771D-66AF2EF2D3B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
        <p:nvSpPr>
          <p:cNvPr id="6" name="TextBox 5">
            <a:extLst>
              <a:ext uri="{FF2B5EF4-FFF2-40B4-BE49-F238E27FC236}">
                <a16:creationId xmlns:a16="http://schemas.microsoft.com/office/drawing/2014/main" id="{D4B7B114-BD16-7C7F-3453-5307FEEE1E4A}"/>
              </a:ext>
            </a:extLst>
          </p:cNvPr>
          <p:cNvSpPr txBox="1"/>
          <p:nvPr/>
        </p:nvSpPr>
        <p:spPr>
          <a:xfrm>
            <a:off x="473168" y="3664762"/>
            <a:ext cx="3566666" cy="2031325"/>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white"/>
                </a:solidFill>
                <a:effectLst/>
                <a:uLnTx/>
                <a:uFillTx/>
                <a:latin typeface="Franklin Gothic Book" panose="020B0502020104020203"/>
                <a:ea typeface="+mn-ea"/>
                <a:cs typeface="+mn-cs"/>
              </a:rPr>
              <a:t>Decide on an organisation (e.g. your current/past employer)</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white"/>
                </a:solidFill>
                <a:effectLst/>
                <a:uLnTx/>
                <a:uFillTx/>
                <a:latin typeface="Franklin Gothic Book" panose="020B0502020104020203"/>
                <a:ea typeface="+mn-ea"/>
                <a:cs typeface="+mn-cs"/>
              </a:rPr>
              <a:t>Have a go at completing The Cultural Web for this organisation</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white"/>
                </a:solidFill>
                <a:effectLst/>
                <a:uLnTx/>
                <a:uFillTx/>
                <a:latin typeface="Franklin Gothic Book" panose="020B0502020104020203"/>
                <a:ea typeface="+mn-ea"/>
                <a:cs typeface="+mn-cs"/>
              </a:rPr>
              <a:t>What are your key observations?</a:t>
            </a:r>
          </a:p>
        </p:txBody>
      </p:sp>
    </p:spTree>
    <p:extLst>
      <p:ext uri="{BB962C8B-B14F-4D97-AF65-F5344CB8AC3E}">
        <p14:creationId xmlns:p14="http://schemas.microsoft.com/office/powerpoint/2010/main" val="2092273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44">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46">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48">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51" name="Rectangle 50">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54" name="Rectangle 53">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54">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23D279EE-2D31-96E7-3F0D-7C9591909E61}"/>
              </a:ext>
            </a:extLst>
          </p:cNvPr>
          <p:cNvSpPr>
            <a:spLocks noGrp="1"/>
          </p:cNvSpPr>
          <p:nvPr>
            <p:ph type="title"/>
          </p:nvPr>
        </p:nvSpPr>
        <p:spPr>
          <a:xfrm>
            <a:off x="584200" y="1524000"/>
            <a:ext cx="3412067" cy="4328497"/>
          </a:xfrm>
        </p:spPr>
        <p:txBody>
          <a:bodyPr vert="horz" lIns="91440" tIns="45720" rIns="91440" bIns="45720" rtlCol="0" anchor="b">
            <a:normAutofit fontScale="90000"/>
          </a:bodyPr>
          <a:lstStyle/>
          <a:p>
            <a:pPr>
              <a:lnSpc>
                <a:spcPct val="90000"/>
              </a:lnSpc>
            </a:pPr>
            <a:br>
              <a:rPr lang="en-US" sz="1700" dirty="0">
                <a:solidFill>
                  <a:srgbClr val="FFFFFF"/>
                </a:solidFill>
              </a:rPr>
            </a:br>
            <a:r>
              <a:rPr lang="en-US" sz="2400" dirty="0">
                <a:solidFill>
                  <a:srgbClr val="FFFFFF"/>
                </a:solidFill>
              </a:rPr>
              <a:t>The cultural web of Tesco shows a strong customer-focused and performance-driven culture supported by structured leadership, strong brand symbolism, and clear control systems.</a:t>
            </a:r>
            <a:br>
              <a:rPr lang="en-US" sz="2400" dirty="0">
                <a:solidFill>
                  <a:srgbClr val="FFFFFF"/>
                </a:solidFill>
              </a:rPr>
            </a:br>
            <a:r>
              <a:rPr lang="en-US" sz="2400" dirty="0">
                <a:solidFill>
                  <a:srgbClr val="FFFFFF"/>
                </a:solidFill>
              </a:rPr>
              <a:t>Tesco’s cultural web supports its strategy of being a trusted, efficient, and customer-</a:t>
            </a:r>
            <a:r>
              <a:rPr lang="en-US" sz="2400" dirty="0" err="1">
                <a:solidFill>
                  <a:srgbClr val="FFFFFF"/>
                </a:solidFill>
              </a:rPr>
              <a:t>centred</a:t>
            </a:r>
            <a:r>
              <a:rPr lang="en-US" sz="2400" dirty="0">
                <a:solidFill>
                  <a:srgbClr val="FFFFFF"/>
                </a:solidFill>
              </a:rPr>
              <a:t> retailer.</a:t>
            </a:r>
          </a:p>
        </p:txBody>
      </p:sp>
      <p:sp>
        <p:nvSpPr>
          <p:cNvPr id="4" name="Slide Number Placeholder 3">
            <a:extLst>
              <a:ext uri="{FF2B5EF4-FFF2-40B4-BE49-F238E27FC236}">
                <a16:creationId xmlns:a16="http://schemas.microsoft.com/office/drawing/2014/main" id="{183FDD17-9687-1D2A-36A0-2A402309CA4E}"/>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3</a:t>
            </a:fld>
            <a:endParaRPr lang="en-US">
              <a:solidFill>
                <a:srgbClr val="FFFFFF"/>
              </a:solidFill>
            </a:endParaRPr>
          </a:p>
        </p:txBody>
      </p:sp>
      <p:sp>
        <p:nvSpPr>
          <p:cNvPr id="3" name="Footer Placeholder 2">
            <a:extLst>
              <a:ext uri="{FF2B5EF4-FFF2-40B4-BE49-F238E27FC236}">
                <a16:creationId xmlns:a16="http://schemas.microsoft.com/office/drawing/2014/main" id="{3B227654-CAC1-FBC3-A90B-83BDD79D2913}"/>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6" name="Picture 5" descr="A diagram of a cultural web analysis">
            <a:extLst>
              <a:ext uri="{FF2B5EF4-FFF2-40B4-BE49-F238E27FC236}">
                <a16:creationId xmlns:a16="http://schemas.microsoft.com/office/drawing/2014/main" id="{35A50529-7DA8-9478-6F81-0DAC475E07B7}"/>
              </a:ext>
            </a:extLst>
          </p:cNvPr>
          <p:cNvPicPr>
            <a:picLocks noChangeAspect="1"/>
          </p:cNvPicPr>
          <p:nvPr/>
        </p:nvPicPr>
        <p:blipFill>
          <a:blip r:embed="rId2"/>
          <a:srcRect l="6116" r="16286" b="9190"/>
          <a:stretch>
            <a:fillRect/>
          </a:stretch>
        </p:blipFill>
        <p:spPr>
          <a:xfrm>
            <a:off x="4338756" y="392348"/>
            <a:ext cx="7680966" cy="5999985"/>
          </a:xfrm>
          <a:prstGeom prst="rect">
            <a:avLst/>
          </a:prstGeom>
        </p:spPr>
      </p:pic>
    </p:spTree>
    <p:extLst>
      <p:ext uri="{BB962C8B-B14F-4D97-AF65-F5344CB8AC3E}">
        <p14:creationId xmlns:p14="http://schemas.microsoft.com/office/powerpoint/2010/main" val="1779256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This week we will focus 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10662081" cy="3416320"/>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70C0"/>
                </a:solidFill>
              </a:rPr>
              <a:t>Topics:</a:t>
            </a:r>
          </a:p>
          <a:p>
            <a:pPr marL="285750" indent="-285750">
              <a:buFont typeface="Arial" panose="020B0604020202020204" pitchFamily="34" charset="0"/>
              <a:buChar char="•"/>
            </a:pPr>
            <a:endParaRPr lang="en-GB" b="1" dirty="0">
              <a:solidFill>
                <a:srgbClr val="0070C0"/>
              </a:solidFill>
            </a:endParaRPr>
          </a:p>
          <a:p>
            <a:pPr marL="800100" lvl="1" indent="-342900">
              <a:buFont typeface="+mj-lt"/>
              <a:buAutoNum type="arabicPeriod"/>
            </a:pPr>
            <a:r>
              <a:rPr lang="en-GB" dirty="0"/>
              <a:t>Introduction to strategy and strategic management</a:t>
            </a:r>
          </a:p>
          <a:p>
            <a:pPr marL="800100" lvl="1" indent="-342900">
              <a:buFont typeface="+mj-lt"/>
              <a:buAutoNum type="arabicPeriod"/>
            </a:pPr>
            <a:r>
              <a:rPr lang="en-GB" dirty="0"/>
              <a:t>Strategic analysis</a:t>
            </a:r>
          </a:p>
          <a:p>
            <a:pPr marL="800100" lvl="1" indent="-342900">
              <a:buFont typeface="+mj-lt"/>
              <a:buAutoNum type="arabicPeriod"/>
            </a:pPr>
            <a:r>
              <a:rPr lang="en-GB" dirty="0"/>
              <a:t>Competitive strategy</a:t>
            </a:r>
          </a:p>
          <a:p>
            <a:pPr marL="800100" lvl="1" indent="-342900">
              <a:buFont typeface="+mj-lt"/>
              <a:buAutoNum type="arabicPeriod"/>
            </a:pPr>
            <a:r>
              <a:rPr lang="en-GB" dirty="0"/>
              <a:t>Managing capabilities</a:t>
            </a:r>
          </a:p>
          <a:p>
            <a:pPr marL="800100" lvl="1" indent="-342900">
              <a:buFont typeface="+mj-lt"/>
              <a:buAutoNum type="arabicPeriod"/>
            </a:pPr>
            <a:r>
              <a:rPr lang="en-GB" dirty="0"/>
              <a:t>Organisational structure</a:t>
            </a:r>
          </a:p>
          <a:p>
            <a:pPr marL="800100" lvl="1" indent="-342900">
              <a:buFont typeface="+mj-lt"/>
              <a:buAutoNum type="arabicPeriod"/>
            </a:pPr>
            <a:r>
              <a:rPr lang="en-GB" dirty="0"/>
              <a:t>Incentives </a:t>
            </a:r>
          </a:p>
          <a:p>
            <a:pPr marL="800100" lvl="1" indent="-342900">
              <a:buFont typeface="+mj-lt"/>
              <a:buAutoNum type="arabicPeriod"/>
            </a:pPr>
            <a:r>
              <a:rPr lang="en-GB" dirty="0"/>
              <a:t>Enablers </a:t>
            </a:r>
          </a:p>
          <a:p>
            <a:pPr marL="800100" lvl="1" indent="-342900">
              <a:buFont typeface="+mj-lt"/>
              <a:buAutoNum type="arabicPeriod"/>
            </a:pPr>
            <a:r>
              <a:rPr lang="en-GB" dirty="0"/>
              <a:t>Risk management</a:t>
            </a:r>
          </a:p>
          <a:p>
            <a:pPr marL="800100" lvl="1" indent="-342900">
              <a:buFont typeface="+mj-lt"/>
              <a:buAutoNum type="arabicPeriod"/>
            </a:pPr>
            <a:r>
              <a:rPr lang="en-GB" dirty="0"/>
              <a:t>Strategic change</a:t>
            </a:r>
          </a:p>
          <a:p>
            <a:pPr marL="800100" lvl="1" indent="-342900">
              <a:buFont typeface="+mj-lt"/>
              <a:buAutoNum type="arabicPeriod"/>
            </a:pPr>
            <a:r>
              <a:rPr lang="en-GB" dirty="0"/>
              <a:t>Digital transformation strategy</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4</a:t>
            </a:fld>
            <a:endParaRPr lang="en-US" dirty="0"/>
          </a:p>
        </p:txBody>
      </p:sp>
      <p:sp>
        <p:nvSpPr>
          <p:cNvPr id="6" name="Rectangle: Rounded Corners 5">
            <a:extLst>
              <a:ext uri="{FF2B5EF4-FFF2-40B4-BE49-F238E27FC236}">
                <a16:creationId xmlns:a16="http://schemas.microsoft.com/office/drawing/2014/main" id="{F832EC1D-417E-F2D2-258A-AE9A0724B7E0}"/>
              </a:ext>
            </a:extLst>
          </p:cNvPr>
          <p:cNvSpPr/>
          <p:nvPr/>
        </p:nvSpPr>
        <p:spPr>
          <a:xfrm>
            <a:off x="1002632" y="4299827"/>
            <a:ext cx="6352673" cy="883800"/>
          </a:xfrm>
          <a:prstGeom prst="round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7545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Strategic change</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b="1">
                <a:solidFill>
                  <a:schemeClr val="tx2"/>
                </a:solidFill>
              </a:rPr>
              <a:t>We will explore:</a:t>
            </a:r>
            <a:endParaRPr kumimoji="0" lang="en-US" b="1" i="0" u="none" strike="noStrike" cap="none" spc="0" normalizeH="0" baseline="0" noProof="0">
              <a:ln>
                <a:noFill/>
              </a:ln>
              <a:solidFill>
                <a:schemeClr val="tx2"/>
              </a:solidFill>
              <a:effectLst/>
              <a:uLnTx/>
              <a:uFillTx/>
            </a:endParaRP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a:ln>
                <a:noFill/>
              </a:ln>
              <a:solidFill>
                <a:schemeClr val="tx2"/>
              </a:solidFill>
              <a:effectLst/>
              <a:uLnTx/>
              <a:uFillTx/>
            </a:endParaRP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a:ln>
                  <a:noFill/>
                </a:ln>
                <a:solidFill>
                  <a:schemeClr val="tx2"/>
                </a:solidFill>
                <a:effectLst/>
                <a:uLnTx/>
                <a:uFillTx/>
              </a:rPr>
              <a:t>Types of Change</a:t>
            </a: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1" i="0" u="none" strike="noStrike" cap="none" spc="0" normalizeH="0" baseline="0" noProof="0">
              <a:ln>
                <a:noFill/>
              </a:ln>
              <a:solidFill>
                <a:schemeClr val="tx2"/>
              </a:solidFill>
              <a:effectLst/>
              <a:uLnTx/>
              <a:uFillTx/>
            </a:endParaRP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b="1" i="0" u="none" strike="noStrike" cap="none" spc="0" normalizeH="0" baseline="0" noProof="0">
                <a:ln>
                  <a:noFill/>
                </a:ln>
                <a:solidFill>
                  <a:schemeClr val="tx2"/>
                </a:solidFill>
                <a:effectLst/>
                <a:uLnTx/>
                <a:uFillTx/>
              </a:rPr>
              <a:t>Change Management</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177BEE"/>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177BEE"/>
                </a:solidFill>
                <a:effectLst/>
                <a:uLnTx/>
                <a:uFillTx/>
              </a:rPr>
              <a:pPr marR="0" lvl="0" indent="0" defTabSz="457200" fontAlgn="auto">
                <a:spcBef>
                  <a:spcPts val="0"/>
                </a:spcBef>
                <a:spcAft>
                  <a:spcPts val="600"/>
                </a:spcAft>
                <a:buClrTx/>
                <a:buSzTx/>
                <a:buFontTx/>
                <a:buNone/>
                <a:tabLst/>
                <a:defRPr/>
              </a:pPr>
              <a:t>5</a:t>
            </a:fld>
            <a:endParaRPr kumimoji="0" lang="en-US" b="0" i="0" u="none" strike="noStrike" cap="none" spc="0" normalizeH="0" baseline="0" noProof="0">
              <a:ln>
                <a:noFill/>
              </a:ln>
              <a:solidFill>
                <a:srgbClr val="177BEE"/>
              </a:solidFill>
              <a:effectLst/>
              <a:uLnTx/>
              <a:uFillTx/>
            </a:endParaRPr>
          </a:p>
        </p:txBody>
      </p:sp>
      <p:pic>
        <p:nvPicPr>
          <p:cNvPr id="7" name="Picture 6">
            <a:extLst>
              <a:ext uri="{FF2B5EF4-FFF2-40B4-BE49-F238E27FC236}">
                <a16:creationId xmlns:a16="http://schemas.microsoft.com/office/drawing/2014/main" id="{1D2CBDDA-790B-8DA2-B46C-E4FE7A8E4E7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539449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46533" y="702156"/>
            <a:ext cx="6443663" cy="653313"/>
          </a:xfrm>
        </p:spPr>
        <p:txBody>
          <a:bodyPr vert="horz" lIns="91440" tIns="45720" rIns="91440" bIns="45720" rtlCol="0" anchor="b">
            <a:normAutofit/>
          </a:bodyPr>
          <a:lstStyle/>
          <a:p>
            <a:r>
              <a:rPr lang="en-US" b="0" kern="1200" cap="all" dirty="0">
                <a:solidFill>
                  <a:schemeClr val="tx2"/>
                </a:solidFill>
                <a:latin typeface="+mj-lt"/>
                <a:ea typeface="+mj-ea"/>
                <a:cs typeface="+mj-cs"/>
              </a:rPr>
              <a:t>Strategic change</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291548" y="1505428"/>
            <a:ext cx="7229735" cy="4988137"/>
          </a:xfrm>
          <a:prstGeom prst="rect">
            <a:avLst/>
          </a:prstGeom>
        </p:spPr>
        <p:txBody>
          <a:bodyPr vert="horz" lIns="91440" tIns="45720" rIns="91440" bIns="45720" rtlCol="0" anchor="ctr">
            <a:no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1" i="1" u="none" strike="noStrike" cap="none" spc="0" normalizeH="0" baseline="0" noProof="0" dirty="0">
                <a:ln>
                  <a:noFill/>
                </a:ln>
                <a:solidFill>
                  <a:schemeClr val="tx2"/>
                </a:solidFill>
                <a:effectLst/>
                <a:uLnTx/>
                <a:uFillTx/>
              </a:rPr>
              <a:t>Change is constant </a:t>
            </a:r>
            <a:r>
              <a:rPr kumimoji="0" lang="en-US" sz="2000" b="0" i="0" u="none" strike="noStrike" cap="none" spc="0" normalizeH="0" baseline="0" noProof="0" dirty="0">
                <a:ln>
                  <a:noFill/>
                </a:ln>
                <a:solidFill>
                  <a:schemeClr val="tx2"/>
                </a:solidFill>
                <a:effectLst/>
                <a:uLnTx/>
                <a:uFillTx/>
              </a:rPr>
              <a:t>– forced upon from outside the </a:t>
            </a:r>
            <a:r>
              <a:rPr kumimoji="0" lang="en-US" sz="2000" b="0" i="0" u="none" strike="noStrike" cap="none" spc="0" normalizeH="0" baseline="0" noProof="0" dirty="0" err="1">
                <a:ln>
                  <a:noFill/>
                </a:ln>
                <a:solidFill>
                  <a:schemeClr val="tx2"/>
                </a:solidFill>
                <a:effectLst/>
                <a:uLnTx/>
                <a:uFillTx/>
              </a:rPr>
              <a:t>organisation</a:t>
            </a:r>
            <a:r>
              <a:rPr kumimoji="0" lang="en-US" sz="2000" b="0" i="0" u="none" strike="noStrike" cap="none" spc="0" normalizeH="0" baseline="0" noProof="0" dirty="0">
                <a:ln>
                  <a:noFill/>
                </a:ln>
                <a:solidFill>
                  <a:schemeClr val="tx2"/>
                </a:solidFill>
                <a:effectLst/>
                <a:uLnTx/>
                <a:uFillTx/>
              </a:rPr>
              <a:t> or initiated from within</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Definition of strategy: ‘…to take an </a:t>
            </a:r>
            <a:r>
              <a:rPr kumimoji="0" lang="en-US" sz="2000" b="0" i="0" u="none" strike="noStrike" cap="none" spc="0" normalizeH="0" baseline="0" noProof="0" dirty="0" err="1">
                <a:ln>
                  <a:noFill/>
                </a:ln>
                <a:solidFill>
                  <a:schemeClr val="tx2"/>
                </a:solidFill>
                <a:effectLst/>
                <a:uLnTx/>
                <a:uFillTx/>
              </a:rPr>
              <a:t>organisation</a:t>
            </a:r>
            <a:r>
              <a:rPr kumimoji="0" lang="en-US" sz="2000" b="0" i="0" u="none" strike="noStrike" cap="none" spc="0" normalizeH="0" baseline="0" noProof="0" dirty="0">
                <a:ln>
                  <a:noFill/>
                </a:ln>
                <a:solidFill>
                  <a:schemeClr val="tx2"/>
                </a:solidFill>
                <a:effectLst/>
                <a:uLnTx/>
                <a:uFillTx/>
              </a:rPr>
              <a:t> from where it currently is, to where it wants to be…’ which inherently calls for change</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An </a:t>
            </a:r>
            <a:r>
              <a:rPr kumimoji="0" lang="en-US" sz="2000" b="0" i="0" u="none" strike="noStrike" cap="none" spc="0" normalizeH="0" baseline="0" noProof="0" dirty="0" err="1">
                <a:ln>
                  <a:noFill/>
                </a:ln>
                <a:solidFill>
                  <a:schemeClr val="tx2"/>
                </a:solidFill>
                <a:effectLst/>
                <a:uLnTx/>
                <a:uFillTx/>
              </a:rPr>
              <a:t>organisation’s</a:t>
            </a:r>
            <a:r>
              <a:rPr kumimoji="0" lang="en-US" sz="2000" b="0" i="0" u="none" strike="noStrike" cap="none" spc="0" normalizeH="0" baseline="0" noProof="0" dirty="0">
                <a:ln>
                  <a:noFill/>
                </a:ln>
                <a:solidFill>
                  <a:schemeClr val="tx2"/>
                </a:solidFill>
                <a:effectLst/>
                <a:uLnTx/>
                <a:uFillTx/>
              </a:rPr>
              <a:t> strategic environment changes constantly</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Key is to identify </a:t>
            </a:r>
            <a:r>
              <a:rPr kumimoji="0" lang="en-US" sz="2000" b="1" i="1" u="none" strike="noStrike" cap="none" spc="0" normalizeH="0" baseline="0" noProof="0" dirty="0">
                <a:ln>
                  <a:noFill/>
                </a:ln>
                <a:solidFill>
                  <a:schemeClr val="tx2"/>
                </a:solidFill>
                <a:effectLst/>
                <a:uLnTx/>
                <a:uFillTx/>
              </a:rPr>
              <a:t>type of change </a:t>
            </a:r>
            <a:r>
              <a:rPr kumimoji="0" lang="en-US" sz="2000" b="0" i="0" u="none" strike="noStrike" cap="none" spc="0" normalizeH="0" baseline="0" noProof="0" dirty="0">
                <a:ln>
                  <a:noFill/>
                </a:ln>
                <a:solidFill>
                  <a:schemeClr val="tx2"/>
                </a:solidFill>
                <a:effectLst/>
                <a:uLnTx/>
                <a:uFillTx/>
              </a:rPr>
              <a:t>and how to best integrate it into your strategic management process and planning</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Successful strategic change initiatives require:</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strong and continual communication</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clear explanation of reasons for change</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swift pace of change processes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r>
              <a:rPr kumimoji="0" lang="en-US" sz="900" b="0" i="0" u="none" strike="noStrike" kern="1200" cap="all" spc="0" normalizeH="0" baseline="0" noProof="0" dirty="0">
                <a:ln>
                  <a:noFill/>
                </a:ln>
                <a:solidFill>
                  <a:srgbClr val="65EBFF"/>
                </a:solidFill>
                <a:effectLst/>
                <a:uLnTx/>
                <a:uFillTx/>
                <a:latin typeface="+mn-lt"/>
                <a:ea typeface="+mn-ea"/>
                <a:cs typeface="+mn-cs"/>
              </a:rPr>
              <a:t>3</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65EBFF"/>
                </a:solidFill>
                <a:effectLst/>
                <a:uLnTx/>
                <a:uFillTx/>
              </a:rPr>
              <a:pPr marR="0" lvl="0" indent="0" defTabSz="457200" fontAlgn="auto">
                <a:spcBef>
                  <a:spcPts val="0"/>
                </a:spcBef>
                <a:spcAft>
                  <a:spcPts val="600"/>
                </a:spcAft>
                <a:buClrTx/>
                <a:buSzTx/>
                <a:buFontTx/>
                <a:buNone/>
                <a:tabLst/>
                <a:defRPr/>
              </a:pPr>
              <a:t>6</a:t>
            </a:fld>
            <a:endParaRPr kumimoji="0" lang="en-US" b="0" i="0" u="none" strike="noStrike" cap="none" spc="0" normalizeH="0" baseline="0" noProof="0">
              <a:ln>
                <a:noFill/>
              </a:ln>
              <a:solidFill>
                <a:srgbClr val="65EBFF"/>
              </a:solidFill>
              <a:effectLst/>
              <a:uLnTx/>
              <a:uFillTx/>
            </a:endParaRPr>
          </a:p>
        </p:txBody>
      </p:sp>
      <p:pic>
        <p:nvPicPr>
          <p:cNvPr id="7" name="Picture 6" descr="Dandelion clock dispersing seeds">
            <a:extLst>
              <a:ext uri="{FF2B5EF4-FFF2-40B4-BE49-F238E27FC236}">
                <a16:creationId xmlns:a16="http://schemas.microsoft.com/office/drawing/2014/main" id="{4C829710-288C-320C-6CCB-263E5771544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768142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1" y="702156"/>
            <a:ext cx="7011413" cy="653313"/>
          </a:xfrm>
        </p:spPr>
        <p:txBody>
          <a:bodyPr vert="horz" lIns="91440" tIns="45720" rIns="91440" bIns="45720" rtlCol="0" anchor="b">
            <a:normAutofit/>
          </a:bodyPr>
          <a:lstStyle/>
          <a:p>
            <a:r>
              <a:rPr lang="en-US" b="0" kern="1200" cap="all" dirty="0">
                <a:solidFill>
                  <a:schemeClr val="tx2"/>
                </a:solidFill>
                <a:latin typeface="+mj-lt"/>
                <a:ea typeface="+mj-ea"/>
                <a:cs typeface="+mj-cs"/>
              </a:rPr>
              <a:t>Two characteristics of change</a:t>
            </a:r>
          </a:p>
        </p:txBody>
      </p:sp>
      <p:sp>
        <p:nvSpPr>
          <p:cNvPr id="22" name="Rectangle 2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4200" y="1505428"/>
            <a:ext cx="7011413" cy="4895372"/>
          </a:xfrm>
          <a:prstGeom prst="rect">
            <a:avLst/>
          </a:prstGeom>
        </p:spPr>
        <p:txBody>
          <a:bodyPr vert="horz" lIns="91440" tIns="45720" rIns="91440" bIns="45720" rtlCol="0" anchor="ctr">
            <a:no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1">
                    <a:lumMod val="75000"/>
                    <a:lumOff val="25000"/>
                  </a:schemeClr>
                </a:solidFill>
                <a:effectLst/>
                <a:uLnTx/>
                <a:uFillTx/>
              </a:rPr>
              <a:t>There are two central characteristics of change:</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1" i="1" u="none" strike="noStrike" cap="none" spc="0" normalizeH="0" baseline="0" noProof="0" dirty="0">
                <a:ln>
                  <a:noFill/>
                </a:ln>
                <a:solidFill>
                  <a:srgbClr val="0070C0"/>
                </a:solidFill>
                <a:effectLst/>
                <a:uLnTx/>
                <a:uFillTx/>
              </a:rPr>
              <a:t>Speed</a:t>
            </a:r>
            <a:r>
              <a:rPr kumimoji="0" lang="en-US" sz="2000" b="0" i="0" u="none" strike="noStrike" cap="none" spc="0" normalizeH="0" baseline="0" noProof="0" dirty="0">
                <a:ln>
                  <a:noFill/>
                </a:ln>
                <a:solidFill>
                  <a:schemeClr val="tx1">
                    <a:lumMod val="75000"/>
                    <a:lumOff val="25000"/>
                  </a:schemeClr>
                </a:solidFill>
                <a:effectLst/>
                <a:uLnTx/>
                <a:uFillTx/>
              </a:rPr>
              <a:t> or </a:t>
            </a:r>
            <a:r>
              <a:rPr lang="en-US" sz="2000" b="1" i="1" dirty="0">
                <a:solidFill>
                  <a:srgbClr val="0070C0"/>
                </a:solidFill>
              </a:rPr>
              <a:t>P</a:t>
            </a:r>
            <a:r>
              <a:rPr kumimoji="0" lang="en-US" sz="2000" b="1" i="1" u="none" strike="noStrike" cap="none" spc="0" normalizeH="0" baseline="0" noProof="0" dirty="0">
                <a:ln>
                  <a:noFill/>
                </a:ln>
                <a:solidFill>
                  <a:srgbClr val="0070C0"/>
                </a:solidFill>
                <a:effectLst/>
                <a:uLnTx/>
                <a:uFillTx/>
              </a:rPr>
              <a:t>ace</a:t>
            </a:r>
            <a:r>
              <a:rPr kumimoji="0" lang="en-US" sz="2000" b="0" i="0" u="none" strike="noStrike" cap="none" spc="0" normalizeH="0" baseline="0" noProof="0" dirty="0">
                <a:ln>
                  <a:noFill/>
                </a:ln>
                <a:solidFill>
                  <a:schemeClr val="tx1">
                    <a:lumMod val="75000"/>
                    <a:lumOff val="25000"/>
                  </a:schemeClr>
                </a:solidFill>
                <a:effectLst/>
                <a:uLnTx/>
                <a:uFillTx/>
              </a:rPr>
              <a:t> of the change</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1" i="1" u="none" strike="noStrike" cap="none" spc="0" normalizeH="0" baseline="0" noProof="0" dirty="0">
                <a:ln>
                  <a:noFill/>
                </a:ln>
                <a:solidFill>
                  <a:srgbClr val="0070C0"/>
                </a:solidFill>
                <a:effectLst/>
                <a:uLnTx/>
                <a:uFillTx/>
              </a:rPr>
              <a:t>Degree </a:t>
            </a:r>
            <a:r>
              <a:rPr kumimoji="0" lang="en-US" sz="2000" u="none" strike="noStrike" cap="none" spc="0" normalizeH="0" baseline="0" noProof="0" dirty="0">
                <a:ln>
                  <a:noFill/>
                </a:ln>
                <a:effectLst/>
                <a:uLnTx/>
                <a:uFillTx/>
              </a:rPr>
              <a:t>or</a:t>
            </a:r>
            <a:r>
              <a:rPr kumimoji="0" lang="en-US" sz="2000" b="1" i="1" u="none" strike="noStrike" cap="none" spc="0" normalizeH="0" baseline="0" noProof="0" dirty="0">
                <a:ln>
                  <a:noFill/>
                </a:ln>
                <a:solidFill>
                  <a:srgbClr val="0070C0"/>
                </a:solidFill>
                <a:effectLst/>
                <a:uLnTx/>
                <a:uFillTx/>
              </a:rPr>
              <a:t> Extent </a:t>
            </a:r>
            <a:r>
              <a:rPr kumimoji="0" lang="en-US" sz="2000" b="0" i="0" u="none" strike="noStrike" cap="none" spc="0" normalizeH="0" baseline="0" noProof="0" dirty="0">
                <a:ln>
                  <a:noFill/>
                </a:ln>
                <a:solidFill>
                  <a:schemeClr val="tx1">
                    <a:lumMod val="75000"/>
                    <a:lumOff val="25000"/>
                  </a:schemeClr>
                </a:solidFill>
                <a:effectLst/>
                <a:uLnTx/>
                <a:uFillTx/>
              </a:rPr>
              <a:t>of the change</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800"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1">
                    <a:lumMod val="75000"/>
                    <a:lumOff val="25000"/>
                  </a:schemeClr>
                </a:solidFill>
                <a:effectLst/>
                <a:uLnTx/>
                <a:uFillTx/>
              </a:rPr>
              <a:t>Ranging across a spectrum…</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1">
                    <a:lumMod val="75000"/>
                    <a:lumOff val="25000"/>
                  </a:schemeClr>
                </a:solidFill>
                <a:effectLst/>
                <a:uLnTx/>
                <a:uFillTx/>
              </a:rPr>
              <a:t>Speed or pace can be:</a:t>
            </a:r>
          </a:p>
          <a:p>
            <a:pPr marL="1200150" lvl="2"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1" i="1" u="none" strike="noStrike" cap="none" spc="0" normalizeH="0" baseline="0" noProof="0" dirty="0">
                <a:ln>
                  <a:noFill/>
                </a:ln>
                <a:solidFill>
                  <a:srgbClr val="0070C0"/>
                </a:solidFill>
                <a:effectLst/>
                <a:uLnTx/>
                <a:uFillTx/>
              </a:rPr>
              <a:t>incremental</a:t>
            </a:r>
            <a:r>
              <a:rPr kumimoji="0" lang="en-US" sz="2000" b="0" i="0" u="none" strike="noStrike" cap="none" spc="0" normalizeH="0" baseline="0" noProof="0" dirty="0">
                <a:ln>
                  <a:noFill/>
                </a:ln>
                <a:solidFill>
                  <a:schemeClr val="tx1">
                    <a:lumMod val="75000"/>
                    <a:lumOff val="25000"/>
                  </a:schemeClr>
                </a:solidFill>
                <a:effectLst/>
                <a:uLnTx/>
                <a:uFillTx/>
              </a:rPr>
              <a:t> on the slow end</a:t>
            </a:r>
          </a:p>
          <a:p>
            <a:pPr marL="1200150" lvl="2"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1" i="1" u="none" strike="noStrike" cap="none" spc="0" normalizeH="0" baseline="0" noProof="0" dirty="0">
                <a:ln>
                  <a:noFill/>
                </a:ln>
                <a:solidFill>
                  <a:srgbClr val="0070C0"/>
                </a:solidFill>
                <a:effectLst/>
                <a:uLnTx/>
                <a:uFillTx/>
              </a:rPr>
              <a:t>“big bang” fast-paced </a:t>
            </a:r>
            <a:r>
              <a:rPr kumimoji="0" lang="en-US" sz="2000" b="0" i="0" u="none" strike="noStrike" cap="none" spc="0" normalizeH="0" baseline="0" noProof="0" dirty="0">
                <a:ln>
                  <a:noFill/>
                </a:ln>
                <a:solidFill>
                  <a:schemeClr val="tx1">
                    <a:lumMod val="75000"/>
                    <a:lumOff val="25000"/>
                  </a:schemeClr>
                </a:solidFill>
                <a:effectLst/>
                <a:uLnTx/>
                <a:uFillTx/>
              </a:rPr>
              <a:t>change</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1">
                    <a:lumMod val="75000"/>
                    <a:lumOff val="25000"/>
                  </a:schemeClr>
                </a:solidFill>
                <a:effectLst/>
                <a:uLnTx/>
                <a:uFillTx/>
              </a:rPr>
              <a:t>Degree or extent can be:</a:t>
            </a:r>
          </a:p>
          <a:p>
            <a:pPr marL="1200150" lvl="2" indent="-285750" defTabSz="457200">
              <a:spcBef>
                <a:spcPct val="20000"/>
              </a:spcBef>
              <a:spcAft>
                <a:spcPts val="600"/>
              </a:spcAft>
              <a:buClr>
                <a:schemeClr val="accent1"/>
              </a:buClr>
              <a:buSzPct val="92000"/>
              <a:buFont typeface="Wingdings 2" panose="05020102010507070707" pitchFamily="18" charset="2"/>
              <a:buChar char=""/>
              <a:defRPr/>
            </a:pPr>
            <a:r>
              <a:rPr lang="en-US" sz="2000" b="1" i="1" dirty="0">
                <a:solidFill>
                  <a:srgbClr val="0070C0"/>
                </a:solidFill>
              </a:rPr>
              <a:t>realigning </a:t>
            </a:r>
            <a:r>
              <a:rPr lang="en-US" sz="2000" dirty="0">
                <a:solidFill>
                  <a:schemeClr val="tx1">
                    <a:lumMod val="75000"/>
                    <a:lumOff val="25000"/>
                  </a:schemeClr>
                </a:solidFill>
              </a:rPr>
              <a:t>(more measured degree)</a:t>
            </a:r>
          </a:p>
          <a:p>
            <a:pPr marL="1200150" lvl="2"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1" i="1" u="none" strike="noStrike" cap="none" spc="0" normalizeH="0" baseline="0" noProof="0" dirty="0">
                <a:ln>
                  <a:noFill/>
                </a:ln>
                <a:solidFill>
                  <a:srgbClr val="0070C0"/>
                </a:solidFill>
                <a:effectLst/>
                <a:uLnTx/>
                <a:uFillTx/>
              </a:rPr>
              <a:t>transformational</a:t>
            </a:r>
            <a:r>
              <a:rPr kumimoji="0" lang="en-US" sz="2000" b="0" i="0" u="none" strike="noStrike" cap="none" spc="0" normalizeH="0" baseline="0" noProof="0" dirty="0">
                <a:ln>
                  <a:noFill/>
                </a:ln>
                <a:solidFill>
                  <a:schemeClr val="tx1">
                    <a:lumMod val="75000"/>
                    <a:lumOff val="25000"/>
                  </a:schemeClr>
                </a:solidFill>
                <a:effectLst/>
                <a:uLnTx/>
                <a:uFillTx/>
              </a:rPr>
              <a:t> (e.g. extensive shift in culture)</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726440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FFF899"/>
                </a:solidFill>
                <a:effectLst/>
                <a:uLnTx/>
                <a:uFillTx/>
              </a:rPr>
              <a:pPr marR="0" lvl="0" indent="0" defTabSz="457200" fontAlgn="auto">
                <a:spcBef>
                  <a:spcPts val="0"/>
                </a:spcBef>
                <a:spcAft>
                  <a:spcPts val="600"/>
                </a:spcAft>
                <a:buClrTx/>
                <a:buSzTx/>
                <a:buFontTx/>
                <a:buNone/>
                <a:tabLst/>
                <a:defRPr/>
              </a:pPr>
              <a:t>7</a:t>
            </a:fld>
            <a:endParaRPr kumimoji="0" lang="en-US" b="0" i="0" u="none" strike="noStrike" cap="none" spc="0" normalizeH="0" baseline="0" noProof="0">
              <a:ln>
                <a:noFill/>
              </a:ln>
              <a:solidFill>
                <a:srgbClr val="FFF899"/>
              </a:solidFill>
              <a:effectLst/>
              <a:uLnTx/>
              <a:uFillTx/>
            </a:endParaRPr>
          </a:p>
        </p:txBody>
      </p:sp>
      <p:pic>
        <p:nvPicPr>
          <p:cNvPr id="9" name="Picture 8" descr="A close-up photo of a sailboat sailing at sea">
            <a:extLst>
              <a:ext uri="{FF2B5EF4-FFF2-40B4-BE49-F238E27FC236}">
                <a16:creationId xmlns:a16="http://schemas.microsoft.com/office/drawing/2014/main" id="{DF44D54B-7199-6C5D-A930-1181D4D01D8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8042147" y="601201"/>
            <a:ext cx="3703320" cy="5774200"/>
          </a:xfrm>
          <a:prstGeom prst="rect">
            <a:avLst/>
          </a:prstGeom>
        </p:spPr>
      </p:pic>
    </p:spTree>
    <p:extLst>
      <p:ext uri="{BB962C8B-B14F-4D97-AF65-F5344CB8AC3E}">
        <p14:creationId xmlns:p14="http://schemas.microsoft.com/office/powerpoint/2010/main" val="1916082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46535" y="702156"/>
            <a:ext cx="6443662" cy="686207"/>
          </a:xfrm>
        </p:spPr>
        <p:txBody>
          <a:bodyPr vert="horz" lIns="91440" tIns="45720" rIns="91440" bIns="45720" rtlCol="0" anchor="b">
            <a:normAutofit/>
          </a:bodyPr>
          <a:lstStyle/>
          <a:p>
            <a:r>
              <a:rPr lang="en-US" b="0" kern="1200" cap="all" dirty="0">
                <a:solidFill>
                  <a:schemeClr val="tx2"/>
                </a:solidFill>
                <a:latin typeface="+mj-lt"/>
                <a:ea typeface="+mj-ea"/>
                <a:cs typeface="+mj-cs"/>
              </a:rPr>
              <a:t>types of strategic change</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294641" y="1538322"/>
            <a:ext cx="6986946" cy="4320477"/>
          </a:xfrm>
          <a:prstGeom prst="rect">
            <a:avLst/>
          </a:prstGeom>
        </p:spPr>
        <p:txBody>
          <a:bodyPr vert="horz" lIns="91440" tIns="45720" rIns="91440" bIns="45720" rtlCol="0" anchor="ctr">
            <a:normAutofit fontScale="85000" lnSpcReduction="20000"/>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500" b="0" i="0" u="none" strike="noStrike" cap="none" spc="0" normalizeH="0" baseline="0" noProof="0" dirty="0">
              <a:ln>
                <a:noFill/>
              </a:ln>
              <a:solidFill>
                <a:schemeClr val="tx2"/>
              </a:solidFill>
              <a:effectLst/>
              <a:uLnTx/>
              <a:uFillTx/>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GB" sz="2100" dirty="0">
                <a:solidFill>
                  <a:schemeClr val="tx2"/>
                </a:solidFill>
              </a:rPr>
              <a:t>Change can be very complex and is highly context-dependent. </a:t>
            </a:r>
            <a:endParaRPr lang="en-US" sz="2100" dirty="0">
              <a:solidFill>
                <a:schemeClr val="tx2"/>
              </a:solidFill>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2100" dirty="0">
                <a:solidFill>
                  <a:schemeClr val="tx2"/>
                </a:solidFill>
              </a:rPr>
              <a:t>Balogun &amp; Hope Hailey (2008) developed a model that incorporates that complexity and context-dependency:</a:t>
            </a:r>
            <a:endParaRPr kumimoji="0" lang="en-US" sz="2100" b="0" i="0" u="none" strike="noStrike" cap="none" spc="0" normalizeH="0" baseline="0" noProof="0" dirty="0">
              <a:ln>
                <a:noFill/>
              </a:ln>
              <a:solidFill>
                <a:schemeClr val="tx2"/>
              </a:solidFill>
              <a:effectLst/>
              <a:uLnTx/>
              <a:uFillTx/>
            </a:endParaRP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100" b="0" i="0" u="none" strike="noStrike" cap="none" spc="0" normalizeH="0" baseline="0" noProof="0" dirty="0">
                <a:ln>
                  <a:noFill/>
                </a:ln>
                <a:solidFill>
                  <a:schemeClr val="tx2"/>
                </a:solidFill>
                <a:effectLst/>
                <a:uLnTx/>
                <a:uFillTx/>
              </a:rPr>
              <a:t>By combining</a:t>
            </a:r>
            <a:r>
              <a:rPr kumimoji="0" lang="en-US" sz="2100" b="0" i="0" u="none" strike="noStrike" cap="none" spc="0" normalizeH="0" noProof="0" dirty="0">
                <a:ln>
                  <a:noFill/>
                </a:ln>
                <a:solidFill>
                  <a:schemeClr val="tx2"/>
                </a:solidFill>
                <a:effectLst/>
                <a:uLnTx/>
                <a:uFillTx/>
              </a:rPr>
              <a:t> the t</a:t>
            </a:r>
            <a:r>
              <a:rPr kumimoji="0" lang="en-US" sz="2100" b="0" i="0" u="none" strike="noStrike" cap="none" spc="0" normalizeH="0" baseline="0" noProof="0" dirty="0">
                <a:ln>
                  <a:noFill/>
                </a:ln>
                <a:solidFill>
                  <a:schemeClr val="tx2"/>
                </a:solidFill>
                <a:effectLst/>
                <a:uLnTx/>
                <a:uFillTx/>
              </a:rPr>
              <a:t>wo characteristics of Speed and Degree, a matrix can be formed depicting four key types of change</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2100" b="0" i="0" u="none" strike="noStrike" cap="none" spc="0" normalizeH="0" baseline="0" noProof="0" dirty="0">
              <a:ln>
                <a:noFill/>
              </a:ln>
              <a:solidFill>
                <a:schemeClr val="tx2"/>
              </a:solidFill>
              <a:effectLst/>
              <a:uLnTx/>
              <a:uFillTx/>
            </a:endParaRPr>
          </a:p>
          <a:p>
            <a:pPr marL="0" marR="0" lvl="0" indent="0" defTabSz="457200" fontAlgn="auto">
              <a:lnSpc>
                <a:spcPct val="90000"/>
              </a:lnSpc>
              <a:spcBef>
                <a:spcPct val="20000"/>
              </a:spcBef>
              <a:spcAft>
                <a:spcPts val="600"/>
              </a:spcAft>
              <a:buClr>
                <a:schemeClr val="accent1"/>
              </a:buClr>
              <a:buSzPct val="92000"/>
              <a:tabLst/>
              <a:defRPr/>
            </a:pPr>
            <a:r>
              <a:rPr kumimoji="0" lang="en-US" sz="2100" b="1" i="1" u="none" strike="noStrike" cap="none" spc="0" normalizeH="0" baseline="0" noProof="0" dirty="0">
                <a:ln>
                  <a:noFill/>
                </a:ln>
                <a:solidFill>
                  <a:srgbClr val="0070C0"/>
                </a:solidFill>
                <a:effectLst/>
                <a:uLnTx/>
                <a:uFillTx/>
              </a:rPr>
              <a:t>Type of Change</a:t>
            </a:r>
            <a:r>
              <a:rPr kumimoji="0" lang="en-US" sz="2100" b="0" i="0" u="none" strike="noStrike" cap="none" spc="0" normalizeH="0" baseline="0" noProof="0" dirty="0">
                <a:ln>
                  <a:noFill/>
                </a:ln>
                <a:solidFill>
                  <a:schemeClr val="tx2"/>
                </a:solidFill>
                <a:effectLst/>
                <a:uLnTx/>
                <a:uFillTx/>
              </a:rPr>
              <a:t>	</a:t>
            </a:r>
            <a:r>
              <a:rPr kumimoji="0" lang="en-US" sz="2100" b="1" i="0" u="none" strike="noStrike" cap="none" spc="0" normalizeH="0" baseline="0" noProof="0" dirty="0">
                <a:ln>
                  <a:noFill/>
                </a:ln>
                <a:solidFill>
                  <a:schemeClr val="tx2"/>
                </a:solidFill>
                <a:effectLst/>
                <a:uLnTx/>
                <a:uFillTx/>
              </a:rPr>
              <a:t>Description</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100" b="1" i="1" u="none" strike="noStrike" cap="none" spc="0" normalizeH="0" baseline="0" noProof="0" dirty="0">
                <a:ln>
                  <a:noFill/>
                </a:ln>
                <a:solidFill>
                  <a:srgbClr val="0070C0"/>
                </a:solidFill>
                <a:effectLst/>
                <a:uLnTx/>
                <a:uFillTx/>
              </a:rPr>
              <a:t>Evolution</a:t>
            </a:r>
            <a:r>
              <a:rPr kumimoji="0" lang="en-US" sz="2100" b="0" i="0" u="none" strike="noStrike" cap="none" spc="0" normalizeH="0" baseline="0" noProof="0" dirty="0">
                <a:ln>
                  <a:noFill/>
                </a:ln>
                <a:solidFill>
                  <a:schemeClr val="tx2"/>
                </a:solidFill>
                <a:effectLst/>
                <a:uLnTx/>
                <a:uFillTx/>
              </a:rPr>
              <a:t>		High degree of change that takes effect over a 					slower pace</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100" b="1" i="1" u="none" strike="noStrike" cap="none" spc="0" normalizeH="0" baseline="0" noProof="0" dirty="0">
                <a:ln>
                  <a:noFill/>
                </a:ln>
                <a:solidFill>
                  <a:srgbClr val="0070C0"/>
                </a:solidFill>
                <a:effectLst/>
                <a:uLnTx/>
                <a:uFillTx/>
              </a:rPr>
              <a:t>Revolution</a:t>
            </a:r>
            <a:r>
              <a:rPr kumimoji="0" lang="en-US" sz="2100" b="0" i="0" u="none" strike="noStrike" cap="none" spc="0" normalizeH="0" baseline="0" noProof="0" dirty="0">
                <a:ln>
                  <a:noFill/>
                </a:ln>
                <a:solidFill>
                  <a:schemeClr val="tx2"/>
                </a:solidFill>
                <a:effectLst/>
                <a:uLnTx/>
                <a:uFillTx/>
              </a:rPr>
              <a:t>		High degree of change taking effect at a fast pace</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100" b="1" i="1" u="none" strike="noStrike" cap="none" spc="0" normalizeH="0" baseline="0" noProof="0" dirty="0">
                <a:ln>
                  <a:noFill/>
                </a:ln>
                <a:solidFill>
                  <a:srgbClr val="0070C0"/>
                </a:solidFill>
                <a:effectLst/>
                <a:uLnTx/>
                <a:uFillTx/>
              </a:rPr>
              <a:t>Adaption</a:t>
            </a:r>
            <a:r>
              <a:rPr kumimoji="0" lang="en-US" sz="2100" b="0" i="0" u="none" strike="noStrike" cap="none" spc="0" normalizeH="0" baseline="0" noProof="0" dirty="0">
                <a:ln>
                  <a:noFill/>
                </a:ln>
                <a:solidFill>
                  <a:schemeClr val="tx2"/>
                </a:solidFill>
                <a:effectLst/>
                <a:uLnTx/>
                <a:uFillTx/>
              </a:rPr>
              <a:t>		More modest degree of change taking place at a 				slow pace</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100" b="1" i="1" u="none" strike="noStrike" cap="none" spc="0" normalizeH="0" baseline="0" noProof="0" dirty="0">
                <a:ln>
                  <a:noFill/>
                </a:ln>
                <a:solidFill>
                  <a:srgbClr val="0070C0"/>
                </a:solidFill>
                <a:effectLst/>
                <a:uLnTx/>
                <a:uFillTx/>
              </a:rPr>
              <a:t>Reconstruction</a:t>
            </a:r>
            <a:r>
              <a:rPr kumimoji="0" lang="en-US" sz="2100" b="0" i="0" u="none" strike="noStrike" cap="none" spc="0" normalizeH="0" baseline="0" noProof="0" dirty="0">
                <a:ln>
                  <a:noFill/>
                </a:ln>
                <a:solidFill>
                  <a:schemeClr val="tx2"/>
                </a:solidFill>
                <a:effectLst/>
                <a:uLnTx/>
                <a:uFillTx/>
              </a:rPr>
              <a:t>	More modest degree of change taking place at a 				fast pace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r>
              <a:rPr kumimoji="0" lang="en-US" sz="900" b="0" i="0" u="none" strike="noStrike" kern="1200" cap="all" spc="0" normalizeH="0" baseline="0" noProof="0" dirty="0">
                <a:ln>
                  <a:noFill/>
                </a:ln>
                <a:solidFill>
                  <a:srgbClr val="B6822E"/>
                </a:solidFill>
                <a:effectLst/>
                <a:uLnTx/>
                <a:uFillTx/>
                <a:latin typeface="+mn-lt"/>
                <a:ea typeface="+mn-ea"/>
                <a:cs typeface="+mn-cs"/>
              </a:rPr>
              <a:t>2</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B6822E"/>
                </a:solidFill>
                <a:effectLst/>
                <a:uLnTx/>
                <a:uFillTx/>
              </a:rPr>
              <a:pPr marR="0" lvl="0" indent="0" defTabSz="457200" fontAlgn="auto">
                <a:spcBef>
                  <a:spcPts val="0"/>
                </a:spcBef>
                <a:spcAft>
                  <a:spcPts val="600"/>
                </a:spcAft>
                <a:buClrTx/>
                <a:buSzTx/>
                <a:buFontTx/>
                <a:buNone/>
                <a:tabLst/>
                <a:defRPr/>
              </a:pPr>
              <a:t>8</a:t>
            </a:fld>
            <a:endParaRPr kumimoji="0" lang="en-US" b="0" i="0" u="none" strike="noStrike" cap="none" spc="0" normalizeH="0" baseline="0" noProof="0">
              <a:ln>
                <a:noFill/>
              </a:ln>
              <a:solidFill>
                <a:srgbClr val="B6822E"/>
              </a:solidFill>
              <a:effectLst/>
              <a:uLnTx/>
              <a:uFillTx/>
            </a:endParaRPr>
          </a:p>
        </p:txBody>
      </p:sp>
      <p:pic>
        <p:nvPicPr>
          <p:cNvPr id="7" name="Picture 6" descr="A close up of colorful chameleon">
            <a:extLst>
              <a:ext uri="{FF2B5EF4-FFF2-40B4-BE49-F238E27FC236}">
                <a16:creationId xmlns:a16="http://schemas.microsoft.com/office/drawing/2014/main" id="{7FAB32A7-FB30-4BD1-0216-18DEE1C4D61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146069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fontScale="90000"/>
          </a:bodyPr>
          <a:lstStyle/>
          <a:p>
            <a:r>
              <a:rPr lang="en-GB" dirty="0"/>
              <a:t>Balogun &amp; Hope Hailey’s model of types of strategic change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pSp>
        <p:nvGrpSpPr>
          <p:cNvPr id="21" name="Group 20">
            <a:extLst>
              <a:ext uri="{FF2B5EF4-FFF2-40B4-BE49-F238E27FC236}">
                <a16:creationId xmlns:a16="http://schemas.microsoft.com/office/drawing/2014/main" id="{E17D1194-0400-F5F3-8E7E-BB51E458553E}"/>
              </a:ext>
            </a:extLst>
          </p:cNvPr>
          <p:cNvGrpSpPr/>
          <p:nvPr/>
        </p:nvGrpSpPr>
        <p:grpSpPr>
          <a:xfrm>
            <a:off x="1530458" y="1516398"/>
            <a:ext cx="8566203" cy="5063287"/>
            <a:chOff x="1530458" y="1516398"/>
            <a:chExt cx="8566203" cy="5063287"/>
          </a:xfrm>
        </p:grpSpPr>
        <p:sp>
          <p:nvSpPr>
            <p:cNvPr id="7" name="Rectangle 6">
              <a:extLst>
                <a:ext uri="{FF2B5EF4-FFF2-40B4-BE49-F238E27FC236}">
                  <a16:creationId xmlns:a16="http://schemas.microsoft.com/office/drawing/2014/main" id="{311A8DD4-9835-44ED-93D0-E51AA33A8052}"/>
                </a:ext>
              </a:extLst>
            </p:cNvPr>
            <p:cNvSpPr/>
            <p:nvPr/>
          </p:nvSpPr>
          <p:spPr>
            <a:xfrm>
              <a:off x="2611313" y="1535841"/>
              <a:ext cx="7485348" cy="361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Extent of Change</a:t>
              </a:r>
            </a:p>
          </p:txBody>
        </p:sp>
        <p:sp>
          <p:nvSpPr>
            <p:cNvPr id="8" name="Rectangle 7">
              <a:extLst>
                <a:ext uri="{FF2B5EF4-FFF2-40B4-BE49-F238E27FC236}">
                  <a16:creationId xmlns:a16="http://schemas.microsoft.com/office/drawing/2014/main" id="{F1E71D6B-EAD2-4623-AA85-90D36D509EFF}"/>
                </a:ext>
              </a:extLst>
            </p:cNvPr>
            <p:cNvSpPr/>
            <p:nvPr/>
          </p:nvSpPr>
          <p:spPr>
            <a:xfrm rot="16200000">
              <a:off x="-325619" y="4321742"/>
              <a:ext cx="4116690" cy="3937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Speed of Change</a:t>
              </a:r>
            </a:p>
          </p:txBody>
        </p:sp>
        <p:sp>
          <p:nvSpPr>
            <p:cNvPr id="9" name="Rectangle 8">
              <a:extLst>
                <a:ext uri="{FF2B5EF4-FFF2-40B4-BE49-F238E27FC236}">
                  <a16:creationId xmlns:a16="http://schemas.microsoft.com/office/drawing/2014/main" id="{40FC2148-1C6F-4EAC-B8DE-5A69687BDFCC}"/>
                </a:ext>
              </a:extLst>
            </p:cNvPr>
            <p:cNvSpPr/>
            <p:nvPr/>
          </p:nvSpPr>
          <p:spPr>
            <a:xfrm>
              <a:off x="2611313" y="1989426"/>
              <a:ext cx="3657717" cy="361225"/>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Transformation</a:t>
              </a:r>
            </a:p>
          </p:txBody>
        </p:sp>
        <p:sp>
          <p:nvSpPr>
            <p:cNvPr id="10" name="Rectangle 9">
              <a:extLst>
                <a:ext uri="{FF2B5EF4-FFF2-40B4-BE49-F238E27FC236}">
                  <a16:creationId xmlns:a16="http://schemas.microsoft.com/office/drawing/2014/main" id="{8A340FAE-4A15-4F17-AF50-523F657A7C89}"/>
                </a:ext>
              </a:extLst>
            </p:cNvPr>
            <p:cNvSpPr/>
            <p:nvPr/>
          </p:nvSpPr>
          <p:spPr>
            <a:xfrm>
              <a:off x="6438943" y="1989426"/>
              <a:ext cx="3657718" cy="361225"/>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Realignment</a:t>
              </a:r>
            </a:p>
          </p:txBody>
        </p:sp>
        <p:sp>
          <p:nvSpPr>
            <p:cNvPr id="11" name="Rectangle 10">
              <a:extLst>
                <a:ext uri="{FF2B5EF4-FFF2-40B4-BE49-F238E27FC236}">
                  <a16:creationId xmlns:a16="http://schemas.microsoft.com/office/drawing/2014/main" id="{1F48DF6F-C526-404E-85C7-9E3D3668220A}"/>
                </a:ext>
              </a:extLst>
            </p:cNvPr>
            <p:cNvSpPr/>
            <p:nvPr/>
          </p:nvSpPr>
          <p:spPr>
            <a:xfrm rot="16200000">
              <a:off x="1292107" y="5384638"/>
              <a:ext cx="1983538" cy="393774"/>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Big Bang</a:t>
              </a:r>
            </a:p>
          </p:txBody>
        </p:sp>
        <p:sp>
          <p:nvSpPr>
            <p:cNvPr id="12" name="Rectangle 11">
              <a:extLst>
                <a:ext uri="{FF2B5EF4-FFF2-40B4-BE49-F238E27FC236}">
                  <a16:creationId xmlns:a16="http://schemas.microsoft.com/office/drawing/2014/main" id="{9586F645-4C2D-41F2-AD00-7A359E5D0993}"/>
                </a:ext>
              </a:extLst>
            </p:cNvPr>
            <p:cNvSpPr/>
            <p:nvPr/>
          </p:nvSpPr>
          <p:spPr>
            <a:xfrm rot="16200000">
              <a:off x="1288390" y="3267761"/>
              <a:ext cx="1990970" cy="393774"/>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Incremental</a:t>
              </a:r>
            </a:p>
          </p:txBody>
        </p:sp>
        <p:sp>
          <p:nvSpPr>
            <p:cNvPr id="13" name="Rectangle 12">
              <a:extLst>
                <a:ext uri="{FF2B5EF4-FFF2-40B4-BE49-F238E27FC236}">
                  <a16:creationId xmlns:a16="http://schemas.microsoft.com/office/drawing/2014/main" id="{6D6ED3F5-83F5-4065-94BA-6D0AD659BA26}"/>
                </a:ext>
              </a:extLst>
            </p:cNvPr>
            <p:cNvSpPr/>
            <p:nvPr/>
          </p:nvSpPr>
          <p:spPr>
            <a:xfrm>
              <a:off x="2630235" y="2467388"/>
              <a:ext cx="3638794" cy="1990970"/>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70C0"/>
                  </a:solidFill>
                  <a:effectLst/>
                  <a:uLnTx/>
                  <a:uFillTx/>
                  <a:latin typeface="Franklin Gothic Book" panose="020B0502020104020203"/>
                  <a:ea typeface="+mn-ea"/>
                  <a:cs typeface="+mn-cs"/>
                </a:rPr>
                <a:t>Evolution: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Transformational change implemented gradually through interrelated initiatives;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likely to be proactive change undertaken in anticipation of the need for future change</a:t>
              </a:r>
            </a:p>
          </p:txBody>
        </p:sp>
        <p:sp>
          <p:nvSpPr>
            <p:cNvPr id="14" name="Rectangle 13">
              <a:extLst>
                <a:ext uri="{FF2B5EF4-FFF2-40B4-BE49-F238E27FC236}">
                  <a16:creationId xmlns:a16="http://schemas.microsoft.com/office/drawing/2014/main" id="{97C3901E-D998-4498-9657-9F81A02636B6}"/>
                </a:ext>
              </a:extLst>
            </p:cNvPr>
            <p:cNvSpPr/>
            <p:nvPr/>
          </p:nvSpPr>
          <p:spPr>
            <a:xfrm>
              <a:off x="6438943" y="2467992"/>
              <a:ext cx="3638794" cy="1983263"/>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70C0"/>
                  </a:solidFill>
                  <a:effectLst/>
                  <a:uLnTx/>
                  <a:uFillTx/>
                  <a:latin typeface="Franklin Gothic Book" panose="020B0502020104020203"/>
                  <a:ea typeface="+mn-ea"/>
                  <a:cs typeface="+mn-cs"/>
                </a:rPr>
                <a:t>Adaption: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Change undertaken to realign how the organisation operates, implemented in a series of steps</a:t>
              </a:r>
            </a:p>
          </p:txBody>
        </p:sp>
        <p:sp>
          <p:nvSpPr>
            <p:cNvPr id="15" name="Rectangle 14">
              <a:extLst>
                <a:ext uri="{FF2B5EF4-FFF2-40B4-BE49-F238E27FC236}">
                  <a16:creationId xmlns:a16="http://schemas.microsoft.com/office/drawing/2014/main" id="{850CF96E-C79F-41F7-9247-F2434BF456DD}"/>
                </a:ext>
              </a:extLst>
            </p:cNvPr>
            <p:cNvSpPr/>
            <p:nvPr/>
          </p:nvSpPr>
          <p:spPr>
            <a:xfrm>
              <a:off x="2630235" y="4586002"/>
              <a:ext cx="3638794" cy="1990970"/>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70C0"/>
                  </a:solidFill>
                  <a:effectLst/>
                  <a:uLnTx/>
                  <a:uFillTx/>
                  <a:latin typeface="Franklin Gothic Book" panose="020B0502020104020203"/>
                  <a:ea typeface="+mn-ea"/>
                  <a:cs typeface="+mn-cs"/>
                </a:rPr>
                <a:t>Revolution: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Transformational change occurs via simultaneous initiatives on many fronts;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more likely to be forced and reactive because of the changing competitive conditions that the organisation is facing</a:t>
              </a:r>
            </a:p>
          </p:txBody>
        </p:sp>
        <p:sp>
          <p:nvSpPr>
            <p:cNvPr id="16" name="Rectangle 15">
              <a:extLst>
                <a:ext uri="{FF2B5EF4-FFF2-40B4-BE49-F238E27FC236}">
                  <a16:creationId xmlns:a16="http://schemas.microsoft.com/office/drawing/2014/main" id="{22D2CFFC-1C3C-4EC0-8675-E8F069C0212E}"/>
                </a:ext>
              </a:extLst>
            </p:cNvPr>
            <p:cNvSpPr/>
            <p:nvPr/>
          </p:nvSpPr>
          <p:spPr>
            <a:xfrm>
              <a:off x="6438943" y="4588715"/>
              <a:ext cx="3638794" cy="1990970"/>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0070C0"/>
                  </a:solidFill>
                  <a:effectLst/>
                  <a:uLnTx/>
                  <a:uFillTx/>
                  <a:latin typeface="Franklin Gothic Book" panose="020B0502020104020203"/>
                  <a:ea typeface="+mn-ea"/>
                  <a:cs typeface="+mn-cs"/>
                </a:rPr>
                <a:t>Reconstruction: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Change undertaken to realign how the organisation operates, with many initiatives implemented simultaneously;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often forced and reactive because of a changing competitive context</a:t>
              </a:r>
            </a:p>
          </p:txBody>
        </p:sp>
        <p:sp>
          <p:nvSpPr>
            <p:cNvPr id="6" name="TextBox 5">
              <a:extLst>
                <a:ext uri="{FF2B5EF4-FFF2-40B4-BE49-F238E27FC236}">
                  <a16:creationId xmlns:a16="http://schemas.microsoft.com/office/drawing/2014/main" id="{529116D9-FE19-46B9-9450-6525741CC61A}"/>
                </a:ext>
              </a:extLst>
            </p:cNvPr>
            <p:cNvSpPr txBox="1"/>
            <p:nvPr/>
          </p:nvSpPr>
          <p:spPr>
            <a:xfrm>
              <a:off x="2991774" y="1526963"/>
              <a:ext cx="727969" cy="400110"/>
            </a:xfrm>
            <a:prstGeom prst="rect">
              <a:avLst/>
            </a:prstGeom>
            <a:noFill/>
          </p:spPr>
          <p:txBody>
            <a:bodyPr wrap="square" rtlCol="0">
              <a:spAutoFit/>
            </a:bodyPr>
            <a:lstStyle/>
            <a:p>
              <a:pPr algn="ctr"/>
              <a:r>
                <a:rPr lang="en-GB" sz="2000" b="1" dirty="0">
                  <a:solidFill>
                    <a:schemeClr val="bg1"/>
                  </a:solidFill>
                </a:rPr>
                <a:t>Big</a:t>
              </a:r>
            </a:p>
          </p:txBody>
        </p:sp>
        <p:sp>
          <p:nvSpPr>
            <p:cNvPr id="18" name="TextBox 17">
              <a:extLst>
                <a:ext uri="{FF2B5EF4-FFF2-40B4-BE49-F238E27FC236}">
                  <a16:creationId xmlns:a16="http://schemas.microsoft.com/office/drawing/2014/main" id="{52AC1258-A957-7138-8D6E-47AC66BE5A89}"/>
                </a:ext>
              </a:extLst>
            </p:cNvPr>
            <p:cNvSpPr txBox="1"/>
            <p:nvPr/>
          </p:nvSpPr>
          <p:spPr>
            <a:xfrm>
              <a:off x="8834775" y="1516398"/>
              <a:ext cx="859641" cy="400110"/>
            </a:xfrm>
            <a:prstGeom prst="rect">
              <a:avLst/>
            </a:prstGeom>
            <a:noFill/>
          </p:spPr>
          <p:txBody>
            <a:bodyPr wrap="square" rtlCol="0">
              <a:spAutoFit/>
            </a:bodyPr>
            <a:lstStyle/>
            <a:p>
              <a:pPr algn="ctr"/>
              <a:r>
                <a:rPr lang="en-GB" sz="2000" b="1" dirty="0">
                  <a:solidFill>
                    <a:schemeClr val="bg1"/>
                  </a:solidFill>
                </a:rPr>
                <a:t>Small</a:t>
              </a:r>
            </a:p>
          </p:txBody>
        </p:sp>
        <p:sp>
          <p:nvSpPr>
            <p:cNvPr id="19" name="TextBox 18">
              <a:extLst>
                <a:ext uri="{FF2B5EF4-FFF2-40B4-BE49-F238E27FC236}">
                  <a16:creationId xmlns:a16="http://schemas.microsoft.com/office/drawing/2014/main" id="{C950244A-C2EC-CF90-40A3-EB6292E3CC27}"/>
                </a:ext>
              </a:extLst>
            </p:cNvPr>
            <p:cNvSpPr txBox="1"/>
            <p:nvPr/>
          </p:nvSpPr>
          <p:spPr>
            <a:xfrm rot="16200000">
              <a:off x="1300692" y="2843464"/>
              <a:ext cx="859641" cy="400110"/>
            </a:xfrm>
            <a:prstGeom prst="rect">
              <a:avLst/>
            </a:prstGeom>
            <a:noFill/>
          </p:spPr>
          <p:txBody>
            <a:bodyPr wrap="square" rtlCol="0">
              <a:spAutoFit/>
            </a:bodyPr>
            <a:lstStyle/>
            <a:p>
              <a:pPr algn="ctr"/>
              <a:r>
                <a:rPr lang="en-GB" sz="2000" b="1" dirty="0">
                  <a:solidFill>
                    <a:schemeClr val="bg1"/>
                  </a:solidFill>
                </a:rPr>
                <a:t>Slow</a:t>
              </a:r>
            </a:p>
          </p:txBody>
        </p:sp>
        <p:sp>
          <p:nvSpPr>
            <p:cNvPr id="20" name="TextBox 19">
              <a:extLst>
                <a:ext uri="{FF2B5EF4-FFF2-40B4-BE49-F238E27FC236}">
                  <a16:creationId xmlns:a16="http://schemas.microsoft.com/office/drawing/2014/main" id="{2F70128E-0BA6-956D-2465-72770B6FC447}"/>
                </a:ext>
              </a:extLst>
            </p:cNvPr>
            <p:cNvSpPr txBox="1"/>
            <p:nvPr/>
          </p:nvSpPr>
          <p:spPr>
            <a:xfrm rot="16200000">
              <a:off x="1302168" y="5774582"/>
              <a:ext cx="859641" cy="400110"/>
            </a:xfrm>
            <a:prstGeom prst="rect">
              <a:avLst/>
            </a:prstGeom>
            <a:noFill/>
          </p:spPr>
          <p:txBody>
            <a:bodyPr wrap="square" rtlCol="0">
              <a:spAutoFit/>
            </a:bodyPr>
            <a:lstStyle/>
            <a:p>
              <a:pPr algn="ctr"/>
              <a:r>
                <a:rPr lang="en-GB" sz="2000" b="1" dirty="0">
                  <a:solidFill>
                    <a:schemeClr val="bg1"/>
                  </a:solidFill>
                </a:rPr>
                <a:t>Fast</a:t>
              </a:r>
            </a:p>
          </p:txBody>
        </p:sp>
      </p:grpSp>
    </p:spTree>
    <p:extLst>
      <p:ext uri="{BB962C8B-B14F-4D97-AF65-F5344CB8AC3E}">
        <p14:creationId xmlns:p14="http://schemas.microsoft.com/office/powerpoint/2010/main" val="37594213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846896"/>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change management</a:t>
            </a:r>
          </a:p>
        </p:txBody>
      </p:sp>
      <p:sp>
        <p:nvSpPr>
          <p:cNvPr id="31" name="Rectangle 17">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19">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1">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3">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ifferent colors of paper boats">
            <a:extLst>
              <a:ext uri="{FF2B5EF4-FFF2-40B4-BE49-F238E27FC236}">
                <a16:creationId xmlns:a16="http://schemas.microsoft.com/office/drawing/2014/main" id="{6F6B4718-C9B0-EACB-6DA1-22165934180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3"/>
          <a:stretch/>
        </p:blipFill>
        <p:spPr>
          <a:xfrm>
            <a:off x="611392" y="2347105"/>
            <a:ext cx="5074920" cy="3712464"/>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19DAFF"/>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19DAFF"/>
                </a:solidFill>
                <a:effectLst/>
                <a:uLnTx/>
                <a:uFillTx/>
              </a:rPr>
              <a:pPr marR="0" lvl="0" indent="0" defTabSz="457200" fontAlgn="auto">
                <a:spcBef>
                  <a:spcPts val="0"/>
                </a:spcBef>
                <a:spcAft>
                  <a:spcPts val="600"/>
                </a:spcAft>
                <a:buClrTx/>
                <a:buSzTx/>
                <a:buFontTx/>
                <a:buNone/>
                <a:tabLst/>
                <a:defRPr/>
              </a:pPr>
              <a:t>10</a:t>
            </a:fld>
            <a:endParaRPr kumimoji="0" lang="en-US" b="0" i="0" u="none" strike="noStrike" cap="none" spc="0" normalizeH="0" baseline="0" noProof="0">
              <a:ln>
                <a:noFill/>
              </a:ln>
              <a:solidFill>
                <a:srgbClr val="19DAFF"/>
              </a:solidFill>
              <a:effectLst/>
              <a:uLnTx/>
              <a:uFillTx/>
            </a:endParaRPr>
          </a:p>
        </p:txBody>
      </p:sp>
      <p:graphicFrame>
        <p:nvGraphicFramePr>
          <p:cNvPr id="36" name="TextBox 2">
            <a:extLst>
              <a:ext uri="{FF2B5EF4-FFF2-40B4-BE49-F238E27FC236}">
                <a16:creationId xmlns:a16="http://schemas.microsoft.com/office/drawing/2014/main" id="{CF445F48-9D2F-FB42-3058-3AD25D625A90}"/>
              </a:ext>
            </a:extLst>
          </p:cNvPr>
          <p:cNvGraphicFramePr/>
          <p:nvPr/>
        </p:nvGraphicFramePr>
        <p:xfrm>
          <a:off x="6340830" y="2340864"/>
          <a:ext cx="5269977" cy="3634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437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CB04A-BEA6-D839-9CF1-13C64F992420}"/>
              </a:ext>
            </a:extLst>
          </p:cNvPr>
          <p:cNvSpPr>
            <a:spLocks noGrp="1"/>
          </p:cNvSpPr>
          <p:nvPr>
            <p:ph type="title"/>
          </p:nvPr>
        </p:nvSpPr>
        <p:spPr>
          <a:xfrm>
            <a:off x="581192" y="702157"/>
            <a:ext cx="11029616" cy="562736"/>
          </a:xfrm>
        </p:spPr>
        <p:txBody>
          <a:bodyPr>
            <a:normAutofit/>
          </a:bodyPr>
          <a:lstStyle/>
          <a:p>
            <a:r>
              <a:rPr lang="en-GB" dirty="0"/>
              <a:t>Recap: three leadership styles</a:t>
            </a:r>
          </a:p>
        </p:txBody>
      </p:sp>
      <p:sp>
        <p:nvSpPr>
          <p:cNvPr id="4" name="Footer Placeholder 3">
            <a:extLst>
              <a:ext uri="{FF2B5EF4-FFF2-40B4-BE49-F238E27FC236}">
                <a16:creationId xmlns:a16="http://schemas.microsoft.com/office/drawing/2014/main" id="{E3DA8490-CE54-12F2-BEDB-CBD17B32E71C}"/>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Mullins, Laurie. Mullins: Organisational Behaviour in the Workplace, Pearson Education, Limited, 2019. ProQuest </a:t>
            </a:r>
            <a:r>
              <a:rPr kumimoji="0" lang="en-GB"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Ebook</a:t>
            </a:r>
            <a:r>
              <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Central</a:t>
            </a: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93498764-4A7D-ACFF-69E0-D0F2DDA8D6F5}"/>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11" name="Content Placeholder 2">
            <a:extLst>
              <a:ext uri="{FF2B5EF4-FFF2-40B4-BE49-F238E27FC236}">
                <a16:creationId xmlns:a16="http://schemas.microsoft.com/office/drawing/2014/main" id="{0C6F1720-A6FD-B49E-77A9-8A9B1A874F1D}"/>
              </a:ext>
            </a:extLst>
          </p:cNvPr>
          <p:cNvGraphicFramePr>
            <a:graphicFrameLocks noGrp="1"/>
          </p:cNvGraphicFramePr>
          <p:nvPr>
            <p:ph idx="1"/>
            <p:extLst>
              <p:ext uri="{D42A27DB-BD31-4B8C-83A1-F6EECF244321}">
                <p14:modId xmlns:p14="http://schemas.microsoft.com/office/powerpoint/2010/main" val="2655669759"/>
              </p:ext>
            </p:extLst>
          </p:nvPr>
        </p:nvGraphicFramePr>
        <p:xfrm>
          <a:off x="314960" y="1483361"/>
          <a:ext cx="11611997" cy="49405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8801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9906" y="702155"/>
            <a:ext cx="3568661" cy="1269713"/>
          </a:xfrm>
        </p:spPr>
        <p:txBody>
          <a:bodyPr vert="horz" lIns="91440" tIns="45720" rIns="91440" bIns="45720" rtlCol="0" anchor="b">
            <a:normAutofit fontScale="90000"/>
          </a:bodyPr>
          <a:lstStyle/>
          <a:p>
            <a:r>
              <a:rPr lang="en-US" dirty="0"/>
              <a:t>Robert </a:t>
            </a:r>
            <a:r>
              <a:rPr lang="en-US" dirty="0" err="1"/>
              <a:t>katz’s</a:t>
            </a:r>
            <a:br>
              <a:rPr lang="en-US" dirty="0"/>
            </a:br>
            <a:r>
              <a:rPr lang="en-US" dirty="0"/>
              <a:t>Three skill model of leadership</a:t>
            </a:r>
          </a:p>
        </p:txBody>
      </p:sp>
      <p:sp>
        <p:nvSpPr>
          <p:cNvPr id="22" name="Rectangle 21">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609906" y="2340864"/>
            <a:ext cx="3568661" cy="3634486"/>
          </a:xfrm>
          <a:prstGeom prst="rect">
            <a:avLst/>
          </a:prstGeom>
        </p:spPr>
        <p:txBody>
          <a:bodyPr vert="horz" lIns="91440" tIns="45720" rIns="91440" bIns="45720" rtlCol="0" anchor="ctr">
            <a:normAutofit lnSpcReduction="10000"/>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500" b="0" i="0" u="none" strike="noStrike" cap="none" spc="0" normalizeH="0" baseline="0" noProof="0" dirty="0">
              <a:ln>
                <a:noFill/>
              </a:ln>
              <a:solidFill>
                <a:schemeClr val="tx1">
                  <a:lumMod val="75000"/>
                  <a:lumOff val="25000"/>
                </a:schemeClr>
              </a:solidFill>
              <a:effectLst/>
              <a:uLnTx/>
              <a:uFillTx/>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Successful leadership consists of particular skills</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The </a:t>
            </a:r>
            <a:r>
              <a:rPr lang="en-US" sz="2000" b="1" i="1" dirty="0">
                <a:solidFill>
                  <a:srgbClr val="0070C0"/>
                </a:solidFill>
              </a:rPr>
              <a:t>Three Skill Approach </a:t>
            </a:r>
            <a:r>
              <a:rPr lang="en-US" sz="2000" dirty="0">
                <a:solidFill>
                  <a:schemeClr val="tx1">
                    <a:lumMod val="75000"/>
                    <a:lumOff val="25000"/>
                  </a:schemeClr>
                </a:solidFill>
              </a:rPr>
              <a:t>or Model was developed by  Robert Katz:</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It suggests three groups of leadership skills</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lang="en-US" sz="2000" dirty="0">
                <a:solidFill>
                  <a:schemeClr val="tx1">
                    <a:lumMod val="75000"/>
                    <a:lumOff val="25000"/>
                  </a:schemeClr>
                </a:solidFill>
              </a:rPr>
              <a:t>The b</a:t>
            </a:r>
            <a:r>
              <a:rPr kumimoji="0" lang="en-US" sz="2000" b="0" i="0" u="none" strike="noStrike" cap="none" spc="0" normalizeH="0" baseline="0" noProof="0" dirty="0" err="1">
                <a:ln>
                  <a:noFill/>
                </a:ln>
                <a:solidFill>
                  <a:schemeClr val="tx1">
                    <a:lumMod val="75000"/>
                    <a:lumOff val="25000"/>
                  </a:schemeClr>
                </a:solidFill>
                <a:effectLst/>
                <a:uLnTx/>
                <a:uFillTx/>
              </a:rPr>
              <a:t>alance</a:t>
            </a:r>
            <a:r>
              <a:rPr kumimoji="0" lang="en-US" sz="2000" b="0" i="0" u="none" strike="noStrike" cap="none" spc="0" normalizeH="0" baseline="0" noProof="0" dirty="0">
                <a:ln>
                  <a:noFill/>
                </a:ln>
                <a:solidFill>
                  <a:schemeClr val="tx1">
                    <a:lumMod val="75000"/>
                    <a:lumOff val="25000"/>
                  </a:schemeClr>
                </a:solidFill>
                <a:effectLst/>
                <a:uLnTx/>
                <a:uFillTx/>
              </a:rPr>
              <a:t> of those three skills changes, depending on the level of leadership</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lnSpc>
                <a:spcPct val="90000"/>
              </a:lnSpc>
              <a:spcBef>
                <a:spcPts val="0"/>
              </a:spcBef>
              <a:spcAft>
                <a:spcPts val="600"/>
              </a:spcAft>
              <a:buClrTx/>
              <a:buSzTx/>
              <a:buFontTx/>
              <a:buNone/>
              <a:tabLst/>
              <a:defRPr/>
            </a:pPr>
            <a:r>
              <a:rPr kumimoji="0" lang="en-US" b="0" i="0" u="none" strike="noStrike" kern="1200" cap="all" spc="0" normalizeH="0" baseline="0" noProof="0">
                <a:ln>
                  <a:noFill/>
                </a:ln>
                <a:solidFill>
                  <a:schemeClr val="tx1">
                    <a:lumMod val="75000"/>
                    <a:lumOff val="25000"/>
                  </a:schemeClr>
                </a:solidFill>
                <a:effectLst/>
                <a:uLnTx/>
                <a:uFillTx/>
                <a:latin typeface="+mn-lt"/>
                <a:ea typeface="+mn-ea"/>
                <a:cs typeface="+mn-cs"/>
              </a:rPr>
              <a:t>Robert katz published his approach in the Harvard Business Review in 1955, titled “Skills of an Effective Administrator.”</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12</a:t>
            </a:fld>
            <a:endParaRPr kumimoji="0" lang="en-US" b="0" i="0" u="none" strike="noStrike" cap="none" spc="0" normalizeH="0" baseline="0" noProof="0">
              <a:ln>
                <a:noFill/>
              </a:ln>
              <a:effectLst/>
              <a:uLnTx/>
              <a:uFillTx/>
            </a:endParaRPr>
          </a:p>
        </p:txBody>
      </p:sp>
      <p:graphicFrame>
        <p:nvGraphicFramePr>
          <p:cNvPr id="9" name="Table 8">
            <a:extLst>
              <a:ext uri="{FF2B5EF4-FFF2-40B4-BE49-F238E27FC236}">
                <a16:creationId xmlns:a16="http://schemas.microsoft.com/office/drawing/2014/main" id="{7A444387-9D62-43FE-98E9-3ACB431F617F}"/>
              </a:ext>
            </a:extLst>
          </p:cNvPr>
          <p:cNvGraphicFramePr>
            <a:graphicFrameLocks noGrp="1"/>
          </p:cNvGraphicFramePr>
          <p:nvPr>
            <p:extLst>
              <p:ext uri="{D42A27DB-BD31-4B8C-83A1-F6EECF244321}">
                <p14:modId xmlns:p14="http://schemas.microsoft.com/office/powerpoint/2010/main" val="3861087095"/>
              </p:ext>
            </p:extLst>
          </p:nvPr>
        </p:nvGraphicFramePr>
        <p:xfrm>
          <a:off x="4694139" y="702156"/>
          <a:ext cx="6655588" cy="5502890"/>
        </p:xfrm>
        <a:graphic>
          <a:graphicData uri="http://schemas.openxmlformats.org/drawingml/2006/table">
            <a:tbl>
              <a:tblPr firstRow="1" bandRow="1"/>
              <a:tblGrid>
                <a:gridCol w="2184796">
                  <a:extLst>
                    <a:ext uri="{9D8B030D-6E8A-4147-A177-3AD203B41FA5}">
                      <a16:colId xmlns:a16="http://schemas.microsoft.com/office/drawing/2014/main" val="2043785669"/>
                    </a:ext>
                  </a:extLst>
                </a:gridCol>
                <a:gridCol w="2235396">
                  <a:extLst>
                    <a:ext uri="{9D8B030D-6E8A-4147-A177-3AD203B41FA5}">
                      <a16:colId xmlns:a16="http://schemas.microsoft.com/office/drawing/2014/main" val="923915045"/>
                    </a:ext>
                  </a:extLst>
                </a:gridCol>
                <a:gridCol w="2235396">
                  <a:extLst>
                    <a:ext uri="{9D8B030D-6E8A-4147-A177-3AD203B41FA5}">
                      <a16:colId xmlns:a16="http://schemas.microsoft.com/office/drawing/2014/main" val="1766951675"/>
                    </a:ext>
                  </a:extLst>
                </a:gridCol>
              </a:tblGrid>
              <a:tr h="599104">
                <a:tc>
                  <a:txBody>
                    <a:bodyPr/>
                    <a:lstStyle/>
                    <a:p>
                      <a:pPr algn="ctr" fontAlgn="b"/>
                      <a:r>
                        <a:rPr lang="en-GB" sz="1600" b="1">
                          <a:effectLst/>
                        </a:rPr>
                        <a:t>Technical Skill</a:t>
                      </a:r>
                    </a:p>
                  </a:txBody>
                  <a:tcPr marL="80960" marR="80960" marT="40480" marB="40480" anchor="b">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a:noFill/>
                    </a:lnT>
                    <a:lnB w="7620" cap="flat" cmpd="sng" algn="ctr">
                      <a:solidFill>
                        <a:srgbClr val="D8DBDD"/>
                      </a:solidFill>
                      <a:prstDash val="solid"/>
                      <a:round/>
                      <a:headEnd type="none" w="med" len="med"/>
                      <a:tailEnd type="none" w="med" len="med"/>
                    </a:lnB>
                    <a:solidFill>
                      <a:srgbClr val="E9ECED"/>
                    </a:solidFill>
                  </a:tcPr>
                </a:tc>
                <a:tc>
                  <a:txBody>
                    <a:bodyPr/>
                    <a:lstStyle/>
                    <a:p>
                      <a:pPr algn="ctr" fontAlgn="b"/>
                      <a:r>
                        <a:rPr lang="en-GB" sz="1600" b="1">
                          <a:effectLst/>
                        </a:rPr>
                        <a:t>Human Skill or</a:t>
                      </a:r>
                    </a:p>
                    <a:p>
                      <a:pPr algn="ctr" fontAlgn="b"/>
                      <a:r>
                        <a:rPr lang="en-GB" sz="1600" b="1">
                          <a:effectLst/>
                        </a:rPr>
                        <a:t>'People Skills'</a:t>
                      </a:r>
                    </a:p>
                  </a:txBody>
                  <a:tcPr marL="80960" marR="80960" marT="40480" marB="40480" anchor="b">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a:noFill/>
                    </a:lnT>
                    <a:lnB w="7620" cap="flat" cmpd="sng" algn="ctr">
                      <a:solidFill>
                        <a:srgbClr val="D8DBDD"/>
                      </a:solidFill>
                      <a:prstDash val="solid"/>
                      <a:round/>
                      <a:headEnd type="none" w="med" len="med"/>
                      <a:tailEnd type="none" w="med" len="med"/>
                    </a:lnB>
                    <a:solidFill>
                      <a:srgbClr val="E9ECED"/>
                    </a:solidFill>
                  </a:tcPr>
                </a:tc>
                <a:tc>
                  <a:txBody>
                    <a:bodyPr/>
                    <a:lstStyle/>
                    <a:p>
                      <a:pPr algn="ctr" fontAlgn="b"/>
                      <a:r>
                        <a:rPr lang="en-GB" sz="1600" b="1">
                          <a:effectLst/>
                        </a:rPr>
                        <a:t>Conceptual Skill</a:t>
                      </a:r>
                    </a:p>
                  </a:txBody>
                  <a:tcPr marL="80960" marR="80960" marT="40480" marB="40480" anchor="b">
                    <a:lnL w="7620" cap="flat" cmpd="sng" algn="ctr">
                      <a:solidFill>
                        <a:srgbClr val="FFFFFF"/>
                      </a:solidFill>
                      <a:prstDash val="solid"/>
                      <a:round/>
                      <a:headEnd type="none" w="med" len="med"/>
                      <a:tailEnd type="none" w="med" len="med"/>
                    </a:lnL>
                    <a:lnR>
                      <a:noFill/>
                    </a:lnR>
                    <a:lnT>
                      <a:noFill/>
                    </a:lnT>
                    <a:lnB w="7620" cap="flat" cmpd="sng" algn="ctr">
                      <a:solidFill>
                        <a:srgbClr val="D8DBDD"/>
                      </a:solidFill>
                      <a:prstDash val="solid"/>
                      <a:round/>
                      <a:headEnd type="none" w="med" len="med"/>
                      <a:tailEnd type="none" w="med" len="med"/>
                    </a:lnB>
                    <a:solidFill>
                      <a:srgbClr val="E9ECED"/>
                    </a:solidFill>
                  </a:tcPr>
                </a:tc>
                <a:extLst>
                  <a:ext uri="{0D108BD9-81ED-4DB2-BD59-A6C34878D82A}">
                    <a16:rowId xmlns:a16="http://schemas.microsoft.com/office/drawing/2014/main" val="3208435744"/>
                  </a:ext>
                </a:extLst>
              </a:tr>
              <a:tr h="4674090">
                <a:tc>
                  <a:txBody>
                    <a:bodyPr/>
                    <a:lstStyle/>
                    <a:p>
                      <a:pPr marL="0" indent="0" algn="ctr" fontAlgn="t">
                        <a:buFont typeface="Arial" panose="020B0604020202020204" pitchFamily="34" charset="0"/>
                        <a:buNone/>
                      </a:pPr>
                      <a:endParaRPr lang="en-GB" sz="1600" dirty="0">
                        <a:solidFill>
                          <a:srgbClr val="0070C0"/>
                        </a:solidFill>
                        <a:effectLst/>
                      </a:endParaRPr>
                    </a:p>
                    <a:p>
                      <a:pPr marL="0" indent="0" algn="ctr" fontAlgn="t">
                        <a:buFont typeface="Arial" panose="020B0604020202020204" pitchFamily="34" charset="0"/>
                        <a:buNone/>
                      </a:pPr>
                      <a:r>
                        <a:rPr lang="en-GB" sz="1600" b="1" dirty="0">
                          <a:solidFill>
                            <a:srgbClr val="0070C0"/>
                          </a:solidFill>
                          <a:effectLst/>
                        </a:rPr>
                        <a:t>Proficiency in a specific task or area of work</a:t>
                      </a: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r>
                        <a:rPr lang="en-GB" sz="1600" dirty="0">
                          <a:solidFill>
                            <a:schemeClr val="tx1"/>
                          </a:solidFill>
                          <a:effectLst/>
                        </a:rPr>
                        <a:t>Most important at lower and middle levels of management</a:t>
                      </a:r>
                    </a:p>
                    <a:p>
                      <a:pPr marL="285750" indent="-285750" fontAlgn="t">
                        <a:buFont typeface="Arial" panose="020B0604020202020204" pitchFamily="34" charset="0"/>
                        <a:buChar char="•"/>
                      </a:pPr>
                      <a:r>
                        <a:rPr lang="en-GB" sz="1600" dirty="0">
                          <a:solidFill>
                            <a:schemeClr val="tx1"/>
                          </a:solidFill>
                          <a:effectLst/>
                        </a:rPr>
                        <a:t>Less important at senior management levels</a:t>
                      </a:r>
                    </a:p>
                  </a:txBody>
                  <a:tcPr marL="13493" marR="13493" marT="13493" marB="13493">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0" indent="0" fontAlgn="t">
                        <a:buFont typeface="Arial" panose="020B0604020202020204" pitchFamily="34" charset="0"/>
                        <a:buNone/>
                      </a:pPr>
                      <a:endParaRPr lang="en-GB" sz="1600" dirty="0">
                        <a:solidFill>
                          <a:srgbClr val="0070C0"/>
                        </a:solidFill>
                        <a:effectLst/>
                      </a:endParaRPr>
                    </a:p>
                    <a:p>
                      <a:pPr marL="0" indent="0" algn="ctr" fontAlgn="t">
                        <a:buFont typeface="Arial" panose="020B0604020202020204" pitchFamily="34" charset="0"/>
                        <a:buNone/>
                      </a:pPr>
                      <a:r>
                        <a:rPr lang="en-GB" sz="1600" b="1" dirty="0">
                          <a:solidFill>
                            <a:srgbClr val="0070C0"/>
                          </a:solidFill>
                          <a:effectLst/>
                        </a:rPr>
                        <a:t>Knowledge and proficiency in the ability to work with people</a:t>
                      </a: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r>
                        <a:rPr lang="en-GB" sz="1600" dirty="0" err="1">
                          <a:solidFill>
                            <a:schemeClr val="tx1"/>
                          </a:solidFill>
                          <a:effectLst/>
                        </a:rPr>
                        <a:t>Selfawareness</a:t>
                      </a:r>
                      <a:r>
                        <a:rPr lang="en-GB" sz="1600" dirty="0">
                          <a:solidFill>
                            <a:schemeClr val="tx1"/>
                          </a:solidFill>
                          <a:effectLst/>
                        </a:rPr>
                        <a:t>: adapting their own ideas incorporating good themes from those of others</a:t>
                      </a:r>
                    </a:p>
                    <a:p>
                      <a:pPr marL="285750" indent="-285750" fontAlgn="t">
                        <a:buFont typeface="Arial" panose="020B0604020202020204" pitchFamily="34" charset="0"/>
                        <a:buChar char="•"/>
                      </a:pPr>
                      <a:r>
                        <a:rPr lang="en-GB" sz="1600" b="0" i="0" kern="1200" dirty="0">
                          <a:solidFill>
                            <a:schemeClr val="tx1"/>
                          </a:solidFill>
                          <a:effectLst/>
                          <a:latin typeface="+mn-lt"/>
                          <a:ea typeface="+mn-ea"/>
                          <a:cs typeface="+mn-cs"/>
                        </a:rPr>
                        <a:t>Creating an atmosphere of trust</a:t>
                      </a:r>
                    </a:p>
                    <a:p>
                      <a:pPr marL="285750" indent="-285750" fontAlgn="t">
                        <a:buFont typeface="Arial" panose="020B0604020202020204" pitchFamily="34" charset="0"/>
                        <a:buChar char="•"/>
                      </a:pPr>
                      <a:r>
                        <a:rPr lang="en-GB" sz="1600" b="0" i="0" kern="1200" dirty="0">
                          <a:solidFill>
                            <a:schemeClr val="tx1"/>
                          </a:solidFill>
                          <a:effectLst/>
                          <a:latin typeface="+mn-lt"/>
                          <a:ea typeface="+mn-ea"/>
                          <a:cs typeface="+mn-cs"/>
                        </a:rPr>
                        <a:t>Empowering people</a:t>
                      </a:r>
                    </a:p>
                    <a:p>
                      <a:pPr marL="285750" indent="-285750" fontAlgn="t">
                        <a:buFont typeface="Arial" panose="020B0604020202020204" pitchFamily="34" charset="0"/>
                        <a:buChar char="•"/>
                      </a:pPr>
                      <a:r>
                        <a:rPr lang="en-GB" sz="1600" b="0" i="0" kern="1200" dirty="0">
                          <a:solidFill>
                            <a:schemeClr val="tx1"/>
                          </a:solidFill>
                          <a:effectLst/>
                          <a:latin typeface="+mn-lt"/>
                          <a:ea typeface="+mn-ea"/>
                          <a:cs typeface="+mn-cs"/>
                        </a:rPr>
                        <a:t>Motivating others</a:t>
                      </a:r>
                    </a:p>
                    <a:p>
                      <a:pPr marL="285750" indent="-285750" fontAlgn="t">
                        <a:buFont typeface="Arial" panose="020B0604020202020204" pitchFamily="34" charset="0"/>
                        <a:buChar char="•"/>
                      </a:pPr>
                      <a:r>
                        <a:rPr lang="en-GB" sz="1600" b="0" i="0" kern="1200" dirty="0">
                          <a:solidFill>
                            <a:schemeClr val="tx1"/>
                          </a:solidFill>
                          <a:effectLst/>
                          <a:latin typeface="+mn-lt"/>
                          <a:ea typeface="+mn-ea"/>
                          <a:cs typeface="+mn-cs"/>
                        </a:rPr>
                        <a:t>Effective communication</a:t>
                      </a:r>
                    </a:p>
                    <a:p>
                      <a:pPr marL="285750" indent="-285750" fontAlgn="t">
                        <a:buFont typeface="Arial" panose="020B0604020202020204" pitchFamily="34" charset="0"/>
                        <a:buChar char="•"/>
                      </a:pPr>
                      <a:r>
                        <a:rPr lang="en-GB" sz="1600" dirty="0">
                          <a:solidFill>
                            <a:schemeClr val="tx1"/>
                          </a:solidFill>
                          <a:effectLst/>
                        </a:rPr>
                        <a:t>Important at all levels of management: Lower, Middle and Senior</a:t>
                      </a:r>
                    </a:p>
                  </a:txBody>
                  <a:tcPr marL="13493" marR="13493" marT="13493" marB="13493">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0" indent="0" fontAlgn="t">
                        <a:buFont typeface="Arial" panose="020B0604020202020204" pitchFamily="34" charset="0"/>
                        <a:buNone/>
                      </a:pPr>
                      <a:endParaRPr lang="en-GB" sz="1600" dirty="0">
                        <a:solidFill>
                          <a:srgbClr val="0070C0"/>
                        </a:solidFill>
                        <a:effectLst/>
                      </a:endParaRPr>
                    </a:p>
                    <a:p>
                      <a:pPr marL="0" indent="0" algn="ctr" fontAlgn="t">
                        <a:buFont typeface="Arial" panose="020B0604020202020204" pitchFamily="34" charset="0"/>
                        <a:buNone/>
                      </a:pPr>
                      <a:r>
                        <a:rPr lang="en-GB" sz="1600" b="1" dirty="0">
                          <a:solidFill>
                            <a:srgbClr val="0070C0"/>
                          </a:solidFill>
                          <a:effectLst/>
                        </a:rPr>
                        <a:t>Working with ideas and concepts</a:t>
                      </a: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endParaRPr lang="en-GB" sz="1600" dirty="0">
                        <a:solidFill>
                          <a:schemeClr val="tx1"/>
                        </a:solidFill>
                        <a:effectLst/>
                      </a:endParaRPr>
                    </a:p>
                    <a:p>
                      <a:pPr marL="285750" indent="-285750" fontAlgn="t">
                        <a:buFont typeface="Arial" panose="020B0604020202020204" pitchFamily="34" charset="0"/>
                        <a:buChar char="•"/>
                      </a:pPr>
                      <a:r>
                        <a:rPr lang="en-GB" sz="1600" dirty="0">
                          <a:solidFill>
                            <a:schemeClr val="tx1"/>
                          </a:solidFill>
                          <a:effectLst/>
                        </a:rPr>
                        <a:t>Creating visions, strategic plans and setting direction</a:t>
                      </a:r>
                    </a:p>
                    <a:p>
                      <a:pPr marL="285750" indent="-285750" fontAlgn="t">
                        <a:buFont typeface="Arial" panose="020B0604020202020204" pitchFamily="34" charset="0"/>
                        <a:buChar char="•"/>
                      </a:pPr>
                      <a:r>
                        <a:rPr lang="en-GB" sz="1600" dirty="0">
                          <a:solidFill>
                            <a:schemeClr val="tx1"/>
                          </a:solidFill>
                          <a:effectLst/>
                        </a:rPr>
                        <a:t>Cognitive, business, and strategic skills</a:t>
                      </a:r>
                    </a:p>
                    <a:p>
                      <a:pPr marL="285750" indent="-285750" fontAlgn="t">
                        <a:buFont typeface="Arial" panose="020B0604020202020204" pitchFamily="34" charset="0"/>
                        <a:buChar char="•"/>
                      </a:pPr>
                      <a:r>
                        <a:rPr lang="en-GB" sz="1600" dirty="0">
                          <a:solidFill>
                            <a:schemeClr val="tx1"/>
                          </a:solidFill>
                          <a:effectLst/>
                        </a:rPr>
                        <a:t>Most important for top managers</a:t>
                      </a:r>
                    </a:p>
                  </a:txBody>
                  <a:tcPr marL="13493" marR="13493" marT="13493" marB="13493">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30622337"/>
                  </a:ext>
                </a:extLst>
              </a:tr>
            </a:tbl>
          </a:graphicData>
        </a:graphic>
      </p:graphicFrame>
    </p:spTree>
    <p:extLst>
      <p:ext uri="{BB962C8B-B14F-4D97-AF65-F5344CB8AC3E}">
        <p14:creationId xmlns:p14="http://schemas.microsoft.com/office/powerpoint/2010/main" val="3495977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Sources of Resistance to change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5">
            <a:extLst>
              <a:ext uri="{FF2B5EF4-FFF2-40B4-BE49-F238E27FC236}">
                <a16:creationId xmlns:a16="http://schemas.microsoft.com/office/drawing/2014/main" id="{6F43D02A-8E17-447D-BB76-29B1974C6299}"/>
              </a:ext>
            </a:extLst>
          </p:cNvPr>
          <p:cNvGraphicFramePr>
            <a:graphicFrameLocks noGrp="1"/>
          </p:cNvGraphicFramePr>
          <p:nvPr>
            <p:extLst>
              <p:ext uri="{D42A27DB-BD31-4B8C-83A1-F6EECF244321}">
                <p14:modId xmlns:p14="http://schemas.microsoft.com/office/powerpoint/2010/main" val="3057713536"/>
              </p:ext>
            </p:extLst>
          </p:nvPr>
        </p:nvGraphicFramePr>
        <p:xfrm>
          <a:off x="575894" y="1624810"/>
          <a:ext cx="11029616" cy="4410231"/>
        </p:xfrm>
        <a:graphic>
          <a:graphicData uri="http://schemas.openxmlformats.org/drawingml/2006/table">
            <a:tbl>
              <a:tblPr/>
              <a:tblGrid>
                <a:gridCol w="3308885">
                  <a:extLst>
                    <a:ext uri="{9D8B030D-6E8A-4147-A177-3AD203B41FA5}">
                      <a16:colId xmlns:a16="http://schemas.microsoft.com/office/drawing/2014/main" val="382570962"/>
                    </a:ext>
                  </a:extLst>
                </a:gridCol>
                <a:gridCol w="7720731">
                  <a:extLst>
                    <a:ext uri="{9D8B030D-6E8A-4147-A177-3AD203B41FA5}">
                      <a16:colId xmlns:a16="http://schemas.microsoft.com/office/drawing/2014/main" val="3195110977"/>
                    </a:ext>
                  </a:extLst>
                </a:gridCol>
              </a:tblGrid>
              <a:tr h="393252">
                <a:tc>
                  <a:txBody>
                    <a:bodyPr/>
                    <a:lstStyle/>
                    <a:p>
                      <a:pPr algn="l" fontAlgn="b"/>
                      <a:r>
                        <a:rPr lang="en-GB" sz="1800" b="1" dirty="0">
                          <a:effectLst/>
                        </a:rPr>
                        <a:t>Source of Resistance</a:t>
                      </a:r>
                    </a:p>
                  </a:txBody>
                  <a:tcPr marL="72095" marR="72095" marT="36048" marB="36048" anchor="b">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a:noFill/>
                    </a:lnT>
                    <a:lnB w="7620" cap="flat" cmpd="sng" algn="ctr">
                      <a:solidFill>
                        <a:srgbClr val="D8DBDD"/>
                      </a:solidFill>
                      <a:prstDash val="solid"/>
                      <a:round/>
                      <a:headEnd type="none" w="med" len="med"/>
                      <a:tailEnd type="none" w="med" len="med"/>
                    </a:lnB>
                    <a:solidFill>
                      <a:srgbClr val="E9ECED"/>
                    </a:solidFill>
                  </a:tcPr>
                </a:tc>
                <a:tc>
                  <a:txBody>
                    <a:bodyPr/>
                    <a:lstStyle/>
                    <a:p>
                      <a:pPr algn="l" fontAlgn="b"/>
                      <a:r>
                        <a:rPr lang="en-GB" sz="1800" b="1" dirty="0">
                          <a:effectLst/>
                        </a:rPr>
                        <a:t>Description</a:t>
                      </a:r>
                    </a:p>
                  </a:txBody>
                  <a:tcPr marL="72095" marR="72095" marT="36048" marB="36048" anchor="b">
                    <a:lnL w="7620" cap="flat" cmpd="sng" algn="ctr">
                      <a:solidFill>
                        <a:srgbClr val="FFFFFF"/>
                      </a:solidFill>
                      <a:prstDash val="solid"/>
                      <a:round/>
                      <a:headEnd type="none" w="med" len="med"/>
                      <a:tailEnd type="none" w="med" len="med"/>
                    </a:lnL>
                    <a:lnR>
                      <a:noFill/>
                    </a:lnR>
                    <a:lnT>
                      <a:noFill/>
                    </a:lnT>
                    <a:lnB w="7620" cap="flat" cmpd="sng" algn="ctr">
                      <a:solidFill>
                        <a:srgbClr val="D8DBDD"/>
                      </a:solidFill>
                      <a:prstDash val="solid"/>
                      <a:round/>
                      <a:headEnd type="none" w="med" len="med"/>
                      <a:tailEnd type="none" w="med" len="med"/>
                    </a:lnB>
                    <a:solidFill>
                      <a:srgbClr val="E9ECED"/>
                    </a:solidFill>
                  </a:tcPr>
                </a:tc>
                <a:extLst>
                  <a:ext uri="{0D108BD9-81ED-4DB2-BD59-A6C34878D82A}">
                    <a16:rowId xmlns:a16="http://schemas.microsoft.com/office/drawing/2014/main" val="721655976"/>
                  </a:ext>
                </a:extLst>
              </a:tr>
              <a:tr h="763868">
                <a:tc>
                  <a:txBody>
                    <a:bodyPr/>
                    <a:lstStyle/>
                    <a:p>
                      <a:pPr fontAlgn="t"/>
                      <a:r>
                        <a:rPr lang="en-GB" sz="1800" b="1" dirty="0">
                          <a:solidFill>
                            <a:srgbClr val="595959"/>
                          </a:solidFill>
                          <a:effectLst/>
                        </a:rPr>
                        <a:t>Employee Self-Interest</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Change may be perceived as taking away something of value from an employee—an office space, or a prominent intra company position</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188979525"/>
                  </a:ext>
                </a:extLst>
              </a:tr>
              <a:tr h="763868">
                <a:tc>
                  <a:txBody>
                    <a:bodyPr/>
                    <a:lstStyle/>
                    <a:p>
                      <a:pPr fontAlgn="t"/>
                      <a:r>
                        <a:rPr lang="en-GB" sz="1800" b="1" dirty="0">
                          <a:solidFill>
                            <a:srgbClr val="595959"/>
                          </a:solidFill>
                          <a:effectLst/>
                        </a:rPr>
                        <a:t>Misunderstanding</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Employees may widely misunderstand change, and those misperceptions may lead them to feel the change is more threatening</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613035961"/>
                  </a:ext>
                </a:extLst>
              </a:tr>
              <a:tr h="763868">
                <a:tc>
                  <a:txBody>
                    <a:bodyPr/>
                    <a:lstStyle/>
                    <a:p>
                      <a:pPr fontAlgn="t"/>
                      <a:r>
                        <a:rPr lang="en-GB" sz="1800" b="1" dirty="0">
                          <a:solidFill>
                            <a:srgbClr val="595959"/>
                          </a:solidFill>
                          <a:effectLst/>
                        </a:rPr>
                        <a:t>Lack of Trust</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In organisations where there is deep mistrust between management and employees, prescriptions for change may further stress that lack of trust</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483704553"/>
                  </a:ext>
                </a:extLst>
              </a:tr>
              <a:tr h="763868">
                <a:tc>
                  <a:txBody>
                    <a:bodyPr/>
                    <a:lstStyle/>
                    <a:p>
                      <a:pPr fontAlgn="t"/>
                      <a:r>
                        <a:rPr lang="en-GB" sz="1800" b="1" dirty="0">
                          <a:solidFill>
                            <a:srgbClr val="595959"/>
                          </a:solidFill>
                          <a:effectLst/>
                        </a:rPr>
                        <a:t>Low Tolerance for Change</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Specific departments may be less receptive to change (e.g. accounting department may be less tolerant than an innovative R&amp;D department)</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1287121120"/>
                  </a:ext>
                </a:extLst>
              </a:tr>
              <a:tr h="961507">
                <a:tc>
                  <a:txBody>
                    <a:bodyPr/>
                    <a:lstStyle/>
                    <a:p>
                      <a:pPr fontAlgn="t"/>
                      <a:r>
                        <a:rPr lang="en-GB" sz="1800" b="1" dirty="0">
                          <a:solidFill>
                            <a:srgbClr val="595959"/>
                          </a:solidFill>
                          <a:effectLst/>
                        </a:rPr>
                        <a:t>Different Assessments of Change</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800" dirty="0">
                          <a:solidFill>
                            <a:srgbClr val="595959"/>
                          </a:solidFill>
                          <a:effectLst/>
                        </a:rPr>
                        <a:t>Change may be viewed as valuable to management and stakeholders' individual interests but may be perceived as providing little value to employees</a:t>
                      </a:r>
                    </a:p>
                  </a:txBody>
                  <a:tcPr marL="12016" marR="12016" marT="12016" marB="12016">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4217158574"/>
                  </a:ext>
                </a:extLst>
              </a:tr>
            </a:tbl>
          </a:graphicData>
        </a:graphic>
      </p:graphicFrame>
    </p:spTree>
    <p:extLst>
      <p:ext uri="{BB962C8B-B14F-4D97-AF65-F5344CB8AC3E}">
        <p14:creationId xmlns:p14="http://schemas.microsoft.com/office/powerpoint/2010/main" val="37602323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1" y="702156"/>
            <a:ext cx="7011413" cy="1013800"/>
          </a:xfrm>
        </p:spPr>
        <p:txBody>
          <a:bodyPr vert="horz" lIns="91440" tIns="45720" rIns="91440" bIns="45720" rtlCol="0" anchor="b">
            <a:normAutofit/>
          </a:bodyPr>
          <a:lstStyle/>
          <a:p>
            <a:r>
              <a:rPr lang="en-US" b="0" kern="1200" cap="all">
                <a:solidFill>
                  <a:schemeClr val="tx2"/>
                </a:solidFill>
                <a:latin typeface="+mj-lt"/>
                <a:ea typeface="+mj-ea"/>
                <a:cs typeface="+mj-cs"/>
              </a:rPr>
              <a:t>overcoming resistance to change</a:t>
            </a: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4200" y="1896533"/>
            <a:ext cx="701141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200" b="0" i="0" u="none" strike="noStrike" cap="none" spc="0" normalizeH="0" baseline="0" noProof="0" dirty="0">
                <a:ln>
                  <a:noFill/>
                </a:ln>
                <a:solidFill>
                  <a:schemeClr val="tx1">
                    <a:lumMod val="75000"/>
                    <a:lumOff val="25000"/>
                  </a:schemeClr>
                </a:solidFill>
                <a:effectLst/>
                <a:uLnTx/>
                <a:uFillTx/>
              </a:rPr>
              <a:t>There are five main management tactics for overcoming resistance to change:</a:t>
            </a:r>
          </a:p>
          <a:p>
            <a:pPr marL="285750" indent="-285750" defTabSz="457200">
              <a:spcBef>
                <a:spcPct val="20000"/>
              </a:spcBef>
              <a:spcAft>
                <a:spcPts val="600"/>
              </a:spcAft>
              <a:buClr>
                <a:schemeClr val="accent1"/>
              </a:buClr>
              <a:buSzPct val="92000"/>
              <a:buFont typeface="Wingdings 2" panose="05020102010507070707" pitchFamily="18" charset="2"/>
              <a:buChar char=""/>
              <a:defRPr/>
            </a:pPr>
            <a:endParaRPr kumimoji="0" lang="en-US" sz="2200" b="0" i="0" u="none" strike="noStrike" cap="none" spc="0" normalizeH="0" baseline="0" noProof="0" dirty="0">
              <a:ln>
                <a:noFill/>
              </a:ln>
              <a:solidFill>
                <a:schemeClr val="tx1">
                  <a:lumMod val="75000"/>
                  <a:lumOff val="25000"/>
                </a:schemeClr>
              </a:solidFill>
              <a:effectLst/>
              <a:uLnTx/>
              <a:uFillTx/>
            </a:endParaRP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200" b="1" i="0" u="none" strike="noStrike" cap="none" spc="0" normalizeH="0" baseline="0" noProof="0" dirty="0">
                <a:ln>
                  <a:noFill/>
                </a:ln>
                <a:solidFill>
                  <a:schemeClr val="tx1">
                    <a:lumMod val="75000"/>
                    <a:lumOff val="25000"/>
                  </a:schemeClr>
                </a:solidFill>
                <a:effectLst/>
                <a:uLnTx/>
                <a:uFillTx/>
              </a:rPr>
              <a:t>Communication &amp; Education</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200" b="1" i="0" u="none" strike="noStrike" cap="none" spc="0" normalizeH="0" baseline="0" noProof="0" dirty="0">
                <a:ln>
                  <a:noFill/>
                </a:ln>
                <a:solidFill>
                  <a:schemeClr val="tx1">
                    <a:lumMod val="75000"/>
                    <a:lumOff val="25000"/>
                  </a:schemeClr>
                </a:solidFill>
                <a:effectLst/>
                <a:uLnTx/>
                <a:uFillTx/>
              </a:rPr>
              <a:t>Participation &amp; Involvement</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200" b="1" i="0" u="none" strike="noStrike" cap="none" spc="0" normalizeH="0" baseline="0" noProof="0" dirty="0">
                <a:ln>
                  <a:noFill/>
                </a:ln>
                <a:solidFill>
                  <a:schemeClr val="tx1">
                    <a:lumMod val="75000"/>
                    <a:lumOff val="25000"/>
                  </a:schemeClr>
                </a:solidFill>
                <a:effectLst/>
                <a:uLnTx/>
                <a:uFillTx/>
              </a:rPr>
              <a:t>Facilitation &amp; Support</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200" b="1" i="0" u="none" strike="noStrike" cap="none" spc="0" normalizeH="0" baseline="0" noProof="0" dirty="0">
                <a:ln>
                  <a:noFill/>
                </a:ln>
                <a:solidFill>
                  <a:schemeClr val="tx1">
                    <a:lumMod val="75000"/>
                    <a:lumOff val="25000"/>
                  </a:schemeClr>
                </a:solidFill>
                <a:effectLst/>
                <a:uLnTx/>
                <a:uFillTx/>
              </a:rPr>
              <a:t>Manipulation</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200" b="1" i="0" u="none" strike="noStrike" cap="none" spc="0" normalizeH="0" baseline="0" noProof="0" dirty="0">
                <a:ln>
                  <a:noFill/>
                </a:ln>
                <a:solidFill>
                  <a:schemeClr val="tx1">
                    <a:lumMod val="75000"/>
                    <a:lumOff val="25000"/>
                  </a:schemeClr>
                </a:solidFill>
                <a:effectLst/>
                <a:uLnTx/>
                <a:uFillTx/>
              </a:rPr>
              <a:t>Coercion</a:t>
            </a:r>
          </a:p>
          <a:p>
            <a:pPr marL="457200" marR="0" lvl="1" indent="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dirty="0">
              <a:ln>
                <a:noFill/>
              </a:ln>
              <a:solidFill>
                <a:schemeClr val="tx1">
                  <a:lumMod val="75000"/>
                  <a:lumOff val="25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4200"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67E5FA"/>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726440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67E5FA"/>
                </a:solidFill>
                <a:effectLst/>
                <a:uLnTx/>
                <a:uFillTx/>
              </a:rPr>
              <a:pPr marR="0" lvl="0" indent="0" defTabSz="457200" fontAlgn="auto">
                <a:spcBef>
                  <a:spcPts val="0"/>
                </a:spcBef>
                <a:spcAft>
                  <a:spcPts val="600"/>
                </a:spcAft>
                <a:buClrTx/>
                <a:buSzTx/>
                <a:buFontTx/>
                <a:buNone/>
                <a:tabLst/>
                <a:defRPr/>
              </a:pPr>
              <a:t>14</a:t>
            </a:fld>
            <a:endParaRPr kumimoji="0" lang="en-US" b="0" i="0" u="none" strike="noStrike" cap="none" spc="0" normalizeH="0" baseline="0" noProof="0">
              <a:ln>
                <a:noFill/>
              </a:ln>
              <a:solidFill>
                <a:srgbClr val="67E5FA"/>
              </a:solidFill>
              <a:effectLst/>
              <a:uLnTx/>
              <a:uFillTx/>
            </a:endParaRPr>
          </a:p>
        </p:txBody>
      </p:sp>
      <p:pic>
        <p:nvPicPr>
          <p:cNvPr id="7" name="Picture 6" descr="Close-up of bridge suspension">
            <a:extLst>
              <a:ext uri="{FF2B5EF4-FFF2-40B4-BE49-F238E27FC236}">
                <a16:creationId xmlns:a16="http://schemas.microsoft.com/office/drawing/2014/main" id="{418B0ABB-481A-BDB1-B449-F74D8547EAC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8042147" y="601201"/>
            <a:ext cx="3703320" cy="5774200"/>
          </a:xfrm>
          <a:prstGeom prst="rect">
            <a:avLst/>
          </a:prstGeom>
        </p:spPr>
      </p:pic>
    </p:spTree>
    <p:extLst>
      <p:ext uri="{BB962C8B-B14F-4D97-AF65-F5344CB8AC3E}">
        <p14:creationId xmlns:p14="http://schemas.microsoft.com/office/powerpoint/2010/main" val="41637123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1" y="702156"/>
            <a:ext cx="7011413" cy="801524"/>
          </a:xfrm>
        </p:spPr>
        <p:txBody>
          <a:bodyPr vert="horz" lIns="91440" tIns="45720" rIns="91440" bIns="45720" rtlCol="0" anchor="b">
            <a:normAutofit/>
          </a:bodyPr>
          <a:lstStyle/>
          <a:p>
            <a:r>
              <a:rPr lang="en-US" b="0" kern="1200" cap="all" dirty="0">
                <a:solidFill>
                  <a:schemeClr val="tx2"/>
                </a:solidFill>
                <a:latin typeface="+mj-lt"/>
                <a:ea typeface="+mj-ea"/>
                <a:cs typeface="+mj-cs"/>
              </a:rPr>
              <a:t>Communication &amp; education</a:t>
            </a: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446533" y="1808480"/>
            <a:ext cx="7234427" cy="4592320"/>
          </a:xfrm>
          <a:prstGeom prst="rect">
            <a:avLst/>
          </a:prstGeom>
        </p:spPr>
        <p:txBody>
          <a:bodyPr vert="horz" lIns="91440" tIns="45720" rIns="91440" bIns="45720" rtlCol="0" anchor="ctr">
            <a:noAutofit/>
          </a:bodyPr>
          <a:lstStyle/>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Often underestimated</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Managers often fail to anticipate and prepare responses to the proposed change's inevitable answers or questions</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It may be beneficial to communicate to employees in multiple layers</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Deliver the cornerstone message of the strategy with a presentation to the entire office as a whole</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Follow up with divisional meetings to address more specific aspects of change</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Provide opportunity for one-on-one meetings with employees to answer specific questions they may have</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Communicate a message to key mid-level managers and leaders to enable synchronised and prompt response to employee questions</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726440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AF6957"/>
                </a:solidFill>
                <a:effectLst/>
                <a:uLnTx/>
                <a:uFillTx/>
              </a:rPr>
              <a:pPr marR="0" lvl="0" indent="0" defTabSz="457200" fontAlgn="auto">
                <a:spcBef>
                  <a:spcPts val="0"/>
                </a:spcBef>
                <a:spcAft>
                  <a:spcPts val="600"/>
                </a:spcAft>
                <a:buClrTx/>
                <a:buSzTx/>
                <a:buFontTx/>
                <a:buNone/>
                <a:tabLst/>
                <a:defRPr/>
              </a:pPr>
              <a:t>15</a:t>
            </a:fld>
            <a:endParaRPr kumimoji="0" lang="en-US" b="0" i="0" u="none" strike="noStrike" cap="none" spc="0" normalizeH="0" baseline="0" noProof="0">
              <a:ln>
                <a:noFill/>
              </a:ln>
              <a:solidFill>
                <a:srgbClr val="AF6957"/>
              </a:solidFill>
              <a:effectLst/>
              <a:uLnTx/>
              <a:uFillTx/>
            </a:endParaRPr>
          </a:p>
        </p:txBody>
      </p:sp>
      <p:pic>
        <p:nvPicPr>
          <p:cNvPr id="7" name="Picture 6" descr="Close up photo of a microphone in an outdoor concert">
            <a:extLst>
              <a:ext uri="{FF2B5EF4-FFF2-40B4-BE49-F238E27FC236}">
                <a16:creationId xmlns:a16="http://schemas.microsoft.com/office/drawing/2014/main" id="{FE57A72A-7539-A4D6-AAD0-BAAE770FCCD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8042147" y="601201"/>
            <a:ext cx="3703320" cy="5774200"/>
          </a:xfrm>
          <a:prstGeom prst="rect">
            <a:avLst/>
          </a:prstGeom>
        </p:spPr>
      </p:pic>
    </p:spTree>
    <p:extLst>
      <p:ext uri="{BB962C8B-B14F-4D97-AF65-F5344CB8AC3E}">
        <p14:creationId xmlns:p14="http://schemas.microsoft.com/office/powerpoint/2010/main" val="16081028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1" y="702156"/>
            <a:ext cx="7011413" cy="882804"/>
          </a:xfrm>
        </p:spPr>
        <p:txBody>
          <a:bodyPr vert="horz" lIns="91440" tIns="45720" rIns="91440" bIns="45720" rtlCol="0" anchor="b">
            <a:normAutofit/>
          </a:bodyPr>
          <a:lstStyle/>
          <a:p>
            <a:r>
              <a:rPr lang="en-US" b="0" kern="1200" cap="all" dirty="0">
                <a:solidFill>
                  <a:schemeClr val="tx2"/>
                </a:solidFill>
                <a:latin typeface="+mj-lt"/>
                <a:ea typeface="+mj-ea"/>
                <a:cs typeface="+mj-cs"/>
              </a:rPr>
              <a:t>Participation &amp; involvement</a:t>
            </a: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4200" y="1896533"/>
            <a:ext cx="7011413" cy="3962266"/>
          </a:xfrm>
          <a:prstGeom prst="rect">
            <a:avLst/>
          </a:prstGeom>
        </p:spPr>
        <p:txBody>
          <a:bodyPr vert="horz" lIns="91440" tIns="45720" rIns="91440" bIns="45720" rtlCol="0" anchor="ctr">
            <a:no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200" b="0" i="0" u="none" strike="noStrike" cap="none" spc="0" normalizeH="0" baseline="0" noProof="0" dirty="0">
                <a:ln>
                  <a:noFill/>
                </a:ln>
                <a:solidFill>
                  <a:schemeClr val="tx1">
                    <a:lumMod val="75000"/>
                    <a:lumOff val="25000"/>
                  </a:schemeClr>
                </a:solidFill>
                <a:effectLst/>
                <a:uLnTx/>
                <a:uFillTx/>
              </a:rPr>
              <a:t>Managers can offer employees opportunities to play a critical role in the strategic roll-out</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200" b="0" i="0" u="none" strike="noStrike" cap="none" spc="0" normalizeH="0" baseline="0" noProof="0" dirty="0">
                <a:ln>
                  <a:noFill/>
                </a:ln>
                <a:solidFill>
                  <a:schemeClr val="tx1">
                    <a:lumMod val="75000"/>
                    <a:lumOff val="25000"/>
                  </a:schemeClr>
                </a:solidFill>
                <a:effectLst/>
                <a:uLnTx/>
                <a:uFillTx/>
              </a:rPr>
              <a:t>Generates acceptance and excitement</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200" b="0" i="0" u="none" strike="noStrike" cap="none" spc="0" normalizeH="0" baseline="0" noProof="0" dirty="0">
                <a:ln>
                  <a:noFill/>
                </a:ln>
                <a:solidFill>
                  <a:schemeClr val="tx1">
                    <a:lumMod val="75000"/>
                    <a:lumOff val="25000"/>
                  </a:schemeClr>
                </a:solidFill>
                <a:effectLst/>
                <a:uLnTx/>
                <a:uFillTx/>
              </a:rPr>
              <a:t>For instance: </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200" b="0" i="0" u="none" strike="noStrike" cap="none" spc="0" normalizeH="0" baseline="0" noProof="0" dirty="0">
                <a:ln>
                  <a:noFill/>
                </a:ln>
                <a:solidFill>
                  <a:schemeClr val="tx1">
                    <a:lumMod val="75000"/>
                    <a:lumOff val="25000"/>
                  </a:schemeClr>
                </a:solidFill>
                <a:effectLst/>
                <a:uLnTx/>
                <a:uFillTx/>
              </a:rPr>
              <a:t>Appoint a divisional or departmental liaison for each group that can oversee the implementation of the division-specific strategy pieces</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200" b="0" i="0" u="none" strike="noStrike" cap="none" spc="0" normalizeH="0" baseline="0" noProof="0" dirty="0">
                <a:ln>
                  <a:noFill/>
                </a:ln>
                <a:solidFill>
                  <a:schemeClr val="tx1">
                    <a:lumMod val="75000"/>
                    <a:lumOff val="25000"/>
                  </a:schemeClr>
                </a:solidFill>
                <a:effectLst/>
                <a:uLnTx/>
                <a:uFillTx/>
              </a:rPr>
              <a:t>This informal and temporary appointment may instil a level of pride in the key employee, and that pride may permeate their division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4200"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ED3077"/>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726440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ED3077"/>
                </a:solidFill>
                <a:effectLst/>
                <a:uLnTx/>
                <a:uFillTx/>
              </a:rPr>
              <a:pPr marR="0" lvl="0" indent="0" defTabSz="457200" fontAlgn="auto">
                <a:spcBef>
                  <a:spcPts val="0"/>
                </a:spcBef>
                <a:spcAft>
                  <a:spcPts val="600"/>
                </a:spcAft>
                <a:buClrTx/>
                <a:buSzTx/>
                <a:buFontTx/>
                <a:buNone/>
                <a:tabLst/>
                <a:defRPr/>
              </a:pPr>
              <a:t>16</a:t>
            </a:fld>
            <a:endParaRPr kumimoji="0" lang="en-US" b="0" i="0" u="none" strike="noStrike" cap="none" spc="0" normalizeH="0" baseline="0" noProof="0">
              <a:ln>
                <a:noFill/>
              </a:ln>
              <a:solidFill>
                <a:srgbClr val="ED3077"/>
              </a:solidFill>
              <a:effectLst/>
              <a:uLnTx/>
              <a:uFillTx/>
            </a:endParaRPr>
          </a:p>
        </p:txBody>
      </p:sp>
      <p:pic>
        <p:nvPicPr>
          <p:cNvPr id="7" name="Picture 6" descr="Two people collaborating over books">
            <a:extLst>
              <a:ext uri="{FF2B5EF4-FFF2-40B4-BE49-F238E27FC236}">
                <a16:creationId xmlns:a16="http://schemas.microsoft.com/office/drawing/2014/main" id="{26CAACB7-A11C-8959-954B-D7149B24960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8042147" y="601201"/>
            <a:ext cx="3703320" cy="5774200"/>
          </a:xfrm>
          <a:prstGeom prst="rect">
            <a:avLst/>
          </a:prstGeom>
        </p:spPr>
      </p:pic>
    </p:spTree>
    <p:extLst>
      <p:ext uri="{BB962C8B-B14F-4D97-AF65-F5344CB8AC3E}">
        <p14:creationId xmlns:p14="http://schemas.microsoft.com/office/powerpoint/2010/main" val="21239189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5" name="Rectangle 34">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1" y="702156"/>
            <a:ext cx="7011413" cy="1013800"/>
          </a:xfrm>
        </p:spPr>
        <p:txBody>
          <a:bodyPr vert="horz" lIns="91440" tIns="45720" rIns="91440" bIns="45720" rtlCol="0" anchor="b">
            <a:normAutofit/>
          </a:bodyPr>
          <a:lstStyle/>
          <a:p>
            <a:r>
              <a:rPr lang="en-US" b="0" kern="1200" cap="all">
                <a:solidFill>
                  <a:schemeClr val="tx2"/>
                </a:solidFill>
                <a:latin typeface="+mj-lt"/>
                <a:ea typeface="+mj-ea"/>
                <a:cs typeface="+mj-cs"/>
              </a:rPr>
              <a:t>Facilitation &amp; support</a:t>
            </a:r>
          </a:p>
        </p:txBody>
      </p:sp>
      <p:sp>
        <p:nvSpPr>
          <p:cNvPr id="37" name="Rectangle 3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38">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4200" y="1896533"/>
            <a:ext cx="701141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200" b="0" i="0" u="none" strike="noStrike" cap="none" spc="0" normalizeH="0" baseline="0" noProof="0" dirty="0">
                <a:ln>
                  <a:noFill/>
                </a:ln>
                <a:solidFill>
                  <a:schemeClr val="tx1">
                    <a:lumMod val="75000"/>
                    <a:lumOff val="25000"/>
                  </a:schemeClr>
                </a:solidFill>
                <a:effectLst/>
                <a:uLnTx/>
                <a:uFillTx/>
              </a:rPr>
              <a:t>Include support mechanisms to ease growing pains that may engender resistance to the new strategy</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200" b="0" i="1" u="none" strike="noStrike" cap="none" spc="0" normalizeH="0" baseline="0" noProof="0" dirty="0">
                <a:ln>
                  <a:noFill/>
                </a:ln>
                <a:solidFill>
                  <a:schemeClr val="tx1">
                    <a:lumMod val="75000"/>
                    <a:lumOff val="25000"/>
                  </a:schemeClr>
                </a:solidFill>
                <a:effectLst/>
                <a:uLnTx/>
                <a:uFillTx/>
              </a:rPr>
              <a:t>Example: if a company is changing an essential aspect of its production workflow and replacing it with technology, it may want to provide ample training and support for employees in learning the new system</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1" i="0" u="none" strike="noStrike" cap="none" spc="0" normalizeH="0" baseline="0" noProof="0" dirty="0">
              <a:ln>
                <a:noFill/>
              </a:ln>
              <a:solidFill>
                <a:schemeClr val="tx1">
                  <a:lumMod val="75000"/>
                  <a:lumOff val="25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4200"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4C80D1"/>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726440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4C80D1"/>
                </a:solidFill>
                <a:effectLst/>
                <a:uLnTx/>
                <a:uFillTx/>
              </a:rPr>
              <a:pPr marR="0" lvl="0" indent="0" defTabSz="457200" fontAlgn="auto">
                <a:spcBef>
                  <a:spcPts val="0"/>
                </a:spcBef>
                <a:spcAft>
                  <a:spcPts val="600"/>
                </a:spcAft>
                <a:buClrTx/>
                <a:buSzTx/>
                <a:buFontTx/>
                <a:buNone/>
                <a:tabLst/>
                <a:defRPr/>
              </a:pPr>
              <a:t>17</a:t>
            </a:fld>
            <a:endParaRPr kumimoji="0" lang="en-US" b="0" i="0" u="none" strike="noStrike" cap="none" spc="0" normalizeH="0" baseline="0" noProof="0">
              <a:ln>
                <a:noFill/>
              </a:ln>
              <a:solidFill>
                <a:srgbClr val="4C80D1"/>
              </a:solidFill>
              <a:effectLst/>
              <a:uLnTx/>
              <a:uFillTx/>
            </a:endParaRPr>
          </a:p>
        </p:txBody>
      </p:sp>
      <p:pic>
        <p:nvPicPr>
          <p:cNvPr id="9" name="Picture 8" descr="Young adult in counseling">
            <a:extLst>
              <a:ext uri="{FF2B5EF4-FFF2-40B4-BE49-F238E27FC236}">
                <a16:creationId xmlns:a16="http://schemas.microsoft.com/office/drawing/2014/main" id="{CC16A1CB-9FD2-4EA2-DDC7-321FFF6FC80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8042147" y="601201"/>
            <a:ext cx="3703320" cy="5774200"/>
          </a:xfrm>
          <a:prstGeom prst="rect">
            <a:avLst/>
          </a:prstGeom>
        </p:spPr>
      </p:pic>
    </p:spTree>
    <p:extLst>
      <p:ext uri="{BB962C8B-B14F-4D97-AF65-F5344CB8AC3E}">
        <p14:creationId xmlns:p14="http://schemas.microsoft.com/office/powerpoint/2010/main" val="2226440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1" y="702156"/>
            <a:ext cx="7011413" cy="1013800"/>
          </a:xfrm>
        </p:spPr>
        <p:txBody>
          <a:bodyPr vert="horz" lIns="91440" tIns="45720" rIns="91440" bIns="45720" rtlCol="0" anchor="b">
            <a:normAutofit/>
          </a:bodyPr>
          <a:lstStyle/>
          <a:p>
            <a:r>
              <a:rPr lang="en-US" b="0" kern="1200" cap="all">
                <a:solidFill>
                  <a:schemeClr val="tx2"/>
                </a:solidFill>
                <a:latin typeface="+mj-lt"/>
                <a:ea typeface="+mj-ea"/>
                <a:cs typeface="+mj-cs"/>
              </a:rPr>
              <a:t>Manipulation</a:t>
            </a: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4200" y="1896533"/>
            <a:ext cx="701141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Only to be utilised in limited circumstances</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Can be an effective mode for pushing change forward</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lang="en-US" sz="2000" dirty="0">
                <a:solidFill>
                  <a:schemeClr val="tx1">
                    <a:lumMod val="75000"/>
                    <a:lumOff val="25000"/>
                  </a:schemeClr>
                </a:solidFill>
              </a:rPr>
              <a:t>Includes selectively conveying information to engender a particular response</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However, if the means of manipulation are discovered, they may ultimately engender more resistance and a lack of trust!</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Also: involve a recognised leader (or famous individual) to participate in the strategic plan roll-out to get them to lead their followers along the strategic direction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4200"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726440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18</a:t>
            </a:fld>
            <a:endParaRPr kumimoji="0" lang="en-US" b="0" i="0" u="none" strike="noStrike" cap="none" spc="0" normalizeH="0" baseline="0" noProof="0">
              <a:ln>
                <a:noFill/>
              </a:ln>
              <a:effectLst/>
              <a:uLnTx/>
              <a:uFillTx/>
            </a:endParaRPr>
          </a:p>
        </p:txBody>
      </p:sp>
      <p:pic>
        <p:nvPicPr>
          <p:cNvPr id="7" name="Picture 6" descr="Top shot of a representation of networks with stick figures.">
            <a:extLst>
              <a:ext uri="{FF2B5EF4-FFF2-40B4-BE49-F238E27FC236}">
                <a16:creationId xmlns:a16="http://schemas.microsoft.com/office/drawing/2014/main" id="{03D24E8D-877B-9909-B2DC-B892436699C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8042147" y="601201"/>
            <a:ext cx="3703320" cy="5774200"/>
          </a:xfrm>
          <a:prstGeom prst="rect">
            <a:avLst/>
          </a:prstGeom>
        </p:spPr>
      </p:pic>
    </p:spTree>
    <p:extLst>
      <p:ext uri="{BB962C8B-B14F-4D97-AF65-F5344CB8AC3E}">
        <p14:creationId xmlns:p14="http://schemas.microsoft.com/office/powerpoint/2010/main" val="11343097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1" y="702156"/>
            <a:ext cx="7011413" cy="1013800"/>
          </a:xfrm>
        </p:spPr>
        <p:txBody>
          <a:bodyPr vert="horz" lIns="91440" tIns="45720" rIns="91440" bIns="45720" rtlCol="0" anchor="b">
            <a:normAutofit/>
          </a:bodyPr>
          <a:lstStyle/>
          <a:p>
            <a:r>
              <a:rPr lang="en-US" b="0" kern="1200" cap="all">
                <a:solidFill>
                  <a:schemeClr val="tx2"/>
                </a:solidFill>
                <a:latin typeface="+mj-lt"/>
                <a:ea typeface="+mj-ea"/>
                <a:cs typeface="+mj-cs"/>
              </a:rPr>
              <a:t>coercion</a:t>
            </a: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4200" y="1896533"/>
            <a:ext cx="701141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200" b="0" i="0" u="none" strike="noStrike" cap="none" spc="0" normalizeH="0" baseline="0" noProof="0" dirty="0">
                <a:ln>
                  <a:noFill/>
                </a:ln>
                <a:solidFill>
                  <a:schemeClr val="tx1">
                    <a:lumMod val="75000"/>
                    <a:lumOff val="25000"/>
                  </a:schemeClr>
                </a:solidFill>
                <a:effectLst/>
                <a:uLnTx/>
                <a:uFillTx/>
              </a:rPr>
              <a:t>Undertaking explicit or implicit means to force employees to carry out the strategic change</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200" b="0" i="0" u="none" strike="noStrike" cap="none" spc="0" normalizeH="0" baseline="0" noProof="0" dirty="0">
                <a:ln>
                  <a:noFill/>
                </a:ln>
                <a:solidFill>
                  <a:schemeClr val="tx1">
                    <a:lumMod val="75000"/>
                    <a:lumOff val="25000"/>
                  </a:schemeClr>
                </a:solidFill>
                <a:effectLst/>
                <a:uLnTx/>
                <a:uFillTx/>
              </a:rPr>
              <a:t>Includes threats, firings, or demotions or transfers</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200" b="0" i="0" u="none" strike="noStrike" cap="none" spc="0" normalizeH="0" baseline="0" noProof="0" dirty="0">
                <a:ln>
                  <a:noFill/>
                </a:ln>
                <a:solidFill>
                  <a:schemeClr val="tx1">
                    <a:lumMod val="75000"/>
                    <a:lumOff val="25000"/>
                  </a:schemeClr>
                </a:solidFill>
                <a:effectLst/>
                <a:uLnTx/>
                <a:uFillTx/>
              </a:rPr>
              <a:t>Most dangerous strategy to employ – leads to distinctive resistance, pushback and sabotage!</a:t>
            </a: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kumimoji="0" lang="en-US" sz="2200" b="0" i="0" u="none" strike="noStrike" cap="none" spc="0" normalizeH="0" baseline="0" noProof="0" dirty="0">
                <a:ln>
                  <a:noFill/>
                </a:ln>
                <a:solidFill>
                  <a:schemeClr val="tx1">
                    <a:lumMod val="75000"/>
                    <a:lumOff val="25000"/>
                  </a:schemeClr>
                </a:solidFill>
                <a:effectLst/>
                <a:uLnTx/>
                <a:uFillTx/>
              </a:rPr>
              <a:t>Should be used only in select circumstances (e.g. in an emergency or extremely time-sensitive crises)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4200" y="5951811"/>
            <a:ext cx="4989875"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726440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19</a:t>
            </a:fld>
            <a:endParaRPr kumimoji="0" lang="en-US" b="0" i="0" u="none" strike="noStrike" cap="none" spc="0" normalizeH="0" baseline="0" noProof="0">
              <a:ln>
                <a:noFill/>
              </a:ln>
              <a:effectLst/>
              <a:uLnTx/>
              <a:uFillTx/>
            </a:endParaRPr>
          </a:p>
        </p:txBody>
      </p:sp>
      <p:pic>
        <p:nvPicPr>
          <p:cNvPr id="7" name="Picture 6" descr="Person staring at numbers">
            <a:extLst>
              <a:ext uri="{FF2B5EF4-FFF2-40B4-BE49-F238E27FC236}">
                <a16:creationId xmlns:a16="http://schemas.microsoft.com/office/drawing/2014/main" id="{E7DAF4B8-A6CA-66E6-ACDA-95D6C7CE927E}"/>
              </a:ext>
            </a:extLst>
          </p:cNvPr>
          <p:cNvPicPr>
            <a:picLocks noChangeAspect="1"/>
          </p:cNvPicPr>
          <p:nvPr/>
        </p:nvPicPr>
        <p:blipFill>
          <a:blip r:embed="rId2" cstate="screen">
            <a:extLst>
              <a:ext uri="{28A0092B-C50C-407E-A947-70E740481C1C}">
                <a14:useLocalDpi xmlns:a14="http://schemas.microsoft.com/office/drawing/2010/main"/>
              </a:ext>
            </a:extLst>
          </a:blip>
          <a:srcRect/>
          <a:stretch/>
        </p:blipFill>
        <p:spPr>
          <a:xfrm>
            <a:off x="8042147" y="601201"/>
            <a:ext cx="3703320" cy="5774200"/>
          </a:xfrm>
          <a:prstGeom prst="rect">
            <a:avLst/>
          </a:prstGeom>
        </p:spPr>
      </p:pic>
    </p:spTree>
    <p:extLst>
      <p:ext uri="{BB962C8B-B14F-4D97-AF65-F5344CB8AC3E}">
        <p14:creationId xmlns:p14="http://schemas.microsoft.com/office/powerpoint/2010/main" val="25384869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Digital transformation</a:t>
            </a: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sz="2400" b="1" dirty="0">
                <a:solidFill>
                  <a:schemeClr val="tx2"/>
                </a:solidFill>
              </a:rPr>
              <a:t>We will explore:</a:t>
            </a:r>
            <a:endParaRPr kumimoji="0" lang="en-US" sz="2400" b="1" i="0" u="none" strike="noStrike" cap="none" spc="0" normalizeH="0" baseline="0" noProof="0" dirty="0">
              <a:ln>
                <a:noFill/>
              </a:ln>
              <a:solidFill>
                <a:schemeClr val="tx2"/>
              </a:solidFill>
              <a:effectLst/>
              <a:uLnTx/>
              <a:uFillTx/>
            </a:endParaRP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400" b="0" i="0" u="none" strike="noStrike" cap="none" spc="0" normalizeH="0" baseline="0" noProof="0" dirty="0">
              <a:ln>
                <a:noFill/>
              </a:ln>
              <a:solidFill>
                <a:schemeClr val="tx2"/>
              </a:solidFill>
              <a:effectLst/>
              <a:uLnTx/>
              <a:uFillTx/>
            </a:endParaRP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chemeClr val="tx2"/>
                </a:solidFill>
                <a:effectLst/>
                <a:uLnTx/>
                <a:uFillTx/>
              </a:rPr>
              <a:t>What is Digital Transformation?</a:t>
            </a: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400" b="1" i="0" u="none" strike="noStrike" cap="none" spc="0" normalizeH="0" baseline="0" noProof="0" dirty="0">
              <a:ln>
                <a:noFill/>
              </a:ln>
              <a:solidFill>
                <a:schemeClr val="tx2"/>
              </a:solidFill>
              <a:effectLst/>
              <a:uLnTx/>
              <a:uFillTx/>
            </a:endParaRP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chemeClr val="tx2"/>
                </a:solidFill>
                <a:effectLst/>
                <a:uLnTx/>
                <a:uFillTx/>
              </a:rPr>
              <a:t>Digital Transformation strategy</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dirty="0">
              <a:ln>
                <a:noFill/>
              </a:ln>
              <a:solidFill>
                <a:srgbClr val="177BEE"/>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177BEE"/>
                </a:solidFill>
                <a:effectLst/>
                <a:uLnTx/>
                <a:uFillTx/>
              </a:rPr>
              <a:pPr marR="0" lvl="0" indent="0" defTabSz="457200" fontAlgn="auto">
                <a:spcBef>
                  <a:spcPts val="0"/>
                </a:spcBef>
                <a:spcAft>
                  <a:spcPts val="600"/>
                </a:spcAft>
                <a:buClrTx/>
                <a:buSzTx/>
                <a:buFontTx/>
                <a:buNone/>
                <a:tabLst/>
                <a:defRPr/>
              </a:pPr>
              <a:t>20</a:t>
            </a:fld>
            <a:endParaRPr kumimoji="0" lang="en-US" b="0" i="0" u="none" strike="noStrike" cap="none" spc="0" normalizeH="0" baseline="0" noProof="0">
              <a:ln>
                <a:noFill/>
              </a:ln>
              <a:solidFill>
                <a:srgbClr val="177BEE"/>
              </a:solidFill>
              <a:effectLst/>
              <a:uLnTx/>
              <a:uFillTx/>
            </a:endParaRPr>
          </a:p>
        </p:txBody>
      </p:sp>
      <p:pic>
        <p:nvPicPr>
          <p:cNvPr id="7" name="Picture 6">
            <a:extLst>
              <a:ext uri="{FF2B5EF4-FFF2-40B4-BE49-F238E27FC236}">
                <a16:creationId xmlns:a16="http://schemas.microsoft.com/office/drawing/2014/main" id="{1D2CBDDA-790B-8DA2-B46C-E4FE7A8E4E7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21102759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103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0DD47BCD-F62B-39F2-69B8-9F3F49A26980}"/>
              </a:ext>
            </a:extLst>
          </p:cNvPr>
          <p:cNvSpPr>
            <a:spLocks noGrp="1"/>
          </p:cNvSpPr>
          <p:nvPr>
            <p:ph type="title"/>
          </p:nvPr>
        </p:nvSpPr>
        <p:spPr>
          <a:xfrm>
            <a:off x="581193" y="702156"/>
            <a:ext cx="6540462" cy="744541"/>
          </a:xfrm>
        </p:spPr>
        <p:txBody>
          <a:bodyPr>
            <a:normAutofit/>
          </a:bodyPr>
          <a:lstStyle/>
          <a:p>
            <a:r>
              <a:rPr lang="en-GB" dirty="0">
                <a:solidFill>
                  <a:schemeClr val="tx2"/>
                </a:solidFill>
              </a:rPr>
              <a:t>Digital transformation</a:t>
            </a:r>
          </a:p>
        </p:txBody>
      </p:sp>
      <p:sp>
        <p:nvSpPr>
          <p:cNvPr id="1039" name="Rectangle 103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E8119A86-FF4F-43B0-CD34-FBF363AAED9C}"/>
              </a:ext>
            </a:extLst>
          </p:cNvPr>
          <p:cNvSpPr>
            <a:spLocks noGrp="1"/>
          </p:cNvSpPr>
          <p:nvPr>
            <p:ph idx="1"/>
          </p:nvPr>
        </p:nvSpPr>
        <p:spPr>
          <a:xfrm>
            <a:off x="581194" y="1896532"/>
            <a:ext cx="7841446" cy="4077547"/>
          </a:xfrm>
        </p:spPr>
        <p:txBody>
          <a:bodyPr>
            <a:noAutofit/>
          </a:bodyPr>
          <a:lstStyle/>
          <a:p>
            <a:r>
              <a:rPr lang="en-GB" sz="1800" b="0" i="0" dirty="0">
                <a:solidFill>
                  <a:schemeClr val="tx2"/>
                </a:solidFill>
                <a:effectLst/>
              </a:rPr>
              <a:t>Digital Transformation is:</a:t>
            </a:r>
          </a:p>
          <a:p>
            <a:pPr lvl="1"/>
            <a:r>
              <a:rPr lang="en-GB" sz="1800" dirty="0">
                <a:solidFill>
                  <a:schemeClr val="tx2"/>
                </a:solidFill>
              </a:rPr>
              <a:t>O</a:t>
            </a:r>
            <a:r>
              <a:rPr lang="en-GB" sz="1800" b="0" i="0" dirty="0">
                <a:solidFill>
                  <a:schemeClr val="tx2"/>
                </a:solidFill>
                <a:effectLst/>
              </a:rPr>
              <a:t>ne of the largest risks and greatest opportunities</a:t>
            </a:r>
          </a:p>
          <a:p>
            <a:pPr lvl="1"/>
            <a:r>
              <a:rPr lang="en-GB" sz="1800" b="0" i="0" dirty="0">
                <a:solidFill>
                  <a:schemeClr val="tx2"/>
                </a:solidFill>
                <a:effectLst/>
              </a:rPr>
              <a:t>Facing both public and private-sector organisations globally</a:t>
            </a:r>
          </a:p>
          <a:p>
            <a:endParaRPr lang="en-GB" sz="800" dirty="0">
              <a:solidFill>
                <a:schemeClr val="tx2"/>
              </a:solidFill>
            </a:endParaRPr>
          </a:p>
          <a:p>
            <a:r>
              <a:rPr lang="en-GB" sz="1800" dirty="0">
                <a:solidFill>
                  <a:schemeClr val="tx2"/>
                </a:solidFill>
              </a:rPr>
              <a:t>Digital transformation must be driven from the top down</a:t>
            </a:r>
          </a:p>
          <a:p>
            <a:endParaRPr lang="en-GB" sz="800" dirty="0">
              <a:solidFill>
                <a:schemeClr val="tx2"/>
              </a:solidFill>
            </a:endParaRPr>
          </a:p>
          <a:p>
            <a:r>
              <a:rPr lang="en-GB" sz="1800" dirty="0">
                <a:solidFill>
                  <a:schemeClr val="tx2"/>
                </a:solidFill>
              </a:rPr>
              <a:t>The scope of digital transformation and its implications are still evolving, and its impacts are still being understood.</a:t>
            </a:r>
          </a:p>
          <a:p>
            <a:endParaRPr lang="en-GB" sz="800" dirty="0">
              <a:solidFill>
                <a:schemeClr val="tx2"/>
              </a:solidFill>
            </a:endParaRPr>
          </a:p>
          <a:p>
            <a:r>
              <a:rPr lang="en-GB" sz="1800" dirty="0">
                <a:solidFill>
                  <a:schemeClr val="tx2"/>
                </a:solidFill>
              </a:rPr>
              <a:t>Digital transformation has created whole new industries and business models — on-demand transportation services like Uber and lodging services like Airbnb</a:t>
            </a:r>
          </a:p>
        </p:txBody>
      </p:sp>
      <p:pic>
        <p:nvPicPr>
          <p:cNvPr id="1028" name="Picture 4" descr="Explore the Uber Platform | Uber United States">
            <a:extLst>
              <a:ext uri="{FF2B5EF4-FFF2-40B4-BE49-F238E27FC236}">
                <a16:creationId xmlns:a16="http://schemas.microsoft.com/office/drawing/2014/main" id="{A6FF3CFD-63A5-2318-F072-7B9C33039B97}"/>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bwMode="auto">
          <a:xfrm>
            <a:off x="9472955" y="2225832"/>
            <a:ext cx="1611600" cy="150971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Great Logo Design Inspiration: Airbnb | DesignRush">
            <a:extLst>
              <a:ext uri="{FF2B5EF4-FFF2-40B4-BE49-F238E27FC236}">
                <a16:creationId xmlns:a16="http://schemas.microsoft.com/office/drawing/2014/main" id="{63A8839D-EF60-EAB3-F92E-905B46E12257}"/>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9295118" y="4509727"/>
            <a:ext cx="1967273" cy="993472"/>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D87BAC8D-F782-047C-4BCF-05E034E7709D}"/>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Siebel, T.M. (2019) Digital Transformation: Survive and Thrive in an Era of Mass Extinction. New York: </a:t>
            </a:r>
            <a:r>
              <a:rPr kumimoji="0" lang="en-GB"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RosettaBooks</a:t>
            </a:r>
            <a:r>
              <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a:t>
            </a: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7F2E1FE-FDB2-310E-8A9E-E76FF1E2EE41}"/>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21</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7123148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47BCD-F62B-39F2-69B8-9F3F49A26980}"/>
              </a:ext>
            </a:extLst>
          </p:cNvPr>
          <p:cNvSpPr>
            <a:spLocks noGrp="1"/>
          </p:cNvSpPr>
          <p:nvPr>
            <p:ph type="title"/>
          </p:nvPr>
        </p:nvSpPr>
        <p:spPr>
          <a:xfrm>
            <a:off x="581193" y="882733"/>
            <a:ext cx="6309003" cy="1013800"/>
          </a:xfrm>
        </p:spPr>
        <p:txBody>
          <a:bodyPr>
            <a:normAutofit fontScale="90000"/>
          </a:bodyPr>
          <a:lstStyle/>
          <a:p>
            <a:r>
              <a:rPr lang="en-GB" dirty="0">
                <a:solidFill>
                  <a:schemeClr val="tx2"/>
                </a:solidFill>
              </a:rPr>
              <a:t>The first and second waves of innovation against the tsunami of digital transformation</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8119A86-FF4F-43B0-CD34-FBF363AAED9C}"/>
              </a:ext>
            </a:extLst>
          </p:cNvPr>
          <p:cNvSpPr>
            <a:spLocks noGrp="1"/>
          </p:cNvSpPr>
          <p:nvPr>
            <p:ph idx="1"/>
          </p:nvPr>
        </p:nvSpPr>
        <p:spPr>
          <a:xfrm>
            <a:off x="581194" y="1896533"/>
            <a:ext cx="6309003" cy="3962266"/>
          </a:xfrm>
        </p:spPr>
        <p:txBody>
          <a:bodyPr>
            <a:normAutofit/>
          </a:bodyPr>
          <a:lstStyle/>
          <a:p>
            <a:r>
              <a:rPr lang="en-GB" sz="2000" dirty="0">
                <a:solidFill>
                  <a:schemeClr val="tx2"/>
                </a:solidFill>
              </a:rPr>
              <a:t>The first wave of innovation: </a:t>
            </a:r>
            <a:r>
              <a:rPr lang="en-GB" sz="2000" b="1" dirty="0">
                <a:solidFill>
                  <a:srgbClr val="0070C0"/>
                </a:solidFill>
              </a:rPr>
              <a:t>Digitalisation</a:t>
            </a:r>
          </a:p>
          <a:p>
            <a:endParaRPr lang="en-GB" sz="400" b="1" dirty="0">
              <a:solidFill>
                <a:srgbClr val="0070C0"/>
              </a:solidFill>
            </a:endParaRPr>
          </a:p>
          <a:p>
            <a:r>
              <a:rPr lang="en-GB" sz="2000" dirty="0">
                <a:solidFill>
                  <a:schemeClr val="tx2"/>
                </a:solidFill>
              </a:rPr>
              <a:t>The second wave of innovation: </a:t>
            </a:r>
            <a:r>
              <a:rPr lang="en-GB" sz="2000" b="1" dirty="0">
                <a:solidFill>
                  <a:srgbClr val="0070C0"/>
                </a:solidFill>
              </a:rPr>
              <a:t>Internet</a:t>
            </a:r>
          </a:p>
          <a:p>
            <a:endParaRPr lang="en-GB" sz="400" b="1" dirty="0">
              <a:solidFill>
                <a:srgbClr val="0070C0"/>
              </a:solidFill>
            </a:endParaRPr>
          </a:p>
          <a:p>
            <a:r>
              <a:rPr lang="en-GB" sz="2000" dirty="0">
                <a:solidFill>
                  <a:schemeClr val="tx2"/>
                </a:solidFill>
              </a:rPr>
              <a:t>Both waves will be overwhelmed by the </a:t>
            </a:r>
            <a:r>
              <a:rPr lang="en-GB" sz="2000" b="1" dirty="0">
                <a:solidFill>
                  <a:srgbClr val="0070C0"/>
                </a:solidFill>
              </a:rPr>
              <a:t>tsunami of Digital Transformation.</a:t>
            </a:r>
          </a:p>
          <a:p>
            <a:endParaRPr lang="en-GB" sz="400" b="1" dirty="0">
              <a:solidFill>
                <a:srgbClr val="0070C0"/>
              </a:solidFill>
            </a:endParaRPr>
          </a:p>
          <a:p>
            <a:r>
              <a:rPr lang="en-GB" sz="2000" dirty="0">
                <a:solidFill>
                  <a:schemeClr val="tx2"/>
                </a:solidFill>
              </a:rPr>
              <a:t>Although digital transformation will bring about similar productivity benefits, these benefits will be achieved in a very different way.</a:t>
            </a:r>
          </a:p>
        </p:txBody>
      </p:sp>
      <p:sp>
        <p:nvSpPr>
          <p:cNvPr id="4" name="Footer Placeholder 3">
            <a:extLst>
              <a:ext uri="{FF2B5EF4-FFF2-40B4-BE49-F238E27FC236}">
                <a16:creationId xmlns:a16="http://schemas.microsoft.com/office/drawing/2014/main" id="{D87BAC8D-F782-047C-4BCF-05E034E7709D}"/>
              </a:ext>
            </a:extLst>
          </p:cNvPr>
          <p:cNvSpPr>
            <a:spLocks noGrp="1"/>
          </p:cNvSpPr>
          <p:nvPr>
            <p:ph type="ftr" sz="quarter" idx="11"/>
          </p:nvPr>
        </p:nvSpPr>
        <p:spPr>
          <a:xfrm>
            <a:off x="581193" y="5951811"/>
            <a:ext cx="4277410" cy="365125"/>
          </a:xfrm>
        </p:spPr>
        <p:txBody>
          <a:bodyPr>
            <a:normAutofit/>
          </a:bodyPr>
          <a:lstStyle/>
          <a:p>
            <a:pPr marL="0" marR="0" lvl="0" indent="0" defTabSz="914400" rtl="0" eaLnBrk="1" fontAlgn="auto" latinLnBrk="0" hangingPunct="1">
              <a:lnSpc>
                <a:spcPct val="90000"/>
              </a:lnSpc>
              <a:spcBef>
                <a:spcPts val="0"/>
              </a:spcBef>
              <a:spcAft>
                <a:spcPts val="600"/>
              </a:spcAft>
              <a:buClrTx/>
              <a:buSzTx/>
              <a:buFontTx/>
              <a:buNone/>
              <a:tabLst/>
              <a:defRPr/>
            </a:pPr>
            <a:r>
              <a:rPr kumimoji="0" lang="en-GB" b="0" i="0" u="none" strike="noStrike" kern="1200" cap="all" spc="0" normalizeH="0" baseline="0" noProof="0">
                <a:ln>
                  <a:noFill/>
                </a:ln>
                <a:solidFill>
                  <a:srgbClr val="C9A97E"/>
                </a:solidFill>
                <a:effectLst/>
                <a:uLnTx/>
                <a:uFillTx/>
                <a:latin typeface="Franklin Gothic Book" panose="020B0502020104020203"/>
                <a:ea typeface="+mn-ea"/>
                <a:cs typeface="+mn-cs"/>
              </a:rPr>
              <a:t>Siebel, T.M. (2019) Digital Transformation: Survive and Thrive in an Era of Mass Extinction. New York: </a:t>
            </a:r>
            <a:r>
              <a:rPr kumimoji="0" lang="en-GB" b="0" i="0" u="none" strike="noStrike" kern="1200" cap="all" spc="0" normalizeH="0" baseline="0" noProof="0" err="1">
                <a:ln>
                  <a:noFill/>
                </a:ln>
                <a:solidFill>
                  <a:srgbClr val="C9A97E"/>
                </a:solidFill>
                <a:effectLst/>
                <a:uLnTx/>
                <a:uFillTx/>
                <a:latin typeface="Franklin Gothic Book" panose="020B0502020104020203"/>
                <a:ea typeface="+mn-ea"/>
                <a:cs typeface="+mn-cs"/>
              </a:rPr>
              <a:t>RosettaBooks</a:t>
            </a:r>
            <a:r>
              <a:rPr kumimoji="0" lang="en-GB" b="0" i="0" u="none" strike="noStrike" kern="1200" cap="all" spc="0" normalizeH="0" baseline="0" noProof="0">
                <a:ln>
                  <a:noFill/>
                </a:ln>
                <a:solidFill>
                  <a:srgbClr val="C9A97E"/>
                </a:solidFill>
                <a:effectLst/>
                <a:uLnTx/>
                <a:uFillTx/>
                <a:latin typeface="Franklin Gothic Book" panose="020B0502020104020203"/>
                <a:ea typeface="+mn-ea"/>
                <a:cs typeface="+mn-cs"/>
              </a:rPr>
              <a:t>.</a:t>
            </a:r>
            <a:endParaRPr kumimoji="0" lang="en-US" b="0" i="0" u="none" strike="noStrike" kern="1200" cap="all" spc="0" normalizeH="0" baseline="0" noProof="0">
              <a:ln>
                <a:noFill/>
              </a:ln>
              <a:solidFill>
                <a:srgbClr val="C9A97E"/>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7F2E1FE-FDB2-310E-8A9E-E76FF1E2EE41}"/>
              </a:ext>
            </a:extLst>
          </p:cNvPr>
          <p:cNvSpPr>
            <a:spLocks noGrp="1"/>
          </p:cNvSpPr>
          <p:nvPr>
            <p:ph type="sldNum" sz="quarter" idx="12"/>
          </p:nvPr>
        </p:nvSpPr>
        <p:spPr>
          <a:xfrm>
            <a:off x="657678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C9A97E"/>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22</a:t>
            </a:fld>
            <a:endParaRPr kumimoji="0" lang="en-US" b="0" i="0" u="none" strike="noStrike" kern="1200" cap="none" spc="0" normalizeH="0" baseline="0" noProof="0">
              <a:ln>
                <a:noFill/>
              </a:ln>
              <a:solidFill>
                <a:srgbClr val="C9A97E"/>
              </a:solidFill>
              <a:effectLst/>
              <a:uLnTx/>
              <a:uFillTx/>
              <a:latin typeface="Franklin Gothic Book" panose="020B0502020104020203"/>
              <a:ea typeface="+mn-ea"/>
              <a:cs typeface="+mn-cs"/>
            </a:endParaRPr>
          </a:p>
        </p:txBody>
      </p:sp>
      <p:pic>
        <p:nvPicPr>
          <p:cNvPr id="9" name="Picture 8" descr="A big wave in the sea">
            <a:extLst>
              <a:ext uri="{FF2B5EF4-FFF2-40B4-BE49-F238E27FC236}">
                <a16:creationId xmlns:a16="http://schemas.microsoft.com/office/drawing/2014/main" id="{FF8B60DA-2292-C3C0-9899-3849B3A1205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15246272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47BCD-F62B-39F2-69B8-9F3F49A26980}"/>
              </a:ext>
            </a:extLst>
          </p:cNvPr>
          <p:cNvSpPr>
            <a:spLocks noGrp="1"/>
          </p:cNvSpPr>
          <p:nvPr>
            <p:ph type="title"/>
          </p:nvPr>
        </p:nvSpPr>
        <p:spPr>
          <a:xfrm>
            <a:off x="581193" y="702156"/>
            <a:ext cx="6309003" cy="1013800"/>
          </a:xfrm>
        </p:spPr>
        <p:txBody>
          <a:bodyPr>
            <a:normAutofit/>
          </a:bodyPr>
          <a:lstStyle/>
          <a:p>
            <a:r>
              <a:rPr lang="en-GB">
                <a:solidFill>
                  <a:schemeClr val="tx2"/>
                </a:solidFill>
              </a:rPr>
              <a:t>Digitalisation – The first wave of innovation</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8119A86-FF4F-43B0-CD34-FBF363AAED9C}"/>
              </a:ext>
            </a:extLst>
          </p:cNvPr>
          <p:cNvSpPr>
            <a:spLocks noGrp="1"/>
          </p:cNvSpPr>
          <p:nvPr>
            <p:ph idx="1"/>
          </p:nvPr>
        </p:nvSpPr>
        <p:spPr>
          <a:xfrm>
            <a:off x="581194" y="1896533"/>
            <a:ext cx="6309003" cy="3962266"/>
          </a:xfrm>
        </p:spPr>
        <p:txBody>
          <a:bodyPr>
            <a:normAutofit/>
          </a:bodyPr>
          <a:lstStyle/>
          <a:p>
            <a:pPr marL="0" indent="0">
              <a:buNone/>
            </a:pPr>
            <a:r>
              <a:rPr lang="en-GB" dirty="0">
                <a:solidFill>
                  <a:schemeClr val="tx2"/>
                </a:solidFill>
              </a:rPr>
              <a:t>Digitalisation made work easier, more accurate, and more automated:</a:t>
            </a:r>
          </a:p>
          <a:p>
            <a:r>
              <a:rPr lang="en-GB" dirty="0">
                <a:solidFill>
                  <a:schemeClr val="tx2"/>
                </a:solidFill>
              </a:rPr>
              <a:t>First, digitalising calculations, databases etc. — previously created and maintained by hand — transformed hours or months of human work into seconds of automated logic available by keyboard.</a:t>
            </a:r>
          </a:p>
          <a:p>
            <a:r>
              <a:rPr lang="en-GB" dirty="0">
                <a:solidFill>
                  <a:schemeClr val="tx2"/>
                </a:solidFill>
              </a:rPr>
              <a:t>Then, several generations of desktop suites provided sophisticated applications that replaced specialised systems — desktop publishing, graphics design systems (e.g. computer-aided design (CAD))</a:t>
            </a:r>
          </a:p>
          <a:p>
            <a:pPr marL="0" indent="0">
              <a:buNone/>
            </a:pPr>
            <a:r>
              <a:rPr lang="en-GB" dirty="0">
                <a:solidFill>
                  <a:schemeClr val="tx2"/>
                </a:solidFill>
              </a:rPr>
              <a:t>Complicated multi-tab spreadsheets with formulas and algorithms started to hint at what AI can do today...</a:t>
            </a:r>
          </a:p>
        </p:txBody>
      </p:sp>
      <p:sp>
        <p:nvSpPr>
          <p:cNvPr id="4" name="Footer Placeholder 3">
            <a:extLst>
              <a:ext uri="{FF2B5EF4-FFF2-40B4-BE49-F238E27FC236}">
                <a16:creationId xmlns:a16="http://schemas.microsoft.com/office/drawing/2014/main" id="{D87BAC8D-F782-047C-4BCF-05E034E7709D}"/>
              </a:ext>
            </a:extLst>
          </p:cNvPr>
          <p:cNvSpPr>
            <a:spLocks noGrp="1"/>
          </p:cNvSpPr>
          <p:nvPr>
            <p:ph type="ftr" sz="quarter" idx="11"/>
          </p:nvPr>
        </p:nvSpPr>
        <p:spPr>
          <a:xfrm>
            <a:off x="581193" y="5951811"/>
            <a:ext cx="4277410" cy="365125"/>
          </a:xfrm>
        </p:spPr>
        <p:txBody>
          <a:bodyPr>
            <a:normAutofit/>
          </a:bodyPr>
          <a:lstStyle/>
          <a:p>
            <a:pPr marL="0" marR="0" lvl="0" indent="0" defTabSz="914400" rtl="0" eaLnBrk="1" fontAlgn="auto" latinLnBrk="0" hangingPunct="1">
              <a:lnSpc>
                <a:spcPct val="90000"/>
              </a:lnSpc>
              <a:spcBef>
                <a:spcPts val="0"/>
              </a:spcBef>
              <a:spcAft>
                <a:spcPts val="600"/>
              </a:spcAft>
              <a:buClrTx/>
              <a:buSzTx/>
              <a:buFontTx/>
              <a:buNone/>
              <a:tabLst/>
              <a:defRPr/>
            </a:pPr>
            <a:r>
              <a:rPr kumimoji="0" lang="en-GB" b="0" i="0" u="none" strike="noStrike" kern="1200" cap="all" spc="0" normalizeH="0" baseline="0" noProof="0">
                <a:ln>
                  <a:noFill/>
                </a:ln>
                <a:effectLst/>
                <a:uLnTx/>
                <a:uFillTx/>
                <a:latin typeface="Franklin Gothic Book" panose="020B0502020104020203"/>
                <a:ea typeface="+mn-ea"/>
                <a:cs typeface="+mn-cs"/>
              </a:rPr>
              <a:t>Siebel, T.M. (2019) Digital Transformation: Survive and Thrive in an Era of Mass Extinction. New York: </a:t>
            </a:r>
            <a:r>
              <a:rPr kumimoji="0" lang="en-GB" b="0" i="0" u="none" strike="noStrike" kern="1200" cap="all" spc="0" normalizeH="0" baseline="0" noProof="0" err="1">
                <a:ln>
                  <a:noFill/>
                </a:ln>
                <a:effectLst/>
                <a:uLnTx/>
                <a:uFillTx/>
                <a:latin typeface="Franklin Gothic Book" panose="020B0502020104020203"/>
                <a:ea typeface="+mn-ea"/>
                <a:cs typeface="+mn-cs"/>
              </a:rPr>
              <a:t>RosettaBooks</a:t>
            </a:r>
            <a:r>
              <a:rPr kumimoji="0" lang="en-GB" b="0" i="0" u="none" strike="noStrike" kern="1200" cap="all" spc="0" normalizeH="0" baseline="0" noProof="0">
                <a:ln>
                  <a:noFill/>
                </a:ln>
                <a:effectLst/>
                <a:uLnTx/>
                <a:uFillTx/>
                <a:latin typeface="Franklin Gothic Book" panose="020B0502020104020203"/>
                <a:ea typeface="+mn-ea"/>
                <a:cs typeface="+mn-cs"/>
              </a:rPr>
              <a:t>.</a:t>
            </a: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7F2E1FE-FDB2-310E-8A9E-E76FF1E2EE41}"/>
              </a:ext>
            </a:extLst>
          </p:cNvPr>
          <p:cNvSpPr>
            <a:spLocks noGrp="1"/>
          </p:cNvSpPr>
          <p:nvPr>
            <p:ph type="sldNum" sz="quarter" idx="12"/>
          </p:nvPr>
        </p:nvSpPr>
        <p:spPr>
          <a:xfrm>
            <a:off x="657678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pic>
        <p:nvPicPr>
          <p:cNvPr id="9" name="Picture 8" descr="Closeup of a keyboard">
            <a:extLst>
              <a:ext uri="{FF2B5EF4-FFF2-40B4-BE49-F238E27FC236}">
                <a16:creationId xmlns:a16="http://schemas.microsoft.com/office/drawing/2014/main" id="{EE98A443-83C7-9697-9D88-1735D440490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25188859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47BCD-F62B-39F2-69B8-9F3F49A26980}"/>
              </a:ext>
            </a:extLst>
          </p:cNvPr>
          <p:cNvSpPr>
            <a:spLocks noGrp="1"/>
          </p:cNvSpPr>
          <p:nvPr>
            <p:ph type="title"/>
          </p:nvPr>
        </p:nvSpPr>
        <p:spPr>
          <a:xfrm>
            <a:off x="446533" y="702156"/>
            <a:ext cx="7149081" cy="1013800"/>
          </a:xfrm>
        </p:spPr>
        <p:txBody>
          <a:bodyPr>
            <a:normAutofit/>
          </a:bodyPr>
          <a:lstStyle/>
          <a:p>
            <a:r>
              <a:rPr lang="en-GB" dirty="0">
                <a:solidFill>
                  <a:schemeClr val="tx2"/>
                </a:solidFill>
              </a:rPr>
              <a:t>The internet – The second wave of innovation</a:t>
            </a:r>
          </a:p>
        </p:txBody>
      </p:sp>
      <p:sp>
        <p:nvSpPr>
          <p:cNvPr id="24" name="Rectangle 23">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8119A86-FF4F-43B0-CD34-FBF363AAED9C}"/>
              </a:ext>
            </a:extLst>
          </p:cNvPr>
          <p:cNvSpPr>
            <a:spLocks noGrp="1"/>
          </p:cNvSpPr>
          <p:nvPr>
            <p:ph idx="1"/>
          </p:nvPr>
        </p:nvSpPr>
        <p:spPr>
          <a:xfrm>
            <a:off x="446532" y="1896533"/>
            <a:ext cx="7503638" cy="3962266"/>
          </a:xfrm>
        </p:spPr>
        <p:txBody>
          <a:bodyPr>
            <a:noAutofit/>
          </a:bodyPr>
          <a:lstStyle/>
          <a:p>
            <a:pPr>
              <a:lnSpc>
                <a:spcPct val="100000"/>
              </a:lnSpc>
            </a:pPr>
            <a:r>
              <a:rPr lang="en-GB" dirty="0"/>
              <a:t>Early home pages of Yahoo! and Netscape — were mostly a read-only, passive user experience</a:t>
            </a:r>
          </a:p>
          <a:p>
            <a:pPr>
              <a:lnSpc>
                <a:spcPct val="100000"/>
              </a:lnSpc>
            </a:pPr>
            <a:r>
              <a:rPr lang="en-GB" dirty="0"/>
              <a:t>Early 2000s: emergence of Web 2.0 brought usability improvements, user-generated data, web applications, interaction through virtual communities, Wikipedia, YouTube etc. </a:t>
            </a:r>
          </a:p>
          <a:p>
            <a:pPr>
              <a:lnSpc>
                <a:spcPct val="100000"/>
              </a:lnSpc>
            </a:pPr>
            <a:r>
              <a:rPr lang="en-GB" dirty="0"/>
              <a:t>The first years of The Internet caused disruption in business, government, education — every aspect of our lives.</a:t>
            </a:r>
          </a:p>
          <a:p>
            <a:pPr>
              <a:lnSpc>
                <a:spcPct val="100000"/>
              </a:lnSpc>
            </a:pPr>
            <a:r>
              <a:rPr lang="en-GB" dirty="0"/>
              <a:t>Innovative companies streamlined processes, making them faster and more robust than their analogue counterparts. </a:t>
            </a:r>
          </a:p>
          <a:p>
            <a:pPr>
              <a:lnSpc>
                <a:spcPct val="100000"/>
              </a:lnSpc>
            </a:pPr>
            <a:r>
              <a:rPr lang="en-GB" dirty="0"/>
              <a:t>Companies interacted with customers according to rule-based insights from customer relationship management (CRM) systems. </a:t>
            </a:r>
          </a:p>
          <a:p>
            <a:pPr>
              <a:lnSpc>
                <a:spcPct val="100000"/>
              </a:lnSpc>
            </a:pPr>
            <a:r>
              <a:rPr lang="en-GB" dirty="0"/>
              <a:t>With the internet, these industries reaped enormous productivity boosts, and winners and losers emerged. Travel can now be booked via an app, providing instant mobile passes and tickets. Hotels can be compared on social sites…</a:t>
            </a:r>
          </a:p>
        </p:txBody>
      </p:sp>
      <p:sp>
        <p:nvSpPr>
          <p:cNvPr id="4" name="Footer Placeholder 3">
            <a:extLst>
              <a:ext uri="{FF2B5EF4-FFF2-40B4-BE49-F238E27FC236}">
                <a16:creationId xmlns:a16="http://schemas.microsoft.com/office/drawing/2014/main" id="{D87BAC8D-F782-047C-4BCF-05E034E7709D}"/>
              </a:ext>
            </a:extLst>
          </p:cNvPr>
          <p:cNvSpPr>
            <a:spLocks noGrp="1"/>
          </p:cNvSpPr>
          <p:nvPr>
            <p:ph type="ftr" sz="quarter" idx="11"/>
          </p:nvPr>
        </p:nvSpPr>
        <p:spPr>
          <a:xfrm>
            <a:off x="584200" y="5951811"/>
            <a:ext cx="4989875" cy="365125"/>
          </a:xfrm>
        </p:spPr>
        <p:txBody>
          <a:bodyPr>
            <a:normAutofit/>
          </a:bodyPr>
          <a:lstStyle/>
          <a:p>
            <a:pPr marL="0" marR="0" lvl="0" indent="0" defTabSz="914400" rtl="0" eaLnBrk="1" fontAlgn="auto" latinLnBrk="0" hangingPunct="1">
              <a:lnSpc>
                <a:spcPct val="90000"/>
              </a:lnSpc>
              <a:spcBef>
                <a:spcPts val="0"/>
              </a:spcBef>
              <a:spcAft>
                <a:spcPts val="600"/>
              </a:spcAft>
              <a:buClrTx/>
              <a:buSzTx/>
              <a:buFontTx/>
              <a:buNone/>
              <a:tabLst/>
              <a:defRPr/>
            </a:pPr>
            <a:r>
              <a:rPr kumimoji="0" lang="en-GB" b="0" i="0" u="none" strike="noStrike" kern="1200" cap="all" spc="0" normalizeH="0" baseline="0" noProof="0">
                <a:ln>
                  <a:noFill/>
                </a:ln>
                <a:solidFill>
                  <a:srgbClr val="10C2D9"/>
                </a:solidFill>
                <a:effectLst/>
                <a:uLnTx/>
                <a:uFillTx/>
                <a:latin typeface="Franklin Gothic Book" panose="020B0502020104020203"/>
                <a:ea typeface="+mn-ea"/>
                <a:cs typeface="+mn-cs"/>
              </a:rPr>
              <a:t>Siebel, T.M. (2019) Digital Transformation: Survive and Thrive in an Era of Mass Extinction. New York: RosettaBooks.</a:t>
            </a:r>
            <a:endParaRPr kumimoji="0" lang="en-US" b="0" i="0" u="none" strike="noStrike" kern="1200" cap="all" spc="0" normalizeH="0" baseline="0" noProof="0">
              <a:ln>
                <a:noFill/>
              </a:ln>
              <a:solidFill>
                <a:srgbClr val="10C2D9"/>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7F2E1FE-FDB2-310E-8A9E-E76FF1E2EE41}"/>
              </a:ext>
            </a:extLst>
          </p:cNvPr>
          <p:cNvSpPr>
            <a:spLocks noGrp="1"/>
          </p:cNvSpPr>
          <p:nvPr>
            <p:ph type="sldNum" sz="quarter" idx="12"/>
          </p:nvPr>
        </p:nvSpPr>
        <p:spPr>
          <a:xfrm>
            <a:off x="726440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10C2D9"/>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24</a:t>
            </a:fld>
            <a:endParaRPr kumimoji="0" lang="en-US" b="0" i="0" u="none" strike="noStrike" kern="1200" cap="none" spc="0" normalizeH="0" baseline="0" noProof="0">
              <a:ln>
                <a:noFill/>
              </a:ln>
              <a:solidFill>
                <a:srgbClr val="10C2D9"/>
              </a:solidFill>
              <a:effectLst/>
              <a:uLnTx/>
              <a:uFillTx/>
              <a:latin typeface="Franklin Gothic Book" panose="020B0502020104020203"/>
              <a:ea typeface="+mn-ea"/>
              <a:cs typeface="+mn-cs"/>
            </a:endParaRPr>
          </a:p>
        </p:txBody>
      </p:sp>
      <p:pic>
        <p:nvPicPr>
          <p:cNvPr id="10" name="Picture 9" descr="A line of binary code">
            <a:extLst>
              <a:ext uri="{FF2B5EF4-FFF2-40B4-BE49-F238E27FC236}">
                <a16:creationId xmlns:a16="http://schemas.microsoft.com/office/drawing/2014/main" id="{2147DAE0-0375-DFA3-C45E-B56A3574A2E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8042147" y="601201"/>
            <a:ext cx="3703320" cy="5774200"/>
          </a:xfrm>
          <a:prstGeom prst="rect">
            <a:avLst/>
          </a:prstGeom>
        </p:spPr>
      </p:pic>
    </p:spTree>
    <p:extLst>
      <p:ext uri="{BB962C8B-B14F-4D97-AF65-F5344CB8AC3E}">
        <p14:creationId xmlns:p14="http://schemas.microsoft.com/office/powerpoint/2010/main" val="17318034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47BCD-F62B-39F2-69B8-9F3F49A26980}"/>
              </a:ext>
            </a:extLst>
          </p:cNvPr>
          <p:cNvSpPr>
            <a:spLocks noGrp="1"/>
          </p:cNvSpPr>
          <p:nvPr>
            <p:ph type="title"/>
          </p:nvPr>
        </p:nvSpPr>
        <p:spPr>
          <a:xfrm>
            <a:off x="581193" y="702156"/>
            <a:ext cx="6309003" cy="1013800"/>
          </a:xfrm>
        </p:spPr>
        <p:txBody>
          <a:bodyPr>
            <a:normAutofit/>
          </a:bodyPr>
          <a:lstStyle/>
          <a:p>
            <a:pPr>
              <a:lnSpc>
                <a:spcPct val="90000"/>
              </a:lnSpc>
            </a:pPr>
            <a:r>
              <a:rPr lang="en-GB" sz="2200">
                <a:solidFill>
                  <a:schemeClr val="tx2"/>
                </a:solidFill>
              </a:rPr>
              <a:t>Digitalisation and the internet digitised exiting competencies but did not change processes</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8119A86-FF4F-43B0-CD34-FBF363AAED9C}"/>
              </a:ext>
            </a:extLst>
          </p:cNvPr>
          <p:cNvSpPr>
            <a:spLocks noGrp="1"/>
          </p:cNvSpPr>
          <p:nvPr>
            <p:ph idx="1"/>
          </p:nvPr>
        </p:nvSpPr>
        <p:spPr>
          <a:xfrm>
            <a:off x="581194" y="1896533"/>
            <a:ext cx="6309003" cy="3962266"/>
          </a:xfrm>
        </p:spPr>
        <p:txBody>
          <a:bodyPr>
            <a:normAutofit/>
          </a:bodyPr>
          <a:lstStyle/>
          <a:p>
            <a:r>
              <a:rPr lang="en-GB" dirty="0">
                <a:solidFill>
                  <a:schemeClr val="tx2"/>
                </a:solidFill>
              </a:rPr>
              <a:t>Both Digitalisation and The Internet streamlined processes but did not revolutionise them: they were the same analogue processes, duplicated in digital form. </a:t>
            </a:r>
          </a:p>
          <a:p>
            <a:r>
              <a:rPr lang="en-GB" dirty="0">
                <a:solidFill>
                  <a:schemeClr val="tx2"/>
                </a:solidFill>
              </a:rPr>
              <a:t>They were simply outsourced to a new worker: computers. </a:t>
            </a:r>
          </a:p>
          <a:p>
            <a:r>
              <a:rPr lang="en-GB" dirty="0">
                <a:solidFill>
                  <a:schemeClr val="tx2"/>
                </a:solidFill>
              </a:rPr>
              <a:t>Neither fundamentally changed the processes being replaced. They were just that — replacements:</a:t>
            </a:r>
          </a:p>
          <a:p>
            <a:pPr lvl="1"/>
            <a:r>
              <a:rPr lang="en-GB" dirty="0">
                <a:solidFill>
                  <a:schemeClr val="tx2"/>
                </a:solidFill>
              </a:rPr>
              <a:t>Airlines digitising reservations and tickets</a:t>
            </a:r>
          </a:p>
          <a:p>
            <a:pPr lvl="1"/>
            <a:r>
              <a:rPr lang="en-GB" dirty="0">
                <a:solidFill>
                  <a:schemeClr val="tx2"/>
                </a:solidFill>
              </a:rPr>
              <a:t>Banks providing electronic account information and services</a:t>
            </a:r>
          </a:p>
          <a:p>
            <a:pPr lvl="1"/>
            <a:r>
              <a:rPr lang="en-GB" dirty="0">
                <a:solidFill>
                  <a:schemeClr val="tx2"/>
                </a:solidFill>
              </a:rPr>
              <a:t>Supermarkets digitising their supply chains</a:t>
            </a:r>
          </a:p>
          <a:p>
            <a:r>
              <a:rPr lang="en-GB" dirty="0">
                <a:solidFill>
                  <a:schemeClr val="tx2"/>
                </a:solidFill>
              </a:rPr>
              <a:t>But these market disruptions did cause shifts among organisations, and individual behaviour.</a:t>
            </a:r>
          </a:p>
        </p:txBody>
      </p:sp>
      <p:sp>
        <p:nvSpPr>
          <p:cNvPr id="4" name="Footer Placeholder 3">
            <a:extLst>
              <a:ext uri="{FF2B5EF4-FFF2-40B4-BE49-F238E27FC236}">
                <a16:creationId xmlns:a16="http://schemas.microsoft.com/office/drawing/2014/main" id="{D87BAC8D-F782-047C-4BCF-05E034E7709D}"/>
              </a:ext>
            </a:extLst>
          </p:cNvPr>
          <p:cNvSpPr>
            <a:spLocks noGrp="1"/>
          </p:cNvSpPr>
          <p:nvPr>
            <p:ph type="ftr" sz="quarter" idx="11"/>
          </p:nvPr>
        </p:nvSpPr>
        <p:spPr>
          <a:xfrm>
            <a:off x="581193" y="5951811"/>
            <a:ext cx="4277410" cy="365125"/>
          </a:xfrm>
        </p:spPr>
        <p:txBody>
          <a:bodyPr>
            <a:normAutofit/>
          </a:bodyPr>
          <a:lstStyle/>
          <a:p>
            <a:pPr marL="0" marR="0" lvl="0" indent="0" defTabSz="914400" rtl="0" eaLnBrk="1" fontAlgn="auto" latinLnBrk="0" hangingPunct="1">
              <a:lnSpc>
                <a:spcPct val="90000"/>
              </a:lnSpc>
              <a:spcBef>
                <a:spcPts val="0"/>
              </a:spcBef>
              <a:spcAft>
                <a:spcPts val="600"/>
              </a:spcAft>
              <a:buClrTx/>
              <a:buSzTx/>
              <a:buFontTx/>
              <a:buNone/>
              <a:tabLst/>
              <a:defRPr/>
            </a:pPr>
            <a:r>
              <a:rPr kumimoji="0" lang="en-GB" b="0" i="0" u="none" strike="noStrike" kern="1200" cap="all" spc="0" normalizeH="0" baseline="0" noProof="0">
                <a:ln>
                  <a:noFill/>
                </a:ln>
                <a:solidFill>
                  <a:srgbClr val="E1B879"/>
                </a:solidFill>
                <a:effectLst/>
                <a:uLnTx/>
                <a:uFillTx/>
                <a:latin typeface="Franklin Gothic Book" panose="020B0502020104020203"/>
                <a:ea typeface="+mn-ea"/>
                <a:cs typeface="+mn-cs"/>
              </a:rPr>
              <a:t>Siebel, T.M. (2019) Digital Transformation: Survive and Thrive in an Era of Mass Extinction. New York: </a:t>
            </a:r>
            <a:r>
              <a:rPr kumimoji="0" lang="en-GB" b="0" i="0" u="none" strike="noStrike" kern="1200" cap="all" spc="0" normalizeH="0" baseline="0" noProof="0" err="1">
                <a:ln>
                  <a:noFill/>
                </a:ln>
                <a:solidFill>
                  <a:srgbClr val="E1B879"/>
                </a:solidFill>
                <a:effectLst/>
                <a:uLnTx/>
                <a:uFillTx/>
                <a:latin typeface="Franklin Gothic Book" panose="020B0502020104020203"/>
                <a:ea typeface="+mn-ea"/>
                <a:cs typeface="+mn-cs"/>
              </a:rPr>
              <a:t>RosettaBooks</a:t>
            </a:r>
            <a:r>
              <a:rPr kumimoji="0" lang="en-GB" b="0" i="0" u="none" strike="noStrike" kern="1200" cap="all" spc="0" normalizeH="0" baseline="0" noProof="0">
                <a:ln>
                  <a:noFill/>
                </a:ln>
                <a:solidFill>
                  <a:srgbClr val="E1B879"/>
                </a:solidFill>
                <a:effectLst/>
                <a:uLnTx/>
                <a:uFillTx/>
                <a:latin typeface="Franklin Gothic Book" panose="020B0502020104020203"/>
                <a:ea typeface="+mn-ea"/>
                <a:cs typeface="+mn-cs"/>
              </a:rPr>
              <a:t>.</a:t>
            </a:r>
            <a:endParaRPr kumimoji="0" lang="en-US" b="0" i="0" u="none" strike="noStrike" kern="1200" cap="all" spc="0" normalizeH="0" baseline="0" noProof="0">
              <a:ln>
                <a:noFill/>
              </a:ln>
              <a:solidFill>
                <a:srgbClr val="E1B879"/>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7F2E1FE-FDB2-310E-8A9E-E76FF1E2EE41}"/>
              </a:ext>
            </a:extLst>
          </p:cNvPr>
          <p:cNvSpPr>
            <a:spLocks noGrp="1"/>
          </p:cNvSpPr>
          <p:nvPr>
            <p:ph type="sldNum" sz="quarter" idx="12"/>
          </p:nvPr>
        </p:nvSpPr>
        <p:spPr>
          <a:xfrm>
            <a:off x="657678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E1B879"/>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25</a:t>
            </a:fld>
            <a:endParaRPr kumimoji="0" lang="en-US" b="0" i="0" u="none" strike="noStrike" kern="1200" cap="none" spc="0" normalizeH="0" baseline="0" noProof="0">
              <a:ln>
                <a:noFill/>
              </a:ln>
              <a:solidFill>
                <a:srgbClr val="E1B879"/>
              </a:solidFill>
              <a:effectLst/>
              <a:uLnTx/>
              <a:uFillTx/>
              <a:latin typeface="Franklin Gothic Book" panose="020B0502020104020203"/>
              <a:ea typeface="+mn-ea"/>
              <a:cs typeface="+mn-cs"/>
            </a:endParaRPr>
          </a:p>
        </p:txBody>
      </p:sp>
      <p:pic>
        <p:nvPicPr>
          <p:cNvPr id="7" name="Picture 6" descr="Two men looking at smartphone">
            <a:extLst>
              <a:ext uri="{FF2B5EF4-FFF2-40B4-BE49-F238E27FC236}">
                <a16:creationId xmlns:a16="http://schemas.microsoft.com/office/drawing/2014/main" id="{6A55AC92-17DA-3F62-9436-4B73D2A37D3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7171511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47BCD-F62B-39F2-69B8-9F3F49A26980}"/>
              </a:ext>
            </a:extLst>
          </p:cNvPr>
          <p:cNvSpPr>
            <a:spLocks noGrp="1"/>
          </p:cNvSpPr>
          <p:nvPr>
            <p:ph type="title"/>
          </p:nvPr>
        </p:nvSpPr>
        <p:spPr>
          <a:xfrm>
            <a:off x="581193" y="702156"/>
            <a:ext cx="6309003" cy="1013800"/>
          </a:xfrm>
        </p:spPr>
        <p:txBody>
          <a:bodyPr>
            <a:normAutofit/>
          </a:bodyPr>
          <a:lstStyle/>
          <a:p>
            <a:r>
              <a:rPr lang="en-GB">
                <a:solidFill>
                  <a:schemeClr val="tx2"/>
                </a:solidFill>
              </a:rPr>
              <a:t>Digital transformation moves to entirely new ways of working</a:t>
            </a:r>
          </a:p>
        </p:txBody>
      </p:sp>
      <p:sp>
        <p:nvSpPr>
          <p:cNvPr id="15" name="Rectangle 14">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8119A86-FF4F-43B0-CD34-FBF363AAED9C}"/>
              </a:ext>
            </a:extLst>
          </p:cNvPr>
          <p:cNvSpPr>
            <a:spLocks noGrp="1"/>
          </p:cNvSpPr>
          <p:nvPr>
            <p:ph idx="1"/>
          </p:nvPr>
        </p:nvSpPr>
        <p:spPr>
          <a:xfrm>
            <a:off x="581194" y="1896533"/>
            <a:ext cx="6309003" cy="3362441"/>
          </a:xfrm>
        </p:spPr>
        <p:txBody>
          <a:bodyPr>
            <a:normAutofit lnSpcReduction="10000"/>
          </a:bodyPr>
          <a:lstStyle/>
          <a:p>
            <a:pPr marL="0" indent="0">
              <a:buNone/>
            </a:pPr>
            <a:r>
              <a:rPr lang="en-GB" sz="2000" dirty="0">
                <a:solidFill>
                  <a:schemeClr val="tx2"/>
                </a:solidFill>
              </a:rPr>
              <a:t>“Digitisation was using digital tools to automate and improve the existing way of working without really altering it fundamentally or playing the new rules of the game, Digital transformation is a more caterpillar-to-butterfly process, moving gracefully from one way of working to an entirely new one, replacing corporate body parts and ways of functioning completely in some cases to capture far more value than was possible using low-scale, low-leverage legacy business.”</a:t>
            </a:r>
          </a:p>
          <a:p>
            <a:pPr marL="0" indent="0" algn="r">
              <a:buNone/>
            </a:pPr>
            <a:r>
              <a:rPr lang="en-GB" sz="1400" b="1" i="1" dirty="0">
                <a:solidFill>
                  <a:schemeClr val="tx2"/>
                </a:solidFill>
              </a:rPr>
              <a:t>Technology strategist and veteran industry analyst Dion Hinchcliffe</a:t>
            </a:r>
          </a:p>
          <a:p>
            <a:endParaRPr lang="en-GB" dirty="0">
              <a:solidFill>
                <a:schemeClr val="tx2"/>
              </a:solidFill>
            </a:endParaRPr>
          </a:p>
        </p:txBody>
      </p:sp>
      <p:sp>
        <p:nvSpPr>
          <p:cNvPr id="4" name="Footer Placeholder 3">
            <a:extLst>
              <a:ext uri="{FF2B5EF4-FFF2-40B4-BE49-F238E27FC236}">
                <a16:creationId xmlns:a16="http://schemas.microsoft.com/office/drawing/2014/main" id="{D87BAC8D-F782-047C-4BCF-05E034E7709D}"/>
              </a:ext>
            </a:extLst>
          </p:cNvPr>
          <p:cNvSpPr>
            <a:spLocks noGrp="1"/>
          </p:cNvSpPr>
          <p:nvPr>
            <p:ph type="ftr" sz="quarter" idx="11"/>
          </p:nvPr>
        </p:nvSpPr>
        <p:spPr>
          <a:xfrm>
            <a:off x="581193" y="5951811"/>
            <a:ext cx="4277410" cy="365125"/>
          </a:xfrm>
        </p:spPr>
        <p:txBody>
          <a:bodyPr>
            <a:normAutofit/>
          </a:bodyPr>
          <a:lstStyle/>
          <a:p>
            <a:pPr marL="0" marR="0" lvl="0" indent="0" defTabSz="914400" rtl="0" eaLnBrk="1" fontAlgn="auto" latinLnBrk="0" hangingPunct="1">
              <a:lnSpc>
                <a:spcPct val="90000"/>
              </a:lnSpc>
              <a:spcBef>
                <a:spcPts val="0"/>
              </a:spcBef>
              <a:spcAft>
                <a:spcPts val="600"/>
              </a:spcAft>
              <a:buClrTx/>
              <a:buSzTx/>
              <a:buFontTx/>
              <a:buNone/>
              <a:tabLst/>
              <a:defRPr/>
            </a:pPr>
            <a:r>
              <a:rPr kumimoji="0" lang="en-GB" b="0" i="0" u="none" strike="noStrike" kern="1200" cap="all" spc="0" normalizeH="0" baseline="0" noProof="0">
                <a:ln>
                  <a:noFill/>
                </a:ln>
                <a:solidFill>
                  <a:srgbClr val="FFF47B"/>
                </a:solidFill>
                <a:effectLst/>
                <a:uLnTx/>
                <a:uFillTx/>
                <a:latin typeface="Franklin Gothic Book" panose="020B0502020104020203"/>
                <a:ea typeface="+mn-ea"/>
                <a:cs typeface="+mn-cs"/>
              </a:rPr>
              <a:t>Siebel, T.M. (2019) Digital Transformation: Survive and Thrive in an Era of Mass Extinction. New York: </a:t>
            </a:r>
            <a:r>
              <a:rPr kumimoji="0" lang="en-GB" b="0" i="0" u="none" strike="noStrike" kern="1200" cap="all" spc="0" normalizeH="0" baseline="0" noProof="0" err="1">
                <a:ln>
                  <a:noFill/>
                </a:ln>
                <a:solidFill>
                  <a:srgbClr val="FFF47B"/>
                </a:solidFill>
                <a:effectLst/>
                <a:uLnTx/>
                <a:uFillTx/>
                <a:latin typeface="Franklin Gothic Book" panose="020B0502020104020203"/>
                <a:ea typeface="+mn-ea"/>
                <a:cs typeface="+mn-cs"/>
              </a:rPr>
              <a:t>RosettaBooks</a:t>
            </a:r>
            <a:r>
              <a:rPr kumimoji="0" lang="en-GB" b="0" i="0" u="none" strike="noStrike" kern="1200" cap="all" spc="0" normalizeH="0" baseline="0" noProof="0">
                <a:ln>
                  <a:noFill/>
                </a:ln>
                <a:solidFill>
                  <a:srgbClr val="FFF47B"/>
                </a:solidFill>
                <a:effectLst/>
                <a:uLnTx/>
                <a:uFillTx/>
                <a:latin typeface="Franklin Gothic Book" panose="020B0502020104020203"/>
                <a:ea typeface="+mn-ea"/>
                <a:cs typeface="+mn-cs"/>
              </a:rPr>
              <a:t>.</a:t>
            </a:r>
            <a:endParaRPr kumimoji="0" lang="en-US" b="0" i="0" u="none" strike="noStrike" kern="1200" cap="all" spc="0" normalizeH="0" baseline="0" noProof="0">
              <a:ln>
                <a:noFill/>
              </a:ln>
              <a:solidFill>
                <a:srgbClr val="FFF47B"/>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7F2E1FE-FDB2-310E-8A9E-E76FF1E2EE41}"/>
              </a:ext>
            </a:extLst>
          </p:cNvPr>
          <p:cNvSpPr>
            <a:spLocks noGrp="1"/>
          </p:cNvSpPr>
          <p:nvPr>
            <p:ph type="sldNum" sz="quarter" idx="12"/>
          </p:nvPr>
        </p:nvSpPr>
        <p:spPr>
          <a:xfrm>
            <a:off x="657678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FFF47B"/>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26</a:t>
            </a:fld>
            <a:endParaRPr kumimoji="0" lang="en-US" b="0" i="0" u="none" strike="noStrike" kern="1200" cap="none" spc="0" normalizeH="0" baseline="0" noProof="0">
              <a:ln>
                <a:noFill/>
              </a:ln>
              <a:solidFill>
                <a:srgbClr val="FFF47B"/>
              </a:solidFill>
              <a:effectLst/>
              <a:uLnTx/>
              <a:uFillTx/>
              <a:latin typeface="Franklin Gothic Book" panose="020B0502020104020203"/>
              <a:ea typeface="+mn-ea"/>
              <a:cs typeface="+mn-cs"/>
            </a:endParaRPr>
          </a:p>
        </p:txBody>
      </p:sp>
      <p:pic>
        <p:nvPicPr>
          <p:cNvPr id="8" name="Picture 7" descr="Caterpillar with butterfly shadow">
            <a:extLst>
              <a:ext uri="{FF2B5EF4-FFF2-40B4-BE49-F238E27FC236}">
                <a16:creationId xmlns:a16="http://schemas.microsoft.com/office/drawing/2014/main" id="{13AE0A02-AEBB-770A-58C6-C714BB14369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11635" r="41031"/>
          <a:stretch/>
        </p:blipFill>
        <p:spPr>
          <a:xfrm>
            <a:off x="7521283" y="10"/>
            <a:ext cx="4670717" cy="6857990"/>
          </a:xfrm>
          <a:prstGeom prst="rect">
            <a:avLst/>
          </a:prstGeom>
        </p:spPr>
      </p:pic>
      <p:sp>
        <p:nvSpPr>
          <p:cNvPr id="7" name="TextBox 6">
            <a:extLst>
              <a:ext uri="{FF2B5EF4-FFF2-40B4-BE49-F238E27FC236}">
                <a16:creationId xmlns:a16="http://schemas.microsoft.com/office/drawing/2014/main" id="{1EB3955B-BDAE-F01B-CF47-3A14320C2F3C}"/>
              </a:ext>
            </a:extLst>
          </p:cNvPr>
          <p:cNvSpPr txBox="1"/>
          <p:nvPr/>
        </p:nvSpPr>
        <p:spPr>
          <a:xfrm>
            <a:off x="696309" y="5258974"/>
            <a:ext cx="5880471" cy="646331"/>
          </a:xfrm>
          <a:prstGeom prst="rect">
            <a:avLst/>
          </a:prstGeom>
          <a:noFill/>
        </p:spPr>
        <p:txBody>
          <a:bodyPr wrap="square">
            <a:spAutoFit/>
          </a:bodyPr>
          <a:lstStyle/>
          <a:p>
            <a:pPr marL="0" marR="0" lvl="0" indent="0" algn="ctr" defTabSz="914400" rtl="0" eaLnBrk="1" fontAlgn="auto" latinLnBrk="0" hangingPunct="1">
              <a:spcBef>
                <a:spcPts val="0"/>
              </a:spcBef>
              <a:spcAft>
                <a:spcPts val="600"/>
              </a:spcAft>
              <a:buClrTx/>
              <a:buSzTx/>
              <a:buFontTx/>
              <a:buNone/>
              <a:tabLst/>
              <a:defRPr/>
            </a:pPr>
            <a:r>
              <a:rPr kumimoji="0" lang="en-GB" b="1" i="0" u="none" strike="noStrike" kern="1200" cap="none" spc="0" normalizeH="0" baseline="0" noProof="0" dirty="0">
                <a:ln>
                  <a:noFill/>
                </a:ln>
                <a:solidFill>
                  <a:srgbClr val="FF0000"/>
                </a:solidFill>
                <a:effectLst/>
                <a:uLnTx/>
                <a:uFillTx/>
                <a:latin typeface="Franklin Gothic Book" panose="020B0502020104020203"/>
                <a:ea typeface="+mn-ea"/>
                <a:cs typeface="+mn-cs"/>
              </a:rPr>
              <a:t>Digital transformation demands revolutionary changes to key competitive corporate processes.</a:t>
            </a:r>
          </a:p>
        </p:txBody>
      </p:sp>
    </p:spTree>
    <p:extLst>
      <p:ext uri="{BB962C8B-B14F-4D97-AF65-F5344CB8AC3E}">
        <p14:creationId xmlns:p14="http://schemas.microsoft.com/office/powerpoint/2010/main" val="15398386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47BCD-F62B-39F2-69B8-9F3F49A26980}"/>
              </a:ext>
            </a:extLst>
          </p:cNvPr>
          <p:cNvSpPr>
            <a:spLocks noGrp="1"/>
          </p:cNvSpPr>
          <p:nvPr>
            <p:ph type="title"/>
          </p:nvPr>
        </p:nvSpPr>
        <p:spPr/>
        <p:txBody>
          <a:bodyPr/>
          <a:lstStyle/>
          <a:p>
            <a:r>
              <a:rPr lang="en-GB" dirty="0"/>
              <a:t>Digital transformation is a disruptive evolution into an entirely new way of working and thinking…</a:t>
            </a:r>
          </a:p>
        </p:txBody>
      </p:sp>
      <p:graphicFrame>
        <p:nvGraphicFramePr>
          <p:cNvPr id="7" name="Content Placeholder 2">
            <a:extLst>
              <a:ext uri="{FF2B5EF4-FFF2-40B4-BE49-F238E27FC236}">
                <a16:creationId xmlns:a16="http://schemas.microsoft.com/office/drawing/2014/main" id="{0A6D9AAC-20BB-6DFB-23C1-28FC1A34C942}"/>
              </a:ext>
            </a:extLst>
          </p:cNvPr>
          <p:cNvGraphicFramePr>
            <a:graphicFrameLocks noGrp="1"/>
          </p:cNvGraphicFramePr>
          <p:nvPr>
            <p:ph idx="1"/>
            <p:extLst>
              <p:ext uri="{D42A27DB-BD31-4B8C-83A1-F6EECF244321}">
                <p14:modId xmlns:p14="http://schemas.microsoft.com/office/powerpoint/2010/main" val="3996436513"/>
              </p:ext>
            </p:extLst>
          </p:nvPr>
        </p:nvGraphicFramePr>
        <p:xfrm>
          <a:off x="581192" y="2011680"/>
          <a:ext cx="11255208" cy="39636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D87BAC8D-F782-047C-4BCF-05E034E7709D}"/>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Siebel, T.M. (2019) Digital Transformation: Survive and Thrive in an Era of Mass Extinction. New York: </a:t>
            </a:r>
            <a:r>
              <a:rPr kumimoji="0" lang="en-GB"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RosettaBooks</a:t>
            </a:r>
            <a:r>
              <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a:t>
            </a: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7F2E1FE-FDB2-310E-8A9E-E76FF1E2EE4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9608988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47BCD-F62B-39F2-69B8-9F3F49A26980}"/>
              </a:ext>
            </a:extLst>
          </p:cNvPr>
          <p:cNvSpPr>
            <a:spLocks noGrp="1"/>
          </p:cNvSpPr>
          <p:nvPr>
            <p:ph type="title"/>
          </p:nvPr>
        </p:nvSpPr>
        <p:spPr>
          <a:xfrm>
            <a:off x="581192" y="702156"/>
            <a:ext cx="11029616" cy="821320"/>
          </a:xfrm>
        </p:spPr>
        <p:txBody>
          <a:bodyPr>
            <a:normAutofit/>
          </a:bodyPr>
          <a:lstStyle/>
          <a:p>
            <a:r>
              <a:rPr lang="en-GB" dirty="0">
                <a:solidFill>
                  <a:schemeClr val="accent2">
                    <a:lumMod val="50000"/>
                  </a:schemeClr>
                </a:solidFill>
              </a:rPr>
              <a:t>Digital transformation – origins of potential threats</a:t>
            </a:r>
          </a:p>
        </p:txBody>
      </p:sp>
      <p:sp>
        <p:nvSpPr>
          <p:cNvPr id="3" name="Content Placeholder 2">
            <a:extLst>
              <a:ext uri="{FF2B5EF4-FFF2-40B4-BE49-F238E27FC236}">
                <a16:creationId xmlns:a16="http://schemas.microsoft.com/office/drawing/2014/main" id="{E8119A86-FF4F-43B0-CD34-FBF363AAED9C}"/>
              </a:ext>
            </a:extLst>
          </p:cNvPr>
          <p:cNvSpPr>
            <a:spLocks noGrp="1"/>
          </p:cNvSpPr>
          <p:nvPr>
            <p:ph idx="1"/>
          </p:nvPr>
        </p:nvSpPr>
        <p:spPr>
          <a:xfrm>
            <a:off x="581194" y="1737360"/>
            <a:ext cx="9468740" cy="4237278"/>
          </a:xfrm>
        </p:spPr>
        <p:txBody>
          <a:bodyPr>
            <a:normAutofit lnSpcReduction="10000"/>
          </a:bodyPr>
          <a:lstStyle/>
          <a:p>
            <a:pPr marL="0" indent="0">
              <a:buNone/>
            </a:pPr>
            <a:r>
              <a:rPr lang="en-GB" b="1" dirty="0"/>
              <a:t>The Threats:</a:t>
            </a:r>
          </a:p>
          <a:p>
            <a:r>
              <a:rPr lang="en-GB" sz="1800" dirty="0"/>
              <a:t>Emerge with the rise of companies </a:t>
            </a:r>
            <a:r>
              <a:rPr lang="en-GB" sz="1800" dirty="0">
                <a:solidFill>
                  <a:srgbClr val="0070C0"/>
                </a:solidFill>
              </a:rPr>
              <a:t>using the newest </a:t>
            </a:r>
            <a:r>
              <a:rPr lang="en-GB" sz="1800" dirty="0"/>
              <a:t>tools, technologies, and processes, </a:t>
            </a:r>
            <a:r>
              <a:rPr lang="en-GB" sz="1800" dirty="0">
                <a:solidFill>
                  <a:srgbClr val="0070C0"/>
                </a:solidFill>
              </a:rPr>
              <a:t>without the burdens of previous generations</a:t>
            </a:r>
            <a:r>
              <a:rPr lang="en-GB" sz="1800" dirty="0"/>
              <a:t>.</a:t>
            </a:r>
          </a:p>
          <a:p>
            <a:r>
              <a:rPr lang="en-GB" sz="1800" dirty="0"/>
              <a:t>Can also arrive via </a:t>
            </a:r>
            <a:r>
              <a:rPr lang="en-GB" sz="1800" dirty="0">
                <a:solidFill>
                  <a:srgbClr val="0070C0"/>
                </a:solidFill>
              </a:rPr>
              <a:t>competitors with a clear vision and focus</a:t>
            </a:r>
            <a:r>
              <a:rPr lang="en-GB" sz="1800" dirty="0"/>
              <a:t>. Often this comes with </a:t>
            </a:r>
            <a:r>
              <a:rPr lang="en-GB" sz="1800" dirty="0">
                <a:solidFill>
                  <a:srgbClr val="0070C0"/>
                </a:solidFill>
              </a:rPr>
              <a:t>founder-led organisations</a:t>
            </a:r>
            <a:r>
              <a:rPr lang="en-GB" sz="1800" dirty="0"/>
              <a:t> — Jeff Bezos at Amazon, Elon Musk at Tesla, Reed Hastings at Netflix, Jack Ma at Alibaba, and Brian </a:t>
            </a:r>
            <a:r>
              <a:rPr lang="en-GB" sz="1800" dirty="0" err="1"/>
              <a:t>Chesky</a:t>
            </a:r>
            <a:r>
              <a:rPr lang="en-GB" sz="1800" dirty="0"/>
              <a:t> at Airbnb. </a:t>
            </a:r>
          </a:p>
          <a:p>
            <a:r>
              <a:rPr lang="en-GB" sz="1800" dirty="0"/>
              <a:t>Could also come </a:t>
            </a:r>
            <a:r>
              <a:rPr lang="en-GB" sz="1800" dirty="0">
                <a:solidFill>
                  <a:srgbClr val="0070C0"/>
                </a:solidFill>
              </a:rPr>
              <a:t>from a CEO at a large, existing company, with the vision and support to make needed changes</a:t>
            </a:r>
            <a:r>
              <a:rPr lang="en-GB" sz="1800" dirty="0"/>
              <a:t>. Larger, established companies tend to become risk-averse — why innovate when the current operations are doing so well? </a:t>
            </a:r>
          </a:p>
          <a:p>
            <a:pPr lvl="1"/>
            <a:r>
              <a:rPr lang="en-GB" sz="1600" dirty="0"/>
              <a:t>When Apple introduced the iPhone, it was dismissed by Nokia, among others. </a:t>
            </a:r>
          </a:p>
          <a:p>
            <a:pPr lvl="1"/>
            <a:r>
              <a:rPr lang="en-GB" sz="1600" dirty="0"/>
              <a:t>Apple was performing poorly at the time, spurring it to take chances. </a:t>
            </a:r>
          </a:p>
          <a:p>
            <a:pPr lvl="1"/>
            <a:r>
              <a:rPr lang="en-GB" sz="1600" dirty="0"/>
              <a:t>Nokia did not feel the need to innovate. </a:t>
            </a:r>
          </a:p>
        </p:txBody>
      </p:sp>
      <p:sp>
        <p:nvSpPr>
          <p:cNvPr id="4" name="Footer Placeholder 3">
            <a:extLst>
              <a:ext uri="{FF2B5EF4-FFF2-40B4-BE49-F238E27FC236}">
                <a16:creationId xmlns:a16="http://schemas.microsoft.com/office/drawing/2014/main" id="{D87BAC8D-F782-047C-4BCF-05E034E7709D}"/>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Siebel, T.M. (2019) Digital Transformation: Survive and Thrive in an Era of Mass Extinction. New York: </a:t>
            </a:r>
            <a:r>
              <a:rPr kumimoji="0" lang="en-GB"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RosettaBooks</a:t>
            </a:r>
            <a:r>
              <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a:t>
            </a: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7F2E1FE-FDB2-310E-8A9E-E76FF1E2EE4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2050" name="Picture 2" descr="Great Logo Design Inspiration: Airbnb | DesignRush">
            <a:extLst>
              <a:ext uri="{FF2B5EF4-FFF2-40B4-BE49-F238E27FC236}">
                <a16:creationId xmlns:a16="http://schemas.microsoft.com/office/drawing/2014/main" id="{5F09A1D7-F001-ADFB-48D9-68C0ABAB6F88}"/>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0087930" y="5444585"/>
            <a:ext cx="1522876" cy="76817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esla logo&quot; Hardcover Journal by TeslaMotion | Redbubble">
            <a:extLst>
              <a:ext uri="{FF2B5EF4-FFF2-40B4-BE49-F238E27FC236}">
                <a16:creationId xmlns:a16="http://schemas.microsoft.com/office/drawing/2014/main" id="{2750CD1C-DDE6-0FA9-FA37-0EDEEE2DED56}"/>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0646285" y="2271497"/>
            <a:ext cx="615197" cy="82132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8EC75BE5-0111-B883-6775-4A7D81F2C2D4}"/>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0270336" y="5024254"/>
            <a:ext cx="1313843" cy="39671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Netflix | Brand Assets | Logos">
            <a:extLst>
              <a:ext uri="{FF2B5EF4-FFF2-40B4-BE49-F238E27FC236}">
                <a16:creationId xmlns:a16="http://schemas.microsoft.com/office/drawing/2014/main" id="{0AED38BA-0920-1084-71FC-000010370210}"/>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9927524" y="3941897"/>
            <a:ext cx="1984838" cy="1116472"/>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News and Media Resources - Alibaba Group">
            <a:extLst>
              <a:ext uri="{FF2B5EF4-FFF2-40B4-BE49-F238E27FC236}">
                <a16:creationId xmlns:a16="http://schemas.microsoft.com/office/drawing/2014/main" id="{50F3C20B-DA0B-6F24-0C89-E2FCEDE55B68}"/>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0296963" y="3307172"/>
            <a:ext cx="1245961" cy="47048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Apple Logo and symbol, meaning, history, PNG, brand">
            <a:extLst>
              <a:ext uri="{FF2B5EF4-FFF2-40B4-BE49-F238E27FC236}">
                <a16:creationId xmlns:a16="http://schemas.microsoft.com/office/drawing/2014/main" id="{D09B3F21-D3E1-D87B-BFC9-410BD4381136}"/>
              </a:ext>
            </a:extLst>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8065096" y="4962119"/>
            <a:ext cx="1171449" cy="6589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98134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47BCD-F62B-39F2-69B8-9F3F49A26980}"/>
              </a:ext>
            </a:extLst>
          </p:cNvPr>
          <p:cNvSpPr>
            <a:spLocks noGrp="1"/>
          </p:cNvSpPr>
          <p:nvPr>
            <p:ph type="title"/>
          </p:nvPr>
        </p:nvSpPr>
        <p:spPr>
          <a:xfrm>
            <a:off x="581193" y="702156"/>
            <a:ext cx="6309003" cy="1013800"/>
          </a:xfrm>
        </p:spPr>
        <p:txBody>
          <a:bodyPr>
            <a:normAutofit/>
          </a:bodyPr>
          <a:lstStyle/>
          <a:p>
            <a:r>
              <a:rPr lang="en-GB">
                <a:solidFill>
                  <a:schemeClr val="tx2"/>
                </a:solidFill>
              </a:rPr>
              <a:t>Digital transformation – a focus in the corporate world</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8119A86-FF4F-43B0-CD34-FBF363AAED9C}"/>
              </a:ext>
            </a:extLst>
          </p:cNvPr>
          <p:cNvSpPr>
            <a:spLocks noGrp="1"/>
          </p:cNvSpPr>
          <p:nvPr>
            <p:ph idx="1"/>
          </p:nvPr>
        </p:nvSpPr>
        <p:spPr>
          <a:xfrm>
            <a:off x="581194" y="1896533"/>
            <a:ext cx="6309003" cy="3962266"/>
          </a:xfrm>
        </p:spPr>
        <p:txBody>
          <a:bodyPr>
            <a:normAutofit/>
          </a:bodyPr>
          <a:lstStyle/>
          <a:p>
            <a:r>
              <a:rPr lang="en-GB" dirty="0">
                <a:solidFill>
                  <a:schemeClr val="tx2"/>
                </a:solidFill>
              </a:rPr>
              <a:t>As a result of its disruptive force, digital transformation is rapidly becoming a focus in the corporate world — from the boardroom, to industry conferences, to annual reports.</a:t>
            </a:r>
          </a:p>
          <a:p>
            <a:r>
              <a:rPr lang="en-GB" dirty="0">
                <a:solidFill>
                  <a:schemeClr val="tx2"/>
                </a:solidFill>
              </a:rPr>
              <a:t>The Economist Intelligence Unit recently found that 40% of CEOs place digital transformation at the top of the boardroom agenda.</a:t>
            </a:r>
          </a:p>
          <a:p>
            <a:r>
              <a:rPr lang="en-GB" dirty="0">
                <a:solidFill>
                  <a:schemeClr val="tx2"/>
                </a:solidFill>
              </a:rPr>
              <a:t>There is no uniform way in which CEOs are thinking about this. </a:t>
            </a:r>
          </a:p>
          <a:p>
            <a:r>
              <a:rPr lang="en-GB" dirty="0">
                <a:solidFill>
                  <a:schemeClr val="tx2"/>
                </a:solidFill>
              </a:rPr>
              <a:t>Leaders who focus on digital transformation understand that to survive, their companies will have to go through a </a:t>
            </a:r>
            <a:r>
              <a:rPr lang="en-GB" dirty="0">
                <a:solidFill>
                  <a:srgbClr val="0070C0"/>
                </a:solidFill>
              </a:rPr>
              <a:t>fundamental change</a:t>
            </a:r>
            <a:r>
              <a:rPr lang="en-GB" dirty="0">
                <a:solidFill>
                  <a:schemeClr val="tx2"/>
                </a:solidFill>
              </a:rPr>
              <a:t>. </a:t>
            </a:r>
          </a:p>
          <a:p>
            <a:r>
              <a:rPr lang="en-GB" dirty="0">
                <a:solidFill>
                  <a:schemeClr val="tx2"/>
                </a:solidFill>
              </a:rPr>
              <a:t>And they are being </a:t>
            </a:r>
            <a:r>
              <a:rPr lang="en-GB" dirty="0">
                <a:solidFill>
                  <a:srgbClr val="0070C0"/>
                </a:solidFill>
              </a:rPr>
              <a:t>proactive about that change</a:t>
            </a:r>
            <a:r>
              <a:rPr lang="en-GB" dirty="0">
                <a:solidFill>
                  <a:schemeClr val="tx2"/>
                </a:solidFill>
              </a:rPr>
              <a:t>.</a:t>
            </a:r>
          </a:p>
        </p:txBody>
      </p:sp>
      <p:sp>
        <p:nvSpPr>
          <p:cNvPr id="4" name="Footer Placeholder 3">
            <a:extLst>
              <a:ext uri="{FF2B5EF4-FFF2-40B4-BE49-F238E27FC236}">
                <a16:creationId xmlns:a16="http://schemas.microsoft.com/office/drawing/2014/main" id="{D87BAC8D-F782-047C-4BCF-05E034E7709D}"/>
              </a:ext>
            </a:extLst>
          </p:cNvPr>
          <p:cNvSpPr>
            <a:spLocks noGrp="1"/>
          </p:cNvSpPr>
          <p:nvPr>
            <p:ph type="ftr" sz="quarter" idx="11"/>
          </p:nvPr>
        </p:nvSpPr>
        <p:spPr>
          <a:xfrm>
            <a:off x="581193" y="5951811"/>
            <a:ext cx="4277410" cy="365125"/>
          </a:xfrm>
        </p:spPr>
        <p:txBody>
          <a:bodyPr>
            <a:normAutofit/>
          </a:bodyPr>
          <a:lstStyle/>
          <a:p>
            <a:pPr marL="0" marR="0" lvl="0" indent="0" defTabSz="914400" rtl="0" eaLnBrk="1" fontAlgn="auto" latinLnBrk="0" hangingPunct="1">
              <a:lnSpc>
                <a:spcPct val="90000"/>
              </a:lnSpc>
              <a:spcBef>
                <a:spcPts val="0"/>
              </a:spcBef>
              <a:spcAft>
                <a:spcPts val="600"/>
              </a:spcAft>
              <a:buClrTx/>
              <a:buSzTx/>
              <a:buFontTx/>
              <a:buNone/>
              <a:tabLst/>
              <a:defRPr/>
            </a:pPr>
            <a:r>
              <a:rPr kumimoji="0" lang="en-GB" b="0" i="0" u="none" strike="noStrike" kern="1200" cap="all" spc="0" normalizeH="0" baseline="0" noProof="0">
                <a:ln>
                  <a:noFill/>
                </a:ln>
                <a:solidFill>
                  <a:srgbClr val="ED9B17"/>
                </a:solidFill>
                <a:effectLst/>
                <a:uLnTx/>
                <a:uFillTx/>
                <a:latin typeface="Franklin Gothic Book" panose="020B0502020104020203"/>
                <a:ea typeface="+mn-ea"/>
                <a:cs typeface="+mn-cs"/>
              </a:rPr>
              <a:t>Siebel, T.M. (2019) Digital Transformation: Survive and Thrive in an Era of Mass Extinction. New York: </a:t>
            </a:r>
            <a:r>
              <a:rPr kumimoji="0" lang="en-GB" b="0" i="0" u="none" strike="noStrike" kern="1200" cap="all" spc="0" normalizeH="0" baseline="0" noProof="0" err="1">
                <a:ln>
                  <a:noFill/>
                </a:ln>
                <a:solidFill>
                  <a:srgbClr val="ED9B17"/>
                </a:solidFill>
                <a:effectLst/>
                <a:uLnTx/>
                <a:uFillTx/>
                <a:latin typeface="Franklin Gothic Book" panose="020B0502020104020203"/>
                <a:ea typeface="+mn-ea"/>
                <a:cs typeface="+mn-cs"/>
              </a:rPr>
              <a:t>RosettaBooks</a:t>
            </a:r>
            <a:r>
              <a:rPr kumimoji="0" lang="en-GB" b="0" i="0" u="none" strike="noStrike" kern="1200" cap="all" spc="0" normalizeH="0" baseline="0" noProof="0">
                <a:ln>
                  <a:noFill/>
                </a:ln>
                <a:solidFill>
                  <a:srgbClr val="ED9B17"/>
                </a:solidFill>
                <a:effectLst/>
                <a:uLnTx/>
                <a:uFillTx/>
                <a:latin typeface="Franklin Gothic Book" panose="020B0502020104020203"/>
                <a:ea typeface="+mn-ea"/>
                <a:cs typeface="+mn-cs"/>
              </a:rPr>
              <a:t>.</a:t>
            </a:r>
            <a:endParaRPr kumimoji="0" lang="en-US" b="0" i="0" u="none" strike="noStrike" kern="1200" cap="all" spc="0" normalizeH="0" baseline="0" noProof="0">
              <a:ln>
                <a:noFill/>
              </a:ln>
              <a:solidFill>
                <a:srgbClr val="ED9B17"/>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7F2E1FE-FDB2-310E-8A9E-E76FF1E2EE41}"/>
              </a:ext>
            </a:extLst>
          </p:cNvPr>
          <p:cNvSpPr>
            <a:spLocks noGrp="1"/>
          </p:cNvSpPr>
          <p:nvPr>
            <p:ph type="sldNum" sz="quarter" idx="12"/>
          </p:nvPr>
        </p:nvSpPr>
        <p:spPr>
          <a:xfrm>
            <a:off x="657678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ED9B17"/>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29</a:t>
            </a:fld>
            <a:endParaRPr kumimoji="0" lang="en-US" b="0" i="0" u="none" strike="noStrike" kern="1200" cap="none" spc="0" normalizeH="0" baseline="0" noProof="0">
              <a:ln>
                <a:noFill/>
              </a:ln>
              <a:solidFill>
                <a:srgbClr val="ED9B17"/>
              </a:solidFill>
              <a:effectLst/>
              <a:uLnTx/>
              <a:uFillTx/>
              <a:latin typeface="Franklin Gothic Book" panose="020B0502020104020203"/>
              <a:ea typeface="+mn-ea"/>
              <a:cs typeface="+mn-cs"/>
            </a:endParaRPr>
          </a:p>
        </p:txBody>
      </p:sp>
      <p:pic>
        <p:nvPicPr>
          <p:cNvPr id="7" name="Picture 6" descr="Graph">
            <a:extLst>
              <a:ext uri="{FF2B5EF4-FFF2-40B4-BE49-F238E27FC236}">
                <a16:creationId xmlns:a16="http://schemas.microsoft.com/office/drawing/2014/main" id="{684294CB-5CE3-4AD9-40FD-48FBC88E580A}"/>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13395338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47BCD-F62B-39F2-69B8-9F3F49A26980}"/>
              </a:ext>
            </a:extLst>
          </p:cNvPr>
          <p:cNvSpPr>
            <a:spLocks noGrp="1"/>
          </p:cNvSpPr>
          <p:nvPr>
            <p:ph type="title"/>
          </p:nvPr>
        </p:nvSpPr>
        <p:spPr>
          <a:xfrm>
            <a:off x="581192" y="702156"/>
            <a:ext cx="9487368" cy="940449"/>
          </a:xfrm>
        </p:spPr>
        <p:txBody>
          <a:bodyPr>
            <a:normAutofit/>
          </a:bodyPr>
          <a:lstStyle/>
          <a:p>
            <a:pPr>
              <a:lnSpc>
                <a:spcPct val="90000"/>
              </a:lnSpc>
            </a:pPr>
            <a:r>
              <a:rPr lang="en-GB" dirty="0">
                <a:solidFill>
                  <a:schemeClr val="accent2">
                    <a:lumMod val="50000"/>
                  </a:schemeClr>
                </a:solidFill>
              </a:rPr>
              <a:t>Digital transformation in the corporate world </a:t>
            </a:r>
            <a:br>
              <a:rPr lang="en-GB" dirty="0">
                <a:solidFill>
                  <a:schemeClr val="accent2">
                    <a:lumMod val="50000"/>
                  </a:schemeClr>
                </a:solidFill>
              </a:rPr>
            </a:br>
            <a:r>
              <a:rPr lang="en-GB" dirty="0">
                <a:solidFill>
                  <a:schemeClr val="accent2">
                    <a:lumMod val="50000"/>
                  </a:schemeClr>
                </a:solidFill>
              </a:rPr>
              <a:t>– ford and </a:t>
            </a:r>
            <a:r>
              <a:rPr lang="en-GB" dirty="0" err="1">
                <a:solidFill>
                  <a:schemeClr val="accent2">
                    <a:lumMod val="50000"/>
                  </a:schemeClr>
                </a:solidFill>
              </a:rPr>
              <a:t>nike</a:t>
            </a:r>
            <a:r>
              <a:rPr lang="en-GB" dirty="0">
                <a:solidFill>
                  <a:schemeClr val="accent2">
                    <a:lumMod val="50000"/>
                  </a:schemeClr>
                </a:solidFill>
              </a:rPr>
              <a:t> statements</a:t>
            </a:r>
          </a:p>
        </p:txBody>
      </p:sp>
      <p:sp>
        <p:nvSpPr>
          <p:cNvPr id="3" name="Content Placeholder 2">
            <a:extLst>
              <a:ext uri="{FF2B5EF4-FFF2-40B4-BE49-F238E27FC236}">
                <a16:creationId xmlns:a16="http://schemas.microsoft.com/office/drawing/2014/main" id="{E8119A86-FF4F-43B0-CD34-FBF363AAED9C}"/>
              </a:ext>
            </a:extLst>
          </p:cNvPr>
          <p:cNvSpPr>
            <a:spLocks noGrp="1"/>
          </p:cNvSpPr>
          <p:nvPr>
            <p:ph idx="1"/>
          </p:nvPr>
        </p:nvSpPr>
        <p:spPr>
          <a:xfrm>
            <a:off x="581192" y="1818640"/>
            <a:ext cx="7225075" cy="4040159"/>
          </a:xfrm>
        </p:spPr>
        <p:txBody>
          <a:bodyPr>
            <a:normAutofit/>
          </a:bodyPr>
          <a:lstStyle/>
          <a:p>
            <a:r>
              <a:rPr lang="en-GB" sz="2000" dirty="0"/>
              <a:t>Ford’s CEO Jim Hackett: “Ford will prepare for disruption by becoming fit. There’s no doubt that we’ve entered this period of disruption, you all know that disruption is often referred to, but is not easily understood. It’s like the thief in the night that you didn’t expect, but it can steal your livelihood. And it doesn’t wait for businesses to be in the best shape to deal with it either.”  </a:t>
            </a:r>
          </a:p>
          <a:p>
            <a:r>
              <a:rPr lang="en-GB" sz="2000" dirty="0"/>
              <a:t>Nike CEO Mark Parker: “Fuelled by a transformation of our business, we are attacking growth opportunities through innovation, speed and digital to accelerate long-term, sustainable and profitable growth.” </a:t>
            </a:r>
          </a:p>
        </p:txBody>
      </p:sp>
      <p:pic>
        <p:nvPicPr>
          <p:cNvPr id="4098" name="Picture 2" descr="A blue and white logo&#10;&#10;Description automatically generated">
            <a:extLst>
              <a:ext uri="{FF2B5EF4-FFF2-40B4-BE49-F238E27FC236}">
                <a16:creationId xmlns:a16="http://schemas.microsoft.com/office/drawing/2014/main" id="{243880BF-BABD-98AF-C525-7AE0F0D1992C}"/>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bwMode="auto">
          <a:xfrm>
            <a:off x="8085666" y="2625004"/>
            <a:ext cx="3699935" cy="133197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Nike Bought 'Swoosh' Logo for $35">
            <a:extLst>
              <a:ext uri="{FF2B5EF4-FFF2-40B4-BE49-F238E27FC236}">
                <a16:creationId xmlns:a16="http://schemas.microsoft.com/office/drawing/2014/main" id="{9D7C97F7-EAE4-2D59-F57E-1CE23984A32E}"/>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8661401" y="4494871"/>
            <a:ext cx="2242424" cy="1681818"/>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D87BAC8D-F782-047C-4BCF-05E034E7709D}"/>
              </a:ext>
            </a:extLst>
          </p:cNvPr>
          <p:cNvSpPr>
            <a:spLocks noGrp="1"/>
          </p:cNvSpPr>
          <p:nvPr>
            <p:ph type="ftr" sz="quarter" idx="11"/>
          </p:nvPr>
        </p:nvSpPr>
        <p:spPr>
          <a:xfrm>
            <a:off x="581192" y="6423914"/>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GB" b="0" i="0" u="none" strike="noStrike" kern="1200" cap="all" spc="0" normalizeH="0" baseline="0" noProof="0">
                <a:ln>
                  <a:noFill/>
                </a:ln>
                <a:effectLst/>
                <a:uLnTx/>
                <a:uFillTx/>
                <a:latin typeface="Franklin Gothic Book" panose="020B0502020104020203"/>
                <a:ea typeface="+mn-ea"/>
                <a:cs typeface="+mn-cs"/>
              </a:rPr>
              <a:t>Siebel, T.M. (2019) Digital Transformation: Survive and Thrive in an Era of Mass Extinction. New York: </a:t>
            </a:r>
            <a:r>
              <a:rPr kumimoji="0" lang="en-GB" b="0" i="0" u="none" strike="noStrike" kern="1200" cap="all" spc="0" normalizeH="0" baseline="0" noProof="0" err="1">
                <a:ln>
                  <a:noFill/>
                </a:ln>
                <a:effectLst/>
                <a:uLnTx/>
                <a:uFillTx/>
                <a:latin typeface="Franklin Gothic Book" panose="020B0502020104020203"/>
                <a:ea typeface="+mn-ea"/>
                <a:cs typeface="+mn-cs"/>
              </a:rPr>
              <a:t>RosettaBooks</a:t>
            </a:r>
            <a:r>
              <a:rPr kumimoji="0" lang="en-GB" b="0" i="0" u="none" strike="noStrike" kern="1200" cap="all" spc="0" normalizeH="0" baseline="0" noProof="0">
                <a:ln>
                  <a:noFill/>
                </a:ln>
                <a:effectLst/>
                <a:uLnTx/>
                <a:uFillTx/>
                <a:latin typeface="Franklin Gothic Book" panose="020B0502020104020203"/>
                <a:ea typeface="+mn-ea"/>
                <a:cs typeface="+mn-cs"/>
              </a:rPr>
              <a:t>.</a:t>
            </a: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7F2E1FE-FDB2-310E-8A9E-E76FF1E2EE41}"/>
              </a:ext>
            </a:extLst>
          </p:cNvPr>
          <p:cNvSpPr>
            <a:spLocks noGrp="1"/>
          </p:cNvSpPr>
          <p:nvPr>
            <p:ph type="sldNum" sz="quarter" idx="12"/>
          </p:nvPr>
        </p:nvSpPr>
        <p:spPr>
          <a:xfrm>
            <a:off x="10558300" y="6423914"/>
            <a:ext cx="10525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30</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114414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47BCD-F62B-39F2-69B8-9F3F49A26980}"/>
              </a:ext>
            </a:extLst>
          </p:cNvPr>
          <p:cNvSpPr>
            <a:spLocks noGrp="1"/>
          </p:cNvSpPr>
          <p:nvPr>
            <p:ph type="title"/>
          </p:nvPr>
        </p:nvSpPr>
        <p:spPr>
          <a:xfrm>
            <a:off x="581192" y="702156"/>
            <a:ext cx="11029616" cy="903124"/>
          </a:xfrm>
        </p:spPr>
        <p:txBody>
          <a:bodyPr/>
          <a:lstStyle/>
          <a:p>
            <a:r>
              <a:rPr lang="en-GB" dirty="0">
                <a:solidFill>
                  <a:schemeClr val="accent2">
                    <a:lumMod val="50000"/>
                  </a:schemeClr>
                </a:solidFill>
              </a:rPr>
              <a:t>Digital transformation and governments</a:t>
            </a:r>
          </a:p>
        </p:txBody>
      </p:sp>
      <p:sp>
        <p:nvSpPr>
          <p:cNvPr id="3" name="Content Placeholder 2">
            <a:extLst>
              <a:ext uri="{FF2B5EF4-FFF2-40B4-BE49-F238E27FC236}">
                <a16:creationId xmlns:a16="http://schemas.microsoft.com/office/drawing/2014/main" id="{E8119A86-FF4F-43B0-CD34-FBF363AAED9C}"/>
              </a:ext>
            </a:extLst>
          </p:cNvPr>
          <p:cNvSpPr>
            <a:spLocks noGrp="1"/>
          </p:cNvSpPr>
          <p:nvPr>
            <p:ph idx="1"/>
          </p:nvPr>
        </p:nvSpPr>
        <p:spPr>
          <a:xfrm>
            <a:off x="581192" y="1971040"/>
            <a:ext cx="11029615" cy="4004310"/>
          </a:xfrm>
        </p:spPr>
        <p:txBody>
          <a:bodyPr>
            <a:noAutofit/>
          </a:bodyPr>
          <a:lstStyle/>
          <a:p>
            <a:r>
              <a:rPr lang="en-GB" sz="2000" dirty="0"/>
              <a:t>More and more governments are striving to ensure the next wave of digital transformation happens in their own countries. </a:t>
            </a:r>
          </a:p>
          <a:p>
            <a:r>
              <a:rPr lang="en-GB" sz="2000" dirty="0"/>
              <a:t>They are spurring investment in R&amp;D, encouraging higher education in digital technologies, and implementing policies favourable to digitally transformed companies:</a:t>
            </a:r>
          </a:p>
          <a:p>
            <a:pPr lvl="1"/>
            <a:r>
              <a:rPr lang="en-GB" sz="1800" dirty="0"/>
              <a:t>Singapore’s latest 10-year master plan relies heavily on digital technology. “AI Singapore” (AISG) is an entire national program devoted to catalysing Singapore’s AI capabilities through research institutions, AI startups, and larger companies developing AI products.</a:t>
            </a:r>
          </a:p>
          <a:p>
            <a:pPr lvl="1"/>
            <a:r>
              <a:rPr lang="en-GB" sz="1800" dirty="0"/>
              <a:t>Amsterdam’s smart city initiative spans mobility, infrastructure, and big data, with initiatives such as using GPS data to manage traffic flows in real time, optimising waste and recycling pickups, and replacing parking meters with pay-by-phone apps.</a:t>
            </a:r>
          </a:p>
        </p:txBody>
      </p:sp>
      <p:sp>
        <p:nvSpPr>
          <p:cNvPr id="4" name="Footer Placeholder 3">
            <a:extLst>
              <a:ext uri="{FF2B5EF4-FFF2-40B4-BE49-F238E27FC236}">
                <a16:creationId xmlns:a16="http://schemas.microsoft.com/office/drawing/2014/main" id="{D87BAC8D-F782-047C-4BCF-05E034E7709D}"/>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Siebel, T.M. (2019) Digital Transformation: Survive and Thrive in an Era of Mass Extinction. New York: </a:t>
            </a:r>
            <a:r>
              <a:rPr kumimoji="0" lang="en-GB"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RosettaBooks</a:t>
            </a:r>
            <a:r>
              <a:rPr kumimoji="0" lang="en-GB"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a:t>
            </a: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7F2E1FE-FDB2-310E-8A9E-E76FF1E2EE4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8692609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0DD47BCD-F62B-39F2-69B8-9F3F49A26980}"/>
              </a:ext>
            </a:extLst>
          </p:cNvPr>
          <p:cNvSpPr>
            <a:spLocks noGrp="1"/>
          </p:cNvSpPr>
          <p:nvPr>
            <p:ph type="title"/>
          </p:nvPr>
        </p:nvSpPr>
        <p:spPr>
          <a:xfrm>
            <a:off x="601255" y="702155"/>
            <a:ext cx="3409783" cy="1300365"/>
          </a:xfrm>
        </p:spPr>
        <p:txBody>
          <a:bodyPr>
            <a:normAutofit fontScale="90000"/>
          </a:bodyPr>
          <a:lstStyle/>
          <a:p>
            <a:r>
              <a:rPr lang="en-GB" dirty="0">
                <a:solidFill>
                  <a:srgbClr val="FFFFFF"/>
                </a:solidFill>
              </a:rPr>
              <a:t>Siebel’s </a:t>
            </a:r>
            <a:r>
              <a:rPr lang="en-GB" dirty="0" err="1">
                <a:solidFill>
                  <a:srgbClr val="FFFFFF"/>
                </a:solidFill>
              </a:rPr>
              <a:t>Ceo</a:t>
            </a:r>
            <a:r>
              <a:rPr lang="en-GB" dirty="0">
                <a:solidFill>
                  <a:srgbClr val="FFFFFF"/>
                </a:solidFill>
              </a:rPr>
              <a:t> action plan for digital transformation</a:t>
            </a:r>
          </a:p>
        </p:txBody>
      </p:sp>
      <p:sp>
        <p:nvSpPr>
          <p:cNvPr id="3" name="Content Placeholder 2">
            <a:extLst>
              <a:ext uri="{FF2B5EF4-FFF2-40B4-BE49-F238E27FC236}">
                <a16:creationId xmlns:a16="http://schemas.microsoft.com/office/drawing/2014/main" id="{E8119A86-FF4F-43B0-CD34-FBF363AAED9C}"/>
              </a:ext>
            </a:extLst>
          </p:cNvPr>
          <p:cNvSpPr>
            <a:spLocks noGrp="1"/>
          </p:cNvSpPr>
          <p:nvPr>
            <p:ph idx="1"/>
          </p:nvPr>
        </p:nvSpPr>
        <p:spPr>
          <a:xfrm>
            <a:off x="601255" y="2177142"/>
            <a:ext cx="3409782" cy="3823607"/>
          </a:xfrm>
        </p:spPr>
        <p:txBody>
          <a:bodyPr>
            <a:noAutofit/>
          </a:bodyPr>
          <a:lstStyle/>
          <a:p>
            <a:pPr>
              <a:lnSpc>
                <a:spcPct val="100000"/>
              </a:lnSpc>
            </a:pPr>
            <a:r>
              <a:rPr lang="en-GB" sz="1600" dirty="0">
                <a:solidFill>
                  <a:srgbClr val="FFFFFF"/>
                </a:solidFill>
              </a:rPr>
              <a:t>The CEO Action Plan is a set of 10 principles — or key success factors — to guide the transformation initiative.</a:t>
            </a:r>
          </a:p>
          <a:p>
            <a:pPr>
              <a:lnSpc>
                <a:spcPct val="100000"/>
              </a:lnSpc>
            </a:pPr>
            <a:r>
              <a:rPr lang="en-GB" sz="1600" dirty="0">
                <a:solidFill>
                  <a:srgbClr val="FFFFFF"/>
                </a:solidFill>
              </a:rPr>
              <a:t>Some actions will be taken in parallel, some in sequence, and every organisation will adapt to fit their particular situation. </a:t>
            </a:r>
          </a:p>
          <a:p>
            <a:pPr>
              <a:lnSpc>
                <a:spcPct val="100000"/>
              </a:lnSpc>
            </a:pPr>
            <a:r>
              <a:rPr lang="en-GB" sz="1600" dirty="0">
                <a:solidFill>
                  <a:srgbClr val="FFFFFF"/>
                </a:solidFill>
              </a:rPr>
              <a:t>All 10 points are essential</a:t>
            </a:r>
          </a:p>
          <a:p>
            <a:pPr>
              <a:lnSpc>
                <a:spcPct val="100000"/>
              </a:lnSpc>
            </a:pPr>
            <a:r>
              <a:rPr lang="en-GB" sz="1600" dirty="0">
                <a:solidFill>
                  <a:srgbClr val="FFFFFF"/>
                </a:solidFill>
              </a:rPr>
              <a:t>They touch on the key areas of leadership, strategy, implementation, technology, change management, and culture.</a:t>
            </a:r>
          </a:p>
        </p:txBody>
      </p:sp>
      <p:pic>
        <p:nvPicPr>
          <p:cNvPr id="7" name="Picture 6" descr="A white paper with black text&#10;&#10;Description automatically generated">
            <a:extLst>
              <a:ext uri="{FF2B5EF4-FFF2-40B4-BE49-F238E27FC236}">
                <a16:creationId xmlns:a16="http://schemas.microsoft.com/office/drawing/2014/main" id="{E8D7C992-451F-A457-1BA2-AEB719D44CA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149854" y="1449422"/>
            <a:ext cx="7779275" cy="3928533"/>
          </a:xfrm>
          <a:prstGeom prst="rect">
            <a:avLst/>
          </a:prstGeom>
        </p:spPr>
      </p:pic>
      <p:sp>
        <p:nvSpPr>
          <p:cNvPr id="4" name="Footer Placeholder 3">
            <a:extLst>
              <a:ext uri="{FF2B5EF4-FFF2-40B4-BE49-F238E27FC236}">
                <a16:creationId xmlns:a16="http://schemas.microsoft.com/office/drawing/2014/main" id="{D87BAC8D-F782-047C-4BCF-05E034E7709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900" b="0" i="0" u="none" strike="noStrike" kern="1200" cap="all" spc="0" normalizeH="0" baseline="0" noProof="0">
                <a:ln>
                  <a:noFill/>
                </a:ln>
                <a:solidFill>
                  <a:srgbClr val="465359"/>
                </a:solidFill>
                <a:effectLst/>
                <a:uLnTx/>
                <a:uFillTx/>
                <a:latin typeface="Franklin Gothic Book" panose="020B0502020104020203"/>
                <a:ea typeface="+mn-ea"/>
                <a:cs typeface="+mn-cs"/>
              </a:rPr>
              <a:t>Siebel, T.M. (2019) Digital Transformation: Survive and Thrive in an Era of Mass Extinction. New York: RosettaBooks.</a:t>
            </a:r>
            <a:endParaRPr kumimoji="0" lang="en-US" sz="900" b="0" i="0" u="none" strike="noStrike" kern="1200" cap="all" spc="0" normalizeH="0" baseline="0" noProof="0">
              <a:ln>
                <a:noFill/>
              </a:ln>
              <a:solidFill>
                <a:srgbClr val="465359"/>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7F2E1FE-FDB2-310E-8A9E-E76FF1E2EE41}"/>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32</a:t>
            </a:fld>
            <a:endPar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9703E94B-4EC4-DD87-80F4-9C57C4115BF0}"/>
              </a:ext>
            </a:extLst>
          </p:cNvPr>
          <p:cNvSpPr txBox="1"/>
          <p:nvPr/>
        </p:nvSpPr>
        <p:spPr>
          <a:xfrm>
            <a:off x="4241830" y="5643156"/>
            <a:ext cx="3285066"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Franklin Gothic Book" panose="020B0502020104020203"/>
                <a:ea typeface="+mn-ea"/>
                <a:cs typeface="+mn-cs"/>
              </a:rPr>
              <a:t>Note: CXO = Chief Experience Officer</a:t>
            </a:r>
          </a:p>
        </p:txBody>
      </p:sp>
    </p:spTree>
    <p:extLst>
      <p:ext uri="{BB962C8B-B14F-4D97-AF65-F5344CB8AC3E}">
        <p14:creationId xmlns:p14="http://schemas.microsoft.com/office/powerpoint/2010/main" val="2095248932"/>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7" name="Rectangle 26">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4967DA50-5BCC-5FC9-1350-46D99A7D7CFF}"/>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Gartner’s Digitalisation strategy</a:t>
            </a:r>
          </a:p>
        </p:txBody>
      </p:sp>
      <p:sp>
        <p:nvSpPr>
          <p:cNvPr id="29" name="Rectangle 28">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1" name="Rectangle 3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33" name="Rectangle 32">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B435B643-74F5-E629-C45E-5610FEBA4925}"/>
              </a:ext>
            </a:extLst>
          </p:cNvPr>
          <p:cNvSpPr>
            <a:spLocks noGrp="1"/>
          </p:cNvSpPr>
          <p:nvPr>
            <p:ph idx="1"/>
          </p:nvPr>
        </p:nvSpPr>
        <p:spPr>
          <a:xfrm>
            <a:off x="671513" y="2536031"/>
            <a:ext cx="3123783" cy="3671936"/>
          </a:xfrm>
        </p:spPr>
        <p:txBody>
          <a:bodyPr anchor="t">
            <a:noAutofit/>
          </a:bodyPr>
          <a:lstStyle/>
          <a:p>
            <a:pPr>
              <a:lnSpc>
                <a:spcPct val="100000"/>
              </a:lnSpc>
            </a:pPr>
            <a:r>
              <a:rPr lang="en-GB" sz="1200" dirty="0">
                <a:solidFill>
                  <a:srgbClr val="FFFFFF"/>
                </a:solidFill>
              </a:rPr>
              <a:t>To deliver financial outcomes from digitalisation, digital ambitions should be defined, and a rigorous framework used to plan and execute strategy.</a:t>
            </a:r>
          </a:p>
          <a:p>
            <a:pPr>
              <a:lnSpc>
                <a:spcPct val="100000"/>
              </a:lnSpc>
            </a:pPr>
            <a:r>
              <a:rPr lang="en-GB" sz="1200" dirty="0">
                <a:solidFill>
                  <a:srgbClr val="FFFFFF"/>
                </a:solidFill>
              </a:rPr>
              <a:t>Outcomes from digitalisation fall into two broad categories:</a:t>
            </a:r>
          </a:p>
          <a:p>
            <a:pPr>
              <a:lnSpc>
                <a:spcPct val="100000"/>
              </a:lnSpc>
            </a:pPr>
            <a:r>
              <a:rPr lang="en-GB" sz="1200" dirty="0">
                <a:solidFill>
                  <a:srgbClr val="00B0F0"/>
                </a:solidFill>
              </a:rPr>
              <a:t>Digital optimisation </a:t>
            </a:r>
            <a:r>
              <a:rPr lang="en-GB" sz="1200" dirty="0">
                <a:solidFill>
                  <a:srgbClr val="FFFFFF"/>
                </a:solidFill>
              </a:rPr>
              <a:t>outcomes from improving existing processes and customer experiences</a:t>
            </a:r>
          </a:p>
          <a:p>
            <a:pPr>
              <a:lnSpc>
                <a:spcPct val="100000"/>
              </a:lnSpc>
            </a:pPr>
            <a:r>
              <a:rPr lang="en-GB" sz="1200" dirty="0">
                <a:solidFill>
                  <a:srgbClr val="00B0F0"/>
                </a:solidFill>
              </a:rPr>
              <a:t>Digital transformation </a:t>
            </a:r>
            <a:r>
              <a:rPr lang="en-GB" sz="1200" dirty="0">
                <a:solidFill>
                  <a:srgbClr val="FFFFFF"/>
                </a:solidFill>
              </a:rPr>
              <a:t>outcomes from reinventing how the organisation serves its market through new products, services or business models</a:t>
            </a:r>
          </a:p>
          <a:p>
            <a:pPr>
              <a:lnSpc>
                <a:spcPct val="100000"/>
              </a:lnSpc>
            </a:pPr>
            <a:r>
              <a:rPr lang="en-GB" sz="1200" dirty="0">
                <a:solidFill>
                  <a:srgbClr val="FFFFFF"/>
                </a:solidFill>
              </a:rPr>
              <a:t>Successful digitalisation strategies </a:t>
            </a:r>
            <a:r>
              <a:rPr lang="en-GB" sz="1200" dirty="0">
                <a:solidFill>
                  <a:srgbClr val="00B0F0"/>
                </a:solidFill>
              </a:rPr>
              <a:t>pursue transformation and optimisation in parallel</a:t>
            </a:r>
            <a:r>
              <a:rPr lang="en-GB" sz="1200" dirty="0">
                <a:solidFill>
                  <a:srgbClr val="FFFFFF"/>
                </a:solidFill>
              </a:rPr>
              <a:t>.</a:t>
            </a:r>
          </a:p>
        </p:txBody>
      </p:sp>
      <p:pic>
        <p:nvPicPr>
          <p:cNvPr id="9" name="Picture 8" descr="A diagram of a business strategy&#10;&#10;Description automatically generated">
            <a:extLst>
              <a:ext uri="{FF2B5EF4-FFF2-40B4-BE49-F238E27FC236}">
                <a16:creationId xmlns:a16="http://schemas.microsoft.com/office/drawing/2014/main" id="{C2D83BE3-EE14-B8A5-F449-0E5ACE1B5C60}"/>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t="2027"/>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81558656-496F-5123-D594-677F9A75251F}"/>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rPr>
              <a:t>Source: https://www.gartner.com/en/information-technology/topics/digital-transformation</a:t>
            </a:r>
          </a:p>
        </p:txBody>
      </p:sp>
      <p:sp>
        <p:nvSpPr>
          <p:cNvPr id="5" name="Slide Number Placeholder 4">
            <a:extLst>
              <a:ext uri="{FF2B5EF4-FFF2-40B4-BE49-F238E27FC236}">
                <a16:creationId xmlns:a16="http://schemas.microsoft.com/office/drawing/2014/main" id="{379130D1-3040-BE68-26BA-356F93A1FD4C}"/>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33</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941096111"/>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4967DA50-5BCC-5FC9-1350-46D99A7D7CFF}"/>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Gartner’s Digital business model</a:t>
            </a:r>
          </a:p>
        </p:txBody>
      </p:sp>
      <p:sp>
        <p:nvSpPr>
          <p:cNvPr id="3" name="Content Placeholder 2">
            <a:extLst>
              <a:ext uri="{FF2B5EF4-FFF2-40B4-BE49-F238E27FC236}">
                <a16:creationId xmlns:a16="http://schemas.microsoft.com/office/drawing/2014/main" id="{B435B643-74F5-E629-C45E-5610FEBA4925}"/>
              </a:ext>
            </a:extLst>
          </p:cNvPr>
          <p:cNvSpPr>
            <a:spLocks noGrp="1"/>
          </p:cNvSpPr>
          <p:nvPr>
            <p:ph idx="1"/>
          </p:nvPr>
        </p:nvSpPr>
        <p:spPr>
          <a:xfrm>
            <a:off x="601255" y="2177142"/>
            <a:ext cx="3409782" cy="3823607"/>
          </a:xfrm>
        </p:spPr>
        <p:txBody>
          <a:bodyPr>
            <a:noAutofit/>
          </a:bodyPr>
          <a:lstStyle/>
          <a:p>
            <a:pPr>
              <a:lnSpc>
                <a:spcPct val="100000"/>
              </a:lnSpc>
            </a:pPr>
            <a:r>
              <a:rPr lang="en-GB" sz="1300" dirty="0">
                <a:solidFill>
                  <a:srgbClr val="FFFFFF"/>
                </a:solidFill>
              </a:rPr>
              <a:t>79% of strategy leaders expect their business models to fundamentally change as a result of digital technologies. </a:t>
            </a:r>
          </a:p>
          <a:p>
            <a:pPr>
              <a:lnSpc>
                <a:spcPct val="100000"/>
              </a:lnSpc>
            </a:pPr>
            <a:r>
              <a:rPr lang="en-GB" sz="1300" dirty="0">
                <a:solidFill>
                  <a:srgbClr val="FFFFFF"/>
                </a:solidFill>
              </a:rPr>
              <a:t>Digital business models reflect how an organisation creates, delivers and captures value based on four key dimensions:</a:t>
            </a:r>
          </a:p>
          <a:p>
            <a:pPr marL="342900" indent="-342900">
              <a:lnSpc>
                <a:spcPct val="100000"/>
              </a:lnSpc>
              <a:buFont typeface="+mj-lt"/>
              <a:buAutoNum type="arabicPeriod"/>
            </a:pPr>
            <a:r>
              <a:rPr lang="en-GB" sz="1300" dirty="0">
                <a:solidFill>
                  <a:srgbClr val="00B0F0"/>
                </a:solidFill>
              </a:rPr>
              <a:t>Value proposition</a:t>
            </a:r>
            <a:r>
              <a:rPr lang="en-GB" sz="1300" dirty="0">
                <a:solidFill>
                  <a:srgbClr val="FFFFFF"/>
                </a:solidFill>
              </a:rPr>
              <a:t>. The value customers derive from a product or service.</a:t>
            </a:r>
          </a:p>
          <a:p>
            <a:pPr marL="342900" indent="-342900">
              <a:lnSpc>
                <a:spcPct val="100000"/>
              </a:lnSpc>
              <a:buFont typeface="+mj-lt"/>
              <a:buAutoNum type="arabicPeriod"/>
            </a:pPr>
            <a:r>
              <a:rPr lang="en-GB" sz="1300" dirty="0">
                <a:solidFill>
                  <a:srgbClr val="00B0F0"/>
                </a:solidFill>
              </a:rPr>
              <a:t>Customers</a:t>
            </a:r>
            <a:r>
              <a:rPr lang="en-GB" sz="1300" dirty="0">
                <a:solidFill>
                  <a:srgbClr val="FFFFFF"/>
                </a:solidFill>
              </a:rPr>
              <a:t>. The customer segment served by the product or service.</a:t>
            </a:r>
          </a:p>
          <a:p>
            <a:pPr marL="342900" indent="-342900">
              <a:lnSpc>
                <a:spcPct val="100000"/>
              </a:lnSpc>
              <a:buFont typeface="+mj-lt"/>
              <a:buAutoNum type="arabicPeriod"/>
            </a:pPr>
            <a:r>
              <a:rPr lang="en-GB" sz="1300" dirty="0">
                <a:solidFill>
                  <a:srgbClr val="00B0F0"/>
                </a:solidFill>
              </a:rPr>
              <a:t>Capabilities</a:t>
            </a:r>
            <a:r>
              <a:rPr lang="en-GB" sz="1300" dirty="0">
                <a:solidFill>
                  <a:srgbClr val="FFFFFF"/>
                </a:solidFill>
              </a:rPr>
              <a:t>. The physical and digital assets, people, culture, information sources and strategic partners that deliver the value proposition</a:t>
            </a:r>
          </a:p>
          <a:p>
            <a:pPr marL="342900" indent="-342900">
              <a:lnSpc>
                <a:spcPct val="100000"/>
              </a:lnSpc>
              <a:buFont typeface="+mj-lt"/>
              <a:buAutoNum type="arabicPeriod"/>
            </a:pPr>
            <a:r>
              <a:rPr lang="en-GB" sz="1300" dirty="0">
                <a:solidFill>
                  <a:srgbClr val="00B0F0"/>
                </a:solidFill>
              </a:rPr>
              <a:t>Finance</a:t>
            </a:r>
            <a:r>
              <a:rPr lang="en-GB" sz="1300" dirty="0">
                <a:solidFill>
                  <a:srgbClr val="FFFFFF"/>
                </a:solidFill>
              </a:rPr>
              <a:t>. The revenue and cost models that capture economic value.</a:t>
            </a:r>
          </a:p>
        </p:txBody>
      </p:sp>
      <p:pic>
        <p:nvPicPr>
          <p:cNvPr id="7" name="Picture 6" descr="A diagram of a business model&#10;&#10;Description automatically generated">
            <a:extLst>
              <a:ext uri="{FF2B5EF4-FFF2-40B4-BE49-F238E27FC236}">
                <a16:creationId xmlns:a16="http://schemas.microsoft.com/office/drawing/2014/main" id="{36874D22-4341-D19C-CFD5-3A11618D826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883263" y="936141"/>
            <a:ext cx="6249439" cy="4968305"/>
          </a:xfrm>
          <a:prstGeom prst="rect">
            <a:avLst/>
          </a:prstGeom>
        </p:spPr>
      </p:pic>
      <p:sp>
        <p:nvSpPr>
          <p:cNvPr id="4" name="Footer Placeholder 3">
            <a:extLst>
              <a:ext uri="{FF2B5EF4-FFF2-40B4-BE49-F238E27FC236}">
                <a16:creationId xmlns:a16="http://schemas.microsoft.com/office/drawing/2014/main" id="{81558656-496F-5123-D594-677F9A75251F}"/>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a:ln>
                  <a:noFill/>
                </a:ln>
                <a:solidFill>
                  <a:srgbClr val="ED7F46"/>
                </a:solidFill>
                <a:effectLst/>
                <a:uLnTx/>
                <a:uFillTx/>
                <a:latin typeface="Franklin Gothic Book" panose="020B0502020104020203"/>
                <a:ea typeface="+mn-ea"/>
                <a:cs typeface="+mn-cs"/>
              </a:rPr>
              <a:t>Source: https://www.gartner.com/en/information-technology/topics/digital-transformation</a:t>
            </a:r>
          </a:p>
        </p:txBody>
      </p:sp>
      <p:sp>
        <p:nvSpPr>
          <p:cNvPr id="5" name="Slide Number Placeholder 4">
            <a:extLst>
              <a:ext uri="{FF2B5EF4-FFF2-40B4-BE49-F238E27FC236}">
                <a16:creationId xmlns:a16="http://schemas.microsoft.com/office/drawing/2014/main" id="{379130D1-3040-BE68-26BA-356F93A1FD4C}"/>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ED7F46"/>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34</a:t>
            </a:fld>
            <a:endParaRPr kumimoji="0" lang="en-US" sz="900" b="0" i="0" u="none" strike="noStrike" kern="1200" cap="none" spc="0" normalizeH="0" baseline="0" noProof="0">
              <a:ln>
                <a:noFill/>
              </a:ln>
              <a:solidFill>
                <a:srgbClr val="ED7F46"/>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01156205"/>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72641-7A3A-0A56-4B99-2938B6FB90F2}"/>
              </a:ext>
            </a:extLst>
          </p:cNvPr>
          <p:cNvSpPr>
            <a:spLocks noGrp="1"/>
          </p:cNvSpPr>
          <p:nvPr>
            <p:ph type="title"/>
          </p:nvPr>
        </p:nvSpPr>
        <p:spPr/>
        <p:txBody>
          <a:bodyPr/>
          <a:lstStyle/>
          <a:p>
            <a:endParaRPr lang="en-GB"/>
          </a:p>
        </p:txBody>
      </p:sp>
      <p:pic>
        <p:nvPicPr>
          <p:cNvPr id="5" name="Online Media 4" title="5 Steps in the Change Management Process | Business: Explained">
            <a:hlinkClick r:id="" action="ppaction://media"/>
            <a:extLst>
              <a:ext uri="{FF2B5EF4-FFF2-40B4-BE49-F238E27FC236}">
                <a16:creationId xmlns:a16="http://schemas.microsoft.com/office/drawing/2014/main" id="{1409D05B-844B-2592-5196-012FEF1732D0}"/>
              </a:ext>
            </a:extLst>
          </p:cNvPr>
          <p:cNvPicPr>
            <a:picLocks noGrp="1" noRot="1" noChangeAspect="1"/>
          </p:cNvPicPr>
          <p:nvPr>
            <p:ph idx="1"/>
            <a:videoFile r:link="rId1"/>
          </p:nvPr>
        </p:nvPicPr>
        <p:blipFill>
          <a:blip r:embed="rId3"/>
          <a:stretch>
            <a:fillRect/>
          </a:stretch>
        </p:blipFill>
        <p:spPr>
          <a:xfrm>
            <a:off x="41275" y="15875"/>
            <a:ext cx="12149138" cy="6834188"/>
          </a:xfrm>
          <a:prstGeom prst="rect">
            <a:avLst/>
          </a:prstGeom>
        </p:spPr>
      </p:pic>
      <p:sp>
        <p:nvSpPr>
          <p:cNvPr id="4" name="Date Placeholder 3">
            <a:extLst>
              <a:ext uri="{FF2B5EF4-FFF2-40B4-BE49-F238E27FC236}">
                <a16:creationId xmlns:a16="http://schemas.microsoft.com/office/drawing/2014/main" id="{B12589CD-591F-EF24-B679-1B4CA02302AD}"/>
              </a:ext>
            </a:extLst>
          </p:cNvPr>
          <p:cNvSpPr>
            <a:spLocks noGrp="1"/>
          </p:cNvSpPr>
          <p:nvPr>
            <p:ph type="dt" sz="half" idx="10"/>
          </p:nvPr>
        </p:nvSpPr>
        <p:spPr/>
        <p:txBody>
          <a:bodyPr/>
          <a:lstStyle/>
          <a:p>
            <a:pPr rtl="0"/>
            <a:fld id="{1DBA48E5-1C5B-4015-A09D-99C0E27B7777}" type="datetime1">
              <a:rPr lang="en-US" smtClean="0"/>
              <a:t>3/17/2026</a:t>
            </a:fld>
            <a:endParaRPr lang="en-US"/>
          </a:p>
        </p:txBody>
      </p:sp>
      <p:sp>
        <p:nvSpPr>
          <p:cNvPr id="3" name="Footer Placeholder 2">
            <a:extLst>
              <a:ext uri="{FF2B5EF4-FFF2-40B4-BE49-F238E27FC236}">
                <a16:creationId xmlns:a16="http://schemas.microsoft.com/office/drawing/2014/main" id="{C7E73AE8-A45A-6B1B-70AE-F8DF5605E157}"/>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514019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6" name="Rectangle 103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8" name="Rectangle 103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0" name="Rectangle 103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2" name="Rectangle 104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62F0718-EAC0-C9A1-CEA7-B5C340F1F454}"/>
              </a:ext>
            </a:extLst>
          </p:cNvPr>
          <p:cNvSpPr>
            <a:spLocks noGrp="1"/>
          </p:cNvSpPr>
          <p:nvPr>
            <p:ph type="title"/>
          </p:nvPr>
        </p:nvSpPr>
        <p:spPr>
          <a:xfrm>
            <a:off x="672280" y="944752"/>
            <a:ext cx="3259016" cy="937057"/>
          </a:xfrm>
        </p:spPr>
        <p:txBody>
          <a:bodyPr vert="horz" lIns="91440" tIns="45720" rIns="91440" bIns="45720" rtlCol="0" anchor="b">
            <a:normAutofit fontScale="90000"/>
          </a:bodyPr>
          <a:lstStyle/>
          <a:p>
            <a:r>
              <a:rPr lang="en-US" sz="2800" b="0" kern="1200" cap="all" dirty="0">
                <a:latin typeface="+mj-lt"/>
                <a:ea typeface="+mj-ea"/>
                <a:cs typeface="+mj-cs"/>
              </a:rPr>
              <a:t>Kotter’s 8 Step Change Model</a:t>
            </a:r>
          </a:p>
        </p:txBody>
      </p:sp>
      <p:sp>
        <p:nvSpPr>
          <p:cNvPr id="1046" name="Rectangle 1045">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48" name="Rectangle 1047">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050" name="Rectangle 104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31" name="Text Placeholder 4">
            <a:extLst>
              <a:ext uri="{FF2B5EF4-FFF2-40B4-BE49-F238E27FC236}">
                <a16:creationId xmlns:a16="http://schemas.microsoft.com/office/drawing/2014/main" id="{02F32F2D-5114-617D-09AA-AED356E0B201}"/>
              </a:ext>
            </a:extLst>
          </p:cNvPr>
          <p:cNvSpPr>
            <a:spLocks noGrp="1"/>
          </p:cNvSpPr>
          <p:nvPr>
            <p:ph type="body" sz="half" idx="2"/>
          </p:nvPr>
        </p:nvSpPr>
        <p:spPr>
          <a:xfrm>
            <a:off x="671513" y="2225361"/>
            <a:ext cx="3259016" cy="3982606"/>
          </a:xfrm>
        </p:spPr>
        <p:txBody>
          <a:bodyPr vert="horz" lIns="91440" tIns="45720" rIns="91440" bIns="45720" rtlCol="0" anchor="t">
            <a:noAutofit/>
          </a:bodyPr>
          <a:lstStyle/>
          <a:p>
            <a:pPr>
              <a:buFont typeface="Wingdings 2" panose="05020102010507070707" pitchFamily="18" charset="2"/>
              <a:buChar char=""/>
            </a:pPr>
            <a:r>
              <a:rPr lang="en-US" sz="1800" b="1" dirty="0"/>
              <a:t>Kotter’s 8 Step Change Model</a:t>
            </a:r>
          </a:p>
          <a:p>
            <a:pPr>
              <a:buFont typeface="Wingdings 2" panose="05020102010507070707" pitchFamily="18" charset="2"/>
              <a:buChar char=""/>
            </a:pPr>
            <a:r>
              <a:rPr lang="en-US" sz="1800" dirty="0"/>
              <a:t>O</a:t>
            </a:r>
            <a:r>
              <a:rPr lang="en-US" sz="1800" b="0" i="0" dirty="0">
                <a:effectLst/>
              </a:rPr>
              <a:t>utlines how to systematically and effectively implement change in an </a:t>
            </a:r>
            <a:r>
              <a:rPr lang="en-US" sz="1800" b="0" i="0" dirty="0" err="1">
                <a:effectLst/>
              </a:rPr>
              <a:t>organisation</a:t>
            </a:r>
            <a:r>
              <a:rPr lang="en-US" sz="1800" b="0" i="0" dirty="0">
                <a:effectLst/>
              </a:rPr>
              <a:t>.</a:t>
            </a:r>
          </a:p>
          <a:p>
            <a:pPr>
              <a:buFont typeface="Wingdings 2" panose="05020102010507070707" pitchFamily="18" charset="2"/>
              <a:buChar char=""/>
            </a:pPr>
            <a:endParaRPr lang="en-US" sz="800" b="0" i="0" dirty="0">
              <a:effectLst/>
            </a:endParaRPr>
          </a:p>
          <a:p>
            <a:pPr>
              <a:buFont typeface="Wingdings 2" panose="05020102010507070707" pitchFamily="18" charset="2"/>
              <a:buChar char=""/>
            </a:pPr>
            <a:r>
              <a:rPr lang="en-US" sz="1800" b="0" i="0" dirty="0">
                <a:effectLst/>
              </a:rPr>
              <a:t>Following these steps will ensure that at the end of the process, the </a:t>
            </a:r>
            <a:r>
              <a:rPr lang="en-US" sz="1800" b="0" i="0" dirty="0" err="1">
                <a:effectLst/>
              </a:rPr>
              <a:t>organisation</a:t>
            </a:r>
            <a:r>
              <a:rPr lang="en-US" sz="1800" b="0" i="0" dirty="0">
                <a:effectLst/>
              </a:rPr>
              <a:t> will not only be prepared but also be committed to embracing the changes. </a:t>
            </a:r>
            <a:endParaRPr lang="en-US" sz="1800" dirty="0"/>
          </a:p>
        </p:txBody>
      </p:sp>
      <p:pic>
        <p:nvPicPr>
          <p:cNvPr id="6" name="Picture 2">
            <a:extLst>
              <a:ext uri="{FF2B5EF4-FFF2-40B4-BE49-F238E27FC236}">
                <a16:creationId xmlns:a16="http://schemas.microsoft.com/office/drawing/2014/main" id="{0FDE43BD-8C3A-D21C-1613-1F876864BF4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052" r="1741" b="1"/>
          <a:stretch>
            <a:fillRect/>
          </a:stretch>
        </p:blipFill>
        <p:spPr bwMode="auto">
          <a:xfrm>
            <a:off x="4241830" y="601200"/>
            <a:ext cx="7503636" cy="5789365"/>
          </a:xfrm>
          <a:prstGeom prst="rect">
            <a:avLst/>
          </a:prstGeom>
          <a:solidFill>
            <a:srgbClr val="FFFFFF"/>
          </a:solidFill>
        </p:spPr>
      </p:pic>
      <p:sp>
        <p:nvSpPr>
          <p:cNvPr id="3" name="Footer Placeholder 2">
            <a:extLst>
              <a:ext uri="{FF2B5EF4-FFF2-40B4-BE49-F238E27FC236}">
                <a16:creationId xmlns:a16="http://schemas.microsoft.com/office/drawing/2014/main" id="{92109B80-E8B2-364F-5751-A960ACC8DF5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chemeClr val="bg1">
                  <a:lumMod val="75000"/>
                  <a:lumOff val="25000"/>
                </a:schemeClr>
              </a:solidFill>
              <a:latin typeface="+mn-lt"/>
              <a:ea typeface="+mn-ea"/>
              <a:cs typeface="+mn-cs"/>
            </a:endParaRPr>
          </a:p>
        </p:txBody>
      </p:sp>
      <p:sp>
        <p:nvSpPr>
          <p:cNvPr id="4" name="Date Placeholder 3">
            <a:extLst>
              <a:ext uri="{FF2B5EF4-FFF2-40B4-BE49-F238E27FC236}">
                <a16:creationId xmlns:a16="http://schemas.microsoft.com/office/drawing/2014/main" id="{234418A3-EEA4-5CD4-E0D0-A50EA49694AA}"/>
              </a:ext>
            </a:extLst>
          </p:cNvPr>
          <p:cNvSpPr>
            <a:spLocks noGrp="1"/>
          </p:cNvSpPr>
          <p:nvPr>
            <p:ph type="dt" sz="half" idx="10"/>
          </p:nvPr>
        </p:nvSpPr>
        <p:spPr>
          <a:xfrm>
            <a:off x="7605951" y="6423914"/>
            <a:ext cx="2844799" cy="365125"/>
          </a:xfrm>
        </p:spPr>
        <p:txBody>
          <a:bodyPr vert="horz" lIns="91440" tIns="45720" rIns="91440" bIns="45720" rtlCol="0" anchor="ctr">
            <a:normAutofit/>
          </a:bodyPr>
          <a:lstStyle/>
          <a:p>
            <a:pPr defTabSz="457200">
              <a:spcAft>
                <a:spcPts val="600"/>
              </a:spcAft>
            </a:pPr>
            <a:fld id="{B892FA5E-6B56-49F2-9D7F-134C62E4545B}" type="datetime1">
              <a:rPr lang="en-US">
                <a:solidFill>
                  <a:schemeClr val="bg1">
                    <a:lumMod val="75000"/>
                    <a:lumOff val="25000"/>
                  </a:schemeClr>
                </a:solidFill>
              </a:rPr>
              <a:pPr defTabSz="457200">
                <a:spcAft>
                  <a:spcPts val="600"/>
                </a:spcAft>
              </a:pPr>
              <a:t>3/17/2026</a:t>
            </a:fld>
            <a:endParaRPr lang="en-US">
              <a:solidFill>
                <a:schemeClr val="bg1">
                  <a:lumMod val="75000"/>
                  <a:lumOff val="25000"/>
                </a:schemeClr>
              </a:solidFill>
            </a:endParaRPr>
          </a:p>
        </p:txBody>
      </p:sp>
    </p:spTree>
    <p:extLst>
      <p:ext uri="{BB962C8B-B14F-4D97-AF65-F5344CB8AC3E}">
        <p14:creationId xmlns:p14="http://schemas.microsoft.com/office/powerpoint/2010/main" val="548559109"/>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B055CAA-2668-4929-8202-DBD35A78E8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6534" y="702156"/>
            <a:ext cx="11164274" cy="661443"/>
          </a:xfrm>
        </p:spPr>
        <p:txBody>
          <a:bodyPr>
            <a:normAutofit/>
          </a:bodyPr>
          <a:lstStyle/>
          <a:p>
            <a:r>
              <a:rPr lang="en-GB" b="1" u="sng" dirty="0">
                <a:solidFill>
                  <a:schemeClr val="accent2">
                    <a:lumMod val="50000"/>
                  </a:schemeClr>
                </a:solidFill>
                <a:latin typeface="Calibri" panose="020F0502020204030204" pitchFamily="34" charset="0"/>
                <a:ea typeface="Calibri" panose="020F0502020204030204" pitchFamily="34" charset="0"/>
                <a:cs typeface="Calibri" panose="020F0502020204030204" pitchFamily="34" charset="0"/>
              </a:rPr>
              <a:t>Actions to Secure Effective Change</a:t>
            </a:r>
            <a:endParaRPr lang="en-GB" b="1" dirty="0"/>
          </a:p>
        </p:txBody>
      </p:sp>
      <p:sp>
        <p:nvSpPr>
          <p:cNvPr id="13" name="Rectangle 12">
            <a:extLst>
              <a:ext uri="{FF2B5EF4-FFF2-40B4-BE49-F238E27FC236}">
                <a16:creationId xmlns:a16="http://schemas.microsoft.com/office/drawing/2014/main" id="{38F88ED4-721F-4A25-9A68-66C57B1F8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3A5A85F2-11BA-4322-9355-08C0DEC78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A88A0CA-0BDB-4A19-A648-638BE196B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Content Placeholder 2"/>
          <p:cNvSpPr>
            <a:spLocks noGrp="1"/>
          </p:cNvSpPr>
          <p:nvPr>
            <p:ph idx="1"/>
          </p:nvPr>
        </p:nvSpPr>
        <p:spPr>
          <a:xfrm>
            <a:off x="446534" y="1524000"/>
            <a:ext cx="10814300" cy="4451350"/>
          </a:xfrm>
        </p:spPr>
        <p:txBody>
          <a:bodyPr>
            <a:normAutofit/>
          </a:bodyPr>
          <a:lstStyle/>
          <a:p>
            <a:pPr marL="457200" indent="-457200">
              <a:lnSpc>
                <a:spcPct val="100000"/>
              </a:lnSpc>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Create a sense of urgency among relevant people</a:t>
            </a:r>
          </a:p>
          <a:p>
            <a:pPr marL="457200" indent="-457200">
              <a:lnSpc>
                <a:spcPct val="100000"/>
              </a:lnSpc>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Build a guiding team which has credibility</a:t>
            </a:r>
          </a:p>
          <a:p>
            <a:pPr marL="457200" indent="-457200">
              <a:lnSpc>
                <a:spcPct val="100000"/>
              </a:lnSpc>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Create visions that are sensible, clear and uplifting</a:t>
            </a:r>
          </a:p>
          <a:p>
            <a:pPr marL="457200" indent="-457200">
              <a:lnSpc>
                <a:spcPct val="100000"/>
              </a:lnSpc>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Communicate the vision and strategy to induce understanding and commitment</a:t>
            </a:r>
          </a:p>
          <a:p>
            <a:pPr marL="457200" indent="-457200">
              <a:lnSpc>
                <a:spcPct val="100000"/>
              </a:lnSpc>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Empower action and remove obstacles</a:t>
            </a:r>
          </a:p>
          <a:p>
            <a:pPr marL="457200" indent="-457200">
              <a:lnSpc>
                <a:spcPct val="100000"/>
              </a:lnSpc>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Produce short term wins</a:t>
            </a:r>
          </a:p>
          <a:p>
            <a:pPr marL="457200" indent="-457200">
              <a:lnSpc>
                <a:spcPct val="100000"/>
              </a:lnSpc>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Do not let up but maintain momentum</a:t>
            </a:r>
          </a:p>
          <a:p>
            <a:pPr marL="457200" indent="-457200">
              <a:lnSpc>
                <a:spcPct val="100000"/>
              </a:lnSpc>
              <a:buFont typeface="+mj-lt"/>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Make change stick by nurturing a new culture</a:t>
            </a:r>
          </a:p>
        </p:txBody>
      </p:sp>
      <p:sp>
        <p:nvSpPr>
          <p:cNvPr id="6" name="Footer Placeholder 5">
            <a:extLst>
              <a:ext uri="{FF2B5EF4-FFF2-40B4-BE49-F238E27FC236}">
                <a16:creationId xmlns:a16="http://schemas.microsoft.com/office/drawing/2014/main" id="{6A7A99A4-196F-9DD5-84BE-99950E0AF62B}"/>
              </a:ext>
            </a:extLst>
          </p:cNvPr>
          <p:cNvSpPr>
            <a:spLocks noGrp="1"/>
          </p:cNvSpPr>
          <p:nvPr>
            <p:ph type="ftr" sz="quarter" idx="11"/>
          </p:nvPr>
        </p:nvSpPr>
        <p:spPr>
          <a:xfrm>
            <a:off x="581192" y="6423914"/>
            <a:ext cx="6917210" cy="365125"/>
          </a:xfrm>
        </p:spPr>
        <p:txBody>
          <a:bodyPr>
            <a:normAutofit/>
          </a:bodyPr>
          <a:lstStyle/>
          <a:p>
            <a:r>
              <a:rPr lang="en-GB" sz="1400" dirty="0">
                <a:solidFill>
                  <a:schemeClr val="accent2">
                    <a:lumMod val="50000"/>
                  </a:schemeClr>
                </a:solidFill>
              </a:rPr>
              <a:t>Kotter and Cohen (2002)</a:t>
            </a:r>
          </a:p>
        </p:txBody>
      </p:sp>
      <p:sp>
        <p:nvSpPr>
          <p:cNvPr id="5" name="Date Placeholder 4">
            <a:extLst>
              <a:ext uri="{FF2B5EF4-FFF2-40B4-BE49-F238E27FC236}">
                <a16:creationId xmlns:a16="http://schemas.microsoft.com/office/drawing/2014/main" id="{AF13DB98-A987-6BE2-7FCC-528EEC34AC46}"/>
              </a:ext>
            </a:extLst>
          </p:cNvPr>
          <p:cNvSpPr>
            <a:spLocks noGrp="1"/>
          </p:cNvSpPr>
          <p:nvPr>
            <p:ph type="dt" sz="half" idx="10"/>
          </p:nvPr>
        </p:nvSpPr>
        <p:spPr>
          <a:xfrm>
            <a:off x="7605951" y="6423914"/>
            <a:ext cx="2844799" cy="365125"/>
          </a:xfrm>
        </p:spPr>
        <p:txBody>
          <a:bodyPr>
            <a:normAutofit/>
          </a:bodyPr>
          <a:lstStyle/>
          <a:p>
            <a:pPr>
              <a:spcAft>
                <a:spcPts val="600"/>
              </a:spcAft>
            </a:pPr>
            <a:fld id="{62FB9FEC-7F88-45F6-80C0-7CD5548354AA}" type="datetime1">
              <a:rPr lang="en-US" smtClean="0">
                <a:solidFill>
                  <a:srgbClr val="FEF593"/>
                </a:solidFill>
              </a:rPr>
              <a:pPr>
                <a:spcAft>
                  <a:spcPts val="600"/>
                </a:spcAft>
              </a:pPr>
              <a:t>3/17/2026</a:t>
            </a:fld>
            <a:endParaRPr lang="en-GB">
              <a:solidFill>
                <a:srgbClr val="FEF593"/>
              </a:solidFill>
            </a:endParaRPr>
          </a:p>
        </p:txBody>
      </p:sp>
      <p:pic>
        <p:nvPicPr>
          <p:cNvPr id="7" name="Picture 6"/>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11200"/>
                    </a14:imgEffect>
                    <a14:imgEffect>
                      <a14:brightnessContrast bright="20000" contrast="-40000"/>
                    </a14:imgEffect>
                  </a14:imgLayer>
                </a14:imgProps>
              </a:ext>
            </a:extLst>
          </a:blip>
          <a:srcRect l="10824" t="28076" r="6671" b="25090"/>
          <a:stretch/>
        </p:blipFill>
        <p:spPr>
          <a:xfrm>
            <a:off x="7303671" y="3975652"/>
            <a:ext cx="4441795" cy="1683025"/>
          </a:xfrm>
          <a:prstGeom prst="rect">
            <a:avLst/>
          </a:prstGeom>
        </p:spPr>
      </p:pic>
    </p:spTree>
    <p:extLst>
      <p:ext uri="{BB962C8B-B14F-4D97-AF65-F5344CB8AC3E}">
        <p14:creationId xmlns:p14="http://schemas.microsoft.com/office/powerpoint/2010/main" val="15853056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460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745D1E04-EE92-0E78-EB02-528F10181F36}"/>
              </a:ext>
            </a:extLst>
          </p:cNvPr>
          <p:cNvPicPr>
            <a:picLocks noGrp="1" noChangeAspect="1"/>
          </p:cNvPicPr>
          <p:nvPr>
            <p:ph idx="1"/>
          </p:nvPr>
        </p:nvPicPr>
        <p:blipFill rotWithShape="1">
          <a:blip r:embed="rId2"/>
          <a:srcRect l="4827" t="14961" r="7896" b="9638"/>
          <a:stretch/>
        </p:blipFill>
        <p:spPr>
          <a:xfrm>
            <a:off x="1265637" y="643467"/>
            <a:ext cx="9660726" cy="5571066"/>
          </a:xfrm>
          <a:prstGeom prst="rect">
            <a:avLst/>
          </a:prstGeom>
        </p:spPr>
      </p:pic>
      <p:sp>
        <p:nvSpPr>
          <p:cNvPr id="2" name="Footer Placeholder 1">
            <a:extLst>
              <a:ext uri="{FF2B5EF4-FFF2-40B4-BE49-F238E27FC236}">
                <a16:creationId xmlns:a16="http://schemas.microsoft.com/office/drawing/2014/main" id="{A7F3D98F-3593-BCD5-8167-38F0582F7FC8}"/>
              </a:ext>
            </a:extLst>
          </p:cNvPr>
          <p:cNvSpPr>
            <a:spLocks noGrp="1"/>
          </p:cNvSpPr>
          <p:nvPr>
            <p:ph type="ftr" sz="quarter" idx="11"/>
          </p:nvPr>
        </p:nvSpPr>
        <p:spPr>
          <a:xfrm>
            <a:off x="581192" y="6380436"/>
            <a:ext cx="6917210" cy="365125"/>
          </a:xfrm>
        </p:spPr>
        <p:txBody>
          <a:bodyPr vert="horz" lIns="91440" tIns="45720" rIns="91440" bIns="45720" rtlCol="0" anchor="ctr">
            <a:normAutofit/>
          </a:bodyPr>
          <a:lstStyle/>
          <a:p>
            <a:pPr defTabSz="457200"/>
            <a:endParaRPr lang="en-US" sz="900" kern="1200" cap="all">
              <a:solidFill>
                <a:schemeClr val="bg1"/>
              </a:solidFill>
              <a:latin typeface="+mn-lt"/>
              <a:ea typeface="+mn-ea"/>
              <a:cs typeface="+mn-cs"/>
            </a:endParaRPr>
          </a:p>
        </p:txBody>
      </p:sp>
      <p:sp>
        <p:nvSpPr>
          <p:cNvPr id="4" name="Date Placeholder 3">
            <a:extLst>
              <a:ext uri="{FF2B5EF4-FFF2-40B4-BE49-F238E27FC236}">
                <a16:creationId xmlns:a16="http://schemas.microsoft.com/office/drawing/2014/main" id="{960DBBD1-39E7-CDF1-D6A5-3259AB01A8F8}"/>
              </a:ext>
            </a:extLst>
          </p:cNvPr>
          <p:cNvSpPr>
            <a:spLocks noGrp="1"/>
          </p:cNvSpPr>
          <p:nvPr>
            <p:ph type="dt" sz="half" idx="10"/>
          </p:nvPr>
        </p:nvSpPr>
        <p:spPr>
          <a:xfrm>
            <a:off x="7605951" y="6384762"/>
            <a:ext cx="2844799" cy="365125"/>
          </a:xfrm>
        </p:spPr>
        <p:txBody>
          <a:bodyPr vert="horz" lIns="91440" tIns="45720" rIns="91440" bIns="45720" rtlCol="0" anchor="ctr">
            <a:normAutofit/>
          </a:bodyPr>
          <a:lstStyle/>
          <a:p>
            <a:pPr defTabSz="457200">
              <a:spcAft>
                <a:spcPts val="600"/>
              </a:spcAft>
            </a:pPr>
            <a:fld id="{0FD3C0A0-ED98-46C5-A809-FD04AC52ECBD}" type="datetime1">
              <a:rPr lang="en-US">
                <a:solidFill>
                  <a:schemeClr val="bg1"/>
                </a:solidFill>
              </a:rPr>
              <a:pPr defTabSz="457200">
                <a:spcAft>
                  <a:spcPts val="600"/>
                </a:spcAft>
              </a:pPr>
              <a:t>3/17/2026</a:t>
            </a:fld>
            <a:endParaRPr lang="en-US">
              <a:solidFill>
                <a:schemeClr val="bg1"/>
              </a:solidFill>
            </a:endParaRPr>
          </a:p>
        </p:txBody>
      </p:sp>
    </p:spTree>
    <p:extLst>
      <p:ext uri="{BB962C8B-B14F-4D97-AF65-F5344CB8AC3E}">
        <p14:creationId xmlns:p14="http://schemas.microsoft.com/office/powerpoint/2010/main" val="15389634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1F8FF-BBAF-D1DC-B6BC-BA8528F40B5E}"/>
              </a:ext>
            </a:extLst>
          </p:cNvPr>
          <p:cNvSpPr>
            <a:spLocks noGrp="1"/>
          </p:cNvSpPr>
          <p:nvPr>
            <p:ph type="title"/>
          </p:nvPr>
        </p:nvSpPr>
        <p:spPr>
          <a:xfrm>
            <a:off x="581192" y="702156"/>
            <a:ext cx="11029616" cy="874853"/>
          </a:xfrm>
        </p:spPr>
        <p:txBody>
          <a:bodyPr>
            <a:normAutofit/>
          </a:bodyPr>
          <a:lstStyle/>
          <a:p>
            <a:r>
              <a:rPr lang="en-GB" b="1" dirty="0">
                <a:latin typeface="+mn-lt"/>
              </a:rPr>
              <a:t>Five Elements of Innovation Readiness (BCG)</a:t>
            </a:r>
          </a:p>
        </p:txBody>
      </p:sp>
      <p:sp>
        <p:nvSpPr>
          <p:cNvPr id="4" name="Footer Placeholder 3">
            <a:extLst>
              <a:ext uri="{FF2B5EF4-FFF2-40B4-BE49-F238E27FC236}">
                <a16:creationId xmlns:a16="http://schemas.microsoft.com/office/drawing/2014/main" id="{00BE5B2C-4459-34F5-7FAE-93687361F356}"/>
              </a:ext>
            </a:extLst>
          </p:cNvPr>
          <p:cNvSpPr>
            <a:spLocks noGrp="1"/>
          </p:cNvSpPr>
          <p:nvPr>
            <p:ph type="ftr" sz="quarter" idx="11"/>
          </p:nvPr>
        </p:nvSpPr>
        <p:spPr>
          <a:xfrm>
            <a:off x="581192" y="6423914"/>
            <a:ext cx="6917210" cy="365125"/>
          </a:xfrm>
        </p:spPr>
        <p:txBody>
          <a:bodyPr>
            <a:normAutofit/>
          </a:bodyPr>
          <a:lstStyle/>
          <a:p>
            <a:endParaRPr lang="en-GB"/>
          </a:p>
        </p:txBody>
      </p:sp>
      <p:sp>
        <p:nvSpPr>
          <p:cNvPr id="3" name="Date Placeholder 2">
            <a:extLst>
              <a:ext uri="{FF2B5EF4-FFF2-40B4-BE49-F238E27FC236}">
                <a16:creationId xmlns:a16="http://schemas.microsoft.com/office/drawing/2014/main" id="{179469AF-ED9B-9987-663F-CF07A2CBBAC3}"/>
              </a:ext>
            </a:extLst>
          </p:cNvPr>
          <p:cNvSpPr>
            <a:spLocks noGrp="1"/>
          </p:cNvSpPr>
          <p:nvPr>
            <p:ph type="dt" sz="half" idx="10"/>
          </p:nvPr>
        </p:nvSpPr>
        <p:spPr>
          <a:xfrm>
            <a:off x="7605951" y="6423914"/>
            <a:ext cx="2844799" cy="365125"/>
          </a:xfrm>
        </p:spPr>
        <p:txBody>
          <a:bodyPr>
            <a:normAutofit/>
          </a:bodyPr>
          <a:lstStyle/>
          <a:p>
            <a:pPr>
              <a:spcAft>
                <a:spcPts val="600"/>
              </a:spcAft>
            </a:pPr>
            <a:fld id="{29D39AEC-FC8B-42DB-9150-3B64009B7D74}" type="datetime1">
              <a:rPr lang="en-US" smtClean="0"/>
              <a:pPr>
                <a:spcAft>
                  <a:spcPts val="600"/>
                </a:spcAft>
              </a:pPr>
              <a:t>3/17/2026</a:t>
            </a:fld>
            <a:endParaRPr lang="en-GB"/>
          </a:p>
        </p:txBody>
      </p:sp>
      <p:graphicFrame>
        <p:nvGraphicFramePr>
          <p:cNvPr id="5" name="Content Placeholder 2">
            <a:extLst>
              <a:ext uri="{FF2B5EF4-FFF2-40B4-BE49-F238E27FC236}">
                <a16:creationId xmlns:a16="http://schemas.microsoft.com/office/drawing/2014/main" id="{38305914-8B68-239E-F545-E436EEE5CA67}"/>
              </a:ext>
            </a:extLst>
          </p:cNvPr>
          <p:cNvGraphicFramePr>
            <a:graphicFrameLocks noGrp="1"/>
          </p:cNvGraphicFramePr>
          <p:nvPr>
            <p:ph idx="1"/>
            <p:extLst>
              <p:ext uri="{D42A27DB-BD31-4B8C-83A1-F6EECF244321}">
                <p14:modId xmlns:p14="http://schemas.microsoft.com/office/powerpoint/2010/main" val="777596994"/>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18563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7CE07-7744-4CBE-0350-BF2F9284B193}"/>
              </a:ext>
            </a:extLst>
          </p:cNvPr>
          <p:cNvSpPr>
            <a:spLocks noGrp="1"/>
          </p:cNvSpPr>
          <p:nvPr>
            <p:ph type="title"/>
          </p:nvPr>
        </p:nvSpPr>
        <p:spPr>
          <a:xfrm>
            <a:off x="581192" y="702156"/>
            <a:ext cx="11029616" cy="1188720"/>
          </a:xfrm>
        </p:spPr>
        <p:txBody>
          <a:bodyPr>
            <a:normAutofit/>
          </a:bodyPr>
          <a:lstStyle/>
          <a:p>
            <a:r>
              <a:rPr lang="en-GB" b="1">
                <a:latin typeface="+mn-lt"/>
              </a:rPr>
              <a:t>Five Elements of Innovation Readiness (BCG)</a:t>
            </a:r>
            <a:endParaRPr lang="en-GB"/>
          </a:p>
        </p:txBody>
      </p:sp>
      <p:sp>
        <p:nvSpPr>
          <p:cNvPr id="4" name="Footer Placeholder 3">
            <a:extLst>
              <a:ext uri="{FF2B5EF4-FFF2-40B4-BE49-F238E27FC236}">
                <a16:creationId xmlns:a16="http://schemas.microsoft.com/office/drawing/2014/main" id="{846B7A1B-CAA3-18DF-610A-36EC00005455}"/>
              </a:ext>
            </a:extLst>
          </p:cNvPr>
          <p:cNvSpPr>
            <a:spLocks noGrp="1"/>
          </p:cNvSpPr>
          <p:nvPr>
            <p:ph type="ftr" sz="quarter" idx="11"/>
          </p:nvPr>
        </p:nvSpPr>
        <p:spPr>
          <a:xfrm>
            <a:off x="581192" y="6423914"/>
            <a:ext cx="6917210" cy="365125"/>
          </a:xfrm>
        </p:spPr>
        <p:txBody>
          <a:bodyPr>
            <a:normAutofit/>
          </a:bodyPr>
          <a:lstStyle/>
          <a:p>
            <a:endParaRPr lang="en-GB"/>
          </a:p>
        </p:txBody>
      </p:sp>
      <p:sp>
        <p:nvSpPr>
          <p:cNvPr id="3" name="Date Placeholder 2">
            <a:extLst>
              <a:ext uri="{FF2B5EF4-FFF2-40B4-BE49-F238E27FC236}">
                <a16:creationId xmlns:a16="http://schemas.microsoft.com/office/drawing/2014/main" id="{59515064-486A-8037-9599-A11F1CADAE14}"/>
              </a:ext>
            </a:extLst>
          </p:cNvPr>
          <p:cNvSpPr>
            <a:spLocks noGrp="1"/>
          </p:cNvSpPr>
          <p:nvPr>
            <p:ph type="dt" sz="half" idx="10"/>
          </p:nvPr>
        </p:nvSpPr>
        <p:spPr>
          <a:xfrm>
            <a:off x="7605951" y="6423914"/>
            <a:ext cx="2844799" cy="365125"/>
          </a:xfrm>
        </p:spPr>
        <p:txBody>
          <a:bodyPr>
            <a:normAutofit/>
          </a:bodyPr>
          <a:lstStyle/>
          <a:p>
            <a:pPr>
              <a:spcAft>
                <a:spcPts val="600"/>
              </a:spcAft>
            </a:pPr>
            <a:fld id="{981A0B37-40A9-440C-B3A5-F8D76F2E2689}" type="datetime1">
              <a:rPr lang="en-US" smtClean="0"/>
              <a:pPr>
                <a:spcAft>
                  <a:spcPts val="600"/>
                </a:spcAft>
              </a:pPr>
              <a:t>3/17/2026</a:t>
            </a:fld>
            <a:endParaRPr lang="en-GB"/>
          </a:p>
        </p:txBody>
      </p:sp>
      <p:graphicFrame>
        <p:nvGraphicFramePr>
          <p:cNvPr id="5" name="Content Placeholder 2">
            <a:extLst>
              <a:ext uri="{FF2B5EF4-FFF2-40B4-BE49-F238E27FC236}">
                <a16:creationId xmlns:a16="http://schemas.microsoft.com/office/drawing/2014/main" id="{A211A706-56A2-39A7-9764-CE5CFB7D4BA1}"/>
              </a:ext>
            </a:extLst>
          </p:cNvPr>
          <p:cNvGraphicFramePr>
            <a:graphicFrameLocks noGrp="1"/>
          </p:cNvGraphicFramePr>
          <p:nvPr>
            <p:ph idx="1"/>
            <p:extLst>
              <p:ext uri="{D42A27DB-BD31-4B8C-83A1-F6EECF244321}">
                <p14:modId xmlns:p14="http://schemas.microsoft.com/office/powerpoint/2010/main" val="919020721"/>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83297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7CE07-7744-4CBE-0350-BF2F9284B193}"/>
              </a:ext>
            </a:extLst>
          </p:cNvPr>
          <p:cNvSpPr>
            <a:spLocks noGrp="1"/>
          </p:cNvSpPr>
          <p:nvPr>
            <p:ph type="title"/>
          </p:nvPr>
        </p:nvSpPr>
        <p:spPr>
          <a:xfrm>
            <a:off x="477520" y="348865"/>
            <a:ext cx="11094365" cy="1576446"/>
          </a:xfrm>
        </p:spPr>
        <p:txBody>
          <a:bodyPr anchor="ctr">
            <a:normAutofit/>
          </a:bodyPr>
          <a:lstStyle/>
          <a:p>
            <a:r>
              <a:rPr lang="en-GB" sz="4000" b="1" dirty="0">
                <a:solidFill>
                  <a:srgbClr val="FFFFFF"/>
                </a:solidFill>
                <a:latin typeface="+mn-lt"/>
              </a:rPr>
              <a:t>Five Elements of Innovation Readiness (BCG)</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A211A706-56A2-39A7-9764-CE5CFB7D4BA1}"/>
              </a:ext>
            </a:extLst>
          </p:cNvPr>
          <p:cNvGraphicFramePr>
            <a:graphicFrameLocks noGrp="1"/>
          </p:cNvGraphicFramePr>
          <p:nvPr>
            <p:ph idx="1"/>
            <p:extLst>
              <p:ext uri="{D42A27DB-BD31-4B8C-83A1-F6EECF244321}">
                <p14:modId xmlns:p14="http://schemas.microsoft.com/office/powerpoint/2010/main" val="1637596381"/>
              </p:ext>
            </p:extLst>
          </p:nvPr>
        </p:nvGraphicFramePr>
        <p:xfrm>
          <a:off x="372980" y="2358189"/>
          <a:ext cx="11490158" cy="4150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ate Placeholder 2">
            <a:extLst>
              <a:ext uri="{FF2B5EF4-FFF2-40B4-BE49-F238E27FC236}">
                <a16:creationId xmlns:a16="http://schemas.microsoft.com/office/drawing/2014/main" id="{5CCBED54-F233-2693-2997-849C59E52C43}"/>
              </a:ext>
            </a:extLst>
          </p:cNvPr>
          <p:cNvSpPr>
            <a:spLocks noGrp="1"/>
          </p:cNvSpPr>
          <p:nvPr>
            <p:ph type="dt" sz="half" idx="10"/>
          </p:nvPr>
        </p:nvSpPr>
        <p:spPr/>
        <p:txBody>
          <a:bodyPr/>
          <a:lstStyle/>
          <a:p>
            <a:fld id="{8427D2D2-C935-4FC2-8413-AEA7060AF90E}" type="datetime1">
              <a:rPr lang="en-US" smtClean="0"/>
              <a:t>3/17/2026</a:t>
            </a:fld>
            <a:endParaRPr lang="en-GB"/>
          </a:p>
        </p:txBody>
      </p:sp>
      <p:sp>
        <p:nvSpPr>
          <p:cNvPr id="4" name="Footer Placeholder 3">
            <a:extLst>
              <a:ext uri="{FF2B5EF4-FFF2-40B4-BE49-F238E27FC236}">
                <a16:creationId xmlns:a16="http://schemas.microsoft.com/office/drawing/2014/main" id="{1BCC098E-6B6A-F53C-D71E-9922EB780212}"/>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4067275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6" name="Rectangle 25">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9" name="Rectangle 28">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11" name="Title 3">
            <a:extLst>
              <a:ext uri="{FF2B5EF4-FFF2-40B4-BE49-F238E27FC236}">
                <a16:creationId xmlns:a16="http://schemas.microsoft.com/office/drawing/2014/main" id="{64D9FAE2-6166-AAC3-2401-A10EBACC8E3C}"/>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i="0">
                <a:solidFill>
                  <a:srgbClr val="FFFFFF"/>
                </a:solidFill>
              </a:rPr>
              <a:t>BCG Report</a:t>
            </a:r>
          </a:p>
        </p:txBody>
      </p:sp>
      <p:sp>
        <p:nvSpPr>
          <p:cNvPr id="13" name="Text Placeholder 4">
            <a:extLst>
              <a:ext uri="{FF2B5EF4-FFF2-40B4-BE49-F238E27FC236}">
                <a16:creationId xmlns:a16="http://schemas.microsoft.com/office/drawing/2014/main" id="{5EDC0F0B-89D2-18E7-7640-DD26E010056C}"/>
              </a:ext>
            </a:extLst>
          </p:cNvPr>
          <p:cNvSpPr>
            <a:spLocks noGrp="1"/>
          </p:cNvSpPr>
          <p:nvPr>
            <p:ph type="body" sz="half" idx="2"/>
          </p:nvPr>
        </p:nvSpPr>
        <p:spPr>
          <a:xfrm>
            <a:off x="584200" y="5145513"/>
            <a:ext cx="3412067" cy="738820"/>
          </a:xfrm>
        </p:spPr>
        <p:txBody>
          <a:bodyPr vert="horz" lIns="91440" tIns="45720" rIns="91440" bIns="45720" rtlCol="0" anchor="t">
            <a:normAutofit/>
          </a:bodyPr>
          <a:lstStyle/>
          <a:p>
            <a:r>
              <a:rPr lang="en-US" b="1" i="0" kern="1200" cap="all">
                <a:solidFill>
                  <a:srgbClr val="FFFFFF">
                    <a:alpha val="75000"/>
                  </a:srgbClr>
                </a:solidFill>
                <a:latin typeface="+mn-lt"/>
                <a:ea typeface="+mn-ea"/>
                <a:cs typeface="+mn-cs"/>
              </a:rPr>
              <a:t>Most Innovative Companies 2021</a:t>
            </a:r>
          </a:p>
        </p:txBody>
      </p:sp>
      <p:sp>
        <p:nvSpPr>
          <p:cNvPr id="4" name="Date Placeholder 3">
            <a:extLst>
              <a:ext uri="{FF2B5EF4-FFF2-40B4-BE49-F238E27FC236}">
                <a16:creationId xmlns:a16="http://schemas.microsoft.com/office/drawing/2014/main" id="{47C7830F-9F80-5FF4-DF97-0D40C8E09D60}"/>
              </a:ext>
            </a:extLst>
          </p:cNvPr>
          <p:cNvSpPr>
            <a:spLocks noGrp="1"/>
          </p:cNvSpPr>
          <p:nvPr>
            <p:ph type="dt" sz="half" idx="10"/>
          </p:nvPr>
        </p:nvSpPr>
        <p:spPr>
          <a:xfrm>
            <a:off x="587084" y="766070"/>
            <a:ext cx="2731849" cy="365125"/>
          </a:xfrm>
        </p:spPr>
        <p:txBody>
          <a:bodyPr vert="horz" lIns="91440" tIns="45720" rIns="91440" bIns="45720" rtlCol="0" anchor="ctr">
            <a:normAutofit/>
          </a:bodyPr>
          <a:lstStyle/>
          <a:p>
            <a:pPr algn="l" defTabSz="457200">
              <a:spcAft>
                <a:spcPts val="600"/>
              </a:spcAft>
            </a:pPr>
            <a:fld id="{B43CE905-F41D-4071-B0AC-F428FC75A1F2}" type="datetime1">
              <a:rPr lang="en-US" b="0">
                <a:solidFill>
                  <a:srgbClr val="FFFFFF"/>
                </a:solidFill>
              </a:rPr>
              <a:pPr algn="l" defTabSz="457200">
                <a:spcAft>
                  <a:spcPts val="600"/>
                </a:spcAft>
              </a:pPr>
              <a:t>3/17/2026</a:t>
            </a:fld>
            <a:endParaRPr lang="en-US" b="0">
              <a:solidFill>
                <a:srgbClr val="FFFFFF"/>
              </a:solidFill>
            </a:endParaRPr>
          </a:p>
        </p:txBody>
      </p:sp>
      <p:sp>
        <p:nvSpPr>
          <p:cNvPr id="2" name="Footer Placeholder 1">
            <a:extLst>
              <a:ext uri="{FF2B5EF4-FFF2-40B4-BE49-F238E27FC236}">
                <a16:creationId xmlns:a16="http://schemas.microsoft.com/office/drawing/2014/main" id="{5CA1E583-CDDD-F938-3642-C86A9693CB34}"/>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6" name="Content Placeholder 5">
            <a:extLst>
              <a:ext uri="{FF2B5EF4-FFF2-40B4-BE49-F238E27FC236}">
                <a16:creationId xmlns:a16="http://schemas.microsoft.com/office/drawing/2014/main" id="{53BE85CA-0DC7-BBD9-C2FF-7BA026225EC6}"/>
              </a:ext>
            </a:extLst>
          </p:cNvPr>
          <p:cNvPicPr>
            <a:picLocks noGrp="1" noChangeAspect="1"/>
          </p:cNvPicPr>
          <p:nvPr>
            <p:ph type="pic" idx="1"/>
          </p:nvPr>
        </p:nvPicPr>
        <p:blipFill rotWithShape="1">
          <a:blip r:embed="rId2"/>
          <a:srcRect l="23591" t="14686" r="26309" b="8257"/>
          <a:stretch/>
        </p:blipFill>
        <p:spPr>
          <a:xfrm>
            <a:off x="5421085" y="618067"/>
            <a:ext cx="5452799" cy="5598157"/>
          </a:xfrm>
          <a:prstGeom prst="rect">
            <a:avLst/>
          </a:prstGeom>
          <a:noFill/>
        </p:spPr>
      </p:pic>
    </p:spTree>
    <p:extLst>
      <p:ext uri="{BB962C8B-B14F-4D97-AF65-F5344CB8AC3E}">
        <p14:creationId xmlns:p14="http://schemas.microsoft.com/office/powerpoint/2010/main" val="28211483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68E56-F5B8-FFDB-D1A1-D8198772F818}"/>
              </a:ext>
            </a:extLst>
          </p:cNvPr>
          <p:cNvSpPr>
            <a:spLocks noGrp="1"/>
          </p:cNvSpPr>
          <p:nvPr>
            <p:ph type="title"/>
          </p:nvPr>
        </p:nvSpPr>
        <p:spPr/>
        <p:txBody>
          <a:bodyPr/>
          <a:lstStyle/>
          <a:p>
            <a:r>
              <a:rPr lang="en-GB" sz="4000" b="1" dirty="0">
                <a:solidFill>
                  <a:schemeClr val="tx2"/>
                </a:solidFill>
                <a:latin typeface="Calibri" panose="020F0502020204030204" pitchFamily="34" charset="0"/>
                <a:ea typeface="Calibri" panose="020F0502020204030204" pitchFamily="34" charset="0"/>
                <a:cs typeface="Calibri" panose="020F0502020204030204" pitchFamily="34" charset="0"/>
              </a:rPr>
              <a:t>Additional Resources</a:t>
            </a:r>
          </a:p>
        </p:txBody>
      </p:sp>
      <p:sp>
        <p:nvSpPr>
          <p:cNvPr id="3" name="Content Placeholder 2">
            <a:extLst>
              <a:ext uri="{FF2B5EF4-FFF2-40B4-BE49-F238E27FC236}">
                <a16:creationId xmlns:a16="http://schemas.microsoft.com/office/drawing/2014/main" id="{E7E895DC-0750-3233-C841-6655BA25C010}"/>
              </a:ext>
            </a:extLst>
          </p:cNvPr>
          <p:cNvSpPr>
            <a:spLocks noGrp="1"/>
          </p:cNvSpPr>
          <p:nvPr>
            <p:ph idx="1"/>
          </p:nvPr>
        </p:nvSpPr>
        <p:spPr/>
        <p:txBody>
          <a:bodyPr/>
          <a:lstStyle/>
          <a:p>
            <a:r>
              <a:rPr lang="en-GB" dirty="0">
                <a:hlinkClick r:id="rId2"/>
              </a:rPr>
              <a:t>Emergent vs. Deliberate Strategy: How &amp; When to Use Each (hbs.edu)</a:t>
            </a:r>
            <a:r>
              <a:rPr lang="en-GB" dirty="0"/>
              <a:t> Harvard Business School</a:t>
            </a:r>
          </a:p>
          <a:p>
            <a:endParaRPr lang="en-GB" dirty="0"/>
          </a:p>
          <a:p>
            <a:r>
              <a:rPr lang="en-GB" dirty="0">
                <a:hlinkClick r:id="rId3"/>
              </a:rPr>
              <a:t>Most Innovative Companies 2021 (bcg.com)</a:t>
            </a:r>
            <a:endParaRPr lang="en-GB" dirty="0"/>
          </a:p>
        </p:txBody>
      </p:sp>
      <p:sp>
        <p:nvSpPr>
          <p:cNvPr id="4" name="Date Placeholder 3">
            <a:extLst>
              <a:ext uri="{FF2B5EF4-FFF2-40B4-BE49-F238E27FC236}">
                <a16:creationId xmlns:a16="http://schemas.microsoft.com/office/drawing/2014/main" id="{FD55B734-A0B4-38A3-F1D4-13F83ABBE9EC}"/>
              </a:ext>
            </a:extLst>
          </p:cNvPr>
          <p:cNvSpPr>
            <a:spLocks noGrp="1"/>
          </p:cNvSpPr>
          <p:nvPr>
            <p:ph type="dt" sz="half" idx="10"/>
          </p:nvPr>
        </p:nvSpPr>
        <p:spPr/>
        <p:txBody>
          <a:bodyPr/>
          <a:lstStyle/>
          <a:p>
            <a:pPr rtl="0"/>
            <a:fld id="{2135B7E1-1998-43E9-85DB-D4CD25C0143D}" type="datetime1">
              <a:rPr lang="en-US" smtClean="0"/>
              <a:t>3/17/2026</a:t>
            </a:fld>
            <a:endParaRPr lang="en-US"/>
          </a:p>
        </p:txBody>
      </p:sp>
      <p:sp>
        <p:nvSpPr>
          <p:cNvPr id="5" name="Footer Placeholder 4">
            <a:extLst>
              <a:ext uri="{FF2B5EF4-FFF2-40B4-BE49-F238E27FC236}">
                <a16:creationId xmlns:a16="http://schemas.microsoft.com/office/drawing/2014/main" id="{2BC69B15-888E-1A52-B7BD-88AC922A6555}"/>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15353776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 name="Rectangle 2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2" name="Rectangle 3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4" name="Rectangle 3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6" name="Rectangle 3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5D4A1E12-BD0B-8DC8-300D-12CF4E2E4579}"/>
              </a:ext>
            </a:extLst>
          </p:cNvPr>
          <p:cNvSpPr>
            <a:spLocks noGrp="1"/>
          </p:cNvSpPr>
          <p:nvPr>
            <p:ph type="title"/>
          </p:nvPr>
        </p:nvSpPr>
        <p:spPr>
          <a:xfrm>
            <a:off x="601255" y="702155"/>
            <a:ext cx="3409783" cy="1300365"/>
          </a:xfrm>
        </p:spPr>
        <p:txBody>
          <a:bodyPr>
            <a:normAutofit/>
          </a:bodyPr>
          <a:lstStyle/>
          <a:p>
            <a:pPr>
              <a:lnSpc>
                <a:spcPct val="90000"/>
              </a:lnSpc>
            </a:pPr>
            <a:r>
              <a:rPr lang="en-GB" sz="2200" dirty="0">
                <a:solidFill>
                  <a:srgbClr val="FFFFFF"/>
                </a:solidFill>
              </a:rPr>
              <a:t>Forbes: 9 Vital Steps To Create A Digital Transformation Strategy</a:t>
            </a:r>
          </a:p>
        </p:txBody>
      </p:sp>
      <p:sp>
        <p:nvSpPr>
          <p:cNvPr id="3" name="Content Placeholder 2">
            <a:extLst>
              <a:ext uri="{FF2B5EF4-FFF2-40B4-BE49-F238E27FC236}">
                <a16:creationId xmlns:a16="http://schemas.microsoft.com/office/drawing/2014/main" id="{0E7EAAA1-0D6B-B60C-8187-07AA62B39773}"/>
              </a:ext>
            </a:extLst>
          </p:cNvPr>
          <p:cNvSpPr>
            <a:spLocks noGrp="1"/>
          </p:cNvSpPr>
          <p:nvPr>
            <p:ph idx="1"/>
          </p:nvPr>
        </p:nvSpPr>
        <p:spPr>
          <a:xfrm>
            <a:off x="601255" y="2177142"/>
            <a:ext cx="3409782" cy="3823607"/>
          </a:xfrm>
        </p:spPr>
        <p:txBody>
          <a:bodyPr>
            <a:normAutofit/>
          </a:bodyPr>
          <a:lstStyle/>
          <a:p>
            <a:r>
              <a:rPr lang="en-GB" dirty="0">
                <a:solidFill>
                  <a:srgbClr val="FFFFFF"/>
                </a:solidFill>
              </a:rPr>
              <a:t>Digital transformation is not just about adopting new technologies.</a:t>
            </a:r>
          </a:p>
          <a:p>
            <a:r>
              <a:rPr lang="en-GB" dirty="0">
                <a:solidFill>
                  <a:srgbClr val="FFFFFF"/>
                </a:solidFill>
              </a:rPr>
              <a:t>It is about reimagining business processes, enhancing customer experiences, and driving innovation.</a:t>
            </a:r>
          </a:p>
        </p:txBody>
      </p:sp>
      <p:sp>
        <p:nvSpPr>
          <p:cNvPr id="4" name="Footer Placeholder 3">
            <a:extLst>
              <a:ext uri="{FF2B5EF4-FFF2-40B4-BE49-F238E27FC236}">
                <a16:creationId xmlns:a16="http://schemas.microsoft.com/office/drawing/2014/main" id="{21F4759D-37DE-4234-0B4A-83ED453A47A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900" b="0" i="0" u="none" strike="noStrike" kern="1200" cap="all" spc="0" normalizeH="0" baseline="0" noProof="0">
                <a:ln>
                  <a:noFill/>
                </a:ln>
                <a:solidFill>
                  <a:srgbClr val="465359"/>
                </a:solidFill>
                <a:effectLst/>
                <a:uLnTx/>
                <a:uFillTx/>
                <a:latin typeface="Franklin Gothic Book" panose="020B0502020104020203"/>
                <a:ea typeface="+mn-ea"/>
                <a:cs typeface="+mn-cs"/>
              </a:rPr>
              <a:t>Source: </a:t>
            </a:r>
            <a:r>
              <a:rPr kumimoji="0" lang="en-US" sz="900" b="0" i="0" u="none" strike="noStrike" kern="1200" cap="all" spc="0" normalizeH="0" baseline="0" noProof="0">
                <a:ln>
                  <a:noFill/>
                </a:ln>
                <a:solidFill>
                  <a:srgbClr val="465359"/>
                </a:solidFill>
                <a:effectLst/>
                <a:uLnTx/>
                <a:uFillTx/>
                <a:latin typeface="Franklin Gothic Book" panose="020B0502020104020203"/>
                <a:ea typeface="+mn-ea"/>
                <a:cs typeface="+mn-cs"/>
                <a:hlinkClick r:id="rId2">
                  <a:extLst>
                    <a:ext uri="{A12FA001-AC4F-418D-AE19-62706E023703}">
                      <ahyp:hlinkClr xmlns:ahyp="http://schemas.microsoft.com/office/drawing/2018/hyperlinkcolor" val="tx"/>
                    </a:ext>
                  </a:extLst>
                </a:hlinkClick>
              </a:rPr>
              <a:t>https://www.forbes.com/sites/bernardmarr/2023/08/22/9-vital-steps-to-create-a-digital-transformation-strategy</a:t>
            </a:r>
            <a:r>
              <a:rPr kumimoji="0" lang="en-US" sz="900" b="0" i="0" u="none" strike="noStrike" kern="1200" cap="all" spc="0" normalizeH="0" baseline="0" noProof="0">
                <a:ln>
                  <a:noFill/>
                </a:ln>
                <a:solidFill>
                  <a:srgbClr val="465359"/>
                </a:solidFill>
                <a:effectLst/>
                <a:uLnTx/>
                <a:uFillTx/>
                <a:latin typeface="Franklin Gothic Book" panose="020B0502020104020203"/>
                <a:ea typeface="+mn-ea"/>
                <a:cs typeface="+mn-cs"/>
              </a:rPr>
              <a:t>; Bernard Marr</a:t>
            </a:r>
          </a:p>
        </p:txBody>
      </p:sp>
      <p:sp>
        <p:nvSpPr>
          <p:cNvPr id="5" name="Slide Number Placeholder 4">
            <a:extLst>
              <a:ext uri="{FF2B5EF4-FFF2-40B4-BE49-F238E27FC236}">
                <a16:creationId xmlns:a16="http://schemas.microsoft.com/office/drawing/2014/main" id="{44A6956E-EACD-BDEA-4A71-010904DB6FA8}"/>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44</a:t>
            </a:fld>
            <a:endPar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endParaRPr>
          </a:p>
        </p:txBody>
      </p:sp>
      <p:graphicFrame>
        <p:nvGraphicFramePr>
          <p:cNvPr id="6" name="Table 5">
            <a:extLst>
              <a:ext uri="{FF2B5EF4-FFF2-40B4-BE49-F238E27FC236}">
                <a16:creationId xmlns:a16="http://schemas.microsoft.com/office/drawing/2014/main" id="{756BC40B-76C6-821A-2176-5BF244DE4896}"/>
              </a:ext>
            </a:extLst>
          </p:cNvPr>
          <p:cNvGraphicFramePr>
            <a:graphicFrameLocks noGrp="1"/>
          </p:cNvGraphicFramePr>
          <p:nvPr/>
        </p:nvGraphicFramePr>
        <p:xfrm>
          <a:off x="4308732" y="819150"/>
          <a:ext cx="7671601" cy="5302248"/>
        </p:xfrm>
        <a:graphic>
          <a:graphicData uri="http://schemas.openxmlformats.org/drawingml/2006/table">
            <a:tbl>
              <a:tblPr firstRow="1" bandRow="1">
                <a:tableStyleId>{8EC20E35-A176-4012-BC5E-935CFFF8708E}</a:tableStyleId>
              </a:tblPr>
              <a:tblGrid>
                <a:gridCol w="2638513">
                  <a:extLst>
                    <a:ext uri="{9D8B030D-6E8A-4147-A177-3AD203B41FA5}">
                      <a16:colId xmlns:a16="http://schemas.microsoft.com/office/drawing/2014/main" val="4248224833"/>
                    </a:ext>
                  </a:extLst>
                </a:gridCol>
                <a:gridCol w="5033088">
                  <a:extLst>
                    <a:ext uri="{9D8B030D-6E8A-4147-A177-3AD203B41FA5}">
                      <a16:colId xmlns:a16="http://schemas.microsoft.com/office/drawing/2014/main" val="2871457940"/>
                    </a:ext>
                  </a:extLst>
                </a:gridCol>
              </a:tblGrid>
              <a:tr h="234230">
                <a:tc>
                  <a:txBody>
                    <a:bodyPr/>
                    <a:lstStyle/>
                    <a:p>
                      <a:r>
                        <a:rPr lang="en-GB" sz="800"/>
                        <a:t>Nine Steps</a:t>
                      </a:r>
                    </a:p>
                  </a:txBody>
                  <a:tcPr marL="46071" marR="46071" marT="23035" marB="23035"/>
                </a:tc>
                <a:tc>
                  <a:txBody>
                    <a:bodyPr/>
                    <a:lstStyle/>
                    <a:p>
                      <a:r>
                        <a:rPr lang="en-GB" sz="800"/>
                        <a:t>Considerations</a:t>
                      </a:r>
                    </a:p>
                  </a:txBody>
                  <a:tcPr marL="46071" marR="46071" marT="23035" marB="23035"/>
                </a:tc>
                <a:extLst>
                  <a:ext uri="{0D108BD9-81ED-4DB2-BD59-A6C34878D82A}">
                    <a16:rowId xmlns:a16="http://schemas.microsoft.com/office/drawing/2014/main" val="1065673545"/>
                  </a:ext>
                </a:extLst>
              </a:tr>
              <a:tr h="678737">
                <a:tc>
                  <a:txBody>
                    <a:bodyPr/>
                    <a:lstStyle/>
                    <a:p>
                      <a:r>
                        <a:rPr lang="en-GB" sz="1000" b="1"/>
                        <a:t>1. Define Your Purpose And Ambition</a:t>
                      </a:r>
                    </a:p>
                  </a:txBody>
                  <a:tcPr marL="46071" marR="46071" marT="23035" marB="23035"/>
                </a:tc>
                <a:tc>
                  <a:txBody>
                    <a:bodyPr/>
                    <a:lstStyle/>
                    <a:p>
                      <a:pPr marL="285750" indent="-285750">
                        <a:buFont typeface="Arial" panose="020B0604020202020204" pitchFamily="34" charset="0"/>
                        <a:buChar char="•"/>
                      </a:pPr>
                      <a:r>
                        <a:rPr lang="en-GB" sz="1000"/>
                        <a:t>Your purpose (mission) and ambition (vision)</a:t>
                      </a:r>
                    </a:p>
                    <a:p>
                      <a:pPr marL="285750" indent="-285750">
                        <a:buFont typeface="Arial" panose="020B0604020202020204" pitchFamily="34" charset="0"/>
                        <a:buChar char="•"/>
                      </a:pPr>
                      <a:r>
                        <a:rPr lang="en-GB" sz="1000"/>
                        <a:t>Review existing ones to check they’re still fit for purpose</a:t>
                      </a:r>
                    </a:p>
                    <a:p>
                      <a:pPr marL="285750" indent="-285750">
                        <a:buFont typeface="Arial" panose="020B0604020202020204" pitchFamily="34" charset="0"/>
                        <a:buChar char="•"/>
                      </a:pPr>
                      <a:r>
                        <a:rPr lang="en-GB" sz="1000"/>
                        <a:t>Question: how will future technologies affect your mission and vision over the next few years?</a:t>
                      </a:r>
                    </a:p>
                  </a:txBody>
                  <a:tcPr marL="46071" marR="46071" marT="23035" marB="23035"/>
                </a:tc>
                <a:extLst>
                  <a:ext uri="{0D108BD9-81ED-4DB2-BD59-A6C34878D82A}">
                    <a16:rowId xmlns:a16="http://schemas.microsoft.com/office/drawing/2014/main" val="3403033395"/>
                  </a:ext>
                </a:extLst>
              </a:tr>
              <a:tr h="525542">
                <a:tc>
                  <a:txBody>
                    <a:bodyPr/>
                    <a:lstStyle/>
                    <a:p>
                      <a:r>
                        <a:rPr lang="en-GB" sz="1000" b="1"/>
                        <a:t>2. Check Your Existing Business Strategy</a:t>
                      </a:r>
                    </a:p>
                  </a:txBody>
                  <a:tcPr marL="46071" marR="46071" marT="23035" marB="23035"/>
                </a:tc>
                <a:tc>
                  <a:txBody>
                    <a:bodyPr/>
                    <a:lstStyle/>
                    <a:p>
                      <a:pPr marL="285750" indent="-285750">
                        <a:buFont typeface="Arial" panose="020B0604020202020204" pitchFamily="34" charset="0"/>
                        <a:buChar char="•"/>
                      </a:pPr>
                      <a:r>
                        <a:rPr lang="en-GB" sz="1000"/>
                        <a:t>Your core business goals and activities for the next year or several years – still relevant?</a:t>
                      </a:r>
                    </a:p>
                    <a:p>
                      <a:pPr marL="285750" indent="-285750">
                        <a:buFont typeface="Arial" panose="020B0604020202020204" pitchFamily="34" charset="0"/>
                        <a:buChar char="•"/>
                      </a:pPr>
                      <a:r>
                        <a:rPr lang="en-GB" sz="1000"/>
                        <a:t>Challenge your existing business strategy.</a:t>
                      </a:r>
                    </a:p>
                  </a:txBody>
                  <a:tcPr marL="46071" marR="46071" marT="23035" marB="23035"/>
                </a:tc>
                <a:extLst>
                  <a:ext uri="{0D108BD9-81ED-4DB2-BD59-A6C34878D82A}">
                    <a16:rowId xmlns:a16="http://schemas.microsoft.com/office/drawing/2014/main" val="4146347292"/>
                  </a:ext>
                </a:extLst>
              </a:tr>
              <a:tr h="525542">
                <a:tc>
                  <a:txBody>
                    <a:bodyPr/>
                    <a:lstStyle/>
                    <a:p>
                      <a:r>
                        <a:rPr lang="en-GB" sz="1000" b="1" dirty="0"/>
                        <a:t>3. Review Your Products/Services And Business Processes</a:t>
                      </a:r>
                    </a:p>
                  </a:txBody>
                  <a:tcPr marL="46071" marR="46071" marT="23035" marB="23035"/>
                </a:tc>
                <a:tc>
                  <a:txBody>
                    <a:bodyPr/>
                    <a:lstStyle/>
                    <a:p>
                      <a:pPr marL="285750" indent="-285750">
                        <a:buFont typeface="Arial" panose="020B0604020202020204" pitchFamily="34" charset="0"/>
                        <a:buChar char="•"/>
                      </a:pPr>
                      <a:r>
                        <a:rPr lang="en-GB" sz="1000"/>
                        <a:t>Revisit your customer value proposition</a:t>
                      </a:r>
                    </a:p>
                    <a:p>
                      <a:pPr marL="285750" indent="-285750">
                        <a:buFont typeface="Arial" panose="020B0604020202020204" pitchFamily="34" charset="0"/>
                        <a:buChar char="•"/>
                      </a:pPr>
                      <a:r>
                        <a:rPr lang="en-GB" sz="1000"/>
                        <a:t>How do you add value for your customers and the wider world through AI technologies and others?</a:t>
                      </a:r>
                    </a:p>
                  </a:txBody>
                  <a:tcPr marL="46071" marR="46071" marT="23035" marB="23035"/>
                </a:tc>
                <a:extLst>
                  <a:ext uri="{0D108BD9-81ED-4DB2-BD59-A6C34878D82A}">
                    <a16:rowId xmlns:a16="http://schemas.microsoft.com/office/drawing/2014/main" val="1537423075"/>
                  </a:ext>
                </a:extLst>
              </a:tr>
              <a:tr h="678737">
                <a:tc>
                  <a:txBody>
                    <a:bodyPr/>
                    <a:lstStyle/>
                    <a:p>
                      <a:r>
                        <a:rPr lang="en-GB" sz="1000" b="1"/>
                        <a:t>4. Identify Your Priority Projects</a:t>
                      </a:r>
                    </a:p>
                  </a:txBody>
                  <a:tcPr marL="46071" marR="46071" marT="23035" marB="23035"/>
                </a:tc>
                <a:tc>
                  <a:txBody>
                    <a:bodyPr/>
                    <a:lstStyle/>
                    <a:p>
                      <a:pPr marL="285750" indent="-285750">
                        <a:buFont typeface="Arial" panose="020B0604020202020204" pitchFamily="34" charset="0"/>
                        <a:buChar char="•"/>
                      </a:pPr>
                      <a:r>
                        <a:rPr lang="en-GB" sz="1000" dirty="0"/>
                        <a:t>Identify one key strategic project that will help the organisation deliver its vision and will deliver significant value</a:t>
                      </a:r>
                    </a:p>
                    <a:p>
                      <a:pPr marL="285750" indent="-285750">
                        <a:buFont typeface="Arial" panose="020B0604020202020204" pitchFamily="34" charset="0"/>
                        <a:buChar char="•"/>
                      </a:pPr>
                      <a:r>
                        <a:rPr lang="en-GB" sz="1000" dirty="0"/>
                        <a:t>Identify a few "quick win" projects: more experimental, smaller projects in a shorter space of time, with fewer resources</a:t>
                      </a:r>
                    </a:p>
                  </a:txBody>
                  <a:tcPr marL="46071" marR="46071" marT="23035" marB="23035"/>
                </a:tc>
                <a:extLst>
                  <a:ext uri="{0D108BD9-81ED-4DB2-BD59-A6C34878D82A}">
                    <a16:rowId xmlns:a16="http://schemas.microsoft.com/office/drawing/2014/main" val="2739714550"/>
                  </a:ext>
                </a:extLst>
              </a:tr>
              <a:tr h="379886">
                <a:tc>
                  <a:txBody>
                    <a:bodyPr/>
                    <a:lstStyle/>
                    <a:p>
                      <a:r>
                        <a:rPr lang="en-GB" sz="1000" b="1"/>
                        <a:t>5. Build Your Skills Plan</a:t>
                      </a:r>
                    </a:p>
                  </a:txBody>
                  <a:tcPr marL="46071" marR="46071" marT="23035" marB="23035"/>
                </a:tc>
                <a:tc>
                  <a:txBody>
                    <a:bodyPr/>
                    <a:lstStyle/>
                    <a:p>
                      <a:pPr marL="285750" indent="-285750">
                        <a:buFont typeface="Arial" panose="020B0604020202020204" pitchFamily="34" charset="0"/>
                        <a:buChar char="•"/>
                      </a:pPr>
                      <a:r>
                        <a:rPr lang="en-GB" sz="1000"/>
                        <a:t>Carry out a skills audit in order to identify skills gaps</a:t>
                      </a:r>
                    </a:p>
                    <a:p>
                      <a:pPr marL="285750" indent="-285750">
                        <a:buFont typeface="Arial" panose="020B0604020202020204" pitchFamily="34" charset="0"/>
                        <a:buChar char="•"/>
                      </a:pPr>
                      <a:r>
                        <a:rPr lang="en-GB" sz="1000"/>
                        <a:t>Consider how to address those gaps, e.g. through hiring, upskilling, partnerships</a:t>
                      </a:r>
                    </a:p>
                  </a:txBody>
                  <a:tcPr marL="46071" marR="46071" marT="23035" marB="23035"/>
                </a:tc>
                <a:extLst>
                  <a:ext uri="{0D108BD9-81ED-4DB2-BD59-A6C34878D82A}">
                    <a16:rowId xmlns:a16="http://schemas.microsoft.com/office/drawing/2014/main" val="1453580586"/>
                  </a:ext>
                </a:extLst>
              </a:tr>
              <a:tr h="379886">
                <a:tc>
                  <a:txBody>
                    <a:bodyPr/>
                    <a:lstStyle/>
                    <a:p>
                      <a:r>
                        <a:rPr lang="en-GB" sz="1000" b="1"/>
                        <a:t>6. Look At Potential Partners And Acquisition Opportunities</a:t>
                      </a:r>
                    </a:p>
                  </a:txBody>
                  <a:tcPr marL="46071" marR="46071" marT="23035" marB="23035"/>
                </a:tc>
                <a:tc>
                  <a:txBody>
                    <a:bodyPr/>
                    <a:lstStyle/>
                    <a:p>
                      <a:pPr marL="285750" indent="-285750">
                        <a:buFont typeface="Arial" panose="020B0604020202020204" pitchFamily="34" charset="0"/>
                        <a:buChar char="•"/>
                      </a:pPr>
                      <a:r>
                        <a:rPr lang="en-GB" sz="1000" dirty="0"/>
                        <a:t>Consider acquiring companies with the necessary skills or form partnerships</a:t>
                      </a:r>
                    </a:p>
                    <a:p>
                      <a:pPr marL="285750" indent="-285750">
                        <a:buFont typeface="Arial" panose="020B0604020202020204" pitchFamily="34" charset="0"/>
                        <a:buChar char="•"/>
                      </a:pPr>
                      <a:r>
                        <a:rPr lang="en-GB" sz="1000" dirty="0"/>
                        <a:t>Consider external consultants</a:t>
                      </a:r>
                    </a:p>
                  </a:txBody>
                  <a:tcPr marL="46071" marR="46071" marT="23035" marB="23035"/>
                </a:tc>
                <a:extLst>
                  <a:ext uri="{0D108BD9-81ED-4DB2-BD59-A6C34878D82A}">
                    <a16:rowId xmlns:a16="http://schemas.microsoft.com/office/drawing/2014/main" val="2667343424"/>
                  </a:ext>
                </a:extLst>
              </a:tr>
              <a:tr h="379886">
                <a:tc>
                  <a:txBody>
                    <a:bodyPr/>
                    <a:lstStyle/>
                    <a:p>
                      <a:r>
                        <a:rPr lang="en-GB" sz="1000" b="1"/>
                        <a:t>7. Define What Success Looks Like</a:t>
                      </a:r>
                    </a:p>
                  </a:txBody>
                  <a:tcPr marL="46071" marR="46071" marT="23035" marB="23035"/>
                </a:tc>
                <a:tc>
                  <a:txBody>
                    <a:bodyPr/>
                    <a:lstStyle/>
                    <a:p>
                      <a:pPr marL="285750" indent="-285750">
                        <a:buFont typeface="Arial" panose="020B0604020202020204" pitchFamily="34" charset="0"/>
                        <a:buChar char="•"/>
                      </a:pPr>
                      <a:r>
                        <a:rPr lang="en-GB" sz="1000"/>
                        <a:t>This may include tangible goals (for example, a certain number of visitors), less tangible goals (such as improving skills in a certain area), milestones, metrics …</a:t>
                      </a:r>
                    </a:p>
                  </a:txBody>
                  <a:tcPr marL="46071" marR="46071" marT="23035" marB="23035"/>
                </a:tc>
                <a:extLst>
                  <a:ext uri="{0D108BD9-81ED-4DB2-BD59-A6C34878D82A}">
                    <a16:rowId xmlns:a16="http://schemas.microsoft.com/office/drawing/2014/main" val="2141951659"/>
                  </a:ext>
                </a:extLst>
              </a:tr>
              <a:tr h="994260">
                <a:tc>
                  <a:txBody>
                    <a:bodyPr/>
                    <a:lstStyle/>
                    <a:p>
                      <a:r>
                        <a:rPr lang="en-GB" sz="1000" b="1"/>
                        <a:t>8. Don’t Forget About Ethics And Governance</a:t>
                      </a:r>
                    </a:p>
                  </a:txBody>
                  <a:tcPr marL="46071" marR="46071" marT="23035" marB="23035"/>
                </a:tc>
                <a:tc>
                  <a:txBody>
                    <a:bodyPr/>
                    <a:lstStyle/>
                    <a:p>
                      <a:pPr marL="285750" indent="-285750">
                        <a:buFont typeface="Arial" panose="020B0604020202020204" pitchFamily="34" charset="0"/>
                        <a:buChar char="•"/>
                      </a:pPr>
                      <a:r>
                        <a:rPr lang="en-GB" sz="1000"/>
                        <a:t>The right governance framework is required: consider the many ethical challenges that come with technologies such as AI and the immersive internet (privacy, data security etc.)</a:t>
                      </a:r>
                    </a:p>
                    <a:p>
                      <a:pPr marL="285750" indent="-285750">
                        <a:buFont typeface="Arial" panose="020B0604020202020204" pitchFamily="34" charset="0"/>
                        <a:buChar char="•"/>
                      </a:pPr>
                      <a:r>
                        <a:rPr lang="en-GB" sz="1000"/>
                        <a:t>Many organisations are setting up ethics advisory boards</a:t>
                      </a:r>
                    </a:p>
                    <a:p>
                      <a:pPr marL="285750" indent="-285750">
                        <a:buFont typeface="Arial" panose="020B0604020202020204" pitchFamily="34" charset="0"/>
                        <a:buChar char="•"/>
                      </a:pPr>
                      <a:r>
                        <a:rPr lang="en-GB" sz="1000"/>
                        <a:t>Ensure ethics is embedded in the fabric of the organisation – a core part of your culture</a:t>
                      </a:r>
                    </a:p>
                  </a:txBody>
                  <a:tcPr marL="46071" marR="46071" marT="23035" marB="23035"/>
                </a:tc>
                <a:extLst>
                  <a:ext uri="{0D108BD9-81ED-4DB2-BD59-A6C34878D82A}">
                    <a16:rowId xmlns:a16="http://schemas.microsoft.com/office/drawing/2014/main" val="4027387921"/>
                  </a:ext>
                </a:extLst>
              </a:tr>
              <a:tr h="525542">
                <a:tc>
                  <a:txBody>
                    <a:bodyPr/>
                    <a:lstStyle/>
                    <a:p>
                      <a:r>
                        <a:rPr lang="en-GB" sz="1000" b="1" kern="1200">
                          <a:solidFill>
                            <a:schemeClr val="dk1"/>
                          </a:solidFill>
                          <a:effectLst/>
                        </a:rPr>
                        <a:t>9. Identify The Technology You Need</a:t>
                      </a:r>
                      <a:endParaRPr lang="en-GB" sz="1000"/>
                    </a:p>
                  </a:txBody>
                  <a:tcPr marL="46071" marR="46071" marT="23035" marB="23035"/>
                </a:tc>
                <a:tc>
                  <a:txBody>
                    <a:bodyPr/>
                    <a:lstStyle/>
                    <a:p>
                      <a:pPr marL="285750" indent="-285750">
                        <a:buFont typeface="Arial" panose="020B0604020202020204" pitchFamily="34" charset="0"/>
                        <a:buChar char="•"/>
                      </a:pPr>
                      <a:r>
                        <a:rPr lang="en-GB" sz="1000" dirty="0"/>
                        <a:t>First, work through your goals, vision, wider business strategy, core projects, skills, ROI metrics, and ethical considerations – that’s the ‘harder part’…</a:t>
                      </a:r>
                    </a:p>
                    <a:p>
                      <a:pPr marL="285750" indent="-285750">
                        <a:buFont typeface="Arial" panose="020B0604020202020204" pitchFamily="34" charset="0"/>
                        <a:buChar char="•"/>
                      </a:pPr>
                      <a:r>
                        <a:rPr lang="en-GB" sz="1000" dirty="0"/>
                        <a:t>Then identify the required technology</a:t>
                      </a:r>
                    </a:p>
                  </a:txBody>
                  <a:tcPr marL="46071" marR="46071" marT="23035" marB="23035"/>
                </a:tc>
                <a:extLst>
                  <a:ext uri="{0D108BD9-81ED-4DB2-BD59-A6C34878D82A}">
                    <a16:rowId xmlns:a16="http://schemas.microsoft.com/office/drawing/2014/main" val="2794391101"/>
                  </a:ext>
                </a:extLst>
              </a:tr>
            </a:tbl>
          </a:graphicData>
        </a:graphic>
      </p:graphicFrame>
    </p:spTree>
    <p:extLst>
      <p:ext uri="{BB962C8B-B14F-4D97-AF65-F5344CB8AC3E}">
        <p14:creationId xmlns:p14="http://schemas.microsoft.com/office/powerpoint/2010/main" val="1115913676"/>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24">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6">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8">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30">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3" name="Rectangle 32">
            <a:extLst>
              <a:ext uri="{FF2B5EF4-FFF2-40B4-BE49-F238E27FC236}">
                <a16:creationId xmlns:a16="http://schemas.microsoft.com/office/drawing/2014/main" id="{80D86991-D954-4203-B1B2-F82EB9A495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sp>
        <p:nvSpPr>
          <p:cNvPr id="44" name="Rectangle 34">
            <a:extLst>
              <a:ext uri="{FF2B5EF4-FFF2-40B4-BE49-F238E27FC236}">
                <a16:creationId xmlns:a16="http://schemas.microsoft.com/office/drawing/2014/main" id="{FCE206D8-A0FC-49E2-A766-57CA15517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0" y="457200"/>
            <a:ext cx="7460998"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36">
            <a:extLst>
              <a:ext uri="{FF2B5EF4-FFF2-40B4-BE49-F238E27FC236}">
                <a16:creationId xmlns:a16="http://schemas.microsoft.com/office/drawing/2014/main" id="{01C652EF-88C8-4D0C-A321-D21B8C34C9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1190" y="596147"/>
            <a:ext cx="7460998" cy="576070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CC5E4D3-6D44-8090-0353-A25BD51F86C8}"/>
              </a:ext>
            </a:extLst>
          </p:cNvPr>
          <p:cNvSpPr>
            <a:spLocks noGrp="1"/>
          </p:cNvSpPr>
          <p:nvPr>
            <p:ph type="title"/>
          </p:nvPr>
        </p:nvSpPr>
        <p:spPr>
          <a:xfrm>
            <a:off x="902922" y="940858"/>
            <a:ext cx="6817533" cy="3564468"/>
          </a:xfrm>
        </p:spPr>
        <p:txBody>
          <a:bodyPr vert="horz" lIns="91440" tIns="45720" rIns="91440" bIns="45720" rtlCol="0" anchor="ctr">
            <a:normAutofit/>
          </a:bodyPr>
          <a:lstStyle/>
          <a:p>
            <a:pPr algn="ctr"/>
            <a:r>
              <a:rPr lang="en-US" sz="4400" dirty="0">
                <a:solidFill>
                  <a:srgbClr val="FFFFFF"/>
                </a:solidFill>
              </a:rPr>
              <a:t>This concludes </a:t>
            </a:r>
            <a:r>
              <a:rPr lang="en-US" sz="4400">
                <a:solidFill>
                  <a:srgbClr val="FFFFFF"/>
                </a:solidFill>
              </a:rPr>
              <a:t>our lecture</a:t>
            </a:r>
            <a:br>
              <a:rPr lang="en-US" sz="4400" dirty="0">
                <a:solidFill>
                  <a:srgbClr val="FFFFFF"/>
                </a:solidFill>
              </a:rPr>
            </a:br>
            <a:br>
              <a:rPr lang="en-US" sz="4400" dirty="0">
                <a:solidFill>
                  <a:srgbClr val="FFFFFF"/>
                </a:solidFill>
              </a:rPr>
            </a:br>
            <a:r>
              <a:rPr lang="en-US" sz="4400">
                <a:solidFill>
                  <a:srgbClr val="FFFFFF"/>
                </a:solidFill>
              </a:rPr>
              <a:t>Any Questions?</a:t>
            </a:r>
            <a:endParaRPr lang="en-US" sz="4400" dirty="0">
              <a:solidFill>
                <a:srgbClr val="FFFFFF"/>
              </a:solidFill>
            </a:endParaRPr>
          </a:p>
        </p:txBody>
      </p:sp>
      <p:pic>
        <p:nvPicPr>
          <p:cNvPr id="7" name="Content Placeholder 6" descr="Quizzical burrowing owl looking forward">
            <a:extLst>
              <a:ext uri="{FF2B5EF4-FFF2-40B4-BE49-F238E27FC236}">
                <a16:creationId xmlns:a16="http://schemas.microsoft.com/office/drawing/2014/main" id="{ACB5E2A7-8C9E-6BBC-A346-786E5481BA30}"/>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8098971" y="457200"/>
            <a:ext cx="3641475" cy="5899650"/>
          </a:xfrm>
          <a:prstGeom prst="rect">
            <a:avLst/>
          </a:prstGeom>
        </p:spPr>
      </p:pic>
      <p:sp>
        <p:nvSpPr>
          <p:cNvPr id="4" name="Footer Placeholder 3">
            <a:extLst>
              <a:ext uri="{FF2B5EF4-FFF2-40B4-BE49-F238E27FC236}">
                <a16:creationId xmlns:a16="http://schemas.microsoft.com/office/drawing/2014/main" id="{02AB2B71-6D8A-E866-0AA1-84A3F8FE25A1}"/>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19B4223F-CE5B-F3FD-449C-62C7AC2DCDE8}"/>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45</a:t>
            </a:fld>
            <a:endParaRPr lang="en-US">
              <a:solidFill>
                <a:schemeClr val="tx1">
                  <a:lumMod val="85000"/>
                  <a:lumOff val="15000"/>
                </a:schemeClr>
              </a:solidFill>
            </a:endParaRPr>
          </a:p>
        </p:txBody>
      </p:sp>
    </p:spTree>
    <p:extLst>
      <p:ext uri="{BB962C8B-B14F-4D97-AF65-F5344CB8AC3E}">
        <p14:creationId xmlns:p14="http://schemas.microsoft.com/office/powerpoint/2010/main" val="491236387"/>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4385</Words>
  <Application>Microsoft Office PowerPoint</Application>
  <PresentationFormat>Widescreen</PresentationFormat>
  <Paragraphs>407</Paragraphs>
  <Slides>45</Slides>
  <Notes>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Calibri</vt:lpstr>
      <vt:lpstr>Franklin Gothic Book</vt:lpstr>
      <vt:lpstr>Franklin Gothic Demi</vt:lpstr>
      <vt:lpstr>Gill Sans MT</vt:lpstr>
      <vt:lpstr>Wingdings 2</vt:lpstr>
      <vt:lpstr>DividendVTI</vt:lpstr>
      <vt:lpstr>Leading digital &amp; strategic change BMSW7003</vt:lpstr>
      <vt:lpstr>Tasks for this session</vt:lpstr>
      <vt:lpstr> The cultural web of Tesco shows a strong customer-focused and performance-driven culture supported by structured leadership, strong brand symbolism, and clear control systems. Tesco’s cultural web supports its strategy of being a trusted, efficient, and customer-centred retailer.</vt:lpstr>
      <vt:lpstr>This week we will focus on…</vt:lpstr>
      <vt:lpstr>Strategic change</vt:lpstr>
      <vt:lpstr>Strategic change</vt:lpstr>
      <vt:lpstr>Two characteristics of change</vt:lpstr>
      <vt:lpstr>types of strategic change</vt:lpstr>
      <vt:lpstr>Balogun &amp; Hope Hailey’s model of types of strategic change</vt:lpstr>
      <vt:lpstr>change management</vt:lpstr>
      <vt:lpstr>Recap: three leadership styles</vt:lpstr>
      <vt:lpstr>Robert katz’s Three skill model of leadership</vt:lpstr>
      <vt:lpstr>Sources of Resistance to change</vt:lpstr>
      <vt:lpstr>overcoming resistance to change</vt:lpstr>
      <vt:lpstr>Communication &amp; education</vt:lpstr>
      <vt:lpstr>Participation &amp; involvement</vt:lpstr>
      <vt:lpstr>Facilitation &amp; support</vt:lpstr>
      <vt:lpstr>Manipulation</vt:lpstr>
      <vt:lpstr>coercion</vt:lpstr>
      <vt:lpstr>Digital transformation</vt:lpstr>
      <vt:lpstr>Digital transformation</vt:lpstr>
      <vt:lpstr>The first and second waves of innovation against the tsunami of digital transformation</vt:lpstr>
      <vt:lpstr>Digitalisation – The first wave of innovation</vt:lpstr>
      <vt:lpstr>The internet – The second wave of innovation</vt:lpstr>
      <vt:lpstr>Digitalisation and the internet digitised exiting competencies but did not change processes</vt:lpstr>
      <vt:lpstr>Digital transformation moves to entirely new ways of working</vt:lpstr>
      <vt:lpstr>Digital transformation is a disruptive evolution into an entirely new way of working and thinking…</vt:lpstr>
      <vt:lpstr>Digital transformation – origins of potential threats</vt:lpstr>
      <vt:lpstr>Digital transformation – a focus in the corporate world</vt:lpstr>
      <vt:lpstr>Digital transformation in the corporate world  – ford and nike statements</vt:lpstr>
      <vt:lpstr>Digital transformation and governments</vt:lpstr>
      <vt:lpstr>Siebel’s Ceo action plan for digital transformation</vt:lpstr>
      <vt:lpstr>Gartner’s Digitalisation strategy</vt:lpstr>
      <vt:lpstr>Gartner’s Digital business model</vt:lpstr>
      <vt:lpstr>PowerPoint Presentation</vt:lpstr>
      <vt:lpstr>Kotter’s 8 Step Change Model</vt:lpstr>
      <vt:lpstr>Actions to Secure Effective Change</vt:lpstr>
      <vt:lpstr>PowerPoint Presentation</vt:lpstr>
      <vt:lpstr>Five Elements of Innovation Readiness (BCG)</vt:lpstr>
      <vt:lpstr>Five Elements of Innovation Readiness (BCG)</vt:lpstr>
      <vt:lpstr>Five Elements of Innovation Readiness (BCG)</vt:lpstr>
      <vt:lpstr>BCG Report</vt:lpstr>
      <vt:lpstr>Additional Resources</vt:lpstr>
      <vt:lpstr>Forbes: 9 Vital Steps To Create A Digital Transformation Strategy</vt:lpstr>
      <vt:lpstr>This concludes our lecture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356</cp:revision>
  <dcterms:created xsi:type="dcterms:W3CDTF">2021-11-30T09:35:50Z</dcterms:created>
  <dcterms:modified xsi:type="dcterms:W3CDTF">2026-03-17T12:46:12Z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