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8" r:id="rId3"/>
    <p:sldId id="272" r:id="rId4"/>
    <p:sldId id="273" r:id="rId5"/>
    <p:sldId id="262" r:id="rId6"/>
    <p:sldId id="257" r:id="rId7"/>
    <p:sldId id="259" r:id="rId8"/>
    <p:sldId id="266" r:id="rId9"/>
    <p:sldId id="267" r:id="rId10"/>
    <p:sldId id="260" r:id="rId11"/>
    <p:sldId id="261" r:id="rId12"/>
    <p:sldId id="268" r:id="rId13"/>
    <p:sldId id="269" r:id="rId14"/>
    <p:sldId id="263" r:id="rId15"/>
    <p:sldId id="264" r:id="rId16"/>
    <p:sldId id="265" r:id="rId17"/>
    <p:sldId id="270" r:id="rId18"/>
    <p:sldId id="271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4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4C05CF-49F7-4059-9F01-9CDA497141A3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2/5/2010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P3pFMVYwS8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Caroline </a:t>
            </a:r>
            <a:r>
              <a:rPr lang="en-GB" b="1" dirty="0" err="1" smtClean="0">
                <a:solidFill>
                  <a:schemeClr val="tx1"/>
                </a:solidFill>
              </a:rPr>
              <a:t>Usei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The Management of Change</a:t>
            </a:r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What brings about change?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857364"/>
            <a:ext cx="8572560" cy="416243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Change Catalyst</a:t>
            </a:r>
          </a:p>
          <a:p>
            <a:pPr lvl="1"/>
            <a:r>
              <a:rPr lang="en-GB" sz="3200" dirty="0" smtClean="0"/>
              <a:t>External</a:t>
            </a:r>
          </a:p>
          <a:p>
            <a:pPr lvl="1"/>
            <a:r>
              <a:rPr lang="en-GB" sz="3200" dirty="0" smtClean="0"/>
              <a:t>Internal</a:t>
            </a:r>
          </a:p>
          <a:p>
            <a:pPr lvl="1">
              <a:buNone/>
            </a:pPr>
            <a:endParaRPr lang="en-GB" sz="3200" dirty="0" smtClean="0"/>
          </a:p>
          <a:p>
            <a:r>
              <a:rPr lang="en-GB" sz="3200" dirty="0" smtClean="0"/>
              <a:t>Change Agent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329642" cy="796908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Activity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57158" y="1785926"/>
            <a:ext cx="8329642" cy="4233874"/>
          </a:xfrm>
        </p:spPr>
        <p:txBody>
          <a:bodyPr/>
          <a:lstStyle/>
          <a:p>
            <a:pPr algn="ctr">
              <a:buNone/>
            </a:pPr>
            <a:r>
              <a:rPr lang="en-GB" dirty="0" smtClean="0"/>
              <a:t>	</a:t>
            </a:r>
            <a:r>
              <a:rPr lang="en-GB" sz="3200" dirty="0" smtClean="0"/>
              <a:t>In your groups, list the arguments for and against using an outsider or external change agent to manage change in an organisation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5720" y="273050"/>
            <a:ext cx="8401080" cy="65562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Activity Solution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285720" y="1000108"/>
            <a:ext cx="4071966" cy="642942"/>
          </a:xfrm>
        </p:spPr>
        <p:txBody>
          <a:bodyPr/>
          <a:lstStyle/>
          <a:p>
            <a:r>
              <a:rPr lang="en-GB" sz="3000" dirty="0" smtClean="0">
                <a:solidFill>
                  <a:schemeClr val="tx1"/>
                </a:solidFill>
              </a:rPr>
              <a:t>FOR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>
          <a:xfrm>
            <a:off x="4500562" y="857232"/>
            <a:ext cx="4186238" cy="785818"/>
          </a:xfrm>
        </p:spPr>
        <p:txBody>
          <a:bodyPr/>
          <a:lstStyle/>
          <a:p>
            <a:r>
              <a:rPr lang="en-GB" sz="3000" dirty="0" smtClean="0">
                <a:solidFill>
                  <a:schemeClr val="tx1"/>
                </a:solidFill>
              </a:rPr>
              <a:t>AGAINST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85720" y="1785926"/>
            <a:ext cx="4071966" cy="4786346"/>
          </a:xfrm>
        </p:spPr>
        <p:txBody>
          <a:bodyPr>
            <a:normAutofit/>
          </a:bodyPr>
          <a:lstStyle/>
          <a:p>
            <a:r>
              <a:rPr lang="en-GB" dirty="0" smtClean="0"/>
              <a:t>Consultant will have previous experience of OD which internal managers unlikely to have</a:t>
            </a:r>
          </a:p>
          <a:p>
            <a:r>
              <a:rPr lang="en-GB" dirty="0" smtClean="0"/>
              <a:t>Not bound by status so can operate across all levels of the hierarchy</a:t>
            </a:r>
          </a:p>
          <a:p>
            <a:r>
              <a:rPr lang="en-GB" dirty="0" smtClean="0"/>
              <a:t>More objective view</a:t>
            </a:r>
          </a:p>
          <a:p>
            <a:r>
              <a:rPr lang="en-GB" dirty="0" smtClean="0"/>
              <a:t>Has more time</a:t>
            </a:r>
          </a:p>
          <a:p>
            <a:r>
              <a:rPr lang="en-GB" dirty="0" smtClean="0"/>
              <a:t>Leaves at the end – does not have to live with results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4"/>
          </p:nvPr>
        </p:nvSpPr>
        <p:spPr>
          <a:xfrm>
            <a:off x="4500562" y="1785926"/>
            <a:ext cx="4186238" cy="4348174"/>
          </a:xfrm>
        </p:spPr>
        <p:txBody>
          <a:bodyPr/>
          <a:lstStyle/>
          <a:p>
            <a:r>
              <a:rPr lang="en-GB" dirty="0" smtClean="0"/>
              <a:t>Lacks knowledge and understanding or organisation and people in it</a:t>
            </a:r>
          </a:p>
          <a:p>
            <a:r>
              <a:rPr lang="en-GB" dirty="0" smtClean="0"/>
              <a:t>Will take time to become familiar</a:t>
            </a:r>
          </a:p>
          <a:p>
            <a:r>
              <a:rPr lang="en-GB" dirty="0" smtClean="0"/>
              <a:t>May be resented as ‘meddler’ and ‘tool of top management’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796908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Change: Sequence of Events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5720" y="1643050"/>
            <a:ext cx="2357454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Environmental Forces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143380"/>
            <a:ext cx="228601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Internal Forces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2857488" y="2857496"/>
            <a:ext cx="1643074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Need for Change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5143504" y="2857496"/>
            <a:ext cx="1428760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Initiate Change</a:t>
            </a:r>
            <a:endParaRPr lang="en-GB" sz="24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7143768" y="2857496"/>
            <a:ext cx="1714544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Implement Change</a:t>
            </a:r>
            <a:endParaRPr lang="en-GB" sz="24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214282" y="2643182"/>
            <a:ext cx="25003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Monitor external environment, customers, competitors, etc.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142844" y="4714884"/>
            <a:ext cx="2571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Consider plans, goals, organisational strengths, weaknesses, and needs</a:t>
            </a:r>
            <a:endParaRPr lang="en-GB" sz="2000" dirty="0"/>
          </a:p>
        </p:txBody>
      </p:sp>
      <p:cxnSp>
        <p:nvCxnSpPr>
          <p:cNvPr id="13" name="Straight Arrow Connector 12"/>
          <p:cNvCxnSpPr/>
          <p:nvPr/>
        </p:nvCxnSpPr>
        <p:spPr>
          <a:xfrm rot="16200000" flipH="1">
            <a:off x="2643174" y="2143116"/>
            <a:ext cx="71438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5400000" flipH="1" flipV="1">
            <a:off x="2607455" y="3750471"/>
            <a:ext cx="714380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572000" y="3286124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6643702" y="3286124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Why is it important to ‘manage’ change?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714488"/>
            <a:ext cx="8572560" cy="478634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Constant</a:t>
            </a:r>
          </a:p>
          <a:p>
            <a:r>
              <a:rPr lang="en-GB" sz="3200" dirty="0" smtClean="0"/>
              <a:t>Disruption</a:t>
            </a:r>
          </a:p>
          <a:p>
            <a:r>
              <a:rPr lang="en-GB" sz="3200" dirty="0" smtClean="0"/>
              <a:t>Resistance</a:t>
            </a:r>
          </a:p>
          <a:p>
            <a:r>
              <a:rPr lang="en-GB" sz="3200" dirty="0" smtClean="0"/>
              <a:t>Rumours</a:t>
            </a:r>
          </a:p>
          <a:p>
            <a:r>
              <a:rPr lang="en-GB" sz="3200" dirty="0" smtClean="0"/>
              <a:t>Gossip</a:t>
            </a:r>
          </a:p>
          <a:p>
            <a:r>
              <a:rPr lang="en-GB" sz="3200" dirty="0" smtClean="0"/>
              <a:t>Motivation</a:t>
            </a:r>
          </a:p>
          <a:p>
            <a:r>
              <a:rPr lang="en-GB" sz="3200" dirty="0" smtClean="0"/>
              <a:t>Productivity, performance, effectiveness</a:t>
            </a:r>
          </a:p>
          <a:p>
            <a:r>
              <a:rPr lang="en-GB" sz="3200" dirty="0" smtClean="0"/>
              <a:t>Staff turnover.</a:t>
            </a:r>
          </a:p>
          <a:p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572560" cy="85725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Why do people resist change?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071546"/>
            <a:ext cx="8572560" cy="5500726"/>
          </a:xfrm>
        </p:spPr>
        <p:txBody>
          <a:bodyPr>
            <a:noAutofit/>
          </a:bodyPr>
          <a:lstStyle/>
          <a:p>
            <a:r>
              <a:rPr lang="en-GB" sz="3200" dirty="0" smtClean="0"/>
              <a:t>Redundancies</a:t>
            </a:r>
          </a:p>
          <a:p>
            <a:r>
              <a:rPr lang="en-GB" sz="3200" dirty="0" smtClean="0"/>
              <a:t>Skills lose value</a:t>
            </a:r>
          </a:p>
          <a:p>
            <a:r>
              <a:rPr lang="en-GB" sz="3200" dirty="0" smtClean="0"/>
              <a:t>Retraining</a:t>
            </a:r>
          </a:p>
          <a:p>
            <a:r>
              <a:rPr lang="en-GB" sz="3200" dirty="0" smtClean="0"/>
              <a:t>Loss of status</a:t>
            </a:r>
          </a:p>
          <a:p>
            <a:r>
              <a:rPr lang="en-GB" sz="3200" dirty="0" smtClean="0"/>
              <a:t>Reduced opportunities for promotion</a:t>
            </a:r>
          </a:p>
          <a:p>
            <a:r>
              <a:rPr lang="en-GB" sz="3200" dirty="0" smtClean="0"/>
              <a:t>Move location – different team</a:t>
            </a:r>
          </a:p>
          <a:p>
            <a:r>
              <a:rPr lang="en-GB" sz="3200" dirty="0" smtClean="0"/>
              <a:t>More work – same reward</a:t>
            </a:r>
          </a:p>
          <a:p>
            <a:r>
              <a:rPr lang="en-GB" sz="3200" dirty="0" smtClean="0"/>
              <a:t>Increased competition</a:t>
            </a:r>
          </a:p>
          <a:p>
            <a:r>
              <a:rPr lang="en-GB" sz="3200" dirty="0" smtClean="0"/>
              <a:t>Not consulted</a:t>
            </a:r>
          </a:p>
          <a:p>
            <a:r>
              <a:rPr lang="en-GB" sz="3200" dirty="0" smtClean="0"/>
              <a:t>When change is not the ‘norm’.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1011222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Resistance to Change (</a:t>
            </a:r>
            <a:r>
              <a:rPr lang="en-GB" b="1" dirty="0" err="1" smtClean="0">
                <a:solidFill>
                  <a:schemeClr val="tx1"/>
                </a:solidFill>
              </a:rPr>
              <a:t>Hannigan</a:t>
            </a:r>
            <a:r>
              <a:rPr lang="en-GB" b="1" dirty="0" smtClean="0">
                <a:solidFill>
                  <a:schemeClr val="tx1"/>
                </a:solidFill>
              </a:rPr>
              <a:t>, 2008)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447800"/>
            <a:ext cx="8401080" cy="457200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Security</a:t>
            </a:r>
            <a:r>
              <a:rPr lang="en-GB" sz="3200" dirty="0" smtClean="0"/>
              <a:t> – ‘we don’t know where we stand’</a:t>
            </a:r>
          </a:p>
          <a:p>
            <a:r>
              <a:rPr lang="en-GB" sz="3200" b="1" dirty="0" smtClean="0"/>
              <a:t>Competence</a:t>
            </a:r>
            <a:r>
              <a:rPr lang="en-GB" sz="3200" dirty="0" smtClean="0"/>
              <a:t> – ‘we don’t know what to do’</a:t>
            </a:r>
          </a:p>
          <a:p>
            <a:r>
              <a:rPr lang="en-GB" sz="3200" b="1" dirty="0" smtClean="0"/>
              <a:t>Relationships</a:t>
            </a:r>
            <a:r>
              <a:rPr lang="en-GB" sz="3200" dirty="0" smtClean="0"/>
              <a:t> – ‘we don’t know who the boss is’</a:t>
            </a:r>
          </a:p>
          <a:p>
            <a:r>
              <a:rPr lang="en-GB" sz="3200" b="1" dirty="0" smtClean="0"/>
              <a:t>Territory</a:t>
            </a:r>
            <a:r>
              <a:rPr lang="en-GB" sz="3200" dirty="0" smtClean="0"/>
              <a:t> – ‘ we don’t know where we will be working or with whom’</a:t>
            </a:r>
          </a:p>
          <a:p>
            <a:r>
              <a:rPr lang="en-GB" sz="3200" b="1" dirty="0" smtClean="0"/>
              <a:t>Direction</a:t>
            </a:r>
            <a:r>
              <a:rPr lang="en-GB" sz="3200" dirty="0" smtClean="0"/>
              <a:t> – ‘why is this happening?’ 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472518" cy="71438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Managing Change: Transition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28794" y="1714488"/>
            <a:ext cx="5357850" cy="415498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        Denial                Commitment</a:t>
            </a:r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>
              <a:ln>
                <a:solidFill>
                  <a:schemeClr val="tx1"/>
                </a:solidFill>
              </a:ln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2800" b="1" dirty="0" smtClean="0"/>
              <a:t>     Resistance              Exploration</a:t>
            </a:r>
            <a:endParaRPr lang="en-GB" sz="2800" b="1" dirty="0"/>
          </a:p>
        </p:txBody>
      </p:sp>
      <p:cxnSp>
        <p:nvCxnSpPr>
          <p:cNvPr id="6" name="Straight Arrow Connector 5"/>
          <p:cNvCxnSpPr/>
          <p:nvPr/>
        </p:nvCxnSpPr>
        <p:spPr>
          <a:xfrm rot="5400000">
            <a:off x="2249471" y="3750471"/>
            <a:ext cx="4787140" cy="79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rot="10800000">
            <a:off x="1285852" y="3786190"/>
            <a:ext cx="642942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57158" y="342900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Past</a:t>
            </a:r>
            <a:endParaRPr lang="en-GB" sz="28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2857488" y="857232"/>
            <a:ext cx="3571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External Environment</a:t>
            </a:r>
            <a:endParaRPr lang="en-GB" sz="28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2428860" y="6143644"/>
            <a:ext cx="457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Internal Environment / Self</a:t>
            </a:r>
            <a:endParaRPr lang="en-GB" sz="28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7715272" y="3500438"/>
            <a:ext cx="1428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Future</a:t>
            </a:r>
            <a:endParaRPr lang="en-GB" sz="2800" b="1" dirty="0"/>
          </a:p>
        </p:txBody>
      </p:sp>
      <p:cxnSp>
        <p:nvCxnSpPr>
          <p:cNvPr id="30" name="Curved Connector 29"/>
          <p:cNvCxnSpPr/>
          <p:nvPr/>
        </p:nvCxnSpPr>
        <p:spPr>
          <a:xfrm>
            <a:off x="2428860" y="2714620"/>
            <a:ext cx="2214578" cy="214314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urved Connector 30"/>
          <p:cNvCxnSpPr/>
          <p:nvPr/>
        </p:nvCxnSpPr>
        <p:spPr>
          <a:xfrm rot="10800000" flipV="1">
            <a:off x="4572000" y="2643182"/>
            <a:ext cx="2357454" cy="221457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142844" y="1857364"/>
            <a:ext cx="18573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/>
              <a:t>Information</a:t>
            </a:r>
          </a:p>
          <a:p>
            <a:pPr algn="ctr"/>
            <a:r>
              <a:rPr lang="en-GB" sz="2200" dirty="0" smtClean="0"/>
              <a:t>Time</a:t>
            </a:r>
          </a:p>
          <a:p>
            <a:pPr algn="ctr"/>
            <a:r>
              <a:rPr lang="en-GB" sz="2200" dirty="0" smtClean="0"/>
              <a:t>Action planning</a:t>
            </a:r>
            <a:endParaRPr lang="en-GB" sz="2200" dirty="0"/>
          </a:p>
        </p:txBody>
      </p:sp>
      <p:sp>
        <p:nvSpPr>
          <p:cNvPr id="43" name="TextBox 42"/>
          <p:cNvSpPr txBox="1"/>
          <p:nvPr/>
        </p:nvSpPr>
        <p:spPr>
          <a:xfrm>
            <a:off x="214282" y="4500570"/>
            <a:ext cx="164307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/>
              <a:t>Acknowledge</a:t>
            </a:r>
          </a:p>
          <a:p>
            <a:pPr algn="ctr"/>
            <a:r>
              <a:rPr lang="en-GB" sz="2200" dirty="0" smtClean="0"/>
              <a:t>Accept</a:t>
            </a:r>
          </a:p>
          <a:p>
            <a:pPr algn="ctr"/>
            <a:r>
              <a:rPr lang="en-GB" sz="2200" dirty="0" smtClean="0"/>
              <a:t>Respond</a:t>
            </a:r>
          </a:p>
          <a:p>
            <a:pPr algn="ctr"/>
            <a:r>
              <a:rPr lang="en-GB" sz="2200" dirty="0" smtClean="0"/>
              <a:t>Encourage</a:t>
            </a:r>
          </a:p>
          <a:p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7286644" y="4357694"/>
            <a:ext cx="164307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/>
              <a:t>Support</a:t>
            </a:r>
          </a:p>
          <a:p>
            <a:pPr algn="ctr"/>
            <a:r>
              <a:rPr lang="en-GB" sz="2200" dirty="0" smtClean="0"/>
              <a:t>Priorities</a:t>
            </a:r>
          </a:p>
          <a:p>
            <a:pPr algn="ctr"/>
            <a:r>
              <a:rPr lang="en-GB" sz="2200" dirty="0" smtClean="0"/>
              <a:t>Goals</a:t>
            </a:r>
          </a:p>
          <a:p>
            <a:pPr algn="ctr"/>
            <a:r>
              <a:rPr lang="en-GB" sz="2200" dirty="0" smtClean="0"/>
              <a:t>Planning</a:t>
            </a:r>
          </a:p>
          <a:p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7215206" y="1571612"/>
            <a:ext cx="192879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/>
              <a:t>Objectives</a:t>
            </a:r>
          </a:p>
          <a:p>
            <a:pPr algn="ctr"/>
            <a:r>
              <a:rPr lang="en-GB" sz="2200" dirty="0" smtClean="0"/>
              <a:t>Team building</a:t>
            </a:r>
          </a:p>
          <a:p>
            <a:pPr algn="ctr"/>
            <a:r>
              <a:rPr lang="en-GB" sz="2200" dirty="0" smtClean="0"/>
              <a:t>Reward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2" grpId="0"/>
      <p:bldP spid="43" grpId="0"/>
      <p:bldP spid="44" grpId="0"/>
      <p:bldP spid="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796908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Force-Field Theory (</a:t>
            </a:r>
            <a:r>
              <a:rPr lang="en-GB" b="1" dirty="0" err="1" smtClean="0">
                <a:solidFill>
                  <a:schemeClr val="tx1"/>
                </a:solidFill>
              </a:rPr>
              <a:t>Lewin</a:t>
            </a:r>
            <a:r>
              <a:rPr lang="en-GB" b="1" dirty="0" smtClean="0">
                <a:solidFill>
                  <a:schemeClr val="tx1"/>
                </a:solidFill>
              </a:rPr>
              <a:t>, 1951)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4282" y="1357298"/>
            <a:ext cx="8643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Forces Resisting Change / Maintaining the Status </a:t>
            </a:r>
            <a:r>
              <a:rPr lang="en-GB" sz="2800" b="1" dirty="0"/>
              <a:t>Q</a:t>
            </a:r>
            <a:r>
              <a:rPr lang="en-GB" sz="2800" b="1" dirty="0" smtClean="0"/>
              <a:t>uo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571472" y="3071810"/>
            <a:ext cx="8215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_____________________________________________________________________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00034" y="4714884"/>
            <a:ext cx="8358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Forces for Change</a:t>
            </a:r>
            <a:endParaRPr lang="en-GB" sz="2800" b="1" dirty="0"/>
          </a:p>
        </p:txBody>
      </p:sp>
      <p:cxnSp>
        <p:nvCxnSpPr>
          <p:cNvPr id="9" name="Straight Arrow Connector 8"/>
          <p:cNvCxnSpPr/>
          <p:nvPr/>
        </p:nvCxnSpPr>
        <p:spPr>
          <a:xfrm rot="5400000">
            <a:off x="1215208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rot="5400000">
            <a:off x="4144166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rot="5400000">
            <a:off x="5144298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5400000">
            <a:off x="6144430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rot="5400000">
            <a:off x="7216000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rot="5400000">
            <a:off x="3144034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rot="5400000">
            <a:off x="2143902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 flipH="1" flipV="1">
            <a:off x="1215208" y="3928272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5400000" flipH="1" flipV="1">
            <a:off x="2178827" y="3893347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5400000" flipH="1" flipV="1">
            <a:off x="3179753" y="3893347"/>
            <a:ext cx="785024" cy="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rot="5400000" flipH="1" flipV="1">
            <a:off x="4179885" y="396399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 flipH="1" flipV="1">
            <a:off x="5179223" y="3964785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rot="5400000" flipH="1" flipV="1">
            <a:off x="6180149" y="396399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5400000" flipH="1" flipV="1">
            <a:off x="7251719" y="396399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572560" cy="785818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Applying Force-Field Analysis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4282" y="1000108"/>
            <a:ext cx="8715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Forces Resisting Change / Maintaining the Status Quo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00034" y="1714488"/>
            <a:ext cx="15001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Individual fears about job security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43108" y="1643050"/>
            <a:ext cx="18573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Staff contentment with current system of work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214810" y="1643050"/>
            <a:ext cx="26432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Trade Union suspicions that changes will be used to enforce redundancies and/or reduce pay levels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58016" y="1571612"/>
            <a:ext cx="185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Middle management anxieties concerning implementation of the changes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14348" y="3643314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___________________________________________________________________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14282" y="4357694"/>
            <a:ext cx="27860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Senior management’s desire to achieve cost competitiveness and survival of business by enhancing technology and broadening staff skills / responsibilities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000364" y="4429132"/>
            <a:ext cx="242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Existence of competitors ready and willing to take over the company’s customers / business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786446" y="4500570"/>
            <a:ext cx="15716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Concern of all staff regarding survival of the business / their jobs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572396" y="4429132"/>
            <a:ext cx="13573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Prospects of multi-skilling attractive to many staff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rot="5400000">
            <a:off x="750861" y="3106735"/>
            <a:ext cx="92869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6" idx="2"/>
          </p:cNvCxnSpPr>
          <p:nvPr/>
        </p:nvCxnSpPr>
        <p:spPr>
          <a:xfrm rot="5400000">
            <a:off x="2640492" y="2997690"/>
            <a:ext cx="86262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>
            <a:off x="5108579" y="324961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8" idx="2"/>
          </p:cNvCxnSpPr>
          <p:nvPr/>
        </p:nvCxnSpPr>
        <p:spPr>
          <a:xfrm rot="5400000">
            <a:off x="7663741" y="3448907"/>
            <a:ext cx="24593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rot="5400000" flipH="1" flipV="1">
            <a:off x="1465241" y="4106867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5400000" flipH="1" flipV="1">
            <a:off x="4001290" y="414258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rot="5400000" flipH="1" flipV="1">
            <a:off x="6287306" y="4214024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rot="5400000" flipH="1" flipV="1">
            <a:off x="8037537" y="4178305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214282" y="6143644"/>
            <a:ext cx="8715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Forces for Change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1154098"/>
          </a:xfrm>
        </p:spPr>
        <p:txBody>
          <a:bodyPr>
            <a:normAutofit fontScale="90000"/>
          </a:bodyPr>
          <a:lstStyle/>
          <a:p>
            <a:r>
              <a:rPr lang="en-GB" b="1" dirty="0" err="1" smtClean="0">
                <a:solidFill>
                  <a:schemeClr val="tx1"/>
                </a:solidFill>
              </a:rPr>
              <a:t>Lewin’s</a:t>
            </a:r>
            <a:r>
              <a:rPr lang="en-GB" b="1" dirty="0" smtClean="0">
                <a:solidFill>
                  <a:schemeClr val="tx1"/>
                </a:solidFill>
              </a:rPr>
              <a:t> Three-Step Model to changing behaviour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7158" y="2285992"/>
            <a:ext cx="242889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UNFREEZE </a:t>
            </a:r>
            <a:r>
              <a:rPr lang="en-GB" sz="2800" b="1" dirty="0" smtClean="0"/>
              <a:t>EXISTING BEHAVIOUR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500430" y="2285992"/>
            <a:ext cx="22860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CHANGE </a:t>
            </a:r>
          </a:p>
          <a:p>
            <a:pPr algn="ctr"/>
            <a:r>
              <a:rPr lang="en-GB" sz="2800" b="1" dirty="0" smtClean="0"/>
              <a:t>TO NEW BEHAVIOUR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500826" y="2285992"/>
            <a:ext cx="235745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REFREEZE </a:t>
            </a:r>
            <a:r>
              <a:rPr lang="en-GB" sz="2800" b="1" dirty="0" smtClean="0"/>
              <a:t>NEW BEHAVIOUR</a:t>
            </a:r>
            <a:endParaRPr lang="en-GB" sz="2800" b="1" dirty="0"/>
          </a:p>
        </p:txBody>
      </p:sp>
      <p:cxnSp>
        <p:nvCxnSpPr>
          <p:cNvPr id="9" name="Straight Arrow Connector 8"/>
          <p:cNvCxnSpPr>
            <a:stCxn id="5" idx="3"/>
            <a:endCxn id="6" idx="1"/>
          </p:cNvCxnSpPr>
          <p:nvPr/>
        </p:nvCxnSpPr>
        <p:spPr>
          <a:xfrm>
            <a:off x="2786050" y="3040045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5715008" y="3071810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http://www.youtube.com/watch?v=hP3pFMVYwS8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643998" cy="1000132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solidFill>
                  <a:schemeClr val="tx1"/>
                </a:solidFill>
              </a:rPr>
              <a:t>Roles in organisational change</a:t>
            </a:r>
            <a:br>
              <a:rPr lang="en-GB" sz="3600" b="1" dirty="0" smtClean="0">
                <a:solidFill>
                  <a:schemeClr val="tx1"/>
                </a:solidFill>
              </a:rPr>
            </a:br>
            <a:r>
              <a:rPr lang="en-GB" sz="2400" b="1" dirty="0" smtClean="0">
                <a:solidFill>
                  <a:schemeClr val="tx1"/>
                </a:solidFill>
              </a:rPr>
              <a:t>(Angle &amp; Van De </a:t>
            </a:r>
            <a:r>
              <a:rPr lang="en-GB" sz="2400" b="1" dirty="0" err="1" smtClean="0">
                <a:solidFill>
                  <a:schemeClr val="tx1"/>
                </a:solidFill>
              </a:rPr>
              <a:t>Ven</a:t>
            </a:r>
            <a:r>
              <a:rPr lang="en-GB" sz="2400" b="1" dirty="0" smtClean="0">
                <a:solidFill>
                  <a:schemeClr val="tx1"/>
                </a:solidFill>
              </a:rPr>
              <a:t>, 1982)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2844" y="1214422"/>
            <a:ext cx="2214578" cy="49552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Inventor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Develops and understands technical aspects of the idea</a:t>
            </a:r>
          </a:p>
          <a:p>
            <a:pPr algn="ctr"/>
            <a:endParaRPr lang="en-GB" sz="2400" b="1" dirty="0" smtClean="0">
              <a:ln>
                <a:solidFill>
                  <a:srgbClr val="000000"/>
                </a:solidFill>
              </a:ln>
            </a:endParaRPr>
          </a:p>
          <a:p>
            <a:pPr algn="ctr"/>
            <a:r>
              <a:rPr lang="en-GB" sz="2400" b="1" dirty="0" smtClean="0"/>
              <a:t>Does </a:t>
            </a:r>
            <a:r>
              <a:rPr lang="en-GB" sz="2400" b="1" dirty="0" smtClean="0">
                <a:ln>
                  <a:solidFill>
                    <a:schemeClr val="tx1"/>
                  </a:solidFill>
                </a:ln>
              </a:rPr>
              <a:t>not</a:t>
            </a:r>
            <a:r>
              <a:rPr lang="en-GB" sz="2400" b="1" dirty="0" smtClean="0"/>
              <a:t> know how to win support for the idea or make a business of it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357422" y="1214423"/>
            <a:ext cx="2428892" cy="56323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Champion</a:t>
            </a:r>
          </a:p>
          <a:p>
            <a:pPr algn="ctr"/>
            <a:endParaRPr lang="en-GB" sz="2000" b="1" dirty="0" smtClean="0"/>
          </a:p>
          <a:p>
            <a:pPr algn="ctr"/>
            <a:r>
              <a:rPr lang="en-GB" sz="2200" b="1" dirty="0" smtClean="0"/>
              <a:t>Believes in idea</a:t>
            </a:r>
          </a:p>
          <a:p>
            <a:pPr algn="ctr"/>
            <a:endParaRPr lang="en-GB" sz="1200" b="1" dirty="0" smtClean="0"/>
          </a:p>
          <a:p>
            <a:pPr algn="ctr"/>
            <a:r>
              <a:rPr lang="en-GB" sz="2200" b="1" dirty="0" smtClean="0"/>
              <a:t>Visualises its benefits</a:t>
            </a:r>
          </a:p>
          <a:p>
            <a:pPr algn="ctr"/>
            <a:endParaRPr lang="en-GB" sz="1200" b="1" dirty="0" smtClean="0"/>
          </a:p>
          <a:p>
            <a:pPr algn="ctr"/>
            <a:r>
              <a:rPr lang="en-GB" sz="2200" b="1" dirty="0" smtClean="0"/>
              <a:t>Confronts </a:t>
            </a:r>
            <a:r>
              <a:rPr lang="en-GB" sz="2200" b="1" dirty="0" smtClean="0">
                <a:ln w="12700">
                  <a:solidFill>
                    <a:srgbClr val="000000"/>
                  </a:solidFill>
                </a:ln>
              </a:rPr>
              <a:t>organisational</a:t>
            </a:r>
            <a:r>
              <a:rPr lang="en-GB" sz="2200" b="1" dirty="0" smtClean="0"/>
              <a:t> realities of costs, </a:t>
            </a:r>
            <a:r>
              <a:rPr lang="en-GB" sz="2200" b="1" dirty="0" smtClean="0">
                <a:ln>
                  <a:solidFill>
                    <a:srgbClr val="000000"/>
                  </a:solidFill>
                </a:ln>
              </a:rPr>
              <a:t>benefits</a:t>
            </a:r>
          </a:p>
          <a:p>
            <a:pPr algn="ctr"/>
            <a:endParaRPr lang="en-GB" sz="1200" b="1" dirty="0" smtClean="0"/>
          </a:p>
          <a:p>
            <a:pPr algn="ctr"/>
            <a:r>
              <a:rPr lang="en-GB" sz="2200" b="1" dirty="0" smtClean="0"/>
              <a:t>Obtains financial and political support</a:t>
            </a:r>
          </a:p>
          <a:p>
            <a:pPr algn="ctr"/>
            <a:endParaRPr lang="en-GB" sz="1200" b="1" dirty="0" smtClean="0"/>
          </a:p>
          <a:p>
            <a:pPr algn="ctr"/>
            <a:r>
              <a:rPr lang="en-GB" sz="2200" b="1" dirty="0" smtClean="0"/>
              <a:t>Overcomes obstacles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86314" y="1214422"/>
            <a:ext cx="2143140" cy="45858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Sponsor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High-level manager who removes organisational barriers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Approves and protects idea within organisation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929454" y="1214422"/>
            <a:ext cx="2071702" cy="45858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Critic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Provides reality test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Looks for shortcomings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Defines hard-nosed criteria that idea must pass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472518" cy="85725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Tactics for overcoming resistance</a:t>
            </a:r>
            <a:endParaRPr lang="en-GB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14282" y="1071546"/>
          <a:ext cx="8715436" cy="5684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6860"/>
                <a:gridCol w="5668576"/>
              </a:tblGrid>
              <a:tr h="902300">
                <a:tc>
                  <a:txBody>
                    <a:bodyPr/>
                    <a:lstStyle/>
                    <a:p>
                      <a:r>
                        <a:rPr lang="en-GB" sz="2400" b="1" dirty="0" smtClean="0"/>
                        <a:t>Approach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/>
                        <a:t>When to Use</a:t>
                      </a:r>
                      <a:endParaRPr lang="en-GB" sz="2400" b="1" dirty="0"/>
                    </a:p>
                  </a:txBody>
                  <a:tcPr/>
                </a:tc>
              </a:tr>
              <a:tr h="969933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Communication, Education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Perpetua" pitchFamily="18" charset="0"/>
                        <a:buChar char="•"/>
                      </a:pPr>
                      <a:r>
                        <a:rPr lang="en-GB" dirty="0" smtClean="0"/>
                        <a:t>  Change is technical</a:t>
                      </a:r>
                    </a:p>
                    <a:p>
                      <a:pPr>
                        <a:buFont typeface="Perpetua" pitchFamily="18" charset="0"/>
                        <a:buChar char="•"/>
                      </a:pPr>
                      <a:r>
                        <a:rPr lang="en-GB" dirty="0" smtClean="0"/>
                        <a:t>  Users need accurate information and analysis to understand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change</a:t>
                      </a:r>
                      <a:endParaRPr lang="en-GB" dirty="0"/>
                    </a:p>
                  </a:txBody>
                  <a:tcPr/>
                </a:tc>
              </a:tr>
              <a:tr h="969933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Participation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Users need to feel involved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Design requires information from others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Users have power to resist</a:t>
                      </a:r>
                      <a:endParaRPr lang="en-GB" dirty="0"/>
                    </a:p>
                  </a:txBody>
                  <a:tcPr/>
                </a:tc>
              </a:tr>
              <a:tr h="902300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Negotiation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Group has power over implementation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Group will lose out in the change</a:t>
                      </a:r>
                      <a:endParaRPr lang="en-GB" dirty="0"/>
                    </a:p>
                  </a:txBody>
                  <a:tcPr/>
                </a:tc>
              </a:tr>
              <a:tr h="969933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Coercion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A crisis exists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Initiators</a:t>
                      </a:r>
                      <a:r>
                        <a:rPr lang="en-GB" baseline="0" dirty="0" smtClean="0"/>
                        <a:t> clearly have power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baseline="0" dirty="0" smtClean="0"/>
                        <a:t>  Other implementation techniques have failed</a:t>
                      </a:r>
                      <a:endParaRPr lang="en-GB" dirty="0"/>
                    </a:p>
                  </a:txBody>
                  <a:tcPr/>
                </a:tc>
              </a:tr>
              <a:tr h="969933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Top Management Support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Change involves multiple departments or reallocation of resources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Users doubt legitimacy of change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796908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Types of Organisational Change </a:t>
            </a:r>
            <a:r>
              <a:rPr lang="en-GB" sz="3100" b="1" dirty="0" smtClean="0">
                <a:solidFill>
                  <a:schemeClr val="tx1"/>
                </a:solidFill>
              </a:rPr>
              <a:t>(Leavitt, 1964)</a:t>
            </a:r>
            <a:endParaRPr lang="en-GB" sz="3100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14678" y="1571612"/>
            <a:ext cx="2286016" cy="55399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Structure</a:t>
            </a:r>
            <a:endParaRPr lang="en-GB" sz="3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42910" y="3143248"/>
            <a:ext cx="2286016" cy="55399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Technology</a:t>
            </a:r>
            <a:endParaRPr lang="en-GB" sz="30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488" y="4929198"/>
            <a:ext cx="3357586" cy="55399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Culture / People</a:t>
            </a:r>
            <a:endParaRPr lang="en-GB" sz="30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5500694" y="3071810"/>
            <a:ext cx="3429024" cy="55399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Products / Service</a:t>
            </a:r>
            <a:endParaRPr lang="en-GB" sz="3000" b="1" dirty="0"/>
          </a:p>
        </p:txBody>
      </p:sp>
      <p:sp>
        <p:nvSpPr>
          <p:cNvPr id="8" name="Left-Up Arrow 7"/>
          <p:cNvSpPr/>
          <p:nvPr/>
        </p:nvSpPr>
        <p:spPr>
          <a:xfrm rot="16200000">
            <a:off x="6643702" y="1000108"/>
            <a:ext cx="1214446" cy="2214578"/>
          </a:xfrm>
          <a:prstGeom prst="leftUpArrow">
            <a:avLst>
              <a:gd name="adj1" fmla="val 25000"/>
              <a:gd name="adj2" fmla="val 2651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-Up Arrow 8"/>
          <p:cNvSpPr/>
          <p:nvPr/>
        </p:nvSpPr>
        <p:spPr>
          <a:xfrm>
            <a:off x="6572264" y="4071942"/>
            <a:ext cx="1857388" cy="1428760"/>
          </a:xfrm>
          <a:prstGeom prst="leftUpArrow">
            <a:avLst>
              <a:gd name="adj1" fmla="val 25000"/>
              <a:gd name="adj2" fmla="val 2651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Left-Up Arrow 9"/>
          <p:cNvSpPr/>
          <p:nvPr/>
        </p:nvSpPr>
        <p:spPr>
          <a:xfrm rot="5400000">
            <a:off x="1000100" y="3786190"/>
            <a:ext cx="1357322" cy="1928826"/>
          </a:xfrm>
          <a:prstGeom prst="leftUpArrow">
            <a:avLst>
              <a:gd name="adj1" fmla="val 25000"/>
              <a:gd name="adj2" fmla="val 2651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Left-Up Arrow 10"/>
          <p:cNvSpPr/>
          <p:nvPr/>
        </p:nvSpPr>
        <p:spPr>
          <a:xfrm rot="10800000">
            <a:off x="785786" y="1500174"/>
            <a:ext cx="2143140" cy="1285884"/>
          </a:xfrm>
          <a:prstGeom prst="leftUpArrow">
            <a:avLst>
              <a:gd name="adj1" fmla="val 25000"/>
              <a:gd name="adj2" fmla="val 2651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3286116" y="3357562"/>
            <a:ext cx="1928826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rot="5400000">
            <a:off x="3108315" y="3463925"/>
            <a:ext cx="2357454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57156" y="214291"/>
          <a:ext cx="8572563" cy="64810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1770"/>
                <a:gridCol w="2071702"/>
                <a:gridCol w="2000264"/>
                <a:gridCol w="1928827"/>
              </a:tblGrid>
              <a:tr h="642941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Structural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Culture/</a:t>
                      </a:r>
                    </a:p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People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Technology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Product /</a:t>
                      </a:r>
                    </a:p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Service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536129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</a:t>
                      </a:r>
                      <a:r>
                        <a:rPr lang="en-GB" sz="2400" dirty="0" smtClean="0"/>
                        <a:t>Structural reorganisation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Hierarchy of authority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Goals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Structural characteristics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Admin procedures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Management systems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New pay incentives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Revised</a:t>
                      </a:r>
                      <a:r>
                        <a:rPr lang="en-GB" sz="2400" baseline="0" dirty="0" smtClean="0"/>
                        <a:t> performance appraisal system</a:t>
                      </a:r>
                    </a:p>
                    <a:p>
                      <a:endParaRPr lang="en-GB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</a:t>
                      </a:r>
                      <a:r>
                        <a:rPr lang="en-GB" sz="2400" dirty="0" smtClean="0"/>
                        <a:t>Change in employee values, norms, attitudes, beliefs and behaviour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How employees think – their mindset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E.g.</a:t>
                      </a:r>
                      <a:r>
                        <a:rPr lang="en-GB" sz="2400" baseline="0" dirty="0" smtClean="0"/>
                        <a:t> Less bureaucracy, customer focus, quality initiatives</a:t>
                      </a:r>
                      <a:endParaRPr lang="en-GB" sz="2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</a:t>
                      </a:r>
                      <a:r>
                        <a:rPr lang="en-GB" sz="2400" dirty="0" smtClean="0"/>
                        <a:t>Relates to ‘how’ work is done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Improved efficiencies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Automation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Management systems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</a:t>
                      </a:r>
                      <a:r>
                        <a:rPr lang="en-GB" sz="2400" dirty="0" smtClean="0"/>
                        <a:t>Based on market needs and wants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Usually new strategic direction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May define new market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654032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Activity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928670"/>
            <a:ext cx="8401080" cy="5715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sz="3000" dirty="0" smtClean="0"/>
              <a:t>In your groups, and based on your experiences, discuss and agree an example of one type of change and:</a:t>
            </a:r>
          </a:p>
          <a:p>
            <a:pPr lvl="1"/>
            <a:r>
              <a:rPr lang="en-GB" sz="2800" dirty="0" smtClean="0"/>
              <a:t>Describe the change</a:t>
            </a:r>
          </a:p>
          <a:p>
            <a:pPr lvl="1"/>
            <a:r>
              <a:rPr lang="en-GB" sz="2800" dirty="0" smtClean="0"/>
              <a:t>Advise the most appropriate tactic(s) for overcoming resistance – i.e. The approach(s) to be adopted in managing the change</a:t>
            </a:r>
          </a:p>
          <a:p>
            <a:pPr lvl="1"/>
            <a:r>
              <a:rPr lang="en-GB" sz="2800" dirty="0" smtClean="0"/>
              <a:t>Apply </a:t>
            </a:r>
            <a:r>
              <a:rPr lang="en-GB" sz="2800" dirty="0" err="1" smtClean="0"/>
              <a:t>Lewin’s</a:t>
            </a:r>
            <a:r>
              <a:rPr lang="en-GB" sz="2800" dirty="0" smtClean="0"/>
              <a:t> three-step approach and outline what would be involved in each stage to:</a:t>
            </a:r>
          </a:p>
          <a:p>
            <a:pPr lvl="2"/>
            <a:r>
              <a:rPr lang="en-GB" sz="2600" dirty="0" smtClean="0"/>
              <a:t>Unfreeze current behaviour</a:t>
            </a:r>
          </a:p>
          <a:p>
            <a:pPr lvl="2"/>
            <a:r>
              <a:rPr lang="en-GB" sz="2600" dirty="0" smtClean="0"/>
              <a:t>Change behaviour</a:t>
            </a:r>
          </a:p>
          <a:p>
            <a:pPr lvl="2"/>
            <a:r>
              <a:rPr lang="en-GB" sz="2600" dirty="0" smtClean="0"/>
              <a:t>Refreeze new behaviour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401080" cy="857256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Techniques to effectively manage change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142984"/>
            <a:ext cx="8401080" cy="5357850"/>
          </a:xfrm>
        </p:spPr>
        <p:txBody>
          <a:bodyPr>
            <a:normAutofit/>
          </a:bodyPr>
          <a:lstStyle/>
          <a:p>
            <a:r>
              <a:rPr lang="en-GB" dirty="0" smtClean="0"/>
              <a:t>Predict and plan</a:t>
            </a:r>
          </a:p>
          <a:p>
            <a:r>
              <a:rPr lang="en-GB" dirty="0" smtClean="0"/>
              <a:t>Provide information</a:t>
            </a:r>
          </a:p>
          <a:p>
            <a:r>
              <a:rPr lang="en-GB" dirty="0" smtClean="0"/>
              <a:t>Encourage queries</a:t>
            </a:r>
          </a:p>
          <a:p>
            <a:r>
              <a:rPr lang="en-GB" dirty="0" smtClean="0"/>
              <a:t>Provide reassurances</a:t>
            </a:r>
          </a:p>
          <a:p>
            <a:r>
              <a:rPr lang="en-GB" dirty="0" smtClean="0"/>
              <a:t>Encourage participation</a:t>
            </a:r>
          </a:p>
          <a:p>
            <a:r>
              <a:rPr lang="en-GB" dirty="0" smtClean="0"/>
              <a:t>Maintain existing work groups, where possible</a:t>
            </a:r>
          </a:p>
          <a:p>
            <a:r>
              <a:rPr lang="en-GB" dirty="0" smtClean="0"/>
              <a:t>Delegate</a:t>
            </a:r>
          </a:p>
          <a:p>
            <a:r>
              <a:rPr lang="en-GB" dirty="0" smtClean="0"/>
              <a:t>Stress similarities</a:t>
            </a:r>
          </a:p>
          <a:p>
            <a:r>
              <a:rPr lang="en-GB" dirty="0" smtClean="0"/>
              <a:t>Use open language</a:t>
            </a:r>
          </a:p>
          <a:p>
            <a:r>
              <a:rPr lang="en-GB" dirty="0" smtClean="0"/>
              <a:t>Allow time</a:t>
            </a:r>
          </a:p>
          <a:p>
            <a:r>
              <a:rPr lang="en-GB" dirty="0" smtClean="0"/>
              <a:t>Have empathy.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649</TotalTime>
  <Words>759</Words>
  <Application>Microsoft Office PowerPoint</Application>
  <PresentationFormat>On-screen Show (4:3)</PresentationFormat>
  <Paragraphs>209</Paragraphs>
  <Slides>19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Equity</vt:lpstr>
      <vt:lpstr>The Management of Change</vt:lpstr>
      <vt:lpstr>What brings about change?</vt:lpstr>
      <vt:lpstr>Activity</vt:lpstr>
      <vt:lpstr>Activity Solution</vt:lpstr>
      <vt:lpstr>Change: Sequence of Events</vt:lpstr>
      <vt:lpstr>Why is it important to ‘manage’ change?</vt:lpstr>
      <vt:lpstr>Why do people resist change?</vt:lpstr>
      <vt:lpstr>Resistance to Change (Hannigan, 2008)</vt:lpstr>
      <vt:lpstr>Managing Change: Transition</vt:lpstr>
      <vt:lpstr>Force-Field Theory (Lewin, 1951)</vt:lpstr>
      <vt:lpstr>Applying Force-Field Analysis</vt:lpstr>
      <vt:lpstr>Lewin’s Three-Step Model to changing behaviour</vt:lpstr>
      <vt:lpstr>Slide 13</vt:lpstr>
      <vt:lpstr>Roles in organisational change (Angle &amp; Van De Ven, 1982)</vt:lpstr>
      <vt:lpstr>Tactics for overcoming resistance</vt:lpstr>
      <vt:lpstr>Types of Organisational Change (Leavitt, 1964)</vt:lpstr>
      <vt:lpstr>Slide 17</vt:lpstr>
      <vt:lpstr>Activity</vt:lpstr>
      <vt:lpstr>Techniques to effectively manage change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edu-cu</cp:lastModifiedBy>
  <cp:revision>90</cp:revision>
  <dcterms:created xsi:type="dcterms:W3CDTF">2009-10-31T21:49:07Z</dcterms:created>
  <dcterms:modified xsi:type="dcterms:W3CDTF">2010-02-05T12:32:03Z</dcterms:modified>
</cp:coreProperties>
</file>