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863"/>
    <p:restoredTop sz="96098"/>
  </p:normalViewPr>
  <p:slideViewPr>
    <p:cSldViewPr snapToGrid="0">
      <p:cViewPr varScale="1">
        <p:scale>
          <a:sx n="85" d="100"/>
          <a:sy n="85" d="100"/>
        </p:scale>
        <p:origin x="200" y="8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D0E806-2685-4EEF-BC2D-718A610F584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A38E0A4-BB7F-4244-98AC-E2D977DE7CAF}">
      <dgm:prSet custT="1"/>
      <dgm:spPr/>
      <dgm:t>
        <a:bodyPr/>
        <a:lstStyle/>
        <a:p>
          <a:pPr>
            <a:lnSpc>
              <a:spcPct val="150000"/>
            </a:lnSpc>
          </a:pPr>
          <a:r>
            <a:rPr lang="en-GB" sz="1100" dirty="0">
              <a:latin typeface="Arial" panose="020B0604020202020204" pitchFamily="34" charset="0"/>
              <a:cs typeface="Arial" panose="020B0604020202020204" pitchFamily="34" charset="0"/>
            </a:rPr>
            <a:t>Around $16 billion have been allocated to develop renewable energy projects. </a:t>
          </a:r>
          <a:endParaRPr lang="en-US" sz="1100" dirty="0">
            <a:latin typeface="Arial" panose="020B0604020202020204" pitchFamily="34" charset="0"/>
            <a:cs typeface="Arial" panose="020B0604020202020204" pitchFamily="34" charset="0"/>
          </a:endParaRPr>
        </a:p>
      </dgm:t>
    </dgm:pt>
    <dgm:pt modelId="{0497F34F-CFB5-40D4-B9B4-C0A5C113ED2B}" type="parTrans" cxnId="{2C764A89-2B9E-4326-BF7C-A9621C692DD2}">
      <dgm:prSet/>
      <dgm:spPr/>
      <dgm:t>
        <a:bodyPr/>
        <a:lstStyle/>
        <a:p>
          <a:endParaRPr lang="en-US"/>
        </a:p>
      </dgm:t>
    </dgm:pt>
    <dgm:pt modelId="{45A6338A-A04E-411A-9A57-7720942491E5}" type="sibTrans" cxnId="{2C764A89-2B9E-4326-BF7C-A9621C692DD2}">
      <dgm:prSet/>
      <dgm:spPr/>
      <dgm:t>
        <a:bodyPr/>
        <a:lstStyle/>
        <a:p>
          <a:endParaRPr lang="en-US"/>
        </a:p>
      </dgm:t>
    </dgm:pt>
    <dgm:pt modelId="{4C94F636-DFC4-49B1-8F7B-FAF0D77F9E4B}">
      <dgm:prSet custT="1"/>
      <dgm:spPr/>
      <dgm:t>
        <a:bodyPr/>
        <a:lstStyle/>
        <a:p>
          <a:pPr>
            <a:lnSpc>
              <a:spcPct val="150000"/>
            </a:lnSpc>
          </a:pPr>
          <a:r>
            <a:rPr lang="en-GB" sz="1100" dirty="0">
              <a:latin typeface="Arial" panose="020B0604020202020204" pitchFamily="34" charset="0"/>
              <a:cs typeface="Arial" panose="020B0604020202020204" pitchFamily="34" charset="0"/>
            </a:rPr>
            <a:t>The use of the financial resource is going to be done for enhancing the recycling technology named BP </a:t>
          </a:r>
          <a:r>
            <a:rPr lang="en-GB" sz="1100" dirty="0" err="1">
              <a:latin typeface="Arial" panose="020B0604020202020204" pitchFamily="34" charset="0"/>
              <a:cs typeface="Arial" panose="020B0604020202020204" pitchFamily="34" charset="0"/>
            </a:rPr>
            <a:t>Infinia</a:t>
          </a:r>
          <a:r>
            <a:rPr lang="en-GB" sz="1100" dirty="0">
              <a:latin typeface="Arial" panose="020B0604020202020204" pitchFamily="34" charset="0"/>
              <a:cs typeface="Arial" panose="020B0604020202020204" pitchFamily="34" charset="0"/>
            </a:rPr>
            <a:t>. </a:t>
          </a:r>
          <a:endParaRPr lang="en-US" sz="1100" dirty="0">
            <a:latin typeface="Arial" panose="020B0604020202020204" pitchFamily="34" charset="0"/>
            <a:cs typeface="Arial" panose="020B0604020202020204" pitchFamily="34" charset="0"/>
          </a:endParaRPr>
        </a:p>
      </dgm:t>
    </dgm:pt>
    <dgm:pt modelId="{6CEDC42B-96AA-4476-B0E7-48011BB1E40F}" type="parTrans" cxnId="{E703D230-1C1B-4586-AE50-961E1E8BD8C8}">
      <dgm:prSet/>
      <dgm:spPr/>
      <dgm:t>
        <a:bodyPr/>
        <a:lstStyle/>
        <a:p>
          <a:endParaRPr lang="en-US"/>
        </a:p>
      </dgm:t>
    </dgm:pt>
    <dgm:pt modelId="{1D4E82F8-AB92-49DB-AC84-AEC0CC83F986}" type="sibTrans" cxnId="{E703D230-1C1B-4586-AE50-961E1E8BD8C8}">
      <dgm:prSet/>
      <dgm:spPr/>
      <dgm:t>
        <a:bodyPr/>
        <a:lstStyle/>
        <a:p>
          <a:endParaRPr lang="en-US"/>
        </a:p>
      </dgm:t>
    </dgm:pt>
    <dgm:pt modelId="{935805BE-0ECC-449C-81F7-D5975BBC4E01}">
      <dgm:prSet/>
      <dgm:spPr/>
      <dgm:t>
        <a:bodyPr/>
        <a:lstStyle/>
        <a:p>
          <a:pPr>
            <a:lnSpc>
              <a:spcPct val="150000"/>
            </a:lnSpc>
          </a:pPr>
          <a:r>
            <a:rPr lang="en-GB" dirty="0">
              <a:latin typeface="Arial" panose="020B0604020202020204" pitchFamily="34" charset="0"/>
              <a:cs typeface="Arial" panose="020B0604020202020204" pitchFamily="34" charset="0"/>
            </a:rPr>
            <a:t>Such recycling helps to reduce pollution in the landfill and helps it to transform into new products.</a:t>
          </a:r>
          <a:endParaRPr lang="en-US" dirty="0">
            <a:latin typeface="Arial" panose="020B0604020202020204" pitchFamily="34" charset="0"/>
            <a:cs typeface="Arial" panose="020B0604020202020204" pitchFamily="34" charset="0"/>
          </a:endParaRPr>
        </a:p>
      </dgm:t>
    </dgm:pt>
    <dgm:pt modelId="{CE99C1C9-9285-4C6E-8504-4832ACD1EB57}" type="parTrans" cxnId="{7D82D833-1163-4889-82F5-CCC4602404FC}">
      <dgm:prSet/>
      <dgm:spPr/>
      <dgm:t>
        <a:bodyPr/>
        <a:lstStyle/>
        <a:p>
          <a:endParaRPr lang="en-US"/>
        </a:p>
      </dgm:t>
    </dgm:pt>
    <dgm:pt modelId="{0387B3B8-FA50-4E44-9BB0-5442437A9A40}" type="sibTrans" cxnId="{7D82D833-1163-4889-82F5-CCC4602404FC}">
      <dgm:prSet/>
      <dgm:spPr/>
      <dgm:t>
        <a:bodyPr/>
        <a:lstStyle/>
        <a:p>
          <a:endParaRPr lang="en-US"/>
        </a:p>
      </dgm:t>
    </dgm:pt>
    <dgm:pt modelId="{2DDB55D4-7DF0-41D3-A3ED-2A513FBD5F60}" type="pres">
      <dgm:prSet presAssocID="{C9D0E806-2685-4EEF-BC2D-718A610F584B}" presName="root" presStyleCnt="0">
        <dgm:presLayoutVars>
          <dgm:dir/>
          <dgm:resizeHandles val="exact"/>
        </dgm:presLayoutVars>
      </dgm:prSet>
      <dgm:spPr/>
    </dgm:pt>
    <dgm:pt modelId="{3E9042E9-BAB4-4BF7-98F5-732D1447FAE5}" type="pres">
      <dgm:prSet presAssocID="{8A38E0A4-BB7F-4244-98AC-E2D977DE7CAF}" presName="compNode" presStyleCnt="0"/>
      <dgm:spPr/>
    </dgm:pt>
    <dgm:pt modelId="{AB920399-2F1D-4252-9200-E63A343106E0}" type="pres">
      <dgm:prSet presAssocID="{8A38E0A4-BB7F-4244-98AC-E2D977DE7CAF}" presName="bgRect" presStyleLbl="bgShp" presStyleIdx="0" presStyleCnt="3"/>
      <dgm:spPr/>
    </dgm:pt>
    <dgm:pt modelId="{6F9B44DD-987A-4E0D-A650-61F5065413DD}" type="pres">
      <dgm:prSet presAssocID="{8A38E0A4-BB7F-4244-98AC-E2D977DE7CA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un"/>
        </a:ext>
      </dgm:extLst>
    </dgm:pt>
    <dgm:pt modelId="{545D3A95-7249-4D9D-ABBF-A08212571E0C}" type="pres">
      <dgm:prSet presAssocID="{8A38E0A4-BB7F-4244-98AC-E2D977DE7CAF}" presName="spaceRect" presStyleCnt="0"/>
      <dgm:spPr/>
    </dgm:pt>
    <dgm:pt modelId="{799F7738-FAD8-44EF-8071-0921C99B4771}" type="pres">
      <dgm:prSet presAssocID="{8A38E0A4-BB7F-4244-98AC-E2D977DE7CAF}" presName="parTx" presStyleLbl="revTx" presStyleIdx="0" presStyleCnt="3">
        <dgm:presLayoutVars>
          <dgm:chMax val="0"/>
          <dgm:chPref val="0"/>
        </dgm:presLayoutVars>
      </dgm:prSet>
      <dgm:spPr/>
    </dgm:pt>
    <dgm:pt modelId="{E3EA6011-C82F-4D9E-8A29-E07582D28802}" type="pres">
      <dgm:prSet presAssocID="{45A6338A-A04E-411A-9A57-7720942491E5}" presName="sibTrans" presStyleCnt="0"/>
      <dgm:spPr/>
    </dgm:pt>
    <dgm:pt modelId="{244167C1-63D7-4720-BAE5-0C045B478B1A}" type="pres">
      <dgm:prSet presAssocID="{4C94F636-DFC4-49B1-8F7B-FAF0D77F9E4B}" presName="compNode" presStyleCnt="0"/>
      <dgm:spPr/>
    </dgm:pt>
    <dgm:pt modelId="{8A757147-C7CF-4FDD-A2B3-CF9B10DA73B3}" type="pres">
      <dgm:prSet presAssocID="{4C94F636-DFC4-49B1-8F7B-FAF0D77F9E4B}" presName="bgRect" presStyleLbl="bgShp" presStyleIdx="1" presStyleCnt="3"/>
      <dgm:spPr/>
    </dgm:pt>
    <dgm:pt modelId="{77F519EB-9D6E-4032-99BA-63D9A838D035}" type="pres">
      <dgm:prSet presAssocID="{4C94F636-DFC4-49B1-8F7B-FAF0D77F9E4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ecycle"/>
        </a:ext>
      </dgm:extLst>
    </dgm:pt>
    <dgm:pt modelId="{63E738DC-A2B8-4A23-95E1-566E20A3D2D6}" type="pres">
      <dgm:prSet presAssocID="{4C94F636-DFC4-49B1-8F7B-FAF0D77F9E4B}" presName="spaceRect" presStyleCnt="0"/>
      <dgm:spPr/>
    </dgm:pt>
    <dgm:pt modelId="{E7ABC4A5-F908-4DD3-942B-04AA97F4C255}" type="pres">
      <dgm:prSet presAssocID="{4C94F636-DFC4-49B1-8F7B-FAF0D77F9E4B}" presName="parTx" presStyleLbl="revTx" presStyleIdx="1" presStyleCnt="3">
        <dgm:presLayoutVars>
          <dgm:chMax val="0"/>
          <dgm:chPref val="0"/>
        </dgm:presLayoutVars>
      </dgm:prSet>
      <dgm:spPr/>
    </dgm:pt>
    <dgm:pt modelId="{4C04E789-4270-47C5-9886-40D7B2DD2DA1}" type="pres">
      <dgm:prSet presAssocID="{1D4E82F8-AB92-49DB-AC84-AEC0CC83F986}" presName="sibTrans" presStyleCnt="0"/>
      <dgm:spPr/>
    </dgm:pt>
    <dgm:pt modelId="{67D9C3AB-5B5E-425B-B192-F3E1A0C8CC61}" type="pres">
      <dgm:prSet presAssocID="{935805BE-0ECC-449C-81F7-D5975BBC4E01}" presName="compNode" presStyleCnt="0"/>
      <dgm:spPr/>
    </dgm:pt>
    <dgm:pt modelId="{38AE5B4B-6968-4D0D-A25E-76E3DEDDCD16}" type="pres">
      <dgm:prSet presAssocID="{935805BE-0ECC-449C-81F7-D5975BBC4E01}" presName="bgRect" presStyleLbl="bgShp" presStyleIdx="2" presStyleCnt="3"/>
      <dgm:spPr/>
    </dgm:pt>
    <dgm:pt modelId="{ABFD7F3E-1E6B-4A92-ADE5-B078FB791F2B}" type="pres">
      <dgm:prSet presAssocID="{935805BE-0ECC-449C-81F7-D5975BBC4E0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ustainability"/>
        </a:ext>
      </dgm:extLst>
    </dgm:pt>
    <dgm:pt modelId="{87E6642F-B8A6-456B-9941-D8E1D8E2B489}" type="pres">
      <dgm:prSet presAssocID="{935805BE-0ECC-449C-81F7-D5975BBC4E01}" presName="spaceRect" presStyleCnt="0"/>
      <dgm:spPr/>
    </dgm:pt>
    <dgm:pt modelId="{176B10D7-EB99-45DC-B8B3-937C8392AD15}" type="pres">
      <dgm:prSet presAssocID="{935805BE-0ECC-449C-81F7-D5975BBC4E01}" presName="parTx" presStyleLbl="revTx" presStyleIdx="2" presStyleCnt="3">
        <dgm:presLayoutVars>
          <dgm:chMax val="0"/>
          <dgm:chPref val="0"/>
        </dgm:presLayoutVars>
      </dgm:prSet>
      <dgm:spPr/>
    </dgm:pt>
  </dgm:ptLst>
  <dgm:cxnLst>
    <dgm:cxn modelId="{E703D230-1C1B-4586-AE50-961E1E8BD8C8}" srcId="{C9D0E806-2685-4EEF-BC2D-718A610F584B}" destId="{4C94F636-DFC4-49B1-8F7B-FAF0D77F9E4B}" srcOrd="1" destOrd="0" parTransId="{6CEDC42B-96AA-4476-B0E7-48011BB1E40F}" sibTransId="{1D4E82F8-AB92-49DB-AC84-AEC0CC83F986}"/>
    <dgm:cxn modelId="{7D82D833-1163-4889-82F5-CCC4602404FC}" srcId="{C9D0E806-2685-4EEF-BC2D-718A610F584B}" destId="{935805BE-0ECC-449C-81F7-D5975BBC4E01}" srcOrd="2" destOrd="0" parTransId="{CE99C1C9-9285-4C6E-8504-4832ACD1EB57}" sibTransId="{0387B3B8-FA50-4E44-9BB0-5442437A9A40}"/>
    <dgm:cxn modelId="{A4786B53-C246-4A85-AE37-133EB23C9059}" type="presOf" srcId="{8A38E0A4-BB7F-4244-98AC-E2D977DE7CAF}" destId="{799F7738-FAD8-44EF-8071-0921C99B4771}" srcOrd="0" destOrd="0" presId="urn:microsoft.com/office/officeart/2018/2/layout/IconVerticalSolidList"/>
    <dgm:cxn modelId="{D5E4997C-6BA1-4F1F-84C5-1C7786CA086C}" type="presOf" srcId="{4C94F636-DFC4-49B1-8F7B-FAF0D77F9E4B}" destId="{E7ABC4A5-F908-4DD3-942B-04AA97F4C255}" srcOrd="0" destOrd="0" presId="urn:microsoft.com/office/officeart/2018/2/layout/IconVerticalSolidList"/>
    <dgm:cxn modelId="{2C764A89-2B9E-4326-BF7C-A9621C692DD2}" srcId="{C9D0E806-2685-4EEF-BC2D-718A610F584B}" destId="{8A38E0A4-BB7F-4244-98AC-E2D977DE7CAF}" srcOrd="0" destOrd="0" parTransId="{0497F34F-CFB5-40D4-B9B4-C0A5C113ED2B}" sibTransId="{45A6338A-A04E-411A-9A57-7720942491E5}"/>
    <dgm:cxn modelId="{4C9AECE2-B95D-48FC-BF48-43C3C349E90D}" type="presOf" srcId="{935805BE-0ECC-449C-81F7-D5975BBC4E01}" destId="{176B10D7-EB99-45DC-B8B3-937C8392AD15}" srcOrd="0" destOrd="0" presId="urn:microsoft.com/office/officeart/2018/2/layout/IconVerticalSolidList"/>
    <dgm:cxn modelId="{D20CCFE5-DD84-421C-A2F4-8B7EA5961729}" type="presOf" srcId="{C9D0E806-2685-4EEF-BC2D-718A610F584B}" destId="{2DDB55D4-7DF0-41D3-A3ED-2A513FBD5F60}" srcOrd="0" destOrd="0" presId="urn:microsoft.com/office/officeart/2018/2/layout/IconVerticalSolidList"/>
    <dgm:cxn modelId="{095E4FB5-7810-4543-AD60-151FD1E90C2C}" type="presParOf" srcId="{2DDB55D4-7DF0-41D3-A3ED-2A513FBD5F60}" destId="{3E9042E9-BAB4-4BF7-98F5-732D1447FAE5}" srcOrd="0" destOrd="0" presId="urn:microsoft.com/office/officeart/2018/2/layout/IconVerticalSolidList"/>
    <dgm:cxn modelId="{12ED950A-7D01-4073-817C-A4611E59BD0D}" type="presParOf" srcId="{3E9042E9-BAB4-4BF7-98F5-732D1447FAE5}" destId="{AB920399-2F1D-4252-9200-E63A343106E0}" srcOrd="0" destOrd="0" presId="urn:microsoft.com/office/officeart/2018/2/layout/IconVerticalSolidList"/>
    <dgm:cxn modelId="{52A9BE51-ADAF-4312-9607-8929D3F241B8}" type="presParOf" srcId="{3E9042E9-BAB4-4BF7-98F5-732D1447FAE5}" destId="{6F9B44DD-987A-4E0D-A650-61F5065413DD}" srcOrd="1" destOrd="0" presId="urn:microsoft.com/office/officeart/2018/2/layout/IconVerticalSolidList"/>
    <dgm:cxn modelId="{9A79B2D3-26B7-4593-9AA1-768A4461BC24}" type="presParOf" srcId="{3E9042E9-BAB4-4BF7-98F5-732D1447FAE5}" destId="{545D3A95-7249-4D9D-ABBF-A08212571E0C}" srcOrd="2" destOrd="0" presId="urn:microsoft.com/office/officeart/2018/2/layout/IconVerticalSolidList"/>
    <dgm:cxn modelId="{B2D12A77-5042-4CB3-953D-470F3B76A118}" type="presParOf" srcId="{3E9042E9-BAB4-4BF7-98F5-732D1447FAE5}" destId="{799F7738-FAD8-44EF-8071-0921C99B4771}" srcOrd="3" destOrd="0" presId="urn:microsoft.com/office/officeart/2018/2/layout/IconVerticalSolidList"/>
    <dgm:cxn modelId="{C353047E-B9F6-450F-8C30-FDC3AB00478D}" type="presParOf" srcId="{2DDB55D4-7DF0-41D3-A3ED-2A513FBD5F60}" destId="{E3EA6011-C82F-4D9E-8A29-E07582D28802}" srcOrd="1" destOrd="0" presId="urn:microsoft.com/office/officeart/2018/2/layout/IconVerticalSolidList"/>
    <dgm:cxn modelId="{5F791409-D707-4822-8A7D-0075F2FA742B}" type="presParOf" srcId="{2DDB55D4-7DF0-41D3-A3ED-2A513FBD5F60}" destId="{244167C1-63D7-4720-BAE5-0C045B478B1A}" srcOrd="2" destOrd="0" presId="urn:microsoft.com/office/officeart/2018/2/layout/IconVerticalSolidList"/>
    <dgm:cxn modelId="{2C7965B8-250C-4D35-B491-AC9F99BE2943}" type="presParOf" srcId="{244167C1-63D7-4720-BAE5-0C045B478B1A}" destId="{8A757147-C7CF-4FDD-A2B3-CF9B10DA73B3}" srcOrd="0" destOrd="0" presId="urn:microsoft.com/office/officeart/2018/2/layout/IconVerticalSolidList"/>
    <dgm:cxn modelId="{AB40C13B-399F-45B4-A6A9-9E3918D0B28E}" type="presParOf" srcId="{244167C1-63D7-4720-BAE5-0C045B478B1A}" destId="{77F519EB-9D6E-4032-99BA-63D9A838D035}" srcOrd="1" destOrd="0" presId="urn:microsoft.com/office/officeart/2018/2/layout/IconVerticalSolidList"/>
    <dgm:cxn modelId="{B260B5FF-0770-4CA3-81A0-F5025FC60306}" type="presParOf" srcId="{244167C1-63D7-4720-BAE5-0C045B478B1A}" destId="{63E738DC-A2B8-4A23-95E1-566E20A3D2D6}" srcOrd="2" destOrd="0" presId="urn:microsoft.com/office/officeart/2018/2/layout/IconVerticalSolidList"/>
    <dgm:cxn modelId="{B2FF52ED-4011-4F6E-9047-6E2B69CE3798}" type="presParOf" srcId="{244167C1-63D7-4720-BAE5-0C045B478B1A}" destId="{E7ABC4A5-F908-4DD3-942B-04AA97F4C255}" srcOrd="3" destOrd="0" presId="urn:microsoft.com/office/officeart/2018/2/layout/IconVerticalSolidList"/>
    <dgm:cxn modelId="{8213CC70-1D68-4FDC-ACB9-A7FF3245F877}" type="presParOf" srcId="{2DDB55D4-7DF0-41D3-A3ED-2A513FBD5F60}" destId="{4C04E789-4270-47C5-9886-40D7B2DD2DA1}" srcOrd="3" destOrd="0" presId="urn:microsoft.com/office/officeart/2018/2/layout/IconVerticalSolidList"/>
    <dgm:cxn modelId="{D0AC1443-4FCD-4FDF-863B-9426EC9BD1B0}" type="presParOf" srcId="{2DDB55D4-7DF0-41D3-A3ED-2A513FBD5F60}" destId="{67D9C3AB-5B5E-425B-B192-F3E1A0C8CC61}" srcOrd="4" destOrd="0" presId="urn:microsoft.com/office/officeart/2018/2/layout/IconVerticalSolidList"/>
    <dgm:cxn modelId="{6CE75FA6-3E78-4F7C-BC0A-ABA1902C8C94}" type="presParOf" srcId="{67D9C3AB-5B5E-425B-B192-F3E1A0C8CC61}" destId="{38AE5B4B-6968-4D0D-A25E-76E3DEDDCD16}" srcOrd="0" destOrd="0" presId="urn:microsoft.com/office/officeart/2018/2/layout/IconVerticalSolidList"/>
    <dgm:cxn modelId="{8ADCA03F-FD5A-485D-B01F-AE092C0E8845}" type="presParOf" srcId="{67D9C3AB-5B5E-425B-B192-F3E1A0C8CC61}" destId="{ABFD7F3E-1E6B-4A92-ADE5-B078FB791F2B}" srcOrd="1" destOrd="0" presId="urn:microsoft.com/office/officeart/2018/2/layout/IconVerticalSolidList"/>
    <dgm:cxn modelId="{4124BC28-BB73-4399-81B4-195E063E4B8B}" type="presParOf" srcId="{67D9C3AB-5B5E-425B-B192-F3E1A0C8CC61}" destId="{87E6642F-B8A6-456B-9941-D8E1D8E2B489}" srcOrd="2" destOrd="0" presId="urn:microsoft.com/office/officeart/2018/2/layout/IconVerticalSolidList"/>
    <dgm:cxn modelId="{3958C638-C1BF-4879-8AC2-747F00809D57}" type="presParOf" srcId="{67D9C3AB-5B5E-425B-B192-F3E1A0C8CC61}" destId="{176B10D7-EB99-45DC-B8B3-937C8392AD1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920399-2F1D-4252-9200-E63A343106E0}">
      <dsp:nvSpPr>
        <dsp:cNvPr id="0" name=""/>
        <dsp:cNvSpPr/>
      </dsp:nvSpPr>
      <dsp:spPr>
        <a:xfrm>
          <a:off x="0" y="3357"/>
          <a:ext cx="5028928" cy="10586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9B44DD-987A-4E0D-A650-61F5065413DD}">
      <dsp:nvSpPr>
        <dsp:cNvPr id="0" name=""/>
        <dsp:cNvSpPr/>
      </dsp:nvSpPr>
      <dsp:spPr>
        <a:xfrm>
          <a:off x="320251" y="241560"/>
          <a:ext cx="582844" cy="5822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9F7738-FAD8-44EF-8071-0921C99B4771}">
      <dsp:nvSpPr>
        <dsp:cNvPr id="0" name=""/>
        <dsp:cNvSpPr/>
      </dsp:nvSpPr>
      <dsp:spPr>
        <a:xfrm>
          <a:off x="1223347" y="3357"/>
          <a:ext cx="3757650" cy="1059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153" tIns="112153" rIns="112153" bIns="112153" numCol="1" spcCol="1270" anchor="ctr" anchorCtr="0">
          <a:noAutofit/>
        </a:bodyPr>
        <a:lstStyle/>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Around $16 billion have been allocated to develop renewable energy projects. </a:t>
          </a:r>
          <a:endParaRPr lang="en-US" sz="1100" kern="1200" dirty="0">
            <a:latin typeface="Arial" panose="020B0604020202020204" pitchFamily="34" charset="0"/>
            <a:cs typeface="Arial" panose="020B0604020202020204" pitchFamily="34" charset="0"/>
          </a:endParaRPr>
        </a:p>
      </dsp:txBody>
      <dsp:txXfrm>
        <a:off x="1223347" y="3357"/>
        <a:ext cx="3757650" cy="1059717"/>
      </dsp:txXfrm>
    </dsp:sp>
    <dsp:sp modelId="{8A757147-C7CF-4FDD-A2B3-CF9B10DA73B3}">
      <dsp:nvSpPr>
        <dsp:cNvPr id="0" name=""/>
        <dsp:cNvSpPr/>
      </dsp:nvSpPr>
      <dsp:spPr>
        <a:xfrm>
          <a:off x="0" y="1319975"/>
          <a:ext cx="5028928" cy="10586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F519EB-9D6E-4032-99BA-63D9A838D035}">
      <dsp:nvSpPr>
        <dsp:cNvPr id="0" name=""/>
        <dsp:cNvSpPr/>
      </dsp:nvSpPr>
      <dsp:spPr>
        <a:xfrm>
          <a:off x="320251" y="1558179"/>
          <a:ext cx="582844" cy="5822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ABC4A5-F908-4DD3-942B-04AA97F4C255}">
      <dsp:nvSpPr>
        <dsp:cNvPr id="0" name=""/>
        <dsp:cNvSpPr/>
      </dsp:nvSpPr>
      <dsp:spPr>
        <a:xfrm>
          <a:off x="1223347" y="1319975"/>
          <a:ext cx="3757650" cy="1059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153" tIns="112153" rIns="112153" bIns="112153" numCol="1" spcCol="1270" anchor="ctr" anchorCtr="0">
          <a:noAutofit/>
        </a:bodyPr>
        <a:lstStyle/>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The use of the financial resource is going to be done for enhancing the recycling technology named BP </a:t>
          </a:r>
          <a:r>
            <a:rPr lang="en-GB" sz="1100" kern="1200" dirty="0" err="1">
              <a:latin typeface="Arial" panose="020B0604020202020204" pitchFamily="34" charset="0"/>
              <a:cs typeface="Arial" panose="020B0604020202020204" pitchFamily="34" charset="0"/>
            </a:rPr>
            <a:t>Infinia</a:t>
          </a:r>
          <a:r>
            <a:rPr lang="en-GB" sz="1100" kern="1200" dirty="0">
              <a:latin typeface="Arial" panose="020B0604020202020204" pitchFamily="34" charset="0"/>
              <a:cs typeface="Arial" panose="020B0604020202020204" pitchFamily="34" charset="0"/>
            </a:rPr>
            <a:t>. </a:t>
          </a:r>
          <a:endParaRPr lang="en-US" sz="1100" kern="1200" dirty="0">
            <a:latin typeface="Arial" panose="020B0604020202020204" pitchFamily="34" charset="0"/>
            <a:cs typeface="Arial" panose="020B0604020202020204" pitchFamily="34" charset="0"/>
          </a:endParaRPr>
        </a:p>
      </dsp:txBody>
      <dsp:txXfrm>
        <a:off x="1223347" y="1319975"/>
        <a:ext cx="3757650" cy="1059717"/>
      </dsp:txXfrm>
    </dsp:sp>
    <dsp:sp modelId="{38AE5B4B-6968-4D0D-A25E-76E3DEDDCD16}">
      <dsp:nvSpPr>
        <dsp:cNvPr id="0" name=""/>
        <dsp:cNvSpPr/>
      </dsp:nvSpPr>
      <dsp:spPr>
        <a:xfrm>
          <a:off x="0" y="2636594"/>
          <a:ext cx="5028928" cy="10586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FD7F3E-1E6B-4A92-ADE5-B078FB791F2B}">
      <dsp:nvSpPr>
        <dsp:cNvPr id="0" name=""/>
        <dsp:cNvSpPr/>
      </dsp:nvSpPr>
      <dsp:spPr>
        <a:xfrm>
          <a:off x="320564" y="2874797"/>
          <a:ext cx="582844" cy="5822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6B10D7-EB99-45DC-B8B3-937C8392AD15}">
      <dsp:nvSpPr>
        <dsp:cNvPr id="0" name=""/>
        <dsp:cNvSpPr/>
      </dsp:nvSpPr>
      <dsp:spPr>
        <a:xfrm>
          <a:off x="1223973" y="2636594"/>
          <a:ext cx="3757650" cy="1059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153" tIns="112153" rIns="112153" bIns="112153" numCol="1" spcCol="1270" anchor="ctr" anchorCtr="0">
          <a:noAutofit/>
        </a:bodyPr>
        <a:lstStyle/>
        <a:p>
          <a:pPr marL="0" lvl="0" indent="0" algn="l" defTabSz="622300">
            <a:lnSpc>
              <a:spcPct val="150000"/>
            </a:lnSpc>
            <a:spcBef>
              <a:spcPct val="0"/>
            </a:spcBef>
            <a:spcAft>
              <a:spcPct val="35000"/>
            </a:spcAft>
            <a:buNone/>
          </a:pPr>
          <a:r>
            <a:rPr lang="en-GB" sz="1400" kern="1200" dirty="0">
              <a:latin typeface="Arial" panose="020B0604020202020204" pitchFamily="34" charset="0"/>
              <a:cs typeface="Arial" panose="020B0604020202020204" pitchFamily="34" charset="0"/>
            </a:rPr>
            <a:t>Such recycling helps to reduce pollution in the landfill and helps it to transform into new products.</a:t>
          </a:r>
          <a:endParaRPr lang="en-US" sz="1400" kern="1200" dirty="0">
            <a:latin typeface="Arial" panose="020B0604020202020204" pitchFamily="34" charset="0"/>
            <a:cs typeface="Arial" panose="020B0604020202020204" pitchFamily="34" charset="0"/>
          </a:endParaRPr>
        </a:p>
      </dsp:txBody>
      <dsp:txXfrm>
        <a:off x="1223973" y="2636594"/>
        <a:ext cx="3757650" cy="105971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CCAC31-AFBD-5C4A-9C83-3F7C7FD2D1EC}" type="datetimeFigureOut">
              <a:rPr lang="en-US" smtClean="0"/>
              <a:t>7/10/23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73D068-6442-AD40-8813-9E19B76FDF47}" type="slidenum">
              <a:rPr lang="en-US" smtClean="0"/>
              <a:t>‹#›</a:t>
            </a:fld>
            <a:endParaRPr lang="en-US"/>
          </a:p>
        </p:txBody>
      </p:sp>
    </p:spTree>
    <p:extLst>
      <p:ext uri="{BB962C8B-B14F-4D97-AF65-F5344CB8AC3E}">
        <p14:creationId xmlns:p14="http://schemas.microsoft.com/office/powerpoint/2010/main" val="22435809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u="none" strike="noStrike" cap="none" noProof="0" dirty="0">
                <a:solidFill>
                  <a:srgbClr val="000000"/>
                </a:solidFill>
                <a:effectLst/>
                <a:latin typeface="Arial" panose="020B0604020202020204" pitchFamily="34" charset="0"/>
                <a:ea typeface="Arial"/>
                <a:cs typeface="Arial" panose="020B0604020202020204" pitchFamily="34" charset="0"/>
                <a:sym typeface="Arial"/>
              </a:rPr>
              <a:t>The outbreak of the covid19 has influenced change in the business environment. With continuous growth in the digitization and changing nature of the operation, there is a continuous challenge in maintaining the information system. These challenges often influence the marketing and operational strategy of a company. All the changes are needed to be implemented to deal with green environmental challenges in different places. This report is done to conduct organizational preparedness. The company selected for the analysis in this component is </a:t>
            </a:r>
            <a:r>
              <a:rPr lang="en-GB" sz="1100" b="1" i="1" u="none" strike="noStrike" cap="none" noProof="0" dirty="0">
                <a:solidFill>
                  <a:srgbClr val="000000"/>
                </a:solidFill>
                <a:effectLst/>
                <a:latin typeface="Arial" panose="020B0604020202020204" pitchFamily="34" charset="0"/>
                <a:ea typeface="Arial"/>
                <a:cs typeface="Arial" panose="020B0604020202020204" pitchFamily="34" charset="0"/>
                <a:sym typeface="Arial"/>
              </a:rPr>
              <a:t>British Petroleum (BP), </a:t>
            </a:r>
            <a:r>
              <a:rPr lang="en-GB" sz="1100" b="0" i="0" u="none" strike="noStrike" cap="none" noProof="0" dirty="0">
                <a:solidFill>
                  <a:srgbClr val="000000"/>
                </a:solidFill>
                <a:effectLst/>
                <a:latin typeface="Arial" panose="020B0604020202020204" pitchFamily="34" charset="0"/>
                <a:ea typeface="Arial"/>
                <a:cs typeface="Arial" panose="020B0604020202020204" pitchFamily="34" charset="0"/>
                <a:sym typeface="Arial"/>
              </a:rPr>
              <a:t>which is one of the major petroleum companies in the world. The analysis takes into consideration the business environment and allocation of the resource. There is also the competitive strategy for the business company to deal with the challenging situation.</a:t>
            </a:r>
            <a:endParaRPr lang="en-GB" sz="1100" noProof="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F73D068-6442-AD40-8813-9E19B76FDF47}" type="slidenum">
              <a:rPr lang="en-US" smtClean="0"/>
              <a:t>2</a:t>
            </a:fld>
            <a:endParaRPr lang="en-US"/>
          </a:p>
        </p:txBody>
      </p:sp>
    </p:spTree>
    <p:extLst>
      <p:ext uri="{BB962C8B-B14F-4D97-AF65-F5344CB8AC3E}">
        <p14:creationId xmlns:p14="http://schemas.microsoft.com/office/powerpoint/2010/main" val="35661726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39700" indent="0" algn="just">
              <a:buNone/>
            </a:pPr>
            <a:r>
              <a:rPr lang="en-GB" sz="1200" b="0" i="0" u="none" strike="noStrike" cap="none" noProof="0" dirty="0">
                <a:solidFill>
                  <a:srgbClr val="000000"/>
                </a:solidFill>
                <a:effectLst/>
                <a:latin typeface="Arial"/>
                <a:ea typeface="Arial"/>
                <a:cs typeface="Arial"/>
                <a:sym typeface="Arial"/>
              </a:rPr>
              <a:t>Important factors related to the business environment that drives market failure are internal and external factors. The internal factors that cause the market failure are the human resource and the financial resource of a company. Having a limited amount of financial resources and a lack of skilled </a:t>
            </a:r>
            <a:r>
              <a:rPr lang="en-GB" sz="1200" b="0" i="0" u="none" strike="noStrike" cap="none" noProof="0" dirty="0" err="1">
                <a:solidFill>
                  <a:srgbClr val="000000"/>
                </a:solidFill>
                <a:effectLst/>
                <a:latin typeface="Arial"/>
                <a:ea typeface="Arial"/>
                <a:cs typeface="Arial"/>
                <a:sym typeface="Arial"/>
              </a:rPr>
              <a:t>labor</a:t>
            </a:r>
            <a:r>
              <a:rPr lang="en-GB" sz="1200" b="0" i="0" u="none" strike="noStrike" cap="none" noProof="0" dirty="0">
                <a:solidFill>
                  <a:srgbClr val="000000"/>
                </a:solidFill>
                <a:effectLst/>
                <a:latin typeface="Arial"/>
                <a:ea typeface="Arial"/>
                <a:cs typeface="Arial"/>
                <a:sym typeface="Arial"/>
              </a:rPr>
              <a:t> is one of the major challenges in a competitive business environment. Having improper allocation of the fund not only can derail the operation but also can lead to employee turnover. For example, in the case of British Petroleum, the internal factors are the following: The main strength is the high financial resource of more than $104 billion (Macrotrends, 2022).  </a:t>
            </a:r>
          </a:p>
          <a:p>
            <a:pPr marL="139700" lvl="0" indent="0" algn="just">
              <a:buNone/>
            </a:pPr>
            <a:r>
              <a:rPr lang="en-GB" sz="1200" b="0" i="0" u="none" strike="noStrike" cap="none" noProof="0" dirty="0">
                <a:solidFill>
                  <a:srgbClr val="000000"/>
                </a:solidFill>
                <a:effectLst/>
                <a:latin typeface="Arial"/>
                <a:ea typeface="Arial"/>
                <a:cs typeface="Arial"/>
                <a:sym typeface="Arial"/>
              </a:rPr>
              <a:t>The main challenge is dealing with a drop in the number of skills due to the cyclic nature of the change (Vella, 2022). Having lack of skills implies challenge in implementing decarbonisation during Covid19 pandemic. </a:t>
            </a:r>
          </a:p>
          <a:p>
            <a:pPr lvl="0" algn="just"/>
            <a:r>
              <a:rPr lang="en-GB" sz="1200" b="0" i="0" u="none" strike="noStrike" cap="none" noProof="0" dirty="0">
                <a:solidFill>
                  <a:srgbClr val="000000"/>
                </a:solidFill>
                <a:effectLst/>
                <a:latin typeface="Arial"/>
                <a:ea typeface="Arial"/>
                <a:cs typeface="Arial"/>
                <a:sym typeface="Arial"/>
              </a:rPr>
              <a:t>On the other side, there is also the opportunity for BP to improve training facilities to upskill the staff to develop sustainable development. </a:t>
            </a:r>
          </a:p>
          <a:p>
            <a:pPr algn="just"/>
            <a:r>
              <a:rPr lang="en-GB" sz="1200" b="0" i="0" u="none" strike="noStrike" cap="none" noProof="0" dirty="0">
                <a:solidFill>
                  <a:srgbClr val="000000"/>
                </a:solidFill>
                <a:effectLst/>
                <a:latin typeface="Arial"/>
                <a:ea typeface="Arial"/>
                <a:cs typeface="Arial"/>
                <a:sym typeface="Arial"/>
              </a:rPr>
              <a:t>There is also the threat of changing government regulations and facing a global pandemic that causes lockdowns. </a:t>
            </a:r>
            <a:endParaRPr lang="en-GB" noProof="0" dirty="0"/>
          </a:p>
          <a:p>
            <a:endParaRPr lang="en-US" dirty="0"/>
          </a:p>
        </p:txBody>
      </p:sp>
      <p:sp>
        <p:nvSpPr>
          <p:cNvPr id="4" name="Slide Number Placeholder 3"/>
          <p:cNvSpPr>
            <a:spLocks noGrp="1"/>
          </p:cNvSpPr>
          <p:nvPr>
            <p:ph type="sldNum" sz="quarter" idx="5"/>
          </p:nvPr>
        </p:nvSpPr>
        <p:spPr/>
        <p:txBody>
          <a:bodyPr/>
          <a:lstStyle/>
          <a:p>
            <a:fld id="{6F73D068-6442-AD40-8813-9E19B76FDF47}" type="slidenum">
              <a:rPr lang="en-US" smtClean="0"/>
              <a:t>3</a:t>
            </a:fld>
            <a:endParaRPr lang="en-US"/>
          </a:p>
        </p:txBody>
      </p:sp>
    </p:spTree>
    <p:extLst>
      <p:ext uri="{BB962C8B-B14F-4D97-AF65-F5344CB8AC3E}">
        <p14:creationId xmlns:p14="http://schemas.microsoft.com/office/powerpoint/2010/main" val="14495377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200" b="0" i="0"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The external factors that cause business failure are the change in the </a:t>
            </a:r>
            <a:r>
              <a:rPr lang="en-GB" sz="1200" b="0" i="1"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external environment </a:t>
            </a:r>
            <a:r>
              <a:rPr lang="en-GB" sz="1200" b="0" i="0"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and </a:t>
            </a:r>
            <a:r>
              <a:rPr lang="en-GB" sz="1200" b="0" i="1"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external competitiveness. </a:t>
            </a:r>
            <a:r>
              <a:rPr lang="en-GB" sz="1200" b="0" i="0"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The external environment includes the </a:t>
            </a:r>
            <a:r>
              <a:rPr lang="en-GB" sz="1200" b="0" i="1"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political, economic, social, technological, environmental, </a:t>
            </a:r>
            <a:r>
              <a:rPr lang="en-GB" sz="1200" b="0" i="0"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and </a:t>
            </a:r>
            <a:r>
              <a:rPr lang="en-GB" sz="1200" b="0" i="1"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legal factors. </a:t>
            </a:r>
            <a:r>
              <a:rPr lang="en-GB" sz="1200" b="0" i="0"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These factors influence the criteria of operation and advance the benefit of the work. In the case of British Petroleum, despite less political corruption, the 30% tax rate on the oil sector makes the business challenging. This is particularly true due to less GDP growth of 0.4% in the first quarter of 2023 and the high inflation rate of 11% in the year 2022. Along with this, there is also a loss of more than $5.6 billion due to Covid19 lockdown from which the company is still suffering. There is also a decline in oil consumption by 1.4 million barrels per day due to the shift to electric vehicles and the hesitancy of people to travel by public transport after Covid19 (Statista, 2023). However, there is opportunity to use technology to reduce the cost of operation and enhance reduction of waste by recycling. Lastly, protection of the environment &amp; maintaining equality are some of the environmental and legal changes (BP global, 2022). Due to the environmental failure of British Petroleum through harming wildlife like dolphins and Some other species, there is a challenging situation. </a:t>
            </a:r>
          </a:p>
          <a:p>
            <a:pPr marL="0" marR="0" lvl="0" indent="0" algn="just"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200" b="0" i="0"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The competitiveness of the company is described based on the threat related to external competitiveness. For example, for a company like British Petroleum, there is high competition with companies like Hess, Valero Energy, and Chevron (</a:t>
            </a:r>
            <a:r>
              <a:rPr lang="en-GB" sz="1200" b="0" i="0" u="none" strike="noStrike" cap="none" noProof="0" dirty="0" err="1">
                <a:solidFill>
                  <a:srgbClr val="000000"/>
                </a:solidFill>
                <a:effectLst/>
                <a:latin typeface="Times New Roman" panose="02020603050405020304" pitchFamily="18" charset="0"/>
                <a:ea typeface="Arial"/>
                <a:cs typeface="Times New Roman" panose="02020603050405020304" pitchFamily="18" charset="0"/>
                <a:sym typeface="Arial"/>
              </a:rPr>
              <a:t>MarketBeat</a:t>
            </a:r>
            <a:r>
              <a:rPr lang="en-GB" sz="1200" b="0" i="0"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 2023). With the changing nature of the operation, and more investment on renewable energy after post-pandemic scenario, there is the highly competitive environment. The power of the purchaser and supplier is also likely to change as there is a sufficient benefit for the work. </a:t>
            </a:r>
          </a:p>
          <a:p>
            <a:endParaRPr lang="en-US" dirty="0"/>
          </a:p>
        </p:txBody>
      </p:sp>
      <p:sp>
        <p:nvSpPr>
          <p:cNvPr id="4" name="Slide Number Placeholder 3"/>
          <p:cNvSpPr>
            <a:spLocks noGrp="1"/>
          </p:cNvSpPr>
          <p:nvPr>
            <p:ph type="sldNum" sz="quarter" idx="5"/>
          </p:nvPr>
        </p:nvSpPr>
        <p:spPr/>
        <p:txBody>
          <a:bodyPr/>
          <a:lstStyle/>
          <a:p>
            <a:fld id="{6F73D068-6442-AD40-8813-9E19B76FDF47}" type="slidenum">
              <a:rPr lang="en-US" smtClean="0"/>
              <a:t>4</a:t>
            </a:fld>
            <a:endParaRPr lang="en-US"/>
          </a:p>
        </p:txBody>
      </p:sp>
    </p:spTree>
    <p:extLst>
      <p:ext uri="{BB962C8B-B14F-4D97-AF65-F5344CB8AC3E}">
        <p14:creationId xmlns:p14="http://schemas.microsoft.com/office/powerpoint/2010/main" val="774086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To meet the challenge regarding the lack of skills, British Petroleum has allocated financial resources for training and sustainable development. Around $16 billion have been allocated to develop renewable energy projects in the coming decades. The allocation of the resource is done by </a:t>
            </a:r>
            <a:r>
              <a:rPr lang="en-GB" sz="1200" b="0" i="1"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discussing with stakeholders</a:t>
            </a:r>
            <a:r>
              <a:rPr lang="en-GB" sz="1200" b="0" i="0"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 to create an </a:t>
            </a:r>
            <a:r>
              <a:rPr lang="en-GB" sz="1200" b="0" i="1"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agile decision making. </a:t>
            </a:r>
            <a:r>
              <a:rPr lang="en-GB" sz="1200" b="0" i="0"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For example, to reach the goal of Net Zero, the company has allocated $8 billion for a </a:t>
            </a:r>
            <a:r>
              <a:rPr lang="en-GB" sz="1200" b="0" i="1"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“transition growth program” </a:t>
            </a:r>
            <a:r>
              <a:rPr lang="en-GB" sz="1200" b="0" i="0"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including </a:t>
            </a:r>
            <a:r>
              <a:rPr lang="en-GB" sz="1200" b="0" i="1"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hydrocarbon, bioenergy, </a:t>
            </a:r>
            <a:r>
              <a:rPr lang="en-GB" sz="1200" b="0" i="0"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and </a:t>
            </a:r>
            <a:r>
              <a:rPr lang="en-GB" sz="1200" b="0" i="1"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renewable energy. </a:t>
            </a:r>
            <a:r>
              <a:rPr lang="en-GB" sz="1200" b="0" i="0"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The use of the financial resource is going to be done for enhancing the recycling technology named </a:t>
            </a:r>
            <a:r>
              <a:rPr lang="en-GB" sz="1200" b="1" i="1"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BP </a:t>
            </a:r>
            <a:r>
              <a:rPr lang="en-GB" sz="1200" b="1" i="1" u="none" strike="noStrike" cap="none" noProof="0" dirty="0" err="1">
                <a:solidFill>
                  <a:srgbClr val="000000"/>
                </a:solidFill>
                <a:effectLst/>
                <a:latin typeface="Times New Roman" panose="02020603050405020304" pitchFamily="18" charset="0"/>
                <a:ea typeface="Arial"/>
                <a:cs typeface="Times New Roman" panose="02020603050405020304" pitchFamily="18" charset="0"/>
                <a:sym typeface="Arial"/>
              </a:rPr>
              <a:t>Infinia</a:t>
            </a:r>
            <a:r>
              <a:rPr lang="en-GB" sz="1200" b="1" i="1"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 </a:t>
            </a:r>
            <a:r>
              <a:rPr lang="en-GB" sz="1200" b="0" i="0"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which helps to recycle </a:t>
            </a:r>
            <a:r>
              <a:rPr lang="en-GB" sz="1200" b="0" i="1"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unrecyclable polyethylene terephthalate (PET) </a:t>
            </a:r>
            <a:r>
              <a:rPr lang="en-GB" sz="1200" b="0" i="0"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plastic. Such recycling helps to reduce pollution in the landfill and helps it to transform into new products. The rest of the $8 billion in investment in the oil and gas sector targeting short-cycle opportunities (Perkins, 2023). The reason behind investing on two different sectors is to ensure a smoother transition in different places. </a:t>
            </a:r>
          </a:p>
          <a:p>
            <a:endParaRPr lang="en-US" dirty="0"/>
          </a:p>
        </p:txBody>
      </p:sp>
      <p:sp>
        <p:nvSpPr>
          <p:cNvPr id="4" name="Slide Number Placeholder 3"/>
          <p:cNvSpPr>
            <a:spLocks noGrp="1"/>
          </p:cNvSpPr>
          <p:nvPr>
            <p:ph type="sldNum" sz="quarter" idx="5"/>
          </p:nvPr>
        </p:nvSpPr>
        <p:spPr/>
        <p:txBody>
          <a:bodyPr/>
          <a:lstStyle/>
          <a:p>
            <a:fld id="{6F73D068-6442-AD40-8813-9E19B76FDF47}" type="slidenum">
              <a:rPr lang="en-US" smtClean="0"/>
              <a:t>5</a:t>
            </a:fld>
            <a:endParaRPr lang="en-US"/>
          </a:p>
        </p:txBody>
      </p:sp>
    </p:spTree>
    <p:extLst>
      <p:ext uri="{BB962C8B-B14F-4D97-AF65-F5344CB8AC3E}">
        <p14:creationId xmlns:p14="http://schemas.microsoft.com/office/powerpoint/2010/main" val="14247254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39700" indent="0" algn="just">
              <a:buNone/>
            </a:pPr>
            <a:r>
              <a:rPr lang="en-GB" sz="1200" b="0" i="0"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Competitive advantage can be gained in the competitive market through innovation. The process of innovation is needed to be on enhancing technology. To gain a competitive advantage in a post-covid19 situation, BP should speed up the implementation of Automation to reduce human contact and the spread of the virus. With the help of automation, the process of drilling can be implemented without being dependent on others. </a:t>
            </a:r>
          </a:p>
          <a:p>
            <a:pPr marL="139700" indent="0" algn="just">
              <a:buNone/>
            </a:pPr>
            <a:r>
              <a:rPr lang="en-GB" sz="1200" b="0" i="0"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There is also a focus on more investment in renewable technology. For a company like British Petroleum, the focus should be on Bioenergy and Biofuel to reduce the emission of carbon. BP is also investing around 35% of its financial resource to ensure a swift transition towards renewable energy in the Post-Covid19 world. Energy transition investment is primarily done on the development of chargers for electric vehicles all across the world (Braun, 2023). There is also the assumption of the fact that the percentage is also expected to grow. It is recommended that BP to taken the percentage to around 50% to speed up the implementation of Solar energy. The tax rate on solar energy is around 0% to 5% implying that there is a higher opportunity to improve the work. </a:t>
            </a:r>
          </a:p>
          <a:p>
            <a:endParaRPr lang="en-US" dirty="0"/>
          </a:p>
        </p:txBody>
      </p:sp>
      <p:sp>
        <p:nvSpPr>
          <p:cNvPr id="4" name="Slide Number Placeholder 3"/>
          <p:cNvSpPr>
            <a:spLocks noGrp="1"/>
          </p:cNvSpPr>
          <p:nvPr>
            <p:ph type="sldNum" sz="quarter" idx="5"/>
          </p:nvPr>
        </p:nvSpPr>
        <p:spPr/>
        <p:txBody>
          <a:bodyPr/>
          <a:lstStyle/>
          <a:p>
            <a:fld id="{6F73D068-6442-AD40-8813-9E19B76FDF47}" type="slidenum">
              <a:rPr lang="en-US" smtClean="0"/>
              <a:t>6</a:t>
            </a:fld>
            <a:endParaRPr lang="en-US"/>
          </a:p>
        </p:txBody>
      </p:sp>
    </p:spTree>
    <p:extLst>
      <p:ext uri="{BB962C8B-B14F-4D97-AF65-F5344CB8AC3E}">
        <p14:creationId xmlns:p14="http://schemas.microsoft.com/office/powerpoint/2010/main" val="17822366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39700" indent="0" algn="just">
              <a:buNone/>
            </a:pPr>
            <a:r>
              <a:rPr lang="en-GB" sz="1100" b="0" i="0" u="none" strike="noStrike" cap="none" noProof="0" dirty="0">
                <a:solidFill>
                  <a:srgbClr val="000000"/>
                </a:solidFill>
                <a:effectLst/>
                <a:latin typeface="Arial" panose="020B0604020202020204" pitchFamily="34" charset="0"/>
                <a:ea typeface="Arial"/>
                <a:cs typeface="Arial" panose="020B0604020202020204" pitchFamily="34" charset="0"/>
                <a:sym typeface="Arial"/>
              </a:rPr>
              <a:t>The application of Green Marketing is done to promote environment-friendly products and services through different initiatives. The implementation of green marketing is done in a friendly manner to advance the brand image of the company. The green marketing of British Petroleum is done with the help of social media, where BP is spending 800,000 Euros. The main intention behind the ads is to communicate the importance of clean energy so that they can attract a new group of people who are preferring solar technology. Even though BP is trying to communicate the fact that their investment in green energy is good for society, they have dwarfed the fact that it is being funnelled through fossil fuels. While they are making record profits, significant other firms are being pushed into a situation of fuel poverty. </a:t>
            </a:r>
          </a:p>
          <a:p>
            <a:pPr marL="139700" indent="0" algn="just">
              <a:buNone/>
            </a:pPr>
            <a:r>
              <a:rPr lang="en-GB" sz="1100" b="0" i="0" u="none" strike="noStrike" cap="none" noProof="0" dirty="0">
                <a:solidFill>
                  <a:srgbClr val="000000"/>
                </a:solidFill>
                <a:effectLst/>
                <a:latin typeface="Arial" panose="020B0604020202020204" pitchFamily="34" charset="0"/>
                <a:ea typeface="Arial"/>
                <a:cs typeface="Arial" panose="020B0604020202020204" pitchFamily="34" charset="0"/>
                <a:sym typeface="Arial"/>
              </a:rPr>
              <a:t>While talking about the CSR policy, the main focus of the company is to advance the benefit of the work. Corporate Social Responsibility (CSR) helps companies to describe the ways they are taking responsibility to make the world better in a post-covid19 world. One of the major CSR communities is to train people in developing skilled staff and manpower as a part of CSR activities. The company has made use of its website and its social media account to promote its initiatives about training and development policies. </a:t>
            </a:r>
          </a:p>
          <a:p>
            <a:endParaRPr lang="en-US" dirty="0"/>
          </a:p>
        </p:txBody>
      </p:sp>
      <p:sp>
        <p:nvSpPr>
          <p:cNvPr id="4" name="Slide Number Placeholder 3"/>
          <p:cNvSpPr>
            <a:spLocks noGrp="1"/>
          </p:cNvSpPr>
          <p:nvPr>
            <p:ph type="sldNum" sz="quarter" idx="5"/>
          </p:nvPr>
        </p:nvSpPr>
        <p:spPr/>
        <p:txBody>
          <a:bodyPr/>
          <a:lstStyle/>
          <a:p>
            <a:fld id="{6F73D068-6442-AD40-8813-9E19B76FDF47}" type="slidenum">
              <a:rPr lang="en-US" smtClean="0"/>
              <a:t>7</a:t>
            </a:fld>
            <a:endParaRPr lang="en-US"/>
          </a:p>
        </p:txBody>
      </p:sp>
    </p:spTree>
    <p:extLst>
      <p:ext uri="{BB962C8B-B14F-4D97-AF65-F5344CB8AC3E}">
        <p14:creationId xmlns:p14="http://schemas.microsoft.com/office/powerpoint/2010/main" val="286597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39700" indent="0">
              <a:buNone/>
            </a:pPr>
            <a:r>
              <a:rPr lang="en-GB" sz="1200" b="0" i="0" u="none" strike="noStrike" cap="none" noProof="0" dirty="0">
                <a:solidFill>
                  <a:srgbClr val="000000"/>
                </a:solidFill>
                <a:effectLst/>
                <a:latin typeface="Arial"/>
                <a:ea typeface="Arial"/>
                <a:cs typeface="Arial"/>
                <a:sym typeface="Arial"/>
              </a:rPr>
              <a:t>The recommendation for British Petroleum to gain a competitive advantage is: </a:t>
            </a:r>
          </a:p>
          <a:p>
            <a:pPr lvl="0"/>
            <a:r>
              <a:rPr lang="en-GB" sz="1200" b="0" i="0" u="none" strike="noStrike" cap="none" noProof="0" dirty="0">
                <a:solidFill>
                  <a:srgbClr val="000000"/>
                </a:solidFill>
                <a:effectLst/>
                <a:latin typeface="Arial"/>
                <a:ea typeface="Arial"/>
                <a:cs typeface="Arial"/>
                <a:sym typeface="Arial"/>
              </a:rPr>
              <a:t>Implementing solar panels in different areas to advance the policy regarding sustainable technology. </a:t>
            </a:r>
          </a:p>
          <a:p>
            <a:pPr lvl="0"/>
            <a:r>
              <a:rPr lang="en-GB" sz="1200" b="0" i="0" u="none" strike="noStrike" cap="none" noProof="0" dirty="0">
                <a:solidFill>
                  <a:srgbClr val="000000"/>
                </a:solidFill>
                <a:effectLst/>
                <a:latin typeface="Arial"/>
                <a:ea typeface="Arial"/>
                <a:cs typeface="Arial"/>
                <a:sym typeface="Arial"/>
              </a:rPr>
              <a:t>There is also a need for transparency in operation to make the people aware of the allocation of resources. </a:t>
            </a:r>
          </a:p>
          <a:p>
            <a:r>
              <a:rPr lang="en-GB" sz="1200" b="0" i="0" u="none" strike="noStrike" cap="none" noProof="0" dirty="0">
                <a:solidFill>
                  <a:srgbClr val="000000"/>
                </a:solidFill>
                <a:effectLst/>
                <a:latin typeface="Arial"/>
                <a:ea typeface="Arial"/>
                <a:cs typeface="Arial"/>
                <a:sym typeface="Arial"/>
              </a:rPr>
              <a:t>There is also a need to put more focus on CNG (Compressed Natural Gas) to reduce the amount of pollution. </a:t>
            </a:r>
            <a:endParaRPr lang="en-GB" noProof="0" dirty="0"/>
          </a:p>
          <a:p>
            <a:endParaRPr lang="en-US" dirty="0"/>
          </a:p>
        </p:txBody>
      </p:sp>
      <p:sp>
        <p:nvSpPr>
          <p:cNvPr id="4" name="Slide Number Placeholder 3"/>
          <p:cNvSpPr>
            <a:spLocks noGrp="1"/>
          </p:cNvSpPr>
          <p:nvPr>
            <p:ph type="sldNum" sz="quarter" idx="5"/>
          </p:nvPr>
        </p:nvSpPr>
        <p:spPr/>
        <p:txBody>
          <a:bodyPr/>
          <a:lstStyle/>
          <a:p>
            <a:fld id="{6F73D068-6442-AD40-8813-9E19B76FDF47}" type="slidenum">
              <a:rPr lang="en-US" smtClean="0"/>
              <a:t>8</a:t>
            </a:fld>
            <a:endParaRPr lang="en-US"/>
          </a:p>
        </p:txBody>
      </p:sp>
    </p:spTree>
    <p:extLst>
      <p:ext uri="{BB962C8B-B14F-4D97-AF65-F5344CB8AC3E}">
        <p14:creationId xmlns:p14="http://schemas.microsoft.com/office/powerpoint/2010/main" val="28417168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cap="none" noProof="0" dirty="0">
                <a:solidFill>
                  <a:srgbClr val="000000"/>
                </a:solidFill>
                <a:effectLst/>
                <a:latin typeface="Times New Roman" panose="02020603050405020304" pitchFamily="18" charset="0"/>
                <a:ea typeface="Arial"/>
                <a:cs typeface="Times New Roman" panose="02020603050405020304" pitchFamily="18" charset="0"/>
                <a:sym typeface="Arial"/>
              </a:rPr>
              <a:t>Based on the above analysis, the main conclusion is that with the changing nature of the business environment, there is a change in internal operation. For a company like British Petroleum, there is an investment in previous and present forms of technology to ensure a better transition. The company has also faced challenges regarding the shifting demand of people in green technology and dealing with consumer satisfaction levels. To deal with such form of challenge, the main focus for the company is needed to be training and development, and initiatives regarding this is needed to be promoted. </a:t>
            </a:r>
          </a:p>
          <a:p>
            <a:endParaRPr lang="en-US" dirty="0"/>
          </a:p>
        </p:txBody>
      </p:sp>
      <p:sp>
        <p:nvSpPr>
          <p:cNvPr id="4" name="Slide Number Placeholder 3"/>
          <p:cNvSpPr>
            <a:spLocks noGrp="1"/>
          </p:cNvSpPr>
          <p:nvPr>
            <p:ph type="sldNum" sz="quarter" idx="5"/>
          </p:nvPr>
        </p:nvSpPr>
        <p:spPr/>
        <p:txBody>
          <a:bodyPr/>
          <a:lstStyle/>
          <a:p>
            <a:fld id="{6F73D068-6442-AD40-8813-9E19B76FDF47}" type="slidenum">
              <a:rPr lang="en-US" smtClean="0"/>
              <a:t>9</a:t>
            </a:fld>
            <a:endParaRPr lang="en-US"/>
          </a:p>
        </p:txBody>
      </p:sp>
    </p:spTree>
    <p:extLst>
      <p:ext uri="{BB962C8B-B14F-4D97-AF65-F5344CB8AC3E}">
        <p14:creationId xmlns:p14="http://schemas.microsoft.com/office/powerpoint/2010/main" val="12879747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smtClean="0"/>
              <a:pPr/>
              <a:t>7/10/23</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25627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7/10/23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974350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smtClean="0"/>
              <a:t>7/10/23</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48049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smtClean="0"/>
              <a:t>7/10/23</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58179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smtClean="0"/>
              <a:t>7/10/23</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27331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7/10/23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87207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smtClean="0"/>
              <a:t>7/10/23</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23942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7/10/23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067142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smtClean="0"/>
              <a:t>7/10/23</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75714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7/10/23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17393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smtClean="0"/>
              <a:t>7/10/23</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99121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smtClean="0"/>
              <a:pPr/>
              <a:t>7/10/23</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1955300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statista.com/statistics/332028/oil-consumption-in-the-united-kingdom-uk/#:~:text=Consumption%20of%20oil%20in%20the,decline%20in%20the%20following%20decades" TargetMode="External"/><Relationship Id="rId3" Type="http://schemas.openxmlformats.org/officeDocument/2006/relationships/hyperlink" Target="https://www.bp.com/en/global/corporate/what-we-do/innovation-and-engineering.html" TargetMode="External"/><Relationship Id="rId7" Type="http://schemas.openxmlformats.org/officeDocument/2006/relationships/hyperlink" Target="https://www.spglobal.com/commodityinsights/en/market-insights/latest-news/oil/020723-bp-to-spend-up-to-16-bil-more-by-2030-in-renewed-focus-on-oil-gas" TargetMode="External"/><Relationship Id="rId2" Type="http://schemas.openxmlformats.org/officeDocument/2006/relationships/hyperlink" Target="https://www.bp.com/en/global/corporate/news-and-insights/covid-19-bp-response.html" TargetMode="External"/><Relationship Id="rId1" Type="http://schemas.openxmlformats.org/officeDocument/2006/relationships/slideLayout" Target="../slideLayouts/slideLayout2.xml"/><Relationship Id="rId6" Type="http://schemas.openxmlformats.org/officeDocument/2006/relationships/hyperlink" Target="https://www.marketbeat.com/stocks/NYSE/BP/competitors-and-alternatives/#:~:text=The%20main%20competitors%20of%20BP,%22oils%2Fenergy%22%20sector" TargetMode="External"/><Relationship Id="rId5" Type="http://schemas.openxmlformats.org/officeDocument/2006/relationships/hyperlink" Target="https://www.macrotrends.net/stocks/charts/BP/bp/net-worth#:~:text=Interactive%20chart%20of%20historical%20net,15%2C%202023%20is%20%24104.05B" TargetMode="External"/><Relationship Id="rId4" Type="http://schemas.openxmlformats.org/officeDocument/2006/relationships/hyperlink" Target="https://www.dw.com/en/shell-bp-boost-profit-sink-investment-in-renewable-energy/a-64656800#:~:text=BP%20told%20DW%20that%2035,to%20grow%2C%20said%20a%20spokesperson" TargetMode="External"/><Relationship Id="rId9" Type="http://schemas.openxmlformats.org/officeDocument/2006/relationships/hyperlink" Target="https://www.offshore-technology.com/features/skills-supply-and-demand-whats-happing-to-workers-as-the-oil-industry-decarbonise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4DD805B-2A7B-4ADA-9C4D-E0C9F192DB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C664A566-6D08-4E84-9708-4916A20016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7" name="Freeform 5">
              <a:extLst>
                <a:ext uri="{FF2B5EF4-FFF2-40B4-BE49-F238E27FC236}">
                  <a16:creationId xmlns:a16="http://schemas.microsoft.com/office/drawing/2014/main" id="{871B622B-6E58-4933-88EC-99F28705F7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6">
              <a:extLst>
                <a:ext uri="{FF2B5EF4-FFF2-40B4-BE49-F238E27FC236}">
                  <a16:creationId xmlns:a16="http://schemas.microsoft.com/office/drawing/2014/main" id="{EE9A4681-AC1B-4ABC-9A1C-C7E7F08A00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7">
              <a:extLst>
                <a:ext uri="{FF2B5EF4-FFF2-40B4-BE49-F238E27FC236}">
                  <a16:creationId xmlns:a16="http://schemas.microsoft.com/office/drawing/2014/main" id="{F1EEAF4B-DA1A-4CC9-9CE4-587A9E2E17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8">
              <a:extLst>
                <a:ext uri="{FF2B5EF4-FFF2-40B4-BE49-F238E27FC236}">
                  <a16:creationId xmlns:a16="http://schemas.microsoft.com/office/drawing/2014/main" id="{4591EF24-12A6-499B-8074-7E3DFBE6E3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9">
              <a:extLst>
                <a:ext uri="{FF2B5EF4-FFF2-40B4-BE49-F238E27FC236}">
                  <a16:creationId xmlns:a16="http://schemas.microsoft.com/office/drawing/2014/main" id="{66866784-2E4F-4C28-BE67-875B71B7C1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0">
              <a:extLst>
                <a:ext uri="{FF2B5EF4-FFF2-40B4-BE49-F238E27FC236}">
                  <a16:creationId xmlns:a16="http://schemas.microsoft.com/office/drawing/2014/main" id="{752279D8-59CC-4821-B591-79994164FF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1">
              <a:extLst>
                <a:ext uri="{FF2B5EF4-FFF2-40B4-BE49-F238E27FC236}">
                  <a16:creationId xmlns:a16="http://schemas.microsoft.com/office/drawing/2014/main" id="{FB4FBA9C-1D3E-4B35-8A79-25478153F5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2">
              <a:extLst>
                <a:ext uri="{FF2B5EF4-FFF2-40B4-BE49-F238E27FC236}">
                  <a16:creationId xmlns:a16="http://schemas.microsoft.com/office/drawing/2014/main" id="{9428A193-740A-43D2-B875-80CB90AD91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3">
              <a:extLst>
                <a:ext uri="{FF2B5EF4-FFF2-40B4-BE49-F238E27FC236}">
                  <a16:creationId xmlns:a16="http://schemas.microsoft.com/office/drawing/2014/main" id="{92B2EFF8-5790-427A-ABED-1680FD133D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4">
              <a:extLst>
                <a:ext uri="{FF2B5EF4-FFF2-40B4-BE49-F238E27FC236}">
                  <a16:creationId xmlns:a16="http://schemas.microsoft.com/office/drawing/2014/main" id="{782C5932-1596-43AA-BD7E-0F94FB8A96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5">
              <a:extLst>
                <a:ext uri="{FF2B5EF4-FFF2-40B4-BE49-F238E27FC236}">
                  <a16:creationId xmlns:a16="http://schemas.microsoft.com/office/drawing/2014/main" id="{EFC81310-1590-4DBE-BF0B-DADBCF9F88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6">
              <a:extLst>
                <a:ext uri="{FF2B5EF4-FFF2-40B4-BE49-F238E27FC236}">
                  <a16:creationId xmlns:a16="http://schemas.microsoft.com/office/drawing/2014/main" id="{968BA84E-DD0E-4FCD-8EDA-76DF8E09FB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7">
              <a:extLst>
                <a:ext uri="{FF2B5EF4-FFF2-40B4-BE49-F238E27FC236}">
                  <a16:creationId xmlns:a16="http://schemas.microsoft.com/office/drawing/2014/main" id="{1D3D7541-A0D9-4993-B691-D2D5B8B3EF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18">
              <a:extLst>
                <a:ext uri="{FF2B5EF4-FFF2-40B4-BE49-F238E27FC236}">
                  <a16:creationId xmlns:a16="http://schemas.microsoft.com/office/drawing/2014/main" id="{9FB31D01-8168-4494-8C2F-727E555AAF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19">
              <a:extLst>
                <a:ext uri="{FF2B5EF4-FFF2-40B4-BE49-F238E27FC236}">
                  <a16:creationId xmlns:a16="http://schemas.microsoft.com/office/drawing/2014/main" id="{8C455EEB-FD40-414D-A542-FB35DEB73C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0">
              <a:extLst>
                <a:ext uri="{FF2B5EF4-FFF2-40B4-BE49-F238E27FC236}">
                  <a16:creationId xmlns:a16="http://schemas.microsoft.com/office/drawing/2014/main" id="{F08F1FC1-956F-4494-BAFD-D504E9307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1">
              <a:extLst>
                <a:ext uri="{FF2B5EF4-FFF2-40B4-BE49-F238E27FC236}">
                  <a16:creationId xmlns:a16="http://schemas.microsoft.com/office/drawing/2014/main" id="{BEEDE1AA-8DCD-43D3-BC15-5748403148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2">
              <a:extLst>
                <a:ext uri="{FF2B5EF4-FFF2-40B4-BE49-F238E27FC236}">
                  <a16:creationId xmlns:a16="http://schemas.microsoft.com/office/drawing/2014/main" id="{E36CDA69-ED79-4DCF-9761-0B6134FA63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3">
              <a:extLst>
                <a:ext uri="{FF2B5EF4-FFF2-40B4-BE49-F238E27FC236}">
                  <a16:creationId xmlns:a16="http://schemas.microsoft.com/office/drawing/2014/main" id="{5F812C02-CFCB-47F4-B493-7753519FCA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7" name="Group 36">
            <a:extLst>
              <a:ext uri="{FF2B5EF4-FFF2-40B4-BE49-F238E27FC236}">
                <a16:creationId xmlns:a16="http://schemas.microsoft.com/office/drawing/2014/main" id="{B83678BA-0A50-4D51-9E9E-08BB66F83C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7084" y="1186483"/>
            <a:ext cx="3822597" cy="4477933"/>
            <a:chOff x="807084" y="1186483"/>
            <a:chExt cx="3822597" cy="4477933"/>
          </a:xfrm>
        </p:grpSpPr>
        <p:sp>
          <p:nvSpPr>
            <p:cNvPr id="38" name="Rectangle 37">
              <a:extLst>
                <a:ext uri="{FF2B5EF4-FFF2-40B4-BE49-F238E27FC236}">
                  <a16:creationId xmlns:a16="http://schemas.microsoft.com/office/drawing/2014/main" id="{F1A8F65D-5E8F-4CA5-9240-1357120F9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531" y="1186483"/>
              <a:ext cx="3821702"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Isosceles Triangle 39">
              <a:extLst>
                <a:ext uri="{FF2B5EF4-FFF2-40B4-BE49-F238E27FC236}">
                  <a16:creationId xmlns:a16="http://schemas.microsoft.com/office/drawing/2014/main" id="{2A4731E5-DE5F-4215-9525-99426B390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514766"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3478866D-C5E9-4968-BEF7-B1F030808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382259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95BA482-7667-9AE9-C9A0-11DD218DFC74}"/>
              </a:ext>
            </a:extLst>
          </p:cNvPr>
          <p:cNvSpPr>
            <a:spLocks noGrp="1"/>
          </p:cNvSpPr>
          <p:nvPr>
            <p:ph type="ctrTitle"/>
          </p:nvPr>
        </p:nvSpPr>
        <p:spPr>
          <a:xfrm>
            <a:off x="912484" y="2034940"/>
            <a:ext cx="3654569" cy="2042725"/>
          </a:xfrm>
        </p:spPr>
        <p:txBody>
          <a:bodyPr>
            <a:noAutofit/>
          </a:bodyPr>
          <a:lstStyle/>
          <a:p>
            <a:pPr>
              <a:lnSpc>
                <a:spcPct val="150000"/>
              </a:lnSpc>
            </a:pPr>
            <a:r>
              <a:rPr lang="en-GB" sz="2000" b="1" dirty="0">
                <a:latin typeface="Arial" panose="020B0604020202020204" pitchFamily="34" charset="0"/>
                <a:cs typeface="Arial" panose="020B0604020202020204" pitchFamily="34" charset="0"/>
              </a:rPr>
              <a:t>Programme: MBA-Master of Business Administration</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Module: Marketing Management</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Module Code: LCMB7001</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Lecturer: </a:t>
            </a:r>
            <a:r>
              <a:rPr lang="en-GB" sz="2000" b="1" dirty="0" err="1">
                <a:latin typeface="Arial" panose="020B0604020202020204" pitchFamily="34" charset="0"/>
                <a:cs typeface="Arial" panose="020B0604020202020204" pitchFamily="34" charset="0"/>
              </a:rPr>
              <a:t>Efua</a:t>
            </a:r>
            <a:r>
              <a:rPr lang="en-GB" sz="2000" b="1" dirty="0">
                <a:latin typeface="Arial" panose="020B0604020202020204" pitchFamily="34" charset="0"/>
                <a:cs typeface="Arial" panose="020B0604020202020204" pitchFamily="34" charset="0"/>
              </a:rPr>
              <a:t> Adams</a:t>
            </a:r>
          </a:p>
        </p:txBody>
      </p:sp>
      <p:sp>
        <p:nvSpPr>
          <p:cNvPr id="3" name="Subtitle 2">
            <a:extLst>
              <a:ext uri="{FF2B5EF4-FFF2-40B4-BE49-F238E27FC236}">
                <a16:creationId xmlns:a16="http://schemas.microsoft.com/office/drawing/2014/main" id="{F4B4230C-49F0-95BD-53A7-FB44629E9AEE}"/>
              </a:ext>
            </a:extLst>
          </p:cNvPr>
          <p:cNvSpPr>
            <a:spLocks noGrp="1"/>
          </p:cNvSpPr>
          <p:nvPr>
            <p:ph type="subTitle" idx="1"/>
          </p:nvPr>
        </p:nvSpPr>
        <p:spPr>
          <a:xfrm>
            <a:off x="912484" y="4342449"/>
            <a:ext cx="3654568" cy="1026125"/>
          </a:xfrm>
        </p:spPr>
        <p:txBody>
          <a:bodyPr>
            <a:normAutofit/>
          </a:bodyPr>
          <a:lstStyle/>
          <a:p>
            <a:pPr>
              <a:lnSpc>
                <a:spcPct val="150000"/>
              </a:lnSpc>
            </a:pPr>
            <a:r>
              <a:rPr lang="en-GB" b="1" dirty="0">
                <a:latin typeface="Arial" panose="020B0604020202020204" pitchFamily="34" charset="0"/>
                <a:cs typeface="Arial" panose="020B0604020202020204" pitchFamily="34" charset="0"/>
              </a:rPr>
              <a:t>Student Name: </a:t>
            </a:r>
            <a:r>
              <a:rPr lang="en-GB" b="1" dirty="0" err="1">
                <a:latin typeface="Arial" panose="020B0604020202020204" pitchFamily="34" charset="0"/>
                <a:cs typeface="Arial" panose="020B0604020202020204" pitchFamily="34" charset="0"/>
              </a:rPr>
              <a:t>Monuar</a:t>
            </a:r>
            <a:r>
              <a:rPr lang="en-GB" b="1" dirty="0">
                <a:latin typeface="Arial" panose="020B0604020202020204" pitchFamily="34" charset="0"/>
                <a:cs typeface="Arial" panose="020B0604020202020204" pitchFamily="34" charset="0"/>
              </a:rPr>
              <a:t> Moni</a:t>
            </a:r>
          </a:p>
          <a:p>
            <a:pPr>
              <a:lnSpc>
                <a:spcPct val="150000"/>
              </a:lnSpc>
            </a:pPr>
            <a:r>
              <a:rPr lang="en-GB" b="1" dirty="0">
                <a:latin typeface="Arial" panose="020B0604020202020204" pitchFamily="34" charset="0"/>
                <a:cs typeface="Arial" panose="020B0604020202020204" pitchFamily="34" charset="0"/>
              </a:rPr>
              <a:t>Student ID number: 1818185</a:t>
            </a:r>
          </a:p>
        </p:txBody>
      </p:sp>
      <p:sp>
        <p:nvSpPr>
          <p:cNvPr id="42" name="Rectangle 41">
            <a:extLst>
              <a:ext uri="{FF2B5EF4-FFF2-40B4-BE49-F238E27FC236}">
                <a16:creationId xmlns:a16="http://schemas.microsoft.com/office/drawing/2014/main" id="{9BF6EDB4-B4ED-4900-9E38-A7AE0EEEE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0150" y="-6706"/>
            <a:ext cx="6751849"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84D35686-7134-EF5C-FB49-697B8CF7A0DC}"/>
              </a:ext>
            </a:extLst>
          </p:cNvPr>
          <p:cNvPicPr>
            <a:picLocks noChangeAspect="1"/>
          </p:cNvPicPr>
          <p:nvPr/>
        </p:nvPicPr>
        <p:blipFill>
          <a:blip r:embed="rId2"/>
          <a:stretch>
            <a:fillRect/>
          </a:stretch>
        </p:blipFill>
        <p:spPr>
          <a:xfrm>
            <a:off x="5757262" y="1620428"/>
            <a:ext cx="6120318" cy="3626288"/>
          </a:xfrm>
          <a:prstGeom prst="rect">
            <a:avLst/>
          </a:prstGeom>
          <a:ln w="9525">
            <a:noFill/>
          </a:ln>
        </p:spPr>
      </p:pic>
      <p:sp>
        <p:nvSpPr>
          <p:cNvPr id="11" name="TextBox 10">
            <a:extLst>
              <a:ext uri="{FF2B5EF4-FFF2-40B4-BE49-F238E27FC236}">
                <a16:creationId xmlns:a16="http://schemas.microsoft.com/office/drawing/2014/main" id="{00F30C68-CC91-0D9C-9A33-189B6872C1D3}"/>
              </a:ext>
            </a:extLst>
          </p:cNvPr>
          <p:cNvSpPr txBox="1"/>
          <p:nvPr/>
        </p:nvSpPr>
        <p:spPr>
          <a:xfrm>
            <a:off x="8184007" y="5436286"/>
            <a:ext cx="1585690" cy="261610"/>
          </a:xfrm>
          <a:prstGeom prst="rect">
            <a:avLst/>
          </a:prstGeom>
          <a:noFill/>
        </p:spPr>
        <p:txBody>
          <a:bodyPr wrap="none" rtlCol="0">
            <a:spAutoFit/>
          </a:bodyPr>
          <a:lstStyle/>
          <a:p>
            <a:r>
              <a:rPr lang="en-US" sz="1100" dirty="0">
                <a:latin typeface="Arial" panose="020B0604020202020204" pitchFamily="34" charset="0"/>
                <a:cs typeface="Arial" panose="020B0604020202020204" pitchFamily="34" charset="0"/>
              </a:rPr>
              <a:t>(Source: </a:t>
            </a:r>
            <a:r>
              <a:rPr lang="en-US" sz="1100" dirty="0" err="1">
                <a:latin typeface="Arial" panose="020B0604020202020204" pitchFamily="34" charset="0"/>
                <a:cs typeface="Arial" panose="020B0604020202020204" pitchFamily="34" charset="0"/>
              </a:rPr>
              <a:t>Alamy</a:t>
            </a:r>
            <a:r>
              <a:rPr lang="en-US" sz="1100" dirty="0">
                <a:latin typeface="Arial" panose="020B0604020202020204" pitchFamily="34" charset="0"/>
                <a:cs typeface="Arial" panose="020B0604020202020204" pitchFamily="34" charset="0"/>
              </a:rPr>
              <a:t>, 2023)</a:t>
            </a:r>
          </a:p>
        </p:txBody>
      </p:sp>
      <p:sp>
        <p:nvSpPr>
          <p:cNvPr id="41" name="Rectangle 40">
            <a:extLst>
              <a:ext uri="{FF2B5EF4-FFF2-40B4-BE49-F238E27FC236}">
                <a16:creationId xmlns:a16="http://schemas.microsoft.com/office/drawing/2014/main" id="{EEEEAE8B-5462-1FA2-A2EF-A832B736332C}"/>
              </a:ext>
            </a:extLst>
          </p:cNvPr>
          <p:cNvSpPr/>
          <p:nvPr/>
        </p:nvSpPr>
        <p:spPr>
          <a:xfrm>
            <a:off x="6369577" y="195571"/>
            <a:ext cx="4821236" cy="707886"/>
          </a:xfrm>
          <a:prstGeom prst="rect">
            <a:avLst/>
          </a:prstGeom>
        </p:spPr>
        <p:style>
          <a:lnRef idx="2">
            <a:schemeClr val="accent1"/>
          </a:lnRef>
          <a:fillRef idx="1">
            <a:schemeClr val="lt1"/>
          </a:fillRef>
          <a:effectRef idx="0">
            <a:schemeClr val="accent1"/>
          </a:effectRef>
          <a:fontRef idx="minor">
            <a:schemeClr val="dk1"/>
          </a:fontRef>
        </p:style>
        <p:txBody>
          <a:bodyPr wrap="square" lIns="91440" tIns="45720" rIns="91440" bIns="45720">
            <a:spAutoFit/>
          </a:bodyPr>
          <a:lstStyle/>
          <a:p>
            <a:pPr algn="ctr"/>
            <a:r>
              <a:rPr lang="en-GB" sz="4000" b="1"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Welcome</a:t>
            </a:r>
            <a:endParaRPr lang="en-US" sz="4000" b="1"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75765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9">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7" name="Group 11">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58"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84FD8DC-B9B3-209D-2814-4D7C754E66B0}"/>
              </a:ext>
            </a:extLst>
          </p:cNvPr>
          <p:cNvSpPr>
            <a:spLocks noGrp="1"/>
          </p:cNvSpPr>
          <p:nvPr>
            <p:ph type="title"/>
          </p:nvPr>
        </p:nvSpPr>
        <p:spPr>
          <a:xfrm>
            <a:off x="904877" y="795527"/>
            <a:ext cx="10488547" cy="1190912"/>
          </a:xfrm>
        </p:spPr>
        <p:txBody>
          <a:bodyPr>
            <a:normAutofit/>
          </a:bodyPr>
          <a:lstStyle/>
          <a:p>
            <a:pPr>
              <a:lnSpc>
                <a:spcPct val="150000"/>
              </a:lnSpc>
            </a:pPr>
            <a:r>
              <a:rPr lang="en-GB" sz="2500" b="1" dirty="0">
                <a:solidFill>
                  <a:schemeClr val="tx1"/>
                </a:solidFill>
                <a:latin typeface="Arial" panose="020B0604020202020204" pitchFamily="34" charset="0"/>
                <a:cs typeface="Arial" panose="020B0604020202020204" pitchFamily="34" charset="0"/>
              </a:rPr>
              <a:t>Introduction </a:t>
            </a:r>
          </a:p>
        </p:txBody>
      </p:sp>
      <p:sp>
        <p:nvSpPr>
          <p:cNvPr id="79" name="Rectangle 34">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EFFF1A"/>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1DDFDC5-F369-FE8D-A7FD-8C4DDC27D247}"/>
              </a:ext>
            </a:extLst>
          </p:cNvPr>
          <p:cNvPicPr>
            <a:picLocks noChangeAspect="1"/>
          </p:cNvPicPr>
          <p:nvPr/>
        </p:nvPicPr>
        <p:blipFill rotWithShape="1">
          <a:blip r:embed="rId3"/>
          <a:srcRect l="756" r="742" b="2"/>
          <a:stretch/>
        </p:blipFill>
        <p:spPr>
          <a:xfrm>
            <a:off x="1103257" y="2416047"/>
            <a:ext cx="4626864" cy="3346704"/>
          </a:xfrm>
          <a:prstGeom prst="rect">
            <a:avLst/>
          </a:prstGeom>
          <a:ln w="12700">
            <a:noFill/>
          </a:ln>
        </p:spPr>
      </p:pic>
      <p:sp>
        <p:nvSpPr>
          <p:cNvPr id="3" name="Content Placeholder 2">
            <a:extLst>
              <a:ext uri="{FF2B5EF4-FFF2-40B4-BE49-F238E27FC236}">
                <a16:creationId xmlns:a16="http://schemas.microsoft.com/office/drawing/2014/main" id="{ECB7A107-40A6-DEFC-64B8-B3D946119F22}"/>
              </a:ext>
            </a:extLst>
          </p:cNvPr>
          <p:cNvSpPr>
            <a:spLocks noGrp="1"/>
          </p:cNvSpPr>
          <p:nvPr>
            <p:ph idx="1"/>
          </p:nvPr>
        </p:nvSpPr>
        <p:spPr>
          <a:xfrm>
            <a:off x="6450311" y="2248377"/>
            <a:ext cx="4959319" cy="3680142"/>
          </a:xfrm>
        </p:spPr>
        <p:txBody>
          <a:bodyPr>
            <a:normAutofit/>
          </a:bodyPr>
          <a:lstStyle/>
          <a:p>
            <a:pPr>
              <a:lnSpc>
                <a:spcPct val="150000"/>
              </a:lnSpc>
              <a:buClr>
                <a:srgbClr val="EFFF1A"/>
              </a:buClr>
            </a:pPr>
            <a:r>
              <a:rPr lang="en-GB" sz="1100" dirty="0">
                <a:latin typeface="Arial" panose="020B0604020202020204" pitchFamily="34" charset="0"/>
                <a:cs typeface="Arial" panose="020B0604020202020204" pitchFamily="34" charset="0"/>
              </a:rPr>
              <a:t>The outbreak of Covid-19 has influenced change in the business environment.</a:t>
            </a:r>
          </a:p>
          <a:p>
            <a:pPr>
              <a:lnSpc>
                <a:spcPct val="150000"/>
              </a:lnSpc>
              <a:buClr>
                <a:srgbClr val="EFFF1A"/>
              </a:buClr>
            </a:pPr>
            <a:r>
              <a:rPr lang="en-GB" sz="1100" dirty="0">
                <a:latin typeface="Arial" panose="020B0604020202020204" pitchFamily="34" charset="0"/>
                <a:cs typeface="Arial" panose="020B0604020202020204" pitchFamily="34" charset="0"/>
              </a:rPr>
              <a:t>There is a continuous challenge in maintaining the information system.</a:t>
            </a:r>
          </a:p>
          <a:p>
            <a:pPr>
              <a:lnSpc>
                <a:spcPct val="150000"/>
              </a:lnSpc>
              <a:buClr>
                <a:srgbClr val="EFFF1A"/>
              </a:buClr>
            </a:pPr>
            <a:r>
              <a:rPr lang="en-GB" sz="1100" dirty="0">
                <a:latin typeface="Arial" panose="020B0604020202020204" pitchFamily="34" charset="0"/>
                <a:cs typeface="Arial" panose="020B0604020202020204" pitchFamily="34" charset="0"/>
              </a:rPr>
              <a:t>These challenges often influence the marketing and operational strategy of a company.</a:t>
            </a:r>
          </a:p>
          <a:p>
            <a:pPr>
              <a:lnSpc>
                <a:spcPct val="150000"/>
              </a:lnSpc>
              <a:buClr>
                <a:srgbClr val="EFFF1A"/>
              </a:buClr>
            </a:pPr>
            <a:r>
              <a:rPr lang="en-GB" sz="1100" dirty="0">
                <a:latin typeface="Arial" panose="020B0604020202020204" pitchFamily="34" charset="0"/>
                <a:cs typeface="Arial" panose="020B0604020202020204" pitchFamily="34" charset="0"/>
              </a:rPr>
              <a:t>The company selected for the analysis in this component is </a:t>
            </a:r>
            <a:r>
              <a:rPr lang="en-GB" sz="1100" b="1" i="1" dirty="0">
                <a:latin typeface="Arial" panose="020B0604020202020204" pitchFamily="34" charset="0"/>
                <a:cs typeface="Arial" panose="020B0604020202020204" pitchFamily="34" charset="0"/>
              </a:rPr>
              <a:t>British Petroleum (BP)</a:t>
            </a:r>
            <a:endParaRPr lang="en-GB" sz="1100" dirty="0">
              <a:latin typeface="Arial" panose="020B0604020202020204" pitchFamily="34" charset="0"/>
              <a:cs typeface="Arial" panose="020B0604020202020204" pitchFamily="34" charset="0"/>
            </a:endParaRPr>
          </a:p>
          <a:p>
            <a:pPr marL="0" indent="0">
              <a:buClr>
                <a:srgbClr val="EFFF1A"/>
              </a:buClr>
              <a:buNone/>
            </a:pPr>
            <a:endParaRPr lang="en-US" dirty="0"/>
          </a:p>
        </p:txBody>
      </p:sp>
      <p:sp>
        <p:nvSpPr>
          <p:cNvPr id="80" name="TextBox 79">
            <a:extLst>
              <a:ext uri="{FF2B5EF4-FFF2-40B4-BE49-F238E27FC236}">
                <a16:creationId xmlns:a16="http://schemas.microsoft.com/office/drawing/2014/main" id="{3A5AE2A2-ABEE-E4D5-9142-6AA4C0647159}"/>
              </a:ext>
            </a:extLst>
          </p:cNvPr>
          <p:cNvSpPr txBox="1"/>
          <p:nvPr/>
        </p:nvSpPr>
        <p:spPr>
          <a:xfrm>
            <a:off x="2480719" y="6049963"/>
            <a:ext cx="1806905" cy="314894"/>
          </a:xfrm>
          <a:prstGeom prst="rect">
            <a:avLst/>
          </a:prstGeom>
          <a:noFill/>
        </p:spPr>
        <p:txBody>
          <a:bodyPr wrap="none" rtlCol="0">
            <a:spAutoFit/>
          </a:bodyPr>
          <a:lstStyle/>
          <a:p>
            <a:pPr>
              <a:lnSpc>
                <a:spcPct val="150000"/>
              </a:lnSpc>
            </a:pPr>
            <a:r>
              <a:rPr lang="en-US" sz="1100" dirty="0">
                <a:latin typeface="Arial" panose="020B0604020202020204" pitchFamily="34" charset="0"/>
                <a:cs typeface="Arial" panose="020B0604020202020204" pitchFamily="34" charset="0"/>
              </a:rPr>
              <a:t>(Source:1000logos, 2023)</a:t>
            </a:r>
          </a:p>
        </p:txBody>
      </p:sp>
    </p:spTree>
    <p:extLst>
      <p:ext uri="{BB962C8B-B14F-4D97-AF65-F5344CB8AC3E}">
        <p14:creationId xmlns:p14="http://schemas.microsoft.com/office/powerpoint/2010/main" val="36073731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9" name="Rectangle 167">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0" name="Group 169">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201"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5"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6"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7"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8"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9"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0"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1"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2"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3"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4"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5"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6"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7"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8"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9"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0"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42A059A0-27B0-D574-1836-8899D575DCEB}"/>
              </a:ext>
            </a:extLst>
          </p:cNvPr>
          <p:cNvSpPr>
            <a:spLocks noGrp="1"/>
          </p:cNvSpPr>
          <p:nvPr>
            <p:ph type="title"/>
          </p:nvPr>
        </p:nvSpPr>
        <p:spPr>
          <a:xfrm>
            <a:off x="908115" y="509588"/>
            <a:ext cx="10488547" cy="1190912"/>
          </a:xfrm>
        </p:spPr>
        <p:txBody>
          <a:bodyPr>
            <a:normAutofit fontScale="90000"/>
          </a:bodyPr>
          <a:lstStyle/>
          <a:p>
            <a:pPr>
              <a:lnSpc>
                <a:spcPct val="150000"/>
              </a:lnSpc>
            </a:pPr>
            <a:br>
              <a:rPr lang="en-IN" sz="1600" dirty="0">
                <a:solidFill>
                  <a:schemeClr val="tx2"/>
                </a:solidFill>
                <a:latin typeface="Arial" panose="020B0604020202020204" pitchFamily="34" charset="0"/>
                <a:ea typeface="Calibri" panose="020F0502020204030204" pitchFamily="34" charset="0"/>
                <a:cs typeface="Arial" panose="020B0604020202020204" pitchFamily="34" charset="0"/>
              </a:rPr>
            </a:br>
            <a:r>
              <a:rPr lang="en-GB" sz="2800" b="1" dirty="0">
                <a:solidFill>
                  <a:schemeClr val="tx1"/>
                </a:solidFill>
                <a:latin typeface="Arial" panose="020B0604020202020204" pitchFamily="34" charset="0"/>
                <a:ea typeface="Calibri" panose="020F0502020204030204" pitchFamily="34" charset="0"/>
                <a:cs typeface="Arial" panose="020B0604020202020204" pitchFamily="34" charset="0"/>
              </a:rPr>
              <a:t>Important factors to be identified within the business environment that contributes to market failure</a:t>
            </a:r>
            <a:br>
              <a:rPr lang="en-GB" sz="2800" b="1" dirty="0">
                <a:solidFill>
                  <a:schemeClr val="tx2"/>
                </a:solidFill>
                <a:latin typeface="Arial" panose="020B0604020202020204" pitchFamily="34" charset="0"/>
                <a:cs typeface="Arial" panose="020B0604020202020204" pitchFamily="34" charset="0"/>
              </a:rPr>
            </a:br>
            <a:endParaRPr lang="en-GB" sz="2800" b="1" dirty="0">
              <a:solidFill>
                <a:schemeClr val="tx2"/>
              </a:solidFill>
              <a:latin typeface="Arial" panose="020B0604020202020204" pitchFamily="34" charset="0"/>
              <a:cs typeface="Arial" panose="020B0604020202020204" pitchFamily="34" charset="0"/>
            </a:endParaRPr>
          </a:p>
        </p:txBody>
      </p:sp>
      <p:sp>
        <p:nvSpPr>
          <p:cNvPr id="222" name="Rectangle 192">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F9D36D"/>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02DD17CC-DAB0-E532-122C-203196297F07}"/>
              </a:ext>
            </a:extLst>
          </p:cNvPr>
          <p:cNvPicPr>
            <a:picLocks noChangeAspect="1"/>
          </p:cNvPicPr>
          <p:nvPr/>
        </p:nvPicPr>
        <p:blipFill rotWithShape="1">
          <a:blip r:embed="rId3"/>
          <a:srcRect r="7714" b="-4"/>
          <a:stretch/>
        </p:blipFill>
        <p:spPr>
          <a:xfrm>
            <a:off x="6718638" y="2319129"/>
            <a:ext cx="4626864" cy="3346704"/>
          </a:xfrm>
          <a:prstGeom prst="rect">
            <a:avLst/>
          </a:prstGeom>
          <a:ln w="12700">
            <a:noFill/>
          </a:ln>
        </p:spPr>
      </p:pic>
      <p:sp>
        <p:nvSpPr>
          <p:cNvPr id="3" name="Content Placeholder 2">
            <a:extLst>
              <a:ext uri="{FF2B5EF4-FFF2-40B4-BE49-F238E27FC236}">
                <a16:creationId xmlns:a16="http://schemas.microsoft.com/office/drawing/2014/main" id="{4413C9E8-444C-8FD1-BBE3-51275BE9EE28}"/>
              </a:ext>
            </a:extLst>
          </p:cNvPr>
          <p:cNvSpPr>
            <a:spLocks noGrp="1"/>
          </p:cNvSpPr>
          <p:nvPr>
            <p:ph idx="1"/>
          </p:nvPr>
        </p:nvSpPr>
        <p:spPr>
          <a:xfrm>
            <a:off x="914537" y="2235740"/>
            <a:ext cx="5028928" cy="3699669"/>
          </a:xfrm>
        </p:spPr>
        <p:txBody>
          <a:bodyPr>
            <a:normAutofit/>
          </a:bodyPr>
          <a:lstStyle/>
          <a:p>
            <a:pPr marL="88900" indent="0" algn="ctr">
              <a:lnSpc>
                <a:spcPct val="150000"/>
              </a:lnSpc>
              <a:buClr>
                <a:srgbClr val="F9D36D"/>
              </a:buClr>
              <a:buNone/>
            </a:pPr>
            <a:r>
              <a:rPr lang="en-GB" sz="1100" dirty="0">
                <a:latin typeface="Arial" panose="020B0604020202020204" pitchFamily="34" charset="0"/>
                <a:cs typeface="Arial" panose="020B0604020202020204" pitchFamily="34" charset="0"/>
              </a:rPr>
              <a:t>In the case of British Petroleum, the internal factors are the following: </a:t>
            </a:r>
          </a:p>
          <a:p>
            <a:pPr lvl="0">
              <a:lnSpc>
                <a:spcPct val="150000"/>
              </a:lnSpc>
              <a:buClr>
                <a:srgbClr val="F9D36D"/>
              </a:buClr>
            </a:pPr>
            <a:r>
              <a:rPr lang="en-GB" sz="1100" dirty="0">
                <a:latin typeface="Arial" panose="020B0604020202020204" pitchFamily="34" charset="0"/>
                <a:cs typeface="Arial" panose="020B0604020202020204" pitchFamily="34" charset="0"/>
              </a:rPr>
              <a:t>The main strength is the high financial resource of more than $104 billion (Macrotrends, 2022).  </a:t>
            </a:r>
          </a:p>
          <a:p>
            <a:pPr lvl="0">
              <a:lnSpc>
                <a:spcPct val="150000"/>
              </a:lnSpc>
              <a:buClr>
                <a:srgbClr val="F9D36D"/>
              </a:buClr>
            </a:pPr>
            <a:r>
              <a:rPr lang="en-GB" sz="1100" dirty="0">
                <a:latin typeface="Arial" panose="020B0604020202020204" pitchFamily="34" charset="0"/>
                <a:cs typeface="Arial" panose="020B0604020202020204" pitchFamily="34" charset="0"/>
              </a:rPr>
              <a:t>The main challenge is dealing with a drop in the number of skills due to the cyclic nature of the change (Vella, 2022). Having lack of skills implies challenge in implementing decarbonisation during Covid19 pandemic. </a:t>
            </a:r>
          </a:p>
          <a:p>
            <a:pPr lvl="0">
              <a:lnSpc>
                <a:spcPct val="150000"/>
              </a:lnSpc>
              <a:buClr>
                <a:srgbClr val="F9D36D"/>
              </a:buClr>
            </a:pPr>
            <a:r>
              <a:rPr lang="en-GB" sz="1100" dirty="0">
                <a:latin typeface="Arial" panose="020B0604020202020204" pitchFamily="34" charset="0"/>
                <a:cs typeface="Arial" panose="020B0604020202020204" pitchFamily="34" charset="0"/>
              </a:rPr>
              <a:t>On the other side, there is also the opportunity for BP to improve training facilities to upskill the staff to develop sustainable development. </a:t>
            </a:r>
          </a:p>
          <a:p>
            <a:pPr>
              <a:lnSpc>
                <a:spcPct val="150000"/>
              </a:lnSpc>
              <a:buClr>
                <a:srgbClr val="F9D36D"/>
              </a:buClr>
            </a:pPr>
            <a:r>
              <a:rPr lang="en-GB" sz="1100" dirty="0">
                <a:latin typeface="Arial" panose="020B0604020202020204" pitchFamily="34" charset="0"/>
                <a:cs typeface="Arial" panose="020B0604020202020204" pitchFamily="34" charset="0"/>
              </a:rPr>
              <a:t>There is also the threat of changing government regulations and facing a global pandemic that causes lockdowns.</a:t>
            </a:r>
            <a:endParaRPr lang="en-GB" sz="1100" b="1" dirty="0">
              <a:latin typeface="Arial" panose="020B0604020202020204" pitchFamily="34" charset="0"/>
              <a:cs typeface="Arial" panose="020B0604020202020204" pitchFamily="34" charset="0"/>
            </a:endParaRPr>
          </a:p>
          <a:p>
            <a:pPr marL="0" indent="0">
              <a:lnSpc>
                <a:spcPct val="110000"/>
              </a:lnSpc>
              <a:buClr>
                <a:srgbClr val="F9D36D"/>
              </a:buClr>
              <a:buNone/>
            </a:pPr>
            <a:endParaRPr lang="en-US" sz="1300" dirty="0"/>
          </a:p>
        </p:txBody>
      </p:sp>
      <p:sp>
        <p:nvSpPr>
          <p:cNvPr id="10" name="TextBox 9">
            <a:extLst>
              <a:ext uri="{FF2B5EF4-FFF2-40B4-BE49-F238E27FC236}">
                <a16:creationId xmlns:a16="http://schemas.microsoft.com/office/drawing/2014/main" id="{7E584ED4-5307-8E23-8726-ACA70D0B1327}"/>
              </a:ext>
            </a:extLst>
          </p:cNvPr>
          <p:cNvSpPr txBox="1"/>
          <p:nvPr/>
        </p:nvSpPr>
        <p:spPr>
          <a:xfrm>
            <a:off x="8040452" y="5906803"/>
            <a:ext cx="1983235" cy="314894"/>
          </a:xfrm>
          <a:prstGeom prst="rect">
            <a:avLst/>
          </a:prstGeom>
          <a:noFill/>
        </p:spPr>
        <p:txBody>
          <a:bodyPr wrap="none" rtlCol="0">
            <a:spAutoFit/>
          </a:bodyPr>
          <a:lstStyle/>
          <a:p>
            <a:pPr>
              <a:lnSpc>
                <a:spcPct val="150000"/>
              </a:lnSpc>
            </a:pPr>
            <a:r>
              <a:rPr lang="en-US" sz="1100" dirty="0">
                <a:latin typeface="Arial" panose="020B0604020202020204" pitchFamily="34" charset="0"/>
                <a:cs typeface="Arial" panose="020B0604020202020204" pitchFamily="34" charset="0"/>
              </a:rPr>
              <a:t>(Source: </a:t>
            </a:r>
            <a:r>
              <a:rPr lang="en-US" sz="1100" dirty="0" err="1">
                <a:latin typeface="Arial" panose="020B0604020202020204" pitchFamily="34" charset="0"/>
                <a:cs typeface="Arial" panose="020B0604020202020204" pitchFamily="34" charset="0"/>
              </a:rPr>
              <a:t>Gettyimages</a:t>
            </a:r>
            <a:r>
              <a:rPr lang="en-US" sz="1100" dirty="0">
                <a:latin typeface="Arial" panose="020B0604020202020204" pitchFamily="34" charset="0"/>
                <a:cs typeface="Arial" panose="020B0604020202020204" pitchFamily="34" charset="0"/>
              </a:rPr>
              <a:t>, 2023)</a:t>
            </a:r>
          </a:p>
        </p:txBody>
      </p:sp>
    </p:spTree>
    <p:extLst>
      <p:ext uri="{BB962C8B-B14F-4D97-AF65-F5344CB8AC3E}">
        <p14:creationId xmlns:p14="http://schemas.microsoft.com/office/powerpoint/2010/main" val="2616463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957367F-0D64-42F0-A033-660B417FE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74C980A-5321-4E88-B6F7-572A3327E3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C29411DD-732B-4883-8431-BF67EA064F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0802BDA8-DBFD-4424-9577-4CECD39667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3A4651DB-CA25-45C9-BB5B-490E75E109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2561519A-19C4-4FAE-B4D2-9967A02858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D7536EEC-CD2D-4F8D-8FCE-1B57B67C15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F06D071C-EBE9-493C-B2FF-C290E80E63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AE43943F-3505-4459-B105-5ADD87A9BB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DCFA8E01-9AAA-4377-B145-D4C3BC9387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D0F9B300-29E8-4013-9610-4C98C20F57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D80DC548-7776-4F62-9150-EE50775DC2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FB47EB33-C045-4382-BB34-C409FBFABF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9799171D-9C80-4F36-854F-272AB4CB79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36853A3D-C5F1-4325-ABDD-D82962719C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F36C52C5-A8E2-4FDD-8C82-0B0A36ED2A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EAB04D6F-5C3B-4BC8-A8D0-F0F70C33F9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337A064D-A403-4F71-A373-F748D44C14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408954A6-C2C2-455F-8AB9-EF03ED0E7B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98954187-FB8C-4673-8481-D251884CF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5DE674D7-0925-4935-B299-98744B4190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0D7AF2ED-2D49-4A69-BAB2-CF989B3B8C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67F02011-466C-4790-B052-0CB8042507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5" name="Group 34">
            <a:extLst>
              <a:ext uri="{FF2B5EF4-FFF2-40B4-BE49-F238E27FC236}">
                <a16:creationId xmlns:a16="http://schemas.microsoft.com/office/drawing/2014/main" id="{0A1FAD6E-B62A-435F-B914-503F8B9501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6" name="Rectangle 35">
              <a:extLst>
                <a:ext uri="{FF2B5EF4-FFF2-40B4-BE49-F238E27FC236}">
                  <a16:creationId xmlns:a16="http://schemas.microsoft.com/office/drawing/2014/main" id="{3DCBF1B1-B0BB-40C4-9870-227A638C14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22">
              <a:extLst>
                <a:ext uri="{FF2B5EF4-FFF2-40B4-BE49-F238E27FC236}">
                  <a16:creationId xmlns:a16="http://schemas.microsoft.com/office/drawing/2014/main" id="{C7D2A079-0082-43E4-9253-BA8D43378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6EDFDFEF-7A52-497B-AE56-46D446902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E8A8E7E-FB01-DFA8-CBA1-396F6641AB13}"/>
              </a:ext>
            </a:extLst>
          </p:cNvPr>
          <p:cNvSpPr>
            <a:spLocks noGrp="1"/>
          </p:cNvSpPr>
          <p:nvPr>
            <p:ph type="title"/>
          </p:nvPr>
        </p:nvSpPr>
        <p:spPr>
          <a:xfrm>
            <a:off x="888631" y="2358391"/>
            <a:ext cx="3498979" cy="2453676"/>
          </a:xfrm>
        </p:spPr>
        <p:txBody>
          <a:bodyPr>
            <a:normAutofit/>
          </a:bodyPr>
          <a:lstStyle/>
          <a:p>
            <a:r>
              <a:rPr lang="en-GB" sz="2500" b="1" dirty="0">
                <a:latin typeface="Arial" panose="020B0604020202020204" pitchFamily="34" charset="0"/>
                <a:ea typeface="Calibri" panose="020F0502020204030204" pitchFamily="34" charset="0"/>
                <a:cs typeface="Arial" panose="020B0604020202020204" pitchFamily="34" charset="0"/>
              </a:rPr>
              <a:t>External Factors</a:t>
            </a:r>
            <a:endParaRPr lang="en-US" sz="2500" b="1" dirty="0"/>
          </a:p>
        </p:txBody>
      </p:sp>
      <p:sp>
        <p:nvSpPr>
          <p:cNvPr id="3" name="Content Placeholder 2">
            <a:extLst>
              <a:ext uri="{FF2B5EF4-FFF2-40B4-BE49-F238E27FC236}">
                <a16:creationId xmlns:a16="http://schemas.microsoft.com/office/drawing/2014/main" id="{5C0CEEB5-E219-607E-612F-97E04F33143E}"/>
              </a:ext>
            </a:extLst>
          </p:cNvPr>
          <p:cNvSpPr>
            <a:spLocks noGrp="1"/>
          </p:cNvSpPr>
          <p:nvPr>
            <p:ph idx="1"/>
          </p:nvPr>
        </p:nvSpPr>
        <p:spPr>
          <a:xfrm>
            <a:off x="5118447" y="797594"/>
            <a:ext cx="6281873" cy="1987169"/>
          </a:xfrm>
        </p:spPr>
        <p:txBody>
          <a:bodyPr>
            <a:normAutofit/>
          </a:bodyPr>
          <a:lstStyle/>
          <a:p>
            <a:pPr marL="88900" indent="0" algn="ctr">
              <a:lnSpc>
                <a:spcPct val="150000"/>
              </a:lnSpc>
              <a:buNone/>
            </a:pPr>
            <a:r>
              <a:rPr lang="en-GB" sz="1100" dirty="0">
                <a:latin typeface="Arial" panose="020B0604020202020204" pitchFamily="34" charset="0"/>
                <a:cs typeface="Arial" panose="020B0604020202020204" pitchFamily="34" charset="0"/>
              </a:rPr>
              <a:t>The external environment includes the </a:t>
            </a:r>
            <a:r>
              <a:rPr lang="en-GB" sz="1100" i="1" dirty="0">
                <a:latin typeface="Arial" panose="020B0604020202020204" pitchFamily="34" charset="0"/>
                <a:cs typeface="Arial" panose="020B0604020202020204" pitchFamily="34" charset="0"/>
              </a:rPr>
              <a:t>political, economic, social, technological, environmental, </a:t>
            </a:r>
            <a:r>
              <a:rPr lang="en-GB" sz="1100" dirty="0">
                <a:latin typeface="Arial" panose="020B0604020202020204" pitchFamily="34" charset="0"/>
                <a:cs typeface="Arial" panose="020B0604020202020204" pitchFamily="34" charset="0"/>
              </a:rPr>
              <a:t>and </a:t>
            </a:r>
            <a:r>
              <a:rPr lang="en-GB" sz="1100" i="1" dirty="0">
                <a:latin typeface="Arial" panose="020B0604020202020204" pitchFamily="34" charset="0"/>
                <a:cs typeface="Arial" panose="020B0604020202020204" pitchFamily="34" charset="0"/>
              </a:rPr>
              <a:t>legal factors. </a:t>
            </a:r>
          </a:p>
          <a:p>
            <a:pPr>
              <a:lnSpc>
                <a:spcPct val="150000"/>
              </a:lnSpc>
            </a:pPr>
            <a:r>
              <a:rPr lang="en-GB" sz="1100" dirty="0">
                <a:latin typeface="Arial" panose="020B0604020202020204" pitchFamily="34" charset="0"/>
                <a:cs typeface="Arial" panose="020B0604020202020204" pitchFamily="34" charset="0"/>
              </a:rPr>
              <a:t>These factors influence the criteria of operation and advance the benefit of the work.</a:t>
            </a:r>
          </a:p>
          <a:p>
            <a:pPr>
              <a:lnSpc>
                <a:spcPct val="150000"/>
              </a:lnSpc>
            </a:pPr>
            <a:r>
              <a:rPr lang="en-GB" sz="1100" dirty="0">
                <a:latin typeface="Arial" panose="020B0604020202020204" pitchFamily="34" charset="0"/>
                <a:cs typeface="Arial" panose="020B0604020202020204" pitchFamily="34" charset="0"/>
              </a:rPr>
              <a:t>This is particularly true due to less GDP growth of 0.4% in the first quarter of 2023.</a:t>
            </a:r>
          </a:p>
          <a:p>
            <a:pPr>
              <a:lnSpc>
                <a:spcPct val="150000"/>
              </a:lnSpc>
            </a:pPr>
            <a:r>
              <a:rPr lang="en-GB" sz="1100" dirty="0">
                <a:latin typeface="Arial" panose="020B0604020202020204" pitchFamily="34" charset="0"/>
                <a:cs typeface="Arial" panose="020B0604020202020204" pitchFamily="34" charset="0"/>
              </a:rPr>
              <a:t>This is particularly true due to less GDP growth of 0.4% in the first quarter of 2023.</a:t>
            </a:r>
          </a:p>
          <a:p>
            <a:pPr marL="0" indent="0">
              <a:lnSpc>
                <a:spcPct val="110000"/>
              </a:lnSpc>
              <a:buNone/>
            </a:pPr>
            <a:endParaRPr lang="en-US" sz="1100" dirty="0"/>
          </a:p>
        </p:txBody>
      </p:sp>
      <p:pic>
        <p:nvPicPr>
          <p:cNvPr id="5" name="Picture 4">
            <a:extLst>
              <a:ext uri="{FF2B5EF4-FFF2-40B4-BE49-F238E27FC236}">
                <a16:creationId xmlns:a16="http://schemas.microsoft.com/office/drawing/2014/main" id="{BA5A7276-73D7-B873-8D03-3908CFC68912}"/>
              </a:ext>
            </a:extLst>
          </p:cNvPr>
          <p:cNvPicPr>
            <a:picLocks noChangeAspect="1"/>
          </p:cNvPicPr>
          <p:nvPr/>
        </p:nvPicPr>
        <p:blipFill rotWithShape="1">
          <a:blip r:embed="rId3"/>
          <a:srcRect t="15832" r="-1" b="-1"/>
          <a:stretch/>
        </p:blipFill>
        <p:spPr>
          <a:xfrm>
            <a:off x="5115908" y="3100159"/>
            <a:ext cx="6274561" cy="2957451"/>
          </a:xfrm>
          <a:prstGeom prst="rect">
            <a:avLst/>
          </a:prstGeom>
          <a:ln w="9525">
            <a:solidFill>
              <a:schemeClr val="tx1">
                <a:alpha val="20000"/>
              </a:schemeClr>
            </a:solidFill>
          </a:ln>
        </p:spPr>
      </p:pic>
      <p:sp>
        <p:nvSpPr>
          <p:cNvPr id="6" name="TextBox 5">
            <a:extLst>
              <a:ext uri="{FF2B5EF4-FFF2-40B4-BE49-F238E27FC236}">
                <a16:creationId xmlns:a16="http://schemas.microsoft.com/office/drawing/2014/main" id="{981720B7-CFDE-A4EF-EE90-4F3AAC3C671E}"/>
              </a:ext>
            </a:extLst>
          </p:cNvPr>
          <p:cNvSpPr txBox="1"/>
          <p:nvPr/>
        </p:nvSpPr>
        <p:spPr>
          <a:xfrm>
            <a:off x="7910945" y="6317673"/>
            <a:ext cx="1858201" cy="314894"/>
          </a:xfrm>
          <a:prstGeom prst="rect">
            <a:avLst/>
          </a:prstGeom>
          <a:noFill/>
        </p:spPr>
        <p:txBody>
          <a:bodyPr wrap="none" rtlCol="0">
            <a:spAutoFit/>
          </a:bodyPr>
          <a:lstStyle/>
          <a:p>
            <a:pPr>
              <a:lnSpc>
                <a:spcPct val="150000"/>
              </a:lnSpc>
            </a:pPr>
            <a:r>
              <a:rPr lang="en-US" sz="1100" dirty="0">
                <a:latin typeface="Arial" panose="020B0604020202020204" pitchFamily="34" charset="0"/>
                <a:cs typeface="Arial" panose="020B0604020202020204" pitchFamily="34" charset="0"/>
              </a:rPr>
              <a:t>(Source: </a:t>
            </a:r>
            <a:r>
              <a:rPr lang="en-US" sz="1100" dirty="0" err="1">
                <a:latin typeface="Arial" panose="020B0604020202020204" pitchFamily="34" charset="0"/>
                <a:cs typeface="Arial" panose="020B0604020202020204" pitchFamily="34" charset="0"/>
              </a:rPr>
              <a:t>Forces.net</a:t>
            </a:r>
            <a:r>
              <a:rPr lang="en-US" sz="1100" dirty="0">
                <a:latin typeface="Arial" panose="020B0604020202020204" pitchFamily="34" charset="0"/>
                <a:cs typeface="Arial" panose="020B0604020202020204" pitchFamily="34" charset="0"/>
              </a:rPr>
              <a:t>, 2021)</a:t>
            </a:r>
          </a:p>
        </p:txBody>
      </p:sp>
    </p:spTree>
    <p:extLst>
      <p:ext uri="{BB962C8B-B14F-4D97-AF65-F5344CB8AC3E}">
        <p14:creationId xmlns:p14="http://schemas.microsoft.com/office/powerpoint/2010/main" val="33272450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3"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F2DB996-4823-50F9-F6C7-AC2561779A52}"/>
              </a:ext>
            </a:extLst>
          </p:cNvPr>
          <p:cNvSpPr>
            <a:spLocks noGrp="1"/>
          </p:cNvSpPr>
          <p:nvPr>
            <p:ph type="title"/>
          </p:nvPr>
        </p:nvSpPr>
        <p:spPr>
          <a:xfrm>
            <a:off x="904877" y="795527"/>
            <a:ext cx="10488547" cy="1190912"/>
          </a:xfrm>
        </p:spPr>
        <p:txBody>
          <a:bodyPr>
            <a:normAutofit/>
          </a:bodyPr>
          <a:lstStyle/>
          <a:p>
            <a:br>
              <a:rPr lang="en-GB" sz="2800">
                <a:solidFill>
                  <a:schemeClr val="tx2"/>
                </a:solidFill>
                <a:latin typeface="Arial" panose="020B0604020202020204" pitchFamily="34" charset="0"/>
                <a:cs typeface="Arial" panose="020B0604020202020204" pitchFamily="34" charset="0"/>
              </a:rPr>
            </a:br>
            <a:endParaRPr lang="en-GB" sz="2800">
              <a:solidFill>
                <a:schemeClr val="tx2"/>
              </a:solidFill>
              <a:latin typeface="Arial" panose="020B0604020202020204" pitchFamily="34" charset="0"/>
              <a:cs typeface="Arial" panose="020B0604020202020204" pitchFamily="34" charset="0"/>
            </a:endParaRPr>
          </a:p>
        </p:txBody>
      </p:sp>
      <p:sp>
        <p:nvSpPr>
          <p:cNvPr id="65" name="Rectangle 64">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EDA737"/>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9" name="Content Placeholder 2">
            <a:extLst>
              <a:ext uri="{FF2B5EF4-FFF2-40B4-BE49-F238E27FC236}">
                <a16:creationId xmlns:a16="http://schemas.microsoft.com/office/drawing/2014/main" id="{4BC8CAF1-29D0-5F46-BA1A-D6CA2D3084E8}"/>
              </a:ext>
            </a:extLst>
          </p:cNvPr>
          <p:cNvGraphicFramePr>
            <a:graphicFrameLocks noGrp="1"/>
          </p:cNvGraphicFramePr>
          <p:nvPr>
            <p:ph idx="1"/>
            <p:extLst>
              <p:ext uri="{D42A27DB-BD31-4B8C-83A1-F6EECF244321}">
                <p14:modId xmlns:p14="http://schemas.microsoft.com/office/powerpoint/2010/main" val="1280073068"/>
              </p:ext>
            </p:extLst>
          </p:nvPr>
        </p:nvGraphicFramePr>
        <p:xfrm>
          <a:off x="6380703" y="2228850"/>
          <a:ext cx="5028928" cy="36996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184362B4-9833-F83E-48F2-822E6641E7D6}"/>
              </a:ext>
            </a:extLst>
          </p:cNvPr>
          <p:cNvSpPr txBox="1"/>
          <p:nvPr/>
        </p:nvSpPr>
        <p:spPr>
          <a:xfrm>
            <a:off x="416373" y="75526"/>
            <a:ext cx="11459426" cy="1600438"/>
          </a:xfrm>
          <a:prstGeom prst="rect">
            <a:avLst/>
          </a:prstGeom>
          <a:noFill/>
        </p:spPr>
        <p:txBody>
          <a:bodyPr wrap="square" rtlCol="0">
            <a:spAutoFit/>
          </a:bodyPr>
          <a:lstStyle/>
          <a:p>
            <a:pPr algn="ctr">
              <a:lnSpc>
                <a:spcPct val="150000"/>
              </a:lnSpc>
              <a:spcAft>
                <a:spcPts val="600"/>
              </a:spcAft>
            </a:pPr>
            <a:r>
              <a:rPr lang="en-GB" sz="2500" b="1" dirty="0">
                <a:latin typeface="Arial" panose="020B0604020202020204" pitchFamily="34" charset="0"/>
                <a:cs typeface="Arial" panose="020B0604020202020204" pitchFamily="34" charset="0"/>
              </a:rPr>
              <a:t>The ways selected companies allocate resources for meeting the present challenge within their environment. </a:t>
            </a:r>
          </a:p>
          <a:p>
            <a:pPr>
              <a:spcAft>
                <a:spcPts val="600"/>
              </a:spcAft>
            </a:pPr>
            <a:endParaRPr lang="en-US" dirty="0"/>
          </a:p>
        </p:txBody>
      </p:sp>
      <p:pic>
        <p:nvPicPr>
          <p:cNvPr id="8" name="Picture 7">
            <a:extLst>
              <a:ext uri="{FF2B5EF4-FFF2-40B4-BE49-F238E27FC236}">
                <a16:creationId xmlns:a16="http://schemas.microsoft.com/office/drawing/2014/main" id="{43BACAC3-7A04-D1B8-D764-5AE420D50865}"/>
              </a:ext>
            </a:extLst>
          </p:cNvPr>
          <p:cNvPicPr>
            <a:picLocks noChangeAspect="1"/>
          </p:cNvPicPr>
          <p:nvPr/>
        </p:nvPicPr>
        <p:blipFill>
          <a:blip r:embed="rId8"/>
          <a:stretch>
            <a:fillRect/>
          </a:stretch>
        </p:blipFill>
        <p:spPr>
          <a:xfrm>
            <a:off x="904877" y="1675964"/>
            <a:ext cx="5028929" cy="4918800"/>
          </a:xfrm>
          <a:prstGeom prst="rect">
            <a:avLst/>
          </a:prstGeom>
        </p:spPr>
      </p:pic>
      <p:sp>
        <p:nvSpPr>
          <p:cNvPr id="11" name="TextBox 10">
            <a:extLst>
              <a:ext uri="{FF2B5EF4-FFF2-40B4-BE49-F238E27FC236}">
                <a16:creationId xmlns:a16="http://schemas.microsoft.com/office/drawing/2014/main" id="{AC10F739-EFAA-D80E-9A4B-18CE394138B0}"/>
              </a:ext>
            </a:extLst>
          </p:cNvPr>
          <p:cNvSpPr txBox="1"/>
          <p:nvPr/>
        </p:nvSpPr>
        <p:spPr>
          <a:xfrm>
            <a:off x="1576389" y="6497782"/>
            <a:ext cx="3738562" cy="314894"/>
          </a:xfrm>
          <a:prstGeom prst="rect">
            <a:avLst/>
          </a:prstGeom>
          <a:noFill/>
        </p:spPr>
        <p:txBody>
          <a:bodyPr wrap="square" rtlCol="0">
            <a:spAutoFit/>
          </a:bodyPr>
          <a:lstStyle/>
          <a:p>
            <a:pPr algn="ctr">
              <a:lnSpc>
                <a:spcPct val="150000"/>
              </a:lnSpc>
            </a:pPr>
            <a:r>
              <a:rPr lang="en-US" sz="1100" dirty="0">
                <a:latin typeface="Arial" panose="020B0604020202020204" pitchFamily="34" charset="0"/>
                <a:cs typeface="Arial" panose="020B0604020202020204" pitchFamily="34" charset="0"/>
              </a:rPr>
              <a:t>(Source: </a:t>
            </a:r>
            <a:r>
              <a:rPr lang="en-US" sz="1100" dirty="0" err="1">
                <a:latin typeface="Arial" panose="020B0604020202020204" pitchFamily="34" charset="0"/>
                <a:cs typeface="Arial" panose="020B0604020202020204" pitchFamily="34" charset="0"/>
              </a:rPr>
              <a:t>Alamy</a:t>
            </a:r>
            <a:r>
              <a:rPr lang="en-US" sz="1100" dirty="0">
                <a:latin typeface="Arial" panose="020B0604020202020204" pitchFamily="34" charset="0"/>
                <a:cs typeface="Arial" panose="020B0604020202020204" pitchFamily="34" charset="0"/>
              </a:rPr>
              <a:t>, 2023)</a:t>
            </a:r>
          </a:p>
        </p:txBody>
      </p:sp>
    </p:spTree>
    <p:extLst>
      <p:ext uri="{BB962C8B-B14F-4D97-AF65-F5344CB8AC3E}">
        <p14:creationId xmlns:p14="http://schemas.microsoft.com/office/powerpoint/2010/main" val="3890192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4FA7551-62F4-4FD6-98F0-F440C2EFB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04D1569-A1A7-470B-8546-EE5D81F2DD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 name="Freeform 5">
              <a:extLst>
                <a:ext uri="{FF2B5EF4-FFF2-40B4-BE49-F238E27FC236}">
                  <a16:creationId xmlns:a16="http://schemas.microsoft.com/office/drawing/2014/main" id="{DFC50A30-B248-4B63-B219-1E489DF87F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Freeform 6">
              <a:extLst>
                <a:ext uri="{FF2B5EF4-FFF2-40B4-BE49-F238E27FC236}">
                  <a16:creationId xmlns:a16="http://schemas.microsoft.com/office/drawing/2014/main" id="{EA7CF3E3-CE8B-4E82-948C-36A0D4AAD1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 name="Freeform 7">
              <a:extLst>
                <a:ext uri="{FF2B5EF4-FFF2-40B4-BE49-F238E27FC236}">
                  <a16:creationId xmlns:a16="http://schemas.microsoft.com/office/drawing/2014/main" id="{6C9604FC-0B58-4CC7-A999-6306650699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 name="Freeform 8">
              <a:extLst>
                <a:ext uri="{FF2B5EF4-FFF2-40B4-BE49-F238E27FC236}">
                  <a16:creationId xmlns:a16="http://schemas.microsoft.com/office/drawing/2014/main" id="{A909FCEE-12A5-454F-821A-3C86EF47B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9">
              <a:extLst>
                <a:ext uri="{FF2B5EF4-FFF2-40B4-BE49-F238E27FC236}">
                  <a16:creationId xmlns:a16="http://schemas.microsoft.com/office/drawing/2014/main" id="{C9540466-9FAF-4B37-8EB1-62AC47860D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10">
              <a:extLst>
                <a:ext uri="{FF2B5EF4-FFF2-40B4-BE49-F238E27FC236}">
                  <a16:creationId xmlns:a16="http://schemas.microsoft.com/office/drawing/2014/main" id="{278B340E-B0D9-4451-806E-E104AC1F29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11">
              <a:extLst>
                <a:ext uri="{FF2B5EF4-FFF2-40B4-BE49-F238E27FC236}">
                  <a16:creationId xmlns:a16="http://schemas.microsoft.com/office/drawing/2014/main" id="{5A0C7D08-9828-4793-9A58-57BECAE801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12">
              <a:extLst>
                <a:ext uri="{FF2B5EF4-FFF2-40B4-BE49-F238E27FC236}">
                  <a16:creationId xmlns:a16="http://schemas.microsoft.com/office/drawing/2014/main" id="{13A24A47-FA45-4531-81D9-6148DD9ED8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13">
              <a:extLst>
                <a:ext uri="{FF2B5EF4-FFF2-40B4-BE49-F238E27FC236}">
                  <a16:creationId xmlns:a16="http://schemas.microsoft.com/office/drawing/2014/main" id="{1AB52FA6-6D25-4EA3-B11E-BE46788A8F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14">
              <a:extLst>
                <a:ext uri="{FF2B5EF4-FFF2-40B4-BE49-F238E27FC236}">
                  <a16:creationId xmlns:a16="http://schemas.microsoft.com/office/drawing/2014/main" id="{8AEDF898-DA89-465A-95CF-94369C7D2F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5">
              <a:extLst>
                <a:ext uri="{FF2B5EF4-FFF2-40B4-BE49-F238E27FC236}">
                  <a16:creationId xmlns:a16="http://schemas.microsoft.com/office/drawing/2014/main" id="{4C46D32B-BD05-42DF-88EA-6188993AA4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6">
              <a:extLst>
                <a:ext uri="{FF2B5EF4-FFF2-40B4-BE49-F238E27FC236}">
                  <a16:creationId xmlns:a16="http://schemas.microsoft.com/office/drawing/2014/main" id="{22CFB529-CCDE-4C6B-AED9-D7EE06E2EE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7">
              <a:extLst>
                <a:ext uri="{FF2B5EF4-FFF2-40B4-BE49-F238E27FC236}">
                  <a16:creationId xmlns:a16="http://schemas.microsoft.com/office/drawing/2014/main" id="{46DF7DA7-6308-408D-802B-97AC4C38E8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8">
              <a:extLst>
                <a:ext uri="{FF2B5EF4-FFF2-40B4-BE49-F238E27FC236}">
                  <a16:creationId xmlns:a16="http://schemas.microsoft.com/office/drawing/2014/main" id="{C1051496-180E-4C8D-B12C-B44A473C4A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9">
              <a:extLst>
                <a:ext uri="{FF2B5EF4-FFF2-40B4-BE49-F238E27FC236}">
                  <a16:creationId xmlns:a16="http://schemas.microsoft.com/office/drawing/2014/main" id="{EFD92D55-216C-4F38-B4F8-DBD23E0BE9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20">
              <a:extLst>
                <a:ext uri="{FF2B5EF4-FFF2-40B4-BE49-F238E27FC236}">
                  <a16:creationId xmlns:a16="http://schemas.microsoft.com/office/drawing/2014/main" id="{04783097-1310-45AC-A2A9-28B886E455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21">
              <a:extLst>
                <a:ext uri="{FF2B5EF4-FFF2-40B4-BE49-F238E27FC236}">
                  <a16:creationId xmlns:a16="http://schemas.microsoft.com/office/drawing/2014/main" id="{451863B8-9514-4697-ACE7-28DE35AF07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22">
              <a:extLst>
                <a:ext uri="{FF2B5EF4-FFF2-40B4-BE49-F238E27FC236}">
                  <a16:creationId xmlns:a16="http://schemas.microsoft.com/office/drawing/2014/main" id="{DE27BC31-4B0D-43DA-A50D-620C4F0E07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23">
              <a:extLst>
                <a:ext uri="{FF2B5EF4-FFF2-40B4-BE49-F238E27FC236}">
                  <a16:creationId xmlns:a16="http://schemas.microsoft.com/office/drawing/2014/main" id="{F02B9293-6045-48F7-BA66-C6CEE079A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24">
              <a:extLst>
                <a:ext uri="{FF2B5EF4-FFF2-40B4-BE49-F238E27FC236}">
                  <a16:creationId xmlns:a16="http://schemas.microsoft.com/office/drawing/2014/main" id="{1B057154-9E55-4F46-8F52-2C2340C2C4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25">
              <a:extLst>
                <a:ext uri="{FF2B5EF4-FFF2-40B4-BE49-F238E27FC236}">
                  <a16:creationId xmlns:a16="http://schemas.microsoft.com/office/drawing/2014/main" id="{F0D99776-B00A-463D-B3CC-63B7A186B5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5" name="Group 34">
            <a:extLst>
              <a:ext uri="{FF2B5EF4-FFF2-40B4-BE49-F238E27FC236}">
                <a16:creationId xmlns:a16="http://schemas.microsoft.com/office/drawing/2014/main" id="{C85769A7-372A-438A-9AA5-96DC5E66F1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56" name="Rectangle 35">
              <a:extLst>
                <a:ext uri="{FF2B5EF4-FFF2-40B4-BE49-F238E27FC236}">
                  <a16:creationId xmlns:a16="http://schemas.microsoft.com/office/drawing/2014/main" id="{78EA495A-1769-4B8F-A33B-BDAE3027B4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Isosceles Triangle 22">
              <a:extLst>
                <a:ext uri="{FF2B5EF4-FFF2-40B4-BE49-F238E27FC236}">
                  <a16:creationId xmlns:a16="http://schemas.microsoft.com/office/drawing/2014/main" id="{56F53DA0-076C-4B0B-99BF-10C069910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37">
              <a:extLst>
                <a:ext uri="{FF2B5EF4-FFF2-40B4-BE49-F238E27FC236}">
                  <a16:creationId xmlns:a16="http://schemas.microsoft.com/office/drawing/2014/main" id="{E97A8E7D-1D13-4A15-B53E-B5FEC4DFB0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0EB073A-EAC4-C672-8F10-EC1344363592}"/>
              </a:ext>
            </a:extLst>
          </p:cNvPr>
          <p:cNvSpPr>
            <a:spLocks noGrp="1"/>
          </p:cNvSpPr>
          <p:nvPr>
            <p:ph type="title"/>
          </p:nvPr>
        </p:nvSpPr>
        <p:spPr>
          <a:xfrm>
            <a:off x="857461" y="2116511"/>
            <a:ext cx="3498979" cy="2453676"/>
          </a:xfrm>
        </p:spPr>
        <p:txBody>
          <a:bodyPr>
            <a:noAutofit/>
          </a:bodyPr>
          <a:lstStyle/>
          <a:p>
            <a:pPr>
              <a:lnSpc>
                <a:spcPct val="150000"/>
              </a:lnSpc>
            </a:pPr>
            <a:r>
              <a:rPr lang="en-GB" sz="2500" b="1" dirty="0">
                <a:latin typeface="Arial" panose="020B0604020202020204" pitchFamily="34" charset="0"/>
                <a:cs typeface="Arial" panose="020B0604020202020204" pitchFamily="34" charset="0"/>
              </a:rPr>
              <a:t>Present a competitive strategy to ensure that the selected organization gains a competitive advantage     </a:t>
            </a:r>
            <a:br>
              <a:rPr lang="en-GB" sz="2500" b="1" dirty="0">
                <a:latin typeface="Arial" panose="020B0604020202020204" pitchFamily="34" charset="0"/>
                <a:cs typeface="Arial" panose="020B0604020202020204" pitchFamily="34" charset="0"/>
              </a:rPr>
            </a:br>
            <a:endParaRPr lang="en-GB" sz="2500" dirty="0">
              <a:latin typeface="Arial" panose="020B0604020202020204" pitchFamily="34" charset="0"/>
              <a:cs typeface="Arial" panose="020B0604020202020204" pitchFamily="34" charset="0"/>
            </a:endParaRPr>
          </a:p>
        </p:txBody>
      </p:sp>
      <p:sp useBgFill="1">
        <p:nvSpPr>
          <p:cNvPr id="40" name="Rectangle 39">
            <a:extLst>
              <a:ext uri="{FF2B5EF4-FFF2-40B4-BE49-F238E27FC236}">
                <a16:creationId xmlns:a16="http://schemas.microsoft.com/office/drawing/2014/main" id="{1A2438B2-9912-419F-9C39-448B5CB18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264" y="803186"/>
            <a:ext cx="6269015" cy="1807285"/>
          </a:xfrm>
          <a:prstGeom prst="rect">
            <a:avLst/>
          </a:prstGeom>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DDFC139-561F-3028-6428-0790EE9C2F56}"/>
              </a:ext>
            </a:extLst>
          </p:cNvPr>
          <p:cNvPicPr>
            <a:picLocks noChangeAspect="1"/>
          </p:cNvPicPr>
          <p:nvPr/>
        </p:nvPicPr>
        <p:blipFill>
          <a:blip r:embed="rId3"/>
          <a:stretch>
            <a:fillRect/>
          </a:stretch>
        </p:blipFill>
        <p:spPr>
          <a:xfrm>
            <a:off x="5829457" y="565150"/>
            <a:ext cx="4151313" cy="2334677"/>
          </a:xfrm>
          <a:prstGeom prst="rect">
            <a:avLst/>
          </a:prstGeom>
          <a:ln w="9525">
            <a:noFill/>
          </a:ln>
        </p:spPr>
      </p:pic>
      <p:sp>
        <p:nvSpPr>
          <p:cNvPr id="3" name="Content Placeholder 2">
            <a:extLst>
              <a:ext uri="{FF2B5EF4-FFF2-40B4-BE49-F238E27FC236}">
                <a16:creationId xmlns:a16="http://schemas.microsoft.com/office/drawing/2014/main" id="{3C81CA46-0F53-779E-38B9-8441F2F3F473}"/>
              </a:ext>
            </a:extLst>
          </p:cNvPr>
          <p:cNvSpPr>
            <a:spLocks noGrp="1"/>
          </p:cNvSpPr>
          <p:nvPr>
            <p:ph idx="1"/>
          </p:nvPr>
        </p:nvSpPr>
        <p:spPr>
          <a:xfrm>
            <a:off x="5799007" y="3343349"/>
            <a:ext cx="4257228" cy="3196843"/>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Competitive advantage can be gained in the competitive market through innovation. </a:t>
            </a:r>
          </a:p>
          <a:p>
            <a:pPr>
              <a:lnSpc>
                <a:spcPct val="150000"/>
              </a:lnSpc>
            </a:pPr>
            <a:r>
              <a:rPr lang="en-GB" sz="1100" dirty="0">
                <a:latin typeface="Arial" panose="020B0604020202020204" pitchFamily="34" charset="0"/>
                <a:cs typeface="Arial" panose="020B0604020202020204" pitchFamily="34" charset="0"/>
              </a:rPr>
              <a:t>The process of innovation is needed to be on enhancing technology. </a:t>
            </a:r>
          </a:p>
          <a:p>
            <a:pPr>
              <a:lnSpc>
                <a:spcPct val="150000"/>
              </a:lnSpc>
            </a:pPr>
            <a:r>
              <a:rPr lang="en-GB" sz="1100" dirty="0">
                <a:latin typeface="Arial" panose="020B0604020202020204" pitchFamily="34" charset="0"/>
                <a:cs typeface="Arial" panose="020B0604020202020204" pitchFamily="34" charset="0"/>
              </a:rPr>
              <a:t>There is also a focus on more investment in renewable technology. </a:t>
            </a:r>
          </a:p>
          <a:p>
            <a:endParaRPr lang="en-US" dirty="0"/>
          </a:p>
        </p:txBody>
      </p:sp>
      <p:sp>
        <p:nvSpPr>
          <p:cNvPr id="6" name="TextBox 5">
            <a:extLst>
              <a:ext uri="{FF2B5EF4-FFF2-40B4-BE49-F238E27FC236}">
                <a16:creationId xmlns:a16="http://schemas.microsoft.com/office/drawing/2014/main" id="{263243DB-AF7C-6203-DBC3-2D48A31CD192}"/>
              </a:ext>
            </a:extLst>
          </p:cNvPr>
          <p:cNvSpPr txBox="1"/>
          <p:nvPr/>
        </p:nvSpPr>
        <p:spPr>
          <a:xfrm>
            <a:off x="6829230" y="2887058"/>
            <a:ext cx="2045753" cy="314894"/>
          </a:xfrm>
          <a:prstGeom prst="rect">
            <a:avLst/>
          </a:prstGeom>
          <a:noFill/>
        </p:spPr>
        <p:txBody>
          <a:bodyPr wrap="none" rtlCol="0">
            <a:spAutoFit/>
          </a:bodyPr>
          <a:lstStyle/>
          <a:p>
            <a:pPr>
              <a:lnSpc>
                <a:spcPct val="150000"/>
              </a:lnSpc>
            </a:pPr>
            <a:r>
              <a:rPr lang="en-US" sz="1100" dirty="0">
                <a:latin typeface="Arial" panose="020B0604020202020204" pitchFamily="34" charset="0"/>
                <a:cs typeface="Arial" panose="020B0604020202020204" pitchFamily="34" charset="0"/>
              </a:rPr>
              <a:t>(Source: Mother Jones, 2010)</a:t>
            </a:r>
          </a:p>
        </p:txBody>
      </p:sp>
    </p:spTree>
    <p:extLst>
      <p:ext uri="{BB962C8B-B14F-4D97-AF65-F5344CB8AC3E}">
        <p14:creationId xmlns:p14="http://schemas.microsoft.com/office/powerpoint/2010/main" val="33502092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907EFF9-6499-4256-942A-8EF588EC0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4B9DC27-3A3E-402E-B634-0B0C67C11E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5" name="Freeform 5">
              <a:extLst>
                <a:ext uri="{FF2B5EF4-FFF2-40B4-BE49-F238E27FC236}">
                  <a16:creationId xmlns:a16="http://schemas.microsoft.com/office/drawing/2014/main" id="{C727DC05-1724-4E70-A8EF-3B066A1C64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1277D086-BEEE-4B9D-82C4-5EC47A39DF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73602790-E9F1-4188-B519-1A16F54DE2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8">
              <a:extLst>
                <a:ext uri="{FF2B5EF4-FFF2-40B4-BE49-F238E27FC236}">
                  <a16:creationId xmlns:a16="http://schemas.microsoft.com/office/drawing/2014/main" id="{D6D6E102-E0FA-4EB0-84C0-12B58619E4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9">
              <a:extLst>
                <a:ext uri="{FF2B5EF4-FFF2-40B4-BE49-F238E27FC236}">
                  <a16:creationId xmlns:a16="http://schemas.microsoft.com/office/drawing/2014/main" id="{C19A0A4E-1D0E-4961-AF15-FEFA032EE5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C388696A-1397-4F76-8FA3-151A0CE2B9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1">
              <a:extLst>
                <a:ext uri="{FF2B5EF4-FFF2-40B4-BE49-F238E27FC236}">
                  <a16:creationId xmlns:a16="http://schemas.microsoft.com/office/drawing/2014/main" id="{31D7D986-261D-4864-AFCD-AF06E590D2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A73AECC3-172A-479C-A04D-C55CA27392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3">
              <a:extLst>
                <a:ext uri="{FF2B5EF4-FFF2-40B4-BE49-F238E27FC236}">
                  <a16:creationId xmlns:a16="http://schemas.microsoft.com/office/drawing/2014/main" id="{4FC4174F-5C7F-45B6-984F-EF3FEB1E1C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F71131E5-E8B9-42CC-9C9D-E8F063112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5">
              <a:extLst>
                <a:ext uri="{FF2B5EF4-FFF2-40B4-BE49-F238E27FC236}">
                  <a16:creationId xmlns:a16="http://schemas.microsoft.com/office/drawing/2014/main" id="{F0AEF7AC-0075-4C6C-9ABD-9BD165FF9E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0882CC37-F5BB-4236-BA9E-04907C2A8E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7">
              <a:extLst>
                <a:ext uri="{FF2B5EF4-FFF2-40B4-BE49-F238E27FC236}">
                  <a16:creationId xmlns:a16="http://schemas.microsoft.com/office/drawing/2014/main" id="{63155EC3-09A6-447D-8CD5-25AE7969CD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E4E63E0D-8C46-4164-AF50-91E01665C6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9">
              <a:extLst>
                <a:ext uri="{FF2B5EF4-FFF2-40B4-BE49-F238E27FC236}">
                  <a16:creationId xmlns:a16="http://schemas.microsoft.com/office/drawing/2014/main" id="{181EED3E-62C5-4C89-9961-38274E5301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0">
              <a:extLst>
                <a:ext uri="{FF2B5EF4-FFF2-40B4-BE49-F238E27FC236}">
                  <a16:creationId xmlns:a16="http://schemas.microsoft.com/office/drawing/2014/main" id="{E2165F57-8CAC-4F7E-A4BC-F52BB2550B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1">
              <a:extLst>
                <a:ext uri="{FF2B5EF4-FFF2-40B4-BE49-F238E27FC236}">
                  <a16:creationId xmlns:a16="http://schemas.microsoft.com/office/drawing/2014/main" id="{C1805FA5-64F6-4B43-A8C9-FAF06614F1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2">
              <a:extLst>
                <a:ext uri="{FF2B5EF4-FFF2-40B4-BE49-F238E27FC236}">
                  <a16:creationId xmlns:a16="http://schemas.microsoft.com/office/drawing/2014/main" id="{34A7BD4B-6A14-4DB4-927E-FF6107B056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429EAED2-0C09-4843-8818-84D562C54C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4">
              <a:extLst>
                <a:ext uri="{FF2B5EF4-FFF2-40B4-BE49-F238E27FC236}">
                  <a16:creationId xmlns:a16="http://schemas.microsoft.com/office/drawing/2014/main" id="{8F3D653F-310A-40EE-8AB0-7C689B2875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5">
              <a:extLst>
                <a:ext uri="{FF2B5EF4-FFF2-40B4-BE49-F238E27FC236}">
                  <a16:creationId xmlns:a16="http://schemas.microsoft.com/office/drawing/2014/main" id="{D3B6C58E-F61A-42EF-8B22-5D6380DFCE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7" name="Group 36">
            <a:extLst>
              <a:ext uri="{FF2B5EF4-FFF2-40B4-BE49-F238E27FC236}">
                <a16:creationId xmlns:a16="http://schemas.microsoft.com/office/drawing/2014/main" id="{93560E74-7305-4B8C-A284-9067081D2D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98" name="Rectangle 37">
              <a:extLst>
                <a:ext uri="{FF2B5EF4-FFF2-40B4-BE49-F238E27FC236}">
                  <a16:creationId xmlns:a16="http://schemas.microsoft.com/office/drawing/2014/main" id="{48F6A423-4E9F-4C49-991E-49EF8F2AFD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Isosceles Triangle 22">
              <a:extLst>
                <a:ext uri="{FF2B5EF4-FFF2-40B4-BE49-F238E27FC236}">
                  <a16:creationId xmlns:a16="http://schemas.microsoft.com/office/drawing/2014/main" id="{51BA3EEC-538D-4C24-8F6F-09CE0279A7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Rectangle 39">
              <a:extLst>
                <a:ext uri="{FF2B5EF4-FFF2-40B4-BE49-F238E27FC236}">
                  <a16:creationId xmlns:a16="http://schemas.microsoft.com/office/drawing/2014/main" id="{6270936A-6E24-45D0-B993-C92D26441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AE0B654-7043-9032-BBC6-A1B05B02779A}"/>
              </a:ext>
            </a:extLst>
          </p:cNvPr>
          <p:cNvSpPr>
            <a:spLocks noGrp="1"/>
          </p:cNvSpPr>
          <p:nvPr>
            <p:ph type="title"/>
          </p:nvPr>
        </p:nvSpPr>
        <p:spPr>
          <a:xfrm>
            <a:off x="854033" y="2232882"/>
            <a:ext cx="3498979" cy="2453676"/>
          </a:xfrm>
        </p:spPr>
        <p:txBody>
          <a:bodyPr>
            <a:noAutofit/>
          </a:bodyPr>
          <a:lstStyle/>
          <a:p>
            <a:pPr>
              <a:lnSpc>
                <a:spcPct val="150000"/>
              </a:lnSpc>
            </a:pPr>
            <a:r>
              <a:rPr lang="en-GB" sz="2500" b="1" dirty="0">
                <a:latin typeface="Arial" panose="020B0604020202020204" pitchFamily="34" charset="0"/>
                <a:cs typeface="Arial" panose="020B0604020202020204" pitchFamily="34" charset="0"/>
              </a:rPr>
              <a:t>Green marketing and CSR strategies used by British Petroleum to meet challenges</a:t>
            </a:r>
          </a:p>
        </p:txBody>
      </p:sp>
      <p:sp>
        <p:nvSpPr>
          <p:cNvPr id="3" name="Content Placeholder 2">
            <a:extLst>
              <a:ext uri="{FF2B5EF4-FFF2-40B4-BE49-F238E27FC236}">
                <a16:creationId xmlns:a16="http://schemas.microsoft.com/office/drawing/2014/main" id="{FE6A7EFD-A86A-9EA5-5862-1E737147CCBE}"/>
              </a:ext>
            </a:extLst>
          </p:cNvPr>
          <p:cNvSpPr>
            <a:spLocks noGrp="1"/>
          </p:cNvSpPr>
          <p:nvPr>
            <p:ph idx="1"/>
          </p:nvPr>
        </p:nvSpPr>
        <p:spPr>
          <a:xfrm>
            <a:off x="5118447" y="797594"/>
            <a:ext cx="6281873" cy="2393369"/>
          </a:xfrm>
        </p:spPr>
        <p:txBody>
          <a:bodyPr>
            <a:normAutofit/>
          </a:bodyPr>
          <a:lstStyle/>
          <a:p>
            <a:pPr marL="342900" indent="-342900">
              <a:lnSpc>
                <a:spcPct val="150000"/>
              </a:lnSpc>
            </a:pPr>
            <a:r>
              <a:rPr lang="en-GB" sz="1100" dirty="0">
                <a:latin typeface="Arial" panose="020B0604020202020204" pitchFamily="34" charset="0"/>
                <a:cs typeface="Arial" panose="020B0604020202020204" pitchFamily="34" charset="0"/>
              </a:rPr>
              <a:t>The application of Green Marketing is done to promote environment-friendly products. </a:t>
            </a:r>
          </a:p>
          <a:p>
            <a:pPr marL="342900" indent="-342900">
              <a:lnSpc>
                <a:spcPct val="150000"/>
              </a:lnSpc>
            </a:pPr>
            <a:r>
              <a:rPr lang="en-GB" sz="1100" dirty="0">
                <a:latin typeface="Arial" panose="020B0604020202020204" pitchFamily="34" charset="0"/>
                <a:cs typeface="Arial" panose="020B0604020202020204" pitchFamily="34" charset="0"/>
              </a:rPr>
              <a:t>British Petroleum ensure green marketing through social media, where BP is spending 800,000 Euros.</a:t>
            </a:r>
          </a:p>
          <a:p>
            <a:pPr marL="342900" indent="-342900">
              <a:lnSpc>
                <a:spcPct val="150000"/>
              </a:lnSpc>
            </a:pPr>
            <a:r>
              <a:rPr lang="en-GB" sz="1100" dirty="0">
                <a:latin typeface="Arial" panose="020B0604020202020204" pitchFamily="34" charset="0"/>
                <a:cs typeface="Arial" panose="020B0604020202020204" pitchFamily="34" charset="0"/>
              </a:rPr>
              <a:t>Corporate Social Responsibility (CSR) helps companies to describe the ways they are taking responsibility. </a:t>
            </a:r>
          </a:p>
          <a:p>
            <a:pPr marL="342900" indent="-342900">
              <a:lnSpc>
                <a:spcPct val="150000"/>
              </a:lnSpc>
            </a:pPr>
            <a:r>
              <a:rPr lang="en-GB" sz="1100" dirty="0">
                <a:latin typeface="Arial" panose="020B0604020202020204" pitchFamily="34" charset="0"/>
                <a:cs typeface="Arial" panose="020B0604020202020204" pitchFamily="34" charset="0"/>
              </a:rPr>
              <a:t>Developing skilled staff and manpower as a part of CSR activities</a:t>
            </a:r>
          </a:p>
          <a:p>
            <a:pPr>
              <a:lnSpc>
                <a:spcPct val="110000"/>
              </a:lnSpc>
            </a:pPr>
            <a:endParaRPr lang="en-US" sz="1500" dirty="0"/>
          </a:p>
        </p:txBody>
      </p:sp>
      <p:pic>
        <p:nvPicPr>
          <p:cNvPr id="7" name="Picture 6">
            <a:extLst>
              <a:ext uri="{FF2B5EF4-FFF2-40B4-BE49-F238E27FC236}">
                <a16:creationId xmlns:a16="http://schemas.microsoft.com/office/drawing/2014/main" id="{D3DF1D8D-C817-B671-04D7-73D1BA5C6413}"/>
              </a:ext>
            </a:extLst>
          </p:cNvPr>
          <p:cNvPicPr>
            <a:picLocks noChangeAspect="1"/>
          </p:cNvPicPr>
          <p:nvPr/>
        </p:nvPicPr>
        <p:blipFill rotWithShape="1">
          <a:blip r:embed="rId3"/>
          <a:srcRect l="17611" r="10655" b="2"/>
          <a:stretch/>
        </p:blipFill>
        <p:spPr>
          <a:xfrm>
            <a:off x="5118447" y="3672402"/>
            <a:ext cx="3055418" cy="2385208"/>
          </a:xfrm>
          <a:prstGeom prst="rect">
            <a:avLst/>
          </a:prstGeom>
          <a:ln w="9525">
            <a:solidFill>
              <a:schemeClr val="tx1">
                <a:alpha val="20000"/>
              </a:schemeClr>
            </a:solidFill>
          </a:ln>
        </p:spPr>
      </p:pic>
      <p:pic>
        <p:nvPicPr>
          <p:cNvPr id="5" name="Picture 4">
            <a:extLst>
              <a:ext uri="{FF2B5EF4-FFF2-40B4-BE49-F238E27FC236}">
                <a16:creationId xmlns:a16="http://schemas.microsoft.com/office/drawing/2014/main" id="{5688646B-F071-5269-753E-8BFF37CEC168}"/>
              </a:ext>
            </a:extLst>
          </p:cNvPr>
          <p:cNvPicPr>
            <a:picLocks noChangeAspect="1"/>
          </p:cNvPicPr>
          <p:nvPr/>
        </p:nvPicPr>
        <p:blipFill rotWithShape="1">
          <a:blip r:embed="rId4"/>
          <a:srcRect r="3" b="21937"/>
          <a:stretch/>
        </p:blipFill>
        <p:spPr>
          <a:xfrm>
            <a:off x="8335051" y="3672402"/>
            <a:ext cx="3055418" cy="2372799"/>
          </a:xfrm>
          <a:prstGeom prst="rect">
            <a:avLst/>
          </a:prstGeom>
          <a:ln w="9525">
            <a:solidFill>
              <a:schemeClr val="tx1">
                <a:alpha val="20000"/>
              </a:schemeClr>
            </a:solidFill>
          </a:ln>
        </p:spPr>
      </p:pic>
    </p:spTree>
    <p:extLst>
      <p:ext uri="{BB962C8B-B14F-4D97-AF65-F5344CB8AC3E}">
        <p14:creationId xmlns:p14="http://schemas.microsoft.com/office/powerpoint/2010/main" val="1385394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9C0AD34-689A-4954-B857-28A56A031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F251E5-B061-410C-B249-58C6857613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5820E53A-A780-41CF-9B04-52B707A568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9A337230-F2D4-4984-B33B-BD5732CA7F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150374BA-0847-4D86-BDAD-B3616B48AC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756B05EF-64B2-4E1A-BEE2-2C91CEE448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8EAC8528-3758-4668-AC4F-7A1ED80AA9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9C60E31E-3A6D-4751-A2B9-6D6BBD3F42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BDA3DA6A-3268-4B0F-AEE7-DAA73B1F39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2998BF04-8D3F-4A2A-99F5-4CA4E8CEAC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0634B53A-D297-4948-A6D6-F6A97EA302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4E8DB691-0BA0-400D-800A-75BC377428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AFAFDDA3-AC41-4CF2-94B8-57BB1C5E5C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4A15B2B0-A771-4DFA-9D23-CB066DAE79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6181A0C3-EE79-45C0-B2F7-3EFDF30C92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15E0117B-FD22-48B9-9C77-A8B559036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8E85FCEE-A313-4486-8C87-02810F6930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1C675BF2-101E-485B-8567-6DAC3E2E56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FB45911A-8248-42F7-B3EB-A00DB57200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5BB462F8-D1E7-49F8-BC68-C084D693D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A42670A7-31BD-4399-A52B-58F7DC2CD8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9A3D52C0-9637-4872-BE90-954269A97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3C8A97F0-11E5-4091-BFF3-12036C2E24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5" name="Picture 4">
            <a:extLst>
              <a:ext uri="{FF2B5EF4-FFF2-40B4-BE49-F238E27FC236}">
                <a16:creationId xmlns:a16="http://schemas.microsoft.com/office/drawing/2014/main" id="{0140B9A8-EBB2-A621-FB9B-B8CCBA60727A}"/>
              </a:ext>
            </a:extLst>
          </p:cNvPr>
          <p:cNvPicPr>
            <a:picLocks noChangeAspect="1"/>
          </p:cNvPicPr>
          <p:nvPr/>
        </p:nvPicPr>
        <p:blipFill rotWithShape="1">
          <a:blip r:embed="rId3"/>
          <a:srcRect t="24390" r="-1" b="2318"/>
          <a:stretch/>
        </p:blipFill>
        <p:spPr>
          <a:xfrm>
            <a:off x="20" y="227"/>
            <a:ext cx="12191675" cy="6858000"/>
          </a:xfrm>
          <a:prstGeom prst="rect">
            <a:avLst/>
          </a:prstGeom>
        </p:spPr>
      </p:pic>
      <p:sp>
        <p:nvSpPr>
          <p:cNvPr id="35" name="Rectangle 34">
            <a:extLst>
              <a:ext uri="{FF2B5EF4-FFF2-40B4-BE49-F238E27FC236}">
                <a16:creationId xmlns:a16="http://schemas.microsoft.com/office/drawing/2014/main" id="{0D46847E-DF7B-4BE5-BA10-97AFF961CC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74042" y="1186483"/>
            <a:ext cx="8843596" cy="505416"/>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227E50E2-800F-4574-8926-D1DB68914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9293" y="1776933"/>
            <a:ext cx="8845667" cy="3536419"/>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5DFE88-C85B-0066-BA83-B9B44ADF61B4}"/>
              </a:ext>
            </a:extLst>
          </p:cNvPr>
          <p:cNvSpPr>
            <a:spLocks noGrp="1"/>
          </p:cNvSpPr>
          <p:nvPr>
            <p:ph type="title"/>
          </p:nvPr>
        </p:nvSpPr>
        <p:spPr>
          <a:xfrm>
            <a:off x="1878843" y="2119745"/>
            <a:ext cx="3104320" cy="2692322"/>
          </a:xfrm>
        </p:spPr>
        <p:txBody>
          <a:bodyPr>
            <a:normAutofit/>
          </a:bodyPr>
          <a:lstStyle/>
          <a:p>
            <a:pPr>
              <a:lnSpc>
                <a:spcPct val="150000"/>
              </a:lnSpc>
            </a:pPr>
            <a:r>
              <a:rPr lang="en-GB" sz="2500" b="1" dirty="0">
                <a:latin typeface="Arial" panose="020B0604020202020204" pitchFamily="34" charset="0"/>
                <a:cs typeface="Arial" panose="020B0604020202020204" pitchFamily="34" charset="0"/>
              </a:rPr>
              <a:t>Recommendation</a:t>
            </a:r>
            <a:r>
              <a:rPr lang="en-GB" sz="250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848B4A38-CEDF-A841-BB44-0585A95378B4}"/>
              </a:ext>
            </a:extLst>
          </p:cNvPr>
          <p:cNvSpPr>
            <a:spLocks noGrp="1"/>
          </p:cNvSpPr>
          <p:nvPr>
            <p:ph idx="1"/>
          </p:nvPr>
        </p:nvSpPr>
        <p:spPr>
          <a:xfrm>
            <a:off x="5112160" y="1862274"/>
            <a:ext cx="5315742" cy="3368347"/>
          </a:xfrm>
        </p:spPr>
        <p:txBody>
          <a:bodyPr>
            <a:normAutofit/>
          </a:bodyPr>
          <a:lstStyle/>
          <a:p>
            <a:pPr marL="127000" indent="0" algn="ctr">
              <a:lnSpc>
                <a:spcPct val="150000"/>
              </a:lnSpc>
              <a:buNone/>
            </a:pPr>
            <a:r>
              <a:rPr lang="en-GB" sz="1100" dirty="0">
                <a:solidFill>
                  <a:schemeClr val="bg1"/>
                </a:solidFill>
                <a:latin typeface="Arial" panose="020B0604020202020204" pitchFamily="34" charset="0"/>
                <a:cs typeface="Arial" panose="020B0604020202020204" pitchFamily="34" charset="0"/>
              </a:rPr>
              <a:t>The recommendation for British Petroleum to gain a competitive advantage is: </a:t>
            </a:r>
          </a:p>
          <a:p>
            <a:pPr marL="127000" indent="0">
              <a:lnSpc>
                <a:spcPct val="150000"/>
              </a:lnSpc>
              <a:buNone/>
            </a:pPr>
            <a:endParaRPr lang="en-GB" sz="1100" dirty="0">
              <a:solidFill>
                <a:schemeClr val="bg1"/>
              </a:solidFill>
              <a:latin typeface="Arial" panose="020B0604020202020204" pitchFamily="34" charset="0"/>
              <a:cs typeface="Arial" panose="020B0604020202020204" pitchFamily="34" charset="0"/>
            </a:endParaRPr>
          </a:p>
          <a:p>
            <a:pPr lvl="0">
              <a:lnSpc>
                <a:spcPct val="150000"/>
              </a:lnSpc>
            </a:pPr>
            <a:r>
              <a:rPr lang="en-GB" sz="1100" dirty="0">
                <a:solidFill>
                  <a:schemeClr val="bg1"/>
                </a:solidFill>
                <a:latin typeface="Arial" panose="020B0604020202020204" pitchFamily="34" charset="0"/>
                <a:cs typeface="Arial" panose="020B0604020202020204" pitchFamily="34" charset="0"/>
              </a:rPr>
              <a:t>Implementing solar panels in different areas to advance the policy regarding sustainable technology. </a:t>
            </a:r>
          </a:p>
          <a:p>
            <a:pPr lvl="0">
              <a:lnSpc>
                <a:spcPct val="150000"/>
              </a:lnSpc>
            </a:pPr>
            <a:r>
              <a:rPr lang="en-GB" sz="1100" dirty="0">
                <a:solidFill>
                  <a:schemeClr val="bg1"/>
                </a:solidFill>
                <a:latin typeface="Arial" panose="020B0604020202020204" pitchFamily="34" charset="0"/>
                <a:cs typeface="Arial" panose="020B0604020202020204" pitchFamily="34" charset="0"/>
              </a:rPr>
              <a:t>There is also a need for transparency in operation to make the people aware of the allocation of resources. </a:t>
            </a:r>
          </a:p>
          <a:p>
            <a:pPr>
              <a:lnSpc>
                <a:spcPct val="150000"/>
              </a:lnSpc>
            </a:pPr>
            <a:r>
              <a:rPr lang="en-GB" sz="1100" dirty="0">
                <a:solidFill>
                  <a:schemeClr val="bg1"/>
                </a:solidFill>
                <a:latin typeface="Arial" panose="020B0604020202020204" pitchFamily="34" charset="0"/>
                <a:cs typeface="Arial" panose="020B0604020202020204" pitchFamily="34" charset="0"/>
              </a:rPr>
              <a:t>There is also a need to focus more on CNG (Compressed Natural Gas) to reduce the amount of pollution.</a:t>
            </a:r>
          </a:p>
          <a:p>
            <a:pPr>
              <a:lnSpc>
                <a:spcPct val="110000"/>
              </a:lnSpc>
            </a:pPr>
            <a:endParaRPr lang="en-US" sz="1500" dirty="0">
              <a:solidFill>
                <a:srgbClr val="FFFFFE"/>
              </a:solidFill>
            </a:endParaRPr>
          </a:p>
        </p:txBody>
      </p:sp>
      <p:sp>
        <p:nvSpPr>
          <p:cNvPr id="39" name="Isosceles Triangle 39">
            <a:extLst>
              <a:ext uri="{FF2B5EF4-FFF2-40B4-BE49-F238E27FC236}">
                <a16:creationId xmlns:a16="http://schemas.microsoft.com/office/drawing/2014/main" id="{7DC56226-648F-4399-93F6-94D24B604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8507561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28D1E49-2A21-4A83-A0E0-FB1597B4B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88B852E-5494-418B-A833-75CF016A9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DF31E3C1-1A46-4329-9F80-B576692FE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294B4592-99CA-47B1-816F-CE2D44F65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BF690E4C-72F8-4AC5-AF99-562763CC6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F834CDD4-CAB8-4ACC-9AAC-5399C743D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1AEB045A-6821-475B-A28E-047437ABEF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D9B790C0-3D34-4626-BAFB-6EB473F40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EDA4D87F-91A4-4628-9A6E-F01820A7EE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045DAB88-124C-459C-A889-DAE9C9BE2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85D44010-1DAA-4CAC-B83F-7E3E8C455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E8C01D66-5C93-4A2E-AA74-DE97574EA4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E2E1A6E1-6C4A-47D3-81E2-9F8624F1B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3E849CB5-4526-49DC-B77B-A20FDB7FFD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5A18C8A4-FB2A-44C1-93D3-26C6DDFE0C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85D014FD-8C5A-4071-B19E-4910AAB618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A37D7262-3596-4026-9AD4-E94332E526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187E37E0-AAC3-4B33-AF36-334ACCBD33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409758BB-8A0E-4BEB-BC0C-F410AD98C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97C4EFE2-9D25-4978-BD9A-873B492702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9CCAF82A-A0E0-4B55-A97B-EFFAE79AF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4F800DD8-3954-4F73-8807-16F1CFAC1E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84E1C91A-4B06-4852-918C-6380FA986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CB953A5-5C73-94BF-FF13-E997D55E33FB}"/>
              </a:ext>
            </a:extLst>
          </p:cNvPr>
          <p:cNvSpPr>
            <a:spLocks noGrp="1"/>
          </p:cNvSpPr>
          <p:nvPr>
            <p:ph type="title"/>
          </p:nvPr>
        </p:nvSpPr>
        <p:spPr>
          <a:xfrm>
            <a:off x="904877" y="795527"/>
            <a:ext cx="10488547" cy="1190912"/>
          </a:xfrm>
        </p:spPr>
        <p:txBody>
          <a:bodyPr>
            <a:normAutofit/>
          </a:bodyPr>
          <a:lstStyle/>
          <a:p>
            <a:pPr>
              <a:lnSpc>
                <a:spcPct val="150000"/>
              </a:lnSpc>
            </a:pPr>
            <a:r>
              <a:rPr lang="en-GB" sz="2500" b="1" dirty="0">
                <a:solidFill>
                  <a:schemeClr val="tx1"/>
                </a:solidFill>
                <a:latin typeface="Arial" panose="020B0604020202020204" pitchFamily="34" charset="0"/>
                <a:cs typeface="Arial" panose="020B0604020202020204" pitchFamily="34" charset="0"/>
              </a:rPr>
              <a:t>Conclusion </a:t>
            </a:r>
          </a:p>
        </p:txBody>
      </p:sp>
      <p:sp>
        <p:nvSpPr>
          <p:cNvPr id="35" name="Rectangle 34">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FFA31E"/>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68B3750-8E9A-8F91-1014-056F4A8F58AF}"/>
              </a:ext>
            </a:extLst>
          </p:cNvPr>
          <p:cNvPicPr>
            <a:picLocks noChangeAspect="1"/>
          </p:cNvPicPr>
          <p:nvPr/>
        </p:nvPicPr>
        <p:blipFill rotWithShape="1">
          <a:blip r:embed="rId3"/>
          <a:srcRect l="3113" r="4887"/>
          <a:stretch/>
        </p:blipFill>
        <p:spPr>
          <a:xfrm>
            <a:off x="1103257" y="2416047"/>
            <a:ext cx="4626864" cy="3346704"/>
          </a:xfrm>
          <a:prstGeom prst="rect">
            <a:avLst/>
          </a:prstGeom>
          <a:ln w="12700">
            <a:noFill/>
          </a:ln>
        </p:spPr>
      </p:pic>
      <p:sp>
        <p:nvSpPr>
          <p:cNvPr id="3" name="Content Placeholder 2">
            <a:extLst>
              <a:ext uri="{FF2B5EF4-FFF2-40B4-BE49-F238E27FC236}">
                <a16:creationId xmlns:a16="http://schemas.microsoft.com/office/drawing/2014/main" id="{5681EDFF-AF85-6B6F-9ED6-A64D67FABFD8}"/>
              </a:ext>
            </a:extLst>
          </p:cNvPr>
          <p:cNvSpPr>
            <a:spLocks noGrp="1"/>
          </p:cNvSpPr>
          <p:nvPr>
            <p:ph idx="1"/>
          </p:nvPr>
        </p:nvSpPr>
        <p:spPr>
          <a:xfrm>
            <a:off x="6380703" y="2228850"/>
            <a:ext cx="5028928" cy="3699669"/>
          </a:xfrm>
        </p:spPr>
        <p:txBody>
          <a:bodyPr>
            <a:normAutofit/>
          </a:bodyPr>
          <a:lstStyle/>
          <a:p>
            <a:pPr>
              <a:lnSpc>
                <a:spcPct val="150000"/>
              </a:lnSpc>
              <a:buClr>
                <a:srgbClr val="FFA31E"/>
              </a:buClr>
            </a:pPr>
            <a:r>
              <a:rPr lang="en-GB" sz="1100" dirty="0">
                <a:latin typeface="Arial" panose="020B0604020202020204" pitchFamily="34" charset="0"/>
                <a:cs typeface="Arial" panose="020B0604020202020204" pitchFamily="34" charset="0"/>
              </a:rPr>
              <a:t>The main conclusion is that with the changing nature of the business environment</a:t>
            </a:r>
          </a:p>
          <a:p>
            <a:pPr>
              <a:lnSpc>
                <a:spcPct val="150000"/>
              </a:lnSpc>
              <a:buClr>
                <a:srgbClr val="FFA31E"/>
              </a:buClr>
            </a:pPr>
            <a:r>
              <a:rPr lang="en-GB" sz="1100" dirty="0">
                <a:latin typeface="Arial" panose="020B0604020202020204" pitchFamily="34" charset="0"/>
                <a:cs typeface="Arial" panose="020B0604020202020204" pitchFamily="34" charset="0"/>
              </a:rPr>
              <a:t>For a company like British Petroleum, there is an investment in previous and present forms of technology</a:t>
            </a:r>
          </a:p>
          <a:p>
            <a:pPr>
              <a:lnSpc>
                <a:spcPct val="150000"/>
              </a:lnSpc>
              <a:buClr>
                <a:srgbClr val="FFA31E"/>
              </a:buClr>
            </a:pPr>
            <a:r>
              <a:rPr lang="en-GB" sz="1100" dirty="0">
                <a:latin typeface="Arial" panose="020B0604020202020204" pitchFamily="34" charset="0"/>
                <a:cs typeface="Arial" panose="020B0604020202020204" pitchFamily="34" charset="0"/>
              </a:rPr>
              <a:t>To deal with such form of challenge, the main focus for the company is needed to be training and development</a:t>
            </a:r>
          </a:p>
          <a:p>
            <a:pPr>
              <a:buClr>
                <a:srgbClr val="FFA31E"/>
              </a:buClr>
            </a:pPr>
            <a:endParaRPr lang="en-US" dirty="0"/>
          </a:p>
        </p:txBody>
      </p:sp>
      <p:sp>
        <p:nvSpPr>
          <p:cNvPr id="6" name="TextBox 5">
            <a:extLst>
              <a:ext uri="{FF2B5EF4-FFF2-40B4-BE49-F238E27FC236}">
                <a16:creationId xmlns:a16="http://schemas.microsoft.com/office/drawing/2014/main" id="{03CF5AE9-8F2A-BA7D-DBA5-47BF580DC389}"/>
              </a:ext>
            </a:extLst>
          </p:cNvPr>
          <p:cNvSpPr txBox="1"/>
          <p:nvPr/>
        </p:nvSpPr>
        <p:spPr>
          <a:xfrm>
            <a:off x="2146471" y="6126163"/>
            <a:ext cx="2230098" cy="314894"/>
          </a:xfrm>
          <a:prstGeom prst="rect">
            <a:avLst/>
          </a:prstGeom>
          <a:noFill/>
        </p:spPr>
        <p:txBody>
          <a:bodyPr wrap="none" rtlCol="0">
            <a:spAutoFit/>
          </a:bodyPr>
          <a:lstStyle/>
          <a:p>
            <a:pPr>
              <a:lnSpc>
                <a:spcPct val="150000"/>
              </a:lnSpc>
            </a:pPr>
            <a:r>
              <a:rPr lang="en-US" sz="1100" dirty="0">
                <a:latin typeface="Arial" panose="020B0604020202020204" pitchFamily="34" charset="0"/>
                <a:cs typeface="Arial" panose="020B0604020202020204" pitchFamily="34" charset="0"/>
              </a:rPr>
              <a:t>(Source: </a:t>
            </a:r>
            <a:r>
              <a:rPr lang="en-US" sz="1100" dirty="0" err="1">
                <a:latin typeface="Arial" panose="020B0604020202020204" pitchFamily="34" charset="0"/>
                <a:cs typeface="Arial" panose="020B0604020202020204" pitchFamily="34" charset="0"/>
              </a:rPr>
              <a:t>thegloabandmail</a:t>
            </a:r>
            <a:r>
              <a:rPr lang="en-US" sz="1100" dirty="0">
                <a:latin typeface="Arial" panose="020B0604020202020204" pitchFamily="34" charset="0"/>
                <a:cs typeface="Arial" panose="020B0604020202020204" pitchFamily="34" charset="0"/>
              </a:rPr>
              <a:t>, 2020)</a:t>
            </a:r>
          </a:p>
        </p:txBody>
      </p:sp>
    </p:spTree>
    <p:extLst>
      <p:ext uri="{BB962C8B-B14F-4D97-AF65-F5344CB8AC3E}">
        <p14:creationId xmlns:p14="http://schemas.microsoft.com/office/powerpoint/2010/main" val="1279791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AD9115-103E-64EB-39C5-7DB8472E250B}"/>
              </a:ext>
            </a:extLst>
          </p:cNvPr>
          <p:cNvSpPr>
            <a:spLocks noGrp="1"/>
          </p:cNvSpPr>
          <p:nvPr>
            <p:ph type="title"/>
          </p:nvPr>
        </p:nvSpPr>
        <p:spPr>
          <a:xfrm>
            <a:off x="2570611" y="9525"/>
            <a:ext cx="7924352" cy="795525"/>
          </a:xfrm>
        </p:spPr>
        <p:txBody>
          <a:bodyPr anchor="t">
            <a:noAutofit/>
          </a:bodyPr>
          <a:lstStyle/>
          <a:p>
            <a:pPr algn="l">
              <a:lnSpc>
                <a:spcPct val="150000"/>
              </a:lnSpc>
            </a:pPr>
            <a:r>
              <a:rPr lang="en-GB" sz="2500" b="1" dirty="0">
                <a:solidFill>
                  <a:schemeClr val="tx1"/>
                </a:solidFill>
                <a:latin typeface="Arial" panose="020B0604020202020204" pitchFamily="34" charset="0"/>
                <a:cs typeface="Arial" panose="020B0604020202020204" pitchFamily="34" charset="0"/>
              </a:rPr>
              <a:t>References</a:t>
            </a:r>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62BA11FB-5FE3-C198-43FE-B7E6B9159C89}"/>
              </a:ext>
            </a:extLst>
          </p:cNvPr>
          <p:cNvSpPr>
            <a:spLocks noGrp="1"/>
          </p:cNvSpPr>
          <p:nvPr>
            <p:ph idx="1"/>
          </p:nvPr>
        </p:nvSpPr>
        <p:spPr>
          <a:xfrm>
            <a:off x="1971676" y="698499"/>
            <a:ext cx="10206035" cy="6145213"/>
          </a:xfrm>
        </p:spPr>
        <p:txBody>
          <a:bodyPr anchor="t">
            <a:normAutofit fontScale="70000" lnSpcReduction="20000"/>
          </a:bodyPr>
          <a:lstStyle/>
          <a:p>
            <a:pPr marL="171450" indent="-171450">
              <a:lnSpc>
                <a:spcPct val="160000"/>
              </a:lnSpc>
              <a:spcAft>
                <a:spcPts val="800"/>
              </a:spcAft>
              <a:buFont typeface="Arial" panose="020B0604020202020204" pitchFamily="34" charset="0"/>
              <a:buChar char="•"/>
            </a:pPr>
            <a:endParaRPr lang="en-GB" sz="1300" dirty="0">
              <a:latin typeface="Arial" panose="020B0604020202020204" pitchFamily="34" charset="0"/>
              <a:ea typeface="Calibri" panose="020F0502020204030204" pitchFamily="34" charset="0"/>
              <a:cs typeface="Arial" panose="020B0604020202020204" pitchFamily="34" charset="0"/>
            </a:endParaRPr>
          </a:p>
          <a:p>
            <a:pPr marL="171450" indent="-171450">
              <a:lnSpc>
                <a:spcPct val="170000"/>
              </a:lnSpc>
              <a:spcAft>
                <a:spcPts val="800"/>
              </a:spcAft>
              <a:buFont typeface="Arial" panose="020B0604020202020204" pitchFamily="34" charset="0"/>
              <a:buChar char="•"/>
            </a:pPr>
            <a:r>
              <a:rPr lang="en-GB" sz="1400" dirty="0">
                <a:latin typeface="Arial" panose="020B0604020202020204" pitchFamily="34" charset="0"/>
                <a:ea typeface="Calibri" panose="020F0502020204030204" pitchFamily="34" charset="0"/>
                <a:cs typeface="Arial" panose="020B0604020202020204" pitchFamily="34" charset="0"/>
              </a:rPr>
              <a:t>BP global., (2022) Covid-19 BP response: News and insights: Home, bp global. Available at: </a:t>
            </a:r>
            <a:r>
              <a:rPr lang="en-GB" sz="1400" dirty="0">
                <a:latin typeface="Arial" panose="020B0604020202020204" pitchFamily="34" charset="0"/>
                <a:ea typeface="Calibri" panose="020F0502020204030204" pitchFamily="34" charset="0"/>
                <a:cs typeface="Arial" panose="020B0604020202020204" pitchFamily="34" charset="0"/>
                <a:hlinkClick r:id="rId2"/>
              </a:rPr>
              <a:t>https://www.bp.com/en/global/corporate/news-and-insights/covid-19-bp-response.html</a:t>
            </a:r>
            <a:r>
              <a:rPr lang="en-GB" sz="1400" dirty="0">
                <a:latin typeface="Arial" panose="020B0604020202020204" pitchFamily="34" charset="0"/>
                <a:ea typeface="Calibri" panose="020F0502020204030204" pitchFamily="34" charset="0"/>
                <a:cs typeface="Arial" panose="020B0604020202020204" pitchFamily="34" charset="0"/>
              </a:rPr>
              <a:t> (Accessed: 17 June 2023). </a:t>
            </a:r>
          </a:p>
          <a:p>
            <a:pPr marL="171450" indent="-171450">
              <a:lnSpc>
                <a:spcPct val="170000"/>
              </a:lnSpc>
              <a:spcAft>
                <a:spcPts val="800"/>
              </a:spcAft>
              <a:buFont typeface="Arial" panose="020B0604020202020204" pitchFamily="34" charset="0"/>
              <a:buChar char="•"/>
            </a:pPr>
            <a:r>
              <a:rPr lang="en-GB" sz="1400" dirty="0">
                <a:latin typeface="Arial" panose="020B0604020202020204" pitchFamily="34" charset="0"/>
                <a:ea typeface="Calibri" panose="020F0502020204030204" pitchFamily="34" charset="0"/>
                <a:cs typeface="Arial" panose="020B0604020202020204" pitchFamily="34" charset="0"/>
              </a:rPr>
              <a:t>BP global., (2022) Innovation &amp;amp; Engineering: What we do: Home, bp global. Available at: </a:t>
            </a:r>
            <a:r>
              <a:rPr lang="en-GB" sz="1400" dirty="0">
                <a:latin typeface="Arial" panose="020B0604020202020204" pitchFamily="34" charset="0"/>
                <a:ea typeface="Calibri" panose="020F0502020204030204" pitchFamily="34" charset="0"/>
                <a:cs typeface="Arial" panose="020B0604020202020204" pitchFamily="34" charset="0"/>
                <a:hlinkClick r:id="rId3"/>
              </a:rPr>
              <a:t>https://www.bp.com/en/global/corporate/what-we-do/innovation-and-engineering.html</a:t>
            </a:r>
            <a:r>
              <a:rPr lang="en-GB" sz="1400" dirty="0">
                <a:latin typeface="Arial" panose="020B0604020202020204" pitchFamily="34" charset="0"/>
                <a:ea typeface="Calibri" panose="020F0502020204030204" pitchFamily="34" charset="0"/>
                <a:cs typeface="Arial" panose="020B0604020202020204" pitchFamily="34" charset="0"/>
              </a:rPr>
              <a:t> (Accessed: 17 June 2023). </a:t>
            </a:r>
          </a:p>
          <a:p>
            <a:pPr marL="171450" indent="-171450">
              <a:lnSpc>
                <a:spcPct val="170000"/>
              </a:lnSpc>
              <a:spcAft>
                <a:spcPts val="800"/>
              </a:spcAft>
              <a:buFont typeface="Arial" panose="020B0604020202020204" pitchFamily="34" charset="0"/>
              <a:buChar char="•"/>
            </a:pPr>
            <a:r>
              <a:rPr lang="en-GB" sz="1400" dirty="0">
                <a:latin typeface="Arial" panose="020B0604020202020204" pitchFamily="34" charset="0"/>
                <a:ea typeface="Calibri" panose="020F0502020204030204" pitchFamily="34" charset="0"/>
                <a:cs typeface="Arial" panose="020B0604020202020204" pitchFamily="34" charset="0"/>
              </a:rPr>
              <a:t>Braun, S. (2023) Shell, BP boost profit, sink investment in renewable energy.  Available at: </a:t>
            </a:r>
            <a:r>
              <a:rPr lang="en-GB" sz="1400" dirty="0">
                <a:latin typeface="Arial" panose="020B0604020202020204" pitchFamily="34" charset="0"/>
                <a:ea typeface="Calibri" panose="020F0502020204030204" pitchFamily="34" charset="0"/>
                <a:cs typeface="Arial" panose="020B0604020202020204" pitchFamily="34" charset="0"/>
                <a:hlinkClick r:id="rId4"/>
              </a:rPr>
              <a:t>https://www.dw.com/en/shell-bp-boost-profit-sink-investment-in-renewable-energy/a-64656800#:~:text=BP%20told%20DW%20that%2035,to%20grow%2C%20said%20a%20spokesperson</a:t>
            </a:r>
            <a:r>
              <a:rPr lang="en-GB" sz="1400" dirty="0">
                <a:latin typeface="Arial" panose="020B0604020202020204" pitchFamily="34" charset="0"/>
                <a:ea typeface="Calibri" panose="020F0502020204030204" pitchFamily="34" charset="0"/>
                <a:cs typeface="Arial" panose="020B0604020202020204" pitchFamily="34" charset="0"/>
              </a:rPr>
              <a:t> (Accessed: 17 June 2023). </a:t>
            </a:r>
          </a:p>
          <a:p>
            <a:pPr marL="171450" indent="-171450">
              <a:lnSpc>
                <a:spcPct val="170000"/>
              </a:lnSpc>
              <a:spcAft>
                <a:spcPts val="800"/>
              </a:spcAft>
              <a:buFont typeface="Arial" panose="020B0604020202020204" pitchFamily="34" charset="0"/>
              <a:buChar char="•"/>
            </a:pPr>
            <a:r>
              <a:rPr lang="en-GB" sz="1400" dirty="0">
                <a:latin typeface="Arial" panose="020B0604020202020204" pitchFamily="34" charset="0"/>
                <a:ea typeface="Calibri" panose="020F0502020204030204" pitchFamily="34" charset="0"/>
                <a:cs typeface="Arial" panose="020B0604020202020204" pitchFamily="34" charset="0"/>
              </a:rPr>
              <a:t>Macrotrends (2022) BP net worth 2010-2023: BP, Macrotrends. Available at: </a:t>
            </a:r>
            <a:r>
              <a:rPr lang="en-GB" sz="1400" dirty="0">
                <a:latin typeface="Arial" panose="020B0604020202020204" pitchFamily="34" charset="0"/>
                <a:ea typeface="Calibri" panose="020F0502020204030204" pitchFamily="34" charset="0"/>
                <a:cs typeface="Arial" panose="020B0604020202020204" pitchFamily="34" charset="0"/>
                <a:hlinkClick r:id="rId5"/>
              </a:rPr>
              <a:t>https://www.macrotrends.net/stocks/charts/BP/bp/net-worth#:~:text=Interactive%20chart%20of%20historical%20net,15%2C%202023%20is%20%24104.05B</a:t>
            </a:r>
            <a:r>
              <a:rPr lang="en-GB" sz="1400" dirty="0">
                <a:latin typeface="Arial" panose="020B0604020202020204" pitchFamily="34" charset="0"/>
                <a:ea typeface="Calibri" panose="020F0502020204030204" pitchFamily="34" charset="0"/>
                <a:cs typeface="Arial" panose="020B0604020202020204" pitchFamily="34" charset="0"/>
              </a:rPr>
              <a:t> (Accessed: 17 June 2023). </a:t>
            </a:r>
          </a:p>
          <a:p>
            <a:pPr marL="171450" indent="-171450">
              <a:lnSpc>
                <a:spcPct val="170000"/>
              </a:lnSpc>
              <a:spcAft>
                <a:spcPts val="800"/>
              </a:spcAft>
              <a:buFont typeface="Arial" panose="020B0604020202020204" pitchFamily="34" charset="0"/>
              <a:buChar char="•"/>
            </a:pPr>
            <a:r>
              <a:rPr lang="en-GB" sz="1400" dirty="0" err="1">
                <a:latin typeface="Arial" panose="020B0604020202020204" pitchFamily="34" charset="0"/>
                <a:ea typeface="Calibri" panose="020F0502020204030204" pitchFamily="34" charset="0"/>
                <a:cs typeface="Arial" panose="020B0604020202020204" pitchFamily="34" charset="0"/>
              </a:rPr>
              <a:t>MarketBeat</a:t>
            </a:r>
            <a:r>
              <a:rPr lang="en-GB" sz="1400" dirty="0">
                <a:latin typeface="Arial" panose="020B0604020202020204" pitchFamily="34" charset="0"/>
                <a:ea typeface="Calibri" panose="020F0502020204030204" pitchFamily="34" charset="0"/>
                <a:cs typeface="Arial" panose="020B0604020202020204" pitchFamily="34" charset="0"/>
              </a:rPr>
              <a:t>. (2023) BP competitors and alternatives 2023. Available at: </a:t>
            </a:r>
            <a:r>
              <a:rPr lang="en-GB" sz="1400" dirty="0">
                <a:latin typeface="Arial" panose="020B0604020202020204" pitchFamily="34" charset="0"/>
                <a:ea typeface="Calibri" panose="020F0502020204030204" pitchFamily="34" charset="0"/>
                <a:cs typeface="Arial" panose="020B0604020202020204" pitchFamily="34" charset="0"/>
                <a:hlinkClick r:id="rId6"/>
              </a:rPr>
              <a:t>https://www.marketbeat.com/stocks/NYSE/BP/competitors-and-alternatives/#:~:text=The%20main%20competitors%20of%20BP,%22oils%2Fenergy%22%20sector</a:t>
            </a:r>
            <a:r>
              <a:rPr lang="en-GB" sz="1400" dirty="0">
                <a:latin typeface="Arial" panose="020B0604020202020204" pitchFamily="34" charset="0"/>
                <a:ea typeface="Calibri" panose="020F0502020204030204" pitchFamily="34" charset="0"/>
                <a:cs typeface="Arial" panose="020B0604020202020204" pitchFamily="34" charset="0"/>
              </a:rPr>
              <a:t> (Accessed: 17 June 2023). </a:t>
            </a:r>
          </a:p>
          <a:p>
            <a:pPr marL="171450" indent="-171450">
              <a:lnSpc>
                <a:spcPct val="170000"/>
              </a:lnSpc>
              <a:spcAft>
                <a:spcPts val="800"/>
              </a:spcAft>
              <a:buFont typeface="Arial" panose="020B0604020202020204" pitchFamily="34" charset="0"/>
              <a:buChar char="•"/>
            </a:pPr>
            <a:r>
              <a:rPr lang="en-GB" sz="1400" dirty="0">
                <a:latin typeface="Arial" panose="020B0604020202020204" pitchFamily="34" charset="0"/>
                <a:ea typeface="Calibri" panose="020F0502020204030204" pitchFamily="34" charset="0"/>
                <a:cs typeface="Arial" panose="020B0604020202020204" pitchFamily="34" charset="0"/>
              </a:rPr>
              <a:t>Perkins, R., (2023) BP to spend up to $16 </a:t>
            </a:r>
            <a:r>
              <a:rPr lang="en-GB" sz="1400" dirty="0" err="1">
                <a:latin typeface="Arial" panose="020B0604020202020204" pitchFamily="34" charset="0"/>
                <a:ea typeface="Calibri" panose="020F0502020204030204" pitchFamily="34" charset="0"/>
                <a:cs typeface="Arial" panose="020B0604020202020204" pitchFamily="34" charset="0"/>
              </a:rPr>
              <a:t>bil</a:t>
            </a:r>
            <a:r>
              <a:rPr lang="en-GB" sz="1400" dirty="0">
                <a:latin typeface="Arial" panose="020B0604020202020204" pitchFamily="34" charset="0"/>
                <a:ea typeface="Calibri" panose="020F0502020204030204" pitchFamily="34" charset="0"/>
                <a:cs typeface="Arial" panose="020B0604020202020204" pitchFamily="34" charset="0"/>
              </a:rPr>
              <a:t> more by 2030 in renewed focus on oil, gas, </a:t>
            </a:r>
            <a:r>
              <a:rPr lang="en-GB" sz="1400" dirty="0" err="1">
                <a:latin typeface="Arial" panose="020B0604020202020204" pitchFamily="34" charset="0"/>
                <a:ea typeface="Calibri" panose="020F0502020204030204" pitchFamily="34" charset="0"/>
                <a:cs typeface="Arial" panose="020B0604020202020204" pitchFamily="34" charset="0"/>
              </a:rPr>
              <a:t>S&amp;amp;P</a:t>
            </a:r>
            <a:r>
              <a:rPr lang="en-GB" sz="1400" dirty="0">
                <a:latin typeface="Arial" panose="020B0604020202020204" pitchFamily="34" charset="0"/>
                <a:ea typeface="Calibri" panose="020F0502020204030204" pitchFamily="34" charset="0"/>
                <a:cs typeface="Arial" panose="020B0604020202020204" pitchFamily="34" charset="0"/>
              </a:rPr>
              <a:t> Global Commodity Insights. Available at: </a:t>
            </a:r>
            <a:r>
              <a:rPr lang="en-GB" sz="1400" dirty="0">
                <a:latin typeface="Arial" panose="020B0604020202020204" pitchFamily="34" charset="0"/>
                <a:ea typeface="Calibri" panose="020F0502020204030204" pitchFamily="34" charset="0"/>
                <a:cs typeface="Arial" panose="020B0604020202020204" pitchFamily="34" charset="0"/>
                <a:hlinkClick r:id="rId7"/>
              </a:rPr>
              <a:t>https://www.spglobal.com/commodityinsights/en/market-insights/latest-news/oil/020723-bp-to-spend-up-to-16-bil-more-by-2030-in-renewed-focus-on-oil-gas</a:t>
            </a:r>
            <a:r>
              <a:rPr lang="en-GB" sz="1400" dirty="0">
                <a:latin typeface="Arial" panose="020B0604020202020204" pitchFamily="34" charset="0"/>
                <a:ea typeface="Calibri" panose="020F0502020204030204" pitchFamily="34" charset="0"/>
                <a:cs typeface="Arial" panose="020B0604020202020204" pitchFamily="34" charset="0"/>
              </a:rPr>
              <a:t>  (Accessed: 17 June 2023). </a:t>
            </a:r>
          </a:p>
          <a:p>
            <a:pPr marL="171450" indent="-171450">
              <a:lnSpc>
                <a:spcPct val="170000"/>
              </a:lnSpc>
              <a:spcAft>
                <a:spcPts val="800"/>
              </a:spcAft>
              <a:buFont typeface="Arial" panose="020B0604020202020204" pitchFamily="34" charset="0"/>
              <a:buChar char="•"/>
            </a:pPr>
            <a:r>
              <a:rPr lang="en-GB" sz="1400" dirty="0">
                <a:latin typeface="Arial" panose="020B0604020202020204" pitchFamily="34" charset="0"/>
                <a:ea typeface="Calibri" panose="020F0502020204030204" pitchFamily="34" charset="0"/>
                <a:cs typeface="Arial" panose="020B0604020202020204" pitchFamily="34" charset="0"/>
              </a:rPr>
              <a:t>Statista., (2023).UK: Oil consumption 2021, Statista. Available at: </a:t>
            </a:r>
            <a:r>
              <a:rPr lang="en-GB" sz="1400" dirty="0">
                <a:latin typeface="Arial" panose="020B0604020202020204" pitchFamily="34" charset="0"/>
                <a:ea typeface="Calibri" panose="020F0502020204030204" pitchFamily="34" charset="0"/>
                <a:cs typeface="Arial" panose="020B0604020202020204" pitchFamily="34" charset="0"/>
                <a:hlinkClick r:id="rId8"/>
              </a:rPr>
              <a:t>https://www.statista.com/statistics/332028/oil-consumption-in-the-united-kingdom-uk/#:~:text=Consumption%20of%20oil%20in%20the,decline%20in%20the%20following%20decades</a:t>
            </a:r>
            <a:r>
              <a:rPr lang="en-GB" sz="1400" dirty="0">
                <a:latin typeface="Arial" panose="020B0604020202020204" pitchFamily="34" charset="0"/>
                <a:ea typeface="Calibri" panose="020F0502020204030204" pitchFamily="34" charset="0"/>
                <a:cs typeface="Arial" panose="020B0604020202020204" pitchFamily="34" charset="0"/>
              </a:rPr>
              <a:t> (Accessed: 17 June 2023). </a:t>
            </a:r>
          </a:p>
          <a:p>
            <a:pPr marL="171450" indent="-171450">
              <a:lnSpc>
                <a:spcPct val="170000"/>
              </a:lnSpc>
              <a:buFont typeface="Arial" panose="020B0604020202020204" pitchFamily="34" charset="0"/>
              <a:buChar char="•"/>
            </a:pPr>
            <a:r>
              <a:rPr lang="en-GB" sz="1400" dirty="0">
                <a:latin typeface="Arial" panose="020B0604020202020204" pitchFamily="34" charset="0"/>
                <a:ea typeface="Calibri" panose="020F0502020204030204" pitchFamily="34" charset="0"/>
                <a:cs typeface="Arial" panose="020B0604020202020204" pitchFamily="34" charset="0"/>
              </a:rPr>
              <a:t>Vella, H., (2022) Skills, supply, and demand: What’s happing to workers as the oil industry decarbonises?, Offshore Technology. Available at: </a:t>
            </a:r>
            <a:r>
              <a:rPr lang="en-GB" sz="1400" dirty="0">
                <a:latin typeface="Arial" panose="020B0604020202020204" pitchFamily="34" charset="0"/>
                <a:ea typeface="Calibri" panose="020F0502020204030204" pitchFamily="34" charset="0"/>
                <a:cs typeface="Arial" panose="020B0604020202020204" pitchFamily="34" charset="0"/>
                <a:hlinkClick r:id="rId9"/>
              </a:rPr>
              <a:t>https://</a:t>
            </a:r>
            <a:r>
              <a:rPr lang="en-GB" sz="1400" dirty="0" err="1">
                <a:latin typeface="Arial" panose="020B0604020202020204" pitchFamily="34" charset="0"/>
                <a:ea typeface="Calibri" panose="020F0502020204030204" pitchFamily="34" charset="0"/>
                <a:cs typeface="Arial" panose="020B0604020202020204" pitchFamily="34" charset="0"/>
                <a:hlinkClick r:id="rId9"/>
              </a:rPr>
              <a:t>www.offshore</a:t>
            </a:r>
            <a:r>
              <a:rPr lang="en-GB" sz="1400" dirty="0">
                <a:latin typeface="Arial" panose="020B0604020202020204" pitchFamily="34" charset="0"/>
                <a:ea typeface="Calibri" panose="020F0502020204030204" pitchFamily="34" charset="0"/>
                <a:cs typeface="Arial" panose="020B0604020202020204" pitchFamily="34" charset="0"/>
                <a:hlinkClick r:id="rId9"/>
              </a:rPr>
              <a:t>-technology</a:t>
            </a:r>
            <a:r>
              <a:rPr lang="en-IN" sz="1400" dirty="0">
                <a:latin typeface="Arial" panose="020B0604020202020204" pitchFamily="34" charset="0"/>
                <a:ea typeface="Calibri" panose="020F0502020204030204" pitchFamily="34" charset="0"/>
                <a:cs typeface="Arial" panose="020B0604020202020204" pitchFamily="34" charset="0"/>
                <a:hlinkClick r:id="rId9"/>
              </a:rPr>
              <a:t>.com/features/skills-supply-and-demand-whats-happing-to-workers-as-the-oil-industry-decarbonises/</a:t>
            </a:r>
            <a:r>
              <a:rPr lang="en-IN" sz="1400" dirty="0">
                <a:latin typeface="Arial" panose="020B0604020202020204" pitchFamily="34" charset="0"/>
                <a:ea typeface="Calibri" panose="020F0502020204030204" pitchFamily="34" charset="0"/>
                <a:cs typeface="Arial" panose="020B0604020202020204" pitchFamily="34" charset="0"/>
              </a:rPr>
              <a:t> (Accessed: 17 June 2023).</a:t>
            </a:r>
            <a:endParaRPr lang="en-IN" sz="1400" dirty="0">
              <a:latin typeface="Arial" panose="020B0604020202020204" pitchFamily="34" charset="0"/>
              <a:cs typeface="Arial" panose="020B0604020202020204" pitchFamily="34" charset="0"/>
            </a:endParaRPr>
          </a:p>
          <a:p>
            <a:pPr>
              <a:lnSpc>
                <a:spcPct val="110000"/>
              </a:lnSpc>
            </a:pPr>
            <a:endParaRPr lang="en-US" sz="600" dirty="0"/>
          </a:p>
        </p:txBody>
      </p:sp>
    </p:spTree>
    <p:extLst>
      <p:ext uri="{BB962C8B-B14F-4D97-AF65-F5344CB8AC3E}">
        <p14:creationId xmlns:p14="http://schemas.microsoft.com/office/powerpoint/2010/main" val="42856125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0" name="Rectangle 69">
            <a:extLst>
              <a:ext uri="{FF2B5EF4-FFF2-40B4-BE49-F238E27FC236}">
                <a16:creationId xmlns:a16="http://schemas.microsoft.com/office/drawing/2014/main" id="{5D80194B-D1AF-405D-B088-65FE2AC6E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3" y="5496552"/>
            <a:ext cx="12180353" cy="136978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2" name="Group 71">
            <a:extLst>
              <a:ext uri="{FF2B5EF4-FFF2-40B4-BE49-F238E27FC236}">
                <a16:creationId xmlns:a16="http://schemas.microsoft.com/office/drawing/2014/main" id="{6DDA3D29-E716-4F33-AB4C-8ED10BB364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73" name="Freeform 5">
              <a:extLst>
                <a:ext uri="{FF2B5EF4-FFF2-40B4-BE49-F238E27FC236}">
                  <a16:creationId xmlns:a16="http://schemas.microsoft.com/office/drawing/2014/main" id="{5D79944B-9254-4463-AD5B-36257D494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6">
              <a:extLst>
                <a:ext uri="{FF2B5EF4-FFF2-40B4-BE49-F238E27FC236}">
                  <a16:creationId xmlns:a16="http://schemas.microsoft.com/office/drawing/2014/main" id="{8DDA31B6-BB0C-47FB-B78E-A35B59D8B0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7">
              <a:extLst>
                <a:ext uri="{FF2B5EF4-FFF2-40B4-BE49-F238E27FC236}">
                  <a16:creationId xmlns:a16="http://schemas.microsoft.com/office/drawing/2014/main" id="{B460420D-1A32-4F29-8E6A-0BF0E3A59D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6" name="Freeform 8">
              <a:extLst>
                <a:ext uri="{FF2B5EF4-FFF2-40B4-BE49-F238E27FC236}">
                  <a16:creationId xmlns:a16="http://schemas.microsoft.com/office/drawing/2014/main" id="{5744D7E2-E0C1-445D-81C0-6C9E382D52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9">
              <a:extLst>
                <a:ext uri="{FF2B5EF4-FFF2-40B4-BE49-F238E27FC236}">
                  <a16:creationId xmlns:a16="http://schemas.microsoft.com/office/drawing/2014/main" id="{5CE3C75D-E7AA-450E-AE72-A8F8660AC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10">
              <a:extLst>
                <a:ext uri="{FF2B5EF4-FFF2-40B4-BE49-F238E27FC236}">
                  <a16:creationId xmlns:a16="http://schemas.microsoft.com/office/drawing/2014/main" id="{4E82641D-7380-4EBC-A0B4-A21F9B703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11">
              <a:extLst>
                <a:ext uri="{FF2B5EF4-FFF2-40B4-BE49-F238E27FC236}">
                  <a16:creationId xmlns:a16="http://schemas.microsoft.com/office/drawing/2014/main" id="{06D3136D-2941-41F5-9CA6-0CD6378DB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12">
              <a:extLst>
                <a:ext uri="{FF2B5EF4-FFF2-40B4-BE49-F238E27FC236}">
                  <a16:creationId xmlns:a16="http://schemas.microsoft.com/office/drawing/2014/main" id="{459DAFD1-A8B5-4AF5-BBC4-82DBC67B68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13">
              <a:extLst>
                <a:ext uri="{FF2B5EF4-FFF2-40B4-BE49-F238E27FC236}">
                  <a16:creationId xmlns:a16="http://schemas.microsoft.com/office/drawing/2014/main" id="{73B5597B-C549-4923-9582-01359B7ED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4">
              <a:extLst>
                <a:ext uri="{FF2B5EF4-FFF2-40B4-BE49-F238E27FC236}">
                  <a16:creationId xmlns:a16="http://schemas.microsoft.com/office/drawing/2014/main" id="{484FB59A-C29A-4BC3-AED4-5CBDEEBF88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5">
              <a:extLst>
                <a:ext uri="{FF2B5EF4-FFF2-40B4-BE49-F238E27FC236}">
                  <a16:creationId xmlns:a16="http://schemas.microsoft.com/office/drawing/2014/main" id="{3E875A1F-55ED-4D78-BFCD-DEAB4B1F27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4" name="Freeform 16">
              <a:extLst>
                <a:ext uri="{FF2B5EF4-FFF2-40B4-BE49-F238E27FC236}">
                  <a16:creationId xmlns:a16="http://schemas.microsoft.com/office/drawing/2014/main" id="{1AF6A9C4-B5C0-45CF-BEA4-E5E138FB57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5" name="Freeform 17">
              <a:extLst>
                <a:ext uri="{FF2B5EF4-FFF2-40B4-BE49-F238E27FC236}">
                  <a16:creationId xmlns:a16="http://schemas.microsoft.com/office/drawing/2014/main" id="{B7A35A07-8906-46C9-A385-386C890B42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8">
              <a:extLst>
                <a:ext uri="{FF2B5EF4-FFF2-40B4-BE49-F238E27FC236}">
                  <a16:creationId xmlns:a16="http://schemas.microsoft.com/office/drawing/2014/main" id="{EDC56392-B772-4465-9844-E65545FE37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9">
              <a:extLst>
                <a:ext uri="{FF2B5EF4-FFF2-40B4-BE49-F238E27FC236}">
                  <a16:creationId xmlns:a16="http://schemas.microsoft.com/office/drawing/2014/main" id="{4E1EB07B-37CA-4168-8167-98F2E181CE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20">
              <a:extLst>
                <a:ext uri="{FF2B5EF4-FFF2-40B4-BE49-F238E27FC236}">
                  <a16:creationId xmlns:a16="http://schemas.microsoft.com/office/drawing/2014/main" id="{F79CCCC1-44E4-40E6-BEC7-4D67883CA6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21">
              <a:extLst>
                <a:ext uri="{FF2B5EF4-FFF2-40B4-BE49-F238E27FC236}">
                  <a16:creationId xmlns:a16="http://schemas.microsoft.com/office/drawing/2014/main" id="{BA2BCCEB-7B0D-4604-A0D9-C979853942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2">
              <a:extLst>
                <a:ext uri="{FF2B5EF4-FFF2-40B4-BE49-F238E27FC236}">
                  <a16:creationId xmlns:a16="http://schemas.microsoft.com/office/drawing/2014/main" id="{3E9BE4C6-A966-4993-B450-34D205DCEC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23">
              <a:extLst>
                <a:ext uri="{FF2B5EF4-FFF2-40B4-BE49-F238E27FC236}">
                  <a16:creationId xmlns:a16="http://schemas.microsoft.com/office/drawing/2014/main" id="{D6D0BD97-50C4-4381-B670-2D0ADD588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93" name="Rectangle 92">
            <a:extLst>
              <a:ext uri="{FF2B5EF4-FFF2-40B4-BE49-F238E27FC236}">
                <a16:creationId xmlns:a16="http://schemas.microsoft.com/office/drawing/2014/main" id="{853416A0-D066-471E-908D-8E53BC00F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 y="-6705"/>
            <a:ext cx="12194122" cy="556834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CA17B605-EAD5-3079-E4EC-3A453C188FDA}"/>
              </a:ext>
            </a:extLst>
          </p:cNvPr>
          <p:cNvPicPr>
            <a:picLocks noChangeAspect="1"/>
          </p:cNvPicPr>
          <p:nvPr/>
        </p:nvPicPr>
        <p:blipFill>
          <a:blip r:embed="rId2"/>
          <a:stretch>
            <a:fillRect/>
          </a:stretch>
        </p:blipFill>
        <p:spPr>
          <a:xfrm>
            <a:off x="782111" y="598776"/>
            <a:ext cx="4695290" cy="4391716"/>
          </a:xfrm>
          <a:prstGeom prst="rect">
            <a:avLst/>
          </a:prstGeom>
        </p:spPr>
      </p:pic>
      <p:pic>
        <p:nvPicPr>
          <p:cNvPr id="5" name="Content Placeholder 4">
            <a:extLst>
              <a:ext uri="{FF2B5EF4-FFF2-40B4-BE49-F238E27FC236}">
                <a16:creationId xmlns:a16="http://schemas.microsoft.com/office/drawing/2014/main" id="{ED815A4C-44DE-42DC-56D8-81ACD675CC09}"/>
              </a:ext>
            </a:extLst>
          </p:cNvPr>
          <p:cNvPicPr>
            <a:picLocks noGrp="1" noChangeAspect="1"/>
          </p:cNvPicPr>
          <p:nvPr>
            <p:ph idx="1"/>
          </p:nvPr>
        </p:nvPicPr>
        <p:blipFill>
          <a:blip r:embed="rId3"/>
          <a:stretch>
            <a:fillRect/>
          </a:stretch>
        </p:blipFill>
        <p:spPr>
          <a:xfrm>
            <a:off x="6341052" y="1562040"/>
            <a:ext cx="5367528" cy="2535580"/>
          </a:xfrm>
          <a:prstGeom prst="rect">
            <a:avLst/>
          </a:prstGeom>
        </p:spPr>
      </p:pic>
    </p:spTree>
    <p:extLst>
      <p:ext uri="{BB962C8B-B14F-4D97-AF65-F5344CB8AC3E}">
        <p14:creationId xmlns:p14="http://schemas.microsoft.com/office/powerpoint/2010/main" val="894571247"/>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78C30D"/>
      </a:accent1>
      <a:accent2>
        <a:srgbClr val="099B62"/>
      </a:accent2>
      <a:accent3>
        <a:srgbClr val="21CFDF"/>
      </a:accent3>
      <a:accent4>
        <a:srgbClr val="179FDF"/>
      </a:accent4>
      <a:accent5>
        <a:srgbClr val="E75710"/>
      </a:accent5>
      <a:accent6>
        <a:srgbClr val="F89C19"/>
      </a:accent6>
      <a:hlink>
        <a:srgbClr val="7CDE25"/>
      </a:hlink>
      <a:folHlink>
        <a:srgbClr val="BCE8A8"/>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C0EF0781-FB17-4F1F-B3B1-699933968CE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{93C20266-C7AA-8440-AF53-A0DCC496702C}tf16401369</Template>
  <TotalTime>172</TotalTime>
  <Words>2586</Words>
  <Application>Microsoft Macintosh PowerPoint</Application>
  <PresentationFormat>Widescreen</PresentationFormat>
  <Paragraphs>86</Paragraphs>
  <Slides>11</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Calibri Light</vt:lpstr>
      <vt:lpstr>Rockwell</vt:lpstr>
      <vt:lpstr>Times New Roman</vt:lpstr>
      <vt:lpstr>Wingdings</vt:lpstr>
      <vt:lpstr>Atlas</vt:lpstr>
      <vt:lpstr>Programme: MBA-Master of Business Administration Module: Marketing Management Module Code: LCMB7001 Lecturer: Efua Adams</vt:lpstr>
      <vt:lpstr>Introduction </vt:lpstr>
      <vt:lpstr> Important factors to be identified within the business environment that contributes to market failure </vt:lpstr>
      <vt:lpstr>External Factors</vt:lpstr>
      <vt:lpstr> </vt:lpstr>
      <vt:lpstr>Present a competitive strategy to ensure that the selected organization gains a competitive advantage      </vt:lpstr>
      <vt:lpstr>Green marketing and CSR strategies used by British Petroleum to meet challenges</vt:lpstr>
      <vt:lpstr>Recommendation </vt:lpstr>
      <vt:lpstr>Conclusion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MBA-Master of Business Administration Module: Marketing Management Module Code: LCMB7001 Lecturer: Efua Adams</dc:title>
  <dc:creator>Stilyana-Filipova Mincheva (1816276)</dc:creator>
  <cp:lastModifiedBy>Stilyana-Filipova Mincheva (1816276)</cp:lastModifiedBy>
  <cp:revision>3</cp:revision>
  <dcterms:created xsi:type="dcterms:W3CDTF">2023-07-09T20:52:37Z</dcterms:created>
  <dcterms:modified xsi:type="dcterms:W3CDTF">2023-07-09T23:47:31Z</dcterms:modified>
</cp:coreProperties>
</file>