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86" r:id="rId12"/>
    <p:sldId id="287" r:id="rId13"/>
    <p:sldId id="266" r:id="rId14"/>
    <p:sldId id="267" r:id="rId15"/>
    <p:sldId id="288" r:id="rId16"/>
    <p:sldId id="268" r:id="rId17"/>
    <p:sldId id="269" r:id="rId18"/>
    <p:sldId id="28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90" r:id="rId29"/>
    <p:sldId id="279" r:id="rId30"/>
    <p:sldId id="280" r:id="rId31"/>
    <p:sldId id="281" r:id="rId32"/>
    <p:sldId id="282" r:id="rId33"/>
    <p:sldId id="285" r:id="rId34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1" autoAdjust="0"/>
    <p:restoredTop sz="94610"/>
  </p:normalViewPr>
  <p:slideViewPr>
    <p:cSldViewPr snapToGrid="0" snapToObjects="1">
      <p:cViewPr>
        <p:scale>
          <a:sx n="73" d="100"/>
          <a:sy n="73" d="100"/>
        </p:scale>
        <p:origin x="404" y="-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625195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615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61527"/>
          </a:solidFill>
          <a:ln w="12700">
            <a:solidFill>
              <a:srgbClr val="06152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" name="Image 0" descr="/mnt/data/wide_stylized_vector_flat_illustration_of_an_urba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0" y="960120"/>
            <a:ext cx="5486400" cy="30861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594360" y="713232"/>
            <a:ext cx="5349240" cy="20574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42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Perception and</a:t>
            </a:r>
            <a:endParaRPr lang="en-US" sz="4200" dirty="0"/>
          </a:p>
          <a:p>
            <a:pPr marL="0" indent="0">
              <a:buNone/>
            </a:pPr>
            <a:r>
              <a:rPr lang="en-US" sz="42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Computer Vision</a:t>
            </a:r>
            <a:endParaRPr lang="en-US" sz="4200" dirty="0"/>
          </a:p>
          <a:p>
            <a:pPr marL="0" indent="0">
              <a:buNone/>
            </a:pPr>
            <a:r>
              <a:rPr lang="en-US" sz="42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in AI Systems</a:t>
            </a:r>
            <a:endParaRPr lang="en-US" sz="4200" dirty="0"/>
          </a:p>
        </p:txBody>
      </p:sp>
      <p:sp>
        <p:nvSpPr>
          <p:cNvPr id="5" name="Text 2"/>
          <p:cNvSpPr/>
          <p:nvPr/>
        </p:nvSpPr>
        <p:spPr>
          <a:xfrm>
            <a:off x="621792" y="2999232"/>
            <a:ext cx="5212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D7E3F5"/>
                </a:solidFill>
              </a:rPr>
              <a:t>From pixels to decisions: preprocessing, features, detection, depth and 3D reconstruction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621792" y="3977640"/>
            <a:ext cx="2880360" cy="502920"/>
          </a:xfrm>
          <a:prstGeom prst="roundRect">
            <a:avLst>
              <a:gd name="adj" fmla="val 18182"/>
            </a:avLst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22960" y="4123944"/>
            <a:ext cx="2560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</a:rPr>
              <a:t>MSc Artificial Intelligence</a:t>
            </a:r>
            <a:endParaRPr lang="en-US" sz="1250" dirty="0"/>
          </a:p>
        </p:txBody>
      </p:sp>
      <p:sp>
        <p:nvSpPr>
          <p:cNvPr id="8" name="Text 5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9" name="Text 6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1</a:t>
            </a:r>
            <a:endParaRPr lang="en-US" sz="8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Why computer vision matters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Machines use vision to interpret the physical world.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2</a:t>
            </a:r>
            <a:endParaRPr lang="en-US" sz="850" dirty="0"/>
          </a:p>
        </p:txBody>
      </p:sp>
      <p:pic>
        <p:nvPicPr>
          <p:cNvPr id="8" name="Image 0" descr="/mnt/data/wide_stylized_vector_flat_illustration_of_an_urba.png"/>
          <p:cNvPicPr>
            <a:picLocks noChangeAspect="1"/>
          </p:cNvPicPr>
          <p:nvPr/>
        </p:nvPicPr>
        <p:blipFill>
          <a:blip r:embed="rId3"/>
          <a:srcRect l="16414" r="16414"/>
          <a:stretch/>
        </p:blipFill>
        <p:spPr>
          <a:xfrm>
            <a:off x="6629400" y="1417320"/>
            <a:ext cx="5074920" cy="425196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85800" y="1508760"/>
            <a:ext cx="5440680" cy="3749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B1220"/>
                </a:solidFill>
              </a:rPr>
              <a:t>Images and videos contain rich visual information: objects, locations, actions and depth.</a:t>
            </a: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B1220"/>
                </a:solidFill>
              </a:rPr>
              <a:t>Computer vision turns raw pixels into useful interpretations and decisions.</a:t>
            </a: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B1220"/>
                </a:solidFill>
              </a:rPr>
              <a:t>It powers self-driving cars, medical imaging, robotics, surveillance and augmented reality.</a:t>
            </a: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B1220"/>
                </a:solidFill>
              </a:rPr>
              <a:t>Good perception depends on both accurate algorithms and robust handling of real-world uncertainty.</a:t>
            </a:r>
            <a:endParaRPr lang="en-US" sz="2000" dirty="0"/>
          </a:p>
        </p:txBody>
      </p:sp>
      <p:sp>
        <p:nvSpPr>
          <p:cNvPr id="10" name="Shape 7"/>
          <p:cNvSpPr/>
          <p:nvPr/>
        </p:nvSpPr>
        <p:spPr>
          <a:xfrm>
            <a:off x="685800" y="5440680"/>
            <a:ext cx="5440680" cy="685800"/>
          </a:xfrm>
          <a:prstGeom prst="roundRect">
            <a:avLst>
              <a:gd name="adj" fmla="val 13333"/>
            </a:avLst>
          </a:prstGeom>
          <a:solidFill>
            <a:srgbClr val="EFF6FF"/>
          </a:solidFill>
          <a:ln w="15240">
            <a:solidFill>
              <a:srgbClr val="BFDB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1005840" y="5788152"/>
            <a:ext cx="4800600" cy="457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250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2563EB"/>
                </a:solidFill>
              </a:rPr>
              <a:t>Key idea: vision is not just “seeing”; it is interpreting visual evidence.</a:t>
            </a:r>
            <a:endParaRPr lang="en-US" sz="2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Today’s learning outcomes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By the end of the lecture, students should be able to: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3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594360" y="1508760"/>
            <a:ext cx="207203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15240">
            <a:solidFill>
              <a:srgbClr val="10B98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31520" y="165506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🧹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1188720" y="1673352"/>
            <a:ext cx="134051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0B981"/>
                </a:solidFill>
              </a:rPr>
              <a:t>Preprocess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758952" y="2167128"/>
            <a:ext cx="1742846" cy="11887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Explain how raw images are cleaned and prepared.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2684678" y="238201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2830982" y="1508760"/>
            <a:ext cx="207203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15240">
            <a:solidFill>
              <a:srgbClr val="2563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2968142" y="165506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🔍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3425342" y="1673352"/>
            <a:ext cx="134051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563EB"/>
                </a:solidFill>
              </a:rPr>
              <a:t>Extract features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2995574" y="2167128"/>
            <a:ext cx="1742846" cy="11887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Describe how patterns such as edges and textures are represented.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4921301" y="238201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5067605" y="1508760"/>
            <a:ext cx="207203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1524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204765" y="165506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🎯</a:t>
            </a:r>
            <a:endParaRPr lang="en-US" sz="2000" dirty="0"/>
          </a:p>
        </p:txBody>
      </p:sp>
      <p:sp>
        <p:nvSpPr>
          <p:cNvPr id="20" name="Text 18"/>
          <p:cNvSpPr/>
          <p:nvPr/>
        </p:nvSpPr>
        <p:spPr>
          <a:xfrm>
            <a:off x="5661965" y="1673352"/>
            <a:ext cx="134051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59E0B"/>
                </a:solidFill>
              </a:rPr>
              <a:t>Detect objects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5232197" y="2167128"/>
            <a:ext cx="1742846" cy="11887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Distinguish recognition, classification and detection.</a:t>
            </a:r>
            <a:endParaRPr lang="en-US" sz="1150" dirty="0"/>
          </a:p>
        </p:txBody>
      </p:sp>
      <p:sp>
        <p:nvSpPr>
          <p:cNvPr id="22" name="Shape 20"/>
          <p:cNvSpPr/>
          <p:nvPr/>
        </p:nvSpPr>
        <p:spPr>
          <a:xfrm>
            <a:off x="7157923" y="238201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7304227" y="1508760"/>
            <a:ext cx="207203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15240">
            <a:solidFill>
              <a:srgbClr val="7C3A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7441387" y="165506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📏</a:t>
            </a:r>
            <a:endParaRPr lang="en-US" sz="2000" dirty="0"/>
          </a:p>
        </p:txBody>
      </p:sp>
      <p:sp>
        <p:nvSpPr>
          <p:cNvPr id="25" name="Text 23"/>
          <p:cNvSpPr/>
          <p:nvPr/>
        </p:nvSpPr>
        <p:spPr>
          <a:xfrm>
            <a:off x="7898587" y="1673352"/>
            <a:ext cx="134051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7C3AED"/>
                </a:solidFill>
              </a:rPr>
              <a:t>Estimate depth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7468819" y="2167128"/>
            <a:ext cx="1742846" cy="11887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Explain stereo, sensors and monocular cues.</a:t>
            </a:r>
            <a:endParaRPr lang="en-US" sz="1150" dirty="0"/>
          </a:p>
        </p:txBody>
      </p:sp>
      <p:sp>
        <p:nvSpPr>
          <p:cNvPr id="27" name="Shape 25"/>
          <p:cNvSpPr/>
          <p:nvPr/>
        </p:nvSpPr>
        <p:spPr>
          <a:xfrm>
            <a:off x="9394546" y="238201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9540850" y="1508760"/>
            <a:ext cx="207203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1524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9678010" y="165506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🧊</a:t>
            </a:r>
            <a:endParaRPr lang="en-US" sz="2000" dirty="0"/>
          </a:p>
        </p:txBody>
      </p:sp>
      <p:sp>
        <p:nvSpPr>
          <p:cNvPr id="30" name="Text 28"/>
          <p:cNvSpPr/>
          <p:nvPr/>
        </p:nvSpPr>
        <p:spPr>
          <a:xfrm>
            <a:off x="10135210" y="1673352"/>
            <a:ext cx="134051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6B6D4"/>
                </a:solidFill>
              </a:rPr>
              <a:t>Reconstruct 3D</a:t>
            </a:r>
            <a:endParaRPr lang="en-US" sz="1400" dirty="0"/>
          </a:p>
        </p:txBody>
      </p:sp>
      <p:sp>
        <p:nvSpPr>
          <p:cNvPr id="31" name="Text 29"/>
          <p:cNvSpPr/>
          <p:nvPr/>
        </p:nvSpPr>
        <p:spPr>
          <a:xfrm>
            <a:off x="9705442" y="2167128"/>
            <a:ext cx="1742846" cy="11887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Connect geometry, photometry and real applications.</a:t>
            </a:r>
            <a:endParaRPr lang="en-US" sz="1150" dirty="0"/>
          </a:p>
        </p:txBody>
      </p:sp>
      <p:sp>
        <p:nvSpPr>
          <p:cNvPr id="32" name="Text 30"/>
          <p:cNvSpPr/>
          <p:nvPr/>
        </p:nvSpPr>
        <p:spPr>
          <a:xfrm>
            <a:off x="1005840" y="3886200"/>
            <a:ext cx="9784080" cy="150876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B1220"/>
                </a:solidFill>
              </a:rPr>
              <a:t>Compare classical computer vision with deep learning approaches.</a:t>
            </a: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B1220"/>
                </a:solidFill>
              </a:rPr>
              <a:t>Discuss major challenges: lighting, occlusion, real-time constraints and ambiguity.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is computer vision?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A practical definition for AI systems.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4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685800" y="1463040"/>
            <a:ext cx="5120640" cy="132588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50392" y="160934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👁️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280160" y="1627632"/>
            <a:ext cx="4343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563EB"/>
                </a:solidFill>
              </a:rPr>
              <a:t>Computer vision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868680" y="2029968"/>
            <a:ext cx="4754880" cy="6675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A field of AI that enables machines to process, analyse and interpret visual data from images and videos.</a:t>
            </a:r>
            <a:endParaRPr lang="en-US" sz="1350" dirty="0"/>
          </a:p>
        </p:txBody>
      </p:sp>
      <p:sp>
        <p:nvSpPr>
          <p:cNvPr id="12" name="Shape 10"/>
          <p:cNvSpPr/>
          <p:nvPr/>
        </p:nvSpPr>
        <p:spPr>
          <a:xfrm>
            <a:off x="685800" y="3063240"/>
            <a:ext cx="5120640" cy="132588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50392" y="320954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🧠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1280160" y="3227832"/>
            <a:ext cx="4343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0B981"/>
                </a:solidFill>
              </a:rPr>
              <a:t>Perception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868680" y="3630168"/>
            <a:ext cx="4754880" cy="6675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The broader ability of an AI system to sense the environment and build useful internal understanding for action.</a:t>
            </a:r>
            <a:endParaRPr lang="en-US" sz="1350" dirty="0"/>
          </a:p>
        </p:txBody>
      </p:sp>
      <p:sp>
        <p:nvSpPr>
          <p:cNvPr id="16" name="Shape 14"/>
          <p:cNvSpPr/>
          <p:nvPr/>
        </p:nvSpPr>
        <p:spPr>
          <a:xfrm>
            <a:off x="685800" y="4663440"/>
            <a:ext cx="5120640" cy="1143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50392" y="480974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🧩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1280160" y="4828032"/>
            <a:ext cx="4343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7C3AED"/>
                </a:solidFill>
              </a:rPr>
              <a:t>Vision task examples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868680" y="5230368"/>
            <a:ext cx="4754880" cy="4846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Image classification, object detection, facial recognition, medical image analysis, depth estimation and 3D reconstruction.</a:t>
            </a:r>
            <a:endParaRPr lang="en-US" sz="1350" dirty="0"/>
          </a:p>
        </p:txBody>
      </p:sp>
      <p:pic>
        <p:nvPicPr>
          <p:cNvPr id="20" name="Image 0" descr="/mnt/data/wide_stylized_vector_flat_illustration_of_an_urba.png"/>
          <p:cNvPicPr>
            <a:picLocks noChangeAspect="1"/>
          </p:cNvPicPr>
          <p:nvPr/>
        </p:nvPicPr>
        <p:blipFill>
          <a:blip r:embed="rId3"/>
          <a:srcRect l="16928" r="16928"/>
          <a:stretch/>
        </p:blipFill>
        <p:spPr>
          <a:xfrm>
            <a:off x="6400800" y="1417320"/>
            <a:ext cx="5212080" cy="443484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The computer vision pipeline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Most systems follow a layered process from data to decision.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5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685800" y="1874520"/>
            <a:ext cx="2035454" cy="2057400"/>
          </a:xfrm>
          <a:prstGeom prst="roundRect">
            <a:avLst>
              <a:gd name="adj" fmla="val 3594"/>
            </a:avLst>
          </a:prstGeom>
          <a:solidFill>
            <a:srgbClr val="FFFFFF"/>
          </a:solidFill>
          <a:ln w="15240">
            <a:solidFill>
              <a:srgbClr val="2563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22960" y="202082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📷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1280160" y="2039112"/>
            <a:ext cx="130393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563EB"/>
                </a:solidFill>
              </a:rPr>
              <a:t>Input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850392" y="2532888"/>
            <a:ext cx="1706270" cy="12801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Image or video from a camera, sensor or dataset.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2739542" y="279349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2885846" y="1874520"/>
            <a:ext cx="2035454" cy="2057400"/>
          </a:xfrm>
          <a:prstGeom prst="roundRect">
            <a:avLst>
              <a:gd name="adj" fmla="val 3594"/>
            </a:avLst>
          </a:prstGeom>
          <a:solidFill>
            <a:srgbClr val="FFFFFF"/>
          </a:solidFill>
          <a:ln w="15240">
            <a:solidFill>
              <a:srgbClr val="10B98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023006" y="202082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🧼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3480206" y="2039112"/>
            <a:ext cx="130393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0B981"/>
                </a:solidFill>
              </a:rPr>
              <a:t>Preprocess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3050438" y="2532888"/>
            <a:ext cx="1706270" cy="12801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Clean, resize, normalise and enhance visual data.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4939589" y="279349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5085893" y="1874520"/>
            <a:ext cx="2035454" cy="2057400"/>
          </a:xfrm>
          <a:prstGeom prst="roundRect">
            <a:avLst>
              <a:gd name="adj" fmla="val 3594"/>
            </a:avLst>
          </a:prstGeom>
          <a:solidFill>
            <a:srgbClr val="FFFFFF"/>
          </a:solidFill>
          <a:ln w="15240">
            <a:solidFill>
              <a:srgbClr val="7C3A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223053" y="202082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🧬</a:t>
            </a:r>
            <a:endParaRPr lang="en-US" sz="2000" dirty="0"/>
          </a:p>
        </p:txBody>
      </p:sp>
      <p:sp>
        <p:nvSpPr>
          <p:cNvPr id="20" name="Text 18"/>
          <p:cNvSpPr/>
          <p:nvPr/>
        </p:nvSpPr>
        <p:spPr>
          <a:xfrm>
            <a:off x="5680253" y="2039112"/>
            <a:ext cx="130393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7C3AED"/>
                </a:solidFill>
              </a:rPr>
              <a:t>Represent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5250485" y="2532888"/>
            <a:ext cx="1706270" cy="12801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Extract hand-crafted or learned features.</a:t>
            </a:r>
            <a:endParaRPr lang="en-US" sz="1150" dirty="0"/>
          </a:p>
        </p:txBody>
      </p:sp>
      <p:sp>
        <p:nvSpPr>
          <p:cNvPr id="22" name="Shape 20"/>
          <p:cNvSpPr/>
          <p:nvPr/>
        </p:nvSpPr>
        <p:spPr>
          <a:xfrm>
            <a:off x="7139635" y="279349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7285939" y="1874520"/>
            <a:ext cx="2035454" cy="2057400"/>
          </a:xfrm>
          <a:prstGeom prst="roundRect">
            <a:avLst>
              <a:gd name="adj" fmla="val 3594"/>
            </a:avLst>
          </a:prstGeom>
          <a:solidFill>
            <a:srgbClr val="FFFFFF"/>
          </a:solidFill>
          <a:ln w="1524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7423099" y="202082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🤖</a:t>
            </a:r>
            <a:endParaRPr lang="en-US" sz="2000" dirty="0"/>
          </a:p>
        </p:txBody>
      </p:sp>
      <p:sp>
        <p:nvSpPr>
          <p:cNvPr id="25" name="Text 23"/>
          <p:cNvSpPr/>
          <p:nvPr/>
        </p:nvSpPr>
        <p:spPr>
          <a:xfrm>
            <a:off x="7880299" y="2039112"/>
            <a:ext cx="130393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59E0B"/>
                </a:solidFill>
              </a:rPr>
              <a:t>Model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7450531" y="2532888"/>
            <a:ext cx="1706270" cy="12801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Classify, detect, segment or estimate depth.</a:t>
            </a:r>
            <a:endParaRPr lang="en-US" sz="1150" dirty="0"/>
          </a:p>
        </p:txBody>
      </p:sp>
      <p:sp>
        <p:nvSpPr>
          <p:cNvPr id="27" name="Shape 25"/>
          <p:cNvSpPr/>
          <p:nvPr/>
        </p:nvSpPr>
        <p:spPr>
          <a:xfrm>
            <a:off x="9339682" y="279349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9485986" y="1874520"/>
            <a:ext cx="2035454" cy="2057400"/>
          </a:xfrm>
          <a:prstGeom prst="roundRect">
            <a:avLst>
              <a:gd name="adj" fmla="val 3594"/>
            </a:avLst>
          </a:prstGeom>
          <a:solidFill>
            <a:srgbClr val="FFFFFF"/>
          </a:solidFill>
          <a:ln w="1524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9623146" y="202082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✅</a:t>
            </a:r>
            <a:endParaRPr lang="en-US" sz="2000" dirty="0"/>
          </a:p>
        </p:txBody>
      </p:sp>
      <p:sp>
        <p:nvSpPr>
          <p:cNvPr id="30" name="Text 28"/>
          <p:cNvSpPr/>
          <p:nvPr/>
        </p:nvSpPr>
        <p:spPr>
          <a:xfrm>
            <a:off x="10080346" y="2039112"/>
            <a:ext cx="130393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6B6D4"/>
                </a:solidFill>
              </a:rPr>
              <a:t>Output</a:t>
            </a:r>
            <a:endParaRPr lang="en-US" sz="1400" dirty="0"/>
          </a:p>
        </p:txBody>
      </p:sp>
      <p:sp>
        <p:nvSpPr>
          <p:cNvPr id="31" name="Text 29"/>
          <p:cNvSpPr/>
          <p:nvPr/>
        </p:nvSpPr>
        <p:spPr>
          <a:xfrm>
            <a:off x="9650578" y="2532888"/>
            <a:ext cx="1706270" cy="12801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Decision, label, bounding box, map or 3D structure.</a:t>
            </a:r>
            <a:endParaRPr lang="en-US" sz="1150" dirty="0"/>
          </a:p>
        </p:txBody>
      </p:sp>
      <p:sp>
        <p:nvSpPr>
          <p:cNvPr id="32" name="Shape 30"/>
          <p:cNvSpPr/>
          <p:nvPr/>
        </p:nvSpPr>
        <p:spPr>
          <a:xfrm>
            <a:off x="1005840" y="4800600"/>
            <a:ext cx="10149840" cy="777240"/>
          </a:xfrm>
          <a:prstGeom prst="roundRect">
            <a:avLst>
              <a:gd name="adj" fmla="val 11765"/>
            </a:avLst>
          </a:prstGeom>
          <a:solidFill>
            <a:srgbClr val="EFF6FF"/>
          </a:solidFill>
          <a:ln w="15240">
            <a:solidFill>
              <a:srgbClr val="BFDB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1325880" y="5148072"/>
            <a:ext cx="950976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47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02A43"/>
                </a:solidFill>
              </a:rPr>
              <a:t>The pipeline is useful because it shows where errors can enter the system.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8709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Image preprocessing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Preparing raw visual data for reliable analysis.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6</a:t>
            </a:r>
            <a:endParaRPr lang="en-US" sz="850" dirty="0"/>
          </a:p>
        </p:txBody>
      </p:sp>
      <p:pic>
        <p:nvPicPr>
          <p:cNvPr id="8" name="Image 0" descr="/mnt/data/a_clean_infographic_diagram_style_image_showing.png"/>
          <p:cNvPicPr>
            <a:picLocks noChangeAspect="1"/>
          </p:cNvPicPr>
          <p:nvPr/>
        </p:nvPicPr>
        <p:blipFill>
          <a:blip r:embed="rId3"/>
          <a:srcRect l="854" r="854"/>
          <a:stretch/>
        </p:blipFill>
        <p:spPr>
          <a:xfrm>
            <a:off x="640080" y="1481328"/>
            <a:ext cx="5669280" cy="324612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629400" y="1243585"/>
            <a:ext cx="4709160" cy="300837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Raw images may contain noise, blur, shadows, different sizes and colour variations.</a:t>
            </a: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Preprocessing makes images more consistent before feature extraction or model inference.</a:t>
            </a: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It can improve accuracy, speed and robustness, but excessive processing can remove useful information.</a:t>
            </a:r>
            <a:endParaRPr lang="en-US" sz="1800" dirty="0"/>
          </a:p>
        </p:txBody>
      </p:sp>
      <p:sp>
        <p:nvSpPr>
          <p:cNvPr id="10" name="Shape 7"/>
          <p:cNvSpPr/>
          <p:nvPr/>
        </p:nvSpPr>
        <p:spPr>
          <a:xfrm>
            <a:off x="6629400" y="4251960"/>
            <a:ext cx="4709160" cy="100584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6793992" y="439826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🧰</a:t>
            </a:r>
            <a:endParaRPr lang="en-US" sz="1800" dirty="0"/>
          </a:p>
        </p:txBody>
      </p:sp>
      <p:sp>
        <p:nvSpPr>
          <p:cNvPr id="12" name="Text 9"/>
          <p:cNvSpPr/>
          <p:nvPr/>
        </p:nvSpPr>
        <p:spPr>
          <a:xfrm>
            <a:off x="7223760" y="4416552"/>
            <a:ext cx="3931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563EB"/>
                </a:solidFill>
              </a:rPr>
              <a:t>Typical operations</a:t>
            </a:r>
            <a:endParaRPr lang="en-US" sz="1700" dirty="0"/>
          </a:p>
        </p:txBody>
      </p:sp>
      <p:sp>
        <p:nvSpPr>
          <p:cNvPr id="13" name="Text 10"/>
          <p:cNvSpPr/>
          <p:nvPr/>
        </p:nvSpPr>
        <p:spPr>
          <a:xfrm>
            <a:off x="6812280" y="4818888"/>
            <a:ext cx="4343400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Resizing • normalisation • denoising • contrast enhancement • thresholding • edge detection • cropping</a:t>
            </a:r>
            <a:endParaRPr lang="en-US" sz="13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Fundamental image processing techniques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Three core techniques often used before analysis.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7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731520" y="1554480"/>
            <a:ext cx="3383280" cy="292608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96112" y="170078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📐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325880" y="1719072"/>
            <a:ext cx="2606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563EB"/>
                </a:solidFill>
              </a:rPr>
              <a:t>1. Resizing and normalisation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914400" y="2121408"/>
            <a:ext cx="3017520" cy="22677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Purpose: standardise input dimensions and pixel intensity ranges. Useful before feeding images into ML or deep learning models.</a:t>
            </a:r>
            <a:endParaRPr lang="en-US" sz="1350" dirty="0"/>
          </a:p>
        </p:txBody>
      </p:sp>
      <p:sp>
        <p:nvSpPr>
          <p:cNvPr id="12" name="Shape 10"/>
          <p:cNvSpPr/>
          <p:nvPr/>
        </p:nvSpPr>
        <p:spPr>
          <a:xfrm>
            <a:off x="4434840" y="1554480"/>
            <a:ext cx="3383280" cy="292608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599432" y="170078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🧹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5029200" y="1719072"/>
            <a:ext cx="2606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0B981"/>
                </a:solidFill>
              </a:rPr>
              <a:t>2. Noise reduction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4617720" y="2121408"/>
            <a:ext cx="3017520" cy="22677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Purpose: reduce random variations caused by sensor noise or poor conditions. Common methods include smoothing and filtering.</a:t>
            </a:r>
            <a:endParaRPr lang="en-US" sz="1350" dirty="0"/>
          </a:p>
        </p:txBody>
      </p:sp>
      <p:sp>
        <p:nvSpPr>
          <p:cNvPr id="16" name="Shape 14"/>
          <p:cNvSpPr/>
          <p:nvPr/>
        </p:nvSpPr>
        <p:spPr>
          <a:xfrm>
            <a:off x="8138160" y="1554480"/>
            <a:ext cx="3383280" cy="292608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302752" y="170078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📏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8732520" y="1719072"/>
            <a:ext cx="2606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7C3AED"/>
                </a:solidFill>
              </a:rPr>
              <a:t>3. Edge/threshold processing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8321040" y="2121408"/>
            <a:ext cx="3017520" cy="22677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Purpose: highlight boundaries, shapes or regions of interest. Useful for segmentation and feature extraction.</a:t>
            </a:r>
            <a:endParaRPr lang="en-US" sz="13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Technique 1: resizing and normalisation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Making images comparable and model-ready.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8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777240" y="1463040"/>
            <a:ext cx="5577840" cy="384048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0B1220"/>
                </a:solidFill>
              </a:rPr>
              <a:t>Resizing changes the image dimensions, for example from 1920×1080 to 224×224.</a:t>
            </a:r>
            <a:endParaRPr lang="en-US" sz="19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0B1220"/>
                </a:solidFill>
              </a:rPr>
              <a:t>Normalisation scales pixel values, for example from 0–255 to 0–1.</a:t>
            </a:r>
            <a:endParaRPr lang="en-US" sz="19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0B1220"/>
                </a:solidFill>
              </a:rPr>
              <a:t>This reduces variation that is unrelated to the actual visual content.</a:t>
            </a:r>
            <a:endParaRPr lang="en-US" sz="19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0B1220"/>
                </a:solidFill>
              </a:rPr>
              <a:t>Application: preparing batches of images for CNN training or real-time classification.</a:t>
            </a:r>
            <a:endParaRPr lang="en-US" sz="1900" dirty="0"/>
          </a:p>
        </p:txBody>
      </p:sp>
      <p:sp>
        <p:nvSpPr>
          <p:cNvPr id="9" name="Shape 7"/>
          <p:cNvSpPr/>
          <p:nvPr/>
        </p:nvSpPr>
        <p:spPr>
          <a:xfrm>
            <a:off x="6629400" y="1965960"/>
            <a:ext cx="1444752" cy="1828800"/>
          </a:xfrm>
          <a:prstGeom prst="roundRect">
            <a:avLst>
              <a:gd name="adj" fmla="val 5063"/>
            </a:avLst>
          </a:prstGeom>
          <a:solidFill>
            <a:srgbClr val="FFFFFF"/>
          </a:solidFill>
          <a:ln w="15240">
            <a:solidFill>
              <a:srgbClr val="2563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766560" y="211226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🖼️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7223760" y="2130552"/>
            <a:ext cx="71323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563EB"/>
                </a:solidFill>
              </a:rPr>
              <a:t>Raw image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6793992" y="2624328"/>
            <a:ext cx="1115568" cy="10515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Different sizes and pixel ranges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8092440" y="277063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8238744" y="1965960"/>
            <a:ext cx="1444752" cy="1828800"/>
          </a:xfrm>
          <a:prstGeom prst="roundRect">
            <a:avLst>
              <a:gd name="adj" fmla="val 5063"/>
            </a:avLst>
          </a:prstGeom>
          <a:solidFill>
            <a:srgbClr val="FFFFFF"/>
          </a:solidFill>
          <a:ln w="15240">
            <a:solidFill>
              <a:srgbClr val="10B98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8375904" y="211226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📐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8833104" y="2130552"/>
            <a:ext cx="71323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0B981"/>
                </a:solidFill>
              </a:rPr>
              <a:t>Resize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8403336" y="2624328"/>
            <a:ext cx="1115568" cy="10515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Same width and height</a:t>
            </a:r>
            <a:endParaRPr lang="en-US" sz="1150" dirty="0"/>
          </a:p>
        </p:txBody>
      </p:sp>
      <p:sp>
        <p:nvSpPr>
          <p:cNvPr id="18" name="Shape 16"/>
          <p:cNvSpPr/>
          <p:nvPr/>
        </p:nvSpPr>
        <p:spPr>
          <a:xfrm>
            <a:off x="9701784" y="277063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9848088" y="1965960"/>
            <a:ext cx="1444752" cy="1828800"/>
          </a:xfrm>
          <a:prstGeom prst="roundRect">
            <a:avLst>
              <a:gd name="adj" fmla="val 5063"/>
            </a:avLst>
          </a:prstGeom>
          <a:solidFill>
            <a:srgbClr val="FFFFFF"/>
          </a:solidFill>
          <a:ln w="15240">
            <a:solidFill>
              <a:srgbClr val="7C3A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9985248" y="211226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🔢</a:t>
            </a:r>
            <a:endParaRPr lang="en-US" sz="2000" dirty="0"/>
          </a:p>
        </p:txBody>
      </p:sp>
      <p:sp>
        <p:nvSpPr>
          <p:cNvPr id="21" name="Text 19"/>
          <p:cNvSpPr/>
          <p:nvPr/>
        </p:nvSpPr>
        <p:spPr>
          <a:xfrm>
            <a:off x="10442448" y="2130552"/>
            <a:ext cx="71323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7C3AED"/>
                </a:solidFill>
              </a:rPr>
              <a:t>Normalise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10012680" y="2624328"/>
            <a:ext cx="1115568" cy="10515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Consistent numeric scale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17418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Technique 2: noise reduction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Separating signal from visual noise.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9</a:t>
            </a:r>
            <a:endParaRPr lang="en-US" sz="850" dirty="0"/>
          </a:p>
        </p:txBody>
      </p:sp>
      <p:pic>
        <p:nvPicPr>
          <p:cNvPr id="8" name="Image 0" descr="/mnt/data/a_clean_infographic_diagram_style_image_showing.png"/>
          <p:cNvPicPr>
            <a:picLocks noChangeAspect="1"/>
          </p:cNvPicPr>
          <p:nvPr/>
        </p:nvPicPr>
        <p:blipFill>
          <a:blip r:embed="rId3"/>
          <a:srcRect l="420" r="420"/>
          <a:stretch/>
        </p:blipFill>
        <p:spPr>
          <a:xfrm>
            <a:off x="685800" y="1463040"/>
            <a:ext cx="5074920" cy="288036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263640" y="1508760"/>
            <a:ext cx="5120640" cy="315468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0B1220"/>
                </a:solidFill>
              </a:rPr>
              <a:t>Noise is unwanted variation in pixel values that can hide real patterns.</a:t>
            </a:r>
            <a:endParaRPr lang="en-US" sz="19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0B1220"/>
                </a:solidFill>
              </a:rPr>
              <a:t>Filtering smooths local pixel values to reduce random noise.</a:t>
            </a:r>
            <a:endParaRPr lang="en-US" sz="19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0B1220"/>
                </a:solidFill>
              </a:rPr>
              <a:t>Useful before edge detection, segmentation or object recognition.</a:t>
            </a:r>
            <a:endParaRPr lang="en-US" sz="19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0B1220"/>
                </a:solidFill>
              </a:rPr>
              <a:t>Trade-off: too much smoothing may blur important edges and details.</a:t>
            </a:r>
            <a:endParaRPr lang="en-US" sz="1900" dirty="0"/>
          </a:p>
        </p:txBody>
      </p:sp>
      <p:sp>
        <p:nvSpPr>
          <p:cNvPr id="10" name="Shape 7"/>
          <p:cNvSpPr/>
          <p:nvPr/>
        </p:nvSpPr>
        <p:spPr>
          <a:xfrm>
            <a:off x="960120" y="5166360"/>
            <a:ext cx="10287000" cy="685800"/>
          </a:xfrm>
          <a:prstGeom prst="roundRect">
            <a:avLst>
              <a:gd name="adj" fmla="val 13333"/>
            </a:avLst>
          </a:prstGeom>
          <a:solidFill>
            <a:srgbClr val="EFF6FF"/>
          </a:solidFill>
          <a:ln w="15240">
            <a:solidFill>
              <a:srgbClr val="BFDBFE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" name="Text 8"/>
          <p:cNvSpPr/>
          <p:nvPr/>
        </p:nvSpPr>
        <p:spPr>
          <a:xfrm>
            <a:off x="1280160" y="5513832"/>
            <a:ext cx="9646920" cy="457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0B981"/>
                </a:solidFill>
              </a:rPr>
              <a:t>Good preprocessing improves reliability; bad preprocessing can destroy evidence.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8709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Technique 3: edge detection and thresholding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Finding boundaries and regions of interest.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10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822960" y="1417320"/>
            <a:ext cx="4846320" cy="18288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987552" y="156362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〰️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417320" y="1581912"/>
            <a:ext cx="4069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563EB"/>
                </a:solidFill>
              </a:rPr>
              <a:t>Edge detection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1005840" y="1984248"/>
            <a:ext cx="4480560" cy="11704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Highlights sudden changes in intensity. Useful for object boundaries, lane markings, text edges and shape analysis.</a:t>
            </a:r>
            <a:endParaRPr lang="en-US" sz="1350" dirty="0"/>
          </a:p>
        </p:txBody>
      </p:sp>
      <p:sp>
        <p:nvSpPr>
          <p:cNvPr id="12" name="Shape 10"/>
          <p:cNvSpPr/>
          <p:nvPr/>
        </p:nvSpPr>
        <p:spPr>
          <a:xfrm>
            <a:off x="822960" y="3657600"/>
            <a:ext cx="4846320" cy="18288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987552" y="380390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◼️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1417320" y="3822192"/>
            <a:ext cx="4069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7C3AED"/>
                </a:solidFill>
              </a:rPr>
              <a:t>Thresholding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1005840" y="4224528"/>
            <a:ext cx="4480560" cy="11704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Converts pixels into categories based on intensity. Useful for separating foreground and background in controlled settings.</a:t>
            </a:r>
            <a:endParaRPr lang="en-US" sz="1350" dirty="0"/>
          </a:p>
        </p:txBody>
      </p:sp>
      <p:pic>
        <p:nvPicPr>
          <p:cNvPr id="16" name="Image 0" descr="/mnt/data/a_clean_infographic_diagram_style_image_showing.png"/>
          <p:cNvPicPr>
            <a:picLocks noChangeAspect="1"/>
          </p:cNvPicPr>
          <p:nvPr/>
        </p:nvPicPr>
        <p:blipFill>
          <a:blip r:embed="rId3"/>
          <a:srcRect l="35000" r="-6457"/>
          <a:stretch/>
        </p:blipFill>
        <p:spPr>
          <a:xfrm>
            <a:off x="6309360" y="1417320"/>
            <a:ext cx="5166360" cy="406908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1C6A62-9948-DEB3-1BE6-4ABFEEF33A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0387" y="565086"/>
            <a:ext cx="3593335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E07867-8D91-8B58-8080-177292D4788C}"/>
              </a:ext>
            </a:extLst>
          </p:cNvPr>
          <p:cNvSpPr txBox="1"/>
          <p:nvPr/>
        </p:nvSpPr>
        <p:spPr>
          <a:xfrm>
            <a:off x="1271451" y="1820091"/>
            <a:ext cx="329205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Resizing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Grayscale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Noise reduction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08991C-B429-4CF2-5720-34C99BDAE7BD}"/>
              </a:ext>
            </a:extLst>
          </p:cNvPr>
          <p:cNvSpPr txBox="1"/>
          <p:nvPr/>
        </p:nvSpPr>
        <p:spPr>
          <a:xfrm>
            <a:off x="795785" y="984069"/>
            <a:ext cx="35933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Class Activity 1</a:t>
            </a:r>
          </a:p>
        </p:txBody>
      </p:sp>
    </p:spTree>
    <p:extLst>
      <p:ext uri="{BB962C8B-B14F-4D97-AF65-F5344CB8AC3E}">
        <p14:creationId xmlns:p14="http://schemas.microsoft.com/office/powerpoint/2010/main" val="8811530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5318FD-49D2-E6A4-0DDB-BEB720687A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4BCE6E9-CC4F-9DA6-FEAC-1B852A2DF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4D9CF39-38B1-C5CC-E9ED-CB4DFB4B9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E1FA606-C622-0C64-869B-2DEA47DC0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87CCB99-787F-8247-CCBE-7564D1CCE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0E30F67-FB22-F519-87BA-2EA4F8056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66B44F0-7A0A-E387-A618-60397C959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E2DACE7D-CD49-2308-494A-7AB99FAC8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428B7F-6D4D-7CF7-161C-64F9218A0155}"/>
              </a:ext>
            </a:extLst>
          </p:cNvPr>
          <p:cNvSpPr txBox="1"/>
          <p:nvPr/>
        </p:nvSpPr>
        <p:spPr>
          <a:xfrm>
            <a:off x="1271451" y="1820091"/>
            <a:ext cx="311957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Edge detection</a:t>
            </a:r>
          </a:p>
          <a:p>
            <a:endParaRPr lang="en-GB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C72C49-41E4-E79D-87AE-3B67F1C7B240}"/>
              </a:ext>
            </a:extLst>
          </p:cNvPr>
          <p:cNvSpPr txBox="1"/>
          <p:nvPr/>
        </p:nvSpPr>
        <p:spPr>
          <a:xfrm>
            <a:off x="795785" y="984069"/>
            <a:ext cx="35933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Class Activity 2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CFBE13-96CB-C110-5C04-F553EDBFEC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3372" y="1054828"/>
            <a:ext cx="3447485" cy="4614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32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8709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Feature extraction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From pixels to meaningful patterns.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11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777240" y="1417320"/>
            <a:ext cx="10439400" cy="310896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B1220"/>
                </a:solidFill>
              </a:rPr>
              <a:t>A feature is a useful visual pattern that helps distinguish objects or scenes.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B1220"/>
                </a:solidFill>
              </a:rPr>
              <a:t>Low-level features: edges, corners, colours, texture and gradients.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B1220"/>
                </a:solidFill>
              </a:rPr>
              <a:t>Mid-level features: shapes, parts, repeated patterns or object components.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B1220"/>
                </a:solidFill>
              </a:rPr>
              <a:t>High-level features: object categories, scene type or semantic meaning.</a:t>
            </a:r>
            <a:endParaRPr lang="en-US" sz="2400" dirty="0"/>
          </a:p>
        </p:txBody>
      </p:sp>
      <p:sp>
        <p:nvSpPr>
          <p:cNvPr id="9" name="Shape 7"/>
          <p:cNvSpPr/>
          <p:nvPr/>
        </p:nvSpPr>
        <p:spPr>
          <a:xfrm>
            <a:off x="914400" y="4663440"/>
            <a:ext cx="2436876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5240">
            <a:solidFill>
              <a:srgbClr val="6474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051560" y="480974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▦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1508760" y="4828032"/>
            <a:ext cx="170535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64748B"/>
                </a:solidFill>
              </a:rPr>
              <a:t>Pixels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1078992" y="5321808"/>
            <a:ext cx="2107692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Raw numbers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3369564" y="526237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3515868" y="4663440"/>
            <a:ext cx="2436876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5240">
            <a:solidFill>
              <a:srgbClr val="2563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3653028" y="480974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╱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4110228" y="4828032"/>
            <a:ext cx="170535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563EB"/>
                </a:solidFill>
              </a:rPr>
              <a:t>Edges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3680460" y="5321808"/>
            <a:ext cx="2107692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Local changes</a:t>
            </a:r>
            <a:endParaRPr lang="en-US" sz="1150" dirty="0"/>
          </a:p>
        </p:txBody>
      </p:sp>
      <p:sp>
        <p:nvSpPr>
          <p:cNvPr id="18" name="Shape 16"/>
          <p:cNvSpPr/>
          <p:nvPr/>
        </p:nvSpPr>
        <p:spPr>
          <a:xfrm>
            <a:off x="5971032" y="526237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117336" y="4663440"/>
            <a:ext cx="2436876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524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254496" y="480974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⬡</a:t>
            </a:r>
            <a:endParaRPr lang="en-US" sz="2000" dirty="0"/>
          </a:p>
        </p:txBody>
      </p:sp>
      <p:sp>
        <p:nvSpPr>
          <p:cNvPr id="21" name="Text 19"/>
          <p:cNvSpPr/>
          <p:nvPr/>
        </p:nvSpPr>
        <p:spPr>
          <a:xfrm>
            <a:off x="6711696" y="4828032"/>
            <a:ext cx="170535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59E0B"/>
                </a:solidFill>
              </a:rPr>
              <a:t>Shapes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6281928" y="5321808"/>
            <a:ext cx="2107692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Parts and patterns</a:t>
            </a:r>
            <a:endParaRPr lang="en-US" sz="1150" dirty="0"/>
          </a:p>
        </p:txBody>
      </p:sp>
      <p:sp>
        <p:nvSpPr>
          <p:cNvPr id="23" name="Shape 21"/>
          <p:cNvSpPr/>
          <p:nvPr/>
        </p:nvSpPr>
        <p:spPr>
          <a:xfrm>
            <a:off x="8572500" y="526237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8718804" y="4663440"/>
            <a:ext cx="2436876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5240">
            <a:solidFill>
              <a:srgbClr val="10B98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8855964" y="480974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🚗</a:t>
            </a:r>
            <a:endParaRPr lang="en-US" sz="2000" dirty="0"/>
          </a:p>
        </p:txBody>
      </p:sp>
      <p:sp>
        <p:nvSpPr>
          <p:cNvPr id="26" name="Text 24"/>
          <p:cNvSpPr/>
          <p:nvPr/>
        </p:nvSpPr>
        <p:spPr>
          <a:xfrm>
            <a:off x="9313164" y="4828032"/>
            <a:ext cx="170535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0B981"/>
                </a:solidFill>
              </a:rPr>
              <a:t>Objects</a:t>
            </a:r>
            <a:endParaRPr lang="en-US" sz="1400" dirty="0"/>
          </a:p>
        </p:txBody>
      </p:sp>
      <p:sp>
        <p:nvSpPr>
          <p:cNvPr id="27" name="Text 25"/>
          <p:cNvSpPr/>
          <p:nvPr/>
        </p:nvSpPr>
        <p:spPr>
          <a:xfrm>
            <a:off x="8883396" y="5321808"/>
            <a:ext cx="2107692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Meaningful classes</a:t>
            </a:r>
            <a:endParaRPr lang="en-US" sz="11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Classical feature extraction methods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Before deep learning, features were mostly hand-designed.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12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731520" y="1417320"/>
            <a:ext cx="3520440" cy="292608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96112" y="156362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🔑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325880" y="1581912"/>
            <a:ext cx="2926080" cy="3200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563EB"/>
                </a:solidFill>
              </a:rPr>
              <a:t>SIFT (Scale invariant Feature Transform)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914400" y="1984248"/>
            <a:ext cx="3154680" cy="22677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Detects local keypoints that are relatively robust to scale and rotation. Useful for image matching and object localisation.</a:t>
            </a:r>
            <a:endParaRPr lang="en-US" sz="1350" dirty="0"/>
          </a:p>
        </p:txBody>
      </p:sp>
      <p:sp>
        <p:nvSpPr>
          <p:cNvPr id="12" name="Shape 10"/>
          <p:cNvSpPr/>
          <p:nvPr/>
        </p:nvSpPr>
        <p:spPr>
          <a:xfrm>
            <a:off x="4343400" y="1417320"/>
            <a:ext cx="3520440" cy="292608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507992" y="156362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📊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4937760" y="1581912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0B981"/>
                </a:solidFill>
              </a:rPr>
              <a:t>HOG (Histogram of Oriented Gradients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4526280" y="1984248"/>
            <a:ext cx="3154680" cy="22677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Represents object shape using distributions of gradients. Historically useful for pedestrian detection.</a:t>
            </a:r>
            <a:endParaRPr lang="en-US" sz="1350" dirty="0"/>
          </a:p>
        </p:txBody>
      </p:sp>
      <p:sp>
        <p:nvSpPr>
          <p:cNvPr id="16" name="Shape 14"/>
          <p:cNvSpPr/>
          <p:nvPr/>
        </p:nvSpPr>
        <p:spPr>
          <a:xfrm>
            <a:off x="7955280" y="1417320"/>
            <a:ext cx="3520440" cy="292608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119872" y="156362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🧩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8549640" y="1581912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7C3AED"/>
                </a:solidFill>
              </a:rPr>
              <a:t>Template matching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8138160" y="1984248"/>
            <a:ext cx="3154680" cy="22677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Searches for a small template image inside a larger image. Works best when appearance is consistent.</a:t>
            </a:r>
            <a:endParaRPr lang="en-US" sz="1350" dirty="0"/>
          </a:p>
        </p:txBody>
      </p:sp>
      <p:sp>
        <p:nvSpPr>
          <p:cNvPr id="20" name="Shape 18"/>
          <p:cNvSpPr/>
          <p:nvPr/>
        </p:nvSpPr>
        <p:spPr>
          <a:xfrm>
            <a:off x="914400" y="4983480"/>
            <a:ext cx="10332720" cy="777240"/>
          </a:xfrm>
          <a:prstGeom prst="roundRect">
            <a:avLst>
              <a:gd name="adj" fmla="val 11765"/>
            </a:avLst>
          </a:prstGeom>
          <a:solidFill>
            <a:srgbClr val="EFF6FF"/>
          </a:solidFill>
          <a:ln w="15240">
            <a:solidFill>
              <a:srgbClr val="BFDB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1234440" y="5330952"/>
            <a:ext cx="969264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02A43"/>
                </a:solidFill>
              </a:rPr>
              <a:t>Classical methods can be efficient and interpretable, but often struggle with large visual variation.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5ECE625-90B7-10F7-69F4-7FF4755530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2541623-AA63-5D63-496B-1F66612E20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AAE35B4-205D-F31A-596F-E511C0727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E2E48F-37A0-F049-B79C-26E120FFC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8949CC-6602-9FFC-B751-4C81BD2D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0F14E3F-CD1E-8731-3945-6AD70E5D6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6B970056-6405-40F8-80C3-FB4E0D32D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CA4E0B93-A045-2441-CCAA-D4DE80F56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B76EE7-A55E-12FD-2235-39C8EE0CCF84}"/>
              </a:ext>
            </a:extLst>
          </p:cNvPr>
          <p:cNvSpPr txBox="1"/>
          <p:nvPr/>
        </p:nvSpPr>
        <p:spPr>
          <a:xfrm>
            <a:off x="1271451" y="1820091"/>
            <a:ext cx="384752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Template matching</a:t>
            </a:r>
          </a:p>
          <a:p>
            <a:endParaRPr lang="en-GB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48744C-884E-3909-2488-5EB4FFF77C14}"/>
              </a:ext>
            </a:extLst>
          </p:cNvPr>
          <p:cNvSpPr txBox="1"/>
          <p:nvPr/>
        </p:nvSpPr>
        <p:spPr>
          <a:xfrm>
            <a:off x="795785" y="984069"/>
            <a:ext cx="35933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Class Activity 3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C9336B-6801-70ED-CE80-2789EF6942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7492" y="808051"/>
            <a:ext cx="5251101" cy="51311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00E704C-C648-3F1F-CE42-1850B5B1F19F}"/>
              </a:ext>
            </a:extLst>
          </p:cNvPr>
          <p:cNvSpPr txBox="1"/>
          <p:nvPr/>
        </p:nvSpPr>
        <p:spPr>
          <a:xfrm>
            <a:off x="1210491" y="4354286"/>
            <a:ext cx="45654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Also search a example of SIFT and HOG and </a:t>
            </a:r>
            <a:br>
              <a:rPr lang="en-GB" dirty="0"/>
            </a:br>
            <a:r>
              <a:rPr lang="en-GB" dirty="0"/>
              <a:t>try those in class </a:t>
            </a:r>
          </a:p>
        </p:txBody>
      </p:sp>
    </p:spTree>
    <p:extLst>
      <p:ext uri="{BB962C8B-B14F-4D97-AF65-F5344CB8AC3E}">
        <p14:creationId xmlns:p14="http://schemas.microsoft.com/office/powerpoint/2010/main" val="5481492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Recognition, classification and detection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These terms are related but not identical.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13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731520" y="1554480"/>
            <a:ext cx="3383280" cy="2880360"/>
          </a:xfrm>
          <a:prstGeom prst="roundRect">
            <a:avLst>
              <a:gd name="adj" fmla="val 2540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96112" y="170078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🏷️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325880" y="1719072"/>
            <a:ext cx="2606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563EB"/>
                </a:solidFill>
              </a:rPr>
              <a:t>Image classification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914400" y="2121408"/>
            <a:ext cx="3017520" cy="22219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What is in the whole image? Example: “dog”. Usually returns one or more class labels.</a:t>
            </a:r>
            <a:endParaRPr lang="en-US" sz="1350" dirty="0"/>
          </a:p>
        </p:txBody>
      </p:sp>
      <p:sp>
        <p:nvSpPr>
          <p:cNvPr id="12" name="Shape 10"/>
          <p:cNvSpPr/>
          <p:nvPr/>
        </p:nvSpPr>
        <p:spPr>
          <a:xfrm>
            <a:off x="4434840" y="1554480"/>
            <a:ext cx="3383280" cy="2880360"/>
          </a:xfrm>
          <a:prstGeom prst="roundRect">
            <a:avLst>
              <a:gd name="adj" fmla="val 2540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599432" y="170078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🔍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5029200" y="1719072"/>
            <a:ext cx="2606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0B981"/>
                </a:solidFill>
              </a:rPr>
              <a:t>Object recognition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4617720" y="2121408"/>
            <a:ext cx="3017520" cy="22219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Identifies what object is present. It may not necessarily locate the object precisely.</a:t>
            </a:r>
            <a:endParaRPr lang="en-US" sz="1350" dirty="0"/>
          </a:p>
        </p:txBody>
      </p:sp>
      <p:sp>
        <p:nvSpPr>
          <p:cNvPr id="16" name="Shape 14"/>
          <p:cNvSpPr/>
          <p:nvPr/>
        </p:nvSpPr>
        <p:spPr>
          <a:xfrm>
            <a:off x="8138160" y="1554480"/>
            <a:ext cx="3383280" cy="2880360"/>
          </a:xfrm>
          <a:prstGeom prst="roundRect">
            <a:avLst>
              <a:gd name="adj" fmla="val 2540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302752" y="170078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🎯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8732520" y="1719072"/>
            <a:ext cx="2606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F59E0B"/>
                </a:solidFill>
              </a:rPr>
              <a:t>Object detection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8321040" y="2121408"/>
            <a:ext cx="3017520" cy="22219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Identifies what objects are present and where they are using bounding boxes or regions.</a:t>
            </a:r>
            <a:endParaRPr lang="en-US" sz="1350" dirty="0"/>
          </a:p>
        </p:txBody>
      </p:sp>
      <p:sp>
        <p:nvSpPr>
          <p:cNvPr id="20" name="Shape 18"/>
          <p:cNvSpPr/>
          <p:nvPr/>
        </p:nvSpPr>
        <p:spPr>
          <a:xfrm>
            <a:off x="2103120" y="4892040"/>
            <a:ext cx="2542032" cy="1143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ln w="15240">
            <a:solidFill>
              <a:srgbClr val="6474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2240280" y="503834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🖼️</a:t>
            </a:r>
            <a:endParaRPr lang="en-US" sz="2000" dirty="0"/>
          </a:p>
        </p:txBody>
      </p:sp>
      <p:sp>
        <p:nvSpPr>
          <p:cNvPr id="22" name="Text 20"/>
          <p:cNvSpPr/>
          <p:nvPr/>
        </p:nvSpPr>
        <p:spPr>
          <a:xfrm>
            <a:off x="2697480" y="5056632"/>
            <a:ext cx="181051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64748B"/>
                </a:solidFill>
              </a:rPr>
              <a:t>Image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2267712" y="5550408"/>
            <a:ext cx="2212848" cy="3657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Input scene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4663440" y="535381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809744" y="4892040"/>
            <a:ext cx="2542032" cy="1143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ln w="15240">
            <a:solidFill>
              <a:srgbClr val="10B98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946904" y="503834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🏷️</a:t>
            </a:r>
            <a:endParaRPr lang="en-US" sz="2000" dirty="0"/>
          </a:p>
        </p:txBody>
      </p:sp>
      <p:sp>
        <p:nvSpPr>
          <p:cNvPr id="27" name="Text 25"/>
          <p:cNvSpPr/>
          <p:nvPr/>
        </p:nvSpPr>
        <p:spPr>
          <a:xfrm>
            <a:off x="5404104" y="5056632"/>
            <a:ext cx="181051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0B981"/>
                </a:solidFill>
              </a:rPr>
              <a:t>Class</a:t>
            </a:r>
            <a:endParaRPr lang="en-US" sz="1400" dirty="0"/>
          </a:p>
        </p:txBody>
      </p:sp>
      <p:sp>
        <p:nvSpPr>
          <p:cNvPr id="28" name="Text 26"/>
          <p:cNvSpPr/>
          <p:nvPr/>
        </p:nvSpPr>
        <p:spPr>
          <a:xfrm>
            <a:off x="4974336" y="5550408"/>
            <a:ext cx="2212848" cy="3657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Car</a:t>
            </a:r>
            <a:endParaRPr lang="en-US" sz="1150" dirty="0"/>
          </a:p>
        </p:txBody>
      </p:sp>
      <p:sp>
        <p:nvSpPr>
          <p:cNvPr id="29" name="Shape 27"/>
          <p:cNvSpPr/>
          <p:nvPr/>
        </p:nvSpPr>
        <p:spPr>
          <a:xfrm>
            <a:off x="7370064" y="535381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7516368" y="4892040"/>
            <a:ext cx="2542032" cy="1143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ln w="1524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7653528" y="503834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▭</a:t>
            </a:r>
            <a:endParaRPr lang="en-US" sz="2000" dirty="0"/>
          </a:p>
        </p:txBody>
      </p:sp>
      <p:sp>
        <p:nvSpPr>
          <p:cNvPr id="32" name="Text 30"/>
          <p:cNvSpPr/>
          <p:nvPr/>
        </p:nvSpPr>
        <p:spPr>
          <a:xfrm>
            <a:off x="8110728" y="5056632"/>
            <a:ext cx="181051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59E0B"/>
                </a:solidFill>
              </a:rPr>
              <a:t>Box</a:t>
            </a:r>
            <a:endParaRPr lang="en-US" sz="1400" dirty="0"/>
          </a:p>
        </p:txBody>
      </p:sp>
      <p:sp>
        <p:nvSpPr>
          <p:cNvPr id="33" name="Text 31"/>
          <p:cNvSpPr/>
          <p:nvPr/>
        </p:nvSpPr>
        <p:spPr>
          <a:xfrm>
            <a:off x="7680960" y="5550408"/>
            <a:ext cx="2212848" cy="3657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Car at x,y,w,h</a:t>
            </a:r>
            <a:endParaRPr lang="en-US" sz="11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Object detection outputs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A detector must answer both “what?” and “where?”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14</a:t>
            </a:r>
            <a:endParaRPr lang="en-US" sz="850" dirty="0"/>
          </a:p>
        </p:txBody>
      </p:sp>
      <p:pic>
        <p:nvPicPr>
          <p:cNvPr id="8" name="Image 0" descr="/mnt/data/wide_stylized_vector_flat_illustration_of_an_urba.png"/>
          <p:cNvPicPr>
            <a:picLocks noChangeAspect="1"/>
          </p:cNvPicPr>
          <p:nvPr/>
        </p:nvPicPr>
        <p:blipFill>
          <a:blip r:embed="rId3"/>
          <a:srcRect l="11542" r="11542"/>
          <a:stretch/>
        </p:blipFill>
        <p:spPr>
          <a:xfrm>
            <a:off x="685800" y="1417320"/>
            <a:ext cx="5623560" cy="411480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629400" y="1463040"/>
            <a:ext cx="4617720" cy="36576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Class label: pedestrian, car, sign, animal, road marking.</a:t>
            </a: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Location: bounding box, segmentation mask or keypoint locations.</a:t>
            </a: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Confidence score: model estimate of how likely the detection is correct.</a:t>
            </a: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In autonomous systems, missed detections and false positives can have safety implications.</a:t>
            </a:r>
            <a:endParaRPr lang="en-US" sz="1800" dirty="0"/>
          </a:p>
        </p:txBody>
      </p:sp>
      <p:sp>
        <p:nvSpPr>
          <p:cNvPr id="10" name="Shape 7"/>
          <p:cNvSpPr/>
          <p:nvPr/>
        </p:nvSpPr>
        <p:spPr>
          <a:xfrm>
            <a:off x="6629400" y="5349240"/>
            <a:ext cx="4617720" cy="685800"/>
          </a:xfrm>
          <a:prstGeom prst="roundRect">
            <a:avLst>
              <a:gd name="adj" fmla="val 13333"/>
            </a:avLst>
          </a:prstGeom>
          <a:solidFill>
            <a:srgbClr val="EFF6FF"/>
          </a:solidFill>
          <a:ln w="15240">
            <a:solidFill>
              <a:srgbClr val="BFDB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6949440" y="5696712"/>
            <a:ext cx="3977640" cy="457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F59E0B"/>
                </a:solidFill>
              </a:rPr>
              <a:t>Detection = classification + localisation.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CDFC32-369B-651D-3ADA-4C98D5023E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3A5562B-8D6E-696F-D746-2DC49DEE5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0B4653B-6BC0-4A14-B810-EC5ABDD82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4AEA744-AA80-B594-C965-26849AA84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DF9608C-CBD8-CF10-F942-B18426971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DEAEBDA-F4D0-F01A-1EF3-315B038C1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1CD9014-B1CD-9013-BC91-B990D6CEF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5E5DDF86-C8AF-0973-09FF-4678C29EB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6CD57D-5D9E-59F8-8380-5911C43C16AC}"/>
              </a:ext>
            </a:extLst>
          </p:cNvPr>
          <p:cNvSpPr txBox="1"/>
          <p:nvPr/>
        </p:nvSpPr>
        <p:spPr>
          <a:xfrm>
            <a:off x="1271451" y="1820091"/>
            <a:ext cx="399179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Object detection vs </a:t>
            </a:r>
            <a:br>
              <a:rPr lang="en-GB" sz="3200" dirty="0"/>
            </a:br>
            <a:r>
              <a:rPr lang="en-GB" sz="3200" dirty="0"/>
              <a:t>object recognition</a:t>
            </a:r>
          </a:p>
          <a:p>
            <a:endParaRPr lang="en-GB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06F2AE-7392-13A1-3334-2723324009AE}"/>
              </a:ext>
            </a:extLst>
          </p:cNvPr>
          <p:cNvSpPr txBox="1"/>
          <p:nvPr/>
        </p:nvSpPr>
        <p:spPr>
          <a:xfrm>
            <a:off x="795785" y="984069"/>
            <a:ext cx="35933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Class Activity 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642710-7053-DAB3-7588-48F52A6F9965}"/>
              </a:ext>
            </a:extLst>
          </p:cNvPr>
          <p:cNvSpPr txBox="1"/>
          <p:nvPr/>
        </p:nvSpPr>
        <p:spPr>
          <a:xfrm>
            <a:off x="1210491" y="4354286"/>
            <a:ext cx="45654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Also search a example of SIFT and HOG and </a:t>
            </a:r>
            <a:br>
              <a:rPr lang="en-GB" dirty="0"/>
            </a:br>
            <a:r>
              <a:rPr lang="en-GB" dirty="0"/>
              <a:t>try those in class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F8A198-1E67-337B-559C-1F9142718E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0367" y="1201175"/>
            <a:ext cx="4474982" cy="4424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4127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Deep learning for computer vision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Modern CV often learns features directly from data.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15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777240" y="1463040"/>
            <a:ext cx="5577840" cy="347472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0B1220"/>
                </a:solidFill>
              </a:rPr>
              <a:t>CNNs learn filters that detect visual features from training data.</a:t>
            </a:r>
            <a:endParaRPr lang="en-US" sz="19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0B1220"/>
                </a:solidFill>
              </a:rPr>
              <a:t>Early layers often learn edges and textures; deeper layers learn shapes and object parts.</a:t>
            </a:r>
            <a:endParaRPr lang="en-US" sz="19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0B1220"/>
                </a:solidFill>
              </a:rPr>
              <a:t>Region-based detectors and newer architectures can perform detection and localisation.</a:t>
            </a:r>
            <a:endParaRPr lang="en-US" sz="19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0B1220"/>
                </a:solidFill>
              </a:rPr>
              <a:t>Deep models usually need more data and compute, but can outperform hand-crafted methods.</a:t>
            </a:r>
            <a:endParaRPr lang="en-US" sz="1900" dirty="0"/>
          </a:p>
        </p:txBody>
      </p:sp>
      <p:sp>
        <p:nvSpPr>
          <p:cNvPr id="9" name="Shape 7"/>
          <p:cNvSpPr/>
          <p:nvPr/>
        </p:nvSpPr>
        <p:spPr>
          <a:xfrm>
            <a:off x="6537960" y="1828800"/>
            <a:ext cx="1076706" cy="2057400"/>
          </a:xfrm>
          <a:prstGeom prst="roundRect">
            <a:avLst>
              <a:gd name="adj" fmla="val 6794"/>
            </a:avLst>
          </a:prstGeom>
          <a:solidFill>
            <a:srgbClr val="FFFFFF"/>
          </a:solidFill>
          <a:ln w="15240">
            <a:solidFill>
              <a:srgbClr val="6474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675120" y="197510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📷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7063283" y="2036064"/>
            <a:ext cx="601218" cy="3200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64748B"/>
                </a:solidFill>
              </a:rPr>
              <a:t>Image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6702552" y="2487168"/>
            <a:ext cx="747522" cy="12801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Raw pixels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7632954" y="274777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7797285" y="1828800"/>
            <a:ext cx="1076706" cy="2057400"/>
          </a:xfrm>
          <a:prstGeom prst="roundRect">
            <a:avLst>
              <a:gd name="adj" fmla="val 6794"/>
            </a:avLst>
          </a:prstGeom>
          <a:solidFill>
            <a:srgbClr val="FFFFFF"/>
          </a:solidFill>
          <a:ln w="15240">
            <a:solidFill>
              <a:srgbClr val="2563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7829093" y="1955510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▦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8090840" y="2108346"/>
            <a:ext cx="747522" cy="2050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2563EB"/>
                </a:solidFill>
              </a:rPr>
              <a:t>Convolution</a:t>
            </a: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7943850" y="2487168"/>
            <a:ext cx="747522" cy="12801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Learned filters</a:t>
            </a:r>
            <a:endParaRPr lang="en-US" sz="1150" dirty="0"/>
          </a:p>
        </p:txBody>
      </p:sp>
      <p:sp>
        <p:nvSpPr>
          <p:cNvPr id="18" name="Shape 16"/>
          <p:cNvSpPr/>
          <p:nvPr/>
        </p:nvSpPr>
        <p:spPr>
          <a:xfrm>
            <a:off x="8874252" y="274777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9020556" y="1828800"/>
            <a:ext cx="1076706" cy="2057400"/>
          </a:xfrm>
          <a:prstGeom prst="roundRect">
            <a:avLst>
              <a:gd name="adj" fmla="val 6794"/>
            </a:avLst>
          </a:prstGeom>
          <a:solidFill>
            <a:srgbClr val="FFFFFF"/>
          </a:solidFill>
          <a:ln w="15240">
            <a:solidFill>
              <a:srgbClr val="7C3A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9157716" y="197510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⬡</a:t>
            </a:r>
            <a:endParaRPr lang="en-US" sz="2000" dirty="0"/>
          </a:p>
        </p:txBody>
      </p:sp>
      <p:sp>
        <p:nvSpPr>
          <p:cNvPr id="21" name="Text 19"/>
          <p:cNvSpPr/>
          <p:nvPr/>
        </p:nvSpPr>
        <p:spPr>
          <a:xfrm>
            <a:off x="9352244" y="1965960"/>
            <a:ext cx="82436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7C3AED"/>
                </a:solidFill>
              </a:rPr>
              <a:t>Features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9185148" y="2487168"/>
            <a:ext cx="747522" cy="12801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Shapes and parts</a:t>
            </a:r>
            <a:endParaRPr lang="en-US" sz="1150" dirty="0"/>
          </a:p>
        </p:txBody>
      </p:sp>
      <p:sp>
        <p:nvSpPr>
          <p:cNvPr id="23" name="Shape 21"/>
          <p:cNvSpPr/>
          <p:nvPr/>
        </p:nvSpPr>
        <p:spPr>
          <a:xfrm>
            <a:off x="10115550" y="274777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10261853" y="1828800"/>
            <a:ext cx="1372797" cy="2057400"/>
          </a:xfrm>
          <a:prstGeom prst="roundRect">
            <a:avLst>
              <a:gd name="adj" fmla="val 6794"/>
            </a:avLst>
          </a:prstGeom>
          <a:solidFill>
            <a:srgbClr val="FFFFFF"/>
          </a:solidFill>
          <a:ln w="15240">
            <a:solidFill>
              <a:srgbClr val="10B98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10281122" y="1990343"/>
            <a:ext cx="227174" cy="1180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✅</a:t>
            </a:r>
            <a:endParaRPr lang="en-US" sz="2000" dirty="0"/>
          </a:p>
        </p:txBody>
      </p:sp>
      <p:sp>
        <p:nvSpPr>
          <p:cNvPr id="26" name="Text 24"/>
          <p:cNvSpPr/>
          <p:nvPr/>
        </p:nvSpPr>
        <p:spPr>
          <a:xfrm>
            <a:off x="10672887" y="1993392"/>
            <a:ext cx="857261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0B981"/>
                </a:solidFill>
              </a:rPr>
              <a:t>Prediction</a:t>
            </a:r>
            <a:endParaRPr lang="en-US" sz="1400" dirty="0"/>
          </a:p>
        </p:txBody>
      </p:sp>
      <p:sp>
        <p:nvSpPr>
          <p:cNvPr id="27" name="Text 25"/>
          <p:cNvSpPr/>
          <p:nvPr/>
        </p:nvSpPr>
        <p:spPr>
          <a:xfrm>
            <a:off x="10426446" y="2487168"/>
            <a:ext cx="747522" cy="12801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Class or box</a:t>
            </a:r>
            <a:endParaRPr lang="en-US" sz="11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Classical CV vs deep learning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A comparison students should be able to discuss.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16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594360" y="1417320"/>
            <a:ext cx="2057400" cy="502920"/>
          </a:xfrm>
          <a:prstGeom prst="rect">
            <a:avLst/>
          </a:prstGeom>
          <a:solidFill>
            <a:srgbClr val="102A43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67512" y="1554480"/>
            <a:ext cx="191109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</a:rPr>
              <a:t>Aspect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2651760" y="1417320"/>
            <a:ext cx="4572000" cy="502920"/>
          </a:xfrm>
          <a:prstGeom prst="rect">
            <a:avLst/>
          </a:prstGeom>
          <a:solidFill>
            <a:srgbClr val="2563EB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2724912" y="1554480"/>
            <a:ext cx="442569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</a:rPr>
              <a:t>Classical CV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7223760" y="1417320"/>
            <a:ext cx="4572000" cy="502920"/>
          </a:xfrm>
          <a:prstGeom prst="rect">
            <a:avLst/>
          </a:prstGeom>
          <a:solidFill>
            <a:srgbClr val="2563EB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296912" y="1554480"/>
            <a:ext cx="442569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</a:rPr>
              <a:t>Deep learning CV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594360" y="1920240"/>
            <a:ext cx="2057400" cy="566928"/>
          </a:xfrm>
          <a:prstGeom prst="rect">
            <a:avLst/>
          </a:prstGeom>
          <a:solidFill>
            <a:srgbClr val="FFFFFF"/>
          </a:solidFill>
          <a:ln w="762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85800" y="2075688"/>
            <a:ext cx="18745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Features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2651760" y="1920240"/>
            <a:ext cx="4572000" cy="566928"/>
          </a:xfrm>
          <a:prstGeom prst="rect">
            <a:avLst/>
          </a:prstGeom>
          <a:solidFill>
            <a:srgbClr val="FFFFFF"/>
          </a:solidFill>
          <a:ln w="762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2743200" y="2075688"/>
            <a:ext cx="43891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Hand-designed: SIFT, HOG, templates</a:t>
            </a:r>
            <a:endParaRPr lang="en-US" sz="1150" dirty="0"/>
          </a:p>
        </p:txBody>
      </p:sp>
      <p:sp>
        <p:nvSpPr>
          <p:cNvPr id="18" name="Shape 16"/>
          <p:cNvSpPr/>
          <p:nvPr/>
        </p:nvSpPr>
        <p:spPr>
          <a:xfrm>
            <a:off x="7223760" y="1920240"/>
            <a:ext cx="4572000" cy="566928"/>
          </a:xfrm>
          <a:prstGeom prst="rect">
            <a:avLst/>
          </a:prstGeom>
          <a:solidFill>
            <a:srgbClr val="FFFFFF"/>
          </a:solidFill>
          <a:ln w="762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7315200" y="2075688"/>
            <a:ext cx="43891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Learned automatically from data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594360" y="2487168"/>
            <a:ext cx="2057400" cy="566928"/>
          </a:xfrm>
          <a:prstGeom prst="rect">
            <a:avLst/>
          </a:prstGeom>
          <a:solidFill>
            <a:srgbClr val="F1F5F9"/>
          </a:solidFill>
          <a:ln w="762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85800" y="2642616"/>
            <a:ext cx="18745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Data need</a:t>
            </a:r>
            <a:endParaRPr lang="en-US" sz="1150" dirty="0"/>
          </a:p>
        </p:txBody>
      </p:sp>
      <p:sp>
        <p:nvSpPr>
          <p:cNvPr id="22" name="Shape 20"/>
          <p:cNvSpPr/>
          <p:nvPr/>
        </p:nvSpPr>
        <p:spPr>
          <a:xfrm>
            <a:off x="2651760" y="2487168"/>
            <a:ext cx="4572000" cy="566928"/>
          </a:xfrm>
          <a:prstGeom prst="rect">
            <a:avLst/>
          </a:prstGeom>
          <a:solidFill>
            <a:srgbClr val="F1F5F9"/>
          </a:solidFill>
          <a:ln w="762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2743200" y="2642616"/>
            <a:ext cx="43891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Can work with smaller datasets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7223760" y="2487168"/>
            <a:ext cx="4572000" cy="566928"/>
          </a:xfrm>
          <a:prstGeom prst="rect">
            <a:avLst/>
          </a:prstGeom>
          <a:solidFill>
            <a:srgbClr val="F1F5F9"/>
          </a:solidFill>
          <a:ln w="762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7315200" y="2642616"/>
            <a:ext cx="43891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Usually needs larger datasets</a:t>
            </a:r>
            <a:endParaRPr lang="en-US" sz="1150" dirty="0"/>
          </a:p>
        </p:txBody>
      </p:sp>
      <p:sp>
        <p:nvSpPr>
          <p:cNvPr id="26" name="Shape 24"/>
          <p:cNvSpPr/>
          <p:nvPr/>
        </p:nvSpPr>
        <p:spPr>
          <a:xfrm>
            <a:off x="594360" y="3054096"/>
            <a:ext cx="2057400" cy="566928"/>
          </a:xfrm>
          <a:prstGeom prst="rect">
            <a:avLst/>
          </a:prstGeom>
          <a:solidFill>
            <a:srgbClr val="FFFFFF"/>
          </a:solidFill>
          <a:ln w="762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685800" y="3209544"/>
            <a:ext cx="18745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Interpretability</a:t>
            </a:r>
            <a:endParaRPr lang="en-US" sz="1150" dirty="0"/>
          </a:p>
        </p:txBody>
      </p:sp>
      <p:sp>
        <p:nvSpPr>
          <p:cNvPr id="28" name="Shape 26"/>
          <p:cNvSpPr/>
          <p:nvPr/>
        </p:nvSpPr>
        <p:spPr>
          <a:xfrm>
            <a:off x="2651760" y="3054096"/>
            <a:ext cx="4572000" cy="566928"/>
          </a:xfrm>
          <a:prstGeom prst="rect">
            <a:avLst/>
          </a:prstGeom>
          <a:solidFill>
            <a:srgbClr val="FFFFFF"/>
          </a:solidFill>
          <a:ln w="762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2743200" y="3209544"/>
            <a:ext cx="43891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Often more transparent</a:t>
            </a:r>
            <a:endParaRPr lang="en-US" sz="1150" dirty="0"/>
          </a:p>
        </p:txBody>
      </p:sp>
      <p:sp>
        <p:nvSpPr>
          <p:cNvPr id="30" name="Shape 28"/>
          <p:cNvSpPr/>
          <p:nvPr/>
        </p:nvSpPr>
        <p:spPr>
          <a:xfrm>
            <a:off x="7223760" y="3054096"/>
            <a:ext cx="4572000" cy="566928"/>
          </a:xfrm>
          <a:prstGeom prst="rect">
            <a:avLst/>
          </a:prstGeom>
          <a:solidFill>
            <a:srgbClr val="FFFFFF"/>
          </a:solidFill>
          <a:ln w="762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7315200" y="3209544"/>
            <a:ext cx="43891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Often less transparent</a:t>
            </a:r>
            <a:endParaRPr lang="en-US" sz="1150" dirty="0"/>
          </a:p>
        </p:txBody>
      </p:sp>
      <p:sp>
        <p:nvSpPr>
          <p:cNvPr id="32" name="Shape 30"/>
          <p:cNvSpPr/>
          <p:nvPr/>
        </p:nvSpPr>
        <p:spPr>
          <a:xfrm>
            <a:off x="594360" y="3621024"/>
            <a:ext cx="2057400" cy="566928"/>
          </a:xfrm>
          <a:prstGeom prst="rect">
            <a:avLst/>
          </a:prstGeom>
          <a:solidFill>
            <a:srgbClr val="F1F5F9"/>
          </a:solidFill>
          <a:ln w="762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685800" y="3776472"/>
            <a:ext cx="18745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Robustness</a:t>
            </a:r>
            <a:endParaRPr lang="en-US" sz="1150" dirty="0"/>
          </a:p>
        </p:txBody>
      </p:sp>
      <p:sp>
        <p:nvSpPr>
          <p:cNvPr id="34" name="Shape 32"/>
          <p:cNvSpPr/>
          <p:nvPr/>
        </p:nvSpPr>
        <p:spPr>
          <a:xfrm>
            <a:off x="2651760" y="3621024"/>
            <a:ext cx="4572000" cy="566928"/>
          </a:xfrm>
          <a:prstGeom prst="rect">
            <a:avLst/>
          </a:prstGeom>
          <a:solidFill>
            <a:srgbClr val="F1F5F9"/>
          </a:solidFill>
          <a:ln w="762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2743200" y="3776472"/>
            <a:ext cx="43891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May struggle with variation</a:t>
            </a:r>
            <a:endParaRPr lang="en-US" sz="1150" dirty="0"/>
          </a:p>
        </p:txBody>
      </p:sp>
      <p:sp>
        <p:nvSpPr>
          <p:cNvPr id="36" name="Shape 34"/>
          <p:cNvSpPr/>
          <p:nvPr/>
        </p:nvSpPr>
        <p:spPr>
          <a:xfrm>
            <a:off x="7223760" y="3621024"/>
            <a:ext cx="4572000" cy="566928"/>
          </a:xfrm>
          <a:prstGeom prst="rect">
            <a:avLst/>
          </a:prstGeom>
          <a:solidFill>
            <a:srgbClr val="F1F5F9"/>
          </a:solidFill>
          <a:ln w="762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7315200" y="3776472"/>
            <a:ext cx="43891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Can handle variation if trained well</a:t>
            </a:r>
            <a:endParaRPr lang="en-US" sz="1150" dirty="0"/>
          </a:p>
        </p:txBody>
      </p:sp>
      <p:sp>
        <p:nvSpPr>
          <p:cNvPr id="38" name="Shape 36"/>
          <p:cNvSpPr/>
          <p:nvPr/>
        </p:nvSpPr>
        <p:spPr>
          <a:xfrm>
            <a:off x="594360" y="4187952"/>
            <a:ext cx="2057400" cy="566928"/>
          </a:xfrm>
          <a:prstGeom prst="rect">
            <a:avLst/>
          </a:prstGeom>
          <a:solidFill>
            <a:srgbClr val="FFFFFF"/>
          </a:solidFill>
          <a:ln w="762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685800" y="4343400"/>
            <a:ext cx="18745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Compute</a:t>
            </a:r>
            <a:endParaRPr lang="en-US" sz="1150" dirty="0"/>
          </a:p>
        </p:txBody>
      </p:sp>
      <p:sp>
        <p:nvSpPr>
          <p:cNvPr id="40" name="Shape 38"/>
          <p:cNvSpPr/>
          <p:nvPr/>
        </p:nvSpPr>
        <p:spPr>
          <a:xfrm>
            <a:off x="2651760" y="4187952"/>
            <a:ext cx="4572000" cy="566928"/>
          </a:xfrm>
          <a:prstGeom prst="rect">
            <a:avLst/>
          </a:prstGeom>
          <a:solidFill>
            <a:srgbClr val="FFFFFF"/>
          </a:solidFill>
          <a:ln w="762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2743200" y="4343400"/>
            <a:ext cx="43891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Often lighter</a:t>
            </a:r>
            <a:endParaRPr lang="en-US" sz="1150" dirty="0"/>
          </a:p>
        </p:txBody>
      </p:sp>
      <p:sp>
        <p:nvSpPr>
          <p:cNvPr id="42" name="Shape 40"/>
          <p:cNvSpPr/>
          <p:nvPr/>
        </p:nvSpPr>
        <p:spPr>
          <a:xfrm>
            <a:off x="7223760" y="4187952"/>
            <a:ext cx="4572000" cy="566928"/>
          </a:xfrm>
          <a:prstGeom prst="rect">
            <a:avLst/>
          </a:prstGeom>
          <a:solidFill>
            <a:srgbClr val="FFFFFF"/>
          </a:solidFill>
          <a:ln w="762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7315200" y="4343400"/>
            <a:ext cx="43891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Can be compute-heavy</a:t>
            </a:r>
            <a:endParaRPr lang="en-US" sz="1150" dirty="0"/>
          </a:p>
        </p:txBody>
      </p:sp>
      <p:sp>
        <p:nvSpPr>
          <p:cNvPr id="44" name="Shape 42"/>
          <p:cNvSpPr/>
          <p:nvPr/>
        </p:nvSpPr>
        <p:spPr>
          <a:xfrm>
            <a:off x="1005840" y="5532120"/>
            <a:ext cx="10195560" cy="594360"/>
          </a:xfrm>
          <a:prstGeom prst="roundRect">
            <a:avLst>
              <a:gd name="adj" fmla="val 15385"/>
            </a:avLst>
          </a:prstGeom>
          <a:solidFill>
            <a:srgbClr val="EFF6FF"/>
          </a:solidFill>
          <a:ln w="15240">
            <a:solidFill>
              <a:srgbClr val="BFDB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1325880" y="5879592"/>
            <a:ext cx="9555480" cy="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02A43"/>
                </a:solidFill>
              </a:rPr>
              <a:t>Neither approach is universally best: choose based on task, data, compute and explainability needs.</a:t>
            </a:r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8709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CNN intuition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Why CNNs are suited to images.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17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777240" y="1417320"/>
            <a:ext cx="5532120" cy="425196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Images have spatial structure: nearby pixels are usually related.</a:t>
            </a: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A convolutional filter slides over the image and detects local patterns.</a:t>
            </a: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The same filter is reused across the image: this is weight sharing.</a:t>
            </a: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Pooling reduces feature map size and helps focus on important patterns.</a:t>
            </a: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Fully connected layers use extracted features to classify the image.</a:t>
            </a: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6629400" y="1874520"/>
            <a:ext cx="1019556" cy="2560320"/>
          </a:xfrm>
          <a:prstGeom prst="roundRect">
            <a:avLst>
              <a:gd name="adj" fmla="val 7175"/>
            </a:avLst>
          </a:prstGeom>
          <a:solidFill>
            <a:srgbClr val="FFFFFF"/>
          </a:solidFill>
          <a:ln w="15240">
            <a:solidFill>
              <a:srgbClr val="6474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641200" y="1971620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🖼️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7086600" y="2039112"/>
            <a:ext cx="530352" cy="2982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64748B"/>
                </a:solidFill>
              </a:rPr>
              <a:t>Image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6793992" y="2532888"/>
            <a:ext cx="690372" cy="1783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Height × width × channels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7667244" y="304495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7813548" y="1874520"/>
            <a:ext cx="1019556" cy="2560320"/>
          </a:xfrm>
          <a:prstGeom prst="roundRect">
            <a:avLst>
              <a:gd name="adj" fmla="val 7175"/>
            </a:avLst>
          </a:prstGeom>
          <a:solidFill>
            <a:srgbClr val="FFFFFF"/>
          </a:solidFill>
          <a:ln w="15240">
            <a:solidFill>
              <a:srgbClr val="2563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7950708" y="202082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▦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8222185" y="2039112"/>
            <a:ext cx="473759" cy="3383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563EB"/>
                </a:solidFill>
              </a:rPr>
              <a:t>Filter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7978140" y="2532888"/>
            <a:ext cx="690372" cy="1783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Slides across local regions</a:t>
            </a:r>
            <a:endParaRPr lang="en-US" sz="1150" dirty="0"/>
          </a:p>
        </p:txBody>
      </p:sp>
      <p:sp>
        <p:nvSpPr>
          <p:cNvPr id="18" name="Shape 16"/>
          <p:cNvSpPr/>
          <p:nvPr/>
        </p:nvSpPr>
        <p:spPr>
          <a:xfrm>
            <a:off x="8851392" y="304495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8997696" y="1874520"/>
            <a:ext cx="1318650" cy="2560320"/>
          </a:xfrm>
          <a:prstGeom prst="roundRect">
            <a:avLst>
              <a:gd name="adj" fmla="val 7175"/>
            </a:avLst>
          </a:prstGeom>
          <a:solidFill>
            <a:srgbClr val="FFFFFF"/>
          </a:solidFill>
          <a:ln w="15240">
            <a:solidFill>
              <a:srgbClr val="10B98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9134856" y="202082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🗺️</a:t>
            </a:r>
            <a:endParaRPr lang="en-US" sz="2000" dirty="0"/>
          </a:p>
        </p:txBody>
      </p:sp>
      <p:sp>
        <p:nvSpPr>
          <p:cNvPr id="21" name="Text 19"/>
          <p:cNvSpPr/>
          <p:nvPr/>
        </p:nvSpPr>
        <p:spPr>
          <a:xfrm>
            <a:off x="9592055" y="2039112"/>
            <a:ext cx="690371" cy="297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0B981"/>
                </a:solidFill>
              </a:rPr>
              <a:t>Feature map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9162288" y="2532888"/>
            <a:ext cx="690372" cy="1783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Shows where pattern appears</a:t>
            </a:r>
            <a:endParaRPr lang="en-US" sz="1150" dirty="0"/>
          </a:p>
        </p:txBody>
      </p:sp>
      <p:sp>
        <p:nvSpPr>
          <p:cNvPr id="23" name="Shape 21"/>
          <p:cNvSpPr/>
          <p:nvPr/>
        </p:nvSpPr>
        <p:spPr>
          <a:xfrm>
            <a:off x="10398927" y="3002715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10575036" y="1877139"/>
            <a:ext cx="1440551" cy="2560320"/>
          </a:xfrm>
          <a:prstGeom prst="roundRect">
            <a:avLst>
              <a:gd name="adj" fmla="val 7175"/>
            </a:avLst>
          </a:prstGeom>
          <a:solidFill>
            <a:srgbClr val="FFFFFF"/>
          </a:solidFill>
          <a:ln w="1524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10691436" y="1971185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🏷️</a:t>
            </a:r>
            <a:endParaRPr lang="en-US" sz="2000" dirty="0"/>
          </a:p>
        </p:txBody>
      </p:sp>
      <p:sp>
        <p:nvSpPr>
          <p:cNvPr id="26" name="Text 24"/>
          <p:cNvSpPr/>
          <p:nvPr/>
        </p:nvSpPr>
        <p:spPr>
          <a:xfrm>
            <a:off x="11102916" y="2031057"/>
            <a:ext cx="1002638" cy="198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59E0B"/>
                </a:solidFill>
              </a:rPr>
              <a:t>Classifier</a:t>
            </a:r>
            <a:endParaRPr lang="en-US" sz="1400" dirty="0"/>
          </a:p>
        </p:txBody>
      </p:sp>
      <p:sp>
        <p:nvSpPr>
          <p:cNvPr id="27" name="Text 25"/>
          <p:cNvSpPr/>
          <p:nvPr/>
        </p:nvSpPr>
        <p:spPr>
          <a:xfrm>
            <a:off x="10950125" y="2532888"/>
            <a:ext cx="690372" cy="1783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Predicts object class</a:t>
            </a:r>
            <a:endParaRPr lang="en-US" sz="115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Why robust object recognition is hard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The same object can look very different.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18</a:t>
            </a:r>
            <a:endParaRPr lang="en-US" sz="850" dirty="0"/>
          </a:p>
        </p:txBody>
      </p:sp>
      <p:pic>
        <p:nvPicPr>
          <p:cNvPr id="8" name="Image 0" descr="/mnt/data/a_single_composite_image_divided_into_four_panels.png"/>
          <p:cNvPicPr>
            <a:picLocks noChangeAspect="1"/>
          </p:cNvPicPr>
          <p:nvPr/>
        </p:nvPicPr>
        <p:blipFill>
          <a:blip r:embed="rId3"/>
          <a:srcRect l="11855" r="11855"/>
          <a:stretch/>
        </p:blipFill>
        <p:spPr>
          <a:xfrm>
            <a:off x="658368" y="1417320"/>
            <a:ext cx="5577840" cy="411480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675120" y="1463040"/>
            <a:ext cx="4480560" cy="402336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Lighting changes can alter colour and contrast.</a:t>
            </a: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Occlusion hides parts of the object.</a:t>
            </a: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Motion blur reduces detail.</a:t>
            </a: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Crowded scenes create visual clutter.</a:t>
            </a: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Robust systems need diverse data and careful evaluation.</a:t>
            </a:r>
            <a:endParaRPr lang="en-US" sz="18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Depth estimation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Estimating distance from visual evidence.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19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731520" y="1463040"/>
            <a:ext cx="521208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96112" y="160934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📏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325880" y="1627632"/>
            <a:ext cx="4434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563EB"/>
                </a:solidFill>
              </a:rPr>
              <a:t>Definition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914400" y="2029968"/>
            <a:ext cx="4846320" cy="6217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Depth estimation is the process of estimating how far objects or surfaces are from the camera.</a:t>
            </a:r>
            <a:endParaRPr lang="en-US" sz="1350" dirty="0"/>
          </a:p>
        </p:txBody>
      </p:sp>
      <p:sp>
        <p:nvSpPr>
          <p:cNvPr id="12" name="Shape 10"/>
          <p:cNvSpPr/>
          <p:nvPr/>
        </p:nvSpPr>
        <p:spPr>
          <a:xfrm>
            <a:off x="731520" y="3017520"/>
            <a:ext cx="521208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96112" y="316382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🚗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1325880" y="3182112"/>
            <a:ext cx="4434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0B981"/>
                </a:solidFill>
              </a:rPr>
              <a:t>Why it matters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914400" y="3584448"/>
            <a:ext cx="4846320" cy="75895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Robots, autonomous vehicles and AR systems need depth to navigate, avoid obstacles and place virtual objects correctly.</a:t>
            </a:r>
            <a:endParaRPr lang="en-US" sz="1350" dirty="0"/>
          </a:p>
        </p:txBody>
      </p:sp>
      <p:sp>
        <p:nvSpPr>
          <p:cNvPr id="16" name="Shape 14"/>
          <p:cNvSpPr/>
          <p:nvPr/>
        </p:nvSpPr>
        <p:spPr>
          <a:xfrm>
            <a:off x="731520" y="4709160"/>
            <a:ext cx="5212080" cy="100584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96112" y="485546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🧭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1325880" y="4873752"/>
            <a:ext cx="4434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7C3AED"/>
                </a:solidFill>
              </a:rPr>
              <a:t>Main sources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914400" y="5276088"/>
            <a:ext cx="4846320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Stereo vision, depth sensors, LiDAR, monocular cues and learned depth models.</a:t>
            </a:r>
            <a:endParaRPr lang="en-US" sz="1350" dirty="0"/>
          </a:p>
        </p:txBody>
      </p:sp>
      <p:pic>
        <p:nvPicPr>
          <p:cNvPr id="20" name="Image 0" descr="/mnt/data/a_clean_infographic_style_3d_illustration_on_a_dar.png"/>
          <p:cNvPicPr>
            <a:picLocks noChangeAspect="1"/>
          </p:cNvPicPr>
          <p:nvPr/>
        </p:nvPicPr>
        <p:blipFill>
          <a:blip r:embed="rId3"/>
          <a:srcRect l="17019" r="17019"/>
          <a:stretch/>
        </p:blipFill>
        <p:spPr>
          <a:xfrm>
            <a:off x="6492240" y="1417320"/>
            <a:ext cx="4983480" cy="425196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Stereo vision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Two views can reveal depth through disparity.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20</a:t>
            </a:r>
            <a:endParaRPr lang="en-US" sz="850" dirty="0"/>
          </a:p>
        </p:txBody>
      </p:sp>
      <p:pic>
        <p:nvPicPr>
          <p:cNvPr id="8" name="Image 0" descr="/mnt/data/a_clean_infographic_style_3d_illustration_on_a_dar.png"/>
          <p:cNvPicPr>
            <a:picLocks noChangeAspect="1"/>
          </p:cNvPicPr>
          <p:nvPr/>
        </p:nvPicPr>
        <p:blipFill>
          <a:blip r:embed="rId3"/>
          <a:srcRect l="11229" r="11229"/>
          <a:stretch/>
        </p:blipFill>
        <p:spPr>
          <a:xfrm>
            <a:off x="640080" y="1371600"/>
            <a:ext cx="5669280" cy="411480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557554" y="1508760"/>
            <a:ext cx="4689566" cy="406908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Two cameras observe the same scene from slightly different positions.</a:t>
            </a: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Nearby objects shift more between the two images; far objects shift less.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This shift is called disparity.</a:t>
            </a: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Depth can be calculated using camera geometry when calibration is known.</a:t>
            </a: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B1220"/>
                </a:solidFill>
              </a:rPr>
              <a:t>Limitation: matching points can be difficult in textureless or reflective scenes.</a:t>
            </a:r>
            <a:endParaRPr lang="en-US" sz="18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8709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Depth sensors and LiDAR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Active sensing can measure depth more directly.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21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777240" y="1463040"/>
            <a:ext cx="5166360" cy="1463040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941832" y="160934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📷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371600" y="1627632"/>
            <a:ext cx="4389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563EB"/>
                </a:solidFill>
              </a:rPr>
              <a:t>Depth camera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960120" y="2029968"/>
            <a:ext cx="4800600" cy="8046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Uses active infrared or structured light/time-of-flight methods to estimate distance.</a:t>
            </a:r>
            <a:endParaRPr lang="en-US" sz="1350" dirty="0"/>
          </a:p>
        </p:txBody>
      </p:sp>
      <p:sp>
        <p:nvSpPr>
          <p:cNvPr id="12" name="Shape 10"/>
          <p:cNvSpPr/>
          <p:nvPr/>
        </p:nvSpPr>
        <p:spPr>
          <a:xfrm>
            <a:off x="777240" y="3246120"/>
            <a:ext cx="5166360" cy="1463040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941832" y="339242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📡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1371600" y="3410712"/>
            <a:ext cx="4389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0B981"/>
                </a:solidFill>
              </a:rPr>
              <a:t>LiDAR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960120" y="3813048"/>
            <a:ext cx="4800600" cy="8046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Emits laser pulses and measures return time to create a 3D point cloud of the environment.</a:t>
            </a:r>
            <a:endParaRPr lang="en-US" sz="1350" dirty="0"/>
          </a:p>
        </p:txBody>
      </p:sp>
      <p:sp>
        <p:nvSpPr>
          <p:cNvPr id="16" name="Shape 14"/>
          <p:cNvSpPr/>
          <p:nvPr/>
        </p:nvSpPr>
        <p:spPr>
          <a:xfrm>
            <a:off x="777240" y="4873752"/>
            <a:ext cx="5166360" cy="1115568"/>
          </a:xfrm>
          <a:prstGeom prst="roundRect">
            <a:avLst>
              <a:gd name="adj" fmla="val 8889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941832" y="517550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🔗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1371600" y="5193792"/>
            <a:ext cx="4389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7C3AED"/>
                </a:solidFill>
              </a:rPr>
              <a:t>Sensor fusion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960120" y="5596128"/>
            <a:ext cx="4800600" cy="1645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0B1220"/>
                </a:solidFill>
              </a:rPr>
              <a:t>Combining cameras, LiDAR and radar often gives more robust perception than one sensor alone.</a:t>
            </a:r>
            <a:endParaRPr lang="en-US" sz="1200" dirty="0"/>
          </a:p>
        </p:txBody>
      </p:sp>
      <p:pic>
        <p:nvPicPr>
          <p:cNvPr id="20" name="Image 0" descr="/mnt/data/a_clean_infographic_style_3d_illustration_on_a_dar.png"/>
          <p:cNvPicPr>
            <a:picLocks noChangeAspect="1"/>
          </p:cNvPicPr>
          <p:nvPr/>
        </p:nvPicPr>
        <p:blipFill>
          <a:blip r:embed="rId3"/>
          <a:srcRect l="43000" r="-3427"/>
          <a:stretch/>
        </p:blipFill>
        <p:spPr>
          <a:xfrm>
            <a:off x="6583680" y="1417320"/>
            <a:ext cx="4663440" cy="43434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Monocular depth cues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Humans and AI can infer depth from a single image.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22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685800" y="1600200"/>
            <a:ext cx="2585466" cy="210312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15240">
            <a:solidFill>
              <a:srgbClr val="2563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22960" y="174650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↘️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1280160" y="1764792"/>
            <a:ext cx="185394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563EB"/>
                </a:solidFill>
              </a:rPr>
              <a:t>Perspective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850392" y="2258568"/>
            <a:ext cx="2256282" cy="13258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Parallel lines converge with distance.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3289554" y="254203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3435858" y="1600200"/>
            <a:ext cx="2585466" cy="210312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15240">
            <a:solidFill>
              <a:srgbClr val="10B98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573018" y="174650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🌫️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4030218" y="1764792"/>
            <a:ext cx="185394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0B981"/>
                </a:solidFill>
              </a:rPr>
              <a:t>Texture/blur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3600450" y="2258568"/>
            <a:ext cx="2256282" cy="13258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Fine detail changes with distance.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6039612" y="254203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6185916" y="1600200"/>
            <a:ext cx="2585466" cy="210312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1524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6323076" y="174650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🌓</a:t>
            </a:r>
            <a:endParaRPr lang="en-US" sz="2000" dirty="0"/>
          </a:p>
        </p:txBody>
      </p:sp>
      <p:sp>
        <p:nvSpPr>
          <p:cNvPr id="20" name="Text 18"/>
          <p:cNvSpPr/>
          <p:nvPr/>
        </p:nvSpPr>
        <p:spPr>
          <a:xfrm>
            <a:off x="6780276" y="1764792"/>
            <a:ext cx="185394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59E0B"/>
                </a:solidFill>
              </a:rPr>
              <a:t>Shading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6350508" y="2258568"/>
            <a:ext cx="2256282" cy="13258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Light and shadows reveal shape.</a:t>
            </a:r>
            <a:endParaRPr lang="en-US" sz="1150" dirty="0"/>
          </a:p>
        </p:txBody>
      </p:sp>
      <p:sp>
        <p:nvSpPr>
          <p:cNvPr id="22" name="Shape 20"/>
          <p:cNvSpPr/>
          <p:nvPr/>
        </p:nvSpPr>
        <p:spPr>
          <a:xfrm>
            <a:off x="8789670" y="254203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8935974" y="1600200"/>
            <a:ext cx="2585466" cy="210312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15240">
            <a:solidFill>
              <a:srgbClr val="7C3A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9073134" y="174650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🚶</a:t>
            </a:r>
            <a:endParaRPr lang="en-US" sz="2000" dirty="0"/>
          </a:p>
        </p:txBody>
      </p:sp>
      <p:sp>
        <p:nvSpPr>
          <p:cNvPr id="25" name="Text 23"/>
          <p:cNvSpPr/>
          <p:nvPr/>
        </p:nvSpPr>
        <p:spPr>
          <a:xfrm>
            <a:off x="9530334" y="1764792"/>
            <a:ext cx="185394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7C3AED"/>
                </a:solidFill>
              </a:rPr>
              <a:t>Known size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9100566" y="2258568"/>
            <a:ext cx="2256282" cy="13258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Familiar objects provide scale cues.</a:t>
            </a:r>
            <a:endParaRPr lang="en-US" sz="1150" dirty="0"/>
          </a:p>
        </p:txBody>
      </p:sp>
      <p:sp>
        <p:nvSpPr>
          <p:cNvPr id="27" name="Text 25"/>
          <p:cNvSpPr/>
          <p:nvPr/>
        </p:nvSpPr>
        <p:spPr>
          <a:xfrm>
            <a:off x="914400" y="4343400"/>
            <a:ext cx="10058400" cy="132588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r>
              <a:rPr lang="en-US" sz="1900" dirty="0">
                <a:solidFill>
                  <a:srgbClr val="0B1220"/>
                </a:solidFill>
              </a:rPr>
              <a:t>Monocular cues are useful when only one camera is available.</a:t>
            </a:r>
            <a:endParaRPr lang="en-US" sz="1900" dirty="0"/>
          </a:p>
          <a:p>
            <a:r>
              <a:rPr lang="en-US" sz="1900" dirty="0">
                <a:solidFill>
                  <a:srgbClr val="0B1220"/>
                </a:solidFill>
              </a:rPr>
              <a:t>They are often ambiguous because many 3D scenes can produce the same 2D image.</a:t>
            </a:r>
            <a:endParaRPr lang="en-US" sz="1900" dirty="0"/>
          </a:p>
          <a:p>
            <a:r>
              <a:rPr lang="en-US" sz="1900" dirty="0">
                <a:solidFill>
                  <a:srgbClr val="0B1220"/>
                </a:solidFill>
              </a:rPr>
              <a:t>Deep learning models can learn statistical depth cues from large image-depth datasets.</a:t>
            </a:r>
            <a:endParaRPr lang="en-US" sz="190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3D reconstruction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Recovering scene structure from images or sensors.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23</a:t>
            </a:r>
            <a:endParaRPr lang="en-US" sz="850" dirty="0"/>
          </a:p>
        </p:txBody>
      </p:sp>
      <p:pic>
        <p:nvPicPr>
          <p:cNvPr id="8" name="Image 0" descr="/mnt/data/a_clean_infographic_style_3d_illustration_on_a_dar.png"/>
          <p:cNvPicPr>
            <a:picLocks noChangeAspect="1"/>
          </p:cNvPicPr>
          <p:nvPr/>
        </p:nvPicPr>
        <p:blipFill>
          <a:blip r:embed="rId3"/>
          <a:srcRect l="11682" r="11682"/>
          <a:stretch/>
        </p:blipFill>
        <p:spPr>
          <a:xfrm>
            <a:off x="685800" y="1325880"/>
            <a:ext cx="5852160" cy="4297680"/>
          </a:xfrm>
          <a:prstGeom prst="rect">
            <a:avLst/>
          </a:prstGeom>
        </p:spPr>
      </p:pic>
      <p:sp>
        <p:nvSpPr>
          <p:cNvPr id="9" name="Shape 6"/>
          <p:cNvSpPr/>
          <p:nvPr/>
        </p:nvSpPr>
        <p:spPr>
          <a:xfrm>
            <a:off x="6812280" y="1508760"/>
            <a:ext cx="962406" cy="3063240"/>
          </a:xfrm>
          <a:prstGeom prst="roundRect">
            <a:avLst>
              <a:gd name="adj" fmla="val 7601"/>
            </a:avLst>
          </a:prstGeom>
          <a:solidFill>
            <a:srgbClr val="FFFFFF"/>
          </a:solidFill>
          <a:ln w="15240">
            <a:solidFill>
              <a:srgbClr val="2563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6949440" y="165506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📷</a:t>
            </a:r>
            <a:endParaRPr lang="en-US" sz="2000" dirty="0"/>
          </a:p>
        </p:txBody>
      </p:sp>
      <p:sp>
        <p:nvSpPr>
          <p:cNvPr id="11" name="Text 8"/>
          <p:cNvSpPr/>
          <p:nvPr/>
        </p:nvSpPr>
        <p:spPr>
          <a:xfrm>
            <a:off x="7406640" y="1673352"/>
            <a:ext cx="23088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563EB"/>
                </a:solidFill>
              </a:rPr>
              <a:t>Capture</a:t>
            </a:r>
            <a:endParaRPr lang="en-US" sz="1400" dirty="0"/>
          </a:p>
        </p:txBody>
      </p:sp>
      <p:sp>
        <p:nvSpPr>
          <p:cNvPr id="12" name="Text 9"/>
          <p:cNvSpPr/>
          <p:nvPr/>
        </p:nvSpPr>
        <p:spPr>
          <a:xfrm>
            <a:off x="6976872" y="2167128"/>
            <a:ext cx="633222" cy="22860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Images or depth data</a:t>
            </a:r>
            <a:endParaRPr lang="en-US" sz="1150" dirty="0"/>
          </a:p>
        </p:txBody>
      </p:sp>
      <p:sp>
        <p:nvSpPr>
          <p:cNvPr id="13" name="Shape 10"/>
          <p:cNvSpPr/>
          <p:nvPr/>
        </p:nvSpPr>
        <p:spPr>
          <a:xfrm>
            <a:off x="7792974" y="293065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7939278" y="1508760"/>
            <a:ext cx="962406" cy="3063240"/>
          </a:xfrm>
          <a:prstGeom prst="roundRect">
            <a:avLst>
              <a:gd name="adj" fmla="val 7601"/>
            </a:avLst>
          </a:prstGeom>
          <a:solidFill>
            <a:srgbClr val="FFFFFF"/>
          </a:solidFill>
          <a:ln w="15240">
            <a:solidFill>
              <a:srgbClr val="10B98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8076438" y="165506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🔗</a:t>
            </a:r>
            <a:endParaRPr lang="en-US" sz="2000" dirty="0"/>
          </a:p>
        </p:txBody>
      </p:sp>
      <p:sp>
        <p:nvSpPr>
          <p:cNvPr id="16" name="Text 13"/>
          <p:cNvSpPr/>
          <p:nvPr/>
        </p:nvSpPr>
        <p:spPr>
          <a:xfrm>
            <a:off x="8533638" y="1673352"/>
            <a:ext cx="23088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0B981"/>
                </a:solidFill>
              </a:rPr>
              <a:t>Match</a:t>
            </a:r>
            <a:endParaRPr lang="en-US" sz="1400" dirty="0"/>
          </a:p>
        </p:txBody>
      </p:sp>
      <p:sp>
        <p:nvSpPr>
          <p:cNvPr id="17" name="Text 14"/>
          <p:cNvSpPr/>
          <p:nvPr/>
        </p:nvSpPr>
        <p:spPr>
          <a:xfrm>
            <a:off x="8103870" y="2167128"/>
            <a:ext cx="633222" cy="22860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Corresponding features</a:t>
            </a:r>
            <a:endParaRPr lang="en-US" sz="1150" dirty="0"/>
          </a:p>
        </p:txBody>
      </p:sp>
      <p:sp>
        <p:nvSpPr>
          <p:cNvPr id="18" name="Shape 15"/>
          <p:cNvSpPr/>
          <p:nvPr/>
        </p:nvSpPr>
        <p:spPr>
          <a:xfrm>
            <a:off x="8919972" y="293065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9066276" y="1508760"/>
            <a:ext cx="962406" cy="3063240"/>
          </a:xfrm>
          <a:prstGeom prst="roundRect">
            <a:avLst>
              <a:gd name="adj" fmla="val 7601"/>
            </a:avLst>
          </a:prstGeom>
          <a:solidFill>
            <a:srgbClr val="FFFFFF"/>
          </a:solidFill>
          <a:ln w="1524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9203436" y="165506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📐</a:t>
            </a:r>
            <a:endParaRPr lang="en-US" sz="2000" dirty="0"/>
          </a:p>
        </p:txBody>
      </p:sp>
      <p:sp>
        <p:nvSpPr>
          <p:cNvPr id="21" name="Text 18"/>
          <p:cNvSpPr/>
          <p:nvPr/>
        </p:nvSpPr>
        <p:spPr>
          <a:xfrm>
            <a:off x="9660636" y="1673352"/>
            <a:ext cx="23088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59E0B"/>
                </a:solidFill>
              </a:rPr>
              <a:t>Estimate geometry</a:t>
            </a:r>
            <a:endParaRPr lang="en-US" sz="1400" dirty="0"/>
          </a:p>
        </p:txBody>
      </p:sp>
      <p:sp>
        <p:nvSpPr>
          <p:cNvPr id="22" name="Text 19"/>
          <p:cNvSpPr/>
          <p:nvPr/>
        </p:nvSpPr>
        <p:spPr>
          <a:xfrm>
            <a:off x="9230868" y="2167128"/>
            <a:ext cx="633222" cy="22860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Camera pose and depth</a:t>
            </a:r>
            <a:endParaRPr lang="en-US" sz="1150" dirty="0"/>
          </a:p>
        </p:txBody>
      </p:sp>
      <p:sp>
        <p:nvSpPr>
          <p:cNvPr id="23" name="Shape 20"/>
          <p:cNvSpPr/>
          <p:nvPr/>
        </p:nvSpPr>
        <p:spPr>
          <a:xfrm>
            <a:off x="10046970" y="293065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1"/>
          <p:cNvSpPr/>
          <p:nvPr/>
        </p:nvSpPr>
        <p:spPr>
          <a:xfrm>
            <a:off x="10193274" y="1508760"/>
            <a:ext cx="962406" cy="3063240"/>
          </a:xfrm>
          <a:prstGeom prst="roundRect">
            <a:avLst>
              <a:gd name="adj" fmla="val 7601"/>
            </a:avLst>
          </a:prstGeom>
          <a:solidFill>
            <a:srgbClr val="FFFFFF"/>
          </a:solidFill>
          <a:ln w="15240">
            <a:solidFill>
              <a:srgbClr val="7C3A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10330434" y="165506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🧊</a:t>
            </a:r>
            <a:endParaRPr lang="en-US" sz="2000" dirty="0"/>
          </a:p>
        </p:txBody>
      </p:sp>
      <p:sp>
        <p:nvSpPr>
          <p:cNvPr id="26" name="Text 23"/>
          <p:cNvSpPr/>
          <p:nvPr/>
        </p:nvSpPr>
        <p:spPr>
          <a:xfrm>
            <a:off x="10787634" y="1673352"/>
            <a:ext cx="23088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7C3AED"/>
                </a:solidFill>
              </a:rPr>
              <a:t>Build model</a:t>
            </a:r>
            <a:endParaRPr lang="en-US" sz="1400" dirty="0"/>
          </a:p>
        </p:txBody>
      </p:sp>
      <p:sp>
        <p:nvSpPr>
          <p:cNvPr id="27" name="Text 24"/>
          <p:cNvSpPr/>
          <p:nvPr/>
        </p:nvSpPr>
        <p:spPr>
          <a:xfrm>
            <a:off x="10357866" y="2167128"/>
            <a:ext cx="633222" cy="22860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Point cloud, mesh or map</a:t>
            </a:r>
            <a:endParaRPr lang="en-US" sz="1150" dirty="0"/>
          </a:p>
        </p:txBody>
      </p:sp>
      <p:sp>
        <p:nvSpPr>
          <p:cNvPr id="28" name="Shape 25"/>
          <p:cNvSpPr/>
          <p:nvPr/>
        </p:nvSpPr>
        <p:spPr>
          <a:xfrm>
            <a:off x="6812280" y="5074920"/>
            <a:ext cx="4343400" cy="777240"/>
          </a:xfrm>
          <a:prstGeom prst="roundRect">
            <a:avLst>
              <a:gd name="adj" fmla="val 11765"/>
            </a:avLst>
          </a:prstGeom>
          <a:solidFill>
            <a:srgbClr val="EFF6FF"/>
          </a:solidFill>
          <a:ln w="15240">
            <a:solidFill>
              <a:srgbClr val="BFDB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6"/>
          <p:cNvSpPr/>
          <p:nvPr/>
        </p:nvSpPr>
        <p:spPr>
          <a:xfrm>
            <a:off x="7132320" y="5422392"/>
            <a:ext cx="370332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400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02A43"/>
                </a:solidFill>
              </a:rPr>
              <a:t>3D reconstruction combines visual evidence into a spatial model of the scene.</a:t>
            </a:r>
            <a:endParaRPr lang="en-US" sz="21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5A2A286-5166-D8B1-857F-D463CB046F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3A2D4F7-FFE3-8567-30A8-EEE007D45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70CA160-0967-0837-6479-8618A37C4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C7AA80-0425-8BDF-5320-76AB9C7E4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398CFC2-BE52-9701-36A7-11C91710F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C7E80B09-27F7-436B-2361-070093B45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C73DE3D-7B0C-B5B6-DEBB-2ABDA89D9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E070D85D-CDB7-F695-083F-23962567A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451681-2946-22BD-C05E-9B8EF53F742A}"/>
              </a:ext>
            </a:extLst>
          </p:cNvPr>
          <p:cNvSpPr txBox="1"/>
          <p:nvPr/>
        </p:nvSpPr>
        <p:spPr>
          <a:xfrm>
            <a:off x="1271451" y="1820091"/>
            <a:ext cx="50914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Feature matching as 3D </a:t>
            </a:r>
            <a:br>
              <a:rPr lang="en-GB" sz="3200" dirty="0"/>
            </a:br>
            <a:r>
              <a:rPr lang="en-GB" sz="3200" dirty="0"/>
              <a:t>reconstruction foundation</a:t>
            </a:r>
          </a:p>
          <a:p>
            <a:endParaRPr lang="en-GB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ACE41B-DA81-1389-84D4-D3D1641F863A}"/>
              </a:ext>
            </a:extLst>
          </p:cNvPr>
          <p:cNvSpPr txBox="1"/>
          <p:nvPr/>
        </p:nvSpPr>
        <p:spPr>
          <a:xfrm>
            <a:off x="795785" y="984069"/>
            <a:ext cx="35933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Class Activity 5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FD3FB5-9F21-62AD-381A-D9020DD730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930" y="788965"/>
            <a:ext cx="5005219" cy="4984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0059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Geometry + photometry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Two complementary sources of reconstruction evidence.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24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777240" y="1508760"/>
            <a:ext cx="5212080" cy="187452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941832" y="165506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📐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371600" y="1673352"/>
            <a:ext cx="4434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563EB"/>
                </a:solidFill>
              </a:rPr>
              <a:t>Geometric information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960120" y="2075688"/>
            <a:ext cx="4846320" cy="121615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Uses camera positions, projection geometry, feature correspondences and triangulation to estimate 3D structure.</a:t>
            </a:r>
            <a:endParaRPr lang="en-US" sz="1350" dirty="0"/>
          </a:p>
        </p:txBody>
      </p:sp>
      <p:sp>
        <p:nvSpPr>
          <p:cNvPr id="12" name="Shape 10"/>
          <p:cNvSpPr/>
          <p:nvPr/>
        </p:nvSpPr>
        <p:spPr>
          <a:xfrm>
            <a:off x="777240" y="3840480"/>
            <a:ext cx="5212080" cy="187452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941832" y="398678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🎨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1371600" y="4005072"/>
            <a:ext cx="4434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0B981"/>
                </a:solidFill>
              </a:rPr>
              <a:t>Photometric information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960120" y="4407408"/>
            <a:ext cx="4846320" cy="121615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Uses brightness, colour, texture and shading consistency across images to refine surfaces and appearance.</a:t>
            </a:r>
            <a:endParaRPr lang="en-US" sz="1350" dirty="0"/>
          </a:p>
        </p:txBody>
      </p:sp>
      <p:pic>
        <p:nvPicPr>
          <p:cNvPr id="16" name="Image 0" descr="/mnt/data/a_clean_infographic_style_3d_illustration_on_a_dar.png"/>
          <p:cNvPicPr>
            <a:picLocks noChangeAspect="1"/>
          </p:cNvPicPr>
          <p:nvPr/>
        </p:nvPicPr>
        <p:blipFill>
          <a:blip r:embed="rId3"/>
          <a:srcRect l="35000" r="5203"/>
          <a:stretch/>
        </p:blipFill>
        <p:spPr>
          <a:xfrm>
            <a:off x="6583680" y="1417320"/>
            <a:ext cx="4663440" cy="4389120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Applications of 3D reconstruction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Where 3D scene understanding is used.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25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731520" y="1463040"/>
            <a:ext cx="3383280" cy="192024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96112" y="160934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🚗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325880" y="1627632"/>
            <a:ext cx="2606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563EB"/>
                </a:solidFill>
              </a:rPr>
              <a:t>Autonomous vehicles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914400" y="2029968"/>
            <a:ext cx="3017520" cy="12618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Build local 3D maps for navigation and obstacle avoidance.</a:t>
            </a:r>
            <a:endParaRPr lang="en-US" sz="1350" dirty="0"/>
          </a:p>
        </p:txBody>
      </p:sp>
      <p:sp>
        <p:nvSpPr>
          <p:cNvPr id="12" name="Shape 10"/>
          <p:cNvSpPr/>
          <p:nvPr/>
        </p:nvSpPr>
        <p:spPr>
          <a:xfrm>
            <a:off x="4434840" y="1463040"/>
            <a:ext cx="3383280" cy="192024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599432" y="160934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🤖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5029200" y="1627632"/>
            <a:ext cx="2606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0B981"/>
                </a:solidFill>
              </a:rPr>
              <a:t>Robotics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4617720" y="2029968"/>
            <a:ext cx="3017520" cy="12618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Manipulate objects and navigate indoor or outdoor environments.</a:t>
            </a:r>
            <a:endParaRPr lang="en-US" sz="1350" dirty="0"/>
          </a:p>
        </p:txBody>
      </p:sp>
      <p:sp>
        <p:nvSpPr>
          <p:cNvPr id="16" name="Shape 14"/>
          <p:cNvSpPr/>
          <p:nvPr/>
        </p:nvSpPr>
        <p:spPr>
          <a:xfrm>
            <a:off x="8138160" y="1463040"/>
            <a:ext cx="3383280" cy="192024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302752" y="160934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🥽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8732520" y="1627632"/>
            <a:ext cx="2606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7C3AED"/>
                </a:solidFill>
              </a:rPr>
              <a:t>AR/VR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8321040" y="2029968"/>
            <a:ext cx="3017520" cy="12618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Place virtual objects correctly into the physical scene.</a:t>
            </a:r>
            <a:endParaRPr lang="en-US" sz="1350" dirty="0"/>
          </a:p>
        </p:txBody>
      </p:sp>
      <p:sp>
        <p:nvSpPr>
          <p:cNvPr id="20" name="Shape 18"/>
          <p:cNvSpPr/>
          <p:nvPr/>
        </p:nvSpPr>
        <p:spPr>
          <a:xfrm>
            <a:off x="731520" y="3977640"/>
            <a:ext cx="3383280" cy="1600200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896112" y="412394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🩺</a:t>
            </a:r>
            <a:endParaRPr lang="en-US" sz="1800" dirty="0"/>
          </a:p>
        </p:txBody>
      </p:sp>
      <p:sp>
        <p:nvSpPr>
          <p:cNvPr id="22" name="Text 20"/>
          <p:cNvSpPr/>
          <p:nvPr/>
        </p:nvSpPr>
        <p:spPr>
          <a:xfrm>
            <a:off x="1325880" y="4142232"/>
            <a:ext cx="2606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EF4444"/>
                </a:solidFill>
              </a:rPr>
              <a:t>Medicine</a:t>
            </a:r>
            <a:endParaRPr lang="en-US" sz="1700" dirty="0"/>
          </a:p>
        </p:txBody>
      </p:sp>
      <p:sp>
        <p:nvSpPr>
          <p:cNvPr id="23" name="Text 21"/>
          <p:cNvSpPr/>
          <p:nvPr/>
        </p:nvSpPr>
        <p:spPr>
          <a:xfrm>
            <a:off x="914400" y="4544568"/>
            <a:ext cx="3017520" cy="9418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Reconstruct organs or anatomy from image scans.</a:t>
            </a:r>
            <a:endParaRPr lang="en-US" sz="1350" dirty="0"/>
          </a:p>
        </p:txBody>
      </p:sp>
      <p:sp>
        <p:nvSpPr>
          <p:cNvPr id="24" name="Shape 22"/>
          <p:cNvSpPr/>
          <p:nvPr/>
        </p:nvSpPr>
        <p:spPr>
          <a:xfrm>
            <a:off x="4434840" y="3977640"/>
            <a:ext cx="3383280" cy="1600200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4599432" y="412394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🏙️</a:t>
            </a:r>
            <a:endParaRPr lang="en-US" sz="1800" dirty="0"/>
          </a:p>
        </p:txBody>
      </p:sp>
      <p:sp>
        <p:nvSpPr>
          <p:cNvPr id="26" name="Text 24"/>
          <p:cNvSpPr/>
          <p:nvPr/>
        </p:nvSpPr>
        <p:spPr>
          <a:xfrm>
            <a:off x="5029200" y="4142232"/>
            <a:ext cx="2606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F59E0B"/>
                </a:solidFill>
              </a:rPr>
              <a:t>Built environment</a:t>
            </a:r>
            <a:endParaRPr lang="en-US" sz="1700" dirty="0"/>
          </a:p>
        </p:txBody>
      </p:sp>
      <p:sp>
        <p:nvSpPr>
          <p:cNvPr id="27" name="Text 25"/>
          <p:cNvSpPr/>
          <p:nvPr/>
        </p:nvSpPr>
        <p:spPr>
          <a:xfrm>
            <a:off x="4617720" y="4544568"/>
            <a:ext cx="3017520" cy="9418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Create digital twins, site surveys and spatial documentation.</a:t>
            </a:r>
            <a:endParaRPr lang="en-US" sz="1350" dirty="0"/>
          </a:p>
        </p:txBody>
      </p:sp>
      <p:sp>
        <p:nvSpPr>
          <p:cNvPr id="28" name="Shape 26"/>
          <p:cNvSpPr/>
          <p:nvPr/>
        </p:nvSpPr>
        <p:spPr>
          <a:xfrm>
            <a:off x="8138160" y="3977640"/>
            <a:ext cx="3383280" cy="1600200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8302752" y="412394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🏛️</a:t>
            </a:r>
            <a:endParaRPr lang="en-US" sz="1800" dirty="0"/>
          </a:p>
        </p:txBody>
      </p:sp>
      <p:sp>
        <p:nvSpPr>
          <p:cNvPr id="30" name="Text 28"/>
          <p:cNvSpPr/>
          <p:nvPr/>
        </p:nvSpPr>
        <p:spPr>
          <a:xfrm>
            <a:off x="8732520" y="4142232"/>
            <a:ext cx="2606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6B6D4"/>
                </a:solidFill>
              </a:rPr>
              <a:t>Cultural heritage</a:t>
            </a:r>
            <a:endParaRPr lang="en-US" sz="1700" dirty="0"/>
          </a:p>
        </p:txBody>
      </p:sp>
      <p:sp>
        <p:nvSpPr>
          <p:cNvPr id="31" name="Text 29"/>
          <p:cNvSpPr/>
          <p:nvPr/>
        </p:nvSpPr>
        <p:spPr>
          <a:xfrm>
            <a:off x="8321040" y="4544568"/>
            <a:ext cx="3017520" cy="9418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Preserve artefacts and historic spaces digitally.</a:t>
            </a:r>
            <a:endParaRPr lang="en-US" sz="135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Major CV challenges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Real-world perception is messy.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26</a:t>
            </a:r>
            <a:endParaRPr lang="en-US" sz="850" dirty="0"/>
          </a:p>
        </p:txBody>
      </p:sp>
      <p:pic>
        <p:nvPicPr>
          <p:cNvPr id="8" name="Image 0" descr="/mnt/data/a_single_composite_image_divided_into_four_panels.png"/>
          <p:cNvPicPr>
            <a:picLocks noChangeAspect="1"/>
          </p:cNvPicPr>
          <p:nvPr/>
        </p:nvPicPr>
        <p:blipFill>
          <a:blip r:embed="rId3"/>
          <a:srcRect l="13690" r="13690"/>
          <a:stretch/>
        </p:blipFill>
        <p:spPr>
          <a:xfrm>
            <a:off x="685800" y="1325880"/>
            <a:ext cx="5486400" cy="4251960"/>
          </a:xfrm>
          <a:prstGeom prst="rect">
            <a:avLst/>
          </a:prstGeom>
        </p:spPr>
      </p:pic>
      <p:sp>
        <p:nvSpPr>
          <p:cNvPr id="9" name="Shape 6"/>
          <p:cNvSpPr/>
          <p:nvPr/>
        </p:nvSpPr>
        <p:spPr>
          <a:xfrm>
            <a:off x="6583680" y="1371600"/>
            <a:ext cx="4572000" cy="100584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6748272" y="151790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💡</a:t>
            </a:r>
            <a:endParaRPr lang="en-US" sz="1800" dirty="0"/>
          </a:p>
        </p:txBody>
      </p:sp>
      <p:sp>
        <p:nvSpPr>
          <p:cNvPr id="11" name="Text 8"/>
          <p:cNvSpPr/>
          <p:nvPr/>
        </p:nvSpPr>
        <p:spPr>
          <a:xfrm>
            <a:off x="7178040" y="1536192"/>
            <a:ext cx="3794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F59E0B"/>
                </a:solidFill>
              </a:rPr>
              <a:t>Lighting variation</a:t>
            </a:r>
            <a:endParaRPr lang="en-US" sz="1700" dirty="0"/>
          </a:p>
        </p:txBody>
      </p:sp>
      <p:sp>
        <p:nvSpPr>
          <p:cNvPr id="12" name="Text 9"/>
          <p:cNvSpPr/>
          <p:nvPr/>
        </p:nvSpPr>
        <p:spPr>
          <a:xfrm>
            <a:off x="6766560" y="1938528"/>
            <a:ext cx="4206240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Images change with shadows, time of day, weather and camera exposure.</a:t>
            </a:r>
            <a:endParaRPr lang="en-US" sz="1350" dirty="0"/>
          </a:p>
        </p:txBody>
      </p:sp>
      <p:sp>
        <p:nvSpPr>
          <p:cNvPr id="13" name="Shape 10"/>
          <p:cNvSpPr/>
          <p:nvPr/>
        </p:nvSpPr>
        <p:spPr>
          <a:xfrm>
            <a:off x="6583680" y="2606040"/>
            <a:ext cx="4572000" cy="100584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6748272" y="275234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🧱</a:t>
            </a:r>
            <a:endParaRPr lang="en-US" sz="1800" dirty="0"/>
          </a:p>
        </p:txBody>
      </p:sp>
      <p:sp>
        <p:nvSpPr>
          <p:cNvPr id="15" name="Text 12"/>
          <p:cNvSpPr/>
          <p:nvPr/>
        </p:nvSpPr>
        <p:spPr>
          <a:xfrm>
            <a:off x="7178040" y="2770632"/>
            <a:ext cx="3794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EF4444"/>
                </a:solidFill>
              </a:rPr>
              <a:t>Occlusion</a:t>
            </a:r>
            <a:endParaRPr lang="en-US" sz="1700" dirty="0"/>
          </a:p>
        </p:txBody>
      </p:sp>
      <p:sp>
        <p:nvSpPr>
          <p:cNvPr id="16" name="Text 13"/>
          <p:cNvSpPr/>
          <p:nvPr/>
        </p:nvSpPr>
        <p:spPr>
          <a:xfrm>
            <a:off x="6766560" y="3172968"/>
            <a:ext cx="4206240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Objects can be partly hidden by people, vehicles or other objects.</a:t>
            </a:r>
            <a:endParaRPr lang="en-US" sz="1350" dirty="0"/>
          </a:p>
        </p:txBody>
      </p:sp>
      <p:sp>
        <p:nvSpPr>
          <p:cNvPr id="17" name="Shape 14"/>
          <p:cNvSpPr/>
          <p:nvPr/>
        </p:nvSpPr>
        <p:spPr>
          <a:xfrm>
            <a:off x="6583680" y="3840480"/>
            <a:ext cx="4572000" cy="100584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6748272" y="398678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⏱️</a:t>
            </a:r>
            <a:endParaRPr lang="en-US" sz="1800" dirty="0"/>
          </a:p>
        </p:txBody>
      </p:sp>
      <p:sp>
        <p:nvSpPr>
          <p:cNvPr id="19" name="Text 16"/>
          <p:cNvSpPr/>
          <p:nvPr/>
        </p:nvSpPr>
        <p:spPr>
          <a:xfrm>
            <a:off x="7178040" y="4005072"/>
            <a:ext cx="3794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563EB"/>
                </a:solidFill>
              </a:rPr>
              <a:t>Real-time constraints</a:t>
            </a:r>
            <a:endParaRPr lang="en-US" sz="1700" dirty="0"/>
          </a:p>
        </p:txBody>
      </p:sp>
      <p:sp>
        <p:nvSpPr>
          <p:cNvPr id="20" name="Text 17"/>
          <p:cNvSpPr/>
          <p:nvPr/>
        </p:nvSpPr>
        <p:spPr>
          <a:xfrm>
            <a:off x="6766560" y="4407408"/>
            <a:ext cx="4206240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Safety-critical systems need fast predictions with limited hardware resources.</a:t>
            </a:r>
            <a:endParaRPr lang="en-US" sz="1350" dirty="0"/>
          </a:p>
        </p:txBody>
      </p:sp>
      <p:sp>
        <p:nvSpPr>
          <p:cNvPr id="21" name="Shape 18"/>
          <p:cNvSpPr/>
          <p:nvPr/>
        </p:nvSpPr>
        <p:spPr>
          <a:xfrm>
            <a:off x="6583680" y="5074920"/>
            <a:ext cx="457200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6748272" y="522122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🔄</a:t>
            </a:r>
            <a:endParaRPr lang="en-US" sz="1800" dirty="0"/>
          </a:p>
        </p:txBody>
      </p:sp>
      <p:sp>
        <p:nvSpPr>
          <p:cNvPr id="23" name="Text 20"/>
          <p:cNvSpPr/>
          <p:nvPr/>
        </p:nvSpPr>
        <p:spPr>
          <a:xfrm>
            <a:off x="7178040" y="5239512"/>
            <a:ext cx="3794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7C3AED"/>
                </a:solidFill>
              </a:rPr>
              <a:t>Domain shift</a:t>
            </a:r>
            <a:endParaRPr lang="en-US" sz="1700" dirty="0"/>
          </a:p>
        </p:txBody>
      </p:sp>
      <p:sp>
        <p:nvSpPr>
          <p:cNvPr id="24" name="Text 21"/>
          <p:cNvSpPr/>
          <p:nvPr/>
        </p:nvSpPr>
        <p:spPr>
          <a:xfrm>
            <a:off x="6766560" y="5641848"/>
            <a:ext cx="4206240" cy="2103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A model trained in one environment may fail in a different one.</a:t>
            </a:r>
            <a:endParaRPr lang="en-US" sz="135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Ambiguity in scene interpretation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The same pixels can support multiple interpretations.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27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777240" y="1463040"/>
            <a:ext cx="5760720" cy="32004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0B1220"/>
                </a:solidFill>
              </a:rPr>
              <a:t>Images are 2D projections of a 3D world: information is lost during projection.</a:t>
            </a:r>
            <a:endParaRPr lang="en-US" sz="19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0B1220"/>
                </a:solidFill>
              </a:rPr>
              <a:t>Objects may be visually similar or partly hidden.</a:t>
            </a:r>
            <a:endParaRPr lang="en-US" sz="19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0B1220"/>
                </a:solidFill>
              </a:rPr>
              <a:t>Context helps interpretation, but context can also mislead the model.</a:t>
            </a:r>
            <a:endParaRPr lang="en-US" sz="19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0B1220"/>
                </a:solidFill>
              </a:rPr>
              <a:t>In safety-critical systems, uncertainty should be communicated or handled conservatively.</a:t>
            </a:r>
            <a:endParaRPr lang="en-US" sz="1900" dirty="0"/>
          </a:p>
        </p:txBody>
      </p:sp>
      <p:sp>
        <p:nvSpPr>
          <p:cNvPr id="9" name="Shape 7"/>
          <p:cNvSpPr/>
          <p:nvPr/>
        </p:nvSpPr>
        <p:spPr>
          <a:xfrm>
            <a:off x="6720840" y="1737360"/>
            <a:ext cx="4434840" cy="18288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885432" y="188366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⚠️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7315200" y="1901952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EF4444"/>
                </a:solidFill>
              </a:rPr>
              <a:t>Example</a:t>
            </a:r>
            <a:endParaRPr lang="en-US" sz="1700" dirty="0"/>
          </a:p>
        </p:txBody>
      </p:sp>
      <p:sp>
        <p:nvSpPr>
          <p:cNvPr id="12" name="Text 10"/>
          <p:cNvSpPr/>
          <p:nvPr/>
        </p:nvSpPr>
        <p:spPr>
          <a:xfrm>
            <a:off x="6903720" y="2304288"/>
            <a:ext cx="4069080" cy="11704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A dark object on the road might be a shadow, debris, an animal, or a person. The system must reason under uncertainty.</a:t>
            </a:r>
            <a:endParaRPr lang="en-US" sz="1350" dirty="0"/>
          </a:p>
        </p:txBody>
      </p:sp>
      <p:sp>
        <p:nvSpPr>
          <p:cNvPr id="13" name="Shape 11"/>
          <p:cNvSpPr/>
          <p:nvPr/>
        </p:nvSpPr>
        <p:spPr>
          <a:xfrm>
            <a:off x="6720840" y="3977640"/>
            <a:ext cx="4434840" cy="1371600"/>
          </a:xfrm>
          <a:prstGeom prst="roundRect">
            <a:avLst>
              <a:gd name="adj" fmla="val 5333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885432" y="412394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🛡️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7315200" y="4142232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0B981"/>
                </a:solidFill>
              </a:rPr>
              <a:t>Design response</a:t>
            </a:r>
            <a:endParaRPr lang="en-US" sz="1700" dirty="0"/>
          </a:p>
        </p:txBody>
      </p:sp>
      <p:sp>
        <p:nvSpPr>
          <p:cNvPr id="16" name="Text 14"/>
          <p:cNvSpPr/>
          <p:nvPr/>
        </p:nvSpPr>
        <p:spPr>
          <a:xfrm>
            <a:off x="6903720" y="4544568"/>
            <a:ext cx="4069080" cy="7132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B1220"/>
                </a:solidFill>
              </a:rPr>
              <a:t>Use diverse data, multiple sensors, confidence thresholds, human oversight, and careful evaluation.</a:t>
            </a:r>
            <a:endParaRPr lang="en-US" sz="1350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0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22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Summary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68680"/>
            <a:ext cx="8869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</a:rPr>
              <a:t>The core ideas to remember.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02920" y="1216152"/>
            <a:ext cx="11201400" cy="0"/>
          </a:xfrm>
          <a:prstGeom prst="line">
            <a:avLst/>
          </a:prstGeom>
          <a:noFill/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94A3B8"/>
                </a:solidFill>
              </a:rPr>
              <a:t>Perception and Computer Vision in AI Systems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430000" y="6510528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94A3B8"/>
                </a:solidFill>
              </a:rPr>
              <a:t>30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685800" y="1600200"/>
            <a:ext cx="2035454" cy="2194560"/>
          </a:xfrm>
          <a:prstGeom prst="roundRect">
            <a:avLst>
              <a:gd name="adj" fmla="val 3594"/>
            </a:avLst>
          </a:prstGeom>
          <a:solidFill>
            <a:srgbClr val="FFFFFF"/>
          </a:solidFill>
          <a:ln w="15240">
            <a:solidFill>
              <a:srgbClr val="10B98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22960" y="174650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🧼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1280160" y="1764792"/>
            <a:ext cx="130393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0B981"/>
                </a:solidFill>
              </a:rPr>
              <a:t>Preprocessing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850392" y="2258568"/>
            <a:ext cx="1706270" cy="1417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Standardise and improve raw images.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2739542" y="258775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2885846" y="1600200"/>
            <a:ext cx="2035454" cy="2194560"/>
          </a:xfrm>
          <a:prstGeom prst="roundRect">
            <a:avLst>
              <a:gd name="adj" fmla="val 3594"/>
            </a:avLst>
          </a:prstGeom>
          <a:solidFill>
            <a:srgbClr val="FFFFFF"/>
          </a:solidFill>
          <a:ln w="15240">
            <a:solidFill>
              <a:srgbClr val="2563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023006" y="174650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🔍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3480206" y="1764792"/>
            <a:ext cx="130393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563EB"/>
                </a:solidFill>
              </a:rPr>
              <a:t>Features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3050438" y="2258568"/>
            <a:ext cx="1706270" cy="1417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Represent useful visual patterns.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4939589" y="258775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5085893" y="1600200"/>
            <a:ext cx="2035454" cy="2194560"/>
          </a:xfrm>
          <a:prstGeom prst="roundRect">
            <a:avLst>
              <a:gd name="adj" fmla="val 3594"/>
            </a:avLst>
          </a:prstGeom>
          <a:solidFill>
            <a:srgbClr val="FFFFFF"/>
          </a:solidFill>
          <a:ln w="1524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223053" y="174650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🎯</a:t>
            </a:r>
            <a:endParaRPr lang="en-US" sz="2000" dirty="0"/>
          </a:p>
        </p:txBody>
      </p:sp>
      <p:sp>
        <p:nvSpPr>
          <p:cNvPr id="20" name="Text 18"/>
          <p:cNvSpPr/>
          <p:nvPr/>
        </p:nvSpPr>
        <p:spPr>
          <a:xfrm>
            <a:off x="5680253" y="1764792"/>
            <a:ext cx="130393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59E0B"/>
                </a:solidFill>
              </a:rPr>
              <a:t>Detection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5250485" y="2258568"/>
            <a:ext cx="1706270" cy="1417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Recognise and locate objects.</a:t>
            </a:r>
            <a:endParaRPr lang="en-US" sz="1150" dirty="0"/>
          </a:p>
        </p:txBody>
      </p:sp>
      <p:sp>
        <p:nvSpPr>
          <p:cNvPr id="22" name="Shape 20"/>
          <p:cNvSpPr/>
          <p:nvPr/>
        </p:nvSpPr>
        <p:spPr>
          <a:xfrm>
            <a:off x="7139635" y="258775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7285939" y="1600200"/>
            <a:ext cx="2035454" cy="2194560"/>
          </a:xfrm>
          <a:prstGeom prst="roundRect">
            <a:avLst>
              <a:gd name="adj" fmla="val 3594"/>
            </a:avLst>
          </a:prstGeom>
          <a:solidFill>
            <a:srgbClr val="FFFFFF"/>
          </a:solidFill>
          <a:ln w="15240">
            <a:solidFill>
              <a:srgbClr val="7C3A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7423099" y="174650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📏</a:t>
            </a:r>
            <a:endParaRPr lang="en-US" sz="2000" dirty="0"/>
          </a:p>
        </p:txBody>
      </p:sp>
      <p:sp>
        <p:nvSpPr>
          <p:cNvPr id="25" name="Text 23"/>
          <p:cNvSpPr/>
          <p:nvPr/>
        </p:nvSpPr>
        <p:spPr>
          <a:xfrm>
            <a:off x="7880299" y="1764792"/>
            <a:ext cx="130393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7C3AED"/>
                </a:solidFill>
              </a:rPr>
              <a:t>Depth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7450531" y="2258568"/>
            <a:ext cx="1706270" cy="1417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Estimate distance and structure.</a:t>
            </a:r>
            <a:endParaRPr lang="en-US" sz="1150" dirty="0"/>
          </a:p>
        </p:txBody>
      </p:sp>
      <p:sp>
        <p:nvSpPr>
          <p:cNvPr id="27" name="Shape 25"/>
          <p:cNvSpPr/>
          <p:nvPr/>
        </p:nvSpPr>
        <p:spPr>
          <a:xfrm>
            <a:off x="9339682" y="2587752"/>
            <a:ext cx="128016" cy="219456"/>
          </a:xfrm>
          <a:prstGeom prst="chevron">
            <a:avLst/>
          </a:prstGeom>
          <a:solidFill>
            <a:srgbClr val="2563EB"/>
          </a:solidFill>
          <a:ln w="12700">
            <a:solidFill>
              <a:srgbClr val="2563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9485986" y="1600200"/>
            <a:ext cx="2035454" cy="2194560"/>
          </a:xfrm>
          <a:prstGeom prst="roundRect">
            <a:avLst>
              <a:gd name="adj" fmla="val 3594"/>
            </a:avLst>
          </a:prstGeom>
          <a:solidFill>
            <a:srgbClr val="FFFFFF"/>
          </a:solidFill>
          <a:ln w="15240">
            <a:solidFill>
              <a:srgbClr val="06B6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9623146" y="1746504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🧊</a:t>
            </a:r>
            <a:endParaRPr lang="en-US" sz="2000" dirty="0"/>
          </a:p>
        </p:txBody>
      </p:sp>
      <p:sp>
        <p:nvSpPr>
          <p:cNvPr id="30" name="Text 28"/>
          <p:cNvSpPr/>
          <p:nvPr/>
        </p:nvSpPr>
        <p:spPr>
          <a:xfrm>
            <a:off x="10080346" y="1764792"/>
            <a:ext cx="130393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6B6D4"/>
                </a:solidFill>
              </a:rPr>
              <a:t>3D</a:t>
            </a:r>
            <a:endParaRPr lang="en-US" sz="1400" dirty="0"/>
          </a:p>
        </p:txBody>
      </p:sp>
      <p:sp>
        <p:nvSpPr>
          <p:cNvPr id="31" name="Text 29"/>
          <p:cNvSpPr/>
          <p:nvPr/>
        </p:nvSpPr>
        <p:spPr>
          <a:xfrm>
            <a:off x="9650578" y="2258568"/>
            <a:ext cx="1706270" cy="1417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B1220"/>
                </a:solidFill>
              </a:rPr>
              <a:t>Reconstruct spatial models.</a:t>
            </a:r>
            <a:endParaRPr lang="en-US" sz="1150" dirty="0"/>
          </a:p>
        </p:txBody>
      </p:sp>
      <p:sp>
        <p:nvSpPr>
          <p:cNvPr id="32" name="Text 30"/>
          <p:cNvSpPr/>
          <p:nvPr/>
        </p:nvSpPr>
        <p:spPr>
          <a:xfrm>
            <a:off x="914400" y="4343400"/>
            <a:ext cx="10058400" cy="128016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B1220"/>
                </a:solidFill>
              </a:rPr>
              <a:t>Computer vision is a pipeline from pixels to interpretation.</a:t>
            </a: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B1220"/>
                </a:solidFill>
              </a:rPr>
              <a:t>Classical CV uses hand-designed features; deep learning learns features from data.</a:t>
            </a: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B1220"/>
                </a:solidFill>
              </a:rPr>
              <a:t>Robust visual perception must handle uncertainty, variation and ambiguity.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2428</Words>
  <Application>Microsoft Office PowerPoint</Application>
  <PresentationFormat>Widescreen</PresentationFormat>
  <Paragraphs>464</Paragraphs>
  <Slides>33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6" baseType="lpstr"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UWTSD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Perception and Computer Vision in AI Systems</dc:title>
  <dc:subject>Computer Vision Lecture</dc:subject>
  <dc:creator>Malik Uzair Mehmood</dc:creator>
  <cp:lastModifiedBy>Malik Uzair Mehmood</cp:lastModifiedBy>
  <cp:revision>3</cp:revision>
  <dcterms:created xsi:type="dcterms:W3CDTF">2026-07-12T12:42:00Z</dcterms:created>
  <dcterms:modified xsi:type="dcterms:W3CDTF">2026-07-12T18:37:43Z</dcterms:modified>
</cp:coreProperties>
</file>