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4"/>
  </p:notesMasterIdLst>
  <p:sldIdLst>
    <p:sldId id="267" r:id="rId2"/>
    <p:sldId id="305" r:id="rId3"/>
    <p:sldId id="262" r:id="rId4"/>
    <p:sldId id="263" r:id="rId5"/>
    <p:sldId id="264" r:id="rId6"/>
    <p:sldId id="265" r:id="rId7"/>
    <p:sldId id="294" r:id="rId8"/>
    <p:sldId id="295" r:id="rId9"/>
    <p:sldId id="296" r:id="rId10"/>
    <p:sldId id="257" r:id="rId11"/>
    <p:sldId id="321" r:id="rId12"/>
    <p:sldId id="258" r:id="rId13"/>
    <p:sldId id="259" r:id="rId14"/>
    <p:sldId id="272" r:id="rId15"/>
    <p:sldId id="260" r:id="rId16"/>
    <p:sldId id="261" r:id="rId17"/>
    <p:sldId id="316" r:id="rId18"/>
    <p:sldId id="315" r:id="rId19"/>
    <p:sldId id="324" r:id="rId20"/>
    <p:sldId id="317" r:id="rId21"/>
    <p:sldId id="322" r:id="rId22"/>
    <p:sldId id="325" r:id="rId23"/>
    <p:sldId id="327" r:id="rId24"/>
    <p:sldId id="328" r:id="rId25"/>
    <p:sldId id="318" r:id="rId26"/>
    <p:sldId id="266" r:id="rId27"/>
    <p:sldId id="319" r:id="rId28"/>
    <p:sldId id="320" r:id="rId29"/>
    <p:sldId id="269" r:id="rId30"/>
    <p:sldId id="270" r:id="rId31"/>
    <p:sldId id="282" r:id="rId32"/>
    <p:sldId id="279"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49FEBE-1650-4FEE-A404-8078E899F5B2}" v="90" dt="2025-01-21T13:36:08.5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85820" autoAdjust="0"/>
  </p:normalViewPr>
  <p:slideViewPr>
    <p:cSldViewPr snapToGrid="0">
      <p:cViewPr varScale="1">
        <p:scale>
          <a:sx n="91" d="100"/>
          <a:sy n="91" d="100"/>
        </p:scale>
        <p:origin x="44" y="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3A5743-A052-4AE9-8560-9D08EA9D50FA}" type="datetimeFigureOut">
              <a:rPr lang="en-GB" smtClean="0"/>
              <a:t>15/01/2026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F6DBFF-99F8-4404-A66C-0BFF7F447419}" type="slidenum">
              <a:rPr lang="en-GB" smtClean="0"/>
              <a:t>‹#›</a:t>
            </a:fld>
            <a:endParaRPr lang="en-GB"/>
          </a:p>
        </p:txBody>
      </p:sp>
    </p:spTree>
    <p:extLst>
      <p:ext uri="{BB962C8B-B14F-4D97-AF65-F5344CB8AC3E}">
        <p14:creationId xmlns:p14="http://schemas.microsoft.com/office/powerpoint/2010/main" val="1514685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a:t>
            </a:fld>
            <a:endParaRPr lang="en-GB"/>
          </a:p>
        </p:txBody>
      </p:sp>
    </p:spTree>
    <p:extLst>
      <p:ext uri="{BB962C8B-B14F-4D97-AF65-F5344CB8AC3E}">
        <p14:creationId xmlns:p14="http://schemas.microsoft.com/office/powerpoint/2010/main" val="3108508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31</a:t>
            </a:fld>
            <a:endParaRPr lang="en-GB"/>
          </a:p>
        </p:txBody>
      </p:sp>
    </p:spTree>
    <p:extLst>
      <p:ext uri="{BB962C8B-B14F-4D97-AF65-F5344CB8AC3E}">
        <p14:creationId xmlns:p14="http://schemas.microsoft.com/office/powerpoint/2010/main" val="3296675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32</a:t>
            </a:fld>
            <a:endParaRPr lang="en-GB"/>
          </a:p>
        </p:txBody>
      </p:sp>
    </p:spTree>
    <p:extLst>
      <p:ext uri="{BB962C8B-B14F-4D97-AF65-F5344CB8AC3E}">
        <p14:creationId xmlns:p14="http://schemas.microsoft.com/office/powerpoint/2010/main" val="3769630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FF6F-16B0-4100-B71D-C2319F605E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800F3CD-1082-445D-9EE3-C87792CE5A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871712-01AD-41D6-8B9F-EDAA58EF0EB9}"/>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61FC46D0-A01D-4B69-88CE-3EE884C0526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E7BDAB04-2217-4C32-B0DB-990F661E416F}"/>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07738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00FAB-BC82-4DF3-A647-531F7326C3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9A9F55-501F-4C44-9B0F-984FE78636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E5B3CE-6AE7-407B-B398-92FA07B0E213}"/>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55C8A2DF-94EF-45F8-8A01-85899C0C003E}"/>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45E503-E75C-404F-B6E3-7DBDF51596C0}"/>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2162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7366F-ED06-4A63-B434-1C01FDC1BF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0E853E-7B6C-4A43-AB50-220AED56F4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22B080-A1E6-4BF3-B56F-1431A6DADF8F}"/>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B0A8399E-7CF1-40FA-8586-8CC156416880}"/>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A6886D19-1289-4AC7-A6EF-BFE350D8E9BD}"/>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599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16B46-2F9E-48D4-A405-7218580AD6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41BF4D-1F16-4457-873C-4F8BE5FB11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6F6468-4D50-40EB-8452-34487AE813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9D9B32-0FB9-4BF8-A619-AD2626030D5C}"/>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338B142-3B7E-4DFF-9342-30267977B960}"/>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E346517-1B11-4E58-B5F9-28B86FB1ED87}"/>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66759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E0D0B-B8DF-4D0C-85CD-2A3E86D7A2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44F2BB-3936-4DDD-890D-DE4D20D7A0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E40519-8F65-4000-B244-CAB288080A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AA0EF0-E188-456B-A634-1376E4394B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A20BD05-AF2F-47EB-BB3C-A5CEAB958C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348461-4019-4FC8-B602-17663C1B7E9D}"/>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7D8F7DAC-96DE-427C-8AC0-83479DB1E302}"/>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93B1A7F6-D83F-4EE4-8384-018519232EF8}"/>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32517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5F15F-F2F8-404E-B4DE-152BA4B850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A76189-8B3A-4692-8A9E-E91BCF5A6E0B}"/>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5450BDAC-98F6-4132-BF97-53FA3DC9BFD8}"/>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787DA976-1200-48CF-93A2-762C8ED643C0}"/>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182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BE5264-39F3-4A21-8082-556C2F2C401F}"/>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F84EAA38-60F4-40C3-9682-6EE4FD9A90D2}"/>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5683A3FC-A574-4D63-82FC-84A7AEC61604}"/>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516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D28C1-9C3C-4370-B9EF-C2C910F6BB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74D8D0-E7BD-43A4-A023-7024B487FC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96D9ED-6440-4E4E-A59F-BC4ED2DF50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886F08-13F8-4721-B581-BE2156AE26AB}"/>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18D8423B-474F-4C7E-83B6-8873B61BA235}"/>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084E3DDE-DA51-4806-A1E7-542924DF41F2}"/>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9522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10F2A-0F5C-476C-990C-B95B43B3E4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A471BD-7BAC-4410-B60D-AD504AC422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17B149-FE72-404E-BD5E-C0478A381D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D78BF6-B97A-44E9-8AA8-463E710089FC}"/>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0B267404-9C2D-43A2-B5AF-C2021EC8F237}"/>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FED0537F-9F12-469D-AACA-7760CEA7CCDF}"/>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4957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4CB23-1D94-4BB6-8539-7ED70E7C3D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69954-FEE3-4BA1-8A3E-EE35DD20EB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DE4474-F1C9-4E6E-BCF0-70438BB473E6}"/>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66751F-6046-40EA-B2A1-B9238E32B378}"/>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3734C257-8858-49E3-BFE7-06BF2BBA108A}"/>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60886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CE9614-F7D8-4840-9072-AD2651F795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B12100-D901-4D7A-83BB-3C8D6FEFA0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FA1060-55DA-4264-9370-3802186E7E1B}"/>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CA11BE88-B5B0-48FF-9922-AE5A12A0992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E1B231BD-5B6D-4456-871E-24A792873639}"/>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9863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2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BACD96-E2D3-4A57-94AF-AF1E04E00B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CC6108-CBB5-455A-8A73-7B5B547046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7534DE-0BD9-4B7D-ABC2-4BDBD96740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94487B-2FB1-4121-BA67-2CA7817F12AC}" type="datetimeFigureOut">
              <a:rPr lang="en-GB" smtClean="0">
                <a:solidFill>
                  <a:prstClr val="black">
                    <a:tint val="75000"/>
                  </a:prstClr>
                </a:solidFill>
              </a:rPr>
              <a:pPr/>
              <a:t>15/01/2026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CA97ED4-1CD6-4C6E-A861-9871948955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5D8C4-1803-4B5C-AA0E-354455F9C6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44479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ucl.ac.uk/news/2017/feb/provosts-view-wellbeing-ucl-and-removing-stigma-around-mental-ill-health"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amh.org.uk/services/menssana/healthy-me-2/"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ocw.tudelft.nl/courses/empirical-research-methods/" TargetMode="External"/><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clipart-library.com/student-reflection-cliparts.html"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ebstockreview.net/explore/evaluation-clipart-evaluator/"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en/write-note-memo-school-paper-pen-36784/"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en/write-note-memo-school-paper-pen-36784/"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n/write-note-memo-school-paper-pen-36784/"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oecdeducationtoday.blogspot.co.uk/2017/09/education-reform-in-wales-national.html"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celebratingfamilystories.blogspot.com/2013/12/mystery-monday-what-happened-to-hiram.html"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elebratingfamilystories.blogspot.com/2013/12/mystery-monday-what-happened-to-hiram.html" TargetMode="External"/><Relationship Id="rId2" Type="http://schemas.openxmlformats.org/officeDocument/2006/relationships/image" Target="../media/image9.jpg"/><Relationship Id="rId1" Type="http://schemas.openxmlformats.org/officeDocument/2006/relationships/slideLayout" Target="../slideLayouts/slideLayout2.xml"/><Relationship Id="rId5" Type="http://schemas.openxmlformats.org/officeDocument/2006/relationships/hyperlink" Target="https://goopenva.org/courseware/lesson/1805" TargetMode="Externa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assets.publishing.service.gov.uk/government/uploads/system/uploads/attachment_data/file/370686/HT_briefing_layoutvFINALvii.pdf" TargetMode="External"/><Relationship Id="rId1" Type="http://schemas.openxmlformats.org/officeDocument/2006/relationships/slideLayout" Target="../slideLayouts/slideLayout2.xml"/><Relationship Id="rId4" Type="http://schemas.openxmlformats.org/officeDocument/2006/relationships/hyperlink" Target="https://pixabay.com/vectors/community-crowd-group-man-men-150125/"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clipartkey.com/view/oRhTRJ_28-collection-of-know-clipart-did-you-know/"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mappingignorance.org/2013/12/20/economics-and-the-debate-on-nature-vs-nurture/"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myedmondsnews.com/2018/04/live-in-edmonds-what-do-you-call-yourself/question-mark-1019820_1280/"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myedmondsnews.com/2018/04/live-in-edmonds-what-do-you-call-yourself/question-mark-1019820_1280/"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freepik.com/free-photo/bullseye-with-two-darts_879939.htm"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eaTgTrYj-P8?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eaTgTrYj-P8?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clipartkey.com/view/Tiwbbx_important-circle-attention-icon-png/"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clipartkey.com/view/Tiwbbx_important-circle-attention-icon-png/"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publicdomainpictures.net/view-image.php?image=142577&amp;picture=question-mark"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publicdomainpictures.net/view-image.php?image=142577&amp;picture=question-mark"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unHTN8cCRtY?feature=oembed" TargetMode="External"/><Relationship Id="rId1" Type="http://schemas.openxmlformats.org/officeDocument/2006/relationships/video" Target="https://www.youtube.com/embed/dqDwFraT0uY?feature=oembed" TargetMode="External"/><Relationship Id="rId5" Type="http://schemas.openxmlformats.org/officeDocument/2006/relationships/image" Target="../media/image20.jpeg"/><Relationship Id="rId4" Type="http://schemas.openxmlformats.org/officeDocument/2006/relationships/image" Target="../media/image19.jpeg"/></Relationships>
</file>

<file path=ppt/slides/_rels/slide26.xml.rels><?xml version="1.0" encoding="UTF-8" standalone="yes"?>
<Relationships xmlns="http://schemas.openxmlformats.org/package/2006/relationships"><Relationship Id="rId3" Type="http://schemas.openxmlformats.org/officeDocument/2006/relationships/hyperlink" Target="http://www.publicdomainpictures.net/view-image.php?image=128404&amp;picture=question-mark"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clipartpanda.com/categories/implement-clipart" TargetMode="External"/><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petitmonblogger.blogspot.com/2013_05_01_archive.html" TargetMode="External"/><Relationship Id="rId3" Type="http://schemas.openxmlformats.org/officeDocument/2006/relationships/hyperlink" Target="https://www.estyn.llyw.cymru/arfer-effeithiol/datblygu-medrau-cymdeithasol-ac-emosiynol-disgyblion?_ga=2.155590267.1392857692.1643038853-1919286714.1642437827" TargetMode="External"/><Relationship Id="rId7" Type="http://schemas.openxmlformats.org/officeDocument/2006/relationships/image" Target="../media/image27.jpe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hyperlink" Target="https://www.estyn.gov.wales/effective-practice/harnessing-pupil-voice-build-effective-anti-bullying-strategies" TargetMode="External"/><Relationship Id="rId5" Type="http://schemas.openxmlformats.org/officeDocument/2006/relationships/hyperlink" Target="https://www.estyn.gov.wales/effective-practice/developing-pupils-social-and-emotional-skills" TargetMode="External"/><Relationship Id="rId4" Type="http://schemas.openxmlformats.org/officeDocument/2006/relationships/hyperlink" Target="https://www.estyn.llyw.cymru/arfer-effeithiol/elwa-ar-lais-y-disgybl-i-greu-strategaethau-gwrth-fwlio-effeithiol?_ga=2.125776330.1392857692.1643038853-1919286714.1642437827"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hatworkswellbeing.org/about-wellbeing/what-is-wellbeing/"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oxford.universitypressscholarship.com/view/10.1093/acprof:oso/9780199934218.001.0001/acprof-9780199934218" TargetMode="External"/><Relationship Id="rId4" Type="http://schemas.openxmlformats.org/officeDocument/2006/relationships/hyperlink" Target="file:///C:\Users\helen.a.griffiths\AppData\Local\Packages\Microsoft.MicrosoftEdge_8wekyb3d8bbwe\TempState\Downloads\nsreporten_tcm77-230272%20(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13">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txBody>
          <a:bodyPr/>
          <a:lstStyle/>
          <a:p>
            <a:endParaRPr lang="en-GB"/>
          </a:p>
        </p:txBody>
      </p:sp>
      <p:sp useBgFill="1">
        <p:nvSpPr>
          <p:cNvPr id="11" name="Freeform: Shape 15">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3" name="Freeform: Shape 17">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200297" y="723406"/>
            <a:ext cx="3490922" cy="3826728"/>
          </a:xfrm>
        </p:spPr>
        <p:txBody>
          <a:bodyPr anchor="b">
            <a:normAutofit/>
          </a:bodyPr>
          <a:lstStyle/>
          <a:p>
            <a:r>
              <a:rPr lang="en-GB" sz="3000" dirty="0"/>
              <a:t>ECES6021/C</a:t>
            </a:r>
            <a:br>
              <a:rPr lang="en-US" sz="3000" dirty="0">
                <a:latin typeface="+mj-ea"/>
                <a:cs typeface="+mj-ea"/>
              </a:rPr>
            </a:br>
            <a:br>
              <a:rPr lang="en-US" sz="3000" dirty="0">
                <a:latin typeface="+mj-ea"/>
                <a:cs typeface="+mj-ea"/>
              </a:rPr>
            </a:br>
            <a:r>
              <a:rPr lang="en-US" sz="3000" dirty="0" err="1">
                <a:latin typeface="+mj-ea"/>
                <a:cs typeface="+mj-ea"/>
              </a:rPr>
              <a:t>Lles</a:t>
            </a:r>
            <a:r>
              <a:rPr lang="en-US" sz="3000" dirty="0">
                <a:latin typeface="+mj-ea"/>
                <a:cs typeface="+mj-ea"/>
              </a:rPr>
              <a:t> </a:t>
            </a:r>
            <a:r>
              <a:rPr lang="en-US" sz="3000" dirty="0" err="1">
                <a:latin typeface="+mj-ea"/>
                <a:cs typeface="+mj-ea"/>
              </a:rPr>
              <a:t>mewn</a:t>
            </a:r>
            <a:r>
              <a:rPr lang="en-US" sz="3000" dirty="0">
                <a:latin typeface="+mj-ea"/>
                <a:cs typeface="+mj-ea"/>
              </a:rPr>
              <a:t> </a:t>
            </a:r>
            <a:r>
              <a:rPr lang="en-US" sz="3000" dirty="0" err="1">
                <a:latin typeface="+mj-ea"/>
                <a:cs typeface="+mj-ea"/>
              </a:rPr>
              <a:t>Addysg</a:t>
            </a:r>
            <a:br>
              <a:rPr lang="en-US" sz="3000" dirty="0">
                <a:latin typeface="+mj-ea"/>
                <a:cs typeface="+mj-ea"/>
              </a:rPr>
            </a:br>
            <a:r>
              <a:rPr lang="en-GB" sz="3000" dirty="0">
                <a:latin typeface="+mj-ea"/>
                <a:cs typeface="+mj-ea"/>
              </a:rPr>
              <a:t>Well-being in Education</a:t>
            </a:r>
            <a:br>
              <a:rPr lang="en-US" sz="3000" dirty="0">
                <a:latin typeface="+mj-ea"/>
                <a:cs typeface="+mj-ea"/>
              </a:rPr>
            </a:br>
            <a:br>
              <a:rPr lang="en-GB" sz="3000" dirty="0"/>
            </a:br>
            <a:r>
              <a:rPr lang="en-GB" sz="3000" dirty="0" err="1"/>
              <a:t>Sesiwn</a:t>
            </a:r>
            <a:r>
              <a:rPr lang="en-GB" sz="3000" dirty="0"/>
              <a:t> 3 / Session 3</a:t>
            </a:r>
          </a:p>
        </p:txBody>
      </p:sp>
      <p:sp>
        <p:nvSpPr>
          <p:cNvPr id="3" name="Subtitle 2"/>
          <p:cNvSpPr>
            <a:spLocks noGrp="1"/>
          </p:cNvSpPr>
          <p:nvPr>
            <p:ph type="subTitle" idx="1"/>
          </p:nvPr>
        </p:nvSpPr>
        <p:spPr>
          <a:xfrm>
            <a:off x="458454" y="4778734"/>
            <a:ext cx="3220917" cy="1452160"/>
          </a:xfrm>
        </p:spPr>
        <p:txBody>
          <a:bodyPr anchor="t">
            <a:normAutofit/>
          </a:bodyPr>
          <a:lstStyle/>
          <a:p>
            <a:endParaRPr lang="en-GB" sz="2000" dirty="0">
              <a:solidFill>
                <a:schemeClr val="tx1">
                  <a:alpha val="60000"/>
                </a:schemeClr>
              </a:solidFill>
            </a:endParaRPr>
          </a:p>
          <a:p>
            <a:r>
              <a:rPr lang="en-GB" sz="2000" dirty="0">
                <a:solidFill>
                  <a:schemeClr val="tx1">
                    <a:alpha val="60000"/>
                  </a:schemeClr>
                </a:solidFill>
              </a:rPr>
              <a:t>Iechyd a </a:t>
            </a:r>
            <a:r>
              <a:rPr lang="en-GB" sz="2000" dirty="0" err="1">
                <a:solidFill>
                  <a:schemeClr val="tx1">
                    <a:alpha val="60000"/>
                  </a:schemeClr>
                </a:solidFill>
              </a:rPr>
              <a:t>Lles</a:t>
            </a:r>
            <a:endParaRPr lang="en-GB" sz="2000" dirty="0">
              <a:solidFill>
                <a:schemeClr val="tx1">
                  <a:alpha val="60000"/>
                </a:schemeClr>
              </a:solidFill>
            </a:endParaRPr>
          </a:p>
          <a:p>
            <a:r>
              <a:rPr lang="en-GB" sz="2000" dirty="0">
                <a:solidFill>
                  <a:schemeClr val="tx1">
                    <a:alpha val="60000"/>
                  </a:schemeClr>
                </a:solidFill>
              </a:rPr>
              <a:t>Health and Wellbeing</a:t>
            </a:r>
          </a:p>
          <a:p>
            <a:endParaRPr lang="en-GB" sz="2000" dirty="0">
              <a:solidFill>
                <a:schemeClr val="tx1">
                  <a:alpha val="60000"/>
                </a:schemeClr>
              </a:solidFill>
            </a:endParaRPr>
          </a:p>
        </p:txBody>
      </p:sp>
      <p:pic>
        <p:nvPicPr>
          <p:cNvPr id="5" name="Picture 4" descr="Logo&#10;&#10;Description automatically generated">
            <a:extLst>
              <a:ext uri="{FF2B5EF4-FFF2-40B4-BE49-F238E27FC236}">
                <a16:creationId xmlns:a16="http://schemas.microsoft.com/office/drawing/2014/main" id="{22C1ABDF-6697-4D58-8E2F-EA4E153420FB}"/>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2419"/>
          <a:stretch/>
        </p:blipFill>
        <p:spPr>
          <a:xfrm>
            <a:off x="6286634" y="836808"/>
            <a:ext cx="4233320" cy="5038916"/>
          </a:xfrm>
          <a:prstGeom prst="rect">
            <a:avLst/>
          </a:prstGeom>
        </p:spPr>
      </p:pic>
    </p:spTree>
    <p:extLst>
      <p:ext uri="{BB962C8B-B14F-4D97-AF65-F5344CB8AC3E}">
        <p14:creationId xmlns:p14="http://schemas.microsoft.com/office/powerpoint/2010/main" val="2562723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C6552-8A95-4309-9EFD-0083A965BD38}"/>
              </a:ext>
            </a:extLst>
          </p:cNvPr>
          <p:cNvSpPr>
            <a:spLocks noGrp="1"/>
          </p:cNvSpPr>
          <p:nvPr>
            <p:ph type="title"/>
          </p:nvPr>
        </p:nvSpPr>
        <p:spPr/>
        <p:txBody>
          <a:bodyPr/>
          <a:lstStyle/>
          <a:p>
            <a:r>
              <a:rPr lang="en-GB" dirty="0" err="1"/>
              <a:t>Tasg</a:t>
            </a:r>
            <a:r>
              <a:rPr lang="en-GB" dirty="0"/>
              <a:t> </a:t>
            </a:r>
            <a:r>
              <a:rPr lang="en-GB" dirty="0" err="1"/>
              <a:t>agoriadol</a:t>
            </a:r>
            <a:r>
              <a:rPr lang="en-GB" dirty="0"/>
              <a:t> – </a:t>
            </a:r>
            <a:r>
              <a:rPr lang="en-GB" dirty="0" err="1"/>
              <a:t>anadlu</a:t>
            </a:r>
            <a:r>
              <a:rPr lang="en-GB" dirty="0"/>
              <a:t> </a:t>
            </a:r>
            <a:r>
              <a:rPr lang="en-GB" dirty="0" err="1"/>
              <a:t>llaw</a:t>
            </a:r>
            <a:r>
              <a:rPr lang="en-GB" dirty="0"/>
              <a:t> </a:t>
            </a:r>
            <a:br>
              <a:rPr lang="en-GB" dirty="0"/>
            </a:br>
            <a:r>
              <a:rPr lang="en-GB" dirty="0"/>
              <a:t>Opening task – hand breathing</a:t>
            </a:r>
          </a:p>
        </p:txBody>
      </p:sp>
      <p:pic>
        <p:nvPicPr>
          <p:cNvPr id="1026" name="Picture 2" descr="See the source image">
            <a:extLst>
              <a:ext uri="{FF2B5EF4-FFF2-40B4-BE49-F238E27FC236}">
                <a16:creationId xmlns:a16="http://schemas.microsoft.com/office/drawing/2014/main" id="{47B321BD-873E-4715-9EC0-2EF4500587B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86000" y="2215356"/>
            <a:ext cx="7620000" cy="357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1436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2268" y="375244"/>
            <a:ext cx="10515600" cy="1325563"/>
          </a:xfrm>
        </p:spPr>
        <p:txBody>
          <a:bodyPr>
            <a:normAutofit/>
          </a:bodyPr>
          <a:lstStyle/>
          <a:p>
            <a:r>
              <a:rPr lang="en-GB" dirty="0">
                <a:latin typeface="Arial" panose="020B0604020202020204" pitchFamily="34" charset="0"/>
                <a:cs typeface="Arial" panose="020B0604020202020204" pitchFamily="34" charset="0"/>
              </a:rPr>
              <a:t>Nod y </a:t>
            </a:r>
            <a:r>
              <a:rPr lang="en-GB" dirty="0" err="1">
                <a:latin typeface="Arial" panose="020B0604020202020204" pitchFamily="34" charset="0"/>
                <a:cs typeface="Arial" panose="020B0604020202020204" pitchFamily="34" charset="0"/>
              </a:rPr>
              <a:t>Modiwl</a:t>
            </a:r>
            <a:r>
              <a:rPr lang="en-GB" dirty="0">
                <a:latin typeface="Arial" panose="020B0604020202020204" pitchFamily="34" charset="0"/>
                <a:cs typeface="Arial" panose="020B0604020202020204" pitchFamily="34" charset="0"/>
              </a:rPr>
              <a:t> /  </a:t>
            </a:r>
            <a:r>
              <a:rPr lang="en-GB" i="1" dirty="0">
                <a:latin typeface="Arial" panose="020B0604020202020204" pitchFamily="34" charset="0"/>
                <a:cs typeface="Arial" panose="020B0604020202020204" pitchFamily="34" charset="0"/>
              </a:rPr>
              <a:t>Module Aim</a:t>
            </a:r>
          </a:p>
        </p:txBody>
      </p:sp>
      <p:sp>
        <p:nvSpPr>
          <p:cNvPr id="3" name="Content Placeholder 2"/>
          <p:cNvSpPr>
            <a:spLocks noGrp="1"/>
          </p:cNvSpPr>
          <p:nvPr>
            <p:ph sz="half" idx="1"/>
          </p:nvPr>
        </p:nvSpPr>
        <p:spPr>
          <a:xfrm>
            <a:off x="1422400" y="3423402"/>
            <a:ext cx="4597191" cy="3057203"/>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r>
              <a:rPr lang="cy-GB" sz="2400" b="0" i="0" u="none" strike="noStrike" dirty="0">
                <a:solidFill>
                  <a:srgbClr val="000000"/>
                </a:solidFill>
                <a:effectLst/>
                <a:latin typeface="Arial" panose="020B0604020202020204" pitchFamily="34" charset="0"/>
              </a:rPr>
              <a:t>Datblygu dealltwriaeth feirniadol o rôl ac effaith llesiant mewn addysg a dadansoddi’n feirniadol yr arferion a’r dulliau sy’n cefnogi hyn. </a:t>
            </a:r>
            <a:r>
              <a:rPr lang="cy-GB" sz="2400" b="1" i="0" u="none" strike="noStrike" dirty="0">
                <a:solidFill>
                  <a:srgbClr val="000000"/>
                </a:solidFill>
                <a:effectLst/>
                <a:latin typeface="Arial" panose="020B0604020202020204" pitchFamily="34" charset="0"/>
              </a:rPr>
              <a:t> </a:t>
            </a:r>
            <a:r>
              <a:rPr lang="cy-GB" sz="2400" b="0" i="0" u="none" strike="noStrike" dirty="0">
                <a:solidFill>
                  <a:srgbClr val="000000"/>
                </a:solidFill>
                <a:effectLst/>
                <a:latin typeface="Arial" panose="020B0604020202020204" pitchFamily="34" charset="0"/>
              </a:rPr>
              <a:t> </a:t>
            </a:r>
          </a:p>
          <a:p>
            <a:endParaRPr lang="en-GB" sz="3600" dirty="0"/>
          </a:p>
        </p:txBody>
      </p:sp>
      <p:sp>
        <p:nvSpPr>
          <p:cNvPr id="4" name="Content Placeholder 3"/>
          <p:cNvSpPr>
            <a:spLocks noGrp="1"/>
          </p:cNvSpPr>
          <p:nvPr>
            <p:ph sz="half" idx="2"/>
          </p:nvPr>
        </p:nvSpPr>
        <p:spPr>
          <a:xfrm>
            <a:off x="6095999" y="3429001"/>
            <a:ext cx="5029201" cy="302930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r>
              <a:rPr lang="en-GB" sz="2400" b="0" i="0" u="none" strike="noStrike" dirty="0">
                <a:solidFill>
                  <a:srgbClr val="000000"/>
                </a:solidFill>
                <a:effectLst/>
                <a:latin typeface="Arial" panose="020B0604020202020204" pitchFamily="34" charset="0"/>
              </a:rPr>
              <a:t>To develop a critical understanding of the role and impact of well-being in education and critically analyse the practices and approaches which support this.</a:t>
            </a:r>
            <a:r>
              <a:rPr lang="en-GB" sz="2400" b="1" i="0" u="none" strike="noStrike" dirty="0">
                <a:solidFill>
                  <a:srgbClr val="000000"/>
                </a:solidFill>
                <a:effectLst/>
                <a:latin typeface="Arial" panose="020B0604020202020204" pitchFamily="34" charset="0"/>
              </a:rPr>
              <a:t> </a:t>
            </a:r>
            <a:r>
              <a:rPr lang="en-GB" sz="2400" b="0" i="0" u="none" strike="noStrike" dirty="0">
                <a:solidFill>
                  <a:srgbClr val="000000"/>
                </a:solidFill>
                <a:effectLst/>
                <a:latin typeface="Arial" panose="020B0604020202020204" pitchFamily="34" charset="0"/>
              </a:rPr>
              <a:t> </a:t>
            </a:r>
            <a:endParaRPr lang="en-GB" sz="2400" b="0" i="0" u="none" strike="noStrike" dirty="0">
              <a:solidFill>
                <a:srgbClr val="000000"/>
              </a:solidFill>
              <a:effectLst/>
              <a:latin typeface="verdana" panose="020B0604030504040204" pitchFamily="34" charset="0"/>
            </a:endParaRPr>
          </a:p>
          <a:p>
            <a:endParaRPr lang="en-GB" sz="2400" dirty="0">
              <a:latin typeface="Arial" panose="020B0604020202020204" pitchFamily="34" charset="0"/>
              <a:cs typeface="Arial" panose="020B0604020202020204" pitchFamily="34" charset="0"/>
            </a:endParaRPr>
          </a:p>
        </p:txBody>
      </p:sp>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4459455" y="1844824"/>
            <a:ext cx="3273090"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8103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6217" y="188640"/>
            <a:ext cx="8341596" cy="1143000"/>
          </a:xfrm>
        </p:spPr>
        <p:txBody>
          <a:bodyPr>
            <a:normAutofit/>
          </a:bodyPr>
          <a:lstStyle/>
          <a:p>
            <a:r>
              <a:rPr lang="en-GB" sz="3600" dirty="0" err="1">
                <a:latin typeface="Arial" panose="020B0604020202020204" pitchFamily="34" charset="0"/>
                <a:cs typeface="Arial" panose="020B0604020202020204" pitchFamily="34" charset="0"/>
              </a:rPr>
              <a:t>Deilliannau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Dysgu</a:t>
            </a:r>
            <a:r>
              <a:rPr lang="en-GB" sz="3600" dirty="0">
                <a:latin typeface="Arial" panose="020B0604020202020204" pitchFamily="34" charset="0"/>
                <a:cs typeface="Arial" panose="020B0604020202020204" pitchFamily="34" charset="0"/>
              </a:rPr>
              <a:t> / </a:t>
            </a:r>
            <a:r>
              <a:rPr lang="en-GB" sz="3600" i="1" dirty="0">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1981200" y="4509121"/>
            <a:ext cx="4038600" cy="1617043"/>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20000"/>
          </a:bodyPr>
          <a:lstStyle/>
          <a:p>
            <a:pPr algn="just" rtl="0" fontAlgn="base">
              <a:buFont typeface="Arial" panose="020B0604020202020204" pitchFamily="34" charset="0"/>
              <a:buChar char="•"/>
            </a:pPr>
            <a:r>
              <a:rPr lang="cy-GB" b="0" i="0" u="none" strike="noStrike" dirty="0">
                <a:solidFill>
                  <a:srgbClr val="000000"/>
                </a:solidFill>
                <a:effectLst/>
                <a:latin typeface="Arial" panose="020B0604020202020204" pitchFamily="34" charset="0"/>
              </a:rPr>
              <a:t>Archwilio’n feirniadol effaith deddfwriaeth a pholisi ar yr agenda llesiant yn y Deyrnas Unedig o ran addysg. </a:t>
            </a:r>
            <a:endParaRPr lang="cy-GB" b="0" i="0" u="none" strike="noStrike" dirty="0">
              <a:solidFill>
                <a:srgbClr val="000000"/>
              </a:solidFill>
              <a:effectLst/>
              <a:latin typeface="verdana" panose="020B0604030504040204" pitchFamily="34" charset="0"/>
            </a:endParaRPr>
          </a:p>
          <a:p>
            <a:endParaRPr lang="en-GB" dirty="0">
              <a:solidFill>
                <a:srgbClr val="FF0000"/>
              </a:solidFill>
            </a:endParaRPr>
          </a:p>
          <a:p>
            <a:endParaRPr lang="en-GB" dirty="0">
              <a:solidFill>
                <a:srgbClr val="FF0000"/>
              </a:solidFill>
            </a:endParaRPr>
          </a:p>
        </p:txBody>
      </p:sp>
      <p:sp>
        <p:nvSpPr>
          <p:cNvPr id="4" name="Content Placeholder 3"/>
          <p:cNvSpPr>
            <a:spLocks noGrp="1"/>
          </p:cNvSpPr>
          <p:nvPr>
            <p:ph sz="half" idx="2"/>
          </p:nvPr>
        </p:nvSpPr>
        <p:spPr>
          <a:xfrm>
            <a:off x="6172200" y="4509121"/>
            <a:ext cx="4038600" cy="1617043"/>
          </a:xfrm>
          <a:prstGeom prst="rect">
            <a:avLst/>
          </a:prstGeom>
        </p:spPr>
        <p:style>
          <a:lnRef idx="2">
            <a:schemeClr val="accent3"/>
          </a:lnRef>
          <a:fillRef idx="1">
            <a:schemeClr val="lt1"/>
          </a:fillRef>
          <a:effectRef idx="0">
            <a:schemeClr val="accent3"/>
          </a:effectRef>
          <a:fontRef idx="minor">
            <a:schemeClr val="dk1"/>
          </a:fontRef>
        </p:style>
        <p:txBody>
          <a:bodyPr>
            <a:normAutofit fontScale="92500" lnSpcReduction="20000"/>
          </a:bodyPr>
          <a:lstStyle/>
          <a:p>
            <a:pPr algn="just" rtl="0" fontAlgn="base">
              <a:buFont typeface="Arial" panose="020B0604020202020204" pitchFamily="34" charset="0"/>
              <a:buChar char="•"/>
            </a:pPr>
            <a:r>
              <a:rPr lang="en-GB" b="0" i="0" u="none" strike="noStrike" dirty="0">
                <a:solidFill>
                  <a:srgbClr val="000000"/>
                </a:solidFill>
                <a:effectLst/>
                <a:latin typeface="Arial" panose="020B0604020202020204" pitchFamily="34" charset="0"/>
              </a:rPr>
              <a:t>Critically examine the impact of legislation and policy on the well-being agenda in the UK in relation to education. </a:t>
            </a:r>
            <a:endParaRPr lang="en-GB" b="0" i="0" u="none" strike="noStrike" dirty="0">
              <a:solidFill>
                <a:srgbClr val="000000"/>
              </a:solidFill>
              <a:effectLst/>
              <a:latin typeface="verdana" panose="020B0604030504040204" pitchFamily="34" charset="0"/>
            </a:endParaRPr>
          </a:p>
          <a:p>
            <a:pPr marL="68580" indent="0">
              <a:buNone/>
            </a:pPr>
            <a:endParaRPr lang="en-GB" dirty="0"/>
          </a:p>
          <a:p>
            <a:endParaRPr lang="en-GB" i="1" dirty="0">
              <a:solidFill>
                <a:srgbClr val="FF0000"/>
              </a:solidFill>
            </a:endParaRPr>
          </a:p>
          <a:p>
            <a:endParaRPr lang="en-GB" dirty="0"/>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4076540" y="1556792"/>
            <a:ext cx="4038920" cy="2808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0808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Deilliannau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 </a:t>
            </a:r>
            <a:r>
              <a:rPr lang="en-GB" i="1" dirty="0">
                <a:latin typeface="Arial" panose="020B0604020202020204" pitchFamily="34" charset="0"/>
                <a:cs typeface="Arial" panose="020B0604020202020204" pitchFamily="34" charset="0"/>
              </a:rPr>
              <a:t>Learning Outcomes</a:t>
            </a:r>
            <a:endParaRPr lang="en-GB" dirty="0"/>
          </a:p>
        </p:txBody>
      </p:sp>
      <p:sp>
        <p:nvSpPr>
          <p:cNvPr id="3" name="Content Placeholder 2"/>
          <p:cNvSpPr>
            <a:spLocks noGrp="1"/>
          </p:cNvSpPr>
          <p:nvPr>
            <p:ph sz="half" idx="1"/>
          </p:nvPr>
        </p:nvSpPr>
        <p:spPr>
          <a:xfrm>
            <a:off x="303321" y="3018027"/>
            <a:ext cx="4038600" cy="2764904"/>
          </a:xfrm>
        </p:spPr>
        <p:style>
          <a:lnRef idx="2">
            <a:schemeClr val="accent3"/>
          </a:lnRef>
          <a:fillRef idx="1">
            <a:schemeClr val="lt1"/>
          </a:fillRef>
          <a:effectRef idx="0">
            <a:schemeClr val="accent3"/>
          </a:effectRef>
          <a:fontRef idx="minor">
            <a:schemeClr val="dk1"/>
          </a:fontRef>
        </p:style>
        <p:txBody>
          <a:bodyPr/>
          <a:lstStyle/>
          <a:p>
            <a:pPr algn="just" rtl="0" fontAlgn="base">
              <a:buFont typeface="Arial" panose="020B0604020202020204" pitchFamily="34" charset="0"/>
              <a:buChar char="•"/>
            </a:pPr>
            <a:r>
              <a:rPr lang="cy-GB" b="0" i="0" u="none" strike="noStrike" dirty="0">
                <a:solidFill>
                  <a:srgbClr val="000000"/>
                </a:solidFill>
                <a:effectLst/>
                <a:latin typeface="Arial" panose="020B0604020202020204" pitchFamily="34" charset="0"/>
              </a:rPr>
              <a:t>Adfyfyrio’n feirniadol ar rôl ac effaith hunanofal i staff, plant a phobl ifanc wrth gyflawni nodau llesiant ehangach. </a:t>
            </a:r>
            <a:endParaRPr lang="cy-GB" b="0" i="0" u="none" strike="noStrike" dirty="0">
              <a:solidFill>
                <a:srgbClr val="000000"/>
              </a:solidFill>
              <a:effectLst/>
              <a:latin typeface="verdana" panose="020B0604030504040204" pitchFamily="34" charset="0"/>
            </a:endParaRPr>
          </a:p>
          <a:p>
            <a:endParaRPr lang="en-GB" dirty="0"/>
          </a:p>
        </p:txBody>
      </p:sp>
      <p:sp>
        <p:nvSpPr>
          <p:cNvPr id="4" name="Content Placeholder 3"/>
          <p:cNvSpPr>
            <a:spLocks noGrp="1"/>
          </p:cNvSpPr>
          <p:nvPr>
            <p:ph sz="half" idx="2"/>
          </p:nvPr>
        </p:nvSpPr>
        <p:spPr>
          <a:xfrm>
            <a:off x="7713955" y="3098424"/>
            <a:ext cx="4038600" cy="2764904"/>
          </a:xfrm>
        </p:spPr>
        <p:style>
          <a:lnRef idx="2">
            <a:schemeClr val="accent4"/>
          </a:lnRef>
          <a:fillRef idx="1">
            <a:schemeClr val="lt1"/>
          </a:fillRef>
          <a:effectRef idx="0">
            <a:schemeClr val="accent4"/>
          </a:effectRef>
          <a:fontRef idx="minor">
            <a:schemeClr val="dk1"/>
          </a:fontRef>
        </p:style>
        <p:txBody>
          <a:bodyPr/>
          <a:lstStyle/>
          <a:p>
            <a:pPr algn="just" rtl="0" fontAlgn="base">
              <a:buFont typeface="Arial" panose="020B0604020202020204" pitchFamily="34" charset="0"/>
              <a:buChar char="•"/>
            </a:pPr>
            <a:r>
              <a:rPr lang="en-GB" b="0" i="0" u="none" strike="noStrike" dirty="0">
                <a:solidFill>
                  <a:srgbClr val="000000"/>
                </a:solidFill>
                <a:effectLst/>
                <a:latin typeface="Arial" panose="020B0604020202020204" pitchFamily="34" charset="0"/>
              </a:rPr>
              <a:t>Critically reflect on the role and impact of self-care for staff, children and young people in achieving wider well-being goals. </a:t>
            </a:r>
            <a:endParaRPr lang="en-GB" b="0" i="0" u="none" strike="noStrike" dirty="0">
              <a:solidFill>
                <a:srgbClr val="000000"/>
              </a:solidFill>
              <a:effectLst/>
              <a:latin typeface="verdana" panose="020B0604030504040204" pitchFamily="34" charset="0"/>
            </a:endParaRPr>
          </a:p>
          <a:p>
            <a:endParaRPr lang="en-GB" dirty="0"/>
          </a:p>
        </p:txBody>
      </p:sp>
      <p:pic>
        <p:nvPicPr>
          <p:cNvPr id="6" name="Picture 5" descr="A picture containing logo&#10;&#10;Description automatically generated">
            <a:extLst>
              <a:ext uri="{FF2B5EF4-FFF2-40B4-BE49-F238E27FC236}">
                <a16:creationId xmlns:a16="http://schemas.microsoft.com/office/drawing/2014/main" id="{754B28BF-E8DE-4860-A863-00CBBB03EAF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33839" y="1603641"/>
            <a:ext cx="2388197" cy="2410486"/>
          </a:xfrm>
          <a:prstGeom prst="rect">
            <a:avLst/>
          </a:prstGeom>
        </p:spPr>
      </p:pic>
    </p:spTree>
    <p:extLst>
      <p:ext uri="{BB962C8B-B14F-4D97-AF65-F5344CB8AC3E}">
        <p14:creationId xmlns:p14="http://schemas.microsoft.com/office/powerpoint/2010/main" val="3449578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Deilliannau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 </a:t>
            </a:r>
            <a:r>
              <a:rPr lang="en-GB" i="1" dirty="0">
                <a:latin typeface="Arial" panose="020B0604020202020204" pitchFamily="34" charset="0"/>
                <a:cs typeface="Arial" panose="020B0604020202020204" pitchFamily="34" charset="0"/>
              </a:rPr>
              <a:t>Learning Outcomes</a:t>
            </a:r>
            <a:endParaRPr lang="en-GB" dirty="0"/>
          </a:p>
        </p:txBody>
      </p:sp>
      <p:sp>
        <p:nvSpPr>
          <p:cNvPr id="3" name="Content Placeholder 2"/>
          <p:cNvSpPr>
            <a:spLocks noGrp="1"/>
          </p:cNvSpPr>
          <p:nvPr>
            <p:ph sz="half" idx="1"/>
          </p:nvPr>
        </p:nvSpPr>
        <p:spPr>
          <a:xfrm>
            <a:off x="605161" y="3758455"/>
            <a:ext cx="4038600" cy="2193107"/>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10000"/>
          </a:bodyPr>
          <a:lstStyle/>
          <a:p>
            <a:pPr algn="just" rtl="0" fontAlgn="base">
              <a:buFont typeface="Arial" panose="020B0604020202020204" pitchFamily="34" charset="0"/>
              <a:buChar char="•"/>
            </a:pPr>
            <a:r>
              <a:rPr lang="cy-GB" b="0" i="0" u="none" strike="noStrike" dirty="0">
                <a:solidFill>
                  <a:srgbClr val="000000"/>
                </a:solidFill>
                <a:effectLst/>
                <a:latin typeface="Arial" panose="020B0604020202020204" pitchFamily="34" charset="0"/>
              </a:rPr>
              <a:t>Dadansoddi’n feirniadol ffyrdd o hyrwyddo llesiant cynaliadwy a gwerthuso deilliannau mewn amgylchedd sy’n seiliedig ar addysg. </a:t>
            </a:r>
            <a:endParaRPr lang="cy-GB" b="0" i="0" u="none" strike="noStrike" dirty="0">
              <a:solidFill>
                <a:srgbClr val="000000"/>
              </a:solidFill>
              <a:effectLst/>
              <a:latin typeface="verdana" panose="020B0604030504040204" pitchFamily="34" charset="0"/>
            </a:endParaRPr>
          </a:p>
          <a:p>
            <a:pPr marL="68580" indent="0">
              <a:buNone/>
            </a:pPr>
            <a:endParaRPr lang="en-GB" dirty="0"/>
          </a:p>
        </p:txBody>
      </p:sp>
      <p:sp>
        <p:nvSpPr>
          <p:cNvPr id="4" name="Content Placeholder 3"/>
          <p:cNvSpPr>
            <a:spLocks noGrp="1"/>
          </p:cNvSpPr>
          <p:nvPr>
            <p:ph sz="half" idx="2"/>
          </p:nvPr>
        </p:nvSpPr>
        <p:spPr>
          <a:xfrm>
            <a:off x="7248370" y="3758455"/>
            <a:ext cx="4038600" cy="2193107"/>
          </a:xfrm>
          <a:prstGeom prst="rect">
            <a:avLst/>
          </a:prstGeo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pPr algn="just" rtl="0" fontAlgn="base">
              <a:buFont typeface="Arial" panose="020B0604020202020204" pitchFamily="34" charset="0"/>
              <a:buChar char="•"/>
            </a:pPr>
            <a:r>
              <a:rPr lang="en-GB" b="0" i="0" u="none" strike="noStrike" dirty="0">
                <a:solidFill>
                  <a:srgbClr val="000000"/>
                </a:solidFill>
                <a:effectLst/>
                <a:latin typeface="Arial" panose="020B0604020202020204" pitchFamily="34" charset="0"/>
              </a:rPr>
              <a:t>Critically analyse ways of promoting sustainable well-being and evaluating outcomes in an education-based environment. </a:t>
            </a:r>
            <a:endParaRPr lang="en-GB" b="0" i="0" u="none" strike="noStrike" dirty="0">
              <a:solidFill>
                <a:srgbClr val="000000"/>
              </a:solidFill>
              <a:effectLst/>
              <a:latin typeface="verdana" panose="020B0604030504040204" pitchFamily="34" charset="0"/>
            </a:endParaRPr>
          </a:p>
          <a:p>
            <a:endParaRPr lang="en-GB" i="1" dirty="0"/>
          </a:p>
        </p:txBody>
      </p:sp>
      <p:pic>
        <p:nvPicPr>
          <p:cNvPr id="4099" name="Picture 3"/>
          <p:cNvPicPr>
            <a:picLocks noChangeAspect="1" noChangeArrowheads="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4793566" y="1690688"/>
            <a:ext cx="3058861" cy="21589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3089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2F74-1DA4-4269-AE75-99586076EA62}"/>
              </a:ext>
            </a:extLst>
          </p:cNvPr>
          <p:cNvSpPr>
            <a:spLocks noGrp="1"/>
          </p:cNvSpPr>
          <p:nvPr>
            <p:ph type="title"/>
          </p:nvPr>
        </p:nvSpPr>
        <p:spPr>
          <a:xfrm>
            <a:off x="4016115" y="365125"/>
            <a:ext cx="10515600" cy="1325563"/>
          </a:xfrm>
        </p:spPr>
        <p:txBody>
          <a:bodyPr/>
          <a:lstStyle/>
          <a:p>
            <a:r>
              <a:rPr lang="en-GB" dirty="0" err="1"/>
              <a:t>Asesiad</a:t>
            </a:r>
            <a:r>
              <a:rPr lang="en-GB" dirty="0"/>
              <a:t> / </a:t>
            </a:r>
            <a:r>
              <a:rPr lang="en-GB" dirty="0" err="1"/>
              <a:t>Assessement</a:t>
            </a:r>
            <a:endParaRPr lang="en-GB" dirty="0"/>
          </a:p>
        </p:txBody>
      </p:sp>
      <p:sp>
        <p:nvSpPr>
          <p:cNvPr id="5" name="Content Placeholder 2">
            <a:extLst>
              <a:ext uri="{FF2B5EF4-FFF2-40B4-BE49-F238E27FC236}">
                <a16:creationId xmlns:a16="http://schemas.microsoft.com/office/drawing/2014/main" id="{8F57FAAE-BECC-4375-8799-1F1914E9FB0F}"/>
              </a:ext>
            </a:extLst>
          </p:cNvPr>
          <p:cNvSpPr>
            <a:spLocks noGrp="1"/>
          </p:cNvSpPr>
          <p:nvPr>
            <p:ph sz="half" idx="1"/>
          </p:nvPr>
        </p:nvSpPr>
        <p:spPr>
          <a:xfrm>
            <a:off x="838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b="1" dirty="0" err="1"/>
              <a:t>Cydran</a:t>
            </a:r>
            <a:r>
              <a:rPr lang="en-GB" b="1" dirty="0"/>
              <a:t> </a:t>
            </a:r>
            <a:r>
              <a:rPr lang="en-GB" b="1" dirty="0" err="1"/>
              <a:t>Asesu</a:t>
            </a:r>
            <a:r>
              <a:rPr lang="en-GB" b="1" dirty="0"/>
              <a:t> – 100% </a:t>
            </a:r>
          </a:p>
          <a:p>
            <a:pPr marL="0" indent="0">
              <a:buNone/>
            </a:pPr>
            <a:endParaRPr lang="en-GB" dirty="0"/>
          </a:p>
          <a:p>
            <a:pPr marL="0" indent="0">
              <a:buNone/>
            </a:pPr>
            <a:r>
              <a:rPr lang="en-GB" dirty="0" err="1"/>
              <a:t>Portffolio</a:t>
            </a:r>
            <a:r>
              <a:rPr lang="en-GB" dirty="0"/>
              <a:t> – (4000 gair </a:t>
            </a:r>
            <a:r>
              <a:rPr lang="en-GB" dirty="0" err="1"/>
              <a:t>cyfwerth</a:t>
            </a:r>
            <a:r>
              <a:rPr lang="en-GB" dirty="0"/>
              <a:t>) </a:t>
            </a:r>
          </a:p>
          <a:p>
            <a:pPr marL="0" indent="0">
              <a:buNone/>
            </a:pPr>
            <a:endParaRPr lang="en-GB" dirty="0"/>
          </a:p>
          <a:p>
            <a:pPr marL="0" indent="0">
              <a:buNone/>
            </a:pPr>
            <a:r>
              <a:rPr lang="en-GB" dirty="0" err="1"/>
              <a:t>Gwerthuso'n</a:t>
            </a:r>
            <a:r>
              <a:rPr lang="en-GB" dirty="0"/>
              <a:t> </a:t>
            </a:r>
            <a:r>
              <a:rPr lang="en-GB" dirty="0" err="1"/>
              <a:t>feirniadol</a:t>
            </a:r>
            <a:r>
              <a:rPr lang="en-GB" dirty="0"/>
              <a:t> </a:t>
            </a:r>
            <a:r>
              <a:rPr lang="en-GB" dirty="0" err="1"/>
              <a:t>rôl</a:t>
            </a:r>
            <a:r>
              <a:rPr lang="en-GB" dirty="0"/>
              <a:t> ac </a:t>
            </a:r>
            <a:r>
              <a:rPr lang="en-GB" dirty="0" err="1"/>
              <a:t>effaith</a:t>
            </a:r>
            <a:r>
              <a:rPr lang="en-GB" dirty="0"/>
              <a:t> </a:t>
            </a:r>
            <a:r>
              <a:rPr lang="en-GB" dirty="0" err="1"/>
              <a:t>hyd</a:t>
            </a:r>
            <a:r>
              <a:rPr lang="en-GB" dirty="0"/>
              <a:t> at 4 </a:t>
            </a:r>
            <a:r>
              <a:rPr lang="en-GB" dirty="0" err="1"/>
              <a:t>ymarfer</a:t>
            </a:r>
            <a:r>
              <a:rPr lang="en-GB" dirty="0"/>
              <a:t> </a:t>
            </a:r>
            <a:r>
              <a:rPr lang="en-GB" dirty="0" err="1"/>
              <a:t>gwahanol</a:t>
            </a:r>
            <a:r>
              <a:rPr lang="en-GB" dirty="0"/>
              <a:t> </a:t>
            </a:r>
            <a:r>
              <a:rPr lang="en-GB" dirty="0" err="1"/>
              <a:t>sy'n</a:t>
            </a:r>
            <a:r>
              <a:rPr lang="en-GB" dirty="0"/>
              <a:t> </a:t>
            </a:r>
            <a:r>
              <a:rPr lang="en-GB" dirty="0" err="1"/>
              <a:t>hyrwyddo</a:t>
            </a:r>
            <a:r>
              <a:rPr lang="en-GB" dirty="0"/>
              <a:t> </a:t>
            </a:r>
            <a:r>
              <a:rPr lang="en-GB" dirty="0" err="1"/>
              <a:t>lles</a:t>
            </a:r>
            <a:r>
              <a:rPr lang="en-GB" dirty="0"/>
              <a:t> </a:t>
            </a:r>
            <a:r>
              <a:rPr lang="en-GB" dirty="0" err="1"/>
              <a:t>disgyblion</a:t>
            </a:r>
            <a:r>
              <a:rPr lang="en-GB" dirty="0"/>
              <a:t> a/neu staff </a:t>
            </a:r>
            <a:r>
              <a:rPr lang="en-GB" dirty="0" err="1"/>
              <a:t>mewn</a:t>
            </a:r>
            <a:r>
              <a:rPr lang="en-GB" dirty="0"/>
              <a:t> </a:t>
            </a:r>
            <a:r>
              <a:rPr lang="en-GB" dirty="0" err="1"/>
              <a:t>ysgolion</a:t>
            </a:r>
            <a:r>
              <a:rPr lang="en-GB" dirty="0"/>
              <a:t> </a:t>
            </a:r>
            <a:r>
              <a:rPr lang="en-GB" dirty="0" err="1"/>
              <a:t>cynradd</a:t>
            </a:r>
            <a:r>
              <a:rPr lang="en-GB" dirty="0"/>
              <a:t>. </a:t>
            </a:r>
          </a:p>
          <a:p>
            <a:pPr marL="0" indent="0">
              <a:buNone/>
            </a:pPr>
            <a:r>
              <a:rPr lang="en-GB" dirty="0" err="1"/>
              <a:t>Cefnogwch</a:t>
            </a:r>
            <a:r>
              <a:rPr lang="en-GB" dirty="0"/>
              <a:t> </a:t>
            </a:r>
            <a:r>
              <a:rPr lang="en-GB" dirty="0" err="1"/>
              <a:t>eich</a:t>
            </a:r>
            <a:r>
              <a:rPr lang="en-GB" dirty="0"/>
              <a:t> </a:t>
            </a:r>
            <a:r>
              <a:rPr lang="en-GB" dirty="0" err="1"/>
              <a:t>dadleuon</a:t>
            </a:r>
            <a:r>
              <a:rPr lang="en-GB" dirty="0"/>
              <a:t> </a:t>
            </a:r>
            <a:r>
              <a:rPr lang="en-GB" dirty="0" err="1"/>
              <a:t>gydag</a:t>
            </a:r>
            <a:r>
              <a:rPr lang="en-GB" dirty="0"/>
              <a:t> </a:t>
            </a:r>
            <a:r>
              <a:rPr lang="en-GB" dirty="0" err="1"/>
              <a:t>ystod</a:t>
            </a:r>
            <a:r>
              <a:rPr lang="en-GB" dirty="0"/>
              <a:t> </a:t>
            </a:r>
            <a:r>
              <a:rPr lang="en-GB" dirty="0" err="1"/>
              <a:t>amrywiol</a:t>
            </a:r>
            <a:r>
              <a:rPr lang="en-GB" dirty="0"/>
              <a:t> o </a:t>
            </a:r>
            <a:r>
              <a:rPr lang="en-GB" dirty="0" err="1"/>
              <a:t>ddeddfwriaeth</a:t>
            </a:r>
            <a:r>
              <a:rPr lang="en-GB" dirty="0"/>
              <a:t>, </a:t>
            </a:r>
            <a:r>
              <a:rPr lang="en-GB" dirty="0" err="1"/>
              <a:t>damcaniaeth</a:t>
            </a:r>
            <a:r>
              <a:rPr lang="en-GB" dirty="0"/>
              <a:t>, </a:t>
            </a:r>
            <a:r>
              <a:rPr lang="en-GB" dirty="0" err="1"/>
              <a:t>polisi</a:t>
            </a:r>
            <a:r>
              <a:rPr lang="en-GB" dirty="0"/>
              <a:t> ac </a:t>
            </a:r>
            <a:r>
              <a:rPr lang="en-GB" dirty="0" err="1"/>
              <a:t>ymarfer</a:t>
            </a:r>
            <a:r>
              <a:rPr lang="en-GB" dirty="0"/>
              <a:t> </a:t>
            </a:r>
            <a:r>
              <a:rPr lang="en-GB" dirty="0" err="1"/>
              <a:t>perthnasol</a:t>
            </a:r>
            <a:r>
              <a:rPr lang="en-GB" dirty="0"/>
              <a:t>. </a:t>
            </a:r>
          </a:p>
          <a:p>
            <a:pPr marL="0" indent="0" algn="r">
              <a:buNone/>
            </a:pPr>
            <a:r>
              <a:rPr lang="en-GB" dirty="0" err="1">
                <a:solidFill>
                  <a:srgbClr val="FF0000"/>
                </a:solidFill>
              </a:rPr>
              <a:t>Cyflwynwch</a:t>
            </a:r>
            <a:r>
              <a:rPr lang="en-GB" dirty="0">
                <a:solidFill>
                  <a:srgbClr val="FF0000"/>
                </a:solidFill>
              </a:rPr>
              <a:t> </a:t>
            </a:r>
            <a:r>
              <a:rPr lang="en-GB" dirty="0" err="1">
                <a:solidFill>
                  <a:srgbClr val="FF0000"/>
                </a:solidFill>
              </a:rPr>
              <a:t>erbyn</a:t>
            </a:r>
            <a:r>
              <a:rPr lang="en-GB" dirty="0">
                <a:solidFill>
                  <a:srgbClr val="FF0000"/>
                </a:solidFill>
              </a:rPr>
              <a:t> 23:59 </a:t>
            </a:r>
            <a:r>
              <a:rPr lang="en-GB" dirty="0" err="1">
                <a:solidFill>
                  <a:srgbClr val="FF0000"/>
                </a:solidFill>
              </a:rPr>
              <a:t>ar</a:t>
            </a:r>
            <a:r>
              <a:rPr lang="en-GB" dirty="0">
                <a:solidFill>
                  <a:srgbClr val="FF0000"/>
                </a:solidFill>
              </a:rPr>
              <a:t> 02/03 </a:t>
            </a:r>
          </a:p>
          <a:p>
            <a:pPr marL="0" indent="0" algn="r">
              <a:buNone/>
            </a:pPr>
            <a:r>
              <a:rPr lang="en-GB" dirty="0" err="1">
                <a:solidFill>
                  <a:srgbClr val="FF0000"/>
                </a:solidFill>
              </a:rPr>
              <a:t>Dyddiad</a:t>
            </a:r>
            <a:r>
              <a:rPr lang="en-GB" dirty="0">
                <a:solidFill>
                  <a:srgbClr val="FF0000"/>
                </a:solidFill>
              </a:rPr>
              <a:t> </a:t>
            </a:r>
            <a:r>
              <a:rPr lang="en-GB" dirty="0" err="1">
                <a:solidFill>
                  <a:srgbClr val="FF0000"/>
                </a:solidFill>
              </a:rPr>
              <a:t>postio</a:t>
            </a:r>
            <a:r>
              <a:rPr lang="en-GB" dirty="0">
                <a:solidFill>
                  <a:srgbClr val="FF0000"/>
                </a:solidFill>
              </a:rPr>
              <a:t> </a:t>
            </a:r>
            <a:r>
              <a:rPr lang="en-GB" dirty="0" err="1">
                <a:solidFill>
                  <a:srgbClr val="FF0000"/>
                </a:solidFill>
              </a:rPr>
              <a:t>adborth</a:t>
            </a:r>
            <a:r>
              <a:rPr lang="en-GB" dirty="0">
                <a:solidFill>
                  <a:srgbClr val="FF0000"/>
                </a:solidFill>
              </a:rPr>
              <a:t>: 30/03 @ 15:00 </a:t>
            </a:r>
          </a:p>
          <a:p>
            <a:pPr marL="0" indent="0" algn="r">
              <a:buNone/>
            </a:pPr>
            <a:endParaRPr lang="en-GB" dirty="0"/>
          </a:p>
        </p:txBody>
      </p:sp>
      <p:sp>
        <p:nvSpPr>
          <p:cNvPr id="6" name="Content Placeholder 2">
            <a:extLst>
              <a:ext uri="{FF2B5EF4-FFF2-40B4-BE49-F238E27FC236}">
                <a16:creationId xmlns:a16="http://schemas.microsoft.com/office/drawing/2014/main" id="{DBBBDB6E-9212-405A-B171-E21B935FD77E}"/>
              </a:ext>
            </a:extLst>
          </p:cNvPr>
          <p:cNvSpPr>
            <a:spLocks noGrp="1"/>
          </p:cNvSpPr>
          <p:nvPr>
            <p:ph sz="half" idx="2"/>
          </p:nvPr>
        </p:nvSpPr>
        <p:spPr>
          <a:xfrm>
            <a:off x="6172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algn="just" rtl="0" fontAlgn="base"/>
            <a:r>
              <a:rPr lang="en-GB" b="1" i="0" u="none" strike="noStrike" dirty="0">
                <a:solidFill>
                  <a:srgbClr val="000000"/>
                </a:solidFill>
                <a:effectLst/>
                <a:latin typeface="Arial" panose="020B0604020202020204" pitchFamily="34" charset="0"/>
              </a:rPr>
              <a:t>Assessment Component  – 100%</a:t>
            </a:r>
            <a:r>
              <a:rPr lang="en-GB" b="0" i="0" u="none" strike="noStrike" dirty="0">
                <a:solidFill>
                  <a:srgbClr val="000000"/>
                </a:solidFill>
                <a:effectLst/>
                <a:latin typeface="Arial" panose="020B0604020202020204" pitchFamily="34" charset="0"/>
              </a:rPr>
              <a:t> </a:t>
            </a:r>
            <a:endParaRPr lang="en-GB" b="0" i="0" u="none" strike="noStrike" dirty="0">
              <a:solidFill>
                <a:srgbClr val="000000"/>
              </a:solidFill>
              <a:effectLst/>
              <a:latin typeface="&amp;quot"/>
            </a:endParaRPr>
          </a:p>
          <a:p>
            <a:pPr marL="0" indent="0" algn="just" rtl="0" fontAlgn="base">
              <a:buNone/>
            </a:pPr>
            <a:endParaRPr lang="en-GB" b="0" i="0" u="none" strike="noStrike" dirty="0">
              <a:solidFill>
                <a:srgbClr val="000000"/>
              </a:solidFill>
              <a:effectLst/>
              <a:latin typeface="&amp;quot"/>
            </a:endParaRPr>
          </a:p>
          <a:p>
            <a:pPr algn="just" rtl="0" fontAlgn="base"/>
            <a:r>
              <a:rPr lang="en-GB" b="0" i="0" u="none" strike="noStrike" dirty="0">
                <a:solidFill>
                  <a:srgbClr val="000000"/>
                </a:solidFill>
                <a:effectLst/>
                <a:latin typeface="Arial" panose="020B0604020202020204" pitchFamily="34" charset="0"/>
              </a:rPr>
              <a:t>Portfolio – (4000 words equivalent) </a:t>
            </a:r>
            <a:endParaRPr lang="en-GB" b="0" i="0" u="none" strike="noStrike" dirty="0">
              <a:solidFill>
                <a:srgbClr val="000000"/>
              </a:solidFill>
              <a:effectLst/>
              <a:latin typeface="&amp;quot"/>
            </a:endParaRPr>
          </a:p>
          <a:p>
            <a:pPr marL="0" indent="0" algn="just" rtl="0" fontAlgn="base">
              <a:buNone/>
            </a:pPr>
            <a:endParaRPr lang="en-GB" b="0" i="0" u="none" strike="noStrike" dirty="0">
              <a:solidFill>
                <a:srgbClr val="000000"/>
              </a:solidFill>
              <a:effectLst/>
              <a:latin typeface="&amp;quot"/>
            </a:endParaRPr>
          </a:p>
          <a:p>
            <a:pPr algn="l" rtl="0" fontAlgn="base"/>
            <a:r>
              <a:rPr lang="en-GB" b="0" i="0" u="none" strike="noStrike" dirty="0">
                <a:solidFill>
                  <a:srgbClr val="000000"/>
                </a:solidFill>
                <a:effectLst/>
                <a:latin typeface="Arial" panose="020B0604020202020204" pitchFamily="34" charset="0"/>
              </a:rPr>
              <a:t>Critically evaluate the role and impact of up to 4 different practices which promote the well-being of pupils and/or staff within primary schools. </a:t>
            </a:r>
          </a:p>
          <a:p>
            <a:pPr algn="l" rtl="0" fontAlgn="base"/>
            <a:r>
              <a:rPr lang="en-GB" b="0" i="0" u="none" strike="noStrike" dirty="0">
                <a:solidFill>
                  <a:srgbClr val="000000"/>
                </a:solidFill>
                <a:effectLst/>
                <a:latin typeface="Arial" panose="020B0604020202020204" pitchFamily="34" charset="0"/>
              </a:rPr>
              <a:t>Support your arguments with a diverse range of relevant legislation, theory, policy and practice. </a:t>
            </a:r>
            <a:endParaRPr lang="en-GB" b="0" i="0" u="none" strike="noStrike" dirty="0">
              <a:solidFill>
                <a:srgbClr val="000000"/>
              </a:solidFill>
              <a:effectLst/>
              <a:latin typeface="&amp;quot"/>
            </a:endParaRPr>
          </a:p>
          <a:p>
            <a:pPr marL="0" indent="0" algn="r">
              <a:buNone/>
            </a:pPr>
            <a:r>
              <a:rPr lang="en-GB" dirty="0">
                <a:solidFill>
                  <a:srgbClr val="FF0000"/>
                </a:solidFill>
              </a:rPr>
              <a:t>Submit by 23:59 on 02/03 </a:t>
            </a:r>
          </a:p>
          <a:p>
            <a:pPr marL="0" indent="0" algn="r">
              <a:buNone/>
            </a:pPr>
            <a:r>
              <a:rPr lang="en-GB" dirty="0">
                <a:solidFill>
                  <a:srgbClr val="FF0000"/>
                </a:solidFill>
              </a:rPr>
              <a:t>Post date: 30/03 @ 15:00 </a:t>
            </a:r>
          </a:p>
        </p:txBody>
      </p:sp>
      <p:pic>
        <p:nvPicPr>
          <p:cNvPr id="4" name="Picture 3" descr="Text&#10;&#10;Description automatically generated">
            <a:extLst>
              <a:ext uri="{FF2B5EF4-FFF2-40B4-BE49-F238E27FC236}">
                <a16:creationId xmlns:a16="http://schemas.microsoft.com/office/drawing/2014/main" id="{CFC565B5-5CCB-408C-B8CC-802AC15C134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71036" y="246991"/>
            <a:ext cx="1325563" cy="1325563"/>
          </a:xfrm>
          <a:prstGeom prst="rect">
            <a:avLst/>
          </a:prstGeom>
        </p:spPr>
      </p:pic>
      <p:pic>
        <p:nvPicPr>
          <p:cNvPr id="7" name="Picture 6" descr="Text&#10;&#10;Description automatically generated">
            <a:extLst>
              <a:ext uri="{FF2B5EF4-FFF2-40B4-BE49-F238E27FC236}">
                <a16:creationId xmlns:a16="http://schemas.microsoft.com/office/drawing/2014/main" id="{AF2651AD-30EE-4D42-8FE1-3D58D934F50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37300" y="246991"/>
            <a:ext cx="1325563" cy="1325563"/>
          </a:xfrm>
          <a:prstGeom prst="rect">
            <a:avLst/>
          </a:prstGeom>
        </p:spPr>
      </p:pic>
    </p:spTree>
    <p:extLst>
      <p:ext uri="{BB962C8B-B14F-4D97-AF65-F5344CB8AC3E}">
        <p14:creationId xmlns:p14="http://schemas.microsoft.com/office/powerpoint/2010/main" val="1962734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2F74-1DA4-4269-AE75-99586076EA62}"/>
              </a:ext>
            </a:extLst>
          </p:cNvPr>
          <p:cNvSpPr>
            <a:spLocks noGrp="1"/>
          </p:cNvSpPr>
          <p:nvPr>
            <p:ph type="title"/>
          </p:nvPr>
        </p:nvSpPr>
        <p:spPr>
          <a:xfrm>
            <a:off x="4016115" y="365125"/>
            <a:ext cx="10515600" cy="1325563"/>
          </a:xfrm>
        </p:spPr>
        <p:txBody>
          <a:bodyPr/>
          <a:lstStyle/>
          <a:p>
            <a:r>
              <a:rPr lang="en-GB" dirty="0" err="1"/>
              <a:t>Asesiad</a:t>
            </a:r>
            <a:r>
              <a:rPr lang="en-GB" dirty="0"/>
              <a:t> / </a:t>
            </a:r>
            <a:r>
              <a:rPr lang="en-GB" dirty="0" err="1"/>
              <a:t>Assessement</a:t>
            </a:r>
            <a:endParaRPr lang="en-GB" dirty="0"/>
          </a:p>
        </p:txBody>
      </p:sp>
      <p:sp>
        <p:nvSpPr>
          <p:cNvPr id="5" name="Content Placeholder 2">
            <a:extLst>
              <a:ext uri="{FF2B5EF4-FFF2-40B4-BE49-F238E27FC236}">
                <a16:creationId xmlns:a16="http://schemas.microsoft.com/office/drawing/2014/main" id="{8F57FAAE-BECC-4375-8799-1F1914E9FB0F}"/>
              </a:ext>
            </a:extLst>
          </p:cNvPr>
          <p:cNvSpPr>
            <a:spLocks noGrp="1"/>
          </p:cNvSpPr>
          <p:nvPr>
            <p:ph sz="half" idx="1"/>
          </p:nvPr>
        </p:nvSpPr>
        <p:spPr>
          <a:xfrm>
            <a:off x="838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dirty="0" err="1"/>
              <a:t>Ystyriwch</a:t>
            </a:r>
            <a:r>
              <a:rPr lang="en-GB" dirty="0"/>
              <a:t> </a:t>
            </a:r>
            <a:r>
              <a:rPr lang="en-GB" dirty="0" err="1"/>
              <a:t>gyflwyniad</a:t>
            </a:r>
            <a:r>
              <a:rPr lang="en-GB" dirty="0"/>
              <a:t> </a:t>
            </a:r>
            <a:r>
              <a:rPr lang="en-GB" dirty="0" err="1"/>
              <a:t>perthnasol</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portffolio</a:t>
            </a:r>
            <a:r>
              <a:rPr lang="en-GB" dirty="0"/>
              <a:t>. </a:t>
            </a:r>
            <a:r>
              <a:rPr lang="en-GB" dirty="0" err="1"/>
              <a:t>Gallwch</a:t>
            </a:r>
            <a:r>
              <a:rPr lang="en-GB" dirty="0"/>
              <a:t> </a:t>
            </a:r>
            <a:r>
              <a:rPr lang="en-GB" dirty="0" err="1"/>
              <a:t>ddefnyddio</a:t>
            </a:r>
            <a:r>
              <a:rPr lang="en-GB" dirty="0"/>
              <a:t> </a:t>
            </a:r>
            <a:r>
              <a:rPr lang="en-GB" dirty="0" err="1"/>
              <a:t>adrannau</a:t>
            </a:r>
            <a:r>
              <a:rPr lang="en-GB" dirty="0"/>
              <a:t>, is-</a:t>
            </a:r>
            <a:r>
              <a:rPr lang="en-GB" dirty="0" err="1"/>
              <a:t>benawdau</a:t>
            </a:r>
            <a:r>
              <a:rPr lang="en-GB" dirty="0"/>
              <a:t>, </a:t>
            </a:r>
            <a:r>
              <a:rPr lang="en-GB" dirty="0" err="1"/>
              <a:t>tablau</a:t>
            </a:r>
            <a:r>
              <a:rPr lang="en-GB" dirty="0"/>
              <a:t>, </a:t>
            </a:r>
            <a:r>
              <a:rPr lang="en-GB" dirty="0" err="1"/>
              <a:t>diagramau</a:t>
            </a:r>
            <a:r>
              <a:rPr lang="en-GB" dirty="0"/>
              <a:t>, </a:t>
            </a:r>
            <a:r>
              <a:rPr lang="en-GB" dirty="0" err="1"/>
              <a:t>pwyntiau</a:t>
            </a:r>
            <a:r>
              <a:rPr lang="en-GB" dirty="0"/>
              <a:t> </a:t>
            </a:r>
            <a:r>
              <a:rPr lang="en-GB" dirty="0" err="1"/>
              <a:t>bwled</a:t>
            </a:r>
            <a:r>
              <a:rPr lang="en-GB" dirty="0"/>
              <a:t> ac </a:t>
            </a:r>
            <a:r>
              <a:rPr lang="en-GB" dirty="0" err="1"/>
              <a:t>ati</a:t>
            </a:r>
            <a:r>
              <a:rPr lang="en-GB" dirty="0"/>
              <a:t> </a:t>
            </a:r>
            <a:r>
              <a:rPr lang="en-GB" dirty="0" err="1"/>
              <a:t>lle</a:t>
            </a:r>
            <a:r>
              <a:rPr lang="en-GB" dirty="0"/>
              <a:t> </a:t>
            </a:r>
            <a:r>
              <a:rPr lang="en-GB" dirty="0" err="1"/>
              <a:t>bo</a:t>
            </a:r>
            <a:r>
              <a:rPr lang="en-GB" dirty="0"/>
              <a:t> </a:t>
            </a:r>
            <a:r>
              <a:rPr lang="en-GB" dirty="0" err="1"/>
              <a:t>hynny'n</a:t>
            </a:r>
            <a:r>
              <a:rPr lang="en-GB" dirty="0"/>
              <a:t> addas </a:t>
            </a:r>
            <a:r>
              <a:rPr lang="en-GB" dirty="0" err="1"/>
              <a:t>ond</a:t>
            </a:r>
            <a:r>
              <a:rPr lang="en-GB" dirty="0"/>
              <a:t> </a:t>
            </a:r>
            <a:r>
              <a:rPr lang="en-GB" dirty="0" err="1"/>
              <a:t>nid</a:t>
            </a:r>
            <a:r>
              <a:rPr lang="en-GB" dirty="0"/>
              <a:t> </a:t>
            </a:r>
            <a:r>
              <a:rPr lang="en-GB" dirty="0" err="1"/>
              <a:t>yn</a:t>
            </a:r>
            <a:r>
              <a:rPr lang="en-GB" dirty="0"/>
              <a:t> </a:t>
            </a:r>
            <a:r>
              <a:rPr lang="en-GB" dirty="0" err="1"/>
              <a:t>rhy</a:t>
            </a:r>
            <a:r>
              <a:rPr lang="en-GB" dirty="0"/>
              <a:t> </a:t>
            </a:r>
            <a:r>
              <a:rPr lang="en-GB" dirty="0" err="1"/>
              <a:t>aml</a:t>
            </a:r>
            <a:r>
              <a:rPr lang="en-GB" dirty="0"/>
              <a:t>. </a:t>
            </a:r>
          </a:p>
          <a:p>
            <a:pPr marL="0" indent="0">
              <a:buNone/>
            </a:pPr>
            <a:r>
              <a:rPr lang="en-GB" b="1" u="sng" dirty="0" err="1"/>
              <a:t>Strwythur</a:t>
            </a:r>
            <a:r>
              <a:rPr lang="en-GB" b="1" u="sng" dirty="0"/>
              <a:t> a </a:t>
            </a:r>
            <a:r>
              <a:rPr lang="en-GB" b="1" u="sng" dirty="0" err="1"/>
              <a:t>awgrymir</a:t>
            </a:r>
            <a:r>
              <a:rPr lang="en-GB" b="1" u="sng" dirty="0"/>
              <a:t> </a:t>
            </a:r>
          </a:p>
          <a:p>
            <a:pPr marL="0" indent="0">
              <a:buNone/>
            </a:pPr>
            <a:r>
              <a:rPr lang="en-GB" b="1" dirty="0"/>
              <a:t>1. </a:t>
            </a:r>
            <a:r>
              <a:rPr lang="en-GB" b="1" dirty="0" err="1"/>
              <a:t>Tudalen</a:t>
            </a:r>
            <a:r>
              <a:rPr lang="en-GB" b="1" dirty="0"/>
              <a:t> </a:t>
            </a:r>
            <a:r>
              <a:rPr lang="en-GB" b="1" dirty="0" err="1"/>
              <a:t>flaen</a:t>
            </a:r>
            <a:r>
              <a:rPr lang="en-GB" b="1" dirty="0"/>
              <a:t> </a:t>
            </a:r>
          </a:p>
          <a:p>
            <a:pPr marL="0" indent="0">
              <a:buNone/>
            </a:pPr>
            <a:r>
              <a:rPr lang="en-GB" b="1" dirty="0"/>
              <a:t>1. </a:t>
            </a:r>
            <a:r>
              <a:rPr lang="en-GB" b="1" dirty="0" err="1"/>
              <a:t>Tabl</a:t>
            </a:r>
            <a:r>
              <a:rPr lang="en-GB" b="1" dirty="0"/>
              <a:t> </a:t>
            </a:r>
            <a:r>
              <a:rPr lang="en-GB" b="1" dirty="0" err="1"/>
              <a:t>cynnwys</a:t>
            </a:r>
            <a:r>
              <a:rPr lang="en-GB" b="1" dirty="0"/>
              <a:t> </a:t>
            </a:r>
          </a:p>
          <a:p>
            <a:pPr marL="0" indent="0">
              <a:buNone/>
            </a:pPr>
            <a:r>
              <a:rPr lang="en-GB" b="1" dirty="0"/>
              <a:t>3. </a:t>
            </a:r>
            <a:r>
              <a:rPr lang="en-GB" b="1" dirty="0" err="1"/>
              <a:t>Cyflwyniad</a:t>
            </a:r>
            <a:r>
              <a:rPr lang="en-GB" b="1" dirty="0"/>
              <a:t> a </a:t>
            </a:r>
            <a:r>
              <a:rPr lang="en-GB" b="1" dirty="0" err="1"/>
              <a:t>throsolwg</a:t>
            </a:r>
            <a:r>
              <a:rPr lang="en-GB" b="1" dirty="0"/>
              <a:t> </a:t>
            </a:r>
          </a:p>
          <a:p>
            <a:pPr marL="0" indent="0">
              <a:buNone/>
            </a:pPr>
            <a:r>
              <a:rPr lang="en-GB" dirty="0" err="1"/>
              <a:t>Cyflwynwch</a:t>
            </a:r>
            <a:r>
              <a:rPr lang="en-GB" dirty="0"/>
              <a:t> y </a:t>
            </a:r>
            <a:r>
              <a:rPr lang="en-GB" dirty="0" err="1"/>
              <a:t>pwnc</a:t>
            </a:r>
            <a:r>
              <a:rPr lang="en-GB" dirty="0"/>
              <a:t> (</a:t>
            </a:r>
            <a:r>
              <a:rPr lang="en-GB" dirty="0" err="1"/>
              <a:t>gosodwch</a:t>
            </a:r>
            <a:r>
              <a:rPr lang="en-GB" dirty="0"/>
              <a:t> </a:t>
            </a:r>
            <a:r>
              <a:rPr lang="en-GB" dirty="0" err="1"/>
              <a:t>yr</a:t>
            </a:r>
            <a:r>
              <a:rPr lang="en-GB" dirty="0"/>
              <a:t> </a:t>
            </a:r>
            <a:r>
              <a:rPr lang="en-GB" dirty="0" err="1"/>
              <a:t>olygfa</a:t>
            </a:r>
            <a:r>
              <a:rPr lang="en-GB" dirty="0"/>
              <a:t>). </a:t>
            </a:r>
            <a:r>
              <a:rPr lang="en-GB" dirty="0" err="1"/>
              <a:t>Trafodwch</a:t>
            </a:r>
            <a:r>
              <a:rPr lang="en-GB" dirty="0"/>
              <a:t> </a:t>
            </a:r>
            <a:r>
              <a:rPr lang="en-GB" dirty="0" err="1"/>
              <a:t>beth</a:t>
            </a:r>
            <a:r>
              <a:rPr lang="en-GB" dirty="0"/>
              <a:t> </a:t>
            </a:r>
            <a:r>
              <a:rPr lang="en-GB" dirty="0" err="1"/>
              <a:t>fydd</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gynnwys</a:t>
            </a:r>
            <a:r>
              <a:rPr lang="en-GB" dirty="0"/>
              <a:t> </a:t>
            </a:r>
            <a:r>
              <a:rPr lang="en-GB" dirty="0" err="1"/>
              <a:t>yn</a:t>
            </a:r>
            <a:r>
              <a:rPr lang="en-GB" dirty="0"/>
              <a:t> </a:t>
            </a:r>
            <a:r>
              <a:rPr lang="en-GB" dirty="0" err="1"/>
              <a:t>eich</a:t>
            </a:r>
            <a:r>
              <a:rPr lang="en-GB" dirty="0"/>
              <a:t> </a:t>
            </a:r>
            <a:r>
              <a:rPr lang="en-GB" dirty="0" err="1"/>
              <a:t>portffolio</a:t>
            </a:r>
            <a:r>
              <a:rPr lang="en-GB" dirty="0"/>
              <a:t>. Beth </a:t>
            </a:r>
            <a:r>
              <a:rPr lang="en-GB" dirty="0" err="1"/>
              <a:t>yw</a:t>
            </a:r>
            <a:r>
              <a:rPr lang="en-GB" dirty="0"/>
              <a:t> </a:t>
            </a:r>
            <a:r>
              <a:rPr lang="en-GB" dirty="0" err="1"/>
              <a:t>prif</a:t>
            </a:r>
            <a:r>
              <a:rPr lang="en-GB" dirty="0"/>
              <a:t> nod </a:t>
            </a:r>
            <a:r>
              <a:rPr lang="en-GB" dirty="0" err="1"/>
              <a:t>eich</a:t>
            </a:r>
            <a:r>
              <a:rPr lang="en-GB" dirty="0"/>
              <a:t> </a:t>
            </a:r>
            <a:r>
              <a:rPr lang="en-GB" dirty="0" err="1"/>
              <a:t>portffolio</a:t>
            </a:r>
            <a:r>
              <a:rPr lang="en-GB" dirty="0"/>
              <a:t>? </a:t>
            </a:r>
            <a:r>
              <a:rPr lang="en-GB" dirty="0" err="1"/>
              <a:t>Dylech</a:t>
            </a:r>
            <a:r>
              <a:rPr lang="en-GB" dirty="0"/>
              <a:t> </a:t>
            </a:r>
            <a:r>
              <a:rPr lang="en-GB" dirty="0" err="1"/>
              <a:t>gynnwys</a:t>
            </a:r>
            <a:r>
              <a:rPr lang="en-GB" dirty="0"/>
              <a:t> </a:t>
            </a:r>
            <a:r>
              <a:rPr lang="en-GB" dirty="0" err="1"/>
              <a:t>unrhyw</a:t>
            </a:r>
            <a:r>
              <a:rPr lang="en-GB" dirty="0"/>
              <a:t> </a:t>
            </a:r>
            <a:r>
              <a:rPr lang="en-GB" dirty="0" err="1"/>
              <a:t>wybodaeth</a:t>
            </a:r>
            <a:r>
              <a:rPr lang="en-GB" dirty="0"/>
              <a:t> </a:t>
            </a:r>
            <a:r>
              <a:rPr lang="en-GB" dirty="0" err="1"/>
              <a:t>gefndir</a:t>
            </a:r>
            <a:r>
              <a:rPr lang="en-GB" dirty="0"/>
              <a:t> </a:t>
            </a:r>
            <a:r>
              <a:rPr lang="en-GB" dirty="0" err="1"/>
              <a:t>berthnasol</a:t>
            </a:r>
            <a:r>
              <a:rPr lang="en-GB" dirty="0"/>
              <a:t> </a:t>
            </a:r>
            <a:r>
              <a:rPr lang="en-GB" dirty="0" err="1"/>
              <a:t>sy'n</a:t>
            </a:r>
            <a:r>
              <a:rPr lang="en-GB" dirty="0"/>
              <a:t> </a:t>
            </a:r>
            <a:r>
              <a:rPr lang="en-GB" dirty="0" err="1"/>
              <a:t>ymwneud</a:t>
            </a:r>
            <a:r>
              <a:rPr lang="en-GB" dirty="0"/>
              <a:t> </a:t>
            </a:r>
            <a:r>
              <a:rPr lang="en-GB" dirty="0" err="1"/>
              <a:t>â'r</a:t>
            </a:r>
            <a:r>
              <a:rPr lang="en-GB" dirty="0"/>
              <a:t> </a:t>
            </a:r>
            <a:r>
              <a:rPr lang="en-GB" dirty="0" err="1"/>
              <a:t>gweithgareddau</a:t>
            </a:r>
            <a:r>
              <a:rPr lang="en-GB" dirty="0"/>
              <a:t> y </a:t>
            </a:r>
            <a:r>
              <a:rPr lang="en-GB" dirty="0" err="1"/>
              <a:t>byddwch</a:t>
            </a:r>
            <a:r>
              <a:rPr lang="en-GB" dirty="0"/>
              <a:t> </a:t>
            </a:r>
            <a:r>
              <a:rPr lang="en-GB" dirty="0" err="1"/>
              <a:t>yn</a:t>
            </a:r>
            <a:r>
              <a:rPr lang="en-GB" dirty="0"/>
              <a:t> </a:t>
            </a:r>
            <a:r>
              <a:rPr lang="en-GB" dirty="0" err="1"/>
              <a:t>eu</a:t>
            </a:r>
            <a:r>
              <a:rPr lang="en-GB" dirty="0"/>
              <a:t> </a:t>
            </a:r>
            <a:r>
              <a:rPr lang="en-GB" dirty="0" err="1"/>
              <a:t>cynnwys</a:t>
            </a:r>
            <a:endParaRPr lang="en-GB" dirty="0"/>
          </a:p>
        </p:txBody>
      </p:sp>
      <p:sp>
        <p:nvSpPr>
          <p:cNvPr id="6" name="Content Placeholder 2">
            <a:extLst>
              <a:ext uri="{FF2B5EF4-FFF2-40B4-BE49-F238E27FC236}">
                <a16:creationId xmlns:a16="http://schemas.microsoft.com/office/drawing/2014/main" id="{DBBBDB6E-9212-405A-B171-E21B935FD77E}"/>
              </a:ext>
            </a:extLst>
          </p:cNvPr>
          <p:cNvSpPr>
            <a:spLocks noGrp="1"/>
          </p:cNvSpPr>
          <p:nvPr>
            <p:ph sz="half" idx="2"/>
          </p:nvPr>
        </p:nvSpPr>
        <p:spPr>
          <a:xfrm>
            <a:off x="6172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b="0" i="0" u="none" strike="noStrike" dirty="0">
                <a:solidFill>
                  <a:srgbClr val="000000"/>
                </a:solidFill>
                <a:effectLst/>
                <a:latin typeface="Arial" panose="020B0604020202020204" pitchFamily="34" charset="0"/>
              </a:rPr>
              <a:t>Consider a relevant presentation for your portfolio. You can use sections, sub-headings, tables, diagrams, bullet points etc where suitable but not too often. </a:t>
            </a:r>
            <a:endParaRPr lang="en-GB" b="0" i="0" u="none" strike="noStrike" dirty="0">
              <a:solidFill>
                <a:srgbClr val="000000"/>
              </a:solidFill>
              <a:effectLst/>
              <a:latin typeface="&amp;quot"/>
            </a:endParaRPr>
          </a:p>
          <a:p>
            <a:pPr algn="l" rtl="0" fontAlgn="base"/>
            <a:r>
              <a:rPr lang="en-GB" b="1" i="0" u="sng" strike="noStrike" dirty="0">
                <a:solidFill>
                  <a:srgbClr val="000000"/>
                </a:solidFill>
                <a:effectLst/>
                <a:latin typeface="Arial" panose="020B0604020202020204" pitchFamily="34" charset="0"/>
              </a:rPr>
              <a:t>Suggested structure </a:t>
            </a:r>
            <a:endParaRPr lang="en-GB" b="1" i="0" u="sng" strike="noStrike" dirty="0">
              <a:solidFill>
                <a:srgbClr val="000000"/>
              </a:solidFill>
              <a:effectLst/>
              <a:latin typeface="&amp;quot"/>
            </a:endParaRPr>
          </a:p>
          <a:p>
            <a:pPr algn="l" rtl="0" fontAlgn="base">
              <a:buFont typeface="+mj-lt"/>
              <a:buAutoNum type="arabicPeriod"/>
            </a:pPr>
            <a:r>
              <a:rPr lang="en-GB" b="1" i="0" u="none" strike="noStrike" dirty="0">
                <a:solidFill>
                  <a:srgbClr val="000000"/>
                </a:solidFill>
                <a:effectLst/>
                <a:latin typeface="Arial" panose="020B0604020202020204" pitchFamily="34" charset="0"/>
              </a:rPr>
              <a:t>Front cover page</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2"/>
            </a:pPr>
            <a:r>
              <a:rPr lang="en-GB" b="1" i="0" u="none" strike="noStrike" dirty="0">
                <a:solidFill>
                  <a:srgbClr val="000000"/>
                </a:solidFill>
                <a:effectLst/>
                <a:latin typeface="Arial" panose="020B0604020202020204" pitchFamily="34" charset="0"/>
              </a:rPr>
              <a:t>Table of contents</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3"/>
            </a:pPr>
            <a:r>
              <a:rPr lang="en-GB" b="1" i="0" u="none" strike="noStrike" dirty="0">
                <a:solidFill>
                  <a:srgbClr val="000000"/>
                </a:solidFill>
                <a:effectLst/>
                <a:latin typeface="Arial" panose="020B0604020202020204" pitchFamily="34" charset="0"/>
              </a:rPr>
              <a:t>Introduction and overview</a:t>
            </a:r>
            <a:r>
              <a:rPr lang="en-GB" b="0" i="0" u="none" strike="noStrike" dirty="0">
                <a:solidFill>
                  <a:srgbClr val="000000"/>
                </a:solidFill>
                <a:effectLst/>
                <a:latin typeface="Arial" panose="020B0604020202020204" pitchFamily="34" charset="0"/>
              </a:rPr>
              <a:t> </a:t>
            </a:r>
          </a:p>
          <a:p>
            <a:pPr algn="l" rtl="0" fontAlgn="base"/>
            <a:r>
              <a:rPr lang="en-GB" b="0" i="0" u="none" strike="noStrike" dirty="0">
                <a:solidFill>
                  <a:srgbClr val="000000"/>
                </a:solidFill>
                <a:effectLst/>
                <a:latin typeface="Arial" panose="020B0604020202020204" pitchFamily="34" charset="0"/>
              </a:rPr>
              <a:t>Introduce the topic (set the scene). Discuss what will be included in your portfolio. What is the main aim of your portfolio? Include any relevant background information relating to the activities that you will include. </a:t>
            </a:r>
            <a:endParaRPr lang="en-GB" b="0" i="0" u="none" strike="noStrike" dirty="0">
              <a:solidFill>
                <a:srgbClr val="000000"/>
              </a:solidFill>
              <a:effectLst/>
              <a:latin typeface="&amp;quot"/>
            </a:endParaRPr>
          </a:p>
          <a:p>
            <a:pPr marL="0" indent="0" algn="r">
              <a:buNone/>
            </a:pPr>
            <a:endParaRPr lang="en-GB" dirty="0"/>
          </a:p>
        </p:txBody>
      </p:sp>
      <p:pic>
        <p:nvPicPr>
          <p:cNvPr id="7" name="Picture 6" descr="Text&#10;&#10;Description automatically generated">
            <a:extLst>
              <a:ext uri="{FF2B5EF4-FFF2-40B4-BE49-F238E27FC236}">
                <a16:creationId xmlns:a16="http://schemas.microsoft.com/office/drawing/2014/main" id="{12677B55-15AB-46FB-A1FF-1E44D4EAB61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71036" y="246991"/>
            <a:ext cx="1325563" cy="1325563"/>
          </a:xfrm>
          <a:prstGeom prst="rect">
            <a:avLst/>
          </a:prstGeom>
        </p:spPr>
      </p:pic>
      <p:pic>
        <p:nvPicPr>
          <p:cNvPr id="8" name="Picture 7" descr="Text&#10;&#10;Description automatically generated">
            <a:extLst>
              <a:ext uri="{FF2B5EF4-FFF2-40B4-BE49-F238E27FC236}">
                <a16:creationId xmlns:a16="http://schemas.microsoft.com/office/drawing/2014/main" id="{B1B3001D-F005-4B5F-A896-2E6B48BF7ED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21639" y="365124"/>
            <a:ext cx="1325563" cy="1325563"/>
          </a:xfrm>
          <a:prstGeom prst="rect">
            <a:avLst/>
          </a:prstGeom>
        </p:spPr>
      </p:pic>
    </p:spTree>
    <p:extLst>
      <p:ext uri="{BB962C8B-B14F-4D97-AF65-F5344CB8AC3E}">
        <p14:creationId xmlns:p14="http://schemas.microsoft.com/office/powerpoint/2010/main" val="123806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2F74-1DA4-4269-AE75-99586076EA62}"/>
              </a:ext>
            </a:extLst>
          </p:cNvPr>
          <p:cNvSpPr>
            <a:spLocks noGrp="1"/>
          </p:cNvSpPr>
          <p:nvPr>
            <p:ph type="title"/>
          </p:nvPr>
        </p:nvSpPr>
        <p:spPr>
          <a:xfrm>
            <a:off x="4016115" y="365125"/>
            <a:ext cx="10515600" cy="1325563"/>
          </a:xfrm>
        </p:spPr>
        <p:txBody>
          <a:bodyPr/>
          <a:lstStyle/>
          <a:p>
            <a:r>
              <a:rPr lang="en-GB" dirty="0" err="1"/>
              <a:t>Asesiad</a:t>
            </a:r>
            <a:r>
              <a:rPr lang="en-GB" dirty="0"/>
              <a:t> / </a:t>
            </a:r>
            <a:r>
              <a:rPr lang="en-GB" dirty="0" err="1"/>
              <a:t>Assessement</a:t>
            </a:r>
            <a:endParaRPr lang="en-GB" dirty="0"/>
          </a:p>
        </p:txBody>
      </p:sp>
      <p:sp>
        <p:nvSpPr>
          <p:cNvPr id="5" name="Content Placeholder 2">
            <a:extLst>
              <a:ext uri="{FF2B5EF4-FFF2-40B4-BE49-F238E27FC236}">
                <a16:creationId xmlns:a16="http://schemas.microsoft.com/office/drawing/2014/main" id="{8F57FAAE-BECC-4375-8799-1F1914E9FB0F}"/>
              </a:ext>
            </a:extLst>
          </p:cNvPr>
          <p:cNvSpPr>
            <a:spLocks noGrp="1"/>
          </p:cNvSpPr>
          <p:nvPr>
            <p:ph sz="half" idx="1"/>
          </p:nvPr>
        </p:nvSpPr>
        <p:spPr>
          <a:xfrm>
            <a:off x="838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b="1" dirty="0"/>
              <a:t>4. </a:t>
            </a:r>
            <a:r>
              <a:rPr lang="en-GB" b="1" dirty="0" err="1"/>
              <a:t>Dadansoddiad</a:t>
            </a:r>
            <a:r>
              <a:rPr lang="en-GB" b="1" dirty="0"/>
              <a:t> o </a:t>
            </a:r>
            <a:r>
              <a:rPr lang="en-GB" b="1" dirty="0" err="1"/>
              <a:t>derminoleg</a:t>
            </a:r>
            <a:r>
              <a:rPr lang="en-GB" b="1" dirty="0"/>
              <a:t> </a:t>
            </a:r>
            <a:r>
              <a:rPr lang="en-GB" dirty="0" err="1"/>
              <a:t>e.e.</a:t>
            </a:r>
            <a:r>
              <a:rPr lang="en-GB" dirty="0"/>
              <a:t> </a:t>
            </a:r>
            <a:r>
              <a:rPr lang="en-GB" dirty="0" err="1"/>
              <a:t>lles</a:t>
            </a:r>
            <a:r>
              <a:rPr lang="en-GB" dirty="0"/>
              <a:t>, iechyd </a:t>
            </a:r>
            <a:r>
              <a:rPr lang="en-GB" dirty="0" err="1"/>
              <a:t>meddwl</a:t>
            </a:r>
            <a:r>
              <a:rPr lang="en-GB" dirty="0"/>
              <a:t>, </a:t>
            </a:r>
            <a:r>
              <a:rPr lang="en-GB" dirty="0" err="1"/>
              <a:t>hunanofal</a:t>
            </a:r>
            <a:r>
              <a:rPr lang="en-GB" dirty="0"/>
              <a:t> .... </a:t>
            </a:r>
          </a:p>
          <a:p>
            <a:pPr marL="0" indent="0">
              <a:buNone/>
            </a:pPr>
            <a:r>
              <a:rPr lang="en-GB" dirty="0" err="1"/>
              <a:t>Ystyriwch</a:t>
            </a:r>
            <a:r>
              <a:rPr lang="en-GB" dirty="0"/>
              <a:t> </a:t>
            </a:r>
            <a:r>
              <a:rPr lang="en-GB" dirty="0" err="1"/>
              <a:t>ddiffiniadau</a:t>
            </a:r>
            <a:r>
              <a:rPr lang="en-GB" dirty="0"/>
              <a:t> </a:t>
            </a:r>
            <a:r>
              <a:rPr lang="en-GB" dirty="0" err="1"/>
              <a:t>gwahanol</a:t>
            </a:r>
            <a:r>
              <a:rPr lang="en-GB" dirty="0"/>
              <a:t> </a:t>
            </a:r>
            <a:r>
              <a:rPr lang="en-GB" dirty="0" err="1"/>
              <a:t>gan</a:t>
            </a:r>
            <a:r>
              <a:rPr lang="en-GB" dirty="0"/>
              <a:t> </a:t>
            </a:r>
            <a:r>
              <a:rPr lang="en-GB" dirty="0" err="1"/>
              <a:t>ddefnyddio</a:t>
            </a:r>
            <a:r>
              <a:rPr lang="en-GB" dirty="0"/>
              <a:t> </a:t>
            </a:r>
            <a:r>
              <a:rPr lang="en-GB" dirty="0" err="1"/>
              <a:t>ystod</a:t>
            </a:r>
            <a:r>
              <a:rPr lang="en-GB" dirty="0"/>
              <a:t> o </a:t>
            </a:r>
            <a:r>
              <a:rPr lang="en-GB" dirty="0" err="1"/>
              <a:t>destunau</a:t>
            </a:r>
            <a:r>
              <a:rPr lang="en-GB" dirty="0"/>
              <a:t> </a:t>
            </a:r>
            <a:r>
              <a:rPr lang="en-GB" dirty="0" err="1"/>
              <a:t>ysgolheigaidd</a:t>
            </a:r>
            <a:r>
              <a:rPr lang="en-GB" dirty="0"/>
              <a:t> </a:t>
            </a:r>
            <a:r>
              <a:rPr lang="en-GB" dirty="0" err="1"/>
              <a:t>perthnasol</a:t>
            </a:r>
            <a:r>
              <a:rPr lang="en-GB" dirty="0"/>
              <a:t> a </a:t>
            </a:r>
            <a:r>
              <a:rPr lang="en-GB" dirty="0" err="1"/>
              <a:t>dogfennau</a:t>
            </a:r>
            <a:r>
              <a:rPr lang="en-GB" dirty="0"/>
              <a:t> </a:t>
            </a:r>
            <a:r>
              <a:rPr lang="en-GB" dirty="0" err="1"/>
              <a:t>polisi</a:t>
            </a:r>
            <a:r>
              <a:rPr lang="en-GB" dirty="0"/>
              <a:t> </a:t>
            </a:r>
            <a:r>
              <a:rPr lang="en-GB" dirty="0" err="1"/>
              <a:t>i</a:t>
            </a:r>
            <a:r>
              <a:rPr lang="en-GB" dirty="0"/>
              <a:t> </a:t>
            </a:r>
            <a:r>
              <a:rPr lang="en-GB" dirty="0" err="1"/>
              <a:t>gefnogi</a:t>
            </a:r>
            <a:r>
              <a:rPr lang="en-GB" dirty="0"/>
              <a:t> </a:t>
            </a:r>
            <a:r>
              <a:rPr lang="en-GB" dirty="0" err="1"/>
              <a:t>eich</a:t>
            </a:r>
            <a:r>
              <a:rPr lang="en-GB" dirty="0"/>
              <a:t> </a:t>
            </a:r>
            <a:r>
              <a:rPr lang="en-GB" dirty="0" err="1"/>
              <a:t>dadl</a:t>
            </a:r>
            <a:r>
              <a:rPr lang="en-GB" dirty="0"/>
              <a:t>. </a:t>
            </a:r>
          </a:p>
          <a:p>
            <a:pPr marL="0" indent="0">
              <a:buNone/>
            </a:pPr>
            <a:r>
              <a:rPr lang="en-GB" b="1" dirty="0"/>
              <a:t>5. </a:t>
            </a:r>
            <a:r>
              <a:rPr lang="en-GB" b="1" dirty="0" err="1"/>
              <a:t>Dadansoddiad</a:t>
            </a:r>
            <a:r>
              <a:rPr lang="en-GB" b="1" dirty="0"/>
              <a:t> </a:t>
            </a:r>
            <a:r>
              <a:rPr lang="en-GB" b="1" dirty="0" err="1"/>
              <a:t>beirniadol</a:t>
            </a:r>
            <a:r>
              <a:rPr lang="en-GB" b="1" dirty="0"/>
              <a:t> o </a:t>
            </a:r>
            <a:r>
              <a:rPr lang="en-GB" b="1" dirty="0" err="1"/>
              <a:t>hyd</a:t>
            </a:r>
            <a:r>
              <a:rPr lang="en-GB" b="1" dirty="0"/>
              <a:t> at 4 </a:t>
            </a:r>
            <a:r>
              <a:rPr lang="en-GB" b="1" dirty="0" err="1"/>
              <a:t>practis</a:t>
            </a:r>
            <a:r>
              <a:rPr lang="en-GB" b="1" dirty="0"/>
              <a:t> </a:t>
            </a:r>
            <a:r>
              <a:rPr lang="en-GB" b="1" dirty="0" err="1"/>
              <a:t>gwahanol</a:t>
            </a:r>
            <a:r>
              <a:rPr lang="en-GB" b="1" dirty="0"/>
              <a:t> sy'n </a:t>
            </a:r>
            <a:r>
              <a:rPr lang="en-GB" b="1" dirty="0" err="1"/>
              <a:t>hyrwyddo</a:t>
            </a:r>
            <a:r>
              <a:rPr lang="en-GB" b="1" dirty="0"/>
              <a:t> </a:t>
            </a:r>
            <a:r>
              <a:rPr lang="en-GB" b="1" dirty="0" err="1"/>
              <a:t>lles</a:t>
            </a:r>
            <a:r>
              <a:rPr lang="en-GB" b="1" dirty="0"/>
              <a:t> </a:t>
            </a:r>
            <a:r>
              <a:rPr lang="en-GB" b="1" dirty="0" err="1"/>
              <a:t>disgyblion</a:t>
            </a:r>
            <a:r>
              <a:rPr lang="en-GB" b="1" dirty="0"/>
              <a:t> a staff </a:t>
            </a:r>
            <a:r>
              <a:rPr lang="en-GB" b="1" dirty="0" err="1"/>
              <a:t>mewn</a:t>
            </a:r>
            <a:r>
              <a:rPr lang="en-GB" b="1" dirty="0"/>
              <a:t> </a:t>
            </a:r>
            <a:r>
              <a:rPr lang="en-GB" b="1" dirty="0" err="1"/>
              <a:t>amrywiaeth</a:t>
            </a:r>
            <a:r>
              <a:rPr lang="en-GB" b="1" dirty="0"/>
              <a:t> o </a:t>
            </a:r>
            <a:r>
              <a:rPr lang="en-GB" b="1" dirty="0" err="1"/>
              <a:t>ysgolion</a:t>
            </a:r>
            <a:r>
              <a:rPr lang="en-GB" b="1" dirty="0"/>
              <a:t> </a:t>
            </a:r>
            <a:r>
              <a:rPr lang="en-GB" b="1" dirty="0" err="1"/>
              <a:t>cynradd</a:t>
            </a:r>
            <a:r>
              <a:rPr lang="en-GB" b="1" dirty="0"/>
              <a:t> </a:t>
            </a:r>
            <a:r>
              <a:rPr lang="en-GB" b="1" dirty="0" err="1"/>
              <a:t>sydd</a:t>
            </a:r>
            <a:r>
              <a:rPr lang="en-GB" b="1" dirty="0"/>
              <a:t> â </a:t>
            </a:r>
            <a:r>
              <a:rPr lang="en-GB" b="1" dirty="0" err="1"/>
              <a:t>chysylltiadau</a:t>
            </a:r>
            <a:r>
              <a:rPr lang="en-GB" b="1" dirty="0"/>
              <a:t> </a:t>
            </a:r>
            <a:r>
              <a:rPr lang="en-GB" b="1" dirty="0" err="1"/>
              <a:t>clir</a:t>
            </a:r>
            <a:r>
              <a:rPr lang="en-GB" b="1" dirty="0"/>
              <a:t> â </a:t>
            </a:r>
            <a:r>
              <a:rPr lang="en-GB" b="1" dirty="0" err="1"/>
              <a:t>deddfwriaeth</a:t>
            </a:r>
            <a:r>
              <a:rPr lang="en-GB" b="1" dirty="0"/>
              <a:t>, </a:t>
            </a:r>
            <a:r>
              <a:rPr lang="en-GB" b="1" dirty="0" err="1"/>
              <a:t>damcaniaeth</a:t>
            </a:r>
            <a:r>
              <a:rPr lang="en-GB" b="1" dirty="0"/>
              <a:t>, </a:t>
            </a:r>
            <a:r>
              <a:rPr lang="en-GB" b="1" dirty="0" err="1"/>
              <a:t>polisi</a:t>
            </a:r>
            <a:r>
              <a:rPr lang="en-GB" b="1" dirty="0"/>
              <a:t> ac </a:t>
            </a:r>
            <a:r>
              <a:rPr lang="en-GB" b="1" dirty="0" err="1"/>
              <a:t>arfer</a:t>
            </a:r>
            <a:r>
              <a:rPr lang="en-GB" b="1" dirty="0"/>
              <a:t> </a:t>
            </a:r>
            <a:r>
              <a:rPr lang="en-GB" b="1" dirty="0" err="1"/>
              <a:t>perthnasol</a:t>
            </a:r>
            <a:r>
              <a:rPr lang="en-GB" b="1" dirty="0"/>
              <a:t>. </a:t>
            </a:r>
          </a:p>
          <a:p>
            <a:pPr marL="0" indent="0">
              <a:buNone/>
            </a:pPr>
            <a:r>
              <a:rPr lang="en-GB" b="1" dirty="0"/>
              <a:t>6. </a:t>
            </a:r>
            <a:r>
              <a:rPr lang="en-GB" b="1" dirty="0" err="1"/>
              <a:t>Casgliad</a:t>
            </a:r>
            <a:r>
              <a:rPr lang="en-GB" b="1" dirty="0"/>
              <a:t> </a:t>
            </a:r>
          </a:p>
          <a:p>
            <a:pPr marL="0" indent="0">
              <a:buNone/>
            </a:pPr>
            <a:r>
              <a:rPr lang="en-GB" b="1" dirty="0"/>
              <a:t>7. </a:t>
            </a:r>
            <a:r>
              <a:rPr lang="en-GB" b="1" dirty="0" err="1"/>
              <a:t>Rhestr</a:t>
            </a:r>
            <a:r>
              <a:rPr lang="en-GB" b="1" dirty="0"/>
              <a:t> </a:t>
            </a:r>
            <a:r>
              <a:rPr lang="en-GB" b="1" dirty="0" err="1"/>
              <a:t>Gyfeirio</a:t>
            </a:r>
            <a:r>
              <a:rPr lang="en-GB" b="1" dirty="0"/>
              <a:t> </a:t>
            </a:r>
          </a:p>
          <a:p>
            <a:pPr marL="0" indent="0">
              <a:buNone/>
            </a:pPr>
            <a:r>
              <a:rPr lang="en-GB" b="1" dirty="0"/>
              <a:t>8. </a:t>
            </a:r>
            <a:r>
              <a:rPr lang="en-GB" b="1" dirty="0" err="1"/>
              <a:t>Atodiaau</a:t>
            </a:r>
            <a:r>
              <a:rPr lang="en-GB" b="1" dirty="0"/>
              <a:t> </a:t>
            </a:r>
            <a:r>
              <a:rPr lang="en-GB" dirty="0"/>
              <a:t>- </a:t>
            </a:r>
            <a:r>
              <a:rPr lang="en-GB" dirty="0" err="1"/>
              <a:t>gellir</a:t>
            </a:r>
            <a:r>
              <a:rPr lang="en-GB" dirty="0"/>
              <a:t> </a:t>
            </a:r>
            <a:r>
              <a:rPr lang="en-GB" dirty="0" err="1"/>
              <a:t>ychwanegu</a:t>
            </a:r>
            <a:r>
              <a:rPr lang="en-GB" dirty="0"/>
              <a:t> </a:t>
            </a:r>
            <a:r>
              <a:rPr lang="en-GB" dirty="0" err="1"/>
              <a:t>ar</a:t>
            </a:r>
            <a:r>
              <a:rPr lang="en-GB" dirty="0"/>
              <a:t> </a:t>
            </a:r>
            <a:r>
              <a:rPr lang="en-GB" dirty="0" err="1"/>
              <a:t>ddiwedd</a:t>
            </a:r>
            <a:r>
              <a:rPr lang="en-GB" dirty="0"/>
              <a:t> y </a:t>
            </a:r>
            <a:r>
              <a:rPr lang="en-GB" dirty="0" err="1"/>
              <a:t>portffolio</a:t>
            </a:r>
            <a:r>
              <a:rPr lang="en-GB" dirty="0"/>
              <a:t> </a:t>
            </a:r>
            <a:r>
              <a:rPr lang="en-GB" dirty="0" err="1"/>
              <a:t>os</a:t>
            </a:r>
            <a:r>
              <a:rPr lang="en-GB" dirty="0"/>
              <a:t> </a:t>
            </a:r>
            <a:r>
              <a:rPr lang="en-GB" dirty="0" err="1"/>
              <a:t>dymunir</a:t>
            </a:r>
            <a:r>
              <a:rPr lang="en-GB" dirty="0"/>
              <a:t>. </a:t>
            </a:r>
          </a:p>
          <a:p>
            <a:pPr marL="0" indent="0" algn="r">
              <a:buNone/>
            </a:pPr>
            <a:endParaRPr lang="en-GB" dirty="0"/>
          </a:p>
          <a:p>
            <a:pPr marL="0" indent="0" algn="r">
              <a:buNone/>
            </a:pPr>
            <a:endParaRPr lang="en-GB" dirty="0"/>
          </a:p>
        </p:txBody>
      </p:sp>
      <p:sp>
        <p:nvSpPr>
          <p:cNvPr id="6" name="Content Placeholder 2">
            <a:extLst>
              <a:ext uri="{FF2B5EF4-FFF2-40B4-BE49-F238E27FC236}">
                <a16:creationId xmlns:a16="http://schemas.microsoft.com/office/drawing/2014/main" id="{DBBBDB6E-9212-405A-B171-E21B935FD77E}"/>
              </a:ext>
            </a:extLst>
          </p:cNvPr>
          <p:cNvSpPr>
            <a:spLocks noGrp="1"/>
          </p:cNvSpPr>
          <p:nvPr>
            <p:ph sz="half" idx="2"/>
          </p:nvPr>
        </p:nvSpPr>
        <p:spPr>
          <a:xfrm>
            <a:off x="6172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pPr algn="l" rtl="0" fontAlgn="base">
              <a:buFont typeface="+mj-lt"/>
              <a:buAutoNum type="arabicPeriod" startAt="4"/>
            </a:pPr>
            <a:r>
              <a:rPr lang="en-GB" b="1" i="0" u="none" strike="noStrike" dirty="0">
                <a:solidFill>
                  <a:srgbClr val="000000"/>
                </a:solidFill>
                <a:effectLst/>
                <a:latin typeface="Arial" panose="020B0604020202020204" pitchFamily="34" charset="0"/>
              </a:rPr>
              <a:t>An analysis of terminology</a:t>
            </a:r>
            <a:r>
              <a:rPr lang="en-GB" b="0" i="0" u="none" strike="noStrike" dirty="0">
                <a:solidFill>
                  <a:srgbClr val="000000"/>
                </a:solidFill>
                <a:effectLst/>
                <a:latin typeface="Arial" panose="020B0604020202020204" pitchFamily="34" charset="0"/>
              </a:rPr>
              <a:t> e.g. well-being, mental health, self-care …. </a:t>
            </a:r>
          </a:p>
          <a:p>
            <a:pPr algn="l" rtl="0" fontAlgn="base"/>
            <a:r>
              <a:rPr lang="en-GB" b="0" i="0" u="none" strike="noStrike" dirty="0">
                <a:solidFill>
                  <a:srgbClr val="000000"/>
                </a:solidFill>
                <a:effectLst/>
                <a:latin typeface="Arial" panose="020B0604020202020204" pitchFamily="34" charset="0"/>
              </a:rPr>
              <a:t>Consider different definitions using a range of relevant scholarly texts and policy documents to support your argument. </a:t>
            </a:r>
          </a:p>
          <a:p>
            <a:pPr algn="l" rtl="0" fontAlgn="base">
              <a:buFont typeface="+mj-lt"/>
              <a:buAutoNum type="arabicPeriod" startAt="5"/>
            </a:pPr>
            <a:r>
              <a:rPr lang="en-GB" b="1" i="0" u="none" strike="noStrike" dirty="0">
                <a:solidFill>
                  <a:srgbClr val="000000"/>
                </a:solidFill>
                <a:effectLst/>
                <a:latin typeface="Arial" panose="020B0604020202020204" pitchFamily="34" charset="0"/>
              </a:rPr>
              <a:t>A critical analysis of up to 4 different practices that promote the well-being of pupils and staff in a variety of primary schools with clear links to relevant legislation, theory, policy and practice.</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6"/>
            </a:pPr>
            <a:r>
              <a:rPr lang="en-GB" b="1" i="0" u="none" strike="noStrike" dirty="0">
                <a:solidFill>
                  <a:srgbClr val="000000"/>
                </a:solidFill>
                <a:effectLst/>
                <a:latin typeface="Arial" panose="020B0604020202020204" pitchFamily="34" charset="0"/>
              </a:rPr>
              <a:t>Conclusion</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7"/>
            </a:pPr>
            <a:r>
              <a:rPr lang="en-GB" b="1" i="0" u="none" strike="noStrike" dirty="0">
                <a:solidFill>
                  <a:srgbClr val="000000"/>
                </a:solidFill>
                <a:effectLst/>
                <a:latin typeface="Arial" panose="020B0604020202020204" pitchFamily="34" charset="0"/>
              </a:rPr>
              <a:t>Reference List</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8"/>
            </a:pPr>
            <a:r>
              <a:rPr lang="en-GB" b="1" i="0" u="none" strike="noStrike" dirty="0">
                <a:solidFill>
                  <a:srgbClr val="000000"/>
                </a:solidFill>
                <a:effectLst/>
                <a:latin typeface="Arial" panose="020B0604020202020204" pitchFamily="34" charset="0"/>
              </a:rPr>
              <a:t>Appendices </a:t>
            </a:r>
            <a:r>
              <a:rPr lang="en-GB" b="0" i="0" u="none" strike="noStrike" dirty="0">
                <a:solidFill>
                  <a:srgbClr val="000000"/>
                </a:solidFill>
                <a:effectLst/>
                <a:latin typeface="Arial" panose="020B0604020202020204" pitchFamily="34" charset="0"/>
              </a:rPr>
              <a:t>can be added at the end of the portfolio if </a:t>
            </a:r>
            <a:r>
              <a:rPr lang="en-GB" dirty="0">
                <a:solidFill>
                  <a:srgbClr val="000000"/>
                </a:solidFill>
                <a:latin typeface="Arial" panose="020B0604020202020204" pitchFamily="34" charset="0"/>
              </a:rPr>
              <a:t>needed</a:t>
            </a:r>
            <a:r>
              <a:rPr lang="en-GB" b="0" i="0" u="none" strike="noStrike" dirty="0">
                <a:solidFill>
                  <a:srgbClr val="000000"/>
                </a:solidFill>
                <a:effectLst/>
                <a:latin typeface="Arial" panose="020B0604020202020204" pitchFamily="34" charset="0"/>
              </a:rPr>
              <a:t>. </a:t>
            </a:r>
          </a:p>
        </p:txBody>
      </p:sp>
      <p:pic>
        <p:nvPicPr>
          <p:cNvPr id="7" name="Picture 6" descr="Text&#10;&#10;Description automatically generated">
            <a:extLst>
              <a:ext uri="{FF2B5EF4-FFF2-40B4-BE49-F238E27FC236}">
                <a16:creationId xmlns:a16="http://schemas.microsoft.com/office/drawing/2014/main" id="{0F2D4FE1-50F7-4B6E-A81B-C0D88ABEA52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71036" y="246991"/>
            <a:ext cx="1325563" cy="1325563"/>
          </a:xfrm>
          <a:prstGeom prst="rect">
            <a:avLst/>
          </a:prstGeom>
        </p:spPr>
      </p:pic>
      <p:pic>
        <p:nvPicPr>
          <p:cNvPr id="8" name="Picture 7" descr="Text&#10;&#10;Description automatically generated">
            <a:extLst>
              <a:ext uri="{FF2B5EF4-FFF2-40B4-BE49-F238E27FC236}">
                <a16:creationId xmlns:a16="http://schemas.microsoft.com/office/drawing/2014/main" id="{381C155C-4639-4568-91C3-4AC0104630B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18455" y="365124"/>
            <a:ext cx="1325563" cy="1325563"/>
          </a:xfrm>
          <a:prstGeom prst="rect">
            <a:avLst/>
          </a:prstGeom>
        </p:spPr>
      </p:pic>
    </p:spTree>
    <p:extLst>
      <p:ext uri="{BB962C8B-B14F-4D97-AF65-F5344CB8AC3E}">
        <p14:creationId xmlns:p14="http://schemas.microsoft.com/office/powerpoint/2010/main" val="714610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D472819D-1E9A-4299-B660-673EE25ECA05}"/>
              </a:ext>
            </a:extLst>
          </p:cNvPr>
          <p:cNvSpPr>
            <a:spLocks noGrp="1" noChangeArrowheads="1"/>
          </p:cNvSpPr>
          <p:nvPr>
            <p:ph type="title"/>
          </p:nvPr>
        </p:nvSpPr>
        <p:spPr/>
        <p:txBody>
          <a:bodyPr/>
          <a:lstStyle/>
          <a:p>
            <a:pPr eaLnBrk="1" hangingPunct="1"/>
            <a:r>
              <a:rPr lang="en-GB" altLang="en-US" dirty="0" err="1"/>
              <a:t>Cwricwlwm</a:t>
            </a:r>
            <a:r>
              <a:rPr lang="en-GB" altLang="en-US" dirty="0"/>
              <a:t> </a:t>
            </a:r>
            <a:r>
              <a:rPr lang="en-GB" altLang="en-US" dirty="0" err="1"/>
              <a:t>i</a:t>
            </a:r>
            <a:r>
              <a:rPr lang="en-GB" altLang="en-US" dirty="0"/>
              <a:t> </a:t>
            </a:r>
            <a:r>
              <a:rPr lang="en-GB" altLang="en-US" dirty="0" err="1"/>
              <a:t>Gymru</a:t>
            </a:r>
            <a:r>
              <a:rPr lang="en-GB" altLang="en-US" dirty="0"/>
              <a:t> / Curriculum for Wales</a:t>
            </a:r>
          </a:p>
        </p:txBody>
      </p:sp>
      <p:sp>
        <p:nvSpPr>
          <p:cNvPr id="3" name="Content Placeholder 2">
            <a:extLst>
              <a:ext uri="{FF2B5EF4-FFF2-40B4-BE49-F238E27FC236}">
                <a16:creationId xmlns:a16="http://schemas.microsoft.com/office/drawing/2014/main" id="{83C664A8-561F-4723-85EB-CDAF463B37FE}"/>
              </a:ext>
            </a:extLst>
          </p:cNvPr>
          <p:cNvSpPr>
            <a:spLocks noGrp="1" noChangeArrowheads="1"/>
          </p:cNvSpPr>
          <p:nvPr>
            <p:ph idx="1"/>
          </p:nvPr>
        </p:nvSpPr>
        <p:spPr>
          <a:xfrm>
            <a:off x="6676844" y="1825625"/>
            <a:ext cx="4676955" cy="4351338"/>
          </a:xfrm>
        </p:spPr>
        <p:txBody>
          <a:bodyPr>
            <a:normAutofit lnSpcReduction="10000"/>
          </a:bodyPr>
          <a:lstStyle/>
          <a:p>
            <a:pPr eaLnBrk="1" hangingPunct="1"/>
            <a:r>
              <a:rPr lang="en-GB" altLang="en-US" sz="2600" dirty="0"/>
              <a:t>The Four Purposes of Curriculum for Wales embody a vision of education which incorporates the importance of learner well-being. Promoting learner well-being has been given added urgency by the impact on learners of the Covid-19 pandemic. </a:t>
            </a:r>
          </a:p>
          <a:p>
            <a:pPr eaLnBrk="1" hangingPunct="1"/>
            <a:r>
              <a:rPr lang="en-GB" altLang="en-US" sz="2600" dirty="0"/>
              <a:t>(Welsh Government, 2020)</a:t>
            </a:r>
          </a:p>
          <a:p>
            <a:pPr eaLnBrk="1" hangingPunct="1"/>
            <a:endParaRPr lang="en-GB" altLang="en-US" sz="2600" dirty="0"/>
          </a:p>
          <a:p>
            <a:pPr eaLnBrk="1" hangingPunct="1"/>
            <a:r>
              <a:rPr lang="en-GB" altLang="en-US" sz="2600" dirty="0"/>
              <a:t>What are the four purposes?</a:t>
            </a:r>
          </a:p>
          <a:p>
            <a:pPr eaLnBrk="1" hangingPunct="1"/>
            <a:endParaRPr lang="en-GB" altLang="en-US" dirty="0"/>
          </a:p>
          <a:p>
            <a:pPr eaLnBrk="1" hangingPunct="1"/>
            <a:endParaRPr lang="en-GB" altLang="en-US" dirty="0"/>
          </a:p>
        </p:txBody>
      </p:sp>
      <p:sp>
        <p:nvSpPr>
          <p:cNvPr id="5" name="TextBox 4">
            <a:extLst>
              <a:ext uri="{FF2B5EF4-FFF2-40B4-BE49-F238E27FC236}">
                <a16:creationId xmlns:a16="http://schemas.microsoft.com/office/drawing/2014/main" id="{E478A24A-8CF1-4284-B498-654CC8D35130}"/>
              </a:ext>
            </a:extLst>
          </p:cNvPr>
          <p:cNvSpPr txBox="1"/>
          <p:nvPr/>
        </p:nvSpPr>
        <p:spPr>
          <a:xfrm>
            <a:off x="907930" y="2164602"/>
            <a:ext cx="5285836" cy="3416320"/>
          </a:xfrm>
          <a:prstGeom prst="rect">
            <a:avLst/>
          </a:prstGeom>
          <a:noFill/>
        </p:spPr>
        <p:txBody>
          <a:bodyPr wrap="square">
            <a:spAutoFit/>
          </a:bodyPr>
          <a:lstStyle/>
          <a:p>
            <a:pPr eaLnBrk="1" hangingPunct="1"/>
            <a:r>
              <a:rPr lang="en-GB" altLang="en-US" sz="2400" dirty="0"/>
              <a:t>Mae </a:t>
            </a:r>
            <a:r>
              <a:rPr lang="en-GB" altLang="en-US" sz="2400" dirty="0" err="1"/>
              <a:t>Pedwar</a:t>
            </a:r>
            <a:r>
              <a:rPr lang="en-GB" altLang="en-US" sz="2400" dirty="0"/>
              <a:t> </a:t>
            </a:r>
            <a:r>
              <a:rPr lang="en-GB" altLang="en-US" sz="2400" dirty="0" err="1"/>
              <a:t>Diben</a:t>
            </a:r>
            <a:r>
              <a:rPr lang="en-GB" altLang="en-US" sz="2400" dirty="0"/>
              <a:t> </a:t>
            </a:r>
            <a:r>
              <a:rPr lang="en-GB" altLang="en-US" sz="2400" dirty="0" err="1"/>
              <a:t>Cwricwlwm</a:t>
            </a:r>
            <a:r>
              <a:rPr lang="en-GB" altLang="en-US" sz="2400" dirty="0"/>
              <a:t> </a:t>
            </a:r>
            <a:r>
              <a:rPr lang="en-GB" altLang="en-US" sz="2400" dirty="0" err="1"/>
              <a:t>i</a:t>
            </a:r>
            <a:r>
              <a:rPr lang="en-GB" altLang="en-US" sz="2400" dirty="0"/>
              <a:t> </a:t>
            </a:r>
            <a:r>
              <a:rPr lang="en-GB" altLang="en-US" sz="2400" dirty="0" err="1"/>
              <a:t>Gymru</a:t>
            </a:r>
            <a:r>
              <a:rPr lang="en-GB" altLang="en-US" sz="2400" dirty="0"/>
              <a:t> </a:t>
            </a:r>
            <a:r>
              <a:rPr lang="en-GB" altLang="en-US" sz="2400" dirty="0" err="1"/>
              <a:t>yn</a:t>
            </a:r>
            <a:r>
              <a:rPr lang="en-GB" altLang="en-US" sz="2400" dirty="0"/>
              <a:t> </a:t>
            </a:r>
            <a:r>
              <a:rPr lang="en-GB" altLang="en-US" sz="2400" dirty="0" err="1"/>
              <a:t>ymgorffori</a:t>
            </a:r>
            <a:r>
              <a:rPr lang="en-GB" altLang="en-US" sz="2400" dirty="0"/>
              <a:t> </a:t>
            </a:r>
            <a:r>
              <a:rPr lang="en-GB" altLang="en-US" sz="2400" dirty="0" err="1"/>
              <a:t>gweledigaeth</a:t>
            </a:r>
            <a:r>
              <a:rPr lang="en-GB" altLang="en-US" sz="2400" dirty="0"/>
              <a:t> o </a:t>
            </a:r>
            <a:r>
              <a:rPr lang="en-GB" altLang="en-US" sz="2400" dirty="0" err="1"/>
              <a:t>addysg</a:t>
            </a:r>
            <a:r>
              <a:rPr lang="en-GB" altLang="en-US" sz="2400" dirty="0"/>
              <a:t> </a:t>
            </a:r>
            <a:r>
              <a:rPr lang="en-GB" altLang="en-US" sz="2400" dirty="0" err="1"/>
              <a:t>sy'n</a:t>
            </a:r>
            <a:r>
              <a:rPr lang="en-GB" altLang="en-US" sz="2400" dirty="0"/>
              <a:t> </a:t>
            </a:r>
            <a:r>
              <a:rPr lang="en-GB" altLang="en-US" sz="2400" dirty="0" err="1"/>
              <a:t>ymgorffori</a:t>
            </a:r>
            <a:r>
              <a:rPr lang="en-GB" altLang="en-US" sz="2400" dirty="0"/>
              <a:t> </a:t>
            </a:r>
            <a:r>
              <a:rPr lang="en-GB" altLang="en-US" sz="2400" dirty="0" err="1"/>
              <a:t>pwysigrwydd</a:t>
            </a:r>
            <a:r>
              <a:rPr lang="en-GB" altLang="en-US" sz="2400" dirty="0"/>
              <a:t> </a:t>
            </a:r>
            <a:r>
              <a:rPr lang="en-GB" altLang="en-US" sz="2400" dirty="0" err="1"/>
              <a:t>lles</a:t>
            </a:r>
            <a:r>
              <a:rPr lang="en-GB" altLang="en-US" sz="2400" dirty="0"/>
              <a:t> </a:t>
            </a:r>
            <a:r>
              <a:rPr lang="en-GB" altLang="en-US" sz="2400" dirty="0" err="1"/>
              <a:t>dysgwyr</a:t>
            </a:r>
            <a:r>
              <a:rPr lang="en-GB" altLang="en-US" sz="2400" dirty="0"/>
              <a:t>. Mae </a:t>
            </a:r>
            <a:r>
              <a:rPr lang="en-GB" altLang="en-US" sz="2400" dirty="0" err="1"/>
              <a:t>hyrwyddo</a:t>
            </a:r>
            <a:r>
              <a:rPr lang="en-GB" altLang="en-US" sz="2400" dirty="0"/>
              <a:t> </a:t>
            </a:r>
            <a:r>
              <a:rPr lang="en-GB" altLang="en-US" sz="2400" dirty="0" err="1"/>
              <a:t>lles</a:t>
            </a:r>
            <a:r>
              <a:rPr lang="en-GB" altLang="en-US" sz="2400" dirty="0"/>
              <a:t> </a:t>
            </a:r>
            <a:r>
              <a:rPr lang="en-GB" altLang="en-US" sz="2400" dirty="0" err="1"/>
              <a:t>dysgwyr</a:t>
            </a:r>
            <a:r>
              <a:rPr lang="en-GB" altLang="en-US" sz="2400" dirty="0"/>
              <a:t> </a:t>
            </a:r>
            <a:r>
              <a:rPr lang="en-GB" altLang="en-US" sz="2400" dirty="0" err="1"/>
              <a:t>wedi</a:t>
            </a:r>
            <a:r>
              <a:rPr lang="en-GB" altLang="en-US" sz="2400" dirty="0"/>
              <a:t> </a:t>
            </a:r>
            <a:r>
              <a:rPr lang="en-GB" altLang="en-US" sz="2400" dirty="0" err="1"/>
              <a:t>cael</a:t>
            </a:r>
            <a:r>
              <a:rPr lang="en-GB" altLang="en-US" sz="2400" dirty="0"/>
              <a:t> </a:t>
            </a:r>
            <a:r>
              <a:rPr lang="en-GB" altLang="en-US" sz="2400" dirty="0" err="1"/>
              <a:t>ei</a:t>
            </a:r>
            <a:r>
              <a:rPr lang="en-GB" altLang="en-US" sz="2400" dirty="0"/>
              <a:t> </a:t>
            </a:r>
            <a:r>
              <a:rPr lang="en-GB" altLang="en-US" sz="2400" dirty="0" err="1"/>
              <a:t>ychwanegu</a:t>
            </a:r>
            <a:r>
              <a:rPr lang="en-GB" altLang="en-US" sz="2400" dirty="0"/>
              <a:t> </a:t>
            </a:r>
            <a:r>
              <a:rPr lang="en-GB" altLang="en-US" sz="2400" dirty="0" err="1"/>
              <a:t>ar</a:t>
            </a:r>
            <a:r>
              <a:rPr lang="en-GB" altLang="en-US" sz="2400" dirty="0"/>
              <a:t> </a:t>
            </a:r>
            <a:r>
              <a:rPr lang="en-GB" altLang="en-US" sz="2400" dirty="0" err="1"/>
              <a:t>frys</a:t>
            </a:r>
            <a:r>
              <a:rPr lang="en-GB" altLang="en-US" sz="2400" dirty="0"/>
              <a:t> </a:t>
            </a:r>
            <a:r>
              <a:rPr lang="en-GB" altLang="en-US" sz="2400" dirty="0" err="1"/>
              <a:t>gan</a:t>
            </a:r>
            <a:r>
              <a:rPr lang="en-GB" altLang="en-US" sz="2400" dirty="0"/>
              <a:t> </a:t>
            </a:r>
            <a:r>
              <a:rPr lang="en-GB" altLang="en-US" sz="2400" dirty="0" err="1"/>
              <a:t>yr</a:t>
            </a:r>
            <a:r>
              <a:rPr lang="en-GB" altLang="en-US" sz="2400" dirty="0"/>
              <a:t> </a:t>
            </a:r>
            <a:r>
              <a:rPr lang="en-GB" altLang="en-US" sz="2400" dirty="0" err="1"/>
              <a:t>effaith</a:t>
            </a:r>
            <a:r>
              <a:rPr lang="en-GB" altLang="en-US" sz="2400" dirty="0"/>
              <a:t> </a:t>
            </a:r>
            <a:r>
              <a:rPr lang="en-GB" altLang="en-US" sz="2400" dirty="0" err="1"/>
              <a:t>ar</a:t>
            </a:r>
            <a:r>
              <a:rPr lang="en-GB" altLang="en-US" sz="2400" dirty="0"/>
              <a:t> </a:t>
            </a:r>
            <a:r>
              <a:rPr lang="en-GB" altLang="en-US" sz="2400" dirty="0" err="1"/>
              <a:t>ddysgwyr</a:t>
            </a:r>
            <a:r>
              <a:rPr lang="en-GB" altLang="en-US" sz="2400" dirty="0"/>
              <a:t> </a:t>
            </a:r>
            <a:r>
              <a:rPr lang="en-GB" altLang="en-US" sz="2400" dirty="0" err="1"/>
              <a:t>pandemig</a:t>
            </a:r>
            <a:r>
              <a:rPr lang="en-GB" altLang="en-US" sz="2400" dirty="0"/>
              <a:t> Covid-19. </a:t>
            </a:r>
          </a:p>
          <a:p>
            <a:pPr eaLnBrk="1" hangingPunct="1"/>
            <a:r>
              <a:rPr lang="en-GB" altLang="en-US" sz="2400" dirty="0"/>
              <a:t>(</a:t>
            </a:r>
            <a:r>
              <a:rPr lang="en-GB" altLang="en-US" sz="2400" dirty="0" err="1"/>
              <a:t>Llywodraeth</a:t>
            </a:r>
            <a:r>
              <a:rPr lang="en-GB" altLang="en-US" sz="2400" dirty="0"/>
              <a:t> Cymru, 2020)</a:t>
            </a:r>
          </a:p>
          <a:p>
            <a:pPr eaLnBrk="1" hangingPunct="1"/>
            <a:endParaRPr lang="en-GB" altLang="en-US" sz="2400" dirty="0"/>
          </a:p>
          <a:p>
            <a:pPr eaLnBrk="1" hangingPunct="1"/>
            <a:r>
              <a:rPr lang="en-GB" altLang="en-US" sz="2400" dirty="0"/>
              <a:t>Beth </a:t>
            </a:r>
            <a:r>
              <a:rPr lang="en-GB" altLang="en-US" sz="2400" dirty="0" err="1"/>
              <a:t>yw’r</a:t>
            </a:r>
            <a:r>
              <a:rPr lang="en-GB" altLang="en-US" sz="2400" dirty="0"/>
              <a:t> </a:t>
            </a:r>
            <a:r>
              <a:rPr lang="en-GB" altLang="en-US" sz="2400" dirty="0" err="1"/>
              <a:t>pedwar</a:t>
            </a:r>
            <a:r>
              <a:rPr lang="en-GB" altLang="en-US" sz="2400" dirty="0"/>
              <a:t> </a:t>
            </a:r>
            <a:r>
              <a:rPr lang="en-GB" altLang="en-US" sz="2400" dirty="0" err="1"/>
              <a:t>diben</a:t>
            </a:r>
            <a:r>
              <a:rPr lang="en-GB" altLang="en-US" sz="2400" dirty="0"/>
              <a:t>?</a:t>
            </a:r>
          </a:p>
        </p:txBody>
      </p:sp>
      <p:pic>
        <p:nvPicPr>
          <p:cNvPr id="6" name="Picture 5" descr="Chart, diagram&#10;&#10;Description automatically generated">
            <a:extLst>
              <a:ext uri="{FF2B5EF4-FFF2-40B4-BE49-F238E27FC236}">
                <a16:creationId xmlns:a16="http://schemas.microsoft.com/office/drawing/2014/main" id="{F59C49C3-3720-4BDF-8284-EF039C0E3EE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07943" y="5095396"/>
            <a:ext cx="1397479" cy="139747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7058-F254-47F1-A575-EBF5046B3F78}"/>
              </a:ext>
            </a:extLst>
          </p:cNvPr>
          <p:cNvSpPr>
            <a:spLocks noGrp="1"/>
          </p:cNvSpPr>
          <p:nvPr>
            <p:ph type="title"/>
          </p:nvPr>
        </p:nvSpPr>
        <p:spPr/>
        <p:txBody>
          <a:bodyPr/>
          <a:lstStyle/>
          <a:p>
            <a:r>
              <a:rPr lang="en-GB" dirty="0" err="1"/>
              <a:t>Lles</a:t>
            </a:r>
            <a:r>
              <a:rPr lang="en-GB" dirty="0"/>
              <a:t> </a:t>
            </a:r>
            <a:r>
              <a:rPr lang="en-GB" dirty="0" err="1"/>
              <a:t>mewn</a:t>
            </a:r>
            <a:r>
              <a:rPr lang="en-GB" dirty="0"/>
              <a:t> </a:t>
            </a:r>
            <a:r>
              <a:rPr lang="en-GB" dirty="0" err="1"/>
              <a:t>Ysgolion</a:t>
            </a:r>
            <a:r>
              <a:rPr lang="en-GB" dirty="0"/>
              <a:t> / Well-being in Schools/</a:t>
            </a:r>
          </a:p>
        </p:txBody>
      </p:sp>
      <p:sp>
        <p:nvSpPr>
          <p:cNvPr id="3" name="Content Placeholder 2">
            <a:extLst>
              <a:ext uri="{FF2B5EF4-FFF2-40B4-BE49-F238E27FC236}">
                <a16:creationId xmlns:a16="http://schemas.microsoft.com/office/drawing/2014/main" id="{A74DFEC1-0F95-45ED-905C-92EDD22B4035}"/>
              </a:ext>
            </a:extLst>
          </p:cNvPr>
          <p:cNvSpPr>
            <a:spLocks noGrp="1"/>
          </p:cNvSpPr>
          <p:nvPr>
            <p:ph idx="1"/>
          </p:nvPr>
        </p:nvSpPr>
        <p:spPr/>
        <p:txBody>
          <a:bodyPr>
            <a:normAutofit/>
          </a:bodyPr>
          <a:lstStyle/>
          <a:p>
            <a:pPr algn="l" fontAlgn="base"/>
            <a:r>
              <a:rPr lang="en-GB" b="1" i="0" u="none" strike="noStrike" dirty="0">
                <a:solidFill>
                  <a:srgbClr val="373737"/>
                </a:solidFill>
                <a:effectLst/>
                <a:latin typeface="Arial" panose="020B0604020202020204" pitchFamily="34" charset="0"/>
              </a:rPr>
              <a:t>Well-being is more fundamental than immediate feelings of satisfaction: it encompasses developing as a person, flourishing, being fulfilled and contributing to the community. As the word suggests, it is concerned with ‘being’ at the present moment as well as ‘becoming’.</a:t>
            </a:r>
          </a:p>
          <a:p>
            <a:pPr algn="l" fontAlgn="base"/>
            <a:r>
              <a:rPr lang="en-GB" dirty="0">
                <a:solidFill>
                  <a:srgbClr val="373737"/>
                </a:solidFill>
                <a:latin typeface="Arial" panose="020B0604020202020204" pitchFamily="34" charset="0"/>
              </a:rPr>
              <a:t>(MacBride, 2020)</a:t>
            </a:r>
          </a:p>
          <a:p>
            <a:pPr algn="l" fontAlgn="base"/>
            <a:endParaRPr lang="en-GB" b="0" i="0" u="none" strike="noStrike" dirty="0">
              <a:solidFill>
                <a:srgbClr val="373737"/>
              </a:solidFill>
              <a:effectLst/>
              <a:latin typeface="Arial" panose="020B0604020202020204" pitchFamily="34" charset="0"/>
            </a:endParaRPr>
          </a:p>
          <a:p>
            <a:pPr marL="0" indent="0" fontAlgn="base">
              <a:buNone/>
            </a:pPr>
            <a:r>
              <a:rPr lang="en-GB" dirty="0"/>
              <a:t>Sut y </a:t>
            </a:r>
            <a:r>
              <a:rPr lang="en-GB" dirty="0" err="1"/>
              <a:t>gellir</a:t>
            </a:r>
            <a:r>
              <a:rPr lang="en-GB" dirty="0"/>
              <a:t> </a:t>
            </a:r>
            <a:r>
              <a:rPr lang="en-GB" dirty="0" err="1"/>
              <a:t>adlewyrchu</a:t>
            </a:r>
            <a:r>
              <a:rPr lang="en-GB" dirty="0"/>
              <a:t> </a:t>
            </a:r>
            <a:r>
              <a:rPr lang="en-GB" dirty="0" err="1"/>
              <a:t>hyn</a:t>
            </a:r>
            <a:r>
              <a:rPr lang="en-GB" dirty="0"/>
              <a:t> o </a:t>
            </a:r>
            <a:r>
              <a:rPr lang="en-GB" dirty="0" err="1"/>
              <a:t>fewn</a:t>
            </a:r>
            <a:r>
              <a:rPr lang="en-GB" dirty="0"/>
              <a:t> </a:t>
            </a:r>
            <a:r>
              <a:rPr lang="en-GB" dirty="0" err="1"/>
              <a:t>addysgeg</a:t>
            </a:r>
            <a:r>
              <a:rPr lang="en-GB" dirty="0"/>
              <a:t> </a:t>
            </a:r>
            <a:r>
              <a:rPr lang="en-GB" dirty="0" err="1"/>
              <a:t>ysgol</a:t>
            </a:r>
            <a:r>
              <a:rPr lang="en-GB" dirty="0"/>
              <a:t>?</a:t>
            </a:r>
          </a:p>
          <a:p>
            <a:pPr marL="0" indent="0" algn="l" fontAlgn="base">
              <a:buNone/>
            </a:pPr>
            <a:r>
              <a:rPr lang="en-GB" dirty="0">
                <a:solidFill>
                  <a:srgbClr val="373737"/>
                </a:solidFill>
                <a:latin typeface="Arial" panose="020B0604020202020204" pitchFamily="34" charset="0"/>
              </a:rPr>
              <a:t>How could this be reflected within a school’s pedagogy?</a:t>
            </a:r>
            <a:endParaRPr lang="en-GB" b="0" i="0" u="none" strike="noStrike" dirty="0">
              <a:solidFill>
                <a:srgbClr val="373737"/>
              </a:solidFill>
              <a:effectLst/>
              <a:latin typeface="Arial" panose="020B0604020202020204" pitchFamily="34" charset="0"/>
            </a:endParaRPr>
          </a:p>
        </p:txBody>
      </p:sp>
      <p:pic>
        <p:nvPicPr>
          <p:cNvPr id="5" name="Picture 4">
            <a:extLst>
              <a:ext uri="{FF2B5EF4-FFF2-40B4-BE49-F238E27FC236}">
                <a16:creationId xmlns:a16="http://schemas.microsoft.com/office/drawing/2014/main" id="{FF6DBD7A-7A17-4352-A06D-F2F10C64489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45852" y="4467023"/>
            <a:ext cx="1777057" cy="1771936"/>
          </a:xfrm>
          <a:prstGeom prst="rect">
            <a:avLst/>
          </a:prstGeom>
        </p:spPr>
      </p:pic>
    </p:spTree>
    <p:extLst>
      <p:ext uri="{BB962C8B-B14F-4D97-AF65-F5344CB8AC3E}">
        <p14:creationId xmlns:p14="http://schemas.microsoft.com/office/powerpoint/2010/main" val="3938060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F4BF7-FD25-46D8-B662-E2ECF894E0B6}"/>
              </a:ext>
            </a:extLst>
          </p:cNvPr>
          <p:cNvSpPr>
            <a:spLocks noGrp="1"/>
          </p:cNvSpPr>
          <p:nvPr>
            <p:ph type="title"/>
          </p:nvPr>
        </p:nvSpPr>
        <p:spPr>
          <a:xfrm>
            <a:off x="838200" y="602450"/>
            <a:ext cx="10515600" cy="1325563"/>
          </a:xfrm>
        </p:spPr>
        <p:txBody>
          <a:bodyPr rtlCol="0">
            <a:normAutofit fontScale="90000"/>
          </a:bodyPr>
          <a:lstStyle/>
          <a:p>
            <a:pPr eaLnBrk="1" fontAlgn="auto" hangingPunct="1">
              <a:spcAft>
                <a:spcPts val="0"/>
              </a:spcAft>
              <a:defRPr/>
            </a:pPr>
            <a:r>
              <a:rPr lang="en-GB" sz="4000" u="sng" dirty="0"/>
              <a:t>Beth </a:t>
            </a:r>
            <a:r>
              <a:rPr lang="en-GB" sz="4000" u="sng" dirty="0" err="1"/>
              <a:t>ydym</a:t>
            </a:r>
            <a:r>
              <a:rPr lang="en-GB" sz="4000" u="sng" dirty="0"/>
              <a:t> </a:t>
            </a:r>
            <a:r>
              <a:rPr lang="en-GB" sz="4000" u="sng" dirty="0" err="1"/>
              <a:t>ni'n</a:t>
            </a:r>
            <a:r>
              <a:rPr lang="en-GB" sz="4000" u="sng" dirty="0"/>
              <a:t> </a:t>
            </a:r>
            <a:r>
              <a:rPr lang="en-GB" sz="4000" u="sng" dirty="0" err="1"/>
              <a:t>ei</a:t>
            </a:r>
            <a:r>
              <a:rPr lang="en-GB" sz="4000" u="sng" dirty="0"/>
              <a:t> </a:t>
            </a:r>
            <a:r>
              <a:rPr lang="en-GB" sz="4000" u="sng" dirty="0" err="1"/>
              <a:t>olygu</a:t>
            </a:r>
            <a:r>
              <a:rPr lang="en-GB" sz="4000" u="sng" dirty="0"/>
              <a:t> </a:t>
            </a:r>
            <a:r>
              <a:rPr lang="en-GB" sz="4000" u="sng" dirty="0" err="1"/>
              <a:t>wrth</a:t>
            </a:r>
            <a:r>
              <a:rPr lang="en-GB" sz="4000" u="sng" dirty="0"/>
              <a:t> Iechyd a </a:t>
            </a:r>
            <a:r>
              <a:rPr lang="en-GB" sz="4000" u="sng" dirty="0" err="1"/>
              <a:t>Lles</a:t>
            </a:r>
            <a:r>
              <a:rPr lang="en-GB" sz="4000" u="sng" dirty="0"/>
              <a:t>?</a:t>
            </a:r>
            <a:br>
              <a:rPr lang="en-GB" sz="4000" u="sng" dirty="0"/>
            </a:br>
            <a:r>
              <a:rPr lang="en-GB" sz="4000" u="sng" dirty="0"/>
              <a:t>What do we mean by Health and Wellbeing? </a:t>
            </a:r>
            <a:br>
              <a:rPr lang="en-GB" dirty="0">
                <a:solidFill>
                  <a:schemeClr val="accent1">
                    <a:lumMod val="75000"/>
                  </a:schemeClr>
                </a:solidFill>
              </a:rPr>
            </a:br>
            <a:endParaRPr lang="en-GB" dirty="0">
              <a:solidFill>
                <a:schemeClr val="accent1">
                  <a:lumMod val="75000"/>
                </a:schemeClr>
              </a:solidFill>
            </a:endParaRPr>
          </a:p>
        </p:txBody>
      </p:sp>
      <p:sp>
        <p:nvSpPr>
          <p:cNvPr id="7171" name="Content Placeholder 2">
            <a:extLst>
              <a:ext uri="{FF2B5EF4-FFF2-40B4-BE49-F238E27FC236}">
                <a16:creationId xmlns:a16="http://schemas.microsoft.com/office/drawing/2014/main" id="{2E0DC4E2-2FA0-447D-AB75-520C9A8E7770}"/>
              </a:ext>
            </a:extLst>
          </p:cNvPr>
          <p:cNvSpPr>
            <a:spLocks noGrp="1" noChangeArrowheads="1"/>
          </p:cNvSpPr>
          <p:nvPr>
            <p:ph idx="1"/>
          </p:nvPr>
        </p:nvSpPr>
        <p:spPr>
          <a:xfrm>
            <a:off x="6804426" y="2057071"/>
            <a:ext cx="4220912" cy="3878262"/>
          </a:xfrm>
        </p:spPr>
        <p:txBody>
          <a:bodyPr>
            <a:normAutofit lnSpcReduction="10000"/>
          </a:bodyPr>
          <a:lstStyle/>
          <a:p>
            <a:pPr eaLnBrk="1" hangingPunct="1"/>
            <a:r>
              <a:rPr lang="en-GB" altLang="en-US" sz="2400" dirty="0"/>
              <a:t>Health and wellbeing includes both </a:t>
            </a:r>
            <a:r>
              <a:rPr lang="en-GB" altLang="en-US" sz="2400" u="sng" dirty="0"/>
              <a:t>physical</a:t>
            </a:r>
            <a:r>
              <a:rPr lang="en-GB" altLang="en-US" sz="2400" dirty="0"/>
              <a:t> and </a:t>
            </a:r>
            <a:r>
              <a:rPr lang="en-GB" altLang="en-US" sz="2400" u="sng" dirty="0"/>
              <a:t>mental health</a:t>
            </a:r>
            <a:r>
              <a:rPr lang="en-GB" altLang="en-US" sz="2400" dirty="0"/>
              <a:t>. </a:t>
            </a:r>
          </a:p>
          <a:p>
            <a:pPr eaLnBrk="1" hangingPunct="1"/>
            <a:r>
              <a:rPr lang="en-GB" altLang="en-US" sz="2400" b="1" u="sng" dirty="0"/>
              <a:t>Physical health  </a:t>
            </a:r>
            <a:r>
              <a:rPr lang="en-GB" altLang="en-US" sz="2400" dirty="0"/>
              <a:t>-  sleep, diet (nutrition) and exercise</a:t>
            </a:r>
          </a:p>
          <a:p>
            <a:pPr eaLnBrk="1" hangingPunct="1"/>
            <a:r>
              <a:rPr lang="en-GB" altLang="en-US" sz="2400" b="1" u="sng" dirty="0"/>
              <a:t>Mental health </a:t>
            </a:r>
            <a:r>
              <a:rPr lang="en-GB" altLang="en-US" sz="2400" dirty="0"/>
              <a:t>- the way we think or feel about ourselves and what is going on around us, and how we cope with the stresses of life – affects our sense of wellbeing as well as our physical health</a:t>
            </a:r>
          </a:p>
          <a:p>
            <a:pPr eaLnBrk="1" hangingPunct="1"/>
            <a:endParaRPr lang="en-GB" altLang="en-US" dirty="0"/>
          </a:p>
        </p:txBody>
      </p:sp>
      <p:sp>
        <p:nvSpPr>
          <p:cNvPr id="5" name="TextBox 4">
            <a:extLst>
              <a:ext uri="{FF2B5EF4-FFF2-40B4-BE49-F238E27FC236}">
                <a16:creationId xmlns:a16="http://schemas.microsoft.com/office/drawing/2014/main" id="{1A4C1219-409D-44A4-A899-FB568B405348}"/>
              </a:ext>
            </a:extLst>
          </p:cNvPr>
          <p:cNvSpPr txBox="1"/>
          <p:nvPr/>
        </p:nvSpPr>
        <p:spPr>
          <a:xfrm>
            <a:off x="838200" y="2057071"/>
            <a:ext cx="4665453" cy="4431983"/>
          </a:xfrm>
          <a:prstGeom prst="rect">
            <a:avLst/>
          </a:prstGeom>
          <a:noFill/>
        </p:spPr>
        <p:txBody>
          <a:bodyPr wrap="square">
            <a:spAutoFit/>
          </a:bodyPr>
          <a:lstStyle/>
          <a:p>
            <a:r>
              <a:rPr lang="en-GB" sz="2400" dirty="0"/>
              <a:t>Mae iechyd a </a:t>
            </a:r>
            <a:r>
              <a:rPr lang="en-GB" sz="2400" dirty="0" err="1"/>
              <a:t>lles</a:t>
            </a:r>
            <a:r>
              <a:rPr lang="en-GB" sz="2400" dirty="0"/>
              <a:t> </a:t>
            </a:r>
            <a:r>
              <a:rPr lang="en-GB" sz="2400" dirty="0" err="1"/>
              <a:t>yn</a:t>
            </a:r>
            <a:r>
              <a:rPr lang="en-GB" sz="2400" dirty="0"/>
              <a:t> </a:t>
            </a:r>
            <a:r>
              <a:rPr lang="en-GB" sz="2400" dirty="0" err="1"/>
              <a:t>cynnwys</a:t>
            </a:r>
            <a:r>
              <a:rPr lang="en-GB" sz="2400" dirty="0"/>
              <a:t> iechyd </a:t>
            </a:r>
            <a:r>
              <a:rPr lang="en-GB" sz="2400" u="sng" dirty="0" err="1"/>
              <a:t>corfforol</a:t>
            </a:r>
            <a:r>
              <a:rPr lang="en-GB" sz="2400" dirty="0"/>
              <a:t> a </a:t>
            </a:r>
            <a:r>
              <a:rPr lang="en-GB" sz="2400" u="sng" dirty="0" err="1"/>
              <a:t>meddyliol</a:t>
            </a:r>
            <a:r>
              <a:rPr lang="en-GB" sz="2400" dirty="0"/>
              <a:t>. </a:t>
            </a:r>
          </a:p>
          <a:p>
            <a:r>
              <a:rPr lang="en-GB" sz="2400" b="1" u="sng" dirty="0"/>
              <a:t>Iechyd </a:t>
            </a:r>
            <a:r>
              <a:rPr lang="en-GB" sz="2400" b="1" u="sng" dirty="0" err="1"/>
              <a:t>corfforol</a:t>
            </a:r>
            <a:r>
              <a:rPr lang="en-GB" sz="2400" b="1" u="sng" dirty="0"/>
              <a:t> </a:t>
            </a:r>
            <a:r>
              <a:rPr lang="en-GB" sz="2400" dirty="0"/>
              <a:t>- </a:t>
            </a:r>
            <a:r>
              <a:rPr lang="en-GB" sz="2400" dirty="0" err="1"/>
              <a:t>cwsg</a:t>
            </a:r>
            <a:r>
              <a:rPr lang="en-GB" sz="2400" dirty="0"/>
              <a:t>, </a:t>
            </a:r>
            <a:r>
              <a:rPr lang="en-GB" sz="2400" dirty="0" err="1"/>
              <a:t>deiet</a:t>
            </a:r>
            <a:r>
              <a:rPr lang="en-GB" sz="2400" dirty="0"/>
              <a:t> (</a:t>
            </a:r>
            <a:r>
              <a:rPr lang="en-GB" sz="2400" dirty="0" err="1"/>
              <a:t>maeth</a:t>
            </a:r>
            <a:r>
              <a:rPr lang="en-GB" sz="2400" dirty="0"/>
              <a:t>) ac </a:t>
            </a:r>
            <a:r>
              <a:rPr lang="en-GB" sz="2400" dirty="0" err="1"/>
              <a:t>ymarfer</a:t>
            </a:r>
            <a:r>
              <a:rPr lang="en-GB" sz="2400" dirty="0"/>
              <a:t> </a:t>
            </a:r>
            <a:r>
              <a:rPr lang="en-GB" sz="2400" dirty="0" err="1"/>
              <a:t>corff</a:t>
            </a:r>
            <a:endParaRPr lang="en-GB" sz="2400" dirty="0"/>
          </a:p>
          <a:p>
            <a:r>
              <a:rPr lang="en-GB" sz="2400" b="1" u="sng" dirty="0"/>
              <a:t>Iechyd </a:t>
            </a:r>
            <a:r>
              <a:rPr lang="en-GB" sz="2400" b="1" u="sng" dirty="0" err="1"/>
              <a:t>meddwl</a:t>
            </a:r>
            <a:r>
              <a:rPr lang="en-GB" sz="2400" b="1" u="sng" dirty="0"/>
              <a:t> </a:t>
            </a:r>
            <a:r>
              <a:rPr lang="en-GB" sz="2400" dirty="0"/>
              <a:t>- y </a:t>
            </a:r>
            <a:r>
              <a:rPr lang="en-GB" sz="2400" dirty="0" err="1"/>
              <a:t>ffordd</a:t>
            </a:r>
            <a:r>
              <a:rPr lang="en-GB" sz="2400" dirty="0"/>
              <a:t> </a:t>
            </a:r>
            <a:r>
              <a:rPr lang="en-GB" sz="2400" dirty="0" err="1"/>
              <a:t>rydyn</a:t>
            </a:r>
            <a:r>
              <a:rPr lang="en-GB" sz="2400" dirty="0"/>
              <a:t> </a:t>
            </a:r>
            <a:r>
              <a:rPr lang="en-GB" sz="2400" dirty="0" err="1"/>
              <a:t>ni'n</a:t>
            </a:r>
            <a:r>
              <a:rPr lang="en-GB" sz="2400" dirty="0"/>
              <a:t> </a:t>
            </a:r>
            <a:r>
              <a:rPr lang="en-GB" sz="2400" dirty="0" err="1"/>
              <a:t>meddwl</a:t>
            </a:r>
            <a:r>
              <a:rPr lang="en-GB" sz="2400" dirty="0"/>
              <a:t> </a:t>
            </a:r>
            <a:r>
              <a:rPr lang="en-GB" sz="2400" dirty="0" err="1"/>
              <a:t>neu'n</a:t>
            </a:r>
            <a:r>
              <a:rPr lang="en-GB" sz="2400" dirty="0"/>
              <a:t> </a:t>
            </a:r>
            <a:r>
              <a:rPr lang="en-GB" sz="2400" dirty="0" err="1"/>
              <a:t>teimlo</a:t>
            </a:r>
            <a:r>
              <a:rPr lang="en-GB" sz="2400" dirty="0"/>
              <a:t> </a:t>
            </a:r>
            <a:r>
              <a:rPr lang="en-GB" sz="2400" dirty="0" err="1"/>
              <a:t>amdanom</a:t>
            </a:r>
            <a:r>
              <a:rPr lang="en-GB" sz="2400" dirty="0"/>
              <a:t> </a:t>
            </a:r>
            <a:r>
              <a:rPr lang="en-GB" sz="2400" dirty="0" err="1"/>
              <a:t>ein</a:t>
            </a:r>
            <a:r>
              <a:rPr lang="en-GB" sz="2400" dirty="0"/>
              <a:t> </a:t>
            </a:r>
            <a:r>
              <a:rPr lang="en-GB" sz="2400" dirty="0" err="1"/>
              <a:t>hunain</a:t>
            </a:r>
            <a:r>
              <a:rPr lang="en-GB" sz="2400" dirty="0"/>
              <a:t> </a:t>
            </a:r>
            <a:r>
              <a:rPr lang="en-GB" sz="2400" dirty="0" err="1"/>
              <a:t>a'r</a:t>
            </a:r>
            <a:r>
              <a:rPr lang="en-GB" sz="2400" dirty="0"/>
              <a:t> </a:t>
            </a:r>
            <a:r>
              <a:rPr lang="en-GB" sz="2400" dirty="0" err="1"/>
              <a:t>hyn</a:t>
            </a:r>
            <a:r>
              <a:rPr lang="en-GB" sz="2400" dirty="0"/>
              <a:t> </a:t>
            </a:r>
            <a:r>
              <a:rPr lang="en-GB" sz="2400" dirty="0" err="1"/>
              <a:t>sy'n</a:t>
            </a:r>
            <a:r>
              <a:rPr lang="en-GB" sz="2400" dirty="0"/>
              <a:t> </a:t>
            </a:r>
            <a:r>
              <a:rPr lang="en-GB" sz="2400" dirty="0" err="1"/>
              <a:t>digwydd</a:t>
            </a:r>
            <a:r>
              <a:rPr lang="en-GB" sz="2400" dirty="0"/>
              <a:t> </a:t>
            </a:r>
            <a:r>
              <a:rPr lang="en-GB" sz="2400" dirty="0" err="1"/>
              <a:t>o'n</a:t>
            </a:r>
            <a:r>
              <a:rPr lang="en-GB" sz="2400" dirty="0"/>
              <a:t> </a:t>
            </a:r>
            <a:r>
              <a:rPr lang="en-GB" sz="2400" dirty="0" err="1"/>
              <a:t>cwmpas</a:t>
            </a:r>
            <a:r>
              <a:rPr lang="en-GB" sz="2400" dirty="0"/>
              <a:t>, a </a:t>
            </a:r>
            <a:r>
              <a:rPr lang="en-GB" sz="2400" dirty="0" err="1"/>
              <a:t>sut</a:t>
            </a:r>
            <a:r>
              <a:rPr lang="en-GB" sz="2400" dirty="0"/>
              <a:t> </a:t>
            </a:r>
            <a:r>
              <a:rPr lang="en-GB" sz="2400" dirty="0" err="1"/>
              <a:t>rydyn</a:t>
            </a:r>
            <a:r>
              <a:rPr lang="en-GB" sz="2400" dirty="0"/>
              <a:t> </a:t>
            </a:r>
            <a:r>
              <a:rPr lang="en-GB" sz="2400" dirty="0" err="1"/>
              <a:t>ni'n</a:t>
            </a:r>
            <a:r>
              <a:rPr lang="en-GB" sz="2400" dirty="0"/>
              <a:t> </a:t>
            </a:r>
            <a:r>
              <a:rPr lang="en-GB" sz="2400" dirty="0" err="1"/>
              <a:t>ymdopi</a:t>
            </a:r>
            <a:r>
              <a:rPr lang="en-GB" sz="2400" dirty="0"/>
              <a:t> â </a:t>
            </a:r>
            <a:r>
              <a:rPr lang="en-GB" sz="2400" dirty="0" err="1"/>
              <a:t>straen</a:t>
            </a:r>
            <a:r>
              <a:rPr lang="en-GB" sz="2400" dirty="0"/>
              <a:t> </a:t>
            </a:r>
            <a:r>
              <a:rPr lang="en-GB" sz="2400" dirty="0" err="1"/>
              <a:t>bywyd</a:t>
            </a:r>
            <a:r>
              <a:rPr lang="en-GB" sz="2400" dirty="0"/>
              <a:t> – </a:t>
            </a:r>
            <a:r>
              <a:rPr lang="en-GB" sz="2400" dirty="0" err="1"/>
              <a:t>yn</a:t>
            </a:r>
            <a:r>
              <a:rPr lang="en-GB" sz="2400" dirty="0"/>
              <a:t> </a:t>
            </a:r>
            <a:r>
              <a:rPr lang="en-GB" sz="2400" dirty="0" err="1"/>
              <a:t>effeithio</a:t>
            </a:r>
            <a:r>
              <a:rPr lang="en-GB" sz="2400" dirty="0"/>
              <a:t> </a:t>
            </a:r>
            <a:r>
              <a:rPr lang="en-GB" sz="2400" dirty="0" err="1"/>
              <a:t>ar</a:t>
            </a:r>
            <a:r>
              <a:rPr lang="en-GB" sz="2400" dirty="0"/>
              <a:t> </a:t>
            </a:r>
            <a:r>
              <a:rPr lang="en-GB" sz="2400" dirty="0" err="1"/>
              <a:t>ein</a:t>
            </a:r>
            <a:r>
              <a:rPr lang="en-GB" sz="2400" dirty="0"/>
              <a:t> </a:t>
            </a:r>
            <a:r>
              <a:rPr lang="en-GB" sz="2400" dirty="0" err="1"/>
              <a:t>hymdeimlad</a:t>
            </a:r>
            <a:r>
              <a:rPr lang="en-GB" sz="2400" dirty="0"/>
              <a:t> o les </a:t>
            </a:r>
            <a:r>
              <a:rPr lang="en-GB" sz="2400" dirty="0" err="1"/>
              <a:t>yn</a:t>
            </a:r>
            <a:r>
              <a:rPr lang="en-GB" sz="2400" dirty="0"/>
              <a:t> </a:t>
            </a:r>
            <a:r>
              <a:rPr lang="en-GB" sz="2400" dirty="0" err="1"/>
              <a:t>ogystal</a:t>
            </a:r>
            <a:r>
              <a:rPr lang="en-GB" sz="2400" dirty="0"/>
              <a:t> </a:t>
            </a:r>
            <a:r>
              <a:rPr lang="en-GB" sz="2400" dirty="0" err="1"/>
              <a:t>â'n</a:t>
            </a:r>
            <a:r>
              <a:rPr lang="en-GB" sz="2400" dirty="0"/>
              <a:t> </a:t>
            </a:r>
            <a:r>
              <a:rPr lang="en-GB" sz="2400" dirty="0" err="1"/>
              <a:t>hiechyd</a:t>
            </a:r>
            <a:r>
              <a:rPr lang="en-GB" sz="2400" dirty="0"/>
              <a:t> </a:t>
            </a:r>
            <a:r>
              <a:rPr lang="en-GB" sz="2400" dirty="0" err="1"/>
              <a:t>corfforol</a:t>
            </a:r>
            <a:endParaRPr lang="en-GB" sz="2400" dirty="0"/>
          </a:p>
          <a:p>
            <a:endParaRPr lang="en-GB" dirty="0"/>
          </a:p>
        </p:txBody>
      </p:sp>
      <p:pic>
        <p:nvPicPr>
          <p:cNvPr id="6" name="Picture 5">
            <a:extLst>
              <a:ext uri="{FF2B5EF4-FFF2-40B4-BE49-F238E27FC236}">
                <a16:creationId xmlns:a16="http://schemas.microsoft.com/office/drawing/2014/main" id="{887A006B-8A7E-4FC5-A2D7-F32B742355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78329" y="156077"/>
            <a:ext cx="1777057" cy="1771936"/>
          </a:xfrm>
          <a:prstGeom prst="rect">
            <a:avLst/>
          </a:prstGeom>
        </p:spPr>
      </p:pic>
      <p:pic>
        <p:nvPicPr>
          <p:cNvPr id="7" name="Picture 6" descr="A picture containing shape&#10;&#10;Description automatically generated">
            <a:extLst>
              <a:ext uri="{FF2B5EF4-FFF2-40B4-BE49-F238E27FC236}">
                <a16:creationId xmlns:a16="http://schemas.microsoft.com/office/drawing/2014/main" id="{C4D75FC7-CC4A-47B9-AECC-3E77DBDEB275}"/>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029159" y="5726136"/>
            <a:ext cx="1659190" cy="93606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B7680-D703-465F-A478-4CEE7836AA94}"/>
              </a:ext>
            </a:extLst>
          </p:cNvPr>
          <p:cNvSpPr>
            <a:spLocks noGrp="1"/>
          </p:cNvSpPr>
          <p:nvPr>
            <p:ph type="title"/>
          </p:nvPr>
        </p:nvSpPr>
        <p:spPr>
          <a:xfrm>
            <a:off x="6610204" y="2444678"/>
            <a:ext cx="5300007" cy="1968643"/>
          </a:xfrm>
        </p:spPr>
        <p:txBody>
          <a:bodyPr rtlCol="0">
            <a:normAutofit fontScale="90000"/>
          </a:bodyPr>
          <a:lstStyle/>
          <a:p>
            <a:pPr eaLnBrk="1" fontAlgn="auto" hangingPunct="1">
              <a:spcAft>
                <a:spcPts val="0"/>
              </a:spcAft>
              <a:defRPr/>
            </a:pPr>
            <a:br>
              <a:rPr lang="en-GB" dirty="0">
                <a:solidFill>
                  <a:schemeClr val="accent1">
                    <a:lumMod val="75000"/>
                  </a:schemeClr>
                </a:solidFill>
              </a:rPr>
            </a:br>
            <a:br>
              <a:rPr lang="en-GB" dirty="0">
                <a:solidFill>
                  <a:schemeClr val="accent1">
                    <a:lumMod val="75000"/>
                  </a:schemeClr>
                </a:solidFill>
              </a:rPr>
            </a:br>
            <a:r>
              <a:rPr lang="en-GB" sz="2200" dirty="0"/>
              <a:t>The link between health and wellbeing and positive academic performance is well researched. </a:t>
            </a:r>
            <a:br>
              <a:rPr lang="en-GB" sz="2200" dirty="0"/>
            </a:br>
            <a:r>
              <a:rPr lang="en-GB" sz="2200" b="0" i="0" u="none" strike="noStrike" dirty="0">
                <a:effectLst/>
                <a:latin typeface="GDS Transport"/>
              </a:rPr>
              <a:t>This briefing provides a broad, succinct scope of the scientific evidence highlighting the link between health and wellbeing and educational attainment. It underlines the value for schools of promoting health and wellbeing as an integral part of a school effectiveness strategy, and highlights the important contribution of a whole-school approach. </a:t>
            </a:r>
            <a:r>
              <a:rPr lang="en-GB" sz="2200" dirty="0">
                <a:latin typeface="GDS Transport"/>
              </a:rPr>
              <a:t>What are the key messages for schools?</a:t>
            </a:r>
            <a:br>
              <a:rPr lang="en-GB" sz="2200" b="0" i="0" u="none" strike="noStrike" dirty="0">
                <a:effectLst/>
                <a:latin typeface="GDS Transport"/>
              </a:rPr>
            </a:br>
            <a:br>
              <a:rPr lang="en-GB" sz="2200" b="0" i="0" u="none" strike="noStrike" dirty="0">
                <a:effectLst/>
                <a:latin typeface="GDS Transport"/>
              </a:rPr>
            </a:br>
            <a:r>
              <a:rPr lang="en-GB" sz="2200" b="0" i="0" u="none" strike="noStrike" dirty="0">
                <a:solidFill>
                  <a:schemeClr val="accent1"/>
                </a:solidFill>
                <a:effectLst/>
                <a:latin typeface="GDS Transport"/>
                <a:hlinkClick r:id="rId2">
                  <a:extLst>
                    <a:ext uri="{A12FA001-AC4F-418D-AE19-62706E023703}">
                      <ahyp:hlinkClr xmlns:ahyp="http://schemas.microsoft.com/office/drawing/2018/hyperlinkcolor" val="tx"/>
                    </a:ext>
                  </a:extLst>
                </a:hlinkClick>
              </a:rPr>
              <a:t>Public Health England: The link between pupil health and wellbeing and attainment</a:t>
            </a:r>
            <a:endParaRPr lang="en-GB" sz="4900" dirty="0">
              <a:solidFill>
                <a:schemeClr val="accent1"/>
              </a:solidFill>
            </a:endParaRPr>
          </a:p>
        </p:txBody>
      </p:sp>
      <p:sp>
        <p:nvSpPr>
          <p:cNvPr id="8195" name="Content Placeholder 2">
            <a:extLst>
              <a:ext uri="{FF2B5EF4-FFF2-40B4-BE49-F238E27FC236}">
                <a16:creationId xmlns:a16="http://schemas.microsoft.com/office/drawing/2014/main" id="{007EBF9E-6FA1-4B44-AB04-2D3C74EDC0BD}"/>
              </a:ext>
            </a:extLst>
          </p:cNvPr>
          <p:cNvSpPr>
            <a:spLocks noGrp="1" noChangeArrowheads="1"/>
          </p:cNvSpPr>
          <p:nvPr>
            <p:ph idx="1"/>
          </p:nvPr>
        </p:nvSpPr>
        <p:spPr>
          <a:xfrm>
            <a:off x="4306753" y="2665413"/>
            <a:ext cx="4810259" cy="3879850"/>
          </a:xfrm>
        </p:spPr>
        <p:txBody>
          <a:bodyPr/>
          <a:lstStyle/>
          <a:p>
            <a:pPr eaLnBrk="1" hangingPunct="1"/>
            <a:endParaRPr lang="en-GB" altLang="en-US" sz="2400" dirty="0"/>
          </a:p>
          <a:p>
            <a:pPr eaLnBrk="1" hangingPunct="1"/>
            <a:endParaRPr lang="en-GB" altLang="en-US" dirty="0"/>
          </a:p>
          <a:p>
            <a:pPr eaLnBrk="1" hangingPunct="1"/>
            <a:endParaRPr lang="en-GB" altLang="en-US" dirty="0"/>
          </a:p>
        </p:txBody>
      </p:sp>
      <p:sp>
        <p:nvSpPr>
          <p:cNvPr id="5" name="TextBox 4">
            <a:extLst>
              <a:ext uri="{FF2B5EF4-FFF2-40B4-BE49-F238E27FC236}">
                <a16:creationId xmlns:a16="http://schemas.microsoft.com/office/drawing/2014/main" id="{C81A963B-DED4-4BFE-B57E-5AC44B589790}"/>
              </a:ext>
            </a:extLst>
          </p:cNvPr>
          <p:cNvSpPr txBox="1"/>
          <p:nvPr/>
        </p:nvSpPr>
        <p:spPr>
          <a:xfrm>
            <a:off x="2205082" y="377235"/>
            <a:ext cx="7781835" cy="1077218"/>
          </a:xfrm>
          <a:prstGeom prst="rect">
            <a:avLst/>
          </a:prstGeom>
          <a:noFill/>
        </p:spPr>
        <p:txBody>
          <a:bodyPr wrap="square">
            <a:spAutoFit/>
          </a:bodyPr>
          <a:lstStyle/>
          <a:p>
            <a:r>
              <a:rPr lang="en-GB" sz="3200" u="sng" dirty="0"/>
              <a:t>Pa mor </a:t>
            </a:r>
            <a:r>
              <a:rPr lang="en-GB" sz="3200" u="sng" dirty="0" err="1"/>
              <a:t>bwysig</a:t>
            </a:r>
            <a:r>
              <a:rPr lang="en-GB" sz="3200" u="sng" dirty="0"/>
              <a:t> </a:t>
            </a:r>
            <a:r>
              <a:rPr lang="en-GB" sz="3200" u="sng" dirty="0" err="1"/>
              <a:t>yw</a:t>
            </a:r>
            <a:r>
              <a:rPr lang="en-GB" sz="3200" u="sng" dirty="0"/>
              <a:t> o </a:t>
            </a:r>
            <a:r>
              <a:rPr lang="en-GB" sz="3200" u="sng" dirty="0" err="1"/>
              <a:t>fewn</a:t>
            </a:r>
            <a:r>
              <a:rPr lang="en-GB" sz="3200" u="sng" dirty="0"/>
              <a:t> </a:t>
            </a:r>
            <a:r>
              <a:rPr lang="en-GB" sz="3200" u="sng" dirty="0" err="1"/>
              <a:t>ein</a:t>
            </a:r>
            <a:r>
              <a:rPr lang="en-GB" sz="3200" u="sng" dirty="0"/>
              <a:t> </a:t>
            </a:r>
            <a:r>
              <a:rPr lang="en-GB" sz="3200" u="sng" dirty="0" err="1"/>
              <a:t>cwricwlwm</a:t>
            </a:r>
            <a:r>
              <a:rPr lang="en-GB" sz="3200" u="sng" dirty="0"/>
              <a:t>?</a:t>
            </a:r>
          </a:p>
          <a:p>
            <a:r>
              <a:rPr lang="en-GB" sz="3200" u="sng" dirty="0"/>
              <a:t>How important is it within our curriculum?</a:t>
            </a:r>
            <a:endParaRPr lang="en-GB" sz="3200" dirty="0"/>
          </a:p>
        </p:txBody>
      </p:sp>
      <p:sp>
        <p:nvSpPr>
          <p:cNvPr id="6" name="Title 1">
            <a:extLst>
              <a:ext uri="{FF2B5EF4-FFF2-40B4-BE49-F238E27FC236}">
                <a16:creationId xmlns:a16="http://schemas.microsoft.com/office/drawing/2014/main" id="{4E4506FF-B43B-4D04-86E1-F688A7259584}"/>
              </a:ext>
            </a:extLst>
          </p:cNvPr>
          <p:cNvSpPr txBox="1">
            <a:spLocks/>
          </p:cNvSpPr>
          <p:nvPr/>
        </p:nvSpPr>
        <p:spPr>
          <a:xfrm>
            <a:off x="538891" y="1973980"/>
            <a:ext cx="5300007" cy="3879850"/>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sz="2000" dirty="0" err="1"/>
              <a:t>Mae’r</a:t>
            </a:r>
            <a:r>
              <a:rPr lang="en-GB" sz="2000" dirty="0"/>
              <a:t> </a:t>
            </a:r>
            <a:r>
              <a:rPr lang="en-GB" sz="2000" dirty="0" err="1"/>
              <a:t>cysylltiad</a:t>
            </a:r>
            <a:r>
              <a:rPr lang="en-GB" sz="2000" dirty="0"/>
              <a:t> </a:t>
            </a:r>
            <a:r>
              <a:rPr lang="en-GB" sz="2000" dirty="0" err="1"/>
              <a:t>rhwng</a:t>
            </a:r>
            <a:r>
              <a:rPr lang="en-GB" sz="2000" dirty="0"/>
              <a:t> iechyd a </a:t>
            </a:r>
            <a:r>
              <a:rPr lang="en-GB" sz="2000" dirty="0" err="1"/>
              <a:t>lles</a:t>
            </a:r>
            <a:r>
              <a:rPr lang="en-GB" sz="2000" dirty="0"/>
              <a:t> a </a:t>
            </a:r>
            <a:r>
              <a:rPr lang="en-GB" sz="2000" dirty="0" err="1"/>
              <a:t>pherfformiad</a:t>
            </a:r>
            <a:r>
              <a:rPr lang="en-GB" sz="2000" dirty="0"/>
              <a:t> </a:t>
            </a:r>
            <a:r>
              <a:rPr lang="en-GB" sz="2000" dirty="0" err="1"/>
              <a:t>academiadd</a:t>
            </a:r>
            <a:r>
              <a:rPr lang="en-GB" sz="2000" dirty="0"/>
              <a:t> </a:t>
            </a:r>
            <a:r>
              <a:rPr lang="en-GB" sz="2000" dirty="0" err="1"/>
              <a:t>bositif</a:t>
            </a:r>
            <a:r>
              <a:rPr lang="en-GB" sz="2000" dirty="0"/>
              <a:t> </a:t>
            </a:r>
            <a:r>
              <a:rPr lang="en-GB" sz="2000" dirty="0" err="1"/>
              <a:t>wedi</a:t>
            </a:r>
            <a:r>
              <a:rPr lang="en-GB" sz="2000" dirty="0"/>
              <a:t> </a:t>
            </a:r>
            <a:r>
              <a:rPr lang="en-GB" sz="2000" dirty="0" err="1"/>
              <a:t>ei</a:t>
            </a:r>
            <a:r>
              <a:rPr lang="en-GB" sz="2000" dirty="0"/>
              <a:t> </a:t>
            </a:r>
            <a:r>
              <a:rPr lang="en-GB" sz="2000" dirty="0" err="1"/>
              <a:t>ymchwilio’n</a:t>
            </a:r>
            <a:r>
              <a:rPr lang="en-GB" sz="2000" dirty="0"/>
              <a:t> </a:t>
            </a:r>
            <a:r>
              <a:rPr lang="en-GB" sz="2000" dirty="0" err="1"/>
              <a:t>helaeth</a:t>
            </a:r>
            <a:r>
              <a:rPr lang="en-GB" sz="2000" dirty="0"/>
              <a:t>.</a:t>
            </a:r>
          </a:p>
          <a:p>
            <a:pPr>
              <a:defRPr/>
            </a:pPr>
            <a:endParaRPr lang="en-GB" sz="2000" dirty="0"/>
          </a:p>
          <a:p>
            <a:pPr>
              <a:defRPr/>
            </a:pPr>
            <a:r>
              <a:rPr lang="en-GB" sz="2000" dirty="0" err="1"/>
              <a:t>Mae'r</a:t>
            </a:r>
            <a:r>
              <a:rPr lang="en-GB" sz="2000" dirty="0"/>
              <a:t> </a:t>
            </a:r>
            <a:r>
              <a:rPr lang="en-GB" sz="2000" dirty="0" err="1"/>
              <a:t>papur</a:t>
            </a:r>
            <a:r>
              <a:rPr lang="en-GB" sz="2000" dirty="0"/>
              <a:t> </a:t>
            </a:r>
            <a:r>
              <a:rPr lang="en-GB" sz="2000" dirty="0" err="1"/>
              <a:t>briffio</a:t>
            </a:r>
            <a:r>
              <a:rPr lang="en-GB" sz="2000" dirty="0"/>
              <a:t> </a:t>
            </a:r>
            <a:r>
              <a:rPr lang="en-GB" sz="2000" dirty="0" err="1"/>
              <a:t>hwn</a:t>
            </a:r>
            <a:r>
              <a:rPr lang="en-GB" sz="2000" dirty="0"/>
              <a:t> </a:t>
            </a:r>
            <a:r>
              <a:rPr lang="en-GB" sz="2000" dirty="0" err="1"/>
              <a:t>yn</a:t>
            </a:r>
            <a:r>
              <a:rPr lang="en-GB" sz="2000" dirty="0"/>
              <a:t> </a:t>
            </a:r>
            <a:r>
              <a:rPr lang="en-GB" sz="2000" dirty="0" err="1"/>
              <a:t>rhoi</a:t>
            </a:r>
            <a:r>
              <a:rPr lang="en-GB" sz="2000" dirty="0"/>
              <a:t> </a:t>
            </a:r>
            <a:r>
              <a:rPr lang="en-GB" sz="2000" dirty="0" err="1"/>
              <a:t>darlun</a:t>
            </a:r>
            <a:r>
              <a:rPr lang="en-GB" sz="2000" dirty="0"/>
              <a:t> </a:t>
            </a:r>
            <a:r>
              <a:rPr lang="en-GB" sz="2000" dirty="0" err="1"/>
              <a:t>eang</a:t>
            </a:r>
            <a:r>
              <a:rPr lang="en-GB" sz="2000" dirty="0"/>
              <a:t>, </a:t>
            </a:r>
            <a:r>
              <a:rPr lang="en-GB" sz="2000" dirty="0" err="1"/>
              <a:t>cryno</a:t>
            </a:r>
            <a:r>
              <a:rPr lang="en-GB" sz="2000" dirty="0"/>
              <a:t> </a:t>
            </a:r>
            <a:r>
              <a:rPr lang="en-GB" sz="2000" dirty="0" err="1"/>
              <a:t>o'r</a:t>
            </a:r>
            <a:r>
              <a:rPr lang="en-GB" sz="2000" dirty="0"/>
              <a:t> </a:t>
            </a:r>
            <a:r>
              <a:rPr lang="en-GB" sz="2000" dirty="0" err="1"/>
              <a:t>dystiolaeth</a:t>
            </a:r>
            <a:r>
              <a:rPr lang="en-GB" sz="2000" dirty="0"/>
              <a:t> </a:t>
            </a:r>
            <a:r>
              <a:rPr lang="en-GB" sz="2000" dirty="0" err="1"/>
              <a:t>wyddonol</a:t>
            </a:r>
            <a:r>
              <a:rPr lang="en-GB" sz="2000" dirty="0"/>
              <a:t> </a:t>
            </a:r>
            <a:r>
              <a:rPr lang="en-GB" sz="2000" dirty="0" err="1"/>
              <a:t>sy'n</a:t>
            </a:r>
            <a:r>
              <a:rPr lang="en-GB" sz="2000" dirty="0"/>
              <a:t> </a:t>
            </a:r>
            <a:r>
              <a:rPr lang="en-GB" sz="2000" dirty="0" err="1"/>
              <a:t>amlygu'r</a:t>
            </a:r>
            <a:r>
              <a:rPr lang="en-GB" sz="2000" dirty="0"/>
              <a:t> </a:t>
            </a:r>
            <a:r>
              <a:rPr lang="en-GB" sz="2000" dirty="0" err="1"/>
              <a:t>cysylltiad</a:t>
            </a:r>
            <a:r>
              <a:rPr lang="en-GB" sz="2000" dirty="0"/>
              <a:t> </a:t>
            </a:r>
            <a:r>
              <a:rPr lang="en-GB" sz="2000" dirty="0" err="1"/>
              <a:t>rhwng</a:t>
            </a:r>
            <a:r>
              <a:rPr lang="en-GB" sz="2000" dirty="0"/>
              <a:t> iechyd a </a:t>
            </a:r>
            <a:r>
              <a:rPr lang="en-GB" sz="2000" dirty="0" err="1"/>
              <a:t>lles</a:t>
            </a:r>
            <a:r>
              <a:rPr lang="en-GB" sz="2000" dirty="0"/>
              <a:t> a </a:t>
            </a:r>
            <a:r>
              <a:rPr lang="en-GB" sz="2000" dirty="0" err="1"/>
              <a:t>chyrhaeddiad</a:t>
            </a:r>
            <a:r>
              <a:rPr lang="en-GB" sz="2000" dirty="0"/>
              <a:t> </a:t>
            </a:r>
            <a:r>
              <a:rPr lang="en-GB" sz="2000" dirty="0" err="1"/>
              <a:t>addysgol</a:t>
            </a:r>
            <a:r>
              <a:rPr lang="en-GB" sz="2000" dirty="0"/>
              <a:t>. </a:t>
            </a:r>
            <a:r>
              <a:rPr lang="en-GB" sz="2000" dirty="0" err="1"/>
              <a:t>Mae'n</a:t>
            </a:r>
            <a:r>
              <a:rPr lang="en-GB" sz="2000" dirty="0"/>
              <a:t> </a:t>
            </a:r>
            <a:r>
              <a:rPr lang="en-GB" sz="2000" dirty="0" err="1"/>
              <a:t>tanlinellu</a:t>
            </a:r>
            <a:r>
              <a:rPr lang="en-GB" sz="2000" dirty="0"/>
              <a:t> </a:t>
            </a:r>
            <a:r>
              <a:rPr lang="en-GB" sz="2000" dirty="0" err="1"/>
              <a:t>gwerth</a:t>
            </a:r>
            <a:r>
              <a:rPr lang="en-GB" sz="2000" dirty="0"/>
              <a:t> </a:t>
            </a:r>
            <a:r>
              <a:rPr lang="en-GB" sz="2000" dirty="0" err="1"/>
              <a:t>i</a:t>
            </a:r>
            <a:r>
              <a:rPr lang="en-GB" sz="2000" dirty="0"/>
              <a:t> </a:t>
            </a:r>
            <a:r>
              <a:rPr lang="en-GB" sz="2000" dirty="0" err="1"/>
              <a:t>ysgolion</a:t>
            </a:r>
            <a:r>
              <a:rPr lang="en-GB" sz="2000" dirty="0"/>
              <a:t> o </a:t>
            </a:r>
            <a:r>
              <a:rPr lang="en-GB" sz="2000" dirty="0" err="1"/>
              <a:t>hybu</a:t>
            </a:r>
            <a:r>
              <a:rPr lang="en-GB" sz="2000" dirty="0"/>
              <a:t> iechyd a </a:t>
            </a:r>
            <a:r>
              <a:rPr lang="en-GB" sz="2000" dirty="0" err="1"/>
              <a:t>lles</a:t>
            </a:r>
            <a:r>
              <a:rPr lang="en-GB" sz="2000" dirty="0"/>
              <a:t> </a:t>
            </a:r>
            <a:r>
              <a:rPr lang="en-GB" sz="2000" dirty="0" err="1"/>
              <a:t>fel</a:t>
            </a:r>
            <a:r>
              <a:rPr lang="en-GB" sz="2000" dirty="0"/>
              <a:t> </a:t>
            </a:r>
            <a:r>
              <a:rPr lang="en-GB" sz="2000" dirty="0" err="1"/>
              <a:t>rhan</a:t>
            </a:r>
            <a:r>
              <a:rPr lang="en-GB" sz="2000" dirty="0"/>
              <a:t> </a:t>
            </a:r>
            <a:r>
              <a:rPr lang="en-GB" sz="2000" dirty="0" err="1"/>
              <a:t>annatod</a:t>
            </a:r>
            <a:r>
              <a:rPr lang="en-GB" sz="2000" dirty="0"/>
              <a:t> o </a:t>
            </a:r>
            <a:r>
              <a:rPr lang="en-GB" sz="2000" dirty="0" err="1"/>
              <a:t>strategaeth</a:t>
            </a:r>
            <a:r>
              <a:rPr lang="en-GB" sz="2000" dirty="0"/>
              <a:t> </a:t>
            </a:r>
            <a:r>
              <a:rPr lang="en-GB" sz="2000" dirty="0" err="1"/>
              <a:t>effeithiolrwydd</a:t>
            </a:r>
            <a:r>
              <a:rPr lang="en-GB" sz="2000" dirty="0"/>
              <a:t> </a:t>
            </a:r>
            <a:r>
              <a:rPr lang="en-GB" sz="2000" dirty="0" err="1"/>
              <a:t>ysgolion</a:t>
            </a:r>
            <a:r>
              <a:rPr lang="en-GB" sz="2000" dirty="0"/>
              <a:t>, ac </a:t>
            </a:r>
            <a:r>
              <a:rPr lang="en-GB" sz="2000" dirty="0" err="1"/>
              <a:t>yn</a:t>
            </a:r>
            <a:r>
              <a:rPr lang="en-GB" sz="2000" dirty="0"/>
              <a:t> </a:t>
            </a:r>
            <a:r>
              <a:rPr lang="en-GB" sz="2000" dirty="0" err="1"/>
              <a:t>tynnu</a:t>
            </a:r>
            <a:r>
              <a:rPr lang="en-GB" sz="2000" dirty="0"/>
              <a:t> </a:t>
            </a:r>
            <a:r>
              <a:rPr lang="en-GB" sz="2000" dirty="0" err="1"/>
              <a:t>sylw</a:t>
            </a:r>
            <a:r>
              <a:rPr lang="en-GB" sz="2000" dirty="0"/>
              <a:t> at </a:t>
            </a:r>
            <a:r>
              <a:rPr lang="en-GB" sz="2000" dirty="0" err="1"/>
              <a:t>gyfraniad</a:t>
            </a:r>
            <a:r>
              <a:rPr lang="en-GB" sz="2000" dirty="0"/>
              <a:t> </a:t>
            </a:r>
            <a:r>
              <a:rPr lang="en-GB" sz="2000" dirty="0" err="1"/>
              <a:t>pwysig</a:t>
            </a:r>
            <a:r>
              <a:rPr lang="en-GB" sz="2000" dirty="0"/>
              <a:t> dull </a:t>
            </a:r>
            <a:r>
              <a:rPr lang="en-GB" sz="2000" dirty="0" err="1"/>
              <a:t>ysgol</a:t>
            </a:r>
            <a:r>
              <a:rPr lang="en-GB" sz="2000" dirty="0"/>
              <a:t> </a:t>
            </a:r>
            <a:r>
              <a:rPr lang="en-GB" sz="2000" dirty="0" err="1"/>
              <a:t>gyfan</a:t>
            </a:r>
            <a:r>
              <a:rPr lang="en-GB" sz="2000" dirty="0"/>
              <a:t>. Beth </a:t>
            </a:r>
            <a:r>
              <a:rPr lang="en-GB" sz="2000" dirty="0" err="1"/>
              <a:t>yw’r</a:t>
            </a:r>
            <a:r>
              <a:rPr lang="en-GB" sz="2000" dirty="0"/>
              <a:t> </a:t>
            </a:r>
            <a:r>
              <a:rPr lang="en-GB" sz="2000" dirty="0" err="1"/>
              <a:t>negeseuon</a:t>
            </a:r>
            <a:r>
              <a:rPr lang="en-GB" sz="2000" dirty="0"/>
              <a:t> </a:t>
            </a:r>
            <a:r>
              <a:rPr lang="en-GB" sz="2000" dirty="0" err="1"/>
              <a:t>allweddol</a:t>
            </a:r>
            <a:r>
              <a:rPr lang="en-GB" sz="2000" dirty="0"/>
              <a:t> </a:t>
            </a:r>
            <a:r>
              <a:rPr lang="en-GB" sz="2000" dirty="0" err="1"/>
              <a:t>i</a:t>
            </a:r>
            <a:r>
              <a:rPr lang="en-GB" sz="2000" dirty="0"/>
              <a:t> </a:t>
            </a:r>
            <a:r>
              <a:rPr lang="en-GB" sz="2000" dirty="0" err="1"/>
              <a:t>ysgolion</a:t>
            </a:r>
            <a:r>
              <a:rPr lang="en-GB" sz="2000" dirty="0"/>
              <a:t>?</a:t>
            </a:r>
          </a:p>
          <a:p>
            <a:pPr>
              <a:defRPr/>
            </a:pPr>
            <a:endParaRPr lang="en-GB" sz="2000" dirty="0"/>
          </a:p>
          <a:p>
            <a:pPr>
              <a:defRPr/>
            </a:pPr>
            <a:r>
              <a:rPr lang="en-GB" sz="2000" b="0" i="0" u="none" strike="noStrike" dirty="0">
                <a:solidFill>
                  <a:schemeClr val="accent1"/>
                </a:solidFill>
                <a:effectLst/>
                <a:latin typeface="GDS Transport"/>
                <a:hlinkClick r:id="rId2">
                  <a:extLst>
                    <a:ext uri="{A12FA001-AC4F-418D-AE19-62706E023703}">
                      <ahyp:hlinkClr xmlns:ahyp="http://schemas.microsoft.com/office/drawing/2018/hyperlinkcolor" val="tx"/>
                    </a:ext>
                  </a:extLst>
                </a:hlinkClick>
              </a:rPr>
              <a:t>Public Health England: The link between pupil health and wellbeing and attainment</a:t>
            </a:r>
            <a:r>
              <a:rPr lang="en-GB" sz="2000" dirty="0">
                <a:solidFill>
                  <a:schemeClr val="accent1"/>
                </a:solidFill>
              </a:rPr>
              <a:t> </a:t>
            </a:r>
            <a:endParaRPr lang="en-GB" sz="2400" dirty="0">
              <a:solidFill>
                <a:schemeClr val="accent1"/>
              </a:solidFill>
            </a:endParaRPr>
          </a:p>
        </p:txBody>
      </p:sp>
      <p:pic>
        <p:nvPicPr>
          <p:cNvPr id="7" name="Picture 6" descr="Logo, icon&#10;&#10;Description automatically generated">
            <a:extLst>
              <a:ext uri="{FF2B5EF4-FFF2-40B4-BE49-F238E27FC236}">
                <a16:creationId xmlns:a16="http://schemas.microsoft.com/office/drawing/2014/main" id="{9E84616E-D71F-4BC5-9591-A2F2C5E5C46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8891" y="431669"/>
            <a:ext cx="1293235" cy="1282547"/>
          </a:xfrm>
          <a:prstGeom prst="rect">
            <a:avLst/>
          </a:prstGeom>
        </p:spPr>
      </p:pic>
      <p:pic>
        <p:nvPicPr>
          <p:cNvPr id="9" name="Picture 8" descr="Logo, icon&#10;&#10;Description automatically generated">
            <a:extLst>
              <a:ext uri="{FF2B5EF4-FFF2-40B4-BE49-F238E27FC236}">
                <a16:creationId xmlns:a16="http://schemas.microsoft.com/office/drawing/2014/main" id="{769F45AE-36A6-4027-825E-741DA466D6A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33013" y="377235"/>
            <a:ext cx="1293235" cy="1282547"/>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C88A0-71F6-4599-90DA-F036E48EA2DD}"/>
              </a:ext>
            </a:extLst>
          </p:cNvPr>
          <p:cNvSpPr>
            <a:spLocks noGrp="1"/>
          </p:cNvSpPr>
          <p:nvPr>
            <p:ph type="title"/>
          </p:nvPr>
        </p:nvSpPr>
        <p:spPr>
          <a:xfrm>
            <a:off x="677863" y="609600"/>
            <a:ext cx="8596312" cy="179388"/>
          </a:xfrm>
        </p:spPr>
        <p:txBody>
          <a:bodyPr rtlCol="0">
            <a:normAutofit fontScale="90000"/>
          </a:bodyPr>
          <a:lstStyle/>
          <a:p>
            <a:pPr eaLnBrk="1" fontAlgn="auto" hangingPunct="1">
              <a:spcAft>
                <a:spcPts val="0"/>
              </a:spcAft>
              <a:defRPr/>
            </a:pPr>
            <a:r>
              <a:rPr lang="en-GB" dirty="0">
                <a:solidFill>
                  <a:schemeClr val="accent1">
                    <a:lumMod val="75000"/>
                  </a:schemeClr>
                </a:solidFill>
              </a:rPr>
              <a:t>Beth </a:t>
            </a:r>
            <a:r>
              <a:rPr lang="en-GB" dirty="0" err="1">
                <a:solidFill>
                  <a:schemeClr val="accent1">
                    <a:lumMod val="75000"/>
                  </a:schemeClr>
                </a:solidFill>
              </a:rPr>
              <a:t>i</a:t>
            </a:r>
            <a:r>
              <a:rPr lang="en-GB" dirty="0">
                <a:solidFill>
                  <a:schemeClr val="accent1">
                    <a:lumMod val="75000"/>
                  </a:schemeClr>
                </a:solidFill>
              </a:rPr>
              <a:t> </a:t>
            </a:r>
            <a:r>
              <a:rPr lang="en-GB" dirty="0" err="1">
                <a:solidFill>
                  <a:schemeClr val="accent1">
                    <a:lumMod val="75000"/>
                  </a:schemeClr>
                </a:solidFill>
              </a:rPr>
              <a:t>ni’n</a:t>
            </a:r>
            <a:r>
              <a:rPr lang="en-GB" dirty="0">
                <a:solidFill>
                  <a:schemeClr val="accent1">
                    <a:lumMod val="75000"/>
                  </a:schemeClr>
                </a:solidFill>
              </a:rPr>
              <a:t> </a:t>
            </a:r>
            <a:r>
              <a:rPr lang="en-GB" dirty="0" err="1">
                <a:solidFill>
                  <a:schemeClr val="accent1">
                    <a:lumMod val="75000"/>
                  </a:schemeClr>
                </a:solidFill>
              </a:rPr>
              <a:t>wybod</a:t>
            </a:r>
            <a:r>
              <a:rPr lang="en-GB" dirty="0">
                <a:solidFill>
                  <a:schemeClr val="accent1">
                    <a:lumMod val="75000"/>
                  </a:schemeClr>
                </a:solidFill>
              </a:rPr>
              <a:t>? What do we know?</a:t>
            </a:r>
          </a:p>
        </p:txBody>
      </p:sp>
      <p:sp>
        <p:nvSpPr>
          <p:cNvPr id="9219" name="Content Placeholder 2">
            <a:extLst>
              <a:ext uri="{FF2B5EF4-FFF2-40B4-BE49-F238E27FC236}">
                <a16:creationId xmlns:a16="http://schemas.microsoft.com/office/drawing/2014/main" id="{C46678EC-1D55-470E-9F9E-ABF12293B250}"/>
              </a:ext>
            </a:extLst>
          </p:cNvPr>
          <p:cNvSpPr>
            <a:spLocks noGrp="1" noChangeArrowheads="1"/>
          </p:cNvSpPr>
          <p:nvPr>
            <p:ph idx="1"/>
          </p:nvPr>
        </p:nvSpPr>
        <p:spPr>
          <a:xfrm>
            <a:off x="6096000" y="995363"/>
            <a:ext cx="4381333" cy="5253037"/>
          </a:xfrm>
        </p:spPr>
        <p:txBody>
          <a:bodyPr>
            <a:normAutofit fontScale="92500" lnSpcReduction="20000"/>
          </a:bodyPr>
          <a:lstStyle/>
          <a:p>
            <a:pPr eaLnBrk="1" hangingPunct="1"/>
            <a:endParaRPr lang="en-GB" altLang="en-US" dirty="0"/>
          </a:p>
          <a:p>
            <a:pPr eaLnBrk="1" hangingPunct="1"/>
            <a:r>
              <a:rPr lang="en-GB" altLang="en-US" sz="2000" dirty="0"/>
              <a:t>Healthy students are more alert, engaged and better able to concentrate and learn.</a:t>
            </a:r>
          </a:p>
          <a:p>
            <a:pPr eaLnBrk="1" hangingPunct="1"/>
            <a:r>
              <a:rPr lang="en-GB" altLang="en-US" sz="2000" dirty="0"/>
              <a:t>Physical activity is associated with improved learning, concentration, better mood and behaviour as well as healthy weight.</a:t>
            </a:r>
          </a:p>
          <a:p>
            <a:pPr eaLnBrk="1" hangingPunct="1"/>
            <a:r>
              <a:rPr lang="en-GB" altLang="en-US" sz="2000" dirty="0"/>
              <a:t>An estimated 1 in every 10 children suffer from a diagnosable mental health problem and that 75% of mental health problems in adults have roots in childhood. </a:t>
            </a:r>
          </a:p>
          <a:p>
            <a:pPr eaLnBrk="1" hangingPunct="1"/>
            <a:r>
              <a:rPr lang="en-GB" altLang="en-US" sz="2000" dirty="0"/>
              <a:t>An increasing number of children in our schools have anxiety, depression and phobias, and a scary number of children now self-harm. Worse still, these disorders now manifest at earlier ages than ever before. </a:t>
            </a:r>
          </a:p>
          <a:p>
            <a:pPr eaLnBrk="1" hangingPunct="1"/>
            <a:r>
              <a:rPr lang="en-GB" altLang="en-US" sz="2000" dirty="0"/>
              <a:t>Good mental and physical health is vital for learning and living a fulfilling life!</a:t>
            </a:r>
          </a:p>
          <a:p>
            <a:pPr eaLnBrk="1" hangingPunct="1"/>
            <a:endParaRPr lang="en-GB" altLang="en-US" sz="2000" dirty="0"/>
          </a:p>
        </p:txBody>
      </p:sp>
      <p:sp>
        <p:nvSpPr>
          <p:cNvPr id="5" name="TextBox 4">
            <a:extLst>
              <a:ext uri="{FF2B5EF4-FFF2-40B4-BE49-F238E27FC236}">
                <a16:creationId xmlns:a16="http://schemas.microsoft.com/office/drawing/2014/main" id="{CE6D0DB4-458E-446F-B5B5-252E94911D5B}"/>
              </a:ext>
            </a:extLst>
          </p:cNvPr>
          <p:cNvSpPr txBox="1"/>
          <p:nvPr/>
        </p:nvSpPr>
        <p:spPr>
          <a:xfrm>
            <a:off x="626469" y="1319943"/>
            <a:ext cx="4866911" cy="5355312"/>
          </a:xfrm>
          <a:prstGeom prst="rect">
            <a:avLst/>
          </a:prstGeom>
          <a:noFill/>
        </p:spPr>
        <p:txBody>
          <a:bodyPr wrap="square">
            <a:spAutoFit/>
          </a:bodyPr>
          <a:lstStyle/>
          <a:p>
            <a:pPr marL="285750" indent="-285750" eaLnBrk="1" hangingPunct="1">
              <a:buFont typeface="Arial" panose="020B0604020202020204" pitchFamily="34" charset="0"/>
              <a:buChar char="•"/>
            </a:pPr>
            <a:r>
              <a:rPr lang="en-GB" altLang="en-US" sz="1800" dirty="0" err="1"/>
              <a:t>Myfyrwyr</a:t>
            </a:r>
            <a:r>
              <a:rPr lang="en-GB" altLang="en-US" sz="1800" dirty="0"/>
              <a:t> </a:t>
            </a:r>
            <a:r>
              <a:rPr lang="en-GB" altLang="en-US" sz="1800" dirty="0" err="1"/>
              <a:t>iach</a:t>
            </a:r>
            <a:r>
              <a:rPr lang="en-GB" altLang="en-US" sz="1800" dirty="0"/>
              <a:t> </a:t>
            </a:r>
            <a:r>
              <a:rPr lang="en-GB" altLang="en-US" sz="1800" dirty="0" err="1"/>
              <a:t>yn</a:t>
            </a:r>
            <a:r>
              <a:rPr lang="en-GB" altLang="en-US" sz="1800" dirty="0"/>
              <a:t> </a:t>
            </a:r>
            <a:r>
              <a:rPr lang="en-GB" altLang="en-US" sz="1800" dirty="0" err="1"/>
              <a:t>fwy</a:t>
            </a:r>
            <a:r>
              <a:rPr lang="en-GB" altLang="en-US" sz="1800" dirty="0"/>
              <a:t> </a:t>
            </a:r>
            <a:r>
              <a:rPr lang="en-GB" altLang="en-US" sz="1800" dirty="0" err="1"/>
              <a:t>effro</a:t>
            </a:r>
            <a:r>
              <a:rPr lang="en-GB" altLang="en-US" sz="1800" dirty="0"/>
              <a:t>, </a:t>
            </a:r>
            <a:r>
              <a:rPr lang="en-GB" altLang="en-US" sz="1800" dirty="0" err="1"/>
              <a:t>yn</a:t>
            </a:r>
            <a:r>
              <a:rPr lang="en-GB" altLang="en-US" sz="1800" dirty="0"/>
              <a:t> </a:t>
            </a:r>
            <a:r>
              <a:rPr lang="en-GB" altLang="en-US" sz="1800" dirty="0" err="1"/>
              <a:t>ymgysylltu</a:t>
            </a:r>
            <a:r>
              <a:rPr lang="en-GB" altLang="en-US" sz="1800" dirty="0"/>
              <a:t> ac </a:t>
            </a:r>
            <a:r>
              <a:rPr lang="en-GB" altLang="en-US" sz="1800" dirty="0" err="1"/>
              <a:t>yn</a:t>
            </a:r>
            <a:r>
              <a:rPr lang="en-GB" altLang="en-US" sz="1800" dirty="0"/>
              <a:t> </a:t>
            </a:r>
            <a:r>
              <a:rPr lang="en-GB" altLang="en-US" sz="1800" dirty="0" err="1"/>
              <a:t>gallu</a:t>
            </a:r>
            <a:r>
              <a:rPr lang="en-GB" altLang="en-US" sz="1800" dirty="0"/>
              <a:t> </a:t>
            </a:r>
            <a:r>
              <a:rPr lang="en-GB" altLang="en-US" sz="1800" dirty="0" err="1"/>
              <a:t>canolbwyntio</a:t>
            </a:r>
            <a:r>
              <a:rPr lang="en-GB" altLang="en-US" sz="1800" dirty="0"/>
              <a:t> a </a:t>
            </a:r>
            <a:r>
              <a:rPr lang="en-GB" altLang="en-US" sz="1800" dirty="0" err="1"/>
              <a:t>dysgu'n</a:t>
            </a:r>
            <a:r>
              <a:rPr lang="en-GB" altLang="en-US" sz="1800" dirty="0"/>
              <a:t> well.</a:t>
            </a:r>
          </a:p>
          <a:p>
            <a:pPr marL="285750" indent="-285750" eaLnBrk="1" hangingPunct="1">
              <a:buFont typeface="Arial" panose="020B0604020202020204" pitchFamily="34" charset="0"/>
              <a:buChar char="•"/>
            </a:pPr>
            <a:r>
              <a:rPr lang="en-GB" altLang="en-US" dirty="0" err="1"/>
              <a:t>G</a:t>
            </a:r>
            <a:r>
              <a:rPr lang="en-GB" altLang="en-US" sz="1800" dirty="0" err="1"/>
              <a:t>weithgarwch</a:t>
            </a:r>
            <a:r>
              <a:rPr lang="en-GB" altLang="en-US" sz="1800" dirty="0"/>
              <a:t> </a:t>
            </a:r>
            <a:r>
              <a:rPr lang="en-GB" altLang="en-US" sz="1800" dirty="0" err="1"/>
              <a:t>corfforol</a:t>
            </a:r>
            <a:r>
              <a:rPr lang="en-GB" altLang="en-US" sz="1800" dirty="0"/>
              <a:t> </a:t>
            </a:r>
            <a:r>
              <a:rPr lang="en-GB" altLang="en-US" sz="1800" dirty="0" err="1"/>
              <a:t>yn</a:t>
            </a:r>
            <a:r>
              <a:rPr lang="en-GB" altLang="en-US" sz="1800" dirty="0"/>
              <a:t> </a:t>
            </a:r>
            <a:r>
              <a:rPr lang="en-GB" altLang="en-US" sz="1800" dirty="0" err="1"/>
              <a:t>gysylltiedig</a:t>
            </a:r>
            <a:r>
              <a:rPr lang="en-GB" altLang="en-US" sz="1800" dirty="0"/>
              <a:t> â </a:t>
            </a:r>
            <a:r>
              <a:rPr lang="en-GB" altLang="en-US" sz="1800" dirty="0" err="1"/>
              <a:t>gwell</a:t>
            </a:r>
            <a:r>
              <a:rPr lang="en-GB" altLang="en-US" sz="1800" dirty="0"/>
              <a:t> </a:t>
            </a:r>
            <a:r>
              <a:rPr lang="en-GB" altLang="en-US" sz="1800" dirty="0" err="1"/>
              <a:t>dysgu</a:t>
            </a:r>
            <a:r>
              <a:rPr lang="en-GB" altLang="en-US" sz="1800" dirty="0"/>
              <a:t>, </a:t>
            </a:r>
            <a:r>
              <a:rPr lang="en-GB" altLang="en-US" sz="1800" dirty="0" err="1"/>
              <a:t>canolbwyntio</a:t>
            </a:r>
            <a:r>
              <a:rPr lang="en-GB" altLang="en-US" sz="1800" dirty="0"/>
              <a:t>, </a:t>
            </a:r>
            <a:r>
              <a:rPr lang="en-GB" altLang="en-US" sz="1800" dirty="0" err="1"/>
              <a:t>gwell</a:t>
            </a:r>
            <a:r>
              <a:rPr lang="en-GB" altLang="en-US" sz="1800" dirty="0"/>
              <a:t> </a:t>
            </a:r>
            <a:r>
              <a:rPr lang="en-GB" altLang="en-US" sz="1800" dirty="0" err="1"/>
              <a:t>hwyliau</a:t>
            </a:r>
            <a:r>
              <a:rPr lang="en-GB" altLang="en-US" sz="1800" dirty="0"/>
              <a:t> ac </a:t>
            </a:r>
            <a:r>
              <a:rPr lang="en-GB" altLang="en-US" sz="1800" dirty="0" err="1"/>
              <a:t>ymddygiad</a:t>
            </a:r>
            <a:r>
              <a:rPr lang="en-GB" altLang="en-US" sz="1800" dirty="0"/>
              <a:t> </a:t>
            </a:r>
            <a:r>
              <a:rPr lang="en-GB" altLang="en-US" sz="1800" dirty="0" err="1"/>
              <a:t>yn</a:t>
            </a:r>
            <a:r>
              <a:rPr lang="en-GB" altLang="en-US" sz="1800" dirty="0"/>
              <a:t> </a:t>
            </a:r>
            <a:r>
              <a:rPr lang="en-GB" altLang="en-US" sz="1800" dirty="0" err="1"/>
              <a:t>ogystal</a:t>
            </a:r>
            <a:r>
              <a:rPr lang="en-GB" altLang="en-US" sz="1800" dirty="0"/>
              <a:t> â </a:t>
            </a:r>
            <a:r>
              <a:rPr lang="en-GB" altLang="en-US" sz="1800" dirty="0" err="1"/>
              <a:t>phwysau</a:t>
            </a:r>
            <a:r>
              <a:rPr lang="en-GB" altLang="en-US" sz="1800" dirty="0"/>
              <a:t> </a:t>
            </a:r>
            <a:r>
              <a:rPr lang="en-GB" altLang="en-US" sz="1800" dirty="0" err="1"/>
              <a:t>iach</a:t>
            </a:r>
            <a:r>
              <a:rPr lang="en-GB" altLang="en-US" sz="1800" dirty="0"/>
              <a:t>.</a:t>
            </a:r>
          </a:p>
          <a:p>
            <a:pPr marL="285750" indent="-285750" eaLnBrk="1" hangingPunct="1">
              <a:buFont typeface="Arial" panose="020B0604020202020204" pitchFamily="34" charset="0"/>
              <a:buChar char="•"/>
            </a:pPr>
            <a:r>
              <a:rPr lang="en-GB" altLang="en-US" sz="1800" dirty="0" err="1"/>
              <a:t>Amcangyfrifir</a:t>
            </a:r>
            <a:r>
              <a:rPr lang="en-GB" altLang="en-US" sz="1800" dirty="0"/>
              <a:t> bod 1 o bob 10 </a:t>
            </a:r>
            <a:r>
              <a:rPr lang="en-GB" altLang="en-US" sz="1800" dirty="0" err="1"/>
              <a:t>plentyn</a:t>
            </a:r>
            <a:r>
              <a:rPr lang="en-GB" altLang="en-US" sz="1800" dirty="0"/>
              <a:t> </a:t>
            </a:r>
            <a:r>
              <a:rPr lang="en-GB" altLang="en-US" sz="1800" dirty="0" err="1"/>
              <a:t>yn</a:t>
            </a:r>
            <a:r>
              <a:rPr lang="en-GB" altLang="en-US" sz="1800" dirty="0"/>
              <a:t> </a:t>
            </a:r>
            <a:r>
              <a:rPr lang="en-GB" altLang="en-US" sz="1800" dirty="0" err="1"/>
              <a:t>dioddef</a:t>
            </a:r>
            <a:r>
              <a:rPr lang="en-GB" altLang="en-US" sz="1800" dirty="0"/>
              <a:t> o </a:t>
            </a:r>
            <a:r>
              <a:rPr lang="en-GB" altLang="en-US" sz="1800" dirty="0" err="1"/>
              <a:t>broblem</a:t>
            </a:r>
            <a:r>
              <a:rPr lang="en-GB" altLang="en-US" sz="1800" dirty="0"/>
              <a:t> iechyd </a:t>
            </a:r>
            <a:r>
              <a:rPr lang="en-GB" altLang="en-US" sz="1800" dirty="0" err="1"/>
              <a:t>meddwl</a:t>
            </a:r>
            <a:r>
              <a:rPr lang="en-GB" altLang="en-US" sz="1800" dirty="0"/>
              <a:t> y </a:t>
            </a:r>
            <a:r>
              <a:rPr lang="en-GB" altLang="en-US" sz="1800" dirty="0" err="1"/>
              <a:t>gellir</a:t>
            </a:r>
            <a:r>
              <a:rPr lang="en-GB" altLang="en-US" sz="1800" dirty="0"/>
              <a:t> </a:t>
            </a:r>
            <a:r>
              <a:rPr lang="en-GB" altLang="en-US" sz="1800" dirty="0" err="1"/>
              <a:t>ei</a:t>
            </a:r>
            <a:r>
              <a:rPr lang="en-GB" altLang="en-US" sz="1800" dirty="0"/>
              <a:t> </a:t>
            </a:r>
            <a:r>
              <a:rPr lang="en-GB" altLang="en-US" sz="1800" dirty="0" err="1"/>
              <a:t>diagnosio</a:t>
            </a:r>
            <a:r>
              <a:rPr lang="en-GB" altLang="en-US" sz="1800" dirty="0"/>
              <a:t> a bod </a:t>
            </a:r>
            <a:r>
              <a:rPr lang="en-GB" altLang="en-US" sz="1800" dirty="0" err="1"/>
              <a:t>gan</a:t>
            </a:r>
            <a:r>
              <a:rPr lang="en-GB" altLang="en-US" sz="1800" dirty="0"/>
              <a:t> 75% o </a:t>
            </a:r>
            <a:r>
              <a:rPr lang="en-GB" altLang="en-US" sz="1800" dirty="0" err="1"/>
              <a:t>broblemau</a:t>
            </a:r>
            <a:r>
              <a:rPr lang="en-GB" altLang="en-US" sz="1800" dirty="0"/>
              <a:t> iechyd </a:t>
            </a:r>
            <a:r>
              <a:rPr lang="en-GB" altLang="en-US" sz="1800" dirty="0" err="1"/>
              <a:t>meddwl</a:t>
            </a:r>
            <a:r>
              <a:rPr lang="en-GB" altLang="en-US" sz="1800" dirty="0"/>
              <a:t> </a:t>
            </a:r>
            <a:r>
              <a:rPr lang="en-GB" altLang="en-US" sz="1800" dirty="0" err="1"/>
              <a:t>mewn</a:t>
            </a:r>
            <a:r>
              <a:rPr lang="en-GB" altLang="en-US" sz="1800" dirty="0"/>
              <a:t> </a:t>
            </a:r>
            <a:r>
              <a:rPr lang="en-GB" altLang="en-US" sz="1800" dirty="0" err="1"/>
              <a:t>oedolion</a:t>
            </a:r>
            <a:r>
              <a:rPr lang="en-GB" altLang="en-US" sz="1800" dirty="0"/>
              <a:t> </a:t>
            </a:r>
            <a:r>
              <a:rPr lang="en-GB" altLang="en-US" sz="1800" dirty="0" err="1"/>
              <a:t>wreiddiau</a:t>
            </a:r>
            <a:r>
              <a:rPr lang="en-GB" altLang="en-US" sz="1800" dirty="0"/>
              <a:t> </a:t>
            </a:r>
            <a:r>
              <a:rPr lang="en-GB" altLang="en-US" sz="1800" dirty="0" err="1"/>
              <a:t>yn</a:t>
            </a:r>
            <a:r>
              <a:rPr lang="en-GB" altLang="en-US" sz="1800" dirty="0"/>
              <a:t> </a:t>
            </a:r>
            <a:r>
              <a:rPr lang="en-GB" altLang="en-US" sz="1800" dirty="0" err="1"/>
              <a:t>ystod</a:t>
            </a:r>
            <a:r>
              <a:rPr lang="en-GB" altLang="en-US" sz="1800" dirty="0"/>
              <a:t> </a:t>
            </a:r>
            <a:r>
              <a:rPr lang="en-GB" altLang="en-US" sz="1800" dirty="0" err="1"/>
              <a:t>plentyndod</a:t>
            </a:r>
            <a:r>
              <a:rPr lang="en-GB" altLang="en-US" sz="1800" dirty="0"/>
              <a:t>. </a:t>
            </a:r>
          </a:p>
          <a:p>
            <a:pPr marL="285750" indent="-285750" eaLnBrk="1" hangingPunct="1">
              <a:buFont typeface="Arial" panose="020B0604020202020204" pitchFamily="34" charset="0"/>
              <a:buChar char="•"/>
            </a:pPr>
            <a:r>
              <a:rPr lang="en-GB" altLang="en-US" dirty="0" err="1"/>
              <a:t>N</a:t>
            </a:r>
            <a:r>
              <a:rPr lang="en-GB" altLang="en-US" sz="1800" dirty="0" err="1"/>
              <a:t>ifer</a:t>
            </a:r>
            <a:r>
              <a:rPr lang="en-GB" altLang="en-US" sz="1800" dirty="0"/>
              <a:t> </a:t>
            </a:r>
            <a:r>
              <a:rPr lang="en-GB" altLang="en-US" sz="1800" dirty="0" err="1"/>
              <a:t>cynyddol</a:t>
            </a:r>
            <a:r>
              <a:rPr lang="en-GB" altLang="en-US" sz="1800" dirty="0"/>
              <a:t> o </a:t>
            </a:r>
            <a:r>
              <a:rPr lang="en-GB" altLang="en-US" sz="1800" dirty="0" err="1"/>
              <a:t>blant</a:t>
            </a:r>
            <a:r>
              <a:rPr lang="en-GB" altLang="en-US" sz="1800" dirty="0"/>
              <a:t> </a:t>
            </a:r>
            <a:r>
              <a:rPr lang="en-GB" altLang="en-US" sz="1800" dirty="0" err="1"/>
              <a:t>yn</a:t>
            </a:r>
            <a:r>
              <a:rPr lang="en-GB" altLang="en-US" sz="1800" dirty="0"/>
              <a:t> </a:t>
            </a:r>
            <a:r>
              <a:rPr lang="en-GB" altLang="en-US" sz="1800" dirty="0" err="1"/>
              <a:t>ein</a:t>
            </a:r>
            <a:r>
              <a:rPr lang="en-GB" altLang="en-US" sz="1800" dirty="0"/>
              <a:t> </a:t>
            </a:r>
            <a:r>
              <a:rPr lang="en-GB" altLang="en-US" sz="1800" dirty="0" err="1"/>
              <a:t>hysgolion</a:t>
            </a:r>
            <a:r>
              <a:rPr lang="en-GB" altLang="en-US" sz="1800" dirty="0"/>
              <a:t> </a:t>
            </a:r>
            <a:r>
              <a:rPr lang="en-GB" altLang="en-US" dirty="0"/>
              <a:t>â </a:t>
            </a:r>
            <a:r>
              <a:rPr lang="en-GB" altLang="en-US" dirty="0" err="1"/>
              <a:t>ph</a:t>
            </a:r>
            <a:r>
              <a:rPr lang="en-GB" altLang="en-US" sz="1800" dirty="0" err="1"/>
              <a:t>ryder</a:t>
            </a:r>
            <a:r>
              <a:rPr lang="en-GB" altLang="en-US" sz="1800" dirty="0"/>
              <a:t>, </a:t>
            </a:r>
            <a:r>
              <a:rPr lang="en-GB" altLang="en-US" sz="1800" dirty="0" err="1"/>
              <a:t>iselder</a:t>
            </a:r>
            <a:r>
              <a:rPr lang="en-GB" altLang="en-US" sz="1800" dirty="0"/>
              <a:t> a </a:t>
            </a:r>
            <a:r>
              <a:rPr lang="en-GB" altLang="en-US" sz="1800" dirty="0" err="1"/>
              <a:t>ffobias</a:t>
            </a:r>
            <a:r>
              <a:rPr lang="en-GB" altLang="en-US" sz="1800" dirty="0"/>
              <a:t>, a </a:t>
            </a:r>
            <a:r>
              <a:rPr lang="en-GB" altLang="en-US" sz="1800" dirty="0" err="1">
                <a:solidFill>
                  <a:schemeClr val="accent1">
                    <a:lumMod val="75000"/>
                  </a:schemeClr>
                </a:solidFill>
              </a:rPr>
              <a:t>nifer</a:t>
            </a:r>
            <a:r>
              <a:rPr lang="en-GB" altLang="en-US" sz="1800" dirty="0">
                <a:solidFill>
                  <a:schemeClr val="accent1">
                    <a:lumMod val="75000"/>
                  </a:schemeClr>
                </a:solidFill>
              </a:rPr>
              <a:t> </a:t>
            </a:r>
            <a:r>
              <a:rPr lang="en-GB" altLang="en-US" sz="1800" dirty="0" err="1">
                <a:solidFill>
                  <a:schemeClr val="accent1">
                    <a:lumMod val="75000"/>
                  </a:schemeClr>
                </a:solidFill>
              </a:rPr>
              <a:t>dychrynllyd</a:t>
            </a:r>
            <a:r>
              <a:rPr lang="en-GB" altLang="en-US" sz="1800" dirty="0">
                <a:solidFill>
                  <a:schemeClr val="accent1">
                    <a:lumMod val="75000"/>
                  </a:schemeClr>
                </a:solidFill>
              </a:rPr>
              <a:t> o </a:t>
            </a:r>
            <a:r>
              <a:rPr lang="en-GB" altLang="en-US" sz="1800" dirty="0" err="1">
                <a:solidFill>
                  <a:schemeClr val="accent1">
                    <a:lumMod val="75000"/>
                  </a:schemeClr>
                </a:solidFill>
              </a:rPr>
              <a:t>blant</a:t>
            </a:r>
            <a:r>
              <a:rPr lang="en-GB" altLang="en-US" sz="1800" dirty="0"/>
              <a:t> </a:t>
            </a:r>
            <a:r>
              <a:rPr lang="en-GB" altLang="en-US" sz="1800" dirty="0" err="1"/>
              <a:t>bellach</a:t>
            </a:r>
            <a:r>
              <a:rPr lang="en-GB" altLang="en-US" sz="1800" dirty="0"/>
              <a:t> </a:t>
            </a:r>
            <a:r>
              <a:rPr lang="en-GB" altLang="en-US" sz="1800" dirty="0" err="1"/>
              <a:t>yn</a:t>
            </a:r>
            <a:r>
              <a:rPr lang="en-GB" altLang="en-US" sz="1800" dirty="0"/>
              <a:t> </a:t>
            </a:r>
            <a:r>
              <a:rPr lang="en-GB" altLang="en-US" sz="1800" dirty="0" err="1">
                <a:solidFill>
                  <a:schemeClr val="accent1">
                    <a:lumMod val="75000"/>
                  </a:schemeClr>
                </a:solidFill>
              </a:rPr>
              <a:t>hunan-niweidio</a:t>
            </a:r>
            <a:r>
              <a:rPr lang="en-GB" altLang="en-US" sz="1800" dirty="0"/>
              <a:t>. </a:t>
            </a:r>
            <a:r>
              <a:rPr lang="en-GB" altLang="en-US" sz="1800" dirty="0" err="1"/>
              <a:t>Yn</a:t>
            </a:r>
            <a:r>
              <a:rPr lang="en-GB" altLang="en-US" sz="1800" dirty="0"/>
              <a:t> </a:t>
            </a:r>
            <a:r>
              <a:rPr lang="en-GB" altLang="en-US" sz="1800" dirty="0" err="1"/>
              <a:t>waeth</a:t>
            </a:r>
            <a:r>
              <a:rPr lang="en-GB" altLang="en-US" sz="1800" dirty="0"/>
              <a:t> </a:t>
            </a:r>
            <a:r>
              <a:rPr lang="en-GB" altLang="en-US" sz="1800" dirty="0" err="1"/>
              <a:t>byth</a:t>
            </a:r>
            <a:r>
              <a:rPr lang="en-GB" altLang="en-US" sz="1800" dirty="0"/>
              <a:t>, </a:t>
            </a:r>
            <a:r>
              <a:rPr lang="en-GB" altLang="en-US" sz="1800" dirty="0" err="1"/>
              <a:t>yr</a:t>
            </a:r>
            <a:r>
              <a:rPr lang="en-GB" altLang="en-US" sz="1800" dirty="0"/>
              <a:t> </a:t>
            </a:r>
            <a:r>
              <a:rPr lang="en-GB" altLang="en-US" sz="1800" dirty="0" err="1"/>
              <a:t>anhwylderau</a:t>
            </a:r>
            <a:r>
              <a:rPr lang="en-GB" altLang="en-US" sz="1800" dirty="0"/>
              <a:t> </a:t>
            </a:r>
            <a:r>
              <a:rPr lang="en-GB" altLang="en-US" sz="1800" dirty="0" err="1"/>
              <a:t>hyn</a:t>
            </a:r>
            <a:r>
              <a:rPr lang="en-GB" altLang="en-US" sz="1800" dirty="0"/>
              <a:t> </a:t>
            </a:r>
            <a:r>
              <a:rPr lang="en-GB" altLang="en-US" sz="1800" dirty="0" err="1"/>
              <a:t>bellach</a:t>
            </a:r>
            <a:r>
              <a:rPr lang="en-GB" altLang="en-US" sz="1800" dirty="0"/>
              <a:t> </a:t>
            </a:r>
            <a:r>
              <a:rPr lang="en-GB" altLang="en-US" sz="1800" dirty="0" err="1"/>
              <a:t>yn</a:t>
            </a:r>
            <a:r>
              <a:rPr lang="en-GB" altLang="en-US" sz="1800" dirty="0"/>
              <a:t> </a:t>
            </a:r>
            <a:r>
              <a:rPr lang="en-GB" altLang="en-US" sz="1800" dirty="0" err="1"/>
              <a:t>amlwg</a:t>
            </a:r>
            <a:r>
              <a:rPr lang="en-GB" altLang="en-US" sz="1800" dirty="0"/>
              <a:t> </a:t>
            </a:r>
            <a:r>
              <a:rPr lang="en-GB" altLang="en-US" sz="1800" dirty="0" err="1"/>
              <a:t>mewn</a:t>
            </a:r>
            <a:r>
              <a:rPr lang="en-GB" altLang="en-US" sz="1800" dirty="0"/>
              <a:t> </a:t>
            </a:r>
            <a:r>
              <a:rPr lang="en-GB" altLang="en-US" sz="1800" dirty="0">
                <a:solidFill>
                  <a:schemeClr val="accent1">
                    <a:lumMod val="75000"/>
                  </a:schemeClr>
                </a:solidFill>
              </a:rPr>
              <a:t>plant </a:t>
            </a:r>
            <a:r>
              <a:rPr lang="en-GB" altLang="en-US" sz="1800" dirty="0" err="1">
                <a:solidFill>
                  <a:schemeClr val="accent1">
                    <a:lumMod val="75000"/>
                  </a:schemeClr>
                </a:solidFill>
              </a:rPr>
              <a:t>ifancach</a:t>
            </a:r>
            <a:r>
              <a:rPr lang="en-GB" altLang="en-US" sz="1800" dirty="0">
                <a:solidFill>
                  <a:schemeClr val="accent1">
                    <a:lumMod val="75000"/>
                  </a:schemeClr>
                </a:solidFill>
              </a:rPr>
              <a:t> </a:t>
            </a:r>
            <a:r>
              <a:rPr lang="en-GB" altLang="en-US" sz="1800" dirty="0"/>
              <a:t>nag </a:t>
            </a:r>
            <a:r>
              <a:rPr lang="en-GB" altLang="en-US" sz="1800" dirty="0" err="1"/>
              <a:t>erioed</a:t>
            </a:r>
            <a:r>
              <a:rPr lang="en-GB" altLang="en-US" sz="1800" dirty="0"/>
              <a:t> </a:t>
            </a:r>
            <a:r>
              <a:rPr lang="en-GB" altLang="en-US" sz="1800" dirty="0" err="1"/>
              <a:t>o'r</a:t>
            </a:r>
            <a:r>
              <a:rPr lang="en-GB" altLang="en-US" sz="1800" dirty="0"/>
              <a:t> </a:t>
            </a:r>
            <a:r>
              <a:rPr lang="en-GB" altLang="en-US" sz="1800" dirty="0" err="1"/>
              <a:t>blaen</a:t>
            </a:r>
            <a:r>
              <a:rPr lang="en-GB" altLang="en-US" sz="1800" dirty="0"/>
              <a:t>. </a:t>
            </a:r>
          </a:p>
          <a:p>
            <a:pPr marL="285750" indent="-285750" eaLnBrk="1" hangingPunct="1">
              <a:buFont typeface="Arial" panose="020B0604020202020204" pitchFamily="34" charset="0"/>
              <a:buChar char="•"/>
            </a:pPr>
            <a:r>
              <a:rPr lang="en-GB" altLang="en-US" sz="1800" dirty="0"/>
              <a:t>Mae iechyd </a:t>
            </a:r>
            <a:r>
              <a:rPr lang="en-GB" altLang="en-US" sz="1800" dirty="0" err="1"/>
              <a:t>meddwl</a:t>
            </a:r>
            <a:r>
              <a:rPr lang="en-GB" altLang="en-US" sz="1800" dirty="0"/>
              <a:t> a </a:t>
            </a:r>
            <a:r>
              <a:rPr lang="en-GB" altLang="en-US" sz="1800" dirty="0" err="1"/>
              <a:t>chorfforol</a:t>
            </a:r>
            <a:r>
              <a:rPr lang="en-GB" altLang="en-US" sz="1800" dirty="0"/>
              <a:t> da </a:t>
            </a:r>
            <a:r>
              <a:rPr lang="en-GB" altLang="en-US" sz="1800" dirty="0" err="1"/>
              <a:t>yn</a:t>
            </a:r>
            <a:r>
              <a:rPr lang="en-GB" altLang="en-US" sz="1800" dirty="0"/>
              <a:t> </a:t>
            </a:r>
            <a:r>
              <a:rPr lang="en-GB" altLang="en-US" sz="1800" dirty="0" err="1"/>
              <a:t>hanfodol</a:t>
            </a:r>
            <a:r>
              <a:rPr lang="en-GB" altLang="en-US" sz="1800" dirty="0"/>
              <a:t> </a:t>
            </a:r>
            <a:r>
              <a:rPr lang="en-GB" altLang="en-US" sz="1800" dirty="0" err="1"/>
              <a:t>ar</a:t>
            </a:r>
            <a:r>
              <a:rPr lang="en-GB" altLang="en-US" sz="1800" dirty="0"/>
              <a:t> </a:t>
            </a:r>
            <a:r>
              <a:rPr lang="en-GB" altLang="en-US" sz="1800" dirty="0" err="1"/>
              <a:t>gyfer</a:t>
            </a:r>
            <a:r>
              <a:rPr lang="en-GB" altLang="en-US" sz="1800" dirty="0"/>
              <a:t> </a:t>
            </a:r>
            <a:r>
              <a:rPr lang="en-GB" altLang="en-US" sz="1800" dirty="0" err="1"/>
              <a:t>dysgu</a:t>
            </a:r>
            <a:r>
              <a:rPr lang="en-GB" altLang="en-US" sz="1800" dirty="0"/>
              <a:t> a </a:t>
            </a:r>
            <a:r>
              <a:rPr lang="en-GB" altLang="en-US" sz="1800" dirty="0" err="1"/>
              <a:t>byw</a:t>
            </a:r>
            <a:r>
              <a:rPr lang="en-GB" altLang="en-US" sz="1800" dirty="0"/>
              <a:t> </a:t>
            </a:r>
            <a:r>
              <a:rPr lang="en-GB" altLang="en-US" sz="1800" dirty="0" err="1"/>
              <a:t>bywyd</a:t>
            </a:r>
            <a:r>
              <a:rPr lang="en-GB" altLang="en-US" sz="1800" dirty="0"/>
              <a:t> </a:t>
            </a:r>
            <a:r>
              <a:rPr lang="en-GB" altLang="en-US" sz="1800" dirty="0" err="1"/>
              <a:t>boddhaus</a:t>
            </a:r>
            <a:r>
              <a:rPr lang="en-GB" altLang="en-US" sz="1800" dirty="0"/>
              <a:t>!</a:t>
            </a:r>
          </a:p>
          <a:p>
            <a:pPr eaLnBrk="1" hangingPunct="1"/>
            <a:endParaRPr lang="en-GB" altLang="en-US" sz="1800" dirty="0"/>
          </a:p>
        </p:txBody>
      </p:sp>
      <p:pic>
        <p:nvPicPr>
          <p:cNvPr id="6" name="Picture 5" descr="A picture containing text, clipart, vector graphics&#10;&#10;Description automatically generated">
            <a:extLst>
              <a:ext uri="{FF2B5EF4-FFF2-40B4-BE49-F238E27FC236}">
                <a16:creationId xmlns:a16="http://schemas.microsoft.com/office/drawing/2014/main" id="{ACCF2FD1-EB50-4642-A99B-3286560F441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477332" y="300146"/>
            <a:ext cx="1325351" cy="138425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2348E68-85E9-4358-A076-7C5CAD6D197C}"/>
              </a:ext>
            </a:extLst>
          </p:cNvPr>
          <p:cNvSpPr>
            <a:spLocks noGrp="1" noChangeArrowheads="1"/>
          </p:cNvSpPr>
          <p:nvPr>
            <p:ph type="title"/>
          </p:nvPr>
        </p:nvSpPr>
        <p:spPr/>
        <p:txBody>
          <a:bodyPr/>
          <a:lstStyle/>
          <a:p>
            <a:pPr eaLnBrk="1" hangingPunct="1"/>
            <a:r>
              <a:rPr lang="en-GB" altLang="en-US" b="1" dirty="0" err="1"/>
              <a:t>Natur</a:t>
            </a:r>
            <a:r>
              <a:rPr lang="en-GB" altLang="en-US" b="1" dirty="0"/>
              <a:t> neu </a:t>
            </a:r>
            <a:r>
              <a:rPr lang="en-GB" altLang="en-US" b="1" dirty="0" err="1"/>
              <a:t>fagwraeth</a:t>
            </a:r>
            <a:r>
              <a:rPr lang="en-GB" altLang="en-US" b="1" dirty="0"/>
              <a:t>? Nature or Nurture?</a:t>
            </a:r>
            <a:br>
              <a:rPr lang="en-GB" altLang="en-US" dirty="0"/>
            </a:br>
            <a:endParaRPr lang="en-GB" altLang="en-US" dirty="0"/>
          </a:p>
        </p:txBody>
      </p:sp>
      <p:sp>
        <p:nvSpPr>
          <p:cNvPr id="10243" name="Content Placeholder 2">
            <a:extLst>
              <a:ext uri="{FF2B5EF4-FFF2-40B4-BE49-F238E27FC236}">
                <a16:creationId xmlns:a16="http://schemas.microsoft.com/office/drawing/2014/main" id="{3743A896-FAEF-4704-AEBF-29DF592B65F7}"/>
              </a:ext>
            </a:extLst>
          </p:cNvPr>
          <p:cNvSpPr>
            <a:spLocks noGrp="1" noChangeArrowheads="1"/>
          </p:cNvSpPr>
          <p:nvPr>
            <p:ph idx="1"/>
          </p:nvPr>
        </p:nvSpPr>
        <p:spPr>
          <a:xfrm>
            <a:off x="7070505" y="1482725"/>
            <a:ext cx="4186034" cy="5091113"/>
          </a:xfrm>
        </p:spPr>
        <p:txBody>
          <a:bodyPr>
            <a:normAutofit fontScale="85000" lnSpcReduction="20000"/>
          </a:bodyPr>
          <a:lstStyle/>
          <a:p>
            <a:pPr eaLnBrk="1" hangingPunct="1"/>
            <a:r>
              <a:rPr lang="en-GB" altLang="en-US" sz="2400" dirty="0"/>
              <a:t>The "nature vs nurture" debate.  Is a child’s fate in terms of their learning, intelligence and physical and mental health already predetermined before they are even born?</a:t>
            </a:r>
          </a:p>
          <a:p>
            <a:pPr eaLnBrk="1" hangingPunct="1"/>
            <a:r>
              <a:rPr lang="en-GB" altLang="en-US" sz="2400" dirty="0"/>
              <a:t>A child’s environment and genetic makeup are intertwined. There is a continuous and complex interaction between the two. </a:t>
            </a:r>
          </a:p>
          <a:p>
            <a:pPr eaLnBrk="1" hangingPunct="1"/>
            <a:r>
              <a:rPr lang="en-GB" altLang="en-US" sz="2400" dirty="0"/>
              <a:t>Studies have shown, along with intelligence, our conscious thinking and the way we deal with a situation can, over time, result in our brain re-wiring itself so that we change the way we react subconsciously in the first place. This means our resilience (amongst many other things) is not fixed. We can build the ability to be resilient through our own positive thinking. </a:t>
            </a:r>
          </a:p>
        </p:txBody>
      </p:sp>
      <p:pic>
        <p:nvPicPr>
          <p:cNvPr id="3" name="Picture 2" descr="A picture containing person, indoor, baby&#10;&#10;Description automatically generated">
            <a:extLst>
              <a:ext uri="{FF2B5EF4-FFF2-40B4-BE49-F238E27FC236}">
                <a16:creationId xmlns:a16="http://schemas.microsoft.com/office/drawing/2014/main" id="{DA8EB710-69EA-47AD-8E74-407E6D20A4B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03448" y="3073349"/>
            <a:ext cx="2169795" cy="1446530"/>
          </a:xfrm>
          <a:prstGeom prst="rect">
            <a:avLst/>
          </a:prstGeom>
        </p:spPr>
      </p:pic>
      <p:sp>
        <p:nvSpPr>
          <p:cNvPr id="7" name="Content Placeholder 2">
            <a:extLst>
              <a:ext uri="{FF2B5EF4-FFF2-40B4-BE49-F238E27FC236}">
                <a16:creationId xmlns:a16="http://schemas.microsoft.com/office/drawing/2014/main" id="{CC832061-8D90-4687-9807-24D4D2FD18A8}"/>
              </a:ext>
            </a:extLst>
          </p:cNvPr>
          <p:cNvSpPr txBox="1">
            <a:spLocks noChangeArrowheads="1"/>
          </p:cNvSpPr>
          <p:nvPr/>
        </p:nvSpPr>
        <p:spPr>
          <a:xfrm>
            <a:off x="610427" y="1482725"/>
            <a:ext cx="4095759" cy="5091113"/>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400" dirty="0"/>
              <a:t>Y </a:t>
            </a:r>
            <a:r>
              <a:rPr lang="en-GB" altLang="en-US" sz="2400" dirty="0" err="1"/>
              <a:t>ddadl</a:t>
            </a:r>
            <a:r>
              <a:rPr lang="en-GB" altLang="en-US" sz="2400" dirty="0"/>
              <a:t> "</a:t>
            </a:r>
            <a:r>
              <a:rPr lang="en-GB" altLang="en-US" sz="2400" dirty="0" err="1"/>
              <a:t>natur</a:t>
            </a:r>
            <a:r>
              <a:rPr lang="en-GB" altLang="en-US" sz="2400" dirty="0"/>
              <a:t> v </a:t>
            </a:r>
            <a:r>
              <a:rPr lang="en-GB" altLang="en-US" sz="2400" dirty="0" err="1"/>
              <a:t>magwraeth</a:t>
            </a:r>
            <a:r>
              <a:rPr lang="en-GB" altLang="en-US" sz="2400" dirty="0"/>
              <a:t>".  A </a:t>
            </a:r>
            <a:r>
              <a:rPr lang="en-GB" altLang="en-US" sz="2400" dirty="0" err="1"/>
              <a:t>yw</a:t>
            </a:r>
            <a:r>
              <a:rPr lang="en-GB" altLang="en-US" sz="2400" dirty="0"/>
              <a:t> </a:t>
            </a:r>
            <a:r>
              <a:rPr lang="en-GB" altLang="en-US" sz="2400" dirty="0" err="1"/>
              <a:t>tynged</a:t>
            </a:r>
            <a:r>
              <a:rPr lang="en-GB" altLang="en-US" sz="2400" dirty="0"/>
              <a:t> </a:t>
            </a:r>
            <a:r>
              <a:rPr lang="en-GB" altLang="en-US" sz="2400" dirty="0" err="1"/>
              <a:t>plentyn</a:t>
            </a:r>
            <a:r>
              <a:rPr lang="en-GB" altLang="en-US" sz="2400" dirty="0"/>
              <a:t> o ran </a:t>
            </a:r>
            <a:r>
              <a:rPr lang="en-GB" altLang="en-US" sz="2400" dirty="0" err="1"/>
              <a:t>ei</a:t>
            </a:r>
            <a:r>
              <a:rPr lang="en-GB" altLang="en-US" sz="2400" dirty="0"/>
              <a:t> </a:t>
            </a:r>
            <a:r>
              <a:rPr lang="en-GB" altLang="en-US" sz="2400" dirty="0" err="1"/>
              <a:t>ddysgu</a:t>
            </a:r>
            <a:r>
              <a:rPr lang="en-GB" altLang="en-US" sz="2400" dirty="0"/>
              <a:t>, </a:t>
            </a:r>
            <a:r>
              <a:rPr lang="en-GB" altLang="en-US" sz="2400" dirty="0" err="1"/>
              <a:t>ei</a:t>
            </a:r>
            <a:r>
              <a:rPr lang="en-GB" altLang="en-US" sz="2400" dirty="0"/>
              <a:t> </a:t>
            </a:r>
            <a:r>
              <a:rPr lang="en-GB" altLang="en-US" sz="2400" dirty="0" err="1"/>
              <a:t>ddeallusrwydd</a:t>
            </a:r>
            <a:r>
              <a:rPr lang="en-GB" altLang="en-US" sz="2400" dirty="0"/>
              <a:t> </a:t>
            </a:r>
            <a:r>
              <a:rPr lang="en-GB" altLang="en-US" sz="2400" dirty="0" err="1"/>
              <a:t>a'i</a:t>
            </a:r>
            <a:r>
              <a:rPr lang="en-GB" altLang="en-US" sz="2400" dirty="0"/>
              <a:t> iechyd </a:t>
            </a:r>
            <a:r>
              <a:rPr lang="en-GB" altLang="en-US" sz="2400" dirty="0" err="1"/>
              <a:t>corfforol</a:t>
            </a:r>
            <a:r>
              <a:rPr lang="en-GB" altLang="en-US" sz="2400" dirty="0"/>
              <a:t> a </a:t>
            </a:r>
            <a:r>
              <a:rPr lang="en-GB" altLang="en-US" sz="2400" dirty="0" err="1"/>
              <a:t>meddyliol</a:t>
            </a:r>
            <a:r>
              <a:rPr lang="en-GB" altLang="en-US" sz="2400" dirty="0"/>
              <a:t> </a:t>
            </a:r>
            <a:r>
              <a:rPr lang="en-GB" altLang="en-US" sz="2400" dirty="0" err="1"/>
              <a:t>eisoes</a:t>
            </a:r>
            <a:r>
              <a:rPr lang="en-GB" altLang="en-US" sz="2400" dirty="0"/>
              <a:t> </a:t>
            </a:r>
            <a:r>
              <a:rPr lang="en-GB" altLang="en-US" sz="2400" dirty="0" err="1"/>
              <a:t>wedi'i</a:t>
            </a:r>
            <a:r>
              <a:rPr lang="en-GB" altLang="en-US" sz="2400" dirty="0"/>
              <a:t> </a:t>
            </a:r>
            <a:r>
              <a:rPr lang="en-GB" altLang="en-US" sz="2400" dirty="0" err="1"/>
              <a:t>bennu</a:t>
            </a:r>
            <a:r>
              <a:rPr lang="en-GB" altLang="en-US" sz="2400" dirty="0"/>
              <a:t> </a:t>
            </a:r>
            <a:r>
              <a:rPr lang="en-GB" altLang="en-US" sz="2400" dirty="0" err="1"/>
              <a:t>ymlaen</a:t>
            </a:r>
            <a:r>
              <a:rPr lang="en-GB" altLang="en-US" sz="2400" dirty="0"/>
              <a:t> </a:t>
            </a:r>
            <a:r>
              <a:rPr lang="en-GB" altLang="en-US" sz="2400" dirty="0" err="1"/>
              <a:t>llaw</a:t>
            </a:r>
            <a:r>
              <a:rPr lang="en-GB" altLang="en-US" sz="2400" dirty="0"/>
              <a:t> </a:t>
            </a:r>
            <a:r>
              <a:rPr lang="en-GB" altLang="en-US" sz="2400" dirty="0" err="1"/>
              <a:t>cyn</a:t>
            </a:r>
            <a:r>
              <a:rPr lang="en-GB" altLang="en-US" sz="2400" dirty="0"/>
              <a:t> </a:t>
            </a:r>
            <a:r>
              <a:rPr lang="en-GB" altLang="en-US" sz="2400" dirty="0" err="1"/>
              <a:t>iddynt</a:t>
            </a:r>
            <a:r>
              <a:rPr lang="en-GB" altLang="en-US" sz="2400" dirty="0"/>
              <a:t> </a:t>
            </a:r>
            <a:r>
              <a:rPr lang="en-GB" altLang="en-US" sz="2400" dirty="0" err="1"/>
              <a:t>gael</a:t>
            </a:r>
            <a:r>
              <a:rPr lang="en-GB" altLang="en-US" sz="2400" dirty="0"/>
              <a:t> </a:t>
            </a:r>
            <a:r>
              <a:rPr lang="en-GB" altLang="en-US" sz="2400" dirty="0" err="1"/>
              <a:t>ei</a:t>
            </a:r>
            <a:r>
              <a:rPr lang="en-GB" altLang="en-US" sz="2400" dirty="0"/>
              <a:t> </a:t>
            </a:r>
            <a:r>
              <a:rPr lang="en-GB" altLang="en-US" sz="2400" dirty="0" err="1"/>
              <a:t>eni</a:t>
            </a:r>
            <a:r>
              <a:rPr lang="en-GB" altLang="en-US" sz="2400" dirty="0"/>
              <a:t> </a:t>
            </a:r>
            <a:r>
              <a:rPr lang="en-GB" altLang="en-US" sz="2400" dirty="0" err="1"/>
              <a:t>hyd</a:t>
            </a:r>
            <a:r>
              <a:rPr lang="en-GB" altLang="en-US" sz="2400" dirty="0"/>
              <a:t> </a:t>
            </a:r>
            <a:r>
              <a:rPr lang="en-GB" altLang="en-US" sz="2400" dirty="0" err="1"/>
              <a:t>yn</a:t>
            </a:r>
            <a:r>
              <a:rPr lang="en-GB" altLang="en-US" sz="2400" dirty="0"/>
              <a:t> </a:t>
            </a:r>
            <a:r>
              <a:rPr lang="en-GB" altLang="en-US" sz="2400" dirty="0" err="1"/>
              <a:t>oed</a:t>
            </a:r>
            <a:r>
              <a:rPr lang="en-GB" altLang="en-US" sz="2400" dirty="0"/>
              <a:t>?</a:t>
            </a:r>
          </a:p>
          <a:p>
            <a:r>
              <a:rPr lang="en-GB" altLang="en-US" sz="2400" dirty="0"/>
              <a:t>Mae </a:t>
            </a:r>
            <a:r>
              <a:rPr lang="en-GB" altLang="en-US" sz="2400" dirty="0" err="1"/>
              <a:t>amgylchedd</a:t>
            </a:r>
            <a:r>
              <a:rPr lang="en-GB" altLang="en-US" sz="2400" dirty="0"/>
              <a:t> a </a:t>
            </a:r>
            <a:r>
              <a:rPr lang="en-GB" altLang="en-US" sz="2400" dirty="0" err="1"/>
              <a:t>gwneuthuriad</a:t>
            </a:r>
            <a:r>
              <a:rPr lang="en-GB" altLang="en-US" sz="2400" dirty="0"/>
              <a:t> </a:t>
            </a:r>
            <a:r>
              <a:rPr lang="en-GB" altLang="en-US" sz="2400" dirty="0" err="1"/>
              <a:t>genetig</a:t>
            </a:r>
            <a:r>
              <a:rPr lang="en-GB" altLang="en-US" sz="2400" dirty="0"/>
              <a:t> </a:t>
            </a:r>
            <a:r>
              <a:rPr lang="en-GB" altLang="en-US" sz="2400" dirty="0" err="1"/>
              <a:t>plentyn</a:t>
            </a:r>
            <a:r>
              <a:rPr lang="en-GB" altLang="en-US" sz="2400" dirty="0"/>
              <a:t> </a:t>
            </a:r>
            <a:r>
              <a:rPr lang="en-GB" altLang="en-US" sz="2400" dirty="0" err="1"/>
              <a:t>wedi'u</a:t>
            </a:r>
            <a:r>
              <a:rPr lang="en-GB" altLang="en-US" sz="2400" dirty="0"/>
              <a:t> </a:t>
            </a:r>
            <a:r>
              <a:rPr lang="en-GB" altLang="en-US" sz="2400" dirty="0" err="1"/>
              <a:t>cydblethu</a:t>
            </a:r>
            <a:r>
              <a:rPr lang="en-GB" altLang="en-US" sz="2400" dirty="0"/>
              <a:t>. Mae </a:t>
            </a:r>
            <a:r>
              <a:rPr lang="en-GB" altLang="en-US" sz="2400" dirty="0" err="1"/>
              <a:t>rhyngweithio</a:t>
            </a:r>
            <a:r>
              <a:rPr lang="en-GB" altLang="en-US" sz="2400" dirty="0"/>
              <a:t> </a:t>
            </a:r>
            <a:r>
              <a:rPr lang="en-GB" altLang="en-US" sz="2400" dirty="0" err="1"/>
              <a:t>parhaus</a:t>
            </a:r>
            <a:r>
              <a:rPr lang="en-GB" altLang="en-US" sz="2400" dirty="0"/>
              <a:t> a </a:t>
            </a:r>
            <a:r>
              <a:rPr lang="en-GB" altLang="en-US" sz="2400" dirty="0" err="1"/>
              <a:t>chymhleth</a:t>
            </a:r>
            <a:r>
              <a:rPr lang="en-GB" altLang="en-US" sz="2400" dirty="0"/>
              <a:t> </a:t>
            </a:r>
            <a:r>
              <a:rPr lang="en-GB" altLang="en-US" sz="2400" dirty="0" err="1"/>
              <a:t>rhwng</a:t>
            </a:r>
            <a:r>
              <a:rPr lang="en-GB" altLang="en-US" sz="2400" dirty="0"/>
              <a:t> y </a:t>
            </a:r>
            <a:r>
              <a:rPr lang="en-GB" altLang="en-US" sz="2400" dirty="0" err="1"/>
              <a:t>ddau</a:t>
            </a:r>
            <a:r>
              <a:rPr lang="en-GB" altLang="en-US" sz="2400" dirty="0"/>
              <a:t>. </a:t>
            </a:r>
          </a:p>
          <a:p>
            <a:r>
              <a:rPr lang="en-GB" altLang="en-US" sz="2400" dirty="0"/>
              <a:t>Mae </a:t>
            </a:r>
            <a:r>
              <a:rPr lang="en-GB" altLang="en-US" sz="2400" dirty="0" err="1"/>
              <a:t>astudiaethau</a:t>
            </a:r>
            <a:r>
              <a:rPr lang="en-GB" altLang="en-US" sz="2400" dirty="0"/>
              <a:t> </a:t>
            </a:r>
            <a:r>
              <a:rPr lang="en-GB" altLang="en-US" sz="2400" dirty="0" err="1"/>
              <a:t>wedi</a:t>
            </a:r>
            <a:r>
              <a:rPr lang="en-GB" altLang="en-US" sz="2400" dirty="0"/>
              <a:t> </a:t>
            </a:r>
            <a:r>
              <a:rPr lang="en-GB" altLang="en-US" sz="2400" dirty="0" err="1"/>
              <a:t>dangos</a:t>
            </a:r>
            <a:r>
              <a:rPr lang="en-GB" altLang="en-US" sz="2400" dirty="0"/>
              <a:t>, </a:t>
            </a:r>
            <a:r>
              <a:rPr lang="en-GB" altLang="en-US" sz="2400" dirty="0" err="1"/>
              <a:t>ynghyd</a:t>
            </a:r>
            <a:r>
              <a:rPr lang="en-GB" altLang="en-US" sz="2400" dirty="0"/>
              <a:t> â </a:t>
            </a:r>
            <a:r>
              <a:rPr lang="en-GB" altLang="en-US" sz="2400" dirty="0" err="1"/>
              <a:t>deallusrwydd</a:t>
            </a:r>
            <a:r>
              <a:rPr lang="en-GB" altLang="en-US" sz="2400" dirty="0"/>
              <a:t>, gall </a:t>
            </a:r>
            <a:r>
              <a:rPr lang="en-GB" altLang="en-US" sz="2400" dirty="0" err="1"/>
              <a:t>ein</a:t>
            </a:r>
            <a:r>
              <a:rPr lang="en-GB" altLang="en-US" sz="2400" dirty="0"/>
              <a:t> </a:t>
            </a:r>
            <a:r>
              <a:rPr lang="en-GB" altLang="en-US" sz="2400" dirty="0" err="1"/>
              <a:t>meddwl</a:t>
            </a:r>
            <a:r>
              <a:rPr lang="en-GB" altLang="en-US" sz="2400" dirty="0"/>
              <a:t> </a:t>
            </a:r>
            <a:r>
              <a:rPr lang="en-GB" altLang="en-US" sz="2400" dirty="0" err="1"/>
              <a:t>ymwybodol</a:t>
            </a:r>
            <a:r>
              <a:rPr lang="en-GB" altLang="en-US" sz="2400" dirty="0"/>
              <a:t> </a:t>
            </a:r>
            <a:r>
              <a:rPr lang="en-GB" altLang="en-US" sz="2400" dirty="0" err="1"/>
              <a:t>a'r</a:t>
            </a:r>
            <a:r>
              <a:rPr lang="en-GB" altLang="en-US" sz="2400" dirty="0"/>
              <a:t> </a:t>
            </a:r>
            <a:r>
              <a:rPr lang="en-GB" altLang="en-US" sz="2400" dirty="0" err="1"/>
              <a:t>ffordd</a:t>
            </a:r>
            <a:r>
              <a:rPr lang="en-GB" altLang="en-US" sz="2400" dirty="0"/>
              <a:t> </a:t>
            </a:r>
            <a:r>
              <a:rPr lang="en-GB" altLang="en-US" sz="2400" dirty="0" err="1"/>
              <a:t>yr</a:t>
            </a:r>
            <a:r>
              <a:rPr lang="en-GB" altLang="en-US" sz="2400" dirty="0"/>
              <a:t> </a:t>
            </a:r>
            <a:r>
              <a:rPr lang="en-GB" altLang="en-US" sz="2400" dirty="0" err="1"/>
              <a:t>ydym</a:t>
            </a:r>
            <a:r>
              <a:rPr lang="en-GB" altLang="en-US" sz="2400" dirty="0"/>
              <a:t> </a:t>
            </a:r>
            <a:r>
              <a:rPr lang="en-GB" altLang="en-US" sz="2400" dirty="0" err="1"/>
              <a:t>yn</a:t>
            </a:r>
            <a:r>
              <a:rPr lang="en-GB" altLang="en-US" sz="2400" dirty="0"/>
              <a:t> </a:t>
            </a:r>
            <a:r>
              <a:rPr lang="en-GB" altLang="en-US" sz="2400" dirty="0" err="1"/>
              <a:t>delio</a:t>
            </a:r>
            <a:r>
              <a:rPr lang="en-GB" altLang="en-US" sz="2400" dirty="0"/>
              <a:t> â </a:t>
            </a:r>
            <a:r>
              <a:rPr lang="en-GB" altLang="en-US" sz="2400" dirty="0" err="1"/>
              <a:t>sefyllfa</a:t>
            </a:r>
            <a:r>
              <a:rPr lang="en-GB" altLang="en-US" sz="2400" dirty="0"/>
              <a:t>, </a:t>
            </a:r>
            <a:r>
              <a:rPr lang="en-GB" altLang="en-US" sz="2400" dirty="0" err="1"/>
              <a:t>dros</a:t>
            </a:r>
            <a:r>
              <a:rPr lang="en-GB" altLang="en-US" sz="2400" dirty="0"/>
              <a:t> </a:t>
            </a:r>
            <a:r>
              <a:rPr lang="en-GB" altLang="en-US" sz="2400" dirty="0" err="1"/>
              <a:t>amser</a:t>
            </a:r>
            <a:r>
              <a:rPr lang="en-GB" altLang="en-US" sz="2400" dirty="0"/>
              <a:t>, </a:t>
            </a:r>
            <a:r>
              <a:rPr lang="en-GB" altLang="en-US" sz="2400" dirty="0" err="1"/>
              <a:t>arwain</a:t>
            </a:r>
            <a:r>
              <a:rPr lang="en-GB" altLang="en-US" sz="2400" dirty="0"/>
              <a:t> at ail-</a:t>
            </a:r>
            <a:r>
              <a:rPr lang="en-GB" altLang="en-US" sz="2400" dirty="0" err="1"/>
              <a:t>gysylltu’r</a:t>
            </a:r>
            <a:r>
              <a:rPr lang="en-GB" altLang="en-US" sz="2400" dirty="0"/>
              <a:t> </a:t>
            </a:r>
            <a:r>
              <a:rPr lang="en-GB" altLang="en-US" sz="2400" dirty="0" err="1"/>
              <a:t>gwifrau</a:t>
            </a:r>
            <a:r>
              <a:rPr lang="en-GB" altLang="en-US" sz="2400" dirty="0"/>
              <a:t> </a:t>
            </a:r>
            <a:r>
              <a:rPr lang="en-GB" altLang="en-US" sz="2400" dirty="0" err="1"/>
              <a:t>yn</a:t>
            </a:r>
            <a:r>
              <a:rPr lang="en-GB" altLang="en-US" sz="2400" dirty="0"/>
              <a:t> </a:t>
            </a:r>
            <a:r>
              <a:rPr lang="en-GB" altLang="en-US" sz="2400" dirty="0" err="1"/>
              <a:t>ein</a:t>
            </a:r>
            <a:r>
              <a:rPr lang="en-GB" altLang="en-US" sz="2400" dirty="0"/>
              <a:t>  </a:t>
            </a:r>
            <a:r>
              <a:rPr lang="en-GB" altLang="en-US" sz="2400" dirty="0" err="1"/>
              <a:t>hymennydd</a:t>
            </a:r>
            <a:r>
              <a:rPr lang="en-GB" altLang="en-US" sz="2400" dirty="0"/>
              <a:t> </a:t>
            </a:r>
            <a:r>
              <a:rPr lang="en-GB" altLang="en-US" sz="2400" dirty="0" err="1"/>
              <a:t>fel</a:t>
            </a:r>
            <a:r>
              <a:rPr lang="en-GB" altLang="en-US" sz="2400" dirty="0"/>
              <a:t> </a:t>
            </a:r>
            <a:r>
              <a:rPr lang="en-GB" altLang="en-US" sz="2400" dirty="0" err="1"/>
              <a:t>ein</a:t>
            </a:r>
            <a:r>
              <a:rPr lang="en-GB" altLang="en-US" sz="2400" dirty="0"/>
              <a:t> bod </a:t>
            </a:r>
            <a:r>
              <a:rPr lang="en-GB" altLang="en-US" sz="2400" dirty="0" err="1"/>
              <a:t>yn</a:t>
            </a:r>
            <a:r>
              <a:rPr lang="en-GB" altLang="en-US" sz="2400" dirty="0"/>
              <a:t> </a:t>
            </a:r>
            <a:r>
              <a:rPr lang="en-GB" altLang="en-US" sz="2400" dirty="0" err="1"/>
              <a:t>newid</a:t>
            </a:r>
            <a:r>
              <a:rPr lang="en-GB" altLang="en-US" sz="2400" dirty="0"/>
              <a:t> y </a:t>
            </a:r>
            <a:r>
              <a:rPr lang="en-GB" altLang="en-US" sz="2400" dirty="0" err="1"/>
              <a:t>ffordd</a:t>
            </a:r>
            <a:r>
              <a:rPr lang="en-GB" altLang="en-US" sz="2400" dirty="0"/>
              <a:t> </a:t>
            </a:r>
            <a:r>
              <a:rPr lang="en-GB" altLang="en-US" sz="2400" dirty="0" err="1"/>
              <a:t>yr</a:t>
            </a:r>
            <a:r>
              <a:rPr lang="en-GB" altLang="en-US" sz="2400" dirty="0"/>
              <a:t> </a:t>
            </a:r>
            <a:r>
              <a:rPr lang="en-GB" altLang="en-US" sz="2400" dirty="0" err="1"/>
              <a:t>ydym</a:t>
            </a:r>
            <a:r>
              <a:rPr lang="en-GB" altLang="en-US" sz="2400" dirty="0"/>
              <a:t> </a:t>
            </a:r>
            <a:r>
              <a:rPr lang="en-GB" altLang="en-US" sz="2400" dirty="0" err="1"/>
              <a:t>yn</a:t>
            </a:r>
            <a:r>
              <a:rPr lang="en-GB" altLang="en-US" sz="2400" dirty="0"/>
              <a:t> </a:t>
            </a:r>
            <a:r>
              <a:rPr lang="en-GB" altLang="en-US" sz="2400" dirty="0" err="1"/>
              <a:t>ymateb</a:t>
            </a:r>
            <a:r>
              <a:rPr lang="en-GB" altLang="en-US" sz="2400" dirty="0"/>
              <a:t> </a:t>
            </a:r>
            <a:r>
              <a:rPr lang="en-GB" altLang="en-US" sz="2400" dirty="0" err="1"/>
              <a:t>yn</a:t>
            </a:r>
            <a:r>
              <a:rPr lang="en-GB" altLang="en-US" sz="2400" dirty="0"/>
              <a:t> </a:t>
            </a:r>
            <a:r>
              <a:rPr lang="en-GB" altLang="en-US" sz="2400" dirty="0" err="1"/>
              <a:t>isymwybodol</a:t>
            </a:r>
            <a:r>
              <a:rPr lang="en-GB" altLang="en-US" sz="2400" dirty="0"/>
              <a:t> </a:t>
            </a:r>
            <a:r>
              <a:rPr lang="en-GB" altLang="en-US" sz="2400" dirty="0" err="1"/>
              <a:t>yn</a:t>
            </a:r>
            <a:r>
              <a:rPr lang="en-GB" altLang="en-US" sz="2400" dirty="0"/>
              <a:t> y </a:t>
            </a:r>
            <a:r>
              <a:rPr lang="en-GB" altLang="en-US" sz="2400" dirty="0" err="1"/>
              <a:t>lle</a:t>
            </a:r>
            <a:r>
              <a:rPr lang="en-GB" altLang="en-US" sz="2400" dirty="0"/>
              <a:t> </a:t>
            </a:r>
            <a:r>
              <a:rPr lang="en-GB" altLang="en-US" sz="2400" dirty="0" err="1"/>
              <a:t>cyntaf</a:t>
            </a:r>
            <a:r>
              <a:rPr lang="en-GB" altLang="en-US" sz="2400" dirty="0"/>
              <a:t>. Mae </a:t>
            </a:r>
            <a:r>
              <a:rPr lang="en-GB" altLang="en-US" sz="2400" dirty="0" err="1"/>
              <a:t>hyn</a:t>
            </a:r>
            <a:r>
              <a:rPr lang="en-GB" altLang="en-US" sz="2400" dirty="0"/>
              <a:t> </a:t>
            </a:r>
            <a:r>
              <a:rPr lang="en-GB" altLang="en-US" sz="2400" dirty="0" err="1"/>
              <a:t>yn</a:t>
            </a:r>
            <a:r>
              <a:rPr lang="en-GB" altLang="en-US" sz="2400" dirty="0"/>
              <a:t> </a:t>
            </a:r>
            <a:r>
              <a:rPr lang="en-GB" altLang="en-US" sz="2400" dirty="0" err="1"/>
              <a:t>golygu</a:t>
            </a:r>
            <a:r>
              <a:rPr lang="en-GB" altLang="en-US" sz="2400" dirty="0"/>
              <a:t> </a:t>
            </a:r>
            <a:r>
              <a:rPr lang="en-GB" altLang="en-US" sz="2400" dirty="0" err="1"/>
              <a:t>nad</a:t>
            </a:r>
            <a:r>
              <a:rPr lang="en-GB" altLang="en-US" sz="2400" dirty="0"/>
              <a:t> </a:t>
            </a:r>
            <a:r>
              <a:rPr lang="en-GB" altLang="en-US" sz="2400" dirty="0" err="1"/>
              <a:t>yw</a:t>
            </a:r>
            <a:r>
              <a:rPr lang="en-GB" altLang="en-US" sz="2400" dirty="0"/>
              <a:t> </a:t>
            </a:r>
            <a:r>
              <a:rPr lang="en-GB" altLang="en-US" sz="2400" dirty="0" err="1"/>
              <a:t>ein</a:t>
            </a:r>
            <a:r>
              <a:rPr lang="en-GB" altLang="en-US" sz="2400" dirty="0"/>
              <a:t> </a:t>
            </a:r>
            <a:r>
              <a:rPr lang="en-GB" altLang="en-US" sz="2400" dirty="0" err="1"/>
              <a:t>gwydnwch</a:t>
            </a:r>
            <a:r>
              <a:rPr lang="en-GB" altLang="en-US" sz="2400" dirty="0"/>
              <a:t> (</a:t>
            </a:r>
            <a:r>
              <a:rPr lang="en-GB" altLang="en-US" sz="2400" dirty="0" err="1"/>
              <a:t>ymhlith</a:t>
            </a:r>
            <a:r>
              <a:rPr lang="en-GB" altLang="en-US" sz="2400" dirty="0"/>
              <a:t> </a:t>
            </a:r>
            <a:r>
              <a:rPr lang="en-GB" altLang="en-US" sz="2400" dirty="0" err="1"/>
              <a:t>llawer</a:t>
            </a:r>
            <a:r>
              <a:rPr lang="en-GB" altLang="en-US" sz="2400" dirty="0"/>
              <a:t> o </a:t>
            </a:r>
            <a:r>
              <a:rPr lang="en-GB" altLang="en-US" sz="2400" dirty="0" err="1"/>
              <a:t>bethau</a:t>
            </a:r>
            <a:r>
              <a:rPr lang="en-GB" altLang="en-US" sz="2400" dirty="0"/>
              <a:t> </a:t>
            </a:r>
            <a:r>
              <a:rPr lang="en-GB" altLang="en-US" sz="2400" dirty="0" err="1"/>
              <a:t>eraill</a:t>
            </a:r>
            <a:r>
              <a:rPr lang="en-GB" altLang="en-US" sz="2400" dirty="0"/>
              <a:t>) </a:t>
            </a:r>
            <a:r>
              <a:rPr lang="en-GB" altLang="en-US" sz="2400" dirty="0" err="1"/>
              <a:t>yn</a:t>
            </a:r>
            <a:r>
              <a:rPr lang="en-GB" altLang="en-US" sz="2400" dirty="0"/>
              <a:t> </a:t>
            </a:r>
            <a:r>
              <a:rPr lang="en-GB" altLang="en-US" sz="2400" dirty="0" err="1"/>
              <a:t>sefydlog</a:t>
            </a:r>
            <a:r>
              <a:rPr lang="en-GB" altLang="en-US" sz="2400" dirty="0"/>
              <a:t>. </a:t>
            </a:r>
            <a:r>
              <a:rPr lang="en-GB" altLang="en-US" sz="2400" dirty="0" err="1"/>
              <a:t>Gallwn</a:t>
            </a:r>
            <a:r>
              <a:rPr lang="en-GB" altLang="en-US" sz="2400" dirty="0"/>
              <a:t> </a:t>
            </a:r>
            <a:r>
              <a:rPr lang="en-GB" altLang="en-US" sz="2400" dirty="0" err="1"/>
              <a:t>adeiladu'r</a:t>
            </a:r>
            <a:r>
              <a:rPr lang="en-GB" altLang="en-US" sz="2400" dirty="0"/>
              <a:t> </a:t>
            </a:r>
            <a:r>
              <a:rPr lang="en-GB" altLang="en-US" sz="2400" dirty="0" err="1"/>
              <a:t>gallu</a:t>
            </a:r>
            <a:r>
              <a:rPr lang="en-GB" altLang="en-US" sz="2400" dirty="0"/>
              <a:t> </a:t>
            </a:r>
            <a:r>
              <a:rPr lang="en-GB" altLang="en-US" sz="2400" dirty="0" err="1"/>
              <a:t>i</a:t>
            </a:r>
            <a:r>
              <a:rPr lang="en-GB" altLang="en-US" sz="2400" dirty="0"/>
              <a:t> </a:t>
            </a:r>
            <a:r>
              <a:rPr lang="en-GB" altLang="en-US" sz="2400" dirty="0" err="1"/>
              <a:t>fod</a:t>
            </a:r>
            <a:r>
              <a:rPr lang="en-GB" altLang="en-US" sz="2400" dirty="0"/>
              <a:t> </a:t>
            </a:r>
            <a:r>
              <a:rPr lang="en-GB" altLang="en-US" sz="2400" dirty="0" err="1"/>
              <a:t>yn</a:t>
            </a:r>
            <a:r>
              <a:rPr lang="en-GB" altLang="en-US" sz="2400" dirty="0"/>
              <a:t> </a:t>
            </a:r>
            <a:r>
              <a:rPr lang="en-GB" altLang="en-US" sz="2400" dirty="0" err="1"/>
              <a:t>wydn</a:t>
            </a:r>
            <a:r>
              <a:rPr lang="en-GB" altLang="en-US" sz="2400" dirty="0"/>
              <a:t> </a:t>
            </a:r>
            <a:r>
              <a:rPr lang="en-GB" altLang="en-US" sz="2400" dirty="0" err="1"/>
              <a:t>drwy</a:t>
            </a:r>
            <a:r>
              <a:rPr lang="en-GB" altLang="en-US" sz="2400" dirty="0"/>
              <a:t> </a:t>
            </a:r>
            <a:r>
              <a:rPr lang="en-GB" altLang="en-US" sz="2400" dirty="0" err="1"/>
              <a:t>ein</a:t>
            </a:r>
            <a:r>
              <a:rPr lang="en-GB" altLang="en-US" sz="2400" dirty="0"/>
              <a:t> </a:t>
            </a:r>
            <a:r>
              <a:rPr lang="en-GB" altLang="en-US" sz="2400" dirty="0" err="1"/>
              <a:t>meddwl</a:t>
            </a:r>
            <a:r>
              <a:rPr lang="en-GB" altLang="en-US" sz="2400" dirty="0"/>
              <a:t> </a:t>
            </a:r>
            <a:r>
              <a:rPr lang="en-GB" altLang="en-US" sz="2400" dirty="0" err="1"/>
              <a:t>cadarnhaol</a:t>
            </a:r>
            <a:r>
              <a:rPr lang="en-GB" altLang="en-US" sz="2400" dirty="0"/>
              <a:t> </a:t>
            </a:r>
            <a:r>
              <a:rPr lang="en-GB" altLang="en-US" sz="2400" dirty="0" err="1"/>
              <a:t>ein</a:t>
            </a:r>
            <a:r>
              <a:rPr lang="en-GB" altLang="en-US" sz="2400" dirty="0"/>
              <a:t> </a:t>
            </a:r>
            <a:r>
              <a:rPr lang="en-GB" altLang="en-US" sz="2400" dirty="0" err="1"/>
              <a:t>hunain</a:t>
            </a:r>
            <a:r>
              <a:rPr lang="en-GB" altLang="en-US" sz="2400" dirty="0"/>
              <a:t>. </a:t>
            </a:r>
          </a:p>
          <a:p>
            <a:endParaRPr lang="en-GB" alt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F5A105C-A32C-497C-B9BD-04DBA9DE781B}"/>
              </a:ext>
            </a:extLst>
          </p:cNvPr>
          <p:cNvSpPr>
            <a:spLocks noGrp="1" noChangeArrowheads="1"/>
          </p:cNvSpPr>
          <p:nvPr>
            <p:ph type="title"/>
          </p:nvPr>
        </p:nvSpPr>
        <p:spPr/>
        <p:txBody>
          <a:bodyPr/>
          <a:lstStyle/>
          <a:p>
            <a:pPr eaLnBrk="1" hangingPunct="1"/>
            <a:endParaRPr lang="en-GB" altLang="en-US" dirty="0"/>
          </a:p>
        </p:txBody>
      </p:sp>
      <p:sp>
        <p:nvSpPr>
          <p:cNvPr id="11267" name="Content Placeholder 2">
            <a:extLst>
              <a:ext uri="{FF2B5EF4-FFF2-40B4-BE49-F238E27FC236}">
                <a16:creationId xmlns:a16="http://schemas.microsoft.com/office/drawing/2014/main" id="{C1AB4889-EA17-4188-8772-5668CCD647FF}"/>
              </a:ext>
            </a:extLst>
          </p:cNvPr>
          <p:cNvSpPr>
            <a:spLocks noGrp="1" noChangeArrowheads="1"/>
          </p:cNvSpPr>
          <p:nvPr>
            <p:ph idx="1"/>
          </p:nvPr>
        </p:nvSpPr>
        <p:spPr>
          <a:xfrm>
            <a:off x="6533422" y="1825625"/>
            <a:ext cx="4820377" cy="4351338"/>
          </a:xfrm>
        </p:spPr>
        <p:txBody>
          <a:bodyPr>
            <a:normAutofit/>
          </a:bodyPr>
          <a:lstStyle/>
          <a:p>
            <a:pPr eaLnBrk="1" hangingPunct="1"/>
            <a:r>
              <a:rPr lang="en-GB" altLang="en-US" sz="3200" dirty="0"/>
              <a:t>So who can help to build resilience and positive thinking? </a:t>
            </a:r>
          </a:p>
          <a:p>
            <a:pPr eaLnBrk="1" hangingPunct="1"/>
            <a:r>
              <a:rPr lang="en-GB" altLang="en-US" sz="3200" dirty="0"/>
              <a:t>Whose responsibility is it to ensure a child’s physical and mental health needs are met? </a:t>
            </a:r>
          </a:p>
          <a:p>
            <a:pPr eaLnBrk="1" hangingPunct="1"/>
            <a:endParaRPr lang="en-GB" altLang="en-US" dirty="0"/>
          </a:p>
        </p:txBody>
      </p:sp>
      <p:sp>
        <p:nvSpPr>
          <p:cNvPr id="4" name="Content Placeholder 2">
            <a:extLst>
              <a:ext uri="{FF2B5EF4-FFF2-40B4-BE49-F238E27FC236}">
                <a16:creationId xmlns:a16="http://schemas.microsoft.com/office/drawing/2014/main" id="{484F1BDA-0C43-4C41-BE4A-F72E253E97F5}"/>
              </a:ext>
            </a:extLst>
          </p:cNvPr>
          <p:cNvSpPr txBox="1">
            <a:spLocks noChangeArrowheads="1"/>
          </p:cNvSpPr>
          <p:nvPr/>
        </p:nvSpPr>
        <p:spPr>
          <a:xfrm>
            <a:off x="844018" y="1957084"/>
            <a:ext cx="482037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3200" dirty="0"/>
              <a:t>Felly </a:t>
            </a:r>
            <a:r>
              <a:rPr lang="en-GB" altLang="en-US" sz="3200" dirty="0" err="1"/>
              <a:t>pwy</a:t>
            </a:r>
            <a:r>
              <a:rPr lang="en-GB" altLang="en-US" sz="3200" dirty="0"/>
              <a:t> all </a:t>
            </a:r>
            <a:r>
              <a:rPr lang="en-GB" altLang="en-US" sz="3200" dirty="0" err="1"/>
              <a:t>ein</a:t>
            </a:r>
            <a:r>
              <a:rPr lang="en-GB" altLang="en-US" sz="3200" dirty="0"/>
              <a:t> </a:t>
            </a:r>
            <a:r>
              <a:rPr lang="en-GB" altLang="en-US" sz="3200" dirty="0" err="1"/>
              <a:t>cynorthwyo</a:t>
            </a:r>
            <a:r>
              <a:rPr lang="en-GB" altLang="en-US" sz="3200" dirty="0"/>
              <a:t> </a:t>
            </a:r>
            <a:r>
              <a:rPr lang="en-GB" altLang="en-US" sz="3200" dirty="0" err="1"/>
              <a:t>i</a:t>
            </a:r>
            <a:r>
              <a:rPr lang="en-GB" altLang="en-US" sz="3200" dirty="0"/>
              <a:t> </a:t>
            </a:r>
            <a:r>
              <a:rPr lang="en-GB" altLang="en-US" sz="3200" dirty="0" err="1"/>
              <a:t>dyfu</a:t>
            </a:r>
            <a:r>
              <a:rPr lang="en-GB" altLang="en-US" sz="3200" dirty="0"/>
              <a:t> </a:t>
            </a:r>
            <a:r>
              <a:rPr lang="en-GB" altLang="en-US" sz="3200" dirty="0" err="1"/>
              <a:t>gwydnwch</a:t>
            </a:r>
            <a:r>
              <a:rPr lang="en-GB" altLang="en-US" sz="3200" dirty="0"/>
              <a:t> a </a:t>
            </a:r>
            <a:r>
              <a:rPr lang="en-GB" altLang="en-US" sz="3200" dirty="0" err="1"/>
              <a:t>meddwl</a:t>
            </a:r>
            <a:r>
              <a:rPr lang="en-GB" altLang="en-US" sz="3200" dirty="0"/>
              <a:t> </a:t>
            </a:r>
            <a:r>
              <a:rPr lang="en-GB" altLang="en-US" sz="3200" dirty="0" err="1"/>
              <a:t>yn</a:t>
            </a:r>
            <a:r>
              <a:rPr lang="en-GB" altLang="en-US" sz="3200" dirty="0"/>
              <a:t> </a:t>
            </a:r>
            <a:r>
              <a:rPr lang="en-GB" altLang="en-US" sz="3200" dirty="0" err="1"/>
              <a:t>bositif</a:t>
            </a:r>
            <a:r>
              <a:rPr lang="en-GB" altLang="en-US" sz="3200" dirty="0"/>
              <a:t>? </a:t>
            </a:r>
          </a:p>
          <a:p>
            <a:r>
              <a:rPr lang="en-GB" altLang="en-US" sz="3200" dirty="0" err="1"/>
              <a:t>Cyfrifoldeb</a:t>
            </a:r>
            <a:r>
              <a:rPr lang="en-GB" altLang="en-US" sz="3200" dirty="0"/>
              <a:t> </a:t>
            </a:r>
            <a:r>
              <a:rPr lang="en-GB" altLang="en-US" sz="3200" dirty="0" err="1"/>
              <a:t>pwy</a:t>
            </a:r>
            <a:r>
              <a:rPr lang="en-GB" altLang="en-US" sz="3200" dirty="0"/>
              <a:t> </a:t>
            </a:r>
            <a:r>
              <a:rPr lang="en-GB" altLang="en-US" sz="3200" dirty="0" err="1"/>
              <a:t>ydyw</a:t>
            </a:r>
            <a:r>
              <a:rPr lang="en-GB" altLang="en-US" sz="3200" dirty="0"/>
              <a:t> </a:t>
            </a:r>
            <a:r>
              <a:rPr lang="en-GB" altLang="en-US" sz="3200" dirty="0" err="1"/>
              <a:t>i</a:t>
            </a:r>
            <a:r>
              <a:rPr lang="en-GB" altLang="en-US" sz="3200" dirty="0"/>
              <a:t> </a:t>
            </a:r>
            <a:r>
              <a:rPr lang="en-GB" altLang="en-US" sz="3200" dirty="0" err="1"/>
              <a:t>sicrhau</a:t>
            </a:r>
            <a:r>
              <a:rPr lang="en-GB" altLang="en-US" sz="3200" dirty="0"/>
              <a:t> bod </a:t>
            </a:r>
            <a:r>
              <a:rPr lang="en-GB" altLang="en-US" sz="3200" dirty="0" err="1"/>
              <a:t>anghenion</a:t>
            </a:r>
            <a:r>
              <a:rPr lang="en-GB" altLang="en-US" sz="3200" dirty="0"/>
              <a:t> </a:t>
            </a:r>
            <a:r>
              <a:rPr lang="en-GB" altLang="en-US" sz="3200" dirty="0" err="1"/>
              <a:t>corfforol</a:t>
            </a:r>
            <a:r>
              <a:rPr lang="en-GB" altLang="en-US" sz="3200" dirty="0"/>
              <a:t> a </a:t>
            </a:r>
            <a:r>
              <a:rPr lang="en-GB" altLang="en-US" sz="3200" dirty="0" err="1"/>
              <a:t>meddyliol</a:t>
            </a:r>
            <a:r>
              <a:rPr lang="en-GB" altLang="en-US" sz="3200" dirty="0"/>
              <a:t> </a:t>
            </a:r>
            <a:r>
              <a:rPr lang="en-GB" altLang="en-US" sz="3200" dirty="0" err="1"/>
              <a:t>plentyn</a:t>
            </a:r>
            <a:r>
              <a:rPr lang="en-GB" altLang="en-US" sz="3200" dirty="0"/>
              <a:t> </a:t>
            </a:r>
            <a:r>
              <a:rPr lang="en-GB" altLang="en-US" sz="3200" dirty="0" err="1"/>
              <a:t>yn</a:t>
            </a:r>
            <a:r>
              <a:rPr lang="en-GB" altLang="en-US" sz="3200" dirty="0"/>
              <a:t> </a:t>
            </a:r>
            <a:r>
              <a:rPr lang="en-GB" altLang="en-US" sz="3200" dirty="0" err="1"/>
              <a:t>cael</a:t>
            </a:r>
            <a:r>
              <a:rPr lang="en-GB" altLang="en-US" sz="3200" dirty="0"/>
              <a:t> </a:t>
            </a:r>
            <a:r>
              <a:rPr lang="en-GB" altLang="en-US" sz="3200" dirty="0" err="1"/>
              <a:t>eu</a:t>
            </a:r>
            <a:r>
              <a:rPr lang="en-GB" altLang="en-US" sz="3200" dirty="0"/>
              <a:t> </a:t>
            </a:r>
            <a:r>
              <a:rPr lang="en-GB" altLang="en-US" sz="3200" dirty="0" err="1"/>
              <a:t>cwrdd</a:t>
            </a:r>
            <a:r>
              <a:rPr lang="en-GB" altLang="en-US" sz="3200" dirty="0"/>
              <a:t>?</a:t>
            </a:r>
            <a:endParaRPr lang="en-GB" altLang="en-US" dirty="0"/>
          </a:p>
        </p:txBody>
      </p:sp>
      <p:pic>
        <p:nvPicPr>
          <p:cNvPr id="3" name="Picture 2" descr="A picture containing vector graphics&#10;&#10;Description automatically generated">
            <a:extLst>
              <a:ext uri="{FF2B5EF4-FFF2-40B4-BE49-F238E27FC236}">
                <a16:creationId xmlns:a16="http://schemas.microsoft.com/office/drawing/2014/main" id="{6722F180-FF0F-4A29-9016-E0A9AE5E2B0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53919" y="513634"/>
            <a:ext cx="1811350" cy="181135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118922-FD98-4770-A3B9-22902467D89B}"/>
              </a:ext>
            </a:extLst>
          </p:cNvPr>
          <p:cNvSpPr>
            <a:spLocks noGrp="1"/>
          </p:cNvSpPr>
          <p:nvPr>
            <p:ph idx="1"/>
          </p:nvPr>
        </p:nvSpPr>
        <p:spPr>
          <a:xfrm>
            <a:off x="7049954" y="1825625"/>
            <a:ext cx="4303846" cy="4351338"/>
          </a:xfrm>
        </p:spPr>
        <p:txBody>
          <a:bodyPr rtlCol="0">
            <a:normAutofit fontScale="85000" lnSpcReduction="20000"/>
          </a:bodyPr>
          <a:lstStyle/>
          <a:p>
            <a:pPr eaLnBrk="1" fontAlgn="auto" hangingPunct="1">
              <a:spcAft>
                <a:spcPts val="0"/>
              </a:spcAft>
              <a:buClr>
                <a:schemeClr val="accent1">
                  <a:lumMod val="75000"/>
                </a:schemeClr>
              </a:buClr>
              <a:buFont typeface="Wingdings 3" charset="2"/>
              <a:buChar char=""/>
              <a:defRPr/>
            </a:pPr>
            <a:r>
              <a:rPr lang="en-GB" sz="6000" b="1" dirty="0">
                <a:solidFill>
                  <a:schemeClr val="tx1">
                    <a:lumMod val="75000"/>
                    <a:lumOff val="25000"/>
                  </a:schemeClr>
                </a:solidFill>
              </a:rPr>
              <a:t>Parents/</a:t>
            </a:r>
          </a:p>
          <a:p>
            <a:pPr eaLnBrk="1" fontAlgn="auto" hangingPunct="1">
              <a:spcAft>
                <a:spcPts val="0"/>
              </a:spcAft>
              <a:buClr>
                <a:schemeClr val="accent1">
                  <a:lumMod val="75000"/>
                </a:schemeClr>
              </a:buClr>
              <a:buFont typeface="Wingdings 3" charset="2"/>
              <a:buChar char=""/>
              <a:defRPr/>
            </a:pPr>
            <a:r>
              <a:rPr lang="en-GB" sz="6000" b="1" dirty="0">
                <a:solidFill>
                  <a:schemeClr val="tx1">
                    <a:lumMod val="75000"/>
                    <a:lumOff val="25000"/>
                  </a:schemeClr>
                </a:solidFill>
              </a:rPr>
              <a:t>Carers?</a:t>
            </a:r>
          </a:p>
          <a:p>
            <a:pPr marL="0" indent="0" eaLnBrk="1" fontAlgn="auto" hangingPunct="1">
              <a:spcAft>
                <a:spcPts val="0"/>
              </a:spcAft>
              <a:buClr>
                <a:schemeClr val="accent1">
                  <a:lumMod val="75000"/>
                </a:schemeClr>
              </a:buClr>
              <a:buNone/>
              <a:defRPr/>
            </a:pPr>
            <a:r>
              <a:rPr lang="en-GB" sz="6000" b="1" dirty="0">
                <a:solidFill>
                  <a:schemeClr val="tx1">
                    <a:lumMod val="75000"/>
                    <a:lumOff val="25000"/>
                  </a:schemeClr>
                </a:solidFill>
              </a:rPr>
              <a:t> </a:t>
            </a:r>
          </a:p>
          <a:p>
            <a:pPr marL="0" indent="0" eaLnBrk="1" fontAlgn="auto" hangingPunct="1">
              <a:spcAft>
                <a:spcPts val="0"/>
              </a:spcAft>
              <a:buClr>
                <a:schemeClr val="accent1">
                  <a:lumMod val="75000"/>
                </a:schemeClr>
              </a:buClr>
              <a:buFont typeface="Wingdings 3" charset="2"/>
              <a:buNone/>
              <a:defRPr/>
            </a:pPr>
            <a:r>
              <a:rPr lang="en-GB" sz="6000" b="1" dirty="0">
                <a:solidFill>
                  <a:schemeClr val="tx1">
                    <a:lumMod val="75000"/>
                    <a:lumOff val="25000"/>
                  </a:schemeClr>
                </a:solidFill>
              </a:rPr>
              <a:t>         or</a:t>
            </a:r>
          </a:p>
          <a:p>
            <a:pPr marL="0" indent="0" eaLnBrk="1" fontAlgn="auto" hangingPunct="1">
              <a:spcAft>
                <a:spcPts val="0"/>
              </a:spcAft>
              <a:buClr>
                <a:schemeClr val="accent1">
                  <a:lumMod val="75000"/>
                </a:schemeClr>
              </a:buClr>
              <a:buFont typeface="Wingdings 3" charset="2"/>
              <a:buNone/>
              <a:defRPr/>
            </a:pPr>
            <a:r>
              <a:rPr lang="en-GB" sz="6000" b="1" dirty="0">
                <a:solidFill>
                  <a:schemeClr val="tx1">
                    <a:lumMod val="75000"/>
                    <a:lumOff val="25000"/>
                  </a:schemeClr>
                </a:solidFill>
              </a:rPr>
              <a:t> </a:t>
            </a:r>
          </a:p>
          <a:p>
            <a:pPr eaLnBrk="1" fontAlgn="auto" hangingPunct="1">
              <a:spcAft>
                <a:spcPts val="0"/>
              </a:spcAft>
              <a:buClr>
                <a:schemeClr val="accent1">
                  <a:lumMod val="75000"/>
                </a:schemeClr>
              </a:buClr>
              <a:buFont typeface="Wingdings 3" charset="2"/>
              <a:buChar char=""/>
              <a:defRPr/>
            </a:pPr>
            <a:r>
              <a:rPr lang="en-GB" sz="6000" b="1" dirty="0">
                <a:solidFill>
                  <a:schemeClr val="tx1">
                    <a:lumMod val="75000"/>
                    <a:lumOff val="25000"/>
                  </a:schemeClr>
                </a:solidFill>
              </a:rPr>
              <a:t>Schools?</a:t>
            </a:r>
            <a:endParaRPr lang="en-GB" sz="6000" dirty="0">
              <a:solidFill>
                <a:schemeClr val="tx1">
                  <a:lumMod val="75000"/>
                  <a:lumOff val="25000"/>
                </a:schemeClr>
              </a:solidFill>
            </a:endParaRPr>
          </a:p>
          <a:p>
            <a:pPr eaLnBrk="1" fontAlgn="auto" hangingPunct="1">
              <a:spcAft>
                <a:spcPts val="0"/>
              </a:spcAft>
              <a:buClr>
                <a:schemeClr val="accent1">
                  <a:lumMod val="75000"/>
                </a:schemeClr>
              </a:buClr>
              <a:buFont typeface="Wingdings 3" charset="2"/>
              <a:buChar char=""/>
              <a:defRPr/>
            </a:pPr>
            <a:endParaRPr lang="en-GB" dirty="0">
              <a:solidFill>
                <a:schemeClr val="tx1">
                  <a:lumMod val="75000"/>
                  <a:lumOff val="25000"/>
                </a:schemeClr>
              </a:solidFill>
            </a:endParaRPr>
          </a:p>
        </p:txBody>
      </p:sp>
      <p:sp>
        <p:nvSpPr>
          <p:cNvPr id="4" name="Content Placeholder 2">
            <a:extLst>
              <a:ext uri="{FF2B5EF4-FFF2-40B4-BE49-F238E27FC236}">
                <a16:creationId xmlns:a16="http://schemas.microsoft.com/office/drawing/2014/main" id="{3AA60943-F38C-4FB4-973D-DEA1CAD3BFD4}"/>
              </a:ext>
            </a:extLst>
          </p:cNvPr>
          <p:cNvSpPr txBox="1">
            <a:spLocks/>
          </p:cNvSpPr>
          <p:nvPr/>
        </p:nvSpPr>
        <p:spPr>
          <a:xfrm>
            <a:off x="1136601" y="1825625"/>
            <a:ext cx="4303846" cy="4351338"/>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chemeClr val="accent1">
                  <a:lumMod val="75000"/>
                </a:schemeClr>
              </a:buClr>
              <a:buFont typeface="Wingdings 3" charset="2"/>
              <a:buChar char=""/>
              <a:defRPr/>
            </a:pPr>
            <a:r>
              <a:rPr lang="en-GB" sz="6000" b="1" dirty="0" err="1">
                <a:solidFill>
                  <a:schemeClr val="tx1">
                    <a:lumMod val="75000"/>
                    <a:lumOff val="25000"/>
                  </a:schemeClr>
                </a:solidFill>
              </a:rPr>
              <a:t>Rhieni</a:t>
            </a:r>
            <a:r>
              <a:rPr lang="en-GB" sz="6000" b="1" dirty="0">
                <a:solidFill>
                  <a:schemeClr val="tx1">
                    <a:lumMod val="75000"/>
                    <a:lumOff val="25000"/>
                  </a:schemeClr>
                </a:solidFill>
              </a:rPr>
              <a:t>/</a:t>
            </a:r>
          </a:p>
          <a:p>
            <a:pPr>
              <a:buClr>
                <a:schemeClr val="accent1">
                  <a:lumMod val="75000"/>
                </a:schemeClr>
              </a:buClr>
              <a:buFont typeface="Wingdings 3" charset="2"/>
              <a:buChar char=""/>
              <a:defRPr/>
            </a:pPr>
            <a:r>
              <a:rPr lang="en-GB" sz="6000" b="1" dirty="0" err="1">
                <a:solidFill>
                  <a:schemeClr val="tx1">
                    <a:lumMod val="75000"/>
                    <a:lumOff val="25000"/>
                  </a:schemeClr>
                </a:solidFill>
              </a:rPr>
              <a:t>Gofalwyr</a:t>
            </a:r>
            <a:r>
              <a:rPr lang="en-GB" sz="6000" b="1" dirty="0">
                <a:solidFill>
                  <a:schemeClr val="tx1">
                    <a:lumMod val="75000"/>
                    <a:lumOff val="25000"/>
                  </a:schemeClr>
                </a:solidFill>
              </a:rPr>
              <a:t>?</a:t>
            </a:r>
          </a:p>
          <a:p>
            <a:pPr marL="0" indent="0">
              <a:buClr>
                <a:schemeClr val="accent1">
                  <a:lumMod val="75000"/>
                </a:schemeClr>
              </a:buClr>
              <a:buFont typeface="Arial" panose="020B0604020202020204" pitchFamily="34" charset="0"/>
              <a:buNone/>
              <a:defRPr/>
            </a:pPr>
            <a:r>
              <a:rPr lang="en-GB" sz="6000" b="1" dirty="0">
                <a:solidFill>
                  <a:schemeClr val="tx1">
                    <a:lumMod val="75000"/>
                    <a:lumOff val="25000"/>
                  </a:schemeClr>
                </a:solidFill>
              </a:rPr>
              <a:t> </a:t>
            </a:r>
          </a:p>
          <a:p>
            <a:pPr marL="0" indent="0">
              <a:buClr>
                <a:schemeClr val="accent1">
                  <a:lumMod val="75000"/>
                </a:schemeClr>
              </a:buClr>
              <a:buFont typeface="Wingdings 3" charset="2"/>
              <a:buNone/>
              <a:defRPr/>
            </a:pPr>
            <a:r>
              <a:rPr lang="en-GB" sz="6000" b="1" dirty="0">
                <a:solidFill>
                  <a:schemeClr val="tx1">
                    <a:lumMod val="75000"/>
                    <a:lumOff val="25000"/>
                  </a:schemeClr>
                </a:solidFill>
              </a:rPr>
              <a:t>       neu</a:t>
            </a:r>
          </a:p>
          <a:p>
            <a:pPr marL="0" indent="0">
              <a:buClr>
                <a:schemeClr val="accent1">
                  <a:lumMod val="75000"/>
                </a:schemeClr>
              </a:buClr>
              <a:buFont typeface="Wingdings 3" charset="2"/>
              <a:buNone/>
              <a:defRPr/>
            </a:pPr>
            <a:r>
              <a:rPr lang="en-GB" sz="6000" b="1" dirty="0">
                <a:solidFill>
                  <a:schemeClr val="tx1">
                    <a:lumMod val="75000"/>
                    <a:lumOff val="25000"/>
                  </a:schemeClr>
                </a:solidFill>
              </a:rPr>
              <a:t> </a:t>
            </a:r>
          </a:p>
          <a:p>
            <a:pPr>
              <a:buClr>
                <a:schemeClr val="accent1">
                  <a:lumMod val="75000"/>
                </a:schemeClr>
              </a:buClr>
              <a:buFont typeface="Wingdings 3" charset="2"/>
              <a:buChar char=""/>
              <a:defRPr/>
            </a:pPr>
            <a:r>
              <a:rPr lang="en-GB" sz="6000" b="1" dirty="0" err="1">
                <a:solidFill>
                  <a:schemeClr val="tx1">
                    <a:lumMod val="75000"/>
                    <a:lumOff val="25000"/>
                  </a:schemeClr>
                </a:solidFill>
              </a:rPr>
              <a:t>Ysgolion</a:t>
            </a:r>
            <a:r>
              <a:rPr lang="en-GB" sz="6000" b="1" dirty="0">
                <a:solidFill>
                  <a:schemeClr val="tx1">
                    <a:lumMod val="75000"/>
                    <a:lumOff val="25000"/>
                  </a:schemeClr>
                </a:solidFill>
              </a:rPr>
              <a:t>?</a:t>
            </a:r>
            <a:endParaRPr lang="en-GB" sz="6000" dirty="0">
              <a:solidFill>
                <a:schemeClr val="tx1">
                  <a:lumMod val="75000"/>
                  <a:lumOff val="25000"/>
                </a:schemeClr>
              </a:solidFill>
            </a:endParaRPr>
          </a:p>
          <a:p>
            <a:pPr>
              <a:buClr>
                <a:schemeClr val="accent1">
                  <a:lumMod val="75000"/>
                </a:schemeClr>
              </a:buClr>
              <a:buFont typeface="Wingdings 3" charset="2"/>
              <a:buChar char=""/>
              <a:defRPr/>
            </a:pPr>
            <a:endParaRPr lang="en-GB" dirty="0">
              <a:solidFill>
                <a:schemeClr val="tx1">
                  <a:lumMod val="75000"/>
                  <a:lumOff val="25000"/>
                </a:schemeClr>
              </a:solidFill>
            </a:endParaRPr>
          </a:p>
        </p:txBody>
      </p:sp>
      <p:pic>
        <p:nvPicPr>
          <p:cNvPr id="5" name="Picture 4" descr="A picture containing vector graphics&#10;&#10;Description automatically generated">
            <a:extLst>
              <a:ext uri="{FF2B5EF4-FFF2-40B4-BE49-F238E27FC236}">
                <a16:creationId xmlns:a16="http://schemas.microsoft.com/office/drawing/2014/main" id="{A8D171BF-0E02-45DC-879F-2A6618A5FE6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40205" y="2454116"/>
            <a:ext cx="1811350" cy="181135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0B3F2EAA-0AA1-458A-85AF-08FDDE19AAE7}"/>
              </a:ext>
            </a:extLst>
          </p:cNvPr>
          <p:cNvSpPr>
            <a:spLocks noGrp="1" noChangeArrowheads="1"/>
          </p:cNvSpPr>
          <p:nvPr>
            <p:ph type="title"/>
          </p:nvPr>
        </p:nvSpPr>
        <p:spPr/>
        <p:txBody>
          <a:bodyPr/>
          <a:lstStyle/>
          <a:p>
            <a:pPr eaLnBrk="1" hangingPunct="1"/>
            <a:endParaRPr lang="en-GB" altLang="en-US" dirty="0"/>
          </a:p>
        </p:txBody>
      </p:sp>
      <p:sp>
        <p:nvSpPr>
          <p:cNvPr id="3" name="Content Placeholder 2">
            <a:extLst>
              <a:ext uri="{FF2B5EF4-FFF2-40B4-BE49-F238E27FC236}">
                <a16:creationId xmlns:a16="http://schemas.microsoft.com/office/drawing/2014/main" id="{E1383D2A-C9F5-4C74-A2EC-503B1781BA45}"/>
              </a:ext>
            </a:extLst>
          </p:cNvPr>
          <p:cNvSpPr>
            <a:spLocks noGrp="1"/>
          </p:cNvSpPr>
          <p:nvPr>
            <p:ph idx="1"/>
          </p:nvPr>
        </p:nvSpPr>
        <p:spPr>
          <a:xfrm>
            <a:off x="6798668" y="1825625"/>
            <a:ext cx="4555131" cy="4351338"/>
          </a:xfrm>
        </p:spPr>
        <p:txBody>
          <a:bodyPr rtlCol="0">
            <a:normAutofit lnSpcReduction="10000"/>
          </a:bodyPr>
          <a:lstStyle/>
          <a:p>
            <a:pPr marL="0" indent="0" eaLnBrk="1" fontAlgn="auto" hangingPunct="1">
              <a:spcAft>
                <a:spcPts val="0"/>
              </a:spcAft>
              <a:buClr>
                <a:schemeClr val="accent1">
                  <a:lumMod val="75000"/>
                </a:schemeClr>
              </a:buClr>
              <a:buFont typeface="Wingdings 3" charset="2"/>
              <a:buNone/>
              <a:defRPr/>
            </a:pPr>
            <a:r>
              <a:rPr lang="en-GB" sz="8000" b="1" dirty="0">
                <a:solidFill>
                  <a:schemeClr val="tx1">
                    <a:lumMod val="75000"/>
                    <a:lumOff val="25000"/>
                  </a:schemeClr>
                </a:solidFill>
              </a:rPr>
              <a:t>                BOTH!</a:t>
            </a:r>
            <a:endParaRPr lang="en-GB" sz="8000" dirty="0">
              <a:solidFill>
                <a:schemeClr val="tx1">
                  <a:lumMod val="75000"/>
                  <a:lumOff val="25000"/>
                </a:schemeClr>
              </a:solidFill>
            </a:endParaRPr>
          </a:p>
          <a:p>
            <a:pPr eaLnBrk="1" fontAlgn="auto" hangingPunct="1">
              <a:spcAft>
                <a:spcPts val="0"/>
              </a:spcAft>
              <a:buClr>
                <a:schemeClr val="accent1">
                  <a:lumMod val="75000"/>
                </a:schemeClr>
              </a:buClr>
              <a:buFont typeface="Wingdings 3" charset="2"/>
              <a:buChar char=""/>
              <a:defRPr/>
            </a:pPr>
            <a:r>
              <a:rPr lang="en-GB" sz="2800" dirty="0">
                <a:solidFill>
                  <a:schemeClr val="tx1">
                    <a:lumMod val="75000"/>
                    <a:lumOff val="25000"/>
                  </a:schemeClr>
                </a:solidFill>
              </a:rPr>
              <a:t>Like nature vs nurture both are intertwined. What you do at home </a:t>
            </a:r>
            <a:r>
              <a:rPr lang="en-GB" sz="2800" b="1" dirty="0">
                <a:solidFill>
                  <a:schemeClr val="tx1">
                    <a:lumMod val="75000"/>
                    <a:lumOff val="25000"/>
                  </a:schemeClr>
                </a:solidFill>
              </a:rPr>
              <a:t>AND </a:t>
            </a:r>
            <a:r>
              <a:rPr lang="en-GB" sz="2800" dirty="0">
                <a:solidFill>
                  <a:schemeClr val="tx1">
                    <a:lumMod val="75000"/>
                    <a:lumOff val="25000"/>
                  </a:schemeClr>
                </a:solidFill>
              </a:rPr>
              <a:t>what</a:t>
            </a:r>
            <a:r>
              <a:rPr lang="en-GB" sz="2800" b="1" dirty="0">
                <a:solidFill>
                  <a:schemeClr val="tx1">
                    <a:lumMod val="75000"/>
                    <a:lumOff val="25000"/>
                  </a:schemeClr>
                </a:solidFill>
              </a:rPr>
              <a:t> </a:t>
            </a:r>
            <a:r>
              <a:rPr lang="en-GB" sz="2800" dirty="0">
                <a:solidFill>
                  <a:schemeClr val="tx1">
                    <a:lumMod val="75000"/>
                    <a:lumOff val="25000"/>
                  </a:schemeClr>
                </a:solidFill>
              </a:rPr>
              <a:t>we do at school will shape how children/</a:t>
            </a:r>
            <a:r>
              <a:rPr lang="en-GB" dirty="0">
                <a:solidFill>
                  <a:schemeClr val="tx1">
                    <a:lumMod val="75000"/>
                    <a:lumOff val="25000"/>
                  </a:schemeClr>
                </a:solidFill>
              </a:rPr>
              <a:t>pupils </a:t>
            </a:r>
            <a:r>
              <a:rPr lang="en-GB" sz="2800" dirty="0">
                <a:solidFill>
                  <a:schemeClr val="tx1">
                    <a:lumMod val="75000"/>
                    <a:lumOff val="25000"/>
                  </a:schemeClr>
                </a:solidFill>
              </a:rPr>
              <a:t>face life now and in the future.  </a:t>
            </a:r>
          </a:p>
          <a:p>
            <a:pPr eaLnBrk="1" fontAlgn="auto" hangingPunct="1">
              <a:spcAft>
                <a:spcPts val="0"/>
              </a:spcAft>
              <a:buClr>
                <a:schemeClr val="accent1">
                  <a:lumMod val="75000"/>
                </a:schemeClr>
              </a:buClr>
              <a:buFont typeface="Wingdings 3" charset="2"/>
              <a:buChar char=""/>
              <a:defRPr/>
            </a:pPr>
            <a:endParaRPr lang="en-GB" dirty="0">
              <a:solidFill>
                <a:schemeClr val="tx1">
                  <a:lumMod val="75000"/>
                  <a:lumOff val="25000"/>
                </a:schemeClr>
              </a:solidFill>
            </a:endParaRPr>
          </a:p>
        </p:txBody>
      </p:sp>
      <p:sp>
        <p:nvSpPr>
          <p:cNvPr id="4" name="Content Placeholder 2">
            <a:extLst>
              <a:ext uri="{FF2B5EF4-FFF2-40B4-BE49-F238E27FC236}">
                <a16:creationId xmlns:a16="http://schemas.microsoft.com/office/drawing/2014/main" id="{C93F614A-496D-4618-B7A4-E0A1269ADB5A}"/>
              </a:ext>
            </a:extLst>
          </p:cNvPr>
          <p:cNvSpPr txBox="1">
            <a:spLocks/>
          </p:cNvSpPr>
          <p:nvPr/>
        </p:nvSpPr>
        <p:spPr>
          <a:xfrm>
            <a:off x="1122641" y="1806430"/>
            <a:ext cx="4555131" cy="435133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chemeClr val="accent1">
                  <a:lumMod val="75000"/>
                </a:schemeClr>
              </a:buClr>
              <a:buFont typeface="Wingdings 3" charset="2"/>
              <a:buNone/>
              <a:defRPr/>
            </a:pPr>
            <a:r>
              <a:rPr lang="en-GB" sz="8000" b="1" dirty="0">
                <a:solidFill>
                  <a:schemeClr val="tx1">
                    <a:lumMod val="75000"/>
                    <a:lumOff val="25000"/>
                  </a:schemeClr>
                </a:solidFill>
              </a:rPr>
              <a:t>                   Y DDAU!</a:t>
            </a:r>
            <a:endParaRPr lang="en-GB" sz="8000" dirty="0">
              <a:solidFill>
                <a:schemeClr val="tx1">
                  <a:lumMod val="75000"/>
                  <a:lumOff val="25000"/>
                </a:schemeClr>
              </a:solidFill>
            </a:endParaRPr>
          </a:p>
          <a:p>
            <a:pPr>
              <a:buClr>
                <a:schemeClr val="accent1">
                  <a:lumMod val="75000"/>
                </a:schemeClr>
              </a:buClr>
              <a:buFont typeface="Wingdings 3" charset="2"/>
              <a:buChar char=""/>
              <a:defRPr/>
            </a:pPr>
            <a:r>
              <a:rPr lang="en-GB" dirty="0" err="1">
                <a:solidFill>
                  <a:schemeClr val="tx1">
                    <a:lumMod val="75000"/>
                    <a:lumOff val="25000"/>
                  </a:schemeClr>
                </a:solidFill>
              </a:rPr>
              <a:t>Fel</a:t>
            </a:r>
            <a:r>
              <a:rPr lang="en-GB" dirty="0">
                <a:solidFill>
                  <a:schemeClr val="tx1">
                    <a:lumMod val="75000"/>
                    <a:lumOff val="25000"/>
                  </a:schemeClr>
                </a:solidFill>
              </a:rPr>
              <a:t> </a:t>
            </a:r>
            <a:r>
              <a:rPr lang="en-GB" dirty="0" err="1">
                <a:solidFill>
                  <a:schemeClr val="tx1">
                    <a:lumMod val="75000"/>
                    <a:lumOff val="25000"/>
                  </a:schemeClr>
                </a:solidFill>
              </a:rPr>
              <a:t>natur</a:t>
            </a:r>
            <a:r>
              <a:rPr lang="en-GB" dirty="0">
                <a:solidFill>
                  <a:schemeClr val="tx1">
                    <a:lumMod val="75000"/>
                    <a:lumOff val="25000"/>
                  </a:schemeClr>
                </a:solidFill>
              </a:rPr>
              <a:t> v </a:t>
            </a:r>
            <a:r>
              <a:rPr lang="en-GB" dirty="0" err="1">
                <a:solidFill>
                  <a:schemeClr val="tx1">
                    <a:lumMod val="75000"/>
                    <a:lumOff val="25000"/>
                  </a:schemeClr>
                </a:solidFill>
              </a:rPr>
              <a:t>magwraeth</a:t>
            </a:r>
            <a:r>
              <a:rPr lang="en-GB" dirty="0">
                <a:solidFill>
                  <a:schemeClr val="tx1">
                    <a:lumMod val="75000"/>
                    <a:lumOff val="25000"/>
                  </a:schemeClr>
                </a:solidFill>
              </a:rPr>
              <a:t> </a:t>
            </a:r>
            <a:r>
              <a:rPr lang="en-GB" dirty="0" err="1">
                <a:solidFill>
                  <a:schemeClr val="tx1">
                    <a:lumMod val="75000"/>
                    <a:lumOff val="25000"/>
                  </a:schemeClr>
                </a:solidFill>
              </a:rPr>
              <a:t>mae'r</a:t>
            </a:r>
            <a:r>
              <a:rPr lang="en-GB" dirty="0">
                <a:solidFill>
                  <a:schemeClr val="tx1">
                    <a:lumMod val="75000"/>
                    <a:lumOff val="25000"/>
                  </a:schemeClr>
                </a:solidFill>
              </a:rPr>
              <a:t> </a:t>
            </a:r>
            <a:r>
              <a:rPr lang="en-GB" dirty="0" err="1">
                <a:solidFill>
                  <a:schemeClr val="tx1">
                    <a:lumMod val="75000"/>
                    <a:lumOff val="25000"/>
                  </a:schemeClr>
                </a:solidFill>
              </a:rPr>
              <a:t>ddau</a:t>
            </a:r>
            <a:r>
              <a:rPr lang="en-GB" dirty="0">
                <a:solidFill>
                  <a:schemeClr val="tx1">
                    <a:lumMod val="75000"/>
                    <a:lumOff val="25000"/>
                  </a:schemeClr>
                </a:solidFill>
              </a:rPr>
              <a:t> </a:t>
            </a:r>
            <a:r>
              <a:rPr lang="en-GB" dirty="0" err="1">
                <a:solidFill>
                  <a:schemeClr val="tx1">
                    <a:lumMod val="75000"/>
                    <a:lumOff val="25000"/>
                  </a:schemeClr>
                </a:solidFill>
              </a:rPr>
              <a:t>wedi'u</a:t>
            </a:r>
            <a:r>
              <a:rPr lang="en-GB" dirty="0">
                <a:solidFill>
                  <a:schemeClr val="tx1">
                    <a:lumMod val="75000"/>
                    <a:lumOff val="25000"/>
                  </a:schemeClr>
                </a:solidFill>
              </a:rPr>
              <a:t> </a:t>
            </a:r>
            <a:r>
              <a:rPr lang="en-GB" dirty="0" err="1">
                <a:solidFill>
                  <a:schemeClr val="tx1">
                    <a:lumMod val="75000"/>
                    <a:lumOff val="25000"/>
                  </a:schemeClr>
                </a:solidFill>
              </a:rPr>
              <a:t>plethu</a:t>
            </a:r>
            <a:r>
              <a:rPr lang="en-GB" dirty="0">
                <a:solidFill>
                  <a:schemeClr val="tx1">
                    <a:lumMod val="75000"/>
                    <a:lumOff val="25000"/>
                  </a:schemeClr>
                </a:solidFill>
              </a:rPr>
              <a:t>. </a:t>
            </a:r>
            <a:r>
              <a:rPr lang="en-GB" dirty="0" err="1">
                <a:solidFill>
                  <a:schemeClr val="tx1">
                    <a:lumMod val="75000"/>
                    <a:lumOff val="25000"/>
                  </a:schemeClr>
                </a:solidFill>
              </a:rPr>
              <a:t>Bydd</a:t>
            </a:r>
            <a:r>
              <a:rPr lang="en-GB" dirty="0">
                <a:solidFill>
                  <a:schemeClr val="tx1">
                    <a:lumMod val="75000"/>
                    <a:lumOff val="25000"/>
                  </a:schemeClr>
                </a:solidFill>
              </a:rPr>
              <a:t> </a:t>
            </a:r>
            <a:r>
              <a:rPr lang="en-GB" dirty="0" err="1">
                <a:solidFill>
                  <a:schemeClr val="tx1">
                    <a:lumMod val="75000"/>
                    <a:lumOff val="25000"/>
                  </a:schemeClr>
                </a:solidFill>
              </a:rPr>
              <a:t>yr</a:t>
            </a:r>
            <a:r>
              <a:rPr lang="en-GB" dirty="0">
                <a:solidFill>
                  <a:schemeClr val="tx1">
                    <a:lumMod val="75000"/>
                    <a:lumOff val="25000"/>
                  </a:schemeClr>
                </a:solidFill>
              </a:rPr>
              <a:t> </a:t>
            </a:r>
            <a:r>
              <a:rPr lang="en-GB" dirty="0" err="1">
                <a:solidFill>
                  <a:schemeClr val="tx1">
                    <a:lumMod val="75000"/>
                    <a:lumOff val="25000"/>
                  </a:schemeClr>
                </a:solidFill>
              </a:rPr>
              <a:t>hyn</a:t>
            </a:r>
            <a:r>
              <a:rPr lang="en-GB" dirty="0">
                <a:solidFill>
                  <a:schemeClr val="tx1">
                    <a:lumMod val="75000"/>
                    <a:lumOff val="25000"/>
                  </a:schemeClr>
                </a:solidFill>
              </a:rPr>
              <a:t> a </a:t>
            </a:r>
            <a:r>
              <a:rPr lang="en-GB" dirty="0" err="1">
                <a:solidFill>
                  <a:schemeClr val="tx1">
                    <a:lumMod val="75000"/>
                    <a:lumOff val="25000"/>
                  </a:schemeClr>
                </a:solidFill>
              </a:rPr>
              <a:t>wnewch</a:t>
            </a:r>
            <a:r>
              <a:rPr lang="en-GB" dirty="0">
                <a:solidFill>
                  <a:schemeClr val="tx1">
                    <a:lumMod val="75000"/>
                    <a:lumOff val="25000"/>
                  </a:schemeClr>
                </a:solidFill>
              </a:rPr>
              <a:t> </a:t>
            </a:r>
            <a:r>
              <a:rPr lang="en-GB" dirty="0" err="1">
                <a:solidFill>
                  <a:schemeClr val="tx1">
                    <a:lumMod val="75000"/>
                    <a:lumOff val="25000"/>
                  </a:schemeClr>
                </a:solidFill>
              </a:rPr>
              <a:t>gartref</a:t>
            </a:r>
            <a:r>
              <a:rPr lang="en-GB" dirty="0">
                <a:solidFill>
                  <a:schemeClr val="tx1">
                    <a:lumMod val="75000"/>
                    <a:lumOff val="25000"/>
                  </a:schemeClr>
                </a:solidFill>
              </a:rPr>
              <a:t> </a:t>
            </a:r>
            <a:r>
              <a:rPr lang="en-GB" b="1" dirty="0">
                <a:solidFill>
                  <a:schemeClr val="tx1">
                    <a:lumMod val="75000"/>
                    <a:lumOff val="25000"/>
                  </a:schemeClr>
                </a:solidFill>
              </a:rPr>
              <a:t>A’R </a:t>
            </a:r>
            <a:r>
              <a:rPr lang="en-GB" dirty="0" err="1">
                <a:solidFill>
                  <a:schemeClr val="tx1">
                    <a:lumMod val="75000"/>
                    <a:lumOff val="25000"/>
                  </a:schemeClr>
                </a:solidFill>
              </a:rPr>
              <a:t>hyn</a:t>
            </a:r>
            <a:r>
              <a:rPr lang="en-GB" dirty="0">
                <a:solidFill>
                  <a:schemeClr val="tx1">
                    <a:lumMod val="75000"/>
                    <a:lumOff val="25000"/>
                  </a:schemeClr>
                </a:solidFill>
              </a:rPr>
              <a:t> a </a:t>
            </a:r>
            <a:r>
              <a:rPr lang="en-GB" dirty="0" err="1">
                <a:solidFill>
                  <a:schemeClr val="tx1">
                    <a:lumMod val="75000"/>
                    <a:lumOff val="25000"/>
                  </a:schemeClr>
                </a:solidFill>
              </a:rPr>
              <a:t>wnawn</a:t>
            </a:r>
            <a:r>
              <a:rPr lang="en-GB" dirty="0">
                <a:solidFill>
                  <a:schemeClr val="tx1">
                    <a:lumMod val="75000"/>
                    <a:lumOff val="25000"/>
                  </a:schemeClr>
                </a:solidFill>
              </a:rPr>
              <a:t> </a:t>
            </a:r>
            <a:r>
              <a:rPr lang="en-GB" dirty="0" err="1">
                <a:solidFill>
                  <a:schemeClr val="tx1">
                    <a:lumMod val="75000"/>
                    <a:lumOff val="25000"/>
                  </a:schemeClr>
                </a:solidFill>
              </a:rPr>
              <a:t>yn</a:t>
            </a:r>
            <a:r>
              <a:rPr lang="en-GB" dirty="0">
                <a:solidFill>
                  <a:schemeClr val="tx1">
                    <a:lumMod val="75000"/>
                    <a:lumOff val="25000"/>
                  </a:schemeClr>
                </a:solidFill>
              </a:rPr>
              <a:t> </a:t>
            </a:r>
            <a:r>
              <a:rPr lang="en-GB" dirty="0" err="1">
                <a:solidFill>
                  <a:schemeClr val="tx1">
                    <a:lumMod val="75000"/>
                    <a:lumOff val="25000"/>
                  </a:schemeClr>
                </a:solidFill>
              </a:rPr>
              <a:t>yr</a:t>
            </a:r>
            <a:r>
              <a:rPr lang="en-GB" dirty="0">
                <a:solidFill>
                  <a:schemeClr val="tx1">
                    <a:lumMod val="75000"/>
                    <a:lumOff val="25000"/>
                  </a:schemeClr>
                </a:solidFill>
              </a:rPr>
              <a:t> </a:t>
            </a:r>
            <a:r>
              <a:rPr lang="en-GB" dirty="0" err="1">
                <a:solidFill>
                  <a:schemeClr val="tx1">
                    <a:lumMod val="75000"/>
                    <a:lumOff val="25000"/>
                  </a:schemeClr>
                </a:solidFill>
              </a:rPr>
              <a:t>ysgol</a:t>
            </a:r>
            <a:r>
              <a:rPr lang="en-GB" dirty="0">
                <a:solidFill>
                  <a:schemeClr val="tx1">
                    <a:lumMod val="75000"/>
                    <a:lumOff val="25000"/>
                  </a:schemeClr>
                </a:solidFill>
              </a:rPr>
              <a:t> </a:t>
            </a:r>
            <a:r>
              <a:rPr lang="en-GB" dirty="0" err="1">
                <a:solidFill>
                  <a:schemeClr val="tx1">
                    <a:lumMod val="75000"/>
                    <a:lumOff val="25000"/>
                  </a:schemeClr>
                </a:solidFill>
              </a:rPr>
              <a:t>yn</a:t>
            </a:r>
            <a:r>
              <a:rPr lang="en-GB" dirty="0">
                <a:solidFill>
                  <a:schemeClr val="tx1">
                    <a:lumMod val="75000"/>
                    <a:lumOff val="25000"/>
                  </a:schemeClr>
                </a:solidFill>
              </a:rPr>
              <a:t> </a:t>
            </a:r>
            <a:r>
              <a:rPr lang="en-GB" dirty="0" err="1">
                <a:solidFill>
                  <a:schemeClr val="tx1">
                    <a:lumMod val="75000"/>
                    <a:lumOff val="25000"/>
                  </a:schemeClr>
                </a:solidFill>
              </a:rPr>
              <a:t>llywio</a:t>
            </a:r>
            <a:r>
              <a:rPr lang="en-GB" dirty="0">
                <a:solidFill>
                  <a:schemeClr val="tx1">
                    <a:lumMod val="75000"/>
                    <a:lumOff val="25000"/>
                  </a:schemeClr>
                </a:solidFill>
              </a:rPr>
              <a:t> </a:t>
            </a:r>
            <a:r>
              <a:rPr lang="en-GB" dirty="0" err="1">
                <a:solidFill>
                  <a:schemeClr val="tx1">
                    <a:lumMod val="75000"/>
                    <a:lumOff val="25000"/>
                  </a:schemeClr>
                </a:solidFill>
              </a:rPr>
              <a:t>sut</a:t>
            </a:r>
            <a:r>
              <a:rPr lang="en-GB" dirty="0">
                <a:solidFill>
                  <a:schemeClr val="tx1">
                    <a:lumMod val="75000"/>
                    <a:lumOff val="25000"/>
                  </a:schemeClr>
                </a:solidFill>
              </a:rPr>
              <a:t> y </a:t>
            </a:r>
            <a:r>
              <a:rPr lang="en-GB" dirty="0" err="1">
                <a:solidFill>
                  <a:schemeClr val="tx1">
                    <a:lumMod val="75000"/>
                    <a:lumOff val="25000"/>
                  </a:schemeClr>
                </a:solidFill>
              </a:rPr>
              <a:t>mae</a:t>
            </a:r>
            <a:r>
              <a:rPr lang="en-GB" dirty="0">
                <a:solidFill>
                  <a:schemeClr val="tx1">
                    <a:lumMod val="75000"/>
                    <a:lumOff val="25000"/>
                  </a:schemeClr>
                </a:solidFill>
              </a:rPr>
              <a:t> plant/</a:t>
            </a:r>
            <a:r>
              <a:rPr lang="en-GB" dirty="0" err="1">
                <a:solidFill>
                  <a:schemeClr val="tx1">
                    <a:lumMod val="75000"/>
                    <a:lumOff val="25000"/>
                  </a:schemeClr>
                </a:solidFill>
              </a:rPr>
              <a:t>disgyblion</a:t>
            </a:r>
            <a:r>
              <a:rPr lang="en-GB" dirty="0">
                <a:solidFill>
                  <a:schemeClr val="tx1">
                    <a:lumMod val="75000"/>
                    <a:lumOff val="25000"/>
                  </a:schemeClr>
                </a:solidFill>
              </a:rPr>
              <a:t> </a:t>
            </a:r>
            <a:r>
              <a:rPr lang="en-GB" dirty="0" err="1">
                <a:solidFill>
                  <a:schemeClr val="tx1">
                    <a:lumMod val="75000"/>
                    <a:lumOff val="25000"/>
                  </a:schemeClr>
                </a:solidFill>
              </a:rPr>
              <a:t>yn</a:t>
            </a:r>
            <a:r>
              <a:rPr lang="en-GB" dirty="0">
                <a:solidFill>
                  <a:schemeClr val="tx1">
                    <a:lumMod val="75000"/>
                    <a:lumOff val="25000"/>
                  </a:schemeClr>
                </a:solidFill>
              </a:rPr>
              <a:t> </a:t>
            </a:r>
            <a:r>
              <a:rPr lang="en-GB" dirty="0" err="1">
                <a:solidFill>
                  <a:schemeClr val="tx1">
                    <a:lumMod val="75000"/>
                    <a:lumOff val="25000"/>
                  </a:schemeClr>
                </a:solidFill>
              </a:rPr>
              <a:t>wynebu</a:t>
            </a:r>
            <a:r>
              <a:rPr lang="en-GB" dirty="0">
                <a:solidFill>
                  <a:schemeClr val="tx1">
                    <a:lumMod val="75000"/>
                    <a:lumOff val="25000"/>
                  </a:schemeClr>
                </a:solidFill>
              </a:rPr>
              <a:t> </a:t>
            </a:r>
            <a:r>
              <a:rPr lang="en-GB" dirty="0" err="1">
                <a:solidFill>
                  <a:schemeClr val="tx1">
                    <a:lumMod val="75000"/>
                    <a:lumOff val="25000"/>
                  </a:schemeClr>
                </a:solidFill>
              </a:rPr>
              <a:t>bywyd</a:t>
            </a:r>
            <a:r>
              <a:rPr lang="en-GB" dirty="0">
                <a:solidFill>
                  <a:schemeClr val="tx1">
                    <a:lumMod val="75000"/>
                    <a:lumOff val="25000"/>
                  </a:schemeClr>
                </a:solidFill>
              </a:rPr>
              <a:t> </a:t>
            </a:r>
            <a:r>
              <a:rPr lang="en-GB" dirty="0" err="1">
                <a:solidFill>
                  <a:schemeClr val="tx1">
                    <a:lumMod val="75000"/>
                    <a:lumOff val="25000"/>
                  </a:schemeClr>
                </a:solidFill>
              </a:rPr>
              <a:t>yn</a:t>
            </a:r>
            <a:r>
              <a:rPr lang="en-GB" dirty="0">
                <a:solidFill>
                  <a:schemeClr val="tx1">
                    <a:lumMod val="75000"/>
                    <a:lumOff val="25000"/>
                  </a:schemeClr>
                </a:solidFill>
              </a:rPr>
              <a:t> </a:t>
            </a:r>
            <a:r>
              <a:rPr lang="en-GB" dirty="0" err="1">
                <a:solidFill>
                  <a:schemeClr val="tx1">
                    <a:lumMod val="75000"/>
                    <a:lumOff val="25000"/>
                  </a:schemeClr>
                </a:solidFill>
              </a:rPr>
              <a:t>awr</a:t>
            </a:r>
            <a:r>
              <a:rPr lang="en-GB" dirty="0">
                <a:solidFill>
                  <a:schemeClr val="tx1">
                    <a:lumMod val="75000"/>
                    <a:lumOff val="25000"/>
                  </a:schemeClr>
                </a:solidFill>
              </a:rPr>
              <a:t> ac </a:t>
            </a:r>
            <a:r>
              <a:rPr lang="en-GB" dirty="0" err="1">
                <a:solidFill>
                  <a:schemeClr val="tx1">
                    <a:lumMod val="75000"/>
                    <a:lumOff val="25000"/>
                  </a:schemeClr>
                </a:solidFill>
              </a:rPr>
              <a:t>yn</a:t>
            </a:r>
            <a:r>
              <a:rPr lang="en-GB" dirty="0">
                <a:solidFill>
                  <a:schemeClr val="tx1">
                    <a:lumMod val="75000"/>
                    <a:lumOff val="25000"/>
                  </a:schemeClr>
                </a:solidFill>
              </a:rPr>
              <a:t> y </a:t>
            </a:r>
            <a:r>
              <a:rPr lang="en-GB" dirty="0" err="1">
                <a:solidFill>
                  <a:schemeClr val="tx1">
                    <a:lumMod val="75000"/>
                    <a:lumOff val="25000"/>
                  </a:schemeClr>
                </a:solidFill>
              </a:rPr>
              <a:t>dyfodol</a:t>
            </a:r>
            <a:r>
              <a:rPr lang="en-GB" dirty="0">
                <a:solidFill>
                  <a:schemeClr val="tx1">
                    <a:lumMod val="75000"/>
                    <a:lumOff val="25000"/>
                  </a:schemeClr>
                </a:solidFill>
              </a:rPr>
              <a:t>.  </a:t>
            </a:r>
          </a:p>
          <a:p>
            <a:pPr>
              <a:buClr>
                <a:schemeClr val="accent1">
                  <a:lumMod val="75000"/>
                </a:schemeClr>
              </a:buClr>
              <a:buFont typeface="Wingdings 3" charset="2"/>
              <a:buChar char=""/>
              <a:defRPr/>
            </a:pPr>
            <a:endParaRPr lang="en-GB" dirty="0">
              <a:solidFill>
                <a:schemeClr val="tx1">
                  <a:lumMod val="75000"/>
                  <a:lumOff val="25000"/>
                </a:schemeClr>
              </a:solidFill>
            </a:endParaRPr>
          </a:p>
          <a:p>
            <a:pPr>
              <a:buClr>
                <a:schemeClr val="accent1">
                  <a:lumMod val="75000"/>
                </a:schemeClr>
              </a:buClr>
              <a:buFont typeface="Wingdings 3" charset="2"/>
              <a:buChar char=""/>
              <a:defRPr/>
            </a:pPr>
            <a:endParaRPr lang="en-GB" dirty="0">
              <a:solidFill>
                <a:schemeClr val="tx1">
                  <a:lumMod val="75000"/>
                  <a:lumOff val="25000"/>
                </a:schemeClr>
              </a:solidFill>
            </a:endParaRPr>
          </a:p>
        </p:txBody>
      </p:sp>
      <p:pic>
        <p:nvPicPr>
          <p:cNvPr id="5" name="Picture 4">
            <a:extLst>
              <a:ext uri="{FF2B5EF4-FFF2-40B4-BE49-F238E27FC236}">
                <a16:creationId xmlns:a16="http://schemas.microsoft.com/office/drawing/2014/main" id="{9CADC65E-CA88-49C0-A039-A493F2F63FB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17405" y="700232"/>
            <a:ext cx="2720733" cy="15516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50673AC6-CCE7-4F15-977B-6D7EFE214081}"/>
              </a:ext>
            </a:extLst>
          </p:cNvPr>
          <p:cNvSpPr>
            <a:spLocks noGrp="1" noChangeArrowheads="1"/>
          </p:cNvSpPr>
          <p:nvPr>
            <p:ph type="title"/>
          </p:nvPr>
        </p:nvSpPr>
        <p:spPr/>
        <p:txBody>
          <a:bodyPr/>
          <a:lstStyle/>
          <a:p>
            <a:pPr eaLnBrk="1" hangingPunct="1"/>
            <a:r>
              <a:rPr lang="en-GB" altLang="en-US" dirty="0" err="1"/>
              <a:t>Maes</a:t>
            </a:r>
            <a:r>
              <a:rPr lang="en-GB" altLang="en-US" dirty="0"/>
              <a:t> </a:t>
            </a:r>
            <a:r>
              <a:rPr lang="en-GB" altLang="en-US" dirty="0" err="1"/>
              <a:t>Dysgu</a:t>
            </a:r>
            <a:r>
              <a:rPr lang="en-GB" altLang="en-US" dirty="0"/>
              <a:t> a </a:t>
            </a:r>
            <a:r>
              <a:rPr lang="en-GB" altLang="en-US" dirty="0" err="1"/>
              <a:t>Phrofiad</a:t>
            </a:r>
            <a:r>
              <a:rPr lang="en-GB" altLang="en-US" dirty="0"/>
              <a:t> Iechyd a </a:t>
            </a:r>
            <a:r>
              <a:rPr lang="en-GB" altLang="en-US" dirty="0" err="1"/>
              <a:t>Lles</a:t>
            </a:r>
            <a:br>
              <a:rPr lang="en-GB" altLang="en-US" dirty="0"/>
            </a:br>
            <a:endParaRPr lang="en-GB" altLang="en-US" dirty="0"/>
          </a:p>
        </p:txBody>
      </p:sp>
      <p:sp>
        <p:nvSpPr>
          <p:cNvPr id="14339" name="Content Placeholder 2">
            <a:extLst>
              <a:ext uri="{FF2B5EF4-FFF2-40B4-BE49-F238E27FC236}">
                <a16:creationId xmlns:a16="http://schemas.microsoft.com/office/drawing/2014/main" id="{36AD77CE-756C-4297-8BD0-54DA7F390587}"/>
              </a:ext>
            </a:extLst>
          </p:cNvPr>
          <p:cNvSpPr>
            <a:spLocks noGrp="1" noChangeArrowheads="1"/>
          </p:cNvSpPr>
          <p:nvPr>
            <p:ph idx="1"/>
          </p:nvPr>
        </p:nvSpPr>
        <p:spPr>
          <a:xfrm>
            <a:off x="656716" y="4528458"/>
            <a:ext cx="11265318" cy="1809660"/>
          </a:xfrm>
        </p:spPr>
        <p:txBody>
          <a:bodyPr>
            <a:normAutofit fontScale="62500" lnSpcReduction="20000"/>
          </a:bodyPr>
          <a:lstStyle/>
          <a:p>
            <a:pPr marL="0" indent="0" algn="l" fontAlgn="base">
              <a:buNone/>
            </a:pPr>
            <a:endParaRPr lang="en-GB" b="1" i="0" u="none" strike="noStrike" dirty="0">
              <a:solidFill>
                <a:srgbClr val="1F1F1F"/>
              </a:solidFill>
              <a:effectLst/>
              <a:latin typeface="Arial" panose="020B0604020202020204" pitchFamily="34" charset="0"/>
            </a:endParaRPr>
          </a:p>
          <a:p>
            <a:pPr algn="l" fontAlgn="base"/>
            <a:r>
              <a:rPr lang="en-GB" b="0" i="0" u="none" strike="noStrike" dirty="0">
                <a:solidFill>
                  <a:srgbClr val="1F1F1F"/>
                </a:solidFill>
                <a:effectLst/>
                <a:latin typeface="Arial" panose="020B0604020202020204" pitchFamily="34" charset="0"/>
              </a:rPr>
              <a:t>Mae </a:t>
            </a:r>
            <a:r>
              <a:rPr lang="en-GB" b="0" i="0" u="none" strike="noStrike" dirty="0" err="1">
                <a:solidFill>
                  <a:srgbClr val="1F1F1F"/>
                </a:solidFill>
                <a:effectLst/>
                <a:latin typeface="Arial" panose="020B0604020202020204" pitchFamily="34" charset="0"/>
              </a:rPr>
              <a:t>Maes</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Dysgu</a:t>
            </a:r>
            <a:r>
              <a:rPr lang="en-GB" b="0" i="0" u="none" strike="noStrike" dirty="0">
                <a:solidFill>
                  <a:srgbClr val="1F1F1F"/>
                </a:solidFill>
                <a:effectLst/>
                <a:latin typeface="Arial" panose="020B0604020202020204" pitchFamily="34" charset="0"/>
              </a:rPr>
              <a:t> a </a:t>
            </a:r>
            <a:r>
              <a:rPr lang="en-GB" b="0" i="0" u="none" strike="noStrike" dirty="0" err="1">
                <a:solidFill>
                  <a:srgbClr val="1F1F1F"/>
                </a:solidFill>
                <a:effectLst/>
                <a:latin typeface="Arial" panose="020B0604020202020204" pitchFamily="34" charset="0"/>
              </a:rPr>
              <a:t>Phrofiad</a:t>
            </a:r>
            <a:r>
              <a:rPr lang="en-GB" b="0" i="0" u="none" strike="noStrike" dirty="0">
                <a:solidFill>
                  <a:srgbClr val="1F1F1F"/>
                </a:solidFill>
                <a:effectLst/>
                <a:latin typeface="Arial" panose="020B0604020202020204" pitchFamily="34" charset="0"/>
              </a:rPr>
              <a:t> Iechyd a </a:t>
            </a:r>
            <a:r>
              <a:rPr lang="en-GB" b="0" i="0" u="none" strike="noStrike" dirty="0" err="1">
                <a:solidFill>
                  <a:srgbClr val="1F1F1F"/>
                </a:solidFill>
                <a:effectLst/>
                <a:latin typeface="Arial" panose="020B0604020202020204" pitchFamily="34" charset="0"/>
              </a:rPr>
              <a:t>Lles</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yn</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darparu</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strwythur</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holistaidd</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ar</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gyfer</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deall</a:t>
            </a:r>
            <a:r>
              <a:rPr lang="en-GB" b="0" i="0" u="none" strike="noStrike" dirty="0">
                <a:solidFill>
                  <a:srgbClr val="1F1F1F"/>
                </a:solidFill>
                <a:effectLst/>
                <a:latin typeface="Arial" panose="020B0604020202020204" pitchFamily="34" charset="0"/>
              </a:rPr>
              <a:t> iechyd a </a:t>
            </a:r>
            <a:r>
              <a:rPr lang="en-GB" b="0" i="0" u="none" strike="noStrike" dirty="0" err="1">
                <a:solidFill>
                  <a:srgbClr val="1F1F1F"/>
                </a:solidFill>
                <a:effectLst/>
                <a:latin typeface="Arial" panose="020B0604020202020204" pitchFamily="34" charset="0"/>
              </a:rPr>
              <a:t>lles</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Mae’n</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ymwneud</a:t>
            </a:r>
            <a:r>
              <a:rPr lang="en-GB" b="0" i="0" u="none" strike="noStrike" dirty="0">
                <a:solidFill>
                  <a:srgbClr val="1F1F1F"/>
                </a:solidFill>
                <a:effectLst/>
                <a:latin typeface="Arial" panose="020B0604020202020204" pitchFamily="34" charset="0"/>
              </a:rPr>
              <a:t> â </a:t>
            </a:r>
            <a:r>
              <a:rPr lang="en-GB" b="0" i="0" u="none" strike="noStrike" dirty="0" err="1">
                <a:solidFill>
                  <a:srgbClr val="1F1F1F"/>
                </a:solidFill>
                <a:effectLst/>
                <a:latin typeface="Arial" panose="020B0604020202020204" pitchFamily="34" charset="0"/>
              </a:rPr>
              <a:t>datblygu</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gallu</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dysgwyr</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i</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wynebu</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heriau</a:t>
            </a:r>
            <a:r>
              <a:rPr lang="en-GB" b="0" i="0" u="none" strike="noStrike" dirty="0">
                <a:solidFill>
                  <a:srgbClr val="1F1F1F"/>
                </a:solidFill>
                <a:effectLst/>
                <a:latin typeface="Arial" panose="020B0604020202020204" pitchFamily="34" charset="0"/>
              </a:rPr>
              <a:t> a </a:t>
            </a:r>
            <a:r>
              <a:rPr lang="en-GB" b="0" i="0" u="none" strike="noStrike" dirty="0" err="1">
                <a:solidFill>
                  <a:srgbClr val="1F1F1F"/>
                </a:solidFill>
                <a:effectLst/>
                <a:latin typeface="Arial" panose="020B0604020202020204" pitchFamily="34" charset="0"/>
              </a:rPr>
              <a:t>chyfleoedd</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bywyd</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Elfennau</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sylfaenol</a:t>
            </a:r>
            <a:r>
              <a:rPr lang="en-GB" b="0" i="0" u="none" strike="noStrike" dirty="0">
                <a:solidFill>
                  <a:srgbClr val="1F1F1F"/>
                </a:solidFill>
                <a:effectLst/>
                <a:latin typeface="Arial" panose="020B0604020202020204" pitchFamily="34" charset="0"/>
              </a:rPr>
              <a:t> y </a:t>
            </a:r>
            <a:r>
              <a:rPr lang="en-GB" dirty="0" err="1">
                <a:solidFill>
                  <a:srgbClr val="1F1F1F"/>
                </a:solidFill>
                <a:latin typeface="Arial" panose="020B0604020202020204" pitchFamily="34" charset="0"/>
              </a:rPr>
              <a:t>m</a:t>
            </a:r>
            <a:r>
              <a:rPr lang="en-GB" b="0" i="0" u="none" strike="noStrike" dirty="0" err="1">
                <a:solidFill>
                  <a:srgbClr val="1F1F1F"/>
                </a:solidFill>
                <a:effectLst/>
                <a:latin typeface="Arial" panose="020B0604020202020204" pitchFamily="34" charset="0"/>
              </a:rPr>
              <a:t>aes</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hwn</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yw</a:t>
            </a:r>
            <a:r>
              <a:rPr lang="en-GB" b="0" i="0" u="none" strike="noStrike" dirty="0">
                <a:solidFill>
                  <a:srgbClr val="1F1F1F"/>
                </a:solidFill>
                <a:effectLst/>
                <a:latin typeface="Arial" panose="020B0604020202020204" pitchFamily="34" charset="0"/>
              </a:rPr>
              <a:t> iechyd a </a:t>
            </a:r>
            <a:r>
              <a:rPr lang="en-GB" b="0" i="0" u="none" strike="noStrike" dirty="0" err="1">
                <a:solidFill>
                  <a:srgbClr val="1F1F1F"/>
                </a:solidFill>
                <a:effectLst/>
                <a:latin typeface="Arial" panose="020B0604020202020204" pitchFamily="34" charset="0"/>
              </a:rPr>
              <a:t>datblygiad</a:t>
            </a:r>
            <a:r>
              <a:rPr lang="en-GB" b="0" i="0" u="none" strike="noStrike" dirty="0">
                <a:solidFill>
                  <a:srgbClr val="1F1F1F"/>
                </a:solidFill>
                <a:effectLst/>
                <a:latin typeface="Arial" panose="020B0604020202020204" pitchFamily="34" charset="0"/>
              </a:rPr>
              <a:t> y </a:t>
            </a:r>
            <a:r>
              <a:rPr lang="en-GB" b="0" i="0" u="none" strike="noStrike" dirty="0" err="1">
                <a:solidFill>
                  <a:srgbClr val="1F1F1F"/>
                </a:solidFill>
                <a:effectLst/>
                <a:latin typeface="Arial" panose="020B0604020202020204" pitchFamily="34" charset="0"/>
              </a:rPr>
              <a:t>corff</a:t>
            </a:r>
            <a:r>
              <a:rPr lang="en-GB" b="0" i="0" u="none" strike="noStrike" dirty="0">
                <a:solidFill>
                  <a:srgbClr val="1F1F1F"/>
                </a:solidFill>
                <a:effectLst/>
                <a:latin typeface="Arial" panose="020B0604020202020204" pitchFamily="34" charset="0"/>
              </a:rPr>
              <a:t>, iechyd </a:t>
            </a:r>
            <a:r>
              <a:rPr lang="en-GB" b="0" i="0" u="none" strike="noStrike" dirty="0" err="1">
                <a:solidFill>
                  <a:srgbClr val="1F1F1F"/>
                </a:solidFill>
                <a:effectLst/>
                <a:latin typeface="Arial" panose="020B0604020202020204" pitchFamily="34" charset="0"/>
              </a:rPr>
              <a:t>meddwl</a:t>
            </a:r>
            <a:r>
              <a:rPr lang="en-GB" b="0" i="0" u="none" strike="noStrike" dirty="0">
                <a:solidFill>
                  <a:srgbClr val="1F1F1F"/>
                </a:solidFill>
                <a:effectLst/>
                <a:latin typeface="Arial" panose="020B0604020202020204" pitchFamily="34" charset="0"/>
              </a:rPr>
              <a:t>, a </a:t>
            </a:r>
            <a:r>
              <a:rPr lang="en-GB" b="0" i="0" u="none" strike="noStrike" dirty="0" err="1">
                <a:solidFill>
                  <a:srgbClr val="1F1F1F"/>
                </a:solidFill>
                <a:effectLst/>
                <a:latin typeface="Arial" panose="020B0604020202020204" pitchFamily="34" charset="0"/>
              </a:rPr>
              <a:t>lles</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emosiynol</a:t>
            </a:r>
            <a:r>
              <a:rPr lang="en-GB" b="0" i="0" u="none" strike="noStrike" dirty="0">
                <a:solidFill>
                  <a:srgbClr val="1F1F1F"/>
                </a:solidFill>
                <a:effectLst/>
                <a:latin typeface="Arial" panose="020B0604020202020204" pitchFamily="34" charset="0"/>
              </a:rPr>
              <a:t> a </a:t>
            </a:r>
            <a:r>
              <a:rPr lang="en-GB" b="0" i="0" u="none" strike="noStrike" dirty="0" err="1">
                <a:solidFill>
                  <a:srgbClr val="1F1F1F"/>
                </a:solidFill>
                <a:effectLst/>
                <a:latin typeface="Arial" panose="020B0604020202020204" pitchFamily="34" charset="0"/>
              </a:rPr>
              <a:t>chymdeithasol</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Bydd</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yn</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cefnogi</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dysgwyr</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i</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ddeall</a:t>
            </a:r>
            <a:r>
              <a:rPr lang="en-GB" b="0" i="0" u="none" strike="noStrike" dirty="0">
                <a:solidFill>
                  <a:srgbClr val="1F1F1F"/>
                </a:solidFill>
                <a:effectLst/>
                <a:latin typeface="Arial" panose="020B0604020202020204" pitchFamily="34" charset="0"/>
              </a:rPr>
              <a:t> a </a:t>
            </a:r>
            <a:r>
              <a:rPr lang="en-GB" b="0" i="0" u="none" strike="noStrike" dirty="0" err="1">
                <a:solidFill>
                  <a:srgbClr val="1F1F1F"/>
                </a:solidFill>
                <a:effectLst/>
                <a:latin typeface="Arial" panose="020B0604020202020204" pitchFamily="34" charset="0"/>
              </a:rPr>
              <a:t>gwerthfawrogi</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sut</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mae</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gwahanol</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elfennau</a:t>
            </a:r>
            <a:r>
              <a:rPr lang="en-GB" b="0" i="0" u="none" strike="noStrike" dirty="0">
                <a:solidFill>
                  <a:srgbClr val="1F1F1F"/>
                </a:solidFill>
                <a:effectLst/>
                <a:latin typeface="Arial" panose="020B0604020202020204" pitchFamily="34" charset="0"/>
              </a:rPr>
              <a:t> iechyd a </a:t>
            </a:r>
            <a:r>
              <a:rPr lang="en-GB" b="0" i="0" u="none" strike="noStrike" dirty="0" err="1">
                <a:solidFill>
                  <a:srgbClr val="1F1F1F"/>
                </a:solidFill>
                <a:effectLst/>
                <a:latin typeface="Arial" panose="020B0604020202020204" pitchFamily="34" charset="0"/>
              </a:rPr>
              <a:t>lles</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yn</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gysylltiedig</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â’i</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gilydd</a:t>
            </a:r>
            <a:r>
              <a:rPr lang="en-GB" b="0" i="0" u="none" strike="noStrike" dirty="0">
                <a:solidFill>
                  <a:srgbClr val="1F1F1F"/>
                </a:solidFill>
                <a:effectLst/>
                <a:latin typeface="Arial" panose="020B0604020202020204" pitchFamily="34" charset="0"/>
              </a:rPr>
              <a:t>.  Mae </a:t>
            </a:r>
            <a:r>
              <a:rPr lang="en-GB" b="0" i="0" u="none" strike="noStrike" dirty="0" err="1">
                <a:solidFill>
                  <a:srgbClr val="1F1F1F"/>
                </a:solidFill>
                <a:effectLst/>
                <a:latin typeface="Arial" panose="020B0604020202020204" pitchFamily="34" charset="0"/>
              </a:rPr>
              <a:t>hefyd</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yn</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cydnabod</a:t>
            </a:r>
            <a:r>
              <a:rPr lang="en-GB" b="0" i="0" u="none" strike="noStrike" dirty="0">
                <a:solidFill>
                  <a:srgbClr val="1F1F1F"/>
                </a:solidFill>
                <a:effectLst/>
                <a:latin typeface="Arial" panose="020B0604020202020204" pitchFamily="34" charset="0"/>
              </a:rPr>
              <a:t> bod iechyd a </a:t>
            </a:r>
            <a:r>
              <a:rPr lang="en-GB" b="0" i="0" u="none" strike="noStrike" dirty="0" err="1">
                <a:solidFill>
                  <a:srgbClr val="1F1F1F"/>
                </a:solidFill>
                <a:effectLst/>
                <a:latin typeface="Arial" panose="020B0604020202020204" pitchFamily="34" charset="0"/>
              </a:rPr>
              <a:t>lles</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yn</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bwysig</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i</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alluogi</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dysgu</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llwyddiannus</a:t>
            </a:r>
            <a:r>
              <a:rPr lang="en-GB" b="0" i="0" u="none" strike="noStrike" dirty="0">
                <a:solidFill>
                  <a:srgbClr val="1F1F1F"/>
                </a:solidFill>
                <a:effectLst/>
                <a:latin typeface="Arial" panose="020B0604020202020204" pitchFamily="34" charset="0"/>
              </a:rPr>
              <a:t>.</a:t>
            </a:r>
          </a:p>
          <a:p>
            <a:pPr eaLnBrk="1" hangingPunct="1"/>
            <a:r>
              <a:rPr lang="en-GB" altLang="en-US" dirty="0" err="1"/>
              <a:t>Llywodraeth</a:t>
            </a:r>
            <a:r>
              <a:rPr lang="en-GB" altLang="en-US" dirty="0"/>
              <a:t> Cymru (2019)</a:t>
            </a:r>
          </a:p>
        </p:txBody>
      </p:sp>
      <p:pic>
        <p:nvPicPr>
          <p:cNvPr id="2" name="Online Media 1" title="Lloyd Hopkin - Iechyd a Lles / Health and Well-Being">
            <a:hlinkClick r:id="" action="ppaction://media"/>
            <a:extLst>
              <a:ext uri="{FF2B5EF4-FFF2-40B4-BE49-F238E27FC236}">
                <a16:creationId xmlns:a16="http://schemas.microsoft.com/office/drawing/2014/main" id="{25F95B83-2AFE-41F1-A902-4CB57008A34A}"/>
              </a:ext>
            </a:extLst>
          </p:cNvPr>
          <p:cNvPicPr>
            <a:picLocks noRot="1" noChangeAspect="1"/>
          </p:cNvPicPr>
          <p:nvPr>
            <a:videoFile r:link="rId1"/>
          </p:nvPr>
        </p:nvPicPr>
        <p:blipFill>
          <a:blip r:embed="rId3"/>
          <a:stretch>
            <a:fillRect/>
          </a:stretch>
        </p:blipFill>
        <p:spPr>
          <a:xfrm>
            <a:off x="2921947" y="1230948"/>
            <a:ext cx="5836301" cy="3297510"/>
          </a:xfrm>
          <a:prstGeom prst="rect">
            <a:avLst/>
          </a:prstGeom>
        </p:spPr>
      </p:pic>
    </p:spTree>
    <p:extLst>
      <p:ext uri="{BB962C8B-B14F-4D97-AF65-F5344CB8AC3E}">
        <p14:creationId xmlns:p14="http://schemas.microsoft.com/office/powerpoint/2010/main" val="3195284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50673AC6-CCE7-4F15-977B-6D7EFE214081}"/>
              </a:ext>
            </a:extLst>
          </p:cNvPr>
          <p:cNvSpPr>
            <a:spLocks noGrp="1" noChangeArrowheads="1"/>
          </p:cNvSpPr>
          <p:nvPr>
            <p:ph type="title"/>
          </p:nvPr>
        </p:nvSpPr>
        <p:spPr/>
        <p:txBody>
          <a:bodyPr/>
          <a:lstStyle/>
          <a:p>
            <a:pPr eaLnBrk="1" hangingPunct="1"/>
            <a:r>
              <a:rPr lang="en-GB" altLang="en-US" dirty="0"/>
              <a:t>Health and Wellbeing </a:t>
            </a:r>
            <a:r>
              <a:rPr lang="en-GB" altLang="en-US" dirty="0" err="1"/>
              <a:t>AoLE</a:t>
            </a:r>
            <a:br>
              <a:rPr lang="en-GB" altLang="en-US" dirty="0"/>
            </a:br>
            <a:endParaRPr lang="en-GB" altLang="en-US" dirty="0"/>
          </a:p>
        </p:txBody>
      </p:sp>
      <p:sp>
        <p:nvSpPr>
          <p:cNvPr id="14339" name="Content Placeholder 2">
            <a:extLst>
              <a:ext uri="{FF2B5EF4-FFF2-40B4-BE49-F238E27FC236}">
                <a16:creationId xmlns:a16="http://schemas.microsoft.com/office/drawing/2014/main" id="{36AD77CE-756C-4297-8BD0-54DA7F390587}"/>
              </a:ext>
            </a:extLst>
          </p:cNvPr>
          <p:cNvSpPr>
            <a:spLocks noGrp="1" noChangeArrowheads="1"/>
          </p:cNvSpPr>
          <p:nvPr>
            <p:ph idx="1"/>
          </p:nvPr>
        </p:nvSpPr>
        <p:spPr>
          <a:xfrm>
            <a:off x="838200" y="4851399"/>
            <a:ext cx="10909663" cy="1683544"/>
          </a:xfrm>
        </p:spPr>
        <p:txBody>
          <a:bodyPr>
            <a:normAutofit fontScale="62500" lnSpcReduction="20000"/>
          </a:bodyPr>
          <a:lstStyle/>
          <a:p>
            <a:pPr eaLnBrk="1" hangingPunct="1"/>
            <a:r>
              <a:rPr lang="en-GB" altLang="en-US" dirty="0"/>
              <a:t>The Health and Well-being Area of Learning and Experience (Area) provides a holistic structure for understanding health and well-being. It is concerned with developing the capacity of learners to navigate life's opportunities and challenges. The fundamental components of this Area are physical health and development, mental health, and emotional and social well-being. It will support learners to understand and appreciate how the different components of health and well-being are interconnected, and it recognises that good health and well-being are important to enable successful learning.</a:t>
            </a:r>
          </a:p>
          <a:p>
            <a:pPr eaLnBrk="1" hangingPunct="1"/>
            <a:r>
              <a:rPr lang="en-GB" altLang="en-US" dirty="0"/>
              <a:t>Welsh Government (2019)</a:t>
            </a:r>
          </a:p>
        </p:txBody>
      </p:sp>
      <p:pic>
        <p:nvPicPr>
          <p:cNvPr id="2" name="Online Media 1" title="Lloyd Hopkin - Iechyd a Lles / Health and Well-Being">
            <a:hlinkClick r:id="" action="ppaction://media"/>
            <a:extLst>
              <a:ext uri="{FF2B5EF4-FFF2-40B4-BE49-F238E27FC236}">
                <a16:creationId xmlns:a16="http://schemas.microsoft.com/office/drawing/2014/main" id="{25F95B83-2AFE-41F1-A902-4CB57008A34A}"/>
              </a:ext>
            </a:extLst>
          </p:cNvPr>
          <p:cNvPicPr>
            <a:picLocks noRot="1" noChangeAspect="1"/>
          </p:cNvPicPr>
          <p:nvPr>
            <a:videoFile r:link="rId1"/>
          </p:nvPr>
        </p:nvPicPr>
        <p:blipFill>
          <a:blip r:embed="rId3"/>
          <a:stretch>
            <a:fillRect/>
          </a:stretch>
        </p:blipFill>
        <p:spPr>
          <a:xfrm>
            <a:off x="2330230" y="1027906"/>
            <a:ext cx="6456719" cy="364804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B9C01-5641-4D29-99F3-5AB3B91005B3}"/>
              </a:ext>
            </a:extLst>
          </p:cNvPr>
          <p:cNvSpPr>
            <a:spLocks noGrp="1"/>
          </p:cNvSpPr>
          <p:nvPr>
            <p:ph type="title"/>
          </p:nvPr>
        </p:nvSpPr>
        <p:spPr/>
        <p:txBody>
          <a:bodyPr/>
          <a:lstStyle/>
          <a:p>
            <a:r>
              <a:rPr lang="en-GB" dirty="0" err="1"/>
              <a:t>Datganiadau</a:t>
            </a:r>
            <a:r>
              <a:rPr lang="en-GB" dirty="0"/>
              <a:t> </a:t>
            </a:r>
            <a:r>
              <a:rPr lang="en-GB" dirty="0" err="1"/>
              <a:t>o’r</a:t>
            </a:r>
            <a:r>
              <a:rPr lang="en-GB" dirty="0"/>
              <a:t> </a:t>
            </a:r>
            <a:r>
              <a:rPr lang="en-GB" dirty="0" err="1"/>
              <a:t>hyn</a:t>
            </a:r>
            <a:r>
              <a:rPr lang="en-GB" dirty="0"/>
              <a:t> </a:t>
            </a:r>
            <a:r>
              <a:rPr lang="en-GB" dirty="0" err="1"/>
              <a:t>sy’n</a:t>
            </a:r>
            <a:r>
              <a:rPr lang="en-GB" dirty="0"/>
              <a:t> </a:t>
            </a:r>
            <a:r>
              <a:rPr lang="en-GB" dirty="0" err="1"/>
              <a:t>bwysig</a:t>
            </a:r>
            <a:endParaRPr lang="en-GB" dirty="0"/>
          </a:p>
        </p:txBody>
      </p:sp>
      <p:sp>
        <p:nvSpPr>
          <p:cNvPr id="3" name="Content Placeholder 2">
            <a:extLst>
              <a:ext uri="{FF2B5EF4-FFF2-40B4-BE49-F238E27FC236}">
                <a16:creationId xmlns:a16="http://schemas.microsoft.com/office/drawing/2014/main" id="{1B2D893D-A60B-4186-8E82-069C9C960349}"/>
              </a:ext>
            </a:extLst>
          </p:cNvPr>
          <p:cNvSpPr>
            <a:spLocks noGrp="1"/>
          </p:cNvSpPr>
          <p:nvPr>
            <p:ph idx="1"/>
          </p:nvPr>
        </p:nvSpPr>
        <p:spPr>
          <a:xfrm>
            <a:off x="481149" y="2216540"/>
            <a:ext cx="10515600" cy="4351338"/>
          </a:xfrm>
        </p:spPr>
        <p:txBody>
          <a:bodyPr>
            <a:normAutofit fontScale="70000" lnSpcReduction="20000"/>
          </a:bodyPr>
          <a:lstStyle/>
          <a:p>
            <a:r>
              <a:rPr lang="en-GB" b="1" i="0" u="none" strike="noStrike" dirty="0">
                <a:solidFill>
                  <a:srgbClr val="1F1F1F"/>
                </a:solidFill>
                <a:effectLst/>
                <a:latin typeface="Arial" panose="020B0604020202020204" pitchFamily="34" charset="0"/>
              </a:rPr>
              <a:t>Mae </a:t>
            </a:r>
            <a:r>
              <a:rPr lang="en-GB" b="1" i="0" u="none" strike="noStrike" dirty="0" err="1">
                <a:solidFill>
                  <a:srgbClr val="1F1F1F"/>
                </a:solidFill>
                <a:effectLst/>
                <a:latin typeface="Arial" panose="020B0604020202020204" pitchFamily="34" charset="0"/>
              </a:rPr>
              <a:t>datblygu</a:t>
            </a:r>
            <a:r>
              <a:rPr lang="en-GB" b="1" i="0" u="none" strike="noStrike" dirty="0">
                <a:solidFill>
                  <a:srgbClr val="1F1F1F"/>
                </a:solidFill>
                <a:effectLst/>
                <a:latin typeface="Arial" panose="020B0604020202020204" pitchFamily="34" charset="0"/>
              </a:rPr>
              <a:t> iechyd a </a:t>
            </a:r>
            <a:r>
              <a:rPr lang="en-GB" b="1" i="0" u="none" strike="noStrike" dirty="0" err="1">
                <a:solidFill>
                  <a:srgbClr val="1F1F1F"/>
                </a:solidFill>
                <a:effectLst/>
                <a:latin typeface="Arial" panose="020B0604020202020204" pitchFamily="34" charset="0"/>
              </a:rPr>
              <a:t>lles</a:t>
            </a:r>
            <a:r>
              <a:rPr lang="en-GB" b="1" i="0" u="none" strike="noStrike" dirty="0">
                <a:solidFill>
                  <a:srgbClr val="1F1F1F"/>
                </a:solidFill>
                <a:effectLst/>
                <a:latin typeface="Arial" panose="020B0604020202020204" pitchFamily="34" charset="0"/>
              </a:rPr>
              <a:t> y </a:t>
            </a:r>
            <a:r>
              <a:rPr lang="en-GB" b="1" i="0" u="none" strike="noStrike" dirty="0" err="1">
                <a:solidFill>
                  <a:srgbClr val="1F1F1F"/>
                </a:solidFill>
                <a:effectLst/>
                <a:latin typeface="Arial" panose="020B0604020202020204" pitchFamily="34" charset="0"/>
              </a:rPr>
              <a:t>corff</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yn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arwain</a:t>
            </a:r>
            <a:r>
              <a:rPr lang="en-GB" b="1" i="0" u="none" strike="noStrike" dirty="0">
                <a:solidFill>
                  <a:srgbClr val="1F1F1F"/>
                </a:solidFill>
                <a:effectLst/>
                <a:latin typeface="Arial" panose="020B0604020202020204" pitchFamily="34" charset="0"/>
              </a:rPr>
              <a:t> at </a:t>
            </a:r>
            <a:r>
              <a:rPr lang="en-GB" b="1" i="0" u="none" strike="noStrike" dirty="0" err="1">
                <a:solidFill>
                  <a:srgbClr val="1F1F1F"/>
                </a:solidFill>
                <a:effectLst/>
                <a:latin typeface="Arial" panose="020B0604020202020204" pitchFamily="34" charset="0"/>
              </a:rPr>
              <a:t>fuddiannau</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gydol</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oes</a:t>
            </a:r>
            <a:r>
              <a:rPr lang="en-GB" b="1" i="0" u="none" strike="noStrike" dirty="0">
                <a:solidFill>
                  <a:srgbClr val="1F1F1F"/>
                </a:solidFill>
                <a:effectLst/>
                <a:latin typeface="Arial" panose="020B0604020202020204" pitchFamily="34" charset="0"/>
              </a:rPr>
              <a:t>. </a:t>
            </a:r>
          </a:p>
          <a:p>
            <a:pPr marL="0" indent="0">
              <a:buNone/>
            </a:pPr>
            <a:r>
              <a:rPr lang="en-GB" dirty="0"/>
              <a:t>    </a:t>
            </a:r>
            <a:r>
              <a:rPr lang="en-GB" dirty="0" err="1"/>
              <a:t>Chwaraeon</a:t>
            </a:r>
            <a:r>
              <a:rPr lang="en-GB" dirty="0"/>
              <a:t>, </a:t>
            </a:r>
            <a:r>
              <a:rPr lang="en-GB" dirty="0" err="1"/>
              <a:t>deiet</a:t>
            </a:r>
            <a:r>
              <a:rPr lang="en-GB" dirty="0"/>
              <a:t> </a:t>
            </a:r>
            <a:r>
              <a:rPr lang="en-GB" dirty="0" err="1"/>
              <a:t>cytbwys</a:t>
            </a:r>
            <a:r>
              <a:rPr lang="en-GB" dirty="0"/>
              <a:t>, </a:t>
            </a:r>
            <a:r>
              <a:rPr lang="en-GB" dirty="0" err="1"/>
              <a:t>gofal</a:t>
            </a:r>
            <a:r>
              <a:rPr lang="en-GB" dirty="0"/>
              <a:t> a </a:t>
            </a:r>
            <a:r>
              <a:rPr lang="en-GB" dirty="0" err="1"/>
              <a:t>hylendid</a:t>
            </a:r>
            <a:r>
              <a:rPr lang="en-GB" dirty="0"/>
              <a:t> </a:t>
            </a:r>
            <a:r>
              <a:rPr lang="en-GB" dirty="0" err="1"/>
              <a:t>personol</a:t>
            </a:r>
            <a:r>
              <a:rPr lang="en-GB" dirty="0"/>
              <a:t>, </a:t>
            </a:r>
            <a:r>
              <a:rPr lang="en-GB" dirty="0" err="1"/>
              <a:t>cwsg</a:t>
            </a:r>
            <a:r>
              <a:rPr lang="en-GB" dirty="0"/>
              <a:t>, </a:t>
            </a:r>
            <a:r>
              <a:rPr lang="en-GB" dirty="0" err="1"/>
              <a:t>amddiffyn</a:t>
            </a:r>
            <a:r>
              <a:rPr lang="en-GB" dirty="0"/>
              <a:t> </a:t>
            </a:r>
            <a:r>
              <a:rPr lang="en-GB" dirty="0" err="1"/>
              <a:t>rhag</a:t>
            </a:r>
            <a:r>
              <a:rPr lang="en-GB" dirty="0"/>
              <a:t> </a:t>
            </a:r>
            <a:r>
              <a:rPr lang="en-GB" dirty="0" err="1"/>
              <a:t>haint</a:t>
            </a:r>
            <a:r>
              <a:rPr lang="en-GB" dirty="0"/>
              <a:t> a </a:t>
            </a:r>
            <a:r>
              <a:rPr lang="en-GB" dirty="0" err="1"/>
              <a:t>dealltwriaeth</a:t>
            </a:r>
            <a:r>
              <a:rPr lang="en-GB" dirty="0"/>
              <a:t>    o </a:t>
            </a:r>
            <a:r>
              <a:rPr lang="en-GB" dirty="0" err="1"/>
              <a:t>arferion</a:t>
            </a:r>
            <a:r>
              <a:rPr lang="en-GB" dirty="0"/>
              <a:t> </a:t>
            </a:r>
            <a:r>
              <a:rPr lang="en-GB" dirty="0" err="1"/>
              <a:t>sy’n</a:t>
            </a:r>
            <a:r>
              <a:rPr lang="en-GB" dirty="0"/>
              <a:t> </a:t>
            </a:r>
            <a:r>
              <a:rPr lang="en-GB" dirty="0" err="1"/>
              <a:t>niweidio</a:t>
            </a:r>
            <a:r>
              <a:rPr lang="en-GB" dirty="0"/>
              <a:t> iechyd.     </a:t>
            </a:r>
          </a:p>
          <a:p>
            <a:r>
              <a:rPr lang="en-GB" b="1" i="0" u="none" strike="noStrike" dirty="0" err="1">
                <a:solidFill>
                  <a:srgbClr val="1F1F1F"/>
                </a:solidFill>
                <a:effectLst/>
                <a:latin typeface="Arial" panose="020B0604020202020204" pitchFamily="34" charset="0"/>
              </a:rPr>
              <a:t>Mae’r</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ffordd</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rydym</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yn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prosesu</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ein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profiadau</a:t>
            </a:r>
            <a:r>
              <a:rPr lang="en-GB" b="1" i="0" u="none" strike="noStrike" dirty="0">
                <a:solidFill>
                  <a:srgbClr val="1F1F1F"/>
                </a:solidFill>
                <a:effectLst/>
                <a:latin typeface="Arial" panose="020B0604020202020204" pitchFamily="34" charset="0"/>
              </a:rPr>
              <a:t> ac </a:t>
            </a:r>
            <a:r>
              <a:rPr lang="en-GB" b="1" i="0" u="none" strike="noStrike" dirty="0" err="1">
                <a:solidFill>
                  <a:srgbClr val="1F1F1F"/>
                </a:solidFill>
                <a:effectLst/>
                <a:latin typeface="Arial" panose="020B0604020202020204" pitchFamily="34" charset="0"/>
              </a:rPr>
              <a:t>yn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ymateb</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iddyn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nhw</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yn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effeithio</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ar</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ein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hiechyd</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meddwl</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a’n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lles</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emosiynol</a:t>
            </a:r>
            <a:r>
              <a:rPr lang="en-GB" b="1"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cyfleoedd</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i</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archwilio</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cymhlethdodau’r</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cysylltiadau</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hyn</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galluogir</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dysgwyr</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i</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ddeall</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nad</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yw</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teimladau</a:t>
            </a:r>
            <a:r>
              <a:rPr lang="en-GB" b="0" i="0" u="none" strike="noStrike" dirty="0">
                <a:solidFill>
                  <a:srgbClr val="1F1F1F"/>
                </a:solidFill>
                <a:effectLst/>
                <a:latin typeface="Arial" panose="020B0604020202020204" pitchFamily="34" charset="0"/>
              </a:rPr>
              <a:t> ac </a:t>
            </a:r>
            <a:r>
              <a:rPr lang="en-GB" b="0" i="0" u="none" strike="noStrike" dirty="0" err="1">
                <a:solidFill>
                  <a:srgbClr val="1F1F1F"/>
                </a:solidFill>
                <a:effectLst/>
                <a:latin typeface="Arial" panose="020B0604020202020204" pitchFamily="34" charset="0"/>
              </a:rPr>
              <a:t>emosiynau’n</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sefydlog</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nac</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yn</a:t>
            </a:r>
            <a:r>
              <a:rPr lang="en-GB" b="0" i="0" u="none" strike="noStrike" dirty="0">
                <a:solidFill>
                  <a:srgbClr val="1F1F1F"/>
                </a:solidFill>
                <a:effectLst/>
                <a:latin typeface="Arial" panose="020B0604020202020204" pitchFamily="34" charset="0"/>
              </a:rPr>
              <a:t> </a:t>
            </a:r>
            <a:r>
              <a:rPr lang="en-GB" b="0" i="0" u="none" strike="noStrike" dirty="0" err="1">
                <a:solidFill>
                  <a:srgbClr val="1F1F1F"/>
                </a:solidFill>
                <a:effectLst/>
                <a:latin typeface="Arial" panose="020B0604020202020204" pitchFamily="34" charset="0"/>
              </a:rPr>
              <a:t>gyson</a:t>
            </a:r>
            <a:r>
              <a:rPr lang="en-GB" dirty="0"/>
              <a:t>, </a:t>
            </a:r>
            <a:r>
              <a:rPr lang="en-GB" dirty="0" err="1"/>
              <a:t>datblygu</a:t>
            </a:r>
            <a:r>
              <a:rPr lang="en-GB" dirty="0"/>
              <a:t> </a:t>
            </a:r>
            <a:r>
              <a:rPr lang="en-GB" dirty="0" err="1"/>
              <a:t>empathi</a:t>
            </a:r>
            <a:r>
              <a:rPr lang="en-GB" dirty="0"/>
              <a:t>, </a:t>
            </a:r>
            <a:r>
              <a:rPr lang="en-GB" dirty="0" err="1"/>
              <a:t>datblygu</a:t>
            </a:r>
            <a:r>
              <a:rPr lang="en-GB" dirty="0"/>
              <a:t> </a:t>
            </a:r>
            <a:r>
              <a:rPr lang="en-GB" dirty="0" err="1"/>
              <a:t>stratefathau</a:t>
            </a:r>
            <a:r>
              <a:rPr lang="en-GB" dirty="0"/>
              <a:t> </a:t>
            </a:r>
            <a:r>
              <a:rPr lang="en-GB" dirty="0" err="1"/>
              <a:t>sy’n</a:t>
            </a:r>
            <a:r>
              <a:rPr lang="en-GB" dirty="0"/>
              <a:t> </a:t>
            </a:r>
            <a:r>
              <a:rPr lang="en-GB" dirty="0" err="1"/>
              <a:t>gymorth</a:t>
            </a:r>
            <a:r>
              <a:rPr lang="en-GB" dirty="0"/>
              <a:t> i </a:t>
            </a:r>
            <a:r>
              <a:rPr lang="en-GB" dirty="0" err="1"/>
              <a:t>reoli</a:t>
            </a:r>
            <a:r>
              <a:rPr lang="en-GB" dirty="0"/>
              <a:t> </a:t>
            </a:r>
            <a:r>
              <a:rPr lang="en-GB" dirty="0" err="1"/>
              <a:t>emosiynau</a:t>
            </a:r>
            <a:endParaRPr lang="en-GB" dirty="0"/>
          </a:p>
          <a:p>
            <a:r>
              <a:rPr lang="en-GB" b="1" i="0" u="none" strike="noStrike" dirty="0" err="1">
                <a:solidFill>
                  <a:srgbClr val="1F1F1F"/>
                </a:solidFill>
                <a:effectLst/>
                <a:latin typeface="Arial" panose="020B0604020202020204" pitchFamily="34" charset="0"/>
              </a:rPr>
              <a:t>Mae’r</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ffordd</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rydym</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yn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gwneud</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penderfyniadau</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yn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effeithio</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ar</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ansawdd</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ein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bywydau</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ni</a:t>
            </a:r>
            <a:r>
              <a:rPr lang="en-GB" b="1" i="0" u="none" strike="noStrike" dirty="0">
                <a:solidFill>
                  <a:srgbClr val="1F1F1F"/>
                </a:solidFill>
                <a:effectLst/>
                <a:latin typeface="Arial" panose="020B0604020202020204" pitchFamily="34" charset="0"/>
              </a:rPr>
              <a:t> a </a:t>
            </a:r>
            <a:r>
              <a:rPr lang="en-GB" b="1" i="0" u="none" strike="noStrike" dirty="0" err="1">
                <a:solidFill>
                  <a:srgbClr val="1F1F1F"/>
                </a:solidFill>
                <a:effectLst/>
                <a:latin typeface="Arial" panose="020B0604020202020204" pitchFamily="34" charset="0"/>
              </a:rPr>
              <a:t>bywydau</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eraill</a:t>
            </a:r>
            <a:r>
              <a:rPr lang="en-GB" b="1" i="0" u="none" strike="noStrike" dirty="0">
                <a:solidFill>
                  <a:srgbClr val="1F1F1F"/>
                </a:solidFill>
                <a:effectLst/>
                <a:latin typeface="Arial" panose="020B0604020202020204" pitchFamily="34" charset="0"/>
              </a:rPr>
              <a:t> </a:t>
            </a:r>
            <a:r>
              <a:rPr lang="en-GB" dirty="0" err="1">
                <a:solidFill>
                  <a:srgbClr val="1F1F1F"/>
                </a:solidFill>
                <a:latin typeface="Arial" panose="020B0604020202020204" pitchFamily="34" charset="0"/>
              </a:rPr>
              <a:t>Datblygu’r</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sgiliau</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meddwl</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beirniadol</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angenrheidiol</a:t>
            </a:r>
            <a:r>
              <a:rPr lang="en-GB" dirty="0">
                <a:solidFill>
                  <a:srgbClr val="1F1F1F"/>
                </a:solidFill>
                <a:latin typeface="Arial" panose="020B0604020202020204" pitchFamily="34" charset="0"/>
              </a:rPr>
              <a:t> er </a:t>
            </a:r>
            <a:r>
              <a:rPr lang="en-GB" dirty="0" err="1">
                <a:solidFill>
                  <a:srgbClr val="1F1F1F"/>
                </a:solidFill>
                <a:latin typeface="Arial" panose="020B0604020202020204" pitchFamily="34" charset="0"/>
              </a:rPr>
              <a:t>mwyn</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gallu</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pwyso</a:t>
            </a:r>
            <a:r>
              <a:rPr lang="en-GB" dirty="0">
                <a:solidFill>
                  <a:srgbClr val="1F1F1F"/>
                </a:solidFill>
                <a:latin typeface="Arial" panose="020B0604020202020204" pitchFamily="34" charset="0"/>
              </a:rPr>
              <a:t> a </a:t>
            </a:r>
            <a:r>
              <a:rPr lang="en-GB" dirty="0" err="1">
                <a:solidFill>
                  <a:srgbClr val="1F1F1F"/>
                </a:solidFill>
                <a:latin typeface="Arial" panose="020B0604020202020204" pitchFamily="34" charset="0"/>
              </a:rPr>
              <a:t>mesur</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goblygiadau</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posibl</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eu</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penderfyniadau</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gan</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gynnwys</a:t>
            </a:r>
            <a:r>
              <a:rPr lang="en-GB" dirty="0">
                <a:solidFill>
                  <a:srgbClr val="1F1F1F"/>
                </a:solidFill>
                <a:latin typeface="Arial" panose="020B0604020202020204" pitchFamily="34" charset="0"/>
              </a:rPr>
              <a:t> y </a:t>
            </a:r>
            <a:r>
              <a:rPr lang="en-GB" dirty="0" err="1">
                <a:solidFill>
                  <a:srgbClr val="1F1F1F"/>
                </a:solidFill>
                <a:latin typeface="Arial" panose="020B0604020202020204" pitchFamily="34" charset="0"/>
              </a:rPr>
              <a:t>risg</a:t>
            </a:r>
            <a:r>
              <a:rPr lang="en-GB" dirty="0">
                <a:solidFill>
                  <a:srgbClr val="1F1F1F"/>
                </a:solidFill>
                <a:latin typeface="Arial" panose="020B0604020202020204" pitchFamily="34" charset="0"/>
              </a:rPr>
              <a:t>,</a:t>
            </a:r>
            <a:r>
              <a:rPr lang="en-GB" dirty="0"/>
              <a:t> </a:t>
            </a:r>
            <a:r>
              <a:rPr lang="en-GB" dirty="0" err="1"/>
              <a:t>iddynt</a:t>
            </a:r>
            <a:r>
              <a:rPr lang="en-GB" dirty="0"/>
              <a:t> </a:t>
            </a:r>
            <a:r>
              <a:rPr lang="en-GB" dirty="0" err="1"/>
              <a:t>nhw</a:t>
            </a:r>
            <a:r>
              <a:rPr lang="en-GB" dirty="0"/>
              <a:t> </a:t>
            </a:r>
            <a:r>
              <a:rPr lang="en-GB" dirty="0" err="1"/>
              <a:t>eu</a:t>
            </a:r>
            <a:r>
              <a:rPr lang="en-GB" dirty="0"/>
              <a:t> </a:t>
            </a:r>
            <a:r>
              <a:rPr lang="en-GB" dirty="0" err="1"/>
              <a:t>hunain</a:t>
            </a:r>
            <a:r>
              <a:rPr lang="en-GB" dirty="0"/>
              <a:t> ac </a:t>
            </a:r>
            <a:r>
              <a:rPr lang="en-GB" dirty="0" err="1"/>
              <a:t>eraill</a:t>
            </a:r>
            <a:r>
              <a:rPr lang="en-GB" dirty="0"/>
              <a:t>.</a:t>
            </a:r>
          </a:p>
          <a:p>
            <a:r>
              <a:rPr lang="en-GB" b="1" i="0" u="none" strike="noStrike" dirty="0" err="1">
                <a:solidFill>
                  <a:srgbClr val="1F1F1F"/>
                </a:solidFill>
                <a:effectLst/>
                <a:latin typeface="Arial" panose="020B0604020202020204" pitchFamily="34" charset="0"/>
              </a:rPr>
              <a:t>Mae’r</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ffordd</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rydym</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yn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ymwneud</a:t>
            </a:r>
            <a:r>
              <a:rPr lang="en-GB" b="1" i="0" u="none" strike="noStrike" dirty="0">
                <a:solidFill>
                  <a:srgbClr val="1F1F1F"/>
                </a:solidFill>
                <a:effectLst/>
                <a:latin typeface="Arial" panose="020B0604020202020204" pitchFamily="34" charset="0"/>
              </a:rPr>
              <a:t> â </a:t>
            </a:r>
            <a:r>
              <a:rPr lang="en-GB" b="1" i="0" u="none" strike="noStrike" dirty="0" err="1">
                <a:solidFill>
                  <a:srgbClr val="1F1F1F"/>
                </a:solidFill>
                <a:effectLst/>
                <a:latin typeface="Arial" panose="020B0604020202020204" pitchFamily="34" charset="0"/>
              </a:rPr>
              <a:t>dylanwadau</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cymdeithasol</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yn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siapio</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pwy</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ydyn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ni</a:t>
            </a:r>
            <a:r>
              <a:rPr lang="en-GB" b="1" i="0" u="none" strike="noStrike" dirty="0">
                <a:solidFill>
                  <a:srgbClr val="1F1F1F"/>
                </a:solidFill>
                <a:effectLst/>
                <a:latin typeface="Arial" panose="020B0604020202020204" pitchFamily="34" charset="0"/>
              </a:rPr>
              <a:t>, ac </a:t>
            </a:r>
            <a:r>
              <a:rPr lang="en-GB" b="1" i="0" u="none" strike="noStrike" dirty="0" err="1">
                <a:solidFill>
                  <a:srgbClr val="1F1F1F"/>
                </a:solidFill>
                <a:effectLst/>
                <a:latin typeface="Arial" panose="020B0604020202020204" pitchFamily="34" charset="0"/>
              </a:rPr>
              <a:t>yn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effeithio</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ar</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ein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hiechyd</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a’n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lles</a:t>
            </a:r>
            <a:r>
              <a:rPr lang="en-GB" b="1" i="0" u="none" strike="noStrike" dirty="0">
                <a:solidFill>
                  <a:srgbClr val="1F1F1F"/>
                </a:solidFill>
                <a:effectLst/>
                <a:latin typeface="Arial" panose="020B0604020202020204" pitchFamily="34" charset="0"/>
              </a:rPr>
              <a:t>. </a:t>
            </a:r>
            <a:r>
              <a:rPr lang="en-GB" dirty="0" err="1">
                <a:solidFill>
                  <a:srgbClr val="1F1F1F"/>
                </a:solidFill>
                <a:latin typeface="Arial" panose="020B0604020202020204" pitchFamily="34" charset="0"/>
              </a:rPr>
              <a:t>Deall</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rôl</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dylanwadau</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cymdeithasol</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yn</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cynnwys</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rheolau</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normau</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cymdeithasol</a:t>
            </a:r>
            <a:r>
              <a:rPr lang="en-GB" dirty="0">
                <a:solidFill>
                  <a:srgbClr val="1F1F1F"/>
                </a:solidFill>
                <a:latin typeface="Arial" panose="020B0604020202020204" pitchFamily="34" charset="0"/>
              </a:rPr>
              <a:t>, </a:t>
            </a:r>
            <a:r>
              <a:rPr lang="en-GB" dirty="0" err="1">
                <a:solidFill>
                  <a:srgbClr val="1F1F1F"/>
                </a:solidFill>
                <a:latin typeface="Arial" panose="020B0604020202020204" pitchFamily="34" charset="0"/>
              </a:rPr>
              <a:t>agweddau</a:t>
            </a:r>
            <a:r>
              <a:rPr lang="en-GB" dirty="0">
                <a:solidFill>
                  <a:srgbClr val="1F1F1F"/>
                </a:solidFill>
                <a:latin typeface="Arial" panose="020B0604020202020204" pitchFamily="34" charset="0"/>
              </a:rPr>
              <a:t> a </a:t>
            </a:r>
            <a:r>
              <a:rPr lang="en-GB" dirty="0" err="1">
                <a:solidFill>
                  <a:srgbClr val="1F1F1F"/>
                </a:solidFill>
                <a:latin typeface="Arial" panose="020B0604020202020204" pitchFamily="34" charset="0"/>
              </a:rPr>
              <a:t>gwerthoedd</a:t>
            </a:r>
            <a:r>
              <a:rPr lang="en-GB" dirty="0">
                <a:solidFill>
                  <a:srgbClr val="1F1F1F"/>
                </a:solidFill>
                <a:latin typeface="Arial" panose="020B0604020202020204" pitchFamily="34" charset="0"/>
              </a:rPr>
              <a:t>. </a:t>
            </a:r>
            <a:endParaRPr lang="en-GB" dirty="0"/>
          </a:p>
          <a:p>
            <a:r>
              <a:rPr lang="en-GB" b="1" i="0" u="none" strike="noStrike" dirty="0">
                <a:solidFill>
                  <a:srgbClr val="1F1F1F"/>
                </a:solidFill>
                <a:effectLst/>
                <a:latin typeface="Arial" panose="020B0604020202020204" pitchFamily="34" charset="0"/>
              </a:rPr>
              <a:t>Mae </a:t>
            </a:r>
            <a:r>
              <a:rPr lang="en-GB" b="1" i="0" u="none" strike="noStrike" dirty="0" err="1">
                <a:solidFill>
                  <a:srgbClr val="1F1F1F"/>
                </a:solidFill>
                <a:effectLst/>
                <a:latin typeface="Arial" panose="020B0604020202020204" pitchFamily="34" charset="0"/>
              </a:rPr>
              <a:t>cydberthnasau</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iach</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yn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hanfodol</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ar</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gyfer</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ein</a:t>
            </a:r>
            <a:r>
              <a:rPr lang="en-GB" b="1" i="0" u="none" strike="noStrike" dirty="0">
                <a:solidFill>
                  <a:srgbClr val="1F1F1F"/>
                </a:solidFill>
                <a:effectLst/>
                <a:latin typeface="Arial" panose="020B0604020202020204" pitchFamily="34" charset="0"/>
              </a:rPr>
              <a:t> </a:t>
            </a:r>
            <a:r>
              <a:rPr lang="en-GB" b="1" i="0" u="none" strike="noStrike" dirty="0" err="1">
                <a:solidFill>
                  <a:srgbClr val="1F1F1F"/>
                </a:solidFill>
                <a:effectLst/>
                <a:latin typeface="Arial" panose="020B0604020202020204" pitchFamily="34" charset="0"/>
              </a:rPr>
              <a:t>lles</a:t>
            </a:r>
            <a:r>
              <a:rPr lang="en-GB" b="1" i="0" u="none" strike="noStrike" dirty="0">
                <a:solidFill>
                  <a:srgbClr val="1F1F1F"/>
                </a:solidFill>
                <a:effectLst/>
                <a:latin typeface="Arial" panose="020B0604020202020204" pitchFamily="34" charset="0"/>
              </a:rPr>
              <a:t>. </a:t>
            </a:r>
            <a:r>
              <a:rPr lang="en-GB" dirty="0" err="1"/>
              <a:t>Ffurfio</a:t>
            </a:r>
            <a:r>
              <a:rPr lang="en-GB" dirty="0"/>
              <a:t>, </a:t>
            </a:r>
            <a:r>
              <a:rPr lang="en-GB" dirty="0" err="1"/>
              <a:t>meithin</a:t>
            </a:r>
            <a:r>
              <a:rPr lang="en-GB" dirty="0"/>
              <a:t>  a </a:t>
            </a:r>
            <a:r>
              <a:rPr lang="en-GB" dirty="0" err="1"/>
              <a:t>chynnal</a:t>
            </a:r>
            <a:r>
              <a:rPr lang="en-GB" dirty="0"/>
              <a:t> </a:t>
            </a:r>
            <a:r>
              <a:rPr lang="en-GB" dirty="0" err="1"/>
              <a:t>cydberthnasau</a:t>
            </a:r>
            <a:r>
              <a:rPr lang="en-GB" dirty="0"/>
              <a:t> a </a:t>
            </a:r>
            <a:r>
              <a:rPr lang="en-GB" dirty="0" err="1"/>
              <a:t>deall</a:t>
            </a:r>
            <a:r>
              <a:rPr lang="en-GB" dirty="0"/>
              <a:t> y </a:t>
            </a:r>
            <a:r>
              <a:rPr lang="en-GB" dirty="0" err="1"/>
              <a:t>byddan</a:t>
            </a:r>
            <a:r>
              <a:rPr lang="en-GB" dirty="0"/>
              <a:t> </a:t>
            </a:r>
            <a:r>
              <a:rPr lang="en-GB" dirty="0" err="1"/>
              <a:t>nhw</a:t>
            </a:r>
            <a:r>
              <a:rPr lang="en-GB" dirty="0"/>
              <a:t> </a:t>
            </a:r>
            <a:r>
              <a:rPr lang="en-GB" dirty="0" err="1"/>
              <a:t>yn</a:t>
            </a:r>
            <a:r>
              <a:rPr lang="en-GB" dirty="0"/>
              <a:t> </a:t>
            </a:r>
            <a:r>
              <a:rPr lang="en-GB" dirty="0" err="1"/>
              <a:t>cael</a:t>
            </a:r>
            <a:r>
              <a:rPr lang="en-GB" dirty="0"/>
              <a:t> </a:t>
            </a:r>
            <a:r>
              <a:rPr lang="en-GB" dirty="0" err="1"/>
              <a:t>profiad</a:t>
            </a:r>
            <a:r>
              <a:rPr lang="en-GB" dirty="0"/>
              <a:t> o </a:t>
            </a:r>
            <a:r>
              <a:rPr lang="en-GB" dirty="0" err="1"/>
              <a:t>amrywiaeth</a:t>
            </a:r>
            <a:r>
              <a:rPr lang="en-GB" dirty="0"/>
              <a:t> o </a:t>
            </a:r>
            <a:r>
              <a:rPr lang="en-GB" dirty="0" err="1"/>
              <a:t>gydberthnasau</a:t>
            </a:r>
            <a:r>
              <a:rPr lang="en-GB" dirty="0"/>
              <a:t>.</a:t>
            </a:r>
          </a:p>
        </p:txBody>
      </p:sp>
      <p:pic>
        <p:nvPicPr>
          <p:cNvPr id="5" name="Picture 4" descr="Icon&#10;&#10;Description automatically generated">
            <a:extLst>
              <a:ext uri="{FF2B5EF4-FFF2-40B4-BE49-F238E27FC236}">
                <a16:creationId xmlns:a16="http://schemas.microsoft.com/office/drawing/2014/main" id="{BAA68F8F-9896-411E-BBA5-927709E70AB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16937" y="521108"/>
            <a:ext cx="1521325" cy="1695432"/>
          </a:xfrm>
          <a:prstGeom prst="rect">
            <a:avLst/>
          </a:prstGeom>
        </p:spPr>
      </p:pic>
    </p:spTree>
    <p:extLst>
      <p:ext uri="{BB962C8B-B14F-4D97-AF65-F5344CB8AC3E}">
        <p14:creationId xmlns:p14="http://schemas.microsoft.com/office/powerpoint/2010/main" val="22197535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B9C01-5641-4D29-99F3-5AB3B91005B3}"/>
              </a:ext>
            </a:extLst>
          </p:cNvPr>
          <p:cNvSpPr>
            <a:spLocks noGrp="1"/>
          </p:cNvSpPr>
          <p:nvPr>
            <p:ph type="title"/>
          </p:nvPr>
        </p:nvSpPr>
        <p:spPr/>
        <p:txBody>
          <a:bodyPr/>
          <a:lstStyle/>
          <a:p>
            <a:r>
              <a:rPr lang="en-GB" dirty="0"/>
              <a:t>Statements of what matters</a:t>
            </a:r>
          </a:p>
        </p:txBody>
      </p:sp>
      <p:sp>
        <p:nvSpPr>
          <p:cNvPr id="3" name="Content Placeholder 2">
            <a:extLst>
              <a:ext uri="{FF2B5EF4-FFF2-40B4-BE49-F238E27FC236}">
                <a16:creationId xmlns:a16="http://schemas.microsoft.com/office/drawing/2014/main" id="{1B2D893D-A60B-4186-8E82-069C9C960349}"/>
              </a:ext>
            </a:extLst>
          </p:cNvPr>
          <p:cNvSpPr>
            <a:spLocks noGrp="1"/>
          </p:cNvSpPr>
          <p:nvPr>
            <p:ph idx="1"/>
          </p:nvPr>
        </p:nvSpPr>
        <p:spPr>
          <a:xfrm>
            <a:off x="637903" y="2233185"/>
            <a:ext cx="10515600" cy="4351338"/>
          </a:xfrm>
        </p:spPr>
        <p:txBody>
          <a:bodyPr>
            <a:normAutofit fontScale="62500" lnSpcReduction="20000"/>
          </a:bodyPr>
          <a:lstStyle/>
          <a:p>
            <a:r>
              <a:rPr lang="en-GB" b="1" dirty="0"/>
              <a:t>Developing physical health and well-being has lifelong benefits</a:t>
            </a:r>
          </a:p>
          <a:p>
            <a:r>
              <a:rPr lang="en-GB" dirty="0"/>
              <a:t>Sport, balanced diet, personal care and hygiene, sleep, protection from infection and an understanding of health-harming behaviours</a:t>
            </a:r>
          </a:p>
          <a:p>
            <a:r>
              <a:rPr lang="en-GB" b="1" dirty="0"/>
              <a:t>How we process and respond to our experiences affects our mental health and emotional well-being</a:t>
            </a:r>
          </a:p>
          <a:p>
            <a:r>
              <a:rPr lang="en-GB" dirty="0"/>
              <a:t>opportunities to explore the complexities of connections between experiences, to recognise that feelings and emotions are neither fixed nor consistent, developing empathy, developing strategies to help regulate emotions</a:t>
            </a:r>
          </a:p>
          <a:p>
            <a:r>
              <a:rPr lang="en-GB" b="1" dirty="0"/>
              <a:t>Our decision making impacts on the quality of our lives and the lives of others</a:t>
            </a:r>
          </a:p>
          <a:p>
            <a:r>
              <a:rPr lang="en-GB" dirty="0"/>
              <a:t>Develop appropriate critical thinking skills necessary to consider their decision-making in terms of possible implication, including risks, for themselves and others.</a:t>
            </a:r>
          </a:p>
          <a:p>
            <a:r>
              <a:rPr lang="en-GB" b="1" dirty="0"/>
              <a:t>How we engage with social influences shapes who we are and affects our health and well-being</a:t>
            </a:r>
          </a:p>
          <a:p>
            <a:r>
              <a:rPr lang="en-GB" dirty="0"/>
              <a:t>Understanding the role of social influence including rules, social norms, attitudes and values.</a:t>
            </a:r>
          </a:p>
          <a:p>
            <a:r>
              <a:rPr lang="en-GB" b="1" dirty="0"/>
              <a:t>Healthy relationships are fundamental to our well-being</a:t>
            </a:r>
          </a:p>
          <a:p>
            <a:r>
              <a:rPr lang="en-GB" dirty="0"/>
              <a:t>Forming, nurturing and maintaining relationships and understanding that they will experience a range of relationships</a:t>
            </a:r>
          </a:p>
        </p:txBody>
      </p:sp>
      <p:pic>
        <p:nvPicPr>
          <p:cNvPr id="4" name="Picture 3" descr="Icon&#10;&#10;Description automatically generated">
            <a:extLst>
              <a:ext uri="{FF2B5EF4-FFF2-40B4-BE49-F238E27FC236}">
                <a16:creationId xmlns:a16="http://schemas.microsoft.com/office/drawing/2014/main" id="{3A18584C-1FFB-49B9-8F00-BB172283ECA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38262" y="451439"/>
            <a:ext cx="1521325" cy="1695432"/>
          </a:xfrm>
          <a:prstGeom prst="rect">
            <a:avLst/>
          </a:prstGeom>
        </p:spPr>
      </p:pic>
    </p:spTree>
    <p:extLst>
      <p:ext uri="{BB962C8B-B14F-4D97-AF65-F5344CB8AC3E}">
        <p14:creationId xmlns:p14="http://schemas.microsoft.com/office/powerpoint/2010/main" val="11458753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1FB22-9A7D-411A-93A1-255D7F8ECCE6}"/>
              </a:ext>
            </a:extLst>
          </p:cNvPr>
          <p:cNvSpPr>
            <a:spLocks noGrp="1"/>
          </p:cNvSpPr>
          <p:nvPr>
            <p:ph type="title"/>
          </p:nvPr>
        </p:nvSpPr>
        <p:spPr/>
        <p:txBody>
          <a:bodyPr rtlCol="0">
            <a:normAutofit fontScale="90000"/>
          </a:bodyPr>
          <a:lstStyle/>
          <a:p>
            <a:pPr eaLnBrk="1" fontAlgn="auto" hangingPunct="1">
              <a:spcAft>
                <a:spcPts val="0"/>
              </a:spcAft>
              <a:defRPr/>
            </a:pPr>
            <a:r>
              <a:rPr lang="en-GB" sz="4000" b="1" dirty="0"/>
              <a:t>Beth </a:t>
            </a:r>
            <a:r>
              <a:rPr lang="en-GB" sz="4000" b="1" dirty="0" err="1"/>
              <a:t>yw</a:t>
            </a:r>
            <a:r>
              <a:rPr lang="en-GB" sz="4000" b="1" dirty="0"/>
              <a:t> </a:t>
            </a:r>
            <a:r>
              <a:rPr lang="en-GB" sz="4000" b="1" dirty="0" err="1"/>
              <a:t>prif</a:t>
            </a:r>
            <a:r>
              <a:rPr lang="en-GB" sz="4000" b="1" dirty="0"/>
              <a:t> </a:t>
            </a:r>
            <a:r>
              <a:rPr lang="en-GB" sz="4000" b="1" dirty="0" err="1"/>
              <a:t>ddibenion</a:t>
            </a:r>
            <a:r>
              <a:rPr lang="en-GB" sz="4000" b="1" dirty="0"/>
              <a:t> </a:t>
            </a:r>
            <a:r>
              <a:rPr lang="en-GB" sz="4000" b="1" dirty="0" err="1"/>
              <a:t>dysgu</a:t>
            </a:r>
            <a:r>
              <a:rPr lang="en-GB" sz="4000" b="1" dirty="0"/>
              <a:t> </a:t>
            </a:r>
            <a:r>
              <a:rPr lang="en-GB" sz="4000" b="1" dirty="0" err="1"/>
              <a:t>ym</a:t>
            </a:r>
            <a:r>
              <a:rPr lang="en-GB" sz="4000" b="1" dirty="0"/>
              <a:t> </a:t>
            </a:r>
            <a:r>
              <a:rPr lang="en-GB" sz="4000" b="1" dirty="0" err="1"/>
              <a:t>maes</a:t>
            </a:r>
            <a:r>
              <a:rPr lang="en-GB" sz="4000" b="1" dirty="0"/>
              <a:t> iechyd a </a:t>
            </a:r>
            <a:r>
              <a:rPr lang="en-GB" sz="4000" b="1" dirty="0" err="1"/>
              <a:t>lles</a:t>
            </a:r>
            <a:r>
              <a:rPr lang="en-GB" sz="4000" b="1" dirty="0"/>
              <a:t>?</a:t>
            </a:r>
            <a:br>
              <a:rPr lang="en-GB" b="1" dirty="0">
                <a:solidFill>
                  <a:schemeClr val="accent1">
                    <a:lumMod val="75000"/>
                  </a:schemeClr>
                </a:solidFill>
              </a:rPr>
            </a:br>
            <a:endParaRPr lang="en-GB" b="1" dirty="0">
              <a:solidFill>
                <a:schemeClr val="accent1">
                  <a:lumMod val="75000"/>
                </a:schemeClr>
              </a:solidFill>
            </a:endParaRPr>
          </a:p>
        </p:txBody>
      </p:sp>
      <p:sp>
        <p:nvSpPr>
          <p:cNvPr id="3" name="Content Placeholder 2">
            <a:extLst>
              <a:ext uri="{FF2B5EF4-FFF2-40B4-BE49-F238E27FC236}">
                <a16:creationId xmlns:a16="http://schemas.microsoft.com/office/drawing/2014/main" id="{6C093F1F-5AE8-42D7-9CFC-E074D1AE6825}"/>
              </a:ext>
            </a:extLst>
          </p:cNvPr>
          <p:cNvSpPr>
            <a:spLocks noGrp="1"/>
          </p:cNvSpPr>
          <p:nvPr>
            <p:ph idx="1"/>
          </p:nvPr>
        </p:nvSpPr>
        <p:spPr>
          <a:xfrm>
            <a:off x="677863" y="1655763"/>
            <a:ext cx="8596312" cy="4808537"/>
          </a:xfrm>
        </p:spPr>
        <p:txBody>
          <a:bodyPr rtlCol="0">
            <a:normAutofit fontScale="77500" lnSpcReduction="20000"/>
          </a:bodyPr>
          <a:lstStyle/>
          <a:p>
            <a:pPr eaLnBrk="1" fontAlgn="auto" hangingPunct="1">
              <a:spcAft>
                <a:spcPts val="0"/>
              </a:spcAft>
              <a:buClr>
                <a:schemeClr val="accent1">
                  <a:lumMod val="75000"/>
                </a:schemeClr>
              </a:buClr>
              <a:buFont typeface="Wingdings" panose="05000000000000000000" pitchFamily="2" charset="2"/>
              <a:buChar char="v"/>
              <a:defRPr/>
            </a:pPr>
            <a:r>
              <a:rPr lang="en-GB" dirty="0">
                <a:solidFill>
                  <a:schemeClr val="tx1">
                    <a:lumMod val="75000"/>
                    <a:lumOff val="25000"/>
                  </a:schemeClr>
                </a:solidFill>
              </a:rPr>
              <a:t>Mae </a:t>
            </a:r>
            <a:r>
              <a:rPr lang="en-GB" dirty="0" err="1">
                <a:solidFill>
                  <a:schemeClr val="tx1">
                    <a:lumMod val="75000"/>
                    <a:lumOff val="25000"/>
                  </a:schemeClr>
                </a:solidFill>
              </a:rPr>
              <a:t>dysgu</a:t>
            </a:r>
            <a:r>
              <a:rPr lang="en-GB" dirty="0">
                <a:solidFill>
                  <a:schemeClr val="tx1">
                    <a:lumMod val="75000"/>
                    <a:lumOff val="25000"/>
                  </a:schemeClr>
                </a:solidFill>
              </a:rPr>
              <a:t> </a:t>
            </a:r>
            <a:r>
              <a:rPr lang="en-GB" dirty="0" err="1">
                <a:solidFill>
                  <a:schemeClr val="tx1">
                    <a:lumMod val="75000"/>
                    <a:lumOff val="25000"/>
                  </a:schemeClr>
                </a:solidFill>
              </a:rPr>
              <a:t>ym</a:t>
            </a:r>
            <a:r>
              <a:rPr lang="en-GB" dirty="0">
                <a:solidFill>
                  <a:schemeClr val="tx1">
                    <a:lumMod val="75000"/>
                    <a:lumOff val="25000"/>
                  </a:schemeClr>
                </a:solidFill>
              </a:rPr>
              <a:t> </a:t>
            </a:r>
            <a:r>
              <a:rPr lang="en-GB" dirty="0" err="1">
                <a:solidFill>
                  <a:schemeClr val="tx1">
                    <a:lumMod val="75000"/>
                    <a:lumOff val="25000"/>
                  </a:schemeClr>
                </a:solidFill>
              </a:rPr>
              <a:t>maes</a:t>
            </a:r>
            <a:r>
              <a:rPr lang="en-GB" dirty="0">
                <a:solidFill>
                  <a:schemeClr val="tx1">
                    <a:lumMod val="75000"/>
                    <a:lumOff val="25000"/>
                  </a:schemeClr>
                </a:solidFill>
              </a:rPr>
              <a:t> iechyd a </a:t>
            </a:r>
            <a:r>
              <a:rPr lang="en-GB" dirty="0" err="1">
                <a:solidFill>
                  <a:schemeClr val="tx1">
                    <a:lumMod val="75000"/>
                    <a:lumOff val="25000"/>
                  </a:schemeClr>
                </a:solidFill>
              </a:rPr>
              <a:t>lles</a:t>
            </a:r>
            <a:r>
              <a:rPr lang="en-GB" dirty="0">
                <a:solidFill>
                  <a:schemeClr val="tx1">
                    <a:lumMod val="75000"/>
                    <a:lumOff val="25000"/>
                  </a:schemeClr>
                </a:solidFill>
              </a:rPr>
              <a:t> </a:t>
            </a:r>
            <a:r>
              <a:rPr lang="en-GB" dirty="0" err="1">
                <a:solidFill>
                  <a:schemeClr val="tx1">
                    <a:lumMod val="75000"/>
                    <a:lumOff val="25000"/>
                  </a:schemeClr>
                </a:solidFill>
              </a:rPr>
              <a:t>yn</a:t>
            </a:r>
            <a:r>
              <a:rPr lang="en-GB" dirty="0">
                <a:solidFill>
                  <a:schemeClr val="tx1">
                    <a:lumMod val="75000"/>
                    <a:lumOff val="25000"/>
                  </a:schemeClr>
                </a:solidFill>
              </a:rPr>
              <a:t> </a:t>
            </a:r>
            <a:r>
              <a:rPr lang="en-GB" dirty="0" err="1">
                <a:solidFill>
                  <a:schemeClr val="tx1">
                    <a:lumMod val="75000"/>
                    <a:lumOff val="25000"/>
                  </a:schemeClr>
                </a:solidFill>
              </a:rPr>
              <a:t>sicrhau</a:t>
            </a:r>
            <a:r>
              <a:rPr lang="en-GB" dirty="0">
                <a:solidFill>
                  <a:schemeClr val="tx1">
                    <a:lumMod val="75000"/>
                    <a:lumOff val="25000"/>
                  </a:schemeClr>
                </a:solidFill>
              </a:rPr>
              <a:t> bod plant a </a:t>
            </a:r>
            <a:r>
              <a:rPr lang="en-GB" dirty="0" err="1">
                <a:solidFill>
                  <a:schemeClr val="tx1">
                    <a:lumMod val="75000"/>
                    <a:lumOff val="25000"/>
                  </a:schemeClr>
                </a:solidFill>
              </a:rPr>
              <a:t>phobl</a:t>
            </a:r>
            <a:r>
              <a:rPr lang="en-GB" dirty="0">
                <a:solidFill>
                  <a:schemeClr val="tx1">
                    <a:lumMod val="75000"/>
                    <a:lumOff val="25000"/>
                  </a:schemeClr>
                </a:solidFill>
              </a:rPr>
              <a:t> </a:t>
            </a:r>
            <a:r>
              <a:rPr lang="en-GB" dirty="0" err="1">
                <a:solidFill>
                  <a:schemeClr val="tx1">
                    <a:lumMod val="75000"/>
                    <a:lumOff val="25000"/>
                  </a:schemeClr>
                </a:solidFill>
              </a:rPr>
              <a:t>ifanc</a:t>
            </a:r>
            <a:r>
              <a:rPr lang="en-GB" dirty="0">
                <a:solidFill>
                  <a:schemeClr val="tx1">
                    <a:lumMod val="75000"/>
                    <a:lumOff val="25000"/>
                  </a:schemeClr>
                </a:solidFill>
              </a:rPr>
              <a:t> </a:t>
            </a:r>
            <a:r>
              <a:rPr lang="en-GB" dirty="0" err="1">
                <a:solidFill>
                  <a:schemeClr val="tx1">
                    <a:lumMod val="75000"/>
                    <a:lumOff val="25000"/>
                  </a:schemeClr>
                </a:solidFill>
              </a:rPr>
              <a:t>yn</a:t>
            </a:r>
            <a:r>
              <a:rPr lang="en-GB" dirty="0">
                <a:solidFill>
                  <a:schemeClr val="tx1">
                    <a:lumMod val="75000"/>
                    <a:lumOff val="25000"/>
                  </a:schemeClr>
                </a:solidFill>
              </a:rPr>
              <a:t> </a:t>
            </a:r>
            <a:r>
              <a:rPr lang="en-GB" dirty="0" err="1">
                <a:solidFill>
                  <a:schemeClr val="tx1">
                    <a:lumMod val="75000"/>
                    <a:lumOff val="25000"/>
                  </a:schemeClr>
                </a:solidFill>
              </a:rPr>
              <a:t>datblygu'r</a:t>
            </a:r>
            <a:r>
              <a:rPr lang="en-GB" dirty="0">
                <a:solidFill>
                  <a:schemeClr val="tx1">
                    <a:lumMod val="75000"/>
                    <a:lumOff val="25000"/>
                  </a:schemeClr>
                </a:solidFill>
              </a:rPr>
              <a:t> </a:t>
            </a:r>
            <a:r>
              <a:rPr lang="en-GB" dirty="0" err="1">
                <a:solidFill>
                  <a:schemeClr val="tx1">
                    <a:lumMod val="75000"/>
                    <a:lumOff val="25000"/>
                  </a:schemeClr>
                </a:solidFill>
              </a:rPr>
              <a:t>wybodaeth</a:t>
            </a:r>
            <a:r>
              <a:rPr lang="en-GB" dirty="0">
                <a:solidFill>
                  <a:schemeClr val="tx1">
                    <a:lumMod val="75000"/>
                    <a:lumOff val="25000"/>
                  </a:schemeClr>
                </a:solidFill>
              </a:rPr>
              <a:t> </a:t>
            </a:r>
            <a:r>
              <a:rPr lang="en-GB" dirty="0" err="1">
                <a:solidFill>
                  <a:schemeClr val="tx1">
                    <a:lumMod val="75000"/>
                    <a:lumOff val="25000"/>
                  </a:schemeClr>
                </a:solidFill>
              </a:rPr>
              <a:t>a'r</a:t>
            </a:r>
            <a:r>
              <a:rPr lang="en-GB" dirty="0">
                <a:solidFill>
                  <a:schemeClr val="tx1">
                    <a:lumMod val="75000"/>
                    <a:lumOff val="25000"/>
                  </a:schemeClr>
                </a:solidFill>
              </a:rPr>
              <a:t> </a:t>
            </a:r>
            <a:r>
              <a:rPr lang="en-GB" dirty="0" err="1">
                <a:solidFill>
                  <a:schemeClr val="tx1">
                    <a:lumMod val="75000"/>
                    <a:lumOff val="25000"/>
                  </a:schemeClr>
                </a:solidFill>
              </a:rPr>
              <a:t>ddealltwriaeth</a:t>
            </a:r>
            <a:r>
              <a:rPr lang="en-GB" dirty="0">
                <a:solidFill>
                  <a:schemeClr val="tx1">
                    <a:lumMod val="75000"/>
                    <a:lumOff val="25000"/>
                  </a:schemeClr>
                </a:solidFill>
              </a:rPr>
              <a:t>, y </a:t>
            </a:r>
            <a:r>
              <a:rPr lang="en-GB" dirty="0" err="1">
                <a:solidFill>
                  <a:schemeClr val="tx1">
                    <a:lumMod val="75000"/>
                    <a:lumOff val="25000"/>
                  </a:schemeClr>
                </a:solidFill>
              </a:rPr>
              <a:t>sgiliau</a:t>
            </a:r>
            <a:r>
              <a:rPr lang="en-GB" dirty="0">
                <a:solidFill>
                  <a:schemeClr val="tx1">
                    <a:lumMod val="75000"/>
                    <a:lumOff val="25000"/>
                  </a:schemeClr>
                </a:solidFill>
              </a:rPr>
              <a:t>, y </a:t>
            </a:r>
            <a:r>
              <a:rPr lang="en-GB" dirty="0" err="1">
                <a:solidFill>
                  <a:schemeClr val="tx1">
                    <a:lumMod val="75000"/>
                    <a:lumOff val="25000"/>
                  </a:schemeClr>
                </a:solidFill>
              </a:rPr>
              <a:t>galluoedd</a:t>
            </a:r>
            <a:r>
              <a:rPr lang="en-GB" dirty="0">
                <a:solidFill>
                  <a:schemeClr val="tx1">
                    <a:lumMod val="75000"/>
                    <a:lumOff val="25000"/>
                  </a:schemeClr>
                </a:solidFill>
              </a:rPr>
              <a:t> </a:t>
            </a:r>
            <a:r>
              <a:rPr lang="en-GB" dirty="0" err="1">
                <a:solidFill>
                  <a:schemeClr val="tx1">
                    <a:lumMod val="75000"/>
                    <a:lumOff val="25000"/>
                  </a:schemeClr>
                </a:solidFill>
              </a:rPr>
              <a:t>a'r</a:t>
            </a:r>
            <a:r>
              <a:rPr lang="en-GB" dirty="0">
                <a:solidFill>
                  <a:schemeClr val="tx1">
                    <a:lumMod val="75000"/>
                    <a:lumOff val="25000"/>
                  </a:schemeClr>
                </a:solidFill>
              </a:rPr>
              <a:t> </a:t>
            </a:r>
            <a:r>
              <a:rPr lang="en-GB" dirty="0" err="1">
                <a:solidFill>
                  <a:schemeClr val="tx1">
                    <a:lumMod val="75000"/>
                    <a:lumOff val="25000"/>
                  </a:schemeClr>
                </a:solidFill>
              </a:rPr>
              <a:t>priodoleddau</a:t>
            </a:r>
            <a:r>
              <a:rPr lang="en-GB" dirty="0">
                <a:solidFill>
                  <a:schemeClr val="tx1">
                    <a:lumMod val="75000"/>
                    <a:lumOff val="25000"/>
                  </a:schemeClr>
                </a:solidFill>
              </a:rPr>
              <a:t> </a:t>
            </a:r>
            <a:r>
              <a:rPr lang="en-GB" dirty="0" err="1">
                <a:solidFill>
                  <a:schemeClr val="tx1">
                    <a:lumMod val="75000"/>
                    <a:lumOff val="25000"/>
                  </a:schemeClr>
                </a:solidFill>
              </a:rPr>
              <a:t>sydd</a:t>
            </a:r>
            <a:r>
              <a:rPr lang="en-GB" dirty="0">
                <a:solidFill>
                  <a:schemeClr val="tx1">
                    <a:lumMod val="75000"/>
                    <a:lumOff val="25000"/>
                  </a:schemeClr>
                </a:solidFill>
              </a:rPr>
              <a:t> </a:t>
            </a:r>
            <a:r>
              <a:rPr lang="en-GB" dirty="0" err="1">
                <a:solidFill>
                  <a:schemeClr val="tx1">
                    <a:lumMod val="75000"/>
                    <a:lumOff val="25000"/>
                  </a:schemeClr>
                </a:solidFill>
              </a:rPr>
              <a:t>eu</a:t>
            </a:r>
            <a:r>
              <a:rPr lang="en-GB" dirty="0">
                <a:solidFill>
                  <a:schemeClr val="tx1">
                    <a:lumMod val="75000"/>
                    <a:lumOff val="25000"/>
                  </a:schemeClr>
                </a:solidFill>
              </a:rPr>
              <a:t> </a:t>
            </a:r>
            <a:r>
              <a:rPr lang="en-GB" dirty="0" err="1">
                <a:solidFill>
                  <a:schemeClr val="tx1">
                    <a:lumMod val="75000"/>
                    <a:lumOff val="25000"/>
                  </a:schemeClr>
                </a:solidFill>
              </a:rPr>
              <a:t>hangen</a:t>
            </a:r>
            <a:r>
              <a:rPr lang="en-GB" dirty="0">
                <a:solidFill>
                  <a:schemeClr val="tx1">
                    <a:lumMod val="75000"/>
                    <a:lumOff val="25000"/>
                  </a:schemeClr>
                </a:solidFill>
              </a:rPr>
              <a:t> </a:t>
            </a:r>
            <a:r>
              <a:rPr lang="en-GB" dirty="0" err="1">
                <a:solidFill>
                  <a:schemeClr val="tx1">
                    <a:lumMod val="75000"/>
                    <a:lumOff val="25000"/>
                  </a:schemeClr>
                </a:solidFill>
              </a:rPr>
              <a:t>arnynt</a:t>
            </a:r>
            <a:r>
              <a:rPr lang="en-GB" dirty="0">
                <a:solidFill>
                  <a:schemeClr val="tx1">
                    <a:lumMod val="75000"/>
                    <a:lumOff val="25000"/>
                  </a:schemeClr>
                </a:solidFill>
              </a:rPr>
              <a:t> </a:t>
            </a:r>
            <a:r>
              <a:rPr lang="en-GB" dirty="0" err="1">
                <a:solidFill>
                  <a:schemeClr val="tx1">
                    <a:lumMod val="75000"/>
                    <a:lumOff val="25000"/>
                  </a:schemeClr>
                </a:solidFill>
              </a:rPr>
              <a:t>ar</a:t>
            </a:r>
            <a:r>
              <a:rPr lang="en-GB" dirty="0">
                <a:solidFill>
                  <a:schemeClr val="tx1">
                    <a:lumMod val="75000"/>
                    <a:lumOff val="25000"/>
                  </a:schemeClr>
                </a:solidFill>
              </a:rPr>
              <a:t> </a:t>
            </a:r>
            <a:r>
              <a:rPr lang="en-GB" dirty="0" err="1">
                <a:solidFill>
                  <a:schemeClr val="tx1">
                    <a:lumMod val="75000"/>
                    <a:lumOff val="25000"/>
                  </a:schemeClr>
                </a:solidFill>
              </a:rPr>
              <a:t>gyfer</a:t>
            </a:r>
            <a:r>
              <a:rPr lang="en-GB" dirty="0">
                <a:solidFill>
                  <a:schemeClr val="tx1">
                    <a:lumMod val="75000"/>
                    <a:lumOff val="25000"/>
                  </a:schemeClr>
                </a:solidFill>
              </a:rPr>
              <a:t> </a:t>
            </a:r>
            <a:r>
              <a:rPr lang="en-GB" dirty="0" err="1">
                <a:solidFill>
                  <a:schemeClr val="tx1">
                    <a:lumMod val="75000"/>
                    <a:lumOff val="25000"/>
                  </a:schemeClr>
                </a:solidFill>
              </a:rPr>
              <a:t>lles</a:t>
            </a:r>
            <a:r>
              <a:rPr lang="en-GB" dirty="0">
                <a:solidFill>
                  <a:schemeClr val="tx1">
                    <a:lumMod val="75000"/>
                    <a:lumOff val="25000"/>
                  </a:schemeClr>
                </a:solidFill>
              </a:rPr>
              <a:t> </a:t>
            </a:r>
            <a:r>
              <a:rPr lang="en-GB" dirty="0" err="1">
                <a:solidFill>
                  <a:schemeClr val="tx1">
                    <a:lumMod val="75000"/>
                    <a:lumOff val="25000"/>
                  </a:schemeClr>
                </a:solidFill>
              </a:rPr>
              <a:t>meddyliol</a:t>
            </a:r>
            <a:r>
              <a:rPr lang="en-GB" dirty="0">
                <a:solidFill>
                  <a:schemeClr val="tx1">
                    <a:lumMod val="75000"/>
                    <a:lumOff val="25000"/>
                  </a:schemeClr>
                </a:solidFill>
              </a:rPr>
              <a:t>, </a:t>
            </a:r>
            <a:r>
              <a:rPr lang="en-GB" dirty="0" err="1">
                <a:solidFill>
                  <a:schemeClr val="tx1">
                    <a:lumMod val="75000"/>
                    <a:lumOff val="25000"/>
                  </a:schemeClr>
                </a:solidFill>
              </a:rPr>
              <a:t>emosiynol</a:t>
            </a:r>
            <a:r>
              <a:rPr lang="en-GB" dirty="0">
                <a:solidFill>
                  <a:schemeClr val="tx1">
                    <a:lumMod val="75000"/>
                    <a:lumOff val="25000"/>
                  </a:schemeClr>
                </a:solidFill>
              </a:rPr>
              <a:t>, </a:t>
            </a:r>
            <a:r>
              <a:rPr lang="en-GB" dirty="0" err="1">
                <a:solidFill>
                  <a:schemeClr val="tx1">
                    <a:lumMod val="75000"/>
                    <a:lumOff val="25000"/>
                  </a:schemeClr>
                </a:solidFill>
              </a:rPr>
              <a:t>cymdeithasol</a:t>
            </a:r>
            <a:r>
              <a:rPr lang="en-GB" dirty="0">
                <a:solidFill>
                  <a:schemeClr val="tx1">
                    <a:lumMod val="75000"/>
                    <a:lumOff val="25000"/>
                  </a:schemeClr>
                </a:solidFill>
              </a:rPr>
              <a:t> a </a:t>
            </a:r>
            <a:r>
              <a:rPr lang="en-GB" dirty="0" err="1">
                <a:solidFill>
                  <a:schemeClr val="tx1">
                    <a:lumMod val="75000"/>
                    <a:lumOff val="25000"/>
                  </a:schemeClr>
                </a:solidFill>
              </a:rPr>
              <a:t>chorfforol</a:t>
            </a:r>
            <a:r>
              <a:rPr lang="en-GB" dirty="0">
                <a:solidFill>
                  <a:schemeClr val="tx1">
                    <a:lumMod val="75000"/>
                    <a:lumOff val="25000"/>
                  </a:schemeClr>
                </a:solidFill>
              </a:rPr>
              <a:t> </a:t>
            </a:r>
            <a:r>
              <a:rPr lang="en-GB" dirty="0" err="1">
                <a:solidFill>
                  <a:schemeClr val="tx1">
                    <a:lumMod val="75000"/>
                    <a:lumOff val="25000"/>
                  </a:schemeClr>
                </a:solidFill>
              </a:rPr>
              <a:t>nawr</a:t>
            </a:r>
            <a:r>
              <a:rPr lang="en-GB" dirty="0">
                <a:solidFill>
                  <a:schemeClr val="tx1">
                    <a:lumMod val="75000"/>
                    <a:lumOff val="25000"/>
                  </a:schemeClr>
                </a:solidFill>
              </a:rPr>
              <a:t> ac </a:t>
            </a:r>
            <a:r>
              <a:rPr lang="en-GB" dirty="0" err="1">
                <a:solidFill>
                  <a:schemeClr val="tx1">
                    <a:lumMod val="75000"/>
                    <a:lumOff val="25000"/>
                  </a:schemeClr>
                </a:solidFill>
              </a:rPr>
              <a:t>yn</a:t>
            </a:r>
            <a:r>
              <a:rPr lang="en-GB" dirty="0">
                <a:solidFill>
                  <a:schemeClr val="tx1">
                    <a:lumMod val="75000"/>
                    <a:lumOff val="25000"/>
                  </a:schemeClr>
                </a:solidFill>
              </a:rPr>
              <a:t> y </a:t>
            </a:r>
            <a:r>
              <a:rPr lang="en-GB" dirty="0" err="1">
                <a:solidFill>
                  <a:schemeClr val="tx1">
                    <a:lumMod val="75000"/>
                    <a:lumOff val="25000"/>
                  </a:schemeClr>
                </a:solidFill>
              </a:rPr>
              <a:t>dyfodol</a:t>
            </a:r>
            <a:r>
              <a:rPr lang="en-GB" dirty="0">
                <a:solidFill>
                  <a:schemeClr val="tx1">
                    <a:lumMod val="75000"/>
                    <a:lumOff val="25000"/>
                  </a:schemeClr>
                </a:solidFill>
              </a:rPr>
              <a:t>. </a:t>
            </a:r>
          </a:p>
          <a:p>
            <a:pPr eaLnBrk="1" fontAlgn="auto" hangingPunct="1">
              <a:spcAft>
                <a:spcPts val="0"/>
              </a:spcAft>
              <a:buClr>
                <a:schemeClr val="accent1">
                  <a:lumMod val="75000"/>
                </a:schemeClr>
              </a:buClr>
              <a:buFont typeface="Wingdings" panose="05000000000000000000" pitchFamily="2" charset="2"/>
              <a:buChar char="v"/>
              <a:defRPr/>
            </a:pPr>
            <a:r>
              <a:rPr lang="en-GB" dirty="0">
                <a:solidFill>
                  <a:schemeClr val="tx1">
                    <a:lumMod val="75000"/>
                    <a:lumOff val="25000"/>
                  </a:schemeClr>
                </a:solidFill>
              </a:rPr>
              <a:t>Mae </a:t>
            </a:r>
            <a:r>
              <a:rPr lang="en-GB" dirty="0" err="1">
                <a:solidFill>
                  <a:schemeClr val="tx1">
                    <a:lumMod val="75000"/>
                    <a:lumOff val="25000"/>
                  </a:schemeClr>
                </a:solidFill>
              </a:rPr>
              <a:t>plentyndod</a:t>
            </a:r>
            <a:r>
              <a:rPr lang="en-GB" dirty="0">
                <a:solidFill>
                  <a:schemeClr val="tx1">
                    <a:lumMod val="75000"/>
                    <a:lumOff val="25000"/>
                  </a:schemeClr>
                </a:solidFill>
              </a:rPr>
              <a:t> a </a:t>
            </a:r>
            <a:r>
              <a:rPr lang="en-GB" dirty="0" err="1">
                <a:solidFill>
                  <a:schemeClr val="tx1">
                    <a:lumMod val="75000"/>
                    <a:lumOff val="25000"/>
                  </a:schemeClr>
                </a:solidFill>
              </a:rPr>
              <a:t>glasoed</a:t>
            </a:r>
            <a:r>
              <a:rPr lang="en-GB" dirty="0">
                <a:solidFill>
                  <a:schemeClr val="tx1">
                    <a:lumMod val="75000"/>
                    <a:lumOff val="25000"/>
                  </a:schemeClr>
                </a:solidFill>
              </a:rPr>
              <a:t> </a:t>
            </a:r>
            <a:r>
              <a:rPr lang="en-GB" dirty="0" err="1">
                <a:solidFill>
                  <a:schemeClr val="tx1">
                    <a:lumMod val="75000"/>
                    <a:lumOff val="25000"/>
                  </a:schemeClr>
                </a:solidFill>
              </a:rPr>
              <a:t>yn</a:t>
            </a:r>
            <a:r>
              <a:rPr lang="en-GB" dirty="0">
                <a:solidFill>
                  <a:schemeClr val="tx1">
                    <a:lumMod val="75000"/>
                    <a:lumOff val="25000"/>
                  </a:schemeClr>
                </a:solidFill>
              </a:rPr>
              <a:t> </a:t>
            </a:r>
            <a:r>
              <a:rPr lang="en-GB" dirty="0" err="1">
                <a:solidFill>
                  <a:schemeClr val="tx1">
                    <a:lumMod val="75000"/>
                    <a:lumOff val="25000"/>
                  </a:schemeClr>
                </a:solidFill>
              </a:rPr>
              <a:t>gyfnodau</a:t>
            </a:r>
            <a:r>
              <a:rPr lang="en-GB" dirty="0">
                <a:solidFill>
                  <a:schemeClr val="tx1">
                    <a:lumMod val="75000"/>
                    <a:lumOff val="25000"/>
                  </a:schemeClr>
                </a:solidFill>
              </a:rPr>
              <a:t> </a:t>
            </a:r>
            <a:r>
              <a:rPr lang="en-GB" dirty="0" err="1">
                <a:solidFill>
                  <a:schemeClr val="tx1">
                    <a:lumMod val="75000"/>
                    <a:lumOff val="25000"/>
                  </a:schemeClr>
                </a:solidFill>
              </a:rPr>
              <a:t>tyngedfennol</a:t>
            </a:r>
            <a:r>
              <a:rPr lang="en-GB" dirty="0">
                <a:solidFill>
                  <a:schemeClr val="tx1">
                    <a:lumMod val="75000"/>
                    <a:lumOff val="25000"/>
                  </a:schemeClr>
                </a:solidFill>
              </a:rPr>
              <a:t> </a:t>
            </a:r>
            <a:r>
              <a:rPr lang="en-GB" dirty="0" err="1">
                <a:solidFill>
                  <a:schemeClr val="tx1">
                    <a:lumMod val="75000"/>
                    <a:lumOff val="25000"/>
                  </a:schemeClr>
                </a:solidFill>
              </a:rPr>
              <a:t>ar</a:t>
            </a:r>
            <a:r>
              <a:rPr lang="en-GB" dirty="0">
                <a:solidFill>
                  <a:schemeClr val="tx1">
                    <a:lumMod val="75000"/>
                    <a:lumOff val="25000"/>
                  </a:schemeClr>
                </a:solidFill>
              </a:rPr>
              <a:t> </a:t>
            </a:r>
            <a:r>
              <a:rPr lang="en-GB" dirty="0" err="1">
                <a:solidFill>
                  <a:schemeClr val="tx1">
                    <a:lumMod val="75000"/>
                    <a:lumOff val="25000"/>
                  </a:schemeClr>
                </a:solidFill>
              </a:rPr>
              <a:t>gyfer</a:t>
            </a:r>
            <a:r>
              <a:rPr lang="en-GB" dirty="0">
                <a:solidFill>
                  <a:schemeClr val="tx1">
                    <a:lumMod val="75000"/>
                    <a:lumOff val="25000"/>
                  </a:schemeClr>
                </a:solidFill>
              </a:rPr>
              <a:t> </a:t>
            </a:r>
            <a:r>
              <a:rPr lang="en-GB" dirty="0" err="1">
                <a:solidFill>
                  <a:schemeClr val="tx1">
                    <a:lumMod val="75000"/>
                    <a:lumOff val="25000"/>
                  </a:schemeClr>
                </a:solidFill>
              </a:rPr>
              <a:t>datblygu</a:t>
            </a:r>
            <a:r>
              <a:rPr lang="en-GB" dirty="0">
                <a:solidFill>
                  <a:schemeClr val="tx1">
                    <a:lumMod val="75000"/>
                    <a:lumOff val="25000"/>
                  </a:schemeClr>
                </a:solidFill>
              </a:rPr>
              <a:t> </a:t>
            </a:r>
            <a:r>
              <a:rPr lang="en-GB" dirty="0" err="1">
                <a:solidFill>
                  <a:schemeClr val="tx1">
                    <a:lumMod val="75000"/>
                    <a:lumOff val="25000"/>
                  </a:schemeClr>
                </a:solidFill>
              </a:rPr>
              <a:t>agweddau</a:t>
            </a:r>
            <a:r>
              <a:rPr lang="en-GB" dirty="0">
                <a:solidFill>
                  <a:schemeClr val="tx1">
                    <a:lumMod val="75000"/>
                    <a:lumOff val="25000"/>
                  </a:schemeClr>
                </a:solidFill>
              </a:rPr>
              <a:t>, </a:t>
            </a:r>
            <a:r>
              <a:rPr lang="en-GB" dirty="0" err="1">
                <a:solidFill>
                  <a:schemeClr val="tx1">
                    <a:lumMod val="75000"/>
                    <a:lumOff val="25000"/>
                  </a:schemeClr>
                </a:solidFill>
              </a:rPr>
              <a:t>sgiliau</a:t>
            </a:r>
            <a:r>
              <a:rPr lang="en-GB" dirty="0">
                <a:solidFill>
                  <a:schemeClr val="tx1">
                    <a:lumMod val="75000"/>
                    <a:lumOff val="25000"/>
                  </a:schemeClr>
                </a:solidFill>
              </a:rPr>
              <a:t> a </a:t>
            </a:r>
            <a:r>
              <a:rPr lang="en-GB" dirty="0" err="1">
                <a:solidFill>
                  <a:schemeClr val="tx1">
                    <a:lumMod val="75000"/>
                    <a:lumOff val="25000"/>
                  </a:schemeClr>
                </a:solidFill>
              </a:rPr>
              <a:t>gwybodaeth</a:t>
            </a:r>
            <a:r>
              <a:rPr lang="en-GB" dirty="0">
                <a:solidFill>
                  <a:schemeClr val="tx1">
                    <a:lumMod val="75000"/>
                    <a:lumOff val="25000"/>
                  </a:schemeClr>
                </a:solidFill>
              </a:rPr>
              <a:t> </a:t>
            </a:r>
            <a:r>
              <a:rPr lang="en-GB" dirty="0" err="1">
                <a:solidFill>
                  <a:schemeClr val="tx1">
                    <a:lumMod val="75000"/>
                    <a:lumOff val="25000"/>
                  </a:schemeClr>
                </a:solidFill>
              </a:rPr>
              <a:t>ar</a:t>
            </a:r>
            <a:r>
              <a:rPr lang="en-GB" dirty="0">
                <a:solidFill>
                  <a:schemeClr val="tx1">
                    <a:lumMod val="75000"/>
                    <a:lumOff val="25000"/>
                  </a:schemeClr>
                </a:solidFill>
              </a:rPr>
              <a:t> </a:t>
            </a:r>
            <a:r>
              <a:rPr lang="en-GB" dirty="0" err="1">
                <a:solidFill>
                  <a:schemeClr val="tx1">
                    <a:lumMod val="75000"/>
                    <a:lumOff val="25000"/>
                  </a:schemeClr>
                </a:solidFill>
              </a:rPr>
              <a:t>gyfer</a:t>
            </a:r>
            <a:r>
              <a:rPr lang="en-GB" dirty="0">
                <a:solidFill>
                  <a:schemeClr val="tx1">
                    <a:lumMod val="75000"/>
                    <a:lumOff val="25000"/>
                  </a:schemeClr>
                </a:solidFill>
              </a:rPr>
              <a:t> </a:t>
            </a:r>
            <a:r>
              <a:rPr lang="en-GB" dirty="0" err="1">
                <a:solidFill>
                  <a:schemeClr val="tx1">
                    <a:lumMod val="75000"/>
                    <a:lumOff val="25000"/>
                  </a:schemeClr>
                </a:solidFill>
              </a:rPr>
              <a:t>byw</a:t>
            </a:r>
            <a:r>
              <a:rPr lang="en-GB" dirty="0">
                <a:solidFill>
                  <a:schemeClr val="tx1">
                    <a:lumMod val="75000"/>
                    <a:lumOff val="25000"/>
                  </a:schemeClr>
                </a:solidFill>
              </a:rPr>
              <a:t> </a:t>
            </a:r>
            <a:r>
              <a:rPr lang="en-GB" dirty="0" err="1">
                <a:solidFill>
                  <a:schemeClr val="tx1">
                    <a:lumMod val="75000"/>
                    <a:lumOff val="25000"/>
                  </a:schemeClr>
                </a:solidFill>
              </a:rPr>
              <a:t>bywyd</a:t>
            </a:r>
            <a:r>
              <a:rPr lang="en-GB" dirty="0">
                <a:solidFill>
                  <a:schemeClr val="tx1">
                    <a:lumMod val="75000"/>
                    <a:lumOff val="25000"/>
                  </a:schemeClr>
                </a:solidFill>
              </a:rPr>
              <a:t> </a:t>
            </a:r>
            <a:r>
              <a:rPr lang="en-GB" dirty="0" err="1">
                <a:solidFill>
                  <a:schemeClr val="tx1">
                    <a:lumMod val="75000"/>
                    <a:lumOff val="25000"/>
                  </a:schemeClr>
                </a:solidFill>
              </a:rPr>
              <a:t>iach</a:t>
            </a:r>
            <a:r>
              <a:rPr lang="en-GB" dirty="0">
                <a:solidFill>
                  <a:schemeClr val="tx1">
                    <a:lumMod val="75000"/>
                    <a:lumOff val="25000"/>
                  </a:schemeClr>
                </a:solidFill>
              </a:rPr>
              <a:t>. </a:t>
            </a:r>
          </a:p>
          <a:p>
            <a:pPr eaLnBrk="1" fontAlgn="auto" hangingPunct="1">
              <a:spcAft>
                <a:spcPts val="0"/>
              </a:spcAft>
              <a:buClr>
                <a:schemeClr val="accent1">
                  <a:lumMod val="75000"/>
                </a:schemeClr>
              </a:buClr>
              <a:buFont typeface="Wingdings" panose="05000000000000000000" pitchFamily="2" charset="2"/>
              <a:buChar char="v"/>
              <a:defRPr/>
            </a:pPr>
            <a:r>
              <a:rPr lang="en-GB" dirty="0">
                <a:solidFill>
                  <a:schemeClr val="tx1">
                    <a:lumMod val="75000"/>
                    <a:lumOff val="25000"/>
                  </a:schemeClr>
                </a:solidFill>
              </a:rPr>
              <a:t>Mae </a:t>
            </a:r>
            <a:r>
              <a:rPr lang="en-GB" dirty="0" err="1">
                <a:solidFill>
                  <a:schemeClr val="tx1">
                    <a:lumMod val="75000"/>
                    <a:lumOff val="25000"/>
                  </a:schemeClr>
                </a:solidFill>
              </a:rPr>
              <a:t>ysgolion</a:t>
            </a:r>
            <a:r>
              <a:rPr lang="en-GB" dirty="0">
                <a:solidFill>
                  <a:schemeClr val="tx1">
                    <a:lumMod val="75000"/>
                    <a:lumOff val="25000"/>
                  </a:schemeClr>
                </a:solidFill>
              </a:rPr>
              <a:t> </a:t>
            </a:r>
            <a:r>
              <a:rPr lang="en-GB" dirty="0" err="1">
                <a:solidFill>
                  <a:schemeClr val="tx1">
                    <a:lumMod val="75000"/>
                    <a:lumOff val="25000"/>
                  </a:schemeClr>
                </a:solidFill>
              </a:rPr>
              <a:t>yn</a:t>
            </a:r>
            <a:r>
              <a:rPr lang="en-GB" dirty="0">
                <a:solidFill>
                  <a:schemeClr val="tx1">
                    <a:lumMod val="75000"/>
                    <a:lumOff val="25000"/>
                  </a:schemeClr>
                </a:solidFill>
              </a:rPr>
              <a:t> </a:t>
            </a:r>
            <a:r>
              <a:rPr lang="en-GB" dirty="0" err="1">
                <a:solidFill>
                  <a:schemeClr val="tx1">
                    <a:lumMod val="75000"/>
                    <a:lumOff val="25000"/>
                  </a:schemeClr>
                </a:solidFill>
              </a:rPr>
              <a:t>llywio</a:t>
            </a:r>
            <a:r>
              <a:rPr lang="en-GB" dirty="0">
                <a:solidFill>
                  <a:schemeClr val="tx1">
                    <a:lumMod val="75000"/>
                    <a:lumOff val="25000"/>
                  </a:schemeClr>
                </a:solidFill>
              </a:rPr>
              <a:t> </a:t>
            </a:r>
            <a:r>
              <a:rPr lang="en-GB" dirty="0" err="1">
                <a:solidFill>
                  <a:schemeClr val="tx1">
                    <a:lumMod val="75000"/>
                    <a:lumOff val="25000"/>
                  </a:schemeClr>
                </a:solidFill>
              </a:rPr>
              <a:t>dewisiadau</a:t>
            </a:r>
            <a:r>
              <a:rPr lang="en-GB" dirty="0">
                <a:solidFill>
                  <a:schemeClr val="tx1">
                    <a:lumMod val="75000"/>
                    <a:lumOff val="25000"/>
                  </a:schemeClr>
                </a:solidFill>
              </a:rPr>
              <a:t> ac </a:t>
            </a:r>
            <a:r>
              <a:rPr lang="en-GB" dirty="0" err="1">
                <a:solidFill>
                  <a:schemeClr val="tx1">
                    <a:lumMod val="75000"/>
                    <a:lumOff val="25000"/>
                  </a:schemeClr>
                </a:solidFill>
              </a:rPr>
              <a:t>yn</a:t>
            </a:r>
            <a:r>
              <a:rPr lang="en-GB" dirty="0">
                <a:solidFill>
                  <a:schemeClr val="tx1">
                    <a:lumMod val="75000"/>
                    <a:lumOff val="25000"/>
                  </a:schemeClr>
                </a:solidFill>
              </a:rPr>
              <a:t> </a:t>
            </a:r>
            <a:r>
              <a:rPr lang="en-GB" dirty="0" err="1">
                <a:solidFill>
                  <a:schemeClr val="tx1">
                    <a:lumMod val="75000"/>
                    <a:lumOff val="25000"/>
                  </a:schemeClr>
                </a:solidFill>
              </a:rPr>
              <a:t>dyfnhau</a:t>
            </a:r>
            <a:r>
              <a:rPr lang="en-GB" dirty="0">
                <a:solidFill>
                  <a:schemeClr val="tx1">
                    <a:lumMod val="75000"/>
                    <a:lumOff val="25000"/>
                  </a:schemeClr>
                </a:solidFill>
              </a:rPr>
              <a:t> </a:t>
            </a:r>
            <a:r>
              <a:rPr lang="en-GB" dirty="0" err="1">
                <a:solidFill>
                  <a:schemeClr val="tx1">
                    <a:lumMod val="75000"/>
                    <a:lumOff val="25000"/>
                  </a:schemeClr>
                </a:solidFill>
              </a:rPr>
              <a:t>dealltwriaeth</a:t>
            </a:r>
            <a:r>
              <a:rPr lang="en-GB" dirty="0">
                <a:solidFill>
                  <a:schemeClr val="tx1">
                    <a:lumMod val="75000"/>
                    <a:lumOff val="25000"/>
                  </a:schemeClr>
                </a:solidFill>
              </a:rPr>
              <a:t> </a:t>
            </a:r>
            <a:r>
              <a:rPr lang="en-GB" dirty="0" err="1">
                <a:solidFill>
                  <a:schemeClr val="tx1">
                    <a:lumMod val="75000"/>
                    <a:lumOff val="25000"/>
                  </a:schemeClr>
                </a:solidFill>
              </a:rPr>
              <a:t>o'r</a:t>
            </a:r>
            <a:r>
              <a:rPr lang="en-GB" dirty="0">
                <a:solidFill>
                  <a:schemeClr val="tx1">
                    <a:lumMod val="75000"/>
                    <a:lumOff val="25000"/>
                  </a:schemeClr>
                </a:solidFill>
              </a:rPr>
              <a:t> </a:t>
            </a:r>
            <a:r>
              <a:rPr lang="en-GB" dirty="0" err="1">
                <a:solidFill>
                  <a:schemeClr val="tx1">
                    <a:lumMod val="75000"/>
                    <a:lumOff val="25000"/>
                  </a:schemeClr>
                </a:solidFill>
              </a:rPr>
              <a:t>hyn</a:t>
            </a:r>
            <a:r>
              <a:rPr lang="en-GB" dirty="0">
                <a:solidFill>
                  <a:schemeClr val="tx1">
                    <a:lumMod val="75000"/>
                    <a:lumOff val="25000"/>
                  </a:schemeClr>
                </a:solidFill>
              </a:rPr>
              <a:t> </a:t>
            </a:r>
            <a:r>
              <a:rPr lang="en-GB" dirty="0" err="1">
                <a:solidFill>
                  <a:schemeClr val="tx1">
                    <a:lumMod val="75000"/>
                    <a:lumOff val="25000"/>
                  </a:schemeClr>
                </a:solidFill>
              </a:rPr>
              <a:t>sy'n</a:t>
            </a:r>
            <a:r>
              <a:rPr lang="en-GB" dirty="0">
                <a:solidFill>
                  <a:schemeClr val="tx1">
                    <a:lumMod val="75000"/>
                    <a:lumOff val="25000"/>
                  </a:schemeClr>
                </a:solidFill>
              </a:rPr>
              <a:t> </a:t>
            </a:r>
            <a:r>
              <a:rPr lang="en-GB" dirty="0" err="1">
                <a:solidFill>
                  <a:schemeClr val="tx1">
                    <a:lumMod val="75000"/>
                    <a:lumOff val="25000"/>
                  </a:schemeClr>
                </a:solidFill>
              </a:rPr>
              <a:t>gyfystyr</a:t>
            </a:r>
            <a:r>
              <a:rPr lang="en-GB" dirty="0">
                <a:solidFill>
                  <a:schemeClr val="tx1">
                    <a:lumMod val="75000"/>
                    <a:lumOff val="25000"/>
                  </a:schemeClr>
                </a:solidFill>
              </a:rPr>
              <a:t> â </a:t>
            </a:r>
            <a:r>
              <a:rPr lang="en-GB" dirty="0" err="1">
                <a:solidFill>
                  <a:schemeClr val="tx1">
                    <a:lumMod val="75000"/>
                    <a:lumOff val="25000"/>
                  </a:schemeClr>
                </a:solidFill>
              </a:rPr>
              <a:t>dewisiadau</a:t>
            </a:r>
            <a:r>
              <a:rPr lang="en-GB" dirty="0">
                <a:solidFill>
                  <a:schemeClr val="tx1">
                    <a:lumMod val="75000"/>
                    <a:lumOff val="25000"/>
                  </a:schemeClr>
                </a:solidFill>
              </a:rPr>
              <a:t> </a:t>
            </a:r>
            <a:r>
              <a:rPr lang="en-GB" dirty="0" err="1">
                <a:solidFill>
                  <a:schemeClr val="tx1">
                    <a:lumMod val="75000"/>
                    <a:lumOff val="25000"/>
                  </a:schemeClr>
                </a:solidFill>
              </a:rPr>
              <a:t>iach</a:t>
            </a:r>
            <a:r>
              <a:rPr lang="en-GB" dirty="0">
                <a:solidFill>
                  <a:schemeClr val="tx1">
                    <a:lumMod val="75000"/>
                    <a:lumOff val="25000"/>
                  </a:schemeClr>
                </a:solidFill>
              </a:rPr>
              <a:t> da. </a:t>
            </a:r>
          </a:p>
          <a:p>
            <a:pPr eaLnBrk="1" fontAlgn="auto" hangingPunct="1">
              <a:spcAft>
                <a:spcPts val="0"/>
              </a:spcAft>
              <a:buClr>
                <a:schemeClr val="accent1">
                  <a:lumMod val="75000"/>
                </a:schemeClr>
              </a:buClr>
              <a:buFont typeface="Wingdings" panose="05000000000000000000" pitchFamily="2" charset="2"/>
              <a:buChar char="v"/>
              <a:defRPr/>
            </a:pPr>
            <a:r>
              <a:rPr lang="en-GB" dirty="0">
                <a:solidFill>
                  <a:schemeClr val="tx1">
                    <a:lumMod val="75000"/>
                    <a:lumOff val="25000"/>
                  </a:schemeClr>
                </a:solidFill>
              </a:rPr>
              <a:t>Mae </a:t>
            </a:r>
            <a:r>
              <a:rPr lang="en-GB" dirty="0" err="1">
                <a:solidFill>
                  <a:schemeClr val="tx1">
                    <a:lumMod val="75000"/>
                    <a:lumOff val="25000"/>
                  </a:schemeClr>
                </a:solidFill>
              </a:rPr>
              <a:t>ysgolion</a:t>
            </a:r>
            <a:r>
              <a:rPr lang="en-GB" dirty="0">
                <a:solidFill>
                  <a:schemeClr val="tx1">
                    <a:lumMod val="75000"/>
                    <a:lumOff val="25000"/>
                  </a:schemeClr>
                </a:solidFill>
              </a:rPr>
              <a:t> </a:t>
            </a:r>
            <a:r>
              <a:rPr lang="en-GB" dirty="0" err="1">
                <a:solidFill>
                  <a:schemeClr val="tx1">
                    <a:lumMod val="75000"/>
                    <a:lumOff val="25000"/>
                  </a:schemeClr>
                </a:solidFill>
              </a:rPr>
              <a:t>yn</a:t>
            </a:r>
            <a:r>
              <a:rPr lang="en-GB" dirty="0">
                <a:solidFill>
                  <a:schemeClr val="tx1">
                    <a:lumMod val="75000"/>
                    <a:lumOff val="25000"/>
                  </a:schemeClr>
                </a:solidFill>
              </a:rPr>
              <a:t> </a:t>
            </a:r>
            <a:r>
              <a:rPr lang="en-GB" dirty="0" err="1">
                <a:solidFill>
                  <a:schemeClr val="tx1">
                    <a:lumMod val="75000"/>
                    <a:lumOff val="25000"/>
                  </a:schemeClr>
                </a:solidFill>
              </a:rPr>
              <a:t>cyflwyno</a:t>
            </a:r>
            <a:r>
              <a:rPr lang="en-GB" dirty="0">
                <a:solidFill>
                  <a:schemeClr val="tx1">
                    <a:lumMod val="75000"/>
                    <a:lumOff val="25000"/>
                  </a:schemeClr>
                </a:solidFill>
              </a:rPr>
              <a:t> </a:t>
            </a:r>
            <a:r>
              <a:rPr lang="en-GB" dirty="0" err="1">
                <a:solidFill>
                  <a:schemeClr val="tx1">
                    <a:lumMod val="75000"/>
                    <a:lumOff val="25000"/>
                  </a:schemeClr>
                </a:solidFill>
              </a:rPr>
              <a:t>cyfleoedd</a:t>
            </a:r>
            <a:r>
              <a:rPr lang="en-GB" dirty="0">
                <a:solidFill>
                  <a:schemeClr val="tx1">
                    <a:lumMod val="75000"/>
                    <a:lumOff val="25000"/>
                  </a:schemeClr>
                </a:solidFill>
              </a:rPr>
              <a:t> </a:t>
            </a:r>
            <a:r>
              <a:rPr lang="en-GB" dirty="0" err="1">
                <a:solidFill>
                  <a:schemeClr val="tx1">
                    <a:lumMod val="75000"/>
                    <a:lumOff val="25000"/>
                  </a:schemeClr>
                </a:solidFill>
              </a:rPr>
              <a:t>dysgu</a:t>
            </a:r>
            <a:r>
              <a:rPr lang="en-GB" dirty="0">
                <a:solidFill>
                  <a:schemeClr val="tx1">
                    <a:lumMod val="75000"/>
                    <a:lumOff val="25000"/>
                  </a:schemeClr>
                </a:solidFill>
              </a:rPr>
              <a:t> </a:t>
            </a:r>
            <a:r>
              <a:rPr lang="en-GB" dirty="0" err="1">
                <a:solidFill>
                  <a:schemeClr val="tx1">
                    <a:lumMod val="75000"/>
                    <a:lumOff val="25000"/>
                  </a:schemeClr>
                </a:solidFill>
              </a:rPr>
              <a:t>sy'n</a:t>
            </a:r>
            <a:r>
              <a:rPr lang="en-GB" dirty="0">
                <a:solidFill>
                  <a:schemeClr val="tx1">
                    <a:lumMod val="75000"/>
                    <a:lumOff val="25000"/>
                  </a:schemeClr>
                </a:solidFill>
              </a:rPr>
              <a:t> </a:t>
            </a:r>
            <a:r>
              <a:rPr lang="en-GB" dirty="0" err="1">
                <a:solidFill>
                  <a:schemeClr val="tx1">
                    <a:lumMod val="75000"/>
                    <a:lumOff val="25000"/>
                  </a:schemeClr>
                </a:solidFill>
              </a:rPr>
              <a:t>adeiladu</a:t>
            </a:r>
            <a:r>
              <a:rPr lang="en-GB" dirty="0">
                <a:solidFill>
                  <a:schemeClr val="tx1">
                    <a:lumMod val="75000"/>
                    <a:lumOff val="25000"/>
                  </a:schemeClr>
                </a:solidFill>
              </a:rPr>
              <a:t> </a:t>
            </a:r>
            <a:r>
              <a:rPr lang="en-GB" dirty="0" err="1">
                <a:solidFill>
                  <a:schemeClr val="tx1">
                    <a:lumMod val="75000"/>
                    <a:lumOff val="25000"/>
                  </a:schemeClr>
                </a:solidFill>
              </a:rPr>
              <a:t>ar</a:t>
            </a:r>
            <a:r>
              <a:rPr lang="en-GB" dirty="0">
                <a:solidFill>
                  <a:schemeClr val="tx1">
                    <a:lumMod val="75000"/>
                    <a:lumOff val="25000"/>
                  </a:schemeClr>
                </a:solidFill>
              </a:rPr>
              <a:t> </a:t>
            </a:r>
            <a:r>
              <a:rPr lang="en-GB" dirty="0" err="1">
                <a:solidFill>
                  <a:schemeClr val="tx1">
                    <a:lumMod val="75000"/>
                    <a:lumOff val="25000"/>
                  </a:schemeClr>
                </a:solidFill>
              </a:rPr>
              <a:t>brofiadau</a:t>
            </a:r>
            <a:r>
              <a:rPr lang="en-GB" dirty="0">
                <a:solidFill>
                  <a:schemeClr val="tx1">
                    <a:lumMod val="75000"/>
                    <a:lumOff val="25000"/>
                  </a:schemeClr>
                </a:solidFill>
              </a:rPr>
              <a:t> </a:t>
            </a:r>
            <a:r>
              <a:rPr lang="en-GB" dirty="0" err="1">
                <a:solidFill>
                  <a:schemeClr val="tx1">
                    <a:lumMod val="75000"/>
                    <a:lumOff val="25000"/>
                  </a:schemeClr>
                </a:solidFill>
              </a:rPr>
              <a:t>teuluol</a:t>
            </a:r>
            <a:r>
              <a:rPr lang="en-GB" dirty="0">
                <a:solidFill>
                  <a:schemeClr val="tx1">
                    <a:lumMod val="75000"/>
                    <a:lumOff val="25000"/>
                  </a:schemeClr>
                </a:solidFill>
              </a:rPr>
              <a:t>/</a:t>
            </a:r>
            <a:r>
              <a:rPr lang="en-GB" dirty="0" err="1">
                <a:solidFill>
                  <a:schemeClr val="tx1">
                    <a:lumMod val="75000"/>
                    <a:lumOff val="25000"/>
                  </a:schemeClr>
                </a:solidFill>
              </a:rPr>
              <a:t>diwylliannol</a:t>
            </a:r>
            <a:r>
              <a:rPr lang="en-GB" dirty="0">
                <a:solidFill>
                  <a:schemeClr val="tx1">
                    <a:lumMod val="75000"/>
                    <a:lumOff val="25000"/>
                  </a:schemeClr>
                </a:solidFill>
              </a:rPr>
              <a:t> ac </a:t>
            </a:r>
            <a:r>
              <a:rPr lang="en-GB" dirty="0" err="1">
                <a:solidFill>
                  <a:schemeClr val="tx1">
                    <a:lumMod val="75000"/>
                    <a:lumOff val="25000"/>
                  </a:schemeClr>
                </a:solidFill>
              </a:rPr>
              <a:t>yn</a:t>
            </a:r>
            <a:r>
              <a:rPr lang="en-GB" dirty="0">
                <a:solidFill>
                  <a:schemeClr val="tx1">
                    <a:lumMod val="75000"/>
                    <a:lumOff val="25000"/>
                  </a:schemeClr>
                </a:solidFill>
              </a:rPr>
              <a:t> </a:t>
            </a:r>
            <a:r>
              <a:rPr lang="en-GB" dirty="0" err="1">
                <a:solidFill>
                  <a:schemeClr val="tx1">
                    <a:lumMod val="75000"/>
                    <a:lumOff val="25000"/>
                  </a:schemeClr>
                </a:solidFill>
              </a:rPr>
              <a:t>caniatáu</a:t>
            </a:r>
            <a:r>
              <a:rPr lang="en-GB" dirty="0">
                <a:solidFill>
                  <a:schemeClr val="tx1">
                    <a:lumMod val="75000"/>
                    <a:lumOff val="25000"/>
                  </a:schemeClr>
                </a:solidFill>
              </a:rPr>
              <a:t> </a:t>
            </a:r>
            <a:r>
              <a:rPr lang="en-GB" dirty="0" err="1">
                <a:solidFill>
                  <a:schemeClr val="tx1">
                    <a:lumMod val="75000"/>
                    <a:lumOff val="25000"/>
                  </a:schemeClr>
                </a:solidFill>
              </a:rPr>
              <a:t>dadansoddiad</a:t>
            </a:r>
            <a:r>
              <a:rPr lang="en-GB" dirty="0">
                <a:solidFill>
                  <a:schemeClr val="tx1">
                    <a:lumMod val="75000"/>
                    <a:lumOff val="25000"/>
                  </a:schemeClr>
                </a:solidFill>
              </a:rPr>
              <a:t> </a:t>
            </a:r>
            <a:r>
              <a:rPr lang="en-GB" dirty="0" err="1">
                <a:solidFill>
                  <a:schemeClr val="tx1">
                    <a:lumMod val="75000"/>
                    <a:lumOff val="25000"/>
                  </a:schemeClr>
                </a:solidFill>
              </a:rPr>
              <a:t>beirniadol</a:t>
            </a:r>
            <a:r>
              <a:rPr lang="en-GB" dirty="0">
                <a:solidFill>
                  <a:schemeClr val="tx1">
                    <a:lumMod val="75000"/>
                    <a:lumOff val="25000"/>
                  </a:schemeClr>
                </a:solidFill>
              </a:rPr>
              <a:t> </a:t>
            </a:r>
            <a:r>
              <a:rPr lang="en-GB" dirty="0" err="1">
                <a:solidFill>
                  <a:schemeClr val="tx1">
                    <a:lumMod val="75000"/>
                    <a:lumOff val="25000"/>
                  </a:schemeClr>
                </a:solidFill>
              </a:rPr>
              <a:t>o'r</a:t>
            </a:r>
            <a:r>
              <a:rPr lang="en-GB" dirty="0">
                <a:solidFill>
                  <a:schemeClr val="tx1">
                    <a:lumMod val="75000"/>
                    <a:lumOff val="25000"/>
                  </a:schemeClr>
                </a:solidFill>
              </a:rPr>
              <a:t> </a:t>
            </a:r>
            <a:r>
              <a:rPr lang="en-GB" dirty="0" err="1">
                <a:solidFill>
                  <a:schemeClr val="tx1">
                    <a:lumMod val="75000"/>
                    <a:lumOff val="25000"/>
                  </a:schemeClr>
                </a:solidFill>
              </a:rPr>
              <a:t>cyfryngau</a:t>
            </a:r>
            <a:r>
              <a:rPr lang="en-GB" dirty="0">
                <a:solidFill>
                  <a:schemeClr val="tx1">
                    <a:lumMod val="75000"/>
                    <a:lumOff val="25000"/>
                  </a:schemeClr>
                </a:solidFill>
              </a:rPr>
              <a:t>, </a:t>
            </a:r>
            <a:r>
              <a:rPr lang="en-GB" dirty="0" err="1">
                <a:solidFill>
                  <a:schemeClr val="tx1">
                    <a:lumMod val="75000"/>
                    <a:lumOff val="25000"/>
                  </a:schemeClr>
                </a:solidFill>
              </a:rPr>
              <a:t>hysbysebu</a:t>
            </a:r>
            <a:r>
              <a:rPr lang="en-GB" dirty="0">
                <a:solidFill>
                  <a:schemeClr val="tx1">
                    <a:lumMod val="75000"/>
                    <a:lumOff val="25000"/>
                  </a:schemeClr>
                </a:solidFill>
              </a:rPr>
              <a:t> a </a:t>
            </a:r>
            <a:r>
              <a:rPr lang="en-GB" dirty="0" err="1">
                <a:solidFill>
                  <a:schemeClr val="tx1">
                    <a:lumMod val="75000"/>
                    <a:lumOff val="25000"/>
                  </a:schemeClr>
                </a:solidFill>
              </a:rPr>
              <a:t>chydymffurfiaeth</a:t>
            </a:r>
            <a:r>
              <a:rPr lang="en-GB" dirty="0">
                <a:solidFill>
                  <a:schemeClr val="tx1">
                    <a:lumMod val="75000"/>
                    <a:lumOff val="25000"/>
                  </a:schemeClr>
                </a:solidFill>
              </a:rPr>
              <a:t> </a:t>
            </a:r>
            <a:r>
              <a:rPr lang="en-GB" dirty="0" err="1">
                <a:solidFill>
                  <a:schemeClr val="tx1">
                    <a:lumMod val="75000"/>
                    <a:lumOff val="25000"/>
                  </a:schemeClr>
                </a:solidFill>
              </a:rPr>
              <a:t>gan</a:t>
            </a:r>
            <a:r>
              <a:rPr lang="en-GB" dirty="0">
                <a:solidFill>
                  <a:schemeClr val="tx1">
                    <a:lumMod val="75000"/>
                    <a:lumOff val="25000"/>
                  </a:schemeClr>
                </a:solidFill>
              </a:rPr>
              <a:t> </a:t>
            </a:r>
            <a:r>
              <a:rPr lang="en-GB" dirty="0" err="1">
                <a:solidFill>
                  <a:schemeClr val="tx1">
                    <a:lumMod val="75000"/>
                    <a:lumOff val="25000"/>
                  </a:schemeClr>
                </a:solidFill>
              </a:rPr>
              <a:t>gymheiriaid</a:t>
            </a:r>
            <a:r>
              <a:rPr lang="en-GB" dirty="0">
                <a:solidFill>
                  <a:schemeClr val="tx1">
                    <a:lumMod val="75000"/>
                    <a:lumOff val="25000"/>
                  </a:schemeClr>
                </a:solidFill>
              </a:rPr>
              <a:t>.</a:t>
            </a:r>
          </a:p>
          <a:p>
            <a:pPr eaLnBrk="1" fontAlgn="auto" hangingPunct="1">
              <a:spcAft>
                <a:spcPts val="0"/>
              </a:spcAft>
              <a:buClr>
                <a:schemeClr val="accent1">
                  <a:lumMod val="75000"/>
                </a:schemeClr>
              </a:buClr>
              <a:buFont typeface="Wingdings" panose="05000000000000000000" pitchFamily="2" charset="2"/>
              <a:buChar char="v"/>
              <a:defRPr/>
            </a:pPr>
            <a:r>
              <a:rPr lang="en-GB" dirty="0">
                <a:solidFill>
                  <a:schemeClr val="tx1">
                    <a:lumMod val="75000"/>
                    <a:lumOff val="25000"/>
                  </a:schemeClr>
                </a:solidFill>
              </a:rPr>
              <a:t>Mae </a:t>
            </a:r>
            <a:r>
              <a:rPr lang="en-GB" dirty="0" err="1">
                <a:solidFill>
                  <a:schemeClr val="tx1">
                    <a:lumMod val="75000"/>
                    <a:lumOff val="25000"/>
                  </a:schemeClr>
                </a:solidFill>
              </a:rPr>
              <a:t>gan</a:t>
            </a:r>
            <a:r>
              <a:rPr lang="en-GB" dirty="0">
                <a:solidFill>
                  <a:schemeClr val="tx1">
                    <a:lumMod val="75000"/>
                    <a:lumOff val="25000"/>
                  </a:schemeClr>
                </a:solidFill>
              </a:rPr>
              <a:t> </a:t>
            </a:r>
            <a:r>
              <a:rPr lang="en-GB" dirty="0" err="1">
                <a:solidFill>
                  <a:schemeClr val="tx1">
                    <a:lumMod val="75000"/>
                    <a:lumOff val="25000"/>
                  </a:schemeClr>
                </a:solidFill>
              </a:rPr>
              <a:t>ysgolion</a:t>
            </a:r>
            <a:r>
              <a:rPr lang="en-GB" dirty="0">
                <a:solidFill>
                  <a:schemeClr val="tx1">
                    <a:lumMod val="75000"/>
                    <a:lumOff val="25000"/>
                  </a:schemeClr>
                </a:solidFill>
              </a:rPr>
              <a:t> </a:t>
            </a:r>
            <a:r>
              <a:rPr lang="en-GB" dirty="0" err="1">
                <a:solidFill>
                  <a:schemeClr val="tx1">
                    <a:lumMod val="75000"/>
                    <a:lumOff val="25000"/>
                  </a:schemeClr>
                </a:solidFill>
              </a:rPr>
              <a:t>gyfrifoldeb</a:t>
            </a:r>
            <a:r>
              <a:rPr lang="en-GB" dirty="0">
                <a:solidFill>
                  <a:schemeClr val="tx1">
                    <a:lumMod val="75000"/>
                    <a:lumOff val="25000"/>
                  </a:schemeClr>
                </a:solidFill>
              </a:rPr>
              <a:t> </a:t>
            </a:r>
            <a:r>
              <a:rPr lang="en-GB" dirty="0" err="1">
                <a:solidFill>
                  <a:schemeClr val="tx1">
                    <a:lumMod val="75000"/>
                    <a:lumOff val="25000"/>
                  </a:schemeClr>
                </a:solidFill>
              </a:rPr>
              <a:t>i</a:t>
            </a:r>
            <a:r>
              <a:rPr lang="en-GB" dirty="0">
                <a:solidFill>
                  <a:schemeClr val="tx1">
                    <a:lumMod val="75000"/>
                    <a:lumOff val="25000"/>
                  </a:schemeClr>
                </a:solidFill>
              </a:rPr>
              <a:t> </a:t>
            </a:r>
            <a:r>
              <a:rPr lang="en-GB" dirty="0" err="1">
                <a:solidFill>
                  <a:schemeClr val="tx1">
                    <a:lumMod val="75000"/>
                    <a:lumOff val="25000"/>
                  </a:schemeClr>
                </a:solidFill>
              </a:rPr>
              <a:t>addysgu</a:t>
            </a:r>
            <a:r>
              <a:rPr lang="en-GB" dirty="0">
                <a:solidFill>
                  <a:schemeClr val="tx1">
                    <a:lumMod val="75000"/>
                    <a:lumOff val="25000"/>
                  </a:schemeClr>
                </a:solidFill>
              </a:rPr>
              <a:t>, </a:t>
            </a:r>
            <a:r>
              <a:rPr lang="en-GB" dirty="0" err="1">
                <a:solidFill>
                  <a:schemeClr val="tx1">
                    <a:lumMod val="75000"/>
                    <a:lumOff val="25000"/>
                  </a:schemeClr>
                </a:solidFill>
              </a:rPr>
              <a:t>modelu</a:t>
            </a:r>
            <a:r>
              <a:rPr lang="en-GB" dirty="0">
                <a:solidFill>
                  <a:schemeClr val="tx1">
                    <a:lumMod val="75000"/>
                    <a:lumOff val="25000"/>
                  </a:schemeClr>
                </a:solidFill>
              </a:rPr>
              <a:t>, </a:t>
            </a:r>
            <a:r>
              <a:rPr lang="en-GB" dirty="0" err="1">
                <a:solidFill>
                  <a:schemeClr val="tx1">
                    <a:lumMod val="75000"/>
                    <a:lumOff val="25000"/>
                  </a:schemeClr>
                </a:solidFill>
              </a:rPr>
              <a:t>adeiladu</a:t>
            </a:r>
            <a:r>
              <a:rPr lang="en-GB" dirty="0">
                <a:solidFill>
                  <a:schemeClr val="tx1">
                    <a:lumMod val="75000"/>
                    <a:lumOff val="25000"/>
                  </a:schemeClr>
                </a:solidFill>
              </a:rPr>
              <a:t> </a:t>
            </a:r>
            <a:r>
              <a:rPr lang="en-GB" dirty="0" err="1">
                <a:solidFill>
                  <a:schemeClr val="tx1">
                    <a:lumMod val="75000"/>
                    <a:lumOff val="25000"/>
                  </a:schemeClr>
                </a:solidFill>
              </a:rPr>
              <a:t>arferion</a:t>
            </a:r>
            <a:r>
              <a:rPr lang="en-GB" dirty="0">
                <a:solidFill>
                  <a:schemeClr val="tx1">
                    <a:lumMod val="75000"/>
                    <a:lumOff val="25000"/>
                  </a:schemeClr>
                </a:solidFill>
              </a:rPr>
              <a:t> </a:t>
            </a:r>
            <a:r>
              <a:rPr lang="en-GB" dirty="0" err="1">
                <a:solidFill>
                  <a:schemeClr val="tx1">
                    <a:lumMod val="75000"/>
                    <a:lumOff val="25000"/>
                  </a:schemeClr>
                </a:solidFill>
              </a:rPr>
              <a:t>ymddygiad</a:t>
            </a:r>
            <a:r>
              <a:rPr lang="en-GB" dirty="0">
                <a:solidFill>
                  <a:schemeClr val="tx1">
                    <a:lumMod val="75000"/>
                    <a:lumOff val="25000"/>
                  </a:schemeClr>
                </a:solidFill>
              </a:rPr>
              <a:t> a </a:t>
            </a:r>
            <a:r>
              <a:rPr lang="en-GB" dirty="0" err="1">
                <a:solidFill>
                  <a:schemeClr val="tx1">
                    <a:lumMod val="75000"/>
                    <a:lumOff val="25000"/>
                  </a:schemeClr>
                </a:solidFill>
              </a:rPr>
              <a:t>gweithredu</a:t>
            </a:r>
            <a:r>
              <a:rPr lang="en-GB" dirty="0">
                <a:solidFill>
                  <a:schemeClr val="tx1">
                    <a:lumMod val="75000"/>
                    <a:lumOff val="25000"/>
                  </a:schemeClr>
                </a:solidFill>
              </a:rPr>
              <a:t> </a:t>
            </a:r>
            <a:r>
              <a:rPr lang="en-GB" dirty="0" err="1">
                <a:solidFill>
                  <a:schemeClr val="tx1">
                    <a:lumMod val="75000"/>
                    <a:lumOff val="25000"/>
                  </a:schemeClr>
                </a:solidFill>
              </a:rPr>
              <a:t>gofynion</a:t>
            </a:r>
            <a:r>
              <a:rPr lang="en-GB" dirty="0">
                <a:solidFill>
                  <a:schemeClr val="tx1">
                    <a:lumMod val="75000"/>
                    <a:lumOff val="25000"/>
                  </a:schemeClr>
                </a:solidFill>
              </a:rPr>
              <a:t> y </a:t>
            </a:r>
            <a:r>
              <a:rPr lang="en-GB" dirty="0" err="1">
                <a:solidFill>
                  <a:schemeClr val="tx1">
                    <a:lumMod val="75000"/>
                    <a:lumOff val="25000"/>
                  </a:schemeClr>
                </a:solidFill>
              </a:rPr>
              <a:t>cwricwlwm</a:t>
            </a:r>
            <a:r>
              <a:rPr lang="en-GB" dirty="0">
                <a:solidFill>
                  <a:schemeClr val="tx1">
                    <a:lumMod val="75000"/>
                    <a:lumOff val="25000"/>
                  </a:schemeClr>
                </a:solidFill>
              </a:rPr>
              <a:t> </a:t>
            </a:r>
            <a:r>
              <a:rPr lang="en-GB" dirty="0" err="1">
                <a:solidFill>
                  <a:schemeClr val="tx1">
                    <a:lumMod val="75000"/>
                    <a:lumOff val="25000"/>
                  </a:schemeClr>
                </a:solidFill>
              </a:rPr>
              <a:t>sy'n</a:t>
            </a:r>
            <a:r>
              <a:rPr lang="en-GB" dirty="0">
                <a:solidFill>
                  <a:schemeClr val="tx1">
                    <a:lumMod val="75000"/>
                    <a:lumOff val="25000"/>
                  </a:schemeClr>
                </a:solidFill>
              </a:rPr>
              <a:t> </a:t>
            </a:r>
            <a:r>
              <a:rPr lang="en-GB" dirty="0" err="1">
                <a:solidFill>
                  <a:schemeClr val="tx1">
                    <a:lumMod val="75000"/>
                    <a:lumOff val="25000"/>
                  </a:schemeClr>
                </a:solidFill>
              </a:rPr>
              <a:t>cefnogi</a:t>
            </a:r>
            <a:r>
              <a:rPr lang="en-GB" dirty="0">
                <a:solidFill>
                  <a:schemeClr val="tx1">
                    <a:lumMod val="75000"/>
                    <a:lumOff val="25000"/>
                  </a:schemeClr>
                </a:solidFill>
              </a:rPr>
              <a:t> </a:t>
            </a:r>
            <a:r>
              <a:rPr lang="en-GB" dirty="0" err="1">
                <a:solidFill>
                  <a:schemeClr val="tx1">
                    <a:lumMod val="75000"/>
                    <a:lumOff val="25000"/>
                  </a:schemeClr>
                </a:solidFill>
              </a:rPr>
              <a:t>amgylchedd</a:t>
            </a:r>
            <a:r>
              <a:rPr lang="en-GB" dirty="0">
                <a:solidFill>
                  <a:schemeClr val="tx1">
                    <a:lumMod val="75000"/>
                    <a:lumOff val="25000"/>
                  </a:schemeClr>
                </a:solidFill>
              </a:rPr>
              <a:t> </a:t>
            </a:r>
            <a:r>
              <a:rPr lang="en-GB" dirty="0" err="1">
                <a:solidFill>
                  <a:schemeClr val="tx1">
                    <a:lumMod val="75000"/>
                    <a:lumOff val="25000"/>
                  </a:schemeClr>
                </a:solidFill>
              </a:rPr>
              <a:t>dysgu</a:t>
            </a:r>
            <a:r>
              <a:rPr lang="en-GB" dirty="0">
                <a:solidFill>
                  <a:schemeClr val="tx1">
                    <a:lumMod val="75000"/>
                    <a:lumOff val="25000"/>
                  </a:schemeClr>
                </a:solidFill>
              </a:rPr>
              <a:t> </a:t>
            </a:r>
            <a:r>
              <a:rPr lang="en-GB" dirty="0" err="1">
                <a:solidFill>
                  <a:schemeClr val="tx1">
                    <a:lumMod val="75000"/>
                    <a:lumOff val="25000"/>
                  </a:schemeClr>
                </a:solidFill>
              </a:rPr>
              <a:t>lle</a:t>
            </a:r>
            <a:r>
              <a:rPr lang="en-GB" dirty="0">
                <a:solidFill>
                  <a:schemeClr val="tx1">
                    <a:lumMod val="75000"/>
                    <a:lumOff val="25000"/>
                  </a:schemeClr>
                </a:solidFill>
              </a:rPr>
              <a:t> </a:t>
            </a:r>
            <a:r>
              <a:rPr lang="en-GB" dirty="0" err="1">
                <a:solidFill>
                  <a:schemeClr val="tx1">
                    <a:lumMod val="75000"/>
                    <a:lumOff val="25000"/>
                  </a:schemeClr>
                </a:solidFill>
              </a:rPr>
              <a:t>mae'r</a:t>
            </a:r>
            <a:r>
              <a:rPr lang="en-GB" dirty="0">
                <a:solidFill>
                  <a:schemeClr val="tx1">
                    <a:lumMod val="75000"/>
                    <a:lumOff val="25000"/>
                  </a:schemeClr>
                </a:solidFill>
              </a:rPr>
              <a:t> </a:t>
            </a:r>
            <a:r>
              <a:rPr lang="en-GB" dirty="0" err="1">
                <a:solidFill>
                  <a:schemeClr val="tx1">
                    <a:lumMod val="75000"/>
                    <a:lumOff val="25000"/>
                  </a:schemeClr>
                </a:solidFill>
              </a:rPr>
              <a:t>cysylltiad</a:t>
            </a:r>
            <a:r>
              <a:rPr lang="en-GB" dirty="0">
                <a:solidFill>
                  <a:schemeClr val="tx1">
                    <a:lumMod val="75000"/>
                    <a:lumOff val="25000"/>
                  </a:schemeClr>
                </a:solidFill>
              </a:rPr>
              <a:t> </a:t>
            </a:r>
            <a:r>
              <a:rPr lang="en-GB" dirty="0" err="1">
                <a:solidFill>
                  <a:schemeClr val="tx1">
                    <a:lumMod val="75000"/>
                    <a:lumOff val="25000"/>
                  </a:schemeClr>
                </a:solidFill>
              </a:rPr>
              <a:t>rhwng</a:t>
            </a:r>
            <a:r>
              <a:rPr lang="en-GB" dirty="0">
                <a:solidFill>
                  <a:schemeClr val="tx1">
                    <a:lumMod val="75000"/>
                    <a:lumOff val="25000"/>
                  </a:schemeClr>
                </a:solidFill>
              </a:rPr>
              <a:t> </a:t>
            </a:r>
            <a:r>
              <a:rPr lang="en-GB" dirty="0" err="1">
                <a:solidFill>
                  <a:schemeClr val="tx1">
                    <a:lumMod val="75000"/>
                    <a:lumOff val="25000"/>
                  </a:schemeClr>
                </a:solidFill>
              </a:rPr>
              <a:t>dysgu</a:t>
            </a:r>
            <a:r>
              <a:rPr lang="en-GB" dirty="0">
                <a:solidFill>
                  <a:schemeClr val="tx1">
                    <a:lumMod val="75000"/>
                    <a:lumOff val="25000"/>
                  </a:schemeClr>
                </a:solidFill>
              </a:rPr>
              <a:t> am iechyd a </a:t>
            </a:r>
            <a:r>
              <a:rPr lang="en-GB" dirty="0" err="1">
                <a:solidFill>
                  <a:schemeClr val="tx1">
                    <a:lumMod val="75000"/>
                    <a:lumOff val="25000"/>
                  </a:schemeClr>
                </a:solidFill>
              </a:rPr>
              <a:t>lles</a:t>
            </a:r>
            <a:r>
              <a:rPr lang="en-GB" dirty="0">
                <a:solidFill>
                  <a:schemeClr val="tx1">
                    <a:lumMod val="75000"/>
                    <a:lumOff val="25000"/>
                  </a:schemeClr>
                </a:solidFill>
              </a:rPr>
              <a:t> </a:t>
            </a:r>
            <a:r>
              <a:rPr lang="en-GB" dirty="0" err="1">
                <a:solidFill>
                  <a:schemeClr val="tx1">
                    <a:lumMod val="75000"/>
                    <a:lumOff val="25000"/>
                  </a:schemeClr>
                </a:solidFill>
              </a:rPr>
              <a:t>yn</a:t>
            </a:r>
            <a:r>
              <a:rPr lang="en-GB" dirty="0">
                <a:solidFill>
                  <a:schemeClr val="tx1">
                    <a:lumMod val="75000"/>
                    <a:lumOff val="25000"/>
                  </a:schemeClr>
                </a:solidFill>
              </a:rPr>
              <a:t> </a:t>
            </a:r>
            <a:r>
              <a:rPr lang="en-GB" dirty="0" err="1">
                <a:solidFill>
                  <a:schemeClr val="tx1">
                    <a:lumMod val="75000"/>
                    <a:lumOff val="25000"/>
                  </a:schemeClr>
                </a:solidFill>
              </a:rPr>
              <a:t>cael</a:t>
            </a:r>
            <a:r>
              <a:rPr lang="en-GB" dirty="0">
                <a:solidFill>
                  <a:schemeClr val="tx1">
                    <a:lumMod val="75000"/>
                    <a:lumOff val="25000"/>
                  </a:schemeClr>
                </a:solidFill>
              </a:rPr>
              <a:t> </a:t>
            </a:r>
            <a:r>
              <a:rPr lang="en-GB" dirty="0" err="1">
                <a:solidFill>
                  <a:schemeClr val="tx1">
                    <a:lumMod val="75000"/>
                    <a:lumOff val="25000"/>
                  </a:schemeClr>
                </a:solidFill>
              </a:rPr>
              <a:t>ei</a:t>
            </a:r>
            <a:r>
              <a:rPr lang="en-GB" dirty="0">
                <a:solidFill>
                  <a:schemeClr val="tx1">
                    <a:lumMod val="75000"/>
                    <a:lumOff val="25000"/>
                  </a:schemeClr>
                </a:solidFill>
              </a:rPr>
              <a:t> </a:t>
            </a:r>
            <a:r>
              <a:rPr lang="en-GB" dirty="0" err="1">
                <a:solidFill>
                  <a:schemeClr val="tx1">
                    <a:lumMod val="75000"/>
                    <a:lumOff val="25000"/>
                  </a:schemeClr>
                </a:solidFill>
              </a:rPr>
              <a:t>gefnogi</a:t>
            </a:r>
            <a:r>
              <a:rPr lang="en-GB" dirty="0">
                <a:solidFill>
                  <a:schemeClr val="tx1">
                    <a:lumMod val="75000"/>
                    <a:lumOff val="25000"/>
                  </a:schemeClr>
                </a:solidFill>
              </a:rPr>
              <a:t> </a:t>
            </a:r>
            <a:r>
              <a:rPr lang="en-GB" dirty="0" err="1">
                <a:solidFill>
                  <a:schemeClr val="tx1">
                    <a:lumMod val="75000"/>
                    <a:lumOff val="25000"/>
                  </a:schemeClr>
                </a:solidFill>
              </a:rPr>
              <a:t>gan</a:t>
            </a:r>
            <a:r>
              <a:rPr lang="en-GB" dirty="0">
                <a:solidFill>
                  <a:schemeClr val="tx1">
                    <a:lumMod val="75000"/>
                    <a:lumOff val="25000"/>
                  </a:schemeClr>
                </a:solidFill>
              </a:rPr>
              <a:t> </a:t>
            </a:r>
            <a:r>
              <a:rPr lang="en-GB" dirty="0" err="1">
                <a:solidFill>
                  <a:schemeClr val="tx1">
                    <a:lumMod val="75000"/>
                    <a:lumOff val="25000"/>
                  </a:schemeClr>
                </a:solidFill>
              </a:rPr>
              <a:t>ddull</a:t>
            </a:r>
            <a:r>
              <a:rPr lang="en-GB" dirty="0">
                <a:solidFill>
                  <a:schemeClr val="tx1">
                    <a:lumMod val="75000"/>
                    <a:lumOff val="25000"/>
                  </a:schemeClr>
                </a:solidFill>
              </a:rPr>
              <a:t> </a:t>
            </a:r>
            <a:r>
              <a:rPr lang="en-GB" dirty="0" err="1">
                <a:solidFill>
                  <a:schemeClr val="tx1">
                    <a:lumMod val="75000"/>
                    <a:lumOff val="25000"/>
                  </a:schemeClr>
                </a:solidFill>
              </a:rPr>
              <a:t>ysgol</a:t>
            </a:r>
            <a:r>
              <a:rPr lang="en-GB" dirty="0">
                <a:solidFill>
                  <a:schemeClr val="tx1">
                    <a:lumMod val="75000"/>
                    <a:lumOff val="25000"/>
                  </a:schemeClr>
                </a:solidFill>
              </a:rPr>
              <a:t> </a:t>
            </a:r>
            <a:r>
              <a:rPr lang="en-GB" dirty="0" err="1">
                <a:solidFill>
                  <a:schemeClr val="tx1">
                    <a:lumMod val="75000"/>
                    <a:lumOff val="25000"/>
                  </a:schemeClr>
                </a:solidFill>
              </a:rPr>
              <a:t>gyfan</a:t>
            </a:r>
            <a:r>
              <a:rPr lang="en-GB" dirty="0">
                <a:solidFill>
                  <a:schemeClr val="tx1">
                    <a:lumMod val="75000"/>
                    <a:lumOff val="25000"/>
                  </a:schemeClr>
                </a:solidFill>
              </a:rPr>
              <a:t>. </a:t>
            </a:r>
          </a:p>
          <a:p>
            <a:pPr marL="0" indent="0" eaLnBrk="1" fontAlgn="auto" hangingPunct="1">
              <a:spcAft>
                <a:spcPts val="0"/>
              </a:spcAft>
              <a:buClr>
                <a:schemeClr val="accent1">
                  <a:lumMod val="75000"/>
                </a:schemeClr>
              </a:buClr>
              <a:buFont typeface="Wingdings 3" charset="2"/>
              <a:buNone/>
              <a:defRPr/>
            </a:pPr>
            <a:r>
              <a:rPr lang="en-GB" dirty="0">
                <a:solidFill>
                  <a:schemeClr val="tx1">
                    <a:lumMod val="75000"/>
                    <a:lumOff val="25000"/>
                  </a:schemeClr>
                </a:solidFill>
              </a:rPr>
              <a:t> </a:t>
            </a:r>
          </a:p>
        </p:txBody>
      </p:sp>
      <p:pic>
        <p:nvPicPr>
          <p:cNvPr id="9" name="Picture 8" descr="Icon&#10;&#10;Description automatically generated">
            <a:extLst>
              <a:ext uri="{FF2B5EF4-FFF2-40B4-BE49-F238E27FC236}">
                <a16:creationId xmlns:a16="http://schemas.microsoft.com/office/drawing/2014/main" id="{74137189-E770-438C-A076-A2A6A0BF937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16292" y="2508069"/>
            <a:ext cx="2185852" cy="2185852"/>
          </a:xfrm>
          <a:prstGeom prst="rect">
            <a:avLst/>
          </a:prstGeom>
        </p:spPr>
      </p:pic>
    </p:spTree>
    <p:extLst>
      <p:ext uri="{BB962C8B-B14F-4D97-AF65-F5344CB8AC3E}">
        <p14:creationId xmlns:p14="http://schemas.microsoft.com/office/powerpoint/2010/main" val="37656300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1FB22-9A7D-411A-93A1-255D7F8ECCE6}"/>
              </a:ext>
            </a:extLst>
          </p:cNvPr>
          <p:cNvSpPr>
            <a:spLocks noGrp="1"/>
          </p:cNvSpPr>
          <p:nvPr>
            <p:ph type="title"/>
          </p:nvPr>
        </p:nvSpPr>
        <p:spPr/>
        <p:txBody>
          <a:bodyPr rtlCol="0">
            <a:normAutofit/>
          </a:bodyPr>
          <a:lstStyle/>
          <a:p>
            <a:pPr eaLnBrk="1" fontAlgn="auto" hangingPunct="1">
              <a:spcAft>
                <a:spcPts val="0"/>
              </a:spcAft>
              <a:defRPr/>
            </a:pPr>
            <a:r>
              <a:rPr lang="en-GB" sz="2800" b="1" dirty="0"/>
              <a:t>What are the main purposes of learning in health and well-being?</a:t>
            </a:r>
            <a:endParaRPr lang="en-GB" sz="3200" b="1" dirty="0">
              <a:solidFill>
                <a:schemeClr val="accent1">
                  <a:lumMod val="75000"/>
                </a:schemeClr>
              </a:solidFill>
            </a:endParaRPr>
          </a:p>
        </p:txBody>
      </p:sp>
      <p:sp>
        <p:nvSpPr>
          <p:cNvPr id="3" name="Content Placeholder 2">
            <a:extLst>
              <a:ext uri="{FF2B5EF4-FFF2-40B4-BE49-F238E27FC236}">
                <a16:creationId xmlns:a16="http://schemas.microsoft.com/office/drawing/2014/main" id="{6C093F1F-5AE8-42D7-9CFC-E074D1AE6825}"/>
              </a:ext>
            </a:extLst>
          </p:cNvPr>
          <p:cNvSpPr>
            <a:spLocks noGrp="1"/>
          </p:cNvSpPr>
          <p:nvPr>
            <p:ph idx="1"/>
          </p:nvPr>
        </p:nvSpPr>
        <p:spPr>
          <a:xfrm>
            <a:off x="677863" y="1655763"/>
            <a:ext cx="8596312" cy="4808537"/>
          </a:xfrm>
        </p:spPr>
        <p:txBody>
          <a:bodyPr rtlCol="0">
            <a:normAutofit fontScale="85000" lnSpcReduction="20000"/>
          </a:bodyPr>
          <a:lstStyle/>
          <a:p>
            <a:pPr eaLnBrk="1" fontAlgn="auto" hangingPunct="1">
              <a:spcAft>
                <a:spcPts val="0"/>
              </a:spcAft>
              <a:buClr>
                <a:schemeClr val="accent1">
                  <a:lumMod val="75000"/>
                </a:schemeClr>
              </a:buClr>
              <a:buFont typeface="Wingdings" panose="05000000000000000000" pitchFamily="2" charset="2"/>
              <a:buChar char="v"/>
              <a:defRPr/>
            </a:pPr>
            <a:r>
              <a:rPr lang="en-GB" dirty="0">
                <a:solidFill>
                  <a:schemeClr val="tx1">
                    <a:lumMod val="75000"/>
                    <a:lumOff val="25000"/>
                  </a:schemeClr>
                </a:solidFill>
              </a:rPr>
              <a:t>Learning in health and well-being ensures that children and young people develop the knowledge and understanding, skills, abilities and attributes they need for mental, emotional, social and physical well-being now and in the future. </a:t>
            </a:r>
          </a:p>
          <a:p>
            <a:pPr eaLnBrk="1" fontAlgn="auto" hangingPunct="1">
              <a:spcAft>
                <a:spcPts val="0"/>
              </a:spcAft>
              <a:buClr>
                <a:schemeClr val="accent1">
                  <a:lumMod val="75000"/>
                </a:schemeClr>
              </a:buClr>
              <a:buFont typeface="Wingdings" panose="05000000000000000000" pitchFamily="2" charset="2"/>
              <a:buChar char="v"/>
              <a:defRPr/>
            </a:pPr>
            <a:r>
              <a:rPr lang="en-GB" dirty="0">
                <a:solidFill>
                  <a:schemeClr val="tx1">
                    <a:lumMod val="75000"/>
                    <a:lumOff val="25000"/>
                  </a:schemeClr>
                </a:solidFill>
              </a:rPr>
              <a:t>Childhood and adolescence are critical periods for developing attitudes, skills and knowledge for living a healthy life. </a:t>
            </a:r>
          </a:p>
          <a:p>
            <a:pPr eaLnBrk="1" fontAlgn="auto" hangingPunct="1">
              <a:spcAft>
                <a:spcPts val="0"/>
              </a:spcAft>
              <a:buClr>
                <a:schemeClr val="accent1">
                  <a:lumMod val="75000"/>
                </a:schemeClr>
              </a:buClr>
              <a:buFont typeface="Wingdings" panose="05000000000000000000" pitchFamily="2" charset="2"/>
              <a:buChar char="v"/>
              <a:defRPr/>
            </a:pPr>
            <a:r>
              <a:rPr lang="en-GB" dirty="0">
                <a:solidFill>
                  <a:schemeClr val="tx1">
                    <a:lumMod val="75000"/>
                    <a:lumOff val="25000"/>
                  </a:schemeClr>
                </a:solidFill>
              </a:rPr>
              <a:t>Schools inform choices and deepen understanding of what constitutes good healthy choices. </a:t>
            </a:r>
          </a:p>
          <a:p>
            <a:pPr eaLnBrk="1" fontAlgn="auto" hangingPunct="1">
              <a:spcAft>
                <a:spcPts val="0"/>
              </a:spcAft>
              <a:buClr>
                <a:schemeClr val="accent1">
                  <a:lumMod val="75000"/>
                </a:schemeClr>
              </a:buClr>
              <a:buFont typeface="Wingdings" panose="05000000000000000000" pitchFamily="2" charset="2"/>
              <a:buChar char="v"/>
              <a:defRPr/>
            </a:pPr>
            <a:r>
              <a:rPr lang="en-GB" dirty="0">
                <a:solidFill>
                  <a:schemeClr val="tx1">
                    <a:lumMod val="75000"/>
                    <a:lumOff val="25000"/>
                  </a:schemeClr>
                </a:solidFill>
              </a:rPr>
              <a:t>Schools deliver learning opportunities that build on family/cultural experiences and allow critical analysis of media, advertising and peer compliance.</a:t>
            </a:r>
          </a:p>
          <a:p>
            <a:pPr eaLnBrk="1" fontAlgn="auto" hangingPunct="1">
              <a:spcAft>
                <a:spcPts val="0"/>
              </a:spcAft>
              <a:buClr>
                <a:schemeClr val="accent1">
                  <a:lumMod val="75000"/>
                </a:schemeClr>
              </a:buClr>
              <a:buFont typeface="Wingdings" panose="05000000000000000000" pitchFamily="2" charset="2"/>
              <a:buChar char="v"/>
              <a:defRPr/>
            </a:pPr>
            <a:r>
              <a:rPr lang="en-GB" dirty="0">
                <a:solidFill>
                  <a:schemeClr val="tx1">
                    <a:lumMod val="75000"/>
                    <a:lumOff val="25000"/>
                  </a:schemeClr>
                </a:solidFill>
              </a:rPr>
              <a:t>Schools have a responsibility to teach, model, build behaviour practices and implement curriculum requirements that support a learning environment where the link between learning about health and wellbeing is supported by a whole-school approach. </a:t>
            </a:r>
          </a:p>
          <a:p>
            <a:pPr marL="0" indent="0" eaLnBrk="1" fontAlgn="auto" hangingPunct="1">
              <a:spcAft>
                <a:spcPts val="0"/>
              </a:spcAft>
              <a:buClr>
                <a:schemeClr val="accent1">
                  <a:lumMod val="75000"/>
                </a:schemeClr>
              </a:buClr>
              <a:buNone/>
              <a:defRPr/>
            </a:pPr>
            <a:endParaRPr lang="en-GB" dirty="0">
              <a:solidFill>
                <a:schemeClr val="tx1">
                  <a:lumMod val="75000"/>
                  <a:lumOff val="25000"/>
                </a:schemeClr>
              </a:solidFill>
            </a:endParaRPr>
          </a:p>
        </p:txBody>
      </p:sp>
      <p:pic>
        <p:nvPicPr>
          <p:cNvPr id="9" name="Picture 8" descr="Icon&#10;&#10;Description automatically generated">
            <a:extLst>
              <a:ext uri="{FF2B5EF4-FFF2-40B4-BE49-F238E27FC236}">
                <a16:creationId xmlns:a16="http://schemas.microsoft.com/office/drawing/2014/main" id="{74137189-E770-438C-A076-A2A6A0BF937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16292" y="2508069"/>
            <a:ext cx="2185852" cy="2185852"/>
          </a:xfrm>
          <a:prstGeom prst="rect">
            <a:avLst/>
          </a:prstGeom>
        </p:spPr>
      </p:pic>
    </p:spTree>
    <p:extLst>
      <p:ext uri="{BB962C8B-B14F-4D97-AF65-F5344CB8AC3E}">
        <p14:creationId xmlns:p14="http://schemas.microsoft.com/office/powerpoint/2010/main" val="39247738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1FB22-9A7D-411A-93A1-255D7F8ECCE6}"/>
              </a:ext>
            </a:extLst>
          </p:cNvPr>
          <p:cNvSpPr>
            <a:spLocks noGrp="1"/>
          </p:cNvSpPr>
          <p:nvPr>
            <p:ph type="title"/>
          </p:nvPr>
        </p:nvSpPr>
        <p:spPr/>
        <p:txBody>
          <a:bodyPr rtlCol="0">
            <a:normAutofit/>
          </a:bodyPr>
          <a:lstStyle/>
          <a:p>
            <a:pPr eaLnBrk="1" fontAlgn="auto" hangingPunct="1">
              <a:spcAft>
                <a:spcPts val="0"/>
              </a:spcAft>
              <a:defRPr/>
            </a:pPr>
            <a:br>
              <a:rPr lang="en-GB" dirty="0">
                <a:solidFill>
                  <a:schemeClr val="accent1">
                    <a:lumMod val="75000"/>
                  </a:schemeClr>
                </a:solidFill>
              </a:rPr>
            </a:br>
            <a:endParaRPr lang="en-GB" dirty="0">
              <a:solidFill>
                <a:schemeClr val="accent1">
                  <a:lumMod val="75000"/>
                </a:schemeClr>
              </a:solidFill>
            </a:endParaRPr>
          </a:p>
        </p:txBody>
      </p:sp>
      <p:sp>
        <p:nvSpPr>
          <p:cNvPr id="3" name="Content Placeholder 2">
            <a:extLst>
              <a:ext uri="{FF2B5EF4-FFF2-40B4-BE49-F238E27FC236}">
                <a16:creationId xmlns:a16="http://schemas.microsoft.com/office/drawing/2014/main" id="{6C093F1F-5AE8-42D7-9CFC-E074D1AE6825}"/>
              </a:ext>
            </a:extLst>
          </p:cNvPr>
          <p:cNvSpPr>
            <a:spLocks noGrp="1"/>
          </p:cNvSpPr>
          <p:nvPr>
            <p:ph idx="1"/>
          </p:nvPr>
        </p:nvSpPr>
        <p:spPr>
          <a:xfrm>
            <a:off x="677863" y="1655763"/>
            <a:ext cx="8596312" cy="4808537"/>
          </a:xfrm>
        </p:spPr>
        <p:txBody>
          <a:bodyPr rtlCol="0">
            <a:normAutofit/>
          </a:bodyPr>
          <a:lstStyle/>
          <a:p>
            <a:pPr marL="0" indent="0" eaLnBrk="1" fontAlgn="auto" hangingPunct="1">
              <a:spcAft>
                <a:spcPts val="0"/>
              </a:spcAft>
              <a:buClr>
                <a:schemeClr val="accent1">
                  <a:lumMod val="75000"/>
                </a:schemeClr>
              </a:buClr>
              <a:buNone/>
              <a:defRPr/>
            </a:pPr>
            <a:r>
              <a:rPr lang="en-GB" dirty="0">
                <a:solidFill>
                  <a:schemeClr val="tx1">
                    <a:lumMod val="75000"/>
                    <a:lumOff val="25000"/>
                  </a:schemeClr>
                </a:solidFill>
              </a:rPr>
              <a:t> </a:t>
            </a:r>
          </a:p>
        </p:txBody>
      </p:sp>
      <p:pic>
        <p:nvPicPr>
          <p:cNvPr id="4" name="Online Media 3" title="Kelly Forrest-Mackay - Iechyd a Lles / Health and Well-being">
            <a:hlinkClick r:id="" action="ppaction://media"/>
            <a:extLst>
              <a:ext uri="{FF2B5EF4-FFF2-40B4-BE49-F238E27FC236}">
                <a16:creationId xmlns:a16="http://schemas.microsoft.com/office/drawing/2014/main" id="{FD61FFDF-4C46-4557-A401-2573869AF7FC}"/>
              </a:ext>
            </a:extLst>
          </p:cNvPr>
          <p:cNvPicPr>
            <a:picLocks noRot="1" noChangeAspect="1"/>
          </p:cNvPicPr>
          <p:nvPr>
            <a:videoFile r:link="rId1"/>
          </p:nvPr>
        </p:nvPicPr>
        <p:blipFill>
          <a:blip r:embed="rId4"/>
          <a:stretch>
            <a:fillRect/>
          </a:stretch>
        </p:blipFill>
        <p:spPr>
          <a:xfrm>
            <a:off x="217488" y="393700"/>
            <a:ext cx="5687721" cy="3426027"/>
          </a:xfrm>
          <a:prstGeom prst="rect">
            <a:avLst/>
          </a:prstGeom>
        </p:spPr>
      </p:pic>
      <p:sp>
        <p:nvSpPr>
          <p:cNvPr id="6" name="TextBox 5">
            <a:extLst>
              <a:ext uri="{FF2B5EF4-FFF2-40B4-BE49-F238E27FC236}">
                <a16:creationId xmlns:a16="http://schemas.microsoft.com/office/drawing/2014/main" id="{D82F04E7-BE67-4A9B-B3AB-05962973AEEC}"/>
              </a:ext>
            </a:extLst>
          </p:cNvPr>
          <p:cNvSpPr txBox="1"/>
          <p:nvPr/>
        </p:nvSpPr>
        <p:spPr>
          <a:xfrm>
            <a:off x="1193607" y="3859534"/>
            <a:ext cx="2847902" cy="646331"/>
          </a:xfrm>
          <a:prstGeom prst="rect">
            <a:avLst/>
          </a:prstGeom>
          <a:noFill/>
        </p:spPr>
        <p:txBody>
          <a:bodyPr wrap="square" rtlCol="0">
            <a:spAutoFit/>
          </a:bodyPr>
          <a:lstStyle/>
          <a:p>
            <a:r>
              <a:rPr lang="en-GB" dirty="0"/>
              <a:t>Ysgol </a:t>
            </a:r>
            <a:r>
              <a:rPr lang="en-GB" dirty="0" err="1"/>
              <a:t>Gynradd</a:t>
            </a:r>
            <a:r>
              <a:rPr lang="en-GB" dirty="0"/>
              <a:t> Sant </a:t>
            </a:r>
            <a:r>
              <a:rPr lang="en-GB" dirty="0" err="1"/>
              <a:t>Illtyd</a:t>
            </a:r>
            <a:endParaRPr lang="en-GB" dirty="0"/>
          </a:p>
          <a:p>
            <a:r>
              <a:rPr lang="en-GB" dirty="0"/>
              <a:t>St </a:t>
            </a:r>
            <a:r>
              <a:rPr lang="en-GB" dirty="0" err="1"/>
              <a:t>Illtyd</a:t>
            </a:r>
            <a:r>
              <a:rPr lang="en-GB" dirty="0"/>
              <a:t> Primary School</a:t>
            </a:r>
          </a:p>
        </p:txBody>
      </p:sp>
      <p:pic>
        <p:nvPicPr>
          <p:cNvPr id="7" name="Online Media 6" title="Fitzalan High School: Well-being Approaches">
            <a:hlinkClick r:id="" action="ppaction://media"/>
            <a:extLst>
              <a:ext uri="{FF2B5EF4-FFF2-40B4-BE49-F238E27FC236}">
                <a16:creationId xmlns:a16="http://schemas.microsoft.com/office/drawing/2014/main" id="{537EB197-CD98-4268-BA78-CA1B8EAF5BFD}"/>
              </a:ext>
            </a:extLst>
          </p:cNvPr>
          <p:cNvPicPr>
            <a:picLocks noRot="1" noChangeAspect="1"/>
          </p:cNvPicPr>
          <p:nvPr>
            <a:videoFile r:link="rId2"/>
          </p:nvPr>
        </p:nvPicPr>
        <p:blipFill>
          <a:blip r:embed="rId5"/>
          <a:stretch>
            <a:fillRect/>
          </a:stretch>
        </p:blipFill>
        <p:spPr>
          <a:xfrm>
            <a:off x="6143317" y="3227642"/>
            <a:ext cx="5728598" cy="3236658"/>
          </a:xfrm>
          <a:prstGeom prst="rect">
            <a:avLst/>
          </a:prstGeom>
        </p:spPr>
      </p:pic>
      <p:sp>
        <p:nvSpPr>
          <p:cNvPr id="8" name="TextBox 7">
            <a:extLst>
              <a:ext uri="{FF2B5EF4-FFF2-40B4-BE49-F238E27FC236}">
                <a16:creationId xmlns:a16="http://schemas.microsoft.com/office/drawing/2014/main" id="{5FD926EC-0B73-44D9-A1DD-60F104493EE0}"/>
              </a:ext>
            </a:extLst>
          </p:cNvPr>
          <p:cNvSpPr txBox="1"/>
          <p:nvPr/>
        </p:nvSpPr>
        <p:spPr>
          <a:xfrm>
            <a:off x="7844503" y="2273445"/>
            <a:ext cx="2610576" cy="646331"/>
          </a:xfrm>
          <a:prstGeom prst="rect">
            <a:avLst/>
          </a:prstGeom>
          <a:noFill/>
        </p:spPr>
        <p:txBody>
          <a:bodyPr wrap="square" rtlCol="0">
            <a:spAutoFit/>
          </a:bodyPr>
          <a:lstStyle/>
          <a:p>
            <a:r>
              <a:rPr lang="en-GB" dirty="0"/>
              <a:t>Ysgol </a:t>
            </a:r>
            <a:r>
              <a:rPr lang="en-GB" dirty="0" err="1"/>
              <a:t>Uwchradd</a:t>
            </a:r>
            <a:r>
              <a:rPr lang="en-GB" dirty="0"/>
              <a:t> </a:t>
            </a:r>
            <a:r>
              <a:rPr lang="en-GB" dirty="0" err="1"/>
              <a:t>Fitzalan</a:t>
            </a:r>
            <a:endParaRPr lang="en-GB" dirty="0"/>
          </a:p>
          <a:p>
            <a:r>
              <a:rPr lang="en-GB" dirty="0" err="1"/>
              <a:t>Fitzalan</a:t>
            </a:r>
            <a:r>
              <a:rPr lang="en-GB" dirty="0"/>
              <a:t> High School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1995A-26BB-48AB-895F-BA9190E855D1}"/>
              </a:ext>
            </a:extLst>
          </p:cNvPr>
          <p:cNvSpPr>
            <a:spLocks noGrp="1"/>
          </p:cNvSpPr>
          <p:nvPr>
            <p:ph type="title"/>
          </p:nvPr>
        </p:nvSpPr>
        <p:spPr>
          <a:xfrm>
            <a:off x="209986" y="647968"/>
            <a:ext cx="10515600" cy="1325563"/>
          </a:xfrm>
        </p:spPr>
        <p:txBody>
          <a:bodyPr rtlCol="0">
            <a:normAutofit fontScale="90000"/>
          </a:bodyPr>
          <a:lstStyle/>
          <a:p>
            <a:pPr eaLnBrk="1" fontAlgn="auto" hangingPunct="1">
              <a:spcAft>
                <a:spcPts val="0"/>
              </a:spcAft>
              <a:defRPr/>
            </a:pPr>
            <a:r>
              <a:rPr lang="en-GB" sz="4000" dirty="0">
                <a:solidFill>
                  <a:schemeClr val="accent1">
                    <a:lumMod val="75000"/>
                  </a:schemeClr>
                </a:solidFill>
              </a:rPr>
              <a:t>Sut </a:t>
            </a:r>
            <a:r>
              <a:rPr lang="en-GB" sz="4000" dirty="0" err="1">
                <a:solidFill>
                  <a:schemeClr val="accent1">
                    <a:lumMod val="75000"/>
                  </a:schemeClr>
                </a:solidFill>
              </a:rPr>
              <a:t>mae’r</a:t>
            </a:r>
            <a:r>
              <a:rPr lang="en-GB" sz="4000" dirty="0">
                <a:solidFill>
                  <a:schemeClr val="accent1">
                    <a:lumMod val="75000"/>
                  </a:schemeClr>
                </a:solidFill>
              </a:rPr>
              <a:t> </a:t>
            </a:r>
            <a:r>
              <a:rPr lang="en-GB" sz="4000" dirty="0" err="1">
                <a:solidFill>
                  <a:schemeClr val="accent1">
                    <a:lumMod val="75000"/>
                  </a:schemeClr>
                </a:solidFill>
              </a:rPr>
              <a:t>fframwaith</a:t>
            </a:r>
            <a:r>
              <a:rPr lang="en-GB" sz="4000" dirty="0">
                <a:solidFill>
                  <a:schemeClr val="accent1">
                    <a:lumMod val="75000"/>
                  </a:schemeClr>
                </a:solidFill>
              </a:rPr>
              <a:t> Iechyd a </a:t>
            </a:r>
            <a:r>
              <a:rPr lang="en-GB" sz="4000" dirty="0" err="1">
                <a:solidFill>
                  <a:schemeClr val="accent1">
                    <a:lumMod val="75000"/>
                  </a:schemeClr>
                </a:solidFill>
              </a:rPr>
              <a:t>Lles</a:t>
            </a:r>
            <a:r>
              <a:rPr lang="en-GB" sz="4000" dirty="0">
                <a:solidFill>
                  <a:schemeClr val="accent1">
                    <a:lumMod val="75000"/>
                  </a:schemeClr>
                </a:solidFill>
              </a:rPr>
              <a:t> </a:t>
            </a:r>
            <a:r>
              <a:rPr lang="en-GB" sz="4000" dirty="0" err="1">
                <a:solidFill>
                  <a:schemeClr val="accent1">
                    <a:lumMod val="75000"/>
                  </a:schemeClr>
                </a:solidFill>
              </a:rPr>
              <a:t>wedi</a:t>
            </a:r>
            <a:r>
              <a:rPr lang="en-GB" sz="4000" dirty="0">
                <a:solidFill>
                  <a:schemeClr val="accent1">
                    <a:lumMod val="75000"/>
                  </a:schemeClr>
                </a:solidFill>
              </a:rPr>
              <a:t> </a:t>
            </a:r>
            <a:r>
              <a:rPr lang="en-GB" sz="4000" dirty="0" err="1">
                <a:solidFill>
                  <a:schemeClr val="accent1">
                    <a:lumMod val="75000"/>
                  </a:schemeClr>
                </a:solidFill>
              </a:rPr>
              <a:t>ei</a:t>
            </a:r>
            <a:r>
              <a:rPr lang="en-GB" sz="4000" dirty="0">
                <a:solidFill>
                  <a:schemeClr val="accent1">
                    <a:lumMod val="75000"/>
                  </a:schemeClr>
                </a:solidFill>
              </a:rPr>
              <a:t> </a:t>
            </a:r>
            <a:r>
              <a:rPr lang="en-GB" sz="4000" dirty="0" err="1">
                <a:solidFill>
                  <a:schemeClr val="accent1">
                    <a:lumMod val="75000"/>
                  </a:schemeClr>
                </a:solidFill>
              </a:rPr>
              <a:t>strwythuro</a:t>
            </a:r>
            <a:r>
              <a:rPr lang="en-GB" sz="4000" dirty="0">
                <a:solidFill>
                  <a:schemeClr val="accent1">
                    <a:lumMod val="75000"/>
                  </a:schemeClr>
                </a:solidFill>
              </a:rPr>
              <a:t>?</a:t>
            </a:r>
            <a:br>
              <a:rPr lang="en-GB" sz="4000" dirty="0">
                <a:solidFill>
                  <a:schemeClr val="accent1">
                    <a:lumMod val="75000"/>
                  </a:schemeClr>
                </a:solidFill>
              </a:rPr>
            </a:br>
            <a:r>
              <a:rPr lang="en-GB" sz="4000" dirty="0">
                <a:solidFill>
                  <a:schemeClr val="accent1">
                    <a:lumMod val="75000"/>
                  </a:schemeClr>
                </a:solidFill>
              </a:rPr>
              <a:t>How is the Health and Wellbeing framework structured?</a:t>
            </a:r>
            <a:br>
              <a:rPr lang="en-GB" dirty="0">
                <a:solidFill>
                  <a:schemeClr val="accent1">
                    <a:lumMod val="75000"/>
                  </a:schemeClr>
                </a:solidFill>
              </a:rPr>
            </a:br>
            <a:endParaRPr lang="en-GB" dirty="0">
              <a:solidFill>
                <a:schemeClr val="accent1">
                  <a:lumMod val="75000"/>
                </a:schemeClr>
              </a:solidFill>
            </a:endParaRPr>
          </a:p>
        </p:txBody>
      </p:sp>
      <p:sp>
        <p:nvSpPr>
          <p:cNvPr id="16387" name="Content Placeholder 2">
            <a:extLst>
              <a:ext uri="{FF2B5EF4-FFF2-40B4-BE49-F238E27FC236}">
                <a16:creationId xmlns:a16="http://schemas.microsoft.com/office/drawing/2014/main" id="{69136393-5DA2-4BF2-B596-7416D29BFF8F}"/>
              </a:ext>
            </a:extLst>
          </p:cNvPr>
          <p:cNvSpPr>
            <a:spLocks noGrp="1" noChangeArrowheads="1"/>
          </p:cNvSpPr>
          <p:nvPr>
            <p:ph idx="1"/>
          </p:nvPr>
        </p:nvSpPr>
        <p:spPr>
          <a:xfrm>
            <a:off x="6587614" y="2054482"/>
            <a:ext cx="5201264" cy="4351338"/>
          </a:xfrm>
        </p:spPr>
        <p:txBody>
          <a:bodyPr>
            <a:normAutofit fontScale="92500" lnSpcReduction="10000"/>
          </a:bodyPr>
          <a:lstStyle/>
          <a:p>
            <a:pPr eaLnBrk="1" hangingPunct="1"/>
            <a:r>
              <a:rPr lang="en-GB" altLang="en-US" sz="2400" dirty="0"/>
              <a:t>The statements of experiences and outcomes are then structured into the following organisers: </a:t>
            </a:r>
          </a:p>
          <a:p>
            <a:pPr eaLnBrk="1" hangingPunct="1">
              <a:buFont typeface="Trebuchet MS" panose="020B0603020202020204" pitchFamily="34" charset="0"/>
              <a:buAutoNum type="arabicPeriod"/>
            </a:pPr>
            <a:r>
              <a:rPr lang="en-GB" altLang="en-US" sz="2400" dirty="0">
                <a:sym typeface="Symbol" panose="05050102010706020507" pitchFamily="18" charset="2"/>
              </a:rPr>
              <a:t> </a:t>
            </a:r>
            <a:r>
              <a:rPr lang="en-GB" altLang="en-US" sz="2400" dirty="0"/>
              <a:t>Mental, emotional, social and physical  wellbeing</a:t>
            </a:r>
          </a:p>
          <a:p>
            <a:pPr eaLnBrk="1" hangingPunct="1">
              <a:buFont typeface="Trebuchet MS" panose="020B0603020202020204" pitchFamily="34" charset="0"/>
              <a:buAutoNum type="arabicPeriod"/>
            </a:pPr>
            <a:r>
              <a:rPr lang="en-GB" altLang="en-US" sz="2400" dirty="0"/>
              <a:t> Planning for choices and changes</a:t>
            </a:r>
          </a:p>
          <a:p>
            <a:pPr eaLnBrk="1" hangingPunct="1">
              <a:buFont typeface="Trebuchet MS" panose="020B0603020202020204" pitchFamily="34" charset="0"/>
              <a:buAutoNum type="arabicPeriod"/>
            </a:pPr>
            <a:r>
              <a:rPr lang="en-GB" altLang="en-US" sz="2400" dirty="0">
                <a:sym typeface="Symbol" panose="05050102010706020507" pitchFamily="18" charset="2"/>
              </a:rPr>
              <a:t> </a:t>
            </a:r>
            <a:r>
              <a:rPr lang="en-GB" altLang="en-US" sz="2400" dirty="0"/>
              <a:t>Physical education, physical activity and sport</a:t>
            </a:r>
          </a:p>
          <a:p>
            <a:pPr eaLnBrk="1" hangingPunct="1">
              <a:buFont typeface="Trebuchet MS" panose="020B0603020202020204" pitchFamily="34" charset="0"/>
              <a:buAutoNum type="arabicPeriod"/>
            </a:pPr>
            <a:r>
              <a:rPr lang="en-GB" altLang="en-US" sz="2400" dirty="0">
                <a:sym typeface="Symbol" panose="05050102010706020507" pitchFamily="18" charset="2"/>
              </a:rPr>
              <a:t> </a:t>
            </a:r>
            <a:r>
              <a:rPr lang="en-GB" altLang="en-US" sz="2400" dirty="0"/>
              <a:t>Food and health</a:t>
            </a:r>
          </a:p>
          <a:p>
            <a:pPr eaLnBrk="1" hangingPunct="1">
              <a:buFont typeface="Trebuchet MS" panose="020B0603020202020204" pitchFamily="34" charset="0"/>
              <a:buAutoNum type="arabicPeriod"/>
            </a:pPr>
            <a:r>
              <a:rPr lang="en-GB" altLang="en-US" sz="2400" dirty="0">
                <a:sym typeface="Symbol" panose="05050102010706020507" pitchFamily="18" charset="2"/>
              </a:rPr>
              <a:t> </a:t>
            </a:r>
            <a:r>
              <a:rPr lang="en-GB" altLang="en-US" sz="2400" dirty="0"/>
              <a:t>Substance misuse </a:t>
            </a:r>
          </a:p>
          <a:p>
            <a:pPr eaLnBrk="1" hangingPunct="1">
              <a:buFont typeface="Trebuchet MS" panose="020B0603020202020204" pitchFamily="34" charset="0"/>
              <a:buAutoNum type="arabicPeriod"/>
            </a:pPr>
            <a:r>
              <a:rPr lang="en-GB" altLang="en-US" sz="2400" dirty="0">
                <a:sym typeface="Symbol" panose="05050102010706020507" pitchFamily="18" charset="2"/>
              </a:rPr>
              <a:t> </a:t>
            </a:r>
            <a:r>
              <a:rPr lang="en-GB" altLang="en-US" sz="2400" dirty="0"/>
              <a:t>Relationships, sexual health and parenthood.</a:t>
            </a:r>
          </a:p>
          <a:p>
            <a:pPr eaLnBrk="1" hangingPunct="1"/>
            <a:endParaRPr lang="en-GB" altLang="en-US" dirty="0"/>
          </a:p>
        </p:txBody>
      </p:sp>
      <p:sp>
        <p:nvSpPr>
          <p:cNvPr id="5" name="TextBox 4">
            <a:extLst>
              <a:ext uri="{FF2B5EF4-FFF2-40B4-BE49-F238E27FC236}">
                <a16:creationId xmlns:a16="http://schemas.microsoft.com/office/drawing/2014/main" id="{96DFB46E-CA7B-4439-95A6-D96AC3BE60FE}"/>
              </a:ext>
            </a:extLst>
          </p:cNvPr>
          <p:cNvSpPr txBox="1"/>
          <p:nvPr/>
        </p:nvSpPr>
        <p:spPr>
          <a:xfrm>
            <a:off x="403122" y="1973531"/>
            <a:ext cx="5338917" cy="4462760"/>
          </a:xfrm>
          <a:prstGeom prst="rect">
            <a:avLst/>
          </a:prstGeom>
          <a:noFill/>
        </p:spPr>
        <p:txBody>
          <a:bodyPr wrap="square">
            <a:spAutoFit/>
          </a:bodyPr>
          <a:lstStyle/>
          <a:p>
            <a:pPr eaLnBrk="1" hangingPunct="1"/>
            <a:r>
              <a:rPr lang="en-GB" altLang="en-US" sz="2200" dirty="0" err="1"/>
              <a:t>Caiff</a:t>
            </a:r>
            <a:r>
              <a:rPr lang="en-GB" altLang="en-US" sz="2200" dirty="0"/>
              <a:t> y </a:t>
            </a:r>
            <a:r>
              <a:rPr lang="en-GB" altLang="en-US" sz="2200" dirty="0" err="1"/>
              <a:t>datganiadau</a:t>
            </a:r>
            <a:r>
              <a:rPr lang="en-GB" altLang="en-US" sz="2200" dirty="0"/>
              <a:t> o </a:t>
            </a:r>
            <a:r>
              <a:rPr lang="en-GB" altLang="en-US" sz="2200" dirty="0" err="1"/>
              <a:t>brofiadadau</a:t>
            </a:r>
            <a:r>
              <a:rPr lang="en-GB" altLang="en-US" sz="2200" dirty="0"/>
              <a:t> a </a:t>
            </a:r>
            <a:r>
              <a:rPr lang="en-GB" altLang="en-US" sz="2200" dirty="0" err="1"/>
              <a:t>deilliannau</a:t>
            </a:r>
            <a:r>
              <a:rPr lang="en-GB" altLang="en-US" sz="2200" dirty="0"/>
              <a:t> </a:t>
            </a:r>
            <a:r>
              <a:rPr lang="en-GB" altLang="en-US" sz="2200" dirty="0" err="1"/>
              <a:t>eu</a:t>
            </a:r>
            <a:r>
              <a:rPr lang="en-GB" altLang="en-US" sz="2200" dirty="0"/>
              <a:t>  </a:t>
            </a:r>
            <a:r>
              <a:rPr lang="en-GB" altLang="en-US" sz="2200" dirty="0" err="1"/>
              <a:t>strwythuro</a:t>
            </a:r>
            <a:r>
              <a:rPr lang="en-GB" altLang="en-US" sz="2200" dirty="0"/>
              <a:t> </a:t>
            </a:r>
            <a:r>
              <a:rPr lang="en-GB" altLang="en-US" sz="2200" dirty="0" err="1"/>
              <a:t>yn</a:t>
            </a:r>
            <a:r>
              <a:rPr lang="en-GB" altLang="en-US" sz="2200" dirty="0"/>
              <a:t> </a:t>
            </a:r>
            <a:r>
              <a:rPr lang="en-GB" altLang="en-US" sz="2200" dirty="0" err="1"/>
              <a:t>ôl</a:t>
            </a:r>
            <a:r>
              <a:rPr lang="en-GB" altLang="en-US" sz="2200" dirty="0"/>
              <a:t> y </a:t>
            </a:r>
            <a:r>
              <a:rPr lang="en-GB" altLang="en-US" sz="2200" dirty="0" err="1"/>
              <a:t>canlynol</a:t>
            </a:r>
            <a:r>
              <a:rPr lang="en-GB" altLang="en-US" sz="2200" dirty="0"/>
              <a:t>: </a:t>
            </a:r>
          </a:p>
          <a:p>
            <a:pPr eaLnBrk="1" hangingPunct="1"/>
            <a:r>
              <a:rPr lang="en-GB" altLang="en-US" sz="2200" dirty="0"/>
              <a:t>1.  </a:t>
            </a:r>
            <a:r>
              <a:rPr lang="en-GB" altLang="en-US" sz="2200" dirty="0" err="1"/>
              <a:t>Lles</a:t>
            </a:r>
            <a:r>
              <a:rPr lang="en-GB" altLang="en-US" sz="2200" dirty="0"/>
              <a:t> </a:t>
            </a:r>
            <a:r>
              <a:rPr lang="en-GB" altLang="en-US" sz="2200" dirty="0" err="1"/>
              <a:t>meddyliol</a:t>
            </a:r>
            <a:r>
              <a:rPr lang="en-GB" altLang="en-US" sz="2200" dirty="0"/>
              <a:t>, </a:t>
            </a:r>
            <a:r>
              <a:rPr lang="en-GB" altLang="en-US" sz="2200" dirty="0" err="1"/>
              <a:t>emosiynol</a:t>
            </a:r>
            <a:r>
              <a:rPr lang="en-GB" altLang="en-US" sz="2200" dirty="0"/>
              <a:t>, </a:t>
            </a:r>
            <a:r>
              <a:rPr lang="en-GB" altLang="en-US" sz="2200" dirty="0" err="1"/>
              <a:t>cymdeithasol</a:t>
            </a:r>
            <a:r>
              <a:rPr lang="en-GB" altLang="en-US" sz="2200" dirty="0"/>
              <a:t> a </a:t>
            </a:r>
            <a:r>
              <a:rPr lang="en-GB" altLang="en-US" sz="2200" dirty="0" err="1"/>
              <a:t>chorfforol</a:t>
            </a:r>
            <a:endParaRPr lang="en-GB" altLang="en-US" sz="2200" dirty="0"/>
          </a:p>
          <a:p>
            <a:pPr eaLnBrk="1" hangingPunct="1"/>
            <a:r>
              <a:rPr lang="en-GB" altLang="en-US" sz="2200" dirty="0"/>
              <a:t>2.  </a:t>
            </a:r>
            <a:r>
              <a:rPr lang="en-GB" altLang="en-US" sz="2200" dirty="0" err="1"/>
              <a:t>Cynllunio</a:t>
            </a:r>
            <a:r>
              <a:rPr lang="en-GB" altLang="en-US" sz="2200" dirty="0"/>
              <a:t> </a:t>
            </a:r>
            <a:r>
              <a:rPr lang="en-GB" altLang="en-US" sz="2200" dirty="0" err="1"/>
              <a:t>ar</a:t>
            </a:r>
            <a:r>
              <a:rPr lang="en-GB" altLang="en-US" sz="2200" dirty="0"/>
              <a:t> </a:t>
            </a:r>
            <a:r>
              <a:rPr lang="en-GB" altLang="en-US" sz="2200" dirty="0" err="1"/>
              <a:t>gyfer</a:t>
            </a:r>
            <a:r>
              <a:rPr lang="en-GB" altLang="en-US" sz="2200" dirty="0"/>
              <a:t> </a:t>
            </a:r>
            <a:r>
              <a:rPr lang="en-GB" altLang="en-US" sz="2200" dirty="0" err="1"/>
              <a:t>dewisiadau</a:t>
            </a:r>
            <a:r>
              <a:rPr lang="en-GB" altLang="en-US" sz="2200" dirty="0"/>
              <a:t> a </a:t>
            </a:r>
            <a:r>
              <a:rPr lang="en-GB" altLang="en-US" sz="2200" dirty="0" err="1"/>
              <a:t>newidiadau</a:t>
            </a:r>
            <a:endParaRPr lang="en-GB" altLang="en-US" sz="2200" dirty="0"/>
          </a:p>
          <a:p>
            <a:pPr eaLnBrk="1" hangingPunct="1"/>
            <a:r>
              <a:rPr lang="en-GB" altLang="en-US" sz="2200" dirty="0"/>
              <a:t>3.  </a:t>
            </a:r>
            <a:r>
              <a:rPr lang="en-GB" altLang="en-US" sz="2200" dirty="0" err="1"/>
              <a:t>Addysg</a:t>
            </a:r>
            <a:r>
              <a:rPr lang="en-GB" altLang="en-US" sz="2200" dirty="0"/>
              <a:t> </a:t>
            </a:r>
            <a:r>
              <a:rPr lang="en-GB" altLang="en-US" sz="2200" dirty="0" err="1"/>
              <a:t>gorfforol</a:t>
            </a:r>
            <a:r>
              <a:rPr lang="en-GB" altLang="en-US" sz="2200" dirty="0"/>
              <a:t>, </a:t>
            </a:r>
            <a:r>
              <a:rPr lang="en-GB" altLang="en-US" sz="2200" dirty="0" err="1"/>
              <a:t>gweithgarwch</a:t>
            </a:r>
            <a:r>
              <a:rPr lang="en-GB" altLang="en-US" sz="2200" dirty="0"/>
              <a:t> </a:t>
            </a:r>
            <a:r>
              <a:rPr lang="en-GB" altLang="en-US" sz="2200" dirty="0" err="1"/>
              <a:t>corfforol</a:t>
            </a:r>
            <a:r>
              <a:rPr lang="en-GB" altLang="en-US" sz="2200" dirty="0"/>
              <a:t> a </a:t>
            </a:r>
            <a:r>
              <a:rPr lang="en-GB" altLang="en-US" sz="2200" dirty="0" err="1"/>
              <a:t>chwaraeon</a:t>
            </a:r>
            <a:endParaRPr lang="en-GB" altLang="en-US" sz="2200" dirty="0"/>
          </a:p>
          <a:p>
            <a:pPr eaLnBrk="1" hangingPunct="1"/>
            <a:r>
              <a:rPr lang="en-GB" altLang="en-US" sz="2200" dirty="0"/>
              <a:t>4.  </a:t>
            </a:r>
            <a:r>
              <a:rPr lang="en-GB" altLang="en-US" sz="2200" dirty="0" err="1"/>
              <a:t>Bwyd</a:t>
            </a:r>
            <a:r>
              <a:rPr lang="en-GB" altLang="en-US" sz="2200" dirty="0"/>
              <a:t> ac iechyd</a:t>
            </a:r>
          </a:p>
          <a:p>
            <a:pPr eaLnBrk="1" hangingPunct="1"/>
            <a:r>
              <a:rPr lang="en-GB" altLang="en-US" sz="2200" dirty="0"/>
              <a:t>5.  </a:t>
            </a:r>
            <a:r>
              <a:rPr lang="en-GB" altLang="en-US" sz="2200" dirty="0" err="1"/>
              <a:t>Camddefnyddio</a:t>
            </a:r>
            <a:r>
              <a:rPr lang="en-GB" altLang="en-US" sz="2200" dirty="0"/>
              <a:t> </a:t>
            </a:r>
            <a:r>
              <a:rPr lang="en-GB" altLang="en-US" sz="2200" dirty="0" err="1"/>
              <a:t>sylweddau</a:t>
            </a:r>
            <a:r>
              <a:rPr lang="en-GB" altLang="en-US" sz="2200" dirty="0"/>
              <a:t> </a:t>
            </a:r>
          </a:p>
          <a:p>
            <a:pPr eaLnBrk="1" hangingPunct="1"/>
            <a:r>
              <a:rPr lang="en-GB" altLang="en-US" sz="2200" dirty="0"/>
              <a:t>6.  </a:t>
            </a:r>
            <a:r>
              <a:rPr lang="en-GB" altLang="en-US" sz="2200" dirty="0" err="1"/>
              <a:t>Perthnasoedd</a:t>
            </a:r>
            <a:r>
              <a:rPr lang="en-GB" altLang="en-US" sz="2200" dirty="0"/>
              <a:t>, iechyd </a:t>
            </a:r>
            <a:r>
              <a:rPr lang="en-GB" altLang="en-US" sz="2200" dirty="0" err="1"/>
              <a:t>rhywiol</a:t>
            </a:r>
            <a:r>
              <a:rPr lang="en-GB" altLang="en-US" sz="2200" dirty="0"/>
              <a:t> a bod </a:t>
            </a:r>
            <a:r>
              <a:rPr lang="en-GB" altLang="en-US" sz="2200" dirty="0" err="1"/>
              <a:t>yn</a:t>
            </a:r>
            <a:r>
              <a:rPr lang="en-GB" altLang="en-US" sz="2200" dirty="0"/>
              <a:t> </a:t>
            </a:r>
            <a:r>
              <a:rPr lang="en-GB" altLang="en-US" sz="2200" dirty="0" err="1"/>
              <a:t>rhiant</a:t>
            </a:r>
            <a:r>
              <a:rPr lang="en-GB" altLang="en-US" sz="2200" dirty="0"/>
              <a:t>.</a:t>
            </a:r>
          </a:p>
          <a:p>
            <a:pPr eaLnBrk="1" hangingPunct="1"/>
            <a:endParaRPr lang="en-GB" altLang="en-US" sz="2000" dirty="0"/>
          </a:p>
        </p:txBody>
      </p:sp>
      <p:pic>
        <p:nvPicPr>
          <p:cNvPr id="4" name="Picture 3" descr="Logo&#10;&#10;Description automatically generated">
            <a:extLst>
              <a:ext uri="{FF2B5EF4-FFF2-40B4-BE49-F238E27FC236}">
                <a16:creationId xmlns:a16="http://schemas.microsoft.com/office/drawing/2014/main" id="{D06DF302-A8F6-4443-90C4-8B69DE84DC7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918850" y="509549"/>
            <a:ext cx="919490" cy="1120315"/>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D3C1F87-5AF5-45D4-8656-A5E9B36CBC31}"/>
              </a:ext>
            </a:extLst>
          </p:cNvPr>
          <p:cNvSpPr>
            <a:spLocks noGrp="1" noChangeArrowheads="1"/>
          </p:cNvSpPr>
          <p:nvPr>
            <p:ph type="title"/>
          </p:nvPr>
        </p:nvSpPr>
        <p:spPr/>
        <p:txBody>
          <a:bodyPr>
            <a:normAutofit fontScale="90000"/>
          </a:bodyPr>
          <a:lstStyle/>
          <a:p>
            <a:pPr eaLnBrk="1" hangingPunct="1"/>
            <a:r>
              <a:rPr lang="en-GB" altLang="en-US" dirty="0"/>
              <a:t>Iechyd a </a:t>
            </a:r>
            <a:r>
              <a:rPr lang="en-GB" altLang="en-US" dirty="0" err="1"/>
              <a:t>Lles</a:t>
            </a:r>
            <a:r>
              <a:rPr lang="en-GB" altLang="en-US" dirty="0"/>
              <a:t> </a:t>
            </a:r>
            <a:r>
              <a:rPr lang="en-GB" altLang="en-US" dirty="0" err="1"/>
              <a:t>yn</a:t>
            </a:r>
            <a:r>
              <a:rPr lang="en-GB" altLang="en-US" dirty="0"/>
              <a:t> Ysgol </a:t>
            </a:r>
            <a:r>
              <a:rPr lang="en-GB" altLang="en-US" dirty="0" err="1"/>
              <a:t>Gynradd</a:t>
            </a:r>
            <a:r>
              <a:rPr lang="en-GB" altLang="en-US" dirty="0"/>
              <a:t> Fox Covert</a:t>
            </a:r>
            <a:br>
              <a:rPr lang="en-GB" altLang="en-US" dirty="0"/>
            </a:br>
            <a:r>
              <a:rPr lang="en-GB" altLang="en-US" dirty="0"/>
              <a:t>Health and Wellbeing at Fox Covert Primary School</a:t>
            </a:r>
            <a:br>
              <a:rPr lang="en-GB" altLang="en-US" dirty="0"/>
            </a:br>
            <a:endParaRPr lang="en-GB" altLang="en-US" dirty="0"/>
          </a:p>
        </p:txBody>
      </p:sp>
      <p:sp>
        <p:nvSpPr>
          <p:cNvPr id="17411" name="Content Placeholder 2">
            <a:extLst>
              <a:ext uri="{FF2B5EF4-FFF2-40B4-BE49-F238E27FC236}">
                <a16:creationId xmlns:a16="http://schemas.microsoft.com/office/drawing/2014/main" id="{10B67161-845C-486A-8127-DFE78B09787F}"/>
              </a:ext>
            </a:extLst>
          </p:cNvPr>
          <p:cNvSpPr>
            <a:spLocks noGrp="1" noChangeArrowheads="1"/>
          </p:cNvSpPr>
          <p:nvPr>
            <p:ph idx="1"/>
          </p:nvPr>
        </p:nvSpPr>
        <p:spPr>
          <a:xfrm>
            <a:off x="6678560" y="1825625"/>
            <a:ext cx="4675240" cy="4351338"/>
          </a:xfrm>
        </p:spPr>
        <p:txBody>
          <a:bodyPr>
            <a:normAutofit lnSpcReduction="10000"/>
          </a:bodyPr>
          <a:lstStyle/>
          <a:p>
            <a:pPr eaLnBrk="1" hangingPunct="1"/>
            <a:r>
              <a:rPr lang="en-GB" altLang="en-US" sz="2400" dirty="0"/>
              <a:t>At Fox Covert we have a whole school ethos and approach to Health and Wellbeing. Our aim is to provide a safe and supportive environment, building skills and resilience, and a strong sense of contentedness to school. </a:t>
            </a:r>
          </a:p>
          <a:p>
            <a:pPr eaLnBrk="1" hangingPunct="1"/>
            <a:r>
              <a:rPr lang="en-GB" altLang="en-US" sz="2400" dirty="0"/>
              <a:t>Listening to the voice of the child and fostering healthy relationships with peers, teachers and school staff are essential to children’s positive experience of school and their cognitive and emotional development. </a:t>
            </a:r>
          </a:p>
          <a:p>
            <a:pPr eaLnBrk="1" hangingPunct="1"/>
            <a:endParaRPr lang="en-GB" altLang="en-US" dirty="0"/>
          </a:p>
        </p:txBody>
      </p:sp>
      <p:pic>
        <p:nvPicPr>
          <p:cNvPr id="3" name="Picture 2" descr="A picture containing text, clipart&#10;&#10;Description automatically generated">
            <a:extLst>
              <a:ext uri="{FF2B5EF4-FFF2-40B4-BE49-F238E27FC236}">
                <a16:creationId xmlns:a16="http://schemas.microsoft.com/office/drawing/2014/main" id="{E6CF4B29-6737-48C0-8A3C-68BB79F071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22164" y="3760122"/>
            <a:ext cx="1514475" cy="1971675"/>
          </a:xfrm>
          <a:prstGeom prst="rect">
            <a:avLst/>
          </a:prstGeom>
        </p:spPr>
      </p:pic>
      <p:sp>
        <p:nvSpPr>
          <p:cNvPr id="5" name="Content Placeholder 2">
            <a:extLst>
              <a:ext uri="{FF2B5EF4-FFF2-40B4-BE49-F238E27FC236}">
                <a16:creationId xmlns:a16="http://schemas.microsoft.com/office/drawing/2014/main" id="{29D4BD5C-4ABC-4386-A201-66C14070C2C8}"/>
              </a:ext>
            </a:extLst>
          </p:cNvPr>
          <p:cNvSpPr txBox="1">
            <a:spLocks noChangeArrowheads="1"/>
          </p:cNvSpPr>
          <p:nvPr/>
        </p:nvSpPr>
        <p:spPr>
          <a:xfrm>
            <a:off x="457200" y="1825625"/>
            <a:ext cx="4675239"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400" dirty="0" err="1"/>
              <a:t>Yn</a:t>
            </a:r>
            <a:r>
              <a:rPr lang="en-GB" altLang="en-US" sz="2400" dirty="0"/>
              <a:t> Fox Covert </a:t>
            </a:r>
            <a:r>
              <a:rPr lang="en-GB" altLang="en-US" sz="2400" dirty="0" err="1"/>
              <a:t>mae</a:t>
            </a:r>
            <a:r>
              <a:rPr lang="en-GB" altLang="en-US" sz="2400" dirty="0"/>
              <a:t> </a:t>
            </a:r>
            <a:r>
              <a:rPr lang="en-GB" altLang="en-US" sz="2400" dirty="0" err="1"/>
              <a:t>gennym</a:t>
            </a:r>
            <a:r>
              <a:rPr lang="en-GB" altLang="en-US" sz="2400" dirty="0"/>
              <a:t> ethos ac </a:t>
            </a:r>
            <a:r>
              <a:rPr lang="en-GB" altLang="en-US" sz="2400" dirty="0" err="1"/>
              <a:t>ymagwedd</a:t>
            </a:r>
            <a:r>
              <a:rPr lang="en-GB" altLang="en-US" sz="2400" dirty="0"/>
              <a:t> </a:t>
            </a:r>
            <a:r>
              <a:rPr lang="en-GB" altLang="en-US" sz="2400" dirty="0" err="1"/>
              <a:t>ysgol</a:t>
            </a:r>
            <a:r>
              <a:rPr lang="en-GB" altLang="en-US" sz="2400" dirty="0"/>
              <a:t> </a:t>
            </a:r>
            <a:r>
              <a:rPr lang="en-GB" altLang="en-US" sz="2400" dirty="0" err="1"/>
              <a:t>gyfan</a:t>
            </a:r>
            <a:r>
              <a:rPr lang="en-GB" altLang="en-US" sz="2400" dirty="0"/>
              <a:t> at Iechyd a </a:t>
            </a:r>
            <a:r>
              <a:rPr lang="en-GB" altLang="en-US" sz="2400" dirty="0" err="1"/>
              <a:t>Lles</a:t>
            </a:r>
            <a:r>
              <a:rPr lang="en-GB" altLang="en-US" sz="2400" dirty="0"/>
              <a:t>. Ein nod </a:t>
            </a:r>
            <a:r>
              <a:rPr lang="en-GB" altLang="en-US" sz="2400" dirty="0" err="1"/>
              <a:t>yw</a:t>
            </a:r>
            <a:r>
              <a:rPr lang="en-GB" altLang="en-US" sz="2400" dirty="0"/>
              <a:t> </a:t>
            </a:r>
            <a:r>
              <a:rPr lang="en-GB" altLang="en-US" sz="2400" dirty="0" err="1"/>
              <a:t>darparu</a:t>
            </a:r>
            <a:r>
              <a:rPr lang="en-GB" altLang="en-US" sz="2400" dirty="0"/>
              <a:t> </a:t>
            </a:r>
            <a:r>
              <a:rPr lang="en-GB" altLang="en-US" sz="2400" dirty="0" err="1"/>
              <a:t>amgylchedd</a:t>
            </a:r>
            <a:r>
              <a:rPr lang="en-GB" altLang="en-US" sz="2400" dirty="0"/>
              <a:t> </a:t>
            </a:r>
            <a:r>
              <a:rPr lang="en-GB" altLang="en-US" sz="2400" dirty="0" err="1"/>
              <a:t>diogel</a:t>
            </a:r>
            <a:r>
              <a:rPr lang="en-GB" altLang="en-US" sz="2400" dirty="0"/>
              <a:t> a </a:t>
            </a:r>
            <a:r>
              <a:rPr lang="en-GB" altLang="en-US" sz="2400" dirty="0" err="1"/>
              <a:t>chefnogol</a:t>
            </a:r>
            <a:r>
              <a:rPr lang="en-GB" altLang="en-US" sz="2400" dirty="0"/>
              <a:t>, </a:t>
            </a:r>
            <a:r>
              <a:rPr lang="en-GB" altLang="en-US" sz="2400" dirty="0" err="1"/>
              <a:t>meithrin</a:t>
            </a:r>
            <a:r>
              <a:rPr lang="en-GB" altLang="en-US" sz="2400" dirty="0"/>
              <a:t> </a:t>
            </a:r>
            <a:r>
              <a:rPr lang="en-GB" altLang="en-US" sz="2400" dirty="0" err="1"/>
              <a:t>sgiliau</a:t>
            </a:r>
            <a:r>
              <a:rPr lang="en-GB" altLang="en-US" sz="2400" dirty="0"/>
              <a:t> a </a:t>
            </a:r>
            <a:r>
              <a:rPr lang="en-GB" altLang="en-US" sz="2400" dirty="0" err="1"/>
              <a:t>gwytnwch</a:t>
            </a:r>
            <a:r>
              <a:rPr lang="en-GB" altLang="en-US" sz="2400" dirty="0"/>
              <a:t>, ac </a:t>
            </a:r>
            <a:r>
              <a:rPr lang="en-GB" altLang="en-US" sz="2400" dirty="0" err="1"/>
              <a:t>ymdeimlad</a:t>
            </a:r>
            <a:r>
              <a:rPr lang="en-GB" altLang="en-US" sz="2400" dirty="0"/>
              <a:t> </a:t>
            </a:r>
            <a:r>
              <a:rPr lang="en-GB" altLang="en-US" sz="2400" dirty="0" err="1"/>
              <a:t>cryf</a:t>
            </a:r>
            <a:r>
              <a:rPr lang="en-GB" altLang="en-US" sz="2400" dirty="0"/>
              <a:t> o </a:t>
            </a:r>
            <a:r>
              <a:rPr lang="en-GB" altLang="en-US" sz="2400" dirty="0" err="1"/>
              <a:t>fodlonrwydd</a:t>
            </a:r>
            <a:r>
              <a:rPr lang="en-GB" altLang="en-US" sz="2400" dirty="0"/>
              <a:t> </a:t>
            </a:r>
            <a:r>
              <a:rPr lang="en-GB" altLang="en-US" sz="2400" dirty="0" err="1"/>
              <a:t>i’r</a:t>
            </a:r>
            <a:r>
              <a:rPr lang="en-GB" altLang="en-US" sz="2400" dirty="0"/>
              <a:t> </a:t>
            </a:r>
            <a:r>
              <a:rPr lang="en-GB" altLang="en-US" sz="2400" dirty="0" err="1"/>
              <a:t>ysgol</a:t>
            </a:r>
            <a:r>
              <a:rPr lang="en-GB" altLang="en-US" sz="2400" dirty="0"/>
              <a:t>. </a:t>
            </a:r>
          </a:p>
          <a:p>
            <a:r>
              <a:rPr lang="en-GB" altLang="en-US" sz="2400" dirty="0"/>
              <a:t>Mae </a:t>
            </a:r>
            <a:r>
              <a:rPr lang="en-GB" altLang="en-US" sz="2400" dirty="0" err="1"/>
              <a:t>gwrando</a:t>
            </a:r>
            <a:r>
              <a:rPr lang="en-GB" altLang="en-US" sz="2400" dirty="0"/>
              <a:t> </a:t>
            </a:r>
            <a:r>
              <a:rPr lang="en-GB" altLang="en-US" sz="2400" dirty="0" err="1"/>
              <a:t>ar</a:t>
            </a:r>
            <a:r>
              <a:rPr lang="en-GB" altLang="en-US" sz="2400" dirty="0"/>
              <a:t> </a:t>
            </a:r>
            <a:r>
              <a:rPr lang="en-GB" altLang="en-US" sz="2400" dirty="0" err="1"/>
              <a:t>lais</a:t>
            </a:r>
            <a:r>
              <a:rPr lang="en-GB" altLang="en-US" sz="2400" dirty="0"/>
              <a:t> y </a:t>
            </a:r>
            <a:r>
              <a:rPr lang="en-GB" altLang="en-US" sz="2400" dirty="0" err="1"/>
              <a:t>plentyn</a:t>
            </a:r>
            <a:r>
              <a:rPr lang="en-GB" altLang="en-US" sz="2400" dirty="0"/>
              <a:t> a </a:t>
            </a:r>
            <a:r>
              <a:rPr lang="en-GB" altLang="en-US" sz="2400" dirty="0" err="1"/>
              <a:t>meithrin</a:t>
            </a:r>
            <a:r>
              <a:rPr lang="en-GB" altLang="en-US" sz="2400" dirty="0"/>
              <a:t> </a:t>
            </a:r>
            <a:r>
              <a:rPr lang="en-GB" altLang="en-US" sz="2400" dirty="0" err="1"/>
              <a:t>perthynas</a:t>
            </a:r>
            <a:r>
              <a:rPr lang="en-GB" altLang="en-US" sz="2400" dirty="0"/>
              <a:t> </a:t>
            </a:r>
            <a:r>
              <a:rPr lang="en-GB" altLang="en-US" sz="2400" dirty="0" err="1"/>
              <a:t>iach</a:t>
            </a:r>
            <a:r>
              <a:rPr lang="en-GB" altLang="en-US" sz="2400" dirty="0"/>
              <a:t> â </a:t>
            </a:r>
            <a:r>
              <a:rPr lang="en-GB" altLang="en-US" sz="2400" dirty="0" err="1"/>
              <a:t>chyfoedion</a:t>
            </a:r>
            <a:r>
              <a:rPr lang="en-GB" altLang="en-US" sz="2400" dirty="0"/>
              <a:t>, </a:t>
            </a:r>
            <a:r>
              <a:rPr lang="en-GB" altLang="en-US" sz="2400" dirty="0" err="1"/>
              <a:t>athrawon</a:t>
            </a:r>
            <a:r>
              <a:rPr lang="en-GB" altLang="en-US" sz="2400" dirty="0"/>
              <a:t> a staff </a:t>
            </a:r>
            <a:r>
              <a:rPr lang="en-GB" altLang="en-US" sz="2400" dirty="0" err="1"/>
              <a:t>yr</a:t>
            </a:r>
            <a:r>
              <a:rPr lang="en-GB" altLang="en-US" sz="2400" dirty="0"/>
              <a:t> </a:t>
            </a:r>
            <a:r>
              <a:rPr lang="en-GB" altLang="en-US" sz="2400" dirty="0" err="1"/>
              <a:t>ysgol</a:t>
            </a:r>
            <a:r>
              <a:rPr lang="en-GB" altLang="en-US" sz="2400" dirty="0"/>
              <a:t> </a:t>
            </a:r>
            <a:r>
              <a:rPr lang="en-GB" altLang="en-US" sz="2400" dirty="0" err="1"/>
              <a:t>yn</a:t>
            </a:r>
            <a:r>
              <a:rPr lang="en-GB" altLang="en-US" sz="2400" dirty="0"/>
              <a:t> </a:t>
            </a:r>
            <a:r>
              <a:rPr lang="en-GB" altLang="en-US" sz="2400" dirty="0" err="1"/>
              <a:t>hanfodol</a:t>
            </a:r>
            <a:r>
              <a:rPr lang="en-GB" altLang="en-US" sz="2400" dirty="0"/>
              <a:t> </a:t>
            </a:r>
            <a:r>
              <a:rPr lang="en-GB" altLang="en-US" sz="2400" dirty="0" err="1"/>
              <a:t>i</a:t>
            </a:r>
            <a:r>
              <a:rPr lang="en-GB" altLang="en-US" sz="2400" dirty="0"/>
              <a:t> </a:t>
            </a:r>
            <a:r>
              <a:rPr lang="en-GB" altLang="en-US" sz="2400" dirty="0" err="1"/>
              <a:t>brofiad</a:t>
            </a:r>
            <a:r>
              <a:rPr lang="en-GB" altLang="en-US" sz="2400" dirty="0"/>
              <a:t> </a:t>
            </a:r>
            <a:r>
              <a:rPr lang="en-GB" altLang="en-US" sz="2400" dirty="0" err="1"/>
              <a:t>cadarnhaol</a:t>
            </a:r>
            <a:r>
              <a:rPr lang="en-GB" altLang="en-US" sz="2400" dirty="0"/>
              <a:t> plant </a:t>
            </a:r>
            <a:r>
              <a:rPr lang="en-GB" altLang="en-US" sz="2400" dirty="0" err="1"/>
              <a:t>o'r</a:t>
            </a:r>
            <a:r>
              <a:rPr lang="en-GB" altLang="en-US" sz="2400" dirty="0"/>
              <a:t> </a:t>
            </a:r>
            <a:r>
              <a:rPr lang="en-GB" altLang="en-US" sz="2400" dirty="0" err="1"/>
              <a:t>ysgol</a:t>
            </a:r>
            <a:r>
              <a:rPr lang="en-GB" altLang="en-US" sz="2400" dirty="0"/>
              <a:t> </a:t>
            </a:r>
            <a:r>
              <a:rPr lang="en-GB" altLang="en-US" sz="2400" dirty="0" err="1"/>
              <a:t>a'u</a:t>
            </a:r>
            <a:r>
              <a:rPr lang="en-GB" altLang="en-US" sz="2400" dirty="0"/>
              <a:t> </a:t>
            </a:r>
            <a:r>
              <a:rPr lang="en-GB" altLang="en-US" sz="2400" dirty="0" err="1"/>
              <a:t>datblygiad</a:t>
            </a:r>
            <a:r>
              <a:rPr lang="en-GB" altLang="en-US" sz="2400" dirty="0"/>
              <a:t> </a:t>
            </a:r>
            <a:r>
              <a:rPr lang="en-GB" altLang="en-US" sz="2400" dirty="0" err="1"/>
              <a:t>gwybyddol</a:t>
            </a:r>
            <a:r>
              <a:rPr lang="en-GB" altLang="en-US" sz="2400" dirty="0"/>
              <a:t> ac </a:t>
            </a:r>
            <a:r>
              <a:rPr lang="en-GB" altLang="en-US" sz="2400" dirty="0" err="1"/>
              <a:t>emosiynol</a:t>
            </a:r>
            <a:r>
              <a:rPr lang="en-GB" altLang="en-US" sz="2400" dirty="0"/>
              <a:t>. </a:t>
            </a:r>
          </a:p>
          <a:p>
            <a:endParaRPr lang="en-GB" altLang="en-US" sz="2400" dirty="0"/>
          </a:p>
          <a:p>
            <a:endParaRPr lang="en-GB"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E2E69-DCC8-4EBD-9F76-A85FC765C306}"/>
              </a:ext>
            </a:extLst>
          </p:cNvPr>
          <p:cNvSpPr>
            <a:spLocks noGrp="1"/>
          </p:cNvSpPr>
          <p:nvPr>
            <p:ph type="title"/>
          </p:nvPr>
        </p:nvSpPr>
        <p:spPr/>
        <p:txBody>
          <a:bodyPr rtlCol="0">
            <a:normAutofit fontScale="90000"/>
          </a:bodyPr>
          <a:lstStyle/>
          <a:p>
            <a:pPr eaLnBrk="1" fontAlgn="auto" hangingPunct="1">
              <a:spcAft>
                <a:spcPts val="0"/>
              </a:spcAft>
              <a:defRPr/>
            </a:pPr>
            <a:r>
              <a:rPr lang="en-GB" sz="3100" dirty="0" err="1"/>
              <a:t>Mae’r</a:t>
            </a:r>
            <a:r>
              <a:rPr lang="en-GB" sz="3100" dirty="0"/>
              <a:t> diagram </a:t>
            </a:r>
            <a:r>
              <a:rPr lang="en-GB" sz="3100" dirty="0" err="1"/>
              <a:t>isod</a:t>
            </a:r>
            <a:r>
              <a:rPr lang="en-GB" sz="3100" dirty="0"/>
              <a:t> </a:t>
            </a:r>
            <a:r>
              <a:rPr lang="en-GB" sz="3100" dirty="0" err="1"/>
              <a:t>yn</a:t>
            </a:r>
            <a:r>
              <a:rPr lang="en-GB" sz="3100" dirty="0"/>
              <a:t> </a:t>
            </a:r>
            <a:r>
              <a:rPr lang="en-GB" sz="3100" dirty="0" err="1"/>
              <a:t>darlunio</a:t>
            </a:r>
            <a:r>
              <a:rPr lang="en-GB" sz="3100" dirty="0"/>
              <a:t> </a:t>
            </a:r>
            <a:r>
              <a:rPr lang="en-GB" sz="3100" dirty="0" err="1"/>
              <a:t>weledigaeth</a:t>
            </a:r>
            <a:r>
              <a:rPr lang="en-GB" sz="3100" dirty="0"/>
              <a:t> </a:t>
            </a:r>
            <a:r>
              <a:rPr lang="en-GB" sz="3100" dirty="0" err="1"/>
              <a:t>ysgol</a:t>
            </a:r>
            <a:r>
              <a:rPr lang="en-GB" sz="3100" dirty="0"/>
              <a:t> </a:t>
            </a:r>
            <a:r>
              <a:rPr lang="en-GB" sz="3100" dirty="0" err="1"/>
              <a:t>gyfan</a:t>
            </a:r>
            <a:r>
              <a:rPr lang="en-GB" sz="3100" dirty="0"/>
              <a:t> a nod </a:t>
            </a:r>
            <a:r>
              <a:rPr lang="en-GB" sz="3100" dirty="0" err="1"/>
              <a:t>cyffredin</a:t>
            </a:r>
            <a:br>
              <a:rPr lang="en-GB" sz="3100" dirty="0"/>
            </a:br>
            <a:r>
              <a:rPr lang="en-GB" sz="3100" dirty="0"/>
              <a:t>The diagram below illustrates this shared vision and common goal.</a:t>
            </a:r>
            <a:br>
              <a:rPr lang="en-GB" dirty="0">
                <a:solidFill>
                  <a:schemeClr val="accent1">
                    <a:lumMod val="75000"/>
                  </a:schemeClr>
                </a:solidFill>
              </a:rPr>
            </a:br>
            <a:endParaRPr lang="en-GB" dirty="0">
              <a:solidFill>
                <a:schemeClr val="accent1">
                  <a:lumMod val="75000"/>
                </a:schemeClr>
              </a:solidFill>
            </a:endParaRPr>
          </a:p>
        </p:txBody>
      </p:sp>
      <p:pic>
        <p:nvPicPr>
          <p:cNvPr id="18435" name="Content Placeholder 3" descr="Curriculum for excellence | Scotland">
            <a:extLst>
              <a:ext uri="{FF2B5EF4-FFF2-40B4-BE49-F238E27FC236}">
                <a16:creationId xmlns:a16="http://schemas.microsoft.com/office/drawing/2014/main" id="{AFB47224-7553-4C1C-AEDA-E290E150D86E}"/>
              </a:ext>
            </a:extLst>
          </p:cNvPr>
          <p:cNvPicPr>
            <a:picLocks noGrp="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794717" y="1714500"/>
            <a:ext cx="5422900" cy="4778375"/>
          </a:xfrm>
        </p:spPr>
      </p:pic>
      <p:pic>
        <p:nvPicPr>
          <p:cNvPr id="4" name="Picture 3" descr="A picture containing text, clipart&#10;&#10;Description automatically generated">
            <a:extLst>
              <a:ext uri="{FF2B5EF4-FFF2-40B4-BE49-F238E27FC236}">
                <a16:creationId xmlns:a16="http://schemas.microsoft.com/office/drawing/2014/main" id="{4EB87184-0CF7-443A-84EE-99147A6A57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7687" y="2992305"/>
            <a:ext cx="1514475" cy="1971675"/>
          </a:xfrm>
          <a:prstGeom prst="rect">
            <a:avLst/>
          </a:prstGeom>
        </p:spPr>
      </p:pic>
      <p:pic>
        <p:nvPicPr>
          <p:cNvPr id="5" name="Picture 4" descr="A picture containing text, clipart&#10;&#10;Description automatically generated">
            <a:extLst>
              <a:ext uri="{FF2B5EF4-FFF2-40B4-BE49-F238E27FC236}">
                <a16:creationId xmlns:a16="http://schemas.microsoft.com/office/drawing/2014/main" id="{9B9BCDDD-EF9E-4FAF-B914-4CE55658AB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64933" y="2921340"/>
            <a:ext cx="1514475" cy="1971675"/>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2A79CE1E-CEDF-4EAA-AB99-9B5C7E250BDC}"/>
              </a:ext>
            </a:extLst>
          </p:cNvPr>
          <p:cNvSpPr>
            <a:spLocks noGrp="1" noChangeArrowheads="1"/>
          </p:cNvSpPr>
          <p:nvPr>
            <p:ph type="title"/>
          </p:nvPr>
        </p:nvSpPr>
        <p:spPr>
          <a:xfrm>
            <a:off x="733498" y="587247"/>
            <a:ext cx="10515600" cy="1325563"/>
          </a:xfrm>
        </p:spPr>
        <p:txBody>
          <a:bodyPr>
            <a:normAutofit fontScale="90000"/>
          </a:bodyPr>
          <a:lstStyle/>
          <a:p>
            <a:pPr eaLnBrk="1" hangingPunct="1"/>
            <a:r>
              <a:rPr lang="en-GB" altLang="en-US" b="1" dirty="0"/>
              <a:t>Sut </a:t>
            </a:r>
            <a:r>
              <a:rPr lang="en-GB" altLang="en-US" b="1" dirty="0" err="1"/>
              <a:t>mae</a:t>
            </a:r>
            <a:r>
              <a:rPr lang="en-GB" altLang="en-US" b="1" dirty="0"/>
              <a:t> Fox Covert </a:t>
            </a:r>
            <a:r>
              <a:rPr lang="en-GB" altLang="en-US" b="1" dirty="0" err="1"/>
              <a:t>yn</a:t>
            </a:r>
            <a:r>
              <a:rPr lang="en-GB" altLang="en-US" b="1" dirty="0"/>
              <a:t> </a:t>
            </a:r>
            <a:r>
              <a:rPr lang="en-GB" altLang="en-US" b="1" dirty="0" err="1"/>
              <a:t>gweithredu</a:t>
            </a:r>
            <a:r>
              <a:rPr lang="en-GB" altLang="en-US" b="1" dirty="0"/>
              <a:t> </a:t>
            </a:r>
            <a:r>
              <a:rPr lang="en-GB" altLang="en-US" b="1" dirty="0" err="1"/>
              <a:t>hyn</a:t>
            </a:r>
            <a:r>
              <a:rPr lang="en-GB" altLang="en-US" b="1" dirty="0"/>
              <a:t>?</a:t>
            </a:r>
            <a:br>
              <a:rPr lang="en-GB" altLang="en-US" b="1" dirty="0"/>
            </a:br>
            <a:r>
              <a:rPr lang="en-GB" altLang="en-US" b="1" dirty="0"/>
              <a:t>How do Fox Covert implement this?</a:t>
            </a:r>
            <a:br>
              <a:rPr lang="en-GB" altLang="en-US" dirty="0"/>
            </a:br>
            <a:endParaRPr lang="en-GB" altLang="en-US" dirty="0"/>
          </a:p>
        </p:txBody>
      </p:sp>
      <p:sp>
        <p:nvSpPr>
          <p:cNvPr id="19459" name="Content Placeholder 2">
            <a:extLst>
              <a:ext uri="{FF2B5EF4-FFF2-40B4-BE49-F238E27FC236}">
                <a16:creationId xmlns:a16="http://schemas.microsoft.com/office/drawing/2014/main" id="{58753D38-BEA8-44BB-98C9-F2D55ADDEAF0}"/>
              </a:ext>
            </a:extLst>
          </p:cNvPr>
          <p:cNvSpPr>
            <a:spLocks noGrp="1" noChangeArrowheads="1"/>
          </p:cNvSpPr>
          <p:nvPr>
            <p:ph idx="1"/>
          </p:nvPr>
        </p:nvSpPr>
        <p:spPr>
          <a:xfrm>
            <a:off x="6280357" y="2072225"/>
            <a:ext cx="5719916" cy="4591050"/>
          </a:xfrm>
        </p:spPr>
        <p:txBody>
          <a:bodyPr>
            <a:normAutofit fontScale="92500" lnSpcReduction="10000"/>
          </a:bodyPr>
          <a:lstStyle/>
          <a:p>
            <a:pPr eaLnBrk="1" hangingPunct="1"/>
            <a:r>
              <a:rPr lang="en-GB" altLang="en-US" sz="2000" b="1" dirty="0"/>
              <a:t>Whole school assemblies with a regular health and well-being focus</a:t>
            </a:r>
            <a:endParaRPr lang="en-GB" altLang="en-US" sz="2000" dirty="0"/>
          </a:p>
          <a:p>
            <a:pPr eaLnBrk="1" hangingPunct="1"/>
            <a:r>
              <a:rPr lang="en-GB" altLang="en-US" sz="2000" b="1" dirty="0"/>
              <a:t>Health focus weeks</a:t>
            </a:r>
            <a:endParaRPr lang="en-GB" altLang="en-US" sz="2000" dirty="0"/>
          </a:p>
          <a:p>
            <a:pPr eaLnBrk="1" hangingPunct="1"/>
            <a:r>
              <a:rPr lang="en-GB" altLang="en-US" sz="2000" b="1" dirty="0"/>
              <a:t>Physical Activities – gym, daily mile, outdoor learning </a:t>
            </a:r>
            <a:endParaRPr lang="en-GB" altLang="en-US" sz="2000" dirty="0"/>
          </a:p>
          <a:p>
            <a:pPr eaLnBrk="1" hangingPunct="1"/>
            <a:r>
              <a:rPr lang="en-GB" altLang="en-US" sz="2000" b="1" dirty="0"/>
              <a:t>Staff training </a:t>
            </a:r>
          </a:p>
          <a:p>
            <a:pPr eaLnBrk="1" hangingPunct="1"/>
            <a:r>
              <a:rPr lang="en-GB" altLang="en-US" sz="2000" b="1" dirty="0"/>
              <a:t>Outside agencies – taster sessions: rugby, </a:t>
            </a:r>
            <a:r>
              <a:rPr lang="en-GB" altLang="en-US" sz="2000" b="1" dirty="0" err="1"/>
              <a:t>Bikeability</a:t>
            </a:r>
            <a:r>
              <a:rPr lang="en-GB" altLang="en-US" sz="2000" b="1" dirty="0"/>
              <a:t>, golf</a:t>
            </a:r>
            <a:endParaRPr lang="en-GB" altLang="en-US" sz="2000" dirty="0"/>
          </a:p>
          <a:p>
            <a:pPr eaLnBrk="1" hangingPunct="1"/>
            <a:r>
              <a:rPr lang="en-GB" altLang="en-US" sz="2000" b="1" dirty="0"/>
              <a:t>Individual Teachers – Creating a positive learning environment within their own classrooms focusing on wellbeing, resilience, personal responsibility, growth mind-sets, kindness, mindfulness and gratitude.</a:t>
            </a:r>
          </a:p>
          <a:p>
            <a:pPr eaLnBrk="1" hangingPunct="1"/>
            <a:r>
              <a:rPr lang="en-GB" altLang="en-US" sz="2000" b="1" dirty="0"/>
              <a:t>Focused health and well-being lessons</a:t>
            </a:r>
          </a:p>
          <a:p>
            <a:pPr eaLnBrk="1" hangingPunct="1"/>
            <a:r>
              <a:rPr lang="en-GB" altLang="en-US" sz="2000" b="1" dirty="0"/>
              <a:t>Jigsaw Health and Wellbeing </a:t>
            </a:r>
            <a:endParaRPr lang="en-GB" altLang="en-US" sz="2000" dirty="0"/>
          </a:p>
          <a:p>
            <a:pPr eaLnBrk="1" hangingPunct="1"/>
            <a:endParaRPr lang="en-GB" altLang="en-US" dirty="0"/>
          </a:p>
        </p:txBody>
      </p:sp>
      <p:sp>
        <p:nvSpPr>
          <p:cNvPr id="4" name="Content Placeholder 2">
            <a:extLst>
              <a:ext uri="{FF2B5EF4-FFF2-40B4-BE49-F238E27FC236}">
                <a16:creationId xmlns:a16="http://schemas.microsoft.com/office/drawing/2014/main" id="{109291FE-E636-4B7B-83A1-374B095BB3B2}"/>
              </a:ext>
            </a:extLst>
          </p:cNvPr>
          <p:cNvSpPr txBox="1">
            <a:spLocks noChangeArrowheads="1"/>
          </p:cNvSpPr>
          <p:nvPr/>
        </p:nvSpPr>
        <p:spPr>
          <a:xfrm>
            <a:off x="191728" y="1993619"/>
            <a:ext cx="5719916" cy="4591050"/>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000" b="1" dirty="0" err="1"/>
              <a:t>Gwasanaethau</a:t>
            </a:r>
            <a:r>
              <a:rPr lang="en-GB" altLang="en-US" sz="2000" b="1" dirty="0"/>
              <a:t> </a:t>
            </a:r>
            <a:r>
              <a:rPr lang="en-GB" altLang="en-US" sz="2000" b="1" dirty="0" err="1"/>
              <a:t>ysgol</a:t>
            </a:r>
            <a:r>
              <a:rPr lang="en-GB" altLang="en-US" sz="2000" b="1" dirty="0"/>
              <a:t> </a:t>
            </a:r>
            <a:r>
              <a:rPr lang="en-GB" altLang="en-US" sz="2000" b="1" dirty="0" err="1"/>
              <a:t>gyfan</a:t>
            </a:r>
            <a:r>
              <a:rPr lang="en-GB" altLang="en-US" sz="2000" b="1" dirty="0"/>
              <a:t> gyda </a:t>
            </a:r>
            <a:r>
              <a:rPr lang="en-GB" altLang="en-US" sz="2000" b="1" dirty="0" err="1"/>
              <a:t>ffocws</a:t>
            </a:r>
            <a:r>
              <a:rPr lang="en-GB" altLang="en-US" sz="2000" b="1" dirty="0"/>
              <a:t> </a:t>
            </a:r>
            <a:r>
              <a:rPr lang="en-GB" altLang="en-US" sz="2000" b="1" dirty="0" err="1"/>
              <a:t>rheolaidd</a:t>
            </a:r>
            <a:r>
              <a:rPr lang="en-GB" altLang="en-US" sz="2000" b="1" dirty="0"/>
              <a:t> </a:t>
            </a:r>
            <a:r>
              <a:rPr lang="en-GB" altLang="en-US" sz="2000" b="1" dirty="0" err="1"/>
              <a:t>ar</a:t>
            </a:r>
            <a:r>
              <a:rPr lang="en-GB" altLang="en-US" sz="2000" b="1" dirty="0"/>
              <a:t> iechyd a </a:t>
            </a:r>
            <a:r>
              <a:rPr lang="en-GB" altLang="en-US" sz="2000" b="1" dirty="0" err="1"/>
              <a:t>lles</a:t>
            </a:r>
            <a:endParaRPr lang="en-GB" altLang="en-US" sz="2000" b="1" dirty="0"/>
          </a:p>
          <a:p>
            <a:r>
              <a:rPr lang="en-GB" altLang="en-US" sz="2000" b="1" dirty="0" err="1"/>
              <a:t>Wythnosau</a:t>
            </a:r>
            <a:r>
              <a:rPr lang="en-GB" altLang="en-US" sz="2000" b="1" dirty="0"/>
              <a:t> </a:t>
            </a:r>
            <a:r>
              <a:rPr lang="en-GB" altLang="en-US" sz="2000" b="1" dirty="0" err="1"/>
              <a:t>ffocws</a:t>
            </a:r>
            <a:r>
              <a:rPr lang="en-GB" altLang="en-US" sz="2000" b="1" dirty="0"/>
              <a:t> </a:t>
            </a:r>
            <a:r>
              <a:rPr lang="en-GB" altLang="en-US" sz="2000" b="1" dirty="0" err="1"/>
              <a:t>ar</a:t>
            </a:r>
            <a:r>
              <a:rPr lang="en-GB" altLang="en-US" sz="2000" b="1" dirty="0"/>
              <a:t> Iechyd</a:t>
            </a:r>
          </a:p>
          <a:p>
            <a:r>
              <a:rPr lang="en-GB" altLang="en-US" sz="2000" b="1" dirty="0" err="1"/>
              <a:t>Gweithgareddau</a:t>
            </a:r>
            <a:r>
              <a:rPr lang="en-GB" altLang="en-US" sz="2000" b="1" dirty="0"/>
              <a:t> </a:t>
            </a:r>
            <a:r>
              <a:rPr lang="en-GB" altLang="en-US" sz="2000" b="1" dirty="0" err="1"/>
              <a:t>Corfforol</a:t>
            </a:r>
            <a:r>
              <a:rPr lang="en-GB" altLang="en-US" sz="2000" b="1" dirty="0"/>
              <a:t> – </a:t>
            </a:r>
            <a:r>
              <a:rPr lang="en-GB" altLang="en-US" sz="2000" b="1" dirty="0" err="1"/>
              <a:t>campfa</a:t>
            </a:r>
            <a:r>
              <a:rPr lang="en-GB" altLang="en-US" sz="2000" b="1" dirty="0"/>
              <a:t>, </a:t>
            </a:r>
            <a:r>
              <a:rPr lang="en-GB" altLang="en-US" sz="2000" b="1" dirty="0" err="1"/>
              <a:t>milltir</a:t>
            </a:r>
            <a:r>
              <a:rPr lang="en-GB" altLang="en-US" sz="2000" b="1" dirty="0"/>
              <a:t> </a:t>
            </a:r>
            <a:r>
              <a:rPr lang="en-GB" altLang="en-US" sz="2000" b="1" dirty="0" err="1"/>
              <a:t>dyddiol</a:t>
            </a:r>
            <a:r>
              <a:rPr lang="en-GB" altLang="en-US" sz="2000" b="1" dirty="0"/>
              <a:t>, </a:t>
            </a:r>
            <a:r>
              <a:rPr lang="en-GB" altLang="en-US" sz="2000" b="1" dirty="0" err="1"/>
              <a:t>Dysgu</a:t>
            </a:r>
            <a:r>
              <a:rPr lang="en-GB" altLang="en-US" sz="2000" b="1" dirty="0"/>
              <a:t> </a:t>
            </a:r>
            <a:r>
              <a:rPr lang="en-GB" altLang="en-US" sz="2000" b="1" dirty="0" err="1"/>
              <a:t>Yn</a:t>
            </a:r>
            <a:r>
              <a:rPr lang="en-GB" altLang="en-US" sz="2000" b="1" dirty="0"/>
              <a:t> </a:t>
            </a:r>
            <a:r>
              <a:rPr lang="en-GB" altLang="en-US" sz="2000" b="1" dirty="0" err="1"/>
              <a:t>yr</a:t>
            </a:r>
            <a:r>
              <a:rPr lang="en-GB" altLang="en-US" sz="2000" b="1" dirty="0"/>
              <a:t> </a:t>
            </a:r>
            <a:r>
              <a:rPr lang="en-GB" altLang="en-US" sz="2000" b="1" dirty="0" err="1"/>
              <a:t>Awyr</a:t>
            </a:r>
            <a:r>
              <a:rPr lang="en-GB" altLang="en-US" sz="2000" b="1" dirty="0"/>
              <a:t> </a:t>
            </a:r>
            <a:r>
              <a:rPr lang="en-GB" altLang="en-US" sz="2000" b="1" dirty="0" err="1"/>
              <a:t>Agored</a:t>
            </a:r>
            <a:r>
              <a:rPr lang="en-GB" altLang="en-US" sz="2000" b="1" dirty="0"/>
              <a:t> </a:t>
            </a:r>
          </a:p>
          <a:p>
            <a:r>
              <a:rPr lang="en-GB" altLang="en-US" sz="2000" b="1" dirty="0" err="1"/>
              <a:t>Hyfforddiant</a:t>
            </a:r>
            <a:r>
              <a:rPr lang="en-GB" altLang="en-US" sz="2000" b="1" dirty="0"/>
              <a:t> staff </a:t>
            </a:r>
          </a:p>
          <a:p>
            <a:r>
              <a:rPr lang="en-GB" altLang="en-US" sz="2000" b="1" dirty="0" err="1"/>
              <a:t>Asiantaethau</a:t>
            </a:r>
            <a:r>
              <a:rPr lang="en-GB" altLang="en-US" sz="2000" b="1" dirty="0"/>
              <a:t> </a:t>
            </a:r>
            <a:r>
              <a:rPr lang="en-GB" altLang="en-US" sz="2000" b="1" dirty="0" err="1"/>
              <a:t>allanol</a:t>
            </a:r>
            <a:r>
              <a:rPr lang="en-GB" altLang="en-US" sz="2000" b="1" dirty="0"/>
              <a:t> – </a:t>
            </a:r>
            <a:r>
              <a:rPr lang="en-GB" altLang="en-US" sz="2000" b="1" dirty="0" err="1"/>
              <a:t>sesiynau</a:t>
            </a:r>
            <a:r>
              <a:rPr lang="en-GB" altLang="en-US" sz="2000" b="1" dirty="0"/>
              <a:t> </a:t>
            </a:r>
            <a:r>
              <a:rPr lang="en-GB" altLang="en-US" sz="2000" b="1" dirty="0" err="1"/>
              <a:t>blasu</a:t>
            </a:r>
            <a:r>
              <a:rPr lang="en-GB" altLang="en-US" sz="2000" b="1" dirty="0"/>
              <a:t>: </a:t>
            </a:r>
            <a:r>
              <a:rPr lang="en-GB" altLang="en-US" sz="2000" b="1" dirty="0" err="1"/>
              <a:t>rygbi</a:t>
            </a:r>
            <a:r>
              <a:rPr lang="en-GB" altLang="en-US" sz="2000" b="1" dirty="0"/>
              <a:t>, </a:t>
            </a:r>
            <a:r>
              <a:rPr lang="en-GB" altLang="en-US" sz="2000" b="1" dirty="0" err="1"/>
              <a:t>gwersi</a:t>
            </a:r>
            <a:r>
              <a:rPr lang="en-GB" altLang="en-US" sz="2000" b="1" dirty="0"/>
              <a:t> </a:t>
            </a:r>
            <a:r>
              <a:rPr lang="en-GB" altLang="en-US" sz="2000" b="1" dirty="0" err="1"/>
              <a:t>beicio</a:t>
            </a:r>
            <a:r>
              <a:rPr lang="en-GB" altLang="en-US" sz="2000" b="1" dirty="0"/>
              <a:t>, </a:t>
            </a:r>
            <a:r>
              <a:rPr lang="en-GB" altLang="en-US" sz="2000" b="1" dirty="0" err="1"/>
              <a:t>golff</a:t>
            </a:r>
            <a:endParaRPr lang="en-GB" altLang="en-US" sz="2000" b="1" dirty="0"/>
          </a:p>
          <a:p>
            <a:r>
              <a:rPr lang="en-GB" altLang="en-US" sz="2000" b="1" dirty="0" err="1"/>
              <a:t>Athrawon</a:t>
            </a:r>
            <a:r>
              <a:rPr lang="en-GB" altLang="en-US" sz="2000" b="1" dirty="0"/>
              <a:t> </a:t>
            </a:r>
            <a:r>
              <a:rPr lang="en-GB" altLang="en-US" sz="2000" b="1" dirty="0" err="1"/>
              <a:t>Unigol</a:t>
            </a:r>
            <a:r>
              <a:rPr lang="en-GB" altLang="en-US" sz="2000" b="1" dirty="0"/>
              <a:t> – </a:t>
            </a:r>
            <a:r>
              <a:rPr lang="en-GB" altLang="en-US" sz="2000" b="1" dirty="0" err="1"/>
              <a:t>Creu</a:t>
            </a:r>
            <a:r>
              <a:rPr lang="en-GB" altLang="en-US" sz="2000" b="1" dirty="0"/>
              <a:t> </a:t>
            </a:r>
            <a:r>
              <a:rPr lang="en-GB" altLang="en-US" sz="2000" b="1" dirty="0" err="1"/>
              <a:t>amgylchedd</a:t>
            </a:r>
            <a:r>
              <a:rPr lang="en-GB" altLang="en-US" sz="2000" b="1" dirty="0"/>
              <a:t> </a:t>
            </a:r>
            <a:r>
              <a:rPr lang="en-GB" altLang="en-US" sz="2000" b="1" dirty="0" err="1"/>
              <a:t>dysgu</a:t>
            </a:r>
            <a:r>
              <a:rPr lang="en-GB" altLang="en-US" sz="2000" b="1" dirty="0"/>
              <a:t> </a:t>
            </a:r>
            <a:r>
              <a:rPr lang="en-GB" altLang="en-US" sz="2000" b="1" dirty="0" err="1"/>
              <a:t>cadarnhaol</a:t>
            </a:r>
            <a:r>
              <a:rPr lang="en-GB" altLang="en-US" sz="2000" b="1" dirty="0"/>
              <a:t> </a:t>
            </a:r>
            <a:r>
              <a:rPr lang="en-GB" altLang="en-US" sz="2000" b="1" dirty="0" err="1"/>
              <a:t>yn</a:t>
            </a:r>
            <a:r>
              <a:rPr lang="en-GB" altLang="en-US" sz="2000" b="1" dirty="0"/>
              <a:t> </a:t>
            </a:r>
            <a:r>
              <a:rPr lang="en-GB" altLang="en-US" sz="2000" b="1" dirty="0" err="1"/>
              <a:t>eu</a:t>
            </a:r>
            <a:r>
              <a:rPr lang="en-GB" altLang="en-US" sz="2000" b="1" dirty="0"/>
              <a:t> </a:t>
            </a:r>
            <a:r>
              <a:rPr lang="en-GB" altLang="en-US" sz="2000" b="1" dirty="0" err="1"/>
              <a:t>hystafelloedd</a:t>
            </a:r>
            <a:r>
              <a:rPr lang="en-GB" altLang="en-US" sz="2000" b="1" dirty="0"/>
              <a:t> </a:t>
            </a:r>
            <a:r>
              <a:rPr lang="en-GB" altLang="en-US" sz="2000" b="1" dirty="0" err="1"/>
              <a:t>dosbarth</a:t>
            </a:r>
            <a:r>
              <a:rPr lang="en-GB" altLang="en-US" sz="2000" b="1" dirty="0"/>
              <a:t> </a:t>
            </a:r>
            <a:r>
              <a:rPr lang="en-GB" altLang="en-US" sz="2000" b="1" dirty="0" err="1"/>
              <a:t>eu</a:t>
            </a:r>
            <a:r>
              <a:rPr lang="en-GB" altLang="en-US" sz="2000" b="1" dirty="0"/>
              <a:t> </a:t>
            </a:r>
            <a:r>
              <a:rPr lang="en-GB" altLang="en-US" sz="2000" b="1" dirty="0" err="1"/>
              <a:t>hunain</a:t>
            </a:r>
            <a:r>
              <a:rPr lang="en-GB" altLang="en-US" sz="2000" b="1" dirty="0"/>
              <a:t> </a:t>
            </a:r>
            <a:r>
              <a:rPr lang="en-GB" altLang="en-US" sz="2000" b="1" dirty="0" err="1"/>
              <a:t>sy'n</a:t>
            </a:r>
            <a:r>
              <a:rPr lang="en-GB" altLang="en-US" sz="2000" b="1" dirty="0"/>
              <a:t> </a:t>
            </a:r>
            <a:r>
              <a:rPr lang="en-GB" altLang="en-US" sz="2000" b="1" dirty="0" err="1"/>
              <a:t>canolbwyntio</a:t>
            </a:r>
            <a:r>
              <a:rPr lang="en-GB" altLang="en-US" sz="2000" b="1" dirty="0"/>
              <a:t> </a:t>
            </a:r>
            <a:r>
              <a:rPr lang="en-GB" altLang="en-US" sz="2000" b="1" dirty="0" err="1"/>
              <a:t>ar</a:t>
            </a:r>
            <a:r>
              <a:rPr lang="en-GB" altLang="en-US" sz="2000" b="1" dirty="0"/>
              <a:t> les, </a:t>
            </a:r>
            <a:r>
              <a:rPr lang="en-GB" altLang="en-US" sz="2000" b="1" dirty="0" err="1"/>
              <a:t>gwydnwch</a:t>
            </a:r>
            <a:r>
              <a:rPr lang="en-GB" altLang="en-US" sz="2000" b="1" dirty="0"/>
              <a:t>, </a:t>
            </a:r>
            <a:r>
              <a:rPr lang="en-GB" altLang="en-US" sz="2000" b="1" dirty="0" err="1"/>
              <a:t>cyfrifoldeb</a:t>
            </a:r>
            <a:r>
              <a:rPr lang="en-GB" altLang="en-US" sz="2000" b="1" dirty="0"/>
              <a:t> </a:t>
            </a:r>
            <a:r>
              <a:rPr lang="en-GB" altLang="en-US" sz="2000" b="1" dirty="0" err="1"/>
              <a:t>personol</a:t>
            </a:r>
            <a:r>
              <a:rPr lang="en-GB" altLang="en-US" sz="2000" b="1" dirty="0"/>
              <a:t>, </a:t>
            </a:r>
            <a:r>
              <a:rPr lang="en-GB" altLang="en-US" sz="2000" b="1" dirty="0" err="1"/>
              <a:t>meddylfryd</a:t>
            </a:r>
            <a:r>
              <a:rPr lang="en-GB" altLang="en-US" sz="2000" b="1" dirty="0"/>
              <a:t> </a:t>
            </a:r>
            <a:r>
              <a:rPr lang="en-GB" altLang="en-US" sz="2000" b="1" dirty="0" err="1"/>
              <a:t>twf</a:t>
            </a:r>
            <a:r>
              <a:rPr lang="en-GB" altLang="en-US" sz="2000" b="1" dirty="0"/>
              <a:t>, </a:t>
            </a:r>
            <a:r>
              <a:rPr lang="en-GB" altLang="en-US" sz="2000" b="1" dirty="0" err="1"/>
              <a:t>caredigrwydd</a:t>
            </a:r>
            <a:r>
              <a:rPr lang="en-GB" altLang="en-US" sz="2000" b="1" dirty="0"/>
              <a:t>, </a:t>
            </a:r>
            <a:r>
              <a:rPr lang="en-GB" altLang="en-US" sz="2000" b="1" dirty="0" err="1"/>
              <a:t>ymwybyddiaeth</a:t>
            </a:r>
            <a:r>
              <a:rPr lang="en-GB" altLang="en-US" sz="2000" b="1" dirty="0"/>
              <a:t> </a:t>
            </a:r>
            <a:r>
              <a:rPr lang="en-GB" altLang="en-US" sz="2000" b="1" dirty="0" err="1"/>
              <a:t>ofalgar</a:t>
            </a:r>
            <a:r>
              <a:rPr lang="en-GB" altLang="en-US" sz="2000" b="1" dirty="0"/>
              <a:t> a </a:t>
            </a:r>
            <a:r>
              <a:rPr lang="en-GB" altLang="en-US" sz="2000" b="1" dirty="0" err="1"/>
              <a:t>diolchgarwch</a:t>
            </a:r>
            <a:r>
              <a:rPr lang="en-GB" altLang="en-US" sz="2000" b="1" dirty="0"/>
              <a:t>.</a:t>
            </a:r>
          </a:p>
          <a:p>
            <a:r>
              <a:rPr lang="en-GB" altLang="en-US" sz="2000" b="1" dirty="0" err="1"/>
              <a:t>Gwersi</a:t>
            </a:r>
            <a:r>
              <a:rPr lang="en-GB" altLang="en-US" sz="2000" b="1" dirty="0"/>
              <a:t> â </a:t>
            </a:r>
            <a:r>
              <a:rPr lang="en-GB" altLang="en-US" sz="2000" b="1" dirty="0" err="1"/>
              <a:t>ffocws</a:t>
            </a:r>
            <a:r>
              <a:rPr lang="en-GB" altLang="en-US" sz="2000" b="1" dirty="0"/>
              <a:t> </a:t>
            </a:r>
            <a:r>
              <a:rPr lang="en-GB" altLang="en-US" sz="2000" b="1" dirty="0" err="1"/>
              <a:t>ar</a:t>
            </a:r>
            <a:r>
              <a:rPr lang="en-GB" altLang="en-US" sz="2000" b="1" dirty="0"/>
              <a:t> iechyd a </a:t>
            </a:r>
            <a:r>
              <a:rPr lang="en-GB" altLang="en-US" sz="2000" b="1" dirty="0" err="1"/>
              <a:t>lles</a:t>
            </a:r>
            <a:endParaRPr lang="en-GB" altLang="en-US" sz="2000" b="1" dirty="0"/>
          </a:p>
          <a:p>
            <a:r>
              <a:rPr lang="en-GB" altLang="en-US" sz="2000" b="1" dirty="0"/>
              <a:t>‘Iechyd a </a:t>
            </a:r>
            <a:r>
              <a:rPr lang="en-GB" altLang="en-US" sz="2000" b="1" dirty="0" err="1"/>
              <a:t>Lles</a:t>
            </a:r>
            <a:r>
              <a:rPr lang="en-GB" altLang="en-US" sz="2000" b="1" dirty="0"/>
              <a:t> Jig-so’ </a:t>
            </a:r>
          </a:p>
          <a:p>
            <a:endParaRPr lang="en-GB" altLang="en-US" sz="2000" b="1" dirty="0"/>
          </a:p>
          <a:p>
            <a:endParaRPr lang="en-GB" altLang="en-US" dirty="0"/>
          </a:p>
        </p:txBody>
      </p:sp>
      <p:pic>
        <p:nvPicPr>
          <p:cNvPr id="3" name="Picture 2" descr="A picture containing indoor, toy&#10;&#10;Description automatically generated">
            <a:extLst>
              <a:ext uri="{FF2B5EF4-FFF2-40B4-BE49-F238E27FC236}">
                <a16:creationId xmlns:a16="http://schemas.microsoft.com/office/drawing/2014/main" id="{21EB4190-8062-480E-A7E0-050C1070D5E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20788" y="182563"/>
            <a:ext cx="1570832" cy="1570832"/>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AFC7FCAB-AAD1-4EE2-8225-CA9D24A5545F}"/>
              </a:ext>
            </a:extLst>
          </p:cNvPr>
          <p:cNvSpPr>
            <a:spLocks noGrp="1" noChangeArrowheads="1"/>
          </p:cNvSpPr>
          <p:nvPr>
            <p:ph type="title"/>
          </p:nvPr>
        </p:nvSpPr>
        <p:spPr/>
        <p:txBody>
          <a:bodyPr>
            <a:normAutofit fontScale="90000"/>
          </a:bodyPr>
          <a:lstStyle/>
          <a:p>
            <a:pPr eaLnBrk="1" hangingPunct="1"/>
            <a:r>
              <a:rPr lang="en-GB" altLang="en-US" b="1" dirty="0"/>
              <a:t>‘Jigsaw, the mindful approach to </a:t>
            </a:r>
            <a:br>
              <a:rPr lang="en-GB" altLang="en-US" b="1" dirty="0"/>
            </a:br>
            <a:r>
              <a:rPr lang="en-GB" altLang="en-US" b="1" dirty="0"/>
              <a:t>Health and Wellbeing’</a:t>
            </a:r>
            <a:br>
              <a:rPr lang="en-GB" altLang="en-US" dirty="0"/>
            </a:br>
            <a:endParaRPr lang="en-GB" altLang="en-US" dirty="0"/>
          </a:p>
        </p:txBody>
      </p:sp>
      <p:sp>
        <p:nvSpPr>
          <p:cNvPr id="20483" name="Content Placeholder 2">
            <a:extLst>
              <a:ext uri="{FF2B5EF4-FFF2-40B4-BE49-F238E27FC236}">
                <a16:creationId xmlns:a16="http://schemas.microsoft.com/office/drawing/2014/main" id="{71180E00-2EB1-4ABF-8634-F8B50672CEAE}"/>
              </a:ext>
            </a:extLst>
          </p:cNvPr>
          <p:cNvSpPr>
            <a:spLocks noGrp="1" noChangeArrowheads="1"/>
          </p:cNvSpPr>
          <p:nvPr>
            <p:ph idx="1"/>
          </p:nvPr>
        </p:nvSpPr>
        <p:spPr>
          <a:xfrm>
            <a:off x="6164826" y="1612490"/>
            <a:ext cx="5845948" cy="4880385"/>
          </a:xfrm>
        </p:spPr>
        <p:txBody>
          <a:bodyPr>
            <a:normAutofit fontScale="77500" lnSpcReduction="20000"/>
          </a:bodyPr>
          <a:lstStyle/>
          <a:p>
            <a:pPr eaLnBrk="1" hangingPunct="1"/>
            <a:r>
              <a:rPr lang="en-GB" altLang="en-US" dirty="0"/>
              <a:t>The Jigsaw approach has mindfulness underpinning it. The aim is to teach children information and skills to empower themselves how to learn and improve their life-chances later. It teaches them to observe their own thoughts and feelings, regulate them and make conscious decisions about their learning, behaviour and lives. </a:t>
            </a:r>
          </a:p>
          <a:p>
            <a:pPr eaLnBrk="1" hangingPunct="1"/>
            <a:r>
              <a:rPr lang="en-GB" altLang="en-US" dirty="0"/>
              <a:t>The Six Puzzles – (Whole school working on the same puzzle at the same time)</a:t>
            </a:r>
          </a:p>
          <a:p>
            <a:pPr eaLnBrk="1" hangingPunct="1"/>
            <a:r>
              <a:rPr lang="en-GB" altLang="en-US" dirty="0"/>
              <a:t>Being Me in My World</a:t>
            </a:r>
          </a:p>
          <a:p>
            <a:pPr eaLnBrk="1" hangingPunct="1"/>
            <a:r>
              <a:rPr lang="en-GB" altLang="en-US" dirty="0"/>
              <a:t>Celebrating Difference</a:t>
            </a:r>
          </a:p>
          <a:p>
            <a:pPr eaLnBrk="1" hangingPunct="1"/>
            <a:r>
              <a:rPr lang="en-GB" altLang="en-US" dirty="0"/>
              <a:t>Dreams and Goals</a:t>
            </a:r>
          </a:p>
          <a:p>
            <a:pPr eaLnBrk="1" hangingPunct="1"/>
            <a:r>
              <a:rPr lang="en-GB" altLang="en-US" dirty="0"/>
              <a:t>Healthy Me</a:t>
            </a:r>
          </a:p>
          <a:p>
            <a:pPr eaLnBrk="1" hangingPunct="1"/>
            <a:r>
              <a:rPr lang="en-GB" altLang="en-US" dirty="0"/>
              <a:t>Relationships</a:t>
            </a:r>
          </a:p>
          <a:p>
            <a:pPr eaLnBrk="1" hangingPunct="1"/>
            <a:r>
              <a:rPr lang="en-GB" altLang="en-US" dirty="0"/>
              <a:t>Changing Me</a:t>
            </a:r>
          </a:p>
          <a:p>
            <a:pPr eaLnBrk="1" hangingPunct="1"/>
            <a:endParaRPr lang="en-GB" altLang="en-US" dirty="0"/>
          </a:p>
        </p:txBody>
      </p:sp>
      <p:pic>
        <p:nvPicPr>
          <p:cNvPr id="3" name="Picture 2">
            <a:extLst>
              <a:ext uri="{FF2B5EF4-FFF2-40B4-BE49-F238E27FC236}">
                <a16:creationId xmlns:a16="http://schemas.microsoft.com/office/drawing/2014/main" id="{75A2247D-99CA-4E83-8C0A-9987E3C777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2879" y="143609"/>
            <a:ext cx="4922592" cy="884297"/>
          </a:xfrm>
          <a:prstGeom prst="rect">
            <a:avLst/>
          </a:prstGeom>
        </p:spPr>
      </p:pic>
      <p:pic>
        <p:nvPicPr>
          <p:cNvPr id="5" name="Picture 4" descr="A picture containing text, lit, dark, several&#10;&#10;Description automatically generated">
            <a:extLst>
              <a:ext uri="{FF2B5EF4-FFF2-40B4-BE49-F238E27FC236}">
                <a16:creationId xmlns:a16="http://schemas.microsoft.com/office/drawing/2014/main" id="{58019974-7F30-4F06-AAC5-B8B2EBD9B8E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83936" y="4050506"/>
            <a:ext cx="4051303" cy="2702219"/>
          </a:xfrm>
          <a:prstGeom prst="rect">
            <a:avLst/>
          </a:prstGeom>
        </p:spPr>
      </p:pic>
      <p:sp>
        <p:nvSpPr>
          <p:cNvPr id="6" name="Content Placeholder 2">
            <a:extLst>
              <a:ext uri="{FF2B5EF4-FFF2-40B4-BE49-F238E27FC236}">
                <a16:creationId xmlns:a16="http://schemas.microsoft.com/office/drawing/2014/main" id="{5A77B97A-8EA6-4994-A102-246A4CC07492}"/>
              </a:ext>
            </a:extLst>
          </p:cNvPr>
          <p:cNvSpPr txBox="1">
            <a:spLocks noChangeArrowheads="1"/>
          </p:cNvSpPr>
          <p:nvPr/>
        </p:nvSpPr>
        <p:spPr>
          <a:xfrm>
            <a:off x="181226" y="1612490"/>
            <a:ext cx="5914774" cy="4880385"/>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dirty="0"/>
              <a:t>Mae </a:t>
            </a:r>
            <a:r>
              <a:rPr lang="en-GB" altLang="en-US" dirty="0" err="1"/>
              <a:t>gan</a:t>
            </a:r>
            <a:r>
              <a:rPr lang="en-GB" altLang="en-US" dirty="0"/>
              <a:t> </a:t>
            </a:r>
            <a:r>
              <a:rPr lang="en-GB" altLang="en-US" dirty="0" err="1"/>
              <a:t>ddull</a:t>
            </a:r>
            <a:r>
              <a:rPr lang="en-GB" altLang="en-US" dirty="0"/>
              <a:t> Jig-so </a:t>
            </a:r>
            <a:r>
              <a:rPr lang="en-GB" altLang="en-US" dirty="0" err="1"/>
              <a:t>ymwybyddiaeth</a:t>
            </a:r>
            <a:r>
              <a:rPr lang="en-GB" altLang="en-US" dirty="0"/>
              <a:t> </a:t>
            </a:r>
            <a:r>
              <a:rPr lang="en-GB" altLang="en-US" dirty="0" err="1"/>
              <a:t>ofalgar</a:t>
            </a:r>
            <a:r>
              <a:rPr lang="en-GB" altLang="en-US" dirty="0"/>
              <a:t> </a:t>
            </a:r>
            <a:r>
              <a:rPr lang="en-GB" altLang="en-US" dirty="0" err="1"/>
              <a:t>sy'n</a:t>
            </a:r>
            <a:r>
              <a:rPr lang="en-GB" altLang="en-US" dirty="0"/>
              <a:t> sail </a:t>
            </a:r>
            <a:r>
              <a:rPr lang="en-GB" altLang="en-US" dirty="0" err="1"/>
              <a:t>iddo</a:t>
            </a:r>
            <a:r>
              <a:rPr lang="en-GB" altLang="en-US" dirty="0"/>
              <a:t>. Y nod </a:t>
            </a:r>
            <a:r>
              <a:rPr lang="en-GB" altLang="en-US" dirty="0" err="1"/>
              <a:t>yw</a:t>
            </a:r>
            <a:r>
              <a:rPr lang="en-GB" altLang="en-US" dirty="0"/>
              <a:t> </a:t>
            </a:r>
            <a:r>
              <a:rPr lang="en-GB" altLang="en-US" dirty="0" err="1"/>
              <a:t>dysgu</a:t>
            </a:r>
            <a:r>
              <a:rPr lang="en-GB" altLang="en-US" dirty="0"/>
              <a:t> </a:t>
            </a:r>
            <a:r>
              <a:rPr lang="en-GB" altLang="en-US" dirty="0" err="1"/>
              <a:t>gwybodaeth</a:t>
            </a:r>
            <a:r>
              <a:rPr lang="en-GB" altLang="en-US" dirty="0"/>
              <a:t> a </a:t>
            </a:r>
            <a:r>
              <a:rPr lang="en-GB" altLang="en-US" dirty="0" err="1"/>
              <a:t>sgiliau</a:t>
            </a:r>
            <a:r>
              <a:rPr lang="en-GB" altLang="en-US" dirty="0"/>
              <a:t> </a:t>
            </a:r>
            <a:r>
              <a:rPr lang="en-GB" altLang="en-US" dirty="0" err="1"/>
              <a:t>i</a:t>
            </a:r>
            <a:r>
              <a:rPr lang="en-GB" altLang="en-US" dirty="0"/>
              <a:t> </a:t>
            </a:r>
            <a:r>
              <a:rPr lang="en-GB" altLang="en-US" dirty="0" err="1"/>
              <a:t>blant</a:t>
            </a:r>
            <a:r>
              <a:rPr lang="en-GB" altLang="en-US" dirty="0"/>
              <a:t> </a:t>
            </a:r>
            <a:r>
              <a:rPr lang="en-GB" altLang="en-US" dirty="0" err="1"/>
              <a:t>i</a:t>
            </a:r>
            <a:r>
              <a:rPr lang="en-GB" altLang="en-US" dirty="0"/>
              <a:t> </a:t>
            </a:r>
            <a:r>
              <a:rPr lang="en-GB" altLang="en-US" dirty="0" err="1"/>
              <a:t>rymuso</a:t>
            </a:r>
            <a:r>
              <a:rPr lang="en-GB" altLang="en-US" dirty="0"/>
              <a:t> </a:t>
            </a:r>
            <a:r>
              <a:rPr lang="en-GB" altLang="en-US" dirty="0" err="1"/>
              <a:t>eu</a:t>
            </a:r>
            <a:r>
              <a:rPr lang="en-GB" altLang="en-US" dirty="0"/>
              <a:t> </a:t>
            </a:r>
            <a:r>
              <a:rPr lang="en-GB" altLang="en-US" dirty="0" err="1"/>
              <a:t>hunain</a:t>
            </a:r>
            <a:r>
              <a:rPr lang="en-GB" altLang="en-US" dirty="0"/>
              <a:t> </a:t>
            </a:r>
            <a:r>
              <a:rPr lang="en-GB" altLang="en-US" dirty="0" err="1"/>
              <a:t>sut</a:t>
            </a:r>
            <a:r>
              <a:rPr lang="en-GB" altLang="en-US" dirty="0"/>
              <a:t> </a:t>
            </a:r>
            <a:r>
              <a:rPr lang="en-GB" altLang="en-US" dirty="0" err="1"/>
              <a:t>i</a:t>
            </a:r>
            <a:r>
              <a:rPr lang="en-GB" altLang="en-US" dirty="0"/>
              <a:t> </a:t>
            </a:r>
            <a:r>
              <a:rPr lang="en-GB" altLang="en-US" dirty="0" err="1"/>
              <a:t>ddysgu</a:t>
            </a:r>
            <a:r>
              <a:rPr lang="en-GB" altLang="en-US" dirty="0"/>
              <a:t> a </a:t>
            </a:r>
            <a:r>
              <a:rPr lang="en-GB" altLang="en-US" dirty="0" err="1"/>
              <a:t>gwella</a:t>
            </a:r>
            <a:r>
              <a:rPr lang="en-GB" altLang="en-US" dirty="0"/>
              <a:t> </a:t>
            </a:r>
            <a:r>
              <a:rPr lang="en-GB" altLang="en-US" dirty="0" err="1"/>
              <a:t>eu</a:t>
            </a:r>
            <a:r>
              <a:rPr lang="en-GB" altLang="en-US" dirty="0"/>
              <a:t> </a:t>
            </a:r>
            <a:r>
              <a:rPr lang="en-GB" altLang="en-US" dirty="0" err="1"/>
              <a:t>cyfleoedd</a:t>
            </a:r>
            <a:r>
              <a:rPr lang="en-GB" altLang="en-US" dirty="0"/>
              <a:t> </a:t>
            </a:r>
            <a:r>
              <a:rPr lang="en-GB" altLang="en-US" dirty="0" err="1"/>
              <a:t>bywyd</a:t>
            </a:r>
            <a:r>
              <a:rPr lang="en-GB" altLang="en-US" dirty="0"/>
              <a:t> </a:t>
            </a:r>
            <a:r>
              <a:rPr lang="en-GB" altLang="en-US" dirty="0" err="1"/>
              <a:t>yn</a:t>
            </a:r>
            <a:r>
              <a:rPr lang="en-GB" altLang="en-US" dirty="0"/>
              <a:t> </a:t>
            </a:r>
            <a:r>
              <a:rPr lang="en-GB" altLang="en-US" dirty="0" err="1"/>
              <a:t>nes</a:t>
            </a:r>
            <a:r>
              <a:rPr lang="en-GB" altLang="en-US" dirty="0"/>
              <a:t> </a:t>
            </a:r>
            <a:r>
              <a:rPr lang="en-GB" altLang="en-US" dirty="0" err="1"/>
              <a:t>ymlaen</a:t>
            </a:r>
            <a:r>
              <a:rPr lang="en-GB" altLang="en-US" dirty="0"/>
              <a:t>. </a:t>
            </a:r>
            <a:r>
              <a:rPr lang="en-GB" altLang="en-US" dirty="0" err="1"/>
              <a:t>Mae'n</a:t>
            </a:r>
            <a:r>
              <a:rPr lang="en-GB" altLang="en-US" dirty="0"/>
              <a:t> </a:t>
            </a:r>
            <a:r>
              <a:rPr lang="en-GB" altLang="en-US" dirty="0" err="1"/>
              <a:t>eu</a:t>
            </a:r>
            <a:r>
              <a:rPr lang="en-GB" altLang="en-US" dirty="0"/>
              <a:t> </a:t>
            </a:r>
            <a:r>
              <a:rPr lang="en-GB" altLang="en-US" dirty="0" err="1"/>
              <a:t>dysgu</a:t>
            </a:r>
            <a:r>
              <a:rPr lang="en-GB" altLang="en-US" dirty="0"/>
              <a:t> </a:t>
            </a:r>
            <a:r>
              <a:rPr lang="en-GB" altLang="en-US" dirty="0" err="1"/>
              <a:t>i</a:t>
            </a:r>
            <a:r>
              <a:rPr lang="en-GB" altLang="en-US" dirty="0"/>
              <a:t> </a:t>
            </a:r>
            <a:r>
              <a:rPr lang="en-GB" altLang="en-US" dirty="0" err="1"/>
              <a:t>arsylwi</a:t>
            </a:r>
            <a:r>
              <a:rPr lang="en-GB" altLang="en-US" dirty="0"/>
              <a:t> </a:t>
            </a:r>
            <a:r>
              <a:rPr lang="en-GB" altLang="en-US" dirty="0" err="1"/>
              <a:t>ar</a:t>
            </a:r>
            <a:r>
              <a:rPr lang="en-GB" altLang="en-US" dirty="0"/>
              <a:t> </a:t>
            </a:r>
            <a:r>
              <a:rPr lang="en-GB" altLang="en-US" dirty="0" err="1"/>
              <a:t>eu</a:t>
            </a:r>
            <a:r>
              <a:rPr lang="en-GB" altLang="en-US" dirty="0"/>
              <a:t> </a:t>
            </a:r>
            <a:r>
              <a:rPr lang="en-GB" altLang="en-US" dirty="0" err="1"/>
              <a:t>meddyliau</a:t>
            </a:r>
            <a:r>
              <a:rPr lang="en-GB" altLang="en-US" dirty="0"/>
              <a:t> </a:t>
            </a:r>
            <a:r>
              <a:rPr lang="en-GB" altLang="en-US" dirty="0" err="1"/>
              <a:t>a'u</a:t>
            </a:r>
            <a:r>
              <a:rPr lang="en-GB" altLang="en-US" dirty="0"/>
              <a:t> </a:t>
            </a:r>
            <a:r>
              <a:rPr lang="en-GB" altLang="en-US" dirty="0" err="1"/>
              <a:t>teimladau</a:t>
            </a:r>
            <a:r>
              <a:rPr lang="en-GB" altLang="en-US" dirty="0"/>
              <a:t> </a:t>
            </a:r>
            <a:r>
              <a:rPr lang="en-GB" altLang="en-US" dirty="0" err="1"/>
              <a:t>eu</a:t>
            </a:r>
            <a:r>
              <a:rPr lang="en-GB" altLang="en-US" dirty="0"/>
              <a:t> </a:t>
            </a:r>
            <a:r>
              <a:rPr lang="en-GB" altLang="en-US" dirty="0" err="1"/>
              <a:t>hunain</a:t>
            </a:r>
            <a:r>
              <a:rPr lang="en-GB" altLang="en-US" dirty="0"/>
              <a:t>, </a:t>
            </a:r>
            <a:r>
              <a:rPr lang="en-GB" altLang="en-US" dirty="0" err="1"/>
              <a:t>eu</a:t>
            </a:r>
            <a:r>
              <a:rPr lang="en-GB" altLang="en-US" dirty="0"/>
              <a:t> </a:t>
            </a:r>
            <a:r>
              <a:rPr lang="en-GB" altLang="en-US" dirty="0" err="1"/>
              <a:t>rheoleiddio</a:t>
            </a:r>
            <a:r>
              <a:rPr lang="en-GB" altLang="en-US" dirty="0"/>
              <a:t> a </a:t>
            </a:r>
            <a:r>
              <a:rPr lang="en-GB" altLang="en-US" dirty="0" err="1"/>
              <a:t>gwneud</a:t>
            </a:r>
            <a:r>
              <a:rPr lang="en-GB" altLang="en-US" dirty="0"/>
              <a:t> </a:t>
            </a:r>
            <a:r>
              <a:rPr lang="en-GB" altLang="en-US" dirty="0" err="1"/>
              <a:t>penderfyniadau</a:t>
            </a:r>
            <a:r>
              <a:rPr lang="en-GB" altLang="en-US" dirty="0"/>
              <a:t> </a:t>
            </a:r>
            <a:r>
              <a:rPr lang="en-GB" altLang="en-US" dirty="0" err="1"/>
              <a:t>ymwybodol</a:t>
            </a:r>
            <a:r>
              <a:rPr lang="en-GB" altLang="en-US" dirty="0"/>
              <a:t> am </a:t>
            </a:r>
            <a:r>
              <a:rPr lang="en-GB" altLang="en-US" dirty="0" err="1"/>
              <a:t>eu</a:t>
            </a:r>
            <a:r>
              <a:rPr lang="en-GB" altLang="en-US" dirty="0"/>
              <a:t> </a:t>
            </a:r>
            <a:r>
              <a:rPr lang="en-GB" altLang="en-US" dirty="0" err="1"/>
              <a:t>dysgu</a:t>
            </a:r>
            <a:r>
              <a:rPr lang="en-GB" altLang="en-US" dirty="0"/>
              <a:t>, </a:t>
            </a:r>
            <a:r>
              <a:rPr lang="en-GB" altLang="en-US" dirty="0" err="1"/>
              <a:t>eu</a:t>
            </a:r>
            <a:r>
              <a:rPr lang="en-GB" altLang="en-US" dirty="0"/>
              <a:t> </a:t>
            </a:r>
            <a:r>
              <a:rPr lang="en-GB" altLang="en-US" dirty="0" err="1"/>
              <a:t>hymddygiad</a:t>
            </a:r>
            <a:r>
              <a:rPr lang="en-GB" altLang="en-US" dirty="0"/>
              <a:t> </a:t>
            </a:r>
            <a:r>
              <a:rPr lang="en-GB" altLang="en-US" dirty="0" err="1"/>
              <a:t>a'u</a:t>
            </a:r>
            <a:r>
              <a:rPr lang="en-GB" altLang="en-US" dirty="0"/>
              <a:t> </a:t>
            </a:r>
            <a:r>
              <a:rPr lang="en-GB" altLang="en-US" dirty="0" err="1"/>
              <a:t>bywydau</a:t>
            </a:r>
            <a:r>
              <a:rPr lang="en-GB" altLang="en-US" dirty="0"/>
              <a:t>. . </a:t>
            </a:r>
          </a:p>
          <a:p>
            <a:r>
              <a:rPr lang="en-GB" altLang="en-US" dirty="0"/>
              <a:t>Y </a:t>
            </a:r>
            <a:r>
              <a:rPr lang="en-GB" altLang="en-US" dirty="0" err="1"/>
              <a:t>Chwe</a:t>
            </a:r>
            <a:r>
              <a:rPr lang="en-GB" altLang="en-US" dirty="0"/>
              <a:t> </a:t>
            </a:r>
            <a:r>
              <a:rPr lang="en-GB" altLang="en-US" dirty="0" err="1"/>
              <a:t>Pos</a:t>
            </a:r>
            <a:r>
              <a:rPr lang="en-GB" altLang="en-US" dirty="0"/>
              <a:t> – (Ysgol </a:t>
            </a:r>
            <a:r>
              <a:rPr lang="en-GB" altLang="en-US" dirty="0" err="1"/>
              <a:t>gyfan</a:t>
            </a:r>
            <a:r>
              <a:rPr lang="en-GB" altLang="en-US" dirty="0"/>
              <a:t> </a:t>
            </a:r>
            <a:r>
              <a:rPr lang="en-GB" altLang="en-US" dirty="0" err="1"/>
              <a:t>yn</a:t>
            </a:r>
            <a:r>
              <a:rPr lang="en-GB" altLang="en-US" dirty="0"/>
              <a:t> </a:t>
            </a:r>
            <a:r>
              <a:rPr lang="en-GB" altLang="en-US" dirty="0" err="1"/>
              <a:t>gweithio</a:t>
            </a:r>
            <a:r>
              <a:rPr lang="en-GB" altLang="en-US" dirty="0"/>
              <a:t> </a:t>
            </a:r>
            <a:r>
              <a:rPr lang="en-GB" altLang="en-US" dirty="0" err="1"/>
              <a:t>ar</a:t>
            </a:r>
            <a:r>
              <a:rPr lang="en-GB" altLang="en-US" dirty="0"/>
              <a:t> </a:t>
            </a:r>
            <a:r>
              <a:rPr lang="en-GB" altLang="en-US" dirty="0" err="1"/>
              <a:t>yr</a:t>
            </a:r>
            <a:r>
              <a:rPr lang="en-GB" altLang="en-US" dirty="0"/>
              <a:t> un </a:t>
            </a:r>
            <a:r>
              <a:rPr lang="en-GB" altLang="en-US" dirty="0" err="1"/>
              <a:t>pos</a:t>
            </a:r>
            <a:r>
              <a:rPr lang="en-GB" altLang="en-US" dirty="0"/>
              <a:t> </a:t>
            </a:r>
            <a:r>
              <a:rPr lang="en-GB" altLang="en-US" dirty="0" err="1"/>
              <a:t>ar</a:t>
            </a:r>
            <a:r>
              <a:rPr lang="en-GB" altLang="en-US" dirty="0"/>
              <a:t> </a:t>
            </a:r>
            <a:r>
              <a:rPr lang="en-GB" altLang="en-US" dirty="0" err="1"/>
              <a:t>yr</a:t>
            </a:r>
            <a:r>
              <a:rPr lang="en-GB" altLang="en-US" dirty="0"/>
              <a:t> un </a:t>
            </a:r>
            <a:r>
              <a:rPr lang="en-GB" altLang="en-US" dirty="0" err="1"/>
              <a:t>pryd</a:t>
            </a:r>
            <a:r>
              <a:rPr lang="en-GB" altLang="en-US" dirty="0"/>
              <a:t>)</a:t>
            </a:r>
          </a:p>
          <a:p>
            <a:r>
              <a:rPr lang="en-GB" altLang="en-US" dirty="0"/>
              <a:t>Bod </a:t>
            </a:r>
            <a:r>
              <a:rPr lang="en-GB" altLang="en-US" dirty="0" err="1"/>
              <a:t>yn</a:t>
            </a:r>
            <a:r>
              <a:rPr lang="en-GB" altLang="en-US" dirty="0"/>
              <a:t> Fi </a:t>
            </a:r>
            <a:r>
              <a:rPr lang="en-GB" altLang="en-US" dirty="0" err="1"/>
              <a:t>yn</a:t>
            </a:r>
            <a:r>
              <a:rPr lang="en-GB" altLang="en-US" dirty="0"/>
              <a:t> </a:t>
            </a:r>
            <a:r>
              <a:rPr lang="en-GB" altLang="en-US" dirty="0" err="1"/>
              <a:t>Fy</a:t>
            </a:r>
            <a:r>
              <a:rPr lang="en-GB" altLang="en-US" dirty="0"/>
              <a:t> </a:t>
            </a:r>
            <a:r>
              <a:rPr lang="en-GB" altLang="en-US" dirty="0" err="1"/>
              <a:t>Myd</a:t>
            </a:r>
            <a:endParaRPr lang="en-GB" altLang="en-US" dirty="0"/>
          </a:p>
          <a:p>
            <a:r>
              <a:rPr lang="en-GB" altLang="en-US" dirty="0" err="1"/>
              <a:t>Dathlu</a:t>
            </a:r>
            <a:r>
              <a:rPr lang="en-GB" altLang="en-US" dirty="0"/>
              <a:t> </a:t>
            </a:r>
            <a:r>
              <a:rPr lang="en-GB" altLang="en-US" dirty="0" err="1"/>
              <a:t>Gwahaniaeth</a:t>
            </a:r>
            <a:endParaRPr lang="en-GB" altLang="en-US" dirty="0"/>
          </a:p>
          <a:p>
            <a:r>
              <a:rPr lang="en-GB" altLang="en-US" dirty="0" err="1"/>
              <a:t>Breuddwydion</a:t>
            </a:r>
            <a:r>
              <a:rPr lang="en-GB" altLang="en-US" dirty="0"/>
              <a:t> a </a:t>
            </a:r>
            <a:r>
              <a:rPr lang="en-GB" altLang="en-US" dirty="0" err="1"/>
              <a:t>Nodau</a:t>
            </a:r>
            <a:endParaRPr lang="en-GB" altLang="en-US" dirty="0"/>
          </a:p>
          <a:p>
            <a:r>
              <a:rPr lang="en-GB" altLang="en-US" dirty="0"/>
              <a:t>Fi </a:t>
            </a:r>
            <a:r>
              <a:rPr lang="en-GB" altLang="en-US" dirty="0" err="1"/>
              <a:t>Iachus</a:t>
            </a:r>
            <a:endParaRPr lang="en-GB" altLang="en-US" dirty="0"/>
          </a:p>
          <a:p>
            <a:r>
              <a:rPr lang="en-GB" altLang="en-US" dirty="0" err="1"/>
              <a:t>Perthnasau</a:t>
            </a:r>
            <a:endParaRPr lang="en-GB" altLang="en-US" dirty="0"/>
          </a:p>
          <a:p>
            <a:r>
              <a:rPr lang="en-GB" altLang="en-US" dirty="0"/>
              <a:t>Fi </a:t>
            </a:r>
            <a:r>
              <a:rPr lang="en-GB" altLang="en-US" dirty="0" err="1"/>
              <a:t>yn</a:t>
            </a:r>
            <a:r>
              <a:rPr lang="en-GB" altLang="en-US" dirty="0"/>
              <a:t> </a:t>
            </a:r>
            <a:r>
              <a:rPr lang="en-GB" altLang="en-US" dirty="0" err="1"/>
              <a:t>Newid</a:t>
            </a:r>
            <a:endParaRPr lang="en-GB" altLang="en-US" dirty="0"/>
          </a:p>
          <a:p>
            <a:endParaRPr lang="en-GB" altLang="en-US" b="1" dirty="0"/>
          </a:p>
          <a:p>
            <a:endParaRPr lang="en-GB"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a:t>Astudiaethau</a:t>
            </a:r>
            <a:r>
              <a:rPr lang="en-GB" i="1" dirty="0"/>
              <a:t> </a:t>
            </a:r>
            <a:r>
              <a:rPr lang="en-GB" i="1" dirty="0" err="1"/>
              <a:t>Achos</a:t>
            </a:r>
            <a:r>
              <a:rPr lang="en-GB" i="1" dirty="0"/>
              <a:t> </a:t>
            </a:r>
            <a:r>
              <a:rPr lang="en-GB" i="1" dirty="0" err="1"/>
              <a:t>Pellach</a:t>
            </a:r>
            <a:br>
              <a:rPr lang="en-GB" i="1" dirty="0"/>
            </a:br>
            <a:r>
              <a:rPr lang="en-GB" i="1" dirty="0"/>
              <a:t>Further C</a:t>
            </a:r>
            <a:r>
              <a:rPr lang="en-GB" dirty="0"/>
              <a:t>ase Studies</a:t>
            </a:r>
          </a:p>
        </p:txBody>
      </p:sp>
      <p:sp>
        <p:nvSpPr>
          <p:cNvPr id="3" name="Content Placeholder 2"/>
          <p:cNvSpPr>
            <a:spLocks noGrp="1"/>
          </p:cNvSpPr>
          <p:nvPr>
            <p:ph sz="half" idx="1"/>
          </p:nvPr>
        </p:nvSpPr>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a:bodyPr>
          <a:lstStyle/>
          <a:p>
            <a:r>
              <a:rPr lang="en-GB" dirty="0" err="1"/>
              <a:t>Darllennwch</a:t>
            </a:r>
            <a:r>
              <a:rPr lang="en-GB" dirty="0"/>
              <a:t> </a:t>
            </a:r>
            <a:r>
              <a:rPr lang="en-GB" dirty="0" err="1"/>
              <a:t>yr</a:t>
            </a:r>
            <a:r>
              <a:rPr lang="en-GB" dirty="0"/>
              <a:t> </a:t>
            </a:r>
            <a:r>
              <a:rPr lang="en-GB" dirty="0" err="1"/>
              <a:t>astudiaethau</a:t>
            </a:r>
            <a:r>
              <a:rPr lang="en-GB" dirty="0"/>
              <a:t> </a:t>
            </a:r>
            <a:r>
              <a:rPr lang="en-GB" dirty="0" err="1"/>
              <a:t>achos</a:t>
            </a:r>
            <a:r>
              <a:rPr lang="en-GB" dirty="0"/>
              <a:t>:</a:t>
            </a:r>
          </a:p>
          <a:p>
            <a:pPr lvl="1"/>
            <a:r>
              <a:rPr lang="en-GB" dirty="0" err="1">
                <a:hlinkClick r:id="rId3"/>
              </a:rPr>
              <a:t>Astudiaeth</a:t>
            </a:r>
            <a:r>
              <a:rPr lang="en-GB" dirty="0">
                <a:hlinkClick r:id="rId3"/>
              </a:rPr>
              <a:t> </a:t>
            </a:r>
            <a:r>
              <a:rPr lang="en-GB" dirty="0" err="1">
                <a:hlinkClick r:id="rId3"/>
              </a:rPr>
              <a:t>Achos</a:t>
            </a:r>
            <a:r>
              <a:rPr lang="en-GB" dirty="0">
                <a:hlinkClick r:id="rId3"/>
              </a:rPr>
              <a:t> 1</a:t>
            </a:r>
            <a:endParaRPr lang="en-GB" dirty="0"/>
          </a:p>
          <a:p>
            <a:pPr lvl="1"/>
            <a:r>
              <a:rPr lang="en-GB" dirty="0" err="1">
                <a:hlinkClick r:id="rId4"/>
              </a:rPr>
              <a:t>Astudiaeth</a:t>
            </a:r>
            <a:r>
              <a:rPr lang="en-GB" dirty="0">
                <a:hlinkClick r:id="rId4"/>
              </a:rPr>
              <a:t> </a:t>
            </a:r>
            <a:r>
              <a:rPr lang="en-GB" dirty="0" err="1">
                <a:hlinkClick r:id="rId4"/>
              </a:rPr>
              <a:t>Achos</a:t>
            </a:r>
            <a:r>
              <a:rPr lang="en-GB" dirty="0">
                <a:hlinkClick r:id="rId4"/>
              </a:rPr>
              <a:t> 2</a:t>
            </a:r>
            <a:endParaRPr lang="en-GB" dirty="0"/>
          </a:p>
          <a:p>
            <a:pPr lvl="1"/>
            <a:endParaRPr lang="en-GB" dirty="0"/>
          </a:p>
          <a:p>
            <a:r>
              <a:rPr lang="en-GB" dirty="0" err="1"/>
              <a:t>Ystyriwch</a:t>
            </a:r>
            <a:r>
              <a:rPr lang="en-GB" dirty="0"/>
              <a:t>:</a:t>
            </a:r>
          </a:p>
          <a:p>
            <a:r>
              <a:rPr lang="en-GB" dirty="0"/>
              <a:t>Pa </a:t>
            </a:r>
            <a:r>
              <a:rPr lang="en-GB" dirty="0" err="1"/>
              <a:t>strategaethau</a:t>
            </a:r>
            <a:r>
              <a:rPr lang="en-GB" dirty="0"/>
              <a:t> y </a:t>
            </a:r>
            <a:r>
              <a:rPr lang="en-GB" dirty="0" err="1"/>
              <a:t>mae’r</a:t>
            </a:r>
            <a:r>
              <a:rPr lang="en-GB" dirty="0"/>
              <a:t> </a:t>
            </a:r>
            <a:r>
              <a:rPr lang="en-GB" dirty="0" err="1"/>
              <a:t>ysgolion</a:t>
            </a:r>
            <a:r>
              <a:rPr lang="en-GB" dirty="0"/>
              <a:t> </a:t>
            </a:r>
            <a:r>
              <a:rPr lang="en-GB" dirty="0" err="1"/>
              <a:t>yn</a:t>
            </a:r>
            <a:r>
              <a:rPr lang="en-GB" dirty="0"/>
              <a:t> </a:t>
            </a:r>
            <a:r>
              <a:rPr lang="en-GB" dirty="0" err="1"/>
              <a:t>defnyddio</a:t>
            </a:r>
            <a:r>
              <a:rPr lang="en-GB" dirty="0"/>
              <a:t> </a:t>
            </a:r>
            <a:r>
              <a:rPr lang="en-GB" dirty="0" err="1"/>
              <a:t>i</a:t>
            </a:r>
            <a:r>
              <a:rPr lang="en-GB" dirty="0"/>
              <a:t> </a:t>
            </a:r>
            <a:r>
              <a:rPr lang="en-GB" dirty="0" err="1"/>
              <a:t>hybu</a:t>
            </a:r>
            <a:r>
              <a:rPr lang="en-GB" dirty="0"/>
              <a:t> </a:t>
            </a:r>
            <a:r>
              <a:rPr lang="en-GB" dirty="0" err="1"/>
              <a:t>lles</a:t>
            </a:r>
            <a:r>
              <a:rPr lang="en-GB" dirty="0"/>
              <a:t>?</a:t>
            </a:r>
          </a:p>
          <a:p>
            <a:r>
              <a:rPr lang="en-GB" dirty="0" err="1"/>
              <a:t>Pwy</a:t>
            </a:r>
            <a:r>
              <a:rPr lang="en-GB" dirty="0"/>
              <a:t> </a:t>
            </a:r>
            <a:r>
              <a:rPr lang="en-GB" dirty="0" err="1"/>
              <a:t>sy’n</a:t>
            </a:r>
            <a:r>
              <a:rPr lang="en-GB" dirty="0"/>
              <a:t> </a:t>
            </a:r>
            <a:r>
              <a:rPr lang="en-GB" dirty="0" err="1"/>
              <a:t>elwa</a:t>
            </a:r>
            <a:r>
              <a:rPr lang="en-GB" dirty="0"/>
              <a:t>?</a:t>
            </a:r>
          </a:p>
          <a:p>
            <a:r>
              <a:rPr lang="en-GB" dirty="0" err="1"/>
              <a:t>Unrhyw</a:t>
            </a:r>
            <a:r>
              <a:rPr lang="en-GB" dirty="0"/>
              <a:t> </a:t>
            </a:r>
            <a:r>
              <a:rPr lang="en-GB" dirty="0" err="1"/>
              <a:t>heriau</a:t>
            </a:r>
            <a:r>
              <a:rPr lang="en-GB" dirty="0"/>
              <a:t> </a:t>
            </a:r>
            <a:r>
              <a:rPr lang="en-GB" dirty="0" err="1"/>
              <a:t>posibl</a:t>
            </a:r>
            <a:r>
              <a:rPr lang="en-GB" dirty="0"/>
              <a:t>?</a:t>
            </a:r>
          </a:p>
          <a:p>
            <a:pPr lvl="1"/>
            <a:endParaRPr lang="en-GB" dirty="0"/>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fontScale="92500"/>
          </a:bodyPr>
          <a:lstStyle/>
          <a:p>
            <a:r>
              <a:rPr lang="en-GB" i="1" dirty="0"/>
              <a:t>Read the following case studies:</a:t>
            </a:r>
          </a:p>
          <a:p>
            <a:pPr lvl="1"/>
            <a:r>
              <a:rPr lang="en-GB" i="1" dirty="0">
                <a:hlinkClick r:id="rId5"/>
              </a:rPr>
              <a:t>Case Study 1 </a:t>
            </a:r>
            <a:endParaRPr lang="en-GB" i="1" dirty="0"/>
          </a:p>
          <a:p>
            <a:pPr lvl="1"/>
            <a:r>
              <a:rPr lang="en-GB" i="1" dirty="0">
                <a:hlinkClick r:id="rId6"/>
              </a:rPr>
              <a:t>Case Study 2</a:t>
            </a:r>
            <a:endParaRPr lang="en-GB" i="1" dirty="0"/>
          </a:p>
          <a:p>
            <a:endParaRPr lang="en-GB" i="1" dirty="0"/>
          </a:p>
          <a:p>
            <a:r>
              <a:rPr lang="en-GB" i="1" dirty="0"/>
              <a:t>Consider:</a:t>
            </a:r>
          </a:p>
          <a:p>
            <a:r>
              <a:rPr lang="en-GB" i="1" dirty="0"/>
              <a:t>Which strategies do the schools use to promote wellbeing?</a:t>
            </a:r>
          </a:p>
          <a:p>
            <a:r>
              <a:rPr lang="en-GB" i="1" dirty="0"/>
              <a:t>Who benefits?</a:t>
            </a:r>
          </a:p>
          <a:p>
            <a:r>
              <a:rPr lang="en-GB" i="1" dirty="0"/>
              <a:t>Any possible challenges? </a:t>
            </a:r>
          </a:p>
        </p:txBody>
      </p:sp>
      <p:pic>
        <p:nvPicPr>
          <p:cNvPr id="6" name="Picture 5" descr="Shape, circle&#10;&#10;Description automatically generated">
            <a:extLst>
              <a:ext uri="{FF2B5EF4-FFF2-40B4-BE49-F238E27FC236}">
                <a16:creationId xmlns:a16="http://schemas.microsoft.com/office/drawing/2014/main" id="{C37E752B-4A3A-46CB-BDCF-5D821DF44247}"/>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523205" y="174040"/>
            <a:ext cx="1244104" cy="1483283"/>
          </a:xfrm>
          <a:prstGeom prst="rect">
            <a:avLst/>
          </a:prstGeom>
        </p:spPr>
      </p:pic>
    </p:spTree>
    <p:extLst>
      <p:ext uri="{BB962C8B-B14F-4D97-AF65-F5344CB8AC3E}">
        <p14:creationId xmlns:p14="http://schemas.microsoft.com/office/powerpoint/2010/main" val="18219035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52479" y="422787"/>
            <a:ext cx="10566400" cy="812800"/>
          </a:xfrm>
        </p:spPr>
        <p:txBody>
          <a:bodyPr/>
          <a:lstStyle/>
          <a:p>
            <a:r>
              <a:rPr lang="en-GB" dirty="0" err="1"/>
              <a:t>Rhestr</a:t>
            </a:r>
            <a:r>
              <a:rPr lang="en-GB" dirty="0"/>
              <a:t> </a:t>
            </a:r>
            <a:r>
              <a:rPr lang="en-GB" dirty="0" err="1"/>
              <a:t>Gyfeirnodi</a:t>
            </a:r>
            <a:r>
              <a:rPr lang="en-GB" dirty="0"/>
              <a:t>/Reference List </a:t>
            </a:r>
          </a:p>
        </p:txBody>
      </p:sp>
      <p:sp>
        <p:nvSpPr>
          <p:cNvPr id="6" name="Content Placeholder 5"/>
          <p:cNvSpPr>
            <a:spLocks noGrp="1"/>
          </p:cNvSpPr>
          <p:nvPr>
            <p:ph idx="1"/>
          </p:nvPr>
        </p:nvSpPr>
        <p:spPr>
          <a:xfrm>
            <a:off x="279400" y="1333910"/>
            <a:ext cx="11633199" cy="5909734"/>
          </a:xfrm>
        </p:spPr>
        <p:txBody>
          <a:bodyPr vert="horz" lIns="91440" tIns="45720" rIns="91440" bIns="45720" rtlCol="0" anchor="t">
            <a:normAutofit/>
          </a:bodyPr>
          <a:lstStyle/>
          <a:p>
            <a:r>
              <a:rPr lang="en-GB" sz="2400" dirty="0">
                <a:hlinkClick r:id="rId3"/>
              </a:rPr>
              <a:t>https://whatworkswellbeing.org/about-wellbeing/what-is-wellbeing/</a:t>
            </a:r>
            <a:endParaRPr lang="en-GB" sz="2400" dirty="0"/>
          </a:p>
          <a:p>
            <a:r>
              <a:rPr lang="en-GB" sz="2400" dirty="0">
                <a:hlinkClick r:id="rId4" action="ppaction://hlinkfile"/>
              </a:rPr>
              <a:t>file:///C:/Users/helen.a.griffiths/AppData/Local/Packages/Microsoft.MicrosoftEdge_8wekyb3d8bbwe/TempState/Downloads/nsreporten_tcm77-230272%20(1).pdf</a:t>
            </a:r>
            <a:endParaRPr lang="en-GB" sz="2400" dirty="0"/>
          </a:p>
          <a:p>
            <a:pPr algn="l"/>
            <a:r>
              <a:rPr lang="en-GB" sz="2400" b="0" i="0" u="none" strike="noStrike" dirty="0">
                <a:solidFill>
                  <a:srgbClr val="633D5D"/>
                </a:solidFill>
                <a:effectLst/>
                <a:latin typeface="Tahoma" panose="020B0604030504040204" pitchFamily="34" charset="0"/>
                <a:hlinkClick r:id="rId5"/>
              </a:rPr>
              <a:t>Psychology, Law, and the Wellbeing of Children</a:t>
            </a:r>
            <a:r>
              <a:rPr lang="en-GB" sz="2400" b="0" i="0" u="none" strike="noStrike" dirty="0">
                <a:solidFill>
                  <a:srgbClr val="000000"/>
                </a:solidFill>
                <a:effectLst/>
                <a:latin typeface="Tahoma" panose="020B0604030504040204" pitchFamily="34" charset="0"/>
              </a:rPr>
              <a:t> </a:t>
            </a:r>
          </a:p>
          <a:p>
            <a:pPr algn="l"/>
            <a:r>
              <a:rPr lang="en-GB" sz="2400" b="0" i="0" u="none" strike="noStrike" dirty="0">
                <a:solidFill>
                  <a:srgbClr val="000000"/>
                </a:solidFill>
                <a:effectLst/>
                <a:latin typeface="Tahoma" panose="020B0604030504040204" pitchFamily="34" charset="0"/>
              </a:rPr>
              <a:t>Monica K. Miller, Jared Chamberlain, and Twila </a:t>
            </a:r>
            <a:r>
              <a:rPr lang="en-GB" sz="2400" b="0" i="0" u="none" strike="noStrike" dirty="0" err="1">
                <a:solidFill>
                  <a:srgbClr val="000000"/>
                </a:solidFill>
                <a:effectLst/>
                <a:latin typeface="Tahoma" panose="020B0604030504040204" pitchFamily="34" charset="0"/>
              </a:rPr>
              <a:t>Wingrove</a:t>
            </a:r>
            <a:r>
              <a:rPr lang="en-GB" sz="2400" b="0" i="0" u="none" strike="noStrike" dirty="0">
                <a:solidFill>
                  <a:srgbClr val="000000"/>
                </a:solidFill>
                <a:effectLst/>
                <a:latin typeface="Tahoma" panose="020B0604030504040204" pitchFamily="34" charset="0"/>
              </a:rPr>
              <a:t> </a:t>
            </a:r>
          </a:p>
          <a:p>
            <a:pPr algn="l"/>
            <a:r>
              <a:rPr lang="en-GB" sz="2400" b="0" i="0" u="none" strike="noStrike" dirty="0">
                <a:solidFill>
                  <a:srgbClr val="000000"/>
                </a:solidFill>
                <a:effectLst/>
                <a:latin typeface="Tahoma" panose="020B0604030504040204" pitchFamily="34" charset="0"/>
              </a:rPr>
              <a:t>Print publication date: 2014</a:t>
            </a:r>
          </a:p>
          <a:p>
            <a:pPr algn="l"/>
            <a:r>
              <a:rPr lang="en-GB" sz="2400" b="0" i="0" u="none" strike="noStrike" dirty="0">
                <a:solidFill>
                  <a:srgbClr val="000000"/>
                </a:solidFill>
                <a:effectLst/>
                <a:latin typeface="Tahoma" panose="020B0604030504040204" pitchFamily="34" charset="0"/>
              </a:rPr>
              <a:t>Print ISBN-13: 9780199934218</a:t>
            </a:r>
          </a:p>
          <a:p>
            <a:pPr algn="l"/>
            <a:r>
              <a:rPr lang="en-GB" sz="2400" b="0" i="0" u="none" strike="noStrike" dirty="0">
                <a:solidFill>
                  <a:srgbClr val="000000"/>
                </a:solidFill>
                <a:effectLst/>
                <a:latin typeface="Tahoma" panose="020B0604030504040204" pitchFamily="34" charset="0"/>
              </a:rPr>
              <a:t>Published to Oxford Scholarship Online: April 2014</a:t>
            </a:r>
          </a:p>
          <a:p>
            <a:pPr algn="l"/>
            <a:r>
              <a:rPr lang="en-GB" sz="2400" b="0" i="0" u="none" strike="noStrike" dirty="0">
                <a:solidFill>
                  <a:srgbClr val="000000"/>
                </a:solidFill>
                <a:effectLst/>
                <a:latin typeface="Tahoma" panose="020B0604030504040204" pitchFamily="34" charset="0"/>
              </a:rPr>
              <a:t>DOI: 10.1093/</a:t>
            </a:r>
            <a:r>
              <a:rPr lang="en-GB" sz="2400" b="0" i="0" u="none" strike="noStrike" dirty="0" err="1">
                <a:solidFill>
                  <a:srgbClr val="000000"/>
                </a:solidFill>
                <a:effectLst/>
                <a:latin typeface="Tahoma" panose="020B0604030504040204" pitchFamily="34" charset="0"/>
              </a:rPr>
              <a:t>acprof:oso</a:t>
            </a:r>
            <a:r>
              <a:rPr lang="en-GB" sz="2400" b="0" i="0" u="none" strike="noStrike" dirty="0">
                <a:solidFill>
                  <a:srgbClr val="000000"/>
                </a:solidFill>
                <a:effectLst/>
                <a:latin typeface="Tahoma" panose="020B0604030504040204" pitchFamily="34" charset="0"/>
              </a:rPr>
              <a:t>/9780199934218.001.0001</a:t>
            </a:r>
          </a:p>
          <a:p>
            <a:pPr algn="l"/>
            <a:r>
              <a:rPr lang="en-GB" sz="2400" dirty="0">
                <a:solidFill>
                  <a:srgbClr val="000000"/>
                </a:solidFill>
                <a:latin typeface="Tahoma" panose="020B0604030504040204" pitchFamily="34" charset="0"/>
              </a:rPr>
              <a:t>Bradshaw, J. (ed). (2016) The well-being of children in the UK (4</a:t>
            </a:r>
            <a:r>
              <a:rPr lang="en-GB" sz="2400" baseline="30000" dirty="0">
                <a:solidFill>
                  <a:srgbClr val="000000"/>
                </a:solidFill>
                <a:latin typeface="Tahoma" panose="020B0604030504040204" pitchFamily="34" charset="0"/>
              </a:rPr>
              <a:t>th</a:t>
            </a:r>
            <a:r>
              <a:rPr lang="en-GB" sz="2400" dirty="0">
                <a:solidFill>
                  <a:srgbClr val="000000"/>
                </a:solidFill>
                <a:latin typeface="Tahoma" panose="020B0604030504040204" pitchFamily="34" charset="0"/>
              </a:rPr>
              <a:t> edition) . Bristol University Press</a:t>
            </a:r>
            <a:endParaRPr lang="en-GB" sz="2400" b="0" i="0" u="none" strike="noStrike" dirty="0">
              <a:solidFill>
                <a:srgbClr val="000000"/>
              </a:solidFill>
              <a:effectLst/>
              <a:latin typeface="Tahoma" panose="020B0604030504040204" pitchFamily="34" charset="0"/>
            </a:endParaRPr>
          </a:p>
          <a:p>
            <a:endParaRPr lang="en-GB" dirty="0"/>
          </a:p>
          <a:p>
            <a:endParaRPr lang="en-GB" dirty="0"/>
          </a:p>
        </p:txBody>
      </p:sp>
    </p:spTree>
    <p:extLst>
      <p:ext uri="{BB962C8B-B14F-4D97-AF65-F5344CB8AC3E}">
        <p14:creationId xmlns:p14="http://schemas.microsoft.com/office/powerpoint/2010/main" val="36788044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41487</TotalTime>
  <Words>3699</Words>
  <Application>Microsoft Office PowerPoint</Application>
  <PresentationFormat>Widescreen</PresentationFormat>
  <Paragraphs>266</Paragraphs>
  <Slides>32</Slides>
  <Notes>3</Notes>
  <HiddenSlides>0</HiddenSlides>
  <MMClips>4</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32</vt:i4>
      </vt:variant>
    </vt:vector>
  </HeadingPairs>
  <TitlesOfParts>
    <vt:vector size="44" baseType="lpstr">
      <vt:lpstr>&amp;quot</vt:lpstr>
      <vt:lpstr>GDS Transport</vt:lpstr>
      <vt:lpstr>Arial</vt:lpstr>
      <vt:lpstr>Calibri</vt:lpstr>
      <vt:lpstr>Calibri Light</vt:lpstr>
      <vt:lpstr>Symbol</vt:lpstr>
      <vt:lpstr>Tahoma</vt:lpstr>
      <vt:lpstr>Trebuchet MS</vt:lpstr>
      <vt:lpstr>verdana</vt:lpstr>
      <vt:lpstr>Wingdings</vt:lpstr>
      <vt:lpstr>Wingdings 3</vt:lpstr>
      <vt:lpstr>Office Theme</vt:lpstr>
      <vt:lpstr>ECES6021/C  Lles mewn Addysg Well-being in Education  Sesiwn 3 / Session 3</vt:lpstr>
      <vt:lpstr>Tasg agoriadol – anadlu llaw  Opening task – hand breathing</vt:lpstr>
      <vt:lpstr>Nod y Modiwl /  Module Aim</vt:lpstr>
      <vt:lpstr>Deilliannau Dysgu / Learning Outcomes</vt:lpstr>
      <vt:lpstr>Deilliannau Dysgu / Learning Outcomes</vt:lpstr>
      <vt:lpstr>Deilliannau Dysgu / Learning Outcomes</vt:lpstr>
      <vt:lpstr>Asesiad / Assessement</vt:lpstr>
      <vt:lpstr>Asesiad / Assessement</vt:lpstr>
      <vt:lpstr>Asesiad / Assessement</vt:lpstr>
      <vt:lpstr>Cwricwlwm i Gymru / Curriculum for Wales</vt:lpstr>
      <vt:lpstr>Lles mewn Ysgolion / Well-being in Schools/</vt:lpstr>
      <vt:lpstr>Beth ydym ni'n ei olygu wrth Iechyd a Lles? What do we mean by Health and Wellbeing?  </vt:lpstr>
      <vt:lpstr>  The link between health and wellbeing and positive academic performance is well researched.  This briefing provides a broad, succinct scope of the scientific evidence highlighting the link between health and wellbeing and educational attainment. It underlines the value for schools of promoting health and wellbeing as an integral part of a school effectiveness strategy, and highlights the important contribution of a whole-school approach. What are the key messages for schools?  Public Health England: The link between pupil health and wellbeing and attainment</vt:lpstr>
      <vt:lpstr>Beth i ni’n wybod? What do we know?</vt:lpstr>
      <vt:lpstr>Natur neu fagwraeth? Nature or Nurture? </vt:lpstr>
      <vt:lpstr>PowerPoint Presentation</vt:lpstr>
      <vt:lpstr>PowerPoint Presentation</vt:lpstr>
      <vt:lpstr>PowerPoint Presentation</vt:lpstr>
      <vt:lpstr>Maes Dysgu a Phrofiad Iechyd a Lles </vt:lpstr>
      <vt:lpstr>Health and Wellbeing AoLE </vt:lpstr>
      <vt:lpstr>Datganiadau o’r hyn sy’n bwysig</vt:lpstr>
      <vt:lpstr>Statements of what matters</vt:lpstr>
      <vt:lpstr>Beth yw prif ddibenion dysgu ym maes iechyd a lles? </vt:lpstr>
      <vt:lpstr>What are the main purposes of learning in health and well-being?</vt:lpstr>
      <vt:lpstr> </vt:lpstr>
      <vt:lpstr>Sut mae’r fframwaith Iechyd a Lles wedi ei strwythuro? How is the Health and Wellbeing framework structured? </vt:lpstr>
      <vt:lpstr>Iechyd a Lles yn Ysgol Gynradd Fox Covert Health and Wellbeing at Fox Covert Primary School </vt:lpstr>
      <vt:lpstr>Mae’r diagram isod yn darlunio weledigaeth ysgol gyfan a nod cyffredin The diagram below illustrates this shared vision and common goal. </vt:lpstr>
      <vt:lpstr>Sut mae Fox Covert yn gweithredu hyn? How do Fox Covert implement this? </vt:lpstr>
      <vt:lpstr>‘Jigsaw, the mindful approach to  Health and Wellbeing’ </vt:lpstr>
      <vt:lpstr>Astudiaethau Achos Pellach Further Case Studies</vt:lpstr>
      <vt:lpstr>Rhestr Gyfeirnodi/Reference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Helen A Griffiths</cp:lastModifiedBy>
  <cp:revision>192</cp:revision>
  <dcterms:created xsi:type="dcterms:W3CDTF">2017-11-29T13:54:28Z</dcterms:created>
  <dcterms:modified xsi:type="dcterms:W3CDTF">2026-01-16T12:17:46Z</dcterms:modified>
</cp:coreProperties>
</file>