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9" r:id="rId3"/>
    <p:sldId id="261" r:id="rId4"/>
    <p:sldId id="262" r:id="rId5"/>
    <p:sldId id="263" r:id="rId6"/>
    <p:sldId id="265" r:id="rId7"/>
    <p:sldId id="267" r:id="rId8"/>
    <p:sldId id="268" r:id="rId9"/>
    <p:sldId id="269" r:id="rId10"/>
    <p:sldId id="270" r:id="rId11"/>
    <p:sldId id="271" r:id="rId12"/>
    <p:sldId id="272" r:id="rId13"/>
    <p:sldId id="273" r:id="rId14"/>
    <p:sldId id="274" r:id="rId15"/>
    <p:sldId id="275" r:id="rId16"/>
    <p:sldId id="276" r:id="rId17"/>
    <p:sldId id="288" r:id="rId18"/>
    <p:sldId id="289" r:id="rId19"/>
    <p:sldId id="291" r:id="rId20"/>
    <p:sldId id="290" r:id="rId21"/>
    <p:sldId id="287"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0" d="100"/>
          <a:sy n="70" d="100"/>
        </p:scale>
        <p:origin x="516"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AAA3B5D9-4C75-4C21-8654-B5654430129E}" type="datetimeFigureOut">
              <a:rPr lang="en-GB" smtClean="0"/>
              <a:pPr/>
              <a:t>17/10/2016</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2585913343"/>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17/10/2016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504380536"/>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AAA3B5D9-4C75-4C21-8654-B5654430129E}" type="datetimeFigureOut">
              <a:rPr lang="en-GB" smtClean="0"/>
              <a:pPr/>
              <a:t>17/10/2016</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232053504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AAA3B5D9-4C75-4C21-8654-B5654430129E}" type="datetimeFigureOut">
              <a:rPr lang="en-GB" smtClean="0"/>
              <a:pPr/>
              <a:t>17/10/2016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4244967243"/>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AAA3B5D9-4C75-4C21-8654-B5654430129E}" type="datetimeFigureOut">
              <a:rPr lang="en-GB" smtClean="0"/>
              <a:pPr/>
              <a:t>17/10/2016</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extLst>
      <p:ext uri="{BB962C8B-B14F-4D97-AF65-F5344CB8AC3E}">
        <p14:creationId xmlns:p14="http://schemas.microsoft.com/office/powerpoint/2010/main" val="1584703316"/>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AAA3B5D9-4C75-4C21-8654-B5654430129E}" type="datetimeFigureOut">
              <a:rPr lang="en-GB" smtClean="0"/>
              <a:pPr/>
              <a:t>17/10/2016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Tree>
    <p:extLst>
      <p:ext uri="{BB962C8B-B14F-4D97-AF65-F5344CB8AC3E}">
        <p14:creationId xmlns:p14="http://schemas.microsoft.com/office/powerpoint/2010/main" val="5350635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 name="Date Placeholder 1"/>
          <p:cNvSpPr>
            <a:spLocks noGrp="1"/>
          </p:cNvSpPr>
          <p:nvPr>
            <p:ph type="dt" sz="half" idx="10"/>
          </p:nvPr>
        </p:nvSpPr>
        <p:spPr/>
        <p:txBody>
          <a:bodyPr/>
          <a:lstStyle/>
          <a:p>
            <a:fld id="{AAA3B5D9-4C75-4C21-8654-B5654430129E}" type="datetimeFigureOut">
              <a:rPr lang="en-GB" smtClean="0"/>
              <a:pPr/>
              <a:t>17/10/2016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2D93D048-BB2D-43A3-98E5-65647E32F639}" type="slidenum">
              <a:rPr lang="en-GB" smtClean="0"/>
              <a:pPr/>
              <a:t>‹#›</a:t>
            </a:fld>
            <a:endParaRPr lang="en-GB"/>
          </a:p>
        </p:txBody>
      </p:sp>
    </p:spTree>
    <p:extLst>
      <p:ext uri="{BB962C8B-B14F-4D97-AF65-F5344CB8AC3E}">
        <p14:creationId xmlns:p14="http://schemas.microsoft.com/office/powerpoint/2010/main" val="32512859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Date Placeholder 4"/>
          <p:cNvSpPr>
            <a:spLocks noGrp="1"/>
          </p:cNvSpPr>
          <p:nvPr>
            <p:ph type="dt" sz="half" idx="10"/>
          </p:nvPr>
        </p:nvSpPr>
        <p:spPr/>
        <p:txBody>
          <a:bodyPr/>
          <a:lstStyle/>
          <a:p>
            <a:fld id="{AAA3B5D9-4C75-4C21-8654-B5654430129E}" type="datetimeFigureOut">
              <a:rPr lang="en-GB" smtClean="0"/>
              <a:pPr/>
              <a:t>17/10/2016</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extLst>
      <p:ext uri="{BB962C8B-B14F-4D97-AF65-F5344CB8AC3E}">
        <p14:creationId xmlns:p14="http://schemas.microsoft.com/office/powerpoint/2010/main" val="1755793646"/>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Date Placeholder 4"/>
          <p:cNvSpPr>
            <a:spLocks noGrp="1"/>
          </p:cNvSpPr>
          <p:nvPr>
            <p:ph type="dt" sz="half" idx="10"/>
          </p:nvPr>
        </p:nvSpPr>
        <p:spPr>
          <a:xfrm>
            <a:off x="5788152" y="6404984"/>
            <a:ext cx="3044952" cy="365760"/>
          </a:xfrm>
        </p:spPr>
        <p:txBody>
          <a:bodyPr/>
          <a:lstStyle/>
          <a:p>
            <a:fld id="{AAA3B5D9-4C75-4C21-8654-B5654430129E}" type="datetimeFigureOut">
              <a:rPr lang="en-GB" smtClean="0"/>
              <a:pPr/>
              <a:t>17/10/2016</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extLst>
      <p:ext uri="{BB962C8B-B14F-4D97-AF65-F5344CB8AC3E}">
        <p14:creationId xmlns:p14="http://schemas.microsoft.com/office/powerpoint/2010/main" val="4264832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17/10/2016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Tree>
    <p:extLst>
      <p:ext uri="{BB962C8B-B14F-4D97-AF65-F5344CB8AC3E}">
        <p14:creationId xmlns:p14="http://schemas.microsoft.com/office/powerpoint/2010/main" val="2747472757"/>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Slide Number Placeholder 5"/>
          <p:cNvSpPr>
            <a:spLocks noGrp="1"/>
          </p:cNvSpPr>
          <p:nvPr>
            <p:ph type="sldNum" sz="quarter" idx="12"/>
          </p:nvPr>
        </p:nvSpPr>
        <p:spPr>
          <a:xfrm>
            <a:off x="6915912" y="3009901"/>
            <a:ext cx="457200" cy="441325"/>
          </a:xfrm>
        </p:spPr>
        <p:txBody>
          <a:body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17/10/2016</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extLst>
      <p:ext uri="{BB962C8B-B14F-4D97-AF65-F5344CB8AC3E}">
        <p14:creationId xmlns:p14="http://schemas.microsoft.com/office/powerpoint/2010/main" val="3220605562"/>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AAA3B5D9-4C75-4C21-8654-B5654430129E}" type="datetimeFigureOut">
              <a:rPr lang="en-GB" smtClean="0"/>
              <a:pPr/>
              <a:t>17/10/2016</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a:solidFill>
                <a:srgbClr val="8CADAE">
                  <a:shade val="75000"/>
                </a:srgb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extLst>
      <p:ext uri="{BB962C8B-B14F-4D97-AF65-F5344CB8AC3E}">
        <p14:creationId xmlns:p14="http://schemas.microsoft.com/office/powerpoint/2010/main" val="119196484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png"/><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 Id="rId9" Type="http://schemas.openxmlformats.org/officeDocument/2006/relationships/image" Target="../media/image1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387587" y="2708920"/>
            <a:ext cx="6400800" cy="1752600"/>
          </a:xfrm>
        </p:spPr>
        <p:txBody>
          <a:bodyPr/>
          <a:lstStyle/>
          <a:p>
            <a:r>
              <a:rPr lang="en-GB" dirty="0" smtClean="0"/>
              <a:t>CLcs5010 </a:t>
            </a:r>
          </a:p>
          <a:p>
            <a:r>
              <a:rPr lang="en-GB" dirty="0" smtClean="0"/>
              <a:t>Nero’s Childhood and the Succession</a:t>
            </a:r>
            <a:endParaRPr lang="en-GB" dirty="0"/>
          </a:p>
        </p:txBody>
      </p:sp>
      <p:sp>
        <p:nvSpPr>
          <p:cNvPr id="2" name="Title 1"/>
          <p:cNvSpPr>
            <a:spLocks noGrp="1"/>
          </p:cNvSpPr>
          <p:nvPr>
            <p:ph type="ctrTitle"/>
          </p:nvPr>
        </p:nvSpPr>
        <p:spPr>
          <a:xfrm>
            <a:off x="685800" y="188640"/>
            <a:ext cx="7772400" cy="1512168"/>
          </a:xfrm>
        </p:spPr>
        <p:txBody>
          <a:bodyPr>
            <a:normAutofit/>
          </a:bodyPr>
          <a:lstStyle/>
          <a:p>
            <a:r>
              <a:rPr lang="en-GB" dirty="0"/>
              <a:t>Literature and Culture in the Reign of Nero</a:t>
            </a:r>
          </a:p>
        </p:txBody>
      </p:sp>
      <p:pic>
        <p:nvPicPr>
          <p:cNvPr id="5" name="Picture 4"/>
          <p:cNvPicPr>
            <a:picLocks noChangeAspect="1"/>
          </p:cNvPicPr>
          <p:nvPr/>
        </p:nvPicPr>
        <p:blipFill>
          <a:blip r:embed="rId2"/>
          <a:stretch>
            <a:fillRect/>
          </a:stretch>
        </p:blipFill>
        <p:spPr>
          <a:xfrm>
            <a:off x="525460" y="3501008"/>
            <a:ext cx="1692279" cy="3203390"/>
          </a:xfrm>
          <a:prstGeom prst="rect">
            <a:avLst/>
          </a:prstGeom>
        </p:spPr>
      </p:pic>
      <p:pic>
        <p:nvPicPr>
          <p:cNvPr id="6" name="Picture 5"/>
          <p:cNvPicPr>
            <a:picLocks noChangeAspect="1"/>
          </p:cNvPicPr>
          <p:nvPr/>
        </p:nvPicPr>
        <p:blipFill>
          <a:blip r:embed="rId3"/>
          <a:stretch>
            <a:fillRect/>
          </a:stretch>
        </p:blipFill>
        <p:spPr>
          <a:xfrm>
            <a:off x="2457327" y="3695700"/>
            <a:ext cx="2091109" cy="2389839"/>
          </a:xfrm>
          <a:prstGeom prst="rect">
            <a:avLst/>
          </a:prstGeom>
        </p:spPr>
      </p:pic>
      <p:pic>
        <p:nvPicPr>
          <p:cNvPr id="7" name="Picture 6"/>
          <p:cNvPicPr>
            <a:picLocks noChangeAspect="1"/>
          </p:cNvPicPr>
          <p:nvPr/>
        </p:nvPicPr>
        <p:blipFill>
          <a:blip r:embed="rId4"/>
          <a:stretch>
            <a:fillRect/>
          </a:stretch>
        </p:blipFill>
        <p:spPr>
          <a:xfrm>
            <a:off x="4755655" y="3967366"/>
            <a:ext cx="4039932" cy="1846506"/>
          </a:xfrm>
          <a:prstGeom prst="rect">
            <a:avLst/>
          </a:prstGeom>
        </p:spPr>
      </p:pic>
    </p:spTree>
    <p:extLst>
      <p:ext uri="{BB962C8B-B14F-4D97-AF65-F5344CB8AC3E}">
        <p14:creationId xmlns:p14="http://schemas.microsoft.com/office/powerpoint/2010/main" val="141643615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srcRect/>
          <a:stretch>
            <a:fillRect/>
          </a:stretch>
        </p:blipFill>
        <p:spPr bwMode="auto">
          <a:xfrm>
            <a:off x="298188" y="328711"/>
            <a:ext cx="1724025" cy="2324100"/>
          </a:xfrm>
          <a:prstGeom prst="rect">
            <a:avLst/>
          </a:prstGeom>
          <a:noFill/>
          <a:ln w="9525">
            <a:noFill/>
            <a:miter lim="800000"/>
            <a:headEnd/>
            <a:tailEnd/>
          </a:ln>
        </p:spPr>
      </p:pic>
      <p:sp>
        <p:nvSpPr>
          <p:cNvPr id="5" name="Rectangle 4"/>
          <p:cNvSpPr/>
          <p:nvPr/>
        </p:nvSpPr>
        <p:spPr>
          <a:xfrm>
            <a:off x="320554" y="2776280"/>
            <a:ext cx="1728192" cy="523220"/>
          </a:xfrm>
          <a:prstGeom prst="rect">
            <a:avLst/>
          </a:prstGeom>
        </p:spPr>
        <p:txBody>
          <a:bodyPr wrap="square">
            <a:spAutoFit/>
          </a:bodyPr>
          <a:lstStyle/>
          <a:p>
            <a:r>
              <a:rPr lang="en-GB" sz="1400" dirty="0"/>
              <a:t>Adopted Father – Claudius </a:t>
            </a:r>
          </a:p>
        </p:txBody>
      </p:sp>
      <p:pic>
        <p:nvPicPr>
          <p:cNvPr id="1027" name="Picture 3"/>
          <p:cNvPicPr>
            <a:picLocks noChangeAspect="1" noChangeArrowheads="1"/>
          </p:cNvPicPr>
          <p:nvPr/>
        </p:nvPicPr>
        <p:blipFill>
          <a:blip r:embed="rId3" cstate="print"/>
          <a:srcRect/>
          <a:stretch>
            <a:fillRect/>
          </a:stretch>
        </p:blipFill>
        <p:spPr bwMode="auto">
          <a:xfrm>
            <a:off x="2164177" y="328711"/>
            <a:ext cx="1222180" cy="1170880"/>
          </a:xfrm>
          <a:prstGeom prst="rect">
            <a:avLst/>
          </a:prstGeom>
          <a:noFill/>
          <a:ln w="9525">
            <a:noFill/>
            <a:miter lim="800000"/>
            <a:headEnd/>
            <a:tailEnd/>
          </a:ln>
        </p:spPr>
      </p:pic>
      <p:pic>
        <p:nvPicPr>
          <p:cNvPr id="1028" name="Picture 4"/>
          <p:cNvPicPr>
            <a:picLocks noChangeAspect="1" noChangeArrowheads="1"/>
          </p:cNvPicPr>
          <p:nvPr/>
        </p:nvPicPr>
        <p:blipFill>
          <a:blip r:embed="rId4" cstate="print"/>
          <a:srcRect/>
          <a:stretch>
            <a:fillRect/>
          </a:stretch>
        </p:blipFill>
        <p:spPr bwMode="auto">
          <a:xfrm>
            <a:off x="3563682" y="347959"/>
            <a:ext cx="1224136" cy="1132383"/>
          </a:xfrm>
          <a:prstGeom prst="rect">
            <a:avLst/>
          </a:prstGeom>
          <a:noFill/>
          <a:ln w="9525">
            <a:noFill/>
            <a:miter lim="800000"/>
            <a:headEnd/>
            <a:tailEnd/>
          </a:ln>
        </p:spPr>
      </p:pic>
      <p:sp>
        <p:nvSpPr>
          <p:cNvPr id="8" name="Rectangle 7"/>
          <p:cNvSpPr/>
          <p:nvPr/>
        </p:nvSpPr>
        <p:spPr>
          <a:xfrm>
            <a:off x="2181995" y="1571935"/>
            <a:ext cx="1186543" cy="307777"/>
          </a:xfrm>
          <a:prstGeom prst="rect">
            <a:avLst/>
          </a:prstGeom>
        </p:spPr>
        <p:txBody>
          <a:bodyPr wrap="none">
            <a:spAutoFit/>
          </a:bodyPr>
          <a:lstStyle/>
          <a:p>
            <a:r>
              <a:rPr lang="en-GB" sz="1400" dirty="0" err="1"/>
              <a:t>Germanicus</a:t>
            </a:r>
            <a:r>
              <a:rPr lang="en-GB" sz="1400" dirty="0"/>
              <a:t> </a:t>
            </a:r>
          </a:p>
        </p:txBody>
      </p:sp>
      <p:sp>
        <p:nvSpPr>
          <p:cNvPr id="9" name="Rectangle 8"/>
          <p:cNvSpPr/>
          <p:nvPr/>
        </p:nvSpPr>
        <p:spPr>
          <a:xfrm>
            <a:off x="3652466" y="1603010"/>
            <a:ext cx="1133644" cy="307777"/>
          </a:xfrm>
          <a:prstGeom prst="rect">
            <a:avLst/>
          </a:prstGeom>
        </p:spPr>
        <p:txBody>
          <a:bodyPr wrap="none">
            <a:spAutoFit/>
          </a:bodyPr>
          <a:lstStyle/>
          <a:p>
            <a:r>
              <a:rPr lang="en-GB" sz="1400" dirty="0"/>
              <a:t>Agrippina I </a:t>
            </a:r>
          </a:p>
        </p:txBody>
      </p:sp>
      <p:pic>
        <p:nvPicPr>
          <p:cNvPr id="1029" name="Picture 5"/>
          <p:cNvPicPr>
            <a:picLocks noChangeAspect="1" noChangeArrowheads="1"/>
          </p:cNvPicPr>
          <p:nvPr/>
        </p:nvPicPr>
        <p:blipFill>
          <a:blip r:embed="rId5" cstate="print"/>
          <a:srcRect/>
          <a:stretch>
            <a:fillRect/>
          </a:stretch>
        </p:blipFill>
        <p:spPr bwMode="auto">
          <a:xfrm>
            <a:off x="2284967" y="1942563"/>
            <a:ext cx="2734997" cy="2079623"/>
          </a:xfrm>
          <a:prstGeom prst="rect">
            <a:avLst/>
          </a:prstGeom>
          <a:noFill/>
          <a:ln w="9525">
            <a:noFill/>
            <a:miter lim="800000"/>
            <a:headEnd/>
            <a:tailEnd/>
          </a:ln>
        </p:spPr>
      </p:pic>
      <p:sp>
        <p:nvSpPr>
          <p:cNvPr id="11" name="Rectangle 10"/>
          <p:cNvSpPr/>
          <p:nvPr/>
        </p:nvSpPr>
        <p:spPr>
          <a:xfrm>
            <a:off x="2682665" y="4012906"/>
            <a:ext cx="1944216" cy="307777"/>
          </a:xfrm>
          <a:prstGeom prst="rect">
            <a:avLst/>
          </a:prstGeom>
        </p:spPr>
        <p:txBody>
          <a:bodyPr wrap="square">
            <a:spAutoFit/>
          </a:bodyPr>
          <a:lstStyle/>
          <a:p>
            <a:r>
              <a:rPr lang="en-GB" sz="1400" dirty="0"/>
              <a:t>Mother – Agrippina II </a:t>
            </a:r>
          </a:p>
        </p:txBody>
      </p:sp>
      <p:pic>
        <p:nvPicPr>
          <p:cNvPr id="1030" name="Picture 6"/>
          <p:cNvPicPr>
            <a:picLocks noChangeAspect="1" noChangeArrowheads="1"/>
          </p:cNvPicPr>
          <p:nvPr/>
        </p:nvPicPr>
        <p:blipFill>
          <a:blip r:embed="rId6" cstate="print"/>
          <a:srcRect/>
          <a:stretch>
            <a:fillRect/>
          </a:stretch>
        </p:blipFill>
        <p:spPr bwMode="auto">
          <a:xfrm>
            <a:off x="2843808" y="4374777"/>
            <a:ext cx="3892685" cy="1908507"/>
          </a:xfrm>
          <a:prstGeom prst="rect">
            <a:avLst/>
          </a:prstGeom>
          <a:noFill/>
          <a:ln w="9525">
            <a:noFill/>
            <a:miter lim="800000"/>
            <a:headEnd/>
            <a:tailEnd/>
          </a:ln>
        </p:spPr>
      </p:pic>
      <p:sp>
        <p:nvSpPr>
          <p:cNvPr id="13" name="Rectangle 12"/>
          <p:cNvSpPr/>
          <p:nvPr/>
        </p:nvSpPr>
        <p:spPr>
          <a:xfrm>
            <a:off x="2627784" y="6295778"/>
            <a:ext cx="4321469" cy="369332"/>
          </a:xfrm>
          <a:prstGeom prst="rect">
            <a:avLst/>
          </a:prstGeom>
        </p:spPr>
        <p:txBody>
          <a:bodyPr wrap="square">
            <a:spAutoFit/>
          </a:bodyPr>
          <a:lstStyle/>
          <a:p>
            <a:r>
              <a:rPr lang="en-GB" dirty="0" smtClean="0"/>
              <a:t>Born </a:t>
            </a:r>
            <a:r>
              <a:rPr lang="en-GB" b="1" dirty="0" smtClean="0"/>
              <a:t>Lucius </a:t>
            </a:r>
            <a:r>
              <a:rPr lang="en-GB" b="1" dirty="0" err="1"/>
              <a:t>Domitius</a:t>
            </a:r>
            <a:r>
              <a:rPr lang="en-GB" b="1" dirty="0"/>
              <a:t> </a:t>
            </a:r>
            <a:r>
              <a:rPr lang="en-GB" b="1" dirty="0" err="1"/>
              <a:t>Ahenobarbus</a:t>
            </a:r>
            <a:r>
              <a:rPr lang="en-GB" b="1" dirty="0"/>
              <a:t> </a:t>
            </a:r>
          </a:p>
        </p:txBody>
      </p:sp>
      <p:pic>
        <p:nvPicPr>
          <p:cNvPr id="1031" name="Picture 7"/>
          <p:cNvPicPr>
            <a:picLocks noChangeAspect="1" noChangeArrowheads="1"/>
          </p:cNvPicPr>
          <p:nvPr/>
        </p:nvPicPr>
        <p:blipFill>
          <a:blip r:embed="rId7" cstate="print"/>
          <a:srcRect/>
          <a:stretch>
            <a:fillRect/>
          </a:stretch>
        </p:blipFill>
        <p:spPr bwMode="auto">
          <a:xfrm>
            <a:off x="343731" y="3392583"/>
            <a:ext cx="1327745" cy="1512168"/>
          </a:xfrm>
          <a:prstGeom prst="rect">
            <a:avLst/>
          </a:prstGeom>
          <a:noFill/>
          <a:ln w="9525">
            <a:noFill/>
            <a:miter lim="800000"/>
            <a:headEnd/>
            <a:tailEnd/>
          </a:ln>
        </p:spPr>
      </p:pic>
      <p:sp>
        <p:nvSpPr>
          <p:cNvPr id="15" name="Rectangle 14"/>
          <p:cNvSpPr/>
          <p:nvPr/>
        </p:nvSpPr>
        <p:spPr>
          <a:xfrm>
            <a:off x="298188" y="4997834"/>
            <a:ext cx="1512168" cy="523220"/>
          </a:xfrm>
          <a:prstGeom prst="rect">
            <a:avLst/>
          </a:prstGeom>
        </p:spPr>
        <p:txBody>
          <a:bodyPr wrap="square">
            <a:spAutoFit/>
          </a:bodyPr>
          <a:lstStyle/>
          <a:p>
            <a:r>
              <a:rPr lang="en-GB" sz="1400" dirty="0"/>
              <a:t>Adopted Brother - Britannicus </a:t>
            </a:r>
          </a:p>
        </p:txBody>
      </p:sp>
      <p:pic>
        <p:nvPicPr>
          <p:cNvPr id="1032" name="Picture 8"/>
          <p:cNvPicPr>
            <a:picLocks noChangeAspect="1" noChangeArrowheads="1"/>
          </p:cNvPicPr>
          <p:nvPr/>
        </p:nvPicPr>
        <p:blipFill>
          <a:blip r:embed="rId8" cstate="print"/>
          <a:srcRect/>
          <a:stretch>
            <a:fillRect/>
          </a:stretch>
        </p:blipFill>
        <p:spPr bwMode="auto">
          <a:xfrm>
            <a:off x="7166472" y="4419691"/>
            <a:ext cx="1512168" cy="1440159"/>
          </a:xfrm>
          <a:prstGeom prst="rect">
            <a:avLst/>
          </a:prstGeom>
          <a:noFill/>
          <a:ln w="9525">
            <a:noFill/>
            <a:miter lim="800000"/>
            <a:headEnd/>
            <a:tailEnd/>
          </a:ln>
        </p:spPr>
      </p:pic>
      <p:pic>
        <p:nvPicPr>
          <p:cNvPr id="1033" name="Picture 9"/>
          <p:cNvPicPr>
            <a:picLocks noChangeAspect="1" noChangeArrowheads="1"/>
          </p:cNvPicPr>
          <p:nvPr/>
        </p:nvPicPr>
        <p:blipFill>
          <a:blip r:embed="rId9" cstate="print"/>
          <a:srcRect/>
          <a:stretch>
            <a:fillRect/>
          </a:stretch>
        </p:blipFill>
        <p:spPr bwMode="auto">
          <a:xfrm>
            <a:off x="5798320" y="1654821"/>
            <a:ext cx="2736304" cy="2256710"/>
          </a:xfrm>
          <a:prstGeom prst="rect">
            <a:avLst/>
          </a:prstGeom>
          <a:noFill/>
          <a:ln w="9525">
            <a:noFill/>
            <a:miter lim="800000"/>
            <a:headEnd/>
            <a:tailEnd/>
          </a:ln>
        </p:spPr>
      </p:pic>
      <p:sp>
        <p:nvSpPr>
          <p:cNvPr id="18" name="Rectangle 17"/>
          <p:cNvSpPr/>
          <p:nvPr/>
        </p:nvSpPr>
        <p:spPr>
          <a:xfrm>
            <a:off x="6878440" y="5881607"/>
            <a:ext cx="2016224" cy="523220"/>
          </a:xfrm>
          <a:prstGeom prst="rect">
            <a:avLst/>
          </a:prstGeom>
        </p:spPr>
        <p:txBody>
          <a:bodyPr wrap="square">
            <a:spAutoFit/>
          </a:bodyPr>
          <a:lstStyle/>
          <a:p>
            <a:r>
              <a:rPr lang="en-GB" sz="1400" dirty="0"/>
              <a:t>Adopted sister + wife – Claudia Octavia </a:t>
            </a:r>
          </a:p>
        </p:txBody>
      </p:sp>
      <p:sp>
        <p:nvSpPr>
          <p:cNvPr id="19" name="Rectangle 18"/>
          <p:cNvSpPr/>
          <p:nvPr/>
        </p:nvSpPr>
        <p:spPr>
          <a:xfrm>
            <a:off x="5452701" y="3941112"/>
            <a:ext cx="3427541" cy="307777"/>
          </a:xfrm>
          <a:prstGeom prst="rect">
            <a:avLst/>
          </a:prstGeom>
        </p:spPr>
        <p:txBody>
          <a:bodyPr wrap="none">
            <a:spAutoFit/>
          </a:bodyPr>
          <a:lstStyle/>
          <a:p>
            <a:r>
              <a:rPr lang="en-GB" sz="1400" dirty="0"/>
              <a:t>Father – </a:t>
            </a:r>
            <a:r>
              <a:rPr lang="en-GB" sz="1400" dirty="0" err="1"/>
              <a:t>Gnaeus</a:t>
            </a:r>
            <a:r>
              <a:rPr lang="en-GB" sz="1400" dirty="0"/>
              <a:t> </a:t>
            </a:r>
            <a:r>
              <a:rPr lang="en-GB" sz="1400" dirty="0" err="1"/>
              <a:t>Domitius</a:t>
            </a:r>
            <a:r>
              <a:rPr lang="en-GB" sz="1400" dirty="0"/>
              <a:t> </a:t>
            </a:r>
            <a:r>
              <a:rPr lang="en-GB" sz="1400" dirty="0" err="1"/>
              <a:t>Ahenobarbus</a:t>
            </a:r>
            <a:r>
              <a:rPr lang="en-GB" sz="1400" dirty="0"/>
              <a:t> </a:t>
            </a:r>
          </a:p>
        </p:txBody>
      </p:sp>
      <p:sp>
        <p:nvSpPr>
          <p:cNvPr id="21" name="Rectangle 20"/>
          <p:cNvSpPr/>
          <p:nvPr/>
        </p:nvSpPr>
        <p:spPr>
          <a:xfrm>
            <a:off x="5000495" y="332491"/>
            <a:ext cx="2088232" cy="523220"/>
          </a:xfrm>
          <a:prstGeom prst="rect">
            <a:avLst/>
          </a:prstGeom>
        </p:spPr>
        <p:txBody>
          <a:bodyPr wrap="square">
            <a:spAutoFit/>
          </a:bodyPr>
          <a:lstStyle/>
          <a:p>
            <a:r>
              <a:rPr lang="en-GB" sz="1400" dirty="0"/>
              <a:t>Great Grandmother – Octavia </a:t>
            </a:r>
          </a:p>
        </p:txBody>
      </p:sp>
      <p:sp>
        <p:nvSpPr>
          <p:cNvPr id="22" name="Rectangle 21"/>
          <p:cNvSpPr/>
          <p:nvPr/>
        </p:nvSpPr>
        <p:spPr>
          <a:xfrm>
            <a:off x="5005037" y="993656"/>
            <a:ext cx="1944216" cy="523220"/>
          </a:xfrm>
          <a:prstGeom prst="rect">
            <a:avLst/>
          </a:prstGeom>
        </p:spPr>
        <p:txBody>
          <a:bodyPr wrap="square">
            <a:spAutoFit/>
          </a:bodyPr>
          <a:lstStyle/>
          <a:p>
            <a:r>
              <a:rPr lang="en-GB" sz="1400" dirty="0"/>
              <a:t>Grandmother – Elder Antonia </a:t>
            </a:r>
          </a:p>
        </p:txBody>
      </p:sp>
      <p:sp>
        <p:nvSpPr>
          <p:cNvPr id="23" name="Rectangle 22"/>
          <p:cNvSpPr/>
          <p:nvPr/>
        </p:nvSpPr>
        <p:spPr>
          <a:xfrm>
            <a:off x="7088727" y="349171"/>
            <a:ext cx="1713790" cy="523220"/>
          </a:xfrm>
          <a:prstGeom prst="rect">
            <a:avLst/>
          </a:prstGeom>
        </p:spPr>
        <p:txBody>
          <a:bodyPr wrap="square">
            <a:spAutoFit/>
          </a:bodyPr>
          <a:lstStyle/>
          <a:p>
            <a:r>
              <a:rPr lang="en-GB" sz="1400" dirty="0"/>
              <a:t>Great Grandfather – Mark Antony </a:t>
            </a:r>
          </a:p>
        </p:txBody>
      </p:sp>
      <p:sp>
        <p:nvSpPr>
          <p:cNvPr id="24" name="Rectangle 23"/>
          <p:cNvSpPr/>
          <p:nvPr/>
        </p:nvSpPr>
        <p:spPr>
          <a:xfrm>
            <a:off x="7166472" y="1001996"/>
            <a:ext cx="1440160" cy="523220"/>
          </a:xfrm>
          <a:prstGeom prst="rect">
            <a:avLst/>
          </a:prstGeom>
        </p:spPr>
        <p:txBody>
          <a:bodyPr wrap="square">
            <a:spAutoFit/>
          </a:bodyPr>
          <a:lstStyle/>
          <a:p>
            <a:r>
              <a:rPr lang="en-GB" sz="1400" dirty="0"/>
              <a:t>Grandfather– </a:t>
            </a:r>
            <a:r>
              <a:rPr lang="en-GB" sz="1400" dirty="0" err="1"/>
              <a:t>Lucius</a:t>
            </a:r>
            <a:r>
              <a:rPr lang="en-GB" sz="1400" dirty="0"/>
              <a:t> D. A. </a:t>
            </a:r>
          </a:p>
        </p:txBody>
      </p:sp>
      <p:sp>
        <p:nvSpPr>
          <p:cNvPr id="3" name="Rectangle 2"/>
          <p:cNvSpPr/>
          <p:nvPr/>
        </p:nvSpPr>
        <p:spPr>
          <a:xfrm>
            <a:off x="214110" y="5778984"/>
            <a:ext cx="2876394" cy="923330"/>
          </a:xfrm>
          <a:prstGeom prst="rect">
            <a:avLst/>
          </a:prstGeom>
        </p:spPr>
        <p:txBody>
          <a:bodyPr wrap="square">
            <a:spAutoFit/>
          </a:bodyPr>
          <a:lstStyle/>
          <a:p>
            <a:r>
              <a:rPr lang="pt-BR" dirty="0" smtClean="0"/>
              <a:t>Nero </a:t>
            </a:r>
            <a:r>
              <a:rPr lang="pt-BR" dirty="0"/>
              <a:t>Claudius Caesar Augustus </a:t>
            </a:r>
            <a:r>
              <a:rPr lang="pt-BR" dirty="0" smtClean="0"/>
              <a:t>Germanicus (title as emperor) </a:t>
            </a:r>
            <a:endParaRPr lang="en-GB" dirty="0"/>
          </a:p>
        </p:txBody>
      </p:sp>
      <p:cxnSp>
        <p:nvCxnSpPr>
          <p:cNvPr id="7" name="Straight Arrow Connector 6"/>
          <p:cNvCxnSpPr/>
          <p:nvPr/>
        </p:nvCxnSpPr>
        <p:spPr>
          <a:xfrm flipV="1">
            <a:off x="2510187" y="5729045"/>
            <a:ext cx="580317" cy="261611"/>
          </a:xfrm>
          <a:prstGeom prst="straightConnector1">
            <a:avLst/>
          </a:prstGeom>
          <a:ln w="31750">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51520" y="260648"/>
            <a:ext cx="8640960" cy="6186309"/>
          </a:xfrm>
          <a:prstGeom prst="rect">
            <a:avLst/>
          </a:prstGeom>
        </p:spPr>
        <p:txBody>
          <a:bodyPr wrap="square">
            <a:spAutoFit/>
          </a:bodyPr>
          <a:lstStyle/>
          <a:p>
            <a:r>
              <a:rPr lang="en-GB" sz="3600" dirty="0" smtClean="0"/>
              <a:t>“Two </a:t>
            </a:r>
            <a:r>
              <a:rPr lang="en-GB" sz="3600" dirty="0"/>
              <a:t>branches of the Domitian family distinguished themselves – the </a:t>
            </a:r>
            <a:r>
              <a:rPr lang="en-GB" sz="3600" dirty="0" err="1"/>
              <a:t>Calvini</a:t>
            </a:r>
            <a:r>
              <a:rPr lang="en-GB" sz="3600" dirty="0"/>
              <a:t> and the </a:t>
            </a:r>
            <a:r>
              <a:rPr lang="en-GB" sz="3600" dirty="0" err="1"/>
              <a:t>Ahenobarbi</a:t>
            </a:r>
            <a:r>
              <a:rPr lang="en-GB" sz="3600" dirty="0"/>
              <a:t>… [known for their ginger beards] … they all continued to use the same cognomen, with no other </a:t>
            </a:r>
            <a:r>
              <a:rPr lang="en-GB" sz="3600" dirty="0" err="1"/>
              <a:t>praenomina</a:t>
            </a:r>
            <a:r>
              <a:rPr lang="en-GB" sz="3600" dirty="0"/>
              <a:t> than </a:t>
            </a:r>
            <a:r>
              <a:rPr lang="en-GB" sz="3600" dirty="0" err="1"/>
              <a:t>Gnaeus</a:t>
            </a:r>
            <a:r>
              <a:rPr lang="en-GB" sz="3600" dirty="0"/>
              <a:t> or </a:t>
            </a:r>
            <a:r>
              <a:rPr lang="en-GB" sz="3600" dirty="0" err="1"/>
              <a:t>Lucius</a:t>
            </a:r>
            <a:r>
              <a:rPr lang="en-GB" sz="3600" dirty="0"/>
              <a:t>… A closer study of the Domitian family history will reveal that, although Nero made a ghastly caricature of his </a:t>
            </a:r>
            <a:r>
              <a:rPr lang="en-GB" sz="3600" dirty="0" smtClean="0"/>
              <a:t>ancestors’ </a:t>
            </a:r>
            <a:r>
              <a:rPr lang="en-GB" sz="3600" dirty="0"/>
              <a:t>virtues, many of his vices were inherited</a:t>
            </a:r>
            <a:r>
              <a:rPr lang="en-GB" sz="3600" dirty="0" smtClean="0"/>
              <a:t>.” </a:t>
            </a:r>
            <a:r>
              <a:rPr lang="en-GB" sz="3600" dirty="0"/>
              <a:t>– </a:t>
            </a:r>
            <a:r>
              <a:rPr lang="en-GB" sz="3600" b="1" dirty="0"/>
              <a:t>Suetonius </a:t>
            </a:r>
            <a:r>
              <a:rPr lang="en-GB" sz="3600" b="1" i="1" dirty="0"/>
              <a:t>Nero </a:t>
            </a:r>
            <a:r>
              <a:rPr lang="en-GB" sz="3600" b="1" dirty="0"/>
              <a:t>1. </a:t>
            </a:r>
            <a:endParaRPr lang="en-GB" sz="36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Nero’s Early Childhood</a:t>
            </a:r>
            <a:endParaRPr lang="en-GB" dirty="0"/>
          </a:p>
        </p:txBody>
      </p:sp>
      <p:sp>
        <p:nvSpPr>
          <p:cNvPr id="5" name="Content Placeholder 4"/>
          <p:cNvSpPr>
            <a:spLocks noGrp="1"/>
          </p:cNvSpPr>
          <p:nvPr>
            <p:ph sz="half" idx="1"/>
          </p:nvPr>
        </p:nvSpPr>
        <p:spPr>
          <a:xfrm>
            <a:off x="301752" y="1556792"/>
            <a:ext cx="4126232" cy="4824536"/>
          </a:xfrm>
        </p:spPr>
        <p:txBody>
          <a:bodyPr>
            <a:normAutofit fontScale="92500" lnSpcReduction="10000"/>
          </a:bodyPr>
          <a:lstStyle/>
          <a:p>
            <a:r>
              <a:rPr lang="en-GB" dirty="0" smtClean="0"/>
              <a:t>Born at </a:t>
            </a:r>
            <a:r>
              <a:rPr lang="en-GB" dirty="0" err="1" smtClean="0"/>
              <a:t>Antium</a:t>
            </a:r>
            <a:r>
              <a:rPr lang="en-GB" dirty="0" smtClean="0"/>
              <a:t> on 15th of December AD 37. </a:t>
            </a:r>
          </a:p>
          <a:p>
            <a:endParaRPr lang="en-GB" sz="1100" dirty="0" smtClean="0"/>
          </a:p>
          <a:p>
            <a:r>
              <a:rPr lang="en-GB" dirty="0" smtClean="0"/>
              <a:t>Agrippina banished by Gaius in late AD 39, allowed to return by Claudius. </a:t>
            </a:r>
          </a:p>
          <a:p>
            <a:endParaRPr lang="en-GB" sz="1100" dirty="0" smtClean="0"/>
          </a:p>
          <a:p>
            <a:r>
              <a:rPr lang="en-GB" dirty="0" smtClean="0"/>
              <a:t>Father dies in AD 40 when Nero was three - inherited 1/3 of the estate but it is seized by Gaius. </a:t>
            </a:r>
          </a:p>
          <a:p>
            <a:endParaRPr lang="en-GB" sz="1100" dirty="0" smtClean="0"/>
          </a:p>
          <a:p>
            <a:r>
              <a:rPr lang="en-GB" dirty="0" smtClean="0"/>
              <a:t>Nero early childhood in the household of </a:t>
            </a:r>
            <a:r>
              <a:rPr lang="en-GB" dirty="0" err="1" smtClean="0"/>
              <a:t>Domitia</a:t>
            </a:r>
            <a:r>
              <a:rPr lang="en-GB" dirty="0" smtClean="0"/>
              <a:t> </a:t>
            </a:r>
            <a:r>
              <a:rPr lang="en-GB" dirty="0" err="1" smtClean="0"/>
              <a:t>Lepida</a:t>
            </a:r>
            <a:r>
              <a:rPr lang="en-GB" dirty="0" smtClean="0"/>
              <a:t> (paternal aunt). </a:t>
            </a:r>
          </a:p>
          <a:p>
            <a:endParaRPr lang="en-GB" dirty="0"/>
          </a:p>
        </p:txBody>
      </p:sp>
      <p:sp>
        <p:nvSpPr>
          <p:cNvPr id="6" name="Content Placeholder 5"/>
          <p:cNvSpPr>
            <a:spLocks noGrp="1"/>
          </p:cNvSpPr>
          <p:nvPr>
            <p:ph sz="half" idx="2"/>
          </p:nvPr>
        </p:nvSpPr>
        <p:spPr>
          <a:xfrm>
            <a:off x="4800600" y="1556792"/>
            <a:ext cx="4038600" cy="4824536"/>
          </a:xfrm>
        </p:spPr>
        <p:txBody>
          <a:bodyPr>
            <a:noAutofit/>
          </a:bodyPr>
          <a:lstStyle/>
          <a:p>
            <a:pPr marL="0">
              <a:buNone/>
            </a:pPr>
            <a:r>
              <a:rPr lang="en-GB" sz="2400" dirty="0" smtClean="0"/>
              <a:t>“Nero therefore grew up in very poor circumstances under the care of his aunt </a:t>
            </a:r>
            <a:r>
              <a:rPr lang="en-GB" sz="2400" dirty="0" err="1" smtClean="0"/>
              <a:t>Domitia</a:t>
            </a:r>
            <a:r>
              <a:rPr lang="en-GB" sz="2400" dirty="0" smtClean="0"/>
              <a:t> </a:t>
            </a:r>
            <a:r>
              <a:rPr lang="en-GB" sz="2400" dirty="0" err="1" smtClean="0"/>
              <a:t>Lepida</a:t>
            </a:r>
            <a:r>
              <a:rPr lang="en-GB" sz="2400" dirty="0" smtClean="0"/>
              <a:t>, who chose a dancer and a barber to be his tutors. However, when Claudius succeeded Gaius, Nero had his inheritance restored to him in full, and a legacy from his stepfather </a:t>
            </a:r>
            <a:r>
              <a:rPr lang="en-GB" sz="2400" dirty="0" err="1" smtClean="0"/>
              <a:t>Crispus</a:t>
            </a:r>
            <a:r>
              <a:rPr lang="en-GB" sz="2400" dirty="0" smtClean="0"/>
              <a:t> </a:t>
            </a:r>
            <a:r>
              <a:rPr lang="en-GB" sz="2400" dirty="0" err="1" smtClean="0"/>
              <a:t>Passienus</a:t>
            </a:r>
            <a:r>
              <a:rPr lang="en-GB" sz="2400" dirty="0" smtClean="0"/>
              <a:t>, left him well off.” – </a:t>
            </a:r>
            <a:r>
              <a:rPr lang="en-GB" sz="2400" b="1" dirty="0" smtClean="0"/>
              <a:t>Suetonius </a:t>
            </a:r>
            <a:r>
              <a:rPr lang="en-GB" sz="2400" b="1" i="1" dirty="0" smtClean="0"/>
              <a:t>Nero </a:t>
            </a:r>
            <a:r>
              <a:rPr lang="en-GB" sz="2400" b="1" dirty="0" smtClean="0"/>
              <a:t>6</a:t>
            </a:r>
            <a:r>
              <a:rPr lang="en-GB" sz="2400" dirty="0" smtClean="0"/>
              <a:t>.</a:t>
            </a:r>
            <a:r>
              <a:rPr lang="en-GB" sz="2400" b="1" dirty="0" smtClean="0"/>
              <a:t> </a:t>
            </a:r>
            <a:endParaRPr lang="en-GB" sz="2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Agrippina’s Marriage to Claudius</a:t>
            </a:r>
            <a:endParaRPr lang="en-GB" dirty="0"/>
          </a:p>
        </p:txBody>
      </p:sp>
      <p:sp>
        <p:nvSpPr>
          <p:cNvPr id="3" name="Content Placeholder 2"/>
          <p:cNvSpPr>
            <a:spLocks noGrp="1"/>
          </p:cNvSpPr>
          <p:nvPr>
            <p:ph sz="quarter" idx="1"/>
          </p:nvPr>
        </p:nvSpPr>
        <p:spPr>
          <a:xfrm>
            <a:off x="179512" y="1527048"/>
            <a:ext cx="3744415" cy="4926288"/>
          </a:xfrm>
        </p:spPr>
        <p:txBody>
          <a:bodyPr>
            <a:normAutofit fontScale="92500" lnSpcReduction="20000"/>
          </a:bodyPr>
          <a:lstStyle/>
          <a:p>
            <a:r>
              <a:rPr lang="en-GB" dirty="0" smtClean="0"/>
              <a:t>Three candidates after death of Messalina </a:t>
            </a:r>
          </a:p>
          <a:p>
            <a:endParaRPr lang="en-GB" sz="1200" dirty="0" smtClean="0"/>
          </a:p>
          <a:p>
            <a:r>
              <a:rPr lang="en-GB" dirty="0" err="1" smtClean="0"/>
              <a:t>Lollia</a:t>
            </a:r>
            <a:r>
              <a:rPr lang="en-GB" dirty="0" smtClean="0"/>
              <a:t> Paulina – supported by </a:t>
            </a:r>
            <a:r>
              <a:rPr lang="en-GB" dirty="0" err="1" smtClean="0"/>
              <a:t>Callistus</a:t>
            </a:r>
            <a:r>
              <a:rPr lang="en-GB" dirty="0" smtClean="0"/>
              <a:t>. </a:t>
            </a:r>
          </a:p>
          <a:p>
            <a:endParaRPr lang="en-GB" sz="1100" dirty="0" smtClean="0"/>
          </a:p>
          <a:p>
            <a:r>
              <a:rPr lang="en-GB" dirty="0" smtClean="0"/>
              <a:t>Agrippina – supported by Pallas. </a:t>
            </a:r>
          </a:p>
          <a:p>
            <a:endParaRPr lang="en-GB" sz="1100" dirty="0" smtClean="0"/>
          </a:p>
          <a:p>
            <a:r>
              <a:rPr lang="en-GB" dirty="0" err="1" smtClean="0"/>
              <a:t>Aelia</a:t>
            </a:r>
            <a:r>
              <a:rPr lang="en-GB" dirty="0" smtClean="0"/>
              <a:t> </a:t>
            </a:r>
            <a:r>
              <a:rPr lang="en-GB" dirty="0" err="1" smtClean="0"/>
              <a:t>Paetina</a:t>
            </a:r>
            <a:r>
              <a:rPr lang="en-GB" dirty="0" smtClean="0"/>
              <a:t> (previous wife of Claudius) – supported by Narcissus. </a:t>
            </a:r>
          </a:p>
          <a:p>
            <a:endParaRPr lang="en-GB" sz="1100" dirty="0" smtClean="0"/>
          </a:p>
          <a:p>
            <a:r>
              <a:rPr lang="en-GB" dirty="0" smtClean="0"/>
              <a:t>Claudius marries Agrippina in AD 49. </a:t>
            </a:r>
          </a:p>
          <a:p>
            <a:endParaRPr lang="en-GB" dirty="0"/>
          </a:p>
        </p:txBody>
      </p:sp>
      <p:pic>
        <p:nvPicPr>
          <p:cNvPr id="4" name="Picture 3"/>
          <p:cNvPicPr>
            <a:picLocks noChangeAspect="1"/>
          </p:cNvPicPr>
          <p:nvPr/>
        </p:nvPicPr>
        <p:blipFill>
          <a:blip r:embed="rId2"/>
          <a:stretch>
            <a:fillRect/>
          </a:stretch>
        </p:blipFill>
        <p:spPr>
          <a:xfrm>
            <a:off x="4228735" y="1628800"/>
            <a:ext cx="4406149" cy="2009764"/>
          </a:xfrm>
          <a:prstGeom prst="rect">
            <a:avLst/>
          </a:prstGeom>
        </p:spPr>
      </p:pic>
      <p:sp>
        <p:nvSpPr>
          <p:cNvPr id="7" name="Rectangle 6"/>
          <p:cNvSpPr/>
          <p:nvPr/>
        </p:nvSpPr>
        <p:spPr>
          <a:xfrm>
            <a:off x="4010932" y="3789040"/>
            <a:ext cx="3036187" cy="2031325"/>
          </a:xfrm>
          <a:prstGeom prst="rect">
            <a:avLst/>
          </a:prstGeom>
        </p:spPr>
        <p:txBody>
          <a:bodyPr wrap="square">
            <a:spAutoFit/>
          </a:bodyPr>
          <a:lstStyle/>
          <a:p>
            <a:r>
              <a:rPr lang="en-GB" dirty="0"/>
              <a:t>Claudius &amp; Agrippina AV </a:t>
            </a:r>
            <a:r>
              <a:rPr lang="en-GB" dirty="0" err="1"/>
              <a:t>Aureus</a:t>
            </a:r>
            <a:r>
              <a:rPr lang="en-GB" dirty="0"/>
              <a:t>. TI CLAVD CAESAR AVG GERM P M TRIB POT P </a:t>
            </a:r>
            <a:r>
              <a:rPr lang="en-GB" dirty="0" err="1"/>
              <a:t>P</a:t>
            </a:r>
            <a:r>
              <a:rPr lang="en-GB" dirty="0"/>
              <a:t>, laureate head right / AGRIPPINAE AVGVSTAE, draped bust of Agrippina right. </a:t>
            </a:r>
            <a:r>
              <a:rPr lang="en-GB" b="1" dirty="0"/>
              <a:t>RIC 80; BMC 72. </a:t>
            </a:r>
            <a:endParaRPr lang="en-GB" dirty="0"/>
          </a:p>
        </p:txBody>
      </p:sp>
      <p:pic>
        <p:nvPicPr>
          <p:cNvPr id="5" name="Picture 4"/>
          <p:cNvPicPr>
            <a:picLocks noChangeAspect="1"/>
          </p:cNvPicPr>
          <p:nvPr/>
        </p:nvPicPr>
        <p:blipFill>
          <a:blip r:embed="rId3"/>
          <a:stretch>
            <a:fillRect/>
          </a:stretch>
        </p:blipFill>
        <p:spPr>
          <a:xfrm>
            <a:off x="7278139" y="3789040"/>
            <a:ext cx="1356745" cy="2943449"/>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Nero’s Adoption</a:t>
            </a:r>
            <a:endParaRPr lang="en-GB" dirty="0"/>
          </a:p>
        </p:txBody>
      </p:sp>
      <p:sp>
        <p:nvSpPr>
          <p:cNvPr id="4" name="Content Placeholder 3"/>
          <p:cNvSpPr>
            <a:spLocks noGrp="1"/>
          </p:cNvSpPr>
          <p:nvPr>
            <p:ph sz="quarter" idx="1"/>
          </p:nvPr>
        </p:nvSpPr>
        <p:spPr>
          <a:xfrm>
            <a:off x="179511" y="1527048"/>
            <a:ext cx="5328593" cy="5070304"/>
          </a:xfrm>
        </p:spPr>
        <p:txBody>
          <a:bodyPr>
            <a:normAutofit fontScale="92500" lnSpcReduction="10000"/>
          </a:bodyPr>
          <a:lstStyle/>
          <a:p>
            <a:r>
              <a:rPr lang="en-GB" sz="2800" dirty="0" smtClean="0"/>
              <a:t>Claudius adopts Nero at the age of 12 (Suetonius say at 11). </a:t>
            </a:r>
          </a:p>
          <a:p>
            <a:endParaRPr lang="en-GB" sz="1200" dirty="0" smtClean="0"/>
          </a:p>
          <a:p>
            <a:r>
              <a:rPr lang="en-GB" sz="2800" dirty="0" smtClean="0"/>
              <a:t>Appoints </a:t>
            </a:r>
            <a:r>
              <a:rPr lang="en-GB" sz="2800" dirty="0" err="1" smtClean="0"/>
              <a:t>Lucius</a:t>
            </a:r>
            <a:r>
              <a:rPr lang="en-GB" sz="2800" dirty="0" smtClean="0"/>
              <a:t> </a:t>
            </a:r>
            <a:r>
              <a:rPr lang="en-GB" sz="2800" dirty="0" err="1" smtClean="0"/>
              <a:t>Annaeus</a:t>
            </a:r>
            <a:r>
              <a:rPr lang="en-GB" sz="2800" dirty="0" smtClean="0"/>
              <a:t> Seneca (who had been allowed to return from exile) as Nero‘s tutor. </a:t>
            </a:r>
          </a:p>
          <a:p>
            <a:endParaRPr lang="en-GB" sz="1200" dirty="0" smtClean="0"/>
          </a:p>
          <a:p>
            <a:r>
              <a:rPr lang="en-GB" sz="2800" dirty="0" smtClean="0"/>
              <a:t>Other tutors, Alexander of </a:t>
            </a:r>
            <a:r>
              <a:rPr lang="en-GB" sz="2800" dirty="0" err="1" smtClean="0"/>
              <a:t>Aegae</a:t>
            </a:r>
            <a:r>
              <a:rPr lang="en-GB" sz="2800" dirty="0" smtClean="0"/>
              <a:t>, </a:t>
            </a:r>
            <a:r>
              <a:rPr lang="en-GB" sz="2800" dirty="0" err="1" smtClean="0"/>
              <a:t>Chaeremon</a:t>
            </a:r>
            <a:r>
              <a:rPr lang="en-GB" sz="2800" dirty="0" smtClean="0"/>
              <a:t> of Alexandria, </a:t>
            </a:r>
            <a:r>
              <a:rPr lang="en-GB" sz="2800" dirty="0" err="1" smtClean="0"/>
              <a:t>Beryllus</a:t>
            </a:r>
            <a:r>
              <a:rPr lang="en-GB" sz="2800" dirty="0" smtClean="0"/>
              <a:t> of Caesarea, and </a:t>
            </a:r>
            <a:r>
              <a:rPr lang="en-GB" sz="2800" dirty="0" err="1" smtClean="0"/>
              <a:t>Anicetus</a:t>
            </a:r>
            <a:r>
              <a:rPr lang="en-GB" sz="2800" dirty="0" smtClean="0"/>
              <a:t>.</a:t>
            </a:r>
          </a:p>
          <a:p>
            <a:endParaRPr lang="en-GB" sz="1200" dirty="0" smtClean="0"/>
          </a:p>
          <a:p>
            <a:r>
              <a:rPr lang="en-GB" sz="2800" dirty="0" smtClean="0"/>
              <a:t>Nero married to Octavia in AD 53. </a:t>
            </a:r>
          </a:p>
          <a:p>
            <a:endParaRPr lang="en-GB" dirty="0"/>
          </a:p>
        </p:txBody>
      </p:sp>
      <p:pic>
        <p:nvPicPr>
          <p:cNvPr id="3" name="Picture 2"/>
          <p:cNvPicPr>
            <a:picLocks noChangeAspect="1"/>
          </p:cNvPicPr>
          <p:nvPr/>
        </p:nvPicPr>
        <p:blipFill>
          <a:blip r:embed="rId2"/>
          <a:stretch>
            <a:fillRect/>
          </a:stretch>
        </p:blipFill>
        <p:spPr>
          <a:xfrm>
            <a:off x="5652120" y="1527048"/>
            <a:ext cx="2910064" cy="2910064"/>
          </a:xfrm>
          <a:prstGeom prst="rect">
            <a:avLst/>
          </a:prstGeom>
        </p:spPr>
      </p:pic>
      <p:pic>
        <p:nvPicPr>
          <p:cNvPr id="5" name="Picture 4"/>
          <p:cNvPicPr>
            <a:picLocks noChangeAspect="1"/>
          </p:cNvPicPr>
          <p:nvPr/>
        </p:nvPicPr>
        <p:blipFill rotWithShape="1">
          <a:blip r:embed="rId3"/>
          <a:srcRect l="25430" t="19242" r="28940" b="17191"/>
          <a:stretch/>
        </p:blipFill>
        <p:spPr>
          <a:xfrm>
            <a:off x="5652119" y="4581127"/>
            <a:ext cx="1515435" cy="1717113"/>
          </a:xfrm>
          <a:prstGeom prst="rect">
            <a:avLst/>
          </a:prstGeom>
        </p:spPr>
      </p:pic>
      <p:pic>
        <p:nvPicPr>
          <p:cNvPr id="6" name="Picture 5"/>
          <p:cNvPicPr>
            <a:picLocks noChangeAspect="1"/>
          </p:cNvPicPr>
          <p:nvPr/>
        </p:nvPicPr>
        <p:blipFill rotWithShape="1">
          <a:blip r:embed="rId4"/>
          <a:srcRect l="23675" t="21292" r="30694" b="19242"/>
          <a:stretch/>
        </p:blipFill>
        <p:spPr>
          <a:xfrm>
            <a:off x="7167555" y="4581128"/>
            <a:ext cx="1539479" cy="1717112"/>
          </a:xfrm>
          <a:prstGeom prst="rect">
            <a:avLst/>
          </a:prstGeom>
        </p:spPr>
      </p:pic>
      <p:sp>
        <p:nvSpPr>
          <p:cNvPr id="7" name="Rectangle 6"/>
          <p:cNvSpPr/>
          <p:nvPr/>
        </p:nvSpPr>
        <p:spPr>
          <a:xfrm>
            <a:off x="5195483" y="6300028"/>
            <a:ext cx="3948517" cy="369332"/>
          </a:xfrm>
          <a:prstGeom prst="rect">
            <a:avLst/>
          </a:prstGeom>
        </p:spPr>
        <p:txBody>
          <a:bodyPr wrap="none">
            <a:spAutoFit/>
          </a:bodyPr>
          <a:lstStyle/>
          <a:p>
            <a:r>
              <a:rPr lang="pt-BR" dirty="0"/>
              <a:t>Claudius &amp; Nero as Caesar </a:t>
            </a:r>
            <a:r>
              <a:rPr lang="pt-BR" dirty="0" smtClean="0"/>
              <a:t>denarius </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Nero’s Early Career</a:t>
            </a:r>
            <a:endParaRPr lang="en-GB" dirty="0"/>
          </a:p>
        </p:txBody>
      </p:sp>
      <p:sp>
        <p:nvSpPr>
          <p:cNvPr id="5" name="Content Placeholder 4"/>
          <p:cNvSpPr>
            <a:spLocks noGrp="1"/>
          </p:cNvSpPr>
          <p:nvPr>
            <p:ph sz="quarter" idx="1"/>
          </p:nvPr>
        </p:nvSpPr>
        <p:spPr>
          <a:xfrm>
            <a:off x="301752" y="1556792"/>
            <a:ext cx="8503920" cy="5040560"/>
          </a:xfrm>
        </p:spPr>
        <p:txBody>
          <a:bodyPr>
            <a:normAutofit/>
          </a:bodyPr>
          <a:lstStyle/>
          <a:p>
            <a:r>
              <a:rPr lang="en-GB" sz="3000" dirty="0" smtClean="0"/>
              <a:t>Nero is allowed to adopt the </a:t>
            </a:r>
            <a:r>
              <a:rPr lang="en-GB" sz="3000" i="1" dirty="0" smtClean="0"/>
              <a:t>toga </a:t>
            </a:r>
            <a:r>
              <a:rPr lang="en-GB" sz="3000" i="1" dirty="0" err="1" smtClean="0"/>
              <a:t>virilis</a:t>
            </a:r>
            <a:r>
              <a:rPr lang="en-GB" sz="3000" i="1" dirty="0" smtClean="0"/>
              <a:t> </a:t>
            </a:r>
            <a:r>
              <a:rPr lang="en-GB" sz="3000" dirty="0" smtClean="0"/>
              <a:t>at age of 13.</a:t>
            </a:r>
            <a:r>
              <a:rPr lang="en-GB" dirty="0" smtClean="0"/>
              <a:t> </a:t>
            </a:r>
          </a:p>
          <a:p>
            <a:endParaRPr lang="en-GB" sz="1000" dirty="0" smtClean="0"/>
          </a:p>
          <a:p>
            <a:r>
              <a:rPr lang="en-GB" sz="3000" dirty="0" smtClean="0"/>
              <a:t>Granted right to become Consul at the age of 20. </a:t>
            </a:r>
          </a:p>
          <a:p>
            <a:endParaRPr lang="en-GB" sz="1000" dirty="0" smtClean="0"/>
          </a:p>
          <a:p>
            <a:r>
              <a:rPr lang="en-GB" sz="3000" dirty="0" smtClean="0"/>
              <a:t>Pleads cases in the courts in front of Claudius. </a:t>
            </a:r>
          </a:p>
          <a:p>
            <a:endParaRPr lang="en-GB" sz="1000" dirty="0" smtClean="0"/>
          </a:p>
          <a:p>
            <a:r>
              <a:rPr lang="en-GB" sz="3000" dirty="0" smtClean="0"/>
              <a:t>Becomes a city prefect (most ceremonial position).</a:t>
            </a:r>
            <a:r>
              <a:rPr lang="en-GB" dirty="0" smtClean="0"/>
              <a:t> </a:t>
            </a:r>
          </a:p>
          <a:p>
            <a:endParaRPr lang="en-GB" sz="1000" dirty="0" smtClean="0"/>
          </a:p>
          <a:p>
            <a:r>
              <a:rPr lang="en-GB" sz="3000" dirty="0" smtClean="0"/>
              <a:t>Holds games in Claudius honour. </a:t>
            </a:r>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cstate="print"/>
          <a:srcRect r="50000"/>
          <a:stretch>
            <a:fillRect/>
          </a:stretch>
        </p:blipFill>
        <p:spPr bwMode="auto">
          <a:xfrm>
            <a:off x="971600" y="620688"/>
            <a:ext cx="2088232" cy="2392766"/>
          </a:xfrm>
          <a:prstGeom prst="rect">
            <a:avLst/>
          </a:prstGeom>
          <a:noFill/>
          <a:ln w="9525">
            <a:noFill/>
            <a:miter lim="800000"/>
            <a:headEnd/>
            <a:tailEnd/>
          </a:ln>
        </p:spPr>
      </p:pic>
      <p:sp>
        <p:nvSpPr>
          <p:cNvPr id="3" name="Rectangle 2"/>
          <p:cNvSpPr/>
          <p:nvPr/>
        </p:nvSpPr>
        <p:spPr>
          <a:xfrm>
            <a:off x="251520" y="2996952"/>
            <a:ext cx="4104456" cy="830997"/>
          </a:xfrm>
          <a:prstGeom prst="rect">
            <a:avLst/>
          </a:prstGeom>
        </p:spPr>
        <p:txBody>
          <a:bodyPr wrap="square">
            <a:spAutoFit/>
          </a:bodyPr>
          <a:lstStyle/>
          <a:p>
            <a:r>
              <a:rPr lang="en-GB" sz="1200" dirty="0"/>
              <a:t>Nero, as Caesar, AV </a:t>
            </a:r>
            <a:r>
              <a:rPr lang="en-GB" sz="1200" dirty="0" err="1"/>
              <a:t>Aureus</a:t>
            </a:r>
            <a:r>
              <a:rPr lang="en-GB" sz="1200" dirty="0"/>
              <a:t>. 50-54 AD. NERO CLAVD CAES DRVSVS GERM PRINC IIVENT, young draped bust left / SACERD COOPT IN OMN CONL SVPRA NVM EX SC, </a:t>
            </a:r>
            <a:r>
              <a:rPr lang="en-GB" sz="1200" dirty="0" err="1"/>
              <a:t>simpulum</a:t>
            </a:r>
            <a:r>
              <a:rPr lang="en-GB" sz="1200" dirty="0"/>
              <a:t> on tripod and </a:t>
            </a:r>
            <a:r>
              <a:rPr lang="en-GB" sz="1200" dirty="0" err="1"/>
              <a:t>lituus</a:t>
            </a:r>
            <a:r>
              <a:rPr lang="en-GB" sz="1200" dirty="0"/>
              <a:t> on </a:t>
            </a:r>
            <a:r>
              <a:rPr lang="en-GB" sz="1200" dirty="0" err="1"/>
              <a:t>patera</a:t>
            </a:r>
            <a:r>
              <a:rPr lang="en-GB" sz="1200" dirty="0"/>
              <a:t>. - </a:t>
            </a:r>
            <a:r>
              <a:rPr lang="en-GB" sz="1200" b="1" dirty="0"/>
              <a:t>BMC 84. </a:t>
            </a:r>
            <a:endParaRPr lang="en-GB" sz="1200" dirty="0"/>
          </a:p>
        </p:txBody>
      </p:sp>
      <p:pic>
        <p:nvPicPr>
          <p:cNvPr id="7171" name="Picture 3"/>
          <p:cNvPicPr>
            <a:picLocks noChangeAspect="1" noChangeArrowheads="1"/>
          </p:cNvPicPr>
          <p:nvPr/>
        </p:nvPicPr>
        <p:blipFill>
          <a:blip r:embed="rId2" cstate="print"/>
          <a:srcRect l="50000"/>
          <a:stretch>
            <a:fillRect/>
          </a:stretch>
        </p:blipFill>
        <p:spPr bwMode="auto">
          <a:xfrm>
            <a:off x="5148064" y="908720"/>
            <a:ext cx="3384376" cy="3672408"/>
          </a:xfrm>
          <a:prstGeom prst="rect">
            <a:avLst/>
          </a:prstGeom>
          <a:noFill/>
          <a:ln w="9525">
            <a:noFill/>
            <a:miter lim="800000"/>
            <a:headEnd/>
            <a:tailEnd/>
          </a:ln>
        </p:spPr>
      </p:pic>
      <p:sp>
        <p:nvSpPr>
          <p:cNvPr id="5" name="Rectangle 4"/>
          <p:cNvSpPr/>
          <p:nvPr/>
        </p:nvSpPr>
        <p:spPr>
          <a:xfrm>
            <a:off x="1403648" y="260648"/>
            <a:ext cx="1215397" cy="369332"/>
          </a:xfrm>
          <a:prstGeom prst="rect">
            <a:avLst/>
          </a:prstGeom>
        </p:spPr>
        <p:txBody>
          <a:bodyPr wrap="none">
            <a:spAutoFit/>
          </a:bodyPr>
          <a:lstStyle/>
          <a:p>
            <a:r>
              <a:rPr lang="en-GB" b="1" dirty="0" smtClean="0"/>
              <a:t>Obverse </a:t>
            </a:r>
            <a:endParaRPr lang="en-GB" dirty="0"/>
          </a:p>
        </p:txBody>
      </p:sp>
      <p:sp>
        <p:nvSpPr>
          <p:cNvPr id="6" name="Rectangle 5"/>
          <p:cNvSpPr/>
          <p:nvPr/>
        </p:nvSpPr>
        <p:spPr>
          <a:xfrm>
            <a:off x="6300192" y="260648"/>
            <a:ext cx="1192955" cy="369332"/>
          </a:xfrm>
          <a:prstGeom prst="rect">
            <a:avLst/>
          </a:prstGeom>
        </p:spPr>
        <p:txBody>
          <a:bodyPr wrap="none">
            <a:spAutoFit/>
          </a:bodyPr>
          <a:lstStyle/>
          <a:p>
            <a:r>
              <a:rPr lang="en-GB" b="1" dirty="0" smtClean="0"/>
              <a:t>Reverse </a:t>
            </a:r>
            <a:endParaRPr lang="en-GB" dirty="0"/>
          </a:p>
        </p:txBody>
      </p:sp>
      <p:sp>
        <p:nvSpPr>
          <p:cNvPr id="11" name="AutoShape 4"/>
          <p:cNvSpPr>
            <a:spLocks noChangeArrowheads="1"/>
          </p:cNvSpPr>
          <p:nvPr/>
        </p:nvSpPr>
        <p:spPr bwMode="auto">
          <a:xfrm rot="19054230">
            <a:off x="7178001" y="1490950"/>
            <a:ext cx="1052696" cy="235815"/>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12" name="AutoShape 4"/>
          <p:cNvSpPr>
            <a:spLocks noChangeArrowheads="1"/>
          </p:cNvSpPr>
          <p:nvPr/>
        </p:nvSpPr>
        <p:spPr bwMode="auto">
          <a:xfrm rot="2153148">
            <a:off x="7277510" y="3643142"/>
            <a:ext cx="1052696" cy="235815"/>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13" name="AutoShape 4"/>
          <p:cNvSpPr>
            <a:spLocks noChangeArrowheads="1"/>
          </p:cNvSpPr>
          <p:nvPr/>
        </p:nvSpPr>
        <p:spPr bwMode="auto">
          <a:xfrm rot="13616962">
            <a:off x="4995178" y="1615970"/>
            <a:ext cx="1052696" cy="235815"/>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14" name="AutoShape 4"/>
          <p:cNvSpPr>
            <a:spLocks noChangeArrowheads="1"/>
          </p:cNvSpPr>
          <p:nvPr/>
        </p:nvSpPr>
        <p:spPr bwMode="auto">
          <a:xfrm rot="8347889">
            <a:off x="4880873" y="3600643"/>
            <a:ext cx="1052696" cy="235815"/>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15" name="Text Box 10"/>
          <p:cNvSpPr txBox="1">
            <a:spLocks noChangeArrowheads="1"/>
          </p:cNvSpPr>
          <p:nvPr/>
        </p:nvSpPr>
        <p:spPr bwMode="auto">
          <a:xfrm>
            <a:off x="7668344" y="764704"/>
            <a:ext cx="1224136" cy="400110"/>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2000" dirty="0" err="1" smtClean="0">
                <a:solidFill>
                  <a:srgbClr val="FFFF00"/>
                </a:solidFill>
              </a:rPr>
              <a:t>Lituus</a:t>
            </a:r>
            <a:r>
              <a:rPr lang="en-GB" sz="2000" dirty="0" smtClean="0">
                <a:solidFill>
                  <a:srgbClr val="FFFF00"/>
                </a:solidFill>
              </a:rPr>
              <a:t> </a:t>
            </a:r>
            <a:endParaRPr lang="en-GB" sz="2000" dirty="0">
              <a:solidFill>
                <a:srgbClr val="FFFF00"/>
              </a:solidFill>
            </a:endParaRPr>
          </a:p>
        </p:txBody>
      </p:sp>
      <p:sp>
        <p:nvSpPr>
          <p:cNvPr id="16" name="Text Box 10"/>
          <p:cNvSpPr txBox="1">
            <a:spLocks noChangeArrowheads="1"/>
          </p:cNvSpPr>
          <p:nvPr/>
        </p:nvSpPr>
        <p:spPr bwMode="auto">
          <a:xfrm>
            <a:off x="4355976" y="836712"/>
            <a:ext cx="1440160" cy="400110"/>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2000" dirty="0" err="1" smtClean="0">
                <a:solidFill>
                  <a:srgbClr val="FFFF00"/>
                </a:solidFill>
              </a:rPr>
              <a:t>Simpulum</a:t>
            </a:r>
            <a:r>
              <a:rPr lang="en-GB" sz="2000" dirty="0" smtClean="0">
                <a:solidFill>
                  <a:srgbClr val="FFFF00"/>
                </a:solidFill>
              </a:rPr>
              <a:t> </a:t>
            </a:r>
            <a:endParaRPr lang="en-GB" sz="2000" dirty="0">
              <a:solidFill>
                <a:srgbClr val="FFFF00"/>
              </a:solidFill>
            </a:endParaRPr>
          </a:p>
        </p:txBody>
      </p:sp>
      <p:sp>
        <p:nvSpPr>
          <p:cNvPr id="17" name="Text Box 10"/>
          <p:cNvSpPr txBox="1">
            <a:spLocks noChangeArrowheads="1"/>
          </p:cNvSpPr>
          <p:nvPr/>
        </p:nvSpPr>
        <p:spPr bwMode="auto">
          <a:xfrm>
            <a:off x="4427984" y="4149080"/>
            <a:ext cx="1224136" cy="400110"/>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2000" dirty="0" smtClean="0">
                <a:solidFill>
                  <a:srgbClr val="FFFF00"/>
                </a:solidFill>
              </a:rPr>
              <a:t>Tripod </a:t>
            </a:r>
            <a:endParaRPr lang="en-GB" sz="2000" dirty="0">
              <a:solidFill>
                <a:srgbClr val="FFFF00"/>
              </a:solidFill>
            </a:endParaRPr>
          </a:p>
        </p:txBody>
      </p:sp>
      <p:sp>
        <p:nvSpPr>
          <p:cNvPr id="18" name="Text Box 10"/>
          <p:cNvSpPr txBox="1">
            <a:spLocks noChangeArrowheads="1"/>
          </p:cNvSpPr>
          <p:nvPr/>
        </p:nvSpPr>
        <p:spPr bwMode="auto">
          <a:xfrm>
            <a:off x="7740352" y="4149080"/>
            <a:ext cx="1152128" cy="400110"/>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2000" dirty="0" err="1" smtClean="0">
                <a:solidFill>
                  <a:srgbClr val="FFFF00"/>
                </a:solidFill>
              </a:rPr>
              <a:t>Patera</a:t>
            </a:r>
            <a:r>
              <a:rPr lang="en-GB" sz="2000" dirty="0" smtClean="0">
                <a:solidFill>
                  <a:srgbClr val="FFFF00"/>
                </a:solidFill>
              </a:rPr>
              <a:t> </a:t>
            </a:r>
            <a:endParaRPr lang="en-GB" sz="2000" dirty="0">
              <a:solidFill>
                <a:srgbClr val="FFFF00"/>
              </a:solidFill>
            </a:endParaRPr>
          </a:p>
        </p:txBody>
      </p:sp>
      <p:sp>
        <p:nvSpPr>
          <p:cNvPr id="19" name="Rectangle 18"/>
          <p:cNvSpPr/>
          <p:nvPr/>
        </p:nvSpPr>
        <p:spPr>
          <a:xfrm>
            <a:off x="4427984" y="4869160"/>
            <a:ext cx="4716016" cy="1815882"/>
          </a:xfrm>
          <a:prstGeom prst="rect">
            <a:avLst/>
          </a:prstGeom>
        </p:spPr>
        <p:txBody>
          <a:bodyPr wrap="square">
            <a:spAutoFit/>
          </a:bodyPr>
          <a:lstStyle/>
          <a:p>
            <a:r>
              <a:rPr lang="en-GB" sz="1600" b="1" dirty="0" err="1" smtClean="0"/>
              <a:t>Lituus</a:t>
            </a:r>
            <a:r>
              <a:rPr lang="en-GB" sz="1600" b="1" dirty="0" smtClean="0"/>
              <a:t> </a:t>
            </a:r>
            <a:r>
              <a:rPr lang="en-GB" sz="1600" dirty="0" smtClean="0"/>
              <a:t>– ritual wand used by the Augurs.</a:t>
            </a:r>
          </a:p>
          <a:p>
            <a:r>
              <a:rPr lang="en-GB" sz="1600" b="1" dirty="0" err="1" smtClean="0"/>
              <a:t>Patera</a:t>
            </a:r>
            <a:r>
              <a:rPr lang="en-GB" sz="1600" dirty="0" smtClean="0"/>
              <a:t> – libation bowl, symbol of </a:t>
            </a:r>
            <a:r>
              <a:rPr lang="en-GB" sz="1600" dirty="0" err="1" smtClean="0"/>
              <a:t>Epulones</a:t>
            </a:r>
            <a:r>
              <a:rPr lang="en-GB" sz="1600" dirty="0" smtClean="0"/>
              <a:t>.</a:t>
            </a:r>
          </a:p>
          <a:p>
            <a:r>
              <a:rPr lang="en-GB" sz="1600" b="1" dirty="0" smtClean="0"/>
              <a:t>Tripod</a:t>
            </a:r>
            <a:r>
              <a:rPr lang="en-GB" sz="1600" dirty="0" smtClean="0"/>
              <a:t> – a symbols of the </a:t>
            </a:r>
            <a:r>
              <a:rPr lang="en-GB" sz="1600" dirty="0" err="1" smtClean="0"/>
              <a:t>Quindecimviri</a:t>
            </a:r>
            <a:r>
              <a:rPr lang="en-GB" sz="1600" dirty="0" smtClean="0"/>
              <a:t>.</a:t>
            </a:r>
          </a:p>
          <a:p>
            <a:r>
              <a:rPr lang="en-GB" sz="1600" b="1" dirty="0" err="1" smtClean="0"/>
              <a:t>Simpulum</a:t>
            </a:r>
            <a:r>
              <a:rPr lang="en-GB" sz="1600" b="1" dirty="0" smtClean="0"/>
              <a:t> </a:t>
            </a:r>
            <a:r>
              <a:rPr lang="en-GB" sz="1600" dirty="0" smtClean="0"/>
              <a:t>– ladle, connected with libations, symbol of the pontiffs.</a:t>
            </a:r>
            <a:endParaRPr lang="en-GB" sz="1600" b="1" dirty="0" smtClean="0"/>
          </a:p>
          <a:p>
            <a:endParaRPr lang="en-GB" sz="1600" dirty="0" smtClean="0"/>
          </a:p>
          <a:p>
            <a:endParaRPr lang="en-GB" sz="1600" b="1" dirty="0"/>
          </a:p>
        </p:txBody>
      </p:sp>
      <p:sp>
        <p:nvSpPr>
          <p:cNvPr id="20" name="Rectangle 19"/>
          <p:cNvSpPr/>
          <p:nvPr/>
        </p:nvSpPr>
        <p:spPr>
          <a:xfrm>
            <a:off x="251520" y="3933056"/>
            <a:ext cx="4104456" cy="2800767"/>
          </a:xfrm>
          <a:prstGeom prst="rect">
            <a:avLst/>
          </a:prstGeom>
        </p:spPr>
        <p:txBody>
          <a:bodyPr wrap="square">
            <a:spAutoFit/>
          </a:bodyPr>
          <a:lstStyle/>
          <a:p>
            <a:r>
              <a:rPr lang="en-GB" sz="1600" b="1" dirty="0" smtClean="0"/>
              <a:t>Four Priestly Colleges</a:t>
            </a:r>
          </a:p>
          <a:p>
            <a:r>
              <a:rPr lang="en-GB" sz="1600" b="1" dirty="0" smtClean="0"/>
              <a:t>Pontiffs</a:t>
            </a:r>
            <a:r>
              <a:rPr lang="en-GB" sz="1600" dirty="0" smtClean="0"/>
              <a:t> – calendars, supervision of rites, advise senate, deal with prodigies.</a:t>
            </a:r>
          </a:p>
          <a:p>
            <a:r>
              <a:rPr lang="en-GB" sz="1600" b="1" dirty="0" smtClean="0"/>
              <a:t>Augurs</a:t>
            </a:r>
            <a:r>
              <a:rPr lang="en-GB" sz="1600" dirty="0"/>
              <a:t> </a:t>
            </a:r>
            <a:r>
              <a:rPr lang="en-GB" sz="1600" dirty="0" smtClean="0"/>
              <a:t>– determine omens from the flight of birds.</a:t>
            </a:r>
          </a:p>
          <a:p>
            <a:r>
              <a:rPr lang="en-GB" sz="1600" b="1" dirty="0" err="1" smtClean="0"/>
              <a:t>Quindecimviri</a:t>
            </a:r>
            <a:r>
              <a:rPr lang="en-GB" sz="1600" b="1" dirty="0" smtClean="0"/>
              <a:t> </a:t>
            </a:r>
            <a:r>
              <a:rPr lang="en-GB" sz="1600" b="1" dirty="0" err="1" smtClean="0"/>
              <a:t>sacris</a:t>
            </a:r>
            <a:r>
              <a:rPr lang="en-GB" sz="1600" b="1" dirty="0" smtClean="0"/>
              <a:t> </a:t>
            </a:r>
            <a:r>
              <a:rPr lang="en-GB" sz="1600" b="1" dirty="0" err="1" smtClean="0"/>
              <a:t>faciundis</a:t>
            </a:r>
            <a:r>
              <a:rPr lang="en-GB" sz="1600" b="1" dirty="0" smtClean="0"/>
              <a:t> </a:t>
            </a:r>
            <a:r>
              <a:rPr lang="en-GB" sz="1600" dirty="0" smtClean="0"/>
              <a:t>- “fifteen men who carry out sacred rites” – guarded and consulted Sibylline books.</a:t>
            </a:r>
          </a:p>
          <a:p>
            <a:r>
              <a:rPr lang="en-GB" sz="1600" b="1" dirty="0" err="1" smtClean="0"/>
              <a:t>Epulones</a:t>
            </a:r>
            <a:r>
              <a:rPr lang="en-GB" sz="1600" dirty="0" smtClean="0"/>
              <a:t> – arrange feasts, public banquets, </a:t>
            </a:r>
            <a:r>
              <a:rPr lang="en-GB" sz="1600" i="1" dirty="0" err="1" smtClean="0"/>
              <a:t>ludi</a:t>
            </a:r>
            <a:r>
              <a:rPr lang="en-GB" sz="1600" dirty="0" smtClean="0"/>
              <a:t>.</a:t>
            </a:r>
          </a:p>
          <a:p>
            <a:endParaRPr lang="en-GB" sz="1600" b="1"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Britannicus</a:t>
            </a:r>
            <a:endParaRPr lang="en-GB" dirty="0"/>
          </a:p>
        </p:txBody>
      </p:sp>
      <p:sp>
        <p:nvSpPr>
          <p:cNvPr id="4" name="Content Placeholder 3"/>
          <p:cNvSpPr>
            <a:spLocks noGrp="1"/>
          </p:cNvSpPr>
          <p:nvPr>
            <p:ph sz="half" idx="1"/>
          </p:nvPr>
        </p:nvSpPr>
        <p:spPr>
          <a:xfrm>
            <a:off x="179512" y="1371600"/>
            <a:ext cx="4320480" cy="5297760"/>
          </a:xfrm>
        </p:spPr>
        <p:txBody>
          <a:bodyPr>
            <a:normAutofit fontScale="85000" lnSpcReduction="10000"/>
          </a:bodyPr>
          <a:lstStyle/>
          <a:p>
            <a:pPr marL="0">
              <a:buNone/>
            </a:pPr>
            <a:r>
              <a:rPr lang="en-GB" dirty="0" smtClean="0"/>
              <a:t>“While Nero was being advanced, Britannicus received neither honour nor care. On the contrary, Agrippina removed or even put to death those who were devoted to him; </a:t>
            </a:r>
            <a:r>
              <a:rPr lang="en-GB" dirty="0" err="1" smtClean="0"/>
              <a:t>Sosibius</a:t>
            </a:r>
            <a:r>
              <a:rPr lang="en-GB" dirty="0" smtClean="0"/>
              <a:t>, who had been entrusted with his rearing and education, she slew on the pretext that he was plotting against Nero. After that she handed Britannicus over to those who suited her purpose and did him all the harm she could. She would allow him neither to be with his father nor to appear in public, but kept him in a kind of imprisonment, though without bonds.” – </a:t>
            </a:r>
            <a:r>
              <a:rPr lang="en-GB" b="1" dirty="0" err="1" smtClean="0"/>
              <a:t>Dio</a:t>
            </a:r>
            <a:r>
              <a:rPr lang="en-GB" b="1" dirty="0" smtClean="0"/>
              <a:t> Cassius 61.32.</a:t>
            </a:r>
            <a:endParaRPr lang="en-GB" dirty="0"/>
          </a:p>
        </p:txBody>
      </p:sp>
      <p:pic>
        <p:nvPicPr>
          <p:cNvPr id="8194" name="Picture 2"/>
          <p:cNvPicPr>
            <a:picLocks noGrp="1" noChangeAspect="1" noChangeArrowheads="1"/>
          </p:cNvPicPr>
          <p:nvPr>
            <p:ph sz="half" idx="2"/>
          </p:nvPr>
        </p:nvPicPr>
        <p:blipFill>
          <a:blip r:embed="rId2" cstate="print"/>
          <a:srcRect/>
          <a:stretch>
            <a:fillRect/>
          </a:stretch>
        </p:blipFill>
        <p:spPr bwMode="auto">
          <a:xfrm>
            <a:off x="4800600" y="1700808"/>
            <a:ext cx="4038600" cy="2996204"/>
          </a:xfrm>
          <a:prstGeom prst="rect">
            <a:avLst/>
          </a:prstGeom>
          <a:noFill/>
          <a:ln w="9525">
            <a:noFill/>
            <a:miter lim="800000"/>
            <a:headEnd/>
            <a:tailEnd/>
          </a:ln>
        </p:spPr>
      </p:pic>
      <p:sp>
        <p:nvSpPr>
          <p:cNvPr id="7" name="Rectangle 6"/>
          <p:cNvSpPr/>
          <p:nvPr/>
        </p:nvSpPr>
        <p:spPr>
          <a:xfrm>
            <a:off x="4716016" y="4797152"/>
            <a:ext cx="4176464" cy="1569660"/>
          </a:xfrm>
          <a:prstGeom prst="rect">
            <a:avLst/>
          </a:prstGeom>
        </p:spPr>
        <p:txBody>
          <a:bodyPr wrap="square">
            <a:spAutoFit/>
          </a:bodyPr>
          <a:lstStyle/>
          <a:p>
            <a:r>
              <a:rPr lang="en-GB" sz="1600" dirty="0"/>
              <a:t>Britannicus AE </a:t>
            </a:r>
            <a:r>
              <a:rPr lang="en-GB" sz="1600" dirty="0" err="1"/>
              <a:t>Sestertius</a:t>
            </a:r>
            <a:r>
              <a:rPr lang="en-GB" sz="1600" dirty="0"/>
              <a:t>. Struck under Claudius, 50-54 AD, uncertain eastern provincial mint. TI CLAVDIVS CAESAR AVG F BRITANNICVS, draped bust left / S-C, Mars advancing left, holding spear and shield. - </a:t>
            </a:r>
            <a:r>
              <a:rPr lang="en-GB" sz="1600" b="1" dirty="0"/>
              <a:t>BMCRE 226. </a:t>
            </a:r>
            <a:endParaRPr lang="en-GB" sz="16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51520" y="332656"/>
            <a:ext cx="8640960" cy="5847755"/>
          </a:xfrm>
          <a:prstGeom prst="rect">
            <a:avLst/>
          </a:prstGeom>
        </p:spPr>
        <p:txBody>
          <a:bodyPr wrap="square">
            <a:spAutoFit/>
          </a:bodyPr>
          <a:lstStyle/>
          <a:p>
            <a:r>
              <a:rPr lang="en-GB" sz="3400" dirty="0" smtClean="0"/>
              <a:t>“In </a:t>
            </a:r>
            <a:r>
              <a:rPr lang="en-GB" sz="3400" dirty="0"/>
              <a:t>his last years Claudius made it pretty plain that he repented of having married Agrippina and adopted Nero… and when he came across Britannicus he embraced him repeatedly with deep affection. </a:t>
            </a:r>
            <a:r>
              <a:rPr lang="en-GB" sz="3400" dirty="0" smtClean="0"/>
              <a:t>‘Grow </a:t>
            </a:r>
            <a:r>
              <a:rPr lang="en-GB" sz="3400" dirty="0"/>
              <a:t>up quickly my boy</a:t>
            </a:r>
            <a:r>
              <a:rPr lang="en-GB" sz="3400" dirty="0" smtClean="0"/>
              <a:t>,’ </a:t>
            </a:r>
            <a:r>
              <a:rPr lang="en-GB" sz="3400" dirty="0"/>
              <a:t>he said, </a:t>
            </a:r>
            <a:r>
              <a:rPr lang="en-GB" sz="3400" dirty="0" smtClean="0"/>
              <a:t>‘and </a:t>
            </a:r>
            <a:r>
              <a:rPr lang="en-GB" sz="3400" dirty="0"/>
              <a:t>I will then explain what my policy has been</a:t>
            </a:r>
            <a:r>
              <a:rPr lang="en-GB" sz="3400" dirty="0" smtClean="0"/>
              <a:t>.’ … </a:t>
            </a:r>
            <a:r>
              <a:rPr lang="en-GB" sz="3400" dirty="0"/>
              <a:t>and declared his intention of letting Britannicus come of age, because although immature, he was still tall enough to wear a toga</a:t>
            </a:r>
            <a:r>
              <a:rPr lang="en-GB" sz="3400" dirty="0" smtClean="0"/>
              <a:t>...” </a:t>
            </a:r>
            <a:r>
              <a:rPr lang="en-GB" sz="3400" dirty="0"/>
              <a:t>– </a:t>
            </a:r>
            <a:r>
              <a:rPr lang="en-GB" sz="3400" b="1" dirty="0"/>
              <a:t>Suetonius </a:t>
            </a:r>
            <a:r>
              <a:rPr lang="en-GB" sz="3400" b="1" i="1" dirty="0" err="1" smtClean="0"/>
              <a:t>Divus</a:t>
            </a:r>
            <a:r>
              <a:rPr lang="en-GB" sz="3400" b="1" i="1" dirty="0" smtClean="0"/>
              <a:t> </a:t>
            </a:r>
            <a:r>
              <a:rPr lang="en-GB" sz="3400" b="1" i="1" dirty="0"/>
              <a:t>Claudius </a:t>
            </a:r>
            <a:r>
              <a:rPr lang="en-GB" sz="3400" b="1" dirty="0"/>
              <a:t>6. </a:t>
            </a:r>
            <a:endParaRPr lang="en-GB" sz="3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Death of Claudius (1)</a:t>
            </a:r>
            <a:endParaRPr lang="en-GB" dirty="0"/>
          </a:p>
        </p:txBody>
      </p:sp>
      <p:sp>
        <p:nvSpPr>
          <p:cNvPr id="4" name="Content Placeholder 3"/>
          <p:cNvSpPr>
            <a:spLocks noGrp="1"/>
          </p:cNvSpPr>
          <p:nvPr>
            <p:ph sz="half" idx="1"/>
          </p:nvPr>
        </p:nvSpPr>
        <p:spPr>
          <a:xfrm>
            <a:off x="301752" y="1371600"/>
            <a:ext cx="4126232" cy="5009728"/>
          </a:xfrm>
        </p:spPr>
        <p:txBody>
          <a:bodyPr>
            <a:normAutofit fontScale="92500"/>
          </a:bodyPr>
          <a:lstStyle/>
          <a:p>
            <a:pPr marL="0">
              <a:buNone/>
            </a:pPr>
            <a:r>
              <a:rPr lang="en-GB" dirty="0" smtClean="0"/>
              <a:t>“Most people think that Claudius was poisoned, but when and by whom is disputed. Some say that the eunuch </a:t>
            </a:r>
            <a:r>
              <a:rPr lang="en-GB" dirty="0" err="1" smtClean="0"/>
              <a:t>Halotus</a:t>
            </a:r>
            <a:r>
              <a:rPr lang="en-GB" dirty="0" smtClean="0"/>
              <a:t>, his official taster, administered the drug while he was dining with the priests on the Capitoline Hill; others that Agrippina did so herself at a family banquet, poisoning a dish of mushrooms, his favourite food.” </a:t>
            </a:r>
            <a:r>
              <a:rPr lang="en-GB" b="1" dirty="0" smtClean="0"/>
              <a:t>Suetonius </a:t>
            </a:r>
            <a:r>
              <a:rPr lang="en-GB" b="1" i="1" dirty="0" err="1" smtClean="0"/>
              <a:t>Divus</a:t>
            </a:r>
            <a:r>
              <a:rPr lang="en-GB" b="1" i="1" dirty="0" smtClean="0"/>
              <a:t> Claudius </a:t>
            </a:r>
            <a:r>
              <a:rPr lang="en-GB" b="1" dirty="0" smtClean="0"/>
              <a:t>44</a:t>
            </a:r>
            <a:r>
              <a:rPr lang="en-GB" dirty="0" smtClean="0"/>
              <a:t>.</a:t>
            </a:r>
            <a:endParaRPr lang="en-GB" dirty="0"/>
          </a:p>
        </p:txBody>
      </p:sp>
      <p:sp>
        <p:nvSpPr>
          <p:cNvPr id="5" name="Content Placeholder 4"/>
          <p:cNvSpPr>
            <a:spLocks noGrp="1"/>
          </p:cNvSpPr>
          <p:nvPr>
            <p:ph sz="half" idx="2"/>
          </p:nvPr>
        </p:nvSpPr>
        <p:spPr>
          <a:xfrm>
            <a:off x="4644008" y="1371600"/>
            <a:ext cx="4320480" cy="5009728"/>
          </a:xfrm>
        </p:spPr>
        <p:txBody>
          <a:bodyPr>
            <a:normAutofit fontScale="92500"/>
          </a:bodyPr>
          <a:lstStyle/>
          <a:p>
            <a:pPr marL="0">
              <a:buNone/>
            </a:pPr>
            <a:r>
              <a:rPr lang="en-GB" dirty="0" smtClean="0"/>
              <a:t>“…she sent for a famous dealer in poisons, a woman named </a:t>
            </a:r>
            <a:r>
              <a:rPr lang="en-GB" dirty="0" err="1" smtClean="0"/>
              <a:t>Lucusta</a:t>
            </a:r>
            <a:r>
              <a:rPr lang="en-GB" dirty="0" smtClean="0"/>
              <a:t>, who had recently been convicted on this very charge; and preparing with her aid a poison whose effect was sure, she put it in one of the vegetables called mushrooms. Then she herself ate of the others, but made her husband eat of the one which contained the poison; for it was the largest and finest of them.” – </a:t>
            </a:r>
            <a:r>
              <a:rPr lang="en-GB" b="1" dirty="0" err="1" smtClean="0"/>
              <a:t>Dio</a:t>
            </a:r>
            <a:r>
              <a:rPr lang="en-GB" b="1" dirty="0" smtClean="0"/>
              <a:t> Cassius 61.34.</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Death of Claudius (2)</a:t>
            </a:r>
            <a:endParaRPr lang="en-GB" dirty="0"/>
          </a:p>
        </p:txBody>
      </p:sp>
      <p:sp>
        <p:nvSpPr>
          <p:cNvPr id="3" name="Content Placeholder 2"/>
          <p:cNvSpPr>
            <a:spLocks noGrp="1"/>
          </p:cNvSpPr>
          <p:nvPr>
            <p:ph sz="half" idx="1"/>
          </p:nvPr>
        </p:nvSpPr>
        <p:spPr>
          <a:xfrm>
            <a:off x="179512" y="1628800"/>
            <a:ext cx="4320480" cy="4424528"/>
          </a:xfrm>
        </p:spPr>
        <p:txBody>
          <a:bodyPr>
            <a:noAutofit/>
          </a:bodyPr>
          <a:lstStyle/>
          <a:p>
            <a:pPr marL="0">
              <a:buNone/>
            </a:pPr>
            <a:r>
              <a:rPr lang="en-GB" sz="2200" dirty="0" smtClean="0"/>
              <a:t>“At once, Agrippina — long resolved on murder… sought advice upon the type of poison. With a rapid and drastic drug, the crime, she feared, would be obvious: if she decided for a slow and wasting preparation… </a:t>
            </a:r>
          </a:p>
          <a:p>
            <a:pPr marL="0">
              <a:buNone/>
            </a:pPr>
            <a:r>
              <a:rPr lang="en-GB" sz="2200" dirty="0" smtClean="0"/>
              <a:t>…So notorious, later, were the whole proceedings that authors of the period have recorded that the poison was sprinkled on an exceptionally fine mushroom…” - </a:t>
            </a:r>
            <a:r>
              <a:rPr lang="en-GB" sz="2200" b="1" dirty="0" smtClean="0"/>
              <a:t>Tacitus </a:t>
            </a:r>
            <a:r>
              <a:rPr lang="en-GB" sz="2200" b="1" i="1" dirty="0" smtClean="0"/>
              <a:t>Annals </a:t>
            </a:r>
            <a:r>
              <a:rPr lang="en-GB" sz="2200" b="1" dirty="0" smtClean="0"/>
              <a:t>12.66-67</a:t>
            </a:r>
            <a:r>
              <a:rPr lang="en-GB" sz="2200" dirty="0" smtClean="0"/>
              <a:t>.</a:t>
            </a:r>
            <a:endParaRPr lang="en-GB" sz="2200" dirty="0"/>
          </a:p>
        </p:txBody>
      </p:sp>
      <p:sp>
        <p:nvSpPr>
          <p:cNvPr id="4" name="Content Placeholder 3"/>
          <p:cNvSpPr>
            <a:spLocks noGrp="1"/>
          </p:cNvSpPr>
          <p:nvPr>
            <p:ph sz="half" idx="2"/>
          </p:nvPr>
        </p:nvSpPr>
        <p:spPr>
          <a:xfrm>
            <a:off x="4716016" y="1371600"/>
            <a:ext cx="4123184" cy="5081736"/>
          </a:xfrm>
        </p:spPr>
        <p:txBody>
          <a:bodyPr>
            <a:normAutofit fontScale="92500" lnSpcReduction="10000"/>
          </a:bodyPr>
          <a:lstStyle/>
          <a:p>
            <a:pPr marL="0">
              <a:buNone/>
            </a:pPr>
            <a:r>
              <a:rPr lang="en-GB" dirty="0" smtClean="0"/>
              <a:t>“Now Claudius Caesar died when he had reigned thirteen years, eight months, and twenty days; and a report went about that he was poisoned by his wife Agrippina… But now Agrippina was afraid, lest, when Britannicus should come to man's estate, he should succeed his father in the government, and desired to seize upon the principality beforehand for her own son…” – </a:t>
            </a:r>
            <a:r>
              <a:rPr lang="en-GB" b="1" dirty="0" smtClean="0"/>
              <a:t>Josephus </a:t>
            </a:r>
            <a:r>
              <a:rPr lang="en-GB" b="1" i="1" dirty="0" smtClean="0"/>
              <a:t>AJ </a:t>
            </a:r>
            <a:r>
              <a:rPr lang="en-GB" b="1" dirty="0" smtClean="0"/>
              <a:t>20.1-2</a:t>
            </a:r>
            <a:r>
              <a:rPr lang="en-GB" dirty="0" smtClean="0"/>
              <a:t>.</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Securing the Succession</a:t>
            </a:r>
            <a:endParaRPr lang="en-GB" dirty="0"/>
          </a:p>
        </p:txBody>
      </p:sp>
      <p:sp>
        <p:nvSpPr>
          <p:cNvPr id="3" name="Content Placeholder 2"/>
          <p:cNvSpPr>
            <a:spLocks noGrp="1"/>
          </p:cNvSpPr>
          <p:nvPr>
            <p:ph sz="quarter" idx="1"/>
          </p:nvPr>
        </p:nvSpPr>
        <p:spPr>
          <a:xfrm>
            <a:off x="301752" y="1527048"/>
            <a:ext cx="8590728" cy="4854280"/>
          </a:xfrm>
        </p:spPr>
        <p:txBody>
          <a:bodyPr>
            <a:normAutofit fontScale="85000" lnSpcReduction="10000"/>
          </a:bodyPr>
          <a:lstStyle/>
          <a:p>
            <a:pPr marL="0">
              <a:buNone/>
            </a:pPr>
            <a:r>
              <a:rPr lang="en-GB" dirty="0" smtClean="0"/>
              <a:t>“Meanwhile, the senate was convened, and consuls and priests formulated their vows for the imperial safety, at a moment when the now lifeless body was being swathed in blankets and warming bandages, while the requisite measures were arranged for securing the accession of Nero. In the first place, Agrippina, heart-broken apparently and seeking to be comforted, held Britannicus to her breast, styled him the authentic portrait of his father, and, by this or the other device, </a:t>
            </a:r>
            <a:r>
              <a:rPr lang="en-GB" b="1" dirty="0" smtClean="0"/>
              <a:t>precluded him from leaving his room. </a:t>
            </a:r>
            <a:r>
              <a:rPr lang="en-GB" dirty="0" smtClean="0"/>
              <a:t>His sisters, Antonia and Octavia, she similarly detained. She had barred all avenues of approach with pickets, and ever and anon she </a:t>
            </a:r>
            <a:r>
              <a:rPr lang="en-GB" b="1" dirty="0" smtClean="0"/>
              <a:t>issued notices that the emperor's indisposition was turning favourably: all to keep the troops in good hope</a:t>
            </a:r>
            <a:r>
              <a:rPr lang="en-GB" dirty="0" smtClean="0"/>
              <a:t>, and to allow time for the advent of the </a:t>
            </a:r>
            <a:r>
              <a:rPr lang="en-GB" b="1" dirty="0" smtClean="0"/>
              <a:t>auspicious moment insisted upon by the astrologers</a:t>
            </a:r>
            <a:r>
              <a:rPr lang="en-GB" dirty="0" smtClean="0"/>
              <a:t>.” </a:t>
            </a:r>
            <a:r>
              <a:rPr lang="en-GB" b="1" dirty="0" smtClean="0"/>
              <a:t>- Tacitus </a:t>
            </a:r>
            <a:r>
              <a:rPr lang="en-GB" b="1" i="1" dirty="0" smtClean="0"/>
              <a:t>Annals </a:t>
            </a:r>
            <a:r>
              <a:rPr lang="en-GB" b="1" dirty="0" smtClean="0"/>
              <a:t>12.68</a:t>
            </a:r>
            <a:r>
              <a:rPr lang="en-GB" dirty="0" smtClean="0"/>
              <a:t>.</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260648"/>
            <a:ext cx="8496944" cy="5909310"/>
          </a:xfrm>
          <a:prstGeom prst="rect">
            <a:avLst/>
          </a:prstGeom>
        </p:spPr>
        <p:txBody>
          <a:bodyPr wrap="square">
            <a:spAutoFit/>
          </a:bodyPr>
          <a:lstStyle/>
          <a:p>
            <a:r>
              <a:rPr lang="en-GB" sz="2700" dirty="0"/>
              <a:t>At last, at midday, on the thirteenth of October, the palace gates swung suddenly open, and Nero, with </a:t>
            </a:r>
            <a:r>
              <a:rPr lang="en-GB" sz="2700" dirty="0" err="1"/>
              <a:t>Burrus</a:t>
            </a:r>
            <a:r>
              <a:rPr lang="en-GB" sz="2700" dirty="0"/>
              <a:t> in attendance, passed out to the cohort, always on guard in conformity with the rules of the service. There, at a hint from the prefect, he was greeted with cheers and placed in a litter. Some of the men are said to have hesitated, looking back and inquiring:— </a:t>
            </a:r>
            <a:r>
              <a:rPr lang="en-GB" sz="2700" b="1" dirty="0"/>
              <a:t>"Where was Britannicus?" </a:t>
            </a:r>
            <a:r>
              <a:rPr lang="en-GB" sz="2700" dirty="0"/>
              <a:t>Then, as no lead to the contrary was forthcoming, they acquiesced in the choice presented to them: Nero was carried into the camp; and, after a few introductory words suited to the </a:t>
            </a:r>
            <a:r>
              <a:rPr lang="en-GB" sz="2700" dirty="0" smtClean="0"/>
              <a:t>occasion, </a:t>
            </a:r>
            <a:r>
              <a:rPr lang="en-GB" sz="2700" dirty="0"/>
              <a:t>promised a donative on the same generous scale as that of his father, and was saluted as Imperator.</a:t>
            </a:r>
            <a:r>
              <a:rPr lang="en-GB" sz="2700" b="1" dirty="0"/>
              <a:t> – Tacitus </a:t>
            </a:r>
            <a:r>
              <a:rPr lang="en-GB" sz="2700" b="1" i="1" dirty="0"/>
              <a:t>Annals </a:t>
            </a:r>
            <a:r>
              <a:rPr lang="en-GB" sz="2700" b="1" dirty="0" smtClean="0"/>
              <a:t>12.69</a:t>
            </a:r>
            <a:r>
              <a:rPr lang="en-GB" sz="2700" dirty="0"/>
              <a:t>.</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Deification of Claudius</a:t>
            </a:r>
            <a:endParaRPr lang="en-GB" dirty="0"/>
          </a:p>
        </p:txBody>
      </p:sp>
      <p:sp>
        <p:nvSpPr>
          <p:cNvPr id="4" name="Content Placeholder 3"/>
          <p:cNvSpPr>
            <a:spLocks noGrp="1"/>
          </p:cNvSpPr>
          <p:nvPr>
            <p:ph sz="half" idx="1"/>
          </p:nvPr>
        </p:nvSpPr>
        <p:spPr>
          <a:xfrm>
            <a:off x="179512" y="1371600"/>
            <a:ext cx="4248472" cy="5225752"/>
          </a:xfrm>
        </p:spPr>
        <p:txBody>
          <a:bodyPr>
            <a:normAutofit fontScale="92500"/>
          </a:bodyPr>
          <a:lstStyle/>
          <a:p>
            <a:pPr marL="0">
              <a:buNone/>
            </a:pPr>
            <a:r>
              <a:rPr lang="en-GB" dirty="0" smtClean="0"/>
              <a:t>“Divine honours were voted to Claudius, and his funeral solemnities were celebrated precisely as those of the deified Augustus, Agrippina emulating the magnificence of her great-grandmother </a:t>
            </a:r>
            <a:r>
              <a:rPr lang="en-GB" dirty="0" err="1" smtClean="0"/>
              <a:t>Livia</a:t>
            </a:r>
            <a:r>
              <a:rPr lang="en-GB" dirty="0" smtClean="0"/>
              <a:t>. His will, however, was not read, lest the preference of the stepson to the son should leave a disquieting impression of injustice and invidiousness upon the mind of the common people.” – </a:t>
            </a:r>
            <a:r>
              <a:rPr lang="en-GB" b="1" dirty="0" smtClean="0"/>
              <a:t>Tacitus </a:t>
            </a:r>
            <a:r>
              <a:rPr lang="en-GB" b="1" i="1" dirty="0" smtClean="0"/>
              <a:t>Annals </a:t>
            </a:r>
            <a:r>
              <a:rPr lang="en-GB" b="1" dirty="0" smtClean="0"/>
              <a:t>12.69</a:t>
            </a:r>
            <a:r>
              <a:rPr lang="en-GB" dirty="0" smtClean="0"/>
              <a:t>.</a:t>
            </a:r>
            <a:endParaRPr lang="en-GB" dirty="0"/>
          </a:p>
        </p:txBody>
      </p:sp>
      <p:pic>
        <p:nvPicPr>
          <p:cNvPr id="9218" name="Picture 2"/>
          <p:cNvPicPr>
            <a:picLocks noGrp="1" noChangeAspect="1" noChangeArrowheads="1"/>
          </p:cNvPicPr>
          <p:nvPr>
            <p:ph sz="half" idx="2"/>
          </p:nvPr>
        </p:nvPicPr>
        <p:blipFill>
          <a:blip r:embed="rId2" cstate="print"/>
          <a:srcRect/>
          <a:stretch>
            <a:fillRect/>
          </a:stretch>
        </p:blipFill>
        <p:spPr bwMode="auto">
          <a:xfrm>
            <a:off x="4788024" y="1628800"/>
            <a:ext cx="4038600" cy="2808312"/>
          </a:xfrm>
          <a:prstGeom prst="rect">
            <a:avLst/>
          </a:prstGeom>
          <a:noFill/>
          <a:ln w="9525">
            <a:noFill/>
            <a:miter lim="800000"/>
            <a:headEnd/>
            <a:tailEnd/>
          </a:ln>
        </p:spPr>
      </p:pic>
      <p:sp>
        <p:nvSpPr>
          <p:cNvPr id="7" name="Rectangle 6"/>
          <p:cNvSpPr/>
          <p:nvPr/>
        </p:nvSpPr>
        <p:spPr>
          <a:xfrm>
            <a:off x="4716016" y="4509120"/>
            <a:ext cx="4176464" cy="1815882"/>
          </a:xfrm>
          <a:prstGeom prst="rect">
            <a:avLst/>
          </a:prstGeom>
        </p:spPr>
        <p:txBody>
          <a:bodyPr wrap="square">
            <a:spAutoFit/>
          </a:bodyPr>
          <a:lstStyle/>
          <a:p>
            <a:r>
              <a:rPr lang="en-GB" sz="1600" dirty="0" err="1"/>
              <a:t>Divus</a:t>
            </a:r>
            <a:r>
              <a:rPr lang="en-GB" sz="1600" dirty="0"/>
              <a:t> Claudius AV </a:t>
            </a:r>
            <a:r>
              <a:rPr lang="en-GB" sz="1600" dirty="0" err="1"/>
              <a:t>Aureus</a:t>
            </a:r>
            <a:r>
              <a:rPr lang="en-GB" sz="1600" dirty="0"/>
              <a:t>. Lyons mint, under Nero, 54-55 AD. DIVVS CLAVDIVS AVGVSTVS, laureate head left / </a:t>
            </a:r>
            <a:r>
              <a:rPr lang="en-GB" sz="1600" dirty="0" err="1"/>
              <a:t>tensa</a:t>
            </a:r>
            <a:r>
              <a:rPr lang="en-GB" sz="1600" dirty="0"/>
              <a:t> with a temple-like pediment surmounted by figures of Victories and horses, all drawn by four horses right; EX S C in ex. - </a:t>
            </a:r>
            <a:r>
              <a:rPr lang="en-GB" sz="1600" b="1" dirty="0"/>
              <a:t>RIC 4; BMC 4. </a:t>
            </a:r>
            <a:endParaRPr lang="en-GB" sz="16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260649"/>
            <a:ext cx="8496944" cy="5256584"/>
          </a:xfrm>
          <a:prstGeom prst="rect">
            <a:avLst/>
          </a:prstGeom>
        </p:spPr>
        <p:txBody>
          <a:bodyPr wrap="square">
            <a:spAutoFit/>
          </a:bodyPr>
          <a:lstStyle/>
          <a:p>
            <a:r>
              <a:rPr lang="en-GB" sz="2600" dirty="0" smtClean="0"/>
              <a:t>“Nero </a:t>
            </a:r>
            <a:r>
              <a:rPr lang="en-GB" sz="2600" dirty="0"/>
              <a:t>started off with a parade of virtue, giving Claudius a lavish funeral, at which he delivered the oration in person; and then deifying him. He also exalted the memory of his father </a:t>
            </a:r>
            <a:r>
              <a:rPr lang="en-GB" sz="2600" dirty="0" err="1"/>
              <a:t>Domitius</a:t>
            </a:r>
            <a:r>
              <a:rPr lang="en-GB" sz="2600" dirty="0"/>
              <a:t>, and turned over all his public and private affairs to Agrippina‘s management. On the day of his accession the password he gave to the military tribune on duty was </a:t>
            </a:r>
            <a:r>
              <a:rPr lang="en-GB" sz="2600" dirty="0" smtClean="0"/>
              <a:t>‘The </a:t>
            </a:r>
            <a:r>
              <a:rPr lang="en-GB" sz="2600" dirty="0"/>
              <a:t>Best of </a:t>
            </a:r>
            <a:r>
              <a:rPr lang="en-GB" sz="2600" dirty="0" smtClean="0"/>
              <a:t>Mothers’, </a:t>
            </a:r>
            <a:r>
              <a:rPr lang="en-GB" sz="2600" dirty="0"/>
              <a:t>and she and he often rode out together through the streets in her litter. Nero founded a colony at </a:t>
            </a:r>
            <a:r>
              <a:rPr lang="en-GB" sz="2600" dirty="0" err="1"/>
              <a:t>Antium</a:t>
            </a:r>
            <a:r>
              <a:rPr lang="en-GB" sz="2600" dirty="0"/>
              <a:t> consisting of praetorian veterans, augmented by a groups of rich retired </a:t>
            </a:r>
            <a:r>
              <a:rPr lang="en-GB" sz="2600" dirty="0" err="1"/>
              <a:t>primipilares</a:t>
            </a:r>
            <a:r>
              <a:rPr lang="en-GB" sz="2600" dirty="0"/>
              <a:t>, who he had move from their previous homes; he also built a harbour there, at great expense</a:t>
            </a:r>
            <a:r>
              <a:rPr lang="en-GB" sz="2600" dirty="0" smtClean="0"/>
              <a:t>.” </a:t>
            </a:r>
            <a:r>
              <a:rPr lang="en-GB" sz="2600" dirty="0"/>
              <a:t>– </a:t>
            </a:r>
            <a:r>
              <a:rPr lang="en-GB" sz="2600" b="1" dirty="0"/>
              <a:t>Suetonius </a:t>
            </a:r>
            <a:r>
              <a:rPr lang="en-GB" sz="2600" b="1" i="1" dirty="0"/>
              <a:t>Nero </a:t>
            </a:r>
            <a:r>
              <a:rPr lang="en-GB" sz="2600" b="1" dirty="0" smtClean="0"/>
              <a:t>9</a:t>
            </a:r>
            <a:r>
              <a:rPr lang="en-GB" sz="2600" dirty="0" smtClean="0"/>
              <a:t>.</a:t>
            </a:r>
            <a:r>
              <a:rPr lang="en-GB" sz="2600" b="1" dirty="0" smtClean="0"/>
              <a:t> </a:t>
            </a:r>
            <a:endParaRPr lang="en-GB" sz="2600" dirty="0"/>
          </a:p>
        </p:txBody>
      </p:sp>
      <p:sp>
        <p:nvSpPr>
          <p:cNvPr id="3" name="Rectangle 2"/>
          <p:cNvSpPr/>
          <p:nvPr/>
        </p:nvSpPr>
        <p:spPr>
          <a:xfrm>
            <a:off x="251520" y="5589240"/>
            <a:ext cx="8640960" cy="1292662"/>
          </a:xfrm>
          <a:prstGeom prst="rect">
            <a:avLst/>
          </a:prstGeom>
        </p:spPr>
        <p:txBody>
          <a:bodyPr wrap="square">
            <a:spAutoFit/>
          </a:bodyPr>
          <a:lstStyle/>
          <a:p>
            <a:r>
              <a:rPr lang="en-GB" sz="2600" b="1" dirty="0" smtClean="0"/>
              <a:t>Tacitus </a:t>
            </a:r>
            <a:r>
              <a:rPr lang="en-GB" sz="2600" b="1" i="1" dirty="0" smtClean="0"/>
              <a:t>Annals </a:t>
            </a:r>
            <a:r>
              <a:rPr lang="en-GB" sz="2600" b="1" dirty="0" smtClean="0"/>
              <a:t>14.27 </a:t>
            </a:r>
            <a:r>
              <a:rPr lang="en-GB" sz="2600" dirty="0" smtClean="0"/>
              <a:t> - mentions establishing veterans at </a:t>
            </a:r>
            <a:r>
              <a:rPr lang="en-GB" sz="2600" dirty="0" err="1" smtClean="0"/>
              <a:t>Antium</a:t>
            </a:r>
            <a:r>
              <a:rPr lang="en-GB" sz="2600" dirty="0" smtClean="0"/>
              <a:t> in AD 60. </a:t>
            </a:r>
          </a:p>
          <a:p>
            <a:endParaRPr lang="en-GB" sz="2600" b="1"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395536" y="2780928"/>
            <a:ext cx="8424936" cy="2376264"/>
          </a:xfrm>
          <a:prstGeom prst="rect">
            <a:avLst/>
          </a:prstGeom>
        </p:spPr>
        <p:txBody>
          <a:bodyPr vert="horz">
            <a:normAutofit/>
          </a:bodyPr>
          <a:lstStyle/>
          <a:p>
            <a:pPr marL="274320" indent="-274320" algn="ctr">
              <a:spcBef>
                <a:spcPct val="20000"/>
              </a:spcBef>
              <a:buClr>
                <a:srgbClr val="D16349"/>
              </a:buClr>
              <a:buSzPct val="85000"/>
              <a:defRPr/>
            </a:pPr>
            <a:r>
              <a:rPr lang="en-GB" sz="6000" b="1" dirty="0">
                <a:solidFill>
                  <a:prstClr val="black"/>
                </a:solidFill>
              </a:rPr>
              <a:t>The </a:t>
            </a:r>
            <a:r>
              <a:rPr lang="en-GB" sz="6000" b="1" i="1" dirty="0" err="1">
                <a:solidFill>
                  <a:prstClr val="black"/>
                </a:solidFill>
              </a:rPr>
              <a:t>Apocolocyntosis</a:t>
            </a:r>
            <a:r>
              <a:rPr lang="en-GB" sz="6000" b="1" i="1" dirty="0">
                <a:solidFill>
                  <a:prstClr val="black"/>
                </a:solidFill>
              </a:rPr>
              <a:t> </a:t>
            </a:r>
            <a:endParaRPr lang="en-GB" sz="6000" b="1" i="1"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303251989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a:t>
            </a:r>
            <a:r>
              <a:rPr lang="en-GB" sz="4000" i="1" dirty="0" err="1"/>
              <a:t>Apocolocyntosis</a:t>
            </a:r>
            <a:r>
              <a:rPr lang="en-GB" dirty="0"/>
              <a:t> </a:t>
            </a:r>
          </a:p>
        </p:txBody>
      </p:sp>
      <p:sp>
        <p:nvSpPr>
          <p:cNvPr id="3" name="Content Placeholder 2"/>
          <p:cNvSpPr>
            <a:spLocks noGrp="1"/>
          </p:cNvSpPr>
          <p:nvPr>
            <p:ph sz="quarter" idx="1"/>
          </p:nvPr>
        </p:nvSpPr>
        <p:spPr>
          <a:xfrm>
            <a:off x="179512" y="1527048"/>
            <a:ext cx="8784976" cy="5214320"/>
          </a:xfrm>
        </p:spPr>
        <p:txBody>
          <a:bodyPr>
            <a:normAutofit fontScale="92500"/>
          </a:bodyPr>
          <a:lstStyle/>
          <a:p>
            <a:r>
              <a:rPr lang="en-GB" i="1" dirty="0" err="1"/>
              <a:t>Apocolocyntosis</a:t>
            </a:r>
            <a:r>
              <a:rPr lang="en-GB" i="1" dirty="0"/>
              <a:t> </a:t>
            </a:r>
            <a:r>
              <a:rPr lang="en-GB" dirty="0" smtClean="0"/>
              <a:t>– transformation into a gourd (English scholars often use pumpkin) – perhaps meaning something like transformation of a Pumpkin-head (i.e. an idiot). </a:t>
            </a:r>
          </a:p>
          <a:p>
            <a:pPr lvl="1"/>
            <a:r>
              <a:rPr lang="en-GB" dirty="0" smtClean="0"/>
              <a:t>‘Seneca </a:t>
            </a:r>
            <a:r>
              <a:rPr lang="en-GB" dirty="0"/>
              <a:t>himself had composed a work that he called "</a:t>
            </a:r>
            <a:r>
              <a:rPr lang="en-GB" dirty="0" err="1"/>
              <a:t>Pumpkinification</a:t>
            </a:r>
            <a:r>
              <a:rPr lang="en-GB" dirty="0"/>
              <a:t>" — a word formed on the analogy of "</a:t>
            </a:r>
            <a:r>
              <a:rPr lang="en-GB" dirty="0" smtClean="0"/>
              <a:t>deification“’ – Cassius </a:t>
            </a:r>
            <a:r>
              <a:rPr lang="en-GB" dirty="0" err="1" smtClean="0"/>
              <a:t>Dio</a:t>
            </a:r>
            <a:r>
              <a:rPr lang="en-GB" dirty="0" smtClean="0"/>
              <a:t> 60.35.</a:t>
            </a:r>
          </a:p>
          <a:p>
            <a:endParaRPr lang="en-GB" sz="200" dirty="0" smtClean="0"/>
          </a:p>
          <a:p>
            <a:r>
              <a:rPr lang="en-GB" dirty="0" smtClean="0"/>
              <a:t>Most likely composed for the Saturnalia in AD 54</a:t>
            </a:r>
          </a:p>
          <a:p>
            <a:pPr lvl="1"/>
            <a:r>
              <a:rPr lang="en-GB" dirty="0" smtClean="0"/>
              <a:t>This festival ran (by imperial period) from 17</a:t>
            </a:r>
            <a:r>
              <a:rPr lang="en-GB" baseline="30000" dirty="0" smtClean="0"/>
              <a:t>th</a:t>
            </a:r>
            <a:r>
              <a:rPr lang="en-GB" dirty="0" smtClean="0"/>
              <a:t> to the 23</a:t>
            </a:r>
            <a:r>
              <a:rPr lang="en-GB" baseline="30000" dirty="0" smtClean="0"/>
              <a:t>rd</a:t>
            </a:r>
            <a:r>
              <a:rPr lang="en-GB" dirty="0" smtClean="0"/>
              <a:t> of December. </a:t>
            </a:r>
          </a:p>
          <a:p>
            <a:pPr lvl="1"/>
            <a:endParaRPr lang="en-GB" sz="200" dirty="0"/>
          </a:p>
          <a:p>
            <a:r>
              <a:rPr lang="en-GB" dirty="0" smtClean="0"/>
              <a:t>Very likely written by Seneca the Younger, though some have been reluctant to assign the text to him:</a:t>
            </a:r>
          </a:p>
          <a:p>
            <a:pPr lvl="1"/>
            <a:r>
              <a:rPr lang="en-GB" dirty="0" smtClean="0"/>
              <a:t>Tone and character of the text</a:t>
            </a:r>
          </a:p>
          <a:p>
            <a:pPr lvl="1"/>
            <a:r>
              <a:rPr lang="en-GB" dirty="0" smtClean="0"/>
              <a:t>Similarities (</a:t>
            </a:r>
            <a:r>
              <a:rPr lang="en-GB" dirty="0" err="1" smtClean="0"/>
              <a:t>Menippean</a:t>
            </a:r>
            <a:r>
              <a:rPr lang="en-GB" dirty="0" smtClean="0"/>
              <a:t> satire) to Petronius’ </a:t>
            </a:r>
            <a:r>
              <a:rPr lang="en-GB" i="1" dirty="0" err="1" smtClean="0"/>
              <a:t>Satyricon</a:t>
            </a:r>
            <a:r>
              <a:rPr lang="en-GB" dirty="0" smtClean="0"/>
              <a:t>.</a:t>
            </a:r>
          </a:p>
          <a:p>
            <a:pPr lvl="1"/>
            <a:r>
              <a:rPr lang="en-GB" dirty="0" smtClean="0"/>
              <a:t>The title </a:t>
            </a:r>
            <a:r>
              <a:rPr lang="en-GB" i="1" dirty="0" err="1" smtClean="0"/>
              <a:t>Apocolocyntosis</a:t>
            </a:r>
            <a:r>
              <a:rPr lang="en-GB" i="1" dirty="0" smtClean="0"/>
              <a:t> </a:t>
            </a:r>
            <a:r>
              <a:rPr lang="en-GB" dirty="0" smtClean="0"/>
              <a:t>mentioned by Cassius </a:t>
            </a:r>
            <a:r>
              <a:rPr lang="en-GB" dirty="0" err="1" smtClean="0"/>
              <a:t>Dio</a:t>
            </a:r>
            <a:r>
              <a:rPr lang="en-GB" dirty="0" smtClean="0"/>
              <a:t> not found in the manuscript tradition. </a:t>
            </a:r>
          </a:p>
          <a:p>
            <a:pPr lvl="1"/>
            <a:endParaRPr lang="en-GB" dirty="0" smtClean="0"/>
          </a:p>
          <a:p>
            <a:endParaRPr lang="en-GB" dirty="0"/>
          </a:p>
        </p:txBody>
      </p:sp>
    </p:spTree>
    <p:extLst>
      <p:ext uri="{BB962C8B-B14F-4D97-AF65-F5344CB8AC3E}">
        <p14:creationId xmlns:p14="http://schemas.microsoft.com/office/powerpoint/2010/main" val="27067259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Menippean</a:t>
            </a:r>
            <a:r>
              <a:rPr lang="en-GB" dirty="0" smtClean="0"/>
              <a:t> satire and Monarchy</a:t>
            </a:r>
            <a:endParaRPr lang="en-GB" dirty="0"/>
          </a:p>
        </p:txBody>
      </p:sp>
      <p:sp>
        <p:nvSpPr>
          <p:cNvPr id="3" name="Content Placeholder 2"/>
          <p:cNvSpPr>
            <a:spLocks noGrp="1"/>
          </p:cNvSpPr>
          <p:nvPr>
            <p:ph sz="quarter" idx="1"/>
          </p:nvPr>
        </p:nvSpPr>
        <p:spPr>
          <a:xfrm>
            <a:off x="179512" y="1527048"/>
            <a:ext cx="8656640" cy="5070304"/>
          </a:xfrm>
        </p:spPr>
        <p:txBody>
          <a:bodyPr/>
          <a:lstStyle/>
          <a:p>
            <a:r>
              <a:rPr lang="en-GB" dirty="0" smtClean="0"/>
              <a:t>This text a near complete example of this literary form (sections 7 and 8 unfortunately not surviving). </a:t>
            </a:r>
          </a:p>
          <a:p>
            <a:endParaRPr lang="en-GB" sz="1000" dirty="0"/>
          </a:p>
          <a:p>
            <a:r>
              <a:rPr lang="en-GB" dirty="0" smtClean="0"/>
              <a:t>It a mixture of prose and verse – designed to be playful and irreverent (at the expense of people, heroes and gods). </a:t>
            </a:r>
          </a:p>
          <a:p>
            <a:endParaRPr lang="en-GB" sz="1000" dirty="0"/>
          </a:p>
          <a:p>
            <a:r>
              <a:rPr lang="en-GB" dirty="0" smtClean="0"/>
              <a:t>Public honouring of Claudius and the private mockery.</a:t>
            </a:r>
          </a:p>
          <a:p>
            <a:endParaRPr lang="en-GB" sz="1000" dirty="0"/>
          </a:p>
          <a:p>
            <a:r>
              <a:rPr lang="en-GB" dirty="0" smtClean="0"/>
              <a:t>Contrast </a:t>
            </a:r>
            <a:r>
              <a:rPr lang="en-GB" dirty="0"/>
              <a:t>between </a:t>
            </a:r>
            <a:r>
              <a:rPr lang="en-GB" i="1" dirty="0" err="1" smtClean="0"/>
              <a:t>Apocolocyntosis</a:t>
            </a:r>
            <a:r>
              <a:rPr lang="en-GB" i="1" dirty="0" smtClean="0"/>
              <a:t> </a:t>
            </a:r>
            <a:r>
              <a:rPr lang="en-GB" dirty="0" smtClean="0"/>
              <a:t>(monarch gone wrong) and the </a:t>
            </a:r>
            <a:r>
              <a:rPr lang="en-GB" i="1" dirty="0" smtClean="0"/>
              <a:t>De </a:t>
            </a:r>
            <a:r>
              <a:rPr lang="en-GB" i="1" dirty="0" err="1" smtClean="0"/>
              <a:t>Clementia</a:t>
            </a:r>
            <a:r>
              <a:rPr lang="en-GB" i="1" dirty="0" smtClean="0"/>
              <a:t> </a:t>
            </a:r>
            <a:r>
              <a:rPr lang="en-GB" dirty="0" smtClean="0"/>
              <a:t>(ideal stoic ruler). </a:t>
            </a:r>
            <a:endParaRPr lang="en-GB" i="1" dirty="0" smtClean="0"/>
          </a:p>
          <a:p>
            <a:endParaRPr lang="en-GB" dirty="0"/>
          </a:p>
          <a:p>
            <a:endParaRPr lang="en-GB" dirty="0" smtClean="0"/>
          </a:p>
          <a:p>
            <a:endParaRPr lang="en-GB" dirty="0"/>
          </a:p>
          <a:p>
            <a:endParaRPr lang="en-GB" dirty="0" smtClean="0"/>
          </a:p>
        </p:txBody>
      </p:sp>
    </p:spTree>
    <p:extLst>
      <p:ext uri="{BB962C8B-B14F-4D97-AF65-F5344CB8AC3E}">
        <p14:creationId xmlns:p14="http://schemas.microsoft.com/office/powerpoint/2010/main" val="2624415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t>
            </a:r>
            <a:r>
              <a:rPr lang="en-GB" i="1" dirty="0" smtClean="0"/>
              <a:t>Saturnalia </a:t>
            </a:r>
            <a:r>
              <a:rPr lang="en-GB" dirty="0" smtClean="0"/>
              <a:t>and the audience</a:t>
            </a:r>
            <a:endParaRPr lang="en-GB" dirty="0"/>
          </a:p>
        </p:txBody>
      </p:sp>
      <p:sp>
        <p:nvSpPr>
          <p:cNvPr id="3" name="Content Placeholder 2"/>
          <p:cNvSpPr>
            <a:spLocks noGrp="1"/>
          </p:cNvSpPr>
          <p:nvPr>
            <p:ph sz="quarter" idx="1"/>
          </p:nvPr>
        </p:nvSpPr>
        <p:spPr>
          <a:xfrm>
            <a:off x="301752" y="1527048"/>
            <a:ext cx="8503920" cy="5070304"/>
          </a:xfrm>
        </p:spPr>
        <p:txBody>
          <a:bodyPr/>
          <a:lstStyle/>
          <a:p>
            <a:r>
              <a:rPr lang="en-GB" i="1" dirty="0" smtClean="0"/>
              <a:t>Saturnalia </a:t>
            </a:r>
            <a:r>
              <a:rPr lang="en-GB" dirty="0" smtClean="0"/>
              <a:t>– features a carnival atmosphere, inversion of social norms, and gift-giving</a:t>
            </a:r>
            <a:r>
              <a:rPr lang="en-GB" dirty="0"/>
              <a:t>. </a:t>
            </a:r>
            <a:r>
              <a:rPr lang="en-GB" i="1" dirty="0" err="1"/>
              <a:t>Saturnalicius</a:t>
            </a:r>
            <a:r>
              <a:rPr lang="en-GB" i="1" dirty="0"/>
              <a:t> </a:t>
            </a:r>
            <a:r>
              <a:rPr lang="en-GB" i="1" dirty="0" err="1" smtClean="0"/>
              <a:t>princeps</a:t>
            </a:r>
            <a:r>
              <a:rPr lang="en-GB" i="1" dirty="0" smtClean="0"/>
              <a:t> </a:t>
            </a:r>
            <a:r>
              <a:rPr lang="en-GB" dirty="0" smtClean="0"/>
              <a:t>selects absurd/comic tasks for the participants to undertake. </a:t>
            </a:r>
            <a:endParaRPr lang="en-GB" i="1" dirty="0" smtClean="0"/>
          </a:p>
          <a:p>
            <a:endParaRPr lang="en-GB" sz="400" dirty="0" smtClean="0"/>
          </a:p>
          <a:p>
            <a:r>
              <a:rPr lang="en-GB" dirty="0" smtClean="0"/>
              <a:t>Audience restricted members of the imperial court? Was such a sophisticated piece only meant for a one-off reading? </a:t>
            </a:r>
          </a:p>
          <a:p>
            <a:pPr lvl="1"/>
            <a:r>
              <a:rPr lang="en-GB" dirty="0" smtClean="0"/>
              <a:t>Is </a:t>
            </a:r>
            <a:r>
              <a:rPr lang="en-GB" dirty="0" err="1" smtClean="0"/>
              <a:t>Britannicus</a:t>
            </a:r>
            <a:r>
              <a:rPr lang="en-GB" dirty="0" smtClean="0"/>
              <a:t> present when the text is delivered? – Tacitus </a:t>
            </a:r>
            <a:r>
              <a:rPr lang="en-GB" i="1" dirty="0"/>
              <a:t>Annals </a:t>
            </a:r>
            <a:r>
              <a:rPr lang="en-GB" dirty="0" smtClean="0"/>
              <a:t>13.15.1.</a:t>
            </a:r>
          </a:p>
          <a:p>
            <a:pPr lvl="1"/>
            <a:endParaRPr lang="en-GB" sz="400" dirty="0" smtClean="0"/>
          </a:p>
          <a:p>
            <a:r>
              <a:rPr lang="en-GB" dirty="0" smtClean="0"/>
              <a:t>Claudius presented as </a:t>
            </a:r>
            <a:r>
              <a:rPr lang="en-GB" i="1" dirty="0" err="1" smtClean="0"/>
              <a:t>Saturnalicius</a:t>
            </a:r>
            <a:r>
              <a:rPr lang="en-GB" i="1" dirty="0" smtClean="0"/>
              <a:t> </a:t>
            </a:r>
            <a:r>
              <a:rPr lang="en-GB" i="1" dirty="0" err="1" smtClean="0"/>
              <a:t>princeps</a:t>
            </a:r>
            <a:r>
              <a:rPr lang="en-GB" i="1" dirty="0" smtClean="0"/>
              <a:t> </a:t>
            </a:r>
            <a:r>
              <a:rPr lang="en-GB" dirty="0" smtClean="0"/>
              <a:t>“lord of misrule” (for his whole reign!) </a:t>
            </a:r>
            <a:endParaRPr lang="en-GB" dirty="0"/>
          </a:p>
        </p:txBody>
      </p:sp>
    </p:spTree>
    <p:extLst>
      <p:ext uri="{BB962C8B-B14F-4D97-AF65-F5344CB8AC3E}">
        <p14:creationId xmlns:p14="http://schemas.microsoft.com/office/powerpoint/2010/main" val="16707330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sz="quarter" idx="1"/>
          </p:nvPr>
        </p:nvSpPr>
        <p:spPr>
          <a:xfrm>
            <a:off x="301752" y="1628800"/>
            <a:ext cx="8662736" cy="4968552"/>
          </a:xfrm>
        </p:spPr>
        <p:txBody>
          <a:bodyPr>
            <a:normAutofit lnSpcReduction="10000"/>
          </a:bodyPr>
          <a:lstStyle/>
          <a:p>
            <a:r>
              <a:rPr lang="en-GB" dirty="0"/>
              <a:t>Griffin, M. T. 1984: </a:t>
            </a:r>
            <a:r>
              <a:rPr lang="en-GB" i="1" dirty="0"/>
              <a:t>Nero: The End of a Dynasty</a:t>
            </a:r>
            <a:r>
              <a:rPr lang="en-GB" dirty="0"/>
              <a:t>. Yale. – chapter 2.</a:t>
            </a:r>
          </a:p>
          <a:p>
            <a:endParaRPr lang="en-GB" sz="500" dirty="0" smtClean="0"/>
          </a:p>
          <a:p>
            <a:r>
              <a:rPr lang="en-GB" dirty="0" err="1" smtClean="0"/>
              <a:t>Shotter</a:t>
            </a:r>
            <a:r>
              <a:rPr lang="en-GB" dirty="0" smtClean="0"/>
              <a:t>, D. 2008: </a:t>
            </a:r>
            <a:r>
              <a:rPr lang="en-GB" i="1" dirty="0" smtClean="0"/>
              <a:t>Nero Caesar Augustus: Emperor of Rome</a:t>
            </a:r>
            <a:r>
              <a:rPr lang="en-GB" dirty="0" smtClean="0"/>
              <a:t>. London. – chapter 2 and 3</a:t>
            </a:r>
            <a:r>
              <a:rPr lang="en-GB" dirty="0" smtClean="0"/>
              <a:t>.</a:t>
            </a:r>
          </a:p>
          <a:p>
            <a:endParaRPr lang="en-GB" sz="500" dirty="0"/>
          </a:p>
          <a:p>
            <a:r>
              <a:rPr lang="en-GB" dirty="0" err="1" smtClean="0"/>
              <a:t>Whitton</a:t>
            </a:r>
            <a:r>
              <a:rPr lang="en-GB" dirty="0" smtClean="0"/>
              <a:t>, C. </a:t>
            </a:r>
            <a:r>
              <a:rPr lang="en-GB" dirty="0"/>
              <a:t>L. </a:t>
            </a:r>
            <a:r>
              <a:rPr lang="en-GB" dirty="0" smtClean="0"/>
              <a:t>2013: </a:t>
            </a:r>
            <a:r>
              <a:rPr lang="en-GB" dirty="0"/>
              <a:t>‘Seneca, </a:t>
            </a:r>
            <a:r>
              <a:rPr lang="en-GB" dirty="0" err="1"/>
              <a:t>Apocolocyntosis</a:t>
            </a:r>
            <a:r>
              <a:rPr lang="en-GB" dirty="0"/>
              <a:t>’, in </a:t>
            </a:r>
            <a:r>
              <a:rPr lang="en-GB" i="1" dirty="0"/>
              <a:t>A Companion to the </a:t>
            </a:r>
            <a:r>
              <a:rPr lang="en-GB" i="1" dirty="0" err="1"/>
              <a:t>Neronian</a:t>
            </a:r>
            <a:r>
              <a:rPr lang="en-GB" i="1" dirty="0"/>
              <a:t> Age</a:t>
            </a:r>
            <a:r>
              <a:rPr lang="en-GB" dirty="0"/>
              <a:t> (Buckley, E. and </a:t>
            </a:r>
            <a:r>
              <a:rPr lang="en-GB" dirty="0" err="1"/>
              <a:t>Dinter</a:t>
            </a:r>
            <a:r>
              <a:rPr lang="en-GB" dirty="0"/>
              <a:t>, M. T. eds.), Wiley-Blackwell: </a:t>
            </a:r>
            <a:r>
              <a:rPr lang="en-GB" dirty="0" smtClean="0"/>
              <a:t>151-169.</a:t>
            </a:r>
            <a:endParaRPr lang="en-GB" dirty="0" smtClean="0"/>
          </a:p>
          <a:p>
            <a:pPr marL="0" indent="0">
              <a:buNone/>
            </a:pPr>
            <a:endParaRPr lang="en-GB" sz="500" dirty="0" smtClean="0"/>
          </a:p>
          <a:p>
            <a:r>
              <a:rPr lang="en-GB" dirty="0" smtClean="0"/>
              <a:t>Suetonius </a:t>
            </a:r>
            <a:r>
              <a:rPr lang="en-GB" i="1" dirty="0" smtClean="0"/>
              <a:t>Nero </a:t>
            </a:r>
            <a:r>
              <a:rPr lang="en-GB" dirty="0" smtClean="0"/>
              <a:t>1-7.</a:t>
            </a:r>
          </a:p>
          <a:p>
            <a:endParaRPr lang="en-GB" sz="500" dirty="0" smtClean="0"/>
          </a:p>
          <a:p>
            <a:r>
              <a:rPr lang="en-GB" dirty="0" err="1" smtClean="0"/>
              <a:t>Dio</a:t>
            </a:r>
            <a:r>
              <a:rPr lang="en-GB" dirty="0" smtClean="0"/>
              <a:t> Cassius 61.33-35.</a:t>
            </a:r>
          </a:p>
          <a:p>
            <a:endParaRPr lang="en-GB" sz="500" dirty="0" smtClean="0"/>
          </a:p>
          <a:p>
            <a:r>
              <a:rPr lang="en-GB" dirty="0" smtClean="0"/>
              <a:t>Tacitus </a:t>
            </a:r>
            <a:r>
              <a:rPr lang="en-GB" i="1" dirty="0" smtClean="0"/>
              <a:t>Annals </a:t>
            </a:r>
            <a:r>
              <a:rPr lang="en-GB" dirty="0" smtClean="0"/>
              <a:t>book 12.</a:t>
            </a:r>
            <a:endParaRPr lang="en-GB"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754</TotalTime>
  <Words>2172</Words>
  <Application>Microsoft Office PowerPoint</Application>
  <PresentationFormat>On-screen Show (4:3)</PresentationFormat>
  <Paragraphs>132</Paragraphs>
  <Slides>21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Georgia</vt:lpstr>
      <vt:lpstr>Wingdings</vt:lpstr>
      <vt:lpstr>Wingdings 2</vt:lpstr>
      <vt:lpstr>Civic</vt:lpstr>
      <vt:lpstr>Literature and Culture in the Reign of Nero</vt:lpstr>
      <vt:lpstr>PowerPoint Presentation</vt:lpstr>
      <vt:lpstr>PowerPoint Presentation</vt:lpstr>
      <vt:lpstr>Nero’s Early Childhood</vt:lpstr>
      <vt:lpstr>Agrippina’s Marriage to Claudius</vt:lpstr>
      <vt:lpstr>Nero’s Adoption</vt:lpstr>
      <vt:lpstr>Nero’s Early Career</vt:lpstr>
      <vt:lpstr>PowerPoint Presentation</vt:lpstr>
      <vt:lpstr>Britannicus</vt:lpstr>
      <vt:lpstr>PowerPoint Presentation</vt:lpstr>
      <vt:lpstr>Death of Claudius (1)</vt:lpstr>
      <vt:lpstr>Death of Claudius (2)</vt:lpstr>
      <vt:lpstr>Securing the Succession</vt:lpstr>
      <vt:lpstr>PowerPoint Presentation</vt:lpstr>
      <vt:lpstr>Deification of Claudius</vt:lpstr>
      <vt:lpstr>PowerPoint Presentation</vt:lpstr>
      <vt:lpstr>PowerPoint Presentation</vt:lpstr>
      <vt:lpstr>The Apocolocyntosis </vt:lpstr>
      <vt:lpstr>Menippean satire and Monarchy</vt:lpstr>
      <vt:lpstr>The Saturnalia and the audience</vt:lpstr>
      <vt:lpstr>Bibliography</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Infamous and Damned? The Emperor Nero and the Julio-Claudian Dynasty</dc:title>
  <dc:creator>m.cobb</dc:creator>
  <cp:lastModifiedBy>Matthew Cobb</cp:lastModifiedBy>
  <cp:revision>139</cp:revision>
  <dcterms:created xsi:type="dcterms:W3CDTF">2013-10-16T13:24:42Z</dcterms:created>
  <dcterms:modified xsi:type="dcterms:W3CDTF">2016-10-17T14:22:19Z</dcterms:modified>
</cp:coreProperties>
</file>