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3"/>
  </p:notesMasterIdLst>
  <p:sldIdLst>
    <p:sldId id="256" r:id="rId2"/>
    <p:sldId id="257" r:id="rId3"/>
    <p:sldId id="258" r:id="rId4"/>
    <p:sldId id="259" r:id="rId5"/>
    <p:sldId id="260" r:id="rId6"/>
    <p:sldId id="262" r:id="rId7"/>
    <p:sldId id="261"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015" autoAdjust="0"/>
  </p:normalViewPr>
  <p:slideViewPr>
    <p:cSldViewPr snapToGrid="0">
      <p:cViewPr varScale="1">
        <p:scale>
          <a:sx n="59" d="100"/>
          <a:sy n="59" d="100"/>
        </p:scale>
        <p:origin x="161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Key Statistics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PK"/>
        </a:p>
      </c:txPr>
    </c:title>
    <c:autoTitleDeleted val="0"/>
    <c:plotArea>
      <c:layout/>
      <c:barChart>
        <c:barDir val="col"/>
        <c:grouping val="clustered"/>
        <c:varyColors val="0"/>
        <c:ser>
          <c:idx val="0"/>
          <c:order val="0"/>
          <c:tx>
            <c:strRef>
              <c:f>Sheet1!$B$1</c:f>
              <c:strCache>
                <c:ptCount val="1"/>
                <c:pt idx="0">
                  <c:v>Percentages</c:v>
                </c:pt>
              </c:strCache>
            </c:strRef>
          </c:tx>
          <c:spPr>
            <a:solidFill>
              <a:schemeClr val="accent1"/>
            </a:solidFill>
            <a:ln>
              <a:noFill/>
            </a:ln>
            <a:effectLst/>
          </c:spPr>
          <c:invertIfNegative val="0"/>
          <c:cat>
            <c:strRef>
              <c:f>Sheet1!$A$2:$A$4</c:f>
              <c:strCache>
                <c:ptCount val="3"/>
                <c:pt idx="0">
                  <c:v>Females</c:v>
                </c:pt>
                <c:pt idx="1">
                  <c:v>Black Employees</c:v>
                </c:pt>
                <c:pt idx="2">
                  <c:v>Latino</c:v>
                </c:pt>
              </c:strCache>
            </c:strRef>
          </c:cat>
          <c:val>
            <c:numRef>
              <c:f>Sheet1!$B$2:$B$4</c:f>
              <c:numCache>
                <c:formatCode>0.00%</c:formatCode>
                <c:ptCount val="3"/>
                <c:pt idx="0" formatCode="0%">
                  <c:v>0.33</c:v>
                </c:pt>
                <c:pt idx="1">
                  <c:v>5.2999999999999999E-2</c:v>
                </c:pt>
                <c:pt idx="2">
                  <c:v>8.7999999999999995E-2</c:v>
                </c:pt>
              </c:numCache>
            </c:numRef>
          </c:val>
          <c:extLst>
            <c:ext xmlns:c16="http://schemas.microsoft.com/office/drawing/2014/chart" uri="{C3380CC4-5D6E-409C-BE32-E72D297353CC}">
              <c16:uniqueId val="{00000000-F5CD-4D40-91D7-9E05437E8235}"/>
            </c:ext>
          </c:extLst>
        </c:ser>
        <c:dLbls>
          <c:showLegendKey val="0"/>
          <c:showVal val="0"/>
          <c:showCatName val="0"/>
          <c:showSerName val="0"/>
          <c:showPercent val="0"/>
          <c:showBubbleSize val="0"/>
        </c:dLbls>
        <c:gapWidth val="219"/>
        <c:overlap val="-27"/>
        <c:axId val="773836415"/>
        <c:axId val="773831423"/>
      </c:barChart>
      <c:catAx>
        <c:axId val="7738364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PK"/>
          </a:p>
        </c:txPr>
        <c:crossAx val="773831423"/>
        <c:crosses val="autoZero"/>
        <c:auto val="1"/>
        <c:lblAlgn val="ctr"/>
        <c:lblOffset val="100"/>
        <c:noMultiLvlLbl val="0"/>
      </c:catAx>
      <c:valAx>
        <c:axId val="773831423"/>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PK"/>
          </a:p>
        </c:txPr>
        <c:crossAx val="77383641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PK"/>
        </a:p>
      </c:txPr>
    </c:legend>
    <c:plotVisOnly val="1"/>
    <c:dispBlanksAs val="gap"/>
    <c:showDLblsOverMax val="0"/>
  </c:chart>
  <c:spPr>
    <a:noFill/>
    <a:ln>
      <a:noFill/>
    </a:ln>
    <a:effectLst/>
  </c:spPr>
  <c:txPr>
    <a:bodyPr/>
    <a:lstStyle/>
    <a:p>
      <a:pPr>
        <a:defRPr/>
      </a:pPr>
      <a:endParaRPr lang="en-PK"/>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418A62-A0EB-4141-8FCD-75FEDF59D93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C9D2049-8986-4E45-A287-0A9AC8D3BD78}">
      <dgm:prSet phldrT="[Text]"/>
      <dgm:spPr/>
      <dgm:t>
        <a:bodyPr/>
        <a:lstStyle/>
        <a:p>
          <a:r>
            <a:rPr lang="en-US" dirty="0"/>
            <a:t>Impact on Innovation:</a:t>
          </a:r>
        </a:p>
      </dgm:t>
    </dgm:pt>
    <dgm:pt modelId="{4C5F28C1-E495-4352-A7B7-CC43CC9E20D3}" type="parTrans" cxnId="{668B4A8C-C45B-4379-9C6A-087436C092CC}">
      <dgm:prSet/>
      <dgm:spPr/>
      <dgm:t>
        <a:bodyPr/>
        <a:lstStyle/>
        <a:p>
          <a:endParaRPr lang="en-US"/>
        </a:p>
      </dgm:t>
    </dgm:pt>
    <dgm:pt modelId="{A57C00B0-EC60-4189-B99A-92C575E0E0EA}" type="sibTrans" cxnId="{668B4A8C-C45B-4379-9C6A-087436C092CC}">
      <dgm:prSet/>
      <dgm:spPr/>
      <dgm:t>
        <a:bodyPr/>
        <a:lstStyle/>
        <a:p>
          <a:endParaRPr lang="en-US"/>
        </a:p>
      </dgm:t>
    </dgm:pt>
    <dgm:pt modelId="{D19AD1E9-B25C-4538-9512-0816A0D0BA73}">
      <dgm:prSet/>
      <dgm:spPr/>
      <dgm:t>
        <a:bodyPr/>
        <a:lstStyle/>
        <a:p>
          <a:r>
            <a:rPr lang="en-US" dirty="0"/>
            <a:t>Task force teams are more effective than similar kind teams</a:t>
          </a:r>
        </a:p>
      </dgm:t>
    </dgm:pt>
    <dgm:pt modelId="{B1F9226E-1368-4F73-AEB3-51F6909FA5FF}" type="parTrans" cxnId="{D0E0F4FF-64B0-448D-A65A-0DFBEFD17D97}">
      <dgm:prSet/>
      <dgm:spPr/>
      <dgm:t>
        <a:bodyPr/>
        <a:lstStyle/>
        <a:p>
          <a:endParaRPr lang="en-US"/>
        </a:p>
      </dgm:t>
    </dgm:pt>
    <dgm:pt modelId="{D078340B-DF7F-4B17-9AF3-77B2ABF09421}" type="sibTrans" cxnId="{D0E0F4FF-64B0-448D-A65A-0DFBEFD17D97}">
      <dgm:prSet/>
      <dgm:spPr/>
      <dgm:t>
        <a:bodyPr/>
        <a:lstStyle/>
        <a:p>
          <a:endParaRPr lang="en-US"/>
        </a:p>
      </dgm:t>
    </dgm:pt>
    <dgm:pt modelId="{66EE113B-4BB7-4B47-B0B0-EFD5DA9B5135}">
      <dgm:prSet/>
      <dgm:spPr/>
      <dgm:t>
        <a:bodyPr/>
        <a:lstStyle/>
        <a:p>
          <a:r>
            <a:rPr lang="en-US" dirty="0"/>
            <a:t>Lack of diversity kills creativity and problem solving</a:t>
          </a:r>
        </a:p>
      </dgm:t>
    </dgm:pt>
    <dgm:pt modelId="{88BE863F-C469-4CAE-B2AA-681B5D845BC4}" type="parTrans" cxnId="{A1CE6435-7622-46F4-A6E6-B8BFA8730D1D}">
      <dgm:prSet/>
      <dgm:spPr/>
      <dgm:t>
        <a:bodyPr/>
        <a:lstStyle/>
        <a:p>
          <a:endParaRPr lang="en-US"/>
        </a:p>
      </dgm:t>
    </dgm:pt>
    <dgm:pt modelId="{D9484E36-7DD9-44E2-B041-3F9D86E51450}" type="sibTrans" cxnId="{A1CE6435-7622-46F4-A6E6-B8BFA8730D1D}">
      <dgm:prSet/>
      <dgm:spPr/>
      <dgm:t>
        <a:bodyPr/>
        <a:lstStyle/>
        <a:p>
          <a:endParaRPr lang="en-US"/>
        </a:p>
      </dgm:t>
    </dgm:pt>
    <dgm:pt modelId="{B402172D-11E9-4F6C-8192-1735E1E52DB9}">
      <dgm:prSet/>
      <dgm:spPr/>
      <dgm:t>
        <a:bodyPr/>
        <a:lstStyle/>
        <a:p>
          <a:r>
            <a:rPr lang="en-US" dirty="0"/>
            <a:t>Employee Morale and Retention</a:t>
          </a:r>
        </a:p>
      </dgm:t>
    </dgm:pt>
    <dgm:pt modelId="{6604F603-EBCA-4A36-8CB0-40A92FCDF4DD}" type="parTrans" cxnId="{2B7AF73F-9C8D-4E05-BEC2-C51E566BE906}">
      <dgm:prSet/>
      <dgm:spPr/>
      <dgm:t>
        <a:bodyPr/>
        <a:lstStyle/>
        <a:p>
          <a:endParaRPr lang="en-US"/>
        </a:p>
      </dgm:t>
    </dgm:pt>
    <dgm:pt modelId="{94AE8877-AE8D-4596-A81A-55CF0A109597}" type="sibTrans" cxnId="{2B7AF73F-9C8D-4E05-BEC2-C51E566BE906}">
      <dgm:prSet/>
      <dgm:spPr/>
      <dgm:t>
        <a:bodyPr/>
        <a:lstStyle/>
        <a:p>
          <a:endParaRPr lang="en-US"/>
        </a:p>
      </dgm:t>
    </dgm:pt>
    <dgm:pt modelId="{A1736684-C02D-40B5-B279-5345E02434EB}">
      <dgm:prSet/>
      <dgm:spPr/>
      <dgm:t>
        <a:bodyPr/>
        <a:lstStyle/>
        <a:p>
          <a:r>
            <a:rPr lang="en-US" dirty="0"/>
            <a:t>The underrepresented groups had a high turnover.</a:t>
          </a:r>
        </a:p>
      </dgm:t>
    </dgm:pt>
    <dgm:pt modelId="{E433C368-4CB7-422D-9B18-06907505A985}" type="parTrans" cxnId="{88EDF438-7489-456D-AF08-16E9BD1A9631}">
      <dgm:prSet/>
      <dgm:spPr/>
      <dgm:t>
        <a:bodyPr/>
        <a:lstStyle/>
        <a:p>
          <a:endParaRPr lang="en-US"/>
        </a:p>
      </dgm:t>
    </dgm:pt>
    <dgm:pt modelId="{5897F2A1-9DA1-442C-A8CA-093BA24F5186}" type="sibTrans" cxnId="{88EDF438-7489-456D-AF08-16E9BD1A9631}">
      <dgm:prSet/>
      <dgm:spPr/>
      <dgm:t>
        <a:bodyPr/>
        <a:lstStyle/>
        <a:p>
          <a:endParaRPr lang="en-US"/>
        </a:p>
      </dgm:t>
    </dgm:pt>
    <dgm:pt modelId="{7813E1F9-3C6B-4C70-9FDA-53EF8F36CDCC}">
      <dgm:prSet/>
      <dgm:spPr/>
      <dgm:t>
        <a:bodyPr/>
        <a:lstStyle/>
        <a:p>
          <a:r>
            <a:rPr lang="en-US" dirty="0"/>
            <a:t>Decreased employee engagement</a:t>
          </a:r>
        </a:p>
      </dgm:t>
    </dgm:pt>
    <dgm:pt modelId="{0D2B7A37-4E04-43EE-9802-CB13E6583CAB}" type="parTrans" cxnId="{731AFC86-D166-40C2-939B-00A029E08EC7}">
      <dgm:prSet/>
      <dgm:spPr/>
      <dgm:t>
        <a:bodyPr/>
        <a:lstStyle/>
        <a:p>
          <a:endParaRPr lang="en-US"/>
        </a:p>
      </dgm:t>
    </dgm:pt>
    <dgm:pt modelId="{A73FB789-DBD0-4A22-AD14-D5E6AA071E74}" type="sibTrans" cxnId="{731AFC86-D166-40C2-939B-00A029E08EC7}">
      <dgm:prSet/>
      <dgm:spPr/>
      <dgm:t>
        <a:bodyPr/>
        <a:lstStyle/>
        <a:p>
          <a:endParaRPr lang="en-US"/>
        </a:p>
      </dgm:t>
    </dgm:pt>
    <dgm:pt modelId="{0CF2B185-67B2-490A-9A47-F84D955DD784}">
      <dgm:prSet/>
      <dgm:spPr/>
      <dgm:t>
        <a:bodyPr/>
        <a:lstStyle/>
        <a:p>
          <a:r>
            <a:rPr lang="en-US" dirty="0"/>
            <a:t>Reputation and Brand Image</a:t>
          </a:r>
        </a:p>
      </dgm:t>
    </dgm:pt>
    <dgm:pt modelId="{C513C436-06C9-40DC-A9B5-DC9FB095B7D1}" type="parTrans" cxnId="{5332DB75-39FD-456B-BFA8-E19D66B2EAC5}">
      <dgm:prSet/>
      <dgm:spPr/>
      <dgm:t>
        <a:bodyPr/>
        <a:lstStyle/>
        <a:p>
          <a:endParaRPr lang="en-US"/>
        </a:p>
      </dgm:t>
    </dgm:pt>
    <dgm:pt modelId="{0043054E-4E37-4BA4-9B5A-2A125491BDB1}" type="sibTrans" cxnId="{5332DB75-39FD-456B-BFA8-E19D66B2EAC5}">
      <dgm:prSet/>
      <dgm:spPr/>
      <dgm:t>
        <a:bodyPr/>
        <a:lstStyle/>
        <a:p>
          <a:endParaRPr lang="en-US"/>
        </a:p>
      </dgm:t>
    </dgm:pt>
    <dgm:pt modelId="{7E5D0855-C793-4B8A-8457-779D67D408E6}">
      <dgm:prSet/>
      <dgm:spPr/>
      <dgm:t>
        <a:bodyPr/>
        <a:lstStyle/>
        <a:p>
          <a:r>
            <a:rPr lang="en-US" dirty="0"/>
            <a:t>Community pressure and the media attention</a:t>
          </a:r>
        </a:p>
      </dgm:t>
    </dgm:pt>
    <dgm:pt modelId="{2C87282E-EFAD-402E-B1DB-46FA2621E193}" type="parTrans" cxnId="{E433A734-0475-4A94-8570-CF4CF02FE7A2}">
      <dgm:prSet/>
      <dgm:spPr/>
      <dgm:t>
        <a:bodyPr/>
        <a:lstStyle/>
        <a:p>
          <a:endParaRPr lang="en-US"/>
        </a:p>
      </dgm:t>
    </dgm:pt>
    <dgm:pt modelId="{6373B7DD-2C72-4078-ADEF-528A99A47B88}" type="sibTrans" cxnId="{E433A734-0475-4A94-8570-CF4CF02FE7A2}">
      <dgm:prSet/>
      <dgm:spPr/>
      <dgm:t>
        <a:bodyPr/>
        <a:lstStyle/>
        <a:p>
          <a:endParaRPr lang="en-US"/>
        </a:p>
      </dgm:t>
    </dgm:pt>
    <dgm:pt modelId="{CBD8C0CB-3EE8-4386-8840-1E8121349D0E}">
      <dgm:prSet/>
      <dgm:spPr/>
      <dgm:t>
        <a:bodyPr/>
        <a:lstStyle/>
        <a:p>
          <a:r>
            <a:rPr lang="en-US" dirty="0"/>
            <a:t>Then, there will be a negative effect on consumers’ confidence and their loyalty to the brand.</a:t>
          </a:r>
        </a:p>
      </dgm:t>
    </dgm:pt>
    <dgm:pt modelId="{B3820ABD-7D5C-433E-8BAF-D367FBCA2BAC}" type="parTrans" cxnId="{9DA47ED0-9DA5-42C5-AF2F-8909AAC80A5A}">
      <dgm:prSet/>
      <dgm:spPr/>
      <dgm:t>
        <a:bodyPr/>
        <a:lstStyle/>
        <a:p>
          <a:endParaRPr lang="en-US"/>
        </a:p>
      </dgm:t>
    </dgm:pt>
    <dgm:pt modelId="{5437C437-E65D-47AB-B90C-87766E7F4099}" type="sibTrans" cxnId="{9DA47ED0-9DA5-42C5-AF2F-8909AAC80A5A}">
      <dgm:prSet/>
      <dgm:spPr/>
      <dgm:t>
        <a:bodyPr/>
        <a:lstStyle/>
        <a:p>
          <a:endParaRPr lang="en-US"/>
        </a:p>
      </dgm:t>
    </dgm:pt>
    <dgm:pt modelId="{125E3997-E52D-4F0C-B384-30357AE27477}">
      <dgm:prSet/>
      <dgm:spPr/>
      <dgm:t>
        <a:bodyPr/>
        <a:lstStyle/>
        <a:p>
          <a:r>
            <a:rPr lang="en-US" dirty="0"/>
            <a:t>Financial Impact</a:t>
          </a:r>
        </a:p>
      </dgm:t>
    </dgm:pt>
    <dgm:pt modelId="{55E895E2-AC5D-43DA-8EF9-807B762924D1}" type="parTrans" cxnId="{B4EC9967-C7B0-4B35-9503-E2509D7F911D}">
      <dgm:prSet/>
      <dgm:spPr/>
      <dgm:t>
        <a:bodyPr/>
        <a:lstStyle/>
        <a:p>
          <a:endParaRPr lang="en-US"/>
        </a:p>
      </dgm:t>
    </dgm:pt>
    <dgm:pt modelId="{6DADD21F-9ECC-4575-9D81-6BF3C764A3BE}" type="sibTrans" cxnId="{B4EC9967-C7B0-4B35-9503-E2509D7F911D}">
      <dgm:prSet/>
      <dgm:spPr/>
      <dgm:t>
        <a:bodyPr/>
        <a:lstStyle/>
        <a:p>
          <a:endParaRPr lang="en-US"/>
        </a:p>
      </dgm:t>
    </dgm:pt>
    <dgm:pt modelId="{0D43A289-678A-460E-BBD3-DCB4547F4825}">
      <dgm:prSet/>
      <dgm:spPr/>
      <dgm:t>
        <a:bodyPr/>
        <a:lstStyle/>
        <a:p>
          <a:r>
            <a:rPr lang="en-US" dirty="0"/>
            <a:t>Finance and other expenses affiliated with the losing of the employees</a:t>
          </a:r>
        </a:p>
      </dgm:t>
    </dgm:pt>
    <dgm:pt modelId="{84EE964F-488B-45E9-BC01-DCB344336F93}" type="parTrans" cxnId="{43E9A4AA-5CBC-466E-BED7-448ED5E5F851}">
      <dgm:prSet/>
      <dgm:spPr/>
      <dgm:t>
        <a:bodyPr/>
        <a:lstStyle/>
        <a:p>
          <a:endParaRPr lang="en-US"/>
        </a:p>
      </dgm:t>
    </dgm:pt>
    <dgm:pt modelId="{81A45434-6671-492A-8793-B725A51FCE01}" type="sibTrans" cxnId="{43E9A4AA-5CBC-466E-BED7-448ED5E5F851}">
      <dgm:prSet/>
      <dgm:spPr/>
      <dgm:t>
        <a:bodyPr/>
        <a:lstStyle/>
        <a:p>
          <a:endParaRPr lang="en-US"/>
        </a:p>
      </dgm:t>
    </dgm:pt>
    <dgm:pt modelId="{B996130D-1A41-4272-B684-56A185B9C3FB}">
      <dgm:prSet/>
      <dgm:spPr/>
      <dgm:t>
        <a:bodyPr/>
        <a:lstStyle/>
        <a:p>
          <a:r>
            <a:rPr lang="en-US" dirty="0"/>
            <a:t>Loss of market competitiveness in the future</a:t>
          </a:r>
        </a:p>
      </dgm:t>
    </dgm:pt>
    <dgm:pt modelId="{0CE3CF7F-6379-4416-AC12-AE576991F731}" type="parTrans" cxnId="{C2E78E93-D55F-4EEF-88C5-A2FA0671200F}">
      <dgm:prSet/>
      <dgm:spPr/>
      <dgm:t>
        <a:bodyPr/>
        <a:lstStyle/>
        <a:p>
          <a:endParaRPr lang="en-US"/>
        </a:p>
      </dgm:t>
    </dgm:pt>
    <dgm:pt modelId="{195BE1B3-DB26-492E-8908-A2A21EE47554}" type="sibTrans" cxnId="{C2E78E93-D55F-4EEF-88C5-A2FA0671200F}">
      <dgm:prSet/>
      <dgm:spPr/>
      <dgm:t>
        <a:bodyPr/>
        <a:lstStyle/>
        <a:p>
          <a:endParaRPr lang="en-US"/>
        </a:p>
      </dgm:t>
    </dgm:pt>
    <dgm:pt modelId="{C009B67D-3F2C-496C-B5FB-A35C07C8ECD5}" type="pres">
      <dgm:prSet presAssocID="{C5418A62-A0EB-4141-8FCD-75FEDF59D930}" presName="vert0" presStyleCnt="0">
        <dgm:presLayoutVars>
          <dgm:dir/>
          <dgm:animOne val="branch"/>
          <dgm:animLvl val="lvl"/>
        </dgm:presLayoutVars>
      </dgm:prSet>
      <dgm:spPr/>
    </dgm:pt>
    <dgm:pt modelId="{096FF1DD-152F-4549-9B77-0C7055000D4D}" type="pres">
      <dgm:prSet presAssocID="{3C9D2049-8986-4E45-A287-0A9AC8D3BD78}" presName="thickLine" presStyleLbl="alignNode1" presStyleIdx="0" presStyleCnt="4"/>
      <dgm:spPr/>
    </dgm:pt>
    <dgm:pt modelId="{33173329-68A4-433B-B252-F3F61FD59640}" type="pres">
      <dgm:prSet presAssocID="{3C9D2049-8986-4E45-A287-0A9AC8D3BD78}" presName="horz1" presStyleCnt="0"/>
      <dgm:spPr/>
    </dgm:pt>
    <dgm:pt modelId="{60B1A84F-77ED-41BA-B26F-7BAB51CB874E}" type="pres">
      <dgm:prSet presAssocID="{3C9D2049-8986-4E45-A287-0A9AC8D3BD78}" presName="tx1" presStyleLbl="revTx" presStyleIdx="0" presStyleCnt="12"/>
      <dgm:spPr/>
    </dgm:pt>
    <dgm:pt modelId="{A8E62461-9881-45BB-9739-4F73EA95B75F}" type="pres">
      <dgm:prSet presAssocID="{3C9D2049-8986-4E45-A287-0A9AC8D3BD78}" presName="vert1" presStyleCnt="0"/>
      <dgm:spPr/>
    </dgm:pt>
    <dgm:pt modelId="{CAF03263-F994-473B-BCBA-50B4D9426C21}" type="pres">
      <dgm:prSet presAssocID="{D19AD1E9-B25C-4538-9512-0816A0D0BA73}" presName="vertSpace2a" presStyleCnt="0"/>
      <dgm:spPr/>
    </dgm:pt>
    <dgm:pt modelId="{34CDAF5C-D17E-45DA-9A19-B63D4BA84B7E}" type="pres">
      <dgm:prSet presAssocID="{D19AD1E9-B25C-4538-9512-0816A0D0BA73}" presName="horz2" presStyleCnt="0"/>
      <dgm:spPr/>
    </dgm:pt>
    <dgm:pt modelId="{875C796C-808E-4C8E-A165-AB5B432B1820}" type="pres">
      <dgm:prSet presAssocID="{D19AD1E9-B25C-4538-9512-0816A0D0BA73}" presName="horzSpace2" presStyleCnt="0"/>
      <dgm:spPr/>
    </dgm:pt>
    <dgm:pt modelId="{F9DE53A2-1DB7-4F28-A7F9-08EFB2FE564A}" type="pres">
      <dgm:prSet presAssocID="{D19AD1E9-B25C-4538-9512-0816A0D0BA73}" presName="tx2" presStyleLbl="revTx" presStyleIdx="1" presStyleCnt="12"/>
      <dgm:spPr/>
    </dgm:pt>
    <dgm:pt modelId="{5A49872B-52D5-4BAD-AE0E-02AD0A7DFE23}" type="pres">
      <dgm:prSet presAssocID="{D19AD1E9-B25C-4538-9512-0816A0D0BA73}" presName="vert2" presStyleCnt="0"/>
      <dgm:spPr/>
    </dgm:pt>
    <dgm:pt modelId="{908D6B41-A4D1-4CE1-A26C-5B638675A577}" type="pres">
      <dgm:prSet presAssocID="{D19AD1E9-B25C-4538-9512-0816A0D0BA73}" presName="thinLine2b" presStyleLbl="callout" presStyleIdx="0" presStyleCnt="8"/>
      <dgm:spPr/>
    </dgm:pt>
    <dgm:pt modelId="{A5420991-ABEF-45BD-AA09-635ECE7DAD95}" type="pres">
      <dgm:prSet presAssocID="{D19AD1E9-B25C-4538-9512-0816A0D0BA73}" presName="vertSpace2b" presStyleCnt="0"/>
      <dgm:spPr/>
    </dgm:pt>
    <dgm:pt modelId="{25C662CF-FB3C-4E1B-9A1F-145BF222931F}" type="pres">
      <dgm:prSet presAssocID="{66EE113B-4BB7-4B47-B0B0-EFD5DA9B5135}" presName="horz2" presStyleCnt="0"/>
      <dgm:spPr/>
    </dgm:pt>
    <dgm:pt modelId="{E0B1106E-2139-415E-ADA1-E0BE99424D6E}" type="pres">
      <dgm:prSet presAssocID="{66EE113B-4BB7-4B47-B0B0-EFD5DA9B5135}" presName="horzSpace2" presStyleCnt="0"/>
      <dgm:spPr/>
    </dgm:pt>
    <dgm:pt modelId="{B5C7D593-CD6E-40DD-A123-FC3143D4EB5C}" type="pres">
      <dgm:prSet presAssocID="{66EE113B-4BB7-4B47-B0B0-EFD5DA9B5135}" presName="tx2" presStyleLbl="revTx" presStyleIdx="2" presStyleCnt="12"/>
      <dgm:spPr/>
    </dgm:pt>
    <dgm:pt modelId="{60F323F1-5527-43D9-BAF0-CAE9502E1F38}" type="pres">
      <dgm:prSet presAssocID="{66EE113B-4BB7-4B47-B0B0-EFD5DA9B5135}" presName="vert2" presStyleCnt="0"/>
      <dgm:spPr/>
    </dgm:pt>
    <dgm:pt modelId="{A3C6C17D-C3E2-4156-ADCD-F03532B2D259}" type="pres">
      <dgm:prSet presAssocID="{66EE113B-4BB7-4B47-B0B0-EFD5DA9B5135}" presName="thinLine2b" presStyleLbl="callout" presStyleIdx="1" presStyleCnt="8"/>
      <dgm:spPr/>
    </dgm:pt>
    <dgm:pt modelId="{82D71A26-ED07-48FF-8850-DDC49817C548}" type="pres">
      <dgm:prSet presAssocID="{66EE113B-4BB7-4B47-B0B0-EFD5DA9B5135}" presName="vertSpace2b" presStyleCnt="0"/>
      <dgm:spPr/>
    </dgm:pt>
    <dgm:pt modelId="{AED1311A-50F5-4435-A650-21704908E5A8}" type="pres">
      <dgm:prSet presAssocID="{B402172D-11E9-4F6C-8192-1735E1E52DB9}" presName="thickLine" presStyleLbl="alignNode1" presStyleIdx="1" presStyleCnt="4"/>
      <dgm:spPr/>
    </dgm:pt>
    <dgm:pt modelId="{B4E1AB84-EDFF-440A-A800-960A1252FA6C}" type="pres">
      <dgm:prSet presAssocID="{B402172D-11E9-4F6C-8192-1735E1E52DB9}" presName="horz1" presStyleCnt="0"/>
      <dgm:spPr/>
    </dgm:pt>
    <dgm:pt modelId="{C3A75B97-720F-45D6-BED0-FBCD5F91CE53}" type="pres">
      <dgm:prSet presAssocID="{B402172D-11E9-4F6C-8192-1735E1E52DB9}" presName="tx1" presStyleLbl="revTx" presStyleIdx="3" presStyleCnt="12"/>
      <dgm:spPr/>
    </dgm:pt>
    <dgm:pt modelId="{60DD709E-4CD1-4C5A-8DEF-D44CF30ED2B9}" type="pres">
      <dgm:prSet presAssocID="{B402172D-11E9-4F6C-8192-1735E1E52DB9}" presName="vert1" presStyleCnt="0"/>
      <dgm:spPr/>
    </dgm:pt>
    <dgm:pt modelId="{C1C373AB-3A34-416A-AD6E-905E06991695}" type="pres">
      <dgm:prSet presAssocID="{A1736684-C02D-40B5-B279-5345E02434EB}" presName="vertSpace2a" presStyleCnt="0"/>
      <dgm:spPr/>
    </dgm:pt>
    <dgm:pt modelId="{B61F55D4-6B0E-4396-A14D-86015BB76D87}" type="pres">
      <dgm:prSet presAssocID="{A1736684-C02D-40B5-B279-5345E02434EB}" presName="horz2" presStyleCnt="0"/>
      <dgm:spPr/>
    </dgm:pt>
    <dgm:pt modelId="{ACD40107-4E50-4180-B882-B028C1200DED}" type="pres">
      <dgm:prSet presAssocID="{A1736684-C02D-40B5-B279-5345E02434EB}" presName="horzSpace2" presStyleCnt="0"/>
      <dgm:spPr/>
    </dgm:pt>
    <dgm:pt modelId="{90F9037D-26F3-449D-863B-CA499245EF6D}" type="pres">
      <dgm:prSet presAssocID="{A1736684-C02D-40B5-B279-5345E02434EB}" presName="tx2" presStyleLbl="revTx" presStyleIdx="4" presStyleCnt="12"/>
      <dgm:spPr/>
    </dgm:pt>
    <dgm:pt modelId="{4ECFD73B-77CD-42AB-9D99-FE86F4C6B9EE}" type="pres">
      <dgm:prSet presAssocID="{A1736684-C02D-40B5-B279-5345E02434EB}" presName="vert2" presStyleCnt="0"/>
      <dgm:spPr/>
    </dgm:pt>
    <dgm:pt modelId="{67207AD3-0CD2-41C5-95E8-25802E1B6A91}" type="pres">
      <dgm:prSet presAssocID="{A1736684-C02D-40B5-B279-5345E02434EB}" presName="thinLine2b" presStyleLbl="callout" presStyleIdx="2" presStyleCnt="8"/>
      <dgm:spPr/>
    </dgm:pt>
    <dgm:pt modelId="{EF838B03-1474-4742-8022-CC4C7D466020}" type="pres">
      <dgm:prSet presAssocID="{A1736684-C02D-40B5-B279-5345E02434EB}" presName="vertSpace2b" presStyleCnt="0"/>
      <dgm:spPr/>
    </dgm:pt>
    <dgm:pt modelId="{8CEA8B40-9C48-4F3A-BCC8-7A75C0A995E3}" type="pres">
      <dgm:prSet presAssocID="{7813E1F9-3C6B-4C70-9FDA-53EF8F36CDCC}" presName="horz2" presStyleCnt="0"/>
      <dgm:spPr/>
    </dgm:pt>
    <dgm:pt modelId="{953D8B63-36BD-4997-B68D-E4E97E31BD73}" type="pres">
      <dgm:prSet presAssocID="{7813E1F9-3C6B-4C70-9FDA-53EF8F36CDCC}" presName="horzSpace2" presStyleCnt="0"/>
      <dgm:spPr/>
    </dgm:pt>
    <dgm:pt modelId="{B31DD12D-74CC-44A3-838B-DF348A9D0A6D}" type="pres">
      <dgm:prSet presAssocID="{7813E1F9-3C6B-4C70-9FDA-53EF8F36CDCC}" presName="tx2" presStyleLbl="revTx" presStyleIdx="5" presStyleCnt="12"/>
      <dgm:spPr/>
    </dgm:pt>
    <dgm:pt modelId="{0FFA233F-A518-4A8D-BD41-9575E47756BD}" type="pres">
      <dgm:prSet presAssocID="{7813E1F9-3C6B-4C70-9FDA-53EF8F36CDCC}" presName="vert2" presStyleCnt="0"/>
      <dgm:spPr/>
    </dgm:pt>
    <dgm:pt modelId="{0FD5B9D8-5F61-4544-903F-1C4384859EB2}" type="pres">
      <dgm:prSet presAssocID="{7813E1F9-3C6B-4C70-9FDA-53EF8F36CDCC}" presName="thinLine2b" presStyleLbl="callout" presStyleIdx="3" presStyleCnt="8"/>
      <dgm:spPr/>
    </dgm:pt>
    <dgm:pt modelId="{49D65EB2-E638-4D48-8C1A-C4F9A2242962}" type="pres">
      <dgm:prSet presAssocID="{7813E1F9-3C6B-4C70-9FDA-53EF8F36CDCC}" presName="vertSpace2b" presStyleCnt="0"/>
      <dgm:spPr/>
    </dgm:pt>
    <dgm:pt modelId="{3CBD7860-DAB1-4B04-A234-05F40FA70AF9}" type="pres">
      <dgm:prSet presAssocID="{0CF2B185-67B2-490A-9A47-F84D955DD784}" presName="thickLine" presStyleLbl="alignNode1" presStyleIdx="2" presStyleCnt="4"/>
      <dgm:spPr/>
    </dgm:pt>
    <dgm:pt modelId="{95F2D7AD-DC9F-49DB-8209-6443236165EF}" type="pres">
      <dgm:prSet presAssocID="{0CF2B185-67B2-490A-9A47-F84D955DD784}" presName="horz1" presStyleCnt="0"/>
      <dgm:spPr/>
    </dgm:pt>
    <dgm:pt modelId="{A0160420-31AF-4C94-9F02-7248A2C71002}" type="pres">
      <dgm:prSet presAssocID="{0CF2B185-67B2-490A-9A47-F84D955DD784}" presName="tx1" presStyleLbl="revTx" presStyleIdx="6" presStyleCnt="12"/>
      <dgm:spPr/>
    </dgm:pt>
    <dgm:pt modelId="{B952DB20-058C-47BD-BAA7-A9BAF012F2F1}" type="pres">
      <dgm:prSet presAssocID="{0CF2B185-67B2-490A-9A47-F84D955DD784}" presName="vert1" presStyleCnt="0"/>
      <dgm:spPr/>
    </dgm:pt>
    <dgm:pt modelId="{9C73A40A-F1CC-454F-9C83-48BA21DB34EE}" type="pres">
      <dgm:prSet presAssocID="{7E5D0855-C793-4B8A-8457-779D67D408E6}" presName="vertSpace2a" presStyleCnt="0"/>
      <dgm:spPr/>
    </dgm:pt>
    <dgm:pt modelId="{4B738A24-CF4D-4295-AB91-41DB8948B1D1}" type="pres">
      <dgm:prSet presAssocID="{7E5D0855-C793-4B8A-8457-779D67D408E6}" presName="horz2" presStyleCnt="0"/>
      <dgm:spPr/>
    </dgm:pt>
    <dgm:pt modelId="{AB6498D6-8B62-4C20-B7EA-6A84CB3002DD}" type="pres">
      <dgm:prSet presAssocID="{7E5D0855-C793-4B8A-8457-779D67D408E6}" presName="horzSpace2" presStyleCnt="0"/>
      <dgm:spPr/>
    </dgm:pt>
    <dgm:pt modelId="{C143E936-F891-449E-B77B-0984C4CB6037}" type="pres">
      <dgm:prSet presAssocID="{7E5D0855-C793-4B8A-8457-779D67D408E6}" presName="tx2" presStyleLbl="revTx" presStyleIdx="7" presStyleCnt="12"/>
      <dgm:spPr/>
    </dgm:pt>
    <dgm:pt modelId="{E73D5B1E-99F2-4A1F-9EC8-BCEF1C1CBE6E}" type="pres">
      <dgm:prSet presAssocID="{7E5D0855-C793-4B8A-8457-779D67D408E6}" presName="vert2" presStyleCnt="0"/>
      <dgm:spPr/>
    </dgm:pt>
    <dgm:pt modelId="{B72211F7-3587-4FA9-AC43-13A6D68F31C4}" type="pres">
      <dgm:prSet presAssocID="{7E5D0855-C793-4B8A-8457-779D67D408E6}" presName="thinLine2b" presStyleLbl="callout" presStyleIdx="4" presStyleCnt="8"/>
      <dgm:spPr/>
    </dgm:pt>
    <dgm:pt modelId="{67C3E259-BA2D-41F2-85CE-104B01C7C2DB}" type="pres">
      <dgm:prSet presAssocID="{7E5D0855-C793-4B8A-8457-779D67D408E6}" presName="vertSpace2b" presStyleCnt="0"/>
      <dgm:spPr/>
    </dgm:pt>
    <dgm:pt modelId="{C4739A74-32F9-4E68-80BC-F4F7D93D559F}" type="pres">
      <dgm:prSet presAssocID="{CBD8C0CB-3EE8-4386-8840-1E8121349D0E}" presName="horz2" presStyleCnt="0"/>
      <dgm:spPr/>
    </dgm:pt>
    <dgm:pt modelId="{0636E3F0-C885-4B0F-9023-87707C7CD469}" type="pres">
      <dgm:prSet presAssocID="{CBD8C0CB-3EE8-4386-8840-1E8121349D0E}" presName="horzSpace2" presStyleCnt="0"/>
      <dgm:spPr/>
    </dgm:pt>
    <dgm:pt modelId="{730E5CD1-C4A5-4ECB-AFE8-60678827BDA3}" type="pres">
      <dgm:prSet presAssocID="{CBD8C0CB-3EE8-4386-8840-1E8121349D0E}" presName="tx2" presStyleLbl="revTx" presStyleIdx="8" presStyleCnt="12"/>
      <dgm:spPr/>
    </dgm:pt>
    <dgm:pt modelId="{768B2648-D660-43B1-91C9-BCA594199B9E}" type="pres">
      <dgm:prSet presAssocID="{CBD8C0CB-3EE8-4386-8840-1E8121349D0E}" presName="vert2" presStyleCnt="0"/>
      <dgm:spPr/>
    </dgm:pt>
    <dgm:pt modelId="{E7C84D66-C0A6-4F16-B67E-2A60CA9ABEE5}" type="pres">
      <dgm:prSet presAssocID="{CBD8C0CB-3EE8-4386-8840-1E8121349D0E}" presName="thinLine2b" presStyleLbl="callout" presStyleIdx="5" presStyleCnt="8"/>
      <dgm:spPr/>
    </dgm:pt>
    <dgm:pt modelId="{0648F1A9-A520-4D15-815C-609BCD3BE107}" type="pres">
      <dgm:prSet presAssocID="{CBD8C0CB-3EE8-4386-8840-1E8121349D0E}" presName="vertSpace2b" presStyleCnt="0"/>
      <dgm:spPr/>
    </dgm:pt>
    <dgm:pt modelId="{06CD9C55-FB53-4431-9634-BB61422865B3}" type="pres">
      <dgm:prSet presAssocID="{125E3997-E52D-4F0C-B384-30357AE27477}" presName="thickLine" presStyleLbl="alignNode1" presStyleIdx="3" presStyleCnt="4"/>
      <dgm:spPr/>
    </dgm:pt>
    <dgm:pt modelId="{70B5642C-DD0E-469F-93B5-06A3B3424453}" type="pres">
      <dgm:prSet presAssocID="{125E3997-E52D-4F0C-B384-30357AE27477}" presName="horz1" presStyleCnt="0"/>
      <dgm:spPr/>
    </dgm:pt>
    <dgm:pt modelId="{ED02F28C-4C8B-40EA-83A0-5FD2905C57AE}" type="pres">
      <dgm:prSet presAssocID="{125E3997-E52D-4F0C-B384-30357AE27477}" presName="tx1" presStyleLbl="revTx" presStyleIdx="9" presStyleCnt="12"/>
      <dgm:spPr/>
    </dgm:pt>
    <dgm:pt modelId="{BE02AE27-0D72-4C9C-B66C-2587CE4EAB52}" type="pres">
      <dgm:prSet presAssocID="{125E3997-E52D-4F0C-B384-30357AE27477}" presName="vert1" presStyleCnt="0"/>
      <dgm:spPr/>
    </dgm:pt>
    <dgm:pt modelId="{4982C7BB-FB3D-49D9-880B-D370E6649900}" type="pres">
      <dgm:prSet presAssocID="{0D43A289-678A-460E-BBD3-DCB4547F4825}" presName="vertSpace2a" presStyleCnt="0"/>
      <dgm:spPr/>
    </dgm:pt>
    <dgm:pt modelId="{C77E1F2A-21F2-423E-9B3A-CF7488D969F8}" type="pres">
      <dgm:prSet presAssocID="{0D43A289-678A-460E-BBD3-DCB4547F4825}" presName="horz2" presStyleCnt="0"/>
      <dgm:spPr/>
    </dgm:pt>
    <dgm:pt modelId="{43371573-6B97-4682-BD4C-3A9E28645BF6}" type="pres">
      <dgm:prSet presAssocID="{0D43A289-678A-460E-BBD3-DCB4547F4825}" presName="horzSpace2" presStyleCnt="0"/>
      <dgm:spPr/>
    </dgm:pt>
    <dgm:pt modelId="{98D0715A-7788-4789-8E86-F9C8598A2FB1}" type="pres">
      <dgm:prSet presAssocID="{0D43A289-678A-460E-BBD3-DCB4547F4825}" presName="tx2" presStyleLbl="revTx" presStyleIdx="10" presStyleCnt="12"/>
      <dgm:spPr/>
    </dgm:pt>
    <dgm:pt modelId="{61A57CBC-9F88-4183-889E-DBB5C03B82E7}" type="pres">
      <dgm:prSet presAssocID="{0D43A289-678A-460E-BBD3-DCB4547F4825}" presName="vert2" presStyleCnt="0"/>
      <dgm:spPr/>
    </dgm:pt>
    <dgm:pt modelId="{27773572-D562-4151-8720-18125CA65F0E}" type="pres">
      <dgm:prSet presAssocID="{0D43A289-678A-460E-BBD3-DCB4547F4825}" presName="thinLine2b" presStyleLbl="callout" presStyleIdx="6" presStyleCnt="8"/>
      <dgm:spPr/>
    </dgm:pt>
    <dgm:pt modelId="{8740B3FC-5645-4582-B4A4-A099190D30BA}" type="pres">
      <dgm:prSet presAssocID="{0D43A289-678A-460E-BBD3-DCB4547F4825}" presName="vertSpace2b" presStyleCnt="0"/>
      <dgm:spPr/>
    </dgm:pt>
    <dgm:pt modelId="{381CFB3C-84B5-454F-8A22-1CF8ED12AA5B}" type="pres">
      <dgm:prSet presAssocID="{B996130D-1A41-4272-B684-56A185B9C3FB}" presName="horz2" presStyleCnt="0"/>
      <dgm:spPr/>
    </dgm:pt>
    <dgm:pt modelId="{3E366042-967B-48B6-8DCC-B524EAD496EC}" type="pres">
      <dgm:prSet presAssocID="{B996130D-1A41-4272-B684-56A185B9C3FB}" presName="horzSpace2" presStyleCnt="0"/>
      <dgm:spPr/>
    </dgm:pt>
    <dgm:pt modelId="{D9FA9ACF-61E2-4B6C-8EBD-4A16B7319788}" type="pres">
      <dgm:prSet presAssocID="{B996130D-1A41-4272-B684-56A185B9C3FB}" presName="tx2" presStyleLbl="revTx" presStyleIdx="11" presStyleCnt="12"/>
      <dgm:spPr/>
    </dgm:pt>
    <dgm:pt modelId="{889DA364-B671-4DE4-8B91-E2976C21DB91}" type="pres">
      <dgm:prSet presAssocID="{B996130D-1A41-4272-B684-56A185B9C3FB}" presName="vert2" presStyleCnt="0"/>
      <dgm:spPr/>
    </dgm:pt>
    <dgm:pt modelId="{9F3939FB-82D9-4DB7-B4E4-A088101D2E9E}" type="pres">
      <dgm:prSet presAssocID="{B996130D-1A41-4272-B684-56A185B9C3FB}" presName="thinLine2b" presStyleLbl="callout" presStyleIdx="7" presStyleCnt="8"/>
      <dgm:spPr/>
    </dgm:pt>
    <dgm:pt modelId="{8E4BB165-8079-40D7-B5D4-D6F43EDA421F}" type="pres">
      <dgm:prSet presAssocID="{B996130D-1A41-4272-B684-56A185B9C3FB}" presName="vertSpace2b" presStyleCnt="0"/>
      <dgm:spPr/>
    </dgm:pt>
  </dgm:ptLst>
  <dgm:cxnLst>
    <dgm:cxn modelId="{FC3F0807-23FF-4F85-9ADA-38304719173C}" type="presOf" srcId="{D19AD1E9-B25C-4538-9512-0816A0D0BA73}" destId="{F9DE53A2-1DB7-4F28-A7F9-08EFB2FE564A}" srcOrd="0" destOrd="0" presId="urn:microsoft.com/office/officeart/2008/layout/LinedList"/>
    <dgm:cxn modelId="{8F56B707-5C61-4240-82F7-74642348370E}" type="presOf" srcId="{B996130D-1A41-4272-B684-56A185B9C3FB}" destId="{D9FA9ACF-61E2-4B6C-8EBD-4A16B7319788}" srcOrd="0" destOrd="0" presId="urn:microsoft.com/office/officeart/2008/layout/LinedList"/>
    <dgm:cxn modelId="{D8B6F828-D757-4061-ACB7-B6F04428C4DB}" type="presOf" srcId="{CBD8C0CB-3EE8-4386-8840-1E8121349D0E}" destId="{730E5CD1-C4A5-4ECB-AFE8-60678827BDA3}" srcOrd="0" destOrd="0" presId="urn:microsoft.com/office/officeart/2008/layout/LinedList"/>
    <dgm:cxn modelId="{E433A734-0475-4A94-8570-CF4CF02FE7A2}" srcId="{0CF2B185-67B2-490A-9A47-F84D955DD784}" destId="{7E5D0855-C793-4B8A-8457-779D67D408E6}" srcOrd="0" destOrd="0" parTransId="{2C87282E-EFAD-402E-B1DB-46FA2621E193}" sibTransId="{6373B7DD-2C72-4078-ADEF-528A99A47B88}"/>
    <dgm:cxn modelId="{A1CE6435-7622-46F4-A6E6-B8BFA8730D1D}" srcId="{3C9D2049-8986-4E45-A287-0A9AC8D3BD78}" destId="{66EE113B-4BB7-4B47-B0B0-EFD5DA9B5135}" srcOrd="1" destOrd="0" parTransId="{88BE863F-C469-4CAE-B2AA-681B5D845BC4}" sibTransId="{D9484E36-7DD9-44E2-B041-3F9D86E51450}"/>
    <dgm:cxn modelId="{26B7E636-F23E-48F2-BC7B-931D460060B6}" type="presOf" srcId="{A1736684-C02D-40B5-B279-5345E02434EB}" destId="{90F9037D-26F3-449D-863B-CA499245EF6D}" srcOrd="0" destOrd="0" presId="urn:microsoft.com/office/officeart/2008/layout/LinedList"/>
    <dgm:cxn modelId="{88EDF438-7489-456D-AF08-16E9BD1A9631}" srcId="{B402172D-11E9-4F6C-8192-1735E1E52DB9}" destId="{A1736684-C02D-40B5-B279-5345E02434EB}" srcOrd="0" destOrd="0" parTransId="{E433C368-4CB7-422D-9B18-06907505A985}" sibTransId="{5897F2A1-9DA1-442C-A8CA-093BA24F5186}"/>
    <dgm:cxn modelId="{FAA6F23F-B390-4C5E-8BA6-3E5D5760B01A}" type="presOf" srcId="{C5418A62-A0EB-4141-8FCD-75FEDF59D930}" destId="{C009B67D-3F2C-496C-B5FB-A35C07C8ECD5}" srcOrd="0" destOrd="0" presId="urn:microsoft.com/office/officeart/2008/layout/LinedList"/>
    <dgm:cxn modelId="{2B7AF73F-9C8D-4E05-BEC2-C51E566BE906}" srcId="{C5418A62-A0EB-4141-8FCD-75FEDF59D930}" destId="{B402172D-11E9-4F6C-8192-1735E1E52DB9}" srcOrd="1" destOrd="0" parTransId="{6604F603-EBCA-4A36-8CB0-40A92FCDF4DD}" sibTransId="{94AE8877-AE8D-4596-A81A-55CF0A109597}"/>
    <dgm:cxn modelId="{B4EC9967-C7B0-4B35-9503-E2509D7F911D}" srcId="{C5418A62-A0EB-4141-8FCD-75FEDF59D930}" destId="{125E3997-E52D-4F0C-B384-30357AE27477}" srcOrd="3" destOrd="0" parTransId="{55E895E2-AC5D-43DA-8EF9-807B762924D1}" sibTransId="{6DADD21F-9ECC-4575-9D81-6BF3C764A3BE}"/>
    <dgm:cxn modelId="{649AB04D-1501-46C6-A7E2-E201A4EDE165}" type="presOf" srcId="{125E3997-E52D-4F0C-B384-30357AE27477}" destId="{ED02F28C-4C8B-40EA-83A0-5FD2905C57AE}" srcOrd="0" destOrd="0" presId="urn:microsoft.com/office/officeart/2008/layout/LinedList"/>
    <dgm:cxn modelId="{5332DB75-39FD-456B-BFA8-E19D66B2EAC5}" srcId="{C5418A62-A0EB-4141-8FCD-75FEDF59D930}" destId="{0CF2B185-67B2-490A-9A47-F84D955DD784}" srcOrd="2" destOrd="0" parTransId="{C513C436-06C9-40DC-A9B5-DC9FB095B7D1}" sibTransId="{0043054E-4E37-4BA4-9B5A-2A125491BDB1}"/>
    <dgm:cxn modelId="{8C71F279-DA3D-4A64-9B78-959E9A41C4C8}" type="presOf" srcId="{7E5D0855-C793-4B8A-8457-779D67D408E6}" destId="{C143E936-F891-449E-B77B-0984C4CB6037}" srcOrd="0" destOrd="0" presId="urn:microsoft.com/office/officeart/2008/layout/LinedList"/>
    <dgm:cxn modelId="{9E0D8784-CF5E-4475-9F26-715B95F2BD90}" type="presOf" srcId="{66EE113B-4BB7-4B47-B0B0-EFD5DA9B5135}" destId="{B5C7D593-CD6E-40DD-A123-FC3143D4EB5C}" srcOrd="0" destOrd="0" presId="urn:microsoft.com/office/officeart/2008/layout/LinedList"/>
    <dgm:cxn modelId="{731AFC86-D166-40C2-939B-00A029E08EC7}" srcId="{B402172D-11E9-4F6C-8192-1735E1E52DB9}" destId="{7813E1F9-3C6B-4C70-9FDA-53EF8F36CDCC}" srcOrd="1" destOrd="0" parTransId="{0D2B7A37-4E04-43EE-9802-CB13E6583CAB}" sibTransId="{A73FB789-DBD0-4A22-AD14-D5E6AA071E74}"/>
    <dgm:cxn modelId="{668B4A8C-C45B-4379-9C6A-087436C092CC}" srcId="{C5418A62-A0EB-4141-8FCD-75FEDF59D930}" destId="{3C9D2049-8986-4E45-A287-0A9AC8D3BD78}" srcOrd="0" destOrd="0" parTransId="{4C5F28C1-E495-4352-A7B7-CC43CC9E20D3}" sibTransId="{A57C00B0-EC60-4189-B99A-92C575E0E0EA}"/>
    <dgm:cxn modelId="{C2E78E93-D55F-4EEF-88C5-A2FA0671200F}" srcId="{125E3997-E52D-4F0C-B384-30357AE27477}" destId="{B996130D-1A41-4272-B684-56A185B9C3FB}" srcOrd="1" destOrd="0" parTransId="{0CE3CF7F-6379-4416-AC12-AE576991F731}" sibTransId="{195BE1B3-DB26-492E-8908-A2A21EE47554}"/>
    <dgm:cxn modelId="{56BE6B9D-A68A-4BF9-8CD1-B58D987147CF}" type="presOf" srcId="{7813E1F9-3C6B-4C70-9FDA-53EF8F36CDCC}" destId="{B31DD12D-74CC-44A3-838B-DF348A9D0A6D}" srcOrd="0" destOrd="0" presId="urn:microsoft.com/office/officeart/2008/layout/LinedList"/>
    <dgm:cxn modelId="{7A67FB9D-F39B-47A9-8BC5-4C660B397AAE}" type="presOf" srcId="{3C9D2049-8986-4E45-A287-0A9AC8D3BD78}" destId="{60B1A84F-77ED-41BA-B26F-7BAB51CB874E}" srcOrd="0" destOrd="0" presId="urn:microsoft.com/office/officeart/2008/layout/LinedList"/>
    <dgm:cxn modelId="{F86DDEA0-1956-4249-8AFD-4A45DADB92C2}" type="presOf" srcId="{B402172D-11E9-4F6C-8192-1735E1E52DB9}" destId="{C3A75B97-720F-45D6-BED0-FBCD5F91CE53}" srcOrd="0" destOrd="0" presId="urn:microsoft.com/office/officeart/2008/layout/LinedList"/>
    <dgm:cxn modelId="{43E9A4AA-5CBC-466E-BED7-448ED5E5F851}" srcId="{125E3997-E52D-4F0C-B384-30357AE27477}" destId="{0D43A289-678A-460E-BBD3-DCB4547F4825}" srcOrd="0" destOrd="0" parTransId="{84EE964F-488B-45E9-BC01-DCB344336F93}" sibTransId="{81A45434-6671-492A-8793-B725A51FCE01}"/>
    <dgm:cxn modelId="{9DA47ED0-9DA5-42C5-AF2F-8909AAC80A5A}" srcId="{0CF2B185-67B2-490A-9A47-F84D955DD784}" destId="{CBD8C0CB-3EE8-4386-8840-1E8121349D0E}" srcOrd="1" destOrd="0" parTransId="{B3820ABD-7D5C-433E-8BAF-D367FBCA2BAC}" sibTransId="{5437C437-E65D-47AB-B90C-87766E7F4099}"/>
    <dgm:cxn modelId="{99DAD6D3-5DA1-4C54-BA47-7139A2FC19E2}" type="presOf" srcId="{0D43A289-678A-460E-BBD3-DCB4547F4825}" destId="{98D0715A-7788-4789-8E86-F9C8598A2FB1}" srcOrd="0" destOrd="0" presId="urn:microsoft.com/office/officeart/2008/layout/LinedList"/>
    <dgm:cxn modelId="{B33C1EE0-9D6D-40FE-94F9-66854A4FA78D}" type="presOf" srcId="{0CF2B185-67B2-490A-9A47-F84D955DD784}" destId="{A0160420-31AF-4C94-9F02-7248A2C71002}" srcOrd="0" destOrd="0" presId="urn:microsoft.com/office/officeart/2008/layout/LinedList"/>
    <dgm:cxn modelId="{D0E0F4FF-64B0-448D-A65A-0DFBEFD17D97}" srcId="{3C9D2049-8986-4E45-A287-0A9AC8D3BD78}" destId="{D19AD1E9-B25C-4538-9512-0816A0D0BA73}" srcOrd="0" destOrd="0" parTransId="{B1F9226E-1368-4F73-AEB3-51F6909FA5FF}" sibTransId="{D078340B-DF7F-4B17-9AF3-77B2ABF09421}"/>
    <dgm:cxn modelId="{EF09EAB9-A313-401F-AAC6-2A830DF8ADD9}" type="presParOf" srcId="{C009B67D-3F2C-496C-B5FB-A35C07C8ECD5}" destId="{096FF1DD-152F-4549-9B77-0C7055000D4D}" srcOrd="0" destOrd="0" presId="urn:microsoft.com/office/officeart/2008/layout/LinedList"/>
    <dgm:cxn modelId="{8F4651AC-5D97-4ABC-A23F-3F548EB143D3}" type="presParOf" srcId="{C009B67D-3F2C-496C-B5FB-A35C07C8ECD5}" destId="{33173329-68A4-433B-B252-F3F61FD59640}" srcOrd="1" destOrd="0" presId="urn:microsoft.com/office/officeart/2008/layout/LinedList"/>
    <dgm:cxn modelId="{F6A58D08-777E-4CB4-A7C8-582B860255B7}" type="presParOf" srcId="{33173329-68A4-433B-B252-F3F61FD59640}" destId="{60B1A84F-77ED-41BA-B26F-7BAB51CB874E}" srcOrd="0" destOrd="0" presId="urn:microsoft.com/office/officeart/2008/layout/LinedList"/>
    <dgm:cxn modelId="{3A300442-0460-49F2-8F05-35F72A65FBFA}" type="presParOf" srcId="{33173329-68A4-433B-B252-F3F61FD59640}" destId="{A8E62461-9881-45BB-9739-4F73EA95B75F}" srcOrd="1" destOrd="0" presId="urn:microsoft.com/office/officeart/2008/layout/LinedList"/>
    <dgm:cxn modelId="{A1BD4934-AADB-4D4F-BEF3-9D17EC15787C}" type="presParOf" srcId="{A8E62461-9881-45BB-9739-4F73EA95B75F}" destId="{CAF03263-F994-473B-BCBA-50B4D9426C21}" srcOrd="0" destOrd="0" presId="urn:microsoft.com/office/officeart/2008/layout/LinedList"/>
    <dgm:cxn modelId="{BCA8CFAA-D091-46AD-A4D3-456ED94A8EF5}" type="presParOf" srcId="{A8E62461-9881-45BB-9739-4F73EA95B75F}" destId="{34CDAF5C-D17E-45DA-9A19-B63D4BA84B7E}" srcOrd="1" destOrd="0" presId="urn:microsoft.com/office/officeart/2008/layout/LinedList"/>
    <dgm:cxn modelId="{961D49C0-2253-40E2-AA84-2B3CE2595D56}" type="presParOf" srcId="{34CDAF5C-D17E-45DA-9A19-B63D4BA84B7E}" destId="{875C796C-808E-4C8E-A165-AB5B432B1820}" srcOrd="0" destOrd="0" presId="urn:microsoft.com/office/officeart/2008/layout/LinedList"/>
    <dgm:cxn modelId="{02E164DF-0C44-4791-BC4F-9BB43F3F47BB}" type="presParOf" srcId="{34CDAF5C-D17E-45DA-9A19-B63D4BA84B7E}" destId="{F9DE53A2-1DB7-4F28-A7F9-08EFB2FE564A}" srcOrd="1" destOrd="0" presId="urn:microsoft.com/office/officeart/2008/layout/LinedList"/>
    <dgm:cxn modelId="{8E6CD8D8-5295-4E74-808E-802F194D198B}" type="presParOf" srcId="{34CDAF5C-D17E-45DA-9A19-B63D4BA84B7E}" destId="{5A49872B-52D5-4BAD-AE0E-02AD0A7DFE23}" srcOrd="2" destOrd="0" presId="urn:microsoft.com/office/officeart/2008/layout/LinedList"/>
    <dgm:cxn modelId="{64465431-1378-491F-8433-C4467A3F4073}" type="presParOf" srcId="{A8E62461-9881-45BB-9739-4F73EA95B75F}" destId="{908D6B41-A4D1-4CE1-A26C-5B638675A577}" srcOrd="2" destOrd="0" presId="urn:microsoft.com/office/officeart/2008/layout/LinedList"/>
    <dgm:cxn modelId="{DD63BB10-5B67-4E61-BA60-E664A2624779}" type="presParOf" srcId="{A8E62461-9881-45BB-9739-4F73EA95B75F}" destId="{A5420991-ABEF-45BD-AA09-635ECE7DAD95}" srcOrd="3" destOrd="0" presId="urn:microsoft.com/office/officeart/2008/layout/LinedList"/>
    <dgm:cxn modelId="{BF3B7838-FC00-4286-A493-DDFE02FF30E7}" type="presParOf" srcId="{A8E62461-9881-45BB-9739-4F73EA95B75F}" destId="{25C662CF-FB3C-4E1B-9A1F-145BF222931F}" srcOrd="4" destOrd="0" presId="urn:microsoft.com/office/officeart/2008/layout/LinedList"/>
    <dgm:cxn modelId="{E306B924-F588-4103-961F-D79129137C55}" type="presParOf" srcId="{25C662CF-FB3C-4E1B-9A1F-145BF222931F}" destId="{E0B1106E-2139-415E-ADA1-E0BE99424D6E}" srcOrd="0" destOrd="0" presId="urn:microsoft.com/office/officeart/2008/layout/LinedList"/>
    <dgm:cxn modelId="{479EA617-B615-4090-AF63-02460FC7E3D4}" type="presParOf" srcId="{25C662CF-FB3C-4E1B-9A1F-145BF222931F}" destId="{B5C7D593-CD6E-40DD-A123-FC3143D4EB5C}" srcOrd="1" destOrd="0" presId="urn:microsoft.com/office/officeart/2008/layout/LinedList"/>
    <dgm:cxn modelId="{1B01E5C1-7A6F-4950-8488-04FF60959D27}" type="presParOf" srcId="{25C662CF-FB3C-4E1B-9A1F-145BF222931F}" destId="{60F323F1-5527-43D9-BAF0-CAE9502E1F38}" srcOrd="2" destOrd="0" presId="urn:microsoft.com/office/officeart/2008/layout/LinedList"/>
    <dgm:cxn modelId="{15D54913-22FF-4CFD-8CB8-DA12B0A75758}" type="presParOf" srcId="{A8E62461-9881-45BB-9739-4F73EA95B75F}" destId="{A3C6C17D-C3E2-4156-ADCD-F03532B2D259}" srcOrd="5" destOrd="0" presId="urn:microsoft.com/office/officeart/2008/layout/LinedList"/>
    <dgm:cxn modelId="{E2C535E0-E73E-4199-8368-1CDA757AA0B7}" type="presParOf" srcId="{A8E62461-9881-45BB-9739-4F73EA95B75F}" destId="{82D71A26-ED07-48FF-8850-DDC49817C548}" srcOrd="6" destOrd="0" presId="urn:microsoft.com/office/officeart/2008/layout/LinedList"/>
    <dgm:cxn modelId="{AFE31225-5301-413D-81FE-555AF98E81D0}" type="presParOf" srcId="{C009B67D-3F2C-496C-B5FB-A35C07C8ECD5}" destId="{AED1311A-50F5-4435-A650-21704908E5A8}" srcOrd="2" destOrd="0" presId="urn:microsoft.com/office/officeart/2008/layout/LinedList"/>
    <dgm:cxn modelId="{1D8714B2-4813-4E81-A42A-0B5D6F74CF9A}" type="presParOf" srcId="{C009B67D-3F2C-496C-B5FB-A35C07C8ECD5}" destId="{B4E1AB84-EDFF-440A-A800-960A1252FA6C}" srcOrd="3" destOrd="0" presId="urn:microsoft.com/office/officeart/2008/layout/LinedList"/>
    <dgm:cxn modelId="{925C8861-2651-40FE-91E6-4BCA68CF1A33}" type="presParOf" srcId="{B4E1AB84-EDFF-440A-A800-960A1252FA6C}" destId="{C3A75B97-720F-45D6-BED0-FBCD5F91CE53}" srcOrd="0" destOrd="0" presId="urn:microsoft.com/office/officeart/2008/layout/LinedList"/>
    <dgm:cxn modelId="{D538E6A8-FF5B-4083-B321-BD7BAF0EFCFC}" type="presParOf" srcId="{B4E1AB84-EDFF-440A-A800-960A1252FA6C}" destId="{60DD709E-4CD1-4C5A-8DEF-D44CF30ED2B9}" srcOrd="1" destOrd="0" presId="urn:microsoft.com/office/officeart/2008/layout/LinedList"/>
    <dgm:cxn modelId="{030A0B99-32EB-46B9-886F-1DB595990B14}" type="presParOf" srcId="{60DD709E-4CD1-4C5A-8DEF-D44CF30ED2B9}" destId="{C1C373AB-3A34-416A-AD6E-905E06991695}" srcOrd="0" destOrd="0" presId="urn:microsoft.com/office/officeart/2008/layout/LinedList"/>
    <dgm:cxn modelId="{5DF346C0-91BF-4EA3-A5D9-28751975784C}" type="presParOf" srcId="{60DD709E-4CD1-4C5A-8DEF-D44CF30ED2B9}" destId="{B61F55D4-6B0E-4396-A14D-86015BB76D87}" srcOrd="1" destOrd="0" presId="urn:microsoft.com/office/officeart/2008/layout/LinedList"/>
    <dgm:cxn modelId="{A8B9B5F2-C5F9-4996-B650-D84584DC2343}" type="presParOf" srcId="{B61F55D4-6B0E-4396-A14D-86015BB76D87}" destId="{ACD40107-4E50-4180-B882-B028C1200DED}" srcOrd="0" destOrd="0" presId="urn:microsoft.com/office/officeart/2008/layout/LinedList"/>
    <dgm:cxn modelId="{C77A56AD-FC3F-465E-B3D7-2E37C80E0501}" type="presParOf" srcId="{B61F55D4-6B0E-4396-A14D-86015BB76D87}" destId="{90F9037D-26F3-449D-863B-CA499245EF6D}" srcOrd="1" destOrd="0" presId="urn:microsoft.com/office/officeart/2008/layout/LinedList"/>
    <dgm:cxn modelId="{CFE8E017-9C40-4D1C-A766-302A76D668C2}" type="presParOf" srcId="{B61F55D4-6B0E-4396-A14D-86015BB76D87}" destId="{4ECFD73B-77CD-42AB-9D99-FE86F4C6B9EE}" srcOrd="2" destOrd="0" presId="urn:microsoft.com/office/officeart/2008/layout/LinedList"/>
    <dgm:cxn modelId="{33D328AD-F1A3-4B96-8074-8EB853CA209C}" type="presParOf" srcId="{60DD709E-4CD1-4C5A-8DEF-D44CF30ED2B9}" destId="{67207AD3-0CD2-41C5-95E8-25802E1B6A91}" srcOrd="2" destOrd="0" presId="urn:microsoft.com/office/officeart/2008/layout/LinedList"/>
    <dgm:cxn modelId="{5A0FBBF6-CB20-4256-952C-2654DF93A16B}" type="presParOf" srcId="{60DD709E-4CD1-4C5A-8DEF-D44CF30ED2B9}" destId="{EF838B03-1474-4742-8022-CC4C7D466020}" srcOrd="3" destOrd="0" presId="urn:microsoft.com/office/officeart/2008/layout/LinedList"/>
    <dgm:cxn modelId="{C6823A46-7146-4D09-AE7C-E765226066F8}" type="presParOf" srcId="{60DD709E-4CD1-4C5A-8DEF-D44CF30ED2B9}" destId="{8CEA8B40-9C48-4F3A-BCC8-7A75C0A995E3}" srcOrd="4" destOrd="0" presId="urn:microsoft.com/office/officeart/2008/layout/LinedList"/>
    <dgm:cxn modelId="{8FFF3EC3-9514-4F6B-8F68-DADFC355BCA3}" type="presParOf" srcId="{8CEA8B40-9C48-4F3A-BCC8-7A75C0A995E3}" destId="{953D8B63-36BD-4997-B68D-E4E97E31BD73}" srcOrd="0" destOrd="0" presId="urn:microsoft.com/office/officeart/2008/layout/LinedList"/>
    <dgm:cxn modelId="{F6B68327-51B0-4E77-8DC6-246C2CF39A67}" type="presParOf" srcId="{8CEA8B40-9C48-4F3A-BCC8-7A75C0A995E3}" destId="{B31DD12D-74CC-44A3-838B-DF348A9D0A6D}" srcOrd="1" destOrd="0" presId="urn:microsoft.com/office/officeart/2008/layout/LinedList"/>
    <dgm:cxn modelId="{C8E75421-BB61-4301-9778-EC65CEE1EE3A}" type="presParOf" srcId="{8CEA8B40-9C48-4F3A-BCC8-7A75C0A995E3}" destId="{0FFA233F-A518-4A8D-BD41-9575E47756BD}" srcOrd="2" destOrd="0" presId="urn:microsoft.com/office/officeart/2008/layout/LinedList"/>
    <dgm:cxn modelId="{9D75186A-1DD2-4A97-81C7-C80A49DDDCEE}" type="presParOf" srcId="{60DD709E-4CD1-4C5A-8DEF-D44CF30ED2B9}" destId="{0FD5B9D8-5F61-4544-903F-1C4384859EB2}" srcOrd="5" destOrd="0" presId="urn:microsoft.com/office/officeart/2008/layout/LinedList"/>
    <dgm:cxn modelId="{23B1B6A5-EF66-40F7-B004-817A3D6D9DB8}" type="presParOf" srcId="{60DD709E-4CD1-4C5A-8DEF-D44CF30ED2B9}" destId="{49D65EB2-E638-4D48-8C1A-C4F9A2242962}" srcOrd="6" destOrd="0" presId="urn:microsoft.com/office/officeart/2008/layout/LinedList"/>
    <dgm:cxn modelId="{AE637C3E-130B-479F-B237-5F647C586938}" type="presParOf" srcId="{C009B67D-3F2C-496C-B5FB-A35C07C8ECD5}" destId="{3CBD7860-DAB1-4B04-A234-05F40FA70AF9}" srcOrd="4" destOrd="0" presId="urn:microsoft.com/office/officeart/2008/layout/LinedList"/>
    <dgm:cxn modelId="{6CF14D3F-9E7C-4C4F-AE8E-A9053DB6A922}" type="presParOf" srcId="{C009B67D-3F2C-496C-B5FB-A35C07C8ECD5}" destId="{95F2D7AD-DC9F-49DB-8209-6443236165EF}" srcOrd="5" destOrd="0" presId="urn:microsoft.com/office/officeart/2008/layout/LinedList"/>
    <dgm:cxn modelId="{AC0E7610-72CE-4F8F-B981-4D6F5E67133A}" type="presParOf" srcId="{95F2D7AD-DC9F-49DB-8209-6443236165EF}" destId="{A0160420-31AF-4C94-9F02-7248A2C71002}" srcOrd="0" destOrd="0" presId="urn:microsoft.com/office/officeart/2008/layout/LinedList"/>
    <dgm:cxn modelId="{9E0ACBCA-D31B-436D-A244-057D48C63BCC}" type="presParOf" srcId="{95F2D7AD-DC9F-49DB-8209-6443236165EF}" destId="{B952DB20-058C-47BD-BAA7-A9BAF012F2F1}" srcOrd="1" destOrd="0" presId="urn:microsoft.com/office/officeart/2008/layout/LinedList"/>
    <dgm:cxn modelId="{EE0EAEB5-DBA0-4A4F-8BB4-FF35F1F6ED61}" type="presParOf" srcId="{B952DB20-058C-47BD-BAA7-A9BAF012F2F1}" destId="{9C73A40A-F1CC-454F-9C83-48BA21DB34EE}" srcOrd="0" destOrd="0" presId="urn:microsoft.com/office/officeart/2008/layout/LinedList"/>
    <dgm:cxn modelId="{D461907C-1384-40A4-9754-85990BBF60B6}" type="presParOf" srcId="{B952DB20-058C-47BD-BAA7-A9BAF012F2F1}" destId="{4B738A24-CF4D-4295-AB91-41DB8948B1D1}" srcOrd="1" destOrd="0" presId="urn:microsoft.com/office/officeart/2008/layout/LinedList"/>
    <dgm:cxn modelId="{9D525C70-C102-4CCF-BF58-218958BB6C9A}" type="presParOf" srcId="{4B738A24-CF4D-4295-AB91-41DB8948B1D1}" destId="{AB6498D6-8B62-4C20-B7EA-6A84CB3002DD}" srcOrd="0" destOrd="0" presId="urn:microsoft.com/office/officeart/2008/layout/LinedList"/>
    <dgm:cxn modelId="{D2ED1F51-49F4-4856-8EEF-39792D7A4FAD}" type="presParOf" srcId="{4B738A24-CF4D-4295-AB91-41DB8948B1D1}" destId="{C143E936-F891-449E-B77B-0984C4CB6037}" srcOrd="1" destOrd="0" presId="urn:microsoft.com/office/officeart/2008/layout/LinedList"/>
    <dgm:cxn modelId="{C710600D-39D9-4938-A03A-2A4EC608808F}" type="presParOf" srcId="{4B738A24-CF4D-4295-AB91-41DB8948B1D1}" destId="{E73D5B1E-99F2-4A1F-9EC8-BCEF1C1CBE6E}" srcOrd="2" destOrd="0" presId="urn:microsoft.com/office/officeart/2008/layout/LinedList"/>
    <dgm:cxn modelId="{FE13F0F2-DF6F-421E-A10A-90991E1A5E57}" type="presParOf" srcId="{B952DB20-058C-47BD-BAA7-A9BAF012F2F1}" destId="{B72211F7-3587-4FA9-AC43-13A6D68F31C4}" srcOrd="2" destOrd="0" presId="urn:microsoft.com/office/officeart/2008/layout/LinedList"/>
    <dgm:cxn modelId="{E1DA6509-D2F5-4CB4-B66B-320BD233FE61}" type="presParOf" srcId="{B952DB20-058C-47BD-BAA7-A9BAF012F2F1}" destId="{67C3E259-BA2D-41F2-85CE-104B01C7C2DB}" srcOrd="3" destOrd="0" presId="urn:microsoft.com/office/officeart/2008/layout/LinedList"/>
    <dgm:cxn modelId="{2C8CD54A-343B-4860-B666-E817F6E63673}" type="presParOf" srcId="{B952DB20-058C-47BD-BAA7-A9BAF012F2F1}" destId="{C4739A74-32F9-4E68-80BC-F4F7D93D559F}" srcOrd="4" destOrd="0" presId="urn:microsoft.com/office/officeart/2008/layout/LinedList"/>
    <dgm:cxn modelId="{C59B348B-4FF6-4224-AC41-6195612EFC17}" type="presParOf" srcId="{C4739A74-32F9-4E68-80BC-F4F7D93D559F}" destId="{0636E3F0-C885-4B0F-9023-87707C7CD469}" srcOrd="0" destOrd="0" presId="urn:microsoft.com/office/officeart/2008/layout/LinedList"/>
    <dgm:cxn modelId="{2579FDC5-25A4-455F-84B3-9B0B98A18C83}" type="presParOf" srcId="{C4739A74-32F9-4E68-80BC-F4F7D93D559F}" destId="{730E5CD1-C4A5-4ECB-AFE8-60678827BDA3}" srcOrd="1" destOrd="0" presId="urn:microsoft.com/office/officeart/2008/layout/LinedList"/>
    <dgm:cxn modelId="{099675DD-3B1E-4DB8-BD55-C555FD7B6169}" type="presParOf" srcId="{C4739A74-32F9-4E68-80BC-F4F7D93D559F}" destId="{768B2648-D660-43B1-91C9-BCA594199B9E}" srcOrd="2" destOrd="0" presId="urn:microsoft.com/office/officeart/2008/layout/LinedList"/>
    <dgm:cxn modelId="{872CB2E0-74EE-40AD-BA12-DBCEC86B554B}" type="presParOf" srcId="{B952DB20-058C-47BD-BAA7-A9BAF012F2F1}" destId="{E7C84D66-C0A6-4F16-B67E-2A60CA9ABEE5}" srcOrd="5" destOrd="0" presId="urn:microsoft.com/office/officeart/2008/layout/LinedList"/>
    <dgm:cxn modelId="{73108503-8EA4-4372-B520-821B7DF97EE7}" type="presParOf" srcId="{B952DB20-058C-47BD-BAA7-A9BAF012F2F1}" destId="{0648F1A9-A520-4D15-815C-609BCD3BE107}" srcOrd="6" destOrd="0" presId="urn:microsoft.com/office/officeart/2008/layout/LinedList"/>
    <dgm:cxn modelId="{6B75B151-7D95-4FFB-8F35-65B25BF5353E}" type="presParOf" srcId="{C009B67D-3F2C-496C-B5FB-A35C07C8ECD5}" destId="{06CD9C55-FB53-4431-9634-BB61422865B3}" srcOrd="6" destOrd="0" presId="urn:microsoft.com/office/officeart/2008/layout/LinedList"/>
    <dgm:cxn modelId="{8C727DC5-0224-43D0-BC0D-7532B95AB2CA}" type="presParOf" srcId="{C009B67D-3F2C-496C-B5FB-A35C07C8ECD5}" destId="{70B5642C-DD0E-469F-93B5-06A3B3424453}" srcOrd="7" destOrd="0" presId="urn:microsoft.com/office/officeart/2008/layout/LinedList"/>
    <dgm:cxn modelId="{09928CB1-3691-4E92-BFFE-02E9D593D5DC}" type="presParOf" srcId="{70B5642C-DD0E-469F-93B5-06A3B3424453}" destId="{ED02F28C-4C8B-40EA-83A0-5FD2905C57AE}" srcOrd="0" destOrd="0" presId="urn:microsoft.com/office/officeart/2008/layout/LinedList"/>
    <dgm:cxn modelId="{33E13AD4-5BAB-4AFB-B2F2-C907A32DDFF1}" type="presParOf" srcId="{70B5642C-DD0E-469F-93B5-06A3B3424453}" destId="{BE02AE27-0D72-4C9C-B66C-2587CE4EAB52}" srcOrd="1" destOrd="0" presId="urn:microsoft.com/office/officeart/2008/layout/LinedList"/>
    <dgm:cxn modelId="{065E23FB-E360-4116-972A-69C177E14EAB}" type="presParOf" srcId="{BE02AE27-0D72-4C9C-B66C-2587CE4EAB52}" destId="{4982C7BB-FB3D-49D9-880B-D370E6649900}" srcOrd="0" destOrd="0" presId="urn:microsoft.com/office/officeart/2008/layout/LinedList"/>
    <dgm:cxn modelId="{52C40C43-6CDC-44FE-B89D-8B2B5C21B2E8}" type="presParOf" srcId="{BE02AE27-0D72-4C9C-B66C-2587CE4EAB52}" destId="{C77E1F2A-21F2-423E-9B3A-CF7488D969F8}" srcOrd="1" destOrd="0" presId="urn:microsoft.com/office/officeart/2008/layout/LinedList"/>
    <dgm:cxn modelId="{F7A65F47-7F7A-4BA2-87A4-77495EAE7317}" type="presParOf" srcId="{C77E1F2A-21F2-423E-9B3A-CF7488D969F8}" destId="{43371573-6B97-4682-BD4C-3A9E28645BF6}" srcOrd="0" destOrd="0" presId="urn:microsoft.com/office/officeart/2008/layout/LinedList"/>
    <dgm:cxn modelId="{4C54D07C-FCF3-49CD-8DC3-FD76B242B212}" type="presParOf" srcId="{C77E1F2A-21F2-423E-9B3A-CF7488D969F8}" destId="{98D0715A-7788-4789-8E86-F9C8598A2FB1}" srcOrd="1" destOrd="0" presId="urn:microsoft.com/office/officeart/2008/layout/LinedList"/>
    <dgm:cxn modelId="{6D7B17A3-0667-4020-BD78-160260F9CE79}" type="presParOf" srcId="{C77E1F2A-21F2-423E-9B3A-CF7488D969F8}" destId="{61A57CBC-9F88-4183-889E-DBB5C03B82E7}" srcOrd="2" destOrd="0" presId="urn:microsoft.com/office/officeart/2008/layout/LinedList"/>
    <dgm:cxn modelId="{28DC4208-9434-4D65-B79F-08C2986C270D}" type="presParOf" srcId="{BE02AE27-0D72-4C9C-B66C-2587CE4EAB52}" destId="{27773572-D562-4151-8720-18125CA65F0E}" srcOrd="2" destOrd="0" presId="urn:microsoft.com/office/officeart/2008/layout/LinedList"/>
    <dgm:cxn modelId="{075B8354-85ED-4BE7-94AC-E699FD7907C7}" type="presParOf" srcId="{BE02AE27-0D72-4C9C-B66C-2587CE4EAB52}" destId="{8740B3FC-5645-4582-B4A4-A099190D30BA}" srcOrd="3" destOrd="0" presId="urn:microsoft.com/office/officeart/2008/layout/LinedList"/>
    <dgm:cxn modelId="{FDFEDCF6-7142-4C6B-8FE7-431107C6F63D}" type="presParOf" srcId="{BE02AE27-0D72-4C9C-B66C-2587CE4EAB52}" destId="{381CFB3C-84B5-454F-8A22-1CF8ED12AA5B}" srcOrd="4" destOrd="0" presId="urn:microsoft.com/office/officeart/2008/layout/LinedList"/>
    <dgm:cxn modelId="{750734AD-4617-4DDB-BE1D-F8CA3EA8DA15}" type="presParOf" srcId="{381CFB3C-84B5-454F-8A22-1CF8ED12AA5B}" destId="{3E366042-967B-48B6-8DCC-B524EAD496EC}" srcOrd="0" destOrd="0" presId="urn:microsoft.com/office/officeart/2008/layout/LinedList"/>
    <dgm:cxn modelId="{0C81F765-DE71-4840-BA24-1A0762751C32}" type="presParOf" srcId="{381CFB3C-84B5-454F-8A22-1CF8ED12AA5B}" destId="{D9FA9ACF-61E2-4B6C-8EBD-4A16B7319788}" srcOrd="1" destOrd="0" presId="urn:microsoft.com/office/officeart/2008/layout/LinedList"/>
    <dgm:cxn modelId="{75A38D1C-C191-4992-8F8E-AB424752AEAE}" type="presParOf" srcId="{381CFB3C-84B5-454F-8A22-1CF8ED12AA5B}" destId="{889DA364-B671-4DE4-8B91-E2976C21DB91}" srcOrd="2" destOrd="0" presId="urn:microsoft.com/office/officeart/2008/layout/LinedList"/>
    <dgm:cxn modelId="{9C2A9CC3-876F-4631-A302-816763D13AC0}" type="presParOf" srcId="{BE02AE27-0D72-4C9C-B66C-2587CE4EAB52}" destId="{9F3939FB-82D9-4DB7-B4E4-A088101D2E9E}" srcOrd="5" destOrd="0" presId="urn:microsoft.com/office/officeart/2008/layout/LinedList"/>
    <dgm:cxn modelId="{AD7FB480-8DB8-48D1-847F-5A0ADE0D4F21}" type="presParOf" srcId="{BE02AE27-0D72-4C9C-B66C-2587CE4EAB52}" destId="{8E4BB165-8079-40D7-B5D4-D6F43EDA421F}"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FF1DD-152F-4549-9B77-0C7055000D4D}">
      <dsp:nvSpPr>
        <dsp:cNvPr id="0" name=""/>
        <dsp:cNvSpPr/>
      </dsp:nvSpPr>
      <dsp:spPr>
        <a:xfrm>
          <a:off x="0" y="0"/>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B1A84F-77ED-41BA-B26F-7BAB51CB874E}">
      <dsp:nvSpPr>
        <dsp:cNvPr id="0" name=""/>
        <dsp:cNvSpPr/>
      </dsp:nvSpPr>
      <dsp:spPr>
        <a:xfrm>
          <a:off x="0" y="0"/>
          <a:ext cx="1956752" cy="105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Impact on Innovation:</a:t>
          </a:r>
        </a:p>
      </dsp:txBody>
      <dsp:txXfrm>
        <a:off x="0" y="0"/>
        <a:ext cx="1956752" cy="1051718"/>
      </dsp:txXfrm>
    </dsp:sp>
    <dsp:sp modelId="{F9DE53A2-1DB7-4F28-A7F9-08EFB2FE564A}">
      <dsp:nvSpPr>
        <dsp:cNvPr id="0" name=""/>
        <dsp:cNvSpPr/>
      </dsp:nvSpPr>
      <dsp:spPr>
        <a:xfrm>
          <a:off x="2103509" y="24444"/>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Task force teams are more effective than similar kind teams</a:t>
          </a:r>
        </a:p>
      </dsp:txBody>
      <dsp:txXfrm>
        <a:off x="2103509" y="24444"/>
        <a:ext cx="7680253" cy="488884"/>
      </dsp:txXfrm>
    </dsp:sp>
    <dsp:sp modelId="{908D6B41-A4D1-4CE1-A26C-5B638675A577}">
      <dsp:nvSpPr>
        <dsp:cNvPr id="0" name=""/>
        <dsp:cNvSpPr/>
      </dsp:nvSpPr>
      <dsp:spPr>
        <a:xfrm>
          <a:off x="1956752" y="513329"/>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C7D593-CD6E-40DD-A123-FC3143D4EB5C}">
      <dsp:nvSpPr>
        <dsp:cNvPr id="0" name=""/>
        <dsp:cNvSpPr/>
      </dsp:nvSpPr>
      <dsp:spPr>
        <a:xfrm>
          <a:off x="2103509" y="537773"/>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Lack of diversity kills creativity and problem solving</a:t>
          </a:r>
        </a:p>
      </dsp:txBody>
      <dsp:txXfrm>
        <a:off x="2103509" y="537773"/>
        <a:ext cx="7680253" cy="488884"/>
      </dsp:txXfrm>
    </dsp:sp>
    <dsp:sp modelId="{A3C6C17D-C3E2-4156-ADCD-F03532B2D259}">
      <dsp:nvSpPr>
        <dsp:cNvPr id="0" name=""/>
        <dsp:cNvSpPr/>
      </dsp:nvSpPr>
      <dsp:spPr>
        <a:xfrm>
          <a:off x="1956752" y="1026658"/>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D1311A-50F5-4435-A650-21704908E5A8}">
      <dsp:nvSpPr>
        <dsp:cNvPr id="0" name=""/>
        <dsp:cNvSpPr/>
      </dsp:nvSpPr>
      <dsp:spPr>
        <a:xfrm>
          <a:off x="0" y="1051718"/>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A75B97-720F-45D6-BED0-FBCD5F91CE53}">
      <dsp:nvSpPr>
        <dsp:cNvPr id="0" name=""/>
        <dsp:cNvSpPr/>
      </dsp:nvSpPr>
      <dsp:spPr>
        <a:xfrm>
          <a:off x="0" y="1051718"/>
          <a:ext cx="1956752" cy="105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Employee Morale and Retention</a:t>
          </a:r>
        </a:p>
      </dsp:txBody>
      <dsp:txXfrm>
        <a:off x="0" y="1051718"/>
        <a:ext cx="1956752" cy="1051718"/>
      </dsp:txXfrm>
    </dsp:sp>
    <dsp:sp modelId="{90F9037D-26F3-449D-863B-CA499245EF6D}">
      <dsp:nvSpPr>
        <dsp:cNvPr id="0" name=""/>
        <dsp:cNvSpPr/>
      </dsp:nvSpPr>
      <dsp:spPr>
        <a:xfrm>
          <a:off x="2103509" y="1076162"/>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The underrepresented groups had a high turnover.</a:t>
          </a:r>
        </a:p>
      </dsp:txBody>
      <dsp:txXfrm>
        <a:off x="2103509" y="1076162"/>
        <a:ext cx="7680253" cy="488884"/>
      </dsp:txXfrm>
    </dsp:sp>
    <dsp:sp modelId="{67207AD3-0CD2-41C5-95E8-25802E1B6A91}">
      <dsp:nvSpPr>
        <dsp:cNvPr id="0" name=""/>
        <dsp:cNvSpPr/>
      </dsp:nvSpPr>
      <dsp:spPr>
        <a:xfrm>
          <a:off x="1956752" y="1565047"/>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31DD12D-74CC-44A3-838B-DF348A9D0A6D}">
      <dsp:nvSpPr>
        <dsp:cNvPr id="0" name=""/>
        <dsp:cNvSpPr/>
      </dsp:nvSpPr>
      <dsp:spPr>
        <a:xfrm>
          <a:off x="2103509" y="1589492"/>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Decreased employee engagement</a:t>
          </a:r>
        </a:p>
      </dsp:txBody>
      <dsp:txXfrm>
        <a:off x="2103509" y="1589492"/>
        <a:ext cx="7680253" cy="488884"/>
      </dsp:txXfrm>
    </dsp:sp>
    <dsp:sp modelId="{0FD5B9D8-5F61-4544-903F-1C4384859EB2}">
      <dsp:nvSpPr>
        <dsp:cNvPr id="0" name=""/>
        <dsp:cNvSpPr/>
      </dsp:nvSpPr>
      <dsp:spPr>
        <a:xfrm>
          <a:off x="1956752" y="2078377"/>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BD7860-DAB1-4B04-A234-05F40FA70AF9}">
      <dsp:nvSpPr>
        <dsp:cNvPr id="0" name=""/>
        <dsp:cNvSpPr/>
      </dsp:nvSpPr>
      <dsp:spPr>
        <a:xfrm>
          <a:off x="0" y="2103437"/>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160420-31AF-4C94-9F02-7248A2C71002}">
      <dsp:nvSpPr>
        <dsp:cNvPr id="0" name=""/>
        <dsp:cNvSpPr/>
      </dsp:nvSpPr>
      <dsp:spPr>
        <a:xfrm>
          <a:off x="0" y="2103437"/>
          <a:ext cx="1956752" cy="105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Reputation and Brand Image</a:t>
          </a:r>
        </a:p>
      </dsp:txBody>
      <dsp:txXfrm>
        <a:off x="0" y="2103437"/>
        <a:ext cx="1956752" cy="1051718"/>
      </dsp:txXfrm>
    </dsp:sp>
    <dsp:sp modelId="{C143E936-F891-449E-B77B-0984C4CB6037}">
      <dsp:nvSpPr>
        <dsp:cNvPr id="0" name=""/>
        <dsp:cNvSpPr/>
      </dsp:nvSpPr>
      <dsp:spPr>
        <a:xfrm>
          <a:off x="2103509" y="2127881"/>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Community pressure and the media attention</a:t>
          </a:r>
        </a:p>
      </dsp:txBody>
      <dsp:txXfrm>
        <a:off x="2103509" y="2127881"/>
        <a:ext cx="7680253" cy="488884"/>
      </dsp:txXfrm>
    </dsp:sp>
    <dsp:sp modelId="{B72211F7-3587-4FA9-AC43-13A6D68F31C4}">
      <dsp:nvSpPr>
        <dsp:cNvPr id="0" name=""/>
        <dsp:cNvSpPr/>
      </dsp:nvSpPr>
      <dsp:spPr>
        <a:xfrm>
          <a:off x="1956752" y="2616766"/>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0E5CD1-C4A5-4ECB-AFE8-60678827BDA3}">
      <dsp:nvSpPr>
        <dsp:cNvPr id="0" name=""/>
        <dsp:cNvSpPr/>
      </dsp:nvSpPr>
      <dsp:spPr>
        <a:xfrm>
          <a:off x="2103509" y="2641210"/>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Then, there will be a negative effect on consumers’ confidence and their loyalty to the brand.</a:t>
          </a:r>
        </a:p>
      </dsp:txBody>
      <dsp:txXfrm>
        <a:off x="2103509" y="2641210"/>
        <a:ext cx="7680253" cy="488884"/>
      </dsp:txXfrm>
    </dsp:sp>
    <dsp:sp modelId="{E7C84D66-C0A6-4F16-B67E-2A60CA9ABEE5}">
      <dsp:nvSpPr>
        <dsp:cNvPr id="0" name=""/>
        <dsp:cNvSpPr/>
      </dsp:nvSpPr>
      <dsp:spPr>
        <a:xfrm>
          <a:off x="1956752" y="3130095"/>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CD9C55-FB53-4431-9634-BB61422865B3}">
      <dsp:nvSpPr>
        <dsp:cNvPr id="0" name=""/>
        <dsp:cNvSpPr/>
      </dsp:nvSpPr>
      <dsp:spPr>
        <a:xfrm>
          <a:off x="0" y="3155156"/>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02F28C-4C8B-40EA-83A0-5FD2905C57AE}">
      <dsp:nvSpPr>
        <dsp:cNvPr id="0" name=""/>
        <dsp:cNvSpPr/>
      </dsp:nvSpPr>
      <dsp:spPr>
        <a:xfrm>
          <a:off x="0" y="3155156"/>
          <a:ext cx="1956752" cy="105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Financial Impact</a:t>
          </a:r>
        </a:p>
      </dsp:txBody>
      <dsp:txXfrm>
        <a:off x="0" y="3155156"/>
        <a:ext cx="1956752" cy="1051718"/>
      </dsp:txXfrm>
    </dsp:sp>
    <dsp:sp modelId="{98D0715A-7788-4789-8E86-F9C8598A2FB1}">
      <dsp:nvSpPr>
        <dsp:cNvPr id="0" name=""/>
        <dsp:cNvSpPr/>
      </dsp:nvSpPr>
      <dsp:spPr>
        <a:xfrm>
          <a:off x="2103509" y="3179600"/>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Finance and other expenses affiliated with the losing of the employees</a:t>
          </a:r>
        </a:p>
      </dsp:txBody>
      <dsp:txXfrm>
        <a:off x="2103509" y="3179600"/>
        <a:ext cx="7680253" cy="488884"/>
      </dsp:txXfrm>
    </dsp:sp>
    <dsp:sp modelId="{27773572-D562-4151-8720-18125CA65F0E}">
      <dsp:nvSpPr>
        <dsp:cNvPr id="0" name=""/>
        <dsp:cNvSpPr/>
      </dsp:nvSpPr>
      <dsp:spPr>
        <a:xfrm>
          <a:off x="1956752" y="3668485"/>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FA9ACF-61E2-4B6C-8EBD-4A16B7319788}">
      <dsp:nvSpPr>
        <dsp:cNvPr id="0" name=""/>
        <dsp:cNvSpPr/>
      </dsp:nvSpPr>
      <dsp:spPr>
        <a:xfrm>
          <a:off x="2103509" y="3692929"/>
          <a:ext cx="7680253" cy="488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Loss of market competitiveness in the future</a:t>
          </a:r>
        </a:p>
      </dsp:txBody>
      <dsp:txXfrm>
        <a:off x="2103509" y="3692929"/>
        <a:ext cx="7680253" cy="488884"/>
      </dsp:txXfrm>
    </dsp:sp>
    <dsp:sp modelId="{9F3939FB-82D9-4DB7-B4E4-A088101D2E9E}">
      <dsp:nvSpPr>
        <dsp:cNvPr id="0" name=""/>
        <dsp:cNvSpPr/>
      </dsp:nvSpPr>
      <dsp:spPr>
        <a:xfrm>
          <a:off x="1956752" y="4181814"/>
          <a:ext cx="7827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74FC0C-DB04-40D9-8FA5-A4461D7E5FE9}" type="datetimeFigureOut">
              <a:rPr lang="en-US" smtClean="0"/>
              <a:t>10/13/2024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36AA10-FAA1-49DE-81CB-E22D646D1017}" type="slidenum">
              <a:rPr lang="en-US" smtClean="0"/>
              <a:t>‹#›</a:t>
            </a:fld>
            <a:endParaRPr lang="en-US"/>
          </a:p>
        </p:txBody>
      </p:sp>
    </p:spTree>
    <p:extLst>
      <p:ext uri="{BB962C8B-B14F-4D97-AF65-F5344CB8AC3E}">
        <p14:creationId xmlns:p14="http://schemas.microsoft.com/office/powerpoint/2010/main" val="128733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Google LLC is a multinational technology company founded as a subsidiary of Alphabet Inc. and one of the most significant firms in the world. This site was created by two young men – Larry Page and Sergey </a:t>
            </a:r>
            <a:r>
              <a:rPr lang="en-US" dirty="0" err="1"/>
              <a:t>Brin</a:t>
            </a:r>
            <a:r>
              <a:rPr lang="en-US" dirty="0"/>
              <a:t> – while they were still studying in Stanford University as Ph.D. students. After getting started as a search engine Google have moved further to become both a hardware and software company that deals with digital products such as the Android operating system, skyped and You-Tube among others. Its services are used in every continent hence making it one of the most well-known companies of this century. This company has divisions in virtually all the corners of the world and relishes in venturing further into digital operations through cloud services, artificial intelligence, pixel phones, and home appliances among others.</a:t>
            </a:r>
          </a:p>
        </p:txBody>
      </p:sp>
      <p:sp>
        <p:nvSpPr>
          <p:cNvPr id="4" name="Slide Number Placeholder 3"/>
          <p:cNvSpPr>
            <a:spLocks noGrp="1"/>
          </p:cNvSpPr>
          <p:nvPr>
            <p:ph type="sldNum" sz="quarter" idx="10"/>
          </p:nvPr>
        </p:nvSpPr>
        <p:spPr/>
        <p:txBody>
          <a:bodyPr/>
          <a:lstStyle/>
          <a:p>
            <a:fld id="{F836AA10-FAA1-49DE-81CB-E22D646D1017}" type="slidenum">
              <a:rPr lang="en-US" smtClean="0"/>
              <a:t>3</a:t>
            </a:fld>
            <a:endParaRPr lang="en-US"/>
          </a:p>
        </p:txBody>
      </p:sp>
    </p:spTree>
    <p:extLst>
      <p:ext uri="{BB962C8B-B14F-4D97-AF65-F5344CB8AC3E}">
        <p14:creationId xmlns:p14="http://schemas.microsoft.com/office/powerpoint/2010/main" val="405029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There is an issue of diversity, which is a problem for Google in the same way as for most other multinational corporations. This is the case even with other attempts that have been made in the company to enhance diversity since women and the minorities are still under represented particularly at managerial levels. This emerging problem distorts the gender divide in the corporate world beyond how workers and employees relate in the office, but they also impact innovation and staff turnover.</a:t>
            </a:r>
            <a:r>
              <a:rPr lang="en-US" baseline="0" dirty="0"/>
              <a:t> </a:t>
            </a:r>
            <a:r>
              <a:rPr lang="en-US" dirty="0"/>
              <a:t>Analysis of Google’s diversity report shows that despite slight increases in the general workforce, women and ethnic minorities are not promoted to leadership and technical positions to the expected standards. For instance, global gender practice at Google show that only one-third of Google’s staffs are women and employment of Blacks and Latinos in the United States’ work force remain</a:t>
            </a:r>
            <a:r>
              <a:rPr lang="en-US" baseline="0" dirty="0"/>
              <a:t> </a:t>
            </a:r>
            <a:r>
              <a:rPr lang="en-US" dirty="0"/>
              <a:t>at 5.3 percent and 8.8 percent, respectively (</a:t>
            </a:r>
            <a:r>
              <a:rPr lang="en-US" dirty="0" err="1"/>
              <a:t>Colston</a:t>
            </a:r>
            <a:r>
              <a:rPr lang="en-US" dirty="0"/>
              <a:t>, 2022).</a:t>
            </a:r>
            <a:r>
              <a:rPr lang="en-US" baseline="0" dirty="0"/>
              <a:t> </a:t>
            </a:r>
            <a:r>
              <a:rPr lang="en-US" dirty="0"/>
              <a:t>This becomes even more obvious when </a:t>
            </a:r>
            <a:r>
              <a:rPr lang="en-US" dirty="0" err="1"/>
              <a:t>analysing</a:t>
            </a:r>
            <a:r>
              <a:rPr lang="en-US" dirty="0"/>
              <a:t> leadership positions. Women are only 27% of leadership roles, and the numbers of Black and Latino are worse. This gap is further compounded by a documented and widespread gender pay gap issue that distorts workplace motivation and belief in </a:t>
            </a:r>
            <a:r>
              <a:rPr lang="en-US" dirty="0" err="1"/>
              <a:t>organisational</a:t>
            </a:r>
            <a:r>
              <a:rPr lang="en-US" dirty="0"/>
              <a:t> equity.</a:t>
            </a:r>
          </a:p>
        </p:txBody>
      </p:sp>
      <p:sp>
        <p:nvSpPr>
          <p:cNvPr id="4" name="Slide Number Placeholder 3"/>
          <p:cNvSpPr>
            <a:spLocks noGrp="1"/>
          </p:cNvSpPr>
          <p:nvPr>
            <p:ph type="sldNum" sz="quarter" idx="10"/>
          </p:nvPr>
        </p:nvSpPr>
        <p:spPr/>
        <p:txBody>
          <a:bodyPr/>
          <a:lstStyle/>
          <a:p>
            <a:fld id="{F836AA10-FAA1-49DE-81CB-E22D646D1017}" type="slidenum">
              <a:rPr lang="en-US" smtClean="0"/>
              <a:t>4</a:t>
            </a:fld>
            <a:endParaRPr lang="en-US"/>
          </a:p>
        </p:txBody>
      </p:sp>
    </p:spTree>
    <p:extLst>
      <p:ext uri="{BB962C8B-B14F-4D97-AF65-F5344CB8AC3E}">
        <p14:creationId xmlns:p14="http://schemas.microsoft.com/office/powerpoint/2010/main" val="95405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Studies have proven that diversity helps because everybody brings something different to the table. Lack of diversity could problematic to creativity and growth by reducing the number of methods used in solving problems and problems in product development. For a technology firm such as Google that seeks to sustain its competitiveness through new product innovations this thwarts the possibility of fresh ideas by sidelining the diverse talents. Google has experienced high levels of attrition especially to the minorities and there have also been few Blacks represented midlevel employees with most of them promoting via outside hiring. This occurs, for example, when there prevail suspicions of prejudice and discrimination, and ideas about perceived job insecurity and the absence of career mobility. Though the company has provided for inclusion programs and policies, the problems of starting and sustaining inclusion resonate to poor employee engagement and low morale among these employees. Through the years, critics have accused Google of not doing much in the battle for diversity that only brought hatred from the media and from the public (</a:t>
            </a:r>
            <a:r>
              <a:rPr lang="en-US" dirty="0" err="1"/>
              <a:t>Booysen</a:t>
            </a:r>
            <a:r>
              <a:rPr lang="en-US" dirty="0"/>
              <a:t> and Gill, 2020). These criticisms especially if forwarded by the multinational organization affects a large part of the consumers and weakens their trust towards the company brand especially the environmentally conscious. There is investment losses because of lack of inclusiveness among its employees. Unfortunately, hiring and training employees and the resultant necessary reduction in efficiency due to high turnover can become costly ventures. Moreover, for Google losing its competitive advantage by not being able to </a:t>
            </a:r>
            <a:r>
              <a:rPr lang="en-US" dirty="0" err="1"/>
              <a:t>capitalise</a:t>
            </a:r>
            <a:r>
              <a:rPr lang="en-US" dirty="0"/>
              <a:t> on the full potential, a culturally diverse and sensitive workforce is evident.</a:t>
            </a:r>
          </a:p>
        </p:txBody>
      </p:sp>
      <p:sp>
        <p:nvSpPr>
          <p:cNvPr id="4" name="Slide Number Placeholder 3"/>
          <p:cNvSpPr>
            <a:spLocks noGrp="1"/>
          </p:cNvSpPr>
          <p:nvPr>
            <p:ph type="sldNum" sz="quarter" idx="10"/>
          </p:nvPr>
        </p:nvSpPr>
        <p:spPr/>
        <p:txBody>
          <a:bodyPr/>
          <a:lstStyle/>
          <a:p>
            <a:fld id="{F836AA10-FAA1-49DE-81CB-E22D646D1017}" type="slidenum">
              <a:rPr lang="en-US" smtClean="0"/>
              <a:t>5</a:t>
            </a:fld>
            <a:endParaRPr lang="en-US"/>
          </a:p>
        </p:txBody>
      </p:sp>
    </p:spTree>
    <p:extLst>
      <p:ext uri="{BB962C8B-B14F-4D97-AF65-F5344CB8AC3E}">
        <p14:creationId xmlns:p14="http://schemas.microsoft.com/office/powerpoint/2010/main" val="1035896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Political Factors</a:t>
            </a:r>
          </a:p>
          <a:p>
            <a:pPr algn="just"/>
            <a:r>
              <a:rPr lang="en-US" dirty="0"/>
              <a:t>Google conducts its business in a very sensitive society globally, and most countries have enforced or placed more emphasis on Diversity, Equity, and Inclusion (DEI). Policies such as equal pay policies, anti discrimination policies and policies on fair recruitment are increasingly making Google check its internal policies more closely. The violation of these regulations may attract some legal consequences, or lead to the revocation of operating licenses in some markets. Moreover, Google acts as a lobbying entity inside the technology sector affects its capacity to respond to or push for such challenges or advocate for policies that the company benefits from (Kelsey et</a:t>
            </a:r>
            <a:r>
              <a:rPr lang="en-US" baseline="0" dirty="0"/>
              <a:t> al. 2022)</a:t>
            </a:r>
            <a:r>
              <a:rPr lang="en-US" dirty="0"/>
              <a:t>.</a:t>
            </a:r>
          </a:p>
          <a:p>
            <a:pPr algn="just"/>
            <a:endParaRPr lang="en-US" dirty="0"/>
          </a:p>
          <a:p>
            <a:pPr algn="just"/>
            <a:r>
              <a:rPr lang="en-US" b="1" dirty="0"/>
              <a:t>Economic Factors</a:t>
            </a:r>
          </a:p>
          <a:p>
            <a:pPr algn="just"/>
            <a:r>
              <a:rPr lang="en-US" dirty="0"/>
              <a:t>These economic conditions determine Googles ability in hiring and maintaining talent, and overall company growth. The available resources imply that organizations can dedicate more resources to DEI initiatives where the economic scenario is strong, but they can also lead to the withdrawal of funds from DEI initiatives in an unfavorable economic climate. Closing wage disparities; more particularly, gender and or racial disparity is a continuous source of financial worry due to compensation differentials and possible legal costs (Patrick and Hollenbeck, 2021). Also, computing is a competitive market for talent and talent is currently difficult to come by for the tech worker of color, so Google has to keep drawing talent even when the company likely seems like it may not be all that inclusive.</a:t>
            </a:r>
          </a:p>
        </p:txBody>
      </p:sp>
      <p:sp>
        <p:nvSpPr>
          <p:cNvPr id="4" name="Slide Number Placeholder 3"/>
          <p:cNvSpPr>
            <a:spLocks noGrp="1"/>
          </p:cNvSpPr>
          <p:nvPr>
            <p:ph type="sldNum" sz="quarter" idx="10"/>
          </p:nvPr>
        </p:nvSpPr>
        <p:spPr/>
        <p:txBody>
          <a:bodyPr/>
          <a:lstStyle/>
          <a:p>
            <a:fld id="{F836AA10-FAA1-49DE-81CB-E22D646D1017}" type="slidenum">
              <a:rPr lang="en-US" smtClean="0"/>
              <a:t>6</a:t>
            </a:fld>
            <a:endParaRPr lang="en-US"/>
          </a:p>
        </p:txBody>
      </p:sp>
    </p:spTree>
    <p:extLst>
      <p:ext uri="{BB962C8B-B14F-4D97-AF65-F5344CB8AC3E}">
        <p14:creationId xmlns:p14="http://schemas.microsoft.com/office/powerpoint/2010/main" val="2124178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Social Factors</a:t>
            </a:r>
          </a:p>
          <a:p>
            <a:pPr algn="just"/>
            <a:r>
              <a:rPr lang="en-US" dirty="0"/>
              <a:t>Ever increasing demands from the society compel corporate organizations to show their concern towards diversity and inclusiveness in light of events such as #</a:t>
            </a:r>
            <a:r>
              <a:rPr lang="en-US" dirty="0" err="1"/>
              <a:t>MeToo</a:t>
            </a:r>
            <a:r>
              <a:rPr lang="en-US" dirty="0"/>
              <a:t> and Black Lives Matter. All of these social movements have focused on corporate </a:t>
            </a:r>
            <a:r>
              <a:rPr lang="en-US" dirty="0" err="1"/>
              <a:t>behaviours</a:t>
            </a:r>
            <a:r>
              <a:rPr lang="en-US" dirty="0"/>
              <a:t> and have impacted the society in a big way. Being a leader in technology, Google faces continued pressure on its DEI processes. Further, since Google is a company that has offices and markets in different countries, it has to address perceived differences in cultural tolerance of diversity and inclusion, adopting its polices to the host’s social norms (Nehemiah et al. 2021).</a:t>
            </a:r>
          </a:p>
          <a:p>
            <a:pPr algn="just"/>
            <a:endParaRPr lang="en-US" dirty="0"/>
          </a:p>
          <a:p>
            <a:pPr algn="just"/>
            <a:r>
              <a:rPr lang="en-US" b="1" dirty="0"/>
              <a:t>Technological Factors</a:t>
            </a:r>
          </a:p>
          <a:p>
            <a:pPr algn="just"/>
            <a:r>
              <a:rPr lang="en-US" dirty="0"/>
              <a:t>Being a tech giant company, Google has a good chance to solve social issues, such as diversity, with the help of technology. The firm needs to have better ways of non-bias selection and this can only be achieved if the firm adopted and implemented AI for the selection processes. Moreover, using technology to influence diversity means that a company can monitor goals’ achievements in real time and report that to the stakeholders (Grier, 2020). Still, getting the data in the first place for the purpose of, at least in part, automation and AI-based decision making can inadvertently bring bias as well, which will only put more pressure on Google to prove their seriousness and dedication to any DEI efforts.</a:t>
            </a:r>
          </a:p>
        </p:txBody>
      </p:sp>
      <p:sp>
        <p:nvSpPr>
          <p:cNvPr id="4" name="Slide Number Placeholder 3"/>
          <p:cNvSpPr>
            <a:spLocks noGrp="1"/>
          </p:cNvSpPr>
          <p:nvPr>
            <p:ph type="sldNum" sz="quarter" idx="10"/>
          </p:nvPr>
        </p:nvSpPr>
        <p:spPr/>
        <p:txBody>
          <a:bodyPr/>
          <a:lstStyle/>
          <a:p>
            <a:fld id="{F836AA10-FAA1-49DE-81CB-E22D646D1017}" type="slidenum">
              <a:rPr lang="en-US" smtClean="0"/>
              <a:t>7</a:t>
            </a:fld>
            <a:endParaRPr lang="en-US"/>
          </a:p>
        </p:txBody>
      </p:sp>
    </p:spTree>
    <p:extLst>
      <p:ext uri="{BB962C8B-B14F-4D97-AF65-F5344CB8AC3E}">
        <p14:creationId xmlns:p14="http://schemas.microsoft.com/office/powerpoint/2010/main" val="2999722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Legal Factors</a:t>
            </a:r>
          </a:p>
          <a:p>
            <a:pPr algn="just"/>
            <a:r>
              <a:rPr lang="en-US" b="0" dirty="0"/>
              <a:t>Google has to abide by countless laws of global Diversity, Equity, and Inclusion in the numerous countries it operates. This also includes anti discrimination legislation which covers discrimination on the grounds of such things as race, sex, sexual orientation etc. Trends in recently filed successful legal cases on gender sys have pointed to legal dangers that the company is exposed to in case of failure to adopt the issue of pay disparity. Moreover, other legal requirements such as the GDPR influences how Google can handle and process data across its wider population base and most importantly correct use of demographic information (</a:t>
            </a:r>
            <a:r>
              <a:rPr lang="en-US" b="0" dirty="0" err="1"/>
              <a:t>Bradhan</a:t>
            </a:r>
            <a:r>
              <a:rPr lang="en-US" b="0" dirty="0"/>
              <a:t> and Gower, 2020).</a:t>
            </a:r>
          </a:p>
          <a:p>
            <a:pPr algn="just"/>
            <a:endParaRPr lang="en-US" b="1" dirty="0"/>
          </a:p>
          <a:p>
            <a:pPr algn="just"/>
            <a:r>
              <a:rPr lang="en-US" b="1" dirty="0"/>
              <a:t>Environmental Factors</a:t>
            </a:r>
          </a:p>
          <a:p>
            <a:pPr algn="just"/>
            <a:r>
              <a:rPr lang="en-US" b="0" dirty="0"/>
              <a:t>Google has many policies and campaigns concerning sustainability, yet the corporation has to address the environmental campaign with attention to the social campaign about diversity. The general consumer also demands ESG leadership from large companies that larger corporations have to be more responsible in addressing those areas. At the same time with the company investing on green technologies, carbon-neutral status and possible, the company may also attract a workforce that is environmentally and inclusively mindful (Kelsey et al.</a:t>
            </a:r>
            <a:r>
              <a:rPr lang="en-US" b="0" baseline="0" dirty="0"/>
              <a:t> 2022)</a:t>
            </a:r>
            <a:r>
              <a:rPr lang="en-US" b="0" dirty="0"/>
              <a:t>. Nevertheless, its extensive number of data centers absorbs a large amount of energy, which might change the company’s image both in the eyes of the workers and the general public.</a:t>
            </a:r>
          </a:p>
        </p:txBody>
      </p:sp>
      <p:sp>
        <p:nvSpPr>
          <p:cNvPr id="4" name="Slide Number Placeholder 3"/>
          <p:cNvSpPr>
            <a:spLocks noGrp="1"/>
          </p:cNvSpPr>
          <p:nvPr>
            <p:ph type="sldNum" sz="quarter" idx="10"/>
          </p:nvPr>
        </p:nvSpPr>
        <p:spPr/>
        <p:txBody>
          <a:bodyPr/>
          <a:lstStyle/>
          <a:p>
            <a:fld id="{F836AA10-FAA1-49DE-81CB-E22D646D1017}" type="slidenum">
              <a:rPr lang="en-US" smtClean="0"/>
              <a:t>8</a:t>
            </a:fld>
            <a:endParaRPr lang="en-US"/>
          </a:p>
        </p:txBody>
      </p:sp>
    </p:spTree>
    <p:extLst>
      <p:ext uri="{BB962C8B-B14F-4D97-AF65-F5344CB8AC3E}">
        <p14:creationId xmlns:p14="http://schemas.microsoft.com/office/powerpoint/2010/main" val="645093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the Cause-and-Effect Diagram, various complex reasons of the absence of diversity and inclusiveness on Google are depicted. Leadership is very important; the lack of diverse leaders means there are few to emulate for the underrepresented workers, in addition, decision making prejudices may reinforce inequities in promotions or </a:t>
            </a:r>
            <a:r>
              <a:rPr lang="en-US" dirty="0" err="1"/>
              <a:t>hirings</a:t>
            </a:r>
            <a:r>
              <a:rPr lang="en-US" dirty="0"/>
              <a:t>. Some of the hiring obstacles include; Inadequate or perceived outreach to different groups of people and biased recruitment procedures that lock out candidates of color. Moreover, an exclusionary organizational culture discriminates diverse workers while there is limited acknowledgment of DEI corporate efforts. The flow of talent is constrained by low levels of diversity in technology courses and few avenues for advancement for diverse employees. However, a lack of DEI policies and change rejection may slow the process down as well (Patrick and Hollenbeck,</a:t>
            </a:r>
            <a:r>
              <a:rPr lang="en-US" baseline="0" dirty="0"/>
              <a:t> 2021)</a:t>
            </a:r>
            <a:r>
              <a:rPr lang="en-US" dirty="0"/>
              <a:t>. Last but not the least, Google’s operation in different countries present difficult in implementing diversity polishes culturally. Closing these gaps with an integrated solution will help create a less hostile atmosphere for innovation and increased employee performance.</a:t>
            </a:r>
          </a:p>
        </p:txBody>
      </p:sp>
      <p:sp>
        <p:nvSpPr>
          <p:cNvPr id="4" name="Slide Number Placeholder 3"/>
          <p:cNvSpPr>
            <a:spLocks noGrp="1"/>
          </p:cNvSpPr>
          <p:nvPr>
            <p:ph type="sldNum" sz="quarter" idx="10"/>
          </p:nvPr>
        </p:nvSpPr>
        <p:spPr/>
        <p:txBody>
          <a:bodyPr/>
          <a:lstStyle/>
          <a:p>
            <a:fld id="{F836AA10-FAA1-49DE-81CB-E22D646D1017}" type="slidenum">
              <a:rPr lang="en-US" smtClean="0"/>
              <a:t>9</a:t>
            </a:fld>
            <a:endParaRPr lang="en-US"/>
          </a:p>
        </p:txBody>
      </p:sp>
    </p:spTree>
    <p:extLst>
      <p:ext uri="{BB962C8B-B14F-4D97-AF65-F5344CB8AC3E}">
        <p14:creationId xmlns:p14="http://schemas.microsoft.com/office/powerpoint/2010/main" val="2288857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836AA10-FAA1-49DE-81CB-E22D646D1017}" type="slidenum">
              <a:rPr lang="en-US" smtClean="0"/>
              <a:t>11</a:t>
            </a:fld>
            <a:endParaRPr lang="en-US"/>
          </a:p>
        </p:txBody>
      </p:sp>
    </p:spTree>
    <p:extLst>
      <p:ext uri="{BB962C8B-B14F-4D97-AF65-F5344CB8AC3E}">
        <p14:creationId xmlns:p14="http://schemas.microsoft.com/office/powerpoint/2010/main" val="2366593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C91978-FEC1-405C-B8EE-4C48B640C9BE}"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3115622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C91978-FEC1-405C-B8EE-4C48B640C9BE}"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1262160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22C91978-FEC1-405C-B8EE-4C48B640C9BE}" type="datetimeFigureOut">
              <a:rPr lang="en-US" smtClean="0"/>
              <a:t>10/13/2024</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2128513D-1440-4607-9E7C-80C9E9EBD551}" type="slidenum">
              <a:rPr lang="en-US" smtClean="0"/>
              <a:t>‹#›</a:t>
            </a:fld>
            <a:endParaRPr lang="en-US"/>
          </a:p>
        </p:txBody>
      </p:sp>
    </p:spTree>
    <p:extLst>
      <p:ext uri="{BB962C8B-B14F-4D97-AF65-F5344CB8AC3E}">
        <p14:creationId xmlns:p14="http://schemas.microsoft.com/office/powerpoint/2010/main" val="348976476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C91978-FEC1-405C-B8EE-4C48B640C9BE}"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2831733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C91978-FEC1-405C-B8EE-4C48B640C9BE}" type="datetimeFigureOut">
              <a:rPr lang="en-US" smtClean="0"/>
              <a:t>10/13/2024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1131383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C91978-FEC1-405C-B8EE-4C48B640C9BE}" type="datetimeFigureOut">
              <a:rPr lang="en-US" smtClean="0"/>
              <a:t>10/13/2024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1465424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C91978-FEC1-405C-B8EE-4C48B640C9BE}" type="datetimeFigureOut">
              <a:rPr lang="en-US" smtClean="0"/>
              <a:t>10/13/2024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3486826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2C91978-FEC1-405C-B8EE-4C48B640C9BE}"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4188455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2C91978-FEC1-405C-B8EE-4C48B640C9BE}"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2823006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C91978-FEC1-405C-B8EE-4C48B640C9BE}"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247768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22C91978-FEC1-405C-B8EE-4C48B640C9BE}" type="datetimeFigureOut">
              <a:rPr lang="en-US" smtClean="0"/>
              <a:t>10/13/2024</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2128513D-1440-4607-9E7C-80C9E9EBD551}" type="slidenum">
              <a:rPr lang="en-US" smtClean="0"/>
              <a:t>‹#›</a:t>
            </a:fld>
            <a:endParaRPr lang="en-US"/>
          </a:p>
        </p:txBody>
      </p:sp>
    </p:spTree>
    <p:extLst>
      <p:ext uri="{BB962C8B-B14F-4D97-AF65-F5344CB8AC3E}">
        <p14:creationId xmlns:p14="http://schemas.microsoft.com/office/powerpoint/2010/main" val="165617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22C91978-FEC1-405C-B8EE-4C48B640C9BE}" type="datetimeFigureOut">
              <a:rPr lang="en-US" smtClean="0"/>
              <a:t>10/13/2024</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2128513D-1440-4607-9E7C-80C9E9EBD551}" type="slidenum">
              <a:rPr lang="en-US" smtClean="0"/>
              <a:t>‹#›</a:t>
            </a:fld>
            <a:endParaRPr lang="en-US"/>
          </a:p>
        </p:txBody>
      </p:sp>
    </p:spTree>
    <p:extLst>
      <p:ext uri="{BB962C8B-B14F-4D97-AF65-F5344CB8AC3E}">
        <p14:creationId xmlns:p14="http://schemas.microsoft.com/office/powerpoint/2010/main" val="2331162462"/>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Problem solving and decision making</a:t>
            </a:r>
          </a:p>
        </p:txBody>
      </p:sp>
      <p:sp>
        <p:nvSpPr>
          <p:cNvPr id="3" name="Subtitle 2"/>
          <p:cNvSpPr>
            <a:spLocks noGrp="1"/>
          </p:cNvSpPr>
          <p:nvPr>
            <p:ph type="subTitle" idx="1"/>
          </p:nvPr>
        </p:nvSpPr>
        <p:spPr/>
        <p:txBody>
          <a:bodyPr>
            <a:normAutofit/>
          </a:bodyPr>
          <a:lstStyle/>
          <a:p>
            <a:r>
              <a:rPr lang="en-US" dirty="0"/>
              <a:t>Individual presentation on business problem</a:t>
            </a:r>
          </a:p>
          <a:p>
            <a:r>
              <a:rPr lang="en-US" dirty="0"/>
              <a:t>Student Name:  Angela Mihai</a:t>
            </a:r>
          </a:p>
          <a:p>
            <a:r>
              <a:rPr lang="en-US"/>
              <a:t>Student ID: 2330315</a:t>
            </a:r>
            <a:endParaRPr lang="en-US" dirty="0"/>
          </a:p>
        </p:txBody>
      </p:sp>
    </p:spTree>
    <p:extLst>
      <p:ext uri="{BB962C8B-B14F-4D97-AF65-F5344CB8AC3E}">
        <p14:creationId xmlns:p14="http://schemas.microsoft.com/office/powerpoint/2010/main" val="3130570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a:t>
            </a:r>
          </a:p>
        </p:txBody>
      </p:sp>
      <p:sp>
        <p:nvSpPr>
          <p:cNvPr id="3" name="Content Placeholder 2"/>
          <p:cNvSpPr>
            <a:spLocks noGrp="1"/>
          </p:cNvSpPr>
          <p:nvPr>
            <p:ph idx="1"/>
          </p:nvPr>
        </p:nvSpPr>
        <p:spPr/>
        <p:txBody>
          <a:bodyPr/>
          <a:lstStyle/>
          <a:p>
            <a:pPr marL="457200" indent="-457200">
              <a:buFont typeface="+mj-lt"/>
              <a:buAutoNum type="arabicPeriod"/>
            </a:pPr>
            <a:r>
              <a:rPr lang="en-US" dirty="0"/>
              <a:t>Overview of company – Google LLC</a:t>
            </a:r>
          </a:p>
          <a:p>
            <a:pPr marL="457200" indent="-457200">
              <a:buFont typeface="+mj-lt"/>
              <a:buAutoNum type="arabicPeriod"/>
            </a:pPr>
            <a:r>
              <a:rPr lang="en-US" dirty="0"/>
              <a:t>Problem: Lack of diversity and inclusiveness</a:t>
            </a:r>
          </a:p>
          <a:p>
            <a:pPr marL="457200" indent="-457200">
              <a:buFont typeface="+mj-lt"/>
              <a:buAutoNum type="arabicPeriod"/>
            </a:pPr>
            <a:r>
              <a:rPr lang="en-US" dirty="0"/>
              <a:t>Impact: Lack of diversity and inclusiveness</a:t>
            </a:r>
          </a:p>
          <a:p>
            <a:pPr marL="457200" indent="-457200">
              <a:buFont typeface="+mj-lt"/>
              <a:buAutoNum type="arabicPeriod"/>
            </a:pPr>
            <a:r>
              <a:rPr lang="en-US" dirty="0"/>
              <a:t>PESTLE Analysis</a:t>
            </a:r>
          </a:p>
          <a:p>
            <a:pPr marL="457200" indent="-457200">
              <a:buFont typeface="+mj-lt"/>
              <a:buAutoNum type="arabicPeriod"/>
            </a:pPr>
            <a:r>
              <a:rPr lang="en-US" dirty="0"/>
              <a:t>Cause and Effect Diagram</a:t>
            </a:r>
          </a:p>
          <a:p>
            <a:pPr marL="457200" indent="-457200">
              <a:buFont typeface="+mj-lt"/>
              <a:buAutoNum type="arabicPeriod"/>
            </a:pPr>
            <a:r>
              <a:rPr lang="en-US" dirty="0"/>
              <a:t>Conclusion</a:t>
            </a:r>
          </a:p>
          <a:p>
            <a:pPr marL="457200" indent="-457200">
              <a:buFont typeface="+mj-lt"/>
              <a:buAutoNum type="arabicPeriod"/>
            </a:pPr>
            <a:r>
              <a:rPr lang="en-US" dirty="0"/>
              <a:t>References</a:t>
            </a:r>
          </a:p>
        </p:txBody>
      </p:sp>
    </p:spTree>
    <p:extLst>
      <p:ext uri="{BB962C8B-B14F-4D97-AF65-F5344CB8AC3E}">
        <p14:creationId xmlns:p14="http://schemas.microsoft.com/office/powerpoint/2010/main" val="3045215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company – Google </a:t>
            </a:r>
            <a:r>
              <a:rPr lang="en-US" dirty="0" err="1"/>
              <a:t>llc</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45593193"/>
              </p:ext>
            </p:extLst>
          </p:nvPr>
        </p:nvGraphicFramePr>
        <p:xfrm>
          <a:off x="1203235" y="2620963"/>
          <a:ext cx="9783764" cy="3606800"/>
        </p:xfrm>
        <a:graphic>
          <a:graphicData uri="http://schemas.openxmlformats.org/drawingml/2006/table">
            <a:tbl>
              <a:tblPr firstRow="1" bandRow="1">
                <a:tableStyleId>{5C22544A-7EE6-4342-B048-85BDC9FD1C3A}</a:tableStyleId>
              </a:tblPr>
              <a:tblGrid>
                <a:gridCol w="1798493">
                  <a:extLst>
                    <a:ext uri="{9D8B030D-6E8A-4147-A177-3AD203B41FA5}">
                      <a16:colId xmlns:a16="http://schemas.microsoft.com/office/drawing/2014/main" val="145749172"/>
                    </a:ext>
                  </a:extLst>
                </a:gridCol>
                <a:gridCol w="7985271">
                  <a:extLst>
                    <a:ext uri="{9D8B030D-6E8A-4147-A177-3AD203B41FA5}">
                      <a16:colId xmlns:a16="http://schemas.microsoft.com/office/drawing/2014/main" val="2266514769"/>
                    </a:ext>
                  </a:extLst>
                </a:gridCol>
              </a:tblGrid>
              <a:tr h="370840">
                <a:tc>
                  <a:txBody>
                    <a:bodyPr/>
                    <a:lstStyle/>
                    <a:p>
                      <a:r>
                        <a:rPr lang="en-US" dirty="0"/>
                        <a:t>Company</a:t>
                      </a:r>
                    </a:p>
                  </a:txBody>
                  <a:tcPr/>
                </a:tc>
                <a:tc>
                  <a:txBody>
                    <a:bodyPr/>
                    <a:lstStyle/>
                    <a:p>
                      <a:r>
                        <a:rPr lang="en-US" dirty="0"/>
                        <a:t>Google LLC</a:t>
                      </a:r>
                    </a:p>
                  </a:txBody>
                  <a:tcPr/>
                </a:tc>
                <a:extLst>
                  <a:ext uri="{0D108BD9-81ED-4DB2-BD59-A6C34878D82A}">
                    <a16:rowId xmlns:a16="http://schemas.microsoft.com/office/drawing/2014/main" val="1479594878"/>
                  </a:ext>
                </a:extLst>
              </a:tr>
              <a:tr h="370840">
                <a:tc>
                  <a:txBody>
                    <a:bodyPr/>
                    <a:lstStyle/>
                    <a:p>
                      <a:r>
                        <a:rPr lang="en-US" dirty="0"/>
                        <a:t>Industry</a:t>
                      </a:r>
                    </a:p>
                  </a:txBody>
                  <a:tcPr/>
                </a:tc>
                <a:tc>
                  <a:txBody>
                    <a:bodyPr/>
                    <a:lstStyle/>
                    <a:p>
                      <a:r>
                        <a:rPr lang="en-US" dirty="0"/>
                        <a:t>Information Technology specifically Internet Services, Software and Hardware.</a:t>
                      </a:r>
                    </a:p>
                  </a:txBody>
                  <a:tcPr/>
                </a:tc>
                <a:extLst>
                  <a:ext uri="{0D108BD9-81ED-4DB2-BD59-A6C34878D82A}">
                    <a16:rowId xmlns:a16="http://schemas.microsoft.com/office/drawing/2014/main" val="3834382770"/>
                  </a:ext>
                </a:extLst>
              </a:tr>
              <a:tr h="370840">
                <a:tc>
                  <a:txBody>
                    <a:bodyPr/>
                    <a:lstStyle/>
                    <a:p>
                      <a:r>
                        <a:rPr lang="en-US" dirty="0"/>
                        <a:t>Founded</a:t>
                      </a:r>
                    </a:p>
                  </a:txBody>
                  <a:tcPr/>
                </a:tc>
                <a:tc>
                  <a:txBody>
                    <a:bodyPr/>
                    <a:lstStyle/>
                    <a:p>
                      <a:r>
                        <a:rPr lang="en-US" dirty="0"/>
                        <a:t>September 4, 1998</a:t>
                      </a:r>
                    </a:p>
                  </a:txBody>
                  <a:tcPr/>
                </a:tc>
                <a:extLst>
                  <a:ext uri="{0D108BD9-81ED-4DB2-BD59-A6C34878D82A}">
                    <a16:rowId xmlns:a16="http://schemas.microsoft.com/office/drawing/2014/main" val="490441321"/>
                  </a:ext>
                </a:extLst>
              </a:tr>
              <a:tr h="370840">
                <a:tc>
                  <a:txBody>
                    <a:bodyPr/>
                    <a:lstStyle/>
                    <a:p>
                      <a:r>
                        <a:rPr lang="en-US" dirty="0"/>
                        <a:t>Founders</a:t>
                      </a:r>
                    </a:p>
                  </a:txBody>
                  <a:tcPr/>
                </a:tc>
                <a:tc>
                  <a:txBody>
                    <a:bodyPr/>
                    <a:lstStyle/>
                    <a:p>
                      <a:r>
                        <a:rPr lang="en-US" dirty="0"/>
                        <a:t>Larry Page</a:t>
                      </a:r>
                      <a:r>
                        <a:rPr lang="en-US" baseline="0" dirty="0"/>
                        <a:t> and Sergey </a:t>
                      </a:r>
                      <a:r>
                        <a:rPr lang="en-US" baseline="0" dirty="0" err="1"/>
                        <a:t>Brin</a:t>
                      </a:r>
                      <a:endParaRPr lang="en-US" dirty="0"/>
                    </a:p>
                  </a:txBody>
                  <a:tcPr/>
                </a:tc>
                <a:extLst>
                  <a:ext uri="{0D108BD9-81ED-4DB2-BD59-A6C34878D82A}">
                    <a16:rowId xmlns:a16="http://schemas.microsoft.com/office/drawing/2014/main" val="265928143"/>
                  </a:ext>
                </a:extLst>
              </a:tr>
              <a:tr h="370840">
                <a:tc>
                  <a:txBody>
                    <a:bodyPr/>
                    <a:lstStyle/>
                    <a:p>
                      <a:r>
                        <a:rPr lang="en-US" dirty="0"/>
                        <a:t>Headquarters</a:t>
                      </a:r>
                    </a:p>
                  </a:txBody>
                  <a:tcPr/>
                </a:tc>
                <a:tc>
                  <a:txBody>
                    <a:bodyPr/>
                    <a:lstStyle/>
                    <a:p>
                      <a:r>
                        <a:rPr lang="en-US" dirty="0"/>
                        <a:t>Mountain View, California in United States of America</a:t>
                      </a:r>
                    </a:p>
                  </a:txBody>
                  <a:tcPr/>
                </a:tc>
                <a:extLst>
                  <a:ext uri="{0D108BD9-81ED-4DB2-BD59-A6C34878D82A}">
                    <a16:rowId xmlns:a16="http://schemas.microsoft.com/office/drawing/2014/main" val="4136977727"/>
                  </a:ext>
                </a:extLst>
              </a:tr>
              <a:tr h="370840">
                <a:tc>
                  <a:txBody>
                    <a:bodyPr/>
                    <a:lstStyle/>
                    <a:p>
                      <a:r>
                        <a:rPr lang="en-US" dirty="0"/>
                        <a:t>Parent Company</a:t>
                      </a:r>
                    </a:p>
                  </a:txBody>
                  <a:tcPr/>
                </a:tc>
                <a:tc>
                  <a:txBody>
                    <a:bodyPr/>
                    <a:lstStyle/>
                    <a:p>
                      <a:r>
                        <a:rPr lang="en-US" dirty="0"/>
                        <a:t>Alphabet</a:t>
                      </a:r>
                      <a:r>
                        <a:rPr lang="en-US" baseline="0" dirty="0"/>
                        <a:t> Inc. (Since 2015)</a:t>
                      </a:r>
                      <a:endParaRPr lang="en-US" dirty="0"/>
                    </a:p>
                  </a:txBody>
                  <a:tcPr/>
                </a:tc>
                <a:extLst>
                  <a:ext uri="{0D108BD9-81ED-4DB2-BD59-A6C34878D82A}">
                    <a16:rowId xmlns:a16="http://schemas.microsoft.com/office/drawing/2014/main" val="3094204208"/>
                  </a:ext>
                </a:extLst>
              </a:tr>
              <a:tr h="370840">
                <a:tc>
                  <a:txBody>
                    <a:bodyPr/>
                    <a:lstStyle/>
                    <a:p>
                      <a:r>
                        <a:rPr lang="en-US" dirty="0"/>
                        <a:t>Global</a:t>
                      </a:r>
                      <a:r>
                        <a:rPr lang="en-US" baseline="0" dirty="0"/>
                        <a:t> Reach</a:t>
                      </a:r>
                      <a:endParaRPr lang="en-US" dirty="0"/>
                    </a:p>
                  </a:txBody>
                  <a:tcPr/>
                </a:tc>
                <a:tc>
                  <a:txBody>
                    <a:bodyPr/>
                    <a:lstStyle/>
                    <a:p>
                      <a:r>
                        <a:rPr lang="en-US" dirty="0"/>
                        <a:t>Google currently subscribes in over one hundred countries and offers its services in over one hundred and fifty languages.</a:t>
                      </a:r>
                    </a:p>
                  </a:txBody>
                  <a:tcPr/>
                </a:tc>
                <a:extLst>
                  <a:ext uri="{0D108BD9-81ED-4DB2-BD59-A6C34878D82A}">
                    <a16:rowId xmlns:a16="http://schemas.microsoft.com/office/drawing/2014/main" val="3386932924"/>
                  </a:ext>
                </a:extLst>
              </a:tr>
              <a:tr h="370840">
                <a:tc>
                  <a:txBody>
                    <a:bodyPr/>
                    <a:lstStyle/>
                    <a:p>
                      <a:r>
                        <a:rPr lang="en-US" dirty="0"/>
                        <a:t>Core</a:t>
                      </a:r>
                      <a:r>
                        <a:rPr lang="en-US" baseline="0" dirty="0"/>
                        <a:t> Products</a:t>
                      </a:r>
                      <a:endParaRPr lang="en-US" dirty="0"/>
                    </a:p>
                  </a:txBody>
                  <a:tcPr/>
                </a:tc>
                <a:tc>
                  <a:txBody>
                    <a:bodyPr/>
                    <a:lstStyle/>
                    <a:p>
                      <a:r>
                        <a:rPr lang="en-US" dirty="0"/>
                        <a:t>Google Search, YouTube, Android, AdWords, Cloud, Gmail, and Google Maps</a:t>
                      </a:r>
                    </a:p>
                  </a:txBody>
                  <a:tcPr/>
                </a:tc>
                <a:extLst>
                  <a:ext uri="{0D108BD9-81ED-4DB2-BD59-A6C34878D82A}">
                    <a16:rowId xmlns:a16="http://schemas.microsoft.com/office/drawing/2014/main" val="196334811"/>
                  </a:ext>
                </a:extLst>
              </a:tr>
              <a:tr h="370840">
                <a:tc>
                  <a:txBody>
                    <a:bodyPr/>
                    <a:lstStyle/>
                    <a:p>
                      <a:r>
                        <a:rPr lang="en-US" dirty="0"/>
                        <a:t>Mission</a:t>
                      </a:r>
                    </a:p>
                  </a:txBody>
                  <a:tcPr/>
                </a:tc>
                <a:tc>
                  <a:txBody>
                    <a:bodyPr/>
                    <a:lstStyle/>
                    <a:p>
                      <a:r>
                        <a:rPr lang="en-US" sz="1800" b="0" i="0" kern="1200" dirty="0">
                          <a:solidFill>
                            <a:schemeClr val="dk1"/>
                          </a:solidFill>
                          <a:effectLst/>
                          <a:latin typeface="+mn-lt"/>
                          <a:ea typeface="+mn-ea"/>
                          <a:cs typeface="+mn-cs"/>
                        </a:rPr>
                        <a:t>“To organize the world’s information and make it accessible, useful.”</a:t>
                      </a:r>
                      <a:endParaRPr lang="en-US" dirty="0"/>
                    </a:p>
                  </a:txBody>
                  <a:tcPr/>
                </a:tc>
                <a:extLst>
                  <a:ext uri="{0D108BD9-81ED-4DB2-BD59-A6C34878D82A}">
                    <a16:rowId xmlns:a16="http://schemas.microsoft.com/office/drawing/2014/main" val="3431855661"/>
                  </a:ext>
                </a:extLst>
              </a:tr>
            </a:tbl>
          </a:graphicData>
        </a:graphic>
      </p:graphicFrame>
    </p:spTree>
    <p:extLst>
      <p:ext uri="{BB962C8B-B14F-4D97-AF65-F5344CB8AC3E}">
        <p14:creationId xmlns:p14="http://schemas.microsoft.com/office/powerpoint/2010/main" val="1728827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Lack of diversity and inclusiveness</a:t>
            </a:r>
          </a:p>
        </p:txBody>
      </p:sp>
      <p:sp>
        <p:nvSpPr>
          <p:cNvPr id="5" name="Content Placeholder 4"/>
          <p:cNvSpPr>
            <a:spLocks noGrp="1"/>
          </p:cNvSpPr>
          <p:nvPr>
            <p:ph sz="half" idx="1"/>
          </p:nvPr>
        </p:nvSpPr>
        <p:spPr/>
        <p:txBody>
          <a:bodyPr/>
          <a:lstStyle/>
          <a:p>
            <a:r>
              <a:rPr lang="en-US" dirty="0"/>
              <a:t>Lack of balance in genders and race representation</a:t>
            </a:r>
          </a:p>
          <a:p>
            <a:r>
              <a:rPr lang="en-US" dirty="0"/>
              <a:t>Gender pay gap</a:t>
            </a:r>
          </a:p>
          <a:p>
            <a:r>
              <a:rPr lang="en-US" dirty="0"/>
              <a:t>Negativity around minorities holding positions of power</a:t>
            </a:r>
          </a:p>
        </p:txBody>
      </p:sp>
      <p:graphicFrame>
        <p:nvGraphicFramePr>
          <p:cNvPr id="13" name="Content Placeholder 12"/>
          <p:cNvGraphicFramePr>
            <a:graphicFrameLocks noGrp="1"/>
          </p:cNvGraphicFramePr>
          <p:nvPr>
            <p:ph sz="half" idx="2"/>
            <p:extLst>
              <p:ext uri="{D42A27DB-BD31-4B8C-83A1-F6EECF244321}">
                <p14:modId xmlns:p14="http://schemas.microsoft.com/office/powerpoint/2010/main" val="572640185"/>
              </p:ext>
            </p:extLst>
          </p:nvPr>
        </p:nvGraphicFramePr>
        <p:xfrm>
          <a:off x="6230938" y="2011363"/>
          <a:ext cx="4754562" cy="420687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72653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Lack of diversity and inclusiveness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1011008"/>
              </p:ext>
            </p:extLst>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4927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POLITICAL and economic factors</a:t>
            </a:r>
          </a:p>
        </p:txBody>
      </p:sp>
      <p:sp>
        <p:nvSpPr>
          <p:cNvPr id="5" name="Text Placeholder 4"/>
          <p:cNvSpPr>
            <a:spLocks noGrp="1"/>
          </p:cNvSpPr>
          <p:nvPr>
            <p:ph type="body" idx="1"/>
          </p:nvPr>
        </p:nvSpPr>
        <p:spPr/>
        <p:txBody>
          <a:bodyPr/>
          <a:lstStyle/>
          <a:p>
            <a:r>
              <a:rPr lang="en-US" dirty="0"/>
              <a:t>POLITICAL FACTORS</a:t>
            </a:r>
          </a:p>
        </p:txBody>
      </p:sp>
      <p:sp>
        <p:nvSpPr>
          <p:cNvPr id="6" name="Content Placeholder 5"/>
          <p:cNvSpPr>
            <a:spLocks noGrp="1"/>
          </p:cNvSpPr>
          <p:nvPr>
            <p:ph sz="half" idx="2"/>
          </p:nvPr>
        </p:nvSpPr>
        <p:spPr/>
        <p:txBody>
          <a:bodyPr/>
          <a:lstStyle/>
          <a:p>
            <a:r>
              <a:rPr lang="en-US" dirty="0"/>
              <a:t>Diversity and inclusion policies which are issued by the government</a:t>
            </a:r>
          </a:p>
          <a:p>
            <a:r>
              <a:rPr lang="en-US" dirty="0"/>
              <a:t>Laws concerning employment and discrimination</a:t>
            </a:r>
          </a:p>
          <a:p>
            <a:r>
              <a:rPr lang="en-US" dirty="0"/>
              <a:t>Stability on the world political scene and growth of new markets</a:t>
            </a:r>
          </a:p>
          <a:p>
            <a:r>
              <a:rPr lang="en-US" dirty="0"/>
              <a:t>As others see it, a US-based lobbying group has recently lobbied for regulations for the tech industry.</a:t>
            </a:r>
          </a:p>
        </p:txBody>
      </p:sp>
      <p:sp>
        <p:nvSpPr>
          <p:cNvPr id="7" name="Text Placeholder 6"/>
          <p:cNvSpPr>
            <a:spLocks noGrp="1"/>
          </p:cNvSpPr>
          <p:nvPr>
            <p:ph type="body" sz="quarter" idx="3"/>
          </p:nvPr>
        </p:nvSpPr>
        <p:spPr/>
        <p:txBody>
          <a:bodyPr/>
          <a:lstStyle/>
          <a:p>
            <a:r>
              <a:rPr lang="en-US" dirty="0"/>
              <a:t>ECONOMIC FACTORS</a:t>
            </a:r>
          </a:p>
        </p:txBody>
      </p:sp>
      <p:sp>
        <p:nvSpPr>
          <p:cNvPr id="8" name="Content Placeholder 7"/>
          <p:cNvSpPr>
            <a:spLocks noGrp="1"/>
          </p:cNvSpPr>
          <p:nvPr>
            <p:ph sz="quarter" idx="4"/>
          </p:nvPr>
        </p:nvSpPr>
        <p:spPr/>
        <p:txBody>
          <a:bodyPr/>
          <a:lstStyle/>
          <a:p>
            <a:r>
              <a:rPr lang="en-US" dirty="0"/>
              <a:t>Economic occurs through affecting the hiring and expansion situation.</a:t>
            </a:r>
          </a:p>
          <a:p>
            <a:r>
              <a:rPr lang="en-US" dirty="0"/>
              <a:t>Wages and income differences and gender gap</a:t>
            </a:r>
          </a:p>
          <a:p>
            <a:r>
              <a:rPr lang="en-US" dirty="0"/>
              <a:t>Competition for tech talent</a:t>
            </a:r>
          </a:p>
          <a:p>
            <a:r>
              <a:rPr lang="en-US" dirty="0"/>
              <a:t>Rejection or limitation of market access through economic sanctions or restrictions of trade in important countries.</a:t>
            </a:r>
          </a:p>
        </p:txBody>
      </p:sp>
    </p:spTree>
    <p:extLst>
      <p:ext uri="{BB962C8B-B14F-4D97-AF65-F5344CB8AC3E}">
        <p14:creationId xmlns:p14="http://schemas.microsoft.com/office/powerpoint/2010/main" val="2538268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Social and technological factors</a:t>
            </a:r>
          </a:p>
        </p:txBody>
      </p:sp>
      <p:sp>
        <p:nvSpPr>
          <p:cNvPr id="5" name="Text Placeholder 4"/>
          <p:cNvSpPr>
            <a:spLocks noGrp="1"/>
          </p:cNvSpPr>
          <p:nvPr>
            <p:ph type="body" idx="1"/>
          </p:nvPr>
        </p:nvSpPr>
        <p:spPr/>
        <p:txBody>
          <a:bodyPr/>
          <a:lstStyle/>
          <a:p>
            <a:r>
              <a:rPr lang="en-US" dirty="0"/>
              <a:t>SOCIAL FACTORS</a:t>
            </a:r>
          </a:p>
        </p:txBody>
      </p:sp>
      <p:sp>
        <p:nvSpPr>
          <p:cNvPr id="6" name="Content Placeholder 5"/>
          <p:cNvSpPr>
            <a:spLocks noGrp="1"/>
          </p:cNvSpPr>
          <p:nvPr>
            <p:ph sz="half" idx="2"/>
          </p:nvPr>
        </p:nvSpPr>
        <p:spPr/>
        <p:txBody>
          <a:bodyPr/>
          <a:lstStyle/>
          <a:p>
            <a:r>
              <a:rPr lang="en-US" dirty="0"/>
              <a:t>They include the influence of the growing interest in Corporate Social Responsibility (CSR).</a:t>
            </a:r>
          </a:p>
          <a:p>
            <a:r>
              <a:rPr lang="en-US" dirty="0"/>
              <a:t>Also, the change in demographics and the expectations from the workforce.</a:t>
            </a:r>
          </a:p>
          <a:p>
            <a:r>
              <a:rPr lang="en-US" dirty="0"/>
              <a:t>Cultural variations prevailing in the world markets</a:t>
            </a:r>
          </a:p>
          <a:p>
            <a:r>
              <a:rPr lang="en-US" dirty="0"/>
              <a:t>Forces such as #</a:t>
            </a:r>
            <a:r>
              <a:rPr lang="en-US" dirty="0" err="1"/>
              <a:t>MeToo</a:t>
            </a:r>
            <a:r>
              <a:rPr lang="en-US" dirty="0"/>
              <a:t> and Black Lives Matter</a:t>
            </a:r>
          </a:p>
        </p:txBody>
      </p:sp>
      <p:sp>
        <p:nvSpPr>
          <p:cNvPr id="7" name="Text Placeholder 6"/>
          <p:cNvSpPr>
            <a:spLocks noGrp="1"/>
          </p:cNvSpPr>
          <p:nvPr>
            <p:ph type="body" sz="quarter" idx="3"/>
          </p:nvPr>
        </p:nvSpPr>
        <p:spPr/>
        <p:txBody>
          <a:bodyPr/>
          <a:lstStyle/>
          <a:p>
            <a:r>
              <a:rPr lang="en-US" dirty="0"/>
              <a:t>TECHNOLOGICAL FACTORS</a:t>
            </a:r>
          </a:p>
        </p:txBody>
      </p:sp>
      <p:sp>
        <p:nvSpPr>
          <p:cNvPr id="8" name="Content Placeholder 7"/>
          <p:cNvSpPr>
            <a:spLocks noGrp="1"/>
          </p:cNvSpPr>
          <p:nvPr>
            <p:ph sz="quarter" idx="4"/>
          </p:nvPr>
        </p:nvSpPr>
        <p:spPr/>
        <p:txBody>
          <a:bodyPr>
            <a:normAutofit lnSpcReduction="10000"/>
          </a:bodyPr>
          <a:lstStyle/>
          <a:p>
            <a:r>
              <a:rPr lang="en-US" dirty="0"/>
              <a:t>Optimizing AI HR for diversity hiring</a:t>
            </a:r>
          </a:p>
          <a:p>
            <a:r>
              <a:rPr lang="en-US" dirty="0"/>
              <a:t>Automation and AI in the workplace dynamics and diversity of the work force</a:t>
            </a:r>
          </a:p>
          <a:p>
            <a:r>
              <a:rPr lang="en-US" dirty="0"/>
              <a:t>Solutions through technology in order to monitor the advancements of DEI</a:t>
            </a:r>
          </a:p>
          <a:p>
            <a:r>
              <a:rPr lang="en-US" dirty="0"/>
              <a:t>Issues related to secure cyber space and the privacy of the data of the consumers and other classes of people</a:t>
            </a:r>
          </a:p>
        </p:txBody>
      </p:sp>
    </p:spTree>
    <p:extLst>
      <p:ext uri="{BB962C8B-B14F-4D97-AF65-F5344CB8AC3E}">
        <p14:creationId xmlns:p14="http://schemas.microsoft.com/office/powerpoint/2010/main" val="4195256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Legal and environmental factors</a:t>
            </a:r>
          </a:p>
        </p:txBody>
      </p:sp>
      <p:sp>
        <p:nvSpPr>
          <p:cNvPr id="5" name="Text Placeholder 4"/>
          <p:cNvSpPr>
            <a:spLocks noGrp="1"/>
          </p:cNvSpPr>
          <p:nvPr>
            <p:ph type="body" idx="1"/>
          </p:nvPr>
        </p:nvSpPr>
        <p:spPr/>
        <p:txBody>
          <a:bodyPr/>
          <a:lstStyle/>
          <a:p>
            <a:r>
              <a:rPr lang="en-US" dirty="0"/>
              <a:t>LEGAL FACTORS</a:t>
            </a:r>
          </a:p>
        </p:txBody>
      </p:sp>
      <p:sp>
        <p:nvSpPr>
          <p:cNvPr id="6" name="Content Placeholder 5"/>
          <p:cNvSpPr>
            <a:spLocks noGrp="1"/>
          </p:cNvSpPr>
          <p:nvPr>
            <p:ph sz="half" idx="2"/>
          </p:nvPr>
        </p:nvSpPr>
        <p:spPr/>
        <p:txBody>
          <a:bodyPr/>
          <a:lstStyle/>
          <a:p>
            <a:r>
              <a:rPr lang="en-US" dirty="0"/>
              <a:t>Conformity with anti-discrimination and equal opportunity policies</a:t>
            </a:r>
          </a:p>
          <a:p>
            <a:r>
              <a:rPr lang="en-US" dirty="0"/>
              <a:t>Sex Discrimination in connection with the gender pay gap</a:t>
            </a:r>
          </a:p>
          <a:p>
            <a:r>
              <a:rPr lang="en-US" dirty="0"/>
              <a:t>Privacy and the effects on its particular consumers</a:t>
            </a:r>
          </a:p>
          <a:p>
            <a:r>
              <a:rPr lang="en-US" dirty="0"/>
              <a:t>multinational labor relations and employments of workplace diversity</a:t>
            </a:r>
          </a:p>
        </p:txBody>
      </p:sp>
      <p:sp>
        <p:nvSpPr>
          <p:cNvPr id="7" name="Text Placeholder 6"/>
          <p:cNvSpPr>
            <a:spLocks noGrp="1"/>
          </p:cNvSpPr>
          <p:nvPr>
            <p:ph type="body" sz="quarter" idx="3"/>
          </p:nvPr>
        </p:nvSpPr>
        <p:spPr/>
        <p:txBody>
          <a:bodyPr/>
          <a:lstStyle/>
          <a:p>
            <a:r>
              <a:rPr lang="en-US" dirty="0"/>
              <a:t>ENVIRONMENTAL FACTORS</a:t>
            </a:r>
          </a:p>
        </p:txBody>
      </p:sp>
      <p:sp>
        <p:nvSpPr>
          <p:cNvPr id="8" name="Content Placeholder 7"/>
          <p:cNvSpPr>
            <a:spLocks noGrp="1"/>
          </p:cNvSpPr>
          <p:nvPr>
            <p:ph sz="quarter" idx="4"/>
          </p:nvPr>
        </p:nvSpPr>
        <p:spPr/>
        <p:txBody>
          <a:bodyPr>
            <a:normAutofit/>
          </a:bodyPr>
          <a:lstStyle/>
          <a:p>
            <a:r>
              <a:rPr lang="en-US" dirty="0"/>
              <a:t>Corporate social and environmental management initiatives</a:t>
            </a:r>
          </a:p>
          <a:p>
            <a:r>
              <a:rPr lang="en-US" dirty="0"/>
              <a:t>Environmental considerations affecting employment (for instance, green employment).</a:t>
            </a:r>
          </a:p>
          <a:p>
            <a:r>
              <a:rPr lang="en-US" dirty="0"/>
              <a:t>Energy footprint of giants technology structures</a:t>
            </a:r>
          </a:p>
          <a:p>
            <a:r>
              <a:rPr lang="en-US" dirty="0"/>
              <a:t>Attitudes that the populace have towards ESG investments</a:t>
            </a:r>
          </a:p>
        </p:txBody>
      </p:sp>
    </p:spTree>
    <p:extLst>
      <p:ext uri="{BB962C8B-B14F-4D97-AF65-F5344CB8AC3E}">
        <p14:creationId xmlns:p14="http://schemas.microsoft.com/office/powerpoint/2010/main" val="2176410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 DIAGRAM</a:t>
            </a:r>
          </a:p>
        </p:txBody>
      </p:sp>
      <p:pic>
        <p:nvPicPr>
          <p:cNvPr id="27" name="Picture 26"/>
          <p:cNvPicPr>
            <a:picLocks noChangeAspect="1"/>
          </p:cNvPicPr>
          <p:nvPr/>
        </p:nvPicPr>
        <p:blipFill>
          <a:blip r:embed="rId3"/>
          <a:stretch>
            <a:fillRect/>
          </a:stretch>
        </p:blipFill>
        <p:spPr>
          <a:xfrm>
            <a:off x="977685" y="1805502"/>
            <a:ext cx="10234547" cy="5052498"/>
          </a:xfrm>
          <a:prstGeom prst="rect">
            <a:avLst/>
          </a:prstGeom>
        </p:spPr>
      </p:pic>
    </p:spTree>
    <p:extLst>
      <p:ext uri="{BB962C8B-B14F-4D97-AF65-F5344CB8AC3E}">
        <p14:creationId xmlns:p14="http://schemas.microsoft.com/office/powerpoint/2010/main" val="1347326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pPr algn="just"/>
            <a:r>
              <a:rPr lang="en-US" dirty="0"/>
              <a:t> Diversity and inclusiveness that lack make the morale of the workers and their ability to innovate, diminish significantly.</a:t>
            </a:r>
          </a:p>
          <a:p>
            <a:pPr algn="just"/>
            <a:r>
              <a:rPr lang="en-US" dirty="0"/>
              <a:t>Lack of diversity, self-automated prejudice, and </a:t>
            </a:r>
            <a:r>
              <a:rPr lang="en-US" dirty="0" err="1"/>
              <a:t>nonaffirmative</a:t>
            </a:r>
            <a:r>
              <a:rPr lang="en-US" dirty="0"/>
              <a:t> workplace climate slow down the process.</a:t>
            </a:r>
          </a:p>
          <a:p>
            <a:pPr algn="just"/>
            <a:r>
              <a:rPr lang="en-US" dirty="0"/>
              <a:t>Consequently, it yields high percentages of turnover, low creative output, and legal issues.</a:t>
            </a:r>
          </a:p>
          <a:p>
            <a:pPr algn="just"/>
            <a:r>
              <a:rPr lang="en-US" dirty="0"/>
              <a:t>Improve the manner in which organizations attract candidates to reduce unfairness toward certain groups of people.</a:t>
            </a:r>
          </a:p>
          <a:p>
            <a:pPr algn="just"/>
            <a:r>
              <a:rPr lang="en-US" dirty="0"/>
              <a:t>Build up DEI measures and create the proper </a:t>
            </a:r>
            <a:r>
              <a:rPr lang="en-US" dirty="0" err="1"/>
              <a:t>organisational</a:t>
            </a:r>
            <a:r>
              <a:rPr lang="en-US" dirty="0"/>
              <a:t> context for progress that lasts.</a:t>
            </a:r>
          </a:p>
        </p:txBody>
      </p:sp>
    </p:spTree>
    <p:extLst>
      <p:ext uri="{BB962C8B-B14F-4D97-AF65-F5344CB8AC3E}">
        <p14:creationId xmlns:p14="http://schemas.microsoft.com/office/powerpoint/2010/main" val="3471718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1202919" y="2011680"/>
            <a:ext cx="9784080" cy="4689566"/>
          </a:xfrm>
        </p:spPr>
        <p:txBody>
          <a:bodyPr>
            <a:normAutofit fontScale="77500" lnSpcReduction="20000"/>
          </a:bodyPr>
          <a:lstStyle/>
          <a:p>
            <a:pPr algn="just"/>
            <a:r>
              <a:rPr lang="en-US" dirty="0" err="1"/>
              <a:t>Booysen</a:t>
            </a:r>
            <a:r>
              <a:rPr lang="en-US" dirty="0"/>
              <a:t>, L.A. and Gill, P., 2020. Creating a culture of inclusion through diversity and equity. Management and Leadership Skills for Medical Faculty and Healthcare Executives: A Practical Handbook, pp.135-144.</a:t>
            </a:r>
          </a:p>
          <a:p>
            <a:pPr algn="just"/>
            <a:r>
              <a:rPr lang="en-US" dirty="0" err="1"/>
              <a:t>Bardhan</a:t>
            </a:r>
            <a:r>
              <a:rPr lang="en-US" dirty="0"/>
              <a:t>, N. and Gower, K., 2020. Student and faculty/educator views on diversity and inclusion in public relations: The role of leaders in bringing about change. Journal of Public Relations Education, 6(2), pp.102-141.</a:t>
            </a:r>
          </a:p>
          <a:p>
            <a:pPr algn="just"/>
            <a:r>
              <a:rPr lang="en-US" dirty="0" err="1"/>
              <a:t>Colston</a:t>
            </a:r>
            <a:r>
              <a:rPr lang="en-US" dirty="0"/>
              <a:t>, D., Fein, R., </a:t>
            </a:r>
            <a:r>
              <a:rPr lang="en-US" dirty="0" err="1"/>
              <a:t>Kleffner</a:t>
            </a:r>
            <a:r>
              <a:rPr lang="en-US" dirty="0"/>
              <a:t>, K. and Saunders, V., 2022. Diversity, equity, and inclusion embraces accessibility. AMWA Journal, 37(3).</a:t>
            </a:r>
          </a:p>
          <a:p>
            <a:pPr algn="just"/>
            <a:r>
              <a:rPr lang="en-US" dirty="0"/>
              <a:t>Grier, S.A., 2020. Marketing inclusion: A social justice project for diversity education. Journal of Marketing Education, 42(1), pp.59-75.</a:t>
            </a:r>
          </a:p>
          <a:p>
            <a:pPr algn="just"/>
            <a:r>
              <a:rPr lang="en-US" dirty="0"/>
              <a:t>Kelsey, M.D., Patrick-Lake, B., </a:t>
            </a:r>
            <a:r>
              <a:rPr lang="en-US" dirty="0" err="1"/>
              <a:t>Abdulai</a:t>
            </a:r>
            <a:r>
              <a:rPr lang="en-US" dirty="0"/>
              <a:t>, R., </a:t>
            </a:r>
            <a:r>
              <a:rPr lang="en-US" dirty="0" err="1"/>
              <a:t>Broedl</a:t>
            </a:r>
            <a:r>
              <a:rPr lang="en-US" dirty="0"/>
              <a:t>, U.C., Brown, A., Cohn, E., Curtis, L.H., </a:t>
            </a:r>
            <a:r>
              <a:rPr lang="en-US" dirty="0" err="1"/>
              <a:t>Komelasky</a:t>
            </a:r>
            <a:r>
              <a:rPr lang="en-US" dirty="0"/>
              <a:t>, C., </a:t>
            </a:r>
            <a:r>
              <a:rPr lang="en-US" dirty="0" err="1"/>
              <a:t>Mbagwu</a:t>
            </a:r>
            <a:r>
              <a:rPr lang="en-US" dirty="0"/>
              <a:t>, M., Mensah, G.A. and Mentz, R.J., 2022. Inclusion and diversity in clinical trials: actionable steps to drive lasting change. Contemporary Clinical Trials, 116, p.106740.</a:t>
            </a:r>
          </a:p>
          <a:p>
            <a:pPr algn="just"/>
            <a:r>
              <a:rPr lang="en-US" dirty="0"/>
              <a:t>Nehemiah, A., Roberts, S.E., Song, Y., </a:t>
            </a:r>
            <a:r>
              <a:rPr lang="en-US" dirty="0" err="1"/>
              <a:t>Kelz</a:t>
            </a:r>
            <a:r>
              <a:rPr lang="en-US" dirty="0"/>
              <a:t>, R.R., Butler, P.D., Morris, J.B. and Aarons, C.B., 2021. Looking beyond the numbers: increasing diversity and inclusion through holistic review in general surgery recruitment. Journal of Surgical Education, 78(3), pp.763-769.</a:t>
            </a:r>
          </a:p>
          <a:p>
            <a:pPr algn="just"/>
            <a:r>
              <a:rPr lang="en-US" dirty="0"/>
              <a:t>Patrick, V.M. and Hollenbeck, C.R., 2021. Designing for all: Consumer response to inclusive design. Journal of consumer psychology, 31(2), pp.360-381.</a:t>
            </a:r>
          </a:p>
        </p:txBody>
      </p:sp>
    </p:spTree>
    <p:extLst>
      <p:ext uri="{BB962C8B-B14F-4D97-AF65-F5344CB8AC3E}">
        <p14:creationId xmlns:p14="http://schemas.microsoft.com/office/powerpoint/2010/main" val="10484655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76</TotalTime>
  <Words>2565</Words>
  <Application>Microsoft Office PowerPoint</Application>
  <PresentationFormat>Widescreen</PresentationFormat>
  <Paragraphs>124</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Corbel</vt:lpstr>
      <vt:lpstr>Wingdings</vt:lpstr>
      <vt:lpstr>Banded</vt:lpstr>
      <vt:lpstr>Problem solving and decision making</vt:lpstr>
      <vt:lpstr>Content</vt:lpstr>
      <vt:lpstr>Overview of company – Google llc</vt:lpstr>
      <vt:lpstr>Problem: Lack of diversity and inclusiveness</vt:lpstr>
      <vt:lpstr>impact: Lack of diversity and inclusiveness</vt:lpstr>
      <vt:lpstr>PESTLE ANALYSIS: POLITICAL and economic factors</vt:lpstr>
      <vt:lpstr>PESTLE ANALYSIS: Social and technological factors</vt:lpstr>
      <vt:lpstr>PESTLE ANALYSIS: Legal and environmental factors</vt:lpstr>
      <vt:lpstr>CAUSE AND EFFECT DIAGRAM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Mansoor</dc:creator>
  <cp:lastModifiedBy>Usama Khokhar</cp:lastModifiedBy>
  <cp:revision>11</cp:revision>
  <dcterms:created xsi:type="dcterms:W3CDTF">2024-10-11T23:24:44Z</dcterms:created>
  <dcterms:modified xsi:type="dcterms:W3CDTF">2024-10-13T07:47:12Z</dcterms:modified>
</cp:coreProperties>
</file>