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4"/>
  </p:sldMasterIdLst>
  <p:notesMasterIdLst>
    <p:notesMasterId r:id="rId19"/>
  </p:notesMasterIdLst>
  <p:handoutMasterIdLst>
    <p:handoutMasterId r:id="rId20"/>
  </p:handoutMasterIdLst>
  <p:sldIdLst>
    <p:sldId id="257" r:id="rId5"/>
    <p:sldId id="283" r:id="rId6"/>
    <p:sldId id="278" r:id="rId7"/>
    <p:sldId id="279" r:id="rId8"/>
    <p:sldId id="281" r:id="rId9"/>
    <p:sldId id="261" r:id="rId10"/>
    <p:sldId id="272" r:id="rId11"/>
    <p:sldId id="274" r:id="rId12"/>
    <p:sldId id="275" r:id="rId13"/>
    <p:sldId id="276" r:id="rId14"/>
    <p:sldId id="277" r:id="rId15"/>
    <p:sldId id="266" r:id="rId16"/>
    <p:sldId id="273" r:id="rId17"/>
    <p:sldId id="282" r:id="rId1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28"/>
  </p:normalViewPr>
  <p:slideViewPr>
    <p:cSldViewPr snapToGrid="0" snapToObjects="1">
      <p:cViewPr varScale="1">
        <p:scale>
          <a:sx n="111" d="100"/>
          <a:sy n="111" d="100"/>
        </p:scale>
        <p:origin x="594" y="96"/>
      </p:cViewPr>
      <p:guideLst/>
    </p:cSldViewPr>
  </p:slideViewPr>
  <p:notesTextViewPr>
    <p:cViewPr>
      <p:scale>
        <a:sx n="1" d="1"/>
        <a:sy n="1" d="1"/>
      </p:scale>
      <p:origin x="0" y="0"/>
    </p:cViewPr>
  </p:notesTextViewPr>
  <p:notesViewPr>
    <p:cSldViewPr snapToGrid="0" snapToObjects="1">
      <p:cViewPr varScale="1">
        <p:scale>
          <a:sx n="89" d="100"/>
          <a:sy n="89" d="100"/>
        </p:scale>
        <p:origin x="378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503D04-C97E-4622-AE07-D0307CB3B4CA}" type="doc">
      <dgm:prSet loTypeId="urn:microsoft.com/office/officeart/2016/7/layout/LinearArrowProcessNumbered" loCatId="process" qsTypeId="urn:microsoft.com/office/officeart/2005/8/quickstyle/simple2" qsCatId="simple" csTypeId="urn:microsoft.com/office/officeart/2005/8/colors/accent2_2" csCatId="accent2" phldr="1"/>
      <dgm:spPr/>
      <dgm:t>
        <a:bodyPr rtlCol="0"/>
        <a:lstStyle/>
        <a:p>
          <a:pPr rtl="0"/>
          <a:endParaRPr lang="en-US"/>
        </a:p>
      </dgm:t>
    </dgm:pt>
    <dgm:pt modelId="{AAC263CB-8256-4B03-92FE-1622698FB3E9}">
      <dgm:prSet custT="1"/>
      <dgm:spPr>
        <a:solidFill>
          <a:schemeClr val="accent2">
            <a:lumMod val="20000"/>
            <a:lumOff val="80000"/>
            <a:alpha val="90000"/>
          </a:schemeClr>
        </a:solidFill>
        <a:ln>
          <a:noFill/>
        </a:ln>
      </dgm:spPr>
      <dgm:t>
        <a:bodyPr rtlCol="0" anchor="ctr"/>
        <a:lstStyle/>
        <a:p>
          <a:pPr algn="ctr" rtl="0"/>
          <a:r>
            <a:rPr lang="en-GB" sz="1400" noProof="0" dirty="0"/>
            <a:t>Lighting the Scene</a:t>
          </a:r>
        </a:p>
        <a:p>
          <a:pPr algn="ctr" rtl="0"/>
          <a:r>
            <a:rPr lang="en-GB" sz="1100" noProof="0" dirty="0"/>
            <a:t>I had to research how to light my scene up as I found difficulty in rendering in Maya, then ended up using Playblast function.</a:t>
          </a:r>
        </a:p>
        <a:p>
          <a:pPr algn="ctr" rtl="0"/>
          <a:r>
            <a:rPr lang="en-GB" sz="1100" dirty="0"/>
            <a:t>[18]</a:t>
          </a:r>
          <a:endParaRPr lang="en-GB" sz="1100" noProof="0" dirty="0"/>
        </a:p>
      </dgm:t>
    </dgm:pt>
    <dgm:pt modelId="{0BEED663-FC38-4EAD-940F-4C475D2C87DB}" type="parTrans" cxnId="{C5E94186-9CB6-4C42-92B3-C546CC53A7B9}">
      <dgm:prSet/>
      <dgm:spPr/>
      <dgm:t>
        <a:bodyPr rtlCol="0"/>
        <a:lstStyle/>
        <a:p>
          <a:pPr rtl="0"/>
          <a:endParaRPr lang="en-GB" sz="4000" noProof="0" dirty="0"/>
        </a:p>
      </dgm:t>
    </dgm:pt>
    <dgm:pt modelId="{808B76D0-8EC7-469A-93AC-7A6017188A9D}" type="sibTrans" cxnId="{C5E94186-9CB6-4C42-92B3-C546CC53A7B9}">
      <dgm:prSet phldrT="1" phldr="0"/>
      <dgm:spPr>
        <a:solidFill>
          <a:schemeClr val="accent2"/>
        </a:solidFill>
        <a:ln>
          <a:noFill/>
        </a:ln>
      </dgm:spPr>
      <dgm:t>
        <a:bodyPr rtlCol="0"/>
        <a:lstStyle/>
        <a:p>
          <a:pPr rtl="0"/>
          <a:r>
            <a:rPr lang="en-GB" noProof="0">
              <a:solidFill>
                <a:schemeClr val="bg2"/>
              </a:solidFill>
            </a:rPr>
            <a:t>1</a:t>
          </a:r>
          <a:endParaRPr lang="en-GB" noProof="0" dirty="0">
            <a:solidFill>
              <a:schemeClr val="bg2"/>
            </a:solidFill>
          </a:endParaRPr>
        </a:p>
      </dgm:t>
    </dgm:pt>
    <dgm:pt modelId="{4E8D2E69-0173-4BD3-B96A-7A9C5DD12B47}">
      <dgm:prSet custT="1"/>
      <dgm:spPr>
        <a:solidFill>
          <a:schemeClr val="accent2">
            <a:lumMod val="20000"/>
            <a:lumOff val="80000"/>
            <a:alpha val="90000"/>
          </a:schemeClr>
        </a:solidFill>
        <a:ln>
          <a:noFill/>
        </a:ln>
      </dgm:spPr>
      <dgm:t>
        <a:bodyPr rtlCol="0" anchor="ctr"/>
        <a:lstStyle/>
        <a:p>
          <a:pPr algn="ctr" rtl="0"/>
          <a:r>
            <a:rPr lang="en-GB" sz="1400" noProof="0" dirty="0"/>
            <a:t>Playblast Quality</a:t>
          </a:r>
        </a:p>
        <a:p>
          <a:pPr algn="ctr" rtl="0"/>
          <a:r>
            <a:rPr lang="en-GB" sz="1100" noProof="0" dirty="0"/>
            <a:t>My next issue was with </a:t>
          </a:r>
          <a:r>
            <a:rPr lang="en-GB" sz="1100" noProof="0" dirty="0" err="1"/>
            <a:t>Playblasts</a:t>
          </a:r>
          <a:r>
            <a:rPr lang="en-GB" sz="1100" noProof="0" dirty="0"/>
            <a:t> quality. I had to research how to improve the quality of my render, so it was more visually viable.</a:t>
          </a:r>
        </a:p>
        <a:p>
          <a:pPr algn="ctr" rtl="0"/>
          <a:endParaRPr lang="en-GB" sz="1100" noProof="0" dirty="0"/>
        </a:p>
      </dgm:t>
    </dgm:pt>
    <dgm:pt modelId="{B954BF22-E3B3-4A1C-802E-590228BE2D9C}" type="parTrans" cxnId="{0F866C41-EB5F-47BD-A2CD-A58671F15B67}">
      <dgm:prSet/>
      <dgm:spPr/>
      <dgm:t>
        <a:bodyPr rtlCol="0"/>
        <a:lstStyle/>
        <a:p>
          <a:pPr rtl="0"/>
          <a:endParaRPr lang="en-GB" sz="4000" noProof="0" dirty="0"/>
        </a:p>
      </dgm:t>
    </dgm:pt>
    <dgm:pt modelId="{FEF1E80E-8A9E-4B0A-817C-2A4CFDCF3FB2}" type="sibTrans" cxnId="{0F866C41-EB5F-47BD-A2CD-A58671F15B67}">
      <dgm:prSet phldrT="2" phldr="0"/>
      <dgm:spPr>
        <a:solidFill>
          <a:schemeClr val="accent2"/>
        </a:solidFill>
        <a:ln>
          <a:noFill/>
        </a:ln>
      </dgm:spPr>
      <dgm:t>
        <a:bodyPr rtlCol="0"/>
        <a:lstStyle/>
        <a:p>
          <a:pPr rtl="0"/>
          <a:r>
            <a:rPr lang="en-GB" noProof="0">
              <a:solidFill>
                <a:schemeClr val="bg2"/>
              </a:solidFill>
            </a:rPr>
            <a:t>2</a:t>
          </a:r>
          <a:endParaRPr lang="en-GB" noProof="0" dirty="0">
            <a:solidFill>
              <a:schemeClr val="bg2"/>
            </a:solidFill>
          </a:endParaRPr>
        </a:p>
      </dgm:t>
    </dgm:pt>
    <dgm:pt modelId="{93A6A030-ABAB-4EFA-B539-0FDB3E07C1EF}">
      <dgm:prSet custT="1"/>
      <dgm:spPr>
        <a:solidFill>
          <a:schemeClr val="accent2">
            <a:lumMod val="20000"/>
            <a:lumOff val="80000"/>
            <a:alpha val="90000"/>
          </a:schemeClr>
        </a:solidFill>
        <a:ln>
          <a:noFill/>
        </a:ln>
      </dgm:spPr>
      <dgm:t>
        <a:bodyPr rtlCol="0" anchor="ctr"/>
        <a:lstStyle/>
        <a:p>
          <a:pPr algn="ctr" rtl="0"/>
          <a:endParaRPr lang="en-GB" sz="1400" noProof="0" dirty="0"/>
        </a:p>
        <a:p>
          <a:pPr algn="ctr" rtl="0"/>
          <a:r>
            <a:rPr lang="en-GB" sz="1400" noProof="0" dirty="0"/>
            <a:t>12 Principles of Animation</a:t>
          </a:r>
        </a:p>
        <a:p>
          <a:pPr algn="ctr" rtl="0"/>
          <a:r>
            <a:rPr lang="en-GB" sz="1100" noProof="0" dirty="0"/>
            <a:t>My main research was on this. To figure out which principle fitted into my animation, I had to research their meanings.</a:t>
          </a:r>
        </a:p>
        <a:p>
          <a:pPr algn="ctr" rtl="0"/>
          <a:endParaRPr lang="en-GB" sz="1100" noProof="0" dirty="0"/>
        </a:p>
      </dgm:t>
    </dgm:pt>
    <dgm:pt modelId="{3D674B97-6DC6-4A12-85BA-0976D3064237}" type="parTrans" cxnId="{4B40C8DC-6B57-4F5B-8440-7241C649700B}">
      <dgm:prSet/>
      <dgm:spPr/>
      <dgm:t>
        <a:bodyPr rtlCol="0"/>
        <a:lstStyle/>
        <a:p>
          <a:pPr rtl="0"/>
          <a:endParaRPr lang="en-GB" sz="4000" noProof="0" dirty="0"/>
        </a:p>
      </dgm:t>
    </dgm:pt>
    <dgm:pt modelId="{BFE0749E-E343-4A6F-BD09-2810EE6B4BD7}" type="sibTrans" cxnId="{4B40C8DC-6B57-4F5B-8440-7241C649700B}">
      <dgm:prSet phldrT="3" phldr="0"/>
      <dgm:spPr>
        <a:solidFill>
          <a:schemeClr val="accent2"/>
        </a:solidFill>
        <a:ln>
          <a:noFill/>
        </a:ln>
      </dgm:spPr>
      <dgm:t>
        <a:bodyPr rtlCol="0"/>
        <a:lstStyle/>
        <a:p>
          <a:pPr rtl="0"/>
          <a:r>
            <a:rPr lang="en-GB" noProof="0">
              <a:solidFill>
                <a:schemeClr val="bg2"/>
              </a:solidFill>
            </a:rPr>
            <a:t>3</a:t>
          </a:r>
          <a:endParaRPr lang="en-GB" noProof="0" dirty="0">
            <a:solidFill>
              <a:schemeClr val="bg2"/>
            </a:solidFill>
          </a:endParaRPr>
        </a:p>
      </dgm:t>
    </dgm:pt>
    <dgm:pt modelId="{3C40F323-2A26-1146-9131-B2D8B599E05D}" type="pres">
      <dgm:prSet presAssocID="{D4503D04-C97E-4622-AE07-D0307CB3B4CA}" presName="linearFlow" presStyleCnt="0">
        <dgm:presLayoutVars>
          <dgm:dir/>
          <dgm:animLvl val="lvl"/>
          <dgm:resizeHandles val="exact"/>
        </dgm:presLayoutVars>
      </dgm:prSet>
      <dgm:spPr/>
    </dgm:pt>
    <dgm:pt modelId="{296CA727-22E4-1143-B024-CE111CF4A770}" type="pres">
      <dgm:prSet presAssocID="{AAC263CB-8256-4B03-92FE-1622698FB3E9}" presName="compositeNode" presStyleCnt="0"/>
      <dgm:spPr/>
    </dgm:pt>
    <dgm:pt modelId="{321FD1E3-6BBE-294B-B4C0-6DC5A435E948}" type="pres">
      <dgm:prSet presAssocID="{AAC263CB-8256-4B03-92FE-1622698FB3E9}" presName="parTx" presStyleLbl="node1" presStyleIdx="0" presStyleCnt="0">
        <dgm:presLayoutVars>
          <dgm:chMax val="0"/>
          <dgm:chPref val="0"/>
          <dgm:bulletEnabled val="1"/>
        </dgm:presLayoutVars>
      </dgm:prSet>
      <dgm:spPr/>
    </dgm:pt>
    <dgm:pt modelId="{70577C9B-C730-EA49-B58D-C5D075366A14}" type="pres">
      <dgm:prSet presAssocID="{AAC263CB-8256-4B03-92FE-1622698FB3E9}" presName="parSh" presStyleCnt="0"/>
      <dgm:spPr/>
    </dgm:pt>
    <dgm:pt modelId="{8B390F72-5471-DD42-9CE3-6F37BDA74B87}" type="pres">
      <dgm:prSet presAssocID="{AAC263CB-8256-4B03-92FE-1622698FB3E9}" presName="lineNode" presStyleLbl="alignAccFollowNode1" presStyleIdx="0" presStyleCnt="9"/>
      <dgm:spPr/>
    </dgm:pt>
    <dgm:pt modelId="{B510E1DB-3720-2045-A15B-D53248B697B7}" type="pres">
      <dgm:prSet presAssocID="{AAC263CB-8256-4B03-92FE-1622698FB3E9}" presName="lineArrowNode" presStyleLbl="alignAccFollowNode1" presStyleIdx="1" presStyleCnt="9"/>
      <dgm:spPr/>
    </dgm:pt>
    <dgm:pt modelId="{CE8B700A-AC6F-0E47-AEFA-DA760C3E6A6D}" type="pres">
      <dgm:prSet presAssocID="{808B76D0-8EC7-469A-93AC-7A6017188A9D}" presName="sibTransNodeCircle" presStyleLbl="alignNode1" presStyleIdx="0" presStyleCnt="3">
        <dgm:presLayoutVars>
          <dgm:chMax val="0"/>
          <dgm:bulletEnabled/>
        </dgm:presLayoutVars>
      </dgm:prSet>
      <dgm:spPr/>
    </dgm:pt>
    <dgm:pt modelId="{FCC40D6F-EEB6-3446-88E1-B053AA67D0BA}" type="pres">
      <dgm:prSet presAssocID="{808B76D0-8EC7-469A-93AC-7A6017188A9D}" presName="spacerBetweenCircleAndCallout" presStyleCnt="0">
        <dgm:presLayoutVars/>
      </dgm:prSet>
      <dgm:spPr/>
    </dgm:pt>
    <dgm:pt modelId="{12DC819D-BB19-CE49-AFEB-155922B01406}" type="pres">
      <dgm:prSet presAssocID="{AAC263CB-8256-4B03-92FE-1622698FB3E9}" presName="nodeText" presStyleLbl="alignAccFollowNode1" presStyleIdx="2" presStyleCnt="9">
        <dgm:presLayoutVars>
          <dgm:bulletEnabled val="1"/>
        </dgm:presLayoutVars>
      </dgm:prSet>
      <dgm:spPr/>
    </dgm:pt>
    <dgm:pt modelId="{C23696F0-ABD6-D744-AF78-0E1E04C15B58}" type="pres">
      <dgm:prSet presAssocID="{808B76D0-8EC7-469A-93AC-7A6017188A9D}" presName="sibTransComposite" presStyleCnt="0"/>
      <dgm:spPr/>
    </dgm:pt>
    <dgm:pt modelId="{EC700B7C-22AD-A448-932D-B2D74EB83739}" type="pres">
      <dgm:prSet presAssocID="{4E8D2E69-0173-4BD3-B96A-7A9C5DD12B47}" presName="compositeNode" presStyleCnt="0"/>
      <dgm:spPr/>
    </dgm:pt>
    <dgm:pt modelId="{DA09631C-A7BE-7B4B-B67A-731744F53514}" type="pres">
      <dgm:prSet presAssocID="{4E8D2E69-0173-4BD3-B96A-7A9C5DD12B47}" presName="parTx" presStyleLbl="node1" presStyleIdx="0" presStyleCnt="0">
        <dgm:presLayoutVars>
          <dgm:chMax val="0"/>
          <dgm:chPref val="0"/>
          <dgm:bulletEnabled val="1"/>
        </dgm:presLayoutVars>
      </dgm:prSet>
      <dgm:spPr/>
    </dgm:pt>
    <dgm:pt modelId="{325962D1-06AA-2647-AF55-6B9872C540C1}" type="pres">
      <dgm:prSet presAssocID="{4E8D2E69-0173-4BD3-B96A-7A9C5DD12B47}" presName="parSh" presStyleCnt="0"/>
      <dgm:spPr/>
    </dgm:pt>
    <dgm:pt modelId="{4A0B88BF-91DC-214E-A662-99F2E5E1AA6F}" type="pres">
      <dgm:prSet presAssocID="{4E8D2E69-0173-4BD3-B96A-7A9C5DD12B47}" presName="lineNode" presStyleLbl="alignAccFollowNode1" presStyleIdx="3" presStyleCnt="9"/>
      <dgm:spPr/>
    </dgm:pt>
    <dgm:pt modelId="{C1172316-FFE1-2D41-82E9-8EB0F5EACF76}" type="pres">
      <dgm:prSet presAssocID="{4E8D2E69-0173-4BD3-B96A-7A9C5DD12B47}" presName="lineArrowNode" presStyleLbl="alignAccFollowNode1" presStyleIdx="4" presStyleCnt="9"/>
      <dgm:spPr/>
    </dgm:pt>
    <dgm:pt modelId="{D40ADF37-3E5B-2D42-9470-8264667346F7}" type="pres">
      <dgm:prSet presAssocID="{FEF1E80E-8A9E-4B0A-817C-2A4CFDCF3FB2}" presName="sibTransNodeCircle" presStyleLbl="alignNode1" presStyleIdx="1" presStyleCnt="3">
        <dgm:presLayoutVars>
          <dgm:chMax val="0"/>
          <dgm:bulletEnabled/>
        </dgm:presLayoutVars>
      </dgm:prSet>
      <dgm:spPr/>
    </dgm:pt>
    <dgm:pt modelId="{9A2130FA-E71D-2149-B6B5-729705DA753F}" type="pres">
      <dgm:prSet presAssocID="{FEF1E80E-8A9E-4B0A-817C-2A4CFDCF3FB2}" presName="spacerBetweenCircleAndCallout" presStyleCnt="0">
        <dgm:presLayoutVars/>
      </dgm:prSet>
      <dgm:spPr/>
    </dgm:pt>
    <dgm:pt modelId="{EA4D4141-C1BF-E74E-8ECF-933FF6EE68D4}" type="pres">
      <dgm:prSet presAssocID="{4E8D2E69-0173-4BD3-B96A-7A9C5DD12B47}" presName="nodeText" presStyleLbl="alignAccFollowNode1" presStyleIdx="5" presStyleCnt="9">
        <dgm:presLayoutVars>
          <dgm:bulletEnabled val="1"/>
        </dgm:presLayoutVars>
      </dgm:prSet>
      <dgm:spPr/>
    </dgm:pt>
    <dgm:pt modelId="{80422F12-2F31-1041-9626-1A4A27C2D252}" type="pres">
      <dgm:prSet presAssocID="{FEF1E80E-8A9E-4B0A-817C-2A4CFDCF3FB2}" presName="sibTransComposite" presStyleCnt="0"/>
      <dgm:spPr/>
    </dgm:pt>
    <dgm:pt modelId="{B400E8F3-1394-C54D-A864-8B6685A025A9}" type="pres">
      <dgm:prSet presAssocID="{93A6A030-ABAB-4EFA-B539-0FDB3E07C1EF}" presName="compositeNode" presStyleCnt="0"/>
      <dgm:spPr/>
    </dgm:pt>
    <dgm:pt modelId="{0257A0F1-83E2-5242-BBAF-4082D66272A5}" type="pres">
      <dgm:prSet presAssocID="{93A6A030-ABAB-4EFA-B539-0FDB3E07C1EF}" presName="parTx" presStyleLbl="node1" presStyleIdx="0" presStyleCnt="0">
        <dgm:presLayoutVars>
          <dgm:chMax val="0"/>
          <dgm:chPref val="0"/>
          <dgm:bulletEnabled val="1"/>
        </dgm:presLayoutVars>
      </dgm:prSet>
      <dgm:spPr/>
    </dgm:pt>
    <dgm:pt modelId="{7F89A7B0-A25A-A34E-9E43-6769278A1274}" type="pres">
      <dgm:prSet presAssocID="{93A6A030-ABAB-4EFA-B539-0FDB3E07C1EF}" presName="parSh" presStyleCnt="0"/>
      <dgm:spPr/>
    </dgm:pt>
    <dgm:pt modelId="{EBC17C66-42F5-8741-9366-67B899EB8470}" type="pres">
      <dgm:prSet presAssocID="{93A6A030-ABAB-4EFA-B539-0FDB3E07C1EF}" presName="lineNode" presStyleLbl="alignAccFollowNode1" presStyleIdx="6" presStyleCnt="9"/>
      <dgm:spPr/>
    </dgm:pt>
    <dgm:pt modelId="{35A0AD7D-4761-5A4E-8421-A0D0A060E3A2}" type="pres">
      <dgm:prSet presAssocID="{93A6A030-ABAB-4EFA-B539-0FDB3E07C1EF}" presName="lineArrowNode" presStyleLbl="alignAccFollowNode1" presStyleIdx="7" presStyleCnt="9"/>
      <dgm:spPr/>
    </dgm:pt>
    <dgm:pt modelId="{2E09C126-5366-AA41-9BAD-31AD467B40A9}" type="pres">
      <dgm:prSet presAssocID="{BFE0749E-E343-4A6F-BD09-2810EE6B4BD7}" presName="sibTransNodeCircle" presStyleLbl="alignNode1" presStyleIdx="2" presStyleCnt="3">
        <dgm:presLayoutVars>
          <dgm:chMax val="0"/>
          <dgm:bulletEnabled/>
        </dgm:presLayoutVars>
      </dgm:prSet>
      <dgm:spPr/>
    </dgm:pt>
    <dgm:pt modelId="{7D99A2E4-B1CC-5046-9048-90027FA547BE}" type="pres">
      <dgm:prSet presAssocID="{BFE0749E-E343-4A6F-BD09-2810EE6B4BD7}" presName="spacerBetweenCircleAndCallout" presStyleCnt="0">
        <dgm:presLayoutVars/>
      </dgm:prSet>
      <dgm:spPr/>
    </dgm:pt>
    <dgm:pt modelId="{2CCAA94D-0D9E-CB40-97A3-00A05F4F0DC2}" type="pres">
      <dgm:prSet presAssocID="{93A6A030-ABAB-4EFA-B539-0FDB3E07C1EF}" presName="nodeText" presStyleLbl="alignAccFollowNode1" presStyleIdx="8" presStyleCnt="9">
        <dgm:presLayoutVars>
          <dgm:bulletEnabled val="1"/>
        </dgm:presLayoutVars>
      </dgm:prSet>
      <dgm:spPr/>
    </dgm:pt>
  </dgm:ptLst>
  <dgm:cxnLst>
    <dgm:cxn modelId="{62985F13-79FA-BC4A-8783-3DAA0F1FAA2F}" type="presOf" srcId="{93A6A030-ABAB-4EFA-B539-0FDB3E07C1EF}" destId="{2CCAA94D-0D9E-CB40-97A3-00A05F4F0DC2}" srcOrd="0" destOrd="0" presId="urn:microsoft.com/office/officeart/2016/7/layout/LinearArrowProcessNumbered"/>
    <dgm:cxn modelId="{99426D2B-C3FB-C846-9D4D-6EE116D49815}" type="presOf" srcId="{BFE0749E-E343-4A6F-BD09-2810EE6B4BD7}" destId="{2E09C126-5366-AA41-9BAD-31AD467B40A9}" srcOrd="0" destOrd="0" presId="urn:microsoft.com/office/officeart/2016/7/layout/LinearArrowProcessNumbered"/>
    <dgm:cxn modelId="{D9F8793A-7523-F649-AD1E-5DFCA97DCCFA}" type="presOf" srcId="{FEF1E80E-8A9E-4B0A-817C-2A4CFDCF3FB2}" destId="{D40ADF37-3E5B-2D42-9470-8264667346F7}" srcOrd="0" destOrd="0" presId="urn:microsoft.com/office/officeart/2016/7/layout/LinearArrowProcessNumbered"/>
    <dgm:cxn modelId="{0F866C41-EB5F-47BD-A2CD-A58671F15B67}" srcId="{D4503D04-C97E-4622-AE07-D0307CB3B4CA}" destId="{4E8D2E69-0173-4BD3-B96A-7A9C5DD12B47}" srcOrd="1" destOrd="0" parTransId="{B954BF22-E3B3-4A1C-802E-590228BE2D9C}" sibTransId="{FEF1E80E-8A9E-4B0A-817C-2A4CFDCF3FB2}"/>
    <dgm:cxn modelId="{9640184F-42CF-0441-8D18-50F45B342AD6}" type="presOf" srcId="{808B76D0-8EC7-469A-93AC-7A6017188A9D}" destId="{CE8B700A-AC6F-0E47-AEFA-DA760C3E6A6D}" srcOrd="0" destOrd="0" presId="urn:microsoft.com/office/officeart/2016/7/layout/LinearArrowProcessNumbered"/>
    <dgm:cxn modelId="{C5E94186-9CB6-4C42-92B3-C546CC53A7B9}" srcId="{D4503D04-C97E-4622-AE07-D0307CB3B4CA}" destId="{AAC263CB-8256-4B03-92FE-1622698FB3E9}" srcOrd="0" destOrd="0" parTransId="{0BEED663-FC38-4EAD-940F-4C475D2C87DB}" sibTransId="{808B76D0-8EC7-469A-93AC-7A6017188A9D}"/>
    <dgm:cxn modelId="{42720694-3F25-164D-8BA7-13098CD1C309}" type="presOf" srcId="{4E8D2E69-0173-4BD3-B96A-7A9C5DD12B47}" destId="{EA4D4141-C1BF-E74E-8ECF-933FF6EE68D4}" srcOrd="0" destOrd="0" presId="urn:microsoft.com/office/officeart/2016/7/layout/LinearArrowProcessNumbered"/>
    <dgm:cxn modelId="{1DBFCA9C-22A6-CF4B-A1DC-84F892D316C2}" type="presOf" srcId="{AAC263CB-8256-4B03-92FE-1622698FB3E9}" destId="{12DC819D-BB19-CE49-AFEB-155922B01406}" srcOrd="0" destOrd="0" presId="urn:microsoft.com/office/officeart/2016/7/layout/LinearArrowProcessNumbered"/>
    <dgm:cxn modelId="{429BBAB5-E6F3-574F-AC79-1CB7EF13C8D7}" type="presOf" srcId="{D4503D04-C97E-4622-AE07-D0307CB3B4CA}" destId="{3C40F323-2A26-1146-9131-B2D8B599E05D}" srcOrd="0" destOrd="0" presId="urn:microsoft.com/office/officeart/2016/7/layout/LinearArrowProcessNumbered"/>
    <dgm:cxn modelId="{4B40C8DC-6B57-4F5B-8440-7241C649700B}" srcId="{D4503D04-C97E-4622-AE07-D0307CB3B4CA}" destId="{93A6A030-ABAB-4EFA-B539-0FDB3E07C1EF}" srcOrd="2" destOrd="0" parTransId="{3D674B97-6DC6-4A12-85BA-0976D3064237}" sibTransId="{BFE0749E-E343-4A6F-BD09-2810EE6B4BD7}"/>
    <dgm:cxn modelId="{AF33346B-FE09-2E43-B098-7822C74FDC14}" type="presParOf" srcId="{3C40F323-2A26-1146-9131-B2D8B599E05D}" destId="{296CA727-22E4-1143-B024-CE111CF4A770}" srcOrd="0" destOrd="0" presId="urn:microsoft.com/office/officeart/2016/7/layout/LinearArrowProcessNumbered"/>
    <dgm:cxn modelId="{06A584FA-9EF5-5348-A462-AB4A83E01DCB}" type="presParOf" srcId="{296CA727-22E4-1143-B024-CE111CF4A770}" destId="{321FD1E3-6BBE-294B-B4C0-6DC5A435E948}" srcOrd="0" destOrd="0" presId="urn:microsoft.com/office/officeart/2016/7/layout/LinearArrowProcessNumbered"/>
    <dgm:cxn modelId="{3DCC91DD-666F-FD47-97D0-0373CDD777BB}" type="presParOf" srcId="{296CA727-22E4-1143-B024-CE111CF4A770}" destId="{70577C9B-C730-EA49-B58D-C5D075366A14}" srcOrd="1" destOrd="0" presId="urn:microsoft.com/office/officeart/2016/7/layout/LinearArrowProcessNumbered"/>
    <dgm:cxn modelId="{4F7E7384-CB47-7A4B-A7DC-54496DEF3BF2}" type="presParOf" srcId="{70577C9B-C730-EA49-B58D-C5D075366A14}" destId="{8B390F72-5471-DD42-9CE3-6F37BDA74B87}" srcOrd="0" destOrd="0" presId="urn:microsoft.com/office/officeart/2016/7/layout/LinearArrowProcessNumbered"/>
    <dgm:cxn modelId="{EA7A12D7-4D88-1B45-AA6B-10A5D6721337}" type="presParOf" srcId="{70577C9B-C730-EA49-B58D-C5D075366A14}" destId="{B510E1DB-3720-2045-A15B-D53248B697B7}" srcOrd="1" destOrd="0" presId="urn:microsoft.com/office/officeart/2016/7/layout/LinearArrowProcessNumbered"/>
    <dgm:cxn modelId="{AB2F9F3E-06CC-A242-A5D9-205452070D3C}" type="presParOf" srcId="{70577C9B-C730-EA49-B58D-C5D075366A14}" destId="{CE8B700A-AC6F-0E47-AEFA-DA760C3E6A6D}" srcOrd="2" destOrd="0" presId="urn:microsoft.com/office/officeart/2016/7/layout/LinearArrowProcessNumbered"/>
    <dgm:cxn modelId="{5972EA4C-C3BE-4C46-B56F-882865FC2AAB}" type="presParOf" srcId="{70577C9B-C730-EA49-B58D-C5D075366A14}" destId="{FCC40D6F-EEB6-3446-88E1-B053AA67D0BA}" srcOrd="3" destOrd="0" presId="urn:microsoft.com/office/officeart/2016/7/layout/LinearArrowProcessNumbered"/>
    <dgm:cxn modelId="{AB1C3499-BBA5-2244-94C6-0DC933F2D4D2}" type="presParOf" srcId="{296CA727-22E4-1143-B024-CE111CF4A770}" destId="{12DC819D-BB19-CE49-AFEB-155922B01406}" srcOrd="2" destOrd="0" presId="urn:microsoft.com/office/officeart/2016/7/layout/LinearArrowProcessNumbered"/>
    <dgm:cxn modelId="{08F0ADDE-2970-8B4F-941B-7A991543CDC5}" type="presParOf" srcId="{3C40F323-2A26-1146-9131-B2D8B599E05D}" destId="{C23696F0-ABD6-D744-AF78-0E1E04C15B58}" srcOrd="1" destOrd="0" presId="urn:microsoft.com/office/officeart/2016/7/layout/LinearArrowProcessNumbered"/>
    <dgm:cxn modelId="{CAF410FE-C712-5841-935C-7618E7C200C3}" type="presParOf" srcId="{3C40F323-2A26-1146-9131-B2D8B599E05D}" destId="{EC700B7C-22AD-A448-932D-B2D74EB83739}" srcOrd="2" destOrd="0" presId="urn:microsoft.com/office/officeart/2016/7/layout/LinearArrowProcessNumbered"/>
    <dgm:cxn modelId="{F0045999-1782-9846-A60D-3738A61DEE2D}" type="presParOf" srcId="{EC700B7C-22AD-A448-932D-B2D74EB83739}" destId="{DA09631C-A7BE-7B4B-B67A-731744F53514}" srcOrd="0" destOrd="0" presId="urn:microsoft.com/office/officeart/2016/7/layout/LinearArrowProcessNumbered"/>
    <dgm:cxn modelId="{37EB15ED-5F22-C849-B69C-A92D19754292}" type="presParOf" srcId="{EC700B7C-22AD-A448-932D-B2D74EB83739}" destId="{325962D1-06AA-2647-AF55-6B9872C540C1}" srcOrd="1" destOrd="0" presId="urn:microsoft.com/office/officeart/2016/7/layout/LinearArrowProcessNumbered"/>
    <dgm:cxn modelId="{EA52BA3B-55B6-F04E-B877-AAFA290DD2A0}" type="presParOf" srcId="{325962D1-06AA-2647-AF55-6B9872C540C1}" destId="{4A0B88BF-91DC-214E-A662-99F2E5E1AA6F}" srcOrd="0" destOrd="0" presId="urn:microsoft.com/office/officeart/2016/7/layout/LinearArrowProcessNumbered"/>
    <dgm:cxn modelId="{BADAD535-4998-854F-95AB-8065F883495C}" type="presParOf" srcId="{325962D1-06AA-2647-AF55-6B9872C540C1}" destId="{C1172316-FFE1-2D41-82E9-8EB0F5EACF76}" srcOrd="1" destOrd="0" presId="urn:microsoft.com/office/officeart/2016/7/layout/LinearArrowProcessNumbered"/>
    <dgm:cxn modelId="{A31EA0B2-1FEC-E647-8CC7-E93E1A3BBEE4}" type="presParOf" srcId="{325962D1-06AA-2647-AF55-6B9872C540C1}" destId="{D40ADF37-3E5B-2D42-9470-8264667346F7}" srcOrd="2" destOrd="0" presId="urn:microsoft.com/office/officeart/2016/7/layout/LinearArrowProcessNumbered"/>
    <dgm:cxn modelId="{7C7AF049-07F5-3D48-B524-40B594521C0E}" type="presParOf" srcId="{325962D1-06AA-2647-AF55-6B9872C540C1}" destId="{9A2130FA-E71D-2149-B6B5-729705DA753F}" srcOrd="3" destOrd="0" presId="urn:microsoft.com/office/officeart/2016/7/layout/LinearArrowProcessNumbered"/>
    <dgm:cxn modelId="{2B704C1F-FB45-6846-8ACF-7DFD906A03FD}" type="presParOf" srcId="{EC700B7C-22AD-A448-932D-B2D74EB83739}" destId="{EA4D4141-C1BF-E74E-8ECF-933FF6EE68D4}" srcOrd="2" destOrd="0" presId="urn:microsoft.com/office/officeart/2016/7/layout/LinearArrowProcessNumbered"/>
    <dgm:cxn modelId="{1CBF126D-59DC-A749-87E9-89529DAC5CF9}" type="presParOf" srcId="{3C40F323-2A26-1146-9131-B2D8B599E05D}" destId="{80422F12-2F31-1041-9626-1A4A27C2D252}" srcOrd="3" destOrd="0" presId="urn:microsoft.com/office/officeart/2016/7/layout/LinearArrowProcessNumbered"/>
    <dgm:cxn modelId="{1CA31CC6-FF26-8C48-A4FC-D711E0756948}" type="presParOf" srcId="{3C40F323-2A26-1146-9131-B2D8B599E05D}" destId="{B400E8F3-1394-C54D-A864-8B6685A025A9}" srcOrd="4" destOrd="0" presId="urn:microsoft.com/office/officeart/2016/7/layout/LinearArrowProcessNumbered"/>
    <dgm:cxn modelId="{74717302-7DE9-224F-B1CD-76F865FDA5FE}" type="presParOf" srcId="{B400E8F3-1394-C54D-A864-8B6685A025A9}" destId="{0257A0F1-83E2-5242-BBAF-4082D66272A5}" srcOrd="0" destOrd="0" presId="urn:microsoft.com/office/officeart/2016/7/layout/LinearArrowProcessNumbered"/>
    <dgm:cxn modelId="{C5DD2B2A-FC1A-454B-B757-355679C5FDD8}" type="presParOf" srcId="{B400E8F3-1394-C54D-A864-8B6685A025A9}" destId="{7F89A7B0-A25A-A34E-9E43-6769278A1274}" srcOrd="1" destOrd="0" presId="urn:microsoft.com/office/officeart/2016/7/layout/LinearArrowProcessNumbered"/>
    <dgm:cxn modelId="{88930CF3-84F7-9843-BDE5-D5840E07F50F}" type="presParOf" srcId="{7F89A7B0-A25A-A34E-9E43-6769278A1274}" destId="{EBC17C66-42F5-8741-9366-67B899EB8470}" srcOrd="0" destOrd="0" presId="urn:microsoft.com/office/officeart/2016/7/layout/LinearArrowProcessNumbered"/>
    <dgm:cxn modelId="{3FCD1D2F-BBCE-A846-A46E-E40F1DC2FDC3}" type="presParOf" srcId="{7F89A7B0-A25A-A34E-9E43-6769278A1274}" destId="{35A0AD7D-4761-5A4E-8421-A0D0A060E3A2}" srcOrd="1" destOrd="0" presId="urn:microsoft.com/office/officeart/2016/7/layout/LinearArrowProcessNumbered"/>
    <dgm:cxn modelId="{8A7389E2-D319-C247-9F95-E95454110E5E}" type="presParOf" srcId="{7F89A7B0-A25A-A34E-9E43-6769278A1274}" destId="{2E09C126-5366-AA41-9BAD-31AD467B40A9}" srcOrd="2" destOrd="0" presId="urn:microsoft.com/office/officeart/2016/7/layout/LinearArrowProcessNumbered"/>
    <dgm:cxn modelId="{7937D3DA-C6FF-0645-9968-6895E17334D2}" type="presParOf" srcId="{7F89A7B0-A25A-A34E-9E43-6769278A1274}" destId="{7D99A2E4-B1CC-5046-9048-90027FA547BE}" srcOrd="3" destOrd="0" presId="urn:microsoft.com/office/officeart/2016/7/layout/LinearArrowProcessNumbered"/>
    <dgm:cxn modelId="{25E39B2A-D0CD-1C4C-BF9E-1BC8BDC7AAAC}" type="presParOf" srcId="{B400E8F3-1394-C54D-A864-8B6685A025A9}" destId="{2CCAA94D-0D9E-CB40-97A3-00A05F4F0DC2}" srcOrd="2" destOrd="0" presId="urn:microsoft.com/office/officeart/2016/7/layout/LinearArrowProcessNumbered"/>
  </dgm:cxnLst>
  <dgm:bg>
    <a:noFill/>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390F72-5471-DD42-9CE3-6F37BDA74B87}">
      <dsp:nvSpPr>
        <dsp:cNvPr id="0" name=""/>
        <dsp:cNvSpPr/>
      </dsp:nvSpPr>
      <dsp:spPr>
        <a:xfrm>
          <a:off x="1137288" y="723869"/>
          <a:ext cx="904523" cy="71"/>
        </a:xfrm>
        <a:prstGeom prst="rect">
          <a:avLst/>
        </a:prstGeom>
        <a:solidFill>
          <a:schemeClr val="accent2">
            <a:alpha val="90000"/>
            <a:tint val="40000"/>
            <a:hueOff val="0"/>
            <a:satOff val="0"/>
            <a:lumOff val="0"/>
            <a:alphaOff val="0"/>
          </a:schemeClr>
        </a:solidFill>
        <a:ln w="34925" cap="flat" cmpd="sng" algn="in">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510E1DB-3720-2045-A15B-D53248B697B7}">
      <dsp:nvSpPr>
        <dsp:cNvPr id="0" name=""/>
        <dsp:cNvSpPr/>
      </dsp:nvSpPr>
      <dsp:spPr>
        <a:xfrm>
          <a:off x="2096083" y="647851"/>
          <a:ext cx="104020" cy="195062"/>
        </a:xfrm>
        <a:prstGeom prst="chevron">
          <a:avLst>
            <a:gd name="adj" fmla="val 90000"/>
          </a:avLst>
        </a:prstGeom>
        <a:solidFill>
          <a:schemeClr val="accent2">
            <a:alpha val="90000"/>
            <a:tint val="40000"/>
            <a:hueOff val="0"/>
            <a:satOff val="0"/>
            <a:lumOff val="0"/>
            <a:alphaOff val="0"/>
          </a:schemeClr>
        </a:solidFill>
        <a:ln w="34925" cap="flat" cmpd="sng" algn="in">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E8B700A-AC6F-0E47-AEFA-DA760C3E6A6D}">
      <dsp:nvSpPr>
        <dsp:cNvPr id="0" name=""/>
        <dsp:cNvSpPr/>
      </dsp:nvSpPr>
      <dsp:spPr>
        <a:xfrm>
          <a:off x="563564" y="263247"/>
          <a:ext cx="921317" cy="921317"/>
        </a:xfrm>
        <a:prstGeom prst="ellipse">
          <a:avLst/>
        </a:prstGeom>
        <a:solidFill>
          <a:schemeClr val="accent2"/>
        </a:solidFill>
        <a:ln w="34925" cap="flat" cmpd="sng" algn="in">
          <a:no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35752" tIns="35752" rIns="35752" bIns="35752" numCol="1" spcCol="1270" rtlCol="0" anchor="ctr" anchorCtr="0">
          <a:noAutofit/>
        </a:bodyPr>
        <a:lstStyle/>
        <a:p>
          <a:pPr marL="0" lvl="0" indent="0" algn="ctr" defTabSz="1955800" rtl="0">
            <a:lnSpc>
              <a:spcPct val="90000"/>
            </a:lnSpc>
            <a:spcBef>
              <a:spcPct val="0"/>
            </a:spcBef>
            <a:spcAft>
              <a:spcPct val="35000"/>
            </a:spcAft>
            <a:buNone/>
          </a:pPr>
          <a:r>
            <a:rPr lang="en-GB" sz="4400" kern="1200" noProof="0">
              <a:solidFill>
                <a:schemeClr val="bg2"/>
              </a:solidFill>
            </a:rPr>
            <a:t>1</a:t>
          </a:r>
          <a:endParaRPr lang="en-GB" sz="4400" kern="1200" noProof="0" dirty="0">
            <a:solidFill>
              <a:schemeClr val="bg2"/>
            </a:solidFill>
          </a:endParaRPr>
        </a:p>
      </dsp:txBody>
      <dsp:txXfrm>
        <a:off x="698488" y="398171"/>
        <a:ext cx="651469" cy="651469"/>
      </dsp:txXfrm>
    </dsp:sp>
    <dsp:sp modelId="{12DC819D-BB19-CE49-AFEB-155922B01406}">
      <dsp:nvSpPr>
        <dsp:cNvPr id="0" name=""/>
        <dsp:cNvSpPr/>
      </dsp:nvSpPr>
      <dsp:spPr>
        <a:xfrm>
          <a:off x="6634" y="1349736"/>
          <a:ext cx="2035177" cy="1965600"/>
        </a:xfrm>
        <a:prstGeom prst="upArrowCallout">
          <a:avLst>
            <a:gd name="adj1" fmla="val 50000"/>
            <a:gd name="adj2" fmla="val 20000"/>
            <a:gd name="adj3" fmla="val 20000"/>
            <a:gd name="adj4" fmla="val 100000"/>
          </a:avLst>
        </a:prstGeom>
        <a:solidFill>
          <a:schemeClr val="accent2">
            <a:lumMod val="20000"/>
            <a:lumOff val="80000"/>
            <a:alpha val="90000"/>
          </a:schemeClr>
        </a:solidFill>
        <a:ln w="34925" cap="flat" cmpd="sng" algn="in">
          <a:noFill/>
          <a:prstDash val="solid"/>
        </a:ln>
        <a:effectLst/>
      </dsp:spPr>
      <dsp:style>
        <a:lnRef idx="2">
          <a:scrgbClr r="0" g="0" b="0"/>
        </a:lnRef>
        <a:fillRef idx="1">
          <a:scrgbClr r="0" g="0" b="0"/>
        </a:fillRef>
        <a:effectRef idx="0">
          <a:scrgbClr r="0" g="0" b="0"/>
        </a:effectRef>
        <a:fontRef idx="minor"/>
      </dsp:style>
      <dsp:txBody>
        <a:bodyPr spcFirstLastPara="0" vert="horz" wrap="square" lIns="160537" tIns="165100" rIns="160537" bIns="165100" numCol="1" spcCol="1270" rtlCol="0" anchor="ctr" anchorCtr="0">
          <a:noAutofit/>
        </a:bodyPr>
        <a:lstStyle/>
        <a:p>
          <a:pPr marL="0" lvl="0" indent="0" algn="ctr" defTabSz="622300" rtl="0">
            <a:lnSpc>
              <a:spcPct val="90000"/>
            </a:lnSpc>
            <a:spcBef>
              <a:spcPct val="0"/>
            </a:spcBef>
            <a:spcAft>
              <a:spcPct val="35000"/>
            </a:spcAft>
            <a:buNone/>
          </a:pPr>
          <a:r>
            <a:rPr lang="en-GB" sz="1400" kern="1200" noProof="0" dirty="0"/>
            <a:t>Lighting the Scene</a:t>
          </a:r>
        </a:p>
        <a:p>
          <a:pPr marL="0" lvl="0" indent="0" algn="ctr" defTabSz="622300" rtl="0">
            <a:lnSpc>
              <a:spcPct val="90000"/>
            </a:lnSpc>
            <a:spcBef>
              <a:spcPct val="0"/>
            </a:spcBef>
            <a:spcAft>
              <a:spcPct val="35000"/>
            </a:spcAft>
            <a:buNone/>
          </a:pPr>
          <a:r>
            <a:rPr lang="en-GB" sz="1100" kern="1200" noProof="0" dirty="0"/>
            <a:t>I had to research how to light my scene up as I found difficulty in rendering in Maya, then ended up using Playblast function.</a:t>
          </a:r>
        </a:p>
        <a:p>
          <a:pPr marL="0" lvl="0" indent="0" algn="ctr" defTabSz="622300" rtl="0">
            <a:lnSpc>
              <a:spcPct val="90000"/>
            </a:lnSpc>
            <a:spcBef>
              <a:spcPct val="0"/>
            </a:spcBef>
            <a:spcAft>
              <a:spcPct val="35000"/>
            </a:spcAft>
            <a:buNone/>
          </a:pPr>
          <a:r>
            <a:rPr lang="en-GB" sz="1100" kern="1200" dirty="0"/>
            <a:t>[18]</a:t>
          </a:r>
          <a:endParaRPr lang="en-GB" sz="1100" kern="1200" noProof="0" dirty="0"/>
        </a:p>
      </dsp:txBody>
      <dsp:txXfrm>
        <a:off x="6634" y="1742856"/>
        <a:ext cx="2035177" cy="1572480"/>
      </dsp:txXfrm>
    </dsp:sp>
    <dsp:sp modelId="{4A0B88BF-91DC-214E-A662-99F2E5E1AA6F}">
      <dsp:nvSpPr>
        <dsp:cNvPr id="0" name=""/>
        <dsp:cNvSpPr/>
      </dsp:nvSpPr>
      <dsp:spPr>
        <a:xfrm>
          <a:off x="2267943" y="725063"/>
          <a:ext cx="2035177" cy="72"/>
        </a:xfrm>
        <a:prstGeom prst="rect">
          <a:avLst/>
        </a:prstGeom>
        <a:solidFill>
          <a:schemeClr val="accent2">
            <a:alpha val="90000"/>
            <a:tint val="40000"/>
            <a:hueOff val="0"/>
            <a:satOff val="0"/>
            <a:lumOff val="0"/>
            <a:alphaOff val="0"/>
          </a:schemeClr>
        </a:solidFill>
        <a:ln w="34925" cap="flat" cmpd="sng" algn="in">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1172316-FFE1-2D41-82E9-8EB0F5EACF76}">
      <dsp:nvSpPr>
        <dsp:cNvPr id="0" name=""/>
        <dsp:cNvSpPr/>
      </dsp:nvSpPr>
      <dsp:spPr>
        <a:xfrm>
          <a:off x="4357392" y="648848"/>
          <a:ext cx="104020" cy="196075"/>
        </a:xfrm>
        <a:prstGeom prst="chevron">
          <a:avLst>
            <a:gd name="adj" fmla="val 90000"/>
          </a:avLst>
        </a:prstGeom>
        <a:solidFill>
          <a:schemeClr val="accent2">
            <a:alpha val="90000"/>
            <a:tint val="40000"/>
            <a:hueOff val="0"/>
            <a:satOff val="0"/>
            <a:lumOff val="0"/>
            <a:alphaOff val="0"/>
          </a:schemeClr>
        </a:solidFill>
        <a:ln w="34925" cap="flat" cmpd="sng" algn="in">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40ADF37-3E5B-2D42-9470-8264667346F7}">
      <dsp:nvSpPr>
        <dsp:cNvPr id="0" name=""/>
        <dsp:cNvSpPr/>
      </dsp:nvSpPr>
      <dsp:spPr>
        <a:xfrm>
          <a:off x="2824873" y="264441"/>
          <a:ext cx="921317" cy="921317"/>
        </a:xfrm>
        <a:prstGeom prst="ellipse">
          <a:avLst/>
        </a:prstGeom>
        <a:solidFill>
          <a:schemeClr val="accent2"/>
        </a:solidFill>
        <a:ln w="34925" cap="flat" cmpd="sng" algn="in">
          <a:no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35752" tIns="35752" rIns="35752" bIns="35752" numCol="1" spcCol="1270" rtlCol="0" anchor="ctr" anchorCtr="0">
          <a:noAutofit/>
        </a:bodyPr>
        <a:lstStyle/>
        <a:p>
          <a:pPr marL="0" lvl="0" indent="0" algn="ctr" defTabSz="1955800" rtl="0">
            <a:lnSpc>
              <a:spcPct val="90000"/>
            </a:lnSpc>
            <a:spcBef>
              <a:spcPct val="0"/>
            </a:spcBef>
            <a:spcAft>
              <a:spcPct val="35000"/>
            </a:spcAft>
            <a:buNone/>
          </a:pPr>
          <a:r>
            <a:rPr lang="en-GB" sz="4400" kern="1200" noProof="0">
              <a:solidFill>
                <a:schemeClr val="bg2"/>
              </a:solidFill>
            </a:rPr>
            <a:t>2</a:t>
          </a:r>
          <a:endParaRPr lang="en-GB" sz="4400" kern="1200" noProof="0" dirty="0">
            <a:solidFill>
              <a:schemeClr val="bg2"/>
            </a:solidFill>
          </a:endParaRPr>
        </a:p>
      </dsp:txBody>
      <dsp:txXfrm>
        <a:off x="2959797" y="399365"/>
        <a:ext cx="651469" cy="651469"/>
      </dsp:txXfrm>
    </dsp:sp>
    <dsp:sp modelId="{EA4D4141-C1BF-E74E-8ECF-933FF6EE68D4}">
      <dsp:nvSpPr>
        <dsp:cNvPr id="0" name=""/>
        <dsp:cNvSpPr/>
      </dsp:nvSpPr>
      <dsp:spPr>
        <a:xfrm>
          <a:off x="2267943" y="1352552"/>
          <a:ext cx="2035177" cy="1965600"/>
        </a:xfrm>
        <a:prstGeom prst="upArrowCallout">
          <a:avLst>
            <a:gd name="adj1" fmla="val 50000"/>
            <a:gd name="adj2" fmla="val 20000"/>
            <a:gd name="adj3" fmla="val 20000"/>
            <a:gd name="adj4" fmla="val 100000"/>
          </a:avLst>
        </a:prstGeom>
        <a:solidFill>
          <a:schemeClr val="accent2">
            <a:lumMod val="20000"/>
            <a:lumOff val="80000"/>
            <a:alpha val="90000"/>
          </a:schemeClr>
        </a:solidFill>
        <a:ln w="34925" cap="flat" cmpd="sng" algn="in">
          <a:noFill/>
          <a:prstDash val="solid"/>
        </a:ln>
        <a:effectLst/>
      </dsp:spPr>
      <dsp:style>
        <a:lnRef idx="2">
          <a:scrgbClr r="0" g="0" b="0"/>
        </a:lnRef>
        <a:fillRef idx="1">
          <a:scrgbClr r="0" g="0" b="0"/>
        </a:fillRef>
        <a:effectRef idx="0">
          <a:scrgbClr r="0" g="0" b="0"/>
        </a:effectRef>
        <a:fontRef idx="minor"/>
      </dsp:style>
      <dsp:txBody>
        <a:bodyPr spcFirstLastPara="0" vert="horz" wrap="square" lIns="160537" tIns="165100" rIns="160537" bIns="165100" numCol="1" spcCol="1270" rtlCol="0" anchor="ctr" anchorCtr="0">
          <a:noAutofit/>
        </a:bodyPr>
        <a:lstStyle/>
        <a:p>
          <a:pPr marL="0" lvl="0" indent="0" algn="ctr" defTabSz="622300" rtl="0">
            <a:lnSpc>
              <a:spcPct val="90000"/>
            </a:lnSpc>
            <a:spcBef>
              <a:spcPct val="0"/>
            </a:spcBef>
            <a:spcAft>
              <a:spcPct val="35000"/>
            </a:spcAft>
            <a:buNone/>
          </a:pPr>
          <a:r>
            <a:rPr lang="en-GB" sz="1400" kern="1200" noProof="0" dirty="0"/>
            <a:t>Playblast Quality</a:t>
          </a:r>
        </a:p>
        <a:p>
          <a:pPr marL="0" lvl="0" indent="0" algn="ctr" defTabSz="622300" rtl="0">
            <a:lnSpc>
              <a:spcPct val="90000"/>
            </a:lnSpc>
            <a:spcBef>
              <a:spcPct val="0"/>
            </a:spcBef>
            <a:spcAft>
              <a:spcPct val="35000"/>
            </a:spcAft>
            <a:buNone/>
          </a:pPr>
          <a:r>
            <a:rPr lang="en-GB" sz="1100" kern="1200" noProof="0" dirty="0"/>
            <a:t>My next issue was with </a:t>
          </a:r>
          <a:r>
            <a:rPr lang="en-GB" sz="1100" kern="1200" noProof="0" dirty="0" err="1"/>
            <a:t>Playblasts</a:t>
          </a:r>
          <a:r>
            <a:rPr lang="en-GB" sz="1100" kern="1200" noProof="0" dirty="0"/>
            <a:t> quality. I had to research how to improve the quality of my render, so it was more visually viable.</a:t>
          </a:r>
        </a:p>
        <a:p>
          <a:pPr marL="0" lvl="0" indent="0" algn="ctr" defTabSz="622300" rtl="0">
            <a:lnSpc>
              <a:spcPct val="90000"/>
            </a:lnSpc>
            <a:spcBef>
              <a:spcPct val="0"/>
            </a:spcBef>
            <a:spcAft>
              <a:spcPct val="35000"/>
            </a:spcAft>
            <a:buNone/>
          </a:pPr>
          <a:endParaRPr lang="en-GB" sz="1100" kern="1200" noProof="0" dirty="0"/>
        </a:p>
      </dsp:txBody>
      <dsp:txXfrm>
        <a:off x="2267943" y="1745672"/>
        <a:ext cx="2035177" cy="1572480"/>
      </dsp:txXfrm>
    </dsp:sp>
    <dsp:sp modelId="{EBC17C66-42F5-8741-9366-67B899EB8470}">
      <dsp:nvSpPr>
        <dsp:cNvPr id="0" name=""/>
        <dsp:cNvSpPr/>
      </dsp:nvSpPr>
      <dsp:spPr>
        <a:xfrm>
          <a:off x="4529251" y="725063"/>
          <a:ext cx="1017588" cy="72"/>
        </a:xfrm>
        <a:prstGeom prst="rect">
          <a:avLst/>
        </a:prstGeom>
        <a:solidFill>
          <a:schemeClr val="accent2">
            <a:alpha val="90000"/>
            <a:tint val="40000"/>
            <a:hueOff val="0"/>
            <a:satOff val="0"/>
            <a:lumOff val="0"/>
            <a:alphaOff val="0"/>
          </a:schemeClr>
        </a:solidFill>
        <a:ln w="34925" cap="flat" cmpd="sng" algn="in">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E09C126-5366-AA41-9BAD-31AD467B40A9}">
      <dsp:nvSpPr>
        <dsp:cNvPr id="0" name=""/>
        <dsp:cNvSpPr/>
      </dsp:nvSpPr>
      <dsp:spPr>
        <a:xfrm>
          <a:off x="5086181" y="264441"/>
          <a:ext cx="921317" cy="921317"/>
        </a:xfrm>
        <a:prstGeom prst="ellipse">
          <a:avLst/>
        </a:prstGeom>
        <a:solidFill>
          <a:schemeClr val="accent2"/>
        </a:solidFill>
        <a:ln w="34925" cap="flat" cmpd="sng" algn="in">
          <a:no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35752" tIns="35752" rIns="35752" bIns="35752" numCol="1" spcCol="1270" rtlCol="0" anchor="ctr" anchorCtr="0">
          <a:noAutofit/>
        </a:bodyPr>
        <a:lstStyle/>
        <a:p>
          <a:pPr marL="0" lvl="0" indent="0" algn="ctr" defTabSz="1955800" rtl="0">
            <a:lnSpc>
              <a:spcPct val="90000"/>
            </a:lnSpc>
            <a:spcBef>
              <a:spcPct val="0"/>
            </a:spcBef>
            <a:spcAft>
              <a:spcPct val="35000"/>
            </a:spcAft>
            <a:buNone/>
          </a:pPr>
          <a:r>
            <a:rPr lang="en-GB" sz="4400" kern="1200" noProof="0">
              <a:solidFill>
                <a:schemeClr val="bg2"/>
              </a:solidFill>
            </a:rPr>
            <a:t>3</a:t>
          </a:r>
          <a:endParaRPr lang="en-GB" sz="4400" kern="1200" noProof="0" dirty="0">
            <a:solidFill>
              <a:schemeClr val="bg2"/>
            </a:solidFill>
          </a:endParaRPr>
        </a:p>
      </dsp:txBody>
      <dsp:txXfrm>
        <a:off x="5221105" y="399365"/>
        <a:ext cx="651469" cy="651469"/>
      </dsp:txXfrm>
    </dsp:sp>
    <dsp:sp modelId="{2CCAA94D-0D9E-CB40-97A3-00A05F4F0DC2}">
      <dsp:nvSpPr>
        <dsp:cNvPr id="0" name=""/>
        <dsp:cNvSpPr/>
      </dsp:nvSpPr>
      <dsp:spPr>
        <a:xfrm>
          <a:off x="4529251" y="1352552"/>
          <a:ext cx="2035177" cy="1965600"/>
        </a:xfrm>
        <a:prstGeom prst="upArrowCallout">
          <a:avLst>
            <a:gd name="adj1" fmla="val 50000"/>
            <a:gd name="adj2" fmla="val 20000"/>
            <a:gd name="adj3" fmla="val 20000"/>
            <a:gd name="adj4" fmla="val 100000"/>
          </a:avLst>
        </a:prstGeom>
        <a:solidFill>
          <a:schemeClr val="accent2">
            <a:lumMod val="20000"/>
            <a:lumOff val="80000"/>
            <a:alpha val="90000"/>
          </a:schemeClr>
        </a:solidFill>
        <a:ln w="34925" cap="flat" cmpd="sng" algn="in">
          <a:noFill/>
          <a:prstDash val="solid"/>
        </a:ln>
        <a:effectLst/>
      </dsp:spPr>
      <dsp:style>
        <a:lnRef idx="2">
          <a:scrgbClr r="0" g="0" b="0"/>
        </a:lnRef>
        <a:fillRef idx="1">
          <a:scrgbClr r="0" g="0" b="0"/>
        </a:fillRef>
        <a:effectRef idx="0">
          <a:scrgbClr r="0" g="0" b="0"/>
        </a:effectRef>
        <a:fontRef idx="minor"/>
      </dsp:style>
      <dsp:txBody>
        <a:bodyPr spcFirstLastPara="0" vert="horz" wrap="square" lIns="160537" tIns="165100" rIns="160537" bIns="165100" numCol="1" spcCol="1270" rtlCol="0" anchor="ctr" anchorCtr="0">
          <a:noAutofit/>
        </a:bodyPr>
        <a:lstStyle/>
        <a:p>
          <a:pPr marL="0" lvl="0" indent="0" algn="ctr" defTabSz="622300" rtl="0">
            <a:lnSpc>
              <a:spcPct val="90000"/>
            </a:lnSpc>
            <a:spcBef>
              <a:spcPct val="0"/>
            </a:spcBef>
            <a:spcAft>
              <a:spcPct val="35000"/>
            </a:spcAft>
            <a:buNone/>
          </a:pPr>
          <a:endParaRPr lang="en-GB" sz="1400" kern="1200" noProof="0" dirty="0"/>
        </a:p>
        <a:p>
          <a:pPr marL="0" lvl="0" indent="0" algn="ctr" defTabSz="622300" rtl="0">
            <a:lnSpc>
              <a:spcPct val="90000"/>
            </a:lnSpc>
            <a:spcBef>
              <a:spcPct val="0"/>
            </a:spcBef>
            <a:spcAft>
              <a:spcPct val="35000"/>
            </a:spcAft>
            <a:buNone/>
          </a:pPr>
          <a:r>
            <a:rPr lang="en-GB" sz="1400" kern="1200" noProof="0" dirty="0"/>
            <a:t>12 Principles of Animation</a:t>
          </a:r>
        </a:p>
        <a:p>
          <a:pPr marL="0" lvl="0" indent="0" algn="ctr" defTabSz="622300" rtl="0">
            <a:lnSpc>
              <a:spcPct val="90000"/>
            </a:lnSpc>
            <a:spcBef>
              <a:spcPct val="0"/>
            </a:spcBef>
            <a:spcAft>
              <a:spcPct val="35000"/>
            </a:spcAft>
            <a:buNone/>
          </a:pPr>
          <a:r>
            <a:rPr lang="en-GB" sz="1100" kern="1200" noProof="0" dirty="0"/>
            <a:t>My main research was on this. To figure out which principle fitted into my animation, I had to research their meanings.</a:t>
          </a:r>
        </a:p>
        <a:p>
          <a:pPr marL="0" lvl="0" indent="0" algn="ctr" defTabSz="622300" rtl="0">
            <a:lnSpc>
              <a:spcPct val="90000"/>
            </a:lnSpc>
            <a:spcBef>
              <a:spcPct val="0"/>
            </a:spcBef>
            <a:spcAft>
              <a:spcPct val="35000"/>
            </a:spcAft>
            <a:buNone/>
          </a:pPr>
          <a:endParaRPr lang="en-GB" sz="1100" kern="1200" noProof="0" dirty="0"/>
        </a:p>
      </dsp:txBody>
      <dsp:txXfrm>
        <a:off x="4529251" y="1745672"/>
        <a:ext cx="2035177" cy="1572480"/>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rtlCol="0"/>
            <a:lstStyle/>
            <a:p>
              <a:pPr rtl="0"/>
              <a:r>
                <a:t>1</a:t>
              </a:r>
            </a:p>
          </dgm:t>
        </dgm:pt>
        <dgm:pt modelId="201" type="sibTrans" cxnId="5">
          <dgm:prSet phldrT="2"/>
          <dgm:t>
            <a:bodyPr rtlCol="0"/>
            <a:lstStyle/>
            <a:p>
              <a:pPr rtl="0"/>
              <a:r>
                <a:t>2</a:t>
              </a:r>
            </a:p>
          </dgm:t>
        </dgm:pt>
        <dgm:pt modelId="301" type="sibTrans" cxnId="6">
          <dgm:prSet phldrT="3"/>
          <dgm:t>
            <a:bodyPr rtlCol="0"/>
            <a:lstStyle/>
            <a:p>
              <a:pPr rtl="0"/>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F4F113-431C-45FA-B3CA-05E2E3D1C5A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6B2E887B-70DF-4DDA-93C0-36D652A9C91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EB15B3C-CE7D-42C8-BF05-9016B11A630C}" type="datetime1">
              <a:rPr lang="en-GB" smtClean="0"/>
              <a:t>14/12/2023</a:t>
            </a:fld>
            <a:endParaRPr lang="en-GB"/>
          </a:p>
        </p:txBody>
      </p:sp>
      <p:sp>
        <p:nvSpPr>
          <p:cNvPr id="4" name="Footer Placeholder 3">
            <a:extLst>
              <a:ext uri="{FF2B5EF4-FFF2-40B4-BE49-F238E27FC236}">
                <a16:creationId xmlns:a16="http://schemas.microsoft.com/office/drawing/2014/main" id="{06B832E1-0C3A-413C-9924-A265984D629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D1F97DDF-BA26-4EE3-84C0-E2C759991EA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A93903C-FBD5-47B6-A23E-328D56F7C50C}" type="slidenum">
              <a:rPr lang="en-GB" smtClean="0"/>
              <a:t>‹#›</a:t>
            </a:fld>
            <a:endParaRPr lang="en-GB"/>
          </a:p>
        </p:txBody>
      </p:sp>
    </p:spTree>
    <p:extLst>
      <p:ext uri="{BB962C8B-B14F-4D97-AF65-F5344CB8AC3E}">
        <p14:creationId xmlns:p14="http://schemas.microsoft.com/office/powerpoint/2010/main" val="119171413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0597DB-DDC0-4790-BCB6-673BFC2B245A}" type="datetime1">
              <a:rPr lang="en-GB" noProof="0" smtClean="0"/>
              <a:t>14/12/2023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64024E-F057-4476-AF7B-27C4222B06A8}" type="slidenum">
              <a:rPr lang="en-GB" noProof="0" smtClean="0"/>
              <a:t>‹#›</a:t>
            </a:fld>
            <a:endParaRPr lang="en-GB" noProof="0"/>
          </a:p>
        </p:txBody>
      </p:sp>
    </p:spTree>
    <p:extLst>
      <p:ext uri="{BB962C8B-B14F-4D97-AF65-F5344CB8AC3E}">
        <p14:creationId xmlns:p14="http://schemas.microsoft.com/office/powerpoint/2010/main" val="115223787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64024E-F057-4476-AF7B-27C4222B06A8}" type="slidenum">
              <a:rPr lang="en-GB" smtClean="0"/>
              <a:t>1</a:t>
            </a:fld>
            <a:endParaRPr lang="en-GB"/>
          </a:p>
        </p:txBody>
      </p:sp>
    </p:spTree>
    <p:extLst>
      <p:ext uri="{BB962C8B-B14F-4D97-AF65-F5344CB8AC3E}">
        <p14:creationId xmlns:p14="http://schemas.microsoft.com/office/powerpoint/2010/main" val="19286706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64024E-F057-4476-AF7B-27C4222B06A8}" type="slidenum">
              <a:rPr lang="en-GB" smtClean="0"/>
              <a:t>2</a:t>
            </a:fld>
            <a:endParaRPr lang="en-GB"/>
          </a:p>
        </p:txBody>
      </p:sp>
    </p:spTree>
    <p:extLst>
      <p:ext uri="{BB962C8B-B14F-4D97-AF65-F5344CB8AC3E}">
        <p14:creationId xmlns:p14="http://schemas.microsoft.com/office/powerpoint/2010/main" val="13874882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64024E-F057-4476-AF7B-27C4222B06A8}" type="slidenum">
              <a:rPr lang="en-GB" smtClean="0"/>
              <a:t>3</a:t>
            </a:fld>
            <a:endParaRPr lang="en-GB"/>
          </a:p>
        </p:txBody>
      </p:sp>
    </p:spTree>
    <p:extLst>
      <p:ext uri="{BB962C8B-B14F-4D97-AF65-F5344CB8AC3E}">
        <p14:creationId xmlns:p14="http://schemas.microsoft.com/office/powerpoint/2010/main" val="4087012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64024E-F057-4476-AF7B-27C4222B06A8}" type="slidenum">
              <a:rPr lang="en-GB" smtClean="0"/>
              <a:t>4</a:t>
            </a:fld>
            <a:endParaRPr lang="en-GB"/>
          </a:p>
        </p:txBody>
      </p:sp>
    </p:spTree>
    <p:extLst>
      <p:ext uri="{BB962C8B-B14F-4D97-AF65-F5344CB8AC3E}">
        <p14:creationId xmlns:p14="http://schemas.microsoft.com/office/powerpoint/2010/main" val="13617817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64024E-F057-4476-AF7B-27C4222B06A8}" type="slidenum">
              <a:rPr lang="en-GB" smtClean="0"/>
              <a:t>5</a:t>
            </a:fld>
            <a:endParaRPr lang="en-GB"/>
          </a:p>
        </p:txBody>
      </p:sp>
    </p:spTree>
    <p:extLst>
      <p:ext uri="{BB962C8B-B14F-4D97-AF65-F5344CB8AC3E}">
        <p14:creationId xmlns:p14="http://schemas.microsoft.com/office/powerpoint/2010/main" val="9519738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64024E-F057-4476-AF7B-27C4222B06A8}" type="slidenum">
              <a:rPr lang="en-GB" smtClean="0"/>
              <a:t>6</a:t>
            </a:fld>
            <a:endParaRPr lang="en-GB"/>
          </a:p>
        </p:txBody>
      </p:sp>
    </p:spTree>
    <p:extLst>
      <p:ext uri="{BB962C8B-B14F-4D97-AF65-F5344CB8AC3E}">
        <p14:creationId xmlns:p14="http://schemas.microsoft.com/office/powerpoint/2010/main" val="12719038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64024E-F057-4476-AF7B-27C4222B06A8}" type="slidenum">
              <a:rPr lang="en-GB" smtClean="0"/>
              <a:t>7</a:t>
            </a:fld>
            <a:endParaRPr lang="en-GB"/>
          </a:p>
        </p:txBody>
      </p:sp>
    </p:spTree>
    <p:extLst>
      <p:ext uri="{BB962C8B-B14F-4D97-AF65-F5344CB8AC3E}">
        <p14:creationId xmlns:p14="http://schemas.microsoft.com/office/powerpoint/2010/main" val="7780714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64024E-F057-4476-AF7B-27C4222B06A8}" type="slidenum">
              <a:rPr lang="en-GB" smtClean="0"/>
              <a:t>8</a:t>
            </a:fld>
            <a:endParaRPr lang="en-GB"/>
          </a:p>
        </p:txBody>
      </p:sp>
    </p:spTree>
    <p:extLst>
      <p:ext uri="{BB962C8B-B14F-4D97-AF65-F5344CB8AC3E}">
        <p14:creationId xmlns:p14="http://schemas.microsoft.com/office/powerpoint/2010/main" val="4383960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64024E-F057-4476-AF7B-27C4222B06A8}" type="slidenum">
              <a:rPr lang="en-GB" smtClean="0"/>
              <a:t>9</a:t>
            </a:fld>
            <a:endParaRPr lang="en-GB"/>
          </a:p>
        </p:txBody>
      </p:sp>
    </p:spTree>
    <p:extLst>
      <p:ext uri="{BB962C8B-B14F-4D97-AF65-F5344CB8AC3E}">
        <p14:creationId xmlns:p14="http://schemas.microsoft.com/office/powerpoint/2010/main" val="39580356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64024E-F057-4476-AF7B-27C4222B06A8}" type="slidenum">
              <a:rPr lang="en-GB" smtClean="0"/>
              <a:t>10</a:t>
            </a:fld>
            <a:endParaRPr lang="en-GB"/>
          </a:p>
        </p:txBody>
      </p:sp>
    </p:spTree>
    <p:extLst>
      <p:ext uri="{BB962C8B-B14F-4D97-AF65-F5344CB8AC3E}">
        <p14:creationId xmlns:p14="http://schemas.microsoft.com/office/powerpoint/2010/main" val="29872196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64024E-F057-4476-AF7B-27C4222B06A8}" type="slidenum">
              <a:rPr lang="en-GB" smtClean="0"/>
              <a:t>11</a:t>
            </a:fld>
            <a:endParaRPr lang="en-GB"/>
          </a:p>
        </p:txBody>
      </p:sp>
    </p:spTree>
    <p:extLst>
      <p:ext uri="{BB962C8B-B14F-4D97-AF65-F5344CB8AC3E}">
        <p14:creationId xmlns:p14="http://schemas.microsoft.com/office/powerpoint/2010/main" val="5250414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64024E-F057-4476-AF7B-27C4222B06A8}" type="slidenum">
              <a:rPr lang="en-GB" smtClean="0"/>
              <a:t>12</a:t>
            </a:fld>
            <a:endParaRPr lang="en-GB"/>
          </a:p>
        </p:txBody>
      </p:sp>
    </p:spTree>
    <p:extLst>
      <p:ext uri="{BB962C8B-B14F-4D97-AF65-F5344CB8AC3E}">
        <p14:creationId xmlns:p14="http://schemas.microsoft.com/office/powerpoint/2010/main" val="30250661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64024E-F057-4476-AF7B-27C4222B06A8}" type="slidenum">
              <a:rPr lang="en-GB" smtClean="0"/>
              <a:t>13</a:t>
            </a:fld>
            <a:endParaRPr lang="en-GB"/>
          </a:p>
        </p:txBody>
      </p:sp>
    </p:spTree>
    <p:extLst>
      <p:ext uri="{BB962C8B-B14F-4D97-AF65-F5344CB8AC3E}">
        <p14:creationId xmlns:p14="http://schemas.microsoft.com/office/powerpoint/2010/main" val="14497905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64024E-F057-4476-AF7B-27C4222B06A8}" type="slidenum">
              <a:rPr lang="en-GB" smtClean="0"/>
              <a:t>14</a:t>
            </a:fld>
            <a:endParaRPr lang="en-GB"/>
          </a:p>
        </p:txBody>
      </p:sp>
    </p:spTree>
    <p:extLst>
      <p:ext uri="{BB962C8B-B14F-4D97-AF65-F5344CB8AC3E}">
        <p14:creationId xmlns:p14="http://schemas.microsoft.com/office/powerpoint/2010/main" val="5908035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rtlCol="0" anchor="b">
            <a:noAutofit/>
          </a:bodyPr>
          <a:lstStyle>
            <a:lvl1pPr algn="ctr">
              <a:defRPr sz="7200" cap="all" baseline="0">
                <a:solidFill>
                  <a:schemeClr val="tx2"/>
                </a:solidFill>
              </a:defRPr>
            </a:lvl1pPr>
          </a:lstStyle>
          <a:p>
            <a:pPr rtl="0"/>
            <a:r>
              <a:rPr lang="en-US" noProof="0"/>
              <a:t>Click to edit Master title style</a:t>
            </a:r>
            <a:endParaRPr lang="en-GB" noProof="0"/>
          </a:p>
        </p:txBody>
      </p:sp>
      <p:sp>
        <p:nvSpPr>
          <p:cNvPr id="3" name="Subtitle 2"/>
          <p:cNvSpPr>
            <a:spLocks noGrp="1"/>
          </p:cNvSpPr>
          <p:nvPr>
            <p:ph type="subTitle" idx="1"/>
          </p:nvPr>
        </p:nvSpPr>
        <p:spPr>
          <a:xfrm>
            <a:off x="2679906" y="3956279"/>
            <a:ext cx="6831673" cy="1086237"/>
          </a:xfrm>
        </p:spPr>
        <p:txBody>
          <a:bodyPr rtlCol="0">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p:cNvSpPr>
            <a:spLocks noGrp="1"/>
          </p:cNvSpPr>
          <p:nvPr>
            <p:ph type="dt" sz="half" idx="10"/>
          </p:nvPr>
        </p:nvSpPr>
        <p:spPr>
          <a:xfrm>
            <a:off x="752858" y="6453386"/>
            <a:ext cx="1607944" cy="404614"/>
          </a:xfrm>
        </p:spPr>
        <p:txBody>
          <a:bodyPr rtlCol="0"/>
          <a:lstStyle>
            <a:lvl1pPr>
              <a:defRPr baseline="0">
                <a:solidFill>
                  <a:schemeClr val="tx2"/>
                </a:solidFill>
              </a:defRPr>
            </a:lvl1pPr>
          </a:lstStyle>
          <a:p>
            <a:pPr rtl="0"/>
            <a:fld id="{2BC0035D-29D0-42DB-AB45-FD2D58154BDA}" type="datetime1">
              <a:rPr lang="en-GB" noProof="0" smtClean="0"/>
              <a:t>14/12/2023</a:t>
            </a:fld>
            <a:endParaRPr lang="en-GB" noProof="0"/>
          </a:p>
        </p:txBody>
      </p:sp>
      <p:sp>
        <p:nvSpPr>
          <p:cNvPr id="5" name="Footer Placeholder 4"/>
          <p:cNvSpPr>
            <a:spLocks noGrp="1"/>
          </p:cNvSpPr>
          <p:nvPr>
            <p:ph type="ftr" sz="quarter" idx="11"/>
          </p:nvPr>
        </p:nvSpPr>
        <p:spPr>
          <a:xfrm>
            <a:off x="2584054" y="6453386"/>
            <a:ext cx="7023377" cy="404614"/>
          </a:xfrm>
        </p:spPr>
        <p:txBody>
          <a:bodyPr rtlCol="0"/>
          <a:lstStyle>
            <a:lvl1pPr algn="ctr">
              <a:defRPr baseline="0">
                <a:solidFill>
                  <a:schemeClr val="tx2"/>
                </a:solidFill>
              </a:defRPr>
            </a:lvl1pPr>
          </a:lstStyle>
          <a:p>
            <a:pPr rtl="0"/>
            <a:endParaRPr lang="en-GB" noProof="0"/>
          </a:p>
        </p:txBody>
      </p:sp>
      <p:sp>
        <p:nvSpPr>
          <p:cNvPr id="6" name="Slide Number Placeholder 5"/>
          <p:cNvSpPr>
            <a:spLocks noGrp="1"/>
          </p:cNvSpPr>
          <p:nvPr>
            <p:ph type="sldNum" sz="quarter" idx="12"/>
          </p:nvPr>
        </p:nvSpPr>
        <p:spPr>
          <a:xfrm>
            <a:off x="9830683" y="6453386"/>
            <a:ext cx="1596292" cy="404614"/>
          </a:xfrm>
        </p:spPr>
        <p:txBody>
          <a:bodyPr rtlCol="0"/>
          <a:lstStyle>
            <a:lvl1pPr>
              <a:defRPr baseline="0">
                <a:solidFill>
                  <a:schemeClr val="tx2"/>
                </a:solidFill>
              </a:defRPr>
            </a:lvl1pPr>
          </a:lstStyle>
          <a:p>
            <a:pPr rtl="0"/>
            <a:fld id="{69E57DC2-970A-4B3E-BB1C-7A09969E49DF}" type="slidenum">
              <a:rPr lang="en-GB" noProof="0" smtClean="0"/>
              <a:pPr/>
              <a:t>‹#›</a:t>
            </a:fld>
            <a:endParaRPr lang="en-GB" noProof="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7796242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3F892E37-9A97-4876-A379-3DB7F40C9E40}" type="datetime1">
              <a:rPr lang="en-GB" noProof="0" smtClean="0"/>
              <a:t>14/12/2023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11504056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rtlCol="0" anchor="b">
            <a:normAutofit/>
          </a:bodyPr>
          <a:lstStyle>
            <a:lvl1pPr algn="r">
              <a:defRPr sz="7200" cap="all" baseline="0">
                <a:solidFill>
                  <a:schemeClr val="tx2"/>
                </a:solidFill>
              </a:defRPr>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765025" y="4216328"/>
            <a:ext cx="9612971" cy="1143324"/>
          </a:xfrm>
        </p:spPr>
        <p:txBody>
          <a:bodyPr rtlCol="0"/>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a:xfrm>
            <a:off x="738908" y="6453386"/>
            <a:ext cx="1622409" cy="404614"/>
          </a:xfrm>
        </p:spPr>
        <p:txBody>
          <a:bodyPr rtlCol="0"/>
          <a:lstStyle>
            <a:lvl1pPr>
              <a:defRPr>
                <a:solidFill>
                  <a:schemeClr val="tx2"/>
                </a:solidFill>
              </a:defRPr>
            </a:lvl1pPr>
          </a:lstStyle>
          <a:p>
            <a:pPr rtl="0"/>
            <a:fld id="{CF05E4A2-41F1-4FA7-8622-FA97F23066C8}" type="datetime1">
              <a:rPr lang="en-GB" noProof="0" smtClean="0"/>
              <a:t>14/12/2023</a:t>
            </a:fld>
            <a:endParaRPr lang="en-GB" noProof="0"/>
          </a:p>
        </p:txBody>
      </p:sp>
      <p:sp>
        <p:nvSpPr>
          <p:cNvPr id="5" name="Footer Placeholder 4"/>
          <p:cNvSpPr>
            <a:spLocks noGrp="1"/>
          </p:cNvSpPr>
          <p:nvPr>
            <p:ph type="ftr" sz="quarter" idx="11"/>
          </p:nvPr>
        </p:nvSpPr>
        <p:spPr>
          <a:xfrm>
            <a:off x="2584312" y="6453386"/>
            <a:ext cx="7023377" cy="404614"/>
          </a:xfrm>
        </p:spPr>
        <p:txBody>
          <a:bodyPr rtlCol="0"/>
          <a:lstStyle>
            <a:lvl1pPr algn="ctr">
              <a:defRPr>
                <a:solidFill>
                  <a:schemeClr val="tx2"/>
                </a:solidFill>
              </a:defRPr>
            </a:lvl1pPr>
          </a:lstStyle>
          <a:p>
            <a:pPr rtl="0"/>
            <a:endParaRPr lang="en-GB" noProof="0"/>
          </a:p>
        </p:txBody>
      </p:sp>
      <p:sp>
        <p:nvSpPr>
          <p:cNvPr id="6" name="Slide Number Placeholder 5"/>
          <p:cNvSpPr>
            <a:spLocks noGrp="1"/>
          </p:cNvSpPr>
          <p:nvPr>
            <p:ph type="sldNum" sz="quarter" idx="12"/>
          </p:nvPr>
        </p:nvSpPr>
        <p:spPr>
          <a:xfrm>
            <a:off x="9830683" y="6453386"/>
            <a:ext cx="1596292" cy="404614"/>
          </a:xfrm>
        </p:spPr>
        <p:txBody>
          <a:bodyPr rtlCol="0"/>
          <a:lstStyle>
            <a:lvl1pPr>
              <a:defRPr>
                <a:solidFill>
                  <a:schemeClr val="tx2"/>
                </a:solidFill>
              </a:defRPr>
            </a:lvl1pPr>
          </a:lstStyle>
          <a:p>
            <a:pPr rtl="0"/>
            <a:fld id="{69E57DC2-970A-4B3E-BB1C-7A09969E49DF}" type="slidenum">
              <a:rPr lang="en-GB" noProof="0" smtClean="0"/>
              <a:pPr/>
              <a:t>‹#›</a:t>
            </a:fld>
            <a:endParaRPr lang="en-GB" noProof="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66594190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solidFill>
                  <a:schemeClr val="tx2"/>
                </a:solidFill>
              </a:defRPr>
            </a:lvl1pPr>
          </a:lstStyle>
          <a:p>
            <a:pPr rtl="0"/>
            <a:r>
              <a:rPr lang="en-US" noProof="0"/>
              <a:t>Click to edit Master title style</a:t>
            </a:r>
            <a:endParaRPr lang="en-GB" noProof="0"/>
          </a:p>
        </p:txBody>
      </p:sp>
      <p:sp>
        <p:nvSpPr>
          <p:cNvPr id="3" name="Content Placeholder 2"/>
          <p:cNvSpPr>
            <a:spLocks noGrp="1"/>
          </p:cNvSpPr>
          <p:nvPr>
            <p:ph sz="half" idx="1"/>
          </p:nvPr>
        </p:nvSpPr>
        <p:spPr>
          <a:xfrm>
            <a:off x="1371600" y="2285999"/>
            <a:ext cx="4447786" cy="3581401"/>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525403" y="2285999"/>
            <a:ext cx="4447786" cy="3581401"/>
          </a:xfrm>
        </p:spPr>
        <p:txBody>
          <a:bodyPr rtlCol="0"/>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p:txBody>
          <a:bodyPr rtlCol="0"/>
          <a:lstStyle/>
          <a:p>
            <a:pPr rtl="0"/>
            <a:fld id="{6884A1CE-81E1-43F4-B111-1B33F22EB311}" type="datetime1">
              <a:rPr lang="en-GB" noProof="0" smtClean="0"/>
              <a:t>14/12/2023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13321953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rtlCol="0"/>
          <a:lstStyle>
            <a:lvl1pPr>
              <a:defRPr>
                <a:solidFill>
                  <a:schemeClr val="tx2"/>
                </a:solidFill>
              </a:defRPr>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1371600" y="2340864"/>
            <a:ext cx="4443984" cy="823912"/>
          </a:xfrm>
        </p:spPr>
        <p:txBody>
          <a:bodyPr rtlCol="0"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371600" y="3305207"/>
            <a:ext cx="4443984" cy="2562193"/>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525014" y="2340864"/>
            <a:ext cx="4443984" cy="823912"/>
          </a:xfrm>
        </p:spPr>
        <p:txBody>
          <a:bodyPr rtlCol="0"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525014" y="3305207"/>
            <a:ext cx="4443984" cy="2562193"/>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p:cNvSpPr>
            <a:spLocks noGrp="1"/>
          </p:cNvSpPr>
          <p:nvPr>
            <p:ph type="dt" sz="half" idx="10"/>
          </p:nvPr>
        </p:nvSpPr>
        <p:spPr/>
        <p:txBody>
          <a:bodyPr rtlCol="0"/>
          <a:lstStyle/>
          <a:p>
            <a:pPr rtl="0"/>
            <a:fld id="{B4D1F809-8CA5-4186-AA08-24F648A2EBB4}" type="datetime1">
              <a:rPr lang="en-GB" noProof="0" smtClean="0"/>
              <a:t>14/12/2023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1269596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p>
            <a:pPr rtl="0"/>
            <a:fld id="{77B47FD0-752F-4073-A3B5-48E4BC9D267D}" type="datetime1">
              <a:rPr lang="en-GB" noProof="0" smtClean="0"/>
              <a:t>14/12/2023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592791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7F39ED15-CF3B-4B6A-93F2-74DFCBDCB1C9}" type="datetime1">
              <a:rPr lang="en-GB" noProof="0" smtClean="0"/>
              <a:t>14/12/2023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8098326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rtlCol="0" anchor="t">
            <a:noAutofit/>
          </a:bodyPr>
          <a:lstStyle>
            <a:lvl1pPr>
              <a:lnSpc>
                <a:spcPct val="84000"/>
              </a:lnSpc>
              <a:defRPr sz="4800" baseline="0">
                <a:solidFill>
                  <a:schemeClr val="tx2"/>
                </a:solidFill>
              </a:defRPr>
            </a:lvl1pPr>
          </a:lstStyle>
          <a:p>
            <a:pPr rtl="0"/>
            <a:r>
              <a:rPr lang="en-US" noProof="0"/>
              <a:t>Click to edit Master title style</a:t>
            </a:r>
            <a:endParaRPr lang="en-GB" noProof="0"/>
          </a:p>
        </p:txBody>
      </p:sp>
      <p:sp>
        <p:nvSpPr>
          <p:cNvPr id="3" name="Content Placeholder 2"/>
          <p:cNvSpPr>
            <a:spLocks noGrp="1"/>
          </p:cNvSpPr>
          <p:nvPr>
            <p:ph idx="1"/>
          </p:nvPr>
        </p:nvSpPr>
        <p:spPr>
          <a:xfrm>
            <a:off x="6256020" y="685801"/>
            <a:ext cx="5212080" cy="5175250"/>
          </a:xfrm>
        </p:spPr>
        <p:txBody>
          <a:bodyPr rtlCol="0"/>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723900" y="2856344"/>
            <a:ext cx="3855720" cy="3011056"/>
          </a:xfrm>
        </p:spPr>
        <p:txBody>
          <a:bodyPr rtlCol="0"/>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a:xfrm>
            <a:off x="723900" y="6453386"/>
            <a:ext cx="1204572" cy="404614"/>
          </a:xfrm>
        </p:spPr>
        <p:txBody>
          <a:bodyPr rtlCol="0"/>
          <a:lstStyle>
            <a:lvl1pPr>
              <a:defRPr>
                <a:solidFill>
                  <a:schemeClr val="tx2"/>
                </a:solidFill>
              </a:defRPr>
            </a:lvl1pPr>
          </a:lstStyle>
          <a:p>
            <a:pPr rtl="0"/>
            <a:fld id="{EA3C3E9E-348B-439F-A587-1B0EE02BE07E}" type="datetime1">
              <a:rPr lang="en-GB" noProof="0" smtClean="0"/>
              <a:t>14/12/2023</a:t>
            </a:fld>
            <a:endParaRPr lang="en-GB" noProof="0"/>
          </a:p>
        </p:txBody>
      </p:sp>
      <p:sp>
        <p:nvSpPr>
          <p:cNvPr id="6" name="Footer Placeholder 5"/>
          <p:cNvSpPr>
            <a:spLocks noGrp="1"/>
          </p:cNvSpPr>
          <p:nvPr>
            <p:ph type="ftr" sz="quarter" idx="11"/>
          </p:nvPr>
        </p:nvSpPr>
        <p:spPr>
          <a:xfrm>
            <a:off x="2205945" y="6453386"/>
            <a:ext cx="2373675" cy="404614"/>
          </a:xfrm>
        </p:spPr>
        <p:txBody>
          <a:bodyPr rtlCol="0"/>
          <a:lstStyle>
            <a:lvl1pPr>
              <a:defRPr>
                <a:solidFill>
                  <a:schemeClr val="tx2"/>
                </a:solidFill>
              </a:defRPr>
            </a:lvl1pPr>
          </a:lstStyle>
          <a:p>
            <a:pPr rtl="0"/>
            <a:endParaRPr lang="en-GB" noProof="0"/>
          </a:p>
        </p:txBody>
      </p:sp>
      <p:sp>
        <p:nvSpPr>
          <p:cNvPr id="7" name="Slide Number Placeholder 6"/>
          <p:cNvSpPr>
            <a:spLocks noGrp="1"/>
          </p:cNvSpPr>
          <p:nvPr>
            <p:ph type="sldNum" sz="quarter" idx="12"/>
          </p:nvPr>
        </p:nvSpPr>
        <p:spPr>
          <a:xfrm>
            <a:off x="9883140" y="6453386"/>
            <a:ext cx="1596292" cy="404614"/>
          </a:xfrm>
        </p:spPr>
        <p:txBody>
          <a:bodyPr rtlCol="0"/>
          <a:lstStyle>
            <a:lvl1pPr>
              <a:defRPr>
                <a:solidFill>
                  <a:schemeClr val="tx2"/>
                </a:solidFill>
              </a:defRPr>
            </a:lvl1pPr>
          </a:lstStyle>
          <a:p>
            <a:pPr rtl="0"/>
            <a:fld id="{69E57DC2-970A-4B3E-BB1C-7A09969E49DF}" type="slidenum">
              <a:rPr lang="en-GB" noProof="0" smtClean="0"/>
              <a:pPr/>
              <a:t>‹#›</a:t>
            </a:fld>
            <a:endParaRPr lang="en-GB" noProof="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84512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rtlCol="0" anchor="t">
            <a:normAutofit/>
          </a:bodyPr>
          <a:lstStyle>
            <a:lvl1pPr>
              <a:lnSpc>
                <a:spcPct val="84000"/>
              </a:lnSpc>
              <a:defRPr sz="4800" baseline="0"/>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5532120" y="0"/>
            <a:ext cx="6659880" cy="6857999"/>
          </a:xfrm>
        </p:spPr>
        <p:txBody>
          <a:bodyPr rtlCol="0"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p:cNvSpPr>
            <a:spLocks noGrp="1"/>
          </p:cNvSpPr>
          <p:nvPr>
            <p:ph type="body" sz="half" idx="2"/>
          </p:nvPr>
        </p:nvSpPr>
        <p:spPr>
          <a:xfrm>
            <a:off x="723900" y="2855968"/>
            <a:ext cx="3855720" cy="3011432"/>
          </a:xfrm>
        </p:spPr>
        <p:txBody>
          <a:bodyPr rtlCol="0"/>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a:xfrm>
            <a:off x="723900" y="6453386"/>
            <a:ext cx="1204572" cy="404614"/>
          </a:xfrm>
        </p:spPr>
        <p:txBody>
          <a:bodyPr rtlCol="0"/>
          <a:lstStyle>
            <a:lvl1pPr>
              <a:defRPr>
                <a:solidFill>
                  <a:schemeClr val="tx2"/>
                </a:solidFill>
              </a:defRPr>
            </a:lvl1pPr>
          </a:lstStyle>
          <a:p>
            <a:pPr rtl="0"/>
            <a:fld id="{32F2C51F-BC62-43BB-99EF-F20BB214652E}" type="datetime1">
              <a:rPr lang="en-GB" noProof="0" smtClean="0"/>
              <a:t>14/12/2023</a:t>
            </a:fld>
            <a:endParaRPr lang="en-GB" noProof="0"/>
          </a:p>
        </p:txBody>
      </p:sp>
      <p:sp>
        <p:nvSpPr>
          <p:cNvPr id="6" name="Footer Placeholder 5"/>
          <p:cNvSpPr>
            <a:spLocks noGrp="1"/>
          </p:cNvSpPr>
          <p:nvPr>
            <p:ph type="ftr" sz="quarter" idx="11"/>
          </p:nvPr>
        </p:nvSpPr>
        <p:spPr>
          <a:xfrm>
            <a:off x="2205945" y="6453386"/>
            <a:ext cx="2373675" cy="404614"/>
          </a:xfrm>
        </p:spPr>
        <p:txBody>
          <a:bodyPr rtlCol="0"/>
          <a:lstStyle>
            <a:lvl1pPr>
              <a:defRPr>
                <a:solidFill>
                  <a:schemeClr val="tx2"/>
                </a:solidFill>
              </a:defRPr>
            </a:lvl1pPr>
          </a:lstStyle>
          <a:p>
            <a:pPr rtl="0"/>
            <a:endParaRPr lang="en-GB" noProof="0"/>
          </a:p>
        </p:txBody>
      </p:sp>
      <p:sp>
        <p:nvSpPr>
          <p:cNvPr id="7" name="Slide Number Placeholder 6"/>
          <p:cNvSpPr>
            <a:spLocks noGrp="1"/>
          </p:cNvSpPr>
          <p:nvPr>
            <p:ph type="sldNum" sz="quarter" idx="12"/>
          </p:nvPr>
        </p:nvSpPr>
        <p:spPr>
          <a:xfrm>
            <a:off x="9883140" y="6453386"/>
            <a:ext cx="1596292" cy="404614"/>
          </a:xfrm>
        </p:spPr>
        <p:txBody>
          <a:bodyPr rtlCol="0"/>
          <a:lstStyle>
            <a:lvl1pPr>
              <a:defRPr>
                <a:solidFill>
                  <a:schemeClr val="tx2"/>
                </a:solidFill>
              </a:defRPr>
            </a:lvl1pPr>
          </a:lstStyle>
          <a:p>
            <a:pPr rtl="0"/>
            <a:fld id="{69E57DC2-970A-4B3E-BB1C-7A09969E49DF}" type="slidenum">
              <a:rPr lang="en-GB" noProof="0" smtClean="0"/>
              <a:pPr/>
              <a:t>‹#›</a:t>
            </a:fld>
            <a:endParaRPr lang="en-GB" noProof="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63938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a:xfrm>
            <a:off x="1371600" y="2295525"/>
            <a:ext cx="9601200" cy="3571875"/>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68149252-6242-46F9-9BAE-93119892303A}" type="datetime1">
              <a:rPr lang="en-GB" noProof="0" smtClean="0"/>
              <a:t>14/12/2023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4051425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rtlCol="0"/>
          <a:lstStyle/>
          <a:p>
            <a:pPr rtl="0"/>
            <a:r>
              <a:rPr lang="en-US" noProof="0"/>
              <a:t>Click to edit Master title style</a:t>
            </a:r>
            <a:endParaRPr lang="en-GB" noProof="0"/>
          </a:p>
        </p:txBody>
      </p:sp>
      <p:sp>
        <p:nvSpPr>
          <p:cNvPr id="3" name="Vertical Text Placeholder 2"/>
          <p:cNvSpPr>
            <a:spLocks noGrp="1"/>
          </p:cNvSpPr>
          <p:nvPr>
            <p:ph type="body" orient="vert" idx="1"/>
          </p:nvPr>
        </p:nvSpPr>
        <p:spPr>
          <a:xfrm>
            <a:off x="1371600" y="624156"/>
            <a:ext cx="8179641" cy="5243244"/>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1E304B5D-7E41-4932-9AEE-FDE01D945F59}" type="datetime1">
              <a:rPr lang="en-GB" noProof="0" smtClean="0"/>
              <a:t>14/12/2023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3845499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pPr rtl="0"/>
            <a:fld id="{8B38377A-87B2-4F9D-A93F-958134459151}" type="datetime1">
              <a:rPr lang="en-GB" noProof="0" smtClean="0"/>
              <a:t>14/12/2023</a:t>
            </a:fld>
            <a:endParaRPr lang="en-GB" noProof="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pPr rtl="0"/>
            <a:endParaRPr lang="en-GB" noProof="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pPr rtl="0"/>
            <a:fld id="{69E57DC2-970A-4B3E-BB1C-7A09969E49DF}" type="slidenum">
              <a:rPr lang="en-GB" noProof="0" smtClean="0"/>
              <a:pPr/>
              <a:t>‹#›</a:t>
            </a:fld>
            <a:endParaRPr lang="en-GB" noProof="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015156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9.gif"/><Relationship Id="rId5" Type="http://schemas.openxmlformats.org/officeDocument/2006/relationships/image" Target="../media/image8.png"/><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4.gif"/><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3.jpg"/><Relationship Id="rId5" Type="http://schemas.openxmlformats.org/officeDocument/2006/relationships/image" Target="../media/image12.png"/><Relationship Id="rId4" Type="http://schemas.openxmlformats.org/officeDocument/2006/relationships/image" Target="../media/image11.gif"/></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7.jp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8.gif"/></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0.gif"/></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1.gif"/></Relationships>
</file>

<file path=ppt/slides/_rels/slide1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22.jpeg"/><Relationship Id="rId7" Type="http://schemas.openxmlformats.org/officeDocument/2006/relationships/diagramLayout" Target="../diagrams/layout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image" Target="../media/image19.png"/><Relationship Id="rId10" Type="http://schemas.microsoft.com/office/2007/relationships/diagramDrawing" Target="../diagrams/drawing1.xml"/><Relationship Id="rId4" Type="http://schemas.openxmlformats.org/officeDocument/2006/relationships/image" Target="../media/image15.png"/><Relationship Id="rId9" Type="http://schemas.openxmlformats.org/officeDocument/2006/relationships/diagramColors" Target="../diagrams/colors1.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0461DC49-1338-C24E-A3BB-5919AD12F596}"/>
              </a:ext>
            </a:extLst>
          </p:cNvPr>
          <p:cNvPicPr>
            <a:picLocks noChangeAspect="1"/>
          </p:cNvPicPr>
          <p:nvPr/>
        </p:nvPicPr>
        <p:blipFill>
          <a:blip r:embed="rId3"/>
          <a:srcRect/>
          <a:stretch/>
        </p:blipFill>
        <p:spPr>
          <a:xfrm>
            <a:off x="0" y="0"/>
            <a:ext cx="12191999" cy="6858000"/>
          </a:xfrm>
          <a:prstGeom prst="rect">
            <a:avLst/>
          </a:prstGeom>
        </p:spPr>
      </p:pic>
      <p:sp>
        <p:nvSpPr>
          <p:cNvPr id="30" name="Rectangle 29">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2"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34"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A5C93519-6B29-1346-9FCB-0835B80531A4}"/>
              </a:ext>
            </a:extLst>
          </p:cNvPr>
          <p:cNvSpPr>
            <a:spLocks noGrp="1"/>
          </p:cNvSpPr>
          <p:nvPr>
            <p:ph type="ctrTitle"/>
          </p:nvPr>
        </p:nvSpPr>
        <p:spPr>
          <a:xfrm>
            <a:off x="1909629" y="2076424"/>
            <a:ext cx="8361229" cy="2098226"/>
          </a:xfrm>
        </p:spPr>
        <p:txBody>
          <a:bodyPr rtlCol="0">
            <a:normAutofit fontScale="90000"/>
          </a:bodyPr>
          <a:lstStyle/>
          <a:p>
            <a:pPr rtl="0"/>
            <a:r>
              <a:rPr lang="en-GB" dirty="0">
                <a:solidFill>
                  <a:schemeClr val="bg2"/>
                </a:solidFill>
              </a:rPr>
              <a:t>Advanced Character Animation</a:t>
            </a:r>
          </a:p>
        </p:txBody>
      </p:sp>
      <p:sp>
        <p:nvSpPr>
          <p:cNvPr id="4" name="Subtitle 3">
            <a:extLst>
              <a:ext uri="{FF2B5EF4-FFF2-40B4-BE49-F238E27FC236}">
                <a16:creationId xmlns:a16="http://schemas.microsoft.com/office/drawing/2014/main" id="{6E661E49-0788-40C2-A5B6-638ADED71159}"/>
              </a:ext>
            </a:extLst>
          </p:cNvPr>
          <p:cNvSpPr>
            <a:spLocks noGrp="1"/>
          </p:cNvSpPr>
          <p:nvPr>
            <p:ph type="subTitle" idx="1"/>
          </p:nvPr>
        </p:nvSpPr>
        <p:spPr>
          <a:xfrm>
            <a:off x="2674408" y="4448650"/>
            <a:ext cx="6831673" cy="1086237"/>
          </a:xfrm>
        </p:spPr>
        <p:txBody>
          <a:bodyPr rtlCol="0">
            <a:normAutofit/>
          </a:bodyPr>
          <a:lstStyle/>
          <a:p>
            <a:pPr rtl="0"/>
            <a:r>
              <a:rPr lang="en-GB" dirty="0">
                <a:solidFill>
                  <a:schemeClr val="bg2"/>
                </a:solidFill>
              </a:rPr>
              <a:t>Student Name: Griffith Bowen</a:t>
            </a:r>
          </a:p>
          <a:p>
            <a:pPr rtl="0"/>
            <a:r>
              <a:rPr lang="en-GB" dirty="0">
                <a:solidFill>
                  <a:schemeClr val="bg2"/>
                </a:solidFill>
              </a:rPr>
              <a:t>Student ID: 2214266</a:t>
            </a:r>
          </a:p>
          <a:p>
            <a:pPr rtl="0"/>
            <a:endParaRPr lang="en-GB" dirty="0">
              <a:solidFill>
                <a:schemeClr val="bg2"/>
              </a:solidFill>
            </a:endParaRPr>
          </a:p>
        </p:txBody>
      </p:sp>
    </p:spTree>
    <p:extLst>
      <p:ext uri="{BB962C8B-B14F-4D97-AF65-F5344CB8AC3E}">
        <p14:creationId xmlns:p14="http://schemas.microsoft.com/office/powerpoint/2010/main" val="15465803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0461DC49-1338-C24E-A3BB-5919AD12F596}"/>
              </a:ext>
            </a:extLst>
          </p:cNvPr>
          <p:cNvPicPr>
            <a:picLocks noChangeAspect="1"/>
          </p:cNvPicPr>
          <p:nvPr/>
        </p:nvPicPr>
        <p:blipFill>
          <a:blip r:embed="rId3"/>
          <a:srcRect/>
          <a:stretch/>
        </p:blipFill>
        <p:spPr>
          <a:xfrm>
            <a:off x="0" y="0"/>
            <a:ext cx="12191999" cy="6858000"/>
          </a:xfrm>
          <a:prstGeom prst="rect">
            <a:avLst/>
          </a:prstGeom>
        </p:spPr>
      </p:pic>
      <p:sp>
        <p:nvSpPr>
          <p:cNvPr id="30" name="Rectangle 29">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2"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34"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A5C93519-6B29-1346-9FCB-0835B80531A4}"/>
              </a:ext>
            </a:extLst>
          </p:cNvPr>
          <p:cNvSpPr>
            <a:spLocks noGrp="1"/>
          </p:cNvSpPr>
          <p:nvPr>
            <p:ph type="ctrTitle"/>
          </p:nvPr>
        </p:nvSpPr>
        <p:spPr>
          <a:xfrm>
            <a:off x="1915127" y="2078965"/>
            <a:ext cx="8361229" cy="1164031"/>
          </a:xfrm>
        </p:spPr>
        <p:txBody>
          <a:bodyPr rtlCol="0">
            <a:normAutofit/>
          </a:bodyPr>
          <a:lstStyle/>
          <a:p>
            <a:pPr rtl="0"/>
            <a:r>
              <a:rPr lang="en-GB" dirty="0">
                <a:solidFill>
                  <a:schemeClr val="bg2"/>
                </a:solidFill>
              </a:rPr>
              <a:t>LINK TO ANIMATION</a:t>
            </a:r>
          </a:p>
        </p:txBody>
      </p:sp>
      <p:sp>
        <p:nvSpPr>
          <p:cNvPr id="6" name="TextBox 5">
            <a:extLst>
              <a:ext uri="{FF2B5EF4-FFF2-40B4-BE49-F238E27FC236}">
                <a16:creationId xmlns:a16="http://schemas.microsoft.com/office/drawing/2014/main" id="{67049F08-57DF-35C8-9337-EAC811DA4C05}"/>
              </a:ext>
            </a:extLst>
          </p:cNvPr>
          <p:cNvSpPr txBox="1"/>
          <p:nvPr/>
        </p:nvSpPr>
        <p:spPr>
          <a:xfrm>
            <a:off x="3140015" y="3321170"/>
            <a:ext cx="5986732" cy="646331"/>
          </a:xfrm>
          <a:prstGeom prst="rect">
            <a:avLst/>
          </a:prstGeom>
          <a:noFill/>
        </p:spPr>
        <p:txBody>
          <a:bodyPr wrap="square" rtlCol="0">
            <a:spAutoFit/>
          </a:bodyPr>
          <a:lstStyle/>
          <a:p>
            <a:pPr algn="ctr"/>
            <a:r>
              <a:rPr lang="en-GB" dirty="0">
                <a:solidFill>
                  <a:schemeClr val="bg1"/>
                </a:solidFill>
              </a:rPr>
              <a:t>YOUTUBE</a:t>
            </a:r>
          </a:p>
          <a:p>
            <a:pPr algn="ctr"/>
            <a:r>
              <a:rPr lang="en-GB">
                <a:solidFill>
                  <a:schemeClr val="bg1"/>
                </a:solidFill>
              </a:rPr>
              <a:t>https://youtu.be/p-ZsXCYrvzA</a:t>
            </a:r>
            <a:endParaRPr lang="en-GB" dirty="0">
              <a:solidFill>
                <a:schemeClr val="bg1"/>
              </a:solidFill>
            </a:endParaRPr>
          </a:p>
        </p:txBody>
      </p:sp>
    </p:spTree>
    <p:extLst>
      <p:ext uri="{BB962C8B-B14F-4D97-AF65-F5344CB8AC3E}">
        <p14:creationId xmlns:p14="http://schemas.microsoft.com/office/powerpoint/2010/main" val="14688329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9DB74EB-2A7D-443D-B969-8BF48F993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pic>
        <p:nvPicPr>
          <p:cNvPr id="5" name="Picture 4" descr="A cartoon character walking up stairs&#10;&#10;Description automatically generated">
            <a:extLst>
              <a:ext uri="{FF2B5EF4-FFF2-40B4-BE49-F238E27FC236}">
                <a16:creationId xmlns:a16="http://schemas.microsoft.com/office/drawing/2014/main" id="{37958058-1881-8CA3-E5C5-959DD9F0F174}"/>
              </a:ext>
            </a:extLst>
          </p:cNvPr>
          <p:cNvPicPr>
            <a:picLocks noChangeAspect="1"/>
          </p:cNvPicPr>
          <p:nvPr/>
        </p:nvPicPr>
        <p:blipFill>
          <a:blip r:embed="rId3">
            <a:alphaModFix amt="20000"/>
          </a:blip>
          <a:stretch>
            <a:fillRect/>
          </a:stretch>
        </p:blipFill>
        <p:spPr>
          <a:xfrm>
            <a:off x="7612261" y="-169072"/>
            <a:ext cx="6012439" cy="7195391"/>
          </a:xfrm>
          <a:prstGeom prst="rect">
            <a:avLst/>
          </a:prstGeom>
        </p:spPr>
      </p:pic>
      <p:sp>
        <p:nvSpPr>
          <p:cNvPr id="20" name="Rectangle 19">
            <a:extLst>
              <a:ext uri="{FF2B5EF4-FFF2-40B4-BE49-F238E27FC236}">
                <a16:creationId xmlns:a16="http://schemas.microsoft.com/office/drawing/2014/main" id="{19036E77-5F7B-494E-A117-FEA947B357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1">
              <a:lumMod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Title 9">
            <a:extLst>
              <a:ext uri="{FF2B5EF4-FFF2-40B4-BE49-F238E27FC236}">
                <a16:creationId xmlns:a16="http://schemas.microsoft.com/office/drawing/2014/main" id="{B5731A8D-D832-2918-7A25-26FA9332DD38}"/>
              </a:ext>
            </a:extLst>
          </p:cNvPr>
          <p:cNvSpPr>
            <a:spLocks noGrp="1"/>
          </p:cNvSpPr>
          <p:nvPr>
            <p:ph type="title"/>
          </p:nvPr>
        </p:nvSpPr>
        <p:spPr>
          <a:xfrm>
            <a:off x="7840861" y="2729344"/>
            <a:ext cx="3250552" cy="1398558"/>
          </a:xfrm>
        </p:spPr>
        <p:txBody>
          <a:bodyPr/>
          <a:lstStyle/>
          <a:p>
            <a:r>
              <a:rPr lang="en-GB" dirty="0"/>
              <a:t>Principles of Animation</a:t>
            </a:r>
          </a:p>
        </p:txBody>
      </p:sp>
      <p:sp>
        <p:nvSpPr>
          <p:cNvPr id="11" name="TextBox 10">
            <a:extLst>
              <a:ext uri="{FF2B5EF4-FFF2-40B4-BE49-F238E27FC236}">
                <a16:creationId xmlns:a16="http://schemas.microsoft.com/office/drawing/2014/main" id="{87229DF7-3D04-BE12-E976-48CAE593DB2D}"/>
              </a:ext>
            </a:extLst>
          </p:cNvPr>
          <p:cNvSpPr txBox="1"/>
          <p:nvPr/>
        </p:nvSpPr>
        <p:spPr>
          <a:xfrm>
            <a:off x="486851" y="95231"/>
            <a:ext cx="1052422" cy="923330"/>
          </a:xfrm>
          <a:prstGeom prst="rect">
            <a:avLst/>
          </a:prstGeom>
          <a:noFill/>
        </p:spPr>
        <p:txBody>
          <a:bodyPr wrap="square" rtlCol="0">
            <a:spAutoFit/>
          </a:bodyPr>
          <a:lstStyle/>
          <a:p>
            <a:pPr algn="ctr" fontAlgn="base"/>
            <a:r>
              <a:rPr lang="en-GB" b="1" i="0" dirty="0">
                <a:effectLst/>
                <a:latin typeface="Open Sans" panose="020B0606030504020204" pitchFamily="34" charset="0"/>
              </a:rPr>
              <a:t>Squash and stretch</a:t>
            </a:r>
          </a:p>
        </p:txBody>
      </p:sp>
      <p:sp>
        <p:nvSpPr>
          <p:cNvPr id="12" name="TextBox 11">
            <a:extLst>
              <a:ext uri="{FF2B5EF4-FFF2-40B4-BE49-F238E27FC236}">
                <a16:creationId xmlns:a16="http://schemas.microsoft.com/office/drawing/2014/main" id="{B6AA1DFA-9703-7D5A-CE8E-1D7D1C3FC959}"/>
              </a:ext>
            </a:extLst>
          </p:cNvPr>
          <p:cNvSpPr txBox="1"/>
          <p:nvPr/>
        </p:nvSpPr>
        <p:spPr>
          <a:xfrm>
            <a:off x="2126436" y="350342"/>
            <a:ext cx="1673186" cy="369332"/>
          </a:xfrm>
          <a:prstGeom prst="rect">
            <a:avLst/>
          </a:prstGeom>
          <a:noFill/>
        </p:spPr>
        <p:txBody>
          <a:bodyPr wrap="square" rtlCol="0">
            <a:spAutoFit/>
          </a:bodyPr>
          <a:lstStyle/>
          <a:p>
            <a:pPr algn="l" fontAlgn="base"/>
            <a:r>
              <a:rPr lang="en-GB" b="1" i="0" dirty="0">
                <a:effectLst/>
                <a:latin typeface="Open Sans" panose="020B0606030504020204" pitchFamily="34" charset="0"/>
              </a:rPr>
              <a:t>Anticipation</a:t>
            </a:r>
          </a:p>
        </p:txBody>
      </p:sp>
      <p:sp>
        <p:nvSpPr>
          <p:cNvPr id="13" name="TextBox 12">
            <a:extLst>
              <a:ext uri="{FF2B5EF4-FFF2-40B4-BE49-F238E27FC236}">
                <a16:creationId xmlns:a16="http://schemas.microsoft.com/office/drawing/2014/main" id="{51B9F03C-E695-AAA9-7E98-61D7151626EC}"/>
              </a:ext>
            </a:extLst>
          </p:cNvPr>
          <p:cNvSpPr txBox="1"/>
          <p:nvPr/>
        </p:nvSpPr>
        <p:spPr>
          <a:xfrm>
            <a:off x="4032912" y="343129"/>
            <a:ext cx="1052422" cy="369332"/>
          </a:xfrm>
          <a:prstGeom prst="rect">
            <a:avLst/>
          </a:prstGeom>
          <a:noFill/>
        </p:spPr>
        <p:txBody>
          <a:bodyPr wrap="square" rtlCol="0">
            <a:spAutoFit/>
          </a:bodyPr>
          <a:lstStyle/>
          <a:p>
            <a:pPr fontAlgn="base"/>
            <a:r>
              <a:rPr lang="en-GB" b="1" i="0" dirty="0">
                <a:effectLst/>
                <a:latin typeface="Open Sans" panose="020B0606030504020204" pitchFamily="34" charset="0"/>
              </a:rPr>
              <a:t>Staging</a:t>
            </a:r>
          </a:p>
        </p:txBody>
      </p:sp>
      <p:sp>
        <p:nvSpPr>
          <p:cNvPr id="14" name="TextBox 13">
            <a:extLst>
              <a:ext uri="{FF2B5EF4-FFF2-40B4-BE49-F238E27FC236}">
                <a16:creationId xmlns:a16="http://schemas.microsoft.com/office/drawing/2014/main" id="{F3A4D999-83BE-A209-57DE-81D80DDFB076}"/>
              </a:ext>
            </a:extLst>
          </p:cNvPr>
          <p:cNvSpPr txBox="1"/>
          <p:nvPr/>
        </p:nvSpPr>
        <p:spPr>
          <a:xfrm>
            <a:off x="5551915" y="343129"/>
            <a:ext cx="1673185" cy="369332"/>
          </a:xfrm>
          <a:prstGeom prst="rect">
            <a:avLst/>
          </a:prstGeom>
          <a:noFill/>
        </p:spPr>
        <p:txBody>
          <a:bodyPr wrap="square" rtlCol="0">
            <a:spAutoFit/>
          </a:bodyPr>
          <a:lstStyle/>
          <a:p>
            <a:pPr fontAlgn="base"/>
            <a:r>
              <a:rPr lang="en-GB" b="1" i="0" dirty="0">
                <a:effectLst/>
                <a:latin typeface="Open Sans" panose="020B0606030504020204" pitchFamily="34" charset="0"/>
              </a:rPr>
              <a:t>Pose to Pose</a:t>
            </a:r>
          </a:p>
        </p:txBody>
      </p:sp>
      <p:sp>
        <p:nvSpPr>
          <p:cNvPr id="15" name="TextBox 14">
            <a:extLst>
              <a:ext uri="{FF2B5EF4-FFF2-40B4-BE49-F238E27FC236}">
                <a16:creationId xmlns:a16="http://schemas.microsoft.com/office/drawing/2014/main" id="{C0085089-1C93-013F-6F35-9190EA8E3ED3}"/>
              </a:ext>
            </a:extLst>
          </p:cNvPr>
          <p:cNvSpPr txBox="1"/>
          <p:nvPr/>
        </p:nvSpPr>
        <p:spPr>
          <a:xfrm>
            <a:off x="65028" y="996673"/>
            <a:ext cx="1915064" cy="4324261"/>
          </a:xfrm>
          <a:prstGeom prst="rect">
            <a:avLst/>
          </a:prstGeom>
          <a:noFill/>
        </p:spPr>
        <p:txBody>
          <a:bodyPr wrap="square" rtlCol="0">
            <a:spAutoFit/>
          </a:bodyPr>
          <a:lstStyle/>
          <a:p>
            <a:pPr algn="ctr" fontAlgn="base"/>
            <a:r>
              <a:rPr lang="en-GB" sz="1100" b="0" i="0" dirty="0">
                <a:effectLst/>
                <a:latin typeface="Open Sans" panose="020B0606030504020204" pitchFamily="34" charset="0"/>
              </a:rPr>
              <a:t>The squash and stretch principle is considered the most important of the 12 principles of animation. When applied, it gives your animated characters and objects the illusion of gravity, weight, mass and flexibility. Think about how a bouncing rubber ball may react when tossed into the air: the ball stretches when it travels up and down and squishes when it hits the ground.</a:t>
            </a:r>
          </a:p>
          <a:p>
            <a:pPr algn="ctr" fontAlgn="base"/>
            <a:r>
              <a:rPr lang="en-GB" sz="1100" b="0" i="0" dirty="0">
                <a:effectLst/>
                <a:latin typeface="Open Sans" panose="020B0606030504020204" pitchFamily="34" charset="0"/>
              </a:rPr>
              <a:t>When using squash and stretch, it's important to keep the object's volume consistent. So when you stretch something it needs to get thinner, and when you squash something it needs to get wider [1].</a:t>
            </a:r>
          </a:p>
          <a:p>
            <a:pPr algn="ctr"/>
            <a:endParaRPr lang="en-GB" sz="1100" dirty="0"/>
          </a:p>
        </p:txBody>
      </p:sp>
      <p:sp>
        <p:nvSpPr>
          <p:cNvPr id="16" name="TextBox 15">
            <a:extLst>
              <a:ext uri="{FF2B5EF4-FFF2-40B4-BE49-F238E27FC236}">
                <a16:creationId xmlns:a16="http://schemas.microsoft.com/office/drawing/2014/main" id="{447D0B5F-FEC3-782A-B2FD-FF57AF2E9C6F}"/>
              </a:ext>
            </a:extLst>
          </p:cNvPr>
          <p:cNvSpPr txBox="1"/>
          <p:nvPr/>
        </p:nvSpPr>
        <p:spPr>
          <a:xfrm>
            <a:off x="2069225" y="996673"/>
            <a:ext cx="1647645" cy="4832092"/>
          </a:xfrm>
          <a:prstGeom prst="rect">
            <a:avLst/>
          </a:prstGeom>
          <a:noFill/>
        </p:spPr>
        <p:txBody>
          <a:bodyPr wrap="square" rtlCol="0">
            <a:spAutoFit/>
          </a:bodyPr>
          <a:lstStyle/>
          <a:p>
            <a:pPr algn="ctr" fontAlgn="base"/>
            <a:r>
              <a:rPr lang="en-GB" sz="1100" b="0" i="0" dirty="0">
                <a:effectLst/>
                <a:latin typeface="Open Sans" panose="020B0606030504020204" pitchFamily="34" charset="0"/>
              </a:rPr>
              <a:t>Anticipation helps to prepare the viewer for what's about to happen. When applied, it has the effect of making the object's action more realistic. </a:t>
            </a:r>
          </a:p>
          <a:p>
            <a:pPr algn="ctr" fontAlgn="base"/>
            <a:r>
              <a:rPr lang="en-GB" sz="1100" b="0" i="0" dirty="0">
                <a:effectLst/>
                <a:latin typeface="Open Sans" panose="020B0606030504020204" pitchFamily="34" charset="0"/>
              </a:rPr>
              <a:t>Consider how if might look if you were to jump in the air without bending your knees, or perhaps to throw a ball without first pulling your arm back. It would appear very unnatural (it may not even be possible to jump without bending your knees!). In the same way, animating movements without a flicker of anticipation will also make your motion seem awkward, stale and lifeless [1].</a:t>
            </a:r>
          </a:p>
          <a:p>
            <a:pPr algn="ctr"/>
            <a:endParaRPr lang="en-GB" sz="1100" dirty="0"/>
          </a:p>
        </p:txBody>
      </p:sp>
      <p:sp>
        <p:nvSpPr>
          <p:cNvPr id="17" name="TextBox 16">
            <a:extLst>
              <a:ext uri="{FF2B5EF4-FFF2-40B4-BE49-F238E27FC236}">
                <a16:creationId xmlns:a16="http://schemas.microsoft.com/office/drawing/2014/main" id="{D3B32D23-84B8-D879-0F1E-D0C0A344B0AA}"/>
              </a:ext>
            </a:extLst>
          </p:cNvPr>
          <p:cNvSpPr txBox="1"/>
          <p:nvPr/>
        </p:nvSpPr>
        <p:spPr>
          <a:xfrm>
            <a:off x="3837874" y="996673"/>
            <a:ext cx="1494770" cy="3308598"/>
          </a:xfrm>
          <a:prstGeom prst="rect">
            <a:avLst/>
          </a:prstGeom>
          <a:noFill/>
        </p:spPr>
        <p:txBody>
          <a:bodyPr wrap="square" rtlCol="0">
            <a:spAutoFit/>
          </a:bodyPr>
          <a:lstStyle/>
          <a:p>
            <a:pPr algn="ctr"/>
            <a:r>
              <a:rPr lang="en-GB" sz="1100" b="0" i="0" dirty="0">
                <a:effectLst/>
                <a:latin typeface="Open Sans" panose="020B0606030504020204" pitchFamily="34" charset="0"/>
              </a:rPr>
              <a:t>Staging in animation is a lot like composition in artwork. What we mean by that is, you should use motion to guide the viewer's eye and draw attention to what's important within the scene. Keep the focus on what's important within the scene, and keep the motion of everything else of non-importance to a minimum [1].</a:t>
            </a:r>
            <a:endParaRPr lang="en-GB" sz="1100" dirty="0"/>
          </a:p>
        </p:txBody>
      </p:sp>
      <p:sp>
        <p:nvSpPr>
          <p:cNvPr id="19" name="TextBox 18">
            <a:extLst>
              <a:ext uri="{FF2B5EF4-FFF2-40B4-BE49-F238E27FC236}">
                <a16:creationId xmlns:a16="http://schemas.microsoft.com/office/drawing/2014/main" id="{9FB0371C-2BAA-0424-F05B-7EFFDCF09AE4}"/>
              </a:ext>
            </a:extLst>
          </p:cNvPr>
          <p:cNvSpPr txBox="1"/>
          <p:nvPr/>
        </p:nvSpPr>
        <p:spPr>
          <a:xfrm>
            <a:off x="5453648" y="996673"/>
            <a:ext cx="1771451" cy="4832092"/>
          </a:xfrm>
          <a:prstGeom prst="rect">
            <a:avLst/>
          </a:prstGeom>
          <a:noFill/>
        </p:spPr>
        <p:txBody>
          <a:bodyPr wrap="square" rtlCol="0">
            <a:spAutoFit/>
          </a:bodyPr>
          <a:lstStyle/>
          <a:p>
            <a:pPr algn="ctr" fontAlgn="base"/>
            <a:r>
              <a:rPr lang="en-GB" sz="1100" b="0" i="0" dirty="0">
                <a:effectLst/>
                <a:latin typeface="Open Sans" panose="020B0606030504020204" pitchFamily="34" charset="0"/>
              </a:rPr>
              <a:t>There are two ways to handle drawing animation: straight ahead and pose to pose. Each has its own benefits, and the two approaches are often combined. Straight ahead action involves drawing frame-by-frame from start to finish. If you're looking for fluid, realistic movements, straight ahead action is your best bet.</a:t>
            </a:r>
          </a:p>
          <a:p>
            <a:pPr algn="ctr" fontAlgn="base"/>
            <a:r>
              <a:rPr lang="en-GB" sz="1100" b="0" i="0" dirty="0">
                <a:effectLst/>
                <a:latin typeface="Open Sans" panose="020B0606030504020204" pitchFamily="34" charset="0"/>
              </a:rPr>
              <a:t>With the pose to pose technique, you draw the beginning frame, the end frame, and a few key frames in-between. Then you go back and complete the rest. This technique gives you a bit more control within the scene and allows you to increase the dramatic effect of the motion [1].</a:t>
            </a:r>
          </a:p>
        </p:txBody>
      </p:sp>
      <p:sp>
        <p:nvSpPr>
          <p:cNvPr id="21" name="Rectangle 20">
            <a:extLst>
              <a:ext uri="{FF2B5EF4-FFF2-40B4-BE49-F238E27FC236}">
                <a16:creationId xmlns:a16="http://schemas.microsoft.com/office/drawing/2014/main" id="{A2F4C424-8123-5B94-3F02-8F0373842A5A}"/>
              </a:ext>
            </a:extLst>
          </p:cNvPr>
          <p:cNvSpPr/>
          <p:nvPr/>
        </p:nvSpPr>
        <p:spPr>
          <a:xfrm>
            <a:off x="65029" y="73343"/>
            <a:ext cx="1902846" cy="6422348"/>
          </a:xfrm>
          <a:prstGeom prst="rect">
            <a:avLst/>
          </a:prstGeom>
          <a:noFill/>
          <a:ln>
            <a:solidFill>
              <a:schemeClr val="bg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D86FF192-8C17-596E-769C-C48CA18DB5A3}"/>
              </a:ext>
            </a:extLst>
          </p:cNvPr>
          <p:cNvSpPr/>
          <p:nvPr/>
        </p:nvSpPr>
        <p:spPr>
          <a:xfrm>
            <a:off x="1967875" y="73343"/>
            <a:ext cx="1879223" cy="6646634"/>
          </a:xfrm>
          <a:prstGeom prst="rect">
            <a:avLst/>
          </a:prstGeom>
          <a:noFill/>
          <a:ln>
            <a:solidFill>
              <a:schemeClr val="bg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45F347B9-7337-894C-7466-1F287FB4B366}"/>
              </a:ext>
            </a:extLst>
          </p:cNvPr>
          <p:cNvSpPr/>
          <p:nvPr/>
        </p:nvSpPr>
        <p:spPr>
          <a:xfrm>
            <a:off x="3818220" y="73341"/>
            <a:ext cx="1572528" cy="5430311"/>
          </a:xfrm>
          <a:prstGeom prst="rect">
            <a:avLst/>
          </a:prstGeom>
          <a:noFill/>
          <a:ln>
            <a:solidFill>
              <a:schemeClr val="bg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6930A9D9-0D9D-7168-6E1E-4B92D87E57D0}"/>
              </a:ext>
            </a:extLst>
          </p:cNvPr>
          <p:cNvSpPr/>
          <p:nvPr/>
        </p:nvSpPr>
        <p:spPr>
          <a:xfrm>
            <a:off x="5399761" y="73343"/>
            <a:ext cx="1879223" cy="6538436"/>
          </a:xfrm>
          <a:prstGeom prst="rect">
            <a:avLst/>
          </a:prstGeom>
          <a:noFill/>
          <a:ln>
            <a:solidFill>
              <a:schemeClr val="bg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 name="Picture 25" descr="A diagram of a diagram of a stretch&#10;&#10;Description automatically generated with medium confidence">
            <a:extLst>
              <a:ext uri="{FF2B5EF4-FFF2-40B4-BE49-F238E27FC236}">
                <a16:creationId xmlns:a16="http://schemas.microsoft.com/office/drawing/2014/main" id="{D419EBCE-3F3C-D9ED-761B-73983C00C1EC}"/>
              </a:ext>
            </a:extLst>
          </p:cNvPr>
          <p:cNvPicPr>
            <a:picLocks noChangeAspect="1"/>
          </p:cNvPicPr>
          <p:nvPr/>
        </p:nvPicPr>
        <p:blipFill>
          <a:blip r:embed="rId4">
            <a:alphaModFix amt="70000"/>
          </a:blip>
          <a:stretch>
            <a:fillRect/>
          </a:stretch>
        </p:blipFill>
        <p:spPr>
          <a:xfrm>
            <a:off x="109549" y="5339010"/>
            <a:ext cx="1805987" cy="667430"/>
          </a:xfrm>
          <a:prstGeom prst="rect">
            <a:avLst/>
          </a:prstGeom>
        </p:spPr>
      </p:pic>
      <p:sp>
        <p:nvSpPr>
          <p:cNvPr id="27" name="TextBox 26">
            <a:extLst>
              <a:ext uri="{FF2B5EF4-FFF2-40B4-BE49-F238E27FC236}">
                <a16:creationId xmlns:a16="http://schemas.microsoft.com/office/drawing/2014/main" id="{E6D65CEF-73BE-602B-E2A9-19EFDDECADC0}"/>
              </a:ext>
            </a:extLst>
          </p:cNvPr>
          <p:cNvSpPr txBox="1"/>
          <p:nvPr/>
        </p:nvSpPr>
        <p:spPr>
          <a:xfrm>
            <a:off x="259176" y="6104619"/>
            <a:ext cx="1526768" cy="246221"/>
          </a:xfrm>
          <a:prstGeom prst="rect">
            <a:avLst/>
          </a:prstGeom>
          <a:noFill/>
        </p:spPr>
        <p:txBody>
          <a:bodyPr wrap="square" rtlCol="0">
            <a:spAutoFit/>
          </a:bodyPr>
          <a:lstStyle/>
          <a:p>
            <a:pPr algn="ct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[6]</a:t>
            </a:r>
          </a:p>
        </p:txBody>
      </p:sp>
      <p:sp>
        <p:nvSpPr>
          <p:cNvPr id="28" name="TextBox 27">
            <a:extLst>
              <a:ext uri="{FF2B5EF4-FFF2-40B4-BE49-F238E27FC236}">
                <a16:creationId xmlns:a16="http://schemas.microsoft.com/office/drawing/2014/main" id="{6DB59B77-8A47-C4DF-5397-25B05308DF6B}"/>
              </a:ext>
            </a:extLst>
          </p:cNvPr>
          <p:cNvSpPr txBox="1"/>
          <p:nvPr/>
        </p:nvSpPr>
        <p:spPr>
          <a:xfrm>
            <a:off x="2196475" y="6396574"/>
            <a:ext cx="1354347" cy="261610"/>
          </a:xfrm>
          <a:prstGeom prst="rect">
            <a:avLst/>
          </a:prstGeom>
          <a:noFill/>
        </p:spPr>
        <p:txBody>
          <a:bodyPr wrap="square" rtlCol="0">
            <a:spAutoFit/>
          </a:bodyPr>
          <a:lstStyle/>
          <a:p>
            <a:pPr algn="ct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[7]</a:t>
            </a:r>
          </a:p>
        </p:txBody>
      </p:sp>
      <p:pic>
        <p:nvPicPr>
          <p:cNvPr id="30" name="Picture 29" descr="A stick figure with a hammer&#10;&#10;Description automatically generated">
            <a:extLst>
              <a:ext uri="{FF2B5EF4-FFF2-40B4-BE49-F238E27FC236}">
                <a16:creationId xmlns:a16="http://schemas.microsoft.com/office/drawing/2014/main" id="{5ED4B3CE-C991-C592-75B5-7F095132B521}"/>
              </a:ext>
            </a:extLst>
          </p:cNvPr>
          <p:cNvPicPr>
            <a:picLocks noChangeAspect="1"/>
          </p:cNvPicPr>
          <p:nvPr/>
        </p:nvPicPr>
        <p:blipFill>
          <a:blip r:embed="rId5">
            <a:alphaModFix amt="70000"/>
          </a:blip>
          <a:stretch>
            <a:fillRect/>
          </a:stretch>
        </p:blipFill>
        <p:spPr>
          <a:xfrm>
            <a:off x="2055793" y="5707121"/>
            <a:ext cx="1698026" cy="607044"/>
          </a:xfrm>
          <a:prstGeom prst="rect">
            <a:avLst/>
          </a:prstGeom>
        </p:spPr>
      </p:pic>
      <p:sp>
        <p:nvSpPr>
          <p:cNvPr id="31" name="TextBox 30">
            <a:extLst>
              <a:ext uri="{FF2B5EF4-FFF2-40B4-BE49-F238E27FC236}">
                <a16:creationId xmlns:a16="http://schemas.microsoft.com/office/drawing/2014/main" id="{44CAC01C-7C1B-D8E6-3008-144FDC5212A0}"/>
              </a:ext>
            </a:extLst>
          </p:cNvPr>
          <p:cNvSpPr txBox="1"/>
          <p:nvPr/>
        </p:nvSpPr>
        <p:spPr>
          <a:xfrm>
            <a:off x="3935623" y="5136499"/>
            <a:ext cx="1289425" cy="261610"/>
          </a:xfrm>
          <a:prstGeom prst="rect">
            <a:avLst/>
          </a:prstGeom>
          <a:noFill/>
        </p:spPr>
        <p:txBody>
          <a:bodyPr wrap="square" rtlCol="0">
            <a:spAutoFit/>
          </a:bodyPr>
          <a:lstStyle/>
          <a:p>
            <a:pPr algn="ct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[8]</a:t>
            </a:r>
          </a:p>
        </p:txBody>
      </p:sp>
      <p:pic>
        <p:nvPicPr>
          <p:cNvPr id="33" name="Picture 32" descr="A group of cartoon characters&#10;&#10;Description automatically generated">
            <a:extLst>
              <a:ext uri="{FF2B5EF4-FFF2-40B4-BE49-F238E27FC236}">
                <a16:creationId xmlns:a16="http://schemas.microsoft.com/office/drawing/2014/main" id="{E71CBB88-5D15-35EE-A103-B1A03DEB42A8}"/>
              </a:ext>
            </a:extLst>
          </p:cNvPr>
          <p:cNvPicPr>
            <a:picLocks noChangeAspect="1"/>
          </p:cNvPicPr>
          <p:nvPr/>
        </p:nvPicPr>
        <p:blipFill>
          <a:blip r:embed="rId6">
            <a:alphaModFix amt="70000"/>
          </a:blip>
          <a:stretch>
            <a:fillRect/>
          </a:stretch>
        </p:blipFill>
        <p:spPr>
          <a:xfrm>
            <a:off x="3916794" y="4328672"/>
            <a:ext cx="1393297" cy="784426"/>
          </a:xfrm>
          <a:prstGeom prst="rect">
            <a:avLst/>
          </a:prstGeom>
        </p:spPr>
      </p:pic>
      <p:sp>
        <p:nvSpPr>
          <p:cNvPr id="35" name="TextBox 34">
            <a:extLst>
              <a:ext uri="{FF2B5EF4-FFF2-40B4-BE49-F238E27FC236}">
                <a16:creationId xmlns:a16="http://schemas.microsoft.com/office/drawing/2014/main" id="{C58E394C-ED39-A315-2FD9-F9B68302F97F}"/>
              </a:ext>
            </a:extLst>
          </p:cNvPr>
          <p:cNvSpPr txBox="1"/>
          <p:nvPr/>
        </p:nvSpPr>
        <p:spPr>
          <a:xfrm>
            <a:off x="5302116" y="6327283"/>
            <a:ext cx="2099161" cy="265457"/>
          </a:xfrm>
          <a:prstGeom prst="rect">
            <a:avLst/>
          </a:prstGeom>
          <a:noFill/>
        </p:spPr>
        <p:txBody>
          <a:bodyPr wrap="square">
            <a:spAutoFit/>
          </a:bodyPr>
          <a:lstStyle/>
          <a:p>
            <a:pPr algn="ct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[9]</a:t>
            </a:r>
          </a:p>
        </p:txBody>
      </p:sp>
      <p:pic>
        <p:nvPicPr>
          <p:cNvPr id="37" name="Picture 36" descr="A drawing of a person walking&#10;&#10;Description automatically generated">
            <a:extLst>
              <a:ext uri="{FF2B5EF4-FFF2-40B4-BE49-F238E27FC236}">
                <a16:creationId xmlns:a16="http://schemas.microsoft.com/office/drawing/2014/main" id="{65FF14F0-59B5-E9F3-C36D-762338486343}"/>
              </a:ext>
            </a:extLst>
          </p:cNvPr>
          <p:cNvPicPr>
            <a:picLocks noChangeAspect="1"/>
          </p:cNvPicPr>
          <p:nvPr/>
        </p:nvPicPr>
        <p:blipFill>
          <a:blip r:embed="rId7">
            <a:alphaModFix amt="70000"/>
          </a:blip>
          <a:stretch>
            <a:fillRect/>
          </a:stretch>
        </p:blipFill>
        <p:spPr>
          <a:xfrm>
            <a:off x="5452099" y="5745985"/>
            <a:ext cx="1825338" cy="650589"/>
          </a:xfrm>
          <a:prstGeom prst="rect">
            <a:avLst/>
          </a:prstGeom>
        </p:spPr>
      </p:pic>
    </p:spTree>
    <p:extLst>
      <p:ext uri="{BB962C8B-B14F-4D97-AF65-F5344CB8AC3E}">
        <p14:creationId xmlns:p14="http://schemas.microsoft.com/office/powerpoint/2010/main" val="376662040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9DB74EB-2A7D-443D-B969-8BF48F993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pic>
        <p:nvPicPr>
          <p:cNvPr id="5" name="Picture 4" descr="A cartoon character walking up stairs&#10;&#10;Description automatically generated">
            <a:extLst>
              <a:ext uri="{FF2B5EF4-FFF2-40B4-BE49-F238E27FC236}">
                <a16:creationId xmlns:a16="http://schemas.microsoft.com/office/drawing/2014/main" id="{37958058-1881-8CA3-E5C5-959DD9F0F174}"/>
              </a:ext>
            </a:extLst>
          </p:cNvPr>
          <p:cNvPicPr>
            <a:picLocks noChangeAspect="1"/>
          </p:cNvPicPr>
          <p:nvPr/>
        </p:nvPicPr>
        <p:blipFill>
          <a:blip r:embed="rId3">
            <a:alphaModFix amt="20000"/>
          </a:blip>
          <a:stretch>
            <a:fillRect/>
          </a:stretch>
        </p:blipFill>
        <p:spPr>
          <a:xfrm>
            <a:off x="7612261" y="-169072"/>
            <a:ext cx="6012439" cy="7195391"/>
          </a:xfrm>
          <a:prstGeom prst="rect">
            <a:avLst/>
          </a:prstGeom>
        </p:spPr>
      </p:pic>
      <p:sp>
        <p:nvSpPr>
          <p:cNvPr id="20" name="Rectangle 19">
            <a:extLst>
              <a:ext uri="{FF2B5EF4-FFF2-40B4-BE49-F238E27FC236}">
                <a16:creationId xmlns:a16="http://schemas.microsoft.com/office/drawing/2014/main" id="{19036E77-5F7B-494E-A117-FEA947B357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1">
              <a:lumMod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999F5F97-65D4-FD5D-7F00-2C0F95AB55BD}"/>
              </a:ext>
            </a:extLst>
          </p:cNvPr>
          <p:cNvSpPr txBox="1"/>
          <p:nvPr/>
        </p:nvSpPr>
        <p:spPr>
          <a:xfrm>
            <a:off x="389120" y="181270"/>
            <a:ext cx="1166112" cy="646331"/>
          </a:xfrm>
          <a:prstGeom prst="rect">
            <a:avLst/>
          </a:prstGeom>
          <a:noFill/>
        </p:spPr>
        <p:txBody>
          <a:bodyPr wrap="square" rtlCol="0">
            <a:spAutoFit/>
          </a:bodyPr>
          <a:lstStyle/>
          <a:p>
            <a:pPr algn="ctr" fontAlgn="base"/>
            <a:r>
              <a:rPr lang="en-GB" b="1" i="0" dirty="0">
                <a:effectLst/>
                <a:latin typeface="Open Sans" panose="020B0606030504020204" pitchFamily="34" charset="0"/>
              </a:rPr>
              <a:t>Follow through</a:t>
            </a:r>
          </a:p>
        </p:txBody>
      </p:sp>
      <p:sp>
        <p:nvSpPr>
          <p:cNvPr id="3" name="TextBox 2">
            <a:extLst>
              <a:ext uri="{FF2B5EF4-FFF2-40B4-BE49-F238E27FC236}">
                <a16:creationId xmlns:a16="http://schemas.microsoft.com/office/drawing/2014/main" id="{263C302A-4F4A-DF80-33C3-D71FD9CC8968}"/>
              </a:ext>
            </a:extLst>
          </p:cNvPr>
          <p:cNvSpPr txBox="1"/>
          <p:nvPr/>
        </p:nvSpPr>
        <p:spPr>
          <a:xfrm>
            <a:off x="2080092" y="181270"/>
            <a:ext cx="1673186" cy="646331"/>
          </a:xfrm>
          <a:prstGeom prst="rect">
            <a:avLst/>
          </a:prstGeom>
          <a:noFill/>
        </p:spPr>
        <p:txBody>
          <a:bodyPr wrap="square" rtlCol="0">
            <a:spAutoFit/>
          </a:bodyPr>
          <a:lstStyle/>
          <a:p>
            <a:pPr algn="ctr" fontAlgn="base"/>
            <a:r>
              <a:rPr lang="en-GB" b="1" i="0" dirty="0">
                <a:effectLst/>
                <a:latin typeface="Open Sans" panose="020B0606030504020204" pitchFamily="34" charset="0"/>
              </a:rPr>
              <a:t>Slow in and slow out</a:t>
            </a:r>
          </a:p>
        </p:txBody>
      </p:sp>
      <p:sp>
        <p:nvSpPr>
          <p:cNvPr id="4" name="TextBox 3">
            <a:extLst>
              <a:ext uri="{FF2B5EF4-FFF2-40B4-BE49-F238E27FC236}">
                <a16:creationId xmlns:a16="http://schemas.microsoft.com/office/drawing/2014/main" id="{04D2F124-42E6-A977-4AF9-6028C22D6DF7}"/>
              </a:ext>
            </a:extLst>
          </p:cNvPr>
          <p:cNvSpPr txBox="1"/>
          <p:nvPr/>
        </p:nvSpPr>
        <p:spPr>
          <a:xfrm>
            <a:off x="4032912" y="343129"/>
            <a:ext cx="1052422" cy="369332"/>
          </a:xfrm>
          <a:prstGeom prst="rect">
            <a:avLst/>
          </a:prstGeom>
          <a:noFill/>
        </p:spPr>
        <p:txBody>
          <a:bodyPr wrap="square" rtlCol="0">
            <a:spAutoFit/>
          </a:bodyPr>
          <a:lstStyle/>
          <a:p>
            <a:pPr algn="ctr" fontAlgn="base"/>
            <a:r>
              <a:rPr lang="en-GB" b="1" i="0" dirty="0">
                <a:effectLst/>
                <a:latin typeface="Open Sans" panose="020B0606030504020204" pitchFamily="34" charset="0"/>
              </a:rPr>
              <a:t>Arc</a:t>
            </a:r>
          </a:p>
        </p:txBody>
      </p:sp>
      <p:sp>
        <p:nvSpPr>
          <p:cNvPr id="7" name="TextBox 6">
            <a:extLst>
              <a:ext uri="{FF2B5EF4-FFF2-40B4-BE49-F238E27FC236}">
                <a16:creationId xmlns:a16="http://schemas.microsoft.com/office/drawing/2014/main" id="{C8F59D34-6593-FB5B-48B2-D8881D869AE2}"/>
              </a:ext>
            </a:extLst>
          </p:cNvPr>
          <p:cNvSpPr txBox="1"/>
          <p:nvPr/>
        </p:nvSpPr>
        <p:spPr>
          <a:xfrm>
            <a:off x="5499762" y="204629"/>
            <a:ext cx="1673185" cy="646331"/>
          </a:xfrm>
          <a:prstGeom prst="rect">
            <a:avLst/>
          </a:prstGeom>
          <a:noFill/>
        </p:spPr>
        <p:txBody>
          <a:bodyPr wrap="square" rtlCol="0">
            <a:spAutoFit/>
          </a:bodyPr>
          <a:lstStyle/>
          <a:p>
            <a:pPr algn="ctr" fontAlgn="base"/>
            <a:r>
              <a:rPr lang="en-GB" b="1" i="0" dirty="0">
                <a:effectLst/>
                <a:latin typeface="Open Sans" panose="020B0606030504020204" pitchFamily="34" charset="0"/>
              </a:rPr>
              <a:t>Secondary Action</a:t>
            </a:r>
          </a:p>
        </p:txBody>
      </p:sp>
      <p:sp>
        <p:nvSpPr>
          <p:cNvPr id="8" name="TextBox 7">
            <a:extLst>
              <a:ext uri="{FF2B5EF4-FFF2-40B4-BE49-F238E27FC236}">
                <a16:creationId xmlns:a16="http://schemas.microsoft.com/office/drawing/2014/main" id="{879E98D8-843C-ECA1-F010-D53ABE12FFF4}"/>
              </a:ext>
            </a:extLst>
          </p:cNvPr>
          <p:cNvSpPr txBox="1"/>
          <p:nvPr/>
        </p:nvSpPr>
        <p:spPr>
          <a:xfrm>
            <a:off x="65028" y="996673"/>
            <a:ext cx="1915064" cy="4662815"/>
          </a:xfrm>
          <a:prstGeom prst="rect">
            <a:avLst/>
          </a:prstGeom>
          <a:noFill/>
        </p:spPr>
        <p:txBody>
          <a:bodyPr wrap="square" rtlCol="0">
            <a:spAutoFit/>
          </a:bodyPr>
          <a:lstStyle/>
          <a:p>
            <a:pPr algn="ctr" fontAlgn="base"/>
            <a:r>
              <a:rPr lang="en-GB" sz="1100" b="0" i="0" dirty="0">
                <a:effectLst/>
                <a:latin typeface="Open Sans" panose="020B0606030504020204" pitchFamily="34" charset="0"/>
              </a:rPr>
              <a:t>When objects come to a standstill after being in motion, different parts of the object will stop at different rates. Similarly, not everything on an object will move at the same rate. This forms the essence of the fifth of Disney's principles of animation.</a:t>
            </a:r>
          </a:p>
          <a:p>
            <a:pPr algn="ctr" fontAlgn="base"/>
            <a:r>
              <a:rPr lang="en-GB" sz="1100" b="0" i="0" dirty="0">
                <a:effectLst/>
                <a:latin typeface="Open Sans" panose="020B0606030504020204" pitchFamily="34" charset="0"/>
              </a:rPr>
              <a:t>If your character is running across the scene, their arms and legs may be moving at a different rate from their head. This is overlapping action. Likewise, when they stop running, their hair will likely continue to move for a few frames before coming to rest – this is follow through. These are important principles to understand if you want your animation to flow realistically [1].</a:t>
            </a:r>
          </a:p>
        </p:txBody>
      </p:sp>
      <p:sp>
        <p:nvSpPr>
          <p:cNvPr id="9" name="TextBox 8">
            <a:extLst>
              <a:ext uri="{FF2B5EF4-FFF2-40B4-BE49-F238E27FC236}">
                <a16:creationId xmlns:a16="http://schemas.microsoft.com/office/drawing/2014/main" id="{40B07E8F-4C69-D893-3AD9-9D1519E0A71C}"/>
              </a:ext>
            </a:extLst>
          </p:cNvPr>
          <p:cNvSpPr txBox="1"/>
          <p:nvPr/>
        </p:nvSpPr>
        <p:spPr>
          <a:xfrm>
            <a:off x="2069225" y="996673"/>
            <a:ext cx="1647645" cy="3308598"/>
          </a:xfrm>
          <a:prstGeom prst="rect">
            <a:avLst/>
          </a:prstGeom>
          <a:noFill/>
        </p:spPr>
        <p:txBody>
          <a:bodyPr wrap="square" rtlCol="0">
            <a:spAutoFit/>
          </a:bodyPr>
          <a:lstStyle/>
          <a:p>
            <a:pPr algn="ctr" fontAlgn="base"/>
            <a:r>
              <a:rPr lang="en-GB" sz="1100" b="0" i="0" dirty="0">
                <a:effectLst/>
                <a:latin typeface="Open Sans" panose="020B0606030504020204" pitchFamily="34" charset="0"/>
              </a:rPr>
              <a:t>The best way to understand slow in and slow out is to think about how a car starts up and stops. It will start moving slowly, before gaining momentum and speeding up. The reverse will happen when the car brakes. In animation, this effect is achieved by adding more frames at the beginning and end of an action sequence. Apply this principle to give your objects more life [1].</a:t>
            </a:r>
            <a:endParaRPr lang="en-GB" sz="1100" dirty="0"/>
          </a:p>
        </p:txBody>
      </p:sp>
      <p:sp>
        <p:nvSpPr>
          <p:cNvPr id="11" name="TextBox 10">
            <a:extLst>
              <a:ext uri="{FF2B5EF4-FFF2-40B4-BE49-F238E27FC236}">
                <a16:creationId xmlns:a16="http://schemas.microsoft.com/office/drawing/2014/main" id="{A6C70888-1AF9-E04B-C38B-A648EDD3ADBB}"/>
              </a:ext>
            </a:extLst>
          </p:cNvPr>
          <p:cNvSpPr txBox="1"/>
          <p:nvPr/>
        </p:nvSpPr>
        <p:spPr>
          <a:xfrm>
            <a:off x="3837874" y="996673"/>
            <a:ext cx="1494770" cy="2970044"/>
          </a:xfrm>
          <a:prstGeom prst="rect">
            <a:avLst/>
          </a:prstGeom>
          <a:noFill/>
        </p:spPr>
        <p:txBody>
          <a:bodyPr wrap="square" rtlCol="0">
            <a:spAutoFit/>
          </a:bodyPr>
          <a:lstStyle/>
          <a:p>
            <a:pPr algn="ctr"/>
            <a:r>
              <a:rPr lang="en-GB" sz="1100" b="0" i="0" dirty="0">
                <a:effectLst/>
                <a:latin typeface="Open Sans" panose="020B0606030504020204" pitchFamily="34" charset="0"/>
              </a:rPr>
              <a:t>When working in animation, it's best to stick with the laws of physics. Most objects follow an arc or a path when they're moving, and your animations should reflect that arc. For example, when you toss a ball into the air, it follows a natural arc as the effects of the Earth's gravity act upon it [1].</a:t>
            </a:r>
            <a:endParaRPr lang="en-GB" sz="1100" dirty="0"/>
          </a:p>
        </p:txBody>
      </p:sp>
      <p:sp>
        <p:nvSpPr>
          <p:cNvPr id="12" name="TextBox 11">
            <a:extLst>
              <a:ext uri="{FF2B5EF4-FFF2-40B4-BE49-F238E27FC236}">
                <a16:creationId xmlns:a16="http://schemas.microsoft.com/office/drawing/2014/main" id="{0EF056FC-11F0-0F3D-E956-2DE628ECAAA0}"/>
              </a:ext>
            </a:extLst>
          </p:cNvPr>
          <p:cNvSpPr txBox="1"/>
          <p:nvPr/>
        </p:nvSpPr>
        <p:spPr>
          <a:xfrm>
            <a:off x="5453648" y="996673"/>
            <a:ext cx="1771451" cy="3647152"/>
          </a:xfrm>
          <a:prstGeom prst="rect">
            <a:avLst/>
          </a:prstGeom>
          <a:noFill/>
        </p:spPr>
        <p:txBody>
          <a:bodyPr wrap="square" rtlCol="0">
            <a:spAutoFit/>
          </a:bodyPr>
          <a:lstStyle/>
          <a:p>
            <a:pPr algn="ctr" fontAlgn="base"/>
            <a:r>
              <a:rPr lang="en-GB" sz="1100" b="0" i="0" dirty="0">
                <a:effectLst/>
                <a:latin typeface="Open Sans" panose="020B0606030504020204" pitchFamily="34" charset="0"/>
              </a:rPr>
              <a:t>Secondary actions are used to support or emphasise the main action going on within a scene. Adding secondary actions help add more dimension to your characters and objects.</a:t>
            </a:r>
          </a:p>
          <a:p>
            <a:pPr algn="ctr" fontAlgn="base"/>
            <a:r>
              <a:rPr lang="en-GB" sz="1100" b="0" i="0" dirty="0">
                <a:effectLst/>
                <a:latin typeface="Open Sans" panose="020B0606030504020204" pitchFamily="34" charset="0"/>
              </a:rPr>
              <a:t>For instance, the subtle movement of your character’s hair as they walk, or perhaps a facial expression or a secondary object reacting to the first. Whatever the case may be, this secondary action should not distract from the primary one [1].</a:t>
            </a:r>
          </a:p>
        </p:txBody>
      </p:sp>
      <p:sp>
        <p:nvSpPr>
          <p:cNvPr id="13" name="Rectangle 12">
            <a:extLst>
              <a:ext uri="{FF2B5EF4-FFF2-40B4-BE49-F238E27FC236}">
                <a16:creationId xmlns:a16="http://schemas.microsoft.com/office/drawing/2014/main" id="{F148C327-F36E-8220-BA4B-F1AF0313C4F1}"/>
              </a:ext>
            </a:extLst>
          </p:cNvPr>
          <p:cNvSpPr/>
          <p:nvPr/>
        </p:nvSpPr>
        <p:spPr>
          <a:xfrm>
            <a:off x="65029" y="73342"/>
            <a:ext cx="1902846" cy="6673124"/>
          </a:xfrm>
          <a:prstGeom prst="rect">
            <a:avLst/>
          </a:prstGeom>
          <a:noFill/>
          <a:ln>
            <a:solidFill>
              <a:schemeClr val="bg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980E976D-3D12-AE86-4657-6261D2DCC0A5}"/>
              </a:ext>
            </a:extLst>
          </p:cNvPr>
          <p:cNvSpPr/>
          <p:nvPr/>
        </p:nvSpPr>
        <p:spPr>
          <a:xfrm>
            <a:off x="1967875" y="73343"/>
            <a:ext cx="1879223" cy="5547604"/>
          </a:xfrm>
          <a:prstGeom prst="rect">
            <a:avLst/>
          </a:prstGeom>
          <a:noFill/>
          <a:ln>
            <a:solidFill>
              <a:schemeClr val="bg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4648B318-D877-D470-51A9-AD2C9BC44464}"/>
              </a:ext>
            </a:extLst>
          </p:cNvPr>
          <p:cNvSpPr/>
          <p:nvPr/>
        </p:nvSpPr>
        <p:spPr>
          <a:xfrm>
            <a:off x="3837874" y="73342"/>
            <a:ext cx="1552874" cy="4807945"/>
          </a:xfrm>
          <a:prstGeom prst="rect">
            <a:avLst/>
          </a:prstGeom>
          <a:noFill/>
          <a:ln>
            <a:solidFill>
              <a:schemeClr val="bg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C3AA8E1C-879F-E6F1-ACFB-1F28E5EF7822}"/>
              </a:ext>
            </a:extLst>
          </p:cNvPr>
          <p:cNvSpPr/>
          <p:nvPr/>
        </p:nvSpPr>
        <p:spPr>
          <a:xfrm>
            <a:off x="5399761" y="73342"/>
            <a:ext cx="1879223" cy="5947896"/>
          </a:xfrm>
          <a:prstGeom prst="rect">
            <a:avLst/>
          </a:prstGeom>
          <a:noFill/>
          <a:ln>
            <a:solidFill>
              <a:schemeClr val="bg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4" name="Picture 23" descr="A cartoon of two people in different poses&#10;&#10;Description automatically generated">
            <a:extLst>
              <a:ext uri="{FF2B5EF4-FFF2-40B4-BE49-F238E27FC236}">
                <a16:creationId xmlns:a16="http://schemas.microsoft.com/office/drawing/2014/main" id="{1C49E213-E5A2-2844-1473-756A3DD24A12}"/>
              </a:ext>
            </a:extLst>
          </p:cNvPr>
          <p:cNvPicPr>
            <a:picLocks noChangeAspect="1"/>
          </p:cNvPicPr>
          <p:nvPr/>
        </p:nvPicPr>
        <p:blipFill>
          <a:blip r:embed="rId4">
            <a:alphaModFix amt="70000"/>
          </a:blip>
          <a:stretch>
            <a:fillRect/>
          </a:stretch>
        </p:blipFill>
        <p:spPr>
          <a:xfrm>
            <a:off x="125194" y="5620947"/>
            <a:ext cx="1782516" cy="728603"/>
          </a:xfrm>
          <a:prstGeom prst="rect">
            <a:avLst/>
          </a:prstGeom>
        </p:spPr>
      </p:pic>
      <p:sp>
        <p:nvSpPr>
          <p:cNvPr id="25" name="TextBox 24">
            <a:extLst>
              <a:ext uri="{FF2B5EF4-FFF2-40B4-BE49-F238E27FC236}">
                <a16:creationId xmlns:a16="http://schemas.microsoft.com/office/drawing/2014/main" id="{23EC6681-1982-F889-C624-0F1F275047CD}"/>
              </a:ext>
            </a:extLst>
          </p:cNvPr>
          <p:cNvSpPr txBox="1"/>
          <p:nvPr/>
        </p:nvSpPr>
        <p:spPr>
          <a:xfrm>
            <a:off x="727911" y="6390704"/>
            <a:ext cx="1654642" cy="265457"/>
          </a:xfrm>
          <a:prstGeom prst="rect">
            <a:avLst/>
          </a:prstGeom>
          <a:noFill/>
        </p:spPr>
        <p:txBody>
          <a:bodyPr wrap="square" rtlCol="0">
            <a:spAutoFit/>
          </a:bodyPr>
          <a:lstStyle/>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[10]</a:t>
            </a:r>
          </a:p>
        </p:txBody>
      </p:sp>
      <p:sp>
        <p:nvSpPr>
          <p:cNvPr id="27" name="TextBox 26">
            <a:extLst>
              <a:ext uri="{FF2B5EF4-FFF2-40B4-BE49-F238E27FC236}">
                <a16:creationId xmlns:a16="http://schemas.microsoft.com/office/drawing/2014/main" id="{68BF05A3-B690-EE99-E04B-3FC5BC8A0F32}"/>
              </a:ext>
            </a:extLst>
          </p:cNvPr>
          <p:cNvSpPr txBox="1"/>
          <p:nvPr/>
        </p:nvSpPr>
        <p:spPr>
          <a:xfrm>
            <a:off x="2723247" y="5281901"/>
            <a:ext cx="1680057" cy="265457"/>
          </a:xfrm>
          <a:prstGeom prst="rect">
            <a:avLst/>
          </a:prstGeom>
          <a:noFill/>
        </p:spPr>
        <p:txBody>
          <a:bodyPr wrap="square">
            <a:spAutoFit/>
          </a:bodyPr>
          <a:lstStyle/>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[11]</a:t>
            </a:r>
          </a:p>
        </p:txBody>
      </p:sp>
      <p:pic>
        <p:nvPicPr>
          <p:cNvPr id="29" name="Picture 28" descr="A collage of a ballet dancer&#10;&#10;Description automatically generated">
            <a:extLst>
              <a:ext uri="{FF2B5EF4-FFF2-40B4-BE49-F238E27FC236}">
                <a16:creationId xmlns:a16="http://schemas.microsoft.com/office/drawing/2014/main" id="{B49872F7-1F7B-11DD-50D7-7B1E4122BF0C}"/>
              </a:ext>
            </a:extLst>
          </p:cNvPr>
          <p:cNvPicPr>
            <a:picLocks noChangeAspect="1"/>
          </p:cNvPicPr>
          <p:nvPr/>
        </p:nvPicPr>
        <p:blipFill>
          <a:blip r:embed="rId5">
            <a:alphaModFix amt="70000"/>
          </a:blip>
          <a:stretch>
            <a:fillRect/>
          </a:stretch>
        </p:blipFill>
        <p:spPr>
          <a:xfrm>
            <a:off x="2015340" y="4258878"/>
            <a:ext cx="1763555" cy="968442"/>
          </a:xfrm>
          <a:prstGeom prst="rect">
            <a:avLst/>
          </a:prstGeom>
        </p:spPr>
      </p:pic>
      <p:sp>
        <p:nvSpPr>
          <p:cNvPr id="31" name="TextBox 30">
            <a:extLst>
              <a:ext uri="{FF2B5EF4-FFF2-40B4-BE49-F238E27FC236}">
                <a16:creationId xmlns:a16="http://schemas.microsoft.com/office/drawing/2014/main" id="{F5DAD242-4C1C-4E3F-88A7-18271C3B2041}"/>
              </a:ext>
            </a:extLst>
          </p:cNvPr>
          <p:cNvSpPr txBox="1"/>
          <p:nvPr/>
        </p:nvSpPr>
        <p:spPr>
          <a:xfrm>
            <a:off x="4431147" y="4566418"/>
            <a:ext cx="1080459" cy="265457"/>
          </a:xfrm>
          <a:prstGeom prst="rect">
            <a:avLst/>
          </a:prstGeom>
          <a:noFill/>
        </p:spPr>
        <p:txBody>
          <a:bodyPr wrap="square">
            <a:spAutoFit/>
          </a:bodyPr>
          <a:lstStyle/>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[12]</a:t>
            </a:r>
          </a:p>
        </p:txBody>
      </p:sp>
      <p:pic>
        <p:nvPicPr>
          <p:cNvPr id="33" name="Picture 32" descr="A drawing of a swing&#10;&#10;Description automatically generated">
            <a:extLst>
              <a:ext uri="{FF2B5EF4-FFF2-40B4-BE49-F238E27FC236}">
                <a16:creationId xmlns:a16="http://schemas.microsoft.com/office/drawing/2014/main" id="{7CE5D388-142C-AB88-99C6-759B33890275}"/>
              </a:ext>
            </a:extLst>
          </p:cNvPr>
          <p:cNvPicPr>
            <a:picLocks noChangeAspect="1"/>
          </p:cNvPicPr>
          <p:nvPr/>
        </p:nvPicPr>
        <p:blipFill>
          <a:blip r:embed="rId6">
            <a:alphaModFix amt="70000"/>
          </a:blip>
          <a:stretch>
            <a:fillRect/>
          </a:stretch>
        </p:blipFill>
        <p:spPr>
          <a:xfrm>
            <a:off x="3917712" y="4008941"/>
            <a:ext cx="1395967" cy="568395"/>
          </a:xfrm>
          <a:prstGeom prst="rect">
            <a:avLst/>
          </a:prstGeom>
        </p:spPr>
      </p:pic>
      <p:sp>
        <p:nvSpPr>
          <p:cNvPr id="34" name="TextBox 33">
            <a:extLst>
              <a:ext uri="{FF2B5EF4-FFF2-40B4-BE49-F238E27FC236}">
                <a16:creationId xmlns:a16="http://schemas.microsoft.com/office/drawing/2014/main" id="{0AF9FDF5-27D1-7971-C7B5-E3138083F2BB}"/>
              </a:ext>
            </a:extLst>
          </p:cNvPr>
          <p:cNvSpPr txBox="1"/>
          <p:nvPr/>
        </p:nvSpPr>
        <p:spPr>
          <a:xfrm>
            <a:off x="5459981" y="5695909"/>
            <a:ext cx="1765118" cy="265457"/>
          </a:xfrm>
          <a:prstGeom prst="rect">
            <a:avLst/>
          </a:prstGeom>
          <a:noFill/>
        </p:spPr>
        <p:txBody>
          <a:bodyPr wrap="square">
            <a:spAutoFit/>
          </a:bodyPr>
          <a:lstStyle/>
          <a:p>
            <a:pPr algn="ct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[13]</a:t>
            </a:r>
          </a:p>
        </p:txBody>
      </p:sp>
      <p:pic>
        <p:nvPicPr>
          <p:cNvPr id="36" name="Picture 35" descr="A cartoon character in different poses">
            <a:extLst>
              <a:ext uri="{FF2B5EF4-FFF2-40B4-BE49-F238E27FC236}">
                <a16:creationId xmlns:a16="http://schemas.microsoft.com/office/drawing/2014/main" id="{446E71D0-61D9-4986-B771-1DB84AA32558}"/>
              </a:ext>
            </a:extLst>
          </p:cNvPr>
          <p:cNvPicPr>
            <a:picLocks noChangeAspect="1"/>
          </p:cNvPicPr>
          <p:nvPr/>
        </p:nvPicPr>
        <p:blipFill>
          <a:blip r:embed="rId7">
            <a:alphaModFix amt="70000"/>
          </a:blip>
          <a:stretch>
            <a:fillRect/>
          </a:stretch>
        </p:blipFill>
        <p:spPr>
          <a:xfrm>
            <a:off x="5453145" y="4743796"/>
            <a:ext cx="1771451" cy="868011"/>
          </a:xfrm>
          <a:prstGeom prst="rect">
            <a:avLst/>
          </a:prstGeom>
        </p:spPr>
      </p:pic>
    </p:spTree>
    <p:extLst>
      <p:ext uri="{BB962C8B-B14F-4D97-AF65-F5344CB8AC3E}">
        <p14:creationId xmlns:p14="http://schemas.microsoft.com/office/powerpoint/2010/main" val="23885309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9DB74EB-2A7D-443D-B969-8BF48F993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pic>
        <p:nvPicPr>
          <p:cNvPr id="5" name="Picture 4" descr="A cartoon character walking up stairs&#10;&#10;Description automatically generated">
            <a:extLst>
              <a:ext uri="{FF2B5EF4-FFF2-40B4-BE49-F238E27FC236}">
                <a16:creationId xmlns:a16="http://schemas.microsoft.com/office/drawing/2014/main" id="{37958058-1881-8CA3-E5C5-959DD9F0F174}"/>
              </a:ext>
            </a:extLst>
          </p:cNvPr>
          <p:cNvPicPr>
            <a:picLocks noChangeAspect="1"/>
          </p:cNvPicPr>
          <p:nvPr/>
        </p:nvPicPr>
        <p:blipFill>
          <a:blip r:embed="rId3">
            <a:alphaModFix amt="20000"/>
          </a:blip>
          <a:stretch>
            <a:fillRect/>
          </a:stretch>
        </p:blipFill>
        <p:spPr>
          <a:xfrm>
            <a:off x="7612261" y="-169072"/>
            <a:ext cx="6012439" cy="7195391"/>
          </a:xfrm>
          <a:prstGeom prst="rect">
            <a:avLst/>
          </a:prstGeom>
        </p:spPr>
      </p:pic>
      <p:sp>
        <p:nvSpPr>
          <p:cNvPr id="20" name="Rectangle 19">
            <a:extLst>
              <a:ext uri="{FF2B5EF4-FFF2-40B4-BE49-F238E27FC236}">
                <a16:creationId xmlns:a16="http://schemas.microsoft.com/office/drawing/2014/main" id="{19036E77-5F7B-494E-A117-FEA947B357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1">
              <a:lumMod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999F5F97-65D4-FD5D-7F00-2C0F95AB55BD}"/>
              </a:ext>
            </a:extLst>
          </p:cNvPr>
          <p:cNvSpPr txBox="1"/>
          <p:nvPr/>
        </p:nvSpPr>
        <p:spPr>
          <a:xfrm>
            <a:off x="389120" y="204629"/>
            <a:ext cx="1166112" cy="369332"/>
          </a:xfrm>
          <a:prstGeom prst="rect">
            <a:avLst/>
          </a:prstGeom>
          <a:noFill/>
        </p:spPr>
        <p:txBody>
          <a:bodyPr wrap="square" rtlCol="0">
            <a:spAutoFit/>
          </a:bodyPr>
          <a:lstStyle/>
          <a:p>
            <a:pPr algn="ctr" fontAlgn="base"/>
            <a:r>
              <a:rPr lang="en-GB" b="1" i="0" dirty="0">
                <a:effectLst/>
                <a:latin typeface="Open Sans" panose="020B0606030504020204" pitchFamily="34" charset="0"/>
              </a:rPr>
              <a:t>Timing</a:t>
            </a:r>
          </a:p>
        </p:txBody>
      </p:sp>
      <p:sp>
        <p:nvSpPr>
          <p:cNvPr id="3" name="TextBox 2">
            <a:extLst>
              <a:ext uri="{FF2B5EF4-FFF2-40B4-BE49-F238E27FC236}">
                <a16:creationId xmlns:a16="http://schemas.microsoft.com/office/drawing/2014/main" id="{263C302A-4F4A-DF80-33C3-D71FD9CC8968}"/>
              </a:ext>
            </a:extLst>
          </p:cNvPr>
          <p:cNvSpPr txBox="1"/>
          <p:nvPr/>
        </p:nvSpPr>
        <p:spPr>
          <a:xfrm>
            <a:off x="2023983" y="196118"/>
            <a:ext cx="1767006" cy="369332"/>
          </a:xfrm>
          <a:prstGeom prst="rect">
            <a:avLst/>
          </a:prstGeom>
          <a:noFill/>
        </p:spPr>
        <p:txBody>
          <a:bodyPr wrap="square" rtlCol="0">
            <a:spAutoFit/>
          </a:bodyPr>
          <a:lstStyle/>
          <a:p>
            <a:pPr algn="ctr" fontAlgn="base"/>
            <a:r>
              <a:rPr lang="en-GB" b="1" i="0" dirty="0">
                <a:effectLst/>
                <a:latin typeface="Open Sans" panose="020B0606030504020204" pitchFamily="34" charset="0"/>
              </a:rPr>
              <a:t>Exaggeration</a:t>
            </a:r>
          </a:p>
        </p:txBody>
      </p:sp>
      <p:sp>
        <p:nvSpPr>
          <p:cNvPr id="4" name="TextBox 3">
            <a:extLst>
              <a:ext uri="{FF2B5EF4-FFF2-40B4-BE49-F238E27FC236}">
                <a16:creationId xmlns:a16="http://schemas.microsoft.com/office/drawing/2014/main" id="{04D2F124-42E6-A977-4AF9-6028C22D6DF7}"/>
              </a:ext>
            </a:extLst>
          </p:cNvPr>
          <p:cNvSpPr txBox="1"/>
          <p:nvPr/>
        </p:nvSpPr>
        <p:spPr>
          <a:xfrm>
            <a:off x="4005164" y="185564"/>
            <a:ext cx="1160190" cy="646331"/>
          </a:xfrm>
          <a:prstGeom prst="rect">
            <a:avLst/>
          </a:prstGeom>
          <a:noFill/>
        </p:spPr>
        <p:txBody>
          <a:bodyPr wrap="square" rtlCol="0">
            <a:spAutoFit/>
          </a:bodyPr>
          <a:lstStyle/>
          <a:p>
            <a:pPr algn="ctr" fontAlgn="base"/>
            <a:r>
              <a:rPr lang="en-GB" b="1" i="0" dirty="0">
                <a:effectLst/>
                <a:latin typeface="Open Sans" panose="020B0606030504020204" pitchFamily="34" charset="0"/>
              </a:rPr>
              <a:t>Solid Drawing</a:t>
            </a:r>
          </a:p>
        </p:txBody>
      </p:sp>
      <p:sp>
        <p:nvSpPr>
          <p:cNvPr id="7" name="TextBox 6">
            <a:extLst>
              <a:ext uri="{FF2B5EF4-FFF2-40B4-BE49-F238E27FC236}">
                <a16:creationId xmlns:a16="http://schemas.microsoft.com/office/drawing/2014/main" id="{C8F59D34-6593-FB5B-48B2-D8881D869AE2}"/>
              </a:ext>
            </a:extLst>
          </p:cNvPr>
          <p:cNvSpPr txBox="1"/>
          <p:nvPr/>
        </p:nvSpPr>
        <p:spPr>
          <a:xfrm>
            <a:off x="5499762" y="204629"/>
            <a:ext cx="1673185" cy="369332"/>
          </a:xfrm>
          <a:prstGeom prst="rect">
            <a:avLst/>
          </a:prstGeom>
          <a:noFill/>
        </p:spPr>
        <p:txBody>
          <a:bodyPr wrap="square" rtlCol="0">
            <a:spAutoFit/>
          </a:bodyPr>
          <a:lstStyle/>
          <a:p>
            <a:pPr algn="ctr" fontAlgn="base"/>
            <a:r>
              <a:rPr lang="en-GB" b="1" i="0" dirty="0">
                <a:effectLst/>
                <a:latin typeface="Open Sans" panose="020B0606030504020204" pitchFamily="34" charset="0"/>
              </a:rPr>
              <a:t>Appeal</a:t>
            </a:r>
          </a:p>
        </p:txBody>
      </p:sp>
      <p:sp>
        <p:nvSpPr>
          <p:cNvPr id="8" name="TextBox 7">
            <a:extLst>
              <a:ext uri="{FF2B5EF4-FFF2-40B4-BE49-F238E27FC236}">
                <a16:creationId xmlns:a16="http://schemas.microsoft.com/office/drawing/2014/main" id="{879E98D8-843C-ECA1-F010-D53ABE12FFF4}"/>
              </a:ext>
            </a:extLst>
          </p:cNvPr>
          <p:cNvSpPr txBox="1"/>
          <p:nvPr/>
        </p:nvSpPr>
        <p:spPr>
          <a:xfrm>
            <a:off x="65028" y="996673"/>
            <a:ext cx="1915064" cy="4154984"/>
          </a:xfrm>
          <a:prstGeom prst="rect">
            <a:avLst/>
          </a:prstGeom>
          <a:noFill/>
        </p:spPr>
        <p:txBody>
          <a:bodyPr wrap="square" rtlCol="0">
            <a:spAutoFit/>
          </a:bodyPr>
          <a:lstStyle/>
          <a:p>
            <a:pPr algn="ctr" fontAlgn="base"/>
            <a:r>
              <a:rPr lang="en-GB" sz="1100" b="0" i="0" dirty="0">
                <a:effectLst/>
                <a:latin typeface="Open Sans" panose="020B0606030504020204" pitchFamily="34" charset="0"/>
              </a:rPr>
              <a:t>For this principle of animation we need to look to the laws of physics again, and apply what we see in the natural world to our animations. In this case, the focus is on timing.</a:t>
            </a:r>
          </a:p>
          <a:p>
            <a:pPr algn="ctr" fontAlgn="base"/>
            <a:r>
              <a:rPr lang="en-GB" sz="1100" b="0" i="0" dirty="0">
                <a:effectLst/>
                <a:latin typeface="Open Sans" panose="020B0606030504020204" pitchFamily="34" charset="0"/>
              </a:rPr>
              <a:t>If you move an object more quickly or slowly than it would naturally move in the real world, the effect won't be believable. Using the correct timing allows you to control the mood and the reaction of your characters and objects. That's not to say you can't push things a little (especially if you're creating an imaginary world) – but if you do, be consistent [1].</a:t>
            </a:r>
          </a:p>
        </p:txBody>
      </p:sp>
      <p:sp>
        <p:nvSpPr>
          <p:cNvPr id="9" name="TextBox 8">
            <a:extLst>
              <a:ext uri="{FF2B5EF4-FFF2-40B4-BE49-F238E27FC236}">
                <a16:creationId xmlns:a16="http://schemas.microsoft.com/office/drawing/2014/main" id="{40B07E8F-4C69-D893-3AD9-9D1519E0A71C}"/>
              </a:ext>
            </a:extLst>
          </p:cNvPr>
          <p:cNvSpPr txBox="1"/>
          <p:nvPr/>
        </p:nvSpPr>
        <p:spPr>
          <a:xfrm>
            <a:off x="2069225" y="996673"/>
            <a:ext cx="1647645" cy="2462213"/>
          </a:xfrm>
          <a:prstGeom prst="rect">
            <a:avLst/>
          </a:prstGeom>
          <a:noFill/>
        </p:spPr>
        <p:txBody>
          <a:bodyPr wrap="square" rtlCol="0">
            <a:spAutoFit/>
          </a:bodyPr>
          <a:lstStyle/>
          <a:p>
            <a:pPr algn="ctr" fontAlgn="base"/>
            <a:r>
              <a:rPr lang="en-GB" sz="1100" b="0" i="0" dirty="0">
                <a:effectLst/>
                <a:latin typeface="Open Sans" panose="020B0606030504020204" pitchFamily="34" charset="0"/>
              </a:rPr>
              <a:t>Too much realism can ruin an animation, making it appear static and boring. Instead, add some exaggeration to your characters and objects to make them more dynamic. Find ways to push the limits just beyond what's possible, and your animations will pop [1].</a:t>
            </a:r>
            <a:endParaRPr lang="en-GB" sz="1100" dirty="0"/>
          </a:p>
        </p:txBody>
      </p:sp>
      <p:sp>
        <p:nvSpPr>
          <p:cNvPr id="11" name="TextBox 10">
            <a:extLst>
              <a:ext uri="{FF2B5EF4-FFF2-40B4-BE49-F238E27FC236}">
                <a16:creationId xmlns:a16="http://schemas.microsoft.com/office/drawing/2014/main" id="{A6C70888-1AF9-E04B-C38B-A648EDD3ADBB}"/>
              </a:ext>
            </a:extLst>
          </p:cNvPr>
          <p:cNvSpPr txBox="1"/>
          <p:nvPr/>
        </p:nvSpPr>
        <p:spPr>
          <a:xfrm>
            <a:off x="3837874" y="996673"/>
            <a:ext cx="1494770" cy="4324261"/>
          </a:xfrm>
          <a:prstGeom prst="rect">
            <a:avLst/>
          </a:prstGeom>
          <a:noFill/>
        </p:spPr>
        <p:txBody>
          <a:bodyPr wrap="square" rtlCol="0">
            <a:spAutoFit/>
          </a:bodyPr>
          <a:lstStyle/>
          <a:p>
            <a:pPr algn="ctr" fontAlgn="base"/>
            <a:r>
              <a:rPr lang="en-GB" sz="1100" b="0" i="0" dirty="0">
                <a:effectLst/>
                <a:latin typeface="Open Sans" panose="020B0606030504020204" pitchFamily="34" charset="0"/>
              </a:rPr>
              <a:t>You need to understand the basics of drawing. This includes knowing how to draw in three-dimensional space and understanding form and anatomy, weight and volume, and lights and shadows.</a:t>
            </a:r>
          </a:p>
          <a:p>
            <a:pPr algn="ctr" fontAlgn="base"/>
            <a:r>
              <a:rPr lang="en-GB" sz="1100" b="0" i="0" dirty="0">
                <a:effectLst/>
                <a:latin typeface="Open Sans" panose="020B0606030504020204" pitchFamily="34" charset="0"/>
              </a:rPr>
              <a:t>While you can push the limits here, too, it's important to remain consistent. If your world has wonky doors and a warped perspective, keep that perspective throughout the entire animation. Otherwise, things will fall apart [1].</a:t>
            </a:r>
          </a:p>
        </p:txBody>
      </p:sp>
      <p:sp>
        <p:nvSpPr>
          <p:cNvPr id="12" name="TextBox 11">
            <a:extLst>
              <a:ext uri="{FF2B5EF4-FFF2-40B4-BE49-F238E27FC236}">
                <a16:creationId xmlns:a16="http://schemas.microsoft.com/office/drawing/2014/main" id="{0EF056FC-11F0-0F3D-E956-2DE628ECAAA0}"/>
              </a:ext>
            </a:extLst>
          </p:cNvPr>
          <p:cNvSpPr txBox="1"/>
          <p:nvPr/>
        </p:nvSpPr>
        <p:spPr>
          <a:xfrm>
            <a:off x="5453648" y="996673"/>
            <a:ext cx="1771451" cy="2631490"/>
          </a:xfrm>
          <a:prstGeom prst="rect">
            <a:avLst/>
          </a:prstGeom>
          <a:noFill/>
        </p:spPr>
        <p:txBody>
          <a:bodyPr wrap="square" rtlCol="0">
            <a:spAutoFit/>
          </a:bodyPr>
          <a:lstStyle/>
          <a:p>
            <a:pPr algn="ctr" fontAlgn="base"/>
            <a:r>
              <a:rPr lang="en-GB" sz="1100" b="0" i="0" dirty="0">
                <a:effectLst/>
                <a:latin typeface="Open Sans" panose="020B0606030504020204" pitchFamily="34" charset="0"/>
              </a:rPr>
              <a:t>Your characters, objects, and the world in which they live need to appeal to the viewer. This includes having an easy-to-read design, solid drawing, and a personality. There is no formula for getting this right, but it starts with strong character development and being able to tell your story through the art of animation [1].</a:t>
            </a:r>
          </a:p>
        </p:txBody>
      </p:sp>
      <p:sp>
        <p:nvSpPr>
          <p:cNvPr id="13" name="Rectangle 12">
            <a:extLst>
              <a:ext uri="{FF2B5EF4-FFF2-40B4-BE49-F238E27FC236}">
                <a16:creationId xmlns:a16="http://schemas.microsoft.com/office/drawing/2014/main" id="{F148C327-F36E-8220-BA4B-F1AF0313C4F1}"/>
              </a:ext>
            </a:extLst>
          </p:cNvPr>
          <p:cNvSpPr/>
          <p:nvPr/>
        </p:nvSpPr>
        <p:spPr>
          <a:xfrm>
            <a:off x="65029" y="73342"/>
            <a:ext cx="1902846" cy="6012634"/>
          </a:xfrm>
          <a:prstGeom prst="rect">
            <a:avLst/>
          </a:prstGeom>
          <a:noFill/>
          <a:ln>
            <a:solidFill>
              <a:schemeClr val="bg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980E976D-3D12-AE86-4657-6261D2DCC0A5}"/>
              </a:ext>
            </a:extLst>
          </p:cNvPr>
          <p:cNvSpPr/>
          <p:nvPr/>
        </p:nvSpPr>
        <p:spPr>
          <a:xfrm>
            <a:off x="1967875" y="73343"/>
            <a:ext cx="1879223" cy="4835087"/>
          </a:xfrm>
          <a:prstGeom prst="rect">
            <a:avLst/>
          </a:prstGeom>
          <a:noFill/>
          <a:ln>
            <a:solidFill>
              <a:schemeClr val="bg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4648B318-D877-D470-51A9-AD2C9BC44464}"/>
              </a:ext>
            </a:extLst>
          </p:cNvPr>
          <p:cNvSpPr/>
          <p:nvPr/>
        </p:nvSpPr>
        <p:spPr>
          <a:xfrm>
            <a:off x="3818220" y="73342"/>
            <a:ext cx="1572528" cy="6599094"/>
          </a:xfrm>
          <a:prstGeom prst="rect">
            <a:avLst/>
          </a:prstGeom>
          <a:noFill/>
          <a:ln>
            <a:solidFill>
              <a:schemeClr val="bg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C3AA8E1C-879F-E6F1-ACFB-1F28E5EF7822}"/>
              </a:ext>
            </a:extLst>
          </p:cNvPr>
          <p:cNvSpPr/>
          <p:nvPr/>
        </p:nvSpPr>
        <p:spPr>
          <a:xfrm>
            <a:off x="5399761" y="73343"/>
            <a:ext cx="1879223" cy="4835087"/>
          </a:xfrm>
          <a:prstGeom prst="rect">
            <a:avLst/>
          </a:prstGeom>
          <a:noFill/>
          <a:ln>
            <a:solidFill>
              <a:schemeClr val="bg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94111FFA-8166-CEE9-46DF-E21D3EC0C2A8}"/>
              </a:ext>
            </a:extLst>
          </p:cNvPr>
          <p:cNvSpPr txBox="1"/>
          <p:nvPr/>
        </p:nvSpPr>
        <p:spPr>
          <a:xfrm>
            <a:off x="149033" y="5804953"/>
            <a:ext cx="1760077" cy="265457"/>
          </a:xfrm>
          <a:prstGeom prst="rect">
            <a:avLst/>
          </a:prstGeom>
          <a:noFill/>
        </p:spPr>
        <p:txBody>
          <a:bodyPr wrap="square">
            <a:spAutoFit/>
          </a:bodyPr>
          <a:lstStyle/>
          <a:p>
            <a:pPr algn="ct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[14]</a:t>
            </a:r>
          </a:p>
        </p:txBody>
      </p:sp>
      <p:pic>
        <p:nvPicPr>
          <p:cNvPr id="19" name="Picture 18" descr="A diagram of a number&#10;&#10;Description automatically generated">
            <a:extLst>
              <a:ext uri="{FF2B5EF4-FFF2-40B4-BE49-F238E27FC236}">
                <a16:creationId xmlns:a16="http://schemas.microsoft.com/office/drawing/2014/main" id="{7531474E-DAAF-4821-D4DE-1856C8B87E47}"/>
              </a:ext>
            </a:extLst>
          </p:cNvPr>
          <p:cNvPicPr>
            <a:picLocks noChangeAspect="1"/>
          </p:cNvPicPr>
          <p:nvPr/>
        </p:nvPicPr>
        <p:blipFill>
          <a:blip r:embed="rId4">
            <a:alphaModFix amt="70000"/>
          </a:blip>
          <a:stretch>
            <a:fillRect/>
          </a:stretch>
        </p:blipFill>
        <p:spPr>
          <a:xfrm>
            <a:off x="152596" y="5184281"/>
            <a:ext cx="1760077" cy="590359"/>
          </a:xfrm>
          <a:prstGeom prst="rect">
            <a:avLst/>
          </a:prstGeom>
        </p:spPr>
      </p:pic>
      <p:sp>
        <p:nvSpPr>
          <p:cNvPr id="22" name="TextBox 21">
            <a:extLst>
              <a:ext uri="{FF2B5EF4-FFF2-40B4-BE49-F238E27FC236}">
                <a16:creationId xmlns:a16="http://schemas.microsoft.com/office/drawing/2014/main" id="{DDA28E80-98B0-1D60-551B-842B032F413B}"/>
              </a:ext>
            </a:extLst>
          </p:cNvPr>
          <p:cNvSpPr txBox="1"/>
          <p:nvPr/>
        </p:nvSpPr>
        <p:spPr>
          <a:xfrm>
            <a:off x="1720714" y="4488295"/>
            <a:ext cx="2344667" cy="265457"/>
          </a:xfrm>
          <a:prstGeom prst="rect">
            <a:avLst/>
          </a:prstGeom>
          <a:noFill/>
        </p:spPr>
        <p:txBody>
          <a:bodyPr wrap="square">
            <a:spAutoFit/>
          </a:bodyPr>
          <a:lstStyle/>
          <a:p>
            <a:pPr algn="ct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[15]</a:t>
            </a:r>
          </a:p>
        </p:txBody>
      </p:sp>
      <p:pic>
        <p:nvPicPr>
          <p:cNvPr id="24" name="Picture 23" descr="A drawing of a person playing volleyball&#10;&#10;Description automatically generated">
            <a:extLst>
              <a:ext uri="{FF2B5EF4-FFF2-40B4-BE49-F238E27FC236}">
                <a16:creationId xmlns:a16="http://schemas.microsoft.com/office/drawing/2014/main" id="{9DEE8093-CB11-5AB9-E6D8-B601B5ABEC57}"/>
              </a:ext>
            </a:extLst>
          </p:cNvPr>
          <p:cNvPicPr>
            <a:picLocks noChangeAspect="1"/>
          </p:cNvPicPr>
          <p:nvPr/>
        </p:nvPicPr>
        <p:blipFill>
          <a:blip r:embed="rId5">
            <a:alphaModFix amt="70000"/>
          </a:blip>
          <a:stretch>
            <a:fillRect/>
          </a:stretch>
        </p:blipFill>
        <p:spPr>
          <a:xfrm>
            <a:off x="2017621" y="3468214"/>
            <a:ext cx="1779730" cy="999454"/>
          </a:xfrm>
          <a:prstGeom prst="rect">
            <a:avLst/>
          </a:prstGeom>
        </p:spPr>
      </p:pic>
      <p:sp>
        <p:nvSpPr>
          <p:cNvPr id="26" name="TextBox 25">
            <a:extLst>
              <a:ext uri="{FF2B5EF4-FFF2-40B4-BE49-F238E27FC236}">
                <a16:creationId xmlns:a16="http://schemas.microsoft.com/office/drawing/2014/main" id="{466D91FF-7B51-C841-08CA-2D7A93295C39}"/>
              </a:ext>
            </a:extLst>
          </p:cNvPr>
          <p:cNvSpPr txBox="1"/>
          <p:nvPr/>
        </p:nvSpPr>
        <p:spPr>
          <a:xfrm>
            <a:off x="3703044" y="6361650"/>
            <a:ext cx="1779730" cy="265457"/>
          </a:xfrm>
          <a:prstGeom prst="rect">
            <a:avLst/>
          </a:prstGeom>
          <a:noFill/>
        </p:spPr>
        <p:txBody>
          <a:bodyPr wrap="square">
            <a:spAutoFit/>
          </a:bodyPr>
          <a:lstStyle/>
          <a:p>
            <a:pPr algn="ct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[16]</a:t>
            </a:r>
          </a:p>
        </p:txBody>
      </p:sp>
      <p:pic>
        <p:nvPicPr>
          <p:cNvPr id="28" name="Picture 27" descr="A drawing of different cartoon characters&#10;&#10;Description automatically generated with medium confidence">
            <a:extLst>
              <a:ext uri="{FF2B5EF4-FFF2-40B4-BE49-F238E27FC236}">
                <a16:creationId xmlns:a16="http://schemas.microsoft.com/office/drawing/2014/main" id="{1B053522-1FB9-8956-8C27-2025DF5F3318}"/>
              </a:ext>
            </a:extLst>
          </p:cNvPr>
          <p:cNvPicPr>
            <a:picLocks noChangeAspect="1"/>
          </p:cNvPicPr>
          <p:nvPr/>
        </p:nvPicPr>
        <p:blipFill>
          <a:blip r:embed="rId6">
            <a:alphaModFix amt="70000"/>
          </a:blip>
          <a:stretch>
            <a:fillRect/>
          </a:stretch>
        </p:blipFill>
        <p:spPr>
          <a:xfrm>
            <a:off x="4144308" y="5252693"/>
            <a:ext cx="920352" cy="1139755"/>
          </a:xfrm>
          <a:prstGeom prst="rect">
            <a:avLst/>
          </a:prstGeom>
        </p:spPr>
      </p:pic>
      <p:sp>
        <p:nvSpPr>
          <p:cNvPr id="30" name="TextBox 29">
            <a:extLst>
              <a:ext uri="{FF2B5EF4-FFF2-40B4-BE49-F238E27FC236}">
                <a16:creationId xmlns:a16="http://schemas.microsoft.com/office/drawing/2014/main" id="{68102B5D-6A63-6D6C-1380-044034E52606}"/>
              </a:ext>
            </a:extLst>
          </p:cNvPr>
          <p:cNvSpPr txBox="1"/>
          <p:nvPr/>
        </p:nvSpPr>
        <p:spPr>
          <a:xfrm>
            <a:off x="5262886" y="4551493"/>
            <a:ext cx="2077497" cy="265457"/>
          </a:xfrm>
          <a:prstGeom prst="rect">
            <a:avLst/>
          </a:prstGeom>
          <a:noFill/>
        </p:spPr>
        <p:txBody>
          <a:bodyPr wrap="square">
            <a:spAutoFit/>
          </a:bodyPr>
          <a:lstStyle/>
          <a:p>
            <a:pPr algn="ctr">
              <a:lnSpc>
                <a:spcPct val="107000"/>
              </a:lnSpc>
              <a:spcAft>
                <a:spcPts val="800"/>
              </a:spcAft>
            </a:pP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[17]</a:t>
            </a:r>
          </a:p>
        </p:txBody>
      </p:sp>
      <p:pic>
        <p:nvPicPr>
          <p:cNvPr id="32" name="Picture 31" descr="A group of people standing and standing&#10;&#10;Description automatically generated">
            <a:extLst>
              <a:ext uri="{FF2B5EF4-FFF2-40B4-BE49-F238E27FC236}">
                <a16:creationId xmlns:a16="http://schemas.microsoft.com/office/drawing/2014/main" id="{1FA774D8-6F89-6E6A-9F9B-62D51228AA51}"/>
              </a:ext>
            </a:extLst>
          </p:cNvPr>
          <p:cNvPicPr>
            <a:picLocks noChangeAspect="1"/>
          </p:cNvPicPr>
          <p:nvPr/>
        </p:nvPicPr>
        <p:blipFill>
          <a:blip r:embed="rId7">
            <a:alphaModFix amt="70000"/>
          </a:blip>
          <a:stretch>
            <a:fillRect/>
          </a:stretch>
        </p:blipFill>
        <p:spPr>
          <a:xfrm>
            <a:off x="5499762" y="3595352"/>
            <a:ext cx="1644970" cy="925295"/>
          </a:xfrm>
          <a:prstGeom prst="rect">
            <a:avLst/>
          </a:prstGeom>
        </p:spPr>
      </p:pic>
    </p:spTree>
    <p:extLst>
      <p:ext uri="{BB962C8B-B14F-4D97-AF65-F5344CB8AC3E}">
        <p14:creationId xmlns:p14="http://schemas.microsoft.com/office/powerpoint/2010/main" val="92111271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0" name="Rectangle 109">
            <a:extLst>
              <a:ext uri="{FF2B5EF4-FFF2-40B4-BE49-F238E27FC236}">
                <a16:creationId xmlns:a16="http://schemas.microsoft.com/office/drawing/2014/main" id="{0E807223-DF88-4D6D-970E-08919E5E0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2" name="Rectangle 111">
            <a:extLst>
              <a:ext uri="{FF2B5EF4-FFF2-40B4-BE49-F238E27FC236}">
                <a16:creationId xmlns:a16="http://schemas.microsoft.com/office/drawing/2014/main" id="{83B91B61-BFCA-4647-957E-A8269BE46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 name="Title 1">
            <a:extLst>
              <a:ext uri="{FF2B5EF4-FFF2-40B4-BE49-F238E27FC236}">
                <a16:creationId xmlns:a16="http://schemas.microsoft.com/office/drawing/2014/main" id="{23F6D5E8-15CF-4755-910B-1B5A1E777357}"/>
              </a:ext>
            </a:extLst>
          </p:cNvPr>
          <p:cNvSpPr>
            <a:spLocks noGrp="1"/>
          </p:cNvSpPr>
          <p:nvPr>
            <p:ph type="title"/>
          </p:nvPr>
        </p:nvSpPr>
        <p:spPr>
          <a:xfrm>
            <a:off x="5100824" y="685800"/>
            <a:ext cx="6176776" cy="1485900"/>
          </a:xfrm>
        </p:spPr>
        <p:txBody>
          <a:bodyPr vert="horz" lIns="91440" tIns="45720" rIns="91440" bIns="45720" rtlCol="0" anchor="t">
            <a:normAutofit/>
          </a:bodyPr>
          <a:lstStyle/>
          <a:p>
            <a:pPr rtl="0"/>
            <a:r>
              <a:rPr lang="en-GB" dirty="0"/>
              <a:t>Animation Principles</a:t>
            </a:r>
          </a:p>
        </p:txBody>
      </p:sp>
      <p:pic>
        <p:nvPicPr>
          <p:cNvPr id="15" name="Content Placeholder 14">
            <a:extLst>
              <a:ext uri="{FF2B5EF4-FFF2-40B4-BE49-F238E27FC236}">
                <a16:creationId xmlns:a16="http://schemas.microsoft.com/office/drawing/2014/main" id="{C7F36DA5-3286-4EAB-8CE6-344245727B63}"/>
              </a:ext>
            </a:extLst>
          </p:cNvPr>
          <p:cNvPicPr>
            <a:picLocks noGrp="1" noChangeAspect="1"/>
          </p:cNvPicPr>
          <p:nvPr>
            <p:ph sz="half" idx="1"/>
          </p:nvPr>
        </p:nvPicPr>
        <p:blipFill>
          <a:blip r:embed="rId3"/>
          <a:srcRect l="5037" r="5037"/>
          <a:stretch/>
        </p:blipFill>
        <p:spPr>
          <a:xfrm>
            <a:off x="-1" y="10"/>
            <a:ext cx="4373546" cy="6857990"/>
          </a:xfrm>
          <a:prstGeom prst="rect">
            <a:avLst/>
          </a:prstGeom>
        </p:spPr>
      </p:pic>
      <p:sp>
        <p:nvSpPr>
          <p:cNvPr id="114" name="Rectangle 113">
            <a:extLst>
              <a:ext uri="{FF2B5EF4-FFF2-40B4-BE49-F238E27FC236}">
                <a16:creationId xmlns:a16="http://schemas.microsoft.com/office/drawing/2014/main" id="{92D1D7C6-1C89-420C-8D35-483654167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Content Placeholder 3">
            <a:extLst>
              <a:ext uri="{FF2B5EF4-FFF2-40B4-BE49-F238E27FC236}">
                <a16:creationId xmlns:a16="http://schemas.microsoft.com/office/drawing/2014/main" id="{1D699DDF-F305-13F7-5C2B-153B4152DC5F}"/>
              </a:ext>
            </a:extLst>
          </p:cNvPr>
          <p:cNvSpPr>
            <a:spLocks noGrp="1"/>
          </p:cNvSpPr>
          <p:nvPr>
            <p:ph sz="half" idx="2"/>
          </p:nvPr>
        </p:nvSpPr>
        <p:spPr>
          <a:xfrm>
            <a:off x="5100824" y="1638299"/>
            <a:ext cx="4447786" cy="3581401"/>
          </a:xfrm>
        </p:spPr>
        <p:txBody>
          <a:bodyPr/>
          <a:lstStyle/>
          <a:p>
            <a:pPr marL="0" indent="0">
              <a:buNone/>
            </a:pPr>
            <a:r>
              <a:rPr lang="en-GB" dirty="0"/>
              <a:t>Relevant Principles to my animation would be the [1]</a:t>
            </a:r>
          </a:p>
          <a:p>
            <a:r>
              <a:rPr lang="en-GB" dirty="0"/>
              <a:t>Arcs, </a:t>
            </a:r>
          </a:p>
          <a:p>
            <a:r>
              <a:rPr lang="en-GB" dirty="0"/>
              <a:t>Anticipation, </a:t>
            </a:r>
          </a:p>
          <a:p>
            <a:r>
              <a:rPr lang="en-GB" dirty="0"/>
              <a:t>Pose to Pose</a:t>
            </a:r>
          </a:p>
          <a:p>
            <a:r>
              <a:rPr lang="en-GB" dirty="0"/>
              <a:t>Staging.</a:t>
            </a:r>
          </a:p>
          <a:p>
            <a:r>
              <a:rPr lang="en-GB" dirty="0"/>
              <a:t>Slow in and out</a:t>
            </a:r>
          </a:p>
        </p:txBody>
      </p:sp>
    </p:spTree>
    <p:extLst>
      <p:ext uri="{BB962C8B-B14F-4D97-AF65-F5344CB8AC3E}">
        <p14:creationId xmlns:p14="http://schemas.microsoft.com/office/powerpoint/2010/main" val="107679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9DB74EB-2A7D-443D-B969-8BF48F993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pic>
        <p:nvPicPr>
          <p:cNvPr id="5" name="Picture 4" descr="A cartoon character walking up stairs&#10;&#10;Description automatically generated">
            <a:extLst>
              <a:ext uri="{FF2B5EF4-FFF2-40B4-BE49-F238E27FC236}">
                <a16:creationId xmlns:a16="http://schemas.microsoft.com/office/drawing/2014/main" id="{37958058-1881-8CA3-E5C5-959DD9F0F174}"/>
              </a:ext>
            </a:extLst>
          </p:cNvPr>
          <p:cNvPicPr>
            <a:picLocks noChangeAspect="1"/>
          </p:cNvPicPr>
          <p:nvPr/>
        </p:nvPicPr>
        <p:blipFill>
          <a:blip r:embed="rId3">
            <a:alphaModFix amt="20000"/>
          </a:blip>
          <a:stretch>
            <a:fillRect/>
          </a:stretch>
        </p:blipFill>
        <p:spPr>
          <a:xfrm>
            <a:off x="7612261" y="-169072"/>
            <a:ext cx="6012439" cy="7195391"/>
          </a:xfrm>
          <a:prstGeom prst="rect">
            <a:avLst/>
          </a:prstGeom>
        </p:spPr>
      </p:pic>
      <p:sp>
        <p:nvSpPr>
          <p:cNvPr id="2" name="Title 1">
            <a:extLst>
              <a:ext uri="{FF2B5EF4-FFF2-40B4-BE49-F238E27FC236}">
                <a16:creationId xmlns:a16="http://schemas.microsoft.com/office/drawing/2014/main" id="{23F6D5E8-15CF-4755-910B-1B5A1E777357}"/>
              </a:ext>
            </a:extLst>
          </p:cNvPr>
          <p:cNvSpPr>
            <a:spLocks noGrp="1"/>
          </p:cNvSpPr>
          <p:nvPr>
            <p:ph type="title"/>
          </p:nvPr>
        </p:nvSpPr>
        <p:spPr>
          <a:xfrm>
            <a:off x="8252340" y="639704"/>
            <a:ext cx="3299579" cy="5577840"/>
          </a:xfrm>
        </p:spPr>
        <p:txBody>
          <a:bodyPr rtlCol="0" anchor="ctr">
            <a:normAutofit/>
          </a:bodyPr>
          <a:lstStyle/>
          <a:p>
            <a:r>
              <a:rPr lang="en-GB" dirty="0"/>
              <a:t>Arcs</a:t>
            </a:r>
          </a:p>
        </p:txBody>
      </p:sp>
      <p:sp>
        <p:nvSpPr>
          <p:cNvPr id="20" name="Rectangle 19">
            <a:extLst>
              <a:ext uri="{FF2B5EF4-FFF2-40B4-BE49-F238E27FC236}">
                <a16:creationId xmlns:a16="http://schemas.microsoft.com/office/drawing/2014/main" id="{19036E77-5F7B-494E-A117-FEA947B357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1">
              <a:lumMod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Content Placeholder 3">
            <a:extLst>
              <a:ext uri="{FF2B5EF4-FFF2-40B4-BE49-F238E27FC236}">
                <a16:creationId xmlns:a16="http://schemas.microsoft.com/office/drawing/2014/main" id="{144B3C2A-670C-1ACB-8012-447E21272350}"/>
              </a:ext>
            </a:extLst>
          </p:cNvPr>
          <p:cNvSpPr>
            <a:spLocks noGrp="1"/>
          </p:cNvSpPr>
          <p:nvPr>
            <p:ph idx="1"/>
          </p:nvPr>
        </p:nvSpPr>
        <p:spPr>
          <a:xfrm>
            <a:off x="752693" y="699068"/>
            <a:ext cx="6054018" cy="2731790"/>
          </a:xfrm>
        </p:spPr>
        <p:txBody>
          <a:bodyPr>
            <a:normAutofit/>
          </a:bodyPr>
          <a:lstStyle/>
          <a:p>
            <a:pPr marL="0" indent="0" algn="ctr">
              <a:buNone/>
            </a:pPr>
            <a:r>
              <a:rPr lang="en-GB" dirty="0"/>
              <a:t>With my animation, I believe a significant principle is the Arc. From the beginning, you can see that my character is about to walk up the steps, he looks down to find the first step then starts. When he gets to the top, he looks down to make see where the final steps are and finishes his climb. Then moves on to his next move, walking forward and knocking on the door. Which he then looks around while he waits for someone to answer the door.</a:t>
            </a:r>
          </a:p>
        </p:txBody>
      </p:sp>
      <p:pic>
        <p:nvPicPr>
          <p:cNvPr id="7" name="Picture 6" descr="A drawing of feet and feet&#10;&#10;Description automatically generated">
            <a:extLst>
              <a:ext uri="{FF2B5EF4-FFF2-40B4-BE49-F238E27FC236}">
                <a16:creationId xmlns:a16="http://schemas.microsoft.com/office/drawing/2014/main" id="{E3597E75-468A-1EA1-658F-CCA347550B66}"/>
              </a:ext>
            </a:extLst>
          </p:cNvPr>
          <p:cNvPicPr>
            <a:picLocks noChangeAspect="1"/>
          </p:cNvPicPr>
          <p:nvPr/>
        </p:nvPicPr>
        <p:blipFill>
          <a:blip r:embed="rId4">
            <a:alphaModFix amt="70000"/>
          </a:blip>
          <a:stretch>
            <a:fillRect/>
          </a:stretch>
        </p:blipFill>
        <p:spPr>
          <a:xfrm>
            <a:off x="760814" y="3657212"/>
            <a:ext cx="5862033" cy="2302139"/>
          </a:xfrm>
          <a:prstGeom prst="rect">
            <a:avLst/>
          </a:prstGeom>
        </p:spPr>
      </p:pic>
      <p:sp>
        <p:nvSpPr>
          <p:cNvPr id="8" name="TextBox 7">
            <a:extLst>
              <a:ext uri="{FF2B5EF4-FFF2-40B4-BE49-F238E27FC236}">
                <a16:creationId xmlns:a16="http://schemas.microsoft.com/office/drawing/2014/main" id="{D39D28B9-4E20-A92C-CE15-C54E38280BDF}"/>
              </a:ext>
            </a:extLst>
          </p:cNvPr>
          <p:cNvSpPr txBox="1"/>
          <p:nvPr/>
        </p:nvSpPr>
        <p:spPr>
          <a:xfrm>
            <a:off x="2998154" y="5959351"/>
            <a:ext cx="1387353" cy="253916"/>
          </a:xfrm>
          <a:prstGeom prst="rect">
            <a:avLst/>
          </a:prstGeom>
          <a:noFill/>
        </p:spPr>
        <p:txBody>
          <a:bodyPr wrap="square" rtlCol="0">
            <a:spAutoFit/>
          </a:bodyPr>
          <a:lstStyle/>
          <a:p>
            <a:r>
              <a:rPr lang="en-GB" sz="1050" dirty="0"/>
              <a:t>Fig. 1: Arc Image [2]</a:t>
            </a:r>
          </a:p>
        </p:txBody>
      </p:sp>
    </p:spTree>
    <p:extLst>
      <p:ext uri="{BB962C8B-B14F-4D97-AF65-F5344CB8AC3E}">
        <p14:creationId xmlns:p14="http://schemas.microsoft.com/office/powerpoint/2010/main" val="374513655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9DB74EB-2A7D-443D-B969-8BF48F993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pic>
        <p:nvPicPr>
          <p:cNvPr id="5" name="Picture 4" descr="A cartoon character walking up stairs&#10;&#10;Description automatically generated">
            <a:extLst>
              <a:ext uri="{FF2B5EF4-FFF2-40B4-BE49-F238E27FC236}">
                <a16:creationId xmlns:a16="http://schemas.microsoft.com/office/drawing/2014/main" id="{37958058-1881-8CA3-E5C5-959DD9F0F174}"/>
              </a:ext>
            </a:extLst>
          </p:cNvPr>
          <p:cNvPicPr>
            <a:picLocks noChangeAspect="1"/>
          </p:cNvPicPr>
          <p:nvPr/>
        </p:nvPicPr>
        <p:blipFill>
          <a:blip r:embed="rId3">
            <a:alphaModFix amt="20000"/>
          </a:blip>
          <a:stretch>
            <a:fillRect/>
          </a:stretch>
        </p:blipFill>
        <p:spPr>
          <a:xfrm>
            <a:off x="7612261" y="-169072"/>
            <a:ext cx="6012439" cy="7195391"/>
          </a:xfrm>
          <a:prstGeom prst="rect">
            <a:avLst/>
          </a:prstGeom>
        </p:spPr>
      </p:pic>
      <p:sp>
        <p:nvSpPr>
          <p:cNvPr id="2" name="Title 1">
            <a:extLst>
              <a:ext uri="{FF2B5EF4-FFF2-40B4-BE49-F238E27FC236}">
                <a16:creationId xmlns:a16="http://schemas.microsoft.com/office/drawing/2014/main" id="{23F6D5E8-15CF-4755-910B-1B5A1E777357}"/>
              </a:ext>
            </a:extLst>
          </p:cNvPr>
          <p:cNvSpPr>
            <a:spLocks noGrp="1"/>
          </p:cNvSpPr>
          <p:nvPr>
            <p:ph type="title"/>
          </p:nvPr>
        </p:nvSpPr>
        <p:spPr>
          <a:xfrm>
            <a:off x="8252340" y="639704"/>
            <a:ext cx="3299579" cy="5577840"/>
          </a:xfrm>
        </p:spPr>
        <p:txBody>
          <a:bodyPr rtlCol="0" anchor="ctr">
            <a:normAutofit/>
          </a:bodyPr>
          <a:lstStyle/>
          <a:p>
            <a:r>
              <a:rPr lang="en-GB" dirty="0"/>
              <a:t>Anticipation</a:t>
            </a:r>
          </a:p>
        </p:txBody>
      </p:sp>
      <p:sp>
        <p:nvSpPr>
          <p:cNvPr id="20" name="Rectangle 19">
            <a:extLst>
              <a:ext uri="{FF2B5EF4-FFF2-40B4-BE49-F238E27FC236}">
                <a16:creationId xmlns:a16="http://schemas.microsoft.com/office/drawing/2014/main" id="{19036E77-5F7B-494E-A117-FEA947B357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1">
              <a:lumMod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Content Placeholder 3">
            <a:extLst>
              <a:ext uri="{FF2B5EF4-FFF2-40B4-BE49-F238E27FC236}">
                <a16:creationId xmlns:a16="http://schemas.microsoft.com/office/drawing/2014/main" id="{144B3C2A-670C-1ACB-8012-447E21272350}"/>
              </a:ext>
            </a:extLst>
          </p:cNvPr>
          <p:cNvSpPr>
            <a:spLocks noGrp="1"/>
          </p:cNvSpPr>
          <p:nvPr>
            <p:ph idx="1"/>
          </p:nvPr>
        </p:nvSpPr>
        <p:spPr>
          <a:xfrm>
            <a:off x="752693" y="699068"/>
            <a:ext cx="6054018" cy="2731790"/>
          </a:xfrm>
        </p:spPr>
        <p:txBody>
          <a:bodyPr>
            <a:normAutofit/>
          </a:bodyPr>
          <a:lstStyle/>
          <a:p>
            <a:pPr marL="0" indent="0" algn="ctr">
              <a:buNone/>
            </a:pPr>
            <a:r>
              <a:rPr lang="en-GB" dirty="0"/>
              <a:t>As you can see in my animation, there is anticipation from start to finish. A few examples here are when he walks up the steps, he has his head down, then head up to see where he is heading, as he gets to the top, he looks down at the final 2 steps. As he gets to the top, he then looks at the building and takes a few steps forward and knocks. Then steps back and waits. Then steps back in to do a harder knock on the door.</a:t>
            </a:r>
          </a:p>
        </p:txBody>
      </p:sp>
      <p:pic>
        <p:nvPicPr>
          <p:cNvPr id="7" name="Picture 6">
            <a:extLst>
              <a:ext uri="{FF2B5EF4-FFF2-40B4-BE49-F238E27FC236}">
                <a16:creationId xmlns:a16="http://schemas.microsoft.com/office/drawing/2014/main" id="{E3597E75-468A-1EA1-658F-CCA347550B66}"/>
              </a:ext>
            </a:extLst>
          </p:cNvPr>
          <p:cNvPicPr>
            <a:picLocks noChangeAspect="1"/>
          </p:cNvPicPr>
          <p:nvPr/>
        </p:nvPicPr>
        <p:blipFill>
          <a:blip r:embed="rId4"/>
          <a:srcRect/>
          <a:stretch/>
        </p:blipFill>
        <p:spPr>
          <a:xfrm>
            <a:off x="760814" y="3536137"/>
            <a:ext cx="5862033" cy="2181978"/>
          </a:xfrm>
          <a:prstGeom prst="rect">
            <a:avLst/>
          </a:prstGeom>
        </p:spPr>
      </p:pic>
      <p:sp>
        <p:nvSpPr>
          <p:cNvPr id="8" name="TextBox 7">
            <a:extLst>
              <a:ext uri="{FF2B5EF4-FFF2-40B4-BE49-F238E27FC236}">
                <a16:creationId xmlns:a16="http://schemas.microsoft.com/office/drawing/2014/main" id="{D39D28B9-4E20-A92C-CE15-C54E38280BDF}"/>
              </a:ext>
            </a:extLst>
          </p:cNvPr>
          <p:cNvSpPr txBox="1"/>
          <p:nvPr/>
        </p:nvSpPr>
        <p:spPr>
          <a:xfrm>
            <a:off x="2672438" y="5887187"/>
            <a:ext cx="1810186" cy="253916"/>
          </a:xfrm>
          <a:prstGeom prst="rect">
            <a:avLst/>
          </a:prstGeom>
          <a:noFill/>
        </p:spPr>
        <p:txBody>
          <a:bodyPr wrap="square" rtlCol="0">
            <a:spAutoFit/>
          </a:bodyPr>
          <a:lstStyle/>
          <a:p>
            <a:r>
              <a:rPr lang="en-GB" sz="1050" dirty="0"/>
              <a:t>Fig. 2: Anticipation Image [3]</a:t>
            </a:r>
          </a:p>
        </p:txBody>
      </p:sp>
    </p:spTree>
    <p:extLst>
      <p:ext uri="{BB962C8B-B14F-4D97-AF65-F5344CB8AC3E}">
        <p14:creationId xmlns:p14="http://schemas.microsoft.com/office/powerpoint/2010/main" val="321896400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9DB74EB-2A7D-443D-B969-8BF48F993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pic>
        <p:nvPicPr>
          <p:cNvPr id="5" name="Picture 4" descr="A cartoon character walking up stairs&#10;&#10;Description automatically generated">
            <a:extLst>
              <a:ext uri="{FF2B5EF4-FFF2-40B4-BE49-F238E27FC236}">
                <a16:creationId xmlns:a16="http://schemas.microsoft.com/office/drawing/2014/main" id="{37958058-1881-8CA3-E5C5-959DD9F0F174}"/>
              </a:ext>
            </a:extLst>
          </p:cNvPr>
          <p:cNvPicPr>
            <a:picLocks noChangeAspect="1"/>
          </p:cNvPicPr>
          <p:nvPr/>
        </p:nvPicPr>
        <p:blipFill>
          <a:blip r:embed="rId3">
            <a:alphaModFix amt="20000"/>
          </a:blip>
          <a:stretch>
            <a:fillRect/>
          </a:stretch>
        </p:blipFill>
        <p:spPr>
          <a:xfrm>
            <a:off x="7507078" y="-151491"/>
            <a:ext cx="6012439" cy="7195391"/>
          </a:xfrm>
          <a:prstGeom prst="rect">
            <a:avLst/>
          </a:prstGeom>
        </p:spPr>
      </p:pic>
      <p:sp>
        <p:nvSpPr>
          <p:cNvPr id="2" name="Title 1">
            <a:extLst>
              <a:ext uri="{FF2B5EF4-FFF2-40B4-BE49-F238E27FC236}">
                <a16:creationId xmlns:a16="http://schemas.microsoft.com/office/drawing/2014/main" id="{23F6D5E8-15CF-4755-910B-1B5A1E777357}"/>
              </a:ext>
            </a:extLst>
          </p:cNvPr>
          <p:cNvSpPr>
            <a:spLocks noGrp="1"/>
          </p:cNvSpPr>
          <p:nvPr>
            <p:ph type="title"/>
          </p:nvPr>
        </p:nvSpPr>
        <p:spPr>
          <a:xfrm>
            <a:off x="8009073" y="641938"/>
            <a:ext cx="3677992" cy="5577840"/>
          </a:xfrm>
        </p:spPr>
        <p:txBody>
          <a:bodyPr rtlCol="0" anchor="ctr">
            <a:normAutofit/>
          </a:bodyPr>
          <a:lstStyle/>
          <a:p>
            <a:r>
              <a:rPr lang="en-GB" b="1" dirty="0">
                <a:solidFill>
                  <a:schemeClr val="tx1"/>
                </a:solidFill>
                <a:latin typeface="Aptos" panose="020B0004020202020204" pitchFamily="34" charset="0"/>
              </a:rPr>
              <a:t>S</a:t>
            </a:r>
            <a:r>
              <a:rPr lang="en-GB" b="1" i="0" dirty="0">
                <a:solidFill>
                  <a:schemeClr val="tx1"/>
                </a:solidFill>
                <a:effectLst/>
                <a:latin typeface="Aptos" panose="020B0004020202020204" pitchFamily="34" charset="0"/>
              </a:rPr>
              <a:t>traight ahead and Pose to Pose</a:t>
            </a:r>
            <a:endParaRPr lang="en-GB" dirty="0">
              <a:solidFill>
                <a:schemeClr val="tx1"/>
              </a:solidFill>
            </a:endParaRPr>
          </a:p>
        </p:txBody>
      </p:sp>
      <p:sp>
        <p:nvSpPr>
          <p:cNvPr id="20" name="Rectangle 19">
            <a:extLst>
              <a:ext uri="{FF2B5EF4-FFF2-40B4-BE49-F238E27FC236}">
                <a16:creationId xmlns:a16="http://schemas.microsoft.com/office/drawing/2014/main" id="{19036E77-5F7B-494E-A117-FEA947B357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1">
              <a:lumMod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Content Placeholder 3">
            <a:extLst>
              <a:ext uri="{FF2B5EF4-FFF2-40B4-BE49-F238E27FC236}">
                <a16:creationId xmlns:a16="http://schemas.microsoft.com/office/drawing/2014/main" id="{144B3C2A-670C-1ACB-8012-447E21272350}"/>
              </a:ext>
            </a:extLst>
          </p:cNvPr>
          <p:cNvSpPr>
            <a:spLocks noGrp="1"/>
          </p:cNvSpPr>
          <p:nvPr>
            <p:ph idx="1"/>
          </p:nvPr>
        </p:nvSpPr>
        <p:spPr>
          <a:xfrm>
            <a:off x="752693" y="699068"/>
            <a:ext cx="6054018" cy="2731790"/>
          </a:xfrm>
        </p:spPr>
        <p:txBody>
          <a:bodyPr>
            <a:normAutofit/>
          </a:bodyPr>
          <a:lstStyle/>
          <a:p>
            <a:pPr marL="0" indent="0" algn="ctr">
              <a:buNone/>
            </a:pPr>
            <a:r>
              <a:rPr lang="en-GB" dirty="0"/>
              <a:t>As you can see in my animation, there is anticipation from start to finish. A few examples here are when he walks up the steps, he has his head down, then head up to see where he is heading, as he gets to the top, he looks down at the final 2 steps. As he gets to the top, he then looks at the building and takes a few steps forward and knocks. Then steps back and waits. Then steps back in to do a harder knock on the door.</a:t>
            </a:r>
          </a:p>
        </p:txBody>
      </p:sp>
      <p:pic>
        <p:nvPicPr>
          <p:cNvPr id="7" name="Picture 6">
            <a:extLst>
              <a:ext uri="{FF2B5EF4-FFF2-40B4-BE49-F238E27FC236}">
                <a16:creationId xmlns:a16="http://schemas.microsoft.com/office/drawing/2014/main" id="{E3597E75-468A-1EA1-658F-CCA347550B66}"/>
              </a:ext>
            </a:extLst>
          </p:cNvPr>
          <p:cNvPicPr>
            <a:picLocks noChangeAspect="1"/>
          </p:cNvPicPr>
          <p:nvPr/>
        </p:nvPicPr>
        <p:blipFill>
          <a:blip r:embed="rId4"/>
          <a:srcRect/>
          <a:stretch/>
        </p:blipFill>
        <p:spPr>
          <a:xfrm>
            <a:off x="1752294" y="3346356"/>
            <a:ext cx="3879072" cy="2181978"/>
          </a:xfrm>
          <a:prstGeom prst="rect">
            <a:avLst/>
          </a:prstGeom>
        </p:spPr>
      </p:pic>
      <p:sp>
        <p:nvSpPr>
          <p:cNvPr id="8" name="TextBox 7">
            <a:extLst>
              <a:ext uri="{FF2B5EF4-FFF2-40B4-BE49-F238E27FC236}">
                <a16:creationId xmlns:a16="http://schemas.microsoft.com/office/drawing/2014/main" id="{D39D28B9-4E20-A92C-CE15-C54E38280BDF}"/>
              </a:ext>
            </a:extLst>
          </p:cNvPr>
          <p:cNvSpPr txBox="1"/>
          <p:nvPr/>
        </p:nvSpPr>
        <p:spPr>
          <a:xfrm>
            <a:off x="2786737" y="5823394"/>
            <a:ext cx="1810186" cy="253916"/>
          </a:xfrm>
          <a:prstGeom prst="rect">
            <a:avLst/>
          </a:prstGeom>
          <a:noFill/>
        </p:spPr>
        <p:txBody>
          <a:bodyPr wrap="square" rtlCol="0">
            <a:spAutoFit/>
          </a:bodyPr>
          <a:lstStyle/>
          <a:p>
            <a:r>
              <a:rPr lang="en-GB" sz="1050" dirty="0"/>
              <a:t>Fig. 2: Pose to Pose [4]</a:t>
            </a:r>
          </a:p>
        </p:txBody>
      </p:sp>
    </p:spTree>
    <p:extLst>
      <p:ext uri="{BB962C8B-B14F-4D97-AF65-F5344CB8AC3E}">
        <p14:creationId xmlns:p14="http://schemas.microsoft.com/office/powerpoint/2010/main" val="3310758649"/>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9DB74EB-2A7D-443D-B969-8BF48F993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pic>
        <p:nvPicPr>
          <p:cNvPr id="5" name="Picture 4">
            <a:extLst>
              <a:ext uri="{FF2B5EF4-FFF2-40B4-BE49-F238E27FC236}">
                <a16:creationId xmlns:a16="http://schemas.microsoft.com/office/drawing/2014/main" id="{37958058-1881-8CA3-E5C5-959DD9F0F174}"/>
              </a:ext>
            </a:extLst>
          </p:cNvPr>
          <p:cNvPicPr>
            <a:picLocks noChangeAspect="1"/>
          </p:cNvPicPr>
          <p:nvPr/>
        </p:nvPicPr>
        <p:blipFill>
          <a:blip r:embed="rId3">
            <a:alphaModFix amt="20000"/>
          </a:blip>
          <a:srcRect/>
          <a:stretch/>
        </p:blipFill>
        <p:spPr>
          <a:xfrm>
            <a:off x="7612261" y="-168696"/>
            <a:ext cx="5209333" cy="7195391"/>
          </a:xfrm>
          <a:prstGeom prst="rect">
            <a:avLst/>
          </a:prstGeom>
        </p:spPr>
      </p:pic>
      <p:sp>
        <p:nvSpPr>
          <p:cNvPr id="2" name="Title 1">
            <a:extLst>
              <a:ext uri="{FF2B5EF4-FFF2-40B4-BE49-F238E27FC236}">
                <a16:creationId xmlns:a16="http://schemas.microsoft.com/office/drawing/2014/main" id="{23F6D5E8-15CF-4755-910B-1B5A1E777357}"/>
              </a:ext>
            </a:extLst>
          </p:cNvPr>
          <p:cNvSpPr>
            <a:spLocks noGrp="1"/>
          </p:cNvSpPr>
          <p:nvPr>
            <p:ph type="title"/>
          </p:nvPr>
        </p:nvSpPr>
        <p:spPr>
          <a:xfrm>
            <a:off x="8009073" y="641938"/>
            <a:ext cx="3677992" cy="5577840"/>
          </a:xfrm>
        </p:spPr>
        <p:txBody>
          <a:bodyPr rtlCol="0" anchor="ctr">
            <a:normAutofit/>
          </a:bodyPr>
          <a:lstStyle/>
          <a:p>
            <a:r>
              <a:rPr lang="en-GB" b="1" dirty="0">
                <a:solidFill>
                  <a:schemeClr val="tx1"/>
                </a:solidFill>
                <a:latin typeface="Aptos" panose="020B0004020202020204" pitchFamily="34" charset="0"/>
              </a:rPr>
              <a:t>Staging</a:t>
            </a:r>
            <a:endParaRPr lang="en-GB" dirty="0">
              <a:solidFill>
                <a:schemeClr val="tx1"/>
              </a:solidFill>
            </a:endParaRPr>
          </a:p>
        </p:txBody>
      </p:sp>
      <p:sp>
        <p:nvSpPr>
          <p:cNvPr id="20" name="Rectangle 19">
            <a:extLst>
              <a:ext uri="{FF2B5EF4-FFF2-40B4-BE49-F238E27FC236}">
                <a16:creationId xmlns:a16="http://schemas.microsoft.com/office/drawing/2014/main" id="{19036E77-5F7B-494E-A117-FEA947B357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1">
              <a:lumMod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Content Placeholder 3">
            <a:extLst>
              <a:ext uri="{FF2B5EF4-FFF2-40B4-BE49-F238E27FC236}">
                <a16:creationId xmlns:a16="http://schemas.microsoft.com/office/drawing/2014/main" id="{144B3C2A-670C-1ACB-8012-447E21272350}"/>
              </a:ext>
            </a:extLst>
          </p:cNvPr>
          <p:cNvSpPr>
            <a:spLocks noGrp="1"/>
          </p:cNvSpPr>
          <p:nvPr>
            <p:ph idx="1"/>
          </p:nvPr>
        </p:nvSpPr>
        <p:spPr>
          <a:xfrm>
            <a:off x="752693" y="1368602"/>
            <a:ext cx="6054018" cy="1768087"/>
          </a:xfrm>
        </p:spPr>
        <p:txBody>
          <a:bodyPr>
            <a:normAutofit/>
          </a:bodyPr>
          <a:lstStyle/>
          <a:p>
            <a:pPr marL="0" indent="0" algn="ctr">
              <a:buNone/>
            </a:pPr>
            <a:r>
              <a:rPr lang="en-GB" dirty="0"/>
              <a:t>I decided to add a camera to the scene to draw your attention to the main purpose of the scene. The stepping cycle from my character. I also used a camera to avoid using a still animation that had no flow for the viewer.</a:t>
            </a:r>
          </a:p>
        </p:txBody>
      </p:sp>
      <p:pic>
        <p:nvPicPr>
          <p:cNvPr id="7" name="Picture 6">
            <a:extLst>
              <a:ext uri="{FF2B5EF4-FFF2-40B4-BE49-F238E27FC236}">
                <a16:creationId xmlns:a16="http://schemas.microsoft.com/office/drawing/2014/main" id="{E3597E75-468A-1EA1-658F-CCA347550B66}"/>
              </a:ext>
            </a:extLst>
          </p:cNvPr>
          <p:cNvPicPr>
            <a:picLocks noChangeAspect="1"/>
          </p:cNvPicPr>
          <p:nvPr/>
        </p:nvPicPr>
        <p:blipFill>
          <a:blip r:embed="rId4"/>
          <a:srcRect/>
          <a:stretch/>
        </p:blipFill>
        <p:spPr>
          <a:xfrm>
            <a:off x="1752294" y="3212435"/>
            <a:ext cx="3879072" cy="2146484"/>
          </a:xfrm>
          <a:prstGeom prst="rect">
            <a:avLst/>
          </a:prstGeom>
        </p:spPr>
      </p:pic>
      <p:sp>
        <p:nvSpPr>
          <p:cNvPr id="8" name="TextBox 7">
            <a:extLst>
              <a:ext uri="{FF2B5EF4-FFF2-40B4-BE49-F238E27FC236}">
                <a16:creationId xmlns:a16="http://schemas.microsoft.com/office/drawing/2014/main" id="{D39D28B9-4E20-A92C-CE15-C54E38280BDF}"/>
              </a:ext>
            </a:extLst>
          </p:cNvPr>
          <p:cNvSpPr txBox="1"/>
          <p:nvPr/>
        </p:nvSpPr>
        <p:spPr>
          <a:xfrm>
            <a:off x="2998154" y="5477585"/>
            <a:ext cx="1810186" cy="253916"/>
          </a:xfrm>
          <a:prstGeom prst="rect">
            <a:avLst/>
          </a:prstGeom>
          <a:noFill/>
        </p:spPr>
        <p:txBody>
          <a:bodyPr wrap="square" rtlCol="0">
            <a:spAutoFit/>
          </a:bodyPr>
          <a:lstStyle/>
          <a:p>
            <a:r>
              <a:rPr lang="en-GB" sz="1050" dirty="0"/>
              <a:t>Fig. 2: Staging [5]</a:t>
            </a:r>
          </a:p>
        </p:txBody>
      </p:sp>
    </p:spTree>
    <p:extLst>
      <p:ext uri="{BB962C8B-B14F-4D97-AF65-F5344CB8AC3E}">
        <p14:creationId xmlns:p14="http://schemas.microsoft.com/office/powerpoint/2010/main" val="237823320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9DB74EB-2A7D-443D-B969-8BF48F993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pic>
        <p:nvPicPr>
          <p:cNvPr id="5" name="Picture 4" descr="A cartoon character walking up stairs&#10;&#10;Description automatically generated">
            <a:extLst>
              <a:ext uri="{FF2B5EF4-FFF2-40B4-BE49-F238E27FC236}">
                <a16:creationId xmlns:a16="http://schemas.microsoft.com/office/drawing/2014/main" id="{37958058-1881-8CA3-E5C5-959DD9F0F174}"/>
              </a:ext>
            </a:extLst>
          </p:cNvPr>
          <p:cNvPicPr>
            <a:picLocks noChangeAspect="1"/>
          </p:cNvPicPr>
          <p:nvPr/>
        </p:nvPicPr>
        <p:blipFill>
          <a:blip r:embed="rId3">
            <a:alphaModFix amt="20000"/>
          </a:blip>
          <a:stretch>
            <a:fillRect/>
          </a:stretch>
        </p:blipFill>
        <p:spPr>
          <a:xfrm>
            <a:off x="7507078" y="-151491"/>
            <a:ext cx="6012439" cy="7195391"/>
          </a:xfrm>
          <a:prstGeom prst="rect">
            <a:avLst/>
          </a:prstGeom>
        </p:spPr>
      </p:pic>
      <p:sp>
        <p:nvSpPr>
          <p:cNvPr id="2" name="Title 1">
            <a:extLst>
              <a:ext uri="{FF2B5EF4-FFF2-40B4-BE49-F238E27FC236}">
                <a16:creationId xmlns:a16="http://schemas.microsoft.com/office/drawing/2014/main" id="{23F6D5E8-15CF-4755-910B-1B5A1E777357}"/>
              </a:ext>
            </a:extLst>
          </p:cNvPr>
          <p:cNvSpPr>
            <a:spLocks noGrp="1"/>
          </p:cNvSpPr>
          <p:nvPr>
            <p:ph type="title"/>
          </p:nvPr>
        </p:nvSpPr>
        <p:spPr>
          <a:xfrm>
            <a:off x="8009073" y="641938"/>
            <a:ext cx="3677992" cy="5577840"/>
          </a:xfrm>
        </p:spPr>
        <p:txBody>
          <a:bodyPr rtlCol="0" anchor="ctr">
            <a:normAutofit/>
          </a:bodyPr>
          <a:lstStyle/>
          <a:p>
            <a:r>
              <a:rPr lang="en-GB" b="1" i="0" dirty="0">
                <a:solidFill>
                  <a:schemeClr val="tx1"/>
                </a:solidFill>
                <a:effectLst/>
                <a:latin typeface="Open Sans" panose="020B0606030504020204" pitchFamily="34" charset="0"/>
              </a:rPr>
              <a:t>Slow in and slow out</a:t>
            </a:r>
            <a:endParaRPr lang="en-GB" dirty="0">
              <a:solidFill>
                <a:schemeClr val="tx1"/>
              </a:solidFill>
            </a:endParaRPr>
          </a:p>
        </p:txBody>
      </p:sp>
      <p:sp>
        <p:nvSpPr>
          <p:cNvPr id="20" name="Rectangle 19">
            <a:extLst>
              <a:ext uri="{FF2B5EF4-FFF2-40B4-BE49-F238E27FC236}">
                <a16:creationId xmlns:a16="http://schemas.microsoft.com/office/drawing/2014/main" id="{19036E77-5F7B-494E-A117-FEA947B357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1">
              <a:lumMod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Content Placeholder 3">
            <a:extLst>
              <a:ext uri="{FF2B5EF4-FFF2-40B4-BE49-F238E27FC236}">
                <a16:creationId xmlns:a16="http://schemas.microsoft.com/office/drawing/2014/main" id="{144B3C2A-670C-1ACB-8012-447E21272350}"/>
              </a:ext>
            </a:extLst>
          </p:cNvPr>
          <p:cNvSpPr>
            <a:spLocks noGrp="1"/>
          </p:cNvSpPr>
          <p:nvPr>
            <p:ph idx="1"/>
          </p:nvPr>
        </p:nvSpPr>
        <p:spPr>
          <a:xfrm>
            <a:off x="752693" y="1368602"/>
            <a:ext cx="6054018" cy="1768087"/>
          </a:xfrm>
        </p:spPr>
        <p:txBody>
          <a:bodyPr>
            <a:normAutofit lnSpcReduction="10000"/>
          </a:bodyPr>
          <a:lstStyle/>
          <a:p>
            <a:pPr marL="0" indent="0" algn="ctr">
              <a:buNone/>
            </a:pPr>
            <a:r>
              <a:rPr lang="en-GB" dirty="0"/>
              <a:t>You can see with my animation that most of the movements have individual start and stop sequences. Like putting the foot down, there are a number of different handles being used with multiple frames being used to smooth the transitions to a much better feel of movement.</a:t>
            </a:r>
          </a:p>
        </p:txBody>
      </p:sp>
      <p:pic>
        <p:nvPicPr>
          <p:cNvPr id="7" name="Picture 6">
            <a:extLst>
              <a:ext uri="{FF2B5EF4-FFF2-40B4-BE49-F238E27FC236}">
                <a16:creationId xmlns:a16="http://schemas.microsoft.com/office/drawing/2014/main" id="{E3597E75-468A-1EA1-658F-CCA347550B66}"/>
              </a:ext>
            </a:extLst>
          </p:cNvPr>
          <p:cNvPicPr>
            <a:picLocks noChangeAspect="1"/>
          </p:cNvPicPr>
          <p:nvPr/>
        </p:nvPicPr>
        <p:blipFill>
          <a:blip r:embed="rId4"/>
          <a:srcRect/>
          <a:stretch/>
        </p:blipFill>
        <p:spPr>
          <a:xfrm>
            <a:off x="1788905" y="3212435"/>
            <a:ext cx="3805850" cy="2146484"/>
          </a:xfrm>
          <a:prstGeom prst="rect">
            <a:avLst/>
          </a:prstGeom>
        </p:spPr>
      </p:pic>
      <p:sp>
        <p:nvSpPr>
          <p:cNvPr id="8" name="TextBox 7">
            <a:extLst>
              <a:ext uri="{FF2B5EF4-FFF2-40B4-BE49-F238E27FC236}">
                <a16:creationId xmlns:a16="http://schemas.microsoft.com/office/drawing/2014/main" id="{D39D28B9-4E20-A92C-CE15-C54E38280BDF}"/>
              </a:ext>
            </a:extLst>
          </p:cNvPr>
          <p:cNvSpPr txBox="1"/>
          <p:nvPr/>
        </p:nvSpPr>
        <p:spPr>
          <a:xfrm>
            <a:off x="2998154" y="5477585"/>
            <a:ext cx="1810186" cy="253916"/>
          </a:xfrm>
          <a:prstGeom prst="rect">
            <a:avLst/>
          </a:prstGeom>
          <a:noFill/>
        </p:spPr>
        <p:txBody>
          <a:bodyPr wrap="square" rtlCol="0">
            <a:spAutoFit/>
          </a:bodyPr>
          <a:lstStyle/>
          <a:p>
            <a:r>
              <a:rPr lang="en-GB" sz="1050" dirty="0"/>
              <a:t>Fig. 2: Slow In &amp; Out [5]</a:t>
            </a:r>
          </a:p>
        </p:txBody>
      </p:sp>
    </p:spTree>
    <p:extLst>
      <p:ext uri="{BB962C8B-B14F-4D97-AF65-F5344CB8AC3E}">
        <p14:creationId xmlns:p14="http://schemas.microsoft.com/office/powerpoint/2010/main" val="69868389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Man looking at snow-capped mountains">
            <a:extLst>
              <a:ext uri="{FF2B5EF4-FFF2-40B4-BE49-F238E27FC236}">
                <a16:creationId xmlns:a16="http://schemas.microsoft.com/office/drawing/2014/main" id="{CB65CD91-F5B7-D446-9C8C-8E7FD1C4D43E}"/>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4599773" y="10"/>
            <a:ext cx="7592227" cy="6857614"/>
          </a:xfrm>
          <a:prstGeom prst="rect">
            <a:avLst/>
          </a:prstGeom>
        </p:spPr>
      </p:pic>
      <p:sp>
        <p:nvSpPr>
          <p:cNvPr id="13" name="Rectangle 12">
            <a:extLst>
              <a:ext uri="{FF2B5EF4-FFF2-40B4-BE49-F238E27FC236}">
                <a16:creationId xmlns:a16="http://schemas.microsoft.com/office/drawing/2014/main" id="{6D043292-708B-4F69-AE72-8FB56C6E8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6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 name="Title 1">
            <a:extLst>
              <a:ext uri="{FF2B5EF4-FFF2-40B4-BE49-F238E27FC236}">
                <a16:creationId xmlns:a16="http://schemas.microsoft.com/office/drawing/2014/main" id="{5F3F6C66-D6D7-4A72-9928-967AEA400766}"/>
              </a:ext>
            </a:extLst>
          </p:cNvPr>
          <p:cNvSpPr>
            <a:spLocks noGrp="1"/>
          </p:cNvSpPr>
          <p:nvPr>
            <p:ph type="title"/>
          </p:nvPr>
        </p:nvSpPr>
        <p:spPr>
          <a:xfrm>
            <a:off x="5100824" y="685800"/>
            <a:ext cx="6176776" cy="1485900"/>
          </a:xfrm>
        </p:spPr>
        <p:txBody>
          <a:bodyPr rtlCol="0">
            <a:normAutofit/>
          </a:bodyPr>
          <a:lstStyle/>
          <a:p>
            <a:pPr rtl="0"/>
            <a:r>
              <a:rPr lang="en-GB" dirty="0"/>
              <a:t>Research</a:t>
            </a:r>
          </a:p>
        </p:txBody>
      </p:sp>
      <p:pic>
        <p:nvPicPr>
          <p:cNvPr id="8" name="Picture 7">
            <a:extLst>
              <a:ext uri="{FF2B5EF4-FFF2-40B4-BE49-F238E27FC236}">
                <a16:creationId xmlns:a16="http://schemas.microsoft.com/office/drawing/2014/main" id="{3E07AA5F-8072-9541-85CB-0C9A4C1EBCD5}"/>
              </a:ext>
            </a:extLst>
          </p:cNvPr>
          <p:cNvPicPr>
            <a:picLocks noChangeAspect="1"/>
          </p:cNvPicPr>
          <p:nvPr/>
        </p:nvPicPr>
        <p:blipFill>
          <a:blip r:embed="rId4">
            <a:alphaModFix amt="70000"/>
          </a:blip>
          <a:srcRect/>
          <a:stretch/>
        </p:blipFill>
        <p:spPr>
          <a:xfrm>
            <a:off x="974131" y="10"/>
            <a:ext cx="2431733" cy="3428990"/>
          </a:xfrm>
          <a:prstGeom prst="rect">
            <a:avLst/>
          </a:prstGeom>
        </p:spPr>
      </p:pic>
      <p:pic>
        <p:nvPicPr>
          <p:cNvPr id="4" name="Picture 3">
            <a:extLst>
              <a:ext uri="{FF2B5EF4-FFF2-40B4-BE49-F238E27FC236}">
                <a16:creationId xmlns:a16="http://schemas.microsoft.com/office/drawing/2014/main" id="{2A8AB22A-14EA-F842-BE52-8E0EC555C53F}"/>
              </a:ext>
            </a:extLst>
          </p:cNvPr>
          <p:cNvPicPr>
            <a:picLocks noChangeAspect="1"/>
          </p:cNvPicPr>
          <p:nvPr/>
        </p:nvPicPr>
        <p:blipFill>
          <a:blip r:embed="rId5">
            <a:alphaModFix amt="70000"/>
          </a:blip>
          <a:srcRect/>
          <a:stretch/>
        </p:blipFill>
        <p:spPr>
          <a:xfrm>
            <a:off x="945515" y="3429000"/>
            <a:ext cx="2482534" cy="3429000"/>
          </a:xfrm>
          <a:prstGeom prst="rect">
            <a:avLst/>
          </a:prstGeom>
        </p:spPr>
      </p:pic>
      <p:sp>
        <p:nvSpPr>
          <p:cNvPr id="15" name="Rectangle 14">
            <a:extLst>
              <a:ext uri="{FF2B5EF4-FFF2-40B4-BE49-F238E27FC236}">
                <a16:creationId xmlns:a16="http://schemas.microsoft.com/office/drawing/2014/main" id="{9F01DDB9-C75C-44C2-9331-356EAF9C0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14700"/>
            <a:ext cx="4373545" cy="228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7" name="Rectangle 16">
            <a:extLst>
              <a:ext uri="{FF2B5EF4-FFF2-40B4-BE49-F238E27FC236}">
                <a16:creationId xmlns:a16="http://schemas.microsoft.com/office/drawing/2014/main" id="{72C017B3-7B7A-4C5A-A3E9-09EC1428BC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14" name="Content Placeholder 2" descr="Linear process SmartArt graphic">
            <a:extLst>
              <a:ext uri="{FF2B5EF4-FFF2-40B4-BE49-F238E27FC236}">
                <a16:creationId xmlns:a16="http://schemas.microsoft.com/office/drawing/2014/main" id="{DEC8A51B-A7CC-40D9-9DD5-CACF12E987DE}"/>
              </a:ext>
            </a:extLst>
          </p:cNvPr>
          <p:cNvGraphicFramePr>
            <a:graphicFrameLocks noGrp="1" noChangeAspect="1"/>
          </p:cNvGraphicFramePr>
          <p:nvPr>
            <p:ph idx="1"/>
            <p:extLst>
              <p:ext uri="{D42A27DB-BD31-4B8C-83A1-F6EECF244321}">
                <p14:modId xmlns:p14="http://schemas.microsoft.com/office/powerpoint/2010/main" val="2560845583"/>
              </p:ext>
            </p:extLst>
          </p:nvPr>
        </p:nvGraphicFramePr>
        <p:xfrm>
          <a:off x="5100637" y="2286000"/>
          <a:ext cx="6797195" cy="35814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5" name="TextBox 4">
            <a:extLst>
              <a:ext uri="{FF2B5EF4-FFF2-40B4-BE49-F238E27FC236}">
                <a16:creationId xmlns:a16="http://schemas.microsoft.com/office/drawing/2014/main" id="{FA56F72A-21EB-E529-929A-29C900F1C912}"/>
              </a:ext>
            </a:extLst>
          </p:cNvPr>
          <p:cNvSpPr txBox="1"/>
          <p:nvPr/>
        </p:nvSpPr>
        <p:spPr>
          <a:xfrm>
            <a:off x="8165944" y="5190530"/>
            <a:ext cx="462256" cy="265457"/>
          </a:xfrm>
          <a:prstGeom prst="rect">
            <a:avLst/>
          </a:prstGeom>
          <a:noFill/>
        </p:spPr>
        <p:txBody>
          <a:bodyPr wrap="square">
            <a:spAutoFit/>
          </a:bodyPr>
          <a:lstStyle/>
          <a:p>
            <a:pPr>
              <a:lnSpc>
                <a:spcPct val="107000"/>
              </a:lnSpc>
              <a:spcAft>
                <a:spcPts val="800"/>
              </a:spcAft>
            </a:pPr>
            <a:r>
              <a:rPr lang="en-GB" sz="11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[19</a:t>
            </a:r>
            <a:r>
              <a:rPr lang="en-GB" sz="1100" kern="100" dirty="0">
                <a:solidFill>
                  <a:schemeClr val="bg1"/>
                </a:solidFill>
                <a:latin typeface="Calibri" panose="020F0502020204030204" pitchFamily="34" charset="0"/>
                <a:ea typeface="Calibri" panose="020F0502020204030204" pitchFamily="34" charset="0"/>
                <a:cs typeface="Times New Roman" panose="02020603050405020304" pitchFamily="18" charset="0"/>
              </a:rPr>
              <a:t>]</a:t>
            </a:r>
            <a:endParaRPr lang="en-GB" sz="11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BD027BA2-1D90-30CB-445C-0ED885511EA2}"/>
              </a:ext>
            </a:extLst>
          </p:cNvPr>
          <p:cNvSpPr txBox="1"/>
          <p:nvPr/>
        </p:nvSpPr>
        <p:spPr>
          <a:xfrm>
            <a:off x="10470179" y="5356021"/>
            <a:ext cx="462256" cy="265457"/>
          </a:xfrm>
          <a:prstGeom prst="rect">
            <a:avLst/>
          </a:prstGeom>
          <a:noFill/>
        </p:spPr>
        <p:txBody>
          <a:bodyPr wrap="square">
            <a:spAutoFit/>
          </a:bodyPr>
          <a:lstStyle/>
          <a:p>
            <a:pPr>
              <a:lnSpc>
                <a:spcPct val="107000"/>
              </a:lnSpc>
              <a:spcAft>
                <a:spcPts val="800"/>
              </a:spcAft>
            </a:pPr>
            <a:r>
              <a:rPr lang="en-GB" sz="11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[1]</a:t>
            </a:r>
          </a:p>
        </p:txBody>
      </p:sp>
    </p:spTree>
    <p:extLst>
      <p:ext uri="{BB962C8B-B14F-4D97-AF65-F5344CB8AC3E}">
        <p14:creationId xmlns:p14="http://schemas.microsoft.com/office/powerpoint/2010/main" val="844128968"/>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Woman carrying briefcase heading down road">
            <a:extLst>
              <a:ext uri="{FF2B5EF4-FFF2-40B4-BE49-F238E27FC236}">
                <a16:creationId xmlns:a16="http://schemas.microsoft.com/office/drawing/2014/main" id="{6BE62510-A175-9D47-9EDF-D9FB6C162CE7}"/>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0" y="10"/>
            <a:ext cx="12191980" cy="6859300"/>
          </a:xfrm>
          <a:prstGeom prst="rect">
            <a:avLst/>
          </a:prstGeom>
        </p:spPr>
      </p:pic>
      <p:sp>
        <p:nvSpPr>
          <p:cNvPr id="11" name="Rectangle 10">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3"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5"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A5C93519-6B29-1346-9FCB-0835B80531A4}"/>
              </a:ext>
            </a:extLst>
          </p:cNvPr>
          <p:cNvSpPr>
            <a:spLocks noGrp="1"/>
          </p:cNvSpPr>
          <p:nvPr>
            <p:ph type="ctrTitle"/>
          </p:nvPr>
        </p:nvSpPr>
        <p:spPr>
          <a:xfrm>
            <a:off x="1915128" y="1788454"/>
            <a:ext cx="8361229" cy="2098226"/>
          </a:xfrm>
        </p:spPr>
        <p:txBody>
          <a:bodyPr rtlCol="0">
            <a:normAutofit/>
          </a:bodyPr>
          <a:lstStyle/>
          <a:p>
            <a:pPr rtl="0"/>
            <a:r>
              <a:rPr lang="en-GB">
                <a:solidFill>
                  <a:schemeClr val="bg2"/>
                </a:solidFill>
              </a:rPr>
              <a:t>Thank you</a:t>
            </a:r>
          </a:p>
        </p:txBody>
      </p:sp>
      <p:sp>
        <p:nvSpPr>
          <p:cNvPr id="3" name="Subtitle 2">
            <a:extLst>
              <a:ext uri="{FF2B5EF4-FFF2-40B4-BE49-F238E27FC236}">
                <a16:creationId xmlns:a16="http://schemas.microsoft.com/office/drawing/2014/main" id="{D698B4E1-5F4F-8E4F-97D2-0176CBCC4A51}"/>
              </a:ext>
            </a:extLst>
          </p:cNvPr>
          <p:cNvSpPr>
            <a:spLocks noGrp="1"/>
          </p:cNvSpPr>
          <p:nvPr>
            <p:ph type="subTitle" idx="1"/>
          </p:nvPr>
        </p:nvSpPr>
        <p:spPr>
          <a:xfrm>
            <a:off x="2679906" y="3956279"/>
            <a:ext cx="6831673" cy="1086237"/>
          </a:xfrm>
        </p:spPr>
        <p:txBody>
          <a:bodyPr rtlCol="0">
            <a:normAutofit/>
          </a:bodyPr>
          <a:lstStyle/>
          <a:p>
            <a:pPr rtl="0"/>
            <a:r>
              <a:rPr lang="en-GB" dirty="0">
                <a:solidFill>
                  <a:schemeClr val="bg2"/>
                </a:solidFill>
              </a:rPr>
              <a:t>Bibliography in next slide</a:t>
            </a:r>
          </a:p>
        </p:txBody>
      </p:sp>
    </p:spTree>
    <p:extLst>
      <p:ext uri="{BB962C8B-B14F-4D97-AF65-F5344CB8AC3E}">
        <p14:creationId xmlns:p14="http://schemas.microsoft.com/office/powerpoint/2010/main" val="17991209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Woman carrying briefcase heading down road">
            <a:extLst>
              <a:ext uri="{FF2B5EF4-FFF2-40B4-BE49-F238E27FC236}">
                <a16:creationId xmlns:a16="http://schemas.microsoft.com/office/drawing/2014/main" id="{6BE62510-A175-9D47-9EDF-D9FB6C162CE7}"/>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0" y="10"/>
            <a:ext cx="12191980" cy="6859300"/>
          </a:xfrm>
          <a:prstGeom prst="rect">
            <a:avLst/>
          </a:prstGeom>
        </p:spPr>
      </p:pic>
      <p:sp>
        <p:nvSpPr>
          <p:cNvPr id="11" name="Rectangle 10">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3"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txBody>
          <a:bodyPr/>
          <a:lstStyle/>
          <a:p>
            <a:endParaRPr lang="en-GB"/>
          </a:p>
        </p:txBody>
      </p:sp>
      <p:sp>
        <p:nvSpPr>
          <p:cNvPr id="15"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txBody>
          <a:bodyPr/>
          <a:lstStyle/>
          <a:p>
            <a:endParaRPr lang="en-GB"/>
          </a:p>
        </p:txBody>
      </p:sp>
      <p:graphicFrame>
        <p:nvGraphicFramePr>
          <p:cNvPr id="10" name="Table 9">
            <a:extLst>
              <a:ext uri="{FF2B5EF4-FFF2-40B4-BE49-F238E27FC236}">
                <a16:creationId xmlns:a16="http://schemas.microsoft.com/office/drawing/2014/main" id="{B6A5F9C1-473F-6075-F675-37281A0944B6}"/>
              </a:ext>
            </a:extLst>
          </p:cNvPr>
          <p:cNvGraphicFramePr>
            <a:graphicFrameLocks noGrp="1"/>
          </p:cNvGraphicFramePr>
          <p:nvPr>
            <p:extLst>
              <p:ext uri="{D42A27DB-BD31-4B8C-83A1-F6EECF244321}">
                <p14:modId xmlns:p14="http://schemas.microsoft.com/office/powerpoint/2010/main" val="3627584367"/>
              </p:ext>
            </p:extLst>
          </p:nvPr>
        </p:nvGraphicFramePr>
        <p:xfrm>
          <a:off x="664235" y="488031"/>
          <a:ext cx="10774907" cy="5881937"/>
        </p:xfrm>
        <a:graphic>
          <a:graphicData uri="http://schemas.openxmlformats.org/drawingml/2006/table">
            <a:tbl>
              <a:tblPr firstRow="1" firstCol="1" bandRow="1">
                <a:tableStyleId>{00A15C55-8517-42AA-B614-E9B94910E393}</a:tableStyleId>
              </a:tblPr>
              <a:tblGrid>
                <a:gridCol w="385129">
                  <a:extLst>
                    <a:ext uri="{9D8B030D-6E8A-4147-A177-3AD203B41FA5}">
                      <a16:colId xmlns:a16="http://schemas.microsoft.com/office/drawing/2014/main" val="2561432842"/>
                    </a:ext>
                  </a:extLst>
                </a:gridCol>
                <a:gridCol w="10389778">
                  <a:extLst>
                    <a:ext uri="{9D8B030D-6E8A-4147-A177-3AD203B41FA5}">
                      <a16:colId xmlns:a16="http://schemas.microsoft.com/office/drawing/2014/main" val="2308131282"/>
                    </a:ext>
                  </a:extLst>
                </a:gridCol>
              </a:tblGrid>
              <a:tr h="232913">
                <a:tc>
                  <a:txBody>
                    <a:bodyPr/>
                    <a:lstStyle/>
                    <a:p>
                      <a:pPr>
                        <a:lnSpc>
                          <a:spcPct val="107000"/>
                        </a:lnSpc>
                        <a:spcAft>
                          <a:spcPts val="800"/>
                        </a:spcAft>
                      </a:pPr>
                      <a:r>
                        <a:rPr lang="en-US" sz="1000" kern="100">
                          <a:effectLst/>
                        </a:rPr>
                        <a:t>[1] </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tc>
                  <a:txBody>
                    <a:bodyPr/>
                    <a:lstStyle/>
                    <a:p>
                      <a:pPr>
                        <a:lnSpc>
                          <a:spcPct val="107000"/>
                        </a:lnSpc>
                        <a:spcAft>
                          <a:spcPts val="800"/>
                        </a:spcAft>
                      </a:pPr>
                      <a:r>
                        <a:rPr lang="en-US" sz="1000" kern="100" dirty="0">
                          <a:effectLst/>
                        </a:rPr>
                        <a:t>T. </a:t>
                      </a:r>
                      <a:r>
                        <a:rPr lang="en-US" sz="1000" kern="100" dirty="0" err="1">
                          <a:effectLst/>
                        </a:rPr>
                        <a:t>Coron</a:t>
                      </a:r>
                      <a:r>
                        <a:rPr lang="en-US" sz="1000" kern="100" dirty="0">
                          <a:effectLst/>
                        </a:rPr>
                        <a:t>, "Creative Blog," 22 August 2023. [Online]. Available: https://www.creativebloq.com/advice/understand-the-12-principles-of-animation. [Accessed 08 12 2023].</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extLst>
                  <a:ext uri="{0D108BD9-81ED-4DB2-BD59-A6C34878D82A}">
                    <a16:rowId xmlns:a16="http://schemas.microsoft.com/office/drawing/2014/main" val="3139263269"/>
                  </a:ext>
                </a:extLst>
              </a:tr>
              <a:tr h="265638">
                <a:tc>
                  <a:txBody>
                    <a:bodyPr/>
                    <a:lstStyle/>
                    <a:p>
                      <a:pPr>
                        <a:lnSpc>
                          <a:spcPct val="107000"/>
                        </a:lnSpc>
                        <a:spcAft>
                          <a:spcPts val="800"/>
                        </a:spcAft>
                      </a:pPr>
                      <a:r>
                        <a:rPr lang="en-US" sz="1000" kern="100">
                          <a:effectLst/>
                        </a:rPr>
                        <a:t>[2] </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tc>
                  <a:txBody>
                    <a:bodyPr/>
                    <a:lstStyle/>
                    <a:p>
                      <a:pPr>
                        <a:lnSpc>
                          <a:spcPct val="107000"/>
                        </a:lnSpc>
                        <a:spcAft>
                          <a:spcPts val="800"/>
                        </a:spcAft>
                      </a:pPr>
                      <a:r>
                        <a:rPr lang="en-US" sz="1000" kern="100" dirty="0">
                          <a:effectLst/>
                        </a:rPr>
                        <a:t>A. Carey, "Medium," 29 07 2019. [Online]. Available: https://medium.com/@alexcarey_s/the-wave-principle-in-theory-practice-1763ad5975ec.</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extLst>
                  <a:ext uri="{0D108BD9-81ED-4DB2-BD59-A6C34878D82A}">
                    <a16:rowId xmlns:a16="http://schemas.microsoft.com/office/drawing/2014/main" val="2466890501"/>
                  </a:ext>
                </a:extLst>
              </a:tr>
              <a:tr h="265638">
                <a:tc>
                  <a:txBody>
                    <a:bodyPr/>
                    <a:lstStyle/>
                    <a:p>
                      <a:pPr>
                        <a:lnSpc>
                          <a:spcPct val="107000"/>
                        </a:lnSpc>
                        <a:spcAft>
                          <a:spcPts val="800"/>
                        </a:spcAft>
                      </a:pPr>
                      <a:r>
                        <a:rPr lang="en-US" sz="1000" kern="100">
                          <a:effectLst/>
                        </a:rPr>
                        <a:t>[3] </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tc>
                  <a:txBody>
                    <a:bodyPr/>
                    <a:lstStyle/>
                    <a:p>
                      <a:pPr>
                        <a:lnSpc>
                          <a:spcPct val="107000"/>
                        </a:lnSpc>
                        <a:spcAft>
                          <a:spcPts val="800"/>
                        </a:spcAft>
                      </a:pPr>
                      <a:r>
                        <a:rPr lang="en-US" sz="1000" kern="100">
                          <a:effectLst/>
                        </a:rPr>
                        <a:t>C. Hurtt, "Animation Mentor," 07 05 2017. [Online]. Available: https://www.animationmentor.com/blog/anticipation-the-12-basic-principles-of-animation/.</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extLst>
                  <a:ext uri="{0D108BD9-81ED-4DB2-BD59-A6C34878D82A}">
                    <a16:rowId xmlns:a16="http://schemas.microsoft.com/office/drawing/2014/main" val="4107996073"/>
                  </a:ext>
                </a:extLst>
              </a:tr>
              <a:tr h="265638">
                <a:tc>
                  <a:txBody>
                    <a:bodyPr/>
                    <a:lstStyle/>
                    <a:p>
                      <a:pPr>
                        <a:lnSpc>
                          <a:spcPct val="107000"/>
                        </a:lnSpc>
                        <a:spcAft>
                          <a:spcPts val="800"/>
                        </a:spcAft>
                      </a:pPr>
                      <a:r>
                        <a:rPr lang="en-US" sz="1000" kern="100">
                          <a:effectLst/>
                        </a:rPr>
                        <a:t>[4] </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tc>
                  <a:txBody>
                    <a:bodyPr/>
                    <a:lstStyle/>
                    <a:p>
                      <a:pPr>
                        <a:lnSpc>
                          <a:spcPct val="107000"/>
                        </a:lnSpc>
                        <a:spcAft>
                          <a:spcPts val="800"/>
                        </a:spcAft>
                      </a:pPr>
                      <a:r>
                        <a:rPr lang="en-US" sz="1000" kern="100">
                          <a:effectLst/>
                        </a:rPr>
                        <a:t>anonymously, "makeagif," 2022. [Online]. Available: https://makeagif.com/gif/4-straight-ahead-pose-to-pose-12-principles-of-animation-nTRaHv.</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extLst>
                  <a:ext uri="{0D108BD9-81ED-4DB2-BD59-A6C34878D82A}">
                    <a16:rowId xmlns:a16="http://schemas.microsoft.com/office/drawing/2014/main" val="1642915567"/>
                  </a:ext>
                </a:extLst>
              </a:tr>
              <a:tr h="265638">
                <a:tc>
                  <a:txBody>
                    <a:bodyPr/>
                    <a:lstStyle/>
                    <a:p>
                      <a:pPr>
                        <a:lnSpc>
                          <a:spcPct val="107000"/>
                        </a:lnSpc>
                        <a:spcAft>
                          <a:spcPts val="800"/>
                        </a:spcAft>
                      </a:pPr>
                      <a:r>
                        <a:rPr lang="en-US" sz="1000" kern="100">
                          <a:effectLst/>
                        </a:rPr>
                        <a:t>[5] </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tc>
                  <a:txBody>
                    <a:bodyPr/>
                    <a:lstStyle/>
                    <a:p>
                      <a:pPr>
                        <a:lnSpc>
                          <a:spcPct val="107000"/>
                        </a:lnSpc>
                        <a:spcAft>
                          <a:spcPts val="800"/>
                        </a:spcAft>
                      </a:pPr>
                      <a:r>
                        <a:rPr lang="en-US" sz="1000" kern="100">
                          <a:effectLst/>
                        </a:rPr>
                        <a:t>S. W. e. al., "D'Source," [Online]. Available: https://dsource.in/course/principles-animation/slow-slow-out.</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extLst>
                  <a:ext uri="{0D108BD9-81ED-4DB2-BD59-A6C34878D82A}">
                    <a16:rowId xmlns:a16="http://schemas.microsoft.com/office/drawing/2014/main" val="2713824102"/>
                  </a:ext>
                </a:extLst>
              </a:tr>
              <a:tr h="265638">
                <a:tc>
                  <a:txBody>
                    <a:bodyPr/>
                    <a:lstStyle/>
                    <a:p>
                      <a:pPr>
                        <a:lnSpc>
                          <a:spcPct val="107000"/>
                        </a:lnSpc>
                        <a:spcAft>
                          <a:spcPts val="800"/>
                        </a:spcAft>
                      </a:pPr>
                      <a:r>
                        <a:rPr lang="en-US" sz="1000" kern="100">
                          <a:effectLst/>
                        </a:rPr>
                        <a:t>[6] </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tc>
                  <a:txBody>
                    <a:bodyPr/>
                    <a:lstStyle/>
                    <a:p>
                      <a:pPr>
                        <a:lnSpc>
                          <a:spcPct val="107000"/>
                        </a:lnSpc>
                        <a:spcAft>
                          <a:spcPts val="800"/>
                        </a:spcAft>
                      </a:pPr>
                      <a:r>
                        <a:rPr lang="en-US" sz="1000" kern="100">
                          <a:effectLst/>
                        </a:rPr>
                        <a:t>"Long Bunny Labs," [Online]. Available: https://longbunnylabs.com/squash-stretch-kit-manual/.</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extLst>
                  <a:ext uri="{0D108BD9-81ED-4DB2-BD59-A6C34878D82A}">
                    <a16:rowId xmlns:a16="http://schemas.microsoft.com/office/drawing/2014/main" val="406970986"/>
                  </a:ext>
                </a:extLst>
              </a:tr>
              <a:tr h="265638">
                <a:tc>
                  <a:txBody>
                    <a:bodyPr/>
                    <a:lstStyle/>
                    <a:p>
                      <a:pPr>
                        <a:lnSpc>
                          <a:spcPct val="107000"/>
                        </a:lnSpc>
                        <a:spcAft>
                          <a:spcPts val="800"/>
                        </a:spcAft>
                      </a:pPr>
                      <a:r>
                        <a:rPr lang="en-US" sz="1000" kern="100">
                          <a:effectLst/>
                        </a:rPr>
                        <a:t>[7] </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tc>
                  <a:txBody>
                    <a:bodyPr/>
                    <a:lstStyle/>
                    <a:p>
                      <a:pPr>
                        <a:lnSpc>
                          <a:spcPct val="107000"/>
                        </a:lnSpc>
                        <a:spcAft>
                          <a:spcPts val="800"/>
                        </a:spcAft>
                      </a:pPr>
                      <a:r>
                        <a:rPr lang="en-US" sz="1000" kern="100" dirty="0">
                          <a:effectLst/>
                        </a:rPr>
                        <a:t>D. Phuc, "</a:t>
                      </a:r>
                      <a:r>
                        <a:rPr lang="en-US" sz="1000" kern="100" dirty="0" err="1">
                          <a:effectLst/>
                        </a:rPr>
                        <a:t>Animost</a:t>
                      </a:r>
                      <a:r>
                        <a:rPr lang="en-US" sz="1000" kern="100" dirty="0">
                          <a:effectLst/>
                        </a:rPr>
                        <a:t>," 31 05 2022. [Online]. Available: https://animost.com/ideas-inspirations/how-does-an-animation-studio-use-the-anticipation-principle/.</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extLst>
                  <a:ext uri="{0D108BD9-81ED-4DB2-BD59-A6C34878D82A}">
                    <a16:rowId xmlns:a16="http://schemas.microsoft.com/office/drawing/2014/main" val="3269924492"/>
                  </a:ext>
                </a:extLst>
              </a:tr>
              <a:tr h="265638">
                <a:tc>
                  <a:txBody>
                    <a:bodyPr/>
                    <a:lstStyle/>
                    <a:p>
                      <a:pPr>
                        <a:lnSpc>
                          <a:spcPct val="107000"/>
                        </a:lnSpc>
                        <a:spcAft>
                          <a:spcPts val="800"/>
                        </a:spcAft>
                      </a:pPr>
                      <a:r>
                        <a:rPr lang="en-US" sz="1000" kern="100">
                          <a:effectLst/>
                        </a:rPr>
                        <a:t>[8] </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tc>
                  <a:txBody>
                    <a:bodyPr/>
                    <a:lstStyle/>
                    <a:p>
                      <a:pPr>
                        <a:lnSpc>
                          <a:spcPct val="107000"/>
                        </a:lnSpc>
                        <a:spcAft>
                          <a:spcPts val="800"/>
                        </a:spcAft>
                      </a:pPr>
                      <a:r>
                        <a:rPr lang="en-US" sz="1000" kern="100">
                          <a:effectLst/>
                        </a:rPr>
                        <a:t>C. F. Parks, "Medium," 10 31 2018. [Online]. Available: https://medium.com/frame-by-frame/the-three-parts-of-staging-c38781211628.</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extLst>
                  <a:ext uri="{0D108BD9-81ED-4DB2-BD59-A6C34878D82A}">
                    <a16:rowId xmlns:a16="http://schemas.microsoft.com/office/drawing/2014/main" val="426508611"/>
                  </a:ext>
                </a:extLst>
              </a:tr>
              <a:tr h="265638">
                <a:tc>
                  <a:txBody>
                    <a:bodyPr/>
                    <a:lstStyle/>
                    <a:p>
                      <a:pPr>
                        <a:lnSpc>
                          <a:spcPct val="107000"/>
                        </a:lnSpc>
                        <a:spcAft>
                          <a:spcPts val="800"/>
                        </a:spcAft>
                      </a:pPr>
                      <a:r>
                        <a:rPr lang="en-US" sz="1000" kern="100">
                          <a:effectLst/>
                        </a:rPr>
                        <a:t>[9] </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tc>
                  <a:txBody>
                    <a:bodyPr/>
                    <a:lstStyle/>
                    <a:p>
                      <a:pPr>
                        <a:lnSpc>
                          <a:spcPct val="107000"/>
                        </a:lnSpc>
                        <a:spcAft>
                          <a:spcPts val="800"/>
                        </a:spcAft>
                      </a:pPr>
                      <a:r>
                        <a:rPr lang="en-US" sz="1000" kern="100" dirty="0">
                          <a:effectLst/>
                        </a:rPr>
                        <a:t>"</a:t>
                      </a:r>
                      <a:r>
                        <a:rPr lang="en-US" sz="1000" kern="100" dirty="0" err="1">
                          <a:effectLst/>
                        </a:rPr>
                        <a:t>Learn.ToonBoom</a:t>
                      </a:r>
                      <a:r>
                        <a:rPr lang="en-US" sz="1000" kern="100" dirty="0">
                          <a:effectLst/>
                        </a:rPr>
                        <a:t>," [Online]. Available: https://learn.toonboom.com/modules/animation-principles/topic/straight-ahead-and-pose-to-pose-principle.</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extLst>
                  <a:ext uri="{0D108BD9-81ED-4DB2-BD59-A6C34878D82A}">
                    <a16:rowId xmlns:a16="http://schemas.microsoft.com/office/drawing/2014/main" val="2121334297"/>
                  </a:ext>
                </a:extLst>
              </a:tr>
              <a:tr h="352392">
                <a:tc>
                  <a:txBody>
                    <a:bodyPr/>
                    <a:lstStyle/>
                    <a:p>
                      <a:pPr>
                        <a:lnSpc>
                          <a:spcPct val="107000"/>
                        </a:lnSpc>
                        <a:spcAft>
                          <a:spcPts val="800"/>
                        </a:spcAft>
                      </a:pPr>
                      <a:r>
                        <a:rPr lang="en-US" sz="1000" kern="100">
                          <a:effectLst/>
                        </a:rPr>
                        <a:t>[10] </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tc>
                  <a:txBody>
                    <a:bodyPr/>
                    <a:lstStyle/>
                    <a:p>
                      <a:pPr>
                        <a:lnSpc>
                          <a:spcPct val="107000"/>
                        </a:lnSpc>
                        <a:spcAft>
                          <a:spcPts val="800"/>
                        </a:spcAft>
                      </a:pPr>
                      <a:r>
                        <a:rPr lang="en-US" sz="1000" kern="100">
                          <a:effectLst/>
                        </a:rPr>
                        <a:t>D. Phuc, "Animost," 29 08 2022. [Online]. Available: https://animost.com/tutorials/follow-through-and-overlapping-action/.</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extLst>
                  <a:ext uri="{0D108BD9-81ED-4DB2-BD59-A6C34878D82A}">
                    <a16:rowId xmlns:a16="http://schemas.microsoft.com/office/drawing/2014/main" val="2381466928"/>
                  </a:ext>
                </a:extLst>
              </a:tr>
              <a:tr h="352392">
                <a:tc>
                  <a:txBody>
                    <a:bodyPr/>
                    <a:lstStyle/>
                    <a:p>
                      <a:pPr>
                        <a:lnSpc>
                          <a:spcPct val="107000"/>
                        </a:lnSpc>
                        <a:spcAft>
                          <a:spcPts val="800"/>
                        </a:spcAft>
                      </a:pPr>
                      <a:r>
                        <a:rPr lang="en-US" sz="1000" kern="100">
                          <a:effectLst/>
                        </a:rPr>
                        <a:t>[11] </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tc>
                  <a:txBody>
                    <a:bodyPr/>
                    <a:lstStyle/>
                    <a:p>
                      <a:pPr>
                        <a:lnSpc>
                          <a:spcPct val="107000"/>
                        </a:lnSpc>
                        <a:spcAft>
                          <a:spcPts val="800"/>
                        </a:spcAft>
                      </a:pPr>
                      <a:r>
                        <a:rPr lang="en-US" sz="1000" kern="100">
                          <a:effectLst/>
                        </a:rPr>
                        <a:t>#2, "Learn.ToonBoom," [Online]. Available: https://learn.toonboom.com/modules/animation-principles/topic/slow-in-and-slow-out-principle.</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extLst>
                  <a:ext uri="{0D108BD9-81ED-4DB2-BD59-A6C34878D82A}">
                    <a16:rowId xmlns:a16="http://schemas.microsoft.com/office/drawing/2014/main" val="3963424733"/>
                  </a:ext>
                </a:extLst>
              </a:tr>
              <a:tr h="352392">
                <a:tc>
                  <a:txBody>
                    <a:bodyPr/>
                    <a:lstStyle/>
                    <a:p>
                      <a:pPr>
                        <a:lnSpc>
                          <a:spcPct val="107000"/>
                        </a:lnSpc>
                        <a:spcAft>
                          <a:spcPts val="800"/>
                        </a:spcAft>
                      </a:pPr>
                      <a:r>
                        <a:rPr lang="en-US" sz="1000" kern="100">
                          <a:effectLst/>
                        </a:rPr>
                        <a:t>[12] </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tc>
                  <a:txBody>
                    <a:bodyPr/>
                    <a:lstStyle/>
                    <a:p>
                      <a:pPr>
                        <a:lnSpc>
                          <a:spcPct val="107000"/>
                        </a:lnSpc>
                        <a:spcAft>
                          <a:spcPts val="800"/>
                        </a:spcAft>
                      </a:pPr>
                      <a:r>
                        <a:rPr lang="en-US" sz="1000" kern="100">
                          <a:effectLst/>
                        </a:rPr>
                        <a:t>"Swardson," [Online]. Available: https://swardson.com/unm/animation1/mod06-arcs.php.</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extLst>
                  <a:ext uri="{0D108BD9-81ED-4DB2-BD59-A6C34878D82A}">
                    <a16:rowId xmlns:a16="http://schemas.microsoft.com/office/drawing/2014/main" val="1733695153"/>
                  </a:ext>
                </a:extLst>
              </a:tr>
              <a:tr h="352392">
                <a:tc>
                  <a:txBody>
                    <a:bodyPr/>
                    <a:lstStyle/>
                    <a:p>
                      <a:pPr>
                        <a:lnSpc>
                          <a:spcPct val="107000"/>
                        </a:lnSpc>
                        <a:spcAft>
                          <a:spcPts val="800"/>
                        </a:spcAft>
                      </a:pPr>
                      <a:r>
                        <a:rPr lang="en-US" sz="1000" kern="100">
                          <a:effectLst/>
                        </a:rPr>
                        <a:t>[13] </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tc>
                  <a:txBody>
                    <a:bodyPr/>
                    <a:lstStyle/>
                    <a:p>
                      <a:pPr>
                        <a:lnSpc>
                          <a:spcPct val="107000"/>
                        </a:lnSpc>
                        <a:spcAft>
                          <a:spcPts val="800"/>
                        </a:spcAft>
                      </a:pPr>
                      <a:r>
                        <a:rPr lang="en-US" sz="1000" kern="100">
                          <a:effectLst/>
                        </a:rPr>
                        <a:t>W. F. &amp;. R. Kuczera, "Robert Kuczera," [Online]. Available: https://www.robert-kuczera.de/3d-character-animation-tutorial-secondary-actoin.html.</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extLst>
                  <a:ext uri="{0D108BD9-81ED-4DB2-BD59-A6C34878D82A}">
                    <a16:rowId xmlns:a16="http://schemas.microsoft.com/office/drawing/2014/main" val="3590136551"/>
                  </a:ext>
                </a:extLst>
              </a:tr>
              <a:tr h="352392">
                <a:tc>
                  <a:txBody>
                    <a:bodyPr/>
                    <a:lstStyle/>
                    <a:p>
                      <a:pPr>
                        <a:lnSpc>
                          <a:spcPct val="107000"/>
                        </a:lnSpc>
                        <a:spcAft>
                          <a:spcPts val="800"/>
                        </a:spcAft>
                      </a:pPr>
                      <a:r>
                        <a:rPr lang="en-US" sz="1000" kern="100">
                          <a:effectLst/>
                        </a:rPr>
                        <a:t>[14] </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tc>
                  <a:txBody>
                    <a:bodyPr/>
                    <a:lstStyle/>
                    <a:p>
                      <a:pPr>
                        <a:lnSpc>
                          <a:spcPct val="107000"/>
                        </a:lnSpc>
                        <a:spcAft>
                          <a:spcPts val="800"/>
                        </a:spcAft>
                      </a:pPr>
                      <a:r>
                        <a:rPr lang="en-US" sz="1000" kern="100">
                          <a:effectLst/>
                        </a:rPr>
                        <a:t>"evl.uic," [Online]. Available: https://www.evl.uic.edu/ralph/508S99/timing.html.</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extLst>
                  <a:ext uri="{0D108BD9-81ED-4DB2-BD59-A6C34878D82A}">
                    <a16:rowId xmlns:a16="http://schemas.microsoft.com/office/drawing/2014/main" val="34791572"/>
                  </a:ext>
                </a:extLst>
              </a:tr>
              <a:tr h="352392">
                <a:tc>
                  <a:txBody>
                    <a:bodyPr/>
                    <a:lstStyle/>
                    <a:p>
                      <a:pPr>
                        <a:lnSpc>
                          <a:spcPct val="107000"/>
                        </a:lnSpc>
                        <a:spcAft>
                          <a:spcPts val="800"/>
                        </a:spcAft>
                      </a:pPr>
                      <a:r>
                        <a:rPr lang="en-US" sz="1000" kern="100">
                          <a:effectLst/>
                        </a:rPr>
                        <a:t>[15] </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tc>
                  <a:txBody>
                    <a:bodyPr/>
                    <a:lstStyle/>
                    <a:p>
                      <a:pPr>
                        <a:lnSpc>
                          <a:spcPct val="107000"/>
                        </a:lnSpc>
                        <a:spcAft>
                          <a:spcPts val="800"/>
                        </a:spcAft>
                      </a:pPr>
                      <a:r>
                        <a:rPr lang="en-US" sz="1000" kern="100">
                          <a:effectLst/>
                        </a:rPr>
                        <a:t>youtube.com, "Pinterest," [Online]. Available: https://www.pinterest.co.uk/pin/26740191523361616/.</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extLst>
                  <a:ext uri="{0D108BD9-81ED-4DB2-BD59-A6C34878D82A}">
                    <a16:rowId xmlns:a16="http://schemas.microsoft.com/office/drawing/2014/main" val="2159054457"/>
                  </a:ext>
                </a:extLst>
              </a:tr>
              <a:tr h="352392">
                <a:tc>
                  <a:txBody>
                    <a:bodyPr/>
                    <a:lstStyle/>
                    <a:p>
                      <a:pPr>
                        <a:lnSpc>
                          <a:spcPct val="107000"/>
                        </a:lnSpc>
                        <a:spcAft>
                          <a:spcPts val="800"/>
                        </a:spcAft>
                      </a:pPr>
                      <a:r>
                        <a:rPr lang="en-US" sz="1000" kern="100">
                          <a:effectLst/>
                        </a:rPr>
                        <a:t>[16] </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tc>
                  <a:txBody>
                    <a:bodyPr/>
                    <a:lstStyle/>
                    <a:p>
                      <a:pPr>
                        <a:lnSpc>
                          <a:spcPct val="107000"/>
                        </a:lnSpc>
                        <a:spcAft>
                          <a:spcPts val="800"/>
                        </a:spcAft>
                      </a:pPr>
                      <a:r>
                        <a:rPr lang="en-US" sz="1000" kern="100">
                          <a:effectLst/>
                        </a:rPr>
                        <a:t>"FloobyNooby," [Online]. Available: http://www.floobynooby.com/ICAN3211/11Soliddrawing.html.</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extLst>
                  <a:ext uri="{0D108BD9-81ED-4DB2-BD59-A6C34878D82A}">
                    <a16:rowId xmlns:a16="http://schemas.microsoft.com/office/drawing/2014/main" val="3663166396"/>
                  </a:ext>
                </a:extLst>
              </a:tr>
              <a:tr h="352392">
                <a:tc>
                  <a:txBody>
                    <a:bodyPr/>
                    <a:lstStyle/>
                    <a:p>
                      <a:pPr>
                        <a:lnSpc>
                          <a:spcPct val="107000"/>
                        </a:lnSpc>
                        <a:spcAft>
                          <a:spcPts val="800"/>
                        </a:spcAft>
                      </a:pPr>
                      <a:r>
                        <a:rPr lang="en-US" sz="1000" kern="100">
                          <a:effectLst/>
                        </a:rPr>
                        <a:t>[17] </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tc>
                  <a:txBody>
                    <a:bodyPr/>
                    <a:lstStyle/>
                    <a:p>
                      <a:pPr>
                        <a:lnSpc>
                          <a:spcPct val="107000"/>
                        </a:lnSpc>
                        <a:spcAft>
                          <a:spcPts val="800"/>
                        </a:spcAft>
                      </a:pPr>
                      <a:r>
                        <a:rPr lang="en-US" sz="1000" kern="100">
                          <a:effectLst/>
                        </a:rPr>
                        <a:t>a. V. P. et., "D' Source," [Online]. Available: https://www.dsource.in/course/principles-animation/appeal.</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extLst>
                  <a:ext uri="{0D108BD9-81ED-4DB2-BD59-A6C34878D82A}">
                    <a16:rowId xmlns:a16="http://schemas.microsoft.com/office/drawing/2014/main" val="4112779823"/>
                  </a:ext>
                </a:extLst>
              </a:tr>
              <a:tr h="352392">
                <a:tc>
                  <a:txBody>
                    <a:bodyPr/>
                    <a:lstStyle/>
                    <a:p>
                      <a:pPr>
                        <a:lnSpc>
                          <a:spcPct val="107000"/>
                        </a:lnSpc>
                        <a:spcAft>
                          <a:spcPts val="800"/>
                        </a:spcAft>
                      </a:pPr>
                      <a:r>
                        <a:rPr lang="en-US" sz="1000" kern="100">
                          <a:effectLst/>
                        </a:rPr>
                        <a:t>[18] </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tc>
                  <a:txBody>
                    <a:bodyPr/>
                    <a:lstStyle/>
                    <a:p>
                      <a:pPr>
                        <a:lnSpc>
                          <a:spcPct val="107000"/>
                        </a:lnSpc>
                        <a:spcAft>
                          <a:spcPts val="800"/>
                        </a:spcAft>
                      </a:pPr>
                      <a:r>
                        <a:rPr lang="en-US" sz="1000" kern="100">
                          <a:effectLst/>
                        </a:rPr>
                        <a:t>M. L. Channel, "YouTube," 2020. [Online]. Available: https://www.youtube.com/watch?v=njC8Z3knaDI.</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extLst>
                  <a:ext uri="{0D108BD9-81ED-4DB2-BD59-A6C34878D82A}">
                    <a16:rowId xmlns:a16="http://schemas.microsoft.com/office/drawing/2014/main" val="1796665426"/>
                  </a:ext>
                </a:extLst>
              </a:tr>
              <a:tr h="352392">
                <a:tc>
                  <a:txBody>
                    <a:bodyPr/>
                    <a:lstStyle/>
                    <a:p>
                      <a:pPr>
                        <a:lnSpc>
                          <a:spcPct val="107000"/>
                        </a:lnSpc>
                        <a:spcAft>
                          <a:spcPts val="800"/>
                        </a:spcAft>
                      </a:pPr>
                      <a:r>
                        <a:rPr lang="en-US" sz="1000" kern="100">
                          <a:effectLst/>
                        </a:rPr>
                        <a:t>[19] </a:t>
                      </a:r>
                      <a:endParaRPr lang="en-GB" sz="1000" kern="10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tc>
                  <a:txBody>
                    <a:bodyPr/>
                    <a:lstStyle/>
                    <a:p>
                      <a:pPr>
                        <a:lnSpc>
                          <a:spcPct val="107000"/>
                        </a:lnSpc>
                        <a:spcAft>
                          <a:spcPts val="800"/>
                        </a:spcAft>
                      </a:pPr>
                      <a:r>
                        <a:rPr lang="en-US" sz="1000" kern="100" dirty="0">
                          <a:effectLst/>
                        </a:rPr>
                        <a:t>J. </a:t>
                      </a:r>
                      <a:r>
                        <a:rPr lang="en-US" sz="1000" kern="100" dirty="0" err="1">
                          <a:effectLst/>
                        </a:rPr>
                        <a:t>Piejko</a:t>
                      </a:r>
                      <a:r>
                        <a:rPr lang="en-US" sz="1000" kern="100" dirty="0">
                          <a:effectLst/>
                        </a:rPr>
                        <a:t>, "YouTube," 2020. [Online]. Available: https://www.youtube.com/watch?v=3GyuVNN4oTc.</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2789" marR="2789" marT="2789" marB="2789">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4">
                        <a:lumMod val="75000"/>
                      </a:schemeClr>
                    </a:solidFill>
                  </a:tcPr>
                </a:tc>
                <a:extLst>
                  <a:ext uri="{0D108BD9-81ED-4DB2-BD59-A6C34878D82A}">
                    <a16:rowId xmlns:a16="http://schemas.microsoft.com/office/drawing/2014/main" val="4021301898"/>
                  </a:ext>
                </a:extLst>
              </a:tr>
            </a:tbl>
          </a:graphicData>
        </a:graphic>
      </p:graphicFrame>
    </p:spTree>
    <p:extLst>
      <p:ext uri="{BB962C8B-B14F-4D97-AF65-F5344CB8AC3E}">
        <p14:creationId xmlns:p14="http://schemas.microsoft.com/office/powerpoint/2010/main" val="86483209"/>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E155078-021E-49AB-8F30-C53CA1A5999D}">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04082C27-02EB-4B4A-A84F-7021AA79D4D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26757D5-6F93-45B0-82A2-39BC87D70F3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Travel design</Template>
  <TotalTime>434</TotalTime>
  <Words>2291</Words>
  <Application>Microsoft Office PowerPoint</Application>
  <PresentationFormat>Widescreen</PresentationFormat>
  <Paragraphs>140</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Calibri</vt:lpstr>
      <vt:lpstr>Franklin Gothic Book</vt:lpstr>
      <vt:lpstr>Open Sans</vt:lpstr>
      <vt:lpstr>Crop</vt:lpstr>
      <vt:lpstr>Advanced Character Animation</vt:lpstr>
      <vt:lpstr>LINK TO ANIMATION</vt:lpstr>
      <vt:lpstr>Principles of Animation</vt:lpstr>
      <vt:lpstr>PowerPoint Presentation</vt:lpstr>
      <vt:lpstr>PowerPoint Presentation</vt:lpstr>
      <vt:lpstr>Animation Principles</vt:lpstr>
      <vt:lpstr>Arcs</vt:lpstr>
      <vt:lpstr>Anticipation</vt:lpstr>
      <vt:lpstr>Straight ahead and Pose to Pose</vt:lpstr>
      <vt:lpstr>Staging</vt:lpstr>
      <vt:lpstr>Slow in and slow out</vt:lpstr>
      <vt:lpstr>Research</vt:lpstr>
      <vt:lpstr>Thank you</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Character Animation</dc:title>
  <dc:creator>Griffith Bowen (2214266)</dc:creator>
  <cp:lastModifiedBy>Griffith Bowen (2214266)</cp:lastModifiedBy>
  <cp:revision>26</cp:revision>
  <dcterms:created xsi:type="dcterms:W3CDTF">2023-12-08T20:26:54Z</dcterms:created>
  <dcterms:modified xsi:type="dcterms:W3CDTF">2023-12-14T14:54:07Z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