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56" r:id="rId1"/>
  </p:sldMasterIdLst>
  <p:notesMasterIdLst>
    <p:notesMasterId r:id="rId81"/>
  </p:notesMasterIdLst>
  <p:sldIdLst>
    <p:sldId id="256" r:id="rId2"/>
    <p:sldId id="314" r:id="rId3"/>
    <p:sldId id="301" r:id="rId4"/>
    <p:sldId id="303" r:id="rId5"/>
    <p:sldId id="302" r:id="rId6"/>
    <p:sldId id="304" r:id="rId7"/>
    <p:sldId id="297" r:id="rId8"/>
    <p:sldId id="298" r:id="rId9"/>
    <p:sldId id="316" r:id="rId10"/>
    <p:sldId id="299" r:id="rId11"/>
    <p:sldId id="305" r:id="rId12"/>
    <p:sldId id="284" r:id="rId13"/>
    <p:sldId id="285" r:id="rId14"/>
    <p:sldId id="286" r:id="rId15"/>
    <p:sldId id="287" r:id="rId16"/>
    <p:sldId id="288" r:id="rId17"/>
    <p:sldId id="289" r:id="rId18"/>
    <p:sldId id="290" r:id="rId19"/>
    <p:sldId id="318" r:id="rId20"/>
    <p:sldId id="317" r:id="rId21"/>
    <p:sldId id="320" r:id="rId22"/>
    <p:sldId id="319" r:id="rId23"/>
    <p:sldId id="321" r:id="rId24"/>
    <p:sldId id="322" r:id="rId25"/>
    <p:sldId id="323" r:id="rId26"/>
    <p:sldId id="292" r:id="rId27"/>
    <p:sldId id="325" r:id="rId28"/>
    <p:sldId id="329" r:id="rId29"/>
    <p:sldId id="330" r:id="rId30"/>
    <p:sldId id="343" r:id="rId31"/>
    <p:sldId id="344" r:id="rId32"/>
    <p:sldId id="345" r:id="rId33"/>
    <p:sldId id="346" r:id="rId34"/>
    <p:sldId id="347" r:id="rId35"/>
    <p:sldId id="349" r:id="rId36"/>
    <p:sldId id="324" r:id="rId37"/>
    <p:sldId id="293" r:id="rId38"/>
    <p:sldId id="331" r:id="rId39"/>
    <p:sldId id="328" r:id="rId40"/>
    <p:sldId id="336" r:id="rId41"/>
    <p:sldId id="333" r:id="rId42"/>
    <p:sldId id="335" r:id="rId43"/>
    <p:sldId id="334" r:id="rId44"/>
    <p:sldId id="337" r:id="rId45"/>
    <p:sldId id="339" r:id="rId46"/>
    <p:sldId id="340" r:id="rId47"/>
    <p:sldId id="341" r:id="rId48"/>
    <p:sldId id="342" r:id="rId49"/>
    <p:sldId id="338" r:id="rId50"/>
    <p:sldId id="295" r:id="rId51"/>
    <p:sldId id="326" r:id="rId52"/>
    <p:sldId id="300" r:id="rId53"/>
    <p:sldId id="296" r:id="rId54"/>
    <p:sldId id="257" r:id="rId55"/>
    <p:sldId id="258" r:id="rId56"/>
    <p:sldId id="259" r:id="rId57"/>
    <p:sldId id="279" r:id="rId58"/>
    <p:sldId id="307" r:id="rId59"/>
    <p:sldId id="260" r:id="rId60"/>
    <p:sldId id="261" r:id="rId61"/>
    <p:sldId id="306" r:id="rId62"/>
    <p:sldId id="262" r:id="rId63"/>
    <p:sldId id="308" r:id="rId64"/>
    <p:sldId id="263" r:id="rId65"/>
    <p:sldId id="264" r:id="rId66"/>
    <p:sldId id="280" r:id="rId67"/>
    <p:sldId id="309" r:id="rId68"/>
    <p:sldId id="281" r:id="rId69"/>
    <p:sldId id="266" r:id="rId70"/>
    <p:sldId id="267" r:id="rId71"/>
    <p:sldId id="282" r:id="rId72"/>
    <p:sldId id="310" r:id="rId73"/>
    <p:sldId id="269" r:id="rId74"/>
    <p:sldId id="268" r:id="rId75"/>
    <p:sldId id="311" r:id="rId76"/>
    <p:sldId id="283" r:id="rId77"/>
    <p:sldId id="312" r:id="rId78"/>
    <p:sldId id="313" r:id="rId79"/>
    <p:sldId id="315" r:id="rId8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269"/>
    <p:restoredTop sz="86233"/>
  </p:normalViewPr>
  <p:slideViewPr>
    <p:cSldViewPr snapToGrid="0" snapToObjects="1">
      <p:cViewPr varScale="1">
        <p:scale>
          <a:sx n="100" d="100"/>
          <a:sy n="100" d="100"/>
        </p:scale>
        <p:origin x="138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presProps" Target="presProp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247C752-ECFB-0241-9D42-82D7AD53CBD1}" type="datetimeFigureOut">
              <a:rPr lang="en-US" smtClean="0"/>
              <a:t>10/17/2018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A63318-A0B4-E84D-94F1-860980902C6A}" type="slidenum">
              <a:rPr lang="en-US" smtClean="0"/>
              <a:t>‹#›</a:t>
            </a:fld>
            <a:endParaRPr lang="en-US"/>
          </a:p>
        </p:txBody>
      </p:sp>
    </p:spTree>
    <p:extLst>
      <p:ext uri="{BB962C8B-B14F-4D97-AF65-F5344CB8AC3E}">
        <p14:creationId xmlns:p14="http://schemas.microsoft.com/office/powerpoint/2010/main" val="545069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Power distance </a:t>
            </a:r>
            <a:r>
              <a:rPr lang="en-GB" sz="1200" kern="1200" dirty="0">
                <a:solidFill>
                  <a:schemeClr val="tx1"/>
                </a:solidFill>
                <a:effectLst/>
                <a:latin typeface="+mn-lt"/>
                <a:ea typeface="+mn-ea"/>
                <a:cs typeface="+mn-cs"/>
              </a:rPr>
              <a:t>can be defined as the extent to which the less powerful members of institutions and </a:t>
            </a:r>
            <a:endParaRPr lang="en-GB" dirty="0"/>
          </a:p>
          <a:p>
            <a:r>
              <a:rPr lang="en-GB" sz="1200" kern="1200" dirty="0">
                <a:solidFill>
                  <a:schemeClr val="tx1"/>
                </a:solidFill>
                <a:effectLst/>
                <a:latin typeface="+mn-lt"/>
                <a:ea typeface="+mn-ea"/>
                <a:cs typeface="+mn-cs"/>
              </a:rPr>
              <a:t>organizations within a country expect and accept that power is distributed unequally. </a:t>
            </a:r>
            <a:endParaRPr lang="en-GB" dirty="0"/>
          </a:p>
          <a:p>
            <a:r>
              <a:rPr lang="en-GB" sz="1200" i="1" kern="1200" dirty="0">
                <a:solidFill>
                  <a:schemeClr val="tx1"/>
                </a:solidFill>
                <a:effectLst/>
                <a:latin typeface="+mn-lt"/>
                <a:ea typeface="+mn-ea"/>
                <a:cs typeface="+mn-cs"/>
              </a:rPr>
              <a:t>'Institutions' are the basic elements of society like the family, school, and the community; 'organizations' are the places where people work. </a:t>
            </a:r>
            <a:endParaRPr lang="en-GB" dirty="0"/>
          </a:p>
          <a:p>
            <a:r>
              <a:rPr lang="en-GB" sz="1200" b="1" kern="1200" dirty="0">
                <a:solidFill>
                  <a:schemeClr val="tx1"/>
                </a:solidFill>
                <a:effectLst/>
                <a:latin typeface="+mn-lt"/>
                <a:ea typeface="+mn-ea"/>
                <a:cs typeface="+mn-cs"/>
              </a:rPr>
              <a:t>Individualism </a:t>
            </a:r>
            <a:r>
              <a:rPr lang="en-GB" sz="1200" kern="1200" dirty="0">
                <a:solidFill>
                  <a:schemeClr val="tx1"/>
                </a:solidFill>
                <a:effectLst/>
                <a:latin typeface="+mn-lt"/>
                <a:ea typeface="+mn-ea"/>
                <a:cs typeface="+mn-cs"/>
              </a:rPr>
              <a:t>pertains to societies in which the ties between individuals are loose: everyone is expected to look after himself or herself and his or her immediate family. Collectivism as its opposite pertains to societies in which people from birth onwards are integrated into strong, cohesive ingroups, which throughout people's lifetime continue to protect them in exchange for unquestioning loyalty. </a:t>
            </a:r>
            <a:endParaRPr lang="en-GB" dirty="0"/>
          </a:p>
          <a:p>
            <a:r>
              <a:rPr lang="en-GB" sz="1200" b="1" i="1" kern="1200" dirty="0">
                <a:solidFill>
                  <a:schemeClr val="tx1"/>
                </a:solidFill>
                <a:effectLst/>
                <a:latin typeface="+mn-lt"/>
                <a:ea typeface="+mn-ea"/>
                <a:cs typeface="+mn-cs"/>
              </a:rPr>
              <a:t>Masculinity </a:t>
            </a:r>
            <a:r>
              <a:rPr lang="en-GB" sz="1200" kern="1200" dirty="0">
                <a:solidFill>
                  <a:schemeClr val="tx1"/>
                </a:solidFill>
                <a:effectLst/>
                <a:latin typeface="+mn-lt"/>
                <a:ea typeface="+mn-ea"/>
                <a:cs typeface="+mn-cs"/>
              </a:rPr>
              <a:t>indicates the extent to which the dominant values of a society are "masculine" (e.g., assertive and competitive). </a:t>
            </a:r>
            <a:r>
              <a:rPr lang="en-GB" sz="1200" b="1" i="1" kern="1200" dirty="0">
                <a:solidFill>
                  <a:schemeClr val="tx1"/>
                </a:solidFill>
                <a:effectLst/>
                <a:latin typeface="+mn-lt"/>
                <a:ea typeface="+mn-ea"/>
                <a:cs typeface="+mn-cs"/>
              </a:rPr>
              <a:t>Masculinity </a:t>
            </a:r>
            <a:r>
              <a:rPr lang="en-GB" sz="1200" kern="1200" dirty="0">
                <a:solidFill>
                  <a:schemeClr val="tx1"/>
                </a:solidFill>
                <a:effectLst/>
                <a:latin typeface="+mn-lt"/>
                <a:ea typeface="+mn-ea"/>
                <a:cs typeface="+mn-cs"/>
              </a:rPr>
              <a:t>pertains to societies in which social gender roles are clearly distinct (i.e., men are supposed to be assertive, tough, and focused on material success whereas women are supposed to be more modest, tender, and concerned with the quality of life. </a:t>
            </a:r>
            <a:r>
              <a:rPr lang="en-GB" sz="1200" b="1" i="1" kern="1200" dirty="0">
                <a:solidFill>
                  <a:schemeClr val="tx1"/>
                </a:solidFill>
                <a:effectLst/>
                <a:latin typeface="+mn-lt"/>
                <a:ea typeface="+mn-ea"/>
                <a:cs typeface="+mn-cs"/>
              </a:rPr>
              <a:t>Femininity </a:t>
            </a:r>
            <a:r>
              <a:rPr lang="en-GB" sz="1200" kern="1200" dirty="0">
                <a:solidFill>
                  <a:schemeClr val="tx1"/>
                </a:solidFill>
                <a:effectLst/>
                <a:latin typeface="+mn-lt"/>
                <a:ea typeface="+mn-ea"/>
                <a:cs typeface="+mn-cs"/>
              </a:rPr>
              <a:t>pertains to societies in which social gender roles overlap i.e., both men and women are supposed to be modest, tender, and concerned with the quality of life. </a:t>
            </a:r>
            <a:endParaRPr lang="en-GB" dirty="0"/>
          </a:p>
          <a:p>
            <a:r>
              <a:rPr lang="en-GB" sz="1200" b="1" kern="1200" dirty="0">
                <a:solidFill>
                  <a:schemeClr val="tx1"/>
                </a:solidFill>
                <a:effectLst/>
                <a:latin typeface="+mn-lt"/>
                <a:ea typeface="+mn-ea"/>
                <a:cs typeface="+mn-cs"/>
              </a:rPr>
              <a:t>Uncertainty avoidance </a:t>
            </a:r>
            <a:r>
              <a:rPr lang="en-GB" sz="1200" kern="1200" dirty="0">
                <a:solidFill>
                  <a:schemeClr val="tx1"/>
                </a:solidFill>
                <a:effectLst/>
                <a:latin typeface="+mn-lt"/>
                <a:ea typeface="+mn-ea"/>
                <a:cs typeface="+mn-cs"/>
              </a:rPr>
              <a:t>can be defined as </a:t>
            </a:r>
            <a:r>
              <a:rPr lang="en-GB" sz="1200" i="1" kern="1200" dirty="0">
                <a:solidFill>
                  <a:schemeClr val="tx1"/>
                </a:solidFill>
                <a:effectLst/>
                <a:latin typeface="+mn-lt"/>
                <a:ea typeface="+mn-ea"/>
                <a:cs typeface="+mn-cs"/>
              </a:rPr>
              <a:t>the extent to which the members of a culture feel threatened by uncertain or unknown situations </a:t>
            </a:r>
            <a:r>
              <a:rPr lang="en-GB" sz="1200" kern="1200" dirty="0">
                <a:solidFill>
                  <a:schemeClr val="tx1"/>
                </a:solidFill>
                <a:effectLst/>
                <a:latin typeface="+mn-lt"/>
                <a:ea typeface="+mn-ea"/>
                <a:cs typeface="+mn-cs"/>
              </a:rPr>
              <a:t>and try to avoid such situations</a:t>
            </a:r>
            <a:r>
              <a:rPr lang="en-GB" sz="1200" i="1"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This feeling is, among other things, expressed through nervous stress and in a need for predictability: a need for written and unwritten rules. </a:t>
            </a:r>
            <a:endParaRPr lang="en-GB" dirty="0"/>
          </a:p>
          <a:p>
            <a:endParaRPr lang="en-US" dirty="0"/>
          </a:p>
        </p:txBody>
      </p:sp>
      <p:sp>
        <p:nvSpPr>
          <p:cNvPr id="4" name="Slide Number Placeholder 3"/>
          <p:cNvSpPr>
            <a:spLocks noGrp="1"/>
          </p:cNvSpPr>
          <p:nvPr>
            <p:ph type="sldNum" sz="quarter" idx="10"/>
          </p:nvPr>
        </p:nvSpPr>
        <p:spPr/>
        <p:txBody>
          <a:bodyPr/>
          <a:lstStyle/>
          <a:p>
            <a:fld id="{ABA63318-A0B4-E84D-94F1-860980902C6A}" type="slidenum">
              <a:rPr lang="en-US" smtClean="0"/>
              <a:t>18</a:t>
            </a:fld>
            <a:endParaRPr lang="en-US"/>
          </a:p>
        </p:txBody>
      </p:sp>
    </p:spTree>
    <p:extLst>
      <p:ext uri="{BB962C8B-B14F-4D97-AF65-F5344CB8AC3E}">
        <p14:creationId xmlns:p14="http://schemas.microsoft.com/office/powerpoint/2010/main" val="23190818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8E7C409-0134-43D4-988E-9A9111D76DA8}" type="slidenum">
              <a:rPr lang="en-US" altLang="en-US"/>
              <a:pPr/>
              <a:t>33</a:t>
            </a:fld>
            <a:endParaRPr lang="en-US" altLang="en-US"/>
          </a:p>
        </p:txBody>
      </p:sp>
      <p:sp>
        <p:nvSpPr>
          <p:cNvPr id="74754" name="Rectangle 2"/>
          <p:cNvSpPr>
            <a:spLocks noRot="1" noChangeArrowheads="1" noTextEdit="1"/>
          </p:cNvSpPr>
          <p:nvPr>
            <p:ph type="sldImg"/>
          </p:nvPr>
        </p:nvSpPr>
        <p:spPr>
          <a:xfrm>
            <a:off x="409575" y="696913"/>
            <a:ext cx="6192838" cy="3484562"/>
          </a:xfrm>
          <a:ln w="12700" cap="flat"/>
        </p:spPr>
      </p:sp>
      <p:sp>
        <p:nvSpPr>
          <p:cNvPr id="74755" name="Rectangle 3"/>
          <p:cNvSpPr>
            <a:spLocks noGrp="1" noChangeArrowheads="1"/>
          </p:cNvSpPr>
          <p:nvPr>
            <p:ph type="body" idx="1"/>
          </p:nvPr>
        </p:nvSpPr>
        <p:spPr>
          <a:xfrm>
            <a:off x="935038" y="4414838"/>
            <a:ext cx="5140325" cy="4184650"/>
          </a:xfrm>
          <a:ln/>
        </p:spPr>
        <p:txBody>
          <a:bodyPr lIns="93605" tIns="46803" rIns="93605" bIns="46803"/>
          <a:lstStyle/>
          <a:p>
            <a:endParaRPr lang="en-US" altLang="en-US"/>
          </a:p>
        </p:txBody>
      </p:sp>
    </p:spTree>
    <p:extLst>
      <p:ext uri="{BB962C8B-B14F-4D97-AF65-F5344CB8AC3E}">
        <p14:creationId xmlns:p14="http://schemas.microsoft.com/office/powerpoint/2010/main" val="17017645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D7BDDAA-4B4B-443F-8985-59BFE4141804}" type="slidenum">
              <a:rPr lang="en-US" altLang="en-US"/>
              <a:pPr/>
              <a:t>34</a:t>
            </a:fld>
            <a:endParaRPr lang="en-US" altLang="en-US"/>
          </a:p>
        </p:txBody>
      </p:sp>
      <p:sp>
        <p:nvSpPr>
          <p:cNvPr id="76802" name="Rectangle 2"/>
          <p:cNvSpPr>
            <a:spLocks noRot="1" noChangeArrowheads="1" noTextEdit="1"/>
          </p:cNvSpPr>
          <p:nvPr>
            <p:ph type="sldImg"/>
          </p:nvPr>
        </p:nvSpPr>
        <p:spPr>
          <a:xfrm>
            <a:off x="409575" y="696913"/>
            <a:ext cx="6192838" cy="3484562"/>
          </a:xfrm>
          <a:ln w="12700" cap="flat"/>
        </p:spPr>
      </p:sp>
      <p:sp>
        <p:nvSpPr>
          <p:cNvPr id="76803" name="Rectangle 3"/>
          <p:cNvSpPr>
            <a:spLocks noGrp="1" noChangeArrowheads="1"/>
          </p:cNvSpPr>
          <p:nvPr>
            <p:ph type="body" idx="1"/>
          </p:nvPr>
        </p:nvSpPr>
        <p:spPr>
          <a:xfrm>
            <a:off x="935038" y="4414838"/>
            <a:ext cx="5140325" cy="4184650"/>
          </a:xfrm>
          <a:ln/>
        </p:spPr>
        <p:txBody>
          <a:bodyPr lIns="93605" tIns="46803" rIns="93605" bIns="46803"/>
          <a:lstStyle/>
          <a:p>
            <a:endParaRPr lang="en-US" altLang="en-US"/>
          </a:p>
        </p:txBody>
      </p:sp>
    </p:spTree>
    <p:extLst>
      <p:ext uri="{BB962C8B-B14F-4D97-AF65-F5344CB8AC3E}">
        <p14:creationId xmlns:p14="http://schemas.microsoft.com/office/powerpoint/2010/main" val="33798601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https://www.theguardian.com/world/2015/feb/22/japan-long-hours-work-culture-overwork-paid-holiday-law</a:t>
            </a:r>
            <a:endParaRPr lang="en-GB" dirty="0"/>
          </a:p>
        </p:txBody>
      </p:sp>
      <p:sp>
        <p:nvSpPr>
          <p:cNvPr id="4" name="Slide Number Placeholder 3"/>
          <p:cNvSpPr>
            <a:spLocks noGrp="1"/>
          </p:cNvSpPr>
          <p:nvPr>
            <p:ph type="sldNum" sz="quarter" idx="10"/>
          </p:nvPr>
        </p:nvSpPr>
        <p:spPr/>
        <p:txBody>
          <a:bodyPr/>
          <a:lstStyle/>
          <a:p>
            <a:fld id="{ABA63318-A0B4-E84D-94F1-860980902C6A}" type="slidenum">
              <a:rPr lang="en-US" smtClean="0"/>
              <a:t>41</a:t>
            </a:fld>
            <a:endParaRPr lang="en-US"/>
          </a:p>
        </p:txBody>
      </p:sp>
    </p:spTree>
    <p:extLst>
      <p:ext uri="{BB962C8B-B14F-4D97-AF65-F5344CB8AC3E}">
        <p14:creationId xmlns:p14="http://schemas.microsoft.com/office/powerpoint/2010/main" val="15819047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Ema</a:t>
            </a:r>
            <a:r>
              <a:rPr lang="en-GB" dirty="0" smtClean="0"/>
              <a:t> </a:t>
            </a:r>
            <a:r>
              <a:rPr lang="en-GB" dirty="0" err="1" smtClean="0"/>
              <a:t>solberg</a:t>
            </a:r>
            <a:endParaRPr lang="en-GB" dirty="0"/>
          </a:p>
        </p:txBody>
      </p:sp>
      <p:sp>
        <p:nvSpPr>
          <p:cNvPr id="4" name="Slide Number Placeholder 3"/>
          <p:cNvSpPr>
            <a:spLocks noGrp="1"/>
          </p:cNvSpPr>
          <p:nvPr>
            <p:ph type="sldNum" sz="quarter" idx="10"/>
          </p:nvPr>
        </p:nvSpPr>
        <p:spPr/>
        <p:txBody>
          <a:bodyPr/>
          <a:lstStyle/>
          <a:p>
            <a:fld id="{ABA63318-A0B4-E84D-94F1-860980902C6A}" type="slidenum">
              <a:rPr lang="en-US" smtClean="0"/>
              <a:t>42</a:t>
            </a:fld>
            <a:endParaRPr lang="en-US"/>
          </a:p>
        </p:txBody>
      </p:sp>
    </p:spTree>
    <p:extLst>
      <p:ext uri="{BB962C8B-B14F-4D97-AF65-F5344CB8AC3E}">
        <p14:creationId xmlns:p14="http://schemas.microsoft.com/office/powerpoint/2010/main" val="3799471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laofutze.files.wordpress.com</a:t>
            </a:r>
            <a:r>
              <a:rPr lang="en-US" dirty="0"/>
              <a:t>/2011/01/</a:t>
            </a:r>
            <a:r>
              <a:rPr lang="en-US" dirty="0" err="1"/>
              <a:t>hofstede.pdf</a:t>
            </a:r>
            <a:endParaRPr lang="en-US" dirty="0"/>
          </a:p>
        </p:txBody>
      </p:sp>
      <p:sp>
        <p:nvSpPr>
          <p:cNvPr id="4" name="Slide Number Placeholder 3"/>
          <p:cNvSpPr>
            <a:spLocks noGrp="1"/>
          </p:cNvSpPr>
          <p:nvPr>
            <p:ph type="sldNum" sz="quarter" idx="10"/>
          </p:nvPr>
        </p:nvSpPr>
        <p:spPr/>
        <p:txBody>
          <a:bodyPr/>
          <a:lstStyle/>
          <a:p>
            <a:fld id="{ABA63318-A0B4-E84D-94F1-860980902C6A}" type="slidenum">
              <a:rPr lang="en-US" smtClean="0"/>
              <a:t>74</a:t>
            </a:fld>
            <a:endParaRPr lang="en-US"/>
          </a:p>
        </p:txBody>
      </p:sp>
    </p:spTree>
    <p:extLst>
      <p:ext uri="{BB962C8B-B14F-4D97-AF65-F5344CB8AC3E}">
        <p14:creationId xmlns:p14="http://schemas.microsoft.com/office/powerpoint/2010/main" val="3257763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laofutze.files.wordpress.com</a:t>
            </a:r>
            <a:r>
              <a:rPr lang="en-US" dirty="0"/>
              <a:t>/2011/01/</a:t>
            </a:r>
            <a:r>
              <a:rPr lang="en-US" dirty="0" err="1"/>
              <a:t>hofstede.pdf</a:t>
            </a:r>
            <a:endParaRPr lang="en-US" dirty="0"/>
          </a:p>
        </p:txBody>
      </p:sp>
      <p:sp>
        <p:nvSpPr>
          <p:cNvPr id="4" name="Slide Number Placeholder 3"/>
          <p:cNvSpPr>
            <a:spLocks noGrp="1"/>
          </p:cNvSpPr>
          <p:nvPr>
            <p:ph type="sldNum" sz="quarter" idx="10"/>
          </p:nvPr>
        </p:nvSpPr>
        <p:spPr/>
        <p:txBody>
          <a:bodyPr/>
          <a:lstStyle/>
          <a:p>
            <a:fld id="{ABA63318-A0B4-E84D-94F1-860980902C6A}" type="slidenum">
              <a:rPr lang="en-US" smtClean="0"/>
              <a:t>76</a:t>
            </a:fld>
            <a:endParaRPr lang="en-US"/>
          </a:p>
        </p:txBody>
      </p:sp>
    </p:spTree>
    <p:extLst>
      <p:ext uri="{BB962C8B-B14F-4D97-AF65-F5344CB8AC3E}">
        <p14:creationId xmlns:p14="http://schemas.microsoft.com/office/powerpoint/2010/main" val="28525281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D098F01-B707-6B4F-A337-B57BD00BE35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BC76E92F-0544-154C-ADE5-2EF3308BBD4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8A20D7BB-23DB-E040-9B81-0E89E77E3759}"/>
              </a:ext>
            </a:extLst>
          </p:cNvPr>
          <p:cNvSpPr>
            <a:spLocks noGrp="1"/>
          </p:cNvSpPr>
          <p:nvPr>
            <p:ph type="dt" sz="half" idx="10"/>
          </p:nvPr>
        </p:nvSpPr>
        <p:spPr/>
        <p:txBody>
          <a:bodyPr/>
          <a:lstStyle/>
          <a:p>
            <a:fld id="{1160EA64-D806-43AC-9DF2-F8C432F32B4C}" type="datetimeFigureOut">
              <a:rPr lang="en-US" smtClean="0"/>
              <a:t>10/17/2018</a:t>
            </a:fld>
            <a:endParaRPr lang="en-US" dirty="0"/>
          </a:p>
        </p:txBody>
      </p:sp>
      <p:sp>
        <p:nvSpPr>
          <p:cNvPr id="5" name="Footer Placeholder 4">
            <a:extLst>
              <a:ext uri="{FF2B5EF4-FFF2-40B4-BE49-F238E27FC236}">
                <a16:creationId xmlns:a16="http://schemas.microsoft.com/office/drawing/2014/main" xmlns="" id="{4760237A-03C0-BF47-BB2F-51906289443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56E3B8EE-6D03-E64C-9659-F15A8D4C65A3}"/>
              </a:ext>
            </a:extLst>
          </p:cNvPr>
          <p:cNvSpPr>
            <a:spLocks noGrp="1"/>
          </p:cNvSpPr>
          <p:nvPr>
            <p:ph type="sldNum" sz="quarter" idx="12"/>
          </p:nvPr>
        </p:nvSpPr>
        <p:spPr/>
        <p:txBody>
          <a:body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9285291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866220-7F79-D44F-A6A3-CB79F6F505B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473DA12E-D75C-904E-BF9B-5CC71D39861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4BCDED-0880-3740-B92E-19E5B55C87AC}"/>
              </a:ext>
            </a:extLst>
          </p:cNvPr>
          <p:cNvSpPr>
            <a:spLocks noGrp="1"/>
          </p:cNvSpPr>
          <p:nvPr>
            <p:ph type="dt" sz="half" idx="10"/>
          </p:nvPr>
        </p:nvSpPr>
        <p:spPr/>
        <p:txBody>
          <a:bodyPr/>
          <a:lstStyle/>
          <a:p>
            <a:fld id="{F070A7B3-6521-4DCA-87E5-044747A908C1}" type="datetimeFigureOut">
              <a:rPr lang="en-US" smtClean="0"/>
              <a:t>10/17/2018</a:t>
            </a:fld>
            <a:endParaRPr lang="en-US" dirty="0"/>
          </a:p>
        </p:txBody>
      </p:sp>
      <p:sp>
        <p:nvSpPr>
          <p:cNvPr id="5" name="Footer Placeholder 4">
            <a:extLst>
              <a:ext uri="{FF2B5EF4-FFF2-40B4-BE49-F238E27FC236}">
                <a16:creationId xmlns:a16="http://schemas.microsoft.com/office/drawing/2014/main" xmlns="" id="{BBE6BF78-479D-C74C-BE7E-CB0457225B3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F81B4AFB-5B7A-D745-8931-6E4065A3AD07}"/>
              </a:ext>
            </a:extLst>
          </p:cNvPr>
          <p:cNvSpPr>
            <a:spLocks noGrp="1"/>
          </p:cNvSpPr>
          <p:nvPr>
            <p:ph type="sldNum" sz="quarter" idx="12"/>
          </p:nvPr>
        </p:nvSpPr>
        <p:spPr/>
        <p:txBody>
          <a:body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10506307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04755E-17A5-BE45-B6CF-BE571A0158F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A284438A-F0FB-F546-B657-0A15EA9BCC2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1640266D-1101-0C47-84C6-9DD565F0575E}"/>
              </a:ext>
            </a:extLst>
          </p:cNvPr>
          <p:cNvSpPr>
            <a:spLocks noGrp="1"/>
          </p:cNvSpPr>
          <p:nvPr>
            <p:ph type="dt" sz="half" idx="10"/>
          </p:nvPr>
        </p:nvSpPr>
        <p:spPr/>
        <p:txBody>
          <a:bodyPr/>
          <a:lstStyle/>
          <a:p>
            <a:fld id="{1160EA64-D806-43AC-9DF2-F8C432F32B4C}" type="datetimeFigureOut">
              <a:rPr lang="en-US" smtClean="0"/>
              <a:t>10/17/2018</a:t>
            </a:fld>
            <a:endParaRPr lang="en-US" dirty="0"/>
          </a:p>
        </p:txBody>
      </p:sp>
      <p:sp>
        <p:nvSpPr>
          <p:cNvPr id="5" name="Footer Placeholder 4">
            <a:extLst>
              <a:ext uri="{FF2B5EF4-FFF2-40B4-BE49-F238E27FC236}">
                <a16:creationId xmlns:a16="http://schemas.microsoft.com/office/drawing/2014/main" xmlns="" id="{1BCB744F-F4BF-BE47-89DC-094B250B813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B64594F6-72CE-A248-9800-85F0F88A02CF}"/>
              </a:ext>
            </a:extLst>
          </p:cNvPr>
          <p:cNvSpPr>
            <a:spLocks noGrp="1"/>
          </p:cNvSpPr>
          <p:nvPr>
            <p:ph type="sldNum" sz="quarter" idx="12"/>
          </p:nvPr>
        </p:nvSpPr>
        <p:spPr/>
        <p:txBody>
          <a:body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6498859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3C6DF68-39DD-E84F-B177-AF70B58F723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EC9C5A5A-D7F4-3E4A-A926-C1EBF5C273A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74081B2E-AA80-4E43-A4BA-F64B4CCFCDA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32108E4E-DF05-C445-9FD5-CCE95352EACC}"/>
              </a:ext>
            </a:extLst>
          </p:cNvPr>
          <p:cNvSpPr>
            <a:spLocks noGrp="1"/>
          </p:cNvSpPr>
          <p:nvPr>
            <p:ph type="dt" sz="half" idx="10"/>
          </p:nvPr>
        </p:nvSpPr>
        <p:spPr/>
        <p:txBody>
          <a:bodyPr/>
          <a:lstStyle/>
          <a:p>
            <a:fld id="{AB134690-1557-4C89-A502-4959FE7FAD70}" type="datetimeFigureOut">
              <a:rPr lang="en-US" smtClean="0"/>
              <a:t>10/17/2018</a:t>
            </a:fld>
            <a:endParaRPr lang="en-US" dirty="0"/>
          </a:p>
        </p:txBody>
      </p:sp>
      <p:sp>
        <p:nvSpPr>
          <p:cNvPr id="6" name="Footer Placeholder 5">
            <a:extLst>
              <a:ext uri="{FF2B5EF4-FFF2-40B4-BE49-F238E27FC236}">
                <a16:creationId xmlns:a16="http://schemas.microsoft.com/office/drawing/2014/main" xmlns="" id="{9C4A7312-C0D4-774B-8059-C409D791F51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ADDEDCA0-7090-604F-A173-3C6283CFCE1E}"/>
              </a:ext>
            </a:extLst>
          </p:cNvPr>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485554998"/>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491E4E5-CE3F-1345-BC44-43017D62743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08674D2A-75D2-4B46-8C5D-52A2EC1DD14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3EA6BDF8-BF20-9943-969E-890E6D639F7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242DC13B-C4FF-2B42-96AE-83D4784F49F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1188B2AA-64FA-A246-905C-37DFB7441E5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011B8B84-816B-734F-9084-FE66E2AE405C}"/>
              </a:ext>
            </a:extLst>
          </p:cNvPr>
          <p:cNvSpPr>
            <a:spLocks noGrp="1"/>
          </p:cNvSpPr>
          <p:nvPr>
            <p:ph type="dt" sz="half" idx="10"/>
          </p:nvPr>
        </p:nvSpPr>
        <p:spPr/>
        <p:txBody>
          <a:bodyPr/>
          <a:lstStyle/>
          <a:p>
            <a:fld id="{4F7D4976-E339-4826-83B7-FBD03F55ECF8}" type="datetimeFigureOut">
              <a:rPr lang="en-US" smtClean="0"/>
              <a:t>10/17/2018</a:t>
            </a:fld>
            <a:endParaRPr lang="en-US" dirty="0"/>
          </a:p>
        </p:txBody>
      </p:sp>
      <p:sp>
        <p:nvSpPr>
          <p:cNvPr id="8" name="Footer Placeholder 7">
            <a:extLst>
              <a:ext uri="{FF2B5EF4-FFF2-40B4-BE49-F238E27FC236}">
                <a16:creationId xmlns:a16="http://schemas.microsoft.com/office/drawing/2014/main" xmlns="" id="{ACFCABF5-1C6F-1A42-BC90-3FB2A821A67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xmlns="" id="{B6CE215C-0741-6840-9C36-E669AB017297}"/>
              </a:ext>
            </a:extLst>
          </p:cNvPr>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1536425057"/>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4095389-74B1-A04B-8A4C-F1721F7F27C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2600F672-815A-EC41-B0B2-48AAC7D239DC}"/>
              </a:ext>
            </a:extLst>
          </p:cNvPr>
          <p:cNvSpPr>
            <a:spLocks noGrp="1"/>
          </p:cNvSpPr>
          <p:nvPr>
            <p:ph type="dt" sz="half" idx="10"/>
          </p:nvPr>
        </p:nvSpPr>
        <p:spPr/>
        <p:txBody>
          <a:bodyPr/>
          <a:lstStyle/>
          <a:p>
            <a:fld id="{E1037C31-9E7A-4F99-8774-A0E530DE1A42}" type="datetimeFigureOut">
              <a:rPr lang="en-US" smtClean="0"/>
              <a:t>10/17/2018</a:t>
            </a:fld>
            <a:endParaRPr lang="en-US" dirty="0"/>
          </a:p>
        </p:txBody>
      </p:sp>
      <p:sp>
        <p:nvSpPr>
          <p:cNvPr id="4" name="Footer Placeholder 3">
            <a:extLst>
              <a:ext uri="{FF2B5EF4-FFF2-40B4-BE49-F238E27FC236}">
                <a16:creationId xmlns:a16="http://schemas.microsoft.com/office/drawing/2014/main" xmlns="" id="{E818332A-D364-D54F-9EF6-0DA868DDCE39}"/>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xmlns="" id="{81A045AB-D1AE-9541-B95A-9BC536756F81}"/>
              </a:ext>
            </a:extLst>
          </p:cNvPr>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26959775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2D691C91-D9AB-F044-9A82-0EB5A6330814}"/>
              </a:ext>
            </a:extLst>
          </p:cNvPr>
          <p:cNvSpPr>
            <a:spLocks noGrp="1"/>
          </p:cNvSpPr>
          <p:nvPr>
            <p:ph type="dt" sz="half" idx="10"/>
          </p:nvPr>
        </p:nvSpPr>
        <p:spPr/>
        <p:txBody>
          <a:bodyPr/>
          <a:lstStyle/>
          <a:p>
            <a:fld id="{C278504F-A551-4DE0-9316-4DCD1D8CC752}" type="datetimeFigureOut">
              <a:rPr lang="en-US" smtClean="0"/>
              <a:t>10/17/2018</a:t>
            </a:fld>
            <a:endParaRPr lang="en-US" dirty="0"/>
          </a:p>
        </p:txBody>
      </p:sp>
      <p:sp>
        <p:nvSpPr>
          <p:cNvPr id="3" name="Footer Placeholder 2">
            <a:extLst>
              <a:ext uri="{FF2B5EF4-FFF2-40B4-BE49-F238E27FC236}">
                <a16:creationId xmlns:a16="http://schemas.microsoft.com/office/drawing/2014/main" xmlns="" id="{FD5EB0F4-DD01-A24A-BAE3-4D418D9AC9D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xmlns="" id="{B49FBA8F-4842-474F-8F2B-071D5388B07E}"/>
              </a:ext>
            </a:extLst>
          </p:cNvPr>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29708126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A9226B2-EA62-F945-8FE8-51F0014602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C997C5F3-7FBB-9C45-AA3D-B032A88639A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AC917116-91F3-7C4F-94F4-76D0EB30EC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474E6111-D41C-B34D-B1F2-469E6BAD1AEF}"/>
              </a:ext>
            </a:extLst>
          </p:cNvPr>
          <p:cNvSpPr>
            <a:spLocks noGrp="1"/>
          </p:cNvSpPr>
          <p:nvPr>
            <p:ph type="dt" sz="half" idx="10"/>
          </p:nvPr>
        </p:nvSpPr>
        <p:spPr/>
        <p:txBody>
          <a:bodyPr/>
          <a:lstStyle/>
          <a:p>
            <a:fld id="{D1BE4249-C0D0-4B06-8692-E8BB871AF643}" type="datetimeFigureOut">
              <a:rPr lang="en-US" smtClean="0"/>
              <a:t>10/17/2018</a:t>
            </a:fld>
            <a:endParaRPr lang="en-US" dirty="0"/>
          </a:p>
        </p:txBody>
      </p:sp>
      <p:sp>
        <p:nvSpPr>
          <p:cNvPr id="6" name="Footer Placeholder 5">
            <a:extLst>
              <a:ext uri="{FF2B5EF4-FFF2-40B4-BE49-F238E27FC236}">
                <a16:creationId xmlns:a16="http://schemas.microsoft.com/office/drawing/2014/main" xmlns="" id="{E935E817-20B4-314B-A498-9865F62CDAB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00782F43-7FA3-A44E-89A2-FF8FDA0E736F}"/>
              </a:ext>
            </a:extLst>
          </p:cNvPr>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905368402"/>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DC4D564-0B87-814F-A94A-5719B2D144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DB2F352-B2F5-A248-AB49-7B058B46CE0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6BB9DBF7-D037-054C-880D-456616DEDF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2D97A81E-ED80-DE4E-836F-7A437A93D5A8}"/>
              </a:ext>
            </a:extLst>
          </p:cNvPr>
          <p:cNvSpPr>
            <a:spLocks noGrp="1"/>
          </p:cNvSpPr>
          <p:nvPr>
            <p:ph type="dt" sz="half" idx="10"/>
          </p:nvPr>
        </p:nvSpPr>
        <p:spPr/>
        <p:txBody>
          <a:bodyPr/>
          <a:lstStyle/>
          <a:p>
            <a:fld id="{042B0DB6-F5C7-45FB-8CF3-31B45F9C2DAC}" type="datetimeFigureOut">
              <a:rPr lang="en-US" smtClean="0"/>
              <a:t>10/17/2018</a:t>
            </a:fld>
            <a:endParaRPr lang="en-US" dirty="0"/>
          </a:p>
        </p:txBody>
      </p:sp>
      <p:sp>
        <p:nvSpPr>
          <p:cNvPr id="6" name="Footer Placeholder 5">
            <a:extLst>
              <a:ext uri="{FF2B5EF4-FFF2-40B4-BE49-F238E27FC236}">
                <a16:creationId xmlns:a16="http://schemas.microsoft.com/office/drawing/2014/main" xmlns="" id="{CCF4C000-EF56-044D-843E-F5D4983E6B2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27C9EF18-9B34-8147-B579-3F72DE2F1EF6}"/>
              </a:ext>
            </a:extLst>
          </p:cNvPr>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3848960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809AD9B-FD45-2043-800E-FE60B2240C1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38DDA149-205F-9E44-BD8D-BBBBB17D2AC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C1397A04-5178-1842-BE09-5C28DC2DC1F7}"/>
              </a:ext>
            </a:extLst>
          </p:cNvPr>
          <p:cNvSpPr>
            <a:spLocks noGrp="1"/>
          </p:cNvSpPr>
          <p:nvPr>
            <p:ph type="dt" sz="half" idx="10"/>
          </p:nvPr>
        </p:nvSpPr>
        <p:spPr/>
        <p:txBody>
          <a:bodyPr/>
          <a:lstStyle/>
          <a:p>
            <a:fld id="{E9F9C37B-1D36-470B-8223-D6C91242EC14}" type="datetimeFigureOut">
              <a:rPr lang="en-US" smtClean="0"/>
              <a:t>10/17/2018</a:t>
            </a:fld>
            <a:endParaRPr lang="en-US" dirty="0"/>
          </a:p>
        </p:txBody>
      </p:sp>
      <p:sp>
        <p:nvSpPr>
          <p:cNvPr id="5" name="Footer Placeholder 4">
            <a:extLst>
              <a:ext uri="{FF2B5EF4-FFF2-40B4-BE49-F238E27FC236}">
                <a16:creationId xmlns:a16="http://schemas.microsoft.com/office/drawing/2014/main" xmlns="" id="{BE5372D2-29A9-6F48-9781-0E085112566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DFD1A0EA-8756-6440-A499-3B54748414D3}"/>
              </a:ext>
            </a:extLst>
          </p:cNvPr>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20109045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2B9F24BF-140D-074B-8146-A91CAFE3316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E76745BE-7C15-C043-AFCC-18F763D16DE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0144C260-D270-4248-A4C9-251B663FEAD0}"/>
              </a:ext>
            </a:extLst>
          </p:cNvPr>
          <p:cNvSpPr>
            <a:spLocks noGrp="1"/>
          </p:cNvSpPr>
          <p:nvPr>
            <p:ph type="dt" sz="half" idx="10"/>
          </p:nvPr>
        </p:nvSpPr>
        <p:spPr/>
        <p:txBody>
          <a:bodyPr/>
          <a:lstStyle/>
          <a:p>
            <a:fld id="{67C6F52A-A82B-47A2-A83A-8C4C91F2D59F}" type="datetimeFigureOut">
              <a:rPr lang="en-US" smtClean="0"/>
              <a:t>10/17/2018</a:t>
            </a:fld>
            <a:endParaRPr lang="en-US" dirty="0"/>
          </a:p>
        </p:txBody>
      </p:sp>
      <p:sp>
        <p:nvSpPr>
          <p:cNvPr id="5" name="Footer Placeholder 4">
            <a:extLst>
              <a:ext uri="{FF2B5EF4-FFF2-40B4-BE49-F238E27FC236}">
                <a16:creationId xmlns:a16="http://schemas.microsoft.com/office/drawing/2014/main" xmlns="" id="{70193A8A-852F-3B4C-B8D3-BA501EFC705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D3191C9E-661A-424E-8ABD-87CE1B1BBB85}"/>
              </a:ext>
            </a:extLst>
          </p:cNvPr>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4740606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C575F2F7-D000-4A4D-BFAB-B4C6B87B3D6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5407FE9C-16EF-044C-8190-406BCCC4F51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4428239A-5150-F548-BAE3-CEA427B8FB8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60EA64-D806-43AC-9DF2-F8C432F32B4C}" type="datetimeFigureOut">
              <a:rPr lang="en-US" smtClean="0"/>
              <a:t>10/17/2018</a:t>
            </a:fld>
            <a:endParaRPr lang="en-US" dirty="0"/>
          </a:p>
        </p:txBody>
      </p:sp>
      <p:sp>
        <p:nvSpPr>
          <p:cNvPr id="5" name="Footer Placeholder 4">
            <a:extLst>
              <a:ext uri="{FF2B5EF4-FFF2-40B4-BE49-F238E27FC236}">
                <a16:creationId xmlns:a16="http://schemas.microsoft.com/office/drawing/2014/main" xmlns="" id="{D00529FC-35A9-2F48-8C93-D012BDA4B1B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xmlns="" id="{102CA6DA-1A11-394F-B16B-80B6E09F290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459091156"/>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hofstede-insights.com/product/compare-countries/"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17.png"/></Relationships>
</file>

<file path=ppt/slides/_rels/slide4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xmlns="" id="{23962611-DFD5-4092-AAFD-559E3DFCE2C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75488"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9">
            <a:extLst>
              <a:ext uri="{FF2B5EF4-FFF2-40B4-BE49-F238E27FC236}">
                <a16:creationId xmlns:a16="http://schemas.microsoft.com/office/drawing/2014/main" xmlns="" id="{2270F1FA-0425-408F-9861-80BF5AFB276D}"/>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xmlns="" id="{6D79060F-50FA-A544-BDD1-14E21DFFCF2B}"/>
              </a:ext>
            </a:extLst>
          </p:cNvPr>
          <p:cNvSpPr>
            <a:spLocks noGrp="1"/>
          </p:cNvSpPr>
          <p:nvPr>
            <p:ph type="ctrTitle"/>
          </p:nvPr>
        </p:nvSpPr>
        <p:spPr>
          <a:xfrm>
            <a:off x="3045368" y="2043663"/>
            <a:ext cx="6105194" cy="2031055"/>
          </a:xfrm>
        </p:spPr>
        <p:txBody>
          <a:bodyPr>
            <a:normAutofit/>
          </a:bodyPr>
          <a:lstStyle/>
          <a:p>
            <a:r>
              <a:rPr lang="en-US" dirty="0">
                <a:solidFill>
                  <a:srgbClr val="FFFFFF"/>
                </a:solidFill>
              </a:rPr>
              <a:t>Intercultural Communication</a:t>
            </a:r>
          </a:p>
        </p:txBody>
      </p:sp>
      <p:sp>
        <p:nvSpPr>
          <p:cNvPr id="3" name="Subtitle 2">
            <a:extLst>
              <a:ext uri="{FF2B5EF4-FFF2-40B4-BE49-F238E27FC236}">
                <a16:creationId xmlns:a16="http://schemas.microsoft.com/office/drawing/2014/main" xmlns="" id="{3860142A-4B72-1947-A1FA-A51629925534}"/>
              </a:ext>
            </a:extLst>
          </p:cNvPr>
          <p:cNvSpPr>
            <a:spLocks noGrp="1"/>
          </p:cNvSpPr>
          <p:nvPr>
            <p:ph type="subTitle" idx="1"/>
          </p:nvPr>
        </p:nvSpPr>
        <p:spPr>
          <a:xfrm>
            <a:off x="3045368" y="4074718"/>
            <a:ext cx="6105194" cy="682079"/>
          </a:xfrm>
        </p:spPr>
        <p:txBody>
          <a:bodyPr>
            <a:normAutofit/>
          </a:bodyPr>
          <a:lstStyle/>
          <a:p>
            <a:r>
              <a:rPr lang="en-US" dirty="0">
                <a:solidFill>
                  <a:srgbClr val="FFFFFF"/>
                </a:solidFill>
              </a:rPr>
              <a:t>Dr Caroline </a:t>
            </a:r>
            <a:r>
              <a:rPr lang="en-US" dirty="0" smtClean="0">
                <a:solidFill>
                  <a:srgbClr val="FFFFFF"/>
                </a:solidFill>
              </a:rPr>
              <a:t>Jawad 2018</a:t>
            </a:r>
            <a:endParaRPr lang="en-US" dirty="0">
              <a:solidFill>
                <a:srgbClr val="FFFFFF"/>
              </a:solidFill>
            </a:endParaRPr>
          </a:p>
        </p:txBody>
      </p:sp>
    </p:spTree>
    <p:extLst>
      <p:ext uri="{BB962C8B-B14F-4D97-AF65-F5344CB8AC3E}">
        <p14:creationId xmlns:p14="http://schemas.microsoft.com/office/powerpoint/2010/main" val="42114703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2400" dirty="0"/>
              <a:t>https://repositorio.iscte-iul.pt/bitstream/10071/12698/1/Final%20version%21%29%20Apply%20Hofstedes%20National%20Cultural%20Dimension%20Theory%20to%20Analyze%20Chinese%20Tourist%20Behaviors%20in%20Portugal%20Tourism--HuangXiaomei.pdf</a:t>
            </a:r>
          </a:p>
        </p:txBody>
      </p:sp>
      <p:sp>
        <p:nvSpPr>
          <p:cNvPr id="3" name="Content Placeholder 2"/>
          <p:cNvSpPr>
            <a:spLocks noGrp="1"/>
          </p:cNvSpPr>
          <p:nvPr>
            <p:ph type="subTitle" idx="1"/>
          </p:nvPr>
        </p:nvSpPr>
        <p:spPr/>
        <p:txBody>
          <a:bodyPr/>
          <a:lstStyle/>
          <a:p>
            <a:r>
              <a:rPr lang="en-GB" dirty="0"/>
              <a:t>It is known that national cultures have significant impact on determining what is </a:t>
            </a:r>
            <a:r>
              <a:rPr lang="en-GB" dirty="0" smtClean="0"/>
              <a:t>important  </a:t>
            </a:r>
            <a:r>
              <a:rPr lang="en-GB" dirty="0"/>
              <a:t>to  tourists,  how  they  </a:t>
            </a:r>
            <a:r>
              <a:rPr lang="en-GB" dirty="0" smtClean="0"/>
              <a:t>make choices  </a:t>
            </a:r>
            <a:r>
              <a:rPr lang="en-GB" dirty="0"/>
              <a:t>and  </a:t>
            </a:r>
            <a:r>
              <a:rPr lang="en-GB" dirty="0" smtClean="0"/>
              <a:t>what  </a:t>
            </a:r>
            <a:r>
              <a:rPr lang="en-GB" dirty="0"/>
              <a:t>benefits  they  </a:t>
            </a:r>
            <a:r>
              <a:rPr lang="en-GB" dirty="0" smtClean="0"/>
              <a:t>seek.</a:t>
            </a:r>
            <a:endParaRPr lang="en-GB" dirty="0"/>
          </a:p>
          <a:p>
            <a:pPr marL="0" indent="0">
              <a:buNone/>
            </a:pPr>
            <a:r>
              <a:rPr lang="en-GB" dirty="0" smtClean="0"/>
              <a:t> </a:t>
            </a:r>
            <a:endParaRPr lang="en-GB" dirty="0"/>
          </a:p>
        </p:txBody>
      </p:sp>
    </p:spTree>
    <p:extLst>
      <p:ext uri="{BB962C8B-B14F-4D97-AF65-F5344CB8AC3E}">
        <p14:creationId xmlns:p14="http://schemas.microsoft.com/office/powerpoint/2010/main" val="41633953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Managing people from different cultures</a:t>
            </a:r>
          </a:p>
        </p:txBody>
      </p:sp>
      <p:sp>
        <p:nvSpPr>
          <p:cNvPr id="3" name="Content Placeholder 2"/>
          <p:cNvSpPr>
            <a:spLocks noGrp="1"/>
          </p:cNvSpPr>
          <p:nvPr>
            <p:ph idx="1"/>
          </p:nvPr>
        </p:nvSpPr>
        <p:spPr/>
        <p:txBody>
          <a:bodyPr/>
          <a:lstStyle/>
          <a:p>
            <a:r>
              <a:rPr lang="en-GB" dirty="0"/>
              <a:t>‘Differences in national culture may have a bearing on how organisations deal with each other and also on behaviour within organisations which comprise a mix of nationalities.’ Brooks</a:t>
            </a:r>
          </a:p>
          <a:p>
            <a:r>
              <a:rPr lang="en-GB" dirty="0"/>
              <a:t>‘Managers must develop organisational systems that are flexible enough to take into account the meaning of work and the relative value of rewards within the range of cultures where they operate.’ Francesco and Gold</a:t>
            </a:r>
          </a:p>
          <a:p>
            <a:r>
              <a:rPr lang="en-GB" dirty="0"/>
              <a:t>Mullins (2016:22</a:t>
            </a:r>
            <a:r>
              <a:rPr lang="en-GB" dirty="0" smtClean="0"/>
              <a:t>)</a:t>
            </a:r>
          </a:p>
          <a:p>
            <a:pPr marL="0" indent="0">
              <a:buNone/>
            </a:pPr>
            <a:endParaRPr lang="en-GB" dirty="0"/>
          </a:p>
        </p:txBody>
      </p:sp>
    </p:spTree>
    <p:extLst>
      <p:ext uri="{BB962C8B-B14F-4D97-AF65-F5344CB8AC3E}">
        <p14:creationId xmlns:p14="http://schemas.microsoft.com/office/powerpoint/2010/main" val="7316133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a:t>
            </a:r>
            <a:r>
              <a:rPr lang="en-GB" dirty="0" smtClean="0"/>
              <a:t>ttributes does the global manager </a:t>
            </a:r>
            <a:endParaRPr lang="en-GB" dirty="0"/>
          </a:p>
        </p:txBody>
      </p:sp>
    </p:spTree>
    <p:extLst>
      <p:ext uri="{BB962C8B-B14F-4D97-AF65-F5344CB8AC3E}">
        <p14:creationId xmlns:p14="http://schemas.microsoft.com/office/powerpoint/2010/main" val="22888088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Context: 10 Attributes of the Global Manager (French, 2011)</a:t>
            </a:r>
          </a:p>
        </p:txBody>
      </p:sp>
      <p:sp>
        <p:nvSpPr>
          <p:cNvPr id="3" name="Content Placeholder 2"/>
          <p:cNvSpPr>
            <a:spLocks noGrp="1"/>
          </p:cNvSpPr>
          <p:nvPr>
            <p:ph idx="1"/>
          </p:nvPr>
        </p:nvSpPr>
        <p:spPr/>
        <p:txBody>
          <a:bodyPr>
            <a:normAutofit lnSpcReduction="10000"/>
          </a:bodyPr>
          <a:lstStyle/>
          <a:p>
            <a:r>
              <a:rPr lang="en-GB" dirty="0"/>
              <a:t>Be culturally sensitive and adaptable</a:t>
            </a:r>
          </a:p>
          <a:p>
            <a:r>
              <a:rPr lang="en-GB" dirty="0" smtClean="0"/>
              <a:t>Solve </a:t>
            </a:r>
            <a:r>
              <a:rPr lang="en-GB" dirty="0"/>
              <a:t>problems quickly and under different circumstances</a:t>
            </a:r>
          </a:p>
          <a:p>
            <a:r>
              <a:rPr lang="en-GB" dirty="0" smtClean="0"/>
              <a:t>Motivate </a:t>
            </a:r>
            <a:r>
              <a:rPr lang="en-GB" dirty="0"/>
              <a:t>and communicate well with people from different cultures</a:t>
            </a:r>
          </a:p>
          <a:p>
            <a:r>
              <a:rPr lang="en-GB" dirty="0" smtClean="0"/>
              <a:t>Understand </a:t>
            </a:r>
            <a:r>
              <a:rPr lang="en-GB" dirty="0"/>
              <a:t>different government and political systems</a:t>
            </a:r>
          </a:p>
          <a:p>
            <a:r>
              <a:rPr lang="en-GB" dirty="0" smtClean="0"/>
              <a:t>Manage </a:t>
            </a:r>
            <a:r>
              <a:rPr lang="en-GB" dirty="0"/>
              <a:t>and create a sustainable environment</a:t>
            </a:r>
          </a:p>
          <a:p>
            <a:r>
              <a:rPr lang="en-GB" dirty="0" smtClean="0"/>
              <a:t>Convey </a:t>
            </a:r>
            <a:r>
              <a:rPr lang="en-GB" dirty="0"/>
              <a:t>a positive attitude and enthusiasm when dealing with others</a:t>
            </a:r>
          </a:p>
          <a:p>
            <a:r>
              <a:rPr lang="en-GB" dirty="0" smtClean="0"/>
              <a:t>Manage </a:t>
            </a:r>
            <a:r>
              <a:rPr lang="en-GB" dirty="0"/>
              <a:t>in both traditional and virtual </a:t>
            </a:r>
            <a:r>
              <a:rPr lang="en-GB" dirty="0" smtClean="0"/>
              <a:t>worlds environments</a:t>
            </a:r>
            <a:endParaRPr lang="en-GB" dirty="0"/>
          </a:p>
          <a:p>
            <a:r>
              <a:rPr lang="en-GB" dirty="0" smtClean="0"/>
              <a:t>Manage </a:t>
            </a:r>
            <a:r>
              <a:rPr lang="en-GB" dirty="0"/>
              <a:t>the triple bottom line: society, economy and the environment</a:t>
            </a:r>
          </a:p>
        </p:txBody>
      </p:sp>
    </p:spTree>
    <p:extLst>
      <p:ext uri="{BB962C8B-B14F-4D97-AF65-F5344CB8AC3E}">
        <p14:creationId xmlns:p14="http://schemas.microsoft.com/office/powerpoint/2010/main" val="15314696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Understanding culture and management</a:t>
            </a:r>
            <a:endParaRPr lang="en-GB" dirty="0"/>
          </a:p>
        </p:txBody>
      </p:sp>
      <p:sp>
        <p:nvSpPr>
          <p:cNvPr id="3" name="Content Placeholder 2"/>
          <p:cNvSpPr>
            <a:spLocks noGrp="1"/>
          </p:cNvSpPr>
          <p:nvPr>
            <p:ph idx="1"/>
          </p:nvPr>
        </p:nvSpPr>
        <p:spPr/>
        <p:txBody>
          <a:bodyPr>
            <a:normAutofit/>
          </a:bodyPr>
          <a:lstStyle/>
          <a:p>
            <a:r>
              <a:rPr lang="en-GB" dirty="0" smtClean="0"/>
              <a:t>Research on communication - Edward Hall</a:t>
            </a:r>
          </a:p>
          <a:p>
            <a:r>
              <a:rPr lang="en-GB" dirty="0" smtClean="0"/>
              <a:t>Research </a:t>
            </a:r>
            <a:r>
              <a:rPr lang="en-GB" dirty="0"/>
              <a:t>on different organisational </a:t>
            </a:r>
            <a:r>
              <a:rPr lang="en-GB" dirty="0" smtClean="0"/>
              <a:t>functions - Nancy Adler</a:t>
            </a:r>
          </a:p>
          <a:p>
            <a:r>
              <a:rPr lang="en-GB" dirty="0" smtClean="0"/>
              <a:t>Research </a:t>
            </a:r>
            <a:r>
              <a:rPr lang="en-GB" dirty="0"/>
              <a:t>on organisational </a:t>
            </a:r>
            <a:r>
              <a:rPr lang="en-GB" dirty="0" smtClean="0"/>
              <a:t>culture - Edgar Schein</a:t>
            </a:r>
          </a:p>
          <a:p>
            <a:r>
              <a:rPr lang="en-GB" b="1" dirty="0" smtClean="0">
                <a:solidFill>
                  <a:schemeClr val="accent4">
                    <a:lumMod val="75000"/>
                  </a:schemeClr>
                </a:solidFill>
              </a:rPr>
              <a:t>Research </a:t>
            </a:r>
            <a:r>
              <a:rPr lang="en-GB" b="1" dirty="0">
                <a:solidFill>
                  <a:schemeClr val="accent4">
                    <a:lumMod val="75000"/>
                  </a:schemeClr>
                </a:solidFill>
              </a:rPr>
              <a:t>on national </a:t>
            </a:r>
            <a:r>
              <a:rPr lang="en-GB" b="1" dirty="0" smtClean="0">
                <a:solidFill>
                  <a:schemeClr val="accent4">
                    <a:lumMod val="75000"/>
                  </a:schemeClr>
                </a:solidFill>
              </a:rPr>
              <a:t>culture- </a:t>
            </a:r>
            <a:r>
              <a:rPr lang="en-GB" b="1" dirty="0">
                <a:solidFill>
                  <a:schemeClr val="accent4">
                    <a:lumMod val="75000"/>
                  </a:schemeClr>
                </a:solidFill>
              </a:rPr>
              <a:t>Geert </a:t>
            </a:r>
            <a:r>
              <a:rPr lang="en-GB" b="1" dirty="0" smtClean="0">
                <a:solidFill>
                  <a:schemeClr val="accent4">
                    <a:lumMod val="75000"/>
                  </a:schemeClr>
                </a:solidFill>
              </a:rPr>
              <a:t>Hofstede</a:t>
            </a:r>
            <a:endParaRPr lang="en-GB" b="1" dirty="0">
              <a:solidFill>
                <a:schemeClr val="accent4">
                  <a:lumMod val="75000"/>
                </a:schemeClr>
              </a:solidFill>
            </a:endParaRPr>
          </a:p>
        </p:txBody>
      </p:sp>
    </p:spTree>
    <p:extLst>
      <p:ext uri="{BB962C8B-B14F-4D97-AF65-F5344CB8AC3E}">
        <p14:creationId xmlns:p14="http://schemas.microsoft.com/office/powerpoint/2010/main" val="37608612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25168E7B-6D42-4B3A-B7A1-17D4C49EC90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38200"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xmlns="" id="{98A030C2-9F23-4593-9F99-7B73C232A4C9}"/>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xmlns="" id="{99F8A0EB-6C92-7842-909D-7C3B9E358C78}"/>
              </a:ext>
            </a:extLst>
          </p:cNvPr>
          <p:cNvSpPr>
            <a:spLocks noGrp="1"/>
          </p:cNvSpPr>
          <p:nvPr>
            <p:ph type="title"/>
          </p:nvPr>
        </p:nvSpPr>
        <p:spPr>
          <a:xfrm>
            <a:off x="2726432" y="1741337"/>
            <a:ext cx="6739136" cy="2387918"/>
          </a:xfrm>
        </p:spPr>
        <p:txBody>
          <a:bodyPr vert="horz" lIns="91440" tIns="45720" rIns="91440" bIns="45720" rtlCol="0" anchor="b">
            <a:normAutofit fontScale="90000"/>
          </a:bodyPr>
          <a:lstStyle/>
          <a:p>
            <a:pPr algn="ctr"/>
            <a:r>
              <a:rPr lang="en-US" sz="6600" dirty="0">
                <a:solidFill>
                  <a:srgbClr val="FFFFFF"/>
                </a:solidFill>
              </a:rPr>
              <a:t>Aim of today: </a:t>
            </a:r>
            <a:r>
              <a:rPr lang="en-US" sz="6600">
                <a:solidFill>
                  <a:srgbClr val="FFFFFF"/>
                </a:solidFill>
              </a:rPr>
              <a:t>find examples - </a:t>
            </a:r>
            <a:r>
              <a:rPr lang="en-US" sz="6600" dirty="0">
                <a:solidFill>
                  <a:srgbClr val="FFFFFF"/>
                </a:solidFill>
              </a:rPr>
              <a:t>Hofstede </a:t>
            </a:r>
            <a:endParaRPr lang="en-US" sz="6600" kern="1200" dirty="0">
              <a:solidFill>
                <a:srgbClr val="FFFFFF"/>
              </a:solidFill>
              <a:latin typeface="+mj-lt"/>
              <a:ea typeface="+mj-ea"/>
              <a:cs typeface="+mj-cs"/>
            </a:endParaRPr>
          </a:p>
        </p:txBody>
      </p:sp>
    </p:spTree>
    <p:extLst>
      <p:ext uri="{BB962C8B-B14F-4D97-AF65-F5344CB8AC3E}">
        <p14:creationId xmlns:p14="http://schemas.microsoft.com/office/powerpoint/2010/main" val="3108680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Comparing countries</a:t>
            </a:r>
            <a:endParaRPr lang="en-GB" dirty="0"/>
          </a:p>
        </p:txBody>
      </p:sp>
      <p:sp>
        <p:nvSpPr>
          <p:cNvPr id="3" name="Content Placeholder 2"/>
          <p:cNvSpPr>
            <a:spLocks noGrp="1"/>
          </p:cNvSpPr>
          <p:nvPr>
            <p:ph idx="1"/>
          </p:nvPr>
        </p:nvSpPr>
        <p:spPr/>
        <p:txBody>
          <a:bodyPr/>
          <a:lstStyle/>
          <a:p>
            <a:r>
              <a:rPr lang="en-GB" dirty="0">
                <a:hlinkClick r:id="rId2"/>
              </a:rPr>
              <a:t>https://www.hofstede-insights.com/product/compare-countries</a:t>
            </a:r>
            <a:r>
              <a:rPr lang="en-GB" dirty="0" smtClean="0">
                <a:hlinkClick r:id="rId2"/>
              </a:rPr>
              <a:t>/</a:t>
            </a:r>
            <a:endParaRPr lang="en-GB" dirty="0" smtClean="0"/>
          </a:p>
          <a:p>
            <a:endParaRPr lang="en-GB" dirty="0"/>
          </a:p>
        </p:txBody>
      </p:sp>
    </p:spTree>
    <p:extLst>
      <p:ext uri="{BB962C8B-B14F-4D97-AF65-F5344CB8AC3E}">
        <p14:creationId xmlns:p14="http://schemas.microsoft.com/office/powerpoint/2010/main" val="25120134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Task</a:t>
            </a:r>
            <a:endParaRPr lang="en-GB" dirty="0"/>
          </a:p>
        </p:txBody>
      </p:sp>
      <p:sp>
        <p:nvSpPr>
          <p:cNvPr id="3" name="Content Placeholder 2"/>
          <p:cNvSpPr>
            <a:spLocks noGrp="1"/>
          </p:cNvSpPr>
          <p:nvPr>
            <p:ph idx="1"/>
          </p:nvPr>
        </p:nvSpPr>
        <p:spPr/>
        <p:txBody>
          <a:bodyPr/>
          <a:lstStyle/>
          <a:p>
            <a:r>
              <a:rPr lang="en-GB" dirty="0" smtClean="0"/>
              <a:t>Look up the countries in your assignment</a:t>
            </a:r>
          </a:p>
          <a:p>
            <a:r>
              <a:rPr lang="en-GB" dirty="0" smtClean="0"/>
              <a:t>America</a:t>
            </a:r>
          </a:p>
          <a:p>
            <a:r>
              <a:rPr lang="en-GB" dirty="0" smtClean="0"/>
              <a:t>China</a:t>
            </a:r>
          </a:p>
          <a:p>
            <a:r>
              <a:rPr lang="en-GB" dirty="0" smtClean="0"/>
              <a:t>Dubai (UAE)</a:t>
            </a:r>
            <a:endParaRPr lang="en-GB" dirty="0"/>
          </a:p>
        </p:txBody>
      </p:sp>
    </p:spTree>
    <p:extLst>
      <p:ext uri="{BB962C8B-B14F-4D97-AF65-F5344CB8AC3E}">
        <p14:creationId xmlns:p14="http://schemas.microsoft.com/office/powerpoint/2010/main" val="41311654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Other resources</a:t>
            </a:r>
            <a:endParaRPr lang="en-GB" dirty="0"/>
          </a:p>
        </p:txBody>
      </p:sp>
      <p:sp>
        <p:nvSpPr>
          <p:cNvPr id="3" name="Content Placeholder 2"/>
          <p:cNvSpPr>
            <a:spLocks noGrp="1"/>
          </p:cNvSpPr>
          <p:nvPr>
            <p:ph idx="1"/>
          </p:nvPr>
        </p:nvSpPr>
        <p:spPr/>
        <p:txBody>
          <a:bodyPr/>
          <a:lstStyle/>
          <a:p>
            <a:r>
              <a:rPr lang="en-GB" dirty="0"/>
              <a:t>https://geerthofstede.com/research-and-vsm/vsm-2013/</a:t>
            </a:r>
          </a:p>
        </p:txBody>
      </p:sp>
    </p:spTree>
    <p:extLst>
      <p:ext uri="{BB962C8B-B14F-4D97-AF65-F5344CB8AC3E}">
        <p14:creationId xmlns:p14="http://schemas.microsoft.com/office/powerpoint/2010/main" val="18147490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Factors affecting </a:t>
            </a:r>
            <a:r>
              <a:rPr lang="en-GB" dirty="0"/>
              <a:t>national culture </a:t>
            </a:r>
            <a:r>
              <a:rPr lang="en-GB" dirty="0" smtClean="0"/>
              <a:t>-Brooks</a:t>
            </a:r>
            <a:r>
              <a:rPr lang="en-GB" dirty="0"/>
              <a:t>, </a:t>
            </a:r>
            <a:r>
              <a:rPr lang="en-GB" dirty="0" smtClean="0"/>
              <a:t>2006 </a:t>
            </a:r>
            <a:r>
              <a:rPr lang="en-GB" dirty="0"/>
              <a:t>p. </a:t>
            </a:r>
            <a:r>
              <a:rPr lang="en-GB" dirty="0" smtClean="0"/>
              <a:t>272)</a:t>
            </a:r>
            <a:endParaRPr lang="en-GB" dirty="0"/>
          </a:p>
        </p:txBody>
      </p:sp>
      <p:pic>
        <p:nvPicPr>
          <p:cNvPr id="4" name="Content Placeholder 3"/>
          <p:cNvPicPr>
            <a:picLocks noGrp="1" noChangeAspect="1"/>
          </p:cNvPicPr>
          <p:nvPr>
            <p:ph idx="1"/>
          </p:nvPr>
        </p:nvPicPr>
        <p:blipFill>
          <a:blip r:embed="rId2"/>
          <a:stretch>
            <a:fillRect/>
          </a:stretch>
        </p:blipFill>
        <p:spPr>
          <a:xfrm>
            <a:off x="838200" y="1880378"/>
            <a:ext cx="10515600" cy="4241832"/>
          </a:xfrm>
          <a:prstGeom prst="rect">
            <a:avLst/>
          </a:prstGeom>
        </p:spPr>
      </p:pic>
    </p:spTree>
    <p:extLst>
      <p:ext uri="{BB962C8B-B14F-4D97-AF65-F5344CB8AC3E}">
        <p14:creationId xmlns:p14="http://schemas.microsoft.com/office/powerpoint/2010/main" val="36249748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3B854194-185D-494D-905C-7C7CB2E30F6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xmlns="" id="{B4F5FA0D-0104-4987-8241-EFF7C85B88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xmlns="" id="{2897127E-6CEF-446C-BE87-93B7C46E49D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xmlns="" id="{227A8B92-DBFF-604A-A1D7-965A2D9136B1}"/>
              </a:ext>
            </a:extLst>
          </p:cNvPr>
          <p:cNvSpPr>
            <a:spLocks noGrp="1"/>
          </p:cNvSpPr>
          <p:nvPr>
            <p:ph type="title"/>
          </p:nvPr>
        </p:nvSpPr>
        <p:spPr>
          <a:xfrm>
            <a:off x="640079" y="2053641"/>
            <a:ext cx="3669161" cy="2760098"/>
          </a:xfrm>
        </p:spPr>
        <p:txBody>
          <a:bodyPr>
            <a:normAutofit/>
          </a:bodyPr>
          <a:lstStyle/>
          <a:p>
            <a:r>
              <a:rPr lang="en-US">
                <a:solidFill>
                  <a:srgbClr val="FFFFFF"/>
                </a:solidFill>
              </a:rPr>
              <a:t>Hofstede</a:t>
            </a:r>
          </a:p>
        </p:txBody>
      </p:sp>
      <p:sp>
        <p:nvSpPr>
          <p:cNvPr id="3" name="Content Placeholder 2">
            <a:extLst>
              <a:ext uri="{FF2B5EF4-FFF2-40B4-BE49-F238E27FC236}">
                <a16:creationId xmlns:a16="http://schemas.microsoft.com/office/drawing/2014/main" xmlns="" id="{4797FF17-7C11-D047-8896-78C509A65A1B}"/>
              </a:ext>
            </a:extLst>
          </p:cNvPr>
          <p:cNvSpPr>
            <a:spLocks noGrp="1"/>
          </p:cNvSpPr>
          <p:nvPr>
            <p:ph idx="1"/>
          </p:nvPr>
        </p:nvSpPr>
        <p:spPr>
          <a:xfrm>
            <a:off x="6090574" y="801866"/>
            <a:ext cx="5306084" cy="5230634"/>
          </a:xfrm>
        </p:spPr>
        <p:txBody>
          <a:bodyPr anchor="ctr">
            <a:normAutofit/>
          </a:bodyPr>
          <a:lstStyle/>
          <a:p>
            <a:r>
              <a:rPr lang="en-GB" sz="2400" dirty="0">
                <a:solidFill>
                  <a:srgbClr val="000000"/>
                </a:solidFill>
              </a:rPr>
              <a:t>Survey data about the values of people in over 50 countries around the world. These people worked in the local subsidiaries of one large multinational corporation – IBM. </a:t>
            </a:r>
          </a:p>
          <a:p>
            <a:endParaRPr lang="en-US" sz="2400" dirty="0">
              <a:solidFill>
                <a:srgbClr val="000000"/>
              </a:solidFill>
            </a:endParaRPr>
          </a:p>
        </p:txBody>
      </p:sp>
    </p:spTree>
    <p:extLst>
      <p:ext uri="{BB962C8B-B14F-4D97-AF65-F5344CB8AC3E}">
        <p14:creationId xmlns:p14="http://schemas.microsoft.com/office/powerpoint/2010/main" val="27775388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55601" y="0"/>
            <a:ext cx="11480494" cy="2753936"/>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xmlns=""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xmlns="" id="{D5931F9C-8BD9-C041-A5BB-F9B7C03CEDE6}"/>
              </a:ext>
            </a:extLst>
          </p:cNvPr>
          <p:cNvSpPr>
            <a:spLocks noGrp="1"/>
          </p:cNvSpPr>
          <p:nvPr>
            <p:ph type="title"/>
          </p:nvPr>
        </p:nvSpPr>
        <p:spPr>
          <a:xfrm>
            <a:off x="1179226" y="826680"/>
            <a:ext cx="9833548" cy="1325563"/>
          </a:xfrm>
        </p:spPr>
        <p:txBody>
          <a:bodyPr>
            <a:normAutofit/>
          </a:bodyPr>
          <a:lstStyle/>
          <a:p>
            <a:pPr algn="ctr"/>
            <a:r>
              <a:rPr lang="en-US" sz="4000">
                <a:solidFill>
                  <a:srgbClr val="FFFFFF"/>
                </a:solidFill>
              </a:rPr>
              <a:t>Hofstede</a:t>
            </a:r>
          </a:p>
        </p:txBody>
      </p:sp>
      <p:sp>
        <p:nvSpPr>
          <p:cNvPr id="3" name="Content Placeholder 2">
            <a:extLst>
              <a:ext uri="{FF2B5EF4-FFF2-40B4-BE49-F238E27FC236}">
                <a16:creationId xmlns:a16="http://schemas.microsoft.com/office/drawing/2014/main" xmlns="" id="{A36F455E-08B2-634E-A06E-E5C28A0B7D4F}"/>
              </a:ext>
            </a:extLst>
          </p:cNvPr>
          <p:cNvSpPr>
            <a:spLocks noGrp="1"/>
          </p:cNvSpPr>
          <p:nvPr>
            <p:ph idx="1"/>
          </p:nvPr>
        </p:nvSpPr>
        <p:spPr>
          <a:xfrm>
            <a:off x="1179226" y="3092970"/>
            <a:ext cx="9833548" cy="2693976"/>
          </a:xfrm>
        </p:spPr>
        <p:txBody>
          <a:bodyPr>
            <a:normAutofit/>
          </a:bodyPr>
          <a:lstStyle/>
          <a:p>
            <a:r>
              <a:rPr lang="en-GB" sz="1900" dirty="0">
                <a:solidFill>
                  <a:srgbClr val="000000"/>
                </a:solidFill>
              </a:rPr>
              <a:t>A statistical analysis of the answers on questions about the values of similar IBM employees in different countries revealed common problems, but with solutions differing from country to country, in the following areas: </a:t>
            </a:r>
          </a:p>
          <a:p>
            <a:pPr lvl="1"/>
            <a:r>
              <a:rPr lang="en-GB" sz="1900" dirty="0">
                <a:solidFill>
                  <a:srgbClr val="000000"/>
                </a:solidFill>
              </a:rPr>
              <a:t>Social inequality, including the relationship with authority; </a:t>
            </a:r>
          </a:p>
          <a:p>
            <a:pPr lvl="1"/>
            <a:r>
              <a:rPr lang="en-GB" sz="1900" dirty="0">
                <a:solidFill>
                  <a:srgbClr val="000000"/>
                </a:solidFill>
              </a:rPr>
              <a:t>The relationship between the individual and the group; </a:t>
            </a:r>
          </a:p>
          <a:p>
            <a:pPr lvl="1"/>
            <a:r>
              <a:rPr lang="en-GB" sz="1900" dirty="0">
                <a:solidFill>
                  <a:srgbClr val="000000"/>
                </a:solidFill>
              </a:rPr>
              <a:t>Concepts of masculinity and femininity: the social implications of having been born as a boy or a girl; </a:t>
            </a:r>
          </a:p>
          <a:p>
            <a:pPr lvl="1"/>
            <a:r>
              <a:rPr lang="en-GB" sz="1900" dirty="0">
                <a:solidFill>
                  <a:srgbClr val="000000"/>
                </a:solidFill>
              </a:rPr>
              <a:t>Ways of dealing with uncertainty, relating to the control of aggression and the expression of emotions. </a:t>
            </a:r>
          </a:p>
          <a:p>
            <a:endParaRPr lang="en-US" sz="1900" dirty="0">
              <a:solidFill>
                <a:srgbClr val="000000"/>
              </a:solidFill>
            </a:endParaRPr>
          </a:p>
        </p:txBody>
      </p:sp>
    </p:spTree>
    <p:extLst>
      <p:ext uri="{BB962C8B-B14F-4D97-AF65-F5344CB8AC3E}">
        <p14:creationId xmlns:p14="http://schemas.microsoft.com/office/powerpoint/2010/main" val="7037249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86197D16-FE75-4A0E-A0C9-28C0F04A43D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557022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xmlns="" id="{FA8FCEC6-4B30-4FF2-8B32-504BEAEA3A16}"/>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a:blip r:embed="rId2">
            <a:extLst>
              <a:ext uri="{28A0092B-C50C-407E-A947-70E740481C1C}">
                <a14:useLocalDpi xmlns:a14="http://schemas.microsoft.com/office/drawing/2010/main" val="0"/>
              </a:ext>
            </a:extLst>
          </a:blip>
          <a:srcRect t="45716" b="9820"/>
          <a:stretch>
            <a:fillRect/>
          </a:stretch>
        </p:blipFill>
        <p:spPr>
          <a:xfrm>
            <a:off x="0" y="3808676"/>
            <a:ext cx="12192000" cy="3049325"/>
          </a:xfrm>
          <a:custGeom>
            <a:avLst/>
            <a:gdLst>
              <a:gd name="connsiteX0" fmla="*/ 0 w 12192000"/>
              <a:gd name="connsiteY0" fmla="*/ 0 h 3049325"/>
              <a:gd name="connsiteX1" fmla="*/ 12192000 w 12192000"/>
              <a:gd name="connsiteY1" fmla="*/ 0 h 3049325"/>
              <a:gd name="connsiteX2" fmla="*/ 12192000 w 12192000"/>
              <a:gd name="connsiteY2" fmla="*/ 3049325 h 3049325"/>
              <a:gd name="connsiteX3" fmla="*/ 0 w 12192000"/>
              <a:gd name="connsiteY3" fmla="*/ 3049325 h 3049325"/>
            </a:gdLst>
            <a:ahLst/>
            <a:cxnLst>
              <a:cxn ang="0">
                <a:pos x="connsiteX0" y="connsiteY0"/>
              </a:cxn>
              <a:cxn ang="0">
                <a:pos x="connsiteX1" y="connsiteY1"/>
              </a:cxn>
              <a:cxn ang="0">
                <a:pos x="connsiteX2" y="connsiteY2"/>
              </a:cxn>
              <a:cxn ang="0">
                <a:pos x="connsiteX3" y="connsiteY3"/>
              </a:cxn>
            </a:cxnLst>
            <a:rect l="l" t="t" r="r" b="b"/>
            <a:pathLst>
              <a:path w="12192000" h="3049325">
                <a:moveTo>
                  <a:pt x="0" y="0"/>
                </a:moveTo>
                <a:lnTo>
                  <a:pt x="12192000" y="0"/>
                </a:lnTo>
                <a:lnTo>
                  <a:pt x="12192000" y="3049325"/>
                </a:lnTo>
                <a:lnTo>
                  <a:pt x="0" y="3049325"/>
                </a:lnTo>
                <a:close/>
              </a:path>
            </a:pathLst>
          </a:custGeom>
        </p:spPr>
      </p:pic>
      <p:sp>
        <p:nvSpPr>
          <p:cNvPr id="4" name="Title 3">
            <a:extLst>
              <a:ext uri="{FF2B5EF4-FFF2-40B4-BE49-F238E27FC236}">
                <a16:creationId xmlns:a16="http://schemas.microsoft.com/office/drawing/2014/main" xmlns="" id="{83869975-BA53-DB49-8AA7-0B157F4B1DE9}"/>
              </a:ext>
            </a:extLst>
          </p:cNvPr>
          <p:cNvSpPr>
            <a:spLocks noGrp="1"/>
          </p:cNvSpPr>
          <p:nvPr>
            <p:ph type="title"/>
          </p:nvPr>
        </p:nvSpPr>
        <p:spPr>
          <a:xfrm>
            <a:off x="804484" y="1191796"/>
            <a:ext cx="10021446" cy="2976344"/>
          </a:xfrm>
        </p:spPr>
        <p:txBody>
          <a:bodyPr vert="horz" lIns="91440" tIns="45720" rIns="91440" bIns="45720" rtlCol="0" anchor="ctr">
            <a:normAutofit/>
          </a:bodyPr>
          <a:lstStyle/>
          <a:p>
            <a:r>
              <a:rPr lang="en-US" sz="4100" kern="1200">
                <a:solidFill>
                  <a:srgbClr val="FFFFFF"/>
                </a:solidFill>
                <a:latin typeface="+mj-lt"/>
                <a:ea typeface="+mj-ea"/>
                <a:cs typeface="+mj-cs"/>
              </a:rPr>
              <a:t>The four basic problem areas represent </a:t>
            </a:r>
            <a:r>
              <a:rPr lang="en-US" sz="4100" b="1" kern="1200">
                <a:solidFill>
                  <a:srgbClr val="FFFFFF"/>
                </a:solidFill>
                <a:latin typeface="+mj-lt"/>
                <a:ea typeface="+mj-ea"/>
                <a:cs typeface="+mj-cs"/>
              </a:rPr>
              <a:t>dimensions of cultures</a:t>
            </a:r>
            <a:r>
              <a:rPr lang="en-US" sz="4100" kern="1200">
                <a:solidFill>
                  <a:srgbClr val="FFFFFF"/>
                </a:solidFill>
                <a:latin typeface="+mj-lt"/>
                <a:ea typeface="+mj-ea"/>
                <a:cs typeface="+mj-cs"/>
              </a:rPr>
              <a:t>. A dimension is an aspect of a culture that can be measured relative to other cultures. </a:t>
            </a:r>
            <a:br>
              <a:rPr lang="en-US" sz="4100" kern="1200">
                <a:solidFill>
                  <a:srgbClr val="FFFFFF"/>
                </a:solidFill>
                <a:latin typeface="+mj-lt"/>
                <a:ea typeface="+mj-ea"/>
                <a:cs typeface="+mj-cs"/>
              </a:rPr>
            </a:br>
            <a:endParaRPr lang="en-US" sz="4100" kern="1200">
              <a:solidFill>
                <a:srgbClr val="FFFFFF"/>
              </a:solidFill>
              <a:latin typeface="+mj-lt"/>
              <a:ea typeface="+mj-ea"/>
              <a:cs typeface="+mj-cs"/>
            </a:endParaRPr>
          </a:p>
        </p:txBody>
      </p:sp>
    </p:spTree>
    <p:extLst>
      <p:ext uri="{BB962C8B-B14F-4D97-AF65-F5344CB8AC3E}">
        <p14:creationId xmlns:p14="http://schemas.microsoft.com/office/powerpoint/2010/main" val="25155137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55601" y="0"/>
            <a:ext cx="11480494" cy="2753936"/>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xmlns=""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itle 2">
            <a:extLst>
              <a:ext uri="{FF2B5EF4-FFF2-40B4-BE49-F238E27FC236}">
                <a16:creationId xmlns:a16="http://schemas.microsoft.com/office/drawing/2014/main" xmlns="" id="{706D3AE5-762F-C747-B14A-5F65694186F3}"/>
              </a:ext>
            </a:extLst>
          </p:cNvPr>
          <p:cNvSpPr>
            <a:spLocks noGrp="1"/>
          </p:cNvSpPr>
          <p:nvPr>
            <p:ph type="title"/>
          </p:nvPr>
        </p:nvSpPr>
        <p:spPr>
          <a:xfrm>
            <a:off x="1179226" y="826680"/>
            <a:ext cx="9833548" cy="1325563"/>
          </a:xfrm>
        </p:spPr>
        <p:txBody>
          <a:bodyPr>
            <a:normAutofit/>
          </a:bodyPr>
          <a:lstStyle/>
          <a:p>
            <a:pPr algn="ctr"/>
            <a:r>
              <a:rPr lang="en-GB" sz="2800">
                <a:solidFill>
                  <a:srgbClr val="FFFFFF"/>
                </a:solidFill>
              </a:rPr>
              <a:t>The basic problem areas correspond to dimensions which Hofstede named as </a:t>
            </a:r>
            <a:br>
              <a:rPr lang="en-GB" sz="2800">
                <a:solidFill>
                  <a:srgbClr val="FFFFFF"/>
                </a:solidFill>
              </a:rPr>
            </a:br>
            <a:endParaRPr lang="en-US" sz="2800">
              <a:solidFill>
                <a:srgbClr val="FFFFFF"/>
              </a:solidFill>
            </a:endParaRPr>
          </a:p>
        </p:txBody>
      </p:sp>
      <p:sp>
        <p:nvSpPr>
          <p:cNvPr id="4" name="Content Placeholder 3">
            <a:extLst>
              <a:ext uri="{FF2B5EF4-FFF2-40B4-BE49-F238E27FC236}">
                <a16:creationId xmlns:a16="http://schemas.microsoft.com/office/drawing/2014/main" xmlns="" id="{8BF8FCED-A914-D044-9A4D-E54320CA9BC5}"/>
              </a:ext>
            </a:extLst>
          </p:cNvPr>
          <p:cNvSpPr>
            <a:spLocks noGrp="1"/>
          </p:cNvSpPr>
          <p:nvPr>
            <p:ph idx="1"/>
          </p:nvPr>
        </p:nvSpPr>
        <p:spPr>
          <a:xfrm>
            <a:off x="1179226" y="3092970"/>
            <a:ext cx="9833548" cy="2693976"/>
          </a:xfrm>
        </p:spPr>
        <p:txBody>
          <a:bodyPr>
            <a:normAutofit/>
          </a:bodyPr>
          <a:lstStyle/>
          <a:p>
            <a:r>
              <a:rPr lang="en-GB" sz="2000" b="1">
                <a:solidFill>
                  <a:srgbClr val="000000"/>
                </a:solidFill>
              </a:rPr>
              <a:t>Power distance </a:t>
            </a:r>
            <a:r>
              <a:rPr lang="en-GB" sz="2000">
                <a:solidFill>
                  <a:srgbClr val="000000"/>
                </a:solidFill>
              </a:rPr>
              <a:t>(from small to large )</a:t>
            </a:r>
          </a:p>
          <a:p>
            <a:r>
              <a:rPr lang="en-GB" sz="2000" b="1">
                <a:solidFill>
                  <a:srgbClr val="000000"/>
                </a:solidFill>
              </a:rPr>
              <a:t>Collectivism versus individualism</a:t>
            </a:r>
          </a:p>
          <a:p>
            <a:r>
              <a:rPr lang="en-GB" sz="2000" b="1">
                <a:solidFill>
                  <a:srgbClr val="000000"/>
                </a:solidFill>
              </a:rPr>
              <a:t>Femininity versus masculinity</a:t>
            </a:r>
          </a:p>
          <a:p>
            <a:r>
              <a:rPr lang="en-GB" sz="2000" b="1">
                <a:solidFill>
                  <a:srgbClr val="000000"/>
                </a:solidFill>
              </a:rPr>
              <a:t>Uncertainty avoidance </a:t>
            </a:r>
            <a:r>
              <a:rPr lang="en-GB" sz="2000">
                <a:solidFill>
                  <a:srgbClr val="000000"/>
                </a:solidFill>
              </a:rPr>
              <a:t>(from weak to strong). </a:t>
            </a:r>
          </a:p>
          <a:p>
            <a:pPr marL="0" indent="0">
              <a:buNone/>
            </a:pPr>
            <a:endParaRPr lang="en-US" sz="2000">
              <a:solidFill>
                <a:srgbClr val="000000"/>
              </a:solidFill>
            </a:endParaRPr>
          </a:p>
        </p:txBody>
      </p:sp>
    </p:spTree>
    <p:extLst>
      <p:ext uri="{BB962C8B-B14F-4D97-AF65-F5344CB8AC3E}">
        <p14:creationId xmlns:p14="http://schemas.microsoft.com/office/powerpoint/2010/main" val="30908051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25168E7B-6D42-4B3A-B7A1-17D4C49EC90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38200"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xmlns="" id="{98A030C2-9F23-4593-9F99-7B73C232A4C9}"/>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itle 3">
            <a:extLst>
              <a:ext uri="{FF2B5EF4-FFF2-40B4-BE49-F238E27FC236}">
                <a16:creationId xmlns:a16="http://schemas.microsoft.com/office/drawing/2014/main" xmlns="" id="{788A6D81-ABFF-A94E-8411-20901BB6075C}"/>
              </a:ext>
            </a:extLst>
          </p:cNvPr>
          <p:cNvSpPr>
            <a:spLocks noGrp="1"/>
          </p:cNvSpPr>
          <p:nvPr>
            <p:ph type="title"/>
          </p:nvPr>
        </p:nvSpPr>
        <p:spPr>
          <a:xfrm>
            <a:off x="2726432" y="1741337"/>
            <a:ext cx="6739136" cy="2387918"/>
          </a:xfrm>
        </p:spPr>
        <p:txBody>
          <a:bodyPr vert="horz" lIns="91440" tIns="45720" rIns="91440" bIns="45720" rtlCol="0" anchor="b">
            <a:normAutofit/>
          </a:bodyPr>
          <a:lstStyle/>
          <a:p>
            <a:pPr algn="ctr"/>
            <a:r>
              <a:rPr lang="en-US" sz="3100" kern="1200">
                <a:solidFill>
                  <a:srgbClr val="FFFFFF"/>
                </a:solidFill>
                <a:latin typeface="+mj-lt"/>
                <a:ea typeface="+mj-ea"/>
                <a:cs typeface="+mj-cs"/>
              </a:rPr>
              <a:t>Together they form a </a:t>
            </a:r>
            <a:r>
              <a:rPr lang="en-US" sz="3100" i="1" kern="1200">
                <a:solidFill>
                  <a:srgbClr val="FFFFFF"/>
                </a:solidFill>
                <a:latin typeface="+mj-lt"/>
                <a:ea typeface="+mj-ea"/>
                <a:cs typeface="+mj-cs"/>
              </a:rPr>
              <a:t>four-dimensional (4-D) model of differences </a:t>
            </a:r>
            <a:r>
              <a:rPr lang="en-US" sz="3100" kern="1200">
                <a:solidFill>
                  <a:srgbClr val="FFFFFF"/>
                </a:solidFill>
                <a:latin typeface="+mj-lt"/>
                <a:ea typeface="+mj-ea"/>
                <a:cs typeface="+mj-cs"/>
              </a:rPr>
              <a:t>among </a:t>
            </a:r>
            <a:r>
              <a:rPr lang="en-US" sz="3100" b="1" kern="1200">
                <a:solidFill>
                  <a:srgbClr val="FFFFFF"/>
                </a:solidFill>
                <a:latin typeface="+mj-lt"/>
                <a:ea typeface="+mj-ea"/>
                <a:cs typeface="+mj-cs"/>
              </a:rPr>
              <a:t>national cultures</a:t>
            </a:r>
            <a:r>
              <a:rPr lang="en-US" sz="3100" kern="1200">
                <a:solidFill>
                  <a:srgbClr val="FFFFFF"/>
                </a:solidFill>
                <a:latin typeface="+mj-lt"/>
                <a:ea typeface="+mj-ea"/>
                <a:cs typeface="+mj-cs"/>
              </a:rPr>
              <a:t>. Each country in this model is characterized by a score on each of the four dimensions. </a:t>
            </a:r>
          </a:p>
        </p:txBody>
      </p:sp>
    </p:spTree>
    <p:extLst>
      <p:ext uri="{BB962C8B-B14F-4D97-AF65-F5344CB8AC3E}">
        <p14:creationId xmlns:p14="http://schemas.microsoft.com/office/powerpoint/2010/main" val="29502563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3B854194-185D-494D-905C-7C7CB2E30F6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xmlns="" id="{B4F5FA0D-0104-4987-8241-EFF7C85B88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xmlns="" id="{2897127E-6CEF-446C-BE87-93B7C46E49D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itle 2">
            <a:extLst>
              <a:ext uri="{FF2B5EF4-FFF2-40B4-BE49-F238E27FC236}">
                <a16:creationId xmlns:a16="http://schemas.microsoft.com/office/drawing/2014/main" xmlns="" id="{62C1C493-D29D-4B45-B4E8-010A1A0E4435}"/>
              </a:ext>
            </a:extLst>
          </p:cNvPr>
          <p:cNvSpPr>
            <a:spLocks noGrp="1"/>
          </p:cNvSpPr>
          <p:nvPr>
            <p:ph type="title"/>
          </p:nvPr>
        </p:nvSpPr>
        <p:spPr>
          <a:xfrm>
            <a:off x="640079" y="2053641"/>
            <a:ext cx="3669161" cy="2760098"/>
          </a:xfrm>
        </p:spPr>
        <p:txBody>
          <a:bodyPr>
            <a:normAutofit/>
          </a:bodyPr>
          <a:lstStyle/>
          <a:p>
            <a:r>
              <a:rPr lang="en-US">
                <a:solidFill>
                  <a:srgbClr val="FFFFFF"/>
                </a:solidFill>
              </a:rPr>
              <a:t>Also </a:t>
            </a:r>
          </a:p>
        </p:txBody>
      </p:sp>
      <p:sp>
        <p:nvSpPr>
          <p:cNvPr id="4" name="Content Placeholder 3">
            <a:extLst>
              <a:ext uri="{FF2B5EF4-FFF2-40B4-BE49-F238E27FC236}">
                <a16:creationId xmlns:a16="http://schemas.microsoft.com/office/drawing/2014/main" xmlns="" id="{94560459-A7DD-C948-9633-C92A9D52BD07}"/>
              </a:ext>
            </a:extLst>
          </p:cNvPr>
          <p:cNvSpPr>
            <a:spLocks noGrp="1"/>
          </p:cNvSpPr>
          <p:nvPr>
            <p:ph idx="1"/>
          </p:nvPr>
        </p:nvSpPr>
        <p:spPr>
          <a:xfrm>
            <a:off x="6090574" y="801866"/>
            <a:ext cx="5306084" cy="5230634"/>
          </a:xfrm>
        </p:spPr>
        <p:txBody>
          <a:bodyPr anchor="ctr">
            <a:normAutofit/>
          </a:bodyPr>
          <a:lstStyle/>
          <a:p>
            <a:r>
              <a:rPr lang="en-GB" sz="2400">
                <a:solidFill>
                  <a:srgbClr val="000000"/>
                </a:solidFill>
              </a:rPr>
              <a:t>A fifth dimension of differences among national cultures was identified, opposing a </a:t>
            </a:r>
            <a:r>
              <a:rPr lang="en-GB" sz="2400" b="1">
                <a:solidFill>
                  <a:srgbClr val="000000"/>
                </a:solidFill>
              </a:rPr>
              <a:t>long-term orientation </a:t>
            </a:r>
            <a:r>
              <a:rPr lang="en-GB" sz="2400">
                <a:solidFill>
                  <a:srgbClr val="000000"/>
                </a:solidFill>
              </a:rPr>
              <a:t>in life to a short-term orientation </a:t>
            </a:r>
          </a:p>
          <a:p>
            <a:r>
              <a:rPr lang="en-GB" sz="2400">
                <a:solidFill>
                  <a:srgbClr val="000000"/>
                </a:solidFill>
              </a:rPr>
              <a:t>(Cultural differences exist also according to region, religion, gender, generation, and class) </a:t>
            </a:r>
          </a:p>
          <a:p>
            <a:pPr marL="0" indent="0">
              <a:buNone/>
            </a:pPr>
            <a:endParaRPr lang="en-US" sz="2400">
              <a:solidFill>
                <a:srgbClr val="000000"/>
              </a:solidFill>
            </a:endParaRPr>
          </a:p>
        </p:txBody>
      </p:sp>
    </p:spTree>
    <p:extLst>
      <p:ext uri="{BB962C8B-B14F-4D97-AF65-F5344CB8AC3E}">
        <p14:creationId xmlns:p14="http://schemas.microsoft.com/office/powerpoint/2010/main" val="14220233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6E174BC2-6544-E646-985D-D88F1EDFB571}"/>
              </a:ext>
            </a:extLst>
          </p:cNvPr>
          <p:cNvSpPr>
            <a:spLocks noGrp="1"/>
          </p:cNvSpPr>
          <p:nvPr>
            <p:ph type="title"/>
          </p:nvPr>
        </p:nvSpPr>
        <p:spPr/>
        <p:txBody>
          <a:bodyPr/>
          <a:lstStyle/>
          <a:p>
            <a:r>
              <a:rPr lang="en-GB" b="1" dirty="0"/>
              <a:t>Power distance</a:t>
            </a:r>
            <a:endParaRPr lang="en-US" dirty="0"/>
          </a:p>
        </p:txBody>
      </p:sp>
      <p:sp>
        <p:nvSpPr>
          <p:cNvPr id="4" name="Content Placeholder 3">
            <a:extLst>
              <a:ext uri="{FF2B5EF4-FFF2-40B4-BE49-F238E27FC236}">
                <a16:creationId xmlns:a16="http://schemas.microsoft.com/office/drawing/2014/main" xmlns="" id="{A4F59320-EE5E-0248-A3F9-929DB99E7738}"/>
              </a:ext>
            </a:extLst>
          </p:cNvPr>
          <p:cNvSpPr>
            <a:spLocks noGrp="1"/>
          </p:cNvSpPr>
          <p:nvPr>
            <p:ph idx="1"/>
          </p:nvPr>
        </p:nvSpPr>
        <p:spPr/>
        <p:txBody>
          <a:bodyPr>
            <a:normAutofit/>
          </a:bodyPr>
          <a:lstStyle/>
          <a:p>
            <a:r>
              <a:rPr lang="en-GB" b="1" dirty="0"/>
              <a:t>Power distance </a:t>
            </a:r>
            <a:r>
              <a:rPr lang="en-GB" dirty="0"/>
              <a:t>can be defined as the extent to which the less powerful members of institutions and organizations within a country expect and accept that power is distributed unequally. </a:t>
            </a:r>
          </a:p>
          <a:p>
            <a:r>
              <a:rPr lang="en-GB" i="1" dirty="0"/>
              <a:t>'Institutions' are the basic elements of society like the family, school, and the community; 'organizations' are the places where people work. </a:t>
            </a:r>
            <a:endParaRPr lang="en-GB" dirty="0"/>
          </a:p>
          <a:p>
            <a:endParaRPr lang="en-US" dirty="0"/>
          </a:p>
        </p:txBody>
      </p:sp>
    </p:spTree>
    <p:extLst>
      <p:ext uri="{BB962C8B-B14F-4D97-AF65-F5344CB8AC3E}">
        <p14:creationId xmlns:p14="http://schemas.microsoft.com/office/powerpoint/2010/main" val="26582231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lstStyle/>
          <a:p>
            <a:r>
              <a:rPr lang="en-GB" dirty="0"/>
              <a:t>Power distance is a term that describes how people belonging to a specific culture view power relationships - superior/subordinate relationships - between people, including the degree that people not in power accept that power is spread unequally</a:t>
            </a:r>
            <a:r>
              <a:rPr lang="en-GB" dirty="0" smtClean="0"/>
              <a:t>.</a:t>
            </a:r>
            <a:endParaRPr lang="en-GB" dirty="0"/>
          </a:p>
          <a:p>
            <a:r>
              <a:rPr lang="en-GB" dirty="0"/>
              <a:t>Individuals in cultures demonstrating a high power distance are very deferential to figures of authority and generally accept an unequal distribution of power, while individuals in cultures demonstrating a low power distance readily question authority and expect to participate in decisions that affect them. </a:t>
            </a:r>
          </a:p>
        </p:txBody>
      </p:sp>
    </p:spTree>
    <p:extLst>
      <p:ext uri="{BB962C8B-B14F-4D97-AF65-F5344CB8AC3E}">
        <p14:creationId xmlns:p14="http://schemas.microsoft.com/office/powerpoint/2010/main" val="28726588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28675" y="1357312"/>
            <a:ext cx="9601200" cy="4143375"/>
          </a:xfrm>
          <a:prstGeom prst="rect">
            <a:avLst/>
          </a:prstGeom>
        </p:spPr>
      </p:pic>
      <p:sp>
        <p:nvSpPr>
          <p:cNvPr id="5" name="Multiply 4"/>
          <p:cNvSpPr/>
          <p:nvPr/>
        </p:nvSpPr>
        <p:spPr>
          <a:xfrm>
            <a:off x="914400" y="885825"/>
            <a:ext cx="9134475" cy="4767262"/>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255052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479854"/>
            <a:ext cx="12192000" cy="5898292"/>
          </a:xfrm>
          <a:prstGeom prst="rect">
            <a:avLst/>
          </a:prstGeom>
        </p:spPr>
      </p:pic>
    </p:spTree>
    <p:extLst>
      <p:ext uri="{BB962C8B-B14F-4D97-AF65-F5344CB8AC3E}">
        <p14:creationId xmlns:p14="http://schemas.microsoft.com/office/powerpoint/2010/main" val="19577932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 High power distance</a:t>
            </a:r>
            <a:endParaRPr lang="en-GB" dirty="0"/>
          </a:p>
        </p:txBody>
      </p:sp>
      <p:pic>
        <p:nvPicPr>
          <p:cNvPr id="4" name="Content Placeholder 3"/>
          <p:cNvPicPr>
            <a:picLocks noGrp="1" noChangeAspect="1"/>
          </p:cNvPicPr>
          <p:nvPr>
            <p:ph sz="half" idx="1"/>
          </p:nvPr>
        </p:nvPicPr>
        <p:blipFill>
          <a:blip r:embed="rId2"/>
          <a:stretch>
            <a:fillRect/>
          </a:stretch>
        </p:blipFill>
        <p:spPr>
          <a:xfrm>
            <a:off x="914216" y="1825625"/>
            <a:ext cx="5029567" cy="4351338"/>
          </a:xfrm>
          <a:prstGeom prst="rect">
            <a:avLst/>
          </a:prstGeom>
        </p:spPr>
      </p:pic>
      <p:sp>
        <p:nvSpPr>
          <p:cNvPr id="5" name="Content Placeholder 4"/>
          <p:cNvSpPr>
            <a:spLocks noGrp="1"/>
          </p:cNvSpPr>
          <p:nvPr>
            <p:ph sz="half" idx="2"/>
          </p:nvPr>
        </p:nvSpPr>
        <p:spPr/>
        <p:txBody>
          <a:bodyPr>
            <a:normAutofit lnSpcReduction="10000"/>
          </a:bodyPr>
          <a:lstStyle/>
          <a:p>
            <a:r>
              <a:rPr lang="en-GB" dirty="0" smtClean="0"/>
              <a:t>India’s caste system is an example of high power</a:t>
            </a:r>
          </a:p>
          <a:p>
            <a:r>
              <a:rPr lang="en-GB" dirty="0" smtClean="0"/>
              <a:t>People are born into 1 or 5 caste levels or groups, each having a higher status than the one below it</a:t>
            </a:r>
          </a:p>
          <a:p>
            <a:r>
              <a:rPr lang="en-GB" dirty="0" smtClean="0"/>
              <a:t>Indian citizens belong to the caste they are born into and cannot aspire to enter another</a:t>
            </a:r>
          </a:p>
          <a:p>
            <a:r>
              <a:rPr lang="en-GB" dirty="0" smtClean="0"/>
              <a:t>From birth, their power is defined by the caste</a:t>
            </a:r>
            <a:endParaRPr lang="en-GB" dirty="0"/>
          </a:p>
        </p:txBody>
      </p:sp>
    </p:spTree>
    <p:extLst>
      <p:ext uri="{BB962C8B-B14F-4D97-AF65-F5344CB8AC3E}">
        <p14:creationId xmlns:p14="http://schemas.microsoft.com/office/powerpoint/2010/main" val="25778550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Example Low power distance</a:t>
            </a:r>
            <a:endParaRPr lang="en-GB" dirty="0"/>
          </a:p>
        </p:txBody>
      </p:sp>
      <p:sp>
        <p:nvSpPr>
          <p:cNvPr id="6" name="Content Placeholder 5"/>
          <p:cNvSpPr>
            <a:spLocks noGrp="1"/>
          </p:cNvSpPr>
          <p:nvPr>
            <p:ph idx="1"/>
          </p:nvPr>
        </p:nvSpPr>
        <p:spPr/>
        <p:txBody>
          <a:bodyPr/>
          <a:lstStyle/>
          <a:p>
            <a:r>
              <a:rPr lang="en-GB" dirty="0" smtClean="0"/>
              <a:t>Basically where everybody expects to get listened to</a:t>
            </a:r>
            <a:endParaRPr lang="en-GB" dirty="0"/>
          </a:p>
        </p:txBody>
      </p:sp>
    </p:spTree>
    <p:extLst>
      <p:ext uri="{BB962C8B-B14F-4D97-AF65-F5344CB8AC3E}">
        <p14:creationId xmlns:p14="http://schemas.microsoft.com/office/powerpoint/2010/main" val="9049803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smtClean="0"/>
              <a:t>Scandinavia, </a:t>
            </a:r>
            <a:r>
              <a:rPr lang="en-GB" dirty="0"/>
              <a:t>N</a:t>
            </a:r>
            <a:r>
              <a:rPr lang="en-GB" dirty="0" smtClean="0"/>
              <a:t>ew Zealand</a:t>
            </a:r>
            <a:endParaRPr lang="en-GB" dirty="0"/>
          </a:p>
        </p:txBody>
      </p:sp>
      <p:sp>
        <p:nvSpPr>
          <p:cNvPr id="10" name="Content Placeholder 9"/>
          <p:cNvSpPr>
            <a:spLocks noGrp="1"/>
          </p:cNvSpPr>
          <p:nvPr>
            <p:ph idx="1"/>
          </p:nvPr>
        </p:nvSpPr>
        <p:spPr/>
        <p:txBody>
          <a:bodyPr/>
          <a:lstStyle/>
          <a:p>
            <a:r>
              <a:rPr lang="en-GB" dirty="0" smtClean="0"/>
              <a:t>Check !!</a:t>
            </a:r>
          </a:p>
          <a:p>
            <a:pPr marL="0" indent="0">
              <a:buNone/>
            </a:pPr>
            <a:endParaRPr lang="en-GB" dirty="0"/>
          </a:p>
        </p:txBody>
      </p:sp>
    </p:spTree>
    <p:extLst>
      <p:ext uri="{BB962C8B-B14F-4D97-AF65-F5344CB8AC3E}">
        <p14:creationId xmlns:p14="http://schemas.microsoft.com/office/powerpoint/2010/main" val="14058643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27677"/>
            <a:ext cx="12192000" cy="6802646"/>
          </a:xfrm>
          <a:prstGeom prst="rect">
            <a:avLst/>
          </a:prstGeom>
        </p:spPr>
      </p:pic>
    </p:spTree>
    <p:extLst>
      <p:ext uri="{BB962C8B-B14F-4D97-AF65-F5344CB8AC3E}">
        <p14:creationId xmlns:p14="http://schemas.microsoft.com/office/powerpoint/2010/main" val="40216477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3B854194-185D-494D-905C-7C7CB2E30F6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xmlns="" id="{B4F5FA0D-0104-4987-8241-EFF7C85B88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xmlns="" id="{2897127E-6CEF-446C-BE87-93B7C46E49D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xmlns="" id="{DFFB964A-4571-CB4D-82B2-2593A7EC199D}"/>
              </a:ext>
            </a:extLst>
          </p:cNvPr>
          <p:cNvSpPr>
            <a:spLocks noGrp="1"/>
          </p:cNvSpPr>
          <p:nvPr>
            <p:ph type="title"/>
          </p:nvPr>
        </p:nvSpPr>
        <p:spPr>
          <a:xfrm>
            <a:off x="640079" y="2053641"/>
            <a:ext cx="3669161" cy="2760098"/>
          </a:xfrm>
        </p:spPr>
        <p:txBody>
          <a:bodyPr>
            <a:normAutofit/>
          </a:bodyPr>
          <a:lstStyle/>
          <a:p>
            <a:r>
              <a:rPr lang="en-GB" b="1">
                <a:solidFill>
                  <a:srgbClr val="FFFFFF"/>
                </a:solidFill>
              </a:rPr>
              <a:t>Individualism - Collectivism</a:t>
            </a:r>
            <a:endParaRPr lang="en-US">
              <a:solidFill>
                <a:srgbClr val="FFFFFF"/>
              </a:solidFill>
            </a:endParaRPr>
          </a:p>
        </p:txBody>
      </p:sp>
      <p:sp>
        <p:nvSpPr>
          <p:cNvPr id="3" name="Content Placeholder 2">
            <a:extLst>
              <a:ext uri="{FF2B5EF4-FFF2-40B4-BE49-F238E27FC236}">
                <a16:creationId xmlns:a16="http://schemas.microsoft.com/office/drawing/2014/main" xmlns="" id="{44F5158E-5207-A54F-AA67-03E54FEF0727}"/>
              </a:ext>
            </a:extLst>
          </p:cNvPr>
          <p:cNvSpPr>
            <a:spLocks noGrp="1"/>
          </p:cNvSpPr>
          <p:nvPr>
            <p:ph idx="1"/>
          </p:nvPr>
        </p:nvSpPr>
        <p:spPr>
          <a:xfrm>
            <a:off x="6090574" y="801866"/>
            <a:ext cx="5306084" cy="5230634"/>
          </a:xfrm>
        </p:spPr>
        <p:txBody>
          <a:bodyPr anchor="ctr">
            <a:normAutofit/>
          </a:bodyPr>
          <a:lstStyle/>
          <a:p>
            <a:r>
              <a:rPr lang="en-GB" sz="2400" b="1">
                <a:solidFill>
                  <a:srgbClr val="000000"/>
                </a:solidFill>
              </a:rPr>
              <a:t>Individualism </a:t>
            </a:r>
            <a:r>
              <a:rPr lang="en-GB" sz="2400">
                <a:solidFill>
                  <a:srgbClr val="000000"/>
                </a:solidFill>
              </a:rPr>
              <a:t>pertains to societies in which the ties between individuals are loose: everyone is expected to look after himself or herself and his or her immediate family. </a:t>
            </a:r>
          </a:p>
          <a:p>
            <a:r>
              <a:rPr lang="en-GB" sz="2400" b="1">
                <a:solidFill>
                  <a:srgbClr val="000000"/>
                </a:solidFill>
              </a:rPr>
              <a:t>Collectivism</a:t>
            </a:r>
            <a:r>
              <a:rPr lang="en-GB" sz="2400">
                <a:solidFill>
                  <a:srgbClr val="000000"/>
                </a:solidFill>
              </a:rPr>
              <a:t> as its opposite pertains to societies in which people from birth onwards are integrated into strong, cohesive ingroups, which throughout people's lifetime continue to protect them in exchange for unquestioning loyalty. </a:t>
            </a:r>
          </a:p>
          <a:p>
            <a:endParaRPr lang="en-US" sz="2400">
              <a:solidFill>
                <a:srgbClr val="000000"/>
              </a:solidFill>
            </a:endParaRPr>
          </a:p>
        </p:txBody>
      </p:sp>
    </p:spTree>
    <p:extLst>
      <p:ext uri="{BB962C8B-B14F-4D97-AF65-F5344CB8AC3E}">
        <p14:creationId xmlns:p14="http://schemas.microsoft.com/office/powerpoint/2010/main" val="42854325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lstStyle/>
          <a:p>
            <a:r>
              <a:rPr lang="en-GB" dirty="0" smtClean="0"/>
              <a:t>Highly individualistic cultures encourage each citizen to make personal choices and stand up for themselves</a:t>
            </a:r>
          </a:p>
          <a:p>
            <a:r>
              <a:rPr lang="en-GB" dirty="0" smtClean="0"/>
              <a:t>Collectivist cultures value the greater good and many members have their future prescribed by the government, family or church</a:t>
            </a:r>
            <a:endParaRPr lang="en-GB" dirty="0"/>
          </a:p>
        </p:txBody>
      </p:sp>
    </p:spTree>
    <p:extLst>
      <p:ext uri="{BB962C8B-B14F-4D97-AF65-F5344CB8AC3E}">
        <p14:creationId xmlns:p14="http://schemas.microsoft.com/office/powerpoint/2010/main" val="7846906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p:cNvSpPr>
            <a:spLocks noGrp="1"/>
          </p:cNvSpPr>
          <p:nvPr>
            <p:ph type="title"/>
          </p:nvPr>
        </p:nvSpPr>
        <p:spPr/>
        <p:txBody>
          <a:bodyPr/>
          <a:lstStyle/>
          <a:p>
            <a:r>
              <a:rPr lang="en-GB" dirty="0"/>
              <a:t>High on Individualistic score</a:t>
            </a:r>
            <a:br>
              <a:rPr lang="en-GB" dirty="0"/>
            </a:br>
            <a:endParaRPr lang="en-GB" dirty="0"/>
          </a:p>
        </p:txBody>
      </p:sp>
      <p:sp>
        <p:nvSpPr>
          <p:cNvPr id="9" name="Content Placeholder 8"/>
          <p:cNvSpPr>
            <a:spLocks noGrp="1"/>
          </p:cNvSpPr>
          <p:nvPr>
            <p:ph sz="half" idx="1"/>
          </p:nvPr>
        </p:nvSpPr>
        <p:spPr/>
        <p:txBody>
          <a:bodyPr/>
          <a:lstStyle/>
          <a:p>
            <a:r>
              <a:rPr lang="en-GB" dirty="0" smtClean="0"/>
              <a:t>America – readily go to court against authority and each other to claim their rights</a:t>
            </a:r>
          </a:p>
          <a:p>
            <a:r>
              <a:rPr lang="en-GB" dirty="0" smtClean="0"/>
              <a:t>Managers/individuals do not have strong emotional bond with company – loyal for long as it suits their interests</a:t>
            </a:r>
            <a:endParaRPr lang="en-GB" dirty="0"/>
          </a:p>
        </p:txBody>
      </p:sp>
      <p:pic>
        <p:nvPicPr>
          <p:cNvPr id="13" name="Picture 12"/>
          <p:cNvPicPr>
            <a:picLocks noChangeAspect="1"/>
          </p:cNvPicPr>
          <p:nvPr/>
        </p:nvPicPr>
        <p:blipFill>
          <a:blip r:embed="rId2"/>
          <a:stretch>
            <a:fillRect/>
          </a:stretch>
        </p:blipFill>
        <p:spPr>
          <a:xfrm>
            <a:off x="7458697" y="920751"/>
            <a:ext cx="3324225" cy="2228572"/>
          </a:xfrm>
          <a:prstGeom prst="rect">
            <a:avLst/>
          </a:prstGeom>
        </p:spPr>
      </p:pic>
      <p:pic>
        <p:nvPicPr>
          <p:cNvPr id="14" name="Picture 13"/>
          <p:cNvPicPr>
            <a:picLocks noChangeAspect="1"/>
          </p:cNvPicPr>
          <p:nvPr/>
        </p:nvPicPr>
        <p:blipFill>
          <a:blip r:embed="rId3"/>
          <a:stretch>
            <a:fillRect/>
          </a:stretch>
        </p:blipFill>
        <p:spPr>
          <a:xfrm>
            <a:off x="7458697" y="3528944"/>
            <a:ext cx="3348970" cy="2511386"/>
          </a:xfrm>
          <a:prstGeom prst="rect">
            <a:avLst/>
          </a:prstGeom>
        </p:spPr>
      </p:pic>
    </p:spTree>
    <p:extLst>
      <p:ext uri="{BB962C8B-B14F-4D97-AF65-F5344CB8AC3E}">
        <p14:creationId xmlns:p14="http://schemas.microsoft.com/office/powerpoint/2010/main" val="10811313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Collectivism</a:t>
            </a:r>
            <a:endParaRPr lang="en-GB" dirty="0"/>
          </a:p>
        </p:txBody>
      </p:sp>
      <p:sp>
        <p:nvSpPr>
          <p:cNvPr id="3" name="Content Placeholder 2"/>
          <p:cNvSpPr>
            <a:spLocks noGrp="1"/>
          </p:cNvSpPr>
          <p:nvPr>
            <p:ph sz="half" idx="1"/>
          </p:nvPr>
        </p:nvSpPr>
        <p:spPr/>
        <p:txBody>
          <a:bodyPr>
            <a:normAutofit fontScale="92500" lnSpcReduction="10000"/>
          </a:bodyPr>
          <a:lstStyle/>
          <a:p>
            <a:r>
              <a:rPr lang="en-GB" dirty="0" smtClean="0"/>
              <a:t>Tightly knit social framework</a:t>
            </a:r>
          </a:p>
          <a:p>
            <a:r>
              <a:rPr lang="en-GB" dirty="0" smtClean="0"/>
              <a:t>Individuals expect their relatives, clan, in-groups to look after them in exchange for unquestioning loyalty</a:t>
            </a:r>
          </a:p>
          <a:p>
            <a:r>
              <a:rPr lang="en-GB" dirty="0" smtClean="0"/>
              <a:t>Children taught as we</a:t>
            </a:r>
          </a:p>
          <a:p>
            <a:r>
              <a:rPr lang="en-GB" dirty="0" smtClean="0"/>
              <a:t>Employer/employees treated the same</a:t>
            </a:r>
            <a:endParaRPr lang="en-GB" dirty="0"/>
          </a:p>
        </p:txBody>
      </p:sp>
      <p:sp>
        <p:nvSpPr>
          <p:cNvPr id="4" name="Content Placeholder 3"/>
          <p:cNvSpPr>
            <a:spLocks noGrp="1"/>
          </p:cNvSpPr>
          <p:nvPr>
            <p:ph sz="half" idx="2"/>
          </p:nvPr>
        </p:nvSpPr>
        <p:spPr/>
        <p:txBody>
          <a:bodyPr>
            <a:normAutofit fontScale="92500" lnSpcReduction="10000"/>
          </a:bodyPr>
          <a:lstStyle/>
          <a:p>
            <a:r>
              <a:rPr lang="en-GB" dirty="0"/>
              <a:t>Hofstede found that wealthy countries had higher individualism scores and poorer countries had higher collectivism score. Countries like USA, Canada, Denmark and Sweden had high individualism and higher gross national product. Japan was an exception. Conversely, countries like Pakistan or those in Latin America had low individualism (high collectivism) and low gross national product. </a:t>
            </a:r>
          </a:p>
        </p:txBody>
      </p:sp>
    </p:spTree>
    <p:extLst>
      <p:ext uri="{BB962C8B-B14F-4D97-AF65-F5344CB8AC3E}">
        <p14:creationId xmlns:p14="http://schemas.microsoft.com/office/powerpoint/2010/main" val="3577525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Individualism vs </a:t>
            </a:r>
            <a:r>
              <a:rPr lang="en-GB" dirty="0" smtClean="0"/>
              <a:t>Collectivism</a:t>
            </a:r>
            <a:endParaRPr lang="en-GB" dirty="0"/>
          </a:p>
        </p:txBody>
      </p:sp>
      <p:sp>
        <p:nvSpPr>
          <p:cNvPr id="3" name="Text Placeholder 2"/>
          <p:cNvSpPr>
            <a:spLocks noGrp="1"/>
          </p:cNvSpPr>
          <p:nvPr>
            <p:ph type="body" idx="1"/>
          </p:nvPr>
        </p:nvSpPr>
        <p:spPr/>
        <p:txBody>
          <a:bodyPr/>
          <a:lstStyle/>
          <a:p>
            <a:r>
              <a:rPr lang="en-GB" dirty="0" smtClean="0"/>
              <a:t>Matthew</a:t>
            </a:r>
            <a:endParaRPr lang="en-GB" dirty="0"/>
          </a:p>
        </p:txBody>
      </p:sp>
      <p:sp>
        <p:nvSpPr>
          <p:cNvPr id="4" name="Content Placeholder 3"/>
          <p:cNvSpPr>
            <a:spLocks noGrp="1"/>
          </p:cNvSpPr>
          <p:nvPr>
            <p:ph sz="half" idx="2"/>
          </p:nvPr>
        </p:nvSpPr>
        <p:spPr/>
        <p:txBody>
          <a:bodyPr>
            <a:normAutofit lnSpcReduction="10000"/>
          </a:bodyPr>
          <a:lstStyle/>
          <a:p>
            <a:r>
              <a:rPr lang="en-GB" dirty="0" smtClean="0"/>
              <a:t>A </a:t>
            </a:r>
            <a:r>
              <a:rPr lang="en-GB" dirty="0"/>
              <a:t>business associate in a financial firm in the </a:t>
            </a:r>
            <a:r>
              <a:rPr lang="en-GB" dirty="0" smtClean="0"/>
              <a:t>US</a:t>
            </a:r>
          </a:p>
          <a:p>
            <a:r>
              <a:rPr lang="en-GB" dirty="0"/>
              <a:t>Matthew is from a individualistic culture which utilizes low context communication. This means that he prefers to relay precise messages that are spoken in explicit terms, and really places value on verbal messages</a:t>
            </a:r>
          </a:p>
        </p:txBody>
      </p:sp>
      <p:sp>
        <p:nvSpPr>
          <p:cNvPr id="5" name="Text Placeholder 4"/>
          <p:cNvSpPr>
            <a:spLocks noGrp="1"/>
          </p:cNvSpPr>
          <p:nvPr>
            <p:ph type="body" sz="quarter" idx="3"/>
          </p:nvPr>
        </p:nvSpPr>
        <p:spPr/>
        <p:txBody>
          <a:bodyPr/>
          <a:lstStyle/>
          <a:p>
            <a:r>
              <a:rPr lang="en-GB" dirty="0" smtClean="0"/>
              <a:t>Shoji</a:t>
            </a:r>
            <a:endParaRPr lang="en-GB" dirty="0"/>
          </a:p>
        </p:txBody>
      </p:sp>
      <p:sp>
        <p:nvSpPr>
          <p:cNvPr id="6" name="Content Placeholder 5"/>
          <p:cNvSpPr>
            <a:spLocks noGrp="1"/>
          </p:cNvSpPr>
          <p:nvPr>
            <p:ph sz="quarter" idx="4"/>
          </p:nvPr>
        </p:nvSpPr>
        <p:spPr/>
        <p:txBody>
          <a:bodyPr>
            <a:normAutofit fontScale="92500"/>
          </a:bodyPr>
          <a:lstStyle/>
          <a:p>
            <a:r>
              <a:rPr lang="en-GB" dirty="0" smtClean="0"/>
              <a:t>Paired </a:t>
            </a:r>
            <a:r>
              <a:rPr lang="en-GB" dirty="0"/>
              <a:t>with Shoji, who is from a sister branch of the company in </a:t>
            </a:r>
            <a:r>
              <a:rPr lang="en-GB" dirty="0" smtClean="0"/>
              <a:t>Japan</a:t>
            </a:r>
          </a:p>
          <a:p>
            <a:r>
              <a:rPr lang="en-GB" dirty="0" smtClean="0"/>
              <a:t>Shoji is from a collectivist culture which utilises high context communication.</a:t>
            </a:r>
          </a:p>
          <a:p>
            <a:r>
              <a:rPr lang="en-GB" dirty="0" smtClean="0"/>
              <a:t>This means that he employs implicit, non-verbal communication that is commonly very ambiguous</a:t>
            </a:r>
            <a:endParaRPr lang="en-GB" dirty="0"/>
          </a:p>
        </p:txBody>
      </p:sp>
    </p:spTree>
    <p:extLst>
      <p:ext uri="{BB962C8B-B14F-4D97-AF65-F5344CB8AC3E}">
        <p14:creationId xmlns:p14="http://schemas.microsoft.com/office/powerpoint/2010/main" val="20633880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smtClean="0"/>
              <a:t>Problem</a:t>
            </a:r>
            <a:endParaRPr lang="en-GB" dirty="0"/>
          </a:p>
        </p:txBody>
      </p:sp>
      <p:sp>
        <p:nvSpPr>
          <p:cNvPr id="8" name="Content Placeholder 7"/>
          <p:cNvSpPr>
            <a:spLocks noGrp="1"/>
          </p:cNvSpPr>
          <p:nvPr>
            <p:ph idx="1"/>
          </p:nvPr>
        </p:nvSpPr>
        <p:spPr/>
        <p:txBody>
          <a:bodyPr/>
          <a:lstStyle/>
          <a:p>
            <a:r>
              <a:rPr lang="en-GB" dirty="0"/>
              <a:t>This fundamental difference aided in the first misunderstanding and attribution errors between Matthew and Shoji. </a:t>
            </a:r>
            <a:endParaRPr lang="en-GB" dirty="0" smtClean="0"/>
          </a:p>
          <a:p>
            <a:r>
              <a:rPr lang="en-GB" dirty="0" smtClean="0"/>
              <a:t>Matthew </a:t>
            </a:r>
            <a:r>
              <a:rPr lang="en-GB" dirty="0"/>
              <a:t>viewed Shoji as unwilling to contribute to the discussion, while Shoji was simply trying to respect Matthew’s opinion and not seem too outspoken. </a:t>
            </a:r>
          </a:p>
        </p:txBody>
      </p:sp>
    </p:spTree>
    <p:extLst>
      <p:ext uri="{BB962C8B-B14F-4D97-AF65-F5344CB8AC3E}">
        <p14:creationId xmlns:p14="http://schemas.microsoft.com/office/powerpoint/2010/main" val="41480094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rrowheads="1"/>
          </p:cNvSpPr>
          <p:nvPr>
            <p:ph type="title"/>
          </p:nvPr>
        </p:nvSpPr>
        <p:spPr/>
        <p:txBody>
          <a:bodyPr/>
          <a:lstStyle/>
          <a:p>
            <a:r>
              <a:rPr lang="en-US" altLang="en-US"/>
              <a:t>Cultural Classification--Hall</a:t>
            </a:r>
          </a:p>
        </p:txBody>
      </p:sp>
      <p:sp>
        <p:nvSpPr>
          <p:cNvPr id="63491" name="Rectangle 3"/>
          <p:cNvSpPr>
            <a:spLocks noGrp="1" noChangeArrowheads="1"/>
          </p:cNvSpPr>
          <p:nvPr>
            <p:ph idx="1"/>
          </p:nvPr>
        </p:nvSpPr>
        <p:spPr/>
        <p:txBody>
          <a:bodyPr/>
          <a:lstStyle/>
          <a:p>
            <a:r>
              <a:rPr lang="en-US" altLang="en-US"/>
              <a:t>Low-Context Cultures - What Is Said Is More Important Than How or Where It Is Said</a:t>
            </a:r>
          </a:p>
          <a:p>
            <a:pPr lvl="1"/>
            <a:r>
              <a:rPr lang="en-US" altLang="en-US">
                <a:solidFill>
                  <a:srgbClr val="FF0000"/>
                </a:solidFill>
              </a:rPr>
              <a:t>U.S.</a:t>
            </a:r>
          </a:p>
          <a:p>
            <a:pPr lvl="1"/>
            <a:r>
              <a:rPr lang="en-US" altLang="en-US">
                <a:solidFill>
                  <a:srgbClr val="FF0000"/>
                </a:solidFill>
              </a:rPr>
              <a:t>Germany</a:t>
            </a:r>
          </a:p>
          <a:p>
            <a:r>
              <a:rPr lang="en-US" altLang="en-US"/>
              <a:t>High-Context cultures - What Is Said and How or Where It is Said Are Significant</a:t>
            </a:r>
          </a:p>
          <a:p>
            <a:pPr lvl="1"/>
            <a:r>
              <a:rPr lang="en-US" altLang="en-US">
                <a:solidFill>
                  <a:srgbClr val="FF0000"/>
                </a:solidFill>
              </a:rPr>
              <a:t>Asia</a:t>
            </a:r>
          </a:p>
          <a:p>
            <a:pPr lvl="1"/>
            <a:r>
              <a:rPr lang="en-US" altLang="en-US">
                <a:solidFill>
                  <a:srgbClr val="FF0000"/>
                </a:solidFill>
              </a:rPr>
              <a:t>Latin America</a:t>
            </a:r>
          </a:p>
          <a:p>
            <a:pPr lvl="1"/>
            <a:r>
              <a:rPr lang="en-US" altLang="en-US">
                <a:solidFill>
                  <a:srgbClr val="FF0000"/>
                </a:solidFill>
              </a:rPr>
              <a:t>Middle East</a:t>
            </a:r>
          </a:p>
        </p:txBody>
      </p:sp>
    </p:spTree>
    <p:extLst>
      <p:ext uri="{BB962C8B-B14F-4D97-AF65-F5344CB8AC3E}">
        <p14:creationId xmlns:p14="http://schemas.microsoft.com/office/powerpoint/2010/main" val="116316248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rrowheads="1"/>
          </p:cNvSpPr>
          <p:nvPr>
            <p:ph type="title"/>
          </p:nvPr>
        </p:nvSpPr>
        <p:spPr/>
        <p:txBody>
          <a:bodyPr/>
          <a:lstStyle/>
          <a:p>
            <a:r>
              <a:rPr lang="en-US" altLang="en-US" sz="4800"/>
              <a:t>Low-context in business</a:t>
            </a:r>
          </a:p>
        </p:txBody>
      </p:sp>
      <p:sp>
        <p:nvSpPr>
          <p:cNvPr id="73731" name="Rectangle 3"/>
          <p:cNvSpPr>
            <a:spLocks noGrp="1" noChangeArrowheads="1"/>
          </p:cNvSpPr>
          <p:nvPr>
            <p:ph idx="1"/>
          </p:nvPr>
        </p:nvSpPr>
        <p:spPr/>
        <p:txBody>
          <a:bodyPr/>
          <a:lstStyle/>
          <a:p>
            <a:endParaRPr lang="en-US" altLang="en-US"/>
          </a:p>
          <a:p>
            <a:pPr lvl="2"/>
            <a:r>
              <a:rPr lang="en-US" altLang="en-US" sz="3600" b="1"/>
              <a:t>Business before friendship</a:t>
            </a:r>
          </a:p>
          <a:p>
            <a:pPr lvl="2"/>
            <a:r>
              <a:rPr lang="en-US" altLang="en-US" sz="3600" b="1"/>
              <a:t>Credibility through expertise    &amp; performance</a:t>
            </a:r>
          </a:p>
          <a:p>
            <a:pPr lvl="2"/>
            <a:r>
              <a:rPr lang="en-US" altLang="en-US" sz="3600" b="1"/>
              <a:t>Agreements by legal contract</a:t>
            </a:r>
          </a:p>
          <a:p>
            <a:pPr lvl="2"/>
            <a:r>
              <a:rPr lang="en-US" altLang="en-US" sz="3600" b="1"/>
              <a:t>Negotiations efficient</a:t>
            </a:r>
          </a:p>
        </p:txBody>
      </p:sp>
    </p:spTree>
    <p:extLst>
      <p:ext uri="{BB962C8B-B14F-4D97-AF65-F5344CB8AC3E}">
        <p14:creationId xmlns:p14="http://schemas.microsoft.com/office/powerpoint/2010/main" val="161540897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Rot="1" noChangeArrowheads="1"/>
          </p:cNvSpPr>
          <p:nvPr>
            <p:ph type="title"/>
          </p:nvPr>
        </p:nvSpPr>
        <p:spPr/>
        <p:txBody>
          <a:bodyPr>
            <a:normAutofit fontScale="90000"/>
          </a:bodyPr>
          <a:lstStyle/>
          <a:p>
            <a:r>
              <a:rPr lang="en-US" altLang="en-US" sz="4800"/>
              <a:t/>
            </a:r>
            <a:br>
              <a:rPr lang="en-US" altLang="en-US" sz="4800"/>
            </a:br>
            <a:r>
              <a:rPr lang="en-US" altLang="en-US" sz="4800"/>
              <a:t>High-context in business</a:t>
            </a:r>
            <a:br>
              <a:rPr lang="en-US" altLang="en-US" sz="4800"/>
            </a:br>
            <a:endParaRPr lang="en-US" altLang="en-US" sz="4800"/>
          </a:p>
        </p:txBody>
      </p:sp>
      <p:sp>
        <p:nvSpPr>
          <p:cNvPr id="75779" name="Rectangle 3"/>
          <p:cNvSpPr>
            <a:spLocks noGrp="1" noChangeArrowheads="1"/>
          </p:cNvSpPr>
          <p:nvPr>
            <p:ph idx="1"/>
          </p:nvPr>
        </p:nvSpPr>
        <p:spPr/>
        <p:txBody>
          <a:bodyPr/>
          <a:lstStyle/>
          <a:p>
            <a:pPr lvl="2"/>
            <a:r>
              <a:rPr lang="en-US" altLang="en-US" sz="3600" b="1"/>
              <a:t>No business without friendship</a:t>
            </a:r>
          </a:p>
          <a:p>
            <a:pPr lvl="2"/>
            <a:r>
              <a:rPr lang="en-US" altLang="en-US" sz="3600" b="1"/>
              <a:t>Credibility through relationships</a:t>
            </a:r>
          </a:p>
          <a:p>
            <a:pPr lvl="2"/>
            <a:r>
              <a:rPr lang="en-US" altLang="en-US" sz="3600" b="1"/>
              <a:t>Agreements founded on trust</a:t>
            </a:r>
          </a:p>
          <a:p>
            <a:pPr lvl="2"/>
            <a:r>
              <a:rPr lang="en-US" altLang="en-US" sz="3600" b="1"/>
              <a:t>Negotiations slow &amp; ritualistic</a:t>
            </a:r>
          </a:p>
        </p:txBody>
      </p:sp>
    </p:spTree>
    <p:extLst>
      <p:ext uri="{BB962C8B-B14F-4D97-AF65-F5344CB8AC3E}">
        <p14:creationId xmlns:p14="http://schemas.microsoft.com/office/powerpoint/2010/main" val="46279953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High and Low Context Cultures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565360094"/>
              </p:ext>
            </p:extLst>
          </p:nvPr>
        </p:nvGraphicFramePr>
        <p:xfrm>
          <a:off x="838200" y="1825625"/>
          <a:ext cx="10515600" cy="2763520"/>
        </p:xfrm>
        <a:graphic>
          <a:graphicData uri="http://schemas.openxmlformats.org/drawingml/2006/table">
            <a:tbl>
              <a:tblPr firstRow="1" bandRow="1">
                <a:tableStyleId>{5C22544A-7EE6-4342-B048-85BDC9FD1C3A}</a:tableStyleId>
              </a:tblPr>
              <a:tblGrid>
                <a:gridCol w="3505200"/>
                <a:gridCol w="3505200"/>
                <a:gridCol w="3505200"/>
              </a:tblGrid>
              <a:tr h="370840">
                <a:tc>
                  <a:txBody>
                    <a:bodyPr/>
                    <a:lstStyle/>
                    <a:p>
                      <a:r>
                        <a:rPr lang="en-GB" dirty="0" smtClean="0"/>
                        <a:t>Factors /Dimensions</a:t>
                      </a:r>
                    </a:p>
                    <a:p>
                      <a:endParaRPr lang="en-GB" dirty="0"/>
                    </a:p>
                  </a:txBody>
                  <a:tcPr/>
                </a:tc>
                <a:tc>
                  <a:txBody>
                    <a:bodyPr/>
                    <a:lstStyle/>
                    <a:p>
                      <a:r>
                        <a:rPr lang="en-GB" dirty="0" smtClean="0"/>
                        <a:t>High context</a:t>
                      </a:r>
                      <a:endParaRPr lang="en-GB" dirty="0"/>
                    </a:p>
                  </a:txBody>
                  <a:tcPr/>
                </a:tc>
                <a:tc>
                  <a:txBody>
                    <a:bodyPr/>
                    <a:lstStyle/>
                    <a:p>
                      <a:r>
                        <a:rPr lang="en-GB" dirty="0" smtClean="0"/>
                        <a:t>Low context</a:t>
                      </a:r>
                      <a:endParaRPr lang="en-GB" dirty="0"/>
                    </a:p>
                  </a:txBody>
                  <a:tcPr/>
                </a:tc>
              </a:tr>
              <a:tr h="370840">
                <a:tc>
                  <a:txBody>
                    <a:bodyPr/>
                    <a:lstStyle/>
                    <a:p>
                      <a:r>
                        <a:rPr lang="en-GB" dirty="0" smtClean="0"/>
                        <a:t>Lawyers</a:t>
                      </a:r>
                      <a:endParaRPr lang="en-GB" dirty="0"/>
                    </a:p>
                  </a:txBody>
                  <a:tcPr/>
                </a:tc>
                <a:tc>
                  <a:txBody>
                    <a:bodyPr/>
                    <a:lstStyle/>
                    <a:p>
                      <a:r>
                        <a:rPr lang="en-GB" dirty="0" smtClean="0"/>
                        <a:t>Less important</a:t>
                      </a:r>
                      <a:endParaRPr lang="en-GB" dirty="0"/>
                    </a:p>
                  </a:txBody>
                  <a:tcPr/>
                </a:tc>
                <a:tc>
                  <a:txBody>
                    <a:bodyPr/>
                    <a:lstStyle/>
                    <a:p>
                      <a:r>
                        <a:rPr lang="en-GB" dirty="0" smtClean="0"/>
                        <a:t>Very important</a:t>
                      </a:r>
                      <a:endParaRPr lang="en-GB" dirty="0"/>
                    </a:p>
                  </a:txBody>
                  <a:tcPr/>
                </a:tc>
              </a:tr>
              <a:tr h="370840">
                <a:tc>
                  <a:txBody>
                    <a:bodyPr/>
                    <a:lstStyle/>
                    <a:p>
                      <a:r>
                        <a:rPr lang="en-GB" dirty="0" smtClean="0"/>
                        <a:t>A person’s word</a:t>
                      </a:r>
                      <a:endParaRPr lang="en-GB" dirty="0"/>
                    </a:p>
                  </a:txBody>
                  <a:tcPr/>
                </a:tc>
                <a:tc>
                  <a:txBody>
                    <a:bodyPr/>
                    <a:lstStyle/>
                    <a:p>
                      <a:r>
                        <a:rPr lang="en-GB" dirty="0" smtClean="0"/>
                        <a:t>Is his or her bond</a:t>
                      </a:r>
                      <a:endParaRPr lang="en-GB" dirty="0"/>
                    </a:p>
                  </a:txBody>
                  <a:tcPr/>
                </a:tc>
                <a:tc>
                  <a:txBody>
                    <a:bodyPr/>
                    <a:lstStyle/>
                    <a:p>
                      <a:r>
                        <a:rPr lang="en-GB" dirty="0" smtClean="0"/>
                        <a:t>Get it in writing</a:t>
                      </a:r>
                      <a:endParaRPr lang="en-GB" dirty="0"/>
                    </a:p>
                  </a:txBody>
                  <a:tcPr/>
                </a:tc>
              </a:tr>
              <a:tr h="370840">
                <a:tc>
                  <a:txBody>
                    <a:bodyPr/>
                    <a:lstStyle/>
                    <a:p>
                      <a:r>
                        <a:rPr lang="en-GB" dirty="0" smtClean="0"/>
                        <a:t>Responsibility for organisational error</a:t>
                      </a:r>
                      <a:endParaRPr lang="en-GB" dirty="0"/>
                    </a:p>
                  </a:txBody>
                  <a:tcPr/>
                </a:tc>
                <a:tc>
                  <a:txBody>
                    <a:bodyPr/>
                    <a:lstStyle/>
                    <a:p>
                      <a:r>
                        <a:rPr lang="en-GB" dirty="0" smtClean="0"/>
                        <a:t>Taken by top level</a:t>
                      </a:r>
                      <a:endParaRPr lang="en-GB" dirty="0"/>
                    </a:p>
                  </a:txBody>
                  <a:tcPr/>
                </a:tc>
                <a:tc>
                  <a:txBody>
                    <a:bodyPr/>
                    <a:lstStyle/>
                    <a:p>
                      <a:r>
                        <a:rPr lang="en-GB" dirty="0" smtClean="0"/>
                        <a:t>Pushed to lowest level</a:t>
                      </a:r>
                      <a:endParaRPr lang="en-GB" dirty="0"/>
                    </a:p>
                  </a:txBody>
                  <a:tcPr/>
                </a:tc>
              </a:tr>
              <a:tr h="370840">
                <a:tc>
                  <a:txBody>
                    <a:bodyPr/>
                    <a:lstStyle/>
                    <a:p>
                      <a:r>
                        <a:rPr lang="en-GB" dirty="0" smtClean="0"/>
                        <a:t>Negotiations</a:t>
                      </a:r>
                      <a:endParaRPr lang="en-GB" dirty="0"/>
                    </a:p>
                  </a:txBody>
                  <a:tcPr/>
                </a:tc>
                <a:tc>
                  <a:txBody>
                    <a:bodyPr/>
                    <a:lstStyle/>
                    <a:p>
                      <a:r>
                        <a:rPr lang="en-GB" dirty="0" smtClean="0"/>
                        <a:t>Lengthy</a:t>
                      </a:r>
                      <a:endParaRPr lang="en-GB" dirty="0"/>
                    </a:p>
                  </a:txBody>
                  <a:tcPr/>
                </a:tc>
                <a:tc>
                  <a:txBody>
                    <a:bodyPr/>
                    <a:lstStyle/>
                    <a:p>
                      <a:r>
                        <a:rPr lang="en-GB" dirty="0" smtClean="0"/>
                        <a:t>Proceed quickly</a:t>
                      </a:r>
                      <a:endParaRPr lang="en-GB" dirty="0"/>
                    </a:p>
                  </a:txBody>
                  <a:tcPr/>
                </a:tc>
              </a:tr>
              <a:tr h="370840">
                <a:tc>
                  <a:txBody>
                    <a:bodyPr/>
                    <a:lstStyle/>
                    <a:p>
                      <a:r>
                        <a:rPr lang="en-GB" dirty="0" smtClean="0"/>
                        <a:t>Examples</a:t>
                      </a:r>
                      <a:endParaRPr lang="en-GB" dirty="0"/>
                    </a:p>
                  </a:txBody>
                  <a:tcPr/>
                </a:tc>
                <a:tc>
                  <a:txBody>
                    <a:bodyPr/>
                    <a:lstStyle/>
                    <a:p>
                      <a:r>
                        <a:rPr lang="en-GB" dirty="0" smtClean="0"/>
                        <a:t>Japan, Middle East</a:t>
                      </a:r>
                      <a:endParaRPr lang="en-GB" dirty="0"/>
                    </a:p>
                  </a:txBody>
                  <a:tcPr/>
                </a:tc>
                <a:tc>
                  <a:txBody>
                    <a:bodyPr/>
                    <a:lstStyle/>
                    <a:p>
                      <a:r>
                        <a:rPr lang="en-GB" dirty="0" smtClean="0"/>
                        <a:t>USA, Germany</a:t>
                      </a:r>
                      <a:endParaRPr lang="en-GB" dirty="0"/>
                    </a:p>
                  </a:txBody>
                  <a:tcPr/>
                </a:tc>
              </a:tr>
            </a:tbl>
          </a:graphicData>
        </a:graphic>
      </p:graphicFrame>
    </p:spTree>
    <p:extLst>
      <p:ext uri="{BB962C8B-B14F-4D97-AF65-F5344CB8AC3E}">
        <p14:creationId xmlns:p14="http://schemas.microsoft.com/office/powerpoint/2010/main" val="15850077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812" y="52387"/>
            <a:ext cx="12144375" cy="6753225"/>
          </a:xfrm>
          <a:prstGeom prst="rect">
            <a:avLst/>
          </a:prstGeom>
        </p:spPr>
      </p:pic>
    </p:spTree>
    <p:extLst>
      <p:ext uri="{BB962C8B-B14F-4D97-AF65-F5344CB8AC3E}">
        <p14:creationId xmlns:p14="http://schemas.microsoft.com/office/powerpoint/2010/main" val="2496918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3B854194-185D-494D-905C-7C7CB2E30F6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xmlns="" id="{B4F5FA0D-0104-4987-8241-EFF7C85B88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xmlns="" id="{2897127E-6CEF-446C-BE87-93B7C46E49D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xmlns="" id="{0B79E16B-D0B5-0B46-AE2B-0164B714992F}"/>
              </a:ext>
            </a:extLst>
          </p:cNvPr>
          <p:cNvSpPr>
            <a:spLocks noGrp="1"/>
          </p:cNvSpPr>
          <p:nvPr>
            <p:ph type="title"/>
          </p:nvPr>
        </p:nvSpPr>
        <p:spPr>
          <a:xfrm>
            <a:off x="640079" y="2053641"/>
            <a:ext cx="3669161" cy="2760098"/>
          </a:xfrm>
        </p:spPr>
        <p:txBody>
          <a:bodyPr>
            <a:normAutofit/>
          </a:bodyPr>
          <a:lstStyle/>
          <a:p>
            <a:r>
              <a:rPr lang="en-US" dirty="0">
                <a:solidFill>
                  <a:srgbClr val="FFFFFF"/>
                </a:solidFill>
              </a:rPr>
              <a:t>Masculinity</a:t>
            </a:r>
            <a:br>
              <a:rPr lang="en-US" dirty="0">
                <a:solidFill>
                  <a:srgbClr val="FFFFFF"/>
                </a:solidFill>
              </a:rPr>
            </a:br>
            <a:r>
              <a:rPr lang="en-US" dirty="0">
                <a:solidFill>
                  <a:srgbClr val="FFFFFF"/>
                </a:solidFill>
              </a:rPr>
              <a:t>Femininity</a:t>
            </a:r>
          </a:p>
        </p:txBody>
      </p:sp>
      <p:sp>
        <p:nvSpPr>
          <p:cNvPr id="3" name="Content Placeholder 2">
            <a:extLst>
              <a:ext uri="{FF2B5EF4-FFF2-40B4-BE49-F238E27FC236}">
                <a16:creationId xmlns:a16="http://schemas.microsoft.com/office/drawing/2014/main" xmlns="" id="{2460D909-E496-7B4E-9CAC-DFD8291165BF}"/>
              </a:ext>
            </a:extLst>
          </p:cNvPr>
          <p:cNvSpPr>
            <a:spLocks noGrp="1"/>
          </p:cNvSpPr>
          <p:nvPr>
            <p:ph idx="1"/>
          </p:nvPr>
        </p:nvSpPr>
        <p:spPr>
          <a:xfrm>
            <a:off x="6090574" y="801866"/>
            <a:ext cx="5306084" cy="5230634"/>
          </a:xfrm>
        </p:spPr>
        <p:txBody>
          <a:bodyPr anchor="ctr">
            <a:normAutofit lnSpcReduction="10000"/>
          </a:bodyPr>
          <a:lstStyle/>
          <a:p>
            <a:r>
              <a:rPr lang="en-GB" sz="2400" b="1" i="1" dirty="0">
                <a:solidFill>
                  <a:srgbClr val="000000"/>
                </a:solidFill>
              </a:rPr>
              <a:t>Masculinity </a:t>
            </a:r>
            <a:r>
              <a:rPr lang="en-GB" sz="2400" dirty="0">
                <a:solidFill>
                  <a:srgbClr val="000000"/>
                </a:solidFill>
              </a:rPr>
              <a:t>indicates the extent to which the dominant values of a society are "masculine" (e.g., assertive and competitive). </a:t>
            </a:r>
            <a:r>
              <a:rPr lang="en-GB" sz="2400" b="1" i="1" dirty="0">
                <a:solidFill>
                  <a:srgbClr val="000000"/>
                </a:solidFill>
              </a:rPr>
              <a:t>Masculinity </a:t>
            </a:r>
            <a:r>
              <a:rPr lang="en-GB" sz="2400" dirty="0">
                <a:solidFill>
                  <a:srgbClr val="000000"/>
                </a:solidFill>
              </a:rPr>
              <a:t>pertains to societies in which social gender roles are clearly distinct (i.e., men are supposed to be assertive, tough, and focused on material success whereas women are supposed to be more modest, tender, and concerned with the quality of life. </a:t>
            </a:r>
          </a:p>
          <a:p>
            <a:r>
              <a:rPr lang="en-GB" sz="2400" b="1" i="1" dirty="0">
                <a:solidFill>
                  <a:srgbClr val="000000"/>
                </a:solidFill>
              </a:rPr>
              <a:t>Femininity </a:t>
            </a:r>
            <a:r>
              <a:rPr lang="en-GB" sz="2400" dirty="0">
                <a:solidFill>
                  <a:srgbClr val="000000"/>
                </a:solidFill>
              </a:rPr>
              <a:t>pertains to societies in which social gender roles overlap i.e., both men and women are supposed to be modest, tender, and concerned with the quality of life. </a:t>
            </a:r>
          </a:p>
          <a:p>
            <a:endParaRPr lang="en-US" sz="2400" dirty="0">
              <a:solidFill>
                <a:srgbClr val="000000"/>
              </a:solidFill>
            </a:endParaRPr>
          </a:p>
        </p:txBody>
      </p:sp>
    </p:spTree>
    <p:extLst>
      <p:ext uri="{BB962C8B-B14F-4D97-AF65-F5344CB8AC3E}">
        <p14:creationId xmlns:p14="http://schemas.microsoft.com/office/powerpoint/2010/main" val="14896877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r>
              <a:rPr lang="en-GB" sz="3200" b="1" dirty="0"/>
              <a:t>Masculinity-Femininity • This dimension refers to types of accomplishments valued by a particular culture. Different qualities have been attributed to two sexes</a:t>
            </a:r>
          </a:p>
        </p:txBody>
      </p:sp>
      <p:sp>
        <p:nvSpPr>
          <p:cNvPr id="5" name="Content Placeholder 4"/>
          <p:cNvSpPr>
            <a:spLocks noGrp="1"/>
          </p:cNvSpPr>
          <p:nvPr>
            <p:ph sz="half" idx="1"/>
          </p:nvPr>
        </p:nvSpPr>
        <p:spPr/>
        <p:txBody>
          <a:bodyPr/>
          <a:lstStyle/>
          <a:p>
            <a:r>
              <a:rPr lang="en-GB" dirty="0"/>
              <a:t>Toughness, competitiveness, aggression, perseverance, achievement and assertiveness have been attributed to men, where the dominant values in society are success, money, materials and ambition, etc. </a:t>
            </a:r>
          </a:p>
        </p:txBody>
      </p:sp>
      <p:sp>
        <p:nvSpPr>
          <p:cNvPr id="6" name="Content Placeholder 5"/>
          <p:cNvSpPr>
            <a:spLocks noGrp="1"/>
          </p:cNvSpPr>
          <p:nvPr>
            <p:ph sz="half" idx="2"/>
          </p:nvPr>
        </p:nvSpPr>
        <p:spPr/>
        <p:txBody>
          <a:bodyPr/>
          <a:lstStyle/>
          <a:p>
            <a:r>
              <a:rPr lang="en-GB" dirty="0"/>
              <a:t>Compassion, creativity, empathy, collaboration, harmoniousness, and aestheticism have been attributed to women, where the dominant values in society are cooperation, caring for others and quality of life. It is termed as ‘</a:t>
            </a:r>
            <a:r>
              <a:rPr lang="en-GB" dirty="0" smtClean="0"/>
              <a:t>femininity.’</a:t>
            </a:r>
            <a:endParaRPr lang="en-GB" dirty="0"/>
          </a:p>
        </p:txBody>
      </p:sp>
    </p:spTree>
    <p:extLst>
      <p:ext uri="{BB962C8B-B14F-4D97-AF65-F5344CB8AC3E}">
        <p14:creationId xmlns:p14="http://schemas.microsoft.com/office/powerpoint/2010/main" val="9886909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67304"/>
            <a:ext cx="12192000" cy="6723392"/>
          </a:xfrm>
          <a:prstGeom prst="rect">
            <a:avLst/>
          </a:prstGeom>
        </p:spPr>
      </p:pic>
    </p:spTree>
    <p:extLst>
      <p:ext uri="{BB962C8B-B14F-4D97-AF65-F5344CB8AC3E}">
        <p14:creationId xmlns:p14="http://schemas.microsoft.com/office/powerpoint/2010/main" val="30606737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Societies where men are men ….. </a:t>
            </a:r>
            <a:endParaRPr lang="en-GB" dirty="0"/>
          </a:p>
        </p:txBody>
      </p:sp>
      <p:sp>
        <p:nvSpPr>
          <p:cNvPr id="3" name="Content Placeholder 2"/>
          <p:cNvSpPr>
            <a:spLocks noGrp="1"/>
          </p:cNvSpPr>
          <p:nvPr>
            <p:ph idx="1"/>
          </p:nvPr>
        </p:nvSpPr>
        <p:spPr/>
        <p:txBody>
          <a:bodyPr>
            <a:normAutofit lnSpcReduction="10000"/>
          </a:bodyPr>
          <a:lstStyle/>
          <a:p>
            <a:r>
              <a:rPr lang="en-GB" dirty="0"/>
              <a:t> A society has a sexist orientation if it emphasizes differentiation on sex roles, allocating social roles according to such differences, expecting men to work in areas requiring masculine virtues and women to work in areas requiring feminine virtues. </a:t>
            </a:r>
            <a:endParaRPr lang="en-GB" dirty="0" smtClean="0"/>
          </a:p>
          <a:p>
            <a:r>
              <a:rPr lang="en-GB" dirty="0" smtClean="0"/>
              <a:t>In </a:t>
            </a:r>
            <a:r>
              <a:rPr lang="en-GB" dirty="0"/>
              <a:t>such societies, roles are largely determined by men and they impose masculine values in all roles. In such societies, there is premium on competitiveness and aggression, with empathy and collaboration being discounted. Such a culture is termed as ‘masculine’. </a:t>
            </a:r>
          </a:p>
          <a:p>
            <a:r>
              <a:rPr lang="en-GB" dirty="0" smtClean="0"/>
              <a:t>The </a:t>
            </a:r>
            <a:r>
              <a:rPr lang="en-GB" dirty="0"/>
              <a:t>examples of masculine cultures would include countries such as UK, Germany, South Africa &amp; Italy. </a:t>
            </a:r>
          </a:p>
        </p:txBody>
      </p:sp>
    </p:spTree>
    <p:extLst>
      <p:ext uri="{BB962C8B-B14F-4D97-AF65-F5344CB8AC3E}">
        <p14:creationId xmlns:p14="http://schemas.microsoft.com/office/powerpoint/2010/main" val="61418205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Japan</a:t>
            </a:r>
            <a:endParaRPr lang="en-GB" dirty="0"/>
          </a:p>
        </p:txBody>
      </p:sp>
      <p:sp>
        <p:nvSpPr>
          <p:cNvPr id="3" name="Content Placeholder 2"/>
          <p:cNvSpPr>
            <a:spLocks noGrp="1"/>
          </p:cNvSpPr>
          <p:nvPr>
            <p:ph sz="half" idx="1"/>
          </p:nvPr>
        </p:nvSpPr>
        <p:spPr/>
        <p:txBody>
          <a:bodyPr>
            <a:normAutofit fontScale="92500" lnSpcReduction="20000"/>
          </a:bodyPr>
          <a:lstStyle/>
          <a:p>
            <a:r>
              <a:rPr lang="en-GB" dirty="0" smtClean="0"/>
              <a:t>High </a:t>
            </a:r>
            <a:r>
              <a:rPr lang="en-GB" dirty="0"/>
              <a:t>masculinity index, place great importance on earnings, recognition, advancement and challenge. </a:t>
            </a:r>
            <a:endParaRPr lang="en-GB" dirty="0" smtClean="0"/>
          </a:p>
          <a:p>
            <a:r>
              <a:rPr lang="en-GB" dirty="0" smtClean="0"/>
              <a:t>Individuals </a:t>
            </a:r>
            <a:r>
              <a:rPr lang="en-GB" dirty="0"/>
              <a:t>are encouraged to be independent decision-makers, and achievement is defined in terms of wealth</a:t>
            </a:r>
            <a:r>
              <a:rPr lang="en-GB" dirty="0" smtClean="0"/>
              <a:t>.</a:t>
            </a:r>
          </a:p>
          <a:p>
            <a:r>
              <a:rPr lang="en-GB" dirty="0" smtClean="0"/>
              <a:t>The </a:t>
            </a:r>
            <a:r>
              <a:rPr lang="en-GB" dirty="0"/>
              <a:t>workplace is characterised by high job stress and managers believe that their subordinates don’t like working, hence requiring some amount of control.</a:t>
            </a:r>
          </a:p>
        </p:txBody>
      </p:sp>
      <p:sp>
        <p:nvSpPr>
          <p:cNvPr id="4" name="Content Placeholder 3"/>
          <p:cNvSpPr>
            <a:spLocks noGrp="1"/>
          </p:cNvSpPr>
          <p:nvPr>
            <p:ph sz="half" idx="2"/>
          </p:nvPr>
        </p:nvSpPr>
        <p:spPr/>
        <p:txBody>
          <a:bodyPr>
            <a:normAutofit fontScale="92500" lnSpcReduction="20000"/>
          </a:bodyPr>
          <a:lstStyle/>
          <a:p>
            <a:r>
              <a:rPr lang="en-GB" dirty="0"/>
              <a:t>As stress levels and </a:t>
            </a:r>
            <a:r>
              <a:rPr lang="en-GB" dirty="0" err="1"/>
              <a:t>karoshi</a:t>
            </a:r>
            <a:r>
              <a:rPr lang="en-GB" dirty="0"/>
              <a:t> – deaths through overwork – increase, the Japanese government is planning a law to force workers to take paid </a:t>
            </a:r>
            <a:r>
              <a:rPr lang="en-GB" dirty="0" smtClean="0"/>
              <a:t>holiday</a:t>
            </a:r>
          </a:p>
          <a:p>
            <a:endParaRPr lang="en-GB" dirty="0"/>
          </a:p>
        </p:txBody>
      </p:sp>
      <p:pic>
        <p:nvPicPr>
          <p:cNvPr id="5" name="Picture 4"/>
          <p:cNvPicPr>
            <a:picLocks noChangeAspect="1"/>
          </p:cNvPicPr>
          <p:nvPr/>
        </p:nvPicPr>
        <p:blipFill>
          <a:blip r:embed="rId3"/>
          <a:stretch>
            <a:fillRect/>
          </a:stretch>
        </p:blipFill>
        <p:spPr>
          <a:xfrm>
            <a:off x="6586007" y="3359150"/>
            <a:ext cx="4243917" cy="2546350"/>
          </a:xfrm>
          <a:prstGeom prst="rect">
            <a:avLst/>
          </a:prstGeom>
        </p:spPr>
      </p:pic>
    </p:spTree>
    <p:extLst>
      <p:ext uri="{BB962C8B-B14F-4D97-AF65-F5344CB8AC3E}">
        <p14:creationId xmlns:p14="http://schemas.microsoft.com/office/powerpoint/2010/main" val="359175089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High femininity</a:t>
            </a:r>
            <a:endParaRPr lang="en-GB" dirty="0"/>
          </a:p>
        </p:txBody>
      </p:sp>
      <p:sp>
        <p:nvSpPr>
          <p:cNvPr id="3" name="Content Placeholder 2"/>
          <p:cNvSpPr>
            <a:spLocks noGrp="1"/>
          </p:cNvSpPr>
          <p:nvPr>
            <p:ph sz="half" idx="1"/>
          </p:nvPr>
        </p:nvSpPr>
        <p:spPr/>
        <p:txBody>
          <a:bodyPr/>
          <a:lstStyle/>
          <a:p>
            <a:r>
              <a:rPr lang="en-GB" dirty="0"/>
              <a:t>Countries with high femininity tend to favour small–scale enterprises and place great importance on conservation of environment. The school system is designed to teach social adaptation. Many women hold higher-level jobs and they do not find it necessary to be assertive. Industrial conflict is less and workplace has less stress. </a:t>
            </a:r>
          </a:p>
        </p:txBody>
      </p:sp>
      <p:pic>
        <p:nvPicPr>
          <p:cNvPr id="5" name="Content Placeholder 4"/>
          <p:cNvPicPr>
            <a:picLocks noGrp="1" noChangeAspect="1"/>
          </p:cNvPicPr>
          <p:nvPr>
            <p:ph sz="half" idx="2"/>
          </p:nvPr>
        </p:nvPicPr>
        <p:blipFill>
          <a:blip r:embed="rId3"/>
          <a:stretch>
            <a:fillRect/>
          </a:stretch>
        </p:blipFill>
        <p:spPr>
          <a:xfrm>
            <a:off x="7705725" y="200025"/>
            <a:ext cx="3648075" cy="2981325"/>
          </a:xfrm>
          <a:prstGeom prst="rect">
            <a:avLst/>
          </a:prstGeom>
        </p:spPr>
      </p:pic>
      <p:pic>
        <p:nvPicPr>
          <p:cNvPr id="6" name="Picture 5"/>
          <p:cNvPicPr>
            <a:picLocks noChangeAspect="1"/>
          </p:cNvPicPr>
          <p:nvPr/>
        </p:nvPicPr>
        <p:blipFill>
          <a:blip r:embed="rId4"/>
          <a:stretch>
            <a:fillRect/>
          </a:stretch>
        </p:blipFill>
        <p:spPr>
          <a:xfrm>
            <a:off x="6902903" y="3346450"/>
            <a:ext cx="4947557" cy="2886075"/>
          </a:xfrm>
          <a:prstGeom prst="rect">
            <a:avLst/>
          </a:prstGeom>
        </p:spPr>
      </p:pic>
    </p:spTree>
    <p:extLst>
      <p:ext uri="{BB962C8B-B14F-4D97-AF65-F5344CB8AC3E}">
        <p14:creationId xmlns:p14="http://schemas.microsoft.com/office/powerpoint/2010/main" val="31525118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Norway</a:t>
            </a:r>
            <a:endParaRPr lang="en-GB" dirty="0"/>
          </a:p>
        </p:txBody>
      </p:sp>
      <p:sp>
        <p:nvSpPr>
          <p:cNvPr id="3" name="Content Placeholder 2"/>
          <p:cNvSpPr>
            <a:spLocks noGrp="1"/>
          </p:cNvSpPr>
          <p:nvPr>
            <p:ph sz="half" idx="1"/>
          </p:nvPr>
        </p:nvSpPr>
        <p:spPr/>
        <p:txBody>
          <a:bodyPr>
            <a:normAutofit fontScale="92500" lnSpcReduction="20000"/>
          </a:bodyPr>
          <a:lstStyle/>
          <a:p>
            <a:r>
              <a:rPr lang="en-GB" dirty="0" smtClean="0"/>
              <a:t>Low </a:t>
            </a:r>
            <a:r>
              <a:rPr lang="en-GB" dirty="0"/>
              <a:t>masculinity index tend to place great importance on cooperation, friendly atmosphere and employment </a:t>
            </a:r>
            <a:r>
              <a:rPr lang="en-GB" dirty="0" smtClean="0"/>
              <a:t>security.</a:t>
            </a:r>
          </a:p>
          <a:p>
            <a:r>
              <a:rPr lang="en-GB" dirty="0" smtClean="0"/>
              <a:t>Individuals </a:t>
            </a:r>
            <a:r>
              <a:rPr lang="en-GB" dirty="0"/>
              <a:t>are encouraged to be group decision- makers and achievement is defined in terms of human contacts and living environment. </a:t>
            </a:r>
            <a:endParaRPr lang="en-GB" dirty="0" smtClean="0"/>
          </a:p>
          <a:p>
            <a:r>
              <a:rPr lang="en-GB" dirty="0" smtClean="0"/>
              <a:t>The </a:t>
            </a:r>
            <a:r>
              <a:rPr lang="en-GB" dirty="0"/>
              <a:t>workplace has a cordial atmosphere and managers give more credit to employees and freedom to act. </a:t>
            </a:r>
          </a:p>
        </p:txBody>
      </p:sp>
      <p:pic>
        <p:nvPicPr>
          <p:cNvPr id="5" name="Content Placeholder 4"/>
          <p:cNvPicPr>
            <a:picLocks noGrp="1" noChangeAspect="1"/>
          </p:cNvPicPr>
          <p:nvPr>
            <p:ph sz="half" idx="2"/>
          </p:nvPr>
        </p:nvPicPr>
        <p:blipFill>
          <a:blip r:embed="rId2"/>
          <a:stretch>
            <a:fillRect/>
          </a:stretch>
        </p:blipFill>
        <p:spPr>
          <a:xfrm>
            <a:off x="7334249" y="1825625"/>
            <a:ext cx="3619021" cy="3594894"/>
          </a:xfrm>
          <a:prstGeom prst="rect">
            <a:avLst/>
          </a:prstGeom>
        </p:spPr>
      </p:pic>
    </p:spTree>
    <p:extLst>
      <p:ext uri="{BB962C8B-B14F-4D97-AF65-F5344CB8AC3E}">
        <p14:creationId xmlns:p14="http://schemas.microsoft.com/office/powerpoint/2010/main" val="4366486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3B854194-185D-494D-905C-7C7CB2E30F6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xmlns="" id="{B4F5FA0D-0104-4987-8241-EFF7C85B88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xmlns="" id="{2897127E-6CEF-446C-BE87-93B7C46E49D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xmlns="" id="{9B750468-31C8-9F4E-B678-D628D3D0E7D7}"/>
              </a:ext>
            </a:extLst>
          </p:cNvPr>
          <p:cNvSpPr>
            <a:spLocks noGrp="1"/>
          </p:cNvSpPr>
          <p:nvPr>
            <p:ph type="title"/>
          </p:nvPr>
        </p:nvSpPr>
        <p:spPr>
          <a:xfrm>
            <a:off x="640079" y="2053641"/>
            <a:ext cx="3669161" cy="2760098"/>
          </a:xfrm>
        </p:spPr>
        <p:txBody>
          <a:bodyPr>
            <a:normAutofit/>
          </a:bodyPr>
          <a:lstStyle/>
          <a:p>
            <a:r>
              <a:rPr lang="en-GB" b="1" dirty="0">
                <a:solidFill>
                  <a:srgbClr val="FFFFFF"/>
                </a:solidFill>
              </a:rPr>
              <a:t>Uncertainty avoidance</a:t>
            </a:r>
            <a:endParaRPr lang="en-US" dirty="0">
              <a:solidFill>
                <a:srgbClr val="FFFFFF"/>
              </a:solidFill>
            </a:endParaRPr>
          </a:p>
        </p:txBody>
      </p:sp>
      <p:sp>
        <p:nvSpPr>
          <p:cNvPr id="3" name="Content Placeholder 2">
            <a:extLst>
              <a:ext uri="{FF2B5EF4-FFF2-40B4-BE49-F238E27FC236}">
                <a16:creationId xmlns:a16="http://schemas.microsoft.com/office/drawing/2014/main" xmlns="" id="{5F667B55-0687-1349-B927-D4EE80422B0C}"/>
              </a:ext>
            </a:extLst>
          </p:cNvPr>
          <p:cNvSpPr>
            <a:spLocks noGrp="1"/>
          </p:cNvSpPr>
          <p:nvPr>
            <p:ph idx="1"/>
          </p:nvPr>
        </p:nvSpPr>
        <p:spPr>
          <a:xfrm>
            <a:off x="6090574" y="801866"/>
            <a:ext cx="5306084" cy="5230634"/>
          </a:xfrm>
        </p:spPr>
        <p:txBody>
          <a:bodyPr anchor="ctr">
            <a:normAutofit/>
          </a:bodyPr>
          <a:lstStyle/>
          <a:p>
            <a:r>
              <a:rPr lang="en-GB" sz="2400" b="1">
                <a:solidFill>
                  <a:srgbClr val="000000"/>
                </a:solidFill>
              </a:rPr>
              <a:t>Uncertainty avoidance </a:t>
            </a:r>
            <a:r>
              <a:rPr lang="en-GB" sz="2400">
                <a:solidFill>
                  <a:srgbClr val="000000"/>
                </a:solidFill>
              </a:rPr>
              <a:t>can be defined as </a:t>
            </a:r>
            <a:r>
              <a:rPr lang="en-GB" sz="2400" i="1">
                <a:solidFill>
                  <a:srgbClr val="000000"/>
                </a:solidFill>
              </a:rPr>
              <a:t>the extent to which the members of a culture feel threatened by uncertain or unknown situations </a:t>
            </a:r>
            <a:r>
              <a:rPr lang="en-GB" sz="2400">
                <a:solidFill>
                  <a:srgbClr val="000000"/>
                </a:solidFill>
              </a:rPr>
              <a:t>and try to avoid such situations</a:t>
            </a:r>
            <a:r>
              <a:rPr lang="en-GB" sz="2400" i="1">
                <a:solidFill>
                  <a:srgbClr val="000000"/>
                </a:solidFill>
              </a:rPr>
              <a:t>. </a:t>
            </a:r>
            <a:r>
              <a:rPr lang="en-GB" sz="2400">
                <a:solidFill>
                  <a:srgbClr val="000000"/>
                </a:solidFill>
              </a:rPr>
              <a:t>This feeling is, among other things, expressed through nervous stress and in a need for predictability: a need for written and unwritten rules. </a:t>
            </a:r>
          </a:p>
          <a:p>
            <a:endParaRPr lang="en-US" sz="2400">
              <a:solidFill>
                <a:srgbClr val="000000"/>
              </a:solidFill>
            </a:endParaRPr>
          </a:p>
        </p:txBody>
      </p:sp>
    </p:spTree>
    <p:extLst>
      <p:ext uri="{BB962C8B-B14F-4D97-AF65-F5344CB8AC3E}">
        <p14:creationId xmlns:p14="http://schemas.microsoft.com/office/powerpoint/2010/main" val="236039895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lstStyle/>
          <a:p>
            <a:r>
              <a:rPr lang="en-GB" dirty="0"/>
              <a:t> If members of a society feel uncomfortable with ambiguity and try to structure situations to avoid ambiguity, their tolerance for ambiguity is low or uncertainty avoidance is high. </a:t>
            </a:r>
          </a:p>
          <a:p>
            <a:r>
              <a:rPr lang="en-GB" dirty="0" smtClean="0"/>
              <a:t>Detailed </a:t>
            </a:r>
            <a:r>
              <a:rPr lang="en-GB" dirty="0"/>
              <a:t>and rigid structures, procedures, uniform </a:t>
            </a:r>
            <a:r>
              <a:rPr lang="en-GB" dirty="0" err="1"/>
              <a:t>behavior</a:t>
            </a:r>
            <a:r>
              <a:rPr lang="en-GB" dirty="0"/>
              <a:t> and belief in absolute truths help in avoiding ambiguity. </a:t>
            </a:r>
          </a:p>
          <a:p>
            <a:r>
              <a:rPr lang="en-GB" dirty="0" smtClean="0"/>
              <a:t>Unstructured</a:t>
            </a:r>
            <a:r>
              <a:rPr lang="en-GB" dirty="0"/>
              <a:t>, vague and unpredictable situations provide opportunities for using multiple approaches if members of a society feel comfortable with ambiguity. </a:t>
            </a:r>
            <a:endParaRPr lang="en-GB" dirty="0" smtClean="0"/>
          </a:p>
          <a:p>
            <a:r>
              <a:rPr lang="en-GB" dirty="0" smtClean="0"/>
              <a:t>Deviant behaviours </a:t>
            </a:r>
            <a:r>
              <a:rPr lang="en-GB" dirty="0"/>
              <a:t>and ideas are tolerated, and they are seen as sources of creativity.</a:t>
            </a:r>
          </a:p>
        </p:txBody>
      </p:sp>
    </p:spTree>
    <p:extLst>
      <p:ext uri="{BB962C8B-B14F-4D97-AF65-F5344CB8AC3E}">
        <p14:creationId xmlns:p14="http://schemas.microsoft.com/office/powerpoint/2010/main" val="227454596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Uncertainty </a:t>
            </a:r>
            <a:r>
              <a:rPr lang="en-GB" dirty="0"/>
              <a:t>avoidance </a:t>
            </a:r>
          </a:p>
        </p:txBody>
      </p:sp>
      <p:sp>
        <p:nvSpPr>
          <p:cNvPr id="3" name="Content Placeholder 2"/>
          <p:cNvSpPr>
            <a:spLocks noGrp="1"/>
          </p:cNvSpPr>
          <p:nvPr>
            <p:ph idx="1"/>
          </p:nvPr>
        </p:nvSpPr>
        <p:spPr/>
        <p:txBody>
          <a:bodyPr/>
          <a:lstStyle/>
          <a:p>
            <a:r>
              <a:rPr lang="en-GB" dirty="0" smtClean="0"/>
              <a:t>The </a:t>
            </a:r>
            <a:r>
              <a:rPr lang="en-GB" dirty="0"/>
              <a:t>extent to which people feel threatened by ambiguous situations, and have created beliefs and institutions that they try to avoid </a:t>
            </a:r>
            <a:r>
              <a:rPr lang="en-GB" dirty="0" smtClean="0"/>
              <a:t>these.</a:t>
            </a:r>
          </a:p>
          <a:p>
            <a:r>
              <a:rPr lang="en-GB" dirty="0" smtClean="0"/>
              <a:t>This </a:t>
            </a:r>
            <a:r>
              <a:rPr lang="en-GB" dirty="0"/>
              <a:t>dimension measures how far cultures prepare or socialize their members into accepting ambiguous situations and tolerating uncertainty about the </a:t>
            </a:r>
            <a:r>
              <a:rPr lang="en-GB" dirty="0" smtClean="0"/>
              <a:t>future.</a:t>
            </a:r>
          </a:p>
          <a:p>
            <a:r>
              <a:rPr lang="en-GB" dirty="0" smtClean="0"/>
              <a:t>High </a:t>
            </a:r>
            <a:r>
              <a:rPr lang="en-GB" dirty="0"/>
              <a:t>uncertainty–oriented nations tend to have a high need for security &amp; a strong belief in experts &amp; their knowledge. Examples include Germany, Spain &amp; Japan. Members in such countries are more anxiety-prone &amp; have high job </a:t>
            </a:r>
            <a:r>
              <a:rPr lang="en-GB" dirty="0" smtClean="0"/>
              <a:t>stress.</a:t>
            </a:r>
          </a:p>
        </p:txBody>
      </p:sp>
    </p:spTree>
    <p:extLst>
      <p:ext uri="{BB962C8B-B14F-4D97-AF65-F5344CB8AC3E}">
        <p14:creationId xmlns:p14="http://schemas.microsoft.com/office/powerpoint/2010/main" val="105441086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lstStyle/>
          <a:p>
            <a:r>
              <a:rPr lang="en-GB" dirty="0"/>
              <a:t>Employees place high premium on job security, career planning, health insurance and retirement benefits. </a:t>
            </a:r>
          </a:p>
          <a:p>
            <a:r>
              <a:rPr lang="en-GB" dirty="0" smtClean="0"/>
              <a:t>Clear </a:t>
            </a:r>
            <a:r>
              <a:rPr lang="en-GB" dirty="0"/>
              <a:t>rules and regulations are welcomed and those managers who decide and give clear instructions are highly respected. </a:t>
            </a:r>
          </a:p>
          <a:p>
            <a:r>
              <a:rPr lang="en-GB" dirty="0" smtClean="0"/>
              <a:t>Countries </a:t>
            </a:r>
            <a:r>
              <a:rPr lang="en-GB" dirty="0"/>
              <a:t>with low uncertainty culture are more entrepreneurial and innovative and exhibit less emotional resistance to change. They are likely to feel more comfortable with ambiguity, uncertainty and unstructured situations. </a:t>
            </a:r>
            <a:endParaRPr lang="en-GB" dirty="0" smtClean="0"/>
          </a:p>
          <a:p>
            <a:r>
              <a:rPr lang="en-GB" dirty="0" smtClean="0"/>
              <a:t>Swedes</a:t>
            </a:r>
            <a:r>
              <a:rPr lang="en-GB" dirty="0"/>
              <a:t>, for instance, suppress emotions and in business they opt for the rational course rather than the emotional course. </a:t>
            </a:r>
          </a:p>
        </p:txBody>
      </p:sp>
    </p:spTree>
    <p:extLst>
      <p:ext uri="{BB962C8B-B14F-4D97-AF65-F5344CB8AC3E}">
        <p14:creationId xmlns:p14="http://schemas.microsoft.com/office/powerpoint/2010/main" val="248838141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lstStyle/>
          <a:p>
            <a:r>
              <a:rPr lang="en-GB" dirty="0"/>
              <a:t> Based on the varying levels of tolerance for uncertainty and ambiguity, different cultures have been given a ranking. A high ranking on this dimension indicates that that the country is more rule-oriented, and has low tolerance for uncertainty and ambiguity and vice-versa. </a:t>
            </a:r>
          </a:p>
          <a:p>
            <a:r>
              <a:rPr lang="en-GB" dirty="0" smtClean="0"/>
              <a:t>India </a:t>
            </a:r>
            <a:r>
              <a:rPr lang="en-GB" dirty="0"/>
              <a:t>has a ranking of 40 as against the world average of 65. </a:t>
            </a:r>
          </a:p>
          <a:p>
            <a:r>
              <a:rPr lang="en-GB" dirty="0" smtClean="0"/>
              <a:t>Examples </a:t>
            </a:r>
            <a:r>
              <a:rPr lang="en-GB" dirty="0"/>
              <a:t>of high uncertainty avoidance countries include Japan and Greece; and low uncertainty avoidance countries are United States, Canada and New Zealand, etc. </a:t>
            </a:r>
          </a:p>
        </p:txBody>
      </p:sp>
    </p:spTree>
    <p:extLst>
      <p:ext uri="{BB962C8B-B14F-4D97-AF65-F5344CB8AC3E}">
        <p14:creationId xmlns:p14="http://schemas.microsoft.com/office/powerpoint/2010/main" val="379704857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2862" y="76200"/>
            <a:ext cx="12106275" cy="6705600"/>
          </a:xfrm>
          <a:prstGeom prst="rect">
            <a:avLst/>
          </a:prstGeom>
        </p:spPr>
      </p:pic>
    </p:spTree>
    <p:extLst>
      <p:ext uri="{BB962C8B-B14F-4D97-AF65-F5344CB8AC3E}">
        <p14:creationId xmlns:p14="http://schemas.microsoft.com/office/powerpoint/2010/main" val="220438599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3B854194-185D-494D-905C-7C7CB2E30F6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xmlns="" id="{B4F5FA0D-0104-4987-8241-EFF7C85B88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xmlns="" id="{2897127E-6CEF-446C-BE87-93B7C46E49D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itle 2">
            <a:extLst>
              <a:ext uri="{FF2B5EF4-FFF2-40B4-BE49-F238E27FC236}">
                <a16:creationId xmlns:a16="http://schemas.microsoft.com/office/drawing/2014/main" xmlns="" id="{B7CEA5A3-0DD6-A94D-AA2C-16A8A0C93066}"/>
              </a:ext>
            </a:extLst>
          </p:cNvPr>
          <p:cNvSpPr>
            <a:spLocks noGrp="1"/>
          </p:cNvSpPr>
          <p:nvPr>
            <p:ph type="title"/>
          </p:nvPr>
        </p:nvSpPr>
        <p:spPr>
          <a:xfrm>
            <a:off x="640079" y="2053641"/>
            <a:ext cx="3669161" cy="2760098"/>
          </a:xfrm>
        </p:spPr>
        <p:txBody>
          <a:bodyPr>
            <a:normAutofit/>
          </a:bodyPr>
          <a:lstStyle/>
          <a:p>
            <a:r>
              <a:rPr lang="en-GB" sz="3700">
                <a:solidFill>
                  <a:srgbClr val="FFFFFF"/>
                </a:solidFill>
              </a:rPr>
              <a:t/>
            </a:r>
            <a:br>
              <a:rPr lang="en-GB" sz="3700">
                <a:solidFill>
                  <a:srgbClr val="FFFFFF"/>
                </a:solidFill>
              </a:rPr>
            </a:br>
            <a:r>
              <a:rPr lang="en-GB" sz="3700">
                <a:solidFill>
                  <a:srgbClr val="FFFFFF"/>
                </a:solidFill>
              </a:rPr>
              <a:t>Long-term vs. short-term orientation in life </a:t>
            </a:r>
            <a:br>
              <a:rPr lang="en-GB" sz="3700">
                <a:solidFill>
                  <a:srgbClr val="FFFFFF"/>
                </a:solidFill>
              </a:rPr>
            </a:br>
            <a:endParaRPr lang="en-US" sz="3700">
              <a:solidFill>
                <a:srgbClr val="FFFFFF"/>
              </a:solidFill>
            </a:endParaRPr>
          </a:p>
        </p:txBody>
      </p:sp>
      <p:sp>
        <p:nvSpPr>
          <p:cNvPr id="4" name="Content Placeholder 3">
            <a:extLst>
              <a:ext uri="{FF2B5EF4-FFF2-40B4-BE49-F238E27FC236}">
                <a16:creationId xmlns:a16="http://schemas.microsoft.com/office/drawing/2014/main" xmlns="" id="{99177B6D-12C5-FF4F-BE22-0EE3B4AE6D4A}"/>
              </a:ext>
            </a:extLst>
          </p:cNvPr>
          <p:cNvSpPr>
            <a:spLocks noGrp="1"/>
          </p:cNvSpPr>
          <p:nvPr>
            <p:ph idx="1"/>
          </p:nvPr>
        </p:nvSpPr>
        <p:spPr>
          <a:xfrm>
            <a:off x="6090574" y="801866"/>
            <a:ext cx="5306084" cy="5230634"/>
          </a:xfrm>
        </p:spPr>
        <p:txBody>
          <a:bodyPr anchor="ctr">
            <a:normAutofit/>
          </a:bodyPr>
          <a:lstStyle/>
          <a:p>
            <a:r>
              <a:rPr lang="en-GB" sz="2400" dirty="0">
                <a:solidFill>
                  <a:srgbClr val="000000"/>
                </a:solidFill>
              </a:rPr>
              <a:t>Added later: </a:t>
            </a:r>
            <a:r>
              <a:rPr lang="en-GB" sz="2400" b="1" dirty="0">
                <a:solidFill>
                  <a:srgbClr val="000000"/>
                </a:solidFill>
              </a:rPr>
              <a:t>Confucian dynamism </a:t>
            </a:r>
            <a:r>
              <a:rPr lang="en-GB" sz="2400" dirty="0">
                <a:solidFill>
                  <a:srgbClr val="000000"/>
                </a:solidFill>
              </a:rPr>
              <a:t>or long-term vs. short-term orientation in life </a:t>
            </a:r>
          </a:p>
          <a:p>
            <a:r>
              <a:rPr lang="en-GB" sz="2400" dirty="0">
                <a:solidFill>
                  <a:srgbClr val="000000"/>
                </a:solidFill>
              </a:rPr>
              <a:t>On the pole which could be </a:t>
            </a:r>
            <a:r>
              <a:rPr lang="en-GB" sz="2400" dirty="0" err="1">
                <a:solidFill>
                  <a:srgbClr val="000000"/>
                </a:solidFill>
              </a:rPr>
              <a:t>labeled</a:t>
            </a:r>
            <a:r>
              <a:rPr lang="en-GB" sz="2400" dirty="0">
                <a:solidFill>
                  <a:srgbClr val="000000"/>
                </a:solidFill>
              </a:rPr>
              <a:t> 'Long-term orientation' : persistence (perseverance ) </a:t>
            </a:r>
            <a:r>
              <a:rPr lang="en-GB" sz="2400" dirty="0" smtClean="0">
                <a:solidFill>
                  <a:srgbClr val="000000"/>
                </a:solidFill>
              </a:rPr>
              <a:t>ordering </a:t>
            </a:r>
            <a:r>
              <a:rPr lang="en-GB" sz="2400" dirty="0">
                <a:solidFill>
                  <a:srgbClr val="000000"/>
                </a:solidFill>
              </a:rPr>
              <a:t>relationships by status and observing this order thrift</a:t>
            </a:r>
            <a:br>
              <a:rPr lang="en-GB" sz="2400" dirty="0">
                <a:solidFill>
                  <a:srgbClr val="000000"/>
                </a:solidFill>
              </a:rPr>
            </a:br>
            <a:r>
              <a:rPr lang="en-GB" sz="2400" dirty="0">
                <a:solidFill>
                  <a:srgbClr val="000000"/>
                </a:solidFill>
              </a:rPr>
              <a:t>having a sense of shame </a:t>
            </a:r>
          </a:p>
          <a:p>
            <a:r>
              <a:rPr lang="en-GB" sz="2400" dirty="0">
                <a:solidFill>
                  <a:srgbClr val="000000"/>
                </a:solidFill>
              </a:rPr>
              <a:t>On the opposite pole 'Short-term orientation': personal steadiness and stability protecting your 'face’</a:t>
            </a:r>
          </a:p>
          <a:p>
            <a:r>
              <a:rPr lang="en-GB" sz="2400" dirty="0">
                <a:solidFill>
                  <a:srgbClr val="000000"/>
                </a:solidFill>
              </a:rPr>
              <a:t>Respect for tradition reciprocation of greetings, </a:t>
            </a:r>
            <a:r>
              <a:rPr lang="en-GB" sz="2400" dirty="0" err="1">
                <a:solidFill>
                  <a:srgbClr val="000000"/>
                </a:solidFill>
              </a:rPr>
              <a:t>favors</a:t>
            </a:r>
            <a:r>
              <a:rPr lang="en-GB" sz="2400" dirty="0">
                <a:solidFill>
                  <a:srgbClr val="000000"/>
                </a:solidFill>
              </a:rPr>
              <a:t>, and gifts </a:t>
            </a:r>
          </a:p>
          <a:p>
            <a:endParaRPr lang="en-US" sz="2400" dirty="0">
              <a:solidFill>
                <a:srgbClr val="000000"/>
              </a:solidFill>
            </a:endParaRPr>
          </a:p>
        </p:txBody>
      </p:sp>
    </p:spTree>
    <p:extLst>
      <p:ext uri="{BB962C8B-B14F-4D97-AF65-F5344CB8AC3E}">
        <p14:creationId xmlns:p14="http://schemas.microsoft.com/office/powerpoint/2010/main" val="28218692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2387" y="142875"/>
            <a:ext cx="12087225" cy="6572250"/>
          </a:xfrm>
          <a:prstGeom prst="rect">
            <a:avLst/>
          </a:prstGeom>
        </p:spPr>
      </p:pic>
    </p:spTree>
    <p:extLst>
      <p:ext uri="{BB962C8B-B14F-4D97-AF65-F5344CB8AC3E}">
        <p14:creationId xmlns:p14="http://schemas.microsoft.com/office/powerpoint/2010/main" val="240903286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Hofstede and Bond (1984) </a:t>
            </a:r>
          </a:p>
        </p:txBody>
      </p:sp>
      <p:sp>
        <p:nvSpPr>
          <p:cNvPr id="3" name="Content Placeholder 2"/>
          <p:cNvSpPr>
            <a:spLocks noGrp="1"/>
          </p:cNvSpPr>
          <p:nvPr>
            <p:ph idx="1"/>
          </p:nvPr>
        </p:nvSpPr>
        <p:spPr/>
        <p:txBody>
          <a:bodyPr>
            <a:normAutofit fontScale="92500"/>
          </a:bodyPr>
          <a:lstStyle/>
          <a:p>
            <a:r>
              <a:rPr lang="en-GB" dirty="0" smtClean="0"/>
              <a:t>Link </a:t>
            </a:r>
            <a:r>
              <a:rPr lang="en-GB" dirty="0"/>
              <a:t>societal issues to </a:t>
            </a:r>
            <a:r>
              <a:rPr lang="en-GB" dirty="0" smtClean="0"/>
              <a:t>four dimensions:</a:t>
            </a:r>
          </a:p>
          <a:p>
            <a:r>
              <a:rPr lang="en-GB" dirty="0" smtClean="0"/>
              <a:t>Power </a:t>
            </a:r>
            <a:r>
              <a:rPr lang="en-GB" dirty="0"/>
              <a:t>distance dimension is related to social inequality </a:t>
            </a:r>
            <a:r>
              <a:rPr lang="en-GB" dirty="0" smtClean="0"/>
              <a:t>and </a:t>
            </a:r>
            <a:r>
              <a:rPr lang="en-GB" dirty="0"/>
              <a:t>the amount of authority of one person over others. </a:t>
            </a:r>
          </a:p>
          <a:p>
            <a:r>
              <a:rPr lang="en-GB" dirty="0"/>
              <a:t>The  uncertainty  avoidance  dimension  is  considered </a:t>
            </a:r>
            <a:r>
              <a:rPr lang="en-GB" dirty="0" smtClean="0"/>
              <a:t>related </a:t>
            </a:r>
            <a:r>
              <a:rPr lang="en-GB" dirty="0"/>
              <a:t>to the way a society deals with conflicts and </a:t>
            </a:r>
            <a:r>
              <a:rPr lang="en-GB" dirty="0" smtClean="0"/>
              <a:t>aggressions </a:t>
            </a:r>
            <a:r>
              <a:rPr lang="en-GB" dirty="0"/>
              <a:t>and as the last resort with life and death. </a:t>
            </a:r>
          </a:p>
          <a:p>
            <a:r>
              <a:rPr lang="en-GB" dirty="0"/>
              <a:t>I</a:t>
            </a:r>
            <a:r>
              <a:rPr lang="en-GB" dirty="0" smtClean="0"/>
              <a:t>ndividualism </a:t>
            </a:r>
            <a:r>
              <a:rPr lang="en-GB" dirty="0"/>
              <a:t>versus </a:t>
            </a:r>
            <a:r>
              <a:rPr lang="en-GB" dirty="0" smtClean="0"/>
              <a:t>collectivism</a:t>
            </a:r>
            <a:r>
              <a:rPr lang="en-GB" dirty="0"/>
              <a:t>, is portrayed as being related to the individual’s </a:t>
            </a:r>
            <a:r>
              <a:rPr lang="en-GB" dirty="0" smtClean="0"/>
              <a:t>dependence </a:t>
            </a:r>
            <a:r>
              <a:rPr lang="en-GB" dirty="0"/>
              <a:t>on the group; his or her self-concept as </a:t>
            </a:r>
            <a:r>
              <a:rPr lang="en-GB" dirty="0" smtClean="0"/>
              <a:t>‘</a:t>
            </a:r>
            <a:r>
              <a:rPr lang="en-GB" dirty="0"/>
              <a:t>I’ or ‘We’. </a:t>
            </a:r>
            <a:endParaRPr lang="en-GB" dirty="0" smtClean="0"/>
          </a:p>
          <a:p>
            <a:r>
              <a:rPr lang="en-GB" dirty="0" smtClean="0"/>
              <a:t>Masculinity versus </a:t>
            </a:r>
            <a:r>
              <a:rPr lang="en-GB" dirty="0"/>
              <a:t>femininity, is portrayed as being related to the </a:t>
            </a:r>
            <a:r>
              <a:rPr lang="en-GB" dirty="0" smtClean="0"/>
              <a:t>choice </a:t>
            </a:r>
            <a:r>
              <a:rPr lang="en-GB" dirty="0"/>
              <a:t>of social sex roles and its effects on people’s </a:t>
            </a:r>
            <a:r>
              <a:rPr lang="en-GB" dirty="0" smtClean="0"/>
              <a:t>self-concepts</a:t>
            </a:r>
            <a:r>
              <a:rPr lang="en-GB" dirty="0"/>
              <a:t>.</a:t>
            </a:r>
          </a:p>
        </p:txBody>
      </p:sp>
    </p:spTree>
    <p:extLst>
      <p:ext uri="{BB962C8B-B14F-4D97-AF65-F5344CB8AC3E}">
        <p14:creationId xmlns:p14="http://schemas.microsoft.com/office/powerpoint/2010/main" val="7862289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23962611-DFD5-4092-AAFD-559E3DFCE2C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75488"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xmlns="" id="{2270F1FA-0425-408F-9861-80BF5AFB276D}"/>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itle 3">
            <a:extLst>
              <a:ext uri="{FF2B5EF4-FFF2-40B4-BE49-F238E27FC236}">
                <a16:creationId xmlns:a16="http://schemas.microsoft.com/office/drawing/2014/main" xmlns="" id="{4C683EEA-3A82-D947-A76C-AF3A03F63673}"/>
              </a:ext>
            </a:extLst>
          </p:cNvPr>
          <p:cNvSpPr>
            <a:spLocks noGrp="1"/>
          </p:cNvSpPr>
          <p:nvPr>
            <p:ph type="title"/>
          </p:nvPr>
        </p:nvSpPr>
        <p:spPr>
          <a:xfrm>
            <a:off x="1737359" y="901337"/>
            <a:ext cx="9104811" cy="4193177"/>
          </a:xfrm>
        </p:spPr>
        <p:txBody>
          <a:bodyPr vert="horz" lIns="91440" tIns="45720" rIns="91440" bIns="45720" rtlCol="0" anchor="b">
            <a:normAutofit fontScale="90000"/>
          </a:bodyPr>
          <a:lstStyle/>
          <a:p>
            <a:pPr algn="ctr"/>
            <a:r>
              <a:rPr lang="en-GB" b="1" dirty="0"/>
              <a:t/>
            </a:r>
            <a:br>
              <a:rPr lang="en-GB" b="1" dirty="0"/>
            </a:br>
            <a:r>
              <a:rPr lang="en-GB" b="1" dirty="0"/>
              <a:t/>
            </a:r>
            <a:br>
              <a:rPr lang="en-GB" b="1" dirty="0"/>
            </a:br>
            <a:r>
              <a:rPr lang="en-GB" b="1" dirty="0"/>
              <a:t>In each dimension, differences among countries manifest themselves at different levels: Child/family – School – workplace – citizen/state – ideas/philosophy </a:t>
            </a:r>
            <a:r>
              <a:rPr lang="en-GB" sz="6000" dirty="0"/>
              <a:t/>
            </a:r>
            <a:br>
              <a:rPr lang="en-GB" sz="6000" dirty="0"/>
            </a:br>
            <a:endParaRPr lang="en-US" sz="6000" kern="1200" dirty="0">
              <a:solidFill>
                <a:srgbClr val="FFFFFF"/>
              </a:solidFill>
              <a:latin typeface="+mj-lt"/>
              <a:ea typeface="+mj-ea"/>
              <a:cs typeface="+mj-cs"/>
            </a:endParaRPr>
          </a:p>
        </p:txBody>
      </p:sp>
    </p:spTree>
    <p:extLst>
      <p:ext uri="{BB962C8B-B14F-4D97-AF65-F5344CB8AC3E}">
        <p14:creationId xmlns:p14="http://schemas.microsoft.com/office/powerpoint/2010/main" val="403501431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9">
            <a:extLst>
              <a:ext uri="{FF2B5EF4-FFF2-40B4-BE49-F238E27FC236}">
                <a16:creationId xmlns:a16="http://schemas.microsoft.com/office/drawing/2014/main" xmlns="" id="{3B854194-185D-494D-905C-7C7CB2E30F6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1">
            <a:extLst>
              <a:ext uri="{FF2B5EF4-FFF2-40B4-BE49-F238E27FC236}">
                <a16:creationId xmlns:a16="http://schemas.microsoft.com/office/drawing/2014/main" xmlns="" id="{B4F5FA0D-0104-4987-8241-EFF7C85B88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xmlns="" id="{2897127E-6CEF-446C-BE87-93B7C46E49D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itle 3">
            <a:extLst>
              <a:ext uri="{FF2B5EF4-FFF2-40B4-BE49-F238E27FC236}">
                <a16:creationId xmlns:a16="http://schemas.microsoft.com/office/drawing/2014/main" xmlns="" id="{C29404B2-2FD0-A443-8BC7-7E4620A98119}"/>
              </a:ext>
            </a:extLst>
          </p:cNvPr>
          <p:cNvSpPr>
            <a:spLocks noGrp="1"/>
          </p:cNvSpPr>
          <p:nvPr>
            <p:ph type="title"/>
          </p:nvPr>
        </p:nvSpPr>
        <p:spPr>
          <a:xfrm>
            <a:off x="640079" y="2053641"/>
            <a:ext cx="3669161" cy="2760098"/>
          </a:xfrm>
        </p:spPr>
        <p:txBody>
          <a:bodyPr>
            <a:normAutofit/>
          </a:bodyPr>
          <a:lstStyle/>
          <a:p>
            <a:r>
              <a:rPr lang="en-US">
                <a:solidFill>
                  <a:srgbClr val="FFFFFF"/>
                </a:solidFill>
              </a:rPr>
              <a:t>6 </a:t>
            </a:r>
            <a:r>
              <a:rPr lang="en-GB">
                <a:solidFill>
                  <a:srgbClr val="FFFFFF"/>
                </a:solidFill>
              </a:rPr>
              <a:t>dimensions of national culture </a:t>
            </a:r>
            <a:endParaRPr lang="en-US">
              <a:solidFill>
                <a:srgbClr val="FFFFFF"/>
              </a:solidFill>
            </a:endParaRPr>
          </a:p>
        </p:txBody>
      </p:sp>
      <p:sp>
        <p:nvSpPr>
          <p:cNvPr id="5" name="Content Placeholder 4">
            <a:extLst>
              <a:ext uri="{FF2B5EF4-FFF2-40B4-BE49-F238E27FC236}">
                <a16:creationId xmlns:a16="http://schemas.microsoft.com/office/drawing/2014/main" xmlns="" id="{7D5C0595-C216-5147-94A5-970D3615F06F}"/>
              </a:ext>
            </a:extLst>
          </p:cNvPr>
          <p:cNvSpPr>
            <a:spLocks noGrp="1"/>
          </p:cNvSpPr>
          <p:nvPr>
            <p:ph idx="1"/>
          </p:nvPr>
        </p:nvSpPr>
        <p:spPr>
          <a:xfrm>
            <a:off x="6090574" y="801866"/>
            <a:ext cx="5306084" cy="5230634"/>
          </a:xfrm>
        </p:spPr>
        <p:txBody>
          <a:bodyPr anchor="ctr">
            <a:normAutofit/>
          </a:bodyPr>
          <a:lstStyle/>
          <a:p>
            <a:r>
              <a:rPr lang="en-GB" sz="2400">
                <a:solidFill>
                  <a:srgbClr val="000000"/>
                </a:solidFill>
              </a:rPr>
              <a:t>The six dimensions of national culture are based on extensive research done by Professor Geert Hofstede, Gert Jan Hofstede, Michael Minkov and their research teams. </a:t>
            </a:r>
          </a:p>
          <a:p>
            <a:r>
              <a:rPr lang="en-GB" sz="2400">
                <a:solidFill>
                  <a:srgbClr val="000000"/>
                </a:solidFill>
              </a:rPr>
              <a:t>i. Power Distance Index (PDI) </a:t>
            </a:r>
          </a:p>
          <a:p>
            <a:r>
              <a:rPr lang="en-GB" sz="2400">
                <a:solidFill>
                  <a:srgbClr val="000000"/>
                </a:solidFill>
              </a:rPr>
              <a:t>ii. Individualism Vs. Collectivism (IDV) </a:t>
            </a:r>
          </a:p>
          <a:p>
            <a:r>
              <a:rPr lang="en-GB" sz="2400">
                <a:solidFill>
                  <a:srgbClr val="000000"/>
                </a:solidFill>
              </a:rPr>
              <a:t>iii. Masculinity Vs. Femininity (MAS) </a:t>
            </a:r>
          </a:p>
          <a:p>
            <a:r>
              <a:rPr lang="en-GB" sz="2400">
                <a:solidFill>
                  <a:srgbClr val="000000"/>
                </a:solidFill>
              </a:rPr>
              <a:t>iv. Uncertainty Avoidance Index (UAI) </a:t>
            </a:r>
          </a:p>
          <a:p>
            <a:r>
              <a:rPr lang="en-GB" sz="2400">
                <a:solidFill>
                  <a:srgbClr val="000000"/>
                </a:solidFill>
              </a:rPr>
              <a:t>v. Long Term Orientation Vs. Short Term Normative Orientation (LTO) Latest</a:t>
            </a:r>
          </a:p>
          <a:p>
            <a:r>
              <a:rPr lang="en-GB" sz="2400">
                <a:solidFill>
                  <a:srgbClr val="000000"/>
                </a:solidFill>
              </a:rPr>
              <a:t>vi. Indulgence Vs. Restraint (IND)</a:t>
            </a:r>
            <a:endParaRPr lang="en-US" sz="2400">
              <a:solidFill>
                <a:srgbClr val="000000"/>
              </a:solidFill>
            </a:endParaRPr>
          </a:p>
        </p:txBody>
      </p:sp>
    </p:spTree>
    <p:extLst>
      <p:ext uri="{BB962C8B-B14F-4D97-AF65-F5344CB8AC3E}">
        <p14:creationId xmlns:p14="http://schemas.microsoft.com/office/powerpoint/2010/main" val="41025890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3B854194-185D-494D-905C-7C7CB2E30F6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xmlns="" id="{B4F5FA0D-0104-4987-8241-EFF7C85B88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xmlns="" id="{2897127E-6CEF-446C-BE87-93B7C46E49D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xmlns="" id="{837C25DF-4EE7-8A4D-8929-54AA92075C32}"/>
              </a:ext>
            </a:extLst>
          </p:cNvPr>
          <p:cNvSpPr>
            <a:spLocks noGrp="1"/>
          </p:cNvSpPr>
          <p:nvPr>
            <p:ph type="title"/>
          </p:nvPr>
        </p:nvSpPr>
        <p:spPr>
          <a:xfrm>
            <a:off x="640079" y="2053641"/>
            <a:ext cx="3669161" cy="2760098"/>
          </a:xfrm>
        </p:spPr>
        <p:txBody>
          <a:bodyPr>
            <a:normAutofit/>
          </a:bodyPr>
          <a:lstStyle/>
          <a:p>
            <a:r>
              <a:rPr lang="en-GB">
                <a:solidFill>
                  <a:srgbClr val="FFFFFF"/>
                </a:solidFill>
              </a:rPr>
              <a:t>POWER DISTANCE INDEX (PDI)</a:t>
            </a:r>
            <a:endParaRPr lang="en-US">
              <a:solidFill>
                <a:srgbClr val="FFFFFF"/>
              </a:solidFill>
            </a:endParaRPr>
          </a:p>
        </p:txBody>
      </p:sp>
      <p:sp>
        <p:nvSpPr>
          <p:cNvPr id="3" name="Content Placeholder 2">
            <a:extLst>
              <a:ext uri="{FF2B5EF4-FFF2-40B4-BE49-F238E27FC236}">
                <a16:creationId xmlns:a16="http://schemas.microsoft.com/office/drawing/2014/main" xmlns="" id="{5BDFE7AC-5C28-684B-B900-03E7E67B4A8C}"/>
              </a:ext>
            </a:extLst>
          </p:cNvPr>
          <p:cNvSpPr>
            <a:spLocks noGrp="1"/>
          </p:cNvSpPr>
          <p:nvPr>
            <p:ph idx="1"/>
          </p:nvPr>
        </p:nvSpPr>
        <p:spPr>
          <a:xfrm>
            <a:off x="6090574" y="801866"/>
            <a:ext cx="5306084" cy="5230634"/>
          </a:xfrm>
        </p:spPr>
        <p:txBody>
          <a:bodyPr anchor="ctr">
            <a:normAutofit/>
          </a:bodyPr>
          <a:lstStyle/>
          <a:p>
            <a:r>
              <a:rPr lang="en-GB" sz="2200">
                <a:solidFill>
                  <a:srgbClr val="000000"/>
                </a:solidFill>
              </a:rPr>
              <a:t>This dimension expresses the degree to which the less powerful members of a society accept and expect that power is distributed unequally. </a:t>
            </a:r>
          </a:p>
          <a:p>
            <a:r>
              <a:rPr lang="en-GB" sz="2200">
                <a:solidFill>
                  <a:srgbClr val="000000"/>
                </a:solidFill>
              </a:rPr>
              <a:t>The fundamental issue here is how a society handles inequalities among people. </a:t>
            </a:r>
          </a:p>
          <a:p>
            <a:r>
              <a:rPr lang="en-GB" sz="2200" b="1">
                <a:solidFill>
                  <a:srgbClr val="000000"/>
                </a:solidFill>
              </a:rPr>
              <a:t>In societies with high Power Distance </a:t>
            </a:r>
            <a:r>
              <a:rPr lang="en-GB" sz="2200">
                <a:solidFill>
                  <a:srgbClr val="000000"/>
                </a:solidFill>
              </a:rPr>
              <a:t>accept a hierarchical order in which everybody has a place and which needs no further justification. </a:t>
            </a:r>
          </a:p>
          <a:p>
            <a:r>
              <a:rPr lang="en-GB" sz="2200" b="1">
                <a:solidFill>
                  <a:srgbClr val="000000"/>
                </a:solidFill>
              </a:rPr>
              <a:t>In societies with low Power Distance</a:t>
            </a:r>
            <a:r>
              <a:rPr lang="en-GB" sz="2200">
                <a:solidFill>
                  <a:srgbClr val="000000"/>
                </a:solidFill>
              </a:rPr>
              <a:t>, people strive to equalize the distribution of power and demand justification for inequalities of power.</a:t>
            </a:r>
            <a:endParaRPr lang="en-US" sz="2200">
              <a:solidFill>
                <a:srgbClr val="000000"/>
              </a:solidFill>
            </a:endParaRPr>
          </a:p>
        </p:txBody>
      </p:sp>
    </p:spTree>
    <p:extLst>
      <p:ext uri="{BB962C8B-B14F-4D97-AF65-F5344CB8AC3E}">
        <p14:creationId xmlns:p14="http://schemas.microsoft.com/office/powerpoint/2010/main" val="111925690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2A6B319F-86FE-4754-878E-06F0804D882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832385" cy="6858000"/>
          </a:xfrm>
          <a:prstGeom prst="rect">
            <a:avLst/>
          </a:prstGeom>
          <a:solidFill>
            <a:schemeClr val="accent5">
              <a:alpha val="7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1" name="Rectangle 10">
            <a:extLst>
              <a:ext uri="{FF2B5EF4-FFF2-40B4-BE49-F238E27FC236}">
                <a16:creationId xmlns:a16="http://schemas.microsoft.com/office/drawing/2014/main" xmlns="" id="{DCF7D1B5-3477-499F-ACC5-2C8B07F4EDB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32385" y="0"/>
            <a:ext cx="3218914" cy="6858000"/>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1721E0C5-3AB4-2848-BE5C-C896DEEBF334}"/>
              </a:ext>
            </a:extLst>
          </p:cNvPr>
          <p:cNvSpPr>
            <a:spLocks noGrp="1"/>
          </p:cNvSpPr>
          <p:nvPr>
            <p:ph type="title"/>
          </p:nvPr>
        </p:nvSpPr>
        <p:spPr>
          <a:xfrm>
            <a:off x="992206" y="1608667"/>
            <a:ext cx="2823275" cy="4501127"/>
          </a:xfrm>
        </p:spPr>
        <p:txBody>
          <a:bodyPr anchor="t">
            <a:normAutofit/>
          </a:bodyPr>
          <a:lstStyle/>
          <a:p>
            <a:pPr algn="r"/>
            <a:r>
              <a:rPr lang="en-GB" sz="3200">
                <a:solidFill>
                  <a:srgbClr val="FFFFFF"/>
                </a:solidFill>
              </a:rPr>
              <a:t>COMPARISON</a:t>
            </a:r>
            <a:endParaRPr lang="en-US" sz="3200">
              <a:solidFill>
                <a:srgbClr val="FFFFFF"/>
              </a:solidFill>
            </a:endParaRPr>
          </a:p>
        </p:txBody>
      </p:sp>
      <p:sp>
        <p:nvSpPr>
          <p:cNvPr id="3" name="Content Placeholder 2">
            <a:extLst>
              <a:ext uri="{FF2B5EF4-FFF2-40B4-BE49-F238E27FC236}">
                <a16:creationId xmlns:a16="http://schemas.microsoft.com/office/drawing/2014/main" xmlns="" id="{AB8551C6-A333-5D43-827E-2AE5167B3617}"/>
              </a:ext>
            </a:extLst>
          </p:cNvPr>
          <p:cNvSpPr>
            <a:spLocks noGrp="1"/>
          </p:cNvSpPr>
          <p:nvPr>
            <p:ph sz="half" idx="1"/>
          </p:nvPr>
        </p:nvSpPr>
        <p:spPr>
          <a:xfrm>
            <a:off x="4547698" y="1608667"/>
            <a:ext cx="3421958" cy="4501127"/>
          </a:xfrm>
        </p:spPr>
        <p:txBody>
          <a:bodyPr>
            <a:normAutofit/>
          </a:bodyPr>
          <a:lstStyle/>
          <a:p>
            <a:r>
              <a:rPr lang="en-GB" sz="2000" b="1"/>
              <a:t>High Power Distance </a:t>
            </a:r>
          </a:p>
          <a:p>
            <a:r>
              <a:rPr lang="en-GB" sz="2000"/>
              <a:t>Inequality is considered normal part of society.</a:t>
            </a:r>
          </a:p>
          <a:p>
            <a:r>
              <a:rPr lang="en-GB" sz="2000"/>
              <a:t>Autocratic leadership. </a:t>
            </a:r>
          </a:p>
          <a:p>
            <a:r>
              <a:rPr lang="en-GB" sz="2000"/>
              <a:t>Decide what is good &amp; evil depending on who has power. </a:t>
            </a:r>
          </a:p>
          <a:p>
            <a:r>
              <a:rPr lang="en-GB" sz="2000"/>
              <a:t>Child learn respect. </a:t>
            </a:r>
          </a:p>
        </p:txBody>
      </p:sp>
      <p:sp>
        <p:nvSpPr>
          <p:cNvPr id="4" name="Content Placeholder 3">
            <a:extLst>
              <a:ext uri="{FF2B5EF4-FFF2-40B4-BE49-F238E27FC236}">
                <a16:creationId xmlns:a16="http://schemas.microsoft.com/office/drawing/2014/main" xmlns="" id="{7DAE450B-F578-F445-9E62-135A6F39A96A}"/>
              </a:ext>
            </a:extLst>
          </p:cNvPr>
          <p:cNvSpPr>
            <a:spLocks noGrp="1"/>
          </p:cNvSpPr>
          <p:nvPr>
            <p:ph sz="half" idx="2"/>
          </p:nvPr>
        </p:nvSpPr>
        <p:spPr>
          <a:xfrm>
            <a:off x="8289696" y="1608667"/>
            <a:ext cx="3421957" cy="4501127"/>
          </a:xfrm>
        </p:spPr>
        <p:txBody>
          <a:bodyPr>
            <a:normAutofit/>
          </a:bodyPr>
          <a:lstStyle/>
          <a:p>
            <a:r>
              <a:rPr lang="en-GB" sz="2000" b="1"/>
              <a:t>Low Power Distance </a:t>
            </a:r>
          </a:p>
          <a:p>
            <a:r>
              <a:rPr lang="en-GB" sz="2000"/>
              <a:t>Inequality is considered wrong &amp; it should be reduced if possible. </a:t>
            </a:r>
          </a:p>
          <a:p>
            <a:r>
              <a:rPr lang="en-GB" sz="2000"/>
              <a:t>Democratic leadership. </a:t>
            </a:r>
          </a:p>
          <a:p>
            <a:r>
              <a:rPr lang="en-GB" sz="2000"/>
              <a:t>Everyone (Top or Bottom) under the same rules of law.</a:t>
            </a:r>
          </a:p>
          <a:p>
            <a:r>
              <a:rPr lang="en-GB" sz="2000"/>
              <a:t>Child learn independence. </a:t>
            </a:r>
          </a:p>
        </p:txBody>
      </p:sp>
    </p:spTree>
    <p:extLst>
      <p:ext uri="{BB962C8B-B14F-4D97-AF65-F5344CB8AC3E}">
        <p14:creationId xmlns:p14="http://schemas.microsoft.com/office/powerpoint/2010/main" val="1096094515"/>
      </p:ext>
    </p:extLst>
  </p:cSld>
  <p:clrMapOvr>
    <a:overrideClrMapping bg1="dk1" tx1="lt1" bg2="dk2" tx2="lt2" accent1="accent1" accent2="accent2" accent3="accent3" accent4="accent4" accent5="accent5" accent6="accent6" hlink="hlink" folHlink="folHlink"/>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2A6B319F-86FE-4754-878E-06F0804D882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832385" cy="6858000"/>
          </a:xfrm>
          <a:prstGeom prst="rect">
            <a:avLst/>
          </a:prstGeom>
          <a:solidFill>
            <a:schemeClr val="accent5">
              <a:alpha val="7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1" name="Rectangle 10">
            <a:extLst>
              <a:ext uri="{FF2B5EF4-FFF2-40B4-BE49-F238E27FC236}">
                <a16:creationId xmlns:a16="http://schemas.microsoft.com/office/drawing/2014/main" xmlns="" id="{DCF7D1B5-3477-499F-ACC5-2C8B07F4EDB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32385" y="0"/>
            <a:ext cx="3218914" cy="6858000"/>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1721E0C5-3AB4-2848-BE5C-C896DEEBF334}"/>
              </a:ext>
            </a:extLst>
          </p:cNvPr>
          <p:cNvSpPr>
            <a:spLocks noGrp="1"/>
          </p:cNvSpPr>
          <p:nvPr>
            <p:ph type="title"/>
          </p:nvPr>
        </p:nvSpPr>
        <p:spPr>
          <a:xfrm>
            <a:off x="992206" y="1608667"/>
            <a:ext cx="2823275" cy="4501127"/>
          </a:xfrm>
        </p:spPr>
        <p:txBody>
          <a:bodyPr anchor="t">
            <a:normAutofit/>
          </a:bodyPr>
          <a:lstStyle/>
          <a:p>
            <a:pPr algn="r"/>
            <a:r>
              <a:rPr lang="en-GB" sz="3200">
                <a:solidFill>
                  <a:srgbClr val="FFFFFF"/>
                </a:solidFill>
              </a:rPr>
              <a:t>COMPARISON</a:t>
            </a:r>
            <a:endParaRPr lang="en-US" sz="3200">
              <a:solidFill>
                <a:srgbClr val="FFFFFF"/>
              </a:solidFill>
            </a:endParaRPr>
          </a:p>
        </p:txBody>
      </p:sp>
      <p:sp>
        <p:nvSpPr>
          <p:cNvPr id="3" name="Content Placeholder 2">
            <a:extLst>
              <a:ext uri="{FF2B5EF4-FFF2-40B4-BE49-F238E27FC236}">
                <a16:creationId xmlns:a16="http://schemas.microsoft.com/office/drawing/2014/main" xmlns="" id="{AB8551C6-A333-5D43-827E-2AE5167B3617}"/>
              </a:ext>
            </a:extLst>
          </p:cNvPr>
          <p:cNvSpPr>
            <a:spLocks noGrp="1"/>
          </p:cNvSpPr>
          <p:nvPr>
            <p:ph sz="half" idx="1"/>
          </p:nvPr>
        </p:nvSpPr>
        <p:spPr>
          <a:xfrm>
            <a:off x="4547698" y="1608667"/>
            <a:ext cx="3421958" cy="4501127"/>
          </a:xfrm>
        </p:spPr>
        <p:txBody>
          <a:bodyPr>
            <a:normAutofit/>
          </a:bodyPr>
          <a:lstStyle/>
          <a:p>
            <a:r>
              <a:rPr lang="en-GB" sz="2000" b="1"/>
              <a:t>High Power Distance </a:t>
            </a:r>
          </a:p>
          <a:p>
            <a:r>
              <a:rPr lang="en-GB" sz="2000"/>
              <a:t>Societies prefer centralization. </a:t>
            </a:r>
          </a:p>
          <a:p>
            <a:r>
              <a:rPr lang="en-GB" sz="2000"/>
              <a:t>Subordinates do as they told. </a:t>
            </a:r>
          </a:p>
          <a:p>
            <a:r>
              <a:rPr lang="en-GB" sz="2000"/>
              <a:t>Subordinates are blamed for mistakes. </a:t>
            </a:r>
          </a:p>
          <a:p>
            <a:r>
              <a:rPr lang="en-GB" sz="2000"/>
              <a:t>More income inequality. </a:t>
            </a:r>
          </a:p>
          <a:p>
            <a:r>
              <a:rPr lang="en-GB" sz="2000"/>
              <a:t>Mostly lower class people. </a:t>
            </a:r>
            <a:endParaRPr lang="en-US" sz="2000"/>
          </a:p>
        </p:txBody>
      </p:sp>
      <p:sp>
        <p:nvSpPr>
          <p:cNvPr id="4" name="Content Placeholder 3">
            <a:extLst>
              <a:ext uri="{FF2B5EF4-FFF2-40B4-BE49-F238E27FC236}">
                <a16:creationId xmlns:a16="http://schemas.microsoft.com/office/drawing/2014/main" xmlns="" id="{7DAE450B-F578-F445-9E62-135A6F39A96A}"/>
              </a:ext>
            </a:extLst>
          </p:cNvPr>
          <p:cNvSpPr>
            <a:spLocks noGrp="1"/>
          </p:cNvSpPr>
          <p:nvPr>
            <p:ph sz="half" idx="2"/>
          </p:nvPr>
        </p:nvSpPr>
        <p:spPr>
          <a:xfrm>
            <a:off x="8289696" y="1608667"/>
            <a:ext cx="3421957" cy="4501127"/>
          </a:xfrm>
        </p:spPr>
        <p:txBody>
          <a:bodyPr>
            <a:normAutofit/>
          </a:bodyPr>
          <a:lstStyle/>
          <a:p>
            <a:r>
              <a:rPr lang="en-GB" sz="2000" b="1"/>
              <a:t>Low Power Distance </a:t>
            </a:r>
          </a:p>
          <a:p>
            <a:r>
              <a:rPr lang="en-GB" sz="2000"/>
              <a:t>Societies prefer decentralization. </a:t>
            </a:r>
          </a:p>
          <a:p>
            <a:r>
              <a:rPr lang="en-GB" sz="2000"/>
              <a:t>Subordinates expect to be consulted. </a:t>
            </a:r>
          </a:p>
          <a:p>
            <a:r>
              <a:rPr lang="en-GB" sz="2000"/>
              <a:t>System is blamed for mistakes. </a:t>
            </a:r>
          </a:p>
          <a:p>
            <a:r>
              <a:rPr lang="en-GB" sz="2000"/>
              <a:t>Less income inequality. </a:t>
            </a:r>
          </a:p>
          <a:p>
            <a:r>
              <a:rPr lang="en-GB" sz="2000"/>
              <a:t>Mostly middle class people</a:t>
            </a:r>
            <a:endParaRPr lang="en-US" sz="2000"/>
          </a:p>
        </p:txBody>
      </p:sp>
    </p:spTree>
    <p:extLst>
      <p:ext uri="{BB962C8B-B14F-4D97-AF65-F5344CB8AC3E}">
        <p14:creationId xmlns:p14="http://schemas.microsoft.com/office/powerpoint/2010/main" val="1010838470"/>
      </p:ext>
    </p:extLst>
  </p:cSld>
  <p:clrMapOvr>
    <a:overrideClrMapping bg1="dk1" tx1="lt1" bg2="dk2" tx2="lt2" accent1="accent1" accent2="accent2" accent3="accent3" accent4="accent4" accent5="accent5" accent6="accent6" hlink="hlink" folHlink="folHlink"/>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Power distance</a:t>
            </a:r>
            <a:endParaRPr lang="en-GB" dirty="0"/>
          </a:p>
        </p:txBody>
      </p:sp>
      <p:sp>
        <p:nvSpPr>
          <p:cNvPr id="6" name="Content Placeholder 5"/>
          <p:cNvSpPr>
            <a:spLocks noGrp="1"/>
          </p:cNvSpPr>
          <p:nvPr>
            <p:ph idx="1"/>
          </p:nvPr>
        </p:nvSpPr>
        <p:spPr/>
        <p:txBody>
          <a:bodyPr/>
          <a:lstStyle/>
          <a:p>
            <a:pPr marL="0" indent="0">
              <a:buNone/>
            </a:pPr>
            <a:r>
              <a:rPr lang="en-GB" dirty="0"/>
              <a:t>Hofstede’s data revealed four associations with this dimension:</a:t>
            </a:r>
          </a:p>
          <a:p>
            <a:r>
              <a:rPr lang="en-GB" dirty="0" smtClean="0"/>
              <a:t>Geographic </a:t>
            </a:r>
            <a:r>
              <a:rPr lang="en-GB" dirty="0"/>
              <a:t>latitude: higher latitudes are associated with lower power distance</a:t>
            </a:r>
          </a:p>
          <a:p>
            <a:r>
              <a:rPr lang="en-GB" dirty="0" smtClean="0"/>
              <a:t>Population</a:t>
            </a:r>
            <a:r>
              <a:rPr lang="en-GB" dirty="0"/>
              <a:t>: large populations are associated with high power distance</a:t>
            </a:r>
          </a:p>
          <a:p>
            <a:r>
              <a:rPr lang="en-GB" dirty="0" smtClean="0"/>
              <a:t>Wealth</a:t>
            </a:r>
            <a:r>
              <a:rPr lang="en-GB" dirty="0"/>
              <a:t>: national wealth is associated with low power distance</a:t>
            </a:r>
          </a:p>
          <a:p>
            <a:r>
              <a:rPr lang="en-GB" dirty="0" smtClean="0"/>
              <a:t>History</a:t>
            </a:r>
            <a:r>
              <a:rPr lang="en-GB" dirty="0"/>
              <a:t>: countries with a Romance language (Spanish, Portuguese, Italian, French) score medium to high, as do Confucian cultural inheritance countries; countries with a Germanic language (German, English, Dutch, Danish, Norwegian, Swedish) score low</a:t>
            </a:r>
          </a:p>
        </p:txBody>
      </p:sp>
    </p:spTree>
    <p:extLst>
      <p:ext uri="{BB962C8B-B14F-4D97-AF65-F5344CB8AC3E}">
        <p14:creationId xmlns:p14="http://schemas.microsoft.com/office/powerpoint/2010/main" val="188599716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2A6B319F-86FE-4754-878E-06F0804D882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832385" cy="6858000"/>
          </a:xfrm>
          <a:prstGeom prst="rect">
            <a:avLst/>
          </a:prstGeom>
          <a:solidFill>
            <a:schemeClr val="accent5">
              <a:alpha val="7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1" name="Rectangle 10">
            <a:extLst>
              <a:ext uri="{FF2B5EF4-FFF2-40B4-BE49-F238E27FC236}">
                <a16:creationId xmlns:a16="http://schemas.microsoft.com/office/drawing/2014/main" xmlns="" id="{DCF7D1B5-3477-499F-ACC5-2C8B07F4EDB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32385" y="0"/>
            <a:ext cx="3218914" cy="6858000"/>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C61A6F40-F7D6-5742-8C61-61F120BB0DEC}"/>
              </a:ext>
            </a:extLst>
          </p:cNvPr>
          <p:cNvSpPr>
            <a:spLocks noGrp="1"/>
          </p:cNvSpPr>
          <p:nvPr>
            <p:ph type="title"/>
          </p:nvPr>
        </p:nvSpPr>
        <p:spPr>
          <a:xfrm>
            <a:off x="992206" y="1608667"/>
            <a:ext cx="2823275" cy="4501127"/>
          </a:xfrm>
        </p:spPr>
        <p:txBody>
          <a:bodyPr anchor="t">
            <a:normAutofit/>
          </a:bodyPr>
          <a:lstStyle/>
          <a:p>
            <a:pPr algn="r"/>
            <a:r>
              <a:rPr lang="en-GB" sz="3200">
                <a:solidFill>
                  <a:srgbClr val="FFFFFF"/>
                </a:solidFill>
              </a:rPr>
              <a:t>INDIVIDUALISM VS. COLLECTIVISM </a:t>
            </a:r>
            <a:endParaRPr lang="en-US" sz="3200">
              <a:solidFill>
                <a:srgbClr val="FFFFFF"/>
              </a:solidFill>
            </a:endParaRPr>
          </a:p>
        </p:txBody>
      </p:sp>
      <p:sp>
        <p:nvSpPr>
          <p:cNvPr id="3" name="Content Placeholder 2">
            <a:extLst>
              <a:ext uri="{FF2B5EF4-FFF2-40B4-BE49-F238E27FC236}">
                <a16:creationId xmlns:a16="http://schemas.microsoft.com/office/drawing/2014/main" xmlns="" id="{3266F241-75CF-B049-9F46-D0198C73CC2E}"/>
              </a:ext>
            </a:extLst>
          </p:cNvPr>
          <p:cNvSpPr>
            <a:spLocks noGrp="1"/>
          </p:cNvSpPr>
          <p:nvPr>
            <p:ph sz="half" idx="1"/>
          </p:nvPr>
        </p:nvSpPr>
        <p:spPr>
          <a:xfrm>
            <a:off x="4547698" y="1608667"/>
            <a:ext cx="3421958" cy="4501127"/>
          </a:xfrm>
        </p:spPr>
        <p:txBody>
          <a:bodyPr>
            <a:normAutofit/>
          </a:bodyPr>
          <a:lstStyle/>
          <a:p>
            <a:r>
              <a:rPr lang="en-GB" sz="2000"/>
              <a:t>Individualism, can be defined as a preference for a loosely-knit social framework in which individuals are expected to take care of only themselves and their immediate families.</a:t>
            </a:r>
            <a:endParaRPr lang="en-US" sz="2000"/>
          </a:p>
        </p:txBody>
      </p:sp>
      <p:sp>
        <p:nvSpPr>
          <p:cNvPr id="4" name="Content Placeholder 3">
            <a:extLst>
              <a:ext uri="{FF2B5EF4-FFF2-40B4-BE49-F238E27FC236}">
                <a16:creationId xmlns:a16="http://schemas.microsoft.com/office/drawing/2014/main" xmlns="" id="{144C7EFD-AD91-9842-A48E-5CE44EA5F201}"/>
              </a:ext>
            </a:extLst>
          </p:cNvPr>
          <p:cNvSpPr>
            <a:spLocks noGrp="1"/>
          </p:cNvSpPr>
          <p:nvPr>
            <p:ph sz="half" idx="2"/>
          </p:nvPr>
        </p:nvSpPr>
        <p:spPr>
          <a:xfrm>
            <a:off x="8289696" y="1608667"/>
            <a:ext cx="3421957" cy="4501127"/>
          </a:xfrm>
        </p:spPr>
        <p:txBody>
          <a:bodyPr>
            <a:normAutofit/>
          </a:bodyPr>
          <a:lstStyle/>
          <a:p>
            <a:r>
              <a:rPr lang="en-GB" sz="2000"/>
              <a:t>Collectivism, represents a preference for a tightly-knit framework in society in which individuals can expect their relatives or members of a particular in-group to look after them in exchange for unquestioning loyalty.</a:t>
            </a:r>
            <a:endParaRPr lang="en-US" sz="2000"/>
          </a:p>
        </p:txBody>
      </p:sp>
    </p:spTree>
    <p:extLst>
      <p:ext uri="{BB962C8B-B14F-4D97-AF65-F5344CB8AC3E}">
        <p14:creationId xmlns:p14="http://schemas.microsoft.com/office/powerpoint/2010/main" val="237248136"/>
      </p:ext>
    </p:extLst>
  </p:cSld>
  <p:clrMapOvr>
    <a:overrideClrMapping bg1="dk1" tx1="lt1" bg2="dk2" tx2="lt2" accent1="accent1" accent2="accent2" accent3="accent3" accent4="accent4" accent5="accent5" accent6="accent6" hlink="hlink" folHlink="folHlink"/>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2A6B319F-86FE-4754-878E-06F0804D882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832385" cy="6858000"/>
          </a:xfrm>
          <a:prstGeom prst="rect">
            <a:avLst/>
          </a:prstGeom>
          <a:solidFill>
            <a:schemeClr val="accent5">
              <a:alpha val="7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1" name="Rectangle 10">
            <a:extLst>
              <a:ext uri="{FF2B5EF4-FFF2-40B4-BE49-F238E27FC236}">
                <a16:creationId xmlns:a16="http://schemas.microsoft.com/office/drawing/2014/main" xmlns="" id="{DCF7D1B5-3477-499F-ACC5-2C8B07F4EDB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32385" y="0"/>
            <a:ext cx="3218914" cy="6858000"/>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67A4AFDC-C7DC-1745-892C-4FFD550DDDCB}"/>
              </a:ext>
            </a:extLst>
          </p:cNvPr>
          <p:cNvSpPr>
            <a:spLocks noGrp="1"/>
          </p:cNvSpPr>
          <p:nvPr>
            <p:ph type="title"/>
          </p:nvPr>
        </p:nvSpPr>
        <p:spPr>
          <a:xfrm>
            <a:off x="992206" y="1608667"/>
            <a:ext cx="2823275" cy="4501127"/>
          </a:xfrm>
        </p:spPr>
        <p:txBody>
          <a:bodyPr anchor="t">
            <a:normAutofit/>
          </a:bodyPr>
          <a:lstStyle/>
          <a:p>
            <a:pPr algn="r"/>
            <a:r>
              <a:rPr lang="en-US" sz="3200">
                <a:solidFill>
                  <a:srgbClr val="FFFFFF"/>
                </a:solidFill>
              </a:rPr>
              <a:t>Comparison</a:t>
            </a:r>
          </a:p>
        </p:txBody>
      </p:sp>
      <p:sp>
        <p:nvSpPr>
          <p:cNvPr id="3" name="Content Placeholder 2">
            <a:extLst>
              <a:ext uri="{FF2B5EF4-FFF2-40B4-BE49-F238E27FC236}">
                <a16:creationId xmlns:a16="http://schemas.microsoft.com/office/drawing/2014/main" xmlns="" id="{DABD2D68-888F-F44C-8E0E-7B0A08D76E4C}"/>
              </a:ext>
            </a:extLst>
          </p:cNvPr>
          <p:cNvSpPr>
            <a:spLocks noGrp="1"/>
          </p:cNvSpPr>
          <p:nvPr>
            <p:ph sz="half" idx="1"/>
          </p:nvPr>
        </p:nvSpPr>
        <p:spPr>
          <a:xfrm>
            <a:off x="4547698" y="1608667"/>
            <a:ext cx="3421958" cy="4501127"/>
          </a:xfrm>
        </p:spPr>
        <p:txBody>
          <a:bodyPr>
            <a:normAutofit/>
          </a:bodyPr>
          <a:lstStyle/>
          <a:p>
            <a:r>
              <a:rPr lang="en-US" sz="1900" b="1"/>
              <a:t>Individualism I identity</a:t>
            </a:r>
          </a:p>
          <a:p>
            <a:r>
              <a:rPr lang="en-GB" sz="1900"/>
              <a:t>Classified as individuals by their own particular characteristics. </a:t>
            </a:r>
          </a:p>
          <a:p>
            <a:r>
              <a:rPr lang="en-GB" sz="1900"/>
              <a:t>Task comes first. </a:t>
            </a:r>
          </a:p>
          <a:p>
            <a:r>
              <a:rPr lang="en-GB" sz="1900"/>
              <a:t>Low context communication. </a:t>
            </a:r>
          </a:p>
          <a:p>
            <a:r>
              <a:rPr lang="en-GB" sz="1900"/>
              <a:t>Self-actualization is ultimate goal.</a:t>
            </a:r>
          </a:p>
          <a:p>
            <a:r>
              <a:rPr lang="en-GB" sz="1900"/>
              <a:t>Wealthier countries tend to be more individualistic. </a:t>
            </a:r>
          </a:p>
          <a:p>
            <a:r>
              <a:rPr lang="en-GB" sz="1900"/>
              <a:t>More press freedom. </a:t>
            </a:r>
          </a:p>
          <a:p>
            <a:r>
              <a:rPr lang="en-GB" sz="1900"/>
              <a:t>Higher divorce rates. </a:t>
            </a:r>
          </a:p>
          <a:p>
            <a:r>
              <a:rPr lang="en-GB" sz="1900"/>
              <a:t>Faster pace of life.</a:t>
            </a:r>
            <a:endParaRPr lang="en-US" sz="1900"/>
          </a:p>
        </p:txBody>
      </p:sp>
      <p:sp>
        <p:nvSpPr>
          <p:cNvPr id="4" name="Content Placeholder 3">
            <a:extLst>
              <a:ext uri="{FF2B5EF4-FFF2-40B4-BE49-F238E27FC236}">
                <a16:creationId xmlns:a16="http://schemas.microsoft.com/office/drawing/2014/main" xmlns="" id="{5FFD9334-23F0-E640-BF51-EC7C8D0292F5}"/>
              </a:ext>
            </a:extLst>
          </p:cNvPr>
          <p:cNvSpPr>
            <a:spLocks noGrp="1"/>
          </p:cNvSpPr>
          <p:nvPr>
            <p:ph sz="half" idx="2"/>
          </p:nvPr>
        </p:nvSpPr>
        <p:spPr>
          <a:xfrm>
            <a:off x="8289696" y="1608667"/>
            <a:ext cx="3421957" cy="4501127"/>
          </a:xfrm>
        </p:spPr>
        <p:txBody>
          <a:bodyPr>
            <a:normAutofit/>
          </a:bodyPr>
          <a:lstStyle/>
          <a:p>
            <a:r>
              <a:rPr lang="en-US" sz="1900" b="1"/>
              <a:t>Collectivism We identity</a:t>
            </a:r>
          </a:p>
          <a:p>
            <a:r>
              <a:rPr lang="en-GB" sz="1900"/>
              <a:t>Classified as in-group or out group. </a:t>
            </a:r>
          </a:p>
          <a:p>
            <a:r>
              <a:rPr lang="en-GB" sz="1900"/>
              <a:t>Relationship comes first. </a:t>
            </a:r>
          </a:p>
          <a:p>
            <a:r>
              <a:rPr lang="en-GB" sz="1900"/>
              <a:t>High context communication. </a:t>
            </a:r>
          </a:p>
          <a:p>
            <a:r>
              <a:rPr lang="en-GB" sz="1900"/>
              <a:t>Harmony in society is ultimate goal. </a:t>
            </a:r>
          </a:p>
          <a:p>
            <a:r>
              <a:rPr lang="en-GB" sz="1900"/>
              <a:t>Poorer countries tend to be more collectivist. </a:t>
            </a:r>
          </a:p>
          <a:p>
            <a:r>
              <a:rPr lang="en-GB" sz="1900"/>
              <a:t>Less press freedom. Lower divorce rates </a:t>
            </a:r>
          </a:p>
          <a:p>
            <a:r>
              <a:rPr lang="en-GB" sz="1900"/>
              <a:t>Slower pace of life.</a:t>
            </a:r>
          </a:p>
          <a:p>
            <a:endParaRPr lang="en-US" sz="1900"/>
          </a:p>
        </p:txBody>
      </p:sp>
    </p:spTree>
    <p:extLst>
      <p:ext uri="{BB962C8B-B14F-4D97-AF65-F5344CB8AC3E}">
        <p14:creationId xmlns:p14="http://schemas.microsoft.com/office/powerpoint/2010/main" val="1783269729"/>
      </p:ext>
    </p:extLst>
  </p:cSld>
  <p:clrMapOvr>
    <a:overrideClrMapping bg1="dk1" tx1="lt1" bg2="dk2" tx2="lt2" accent1="accent1" accent2="accent2" accent3="accent3" accent4="accent4" accent5="accent5" accent6="accent6" hlink="hlink" folHlink="folHlink"/>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GB" dirty="0"/>
              <a:t>Individualism Versus Collectivism</a:t>
            </a:r>
            <a:br>
              <a:rPr lang="en-GB" dirty="0"/>
            </a:br>
            <a:endParaRPr lang="en-GB" dirty="0"/>
          </a:p>
        </p:txBody>
      </p:sp>
      <p:sp>
        <p:nvSpPr>
          <p:cNvPr id="6" name="Content Placeholder 5"/>
          <p:cNvSpPr>
            <a:spLocks noGrp="1"/>
          </p:cNvSpPr>
          <p:nvPr>
            <p:ph idx="1"/>
          </p:nvPr>
        </p:nvSpPr>
        <p:spPr/>
        <p:txBody>
          <a:bodyPr/>
          <a:lstStyle/>
          <a:p>
            <a:pPr marL="0" indent="0">
              <a:buNone/>
            </a:pPr>
            <a:r>
              <a:rPr lang="en-GB" dirty="0"/>
              <a:t>Hofstede’s data revealed four associations with this dimension:</a:t>
            </a:r>
          </a:p>
          <a:p>
            <a:r>
              <a:rPr lang="en-GB" dirty="0" smtClean="0"/>
              <a:t>Wealth</a:t>
            </a:r>
            <a:r>
              <a:rPr lang="en-GB" dirty="0"/>
              <a:t>: there is a strong relationship between a nation’s wealth and individualism</a:t>
            </a:r>
          </a:p>
          <a:p>
            <a:r>
              <a:rPr lang="en-GB" dirty="0" smtClean="0"/>
              <a:t>Geography</a:t>
            </a:r>
            <a:r>
              <a:rPr lang="en-GB" dirty="0"/>
              <a:t>: countries with moderate and cold climates tend to show more individualism</a:t>
            </a:r>
          </a:p>
          <a:p>
            <a:r>
              <a:rPr lang="en-GB" dirty="0" smtClean="0"/>
              <a:t>Birth </a:t>
            </a:r>
            <a:r>
              <a:rPr lang="en-GB" dirty="0"/>
              <a:t>rates: Countries with higher birth rates tend to be collectivist</a:t>
            </a:r>
          </a:p>
          <a:p>
            <a:r>
              <a:rPr lang="en-GB" dirty="0" smtClean="0"/>
              <a:t>History</a:t>
            </a:r>
            <a:r>
              <a:rPr lang="en-GB" dirty="0"/>
              <a:t>: Confucian countries are collectivist; regions heavily populated by European migrants (North America, Australia, and New Zealand) are individualist</a:t>
            </a:r>
          </a:p>
        </p:txBody>
      </p:sp>
    </p:spTree>
    <p:extLst>
      <p:ext uri="{BB962C8B-B14F-4D97-AF65-F5344CB8AC3E}">
        <p14:creationId xmlns:p14="http://schemas.microsoft.com/office/powerpoint/2010/main" val="50070219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55601" y="0"/>
            <a:ext cx="11480494" cy="2753936"/>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xmlns=""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itle 4">
            <a:extLst>
              <a:ext uri="{FF2B5EF4-FFF2-40B4-BE49-F238E27FC236}">
                <a16:creationId xmlns:a16="http://schemas.microsoft.com/office/drawing/2014/main" xmlns="" id="{1790788E-4EC3-FB48-B902-F9908120AB3F}"/>
              </a:ext>
            </a:extLst>
          </p:cNvPr>
          <p:cNvSpPr>
            <a:spLocks noGrp="1"/>
          </p:cNvSpPr>
          <p:nvPr>
            <p:ph type="title"/>
          </p:nvPr>
        </p:nvSpPr>
        <p:spPr>
          <a:xfrm>
            <a:off x="1179226" y="826680"/>
            <a:ext cx="9833548" cy="1325563"/>
          </a:xfrm>
        </p:spPr>
        <p:txBody>
          <a:bodyPr>
            <a:normAutofit/>
          </a:bodyPr>
          <a:lstStyle/>
          <a:p>
            <a:pPr algn="ctr"/>
            <a:r>
              <a:rPr lang="en-GB" sz="4000">
                <a:solidFill>
                  <a:srgbClr val="FFFFFF"/>
                </a:solidFill>
              </a:rPr>
              <a:t>MASCULINITY VS. FEMININITY (NOT SAME AS MALE &amp; FEMALE) </a:t>
            </a:r>
            <a:endParaRPr lang="en-US" sz="4000">
              <a:solidFill>
                <a:srgbClr val="FFFFFF"/>
              </a:solidFill>
            </a:endParaRPr>
          </a:p>
        </p:txBody>
      </p:sp>
      <p:sp>
        <p:nvSpPr>
          <p:cNvPr id="6" name="Content Placeholder 5">
            <a:extLst>
              <a:ext uri="{FF2B5EF4-FFF2-40B4-BE49-F238E27FC236}">
                <a16:creationId xmlns:a16="http://schemas.microsoft.com/office/drawing/2014/main" xmlns="" id="{5E3F11BA-9290-3742-8445-68F75B5C13C0}"/>
              </a:ext>
            </a:extLst>
          </p:cNvPr>
          <p:cNvSpPr>
            <a:spLocks noGrp="1"/>
          </p:cNvSpPr>
          <p:nvPr>
            <p:ph idx="1"/>
          </p:nvPr>
        </p:nvSpPr>
        <p:spPr>
          <a:xfrm>
            <a:off x="1179226" y="3092970"/>
            <a:ext cx="9833548" cy="2693976"/>
          </a:xfrm>
        </p:spPr>
        <p:txBody>
          <a:bodyPr>
            <a:normAutofit/>
          </a:bodyPr>
          <a:lstStyle/>
          <a:p>
            <a:r>
              <a:rPr lang="en-GB" sz="2000">
                <a:solidFill>
                  <a:srgbClr val="000000"/>
                </a:solidFill>
              </a:rPr>
              <a:t>The Masculinity side of this dimension represents a preference in society for achievement, heroism, assertiveness and material rewards for success. In Masculine cultures, difference between gender roles are more rigid. Its opposite, </a:t>
            </a:r>
          </a:p>
          <a:p>
            <a:r>
              <a:rPr lang="en-GB" sz="2000">
                <a:solidFill>
                  <a:srgbClr val="000000"/>
                </a:solidFill>
              </a:rPr>
              <a:t>Femininity, stands for a preference for cooperation, modesty, caring for the weak and quality of life. In Feminine cultures, difference between gender roles are less rigid.</a:t>
            </a:r>
            <a:endParaRPr lang="en-US" sz="2000">
              <a:solidFill>
                <a:srgbClr val="000000"/>
              </a:solidFill>
            </a:endParaRPr>
          </a:p>
        </p:txBody>
      </p:sp>
    </p:spTree>
    <p:extLst>
      <p:ext uri="{BB962C8B-B14F-4D97-AF65-F5344CB8AC3E}">
        <p14:creationId xmlns:p14="http://schemas.microsoft.com/office/powerpoint/2010/main" val="87512321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Masculinity v Femininity</a:t>
            </a:r>
            <a:endParaRPr lang="en-GB" dirty="0"/>
          </a:p>
        </p:txBody>
      </p:sp>
      <p:sp>
        <p:nvSpPr>
          <p:cNvPr id="3" name="Content Placeholder 2"/>
          <p:cNvSpPr>
            <a:spLocks noGrp="1"/>
          </p:cNvSpPr>
          <p:nvPr>
            <p:ph idx="1"/>
          </p:nvPr>
        </p:nvSpPr>
        <p:spPr/>
        <p:txBody>
          <a:bodyPr/>
          <a:lstStyle/>
          <a:p>
            <a:pPr marL="0" indent="0">
              <a:buNone/>
            </a:pPr>
            <a:r>
              <a:rPr lang="en-GB" dirty="0"/>
              <a:t>Hofstede’s data revealed two associations with this dimension:</a:t>
            </a:r>
          </a:p>
          <a:p>
            <a:r>
              <a:rPr lang="en-GB" dirty="0" smtClean="0"/>
              <a:t>Geography</a:t>
            </a:r>
            <a:r>
              <a:rPr lang="en-GB" dirty="0"/>
              <a:t>: feminine cultures are somewhat more likely in colder climates</a:t>
            </a:r>
          </a:p>
          <a:p>
            <a:r>
              <a:rPr lang="en-GB" dirty="0" smtClean="0"/>
              <a:t>Birth </a:t>
            </a:r>
            <a:r>
              <a:rPr lang="en-GB" dirty="0"/>
              <a:t>rates: in feminine cultures, the woman has a stronger say in the number of children; in masculine cultures, the man determines family size</a:t>
            </a:r>
          </a:p>
        </p:txBody>
      </p:sp>
    </p:spTree>
    <p:extLst>
      <p:ext uri="{BB962C8B-B14F-4D97-AF65-F5344CB8AC3E}">
        <p14:creationId xmlns:p14="http://schemas.microsoft.com/office/powerpoint/2010/main" val="386563408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2A6B319F-86FE-4754-878E-06F0804D882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832385" cy="6858000"/>
          </a:xfrm>
          <a:prstGeom prst="rect">
            <a:avLst/>
          </a:prstGeom>
          <a:solidFill>
            <a:schemeClr val="accent5">
              <a:alpha val="7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3" name="Rectangle 12">
            <a:extLst>
              <a:ext uri="{FF2B5EF4-FFF2-40B4-BE49-F238E27FC236}">
                <a16:creationId xmlns:a16="http://schemas.microsoft.com/office/drawing/2014/main" xmlns="" id="{DCF7D1B5-3477-499F-ACC5-2C8B07F4EDB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32385" y="0"/>
            <a:ext cx="3218914" cy="6858000"/>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xmlns="" id="{EB8065E5-C76D-3E48-B26C-7DA12D581D0D}"/>
              </a:ext>
            </a:extLst>
          </p:cNvPr>
          <p:cNvSpPr>
            <a:spLocks noGrp="1"/>
          </p:cNvSpPr>
          <p:nvPr>
            <p:ph type="title"/>
          </p:nvPr>
        </p:nvSpPr>
        <p:spPr>
          <a:xfrm>
            <a:off x="992206" y="1608667"/>
            <a:ext cx="2823275" cy="4501127"/>
          </a:xfrm>
        </p:spPr>
        <p:txBody>
          <a:bodyPr anchor="t">
            <a:normAutofit/>
          </a:bodyPr>
          <a:lstStyle/>
          <a:p>
            <a:pPr algn="r"/>
            <a:r>
              <a:rPr lang="en-US" sz="3200">
                <a:solidFill>
                  <a:srgbClr val="FFFFFF"/>
                </a:solidFill>
              </a:rPr>
              <a:t>Comparison</a:t>
            </a:r>
          </a:p>
        </p:txBody>
      </p:sp>
      <p:sp>
        <p:nvSpPr>
          <p:cNvPr id="5" name="Content Placeholder 4">
            <a:extLst>
              <a:ext uri="{FF2B5EF4-FFF2-40B4-BE49-F238E27FC236}">
                <a16:creationId xmlns:a16="http://schemas.microsoft.com/office/drawing/2014/main" xmlns="" id="{61BBF902-C953-9B44-AB4E-3A16559BEFA7}"/>
              </a:ext>
            </a:extLst>
          </p:cNvPr>
          <p:cNvSpPr>
            <a:spLocks noGrp="1"/>
          </p:cNvSpPr>
          <p:nvPr>
            <p:ph sz="half" idx="1"/>
          </p:nvPr>
        </p:nvSpPr>
        <p:spPr>
          <a:xfrm>
            <a:off x="4547698" y="1608667"/>
            <a:ext cx="3421958" cy="4501127"/>
          </a:xfrm>
        </p:spPr>
        <p:txBody>
          <a:bodyPr>
            <a:normAutofit/>
          </a:bodyPr>
          <a:lstStyle/>
          <a:p>
            <a:r>
              <a:rPr lang="en-GB" sz="1400" b="1"/>
              <a:t>Masculinity </a:t>
            </a:r>
          </a:p>
          <a:p>
            <a:r>
              <a:rPr lang="en-GB" sz="1400"/>
              <a:t>Tough, logical, aggressive, worldly and cruel. </a:t>
            </a:r>
          </a:p>
          <a:p>
            <a:r>
              <a:rPr lang="en-GB" sz="1400"/>
              <a:t>People dizzy in the weak. </a:t>
            </a:r>
          </a:p>
          <a:p>
            <a:r>
              <a:rPr lang="en-GB" sz="1400"/>
              <a:t>Girls cry but boys should not cry and boys fight but girls should not fight. </a:t>
            </a:r>
          </a:p>
          <a:p>
            <a:r>
              <a:rPr lang="en-GB" sz="1400"/>
              <a:t>Sex is only concerned as man is a subject and woman is a object. </a:t>
            </a:r>
          </a:p>
          <a:p>
            <a:r>
              <a:rPr lang="en-GB" sz="1400"/>
              <a:t>More illiteracy. </a:t>
            </a:r>
          </a:p>
          <a:p>
            <a:r>
              <a:rPr lang="en-GB" sz="1400"/>
              <a:t>Many people live below poverty level. </a:t>
            </a:r>
          </a:p>
          <a:p>
            <a:r>
              <a:rPr lang="en-GB" sz="1400"/>
              <a:t>Less aid consumption on poor. </a:t>
            </a:r>
          </a:p>
          <a:p>
            <a:r>
              <a:rPr lang="en-GB" sz="1400"/>
              <a:t>Poverty is blamed on laziness. </a:t>
            </a:r>
          </a:p>
          <a:p>
            <a:r>
              <a:rPr lang="en-GB" sz="1400"/>
              <a:t>Only men shop in market. </a:t>
            </a:r>
          </a:p>
          <a:p>
            <a:r>
              <a:rPr lang="en-GB" sz="1400"/>
              <a:t>Salary is more important. </a:t>
            </a:r>
          </a:p>
          <a:p>
            <a:r>
              <a:rPr lang="en-GB" sz="1400"/>
              <a:t>Tend to shorter vacations</a:t>
            </a:r>
            <a:endParaRPr lang="en-US" sz="1400"/>
          </a:p>
        </p:txBody>
      </p:sp>
      <p:sp>
        <p:nvSpPr>
          <p:cNvPr id="6" name="Content Placeholder 5">
            <a:extLst>
              <a:ext uri="{FF2B5EF4-FFF2-40B4-BE49-F238E27FC236}">
                <a16:creationId xmlns:a16="http://schemas.microsoft.com/office/drawing/2014/main" xmlns="" id="{E6E3DA69-4616-9D42-A745-5979BB50E968}"/>
              </a:ext>
            </a:extLst>
          </p:cNvPr>
          <p:cNvSpPr>
            <a:spLocks noGrp="1"/>
          </p:cNvSpPr>
          <p:nvPr>
            <p:ph sz="half" idx="2"/>
          </p:nvPr>
        </p:nvSpPr>
        <p:spPr>
          <a:xfrm>
            <a:off x="8289696" y="1608667"/>
            <a:ext cx="3421957" cy="4501127"/>
          </a:xfrm>
        </p:spPr>
        <p:txBody>
          <a:bodyPr>
            <a:normAutofit/>
          </a:bodyPr>
          <a:lstStyle/>
          <a:p>
            <a:r>
              <a:rPr lang="en-GB" sz="1400" b="1" dirty="0"/>
              <a:t>Femininity </a:t>
            </a:r>
          </a:p>
          <a:p>
            <a:r>
              <a:rPr lang="en-GB" sz="1400" dirty="0"/>
              <a:t>Gentle, emotional, calm, home-oriented and kind. </a:t>
            </a:r>
          </a:p>
          <a:p>
            <a:r>
              <a:rPr lang="en-GB" sz="1400" dirty="0"/>
              <a:t>Have sympathy for the weak. B</a:t>
            </a:r>
          </a:p>
          <a:p>
            <a:r>
              <a:rPr lang="en-GB" sz="1400" dirty="0" err="1"/>
              <a:t>oth</a:t>
            </a:r>
            <a:r>
              <a:rPr lang="en-GB" sz="1400" dirty="0"/>
              <a:t> boys and girls may cry but neither should fight.</a:t>
            </a:r>
          </a:p>
          <a:p>
            <a:r>
              <a:rPr lang="en-GB" sz="1400" dirty="0"/>
              <a:t> Sex is concerned as a way for couple to make healthy relationship. Less illiteracy. </a:t>
            </a:r>
          </a:p>
          <a:p>
            <a:r>
              <a:rPr lang="en-GB" sz="1400" dirty="0"/>
              <a:t>Many people live above poverty level. </a:t>
            </a:r>
          </a:p>
          <a:p>
            <a:r>
              <a:rPr lang="en-GB" sz="1400" dirty="0"/>
              <a:t>More aid consumption on poor.</a:t>
            </a:r>
          </a:p>
          <a:p>
            <a:r>
              <a:rPr lang="en-GB" sz="1400" dirty="0"/>
              <a:t> Poverty is blamed on bad luck. </a:t>
            </a:r>
          </a:p>
          <a:p>
            <a:r>
              <a:rPr lang="en-GB" sz="1400" dirty="0"/>
              <a:t>Both men and women shop in market. </a:t>
            </a:r>
          </a:p>
          <a:p>
            <a:r>
              <a:rPr lang="en-GB" sz="1400" dirty="0"/>
              <a:t>Leisure is more important. </a:t>
            </a:r>
          </a:p>
          <a:p>
            <a:r>
              <a:rPr lang="en-GB" sz="1400" dirty="0"/>
              <a:t>Tend to longer vacations.</a:t>
            </a:r>
            <a:endParaRPr lang="en-US" sz="1400" dirty="0"/>
          </a:p>
        </p:txBody>
      </p:sp>
    </p:spTree>
    <p:extLst>
      <p:ext uri="{BB962C8B-B14F-4D97-AF65-F5344CB8AC3E}">
        <p14:creationId xmlns:p14="http://schemas.microsoft.com/office/powerpoint/2010/main" val="1608284638"/>
      </p:ext>
    </p:extLst>
  </p:cSld>
  <p:clrMapOvr>
    <a:overrideClrMapping bg1="dk1" tx1="lt1" bg2="dk2" tx2="lt2" accent1="accent1" accent2="accent2" accent3="accent3" accent4="accent4" accent5="accent5" accent6="accent6" hlink="hlink" folHlink="folHlink"/>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xmlns="" id="{3B854194-185D-494D-905C-7C7CB2E30F6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xmlns="" id="{B4F5FA0D-0104-4987-8241-EFF7C85B88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xmlns="" id="{2897127E-6CEF-446C-BE87-93B7C46E49D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itle 4">
            <a:extLst>
              <a:ext uri="{FF2B5EF4-FFF2-40B4-BE49-F238E27FC236}">
                <a16:creationId xmlns:a16="http://schemas.microsoft.com/office/drawing/2014/main" xmlns="" id="{18B7D78A-E99E-FC42-9A1A-8FF03A43FB73}"/>
              </a:ext>
            </a:extLst>
          </p:cNvPr>
          <p:cNvSpPr>
            <a:spLocks noGrp="1"/>
          </p:cNvSpPr>
          <p:nvPr>
            <p:ph type="title"/>
          </p:nvPr>
        </p:nvSpPr>
        <p:spPr>
          <a:xfrm>
            <a:off x="640079" y="2053641"/>
            <a:ext cx="3669161" cy="2760098"/>
          </a:xfrm>
        </p:spPr>
        <p:txBody>
          <a:bodyPr>
            <a:normAutofit/>
          </a:bodyPr>
          <a:lstStyle/>
          <a:p>
            <a:r>
              <a:rPr lang="en-US" sz="4100">
                <a:solidFill>
                  <a:srgbClr val="FFFFFF"/>
                </a:solidFill>
              </a:rPr>
              <a:t>Uncertainty avoidance index</a:t>
            </a:r>
            <a:br>
              <a:rPr lang="en-US" sz="4100">
                <a:solidFill>
                  <a:srgbClr val="FFFFFF"/>
                </a:solidFill>
              </a:rPr>
            </a:br>
            <a:r>
              <a:rPr lang="en-US" sz="4100">
                <a:solidFill>
                  <a:srgbClr val="FFFFFF"/>
                </a:solidFill>
              </a:rPr>
              <a:t>(not same as risk avoidance)</a:t>
            </a:r>
          </a:p>
        </p:txBody>
      </p:sp>
      <p:sp>
        <p:nvSpPr>
          <p:cNvPr id="6" name="Content Placeholder 5">
            <a:extLst>
              <a:ext uri="{FF2B5EF4-FFF2-40B4-BE49-F238E27FC236}">
                <a16:creationId xmlns:a16="http://schemas.microsoft.com/office/drawing/2014/main" xmlns="" id="{F2761BC8-FF31-334E-A36B-36F6A60057E7}"/>
              </a:ext>
            </a:extLst>
          </p:cNvPr>
          <p:cNvSpPr>
            <a:spLocks noGrp="1"/>
          </p:cNvSpPr>
          <p:nvPr>
            <p:ph idx="1"/>
          </p:nvPr>
        </p:nvSpPr>
        <p:spPr>
          <a:xfrm>
            <a:off x="6090574" y="801866"/>
            <a:ext cx="5306084" cy="5230634"/>
          </a:xfrm>
        </p:spPr>
        <p:txBody>
          <a:bodyPr anchor="ctr">
            <a:normAutofit/>
          </a:bodyPr>
          <a:lstStyle/>
          <a:p>
            <a:r>
              <a:rPr lang="en-GB" sz="2400">
                <a:solidFill>
                  <a:srgbClr val="000000"/>
                </a:solidFill>
              </a:rPr>
              <a:t>The Uncertainty Avoidance dimension expresses the degree to which the members of a society feel uncomfortable with uncertainty and ambiguity.</a:t>
            </a:r>
          </a:p>
          <a:p>
            <a:r>
              <a:rPr lang="en-GB" sz="2400">
                <a:solidFill>
                  <a:srgbClr val="000000"/>
                </a:solidFill>
              </a:rPr>
              <a:t>Countries exhibiting Strong UAI maintain rigid codes of belief and behavior and are intolerant of unorthodox behavior and ideas. </a:t>
            </a:r>
          </a:p>
          <a:p>
            <a:r>
              <a:rPr lang="en-GB" sz="2400">
                <a:solidFill>
                  <a:srgbClr val="000000"/>
                </a:solidFill>
              </a:rPr>
              <a:t>Weak UAI societies maintain a more relaxed attitude in which practice counts more than principles.</a:t>
            </a:r>
            <a:endParaRPr lang="en-US" sz="2400">
              <a:solidFill>
                <a:srgbClr val="000000"/>
              </a:solidFill>
            </a:endParaRPr>
          </a:p>
        </p:txBody>
      </p:sp>
    </p:spTree>
    <p:extLst>
      <p:ext uri="{BB962C8B-B14F-4D97-AF65-F5344CB8AC3E}">
        <p14:creationId xmlns:p14="http://schemas.microsoft.com/office/powerpoint/2010/main" val="107712991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10F24D38-B79E-44B4-830E-043F45D96DC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xmlns="" id="{3E4AFE84-407C-E240-BBBB-8FE87D2B375B}"/>
              </a:ext>
            </a:extLst>
          </p:cNvPr>
          <p:cNvSpPr>
            <a:spLocks noGrp="1"/>
          </p:cNvSpPr>
          <p:nvPr>
            <p:ph type="title"/>
          </p:nvPr>
        </p:nvSpPr>
        <p:spPr>
          <a:xfrm>
            <a:off x="838200" y="620742"/>
            <a:ext cx="10515600" cy="1325563"/>
          </a:xfrm>
        </p:spPr>
        <p:txBody>
          <a:bodyPr>
            <a:normAutofit/>
          </a:bodyPr>
          <a:lstStyle/>
          <a:p>
            <a:r>
              <a:rPr lang="en-US" dirty="0">
                <a:solidFill>
                  <a:srgbClr val="FFFFFF"/>
                </a:solidFill>
              </a:rPr>
              <a:t>Comparison</a:t>
            </a:r>
          </a:p>
        </p:txBody>
      </p:sp>
      <p:cxnSp>
        <p:nvCxnSpPr>
          <p:cNvPr id="13" name="Straight Connector 12">
            <a:extLst>
              <a:ext uri="{FF2B5EF4-FFF2-40B4-BE49-F238E27FC236}">
                <a16:creationId xmlns:a16="http://schemas.microsoft.com/office/drawing/2014/main" xmlns="" id="{FC469874-256B-45B3-A79C-7591B4BA1ECC}"/>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flipV="1">
            <a:off x="762000" y="826324"/>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5" name="Content Placeholder 4">
            <a:extLst>
              <a:ext uri="{FF2B5EF4-FFF2-40B4-BE49-F238E27FC236}">
                <a16:creationId xmlns:a16="http://schemas.microsoft.com/office/drawing/2014/main" xmlns="" id="{79B1E852-4CDE-DE40-9FE6-C35152CCE40C}"/>
              </a:ext>
            </a:extLst>
          </p:cNvPr>
          <p:cNvSpPr>
            <a:spLocks noGrp="1"/>
          </p:cNvSpPr>
          <p:nvPr>
            <p:ph sz="half" idx="1"/>
          </p:nvPr>
        </p:nvSpPr>
        <p:spPr>
          <a:xfrm>
            <a:off x="838200" y="2266345"/>
            <a:ext cx="5097780" cy="3910617"/>
          </a:xfrm>
        </p:spPr>
        <p:txBody>
          <a:bodyPr>
            <a:normAutofit/>
          </a:bodyPr>
          <a:lstStyle/>
          <a:p>
            <a:r>
              <a:rPr lang="en-GB" sz="2200" dirty="0">
                <a:solidFill>
                  <a:srgbClr val="FFFFFF"/>
                </a:solidFill>
              </a:rPr>
              <a:t>Strong UAI (Uncertainty avoidance) </a:t>
            </a:r>
            <a:endParaRPr lang="en-GB" sz="2200" dirty="0" smtClean="0">
              <a:solidFill>
                <a:srgbClr val="FFFFFF"/>
              </a:solidFill>
            </a:endParaRPr>
          </a:p>
          <a:p>
            <a:r>
              <a:rPr lang="en-GB" sz="2200" dirty="0" smtClean="0">
                <a:solidFill>
                  <a:srgbClr val="FFFFFF"/>
                </a:solidFill>
              </a:rPr>
              <a:t>More </a:t>
            </a:r>
            <a:r>
              <a:rPr lang="en-GB" sz="2200" dirty="0">
                <a:solidFill>
                  <a:srgbClr val="FFFFFF"/>
                </a:solidFill>
              </a:rPr>
              <a:t>stress and anxiety. </a:t>
            </a:r>
            <a:endParaRPr lang="en-GB" sz="2200" dirty="0" smtClean="0">
              <a:solidFill>
                <a:srgbClr val="FFFFFF"/>
              </a:solidFill>
            </a:endParaRPr>
          </a:p>
          <a:p>
            <a:r>
              <a:rPr lang="en-GB" sz="2200" dirty="0" smtClean="0">
                <a:solidFill>
                  <a:srgbClr val="FFFFFF"/>
                </a:solidFill>
              </a:rPr>
              <a:t>Feeling </a:t>
            </a:r>
            <a:r>
              <a:rPr lang="en-GB" sz="2200" dirty="0">
                <a:solidFill>
                  <a:srgbClr val="FFFFFF"/>
                </a:solidFill>
              </a:rPr>
              <a:t>what is different is dangerous.</a:t>
            </a:r>
          </a:p>
          <a:p>
            <a:r>
              <a:rPr lang="en-GB" sz="2200" dirty="0">
                <a:solidFill>
                  <a:srgbClr val="FFFFFF"/>
                </a:solidFill>
              </a:rPr>
              <a:t>Need rules even if they are impractical or never practiced. </a:t>
            </a:r>
          </a:p>
          <a:p>
            <a:r>
              <a:rPr lang="en-GB" sz="2200" dirty="0">
                <a:solidFill>
                  <a:srgbClr val="FFFFFF"/>
                </a:solidFill>
              </a:rPr>
              <a:t>Believe in formalization. </a:t>
            </a:r>
          </a:p>
          <a:p>
            <a:r>
              <a:rPr lang="en-GB" sz="2200" dirty="0">
                <a:solidFill>
                  <a:srgbClr val="FFFFFF"/>
                </a:solidFill>
              </a:rPr>
              <a:t>Adopted innovations rather slowly or carefully. </a:t>
            </a:r>
          </a:p>
          <a:p>
            <a:r>
              <a:rPr lang="en-GB" sz="2200" dirty="0">
                <a:solidFill>
                  <a:srgbClr val="FFFFFF"/>
                </a:solidFill>
              </a:rPr>
              <a:t>People tend to stay in the same job as long as they can to avoid uncertainty. </a:t>
            </a:r>
          </a:p>
        </p:txBody>
      </p:sp>
      <p:sp>
        <p:nvSpPr>
          <p:cNvPr id="6" name="Content Placeholder 5">
            <a:extLst>
              <a:ext uri="{FF2B5EF4-FFF2-40B4-BE49-F238E27FC236}">
                <a16:creationId xmlns:a16="http://schemas.microsoft.com/office/drawing/2014/main" xmlns="" id="{A4C11761-1BC3-AC40-B488-79AB050EFEFE}"/>
              </a:ext>
            </a:extLst>
          </p:cNvPr>
          <p:cNvSpPr>
            <a:spLocks noGrp="1"/>
          </p:cNvSpPr>
          <p:nvPr>
            <p:ph sz="half" idx="2"/>
          </p:nvPr>
        </p:nvSpPr>
        <p:spPr>
          <a:xfrm>
            <a:off x="6256020" y="2266345"/>
            <a:ext cx="5097780" cy="3910618"/>
          </a:xfrm>
        </p:spPr>
        <p:txBody>
          <a:bodyPr>
            <a:normAutofit/>
          </a:bodyPr>
          <a:lstStyle/>
          <a:p>
            <a:r>
              <a:rPr lang="en-GB" sz="2400">
                <a:solidFill>
                  <a:srgbClr val="FFFFFF"/>
                </a:solidFill>
              </a:rPr>
              <a:t>Weak UAI (Uncertainty acceptance) </a:t>
            </a:r>
          </a:p>
          <a:p>
            <a:r>
              <a:rPr lang="en-GB" sz="2400">
                <a:solidFill>
                  <a:srgbClr val="FFFFFF"/>
                </a:solidFill>
              </a:rPr>
              <a:t>Less stress and anxiety. Feeling what is different is curious.</a:t>
            </a:r>
          </a:p>
          <a:p>
            <a:r>
              <a:rPr lang="en-GB" sz="2400">
                <a:solidFill>
                  <a:srgbClr val="FFFFFF"/>
                </a:solidFill>
              </a:rPr>
              <a:t>Don’t like rules or need fewer rules and may sometimes broke in case of necessity. </a:t>
            </a:r>
          </a:p>
          <a:p>
            <a:r>
              <a:rPr lang="en-GB" sz="2400">
                <a:solidFill>
                  <a:srgbClr val="FFFFFF"/>
                </a:solidFill>
              </a:rPr>
              <a:t>Believe in deregulation. </a:t>
            </a:r>
          </a:p>
          <a:p>
            <a:r>
              <a:rPr lang="en-GB" sz="2400">
                <a:solidFill>
                  <a:srgbClr val="FFFFFF"/>
                </a:solidFill>
              </a:rPr>
              <a:t>Taken less time to adopt. </a:t>
            </a:r>
          </a:p>
        </p:txBody>
      </p:sp>
    </p:spTree>
    <p:extLst>
      <p:ext uri="{BB962C8B-B14F-4D97-AF65-F5344CB8AC3E}">
        <p14:creationId xmlns:p14="http://schemas.microsoft.com/office/powerpoint/2010/main" val="2197960435"/>
      </p:ext>
    </p:extLst>
  </p:cSld>
  <p:clrMapOvr>
    <a:overrideClrMapping bg1="dk1" tx1="lt1" bg2="dk2" tx2="lt2" accent1="accent1" accent2="accent2" accent3="accent3" accent4="accent4" accent5="accent5" accent6="accent6" hlink="hlink" folHlink="folHlink"/>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Uncertainty Avoidance</a:t>
            </a:r>
            <a:endParaRPr lang="en-GB" dirty="0"/>
          </a:p>
        </p:txBody>
      </p:sp>
      <p:sp>
        <p:nvSpPr>
          <p:cNvPr id="6" name="Content Placeholder 5"/>
          <p:cNvSpPr>
            <a:spLocks noGrp="1"/>
          </p:cNvSpPr>
          <p:nvPr>
            <p:ph idx="1"/>
          </p:nvPr>
        </p:nvSpPr>
        <p:spPr/>
        <p:txBody>
          <a:bodyPr>
            <a:normAutofit fontScale="92500"/>
          </a:bodyPr>
          <a:lstStyle/>
          <a:p>
            <a:r>
              <a:rPr lang="en-GB" dirty="0"/>
              <a:t>This dimension refers to the extent to which people in a culture feel threatened by uncertain or unknown situations</a:t>
            </a:r>
          </a:p>
          <a:p>
            <a:r>
              <a:rPr lang="en-GB" dirty="0" smtClean="0"/>
              <a:t>Cultures </a:t>
            </a:r>
            <a:r>
              <a:rPr lang="en-GB" dirty="0"/>
              <a:t>strong in uncertainty avoidance are active, aggressive, emotional, compulsive, security seeking, intolerant</a:t>
            </a:r>
          </a:p>
          <a:p>
            <a:r>
              <a:rPr lang="en-GB" dirty="0" smtClean="0"/>
              <a:t>Cultures </a:t>
            </a:r>
            <a:r>
              <a:rPr lang="en-GB" dirty="0"/>
              <a:t>weak in uncertainty avoidance are contemplative, less aggressive, unemotional, relaxed, accepting of personal risks, and relatively tolerant</a:t>
            </a:r>
          </a:p>
          <a:p>
            <a:r>
              <a:rPr lang="en-GB" dirty="0" smtClean="0"/>
              <a:t>Associations </a:t>
            </a:r>
            <a:r>
              <a:rPr lang="en-GB" dirty="0"/>
              <a:t>with this dimension:</a:t>
            </a:r>
          </a:p>
          <a:p>
            <a:r>
              <a:rPr lang="en-GB" dirty="0"/>
              <a:t>Religion: Orthodox, Roman Catholic Christian - high; Judaic, Muslim - medium; Protestant Christian, Eastern religion - low</a:t>
            </a:r>
          </a:p>
          <a:p>
            <a:r>
              <a:rPr lang="en-GB" dirty="0"/>
              <a:t>History: history of Roman codified laws - high; Confucian tradition - lower</a:t>
            </a:r>
          </a:p>
        </p:txBody>
      </p:sp>
    </p:spTree>
    <p:extLst>
      <p:ext uri="{BB962C8B-B14F-4D97-AF65-F5344CB8AC3E}">
        <p14:creationId xmlns:p14="http://schemas.microsoft.com/office/powerpoint/2010/main" val="355830702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10F24D38-B79E-44B4-830E-043F45D96DC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xmlns="" id="{3E4AFE84-407C-E240-BBBB-8FE87D2B375B}"/>
              </a:ext>
            </a:extLst>
          </p:cNvPr>
          <p:cNvSpPr>
            <a:spLocks noGrp="1"/>
          </p:cNvSpPr>
          <p:nvPr>
            <p:ph type="title"/>
          </p:nvPr>
        </p:nvSpPr>
        <p:spPr>
          <a:xfrm>
            <a:off x="838200" y="620742"/>
            <a:ext cx="10515600" cy="1325563"/>
          </a:xfrm>
        </p:spPr>
        <p:txBody>
          <a:bodyPr>
            <a:normAutofit/>
          </a:bodyPr>
          <a:lstStyle/>
          <a:p>
            <a:r>
              <a:rPr lang="en-US">
                <a:solidFill>
                  <a:srgbClr val="FFFFFF"/>
                </a:solidFill>
              </a:rPr>
              <a:t>Comparison</a:t>
            </a:r>
          </a:p>
        </p:txBody>
      </p:sp>
      <p:cxnSp>
        <p:nvCxnSpPr>
          <p:cNvPr id="13" name="Straight Connector 12">
            <a:extLst>
              <a:ext uri="{FF2B5EF4-FFF2-40B4-BE49-F238E27FC236}">
                <a16:creationId xmlns:a16="http://schemas.microsoft.com/office/drawing/2014/main" xmlns="" id="{FC469874-256B-45B3-A79C-7591B4BA1ECC}"/>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flipV="1">
            <a:off x="762000" y="826324"/>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5" name="Content Placeholder 4">
            <a:extLst>
              <a:ext uri="{FF2B5EF4-FFF2-40B4-BE49-F238E27FC236}">
                <a16:creationId xmlns:a16="http://schemas.microsoft.com/office/drawing/2014/main" xmlns="" id="{79B1E852-4CDE-DE40-9FE6-C35152CCE40C}"/>
              </a:ext>
            </a:extLst>
          </p:cNvPr>
          <p:cNvSpPr>
            <a:spLocks noGrp="1"/>
          </p:cNvSpPr>
          <p:nvPr>
            <p:ph sz="half" idx="1"/>
          </p:nvPr>
        </p:nvSpPr>
        <p:spPr>
          <a:xfrm>
            <a:off x="838200" y="2266345"/>
            <a:ext cx="5097780" cy="3910617"/>
          </a:xfrm>
        </p:spPr>
        <p:txBody>
          <a:bodyPr>
            <a:normAutofit/>
          </a:bodyPr>
          <a:lstStyle/>
          <a:p>
            <a:r>
              <a:rPr lang="en-GB" sz="2400">
                <a:solidFill>
                  <a:srgbClr val="FFFFFF"/>
                </a:solidFill>
              </a:rPr>
              <a:t>Afraid of people who look or behave different or come from elsewhere. </a:t>
            </a:r>
          </a:p>
          <a:p>
            <a:r>
              <a:rPr lang="en-GB" sz="2400">
                <a:solidFill>
                  <a:srgbClr val="FFFFFF"/>
                </a:solidFill>
              </a:rPr>
              <a:t>People drive faster &amp; more alcoholism </a:t>
            </a:r>
          </a:p>
          <a:p>
            <a:r>
              <a:rPr lang="en-GB" sz="2400">
                <a:solidFill>
                  <a:srgbClr val="FFFFFF"/>
                </a:solidFill>
              </a:rPr>
              <a:t>People always carry identity card. </a:t>
            </a:r>
          </a:p>
          <a:p>
            <a:r>
              <a:rPr lang="en-GB" sz="2400">
                <a:solidFill>
                  <a:srgbClr val="FFFFFF"/>
                </a:solidFill>
              </a:rPr>
              <a:t>Wealthy countries tend to be perceive more corrupt. </a:t>
            </a:r>
          </a:p>
          <a:p>
            <a:r>
              <a:rPr lang="en-GB" sz="2400">
                <a:solidFill>
                  <a:srgbClr val="FFFFFF"/>
                </a:solidFill>
              </a:rPr>
              <a:t>Cleanliness &amp; purity are more important in marketing.</a:t>
            </a:r>
            <a:endParaRPr lang="en-US" sz="2400">
              <a:solidFill>
                <a:srgbClr val="FFFFFF"/>
              </a:solidFill>
            </a:endParaRPr>
          </a:p>
        </p:txBody>
      </p:sp>
      <p:sp>
        <p:nvSpPr>
          <p:cNvPr id="6" name="Content Placeholder 5">
            <a:extLst>
              <a:ext uri="{FF2B5EF4-FFF2-40B4-BE49-F238E27FC236}">
                <a16:creationId xmlns:a16="http://schemas.microsoft.com/office/drawing/2014/main" xmlns="" id="{A4C11761-1BC3-AC40-B488-79AB050EFEFE}"/>
              </a:ext>
            </a:extLst>
          </p:cNvPr>
          <p:cNvSpPr>
            <a:spLocks noGrp="1"/>
          </p:cNvSpPr>
          <p:nvPr>
            <p:ph sz="half" idx="2"/>
          </p:nvPr>
        </p:nvSpPr>
        <p:spPr>
          <a:xfrm>
            <a:off x="6256020" y="2266345"/>
            <a:ext cx="5097780" cy="3910618"/>
          </a:xfrm>
        </p:spPr>
        <p:txBody>
          <a:bodyPr>
            <a:normAutofit/>
          </a:bodyPr>
          <a:lstStyle/>
          <a:p>
            <a:r>
              <a:rPr lang="en-GB" sz="2400">
                <a:solidFill>
                  <a:srgbClr val="FFFFFF"/>
                </a:solidFill>
              </a:rPr>
              <a:t>More tolerance towards people who are different. </a:t>
            </a:r>
          </a:p>
          <a:p>
            <a:r>
              <a:rPr lang="en-GB" sz="2400">
                <a:solidFill>
                  <a:srgbClr val="FFFFFF"/>
                </a:solidFill>
              </a:rPr>
              <a:t>People drive slower &amp; less alcoholism.</a:t>
            </a:r>
          </a:p>
          <a:p>
            <a:r>
              <a:rPr lang="en-GB" sz="2400">
                <a:solidFill>
                  <a:srgbClr val="FFFFFF"/>
                </a:solidFill>
              </a:rPr>
              <a:t>Carry identity card is optional. </a:t>
            </a:r>
          </a:p>
          <a:p>
            <a:r>
              <a:rPr lang="en-GB" sz="2400">
                <a:solidFill>
                  <a:srgbClr val="FFFFFF"/>
                </a:solidFill>
              </a:rPr>
              <a:t>Wealthy countries tend to be perceive less corrupt. </a:t>
            </a:r>
          </a:p>
          <a:p>
            <a:r>
              <a:rPr lang="en-GB" sz="2400">
                <a:solidFill>
                  <a:srgbClr val="FFFFFF"/>
                </a:solidFill>
              </a:rPr>
              <a:t>Attracting consumers by convenience or easy products is more important in marketing.</a:t>
            </a:r>
            <a:endParaRPr lang="en-US" sz="2400">
              <a:solidFill>
                <a:srgbClr val="FFFFFF"/>
              </a:solidFill>
            </a:endParaRPr>
          </a:p>
        </p:txBody>
      </p:sp>
    </p:spTree>
    <p:extLst>
      <p:ext uri="{BB962C8B-B14F-4D97-AF65-F5344CB8AC3E}">
        <p14:creationId xmlns:p14="http://schemas.microsoft.com/office/powerpoint/2010/main" val="1322069733"/>
      </p:ext>
    </p:extLst>
  </p:cSld>
  <p:clrMapOvr>
    <a:overrideClrMapping bg1="dk1" tx1="lt1" bg2="dk2" tx2="lt2" accent1="accent1" accent2="accent2" accent3="accent3" accent4="accent4" accent5="accent5" accent6="accent6" hlink="hlink" folHlink="folHlink"/>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xmlns="" id="{3B854194-185D-494D-905C-7C7CB2E30F6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xmlns="" id="{B4F5FA0D-0104-4987-8241-EFF7C85B88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xmlns="" id="{2897127E-6CEF-446C-BE87-93B7C46E49D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itle 4">
            <a:extLst>
              <a:ext uri="{FF2B5EF4-FFF2-40B4-BE49-F238E27FC236}">
                <a16:creationId xmlns:a16="http://schemas.microsoft.com/office/drawing/2014/main" xmlns="" id="{1BBFC7D7-8885-9649-9CDA-DF0E962F0564}"/>
              </a:ext>
            </a:extLst>
          </p:cNvPr>
          <p:cNvSpPr>
            <a:spLocks noGrp="1"/>
          </p:cNvSpPr>
          <p:nvPr>
            <p:ph type="title"/>
          </p:nvPr>
        </p:nvSpPr>
        <p:spPr>
          <a:xfrm>
            <a:off x="640079" y="2053641"/>
            <a:ext cx="3669161" cy="2760098"/>
          </a:xfrm>
        </p:spPr>
        <p:txBody>
          <a:bodyPr>
            <a:normAutofit/>
          </a:bodyPr>
          <a:lstStyle/>
          <a:p>
            <a:r>
              <a:rPr lang="en-GB" sz="3700">
                <a:solidFill>
                  <a:srgbClr val="FFFFFF"/>
                </a:solidFill>
              </a:rPr>
              <a:t>LONG TERM ORIENTATION VS. SHORT TERM NORMATIVE ORIENTATION </a:t>
            </a:r>
            <a:endParaRPr lang="en-US" sz="3700">
              <a:solidFill>
                <a:srgbClr val="FFFFFF"/>
              </a:solidFill>
            </a:endParaRPr>
          </a:p>
        </p:txBody>
      </p:sp>
      <p:sp>
        <p:nvSpPr>
          <p:cNvPr id="6" name="Content Placeholder 5">
            <a:extLst>
              <a:ext uri="{FF2B5EF4-FFF2-40B4-BE49-F238E27FC236}">
                <a16:creationId xmlns:a16="http://schemas.microsoft.com/office/drawing/2014/main" xmlns="" id="{719C1AE9-4ED4-0146-8AB7-00F1572A00F7}"/>
              </a:ext>
            </a:extLst>
          </p:cNvPr>
          <p:cNvSpPr>
            <a:spLocks noGrp="1"/>
          </p:cNvSpPr>
          <p:nvPr>
            <p:ph idx="1"/>
          </p:nvPr>
        </p:nvSpPr>
        <p:spPr>
          <a:xfrm>
            <a:off x="6090574" y="801866"/>
            <a:ext cx="5306084" cy="5230634"/>
          </a:xfrm>
        </p:spPr>
        <p:txBody>
          <a:bodyPr anchor="ctr">
            <a:normAutofit/>
          </a:bodyPr>
          <a:lstStyle/>
          <a:p>
            <a:r>
              <a:rPr lang="en-GB" sz="2400">
                <a:solidFill>
                  <a:srgbClr val="000000"/>
                </a:solidFill>
              </a:rPr>
              <a:t>Those with a culture which scores high (Long Term Orientation), on the other hand, take a more pragmatic approach: they encourage thrift and efforts in modern education as a way to prepare for the future. </a:t>
            </a:r>
          </a:p>
          <a:p>
            <a:r>
              <a:rPr lang="en-GB" sz="2400">
                <a:solidFill>
                  <a:srgbClr val="000000"/>
                </a:solidFill>
              </a:rPr>
              <a:t>Societies who score low on this dimension (Short Term Normative Orientation), for example, prefer to maintain time-honoured traditions and norms while viewing societal change with suspicion.</a:t>
            </a:r>
            <a:endParaRPr lang="en-US" sz="2400">
              <a:solidFill>
                <a:srgbClr val="000000"/>
              </a:solidFill>
            </a:endParaRPr>
          </a:p>
        </p:txBody>
      </p:sp>
    </p:spTree>
    <p:extLst>
      <p:ext uri="{BB962C8B-B14F-4D97-AF65-F5344CB8AC3E}">
        <p14:creationId xmlns:p14="http://schemas.microsoft.com/office/powerpoint/2010/main" val="199718314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10F24D38-B79E-44B4-830E-043F45D96DC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xmlns="" id="{F2E61995-ABB3-CB4D-8EB9-738A29C4D518}"/>
              </a:ext>
            </a:extLst>
          </p:cNvPr>
          <p:cNvSpPr>
            <a:spLocks noGrp="1"/>
          </p:cNvSpPr>
          <p:nvPr>
            <p:ph type="title"/>
          </p:nvPr>
        </p:nvSpPr>
        <p:spPr>
          <a:xfrm>
            <a:off x="838200" y="620742"/>
            <a:ext cx="10515600" cy="1325563"/>
          </a:xfrm>
        </p:spPr>
        <p:txBody>
          <a:bodyPr>
            <a:normAutofit/>
          </a:bodyPr>
          <a:lstStyle/>
          <a:p>
            <a:r>
              <a:rPr lang="en-US">
                <a:solidFill>
                  <a:srgbClr val="FFFFFF"/>
                </a:solidFill>
              </a:rPr>
              <a:t>Comparison</a:t>
            </a:r>
          </a:p>
        </p:txBody>
      </p:sp>
      <p:cxnSp>
        <p:nvCxnSpPr>
          <p:cNvPr id="13" name="Straight Connector 12">
            <a:extLst>
              <a:ext uri="{FF2B5EF4-FFF2-40B4-BE49-F238E27FC236}">
                <a16:creationId xmlns:a16="http://schemas.microsoft.com/office/drawing/2014/main" xmlns="" id="{FC469874-256B-45B3-A79C-7591B4BA1ECC}"/>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flipV="1">
            <a:off x="762000" y="826324"/>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5" name="Content Placeholder 4">
            <a:extLst>
              <a:ext uri="{FF2B5EF4-FFF2-40B4-BE49-F238E27FC236}">
                <a16:creationId xmlns:a16="http://schemas.microsoft.com/office/drawing/2014/main" xmlns="" id="{876289F9-6200-AE45-8947-0EDBB361E227}"/>
              </a:ext>
            </a:extLst>
          </p:cNvPr>
          <p:cNvSpPr>
            <a:spLocks noGrp="1"/>
          </p:cNvSpPr>
          <p:nvPr>
            <p:ph sz="half" idx="1"/>
          </p:nvPr>
        </p:nvSpPr>
        <p:spPr>
          <a:xfrm>
            <a:off x="838200" y="2266345"/>
            <a:ext cx="5097780" cy="3910617"/>
          </a:xfrm>
        </p:spPr>
        <p:txBody>
          <a:bodyPr>
            <a:normAutofit/>
          </a:bodyPr>
          <a:lstStyle/>
          <a:p>
            <a:r>
              <a:rPr lang="en-GB" sz="2400">
                <a:solidFill>
                  <a:srgbClr val="FFFFFF"/>
                </a:solidFill>
              </a:rPr>
              <a:t>Long Term Orientation</a:t>
            </a:r>
          </a:p>
          <a:p>
            <a:r>
              <a:rPr lang="en-GB" sz="2400">
                <a:solidFill>
                  <a:srgbClr val="FFFFFF"/>
                </a:solidFill>
              </a:rPr>
              <a:t>Perseverance in achieving results.</a:t>
            </a:r>
          </a:p>
          <a:p>
            <a:r>
              <a:rPr lang="en-GB" sz="2400">
                <a:solidFill>
                  <a:srgbClr val="FFFFFF"/>
                </a:solidFill>
              </a:rPr>
              <a:t>What is good and evil depends upon the circumstances. </a:t>
            </a:r>
          </a:p>
          <a:p>
            <a:r>
              <a:rPr lang="en-GB" sz="2400">
                <a:solidFill>
                  <a:srgbClr val="FFFFFF"/>
                </a:solidFill>
              </a:rPr>
              <a:t>Learn from other countries.</a:t>
            </a:r>
          </a:p>
          <a:p>
            <a:r>
              <a:rPr lang="en-GB" sz="2400">
                <a:solidFill>
                  <a:srgbClr val="FFFFFF"/>
                </a:solidFill>
              </a:rPr>
              <a:t>Traditions can be changed.</a:t>
            </a:r>
          </a:p>
        </p:txBody>
      </p:sp>
      <p:sp>
        <p:nvSpPr>
          <p:cNvPr id="6" name="Content Placeholder 5">
            <a:extLst>
              <a:ext uri="{FF2B5EF4-FFF2-40B4-BE49-F238E27FC236}">
                <a16:creationId xmlns:a16="http://schemas.microsoft.com/office/drawing/2014/main" xmlns="" id="{55BA47F6-63FC-4047-82FF-92FBB14CEAAC}"/>
              </a:ext>
            </a:extLst>
          </p:cNvPr>
          <p:cNvSpPr>
            <a:spLocks noGrp="1"/>
          </p:cNvSpPr>
          <p:nvPr>
            <p:ph sz="half" idx="2"/>
          </p:nvPr>
        </p:nvSpPr>
        <p:spPr>
          <a:xfrm>
            <a:off x="6256020" y="2266345"/>
            <a:ext cx="5097780" cy="3910618"/>
          </a:xfrm>
        </p:spPr>
        <p:txBody>
          <a:bodyPr>
            <a:normAutofit/>
          </a:bodyPr>
          <a:lstStyle/>
          <a:p>
            <a:r>
              <a:rPr lang="en-GB" sz="2400">
                <a:solidFill>
                  <a:srgbClr val="FFFFFF"/>
                </a:solidFill>
              </a:rPr>
              <a:t>Short Term Orientation </a:t>
            </a:r>
          </a:p>
          <a:p>
            <a:r>
              <a:rPr lang="en-GB" sz="2400">
                <a:solidFill>
                  <a:srgbClr val="FFFFFF"/>
                </a:solidFill>
              </a:rPr>
              <a:t>Focus on achieving quick results. </a:t>
            </a:r>
          </a:p>
          <a:p>
            <a:r>
              <a:rPr lang="en-GB" sz="2400">
                <a:solidFill>
                  <a:srgbClr val="FFFFFF"/>
                </a:solidFill>
              </a:rPr>
              <a:t>What is good and evil depends upon the universal guidelines. </a:t>
            </a:r>
          </a:p>
          <a:p>
            <a:r>
              <a:rPr lang="en-GB" sz="2400">
                <a:solidFill>
                  <a:srgbClr val="FFFFFF"/>
                </a:solidFill>
              </a:rPr>
              <a:t>Proud to have our own country. </a:t>
            </a:r>
          </a:p>
          <a:p>
            <a:r>
              <a:rPr lang="en-GB" sz="2400">
                <a:solidFill>
                  <a:srgbClr val="FFFFFF"/>
                </a:solidFill>
              </a:rPr>
              <a:t>Traditions are sacrosanct. </a:t>
            </a:r>
          </a:p>
        </p:txBody>
      </p:sp>
    </p:spTree>
    <p:extLst>
      <p:ext uri="{BB962C8B-B14F-4D97-AF65-F5344CB8AC3E}">
        <p14:creationId xmlns:p14="http://schemas.microsoft.com/office/powerpoint/2010/main" val="4014997404"/>
      </p:ext>
    </p:extLst>
  </p:cSld>
  <p:clrMapOvr>
    <a:overrideClrMapping bg1="dk1" tx1="lt1" bg2="dk2" tx2="lt2" accent1="accent1" accent2="accent2" accent3="accent3" accent4="accent4" accent5="accent5" accent6="accent6" hlink="hlink" folHlink="folHlink"/>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10F24D38-B79E-44B4-830E-043F45D96DC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xmlns="" id="{F2E61995-ABB3-CB4D-8EB9-738A29C4D518}"/>
              </a:ext>
            </a:extLst>
          </p:cNvPr>
          <p:cNvSpPr>
            <a:spLocks noGrp="1"/>
          </p:cNvSpPr>
          <p:nvPr>
            <p:ph type="title"/>
          </p:nvPr>
        </p:nvSpPr>
        <p:spPr>
          <a:xfrm>
            <a:off x="838200" y="620742"/>
            <a:ext cx="10515600" cy="1325563"/>
          </a:xfrm>
        </p:spPr>
        <p:txBody>
          <a:bodyPr>
            <a:normAutofit/>
          </a:bodyPr>
          <a:lstStyle/>
          <a:p>
            <a:r>
              <a:rPr lang="en-US">
                <a:solidFill>
                  <a:srgbClr val="FFFFFF"/>
                </a:solidFill>
              </a:rPr>
              <a:t>Comparison</a:t>
            </a:r>
          </a:p>
        </p:txBody>
      </p:sp>
      <p:cxnSp>
        <p:nvCxnSpPr>
          <p:cNvPr id="13" name="Straight Connector 12">
            <a:extLst>
              <a:ext uri="{FF2B5EF4-FFF2-40B4-BE49-F238E27FC236}">
                <a16:creationId xmlns:a16="http://schemas.microsoft.com/office/drawing/2014/main" xmlns="" id="{FC469874-256B-45B3-A79C-7591B4BA1ECC}"/>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flipV="1">
            <a:off x="762000" y="826324"/>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5" name="Content Placeholder 4">
            <a:extLst>
              <a:ext uri="{FF2B5EF4-FFF2-40B4-BE49-F238E27FC236}">
                <a16:creationId xmlns:a16="http://schemas.microsoft.com/office/drawing/2014/main" xmlns="" id="{876289F9-6200-AE45-8947-0EDBB361E227}"/>
              </a:ext>
            </a:extLst>
          </p:cNvPr>
          <p:cNvSpPr>
            <a:spLocks noGrp="1"/>
          </p:cNvSpPr>
          <p:nvPr>
            <p:ph sz="half" idx="1"/>
          </p:nvPr>
        </p:nvSpPr>
        <p:spPr>
          <a:xfrm>
            <a:off x="838200" y="2266345"/>
            <a:ext cx="5097780" cy="3910617"/>
          </a:xfrm>
        </p:spPr>
        <p:txBody>
          <a:bodyPr>
            <a:normAutofit/>
          </a:bodyPr>
          <a:lstStyle/>
          <a:p>
            <a:r>
              <a:rPr lang="en-GB" sz="2400">
                <a:solidFill>
                  <a:srgbClr val="FFFFFF"/>
                </a:solidFill>
              </a:rPr>
              <a:t>Important for resolving problem is common sense and certainly choosing the middle way. </a:t>
            </a:r>
          </a:p>
          <a:p>
            <a:r>
              <a:rPr lang="en-GB" sz="2400">
                <a:solidFill>
                  <a:srgbClr val="FFFFFF"/>
                </a:solidFill>
              </a:rPr>
              <a:t>Larger savings quote &amp; funds available for investment. </a:t>
            </a:r>
          </a:p>
          <a:p>
            <a:r>
              <a:rPr lang="en-GB" sz="2400">
                <a:solidFill>
                  <a:srgbClr val="FFFFFF"/>
                </a:solidFill>
              </a:rPr>
              <a:t>Prefer family business and real estates.</a:t>
            </a:r>
          </a:p>
          <a:p>
            <a:r>
              <a:rPr lang="en-GB" sz="2400">
                <a:solidFill>
                  <a:srgbClr val="FFFFFF"/>
                </a:solidFill>
              </a:rPr>
              <a:t>Fast economically development of poor countries. </a:t>
            </a:r>
            <a:endParaRPr lang="en-US" sz="2400">
              <a:solidFill>
                <a:srgbClr val="FFFFFF"/>
              </a:solidFill>
            </a:endParaRPr>
          </a:p>
        </p:txBody>
      </p:sp>
      <p:sp>
        <p:nvSpPr>
          <p:cNvPr id="6" name="Content Placeholder 5">
            <a:extLst>
              <a:ext uri="{FF2B5EF4-FFF2-40B4-BE49-F238E27FC236}">
                <a16:creationId xmlns:a16="http://schemas.microsoft.com/office/drawing/2014/main" xmlns="" id="{55BA47F6-63FC-4047-82FF-92FBB14CEAAC}"/>
              </a:ext>
            </a:extLst>
          </p:cNvPr>
          <p:cNvSpPr>
            <a:spLocks noGrp="1"/>
          </p:cNvSpPr>
          <p:nvPr>
            <p:ph sz="half" idx="2"/>
          </p:nvPr>
        </p:nvSpPr>
        <p:spPr>
          <a:xfrm>
            <a:off x="6256020" y="2266345"/>
            <a:ext cx="5097780" cy="3910618"/>
          </a:xfrm>
        </p:spPr>
        <p:txBody>
          <a:bodyPr>
            <a:normAutofit/>
          </a:bodyPr>
          <a:lstStyle/>
          <a:p>
            <a:r>
              <a:rPr lang="en-GB" sz="2400">
                <a:solidFill>
                  <a:srgbClr val="FFFFFF"/>
                </a:solidFill>
              </a:rPr>
              <a:t>Important for resolving problem is fundamentalism (could be religious but also ideological/political fundamentalism) </a:t>
            </a:r>
          </a:p>
          <a:p>
            <a:r>
              <a:rPr lang="en-GB" sz="2400">
                <a:solidFill>
                  <a:srgbClr val="FFFFFF"/>
                </a:solidFill>
              </a:rPr>
              <a:t>Smaller savings quote &amp; funds available for investment. </a:t>
            </a:r>
          </a:p>
          <a:p>
            <a:r>
              <a:rPr lang="en-GB" sz="2400">
                <a:solidFill>
                  <a:srgbClr val="FFFFFF"/>
                </a:solidFill>
              </a:rPr>
              <a:t>Prefer shares and mutual funds. </a:t>
            </a:r>
          </a:p>
          <a:p>
            <a:r>
              <a:rPr lang="en-GB" sz="2400">
                <a:solidFill>
                  <a:srgbClr val="FFFFFF"/>
                </a:solidFill>
              </a:rPr>
              <a:t>Slow or no economically development of poor countries.</a:t>
            </a:r>
            <a:endParaRPr lang="en-US" sz="2400">
              <a:solidFill>
                <a:srgbClr val="FFFFFF"/>
              </a:solidFill>
            </a:endParaRPr>
          </a:p>
        </p:txBody>
      </p:sp>
    </p:spTree>
    <p:extLst>
      <p:ext uri="{BB962C8B-B14F-4D97-AF65-F5344CB8AC3E}">
        <p14:creationId xmlns:p14="http://schemas.microsoft.com/office/powerpoint/2010/main" val="2997509345"/>
      </p:ext>
    </p:extLst>
  </p:cSld>
  <p:clrMapOvr>
    <a:overrideClrMapping bg1="dk1" tx1="lt1" bg2="dk2" tx2="lt2" accent1="accent1" accent2="accent2" accent3="accent3" accent4="accent4" accent5="accent5" accent6="accent6" hlink="hlink" folHlink="folHlink"/>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a:t>Long-Term Versus Short-Term Orientation</a:t>
            </a:r>
          </a:p>
        </p:txBody>
      </p:sp>
      <p:sp>
        <p:nvSpPr>
          <p:cNvPr id="6" name="Content Placeholder 5"/>
          <p:cNvSpPr>
            <a:spLocks noGrp="1"/>
          </p:cNvSpPr>
          <p:nvPr>
            <p:ph idx="1"/>
          </p:nvPr>
        </p:nvSpPr>
        <p:spPr/>
        <p:txBody>
          <a:bodyPr>
            <a:normAutofit lnSpcReduction="10000"/>
          </a:bodyPr>
          <a:lstStyle/>
          <a:p>
            <a:r>
              <a:rPr lang="en-GB" dirty="0"/>
              <a:t>In 1987, the Chinese Culture Connection, composed of Michael H. Bond and others, extended Hofstede’s work to include a new dimension</a:t>
            </a:r>
          </a:p>
          <a:p>
            <a:r>
              <a:rPr lang="en-GB" dirty="0" smtClean="0"/>
              <a:t>Countries </a:t>
            </a:r>
            <a:r>
              <a:rPr lang="en-GB" dirty="0"/>
              <a:t>high in Confucian work dynamism are Hong Kong, Taiwan, Japan, South Korea, and Singapore, popularly referred to as the Five Economic Dragons</a:t>
            </a:r>
          </a:p>
          <a:p>
            <a:r>
              <a:rPr lang="en-GB" dirty="0" smtClean="0"/>
              <a:t>Long-term </a:t>
            </a:r>
            <a:r>
              <a:rPr lang="en-GB" dirty="0"/>
              <a:t>orientation encourages thrift, savings, perseverance toward results, and a willingness to subordinate oneself for a purpose</a:t>
            </a:r>
          </a:p>
          <a:p>
            <a:r>
              <a:rPr lang="en-GB" dirty="0" smtClean="0"/>
              <a:t>Short-term </a:t>
            </a:r>
            <a:r>
              <a:rPr lang="en-GB" dirty="0"/>
              <a:t>orientation is consistent with spending to keep up with social pressure, less savings, preference for quick results, and a concern with face</a:t>
            </a:r>
          </a:p>
        </p:txBody>
      </p:sp>
    </p:spTree>
    <p:extLst>
      <p:ext uri="{BB962C8B-B14F-4D97-AF65-F5344CB8AC3E}">
        <p14:creationId xmlns:p14="http://schemas.microsoft.com/office/powerpoint/2010/main" val="182239038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E89ACC69-ADF2-492B-84C5-EA2CC16071F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xmlns="" id="{EA182FA3-8EBE-A141-AC71-7EC6F05899BC}"/>
              </a:ext>
            </a:extLst>
          </p:cNvPr>
          <p:cNvSpPr>
            <a:spLocks noGrp="1"/>
          </p:cNvSpPr>
          <p:nvPr>
            <p:ph type="title"/>
          </p:nvPr>
        </p:nvSpPr>
        <p:spPr>
          <a:xfrm>
            <a:off x="943276" y="712268"/>
            <a:ext cx="10410524" cy="1193533"/>
          </a:xfrm>
        </p:spPr>
        <p:txBody>
          <a:bodyPr>
            <a:normAutofit/>
          </a:bodyPr>
          <a:lstStyle/>
          <a:p>
            <a:r>
              <a:rPr lang="en-GB">
                <a:solidFill>
                  <a:srgbClr val="FFFFFF"/>
                </a:solidFill>
              </a:rPr>
              <a:t>INDULGENCE VS. RESTRAINT </a:t>
            </a:r>
            <a:endParaRPr lang="en-US">
              <a:solidFill>
                <a:srgbClr val="FFFFFF"/>
              </a:solidFill>
            </a:endParaRPr>
          </a:p>
        </p:txBody>
      </p:sp>
      <p:cxnSp>
        <p:nvCxnSpPr>
          <p:cNvPr id="17" name="Straight Connector 12">
            <a:extLst>
              <a:ext uri="{FF2B5EF4-FFF2-40B4-BE49-F238E27FC236}">
                <a16:creationId xmlns:a16="http://schemas.microsoft.com/office/drawing/2014/main" xmlns="" id="{F2AE495E-2AAF-4BC1-87A5-331009D82896}"/>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flipV="1">
            <a:off x="762000" y="826324"/>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6" name="Content Placeholder 5">
            <a:extLst>
              <a:ext uri="{FF2B5EF4-FFF2-40B4-BE49-F238E27FC236}">
                <a16:creationId xmlns:a16="http://schemas.microsoft.com/office/drawing/2014/main" xmlns="" id="{7FFB3C97-4A15-CA41-9E4E-24C6EC38C784}"/>
              </a:ext>
            </a:extLst>
          </p:cNvPr>
          <p:cNvSpPr>
            <a:spLocks noGrp="1"/>
          </p:cNvSpPr>
          <p:nvPr>
            <p:ph idx="1"/>
          </p:nvPr>
        </p:nvSpPr>
        <p:spPr>
          <a:xfrm>
            <a:off x="943276" y="2050181"/>
            <a:ext cx="10410524" cy="4126782"/>
          </a:xfrm>
        </p:spPr>
        <p:txBody>
          <a:bodyPr>
            <a:normAutofit/>
          </a:bodyPr>
          <a:lstStyle/>
          <a:p>
            <a:r>
              <a:rPr lang="en-GB" sz="2400">
                <a:solidFill>
                  <a:srgbClr val="FFFFFF"/>
                </a:solidFill>
              </a:rPr>
              <a:t>Indulgence stands for a society that allows relatively free gratification of basic and natural human drives related to enjoying life and having fun. </a:t>
            </a:r>
          </a:p>
          <a:p>
            <a:r>
              <a:rPr lang="en-GB" sz="2400">
                <a:solidFill>
                  <a:srgbClr val="FFFFFF"/>
                </a:solidFill>
              </a:rPr>
              <a:t>Restraint stands for a society that suppresses gratification of needs and regulates it by means of strict social norms.</a:t>
            </a:r>
            <a:endParaRPr lang="en-US" sz="2400">
              <a:solidFill>
                <a:srgbClr val="FFFFFF"/>
              </a:solidFill>
            </a:endParaRPr>
          </a:p>
        </p:txBody>
      </p:sp>
    </p:spTree>
    <p:extLst>
      <p:ext uri="{BB962C8B-B14F-4D97-AF65-F5344CB8AC3E}">
        <p14:creationId xmlns:p14="http://schemas.microsoft.com/office/powerpoint/2010/main" val="374442681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10F24D38-B79E-44B4-830E-043F45D96DC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46BB4EAA-C24E-2840-8E41-17ED62F45ECC}"/>
              </a:ext>
            </a:extLst>
          </p:cNvPr>
          <p:cNvSpPr>
            <a:spLocks noGrp="1"/>
          </p:cNvSpPr>
          <p:nvPr>
            <p:ph type="title"/>
          </p:nvPr>
        </p:nvSpPr>
        <p:spPr>
          <a:xfrm>
            <a:off x="838200" y="620742"/>
            <a:ext cx="10515600" cy="1325563"/>
          </a:xfrm>
        </p:spPr>
        <p:txBody>
          <a:bodyPr>
            <a:normAutofit/>
          </a:bodyPr>
          <a:lstStyle/>
          <a:p>
            <a:r>
              <a:rPr lang="en-US">
                <a:solidFill>
                  <a:srgbClr val="FFFFFF"/>
                </a:solidFill>
              </a:rPr>
              <a:t>Comparison</a:t>
            </a:r>
          </a:p>
        </p:txBody>
      </p:sp>
      <p:cxnSp>
        <p:nvCxnSpPr>
          <p:cNvPr id="11" name="Straight Connector 10">
            <a:extLst>
              <a:ext uri="{FF2B5EF4-FFF2-40B4-BE49-F238E27FC236}">
                <a16:creationId xmlns:a16="http://schemas.microsoft.com/office/drawing/2014/main" xmlns="" id="{FC469874-256B-45B3-A79C-7591B4BA1ECC}"/>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flipV="1">
            <a:off x="762000" y="826324"/>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xmlns="" id="{F5928AFD-F3A9-474F-A58B-8D079180F31A}"/>
              </a:ext>
            </a:extLst>
          </p:cNvPr>
          <p:cNvSpPr>
            <a:spLocks noGrp="1"/>
          </p:cNvSpPr>
          <p:nvPr>
            <p:ph sz="half" idx="1"/>
          </p:nvPr>
        </p:nvSpPr>
        <p:spPr>
          <a:xfrm>
            <a:off x="838200" y="2266345"/>
            <a:ext cx="5097780" cy="3910617"/>
          </a:xfrm>
        </p:spPr>
        <p:txBody>
          <a:bodyPr>
            <a:normAutofit/>
          </a:bodyPr>
          <a:lstStyle/>
          <a:p>
            <a:r>
              <a:rPr lang="en-GB" sz="2000">
                <a:solidFill>
                  <a:srgbClr val="FFFFFF"/>
                </a:solidFill>
              </a:rPr>
              <a:t>Indulgence </a:t>
            </a:r>
          </a:p>
          <a:p>
            <a:r>
              <a:rPr lang="en-GB" sz="2000">
                <a:solidFill>
                  <a:srgbClr val="FFFFFF"/>
                </a:solidFill>
              </a:rPr>
              <a:t>More healthier &amp; happier.</a:t>
            </a:r>
          </a:p>
          <a:p>
            <a:r>
              <a:rPr lang="en-GB" sz="2000">
                <a:solidFill>
                  <a:srgbClr val="FFFFFF"/>
                </a:solidFill>
              </a:rPr>
              <a:t>Societies have leisure ethic.</a:t>
            </a:r>
          </a:p>
          <a:p>
            <a:r>
              <a:rPr lang="en-GB" sz="2000">
                <a:solidFill>
                  <a:srgbClr val="FFFFFF"/>
                </a:solidFill>
              </a:rPr>
              <a:t>Optimistic. </a:t>
            </a:r>
          </a:p>
          <a:p>
            <a:r>
              <a:rPr lang="en-GB" sz="2000">
                <a:solidFill>
                  <a:srgbClr val="FFFFFF"/>
                </a:solidFill>
              </a:rPr>
              <a:t>Extroverted societies. (Prefer to being social) </a:t>
            </a:r>
          </a:p>
          <a:p>
            <a:r>
              <a:rPr lang="en-GB" sz="2000">
                <a:solidFill>
                  <a:srgbClr val="FFFFFF"/>
                </a:solidFill>
              </a:rPr>
              <a:t>Participate actively in sports. </a:t>
            </a:r>
          </a:p>
          <a:p>
            <a:r>
              <a:rPr lang="en-GB" sz="2000">
                <a:solidFill>
                  <a:srgbClr val="FFFFFF"/>
                </a:solidFill>
              </a:rPr>
              <a:t>Less moral disciplines. Higher crime rates but smaller police forces. Higher birth rates (in educated population). More obese(fat) people (in wealthier countries). </a:t>
            </a:r>
            <a:endParaRPr lang="en-US" sz="2000">
              <a:solidFill>
                <a:srgbClr val="FFFFFF"/>
              </a:solidFill>
            </a:endParaRPr>
          </a:p>
        </p:txBody>
      </p:sp>
      <p:sp>
        <p:nvSpPr>
          <p:cNvPr id="4" name="Content Placeholder 3">
            <a:extLst>
              <a:ext uri="{FF2B5EF4-FFF2-40B4-BE49-F238E27FC236}">
                <a16:creationId xmlns:a16="http://schemas.microsoft.com/office/drawing/2014/main" xmlns="" id="{E3874013-7EB0-C44E-86A9-5DBC26AFE333}"/>
              </a:ext>
            </a:extLst>
          </p:cNvPr>
          <p:cNvSpPr>
            <a:spLocks noGrp="1"/>
          </p:cNvSpPr>
          <p:nvPr>
            <p:ph sz="half" idx="2"/>
          </p:nvPr>
        </p:nvSpPr>
        <p:spPr>
          <a:xfrm>
            <a:off x="6256020" y="2266345"/>
            <a:ext cx="5097780" cy="3910618"/>
          </a:xfrm>
        </p:spPr>
        <p:txBody>
          <a:bodyPr>
            <a:normAutofit/>
          </a:bodyPr>
          <a:lstStyle/>
          <a:p>
            <a:r>
              <a:rPr lang="en-GB" sz="2000" dirty="0">
                <a:solidFill>
                  <a:srgbClr val="FFFFFF"/>
                </a:solidFill>
              </a:rPr>
              <a:t>Restraint </a:t>
            </a:r>
            <a:endParaRPr lang="en-GB" sz="2000" dirty="0" smtClean="0">
              <a:solidFill>
                <a:srgbClr val="FFFFFF"/>
              </a:solidFill>
            </a:endParaRPr>
          </a:p>
          <a:p>
            <a:r>
              <a:rPr lang="en-GB" sz="2000" dirty="0" smtClean="0">
                <a:solidFill>
                  <a:srgbClr val="FFFFFF"/>
                </a:solidFill>
              </a:rPr>
              <a:t>Less </a:t>
            </a:r>
            <a:r>
              <a:rPr lang="en-GB" sz="2000" dirty="0">
                <a:solidFill>
                  <a:srgbClr val="FFFFFF"/>
                </a:solidFill>
              </a:rPr>
              <a:t>healthier &amp; happier.</a:t>
            </a:r>
          </a:p>
          <a:p>
            <a:r>
              <a:rPr lang="en-GB" sz="2000" dirty="0">
                <a:solidFill>
                  <a:srgbClr val="FFFFFF"/>
                </a:solidFill>
              </a:rPr>
              <a:t>Societies have work ethic.</a:t>
            </a:r>
          </a:p>
          <a:p>
            <a:r>
              <a:rPr lang="en-GB" sz="2000" dirty="0">
                <a:solidFill>
                  <a:srgbClr val="FFFFFF"/>
                </a:solidFill>
              </a:rPr>
              <a:t>Pessimistic. </a:t>
            </a:r>
          </a:p>
          <a:p>
            <a:r>
              <a:rPr lang="en-GB" sz="2000" dirty="0">
                <a:solidFill>
                  <a:srgbClr val="FFFFFF"/>
                </a:solidFill>
              </a:rPr>
              <a:t>Introverted societies. (Prefer to being alone) </a:t>
            </a:r>
          </a:p>
          <a:p>
            <a:r>
              <a:rPr lang="en-GB" sz="2000" dirty="0">
                <a:solidFill>
                  <a:srgbClr val="FFFFFF"/>
                </a:solidFill>
              </a:rPr>
              <a:t>Less active participation in sports.</a:t>
            </a:r>
          </a:p>
          <a:p>
            <a:r>
              <a:rPr lang="en-GB" sz="2000" dirty="0">
                <a:solidFill>
                  <a:srgbClr val="FFFFFF"/>
                </a:solidFill>
              </a:rPr>
              <a:t> Strict moral disciplines. Lower crime rates but larger police forces. Lower birth rates (in educated population). Less obese(fat) people (in wealthier countries).</a:t>
            </a:r>
            <a:endParaRPr lang="en-US" sz="2000" dirty="0">
              <a:solidFill>
                <a:srgbClr val="FFFFFF"/>
              </a:solidFill>
            </a:endParaRPr>
          </a:p>
        </p:txBody>
      </p:sp>
    </p:spTree>
    <p:extLst>
      <p:ext uri="{BB962C8B-B14F-4D97-AF65-F5344CB8AC3E}">
        <p14:creationId xmlns:p14="http://schemas.microsoft.com/office/powerpoint/2010/main" val="2172323184"/>
      </p:ext>
    </p:extLst>
  </p:cSld>
  <p:clrMapOvr>
    <a:overrideClrMapping bg1="dk1" tx1="lt1" bg2="dk2" tx2="lt2" accent1="accent1" accent2="accent2" accent3="accent3" accent4="accent4" accent5="accent5" accent6="accent6" hlink="hlink" folHlink="folHlink"/>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Indulgence v Self-restraint</a:t>
            </a:r>
            <a:endParaRPr lang="en-GB" dirty="0"/>
          </a:p>
        </p:txBody>
      </p:sp>
      <p:sp>
        <p:nvSpPr>
          <p:cNvPr id="6" name="Content Placeholder 5"/>
          <p:cNvSpPr>
            <a:spLocks noGrp="1"/>
          </p:cNvSpPr>
          <p:nvPr>
            <p:ph idx="1"/>
          </p:nvPr>
        </p:nvSpPr>
        <p:spPr/>
        <p:txBody>
          <a:bodyPr/>
          <a:lstStyle/>
          <a:p>
            <a:r>
              <a:rPr lang="en-GB" dirty="0"/>
              <a:t>Indulgent cultures: a higher percentage of very happy people, a higher importance placed on leisure, more extroverted personalities, lower death rate from cardiovascular diseases</a:t>
            </a:r>
          </a:p>
          <a:p>
            <a:r>
              <a:rPr lang="en-GB" dirty="0"/>
              <a:t>•Restrained cultures: a lower percentage of very happy people, a perception of helplessness, more neurotic personalities, higher death rates from cardiovascular diseases</a:t>
            </a:r>
          </a:p>
          <a:p>
            <a:r>
              <a:rPr lang="en-GB" dirty="0"/>
              <a:t>•Indulgence scores are highest in Latin America, parts of Africa, the Anglo world and Nordic Europe; restraint is mostly found in East Asia, Eastern Europe, and the Muslim world</a:t>
            </a:r>
          </a:p>
        </p:txBody>
      </p:sp>
    </p:spTree>
    <p:extLst>
      <p:ext uri="{BB962C8B-B14F-4D97-AF65-F5344CB8AC3E}">
        <p14:creationId xmlns:p14="http://schemas.microsoft.com/office/powerpoint/2010/main" val="1240919486"/>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10F24D38-B79E-44B4-830E-043F45D96DC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46BB4EAA-C24E-2840-8E41-17ED62F45ECC}"/>
              </a:ext>
            </a:extLst>
          </p:cNvPr>
          <p:cNvSpPr>
            <a:spLocks noGrp="1"/>
          </p:cNvSpPr>
          <p:nvPr>
            <p:ph type="title"/>
          </p:nvPr>
        </p:nvSpPr>
        <p:spPr>
          <a:xfrm>
            <a:off x="838200" y="620742"/>
            <a:ext cx="10515600" cy="1325563"/>
          </a:xfrm>
        </p:spPr>
        <p:txBody>
          <a:bodyPr>
            <a:normAutofit/>
          </a:bodyPr>
          <a:lstStyle/>
          <a:p>
            <a:r>
              <a:rPr lang="en-US">
                <a:solidFill>
                  <a:srgbClr val="FFFFFF"/>
                </a:solidFill>
              </a:rPr>
              <a:t>Comparison</a:t>
            </a:r>
          </a:p>
        </p:txBody>
      </p:sp>
      <p:cxnSp>
        <p:nvCxnSpPr>
          <p:cNvPr id="11" name="Straight Connector 10">
            <a:extLst>
              <a:ext uri="{FF2B5EF4-FFF2-40B4-BE49-F238E27FC236}">
                <a16:creationId xmlns:a16="http://schemas.microsoft.com/office/drawing/2014/main" xmlns="" id="{FC469874-256B-45B3-A79C-7591B4BA1ECC}"/>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flipV="1">
            <a:off x="762000" y="826324"/>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xmlns="" id="{F5928AFD-F3A9-474F-A58B-8D079180F31A}"/>
              </a:ext>
            </a:extLst>
          </p:cNvPr>
          <p:cNvSpPr>
            <a:spLocks noGrp="1"/>
          </p:cNvSpPr>
          <p:nvPr>
            <p:ph sz="half" idx="1"/>
          </p:nvPr>
        </p:nvSpPr>
        <p:spPr>
          <a:xfrm>
            <a:off x="838200" y="2266345"/>
            <a:ext cx="5097780" cy="3910617"/>
          </a:xfrm>
        </p:spPr>
        <p:txBody>
          <a:bodyPr>
            <a:normAutofit/>
          </a:bodyPr>
          <a:lstStyle/>
          <a:p>
            <a:r>
              <a:rPr lang="en-GB" sz="2400">
                <a:solidFill>
                  <a:srgbClr val="FFFFFF"/>
                </a:solidFill>
              </a:rPr>
              <a:t>Less moral disciplines. </a:t>
            </a:r>
          </a:p>
          <a:p>
            <a:r>
              <a:rPr lang="en-GB" sz="2400">
                <a:solidFill>
                  <a:srgbClr val="FFFFFF"/>
                </a:solidFill>
              </a:rPr>
              <a:t>Higher crime rates but smaller police forces. </a:t>
            </a:r>
          </a:p>
          <a:p>
            <a:r>
              <a:rPr lang="en-GB" sz="2400">
                <a:solidFill>
                  <a:srgbClr val="FFFFFF"/>
                </a:solidFill>
              </a:rPr>
              <a:t>Higher birth rates (in educated population). </a:t>
            </a:r>
          </a:p>
          <a:p>
            <a:r>
              <a:rPr lang="en-GB" sz="2400">
                <a:solidFill>
                  <a:srgbClr val="FFFFFF"/>
                </a:solidFill>
              </a:rPr>
              <a:t>More obese(fat) people (in wealthier countries). </a:t>
            </a:r>
            <a:endParaRPr lang="en-US" sz="2400">
              <a:solidFill>
                <a:srgbClr val="FFFFFF"/>
              </a:solidFill>
            </a:endParaRPr>
          </a:p>
        </p:txBody>
      </p:sp>
      <p:sp>
        <p:nvSpPr>
          <p:cNvPr id="4" name="Content Placeholder 3">
            <a:extLst>
              <a:ext uri="{FF2B5EF4-FFF2-40B4-BE49-F238E27FC236}">
                <a16:creationId xmlns:a16="http://schemas.microsoft.com/office/drawing/2014/main" xmlns="" id="{E3874013-7EB0-C44E-86A9-5DBC26AFE333}"/>
              </a:ext>
            </a:extLst>
          </p:cNvPr>
          <p:cNvSpPr>
            <a:spLocks noGrp="1"/>
          </p:cNvSpPr>
          <p:nvPr>
            <p:ph sz="half" idx="2"/>
          </p:nvPr>
        </p:nvSpPr>
        <p:spPr>
          <a:xfrm>
            <a:off x="6256020" y="2266345"/>
            <a:ext cx="5097780" cy="3910618"/>
          </a:xfrm>
        </p:spPr>
        <p:txBody>
          <a:bodyPr>
            <a:normAutofit/>
          </a:bodyPr>
          <a:lstStyle/>
          <a:p>
            <a:r>
              <a:rPr lang="en-GB" sz="2400">
                <a:solidFill>
                  <a:srgbClr val="FFFFFF"/>
                </a:solidFill>
              </a:rPr>
              <a:t>Strict moral disciplines. </a:t>
            </a:r>
          </a:p>
          <a:p>
            <a:r>
              <a:rPr lang="en-GB" sz="2400">
                <a:solidFill>
                  <a:srgbClr val="FFFFFF"/>
                </a:solidFill>
              </a:rPr>
              <a:t>Lower crime rates but larger police forces. </a:t>
            </a:r>
          </a:p>
          <a:p>
            <a:r>
              <a:rPr lang="en-GB" sz="2400">
                <a:solidFill>
                  <a:srgbClr val="FFFFFF"/>
                </a:solidFill>
              </a:rPr>
              <a:t>Lower birth rates (in educated population). </a:t>
            </a:r>
          </a:p>
          <a:p>
            <a:r>
              <a:rPr lang="en-GB" sz="2400">
                <a:solidFill>
                  <a:srgbClr val="FFFFFF"/>
                </a:solidFill>
              </a:rPr>
              <a:t>Less obese(fat) people (in wealthier countries).</a:t>
            </a:r>
            <a:endParaRPr lang="en-US" sz="2400">
              <a:solidFill>
                <a:srgbClr val="FFFFFF"/>
              </a:solidFill>
            </a:endParaRPr>
          </a:p>
        </p:txBody>
      </p:sp>
    </p:spTree>
    <p:extLst>
      <p:ext uri="{BB962C8B-B14F-4D97-AF65-F5344CB8AC3E}">
        <p14:creationId xmlns:p14="http://schemas.microsoft.com/office/powerpoint/2010/main" val="3753614737"/>
      </p:ext>
    </p:extLst>
  </p:cSld>
  <p:clrMapOvr>
    <a:overrideClrMapping bg1="dk1" tx1="lt1" bg2="dk2" tx2="lt2" accent1="accent1" accent2="accent2" accent3="accent3" accent4="accent4" accent5="accent5" accent6="accent6" hlink="hlink" folHlink="folHlink"/>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Criticisms of Hofstede</a:t>
            </a:r>
            <a:endParaRPr lang="en-GB" dirty="0"/>
          </a:p>
        </p:txBody>
      </p:sp>
      <p:sp>
        <p:nvSpPr>
          <p:cNvPr id="6" name="Content Placeholder 5"/>
          <p:cNvSpPr>
            <a:spLocks noGrp="1"/>
          </p:cNvSpPr>
          <p:nvPr>
            <p:ph idx="1"/>
          </p:nvPr>
        </p:nvSpPr>
        <p:spPr/>
        <p:txBody>
          <a:bodyPr>
            <a:normAutofit fontScale="85000" lnSpcReduction="20000"/>
          </a:bodyPr>
          <a:lstStyle/>
          <a:p>
            <a:r>
              <a:rPr lang="en-GB" dirty="0"/>
              <a:t>Nations are not the best units for studying cultures; counterargument: in a large global corporation, employees perceive their nation-states as the frame of reference or identity</a:t>
            </a:r>
          </a:p>
          <a:p>
            <a:r>
              <a:rPr lang="en-GB" dirty="0" smtClean="0"/>
              <a:t>Hofstede’s </a:t>
            </a:r>
            <a:r>
              <a:rPr lang="en-GB" dirty="0"/>
              <a:t>survey data are based on a small sample: 117,000 questionnaires from 40 countries (1968-1969 and 1970-1973), for only 6 countries the number of respondents exceeded 1,000, while for 15 countries the numbers were fewer than 200</a:t>
            </a:r>
          </a:p>
          <a:p>
            <a:r>
              <a:rPr lang="en-GB" dirty="0" smtClean="0"/>
              <a:t>Hofstede’s </a:t>
            </a:r>
            <a:r>
              <a:rPr lang="en-GB" dirty="0"/>
              <a:t>survey data are old and outdated, cultures do not stand still; Hofstede’s response (2002): the dimensions have centuries-old roots, recent replications show no changes, and the dimensions have been validated against other </a:t>
            </a:r>
            <a:r>
              <a:rPr lang="en-GB" dirty="0" smtClean="0"/>
              <a:t>measures</a:t>
            </a:r>
          </a:p>
          <a:p>
            <a:r>
              <a:rPr lang="en-GB" dirty="0" smtClean="0"/>
              <a:t>Hofstede’s </a:t>
            </a:r>
            <a:r>
              <a:rPr lang="en-GB" dirty="0"/>
              <a:t>data are drawn from subsidiaries of only one company; Hofstede’s response (2002): using the IBM data provides unusually well-matched samples from a large number of countries</a:t>
            </a:r>
          </a:p>
        </p:txBody>
      </p:sp>
    </p:spTree>
    <p:extLst>
      <p:ext uri="{BB962C8B-B14F-4D97-AF65-F5344CB8AC3E}">
        <p14:creationId xmlns:p14="http://schemas.microsoft.com/office/powerpoint/2010/main" val="2620483562"/>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Hofstede’s Response</a:t>
            </a:r>
            <a:endParaRPr lang="en-GB" dirty="0"/>
          </a:p>
        </p:txBody>
      </p:sp>
      <p:sp>
        <p:nvSpPr>
          <p:cNvPr id="3" name="Content Placeholder 2"/>
          <p:cNvSpPr>
            <a:spLocks noGrp="1"/>
          </p:cNvSpPr>
          <p:nvPr>
            <p:ph idx="1"/>
          </p:nvPr>
        </p:nvSpPr>
        <p:spPr/>
        <p:txBody>
          <a:bodyPr>
            <a:normAutofit fontScale="92500"/>
          </a:bodyPr>
          <a:lstStyle/>
          <a:p>
            <a:r>
              <a:rPr lang="en-GB" dirty="0"/>
              <a:t>Research surveys are suitable, but should not be the only method used.</a:t>
            </a:r>
          </a:p>
          <a:p>
            <a:r>
              <a:rPr lang="en-GB" dirty="0" smtClean="0"/>
              <a:t>Nations </a:t>
            </a:r>
            <a:r>
              <a:rPr lang="en-GB" dirty="0"/>
              <a:t>are not always appropriate, but they are the only unit available.</a:t>
            </a:r>
          </a:p>
          <a:p>
            <a:r>
              <a:rPr lang="en-GB" dirty="0" smtClean="0"/>
              <a:t>IBM </a:t>
            </a:r>
            <a:r>
              <a:rPr lang="en-GB" dirty="0"/>
              <a:t>was homogeneous in nature: shared one organisational and occupational culture, so allowed </a:t>
            </a:r>
            <a:r>
              <a:rPr lang="en-GB" dirty="0" err="1"/>
              <a:t>allowed</a:t>
            </a:r>
            <a:r>
              <a:rPr lang="en-GB" dirty="0"/>
              <a:t> comparison of cultural values across subsidiaries.</a:t>
            </a:r>
          </a:p>
          <a:p>
            <a:r>
              <a:rPr lang="en-GB" dirty="0" smtClean="0"/>
              <a:t>Research </a:t>
            </a:r>
            <a:r>
              <a:rPr lang="en-GB" dirty="0"/>
              <a:t>was thorough and detailed (well-matched samples, correlations with other data); many replications.</a:t>
            </a:r>
          </a:p>
          <a:p>
            <a:r>
              <a:rPr lang="en-GB" dirty="0" smtClean="0"/>
              <a:t>If </a:t>
            </a:r>
            <a:r>
              <a:rPr lang="en-GB" dirty="0"/>
              <a:t>others can find more than ‘his’ five dimensions that are independent and can be validated – fine! ‘Candidates are welcome to apply’.</a:t>
            </a:r>
          </a:p>
        </p:txBody>
      </p:sp>
    </p:spTree>
    <p:extLst>
      <p:ext uri="{BB962C8B-B14F-4D97-AF65-F5344CB8AC3E}">
        <p14:creationId xmlns:p14="http://schemas.microsoft.com/office/powerpoint/2010/main" val="272412400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3803170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13051</TotalTime>
  <Words>4783</Words>
  <Application>Microsoft Office PowerPoint</Application>
  <PresentationFormat>Widescreen</PresentationFormat>
  <Paragraphs>408</Paragraphs>
  <Slides>79</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79</vt:i4>
      </vt:variant>
    </vt:vector>
  </HeadingPairs>
  <TitlesOfParts>
    <vt:vector size="83" baseType="lpstr">
      <vt:lpstr>Arial</vt:lpstr>
      <vt:lpstr>Calibri</vt:lpstr>
      <vt:lpstr>Calibri Light</vt:lpstr>
      <vt:lpstr>Office Theme</vt:lpstr>
      <vt:lpstr>Intercultural Communication</vt:lpstr>
      <vt:lpstr>https://repositorio.iscte-iul.pt/bitstream/10071/12698/1/Final%20version%21%29%20Apply%20Hofstedes%20National%20Cultural%20Dimension%20Theory%20to%20Analyze%20Chinese%20Tourist%20Behaviors%20in%20Portugal%20Tourism--HuangXiaomei.pdf</vt:lpstr>
      <vt:lpstr>Managing people from different cultures</vt:lpstr>
      <vt:lpstr>Attributes does the global manager </vt:lpstr>
      <vt:lpstr>Context: 10 Attributes of the Global Manager (French, 2011)</vt:lpstr>
      <vt:lpstr>Understanding culture and management</vt:lpstr>
      <vt:lpstr>Aim of today: find examples - Hofstede </vt:lpstr>
      <vt:lpstr>Comparing countries</vt:lpstr>
      <vt:lpstr>Task</vt:lpstr>
      <vt:lpstr>Other resources</vt:lpstr>
      <vt:lpstr>Factors affecting national culture -Brooks, 2006 p. 272)</vt:lpstr>
      <vt:lpstr>Hofstede</vt:lpstr>
      <vt:lpstr>Hofstede</vt:lpstr>
      <vt:lpstr>The four basic problem areas represent dimensions of cultures. A dimension is an aspect of a culture that can be measured relative to other cultures.  </vt:lpstr>
      <vt:lpstr>The basic problem areas correspond to dimensions which Hofstede named as  </vt:lpstr>
      <vt:lpstr>Together they form a four-dimensional (4-D) model of differences among national cultures. Each country in this model is characterized by a score on each of the four dimensions. </vt:lpstr>
      <vt:lpstr>Also </vt:lpstr>
      <vt:lpstr>Power distance</vt:lpstr>
      <vt:lpstr>Continued</vt:lpstr>
      <vt:lpstr>PowerPoint Presentation</vt:lpstr>
      <vt:lpstr>PowerPoint Presentation</vt:lpstr>
      <vt:lpstr>Example High power distance</vt:lpstr>
      <vt:lpstr>Example Low power distance</vt:lpstr>
      <vt:lpstr>Scandinavia, New Zealand</vt:lpstr>
      <vt:lpstr>PowerPoint Presentation</vt:lpstr>
      <vt:lpstr>Individualism - Collectivism</vt:lpstr>
      <vt:lpstr>Continued</vt:lpstr>
      <vt:lpstr>High on Individualistic score </vt:lpstr>
      <vt:lpstr>Collectivism</vt:lpstr>
      <vt:lpstr>Individualism vs Collectivism</vt:lpstr>
      <vt:lpstr>Problem</vt:lpstr>
      <vt:lpstr>Cultural Classification--Hall</vt:lpstr>
      <vt:lpstr>Low-context in business</vt:lpstr>
      <vt:lpstr> High-context in business </vt:lpstr>
      <vt:lpstr>High and Low Context Cultures</vt:lpstr>
      <vt:lpstr>PowerPoint Presentation</vt:lpstr>
      <vt:lpstr>Masculinity Femininity</vt:lpstr>
      <vt:lpstr>Masculinity-Femininity • This dimension refers to types of accomplishments valued by a particular culture. Different qualities have been attributed to two sexes</vt:lpstr>
      <vt:lpstr>PowerPoint Presentation</vt:lpstr>
      <vt:lpstr>Societies where men are men ….. </vt:lpstr>
      <vt:lpstr>Japan</vt:lpstr>
      <vt:lpstr>High femininity</vt:lpstr>
      <vt:lpstr>Norway</vt:lpstr>
      <vt:lpstr>Uncertainty avoidance</vt:lpstr>
      <vt:lpstr>Continued</vt:lpstr>
      <vt:lpstr>Uncertainty avoidance </vt:lpstr>
      <vt:lpstr>Continued</vt:lpstr>
      <vt:lpstr>Continued</vt:lpstr>
      <vt:lpstr>PowerPoint Presentation</vt:lpstr>
      <vt:lpstr> Long-term vs. short-term orientation in life  </vt:lpstr>
      <vt:lpstr>PowerPoint Presentation</vt:lpstr>
      <vt:lpstr>Hofstede and Bond (1984) </vt:lpstr>
      <vt:lpstr>  In each dimension, differences among countries manifest themselves at different levels: Child/family – School – workplace – citizen/state – ideas/philosophy  </vt:lpstr>
      <vt:lpstr>6 dimensions of national culture </vt:lpstr>
      <vt:lpstr>POWER DISTANCE INDEX (PDI)</vt:lpstr>
      <vt:lpstr>COMPARISON</vt:lpstr>
      <vt:lpstr>COMPARISON</vt:lpstr>
      <vt:lpstr>Power distance</vt:lpstr>
      <vt:lpstr>INDIVIDUALISM VS. COLLECTIVISM </vt:lpstr>
      <vt:lpstr>Comparison</vt:lpstr>
      <vt:lpstr>Individualism Versus Collectivism </vt:lpstr>
      <vt:lpstr>MASCULINITY VS. FEMININITY (NOT SAME AS MALE &amp; FEMALE) </vt:lpstr>
      <vt:lpstr>Masculinity v Femininity</vt:lpstr>
      <vt:lpstr>Comparison</vt:lpstr>
      <vt:lpstr>Uncertainty avoidance index (not same as risk avoidance)</vt:lpstr>
      <vt:lpstr>Comparison</vt:lpstr>
      <vt:lpstr>Uncertainty Avoidance</vt:lpstr>
      <vt:lpstr>Comparison</vt:lpstr>
      <vt:lpstr>LONG TERM ORIENTATION VS. SHORT TERM NORMATIVE ORIENTATION </vt:lpstr>
      <vt:lpstr>Comparison</vt:lpstr>
      <vt:lpstr>Comparison</vt:lpstr>
      <vt:lpstr>Long-Term Versus Short-Term Orientation</vt:lpstr>
      <vt:lpstr>INDULGENCE VS. RESTRAINT </vt:lpstr>
      <vt:lpstr>Comparison</vt:lpstr>
      <vt:lpstr>Indulgence v Self-restraint</vt:lpstr>
      <vt:lpstr>Comparison</vt:lpstr>
      <vt:lpstr>Criticisms of Hofstede</vt:lpstr>
      <vt:lpstr>Hofstede’s Response</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jawad</dc:creator>
  <cp:lastModifiedBy>Caroline Jawad</cp:lastModifiedBy>
  <cp:revision>20</cp:revision>
  <dcterms:created xsi:type="dcterms:W3CDTF">2018-10-15T19:08:00Z</dcterms:created>
  <dcterms:modified xsi:type="dcterms:W3CDTF">2018-10-25T11:08:12Z</dcterms:modified>
</cp:coreProperties>
</file>