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9"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F5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134727-44E8-4DDE-9F92-777039847F75}" v="2361" dt="2020-05-24T13:22:19.015"/>
    <p1510:client id="{945995F2-7269-4D89-BAC7-EF18D550F992}" v="49" dt="2020-05-24T14:15:44.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1" autoAdjust="0"/>
    <p:restoredTop sz="74618" autoAdjust="0"/>
  </p:normalViewPr>
  <p:slideViewPr>
    <p:cSldViewPr snapToGrid="0">
      <p:cViewPr varScale="1">
        <p:scale>
          <a:sx n="85" d="100"/>
          <a:sy n="85" d="100"/>
        </p:scale>
        <p:origin x="-66" y="6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 Williams" userId="ec384eb1213f33ba" providerId="LiveId" clId="{945995F2-7269-4D89-BAC7-EF18D550F992}"/>
    <pc:docChg chg="undo modSld">
      <pc:chgData name="Nicole Williams" userId="ec384eb1213f33ba" providerId="LiveId" clId="{945995F2-7269-4D89-BAC7-EF18D550F992}" dt="2020-05-24T14:15:44.985" v="58"/>
      <pc:docMkLst>
        <pc:docMk/>
      </pc:docMkLst>
      <pc:sldChg chg="modSp modAnim">
        <pc:chgData name="Nicole Williams" userId="ec384eb1213f33ba" providerId="LiveId" clId="{945995F2-7269-4D89-BAC7-EF18D550F992}" dt="2020-05-24T14:15:44.985" v="58"/>
        <pc:sldMkLst>
          <pc:docMk/>
          <pc:sldMk cId="3777314913" sldId="256"/>
        </pc:sldMkLst>
        <pc:spChg chg="mod">
          <ac:chgData name="Nicole Williams" userId="ec384eb1213f33ba" providerId="LiveId" clId="{945995F2-7269-4D89-BAC7-EF18D550F992}" dt="2020-05-24T14:14:57.470" v="48" actId="1076"/>
          <ac:spMkLst>
            <pc:docMk/>
            <pc:sldMk cId="3777314913" sldId="256"/>
            <ac:spMk id="2" creationId="{FABB0073-3742-461E-8EE3-7646AF49C718}"/>
          </ac:spMkLst>
        </pc:spChg>
        <pc:spChg chg="mod">
          <ac:chgData name="Nicole Williams" userId="ec384eb1213f33ba" providerId="LiveId" clId="{945995F2-7269-4D89-BAC7-EF18D550F992}" dt="2020-05-24T14:15:23.625" v="57" actId="1076"/>
          <ac:spMkLst>
            <pc:docMk/>
            <pc:sldMk cId="3777314913" sldId="256"/>
            <ac:spMk id="4" creationId="{634DBBE6-2012-47FA-B3FE-74EBDCA86CD6}"/>
          </ac:spMkLst>
        </pc:spChg>
        <pc:spChg chg="mod">
          <ac:chgData name="Nicole Williams" userId="ec384eb1213f33ba" providerId="LiveId" clId="{945995F2-7269-4D89-BAC7-EF18D550F992}" dt="2020-05-24T14:14:57.470" v="48" actId="1076"/>
          <ac:spMkLst>
            <pc:docMk/>
            <pc:sldMk cId="3777314913" sldId="256"/>
            <ac:spMk id="7" creationId="{6E70AC45-A305-4A88-A267-DACDB9F9C70E}"/>
          </ac:spMkLst>
        </pc:spChg>
        <pc:spChg chg="mod">
          <ac:chgData name="Nicole Williams" userId="ec384eb1213f33ba" providerId="LiveId" clId="{945995F2-7269-4D89-BAC7-EF18D550F992}" dt="2020-05-24T14:14:57.470" v="48" actId="1076"/>
          <ac:spMkLst>
            <pc:docMk/>
            <pc:sldMk cId="3777314913" sldId="256"/>
            <ac:spMk id="27" creationId="{C10BA81C-376E-4A4A-893E-869F9C8471A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523A4D-5996-40E2-B58C-D2CBEE23DC43}" type="datetimeFigureOut">
              <a:rPr lang="en-GB" smtClean="0"/>
              <a:t>24/05/2020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8C939-EFEB-44E3-9A8C-D8A3F5EA21D1}" type="slidenum">
              <a:rPr lang="en-GB" smtClean="0"/>
              <a:t>‹#›</a:t>
            </a:fld>
            <a:endParaRPr lang="en-GB"/>
          </a:p>
        </p:txBody>
      </p:sp>
    </p:spTree>
    <p:extLst>
      <p:ext uri="{BB962C8B-B14F-4D97-AF65-F5344CB8AC3E}">
        <p14:creationId xmlns:p14="http://schemas.microsoft.com/office/powerpoint/2010/main" val="172860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analyses the external environment which The Sun Newspaper operates within. Thus, being the digital media industry.</a:t>
            </a:r>
          </a:p>
          <a:p>
            <a:endParaRPr lang="en-GB" dirty="0"/>
          </a:p>
        </p:txBody>
      </p:sp>
      <p:sp>
        <p:nvSpPr>
          <p:cNvPr id="4" name="Slide Number Placeholder 3"/>
          <p:cNvSpPr>
            <a:spLocks noGrp="1"/>
          </p:cNvSpPr>
          <p:nvPr>
            <p:ph type="sldNum" sz="quarter" idx="5"/>
          </p:nvPr>
        </p:nvSpPr>
        <p:spPr/>
        <p:txBody>
          <a:bodyPr/>
          <a:lstStyle/>
          <a:p>
            <a:fld id="{B0B8C939-EFEB-44E3-9A8C-D8A3F5EA21D1}" type="slidenum">
              <a:rPr lang="en-GB" smtClean="0"/>
              <a:t>1</a:t>
            </a:fld>
            <a:endParaRPr lang="en-GB"/>
          </a:p>
        </p:txBody>
      </p:sp>
    </p:spTree>
    <p:extLst>
      <p:ext uri="{BB962C8B-B14F-4D97-AF65-F5344CB8AC3E}">
        <p14:creationId xmlns:p14="http://schemas.microsoft.com/office/powerpoint/2010/main" val="1382566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begin, we will be looking at the </a:t>
            </a:r>
            <a:r>
              <a:rPr lang="en-GB" sz="1200" b="1" kern="1200" dirty="0">
                <a:solidFill>
                  <a:schemeClr val="tx1"/>
                </a:solidFill>
                <a:effectLst/>
                <a:latin typeface="+mn-lt"/>
                <a:ea typeface="+mn-ea"/>
                <a:cs typeface="+mn-cs"/>
              </a:rPr>
              <a:t>Political</a:t>
            </a:r>
            <a:r>
              <a:rPr lang="en-GB" sz="1200" kern="1200" dirty="0">
                <a:solidFill>
                  <a:schemeClr val="tx1"/>
                </a:solidFill>
                <a:effectLst/>
                <a:latin typeface="+mn-lt"/>
                <a:ea typeface="+mn-ea"/>
                <a:cs typeface="+mn-cs"/>
              </a:rPr>
              <a:t> factors which effect the industry. The expansion of the Digital Revolution comes with some issues, including an increased number of lawsuits due to copyrighted content (OECD, 2015). Publishers now take extra care and attention to avoid future lawsuits through suggesting freelancers sign away any electronic rights; or risk not being published electronically. The biggest risk here being that others will duplicate the content at no cost. Additionally, the News Market is likely to remain unstable, favouring a different provider as different points in time dependent upon changing forces such as politics, the economy and consumer confidence (</a:t>
            </a:r>
            <a:r>
              <a:rPr lang="en-GB" sz="1200" kern="1200" dirty="0" err="1">
                <a:solidFill>
                  <a:schemeClr val="tx1"/>
                </a:solidFill>
                <a:effectLst/>
                <a:latin typeface="+mn-lt"/>
                <a:ea typeface="+mn-ea"/>
                <a:cs typeface="+mn-cs"/>
              </a:rPr>
              <a:t>Heinsz</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Zelner</a:t>
            </a:r>
            <a:r>
              <a:rPr lang="en-GB" sz="1200" kern="1200" dirty="0">
                <a:solidFill>
                  <a:schemeClr val="tx1"/>
                </a:solidFill>
                <a:effectLst/>
                <a:latin typeface="+mn-lt"/>
                <a:ea typeface="+mn-ea"/>
                <a:cs typeface="+mn-cs"/>
              </a:rPr>
              <a:t>, 2010).</a:t>
            </a:r>
          </a:p>
          <a:p>
            <a:endParaRPr lang="en-GB" dirty="0"/>
          </a:p>
        </p:txBody>
      </p:sp>
      <p:sp>
        <p:nvSpPr>
          <p:cNvPr id="4" name="Slide Number Placeholder 3"/>
          <p:cNvSpPr>
            <a:spLocks noGrp="1"/>
          </p:cNvSpPr>
          <p:nvPr>
            <p:ph type="sldNum" sz="quarter" idx="5"/>
          </p:nvPr>
        </p:nvSpPr>
        <p:spPr/>
        <p:txBody>
          <a:bodyPr/>
          <a:lstStyle/>
          <a:p>
            <a:fld id="{B0B8C939-EFEB-44E3-9A8C-D8A3F5EA21D1}" type="slidenum">
              <a:rPr lang="en-GB" smtClean="0"/>
              <a:t>2</a:t>
            </a:fld>
            <a:endParaRPr lang="en-GB"/>
          </a:p>
        </p:txBody>
      </p:sp>
    </p:spTree>
    <p:extLst>
      <p:ext uri="{BB962C8B-B14F-4D97-AF65-F5344CB8AC3E}">
        <p14:creationId xmlns:p14="http://schemas.microsoft.com/office/powerpoint/2010/main" val="2393927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Next, we will look at the </a:t>
            </a:r>
            <a:r>
              <a:rPr lang="en-GB" sz="1200" b="1" kern="1200" dirty="0">
                <a:solidFill>
                  <a:schemeClr val="tx1"/>
                </a:solidFill>
                <a:effectLst/>
                <a:latin typeface="+mn-lt"/>
                <a:ea typeface="+mn-ea"/>
                <a:cs typeface="+mn-cs"/>
              </a:rPr>
              <a:t>Economic</a:t>
            </a:r>
            <a:r>
              <a:rPr lang="en-GB" sz="1200" kern="1200" dirty="0">
                <a:solidFill>
                  <a:schemeClr val="tx1"/>
                </a:solidFill>
                <a:effectLst/>
                <a:latin typeface="+mn-lt"/>
                <a:ea typeface="+mn-ea"/>
                <a:cs typeface="+mn-cs"/>
              </a:rPr>
              <a:t> factors which effect the digital media industry. Subscriptions of online newspapers are not as high as their physical counterpart, raising the pressure to sell more physical copies (</a:t>
            </a:r>
            <a:r>
              <a:rPr lang="en-GB" sz="1200" kern="1200" dirty="0" err="1">
                <a:solidFill>
                  <a:schemeClr val="tx1"/>
                </a:solidFill>
                <a:effectLst/>
                <a:latin typeface="+mn-lt"/>
                <a:ea typeface="+mn-ea"/>
                <a:cs typeface="+mn-cs"/>
              </a:rPr>
              <a:t>Mediaique</a:t>
            </a:r>
            <a:r>
              <a:rPr lang="en-GB" sz="1200" kern="1200" dirty="0">
                <a:solidFill>
                  <a:schemeClr val="tx1"/>
                </a:solidFill>
                <a:effectLst/>
                <a:latin typeface="+mn-lt"/>
                <a:ea typeface="+mn-ea"/>
                <a:cs typeface="+mn-cs"/>
              </a:rPr>
              <a:t>, 2018). Thus, having a negative effect on the environment through the increased use of paper, ink, and factories. Although, a digital environment is deemed attractive for advertisers. A physical newspaper is deemed nostalgic for the older generation, whereby the younger generations prefer the online content and its adaptability to their needs.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Furthermore, the advertising-only revenue model is not a reliable source of income. For example, the 2008 recession saw companies making cutbacks on such areas as advertising; proving difficult for the media industry to raise revenue (Schneider, 2009).</a:t>
            </a:r>
          </a:p>
          <a:p>
            <a:endParaRPr lang="en-GB" dirty="0"/>
          </a:p>
        </p:txBody>
      </p:sp>
      <p:sp>
        <p:nvSpPr>
          <p:cNvPr id="4" name="Slide Number Placeholder 3"/>
          <p:cNvSpPr>
            <a:spLocks noGrp="1"/>
          </p:cNvSpPr>
          <p:nvPr>
            <p:ph type="sldNum" sz="quarter" idx="5"/>
          </p:nvPr>
        </p:nvSpPr>
        <p:spPr/>
        <p:txBody>
          <a:bodyPr/>
          <a:lstStyle/>
          <a:p>
            <a:fld id="{B0B8C939-EFEB-44E3-9A8C-D8A3F5EA21D1}" type="slidenum">
              <a:rPr lang="en-GB" smtClean="0"/>
              <a:t>3</a:t>
            </a:fld>
            <a:endParaRPr lang="en-GB"/>
          </a:p>
        </p:txBody>
      </p:sp>
    </p:spTree>
    <p:extLst>
      <p:ext uri="{BB962C8B-B14F-4D97-AF65-F5344CB8AC3E}">
        <p14:creationId xmlns:p14="http://schemas.microsoft.com/office/powerpoint/2010/main" val="382142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Social</a:t>
            </a:r>
            <a:r>
              <a:rPr lang="en-GB" sz="1200" kern="1200" dirty="0">
                <a:solidFill>
                  <a:schemeClr val="tx1"/>
                </a:solidFill>
                <a:effectLst/>
                <a:latin typeface="+mn-lt"/>
                <a:ea typeface="+mn-ea"/>
                <a:cs typeface="+mn-cs"/>
              </a:rPr>
              <a:t> factors of the industry include the focus on innovation in relation to a changing audience. The younger generation prefer to rely on their aggregators and smartphones to receive news alerts (</a:t>
            </a:r>
            <a:r>
              <a:rPr lang="en-GB" sz="1200" kern="1200" dirty="0" err="1">
                <a:solidFill>
                  <a:schemeClr val="tx1"/>
                </a:solidFill>
                <a:effectLst/>
                <a:latin typeface="+mn-lt"/>
                <a:ea typeface="+mn-ea"/>
                <a:cs typeface="+mn-cs"/>
              </a:rPr>
              <a:t>Kalogeropoulos</a:t>
            </a:r>
            <a:r>
              <a:rPr lang="en-GB" sz="1200" kern="1200" dirty="0">
                <a:solidFill>
                  <a:schemeClr val="tx1"/>
                </a:solidFill>
                <a:effectLst/>
                <a:latin typeface="+mn-lt"/>
                <a:ea typeface="+mn-ea"/>
                <a:cs typeface="+mn-cs"/>
              </a:rPr>
              <a:t>, 2019).  Such a prominent generation will be the future of the country; however, they cherry-pick what news articles they wish to read and deem a physical newspaper ‘out-of-date’ by the time it was printed; using the words ‘yesterdays’ news’.</a:t>
            </a:r>
          </a:p>
          <a:p>
            <a:endParaRPr lang="en-GB" dirty="0"/>
          </a:p>
        </p:txBody>
      </p:sp>
      <p:sp>
        <p:nvSpPr>
          <p:cNvPr id="4" name="Slide Number Placeholder 3"/>
          <p:cNvSpPr>
            <a:spLocks noGrp="1"/>
          </p:cNvSpPr>
          <p:nvPr>
            <p:ph type="sldNum" sz="quarter" idx="5"/>
          </p:nvPr>
        </p:nvSpPr>
        <p:spPr/>
        <p:txBody>
          <a:bodyPr/>
          <a:lstStyle/>
          <a:p>
            <a:fld id="{B0B8C939-EFEB-44E3-9A8C-D8A3F5EA21D1}" type="slidenum">
              <a:rPr lang="en-GB" smtClean="0"/>
              <a:t>4</a:t>
            </a:fld>
            <a:endParaRPr lang="en-GB"/>
          </a:p>
        </p:txBody>
      </p:sp>
    </p:spTree>
    <p:extLst>
      <p:ext uri="{BB962C8B-B14F-4D97-AF65-F5344CB8AC3E}">
        <p14:creationId xmlns:p14="http://schemas.microsoft.com/office/powerpoint/2010/main" val="3772175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Technological</a:t>
            </a:r>
            <a:r>
              <a:rPr lang="en-GB" sz="1200" kern="1200" dirty="0">
                <a:solidFill>
                  <a:schemeClr val="tx1"/>
                </a:solidFill>
                <a:effectLst/>
                <a:latin typeface="+mn-lt"/>
                <a:ea typeface="+mn-ea"/>
                <a:cs typeface="+mn-cs"/>
              </a:rPr>
              <a:t> factors which effect the digital media industry comprise of new entrants and substitutes such as search engines and aggregators. For organisations to compete with such competitors, existing newspapers must adapt digital technologies and create a business model which provides public interest journalism, whilst still creating a revenue stream (</a:t>
            </a:r>
            <a:r>
              <a:rPr lang="en-GB" sz="1200" kern="1200" dirty="0" err="1">
                <a:solidFill>
                  <a:schemeClr val="tx1"/>
                </a:solidFill>
                <a:effectLst/>
                <a:latin typeface="+mn-lt"/>
                <a:ea typeface="+mn-ea"/>
                <a:cs typeface="+mn-cs"/>
              </a:rPr>
              <a:t>Barland</a:t>
            </a:r>
            <a:r>
              <a:rPr lang="en-GB" sz="1200" kern="1200" dirty="0">
                <a:solidFill>
                  <a:schemeClr val="tx1"/>
                </a:solidFill>
                <a:effectLst/>
                <a:latin typeface="+mn-lt"/>
                <a:ea typeface="+mn-ea"/>
                <a:cs typeface="+mn-cs"/>
              </a:rPr>
              <a:t>, 2020). The spread of digital technology has empowered the digital media industry to file pictures and report news directly. Currently, the first photo of an event is published on the internet from a civilian, not a journalist.</a:t>
            </a:r>
          </a:p>
        </p:txBody>
      </p:sp>
      <p:sp>
        <p:nvSpPr>
          <p:cNvPr id="4" name="Slide Number Placeholder 3"/>
          <p:cNvSpPr>
            <a:spLocks noGrp="1"/>
          </p:cNvSpPr>
          <p:nvPr>
            <p:ph type="sldNum" sz="quarter" idx="5"/>
          </p:nvPr>
        </p:nvSpPr>
        <p:spPr/>
        <p:txBody>
          <a:bodyPr/>
          <a:lstStyle/>
          <a:p>
            <a:fld id="{B0B8C939-EFEB-44E3-9A8C-D8A3F5EA21D1}" type="slidenum">
              <a:rPr lang="en-GB" smtClean="0"/>
              <a:t>5</a:t>
            </a:fld>
            <a:endParaRPr lang="en-GB"/>
          </a:p>
        </p:txBody>
      </p:sp>
    </p:spTree>
    <p:extLst>
      <p:ext uri="{BB962C8B-B14F-4D97-AF65-F5344CB8AC3E}">
        <p14:creationId xmlns:p14="http://schemas.microsoft.com/office/powerpoint/2010/main" val="1153067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clear to see from this analysis that the digital disruption factors facing the digital media industry have forced a reaction from news organisations to not just deliver the news, but to adhere to how their customers want the news to be relayed to them. Satisfying such needs further enhances the customer journey and ensures loyalty to the brand. For newspaper organisations, this means satisfying the needs of different generations at the same time; providing both a physical means of conveying the news as well as publishing articles online as well.</a:t>
            </a:r>
          </a:p>
          <a:p>
            <a:endParaRPr lang="en-GB" dirty="0"/>
          </a:p>
        </p:txBody>
      </p:sp>
      <p:sp>
        <p:nvSpPr>
          <p:cNvPr id="4" name="Slide Number Placeholder 3"/>
          <p:cNvSpPr>
            <a:spLocks noGrp="1"/>
          </p:cNvSpPr>
          <p:nvPr>
            <p:ph type="sldNum" sz="quarter" idx="5"/>
          </p:nvPr>
        </p:nvSpPr>
        <p:spPr/>
        <p:txBody>
          <a:bodyPr/>
          <a:lstStyle/>
          <a:p>
            <a:fld id="{B0B8C939-EFEB-44E3-9A8C-D8A3F5EA21D1}" type="slidenum">
              <a:rPr lang="en-GB" smtClean="0"/>
              <a:t>6</a:t>
            </a:fld>
            <a:endParaRPr lang="en-GB"/>
          </a:p>
        </p:txBody>
      </p:sp>
    </p:spTree>
    <p:extLst>
      <p:ext uri="{BB962C8B-B14F-4D97-AF65-F5344CB8AC3E}">
        <p14:creationId xmlns:p14="http://schemas.microsoft.com/office/powerpoint/2010/main" val="35912172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opportunities </a:t>
            </a:r>
            <a:r>
              <a:rPr lang="en-GB" sz="1200" kern="1200" dirty="0">
                <a:solidFill>
                  <a:schemeClr val="tx1"/>
                </a:solidFill>
                <a:effectLst/>
                <a:latin typeface="+mn-lt"/>
                <a:ea typeface="+mn-ea"/>
                <a:cs typeface="+mn-cs"/>
              </a:rPr>
              <a:t>facing the digital media industry include monetising their online offerings or turning their free social media outlets into sales pitches for their pay offerings. Additionally, there’s the time-honoured possibilities shown by the expansion of the industry markets. Through the combination of these 2 factors, media companies could find it profitable to specialise in popular niche content, which is outside of their more traditional geographic area, whilst selling targeted advertisements in order to attract necessary revenue. With the changing customer preferences from physical newspapers to online, brings the opportunity to market content effectively (Deloitte, 2017).</a:t>
            </a:r>
          </a:p>
          <a:p>
            <a:endParaRPr lang="en-GB" dirty="0"/>
          </a:p>
        </p:txBody>
      </p:sp>
      <p:sp>
        <p:nvSpPr>
          <p:cNvPr id="4" name="Slide Number Placeholder 3"/>
          <p:cNvSpPr>
            <a:spLocks noGrp="1"/>
          </p:cNvSpPr>
          <p:nvPr>
            <p:ph type="sldNum" sz="quarter" idx="5"/>
          </p:nvPr>
        </p:nvSpPr>
        <p:spPr/>
        <p:txBody>
          <a:bodyPr/>
          <a:lstStyle/>
          <a:p>
            <a:fld id="{B0B8C939-EFEB-44E3-9A8C-D8A3F5EA21D1}" type="slidenum">
              <a:rPr lang="en-GB" smtClean="0"/>
              <a:t>7</a:t>
            </a:fld>
            <a:endParaRPr lang="en-GB"/>
          </a:p>
        </p:txBody>
      </p:sp>
    </p:spTree>
    <p:extLst>
      <p:ext uri="{BB962C8B-B14F-4D97-AF65-F5344CB8AC3E}">
        <p14:creationId xmlns:p14="http://schemas.microsoft.com/office/powerpoint/2010/main" val="32202345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main </a:t>
            </a:r>
            <a:r>
              <a:rPr lang="en-GB" sz="1200" b="1" kern="1200" dirty="0">
                <a:solidFill>
                  <a:schemeClr val="tx1"/>
                </a:solidFill>
                <a:effectLst/>
                <a:latin typeface="+mn-lt"/>
                <a:ea typeface="+mn-ea"/>
                <a:cs typeface="+mn-cs"/>
              </a:rPr>
              <a:t>threat </a:t>
            </a:r>
            <a:r>
              <a:rPr lang="en-GB" sz="1200" kern="1200" dirty="0">
                <a:solidFill>
                  <a:schemeClr val="tx1"/>
                </a:solidFill>
                <a:effectLst/>
                <a:latin typeface="+mn-lt"/>
                <a:ea typeface="+mn-ea"/>
                <a:cs typeface="+mn-cs"/>
              </a:rPr>
              <a:t>the digital media industry has faced and will continue to face is Digital Disruption; in particular, digital technologies. Organisations which have not been proactive in using such technologies, will see such technologies being used against them by competitors (Skog, </a:t>
            </a:r>
            <a:r>
              <a:rPr lang="en-GB" sz="1200" kern="1200" dirty="0" err="1">
                <a:solidFill>
                  <a:schemeClr val="tx1"/>
                </a:solidFill>
                <a:effectLst/>
                <a:latin typeface="+mn-lt"/>
                <a:ea typeface="+mn-ea"/>
                <a:cs typeface="+mn-cs"/>
              </a:rPr>
              <a:t>Wimelius</a:t>
            </a:r>
            <a:r>
              <a:rPr lang="en-GB" sz="1200" kern="1200" dirty="0">
                <a:solidFill>
                  <a:schemeClr val="tx1"/>
                </a:solidFill>
                <a:effectLst/>
                <a:latin typeface="+mn-lt"/>
                <a:ea typeface="+mn-ea"/>
                <a:cs typeface="+mn-cs"/>
              </a:rPr>
              <a:t> and Sandberg, 2018). Attention is taken away from the news industry and placed in such areas as popular YouTube channels or the newest social media site. Furthermore, fragmentation will pose a threat to those which depend on a high number of customers, such as newspapers. If a newspaper is not boasting such custom, advertising will be deemed less desirable, as well as less effective.</a:t>
            </a:r>
          </a:p>
          <a:p>
            <a:endParaRPr lang="en-GB" dirty="0"/>
          </a:p>
        </p:txBody>
      </p:sp>
      <p:sp>
        <p:nvSpPr>
          <p:cNvPr id="4" name="Slide Number Placeholder 3"/>
          <p:cNvSpPr>
            <a:spLocks noGrp="1"/>
          </p:cNvSpPr>
          <p:nvPr>
            <p:ph type="sldNum" sz="quarter" idx="5"/>
          </p:nvPr>
        </p:nvSpPr>
        <p:spPr/>
        <p:txBody>
          <a:bodyPr/>
          <a:lstStyle/>
          <a:p>
            <a:fld id="{B0B8C939-EFEB-44E3-9A8C-D8A3F5EA21D1}" type="slidenum">
              <a:rPr lang="en-GB" smtClean="0"/>
              <a:t>8</a:t>
            </a:fld>
            <a:endParaRPr lang="en-GB"/>
          </a:p>
        </p:txBody>
      </p:sp>
    </p:spTree>
    <p:extLst>
      <p:ext uri="{BB962C8B-B14F-4D97-AF65-F5344CB8AC3E}">
        <p14:creationId xmlns:p14="http://schemas.microsoft.com/office/powerpoint/2010/main" val="38260289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outlined by Michael Porter (1979), the five forces analysis illustrates an organisations competitors. In relation to the external environment of the digital media industry, 2 forces will be focused upon including competitor power and buyer power. Competitor power is deemed to be high in this industry, due each organisation attempting to use and illustrate the same information using the same medium. This does not leave a lot of room or individuality in order to stand above competitors. Buyer power is considered to be high due to customers reserving the power to either purchase a different newspaper or by reading the news on a different website, or different medium all together; such as social media. This leaves the industry as a highly competitive place for all organisations.</a:t>
            </a:r>
            <a:endParaRPr lang="en-GB" dirty="0"/>
          </a:p>
        </p:txBody>
      </p:sp>
      <p:sp>
        <p:nvSpPr>
          <p:cNvPr id="4" name="Slide Number Placeholder 3"/>
          <p:cNvSpPr>
            <a:spLocks noGrp="1"/>
          </p:cNvSpPr>
          <p:nvPr>
            <p:ph type="sldNum" sz="quarter" idx="5"/>
          </p:nvPr>
        </p:nvSpPr>
        <p:spPr/>
        <p:txBody>
          <a:bodyPr/>
          <a:lstStyle/>
          <a:p>
            <a:fld id="{B0B8C939-EFEB-44E3-9A8C-D8A3F5EA21D1}" type="slidenum">
              <a:rPr lang="en-GB" smtClean="0"/>
              <a:t>9</a:t>
            </a:fld>
            <a:endParaRPr lang="en-GB"/>
          </a:p>
        </p:txBody>
      </p:sp>
    </p:spTree>
    <p:extLst>
      <p:ext uri="{BB962C8B-B14F-4D97-AF65-F5344CB8AC3E}">
        <p14:creationId xmlns:p14="http://schemas.microsoft.com/office/powerpoint/2010/main" val="7690613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digital media industry is a highly competitive environment. The main competitors of the industry include social media sites and streaming platforms, such as Facebook and YouTube (CMA, 2019). Whereby, advertisements can be embedded in different content. This allows for advertisers to target a specific demographic; all they need to know is what kind of content their target audience will be watching. Then all they need to do is embed their advertisement within that content. Similarly, social media sites allow for advertisements to be placed in different segments of their platforms. Some offer the opportunity for adverts to be placed in between users’ posts, others allow for adverts to only be visible to a certain demographic (details of which the user willingly supplies to the social media site).</a:t>
            </a:r>
          </a:p>
          <a:p>
            <a:r>
              <a:rPr lang="en-GB" sz="1200" kern="1200" dirty="0">
                <a:solidFill>
                  <a:schemeClr val="tx1"/>
                </a:solidFill>
                <a:effectLst/>
                <a:latin typeface="+mn-lt"/>
                <a:ea typeface="+mn-ea"/>
                <a:cs typeface="+mn-cs"/>
              </a:rPr>
              <a:t>Newspaper companies have reacted to such possibilities through the integration of advertisements on their online services. However, this offering is limited in not knowing the exact demographic of users; therefore, could be deemed less effective in comparison.</a:t>
            </a:r>
          </a:p>
          <a:p>
            <a:endParaRPr lang="en-GB" dirty="0"/>
          </a:p>
        </p:txBody>
      </p:sp>
      <p:sp>
        <p:nvSpPr>
          <p:cNvPr id="4" name="Slide Number Placeholder 3"/>
          <p:cNvSpPr>
            <a:spLocks noGrp="1"/>
          </p:cNvSpPr>
          <p:nvPr>
            <p:ph type="sldNum" sz="quarter" idx="5"/>
          </p:nvPr>
        </p:nvSpPr>
        <p:spPr/>
        <p:txBody>
          <a:bodyPr/>
          <a:lstStyle/>
          <a:p>
            <a:fld id="{B0B8C939-EFEB-44E3-9A8C-D8A3F5EA21D1}" type="slidenum">
              <a:rPr lang="en-GB" smtClean="0"/>
              <a:t>10</a:t>
            </a:fld>
            <a:endParaRPr lang="en-GB"/>
          </a:p>
        </p:txBody>
      </p:sp>
    </p:spTree>
    <p:extLst>
      <p:ext uri="{BB962C8B-B14F-4D97-AF65-F5344CB8AC3E}">
        <p14:creationId xmlns:p14="http://schemas.microsoft.com/office/powerpoint/2010/main" val="2001571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digital media industry has seen a few changes over the years, including the demographic of its users. As the older generation learn the new technologies, whilst the younger generation grew up with such technologies as part of their day-to-day lives. With this in mind, the younger generation now have a certain expectation from the digital media industry to react and change their business models in order to satisfy the needs of its consumers and to keep up with demand (Perkins and Fenech, 2014). </a:t>
            </a:r>
          </a:p>
          <a:p>
            <a:endParaRPr lang="en-GB" dirty="0"/>
          </a:p>
        </p:txBody>
      </p:sp>
      <p:sp>
        <p:nvSpPr>
          <p:cNvPr id="4" name="Slide Number Placeholder 3"/>
          <p:cNvSpPr>
            <a:spLocks noGrp="1"/>
          </p:cNvSpPr>
          <p:nvPr>
            <p:ph type="sldNum" sz="quarter" idx="5"/>
          </p:nvPr>
        </p:nvSpPr>
        <p:spPr/>
        <p:txBody>
          <a:bodyPr/>
          <a:lstStyle/>
          <a:p>
            <a:fld id="{B0B8C939-EFEB-44E3-9A8C-D8A3F5EA21D1}" type="slidenum">
              <a:rPr lang="en-GB" smtClean="0"/>
              <a:t>11</a:t>
            </a:fld>
            <a:endParaRPr lang="en-GB"/>
          </a:p>
        </p:txBody>
      </p:sp>
    </p:spTree>
    <p:extLst>
      <p:ext uri="{BB962C8B-B14F-4D97-AF65-F5344CB8AC3E}">
        <p14:creationId xmlns:p14="http://schemas.microsoft.com/office/powerpoint/2010/main" val="39757600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the digital media industry has had to completely adapt to digital disruptors, and will need to continue to do so in the future. The multiple forces on the industry (political, economic, social and technological factors) mean reaction must be appropriate and measured. With particular attention being places on digital technologies and how consumers are using such means to access content. Such monitoring will allow newspaper organisations to adapt business models to satisfy customer needs and remain competitive in the market.</a:t>
            </a:r>
            <a:br>
              <a:rPr lang="en-GB" dirty="0"/>
            </a:br>
            <a:r>
              <a:rPr lang="en-GB" dirty="0"/>
              <a:t>Healthy competition is good for operations and therefore reactions should be actioned in a timely and professional manner. Constant development can be made into analytics such as demographic and geographic users. With the development of new technologies will come new capabilities which the digital media industry should be able to harness and use to their advantage to ensure longevity.</a:t>
            </a:r>
          </a:p>
        </p:txBody>
      </p:sp>
      <p:sp>
        <p:nvSpPr>
          <p:cNvPr id="4" name="Slide Number Placeholder 3"/>
          <p:cNvSpPr>
            <a:spLocks noGrp="1"/>
          </p:cNvSpPr>
          <p:nvPr>
            <p:ph type="sldNum" sz="quarter" idx="5"/>
          </p:nvPr>
        </p:nvSpPr>
        <p:spPr/>
        <p:txBody>
          <a:bodyPr/>
          <a:lstStyle/>
          <a:p>
            <a:fld id="{B0B8C939-EFEB-44E3-9A8C-D8A3F5EA21D1}" type="slidenum">
              <a:rPr lang="en-GB" smtClean="0"/>
              <a:t>12</a:t>
            </a:fld>
            <a:endParaRPr lang="en-GB"/>
          </a:p>
        </p:txBody>
      </p:sp>
    </p:spTree>
    <p:extLst>
      <p:ext uri="{BB962C8B-B14F-4D97-AF65-F5344CB8AC3E}">
        <p14:creationId xmlns:p14="http://schemas.microsoft.com/office/powerpoint/2010/main" val="751938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9D91D-EB57-4E17-B8EF-9545DC9238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031DD42-0E85-4645-A02D-D602FE4577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E2D8A2-2168-4EFD-BDAD-1464438373C8}"/>
              </a:ext>
            </a:extLst>
          </p:cNvPr>
          <p:cNvSpPr>
            <a:spLocks noGrp="1"/>
          </p:cNvSpPr>
          <p:nvPr>
            <p:ph type="dt" sz="half" idx="10"/>
          </p:nvPr>
        </p:nvSpPr>
        <p:spPr/>
        <p:txBody>
          <a:bodyPr/>
          <a:lstStyle/>
          <a:p>
            <a:fld id="{29C0960B-3FFF-46AA-8D47-E271A3213B36}" type="datetimeFigureOut">
              <a:rPr lang="en-GB" smtClean="0"/>
              <a:t>24/05/2020</a:t>
            </a:fld>
            <a:endParaRPr lang="en-GB"/>
          </a:p>
        </p:txBody>
      </p:sp>
      <p:sp>
        <p:nvSpPr>
          <p:cNvPr id="5" name="Footer Placeholder 4">
            <a:extLst>
              <a:ext uri="{FF2B5EF4-FFF2-40B4-BE49-F238E27FC236}">
                <a16:creationId xmlns:a16="http://schemas.microsoft.com/office/drawing/2014/main" id="{1134A644-E631-4A29-AC9F-AE652E7B16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10363A-6E4A-4400-BD49-DE48E5E92549}"/>
              </a:ext>
            </a:extLst>
          </p:cNvPr>
          <p:cNvSpPr>
            <a:spLocks noGrp="1"/>
          </p:cNvSpPr>
          <p:nvPr>
            <p:ph type="sldNum" sz="quarter" idx="12"/>
          </p:nvPr>
        </p:nvSpPr>
        <p:spPr/>
        <p:txBody>
          <a:bodyPr/>
          <a:lstStyle/>
          <a:p>
            <a:fld id="{374FAEF6-EEBD-4522-9F18-25B00E692C4E}" type="slidenum">
              <a:rPr lang="en-GB" smtClean="0"/>
              <a:t>‹#›</a:t>
            </a:fld>
            <a:endParaRPr lang="en-GB"/>
          </a:p>
        </p:txBody>
      </p:sp>
    </p:spTree>
    <p:extLst>
      <p:ext uri="{BB962C8B-B14F-4D97-AF65-F5344CB8AC3E}">
        <p14:creationId xmlns:p14="http://schemas.microsoft.com/office/powerpoint/2010/main" val="2042227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C884F-1C7D-492E-A3AC-C32B1CCA5F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10B7BF-1B0A-4135-8308-551380C9CF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60D626-3BD1-4181-9A98-540732BD306D}"/>
              </a:ext>
            </a:extLst>
          </p:cNvPr>
          <p:cNvSpPr>
            <a:spLocks noGrp="1"/>
          </p:cNvSpPr>
          <p:nvPr>
            <p:ph type="dt" sz="half" idx="10"/>
          </p:nvPr>
        </p:nvSpPr>
        <p:spPr/>
        <p:txBody>
          <a:bodyPr/>
          <a:lstStyle/>
          <a:p>
            <a:fld id="{29C0960B-3FFF-46AA-8D47-E271A3213B36}" type="datetimeFigureOut">
              <a:rPr lang="en-GB" smtClean="0"/>
              <a:t>24/05/2020</a:t>
            </a:fld>
            <a:endParaRPr lang="en-GB"/>
          </a:p>
        </p:txBody>
      </p:sp>
      <p:sp>
        <p:nvSpPr>
          <p:cNvPr id="5" name="Footer Placeholder 4">
            <a:extLst>
              <a:ext uri="{FF2B5EF4-FFF2-40B4-BE49-F238E27FC236}">
                <a16:creationId xmlns:a16="http://schemas.microsoft.com/office/drawing/2014/main" id="{A896BAA7-7A4E-4FD4-BB08-1769DDDE02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D075E-8EB5-4A24-B5B0-DA314ABFC5D0}"/>
              </a:ext>
            </a:extLst>
          </p:cNvPr>
          <p:cNvSpPr>
            <a:spLocks noGrp="1"/>
          </p:cNvSpPr>
          <p:nvPr>
            <p:ph type="sldNum" sz="quarter" idx="12"/>
          </p:nvPr>
        </p:nvSpPr>
        <p:spPr/>
        <p:txBody>
          <a:bodyPr/>
          <a:lstStyle/>
          <a:p>
            <a:fld id="{374FAEF6-EEBD-4522-9F18-25B00E692C4E}" type="slidenum">
              <a:rPr lang="en-GB" smtClean="0"/>
              <a:t>‹#›</a:t>
            </a:fld>
            <a:endParaRPr lang="en-GB"/>
          </a:p>
        </p:txBody>
      </p:sp>
    </p:spTree>
    <p:extLst>
      <p:ext uri="{BB962C8B-B14F-4D97-AF65-F5344CB8AC3E}">
        <p14:creationId xmlns:p14="http://schemas.microsoft.com/office/powerpoint/2010/main" val="2994029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00F8A-AC91-4ED1-8E09-9B20F48765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ECFBD8-4594-4E04-876A-3E2F19A4C6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A10577D-AE91-453D-94EA-7E3F294DA46A}"/>
              </a:ext>
            </a:extLst>
          </p:cNvPr>
          <p:cNvSpPr>
            <a:spLocks noGrp="1"/>
          </p:cNvSpPr>
          <p:nvPr>
            <p:ph type="dt" sz="half" idx="10"/>
          </p:nvPr>
        </p:nvSpPr>
        <p:spPr/>
        <p:txBody>
          <a:bodyPr/>
          <a:lstStyle/>
          <a:p>
            <a:fld id="{29C0960B-3FFF-46AA-8D47-E271A3213B36}" type="datetimeFigureOut">
              <a:rPr lang="en-GB" smtClean="0"/>
              <a:t>24/05/2020</a:t>
            </a:fld>
            <a:endParaRPr lang="en-GB"/>
          </a:p>
        </p:txBody>
      </p:sp>
      <p:sp>
        <p:nvSpPr>
          <p:cNvPr id="5" name="Footer Placeholder 4">
            <a:extLst>
              <a:ext uri="{FF2B5EF4-FFF2-40B4-BE49-F238E27FC236}">
                <a16:creationId xmlns:a16="http://schemas.microsoft.com/office/drawing/2014/main" id="{8FCB0957-5B3F-4F84-8C0D-A6EE686DF7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BF33A8-3E6A-470F-8325-25349ECD3AC1}"/>
              </a:ext>
            </a:extLst>
          </p:cNvPr>
          <p:cNvSpPr>
            <a:spLocks noGrp="1"/>
          </p:cNvSpPr>
          <p:nvPr>
            <p:ph type="sldNum" sz="quarter" idx="12"/>
          </p:nvPr>
        </p:nvSpPr>
        <p:spPr/>
        <p:txBody>
          <a:bodyPr/>
          <a:lstStyle/>
          <a:p>
            <a:fld id="{374FAEF6-EEBD-4522-9F18-25B00E692C4E}" type="slidenum">
              <a:rPr lang="en-GB" smtClean="0"/>
              <a:t>‹#›</a:t>
            </a:fld>
            <a:endParaRPr lang="en-GB"/>
          </a:p>
        </p:txBody>
      </p:sp>
    </p:spTree>
    <p:extLst>
      <p:ext uri="{BB962C8B-B14F-4D97-AF65-F5344CB8AC3E}">
        <p14:creationId xmlns:p14="http://schemas.microsoft.com/office/powerpoint/2010/main" val="3838809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E3247-3D78-434B-8167-759067FEC2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57F29F-05D0-4966-AAEE-B0437F0A92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B2CD94-9EBE-4A1F-A799-A95118391C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2EBFF8-212E-420B-BC82-0CDD6D7EA153}"/>
              </a:ext>
            </a:extLst>
          </p:cNvPr>
          <p:cNvSpPr>
            <a:spLocks noGrp="1"/>
          </p:cNvSpPr>
          <p:nvPr>
            <p:ph type="dt" sz="half" idx="10"/>
          </p:nvPr>
        </p:nvSpPr>
        <p:spPr/>
        <p:txBody>
          <a:bodyPr/>
          <a:lstStyle/>
          <a:p>
            <a:fld id="{29C0960B-3FFF-46AA-8D47-E271A3213B36}" type="datetimeFigureOut">
              <a:rPr lang="en-GB" smtClean="0"/>
              <a:t>24/05/2020</a:t>
            </a:fld>
            <a:endParaRPr lang="en-GB"/>
          </a:p>
        </p:txBody>
      </p:sp>
      <p:sp>
        <p:nvSpPr>
          <p:cNvPr id="6" name="Footer Placeholder 5">
            <a:extLst>
              <a:ext uri="{FF2B5EF4-FFF2-40B4-BE49-F238E27FC236}">
                <a16:creationId xmlns:a16="http://schemas.microsoft.com/office/drawing/2014/main" id="{564BD866-FE96-489F-8073-1927085127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9AE4EE-7AA2-4E35-B290-00F16A1B302E}"/>
              </a:ext>
            </a:extLst>
          </p:cNvPr>
          <p:cNvSpPr>
            <a:spLocks noGrp="1"/>
          </p:cNvSpPr>
          <p:nvPr>
            <p:ph type="sldNum" sz="quarter" idx="12"/>
          </p:nvPr>
        </p:nvSpPr>
        <p:spPr/>
        <p:txBody>
          <a:bodyPr/>
          <a:lstStyle/>
          <a:p>
            <a:fld id="{374FAEF6-EEBD-4522-9F18-25B00E692C4E}" type="slidenum">
              <a:rPr lang="en-GB" smtClean="0"/>
              <a:t>‹#›</a:t>
            </a:fld>
            <a:endParaRPr lang="en-GB"/>
          </a:p>
        </p:txBody>
      </p:sp>
    </p:spTree>
    <p:extLst>
      <p:ext uri="{BB962C8B-B14F-4D97-AF65-F5344CB8AC3E}">
        <p14:creationId xmlns:p14="http://schemas.microsoft.com/office/powerpoint/2010/main" val="2601958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69B4D-F2D2-4C3E-941F-FC7749EC83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822E88-BF95-4EEC-8FC2-AFC394877F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A451A5-F885-48F3-92A8-4AD3EE2E00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E55F346-8490-4ABC-B388-2BD97EA10C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C41214-BC8D-48BA-AA8C-66B6D89274D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8B9EC6-0BE7-4A1F-A362-CE4B97246F4A}"/>
              </a:ext>
            </a:extLst>
          </p:cNvPr>
          <p:cNvSpPr>
            <a:spLocks noGrp="1"/>
          </p:cNvSpPr>
          <p:nvPr>
            <p:ph type="dt" sz="half" idx="10"/>
          </p:nvPr>
        </p:nvSpPr>
        <p:spPr/>
        <p:txBody>
          <a:bodyPr/>
          <a:lstStyle/>
          <a:p>
            <a:fld id="{29C0960B-3FFF-46AA-8D47-E271A3213B36}" type="datetimeFigureOut">
              <a:rPr lang="en-GB" smtClean="0"/>
              <a:t>24/05/2020</a:t>
            </a:fld>
            <a:endParaRPr lang="en-GB"/>
          </a:p>
        </p:txBody>
      </p:sp>
      <p:sp>
        <p:nvSpPr>
          <p:cNvPr id="8" name="Footer Placeholder 7">
            <a:extLst>
              <a:ext uri="{FF2B5EF4-FFF2-40B4-BE49-F238E27FC236}">
                <a16:creationId xmlns:a16="http://schemas.microsoft.com/office/drawing/2014/main" id="{E3A8C4C0-38F8-4F27-8203-E6E6CE4827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BA7511-D2C9-4387-B937-F599604A5420}"/>
              </a:ext>
            </a:extLst>
          </p:cNvPr>
          <p:cNvSpPr>
            <a:spLocks noGrp="1"/>
          </p:cNvSpPr>
          <p:nvPr>
            <p:ph type="sldNum" sz="quarter" idx="12"/>
          </p:nvPr>
        </p:nvSpPr>
        <p:spPr/>
        <p:txBody>
          <a:bodyPr/>
          <a:lstStyle/>
          <a:p>
            <a:fld id="{374FAEF6-EEBD-4522-9F18-25B00E692C4E}" type="slidenum">
              <a:rPr lang="en-GB" smtClean="0"/>
              <a:t>‹#›</a:t>
            </a:fld>
            <a:endParaRPr lang="en-GB"/>
          </a:p>
        </p:txBody>
      </p:sp>
    </p:spTree>
    <p:extLst>
      <p:ext uri="{BB962C8B-B14F-4D97-AF65-F5344CB8AC3E}">
        <p14:creationId xmlns:p14="http://schemas.microsoft.com/office/powerpoint/2010/main" val="913875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C4FA1-C6A2-479B-A0B5-D112D8728D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6F8D6E-501F-4C7C-A149-34968CF35F41}"/>
              </a:ext>
            </a:extLst>
          </p:cNvPr>
          <p:cNvSpPr>
            <a:spLocks noGrp="1"/>
          </p:cNvSpPr>
          <p:nvPr>
            <p:ph type="dt" sz="half" idx="10"/>
          </p:nvPr>
        </p:nvSpPr>
        <p:spPr/>
        <p:txBody>
          <a:bodyPr/>
          <a:lstStyle/>
          <a:p>
            <a:fld id="{29C0960B-3FFF-46AA-8D47-E271A3213B36}" type="datetimeFigureOut">
              <a:rPr lang="en-GB" smtClean="0"/>
              <a:t>24/05/2020</a:t>
            </a:fld>
            <a:endParaRPr lang="en-GB"/>
          </a:p>
        </p:txBody>
      </p:sp>
      <p:sp>
        <p:nvSpPr>
          <p:cNvPr id="4" name="Footer Placeholder 3">
            <a:extLst>
              <a:ext uri="{FF2B5EF4-FFF2-40B4-BE49-F238E27FC236}">
                <a16:creationId xmlns:a16="http://schemas.microsoft.com/office/drawing/2014/main" id="{8F0F3389-B245-4BE5-9F5D-37167B42026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9622F6-F065-4D1B-9EBB-1C3C407B5BF5}"/>
              </a:ext>
            </a:extLst>
          </p:cNvPr>
          <p:cNvSpPr>
            <a:spLocks noGrp="1"/>
          </p:cNvSpPr>
          <p:nvPr>
            <p:ph type="sldNum" sz="quarter" idx="12"/>
          </p:nvPr>
        </p:nvSpPr>
        <p:spPr/>
        <p:txBody>
          <a:bodyPr/>
          <a:lstStyle/>
          <a:p>
            <a:fld id="{374FAEF6-EEBD-4522-9F18-25B00E692C4E}" type="slidenum">
              <a:rPr lang="en-GB" smtClean="0"/>
              <a:t>‹#›</a:t>
            </a:fld>
            <a:endParaRPr lang="en-GB"/>
          </a:p>
        </p:txBody>
      </p:sp>
    </p:spTree>
    <p:extLst>
      <p:ext uri="{BB962C8B-B14F-4D97-AF65-F5344CB8AC3E}">
        <p14:creationId xmlns:p14="http://schemas.microsoft.com/office/powerpoint/2010/main" val="2497334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30E091-B96D-4CFB-BA34-01F60A12EBD6}"/>
              </a:ext>
            </a:extLst>
          </p:cNvPr>
          <p:cNvSpPr>
            <a:spLocks noGrp="1"/>
          </p:cNvSpPr>
          <p:nvPr>
            <p:ph type="dt" sz="half" idx="10"/>
          </p:nvPr>
        </p:nvSpPr>
        <p:spPr/>
        <p:txBody>
          <a:bodyPr/>
          <a:lstStyle/>
          <a:p>
            <a:fld id="{29C0960B-3FFF-46AA-8D47-E271A3213B36}" type="datetimeFigureOut">
              <a:rPr lang="en-GB" smtClean="0"/>
              <a:t>24/05/2020</a:t>
            </a:fld>
            <a:endParaRPr lang="en-GB"/>
          </a:p>
        </p:txBody>
      </p:sp>
      <p:sp>
        <p:nvSpPr>
          <p:cNvPr id="3" name="Footer Placeholder 2">
            <a:extLst>
              <a:ext uri="{FF2B5EF4-FFF2-40B4-BE49-F238E27FC236}">
                <a16:creationId xmlns:a16="http://schemas.microsoft.com/office/drawing/2014/main" id="{07D7563B-C1DF-46DB-8B44-81B08AC19A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5EFD0B-0923-4692-97E7-5B334BFFF2E8}"/>
              </a:ext>
            </a:extLst>
          </p:cNvPr>
          <p:cNvSpPr>
            <a:spLocks noGrp="1"/>
          </p:cNvSpPr>
          <p:nvPr>
            <p:ph type="sldNum" sz="quarter" idx="12"/>
          </p:nvPr>
        </p:nvSpPr>
        <p:spPr/>
        <p:txBody>
          <a:bodyPr/>
          <a:lstStyle/>
          <a:p>
            <a:fld id="{374FAEF6-EEBD-4522-9F18-25B00E692C4E}" type="slidenum">
              <a:rPr lang="en-GB" smtClean="0"/>
              <a:t>‹#›</a:t>
            </a:fld>
            <a:endParaRPr lang="en-GB"/>
          </a:p>
        </p:txBody>
      </p:sp>
    </p:spTree>
    <p:extLst>
      <p:ext uri="{BB962C8B-B14F-4D97-AF65-F5344CB8AC3E}">
        <p14:creationId xmlns:p14="http://schemas.microsoft.com/office/powerpoint/2010/main" val="3141037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C4D02-4AAA-4255-ACF6-3E9776EABA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ED21E3-36B0-4CDE-A9CE-C30AB4E860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10A4CC8-1F80-468E-B111-42700CD893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2BD0E9-B194-43D6-AD57-58C9CB7F8A6F}"/>
              </a:ext>
            </a:extLst>
          </p:cNvPr>
          <p:cNvSpPr>
            <a:spLocks noGrp="1"/>
          </p:cNvSpPr>
          <p:nvPr>
            <p:ph type="dt" sz="half" idx="10"/>
          </p:nvPr>
        </p:nvSpPr>
        <p:spPr/>
        <p:txBody>
          <a:bodyPr/>
          <a:lstStyle/>
          <a:p>
            <a:fld id="{29C0960B-3FFF-46AA-8D47-E271A3213B36}" type="datetimeFigureOut">
              <a:rPr lang="en-GB" smtClean="0"/>
              <a:t>24/05/2020</a:t>
            </a:fld>
            <a:endParaRPr lang="en-GB"/>
          </a:p>
        </p:txBody>
      </p:sp>
      <p:sp>
        <p:nvSpPr>
          <p:cNvPr id="6" name="Footer Placeholder 5">
            <a:extLst>
              <a:ext uri="{FF2B5EF4-FFF2-40B4-BE49-F238E27FC236}">
                <a16:creationId xmlns:a16="http://schemas.microsoft.com/office/drawing/2014/main" id="{86CCF98A-17AC-4000-9BF6-F7F9E2C77D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7EF5F0-C12E-4F8D-8E64-4C582F8184BB}"/>
              </a:ext>
            </a:extLst>
          </p:cNvPr>
          <p:cNvSpPr>
            <a:spLocks noGrp="1"/>
          </p:cNvSpPr>
          <p:nvPr>
            <p:ph type="sldNum" sz="quarter" idx="12"/>
          </p:nvPr>
        </p:nvSpPr>
        <p:spPr/>
        <p:txBody>
          <a:bodyPr/>
          <a:lstStyle/>
          <a:p>
            <a:fld id="{374FAEF6-EEBD-4522-9F18-25B00E692C4E}" type="slidenum">
              <a:rPr lang="en-GB" smtClean="0"/>
              <a:t>‹#›</a:t>
            </a:fld>
            <a:endParaRPr lang="en-GB"/>
          </a:p>
        </p:txBody>
      </p:sp>
    </p:spTree>
    <p:extLst>
      <p:ext uri="{BB962C8B-B14F-4D97-AF65-F5344CB8AC3E}">
        <p14:creationId xmlns:p14="http://schemas.microsoft.com/office/powerpoint/2010/main" val="4106146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7D89B-448A-40CF-9958-A07D71885F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16CAFE-45D4-4D31-863A-D409F3CDE1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A8ABB5-B865-4E7D-8D7E-68EA38F68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8FB978-0606-4ECA-A953-24301121FBCF}"/>
              </a:ext>
            </a:extLst>
          </p:cNvPr>
          <p:cNvSpPr>
            <a:spLocks noGrp="1"/>
          </p:cNvSpPr>
          <p:nvPr>
            <p:ph type="dt" sz="half" idx="10"/>
          </p:nvPr>
        </p:nvSpPr>
        <p:spPr/>
        <p:txBody>
          <a:bodyPr/>
          <a:lstStyle/>
          <a:p>
            <a:fld id="{29C0960B-3FFF-46AA-8D47-E271A3213B36}" type="datetimeFigureOut">
              <a:rPr lang="en-GB" smtClean="0"/>
              <a:t>24/05/2020</a:t>
            </a:fld>
            <a:endParaRPr lang="en-GB"/>
          </a:p>
        </p:txBody>
      </p:sp>
      <p:sp>
        <p:nvSpPr>
          <p:cNvPr id="6" name="Footer Placeholder 5">
            <a:extLst>
              <a:ext uri="{FF2B5EF4-FFF2-40B4-BE49-F238E27FC236}">
                <a16:creationId xmlns:a16="http://schemas.microsoft.com/office/drawing/2014/main" id="{FBB6D906-939D-492B-91B7-7C86F85FEB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C80A35-F00A-45EB-A2C7-946CE79145A7}"/>
              </a:ext>
            </a:extLst>
          </p:cNvPr>
          <p:cNvSpPr>
            <a:spLocks noGrp="1"/>
          </p:cNvSpPr>
          <p:nvPr>
            <p:ph type="sldNum" sz="quarter" idx="12"/>
          </p:nvPr>
        </p:nvSpPr>
        <p:spPr/>
        <p:txBody>
          <a:bodyPr/>
          <a:lstStyle/>
          <a:p>
            <a:fld id="{374FAEF6-EEBD-4522-9F18-25B00E692C4E}" type="slidenum">
              <a:rPr lang="en-GB" smtClean="0"/>
              <a:t>‹#›</a:t>
            </a:fld>
            <a:endParaRPr lang="en-GB"/>
          </a:p>
        </p:txBody>
      </p:sp>
    </p:spTree>
    <p:extLst>
      <p:ext uri="{BB962C8B-B14F-4D97-AF65-F5344CB8AC3E}">
        <p14:creationId xmlns:p14="http://schemas.microsoft.com/office/powerpoint/2010/main" val="3162991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B8733-2AAA-40C1-BD45-907C920C51E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D4E909-F9BB-4C4B-96BD-62A7A19FE5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5433AB-5088-43F1-82B0-55ACF0AA79EC}"/>
              </a:ext>
            </a:extLst>
          </p:cNvPr>
          <p:cNvSpPr>
            <a:spLocks noGrp="1"/>
          </p:cNvSpPr>
          <p:nvPr>
            <p:ph type="dt" sz="half" idx="10"/>
          </p:nvPr>
        </p:nvSpPr>
        <p:spPr/>
        <p:txBody>
          <a:bodyPr/>
          <a:lstStyle/>
          <a:p>
            <a:fld id="{29C0960B-3FFF-46AA-8D47-E271A3213B36}" type="datetimeFigureOut">
              <a:rPr lang="en-GB" smtClean="0"/>
              <a:t>24/05/2020</a:t>
            </a:fld>
            <a:endParaRPr lang="en-GB"/>
          </a:p>
        </p:txBody>
      </p:sp>
      <p:sp>
        <p:nvSpPr>
          <p:cNvPr id="5" name="Footer Placeholder 4">
            <a:extLst>
              <a:ext uri="{FF2B5EF4-FFF2-40B4-BE49-F238E27FC236}">
                <a16:creationId xmlns:a16="http://schemas.microsoft.com/office/drawing/2014/main" id="{AD11232F-E038-4C4E-A002-3C14D6F749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3A1529-9112-401F-B100-329837CCC1CD}"/>
              </a:ext>
            </a:extLst>
          </p:cNvPr>
          <p:cNvSpPr>
            <a:spLocks noGrp="1"/>
          </p:cNvSpPr>
          <p:nvPr>
            <p:ph type="sldNum" sz="quarter" idx="12"/>
          </p:nvPr>
        </p:nvSpPr>
        <p:spPr/>
        <p:txBody>
          <a:bodyPr/>
          <a:lstStyle/>
          <a:p>
            <a:fld id="{374FAEF6-EEBD-4522-9F18-25B00E692C4E}" type="slidenum">
              <a:rPr lang="en-GB" smtClean="0"/>
              <a:t>‹#›</a:t>
            </a:fld>
            <a:endParaRPr lang="en-GB"/>
          </a:p>
        </p:txBody>
      </p:sp>
    </p:spTree>
    <p:extLst>
      <p:ext uri="{BB962C8B-B14F-4D97-AF65-F5344CB8AC3E}">
        <p14:creationId xmlns:p14="http://schemas.microsoft.com/office/powerpoint/2010/main" val="307059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C067AB-AC42-429D-A7A6-4B23AA034A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8EFABC-65D2-417E-893F-8252E12E6E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CA448E-B553-4249-BF57-83DCEB91A4BF}"/>
              </a:ext>
            </a:extLst>
          </p:cNvPr>
          <p:cNvSpPr>
            <a:spLocks noGrp="1"/>
          </p:cNvSpPr>
          <p:nvPr>
            <p:ph type="dt" sz="half" idx="10"/>
          </p:nvPr>
        </p:nvSpPr>
        <p:spPr/>
        <p:txBody>
          <a:bodyPr/>
          <a:lstStyle/>
          <a:p>
            <a:fld id="{29C0960B-3FFF-46AA-8D47-E271A3213B36}" type="datetimeFigureOut">
              <a:rPr lang="en-GB" smtClean="0"/>
              <a:t>24/05/2020</a:t>
            </a:fld>
            <a:endParaRPr lang="en-GB"/>
          </a:p>
        </p:txBody>
      </p:sp>
      <p:sp>
        <p:nvSpPr>
          <p:cNvPr id="5" name="Footer Placeholder 4">
            <a:extLst>
              <a:ext uri="{FF2B5EF4-FFF2-40B4-BE49-F238E27FC236}">
                <a16:creationId xmlns:a16="http://schemas.microsoft.com/office/drawing/2014/main" id="{3C99819C-0EDE-45AA-94F5-8EA5D747F5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693396-1466-44E0-BC8D-0670D4E5F1DF}"/>
              </a:ext>
            </a:extLst>
          </p:cNvPr>
          <p:cNvSpPr>
            <a:spLocks noGrp="1"/>
          </p:cNvSpPr>
          <p:nvPr>
            <p:ph type="sldNum" sz="quarter" idx="12"/>
          </p:nvPr>
        </p:nvSpPr>
        <p:spPr/>
        <p:txBody>
          <a:bodyPr/>
          <a:lstStyle/>
          <a:p>
            <a:fld id="{374FAEF6-EEBD-4522-9F18-25B00E692C4E}" type="slidenum">
              <a:rPr lang="en-GB" smtClean="0"/>
              <a:t>‹#›</a:t>
            </a:fld>
            <a:endParaRPr lang="en-GB"/>
          </a:p>
        </p:txBody>
      </p:sp>
    </p:spTree>
    <p:extLst>
      <p:ext uri="{BB962C8B-B14F-4D97-AF65-F5344CB8AC3E}">
        <p14:creationId xmlns:p14="http://schemas.microsoft.com/office/powerpoint/2010/main" val="2942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40">
          <a:fgClr>
            <a:srgbClr val="333F50"/>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759170-F5A8-4D77-BEE8-04F34E785D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44D409-AE8B-4DDE-9D98-AD95A50F2C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0EF26D-47A7-4D83-9EA9-FDAE3DDC15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C0960B-3FFF-46AA-8D47-E271A3213B36}" type="datetimeFigureOut">
              <a:rPr lang="en-GB" smtClean="0"/>
              <a:t>24/05/2020</a:t>
            </a:fld>
            <a:endParaRPr lang="en-GB"/>
          </a:p>
        </p:txBody>
      </p:sp>
      <p:sp>
        <p:nvSpPr>
          <p:cNvPr id="5" name="Footer Placeholder 4">
            <a:extLst>
              <a:ext uri="{FF2B5EF4-FFF2-40B4-BE49-F238E27FC236}">
                <a16:creationId xmlns:a16="http://schemas.microsoft.com/office/drawing/2014/main" id="{A8254339-EDD0-42F3-8F2C-75D4F9251A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F45C3A-9258-4491-AAE4-56E1F43448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4FAEF6-EEBD-4522-9F18-25B00E692C4E}" type="slidenum">
              <a:rPr lang="en-GB" smtClean="0"/>
              <a:t>‹#›</a:t>
            </a:fld>
            <a:endParaRPr lang="en-GB"/>
          </a:p>
        </p:txBody>
      </p:sp>
    </p:spTree>
    <p:extLst>
      <p:ext uri="{BB962C8B-B14F-4D97-AF65-F5344CB8AC3E}">
        <p14:creationId xmlns:p14="http://schemas.microsoft.com/office/powerpoint/2010/main" val="35483425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svg"/><Relationship Id="rId4" Type="http://schemas.openxmlformats.org/officeDocument/2006/relationships/notesSlide" Target="../notesSlides/notesSlide1.xm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svg"/><Relationship Id="rId3" Type="http://schemas.openxmlformats.org/officeDocument/2006/relationships/slideLayout" Target="../slideLayouts/slideLayout2.xml"/><Relationship Id="rId7" Type="http://schemas.openxmlformats.org/officeDocument/2006/relationships/image" Target="../media/image10.svg"/><Relationship Id="rId12" Type="http://schemas.openxmlformats.org/officeDocument/2006/relationships/image" Target="../media/image15.png"/><Relationship Id="rId2" Type="http://schemas.openxmlformats.org/officeDocument/2006/relationships/audio" Target="../media/media2.m4a"/><Relationship Id="rId16" Type="http://schemas.openxmlformats.org/officeDocument/2006/relationships/image" Target="../media/image7.png"/><Relationship Id="rId1" Type="http://schemas.microsoft.com/office/2007/relationships/media" Target="../media/media2.m4a"/><Relationship Id="rId6" Type="http://schemas.openxmlformats.org/officeDocument/2006/relationships/image" Target="../media/image9.svg"/><Relationship Id="rId11" Type="http://schemas.openxmlformats.org/officeDocument/2006/relationships/image" Target="../media/image14.svg"/><Relationship Id="rId5" Type="http://schemas.openxmlformats.org/officeDocument/2006/relationships/image" Target="../media/image8.png"/><Relationship Id="rId15" Type="http://schemas.openxmlformats.org/officeDocument/2006/relationships/image" Target="../media/image18.svg"/><Relationship Id="rId10" Type="http://schemas.openxmlformats.org/officeDocument/2006/relationships/image" Target="../media/image13.png"/><Relationship Id="rId4" Type="http://schemas.openxmlformats.org/officeDocument/2006/relationships/notesSlide" Target="../notesSlides/notesSlide2.xml"/><Relationship Id="rId9" Type="http://schemas.openxmlformats.org/officeDocument/2006/relationships/image" Target="../media/image12.svg"/><Relationship Id="rId14" Type="http://schemas.openxmlformats.org/officeDocument/2006/relationships/image" Target="../media/image17.png"/></Relationships>
</file>

<file path=ppt/slides/_rels/slide3.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svg"/><Relationship Id="rId18" Type="http://schemas.openxmlformats.org/officeDocument/2006/relationships/image" Target="../media/image32.png"/><Relationship Id="rId26" Type="http://schemas.openxmlformats.org/officeDocument/2006/relationships/image" Target="../media/image7.png"/><Relationship Id="rId3" Type="http://schemas.openxmlformats.org/officeDocument/2006/relationships/slideLayout" Target="../slideLayouts/slideLayout2.xml"/><Relationship Id="rId21" Type="http://schemas.openxmlformats.org/officeDocument/2006/relationships/image" Target="../media/image35.svg"/><Relationship Id="rId7" Type="http://schemas.openxmlformats.org/officeDocument/2006/relationships/image" Target="../media/image21.png"/><Relationship Id="rId12" Type="http://schemas.openxmlformats.org/officeDocument/2006/relationships/image" Target="../media/image26.svg"/><Relationship Id="rId17" Type="http://schemas.openxmlformats.org/officeDocument/2006/relationships/image" Target="../media/image31.svg"/><Relationship Id="rId25" Type="http://schemas.openxmlformats.org/officeDocument/2006/relationships/image" Target="../media/image39.svg"/><Relationship Id="rId2" Type="http://schemas.openxmlformats.org/officeDocument/2006/relationships/audio" Target="../media/media3.m4a"/><Relationship Id="rId16" Type="http://schemas.openxmlformats.org/officeDocument/2006/relationships/image" Target="../media/image30.png"/><Relationship Id="rId20" Type="http://schemas.openxmlformats.org/officeDocument/2006/relationships/image" Target="../media/image34.png"/><Relationship Id="rId1" Type="http://schemas.microsoft.com/office/2007/relationships/media" Target="../media/media3.m4a"/><Relationship Id="rId6" Type="http://schemas.openxmlformats.org/officeDocument/2006/relationships/image" Target="../media/image20.svg"/><Relationship Id="rId11" Type="http://schemas.openxmlformats.org/officeDocument/2006/relationships/image" Target="../media/image25.png"/><Relationship Id="rId24" Type="http://schemas.openxmlformats.org/officeDocument/2006/relationships/image" Target="../media/image38.png"/><Relationship Id="rId5" Type="http://schemas.openxmlformats.org/officeDocument/2006/relationships/image" Target="../media/image19.png"/><Relationship Id="rId15" Type="http://schemas.openxmlformats.org/officeDocument/2006/relationships/image" Target="../media/image29.svg"/><Relationship Id="rId23" Type="http://schemas.openxmlformats.org/officeDocument/2006/relationships/image" Target="../media/image37.svg"/><Relationship Id="rId10" Type="http://schemas.openxmlformats.org/officeDocument/2006/relationships/image" Target="../media/image24.svg"/><Relationship Id="rId19" Type="http://schemas.openxmlformats.org/officeDocument/2006/relationships/image" Target="../media/image33.svg"/><Relationship Id="rId4" Type="http://schemas.openxmlformats.org/officeDocument/2006/relationships/notesSlide" Target="../notesSlides/notesSlide3.xml"/><Relationship Id="rId9" Type="http://schemas.openxmlformats.org/officeDocument/2006/relationships/image" Target="../media/image23.png"/><Relationship Id="rId14" Type="http://schemas.openxmlformats.org/officeDocument/2006/relationships/image" Target="../media/image28.png"/><Relationship Id="rId22" Type="http://schemas.openxmlformats.org/officeDocument/2006/relationships/image" Target="../media/image36.png"/></Relationships>
</file>

<file path=ppt/slides/_rels/slide4.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48.png"/><Relationship Id="rId3" Type="http://schemas.openxmlformats.org/officeDocument/2006/relationships/slideLayout" Target="../slideLayouts/slideLayout2.xml"/><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5" Type="http://schemas.openxmlformats.org/officeDocument/2006/relationships/image" Target="../media/image7.png"/><Relationship Id="rId10" Type="http://schemas.openxmlformats.org/officeDocument/2006/relationships/image" Target="../media/image45.svg"/><Relationship Id="rId4" Type="http://schemas.openxmlformats.org/officeDocument/2006/relationships/notesSlide" Target="../notesSlides/notesSlide4.xml"/><Relationship Id="rId9" Type="http://schemas.openxmlformats.org/officeDocument/2006/relationships/image" Target="../media/image44.png"/><Relationship Id="rId14" Type="http://schemas.openxmlformats.org/officeDocument/2006/relationships/image" Target="../media/image49.svg"/></Relationships>
</file>

<file path=ppt/slides/_rels/slide5.xml.rels><?xml version="1.0" encoding="UTF-8" standalone="yes"?>
<Relationships xmlns="http://schemas.openxmlformats.org/package/2006/relationships"><Relationship Id="rId8" Type="http://schemas.openxmlformats.org/officeDocument/2006/relationships/image" Target="../media/image53.jpg"/><Relationship Id="rId13" Type="http://schemas.openxmlformats.org/officeDocument/2006/relationships/image" Target="../media/image8.png"/><Relationship Id="rId18" Type="http://schemas.openxmlformats.org/officeDocument/2006/relationships/image" Target="../media/image61.svg"/><Relationship Id="rId3" Type="http://schemas.openxmlformats.org/officeDocument/2006/relationships/slideLayout" Target="../slideLayouts/slideLayout2.xml"/><Relationship Id="rId21" Type="http://schemas.openxmlformats.org/officeDocument/2006/relationships/image" Target="../media/image7.png"/><Relationship Id="rId7" Type="http://schemas.openxmlformats.org/officeDocument/2006/relationships/image" Target="../media/image52.png"/><Relationship Id="rId12" Type="http://schemas.openxmlformats.org/officeDocument/2006/relationships/image" Target="../media/image57.svg"/><Relationship Id="rId17" Type="http://schemas.openxmlformats.org/officeDocument/2006/relationships/image" Target="../media/image60.png"/><Relationship Id="rId2" Type="http://schemas.openxmlformats.org/officeDocument/2006/relationships/audio" Target="../media/media5.m4a"/><Relationship Id="rId16" Type="http://schemas.openxmlformats.org/officeDocument/2006/relationships/image" Target="../media/image59.svg"/><Relationship Id="rId20" Type="http://schemas.openxmlformats.org/officeDocument/2006/relationships/image" Target="../media/image63.svg"/><Relationship Id="rId1" Type="http://schemas.microsoft.com/office/2007/relationships/media" Target="../media/media5.m4a"/><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5" Type="http://schemas.openxmlformats.org/officeDocument/2006/relationships/image" Target="../media/image58.png"/><Relationship Id="rId10" Type="http://schemas.openxmlformats.org/officeDocument/2006/relationships/image" Target="../media/image55.svg"/><Relationship Id="rId19" Type="http://schemas.openxmlformats.org/officeDocument/2006/relationships/image" Target="../media/image62.png"/><Relationship Id="rId4" Type="http://schemas.openxmlformats.org/officeDocument/2006/relationships/notesSlide" Target="../notesSlides/notesSlide5.xml"/><Relationship Id="rId9" Type="http://schemas.openxmlformats.org/officeDocument/2006/relationships/image" Target="../media/image54.png"/><Relationship Id="rId14" Type="http://schemas.openxmlformats.org/officeDocument/2006/relationships/image" Target="../media/image10.svg"/></Relationships>
</file>

<file path=ppt/slides/_rels/slide6.xml.rels><?xml version="1.0" encoding="UTF-8" standalone="yes"?>
<Relationships xmlns="http://schemas.openxmlformats.org/package/2006/relationships"><Relationship Id="rId8" Type="http://schemas.openxmlformats.org/officeDocument/2006/relationships/image" Target="../media/image67.svg"/><Relationship Id="rId13" Type="http://schemas.openxmlformats.org/officeDocument/2006/relationships/image" Target="../media/image72.png"/><Relationship Id="rId3" Type="http://schemas.openxmlformats.org/officeDocument/2006/relationships/slideLayout" Target="../slideLayouts/slideLayout2.xml"/><Relationship Id="rId7" Type="http://schemas.openxmlformats.org/officeDocument/2006/relationships/image" Target="../media/image66.png"/><Relationship Id="rId12" Type="http://schemas.openxmlformats.org/officeDocument/2006/relationships/image" Target="../media/image71.svg"/><Relationship Id="rId17" Type="http://schemas.openxmlformats.org/officeDocument/2006/relationships/image" Target="../media/image7.png"/><Relationship Id="rId2" Type="http://schemas.openxmlformats.org/officeDocument/2006/relationships/audio" Target="../media/media6.m4a"/><Relationship Id="rId16" Type="http://schemas.openxmlformats.org/officeDocument/2006/relationships/image" Target="../media/image75.svg"/><Relationship Id="rId1" Type="http://schemas.microsoft.com/office/2007/relationships/media" Target="../media/media6.m4a"/><Relationship Id="rId6" Type="http://schemas.openxmlformats.org/officeDocument/2006/relationships/image" Target="../media/image65.svg"/><Relationship Id="rId11" Type="http://schemas.openxmlformats.org/officeDocument/2006/relationships/image" Target="../media/image70.png"/><Relationship Id="rId5" Type="http://schemas.openxmlformats.org/officeDocument/2006/relationships/image" Target="../media/image64.png"/><Relationship Id="rId15" Type="http://schemas.openxmlformats.org/officeDocument/2006/relationships/image" Target="../media/image74.png"/><Relationship Id="rId10" Type="http://schemas.openxmlformats.org/officeDocument/2006/relationships/image" Target="../media/image69.svg"/><Relationship Id="rId4" Type="http://schemas.openxmlformats.org/officeDocument/2006/relationships/notesSlide" Target="../notesSlides/notesSlide6.xml"/><Relationship Id="rId9" Type="http://schemas.openxmlformats.org/officeDocument/2006/relationships/image" Target="../media/image68.png"/><Relationship Id="rId14" Type="http://schemas.openxmlformats.org/officeDocument/2006/relationships/image" Target="../media/image73.svg"/></Relationships>
</file>

<file path=ppt/slides/_rels/slide7.xml.rels><?xml version="1.0" encoding="UTF-8" standalone="yes"?>
<Relationships xmlns="http://schemas.openxmlformats.org/package/2006/relationships"><Relationship Id="rId8" Type="http://schemas.openxmlformats.org/officeDocument/2006/relationships/image" Target="../media/image77.svg"/><Relationship Id="rId13"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76.png"/><Relationship Id="rId12" Type="http://schemas.openxmlformats.org/officeDocument/2006/relationships/image" Target="../media/image80.sv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5.svg"/><Relationship Id="rId11" Type="http://schemas.openxmlformats.org/officeDocument/2006/relationships/image" Target="../media/image79.png"/><Relationship Id="rId5" Type="http://schemas.openxmlformats.org/officeDocument/2006/relationships/image" Target="../media/image54.png"/><Relationship Id="rId10" Type="http://schemas.openxmlformats.org/officeDocument/2006/relationships/image" Target="../media/image78.svg"/><Relationship Id="rId4" Type="http://schemas.openxmlformats.org/officeDocument/2006/relationships/notesSlide" Target="../notesSlides/notesSlide7.xml"/><Relationship Id="rId9"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image" Target="../media/image84.svg"/><Relationship Id="rId13" Type="http://schemas.openxmlformats.org/officeDocument/2006/relationships/image" Target="../media/image87.png"/><Relationship Id="rId18" Type="http://schemas.openxmlformats.org/officeDocument/2006/relationships/image" Target="../media/image92.svg"/><Relationship Id="rId3" Type="http://schemas.openxmlformats.org/officeDocument/2006/relationships/slideLayout" Target="../slideLayouts/slideLayout2.xml"/><Relationship Id="rId21" Type="http://schemas.openxmlformats.org/officeDocument/2006/relationships/image" Target="../media/image7.png"/><Relationship Id="rId7" Type="http://schemas.openxmlformats.org/officeDocument/2006/relationships/image" Target="../media/image83.png"/><Relationship Id="rId12" Type="http://schemas.openxmlformats.org/officeDocument/2006/relationships/image" Target="../media/image53.jpg"/><Relationship Id="rId17" Type="http://schemas.openxmlformats.org/officeDocument/2006/relationships/image" Target="../media/image91.png"/><Relationship Id="rId2" Type="http://schemas.openxmlformats.org/officeDocument/2006/relationships/audio" Target="../media/media8.m4a"/><Relationship Id="rId16" Type="http://schemas.openxmlformats.org/officeDocument/2006/relationships/image" Target="../media/image90.svg"/><Relationship Id="rId20" Type="http://schemas.openxmlformats.org/officeDocument/2006/relationships/image" Target="../media/image94.svg"/><Relationship Id="rId1" Type="http://schemas.microsoft.com/office/2007/relationships/media" Target="../media/media8.m4a"/><Relationship Id="rId6" Type="http://schemas.openxmlformats.org/officeDocument/2006/relationships/image" Target="../media/image82.svg"/><Relationship Id="rId11" Type="http://schemas.openxmlformats.org/officeDocument/2006/relationships/image" Target="../media/image52.png"/><Relationship Id="rId5" Type="http://schemas.openxmlformats.org/officeDocument/2006/relationships/image" Target="../media/image81.png"/><Relationship Id="rId15" Type="http://schemas.openxmlformats.org/officeDocument/2006/relationships/image" Target="../media/image89.png"/><Relationship Id="rId10" Type="http://schemas.openxmlformats.org/officeDocument/2006/relationships/image" Target="../media/image86.svg"/><Relationship Id="rId19" Type="http://schemas.openxmlformats.org/officeDocument/2006/relationships/image" Target="../media/image93.png"/><Relationship Id="rId4" Type="http://schemas.openxmlformats.org/officeDocument/2006/relationships/notesSlide" Target="../notesSlides/notesSlide8.xml"/><Relationship Id="rId9" Type="http://schemas.openxmlformats.org/officeDocument/2006/relationships/image" Target="../media/image85.png"/><Relationship Id="rId14" Type="http://schemas.openxmlformats.org/officeDocument/2006/relationships/image" Target="../media/image88.svg"/></Relationships>
</file>

<file path=ppt/slides/_rels/slide9.xml.rels><?xml version="1.0" encoding="UTF-8" standalone="yes"?>
<Relationships xmlns="http://schemas.openxmlformats.org/package/2006/relationships"><Relationship Id="rId8" Type="http://schemas.openxmlformats.org/officeDocument/2006/relationships/image" Target="../media/image98.svg"/><Relationship Id="rId13" Type="http://schemas.openxmlformats.org/officeDocument/2006/relationships/image" Target="../media/image103.svg"/><Relationship Id="rId18" Type="http://schemas.openxmlformats.org/officeDocument/2006/relationships/image" Target="../media/image108.svg"/><Relationship Id="rId3" Type="http://schemas.openxmlformats.org/officeDocument/2006/relationships/slideLayout" Target="../slideLayouts/slideLayout2.xml"/><Relationship Id="rId21" Type="http://schemas.openxmlformats.org/officeDocument/2006/relationships/image" Target="../media/image81.png"/><Relationship Id="rId7" Type="http://schemas.openxmlformats.org/officeDocument/2006/relationships/image" Target="../media/image97.png"/><Relationship Id="rId12" Type="http://schemas.openxmlformats.org/officeDocument/2006/relationships/image" Target="../media/image102.png"/><Relationship Id="rId17" Type="http://schemas.openxmlformats.org/officeDocument/2006/relationships/image" Target="../media/image107.png"/><Relationship Id="rId25" Type="http://schemas.openxmlformats.org/officeDocument/2006/relationships/image" Target="../media/image7.png"/><Relationship Id="rId2" Type="http://schemas.openxmlformats.org/officeDocument/2006/relationships/audio" Target="../media/media9.m4a"/><Relationship Id="rId16" Type="http://schemas.openxmlformats.org/officeDocument/2006/relationships/image" Target="../media/image106.svg"/><Relationship Id="rId20" Type="http://schemas.openxmlformats.org/officeDocument/2006/relationships/image" Target="../media/image110.svg"/><Relationship Id="rId1" Type="http://schemas.microsoft.com/office/2007/relationships/media" Target="../media/media9.m4a"/><Relationship Id="rId6" Type="http://schemas.openxmlformats.org/officeDocument/2006/relationships/image" Target="../media/image96.svg"/><Relationship Id="rId11" Type="http://schemas.openxmlformats.org/officeDocument/2006/relationships/image" Target="../media/image101.svg"/><Relationship Id="rId24" Type="http://schemas.openxmlformats.org/officeDocument/2006/relationships/image" Target="../media/image111.png"/><Relationship Id="rId5" Type="http://schemas.openxmlformats.org/officeDocument/2006/relationships/image" Target="../media/image95.png"/><Relationship Id="rId15" Type="http://schemas.openxmlformats.org/officeDocument/2006/relationships/image" Target="../media/image105.png"/><Relationship Id="rId23" Type="http://schemas.openxmlformats.org/officeDocument/2006/relationships/image" Target="../media/image52.png"/><Relationship Id="rId10" Type="http://schemas.openxmlformats.org/officeDocument/2006/relationships/image" Target="../media/image100.svg"/><Relationship Id="rId19" Type="http://schemas.openxmlformats.org/officeDocument/2006/relationships/image" Target="../media/image109.png"/><Relationship Id="rId4" Type="http://schemas.openxmlformats.org/officeDocument/2006/relationships/notesSlide" Target="../notesSlides/notesSlide9.xml"/><Relationship Id="rId9" Type="http://schemas.openxmlformats.org/officeDocument/2006/relationships/image" Target="../media/image99.png"/><Relationship Id="rId14" Type="http://schemas.openxmlformats.org/officeDocument/2006/relationships/image" Target="../media/image104.svg"/><Relationship Id="rId22" Type="http://schemas.openxmlformats.org/officeDocument/2006/relationships/image" Target="../media/image82.svg"/></Relationships>
</file>

<file path=ppt/slides/_rels/slide10.xml.rels><?xml version="1.0" encoding="UTF-8" standalone="yes"?>
<Relationships xmlns="http://schemas.openxmlformats.org/package/2006/relationships"><Relationship Id="rId13" Type="http://schemas.openxmlformats.org/officeDocument/2006/relationships/image" Target="../media/image116.svg"/><Relationship Id="rId18" Type="http://schemas.openxmlformats.org/officeDocument/2006/relationships/image" Target="../media/image121.png"/><Relationship Id="rId26" Type="http://schemas.openxmlformats.org/officeDocument/2006/relationships/image" Target="../media/image129.png"/><Relationship Id="rId3" Type="http://schemas.openxmlformats.org/officeDocument/2006/relationships/slideLayout" Target="../slideLayouts/slideLayout2.xml"/><Relationship Id="rId21" Type="http://schemas.openxmlformats.org/officeDocument/2006/relationships/image" Target="../media/image124.svg"/><Relationship Id="rId34" Type="http://schemas.openxmlformats.org/officeDocument/2006/relationships/image" Target="../media/image135.png"/><Relationship Id="rId7" Type="http://schemas.openxmlformats.org/officeDocument/2006/relationships/image" Target="../media/image112.png"/><Relationship Id="rId12" Type="http://schemas.openxmlformats.org/officeDocument/2006/relationships/image" Target="../media/image115.png"/><Relationship Id="rId17" Type="http://schemas.openxmlformats.org/officeDocument/2006/relationships/image" Target="../media/image120.svg"/><Relationship Id="rId25" Type="http://schemas.openxmlformats.org/officeDocument/2006/relationships/image" Target="../media/image128.svg"/><Relationship Id="rId33" Type="http://schemas.openxmlformats.org/officeDocument/2006/relationships/image" Target="../media/image134.svg"/><Relationship Id="rId2" Type="http://schemas.openxmlformats.org/officeDocument/2006/relationships/audio" Target="../media/media10.m4a"/><Relationship Id="rId16" Type="http://schemas.openxmlformats.org/officeDocument/2006/relationships/image" Target="../media/image119.png"/><Relationship Id="rId20" Type="http://schemas.openxmlformats.org/officeDocument/2006/relationships/image" Target="../media/image123.png"/><Relationship Id="rId29" Type="http://schemas.openxmlformats.org/officeDocument/2006/relationships/image" Target="../media/image132.svg"/><Relationship Id="rId1" Type="http://schemas.microsoft.com/office/2007/relationships/media" Target="../media/media10.m4a"/><Relationship Id="rId6" Type="http://schemas.openxmlformats.org/officeDocument/2006/relationships/image" Target="../media/image111.png"/><Relationship Id="rId11" Type="http://schemas.openxmlformats.org/officeDocument/2006/relationships/image" Target="../media/image114.svg"/><Relationship Id="rId24" Type="http://schemas.openxmlformats.org/officeDocument/2006/relationships/image" Target="../media/image127.png"/><Relationship Id="rId32" Type="http://schemas.openxmlformats.org/officeDocument/2006/relationships/image" Target="../media/image133.png"/><Relationship Id="rId5" Type="http://schemas.openxmlformats.org/officeDocument/2006/relationships/image" Target="../media/image52.png"/><Relationship Id="rId15" Type="http://schemas.openxmlformats.org/officeDocument/2006/relationships/image" Target="../media/image118.svg"/><Relationship Id="rId23" Type="http://schemas.openxmlformats.org/officeDocument/2006/relationships/image" Target="../media/image126.svg"/><Relationship Id="rId28" Type="http://schemas.openxmlformats.org/officeDocument/2006/relationships/image" Target="../media/image131.png"/><Relationship Id="rId36" Type="http://schemas.openxmlformats.org/officeDocument/2006/relationships/image" Target="../media/image137.svg"/><Relationship Id="rId10" Type="http://schemas.openxmlformats.org/officeDocument/2006/relationships/image" Target="../media/image66.png"/><Relationship Id="rId19" Type="http://schemas.openxmlformats.org/officeDocument/2006/relationships/image" Target="../media/image122.svg"/><Relationship Id="rId31" Type="http://schemas.openxmlformats.org/officeDocument/2006/relationships/image" Target="../media/image108.svg"/><Relationship Id="rId4" Type="http://schemas.openxmlformats.org/officeDocument/2006/relationships/notesSlide" Target="../notesSlides/notesSlide10.xml"/><Relationship Id="rId9" Type="http://schemas.openxmlformats.org/officeDocument/2006/relationships/image" Target="../media/image7.png"/><Relationship Id="rId14" Type="http://schemas.openxmlformats.org/officeDocument/2006/relationships/image" Target="../media/image117.png"/><Relationship Id="rId22" Type="http://schemas.openxmlformats.org/officeDocument/2006/relationships/image" Target="../media/image125.png"/><Relationship Id="rId27" Type="http://schemas.openxmlformats.org/officeDocument/2006/relationships/image" Target="../media/image130.svg"/><Relationship Id="rId30" Type="http://schemas.openxmlformats.org/officeDocument/2006/relationships/image" Target="../media/image107.png"/><Relationship Id="rId35" Type="http://schemas.openxmlformats.org/officeDocument/2006/relationships/image" Target="../media/image136.svg"/><Relationship Id="rId8" Type="http://schemas.openxmlformats.org/officeDocument/2006/relationships/image" Target="../media/image113.svg"/></Relationships>
</file>

<file path=ppt/slides/_rels/slide11.xml.rels><?xml version="1.0" encoding="UTF-8" standalone="yes"?>
<Relationships xmlns="http://schemas.openxmlformats.org/package/2006/relationships"><Relationship Id="rId8" Type="http://schemas.openxmlformats.org/officeDocument/2006/relationships/image" Target="../media/image141.svg"/><Relationship Id="rId13" Type="http://schemas.openxmlformats.org/officeDocument/2006/relationships/image" Target="../media/image144.png"/><Relationship Id="rId18" Type="http://schemas.openxmlformats.org/officeDocument/2006/relationships/image" Target="../media/image149.svg"/><Relationship Id="rId3" Type="http://schemas.openxmlformats.org/officeDocument/2006/relationships/slideLayout" Target="../slideLayouts/slideLayout2.xml"/><Relationship Id="rId21" Type="http://schemas.openxmlformats.org/officeDocument/2006/relationships/image" Target="../media/image152.png"/><Relationship Id="rId7" Type="http://schemas.openxmlformats.org/officeDocument/2006/relationships/image" Target="../media/image140.png"/><Relationship Id="rId12" Type="http://schemas.openxmlformats.org/officeDocument/2006/relationships/image" Target="../media/image143.svg"/><Relationship Id="rId17" Type="http://schemas.openxmlformats.org/officeDocument/2006/relationships/image" Target="../media/image148.png"/><Relationship Id="rId2" Type="http://schemas.openxmlformats.org/officeDocument/2006/relationships/audio" Target="../media/media11.m4a"/><Relationship Id="rId16" Type="http://schemas.openxmlformats.org/officeDocument/2006/relationships/image" Target="../media/image147.svg"/><Relationship Id="rId20" Type="http://schemas.openxmlformats.org/officeDocument/2006/relationships/image" Target="../media/image151.svg"/><Relationship Id="rId1" Type="http://schemas.microsoft.com/office/2007/relationships/media" Target="../media/media11.m4a"/><Relationship Id="rId6" Type="http://schemas.openxmlformats.org/officeDocument/2006/relationships/image" Target="../media/image139.svg"/><Relationship Id="rId11" Type="http://schemas.openxmlformats.org/officeDocument/2006/relationships/image" Target="../media/image142.png"/><Relationship Id="rId5" Type="http://schemas.openxmlformats.org/officeDocument/2006/relationships/image" Target="../media/image138.png"/><Relationship Id="rId15" Type="http://schemas.openxmlformats.org/officeDocument/2006/relationships/image" Target="../media/image146.png"/><Relationship Id="rId23" Type="http://schemas.openxmlformats.org/officeDocument/2006/relationships/image" Target="../media/image7.png"/><Relationship Id="rId10" Type="http://schemas.openxmlformats.org/officeDocument/2006/relationships/image" Target="../media/image110.svg"/><Relationship Id="rId19" Type="http://schemas.openxmlformats.org/officeDocument/2006/relationships/image" Target="../media/image150.png"/><Relationship Id="rId4" Type="http://schemas.openxmlformats.org/officeDocument/2006/relationships/notesSlide" Target="../notesSlides/notesSlide11.xml"/><Relationship Id="rId9" Type="http://schemas.openxmlformats.org/officeDocument/2006/relationships/image" Target="../media/image109.png"/><Relationship Id="rId14" Type="http://schemas.openxmlformats.org/officeDocument/2006/relationships/image" Target="../media/image145.svg"/><Relationship Id="rId22" Type="http://schemas.openxmlformats.org/officeDocument/2006/relationships/image" Target="../media/image153.svg"/></Relationships>
</file>

<file path=ppt/slides/_rels/slide12.xml.rels><?xml version="1.0" encoding="UTF-8" standalone="yes"?>
<Relationships xmlns="http://schemas.openxmlformats.org/package/2006/relationships"><Relationship Id="rId8" Type="http://schemas.openxmlformats.org/officeDocument/2006/relationships/image" Target="../media/image154.png"/><Relationship Id="rId13" Type="http://schemas.openxmlformats.org/officeDocument/2006/relationships/image" Target="../media/image159.svg"/><Relationship Id="rId18" Type="http://schemas.openxmlformats.org/officeDocument/2006/relationships/image" Target="../media/image164.png"/><Relationship Id="rId26" Type="http://schemas.openxmlformats.org/officeDocument/2006/relationships/image" Target="../media/image172.png"/><Relationship Id="rId3" Type="http://schemas.openxmlformats.org/officeDocument/2006/relationships/slideLayout" Target="../slideLayouts/slideLayout2.xml"/><Relationship Id="rId21" Type="http://schemas.openxmlformats.org/officeDocument/2006/relationships/image" Target="../media/image167.svg"/><Relationship Id="rId7" Type="http://schemas.openxmlformats.org/officeDocument/2006/relationships/image" Target="../media/image10.svg"/><Relationship Id="rId12" Type="http://schemas.openxmlformats.org/officeDocument/2006/relationships/image" Target="../media/image158.png"/><Relationship Id="rId17" Type="http://schemas.openxmlformats.org/officeDocument/2006/relationships/image" Target="../media/image163.svg"/><Relationship Id="rId25" Type="http://schemas.openxmlformats.org/officeDocument/2006/relationships/image" Target="../media/image171.svg"/><Relationship Id="rId2" Type="http://schemas.openxmlformats.org/officeDocument/2006/relationships/audio" Target="../media/media12.m4a"/><Relationship Id="rId16" Type="http://schemas.openxmlformats.org/officeDocument/2006/relationships/image" Target="../media/image162.png"/><Relationship Id="rId20" Type="http://schemas.openxmlformats.org/officeDocument/2006/relationships/image" Target="../media/image166.png"/><Relationship Id="rId29" Type="http://schemas.openxmlformats.org/officeDocument/2006/relationships/image" Target="../media/image153.svg"/><Relationship Id="rId1" Type="http://schemas.microsoft.com/office/2007/relationships/media" Target="../media/media12.m4a"/><Relationship Id="rId6" Type="http://schemas.openxmlformats.org/officeDocument/2006/relationships/image" Target="../media/image8.png"/><Relationship Id="rId11" Type="http://schemas.openxmlformats.org/officeDocument/2006/relationships/image" Target="../media/image157.svg"/><Relationship Id="rId24" Type="http://schemas.openxmlformats.org/officeDocument/2006/relationships/image" Target="../media/image170.png"/><Relationship Id="rId5" Type="http://schemas.openxmlformats.org/officeDocument/2006/relationships/image" Target="../media/image7.png"/><Relationship Id="rId15" Type="http://schemas.openxmlformats.org/officeDocument/2006/relationships/image" Target="../media/image161.svg"/><Relationship Id="rId23" Type="http://schemas.openxmlformats.org/officeDocument/2006/relationships/image" Target="../media/image169.svg"/><Relationship Id="rId28" Type="http://schemas.openxmlformats.org/officeDocument/2006/relationships/image" Target="../media/image152.png"/><Relationship Id="rId10" Type="http://schemas.openxmlformats.org/officeDocument/2006/relationships/image" Target="../media/image156.png"/><Relationship Id="rId19" Type="http://schemas.openxmlformats.org/officeDocument/2006/relationships/image" Target="../media/image165.svg"/><Relationship Id="rId4" Type="http://schemas.openxmlformats.org/officeDocument/2006/relationships/notesSlide" Target="../notesSlides/notesSlide12.xml"/><Relationship Id="rId9" Type="http://schemas.openxmlformats.org/officeDocument/2006/relationships/image" Target="../media/image155.svg"/><Relationship Id="rId14" Type="http://schemas.openxmlformats.org/officeDocument/2006/relationships/image" Target="../media/image160.png"/><Relationship Id="rId22" Type="http://schemas.openxmlformats.org/officeDocument/2006/relationships/image" Target="../media/image168.png"/><Relationship Id="rId27" Type="http://schemas.openxmlformats.org/officeDocument/2006/relationships/image" Target="../media/image173.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10BA81C-376E-4A4A-893E-869F9C8471AF}"/>
              </a:ext>
            </a:extLst>
          </p:cNvPr>
          <p:cNvSpPr/>
          <p:nvPr/>
        </p:nvSpPr>
        <p:spPr>
          <a:xfrm rot="21121081">
            <a:off x="62750" y="-247785"/>
            <a:ext cx="1206649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634DBBE6-2012-47FA-B3FE-74EBDCA86CD6}"/>
              </a:ext>
            </a:extLst>
          </p:cNvPr>
          <p:cNvSpPr/>
          <p:nvPr/>
        </p:nvSpPr>
        <p:spPr>
          <a:xfrm>
            <a:off x="0" y="632465"/>
            <a:ext cx="12192000" cy="830997"/>
          </a:xfrm>
          <a:prstGeom prst="rect">
            <a:avLst/>
          </a:prstGeom>
          <a:noFill/>
        </p:spPr>
        <p:txBody>
          <a:bodyPr wrap="square" lIns="91440" tIns="45720" rIns="91440" bIns="45720">
            <a:spAutoFit/>
          </a:bodyPr>
          <a:lstStyle/>
          <a:p>
            <a:pPr algn="ctr"/>
            <a:r>
              <a:rPr lang="en-US" sz="48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Assessment of a Digital Media Organisation</a:t>
            </a:r>
          </a:p>
        </p:txBody>
      </p:sp>
      <p:sp>
        <p:nvSpPr>
          <p:cNvPr id="7" name="Rectangle 6">
            <a:extLst>
              <a:ext uri="{FF2B5EF4-FFF2-40B4-BE49-F238E27FC236}">
                <a16:creationId xmlns:a16="http://schemas.microsoft.com/office/drawing/2014/main" id="{6E70AC45-A305-4A88-A267-DACDB9F9C70E}"/>
              </a:ext>
            </a:extLst>
          </p:cNvPr>
          <p:cNvSpPr/>
          <p:nvPr/>
        </p:nvSpPr>
        <p:spPr>
          <a:xfrm>
            <a:off x="4644254" y="2833111"/>
            <a:ext cx="2903489" cy="2585323"/>
          </a:xfrm>
          <a:prstGeom prst="rect">
            <a:avLst/>
          </a:prstGeom>
          <a:noFill/>
        </p:spPr>
        <p:txBody>
          <a:bodyPr wrap="square" lIns="91440" tIns="45720" rIns="91440" bIns="45720">
            <a:spAutoFit/>
          </a:bodyPr>
          <a:lstStyle/>
          <a:p>
            <a:pPr algn="ctr"/>
            <a:r>
              <a:rPr lang="en-GB" sz="5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Digital</a:t>
            </a:r>
            <a:br>
              <a:rPr lang="en-GB" sz="5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br>
            <a:r>
              <a:rPr lang="en-GB" sz="5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Media</a:t>
            </a:r>
            <a:br>
              <a:rPr lang="en-GB" sz="5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br>
            <a:r>
              <a:rPr lang="en-GB" sz="5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Industry</a:t>
            </a:r>
            <a:endParaRPr lang="en-GB" sz="5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grpSp>
        <p:nvGrpSpPr>
          <p:cNvPr id="19" name="Group 18">
            <a:extLst>
              <a:ext uri="{FF2B5EF4-FFF2-40B4-BE49-F238E27FC236}">
                <a16:creationId xmlns:a16="http://schemas.microsoft.com/office/drawing/2014/main" id="{1898BA1A-CA0F-4CCA-9EDB-E83771295BB7}"/>
              </a:ext>
            </a:extLst>
          </p:cNvPr>
          <p:cNvGrpSpPr/>
          <p:nvPr/>
        </p:nvGrpSpPr>
        <p:grpSpPr>
          <a:xfrm>
            <a:off x="1842949" y="2191636"/>
            <a:ext cx="1610686" cy="1566044"/>
            <a:chOff x="1842949" y="2191636"/>
            <a:chExt cx="1610686" cy="1566044"/>
          </a:xfrm>
        </p:grpSpPr>
        <p:sp>
          <p:nvSpPr>
            <p:cNvPr id="10" name="Speech Bubble: Oval 9">
              <a:extLst>
                <a:ext uri="{FF2B5EF4-FFF2-40B4-BE49-F238E27FC236}">
                  <a16:creationId xmlns:a16="http://schemas.microsoft.com/office/drawing/2014/main" id="{6E53B53D-F316-49DB-A14E-5EC3A3A5FA86}"/>
                </a:ext>
              </a:extLst>
            </p:cNvPr>
            <p:cNvSpPr/>
            <p:nvPr/>
          </p:nvSpPr>
          <p:spPr>
            <a:xfrm rot="20532035" flipH="1">
              <a:off x="1842949" y="2191636"/>
              <a:ext cx="1610686" cy="1566044"/>
            </a:xfrm>
            <a:prstGeom prst="wedgeEllipseCallout">
              <a:avLst>
                <a:gd name="adj1" fmla="val -56546"/>
                <a:gd name="adj2" fmla="val 42106"/>
              </a:avLst>
            </a:prstGeom>
            <a:ln w="3175">
              <a:solidFill>
                <a:srgbClr val="333F5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pic>
          <p:nvPicPr>
            <p:cNvPr id="14" name="Graphic 13" descr="Newspaper">
              <a:extLst>
                <a:ext uri="{FF2B5EF4-FFF2-40B4-BE49-F238E27FC236}">
                  <a16:creationId xmlns:a16="http://schemas.microsoft.com/office/drawing/2014/main" id="{5FEE6325-7F26-4422-83AC-F18E05293D4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191092" y="2514600"/>
              <a:ext cx="914400" cy="914400"/>
            </a:xfrm>
            <a:prstGeom prst="rect">
              <a:avLst/>
            </a:prstGeom>
          </p:spPr>
        </p:pic>
      </p:grpSp>
      <p:grpSp>
        <p:nvGrpSpPr>
          <p:cNvPr id="20" name="Group 19">
            <a:extLst>
              <a:ext uri="{FF2B5EF4-FFF2-40B4-BE49-F238E27FC236}">
                <a16:creationId xmlns:a16="http://schemas.microsoft.com/office/drawing/2014/main" id="{C482D3A7-D788-4494-ACDF-898545931BA9}"/>
              </a:ext>
            </a:extLst>
          </p:cNvPr>
          <p:cNvGrpSpPr/>
          <p:nvPr/>
        </p:nvGrpSpPr>
        <p:grpSpPr>
          <a:xfrm>
            <a:off x="1936625" y="4751677"/>
            <a:ext cx="1610686" cy="1566044"/>
            <a:chOff x="1936625" y="4751677"/>
            <a:chExt cx="1610686" cy="1566044"/>
          </a:xfrm>
        </p:grpSpPr>
        <p:sp>
          <p:nvSpPr>
            <p:cNvPr id="11" name="Speech Bubble: Oval 10">
              <a:extLst>
                <a:ext uri="{FF2B5EF4-FFF2-40B4-BE49-F238E27FC236}">
                  <a16:creationId xmlns:a16="http://schemas.microsoft.com/office/drawing/2014/main" id="{174DBD9B-E887-460A-93B3-6ED707ADC8B3}"/>
                </a:ext>
              </a:extLst>
            </p:cNvPr>
            <p:cNvSpPr/>
            <p:nvPr/>
          </p:nvSpPr>
          <p:spPr>
            <a:xfrm rot="20532035" flipH="1">
              <a:off x="1936625" y="4751677"/>
              <a:ext cx="1610686" cy="1566044"/>
            </a:xfrm>
            <a:prstGeom prst="wedgeEllipseCallout">
              <a:avLst>
                <a:gd name="adj1" fmla="val -69956"/>
                <a:gd name="adj2" fmla="val 2650"/>
              </a:avLst>
            </a:prstGeom>
            <a:ln w="19050">
              <a:solidFill>
                <a:srgbClr val="333F5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16" name="Graphic 15" descr="Smart Phone">
              <a:extLst>
                <a:ext uri="{FF2B5EF4-FFF2-40B4-BE49-F238E27FC236}">
                  <a16:creationId xmlns:a16="http://schemas.microsoft.com/office/drawing/2014/main" id="{C5B0B5B5-3CB4-45AC-9226-913CFADF221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0800000">
              <a:off x="2284768" y="5077499"/>
              <a:ext cx="914400" cy="914400"/>
            </a:xfrm>
            <a:prstGeom prst="rect">
              <a:avLst/>
            </a:prstGeom>
          </p:spPr>
        </p:pic>
      </p:grpSp>
      <p:grpSp>
        <p:nvGrpSpPr>
          <p:cNvPr id="21" name="Group 20">
            <a:extLst>
              <a:ext uri="{FF2B5EF4-FFF2-40B4-BE49-F238E27FC236}">
                <a16:creationId xmlns:a16="http://schemas.microsoft.com/office/drawing/2014/main" id="{C39E59BC-65C2-41AF-81C3-49A422C73E88}"/>
              </a:ext>
            </a:extLst>
          </p:cNvPr>
          <p:cNvGrpSpPr/>
          <p:nvPr/>
        </p:nvGrpSpPr>
        <p:grpSpPr>
          <a:xfrm>
            <a:off x="8873531" y="2645978"/>
            <a:ext cx="1610686" cy="1566044"/>
            <a:chOff x="8873531" y="2645978"/>
            <a:chExt cx="1610686" cy="1566044"/>
          </a:xfrm>
        </p:grpSpPr>
        <p:sp>
          <p:nvSpPr>
            <p:cNvPr id="12" name="Speech Bubble: Oval 11">
              <a:extLst>
                <a:ext uri="{FF2B5EF4-FFF2-40B4-BE49-F238E27FC236}">
                  <a16:creationId xmlns:a16="http://schemas.microsoft.com/office/drawing/2014/main" id="{29F1B291-9406-4F30-A87A-B6A653CF44C2}"/>
                </a:ext>
              </a:extLst>
            </p:cNvPr>
            <p:cNvSpPr/>
            <p:nvPr/>
          </p:nvSpPr>
          <p:spPr>
            <a:xfrm rot="20532035" flipH="1">
              <a:off x="8873531" y="2645978"/>
              <a:ext cx="1610686" cy="1566044"/>
            </a:xfrm>
            <a:prstGeom prst="wedgeEllipseCallout">
              <a:avLst>
                <a:gd name="adj1" fmla="val 70956"/>
                <a:gd name="adj2" fmla="val -5059"/>
              </a:avLst>
            </a:prstGeom>
            <a:ln w="3175">
              <a:solidFill>
                <a:srgbClr val="333F5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pic>
          <p:nvPicPr>
            <p:cNvPr id="18" name="Graphic 17" descr="Internet">
              <a:extLst>
                <a:ext uri="{FF2B5EF4-FFF2-40B4-BE49-F238E27FC236}">
                  <a16:creationId xmlns:a16="http://schemas.microsoft.com/office/drawing/2014/main" id="{906296BA-0717-4AD2-869E-16E56082503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221674" y="2971800"/>
              <a:ext cx="914400" cy="914400"/>
            </a:xfrm>
            <a:prstGeom prst="rect">
              <a:avLst/>
            </a:prstGeom>
          </p:spPr>
        </p:pic>
      </p:grpSp>
      <p:sp>
        <p:nvSpPr>
          <p:cNvPr id="26" name="TextBox 25">
            <a:extLst>
              <a:ext uri="{FF2B5EF4-FFF2-40B4-BE49-F238E27FC236}">
                <a16:creationId xmlns:a16="http://schemas.microsoft.com/office/drawing/2014/main" id="{21695535-9469-44F3-A462-81979B0178EA}"/>
              </a:ext>
            </a:extLst>
          </p:cNvPr>
          <p:cNvSpPr txBox="1"/>
          <p:nvPr/>
        </p:nvSpPr>
        <p:spPr>
          <a:xfrm>
            <a:off x="9221674" y="6264812"/>
            <a:ext cx="2970326" cy="523220"/>
          </a:xfrm>
          <a:prstGeom prst="rect">
            <a:avLst/>
          </a:prstGeom>
          <a:noFill/>
        </p:spPr>
        <p:txBody>
          <a:bodyPr wrap="square" rtlCol="0">
            <a:spAutoFit/>
          </a:bodyPr>
          <a:lstStyle/>
          <a:p>
            <a:pPr algn="r"/>
            <a:r>
              <a:rPr lang="en-GB" sz="1400" b="1" dirty="0"/>
              <a:t>Nicole Williams 1802680 </a:t>
            </a:r>
            <a:br>
              <a:rPr lang="en-GB" sz="1400" b="1" dirty="0"/>
            </a:br>
            <a:r>
              <a:rPr lang="en-GB" sz="1400" b="1" dirty="0"/>
              <a:t>Digital Entrepreneurship BMMB7002</a:t>
            </a:r>
          </a:p>
        </p:txBody>
      </p:sp>
      <p:sp>
        <p:nvSpPr>
          <p:cNvPr id="2" name="Star: 8 Points 1">
            <a:extLst>
              <a:ext uri="{FF2B5EF4-FFF2-40B4-BE49-F238E27FC236}">
                <a16:creationId xmlns:a16="http://schemas.microsoft.com/office/drawing/2014/main" id="{FABB0073-3742-461E-8EE3-7646AF49C718}"/>
              </a:ext>
            </a:extLst>
          </p:cNvPr>
          <p:cNvSpPr/>
          <p:nvPr/>
        </p:nvSpPr>
        <p:spPr>
          <a:xfrm>
            <a:off x="3881579" y="1950394"/>
            <a:ext cx="4428835" cy="4350755"/>
          </a:xfrm>
          <a:prstGeom prst="star8">
            <a:avLst/>
          </a:prstGeom>
          <a:noFill/>
          <a:ln w="19050">
            <a:solidFill>
              <a:srgbClr val="333F50"/>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New Recording">
            <a:hlinkClick r:id="" action="ppaction://media"/>
            <a:extLst>
              <a:ext uri="{FF2B5EF4-FFF2-40B4-BE49-F238E27FC236}">
                <a16:creationId xmlns:a16="http://schemas.microsoft.com/office/drawing/2014/main" id="{CE2B0DA9-5B87-40A5-9547-1CDA042430E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0" y="0"/>
            <a:ext cx="609600" cy="609600"/>
          </a:xfrm>
          <a:prstGeom prst="rect">
            <a:avLst/>
          </a:prstGeom>
        </p:spPr>
      </p:pic>
    </p:spTree>
    <p:extLst>
      <p:ext uri="{BB962C8B-B14F-4D97-AF65-F5344CB8AC3E}">
        <p14:creationId xmlns:p14="http://schemas.microsoft.com/office/powerpoint/2010/main" val="3777314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18" fill="hold"/>
                                        <p:tgtEl>
                                          <p:spTgt spid="3"/>
                                        </p:tgtEl>
                                      </p:cBhvr>
                                    </p:cmd>
                                  </p:childTnLst>
                                </p:cTn>
                              </p:par>
                              <p:par>
                                <p:cTn id="7" presetID="1" presetClass="entr" presetSubtype="0" fill="hold" nodeType="withEffect">
                                  <p:stCondLst>
                                    <p:cond delay="0"/>
                                  </p:stCondLst>
                                  <p:iterate type="lt">
                                    <p:tmAbs val="100"/>
                                  </p:iterate>
                                  <p:childTnLst>
                                    <p:set>
                                      <p:cBhvr>
                                        <p:cTn id="8" dur="1" fill="hold">
                                          <p:stCondLst>
                                            <p:cond delay="0"/>
                                          </p:stCondLst>
                                        </p:cTn>
                                        <p:tgtEl>
                                          <p:spTgt spid="4">
                                            <p:txEl>
                                              <p:pRg st="0" end="0"/>
                                            </p:txEl>
                                          </p:spTgt>
                                        </p:tgtEl>
                                        <p:attrNameLst>
                                          <p:attrName>style.visibility</p:attrName>
                                        </p:attrNameLst>
                                      </p:cBhvr>
                                      <p:to>
                                        <p:strVal val="visible"/>
                                      </p:to>
                                    </p:set>
                                  </p:childTnLst>
                                </p:cTn>
                              </p:par>
                              <p:par>
                                <p:cTn id="9" presetID="1" presetClass="entr" presetSubtype="0" fill="hold" nodeType="withEffect">
                                  <p:stCondLst>
                                    <p:cond delay="6000"/>
                                  </p:stCondLst>
                                  <p:iterate type="lt">
                                    <p:tmAbs val="100"/>
                                  </p:iterate>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par>
                          <p:cTn id="11" fill="hold">
                            <p:stCondLst>
                              <p:cond delay="8518"/>
                            </p:stCondLst>
                            <p:childTnLst>
                              <p:par>
                                <p:cTn id="12" presetID="21" presetClass="entr" presetSubtype="1" fill="hold" grpId="0" nodeType="after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heel(1)">
                                      <p:cBhvr>
                                        <p:cTn id="14" dur="982"/>
                                        <p:tgtEl>
                                          <p:spTgt spid="2"/>
                                        </p:tgtEl>
                                      </p:cBhvr>
                                    </p:animEffect>
                                  </p:childTnLst>
                                </p:cTn>
                              </p:par>
                              <p:par>
                                <p:cTn id="15" presetID="2" presetClass="entr" presetSubtype="8"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anim calcmode="lin" valueType="num">
                                      <p:cBhvr additive="base">
                                        <p:cTn id="17" dur="1000" fill="hold"/>
                                        <p:tgtEl>
                                          <p:spTgt spid="19"/>
                                        </p:tgtEl>
                                        <p:attrNameLst>
                                          <p:attrName>ppt_x</p:attrName>
                                        </p:attrNameLst>
                                      </p:cBhvr>
                                      <p:tavLst>
                                        <p:tav tm="0">
                                          <p:val>
                                            <p:strVal val="0-#ppt_w/2"/>
                                          </p:val>
                                        </p:tav>
                                        <p:tav tm="100000">
                                          <p:val>
                                            <p:strVal val="#ppt_x"/>
                                          </p:val>
                                        </p:tav>
                                      </p:tavLst>
                                    </p:anim>
                                    <p:anim calcmode="lin" valueType="num">
                                      <p:cBhvr additive="base">
                                        <p:cTn id="18" dur="1000" fill="hold"/>
                                        <p:tgtEl>
                                          <p:spTgt spid="19"/>
                                        </p:tgtEl>
                                        <p:attrNameLst>
                                          <p:attrName>ppt_y</p:attrName>
                                        </p:attrNameLst>
                                      </p:cBhvr>
                                      <p:tavLst>
                                        <p:tav tm="0">
                                          <p:val>
                                            <p:strVal val="#ppt_y"/>
                                          </p:val>
                                        </p:tav>
                                        <p:tav tm="100000">
                                          <p:val>
                                            <p:strVal val="#ppt_y"/>
                                          </p:val>
                                        </p:tav>
                                      </p:tavLst>
                                    </p:anim>
                                  </p:childTnLst>
                                </p:cTn>
                              </p:par>
                            </p:childTnLst>
                          </p:cTn>
                        </p:par>
                        <p:par>
                          <p:cTn id="19" fill="hold">
                            <p:stCondLst>
                              <p:cond delay="9518"/>
                            </p:stCondLst>
                            <p:childTnLst>
                              <p:par>
                                <p:cTn id="20" presetID="2" presetClass="entr" presetSubtype="2" fill="hold" nodeType="afterEffect">
                                  <p:stCondLst>
                                    <p:cond delay="0"/>
                                  </p:stCondLst>
                                  <p:childTnLst>
                                    <p:set>
                                      <p:cBhvr>
                                        <p:cTn id="21" dur="1" fill="hold">
                                          <p:stCondLst>
                                            <p:cond delay="0"/>
                                          </p:stCondLst>
                                        </p:cTn>
                                        <p:tgtEl>
                                          <p:spTgt spid="21"/>
                                        </p:tgtEl>
                                        <p:attrNameLst>
                                          <p:attrName>style.visibility</p:attrName>
                                        </p:attrNameLst>
                                      </p:cBhvr>
                                      <p:to>
                                        <p:strVal val="visible"/>
                                      </p:to>
                                    </p:set>
                                    <p:anim calcmode="lin" valueType="num">
                                      <p:cBhvr additive="base">
                                        <p:cTn id="22" dur="1000" fill="hold"/>
                                        <p:tgtEl>
                                          <p:spTgt spid="21"/>
                                        </p:tgtEl>
                                        <p:attrNameLst>
                                          <p:attrName>ppt_x</p:attrName>
                                        </p:attrNameLst>
                                      </p:cBhvr>
                                      <p:tavLst>
                                        <p:tav tm="0">
                                          <p:val>
                                            <p:strVal val="1+#ppt_w/2"/>
                                          </p:val>
                                        </p:tav>
                                        <p:tav tm="100000">
                                          <p:val>
                                            <p:strVal val="#ppt_x"/>
                                          </p:val>
                                        </p:tav>
                                      </p:tavLst>
                                    </p:anim>
                                    <p:anim calcmode="lin" valueType="num">
                                      <p:cBhvr additive="base">
                                        <p:cTn id="23" dur="1000" fill="hold"/>
                                        <p:tgtEl>
                                          <p:spTgt spid="21"/>
                                        </p:tgtEl>
                                        <p:attrNameLst>
                                          <p:attrName>ppt_y</p:attrName>
                                        </p:attrNameLst>
                                      </p:cBhvr>
                                      <p:tavLst>
                                        <p:tav tm="0">
                                          <p:val>
                                            <p:strVal val="#ppt_y"/>
                                          </p:val>
                                        </p:tav>
                                        <p:tav tm="100000">
                                          <p:val>
                                            <p:strVal val="#ppt_y"/>
                                          </p:val>
                                        </p:tav>
                                      </p:tavLst>
                                    </p:anim>
                                  </p:childTnLst>
                                </p:cTn>
                              </p:par>
                            </p:childTnLst>
                          </p:cTn>
                        </p:par>
                        <p:par>
                          <p:cTn id="24" fill="hold">
                            <p:stCondLst>
                              <p:cond delay="10518"/>
                            </p:stCondLst>
                            <p:childTnLst>
                              <p:par>
                                <p:cTn id="25" presetID="2" presetClass="entr" presetSubtype="8" fill="hold" nodeType="afterEffect">
                                  <p:stCondLst>
                                    <p:cond delay="0"/>
                                  </p:stCondLst>
                                  <p:childTnLst>
                                    <p:set>
                                      <p:cBhvr>
                                        <p:cTn id="26" dur="1" fill="hold">
                                          <p:stCondLst>
                                            <p:cond delay="0"/>
                                          </p:stCondLst>
                                        </p:cTn>
                                        <p:tgtEl>
                                          <p:spTgt spid="20"/>
                                        </p:tgtEl>
                                        <p:attrNameLst>
                                          <p:attrName>style.visibility</p:attrName>
                                        </p:attrNameLst>
                                      </p:cBhvr>
                                      <p:to>
                                        <p:strVal val="visible"/>
                                      </p:to>
                                    </p:set>
                                    <p:anim calcmode="lin" valueType="num">
                                      <p:cBhvr additive="base">
                                        <p:cTn id="27" dur="1000" fill="hold"/>
                                        <p:tgtEl>
                                          <p:spTgt spid="20"/>
                                        </p:tgtEl>
                                        <p:attrNameLst>
                                          <p:attrName>ppt_x</p:attrName>
                                        </p:attrNameLst>
                                      </p:cBhvr>
                                      <p:tavLst>
                                        <p:tav tm="0">
                                          <p:val>
                                            <p:strVal val="0-#ppt_w/2"/>
                                          </p:val>
                                        </p:tav>
                                        <p:tav tm="100000">
                                          <p:val>
                                            <p:strVal val="#ppt_x"/>
                                          </p:val>
                                        </p:tav>
                                      </p:tavLst>
                                    </p:anim>
                                    <p:anim calcmode="lin" valueType="num">
                                      <p:cBhvr additive="base">
                                        <p:cTn id="28" dur="1000" fill="hold"/>
                                        <p:tgtEl>
                                          <p:spTgt spid="20"/>
                                        </p:tgtEl>
                                        <p:attrNameLst>
                                          <p:attrName>ppt_y</p:attrName>
                                        </p:attrNameLst>
                                      </p:cBhvr>
                                      <p:tavLst>
                                        <p:tav tm="0">
                                          <p:val>
                                            <p:strVal val="#ppt_y"/>
                                          </p:val>
                                        </p:tav>
                                        <p:tav tm="100000">
                                          <p:val>
                                            <p:strVal val="#ppt_y"/>
                                          </p:val>
                                        </p:tav>
                                      </p:tavLst>
                                    </p:anim>
                                  </p:childTnLst>
                                </p:cTn>
                              </p:par>
                            </p:childTnLst>
                          </p:cTn>
                        </p:par>
                        <p:par>
                          <p:cTn id="29" fill="hold">
                            <p:stCondLst>
                              <p:cond delay="11518"/>
                            </p:stCondLst>
                            <p:childTnLst>
                              <p:par>
                                <p:cTn id="30" presetID="22" presetClass="entr" presetSubtype="8" fill="hold" grpId="0" nodeType="afterEffect">
                                  <p:stCondLst>
                                    <p:cond delay="0"/>
                                  </p:stCondLst>
                                  <p:childTnLst>
                                    <p:set>
                                      <p:cBhvr>
                                        <p:cTn id="31" dur="1" fill="hold">
                                          <p:stCondLst>
                                            <p:cond delay="0"/>
                                          </p:stCondLst>
                                        </p:cTn>
                                        <p:tgtEl>
                                          <p:spTgt spid="26"/>
                                        </p:tgtEl>
                                        <p:attrNameLst>
                                          <p:attrName>style.visibility</p:attrName>
                                        </p:attrNameLst>
                                      </p:cBhvr>
                                      <p:to>
                                        <p:strVal val="visible"/>
                                      </p:to>
                                    </p:set>
                                    <p:animEffect transition="in" filter="wipe(left)">
                                      <p:cBhvr>
                                        <p:cTn id="32" dur="10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33" fill="hold" display="0">
                  <p:stCondLst>
                    <p:cond delay="indefinite"/>
                  </p:stCondLst>
                  <p:endCondLst>
                    <p:cond evt="onStopAudio" delay="0">
                      <p:tgtEl>
                        <p:sldTgt/>
                      </p:tgtEl>
                    </p:cond>
                  </p:endCondLst>
                </p:cTn>
                <p:tgtEl>
                  <p:spTgt spid="3"/>
                </p:tgtEl>
              </p:cMediaNode>
            </p:audio>
          </p:childTnLst>
        </p:cTn>
      </p:par>
    </p:tnLst>
    <p:bldLst>
      <p:bldP spid="26" grpId="0"/>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C4FAF-0983-4DEA-82AD-74302189C240}"/>
              </a:ext>
            </a:extLst>
          </p:cNvPr>
          <p:cNvSpPr>
            <a:spLocks noGrp="1"/>
          </p:cNvSpPr>
          <p:nvPr>
            <p:ph type="title"/>
          </p:nvPr>
        </p:nvSpPr>
        <p:spPr/>
        <p:txBody>
          <a:bodyPr/>
          <a:lstStyle/>
          <a:p>
            <a:endParaRPr lang="en-GB"/>
          </a:p>
        </p:txBody>
      </p:sp>
      <p:sp>
        <p:nvSpPr>
          <p:cNvPr id="4" name="Rectangle 3">
            <a:extLst>
              <a:ext uri="{FF2B5EF4-FFF2-40B4-BE49-F238E27FC236}">
                <a16:creationId xmlns:a16="http://schemas.microsoft.com/office/drawing/2014/main" id="{0D1F9BEE-B7DA-4E6B-8844-FC402982FCE1}"/>
              </a:ext>
            </a:extLst>
          </p:cNvPr>
          <p:cNvSpPr/>
          <p:nvPr/>
        </p:nvSpPr>
        <p:spPr>
          <a:xfrm rot="21121081">
            <a:off x="62751" y="-259977"/>
            <a:ext cx="1206649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C93EC44-D48A-4010-8509-E4BFBA67106A}"/>
              </a:ext>
            </a:extLst>
          </p:cNvPr>
          <p:cNvSpPr/>
          <p:nvPr/>
        </p:nvSpPr>
        <p:spPr>
          <a:xfrm>
            <a:off x="4316573" y="484193"/>
            <a:ext cx="3558859" cy="1323439"/>
          </a:xfrm>
          <a:prstGeom prst="rect">
            <a:avLst/>
          </a:prstGeom>
          <a:noFill/>
        </p:spPr>
        <p:txBody>
          <a:bodyPr wrap="none" lIns="91440" tIns="45720" rIns="91440" bIns="45720">
            <a:spAutoFit/>
          </a:bodyPr>
          <a:lstStyle/>
          <a:p>
            <a:pPr algn="ctr"/>
            <a:r>
              <a:rPr lang="en-US" sz="800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Political</a:t>
            </a:r>
          </a:p>
        </p:txBody>
      </p:sp>
      <p:sp>
        <p:nvSpPr>
          <p:cNvPr id="6" name="Rectangle 5">
            <a:extLst>
              <a:ext uri="{FF2B5EF4-FFF2-40B4-BE49-F238E27FC236}">
                <a16:creationId xmlns:a16="http://schemas.microsoft.com/office/drawing/2014/main" id="{BD432C04-7FEE-44A1-8739-EF18997B6F4A}"/>
              </a:ext>
            </a:extLst>
          </p:cNvPr>
          <p:cNvSpPr/>
          <p:nvPr/>
        </p:nvSpPr>
        <p:spPr>
          <a:xfrm>
            <a:off x="838200" y="2939561"/>
            <a:ext cx="2386263" cy="1200329"/>
          </a:xfrm>
          <a:prstGeom prst="rect">
            <a:avLst/>
          </a:prstGeom>
          <a:noFill/>
        </p:spPr>
        <p:txBody>
          <a:bodyPr wrap="square" lIns="91440" tIns="45720" rIns="91440" bIns="45720">
            <a:spAutoFit/>
          </a:bodyPr>
          <a:lstStyle/>
          <a:p>
            <a:pPr algn="ctr"/>
            <a:r>
              <a:rPr lang="en-GB" sz="36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Digital</a:t>
            </a:r>
            <a:br>
              <a:rPr lang="en-GB" sz="36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br>
            <a:r>
              <a:rPr lang="en-GB" sz="36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Revolution</a:t>
            </a:r>
            <a:endParaRPr lang="en-GB" sz="36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pic>
        <p:nvPicPr>
          <p:cNvPr id="11" name="Content Placeholder 10" descr="Line arrow Straight">
            <a:extLst>
              <a:ext uri="{FF2B5EF4-FFF2-40B4-BE49-F238E27FC236}">
                <a16:creationId xmlns:a16="http://schemas.microsoft.com/office/drawing/2014/main" id="{C2370C07-44C6-4987-A256-377BEE36D61B}"/>
              </a:ext>
            </a:extLst>
          </p:cNvPr>
          <p:cNvPicPr>
            <a:picLocks noGrp="1" noChangeAspect="1"/>
          </p:cNvPicPr>
          <p:nvPr>
            <p:ph idx="1"/>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3072379">
            <a:off x="488895" y="2197391"/>
            <a:ext cx="914400" cy="914400"/>
          </a:xfrm>
        </p:spPr>
      </p:pic>
      <p:pic>
        <p:nvPicPr>
          <p:cNvPr id="12" name="Content Placeholder 10" descr="Line arrow Straight">
            <a:extLst>
              <a:ext uri="{FF2B5EF4-FFF2-40B4-BE49-F238E27FC236}">
                <a16:creationId xmlns:a16="http://schemas.microsoft.com/office/drawing/2014/main" id="{DA2C61DB-B52A-4356-A978-6011F2C0476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5400000">
            <a:off x="1477398" y="2043275"/>
            <a:ext cx="914400" cy="914400"/>
          </a:xfrm>
          <a:prstGeom prst="rect">
            <a:avLst/>
          </a:prstGeom>
        </p:spPr>
      </p:pic>
      <p:pic>
        <p:nvPicPr>
          <p:cNvPr id="13" name="Content Placeholder 10" descr="Line arrow Straight">
            <a:extLst>
              <a:ext uri="{FF2B5EF4-FFF2-40B4-BE49-F238E27FC236}">
                <a16:creationId xmlns:a16="http://schemas.microsoft.com/office/drawing/2014/main" id="{81E2F62F-B837-48A2-BA22-354BF561FA0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7335703">
            <a:off x="2497089" y="2171309"/>
            <a:ext cx="914400" cy="914400"/>
          </a:xfrm>
          <a:prstGeom prst="rect">
            <a:avLst/>
          </a:prstGeom>
        </p:spPr>
      </p:pic>
      <p:pic>
        <p:nvPicPr>
          <p:cNvPr id="14" name="Content Placeholder 10" descr="Line arrow Straight">
            <a:extLst>
              <a:ext uri="{FF2B5EF4-FFF2-40B4-BE49-F238E27FC236}">
                <a16:creationId xmlns:a16="http://schemas.microsoft.com/office/drawing/2014/main" id="{D64982D5-A0C4-46F6-B937-EFC7566EA70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6200000">
            <a:off x="1574131" y="4116154"/>
            <a:ext cx="914400" cy="914400"/>
          </a:xfrm>
          <a:prstGeom prst="rect">
            <a:avLst/>
          </a:prstGeom>
        </p:spPr>
      </p:pic>
      <p:pic>
        <p:nvPicPr>
          <p:cNvPr id="15" name="Content Placeholder 10" descr="Line arrow Straight">
            <a:extLst>
              <a:ext uri="{FF2B5EF4-FFF2-40B4-BE49-F238E27FC236}">
                <a16:creationId xmlns:a16="http://schemas.microsoft.com/office/drawing/2014/main" id="{47B72421-538F-4CB0-AB8F-976AEB5BFBF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8065731">
            <a:off x="392566" y="4029249"/>
            <a:ext cx="914400" cy="914400"/>
          </a:xfrm>
          <a:prstGeom prst="rect">
            <a:avLst/>
          </a:prstGeom>
        </p:spPr>
      </p:pic>
      <p:pic>
        <p:nvPicPr>
          <p:cNvPr id="16" name="Content Placeholder 10" descr="Line arrow Straight">
            <a:extLst>
              <a:ext uri="{FF2B5EF4-FFF2-40B4-BE49-F238E27FC236}">
                <a16:creationId xmlns:a16="http://schemas.microsoft.com/office/drawing/2014/main" id="{8A090510-7466-45C2-9B8C-A5F95B0B745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4859704">
            <a:off x="2698631" y="4029248"/>
            <a:ext cx="914400" cy="914400"/>
          </a:xfrm>
          <a:prstGeom prst="rect">
            <a:avLst/>
          </a:prstGeom>
        </p:spPr>
      </p:pic>
      <p:pic>
        <p:nvPicPr>
          <p:cNvPr id="17" name="Content Placeholder 10" descr="Line arrow Straight">
            <a:extLst>
              <a:ext uri="{FF2B5EF4-FFF2-40B4-BE49-F238E27FC236}">
                <a16:creationId xmlns:a16="http://schemas.microsoft.com/office/drawing/2014/main" id="{6B52EBDF-DD1B-49F8-8D5D-AEBBC53653A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0800000">
            <a:off x="3127754" y="3033860"/>
            <a:ext cx="914400" cy="914400"/>
          </a:xfrm>
          <a:prstGeom prst="rect">
            <a:avLst/>
          </a:prstGeom>
        </p:spPr>
      </p:pic>
      <p:pic>
        <p:nvPicPr>
          <p:cNvPr id="18" name="Content Placeholder 10" descr="Line arrow Straight">
            <a:extLst>
              <a:ext uri="{FF2B5EF4-FFF2-40B4-BE49-F238E27FC236}">
                <a16:creationId xmlns:a16="http://schemas.microsoft.com/office/drawing/2014/main" id="{FD2A6D78-D0FF-488E-B998-DFAFB812EBD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7509" y="3082525"/>
            <a:ext cx="914400" cy="914400"/>
          </a:xfrm>
          <a:prstGeom prst="rect">
            <a:avLst/>
          </a:prstGeom>
        </p:spPr>
      </p:pic>
      <p:pic>
        <p:nvPicPr>
          <p:cNvPr id="22" name="Graphic 21" descr="Gavel">
            <a:extLst>
              <a:ext uri="{FF2B5EF4-FFF2-40B4-BE49-F238E27FC236}">
                <a16:creationId xmlns:a16="http://schemas.microsoft.com/office/drawing/2014/main" id="{E6994F45-0DD9-4380-9223-78985F87CAD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flipH="1">
            <a:off x="5416915" y="1805459"/>
            <a:ext cx="1026406" cy="914400"/>
          </a:xfrm>
          <a:prstGeom prst="rect">
            <a:avLst/>
          </a:prstGeom>
        </p:spPr>
      </p:pic>
      <p:sp>
        <p:nvSpPr>
          <p:cNvPr id="23" name="Arrow: Up 22">
            <a:extLst>
              <a:ext uri="{FF2B5EF4-FFF2-40B4-BE49-F238E27FC236}">
                <a16:creationId xmlns:a16="http://schemas.microsoft.com/office/drawing/2014/main" id="{D60DCED2-3E83-4284-9D9A-197487E3358A}"/>
              </a:ext>
            </a:extLst>
          </p:cNvPr>
          <p:cNvSpPr/>
          <p:nvPr/>
        </p:nvSpPr>
        <p:spPr>
          <a:xfrm>
            <a:off x="5395021" y="2717686"/>
            <a:ext cx="1026406" cy="2133219"/>
          </a:xfrm>
          <a:prstGeom prst="upArrow">
            <a:avLst/>
          </a:prstGeom>
          <a:solidFill>
            <a:schemeClr val="bg1">
              <a:lumMod val="85000"/>
            </a:schemeClr>
          </a:solidFill>
          <a:ln>
            <a:solidFill>
              <a:srgbClr val="333F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28" descr="Contract RTL">
            <a:extLst>
              <a:ext uri="{FF2B5EF4-FFF2-40B4-BE49-F238E27FC236}">
                <a16:creationId xmlns:a16="http://schemas.microsoft.com/office/drawing/2014/main" id="{28AD2473-FA59-4D56-A375-9A989AB30AB9}"/>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965058" y="1885580"/>
            <a:ext cx="3086839" cy="3086839"/>
          </a:xfrm>
          <a:prstGeom prst="rect">
            <a:avLst/>
          </a:prstGeom>
        </p:spPr>
      </p:pic>
      <p:pic>
        <p:nvPicPr>
          <p:cNvPr id="33" name="Graphic 32" descr="Pencil">
            <a:extLst>
              <a:ext uri="{FF2B5EF4-FFF2-40B4-BE49-F238E27FC236}">
                <a16:creationId xmlns:a16="http://schemas.microsoft.com/office/drawing/2014/main" id="{75BFC3DC-0DC7-46A9-80D7-6AD813746298}"/>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8820008" y="3320872"/>
            <a:ext cx="914400" cy="914400"/>
          </a:xfrm>
          <a:prstGeom prst="rect">
            <a:avLst/>
          </a:prstGeom>
        </p:spPr>
      </p:pic>
      <p:pic>
        <p:nvPicPr>
          <p:cNvPr id="35" name="Graphic 34" descr="Scales of justice">
            <a:extLst>
              <a:ext uri="{FF2B5EF4-FFF2-40B4-BE49-F238E27FC236}">
                <a16:creationId xmlns:a16="http://schemas.microsoft.com/office/drawing/2014/main" id="{389FA600-961F-4CF2-A5F5-DF14AFCEFD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3670440" y="1410243"/>
            <a:ext cx="4431957" cy="4431957"/>
          </a:xfrm>
          <a:prstGeom prst="rect">
            <a:avLst/>
          </a:prstGeom>
        </p:spPr>
      </p:pic>
      <p:sp>
        <p:nvSpPr>
          <p:cNvPr id="36" name="Rectangle 35">
            <a:extLst>
              <a:ext uri="{FF2B5EF4-FFF2-40B4-BE49-F238E27FC236}">
                <a16:creationId xmlns:a16="http://schemas.microsoft.com/office/drawing/2014/main" id="{B83278B1-18F1-4F93-9569-65A84E412AA6}"/>
              </a:ext>
            </a:extLst>
          </p:cNvPr>
          <p:cNvSpPr/>
          <p:nvPr/>
        </p:nvSpPr>
        <p:spPr>
          <a:xfrm>
            <a:off x="947901" y="3148408"/>
            <a:ext cx="2903489" cy="769441"/>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Providers</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sp>
        <p:nvSpPr>
          <p:cNvPr id="38" name="Rectangle 37">
            <a:extLst>
              <a:ext uri="{FF2B5EF4-FFF2-40B4-BE49-F238E27FC236}">
                <a16:creationId xmlns:a16="http://schemas.microsoft.com/office/drawing/2014/main" id="{9338F236-7DA7-4D12-9C92-85885FB68509}"/>
              </a:ext>
            </a:extLst>
          </p:cNvPr>
          <p:cNvSpPr/>
          <p:nvPr/>
        </p:nvSpPr>
        <p:spPr>
          <a:xfrm>
            <a:off x="8150016" y="2399581"/>
            <a:ext cx="2903489" cy="769441"/>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Politics</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sp>
        <p:nvSpPr>
          <p:cNvPr id="39" name="Rectangle 38">
            <a:extLst>
              <a:ext uri="{FF2B5EF4-FFF2-40B4-BE49-F238E27FC236}">
                <a16:creationId xmlns:a16="http://schemas.microsoft.com/office/drawing/2014/main" id="{E0E62D2F-A8E9-4812-9E1D-C5B28DB7714B}"/>
              </a:ext>
            </a:extLst>
          </p:cNvPr>
          <p:cNvSpPr/>
          <p:nvPr/>
        </p:nvSpPr>
        <p:spPr>
          <a:xfrm>
            <a:off x="8146008" y="3108474"/>
            <a:ext cx="2903489" cy="769441"/>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Economy</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sp>
        <p:nvSpPr>
          <p:cNvPr id="40" name="Rectangle 39">
            <a:extLst>
              <a:ext uri="{FF2B5EF4-FFF2-40B4-BE49-F238E27FC236}">
                <a16:creationId xmlns:a16="http://schemas.microsoft.com/office/drawing/2014/main" id="{AB5EDE5D-8C05-42DB-B012-18BE1DB029CB}"/>
              </a:ext>
            </a:extLst>
          </p:cNvPr>
          <p:cNvSpPr/>
          <p:nvPr/>
        </p:nvSpPr>
        <p:spPr>
          <a:xfrm>
            <a:off x="8125402" y="3793363"/>
            <a:ext cx="3086839" cy="1446550"/>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Consumer</a:t>
            </a:r>
            <a:b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b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Confidence</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sp>
        <p:nvSpPr>
          <p:cNvPr id="41" name="TextBox 40">
            <a:extLst>
              <a:ext uri="{FF2B5EF4-FFF2-40B4-BE49-F238E27FC236}">
                <a16:creationId xmlns:a16="http://schemas.microsoft.com/office/drawing/2014/main" id="{12A2D282-4631-46A8-BA4E-5B264F308EF7}"/>
              </a:ext>
            </a:extLst>
          </p:cNvPr>
          <p:cNvSpPr txBox="1"/>
          <p:nvPr/>
        </p:nvSpPr>
        <p:spPr>
          <a:xfrm>
            <a:off x="9221674" y="6264812"/>
            <a:ext cx="2970326" cy="584775"/>
          </a:xfrm>
          <a:prstGeom prst="rect">
            <a:avLst/>
          </a:prstGeom>
          <a:noFill/>
        </p:spPr>
        <p:txBody>
          <a:bodyPr wrap="square" rtlCol="0">
            <a:spAutoFit/>
          </a:bodyPr>
          <a:lstStyle/>
          <a:p>
            <a:pPr algn="r"/>
            <a:r>
              <a:rPr lang="en-GB" sz="1600" b="1" dirty="0"/>
              <a:t>(OECD, 2015)</a:t>
            </a:r>
            <a:br>
              <a:rPr lang="en-GB" sz="1600" b="1" dirty="0"/>
            </a:br>
            <a:r>
              <a:rPr lang="en-GB" sz="1600" b="1" dirty="0"/>
              <a:t>(</a:t>
            </a:r>
            <a:r>
              <a:rPr lang="en-GB" sz="1600" b="1" dirty="0" err="1"/>
              <a:t>Heinsz</a:t>
            </a:r>
            <a:r>
              <a:rPr lang="en-GB" sz="1600" b="1" dirty="0"/>
              <a:t> and </a:t>
            </a:r>
            <a:r>
              <a:rPr lang="en-GB" sz="1600" b="1" dirty="0" err="1"/>
              <a:t>Zelner</a:t>
            </a:r>
            <a:r>
              <a:rPr lang="en-GB" sz="1600" b="1" dirty="0"/>
              <a:t>, 2010)</a:t>
            </a:r>
          </a:p>
        </p:txBody>
      </p:sp>
      <p:pic>
        <p:nvPicPr>
          <p:cNvPr id="42" name="New Recording 2">
            <a:hlinkClick r:id="" action="ppaction://media"/>
            <a:extLst>
              <a:ext uri="{FF2B5EF4-FFF2-40B4-BE49-F238E27FC236}">
                <a16:creationId xmlns:a16="http://schemas.microsoft.com/office/drawing/2014/main" id="{044E56F2-6024-40BB-B508-AD627DAC10C5}"/>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8960" y="0"/>
            <a:ext cx="609600" cy="609600"/>
          </a:xfrm>
          <a:prstGeom prst="rect">
            <a:avLst/>
          </a:prstGeom>
        </p:spPr>
      </p:pic>
    </p:spTree>
    <p:extLst>
      <p:ext uri="{BB962C8B-B14F-4D97-AF65-F5344CB8AC3E}">
        <p14:creationId xmlns:p14="http://schemas.microsoft.com/office/powerpoint/2010/main" val="767690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089" fill="hold"/>
                                        <p:tgtEl>
                                          <p:spTgt spid="42"/>
                                        </p:tgtEl>
                                      </p:cBhvr>
                                    </p:cmd>
                                  </p:childTnLst>
                                </p:cTn>
                              </p:par>
                              <p:par>
                                <p:cTn id="7" presetID="1" presetClass="entr" presetSubtype="0" fill="hold" nodeType="withEffect">
                                  <p:stCondLst>
                                    <p:cond delay="0"/>
                                  </p:stCondLst>
                                  <p:iterate type="lt">
                                    <p:tmAbs val="400"/>
                                  </p:iterate>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1" presetClass="entr" presetSubtype="0" fill="hold" nodeType="withEffect">
                                  <p:stCondLst>
                                    <p:cond delay="4000"/>
                                  </p:stCondLst>
                                  <p:iterate type="lt">
                                    <p:tmAbs val="100"/>
                                  </p:iterate>
                                  <p:childTnLst>
                                    <p:set>
                                      <p:cBhvr>
                                        <p:cTn id="10" dur="1" fill="hold">
                                          <p:stCondLst>
                                            <p:cond delay="0"/>
                                          </p:stCondLst>
                                        </p:cTn>
                                        <p:tgtEl>
                                          <p:spTgt spid="6">
                                            <p:txEl>
                                              <p:pRg st="0" end="0"/>
                                            </p:txEl>
                                          </p:spTgt>
                                        </p:tgtEl>
                                        <p:attrNameLst>
                                          <p:attrName>style.visibility</p:attrName>
                                        </p:attrNameLst>
                                      </p:cBhvr>
                                      <p:to>
                                        <p:strVal val="visible"/>
                                      </p:to>
                                    </p:set>
                                  </p:childTnLst>
                                </p:cTn>
                              </p:par>
                              <p:par>
                                <p:cTn id="11" presetID="10" presetClass="entr" presetSubtype="0" fill="hold" nodeType="withEffect">
                                  <p:stCondLst>
                                    <p:cond delay="400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3000"/>
                                        <p:tgtEl>
                                          <p:spTgt spid="11"/>
                                        </p:tgtEl>
                                      </p:cBhvr>
                                    </p:animEffect>
                                  </p:childTnLst>
                                </p:cTn>
                              </p:par>
                              <p:par>
                                <p:cTn id="14" presetID="10" presetClass="entr" presetSubtype="0" fill="hold" nodeType="withEffect">
                                  <p:stCondLst>
                                    <p:cond delay="400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3000"/>
                                        <p:tgtEl>
                                          <p:spTgt spid="12"/>
                                        </p:tgtEl>
                                      </p:cBhvr>
                                    </p:animEffect>
                                  </p:childTnLst>
                                </p:cTn>
                              </p:par>
                              <p:par>
                                <p:cTn id="17" presetID="10" presetClass="entr" presetSubtype="0" fill="hold" nodeType="withEffect">
                                  <p:stCondLst>
                                    <p:cond delay="400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3000"/>
                                        <p:tgtEl>
                                          <p:spTgt spid="13"/>
                                        </p:tgtEl>
                                      </p:cBhvr>
                                    </p:animEffect>
                                  </p:childTnLst>
                                </p:cTn>
                              </p:par>
                              <p:par>
                                <p:cTn id="20" presetID="10" presetClass="entr" presetSubtype="0" fill="hold" nodeType="withEffect">
                                  <p:stCondLst>
                                    <p:cond delay="400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3000"/>
                                        <p:tgtEl>
                                          <p:spTgt spid="17"/>
                                        </p:tgtEl>
                                      </p:cBhvr>
                                    </p:animEffect>
                                  </p:childTnLst>
                                </p:cTn>
                              </p:par>
                              <p:par>
                                <p:cTn id="23" presetID="10" presetClass="entr" presetSubtype="0" fill="hold" nodeType="withEffect">
                                  <p:stCondLst>
                                    <p:cond delay="400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3000"/>
                                        <p:tgtEl>
                                          <p:spTgt spid="16"/>
                                        </p:tgtEl>
                                      </p:cBhvr>
                                    </p:animEffect>
                                  </p:childTnLst>
                                </p:cTn>
                              </p:par>
                              <p:par>
                                <p:cTn id="26" presetID="10" presetClass="entr" presetSubtype="0" fill="hold" nodeType="withEffect">
                                  <p:stCondLst>
                                    <p:cond delay="400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3000"/>
                                        <p:tgtEl>
                                          <p:spTgt spid="14"/>
                                        </p:tgtEl>
                                      </p:cBhvr>
                                    </p:animEffect>
                                  </p:childTnLst>
                                </p:cTn>
                              </p:par>
                              <p:par>
                                <p:cTn id="29" presetID="10" presetClass="entr" presetSubtype="0" fill="hold" nodeType="withEffect">
                                  <p:stCondLst>
                                    <p:cond delay="400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3000"/>
                                        <p:tgtEl>
                                          <p:spTgt spid="15"/>
                                        </p:tgtEl>
                                      </p:cBhvr>
                                    </p:animEffect>
                                  </p:childTnLst>
                                </p:cTn>
                              </p:par>
                              <p:par>
                                <p:cTn id="32" presetID="10" presetClass="entr" presetSubtype="0" fill="hold" nodeType="withEffect">
                                  <p:stCondLst>
                                    <p:cond delay="4000"/>
                                  </p:stCondLst>
                                  <p:childTnLst>
                                    <p:set>
                                      <p:cBhvr>
                                        <p:cTn id="33" dur="1" fill="hold">
                                          <p:stCondLst>
                                            <p:cond delay="0"/>
                                          </p:stCondLst>
                                        </p:cTn>
                                        <p:tgtEl>
                                          <p:spTgt spid="18"/>
                                        </p:tgtEl>
                                        <p:attrNameLst>
                                          <p:attrName>style.visibility</p:attrName>
                                        </p:attrNameLst>
                                      </p:cBhvr>
                                      <p:to>
                                        <p:strVal val="visible"/>
                                      </p:to>
                                    </p:set>
                                    <p:animEffect transition="in" filter="fade">
                                      <p:cBhvr>
                                        <p:cTn id="34" dur="3000"/>
                                        <p:tgtEl>
                                          <p:spTgt spid="18"/>
                                        </p:tgtEl>
                                      </p:cBhvr>
                                    </p:animEffect>
                                  </p:childTnLst>
                                </p:cTn>
                              </p:par>
                              <p:par>
                                <p:cTn id="35" presetID="22" presetClass="entr" presetSubtype="4" fill="hold" grpId="0" nodeType="withEffect">
                                  <p:stCondLst>
                                    <p:cond delay="7400"/>
                                  </p:stCondLst>
                                  <p:childTnLst>
                                    <p:set>
                                      <p:cBhvr>
                                        <p:cTn id="36" dur="1" fill="hold">
                                          <p:stCondLst>
                                            <p:cond delay="0"/>
                                          </p:stCondLst>
                                        </p:cTn>
                                        <p:tgtEl>
                                          <p:spTgt spid="23"/>
                                        </p:tgtEl>
                                        <p:attrNameLst>
                                          <p:attrName>style.visibility</p:attrName>
                                        </p:attrNameLst>
                                      </p:cBhvr>
                                      <p:to>
                                        <p:strVal val="visible"/>
                                      </p:to>
                                    </p:set>
                                    <p:animEffect transition="in" filter="wipe(down)">
                                      <p:cBhvr>
                                        <p:cTn id="37" dur="2000"/>
                                        <p:tgtEl>
                                          <p:spTgt spid="23"/>
                                        </p:tgtEl>
                                      </p:cBhvr>
                                    </p:animEffect>
                                  </p:childTnLst>
                                </p:cTn>
                              </p:par>
                              <p:par>
                                <p:cTn id="38" presetID="53" presetClass="entr" presetSubtype="16" fill="hold" nodeType="withEffect">
                                  <p:stCondLst>
                                    <p:cond delay="9500"/>
                                  </p:stCondLst>
                                  <p:childTnLst>
                                    <p:set>
                                      <p:cBhvr>
                                        <p:cTn id="39" dur="1" fill="hold">
                                          <p:stCondLst>
                                            <p:cond delay="0"/>
                                          </p:stCondLst>
                                        </p:cTn>
                                        <p:tgtEl>
                                          <p:spTgt spid="22"/>
                                        </p:tgtEl>
                                        <p:attrNameLst>
                                          <p:attrName>style.visibility</p:attrName>
                                        </p:attrNameLst>
                                      </p:cBhvr>
                                      <p:to>
                                        <p:strVal val="visible"/>
                                      </p:to>
                                    </p:set>
                                    <p:anim calcmode="lin" valueType="num">
                                      <p:cBhvr>
                                        <p:cTn id="40" dur="500" fill="hold"/>
                                        <p:tgtEl>
                                          <p:spTgt spid="22"/>
                                        </p:tgtEl>
                                        <p:attrNameLst>
                                          <p:attrName>ppt_w</p:attrName>
                                        </p:attrNameLst>
                                      </p:cBhvr>
                                      <p:tavLst>
                                        <p:tav tm="0">
                                          <p:val>
                                            <p:fltVal val="0"/>
                                          </p:val>
                                        </p:tav>
                                        <p:tav tm="100000">
                                          <p:val>
                                            <p:strVal val="#ppt_w"/>
                                          </p:val>
                                        </p:tav>
                                      </p:tavLst>
                                    </p:anim>
                                    <p:anim calcmode="lin" valueType="num">
                                      <p:cBhvr>
                                        <p:cTn id="41" dur="500" fill="hold"/>
                                        <p:tgtEl>
                                          <p:spTgt spid="22"/>
                                        </p:tgtEl>
                                        <p:attrNameLst>
                                          <p:attrName>ppt_h</p:attrName>
                                        </p:attrNameLst>
                                      </p:cBhvr>
                                      <p:tavLst>
                                        <p:tav tm="0">
                                          <p:val>
                                            <p:fltVal val="0"/>
                                          </p:val>
                                        </p:tav>
                                        <p:tav tm="100000">
                                          <p:val>
                                            <p:strVal val="#ppt_h"/>
                                          </p:val>
                                        </p:tav>
                                      </p:tavLst>
                                    </p:anim>
                                    <p:animEffect transition="in" filter="fade">
                                      <p:cBhvr>
                                        <p:cTn id="42" dur="500"/>
                                        <p:tgtEl>
                                          <p:spTgt spid="22"/>
                                        </p:tgtEl>
                                      </p:cBhvr>
                                    </p:animEffect>
                                  </p:childTnLst>
                                </p:cTn>
                              </p:par>
                              <p:par>
                                <p:cTn id="43" presetID="14" presetClass="entr" presetSubtype="10" fill="hold" nodeType="withEffect">
                                  <p:stCondLst>
                                    <p:cond delay="14000"/>
                                  </p:stCondLst>
                                  <p:childTnLst>
                                    <p:set>
                                      <p:cBhvr>
                                        <p:cTn id="44" dur="1" fill="hold">
                                          <p:stCondLst>
                                            <p:cond delay="0"/>
                                          </p:stCondLst>
                                        </p:cTn>
                                        <p:tgtEl>
                                          <p:spTgt spid="29"/>
                                        </p:tgtEl>
                                        <p:attrNameLst>
                                          <p:attrName>style.visibility</p:attrName>
                                        </p:attrNameLst>
                                      </p:cBhvr>
                                      <p:to>
                                        <p:strVal val="visible"/>
                                      </p:to>
                                    </p:set>
                                    <p:animEffect transition="in" filter="randombar(horizontal)">
                                      <p:cBhvr>
                                        <p:cTn id="45" dur="1000"/>
                                        <p:tgtEl>
                                          <p:spTgt spid="29"/>
                                        </p:tgtEl>
                                      </p:cBhvr>
                                    </p:animEffect>
                                  </p:childTnLst>
                                </p:cTn>
                              </p:par>
                              <p:par>
                                <p:cTn id="46" presetID="1" presetClass="entr" presetSubtype="0" fill="hold" nodeType="withEffect">
                                  <p:stCondLst>
                                    <p:cond delay="15000"/>
                                  </p:stCondLst>
                                  <p:childTnLst>
                                    <p:set>
                                      <p:cBhvr>
                                        <p:cTn id="47" dur="1" fill="hold">
                                          <p:stCondLst>
                                            <p:cond delay="0"/>
                                          </p:stCondLst>
                                        </p:cTn>
                                        <p:tgtEl>
                                          <p:spTgt spid="33"/>
                                        </p:tgtEl>
                                        <p:attrNameLst>
                                          <p:attrName>style.visibility</p:attrName>
                                        </p:attrNameLst>
                                      </p:cBhvr>
                                      <p:to>
                                        <p:strVal val="visible"/>
                                      </p:to>
                                    </p:set>
                                  </p:childTnLst>
                                </p:cTn>
                              </p:par>
                              <p:par>
                                <p:cTn id="48" presetID="38" presetClass="path" presetSubtype="0" accel="50000" decel="50000" fill="hold" nodeType="withEffect">
                                  <p:stCondLst>
                                    <p:cond delay="15400"/>
                                  </p:stCondLst>
                                  <p:childTnLst>
                                    <p:animMotion origin="layout" path="M 0.00195 -0.01875 L 0.00442 0.01597 L 0.00664 -0.01875 L 0.00924 0.01597 L 0.01185 -0.01875 L 0.01432 0.01597 L 0.01705 -0.01875 L 0.01927 0.01597 L 0.02213 -0.01875 L 0.02487 0.01597 L 0.02695 -0.01875 L 0.02969 0.01597 L 0.03216 -0.01875 L 0.03476 0.01597 L 0.03724 -0.01875 L 0.03958 0.01597 L 0.04271 -0.01875 " pathEditMode="relative" rAng="0" ptsTypes="AAAAAAAAAAAAAAAAA">
                                      <p:cBhvr>
                                        <p:cTn id="49" dur="2000" fill="hold"/>
                                        <p:tgtEl>
                                          <p:spTgt spid="33"/>
                                        </p:tgtEl>
                                        <p:attrNameLst>
                                          <p:attrName>ppt_x</p:attrName>
                                          <p:attrName>ppt_y</p:attrName>
                                        </p:attrNameLst>
                                      </p:cBhvr>
                                      <p:rCtr x="2031" y="1736"/>
                                    </p:animMotion>
                                  </p:childTnLst>
                                </p:cTn>
                              </p:par>
                              <p:par>
                                <p:cTn id="50" presetID="10" presetClass="exit" presetSubtype="0" fill="hold" grpId="0" nodeType="withEffect">
                                  <p:stCondLst>
                                    <p:cond delay="26000"/>
                                  </p:stCondLst>
                                  <p:iterate type="lt">
                                    <p:tmPct val="0"/>
                                  </p:iterate>
                                  <p:childTnLst>
                                    <p:animEffect transition="out" filter="fade">
                                      <p:cBhvr>
                                        <p:cTn id="51" dur="500"/>
                                        <p:tgtEl>
                                          <p:spTgt spid="6">
                                            <p:txEl>
                                              <p:pRg st="0" end="0"/>
                                            </p:txEl>
                                          </p:spTgt>
                                        </p:tgtEl>
                                      </p:cBhvr>
                                    </p:animEffect>
                                    <p:set>
                                      <p:cBhvr>
                                        <p:cTn id="52" dur="1" fill="hold">
                                          <p:stCondLst>
                                            <p:cond delay="499"/>
                                          </p:stCondLst>
                                        </p:cTn>
                                        <p:tgtEl>
                                          <p:spTgt spid="6">
                                            <p:txEl>
                                              <p:pRg st="0" end="0"/>
                                            </p:txEl>
                                          </p:spTgt>
                                        </p:tgtEl>
                                        <p:attrNameLst>
                                          <p:attrName>style.visibility</p:attrName>
                                        </p:attrNameLst>
                                      </p:cBhvr>
                                      <p:to>
                                        <p:strVal val="hidden"/>
                                      </p:to>
                                    </p:set>
                                  </p:childTnLst>
                                </p:cTn>
                              </p:par>
                              <p:par>
                                <p:cTn id="53" presetID="10" presetClass="exit" presetSubtype="0" fill="hold" nodeType="withEffect">
                                  <p:stCondLst>
                                    <p:cond delay="26000"/>
                                  </p:stCondLst>
                                  <p:childTnLst>
                                    <p:animEffect transition="out" filter="fade">
                                      <p:cBhvr>
                                        <p:cTn id="54" dur="500"/>
                                        <p:tgtEl>
                                          <p:spTgt spid="11"/>
                                        </p:tgtEl>
                                      </p:cBhvr>
                                    </p:animEffect>
                                    <p:set>
                                      <p:cBhvr>
                                        <p:cTn id="55" dur="1" fill="hold">
                                          <p:stCondLst>
                                            <p:cond delay="499"/>
                                          </p:stCondLst>
                                        </p:cTn>
                                        <p:tgtEl>
                                          <p:spTgt spid="11"/>
                                        </p:tgtEl>
                                        <p:attrNameLst>
                                          <p:attrName>style.visibility</p:attrName>
                                        </p:attrNameLst>
                                      </p:cBhvr>
                                      <p:to>
                                        <p:strVal val="hidden"/>
                                      </p:to>
                                    </p:set>
                                  </p:childTnLst>
                                </p:cTn>
                              </p:par>
                              <p:par>
                                <p:cTn id="56" presetID="10" presetClass="exit" presetSubtype="0" fill="hold" nodeType="withEffect">
                                  <p:stCondLst>
                                    <p:cond delay="26000"/>
                                  </p:stCondLst>
                                  <p:childTnLst>
                                    <p:animEffect transition="out" filter="fade">
                                      <p:cBhvr>
                                        <p:cTn id="57" dur="500"/>
                                        <p:tgtEl>
                                          <p:spTgt spid="12"/>
                                        </p:tgtEl>
                                      </p:cBhvr>
                                    </p:animEffect>
                                    <p:set>
                                      <p:cBhvr>
                                        <p:cTn id="58" dur="1" fill="hold">
                                          <p:stCondLst>
                                            <p:cond delay="499"/>
                                          </p:stCondLst>
                                        </p:cTn>
                                        <p:tgtEl>
                                          <p:spTgt spid="12"/>
                                        </p:tgtEl>
                                        <p:attrNameLst>
                                          <p:attrName>style.visibility</p:attrName>
                                        </p:attrNameLst>
                                      </p:cBhvr>
                                      <p:to>
                                        <p:strVal val="hidden"/>
                                      </p:to>
                                    </p:set>
                                  </p:childTnLst>
                                </p:cTn>
                              </p:par>
                              <p:par>
                                <p:cTn id="59" presetID="10" presetClass="exit" presetSubtype="0" fill="hold" nodeType="withEffect">
                                  <p:stCondLst>
                                    <p:cond delay="26000"/>
                                  </p:stCondLst>
                                  <p:childTnLst>
                                    <p:animEffect transition="out" filter="fade">
                                      <p:cBhvr>
                                        <p:cTn id="60" dur="500"/>
                                        <p:tgtEl>
                                          <p:spTgt spid="13"/>
                                        </p:tgtEl>
                                      </p:cBhvr>
                                    </p:animEffect>
                                    <p:set>
                                      <p:cBhvr>
                                        <p:cTn id="61" dur="1" fill="hold">
                                          <p:stCondLst>
                                            <p:cond delay="499"/>
                                          </p:stCondLst>
                                        </p:cTn>
                                        <p:tgtEl>
                                          <p:spTgt spid="13"/>
                                        </p:tgtEl>
                                        <p:attrNameLst>
                                          <p:attrName>style.visibility</p:attrName>
                                        </p:attrNameLst>
                                      </p:cBhvr>
                                      <p:to>
                                        <p:strVal val="hidden"/>
                                      </p:to>
                                    </p:set>
                                  </p:childTnLst>
                                </p:cTn>
                              </p:par>
                              <p:par>
                                <p:cTn id="62" presetID="10" presetClass="exit" presetSubtype="0" fill="hold" nodeType="withEffect">
                                  <p:stCondLst>
                                    <p:cond delay="26000"/>
                                  </p:stCondLst>
                                  <p:childTnLst>
                                    <p:animEffect transition="out" filter="fade">
                                      <p:cBhvr>
                                        <p:cTn id="63" dur="500"/>
                                        <p:tgtEl>
                                          <p:spTgt spid="17"/>
                                        </p:tgtEl>
                                      </p:cBhvr>
                                    </p:animEffect>
                                    <p:set>
                                      <p:cBhvr>
                                        <p:cTn id="64" dur="1" fill="hold">
                                          <p:stCondLst>
                                            <p:cond delay="499"/>
                                          </p:stCondLst>
                                        </p:cTn>
                                        <p:tgtEl>
                                          <p:spTgt spid="17"/>
                                        </p:tgtEl>
                                        <p:attrNameLst>
                                          <p:attrName>style.visibility</p:attrName>
                                        </p:attrNameLst>
                                      </p:cBhvr>
                                      <p:to>
                                        <p:strVal val="hidden"/>
                                      </p:to>
                                    </p:set>
                                  </p:childTnLst>
                                </p:cTn>
                              </p:par>
                              <p:par>
                                <p:cTn id="65" presetID="10" presetClass="exit" presetSubtype="0" fill="hold" nodeType="withEffect">
                                  <p:stCondLst>
                                    <p:cond delay="26000"/>
                                  </p:stCondLst>
                                  <p:childTnLst>
                                    <p:animEffect transition="out" filter="fade">
                                      <p:cBhvr>
                                        <p:cTn id="66" dur="500"/>
                                        <p:tgtEl>
                                          <p:spTgt spid="16"/>
                                        </p:tgtEl>
                                      </p:cBhvr>
                                    </p:animEffect>
                                    <p:set>
                                      <p:cBhvr>
                                        <p:cTn id="67" dur="1" fill="hold">
                                          <p:stCondLst>
                                            <p:cond delay="499"/>
                                          </p:stCondLst>
                                        </p:cTn>
                                        <p:tgtEl>
                                          <p:spTgt spid="16"/>
                                        </p:tgtEl>
                                        <p:attrNameLst>
                                          <p:attrName>style.visibility</p:attrName>
                                        </p:attrNameLst>
                                      </p:cBhvr>
                                      <p:to>
                                        <p:strVal val="hidden"/>
                                      </p:to>
                                    </p:set>
                                  </p:childTnLst>
                                </p:cTn>
                              </p:par>
                              <p:par>
                                <p:cTn id="68" presetID="10" presetClass="exit" presetSubtype="0" fill="hold" nodeType="withEffect">
                                  <p:stCondLst>
                                    <p:cond delay="26000"/>
                                  </p:stCondLst>
                                  <p:childTnLst>
                                    <p:animEffect transition="out" filter="fade">
                                      <p:cBhvr>
                                        <p:cTn id="69" dur="500"/>
                                        <p:tgtEl>
                                          <p:spTgt spid="14"/>
                                        </p:tgtEl>
                                      </p:cBhvr>
                                    </p:animEffect>
                                    <p:set>
                                      <p:cBhvr>
                                        <p:cTn id="70" dur="1" fill="hold">
                                          <p:stCondLst>
                                            <p:cond delay="499"/>
                                          </p:stCondLst>
                                        </p:cTn>
                                        <p:tgtEl>
                                          <p:spTgt spid="14"/>
                                        </p:tgtEl>
                                        <p:attrNameLst>
                                          <p:attrName>style.visibility</p:attrName>
                                        </p:attrNameLst>
                                      </p:cBhvr>
                                      <p:to>
                                        <p:strVal val="hidden"/>
                                      </p:to>
                                    </p:set>
                                  </p:childTnLst>
                                </p:cTn>
                              </p:par>
                              <p:par>
                                <p:cTn id="71" presetID="10" presetClass="exit" presetSubtype="0" fill="hold" nodeType="withEffect">
                                  <p:stCondLst>
                                    <p:cond delay="26000"/>
                                  </p:stCondLst>
                                  <p:childTnLst>
                                    <p:animEffect transition="out" filter="fade">
                                      <p:cBhvr>
                                        <p:cTn id="72" dur="500"/>
                                        <p:tgtEl>
                                          <p:spTgt spid="15"/>
                                        </p:tgtEl>
                                      </p:cBhvr>
                                    </p:animEffect>
                                    <p:set>
                                      <p:cBhvr>
                                        <p:cTn id="73" dur="1" fill="hold">
                                          <p:stCondLst>
                                            <p:cond delay="499"/>
                                          </p:stCondLst>
                                        </p:cTn>
                                        <p:tgtEl>
                                          <p:spTgt spid="15"/>
                                        </p:tgtEl>
                                        <p:attrNameLst>
                                          <p:attrName>style.visibility</p:attrName>
                                        </p:attrNameLst>
                                      </p:cBhvr>
                                      <p:to>
                                        <p:strVal val="hidden"/>
                                      </p:to>
                                    </p:set>
                                  </p:childTnLst>
                                </p:cTn>
                              </p:par>
                              <p:par>
                                <p:cTn id="74" presetID="10" presetClass="exit" presetSubtype="0" fill="hold" nodeType="withEffect">
                                  <p:stCondLst>
                                    <p:cond delay="26000"/>
                                  </p:stCondLst>
                                  <p:childTnLst>
                                    <p:animEffect transition="out" filter="fade">
                                      <p:cBhvr>
                                        <p:cTn id="75" dur="500"/>
                                        <p:tgtEl>
                                          <p:spTgt spid="18"/>
                                        </p:tgtEl>
                                      </p:cBhvr>
                                    </p:animEffect>
                                    <p:set>
                                      <p:cBhvr>
                                        <p:cTn id="76" dur="1" fill="hold">
                                          <p:stCondLst>
                                            <p:cond delay="499"/>
                                          </p:stCondLst>
                                        </p:cTn>
                                        <p:tgtEl>
                                          <p:spTgt spid="18"/>
                                        </p:tgtEl>
                                        <p:attrNameLst>
                                          <p:attrName>style.visibility</p:attrName>
                                        </p:attrNameLst>
                                      </p:cBhvr>
                                      <p:to>
                                        <p:strVal val="hidden"/>
                                      </p:to>
                                    </p:set>
                                  </p:childTnLst>
                                </p:cTn>
                              </p:par>
                              <p:par>
                                <p:cTn id="77" presetID="10" presetClass="exit" presetSubtype="0" fill="hold" grpId="1" nodeType="withEffect">
                                  <p:stCondLst>
                                    <p:cond delay="26000"/>
                                  </p:stCondLst>
                                  <p:childTnLst>
                                    <p:animEffect transition="out" filter="fade">
                                      <p:cBhvr>
                                        <p:cTn id="78" dur="500"/>
                                        <p:tgtEl>
                                          <p:spTgt spid="23"/>
                                        </p:tgtEl>
                                      </p:cBhvr>
                                    </p:animEffect>
                                    <p:set>
                                      <p:cBhvr>
                                        <p:cTn id="79" dur="1" fill="hold">
                                          <p:stCondLst>
                                            <p:cond delay="499"/>
                                          </p:stCondLst>
                                        </p:cTn>
                                        <p:tgtEl>
                                          <p:spTgt spid="23"/>
                                        </p:tgtEl>
                                        <p:attrNameLst>
                                          <p:attrName>style.visibility</p:attrName>
                                        </p:attrNameLst>
                                      </p:cBhvr>
                                      <p:to>
                                        <p:strVal val="hidden"/>
                                      </p:to>
                                    </p:set>
                                  </p:childTnLst>
                                </p:cTn>
                              </p:par>
                              <p:par>
                                <p:cTn id="80" presetID="10" presetClass="exit" presetSubtype="0" fill="hold" nodeType="withEffect">
                                  <p:stCondLst>
                                    <p:cond delay="26000"/>
                                  </p:stCondLst>
                                  <p:childTnLst>
                                    <p:animEffect transition="out" filter="fade">
                                      <p:cBhvr>
                                        <p:cTn id="81" dur="500"/>
                                        <p:tgtEl>
                                          <p:spTgt spid="22"/>
                                        </p:tgtEl>
                                      </p:cBhvr>
                                    </p:animEffect>
                                    <p:set>
                                      <p:cBhvr>
                                        <p:cTn id="82" dur="1" fill="hold">
                                          <p:stCondLst>
                                            <p:cond delay="499"/>
                                          </p:stCondLst>
                                        </p:cTn>
                                        <p:tgtEl>
                                          <p:spTgt spid="22"/>
                                        </p:tgtEl>
                                        <p:attrNameLst>
                                          <p:attrName>style.visibility</p:attrName>
                                        </p:attrNameLst>
                                      </p:cBhvr>
                                      <p:to>
                                        <p:strVal val="hidden"/>
                                      </p:to>
                                    </p:set>
                                  </p:childTnLst>
                                </p:cTn>
                              </p:par>
                              <p:par>
                                <p:cTn id="83" presetID="10" presetClass="exit" presetSubtype="0" fill="hold" nodeType="withEffect">
                                  <p:stCondLst>
                                    <p:cond delay="26000"/>
                                  </p:stCondLst>
                                  <p:childTnLst>
                                    <p:animEffect transition="out" filter="fade">
                                      <p:cBhvr>
                                        <p:cTn id="84" dur="500"/>
                                        <p:tgtEl>
                                          <p:spTgt spid="29"/>
                                        </p:tgtEl>
                                      </p:cBhvr>
                                    </p:animEffect>
                                    <p:set>
                                      <p:cBhvr>
                                        <p:cTn id="85" dur="1" fill="hold">
                                          <p:stCondLst>
                                            <p:cond delay="499"/>
                                          </p:stCondLst>
                                        </p:cTn>
                                        <p:tgtEl>
                                          <p:spTgt spid="29"/>
                                        </p:tgtEl>
                                        <p:attrNameLst>
                                          <p:attrName>style.visibility</p:attrName>
                                        </p:attrNameLst>
                                      </p:cBhvr>
                                      <p:to>
                                        <p:strVal val="hidden"/>
                                      </p:to>
                                    </p:set>
                                  </p:childTnLst>
                                </p:cTn>
                              </p:par>
                              <p:par>
                                <p:cTn id="86" presetID="10" presetClass="exit" presetSubtype="0" fill="hold" nodeType="withEffect">
                                  <p:stCondLst>
                                    <p:cond delay="26000"/>
                                  </p:stCondLst>
                                  <p:childTnLst>
                                    <p:animEffect transition="out" filter="fade">
                                      <p:cBhvr>
                                        <p:cTn id="87" dur="500"/>
                                        <p:tgtEl>
                                          <p:spTgt spid="33"/>
                                        </p:tgtEl>
                                      </p:cBhvr>
                                    </p:animEffect>
                                    <p:set>
                                      <p:cBhvr>
                                        <p:cTn id="88" dur="1" fill="hold">
                                          <p:stCondLst>
                                            <p:cond delay="499"/>
                                          </p:stCondLst>
                                        </p:cTn>
                                        <p:tgtEl>
                                          <p:spTgt spid="33"/>
                                        </p:tgtEl>
                                        <p:attrNameLst>
                                          <p:attrName>style.visibility</p:attrName>
                                        </p:attrNameLst>
                                      </p:cBhvr>
                                      <p:to>
                                        <p:strVal val="hidden"/>
                                      </p:to>
                                    </p:set>
                                  </p:childTnLst>
                                </p:cTn>
                              </p:par>
                              <p:par>
                                <p:cTn id="89" presetID="10" presetClass="entr" presetSubtype="0" fill="hold" nodeType="withEffect">
                                  <p:stCondLst>
                                    <p:cond delay="27000"/>
                                  </p:stCondLst>
                                  <p:childTnLst>
                                    <p:set>
                                      <p:cBhvr>
                                        <p:cTn id="90" dur="1" fill="hold">
                                          <p:stCondLst>
                                            <p:cond delay="0"/>
                                          </p:stCondLst>
                                        </p:cTn>
                                        <p:tgtEl>
                                          <p:spTgt spid="35"/>
                                        </p:tgtEl>
                                        <p:attrNameLst>
                                          <p:attrName>style.visibility</p:attrName>
                                        </p:attrNameLst>
                                      </p:cBhvr>
                                      <p:to>
                                        <p:strVal val="visible"/>
                                      </p:to>
                                    </p:set>
                                    <p:animEffect transition="in" filter="fade">
                                      <p:cBhvr>
                                        <p:cTn id="91" dur="2000"/>
                                        <p:tgtEl>
                                          <p:spTgt spid="35"/>
                                        </p:tgtEl>
                                      </p:cBhvr>
                                    </p:animEffect>
                                  </p:childTnLst>
                                </p:cTn>
                              </p:par>
                              <p:par>
                                <p:cTn id="92" presetID="2" presetClass="entr" presetSubtype="8" fill="hold" grpId="0" nodeType="withEffect">
                                  <p:stCondLst>
                                    <p:cond delay="30000"/>
                                  </p:stCondLst>
                                  <p:childTnLst>
                                    <p:set>
                                      <p:cBhvr>
                                        <p:cTn id="93" dur="1" fill="hold">
                                          <p:stCondLst>
                                            <p:cond delay="0"/>
                                          </p:stCondLst>
                                        </p:cTn>
                                        <p:tgtEl>
                                          <p:spTgt spid="36"/>
                                        </p:tgtEl>
                                        <p:attrNameLst>
                                          <p:attrName>style.visibility</p:attrName>
                                        </p:attrNameLst>
                                      </p:cBhvr>
                                      <p:to>
                                        <p:strVal val="visible"/>
                                      </p:to>
                                    </p:set>
                                    <p:anim calcmode="lin" valueType="num">
                                      <p:cBhvr additive="base">
                                        <p:cTn id="94" dur="1000" fill="hold"/>
                                        <p:tgtEl>
                                          <p:spTgt spid="36"/>
                                        </p:tgtEl>
                                        <p:attrNameLst>
                                          <p:attrName>ppt_x</p:attrName>
                                        </p:attrNameLst>
                                      </p:cBhvr>
                                      <p:tavLst>
                                        <p:tav tm="0">
                                          <p:val>
                                            <p:strVal val="0-#ppt_w/2"/>
                                          </p:val>
                                        </p:tav>
                                        <p:tav tm="100000">
                                          <p:val>
                                            <p:strVal val="#ppt_x"/>
                                          </p:val>
                                        </p:tav>
                                      </p:tavLst>
                                    </p:anim>
                                    <p:anim calcmode="lin" valueType="num">
                                      <p:cBhvr additive="base">
                                        <p:cTn id="95" dur="1000" fill="hold"/>
                                        <p:tgtEl>
                                          <p:spTgt spid="36"/>
                                        </p:tgtEl>
                                        <p:attrNameLst>
                                          <p:attrName>ppt_y</p:attrName>
                                        </p:attrNameLst>
                                      </p:cBhvr>
                                      <p:tavLst>
                                        <p:tav tm="0">
                                          <p:val>
                                            <p:strVal val="#ppt_y"/>
                                          </p:val>
                                        </p:tav>
                                        <p:tav tm="100000">
                                          <p:val>
                                            <p:strVal val="#ppt_y"/>
                                          </p:val>
                                        </p:tav>
                                      </p:tavLst>
                                    </p:anim>
                                  </p:childTnLst>
                                </p:cTn>
                              </p:par>
                              <p:par>
                                <p:cTn id="96" presetID="2" presetClass="entr" presetSubtype="3" fill="hold" grpId="0" nodeType="withEffect">
                                  <p:stCondLst>
                                    <p:cond delay="34000"/>
                                  </p:stCondLst>
                                  <p:childTnLst>
                                    <p:set>
                                      <p:cBhvr>
                                        <p:cTn id="97" dur="1" fill="hold">
                                          <p:stCondLst>
                                            <p:cond delay="0"/>
                                          </p:stCondLst>
                                        </p:cTn>
                                        <p:tgtEl>
                                          <p:spTgt spid="38"/>
                                        </p:tgtEl>
                                        <p:attrNameLst>
                                          <p:attrName>style.visibility</p:attrName>
                                        </p:attrNameLst>
                                      </p:cBhvr>
                                      <p:to>
                                        <p:strVal val="visible"/>
                                      </p:to>
                                    </p:set>
                                    <p:anim calcmode="lin" valueType="num">
                                      <p:cBhvr additive="base">
                                        <p:cTn id="98" dur="1000" fill="hold"/>
                                        <p:tgtEl>
                                          <p:spTgt spid="38"/>
                                        </p:tgtEl>
                                        <p:attrNameLst>
                                          <p:attrName>ppt_x</p:attrName>
                                        </p:attrNameLst>
                                      </p:cBhvr>
                                      <p:tavLst>
                                        <p:tav tm="0">
                                          <p:val>
                                            <p:strVal val="1+#ppt_w/2"/>
                                          </p:val>
                                        </p:tav>
                                        <p:tav tm="100000">
                                          <p:val>
                                            <p:strVal val="#ppt_x"/>
                                          </p:val>
                                        </p:tav>
                                      </p:tavLst>
                                    </p:anim>
                                    <p:anim calcmode="lin" valueType="num">
                                      <p:cBhvr additive="base">
                                        <p:cTn id="99" dur="1000" fill="hold"/>
                                        <p:tgtEl>
                                          <p:spTgt spid="38"/>
                                        </p:tgtEl>
                                        <p:attrNameLst>
                                          <p:attrName>ppt_y</p:attrName>
                                        </p:attrNameLst>
                                      </p:cBhvr>
                                      <p:tavLst>
                                        <p:tav tm="0">
                                          <p:val>
                                            <p:strVal val="0-#ppt_h/2"/>
                                          </p:val>
                                        </p:tav>
                                        <p:tav tm="100000">
                                          <p:val>
                                            <p:strVal val="#ppt_y"/>
                                          </p:val>
                                        </p:tav>
                                      </p:tavLst>
                                    </p:anim>
                                  </p:childTnLst>
                                </p:cTn>
                              </p:par>
                              <p:par>
                                <p:cTn id="100" presetID="2" presetClass="entr" presetSubtype="2" fill="hold" grpId="0" nodeType="withEffect">
                                  <p:stCondLst>
                                    <p:cond delay="35200"/>
                                  </p:stCondLst>
                                  <p:childTnLst>
                                    <p:set>
                                      <p:cBhvr>
                                        <p:cTn id="101" dur="1" fill="hold">
                                          <p:stCondLst>
                                            <p:cond delay="0"/>
                                          </p:stCondLst>
                                        </p:cTn>
                                        <p:tgtEl>
                                          <p:spTgt spid="39"/>
                                        </p:tgtEl>
                                        <p:attrNameLst>
                                          <p:attrName>style.visibility</p:attrName>
                                        </p:attrNameLst>
                                      </p:cBhvr>
                                      <p:to>
                                        <p:strVal val="visible"/>
                                      </p:to>
                                    </p:set>
                                    <p:anim calcmode="lin" valueType="num">
                                      <p:cBhvr additive="base">
                                        <p:cTn id="102" dur="1000" fill="hold"/>
                                        <p:tgtEl>
                                          <p:spTgt spid="39"/>
                                        </p:tgtEl>
                                        <p:attrNameLst>
                                          <p:attrName>ppt_x</p:attrName>
                                        </p:attrNameLst>
                                      </p:cBhvr>
                                      <p:tavLst>
                                        <p:tav tm="0">
                                          <p:val>
                                            <p:strVal val="1+#ppt_w/2"/>
                                          </p:val>
                                        </p:tav>
                                        <p:tav tm="100000">
                                          <p:val>
                                            <p:strVal val="#ppt_x"/>
                                          </p:val>
                                        </p:tav>
                                      </p:tavLst>
                                    </p:anim>
                                    <p:anim calcmode="lin" valueType="num">
                                      <p:cBhvr additive="base">
                                        <p:cTn id="103" dur="1000" fill="hold"/>
                                        <p:tgtEl>
                                          <p:spTgt spid="39"/>
                                        </p:tgtEl>
                                        <p:attrNameLst>
                                          <p:attrName>ppt_y</p:attrName>
                                        </p:attrNameLst>
                                      </p:cBhvr>
                                      <p:tavLst>
                                        <p:tav tm="0">
                                          <p:val>
                                            <p:strVal val="#ppt_y"/>
                                          </p:val>
                                        </p:tav>
                                        <p:tav tm="100000">
                                          <p:val>
                                            <p:strVal val="#ppt_y"/>
                                          </p:val>
                                        </p:tav>
                                      </p:tavLst>
                                    </p:anim>
                                  </p:childTnLst>
                                </p:cTn>
                              </p:par>
                              <p:par>
                                <p:cTn id="104" presetID="2" presetClass="entr" presetSubtype="6" fill="hold" grpId="0" nodeType="withEffect">
                                  <p:stCondLst>
                                    <p:cond delay="36400"/>
                                  </p:stCondLst>
                                  <p:childTnLst>
                                    <p:set>
                                      <p:cBhvr>
                                        <p:cTn id="105" dur="1" fill="hold">
                                          <p:stCondLst>
                                            <p:cond delay="0"/>
                                          </p:stCondLst>
                                        </p:cTn>
                                        <p:tgtEl>
                                          <p:spTgt spid="40"/>
                                        </p:tgtEl>
                                        <p:attrNameLst>
                                          <p:attrName>style.visibility</p:attrName>
                                        </p:attrNameLst>
                                      </p:cBhvr>
                                      <p:to>
                                        <p:strVal val="visible"/>
                                      </p:to>
                                    </p:set>
                                    <p:anim calcmode="lin" valueType="num">
                                      <p:cBhvr additive="base">
                                        <p:cTn id="106" dur="1000" fill="hold"/>
                                        <p:tgtEl>
                                          <p:spTgt spid="40"/>
                                        </p:tgtEl>
                                        <p:attrNameLst>
                                          <p:attrName>ppt_x</p:attrName>
                                        </p:attrNameLst>
                                      </p:cBhvr>
                                      <p:tavLst>
                                        <p:tav tm="0">
                                          <p:val>
                                            <p:strVal val="1+#ppt_w/2"/>
                                          </p:val>
                                        </p:tav>
                                        <p:tav tm="100000">
                                          <p:val>
                                            <p:strVal val="#ppt_x"/>
                                          </p:val>
                                        </p:tav>
                                      </p:tavLst>
                                    </p:anim>
                                    <p:anim calcmode="lin" valueType="num">
                                      <p:cBhvr additive="base">
                                        <p:cTn id="107" dur="1000" fill="hold"/>
                                        <p:tgtEl>
                                          <p:spTgt spid="40"/>
                                        </p:tgtEl>
                                        <p:attrNameLst>
                                          <p:attrName>ppt_y</p:attrName>
                                        </p:attrNameLst>
                                      </p:cBhvr>
                                      <p:tavLst>
                                        <p:tav tm="0">
                                          <p:val>
                                            <p:strVal val="1+#ppt_h/2"/>
                                          </p:val>
                                        </p:tav>
                                        <p:tav tm="100000">
                                          <p:val>
                                            <p:strVal val="#ppt_y"/>
                                          </p:val>
                                        </p:tav>
                                      </p:tavLst>
                                    </p:anim>
                                  </p:childTnLst>
                                </p:cTn>
                              </p:par>
                              <p:par>
                                <p:cTn id="108" presetID="22" presetClass="entr" presetSubtype="8" fill="hold" grpId="0" nodeType="withEffect">
                                  <p:stCondLst>
                                    <p:cond delay="37700"/>
                                  </p:stCondLst>
                                  <p:childTnLst>
                                    <p:set>
                                      <p:cBhvr>
                                        <p:cTn id="109" dur="1" fill="hold">
                                          <p:stCondLst>
                                            <p:cond delay="0"/>
                                          </p:stCondLst>
                                        </p:cTn>
                                        <p:tgtEl>
                                          <p:spTgt spid="41"/>
                                        </p:tgtEl>
                                        <p:attrNameLst>
                                          <p:attrName>style.visibility</p:attrName>
                                        </p:attrNameLst>
                                      </p:cBhvr>
                                      <p:to>
                                        <p:strVal val="visible"/>
                                      </p:to>
                                    </p:set>
                                    <p:animEffect transition="in" filter="wipe(left)">
                                      <p:cBhvr>
                                        <p:cTn id="110" dur="10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1" fill="hold" display="0">
                  <p:stCondLst>
                    <p:cond delay="indefinite"/>
                  </p:stCondLst>
                  <p:endCondLst>
                    <p:cond evt="onStopAudio" delay="0">
                      <p:tgtEl>
                        <p:sldTgt/>
                      </p:tgtEl>
                    </p:cond>
                  </p:endCondLst>
                </p:cTn>
                <p:tgtEl>
                  <p:spTgt spid="42"/>
                </p:tgtEl>
              </p:cMediaNode>
            </p:audio>
          </p:childTnLst>
        </p:cTn>
      </p:par>
    </p:tnLst>
    <p:bldLst>
      <p:bldP spid="6" grpId="0" build="allAtOnce"/>
      <p:bldP spid="23" grpId="0" animBg="1"/>
      <p:bldP spid="23" grpId="1" animBg="1"/>
      <p:bldP spid="36" grpId="0"/>
      <p:bldP spid="38" grpId="0"/>
      <p:bldP spid="39" grpId="0"/>
      <p:bldP spid="40" grpId="0"/>
      <p:bldP spid="4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1F9BEE-B7DA-4E6B-8844-FC402982FCE1}"/>
              </a:ext>
            </a:extLst>
          </p:cNvPr>
          <p:cNvSpPr/>
          <p:nvPr/>
        </p:nvSpPr>
        <p:spPr>
          <a:xfrm rot="21121081">
            <a:off x="62751" y="-259977"/>
            <a:ext cx="1206649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Content Placeholder 6" descr="Newspaper">
            <a:extLst>
              <a:ext uri="{FF2B5EF4-FFF2-40B4-BE49-F238E27FC236}">
                <a16:creationId xmlns:a16="http://schemas.microsoft.com/office/drawing/2014/main" id="{03559B11-18C5-4054-B56F-E51EB440E580}"/>
              </a:ext>
            </a:extLst>
          </p:cNvPr>
          <p:cNvPicPr>
            <a:picLocks noGrp="1" noChangeAspect="1"/>
          </p:cNvPicPr>
          <p:nvPr>
            <p:ph idx="1"/>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885350" y="2338793"/>
            <a:ext cx="1170349" cy="1170349"/>
          </a:xfrm>
        </p:spPr>
      </p:pic>
      <p:sp>
        <p:nvSpPr>
          <p:cNvPr id="5" name="Rectangle 4">
            <a:extLst>
              <a:ext uri="{FF2B5EF4-FFF2-40B4-BE49-F238E27FC236}">
                <a16:creationId xmlns:a16="http://schemas.microsoft.com/office/drawing/2014/main" id="{CC93EC44-D48A-4010-8509-E4BFBA67106A}"/>
              </a:ext>
            </a:extLst>
          </p:cNvPr>
          <p:cNvSpPr/>
          <p:nvPr/>
        </p:nvSpPr>
        <p:spPr>
          <a:xfrm>
            <a:off x="3962981" y="484193"/>
            <a:ext cx="4266041" cy="1323439"/>
          </a:xfrm>
          <a:prstGeom prst="rect">
            <a:avLst/>
          </a:prstGeom>
          <a:noFill/>
        </p:spPr>
        <p:txBody>
          <a:bodyPr wrap="none" lIns="91440" tIns="45720" rIns="91440" bIns="45720">
            <a:spAutoFit/>
          </a:bodyPr>
          <a:lstStyle/>
          <a:p>
            <a:pPr algn="ctr"/>
            <a:r>
              <a:rPr lang="en-US" sz="800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Economic</a:t>
            </a:r>
          </a:p>
        </p:txBody>
      </p:sp>
      <p:grpSp>
        <p:nvGrpSpPr>
          <p:cNvPr id="11" name="Group 10">
            <a:extLst>
              <a:ext uri="{FF2B5EF4-FFF2-40B4-BE49-F238E27FC236}">
                <a16:creationId xmlns:a16="http://schemas.microsoft.com/office/drawing/2014/main" id="{EB332524-2E35-4435-88D7-E6738784AD39}"/>
              </a:ext>
            </a:extLst>
          </p:cNvPr>
          <p:cNvGrpSpPr/>
          <p:nvPr/>
        </p:nvGrpSpPr>
        <p:grpSpPr>
          <a:xfrm>
            <a:off x="44077" y="2412514"/>
            <a:ext cx="3576531" cy="3623181"/>
            <a:chOff x="361737" y="2136702"/>
            <a:chExt cx="3204665" cy="3204068"/>
          </a:xfrm>
        </p:grpSpPr>
        <p:pic>
          <p:nvPicPr>
            <p:cNvPr id="9" name="Graphic 8" descr="Line arrow Straight">
              <a:extLst>
                <a:ext uri="{FF2B5EF4-FFF2-40B4-BE49-F238E27FC236}">
                  <a16:creationId xmlns:a16="http://schemas.microsoft.com/office/drawing/2014/main" id="{A4B14A7F-BDDE-4ECA-BB98-0A517B6D79F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5400000">
              <a:off x="-172316" y="2670755"/>
              <a:ext cx="2584595" cy="1516489"/>
            </a:xfrm>
            <a:prstGeom prst="rect">
              <a:avLst/>
            </a:prstGeom>
          </p:spPr>
        </p:pic>
        <p:pic>
          <p:nvPicPr>
            <p:cNvPr id="10" name="Graphic 9" descr="Line arrow Straight">
              <a:extLst>
                <a:ext uri="{FF2B5EF4-FFF2-40B4-BE49-F238E27FC236}">
                  <a16:creationId xmlns:a16="http://schemas.microsoft.com/office/drawing/2014/main" id="{BDA27C64-92F7-4D08-93B3-0B0CC4DFEA4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0800000">
              <a:off x="981807" y="3824281"/>
              <a:ext cx="2584595" cy="1516489"/>
            </a:xfrm>
            <a:prstGeom prst="rect">
              <a:avLst/>
            </a:prstGeom>
          </p:spPr>
        </p:pic>
      </p:grpSp>
      <p:sp>
        <p:nvSpPr>
          <p:cNvPr id="12" name="Rectangle 11">
            <a:extLst>
              <a:ext uri="{FF2B5EF4-FFF2-40B4-BE49-F238E27FC236}">
                <a16:creationId xmlns:a16="http://schemas.microsoft.com/office/drawing/2014/main" id="{6C46F695-72D5-429F-A680-9A5DA2F2AAC9}"/>
              </a:ext>
            </a:extLst>
          </p:cNvPr>
          <p:cNvSpPr/>
          <p:nvPr/>
        </p:nvSpPr>
        <p:spPr>
          <a:xfrm>
            <a:off x="1180977" y="4392104"/>
            <a:ext cx="691979" cy="550011"/>
          </a:xfrm>
          <a:prstGeom prst="rect">
            <a:avLst/>
          </a:prstGeom>
          <a:solidFill>
            <a:schemeClr val="bg1">
              <a:lumMod val="85000"/>
            </a:schemeClr>
          </a:solidFill>
          <a:ln>
            <a:solidFill>
              <a:srgbClr val="333F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7CB3A234-A990-4BF3-9A20-12B11D9B56F9}"/>
              </a:ext>
            </a:extLst>
          </p:cNvPr>
          <p:cNvSpPr/>
          <p:nvPr/>
        </p:nvSpPr>
        <p:spPr>
          <a:xfrm>
            <a:off x="2124536" y="3429000"/>
            <a:ext cx="691979" cy="1516488"/>
          </a:xfrm>
          <a:prstGeom prst="rect">
            <a:avLst/>
          </a:prstGeom>
          <a:solidFill>
            <a:schemeClr val="bg1">
              <a:lumMod val="85000"/>
            </a:schemeClr>
          </a:solidFill>
          <a:ln>
            <a:solidFill>
              <a:srgbClr val="333F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Graphic 14" descr="Internet">
            <a:extLst>
              <a:ext uri="{FF2B5EF4-FFF2-40B4-BE49-F238E27FC236}">
                <a16:creationId xmlns:a16="http://schemas.microsoft.com/office/drawing/2014/main" id="{ECF71D67-0EB9-4AED-B15E-092C46550CA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98023" y="3541828"/>
            <a:ext cx="914400" cy="914400"/>
          </a:xfrm>
          <a:prstGeom prst="rect">
            <a:avLst/>
          </a:prstGeom>
        </p:spPr>
      </p:pic>
      <p:pic>
        <p:nvPicPr>
          <p:cNvPr id="20" name="Graphic 19" descr="Deciduous tree">
            <a:extLst>
              <a:ext uri="{FF2B5EF4-FFF2-40B4-BE49-F238E27FC236}">
                <a16:creationId xmlns:a16="http://schemas.microsoft.com/office/drawing/2014/main" id="{A1E84AEF-5B7B-4E49-811C-B1BEDC8C201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4851962" y="2966731"/>
            <a:ext cx="754569" cy="754569"/>
          </a:xfrm>
          <a:prstGeom prst="rect">
            <a:avLst/>
          </a:prstGeom>
        </p:spPr>
      </p:pic>
      <p:pic>
        <p:nvPicPr>
          <p:cNvPr id="18" name="Graphic 17" descr="Deciduous tree">
            <a:extLst>
              <a:ext uri="{FF2B5EF4-FFF2-40B4-BE49-F238E27FC236}">
                <a16:creationId xmlns:a16="http://schemas.microsoft.com/office/drawing/2014/main" id="{587C4859-7E7C-43E6-93AD-86F95530F9DD}"/>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5081133" y="3356369"/>
            <a:ext cx="1085098" cy="1085098"/>
          </a:xfrm>
          <a:prstGeom prst="rect">
            <a:avLst/>
          </a:prstGeom>
        </p:spPr>
      </p:pic>
      <p:pic>
        <p:nvPicPr>
          <p:cNvPr id="22" name="Graphic 21" descr="Deciduous tree">
            <a:extLst>
              <a:ext uri="{FF2B5EF4-FFF2-40B4-BE49-F238E27FC236}">
                <a16:creationId xmlns:a16="http://schemas.microsoft.com/office/drawing/2014/main" id="{C833CF3A-653A-4EF2-B380-C2CB64BDEF30}"/>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flipH="1">
            <a:off x="7191528" y="2966730"/>
            <a:ext cx="754569" cy="754569"/>
          </a:xfrm>
          <a:prstGeom prst="rect">
            <a:avLst/>
          </a:prstGeom>
        </p:spPr>
      </p:pic>
      <p:pic>
        <p:nvPicPr>
          <p:cNvPr id="19" name="Graphic 18" descr="Deciduous tree">
            <a:extLst>
              <a:ext uri="{FF2B5EF4-FFF2-40B4-BE49-F238E27FC236}">
                <a16:creationId xmlns:a16="http://schemas.microsoft.com/office/drawing/2014/main" id="{7384D34F-8B9E-4380-8DBD-760E39B25D13}"/>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flipH="1">
            <a:off x="6590224" y="3331303"/>
            <a:ext cx="1085098" cy="1085098"/>
          </a:xfrm>
          <a:prstGeom prst="rect">
            <a:avLst/>
          </a:prstGeom>
        </p:spPr>
      </p:pic>
      <p:pic>
        <p:nvPicPr>
          <p:cNvPr id="21" name="Graphic 20" descr="Deciduous tree">
            <a:extLst>
              <a:ext uri="{FF2B5EF4-FFF2-40B4-BE49-F238E27FC236}">
                <a16:creationId xmlns:a16="http://schemas.microsoft.com/office/drawing/2014/main" id="{950346FA-C746-4EB8-9623-C5A5A4C72242}"/>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flipH="1">
            <a:off x="5962171" y="2966729"/>
            <a:ext cx="754569" cy="754569"/>
          </a:xfrm>
          <a:prstGeom prst="rect">
            <a:avLst/>
          </a:prstGeom>
        </p:spPr>
      </p:pic>
      <p:pic>
        <p:nvPicPr>
          <p:cNvPr id="17" name="Graphic 16" descr="Deciduous tree">
            <a:extLst>
              <a:ext uri="{FF2B5EF4-FFF2-40B4-BE49-F238E27FC236}">
                <a16:creationId xmlns:a16="http://schemas.microsoft.com/office/drawing/2014/main" id="{84D3C4C8-363D-42A2-8034-39E19D8C536A}"/>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5558718" y="3497537"/>
            <a:ext cx="1552832" cy="1552832"/>
          </a:xfrm>
          <a:prstGeom prst="rect">
            <a:avLst/>
          </a:prstGeom>
        </p:spPr>
      </p:pic>
      <p:pic>
        <p:nvPicPr>
          <p:cNvPr id="24" name="Graphic 23" descr="Man with cane">
            <a:extLst>
              <a:ext uri="{FF2B5EF4-FFF2-40B4-BE49-F238E27FC236}">
                <a16:creationId xmlns:a16="http://schemas.microsoft.com/office/drawing/2014/main" id="{0052D86E-1390-412F-8006-308FCE82D67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8607070" y="2236532"/>
            <a:ext cx="1460394" cy="1460394"/>
          </a:xfrm>
          <a:prstGeom prst="rect">
            <a:avLst/>
          </a:prstGeom>
        </p:spPr>
      </p:pic>
      <p:pic>
        <p:nvPicPr>
          <p:cNvPr id="27" name="Graphic 26" descr="Walk">
            <a:extLst>
              <a:ext uri="{FF2B5EF4-FFF2-40B4-BE49-F238E27FC236}">
                <a16:creationId xmlns:a16="http://schemas.microsoft.com/office/drawing/2014/main" id="{095EAE6D-6A8E-49E3-A1CC-1647E81C63AA}"/>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8571394" y="3898918"/>
            <a:ext cx="1484766" cy="1484766"/>
          </a:xfrm>
          <a:prstGeom prst="rect">
            <a:avLst/>
          </a:prstGeom>
        </p:spPr>
      </p:pic>
      <p:pic>
        <p:nvPicPr>
          <p:cNvPr id="30" name="Graphic 29" descr="Wireless router">
            <a:extLst>
              <a:ext uri="{FF2B5EF4-FFF2-40B4-BE49-F238E27FC236}">
                <a16:creationId xmlns:a16="http://schemas.microsoft.com/office/drawing/2014/main" id="{A54C3149-CAE1-4D5F-A610-560C4BFFCEA8}"/>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10085780" y="4162380"/>
            <a:ext cx="1172811" cy="1172811"/>
          </a:xfrm>
          <a:prstGeom prst="rect">
            <a:avLst/>
          </a:prstGeom>
        </p:spPr>
      </p:pic>
      <p:pic>
        <p:nvPicPr>
          <p:cNvPr id="32" name="Graphic 31" descr="Document">
            <a:extLst>
              <a:ext uri="{FF2B5EF4-FFF2-40B4-BE49-F238E27FC236}">
                <a16:creationId xmlns:a16="http://schemas.microsoft.com/office/drawing/2014/main" id="{CF12C1E5-ED64-46E8-9377-B5A47D5F823C}"/>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10085780" y="2350015"/>
            <a:ext cx="1172810" cy="1172810"/>
          </a:xfrm>
          <a:prstGeom prst="rect">
            <a:avLst/>
          </a:prstGeom>
        </p:spPr>
      </p:pic>
      <p:grpSp>
        <p:nvGrpSpPr>
          <p:cNvPr id="38" name="Group 37">
            <a:extLst>
              <a:ext uri="{FF2B5EF4-FFF2-40B4-BE49-F238E27FC236}">
                <a16:creationId xmlns:a16="http://schemas.microsoft.com/office/drawing/2014/main" id="{1C367EEA-F85A-4908-B71E-7772E2764625}"/>
              </a:ext>
            </a:extLst>
          </p:cNvPr>
          <p:cNvGrpSpPr/>
          <p:nvPr/>
        </p:nvGrpSpPr>
        <p:grpSpPr>
          <a:xfrm>
            <a:off x="4515543" y="2338793"/>
            <a:ext cx="3303859" cy="3295601"/>
            <a:chOff x="3962981" y="2923967"/>
            <a:chExt cx="3303859" cy="3295601"/>
          </a:xfrm>
        </p:grpSpPr>
        <p:cxnSp>
          <p:nvCxnSpPr>
            <p:cNvPr id="34" name="Straight Connector 33">
              <a:extLst>
                <a:ext uri="{FF2B5EF4-FFF2-40B4-BE49-F238E27FC236}">
                  <a16:creationId xmlns:a16="http://schemas.microsoft.com/office/drawing/2014/main" id="{E9AFA06D-852B-4FF1-85C9-EB4E296E6C4E}"/>
                </a:ext>
              </a:extLst>
            </p:cNvPr>
            <p:cNvCxnSpPr/>
            <p:nvPr/>
          </p:nvCxnSpPr>
          <p:spPr>
            <a:xfrm flipV="1">
              <a:off x="3962981" y="2923967"/>
              <a:ext cx="0" cy="3291482"/>
            </a:xfrm>
            <a:prstGeom prst="line">
              <a:avLst/>
            </a:prstGeom>
            <a:ln w="38100">
              <a:solidFill>
                <a:srgbClr val="333F50"/>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49CDD02-CBE8-4487-BF43-70B77EAC5E0B}"/>
                </a:ext>
              </a:extLst>
            </p:cNvPr>
            <p:cNvCxnSpPr>
              <a:cxnSpLocks/>
            </p:cNvCxnSpPr>
            <p:nvPr/>
          </p:nvCxnSpPr>
          <p:spPr>
            <a:xfrm>
              <a:off x="3980524" y="6219568"/>
              <a:ext cx="3286316" cy="0"/>
            </a:xfrm>
            <a:prstGeom prst="line">
              <a:avLst/>
            </a:prstGeom>
            <a:ln w="38100">
              <a:solidFill>
                <a:srgbClr val="333F50"/>
              </a:solidFill>
            </a:ln>
          </p:spPr>
          <p:style>
            <a:lnRef idx="1">
              <a:schemeClr val="accent1"/>
            </a:lnRef>
            <a:fillRef idx="0">
              <a:schemeClr val="accent1"/>
            </a:fillRef>
            <a:effectRef idx="0">
              <a:schemeClr val="accent1"/>
            </a:effectRef>
            <a:fontRef idx="minor">
              <a:schemeClr val="tx1"/>
            </a:fontRef>
          </p:style>
        </p:cxnSp>
      </p:grpSp>
      <p:pic>
        <p:nvPicPr>
          <p:cNvPr id="40" name="Graphic 39" descr="Line arrow Clockwise curve">
            <a:extLst>
              <a:ext uri="{FF2B5EF4-FFF2-40B4-BE49-F238E27FC236}">
                <a16:creationId xmlns:a16="http://schemas.microsoft.com/office/drawing/2014/main" id="{2CCF2910-9AB9-4702-974B-0A0F22CD778C}"/>
              </a:ext>
            </a:extLst>
          </p:cNvPr>
          <p:cNvPicPr>
            <a:picLocks noChangeAspect="1"/>
          </p:cNvPicPr>
          <p:nvPr/>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rot="5982890" flipH="1">
            <a:off x="4998496" y="3068307"/>
            <a:ext cx="2088447" cy="3152982"/>
          </a:xfrm>
          <a:prstGeom prst="rect">
            <a:avLst/>
          </a:prstGeom>
        </p:spPr>
      </p:pic>
      <p:pic>
        <p:nvPicPr>
          <p:cNvPr id="41" name="Graphic 40" descr="Line arrow Clockwise curve">
            <a:extLst>
              <a:ext uri="{FF2B5EF4-FFF2-40B4-BE49-F238E27FC236}">
                <a16:creationId xmlns:a16="http://schemas.microsoft.com/office/drawing/2014/main" id="{52FBAEBE-A42A-4453-A311-44B8FAA58A1C}"/>
              </a:ext>
            </a:extLst>
          </p:cNvPr>
          <p:cNvPicPr>
            <a:picLocks noChangeAspect="1"/>
          </p:cNvPicPr>
          <p:nvPr/>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rot="5982890" flipH="1">
            <a:off x="5028116" y="2050876"/>
            <a:ext cx="2088447" cy="3152982"/>
          </a:xfrm>
          <a:prstGeom prst="rect">
            <a:avLst/>
          </a:prstGeom>
        </p:spPr>
      </p:pic>
      <p:sp>
        <p:nvSpPr>
          <p:cNvPr id="42" name="Rectangle 41">
            <a:extLst>
              <a:ext uri="{FF2B5EF4-FFF2-40B4-BE49-F238E27FC236}">
                <a16:creationId xmlns:a16="http://schemas.microsoft.com/office/drawing/2014/main" id="{62C1BF93-E2F0-4BE1-9004-6E78DA9A1AF9}"/>
              </a:ext>
            </a:extLst>
          </p:cNvPr>
          <p:cNvSpPr/>
          <p:nvPr/>
        </p:nvSpPr>
        <p:spPr>
          <a:xfrm>
            <a:off x="7044380" y="4737225"/>
            <a:ext cx="3644209" cy="769441"/>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Advertising</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sp>
        <p:nvSpPr>
          <p:cNvPr id="43" name="Rectangle 42">
            <a:extLst>
              <a:ext uri="{FF2B5EF4-FFF2-40B4-BE49-F238E27FC236}">
                <a16:creationId xmlns:a16="http://schemas.microsoft.com/office/drawing/2014/main" id="{D69F8C08-64C4-4CE5-94AA-6033542B9EAC}"/>
              </a:ext>
            </a:extLst>
          </p:cNvPr>
          <p:cNvSpPr/>
          <p:nvPr/>
        </p:nvSpPr>
        <p:spPr>
          <a:xfrm>
            <a:off x="7111550" y="3654677"/>
            <a:ext cx="2576147" cy="769441"/>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Revenue</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sp>
        <p:nvSpPr>
          <p:cNvPr id="44" name="TextBox 43">
            <a:extLst>
              <a:ext uri="{FF2B5EF4-FFF2-40B4-BE49-F238E27FC236}">
                <a16:creationId xmlns:a16="http://schemas.microsoft.com/office/drawing/2014/main" id="{A8E9AE58-9B9D-4623-97E8-8389686C04C4}"/>
              </a:ext>
            </a:extLst>
          </p:cNvPr>
          <p:cNvSpPr txBox="1"/>
          <p:nvPr/>
        </p:nvSpPr>
        <p:spPr>
          <a:xfrm>
            <a:off x="9221674" y="6264812"/>
            <a:ext cx="2970326" cy="584775"/>
          </a:xfrm>
          <a:prstGeom prst="rect">
            <a:avLst/>
          </a:prstGeom>
          <a:noFill/>
        </p:spPr>
        <p:txBody>
          <a:bodyPr wrap="square" rtlCol="0">
            <a:spAutoFit/>
          </a:bodyPr>
          <a:lstStyle/>
          <a:p>
            <a:pPr algn="r"/>
            <a:r>
              <a:rPr lang="en-GB" sz="1600" b="1" dirty="0"/>
              <a:t>(</a:t>
            </a:r>
            <a:r>
              <a:rPr lang="en-GB" sz="1600" b="1" dirty="0" err="1"/>
              <a:t>Mediaique</a:t>
            </a:r>
            <a:r>
              <a:rPr lang="en-GB" sz="1600" b="1" dirty="0"/>
              <a:t>, 2018)</a:t>
            </a:r>
            <a:br>
              <a:rPr lang="en-GB" sz="1600" b="1" dirty="0"/>
            </a:br>
            <a:r>
              <a:rPr lang="en-GB" sz="1600" b="1" dirty="0"/>
              <a:t>(Schneider, 2009)</a:t>
            </a:r>
          </a:p>
        </p:txBody>
      </p:sp>
      <p:sp>
        <p:nvSpPr>
          <p:cNvPr id="45" name="Rectangle 44">
            <a:extLst>
              <a:ext uri="{FF2B5EF4-FFF2-40B4-BE49-F238E27FC236}">
                <a16:creationId xmlns:a16="http://schemas.microsoft.com/office/drawing/2014/main" id="{5FFB7F5F-7DD5-4A46-B886-C3F7F65E2F63}"/>
              </a:ext>
            </a:extLst>
          </p:cNvPr>
          <p:cNvSpPr/>
          <p:nvPr/>
        </p:nvSpPr>
        <p:spPr>
          <a:xfrm>
            <a:off x="608087" y="2990499"/>
            <a:ext cx="3644209" cy="2123658"/>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Advertising-Only Revenue Model</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pic>
        <p:nvPicPr>
          <p:cNvPr id="46" name="New Recording 3">
            <a:hlinkClick r:id="" action="ppaction://media"/>
            <a:extLst>
              <a:ext uri="{FF2B5EF4-FFF2-40B4-BE49-F238E27FC236}">
                <a16:creationId xmlns:a16="http://schemas.microsoft.com/office/drawing/2014/main" id="{44F1F60D-69ED-4361-A744-8869F5B27351}"/>
              </a:ext>
            </a:extLst>
          </p:cNvPr>
          <p:cNvPicPr>
            <a:picLocks noChangeAspect="1"/>
          </p:cNvPicPr>
          <p:nvPr>
            <a:audioFile r:link="rId2"/>
            <p:extLst>
              <p:ext uri="{DAA4B4D4-6D71-4841-9C94-3DE7FCFB9230}">
                <p14:media xmlns:p14="http://schemas.microsoft.com/office/powerpoint/2010/main" r:embed="rId1"/>
              </p:ext>
            </p:extLst>
          </p:nvPr>
        </p:nvPicPr>
        <p:blipFill>
          <a:blip r:embed="rId26"/>
          <a:stretch>
            <a:fillRect/>
          </a:stretch>
        </p:blipFill>
        <p:spPr>
          <a:xfrm>
            <a:off x="-1513" y="-29382"/>
            <a:ext cx="609600" cy="609600"/>
          </a:xfrm>
          <a:prstGeom prst="rect">
            <a:avLst/>
          </a:prstGeom>
        </p:spPr>
      </p:pic>
    </p:spTree>
    <p:extLst>
      <p:ext uri="{BB962C8B-B14F-4D97-AF65-F5344CB8AC3E}">
        <p14:creationId xmlns:p14="http://schemas.microsoft.com/office/powerpoint/2010/main" val="1241537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994" fill="hold"/>
                                        <p:tgtEl>
                                          <p:spTgt spid="46"/>
                                        </p:tgtEl>
                                      </p:cBhvr>
                                    </p:cmd>
                                  </p:childTnLst>
                                </p:cTn>
                              </p:par>
                              <p:par>
                                <p:cTn id="7" presetID="1" presetClass="entr" presetSubtype="0" fill="hold" nodeType="withEffect">
                                  <p:stCondLst>
                                    <p:cond delay="0"/>
                                  </p:stCondLst>
                                  <p:iterate type="lt">
                                    <p:tmAbs val="400"/>
                                  </p:iterate>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21" presetClass="entr" presetSubtype="1" fill="hold" nodeType="withEffect">
                                  <p:stCondLst>
                                    <p:cond delay="4700"/>
                                  </p:stCondLst>
                                  <p:childTnLst>
                                    <p:set>
                                      <p:cBhvr>
                                        <p:cTn id="10" dur="1" fill="hold">
                                          <p:stCondLst>
                                            <p:cond delay="0"/>
                                          </p:stCondLst>
                                        </p:cTn>
                                        <p:tgtEl>
                                          <p:spTgt spid="11"/>
                                        </p:tgtEl>
                                        <p:attrNameLst>
                                          <p:attrName>style.visibility</p:attrName>
                                        </p:attrNameLst>
                                      </p:cBhvr>
                                      <p:to>
                                        <p:strVal val="visible"/>
                                      </p:to>
                                    </p:set>
                                    <p:animEffect transition="in" filter="wheel(1)">
                                      <p:cBhvr>
                                        <p:cTn id="11" dur="2000"/>
                                        <p:tgtEl>
                                          <p:spTgt spid="11"/>
                                        </p:tgtEl>
                                      </p:cBhvr>
                                    </p:animEffect>
                                  </p:childTnLst>
                                </p:cTn>
                              </p:par>
                              <p:par>
                                <p:cTn id="12" presetID="22" presetClass="entr" presetSubtype="4" fill="hold" grpId="0" nodeType="withEffect">
                                  <p:stCondLst>
                                    <p:cond delay="6800"/>
                                  </p:stCondLst>
                                  <p:childTnLst>
                                    <p:set>
                                      <p:cBhvr>
                                        <p:cTn id="13" dur="1" fill="hold">
                                          <p:stCondLst>
                                            <p:cond delay="0"/>
                                          </p:stCondLst>
                                        </p:cTn>
                                        <p:tgtEl>
                                          <p:spTgt spid="12"/>
                                        </p:tgtEl>
                                        <p:attrNameLst>
                                          <p:attrName>style.visibility</p:attrName>
                                        </p:attrNameLst>
                                      </p:cBhvr>
                                      <p:to>
                                        <p:strVal val="visible"/>
                                      </p:to>
                                    </p:set>
                                    <p:animEffect transition="in" filter="wipe(down)">
                                      <p:cBhvr>
                                        <p:cTn id="14" dur="1000"/>
                                        <p:tgtEl>
                                          <p:spTgt spid="12"/>
                                        </p:tgtEl>
                                      </p:cBhvr>
                                    </p:animEffect>
                                  </p:childTnLst>
                                </p:cTn>
                              </p:par>
                              <p:par>
                                <p:cTn id="15" presetID="1" presetClass="entr" presetSubtype="0" fill="hold" nodeType="withEffect">
                                  <p:stCondLst>
                                    <p:cond delay="7800"/>
                                  </p:stCondLst>
                                  <p:childTnLst>
                                    <p:set>
                                      <p:cBhvr>
                                        <p:cTn id="16" dur="1" fill="hold">
                                          <p:stCondLst>
                                            <p:cond delay="0"/>
                                          </p:stCondLst>
                                        </p:cTn>
                                        <p:tgtEl>
                                          <p:spTgt spid="15"/>
                                        </p:tgtEl>
                                        <p:attrNameLst>
                                          <p:attrName>style.visibility</p:attrName>
                                        </p:attrNameLst>
                                      </p:cBhvr>
                                      <p:to>
                                        <p:strVal val="visible"/>
                                      </p:to>
                                    </p:set>
                                  </p:childTnLst>
                                </p:cTn>
                              </p:par>
                              <p:par>
                                <p:cTn id="17" presetID="22" presetClass="entr" presetSubtype="4" fill="hold" grpId="0" nodeType="withEffect">
                                  <p:stCondLst>
                                    <p:cond delay="8300"/>
                                  </p:stCondLst>
                                  <p:childTnLst>
                                    <p:set>
                                      <p:cBhvr>
                                        <p:cTn id="18" dur="1" fill="hold">
                                          <p:stCondLst>
                                            <p:cond delay="0"/>
                                          </p:stCondLst>
                                        </p:cTn>
                                        <p:tgtEl>
                                          <p:spTgt spid="13"/>
                                        </p:tgtEl>
                                        <p:attrNameLst>
                                          <p:attrName>style.visibility</p:attrName>
                                        </p:attrNameLst>
                                      </p:cBhvr>
                                      <p:to>
                                        <p:strVal val="visible"/>
                                      </p:to>
                                    </p:set>
                                    <p:animEffect transition="in" filter="wipe(down)">
                                      <p:cBhvr>
                                        <p:cTn id="19" dur="2000"/>
                                        <p:tgtEl>
                                          <p:spTgt spid="13"/>
                                        </p:tgtEl>
                                      </p:cBhvr>
                                    </p:animEffect>
                                  </p:childTnLst>
                                </p:cTn>
                              </p:par>
                              <p:par>
                                <p:cTn id="20" presetID="1" presetClass="entr" presetSubtype="0" fill="hold" nodeType="withEffect">
                                  <p:stCondLst>
                                    <p:cond delay="10400"/>
                                  </p:stCondLst>
                                  <p:childTnLst>
                                    <p:set>
                                      <p:cBhvr>
                                        <p:cTn id="21" dur="1" fill="hold">
                                          <p:stCondLst>
                                            <p:cond delay="0"/>
                                          </p:stCondLst>
                                        </p:cTn>
                                        <p:tgtEl>
                                          <p:spTgt spid="7"/>
                                        </p:tgtEl>
                                        <p:attrNameLst>
                                          <p:attrName>style.visibility</p:attrName>
                                        </p:attrNameLst>
                                      </p:cBhvr>
                                      <p:to>
                                        <p:strVal val="visible"/>
                                      </p:to>
                                    </p:set>
                                  </p:childTnLst>
                                </p:cTn>
                              </p:par>
                              <p:par>
                                <p:cTn id="22" presetID="22" presetClass="entr" presetSubtype="4" fill="hold" nodeType="withEffect">
                                  <p:stCondLst>
                                    <p:cond delay="13000"/>
                                  </p:stCondLst>
                                  <p:childTnLst>
                                    <p:set>
                                      <p:cBhvr>
                                        <p:cTn id="23" dur="1" fill="hold">
                                          <p:stCondLst>
                                            <p:cond delay="0"/>
                                          </p:stCondLst>
                                        </p:cTn>
                                        <p:tgtEl>
                                          <p:spTgt spid="17"/>
                                        </p:tgtEl>
                                        <p:attrNameLst>
                                          <p:attrName>style.visibility</p:attrName>
                                        </p:attrNameLst>
                                      </p:cBhvr>
                                      <p:to>
                                        <p:strVal val="visible"/>
                                      </p:to>
                                    </p:set>
                                    <p:animEffect transition="in" filter="wipe(down)">
                                      <p:cBhvr>
                                        <p:cTn id="24" dur="2000"/>
                                        <p:tgtEl>
                                          <p:spTgt spid="17"/>
                                        </p:tgtEl>
                                      </p:cBhvr>
                                    </p:animEffect>
                                  </p:childTnLst>
                                </p:cTn>
                              </p:par>
                              <p:par>
                                <p:cTn id="25" presetID="22" presetClass="entr" presetSubtype="4" fill="hold" nodeType="withEffect">
                                  <p:stCondLst>
                                    <p:cond delay="15100"/>
                                  </p:stCondLst>
                                  <p:childTnLst>
                                    <p:set>
                                      <p:cBhvr>
                                        <p:cTn id="26" dur="1" fill="hold">
                                          <p:stCondLst>
                                            <p:cond delay="0"/>
                                          </p:stCondLst>
                                        </p:cTn>
                                        <p:tgtEl>
                                          <p:spTgt spid="18"/>
                                        </p:tgtEl>
                                        <p:attrNameLst>
                                          <p:attrName>style.visibility</p:attrName>
                                        </p:attrNameLst>
                                      </p:cBhvr>
                                      <p:to>
                                        <p:strVal val="visible"/>
                                      </p:to>
                                    </p:set>
                                    <p:animEffect transition="in" filter="wipe(down)">
                                      <p:cBhvr>
                                        <p:cTn id="27" dur="2000"/>
                                        <p:tgtEl>
                                          <p:spTgt spid="18"/>
                                        </p:tgtEl>
                                      </p:cBhvr>
                                    </p:animEffect>
                                  </p:childTnLst>
                                </p:cTn>
                              </p:par>
                              <p:par>
                                <p:cTn id="28" presetID="22" presetClass="entr" presetSubtype="4" fill="hold" nodeType="withEffect">
                                  <p:stCondLst>
                                    <p:cond delay="15100"/>
                                  </p:stCondLst>
                                  <p:childTnLst>
                                    <p:set>
                                      <p:cBhvr>
                                        <p:cTn id="29" dur="1" fill="hold">
                                          <p:stCondLst>
                                            <p:cond delay="0"/>
                                          </p:stCondLst>
                                        </p:cTn>
                                        <p:tgtEl>
                                          <p:spTgt spid="19"/>
                                        </p:tgtEl>
                                        <p:attrNameLst>
                                          <p:attrName>style.visibility</p:attrName>
                                        </p:attrNameLst>
                                      </p:cBhvr>
                                      <p:to>
                                        <p:strVal val="visible"/>
                                      </p:to>
                                    </p:set>
                                    <p:animEffect transition="in" filter="wipe(down)">
                                      <p:cBhvr>
                                        <p:cTn id="30" dur="2000"/>
                                        <p:tgtEl>
                                          <p:spTgt spid="19"/>
                                        </p:tgtEl>
                                      </p:cBhvr>
                                    </p:animEffect>
                                  </p:childTnLst>
                                </p:cTn>
                              </p:par>
                              <p:par>
                                <p:cTn id="31" presetID="22" presetClass="entr" presetSubtype="4" fill="hold" nodeType="withEffect">
                                  <p:stCondLst>
                                    <p:cond delay="17100"/>
                                  </p:stCondLst>
                                  <p:childTnLst>
                                    <p:set>
                                      <p:cBhvr>
                                        <p:cTn id="32" dur="1" fill="hold">
                                          <p:stCondLst>
                                            <p:cond delay="0"/>
                                          </p:stCondLst>
                                        </p:cTn>
                                        <p:tgtEl>
                                          <p:spTgt spid="20"/>
                                        </p:tgtEl>
                                        <p:attrNameLst>
                                          <p:attrName>style.visibility</p:attrName>
                                        </p:attrNameLst>
                                      </p:cBhvr>
                                      <p:to>
                                        <p:strVal val="visible"/>
                                      </p:to>
                                    </p:set>
                                    <p:animEffect transition="in" filter="wipe(down)">
                                      <p:cBhvr>
                                        <p:cTn id="33" dur="2000"/>
                                        <p:tgtEl>
                                          <p:spTgt spid="20"/>
                                        </p:tgtEl>
                                      </p:cBhvr>
                                    </p:animEffect>
                                  </p:childTnLst>
                                </p:cTn>
                              </p:par>
                              <p:par>
                                <p:cTn id="34" presetID="22" presetClass="entr" presetSubtype="4" fill="hold" nodeType="withEffect">
                                  <p:stCondLst>
                                    <p:cond delay="17100"/>
                                  </p:stCondLst>
                                  <p:childTnLst>
                                    <p:set>
                                      <p:cBhvr>
                                        <p:cTn id="35" dur="1" fill="hold">
                                          <p:stCondLst>
                                            <p:cond delay="0"/>
                                          </p:stCondLst>
                                        </p:cTn>
                                        <p:tgtEl>
                                          <p:spTgt spid="21"/>
                                        </p:tgtEl>
                                        <p:attrNameLst>
                                          <p:attrName>style.visibility</p:attrName>
                                        </p:attrNameLst>
                                      </p:cBhvr>
                                      <p:to>
                                        <p:strVal val="visible"/>
                                      </p:to>
                                    </p:set>
                                    <p:animEffect transition="in" filter="wipe(down)">
                                      <p:cBhvr>
                                        <p:cTn id="36" dur="2000"/>
                                        <p:tgtEl>
                                          <p:spTgt spid="21"/>
                                        </p:tgtEl>
                                      </p:cBhvr>
                                    </p:animEffect>
                                  </p:childTnLst>
                                </p:cTn>
                              </p:par>
                              <p:par>
                                <p:cTn id="37" presetID="22" presetClass="entr" presetSubtype="4" fill="hold" nodeType="withEffect">
                                  <p:stCondLst>
                                    <p:cond delay="17100"/>
                                  </p:stCondLst>
                                  <p:childTnLst>
                                    <p:set>
                                      <p:cBhvr>
                                        <p:cTn id="38" dur="1" fill="hold">
                                          <p:stCondLst>
                                            <p:cond delay="0"/>
                                          </p:stCondLst>
                                        </p:cTn>
                                        <p:tgtEl>
                                          <p:spTgt spid="22"/>
                                        </p:tgtEl>
                                        <p:attrNameLst>
                                          <p:attrName>style.visibility</p:attrName>
                                        </p:attrNameLst>
                                      </p:cBhvr>
                                      <p:to>
                                        <p:strVal val="visible"/>
                                      </p:to>
                                    </p:set>
                                    <p:animEffect transition="in" filter="wipe(down)">
                                      <p:cBhvr>
                                        <p:cTn id="39" dur="2000"/>
                                        <p:tgtEl>
                                          <p:spTgt spid="22"/>
                                        </p:tgtEl>
                                      </p:cBhvr>
                                    </p:animEffect>
                                  </p:childTnLst>
                                </p:cTn>
                              </p:par>
                              <p:par>
                                <p:cTn id="40" presetID="16" presetClass="entr" presetSubtype="21" fill="hold" nodeType="withEffect">
                                  <p:stCondLst>
                                    <p:cond delay="22900"/>
                                  </p:stCondLst>
                                  <p:childTnLst>
                                    <p:set>
                                      <p:cBhvr>
                                        <p:cTn id="41" dur="1" fill="hold">
                                          <p:stCondLst>
                                            <p:cond delay="0"/>
                                          </p:stCondLst>
                                        </p:cTn>
                                        <p:tgtEl>
                                          <p:spTgt spid="24"/>
                                        </p:tgtEl>
                                        <p:attrNameLst>
                                          <p:attrName>style.visibility</p:attrName>
                                        </p:attrNameLst>
                                      </p:cBhvr>
                                      <p:to>
                                        <p:strVal val="visible"/>
                                      </p:to>
                                    </p:set>
                                    <p:animEffect transition="in" filter="barn(inVertical)">
                                      <p:cBhvr>
                                        <p:cTn id="42" dur="500"/>
                                        <p:tgtEl>
                                          <p:spTgt spid="24"/>
                                        </p:tgtEl>
                                      </p:cBhvr>
                                    </p:animEffect>
                                  </p:childTnLst>
                                </p:cTn>
                              </p:par>
                              <p:par>
                                <p:cTn id="43" presetID="26" presetClass="entr" presetSubtype="0" fill="hold" nodeType="withEffect">
                                  <p:stCondLst>
                                    <p:cond delay="23700"/>
                                  </p:stCondLst>
                                  <p:childTnLst>
                                    <p:set>
                                      <p:cBhvr>
                                        <p:cTn id="44" dur="1" fill="hold">
                                          <p:stCondLst>
                                            <p:cond delay="0"/>
                                          </p:stCondLst>
                                        </p:cTn>
                                        <p:tgtEl>
                                          <p:spTgt spid="32"/>
                                        </p:tgtEl>
                                        <p:attrNameLst>
                                          <p:attrName>style.visibility</p:attrName>
                                        </p:attrNameLst>
                                      </p:cBhvr>
                                      <p:to>
                                        <p:strVal val="visible"/>
                                      </p:to>
                                    </p:set>
                                    <p:animEffect transition="in" filter="wipe(down)">
                                      <p:cBhvr>
                                        <p:cTn id="45" dur="290">
                                          <p:stCondLst>
                                            <p:cond delay="0"/>
                                          </p:stCondLst>
                                        </p:cTn>
                                        <p:tgtEl>
                                          <p:spTgt spid="32"/>
                                        </p:tgtEl>
                                      </p:cBhvr>
                                    </p:animEffect>
                                    <p:anim calcmode="lin" valueType="num">
                                      <p:cBhvr>
                                        <p:cTn id="46" dur="911" tmFilter="0,0; 0.14,0.36; 0.43,0.73; 0.71,0.91; 1.0,1.0">
                                          <p:stCondLst>
                                            <p:cond delay="0"/>
                                          </p:stCondLst>
                                        </p:cTn>
                                        <p:tgtEl>
                                          <p:spTgt spid="32"/>
                                        </p:tgtEl>
                                        <p:attrNameLst>
                                          <p:attrName>ppt_x</p:attrName>
                                        </p:attrNameLst>
                                      </p:cBhvr>
                                      <p:tavLst>
                                        <p:tav tm="0">
                                          <p:val>
                                            <p:strVal val="#ppt_x-0.25"/>
                                          </p:val>
                                        </p:tav>
                                        <p:tav tm="100000">
                                          <p:val>
                                            <p:strVal val="#ppt_x"/>
                                          </p:val>
                                        </p:tav>
                                      </p:tavLst>
                                    </p:anim>
                                    <p:anim calcmode="lin" valueType="num">
                                      <p:cBhvr>
                                        <p:cTn id="47" dur="332" tmFilter="0.0,0.0; 0.25,0.07; 0.50,0.2; 0.75,0.467; 1.0,1.0">
                                          <p:stCondLst>
                                            <p:cond delay="0"/>
                                          </p:stCondLst>
                                        </p:cTn>
                                        <p:tgtEl>
                                          <p:spTgt spid="32"/>
                                        </p:tgtEl>
                                        <p:attrNameLst>
                                          <p:attrName>ppt_y</p:attrName>
                                        </p:attrNameLst>
                                      </p:cBhvr>
                                      <p:tavLst>
                                        <p:tav tm="0" fmla="#ppt_y-sin(pi*$)/3">
                                          <p:val>
                                            <p:fltVal val="0.5"/>
                                          </p:val>
                                        </p:tav>
                                        <p:tav tm="100000">
                                          <p:val>
                                            <p:fltVal val="1"/>
                                          </p:val>
                                        </p:tav>
                                      </p:tavLst>
                                    </p:anim>
                                    <p:anim calcmode="lin" valueType="num">
                                      <p:cBhvr>
                                        <p:cTn id="48" dur="332" tmFilter="0, 0; 0.125,0.2665; 0.25,0.4; 0.375,0.465; 0.5,0.5;  0.625,0.535; 0.75,0.6; 0.875,0.7335; 1,1">
                                          <p:stCondLst>
                                            <p:cond delay="332"/>
                                          </p:stCondLst>
                                        </p:cTn>
                                        <p:tgtEl>
                                          <p:spTgt spid="32"/>
                                        </p:tgtEl>
                                        <p:attrNameLst>
                                          <p:attrName>ppt_y</p:attrName>
                                        </p:attrNameLst>
                                      </p:cBhvr>
                                      <p:tavLst>
                                        <p:tav tm="0" fmla="#ppt_y-sin(pi*$)/9">
                                          <p:val>
                                            <p:fltVal val="0"/>
                                          </p:val>
                                        </p:tav>
                                        <p:tav tm="100000">
                                          <p:val>
                                            <p:fltVal val="1"/>
                                          </p:val>
                                        </p:tav>
                                      </p:tavLst>
                                    </p:anim>
                                    <p:anim calcmode="lin" valueType="num">
                                      <p:cBhvr>
                                        <p:cTn id="49" dur="166" tmFilter="0, 0; 0.125,0.2665; 0.25,0.4; 0.375,0.465; 0.5,0.5;  0.625,0.535; 0.75,0.6; 0.875,0.7335; 1,1">
                                          <p:stCondLst>
                                            <p:cond delay="662"/>
                                          </p:stCondLst>
                                        </p:cTn>
                                        <p:tgtEl>
                                          <p:spTgt spid="32"/>
                                        </p:tgtEl>
                                        <p:attrNameLst>
                                          <p:attrName>ppt_y</p:attrName>
                                        </p:attrNameLst>
                                      </p:cBhvr>
                                      <p:tavLst>
                                        <p:tav tm="0" fmla="#ppt_y-sin(pi*$)/27">
                                          <p:val>
                                            <p:fltVal val="0"/>
                                          </p:val>
                                        </p:tav>
                                        <p:tav tm="100000">
                                          <p:val>
                                            <p:fltVal val="1"/>
                                          </p:val>
                                        </p:tav>
                                      </p:tavLst>
                                    </p:anim>
                                    <p:anim calcmode="lin" valueType="num">
                                      <p:cBhvr>
                                        <p:cTn id="50" dur="82" tmFilter="0, 0; 0.125,0.2665; 0.25,0.4; 0.375,0.465; 0.5,0.5;  0.625,0.535; 0.75,0.6; 0.875,0.7335; 1,1">
                                          <p:stCondLst>
                                            <p:cond delay="828"/>
                                          </p:stCondLst>
                                        </p:cTn>
                                        <p:tgtEl>
                                          <p:spTgt spid="32"/>
                                        </p:tgtEl>
                                        <p:attrNameLst>
                                          <p:attrName>ppt_y</p:attrName>
                                        </p:attrNameLst>
                                      </p:cBhvr>
                                      <p:tavLst>
                                        <p:tav tm="0" fmla="#ppt_y-sin(pi*$)/81">
                                          <p:val>
                                            <p:fltVal val="0"/>
                                          </p:val>
                                        </p:tav>
                                        <p:tav tm="100000">
                                          <p:val>
                                            <p:fltVal val="1"/>
                                          </p:val>
                                        </p:tav>
                                      </p:tavLst>
                                    </p:anim>
                                    <p:animScale>
                                      <p:cBhvr>
                                        <p:cTn id="51" dur="13">
                                          <p:stCondLst>
                                            <p:cond delay="325"/>
                                          </p:stCondLst>
                                        </p:cTn>
                                        <p:tgtEl>
                                          <p:spTgt spid="32"/>
                                        </p:tgtEl>
                                      </p:cBhvr>
                                      <p:to x="100000" y="60000"/>
                                    </p:animScale>
                                    <p:animScale>
                                      <p:cBhvr>
                                        <p:cTn id="52" dur="83" decel="50000">
                                          <p:stCondLst>
                                            <p:cond delay="338"/>
                                          </p:stCondLst>
                                        </p:cTn>
                                        <p:tgtEl>
                                          <p:spTgt spid="32"/>
                                        </p:tgtEl>
                                      </p:cBhvr>
                                      <p:to x="100000" y="100000"/>
                                    </p:animScale>
                                    <p:animScale>
                                      <p:cBhvr>
                                        <p:cTn id="53" dur="13">
                                          <p:stCondLst>
                                            <p:cond delay="656"/>
                                          </p:stCondLst>
                                        </p:cTn>
                                        <p:tgtEl>
                                          <p:spTgt spid="32"/>
                                        </p:tgtEl>
                                      </p:cBhvr>
                                      <p:to x="100000" y="80000"/>
                                    </p:animScale>
                                    <p:animScale>
                                      <p:cBhvr>
                                        <p:cTn id="54" dur="83" decel="50000">
                                          <p:stCondLst>
                                            <p:cond delay="669"/>
                                          </p:stCondLst>
                                        </p:cTn>
                                        <p:tgtEl>
                                          <p:spTgt spid="32"/>
                                        </p:tgtEl>
                                      </p:cBhvr>
                                      <p:to x="100000" y="100000"/>
                                    </p:animScale>
                                    <p:animScale>
                                      <p:cBhvr>
                                        <p:cTn id="55" dur="13">
                                          <p:stCondLst>
                                            <p:cond delay="821"/>
                                          </p:stCondLst>
                                        </p:cTn>
                                        <p:tgtEl>
                                          <p:spTgt spid="32"/>
                                        </p:tgtEl>
                                      </p:cBhvr>
                                      <p:to x="100000" y="90000"/>
                                    </p:animScale>
                                    <p:animScale>
                                      <p:cBhvr>
                                        <p:cTn id="56" dur="83" decel="50000">
                                          <p:stCondLst>
                                            <p:cond delay="834"/>
                                          </p:stCondLst>
                                        </p:cTn>
                                        <p:tgtEl>
                                          <p:spTgt spid="32"/>
                                        </p:tgtEl>
                                      </p:cBhvr>
                                      <p:to x="100000" y="100000"/>
                                    </p:animScale>
                                    <p:animScale>
                                      <p:cBhvr>
                                        <p:cTn id="57" dur="13">
                                          <p:stCondLst>
                                            <p:cond delay="904"/>
                                          </p:stCondLst>
                                        </p:cTn>
                                        <p:tgtEl>
                                          <p:spTgt spid="32"/>
                                        </p:tgtEl>
                                      </p:cBhvr>
                                      <p:to x="100000" y="95000"/>
                                    </p:animScale>
                                    <p:animScale>
                                      <p:cBhvr>
                                        <p:cTn id="58" dur="83" decel="50000">
                                          <p:stCondLst>
                                            <p:cond delay="917"/>
                                          </p:stCondLst>
                                        </p:cTn>
                                        <p:tgtEl>
                                          <p:spTgt spid="32"/>
                                        </p:tgtEl>
                                      </p:cBhvr>
                                      <p:to x="100000" y="100000"/>
                                    </p:animScale>
                                  </p:childTnLst>
                                </p:cTn>
                              </p:par>
                              <p:par>
                                <p:cTn id="59" presetID="16" presetClass="entr" presetSubtype="21" fill="hold" nodeType="withEffect">
                                  <p:stCondLst>
                                    <p:cond delay="26100"/>
                                  </p:stCondLst>
                                  <p:childTnLst>
                                    <p:set>
                                      <p:cBhvr>
                                        <p:cTn id="60" dur="1" fill="hold">
                                          <p:stCondLst>
                                            <p:cond delay="0"/>
                                          </p:stCondLst>
                                        </p:cTn>
                                        <p:tgtEl>
                                          <p:spTgt spid="27"/>
                                        </p:tgtEl>
                                        <p:attrNameLst>
                                          <p:attrName>style.visibility</p:attrName>
                                        </p:attrNameLst>
                                      </p:cBhvr>
                                      <p:to>
                                        <p:strVal val="visible"/>
                                      </p:to>
                                    </p:set>
                                    <p:animEffect transition="in" filter="barn(inVertical)">
                                      <p:cBhvr>
                                        <p:cTn id="61" dur="500"/>
                                        <p:tgtEl>
                                          <p:spTgt spid="27"/>
                                        </p:tgtEl>
                                      </p:cBhvr>
                                    </p:animEffect>
                                  </p:childTnLst>
                                </p:cTn>
                              </p:par>
                              <p:par>
                                <p:cTn id="62" presetID="26" presetClass="entr" presetSubtype="0" fill="hold" nodeType="withEffect">
                                  <p:stCondLst>
                                    <p:cond delay="26700"/>
                                  </p:stCondLst>
                                  <p:childTnLst>
                                    <p:set>
                                      <p:cBhvr>
                                        <p:cTn id="63" dur="1" fill="hold">
                                          <p:stCondLst>
                                            <p:cond delay="0"/>
                                          </p:stCondLst>
                                        </p:cTn>
                                        <p:tgtEl>
                                          <p:spTgt spid="30"/>
                                        </p:tgtEl>
                                        <p:attrNameLst>
                                          <p:attrName>style.visibility</p:attrName>
                                        </p:attrNameLst>
                                      </p:cBhvr>
                                      <p:to>
                                        <p:strVal val="visible"/>
                                      </p:to>
                                    </p:set>
                                    <p:animEffect transition="in" filter="wipe(down)">
                                      <p:cBhvr>
                                        <p:cTn id="64" dur="290">
                                          <p:stCondLst>
                                            <p:cond delay="0"/>
                                          </p:stCondLst>
                                        </p:cTn>
                                        <p:tgtEl>
                                          <p:spTgt spid="30"/>
                                        </p:tgtEl>
                                      </p:cBhvr>
                                    </p:animEffect>
                                    <p:anim calcmode="lin" valueType="num">
                                      <p:cBhvr>
                                        <p:cTn id="65" dur="911" tmFilter="0,0; 0.14,0.36; 0.43,0.73; 0.71,0.91; 1.0,1.0">
                                          <p:stCondLst>
                                            <p:cond delay="0"/>
                                          </p:stCondLst>
                                        </p:cTn>
                                        <p:tgtEl>
                                          <p:spTgt spid="30"/>
                                        </p:tgtEl>
                                        <p:attrNameLst>
                                          <p:attrName>ppt_x</p:attrName>
                                        </p:attrNameLst>
                                      </p:cBhvr>
                                      <p:tavLst>
                                        <p:tav tm="0">
                                          <p:val>
                                            <p:strVal val="#ppt_x-0.25"/>
                                          </p:val>
                                        </p:tav>
                                        <p:tav tm="100000">
                                          <p:val>
                                            <p:strVal val="#ppt_x"/>
                                          </p:val>
                                        </p:tav>
                                      </p:tavLst>
                                    </p:anim>
                                    <p:anim calcmode="lin" valueType="num">
                                      <p:cBhvr>
                                        <p:cTn id="66" dur="332" tmFilter="0.0,0.0; 0.25,0.07; 0.50,0.2; 0.75,0.467; 1.0,1.0">
                                          <p:stCondLst>
                                            <p:cond delay="0"/>
                                          </p:stCondLst>
                                        </p:cTn>
                                        <p:tgtEl>
                                          <p:spTgt spid="30"/>
                                        </p:tgtEl>
                                        <p:attrNameLst>
                                          <p:attrName>ppt_y</p:attrName>
                                        </p:attrNameLst>
                                      </p:cBhvr>
                                      <p:tavLst>
                                        <p:tav tm="0" fmla="#ppt_y-sin(pi*$)/3">
                                          <p:val>
                                            <p:fltVal val="0.5"/>
                                          </p:val>
                                        </p:tav>
                                        <p:tav tm="100000">
                                          <p:val>
                                            <p:fltVal val="1"/>
                                          </p:val>
                                        </p:tav>
                                      </p:tavLst>
                                    </p:anim>
                                    <p:anim calcmode="lin" valueType="num">
                                      <p:cBhvr>
                                        <p:cTn id="67" dur="332" tmFilter="0, 0; 0.125,0.2665; 0.25,0.4; 0.375,0.465; 0.5,0.5;  0.625,0.535; 0.75,0.6; 0.875,0.7335; 1,1">
                                          <p:stCondLst>
                                            <p:cond delay="332"/>
                                          </p:stCondLst>
                                        </p:cTn>
                                        <p:tgtEl>
                                          <p:spTgt spid="30"/>
                                        </p:tgtEl>
                                        <p:attrNameLst>
                                          <p:attrName>ppt_y</p:attrName>
                                        </p:attrNameLst>
                                      </p:cBhvr>
                                      <p:tavLst>
                                        <p:tav tm="0" fmla="#ppt_y-sin(pi*$)/9">
                                          <p:val>
                                            <p:fltVal val="0"/>
                                          </p:val>
                                        </p:tav>
                                        <p:tav tm="100000">
                                          <p:val>
                                            <p:fltVal val="1"/>
                                          </p:val>
                                        </p:tav>
                                      </p:tavLst>
                                    </p:anim>
                                    <p:anim calcmode="lin" valueType="num">
                                      <p:cBhvr>
                                        <p:cTn id="68" dur="166" tmFilter="0, 0; 0.125,0.2665; 0.25,0.4; 0.375,0.465; 0.5,0.5;  0.625,0.535; 0.75,0.6; 0.875,0.7335; 1,1">
                                          <p:stCondLst>
                                            <p:cond delay="662"/>
                                          </p:stCondLst>
                                        </p:cTn>
                                        <p:tgtEl>
                                          <p:spTgt spid="30"/>
                                        </p:tgtEl>
                                        <p:attrNameLst>
                                          <p:attrName>ppt_y</p:attrName>
                                        </p:attrNameLst>
                                      </p:cBhvr>
                                      <p:tavLst>
                                        <p:tav tm="0" fmla="#ppt_y-sin(pi*$)/27">
                                          <p:val>
                                            <p:fltVal val="0"/>
                                          </p:val>
                                        </p:tav>
                                        <p:tav tm="100000">
                                          <p:val>
                                            <p:fltVal val="1"/>
                                          </p:val>
                                        </p:tav>
                                      </p:tavLst>
                                    </p:anim>
                                    <p:anim calcmode="lin" valueType="num">
                                      <p:cBhvr>
                                        <p:cTn id="69" dur="82" tmFilter="0, 0; 0.125,0.2665; 0.25,0.4; 0.375,0.465; 0.5,0.5;  0.625,0.535; 0.75,0.6; 0.875,0.7335; 1,1">
                                          <p:stCondLst>
                                            <p:cond delay="828"/>
                                          </p:stCondLst>
                                        </p:cTn>
                                        <p:tgtEl>
                                          <p:spTgt spid="30"/>
                                        </p:tgtEl>
                                        <p:attrNameLst>
                                          <p:attrName>ppt_y</p:attrName>
                                        </p:attrNameLst>
                                      </p:cBhvr>
                                      <p:tavLst>
                                        <p:tav tm="0" fmla="#ppt_y-sin(pi*$)/81">
                                          <p:val>
                                            <p:fltVal val="0"/>
                                          </p:val>
                                        </p:tav>
                                        <p:tav tm="100000">
                                          <p:val>
                                            <p:fltVal val="1"/>
                                          </p:val>
                                        </p:tav>
                                      </p:tavLst>
                                    </p:anim>
                                    <p:animScale>
                                      <p:cBhvr>
                                        <p:cTn id="70" dur="13">
                                          <p:stCondLst>
                                            <p:cond delay="325"/>
                                          </p:stCondLst>
                                        </p:cTn>
                                        <p:tgtEl>
                                          <p:spTgt spid="30"/>
                                        </p:tgtEl>
                                      </p:cBhvr>
                                      <p:to x="100000" y="60000"/>
                                    </p:animScale>
                                    <p:animScale>
                                      <p:cBhvr>
                                        <p:cTn id="71" dur="83" decel="50000">
                                          <p:stCondLst>
                                            <p:cond delay="338"/>
                                          </p:stCondLst>
                                        </p:cTn>
                                        <p:tgtEl>
                                          <p:spTgt spid="30"/>
                                        </p:tgtEl>
                                      </p:cBhvr>
                                      <p:to x="100000" y="100000"/>
                                    </p:animScale>
                                    <p:animScale>
                                      <p:cBhvr>
                                        <p:cTn id="72" dur="13">
                                          <p:stCondLst>
                                            <p:cond delay="656"/>
                                          </p:stCondLst>
                                        </p:cTn>
                                        <p:tgtEl>
                                          <p:spTgt spid="30"/>
                                        </p:tgtEl>
                                      </p:cBhvr>
                                      <p:to x="100000" y="80000"/>
                                    </p:animScale>
                                    <p:animScale>
                                      <p:cBhvr>
                                        <p:cTn id="73" dur="83" decel="50000">
                                          <p:stCondLst>
                                            <p:cond delay="669"/>
                                          </p:stCondLst>
                                        </p:cTn>
                                        <p:tgtEl>
                                          <p:spTgt spid="30"/>
                                        </p:tgtEl>
                                      </p:cBhvr>
                                      <p:to x="100000" y="100000"/>
                                    </p:animScale>
                                    <p:animScale>
                                      <p:cBhvr>
                                        <p:cTn id="74" dur="13">
                                          <p:stCondLst>
                                            <p:cond delay="821"/>
                                          </p:stCondLst>
                                        </p:cTn>
                                        <p:tgtEl>
                                          <p:spTgt spid="30"/>
                                        </p:tgtEl>
                                      </p:cBhvr>
                                      <p:to x="100000" y="90000"/>
                                    </p:animScale>
                                    <p:animScale>
                                      <p:cBhvr>
                                        <p:cTn id="75" dur="83" decel="50000">
                                          <p:stCondLst>
                                            <p:cond delay="834"/>
                                          </p:stCondLst>
                                        </p:cTn>
                                        <p:tgtEl>
                                          <p:spTgt spid="30"/>
                                        </p:tgtEl>
                                      </p:cBhvr>
                                      <p:to x="100000" y="100000"/>
                                    </p:animScale>
                                    <p:animScale>
                                      <p:cBhvr>
                                        <p:cTn id="76" dur="13">
                                          <p:stCondLst>
                                            <p:cond delay="904"/>
                                          </p:stCondLst>
                                        </p:cTn>
                                        <p:tgtEl>
                                          <p:spTgt spid="30"/>
                                        </p:tgtEl>
                                      </p:cBhvr>
                                      <p:to x="100000" y="95000"/>
                                    </p:animScale>
                                    <p:animScale>
                                      <p:cBhvr>
                                        <p:cTn id="77" dur="83" decel="50000">
                                          <p:stCondLst>
                                            <p:cond delay="917"/>
                                          </p:stCondLst>
                                        </p:cTn>
                                        <p:tgtEl>
                                          <p:spTgt spid="30"/>
                                        </p:tgtEl>
                                      </p:cBhvr>
                                      <p:to x="100000" y="100000"/>
                                    </p:animScale>
                                  </p:childTnLst>
                                </p:cTn>
                              </p:par>
                              <p:par>
                                <p:cTn id="78" presetID="14" presetClass="exit" presetSubtype="10" fill="hold" nodeType="withEffect">
                                  <p:stCondLst>
                                    <p:cond delay="31000"/>
                                  </p:stCondLst>
                                  <p:childTnLst>
                                    <p:animEffect transition="out" filter="randombar(horizontal)">
                                      <p:cBhvr>
                                        <p:cTn id="79" dur="500"/>
                                        <p:tgtEl>
                                          <p:spTgt spid="11"/>
                                        </p:tgtEl>
                                      </p:cBhvr>
                                    </p:animEffect>
                                    <p:set>
                                      <p:cBhvr>
                                        <p:cTn id="80" dur="1" fill="hold">
                                          <p:stCondLst>
                                            <p:cond delay="499"/>
                                          </p:stCondLst>
                                        </p:cTn>
                                        <p:tgtEl>
                                          <p:spTgt spid="11"/>
                                        </p:tgtEl>
                                        <p:attrNameLst>
                                          <p:attrName>style.visibility</p:attrName>
                                        </p:attrNameLst>
                                      </p:cBhvr>
                                      <p:to>
                                        <p:strVal val="hidden"/>
                                      </p:to>
                                    </p:set>
                                  </p:childTnLst>
                                </p:cTn>
                              </p:par>
                              <p:par>
                                <p:cTn id="81" presetID="14" presetClass="exit" presetSubtype="10" fill="hold" grpId="1" nodeType="withEffect">
                                  <p:stCondLst>
                                    <p:cond delay="31000"/>
                                  </p:stCondLst>
                                  <p:childTnLst>
                                    <p:animEffect transition="out" filter="randombar(horizontal)">
                                      <p:cBhvr>
                                        <p:cTn id="82" dur="500"/>
                                        <p:tgtEl>
                                          <p:spTgt spid="12"/>
                                        </p:tgtEl>
                                      </p:cBhvr>
                                    </p:animEffect>
                                    <p:set>
                                      <p:cBhvr>
                                        <p:cTn id="83" dur="1" fill="hold">
                                          <p:stCondLst>
                                            <p:cond delay="499"/>
                                          </p:stCondLst>
                                        </p:cTn>
                                        <p:tgtEl>
                                          <p:spTgt spid="12"/>
                                        </p:tgtEl>
                                        <p:attrNameLst>
                                          <p:attrName>style.visibility</p:attrName>
                                        </p:attrNameLst>
                                      </p:cBhvr>
                                      <p:to>
                                        <p:strVal val="hidden"/>
                                      </p:to>
                                    </p:set>
                                  </p:childTnLst>
                                </p:cTn>
                              </p:par>
                              <p:par>
                                <p:cTn id="84" presetID="14" presetClass="exit" presetSubtype="10" fill="hold" nodeType="withEffect">
                                  <p:stCondLst>
                                    <p:cond delay="31000"/>
                                  </p:stCondLst>
                                  <p:childTnLst>
                                    <p:animEffect transition="out" filter="randombar(horizontal)">
                                      <p:cBhvr>
                                        <p:cTn id="85" dur="500"/>
                                        <p:tgtEl>
                                          <p:spTgt spid="15"/>
                                        </p:tgtEl>
                                      </p:cBhvr>
                                    </p:animEffect>
                                    <p:set>
                                      <p:cBhvr>
                                        <p:cTn id="86" dur="1" fill="hold">
                                          <p:stCondLst>
                                            <p:cond delay="499"/>
                                          </p:stCondLst>
                                        </p:cTn>
                                        <p:tgtEl>
                                          <p:spTgt spid="15"/>
                                        </p:tgtEl>
                                        <p:attrNameLst>
                                          <p:attrName>style.visibility</p:attrName>
                                        </p:attrNameLst>
                                      </p:cBhvr>
                                      <p:to>
                                        <p:strVal val="hidden"/>
                                      </p:to>
                                    </p:set>
                                  </p:childTnLst>
                                </p:cTn>
                              </p:par>
                              <p:par>
                                <p:cTn id="87" presetID="14" presetClass="exit" presetSubtype="10" fill="hold" grpId="1" nodeType="withEffect">
                                  <p:stCondLst>
                                    <p:cond delay="31000"/>
                                  </p:stCondLst>
                                  <p:childTnLst>
                                    <p:animEffect transition="out" filter="randombar(horizontal)">
                                      <p:cBhvr>
                                        <p:cTn id="88" dur="500"/>
                                        <p:tgtEl>
                                          <p:spTgt spid="13"/>
                                        </p:tgtEl>
                                      </p:cBhvr>
                                    </p:animEffect>
                                    <p:set>
                                      <p:cBhvr>
                                        <p:cTn id="89" dur="1" fill="hold">
                                          <p:stCondLst>
                                            <p:cond delay="499"/>
                                          </p:stCondLst>
                                        </p:cTn>
                                        <p:tgtEl>
                                          <p:spTgt spid="13"/>
                                        </p:tgtEl>
                                        <p:attrNameLst>
                                          <p:attrName>style.visibility</p:attrName>
                                        </p:attrNameLst>
                                      </p:cBhvr>
                                      <p:to>
                                        <p:strVal val="hidden"/>
                                      </p:to>
                                    </p:set>
                                  </p:childTnLst>
                                </p:cTn>
                              </p:par>
                              <p:par>
                                <p:cTn id="90" presetID="14" presetClass="exit" presetSubtype="10" fill="hold" nodeType="withEffect">
                                  <p:stCondLst>
                                    <p:cond delay="31000"/>
                                  </p:stCondLst>
                                  <p:childTnLst>
                                    <p:animEffect transition="out" filter="randombar(horizontal)">
                                      <p:cBhvr>
                                        <p:cTn id="91" dur="500"/>
                                        <p:tgtEl>
                                          <p:spTgt spid="7"/>
                                        </p:tgtEl>
                                      </p:cBhvr>
                                    </p:animEffect>
                                    <p:set>
                                      <p:cBhvr>
                                        <p:cTn id="92" dur="1" fill="hold">
                                          <p:stCondLst>
                                            <p:cond delay="499"/>
                                          </p:stCondLst>
                                        </p:cTn>
                                        <p:tgtEl>
                                          <p:spTgt spid="7"/>
                                        </p:tgtEl>
                                        <p:attrNameLst>
                                          <p:attrName>style.visibility</p:attrName>
                                        </p:attrNameLst>
                                      </p:cBhvr>
                                      <p:to>
                                        <p:strVal val="hidden"/>
                                      </p:to>
                                    </p:set>
                                  </p:childTnLst>
                                </p:cTn>
                              </p:par>
                              <p:par>
                                <p:cTn id="93" presetID="14" presetClass="exit" presetSubtype="10" fill="hold" nodeType="withEffect">
                                  <p:stCondLst>
                                    <p:cond delay="31000"/>
                                  </p:stCondLst>
                                  <p:childTnLst>
                                    <p:animEffect transition="out" filter="randombar(horizontal)">
                                      <p:cBhvr>
                                        <p:cTn id="94" dur="500"/>
                                        <p:tgtEl>
                                          <p:spTgt spid="17"/>
                                        </p:tgtEl>
                                      </p:cBhvr>
                                    </p:animEffect>
                                    <p:set>
                                      <p:cBhvr>
                                        <p:cTn id="95" dur="1" fill="hold">
                                          <p:stCondLst>
                                            <p:cond delay="499"/>
                                          </p:stCondLst>
                                        </p:cTn>
                                        <p:tgtEl>
                                          <p:spTgt spid="17"/>
                                        </p:tgtEl>
                                        <p:attrNameLst>
                                          <p:attrName>style.visibility</p:attrName>
                                        </p:attrNameLst>
                                      </p:cBhvr>
                                      <p:to>
                                        <p:strVal val="hidden"/>
                                      </p:to>
                                    </p:set>
                                  </p:childTnLst>
                                </p:cTn>
                              </p:par>
                              <p:par>
                                <p:cTn id="96" presetID="14" presetClass="exit" presetSubtype="10" fill="hold" nodeType="withEffect">
                                  <p:stCondLst>
                                    <p:cond delay="31000"/>
                                  </p:stCondLst>
                                  <p:childTnLst>
                                    <p:animEffect transition="out" filter="randombar(horizontal)">
                                      <p:cBhvr>
                                        <p:cTn id="97" dur="500"/>
                                        <p:tgtEl>
                                          <p:spTgt spid="18"/>
                                        </p:tgtEl>
                                      </p:cBhvr>
                                    </p:animEffect>
                                    <p:set>
                                      <p:cBhvr>
                                        <p:cTn id="98" dur="1" fill="hold">
                                          <p:stCondLst>
                                            <p:cond delay="499"/>
                                          </p:stCondLst>
                                        </p:cTn>
                                        <p:tgtEl>
                                          <p:spTgt spid="18"/>
                                        </p:tgtEl>
                                        <p:attrNameLst>
                                          <p:attrName>style.visibility</p:attrName>
                                        </p:attrNameLst>
                                      </p:cBhvr>
                                      <p:to>
                                        <p:strVal val="hidden"/>
                                      </p:to>
                                    </p:set>
                                  </p:childTnLst>
                                </p:cTn>
                              </p:par>
                              <p:par>
                                <p:cTn id="99" presetID="14" presetClass="exit" presetSubtype="10" fill="hold" nodeType="withEffect">
                                  <p:stCondLst>
                                    <p:cond delay="31000"/>
                                  </p:stCondLst>
                                  <p:childTnLst>
                                    <p:animEffect transition="out" filter="randombar(horizontal)">
                                      <p:cBhvr>
                                        <p:cTn id="100" dur="500"/>
                                        <p:tgtEl>
                                          <p:spTgt spid="19"/>
                                        </p:tgtEl>
                                      </p:cBhvr>
                                    </p:animEffect>
                                    <p:set>
                                      <p:cBhvr>
                                        <p:cTn id="101" dur="1" fill="hold">
                                          <p:stCondLst>
                                            <p:cond delay="499"/>
                                          </p:stCondLst>
                                        </p:cTn>
                                        <p:tgtEl>
                                          <p:spTgt spid="19"/>
                                        </p:tgtEl>
                                        <p:attrNameLst>
                                          <p:attrName>style.visibility</p:attrName>
                                        </p:attrNameLst>
                                      </p:cBhvr>
                                      <p:to>
                                        <p:strVal val="hidden"/>
                                      </p:to>
                                    </p:set>
                                  </p:childTnLst>
                                </p:cTn>
                              </p:par>
                              <p:par>
                                <p:cTn id="102" presetID="14" presetClass="exit" presetSubtype="10" fill="hold" nodeType="withEffect">
                                  <p:stCondLst>
                                    <p:cond delay="31000"/>
                                  </p:stCondLst>
                                  <p:childTnLst>
                                    <p:animEffect transition="out" filter="randombar(horizontal)">
                                      <p:cBhvr>
                                        <p:cTn id="103" dur="500"/>
                                        <p:tgtEl>
                                          <p:spTgt spid="20"/>
                                        </p:tgtEl>
                                      </p:cBhvr>
                                    </p:animEffect>
                                    <p:set>
                                      <p:cBhvr>
                                        <p:cTn id="104" dur="1" fill="hold">
                                          <p:stCondLst>
                                            <p:cond delay="499"/>
                                          </p:stCondLst>
                                        </p:cTn>
                                        <p:tgtEl>
                                          <p:spTgt spid="20"/>
                                        </p:tgtEl>
                                        <p:attrNameLst>
                                          <p:attrName>style.visibility</p:attrName>
                                        </p:attrNameLst>
                                      </p:cBhvr>
                                      <p:to>
                                        <p:strVal val="hidden"/>
                                      </p:to>
                                    </p:set>
                                  </p:childTnLst>
                                </p:cTn>
                              </p:par>
                              <p:par>
                                <p:cTn id="105" presetID="14" presetClass="exit" presetSubtype="10" fill="hold" nodeType="withEffect">
                                  <p:stCondLst>
                                    <p:cond delay="31000"/>
                                  </p:stCondLst>
                                  <p:childTnLst>
                                    <p:animEffect transition="out" filter="randombar(horizontal)">
                                      <p:cBhvr>
                                        <p:cTn id="106" dur="500"/>
                                        <p:tgtEl>
                                          <p:spTgt spid="21"/>
                                        </p:tgtEl>
                                      </p:cBhvr>
                                    </p:animEffect>
                                    <p:set>
                                      <p:cBhvr>
                                        <p:cTn id="107" dur="1" fill="hold">
                                          <p:stCondLst>
                                            <p:cond delay="499"/>
                                          </p:stCondLst>
                                        </p:cTn>
                                        <p:tgtEl>
                                          <p:spTgt spid="21"/>
                                        </p:tgtEl>
                                        <p:attrNameLst>
                                          <p:attrName>style.visibility</p:attrName>
                                        </p:attrNameLst>
                                      </p:cBhvr>
                                      <p:to>
                                        <p:strVal val="hidden"/>
                                      </p:to>
                                    </p:set>
                                  </p:childTnLst>
                                </p:cTn>
                              </p:par>
                              <p:par>
                                <p:cTn id="108" presetID="14" presetClass="exit" presetSubtype="10" fill="hold" nodeType="withEffect">
                                  <p:stCondLst>
                                    <p:cond delay="31000"/>
                                  </p:stCondLst>
                                  <p:childTnLst>
                                    <p:animEffect transition="out" filter="randombar(horizontal)">
                                      <p:cBhvr>
                                        <p:cTn id="109" dur="500"/>
                                        <p:tgtEl>
                                          <p:spTgt spid="22"/>
                                        </p:tgtEl>
                                      </p:cBhvr>
                                    </p:animEffect>
                                    <p:set>
                                      <p:cBhvr>
                                        <p:cTn id="110" dur="1" fill="hold">
                                          <p:stCondLst>
                                            <p:cond delay="499"/>
                                          </p:stCondLst>
                                        </p:cTn>
                                        <p:tgtEl>
                                          <p:spTgt spid="22"/>
                                        </p:tgtEl>
                                        <p:attrNameLst>
                                          <p:attrName>style.visibility</p:attrName>
                                        </p:attrNameLst>
                                      </p:cBhvr>
                                      <p:to>
                                        <p:strVal val="hidden"/>
                                      </p:to>
                                    </p:set>
                                  </p:childTnLst>
                                </p:cTn>
                              </p:par>
                              <p:par>
                                <p:cTn id="111" presetID="14" presetClass="exit" presetSubtype="10" fill="hold" nodeType="withEffect">
                                  <p:stCondLst>
                                    <p:cond delay="31000"/>
                                  </p:stCondLst>
                                  <p:childTnLst>
                                    <p:animEffect transition="out" filter="randombar(horizontal)">
                                      <p:cBhvr>
                                        <p:cTn id="112" dur="500"/>
                                        <p:tgtEl>
                                          <p:spTgt spid="24"/>
                                        </p:tgtEl>
                                      </p:cBhvr>
                                    </p:animEffect>
                                    <p:set>
                                      <p:cBhvr>
                                        <p:cTn id="113" dur="1" fill="hold">
                                          <p:stCondLst>
                                            <p:cond delay="499"/>
                                          </p:stCondLst>
                                        </p:cTn>
                                        <p:tgtEl>
                                          <p:spTgt spid="24"/>
                                        </p:tgtEl>
                                        <p:attrNameLst>
                                          <p:attrName>style.visibility</p:attrName>
                                        </p:attrNameLst>
                                      </p:cBhvr>
                                      <p:to>
                                        <p:strVal val="hidden"/>
                                      </p:to>
                                    </p:set>
                                  </p:childTnLst>
                                </p:cTn>
                              </p:par>
                              <p:par>
                                <p:cTn id="114" presetID="14" presetClass="exit" presetSubtype="10" fill="hold" nodeType="withEffect">
                                  <p:stCondLst>
                                    <p:cond delay="31000"/>
                                  </p:stCondLst>
                                  <p:childTnLst>
                                    <p:animEffect transition="out" filter="randombar(horizontal)">
                                      <p:cBhvr>
                                        <p:cTn id="115" dur="500"/>
                                        <p:tgtEl>
                                          <p:spTgt spid="32"/>
                                        </p:tgtEl>
                                      </p:cBhvr>
                                    </p:animEffect>
                                    <p:set>
                                      <p:cBhvr>
                                        <p:cTn id="116" dur="1" fill="hold">
                                          <p:stCondLst>
                                            <p:cond delay="499"/>
                                          </p:stCondLst>
                                        </p:cTn>
                                        <p:tgtEl>
                                          <p:spTgt spid="32"/>
                                        </p:tgtEl>
                                        <p:attrNameLst>
                                          <p:attrName>style.visibility</p:attrName>
                                        </p:attrNameLst>
                                      </p:cBhvr>
                                      <p:to>
                                        <p:strVal val="hidden"/>
                                      </p:to>
                                    </p:set>
                                  </p:childTnLst>
                                </p:cTn>
                              </p:par>
                              <p:par>
                                <p:cTn id="117" presetID="14" presetClass="exit" presetSubtype="10" fill="hold" nodeType="withEffect">
                                  <p:stCondLst>
                                    <p:cond delay="31000"/>
                                  </p:stCondLst>
                                  <p:childTnLst>
                                    <p:animEffect transition="out" filter="randombar(horizontal)">
                                      <p:cBhvr>
                                        <p:cTn id="118" dur="500"/>
                                        <p:tgtEl>
                                          <p:spTgt spid="27"/>
                                        </p:tgtEl>
                                      </p:cBhvr>
                                    </p:animEffect>
                                    <p:set>
                                      <p:cBhvr>
                                        <p:cTn id="119" dur="1" fill="hold">
                                          <p:stCondLst>
                                            <p:cond delay="499"/>
                                          </p:stCondLst>
                                        </p:cTn>
                                        <p:tgtEl>
                                          <p:spTgt spid="27"/>
                                        </p:tgtEl>
                                        <p:attrNameLst>
                                          <p:attrName>style.visibility</p:attrName>
                                        </p:attrNameLst>
                                      </p:cBhvr>
                                      <p:to>
                                        <p:strVal val="hidden"/>
                                      </p:to>
                                    </p:set>
                                  </p:childTnLst>
                                </p:cTn>
                              </p:par>
                              <p:par>
                                <p:cTn id="120" presetID="14" presetClass="exit" presetSubtype="10" fill="hold" nodeType="withEffect">
                                  <p:stCondLst>
                                    <p:cond delay="31000"/>
                                  </p:stCondLst>
                                  <p:childTnLst>
                                    <p:animEffect transition="out" filter="randombar(horizontal)">
                                      <p:cBhvr>
                                        <p:cTn id="121" dur="500"/>
                                        <p:tgtEl>
                                          <p:spTgt spid="30"/>
                                        </p:tgtEl>
                                      </p:cBhvr>
                                    </p:animEffect>
                                    <p:set>
                                      <p:cBhvr>
                                        <p:cTn id="122" dur="1" fill="hold">
                                          <p:stCondLst>
                                            <p:cond delay="499"/>
                                          </p:stCondLst>
                                        </p:cTn>
                                        <p:tgtEl>
                                          <p:spTgt spid="30"/>
                                        </p:tgtEl>
                                        <p:attrNameLst>
                                          <p:attrName>style.visibility</p:attrName>
                                        </p:attrNameLst>
                                      </p:cBhvr>
                                      <p:to>
                                        <p:strVal val="hidden"/>
                                      </p:to>
                                    </p:set>
                                  </p:childTnLst>
                                </p:cTn>
                              </p:par>
                              <p:par>
                                <p:cTn id="123" presetID="10" presetClass="entr" presetSubtype="0" fill="hold" grpId="0" nodeType="withEffect">
                                  <p:stCondLst>
                                    <p:cond delay="32000"/>
                                  </p:stCondLst>
                                  <p:childTnLst>
                                    <p:set>
                                      <p:cBhvr>
                                        <p:cTn id="124" dur="1" fill="hold">
                                          <p:stCondLst>
                                            <p:cond delay="0"/>
                                          </p:stCondLst>
                                        </p:cTn>
                                        <p:tgtEl>
                                          <p:spTgt spid="45"/>
                                        </p:tgtEl>
                                        <p:attrNameLst>
                                          <p:attrName>style.visibility</p:attrName>
                                        </p:attrNameLst>
                                      </p:cBhvr>
                                      <p:to>
                                        <p:strVal val="visible"/>
                                      </p:to>
                                    </p:set>
                                    <p:animEffect transition="in" filter="fade">
                                      <p:cBhvr>
                                        <p:cTn id="125" dur="500"/>
                                        <p:tgtEl>
                                          <p:spTgt spid="45"/>
                                        </p:tgtEl>
                                      </p:cBhvr>
                                    </p:animEffect>
                                  </p:childTnLst>
                                </p:cTn>
                              </p:par>
                              <p:par>
                                <p:cTn id="126" presetID="1" presetClass="entr" presetSubtype="0" fill="hold" nodeType="withEffect">
                                  <p:stCondLst>
                                    <p:cond delay="33000"/>
                                  </p:stCondLst>
                                  <p:childTnLst>
                                    <p:set>
                                      <p:cBhvr>
                                        <p:cTn id="127" dur="1" fill="hold">
                                          <p:stCondLst>
                                            <p:cond delay="0"/>
                                          </p:stCondLst>
                                        </p:cTn>
                                        <p:tgtEl>
                                          <p:spTgt spid="38"/>
                                        </p:tgtEl>
                                        <p:attrNameLst>
                                          <p:attrName>style.visibility</p:attrName>
                                        </p:attrNameLst>
                                      </p:cBhvr>
                                      <p:to>
                                        <p:strVal val="visible"/>
                                      </p:to>
                                    </p:set>
                                  </p:childTnLst>
                                </p:cTn>
                              </p:par>
                              <p:par>
                                <p:cTn id="128" presetID="22" presetClass="entr" presetSubtype="8" fill="hold" nodeType="withEffect">
                                  <p:stCondLst>
                                    <p:cond delay="33800"/>
                                  </p:stCondLst>
                                  <p:childTnLst>
                                    <p:set>
                                      <p:cBhvr>
                                        <p:cTn id="129" dur="1" fill="hold">
                                          <p:stCondLst>
                                            <p:cond delay="0"/>
                                          </p:stCondLst>
                                        </p:cTn>
                                        <p:tgtEl>
                                          <p:spTgt spid="40"/>
                                        </p:tgtEl>
                                        <p:attrNameLst>
                                          <p:attrName>style.visibility</p:attrName>
                                        </p:attrNameLst>
                                      </p:cBhvr>
                                      <p:to>
                                        <p:strVal val="visible"/>
                                      </p:to>
                                    </p:set>
                                    <p:animEffect transition="in" filter="wipe(left)">
                                      <p:cBhvr>
                                        <p:cTn id="130" dur="2000"/>
                                        <p:tgtEl>
                                          <p:spTgt spid="40"/>
                                        </p:tgtEl>
                                      </p:cBhvr>
                                    </p:animEffect>
                                  </p:childTnLst>
                                </p:cTn>
                              </p:par>
                              <p:par>
                                <p:cTn id="131" presetID="10" presetClass="entr" presetSubtype="0" fill="hold" grpId="0" nodeType="withEffect">
                                  <p:stCondLst>
                                    <p:cond delay="35900"/>
                                  </p:stCondLst>
                                  <p:childTnLst>
                                    <p:set>
                                      <p:cBhvr>
                                        <p:cTn id="132" dur="1" fill="hold">
                                          <p:stCondLst>
                                            <p:cond delay="0"/>
                                          </p:stCondLst>
                                        </p:cTn>
                                        <p:tgtEl>
                                          <p:spTgt spid="42"/>
                                        </p:tgtEl>
                                        <p:attrNameLst>
                                          <p:attrName>style.visibility</p:attrName>
                                        </p:attrNameLst>
                                      </p:cBhvr>
                                      <p:to>
                                        <p:strVal val="visible"/>
                                      </p:to>
                                    </p:set>
                                    <p:animEffect transition="in" filter="fade">
                                      <p:cBhvr>
                                        <p:cTn id="133" dur="500"/>
                                        <p:tgtEl>
                                          <p:spTgt spid="42"/>
                                        </p:tgtEl>
                                      </p:cBhvr>
                                    </p:animEffect>
                                  </p:childTnLst>
                                </p:cTn>
                              </p:par>
                              <p:par>
                                <p:cTn id="134" presetID="22" presetClass="entr" presetSubtype="8" fill="hold" nodeType="withEffect">
                                  <p:stCondLst>
                                    <p:cond delay="36700"/>
                                  </p:stCondLst>
                                  <p:childTnLst>
                                    <p:set>
                                      <p:cBhvr>
                                        <p:cTn id="135" dur="1" fill="hold">
                                          <p:stCondLst>
                                            <p:cond delay="0"/>
                                          </p:stCondLst>
                                        </p:cTn>
                                        <p:tgtEl>
                                          <p:spTgt spid="41"/>
                                        </p:tgtEl>
                                        <p:attrNameLst>
                                          <p:attrName>style.visibility</p:attrName>
                                        </p:attrNameLst>
                                      </p:cBhvr>
                                      <p:to>
                                        <p:strVal val="visible"/>
                                      </p:to>
                                    </p:set>
                                    <p:animEffect transition="in" filter="wipe(left)">
                                      <p:cBhvr>
                                        <p:cTn id="136" dur="2000"/>
                                        <p:tgtEl>
                                          <p:spTgt spid="41"/>
                                        </p:tgtEl>
                                      </p:cBhvr>
                                    </p:animEffect>
                                  </p:childTnLst>
                                </p:cTn>
                              </p:par>
                              <p:par>
                                <p:cTn id="137" presetID="10" presetClass="entr" presetSubtype="0" fill="hold" grpId="0" nodeType="withEffect">
                                  <p:stCondLst>
                                    <p:cond delay="38800"/>
                                  </p:stCondLst>
                                  <p:childTnLst>
                                    <p:set>
                                      <p:cBhvr>
                                        <p:cTn id="138" dur="1" fill="hold">
                                          <p:stCondLst>
                                            <p:cond delay="0"/>
                                          </p:stCondLst>
                                        </p:cTn>
                                        <p:tgtEl>
                                          <p:spTgt spid="43"/>
                                        </p:tgtEl>
                                        <p:attrNameLst>
                                          <p:attrName>style.visibility</p:attrName>
                                        </p:attrNameLst>
                                      </p:cBhvr>
                                      <p:to>
                                        <p:strVal val="visible"/>
                                      </p:to>
                                    </p:set>
                                    <p:animEffect transition="in" filter="fade">
                                      <p:cBhvr>
                                        <p:cTn id="139" dur="500"/>
                                        <p:tgtEl>
                                          <p:spTgt spid="43"/>
                                        </p:tgtEl>
                                      </p:cBhvr>
                                    </p:animEffect>
                                  </p:childTnLst>
                                </p:cTn>
                              </p:par>
                              <p:par>
                                <p:cTn id="140" presetID="22" presetClass="entr" presetSubtype="8" fill="hold" grpId="0" nodeType="withEffect">
                                  <p:stCondLst>
                                    <p:cond delay="39700"/>
                                  </p:stCondLst>
                                  <p:childTnLst>
                                    <p:set>
                                      <p:cBhvr>
                                        <p:cTn id="141" dur="1" fill="hold">
                                          <p:stCondLst>
                                            <p:cond delay="0"/>
                                          </p:stCondLst>
                                        </p:cTn>
                                        <p:tgtEl>
                                          <p:spTgt spid="44"/>
                                        </p:tgtEl>
                                        <p:attrNameLst>
                                          <p:attrName>style.visibility</p:attrName>
                                        </p:attrNameLst>
                                      </p:cBhvr>
                                      <p:to>
                                        <p:strVal val="visible"/>
                                      </p:to>
                                    </p:set>
                                    <p:animEffect transition="in" filter="wipe(left)">
                                      <p:cBhvr>
                                        <p:cTn id="142" dur="10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3" fill="hold" display="0">
                  <p:stCondLst>
                    <p:cond delay="indefinite"/>
                  </p:stCondLst>
                  <p:endCondLst>
                    <p:cond evt="onStopAudio" delay="0">
                      <p:tgtEl>
                        <p:sldTgt/>
                      </p:tgtEl>
                    </p:cond>
                  </p:endCondLst>
                </p:cTn>
                <p:tgtEl>
                  <p:spTgt spid="46"/>
                </p:tgtEl>
              </p:cMediaNode>
            </p:audio>
          </p:childTnLst>
        </p:cTn>
      </p:par>
    </p:tnLst>
    <p:bldLst>
      <p:bldP spid="12" grpId="0" animBg="1"/>
      <p:bldP spid="12" grpId="1" animBg="1"/>
      <p:bldP spid="13" grpId="0" animBg="1"/>
      <p:bldP spid="13" grpId="1" animBg="1"/>
      <p:bldP spid="42" grpId="0"/>
      <p:bldP spid="43" grpId="0"/>
      <p:bldP spid="44" grpId="0"/>
      <p:bldP spid="4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C4FAF-0983-4DEA-82AD-74302189C240}"/>
              </a:ext>
            </a:extLst>
          </p:cNvPr>
          <p:cNvSpPr>
            <a:spLocks noGrp="1"/>
          </p:cNvSpPr>
          <p:nvPr>
            <p:ph type="title"/>
          </p:nvPr>
        </p:nvSpPr>
        <p:spPr/>
        <p:txBody>
          <a:bodyPr/>
          <a:lstStyle/>
          <a:p>
            <a:endParaRPr lang="en-GB"/>
          </a:p>
        </p:txBody>
      </p:sp>
      <p:sp>
        <p:nvSpPr>
          <p:cNvPr id="4" name="Rectangle 3">
            <a:extLst>
              <a:ext uri="{FF2B5EF4-FFF2-40B4-BE49-F238E27FC236}">
                <a16:creationId xmlns:a16="http://schemas.microsoft.com/office/drawing/2014/main" id="{0D1F9BEE-B7DA-4E6B-8844-FC402982FCE1}"/>
              </a:ext>
            </a:extLst>
          </p:cNvPr>
          <p:cNvSpPr/>
          <p:nvPr/>
        </p:nvSpPr>
        <p:spPr>
          <a:xfrm rot="21121081">
            <a:off x="62751" y="-259977"/>
            <a:ext cx="1206649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C93EC44-D48A-4010-8509-E4BFBA67106A}"/>
              </a:ext>
            </a:extLst>
          </p:cNvPr>
          <p:cNvSpPr/>
          <p:nvPr/>
        </p:nvSpPr>
        <p:spPr>
          <a:xfrm>
            <a:off x="4765347" y="484193"/>
            <a:ext cx="2661306" cy="1323439"/>
          </a:xfrm>
          <a:prstGeom prst="rect">
            <a:avLst/>
          </a:prstGeom>
          <a:noFill/>
        </p:spPr>
        <p:txBody>
          <a:bodyPr wrap="none" lIns="91440" tIns="45720" rIns="91440" bIns="45720">
            <a:spAutoFit/>
          </a:bodyPr>
          <a:lstStyle/>
          <a:p>
            <a:pPr algn="ctr"/>
            <a:r>
              <a:rPr lang="en-US" sz="800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Social</a:t>
            </a:r>
          </a:p>
        </p:txBody>
      </p:sp>
      <p:pic>
        <p:nvPicPr>
          <p:cNvPr id="7" name="Content Placeholder 6" descr="Lightbulb and gear">
            <a:extLst>
              <a:ext uri="{FF2B5EF4-FFF2-40B4-BE49-F238E27FC236}">
                <a16:creationId xmlns:a16="http://schemas.microsoft.com/office/drawing/2014/main" id="{4CEA6D62-A04F-4E35-B942-D265B7A88FD7}"/>
              </a:ext>
            </a:extLst>
          </p:cNvPr>
          <p:cNvPicPr>
            <a:picLocks noGrp="1" noChangeAspect="1"/>
          </p:cNvPicPr>
          <p:nvPr>
            <p:ph idx="1"/>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355635" y="2751438"/>
            <a:ext cx="1355124" cy="1355124"/>
          </a:xfrm>
        </p:spPr>
      </p:pic>
      <p:sp>
        <p:nvSpPr>
          <p:cNvPr id="8" name="Rectangle 7">
            <a:extLst>
              <a:ext uri="{FF2B5EF4-FFF2-40B4-BE49-F238E27FC236}">
                <a16:creationId xmlns:a16="http://schemas.microsoft.com/office/drawing/2014/main" id="{40DCB6D2-A574-431C-AE4B-B4CA17B0AEAF}"/>
              </a:ext>
            </a:extLst>
          </p:cNvPr>
          <p:cNvSpPr/>
          <p:nvPr/>
        </p:nvSpPr>
        <p:spPr>
          <a:xfrm>
            <a:off x="211093" y="4371375"/>
            <a:ext cx="3644209" cy="769441"/>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Innovation</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sp>
        <p:nvSpPr>
          <p:cNvPr id="9" name="Rectangle 8">
            <a:extLst>
              <a:ext uri="{FF2B5EF4-FFF2-40B4-BE49-F238E27FC236}">
                <a16:creationId xmlns:a16="http://schemas.microsoft.com/office/drawing/2014/main" id="{391FC792-6077-4013-9EC7-E1FFF1E826F1}"/>
              </a:ext>
            </a:extLst>
          </p:cNvPr>
          <p:cNvSpPr/>
          <p:nvPr/>
        </p:nvSpPr>
        <p:spPr>
          <a:xfrm>
            <a:off x="4273893" y="4371375"/>
            <a:ext cx="3644209" cy="1446550"/>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Younger Generation</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pic>
        <p:nvPicPr>
          <p:cNvPr id="11" name="Graphic 10" descr="Smart Phone">
            <a:extLst>
              <a:ext uri="{FF2B5EF4-FFF2-40B4-BE49-F238E27FC236}">
                <a16:creationId xmlns:a16="http://schemas.microsoft.com/office/drawing/2014/main" id="{0EEA5525-9704-4D26-8C47-3DCDDBF1C28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0800000">
            <a:off x="5418435" y="2751438"/>
            <a:ext cx="1355124" cy="1355124"/>
          </a:xfrm>
          <a:prstGeom prst="rect">
            <a:avLst/>
          </a:prstGeom>
        </p:spPr>
      </p:pic>
      <p:pic>
        <p:nvPicPr>
          <p:cNvPr id="13" name="Graphic 12" descr="High voltage">
            <a:extLst>
              <a:ext uri="{FF2B5EF4-FFF2-40B4-BE49-F238E27FC236}">
                <a16:creationId xmlns:a16="http://schemas.microsoft.com/office/drawing/2014/main" id="{8270C945-94FB-458E-8913-1D849CB5FFF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867400" y="3200400"/>
            <a:ext cx="457200" cy="457200"/>
          </a:xfrm>
          <a:prstGeom prst="rect">
            <a:avLst/>
          </a:prstGeom>
        </p:spPr>
      </p:pic>
      <p:pic>
        <p:nvPicPr>
          <p:cNvPr id="16" name="Graphic 15" descr="Newspaper">
            <a:extLst>
              <a:ext uri="{FF2B5EF4-FFF2-40B4-BE49-F238E27FC236}">
                <a16:creationId xmlns:a16="http://schemas.microsoft.com/office/drawing/2014/main" id="{75441AD3-52E4-4264-A7C2-CBE362C8AC34}"/>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9396377" y="2494392"/>
            <a:ext cx="1553674" cy="1553674"/>
          </a:xfrm>
          <a:prstGeom prst="rect">
            <a:avLst/>
          </a:prstGeom>
        </p:spPr>
      </p:pic>
      <p:pic>
        <p:nvPicPr>
          <p:cNvPr id="18" name="Graphic 17" descr="No sign">
            <a:extLst>
              <a:ext uri="{FF2B5EF4-FFF2-40B4-BE49-F238E27FC236}">
                <a16:creationId xmlns:a16="http://schemas.microsoft.com/office/drawing/2014/main" id="{2AD09604-3986-410D-BE0F-31FD68DDD3CA}"/>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8709482" y="1807632"/>
            <a:ext cx="2896786" cy="2896786"/>
          </a:xfrm>
          <a:prstGeom prst="rect">
            <a:avLst/>
          </a:prstGeom>
        </p:spPr>
      </p:pic>
      <p:sp>
        <p:nvSpPr>
          <p:cNvPr id="19" name="Rectangle 18">
            <a:extLst>
              <a:ext uri="{FF2B5EF4-FFF2-40B4-BE49-F238E27FC236}">
                <a16:creationId xmlns:a16="http://schemas.microsoft.com/office/drawing/2014/main" id="{1BD093A3-FFAA-4ADF-A0AA-E831654C2505}"/>
              </a:ext>
            </a:extLst>
          </p:cNvPr>
          <p:cNvSpPr/>
          <p:nvPr/>
        </p:nvSpPr>
        <p:spPr>
          <a:xfrm>
            <a:off x="8336693" y="4371374"/>
            <a:ext cx="3644209" cy="769441"/>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Old News</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sp>
        <p:nvSpPr>
          <p:cNvPr id="20" name="TextBox 19">
            <a:extLst>
              <a:ext uri="{FF2B5EF4-FFF2-40B4-BE49-F238E27FC236}">
                <a16:creationId xmlns:a16="http://schemas.microsoft.com/office/drawing/2014/main" id="{2DF191CA-5FA7-4B2A-AD0F-142DAA3C01F3}"/>
              </a:ext>
            </a:extLst>
          </p:cNvPr>
          <p:cNvSpPr txBox="1"/>
          <p:nvPr/>
        </p:nvSpPr>
        <p:spPr>
          <a:xfrm>
            <a:off x="9221674" y="6264812"/>
            <a:ext cx="2970326" cy="584775"/>
          </a:xfrm>
          <a:prstGeom prst="rect">
            <a:avLst/>
          </a:prstGeom>
          <a:noFill/>
        </p:spPr>
        <p:txBody>
          <a:bodyPr wrap="square" rtlCol="0">
            <a:spAutoFit/>
          </a:bodyPr>
          <a:lstStyle/>
          <a:p>
            <a:pPr algn="r"/>
            <a:br>
              <a:rPr lang="en-GB" sz="1600" b="1" dirty="0"/>
            </a:br>
            <a:r>
              <a:rPr lang="en-GB" sz="1600" b="1" dirty="0"/>
              <a:t>(</a:t>
            </a:r>
            <a:r>
              <a:rPr lang="en-GB" sz="1600" b="1" dirty="0" err="1"/>
              <a:t>Kalogeropoulos</a:t>
            </a:r>
            <a:r>
              <a:rPr lang="en-GB" sz="1600" b="1" dirty="0"/>
              <a:t>, 2019)</a:t>
            </a:r>
          </a:p>
        </p:txBody>
      </p:sp>
      <p:pic>
        <p:nvPicPr>
          <p:cNvPr id="21" name="New Recording 4">
            <a:hlinkClick r:id="" action="ppaction://media"/>
            <a:extLst>
              <a:ext uri="{FF2B5EF4-FFF2-40B4-BE49-F238E27FC236}">
                <a16:creationId xmlns:a16="http://schemas.microsoft.com/office/drawing/2014/main" id="{BA67F6CD-0440-4346-A352-9BC632F843AB}"/>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0" y="0"/>
            <a:ext cx="609600" cy="609600"/>
          </a:xfrm>
          <a:prstGeom prst="rect">
            <a:avLst/>
          </a:prstGeom>
        </p:spPr>
      </p:pic>
    </p:spTree>
    <p:extLst>
      <p:ext uri="{BB962C8B-B14F-4D97-AF65-F5344CB8AC3E}">
        <p14:creationId xmlns:p14="http://schemas.microsoft.com/office/powerpoint/2010/main" val="2593517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650" fill="hold"/>
                                        <p:tgtEl>
                                          <p:spTgt spid="21"/>
                                        </p:tgtEl>
                                      </p:cBhvr>
                                    </p:cmd>
                                  </p:childTnLst>
                                </p:cTn>
                              </p:par>
                              <p:par>
                                <p:cTn id="7" presetID="1" presetClass="entr" presetSubtype="0" fill="hold" nodeType="withEffect">
                                  <p:stCondLst>
                                    <p:cond delay="0"/>
                                  </p:stCondLst>
                                  <p:iterate type="lt">
                                    <p:tmAbs val="400"/>
                                  </p:iterate>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42" presetClass="entr" presetSubtype="0" fill="hold" grpId="0" nodeType="withEffect">
                                  <p:stCondLst>
                                    <p:cond delay="270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000"/>
                                        <p:tgtEl>
                                          <p:spTgt spid="8"/>
                                        </p:tgtEl>
                                      </p:cBhvr>
                                    </p:animEffect>
                                    <p:anim calcmode="lin" valueType="num">
                                      <p:cBhvr>
                                        <p:cTn id="12" dur="1000" fill="hold"/>
                                        <p:tgtEl>
                                          <p:spTgt spid="8"/>
                                        </p:tgtEl>
                                        <p:attrNameLst>
                                          <p:attrName>ppt_x</p:attrName>
                                        </p:attrNameLst>
                                      </p:cBhvr>
                                      <p:tavLst>
                                        <p:tav tm="0">
                                          <p:val>
                                            <p:strVal val="#ppt_x"/>
                                          </p:val>
                                        </p:tav>
                                        <p:tav tm="100000">
                                          <p:val>
                                            <p:strVal val="#ppt_x"/>
                                          </p:val>
                                        </p:tav>
                                      </p:tavLst>
                                    </p:anim>
                                    <p:anim calcmode="lin" valueType="num">
                                      <p:cBhvr>
                                        <p:cTn id="13" dur="1000" fill="hold"/>
                                        <p:tgtEl>
                                          <p:spTgt spid="8"/>
                                        </p:tgtEl>
                                        <p:attrNameLst>
                                          <p:attrName>ppt_y</p:attrName>
                                        </p:attrNameLst>
                                      </p:cBhvr>
                                      <p:tavLst>
                                        <p:tav tm="0">
                                          <p:val>
                                            <p:strVal val="#ppt_y+.1"/>
                                          </p:val>
                                        </p:tav>
                                        <p:tav tm="100000">
                                          <p:val>
                                            <p:strVal val="#ppt_y"/>
                                          </p:val>
                                        </p:tav>
                                      </p:tavLst>
                                    </p:anim>
                                  </p:childTnLst>
                                </p:cTn>
                              </p:par>
                              <p:par>
                                <p:cTn id="14" presetID="26" presetClass="entr" presetSubtype="0" fill="hold" nodeType="withEffect">
                                  <p:stCondLst>
                                    <p:cond delay="3800"/>
                                  </p:stCondLst>
                                  <p:childTnLst>
                                    <p:set>
                                      <p:cBhvr>
                                        <p:cTn id="15" dur="1" fill="hold">
                                          <p:stCondLst>
                                            <p:cond delay="0"/>
                                          </p:stCondLst>
                                        </p:cTn>
                                        <p:tgtEl>
                                          <p:spTgt spid="7"/>
                                        </p:tgtEl>
                                        <p:attrNameLst>
                                          <p:attrName>style.visibility</p:attrName>
                                        </p:attrNameLst>
                                      </p:cBhvr>
                                      <p:to>
                                        <p:strVal val="visible"/>
                                      </p:to>
                                    </p:set>
                                    <p:animEffect transition="in" filter="wipe(down)">
                                      <p:cBhvr>
                                        <p:cTn id="16" dur="580">
                                          <p:stCondLst>
                                            <p:cond delay="0"/>
                                          </p:stCondLst>
                                        </p:cTn>
                                        <p:tgtEl>
                                          <p:spTgt spid="7"/>
                                        </p:tgtEl>
                                      </p:cBhvr>
                                    </p:animEffect>
                                    <p:anim calcmode="lin" valueType="num">
                                      <p:cBhvr>
                                        <p:cTn id="17"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18"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9"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0"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1"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22" dur="26">
                                          <p:stCondLst>
                                            <p:cond delay="650"/>
                                          </p:stCondLst>
                                        </p:cTn>
                                        <p:tgtEl>
                                          <p:spTgt spid="7"/>
                                        </p:tgtEl>
                                      </p:cBhvr>
                                      <p:to x="100000" y="60000"/>
                                    </p:animScale>
                                    <p:animScale>
                                      <p:cBhvr>
                                        <p:cTn id="23" dur="166" decel="50000">
                                          <p:stCondLst>
                                            <p:cond delay="676"/>
                                          </p:stCondLst>
                                        </p:cTn>
                                        <p:tgtEl>
                                          <p:spTgt spid="7"/>
                                        </p:tgtEl>
                                      </p:cBhvr>
                                      <p:to x="100000" y="100000"/>
                                    </p:animScale>
                                    <p:animScale>
                                      <p:cBhvr>
                                        <p:cTn id="24" dur="26">
                                          <p:stCondLst>
                                            <p:cond delay="1312"/>
                                          </p:stCondLst>
                                        </p:cTn>
                                        <p:tgtEl>
                                          <p:spTgt spid="7"/>
                                        </p:tgtEl>
                                      </p:cBhvr>
                                      <p:to x="100000" y="80000"/>
                                    </p:animScale>
                                    <p:animScale>
                                      <p:cBhvr>
                                        <p:cTn id="25" dur="166" decel="50000">
                                          <p:stCondLst>
                                            <p:cond delay="1338"/>
                                          </p:stCondLst>
                                        </p:cTn>
                                        <p:tgtEl>
                                          <p:spTgt spid="7"/>
                                        </p:tgtEl>
                                      </p:cBhvr>
                                      <p:to x="100000" y="100000"/>
                                    </p:animScale>
                                    <p:animScale>
                                      <p:cBhvr>
                                        <p:cTn id="26" dur="26">
                                          <p:stCondLst>
                                            <p:cond delay="1642"/>
                                          </p:stCondLst>
                                        </p:cTn>
                                        <p:tgtEl>
                                          <p:spTgt spid="7"/>
                                        </p:tgtEl>
                                      </p:cBhvr>
                                      <p:to x="100000" y="90000"/>
                                    </p:animScale>
                                    <p:animScale>
                                      <p:cBhvr>
                                        <p:cTn id="27" dur="166" decel="50000">
                                          <p:stCondLst>
                                            <p:cond delay="1668"/>
                                          </p:stCondLst>
                                        </p:cTn>
                                        <p:tgtEl>
                                          <p:spTgt spid="7"/>
                                        </p:tgtEl>
                                      </p:cBhvr>
                                      <p:to x="100000" y="100000"/>
                                    </p:animScale>
                                    <p:animScale>
                                      <p:cBhvr>
                                        <p:cTn id="28" dur="26">
                                          <p:stCondLst>
                                            <p:cond delay="1808"/>
                                          </p:stCondLst>
                                        </p:cTn>
                                        <p:tgtEl>
                                          <p:spTgt spid="7"/>
                                        </p:tgtEl>
                                      </p:cBhvr>
                                      <p:to x="100000" y="95000"/>
                                    </p:animScale>
                                    <p:animScale>
                                      <p:cBhvr>
                                        <p:cTn id="29" dur="166" decel="50000">
                                          <p:stCondLst>
                                            <p:cond delay="1834"/>
                                          </p:stCondLst>
                                        </p:cTn>
                                        <p:tgtEl>
                                          <p:spTgt spid="7"/>
                                        </p:tgtEl>
                                      </p:cBhvr>
                                      <p:to x="100000" y="100000"/>
                                    </p:animScale>
                                  </p:childTnLst>
                                </p:cTn>
                              </p:par>
                              <p:par>
                                <p:cTn id="30" presetID="42" presetClass="entr" presetSubtype="0" fill="hold" grpId="0" nodeType="withEffect">
                                  <p:stCondLst>
                                    <p:cond delay="600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1000"/>
                                        <p:tgtEl>
                                          <p:spTgt spid="9"/>
                                        </p:tgtEl>
                                      </p:cBhvr>
                                    </p:animEffect>
                                    <p:anim calcmode="lin" valueType="num">
                                      <p:cBhvr>
                                        <p:cTn id="33" dur="1000" fill="hold"/>
                                        <p:tgtEl>
                                          <p:spTgt spid="9"/>
                                        </p:tgtEl>
                                        <p:attrNameLst>
                                          <p:attrName>ppt_x</p:attrName>
                                        </p:attrNameLst>
                                      </p:cBhvr>
                                      <p:tavLst>
                                        <p:tav tm="0">
                                          <p:val>
                                            <p:strVal val="#ppt_x"/>
                                          </p:val>
                                        </p:tav>
                                        <p:tav tm="100000">
                                          <p:val>
                                            <p:strVal val="#ppt_x"/>
                                          </p:val>
                                        </p:tav>
                                      </p:tavLst>
                                    </p:anim>
                                    <p:anim calcmode="lin" valueType="num">
                                      <p:cBhvr>
                                        <p:cTn id="34" dur="1000" fill="hold"/>
                                        <p:tgtEl>
                                          <p:spTgt spid="9"/>
                                        </p:tgtEl>
                                        <p:attrNameLst>
                                          <p:attrName>ppt_y</p:attrName>
                                        </p:attrNameLst>
                                      </p:cBhvr>
                                      <p:tavLst>
                                        <p:tav tm="0">
                                          <p:val>
                                            <p:strVal val="#ppt_y+.1"/>
                                          </p:val>
                                        </p:tav>
                                        <p:tav tm="100000">
                                          <p:val>
                                            <p:strVal val="#ppt_y"/>
                                          </p:val>
                                        </p:tav>
                                      </p:tavLst>
                                    </p:anim>
                                  </p:childTnLst>
                                </p:cTn>
                              </p:par>
                              <p:par>
                                <p:cTn id="35" presetID="26" presetClass="entr" presetSubtype="0" fill="hold" nodeType="withEffect">
                                  <p:stCondLst>
                                    <p:cond delay="7000"/>
                                  </p:stCondLst>
                                  <p:childTnLst>
                                    <p:set>
                                      <p:cBhvr>
                                        <p:cTn id="36" dur="1" fill="hold">
                                          <p:stCondLst>
                                            <p:cond delay="0"/>
                                          </p:stCondLst>
                                        </p:cTn>
                                        <p:tgtEl>
                                          <p:spTgt spid="11"/>
                                        </p:tgtEl>
                                        <p:attrNameLst>
                                          <p:attrName>style.visibility</p:attrName>
                                        </p:attrNameLst>
                                      </p:cBhvr>
                                      <p:to>
                                        <p:strVal val="visible"/>
                                      </p:to>
                                    </p:set>
                                    <p:animEffect transition="in" filter="wipe(down)">
                                      <p:cBhvr>
                                        <p:cTn id="37" dur="580">
                                          <p:stCondLst>
                                            <p:cond delay="0"/>
                                          </p:stCondLst>
                                        </p:cTn>
                                        <p:tgtEl>
                                          <p:spTgt spid="11"/>
                                        </p:tgtEl>
                                      </p:cBhvr>
                                    </p:animEffect>
                                    <p:anim calcmode="lin" valueType="num">
                                      <p:cBhvr>
                                        <p:cTn id="3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3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4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4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4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43" dur="26">
                                          <p:stCondLst>
                                            <p:cond delay="650"/>
                                          </p:stCondLst>
                                        </p:cTn>
                                        <p:tgtEl>
                                          <p:spTgt spid="11"/>
                                        </p:tgtEl>
                                      </p:cBhvr>
                                      <p:to x="100000" y="60000"/>
                                    </p:animScale>
                                    <p:animScale>
                                      <p:cBhvr>
                                        <p:cTn id="44" dur="166" decel="50000">
                                          <p:stCondLst>
                                            <p:cond delay="676"/>
                                          </p:stCondLst>
                                        </p:cTn>
                                        <p:tgtEl>
                                          <p:spTgt spid="11"/>
                                        </p:tgtEl>
                                      </p:cBhvr>
                                      <p:to x="100000" y="100000"/>
                                    </p:animScale>
                                    <p:animScale>
                                      <p:cBhvr>
                                        <p:cTn id="45" dur="26">
                                          <p:stCondLst>
                                            <p:cond delay="1312"/>
                                          </p:stCondLst>
                                        </p:cTn>
                                        <p:tgtEl>
                                          <p:spTgt spid="11"/>
                                        </p:tgtEl>
                                      </p:cBhvr>
                                      <p:to x="100000" y="80000"/>
                                    </p:animScale>
                                    <p:animScale>
                                      <p:cBhvr>
                                        <p:cTn id="46" dur="166" decel="50000">
                                          <p:stCondLst>
                                            <p:cond delay="1338"/>
                                          </p:stCondLst>
                                        </p:cTn>
                                        <p:tgtEl>
                                          <p:spTgt spid="11"/>
                                        </p:tgtEl>
                                      </p:cBhvr>
                                      <p:to x="100000" y="100000"/>
                                    </p:animScale>
                                    <p:animScale>
                                      <p:cBhvr>
                                        <p:cTn id="47" dur="26">
                                          <p:stCondLst>
                                            <p:cond delay="1642"/>
                                          </p:stCondLst>
                                        </p:cTn>
                                        <p:tgtEl>
                                          <p:spTgt spid="11"/>
                                        </p:tgtEl>
                                      </p:cBhvr>
                                      <p:to x="100000" y="90000"/>
                                    </p:animScale>
                                    <p:animScale>
                                      <p:cBhvr>
                                        <p:cTn id="48" dur="166" decel="50000">
                                          <p:stCondLst>
                                            <p:cond delay="1668"/>
                                          </p:stCondLst>
                                        </p:cTn>
                                        <p:tgtEl>
                                          <p:spTgt spid="11"/>
                                        </p:tgtEl>
                                      </p:cBhvr>
                                      <p:to x="100000" y="100000"/>
                                    </p:animScale>
                                    <p:animScale>
                                      <p:cBhvr>
                                        <p:cTn id="49" dur="26">
                                          <p:stCondLst>
                                            <p:cond delay="1808"/>
                                          </p:stCondLst>
                                        </p:cTn>
                                        <p:tgtEl>
                                          <p:spTgt spid="11"/>
                                        </p:tgtEl>
                                      </p:cBhvr>
                                      <p:to x="100000" y="95000"/>
                                    </p:animScale>
                                    <p:animScale>
                                      <p:cBhvr>
                                        <p:cTn id="50" dur="166" decel="50000">
                                          <p:stCondLst>
                                            <p:cond delay="1834"/>
                                          </p:stCondLst>
                                        </p:cTn>
                                        <p:tgtEl>
                                          <p:spTgt spid="11"/>
                                        </p:tgtEl>
                                      </p:cBhvr>
                                      <p:to x="100000" y="100000"/>
                                    </p:animScale>
                                  </p:childTnLst>
                                </p:cTn>
                              </p:par>
                              <p:par>
                                <p:cTn id="51" presetID="1" presetClass="entr" presetSubtype="0" fill="hold" nodeType="withEffect">
                                  <p:stCondLst>
                                    <p:cond delay="10400"/>
                                  </p:stCondLst>
                                  <p:childTnLst>
                                    <p:set>
                                      <p:cBhvr>
                                        <p:cTn id="52" dur="1" fill="hold">
                                          <p:stCondLst>
                                            <p:cond delay="0"/>
                                          </p:stCondLst>
                                        </p:cTn>
                                        <p:tgtEl>
                                          <p:spTgt spid="13"/>
                                        </p:tgtEl>
                                        <p:attrNameLst>
                                          <p:attrName>style.visibility</p:attrName>
                                        </p:attrNameLst>
                                      </p:cBhvr>
                                      <p:to>
                                        <p:strVal val="visible"/>
                                      </p:to>
                                    </p:set>
                                  </p:childTnLst>
                                </p:cTn>
                              </p:par>
                              <p:par>
                                <p:cTn id="53" presetID="26" presetClass="emph" presetSubtype="0" fill="remove" nodeType="withEffect">
                                  <p:stCondLst>
                                    <p:cond delay="11500"/>
                                  </p:stCondLst>
                                  <p:childTnLst>
                                    <p:animEffect transition="out" filter="fade">
                                      <p:cBhvr>
                                        <p:cTn id="54" dur="2000" tmFilter="0, 0; .2, .5; .8, .5; 1, 0"/>
                                        <p:tgtEl>
                                          <p:spTgt spid="13"/>
                                        </p:tgtEl>
                                      </p:cBhvr>
                                    </p:animEffect>
                                    <p:animScale>
                                      <p:cBhvr>
                                        <p:cTn id="55" dur="1000" autoRev="1" fill="hold"/>
                                        <p:tgtEl>
                                          <p:spTgt spid="13"/>
                                        </p:tgtEl>
                                      </p:cBhvr>
                                      <p:by x="105000" y="105000"/>
                                    </p:animScale>
                                  </p:childTnLst>
                                </p:cTn>
                              </p:par>
                              <p:par>
                                <p:cTn id="56" presetID="42" presetClass="entr" presetSubtype="0" fill="hold" grpId="0" nodeType="withEffect">
                                  <p:stCondLst>
                                    <p:cond delay="17100"/>
                                  </p:stCondLst>
                                  <p:childTnLst>
                                    <p:set>
                                      <p:cBhvr>
                                        <p:cTn id="57" dur="1" fill="hold">
                                          <p:stCondLst>
                                            <p:cond delay="0"/>
                                          </p:stCondLst>
                                        </p:cTn>
                                        <p:tgtEl>
                                          <p:spTgt spid="19"/>
                                        </p:tgtEl>
                                        <p:attrNameLst>
                                          <p:attrName>style.visibility</p:attrName>
                                        </p:attrNameLst>
                                      </p:cBhvr>
                                      <p:to>
                                        <p:strVal val="visible"/>
                                      </p:to>
                                    </p:set>
                                    <p:animEffect transition="in" filter="fade">
                                      <p:cBhvr>
                                        <p:cTn id="58" dur="1000"/>
                                        <p:tgtEl>
                                          <p:spTgt spid="19"/>
                                        </p:tgtEl>
                                      </p:cBhvr>
                                    </p:animEffect>
                                    <p:anim calcmode="lin" valueType="num">
                                      <p:cBhvr>
                                        <p:cTn id="59" dur="1000" fill="hold"/>
                                        <p:tgtEl>
                                          <p:spTgt spid="19"/>
                                        </p:tgtEl>
                                        <p:attrNameLst>
                                          <p:attrName>ppt_x</p:attrName>
                                        </p:attrNameLst>
                                      </p:cBhvr>
                                      <p:tavLst>
                                        <p:tav tm="0">
                                          <p:val>
                                            <p:strVal val="#ppt_x"/>
                                          </p:val>
                                        </p:tav>
                                        <p:tav tm="100000">
                                          <p:val>
                                            <p:strVal val="#ppt_x"/>
                                          </p:val>
                                        </p:tav>
                                      </p:tavLst>
                                    </p:anim>
                                    <p:anim calcmode="lin" valueType="num">
                                      <p:cBhvr>
                                        <p:cTn id="60" dur="1000" fill="hold"/>
                                        <p:tgtEl>
                                          <p:spTgt spid="19"/>
                                        </p:tgtEl>
                                        <p:attrNameLst>
                                          <p:attrName>ppt_y</p:attrName>
                                        </p:attrNameLst>
                                      </p:cBhvr>
                                      <p:tavLst>
                                        <p:tav tm="0">
                                          <p:val>
                                            <p:strVal val="#ppt_y+.1"/>
                                          </p:val>
                                        </p:tav>
                                        <p:tav tm="100000">
                                          <p:val>
                                            <p:strVal val="#ppt_y"/>
                                          </p:val>
                                        </p:tav>
                                      </p:tavLst>
                                    </p:anim>
                                  </p:childTnLst>
                                </p:cTn>
                              </p:par>
                              <p:par>
                                <p:cTn id="61" presetID="26" presetClass="entr" presetSubtype="0" fill="hold" nodeType="withEffect">
                                  <p:stCondLst>
                                    <p:cond delay="18200"/>
                                  </p:stCondLst>
                                  <p:childTnLst>
                                    <p:set>
                                      <p:cBhvr>
                                        <p:cTn id="62" dur="1" fill="hold">
                                          <p:stCondLst>
                                            <p:cond delay="0"/>
                                          </p:stCondLst>
                                        </p:cTn>
                                        <p:tgtEl>
                                          <p:spTgt spid="16"/>
                                        </p:tgtEl>
                                        <p:attrNameLst>
                                          <p:attrName>style.visibility</p:attrName>
                                        </p:attrNameLst>
                                      </p:cBhvr>
                                      <p:to>
                                        <p:strVal val="visible"/>
                                      </p:to>
                                    </p:set>
                                    <p:animEffect transition="in" filter="wipe(down)">
                                      <p:cBhvr>
                                        <p:cTn id="63" dur="580">
                                          <p:stCondLst>
                                            <p:cond delay="0"/>
                                          </p:stCondLst>
                                        </p:cTn>
                                        <p:tgtEl>
                                          <p:spTgt spid="16"/>
                                        </p:tgtEl>
                                      </p:cBhvr>
                                    </p:animEffect>
                                    <p:anim calcmode="lin" valueType="num">
                                      <p:cBhvr>
                                        <p:cTn id="64"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65"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66"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67"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68"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69" dur="26">
                                          <p:stCondLst>
                                            <p:cond delay="650"/>
                                          </p:stCondLst>
                                        </p:cTn>
                                        <p:tgtEl>
                                          <p:spTgt spid="16"/>
                                        </p:tgtEl>
                                      </p:cBhvr>
                                      <p:to x="100000" y="60000"/>
                                    </p:animScale>
                                    <p:animScale>
                                      <p:cBhvr>
                                        <p:cTn id="70" dur="166" decel="50000">
                                          <p:stCondLst>
                                            <p:cond delay="676"/>
                                          </p:stCondLst>
                                        </p:cTn>
                                        <p:tgtEl>
                                          <p:spTgt spid="16"/>
                                        </p:tgtEl>
                                      </p:cBhvr>
                                      <p:to x="100000" y="100000"/>
                                    </p:animScale>
                                    <p:animScale>
                                      <p:cBhvr>
                                        <p:cTn id="71" dur="26">
                                          <p:stCondLst>
                                            <p:cond delay="1312"/>
                                          </p:stCondLst>
                                        </p:cTn>
                                        <p:tgtEl>
                                          <p:spTgt spid="16"/>
                                        </p:tgtEl>
                                      </p:cBhvr>
                                      <p:to x="100000" y="80000"/>
                                    </p:animScale>
                                    <p:animScale>
                                      <p:cBhvr>
                                        <p:cTn id="72" dur="166" decel="50000">
                                          <p:stCondLst>
                                            <p:cond delay="1338"/>
                                          </p:stCondLst>
                                        </p:cTn>
                                        <p:tgtEl>
                                          <p:spTgt spid="16"/>
                                        </p:tgtEl>
                                      </p:cBhvr>
                                      <p:to x="100000" y="100000"/>
                                    </p:animScale>
                                    <p:animScale>
                                      <p:cBhvr>
                                        <p:cTn id="73" dur="26">
                                          <p:stCondLst>
                                            <p:cond delay="1642"/>
                                          </p:stCondLst>
                                        </p:cTn>
                                        <p:tgtEl>
                                          <p:spTgt spid="16"/>
                                        </p:tgtEl>
                                      </p:cBhvr>
                                      <p:to x="100000" y="90000"/>
                                    </p:animScale>
                                    <p:animScale>
                                      <p:cBhvr>
                                        <p:cTn id="74" dur="166" decel="50000">
                                          <p:stCondLst>
                                            <p:cond delay="1668"/>
                                          </p:stCondLst>
                                        </p:cTn>
                                        <p:tgtEl>
                                          <p:spTgt spid="16"/>
                                        </p:tgtEl>
                                      </p:cBhvr>
                                      <p:to x="100000" y="100000"/>
                                    </p:animScale>
                                    <p:animScale>
                                      <p:cBhvr>
                                        <p:cTn id="75" dur="26">
                                          <p:stCondLst>
                                            <p:cond delay="1808"/>
                                          </p:stCondLst>
                                        </p:cTn>
                                        <p:tgtEl>
                                          <p:spTgt spid="16"/>
                                        </p:tgtEl>
                                      </p:cBhvr>
                                      <p:to x="100000" y="95000"/>
                                    </p:animScale>
                                    <p:animScale>
                                      <p:cBhvr>
                                        <p:cTn id="76" dur="166" decel="50000">
                                          <p:stCondLst>
                                            <p:cond delay="1834"/>
                                          </p:stCondLst>
                                        </p:cTn>
                                        <p:tgtEl>
                                          <p:spTgt spid="16"/>
                                        </p:tgtEl>
                                      </p:cBhvr>
                                      <p:to x="100000" y="100000"/>
                                    </p:animScale>
                                  </p:childTnLst>
                                </p:cTn>
                              </p:par>
                              <p:par>
                                <p:cTn id="77" presetID="53" presetClass="entr" presetSubtype="16" fill="hold" nodeType="withEffect">
                                  <p:stCondLst>
                                    <p:cond delay="20300"/>
                                  </p:stCondLst>
                                  <p:childTnLst>
                                    <p:set>
                                      <p:cBhvr>
                                        <p:cTn id="78" dur="1" fill="hold">
                                          <p:stCondLst>
                                            <p:cond delay="0"/>
                                          </p:stCondLst>
                                        </p:cTn>
                                        <p:tgtEl>
                                          <p:spTgt spid="18"/>
                                        </p:tgtEl>
                                        <p:attrNameLst>
                                          <p:attrName>style.visibility</p:attrName>
                                        </p:attrNameLst>
                                      </p:cBhvr>
                                      <p:to>
                                        <p:strVal val="visible"/>
                                      </p:to>
                                    </p:set>
                                    <p:anim calcmode="lin" valueType="num">
                                      <p:cBhvr>
                                        <p:cTn id="79" dur="500" fill="hold"/>
                                        <p:tgtEl>
                                          <p:spTgt spid="18"/>
                                        </p:tgtEl>
                                        <p:attrNameLst>
                                          <p:attrName>ppt_w</p:attrName>
                                        </p:attrNameLst>
                                      </p:cBhvr>
                                      <p:tavLst>
                                        <p:tav tm="0">
                                          <p:val>
                                            <p:fltVal val="0"/>
                                          </p:val>
                                        </p:tav>
                                        <p:tav tm="100000">
                                          <p:val>
                                            <p:strVal val="#ppt_w"/>
                                          </p:val>
                                        </p:tav>
                                      </p:tavLst>
                                    </p:anim>
                                    <p:anim calcmode="lin" valueType="num">
                                      <p:cBhvr>
                                        <p:cTn id="80" dur="500" fill="hold"/>
                                        <p:tgtEl>
                                          <p:spTgt spid="18"/>
                                        </p:tgtEl>
                                        <p:attrNameLst>
                                          <p:attrName>ppt_h</p:attrName>
                                        </p:attrNameLst>
                                      </p:cBhvr>
                                      <p:tavLst>
                                        <p:tav tm="0">
                                          <p:val>
                                            <p:fltVal val="0"/>
                                          </p:val>
                                        </p:tav>
                                        <p:tav tm="100000">
                                          <p:val>
                                            <p:strVal val="#ppt_h"/>
                                          </p:val>
                                        </p:tav>
                                      </p:tavLst>
                                    </p:anim>
                                    <p:animEffect transition="in" filter="fade">
                                      <p:cBhvr>
                                        <p:cTn id="81" dur="500"/>
                                        <p:tgtEl>
                                          <p:spTgt spid="18"/>
                                        </p:tgtEl>
                                      </p:cBhvr>
                                    </p:animEffect>
                                  </p:childTnLst>
                                </p:cTn>
                              </p:par>
                              <p:par>
                                <p:cTn id="82" presetID="22" presetClass="entr" presetSubtype="8" fill="hold" grpId="0" nodeType="withEffect">
                                  <p:stCondLst>
                                    <p:cond delay="20900"/>
                                  </p:stCondLst>
                                  <p:childTnLst>
                                    <p:set>
                                      <p:cBhvr>
                                        <p:cTn id="83" dur="1" fill="hold">
                                          <p:stCondLst>
                                            <p:cond delay="0"/>
                                          </p:stCondLst>
                                        </p:cTn>
                                        <p:tgtEl>
                                          <p:spTgt spid="20"/>
                                        </p:tgtEl>
                                        <p:attrNameLst>
                                          <p:attrName>style.visibility</p:attrName>
                                        </p:attrNameLst>
                                      </p:cBhvr>
                                      <p:to>
                                        <p:strVal val="visible"/>
                                      </p:to>
                                    </p:set>
                                    <p:animEffect transition="in" filter="wipe(left)">
                                      <p:cBhvr>
                                        <p:cTn id="84" dur="1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85" fill="hold" display="0">
                  <p:stCondLst>
                    <p:cond delay="indefinite"/>
                  </p:stCondLst>
                  <p:endCondLst>
                    <p:cond evt="onStopAudio" delay="0">
                      <p:tgtEl>
                        <p:sldTgt/>
                      </p:tgtEl>
                    </p:cond>
                  </p:endCondLst>
                </p:cTn>
                <p:tgtEl>
                  <p:spTgt spid="21"/>
                </p:tgtEl>
              </p:cMediaNode>
            </p:audio>
          </p:childTnLst>
        </p:cTn>
      </p:par>
    </p:tnLst>
    <p:bldLst>
      <p:bldP spid="8" grpId="0"/>
      <p:bldP spid="9" grpId="0"/>
      <p:bldP spid="19" grpId="0"/>
      <p:bldP spid="2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C4FAF-0983-4DEA-82AD-74302189C240}"/>
              </a:ext>
            </a:extLst>
          </p:cNvPr>
          <p:cNvSpPr>
            <a:spLocks noGrp="1"/>
          </p:cNvSpPr>
          <p:nvPr>
            <p:ph type="title"/>
          </p:nvPr>
        </p:nvSpPr>
        <p:spPr/>
        <p:txBody>
          <a:bodyPr/>
          <a:lstStyle/>
          <a:p>
            <a:endParaRPr lang="en-GB"/>
          </a:p>
        </p:txBody>
      </p:sp>
      <p:sp>
        <p:nvSpPr>
          <p:cNvPr id="4" name="Rectangle 3">
            <a:extLst>
              <a:ext uri="{FF2B5EF4-FFF2-40B4-BE49-F238E27FC236}">
                <a16:creationId xmlns:a16="http://schemas.microsoft.com/office/drawing/2014/main" id="{0D1F9BEE-B7DA-4E6B-8844-FC402982FCE1}"/>
              </a:ext>
            </a:extLst>
          </p:cNvPr>
          <p:cNvSpPr/>
          <p:nvPr/>
        </p:nvSpPr>
        <p:spPr>
          <a:xfrm rot="21121081">
            <a:off x="62751" y="-259977"/>
            <a:ext cx="1206649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C93EC44-D48A-4010-8509-E4BFBA67106A}"/>
              </a:ext>
            </a:extLst>
          </p:cNvPr>
          <p:cNvSpPr/>
          <p:nvPr/>
        </p:nvSpPr>
        <p:spPr>
          <a:xfrm>
            <a:off x="3134359" y="484193"/>
            <a:ext cx="5923288" cy="1323439"/>
          </a:xfrm>
          <a:prstGeom prst="rect">
            <a:avLst/>
          </a:prstGeom>
          <a:noFill/>
        </p:spPr>
        <p:txBody>
          <a:bodyPr wrap="none" lIns="91440" tIns="45720" rIns="91440" bIns="45720">
            <a:spAutoFit/>
          </a:bodyPr>
          <a:lstStyle/>
          <a:p>
            <a:pPr algn="ctr"/>
            <a:r>
              <a:rPr lang="en-US" sz="800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Technological</a:t>
            </a:r>
          </a:p>
        </p:txBody>
      </p:sp>
      <p:pic>
        <p:nvPicPr>
          <p:cNvPr id="7" name="Content Placeholder 6" descr="Group brainstorm">
            <a:extLst>
              <a:ext uri="{FF2B5EF4-FFF2-40B4-BE49-F238E27FC236}">
                <a16:creationId xmlns:a16="http://schemas.microsoft.com/office/drawing/2014/main" id="{9369BFC5-EC74-46C3-BD26-3553AC4720DA}"/>
              </a:ext>
            </a:extLst>
          </p:cNvPr>
          <p:cNvPicPr>
            <a:picLocks noGrp="1" noChangeAspect="1"/>
          </p:cNvPicPr>
          <p:nvPr>
            <p:ph idx="1"/>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6006" y="2119846"/>
            <a:ext cx="2098353" cy="2098353"/>
          </a:xfrm>
        </p:spPr>
      </p:pic>
      <p:sp>
        <p:nvSpPr>
          <p:cNvPr id="8" name="Rectangle 7">
            <a:extLst>
              <a:ext uri="{FF2B5EF4-FFF2-40B4-BE49-F238E27FC236}">
                <a16:creationId xmlns:a16="http://schemas.microsoft.com/office/drawing/2014/main" id="{496BC7B4-092C-4A7E-99FE-BD281CBEFD2B}"/>
              </a:ext>
            </a:extLst>
          </p:cNvPr>
          <p:cNvSpPr/>
          <p:nvPr/>
        </p:nvSpPr>
        <p:spPr>
          <a:xfrm>
            <a:off x="211093" y="4371375"/>
            <a:ext cx="3767783" cy="1446550"/>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New Entrants + </a:t>
            </a:r>
            <a:r>
              <a:rPr lang="en-GB" sz="4400" b="1"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Substitutes</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grpSp>
        <p:nvGrpSpPr>
          <p:cNvPr id="16" name="Group 15">
            <a:extLst>
              <a:ext uri="{FF2B5EF4-FFF2-40B4-BE49-F238E27FC236}">
                <a16:creationId xmlns:a16="http://schemas.microsoft.com/office/drawing/2014/main" id="{B9C19AF4-0118-4CB3-96A3-46D653D76309}"/>
              </a:ext>
            </a:extLst>
          </p:cNvPr>
          <p:cNvGrpSpPr/>
          <p:nvPr/>
        </p:nvGrpSpPr>
        <p:grpSpPr>
          <a:xfrm>
            <a:off x="649096" y="2105332"/>
            <a:ext cx="773820" cy="662011"/>
            <a:chOff x="649096" y="2105332"/>
            <a:chExt cx="773820" cy="662011"/>
          </a:xfrm>
        </p:grpSpPr>
        <p:sp>
          <p:nvSpPr>
            <p:cNvPr id="10" name="Speech Bubble: Oval 9">
              <a:extLst>
                <a:ext uri="{FF2B5EF4-FFF2-40B4-BE49-F238E27FC236}">
                  <a16:creationId xmlns:a16="http://schemas.microsoft.com/office/drawing/2014/main" id="{845F7E43-A8FA-4B41-8A9B-B4D3A7B21830}"/>
                </a:ext>
              </a:extLst>
            </p:cNvPr>
            <p:cNvSpPr/>
            <p:nvPr/>
          </p:nvSpPr>
          <p:spPr>
            <a:xfrm rot="20532035" flipH="1">
              <a:off x="649096" y="2105332"/>
              <a:ext cx="773820" cy="662011"/>
            </a:xfrm>
            <a:prstGeom prst="wedgeEllipseCallout">
              <a:avLst>
                <a:gd name="adj1" fmla="val -25017"/>
                <a:gd name="adj2" fmla="val 65672"/>
              </a:avLst>
            </a:prstGeom>
            <a:ln w="3175">
              <a:solidFill>
                <a:srgbClr val="333F5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pic>
          <p:nvPicPr>
            <p:cNvPr id="13" name="Picture 12" descr="A close up of a sign&#10;&#10;Description automatically generated">
              <a:extLst>
                <a:ext uri="{FF2B5EF4-FFF2-40B4-BE49-F238E27FC236}">
                  <a16:creationId xmlns:a16="http://schemas.microsoft.com/office/drawing/2014/main" id="{5C8E5382-1C98-4C6F-B177-0AC5A0B5916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5487" y="2260385"/>
              <a:ext cx="521038" cy="362209"/>
            </a:xfrm>
            <a:prstGeom prst="rect">
              <a:avLst/>
            </a:prstGeom>
          </p:spPr>
        </p:pic>
      </p:grpSp>
      <p:grpSp>
        <p:nvGrpSpPr>
          <p:cNvPr id="20" name="Group 19">
            <a:extLst>
              <a:ext uri="{FF2B5EF4-FFF2-40B4-BE49-F238E27FC236}">
                <a16:creationId xmlns:a16="http://schemas.microsoft.com/office/drawing/2014/main" id="{CCB59241-33CF-4FFD-A9A3-FFD03C2FC500}"/>
              </a:ext>
            </a:extLst>
          </p:cNvPr>
          <p:cNvGrpSpPr/>
          <p:nvPr/>
        </p:nvGrpSpPr>
        <p:grpSpPr>
          <a:xfrm>
            <a:off x="2757376" y="2123120"/>
            <a:ext cx="753965" cy="663590"/>
            <a:chOff x="2699156" y="2102258"/>
            <a:chExt cx="753965" cy="663590"/>
          </a:xfrm>
        </p:grpSpPr>
        <p:sp>
          <p:nvSpPr>
            <p:cNvPr id="18" name="Speech Bubble: Oval 17">
              <a:extLst>
                <a:ext uri="{FF2B5EF4-FFF2-40B4-BE49-F238E27FC236}">
                  <a16:creationId xmlns:a16="http://schemas.microsoft.com/office/drawing/2014/main" id="{3521B673-65BD-4575-AF2B-4D318C7E64AF}"/>
                </a:ext>
              </a:extLst>
            </p:cNvPr>
            <p:cNvSpPr/>
            <p:nvPr/>
          </p:nvSpPr>
          <p:spPr>
            <a:xfrm rot="20532035" flipH="1">
              <a:off x="2699156" y="2102258"/>
              <a:ext cx="753965" cy="663590"/>
            </a:xfrm>
            <a:prstGeom prst="wedgeEllipseCallout">
              <a:avLst>
                <a:gd name="adj1" fmla="val 62185"/>
                <a:gd name="adj2" fmla="val 28753"/>
              </a:avLst>
            </a:prstGeom>
            <a:ln w="3175">
              <a:solidFill>
                <a:srgbClr val="333F5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pic>
          <p:nvPicPr>
            <p:cNvPr id="15" name="Picture 14" descr="A picture containing drawing&#10;&#10;Description automatically generated">
              <a:extLst>
                <a:ext uri="{FF2B5EF4-FFF2-40B4-BE49-F238E27FC236}">
                  <a16:creationId xmlns:a16="http://schemas.microsoft.com/office/drawing/2014/main" id="{357BF02C-459B-4DEA-8977-C05E35FC008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832527" y="2183331"/>
              <a:ext cx="487221" cy="487221"/>
            </a:xfrm>
            <a:prstGeom prst="ellipse">
              <a:avLst/>
            </a:prstGeom>
          </p:spPr>
        </p:pic>
      </p:grpSp>
      <p:pic>
        <p:nvPicPr>
          <p:cNvPr id="22" name="Graphic 21" descr="Monitor">
            <a:extLst>
              <a:ext uri="{FF2B5EF4-FFF2-40B4-BE49-F238E27FC236}">
                <a16:creationId xmlns:a16="http://schemas.microsoft.com/office/drawing/2014/main" id="{95DE3C71-631E-48F1-89F0-061F1118ECF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046821" y="2023764"/>
            <a:ext cx="2098352" cy="2098352"/>
          </a:xfrm>
          <a:prstGeom prst="rect">
            <a:avLst/>
          </a:prstGeom>
        </p:spPr>
      </p:pic>
      <p:pic>
        <p:nvPicPr>
          <p:cNvPr id="24" name="Graphic 23" descr="Newspaper">
            <a:extLst>
              <a:ext uri="{FF2B5EF4-FFF2-40B4-BE49-F238E27FC236}">
                <a16:creationId xmlns:a16="http://schemas.microsoft.com/office/drawing/2014/main" id="{4F9B44B7-44A0-47DC-9011-31A995679BF2}"/>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5638797" y="2514600"/>
            <a:ext cx="914400" cy="914400"/>
          </a:xfrm>
          <a:prstGeom prst="rect">
            <a:avLst/>
          </a:prstGeom>
        </p:spPr>
      </p:pic>
      <p:sp>
        <p:nvSpPr>
          <p:cNvPr id="25" name="Rectangle 24">
            <a:extLst>
              <a:ext uri="{FF2B5EF4-FFF2-40B4-BE49-F238E27FC236}">
                <a16:creationId xmlns:a16="http://schemas.microsoft.com/office/drawing/2014/main" id="{453DFEFE-CE01-4D3B-8ED1-B9E4ACDB8A6F}"/>
              </a:ext>
            </a:extLst>
          </p:cNvPr>
          <p:cNvSpPr/>
          <p:nvPr/>
        </p:nvSpPr>
        <p:spPr>
          <a:xfrm>
            <a:off x="4212106" y="4371375"/>
            <a:ext cx="3767783" cy="1446550"/>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Digital Technologies</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pic>
        <p:nvPicPr>
          <p:cNvPr id="26" name="Content Placeholder 10" descr="Line arrow Straight">
            <a:extLst>
              <a:ext uri="{FF2B5EF4-FFF2-40B4-BE49-F238E27FC236}">
                <a16:creationId xmlns:a16="http://schemas.microsoft.com/office/drawing/2014/main" id="{3CC08BA7-4A1B-488E-927A-3B4DD316606A}"/>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rot="10428678">
            <a:off x="7298564" y="2058054"/>
            <a:ext cx="1695149" cy="914400"/>
          </a:xfrm>
          <a:prstGeom prst="rect">
            <a:avLst/>
          </a:prstGeom>
        </p:spPr>
      </p:pic>
      <p:pic>
        <p:nvPicPr>
          <p:cNvPr id="28" name="Graphic 27" descr="Hierarchy">
            <a:extLst>
              <a:ext uri="{FF2B5EF4-FFF2-40B4-BE49-F238E27FC236}">
                <a16:creationId xmlns:a16="http://schemas.microsoft.com/office/drawing/2014/main" id="{7B76AFDA-FA94-4CE3-81F3-0B5369BA1C0F}"/>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9207666" y="1829775"/>
            <a:ext cx="1094775" cy="1094775"/>
          </a:xfrm>
          <a:prstGeom prst="rect">
            <a:avLst/>
          </a:prstGeom>
        </p:spPr>
      </p:pic>
      <p:pic>
        <p:nvPicPr>
          <p:cNvPr id="29" name="Content Placeholder 10" descr="Line arrow Straight">
            <a:extLst>
              <a:ext uri="{FF2B5EF4-FFF2-40B4-BE49-F238E27FC236}">
                <a16:creationId xmlns:a16="http://schemas.microsoft.com/office/drawing/2014/main" id="{B694A6C8-B5E4-4F3D-9C3F-6444F02AFE1F}"/>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rot="11226074">
            <a:off x="7298263" y="2914175"/>
            <a:ext cx="1585780" cy="914400"/>
          </a:xfrm>
          <a:prstGeom prst="rect">
            <a:avLst/>
          </a:prstGeom>
        </p:spPr>
      </p:pic>
      <p:pic>
        <p:nvPicPr>
          <p:cNvPr id="31" name="Graphic 30" descr="Money">
            <a:extLst>
              <a:ext uri="{FF2B5EF4-FFF2-40B4-BE49-F238E27FC236}">
                <a16:creationId xmlns:a16="http://schemas.microsoft.com/office/drawing/2014/main" id="{646F4338-D5CF-4FFB-9F59-AE32BB425E61}"/>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9207665" y="2971800"/>
            <a:ext cx="1094775" cy="1094775"/>
          </a:xfrm>
          <a:prstGeom prst="rect">
            <a:avLst/>
          </a:prstGeom>
        </p:spPr>
      </p:pic>
      <p:pic>
        <p:nvPicPr>
          <p:cNvPr id="32" name="Content Placeholder 10" descr="Line arrow Straight">
            <a:extLst>
              <a:ext uri="{FF2B5EF4-FFF2-40B4-BE49-F238E27FC236}">
                <a16:creationId xmlns:a16="http://schemas.microsoft.com/office/drawing/2014/main" id="{C6098384-4542-4BDD-88F2-CD4B72AAF308}"/>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rot="11981450">
            <a:off x="7298263" y="3760998"/>
            <a:ext cx="1585780" cy="914400"/>
          </a:xfrm>
          <a:prstGeom prst="rect">
            <a:avLst/>
          </a:prstGeom>
        </p:spPr>
      </p:pic>
      <p:pic>
        <p:nvPicPr>
          <p:cNvPr id="34" name="Graphic 33" descr="Download from cloud">
            <a:extLst>
              <a:ext uri="{FF2B5EF4-FFF2-40B4-BE49-F238E27FC236}">
                <a16:creationId xmlns:a16="http://schemas.microsoft.com/office/drawing/2014/main" id="{9E338849-44FA-4280-A758-159BBFC66492}"/>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a:off x="9207667" y="4122116"/>
            <a:ext cx="1094774" cy="1094774"/>
          </a:xfrm>
          <a:prstGeom prst="rect">
            <a:avLst/>
          </a:prstGeom>
        </p:spPr>
      </p:pic>
      <p:sp>
        <p:nvSpPr>
          <p:cNvPr id="35" name="TextBox 34">
            <a:extLst>
              <a:ext uri="{FF2B5EF4-FFF2-40B4-BE49-F238E27FC236}">
                <a16:creationId xmlns:a16="http://schemas.microsoft.com/office/drawing/2014/main" id="{BD7D750E-5E01-4F1A-A385-38422A55CCA9}"/>
              </a:ext>
            </a:extLst>
          </p:cNvPr>
          <p:cNvSpPr txBox="1"/>
          <p:nvPr/>
        </p:nvSpPr>
        <p:spPr>
          <a:xfrm>
            <a:off x="9221674" y="6264812"/>
            <a:ext cx="2970326" cy="584775"/>
          </a:xfrm>
          <a:prstGeom prst="rect">
            <a:avLst/>
          </a:prstGeom>
          <a:noFill/>
        </p:spPr>
        <p:txBody>
          <a:bodyPr wrap="square" rtlCol="0">
            <a:spAutoFit/>
          </a:bodyPr>
          <a:lstStyle/>
          <a:p>
            <a:pPr algn="r"/>
            <a:br>
              <a:rPr lang="en-GB" sz="1600" b="1" dirty="0"/>
            </a:br>
            <a:r>
              <a:rPr lang="en-GB" sz="1600" b="1" dirty="0"/>
              <a:t>(</a:t>
            </a:r>
            <a:r>
              <a:rPr lang="en-GB" sz="1600" b="1" dirty="0" err="1"/>
              <a:t>Barland</a:t>
            </a:r>
            <a:r>
              <a:rPr lang="en-GB" sz="1600" b="1" dirty="0"/>
              <a:t>, 2020)</a:t>
            </a:r>
          </a:p>
        </p:txBody>
      </p:sp>
      <p:pic>
        <p:nvPicPr>
          <p:cNvPr id="36" name="New Recording 5">
            <a:hlinkClick r:id="" action="ppaction://media"/>
            <a:extLst>
              <a:ext uri="{FF2B5EF4-FFF2-40B4-BE49-F238E27FC236}">
                <a16:creationId xmlns:a16="http://schemas.microsoft.com/office/drawing/2014/main" id="{EC086EDD-2251-4F87-978D-C7B4260D14F0}"/>
              </a:ext>
            </a:extLst>
          </p:cNvPr>
          <p:cNvPicPr>
            <a:picLocks noChangeAspect="1"/>
          </p:cNvPicPr>
          <p:nvPr>
            <a:audioFile r:link="rId2"/>
            <p:extLst>
              <p:ext uri="{DAA4B4D4-6D71-4841-9C94-3DE7FCFB9230}">
                <p14:media xmlns:p14="http://schemas.microsoft.com/office/powerpoint/2010/main" r:embed="rId1"/>
              </p:ext>
            </p:extLst>
          </p:nvPr>
        </p:nvPicPr>
        <p:blipFill>
          <a:blip r:embed="rId21"/>
          <a:stretch>
            <a:fillRect/>
          </a:stretch>
        </p:blipFill>
        <p:spPr>
          <a:xfrm>
            <a:off x="0" y="0"/>
            <a:ext cx="609600" cy="609600"/>
          </a:xfrm>
          <a:prstGeom prst="rect">
            <a:avLst/>
          </a:prstGeom>
        </p:spPr>
      </p:pic>
    </p:spTree>
    <p:extLst>
      <p:ext uri="{BB962C8B-B14F-4D97-AF65-F5344CB8AC3E}">
        <p14:creationId xmlns:p14="http://schemas.microsoft.com/office/powerpoint/2010/main" val="2213631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115" fill="hold"/>
                                        <p:tgtEl>
                                          <p:spTgt spid="36"/>
                                        </p:tgtEl>
                                      </p:cBhvr>
                                    </p:cmd>
                                  </p:childTnLst>
                                </p:cTn>
                              </p:par>
                              <p:par>
                                <p:cTn id="7" presetID="1" presetClass="entr" presetSubtype="0" fill="hold" nodeType="withEffect">
                                  <p:stCondLst>
                                    <p:cond delay="0"/>
                                  </p:stCondLst>
                                  <p:iterate type="lt">
                                    <p:tmAbs val="300"/>
                                  </p:iterate>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42" presetClass="entr" presetSubtype="0" fill="hold" grpId="0" nodeType="withEffect">
                                  <p:stCondLst>
                                    <p:cond delay="400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000"/>
                                        <p:tgtEl>
                                          <p:spTgt spid="8"/>
                                        </p:tgtEl>
                                      </p:cBhvr>
                                    </p:animEffect>
                                    <p:anim calcmode="lin" valueType="num">
                                      <p:cBhvr>
                                        <p:cTn id="12" dur="1000" fill="hold"/>
                                        <p:tgtEl>
                                          <p:spTgt spid="8"/>
                                        </p:tgtEl>
                                        <p:attrNameLst>
                                          <p:attrName>ppt_x</p:attrName>
                                        </p:attrNameLst>
                                      </p:cBhvr>
                                      <p:tavLst>
                                        <p:tav tm="0">
                                          <p:val>
                                            <p:strVal val="#ppt_x"/>
                                          </p:val>
                                        </p:tav>
                                        <p:tav tm="100000">
                                          <p:val>
                                            <p:strVal val="#ppt_x"/>
                                          </p:val>
                                        </p:tav>
                                      </p:tavLst>
                                    </p:anim>
                                    <p:anim calcmode="lin" valueType="num">
                                      <p:cBhvr>
                                        <p:cTn id="13" dur="1000" fill="hold"/>
                                        <p:tgtEl>
                                          <p:spTgt spid="8"/>
                                        </p:tgtEl>
                                        <p:attrNameLst>
                                          <p:attrName>ppt_y</p:attrName>
                                        </p:attrNameLst>
                                      </p:cBhvr>
                                      <p:tavLst>
                                        <p:tav tm="0">
                                          <p:val>
                                            <p:strVal val="#ppt_y+.1"/>
                                          </p:val>
                                        </p:tav>
                                        <p:tav tm="100000">
                                          <p:val>
                                            <p:strVal val="#ppt_y"/>
                                          </p:val>
                                        </p:tav>
                                      </p:tavLst>
                                    </p:anim>
                                  </p:childTnLst>
                                </p:cTn>
                              </p:par>
                              <p:par>
                                <p:cTn id="14" presetID="26" presetClass="entr" presetSubtype="0" fill="hold" nodeType="withEffect">
                                  <p:stCondLst>
                                    <p:cond delay="5000"/>
                                  </p:stCondLst>
                                  <p:childTnLst>
                                    <p:set>
                                      <p:cBhvr>
                                        <p:cTn id="15" dur="1" fill="hold">
                                          <p:stCondLst>
                                            <p:cond delay="0"/>
                                          </p:stCondLst>
                                        </p:cTn>
                                        <p:tgtEl>
                                          <p:spTgt spid="7"/>
                                        </p:tgtEl>
                                        <p:attrNameLst>
                                          <p:attrName>style.visibility</p:attrName>
                                        </p:attrNameLst>
                                      </p:cBhvr>
                                      <p:to>
                                        <p:strVal val="visible"/>
                                      </p:to>
                                    </p:set>
                                    <p:animEffect transition="in" filter="wipe(down)">
                                      <p:cBhvr>
                                        <p:cTn id="16" dur="580">
                                          <p:stCondLst>
                                            <p:cond delay="0"/>
                                          </p:stCondLst>
                                        </p:cTn>
                                        <p:tgtEl>
                                          <p:spTgt spid="7"/>
                                        </p:tgtEl>
                                      </p:cBhvr>
                                    </p:animEffect>
                                    <p:anim calcmode="lin" valueType="num">
                                      <p:cBhvr>
                                        <p:cTn id="17"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18"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9"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0"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1"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22" dur="26">
                                          <p:stCondLst>
                                            <p:cond delay="650"/>
                                          </p:stCondLst>
                                        </p:cTn>
                                        <p:tgtEl>
                                          <p:spTgt spid="7"/>
                                        </p:tgtEl>
                                      </p:cBhvr>
                                      <p:to x="100000" y="60000"/>
                                    </p:animScale>
                                    <p:animScale>
                                      <p:cBhvr>
                                        <p:cTn id="23" dur="166" decel="50000">
                                          <p:stCondLst>
                                            <p:cond delay="676"/>
                                          </p:stCondLst>
                                        </p:cTn>
                                        <p:tgtEl>
                                          <p:spTgt spid="7"/>
                                        </p:tgtEl>
                                      </p:cBhvr>
                                      <p:to x="100000" y="100000"/>
                                    </p:animScale>
                                    <p:animScale>
                                      <p:cBhvr>
                                        <p:cTn id="24" dur="26">
                                          <p:stCondLst>
                                            <p:cond delay="1312"/>
                                          </p:stCondLst>
                                        </p:cTn>
                                        <p:tgtEl>
                                          <p:spTgt spid="7"/>
                                        </p:tgtEl>
                                      </p:cBhvr>
                                      <p:to x="100000" y="80000"/>
                                    </p:animScale>
                                    <p:animScale>
                                      <p:cBhvr>
                                        <p:cTn id="25" dur="166" decel="50000">
                                          <p:stCondLst>
                                            <p:cond delay="1338"/>
                                          </p:stCondLst>
                                        </p:cTn>
                                        <p:tgtEl>
                                          <p:spTgt spid="7"/>
                                        </p:tgtEl>
                                      </p:cBhvr>
                                      <p:to x="100000" y="100000"/>
                                    </p:animScale>
                                    <p:animScale>
                                      <p:cBhvr>
                                        <p:cTn id="26" dur="26">
                                          <p:stCondLst>
                                            <p:cond delay="1642"/>
                                          </p:stCondLst>
                                        </p:cTn>
                                        <p:tgtEl>
                                          <p:spTgt spid="7"/>
                                        </p:tgtEl>
                                      </p:cBhvr>
                                      <p:to x="100000" y="90000"/>
                                    </p:animScale>
                                    <p:animScale>
                                      <p:cBhvr>
                                        <p:cTn id="27" dur="166" decel="50000">
                                          <p:stCondLst>
                                            <p:cond delay="1668"/>
                                          </p:stCondLst>
                                        </p:cTn>
                                        <p:tgtEl>
                                          <p:spTgt spid="7"/>
                                        </p:tgtEl>
                                      </p:cBhvr>
                                      <p:to x="100000" y="100000"/>
                                    </p:animScale>
                                    <p:animScale>
                                      <p:cBhvr>
                                        <p:cTn id="28" dur="26">
                                          <p:stCondLst>
                                            <p:cond delay="1808"/>
                                          </p:stCondLst>
                                        </p:cTn>
                                        <p:tgtEl>
                                          <p:spTgt spid="7"/>
                                        </p:tgtEl>
                                      </p:cBhvr>
                                      <p:to x="100000" y="95000"/>
                                    </p:animScale>
                                    <p:animScale>
                                      <p:cBhvr>
                                        <p:cTn id="29" dur="166" decel="50000">
                                          <p:stCondLst>
                                            <p:cond delay="1834"/>
                                          </p:stCondLst>
                                        </p:cTn>
                                        <p:tgtEl>
                                          <p:spTgt spid="7"/>
                                        </p:tgtEl>
                                      </p:cBhvr>
                                      <p:to x="100000" y="100000"/>
                                    </p:animScale>
                                  </p:childTnLst>
                                </p:cTn>
                              </p:par>
                              <p:par>
                                <p:cTn id="30" presetID="42" presetClass="entr" presetSubtype="0" fill="hold" nodeType="withEffect">
                                  <p:stCondLst>
                                    <p:cond delay="710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1000"/>
                                        <p:tgtEl>
                                          <p:spTgt spid="16"/>
                                        </p:tgtEl>
                                      </p:cBhvr>
                                    </p:animEffect>
                                    <p:anim calcmode="lin" valueType="num">
                                      <p:cBhvr>
                                        <p:cTn id="33" dur="1000" fill="hold"/>
                                        <p:tgtEl>
                                          <p:spTgt spid="16"/>
                                        </p:tgtEl>
                                        <p:attrNameLst>
                                          <p:attrName>ppt_x</p:attrName>
                                        </p:attrNameLst>
                                      </p:cBhvr>
                                      <p:tavLst>
                                        <p:tav tm="0">
                                          <p:val>
                                            <p:strVal val="#ppt_x"/>
                                          </p:val>
                                        </p:tav>
                                        <p:tav tm="100000">
                                          <p:val>
                                            <p:strVal val="#ppt_x"/>
                                          </p:val>
                                        </p:tav>
                                      </p:tavLst>
                                    </p:anim>
                                    <p:anim calcmode="lin" valueType="num">
                                      <p:cBhvr>
                                        <p:cTn id="34" dur="1000" fill="hold"/>
                                        <p:tgtEl>
                                          <p:spTgt spid="16"/>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8200"/>
                                  </p:stCondLst>
                                  <p:childTnLst>
                                    <p:set>
                                      <p:cBhvr>
                                        <p:cTn id="36" dur="1" fill="hold">
                                          <p:stCondLst>
                                            <p:cond delay="0"/>
                                          </p:stCondLst>
                                        </p:cTn>
                                        <p:tgtEl>
                                          <p:spTgt spid="20"/>
                                        </p:tgtEl>
                                        <p:attrNameLst>
                                          <p:attrName>style.visibility</p:attrName>
                                        </p:attrNameLst>
                                      </p:cBhvr>
                                      <p:to>
                                        <p:strVal val="visible"/>
                                      </p:to>
                                    </p:set>
                                    <p:animEffect transition="in" filter="fade">
                                      <p:cBhvr>
                                        <p:cTn id="37" dur="1000"/>
                                        <p:tgtEl>
                                          <p:spTgt spid="20"/>
                                        </p:tgtEl>
                                      </p:cBhvr>
                                    </p:animEffect>
                                    <p:anim calcmode="lin" valueType="num">
                                      <p:cBhvr>
                                        <p:cTn id="38" dur="1000" fill="hold"/>
                                        <p:tgtEl>
                                          <p:spTgt spid="20"/>
                                        </p:tgtEl>
                                        <p:attrNameLst>
                                          <p:attrName>ppt_x</p:attrName>
                                        </p:attrNameLst>
                                      </p:cBhvr>
                                      <p:tavLst>
                                        <p:tav tm="0">
                                          <p:val>
                                            <p:strVal val="#ppt_x"/>
                                          </p:val>
                                        </p:tav>
                                        <p:tav tm="100000">
                                          <p:val>
                                            <p:strVal val="#ppt_x"/>
                                          </p:val>
                                        </p:tav>
                                      </p:tavLst>
                                    </p:anim>
                                    <p:anim calcmode="lin" valueType="num">
                                      <p:cBhvr>
                                        <p:cTn id="39" dur="1000" fill="hold"/>
                                        <p:tgtEl>
                                          <p:spTgt spid="20"/>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12500"/>
                                  </p:stCondLst>
                                  <p:childTnLst>
                                    <p:set>
                                      <p:cBhvr>
                                        <p:cTn id="41" dur="1" fill="hold">
                                          <p:stCondLst>
                                            <p:cond delay="0"/>
                                          </p:stCondLst>
                                        </p:cTn>
                                        <p:tgtEl>
                                          <p:spTgt spid="25"/>
                                        </p:tgtEl>
                                        <p:attrNameLst>
                                          <p:attrName>style.visibility</p:attrName>
                                        </p:attrNameLst>
                                      </p:cBhvr>
                                      <p:to>
                                        <p:strVal val="visible"/>
                                      </p:to>
                                    </p:set>
                                    <p:animEffect transition="in" filter="fade">
                                      <p:cBhvr>
                                        <p:cTn id="42" dur="1000"/>
                                        <p:tgtEl>
                                          <p:spTgt spid="25"/>
                                        </p:tgtEl>
                                      </p:cBhvr>
                                    </p:animEffect>
                                    <p:anim calcmode="lin" valueType="num">
                                      <p:cBhvr>
                                        <p:cTn id="43" dur="1000" fill="hold"/>
                                        <p:tgtEl>
                                          <p:spTgt spid="25"/>
                                        </p:tgtEl>
                                        <p:attrNameLst>
                                          <p:attrName>ppt_x</p:attrName>
                                        </p:attrNameLst>
                                      </p:cBhvr>
                                      <p:tavLst>
                                        <p:tav tm="0">
                                          <p:val>
                                            <p:strVal val="#ppt_x"/>
                                          </p:val>
                                        </p:tav>
                                        <p:tav tm="100000">
                                          <p:val>
                                            <p:strVal val="#ppt_x"/>
                                          </p:val>
                                        </p:tav>
                                      </p:tavLst>
                                    </p:anim>
                                    <p:anim calcmode="lin" valueType="num">
                                      <p:cBhvr>
                                        <p:cTn id="44" dur="1000" fill="hold"/>
                                        <p:tgtEl>
                                          <p:spTgt spid="25"/>
                                        </p:tgtEl>
                                        <p:attrNameLst>
                                          <p:attrName>ppt_y</p:attrName>
                                        </p:attrNameLst>
                                      </p:cBhvr>
                                      <p:tavLst>
                                        <p:tav tm="0">
                                          <p:val>
                                            <p:strVal val="#ppt_y+.1"/>
                                          </p:val>
                                        </p:tav>
                                        <p:tav tm="100000">
                                          <p:val>
                                            <p:strVal val="#ppt_y"/>
                                          </p:val>
                                        </p:tav>
                                      </p:tavLst>
                                    </p:anim>
                                  </p:childTnLst>
                                </p:cTn>
                              </p:par>
                              <p:par>
                                <p:cTn id="45" presetID="26" presetClass="entr" presetSubtype="0" fill="hold" nodeType="withEffect">
                                  <p:stCondLst>
                                    <p:cond delay="13500"/>
                                  </p:stCondLst>
                                  <p:childTnLst>
                                    <p:set>
                                      <p:cBhvr>
                                        <p:cTn id="46" dur="1" fill="hold">
                                          <p:stCondLst>
                                            <p:cond delay="0"/>
                                          </p:stCondLst>
                                        </p:cTn>
                                        <p:tgtEl>
                                          <p:spTgt spid="22"/>
                                        </p:tgtEl>
                                        <p:attrNameLst>
                                          <p:attrName>style.visibility</p:attrName>
                                        </p:attrNameLst>
                                      </p:cBhvr>
                                      <p:to>
                                        <p:strVal val="visible"/>
                                      </p:to>
                                    </p:set>
                                    <p:animEffect transition="in" filter="wipe(down)">
                                      <p:cBhvr>
                                        <p:cTn id="47" dur="580">
                                          <p:stCondLst>
                                            <p:cond delay="0"/>
                                          </p:stCondLst>
                                        </p:cTn>
                                        <p:tgtEl>
                                          <p:spTgt spid="22"/>
                                        </p:tgtEl>
                                      </p:cBhvr>
                                    </p:animEffect>
                                    <p:anim calcmode="lin" valueType="num">
                                      <p:cBhvr>
                                        <p:cTn id="48" dur="1822" tmFilter="0,0; 0.14,0.36; 0.43,0.73; 0.71,0.91; 1.0,1.0">
                                          <p:stCondLst>
                                            <p:cond delay="0"/>
                                          </p:stCondLst>
                                        </p:cTn>
                                        <p:tgtEl>
                                          <p:spTgt spid="22"/>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22"/>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22"/>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22"/>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22"/>
                                        </p:tgtEl>
                                        <p:attrNameLst>
                                          <p:attrName>ppt_y</p:attrName>
                                        </p:attrNameLst>
                                      </p:cBhvr>
                                      <p:tavLst>
                                        <p:tav tm="0" fmla="#ppt_y-sin(pi*$)/81">
                                          <p:val>
                                            <p:fltVal val="0"/>
                                          </p:val>
                                        </p:tav>
                                        <p:tav tm="100000">
                                          <p:val>
                                            <p:fltVal val="1"/>
                                          </p:val>
                                        </p:tav>
                                      </p:tavLst>
                                    </p:anim>
                                    <p:animScale>
                                      <p:cBhvr>
                                        <p:cTn id="53" dur="26">
                                          <p:stCondLst>
                                            <p:cond delay="650"/>
                                          </p:stCondLst>
                                        </p:cTn>
                                        <p:tgtEl>
                                          <p:spTgt spid="22"/>
                                        </p:tgtEl>
                                      </p:cBhvr>
                                      <p:to x="100000" y="60000"/>
                                    </p:animScale>
                                    <p:animScale>
                                      <p:cBhvr>
                                        <p:cTn id="54" dur="166" decel="50000">
                                          <p:stCondLst>
                                            <p:cond delay="676"/>
                                          </p:stCondLst>
                                        </p:cTn>
                                        <p:tgtEl>
                                          <p:spTgt spid="22"/>
                                        </p:tgtEl>
                                      </p:cBhvr>
                                      <p:to x="100000" y="100000"/>
                                    </p:animScale>
                                    <p:animScale>
                                      <p:cBhvr>
                                        <p:cTn id="55" dur="26">
                                          <p:stCondLst>
                                            <p:cond delay="1312"/>
                                          </p:stCondLst>
                                        </p:cTn>
                                        <p:tgtEl>
                                          <p:spTgt spid="22"/>
                                        </p:tgtEl>
                                      </p:cBhvr>
                                      <p:to x="100000" y="80000"/>
                                    </p:animScale>
                                    <p:animScale>
                                      <p:cBhvr>
                                        <p:cTn id="56" dur="166" decel="50000">
                                          <p:stCondLst>
                                            <p:cond delay="1338"/>
                                          </p:stCondLst>
                                        </p:cTn>
                                        <p:tgtEl>
                                          <p:spTgt spid="22"/>
                                        </p:tgtEl>
                                      </p:cBhvr>
                                      <p:to x="100000" y="100000"/>
                                    </p:animScale>
                                    <p:animScale>
                                      <p:cBhvr>
                                        <p:cTn id="57" dur="26">
                                          <p:stCondLst>
                                            <p:cond delay="1642"/>
                                          </p:stCondLst>
                                        </p:cTn>
                                        <p:tgtEl>
                                          <p:spTgt spid="22"/>
                                        </p:tgtEl>
                                      </p:cBhvr>
                                      <p:to x="100000" y="90000"/>
                                    </p:animScale>
                                    <p:animScale>
                                      <p:cBhvr>
                                        <p:cTn id="58" dur="166" decel="50000">
                                          <p:stCondLst>
                                            <p:cond delay="1668"/>
                                          </p:stCondLst>
                                        </p:cTn>
                                        <p:tgtEl>
                                          <p:spTgt spid="22"/>
                                        </p:tgtEl>
                                      </p:cBhvr>
                                      <p:to x="100000" y="100000"/>
                                    </p:animScale>
                                    <p:animScale>
                                      <p:cBhvr>
                                        <p:cTn id="59" dur="26">
                                          <p:stCondLst>
                                            <p:cond delay="1808"/>
                                          </p:stCondLst>
                                        </p:cTn>
                                        <p:tgtEl>
                                          <p:spTgt spid="22"/>
                                        </p:tgtEl>
                                      </p:cBhvr>
                                      <p:to x="100000" y="95000"/>
                                    </p:animScale>
                                    <p:animScale>
                                      <p:cBhvr>
                                        <p:cTn id="60" dur="166" decel="50000">
                                          <p:stCondLst>
                                            <p:cond delay="1834"/>
                                          </p:stCondLst>
                                        </p:cTn>
                                        <p:tgtEl>
                                          <p:spTgt spid="22"/>
                                        </p:tgtEl>
                                      </p:cBhvr>
                                      <p:to x="100000" y="100000"/>
                                    </p:animScale>
                                  </p:childTnLst>
                                </p:cTn>
                              </p:par>
                              <p:par>
                                <p:cTn id="61" presetID="53" presetClass="entr" presetSubtype="16" fill="hold" nodeType="withEffect">
                                  <p:stCondLst>
                                    <p:cond delay="15600"/>
                                  </p:stCondLst>
                                  <p:childTnLst>
                                    <p:set>
                                      <p:cBhvr>
                                        <p:cTn id="62" dur="1" fill="hold">
                                          <p:stCondLst>
                                            <p:cond delay="0"/>
                                          </p:stCondLst>
                                        </p:cTn>
                                        <p:tgtEl>
                                          <p:spTgt spid="24"/>
                                        </p:tgtEl>
                                        <p:attrNameLst>
                                          <p:attrName>style.visibility</p:attrName>
                                        </p:attrNameLst>
                                      </p:cBhvr>
                                      <p:to>
                                        <p:strVal val="visible"/>
                                      </p:to>
                                    </p:set>
                                    <p:anim calcmode="lin" valueType="num">
                                      <p:cBhvr>
                                        <p:cTn id="63" dur="2000" fill="hold"/>
                                        <p:tgtEl>
                                          <p:spTgt spid="24"/>
                                        </p:tgtEl>
                                        <p:attrNameLst>
                                          <p:attrName>ppt_w</p:attrName>
                                        </p:attrNameLst>
                                      </p:cBhvr>
                                      <p:tavLst>
                                        <p:tav tm="0">
                                          <p:val>
                                            <p:fltVal val="0"/>
                                          </p:val>
                                        </p:tav>
                                        <p:tav tm="100000">
                                          <p:val>
                                            <p:strVal val="#ppt_w"/>
                                          </p:val>
                                        </p:tav>
                                      </p:tavLst>
                                    </p:anim>
                                    <p:anim calcmode="lin" valueType="num">
                                      <p:cBhvr>
                                        <p:cTn id="64" dur="2000" fill="hold"/>
                                        <p:tgtEl>
                                          <p:spTgt spid="24"/>
                                        </p:tgtEl>
                                        <p:attrNameLst>
                                          <p:attrName>ppt_h</p:attrName>
                                        </p:attrNameLst>
                                      </p:cBhvr>
                                      <p:tavLst>
                                        <p:tav tm="0">
                                          <p:val>
                                            <p:fltVal val="0"/>
                                          </p:val>
                                        </p:tav>
                                        <p:tav tm="100000">
                                          <p:val>
                                            <p:strVal val="#ppt_h"/>
                                          </p:val>
                                        </p:tav>
                                      </p:tavLst>
                                    </p:anim>
                                    <p:animEffect transition="in" filter="fade">
                                      <p:cBhvr>
                                        <p:cTn id="65" dur="2000"/>
                                        <p:tgtEl>
                                          <p:spTgt spid="24"/>
                                        </p:tgtEl>
                                      </p:cBhvr>
                                    </p:animEffect>
                                  </p:childTnLst>
                                </p:cTn>
                              </p:par>
                              <p:par>
                                <p:cTn id="66" presetID="10" presetClass="entr" presetSubtype="0" fill="hold" nodeType="withEffect">
                                  <p:stCondLst>
                                    <p:cond delay="17900"/>
                                  </p:stCondLst>
                                  <p:childTnLst>
                                    <p:set>
                                      <p:cBhvr>
                                        <p:cTn id="67" dur="1" fill="hold">
                                          <p:stCondLst>
                                            <p:cond delay="0"/>
                                          </p:stCondLst>
                                        </p:cTn>
                                        <p:tgtEl>
                                          <p:spTgt spid="26"/>
                                        </p:tgtEl>
                                        <p:attrNameLst>
                                          <p:attrName>style.visibility</p:attrName>
                                        </p:attrNameLst>
                                      </p:cBhvr>
                                      <p:to>
                                        <p:strVal val="visible"/>
                                      </p:to>
                                    </p:set>
                                    <p:animEffect transition="in" filter="fade">
                                      <p:cBhvr>
                                        <p:cTn id="68" dur="500"/>
                                        <p:tgtEl>
                                          <p:spTgt spid="26"/>
                                        </p:tgtEl>
                                      </p:cBhvr>
                                    </p:animEffect>
                                  </p:childTnLst>
                                </p:cTn>
                              </p:par>
                              <p:par>
                                <p:cTn id="69" presetID="2" presetClass="entr" presetSubtype="2" fill="hold" nodeType="withEffect">
                                  <p:stCondLst>
                                    <p:cond delay="18500"/>
                                  </p:stCondLst>
                                  <p:childTnLst>
                                    <p:set>
                                      <p:cBhvr>
                                        <p:cTn id="70" dur="1" fill="hold">
                                          <p:stCondLst>
                                            <p:cond delay="0"/>
                                          </p:stCondLst>
                                        </p:cTn>
                                        <p:tgtEl>
                                          <p:spTgt spid="28"/>
                                        </p:tgtEl>
                                        <p:attrNameLst>
                                          <p:attrName>style.visibility</p:attrName>
                                        </p:attrNameLst>
                                      </p:cBhvr>
                                      <p:to>
                                        <p:strVal val="visible"/>
                                      </p:to>
                                    </p:set>
                                    <p:anim calcmode="lin" valueType="num">
                                      <p:cBhvr additive="base">
                                        <p:cTn id="71" dur="500" fill="hold"/>
                                        <p:tgtEl>
                                          <p:spTgt spid="28"/>
                                        </p:tgtEl>
                                        <p:attrNameLst>
                                          <p:attrName>ppt_x</p:attrName>
                                        </p:attrNameLst>
                                      </p:cBhvr>
                                      <p:tavLst>
                                        <p:tav tm="0">
                                          <p:val>
                                            <p:strVal val="1+#ppt_w/2"/>
                                          </p:val>
                                        </p:tav>
                                        <p:tav tm="100000">
                                          <p:val>
                                            <p:strVal val="#ppt_x"/>
                                          </p:val>
                                        </p:tav>
                                      </p:tavLst>
                                    </p:anim>
                                    <p:anim calcmode="lin" valueType="num">
                                      <p:cBhvr additive="base">
                                        <p:cTn id="72" dur="500" fill="hold"/>
                                        <p:tgtEl>
                                          <p:spTgt spid="28"/>
                                        </p:tgtEl>
                                        <p:attrNameLst>
                                          <p:attrName>ppt_y</p:attrName>
                                        </p:attrNameLst>
                                      </p:cBhvr>
                                      <p:tavLst>
                                        <p:tav tm="0">
                                          <p:val>
                                            <p:strVal val="#ppt_y"/>
                                          </p:val>
                                        </p:tav>
                                        <p:tav tm="100000">
                                          <p:val>
                                            <p:strVal val="#ppt_y"/>
                                          </p:val>
                                        </p:tav>
                                      </p:tavLst>
                                    </p:anim>
                                  </p:childTnLst>
                                </p:cTn>
                              </p:par>
                              <p:par>
                                <p:cTn id="73" presetID="10" presetClass="entr" presetSubtype="0" fill="hold" nodeType="withEffect">
                                  <p:stCondLst>
                                    <p:cond delay="19100"/>
                                  </p:stCondLst>
                                  <p:childTnLst>
                                    <p:set>
                                      <p:cBhvr>
                                        <p:cTn id="74" dur="1" fill="hold">
                                          <p:stCondLst>
                                            <p:cond delay="0"/>
                                          </p:stCondLst>
                                        </p:cTn>
                                        <p:tgtEl>
                                          <p:spTgt spid="29"/>
                                        </p:tgtEl>
                                        <p:attrNameLst>
                                          <p:attrName>style.visibility</p:attrName>
                                        </p:attrNameLst>
                                      </p:cBhvr>
                                      <p:to>
                                        <p:strVal val="visible"/>
                                      </p:to>
                                    </p:set>
                                    <p:animEffect transition="in" filter="fade">
                                      <p:cBhvr>
                                        <p:cTn id="75" dur="500"/>
                                        <p:tgtEl>
                                          <p:spTgt spid="29"/>
                                        </p:tgtEl>
                                      </p:cBhvr>
                                    </p:animEffect>
                                  </p:childTnLst>
                                </p:cTn>
                              </p:par>
                              <p:par>
                                <p:cTn id="76" presetID="2" presetClass="entr" presetSubtype="2" fill="hold" nodeType="withEffect">
                                  <p:stCondLst>
                                    <p:cond delay="19800"/>
                                  </p:stCondLst>
                                  <p:childTnLst>
                                    <p:set>
                                      <p:cBhvr>
                                        <p:cTn id="77" dur="1" fill="hold">
                                          <p:stCondLst>
                                            <p:cond delay="0"/>
                                          </p:stCondLst>
                                        </p:cTn>
                                        <p:tgtEl>
                                          <p:spTgt spid="31"/>
                                        </p:tgtEl>
                                        <p:attrNameLst>
                                          <p:attrName>style.visibility</p:attrName>
                                        </p:attrNameLst>
                                      </p:cBhvr>
                                      <p:to>
                                        <p:strVal val="visible"/>
                                      </p:to>
                                    </p:set>
                                    <p:anim calcmode="lin" valueType="num">
                                      <p:cBhvr additive="base">
                                        <p:cTn id="78" dur="500" fill="hold"/>
                                        <p:tgtEl>
                                          <p:spTgt spid="31"/>
                                        </p:tgtEl>
                                        <p:attrNameLst>
                                          <p:attrName>ppt_x</p:attrName>
                                        </p:attrNameLst>
                                      </p:cBhvr>
                                      <p:tavLst>
                                        <p:tav tm="0">
                                          <p:val>
                                            <p:strVal val="1+#ppt_w/2"/>
                                          </p:val>
                                        </p:tav>
                                        <p:tav tm="100000">
                                          <p:val>
                                            <p:strVal val="#ppt_x"/>
                                          </p:val>
                                        </p:tav>
                                      </p:tavLst>
                                    </p:anim>
                                    <p:anim calcmode="lin" valueType="num">
                                      <p:cBhvr additive="base">
                                        <p:cTn id="79" dur="500" fill="hold"/>
                                        <p:tgtEl>
                                          <p:spTgt spid="31"/>
                                        </p:tgtEl>
                                        <p:attrNameLst>
                                          <p:attrName>ppt_y</p:attrName>
                                        </p:attrNameLst>
                                      </p:cBhvr>
                                      <p:tavLst>
                                        <p:tav tm="0">
                                          <p:val>
                                            <p:strVal val="#ppt_y"/>
                                          </p:val>
                                        </p:tav>
                                        <p:tav tm="100000">
                                          <p:val>
                                            <p:strVal val="#ppt_y"/>
                                          </p:val>
                                        </p:tav>
                                      </p:tavLst>
                                    </p:anim>
                                  </p:childTnLst>
                                </p:cTn>
                              </p:par>
                              <p:par>
                                <p:cTn id="80" presetID="10" presetClass="entr" presetSubtype="0" fill="hold" nodeType="withEffect">
                                  <p:stCondLst>
                                    <p:cond delay="24100"/>
                                  </p:stCondLst>
                                  <p:childTnLst>
                                    <p:set>
                                      <p:cBhvr>
                                        <p:cTn id="81" dur="1" fill="hold">
                                          <p:stCondLst>
                                            <p:cond delay="0"/>
                                          </p:stCondLst>
                                        </p:cTn>
                                        <p:tgtEl>
                                          <p:spTgt spid="32"/>
                                        </p:tgtEl>
                                        <p:attrNameLst>
                                          <p:attrName>style.visibility</p:attrName>
                                        </p:attrNameLst>
                                      </p:cBhvr>
                                      <p:to>
                                        <p:strVal val="visible"/>
                                      </p:to>
                                    </p:set>
                                    <p:animEffect transition="in" filter="fade">
                                      <p:cBhvr>
                                        <p:cTn id="82" dur="500"/>
                                        <p:tgtEl>
                                          <p:spTgt spid="32"/>
                                        </p:tgtEl>
                                      </p:cBhvr>
                                    </p:animEffect>
                                  </p:childTnLst>
                                </p:cTn>
                              </p:par>
                              <p:par>
                                <p:cTn id="83" presetID="2" presetClass="entr" presetSubtype="2" fill="hold" nodeType="withEffect">
                                  <p:stCondLst>
                                    <p:cond delay="24800"/>
                                  </p:stCondLst>
                                  <p:childTnLst>
                                    <p:set>
                                      <p:cBhvr>
                                        <p:cTn id="84" dur="1" fill="hold">
                                          <p:stCondLst>
                                            <p:cond delay="0"/>
                                          </p:stCondLst>
                                        </p:cTn>
                                        <p:tgtEl>
                                          <p:spTgt spid="34"/>
                                        </p:tgtEl>
                                        <p:attrNameLst>
                                          <p:attrName>style.visibility</p:attrName>
                                        </p:attrNameLst>
                                      </p:cBhvr>
                                      <p:to>
                                        <p:strVal val="visible"/>
                                      </p:to>
                                    </p:set>
                                    <p:anim calcmode="lin" valueType="num">
                                      <p:cBhvr additive="base">
                                        <p:cTn id="85" dur="500" fill="hold"/>
                                        <p:tgtEl>
                                          <p:spTgt spid="34"/>
                                        </p:tgtEl>
                                        <p:attrNameLst>
                                          <p:attrName>ppt_x</p:attrName>
                                        </p:attrNameLst>
                                      </p:cBhvr>
                                      <p:tavLst>
                                        <p:tav tm="0">
                                          <p:val>
                                            <p:strVal val="1+#ppt_w/2"/>
                                          </p:val>
                                        </p:tav>
                                        <p:tav tm="100000">
                                          <p:val>
                                            <p:strVal val="#ppt_x"/>
                                          </p:val>
                                        </p:tav>
                                      </p:tavLst>
                                    </p:anim>
                                    <p:anim calcmode="lin" valueType="num">
                                      <p:cBhvr additive="base">
                                        <p:cTn id="86" dur="500" fill="hold"/>
                                        <p:tgtEl>
                                          <p:spTgt spid="34"/>
                                        </p:tgtEl>
                                        <p:attrNameLst>
                                          <p:attrName>ppt_y</p:attrName>
                                        </p:attrNameLst>
                                      </p:cBhvr>
                                      <p:tavLst>
                                        <p:tav tm="0">
                                          <p:val>
                                            <p:strVal val="#ppt_y"/>
                                          </p:val>
                                        </p:tav>
                                        <p:tav tm="100000">
                                          <p:val>
                                            <p:strVal val="#ppt_y"/>
                                          </p:val>
                                        </p:tav>
                                      </p:tavLst>
                                    </p:anim>
                                  </p:childTnLst>
                                </p:cTn>
                              </p:par>
                              <p:par>
                                <p:cTn id="87" presetID="22" presetClass="entr" presetSubtype="8" fill="hold" grpId="0" nodeType="withEffect">
                                  <p:stCondLst>
                                    <p:cond delay="28300"/>
                                  </p:stCondLst>
                                  <p:childTnLst>
                                    <p:set>
                                      <p:cBhvr>
                                        <p:cTn id="88" dur="1" fill="hold">
                                          <p:stCondLst>
                                            <p:cond delay="0"/>
                                          </p:stCondLst>
                                        </p:cTn>
                                        <p:tgtEl>
                                          <p:spTgt spid="35"/>
                                        </p:tgtEl>
                                        <p:attrNameLst>
                                          <p:attrName>style.visibility</p:attrName>
                                        </p:attrNameLst>
                                      </p:cBhvr>
                                      <p:to>
                                        <p:strVal val="visible"/>
                                      </p:to>
                                    </p:set>
                                    <p:animEffect transition="in" filter="wipe(left)">
                                      <p:cBhvr>
                                        <p:cTn id="89" dur="10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90" fill="hold" display="0">
                  <p:stCondLst>
                    <p:cond delay="indefinite"/>
                  </p:stCondLst>
                  <p:endCondLst>
                    <p:cond evt="onStopAudio" delay="0">
                      <p:tgtEl>
                        <p:sldTgt/>
                      </p:tgtEl>
                    </p:cond>
                  </p:endCondLst>
                </p:cTn>
                <p:tgtEl>
                  <p:spTgt spid="36"/>
                </p:tgtEl>
              </p:cMediaNode>
            </p:audio>
          </p:childTnLst>
        </p:cTn>
      </p:par>
    </p:tnLst>
    <p:bldLst>
      <p:bldP spid="8" grpId="0"/>
      <p:bldP spid="25" grpId="0"/>
      <p:bldP spid="3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C4FAF-0983-4DEA-82AD-74302189C240}"/>
              </a:ext>
            </a:extLst>
          </p:cNvPr>
          <p:cNvSpPr>
            <a:spLocks noGrp="1"/>
          </p:cNvSpPr>
          <p:nvPr>
            <p:ph type="title"/>
          </p:nvPr>
        </p:nvSpPr>
        <p:spPr/>
        <p:txBody>
          <a:bodyPr/>
          <a:lstStyle/>
          <a:p>
            <a:endParaRPr lang="en-GB"/>
          </a:p>
        </p:txBody>
      </p:sp>
      <p:sp>
        <p:nvSpPr>
          <p:cNvPr id="4" name="Rectangle 3">
            <a:extLst>
              <a:ext uri="{FF2B5EF4-FFF2-40B4-BE49-F238E27FC236}">
                <a16:creationId xmlns:a16="http://schemas.microsoft.com/office/drawing/2014/main" id="{0D1F9BEE-B7DA-4E6B-8844-FC402982FCE1}"/>
              </a:ext>
            </a:extLst>
          </p:cNvPr>
          <p:cNvSpPr/>
          <p:nvPr/>
        </p:nvSpPr>
        <p:spPr>
          <a:xfrm rot="21121081">
            <a:off x="62751" y="-259977"/>
            <a:ext cx="1206649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C93EC44-D48A-4010-8509-E4BFBA67106A}"/>
              </a:ext>
            </a:extLst>
          </p:cNvPr>
          <p:cNvSpPr/>
          <p:nvPr/>
        </p:nvSpPr>
        <p:spPr>
          <a:xfrm>
            <a:off x="2304581" y="484193"/>
            <a:ext cx="7582845" cy="1323439"/>
          </a:xfrm>
          <a:prstGeom prst="rect">
            <a:avLst/>
          </a:prstGeom>
          <a:noFill/>
        </p:spPr>
        <p:txBody>
          <a:bodyPr wrap="none" lIns="91440" tIns="45720" rIns="91440" bIns="45720">
            <a:spAutoFit/>
          </a:bodyPr>
          <a:lstStyle/>
          <a:p>
            <a:pPr algn="ctr"/>
            <a:r>
              <a:rPr lang="en-US" sz="800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Digital Disruptors</a:t>
            </a:r>
          </a:p>
        </p:txBody>
      </p:sp>
      <p:pic>
        <p:nvPicPr>
          <p:cNvPr id="8" name="Content Placeholder 7" descr="City">
            <a:extLst>
              <a:ext uri="{FF2B5EF4-FFF2-40B4-BE49-F238E27FC236}">
                <a16:creationId xmlns:a16="http://schemas.microsoft.com/office/drawing/2014/main" id="{8313FBD9-AC86-4E98-B6B5-55FBCCFD34E1}"/>
              </a:ext>
            </a:extLst>
          </p:cNvPr>
          <p:cNvPicPr>
            <a:picLocks noGrp="1" noChangeAspect="1"/>
          </p:cNvPicPr>
          <p:nvPr>
            <p:ph idx="1"/>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898387" y="2672299"/>
            <a:ext cx="2448933" cy="2448933"/>
          </a:xfrm>
        </p:spPr>
      </p:pic>
      <p:sp>
        <p:nvSpPr>
          <p:cNvPr id="9" name="Rectangle 8">
            <a:extLst>
              <a:ext uri="{FF2B5EF4-FFF2-40B4-BE49-F238E27FC236}">
                <a16:creationId xmlns:a16="http://schemas.microsoft.com/office/drawing/2014/main" id="{7315C47E-8EFE-47FA-88F2-F495082F5D5B}"/>
              </a:ext>
            </a:extLst>
          </p:cNvPr>
          <p:cNvSpPr/>
          <p:nvPr/>
        </p:nvSpPr>
        <p:spPr>
          <a:xfrm>
            <a:off x="4241918" y="4701428"/>
            <a:ext cx="1761869" cy="646331"/>
          </a:xfrm>
          <a:prstGeom prst="rect">
            <a:avLst/>
          </a:prstGeom>
          <a:noFill/>
        </p:spPr>
        <p:txBody>
          <a:bodyPr wrap="square" lIns="91440" tIns="45720" rIns="91440" bIns="45720">
            <a:spAutoFit/>
          </a:bodyPr>
          <a:lstStyle/>
          <a:p>
            <a:pPr algn="ctr"/>
            <a:r>
              <a:rPr lang="en-GB" sz="36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ahnschrift SemiBold SemiConden" panose="020B0502040204020203" pitchFamily="34" charset="0"/>
              </a:rPr>
              <a:t>N E W S</a:t>
            </a:r>
          </a:p>
        </p:txBody>
      </p:sp>
      <p:pic>
        <p:nvPicPr>
          <p:cNvPr id="11" name="Graphic 10" descr="Users">
            <a:extLst>
              <a:ext uri="{FF2B5EF4-FFF2-40B4-BE49-F238E27FC236}">
                <a16:creationId xmlns:a16="http://schemas.microsoft.com/office/drawing/2014/main" id="{4FF4B609-35BC-4A36-9DC5-AC0F6B4C167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24695" y="3654448"/>
            <a:ext cx="2018270" cy="2018270"/>
          </a:xfrm>
          <a:prstGeom prst="rect">
            <a:avLst/>
          </a:prstGeom>
        </p:spPr>
      </p:pic>
      <p:grpSp>
        <p:nvGrpSpPr>
          <p:cNvPr id="17" name="Group 16">
            <a:extLst>
              <a:ext uri="{FF2B5EF4-FFF2-40B4-BE49-F238E27FC236}">
                <a16:creationId xmlns:a16="http://schemas.microsoft.com/office/drawing/2014/main" id="{50BB2BBC-B17F-4F91-88DF-9DD0E365695D}"/>
              </a:ext>
            </a:extLst>
          </p:cNvPr>
          <p:cNvGrpSpPr/>
          <p:nvPr/>
        </p:nvGrpSpPr>
        <p:grpSpPr>
          <a:xfrm>
            <a:off x="451646" y="2297240"/>
            <a:ext cx="2131024" cy="1325563"/>
            <a:chOff x="865745" y="2297240"/>
            <a:chExt cx="2131024" cy="1325563"/>
          </a:xfrm>
        </p:grpSpPr>
        <p:sp>
          <p:nvSpPr>
            <p:cNvPr id="12" name="Thought Bubble: Cloud 11">
              <a:extLst>
                <a:ext uri="{FF2B5EF4-FFF2-40B4-BE49-F238E27FC236}">
                  <a16:creationId xmlns:a16="http://schemas.microsoft.com/office/drawing/2014/main" id="{E9CBF105-13D3-4687-A7D2-357014789E8A}"/>
                </a:ext>
              </a:extLst>
            </p:cNvPr>
            <p:cNvSpPr/>
            <p:nvPr/>
          </p:nvSpPr>
          <p:spPr>
            <a:xfrm flipH="1">
              <a:off x="865745" y="2297240"/>
              <a:ext cx="2131024" cy="1325563"/>
            </a:xfrm>
            <a:prstGeom prst="cloudCallout">
              <a:avLst>
                <a:gd name="adj1" fmla="val -23732"/>
                <a:gd name="adj2" fmla="val 84873"/>
              </a:avLst>
            </a:prstGeom>
            <a:ln w="19050">
              <a:solidFill>
                <a:srgbClr val="333F5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14" name="Graphic 13" descr="Wi Fi">
              <a:extLst>
                <a:ext uri="{FF2B5EF4-FFF2-40B4-BE49-F238E27FC236}">
                  <a16:creationId xmlns:a16="http://schemas.microsoft.com/office/drawing/2014/main" id="{9CFBE532-B294-4ED6-8699-689F26DEE42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116576" y="2422228"/>
              <a:ext cx="914400" cy="914400"/>
            </a:xfrm>
            <a:prstGeom prst="rect">
              <a:avLst/>
            </a:prstGeom>
          </p:spPr>
        </p:pic>
        <p:pic>
          <p:nvPicPr>
            <p:cNvPr id="16" name="Graphic 15" descr="Cloud Computing">
              <a:extLst>
                <a:ext uri="{FF2B5EF4-FFF2-40B4-BE49-F238E27FC236}">
                  <a16:creationId xmlns:a16="http://schemas.microsoft.com/office/drawing/2014/main" id="{EFDAD60B-2C8D-4F30-AC0F-98830B006527}"/>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847381" y="2531517"/>
              <a:ext cx="914400" cy="914400"/>
            </a:xfrm>
            <a:prstGeom prst="rect">
              <a:avLst/>
            </a:prstGeom>
          </p:spPr>
        </p:pic>
      </p:grpSp>
      <p:sp>
        <p:nvSpPr>
          <p:cNvPr id="18" name="Arrow: Curved Up 17">
            <a:extLst>
              <a:ext uri="{FF2B5EF4-FFF2-40B4-BE49-F238E27FC236}">
                <a16:creationId xmlns:a16="http://schemas.microsoft.com/office/drawing/2014/main" id="{D1F592AB-D829-417F-A4F5-B6BEB37B9276}"/>
              </a:ext>
            </a:extLst>
          </p:cNvPr>
          <p:cNvSpPr/>
          <p:nvPr/>
        </p:nvSpPr>
        <p:spPr>
          <a:xfrm>
            <a:off x="1797949" y="5510304"/>
            <a:ext cx="7074202" cy="944691"/>
          </a:xfrm>
          <a:prstGeom prst="curvedUpArrow">
            <a:avLst>
              <a:gd name="adj1" fmla="val 50000"/>
              <a:gd name="adj2" fmla="val 79059"/>
              <a:gd name="adj3" fmla="val 31540"/>
            </a:avLst>
          </a:prstGeom>
          <a:noFill/>
          <a:ln w="190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9" name="Arrow: Striped Right 18">
            <a:extLst>
              <a:ext uri="{FF2B5EF4-FFF2-40B4-BE49-F238E27FC236}">
                <a16:creationId xmlns:a16="http://schemas.microsoft.com/office/drawing/2014/main" id="{2E415743-3EDC-4A05-AFE9-19A09AE15C49}"/>
              </a:ext>
            </a:extLst>
          </p:cNvPr>
          <p:cNvSpPr/>
          <p:nvPr/>
        </p:nvSpPr>
        <p:spPr>
          <a:xfrm>
            <a:off x="3136439" y="3635427"/>
            <a:ext cx="697523" cy="903323"/>
          </a:xfrm>
          <a:prstGeom prst="stripedRightArrow">
            <a:avLst/>
          </a:prstGeom>
          <a:solidFill>
            <a:schemeClr val="bg1">
              <a:lumMod val="85000"/>
            </a:schemeClr>
          </a:solidFill>
          <a:ln w="19050">
            <a:solidFill>
              <a:srgbClr val="333F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Striped Right 19">
            <a:extLst>
              <a:ext uri="{FF2B5EF4-FFF2-40B4-BE49-F238E27FC236}">
                <a16:creationId xmlns:a16="http://schemas.microsoft.com/office/drawing/2014/main" id="{BFF4C5B6-2266-4C10-A703-3A3ECCB3DFDE}"/>
              </a:ext>
            </a:extLst>
          </p:cNvPr>
          <p:cNvSpPr/>
          <p:nvPr/>
        </p:nvSpPr>
        <p:spPr>
          <a:xfrm>
            <a:off x="6503199" y="3635427"/>
            <a:ext cx="697523" cy="903323"/>
          </a:xfrm>
          <a:prstGeom prst="stripedRightArrow">
            <a:avLst/>
          </a:prstGeom>
          <a:solidFill>
            <a:schemeClr val="bg1">
              <a:lumMod val="85000"/>
            </a:schemeClr>
          </a:solidFill>
          <a:ln w="19050">
            <a:solidFill>
              <a:srgbClr val="333F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a:extLst>
              <a:ext uri="{FF2B5EF4-FFF2-40B4-BE49-F238E27FC236}">
                <a16:creationId xmlns:a16="http://schemas.microsoft.com/office/drawing/2014/main" id="{FBA7B8CA-911B-4175-86CB-A6AC8D8D7115}"/>
              </a:ext>
            </a:extLst>
          </p:cNvPr>
          <p:cNvGrpSpPr/>
          <p:nvPr/>
        </p:nvGrpSpPr>
        <p:grpSpPr>
          <a:xfrm>
            <a:off x="7200722" y="3035484"/>
            <a:ext cx="2541765" cy="2435079"/>
            <a:chOff x="8831227" y="3025360"/>
            <a:chExt cx="2112397" cy="2112397"/>
          </a:xfrm>
        </p:grpSpPr>
        <p:pic>
          <p:nvPicPr>
            <p:cNvPr id="22" name="Graphic 21" descr="Projector screen">
              <a:extLst>
                <a:ext uri="{FF2B5EF4-FFF2-40B4-BE49-F238E27FC236}">
                  <a16:creationId xmlns:a16="http://schemas.microsoft.com/office/drawing/2014/main" id="{F44950B5-BA19-4284-9A1D-D4DD9464B8C3}"/>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8831227" y="3025360"/>
              <a:ext cx="2112397" cy="2112397"/>
            </a:xfrm>
            <a:prstGeom prst="rect">
              <a:avLst/>
            </a:prstGeom>
          </p:spPr>
        </p:pic>
        <p:pic>
          <p:nvPicPr>
            <p:cNvPr id="25" name="Graphic 24" descr="Wi Fi">
              <a:extLst>
                <a:ext uri="{FF2B5EF4-FFF2-40B4-BE49-F238E27FC236}">
                  <a16:creationId xmlns:a16="http://schemas.microsoft.com/office/drawing/2014/main" id="{1D88C0E0-9688-4BC6-A563-8E980BDA5FC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211831" y="3391428"/>
              <a:ext cx="772799" cy="772799"/>
            </a:xfrm>
            <a:prstGeom prst="rect">
              <a:avLst/>
            </a:prstGeom>
          </p:spPr>
        </p:pic>
        <p:pic>
          <p:nvPicPr>
            <p:cNvPr id="26" name="Graphic 25" descr="Cloud Computing">
              <a:extLst>
                <a:ext uri="{FF2B5EF4-FFF2-40B4-BE49-F238E27FC236}">
                  <a16:creationId xmlns:a16="http://schemas.microsoft.com/office/drawing/2014/main" id="{D35C1545-3361-439E-836B-16DEA60F2912}"/>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9732380" y="3514897"/>
              <a:ext cx="769442" cy="769442"/>
            </a:xfrm>
            <a:prstGeom prst="rect">
              <a:avLst/>
            </a:prstGeom>
          </p:spPr>
        </p:pic>
      </p:grpSp>
      <p:grpSp>
        <p:nvGrpSpPr>
          <p:cNvPr id="33" name="Group 32">
            <a:extLst>
              <a:ext uri="{FF2B5EF4-FFF2-40B4-BE49-F238E27FC236}">
                <a16:creationId xmlns:a16="http://schemas.microsoft.com/office/drawing/2014/main" id="{0B4B0F28-328F-42FD-B5EA-FAA811231E6C}"/>
              </a:ext>
            </a:extLst>
          </p:cNvPr>
          <p:cNvGrpSpPr/>
          <p:nvPr/>
        </p:nvGrpSpPr>
        <p:grpSpPr>
          <a:xfrm>
            <a:off x="10713048" y="3293705"/>
            <a:ext cx="957764" cy="1586765"/>
            <a:chOff x="10617408" y="3445457"/>
            <a:chExt cx="957764" cy="1586765"/>
          </a:xfrm>
        </p:grpSpPr>
        <p:pic>
          <p:nvPicPr>
            <p:cNvPr id="29" name="Graphic 28" descr="Heart">
              <a:extLst>
                <a:ext uri="{FF2B5EF4-FFF2-40B4-BE49-F238E27FC236}">
                  <a16:creationId xmlns:a16="http://schemas.microsoft.com/office/drawing/2014/main" id="{2BFCCEBA-2647-476D-9FB5-F0CC69B83D33}"/>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rot="410612">
              <a:off x="10958655" y="3445457"/>
              <a:ext cx="539797" cy="539797"/>
            </a:xfrm>
            <a:prstGeom prst="rect">
              <a:avLst/>
            </a:prstGeom>
          </p:spPr>
        </p:pic>
        <p:pic>
          <p:nvPicPr>
            <p:cNvPr id="30" name="Graphic 29" descr="Heart">
              <a:extLst>
                <a:ext uri="{FF2B5EF4-FFF2-40B4-BE49-F238E27FC236}">
                  <a16:creationId xmlns:a16="http://schemas.microsoft.com/office/drawing/2014/main" id="{FF384255-27B4-43D4-A1CC-7F8C41FD322D}"/>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rot="20162133">
              <a:off x="10617408" y="3791244"/>
              <a:ext cx="539797" cy="539797"/>
            </a:xfrm>
            <a:prstGeom prst="rect">
              <a:avLst/>
            </a:prstGeom>
          </p:spPr>
        </p:pic>
        <p:pic>
          <p:nvPicPr>
            <p:cNvPr id="31" name="Graphic 30" descr="Heart">
              <a:extLst>
                <a:ext uri="{FF2B5EF4-FFF2-40B4-BE49-F238E27FC236}">
                  <a16:creationId xmlns:a16="http://schemas.microsoft.com/office/drawing/2014/main" id="{90125980-250A-4AE8-AD98-DA522BB5133E}"/>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rot="1196908">
              <a:off x="11035375" y="4087440"/>
              <a:ext cx="539797" cy="539797"/>
            </a:xfrm>
            <a:prstGeom prst="rect">
              <a:avLst/>
            </a:prstGeom>
          </p:spPr>
        </p:pic>
        <p:pic>
          <p:nvPicPr>
            <p:cNvPr id="32" name="Graphic 31" descr="Heart">
              <a:extLst>
                <a:ext uri="{FF2B5EF4-FFF2-40B4-BE49-F238E27FC236}">
                  <a16:creationId xmlns:a16="http://schemas.microsoft.com/office/drawing/2014/main" id="{374C1F04-2B9F-40B7-A819-5FB14EC1CA85}"/>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10703767" y="4492425"/>
              <a:ext cx="539797" cy="539797"/>
            </a:xfrm>
            <a:prstGeom prst="rect">
              <a:avLst/>
            </a:prstGeom>
          </p:spPr>
        </p:pic>
      </p:grpSp>
      <p:sp>
        <p:nvSpPr>
          <p:cNvPr id="34" name="Arrow: Striped Right 33">
            <a:extLst>
              <a:ext uri="{FF2B5EF4-FFF2-40B4-BE49-F238E27FC236}">
                <a16:creationId xmlns:a16="http://schemas.microsoft.com/office/drawing/2014/main" id="{C08B2626-5CDD-45CA-A6D7-B30320D87A8B}"/>
              </a:ext>
            </a:extLst>
          </p:cNvPr>
          <p:cNvSpPr/>
          <p:nvPr/>
        </p:nvSpPr>
        <p:spPr>
          <a:xfrm>
            <a:off x="9696928" y="3622803"/>
            <a:ext cx="697523" cy="903323"/>
          </a:xfrm>
          <a:prstGeom prst="stripedRightArrow">
            <a:avLst/>
          </a:prstGeom>
          <a:solidFill>
            <a:schemeClr val="bg1">
              <a:lumMod val="85000"/>
            </a:schemeClr>
          </a:solidFill>
          <a:ln w="19050">
            <a:solidFill>
              <a:srgbClr val="333F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5" name="New Recording 6">
            <a:hlinkClick r:id="" action="ppaction://media"/>
            <a:extLst>
              <a:ext uri="{FF2B5EF4-FFF2-40B4-BE49-F238E27FC236}">
                <a16:creationId xmlns:a16="http://schemas.microsoft.com/office/drawing/2014/main" id="{E2740974-5082-478B-BB30-7EDF616D65A2}"/>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0" y="0"/>
            <a:ext cx="609600" cy="609600"/>
          </a:xfrm>
          <a:prstGeom prst="rect">
            <a:avLst/>
          </a:prstGeom>
        </p:spPr>
      </p:pic>
    </p:spTree>
    <p:extLst>
      <p:ext uri="{BB962C8B-B14F-4D97-AF65-F5344CB8AC3E}">
        <p14:creationId xmlns:p14="http://schemas.microsoft.com/office/powerpoint/2010/main" val="167643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093" fill="hold"/>
                                        <p:tgtEl>
                                          <p:spTgt spid="35"/>
                                        </p:tgtEl>
                                      </p:cBhvr>
                                    </p:cmd>
                                  </p:childTnLst>
                                </p:cTn>
                              </p:par>
                              <p:par>
                                <p:cTn id="7" presetID="1" presetClass="entr" presetSubtype="0" fill="hold" nodeType="withEffect">
                                  <p:stCondLst>
                                    <p:cond delay="0"/>
                                  </p:stCondLst>
                                  <p:iterate type="lt">
                                    <p:tmAbs val="200"/>
                                  </p:iterate>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14" presetClass="entr" presetSubtype="10" fill="hold" grpId="0" nodeType="withEffect">
                                  <p:stCondLst>
                                    <p:cond delay="470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3000"/>
                                        <p:tgtEl>
                                          <p:spTgt spid="9"/>
                                        </p:tgtEl>
                                      </p:cBhvr>
                                    </p:animEffect>
                                  </p:childTnLst>
                                </p:cTn>
                              </p:par>
                              <p:par>
                                <p:cTn id="12" presetID="14" presetClass="entr" presetSubtype="10" fill="hold" nodeType="withEffect">
                                  <p:stCondLst>
                                    <p:cond delay="4700"/>
                                  </p:stCondLst>
                                  <p:childTnLst>
                                    <p:set>
                                      <p:cBhvr>
                                        <p:cTn id="13" dur="1" fill="hold">
                                          <p:stCondLst>
                                            <p:cond delay="0"/>
                                          </p:stCondLst>
                                        </p:cTn>
                                        <p:tgtEl>
                                          <p:spTgt spid="8"/>
                                        </p:tgtEl>
                                        <p:attrNameLst>
                                          <p:attrName>style.visibility</p:attrName>
                                        </p:attrNameLst>
                                      </p:cBhvr>
                                      <p:to>
                                        <p:strVal val="visible"/>
                                      </p:to>
                                    </p:set>
                                    <p:animEffect transition="in" filter="randombar(horizontal)">
                                      <p:cBhvr>
                                        <p:cTn id="14" dur="3000"/>
                                        <p:tgtEl>
                                          <p:spTgt spid="8"/>
                                        </p:tgtEl>
                                      </p:cBhvr>
                                    </p:animEffect>
                                  </p:childTnLst>
                                </p:cTn>
                              </p:par>
                              <p:par>
                                <p:cTn id="15" presetID="2" presetClass="entr" presetSubtype="8" fill="hold" nodeType="withEffect">
                                  <p:stCondLst>
                                    <p:cond delay="990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0-#ppt_w/2"/>
                                          </p:val>
                                        </p:tav>
                                        <p:tav tm="100000">
                                          <p:val>
                                            <p:strVal val="#ppt_x"/>
                                          </p:val>
                                        </p:tav>
                                      </p:tavLst>
                                    </p:anim>
                                    <p:anim calcmode="lin" valueType="num">
                                      <p:cBhvr additive="base">
                                        <p:cTn id="18" dur="500" fill="hold"/>
                                        <p:tgtEl>
                                          <p:spTgt spid="11"/>
                                        </p:tgtEl>
                                        <p:attrNameLst>
                                          <p:attrName>ppt_y</p:attrName>
                                        </p:attrNameLst>
                                      </p:cBhvr>
                                      <p:tavLst>
                                        <p:tav tm="0">
                                          <p:val>
                                            <p:strVal val="#ppt_y"/>
                                          </p:val>
                                        </p:tav>
                                        <p:tav tm="100000">
                                          <p:val>
                                            <p:strVal val="#ppt_y"/>
                                          </p:val>
                                        </p:tav>
                                      </p:tavLst>
                                    </p:anim>
                                  </p:childTnLst>
                                </p:cTn>
                              </p:par>
                              <p:par>
                                <p:cTn id="19" presetID="22" presetClass="entr" presetSubtype="4" fill="hold" nodeType="withEffect">
                                  <p:stCondLst>
                                    <p:cond delay="10700"/>
                                  </p:stCondLst>
                                  <p:childTnLst>
                                    <p:set>
                                      <p:cBhvr>
                                        <p:cTn id="20" dur="1" fill="hold">
                                          <p:stCondLst>
                                            <p:cond delay="0"/>
                                          </p:stCondLst>
                                        </p:cTn>
                                        <p:tgtEl>
                                          <p:spTgt spid="17"/>
                                        </p:tgtEl>
                                        <p:attrNameLst>
                                          <p:attrName>style.visibility</p:attrName>
                                        </p:attrNameLst>
                                      </p:cBhvr>
                                      <p:to>
                                        <p:strVal val="visible"/>
                                      </p:to>
                                    </p:set>
                                    <p:animEffect transition="in" filter="wipe(down)">
                                      <p:cBhvr>
                                        <p:cTn id="21" dur="2000"/>
                                        <p:tgtEl>
                                          <p:spTgt spid="17"/>
                                        </p:tgtEl>
                                      </p:cBhvr>
                                    </p:animEffect>
                                  </p:childTnLst>
                                </p:cTn>
                              </p:par>
                              <p:par>
                                <p:cTn id="22" presetID="53" presetClass="entr" presetSubtype="16" fill="hold" grpId="0" nodeType="withEffect">
                                  <p:stCondLst>
                                    <p:cond delay="14100"/>
                                  </p:stCondLst>
                                  <p:childTnLst>
                                    <p:set>
                                      <p:cBhvr>
                                        <p:cTn id="23" dur="1" fill="hold">
                                          <p:stCondLst>
                                            <p:cond delay="0"/>
                                          </p:stCondLst>
                                        </p:cTn>
                                        <p:tgtEl>
                                          <p:spTgt spid="19"/>
                                        </p:tgtEl>
                                        <p:attrNameLst>
                                          <p:attrName>style.visibility</p:attrName>
                                        </p:attrNameLst>
                                      </p:cBhvr>
                                      <p:to>
                                        <p:strVal val="visible"/>
                                      </p:to>
                                    </p:set>
                                    <p:anim calcmode="lin" valueType="num">
                                      <p:cBhvr>
                                        <p:cTn id="24" dur="500" fill="hold"/>
                                        <p:tgtEl>
                                          <p:spTgt spid="19"/>
                                        </p:tgtEl>
                                        <p:attrNameLst>
                                          <p:attrName>ppt_w</p:attrName>
                                        </p:attrNameLst>
                                      </p:cBhvr>
                                      <p:tavLst>
                                        <p:tav tm="0">
                                          <p:val>
                                            <p:fltVal val="0"/>
                                          </p:val>
                                        </p:tav>
                                        <p:tav tm="100000">
                                          <p:val>
                                            <p:strVal val="#ppt_w"/>
                                          </p:val>
                                        </p:tav>
                                      </p:tavLst>
                                    </p:anim>
                                    <p:anim calcmode="lin" valueType="num">
                                      <p:cBhvr>
                                        <p:cTn id="25" dur="500" fill="hold"/>
                                        <p:tgtEl>
                                          <p:spTgt spid="19"/>
                                        </p:tgtEl>
                                        <p:attrNameLst>
                                          <p:attrName>ppt_h</p:attrName>
                                        </p:attrNameLst>
                                      </p:cBhvr>
                                      <p:tavLst>
                                        <p:tav tm="0">
                                          <p:val>
                                            <p:fltVal val="0"/>
                                          </p:val>
                                        </p:tav>
                                        <p:tav tm="100000">
                                          <p:val>
                                            <p:strVal val="#ppt_h"/>
                                          </p:val>
                                        </p:tav>
                                      </p:tavLst>
                                    </p:anim>
                                    <p:animEffect transition="in" filter="fade">
                                      <p:cBhvr>
                                        <p:cTn id="26" dur="500"/>
                                        <p:tgtEl>
                                          <p:spTgt spid="19"/>
                                        </p:tgtEl>
                                      </p:cBhvr>
                                    </p:animEffect>
                                  </p:childTnLst>
                                </p:cTn>
                              </p:par>
                              <p:par>
                                <p:cTn id="27" presetID="53" presetClass="entr" presetSubtype="16" fill="hold" grpId="0" nodeType="withEffect">
                                  <p:stCondLst>
                                    <p:cond delay="15500"/>
                                  </p:stCondLst>
                                  <p:childTnLst>
                                    <p:set>
                                      <p:cBhvr>
                                        <p:cTn id="28" dur="1" fill="hold">
                                          <p:stCondLst>
                                            <p:cond delay="0"/>
                                          </p:stCondLst>
                                        </p:cTn>
                                        <p:tgtEl>
                                          <p:spTgt spid="20"/>
                                        </p:tgtEl>
                                        <p:attrNameLst>
                                          <p:attrName>style.visibility</p:attrName>
                                        </p:attrNameLst>
                                      </p:cBhvr>
                                      <p:to>
                                        <p:strVal val="visible"/>
                                      </p:to>
                                    </p:set>
                                    <p:anim calcmode="lin" valueType="num">
                                      <p:cBhvr>
                                        <p:cTn id="29" dur="500" fill="hold"/>
                                        <p:tgtEl>
                                          <p:spTgt spid="20"/>
                                        </p:tgtEl>
                                        <p:attrNameLst>
                                          <p:attrName>ppt_w</p:attrName>
                                        </p:attrNameLst>
                                      </p:cBhvr>
                                      <p:tavLst>
                                        <p:tav tm="0">
                                          <p:val>
                                            <p:fltVal val="0"/>
                                          </p:val>
                                        </p:tav>
                                        <p:tav tm="100000">
                                          <p:val>
                                            <p:strVal val="#ppt_w"/>
                                          </p:val>
                                        </p:tav>
                                      </p:tavLst>
                                    </p:anim>
                                    <p:anim calcmode="lin" valueType="num">
                                      <p:cBhvr>
                                        <p:cTn id="30" dur="500" fill="hold"/>
                                        <p:tgtEl>
                                          <p:spTgt spid="20"/>
                                        </p:tgtEl>
                                        <p:attrNameLst>
                                          <p:attrName>ppt_h</p:attrName>
                                        </p:attrNameLst>
                                      </p:cBhvr>
                                      <p:tavLst>
                                        <p:tav tm="0">
                                          <p:val>
                                            <p:fltVal val="0"/>
                                          </p:val>
                                        </p:tav>
                                        <p:tav tm="100000">
                                          <p:val>
                                            <p:strVal val="#ppt_h"/>
                                          </p:val>
                                        </p:tav>
                                      </p:tavLst>
                                    </p:anim>
                                    <p:animEffect transition="in" filter="fade">
                                      <p:cBhvr>
                                        <p:cTn id="31" dur="500"/>
                                        <p:tgtEl>
                                          <p:spTgt spid="20"/>
                                        </p:tgtEl>
                                      </p:cBhvr>
                                    </p:animEffect>
                                  </p:childTnLst>
                                </p:cTn>
                              </p:par>
                              <p:par>
                                <p:cTn id="32" presetID="2" presetClass="entr" presetSubtype="4" fill="hold" nodeType="withEffect">
                                  <p:stCondLst>
                                    <p:cond delay="17000"/>
                                  </p:stCondLst>
                                  <p:childTnLst>
                                    <p:set>
                                      <p:cBhvr>
                                        <p:cTn id="33" dur="1" fill="hold">
                                          <p:stCondLst>
                                            <p:cond delay="0"/>
                                          </p:stCondLst>
                                        </p:cTn>
                                        <p:tgtEl>
                                          <p:spTgt spid="27"/>
                                        </p:tgtEl>
                                        <p:attrNameLst>
                                          <p:attrName>style.visibility</p:attrName>
                                        </p:attrNameLst>
                                      </p:cBhvr>
                                      <p:to>
                                        <p:strVal val="visible"/>
                                      </p:to>
                                    </p:set>
                                    <p:anim calcmode="lin" valueType="num">
                                      <p:cBhvr additive="base">
                                        <p:cTn id="34" dur="500" fill="hold"/>
                                        <p:tgtEl>
                                          <p:spTgt spid="27"/>
                                        </p:tgtEl>
                                        <p:attrNameLst>
                                          <p:attrName>ppt_x</p:attrName>
                                        </p:attrNameLst>
                                      </p:cBhvr>
                                      <p:tavLst>
                                        <p:tav tm="0">
                                          <p:val>
                                            <p:strVal val="#ppt_x"/>
                                          </p:val>
                                        </p:tav>
                                        <p:tav tm="100000">
                                          <p:val>
                                            <p:strVal val="#ppt_x"/>
                                          </p:val>
                                        </p:tav>
                                      </p:tavLst>
                                    </p:anim>
                                    <p:anim calcmode="lin" valueType="num">
                                      <p:cBhvr additive="base">
                                        <p:cTn id="35" dur="500" fill="hold"/>
                                        <p:tgtEl>
                                          <p:spTgt spid="27"/>
                                        </p:tgtEl>
                                        <p:attrNameLst>
                                          <p:attrName>ppt_y</p:attrName>
                                        </p:attrNameLst>
                                      </p:cBhvr>
                                      <p:tavLst>
                                        <p:tav tm="0">
                                          <p:val>
                                            <p:strVal val="1+#ppt_h/2"/>
                                          </p:val>
                                        </p:tav>
                                        <p:tav tm="100000">
                                          <p:val>
                                            <p:strVal val="#ppt_y"/>
                                          </p:val>
                                        </p:tav>
                                      </p:tavLst>
                                    </p:anim>
                                  </p:childTnLst>
                                </p:cTn>
                              </p:par>
                              <p:par>
                                <p:cTn id="36" presetID="22" presetClass="entr" presetSubtype="8" fill="hold" grpId="0" nodeType="withEffect">
                                  <p:stCondLst>
                                    <p:cond delay="17100"/>
                                  </p:stCondLst>
                                  <p:childTnLst>
                                    <p:set>
                                      <p:cBhvr>
                                        <p:cTn id="37" dur="1" fill="hold">
                                          <p:stCondLst>
                                            <p:cond delay="0"/>
                                          </p:stCondLst>
                                        </p:cTn>
                                        <p:tgtEl>
                                          <p:spTgt spid="18"/>
                                        </p:tgtEl>
                                        <p:attrNameLst>
                                          <p:attrName>style.visibility</p:attrName>
                                        </p:attrNameLst>
                                      </p:cBhvr>
                                      <p:to>
                                        <p:strVal val="visible"/>
                                      </p:to>
                                    </p:set>
                                    <p:animEffect transition="in" filter="wipe(left)">
                                      <p:cBhvr>
                                        <p:cTn id="38" dur="2000"/>
                                        <p:tgtEl>
                                          <p:spTgt spid="18"/>
                                        </p:tgtEl>
                                      </p:cBhvr>
                                    </p:animEffect>
                                  </p:childTnLst>
                                </p:cTn>
                              </p:par>
                              <p:par>
                                <p:cTn id="39" presetID="53" presetClass="entr" presetSubtype="16" fill="hold" grpId="0" nodeType="withEffect">
                                  <p:stCondLst>
                                    <p:cond delay="20700"/>
                                  </p:stCondLst>
                                  <p:childTnLst>
                                    <p:set>
                                      <p:cBhvr>
                                        <p:cTn id="40" dur="1" fill="hold">
                                          <p:stCondLst>
                                            <p:cond delay="0"/>
                                          </p:stCondLst>
                                        </p:cTn>
                                        <p:tgtEl>
                                          <p:spTgt spid="34"/>
                                        </p:tgtEl>
                                        <p:attrNameLst>
                                          <p:attrName>style.visibility</p:attrName>
                                        </p:attrNameLst>
                                      </p:cBhvr>
                                      <p:to>
                                        <p:strVal val="visible"/>
                                      </p:to>
                                    </p:set>
                                    <p:anim calcmode="lin" valueType="num">
                                      <p:cBhvr>
                                        <p:cTn id="41" dur="500" fill="hold"/>
                                        <p:tgtEl>
                                          <p:spTgt spid="34"/>
                                        </p:tgtEl>
                                        <p:attrNameLst>
                                          <p:attrName>ppt_w</p:attrName>
                                        </p:attrNameLst>
                                      </p:cBhvr>
                                      <p:tavLst>
                                        <p:tav tm="0">
                                          <p:val>
                                            <p:fltVal val="0"/>
                                          </p:val>
                                        </p:tav>
                                        <p:tav tm="100000">
                                          <p:val>
                                            <p:strVal val="#ppt_w"/>
                                          </p:val>
                                        </p:tav>
                                      </p:tavLst>
                                    </p:anim>
                                    <p:anim calcmode="lin" valueType="num">
                                      <p:cBhvr>
                                        <p:cTn id="42" dur="500" fill="hold"/>
                                        <p:tgtEl>
                                          <p:spTgt spid="34"/>
                                        </p:tgtEl>
                                        <p:attrNameLst>
                                          <p:attrName>ppt_h</p:attrName>
                                        </p:attrNameLst>
                                      </p:cBhvr>
                                      <p:tavLst>
                                        <p:tav tm="0">
                                          <p:val>
                                            <p:fltVal val="0"/>
                                          </p:val>
                                        </p:tav>
                                        <p:tav tm="100000">
                                          <p:val>
                                            <p:strVal val="#ppt_h"/>
                                          </p:val>
                                        </p:tav>
                                      </p:tavLst>
                                    </p:anim>
                                    <p:animEffect transition="in" filter="fade">
                                      <p:cBhvr>
                                        <p:cTn id="43" dur="500"/>
                                        <p:tgtEl>
                                          <p:spTgt spid="34"/>
                                        </p:tgtEl>
                                      </p:cBhvr>
                                    </p:animEffect>
                                  </p:childTnLst>
                                </p:cTn>
                              </p:par>
                              <p:par>
                                <p:cTn id="44" presetID="22" presetClass="entr" presetSubtype="4" fill="hold" nodeType="withEffect">
                                  <p:stCondLst>
                                    <p:cond delay="22600"/>
                                  </p:stCondLst>
                                  <p:childTnLst>
                                    <p:set>
                                      <p:cBhvr>
                                        <p:cTn id="45" dur="1" fill="hold">
                                          <p:stCondLst>
                                            <p:cond delay="0"/>
                                          </p:stCondLst>
                                        </p:cTn>
                                        <p:tgtEl>
                                          <p:spTgt spid="33"/>
                                        </p:tgtEl>
                                        <p:attrNameLst>
                                          <p:attrName>style.visibility</p:attrName>
                                        </p:attrNameLst>
                                      </p:cBhvr>
                                      <p:to>
                                        <p:strVal val="visible"/>
                                      </p:to>
                                    </p:set>
                                    <p:animEffect transition="in" filter="wipe(down)">
                                      <p:cBhvr>
                                        <p:cTn id="46" dur="20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47" fill="hold" display="0">
                  <p:stCondLst>
                    <p:cond delay="indefinite"/>
                  </p:stCondLst>
                  <p:endCondLst>
                    <p:cond evt="onStopAudio" delay="0">
                      <p:tgtEl>
                        <p:sldTgt/>
                      </p:tgtEl>
                    </p:cond>
                  </p:endCondLst>
                </p:cTn>
                <p:tgtEl>
                  <p:spTgt spid="35"/>
                </p:tgtEl>
              </p:cMediaNode>
            </p:audio>
          </p:childTnLst>
        </p:cTn>
      </p:par>
    </p:tnLst>
    <p:bldLst>
      <p:bldP spid="9" grpId="0"/>
      <p:bldP spid="18" grpId="0" animBg="1"/>
      <p:bldP spid="19" grpId="0" animBg="1"/>
      <p:bldP spid="20" grpId="0" animBg="1"/>
      <p:bldP spid="3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C4FAF-0983-4DEA-82AD-74302189C240}"/>
              </a:ext>
            </a:extLst>
          </p:cNvPr>
          <p:cNvSpPr>
            <a:spLocks noGrp="1"/>
          </p:cNvSpPr>
          <p:nvPr>
            <p:ph type="title"/>
          </p:nvPr>
        </p:nvSpPr>
        <p:spPr/>
        <p:txBody>
          <a:bodyPr/>
          <a:lstStyle/>
          <a:p>
            <a:endParaRPr lang="en-GB"/>
          </a:p>
        </p:txBody>
      </p:sp>
      <p:sp>
        <p:nvSpPr>
          <p:cNvPr id="4" name="Rectangle 3">
            <a:extLst>
              <a:ext uri="{FF2B5EF4-FFF2-40B4-BE49-F238E27FC236}">
                <a16:creationId xmlns:a16="http://schemas.microsoft.com/office/drawing/2014/main" id="{0D1F9BEE-B7DA-4E6B-8844-FC402982FCE1}"/>
              </a:ext>
            </a:extLst>
          </p:cNvPr>
          <p:cNvSpPr/>
          <p:nvPr/>
        </p:nvSpPr>
        <p:spPr>
          <a:xfrm rot="21121081">
            <a:off x="62751" y="-259977"/>
            <a:ext cx="1206649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C93EC44-D48A-4010-8509-E4BFBA67106A}"/>
              </a:ext>
            </a:extLst>
          </p:cNvPr>
          <p:cNvSpPr/>
          <p:nvPr/>
        </p:nvSpPr>
        <p:spPr>
          <a:xfrm>
            <a:off x="3028500" y="484193"/>
            <a:ext cx="6135013" cy="1323439"/>
          </a:xfrm>
          <a:prstGeom prst="rect">
            <a:avLst/>
          </a:prstGeom>
          <a:noFill/>
        </p:spPr>
        <p:txBody>
          <a:bodyPr wrap="none" lIns="91440" tIns="45720" rIns="91440" bIns="45720">
            <a:spAutoFit/>
          </a:bodyPr>
          <a:lstStyle/>
          <a:p>
            <a:pPr algn="ctr"/>
            <a:r>
              <a:rPr lang="en-US" sz="800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Opportunities</a:t>
            </a:r>
          </a:p>
        </p:txBody>
      </p:sp>
      <p:pic>
        <p:nvPicPr>
          <p:cNvPr id="7" name="Content Placeholder 6" descr="Monitor">
            <a:extLst>
              <a:ext uri="{FF2B5EF4-FFF2-40B4-BE49-F238E27FC236}">
                <a16:creationId xmlns:a16="http://schemas.microsoft.com/office/drawing/2014/main" id="{82808B93-420D-4043-8C49-63B5FA0D80C7}"/>
              </a:ext>
            </a:extLst>
          </p:cNvPr>
          <p:cNvPicPr>
            <a:picLocks noGrp="1" noChangeAspect="1"/>
          </p:cNvPicPr>
          <p:nvPr>
            <p:ph idx="1"/>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532238" y="2920888"/>
            <a:ext cx="2129481" cy="2129481"/>
          </a:xfrm>
        </p:spPr>
      </p:pic>
      <p:sp>
        <p:nvSpPr>
          <p:cNvPr id="8" name="TextBox 7">
            <a:extLst>
              <a:ext uri="{FF2B5EF4-FFF2-40B4-BE49-F238E27FC236}">
                <a16:creationId xmlns:a16="http://schemas.microsoft.com/office/drawing/2014/main" id="{1FC77063-0148-4474-B2ED-F1722A620B7C}"/>
              </a:ext>
            </a:extLst>
          </p:cNvPr>
          <p:cNvSpPr txBox="1"/>
          <p:nvPr/>
        </p:nvSpPr>
        <p:spPr>
          <a:xfrm>
            <a:off x="1894702" y="3429000"/>
            <a:ext cx="1342767" cy="769441"/>
          </a:xfrm>
          <a:prstGeom prst="rect">
            <a:avLst/>
          </a:prstGeom>
          <a:noFill/>
        </p:spPr>
        <p:txBody>
          <a:bodyPr wrap="square" rtlCol="0">
            <a:spAutoFit/>
          </a:bodyPr>
          <a:lstStyle/>
          <a:p>
            <a:pPr algn="ctr"/>
            <a:r>
              <a:rPr lang="en-GB" sz="4400" b="1" dirty="0">
                <a:solidFill>
                  <a:srgbClr val="333F50"/>
                </a:solidFill>
              </a:rPr>
              <a:t>£ £ £</a:t>
            </a:r>
          </a:p>
        </p:txBody>
      </p:sp>
      <p:pic>
        <p:nvPicPr>
          <p:cNvPr id="10" name="Graphic 9" descr="Store">
            <a:extLst>
              <a:ext uri="{FF2B5EF4-FFF2-40B4-BE49-F238E27FC236}">
                <a16:creationId xmlns:a16="http://schemas.microsoft.com/office/drawing/2014/main" id="{2E966EEF-419D-41D7-93D8-565842A7BEA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159975" y="3120357"/>
            <a:ext cx="1872049" cy="1872049"/>
          </a:xfrm>
          <a:prstGeom prst="rect">
            <a:avLst/>
          </a:prstGeom>
        </p:spPr>
      </p:pic>
      <p:pic>
        <p:nvPicPr>
          <p:cNvPr id="11" name="Content Placeholder 10" descr="Line arrow Straight">
            <a:extLst>
              <a:ext uri="{FF2B5EF4-FFF2-40B4-BE49-F238E27FC236}">
                <a16:creationId xmlns:a16="http://schemas.microsoft.com/office/drawing/2014/main" id="{6C416DA9-F4DE-4637-949A-32FBB9EE413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5400000">
            <a:off x="5710500" y="2488186"/>
            <a:ext cx="770995" cy="815187"/>
          </a:xfrm>
          <a:prstGeom prst="rect">
            <a:avLst/>
          </a:prstGeom>
        </p:spPr>
      </p:pic>
      <p:pic>
        <p:nvPicPr>
          <p:cNvPr id="12" name="Content Placeholder 10" descr="Line arrow Straight">
            <a:extLst>
              <a:ext uri="{FF2B5EF4-FFF2-40B4-BE49-F238E27FC236}">
                <a16:creationId xmlns:a16="http://schemas.microsoft.com/office/drawing/2014/main" id="{C086BB0A-C292-43B2-A28C-D76BE146B40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16200000">
            <a:off x="5710499" y="4809390"/>
            <a:ext cx="770995" cy="815187"/>
          </a:xfrm>
          <a:prstGeom prst="rect">
            <a:avLst/>
          </a:prstGeom>
        </p:spPr>
      </p:pic>
      <p:pic>
        <p:nvPicPr>
          <p:cNvPr id="13" name="Content Placeholder 10" descr="Line arrow Straight">
            <a:extLst>
              <a:ext uri="{FF2B5EF4-FFF2-40B4-BE49-F238E27FC236}">
                <a16:creationId xmlns:a16="http://schemas.microsoft.com/office/drawing/2014/main" id="{E6EA0F88-61B6-4EED-ADF0-D33568749AC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10800000">
            <a:off x="6913224" y="3578034"/>
            <a:ext cx="770995" cy="815187"/>
          </a:xfrm>
          <a:prstGeom prst="rect">
            <a:avLst/>
          </a:prstGeom>
        </p:spPr>
      </p:pic>
      <p:pic>
        <p:nvPicPr>
          <p:cNvPr id="14" name="Content Placeholder 10" descr="Line arrow Straight">
            <a:extLst>
              <a:ext uri="{FF2B5EF4-FFF2-40B4-BE49-F238E27FC236}">
                <a16:creationId xmlns:a16="http://schemas.microsoft.com/office/drawing/2014/main" id="{389042CA-9A45-40A0-BB30-712F88CF46A8}"/>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507783" y="3578034"/>
            <a:ext cx="770995" cy="815187"/>
          </a:xfrm>
          <a:prstGeom prst="rect">
            <a:avLst/>
          </a:prstGeom>
        </p:spPr>
      </p:pic>
      <p:pic>
        <p:nvPicPr>
          <p:cNvPr id="15" name="Content Placeholder 10" descr="Line arrow Straight">
            <a:extLst>
              <a:ext uri="{FF2B5EF4-FFF2-40B4-BE49-F238E27FC236}">
                <a16:creationId xmlns:a16="http://schemas.microsoft.com/office/drawing/2014/main" id="{82A7FA5D-6FC9-47F0-A15C-16385427A083}"/>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8111092">
            <a:off x="6737972" y="2712763"/>
            <a:ext cx="770995" cy="815187"/>
          </a:xfrm>
          <a:prstGeom prst="rect">
            <a:avLst/>
          </a:prstGeom>
        </p:spPr>
      </p:pic>
      <p:pic>
        <p:nvPicPr>
          <p:cNvPr id="16" name="Content Placeholder 10" descr="Line arrow Straight">
            <a:extLst>
              <a:ext uri="{FF2B5EF4-FFF2-40B4-BE49-F238E27FC236}">
                <a16:creationId xmlns:a16="http://schemas.microsoft.com/office/drawing/2014/main" id="{2AEA31FC-26E2-4EFC-9A88-734324D82B47}"/>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18827700">
            <a:off x="4744469" y="4634040"/>
            <a:ext cx="770995" cy="815187"/>
          </a:xfrm>
          <a:prstGeom prst="rect">
            <a:avLst/>
          </a:prstGeom>
        </p:spPr>
      </p:pic>
      <p:pic>
        <p:nvPicPr>
          <p:cNvPr id="17" name="Content Placeholder 10" descr="Line arrow Straight">
            <a:extLst>
              <a:ext uri="{FF2B5EF4-FFF2-40B4-BE49-F238E27FC236}">
                <a16:creationId xmlns:a16="http://schemas.microsoft.com/office/drawing/2014/main" id="{6766A570-B56D-4147-B680-C5FE4CA165D0}"/>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13439294">
            <a:off x="6737661" y="4667927"/>
            <a:ext cx="770995" cy="815187"/>
          </a:xfrm>
          <a:prstGeom prst="rect">
            <a:avLst/>
          </a:prstGeom>
        </p:spPr>
      </p:pic>
      <p:pic>
        <p:nvPicPr>
          <p:cNvPr id="18" name="Content Placeholder 10" descr="Line arrow Straight">
            <a:extLst>
              <a:ext uri="{FF2B5EF4-FFF2-40B4-BE49-F238E27FC236}">
                <a16:creationId xmlns:a16="http://schemas.microsoft.com/office/drawing/2014/main" id="{6FB038ED-D59C-4437-9F7A-41613A5B5E73}"/>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2735985">
            <a:off x="4729264" y="2671645"/>
            <a:ext cx="770995" cy="815187"/>
          </a:xfrm>
          <a:prstGeom prst="rect">
            <a:avLst/>
          </a:prstGeom>
        </p:spPr>
      </p:pic>
      <p:sp>
        <p:nvSpPr>
          <p:cNvPr id="19" name="Rectangle 18">
            <a:extLst>
              <a:ext uri="{FF2B5EF4-FFF2-40B4-BE49-F238E27FC236}">
                <a16:creationId xmlns:a16="http://schemas.microsoft.com/office/drawing/2014/main" id="{0DEA09DF-E6C0-4B62-9A25-8BCF36DE4BE7}"/>
              </a:ext>
            </a:extLst>
          </p:cNvPr>
          <p:cNvSpPr/>
          <p:nvPr/>
        </p:nvSpPr>
        <p:spPr>
          <a:xfrm>
            <a:off x="3401908" y="2975886"/>
            <a:ext cx="1387354" cy="1862048"/>
          </a:xfrm>
          <a:prstGeom prst="rect">
            <a:avLst/>
          </a:prstGeom>
          <a:noFill/>
        </p:spPr>
        <p:txBody>
          <a:bodyPr wrap="square" lIns="91440" tIns="45720" rIns="91440" bIns="45720">
            <a:spAutoFit/>
          </a:bodyPr>
          <a:lstStyle/>
          <a:p>
            <a:pPr algn="ctr"/>
            <a:r>
              <a:rPr lang="en-GB" sz="11500"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ahnschrift SemiBold SemiConden" panose="020B0502040204020203" pitchFamily="34" charset="0"/>
              </a:rPr>
              <a:t>+</a:t>
            </a:r>
            <a:endParaRPr lang="en-GB" sz="3600"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ahnschrift SemiBold SemiConden" panose="020B0502040204020203" pitchFamily="34" charset="0"/>
            </a:endParaRPr>
          </a:p>
        </p:txBody>
      </p:sp>
      <p:sp>
        <p:nvSpPr>
          <p:cNvPr id="20" name="Rectangle 19">
            <a:extLst>
              <a:ext uri="{FF2B5EF4-FFF2-40B4-BE49-F238E27FC236}">
                <a16:creationId xmlns:a16="http://schemas.microsoft.com/office/drawing/2014/main" id="{380DC449-C4F8-4844-B187-B291FAE3D2C6}"/>
              </a:ext>
            </a:extLst>
          </p:cNvPr>
          <p:cNvSpPr/>
          <p:nvPr/>
        </p:nvSpPr>
        <p:spPr>
          <a:xfrm>
            <a:off x="7547602" y="2976162"/>
            <a:ext cx="1387354" cy="1862048"/>
          </a:xfrm>
          <a:prstGeom prst="rect">
            <a:avLst/>
          </a:prstGeom>
          <a:noFill/>
        </p:spPr>
        <p:txBody>
          <a:bodyPr wrap="square" lIns="91440" tIns="45720" rIns="91440" bIns="45720">
            <a:spAutoFit/>
          </a:bodyPr>
          <a:lstStyle/>
          <a:p>
            <a:pPr algn="ctr"/>
            <a:r>
              <a:rPr lang="en-GB" sz="1150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ahnschrift SemiBold SemiConden" panose="020B0502040204020203" pitchFamily="34" charset="0"/>
              </a:rPr>
              <a:t>=</a:t>
            </a:r>
            <a:endParaRPr lang="en-GB" sz="3600"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ahnschrift SemiBold SemiConden" panose="020B0502040204020203" pitchFamily="34" charset="0"/>
            </a:endParaRPr>
          </a:p>
        </p:txBody>
      </p:sp>
      <p:pic>
        <p:nvPicPr>
          <p:cNvPr id="22" name="Graphic 21" descr="Business Growth">
            <a:extLst>
              <a:ext uri="{FF2B5EF4-FFF2-40B4-BE49-F238E27FC236}">
                <a16:creationId xmlns:a16="http://schemas.microsoft.com/office/drawing/2014/main" id="{D4033521-CE87-4760-9286-E800610A7CAA}"/>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646637" y="2580569"/>
            <a:ext cx="3055940" cy="3055940"/>
          </a:xfrm>
          <a:prstGeom prst="rect">
            <a:avLst/>
          </a:prstGeom>
        </p:spPr>
      </p:pic>
      <p:sp>
        <p:nvSpPr>
          <p:cNvPr id="23" name="TextBox 22">
            <a:extLst>
              <a:ext uri="{FF2B5EF4-FFF2-40B4-BE49-F238E27FC236}">
                <a16:creationId xmlns:a16="http://schemas.microsoft.com/office/drawing/2014/main" id="{20C8E648-B21F-4A6B-AD61-C0203AD72E7F}"/>
              </a:ext>
            </a:extLst>
          </p:cNvPr>
          <p:cNvSpPr txBox="1"/>
          <p:nvPr/>
        </p:nvSpPr>
        <p:spPr>
          <a:xfrm>
            <a:off x="9221674" y="6264812"/>
            <a:ext cx="2970326" cy="584775"/>
          </a:xfrm>
          <a:prstGeom prst="rect">
            <a:avLst/>
          </a:prstGeom>
          <a:noFill/>
        </p:spPr>
        <p:txBody>
          <a:bodyPr wrap="square" rtlCol="0">
            <a:spAutoFit/>
          </a:bodyPr>
          <a:lstStyle/>
          <a:p>
            <a:pPr algn="r"/>
            <a:br>
              <a:rPr lang="en-GB" sz="1600" b="1" dirty="0"/>
            </a:br>
            <a:r>
              <a:rPr lang="en-GB" sz="1600" b="1" dirty="0"/>
              <a:t>(Deloitte, 2017)</a:t>
            </a:r>
          </a:p>
        </p:txBody>
      </p:sp>
      <p:pic>
        <p:nvPicPr>
          <p:cNvPr id="24" name="New Recording 7">
            <a:hlinkClick r:id="" action="ppaction://media"/>
            <a:extLst>
              <a:ext uri="{FF2B5EF4-FFF2-40B4-BE49-F238E27FC236}">
                <a16:creationId xmlns:a16="http://schemas.microsoft.com/office/drawing/2014/main" id="{0875CC15-CB2A-42FB-A76B-EDFD2A4DCF21}"/>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0" y="-17977"/>
            <a:ext cx="609600" cy="609600"/>
          </a:xfrm>
          <a:prstGeom prst="rect">
            <a:avLst/>
          </a:prstGeom>
        </p:spPr>
      </p:pic>
    </p:spTree>
    <p:extLst>
      <p:ext uri="{BB962C8B-B14F-4D97-AF65-F5344CB8AC3E}">
        <p14:creationId xmlns:p14="http://schemas.microsoft.com/office/powerpoint/2010/main" val="152699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065" fill="hold"/>
                                        <p:tgtEl>
                                          <p:spTgt spid="24"/>
                                        </p:tgtEl>
                                      </p:cBhvr>
                                    </p:cmd>
                                  </p:childTnLst>
                                </p:cTn>
                              </p:par>
                              <p:par>
                                <p:cTn id="7" presetID="1" presetClass="entr" presetSubtype="0" fill="hold" nodeType="withEffect">
                                  <p:stCondLst>
                                    <p:cond delay="0"/>
                                  </p:stCondLst>
                                  <p:iterate type="lt">
                                    <p:tmAbs val="200"/>
                                  </p:iterate>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26" presetClass="entr" presetSubtype="0" fill="hold" nodeType="withEffect">
                                  <p:stCondLst>
                                    <p:cond delay="2600"/>
                                  </p:stCondLst>
                                  <p:childTnLst>
                                    <p:set>
                                      <p:cBhvr>
                                        <p:cTn id="10" dur="1" fill="hold">
                                          <p:stCondLst>
                                            <p:cond delay="0"/>
                                          </p:stCondLst>
                                        </p:cTn>
                                        <p:tgtEl>
                                          <p:spTgt spid="7"/>
                                        </p:tgtEl>
                                        <p:attrNameLst>
                                          <p:attrName>style.visibility</p:attrName>
                                        </p:attrNameLst>
                                      </p:cBhvr>
                                      <p:to>
                                        <p:strVal val="visible"/>
                                      </p:to>
                                    </p:set>
                                    <p:animEffect transition="in" filter="wipe(down)">
                                      <p:cBhvr>
                                        <p:cTn id="11" dur="580">
                                          <p:stCondLst>
                                            <p:cond delay="0"/>
                                          </p:stCondLst>
                                        </p:cTn>
                                        <p:tgtEl>
                                          <p:spTgt spid="7"/>
                                        </p:tgtEl>
                                      </p:cBhvr>
                                    </p:animEffect>
                                    <p:anim calcmode="lin" valueType="num">
                                      <p:cBhvr>
                                        <p:cTn id="12"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7" dur="26">
                                          <p:stCondLst>
                                            <p:cond delay="650"/>
                                          </p:stCondLst>
                                        </p:cTn>
                                        <p:tgtEl>
                                          <p:spTgt spid="7"/>
                                        </p:tgtEl>
                                      </p:cBhvr>
                                      <p:to x="100000" y="60000"/>
                                    </p:animScale>
                                    <p:animScale>
                                      <p:cBhvr>
                                        <p:cTn id="18" dur="166" decel="50000">
                                          <p:stCondLst>
                                            <p:cond delay="676"/>
                                          </p:stCondLst>
                                        </p:cTn>
                                        <p:tgtEl>
                                          <p:spTgt spid="7"/>
                                        </p:tgtEl>
                                      </p:cBhvr>
                                      <p:to x="100000" y="100000"/>
                                    </p:animScale>
                                    <p:animScale>
                                      <p:cBhvr>
                                        <p:cTn id="19" dur="26">
                                          <p:stCondLst>
                                            <p:cond delay="1312"/>
                                          </p:stCondLst>
                                        </p:cTn>
                                        <p:tgtEl>
                                          <p:spTgt spid="7"/>
                                        </p:tgtEl>
                                      </p:cBhvr>
                                      <p:to x="100000" y="80000"/>
                                    </p:animScale>
                                    <p:animScale>
                                      <p:cBhvr>
                                        <p:cTn id="20" dur="166" decel="50000">
                                          <p:stCondLst>
                                            <p:cond delay="1338"/>
                                          </p:stCondLst>
                                        </p:cTn>
                                        <p:tgtEl>
                                          <p:spTgt spid="7"/>
                                        </p:tgtEl>
                                      </p:cBhvr>
                                      <p:to x="100000" y="100000"/>
                                    </p:animScale>
                                    <p:animScale>
                                      <p:cBhvr>
                                        <p:cTn id="21" dur="26">
                                          <p:stCondLst>
                                            <p:cond delay="1642"/>
                                          </p:stCondLst>
                                        </p:cTn>
                                        <p:tgtEl>
                                          <p:spTgt spid="7"/>
                                        </p:tgtEl>
                                      </p:cBhvr>
                                      <p:to x="100000" y="90000"/>
                                    </p:animScale>
                                    <p:animScale>
                                      <p:cBhvr>
                                        <p:cTn id="22" dur="166" decel="50000">
                                          <p:stCondLst>
                                            <p:cond delay="1668"/>
                                          </p:stCondLst>
                                        </p:cTn>
                                        <p:tgtEl>
                                          <p:spTgt spid="7"/>
                                        </p:tgtEl>
                                      </p:cBhvr>
                                      <p:to x="100000" y="100000"/>
                                    </p:animScale>
                                    <p:animScale>
                                      <p:cBhvr>
                                        <p:cTn id="23" dur="26">
                                          <p:stCondLst>
                                            <p:cond delay="1808"/>
                                          </p:stCondLst>
                                        </p:cTn>
                                        <p:tgtEl>
                                          <p:spTgt spid="7"/>
                                        </p:tgtEl>
                                      </p:cBhvr>
                                      <p:to x="100000" y="95000"/>
                                    </p:animScale>
                                    <p:animScale>
                                      <p:cBhvr>
                                        <p:cTn id="24" dur="166" decel="50000">
                                          <p:stCondLst>
                                            <p:cond delay="1834"/>
                                          </p:stCondLst>
                                        </p:cTn>
                                        <p:tgtEl>
                                          <p:spTgt spid="7"/>
                                        </p:tgtEl>
                                      </p:cBhvr>
                                      <p:to x="100000" y="100000"/>
                                    </p:animScale>
                                  </p:childTnLst>
                                </p:cTn>
                              </p:par>
                              <p:par>
                                <p:cTn id="25" presetID="22" presetClass="entr" presetSubtype="8" fill="hold" grpId="0" nodeType="withEffect">
                                  <p:stCondLst>
                                    <p:cond delay="4000"/>
                                  </p:stCondLst>
                                  <p:childTnLst>
                                    <p:set>
                                      <p:cBhvr>
                                        <p:cTn id="26" dur="1" fill="hold">
                                          <p:stCondLst>
                                            <p:cond delay="0"/>
                                          </p:stCondLst>
                                        </p:cTn>
                                        <p:tgtEl>
                                          <p:spTgt spid="8"/>
                                        </p:tgtEl>
                                        <p:attrNameLst>
                                          <p:attrName>style.visibility</p:attrName>
                                        </p:attrNameLst>
                                      </p:cBhvr>
                                      <p:to>
                                        <p:strVal val="visible"/>
                                      </p:to>
                                    </p:set>
                                    <p:animEffect transition="in" filter="wipe(left)">
                                      <p:cBhvr>
                                        <p:cTn id="27" dur="3000"/>
                                        <p:tgtEl>
                                          <p:spTgt spid="8"/>
                                        </p:tgtEl>
                                      </p:cBhvr>
                                    </p:animEffect>
                                  </p:childTnLst>
                                </p:cTn>
                              </p:par>
                              <p:par>
                                <p:cTn id="28" presetID="31" presetClass="entr" presetSubtype="0" fill="hold" nodeType="withEffect">
                                  <p:stCondLst>
                                    <p:cond delay="10800"/>
                                  </p:stCondLst>
                                  <p:childTnLst>
                                    <p:set>
                                      <p:cBhvr>
                                        <p:cTn id="29" dur="1" fill="hold">
                                          <p:stCondLst>
                                            <p:cond delay="0"/>
                                          </p:stCondLst>
                                        </p:cTn>
                                        <p:tgtEl>
                                          <p:spTgt spid="10"/>
                                        </p:tgtEl>
                                        <p:attrNameLst>
                                          <p:attrName>style.visibility</p:attrName>
                                        </p:attrNameLst>
                                      </p:cBhvr>
                                      <p:to>
                                        <p:strVal val="visible"/>
                                      </p:to>
                                    </p:set>
                                    <p:anim calcmode="lin" valueType="num">
                                      <p:cBhvr>
                                        <p:cTn id="30" dur="1900" fill="hold"/>
                                        <p:tgtEl>
                                          <p:spTgt spid="10"/>
                                        </p:tgtEl>
                                        <p:attrNameLst>
                                          <p:attrName>ppt_w</p:attrName>
                                        </p:attrNameLst>
                                      </p:cBhvr>
                                      <p:tavLst>
                                        <p:tav tm="0">
                                          <p:val>
                                            <p:fltVal val="0"/>
                                          </p:val>
                                        </p:tav>
                                        <p:tav tm="100000">
                                          <p:val>
                                            <p:strVal val="#ppt_w"/>
                                          </p:val>
                                        </p:tav>
                                      </p:tavLst>
                                    </p:anim>
                                    <p:anim calcmode="lin" valueType="num">
                                      <p:cBhvr>
                                        <p:cTn id="31" dur="1900" fill="hold"/>
                                        <p:tgtEl>
                                          <p:spTgt spid="10"/>
                                        </p:tgtEl>
                                        <p:attrNameLst>
                                          <p:attrName>ppt_h</p:attrName>
                                        </p:attrNameLst>
                                      </p:cBhvr>
                                      <p:tavLst>
                                        <p:tav tm="0">
                                          <p:val>
                                            <p:fltVal val="0"/>
                                          </p:val>
                                        </p:tav>
                                        <p:tav tm="100000">
                                          <p:val>
                                            <p:strVal val="#ppt_h"/>
                                          </p:val>
                                        </p:tav>
                                      </p:tavLst>
                                    </p:anim>
                                    <p:anim calcmode="lin" valueType="num">
                                      <p:cBhvr>
                                        <p:cTn id="32" dur="1900" fill="hold"/>
                                        <p:tgtEl>
                                          <p:spTgt spid="10"/>
                                        </p:tgtEl>
                                        <p:attrNameLst>
                                          <p:attrName>style.rotation</p:attrName>
                                        </p:attrNameLst>
                                      </p:cBhvr>
                                      <p:tavLst>
                                        <p:tav tm="0">
                                          <p:val>
                                            <p:fltVal val="90"/>
                                          </p:val>
                                        </p:tav>
                                        <p:tav tm="100000">
                                          <p:val>
                                            <p:fltVal val="0"/>
                                          </p:val>
                                        </p:tav>
                                      </p:tavLst>
                                    </p:anim>
                                    <p:animEffect transition="in" filter="fade">
                                      <p:cBhvr>
                                        <p:cTn id="33" dur="1900"/>
                                        <p:tgtEl>
                                          <p:spTgt spid="10"/>
                                        </p:tgtEl>
                                      </p:cBhvr>
                                    </p:animEffect>
                                  </p:childTnLst>
                                </p:cTn>
                              </p:par>
                              <p:par>
                                <p:cTn id="34" presetID="22" presetClass="entr" presetSubtype="4" fill="hold" nodeType="withEffect">
                                  <p:stCondLst>
                                    <p:cond delay="13500"/>
                                  </p:stCondLst>
                                  <p:childTnLst>
                                    <p:set>
                                      <p:cBhvr>
                                        <p:cTn id="35" dur="1" fill="hold">
                                          <p:stCondLst>
                                            <p:cond delay="0"/>
                                          </p:stCondLst>
                                        </p:cTn>
                                        <p:tgtEl>
                                          <p:spTgt spid="18"/>
                                        </p:tgtEl>
                                        <p:attrNameLst>
                                          <p:attrName>style.visibility</p:attrName>
                                        </p:attrNameLst>
                                      </p:cBhvr>
                                      <p:to>
                                        <p:strVal val="visible"/>
                                      </p:to>
                                    </p:set>
                                    <p:animEffect transition="in" filter="wipe(down)">
                                      <p:cBhvr>
                                        <p:cTn id="36" dur="500"/>
                                        <p:tgtEl>
                                          <p:spTgt spid="18"/>
                                        </p:tgtEl>
                                      </p:cBhvr>
                                    </p:animEffect>
                                  </p:childTnLst>
                                </p:cTn>
                              </p:par>
                              <p:par>
                                <p:cTn id="37" presetID="22" presetClass="entr" presetSubtype="4" fill="hold" nodeType="withEffect">
                                  <p:stCondLst>
                                    <p:cond delay="13500"/>
                                  </p:stCondLst>
                                  <p:childTnLst>
                                    <p:set>
                                      <p:cBhvr>
                                        <p:cTn id="38" dur="1" fill="hold">
                                          <p:stCondLst>
                                            <p:cond delay="0"/>
                                          </p:stCondLst>
                                        </p:cTn>
                                        <p:tgtEl>
                                          <p:spTgt spid="11"/>
                                        </p:tgtEl>
                                        <p:attrNameLst>
                                          <p:attrName>style.visibility</p:attrName>
                                        </p:attrNameLst>
                                      </p:cBhvr>
                                      <p:to>
                                        <p:strVal val="visible"/>
                                      </p:to>
                                    </p:set>
                                    <p:animEffect transition="in" filter="wipe(down)">
                                      <p:cBhvr>
                                        <p:cTn id="39" dur="500"/>
                                        <p:tgtEl>
                                          <p:spTgt spid="11"/>
                                        </p:tgtEl>
                                      </p:cBhvr>
                                    </p:animEffect>
                                  </p:childTnLst>
                                </p:cTn>
                              </p:par>
                              <p:par>
                                <p:cTn id="40" presetID="22" presetClass="entr" presetSubtype="4" fill="hold" nodeType="withEffect">
                                  <p:stCondLst>
                                    <p:cond delay="13500"/>
                                  </p:stCondLst>
                                  <p:childTnLst>
                                    <p:set>
                                      <p:cBhvr>
                                        <p:cTn id="41" dur="1" fill="hold">
                                          <p:stCondLst>
                                            <p:cond delay="0"/>
                                          </p:stCondLst>
                                        </p:cTn>
                                        <p:tgtEl>
                                          <p:spTgt spid="15"/>
                                        </p:tgtEl>
                                        <p:attrNameLst>
                                          <p:attrName>style.visibility</p:attrName>
                                        </p:attrNameLst>
                                      </p:cBhvr>
                                      <p:to>
                                        <p:strVal val="visible"/>
                                      </p:to>
                                    </p:set>
                                    <p:animEffect transition="in" filter="wipe(down)">
                                      <p:cBhvr>
                                        <p:cTn id="42" dur="500"/>
                                        <p:tgtEl>
                                          <p:spTgt spid="15"/>
                                        </p:tgtEl>
                                      </p:cBhvr>
                                    </p:animEffect>
                                  </p:childTnLst>
                                </p:cTn>
                              </p:par>
                              <p:par>
                                <p:cTn id="43" presetID="22" presetClass="entr" presetSubtype="8" fill="hold" nodeType="withEffect">
                                  <p:stCondLst>
                                    <p:cond delay="13500"/>
                                  </p:stCondLst>
                                  <p:childTnLst>
                                    <p:set>
                                      <p:cBhvr>
                                        <p:cTn id="44" dur="1" fill="hold">
                                          <p:stCondLst>
                                            <p:cond delay="0"/>
                                          </p:stCondLst>
                                        </p:cTn>
                                        <p:tgtEl>
                                          <p:spTgt spid="13"/>
                                        </p:tgtEl>
                                        <p:attrNameLst>
                                          <p:attrName>style.visibility</p:attrName>
                                        </p:attrNameLst>
                                      </p:cBhvr>
                                      <p:to>
                                        <p:strVal val="visible"/>
                                      </p:to>
                                    </p:set>
                                    <p:animEffect transition="in" filter="wipe(left)">
                                      <p:cBhvr>
                                        <p:cTn id="45" dur="500"/>
                                        <p:tgtEl>
                                          <p:spTgt spid="13"/>
                                        </p:tgtEl>
                                      </p:cBhvr>
                                    </p:animEffect>
                                  </p:childTnLst>
                                </p:cTn>
                              </p:par>
                              <p:par>
                                <p:cTn id="46" presetID="22" presetClass="entr" presetSubtype="2" fill="hold" nodeType="withEffect">
                                  <p:stCondLst>
                                    <p:cond delay="13500"/>
                                  </p:stCondLst>
                                  <p:childTnLst>
                                    <p:set>
                                      <p:cBhvr>
                                        <p:cTn id="47" dur="1" fill="hold">
                                          <p:stCondLst>
                                            <p:cond delay="0"/>
                                          </p:stCondLst>
                                        </p:cTn>
                                        <p:tgtEl>
                                          <p:spTgt spid="14"/>
                                        </p:tgtEl>
                                        <p:attrNameLst>
                                          <p:attrName>style.visibility</p:attrName>
                                        </p:attrNameLst>
                                      </p:cBhvr>
                                      <p:to>
                                        <p:strVal val="visible"/>
                                      </p:to>
                                    </p:set>
                                    <p:animEffect transition="in" filter="wipe(right)">
                                      <p:cBhvr>
                                        <p:cTn id="48" dur="500"/>
                                        <p:tgtEl>
                                          <p:spTgt spid="14"/>
                                        </p:tgtEl>
                                      </p:cBhvr>
                                    </p:animEffect>
                                  </p:childTnLst>
                                </p:cTn>
                              </p:par>
                              <p:par>
                                <p:cTn id="49" presetID="22" presetClass="entr" presetSubtype="1" fill="hold" nodeType="withEffect">
                                  <p:stCondLst>
                                    <p:cond delay="13500"/>
                                  </p:stCondLst>
                                  <p:childTnLst>
                                    <p:set>
                                      <p:cBhvr>
                                        <p:cTn id="50" dur="1" fill="hold">
                                          <p:stCondLst>
                                            <p:cond delay="0"/>
                                          </p:stCondLst>
                                        </p:cTn>
                                        <p:tgtEl>
                                          <p:spTgt spid="16"/>
                                        </p:tgtEl>
                                        <p:attrNameLst>
                                          <p:attrName>style.visibility</p:attrName>
                                        </p:attrNameLst>
                                      </p:cBhvr>
                                      <p:to>
                                        <p:strVal val="visible"/>
                                      </p:to>
                                    </p:set>
                                    <p:animEffect transition="in" filter="wipe(up)">
                                      <p:cBhvr>
                                        <p:cTn id="51" dur="500"/>
                                        <p:tgtEl>
                                          <p:spTgt spid="16"/>
                                        </p:tgtEl>
                                      </p:cBhvr>
                                    </p:animEffect>
                                  </p:childTnLst>
                                </p:cTn>
                              </p:par>
                              <p:par>
                                <p:cTn id="52" presetID="22" presetClass="entr" presetSubtype="1" fill="hold" nodeType="withEffect">
                                  <p:stCondLst>
                                    <p:cond delay="13500"/>
                                  </p:stCondLst>
                                  <p:childTnLst>
                                    <p:set>
                                      <p:cBhvr>
                                        <p:cTn id="53" dur="1" fill="hold">
                                          <p:stCondLst>
                                            <p:cond delay="0"/>
                                          </p:stCondLst>
                                        </p:cTn>
                                        <p:tgtEl>
                                          <p:spTgt spid="12"/>
                                        </p:tgtEl>
                                        <p:attrNameLst>
                                          <p:attrName>style.visibility</p:attrName>
                                        </p:attrNameLst>
                                      </p:cBhvr>
                                      <p:to>
                                        <p:strVal val="visible"/>
                                      </p:to>
                                    </p:set>
                                    <p:animEffect transition="in" filter="wipe(up)">
                                      <p:cBhvr>
                                        <p:cTn id="54" dur="500"/>
                                        <p:tgtEl>
                                          <p:spTgt spid="12"/>
                                        </p:tgtEl>
                                      </p:cBhvr>
                                    </p:animEffect>
                                  </p:childTnLst>
                                </p:cTn>
                              </p:par>
                              <p:par>
                                <p:cTn id="55" presetID="22" presetClass="entr" presetSubtype="1" fill="hold" nodeType="withEffect">
                                  <p:stCondLst>
                                    <p:cond delay="13500"/>
                                  </p:stCondLst>
                                  <p:childTnLst>
                                    <p:set>
                                      <p:cBhvr>
                                        <p:cTn id="56" dur="1" fill="hold">
                                          <p:stCondLst>
                                            <p:cond delay="0"/>
                                          </p:stCondLst>
                                        </p:cTn>
                                        <p:tgtEl>
                                          <p:spTgt spid="17"/>
                                        </p:tgtEl>
                                        <p:attrNameLst>
                                          <p:attrName>style.visibility</p:attrName>
                                        </p:attrNameLst>
                                      </p:cBhvr>
                                      <p:to>
                                        <p:strVal val="visible"/>
                                      </p:to>
                                    </p:set>
                                    <p:animEffect transition="in" filter="wipe(up)">
                                      <p:cBhvr>
                                        <p:cTn id="57" dur="500"/>
                                        <p:tgtEl>
                                          <p:spTgt spid="17"/>
                                        </p:tgtEl>
                                      </p:cBhvr>
                                    </p:animEffect>
                                  </p:childTnLst>
                                </p:cTn>
                              </p:par>
                              <p:par>
                                <p:cTn id="58" presetID="42" presetClass="entr" presetSubtype="0" fill="hold" grpId="0" nodeType="withEffect">
                                  <p:stCondLst>
                                    <p:cond delay="16400"/>
                                  </p:stCondLst>
                                  <p:childTnLst>
                                    <p:set>
                                      <p:cBhvr>
                                        <p:cTn id="59" dur="1" fill="hold">
                                          <p:stCondLst>
                                            <p:cond delay="0"/>
                                          </p:stCondLst>
                                        </p:cTn>
                                        <p:tgtEl>
                                          <p:spTgt spid="19"/>
                                        </p:tgtEl>
                                        <p:attrNameLst>
                                          <p:attrName>style.visibility</p:attrName>
                                        </p:attrNameLst>
                                      </p:cBhvr>
                                      <p:to>
                                        <p:strVal val="visible"/>
                                      </p:to>
                                    </p:set>
                                    <p:animEffect transition="in" filter="fade">
                                      <p:cBhvr>
                                        <p:cTn id="60" dur="1000"/>
                                        <p:tgtEl>
                                          <p:spTgt spid="19"/>
                                        </p:tgtEl>
                                      </p:cBhvr>
                                    </p:animEffect>
                                    <p:anim calcmode="lin" valueType="num">
                                      <p:cBhvr>
                                        <p:cTn id="61" dur="1000" fill="hold"/>
                                        <p:tgtEl>
                                          <p:spTgt spid="19"/>
                                        </p:tgtEl>
                                        <p:attrNameLst>
                                          <p:attrName>ppt_x</p:attrName>
                                        </p:attrNameLst>
                                      </p:cBhvr>
                                      <p:tavLst>
                                        <p:tav tm="0">
                                          <p:val>
                                            <p:strVal val="#ppt_x"/>
                                          </p:val>
                                        </p:tav>
                                        <p:tav tm="100000">
                                          <p:val>
                                            <p:strVal val="#ppt_x"/>
                                          </p:val>
                                        </p:tav>
                                      </p:tavLst>
                                    </p:anim>
                                    <p:anim calcmode="lin" valueType="num">
                                      <p:cBhvr>
                                        <p:cTn id="62" dur="1000" fill="hold"/>
                                        <p:tgtEl>
                                          <p:spTgt spid="19"/>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18400"/>
                                  </p:stCondLst>
                                  <p:childTnLst>
                                    <p:set>
                                      <p:cBhvr>
                                        <p:cTn id="64" dur="1" fill="hold">
                                          <p:stCondLst>
                                            <p:cond delay="0"/>
                                          </p:stCondLst>
                                        </p:cTn>
                                        <p:tgtEl>
                                          <p:spTgt spid="20"/>
                                        </p:tgtEl>
                                        <p:attrNameLst>
                                          <p:attrName>style.visibility</p:attrName>
                                        </p:attrNameLst>
                                      </p:cBhvr>
                                      <p:to>
                                        <p:strVal val="visible"/>
                                      </p:to>
                                    </p:set>
                                    <p:animEffect transition="in" filter="fade">
                                      <p:cBhvr>
                                        <p:cTn id="65" dur="1000"/>
                                        <p:tgtEl>
                                          <p:spTgt spid="20"/>
                                        </p:tgtEl>
                                      </p:cBhvr>
                                    </p:animEffect>
                                    <p:anim calcmode="lin" valueType="num">
                                      <p:cBhvr>
                                        <p:cTn id="66" dur="1000" fill="hold"/>
                                        <p:tgtEl>
                                          <p:spTgt spid="20"/>
                                        </p:tgtEl>
                                        <p:attrNameLst>
                                          <p:attrName>ppt_x</p:attrName>
                                        </p:attrNameLst>
                                      </p:cBhvr>
                                      <p:tavLst>
                                        <p:tav tm="0">
                                          <p:val>
                                            <p:strVal val="#ppt_x"/>
                                          </p:val>
                                        </p:tav>
                                        <p:tav tm="100000">
                                          <p:val>
                                            <p:strVal val="#ppt_x"/>
                                          </p:val>
                                        </p:tav>
                                      </p:tavLst>
                                    </p:anim>
                                    <p:anim calcmode="lin" valueType="num">
                                      <p:cBhvr>
                                        <p:cTn id="67" dur="1000" fill="hold"/>
                                        <p:tgtEl>
                                          <p:spTgt spid="20"/>
                                        </p:tgtEl>
                                        <p:attrNameLst>
                                          <p:attrName>ppt_y</p:attrName>
                                        </p:attrNameLst>
                                      </p:cBhvr>
                                      <p:tavLst>
                                        <p:tav tm="0">
                                          <p:val>
                                            <p:strVal val="#ppt_y+.1"/>
                                          </p:val>
                                        </p:tav>
                                        <p:tav tm="100000">
                                          <p:val>
                                            <p:strVal val="#ppt_y"/>
                                          </p:val>
                                        </p:tav>
                                      </p:tavLst>
                                    </p:anim>
                                  </p:childTnLst>
                                </p:cTn>
                              </p:par>
                              <p:par>
                                <p:cTn id="68" presetID="26" presetClass="entr" presetSubtype="0" fill="hold" nodeType="withEffect">
                                  <p:stCondLst>
                                    <p:cond delay="20800"/>
                                  </p:stCondLst>
                                  <p:childTnLst>
                                    <p:set>
                                      <p:cBhvr>
                                        <p:cTn id="69" dur="1" fill="hold">
                                          <p:stCondLst>
                                            <p:cond delay="0"/>
                                          </p:stCondLst>
                                        </p:cTn>
                                        <p:tgtEl>
                                          <p:spTgt spid="22"/>
                                        </p:tgtEl>
                                        <p:attrNameLst>
                                          <p:attrName>style.visibility</p:attrName>
                                        </p:attrNameLst>
                                      </p:cBhvr>
                                      <p:to>
                                        <p:strVal val="visible"/>
                                      </p:to>
                                    </p:set>
                                    <p:animEffect transition="in" filter="wipe(down)">
                                      <p:cBhvr>
                                        <p:cTn id="70" dur="899">
                                          <p:stCondLst>
                                            <p:cond delay="0"/>
                                          </p:stCondLst>
                                        </p:cTn>
                                        <p:tgtEl>
                                          <p:spTgt spid="22"/>
                                        </p:tgtEl>
                                      </p:cBhvr>
                                    </p:animEffect>
                                    <p:anim calcmode="lin" valueType="num">
                                      <p:cBhvr>
                                        <p:cTn id="71" dur="2824" tmFilter="0,0; 0.14,0.36; 0.43,0.73; 0.71,0.91; 1.0,1.0">
                                          <p:stCondLst>
                                            <p:cond delay="0"/>
                                          </p:stCondLst>
                                        </p:cTn>
                                        <p:tgtEl>
                                          <p:spTgt spid="22"/>
                                        </p:tgtEl>
                                        <p:attrNameLst>
                                          <p:attrName>ppt_x</p:attrName>
                                        </p:attrNameLst>
                                      </p:cBhvr>
                                      <p:tavLst>
                                        <p:tav tm="0">
                                          <p:val>
                                            <p:strVal val="#ppt_x-0.25"/>
                                          </p:val>
                                        </p:tav>
                                        <p:tav tm="100000">
                                          <p:val>
                                            <p:strVal val="#ppt_x"/>
                                          </p:val>
                                        </p:tav>
                                      </p:tavLst>
                                    </p:anim>
                                    <p:anim calcmode="lin" valueType="num">
                                      <p:cBhvr>
                                        <p:cTn id="72" dur="1029" tmFilter="0.0,0.0; 0.25,0.07; 0.50,0.2; 0.75,0.467; 1.0,1.0">
                                          <p:stCondLst>
                                            <p:cond delay="0"/>
                                          </p:stCondLst>
                                        </p:cTn>
                                        <p:tgtEl>
                                          <p:spTgt spid="22"/>
                                        </p:tgtEl>
                                        <p:attrNameLst>
                                          <p:attrName>ppt_y</p:attrName>
                                        </p:attrNameLst>
                                      </p:cBhvr>
                                      <p:tavLst>
                                        <p:tav tm="0" fmla="#ppt_y-sin(pi*$)/3">
                                          <p:val>
                                            <p:fltVal val="0.5"/>
                                          </p:val>
                                        </p:tav>
                                        <p:tav tm="100000">
                                          <p:val>
                                            <p:fltVal val="1"/>
                                          </p:val>
                                        </p:tav>
                                      </p:tavLst>
                                    </p:anim>
                                    <p:anim calcmode="lin" valueType="num">
                                      <p:cBhvr>
                                        <p:cTn id="73" dur="1029" tmFilter="0, 0; 0.125,0.2665; 0.25,0.4; 0.375,0.465; 0.5,0.5;  0.625,0.535; 0.75,0.6; 0.875,0.7335; 1,1">
                                          <p:stCondLst>
                                            <p:cond delay="1029"/>
                                          </p:stCondLst>
                                        </p:cTn>
                                        <p:tgtEl>
                                          <p:spTgt spid="22"/>
                                        </p:tgtEl>
                                        <p:attrNameLst>
                                          <p:attrName>ppt_y</p:attrName>
                                        </p:attrNameLst>
                                      </p:cBhvr>
                                      <p:tavLst>
                                        <p:tav tm="0" fmla="#ppt_y-sin(pi*$)/9">
                                          <p:val>
                                            <p:fltVal val="0"/>
                                          </p:val>
                                        </p:tav>
                                        <p:tav tm="100000">
                                          <p:val>
                                            <p:fltVal val="1"/>
                                          </p:val>
                                        </p:tav>
                                      </p:tavLst>
                                    </p:anim>
                                    <p:anim calcmode="lin" valueType="num">
                                      <p:cBhvr>
                                        <p:cTn id="74" dur="515" tmFilter="0, 0; 0.125,0.2665; 0.25,0.4; 0.375,0.465; 0.5,0.5;  0.625,0.535; 0.75,0.6; 0.875,0.7335; 1,1">
                                          <p:stCondLst>
                                            <p:cond delay="2052"/>
                                          </p:stCondLst>
                                        </p:cTn>
                                        <p:tgtEl>
                                          <p:spTgt spid="22"/>
                                        </p:tgtEl>
                                        <p:attrNameLst>
                                          <p:attrName>ppt_y</p:attrName>
                                        </p:attrNameLst>
                                      </p:cBhvr>
                                      <p:tavLst>
                                        <p:tav tm="0" fmla="#ppt_y-sin(pi*$)/27">
                                          <p:val>
                                            <p:fltVal val="0"/>
                                          </p:val>
                                        </p:tav>
                                        <p:tav tm="100000">
                                          <p:val>
                                            <p:fltVal val="1"/>
                                          </p:val>
                                        </p:tav>
                                      </p:tavLst>
                                    </p:anim>
                                    <p:anim calcmode="lin" valueType="num">
                                      <p:cBhvr>
                                        <p:cTn id="75" dur="254" tmFilter="0, 0; 0.125,0.2665; 0.25,0.4; 0.375,0.465; 0.5,0.5;  0.625,0.535; 0.75,0.6; 0.875,0.7335; 1,1">
                                          <p:stCondLst>
                                            <p:cond delay="2567"/>
                                          </p:stCondLst>
                                        </p:cTn>
                                        <p:tgtEl>
                                          <p:spTgt spid="22"/>
                                        </p:tgtEl>
                                        <p:attrNameLst>
                                          <p:attrName>ppt_y</p:attrName>
                                        </p:attrNameLst>
                                      </p:cBhvr>
                                      <p:tavLst>
                                        <p:tav tm="0" fmla="#ppt_y-sin(pi*$)/81">
                                          <p:val>
                                            <p:fltVal val="0"/>
                                          </p:val>
                                        </p:tav>
                                        <p:tav tm="100000">
                                          <p:val>
                                            <p:fltVal val="1"/>
                                          </p:val>
                                        </p:tav>
                                      </p:tavLst>
                                    </p:anim>
                                    <p:animScale>
                                      <p:cBhvr>
                                        <p:cTn id="76" dur="40">
                                          <p:stCondLst>
                                            <p:cond delay="1007"/>
                                          </p:stCondLst>
                                        </p:cTn>
                                        <p:tgtEl>
                                          <p:spTgt spid="22"/>
                                        </p:tgtEl>
                                      </p:cBhvr>
                                      <p:to x="100000" y="60000"/>
                                    </p:animScale>
                                    <p:animScale>
                                      <p:cBhvr>
                                        <p:cTn id="77" dur="257" decel="50000">
                                          <p:stCondLst>
                                            <p:cond delay="1048"/>
                                          </p:stCondLst>
                                        </p:cTn>
                                        <p:tgtEl>
                                          <p:spTgt spid="22"/>
                                        </p:tgtEl>
                                      </p:cBhvr>
                                      <p:to x="100000" y="100000"/>
                                    </p:animScale>
                                    <p:animScale>
                                      <p:cBhvr>
                                        <p:cTn id="78" dur="40">
                                          <p:stCondLst>
                                            <p:cond delay="2034"/>
                                          </p:stCondLst>
                                        </p:cTn>
                                        <p:tgtEl>
                                          <p:spTgt spid="22"/>
                                        </p:tgtEl>
                                      </p:cBhvr>
                                      <p:to x="100000" y="80000"/>
                                    </p:animScale>
                                    <p:animScale>
                                      <p:cBhvr>
                                        <p:cTn id="79" dur="257" decel="50000">
                                          <p:stCondLst>
                                            <p:cond delay="2074"/>
                                          </p:stCondLst>
                                        </p:cTn>
                                        <p:tgtEl>
                                          <p:spTgt spid="22"/>
                                        </p:tgtEl>
                                      </p:cBhvr>
                                      <p:to x="100000" y="100000"/>
                                    </p:animScale>
                                    <p:animScale>
                                      <p:cBhvr>
                                        <p:cTn id="80" dur="40">
                                          <p:stCondLst>
                                            <p:cond delay="2545"/>
                                          </p:stCondLst>
                                        </p:cTn>
                                        <p:tgtEl>
                                          <p:spTgt spid="22"/>
                                        </p:tgtEl>
                                      </p:cBhvr>
                                      <p:to x="100000" y="90000"/>
                                    </p:animScale>
                                    <p:animScale>
                                      <p:cBhvr>
                                        <p:cTn id="81" dur="257" decel="50000">
                                          <p:stCondLst>
                                            <p:cond delay="2585"/>
                                          </p:stCondLst>
                                        </p:cTn>
                                        <p:tgtEl>
                                          <p:spTgt spid="22"/>
                                        </p:tgtEl>
                                      </p:cBhvr>
                                      <p:to x="100000" y="100000"/>
                                    </p:animScale>
                                    <p:animScale>
                                      <p:cBhvr>
                                        <p:cTn id="82" dur="40">
                                          <p:stCondLst>
                                            <p:cond delay="2802"/>
                                          </p:stCondLst>
                                        </p:cTn>
                                        <p:tgtEl>
                                          <p:spTgt spid="22"/>
                                        </p:tgtEl>
                                      </p:cBhvr>
                                      <p:to x="100000" y="95000"/>
                                    </p:animScale>
                                    <p:animScale>
                                      <p:cBhvr>
                                        <p:cTn id="83" dur="257" decel="50000">
                                          <p:stCondLst>
                                            <p:cond delay="2843"/>
                                          </p:stCondLst>
                                        </p:cTn>
                                        <p:tgtEl>
                                          <p:spTgt spid="22"/>
                                        </p:tgtEl>
                                      </p:cBhvr>
                                      <p:to x="100000" y="100000"/>
                                    </p:animScale>
                                  </p:childTnLst>
                                </p:cTn>
                              </p:par>
                              <p:par>
                                <p:cTn id="84" presetID="22" presetClass="entr" presetSubtype="8" fill="hold" grpId="0" nodeType="withEffect">
                                  <p:stCondLst>
                                    <p:cond delay="24800"/>
                                  </p:stCondLst>
                                  <p:childTnLst>
                                    <p:set>
                                      <p:cBhvr>
                                        <p:cTn id="85" dur="1" fill="hold">
                                          <p:stCondLst>
                                            <p:cond delay="0"/>
                                          </p:stCondLst>
                                        </p:cTn>
                                        <p:tgtEl>
                                          <p:spTgt spid="23"/>
                                        </p:tgtEl>
                                        <p:attrNameLst>
                                          <p:attrName>style.visibility</p:attrName>
                                        </p:attrNameLst>
                                      </p:cBhvr>
                                      <p:to>
                                        <p:strVal val="visible"/>
                                      </p:to>
                                    </p:set>
                                    <p:animEffect transition="in" filter="wipe(left)">
                                      <p:cBhvr>
                                        <p:cTn id="86" dur="18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87" fill="hold" display="0">
                  <p:stCondLst>
                    <p:cond delay="indefinite"/>
                  </p:stCondLst>
                  <p:endCondLst>
                    <p:cond evt="onStopAudio" delay="0">
                      <p:tgtEl>
                        <p:sldTgt/>
                      </p:tgtEl>
                    </p:cond>
                  </p:endCondLst>
                </p:cTn>
                <p:tgtEl>
                  <p:spTgt spid="24"/>
                </p:tgtEl>
              </p:cMediaNode>
            </p:audio>
          </p:childTnLst>
        </p:cTn>
      </p:par>
    </p:tnLst>
    <p:bldLst>
      <p:bldP spid="8" grpId="0"/>
      <p:bldP spid="19" grpId="0"/>
      <p:bldP spid="20" grpId="0"/>
      <p:bldP spid="2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1F9BEE-B7DA-4E6B-8844-FC402982FCE1}"/>
              </a:ext>
            </a:extLst>
          </p:cNvPr>
          <p:cNvSpPr/>
          <p:nvPr/>
        </p:nvSpPr>
        <p:spPr>
          <a:xfrm rot="21121081">
            <a:off x="62751" y="-284690"/>
            <a:ext cx="1206649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Content Placeholder 9" descr="Smart Phone">
            <a:extLst>
              <a:ext uri="{FF2B5EF4-FFF2-40B4-BE49-F238E27FC236}">
                <a16:creationId xmlns:a16="http://schemas.microsoft.com/office/drawing/2014/main" id="{99918EA3-DCA7-4214-9CF5-AEEF559043B8}"/>
              </a:ext>
            </a:extLst>
          </p:cNvPr>
          <p:cNvPicPr>
            <a:picLocks noGrp="1" noChangeAspect="1"/>
          </p:cNvPicPr>
          <p:nvPr>
            <p:ph idx="1"/>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10800000">
            <a:off x="3754906" y="3701173"/>
            <a:ext cx="914400" cy="914400"/>
          </a:xfrm>
        </p:spPr>
      </p:pic>
      <p:sp>
        <p:nvSpPr>
          <p:cNvPr id="5" name="Rectangle 4">
            <a:extLst>
              <a:ext uri="{FF2B5EF4-FFF2-40B4-BE49-F238E27FC236}">
                <a16:creationId xmlns:a16="http://schemas.microsoft.com/office/drawing/2014/main" id="{CC93EC44-D48A-4010-8509-E4BFBA67106A}"/>
              </a:ext>
            </a:extLst>
          </p:cNvPr>
          <p:cNvSpPr/>
          <p:nvPr/>
        </p:nvSpPr>
        <p:spPr>
          <a:xfrm>
            <a:off x="4408780" y="484193"/>
            <a:ext cx="3374450" cy="1323439"/>
          </a:xfrm>
          <a:prstGeom prst="rect">
            <a:avLst/>
          </a:prstGeom>
          <a:noFill/>
        </p:spPr>
        <p:txBody>
          <a:bodyPr wrap="none" lIns="91440" tIns="45720" rIns="91440" bIns="45720">
            <a:spAutoFit/>
          </a:bodyPr>
          <a:lstStyle/>
          <a:p>
            <a:pPr algn="ctr"/>
            <a:r>
              <a:rPr lang="en-US" sz="800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Threats</a:t>
            </a:r>
          </a:p>
        </p:txBody>
      </p:sp>
      <p:sp>
        <p:nvSpPr>
          <p:cNvPr id="6" name="TextBox 5">
            <a:extLst>
              <a:ext uri="{FF2B5EF4-FFF2-40B4-BE49-F238E27FC236}">
                <a16:creationId xmlns:a16="http://schemas.microsoft.com/office/drawing/2014/main" id="{E8FFD037-6472-47EA-BDC0-617844C7D740}"/>
              </a:ext>
            </a:extLst>
          </p:cNvPr>
          <p:cNvSpPr txBox="1"/>
          <p:nvPr/>
        </p:nvSpPr>
        <p:spPr>
          <a:xfrm>
            <a:off x="8773297" y="6264812"/>
            <a:ext cx="3418703" cy="584775"/>
          </a:xfrm>
          <a:prstGeom prst="rect">
            <a:avLst/>
          </a:prstGeom>
          <a:noFill/>
        </p:spPr>
        <p:txBody>
          <a:bodyPr wrap="square" rtlCol="0">
            <a:spAutoFit/>
          </a:bodyPr>
          <a:lstStyle/>
          <a:p>
            <a:pPr algn="r"/>
            <a:br>
              <a:rPr lang="en-GB" sz="1600" b="1" dirty="0"/>
            </a:br>
            <a:r>
              <a:rPr lang="en-GB" sz="1600" b="1" dirty="0"/>
              <a:t>(Skog, </a:t>
            </a:r>
            <a:r>
              <a:rPr lang="en-GB" sz="1600" b="1" dirty="0" err="1"/>
              <a:t>Wimelius</a:t>
            </a:r>
            <a:r>
              <a:rPr lang="en-GB" sz="1600" b="1" dirty="0"/>
              <a:t> and Sandberg, 2018)</a:t>
            </a:r>
          </a:p>
        </p:txBody>
      </p:sp>
      <p:sp>
        <p:nvSpPr>
          <p:cNvPr id="7" name="Rectangle 6">
            <a:extLst>
              <a:ext uri="{FF2B5EF4-FFF2-40B4-BE49-F238E27FC236}">
                <a16:creationId xmlns:a16="http://schemas.microsoft.com/office/drawing/2014/main" id="{F9732D4E-6FDC-4FC2-A117-C4F8F2B98EE0}"/>
              </a:ext>
            </a:extLst>
          </p:cNvPr>
          <p:cNvSpPr/>
          <p:nvPr/>
        </p:nvSpPr>
        <p:spPr>
          <a:xfrm>
            <a:off x="4212106" y="3169023"/>
            <a:ext cx="3767783" cy="1446550"/>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Digital Disruptors</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pic>
        <p:nvPicPr>
          <p:cNvPr id="12" name="Graphic 11" descr="Internet">
            <a:extLst>
              <a:ext uri="{FF2B5EF4-FFF2-40B4-BE49-F238E27FC236}">
                <a16:creationId xmlns:a16="http://schemas.microsoft.com/office/drawing/2014/main" id="{C3E5EA6F-4999-4453-95B7-005ACFA6151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638797" y="2150081"/>
            <a:ext cx="914400" cy="914400"/>
          </a:xfrm>
          <a:prstGeom prst="rect">
            <a:avLst/>
          </a:prstGeom>
        </p:spPr>
      </p:pic>
      <p:pic>
        <p:nvPicPr>
          <p:cNvPr id="14" name="Graphic 13" descr="Cloud Computing">
            <a:extLst>
              <a:ext uri="{FF2B5EF4-FFF2-40B4-BE49-F238E27FC236}">
                <a16:creationId xmlns:a16="http://schemas.microsoft.com/office/drawing/2014/main" id="{747F6336-56F8-4BAE-90B1-931DB9D260F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522696" y="3750523"/>
            <a:ext cx="914400" cy="914400"/>
          </a:xfrm>
          <a:prstGeom prst="rect">
            <a:avLst/>
          </a:prstGeom>
        </p:spPr>
      </p:pic>
      <p:pic>
        <p:nvPicPr>
          <p:cNvPr id="17" name="Picture 16" descr="A close up of a sign&#10;&#10;Description automatically generated">
            <a:extLst>
              <a:ext uri="{FF2B5EF4-FFF2-40B4-BE49-F238E27FC236}">
                <a16:creationId xmlns:a16="http://schemas.microsoft.com/office/drawing/2014/main" id="{F10978D5-E9BA-40A5-B9D1-3F1C37586C7B}"/>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482469" y="2826574"/>
            <a:ext cx="521038" cy="362209"/>
          </a:xfrm>
          <a:prstGeom prst="rect">
            <a:avLst/>
          </a:prstGeom>
        </p:spPr>
      </p:pic>
      <p:pic>
        <p:nvPicPr>
          <p:cNvPr id="20" name="Picture 19" descr="A picture containing drawing&#10;&#10;Description automatically generated">
            <a:extLst>
              <a:ext uri="{FF2B5EF4-FFF2-40B4-BE49-F238E27FC236}">
                <a16:creationId xmlns:a16="http://schemas.microsoft.com/office/drawing/2014/main" id="{B09D07A5-EE1A-4DBA-97A3-0137A2FE4FF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269552" y="2764067"/>
            <a:ext cx="487221" cy="487221"/>
          </a:xfrm>
          <a:prstGeom prst="ellipse">
            <a:avLst/>
          </a:prstGeom>
        </p:spPr>
      </p:pic>
      <p:sp>
        <p:nvSpPr>
          <p:cNvPr id="21" name="Rectangle 20">
            <a:extLst>
              <a:ext uri="{FF2B5EF4-FFF2-40B4-BE49-F238E27FC236}">
                <a16:creationId xmlns:a16="http://schemas.microsoft.com/office/drawing/2014/main" id="{21CECACF-5C74-4EFE-BE87-D10BAB137609}"/>
              </a:ext>
            </a:extLst>
          </p:cNvPr>
          <p:cNvSpPr/>
          <p:nvPr/>
        </p:nvSpPr>
        <p:spPr>
          <a:xfrm>
            <a:off x="1370524" y="2311945"/>
            <a:ext cx="2127200" cy="646331"/>
          </a:xfrm>
          <a:prstGeom prst="rect">
            <a:avLst/>
          </a:prstGeom>
          <a:noFill/>
        </p:spPr>
        <p:txBody>
          <a:bodyPr wrap="square" lIns="91440" tIns="45720" rIns="91440" bIns="45720">
            <a:spAutoFit/>
          </a:bodyPr>
          <a:lstStyle/>
          <a:p>
            <a:pPr algn="ctr"/>
            <a:r>
              <a:rPr lang="en-GB" sz="36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Channels</a:t>
            </a:r>
            <a:endParaRPr lang="en-GB" sz="36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pic>
        <p:nvPicPr>
          <p:cNvPr id="23" name="Graphic 22" descr="Line arrow Clockwise curve">
            <a:extLst>
              <a:ext uri="{FF2B5EF4-FFF2-40B4-BE49-F238E27FC236}">
                <a16:creationId xmlns:a16="http://schemas.microsoft.com/office/drawing/2014/main" id="{DB544C9A-F5EA-4C23-B417-B42038B2A813}"/>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rot="18984189">
            <a:off x="3339664" y="2501130"/>
            <a:ext cx="914400" cy="914400"/>
          </a:xfrm>
          <a:prstGeom prst="rect">
            <a:avLst/>
          </a:prstGeom>
        </p:spPr>
      </p:pic>
      <p:pic>
        <p:nvPicPr>
          <p:cNvPr id="25" name="Graphic 24" descr="Line arrow Clockwise curve">
            <a:extLst>
              <a:ext uri="{FF2B5EF4-FFF2-40B4-BE49-F238E27FC236}">
                <a16:creationId xmlns:a16="http://schemas.microsoft.com/office/drawing/2014/main" id="{4CA97EA4-7ED0-489C-8D90-0D8EAF1BEED7}"/>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rot="2615811" flipH="1">
            <a:off x="7966471" y="2501076"/>
            <a:ext cx="914400" cy="914400"/>
          </a:xfrm>
          <a:prstGeom prst="rect">
            <a:avLst/>
          </a:prstGeom>
        </p:spPr>
      </p:pic>
      <p:sp>
        <p:nvSpPr>
          <p:cNvPr id="26" name="Rectangle 25">
            <a:extLst>
              <a:ext uri="{FF2B5EF4-FFF2-40B4-BE49-F238E27FC236}">
                <a16:creationId xmlns:a16="http://schemas.microsoft.com/office/drawing/2014/main" id="{3848B13B-4423-440D-9A51-79740178DB21}"/>
              </a:ext>
            </a:extLst>
          </p:cNvPr>
          <p:cNvSpPr/>
          <p:nvPr/>
        </p:nvSpPr>
        <p:spPr>
          <a:xfrm>
            <a:off x="8534657" y="2311945"/>
            <a:ext cx="3160810" cy="646331"/>
          </a:xfrm>
          <a:prstGeom prst="rect">
            <a:avLst/>
          </a:prstGeom>
          <a:noFill/>
        </p:spPr>
        <p:txBody>
          <a:bodyPr wrap="square" lIns="91440" tIns="45720" rIns="91440" bIns="45720">
            <a:spAutoFit/>
          </a:bodyPr>
          <a:lstStyle/>
          <a:p>
            <a:pPr algn="ctr"/>
            <a:r>
              <a:rPr lang="en-GB" sz="36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Social Media</a:t>
            </a:r>
            <a:endParaRPr lang="en-GB" sz="36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sp>
        <p:nvSpPr>
          <p:cNvPr id="27" name="Rectangle 26">
            <a:extLst>
              <a:ext uri="{FF2B5EF4-FFF2-40B4-BE49-F238E27FC236}">
                <a16:creationId xmlns:a16="http://schemas.microsoft.com/office/drawing/2014/main" id="{40079BDF-CD1D-432A-90F3-6EE2EA48A947}"/>
              </a:ext>
            </a:extLst>
          </p:cNvPr>
          <p:cNvSpPr/>
          <p:nvPr/>
        </p:nvSpPr>
        <p:spPr>
          <a:xfrm>
            <a:off x="4364506" y="3321423"/>
            <a:ext cx="3767783" cy="769441"/>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Fragmentation</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pic>
        <p:nvPicPr>
          <p:cNvPr id="29" name="Graphic 28" descr="Connections">
            <a:extLst>
              <a:ext uri="{FF2B5EF4-FFF2-40B4-BE49-F238E27FC236}">
                <a16:creationId xmlns:a16="http://schemas.microsoft.com/office/drawing/2014/main" id="{6B7C1459-FFD8-472A-ABC9-5529EC849CEC}"/>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1163499" y="2311891"/>
            <a:ext cx="2860589" cy="2860589"/>
          </a:xfrm>
          <a:prstGeom prst="rect">
            <a:avLst/>
          </a:prstGeom>
        </p:spPr>
      </p:pic>
      <p:pic>
        <p:nvPicPr>
          <p:cNvPr id="31" name="Graphic 30" descr="Advertising">
            <a:extLst>
              <a:ext uri="{FF2B5EF4-FFF2-40B4-BE49-F238E27FC236}">
                <a16:creationId xmlns:a16="http://schemas.microsoft.com/office/drawing/2014/main" id="{45FC050F-7A12-4897-93A8-7B1D9ACC01DE}"/>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8521099" y="2261973"/>
            <a:ext cx="2685376" cy="2685376"/>
          </a:xfrm>
          <a:prstGeom prst="rect">
            <a:avLst/>
          </a:prstGeom>
        </p:spPr>
      </p:pic>
      <p:pic>
        <p:nvPicPr>
          <p:cNvPr id="33" name="Graphic 32" descr="Nervous face with no fill">
            <a:extLst>
              <a:ext uri="{FF2B5EF4-FFF2-40B4-BE49-F238E27FC236}">
                <a16:creationId xmlns:a16="http://schemas.microsoft.com/office/drawing/2014/main" id="{FFDAF4D3-276B-4D5F-BB38-63218743FFDF}"/>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a:off x="9374899" y="2824269"/>
            <a:ext cx="914400" cy="914400"/>
          </a:xfrm>
          <a:prstGeom prst="rect">
            <a:avLst/>
          </a:prstGeom>
        </p:spPr>
      </p:pic>
      <p:pic>
        <p:nvPicPr>
          <p:cNvPr id="34" name="New Recording 8">
            <a:hlinkClick r:id="" action="ppaction://media"/>
            <a:extLst>
              <a:ext uri="{FF2B5EF4-FFF2-40B4-BE49-F238E27FC236}">
                <a16:creationId xmlns:a16="http://schemas.microsoft.com/office/drawing/2014/main" id="{443BCB16-451D-4419-8B41-75B06221487F}"/>
              </a:ext>
            </a:extLst>
          </p:cNvPr>
          <p:cNvPicPr>
            <a:picLocks noChangeAspect="1"/>
          </p:cNvPicPr>
          <p:nvPr>
            <a:audioFile r:link="rId2"/>
            <p:extLst>
              <p:ext uri="{DAA4B4D4-6D71-4841-9C94-3DE7FCFB9230}">
                <p14:media xmlns:p14="http://schemas.microsoft.com/office/powerpoint/2010/main" r:embed="rId1"/>
              </p:ext>
            </p:extLst>
          </p:nvPr>
        </p:nvPicPr>
        <p:blipFill>
          <a:blip r:embed="rId21"/>
          <a:stretch>
            <a:fillRect/>
          </a:stretch>
        </p:blipFill>
        <p:spPr>
          <a:xfrm>
            <a:off x="0" y="0"/>
            <a:ext cx="609600" cy="609600"/>
          </a:xfrm>
          <a:prstGeom prst="rect">
            <a:avLst/>
          </a:prstGeom>
        </p:spPr>
      </p:pic>
    </p:spTree>
    <p:extLst>
      <p:ext uri="{BB962C8B-B14F-4D97-AF65-F5344CB8AC3E}">
        <p14:creationId xmlns:p14="http://schemas.microsoft.com/office/powerpoint/2010/main" val="1876883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700" fill="hold"/>
                                        <p:tgtEl>
                                          <p:spTgt spid="34"/>
                                        </p:tgtEl>
                                      </p:cBhvr>
                                    </p:cmd>
                                  </p:childTnLst>
                                </p:cTn>
                              </p:par>
                              <p:par>
                                <p:cTn id="7" presetID="1" presetClass="entr" presetSubtype="0" fill="hold" nodeType="withEffect">
                                  <p:stCondLst>
                                    <p:cond delay="0"/>
                                  </p:stCondLst>
                                  <p:iterate type="lt">
                                    <p:tmAbs val="300"/>
                                  </p:iterate>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42" presetClass="entr" presetSubtype="0" fill="hold" grpId="0" nodeType="withEffect">
                                  <p:stCondLst>
                                    <p:cond delay="200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2100"/>
                                        <p:tgtEl>
                                          <p:spTgt spid="7"/>
                                        </p:tgtEl>
                                      </p:cBhvr>
                                    </p:animEffect>
                                    <p:anim calcmode="lin" valueType="num">
                                      <p:cBhvr>
                                        <p:cTn id="12" dur="2100" fill="hold"/>
                                        <p:tgtEl>
                                          <p:spTgt spid="7"/>
                                        </p:tgtEl>
                                        <p:attrNameLst>
                                          <p:attrName>ppt_x</p:attrName>
                                        </p:attrNameLst>
                                      </p:cBhvr>
                                      <p:tavLst>
                                        <p:tav tm="0">
                                          <p:val>
                                            <p:strVal val="#ppt_x"/>
                                          </p:val>
                                        </p:tav>
                                        <p:tav tm="100000">
                                          <p:val>
                                            <p:strVal val="#ppt_x"/>
                                          </p:val>
                                        </p:tav>
                                      </p:tavLst>
                                    </p:anim>
                                    <p:anim calcmode="lin" valueType="num">
                                      <p:cBhvr>
                                        <p:cTn id="13" dur="2100" fill="hold"/>
                                        <p:tgtEl>
                                          <p:spTgt spid="7"/>
                                        </p:tgtEl>
                                        <p:attrNameLst>
                                          <p:attrName>ppt_y</p:attrName>
                                        </p:attrNameLst>
                                      </p:cBhvr>
                                      <p:tavLst>
                                        <p:tav tm="0">
                                          <p:val>
                                            <p:strVal val="#ppt_y+.1"/>
                                          </p:val>
                                        </p:tav>
                                        <p:tav tm="100000">
                                          <p:val>
                                            <p:strVal val="#ppt_y"/>
                                          </p:val>
                                        </p:tav>
                                      </p:tavLst>
                                    </p:anim>
                                  </p:childTnLst>
                                </p:cTn>
                              </p:par>
                              <p:par>
                                <p:cTn id="14" presetID="1" presetClass="entr" presetSubtype="0" fill="hold" nodeType="withEffect">
                                  <p:stCondLst>
                                    <p:cond delay="4200"/>
                                  </p:stCondLst>
                                  <p:childTnLst>
                                    <p:set>
                                      <p:cBhvr>
                                        <p:cTn id="15" dur="1" fill="hold">
                                          <p:stCondLst>
                                            <p:cond delay="0"/>
                                          </p:stCondLst>
                                        </p:cTn>
                                        <p:tgtEl>
                                          <p:spTgt spid="10"/>
                                        </p:tgtEl>
                                        <p:attrNameLst>
                                          <p:attrName>style.visibility</p:attrName>
                                        </p:attrNameLst>
                                      </p:cBhvr>
                                      <p:to>
                                        <p:strVal val="visible"/>
                                      </p:to>
                                    </p:set>
                                  </p:childTnLst>
                                </p:cTn>
                              </p:par>
                              <p:par>
                                <p:cTn id="16" presetID="1" presetClass="entr" presetSubtype="0" fill="hold" nodeType="withEffect">
                                  <p:stCondLst>
                                    <p:cond delay="4900"/>
                                  </p:stCondLst>
                                  <p:childTnLst>
                                    <p:set>
                                      <p:cBhvr>
                                        <p:cTn id="17" dur="1" fill="hold">
                                          <p:stCondLst>
                                            <p:cond delay="0"/>
                                          </p:stCondLst>
                                        </p:cTn>
                                        <p:tgtEl>
                                          <p:spTgt spid="17"/>
                                        </p:tgtEl>
                                        <p:attrNameLst>
                                          <p:attrName>style.visibility</p:attrName>
                                        </p:attrNameLst>
                                      </p:cBhvr>
                                      <p:to>
                                        <p:strVal val="visible"/>
                                      </p:to>
                                    </p:set>
                                  </p:childTnLst>
                                </p:cTn>
                              </p:par>
                              <p:par>
                                <p:cTn id="18" presetID="1" presetClass="entr" presetSubtype="0" fill="hold" nodeType="withEffect">
                                  <p:stCondLst>
                                    <p:cond delay="5500"/>
                                  </p:stCondLst>
                                  <p:childTnLst>
                                    <p:set>
                                      <p:cBhvr>
                                        <p:cTn id="19" dur="1" fill="hold">
                                          <p:stCondLst>
                                            <p:cond delay="0"/>
                                          </p:stCondLst>
                                        </p:cTn>
                                        <p:tgtEl>
                                          <p:spTgt spid="12"/>
                                        </p:tgtEl>
                                        <p:attrNameLst>
                                          <p:attrName>style.visibility</p:attrName>
                                        </p:attrNameLst>
                                      </p:cBhvr>
                                      <p:to>
                                        <p:strVal val="visible"/>
                                      </p:to>
                                    </p:set>
                                  </p:childTnLst>
                                </p:cTn>
                              </p:par>
                              <p:par>
                                <p:cTn id="20" presetID="1" presetClass="entr" presetSubtype="0" fill="hold" nodeType="withEffect">
                                  <p:stCondLst>
                                    <p:cond delay="6200"/>
                                  </p:stCondLst>
                                  <p:childTnLst>
                                    <p:set>
                                      <p:cBhvr>
                                        <p:cTn id="21" dur="1" fill="hold">
                                          <p:stCondLst>
                                            <p:cond delay="0"/>
                                          </p:stCondLst>
                                        </p:cTn>
                                        <p:tgtEl>
                                          <p:spTgt spid="20"/>
                                        </p:tgtEl>
                                        <p:attrNameLst>
                                          <p:attrName>style.visibility</p:attrName>
                                        </p:attrNameLst>
                                      </p:cBhvr>
                                      <p:to>
                                        <p:strVal val="visible"/>
                                      </p:to>
                                    </p:set>
                                  </p:childTnLst>
                                </p:cTn>
                              </p:par>
                              <p:par>
                                <p:cTn id="22" presetID="1" presetClass="entr" presetSubtype="0" fill="hold" nodeType="withEffect">
                                  <p:stCondLst>
                                    <p:cond delay="6800"/>
                                  </p:stCondLst>
                                  <p:childTnLst>
                                    <p:set>
                                      <p:cBhvr>
                                        <p:cTn id="23" dur="1" fill="hold">
                                          <p:stCondLst>
                                            <p:cond delay="0"/>
                                          </p:stCondLst>
                                        </p:cTn>
                                        <p:tgtEl>
                                          <p:spTgt spid="14"/>
                                        </p:tgtEl>
                                        <p:attrNameLst>
                                          <p:attrName>style.visibility</p:attrName>
                                        </p:attrNameLst>
                                      </p:cBhvr>
                                      <p:to>
                                        <p:strVal val="visible"/>
                                      </p:to>
                                    </p:set>
                                  </p:childTnLst>
                                </p:cTn>
                              </p:par>
                              <p:par>
                                <p:cTn id="24" presetID="22" presetClass="entr" presetSubtype="4" fill="hold" nodeType="withEffect">
                                  <p:stCondLst>
                                    <p:cond delay="20900"/>
                                  </p:stCondLst>
                                  <p:childTnLst>
                                    <p:set>
                                      <p:cBhvr>
                                        <p:cTn id="25" dur="1" fill="hold">
                                          <p:stCondLst>
                                            <p:cond delay="0"/>
                                          </p:stCondLst>
                                        </p:cTn>
                                        <p:tgtEl>
                                          <p:spTgt spid="23"/>
                                        </p:tgtEl>
                                        <p:attrNameLst>
                                          <p:attrName>style.visibility</p:attrName>
                                        </p:attrNameLst>
                                      </p:cBhvr>
                                      <p:to>
                                        <p:strVal val="visible"/>
                                      </p:to>
                                    </p:set>
                                    <p:animEffect transition="in" filter="wipe(down)">
                                      <p:cBhvr>
                                        <p:cTn id="26" dur="500"/>
                                        <p:tgtEl>
                                          <p:spTgt spid="23"/>
                                        </p:tgtEl>
                                      </p:cBhvr>
                                    </p:animEffect>
                                  </p:childTnLst>
                                </p:cTn>
                              </p:par>
                              <p:par>
                                <p:cTn id="27" presetID="42" presetClass="entr" presetSubtype="0" fill="hold" grpId="0" nodeType="withEffect">
                                  <p:stCondLst>
                                    <p:cond delay="21500"/>
                                  </p:stCondLst>
                                  <p:childTnLst>
                                    <p:set>
                                      <p:cBhvr>
                                        <p:cTn id="28" dur="1" fill="hold">
                                          <p:stCondLst>
                                            <p:cond delay="0"/>
                                          </p:stCondLst>
                                        </p:cTn>
                                        <p:tgtEl>
                                          <p:spTgt spid="21"/>
                                        </p:tgtEl>
                                        <p:attrNameLst>
                                          <p:attrName>style.visibility</p:attrName>
                                        </p:attrNameLst>
                                      </p:cBhvr>
                                      <p:to>
                                        <p:strVal val="visible"/>
                                      </p:to>
                                    </p:set>
                                    <p:animEffect transition="in" filter="fade">
                                      <p:cBhvr>
                                        <p:cTn id="29" dur="1000"/>
                                        <p:tgtEl>
                                          <p:spTgt spid="21"/>
                                        </p:tgtEl>
                                      </p:cBhvr>
                                    </p:animEffect>
                                    <p:anim calcmode="lin" valueType="num">
                                      <p:cBhvr>
                                        <p:cTn id="30" dur="1000" fill="hold"/>
                                        <p:tgtEl>
                                          <p:spTgt spid="21"/>
                                        </p:tgtEl>
                                        <p:attrNameLst>
                                          <p:attrName>ppt_x</p:attrName>
                                        </p:attrNameLst>
                                      </p:cBhvr>
                                      <p:tavLst>
                                        <p:tav tm="0">
                                          <p:val>
                                            <p:strVal val="#ppt_x"/>
                                          </p:val>
                                        </p:tav>
                                        <p:tav tm="100000">
                                          <p:val>
                                            <p:strVal val="#ppt_x"/>
                                          </p:val>
                                        </p:tav>
                                      </p:tavLst>
                                    </p:anim>
                                    <p:anim calcmode="lin" valueType="num">
                                      <p:cBhvr>
                                        <p:cTn id="31" dur="1000" fill="hold"/>
                                        <p:tgtEl>
                                          <p:spTgt spid="21"/>
                                        </p:tgtEl>
                                        <p:attrNameLst>
                                          <p:attrName>ppt_y</p:attrName>
                                        </p:attrNameLst>
                                      </p:cBhvr>
                                      <p:tavLst>
                                        <p:tav tm="0">
                                          <p:val>
                                            <p:strVal val="#ppt_y+.1"/>
                                          </p:val>
                                        </p:tav>
                                        <p:tav tm="100000">
                                          <p:val>
                                            <p:strVal val="#ppt_y"/>
                                          </p:val>
                                        </p:tav>
                                      </p:tavLst>
                                    </p:anim>
                                  </p:childTnLst>
                                </p:cTn>
                              </p:par>
                              <p:par>
                                <p:cTn id="32" presetID="22" presetClass="entr" presetSubtype="8" fill="hold" nodeType="withEffect">
                                  <p:stCondLst>
                                    <p:cond delay="22600"/>
                                  </p:stCondLst>
                                  <p:childTnLst>
                                    <p:set>
                                      <p:cBhvr>
                                        <p:cTn id="33" dur="1" fill="hold">
                                          <p:stCondLst>
                                            <p:cond delay="0"/>
                                          </p:stCondLst>
                                        </p:cTn>
                                        <p:tgtEl>
                                          <p:spTgt spid="25"/>
                                        </p:tgtEl>
                                        <p:attrNameLst>
                                          <p:attrName>style.visibility</p:attrName>
                                        </p:attrNameLst>
                                      </p:cBhvr>
                                      <p:to>
                                        <p:strVal val="visible"/>
                                      </p:to>
                                    </p:set>
                                    <p:animEffect transition="in" filter="wipe(left)">
                                      <p:cBhvr>
                                        <p:cTn id="34" dur="500"/>
                                        <p:tgtEl>
                                          <p:spTgt spid="25"/>
                                        </p:tgtEl>
                                      </p:cBhvr>
                                    </p:animEffect>
                                  </p:childTnLst>
                                </p:cTn>
                              </p:par>
                              <p:par>
                                <p:cTn id="35" presetID="42" presetClass="entr" presetSubtype="0" fill="hold" grpId="0" nodeType="withEffect">
                                  <p:stCondLst>
                                    <p:cond delay="23300"/>
                                  </p:stCondLst>
                                  <p:childTnLst>
                                    <p:set>
                                      <p:cBhvr>
                                        <p:cTn id="36" dur="1" fill="hold">
                                          <p:stCondLst>
                                            <p:cond delay="0"/>
                                          </p:stCondLst>
                                        </p:cTn>
                                        <p:tgtEl>
                                          <p:spTgt spid="26"/>
                                        </p:tgtEl>
                                        <p:attrNameLst>
                                          <p:attrName>style.visibility</p:attrName>
                                        </p:attrNameLst>
                                      </p:cBhvr>
                                      <p:to>
                                        <p:strVal val="visible"/>
                                      </p:to>
                                    </p:set>
                                    <p:animEffect transition="in" filter="fade">
                                      <p:cBhvr>
                                        <p:cTn id="37" dur="1000"/>
                                        <p:tgtEl>
                                          <p:spTgt spid="26"/>
                                        </p:tgtEl>
                                      </p:cBhvr>
                                    </p:animEffect>
                                    <p:anim calcmode="lin" valueType="num">
                                      <p:cBhvr>
                                        <p:cTn id="38" dur="1000" fill="hold"/>
                                        <p:tgtEl>
                                          <p:spTgt spid="26"/>
                                        </p:tgtEl>
                                        <p:attrNameLst>
                                          <p:attrName>ppt_x</p:attrName>
                                        </p:attrNameLst>
                                      </p:cBhvr>
                                      <p:tavLst>
                                        <p:tav tm="0">
                                          <p:val>
                                            <p:strVal val="#ppt_x"/>
                                          </p:val>
                                        </p:tav>
                                        <p:tav tm="100000">
                                          <p:val>
                                            <p:strVal val="#ppt_x"/>
                                          </p:val>
                                        </p:tav>
                                      </p:tavLst>
                                    </p:anim>
                                    <p:anim calcmode="lin" valueType="num">
                                      <p:cBhvr>
                                        <p:cTn id="39" dur="1000" fill="hold"/>
                                        <p:tgtEl>
                                          <p:spTgt spid="26"/>
                                        </p:tgtEl>
                                        <p:attrNameLst>
                                          <p:attrName>ppt_y</p:attrName>
                                        </p:attrNameLst>
                                      </p:cBhvr>
                                      <p:tavLst>
                                        <p:tav tm="0">
                                          <p:val>
                                            <p:strVal val="#ppt_y+.1"/>
                                          </p:val>
                                        </p:tav>
                                        <p:tav tm="100000">
                                          <p:val>
                                            <p:strVal val="#ppt_y"/>
                                          </p:val>
                                        </p:tav>
                                      </p:tavLst>
                                    </p:anim>
                                  </p:childTnLst>
                                </p:cTn>
                              </p:par>
                              <p:par>
                                <p:cTn id="40" presetID="10" presetClass="exit" presetSubtype="0" fill="hold" grpId="1" nodeType="withEffect">
                                  <p:stCondLst>
                                    <p:cond delay="25000"/>
                                  </p:stCondLst>
                                  <p:childTnLst>
                                    <p:animEffect transition="out" filter="fade">
                                      <p:cBhvr>
                                        <p:cTn id="41" dur="500"/>
                                        <p:tgtEl>
                                          <p:spTgt spid="7"/>
                                        </p:tgtEl>
                                      </p:cBhvr>
                                    </p:animEffect>
                                    <p:set>
                                      <p:cBhvr>
                                        <p:cTn id="42" dur="1" fill="hold">
                                          <p:stCondLst>
                                            <p:cond delay="499"/>
                                          </p:stCondLst>
                                        </p:cTn>
                                        <p:tgtEl>
                                          <p:spTgt spid="7"/>
                                        </p:tgtEl>
                                        <p:attrNameLst>
                                          <p:attrName>style.visibility</p:attrName>
                                        </p:attrNameLst>
                                      </p:cBhvr>
                                      <p:to>
                                        <p:strVal val="hidden"/>
                                      </p:to>
                                    </p:set>
                                  </p:childTnLst>
                                </p:cTn>
                              </p:par>
                              <p:par>
                                <p:cTn id="43" presetID="10" presetClass="exit" presetSubtype="0" fill="hold" nodeType="withEffect">
                                  <p:stCondLst>
                                    <p:cond delay="25000"/>
                                  </p:stCondLst>
                                  <p:childTnLst>
                                    <p:animEffect transition="out" filter="fade">
                                      <p:cBhvr>
                                        <p:cTn id="44" dur="500"/>
                                        <p:tgtEl>
                                          <p:spTgt spid="10"/>
                                        </p:tgtEl>
                                      </p:cBhvr>
                                    </p:animEffect>
                                    <p:set>
                                      <p:cBhvr>
                                        <p:cTn id="45" dur="1" fill="hold">
                                          <p:stCondLst>
                                            <p:cond delay="499"/>
                                          </p:stCondLst>
                                        </p:cTn>
                                        <p:tgtEl>
                                          <p:spTgt spid="10"/>
                                        </p:tgtEl>
                                        <p:attrNameLst>
                                          <p:attrName>style.visibility</p:attrName>
                                        </p:attrNameLst>
                                      </p:cBhvr>
                                      <p:to>
                                        <p:strVal val="hidden"/>
                                      </p:to>
                                    </p:set>
                                  </p:childTnLst>
                                </p:cTn>
                              </p:par>
                              <p:par>
                                <p:cTn id="46" presetID="10" presetClass="exit" presetSubtype="0" fill="hold" nodeType="withEffect">
                                  <p:stCondLst>
                                    <p:cond delay="25000"/>
                                  </p:stCondLst>
                                  <p:childTnLst>
                                    <p:animEffect transition="out" filter="fade">
                                      <p:cBhvr>
                                        <p:cTn id="47" dur="500"/>
                                        <p:tgtEl>
                                          <p:spTgt spid="17"/>
                                        </p:tgtEl>
                                      </p:cBhvr>
                                    </p:animEffect>
                                    <p:set>
                                      <p:cBhvr>
                                        <p:cTn id="48" dur="1" fill="hold">
                                          <p:stCondLst>
                                            <p:cond delay="499"/>
                                          </p:stCondLst>
                                        </p:cTn>
                                        <p:tgtEl>
                                          <p:spTgt spid="17"/>
                                        </p:tgtEl>
                                        <p:attrNameLst>
                                          <p:attrName>style.visibility</p:attrName>
                                        </p:attrNameLst>
                                      </p:cBhvr>
                                      <p:to>
                                        <p:strVal val="hidden"/>
                                      </p:to>
                                    </p:set>
                                  </p:childTnLst>
                                </p:cTn>
                              </p:par>
                              <p:par>
                                <p:cTn id="49" presetID="10" presetClass="exit" presetSubtype="0" fill="hold" nodeType="withEffect">
                                  <p:stCondLst>
                                    <p:cond delay="25000"/>
                                  </p:stCondLst>
                                  <p:childTnLst>
                                    <p:animEffect transition="out" filter="fade">
                                      <p:cBhvr>
                                        <p:cTn id="50" dur="500"/>
                                        <p:tgtEl>
                                          <p:spTgt spid="12"/>
                                        </p:tgtEl>
                                      </p:cBhvr>
                                    </p:animEffect>
                                    <p:set>
                                      <p:cBhvr>
                                        <p:cTn id="51" dur="1" fill="hold">
                                          <p:stCondLst>
                                            <p:cond delay="499"/>
                                          </p:stCondLst>
                                        </p:cTn>
                                        <p:tgtEl>
                                          <p:spTgt spid="12"/>
                                        </p:tgtEl>
                                        <p:attrNameLst>
                                          <p:attrName>style.visibility</p:attrName>
                                        </p:attrNameLst>
                                      </p:cBhvr>
                                      <p:to>
                                        <p:strVal val="hidden"/>
                                      </p:to>
                                    </p:set>
                                  </p:childTnLst>
                                </p:cTn>
                              </p:par>
                              <p:par>
                                <p:cTn id="52" presetID="10" presetClass="exit" presetSubtype="0" fill="hold" nodeType="withEffect">
                                  <p:stCondLst>
                                    <p:cond delay="25000"/>
                                  </p:stCondLst>
                                  <p:childTnLst>
                                    <p:animEffect transition="out" filter="fade">
                                      <p:cBhvr>
                                        <p:cTn id="53" dur="500"/>
                                        <p:tgtEl>
                                          <p:spTgt spid="20"/>
                                        </p:tgtEl>
                                      </p:cBhvr>
                                    </p:animEffect>
                                    <p:set>
                                      <p:cBhvr>
                                        <p:cTn id="54" dur="1" fill="hold">
                                          <p:stCondLst>
                                            <p:cond delay="499"/>
                                          </p:stCondLst>
                                        </p:cTn>
                                        <p:tgtEl>
                                          <p:spTgt spid="20"/>
                                        </p:tgtEl>
                                        <p:attrNameLst>
                                          <p:attrName>style.visibility</p:attrName>
                                        </p:attrNameLst>
                                      </p:cBhvr>
                                      <p:to>
                                        <p:strVal val="hidden"/>
                                      </p:to>
                                    </p:set>
                                  </p:childTnLst>
                                </p:cTn>
                              </p:par>
                              <p:par>
                                <p:cTn id="55" presetID="10" presetClass="exit" presetSubtype="0" fill="hold" nodeType="withEffect">
                                  <p:stCondLst>
                                    <p:cond delay="25000"/>
                                  </p:stCondLst>
                                  <p:childTnLst>
                                    <p:animEffect transition="out" filter="fade">
                                      <p:cBhvr>
                                        <p:cTn id="56" dur="500"/>
                                        <p:tgtEl>
                                          <p:spTgt spid="14"/>
                                        </p:tgtEl>
                                      </p:cBhvr>
                                    </p:animEffect>
                                    <p:set>
                                      <p:cBhvr>
                                        <p:cTn id="57" dur="1" fill="hold">
                                          <p:stCondLst>
                                            <p:cond delay="499"/>
                                          </p:stCondLst>
                                        </p:cTn>
                                        <p:tgtEl>
                                          <p:spTgt spid="14"/>
                                        </p:tgtEl>
                                        <p:attrNameLst>
                                          <p:attrName>style.visibility</p:attrName>
                                        </p:attrNameLst>
                                      </p:cBhvr>
                                      <p:to>
                                        <p:strVal val="hidden"/>
                                      </p:to>
                                    </p:set>
                                  </p:childTnLst>
                                </p:cTn>
                              </p:par>
                              <p:par>
                                <p:cTn id="58" presetID="10" presetClass="exit" presetSubtype="0" fill="hold" nodeType="withEffect">
                                  <p:stCondLst>
                                    <p:cond delay="25000"/>
                                  </p:stCondLst>
                                  <p:childTnLst>
                                    <p:animEffect transition="out" filter="fade">
                                      <p:cBhvr>
                                        <p:cTn id="59" dur="500"/>
                                        <p:tgtEl>
                                          <p:spTgt spid="23"/>
                                        </p:tgtEl>
                                      </p:cBhvr>
                                    </p:animEffect>
                                    <p:set>
                                      <p:cBhvr>
                                        <p:cTn id="60" dur="1" fill="hold">
                                          <p:stCondLst>
                                            <p:cond delay="499"/>
                                          </p:stCondLst>
                                        </p:cTn>
                                        <p:tgtEl>
                                          <p:spTgt spid="23"/>
                                        </p:tgtEl>
                                        <p:attrNameLst>
                                          <p:attrName>style.visibility</p:attrName>
                                        </p:attrNameLst>
                                      </p:cBhvr>
                                      <p:to>
                                        <p:strVal val="hidden"/>
                                      </p:to>
                                    </p:set>
                                  </p:childTnLst>
                                </p:cTn>
                              </p:par>
                              <p:par>
                                <p:cTn id="61" presetID="10" presetClass="exit" presetSubtype="0" fill="hold" grpId="1" nodeType="withEffect">
                                  <p:stCondLst>
                                    <p:cond delay="25000"/>
                                  </p:stCondLst>
                                  <p:childTnLst>
                                    <p:animEffect transition="out" filter="fade">
                                      <p:cBhvr>
                                        <p:cTn id="62" dur="500"/>
                                        <p:tgtEl>
                                          <p:spTgt spid="21"/>
                                        </p:tgtEl>
                                      </p:cBhvr>
                                    </p:animEffect>
                                    <p:set>
                                      <p:cBhvr>
                                        <p:cTn id="63" dur="1" fill="hold">
                                          <p:stCondLst>
                                            <p:cond delay="499"/>
                                          </p:stCondLst>
                                        </p:cTn>
                                        <p:tgtEl>
                                          <p:spTgt spid="21"/>
                                        </p:tgtEl>
                                        <p:attrNameLst>
                                          <p:attrName>style.visibility</p:attrName>
                                        </p:attrNameLst>
                                      </p:cBhvr>
                                      <p:to>
                                        <p:strVal val="hidden"/>
                                      </p:to>
                                    </p:set>
                                  </p:childTnLst>
                                </p:cTn>
                              </p:par>
                              <p:par>
                                <p:cTn id="64" presetID="10" presetClass="exit" presetSubtype="0" fill="hold" nodeType="withEffect">
                                  <p:stCondLst>
                                    <p:cond delay="25000"/>
                                  </p:stCondLst>
                                  <p:childTnLst>
                                    <p:animEffect transition="out" filter="fade">
                                      <p:cBhvr>
                                        <p:cTn id="65" dur="500"/>
                                        <p:tgtEl>
                                          <p:spTgt spid="25"/>
                                        </p:tgtEl>
                                      </p:cBhvr>
                                    </p:animEffect>
                                    <p:set>
                                      <p:cBhvr>
                                        <p:cTn id="66" dur="1" fill="hold">
                                          <p:stCondLst>
                                            <p:cond delay="499"/>
                                          </p:stCondLst>
                                        </p:cTn>
                                        <p:tgtEl>
                                          <p:spTgt spid="25"/>
                                        </p:tgtEl>
                                        <p:attrNameLst>
                                          <p:attrName>style.visibility</p:attrName>
                                        </p:attrNameLst>
                                      </p:cBhvr>
                                      <p:to>
                                        <p:strVal val="hidden"/>
                                      </p:to>
                                    </p:set>
                                  </p:childTnLst>
                                </p:cTn>
                              </p:par>
                              <p:par>
                                <p:cTn id="67" presetID="10" presetClass="exit" presetSubtype="0" fill="hold" grpId="1" nodeType="withEffect">
                                  <p:stCondLst>
                                    <p:cond delay="25000"/>
                                  </p:stCondLst>
                                  <p:childTnLst>
                                    <p:animEffect transition="out" filter="fade">
                                      <p:cBhvr>
                                        <p:cTn id="68" dur="500"/>
                                        <p:tgtEl>
                                          <p:spTgt spid="26"/>
                                        </p:tgtEl>
                                      </p:cBhvr>
                                    </p:animEffect>
                                    <p:set>
                                      <p:cBhvr>
                                        <p:cTn id="69" dur="1" fill="hold">
                                          <p:stCondLst>
                                            <p:cond delay="499"/>
                                          </p:stCondLst>
                                        </p:cTn>
                                        <p:tgtEl>
                                          <p:spTgt spid="26"/>
                                        </p:tgtEl>
                                        <p:attrNameLst>
                                          <p:attrName>style.visibility</p:attrName>
                                        </p:attrNameLst>
                                      </p:cBhvr>
                                      <p:to>
                                        <p:strVal val="hidden"/>
                                      </p:to>
                                    </p:set>
                                  </p:childTnLst>
                                </p:cTn>
                              </p:par>
                              <p:par>
                                <p:cTn id="70" presetID="42" presetClass="entr" presetSubtype="0" fill="hold" grpId="0" nodeType="withEffect">
                                  <p:stCondLst>
                                    <p:cond delay="26100"/>
                                  </p:stCondLst>
                                  <p:childTnLst>
                                    <p:set>
                                      <p:cBhvr>
                                        <p:cTn id="71" dur="1" fill="hold">
                                          <p:stCondLst>
                                            <p:cond delay="0"/>
                                          </p:stCondLst>
                                        </p:cTn>
                                        <p:tgtEl>
                                          <p:spTgt spid="27"/>
                                        </p:tgtEl>
                                        <p:attrNameLst>
                                          <p:attrName>style.visibility</p:attrName>
                                        </p:attrNameLst>
                                      </p:cBhvr>
                                      <p:to>
                                        <p:strVal val="visible"/>
                                      </p:to>
                                    </p:set>
                                    <p:animEffect transition="in" filter="fade">
                                      <p:cBhvr>
                                        <p:cTn id="72" dur="1000"/>
                                        <p:tgtEl>
                                          <p:spTgt spid="27"/>
                                        </p:tgtEl>
                                      </p:cBhvr>
                                    </p:animEffect>
                                    <p:anim calcmode="lin" valueType="num">
                                      <p:cBhvr>
                                        <p:cTn id="73" dur="1000" fill="hold"/>
                                        <p:tgtEl>
                                          <p:spTgt spid="27"/>
                                        </p:tgtEl>
                                        <p:attrNameLst>
                                          <p:attrName>ppt_x</p:attrName>
                                        </p:attrNameLst>
                                      </p:cBhvr>
                                      <p:tavLst>
                                        <p:tav tm="0">
                                          <p:val>
                                            <p:strVal val="#ppt_x"/>
                                          </p:val>
                                        </p:tav>
                                        <p:tav tm="100000">
                                          <p:val>
                                            <p:strVal val="#ppt_x"/>
                                          </p:val>
                                        </p:tav>
                                      </p:tavLst>
                                    </p:anim>
                                    <p:anim calcmode="lin" valueType="num">
                                      <p:cBhvr>
                                        <p:cTn id="74" dur="1000" fill="hold"/>
                                        <p:tgtEl>
                                          <p:spTgt spid="27"/>
                                        </p:tgtEl>
                                        <p:attrNameLst>
                                          <p:attrName>ppt_y</p:attrName>
                                        </p:attrNameLst>
                                      </p:cBhvr>
                                      <p:tavLst>
                                        <p:tav tm="0">
                                          <p:val>
                                            <p:strVal val="#ppt_y+.1"/>
                                          </p:val>
                                        </p:tav>
                                        <p:tav tm="100000">
                                          <p:val>
                                            <p:strVal val="#ppt_y"/>
                                          </p:val>
                                        </p:tav>
                                      </p:tavLst>
                                    </p:anim>
                                  </p:childTnLst>
                                </p:cTn>
                              </p:par>
                              <p:par>
                                <p:cTn id="75" presetID="53" presetClass="entr" presetSubtype="16" fill="hold" nodeType="withEffect">
                                  <p:stCondLst>
                                    <p:cond delay="27300"/>
                                  </p:stCondLst>
                                  <p:childTnLst>
                                    <p:set>
                                      <p:cBhvr>
                                        <p:cTn id="76" dur="1" fill="hold">
                                          <p:stCondLst>
                                            <p:cond delay="0"/>
                                          </p:stCondLst>
                                        </p:cTn>
                                        <p:tgtEl>
                                          <p:spTgt spid="29"/>
                                        </p:tgtEl>
                                        <p:attrNameLst>
                                          <p:attrName>style.visibility</p:attrName>
                                        </p:attrNameLst>
                                      </p:cBhvr>
                                      <p:to>
                                        <p:strVal val="visible"/>
                                      </p:to>
                                    </p:set>
                                    <p:anim calcmode="lin" valueType="num">
                                      <p:cBhvr>
                                        <p:cTn id="77" dur="2000" fill="hold"/>
                                        <p:tgtEl>
                                          <p:spTgt spid="29"/>
                                        </p:tgtEl>
                                        <p:attrNameLst>
                                          <p:attrName>ppt_w</p:attrName>
                                        </p:attrNameLst>
                                      </p:cBhvr>
                                      <p:tavLst>
                                        <p:tav tm="0">
                                          <p:val>
                                            <p:fltVal val="0"/>
                                          </p:val>
                                        </p:tav>
                                        <p:tav tm="100000">
                                          <p:val>
                                            <p:strVal val="#ppt_w"/>
                                          </p:val>
                                        </p:tav>
                                      </p:tavLst>
                                    </p:anim>
                                    <p:anim calcmode="lin" valueType="num">
                                      <p:cBhvr>
                                        <p:cTn id="78" dur="2000" fill="hold"/>
                                        <p:tgtEl>
                                          <p:spTgt spid="29"/>
                                        </p:tgtEl>
                                        <p:attrNameLst>
                                          <p:attrName>ppt_h</p:attrName>
                                        </p:attrNameLst>
                                      </p:cBhvr>
                                      <p:tavLst>
                                        <p:tav tm="0">
                                          <p:val>
                                            <p:fltVal val="0"/>
                                          </p:val>
                                        </p:tav>
                                        <p:tav tm="100000">
                                          <p:val>
                                            <p:strVal val="#ppt_h"/>
                                          </p:val>
                                        </p:tav>
                                      </p:tavLst>
                                    </p:anim>
                                    <p:animEffect transition="in" filter="fade">
                                      <p:cBhvr>
                                        <p:cTn id="79" dur="2000"/>
                                        <p:tgtEl>
                                          <p:spTgt spid="29"/>
                                        </p:tgtEl>
                                      </p:cBhvr>
                                    </p:animEffect>
                                  </p:childTnLst>
                                </p:cTn>
                              </p:par>
                              <p:par>
                                <p:cTn id="80" presetID="53" presetClass="entr" presetSubtype="16" fill="hold" nodeType="withEffect">
                                  <p:stCondLst>
                                    <p:cond delay="31400"/>
                                  </p:stCondLst>
                                  <p:childTnLst>
                                    <p:set>
                                      <p:cBhvr>
                                        <p:cTn id="81" dur="1" fill="hold">
                                          <p:stCondLst>
                                            <p:cond delay="0"/>
                                          </p:stCondLst>
                                        </p:cTn>
                                        <p:tgtEl>
                                          <p:spTgt spid="31"/>
                                        </p:tgtEl>
                                        <p:attrNameLst>
                                          <p:attrName>style.visibility</p:attrName>
                                        </p:attrNameLst>
                                      </p:cBhvr>
                                      <p:to>
                                        <p:strVal val="visible"/>
                                      </p:to>
                                    </p:set>
                                    <p:anim calcmode="lin" valueType="num">
                                      <p:cBhvr>
                                        <p:cTn id="82" dur="2000" fill="hold"/>
                                        <p:tgtEl>
                                          <p:spTgt spid="31"/>
                                        </p:tgtEl>
                                        <p:attrNameLst>
                                          <p:attrName>ppt_w</p:attrName>
                                        </p:attrNameLst>
                                      </p:cBhvr>
                                      <p:tavLst>
                                        <p:tav tm="0">
                                          <p:val>
                                            <p:fltVal val="0"/>
                                          </p:val>
                                        </p:tav>
                                        <p:tav tm="100000">
                                          <p:val>
                                            <p:strVal val="#ppt_w"/>
                                          </p:val>
                                        </p:tav>
                                      </p:tavLst>
                                    </p:anim>
                                    <p:anim calcmode="lin" valueType="num">
                                      <p:cBhvr>
                                        <p:cTn id="83" dur="2000" fill="hold"/>
                                        <p:tgtEl>
                                          <p:spTgt spid="31"/>
                                        </p:tgtEl>
                                        <p:attrNameLst>
                                          <p:attrName>ppt_h</p:attrName>
                                        </p:attrNameLst>
                                      </p:cBhvr>
                                      <p:tavLst>
                                        <p:tav tm="0">
                                          <p:val>
                                            <p:fltVal val="0"/>
                                          </p:val>
                                        </p:tav>
                                        <p:tav tm="100000">
                                          <p:val>
                                            <p:strVal val="#ppt_h"/>
                                          </p:val>
                                        </p:tav>
                                      </p:tavLst>
                                    </p:anim>
                                    <p:animEffect transition="in" filter="fade">
                                      <p:cBhvr>
                                        <p:cTn id="84" dur="2000"/>
                                        <p:tgtEl>
                                          <p:spTgt spid="31"/>
                                        </p:tgtEl>
                                      </p:cBhvr>
                                    </p:animEffect>
                                  </p:childTnLst>
                                </p:cTn>
                              </p:par>
                              <p:par>
                                <p:cTn id="85" presetID="31" presetClass="entr" presetSubtype="0" fill="hold" nodeType="withEffect">
                                  <p:stCondLst>
                                    <p:cond delay="33900"/>
                                  </p:stCondLst>
                                  <p:childTnLst>
                                    <p:set>
                                      <p:cBhvr>
                                        <p:cTn id="86" dur="1" fill="hold">
                                          <p:stCondLst>
                                            <p:cond delay="0"/>
                                          </p:stCondLst>
                                        </p:cTn>
                                        <p:tgtEl>
                                          <p:spTgt spid="33"/>
                                        </p:tgtEl>
                                        <p:attrNameLst>
                                          <p:attrName>style.visibility</p:attrName>
                                        </p:attrNameLst>
                                      </p:cBhvr>
                                      <p:to>
                                        <p:strVal val="visible"/>
                                      </p:to>
                                    </p:set>
                                    <p:anim calcmode="lin" valueType="num">
                                      <p:cBhvr>
                                        <p:cTn id="87" dur="1000" fill="hold"/>
                                        <p:tgtEl>
                                          <p:spTgt spid="33"/>
                                        </p:tgtEl>
                                        <p:attrNameLst>
                                          <p:attrName>ppt_w</p:attrName>
                                        </p:attrNameLst>
                                      </p:cBhvr>
                                      <p:tavLst>
                                        <p:tav tm="0">
                                          <p:val>
                                            <p:fltVal val="0"/>
                                          </p:val>
                                        </p:tav>
                                        <p:tav tm="100000">
                                          <p:val>
                                            <p:strVal val="#ppt_w"/>
                                          </p:val>
                                        </p:tav>
                                      </p:tavLst>
                                    </p:anim>
                                    <p:anim calcmode="lin" valueType="num">
                                      <p:cBhvr>
                                        <p:cTn id="88" dur="1000" fill="hold"/>
                                        <p:tgtEl>
                                          <p:spTgt spid="33"/>
                                        </p:tgtEl>
                                        <p:attrNameLst>
                                          <p:attrName>ppt_h</p:attrName>
                                        </p:attrNameLst>
                                      </p:cBhvr>
                                      <p:tavLst>
                                        <p:tav tm="0">
                                          <p:val>
                                            <p:fltVal val="0"/>
                                          </p:val>
                                        </p:tav>
                                        <p:tav tm="100000">
                                          <p:val>
                                            <p:strVal val="#ppt_h"/>
                                          </p:val>
                                        </p:tav>
                                      </p:tavLst>
                                    </p:anim>
                                    <p:anim calcmode="lin" valueType="num">
                                      <p:cBhvr>
                                        <p:cTn id="89" dur="1000" fill="hold"/>
                                        <p:tgtEl>
                                          <p:spTgt spid="33"/>
                                        </p:tgtEl>
                                        <p:attrNameLst>
                                          <p:attrName>style.rotation</p:attrName>
                                        </p:attrNameLst>
                                      </p:cBhvr>
                                      <p:tavLst>
                                        <p:tav tm="0">
                                          <p:val>
                                            <p:fltVal val="90"/>
                                          </p:val>
                                        </p:tav>
                                        <p:tav tm="100000">
                                          <p:val>
                                            <p:fltVal val="0"/>
                                          </p:val>
                                        </p:tav>
                                      </p:tavLst>
                                    </p:anim>
                                    <p:animEffect transition="in" filter="fade">
                                      <p:cBhvr>
                                        <p:cTn id="90" dur="1000"/>
                                        <p:tgtEl>
                                          <p:spTgt spid="33"/>
                                        </p:tgtEl>
                                      </p:cBhvr>
                                    </p:animEffect>
                                  </p:childTnLst>
                                </p:cTn>
                              </p:par>
                              <p:par>
                                <p:cTn id="91" presetID="22" presetClass="entr" presetSubtype="8" fill="hold" grpId="0" nodeType="withEffect">
                                  <p:stCondLst>
                                    <p:cond delay="35600"/>
                                  </p:stCondLst>
                                  <p:childTnLst>
                                    <p:set>
                                      <p:cBhvr>
                                        <p:cTn id="92" dur="1" fill="hold">
                                          <p:stCondLst>
                                            <p:cond delay="0"/>
                                          </p:stCondLst>
                                        </p:cTn>
                                        <p:tgtEl>
                                          <p:spTgt spid="6"/>
                                        </p:tgtEl>
                                        <p:attrNameLst>
                                          <p:attrName>style.visibility</p:attrName>
                                        </p:attrNameLst>
                                      </p:cBhvr>
                                      <p:to>
                                        <p:strVal val="visible"/>
                                      </p:to>
                                    </p:set>
                                    <p:animEffect transition="in" filter="wipe(left)">
                                      <p:cBhvr>
                                        <p:cTn id="93"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94" fill="hold" display="0">
                  <p:stCondLst>
                    <p:cond delay="indefinite"/>
                  </p:stCondLst>
                  <p:endCondLst>
                    <p:cond evt="onStopAudio" delay="0">
                      <p:tgtEl>
                        <p:sldTgt/>
                      </p:tgtEl>
                    </p:cond>
                  </p:endCondLst>
                </p:cTn>
                <p:tgtEl>
                  <p:spTgt spid="34"/>
                </p:tgtEl>
              </p:cMediaNode>
            </p:audio>
          </p:childTnLst>
        </p:cTn>
      </p:par>
    </p:tnLst>
    <p:bldLst>
      <p:bldP spid="6" grpId="0"/>
      <p:bldP spid="7" grpId="0"/>
      <p:bldP spid="7" grpId="1"/>
      <p:bldP spid="21" grpId="0"/>
      <p:bldP spid="21" grpId="1"/>
      <p:bldP spid="26" grpId="0"/>
      <p:bldP spid="26" grpId="1"/>
      <p:bldP spid="2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1F9BEE-B7DA-4E6B-8844-FC402982FCE1}"/>
              </a:ext>
            </a:extLst>
          </p:cNvPr>
          <p:cNvSpPr/>
          <p:nvPr/>
        </p:nvSpPr>
        <p:spPr>
          <a:xfrm rot="21121081">
            <a:off x="62751" y="-259977"/>
            <a:ext cx="1206649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83F39609-EFEB-422F-8AC3-F721B11367FF}"/>
              </a:ext>
            </a:extLst>
          </p:cNvPr>
          <p:cNvSpPr/>
          <p:nvPr/>
        </p:nvSpPr>
        <p:spPr>
          <a:xfrm>
            <a:off x="5143536" y="3553992"/>
            <a:ext cx="1852716" cy="1185263"/>
          </a:xfrm>
          <a:custGeom>
            <a:avLst/>
            <a:gdLst>
              <a:gd name="connsiteX0" fmla="*/ 0 w 1852716"/>
              <a:gd name="connsiteY0" fmla="*/ 592632 h 1185263"/>
              <a:gd name="connsiteX1" fmla="*/ 926358 w 1852716"/>
              <a:gd name="connsiteY1" fmla="*/ 0 h 1185263"/>
              <a:gd name="connsiteX2" fmla="*/ 1852716 w 1852716"/>
              <a:gd name="connsiteY2" fmla="*/ 592632 h 1185263"/>
              <a:gd name="connsiteX3" fmla="*/ 926358 w 1852716"/>
              <a:gd name="connsiteY3" fmla="*/ 1185264 h 1185263"/>
              <a:gd name="connsiteX4" fmla="*/ 0 w 1852716"/>
              <a:gd name="connsiteY4" fmla="*/ 592632 h 1185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2716" h="1185263">
                <a:moveTo>
                  <a:pt x="0" y="592632"/>
                </a:moveTo>
                <a:cubicBezTo>
                  <a:pt x="0" y="265330"/>
                  <a:pt x="414745" y="0"/>
                  <a:pt x="926358" y="0"/>
                </a:cubicBezTo>
                <a:cubicBezTo>
                  <a:pt x="1437971" y="0"/>
                  <a:pt x="1852716" y="265330"/>
                  <a:pt x="1852716" y="592632"/>
                </a:cubicBezTo>
                <a:cubicBezTo>
                  <a:pt x="1852716" y="919934"/>
                  <a:pt x="1437971" y="1185264"/>
                  <a:pt x="926358" y="1185264"/>
                </a:cubicBezTo>
                <a:cubicBezTo>
                  <a:pt x="414745" y="1185264"/>
                  <a:pt x="0" y="919934"/>
                  <a:pt x="0" y="592632"/>
                </a:cubicBezTo>
                <a:close/>
              </a:path>
            </a:pathLst>
          </a:custGeom>
          <a:noFill/>
          <a:ln w="28575">
            <a:solidFill>
              <a:srgbClr val="333F50"/>
            </a:solidFill>
            <a:prstDash val="dash"/>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84024" tIns="186278" rIns="284024" bIns="186278"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333F50"/>
                </a:solidFill>
                <a:latin typeface="Bradley Hand ITC" panose="03070402050302030203" pitchFamily="66" charset="0"/>
              </a:rPr>
              <a:t>Competitive Rivalry</a:t>
            </a:r>
          </a:p>
        </p:txBody>
      </p:sp>
      <p:sp>
        <p:nvSpPr>
          <p:cNvPr id="10" name="Freeform: Shape 9">
            <a:extLst>
              <a:ext uri="{FF2B5EF4-FFF2-40B4-BE49-F238E27FC236}">
                <a16:creationId xmlns:a16="http://schemas.microsoft.com/office/drawing/2014/main" id="{252B960F-2E49-41EC-9BCE-0E7972423F3F}"/>
              </a:ext>
            </a:extLst>
          </p:cNvPr>
          <p:cNvSpPr/>
          <p:nvPr/>
        </p:nvSpPr>
        <p:spPr>
          <a:xfrm rot="5399973">
            <a:off x="5980833" y="3454679"/>
            <a:ext cx="178110" cy="20515"/>
          </a:xfrm>
          <a:custGeom>
            <a:avLst/>
            <a:gdLst>
              <a:gd name="connsiteX0" fmla="*/ 0 w 178110"/>
              <a:gd name="connsiteY0" fmla="*/ 10257 h 20514"/>
              <a:gd name="connsiteX1" fmla="*/ 178110 w 178110"/>
              <a:gd name="connsiteY1" fmla="*/ 10257 h 20514"/>
            </a:gdLst>
            <a:ahLst/>
            <a:cxnLst>
              <a:cxn ang="0">
                <a:pos x="connsiteX0" y="connsiteY0"/>
              </a:cxn>
              <a:cxn ang="0">
                <a:pos x="connsiteX1" y="connsiteY1"/>
              </a:cxn>
            </a:cxnLst>
            <a:rect l="l" t="t" r="r" b="b"/>
            <a:pathLst>
              <a:path w="178110" h="20514">
                <a:moveTo>
                  <a:pt x="178110" y="10257"/>
                </a:moveTo>
                <a:lnTo>
                  <a:pt x="0" y="1025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97303" tIns="5804" rIns="97301" bIns="5805"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1" name="Freeform: Shape 10">
            <a:extLst>
              <a:ext uri="{FF2B5EF4-FFF2-40B4-BE49-F238E27FC236}">
                <a16:creationId xmlns:a16="http://schemas.microsoft.com/office/drawing/2014/main" id="{7BB82010-D709-42F0-B43E-DB35C8DB1CE6}"/>
              </a:ext>
            </a:extLst>
          </p:cNvPr>
          <p:cNvSpPr/>
          <p:nvPr/>
        </p:nvSpPr>
        <p:spPr>
          <a:xfrm>
            <a:off x="5345348" y="2351764"/>
            <a:ext cx="1449071" cy="1024117"/>
          </a:xfrm>
          <a:custGeom>
            <a:avLst/>
            <a:gdLst>
              <a:gd name="connsiteX0" fmla="*/ 0 w 1449071"/>
              <a:gd name="connsiteY0" fmla="*/ 512059 h 1024117"/>
              <a:gd name="connsiteX1" fmla="*/ 724536 w 1449071"/>
              <a:gd name="connsiteY1" fmla="*/ 0 h 1024117"/>
              <a:gd name="connsiteX2" fmla="*/ 1449072 w 1449071"/>
              <a:gd name="connsiteY2" fmla="*/ 512059 h 1024117"/>
              <a:gd name="connsiteX3" fmla="*/ 724536 w 1449071"/>
              <a:gd name="connsiteY3" fmla="*/ 1024118 h 1024117"/>
              <a:gd name="connsiteX4" fmla="*/ 0 w 1449071"/>
              <a:gd name="connsiteY4" fmla="*/ 512059 h 1024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071" h="1024117">
                <a:moveTo>
                  <a:pt x="0" y="512059"/>
                </a:moveTo>
                <a:cubicBezTo>
                  <a:pt x="0" y="229257"/>
                  <a:pt x="324386" y="0"/>
                  <a:pt x="724536" y="0"/>
                </a:cubicBezTo>
                <a:cubicBezTo>
                  <a:pt x="1124686" y="0"/>
                  <a:pt x="1449072" y="229257"/>
                  <a:pt x="1449072" y="512059"/>
                </a:cubicBezTo>
                <a:cubicBezTo>
                  <a:pt x="1449072" y="794861"/>
                  <a:pt x="1124686" y="1024118"/>
                  <a:pt x="724536" y="1024118"/>
                </a:cubicBezTo>
                <a:cubicBezTo>
                  <a:pt x="324386" y="1024118"/>
                  <a:pt x="0" y="794861"/>
                  <a:pt x="0" y="512059"/>
                </a:cubicBezTo>
                <a:close/>
              </a:path>
            </a:pathLst>
          </a:custGeom>
          <a:noFill/>
          <a:ln w="28575">
            <a:solidFill>
              <a:srgbClr val="333F50"/>
            </a:solidFill>
            <a:prstDash val="dash"/>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24912" tIns="162678" rIns="224912" bIns="162678"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333F50"/>
                </a:solidFill>
                <a:latin typeface="Bradley Hand ITC" panose="03070402050302030203" pitchFamily="66" charset="0"/>
              </a:rPr>
              <a:t>New Entrants</a:t>
            </a:r>
          </a:p>
        </p:txBody>
      </p:sp>
      <p:sp>
        <p:nvSpPr>
          <p:cNvPr id="12" name="Freeform: Shape 11">
            <a:extLst>
              <a:ext uri="{FF2B5EF4-FFF2-40B4-BE49-F238E27FC236}">
                <a16:creationId xmlns:a16="http://schemas.microsoft.com/office/drawing/2014/main" id="{58D1A954-DF34-4260-862B-E903B498E8A9}"/>
              </a:ext>
            </a:extLst>
          </p:cNvPr>
          <p:cNvSpPr/>
          <p:nvPr/>
        </p:nvSpPr>
        <p:spPr>
          <a:xfrm rot="34709">
            <a:off x="6996130" y="4146992"/>
            <a:ext cx="252203" cy="20514"/>
          </a:xfrm>
          <a:custGeom>
            <a:avLst/>
            <a:gdLst>
              <a:gd name="connsiteX0" fmla="*/ 0 w 252203"/>
              <a:gd name="connsiteY0" fmla="*/ 10257 h 20514"/>
              <a:gd name="connsiteX1" fmla="*/ 252203 w 252203"/>
              <a:gd name="connsiteY1" fmla="*/ 10257 h 20514"/>
            </a:gdLst>
            <a:ahLst/>
            <a:cxnLst>
              <a:cxn ang="0">
                <a:pos x="connsiteX0" y="connsiteY0"/>
              </a:cxn>
              <a:cxn ang="0">
                <a:pos x="connsiteX1" y="connsiteY1"/>
              </a:cxn>
            </a:cxnLst>
            <a:rect l="l" t="t" r="r" b="b"/>
            <a:pathLst>
              <a:path w="252203" h="20514">
                <a:moveTo>
                  <a:pt x="0" y="10257"/>
                </a:moveTo>
                <a:lnTo>
                  <a:pt x="252203" y="1025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132496" tIns="3951" rIns="132496" bIns="3952"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3" name="Freeform: Shape 12">
            <a:extLst>
              <a:ext uri="{FF2B5EF4-FFF2-40B4-BE49-F238E27FC236}">
                <a16:creationId xmlns:a16="http://schemas.microsoft.com/office/drawing/2014/main" id="{4F366AD7-E7BB-45E6-B02D-C3B0DA00396C}"/>
              </a:ext>
            </a:extLst>
          </p:cNvPr>
          <p:cNvSpPr/>
          <p:nvPr/>
        </p:nvSpPr>
        <p:spPr>
          <a:xfrm>
            <a:off x="7248220" y="3696226"/>
            <a:ext cx="1548376" cy="940224"/>
          </a:xfrm>
          <a:custGeom>
            <a:avLst/>
            <a:gdLst>
              <a:gd name="connsiteX0" fmla="*/ 0 w 1548376"/>
              <a:gd name="connsiteY0" fmla="*/ 470112 h 940224"/>
              <a:gd name="connsiteX1" fmla="*/ 774188 w 1548376"/>
              <a:gd name="connsiteY1" fmla="*/ 0 h 940224"/>
              <a:gd name="connsiteX2" fmla="*/ 1548376 w 1548376"/>
              <a:gd name="connsiteY2" fmla="*/ 470112 h 940224"/>
              <a:gd name="connsiteX3" fmla="*/ 774188 w 1548376"/>
              <a:gd name="connsiteY3" fmla="*/ 940224 h 940224"/>
              <a:gd name="connsiteX4" fmla="*/ 0 w 1548376"/>
              <a:gd name="connsiteY4" fmla="*/ 470112 h 9402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8376" h="940224">
                <a:moveTo>
                  <a:pt x="0" y="470112"/>
                </a:moveTo>
                <a:cubicBezTo>
                  <a:pt x="0" y="210476"/>
                  <a:pt x="346616" y="0"/>
                  <a:pt x="774188" y="0"/>
                </a:cubicBezTo>
                <a:cubicBezTo>
                  <a:pt x="1201760" y="0"/>
                  <a:pt x="1548376" y="210476"/>
                  <a:pt x="1548376" y="470112"/>
                </a:cubicBezTo>
                <a:cubicBezTo>
                  <a:pt x="1548376" y="729748"/>
                  <a:pt x="1201760" y="940224"/>
                  <a:pt x="774188" y="940224"/>
                </a:cubicBezTo>
                <a:cubicBezTo>
                  <a:pt x="346616" y="940224"/>
                  <a:pt x="0" y="729748"/>
                  <a:pt x="0" y="470112"/>
                </a:cubicBezTo>
                <a:close/>
              </a:path>
            </a:pathLst>
          </a:custGeom>
          <a:noFill/>
          <a:ln w="28575">
            <a:solidFill>
              <a:srgbClr val="333F50"/>
            </a:solidFill>
            <a:prstDash val="dash"/>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39454" tIns="150393" rIns="239454" bIns="150393"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333F50"/>
                </a:solidFill>
                <a:latin typeface="Bradley Hand ITC" panose="03070402050302030203" pitchFamily="66" charset="0"/>
              </a:rPr>
              <a:t>Buyer Power</a:t>
            </a:r>
          </a:p>
        </p:txBody>
      </p:sp>
      <p:sp>
        <p:nvSpPr>
          <p:cNvPr id="14" name="Freeform: Shape 13">
            <a:extLst>
              <a:ext uri="{FF2B5EF4-FFF2-40B4-BE49-F238E27FC236}">
                <a16:creationId xmlns:a16="http://schemas.microsoft.com/office/drawing/2014/main" id="{A9653A47-A4B3-4658-BDD5-161F81AF917D}"/>
              </a:ext>
            </a:extLst>
          </p:cNvPr>
          <p:cNvSpPr/>
          <p:nvPr/>
        </p:nvSpPr>
        <p:spPr>
          <a:xfrm rot="16200033">
            <a:off x="5988468" y="4810417"/>
            <a:ext cx="162839" cy="20515"/>
          </a:xfrm>
          <a:custGeom>
            <a:avLst/>
            <a:gdLst>
              <a:gd name="connsiteX0" fmla="*/ 0 w 162839"/>
              <a:gd name="connsiteY0" fmla="*/ 10257 h 20514"/>
              <a:gd name="connsiteX1" fmla="*/ 162839 w 162839"/>
              <a:gd name="connsiteY1" fmla="*/ 10257 h 20514"/>
            </a:gdLst>
            <a:ahLst/>
            <a:cxnLst>
              <a:cxn ang="0">
                <a:pos x="connsiteX0" y="connsiteY0"/>
              </a:cxn>
              <a:cxn ang="0">
                <a:pos x="connsiteX1" y="connsiteY1"/>
              </a:cxn>
            </a:cxnLst>
            <a:rect l="l" t="t" r="r" b="b"/>
            <a:pathLst>
              <a:path w="162839" h="20514">
                <a:moveTo>
                  <a:pt x="162839" y="10257"/>
                </a:moveTo>
                <a:lnTo>
                  <a:pt x="0" y="1025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90047" tIns="6186" rIns="90050" bIns="6187"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5" name="Freeform: Shape 14">
            <a:extLst>
              <a:ext uri="{FF2B5EF4-FFF2-40B4-BE49-F238E27FC236}">
                <a16:creationId xmlns:a16="http://schemas.microsoft.com/office/drawing/2014/main" id="{E5A6A789-19E9-4229-B28E-99FB31E34E70}"/>
              </a:ext>
            </a:extLst>
          </p:cNvPr>
          <p:cNvSpPr/>
          <p:nvPr/>
        </p:nvSpPr>
        <p:spPr>
          <a:xfrm>
            <a:off x="5283169" y="4902095"/>
            <a:ext cx="1573424" cy="1010958"/>
          </a:xfrm>
          <a:custGeom>
            <a:avLst/>
            <a:gdLst>
              <a:gd name="connsiteX0" fmla="*/ 0 w 1573424"/>
              <a:gd name="connsiteY0" fmla="*/ 505479 h 1010958"/>
              <a:gd name="connsiteX1" fmla="*/ 786712 w 1573424"/>
              <a:gd name="connsiteY1" fmla="*/ 0 h 1010958"/>
              <a:gd name="connsiteX2" fmla="*/ 1573424 w 1573424"/>
              <a:gd name="connsiteY2" fmla="*/ 505479 h 1010958"/>
              <a:gd name="connsiteX3" fmla="*/ 786712 w 1573424"/>
              <a:gd name="connsiteY3" fmla="*/ 1010958 h 1010958"/>
              <a:gd name="connsiteX4" fmla="*/ 0 w 1573424"/>
              <a:gd name="connsiteY4" fmla="*/ 505479 h 1010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3424" h="1010958">
                <a:moveTo>
                  <a:pt x="0" y="505479"/>
                </a:moveTo>
                <a:cubicBezTo>
                  <a:pt x="0" y="226311"/>
                  <a:pt x="352223" y="0"/>
                  <a:pt x="786712" y="0"/>
                </a:cubicBezTo>
                <a:cubicBezTo>
                  <a:pt x="1221201" y="0"/>
                  <a:pt x="1573424" y="226311"/>
                  <a:pt x="1573424" y="505479"/>
                </a:cubicBezTo>
                <a:cubicBezTo>
                  <a:pt x="1573424" y="784647"/>
                  <a:pt x="1221201" y="1010958"/>
                  <a:pt x="786712" y="1010958"/>
                </a:cubicBezTo>
                <a:cubicBezTo>
                  <a:pt x="352223" y="1010958"/>
                  <a:pt x="0" y="784647"/>
                  <a:pt x="0" y="505479"/>
                </a:cubicBezTo>
                <a:close/>
              </a:path>
            </a:pathLst>
          </a:custGeom>
          <a:noFill/>
          <a:ln w="28575">
            <a:solidFill>
              <a:srgbClr val="333F50"/>
            </a:solidFill>
            <a:prstDash val="dash"/>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43123" tIns="160751" rIns="243123" bIns="160751"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333F50"/>
                </a:solidFill>
                <a:latin typeface="Bradley Hand ITC" panose="03070402050302030203" pitchFamily="66" charset="0"/>
              </a:rPr>
              <a:t>Supplier Power</a:t>
            </a:r>
          </a:p>
        </p:txBody>
      </p:sp>
      <p:sp>
        <p:nvSpPr>
          <p:cNvPr id="16" name="Freeform: Shape 15">
            <a:extLst>
              <a:ext uri="{FF2B5EF4-FFF2-40B4-BE49-F238E27FC236}">
                <a16:creationId xmlns:a16="http://schemas.microsoft.com/office/drawing/2014/main" id="{E6078D68-B1B8-47B9-9B40-F6B243EC2BBB}"/>
              </a:ext>
            </a:extLst>
          </p:cNvPr>
          <p:cNvSpPr/>
          <p:nvPr/>
        </p:nvSpPr>
        <p:spPr>
          <a:xfrm rot="29211">
            <a:off x="4874768" y="4127352"/>
            <a:ext cx="268854" cy="20515"/>
          </a:xfrm>
          <a:custGeom>
            <a:avLst/>
            <a:gdLst>
              <a:gd name="connsiteX0" fmla="*/ 0 w 268854"/>
              <a:gd name="connsiteY0" fmla="*/ 10257 h 20514"/>
              <a:gd name="connsiteX1" fmla="*/ 268854 w 268854"/>
              <a:gd name="connsiteY1" fmla="*/ 10257 h 20514"/>
            </a:gdLst>
            <a:ahLst/>
            <a:cxnLst>
              <a:cxn ang="0">
                <a:pos x="connsiteX0" y="connsiteY0"/>
              </a:cxn>
              <a:cxn ang="0">
                <a:pos x="connsiteX1" y="connsiteY1"/>
              </a:cxn>
            </a:cxnLst>
            <a:rect l="l" t="t" r="r" b="b"/>
            <a:pathLst>
              <a:path w="268854" h="20514">
                <a:moveTo>
                  <a:pt x="268854" y="10257"/>
                </a:moveTo>
                <a:lnTo>
                  <a:pt x="0" y="1025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140406" tIns="3536" rIns="140405" bIns="3536"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7" name="Freeform: Shape 16">
            <a:extLst>
              <a:ext uri="{FF2B5EF4-FFF2-40B4-BE49-F238E27FC236}">
                <a16:creationId xmlns:a16="http://schemas.microsoft.com/office/drawing/2014/main" id="{1A28094C-7A59-4DE8-9357-ADB2A049B341}"/>
              </a:ext>
            </a:extLst>
          </p:cNvPr>
          <p:cNvSpPr/>
          <p:nvPr/>
        </p:nvSpPr>
        <p:spPr>
          <a:xfrm>
            <a:off x="3198658" y="3608174"/>
            <a:ext cx="1676193" cy="1042346"/>
          </a:xfrm>
          <a:custGeom>
            <a:avLst/>
            <a:gdLst>
              <a:gd name="connsiteX0" fmla="*/ 0 w 1676193"/>
              <a:gd name="connsiteY0" fmla="*/ 521173 h 1042346"/>
              <a:gd name="connsiteX1" fmla="*/ 838097 w 1676193"/>
              <a:gd name="connsiteY1" fmla="*/ 0 h 1042346"/>
              <a:gd name="connsiteX2" fmla="*/ 1676194 w 1676193"/>
              <a:gd name="connsiteY2" fmla="*/ 521173 h 1042346"/>
              <a:gd name="connsiteX3" fmla="*/ 838097 w 1676193"/>
              <a:gd name="connsiteY3" fmla="*/ 1042346 h 1042346"/>
              <a:gd name="connsiteX4" fmla="*/ 0 w 1676193"/>
              <a:gd name="connsiteY4" fmla="*/ 521173 h 10423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193" h="1042346">
                <a:moveTo>
                  <a:pt x="0" y="521173"/>
                </a:moveTo>
                <a:cubicBezTo>
                  <a:pt x="0" y="233337"/>
                  <a:pt x="375229" y="0"/>
                  <a:pt x="838097" y="0"/>
                </a:cubicBezTo>
                <a:cubicBezTo>
                  <a:pt x="1300965" y="0"/>
                  <a:pt x="1676194" y="233337"/>
                  <a:pt x="1676194" y="521173"/>
                </a:cubicBezTo>
                <a:cubicBezTo>
                  <a:pt x="1676194" y="809009"/>
                  <a:pt x="1300965" y="1042346"/>
                  <a:pt x="838097" y="1042346"/>
                </a:cubicBezTo>
                <a:cubicBezTo>
                  <a:pt x="375229" y="1042346"/>
                  <a:pt x="0" y="809009"/>
                  <a:pt x="0" y="521173"/>
                </a:cubicBezTo>
                <a:close/>
              </a:path>
            </a:pathLst>
          </a:custGeom>
          <a:noFill/>
          <a:ln w="28575">
            <a:solidFill>
              <a:srgbClr val="333F50"/>
            </a:solidFill>
            <a:prstDash val="dash"/>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58173" tIns="165348" rIns="258173" bIns="165348"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333F50"/>
                </a:solidFill>
                <a:latin typeface="Bradley Hand ITC" panose="03070402050302030203" pitchFamily="66" charset="0"/>
              </a:rPr>
              <a:t>Competitor Power</a:t>
            </a:r>
          </a:p>
        </p:txBody>
      </p:sp>
      <p:sp>
        <p:nvSpPr>
          <p:cNvPr id="5" name="Rectangle 4">
            <a:extLst>
              <a:ext uri="{FF2B5EF4-FFF2-40B4-BE49-F238E27FC236}">
                <a16:creationId xmlns:a16="http://schemas.microsoft.com/office/drawing/2014/main" id="{CC93EC44-D48A-4010-8509-E4BFBA67106A}"/>
              </a:ext>
            </a:extLst>
          </p:cNvPr>
          <p:cNvSpPr/>
          <p:nvPr/>
        </p:nvSpPr>
        <p:spPr>
          <a:xfrm>
            <a:off x="2491079" y="484193"/>
            <a:ext cx="7209859" cy="1323439"/>
          </a:xfrm>
          <a:prstGeom prst="rect">
            <a:avLst/>
          </a:prstGeom>
          <a:noFill/>
        </p:spPr>
        <p:txBody>
          <a:bodyPr wrap="none" lIns="91440" tIns="45720" rIns="91440" bIns="45720">
            <a:spAutoFit/>
          </a:bodyPr>
          <a:lstStyle/>
          <a:p>
            <a:pPr algn="ctr"/>
            <a:r>
              <a:rPr lang="en-US" sz="800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Porter’s 5 Forces</a:t>
            </a:r>
          </a:p>
        </p:txBody>
      </p:sp>
      <p:sp>
        <p:nvSpPr>
          <p:cNvPr id="6" name="TextBox 5">
            <a:extLst>
              <a:ext uri="{FF2B5EF4-FFF2-40B4-BE49-F238E27FC236}">
                <a16:creationId xmlns:a16="http://schemas.microsoft.com/office/drawing/2014/main" id="{7DF716FD-D4D4-453B-8A25-147FFF8EE9B5}"/>
              </a:ext>
            </a:extLst>
          </p:cNvPr>
          <p:cNvSpPr txBox="1"/>
          <p:nvPr/>
        </p:nvSpPr>
        <p:spPr>
          <a:xfrm>
            <a:off x="8773297" y="6264812"/>
            <a:ext cx="3418703" cy="584775"/>
          </a:xfrm>
          <a:prstGeom prst="rect">
            <a:avLst/>
          </a:prstGeom>
          <a:noFill/>
        </p:spPr>
        <p:txBody>
          <a:bodyPr wrap="square" rtlCol="0">
            <a:spAutoFit/>
          </a:bodyPr>
          <a:lstStyle/>
          <a:p>
            <a:pPr algn="r"/>
            <a:br>
              <a:rPr lang="en-GB" sz="1600" b="1" dirty="0"/>
            </a:br>
            <a:r>
              <a:rPr lang="en-GB" sz="1600" b="1" dirty="0"/>
              <a:t>(Porter, 1979)</a:t>
            </a:r>
          </a:p>
        </p:txBody>
      </p:sp>
      <p:sp>
        <p:nvSpPr>
          <p:cNvPr id="18" name="Rectangle 17">
            <a:extLst>
              <a:ext uri="{FF2B5EF4-FFF2-40B4-BE49-F238E27FC236}">
                <a16:creationId xmlns:a16="http://schemas.microsoft.com/office/drawing/2014/main" id="{FDA4CFC3-760A-44FC-A2CA-EA5FC7483BD2}"/>
              </a:ext>
            </a:extLst>
          </p:cNvPr>
          <p:cNvSpPr/>
          <p:nvPr/>
        </p:nvSpPr>
        <p:spPr>
          <a:xfrm>
            <a:off x="860023" y="2266496"/>
            <a:ext cx="1739694" cy="769441"/>
          </a:xfrm>
          <a:prstGeom prst="rect">
            <a:avLst/>
          </a:prstGeom>
          <a:noFill/>
        </p:spPr>
        <p:txBody>
          <a:bodyPr wrap="square" lIns="91440" tIns="45720" rIns="91440" bIns="45720">
            <a:spAutoFit/>
          </a:bodyPr>
          <a:lstStyle/>
          <a:p>
            <a:pPr algn="ctr"/>
            <a:r>
              <a:rPr lang="en-GB" sz="4400" b="1"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High</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pic>
        <p:nvPicPr>
          <p:cNvPr id="20" name="Graphic 19" descr="City">
            <a:extLst>
              <a:ext uri="{FF2B5EF4-FFF2-40B4-BE49-F238E27FC236}">
                <a16:creationId xmlns:a16="http://schemas.microsoft.com/office/drawing/2014/main" id="{09965B85-2E56-4ABF-B38E-C0099B460360}"/>
              </a:ext>
            </a:extLst>
          </p:cNvPr>
          <p:cNvPicPr>
            <a:picLocks noChangeAspect="1"/>
          </p:cNvPicPr>
          <p:nvPr/>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64771"/>
          <a:stretch/>
        </p:blipFill>
        <p:spPr>
          <a:xfrm>
            <a:off x="668819" y="2893780"/>
            <a:ext cx="844950" cy="2043630"/>
          </a:xfrm>
          <a:prstGeom prst="rect">
            <a:avLst/>
          </a:prstGeom>
        </p:spPr>
      </p:pic>
      <p:pic>
        <p:nvPicPr>
          <p:cNvPr id="22" name="Graphic 21" descr="Building">
            <a:extLst>
              <a:ext uri="{FF2B5EF4-FFF2-40B4-BE49-F238E27FC236}">
                <a16:creationId xmlns:a16="http://schemas.microsoft.com/office/drawing/2014/main" id="{26758F4B-FA43-428E-90AB-63A43D72590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748077" y="3150665"/>
            <a:ext cx="1334980" cy="1499855"/>
          </a:xfrm>
          <a:prstGeom prst="rect">
            <a:avLst/>
          </a:prstGeom>
        </p:spPr>
      </p:pic>
      <p:pic>
        <p:nvPicPr>
          <p:cNvPr id="24" name="Graphic 23" descr="Document">
            <a:extLst>
              <a:ext uri="{FF2B5EF4-FFF2-40B4-BE49-F238E27FC236}">
                <a16:creationId xmlns:a16="http://schemas.microsoft.com/office/drawing/2014/main" id="{29300066-3349-43F8-864E-427CB7212B90}"/>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83006" y="5260748"/>
            <a:ext cx="701733" cy="701733"/>
          </a:xfrm>
          <a:prstGeom prst="rect">
            <a:avLst/>
          </a:prstGeom>
        </p:spPr>
      </p:pic>
      <p:pic>
        <p:nvPicPr>
          <p:cNvPr id="25" name="Graphic 24" descr="Document">
            <a:extLst>
              <a:ext uri="{FF2B5EF4-FFF2-40B4-BE49-F238E27FC236}">
                <a16:creationId xmlns:a16="http://schemas.microsoft.com/office/drawing/2014/main" id="{788E9815-0017-4127-BEC8-3D96EDA33C8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064701" y="5260747"/>
            <a:ext cx="701733" cy="701733"/>
          </a:xfrm>
          <a:prstGeom prst="rect">
            <a:avLst/>
          </a:prstGeom>
        </p:spPr>
      </p:pic>
      <p:pic>
        <p:nvPicPr>
          <p:cNvPr id="27" name="Graphic 26" descr="Monitor">
            <a:extLst>
              <a:ext uri="{FF2B5EF4-FFF2-40B4-BE49-F238E27FC236}">
                <a16:creationId xmlns:a16="http://schemas.microsoft.com/office/drawing/2014/main" id="{AA1EC213-EBE6-423C-AD86-61E6499662CE}"/>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323479" y="5003222"/>
            <a:ext cx="1371397" cy="1371397"/>
          </a:xfrm>
          <a:prstGeom prst="rect">
            <a:avLst/>
          </a:prstGeom>
        </p:spPr>
      </p:pic>
      <p:pic>
        <p:nvPicPr>
          <p:cNvPr id="28" name="Graphic 27" descr="Monitor">
            <a:extLst>
              <a:ext uri="{FF2B5EF4-FFF2-40B4-BE49-F238E27FC236}">
                <a16:creationId xmlns:a16="http://schemas.microsoft.com/office/drawing/2014/main" id="{B54EF5C8-4CE6-402C-BE7F-D049ACC69388}"/>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706214" y="5003222"/>
            <a:ext cx="1371397" cy="1371397"/>
          </a:xfrm>
          <a:prstGeom prst="rect">
            <a:avLst/>
          </a:prstGeom>
        </p:spPr>
      </p:pic>
      <p:cxnSp>
        <p:nvCxnSpPr>
          <p:cNvPr id="30" name="Straight Connector 29">
            <a:extLst>
              <a:ext uri="{FF2B5EF4-FFF2-40B4-BE49-F238E27FC236}">
                <a16:creationId xmlns:a16="http://schemas.microsoft.com/office/drawing/2014/main" id="{A54CE013-4716-4CDF-8DD0-D33EFE2DBABF}"/>
              </a:ext>
            </a:extLst>
          </p:cNvPr>
          <p:cNvCxnSpPr>
            <a:cxnSpLocks/>
          </p:cNvCxnSpPr>
          <p:nvPr/>
        </p:nvCxnSpPr>
        <p:spPr>
          <a:xfrm>
            <a:off x="1009178" y="4473146"/>
            <a:ext cx="0" cy="787601"/>
          </a:xfrm>
          <a:prstGeom prst="line">
            <a:avLst/>
          </a:prstGeom>
          <a:ln w="38100">
            <a:solidFill>
              <a:srgbClr val="333F50"/>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62B3A14-D0EE-4109-9DAF-DAC09118C456}"/>
              </a:ext>
            </a:extLst>
          </p:cNvPr>
          <p:cNvCxnSpPr>
            <a:cxnSpLocks/>
          </p:cNvCxnSpPr>
          <p:nvPr/>
        </p:nvCxnSpPr>
        <p:spPr>
          <a:xfrm>
            <a:off x="2403253" y="4473146"/>
            <a:ext cx="0" cy="736552"/>
          </a:xfrm>
          <a:prstGeom prst="line">
            <a:avLst/>
          </a:prstGeom>
          <a:ln w="38100">
            <a:solidFill>
              <a:srgbClr val="333F50"/>
            </a:solidFill>
            <a:prstDash val="sysDot"/>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F043A120-55F8-4797-9860-0831F4160D8C}"/>
              </a:ext>
            </a:extLst>
          </p:cNvPr>
          <p:cNvSpPr/>
          <p:nvPr/>
        </p:nvSpPr>
        <p:spPr>
          <a:xfrm>
            <a:off x="9592283" y="2263612"/>
            <a:ext cx="1739694" cy="769441"/>
          </a:xfrm>
          <a:prstGeom prst="rect">
            <a:avLst/>
          </a:prstGeom>
          <a:noFill/>
        </p:spPr>
        <p:txBody>
          <a:bodyPr wrap="square" lIns="91440" tIns="45720" rIns="91440" bIns="45720">
            <a:spAutoFit/>
          </a:bodyPr>
          <a:lstStyle/>
          <a:p>
            <a:pPr algn="ctr"/>
            <a:r>
              <a:rPr lang="en-GB" sz="4400" b="1"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High</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pic>
        <p:nvPicPr>
          <p:cNvPr id="44" name="Graphic 43" descr="User">
            <a:extLst>
              <a:ext uri="{FF2B5EF4-FFF2-40B4-BE49-F238E27FC236}">
                <a16:creationId xmlns:a16="http://schemas.microsoft.com/office/drawing/2014/main" id="{F861BA80-67DC-4994-A08D-FEC8EE7F6375}"/>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9900109" y="3915595"/>
            <a:ext cx="1087627" cy="1087627"/>
          </a:xfrm>
          <a:prstGeom prst="rect">
            <a:avLst/>
          </a:prstGeom>
        </p:spPr>
      </p:pic>
      <p:pic>
        <p:nvPicPr>
          <p:cNvPr id="46" name="Graphic 45" descr="Newspaper">
            <a:extLst>
              <a:ext uri="{FF2B5EF4-FFF2-40B4-BE49-F238E27FC236}">
                <a16:creationId xmlns:a16="http://schemas.microsoft.com/office/drawing/2014/main" id="{3A01A544-8D4B-4F34-960B-F22F286F8364}"/>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10893410" y="3932211"/>
            <a:ext cx="807043" cy="807043"/>
          </a:xfrm>
          <a:prstGeom prst="rect">
            <a:avLst/>
          </a:prstGeom>
        </p:spPr>
      </p:pic>
      <p:pic>
        <p:nvPicPr>
          <p:cNvPr id="48" name="Graphic 47" descr="Laptop">
            <a:extLst>
              <a:ext uri="{FF2B5EF4-FFF2-40B4-BE49-F238E27FC236}">
                <a16:creationId xmlns:a16="http://schemas.microsoft.com/office/drawing/2014/main" id="{E1EE9CF0-7DEE-4FBA-A2C8-6D321E2F4901}"/>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a:off x="10100532" y="3156869"/>
            <a:ext cx="723196" cy="723196"/>
          </a:xfrm>
          <a:prstGeom prst="rect">
            <a:avLst/>
          </a:prstGeom>
        </p:spPr>
      </p:pic>
      <p:pic>
        <p:nvPicPr>
          <p:cNvPr id="50" name="Graphic 49" descr="Smart Phone">
            <a:extLst>
              <a:ext uri="{FF2B5EF4-FFF2-40B4-BE49-F238E27FC236}">
                <a16:creationId xmlns:a16="http://schemas.microsoft.com/office/drawing/2014/main" id="{49C80C8D-DDBE-464C-B4B0-7F454BB799F5}"/>
              </a:ext>
            </a:extLst>
          </p:cNvPr>
          <p:cNvPicPr>
            <a:picLocks noChangeAspect="1"/>
          </p:cNvPicPr>
          <p:nvPr/>
        </p:nvPicPr>
        <p: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blipFill>
        <p:spPr>
          <a:xfrm rot="10800000">
            <a:off x="9332212" y="3976092"/>
            <a:ext cx="665319" cy="665319"/>
          </a:xfrm>
          <a:prstGeom prst="rect">
            <a:avLst/>
          </a:prstGeom>
        </p:spPr>
      </p:pic>
      <p:pic>
        <p:nvPicPr>
          <p:cNvPr id="52" name="Picture 51" descr="A close up of a sign&#10;&#10;Description automatically generated">
            <a:extLst>
              <a:ext uri="{FF2B5EF4-FFF2-40B4-BE49-F238E27FC236}">
                <a16:creationId xmlns:a16="http://schemas.microsoft.com/office/drawing/2014/main" id="{392A8820-0838-48E5-B7DE-80AD721A1861}"/>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9712060" y="5090806"/>
            <a:ext cx="710110" cy="493645"/>
          </a:xfrm>
          <a:prstGeom prst="rect">
            <a:avLst/>
          </a:prstGeom>
        </p:spPr>
      </p:pic>
      <p:pic>
        <p:nvPicPr>
          <p:cNvPr id="54" name="Picture 53" descr="A picture containing drawing&#10;&#10;Description automatically generated">
            <a:extLst>
              <a:ext uri="{FF2B5EF4-FFF2-40B4-BE49-F238E27FC236}">
                <a16:creationId xmlns:a16="http://schemas.microsoft.com/office/drawing/2014/main" id="{CBADBA32-4C42-4478-B12F-0F3198D470B0}"/>
              </a:ext>
            </a:extLst>
          </p:cNvPr>
          <p:cNvPicPr>
            <a:picLocks noChangeAspect="1"/>
          </p:cNvPicPr>
          <p:nvPr/>
        </p:nvPicPr>
        <p:blipFill rotWithShape="1">
          <a:blip r:embed="rId24">
            <a:extLst>
              <a:ext uri="{28A0092B-C50C-407E-A947-70E740481C1C}">
                <a14:useLocalDpi xmlns:a14="http://schemas.microsoft.com/office/drawing/2010/main" val="0"/>
              </a:ext>
            </a:extLst>
          </a:blip>
          <a:srcRect l="26532" t="16602" r="26984" b="16005"/>
          <a:stretch/>
        </p:blipFill>
        <p:spPr>
          <a:xfrm>
            <a:off x="10788163" y="5064117"/>
            <a:ext cx="543814" cy="542819"/>
          </a:xfrm>
          <a:prstGeom prst="rect">
            <a:avLst/>
          </a:prstGeom>
        </p:spPr>
      </p:pic>
      <p:pic>
        <p:nvPicPr>
          <p:cNvPr id="55" name="New Recording 9">
            <a:hlinkClick r:id="" action="ppaction://media"/>
            <a:extLst>
              <a:ext uri="{FF2B5EF4-FFF2-40B4-BE49-F238E27FC236}">
                <a16:creationId xmlns:a16="http://schemas.microsoft.com/office/drawing/2014/main" id="{A82FFCBA-181C-47EA-9355-BD604615C5FA}"/>
              </a:ext>
            </a:extLst>
          </p:cNvPr>
          <p:cNvPicPr>
            <a:picLocks noChangeAspect="1"/>
          </p:cNvPicPr>
          <p:nvPr>
            <a:audioFile r:link="rId2"/>
            <p:extLst>
              <p:ext uri="{DAA4B4D4-6D71-4841-9C94-3DE7FCFB9230}">
                <p14:media xmlns:p14="http://schemas.microsoft.com/office/powerpoint/2010/main" r:embed="rId1"/>
              </p:ext>
            </p:extLst>
          </p:nvPr>
        </p:nvPicPr>
        <p:blipFill>
          <a:blip r:embed="rId25"/>
          <a:stretch>
            <a:fillRect/>
          </a:stretch>
        </p:blipFill>
        <p:spPr>
          <a:xfrm>
            <a:off x="0" y="0"/>
            <a:ext cx="609600" cy="609600"/>
          </a:xfrm>
          <a:prstGeom prst="rect">
            <a:avLst/>
          </a:prstGeom>
        </p:spPr>
      </p:pic>
    </p:spTree>
    <p:extLst>
      <p:ext uri="{BB962C8B-B14F-4D97-AF65-F5344CB8AC3E}">
        <p14:creationId xmlns:p14="http://schemas.microsoft.com/office/powerpoint/2010/main" val="763772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300" fill="hold"/>
                                        <p:tgtEl>
                                          <p:spTgt spid="55"/>
                                        </p:tgtEl>
                                      </p:cBhvr>
                                    </p:cmd>
                                  </p:childTnLst>
                                </p:cTn>
                              </p:par>
                              <p:par>
                                <p:cTn id="7" presetID="1" presetClass="entr" presetSubtype="0" fill="hold" nodeType="withEffect">
                                  <p:stCondLst>
                                    <p:cond delay="0"/>
                                  </p:stCondLst>
                                  <p:iterate type="lt">
                                    <p:tmAbs val="200"/>
                                  </p:iterate>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16" presetClass="entr" presetSubtype="21" fill="hold" grpId="0" nodeType="withEffect">
                                  <p:stCondLst>
                                    <p:cond delay="5500"/>
                                  </p:stCondLst>
                                  <p:childTnLst>
                                    <p:set>
                                      <p:cBhvr>
                                        <p:cTn id="10" dur="1" fill="hold">
                                          <p:stCondLst>
                                            <p:cond delay="0"/>
                                          </p:stCondLst>
                                        </p:cTn>
                                        <p:tgtEl>
                                          <p:spTgt spid="10"/>
                                        </p:tgtEl>
                                        <p:attrNameLst>
                                          <p:attrName>style.visibility</p:attrName>
                                        </p:attrNameLst>
                                      </p:cBhvr>
                                      <p:to>
                                        <p:strVal val="visible"/>
                                      </p:to>
                                    </p:set>
                                    <p:animEffect transition="in" filter="barn(inVertical)">
                                      <p:cBhvr>
                                        <p:cTn id="11" dur="500"/>
                                        <p:tgtEl>
                                          <p:spTgt spid="10"/>
                                        </p:tgtEl>
                                      </p:cBhvr>
                                    </p:animEffect>
                                  </p:childTnLst>
                                </p:cTn>
                              </p:par>
                              <p:par>
                                <p:cTn id="12" presetID="16" presetClass="entr" presetSubtype="21" fill="hold" grpId="0" nodeType="withEffect">
                                  <p:stCondLst>
                                    <p:cond delay="5500"/>
                                  </p:stCondLst>
                                  <p:childTnLst>
                                    <p:set>
                                      <p:cBhvr>
                                        <p:cTn id="13" dur="1" fill="hold">
                                          <p:stCondLst>
                                            <p:cond delay="0"/>
                                          </p:stCondLst>
                                        </p:cTn>
                                        <p:tgtEl>
                                          <p:spTgt spid="12"/>
                                        </p:tgtEl>
                                        <p:attrNameLst>
                                          <p:attrName>style.visibility</p:attrName>
                                        </p:attrNameLst>
                                      </p:cBhvr>
                                      <p:to>
                                        <p:strVal val="visible"/>
                                      </p:to>
                                    </p:set>
                                    <p:animEffect transition="in" filter="barn(inVertical)">
                                      <p:cBhvr>
                                        <p:cTn id="14" dur="500"/>
                                        <p:tgtEl>
                                          <p:spTgt spid="12"/>
                                        </p:tgtEl>
                                      </p:cBhvr>
                                    </p:animEffect>
                                  </p:childTnLst>
                                </p:cTn>
                              </p:par>
                              <p:par>
                                <p:cTn id="15" presetID="16" presetClass="entr" presetSubtype="21" fill="hold" grpId="0" nodeType="withEffect">
                                  <p:stCondLst>
                                    <p:cond delay="5500"/>
                                  </p:stCondLst>
                                  <p:childTnLst>
                                    <p:set>
                                      <p:cBhvr>
                                        <p:cTn id="16" dur="1" fill="hold">
                                          <p:stCondLst>
                                            <p:cond delay="0"/>
                                          </p:stCondLst>
                                        </p:cTn>
                                        <p:tgtEl>
                                          <p:spTgt spid="14"/>
                                        </p:tgtEl>
                                        <p:attrNameLst>
                                          <p:attrName>style.visibility</p:attrName>
                                        </p:attrNameLst>
                                      </p:cBhvr>
                                      <p:to>
                                        <p:strVal val="visible"/>
                                      </p:to>
                                    </p:set>
                                    <p:animEffect transition="in" filter="barn(inVertical)">
                                      <p:cBhvr>
                                        <p:cTn id="17" dur="500"/>
                                        <p:tgtEl>
                                          <p:spTgt spid="14"/>
                                        </p:tgtEl>
                                      </p:cBhvr>
                                    </p:animEffect>
                                  </p:childTnLst>
                                </p:cTn>
                              </p:par>
                              <p:par>
                                <p:cTn id="18" presetID="16" presetClass="entr" presetSubtype="21" fill="hold" grpId="0" nodeType="withEffect">
                                  <p:stCondLst>
                                    <p:cond delay="5500"/>
                                  </p:stCondLst>
                                  <p:childTnLst>
                                    <p:set>
                                      <p:cBhvr>
                                        <p:cTn id="19" dur="1" fill="hold">
                                          <p:stCondLst>
                                            <p:cond delay="0"/>
                                          </p:stCondLst>
                                        </p:cTn>
                                        <p:tgtEl>
                                          <p:spTgt spid="16"/>
                                        </p:tgtEl>
                                        <p:attrNameLst>
                                          <p:attrName>style.visibility</p:attrName>
                                        </p:attrNameLst>
                                      </p:cBhvr>
                                      <p:to>
                                        <p:strVal val="visible"/>
                                      </p:to>
                                    </p:set>
                                    <p:animEffect transition="in" filter="barn(inVertical)">
                                      <p:cBhvr>
                                        <p:cTn id="20" dur="500"/>
                                        <p:tgtEl>
                                          <p:spTgt spid="16"/>
                                        </p:tgtEl>
                                      </p:cBhvr>
                                    </p:animEffect>
                                  </p:childTnLst>
                                </p:cTn>
                              </p:par>
                              <p:par>
                                <p:cTn id="21" presetID="16" presetClass="entr" presetSubtype="21" fill="hold" grpId="0" nodeType="withEffect">
                                  <p:stCondLst>
                                    <p:cond delay="5500"/>
                                  </p:stCondLst>
                                  <p:childTnLst>
                                    <p:set>
                                      <p:cBhvr>
                                        <p:cTn id="22" dur="1" fill="hold">
                                          <p:stCondLst>
                                            <p:cond delay="0"/>
                                          </p:stCondLst>
                                        </p:cTn>
                                        <p:tgtEl>
                                          <p:spTgt spid="17"/>
                                        </p:tgtEl>
                                        <p:attrNameLst>
                                          <p:attrName>style.visibility</p:attrName>
                                        </p:attrNameLst>
                                      </p:cBhvr>
                                      <p:to>
                                        <p:strVal val="visible"/>
                                      </p:to>
                                    </p:set>
                                    <p:animEffect transition="in" filter="barn(inVertical)">
                                      <p:cBhvr>
                                        <p:cTn id="23" dur="500"/>
                                        <p:tgtEl>
                                          <p:spTgt spid="17"/>
                                        </p:tgtEl>
                                      </p:cBhvr>
                                    </p:animEffect>
                                  </p:childTnLst>
                                </p:cTn>
                              </p:par>
                              <p:par>
                                <p:cTn id="24" presetID="16" presetClass="entr" presetSubtype="21" fill="hold" grpId="0" nodeType="withEffect">
                                  <p:stCondLst>
                                    <p:cond delay="5500"/>
                                  </p:stCondLst>
                                  <p:childTnLst>
                                    <p:set>
                                      <p:cBhvr>
                                        <p:cTn id="25" dur="1" fill="hold">
                                          <p:stCondLst>
                                            <p:cond delay="0"/>
                                          </p:stCondLst>
                                        </p:cTn>
                                        <p:tgtEl>
                                          <p:spTgt spid="11"/>
                                        </p:tgtEl>
                                        <p:attrNameLst>
                                          <p:attrName>style.visibility</p:attrName>
                                        </p:attrNameLst>
                                      </p:cBhvr>
                                      <p:to>
                                        <p:strVal val="visible"/>
                                      </p:to>
                                    </p:set>
                                    <p:animEffect transition="in" filter="barn(inVertical)">
                                      <p:cBhvr>
                                        <p:cTn id="26" dur="500"/>
                                        <p:tgtEl>
                                          <p:spTgt spid="11"/>
                                        </p:tgtEl>
                                      </p:cBhvr>
                                    </p:animEffect>
                                  </p:childTnLst>
                                </p:cTn>
                              </p:par>
                              <p:par>
                                <p:cTn id="27" presetID="16" presetClass="entr" presetSubtype="21" fill="hold" grpId="0" nodeType="withEffect">
                                  <p:stCondLst>
                                    <p:cond delay="5500"/>
                                  </p:stCondLst>
                                  <p:childTnLst>
                                    <p:set>
                                      <p:cBhvr>
                                        <p:cTn id="28" dur="1" fill="hold">
                                          <p:stCondLst>
                                            <p:cond delay="0"/>
                                          </p:stCondLst>
                                        </p:cTn>
                                        <p:tgtEl>
                                          <p:spTgt spid="13"/>
                                        </p:tgtEl>
                                        <p:attrNameLst>
                                          <p:attrName>style.visibility</p:attrName>
                                        </p:attrNameLst>
                                      </p:cBhvr>
                                      <p:to>
                                        <p:strVal val="visible"/>
                                      </p:to>
                                    </p:set>
                                    <p:animEffect transition="in" filter="barn(inVertical)">
                                      <p:cBhvr>
                                        <p:cTn id="29" dur="500"/>
                                        <p:tgtEl>
                                          <p:spTgt spid="13"/>
                                        </p:tgtEl>
                                      </p:cBhvr>
                                    </p:animEffect>
                                  </p:childTnLst>
                                </p:cTn>
                              </p:par>
                              <p:par>
                                <p:cTn id="30" presetID="16" presetClass="entr" presetSubtype="21" fill="hold" grpId="0" nodeType="withEffect">
                                  <p:stCondLst>
                                    <p:cond delay="5500"/>
                                  </p:stCondLst>
                                  <p:childTnLst>
                                    <p:set>
                                      <p:cBhvr>
                                        <p:cTn id="31" dur="1" fill="hold">
                                          <p:stCondLst>
                                            <p:cond delay="0"/>
                                          </p:stCondLst>
                                        </p:cTn>
                                        <p:tgtEl>
                                          <p:spTgt spid="15"/>
                                        </p:tgtEl>
                                        <p:attrNameLst>
                                          <p:attrName>style.visibility</p:attrName>
                                        </p:attrNameLst>
                                      </p:cBhvr>
                                      <p:to>
                                        <p:strVal val="visible"/>
                                      </p:to>
                                    </p:set>
                                    <p:animEffect transition="in" filter="barn(inVertical)">
                                      <p:cBhvr>
                                        <p:cTn id="32" dur="500"/>
                                        <p:tgtEl>
                                          <p:spTgt spid="15"/>
                                        </p:tgtEl>
                                      </p:cBhvr>
                                    </p:animEffect>
                                  </p:childTnLst>
                                </p:cTn>
                              </p:par>
                              <p:par>
                                <p:cTn id="33" presetID="16" presetClass="entr" presetSubtype="21" fill="hold" grpId="0" nodeType="withEffect">
                                  <p:stCondLst>
                                    <p:cond delay="5500"/>
                                  </p:stCondLst>
                                  <p:childTnLst>
                                    <p:set>
                                      <p:cBhvr>
                                        <p:cTn id="34" dur="1" fill="hold">
                                          <p:stCondLst>
                                            <p:cond delay="0"/>
                                          </p:stCondLst>
                                        </p:cTn>
                                        <p:tgtEl>
                                          <p:spTgt spid="9"/>
                                        </p:tgtEl>
                                        <p:attrNameLst>
                                          <p:attrName>style.visibility</p:attrName>
                                        </p:attrNameLst>
                                      </p:cBhvr>
                                      <p:to>
                                        <p:strVal val="visible"/>
                                      </p:to>
                                    </p:set>
                                    <p:animEffect transition="in" filter="barn(inVertical)">
                                      <p:cBhvr>
                                        <p:cTn id="35" dur="500"/>
                                        <p:tgtEl>
                                          <p:spTgt spid="9"/>
                                        </p:tgtEl>
                                      </p:cBhvr>
                                    </p:animEffect>
                                  </p:childTnLst>
                                </p:cTn>
                              </p:par>
                              <p:par>
                                <p:cTn id="36" presetID="10" presetClass="exit" presetSubtype="0" fill="hold" grpId="1" nodeType="withEffect">
                                  <p:stCondLst>
                                    <p:cond delay="13000"/>
                                  </p:stCondLst>
                                  <p:childTnLst>
                                    <p:animEffect transition="out" filter="fade">
                                      <p:cBhvr>
                                        <p:cTn id="37" dur="500"/>
                                        <p:tgtEl>
                                          <p:spTgt spid="10"/>
                                        </p:tgtEl>
                                      </p:cBhvr>
                                    </p:animEffect>
                                    <p:set>
                                      <p:cBhvr>
                                        <p:cTn id="38" dur="1" fill="hold">
                                          <p:stCondLst>
                                            <p:cond delay="499"/>
                                          </p:stCondLst>
                                        </p:cTn>
                                        <p:tgtEl>
                                          <p:spTgt spid="10"/>
                                        </p:tgtEl>
                                        <p:attrNameLst>
                                          <p:attrName>style.visibility</p:attrName>
                                        </p:attrNameLst>
                                      </p:cBhvr>
                                      <p:to>
                                        <p:strVal val="hidden"/>
                                      </p:to>
                                    </p:set>
                                  </p:childTnLst>
                                </p:cTn>
                              </p:par>
                              <p:par>
                                <p:cTn id="39" presetID="10" presetClass="exit" presetSubtype="0" fill="hold" grpId="1" nodeType="withEffect">
                                  <p:stCondLst>
                                    <p:cond delay="13000"/>
                                  </p:stCondLst>
                                  <p:childTnLst>
                                    <p:animEffect transition="out" filter="fade">
                                      <p:cBhvr>
                                        <p:cTn id="40" dur="500"/>
                                        <p:tgtEl>
                                          <p:spTgt spid="12"/>
                                        </p:tgtEl>
                                      </p:cBhvr>
                                    </p:animEffect>
                                    <p:set>
                                      <p:cBhvr>
                                        <p:cTn id="41" dur="1" fill="hold">
                                          <p:stCondLst>
                                            <p:cond delay="499"/>
                                          </p:stCondLst>
                                        </p:cTn>
                                        <p:tgtEl>
                                          <p:spTgt spid="12"/>
                                        </p:tgtEl>
                                        <p:attrNameLst>
                                          <p:attrName>style.visibility</p:attrName>
                                        </p:attrNameLst>
                                      </p:cBhvr>
                                      <p:to>
                                        <p:strVal val="hidden"/>
                                      </p:to>
                                    </p:set>
                                  </p:childTnLst>
                                </p:cTn>
                              </p:par>
                              <p:par>
                                <p:cTn id="42" presetID="10" presetClass="exit" presetSubtype="0" fill="hold" grpId="1" nodeType="withEffect">
                                  <p:stCondLst>
                                    <p:cond delay="13000"/>
                                  </p:stCondLst>
                                  <p:childTnLst>
                                    <p:animEffect transition="out" filter="fade">
                                      <p:cBhvr>
                                        <p:cTn id="43" dur="500"/>
                                        <p:tgtEl>
                                          <p:spTgt spid="14"/>
                                        </p:tgtEl>
                                      </p:cBhvr>
                                    </p:animEffect>
                                    <p:set>
                                      <p:cBhvr>
                                        <p:cTn id="44" dur="1" fill="hold">
                                          <p:stCondLst>
                                            <p:cond delay="499"/>
                                          </p:stCondLst>
                                        </p:cTn>
                                        <p:tgtEl>
                                          <p:spTgt spid="14"/>
                                        </p:tgtEl>
                                        <p:attrNameLst>
                                          <p:attrName>style.visibility</p:attrName>
                                        </p:attrNameLst>
                                      </p:cBhvr>
                                      <p:to>
                                        <p:strVal val="hidden"/>
                                      </p:to>
                                    </p:set>
                                  </p:childTnLst>
                                </p:cTn>
                              </p:par>
                              <p:par>
                                <p:cTn id="45" presetID="10" presetClass="exit" presetSubtype="0" fill="hold" grpId="1" nodeType="withEffect">
                                  <p:stCondLst>
                                    <p:cond delay="13000"/>
                                  </p:stCondLst>
                                  <p:childTnLst>
                                    <p:animEffect transition="out" filter="fade">
                                      <p:cBhvr>
                                        <p:cTn id="46" dur="500"/>
                                        <p:tgtEl>
                                          <p:spTgt spid="16"/>
                                        </p:tgtEl>
                                      </p:cBhvr>
                                    </p:animEffect>
                                    <p:set>
                                      <p:cBhvr>
                                        <p:cTn id="47" dur="1" fill="hold">
                                          <p:stCondLst>
                                            <p:cond delay="499"/>
                                          </p:stCondLst>
                                        </p:cTn>
                                        <p:tgtEl>
                                          <p:spTgt spid="16"/>
                                        </p:tgtEl>
                                        <p:attrNameLst>
                                          <p:attrName>style.visibility</p:attrName>
                                        </p:attrNameLst>
                                      </p:cBhvr>
                                      <p:to>
                                        <p:strVal val="hidden"/>
                                      </p:to>
                                    </p:set>
                                  </p:childTnLst>
                                </p:cTn>
                              </p:par>
                              <p:par>
                                <p:cTn id="48" presetID="10" presetClass="exit" presetSubtype="0" fill="hold" grpId="1" nodeType="withEffect">
                                  <p:stCondLst>
                                    <p:cond delay="13000"/>
                                  </p:stCondLst>
                                  <p:childTnLst>
                                    <p:animEffect transition="out" filter="fade">
                                      <p:cBhvr>
                                        <p:cTn id="49" dur="500"/>
                                        <p:tgtEl>
                                          <p:spTgt spid="11"/>
                                        </p:tgtEl>
                                      </p:cBhvr>
                                    </p:animEffect>
                                    <p:set>
                                      <p:cBhvr>
                                        <p:cTn id="50" dur="1" fill="hold">
                                          <p:stCondLst>
                                            <p:cond delay="499"/>
                                          </p:stCondLst>
                                        </p:cTn>
                                        <p:tgtEl>
                                          <p:spTgt spid="11"/>
                                        </p:tgtEl>
                                        <p:attrNameLst>
                                          <p:attrName>style.visibility</p:attrName>
                                        </p:attrNameLst>
                                      </p:cBhvr>
                                      <p:to>
                                        <p:strVal val="hidden"/>
                                      </p:to>
                                    </p:set>
                                  </p:childTnLst>
                                </p:cTn>
                              </p:par>
                              <p:par>
                                <p:cTn id="51" presetID="10" presetClass="exit" presetSubtype="0" fill="hold" grpId="1" nodeType="withEffect">
                                  <p:stCondLst>
                                    <p:cond delay="13000"/>
                                  </p:stCondLst>
                                  <p:childTnLst>
                                    <p:animEffect transition="out" filter="fade">
                                      <p:cBhvr>
                                        <p:cTn id="52" dur="500"/>
                                        <p:tgtEl>
                                          <p:spTgt spid="15"/>
                                        </p:tgtEl>
                                      </p:cBhvr>
                                    </p:animEffect>
                                    <p:set>
                                      <p:cBhvr>
                                        <p:cTn id="53" dur="1" fill="hold">
                                          <p:stCondLst>
                                            <p:cond delay="499"/>
                                          </p:stCondLst>
                                        </p:cTn>
                                        <p:tgtEl>
                                          <p:spTgt spid="15"/>
                                        </p:tgtEl>
                                        <p:attrNameLst>
                                          <p:attrName>style.visibility</p:attrName>
                                        </p:attrNameLst>
                                      </p:cBhvr>
                                      <p:to>
                                        <p:strVal val="hidden"/>
                                      </p:to>
                                    </p:set>
                                  </p:childTnLst>
                                </p:cTn>
                              </p:par>
                              <p:par>
                                <p:cTn id="54" presetID="10" presetClass="exit" presetSubtype="0" fill="hold" grpId="1" nodeType="withEffect">
                                  <p:stCondLst>
                                    <p:cond delay="13000"/>
                                  </p:stCondLst>
                                  <p:childTnLst>
                                    <p:animEffect transition="out" filter="fade">
                                      <p:cBhvr>
                                        <p:cTn id="55" dur="500"/>
                                        <p:tgtEl>
                                          <p:spTgt spid="9"/>
                                        </p:tgtEl>
                                      </p:cBhvr>
                                    </p:animEffect>
                                    <p:set>
                                      <p:cBhvr>
                                        <p:cTn id="56" dur="1" fill="hold">
                                          <p:stCondLst>
                                            <p:cond delay="499"/>
                                          </p:stCondLst>
                                        </p:cTn>
                                        <p:tgtEl>
                                          <p:spTgt spid="9"/>
                                        </p:tgtEl>
                                        <p:attrNameLst>
                                          <p:attrName>style.visibility</p:attrName>
                                        </p:attrNameLst>
                                      </p:cBhvr>
                                      <p:to>
                                        <p:strVal val="hidden"/>
                                      </p:to>
                                    </p:set>
                                  </p:childTnLst>
                                </p:cTn>
                              </p:par>
                              <p:par>
                                <p:cTn id="57" presetID="42" presetClass="entr" presetSubtype="0" fill="hold" grpId="0" nodeType="withEffect">
                                  <p:stCondLst>
                                    <p:cond delay="17000"/>
                                  </p:stCondLst>
                                  <p:childTnLst>
                                    <p:set>
                                      <p:cBhvr>
                                        <p:cTn id="58" dur="1" fill="hold">
                                          <p:stCondLst>
                                            <p:cond delay="0"/>
                                          </p:stCondLst>
                                        </p:cTn>
                                        <p:tgtEl>
                                          <p:spTgt spid="18"/>
                                        </p:tgtEl>
                                        <p:attrNameLst>
                                          <p:attrName>style.visibility</p:attrName>
                                        </p:attrNameLst>
                                      </p:cBhvr>
                                      <p:to>
                                        <p:strVal val="visible"/>
                                      </p:to>
                                    </p:set>
                                    <p:animEffect transition="in" filter="fade">
                                      <p:cBhvr>
                                        <p:cTn id="59" dur="1000"/>
                                        <p:tgtEl>
                                          <p:spTgt spid="18"/>
                                        </p:tgtEl>
                                      </p:cBhvr>
                                    </p:animEffect>
                                    <p:anim calcmode="lin" valueType="num">
                                      <p:cBhvr>
                                        <p:cTn id="60" dur="1000" fill="hold"/>
                                        <p:tgtEl>
                                          <p:spTgt spid="18"/>
                                        </p:tgtEl>
                                        <p:attrNameLst>
                                          <p:attrName>ppt_x</p:attrName>
                                        </p:attrNameLst>
                                      </p:cBhvr>
                                      <p:tavLst>
                                        <p:tav tm="0">
                                          <p:val>
                                            <p:strVal val="#ppt_x"/>
                                          </p:val>
                                        </p:tav>
                                        <p:tav tm="100000">
                                          <p:val>
                                            <p:strVal val="#ppt_x"/>
                                          </p:val>
                                        </p:tav>
                                      </p:tavLst>
                                    </p:anim>
                                    <p:anim calcmode="lin" valueType="num">
                                      <p:cBhvr>
                                        <p:cTn id="61" dur="1000" fill="hold"/>
                                        <p:tgtEl>
                                          <p:spTgt spid="18"/>
                                        </p:tgtEl>
                                        <p:attrNameLst>
                                          <p:attrName>ppt_y</p:attrName>
                                        </p:attrNameLst>
                                      </p:cBhvr>
                                      <p:tavLst>
                                        <p:tav tm="0">
                                          <p:val>
                                            <p:strVal val="#ppt_y+.1"/>
                                          </p:val>
                                        </p:tav>
                                        <p:tav tm="100000">
                                          <p:val>
                                            <p:strVal val="#ppt_y"/>
                                          </p:val>
                                        </p:tav>
                                      </p:tavLst>
                                    </p:anim>
                                  </p:childTnLst>
                                </p:cTn>
                              </p:par>
                              <p:par>
                                <p:cTn id="62" presetID="53" presetClass="entr" presetSubtype="16" fill="hold" nodeType="withEffect">
                                  <p:stCondLst>
                                    <p:cond delay="18800"/>
                                  </p:stCondLst>
                                  <p:childTnLst>
                                    <p:set>
                                      <p:cBhvr>
                                        <p:cTn id="63" dur="1" fill="hold">
                                          <p:stCondLst>
                                            <p:cond delay="0"/>
                                          </p:stCondLst>
                                        </p:cTn>
                                        <p:tgtEl>
                                          <p:spTgt spid="20"/>
                                        </p:tgtEl>
                                        <p:attrNameLst>
                                          <p:attrName>style.visibility</p:attrName>
                                        </p:attrNameLst>
                                      </p:cBhvr>
                                      <p:to>
                                        <p:strVal val="visible"/>
                                      </p:to>
                                    </p:set>
                                    <p:anim calcmode="lin" valueType="num">
                                      <p:cBhvr>
                                        <p:cTn id="64" dur="500" fill="hold"/>
                                        <p:tgtEl>
                                          <p:spTgt spid="20"/>
                                        </p:tgtEl>
                                        <p:attrNameLst>
                                          <p:attrName>ppt_w</p:attrName>
                                        </p:attrNameLst>
                                      </p:cBhvr>
                                      <p:tavLst>
                                        <p:tav tm="0">
                                          <p:val>
                                            <p:fltVal val="0"/>
                                          </p:val>
                                        </p:tav>
                                        <p:tav tm="100000">
                                          <p:val>
                                            <p:strVal val="#ppt_w"/>
                                          </p:val>
                                        </p:tav>
                                      </p:tavLst>
                                    </p:anim>
                                    <p:anim calcmode="lin" valueType="num">
                                      <p:cBhvr>
                                        <p:cTn id="65" dur="500" fill="hold"/>
                                        <p:tgtEl>
                                          <p:spTgt spid="20"/>
                                        </p:tgtEl>
                                        <p:attrNameLst>
                                          <p:attrName>ppt_h</p:attrName>
                                        </p:attrNameLst>
                                      </p:cBhvr>
                                      <p:tavLst>
                                        <p:tav tm="0">
                                          <p:val>
                                            <p:fltVal val="0"/>
                                          </p:val>
                                        </p:tav>
                                        <p:tav tm="100000">
                                          <p:val>
                                            <p:strVal val="#ppt_h"/>
                                          </p:val>
                                        </p:tav>
                                      </p:tavLst>
                                    </p:anim>
                                    <p:animEffect transition="in" filter="fade">
                                      <p:cBhvr>
                                        <p:cTn id="66" dur="500"/>
                                        <p:tgtEl>
                                          <p:spTgt spid="20"/>
                                        </p:tgtEl>
                                      </p:cBhvr>
                                    </p:animEffect>
                                  </p:childTnLst>
                                </p:cTn>
                              </p:par>
                              <p:par>
                                <p:cTn id="67" presetID="53" presetClass="entr" presetSubtype="16" fill="hold" nodeType="withEffect">
                                  <p:stCondLst>
                                    <p:cond delay="18800"/>
                                  </p:stCondLst>
                                  <p:childTnLst>
                                    <p:set>
                                      <p:cBhvr>
                                        <p:cTn id="68" dur="1" fill="hold">
                                          <p:stCondLst>
                                            <p:cond delay="0"/>
                                          </p:stCondLst>
                                        </p:cTn>
                                        <p:tgtEl>
                                          <p:spTgt spid="22"/>
                                        </p:tgtEl>
                                        <p:attrNameLst>
                                          <p:attrName>style.visibility</p:attrName>
                                        </p:attrNameLst>
                                      </p:cBhvr>
                                      <p:to>
                                        <p:strVal val="visible"/>
                                      </p:to>
                                    </p:set>
                                    <p:anim calcmode="lin" valueType="num">
                                      <p:cBhvr>
                                        <p:cTn id="69" dur="500" fill="hold"/>
                                        <p:tgtEl>
                                          <p:spTgt spid="22"/>
                                        </p:tgtEl>
                                        <p:attrNameLst>
                                          <p:attrName>ppt_w</p:attrName>
                                        </p:attrNameLst>
                                      </p:cBhvr>
                                      <p:tavLst>
                                        <p:tav tm="0">
                                          <p:val>
                                            <p:fltVal val="0"/>
                                          </p:val>
                                        </p:tav>
                                        <p:tav tm="100000">
                                          <p:val>
                                            <p:strVal val="#ppt_w"/>
                                          </p:val>
                                        </p:tav>
                                      </p:tavLst>
                                    </p:anim>
                                    <p:anim calcmode="lin" valueType="num">
                                      <p:cBhvr>
                                        <p:cTn id="70" dur="500" fill="hold"/>
                                        <p:tgtEl>
                                          <p:spTgt spid="22"/>
                                        </p:tgtEl>
                                        <p:attrNameLst>
                                          <p:attrName>ppt_h</p:attrName>
                                        </p:attrNameLst>
                                      </p:cBhvr>
                                      <p:tavLst>
                                        <p:tav tm="0">
                                          <p:val>
                                            <p:fltVal val="0"/>
                                          </p:val>
                                        </p:tav>
                                        <p:tav tm="100000">
                                          <p:val>
                                            <p:strVal val="#ppt_h"/>
                                          </p:val>
                                        </p:tav>
                                      </p:tavLst>
                                    </p:anim>
                                    <p:animEffect transition="in" filter="fade">
                                      <p:cBhvr>
                                        <p:cTn id="71" dur="500"/>
                                        <p:tgtEl>
                                          <p:spTgt spid="22"/>
                                        </p:tgtEl>
                                      </p:cBhvr>
                                    </p:animEffect>
                                  </p:childTnLst>
                                </p:cTn>
                              </p:par>
                              <p:par>
                                <p:cTn id="72" presetID="22" presetClass="entr" presetSubtype="1" fill="hold" nodeType="withEffect">
                                  <p:stCondLst>
                                    <p:cond delay="19600"/>
                                  </p:stCondLst>
                                  <p:childTnLst>
                                    <p:set>
                                      <p:cBhvr>
                                        <p:cTn id="73" dur="1" fill="hold">
                                          <p:stCondLst>
                                            <p:cond delay="0"/>
                                          </p:stCondLst>
                                        </p:cTn>
                                        <p:tgtEl>
                                          <p:spTgt spid="30"/>
                                        </p:tgtEl>
                                        <p:attrNameLst>
                                          <p:attrName>style.visibility</p:attrName>
                                        </p:attrNameLst>
                                      </p:cBhvr>
                                      <p:to>
                                        <p:strVal val="visible"/>
                                      </p:to>
                                    </p:set>
                                    <p:animEffect transition="in" filter="wipe(up)">
                                      <p:cBhvr>
                                        <p:cTn id="74" dur="500"/>
                                        <p:tgtEl>
                                          <p:spTgt spid="30"/>
                                        </p:tgtEl>
                                      </p:cBhvr>
                                    </p:animEffect>
                                  </p:childTnLst>
                                </p:cTn>
                              </p:par>
                              <p:par>
                                <p:cTn id="75" presetID="22" presetClass="entr" presetSubtype="1" fill="hold" nodeType="withEffect">
                                  <p:stCondLst>
                                    <p:cond delay="19600"/>
                                  </p:stCondLst>
                                  <p:childTnLst>
                                    <p:set>
                                      <p:cBhvr>
                                        <p:cTn id="76" dur="1" fill="hold">
                                          <p:stCondLst>
                                            <p:cond delay="0"/>
                                          </p:stCondLst>
                                        </p:cTn>
                                        <p:tgtEl>
                                          <p:spTgt spid="33"/>
                                        </p:tgtEl>
                                        <p:attrNameLst>
                                          <p:attrName>style.visibility</p:attrName>
                                        </p:attrNameLst>
                                      </p:cBhvr>
                                      <p:to>
                                        <p:strVal val="visible"/>
                                      </p:to>
                                    </p:set>
                                    <p:animEffect transition="in" filter="wipe(up)">
                                      <p:cBhvr>
                                        <p:cTn id="77" dur="500"/>
                                        <p:tgtEl>
                                          <p:spTgt spid="33"/>
                                        </p:tgtEl>
                                      </p:cBhvr>
                                    </p:animEffect>
                                  </p:childTnLst>
                                </p:cTn>
                              </p:par>
                              <p:par>
                                <p:cTn id="78" presetID="14" presetClass="entr" presetSubtype="10" fill="hold" nodeType="withEffect">
                                  <p:stCondLst>
                                    <p:cond delay="20900"/>
                                  </p:stCondLst>
                                  <p:childTnLst>
                                    <p:set>
                                      <p:cBhvr>
                                        <p:cTn id="79" dur="1" fill="hold">
                                          <p:stCondLst>
                                            <p:cond delay="0"/>
                                          </p:stCondLst>
                                        </p:cTn>
                                        <p:tgtEl>
                                          <p:spTgt spid="25"/>
                                        </p:tgtEl>
                                        <p:attrNameLst>
                                          <p:attrName>style.visibility</p:attrName>
                                        </p:attrNameLst>
                                      </p:cBhvr>
                                      <p:to>
                                        <p:strVal val="visible"/>
                                      </p:to>
                                    </p:set>
                                    <p:animEffect transition="in" filter="randombar(horizontal)">
                                      <p:cBhvr>
                                        <p:cTn id="80" dur="500"/>
                                        <p:tgtEl>
                                          <p:spTgt spid="25"/>
                                        </p:tgtEl>
                                      </p:cBhvr>
                                    </p:animEffect>
                                  </p:childTnLst>
                                </p:cTn>
                              </p:par>
                              <p:par>
                                <p:cTn id="81" presetID="14" presetClass="entr" presetSubtype="10" fill="hold" nodeType="withEffect">
                                  <p:stCondLst>
                                    <p:cond delay="20900"/>
                                  </p:stCondLst>
                                  <p:childTnLst>
                                    <p:set>
                                      <p:cBhvr>
                                        <p:cTn id="82" dur="1" fill="hold">
                                          <p:stCondLst>
                                            <p:cond delay="0"/>
                                          </p:stCondLst>
                                        </p:cTn>
                                        <p:tgtEl>
                                          <p:spTgt spid="24"/>
                                        </p:tgtEl>
                                        <p:attrNameLst>
                                          <p:attrName>style.visibility</p:attrName>
                                        </p:attrNameLst>
                                      </p:cBhvr>
                                      <p:to>
                                        <p:strVal val="visible"/>
                                      </p:to>
                                    </p:set>
                                    <p:animEffect transition="in" filter="randombar(horizontal)">
                                      <p:cBhvr>
                                        <p:cTn id="83" dur="500"/>
                                        <p:tgtEl>
                                          <p:spTgt spid="24"/>
                                        </p:tgtEl>
                                      </p:cBhvr>
                                    </p:animEffect>
                                  </p:childTnLst>
                                </p:cTn>
                              </p:par>
                              <p:par>
                                <p:cTn id="84" presetID="16" presetClass="entr" presetSubtype="37" fill="hold" nodeType="withEffect">
                                  <p:stCondLst>
                                    <p:cond delay="22700"/>
                                  </p:stCondLst>
                                  <p:childTnLst>
                                    <p:set>
                                      <p:cBhvr>
                                        <p:cTn id="85" dur="1" fill="hold">
                                          <p:stCondLst>
                                            <p:cond delay="0"/>
                                          </p:stCondLst>
                                        </p:cTn>
                                        <p:tgtEl>
                                          <p:spTgt spid="28"/>
                                        </p:tgtEl>
                                        <p:attrNameLst>
                                          <p:attrName>style.visibility</p:attrName>
                                        </p:attrNameLst>
                                      </p:cBhvr>
                                      <p:to>
                                        <p:strVal val="visible"/>
                                      </p:to>
                                    </p:set>
                                    <p:animEffect transition="in" filter="barn(outVertical)">
                                      <p:cBhvr>
                                        <p:cTn id="86" dur="500"/>
                                        <p:tgtEl>
                                          <p:spTgt spid="28"/>
                                        </p:tgtEl>
                                      </p:cBhvr>
                                    </p:animEffect>
                                  </p:childTnLst>
                                </p:cTn>
                              </p:par>
                              <p:par>
                                <p:cTn id="87" presetID="16" presetClass="entr" presetSubtype="37" fill="hold" nodeType="withEffect">
                                  <p:stCondLst>
                                    <p:cond delay="22700"/>
                                  </p:stCondLst>
                                  <p:childTnLst>
                                    <p:set>
                                      <p:cBhvr>
                                        <p:cTn id="88" dur="1" fill="hold">
                                          <p:stCondLst>
                                            <p:cond delay="0"/>
                                          </p:stCondLst>
                                        </p:cTn>
                                        <p:tgtEl>
                                          <p:spTgt spid="27"/>
                                        </p:tgtEl>
                                        <p:attrNameLst>
                                          <p:attrName>style.visibility</p:attrName>
                                        </p:attrNameLst>
                                      </p:cBhvr>
                                      <p:to>
                                        <p:strVal val="visible"/>
                                      </p:to>
                                    </p:set>
                                    <p:animEffect transition="in" filter="barn(outVertical)">
                                      <p:cBhvr>
                                        <p:cTn id="89" dur="500"/>
                                        <p:tgtEl>
                                          <p:spTgt spid="27"/>
                                        </p:tgtEl>
                                      </p:cBhvr>
                                    </p:animEffect>
                                  </p:childTnLst>
                                </p:cTn>
                              </p:par>
                              <p:par>
                                <p:cTn id="90" presetID="42" presetClass="entr" presetSubtype="0" fill="hold" grpId="0" nodeType="withEffect">
                                  <p:stCondLst>
                                    <p:cond delay="31200"/>
                                  </p:stCondLst>
                                  <p:childTnLst>
                                    <p:set>
                                      <p:cBhvr>
                                        <p:cTn id="91" dur="1" fill="hold">
                                          <p:stCondLst>
                                            <p:cond delay="0"/>
                                          </p:stCondLst>
                                        </p:cTn>
                                        <p:tgtEl>
                                          <p:spTgt spid="42"/>
                                        </p:tgtEl>
                                        <p:attrNameLst>
                                          <p:attrName>style.visibility</p:attrName>
                                        </p:attrNameLst>
                                      </p:cBhvr>
                                      <p:to>
                                        <p:strVal val="visible"/>
                                      </p:to>
                                    </p:set>
                                    <p:animEffect transition="in" filter="fade">
                                      <p:cBhvr>
                                        <p:cTn id="92" dur="1000"/>
                                        <p:tgtEl>
                                          <p:spTgt spid="42"/>
                                        </p:tgtEl>
                                      </p:cBhvr>
                                    </p:animEffect>
                                    <p:anim calcmode="lin" valueType="num">
                                      <p:cBhvr>
                                        <p:cTn id="93" dur="1000" fill="hold"/>
                                        <p:tgtEl>
                                          <p:spTgt spid="42"/>
                                        </p:tgtEl>
                                        <p:attrNameLst>
                                          <p:attrName>ppt_x</p:attrName>
                                        </p:attrNameLst>
                                      </p:cBhvr>
                                      <p:tavLst>
                                        <p:tav tm="0">
                                          <p:val>
                                            <p:strVal val="#ppt_x"/>
                                          </p:val>
                                        </p:tav>
                                        <p:tav tm="100000">
                                          <p:val>
                                            <p:strVal val="#ppt_x"/>
                                          </p:val>
                                        </p:tav>
                                      </p:tavLst>
                                    </p:anim>
                                    <p:anim calcmode="lin" valueType="num">
                                      <p:cBhvr>
                                        <p:cTn id="94" dur="1000" fill="hold"/>
                                        <p:tgtEl>
                                          <p:spTgt spid="42"/>
                                        </p:tgtEl>
                                        <p:attrNameLst>
                                          <p:attrName>ppt_y</p:attrName>
                                        </p:attrNameLst>
                                      </p:cBhvr>
                                      <p:tavLst>
                                        <p:tav tm="0">
                                          <p:val>
                                            <p:strVal val="#ppt_y+.1"/>
                                          </p:val>
                                        </p:tav>
                                        <p:tav tm="100000">
                                          <p:val>
                                            <p:strVal val="#ppt_y"/>
                                          </p:val>
                                        </p:tav>
                                      </p:tavLst>
                                    </p:anim>
                                  </p:childTnLst>
                                </p:cTn>
                              </p:par>
                              <p:par>
                                <p:cTn id="95" presetID="53" presetClass="entr" presetSubtype="16" fill="hold" nodeType="withEffect">
                                  <p:stCondLst>
                                    <p:cond delay="33100"/>
                                  </p:stCondLst>
                                  <p:childTnLst>
                                    <p:set>
                                      <p:cBhvr>
                                        <p:cTn id="96" dur="1" fill="hold">
                                          <p:stCondLst>
                                            <p:cond delay="0"/>
                                          </p:stCondLst>
                                        </p:cTn>
                                        <p:tgtEl>
                                          <p:spTgt spid="44"/>
                                        </p:tgtEl>
                                        <p:attrNameLst>
                                          <p:attrName>style.visibility</p:attrName>
                                        </p:attrNameLst>
                                      </p:cBhvr>
                                      <p:to>
                                        <p:strVal val="visible"/>
                                      </p:to>
                                    </p:set>
                                    <p:anim calcmode="lin" valueType="num">
                                      <p:cBhvr>
                                        <p:cTn id="97" dur="500" fill="hold"/>
                                        <p:tgtEl>
                                          <p:spTgt spid="44"/>
                                        </p:tgtEl>
                                        <p:attrNameLst>
                                          <p:attrName>ppt_w</p:attrName>
                                        </p:attrNameLst>
                                      </p:cBhvr>
                                      <p:tavLst>
                                        <p:tav tm="0">
                                          <p:val>
                                            <p:fltVal val="0"/>
                                          </p:val>
                                        </p:tav>
                                        <p:tav tm="100000">
                                          <p:val>
                                            <p:strVal val="#ppt_w"/>
                                          </p:val>
                                        </p:tav>
                                      </p:tavLst>
                                    </p:anim>
                                    <p:anim calcmode="lin" valueType="num">
                                      <p:cBhvr>
                                        <p:cTn id="98" dur="500" fill="hold"/>
                                        <p:tgtEl>
                                          <p:spTgt spid="44"/>
                                        </p:tgtEl>
                                        <p:attrNameLst>
                                          <p:attrName>ppt_h</p:attrName>
                                        </p:attrNameLst>
                                      </p:cBhvr>
                                      <p:tavLst>
                                        <p:tav tm="0">
                                          <p:val>
                                            <p:fltVal val="0"/>
                                          </p:val>
                                        </p:tav>
                                        <p:tav tm="100000">
                                          <p:val>
                                            <p:strVal val="#ppt_h"/>
                                          </p:val>
                                        </p:tav>
                                      </p:tavLst>
                                    </p:anim>
                                    <p:animEffect transition="in" filter="fade">
                                      <p:cBhvr>
                                        <p:cTn id="99" dur="500"/>
                                        <p:tgtEl>
                                          <p:spTgt spid="44"/>
                                        </p:tgtEl>
                                      </p:cBhvr>
                                    </p:animEffect>
                                  </p:childTnLst>
                                </p:cTn>
                              </p:par>
                              <p:par>
                                <p:cTn id="100" presetID="1" presetClass="entr" presetSubtype="0" fill="hold" nodeType="withEffect">
                                  <p:stCondLst>
                                    <p:cond delay="34100"/>
                                  </p:stCondLst>
                                  <p:childTnLst>
                                    <p:set>
                                      <p:cBhvr>
                                        <p:cTn id="101" dur="1" fill="hold">
                                          <p:stCondLst>
                                            <p:cond delay="0"/>
                                          </p:stCondLst>
                                        </p:cTn>
                                        <p:tgtEl>
                                          <p:spTgt spid="50"/>
                                        </p:tgtEl>
                                        <p:attrNameLst>
                                          <p:attrName>style.visibility</p:attrName>
                                        </p:attrNameLst>
                                      </p:cBhvr>
                                      <p:to>
                                        <p:strVal val="visible"/>
                                      </p:to>
                                    </p:set>
                                  </p:childTnLst>
                                </p:cTn>
                              </p:par>
                              <p:par>
                                <p:cTn id="102" presetID="1" presetClass="entr" presetSubtype="0" fill="hold" nodeType="withEffect">
                                  <p:stCondLst>
                                    <p:cond delay="35300"/>
                                  </p:stCondLst>
                                  <p:childTnLst>
                                    <p:set>
                                      <p:cBhvr>
                                        <p:cTn id="103" dur="1" fill="hold">
                                          <p:stCondLst>
                                            <p:cond delay="0"/>
                                          </p:stCondLst>
                                        </p:cTn>
                                        <p:tgtEl>
                                          <p:spTgt spid="48"/>
                                        </p:tgtEl>
                                        <p:attrNameLst>
                                          <p:attrName>style.visibility</p:attrName>
                                        </p:attrNameLst>
                                      </p:cBhvr>
                                      <p:to>
                                        <p:strVal val="visible"/>
                                      </p:to>
                                    </p:set>
                                  </p:childTnLst>
                                </p:cTn>
                              </p:par>
                              <p:par>
                                <p:cTn id="104" presetID="1" presetClass="entr" presetSubtype="0" fill="hold" nodeType="withEffect">
                                  <p:stCondLst>
                                    <p:cond delay="36400"/>
                                  </p:stCondLst>
                                  <p:childTnLst>
                                    <p:set>
                                      <p:cBhvr>
                                        <p:cTn id="105" dur="1" fill="hold">
                                          <p:stCondLst>
                                            <p:cond delay="0"/>
                                          </p:stCondLst>
                                        </p:cTn>
                                        <p:tgtEl>
                                          <p:spTgt spid="46"/>
                                        </p:tgtEl>
                                        <p:attrNameLst>
                                          <p:attrName>style.visibility</p:attrName>
                                        </p:attrNameLst>
                                      </p:cBhvr>
                                      <p:to>
                                        <p:strVal val="visible"/>
                                      </p:to>
                                    </p:set>
                                  </p:childTnLst>
                                </p:cTn>
                              </p:par>
                              <p:par>
                                <p:cTn id="106" presetID="1" presetClass="entr" presetSubtype="0" fill="hold" nodeType="withEffect">
                                  <p:stCondLst>
                                    <p:cond delay="37200"/>
                                  </p:stCondLst>
                                  <p:childTnLst>
                                    <p:set>
                                      <p:cBhvr>
                                        <p:cTn id="107" dur="1" fill="hold">
                                          <p:stCondLst>
                                            <p:cond delay="0"/>
                                          </p:stCondLst>
                                        </p:cTn>
                                        <p:tgtEl>
                                          <p:spTgt spid="54"/>
                                        </p:tgtEl>
                                        <p:attrNameLst>
                                          <p:attrName>style.visibility</p:attrName>
                                        </p:attrNameLst>
                                      </p:cBhvr>
                                      <p:to>
                                        <p:strVal val="visible"/>
                                      </p:to>
                                    </p:set>
                                  </p:childTnLst>
                                </p:cTn>
                              </p:par>
                              <p:par>
                                <p:cTn id="108" presetID="1" presetClass="entr" presetSubtype="0" fill="hold" nodeType="withEffect">
                                  <p:stCondLst>
                                    <p:cond delay="38000"/>
                                  </p:stCondLst>
                                  <p:childTnLst>
                                    <p:set>
                                      <p:cBhvr>
                                        <p:cTn id="109" dur="1" fill="hold">
                                          <p:stCondLst>
                                            <p:cond delay="0"/>
                                          </p:stCondLst>
                                        </p:cTn>
                                        <p:tgtEl>
                                          <p:spTgt spid="52"/>
                                        </p:tgtEl>
                                        <p:attrNameLst>
                                          <p:attrName>style.visibility</p:attrName>
                                        </p:attrNameLst>
                                      </p:cBhvr>
                                      <p:to>
                                        <p:strVal val="visible"/>
                                      </p:to>
                                    </p:set>
                                  </p:childTnLst>
                                </p:cTn>
                              </p:par>
                              <p:par>
                                <p:cTn id="110" presetID="22" presetClass="entr" presetSubtype="8" fill="hold" grpId="0" nodeType="withEffect">
                                  <p:stCondLst>
                                    <p:cond delay="38900"/>
                                  </p:stCondLst>
                                  <p:childTnLst>
                                    <p:set>
                                      <p:cBhvr>
                                        <p:cTn id="111" dur="1" fill="hold">
                                          <p:stCondLst>
                                            <p:cond delay="0"/>
                                          </p:stCondLst>
                                        </p:cTn>
                                        <p:tgtEl>
                                          <p:spTgt spid="6"/>
                                        </p:tgtEl>
                                        <p:attrNameLst>
                                          <p:attrName>style.visibility</p:attrName>
                                        </p:attrNameLst>
                                      </p:cBhvr>
                                      <p:to>
                                        <p:strVal val="visible"/>
                                      </p:to>
                                    </p:set>
                                    <p:animEffect transition="in" filter="wipe(left)">
                                      <p:cBhvr>
                                        <p:cTn id="112"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3" fill="hold" display="0">
                  <p:stCondLst>
                    <p:cond delay="indefinite"/>
                  </p:stCondLst>
                  <p:endCondLst>
                    <p:cond evt="onStopAudio" delay="0">
                      <p:tgtEl>
                        <p:sldTgt/>
                      </p:tgtEl>
                    </p:cond>
                  </p:endCondLst>
                </p:cTn>
                <p:tgtEl>
                  <p:spTgt spid="55"/>
                </p:tgtEl>
              </p:cMediaNode>
            </p:audio>
          </p:childTnLst>
        </p:cTn>
      </p:par>
    </p:tnLst>
    <p:bldLst>
      <p:bldP spid="9" grpId="0" animBg="1"/>
      <p:bldP spid="9" grpId="1" animBg="1"/>
      <p:bldP spid="10" grpId="0" animBg="1"/>
      <p:bldP spid="10" grpId="1" animBg="1"/>
      <p:bldP spid="11" grpId="0" animBg="1"/>
      <p:bldP spid="11" grpId="1" animBg="1"/>
      <p:bldP spid="12" grpId="0" animBg="1"/>
      <p:bldP spid="12" grpId="1" animBg="1"/>
      <p:bldP spid="13" grpId="0" animBg="1"/>
      <p:bldP spid="14" grpId="0" animBg="1"/>
      <p:bldP spid="14" grpId="1" animBg="1"/>
      <p:bldP spid="15" grpId="0" animBg="1"/>
      <p:bldP spid="15" grpId="1" animBg="1"/>
      <p:bldP spid="16" grpId="0" animBg="1"/>
      <p:bldP spid="16" grpId="1" animBg="1"/>
      <p:bldP spid="17" grpId="0" animBg="1"/>
      <p:bldP spid="6" grpId="0"/>
      <p:bldP spid="18" grpId="0"/>
      <p:bldP spid="4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C4FAF-0983-4DEA-82AD-74302189C240}"/>
              </a:ext>
            </a:extLst>
          </p:cNvPr>
          <p:cNvSpPr>
            <a:spLocks noGrp="1"/>
          </p:cNvSpPr>
          <p:nvPr>
            <p:ph type="title"/>
          </p:nvPr>
        </p:nvSpPr>
        <p:spPr/>
        <p:txBody>
          <a:bodyPr/>
          <a:lstStyle/>
          <a:p>
            <a:endParaRPr lang="en-GB"/>
          </a:p>
        </p:txBody>
      </p:sp>
      <p:sp>
        <p:nvSpPr>
          <p:cNvPr id="4" name="Rectangle 3">
            <a:extLst>
              <a:ext uri="{FF2B5EF4-FFF2-40B4-BE49-F238E27FC236}">
                <a16:creationId xmlns:a16="http://schemas.microsoft.com/office/drawing/2014/main" id="{0D1F9BEE-B7DA-4E6B-8844-FC402982FCE1}"/>
              </a:ext>
            </a:extLst>
          </p:cNvPr>
          <p:cNvSpPr/>
          <p:nvPr/>
        </p:nvSpPr>
        <p:spPr>
          <a:xfrm rot="21121081">
            <a:off x="62751" y="-259977"/>
            <a:ext cx="1206649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C93EC44-D48A-4010-8509-E4BFBA67106A}"/>
              </a:ext>
            </a:extLst>
          </p:cNvPr>
          <p:cNvSpPr/>
          <p:nvPr/>
        </p:nvSpPr>
        <p:spPr>
          <a:xfrm>
            <a:off x="1718592" y="484193"/>
            <a:ext cx="8754833" cy="1323439"/>
          </a:xfrm>
          <a:prstGeom prst="rect">
            <a:avLst/>
          </a:prstGeom>
          <a:noFill/>
        </p:spPr>
        <p:txBody>
          <a:bodyPr wrap="none" lIns="91440" tIns="45720" rIns="91440" bIns="45720">
            <a:spAutoFit/>
          </a:bodyPr>
          <a:lstStyle/>
          <a:p>
            <a:pPr algn="ctr"/>
            <a:r>
              <a:rPr lang="en-US" sz="800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Competitor Analysis</a:t>
            </a:r>
          </a:p>
        </p:txBody>
      </p:sp>
      <p:sp>
        <p:nvSpPr>
          <p:cNvPr id="6" name="TextBox 5">
            <a:extLst>
              <a:ext uri="{FF2B5EF4-FFF2-40B4-BE49-F238E27FC236}">
                <a16:creationId xmlns:a16="http://schemas.microsoft.com/office/drawing/2014/main" id="{804ACFB9-A436-4B5E-A3BF-AA3C5536077D}"/>
              </a:ext>
            </a:extLst>
          </p:cNvPr>
          <p:cNvSpPr txBox="1"/>
          <p:nvPr/>
        </p:nvSpPr>
        <p:spPr>
          <a:xfrm>
            <a:off x="9221674" y="6264812"/>
            <a:ext cx="2970326" cy="584775"/>
          </a:xfrm>
          <a:prstGeom prst="rect">
            <a:avLst/>
          </a:prstGeom>
          <a:noFill/>
        </p:spPr>
        <p:txBody>
          <a:bodyPr wrap="square" rtlCol="0">
            <a:spAutoFit/>
          </a:bodyPr>
          <a:lstStyle/>
          <a:p>
            <a:pPr algn="r"/>
            <a:br>
              <a:rPr lang="en-GB" sz="1600" b="1" dirty="0"/>
            </a:br>
            <a:r>
              <a:rPr lang="en-GB" sz="1600" b="1" dirty="0"/>
              <a:t>(CMA, 2019)</a:t>
            </a:r>
          </a:p>
        </p:txBody>
      </p:sp>
      <p:pic>
        <p:nvPicPr>
          <p:cNvPr id="7" name="Picture 6" descr="A close up of a sign&#10;&#10;Description automatically generated">
            <a:extLst>
              <a:ext uri="{FF2B5EF4-FFF2-40B4-BE49-F238E27FC236}">
                <a16:creationId xmlns:a16="http://schemas.microsoft.com/office/drawing/2014/main" id="{6536609D-43AD-4CBF-844C-C640844EC7C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1611" y="4505756"/>
            <a:ext cx="923011" cy="641647"/>
          </a:xfrm>
          <a:prstGeom prst="rect">
            <a:avLst/>
          </a:prstGeom>
        </p:spPr>
      </p:pic>
      <p:pic>
        <p:nvPicPr>
          <p:cNvPr id="8" name="Picture 7" descr="A picture containing drawing&#10;&#10;Description automatically generated">
            <a:extLst>
              <a:ext uri="{FF2B5EF4-FFF2-40B4-BE49-F238E27FC236}">
                <a16:creationId xmlns:a16="http://schemas.microsoft.com/office/drawing/2014/main" id="{DA04A41C-3F65-437B-A989-707CEF92D5A8}"/>
              </a:ext>
            </a:extLst>
          </p:cNvPr>
          <p:cNvPicPr>
            <a:picLocks noChangeAspect="1"/>
          </p:cNvPicPr>
          <p:nvPr/>
        </p:nvPicPr>
        <p:blipFill rotWithShape="1">
          <a:blip r:embed="rId6">
            <a:extLst>
              <a:ext uri="{28A0092B-C50C-407E-A947-70E740481C1C}">
                <a14:useLocalDpi xmlns:a14="http://schemas.microsoft.com/office/drawing/2010/main" val="0"/>
              </a:ext>
            </a:extLst>
          </a:blip>
          <a:srcRect l="26532" t="16602" r="26984" b="16005"/>
          <a:stretch/>
        </p:blipFill>
        <p:spPr>
          <a:xfrm>
            <a:off x="923341" y="2544945"/>
            <a:ext cx="880392" cy="878781"/>
          </a:xfrm>
          <a:prstGeom prst="rect">
            <a:avLst/>
          </a:prstGeom>
        </p:spPr>
      </p:pic>
      <p:pic>
        <p:nvPicPr>
          <p:cNvPr id="13" name="Content Placeholder 12" descr="Bullseye">
            <a:extLst>
              <a:ext uri="{FF2B5EF4-FFF2-40B4-BE49-F238E27FC236}">
                <a16:creationId xmlns:a16="http://schemas.microsoft.com/office/drawing/2014/main" id="{8D17E65F-5192-433B-A5DB-EEC33F353086}"/>
              </a:ext>
            </a:extLst>
          </p:cNvPr>
          <p:cNvPicPr>
            <a:picLocks noGrp="1" noChangeAspect="1"/>
          </p:cNvPicPr>
          <p:nvPr>
            <p:ph idx="1"/>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367846" y="2984335"/>
            <a:ext cx="1684638" cy="1684638"/>
          </a:xfrm>
        </p:spPr>
      </p:pic>
      <p:cxnSp>
        <p:nvCxnSpPr>
          <p:cNvPr id="9" name="Straight Connector 8">
            <a:extLst>
              <a:ext uri="{FF2B5EF4-FFF2-40B4-BE49-F238E27FC236}">
                <a16:creationId xmlns:a16="http://schemas.microsoft.com/office/drawing/2014/main" id="{A7817D89-A2C2-4640-A8B3-F96625AA4A3A}"/>
              </a:ext>
            </a:extLst>
          </p:cNvPr>
          <p:cNvCxnSpPr>
            <a:cxnSpLocks/>
          </p:cNvCxnSpPr>
          <p:nvPr/>
        </p:nvCxnSpPr>
        <p:spPr>
          <a:xfrm>
            <a:off x="1846352" y="2940908"/>
            <a:ext cx="1564113" cy="939114"/>
          </a:xfrm>
          <a:prstGeom prst="line">
            <a:avLst/>
          </a:prstGeom>
          <a:ln w="38100">
            <a:solidFill>
              <a:srgbClr val="333F50"/>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CBB0014-A399-4ADB-A89B-B599D5F9AE19}"/>
              </a:ext>
            </a:extLst>
          </p:cNvPr>
          <p:cNvCxnSpPr>
            <a:cxnSpLocks/>
          </p:cNvCxnSpPr>
          <p:nvPr/>
        </p:nvCxnSpPr>
        <p:spPr>
          <a:xfrm flipV="1">
            <a:off x="1803733" y="3869473"/>
            <a:ext cx="1564113" cy="939114"/>
          </a:xfrm>
          <a:prstGeom prst="line">
            <a:avLst/>
          </a:prstGeom>
          <a:ln w="38100">
            <a:solidFill>
              <a:srgbClr val="333F50"/>
            </a:solidFill>
            <a:prstDash val="sysDot"/>
          </a:ln>
        </p:spPr>
        <p:style>
          <a:lnRef idx="1">
            <a:schemeClr val="accent1"/>
          </a:lnRef>
          <a:fillRef idx="0">
            <a:schemeClr val="accent1"/>
          </a:fillRef>
          <a:effectRef idx="0">
            <a:schemeClr val="accent1"/>
          </a:effectRef>
          <a:fontRef idx="minor">
            <a:schemeClr val="tx1"/>
          </a:fontRef>
        </p:style>
      </p:cxnSp>
      <p:pic>
        <p:nvPicPr>
          <p:cNvPr id="14" name="New Recording 10">
            <a:hlinkClick r:id="" action="ppaction://media"/>
            <a:extLst>
              <a:ext uri="{FF2B5EF4-FFF2-40B4-BE49-F238E27FC236}">
                <a16:creationId xmlns:a16="http://schemas.microsoft.com/office/drawing/2014/main" id="{DC98272C-2DC5-4E46-BBFA-405CD8D149A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0" y="0"/>
            <a:ext cx="609600" cy="609600"/>
          </a:xfrm>
          <a:prstGeom prst="rect">
            <a:avLst/>
          </a:prstGeom>
        </p:spPr>
      </p:pic>
      <p:pic>
        <p:nvPicPr>
          <p:cNvPr id="15" name="Graphic 14" descr="Users">
            <a:extLst>
              <a:ext uri="{FF2B5EF4-FFF2-40B4-BE49-F238E27FC236}">
                <a16:creationId xmlns:a16="http://schemas.microsoft.com/office/drawing/2014/main" id="{317AC73B-2603-4D60-A42F-3D77A27C933C}"/>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391592" y="3497267"/>
            <a:ext cx="2748750" cy="2748750"/>
          </a:xfrm>
          <a:prstGeom prst="rect">
            <a:avLst/>
          </a:prstGeom>
        </p:spPr>
      </p:pic>
      <p:grpSp>
        <p:nvGrpSpPr>
          <p:cNvPr id="26" name="Group 25">
            <a:extLst>
              <a:ext uri="{FF2B5EF4-FFF2-40B4-BE49-F238E27FC236}">
                <a16:creationId xmlns:a16="http://schemas.microsoft.com/office/drawing/2014/main" id="{1A1DD918-C865-4406-9EA8-D939D7B16F45}"/>
              </a:ext>
            </a:extLst>
          </p:cNvPr>
          <p:cNvGrpSpPr/>
          <p:nvPr/>
        </p:nvGrpSpPr>
        <p:grpSpPr>
          <a:xfrm>
            <a:off x="8649731" y="2082354"/>
            <a:ext cx="2842464" cy="1684638"/>
            <a:chOff x="8981712" y="2038113"/>
            <a:chExt cx="2572265" cy="1372352"/>
          </a:xfrm>
        </p:grpSpPr>
        <p:sp>
          <p:nvSpPr>
            <p:cNvPr id="17" name="Thought Bubble: Cloud 16">
              <a:extLst>
                <a:ext uri="{FF2B5EF4-FFF2-40B4-BE49-F238E27FC236}">
                  <a16:creationId xmlns:a16="http://schemas.microsoft.com/office/drawing/2014/main" id="{6C0A18DE-7BA4-41A9-AC96-B8D7881E8285}"/>
                </a:ext>
              </a:extLst>
            </p:cNvPr>
            <p:cNvSpPr/>
            <p:nvPr/>
          </p:nvSpPr>
          <p:spPr>
            <a:xfrm flipH="1">
              <a:off x="8981712" y="2084902"/>
              <a:ext cx="2572265" cy="1325563"/>
            </a:xfrm>
            <a:prstGeom prst="cloudCallout">
              <a:avLst>
                <a:gd name="adj1" fmla="val 10309"/>
                <a:gd name="adj2" fmla="val 82182"/>
              </a:avLst>
            </a:prstGeom>
            <a:ln w="19050">
              <a:solidFill>
                <a:srgbClr val="333F5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21" name="Graphic 20" descr="Head with gears">
              <a:extLst>
                <a:ext uri="{FF2B5EF4-FFF2-40B4-BE49-F238E27FC236}">
                  <a16:creationId xmlns:a16="http://schemas.microsoft.com/office/drawing/2014/main" id="{BE1F86D6-7CC3-4C08-AE3C-5E61471F30C9}"/>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9765967" y="2459621"/>
              <a:ext cx="914400" cy="914400"/>
            </a:xfrm>
            <a:prstGeom prst="rect">
              <a:avLst/>
            </a:prstGeom>
          </p:spPr>
        </p:pic>
        <p:pic>
          <p:nvPicPr>
            <p:cNvPr id="23" name="Graphic 22" descr="Eye">
              <a:extLst>
                <a:ext uri="{FF2B5EF4-FFF2-40B4-BE49-F238E27FC236}">
                  <a16:creationId xmlns:a16="http://schemas.microsoft.com/office/drawing/2014/main" id="{C63786B4-885A-4283-BF10-D55887BAF5C4}"/>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9125124" y="2038113"/>
              <a:ext cx="914400" cy="914400"/>
            </a:xfrm>
            <a:prstGeom prst="rect">
              <a:avLst/>
            </a:prstGeom>
          </p:spPr>
        </p:pic>
        <p:pic>
          <p:nvPicPr>
            <p:cNvPr id="25" name="Graphic 24" descr="Playbook">
              <a:extLst>
                <a:ext uri="{FF2B5EF4-FFF2-40B4-BE49-F238E27FC236}">
                  <a16:creationId xmlns:a16="http://schemas.microsoft.com/office/drawing/2014/main" id="{37E7C85F-6973-4D8B-A16F-4C6D29BE5282}"/>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10451447" y="2307026"/>
              <a:ext cx="914400" cy="914400"/>
            </a:xfrm>
            <a:prstGeom prst="rect">
              <a:avLst/>
            </a:prstGeom>
          </p:spPr>
        </p:pic>
      </p:grpSp>
      <p:cxnSp>
        <p:nvCxnSpPr>
          <p:cNvPr id="30" name="Connector: Elbow 29">
            <a:extLst>
              <a:ext uri="{FF2B5EF4-FFF2-40B4-BE49-F238E27FC236}">
                <a16:creationId xmlns:a16="http://schemas.microsoft.com/office/drawing/2014/main" id="{20EA5B7D-3A79-4FDA-B584-71DB5B2F1A66}"/>
              </a:ext>
            </a:extLst>
          </p:cNvPr>
          <p:cNvCxnSpPr>
            <a:cxnSpLocks/>
            <a:stCxn id="13" idx="3"/>
          </p:cNvCxnSpPr>
          <p:nvPr/>
        </p:nvCxnSpPr>
        <p:spPr>
          <a:xfrm flipV="1">
            <a:off x="5052484" y="2775496"/>
            <a:ext cx="3547832" cy="1051158"/>
          </a:xfrm>
          <a:prstGeom prst="bentConnector3">
            <a:avLst/>
          </a:prstGeom>
          <a:ln>
            <a:solidFill>
              <a:srgbClr val="333F50"/>
            </a:solidFill>
            <a:prstDash val="lgDash"/>
            <a:headEnd type="none" w="med" len="med"/>
            <a:tailEnd type="arrow" w="med" len="med"/>
          </a:ln>
        </p:spPr>
        <p:style>
          <a:lnRef idx="3">
            <a:schemeClr val="dk1"/>
          </a:lnRef>
          <a:fillRef idx="0">
            <a:schemeClr val="dk1"/>
          </a:fillRef>
          <a:effectRef idx="2">
            <a:schemeClr val="dk1"/>
          </a:effectRef>
          <a:fontRef idx="minor">
            <a:schemeClr val="tx1"/>
          </a:fontRef>
        </p:style>
      </p:cxnSp>
      <p:pic>
        <p:nvPicPr>
          <p:cNvPr id="34" name="Graphic 33" descr="Bank check">
            <a:extLst>
              <a:ext uri="{FF2B5EF4-FFF2-40B4-BE49-F238E27FC236}">
                <a16:creationId xmlns:a16="http://schemas.microsoft.com/office/drawing/2014/main" id="{8EDE00E7-76AA-422F-8F19-3E4F7C87CDB0}"/>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2421703" y="1663979"/>
            <a:ext cx="1559648" cy="1559648"/>
          </a:xfrm>
          <a:prstGeom prst="rect">
            <a:avLst/>
          </a:prstGeom>
        </p:spPr>
      </p:pic>
      <p:pic>
        <p:nvPicPr>
          <p:cNvPr id="36" name="Graphic 35" descr="Marker">
            <a:extLst>
              <a:ext uri="{FF2B5EF4-FFF2-40B4-BE49-F238E27FC236}">
                <a16:creationId xmlns:a16="http://schemas.microsoft.com/office/drawing/2014/main" id="{ABC1DD7B-3036-4B52-8F69-8C1291D0EFA6}"/>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2650221" y="3513291"/>
            <a:ext cx="1051865" cy="1051865"/>
          </a:xfrm>
          <a:prstGeom prst="rect">
            <a:avLst/>
          </a:prstGeom>
        </p:spPr>
      </p:pic>
      <p:pic>
        <p:nvPicPr>
          <p:cNvPr id="39" name="Graphic 38" descr="Bank check">
            <a:extLst>
              <a:ext uri="{FF2B5EF4-FFF2-40B4-BE49-F238E27FC236}">
                <a16:creationId xmlns:a16="http://schemas.microsoft.com/office/drawing/2014/main" id="{425E467F-5F6A-4752-BC92-A761CE6DAF94}"/>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2421703" y="2459429"/>
            <a:ext cx="1577730" cy="1577730"/>
          </a:xfrm>
          <a:prstGeom prst="rect">
            <a:avLst/>
          </a:prstGeom>
        </p:spPr>
      </p:pic>
      <p:pic>
        <p:nvPicPr>
          <p:cNvPr id="40" name="Graphic 39" descr="Bank check">
            <a:extLst>
              <a:ext uri="{FF2B5EF4-FFF2-40B4-BE49-F238E27FC236}">
                <a16:creationId xmlns:a16="http://schemas.microsoft.com/office/drawing/2014/main" id="{48925FF8-5C9D-4E37-A4C0-EA6AAED87A90}"/>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2403621" y="4084090"/>
            <a:ext cx="1577730" cy="1577730"/>
          </a:xfrm>
          <a:prstGeom prst="rect">
            <a:avLst/>
          </a:prstGeom>
        </p:spPr>
      </p:pic>
      <p:pic>
        <p:nvPicPr>
          <p:cNvPr id="41" name="Graphic 40" descr="Bank check">
            <a:extLst>
              <a:ext uri="{FF2B5EF4-FFF2-40B4-BE49-F238E27FC236}">
                <a16:creationId xmlns:a16="http://schemas.microsoft.com/office/drawing/2014/main" id="{3E77CE05-FD96-4787-BAA9-FFD2FD83148A}"/>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2410253" y="4835366"/>
            <a:ext cx="1577730" cy="1577730"/>
          </a:xfrm>
          <a:prstGeom prst="rect">
            <a:avLst/>
          </a:prstGeom>
        </p:spPr>
      </p:pic>
      <p:pic>
        <p:nvPicPr>
          <p:cNvPr id="43" name="Graphic 42" descr="Group of men">
            <a:extLst>
              <a:ext uri="{FF2B5EF4-FFF2-40B4-BE49-F238E27FC236}">
                <a16:creationId xmlns:a16="http://schemas.microsoft.com/office/drawing/2014/main" id="{B983FC66-12E3-4E55-86E4-BFB373B23903}"/>
              </a:ext>
            </a:extLst>
          </p:cNvPr>
          <p:cNvPicPr>
            <a:picLocks noChangeAspect="1"/>
          </p:cNvPicPr>
          <p:nvPr/>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8432092" y="4155452"/>
            <a:ext cx="1806175" cy="1806175"/>
          </a:xfrm>
          <a:prstGeom prst="rect">
            <a:avLst/>
          </a:prstGeom>
        </p:spPr>
      </p:pic>
      <p:pic>
        <p:nvPicPr>
          <p:cNvPr id="45" name="Graphic 44" descr="Group of women">
            <a:extLst>
              <a:ext uri="{FF2B5EF4-FFF2-40B4-BE49-F238E27FC236}">
                <a16:creationId xmlns:a16="http://schemas.microsoft.com/office/drawing/2014/main" id="{03B9C25A-64A1-4020-ABF5-E488ADA2E00B}"/>
              </a:ext>
            </a:extLst>
          </p:cNvPr>
          <p:cNvPicPr>
            <a:picLocks noChangeAspect="1"/>
          </p:cNvPicPr>
          <p:nvPr/>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8409674" y="2144057"/>
            <a:ext cx="1806175" cy="1806175"/>
          </a:xfrm>
          <a:prstGeom prst="rect">
            <a:avLst/>
          </a:prstGeom>
        </p:spPr>
      </p:pic>
      <p:pic>
        <p:nvPicPr>
          <p:cNvPr id="47" name="Graphic 46" descr="Checkmark">
            <a:extLst>
              <a:ext uri="{FF2B5EF4-FFF2-40B4-BE49-F238E27FC236}">
                <a16:creationId xmlns:a16="http://schemas.microsoft.com/office/drawing/2014/main" id="{C855C988-B31A-4050-A05E-08DB4C9BFECD}"/>
              </a:ext>
            </a:extLst>
          </p:cNvPr>
          <p:cNvPicPr>
            <a:picLocks noChangeAspect="1"/>
          </p:cNvPicPr>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7332662" y="2599778"/>
            <a:ext cx="914400" cy="914400"/>
          </a:xfrm>
          <a:prstGeom prst="rect">
            <a:avLst/>
          </a:prstGeom>
        </p:spPr>
      </p:pic>
      <p:pic>
        <p:nvPicPr>
          <p:cNvPr id="49" name="Graphic 48" descr="Close">
            <a:extLst>
              <a:ext uri="{FF2B5EF4-FFF2-40B4-BE49-F238E27FC236}">
                <a16:creationId xmlns:a16="http://schemas.microsoft.com/office/drawing/2014/main" id="{CFEF1145-0C57-4832-B305-613517CB0CAB}"/>
              </a:ext>
            </a:extLst>
          </p:cNvPr>
          <p:cNvPicPr>
            <a:picLocks noChangeAspect="1"/>
          </p:cNvPicPr>
          <p:nvPr/>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blipFill>
        <p:spPr>
          <a:xfrm>
            <a:off x="7333230" y="4601339"/>
            <a:ext cx="914400" cy="914400"/>
          </a:xfrm>
          <a:prstGeom prst="rect">
            <a:avLst/>
          </a:prstGeom>
        </p:spPr>
      </p:pic>
      <p:pic>
        <p:nvPicPr>
          <p:cNvPr id="50" name="Graphic 49" descr="Newspaper">
            <a:extLst>
              <a:ext uri="{FF2B5EF4-FFF2-40B4-BE49-F238E27FC236}">
                <a16:creationId xmlns:a16="http://schemas.microsoft.com/office/drawing/2014/main" id="{8BAD6C0F-58FD-49FC-B4A5-058182B40884}"/>
              </a:ext>
            </a:extLst>
          </p:cNvPr>
          <p:cNvPicPr>
            <a:picLocks noChangeAspect="1"/>
          </p:cNvPicPr>
          <p:nvPr/>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tretch>
            <a:fillRect/>
          </a:stretch>
        </p:blipFill>
        <p:spPr>
          <a:xfrm>
            <a:off x="2006248" y="2693784"/>
            <a:ext cx="2372476" cy="2372476"/>
          </a:xfrm>
          <a:prstGeom prst="rect">
            <a:avLst/>
          </a:prstGeom>
        </p:spPr>
      </p:pic>
      <p:pic>
        <p:nvPicPr>
          <p:cNvPr id="38" name="Graphic 37" descr="Pin">
            <a:extLst>
              <a:ext uri="{FF2B5EF4-FFF2-40B4-BE49-F238E27FC236}">
                <a16:creationId xmlns:a16="http://schemas.microsoft.com/office/drawing/2014/main" id="{44D298B6-8071-44BC-BC33-6090799B5462}"/>
              </a:ext>
            </a:extLst>
          </p:cNvPr>
          <p:cNvPicPr>
            <a:picLocks noChangeAspect="1"/>
          </p:cNvPicPr>
          <p:nvPr/>
        </p:nvPicPr>
        <p:blipFill>
          <a:blip r:embed="rId32">
            <a:extLst>
              <a:ext uri="{28A0092B-C50C-407E-A947-70E740481C1C}">
                <a14:useLocalDpi xmlns:a14="http://schemas.microsoft.com/office/drawing/2010/main" val="0"/>
              </a:ext>
              <a:ext uri="{96DAC541-7B7A-43D3-8B79-37D633B846F1}">
                <asvg:svgBlip xmlns:asvg="http://schemas.microsoft.com/office/drawing/2016/SVG/main" r:embed="rId33"/>
              </a:ext>
            </a:extLst>
          </a:blip>
          <a:stretch>
            <a:fillRect/>
          </a:stretch>
        </p:blipFill>
        <p:spPr>
          <a:xfrm>
            <a:off x="2067289" y="2935835"/>
            <a:ext cx="914400" cy="914400"/>
          </a:xfrm>
          <a:prstGeom prst="rect">
            <a:avLst/>
          </a:prstGeom>
        </p:spPr>
      </p:pic>
      <p:pic>
        <p:nvPicPr>
          <p:cNvPr id="52" name="Graphic 51" descr="Question mark">
            <a:extLst>
              <a:ext uri="{FF2B5EF4-FFF2-40B4-BE49-F238E27FC236}">
                <a16:creationId xmlns:a16="http://schemas.microsoft.com/office/drawing/2014/main" id="{D5436D09-B8FC-4B47-9828-3F1FA19B98F0}"/>
              </a:ext>
            </a:extLst>
          </p:cNvPr>
          <p:cNvPicPr>
            <a:picLocks noChangeAspect="1"/>
          </p:cNvPicPr>
          <p:nvPr/>
        </p:nvPicPr>
        <p:blipFill>
          <a:blip r:embed="rId34">
            <a:extLst>
              <a:ext uri="{28A0092B-C50C-407E-A947-70E740481C1C}">
                <a14:useLocalDpi xmlns:a14="http://schemas.microsoft.com/office/drawing/2010/main" val="0"/>
              </a:ext>
              <a:ext uri="{96DAC541-7B7A-43D3-8B79-37D633B846F1}">
                <asvg:svgBlip xmlns:asvg="http://schemas.microsoft.com/office/drawing/2016/SVG/main" r:embed="rId35"/>
              </a:ext>
            </a:extLst>
          </a:blip>
          <a:stretch>
            <a:fillRect/>
          </a:stretch>
        </p:blipFill>
        <p:spPr>
          <a:xfrm>
            <a:off x="7158392" y="2600393"/>
            <a:ext cx="1137259" cy="1137259"/>
          </a:xfrm>
          <a:prstGeom prst="rect">
            <a:avLst/>
          </a:prstGeom>
        </p:spPr>
      </p:pic>
      <p:pic>
        <p:nvPicPr>
          <p:cNvPr id="53" name="Graphic 52" descr="Question mark">
            <a:extLst>
              <a:ext uri="{FF2B5EF4-FFF2-40B4-BE49-F238E27FC236}">
                <a16:creationId xmlns:a16="http://schemas.microsoft.com/office/drawing/2014/main" id="{E00D61A4-C015-419F-8140-B4206E4BB7A4}"/>
              </a:ext>
            </a:extLst>
          </p:cNvPr>
          <p:cNvPicPr>
            <a:picLocks noChangeAspect="1"/>
          </p:cNvPicPr>
          <p:nvPr/>
        </p:nvPicPr>
        <p:blipFill>
          <a:blip r:embed="rId34">
            <a:extLst>
              <a:ext uri="{28A0092B-C50C-407E-A947-70E740481C1C}">
                <a14:useLocalDpi xmlns:a14="http://schemas.microsoft.com/office/drawing/2010/main" val="0"/>
              </a:ext>
              <a:ext uri="{96DAC541-7B7A-43D3-8B79-37D633B846F1}">
                <asvg:svgBlip xmlns:asvg="http://schemas.microsoft.com/office/drawing/2016/SVG/main" r:embed="rId36"/>
              </a:ext>
            </a:extLst>
          </a:blip>
          <a:stretch>
            <a:fillRect/>
          </a:stretch>
        </p:blipFill>
        <p:spPr>
          <a:xfrm>
            <a:off x="7221232" y="4496220"/>
            <a:ext cx="1137259" cy="1137259"/>
          </a:xfrm>
          <a:prstGeom prst="rect">
            <a:avLst/>
          </a:prstGeom>
        </p:spPr>
      </p:pic>
    </p:spTree>
    <p:extLst>
      <p:ext uri="{BB962C8B-B14F-4D97-AF65-F5344CB8AC3E}">
        <p14:creationId xmlns:p14="http://schemas.microsoft.com/office/powerpoint/2010/main" val="2677363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069" fill="hold"/>
                                        <p:tgtEl>
                                          <p:spTgt spid="14"/>
                                        </p:tgtEl>
                                      </p:cBhvr>
                                    </p:cmd>
                                  </p:childTnLst>
                                </p:cTn>
                              </p:par>
                              <p:par>
                                <p:cTn id="7" presetID="1" presetClass="entr" presetSubtype="0" fill="hold" nodeType="withEffect">
                                  <p:stCondLst>
                                    <p:cond delay="0"/>
                                  </p:stCondLst>
                                  <p:iterate type="lt">
                                    <p:tmAbs val="200"/>
                                  </p:iterate>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2" presetClass="entr" presetSubtype="8" fill="hold" nodeType="withEffect">
                                  <p:stCondLst>
                                    <p:cond delay="700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1000" fill="hold"/>
                                        <p:tgtEl>
                                          <p:spTgt spid="8"/>
                                        </p:tgtEl>
                                        <p:attrNameLst>
                                          <p:attrName>ppt_x</p:attrName>
                                        </p:attrNameLst>
                                      </p:cBhvr>
                                      <p:tavLst>
                                        <p:tav tm="0">
                                          <p:val>
                                            <p:strVal val="0-#ppt_w/2"/>
                                          </p:val>
                                        </p:tav>
                                        <p:tav tm="100000">
                                          <p:val>
                                            <p:strVal val="#ppt_x"/>
                                          </p:val>
                                        </p:tav>
                                      </p:tavLst>
                                    </p:anim>
                                    <p:anim calcmode="lin" valueType="num">
                                      <p:cBhvr additive="base">
                                        <p:cTn id="12" dur="1000" fill="hold"/>
                                        <p:tgtEl>
                                          <p:spTgt spid="8"/>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700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1000" fill="hold"/>
                                        <p:tgtEl>
                                          <p:spTgt spid="7"/>
                                        </p:tgtEl>
                                        <p:attrNameLst>
                                          <p:attrName>ppt_x</p:attrName>
                                        </p:attrNameLst>
                                      </p:cBhvr>
                                      <p:tavLst>
                                        <p:tav tm="0">
                                          <p:val>
                                            <p:strVal val="0-#ppt_w/2"/>
                                          </p:val>
                                        </p:tav>
                                        <p:tav tm="100000">
                                          <p:val>
                                            <p:strVal val="#ppt_x"/>
                                          </p:val>
                                        </p:tav>
                                      </p:tavLst>
                                    </p:anim>
                                    <p:anim calcmode="lin" valueType="num">
                                      <p:cBhvr additive="base">
                                        <p:cTn id="16" dur="1000" fill="hold"/>
                                        <p:tgtEl>
                                          <p:spTgt spid="7"/>
                                        </p:tgtEl>
                                        <p:attrNameLst>
                                          <p:attrName>ppt_y</p:attrName>
                                        </p:attrNameLst>
                                      </p:cBhvr>
                                      <p:tavLst>
                                        <p:tav tm="0">
                                          <p:val>
                                            <p:strVal val="#ppt_y"/>
                                          </p:val>
                                        </p:tav>
                                        <p:tav tm="100000">
                                          <p:val>
                                            <p:strVal val="#ppt_y"/>
                                          </p:val>
                                        </p:tav>
                                      </p:tavLst>
                                    </p:anim>
                                  </p:childTnLst>
                                </p:cTn>
                              </p:par>
                              <p:par>
                                <p:cTn id="17" presetID="22" presetClass="entr" presetSubtype="1" fill="hold" nodeType="withEffect">
                                  <p:stCondLst>
                                    <p:cond delay="9300"/>
                                  </p:stCondLst>
                                  <p:childTnLst>
                                    <p:set>
                                      <p:cBhvr>
                                        <p:cTn id="18" dur="1" fill="hold">
                                          <p:stCondLst>
                                            <p:cond delay="0"/>
                                          </p:stCondLst>
                                        </p:cTn>
                                        <p:tgtEl>
                                          <p:spTgt spid="9"/>
                                        </p:tgtEl>
                                        <p:attrNameLst>
                                          <p:attrName>style.visibility</p:attrName>
                                        </p:attrNameLst>
                                      </p:cBhvr>
                                      <p:to>
                                        <p:strVal val="visible"/>
                                      </p:to>
                                    </p:set>
                                    <p:animEffect transition="in" filter="wipe(up)">
                                      <p:cBhvr>
                                        <p:cTn id="19" dur="4400"/>
                                        <p:tgtEl>
                                          <p:spTgt spid="9"/>
                                        </p:tgtEl>
                                      </p:cBhvr>
                                    </p:animEffect>
                                  </p:childTnLst>
                                </p:cTn>
                              </p:par>
                              <p:par>
                                <p:cTn id="20" presetID="22" presetClass="entr" presetSubtype="8" fill="hold" nodeType="withEffect">
                                  <p:stCondLst>
                                    <p:cond delay="9300"/>
                                  </p:stCondLst>
                                  <p:childTnLst>
                                    <p:set>
                                      <p:cBhvr>
                                        <p:cTn id="21" dur="1" fill="hold">
                                          <p:stCondLst>
                                            <p:cond delay="0"/>
                                          </p:stCondLst>
                                        </p:cTn>
                                        <p:tgtEl>
                                          <p:spTgt spid="11"/>
                                        </p:tgtEl>
                                        <p:attrNameLst>
                                          <p:attrName>style.visibility</p:attrName>
                                        </p:attrNameLst>
                                      </p:cBhvr>
                                      <p:to>
                                        <p:strVal val="visible"/>
                                      </p:to>
                                    </p:set>
                                    <p:animEffect transition="in" filter="wipe(left)">
                                      <p:cBhvr>
                                        <p:cTn id="22" dur="4400"/>
                                        <p:tgtEl>
                                          <p:spTgt spid="11"/>
                                        </p:tgtEl>
                                      </p:cBhvr>
                                    </p:animEffect>
                                  </p:childTnLst>
                                </p:cTn>
                              </p:par>
                              <p:par>
                                <p:cTn id="23" presetID="21" presetClass="entr" presetSubtype="1" fill="hold" nodeType="withEffect">
                                  <p:stCondLst>
                                    <p:cond delay="13800"/>
                                  </p:stCondLst>
                                  <p:childTnLst>
                                    <p:set>
                                      <p:cBhvr>
                                        <p:cTn id="24" dur="1" fill="hold">
                                          <p:stCondLst>
                                            <p:cond delay="0"/>
                                          </p:stCondLst>
                                        </p:cTn>
                                        <p:tgtEl>
                                          <p:spTgt spid="13"/>
                                        </p:tgtEl>
                                        <p:attrNameLst>
                                          <p:attrName>style.visibility</p:attrName>
                                        </p:attrNameLst>
                                      </p:cBhvr>
                                      <p:to>
                                        <p:strVal val="visible"/>
                                      </p:to>
                                    </p:set>
                                    <p:animEffect transition="in" filter="wheel(1)">
                                      <p:cBhvr>
                                        <p:cTn id="25" dur="3000"/>
                                        <p:tgtEl>
                                          <p:spTgt spid="13"/>
                                        </p:tgtEl>
                                      </p:cBhvr>
                                    </p:animEffect>
                                  </p:childTnLst>
                                </p:cTn>
                              </p:par>
                              <p:par>
                                <p:cTn id="26" presetID="2" presetClass="entr" presetSubtype="4" fill="hold" nodeType="withEffect">
                                  <p:stCondLst>
                                    <p:cond delay="17600"/>
                                  </p:stCondLst>
                                  <p:childTnLst>
                                    <p:set>
                                      <p:cBhvr>
                                        <p:cTn id="27" dur="1" fill="hold">
                                          <p:stCondLst>
                                            <p:cond delay="0"/>
                                          </p:stCondLst>
                                        </p:cTn>
                                        <p:tgtEl>
                                          <p:spTgt spid="15"/>
                                        </p:tgtEl>
                                        <p:attrNameLst>
                                          <p:attrName>style.visibility</p:attrName>
                                        </p:attrNameLst>
                                      </p:cBhvr>
                                      <p:to>
                                        <p:strVal val="visible"/>
                                      </p:to>
                                    </p:set>
                                    <p:anim calcmode="lin" valueType="num">
                                      <p:cBhvr additive="base">
                                        <p:cTn id="28" dur="2300" fill="hold"/>
                                        <p:tgtEl>
                                          <p:spTgt spid="15"/>
                                        </p:tgtEl>
                                        <p:attrNameLst>
                                          <p:attrName>ppt_x</p:attrName>
                                        </p:attrNameLst>
                                      </p:cBhvr>
                                      <p:tavLst>
                                        <p:tav tm="0">
                                          <p:val>
                                            <p:strVal val="#ppt_x"/>
                                          </p:val>
                                        </p:tav>
                                        <p:tav tm="100000">
                                          <p:val>
                                            <p:strVal val="#ppt_x"/>
                                          </p:val>
                                        </p:tav>
                                      </p:tavLst>
                                    </p:anim>
                                    <p:anim calcmode="lin" valueType="num">
                                      <p:cBhvr additive="base">
                                        <p:cTn id="29" dur="2300" fill="hold"/>
                                        <p:tgtEl>
                                          <p:spTgt spid="15"/>
                                        </p:tgtEl>
                                        <p:attrNameLst>
                                          <p:attrName>ppt_y</p:attrName>
                                        </p:attrNameLst>
                                      </p:cBhvr>
                                      <p:tavLst>
                                        <p:tav tm="0">
                                          <p:val>
                                            <p:strVal val="1+#ppt_h/2"/>
                                          </p:val>
                                        </p:tav>
                                        <p:tav tm="100000">
                                          <p:val>
                                            <p:strVal val="#ppt_y"/>
                                          </p:val>
                                        </p:tav>
                                      </p:tavLst>
                                    </p:anim>
                                  </p:childTnLst>
                                </p:cTn>
                              </p:par>
                              <p:par>
                                <p:cTn id="30" presetID="22" presetClass="entr" presetSubtype="4" fill="hold" nodeType="withEffect">
                                  <p:stCondLst>
                                    <p:cond delay="20000"/>
                                  </p:stCondLst>
                                  <p:childTnLst>
                                    <p:set>
                                      <p:cBhvr>
                                        <p:cTn id="31" dur="1" fill="hold">
                                          <p:stCondLst>
                                            <p:cond delay="0"/>
                                          </p:stCondLst>
                                        </p:cTn>
                                        <p:tgtEl>
                                          <p:spTgt spid="26"/>
                                        </p:tgtEl>
                                        <p:attrNameLst>
                                          <p:attrName>style.visibility</p:attrName>
                                        </p:attrNameLst>
                                      </p:cBhvr>
                                      <p:to>
                                        <p:strVal val="visible"/>
                                      </p:to>
                                    </p:set>
                                    <p:animEffect transition="in" filter="wipe(down)">
                                      <p:cBhvr>
                                        <p:cTn id="32" dur="2900"/>
                                        <p:tgtEl>
                                          <p:spTgt spid="26"/>
                                        </p:tgtEl>
                                      </p:cBhvr>
                                    </p:animEffect>
                                  </p:childTnLst>
                                </p:cTn>
                              </p:par>
                              <p:par>
                                <p:cTn id="33" presetID="22" presetClass="entr" presetSubtype="8" fill="hold" nodeType="withEffect">
                                  <p:stCondLst>
                                    <p:cond delay="23200"/>
                                  </p:stCondLst>
                                  <p:childTnLst>
                                    <p:set>
                                      <p:cBhvr>
                                        <p:cTn id="34" dur="1" fill="hold">
                                          <p:stCondLst>
                                            <p:cond delay="0"/>
                                          </p:stCondLst>
                                        </p:cTn>
                                        <p:tgtEl>
                                          <p:spTgt spid="30"/>
                                        </p:tgtEl>
                                        <p:attrNameLst>
                                          <p:attrName>style.visibility</p:attrName>
                                        </p:attrNameLst>
                                      </p:cBhvr>
                                      <p:to>
                                        <p:strVal val="visible"/>
                                      </p:to>
                                    </p:set>
                                    <p:animEffect transition="in" filter="wipe(left)">
                                      <p:cBhvr>
                                        <p:cTn id="35" dur="2000"/>
                                        <p:tgtEl>
                                          <p:spTgt spid="30"/>
                                        </p:tgtEl>
                                      </p:cBhvr>
                                    </p:animEffect>
                                  </p:childTnLst>
                                </p:cTn>
                              </p:par>
                              <p:par>
                                <p:cTn id="36" presetID="53" presetClass="exit" presetSubtype="32" fill="hold" nodeType="withEffect">
                                  <p:stCondLst>
                                    <p:cond delay="26500"/>
                                  </p:stCondLst>
                                  <p:childTnLst>
                                    <p:anim calcmode="lin" valueType="num">
                                      <p:cBhvr>
                                        <p:cTn id="37" dur="1000"/>
                                        <p:tgtEl>
                                          <p:spTgt spid="8"/>
                                        </p:tgtEl>
                                        <p:attrNameLst>
                                          <p:attrName>ppt_w</p:attrName>
                                        </p:attrNameLst>
                                      </p:cBhvr>
                                      <p:tavLst>
                                        <p:tav tm="0">
                                          <p:val>
                                            <p:strVal val="ppt_w"/>
                                          </p:val>
                                        </p:tav>
                                        <p:tav tm="100000">
                                          <p:val>
                                            <p:fltVal val="0"/>
                                          </p:val>
                                        </p:tav>
                                      </p:tavLst>
                                    </p:anim>
                                    <p:anim calcmode="lin" valueType="num">
                                      <p:cBhvr>
                                        <p:cTn id="38" dur="1000"/>
                                        <p:tgtEl>
                                          <p:spTgt spid="8"/>
                                        </p:tgtEl>
                                        <p:attrNameLst>
                                          <p:attrName>ppt_h</p:attrName>
                                        </p:attrNameLst>
                                      </p:cBhvr>
                                      <p:tavLst>
                                        <p:tav tm="0">
                                          <p:val>
                                            <p:strVal val="ppt_h"/>
                                          </p:val>
                                        </p:tav>
                                        <p:tav tm="100000">
                                          <p:val>
                                            <p:fltVal val="0"/>
                                          </p:val>
                                        </p:tav>
                                      </p:tavLst>
                                    </p:anim>
                                    <p:animEffect transition="out" filter="fade">
                                      <p:cBhvr>
                                        <p:cTn id="39" dur="1000"/>
                                        <p:tgtEl>
                                          <p:spTgt spid="8"/>
                                        </p:tgtEl>
                                      </p:cBhvr>
                                    </p:animEffect>
                                    <p:set>
                                      <p:cBhvr>
                                        <p:cTn id="40" dur="1" fill="hold">
                                          <p:stCondLst>
                                            <p:cond delay="999"/>
                                          </p:stCondLst>
                                        </p:cTn>
                                        <p:tgtEl>
                                          <p:spTgt spid="8"/>
                                        </p:tgtEl>
                                        <p:attrNameLst>
                                          <p:attrName>style.visibility</p:attrName>
                                        </p:attrNameLst>
                                      </p:cBhvr>
                                      <p:to>
                                        <p:strVal val="hidden"/>
                                      </p:to>
                                    </p:set>
                                  </p:childTnLst>
                                </p:cTn>
                              </p:par>
                              <p:par>
                                <p:cTn id="41" presetID="53" presetClass="exit" presetSubtype="32" fill="hold" nodeType="withEffect">
                                  <p:stCondLst>
                                    <p:cond delay="26500"/>
                                  </p:stCondLst>
                                  <p:childTnLst>
                                    <p:anim calcmode="lin" valueType="num">
                                      <p:cBhvr>
                                        <p:cTn id="42" dur="1000"/>
                                        <p:tgtEl>
                                          <p:spTgt spid="7"/>
                                        </p:tgtEl>
                                        <p:attrNameLst>
                                          <p:attrName>ppt_w</p:attrName>
                                        </p:attrNameLst>
                                      </p:cBhvr>
                                      <p:tavLst>
                                        <p:tav tm="0">
                                          <p:val>
                                            <p:strVal val="ppt_w"/>
                                          </p:val>
                                        </p:tav>
                                        <p:tav tm="100000">
                                          <p:val>
                                            <p:fltVal val="0"/>
                                          </p:val>
                                        </p:tav>
                                      </p:tavLst>
                                    </p:anim>
                                    <p:anim calcmode="lin" valueType="num">
                                      <p:cBhvr>
                                        <p:cTn id="43" dur="1000"/>
                                        <p:tgtEl>
                                          <p:spTgt spid="7"/>
                                        </p:tgtEl>
                                        <p:attrNameLst>
                                          <p:attrName>ppt_h</p:attrName>
                                        </p:attrNameLst>
                                      </p:cBhvr>
                                      <p:tavLst>
                                        <p:tav tm="0">
                                          <p:val>
                                            <p:strVal val="ppt_h"/>
                                          </p:val>
                                        </p:tav>
                                        <p:tav tm="100000">
                                          <p:val>
                                            <p:fltVal val="0"/>
                                          </p:val>
                                        </p:tav>
                                      </p:tavLst>
                                    </p:anim>
                                    <p:animEffect transition="out" filter="fade">
                                      <p:cBhvr>
                                        <p:cTn id="44" dur="1000"/>
                                        <p:tgtEl>
                                          <p:spTgt spid="7"/>
                                        </p:tgtEl>
                                      </p:cBhvr>
                                    </p:animEffect>
                                    <p:set>
                                      <p:cBhvr>
                                        <p:cTn id="45" dur="1" fill="hold">
                                          <p:stCondLst>
                                            <p:cond delay="999"/>
                                          </p:stCondLst>
                                        </p:cTn>
                                        <p:tgtEl>
                                          <p:spTgt spid="7"/>
                                        </p:tgtEl>
                                        <p:attrNameLst>
                                          <p:attrName>style.visibility</p:attrName>
                                        </p:attrNameLst>
                                      </p:cBhvr>
                                      <p:to>
                                        <p:strVal val="hidden"/>
                                      </p:to>
                                    </p:set>
                                  </p:childTnLst>
                                </p:cTn>
                              </p:par>
                              <p:par>
                                <p:cTn id="46" presetID="53" presetClass="exit" presetSubtype="32" fill="hold" nodeType="withEffect">
                                  <p:stCondLst>
                                    <p:cond delay="26500"/>
                                  </p:stCondLst>
                                  <p:childTnLst>
                                    <p:anim calcmode="lin" valueType="num">
                                      <p:cBhvr>
                                        <p:cTn id="47" dur="1000"/>
                                        <p:tgtEl>
                                          <p:spTgt spid="11"/>
                                        </p:tgtEl>
                                        <p:attrNameLst>
                                          <p:attrName>ppt_w</p:attrName>
                                        </p:attrNameLst>
                                      </p:cBhvr>
                                      <p:tavLst>
                                        <p:tav tm="0">
                                          <p:val>
                                            <p:strVal val="ppt_w"/>
                                          </p:val>
                                        </p:tav>
                                        <p:tav tm="100000">
                                          <p:val>
                                            <p:fltVal val="0"/>
                                          </p:val>
                                        </p:tav>
                                      </p:tavLst>
                                    </p:anim>
                                    <p:anim calcmode="lin" valueType="num">
                                      <p:cBhvr>
                                        <p:cTn id="48" dur="1000"/>
                                        <p:tgtEl>
                                          <p:spTgt spid="11"/>
                                        </p:tgtEl>
                                        <p:attrNameLst>
                                          <p:attrName>ppt_h</p:attrName>
                                        </p:attrNameLst>
                                      </p:cBhvr>
                                      <p:tavLst>
                                        <p:tav tm="0">
                                          <p:val>
                                            <p:strVal val="ppt_h"/>
                                          </p:val>
                                        </p:tav>
                                        <p:tav tm="100000">
                                          <p:val>
                                            <p:fltVal val="0"/>
                                          </p:val>
                                        </p:tav>
                                      </p:tavLst>
                                    </p:anim>
                                    <p:animEffect transition="out" filter="fade">
                                      <p:cBhvr>
                                        <p:cTn id="49" dur="1000"/>
                                        <p:tgtEl>
                                          <p:spTgt spid="11"/>
                                        </p:tgtEl>
                                      </p:cBhvr>
                                    </p:animEffect>
                                    <p:set>
                                      <p:cBhvr>
                                        <p:cTn id="50" dur="1" fill="hold">
                                          <p:stCondLst>
                                            <p:cond delay="999"/>
                                          </p:stCondLst>
                                        </p:cTn>
                                        <p:tgtEl>
                                          <p:spTgt spid="11"/>
                                        </p:tgtEl>
                                        <p:attrNameLst>
                                          <p:attrName>style.visibility</p:attrName>
                                        </p:attrNameLst>
                                      </p:cBhvr>
                                      <p:to>
                                        <p:strVal val="hidden"/>
                                      </p:to>
                                    </p:set>
                                  </p:childTnLst>
                                </p:cTn>
                              </p:par>
                              <p:par>
                                <p:cTn id="51" presetID="53" presetClass="exit" presetSubtype="32" fill="hold" nodeType="withEffect">
                                  <p:stCondLst>
                                    <p:cond delay="26500"/>
                                  </p:stCondLst>
                                  <p:childTnLst>
                                    <p:anim calcmode="lin" valueType="num">
                                      <p:cBhvr>
                                        <p:cTn id="52" dur="1000"/>
                                        <p:tgtEl>
                                          <p:spTgt spid="13"/>
                                        </p:tgtEl>
                                        <p:attrNameLst>
                                          <p:attrName>ppt_w</p:attrName>
                                        </p:attrNameLst>
                                      </p:cBhvr>
                                      <p:tavLst>
                                        <p:tav tm="0">
                                          <p:val>
                                            <p:strVal val="ppt_w"/>
                                          </p:val>
                                        </p:tav>
                                        <p:tav tm="100000">
                                          <p:val>
                                            <p:fltVal val="0"/>
                                          </p:val>
                                        </p:tav>
                                      </p:tavLst>
                                    </p:anim>
                                    <p:anim calcmode="lin" valueType="num">
                                      <p:cBhvr>
                                        <p:cTn id="53" dur="1000"/>
                                        <p:tgtEl>
                                          <p:spTgt spid="13"/>
                                        </p:tgtEl>
                                        <p:attrNameLst>
                                          <p:attrName>ppt_h</p:attrName>
                                        </p:attrNameLst>
                                      </p:cBhvr>
                                      <p:tavLst>
                                        <p:tav tm="0">
                                          <p:val>
                                            <p:strVal val="ppt_h"/>
                                          </p:val>
                                        </p:tav>
                                        <p:tav tm="100000">
                                          <p:val>
                                            <p:fltVal val="0"/>
                                          </p:val>
                                        </p:tav>
                                      </p:tavLst>
                                    </p:anim>
                                    <p:animEffect transition="out" filter="fade">
                                      <p:cBhvr>
                                        <p:cTn id="54" dur="1000"/>
                                        <p:tgtEl>
                                          <p:spTgt spid="13"/>
                                        </p:tgtEl>
                                      </p:cBhvr>
                                    </p:animEffect>
                                    <p:set>
                                      <p:cBhvr>
                                        <p:cTn id="55" dur="1" fill="hold">
                                          <p:stCondLst>
                                            <p:cond delay="999"/>
                                          </p:stCondLst>
                                        </p:cTn>
                                        <p:tgtEl>
                                          <p:spTgt spid="13"/>
                                        </p:tgtEl>
                                        <p:attrNameLst>
                                          <p:attrName>style.visibility</p:attrName>
                                        </p:attrNameLst>
                                      </p:cBhvr>
                                      <p:to>
                                        <p:strVal val="hidden"/>
                                      </p:to>
                                    </p:set>
                                  </p:childTnLst>
                                </p:cTn>
                              </p:par>
                              <p:par>
                                <p:cTn id="56" presetID="53" presetClass="exit" presetSubtype="32" fill="hold" nodeType="withEffect">
                                  <p:stCondLst>
                                    <p:cond delay="26500"/>
                                  </p:stCondLst>
                                  <p:childTnLst>
                                    <p:anim calcmode="lin" valueType="num">
                                      <p:cBhvr>
                                        <p:cTn id="57" dur="1000"/>
                                        <p:tgtEl>
                                          <p:spTgt spid="15"/>
                                        </p:tgtEl>
                                        <p:attrNameLst>
                                          <p:attrName>ppt_w</p:attrName>
                                        </p:attrNameLst>
                                      </p:cBhvr>
                                      <p:tavLst>
                                        <p:tav tm="0">
                                          <p:val>
                                            <p:strVal val="ppt_w"/>
                                          </p:val>
                                        </p:tav>
                                        <p:tav tm="100000">
                                          <p:val>
                                            <p:fltVal val="0"/>
                                          </p:val>
                                        </p:tav>
                                      </p:tavLst>
                                    </p:anim>
                                    <p:anim calcmode="lin" valueType="num">
                                      <p:cBhvr>
                                        <p:cTn id="58" dur="1000"/>
                                        <p:tgtEl>
                                          <p:spTgt spid="15"/>
                                        </p:tgtEl>
                                        <p:attrNameLst>
                                          <p:attrName>ppt_h</p:attrName>
                                        </p:attrNameLst>
                                      </p:cBhvr>
                                      <p:tavLst>
                                        <p:tav tm="0">
                                          <p:val>
                                            <p:strVal val="ppt_h"/>
                                          </p:val>
                                        </p:tav>
                                        <p:tav tm="100000">
                                          <p:val>
                                            <p:fltVal val="0"/>
                                          </p:val>
                                        </p:tav>
                                      </p:tavLst>
                                    </p:anim>
                                    <p:animEffect transition="out" filter="fade">
                                      <p:cBhvr>
                                        <p:cTn id="59" dur="1000"/>
                                        <p:tgtEl>
                                          <p:spTgt spid="15"/>
                                        </p:tgtEl>
                                      </p:cBhvr>
                                    </p:animEffect>
                                    <p:set>
                                      <p:cBhvr>
                                        <p:cTn id="60" dur="1" fill="hold">
                                          <p:stCondLst>
                                            <p:cond delay="999"/>
                                          </p:stCondLst>
                                        </p:cTn>
                                        <p:tgtEl>
                                          <p:spTgt spid="15"/>
                                        </p:tgtEl>
                                        <p:attrNameLst>
                                          <p:attrName>style.visibility</p:attrName>
                                        </p:attrNameLst>
                                      </p:cBhvr>
                                      <p:to>
                                        <p:strVal val="hidden"/>
                                      </p:to>
                                    </p:set>
                                  </p:childTnLst>
                                </p:cTn>
                              </p:par>
                              <p:par>
                                <p:cTn id="61" presetID="53" presetClass="exit" presetSubtype="32" fill="hold" nodeType="withEffect">
                                  <p:stCondLst>
                                    <p:cond delay="26500"/>
                                  </p:stCondLst>
                                  <p:childTnLst>
                                    <p:anim calcmode="lin" valueType="num">
                                      <p:cBhvr>
                                        <p:cTn id="62" dur="1000"/>
                                        <p:tgtEl>
                                          <p:spTgt spid="26"/>
                                        </p:tgtEl>
                                        <p:attrNameLst>
                                          <p:attrName>ppt_w</p:attrName>
                                        </p:attrNameLst>
                                      </p:cBhvr>
                                      <p:tavLst>
                                        <p:tav tm="0">
                                          <p:val>
                                            <p:strVal val="ppt_w"/>
                                          </p:val>
                                        </p:tav>
                                        <p:tav tm="100000">
                                          <p:val>
                                            <p:fltVal val="0"/>
                                          </p:val>
                                        </p:tav>
                                      </p:tavLst>
                                    </p:anim>
                                    <p:anim calcmode="lin" valueType="num">
                                      <p:cBhvr>
                                        <p:cTn id="63" dur="1000"/>
                                        <p:tgtEl>
                                          <p:spTgt spid="26"/>
                                        </p:tgtEl>
                                        <p:attrNameLst>
                                          <p:attrName>ppt_h</p:attrName>
                                        </p:attrNameLst>
                                      </p:cBhvr>
                                      <p:tavLst>
                                        <p:tav tm="0">
                                          <p:val>
                                            <p:strVal val="ppt_h"/>
                                          </p:val>
                                        </p:tav>
                                        <p:tav tm="100000">
                                          <p:val>
                                            <p:fltVal val="0"/>
                                          </p:val>
                                        </p:tav>
                                      </p:tavLst>
                                    </p:anim>
                                    <p:animEffect transition="out" filter="fade">
                                      <p:cBhvr>
                                        <p:cTn id="64" dur="1000"/>
                                        <p:tgtEl>
                                          <p:spTgt spid="26"/>
                                        </p:tgtEl>
                                      </p:cBhvr>
                                    </p:animEffect>
                                    <p:set>
                                      <p:cBhvr>
                                        <p:cTn id="65" dur="1" fill="hold">
                                          <p:stCondLst>
                                            <p:cond delay="999"/>
                                          </p:stCondLst>
                                        </p:cTn>
                                        <p:tgtEl>
                                          <p:spTgt spid="26"/>
                                        </p:tgtEl>
                                        <p:attrNameLst>
                                          <p:attrName>style.visibility</p:attrName>
                                        </p:attrNameLst>
                                      </p:cBhvr>
                                      <p:to>
                                        <p:strVal val="hidden"/>
                                      </p:to>
                                    </p:set>
                                  </p:childTnLst>
                                </p:cTn>
                              </p:par>
                              <p:par>
                                <p:cTn id="66" presetID="53" presetClass="exit" presetSubtype="32" fill="hold" nodeType="withEffect">
                                  <p:stCondLst>
                                    <p:cond delay="26500"/>
                                  </p:stCondLst>
                                  <p:childTnLst>
                                    <p:anim calcmode="lin" valueType="num">
                                      <p:cBhvr>
                                        <p:cTn id="67" dur="1000"/>
                                        <p:tgtEl>
                                          <p:spTgt spid="30"/>
                                        </p:tgtEl>
                                        <p:attrNameLst>
                                          <p:attrName>ppt_w</p:attrName>
                                        </p:attrNameLst>
                                      </p:cBhvr>
                                      <p:tavLst>
                                        <p:tav tm="0">
                                          <p:val>
                                            <p:strVal val="ppt_w"/>
                                          </p:val>
                                        </p:tav>
                                        <p:tav tm="100000">
                                          <p:val>
                                            <p:fltVal val="0"/>
                                          </p:val>
                                        </p:tav>
                                      </p:tavLst>
                                    </p:anim>
                                    <p:anim calcmode="lin" valueType="num">
                                      <p:cBhvr>
                                        <p:cTn id="68" dur="1000"/>
                                        <p:tgtEl>
                                          <p:spTgt spid="30"/>
                                        </p:tgtEl>
                                        <p:attrNameLst>
                                          <p:attrName>ppt_h</p:attrName>
                                        </p:attrNameLst>
                                      </p:cBhvr>
                                      <p:tavLst>
                                        <p:tav tm="0">
                                          <p:val>
                                            <p:strVal val="ppt_h"/>
                                          </p:val>
                                        </p:tav>
                                        <p:tav tm="100000">
                                          <p:val>
                                            <p:fltVal val="0"/>
                                          </p:val>
                                        </p:tav>
                                      </p:tavLst>
                                    </p:anim>
                                    <p:animEffect transition="out" filter="fade">
                                      <p:cBhvr>
                                        <p:cTn id="69" dur="1000"/>
                                        <p:tgtEl>
                                          <p:spTgt spid="30"/>
                                        </p:tgtEl>
                                      </p:cBhvr>
                                    </p:animEffect>
                                    <p:set>
                                      <p:cBhvr>
                                        <p:cTn id="70" dur="1" fill="hold">
                                          <p:stCondLst>
                                            <p:cond delay="999"/>
                                          </p:stCondLst>
                                        </p:cTn>
                                        <p:tgtEl>
                                          <p:spTgt spid="30"/>
                                        </p:tgtEl>
                                        <p:attrNameLst>
                                          <p:attrName>style.visibility</p:attrName>
                                        </p:attrNameLst>
                                      </p:cBhvr>
                                      <p:to>
                                        <p:strVal val="hidden"/>
                                      </p:to>
                                    </p:set>
                                  </p:childTnLst>
                                </p:cTn>
                              </p:par>
                              <p:par>
                                <p:cTn id="71" presetID="53" presetClass="exit" presetSubtype="32" fill="hold" nodeType="withEffect">
                                  <p:stCondLst>
                                    <p:cond delay="26500"/>
                                  </p:stCondLst>
                                  <p:childTnLst>
                                    <p:anim calcmode="lin" valueType="num">
                                      <p:cBhvr>
                                        <p:cTn id="72" dur="1000"/>
                                        <p:tgtEl>
                                          <p:spTgt spid="9"/>
                                        </p:tgtEl>
                                        <p:attrNameLst>
                                          <p:attrName>ppt_w</p:attrName>
                                        </p:attrNameLst>
                                      </p:cBhvr>
                                      <p:tavLst>
                                        <p:tav tm="0">
                                          <p:val>
                                            <p:strVal val="ppt_w"/>
                                          </p:val>
                                        </p:tav>
                                        <p:tav tm="100000">
                                          <p:val>
                                            <p:fltVal val="0"/>
                                          </p:val>
                                        </p:tav>
                                      </p:tavLst>
                                    </p:anim>
                                    <p:anim calcmode="lin" valueType="num">
                                      <p:cBhvr>
                                        <p:cTn id="73" dur="1000"/>
                                        <p:tgtEl>
                                          <p:spTgt spid="9"/>
                                        </p:tgtEl>
                                        <p:attrNameLst>
                                          <p:attrName>ppt_h</p:attrName>
                                        </p:attrNameLst>
                                      </p:cBhvr>
                                      <p:tavLst>
                                        <p:tav tm="0">
                                          <p:val>
                                            <p:strVal val="ppt_h"/>
                                          </p:val>
                                        </p:tav>
                                        <p:tav tm="100000">
                                          <p:val>
                                            <p:fltVal val="0"/>
                                          </p:val>
                                        </p:tav>
                                      </p:tavLst>
                                    </p:anim>
                                    <p:animEffect transition="out" filter="fade">
                                      <p:cBhvr>
                                        <p:cTn id="74" dur="1000"/>
                                        <p:tgtEl>
                                          <p:spTgt spid="9"/>
                                        </p:tgtEl>
                                      </p:cBhvr>
                                    </p:animEffect>
                                    <p:set>
                                      <p:cBhvr>
                                        <p:cTn id="75" dur="1" fill="hold">
                                          <p:stCondLst>
                                            <p:cond delay="999"/>
                                          </p:stCondLst>
                                        </p:cTn>
                                        <p:tgtEl>
                                          <p:spTgt spid="9"/>
                                        </p:tgtEl>
                                        <p:attrNameLst>
                                          <p:attrName>style.visibility</p:attrName>
                                        </p:attrNameLst>
                                      </p:cBhvr>
                                      <p:to>
                                        <p:strVal val="hidden"/>
                                      </p:to>
                                    </p:set>
                                  </p:childTnLst>
                                </p:cTn>
                              </p:par>
                              <p:par>
                                <p:cTn id="76" presetID="22" presetClass="entr" presetSubtype="1" fill="hold" nodeType="withEffect">
                                  <p:stCondLst>
                                    <p:cond delay="30000"/>
                                  </p:stCondLst>
                                  <p:childTnLst>
                                    <p:set>
                                      <p:cBhvr>
                                        <p:cTn id="77" dur="1" fill="hold">
                                          <p:stCondLst>
                                            <p:cond delay="0"/>
                                          </p:stCondLst>
                                        </p:cTn>
                                        <p:tgtEl>
                                          <p:spTgt spid="34"/>
                                        </p:tgtEl>
                                        <p:attrNameLst>
                                          <p:attrName>style.visibility</p:attrName>
                                        </p:attrNameLst>
                                      </p:cBhvr>
                                      <p:to>
                                        <p:strVal val="visible"/>
                                      </p:to>
                                    </p:set>
                                    <p:animEffect transition="in" filter="wipe(up)">
                                      <p:cBhvr>
                                        <p:cTn id="78" dur="1000"/>
                                        <p:tgtEl>
                                          <p:spTgt spid="34"/>
                                        </p:tgtEl>
                                      </p:cBhvr>
                                    </p:animEffect>
                                  </p:childTnLst>
                                </p:cTn>
                              </p:par>
                              <p:par>
                                <p:cTn id="79" presetID="22" presetClass="entr" presetSubtype="1" fill="hold" nodeType="withEffect">
                                  <p:stCondLst>
                                    <p:cond delay="31000"/>
                                  </p:stCondLst>
                                  <p:childTnLst>
                                    <p:set>
                                      <p:cBhvr>
                                        <p:cTn id="80" dur="1" fill="hold">
                                          <p:stCondLst>
                                            <p:cond delay="0"/>
                                          </p:stCondLst>
                                        </p:cTn>
                                        <p:tgtEl>
                                          <p:spTgt spid="39"/>
                                        </p:tgtEl>
                                        <p:attrNameLst>
                                          <p:attrName>style.visibility</p:attrName>
                                        </p:attrNameLst>
                                      </p:cBhvr>
                                      <p:to>
                                        <p:strVal val="visible"/>
                                      </p:to>
                                    </p:set>
                                    <p:animEffect transition="in" filter="wipe(up)">
                                      <p:cBhvr>
                                        <p:cTn id="81" dur="1000"/>
                                        <p:tgtEl>
                                          <p:spTgt spid="39"/>
                                        </p:tgtEl>
                                      </p:cBhvr>
                                    </p:animEffect>
                                  </p:childTnLst>
                                </p:cTn>
                              </p:par>
                              <p:par>
                                <p:cTn id="82" presetID="22" presetClass="entr" presetSubtype="1" fill="hold" nodeType="withEffect">
                                  <p:stCondLst>
                                    <p:cond delay="32000"/>
                                  </p:stCondLst>
                                  <p:childTnLst>
                                    <p:set>
                                      <p:cBhvr>
                                        <p:cTn id="83" dur="1" fill="hold">
                                          <p:stCondLst>
                                            <p:cond delay="0"/>
                                          </p:stCondLst>
                                        </p:cTn>
                                        <p:tgtEl>
                                          <p:spTgt spid="40"/>
                                        </p:tgtEl>
                                        <p:attrNameLst>
                                          <p:attrName>style.visibility</p:attrName>
                                        </p:attrNameLst>
                                      </p:cBhvr>
                                      <p:to>
                                        <p:strVal val="visible"/>
                                      </p:to>
                                    </p:set>
                                    <p:animEffect transition="in" filter="wipe(up)">
                                      <p:cBhvr>
                                        <p:cTn id="84" dur="1000"/>
                                        <p:tgtEl>
                                          <p:spTgt spid="40"/>
                                        </p:tgtEl>
                                      </p:cBhvr>
                                    </p:animEffect>
                                  </p:childTnLst>
                                </p:cTn>
                              </p:par>
                              <p:par>
                                <p:cTn id="85" presetID="22" presetClass="entr" presetSubtype="1" fill="hold" nodeType="withEffect">
                                  <p:stCondLst>
                                    <p:cond delay="33000"/>
                                  </p:stCondLst>
                                  <p:childTnLst>
                                    <p:set>
                                      <p:cBhvr>
                                        <p:cTn id="86" dur="1" fill="hold">
                                          <p:stCondLst>
                                            <p:cond delay="0"/>
                                          </p:stCondLst>
                                        </p:cTn>
                                        <p:tgtEl>
                                          <p:spTgt spid="41"/>
                                        </p:tgtEl>
                                        <p:attrNameLst>
                                          <p:attrName>style.visibility</p:attrName>
                                        </p:attrNameLst>
                                      </p:cBhvr>
                                      <p:to>
                                        <p:strVal val="visible"/>
                                      </p:to>
                                    </p:set>
                                    <p:animEffect transition="in" filter="wipe(up)">
                                      <p:cBhvr>
                                        <p:cTn id="87" dur="1000"/>
                                        <p:tgtEl>
                                          <p:spTgt spid="41"/>
                                        </p:tgtEl>
                                      </p:cBhvr>
                                    </p:animEffect>
                                  </p:childTnLst>
                                </p:cTn>
                              </p:par>
                              <p:par>
                                <p:cTn id="88" presetID="2" presetClass="entr" presetSubtype="2" fill="hold" nodeType="withEffect">
                                  <p:stCondLst>
                                    <p:cond delay="34100"/>
                                  </p:stCondLst>
                                  <p:childTnLst>
                                    <p:set>
                                      <p:cBhvr>
                                        <p:cTn id="89" dur="1" fill="hold">
                                          <p:stCondLst>
                                            <p:cond delay="0"/>
                                          </p:stCondLst>
                                        </p:cTn>
                                        <p:tgtEl>
                                          <p:spTgt spid="36"/>
                                        </p:tgtEl>
                                        <p:attrNameLst>
                                          <p:attrName>style.visibility</p:attrName>
                                        </p:attrNameLst>
                                      </p:cBhvr>
                                      <p:to>
                                        <p:strVal val="visible"/>
                                      </p:to>
                                    </p:set>
                                    <p:anim calcmode="lin" valueType="num">
                                      <p:cBhvr additive="base">
                                        <p:cTn id="90" dur="800" fill="hold"/>
                                        <p:tgtEl>
                                          <p:spTgt spid="36"/>
                                        </p:tgtEl>
                                        <p:attrNameLst>
                                          <p:attrName>ppt_x</p:attrName>
                                        </p:attrNameLst>
                                      </p:cBhvr>
                                      <p:tavLst>
                                        <p:tav tm="0">
                                          <p:val>
                                            <p:strVal val="1+#ppt_w/2"/>
                                          </p:val>
                                        </p:tav>
                                        <p:tav tm="100000">
                                          <p:val>
                                            <p:strVal val="#ppt_x"/>
                                          </p:val>
                                        </p:tav>
                                      </p:tavLst>
                                    </p:anim>
                                    <p:anim calcmode="lin" valueType="num">
                                      <p:cBhvr additive="base">
                                        <p:cTn id="91" dur="800" fill="hold"/>
                                        <p:tgtEl>
                                          <p:spTgt spid="36"/>
                                        </p:tgtEl>
                                        <p:attrNameLst>
                                          <p:attrName>ppt_y</p:attrName>
                                        </p:attrNameLst>
                                      </p:cBhvr>
                                      <p:tavLst>
                                        <p:tav tm="0">
                                          <p:val>
                                            <p:strVal val="#ppt_y"/>
                                          </p:val>
                                        </p:tav>
                                        <p:tav tm="100000">
                                          <p:val>
                                            <p:strVal val="#ppt_y"/>
                                          </p:val>
                                        </p:tav>
                                      </p:tavLst>
                                    </p:anim>
                                  </p:childTnLst>
                                </p:cTn>
                              </p:par>
                              <p:par>
                                <p:cTn id="92" presetID="2" presetClass="entr" presetSubtype="2" fill="hold" nodeType="withEffect">
                                  <p:stCondLst>
                                    <p:cond delay="36400"/>
                                  </p:stCondLst>
                                  <p:childTnLst>
                                    <p:set>
                                      <p:cBhvr>
                                        <p:cTn id="93" dur="1" fill="hold">
                                          <p:stCondLst>
                                            <p:cond delay="0"/>
                                          </p:stCondLst>
                                        </p:cTn>
                                        <p:tgtEl>
                                          <p:spTgt spid="45"/>
                                        </p:tgtEl>
                                        <p:attrNameLst>
                                          <p:attrName>style.visibility</p:attrName>
                                        </p:attrNameLst>
                                      </p:cBhvr>
                                      <p:to>
                                        <p:strVal val="visible"/>
                                      </p:to>
                                    </p:set>
                                    <p:anim calcmode="lin" valueType="num">
                                      <p:cBhvr additive="base">
                                        <p:cTn id="94" dur="1200" fill="hold"/>
                                        <p:tgtEl>
                                          <p:spTgt spid="45"/>
                                        </p:tgtEl>
                                        <p:attrNameLst>
                                          <p:attrName>ppt_x</p:attrName>
                                        </p:attrNameLst>
                                      </p:cBhvr>
                                      <p:tavLst>
                                        <p:tav tm="0">
                                          <p:val>
                                            <p:strVal val="1+#ppt_w/2"/>
                                          </p:val>
                                        </p:tav>
                                        <p:tav tm="100000">
                                          <p:val>
                                            <p:strVal val="#ppt_x"/>
                                          </p:val>
                                        </p:tav>
                                      </p:tavLst>
                                    </p:anim>
                                    <p:anim calcmode="lin" valueType="num">
                                      <p:cBhvr additive="base">
                                        <p:cTn id="95" dur="1200" fill="hold"/>
                                        <p:tgtEl>
                                          <p:spTgt spid="45"/>
                                        </p:tgtEl>
                                        <p:attrNameLst>
                                          <p:attrName>ppt_y</p:attrName>
                                        </p:attrNameLst>
                                      </p:cBhvr>
                                      <p:tavLst>
                                        <p:tav tm="0">
                                          <p:val>
                                            <p:strVal val="#ppt_y"/>
                                          </p:val>
                                        </p:tav>
                                        <p:tav tm="100000">
                                          <p:val>
                                            <p:strVal val="#ppt_y"/>
                                          </p:val>
                                        </p:tav>
                                      </p:tavLst>
                                    </p:anim>
                                  </p:childTnLst>
                                </p:cTn>
                              </p:par>
                              <p:par>
                                <p:cTn id="96" presetID="2" presetClass="entr" presetSubtype="2" fill="hold" nodeType="withEffect">
                                  <p:stCondLst>
                                    <p:cond delay="36400"/>
                                  </p:stCondLst>
                                  <p:childTnLst>
                                    <p:set>
                                      <p:cBhvr>
                                        <p:cTn id="97" dur="1" fill="hold">
                                          <p:stCondLst>
                                            <p:cond delay="0"/>
                                          </p:stCondLst>
                                        </p:cTn>
                                        <p:tgtEl>
                                          <p:spTgt spid="43"/>
                                        </p:tgtEl>
                                        <p:attrNameLst>
                                          <p:attrName>style.visibility</p:attrName>
                                        </p:attrNameLst>
                                      </p:cBhvr>
                                      <p:to>
                                        <p:strVal val="visible"/>
                                      </p:to>
                                    </p:set>
                                    <p:anim calcmode="lin" valueType="num">
                                      <p:cBhvr additive="base">
                                        <p:cTn id="98" dur="1200" fill="hold"/>
                                        <p:tgtEl>
                                          <p:spTgt spid="43"/>
                                        </p:tgtEl>
                                        <p:attrNameLst>
                                          <p:attrName>ppt_x</p:attrName>
                                        </p:attrNameLst>
                                      </p:cBhvr>
                                      <p:tavLst>
                                        <p:tav tm="0">
                                          <p:val>
                                            <p:strVal val="1+#ppt_w/2"/>
                                          </p:val>
                                        </p:tav>
                                        <p:tav tm="100000">
                                          <p:val>
                                            <p:strVal val="#ppt_x"/>
                                          </p:val>
                                        </p:tav>
                                      </p:tavLst>
                                    </p:anim>
                                    <p:anim calcmode="lin" valueType="num">
                                      <p:cBhvr additive="base">
                                        <p:cTn id="99" dur="1200" fill="hold"/>
                                        <p:tgtEl>
                                          <p:spTgt spid="43"/>
                                        </p:tgtEl>
                                        <p:attrNameLst>
                                          <p:attrName>ppt_y</p:attrName>
                                        </p:attrNameLst>
                                      </p:cBhvr>
                                      <p:tavLst>
                                        <p:tav tm="0">
                                          <p:val>
                                            <p:strVal val="#ppt_y"/>
                                          </p:val>
                                        </p:tav>
                                        <p:tav tm="100000">
                                          <p:val>
                                            <p:strVal val="#ppt_y"/>
                                          </p:val>
                                        </p:tav>
                                      </p:tavLst>
                                    </p:anim>
                                  </p:childTnLst>
                                </p:cTn>
                              </p:par>
                              <p:par>
                                <p:cTn id="100" presetID="53" presetClass="entr" presetSubtype="16" fill="hold" nodeType="withEffect">
                                  <p:stCondLst>
                                    <p:cond delay="38000"/>
                                  </p:stCondLst>
                                  <p:childTnLst>
                                    <p:set>
                                      <p:cBhvr>
                                        <p:cTn id="101" dur="1" fill="hold">
                                          <p:stCondLst>
                                            <p:cond delay="0"/>
                                          </p:stCondLst>
                                        </p:cTn>
                                        <p:tgtEl>
                                          <p:spTgt spid="47"/>
                                        </p:tgtEl>
                                        <p:attrNameLst>
                                          <p:attrName>style.visibility</p:attrName>
                                        </p:attrNameLst>
                                      </p:cBhvr>
                                      <p:to>
                                        <p:strVal val="visible"/>
                                      </p:to>
                                    </p:set>
                                    <p:anim calcmode="lin" valueType="num">
                                      <p:cBhvr>
                                        <p:cTn id="102" dur="1000" fill="hold"/>
                                        <p:tgtEl>
                                          <p:spTgt spid="47"/>
                                        </p:tgtEl>
                                        <p:attrNameLst>
                                          <p:attrName>ppt_w</p:attrName>
                                        </p:attrNameLst>
                                      </p:cBhvr>
                                      <p:tavLst>
                                        <p:tav tm="0">
                                          <p:val>
                                            <p:fltVal val="0"/>
                                          </p:val>
                                        </p:tav>
                                        <p:tav tm="100000">
                                          <p:val>
                                            <p:strVal val="#ppt_w"/>
                                          </p:val>
                                        </p:tav>
                                      </p:tavLst>
                                    </p:anim>
                                    <p:anim calcmode="lin" valueType="num">
                                      <p:cBhvr>
                                        <p:cTn id="103" dur="1000" fill="hold"/>
                                        <p:tgtEl>
                                          <p:spTgt spid="47"/>
                                        </p:tgtEl>
                                        <p:attrNameLst>
                                          <p:attrName>ppt_h</p:attrName>
                                        </p:attrNameLst>
                                      </p:cBhvr>
                                      <p:tavLst>
                                        <p:tav tm="0">
                                          <p:val>
                                            <p:fltVal val="0"/>
                                          </p:val>
                                        </p:tav>
                                        <p:tav tm="100000">
                                          <p:val>
                                            <p:strVal val="#ppt_h"/>
                                          </p:val>
                                        </p:tav>
                                      </p:tavLst>
                                    </p:anim>
                                    <p:animEffect transition="in" filter="fade">
                                      <p:cBhvr>
                                        <p:cTn id="104" dur="1000"/>
                                        <p:tgtEl>
                                          <p:spTgt spid="47"/>
                                        </p:tgtEl>
                                      </p:cBhvr>
                                    </p:animEffect>
                                  </p:childTnLst>
                                </p:cTn>
                              </p:par>
                              <p:par>
                                <p:cTn id="105" presetID="53" presetClass="entr" presetSubtype="16" fill="hold" nodeType="withEffect">
                                  <p:stCondLst>
                                    <p:cond delay="38800"/>
                                  </p:stCondLst>
                                  <p:childTnLst>
                                    <p:set>
                                      <p:cBhvr>
                                        <p:cTn id="106" dur="1" fill="hold">
                                          <p:stCondLst>
                                            <p:cond delay="0"/>
                                          </p:stCondLst>
                                        </p:cTn>
                                        <p:tgtEl>
                                          <p:spTgt spid="49"/>
                                        </p:tgtEl>
                                        <p:attrNameLst>
                                          <p:attrName>style.visibility</p:attrName>
                                        </p:attrNameLst>
                                      </p:cBhvr>
                                      <p:to>
                                        <p:strVal val="visible"/>
                                      </p:to>
                                    </p:set>
                                    <p:anim calcmode="lin" valueType="num">
                                      <p:cBhvr>
                                        <p:cTn id="107" dur="1000" fill="hold"/>
                                        <p:tgtEl>
                                          <p:spTgt spid="49"/>
                                        </p:tgtEl>
                                        <p:attrNameLst>
                                          <p:attrName>ppt_w</p:attrName>
                                        </p:attrNameLst>
                                      </p:cBhvr>
                                      <p:tavLst>
                                        <p:tav tm="0">
                                          <p:val>
                                            <p:fltVal val="0"/>
                                          </p:val>
                                        </p:tav>
                                        <p:tav tm="100000">
                                          <p:val>
                                            <p:strVal val="#ppt_w"/>
                                          </p:val>
                                        </p:tav>
                                      </p:tavLst>
                                    </p:anim>
                                    <p:anim calcmode="lin" valueType="num">
                                      <p:cBhvr>
                                        <p:cTn id="108" dur="1000" fill="hold"/>
                                        <p:tgtEl>
                                          <p:spTgt spid="49"/>
                                        </p:tgtEl>
                                        <p:attrNameLst>
                                          <p:attrName>ppt_h</p:attrName>
                                        </p:attrNameLst>
                                      </p:cBhvr>
                                      <p:tavLst>
                                        <p:tav tm="0">
                                          <p:val>
                                            <p:fltVal val="0"/>
                                          </p:val>
                                        </p:tav>
                                        <p:tav tm="100000">
                                          <p:val>
                                            <p:strVal val="#ppt_h"/>
                                          </p:val>
                                        </p:tav>
                                      </p:tavLst>
                                    </p:anim>
                                    <p:animEffect transition="in" filter="fade">
                                      <p:cBhvr>
                                        <p:cTn id="109" dur="1000"/>
                                        <p:tgtEl>
                                          <p:spTgt spid="49"/>
                                        </p:tgtEl>
                                      </p:cBhvr>
                                    </p:animEffect>
                                  </p:childTnLst>
                                </p:cTn>
                              </p:par>
                              <p:par>
                                <p:cTn id="110" presetID="42" presetClass="exit" presetSubtype="0" fill="hold" nodeType="withEffect">
                                  <p:stCondLst>
                                    <p:cond delay="42000"/>
                                  </p:stCondLst>
                                  <p:childTnLst>
                                    <p:animEffect transition="out" filter="fade">
                                      <p:cBhvr>
                                        <p:cTn id="111" dur="1000"/>
                                        <p:tgtEl>
                                          <p:spTgt spid="34"/>
                                        </p:tgtEl>
                                      </p:cBhvr>
                                    </p:animEffect>
                                    <p:anim calcmode="lin" valueType="num">
                                      <p:cBhvr>
                                        <p:cTn id="112" dur="1000"/>
                                        <p:tgtEl>
                                          <p:spTgt spid="34"/>
                                        </p:tgtEl>
                                        <p:attrNameLst>
                                          <p:attrName>ppt_x</p:attrName>
                                        </p:attrNameLst>
                                      </p:cBhvr>
                                      <p:tavLst>
                                        <p:tav tm="0">
                                          <p:val>
                                            <p:strVal val="ppt_x"/>
                                          </p:val>
                                        </p:tav>
                                        <p:tav tm="100000">
                                          <p:val>
                                            <p:strVal val="ppt_x"/>
                                          </p:val>
                                        </p:tav>
                                      </p:tavLst>
                                    </p:anim>
                                    <p:anim calcmode="lin" valueType="num">
                                      <p:cBhvr>
                                        <p:cTn id="113" dur="1000"/>
                                        <p:tgtEl>
                                          <p:spTgt spid="34"/>
                                        </p:tgtEl>
                                        <p:attrNameLst>
                                          <p:attrName>ppt_y</p:attrName>
                                        </p:attrNameLst>
                                      </p:cBhvr>
                                      <p:tavLst>
                                        <p:tav tm="0">
                                          <p:val>
                                            <p:strVal val="ppt_y"/>
                                          </p:val>
                                        </p:tav>
                                        <p:tav tm="100000">
                                          <p:val>
                                            <p:strVal val="ppt_y+.1"/>
                                          </p:val>
                                        </p:tav>
                                      </p:tavLst>
                                    </p:anim>
                                    <p:set>
                                      <p:cBhvr>
                                        <p:cTn id="114" dur="1" fill="hold">
                                          <p:stCondLst>
                                            <p:cond delay="999"/>
                                          </p:stCondLst>
                                        </p:cTn>
                                        <p:tgtEl>
                                          <p:spTgt spid="34"/>
                                        </p:tgtEl>
                                        <p:attrNameLst>
                                          <p:attrName>style.visibility</p:attrName>
                                        </p:attrNameLst>
                                      </p:cBhvr>
                                      <p:to>
                                        <p:strVal val="hidden"/>
                                      </p:to>
                                    </p:set>
                                  </p:childTnLst>
                                </p:cTn>
                              </p:par>
                              <p:par>
                                <p:cTn id="115" presetID="42" presetClass="exit" presetSubtype="0" fill="hold" nodeType="withEffect">
                                  <p:stCondLst>
                                    <p:cond delay="42000"/>
                                  </p:stCondLst>
                                  <p:childTnLst>
                                    <p:animEffect transition="out" filter="fade">
                                      <p:cBhvr>
                                        <p:cTn id="116" dur="1000"/>
                                        <p:tgtEl>
                                          <p:spTgt spid="39"/>
                                        </p:tgtEl>
                                      </p:cBhvr>
                                    </p:animEffect>
                                    <p:anim calcmode="lin" valueType="num">
                                      <p:cBhvr>
                                        <p:cTn id="117" dur="1000"/>
                                        <p:tgtEl>
                                          <p:spTgt spid="39"/>
                                        </p:tgtEl>
                                        <p:attrNameLst>
                                          <p:attrName>ppt_x</p:attrName>
                                        </p:attrNameLst>
                                      </p:cBhvr>
                                      <p:tavLst>
                                        <p:tav tm="0">
                                          <p:val>
                                            <p:strVal val="ppt_x"/>
                                          </p:val>
                                        </p:tav>
                                        <p:tav tm="100000">
                                          <p:val>
                                            <p:strVal val="ppt_x"/>
                                          </p:val>
                                        </p:tav>
                                      </p:tavLst>
                                    </p:anim>
                                    <p:anim calcmode="lin" valueType="num">
                                      <p:cBhvr>
                                        <p:cTn id="118" dur="1000"/>
                                        <p:tgtEl>
                                          <p:spTgt spid="39"/>
                                        </p:tgtEl>
                                        <p:attrNameLst>
                                          <p:attrName>ppt_y</p:attrName>
                                        </p:attrNameLst>
                                      </p:cBhvr>
                                      <p:tavLst>
                                        <p:tav tm="0">
                                          <p:val>
                                            <p:strVal val="ppt_y"/>
                                          </p:val>
                                        </p:tav>
                                        <p:tav tm="100000">
                                          <p:val>
                                            <p:strVal val="ppt_y+.1"/>
                                          </p:val>
                                        </p:tav>
                                      </p:tavLst>
                                    </p:anim>
                                    <p:set>
                                      <p:cBhvr>
                                        <p:cTn id="119" dur="1" fill="hold">
                                          <p:stCondLst>
                                            <p:cond delay="999"/>
                                          </p:stCondLst>
                                        </p:cTn>
                                        <p:tgtEl>
                                          <p:spTgt spid="39"/>
                                        </p:tgtEl>
                                        <p:attrNameLst>
                                          <p:attrName>style.visibility</p:attrName>
                                        </p:attrNameLst>
                                      </p:cBhvr>
                                      <p:to>
                                        <p:strVal val="hidden"/>
                                      </p:to>
                                    </p:set>
                                  </p:childTnLst>
                                </p:cTn>
                              </p:par>
                              <p:par>
                                <p:cTn id="120" presetID="42" presetClass="exit" presetSubtype="0" fill="hold" nodeType="withEffect">
                                  <p:stCondLst>
                                    <p:cond delay="42000"/>
                                  </p:stCondLst>
                                  <p:childTnLst>
                                    <p:animEffect transition="out" filter="fade">
                                      <p:cBhvr>
                                        <p:cTn id="121" dur="1000"/>
                                        <p:tgtEl>
                                          <p:spTgt spid="40"/>
                                        </p:tgtEl>
                                      </p:cBhvr>
                                    </p:animEffect>
                                    <p:anim calcmode="lin" valueType="num">
                                      <p:cBhvr>
                                        <p:cTn id="122" dur="1000"/>
                                        <p:tgtEl>
                                          <p:spTgt spid="40"/>
                                        </p:tgtEl>
                                        <p:attrNameLst>
                                          <p:attrName>ppt_x</p:attrName>
                                        </p:attrNameLst>
                                      </p:cBhvr>
                                      <p:tavLst>
                                        <p:tav tm="0">
                                          <p:val>
                                            <p:strVal val="ppt_x"/>
                                          </p:val>
                                        </p:tav>
                                        <p:tav tm="100000">
                                          <p:val>
                                            <p:strVal val="ppt_x"/>
                                          </p:val>
                                        </p:tav>
                                      </p:tavLst>
                                    </p:anim>
                                    <p:anim calcmode="lin" valueType="num">
                                      <p:cBhvr>
                                        <p:cTn id="123" dur="1000"/>
                                        <p:tgtEl>
                                          <p:spTgt spid="40"/>
                                        </p:tgtEl>
                                        <p:attrNameLst>
                                          <p:attrName>ppt_y</p:attrName>
                                        </p:attrNameLst>
                                      </p:cBhvr>
                                      <p:tavLst>
                                        <p:tav tm="0">
                                          <p:val>
                                            <p:strVal val="ppt_y"/>
                                          </p:val>
                                        </p:tav>
                                        <p:tav tm="100000">
                                          <p:val>
                                            <p:strVal val="ppt_y+.1"/>
                                          </p:val>
                                        </p:tav>
                                      </p:tavLst>
                                    </p:anim>
                                    <p:set>
                                      <p:cBhvr>
                                        <p:cTn id="124" dur="1" fill="hold">
                                          <p:stCondLst>
                                            <p:cond delay="999"/>
                                          </p:stCondLst>
                                        </p:cTn>
                                        <p:tgtEl>
                                          <p:spTgt spid="40"/>
                                        </p:tgtEl>
                                        <p:attrNameLst>
                                          <p:attrName>style.visibility</p:attrName>
                                        </p:attrNameLst>
                                      </p:cBhvr>
                                      <p:to>
                                        <p:strVal val="hidden"/>
                                      </p:to>
                                    </p:set>
                                  </p:childTnLst>
                                </p:cTn>
                              </p:par>
                              <p:par>
                                <p:cTn id="125" presetID="42" presetClass="exit" presetSubtype="0" fill="hold" nodeType="withEffect">
                                  <p:stCondLst>
                                    <p:cond delay="42000"/>
                                  </p:stCondLst>
                                  <p:childTnLst>
                                    <p:animEffect transition="out" filter="fade">
                                      <p:cBhvr>
                                        <p:cTn id="126" dur="1000"/>
                                        <p:tgtEl>
                                          <p:spTgt spid="41"/>
                                        </p:tgtEl>
                                      </p:cBhvr>
                                    </p:animEffect>
                                    <p:anim calcmode="lin" valueType="num">
                                      <p:cBhvr>
                                        <p:cTn id="127" dur="1000"/>
                                        <p:tgtEl>
                                          <p:spTgt spid="41"/>
                                        </p:tgtEl>
                                        <p:attrNameLst>
                                          <p:attrName>ppt_x</p:attrName>
                                        </p:attrNameLst>
                                      </p:cBhvr>
                                      <p:tavLst>
                                        <p:tav tm="0">
                                          <p:val>
                                            <p:strVal val="ppt_x"/>
                                          </p:val>
                                        </p:tav>
                                        <p:tav tm="100000">
                                          <p:val>
                                            <p:strVal val="ppt_x"/>
                                          </p:val>
                                        </p:tav>
                                      </p:tavLst>
                                    </p:anim>
                                    <p:anim calcmode="lin" valueType="num">
                                      <p:cBhvr>
                                        <p:cTn id="128" dur="1000"/>
                                        <p:tgtEl>
                                          <p:spTgt spid="41"/>
                                        </p:tgtEl>
                                        <p:attrNameLst>
                                          <p:attrName>ppt_y</p:attrName>
                                        </p:attrNameLst>
                                      </p:cBhvr>
                                      <p:tavLst>
                                        <p:tav tm="0">
                                          <p:val>
                                            <p:strVal val="ppt_y"/>
                                          </p:val>
                                        </p:tav>
                                        <p:tav tm="100000">
                                          <p:val>
                                            <p:strVal val="ppt_y+.1"/>
                                          </p:val>
                                        </p:tav>
                                      </p:tavLst>
                                    </p:anim>
                                    <p:set>
                                      <p:cBhvr>
                                        <p:cTn id="129" dur="1" fill="hold">
                                          <p:stCondLst>
                                            <p:cond delay="999"/>
                                          </p:stCondLst>
                                        </p:cTn>
                                        <p:tgtEl>
                                          <p:spTgt spid="41"/>
                                        </p:tgtEl>
                                        <p:attrNameLst>
                                          <p:attrName>style.visibility</p:attrName>
                                        </p:attrNameLst>
                                      </p:cBhvr>
                                      <p:to>
                                        <p:strVal val="hidden"/>
                                      </p:to>
                                    </p:set>
                                  </p:childTnLst>
                                </p:cTn>
                              </p:par>
                              <p:par>
                                <p:cTn id="130" presetID="42" presetClass="exit" presetSubtype="0" fill="hold" nodeType="withEffect">
                                  <p:stCondLst>
                                    <p:cond delay="42000"/>
                                  </p:stCondLst>
                                  <p:childTnLst>
                                    <p:animEffect transition="out" filter="fade">
                                      <p:cBhvr>
                                        <p:cTn id="131" dur="1000"/>
                                        <p:tgtEl>
                                          <p:spTgt spid="36"/>
                                        </p:tgtEl>
                                      </p:cBhvr>
                                    </p:animEffect>
                                    <p:anim calcmode="lin" valueType="num">
                                      <p:cBhvr>
                                        <p:cTn id="132" dur="1000"/>
                                        <p:tgtEl>
                                          <p:spTgt spid="36"/>
                                        </p:tgtEl>
                                        <p:attrNameLst>
                                          <p:attrName>ppt_x</p:attrName>
                                        </p:attrNameLst>
                                      </p:cBhvr>
                                      <p:tavLst>
                                        <p:tav tm="0">
                                          <p:val>
                                            <p:strVal val="ppt_x"/>
                                          </p:val>
                                        </p:tav>
                                        <p:tav tm="100000">
                                          <p:val>
                                            <p:strVal val="ppt_x"/>
                                          </p:val>
                                        </p:tav>
                                      </p:tavLst>
                                    </p:anim>
                                    <p:anim calcmode="lin" valueType="num">
                                      <p:cBhvr>
                                        <p:cTn id="133" dur="1000"/>
                                        <p:tgtEl>
                                          <p:spTgt spid="36"/>
                                        </p:tgtEl>
                                        <p:attrNameLst>
                                          <p:attrName>ppt_y</p:attrName>
                                        </p:attrNameLst>
                                      </p:cBhvr>
                                      <p:tavLst>
                                        <p:tav tm="0">
                                          <p:val>
                                            <p:strVal val="ppt_y"/>
                                          </p:val>
                                        </p:tav>
                                        <p:tav tm="100000">
                                          <p:val>
                                            <p:strVal val="ppt_y+.1"/>
                                          </p:val>
                                        </p:tav>
                                      </p:tavLst>
                                    </p:anim>
                                    <p:set>
                                      <p:cBhvr>
                                        <p:cTn id="134" dur="1" fill="hold">
                                          <p:stCondLst>
                                            <p:cond delay="999"/>
                                          </p:stCondLst>
                                        </p:cTn>
                                        <p:tgtEl>
                                          <p:spTgt spid="36"/>
                                        </p:tgtEl>
                                        <p:attrNameLst>
                                          <p:attrName>style.visibility</p:attrName>
                                        </p:attrNameLst>
                                      </p:cBhvr>
                                      <p:to>
                                        <p:strVal val="hidden"/>
                                      </p:to>
                                    </p:set>
                                  </p:childTnLst>
                                </p:cTn>
                              </p:par>
                              <p:par>
                                <p:cTn id="135" presetID="42" presetClass="exit" presetSubtype="0" fill="hold" nodeType="withEffect">
                                  <p:stCondLst>
                                    <p:cond delay="42000"/>
                                  </p:stCondLst>
                                  <p:childTnLst>
                                    <p:animEffect transition="out" filter="fade">
                                      <p:cBhvr>
                                        <p:cTn id="136" dur="1000"/>
                                        <p:tgtEl>
                                          <p:spTgt spid="47"/>
                                        </p:tgtEl>
                                      </p:cBhvr>
                                    </p:animEffect>
                                    <p:anim calcmode="lin" valueType="num">
                                      <p:cBhvr>
                                        <p:cTn id="137" dur="1000"/>
                                        <p:tgtEl>
                                          <p:spTgt spid="47"/>
                                        </p:tgtEl>
                                        <p:attrNameLst>
                                          <p:attrName>ppt_x</p:attrName>
                                        </p:attrNameLst>
                                      </p:cBhvr>
                                      <p:tavLst>
                                        <p:tav tm="0">
                                          <p:val>
                                            <p:strVal val="ppt_x"/>
                                          </p:val>
                                        </p:tav>
                                        <p:tav tm="100000">
                                          <p:val>
                                            <p:strVal val="ppt_x"/>
                                          </p:val>
                                        </p:tav>
                                      </p:tavLst>
                                    </p:anim>
                                    <p:anim calcmode="lin" valueType="num">
                                      <p:cBhvr>
                                        <p:cTn id="138" dur="1000"/>
                                        <p:tgtEl>
                                          <p:spTgt spid="47"/>
                                        </p:tgtEl>
                                        <p:attrNameLst>
                                          <p:attrName>ppt_y</p:attrName>
                                        </p:attrNameLst>
                                      </p:cBhvr>
                                      <p:tavLst>
                                        <p:tav tm="0">
                                          <p:val>
                                            <p:strVal val="ppt_y"/>
                                          </p:val>
                                        </p:tav>
                                        <p:tav tm="100000">
                                          <p:val>
                                            <p:strVal val="ppt_y+.1"/>
                                          </p:val>
                                        </p:tav>
                                      </p:tavLst>
                                    </p:anim>
                                    <p:set>
                                      <p:cBhvr>
                                        <p:cTn id="139" dur="1" fill="hold">
                                          <p:stCondLst>
                                            <p:cond delay="999"/>
                                          </p:stCondLst>
                                        </p:cTn>
                                        <p:tgtEl>
                                          <p:spTgt spid="47"/>
                                        </p:tgtEl>
                                        <p:attrNameLst>
                                          <p:attrName>style.visibility</p:attrName>
                                        </p:attrNameLst>
                                      </p:cBhvr>
                                      <p:to>
                                        <p:strVal val="hidden"/>
                                      </p:to>
                                    </p:set>
                                  </p:childTnLst>
                                </p:cTn>
                              </p:par>
                              <p:par>
                                <p:cTn id="140" presetID="42" presetClass="exit" presetSubtype="0" fill="hold" nodeType="withEffect">
                                  <p:stCondLst>
                                    <p:cond delay="42000"/>
                                  </p:stCondLst>
                                  <p:childTnLst>
                                    <p:animEffect transition="out" filter="fade">
                                      <p:cBhvr>
                                        <p:cTn id="141" dur="1000"/>
                                        <p:tgtEl>
                                          <p:spTgt spid="49"/>
                                        </p:tgtEl>
                                      </p:cBhvr>
                                    </p:animEffect>
                                    <p:anim calcmode="lin" valueType="num">
                                      <p:cBhvr>
                                        <p:cTn id="142" dur="1000"/>
                                        <p:tgtEl>
                                          <p:spTgt spid="49"/>
                                        </p:tgtEl>
                                        <p:attrNameLst>
                                          <p:attrName>ppt_x</p:attrName>
                                        </p:attrNameLst>
                                      </p:cBhvr>
                                      <p:tavLst>
                                        <p:tav tm="0">
                                          <p:val>
                                            <p:strVal val="ppt_x"/>
                                          </p:val>
                                        </p:tav>
                                        <p:tav tm="100000">
                                          <p:val>
                                            <p:strVal val="ppt_x"/>
                                          </p:val>
                                        </p:tav>
                                      </p:tavLst>
                                    </p:anim>
                                    <p:anim calcmode="lin" valueType="num">
                                      <p:cBhvr>
                                        <p:cTn id="143" dur="1000"/>
                                        <p:tgtEl>
                                          <p:spTgt spid="49"/>
                                        </p:tgtEl>
                                        <p:attrNameLst>
                                          <p:attrName>ppt_y</p:attrName>
                                        </p:attrNameLst>
                                      </p:cBhvr>
                                      <p:tavLst>
                                        <p:tav tm="0">
                                          <p:val>
                                            <p:strVal val="ppt_y"/>
                                          </p:val>
                                        </p:tav>
                                        <p:tav tm="100000">
                                          <p:val>
                                            <p:strVal val="ppt_y+.1"/>
                                          </p:val>
                                        </p:tav>
                                      </p:tavLst>
                                    </p:anim>
                                    <p:set>
                                      <p:cBhvr>
                                        <p:cTn id="144" dur="1" fill="hold">
                                          <p:stCondLst>
                                            <p:cond delay="999"/>
                                          </p:stCondLst>
                                        </p:cTn>
                                        <p:tgtEl>
                                          <p:spTgt spid="49"/>
                                        </p:tgtEl>
                                        <p:attrNameLst>
                                          <p:attrName>style.visibility</p:attrName>
                                        </p:attrNameLst>
                                      </p:cBhvr>
                                      <p:to>
                                        <p:strVal val="hidden"/>
                                      </p:to>
                                    </p:set>
                                  </p:childTnLst>
                                </p:cTn>
                              </p:par>
                              <p:par>
                                <p:cTn id="145" presetID="42" presetClass="entr" presetSubtype="0" fill="hold" nodeType="withEffect">
                                  <p:stCondLst>
                                    <p:cond delay="43500"/>
                                  </p:stCondLst>
                                  <p:childTnLst>
                                    <p:set>
                                      <p:cBhvr>
                                        <p:cTn id="146" dur="1" fill="hold">
                                          <p:stCondLst>
                                            <p:cond delay="0"/>
                                          </p:stCondLst>
                                        </p:cTn>
                                        <p:tgtEl>
                                          <p:spTgt spid="50"/>
                                        </p:tgtEl>
                                        <p:attrNameLst>
                                          <p:attrName>style.visibility</p:attrName>
                                        </p:attrNameLst>
                                      </p:cBhvr>
                                      <p:to>
                                        <p:strVal val="visible"/>
                                      </p:to>
                                    </p:set>
                                    <p:animEffect transition="in" filter="fade">
                                      <p:cBhvr>
                                        <p:cTn id="147" dur="1000"/>
                                        <p:tgtEl>
                                          <p:spTgt spid="50"/>
                                        </p:tgtEl>
                                      </p:cBhvr>
                                    </p:animEffect>
                                    <p:anim calcmode="lin" valueType="num">
                                      <p:cBhvr>
                                        <p:cTn id="148" dur="1000" fill="hold"/>
                                        <p:tgtEl>
                                          <p:spTgt spid="50"/>
                                        </p:tgtEl>
                                        <p:attrNameLst>
                                          <p:attrName>ppt_x</p:attrName>
                                        </p:attrNameLst>
                                      </p:cBhvr>
                                      <p:tavLst>
                                        <p:tav tm="0">
                                          <p:val>
                                            <p:strVal val="#ppt_x"/>
                                          </p:val>
                                        </p:tav>
                                        <p:tav tm="100000">
                                          <p:val>
                                            <p:strVal val="#ppt_x"/>
                                          </p:val>
                                        </p:tav>
                                      </p:tavLst>
                                    </p:anim>
                                    <p:anim calcmode="lin" valueType="num">
                                      <p:cBhvr>
                                        <p:cTn id="149" dur="1000" fill="hold"/>
                                        <p:tgtEl>
                                          <p:spTgt spid="50"/>
                                        </p:tgtEl>
                                        <p:attrNameLst>
                                          <p:attrName>ppt_y</p:attrName>
                                        </p:attrNameLst>
                                      </p:cBhvr>
                                      <p:tavLst>
                                        <p:tav tm="0">
                                          <p:val>
                                            <p:strVal val="#ppt_y+.1"/>
                                          </p:val>
                                        </p:tav>
                                        <p:tav tm="100000">
                                          <p:val>
                                            <p:strVal val="#ppt_y"/>
                                          </p:val>
                                        </p:tav>
                                      </p:tavLst>
                                    </p:anim>
                                  </p:childTnLst>
                                </p:cTn>
                              </p:par>
                              <p:par>
                                <p:cTn id="150" presetID="2" presetClass="entr" presetSubtype="9" fill="hold" nodeType="withEffect">
                                  <p:stCondLst>
                                    <p:cond delay="45000"/>
                                  </p:stCondLst>
                                  <p:childTnLst>
                                    <p:set>
                                      <p:cBhvr>
                                        <p:cTn id="151" dur="1" fill="hold">
                                          <p:stCondLst>
                                            <p:cond delay="0"/>
                                          </p:stCondLst>
                                        </p:cTn>
                                        <p:tgtEl>
                                          <p:spTgt spid="38"/>
                                        </p:tgtEl>
                                        <p:attrNameLst>
                                          <p:attrName>style.visibility</p:attrName>
                                        </p:attrNameLst>
                                      </p:cBhvr>
                                      <p:to>
                                        <p:strVal val="visible"/>
                                      </p:to>
                                    </p:set>
                                    <p:anim calcmode="lin" valueType="num">
                                      <p:cBhvr additive="base">
                                        <p:cTn id="152" dur="1000" fill="hold"/>
                                        <p:tgtEl>
                                          <p:spTgt spid="38"/>
                                        </p:tgtEl>
                                        <p:attrNameLst>
                                          <p:attrName>ppt_x</p:attrName>
                                        </p:attrNameLst>
                                      </p:cBhvr>
                                      <p:tavLst>
                                        <p:tav tm="0">
                                          <p:val>
                                            <p:strVal val="0-#ppt_w/2"/>
                                          </p:val>
                                        </p:tav>
                                        <p:tav tm="100000">
                                          <p:val>
                                            <p:strVal val="#ppt_x"/>
                                          </p:val>
                                        </p:tav>
                                      </p:tavLst>
                                    </p:anim>
                                    <p:anim calcmode="lin" valueType="num">
                                      <p:cBhvr additive="base">
                                        <p:cTn id="153" dur="1000" fill="hold"/>
                                        <p:tgtEl>
                                          <p:spTgt spid="38"/>
                                        </p:tgtEl>
                                        <p:attrNameLst>
                                          <p:attrName>ppt_y</p:attrName>
                                        </p:attrNameLst>
                                      </p:cBhvr>
                                      <p:tavLst>
                                        <p:tav tm="0">
                                          <p:val>
                                            <p:strVal val="0-#ppt_h/2"/>
                                          </p:val>
                                        </p:tav>
                                        <p:tav tm="100000">
                                          <p:val>
                                            <p:strVal val="#ppt_y"/>
                                          </p:val>
                                        </p:tav>
                                      </p:tavLst>
                                    </p:anim>
                                  </p:childTnLst>
                                </p:cTn>
                              </p:par>
                              <p:par>
                                <p:cTn id="154" presetID="53" presetClass="entr" presetSubtype="16" fill="hold" nodeType="withEffect">
                                  <p:stCondLst>
                                    <p:cond delay="49000"/>
                                  </p:stCondLst>
                                  <p:childTnLst>
                                    <p:set>
                                      <p:cBhvr>
                                        <p:cTn id="155" dur="1" fill="hold">
                                          <p:stCondLst>
                                            <p:cond delay="0"/>
                                          </p:stCondLst>
                                        </p:cTn>
                                        <p:tgtEl>
                                          <p:spTgt spid="52"/>
                                        </p:tgtEl>
                                        <p:attrNameLst>
                                          <p:attrName>style.visibility</p:attrName>
                                        </p:attrNameLst>
                                      </p:cBhvr>
                                      <p:to>
                                        <p:strVal val="visible"/>
                                      </p:to>
                                    </p:set>
                                    <p:anim calcmode="lin" valueType="num">
                                      <p:cBhvr>
                                        <p:cTn id="156" dur="1000" fill="hold"/>
                                        <p:tgtEl>
                                          <p:spTgt spid="52"/>
                                        </p:tgtEl>
                                        <p:attrNameLst>
                                          <p:attrName>ppt_w</p:attrName>
                                        </p:attrNameLst>
                                      </p:cBhvr>
                                      <p:tavLst>
                                        <p:tav tm="0">
                                          <p:val>
                                            <p:fltVal val="0"/>
                                          </p:val>
                                        </p:tav>
                                        <p:tav tm="100000">
                                          <p:val>
                                            <p:strVal val="#ppt_w"/>
                                          </p:val>
                                        </p:tav>
                                      </p:tavLst>
                                    </p:anim>
                                    <p:anim calcmode="lin" valueType="num">
                                      <p:cBhvr>
                                        <p:cTn id="157" dur="1000" fill="hold"/>
                                        <p:tgtEl>
                                          <p:spTgt spid="52"/>
                                        </p:tgtEl>
                                        <p:attrNameLst>
                                          <p:attrName>ppt_h</p:attrName>
                                        </p:attrNameLst>
                                      </p:cBhvr>
                                      <p:tavLst>
                                        <p:tav tm="0">
                                          <p:val>
                                            <p:fltVal val="0"/>
                                          </p:val>
                                        </p:tav>
                                        <p:tav tm="100000">
                                          <p:val>
                                            <p:strVal val="#ppt_h"/>
                                          </p:val>
                                        </p:tav>
                                      </p:tavLst>
                                    </p:anim>
                                    <p:animEffect transition="in" filter="fade">
                                      <p:cBhvr>
                                        <p:cTn id="158" dur="1000"/>
                                        <p:tgtEl>
                                          <p:spTgt spid="52"/>
                                        </p:tgtEl>
                                      </p:cBhvr>
                                    </p:animEffect>
                                  </p:childTnLst>
                                </p:cTn>
                              </p:par>
                              <p:par>
                                <p:cTn id="159" presetID="53" presetClass="entr" presetSubtype="16" fill="hold" nodeType="withEffect">
                                  <p:stCondLst>
                                    <p:cond delay="50000"/>
                                  </p:stCondLst>
                                  <p:childTnLst>
                                    <p:set>
                                      <p:cBhvr>
                                        <p:cTn id="160" dur="1" fill="hold">
                                          <p:stCondLst>
                                            <p:cond delay="0"/>
                                          </p:stCondLst>
                                        </p:cTn>
                                        <p:tgtEl>
                                          <p:spTgt spid="53"/>
                                        </p:tgtEl>
                                        <p:attrNameLst>
                                          <p:attrName>style.visibility</p:attrName>
                                        </p:attrNameLst>
                                      </p:cBhvr>
                                      <p:to>
                                        <p:strVal val="visible"/>
                                      </p:to>
                                    </p:set>
                                    <p:anim calcmode="lin" valueType="num">
                                      <p:cBhvr>
                                        <p:cTn id="161" dur="1000" fill="hold"/>
                                        <p:tgtEl>
                                          <p:spTgt spid="53"/>
                                        </p:tgtEl>
                                        <p:attrNameLst>
                                          <p:attrName>ppt_w</p:attrName>
                                        </p:attrNameLst>
                                      </p:cBhvr>
                                      <p:tavLst>
                                        <p:tav tm="0">
                                          <p:val>
                                            <p:fltVal val="0"/>
                                          </p:val>
                                        </p:tav>
                                        <p:tav tm="100000">
                                          <p:val>
                                            <p:strVal val="#ppt_w"/>
                                          </p:val>
                                        </p:tav>
                                      </p:tavLst>
                                    </p:anim>
                                    <p:anim calcmode="lin" valueType="num">
                                      <p:cBhvr>
                                        <p:cTn id="162" dur="1000" fill="hold"/>
                                        <p:tgtEl>
                                          <p:spTgt spid="53"/>
                                        </p:tgtEl>
                                        <p:attrNameLst>
                                          <p:attrName>ppt_h</p:attrName>
                                        </p:attrNameLst>
                                      </p:cBhvr>
                                      <p:tavLst>
                                        <p:tav tm="0">
                                          <p:val>
                                            <p:fltVal val="0"/>
                                          </p:val>
                                        </p:tav>
                                        <p:tav tm="100000">
                                          <p:val>
                                            <p:strVal val="#ppt_h"/>
                                          </p:val>
                                        </p:tav>
                                      </p:tavLst>
                                    </p:anim>
                                    <p:animEffect transition="in" filter="fade">
                                      <p:cBhvr>
                                        <p:cTn id="163" dur="1000"/>
                                        <p:tgtEl>
                                          <p:spTgt spid="53"/>
                                        </p:tgtEl>
                                      </p:cBhvr>
                                    </p:animEffect>
                                  </p:childTnLst>
                                </p:cTn>
                              </p:par>
                              <p:par>
                                <p:cTn id="164" presetID="22" presetClass="entr" presetSubtype="8" fill="hold" grpId="0" nodeType="withEffect">
                                  <p:stCondLst>
                                    <p:cond delay="52600"/>
                                  </p:stCondLst>
                                  <p:childTnLst>
                                    <p:set>
                                      <p:cBhvr>
                                        <p:cTn id="165" dur="1" fill="hold">
                                          <p:stCondLst>
                                            <p:cond delay="0"/>
                                          </p:stCondLst>
                                        </p:cTn>
                                        <p:tgtEl>
                                          <p:spTgt spid="6"/>
                                        </p:tgtEl>
                                        <p:attrNameLst>
                                          <p:attrName>style.visibility</p:attrName>
                                        </p:attrNameLst>
                                      </p:cBhvr>
                                      <p:to>
                                        <p:strVal val="visible"/>
                                      </p:to>
                                    </p:set>
                                    <p:animEffect transition="in" filter="wipe(left)">
                                      <p:cBhvr>
                                        <p:cTn id="166"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7" fill="hold" display="0">
                  <p:stCondLst>
                    <p:cond delay="indefinite"/>
                  </p:stCondLst>
                  <p:endCondLst>
                    <p:cond evt="onStopAudio" delay="0">
                      <p:tgtEl>
                        <p:sldTgt/>
                      </p:tgtEl>
                    </p:cond>
                  </p:endCondLst>
                </p:cTn>
                <p:tgtEl>
                  <p:spTgt spid="14"/>
                </p:tgtEl>
              </p:cMediaNode>
            </p:audio>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1F9BEE-B7DA-4E6B-8844-FC402982FCE1}"/>
              </a:ext>
            </a:extLst>
          </p:cNvPr>
          <p:cNvSpPr/>
          <p:nvPr/>
        </p:nvSpPr>
        <p:spPr>
          <a:xfrm rot="21121081">
            <a:off x="62751" y="-259977"/>
            <a:ext cx="1206649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Content Placeholder 8" descr="Baby crawling">
            <a:extLst>
              <a:ext uri="{FF2B5EF4-FFF2-40B4-BE49-F238E27FC236}">
                <a16:creationId xmlns:a16="http://schemas.microsoft.com/office/drawing/2014/main" id="{4B9422F2-049B-44AD-AD12-21AFAADF6788}"/>
              </a:ext>
            </a:extLst>
          </p:cNvPr>
          <p:cNvPicPr>
            <a:picLocks noGrp="1" noChangeAspect="1"/>
          </p:cNvPicPr>
          <p:nvPr>
            <p:ph idx="1"/>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188169" y="4747814"/>
            <a:ext cx="1275998" cy="1275998"/>
          </a:xfrm>
        </p:spPr>
      </p:pic>
      <p:sp>
        <p:nvSpPr>
          <p:cNvPr id="5" name="Rectangle 4">
            <a:extLst>
              <a:ext uri="{FF2B5EF4-FFF2-40B4-BE49-F238E27FC236}">
                <a16:creationId xmlns:a16="http://schemas.microsoft.com/office/drawing/2014/main" id="{CC93EC44-D48A-4010-8509-E4BFBA67106A}"/>
              </a:ext>
            </a:extLst>
          </p:cNvPr>
          <p:cNvSpPr/>
          <p:nvPr/>
        </p:nvSpPr>
        <p:spPr>
          <a:xfrm>
            <a:off x="2095971" y="484193"/>
            <a:ext cx="8000075" cy="1323439"/>
          </a:xfrm>
          <a:prstGeom prst="rect">
            <a:avLst/>
          </a:prstGeom>
          <a:noFill/>
        </p:spPr>
        <p:txBody>
          <a:bodyPr wrap="none" lIns="91440" tIns="45720" rIns="91440" bIns="45720">
            <a:spAutoFit/>
          </a:bodyPr>
          <a:lstStyle/>
          <a:p>
            <a:pPr algn="ctr"/>
            <a:r>
              <a:rPr lang="en-US" sz="800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Customer Analysis</a:t>
            </a:r>
          </a:p>
        </p:txBody>
      </p:sp>
      <p:pic>
        <p:nvPicPr>
          <p:cNvPr id="6" name="Graphic 5" descr="Man with cane">
            <a:extLst>
              <a:ext uri="{FF2B5EF4-FFF2-40B4-BE49-F238E27FC236}">
                <a16:creationId xmlns:a16="http://schemas.microsoft.com/office/drawing/2014/main" id="{3F5A5710-4450-48AF-8A74-2DD278EA914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30552" y="2337205"/>
            <a:ext cx="1728168" cy="1728168"/>
          </a:xfrm>
          <a:prstGeom prst="rect">
            <a:avLst/>
          </a:prstGeom>
        </p:spPr>
      </p:pic>
      <p:pic>
        <p:nvPicPr>
          <p:cNvPr id="7" name="Graphic 6" descr="Laptop">
            <a:extLst>
              <a:ext uri="{FF2B5EF4-FFF2-40B4-BE49-F238E27FC236}">
                <a16:creationId xmlns:a16="http://schemas.microsoft.com/office/drawing/2014/main" id="{9B47B0FE-8B8B-409F-A5F3-46E2D449B39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2017452" y="2623954"/>
            <a:ext cx="900100" cy="900100"/>
          </a:xfrm>
          <a:prstGeom prst="rect">
            <a:avLst/>
          </a:prstGeom>
        </p:spPr>
      </p:pic>
      <p:pic>
        <p:nvPicPr>
          <p:cNvPr id="11" name="Graphic 10" descr="Crawl">
            <a:extLst>
              <a:ext uri="{FF2B5EF4-FFF2-40B4-BE49-F238E27FC236}">
                <a16:creationId xmlns:a16="http://schemas.microsoft.com/office/drawing/2014/main" id="{D4B94233-7A8A-4BB6-A650-1581B00652DD}"/>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5382188" y="3287420"/>
            <a:ext cx="1460394" cy="1460394"/>
          </a:xfrm>
          <a:prstGeom prst="rect">
            <a:avLst/>
          </a:prstGeom>
        </p:spPr>
      </p:pic>
      <p:pic>
        <p:nvPicPr>
          <p:cNvPr id="13" name="Graphic 12" descr="Walk">
            <a:extLst>
              <a:ext uri="{FF2B5EF4-FFF2-40B4-BE49-F238E27FC236}">
                <a16:creationId xmlns:a16="http://schemas.microsoft.com/office/drawing/2014/main" id="{FA74EFF1-E891-4333-A361-7EB0DFB1080B}"/>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8563311" y="2170664"/>
            <a:ext cx="1353390" cy="1353390"/>
          </a:xfrm>
          <a:prstGeom prst="rect">
            <a:avLst/>
          </a:prstGeom>
        </p:spPr>
      </p:pic>
      <p:pic>
        <p:nvPicPr>
          <p:cNvPr id="15" name="Graphic 14" descr="Computer">
            <a:extLst>
              <a:ext uri="{FF2B5EF4-FFF2-40B4-BE49-F238E27FC236}">
                <a16:creationId xmlns:a16="http://schemas.microsoft.com/office/drawing/2014/main" id="{7301D2F0-60AE-433B-A0F7-AFE55043E2A7}"/>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3518594" y="4852443"/>
            <a:ext cx="1171369" cy="1171369"/>
          </a:xfrm>
          <a:prstGeom prst="rect">
            <a:avLst/>
          </a:prstGeom>
        </p:spPr>
      </p:pic>
      <p:pic>
        <p:nvPicPr>
          <p:cNvPr id="17" name="Graphic 16" descr="Internet">
            <a:extLst>
              <a:ext uri="{FF2B5EF4-FFF2-40B4-BE49-F238E27FC236}">
                <a16:creationId xmlns:a16="http://schemas.microsoft.com/office/drawing/2014/main" id="{AA4B793A-B49C-4173-9D59-B7990897D473}"/>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6863604" y="3524602"/>
            <a:ext cx="1082144" cy="1082144"/>
          </a:xfrm>
          <a:prstGeom prst="rect">
            <a:avLst/>
          </a:prstGeom>
        </p:spPr>
      </p:pic>
      <p:pic>
        <p:nvPicPr>
          <p:cNvPr id="19" name="Graphic 18" descr="Smart Phone">
            <a:extLst>
              <a:ext uri="{FF2B5EF4-FFF2-40B4-BE49-F238E27FC236}">
                <a16:creationId xmlns:a16="http://schemas.microsoft.com/office/drawing/2014/main" id="{66A94B30-450E-4394-98EF-EF65D6805471}"/>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rot="10800000">
            <a:off x="9638846" y="2390160"/>
            <a:ext cx="914400" cy="914400"/>
          </a:xfrm>
          <a:prstGeom prst="rect">
            <a:avLst/>
          </a:prstGeom>
        </p:spPr>
      </p:pic>
      <p:pic>
        <p:nvPicPr>
          <p:cNvPr id="20" name="Content Placeholder 6" descr="Lightbulb and gear">
            <a:extLst>
              <a:ext uri="{FF2B5EF4-FFF2-40B4-BE49-F238E27FC236}">
                <a16:creationId xmlns:a16="http://schemas.microsoft.com/office/drawing/2014/main" id="{568863E5-120E-490B-8A61-801A3F8FB8F4}"/>
              </a:ext>
            </a:extLst>
          </p:cNvPr>
          <p:cNvPicPr>
            <a:picLocks noChangeAspect="1"/>
          </p:cNvPicPr>
          <p:nvPr/>
        </p:nvPicPr>
        <p: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blipFill>
        <p:spPr>
          <a:xfrm>
            <a:off x="962882" y="1649823"/>
            <a:ext cx="740336" cy="740336"/>
          </a:xfrm>
          <a:prstGeom prst="rect">
            <a:avLst/>
          </a:prstGeom>
        </p:spPr>
      </p:pic>
      <p:sp>
        <p:nvSpPr>
          <p:cNvPr id="21" name="TextBox 20">
            <a:extLst>
              <a:ext uri="{FF2B5EF4-FFF2-40B4-BE49-F238E27FC236}">
                <a16:creationId xmlns:a16="http://schemas.microsoft.com/office/drawing/2014/main" id="{E4B4E508-CAEB-444B-B8BB-8E4A32587B14}"/>
              </a:ext>
            </a:extLst>
          </p:cNvPr>
          <p:cNvSpPr txBox="1"/>
          <p:nvPr/>
        </p:nvSpPr>
        <p:spPr>
          <a:xfrm>
            <a:off x="9221674" y="6264812"/>
            <a:ext cx="2970326" cy="584775"/>
          </a:xfrm>
          <a:prstGeom prst="rect">
            <a:avLst/>
          </a:prstGeom>
          <a:noFill/>
        </p:spPr>
        <p:txBody>
          <a:bodyPr wrap="square" rtlCol="0">
            <a:spAutoFit/>
          </a:bodyPr>
          <a:lstStyle/>
          <a:p>
            <a:pPr algn="r"/>
            <a:br>
              <a:rPr lang="en-GB" sz="1600" b="1" dirty="0"/>
            </a:br>
            <a:r>
              <a:rPr lang="en-GB" sz="1600" b="1" dirty="0"/>
              <a:t>(Perkins and Fenech, 2014)</a:t>
            </a:r>
          </a:p>
        </p:txBody>
      </p:sp>
      <p:pic>
        <p:nvPicPr>
          <p:cNvPr id="22" name="New Recording 11">
            <a:hlinkClick r:id="" action="ppaction://media"/>
            <a:extLst>
              <a:ext uri="{FF2B5EF4-FFF2-40B4-BE49-F238E27FC236}">
                <a16:creationId xmlns:a16="http://schemas.microsoft.com/office/drawing/2014/main" id="{758E3ED5-9C2E-4089-ABE6-637A1452C4A8}"/>
              </a:ext>
            </a:extLst>
          </p:cNvPr>
          <p:cNvPicPr>
            <a:picLocks noChangeAspect="1"/>
          </p:cNvPicPr>
          <p:nvPr>
            <a:audioFile r:link="rId2"/>
            <p:extLst>
              <p:ext uri="{DAA4B4D4-6D71-4841-9C94-3DE7FCFB9230}">
                <p14:media xmlns:p14="http://schemas.microsoft.com/office/powerpoint/2010/main" r:embed="rId1"/>
              </p:ext>
            </p:extLst>
          </p:nvPr>
        </p:nvPicPr>
        <p:blipFill>
          <a:blip r:embed="rId23"/>
          <a:stretch>
            <a:fillRect/>
          </a:stretch>
        </p:blipFill>
        <p:spPr>
          <a:xfrm>
            <a:off x="0" y="0"/>
            <a:ext cx="609600" cy="609600"/>
          </a:xfrm>
          <a:prstGeom prst="rect">
            <a:avLst/>
          </a:prstGeom>
        </p:spPr>
      </p:pic>
    </p:spTree>
    <p:extLst>
      <p:ext uri="{BB962C8B-B14F-4D97-AF65-F5344CB8AC3E}">
        <p14:creationId xmlns:p14="http://schemas.microsoft.com/office/powerpoint/2010/main" val="383396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20" fill="hold"/>
                                        <p:tgtEl>
                                          <p:spTgt spid="22"/>
                                        </p:tgtEl>
                                      </p:cBhvr>
                                    </p:cmd>
                                  </p:childTnLst>
                                </p:cTn>
                              </p:par>
                              <p:par>
                                <p:cTn id="7" presetID="1" presetClass="entr" presetSubtype="0" fill="hold" nodeType="withEffect">
                                  <p:stCondLst>
                                    <p:cond delay="0"/>
                                  </p:stCondLst>
                                  <p:iterate type="lt">
                                    <p:tmAbs val="300"/>
                                  </p:iterate>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22" presetClass="entr" presetSubtype="4" fill="hold" nodeType="withEffect">
                                  <p:stCondLst>
                                    <p:cond delay="4300"/>
                                  </p:stCondLst>
                                  <p:childTnLst>
                                    <p:set>
                                      <p:cBhvr>
                                        <p:cTn id="10" dur="1" fill="hold">
                                          <p:stCondLst>
                                            <p:cond delay="0"/>
                                          </p:stCondLst>
                                        </p:cTn>
                                        <p:tgtEl>
                                          <p:spTgt spid="6"/>
                                        </p:tgtEl>
                                        <p:attrNameLst>
                                          <p:attrName>style.visibility</p:attrName>
                                        </p:attrNameLst>
                                      </p:cBhvr>
                                      <p:to>
                                        <p:strVal val="visible"/>
                                      </p:to>
                                    </p:set>
                                    <p:animEffect transition="in" filter="wipe(down)">
                                      <p:cBhvr>
                                        <p:cTn id="11" dur="2000"/>
                                        <p:tgtEl>
                                          <p:spTgt spid="6"/>
                                        </p:tgtEl>
                                      </p:cBhvr>
                                    </p:animEffect>
                                  </p:childTnLst>
                                </p:cTn>
                              </p:par>
                              <p:par>
                                <p:cTn id="12" presetID="42" presetClass="entr" presetSubtype="0" fill="hold" nodeType="withEffect">
                                  <p:stCondLst>
                                    <p:cond delay="64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1" presetClass="entr" presetSubtype="0" fill="hold" nodeType="withEffect">
                                  <p:stCondLst>
                                    <p:cond delay="7500"/>
                                  </p:stCondLst>
                                  <p:childTnLst>
                                    <p:set>
                                      <p:cBhvr>
                                        <p:cTn id="18" dur="1" fill="hold">
                                          <p:stCondLst>
                                            <p:cond delay="0"/>
                                          </p:stCondLst>
                                        </p:cTn>
                                        <p:tgtEl>
                                          <p:spTgt spid="20"/>
                                        </p:tgtEl>
                                        <p:attrNameLst>
                                          <p:attrName>style.visibility</p:attrName>
                                        </p:attrNameLst>
                                      </p:cBhvr>
                                      <p:to>
                                        <p:strVal val="visible"/>
                                      </p:to>
                                    </p:set>
                                  </p:childTnLst>
                                </p:cTn>
                              </p:par>
                              <p:par>
                                <p:cTn id="19" presetID="22" presetClass="entr" presetSubtype="8" fill="hold" nodeType="withEffect">
                                  <p:stCondLst>
                                    <p:cond delay="8300"/>
                                  </p:stCondLst>
                                  <p:childTnLst>
                                    <p:set>
                                      <p:cBhvr>
                                        <p:cTn id="20" dur="1" fill="hold">
                                          <p:stCondLst>
                                            <p:cond delay="0"/>
                                          </p:stCondLst>
                                        </p:cTn>
                                        <p:tgtEl>
                                          <p:spTgt spid="9"/>
                                        </p:tgtEl>
                                        <p:attrNameLst>
                                          <p:attrName>style.visibility</p:attrName>
                                        </p:attrNameLst>
                                      </p:cBhvr>
                                      <p:to>
                                        <p:strVal val="visible"/>
                                      </p:to>
                                    </p:set>
                                    <p:animEffect transition="in" filter="wipe(left)">
                                      <p:cBhvr>
                                        <p:cTn id="21" dur="2000"/>
                                        <p:tgtEl>
                                          <p:spTgt spid="9"/>
                                        </p:tgtEl>
                                      </p:cBhvr>
                                    </p:animEffect>
                                  </p:childTnLst>
                                </p:cTn>
                              </p:par>
                              <p:par>
                                <p:cTn id="22" presetID="42" presetClass="entr" presetSubtype="0" fill="hold" nodeType="withEffect">
                                  <p:stCondLst>
                                    <p:cond delay="1030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22" presetClass="entr" presetSubtype="8" fill="hold" nodeType="withEffect">
                                  <p:stCondLst>
                                    <p:cond delay="11700"/>
                                  </p:stCondLst>
                                  <p:childTnLst>
                                    <p:set>
                                      <p:cBhvr>
                                        <p:cTn id="28" dur="1" fill="hold">
                                          <p:stCondLst>
                                            <p:cond delay="0"/>
                                          </p:stCondLst>
                                        </p:cTn>
                                        <p:tgtEl>
                                          <p:spTgt spid="11"/>
                                        </p:tgtEl>
                                        <p:attrNameLst>
                                          <p:attrName>style.visibility</p:attrName>
                                        </p:attrNameLst>
                                      </p:cBhvr>
                                      <p:to>
                                        <p:strVal val="visible"/>
                                      </p:to>
                                    </p:set>
                                    <p:animEffect transition="in" filter="wipe(left)">
                                      <p:cBhvr>
                                        <p:cTn id="29" dur="3000"/>
                                        <p:tgtEl>
                                          <p:spTgt spid="11"/>
                                        </p:tgtEl>
                                      </p:cBhvr>
                                    </p:animEffect>
                                  </p:childTnLst>
                                </p:cTn>
                              </p:par>
                              <p:par>
                                <p:cTn id="30" presetID="42" presetClass="entr" presetSubtype="0" fill="hold" nodeType="withEffect">
                                  <p:stCondLst>
                                    <p:cond delay="1470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1000"/>
                                        <p:tgtEl>
                                          <p:spTgt spid="17"/>
                                        </p:tgtEl>
                                      </p:cBhvr>
                                    </p:animEffect>
                                    <p:anim calcmode="lin" valueType="num">
                                      <p:cBhvr>
                                        <p:cTn id="33" dur="1000" fill="hold"/>
                                        <p:tgtEl>
                                          <p:spTgt spid="17"/>
                                        </p:tgtEl>
                                        <p:attrNameLst>
                                          <p:attrName>ppt_x</p:attrName>
                                        </p:attrNameLst>
                                      </p:cBhvr>
                                      <p:tavLst>
                                        <p:tav tm="0">
                                          <p:val>
                                            <p:strVal val="#ppt_x"/>
                                          </p:val>
                                        </p:tav>
                                        <p:tav tm="100000">
                                          <p:val>
                                            <p:strVal val="#ppt_x"/>
                                          </p:val>
                                        </p:tav>
                                      </p:tavLst>
                                    </p:anim>
                                    <p:anim calcmode="lin" valueType="num">
                                      <p:cBhvr>
                                        <p:cTn id="34" dur="1000" fill="hold"/>
                                        <p:tgtEl>
                                          <p:spTgt spid="17"/>
                                        </p:tgtEl>
                                        <p:attrNameLst>
                                          <p:attrName>ppt_y</p:attrName>
                                        </p:attrNameLst>
                                      </p:cBhvr>
                                      <p:tavLst>
                                        <p:tav tm="0">
                                          <p:val>
                                            <p:strVal val="#ppt_y+.1"/>
                                          </p:val>
                                        </p:tav>
                                        <p:tav tm="100000">
                                          <p:val>
                                            <p:strVal val="#ppt_y"/>
                                          </p:val>
                                        </p:tav>
                                      </p:tavLst>
                                    </p:anim>
                                  </p:childTnLst>
                                </p:cTn>
                              </p:par>
                              <p:par>
                                <p:cTn id="35" presetID="22" presetClass="entr" presetSubtype="4" fill="hold" nodeType="withEffect">
                                  <p:stCondLst>
                                    <p:cond delay="16300"/>
                                  </p:stCondLst>
                                  <p:childTnLst>
                                    <p:set>
                                      <p:cBhvr>
                                        <p:cTn id="36" dur="1" fill="hold">
                                          <p:stCondLst>
                                            <p:cond delay="0"/>
                                          </p:stCondLst>
                                        </p:cTn>
                                        <p:tgtEl>
                                          <p:spTgt spid="13"/>
                                        </p:tgtEl>
                                        <p:attrNameLst>
                                          <p:attrName>style.visibility</p:attrName>
                                        </p:attrNameLst>
                                      </p:cBhvr>
                                      <p:to>
                                        <p:strVal val="visible"/>
                                      </p:to>
                                    </p:set>
                                    <p:animEffect transition="in" filter="wipe(down)">
                                      <p:cBhvr>
                                        <p:cTn id="37" dur="3000"/>
                                        <p:tgtEl>
                                          <p:spTgt spid="13"/>
                                        </p:tgtEl>
                                      </p:cBhvr>
                                    </p:animEffect>
                                  </p:childTnLst>
                                </p:cTn>
                              </p:par>
                              <p:par>
                                <p:cTn id="38" presetID="42" presetClass="entr" presetSubtype="0" fill="hold" nodeType="withEffect">
                                  <p:stCondLst>
                                    <p:cond delay="19300"/>
                                  </p:stCondLst>
                                  <p:childTnLst>
                                    <p:set>
                                      <p:cBhvr>
                                        <p:cTn id="39" dur="1" fill="hold">
                                          <p:stCondLst>
                                            <p:cond delay="0"/>
                                          </p:stCondLst>
                                        </p:cTn>
                                        <p:tgtEl>
                                          <p:spTgt spid="19"/>
                                        </p:tgtEl>
                                        <p:attrNameLst>
                                          <p:attrName>style.visibility</p:attrName>
                                        </p:attrNameLst>
                                      </p:cBhvr>
                                      <p:to>
                                        <p:strVal val="visible"/>
                                      </p:to>
                                    </p:set>
                                    <p:animEffect transition="in" filter="fade">
                                      <p:cBhvr>
                                        <p:cTn id="40" dur="1000"/>
                                        <p:tgtEl>
                                          <p:spTgt spid="19"/>
                                        </p:tgtEl>
                                      </p:cBhvr>
                                    </p:animEffect>
                                    <p:anim calcmode="lin" valueType="num">
                                      <p:cBhvr>
                                        <p:cTn id="41" dur="1000" fill="hold"/>
                                        <p:tgtEl>
                                          <p:spTgt spid="19"/>
                                        </p:tgtEl>
                                        <p:attrNameLst>
                                          <p:attrName>ppt_x</p:attrName>
                                        </p:attrNameLst>
                                      </p:cBhvr>
                                      <p:tavLst>
                                        <p:tav tm="0">
                                          <p:val>
                                            <p:strVal val="#ppt_x"/>
                                          </p:val>
                                        </p:tav>
                                        <p:tav tm="100000">
                                          <p:val>
                                            <p:strVal val="#ppt_x"/>
                                          </p:val>
                                        </p:tav>
                                      </p:tavLst>
                                    </p:anim>
                                    <p:anim calcmode="lin" valueType="num">
                                      <p:cBhvr>
                                        <p:cTn id="42" dur="1000" fill="hold"/>
                                        <p:tgtEl>
                                          <p:spTgt spid="19"/>
                                        </p:tgtEl>
                                        <p:attrNameLst>
                                          <p:attrName>ppt_y</p:attrName>
                                        </p:attrNameLst>
                                      </p:cBhvr>
                                      <p:tavLst>
                                        <p:tav tm="0">
                                          <p:val>
                                            <p:strVal val="#ppt_y+.1"/>
                                          </p:val>
                                        </p:tav>
                                        <p:tav tm="100000">
                                          <p:val>
                                            <p:strVal val="#ppt_y"/>
                                          </p:val>
                                        </p:tav>
                                      </p:tavLst>
                                    </p:anim>
                                  </p:childTnLst>
                                </p:cTn>
                              </p:par>
                              <p:par>
                                <p:cTn id="43" presetID="22" presetClass="entr" presetSubtype="8" fill="hold" grpId="0" nodeType="withEffect">
                                  <p:stCondLst>
                                    <p:cond delay="21700"/>
                                  </p:stCondLst>
                                  <p:childTnLst>
                                    <p:set>
                                      <p:cBhvr>
                                        <p:cTn id="44" dur="1" fill="hold">
                                          <p:stCondLst>
                                            <p:cond delay="0"/>
                                          </p:stCondLst>
                                        </p:cTn>
                                        <p:tgtEl>
                                          <p:spTgt spid="21"/>
                                        </p:tgtEl>
                                        <p:attrNameLst>
                                          <p:attrName>style.visibility</p:attrName>
                                        </p:attrNameLst>
                                      </p:cBhvr>
                                      <p:to>
                                        <p:strVal val="visible"/>
                                      </p:to>
                                    </p:set>
                                    <p:animEffect transition="in" filter="wipe(left)">
                                      <p:cBhvr>
                                        <p:cTn id="45"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46" fill="hold" display="0">
                  <p:stCondLst>
                    <p:cond delay="indefinite"/>
                  </p:stCondLst>
                  <p:endCondLst>
                    <p:cond evt="onStopAudio" delay="0">
                      <p:tgtEl>
                        <p:sldTgt/>
                      </p:tgtEl>
                    </p:cond>
                  </p:endCondLst>
                </p:cTn>
                <p:tgtEl>
                  <p:spTgt spid="22"/>
                </p:tgtEl>
              </p:cMediaNode>
            </p:audio>
          </p:childTnLst>
        </p:cTn>
      </p:par>
    </p:tnLst>
    <p:bldLst>
      <p:bldP spid="2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New Recording 12">
            <a:hlinkClick r:id="" action="ppaction://media"/>
            <a:extLst>
              <a:ext uri="{FF2B5EF4-FFF2-40B4-BE49-F238E27FC236}">
                <a16:creationId xmlns:a16="http://schemas.microsoft.com/office/drawing/2014/main" id="{26A5D73F-1148-42A7-B5FD-C063C536EDB7}"/>
              </a:ext>
            </a:extLst>
          </p:cNvPr>
          <p:cNvPicPr>
            <a:picLocks noGrp="1" noChangeAspect="1"/>
          </p:cNvPicPr>
          <p:nvPr>
            <p:ph idx="1"/>
            <a:audioFile r:link="rId2"/>
            <p:extLst>
              <p:ext uri="{DAA4B4D4-6D71-4841-9C94-3DE7FCFB9230}">
                <p14:media xmlns:p14="http://schemas.microsoft.com/office/powerpoint/2010/main" r:embed="rId1"/>
              </p:ext>
            </p:extLst>
          </p:nvPr>
        </p:nvPicPr>
        <p:blipFill>
          <a:blip r:embed="rId5"/>
          <a:stretch>
            <a:fillRect/>
          </a:stretch>
        </p:blipFill>
        <p:spPr>
          <a:xfrm>
            <a:off x="5791200" y="3695700"/>
            <a:ext cx="609600" cy="609600"/>
          </a:xfrm>
        </p:spPr>
      </p:pic>
      <p:sp>
        <p:nvSpPr>
          <p:cNvPr id="2" name="Title 1">
            <a:extLst>
              <a:ext uri="{FF2B5EF4-FFF2-40B4-BE49-F238E27FC236}">
                <a16:creationId xmlns:a16="http://schemas.microsoft.com/office/drawing/2014/main" id="{F83C4FAF-0983-4DEA-82AD-74302189C240}"/>
              </a:ext>
            </a:extLst>
          </p:cNvPr>
          <p:cNvSpPr>
            <a:spLocks noGrp="1"/>
          </p:cNvSpPr>
          <p:nvPr>
            <p:ph type="title"/>
          </p:nvPr>
        </p:nvSpPr>
        <p:spPr/>
        <p:txBody>
          <a:bodyPr/>
          <a:lstStyle/>
          <a:p>
            <a:endParaRPr lang="en-GB" dirty="0"/>
          </a:p>
        </p:txBody>
      </p:sp>
      <p:sp>
        <p:nvSpPr>
          <p:cNvPr id="4" name="Rectangle 3">
            <a:extLst>
              <a:ext uri="{FF2B5EF4-FFF2-40B4-BE49-F238E27FC236}">
                <a16:creationId xmlns:a16="http://schemas.microsoft.com/office/drawing/2014/main" id="{0D1F9BEE-B7DA-4E6B-8844-FC402982FCE1}"/>
              </a:ext>
            </a:extLst>
          </p:cNvPr>
          <p:cNvSpPr/>
          <p:nvPr/>
        </p:nvSpPr>
        <p:spPr>
          <a:xfrm rot="21121081">
            <a:off x="62751" y="-259977"/>
            <a:ext cx="1206649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CC93EC44-D48A-4010-8509-E4BFBA67106A}"/>
              </a:ext>
            </a:extLst>
          </p:cNvPr>
          <p:cNvSpPr/>
          <p:nvPr/>
        </p:nvSpPr>
        <p:spPr>
          <a:xfrm>
            <a:off x="4178140" y="484193"/>
            <a:ext cx="3835729" cy="1323439"/>
          </a:xfrm>
          <a:prstGeom prst="rect">
            <a:avLst/>
          </a:prstGeom>
          <a:noFill/>
        </p:spPr>
        <p:txBody>
          <a:bodyPr wrap="none" lIns="91440" tIns="45720" rIns="91440" bIns="45720">
            <a:spAutoFit/>
          </a:bodyPr>
          <a:lstStyle/>
          <a:p>
            <a:pPr algn="ctr"/>
            <a:r>
              <a:rPr lang="en-US" sz="800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Overall…</a:t>
            </a:r>
          </a:p>
        </p:txBody>
      </p:sp>
      <p:sp>
        <p:nvSpPr>
          <p:cNvPr id="8" name="Rectangle 7">
            <a:extLst>
              <a:ext uri="{FF2B5EF4-FFF2-40B4-BE49-F238E27FC236}">
                <a16:creationId xmlns:a16="http://schemas.microsoft.com/office/drawing/2014/main" id="{18A45158-AF1F-402A-B353-202DD5A97BAE}"/>
              </a:ext>
            </a:extLst>
          </p:cNvPr>
          <p:cNvSpPr/>
          <p:nvPr/>
        </p:nvSpPr>
        <p:spPr>
          <a:xfrm>
            <a:off x="4644254" y="2833111"/>
            <a:ext cx="2903489" cy="2585323"/>
          </a:xfrm>
          <a:prstGeom prst="rect">
            <a:avLst/>
          </a:prstGeom>
          <a:noFill/>
        </p:spPr>
        <p:txBody>
          <a:bodyPr wrap="square" lIns="91440" tIns="45720" rIns="91440" bIns="45720">
            <a:spAutoFit/>
          </a:bodyPr>
          <a:lstStyle/>
          <a:p>
            <a:pPr algn="ctr"/>
            <a:r>
              <a:rPr lang="en-GB" sz="5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Digital</a:t>
            </a:r>
            <a:br>
              <a:rPr lang="en-GB" sz="5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br>
            <a:r>
              <a:rPr lang="en-GB" sz="5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Media</a:t>
            </a:r>
            <a:br>
              <a:rPr lang="en-GB" sz="5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br>
            <a:r>
              <a:rPr lang="en-GB" sz="5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Industry</a:t>
            </a:r>
            <a:endParaRPr lang="en-GB" sz="5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sp>
        <p:nvSpPr>
          <p:cNvPr id="9" name="Star: 8 Points 8">
            <a:extLst>
              <a:ext uri="{FF2B5EF4-FFF2-40B4-BE49-F238E27FC236}">
                <a16:creationId xmlns:a16="http://schemas.microsoft.com/office/drawing/2014/main" id="{A3524370-A647-4E24-A102-6FA63D2621D4}"/>
              </a:ext>
            </a:extLst>
          </p:cNvPr>
          <p:cNvSpPr/>
          <p:nvPr/>
        </p:nvSpPr>
        <p:spPr>
          <a:xfrm>
            <a:off x="3881579" y="1950394"/>
            <a:ext cx="4428835" cy="4350755"/>
          </a:xfrm>
          <a:prstGeom prst="star8">
            <a:avLst/>
          </a:prstGeom>
          <a:noFill/>
          <a:ln w="19050">
            <a:solidFill>
              <a:srgbClr val="333F50"/>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4D0531B0-C3D2-4FBA-B889-E4E5332F8FE5}"/>
              </a:ext>
            </a:extLst>
          </p:cNvPr>
          <p:cNvSpPr/>
          <p:nvPr/>
        </p:nvSpPr>
        <p:spPr>
          <a:xfrm>
            <a:off x="596752" y="2659559"/>
            <a:ext cx="2903489" cy="769441"/>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Political</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sp>
        <p:nvSpPr>
          <p:cNvPr id="11" name="Rectangle 10">
            <a:extLst>
              <a:ext uri="{FF2B5EF4-FFF2-40B4-BE49-F238E27FC236}">
                <a16:creationId xmlns:a16="http://schemas.microsoft.com/office/drawing/2014/main" id="{5F3E8EF6-5C8E-48D0-ADA8-3C65383FA867}"/>
              </a:ext>
            </a:extLst>
          </p:cNvPr>
          <p:cNvSpPr/>
          <p:nvPr/>
        </p:nvSpPr>
        <p:spPr>
          <a:xfrm>
            <a:off x="579677" y="4645350"/>
            <a:ext cx="2903489" cy="769441"/>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Economic</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sp>
        <p:nvSpPr>
          <p:cNvPr id="12" name="Rectangle 11">
            <a:extLst>
              <a:ext uri="{FF2B5EF4-FFF2-40B4-BE49-F238E27FC236}">
                <a16:creationId xmlns:a16="http://schemas.microsoft.com/office/drawing/2014/main" id="{3D402F71-6056-448D-B14A-03992383E091}"/>
              </a:ext>
            </a:extLst>
          </p:cNvPr>
          <p:cNvSpPr/>
          <p:nvPr/>
        </p:nvSpPr>
        <p:spPr>
          <a:xfrm>
            <a:off x="8450311" y="2659559"/>
            <a:ext cx="2903489" cy="769441"/>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Social</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sp>
        <p:nvSpPr>
          <p:cNvPr id="13" name="Rectangle 12">
            <a:extLst>
              <a:ext uri="{FF2B5EF4-FFF2-40B4-BE49-F238E27FC236}">
                <a16:creationId xmlns:a16="http://schemas.microsoft.com/office/drawing/2014/main" id="{C0E489D7-3742-4237-AD0A-FAC8F473CE8B}"/>
              </a:ext>
            </a:extLst>
          </p:cNvPr>
          <p:cNvSpPr/>
          <p:nvPr/>
        </p:nvSpPr>
        <p:spPr>
          <a:xfrm>
            <a:off x="8708827" y="4648993"/>
            <a:ext cx="3548101" cy="769441"/>
          </a:xfrm>
          <a:prstGeom prst="rect">
            <a:avLst/>
          </a:prstGeom>
          <a:noFill/>
        </p:spPr>
        <p:txBody>
          <a:bodyPr wrap="square" lIns="91440" tIns="45720" rIns="91440" bIns="45720">
            <a:spAutoFit/>
          </a:bodyPr>
          <a:lstStyle/>
          <a:p>
            <a:pPr algn="ctr"/>
            <a:r>
              <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latin typeface="Bradley Hand ITC" panose="03070402050302030203" pitchFamily="66" charset="0"/>
              </a:rPr>
              <a:t>Technological</a:t>
            </a:r>
            <a:endParaRPr lang="en-GB" sz="4400" b="1" cap="none" spc="0" dirty="0">
              <a:ln w="12700">
                <a:solidFill>
                  <a:schemeClr val="accent3">
                    <a:lumMod val="50000"/>
                  </a:schemeClr>
                </a:solidFill>
                <a:prstDash val="solid"/>
              </a:ln>
              <a:solidFill>
                <a:srgbClr val="333F50"/>
              </a:solidFill>
              <a:effectLst>
                <a:innerShdw blurRad="177800">
                  <a:schemeClr val="accent3">
                    <a:lumMod val="50000"/>
                  </a:schemeClr>
                </a:innerShdw>
              </a:effectLst>
            </a:endParaRPr>
          </a:p>
        </p:txBody>
      </p:sp>
      <p:pic>
        <p:nvPicPr>
          <p:cNvPr id="14" name="Content Placeholder 10" descr="Line arrow Straight">
            <a:extLst>
              <a:ext uri="{FF2B5EF4-FFF2-40B4-BE49-F238E27FC236}">
                <a16:creationId xmlns:a16="http://schemas.microsoft.com/office/drawing/2014/main" id="{0DB4DFDD-8430-4923-BAD4-63D511F6DEF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1248963">
            <a:off x="3217773" y="2808932"/>
            <a:ext cx="1151634" cy="914400"/>
          </a:xfrm>
          <a:prstGeom prst="rect">
            <a:avLst/>
          </a:prstGeom>
        </p:spPr>
      </p:pic>
      <p:pic>
        <p:nvPicPr>
          <p:cNvPr id="15" name="Content Placeholder 10" descr="Line arrow Straight">
            <a:extLst>
              <a:ext uri="{FF2B5EF4-FFF2-40B4-BE49-F238E27FC236}">
                <a16:creationId xmlns:a16="http://schemas.microsoft.com/office/drawing/2014/main" id="{DD3A45D8-3568-439D-A22D-AAEF2228F72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9924045">
            <a:off x="3224963" y="4473673"/>
            <a:ext cx="1151634" cy="914400"/>
          </a:xfrm>
          <a:prstGeom prst="rect">
            <a:avLst/>
          </a:prstGeom>
        </p:spPr>
      </p:pic>
      <p:pic>
        <p:nvPicPr>
          <p:cNvPr id="16" name="Content Placeholder 10" descr="Line arrow Straight">
            <a:extLst>
              <a:ext uri="{FF2B5EF4-FFF2-40B4-BE49-F238E27FC236}">
                <a16:creationId xmlns:a16="http://schemas.microsoft.com/office/drawing/2014/main" id="{7996DC73-2825-4412-B9A3-0B9BB63F2B0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0351037" flipH="1">
            <a:off x="7822589" y="2808933"/>
            <a:ext cx="1151634" cy="914400"/>
          </a:xfrm>
          <a:prstGeom prst="rect">
            <a:avLst/>
          </a:prstGeom>
        </p:spPr>
      </p:pic>
      <p:pic>
        <p:nvPicPr>
          <p:cNvPr id="17" name="Content Placeholder 10" descr="Line arrow Straight">
            <a:extLst>
              <a:ext uri="{FF2B5EF4-FFF2-40B4-BE49-F238E27FC236}">
                <a16:creationId xmlns:a16="http://schemas.microsoft.com/office/drawing/2014/main" id="{E5AB7EDB-E078-4D1D-857E-4A2BB91B511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1675955" flipH="1">
            <a:off x="7734597" y="4528248"/>
            <a:ext cx="1151634" cy="914400"/>
          </a:xfrm>
          <a:prstGeom prst="rect">
            <a:avLst/>
          </a:prstGeom>
        </p:spPr>
      </p:pic>
      <p:pic>
        <p:nvPicPr>
          <p:cNvPr id="19" name="Graphic 18" descr="Speaker Phone">
            <a:extLst>
              <a:ext uri="{FF2B5EF4-FFF2-40B4-BE49-F238E27FC236}">
                <a16:creationId xmlns:a16="http://schemas.microsoft.com/office/drawing/2014/main" id="{48E36AEB-2955-43F6-9244-2F3C7E57A55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657324" y="5843949"/>
            <a:ext cx="914400" cy="914400"/>
          </a:xfrm>
          <a:prstGeom prst="rect">
            <a:avLst/>
          </a:prstGeom>
        </p:spPr>
      </p:pic>
      <p:pic>
        <p:nvPicPr>
          <p:cNvPr id="21" name="Graphic 20" descr="Presentation with media">
            <a:extLst>
              <a:ext uri="{FF2B5EF4-FFF2-40B4-BE49-F238E27FC236}">
                <a16:creationId xmlns:a16="http://schemas.microsoft.com/office/drawing/2014/main" id="{098B2C43-2C9E-4647-8AFB-593C77296583}"/>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26161" y="3483471"/>
            <a:ext cx="914400" cy="914400"/>
          </a:xfrm>
          <a:prstGeom prst="rect">
            <a:avLst/>
          </a:prstGeom>
        </p:spPr>
      </p:pic>
      <p:pic>
        <p:nvPicPr>
          <p:cNvPr id="23" name="Graphic 22" descr="Chat">
            <a:extLst>
              <a:ext uri="{FF2B5EF4-FFF2-40B4-BE49-F238E27FC236}">
                <a16:creationId xmlns:a16="http://schemas.microsoft.com/office/drawing/2014/main" id="{89945543-AD1E-4373-A7CD-BBC30BE14362}"/>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0896600" y="3439971"/>
            <a:ext cx="914400" cy="914400"/>
          </a:xfrm>
          <a:prstGeom prst="rect">
            <a:avLst/>
          </a:prstGeom>
        </p:spPr>
      </p:pic>
      <p:pic>
        <p:nvPicPr>
          <p:cNvPr id="25" name="Graphic 24" descr="Syncing cloud">
            <a:extLst>
              <a:ext uri="{FF2B5EF4-FFF2-40B4-BE49-F238E27FC236}">
                <a16:creationId xmlns:a16="http://schemas.microsoft.com/office/drawing/2014/main" id="{7BECA1CA-3AFF-4856-B120-0C742B90D4B9}"/>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8257659" y="5460492"/>
            <a:ext cx="914400" cy="914400"/>
          </a:xfrm>
          <a:prstGeom prst="rect">
            <a:avLst/>
          </a:prstGeom>
        </p:spPr>
      </p:pic>
      <p:pic>
        <p:nvPicPr>
          <p:cNvPr id="27" name="Graphic 26" descr="Stream">
            <a:extLst>
              <a:ext uri="{FF2B5EF4-FFF2-40B4-BE49-F238E27FC236}">
                <a16:creationId xmlns:a16="http://schemas.microsoft.com/office/drawing/2014/main" id="{A54A6DFB-2478-4A83-A6F0-A5A418FE827D}"/>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9758900" y="877825"/>
            <a:ext cx="914400" cy="914400"/>
          </a:xfrm>
          <a:prstGeom prst="rect">
            <a:avLst/>
          </a:prstGeom>
        </p:spPr>
      </p:pic>
      <p:pic>
        <p:nvPicPr>
          <p:cNvPr id="29" name="Graphic 28" descr="Cell Tower">
            <a:extLst>
              <a:ext uri="{FF2B5EF4-FFF2-40B4-BE49-F238E27FC236}">
                <a16:creationId xmlns:a16="http://schemas.microsoft.com/office/drawing/2014/main" id="{14EDC386-8E59-4986-9B08-FF6E40814CAF}"/>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1845767" y="927821"/>
            <a:ext cx="914400" cy="914400"/>
          </a:xfrm>
          <a:prstGeom prst="rect">
            <a:avLst/>
          </a:prstGeom>
        </p:spPr>
      </p:pic>
      <p:pic>
        <p:nvPicPr>
          <p:cNvPr id="31" name="Graphic 30" descr="Building">
            <a:extLst>
              <a:ext uri="{FF2B5EF4-FFF2-40B4-BE49-F238E27FC236}">
                <a16:creationId xmlns:a16="http://schemas.microsoft.com/office/drawing/2014/main" id="{62272BB5-5877-4105-B1F1-F7196B30D995}"/>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4189983" y="3290385"/>
            <a:ext cx="1585784" cy="1585784"/>
          </a:xfrm>
          <a:prstGeom prst="rect">
            <a:avLst/>
          </a:prstGeom>
        </p:spPr>
      </p:pic>
      <p:pic>
        <p:nvPicPr>
          <p:cNvPr id="33" name="Graphic 32" descr="Transfer">
            <a:extLst>
              <a:ext uri="{FF2B5EF4-FFF2-40B4-BE49-F238E27FC236}">
                <a16:creationId xmlns:a16="http://schemas.microsoft.com/office/drawing/2014/main" id="{7B322023-9E89-4590-8988-8B16B8B2849D}"/>
              </a:ext>
            </a:extLst>
          </p:cNvPr>
          <p:cNvPicPr>
            <a:picLocks noChangeAspect="1"/>
          </p:cNvPicPr>
          <p:nvPr/>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5638800" y="3730950"/>
            <a:ext cx="914400" cy="914400"/>
          </a:xfrm>
          <a:prstGeom prst="rect">
            <a:avLst/>
          </a:prstGeom>
        </p:spPr>
      </p:pic>
      <p:pic>
        <p:nvPicPr>
          <p:cNvPr id="35" name="Graphic 34" descr="Building">
            <a:extLst>
              <a:ext uri="{FF2B5EF4-FFF2-40B4-BE49-F238E27FC236}">
                <a16:creationId xmlns:a16="http://schemas.microsoft.com/office/drawing/2014/main" id="{7BEB7652-22F2-4838-9786-0191DC497A43}"/>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6392782" y="3303257"/>
            <a:ext cx="1585784" cy="1585784"/>
          </a:xfrm>
          <a:prstGeom prst="rect">
            <a:avLst/>
          </a:prstGeom>
        </p:spPr>
      </p:pic>
      <p:pic>
        <p:nvPicPr>
          <p:cNvPr id="37" name="Graphic 36" descr="Group of people">
            <a:extLst>
              <a:ext uri="{FF2B5EF4-FFF2-40B4-BE49-F238E27FC236}">
                <a16:creationId xmlns:a16="http://schemas.microsoft.com/office/drawing/2014/main" id="{202AAF24-B59C-45DB-A754-05EAC445FF03}"/>
              </a:ext>
            </a:extLst>
          </p:cNvPr>
          <p:cNvPicPr>
            <a:picLocks noChangeAspect="1"/>
          </p:cNvPicPr>
          <p:nvPr/>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51827" y="2119846"/>
            <a:ext cx="3439055" cy="3439055"/>
          </a:xfrm>
          <a:prstGeom prst="rect">
            <a:avLst/>
          </a:prstGeom>
        </p:spPr>
      </p:pic>
      <p:pic>
        <p:nvPicPr>
          <p:cNvPr id="39" name="Graphic 38" descr="Earth globe Africa and Europe">
            <a:extLst>
              <a:ext uri="{FF2B5EF4-FFF2-40B4-BE49-F238E27FC236}">
                <a16:creationId xmlns:a16="http://schemas.microsoft.com/office/drawing/2014/main" id="{71C91BB5-5533-493B-871D-AFF2E8E0A66B}"/>
              </a:ext>
            </a:extLst>
          </p:cNvPr>
          <p:cNvPicPr>
            <a:picLocks noChangeAspect="1"/>
          </p:cNvPicPr>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8215267" y="2406243"/>
            <a:ext cx="3439055" cy="3439055"/>
          </a:xfrm>
          <a:prstGeom prst="rect">
            <a:avLst/>
          </a:prstGeom>
        </p:spPr>
      </p:pic>
      <p:pic>
        <p:nvPicPr>
          <p:cNvPr id="40" name="Content Placeholder 6" descr="Lightbulb and gear">
            <a:extLst>
              <a:ext uri="{FF2B5EF4-FFF2-40B4-BE49-F238E27FC236}">
                <a16:creationId xmlns:a16="http://schemas.microsoft.com/office/drawing/2014/main" id="{5BD5E526-2DAE-4802-9C16-329A9F879CF9}"/>
              </a:ext>
            </a:extLst>
          </p:cNvPr>
          <p:cNvPicPr>
            <a:picLocks noChangeAspect="1"/>
          </p:cNvPicPr>
          <p:nvPr/>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blipFill>
        <p:spPr>
          <a:xfrm>
            <a:off x="6820465" y="2525796"/>
            <a:ext cx="740336" cy="740336"/>
          </a:xfrm>
          <a:prstGeom prst="rect">
            <a:avLst/>
          </a:prstGeom>
        </p:spPr>
      </p:pic>
      <p:pic>
        <p:nvPicPr>
          <p:cNvPr id="41" name="Content Placeholder 6" descr="Lightbulb and gear">
            <a:extLst>
              <a:ext uri="{FF2B5EF4-FFF2-40B4-BE49-F238E27FC236}">
                <a16:creationId xmlns:a16="http://schemas.microsoft.com/office/drawing/2014/main" id="{9D203242-CC90-4439-AEE9-E62BC96A349D}"/>
              </a:ext>
            </a:extLst>
          </p:cNvPr>
          <p:cNvPicPr>
            <a:picLocks noChangeAspect="1"/>
          </p:cNvPicPr>
          <p:nvPr/>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blipFill>
        <p:spPr>
          <a:xfrm>
            <a:off x="4631195" y="2525796"/>
            <a:ext cx="740336" cy="740336"/>
          </a:xfrm>
          <a:prstGeom prst="rect">
            <a:avLst/>
          </a:prstGeom>
        </p:spPr>
      </p:pic>
    </p:spTree>
    <p:extLst>
      <p:ext uri="{BB962C8B-B14F-4D97-AF65-F5344CB8AC3E}">
        <p14:creationId xmlns:p14="http://schemas.microsoft.com/office/powerpoint/2010/main" val="963222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80" fill="hold"/>
                                        <p:tgtEl>
                                          <p:spTgt spid="7"/>
                                        </p:tgtEl>
                                      </p:cBhvr>
                                    </p:cmd>
                                  </p:childTnLst>
                                </p:cTn>
                              </p:par>
                              <p:par>
                                <p:cTn id="7" presetID="1" presetClass="entr" presetSubtype="0" fill="hold" nodeType="withEffect">
                                  <p:stCondLst>
                                    <p:cond delay="0"/>
                                  </p:stCondLst>
                                  <p:iterate type="lt">
                                    <p:tmAbs val="500"/>
                                  </p:iterate>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1" presetClass="entr" presetSubtype="0" fill="hold" nodeType="withEffect">
                                  <p:stCondLst>
                                    <p:cond delay="5000"/>
                                  </p:stCondLst>
                                  <p:iterate type="lt">
                                    <p:tmAbs val="100"/>
                                  </p:iterate>
                                  <p:childTnLst>
                                    <p:set>
                                      <p:cBhvr>
                                        <p:cTn id="10" dur="1" fill="hold">
                                          <p:stCondLst>
                                            <p:cond delay="0"/>
                                          </p:stCondLst>
                                        </p:cTn>
                                        <p:tgtEl>
                                          <p:spTgt spid="8">
                                            <p:txEl>
                                              <p:pRg st="0" end="0"/>
                                            </p:txEl>
                                          </p:spTgt>
                                        </p:tgtEl>
                                        <p:attrNameLst>
                                          <p:attrName>style.visibility</p:attrName>
                                        </p:attrNameLst>
                                      </p:cBhvr>
                                      <p:to>
                                        <p:strVal val="visible"/>
                                      </p:to>
                                    </p:set>
                                  </p:childTnLst>
                                </p:cTn>
                              </p:par>
                              <p:par>
                                <p:cTn id="11" presetID="21" presetClass="entr" presetSubtype="1" fill="hold" grpId="0" nodeType="withEffect">
                                  <p:stCondLst>
                                    <p:cond delay="5000"/>
                                  </p:stCondLst>
                                  <p:childTnLst>
                                    <p:set>
                                      <p:cBhvr>
                                        <p:cTn id="12" dur="1" fill="hold">
                                          <p:stCondLst>
                                            <p:cond delay="0"/>
                                          </p:stCondLst>
                                        </p:cTn>
                                        <p:tgtEl>
                                          <p:spTgt spid="9"/>
                                        </p:tgtEl>
                                        <p:attrNameLst>
                                          <p:attrName>style.visibility</p:attrName>
                                        </p:attrNameLst>
                                      </p:cBhvr>
                                      <p:to>
                                        <p:strVal val="visible"/>
                                      </p:to>
                                    </p:set>
                                    <p:animEffect transition="in" filter="wheel(1)">
                                      <p:cBhvr>
                                        <p:cTn id="13" dur="982"/>
                                        <p:tgtEl>
                                          <p:spTgt spid="9"/>
                                        </p:tgtEl>
                                      </p:cBhvr>
                                    </p:animEffect>
                                  </p:childTnLst>
                                </p:cTn>
                              </p:par>
                              <p:par>
                                <p:cTn id="14" presetID="1" presetClass="entr" presetSubtype="0" fill="hold" grpId="0" nodeType="withEffect">
                                  <p:stCondLst>
                                    <p:cond delay="10000"/>
                                  </p:stCondLst>
                                  <p:iterate type="lt">
                                    <p:tmAbs val="100"/>
                                  </p:iterate>
                                  <p:childTnLst>
                                    <p:set>
                                      <p:cBhvr>
                                        <p:cTn id="15" dur="1" fill="hold">
                                          <p:stCondLst>
                                            <p:cond delay="0"/>
                                          </p:stCondLst>
                                        </p:cTn>
                                        <p:tgtEl>
                                          <p:spTgt spid="10"/>
                                        </p:tgtEl>
                                        <p:attrNameLst>
                                          <p:attrName>style.visibility</p:attrName>
                                        </p:attrNameLst>
                                      </p:cBhvr>
                                      <p:to>
                                        <p:strVal val="visible"/>
                                      </p:to>
                                    </p:set>
                                  </p:childTnLst>
                                </p:cTn>
                              </p:par>
                              <p:par>
                                <p:cTn id="16" presetID="1" presetClass="entr" presetSubtype="0" fill="hold" grpId="0" nodeType="withEffect">
                                  <p:stCondLst>
                                    <p:cond delay="11000"/>
                                  </p:stCondLst>
                                  <p:iterate type="lt">
                                    <p:tmAbs val="100"/>
                                  </p:iterate>
                                  <p:childTnLst>
                                    <p:set>
                                      <p:cBhvr>
                                        <p:cTn id="17" dur="1" fill="hold">
                                          <p:stCondLst>
                                            <p:cond delay="0"/>
                                          </p:stCondLst>
                                        </p:cTn>
                                        <p:tgtEl>
                                          <p:spTgt spid="11"/>
                                        </p:tgtEl>
                                        <p:attrNameLst>
                                          <p:attrName>style.visibility</p:attrName>
                                        </p:attrNameLst>
                                      </p:cBhvr>
                                      <p:to>
                                        <p:strVal val="visible"/>
                                      </p:to>
                                    </p:set>
                                  </p:childTnLst>
                                </p:cTn>
                              </p:par>
                              <p:par>
                                <p:cTn id="18" presetID="1" presetClass="entr" presetSubtype="0" fill="hold" grpId="0" nodeType="withEffect">
                                  <p:stCondLst>
                                    <p:cond delay="12000"/>
                                  </p:stCondLst>
                                  <p:iterate type="lt">
                                    <p:tmAbs val="100"/>
                                  </p:iterate>
                                  <p:childTnLst>
                                    <p:set>
                                      <p:cBhvr>
                                        <p:cTn id="19" dur="1" fill="hold">
                                          <p:stCondLst>
                                            <p:cond delay="0"/>
                                          </p:stCondLst>
                                        </p:cTn>
                                        <p:tgtEl>
                                          <p:spTgt spid="12"/>
                                        </p:tgtEl>
                                        <p:attrNameLst>
                                          <p:attrName>style.visibility</p:attrName>
                                        </p:attrNameLst>
                                      </p:cBhvr>
                                      <p:to>
                                        <p:strVal val="visible"/>
                                      </p:to>
                                    </p:set>
                                  </p:childTnLst>
                                </p:cTn>
                              </p:par>
                              <p:par>
                                <p:cTn id="20" presetID="1" presetClass="entr" presetSubtype="0" fill="hold" grpId="0" nodeType="withEffect">
                                  <p:stCondLst>
                                    <p:cond delay="13000"/>
                                  </p:stCondLst>
                                  <p:iterate type="lt">
                                    <p:tmAbs val="100"/>
                                  </p:iterate>
                                  <p:childTnLst>
                                    <p:set>
                                      <p:cBhvr>
                                        <p:cTn id="21" dur="1" fill="hold">
                                          <p:stCondLst>
                                            <p:cond delay="0"/>
                                          </p:stCondLst>
                                        </p:cTn>
                                        <p:tgtEl>
                                          <p:spTgt spid="13"/>
                                        </p:tgtEl>
                                        <p:attrNameLst>
                                          <p:attrName>style.visibility</p:attrName>
                                        </p:attrNameLst>
                                      </p:cBhvr>
                                      <p:to>
                                        <p:strVal val="visible"/>
                                      </p:to>
                                    </p:set>
                                  </p:childTnLst>
                                </p:cTn>
                              </p:par>
                              <p:par>
                                <p:cTn id="22" presetID="10" presetClass="entr" presetSubtype="0" fill="hold" nodeType="withEffect">
                                  <p:stCondLst>
                                    <p:cond delay="1400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childTnLst>
                                </p:cTn>
                              </p:par>
                              <p:par>
                                <p:cTn id="25" presetID="10" presetClass="entr" presetSubtype="0" fill="hold" nodeType="withEffect">
                                  <p:stCondLst>
                                    <p:cond delay="1400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par>
                                <p:cTn id="28" presetID="10" presetClass="entr" presetSubtype="0" fill="hold" nodeType="withEffect">
                                  <p:stCondLst>
                                    <p:cond delay="14000"/>
                                  </p:stCondLst>
                                  <p:childTnLst>
                                    <p:set>
                                      <p:cBhvr>
                                        <p:cTn id="29" dur="1" fill="hold">
                                          <p:stCondLst>
                                            <p:cond delay="0"/>
                                          </p:stCondLst>
                                        </p:cTn>
                                        <p:tgtEl>
                                          <p:spTgt spid="16"/>
                                        </p:tgtEl>
                                        <p:attrNameLst>
                                          <p:attrName>style.visibility</p:attrName>
                                        </p:attrNameLst>
                                      </p:cBhvr>
                                      <p:to>
                                        <p:strVal val="visible"/>
                                      </p:to>
                                    </p:set>
                                    <p:animEffect transition="in" filter="fade">
                                      <p:cBhvr>
                                        <p:cTn id="30" dur="500"/>
                                        <p:tgtEl>
                                          <p:spTgt spid="16"/>
                                        </p:tgtEl>
                                      </p:cBhvr>
                                    </p:animEffect>
                                  </p:childTnLst>
                                </p:cTn>
                              </p:par>
                              <p:par>
                                <p:cTn id="31" presetID="10" presetClass="entr" presetSubtype="0" fill="hold" nodeType="withEffect">
                                  <p:stCondLst>
                                    <p:cond delay="14000"/>
                                  </p:stCondLst>
                                  <p:childTnLst>
                                    <p:set>
                                      <p:cBhvr>
                                        <p:cTn id="32" dur="1" fill="hold">
                                          <p:stCondLst>
                                            <p:cond delay="0"/>
                                          </p:stCondLst>
                                        </p:cTn>
                                        <p:tgtEl>
                                          <p:spTgt spid="17"/>
                                        </p:tgtEl>
                                        <p:attrNameLst>
                                          <p:attrName>style.visibility</p:attrName>
                                        </p:attrNameLst>
                                      </p:cBhvr>
                                      <p:to>
                                        <p:strVal val="visible"/>
                                      </p:to>
                                    </p:set>
                                    <p:animEffect transition="in" filter="fade">
                                      <p:cBhvr>
                                        <p:cTn id="33" dur="500"/>
                                        <p:tgtEl>
                                          <p:spTgt spid="17"/>
                                        </p:tgtEl>
                                      </p:cBhvr>
                                    </p:animEffect>
                                  </p:childTnLst>
                                </p:cTn>
                              </p:par>
                              <p:par>
                                <p:cTn id="34" presetID="2" presetClass="entr" presetSubtype="9" fill="hold" nodeType="withEffect">
                                  <p:stCondLst>
                                    <p:cond delay="15500"/>
                                  </p:stCondLst>
                                  <p:childTnLst>
                                    <p:set>
                                      <p:cBhvr>
                                        <p:cTn id="35" dur="1" fill="hold">
                                          <p:stCondLst>
                                            <p:cond delay="0"/>
                                          </p:stCondLst>
                                        </p:cTn>
                                        <p:tgtEl>
                                          <p:spTgt spid="29"/>
                                        </p:tgtEl>
                                        <p:attrNameLst>
                                          <p:attrName>style.visibility</p:attrName>
                                        </p:attrNameLst>
                                      </p:cBhvr>
                                      <p:to>
                                        <p:strVal val="visible"/>
                                      </p:to>
                                    </p:set>
                                    <p:anim calcmode="lin" valueType="num">
                                      <p:cBhvr additive="base">
                                        <p:cTn id="36" dur="1000" fill="hold"/>
                                        <p:tgtEl>
                                          <p:spTgt spid="29"/>
                                        </p:tgtEl>
                                        <p:attrNameLst>
                                          <p:attrName>ppt_x</p:attrName>
                                        </p:attrNameLst>
                                      </p:cBhvr>
                                      <p:tavLst>
                                        <p:tav tm="0">
                                          <p:val>
                                            <p:strVal val="0-#ppt_w/2"/>
                                          </p:val>
                                        </p:tav>
                                        <p:tav tm="100000">
                                          <p:val>
                                            <p:strVal val="#ppt_x"/>
                                          </p:val>
                                        </p:tav>
                                      </p:tavLst>
                                    </p:anim>
                                    <p:anim calcmode="lin" valueType="num">
                                      <p:cBhvr additive="base">
                                        <p:cTn id="37" dur="1000" fill="hold"/>
                                        <p:tgtEl>
                                          <p:spTgt spid="29"/>
                                        </p:tgtEl>
                                        <p:attrNameLst>
                                          <p:attrName>ppt_y</p:attrName>
                                        </p:attrNameLst>
                                      </p:cBhvr>
                                      <p:tavLst>
                                        <p:tav tm="0">
                                          <p:val>
                                            <p:strVal val="0-#ppt_h/2"/>
                                          </p:val>
                                        </p:tav>
                                        <p:tav tm="100000">
                                          <p:val>
                                            <p:strVal val="#ppt_y"/>
                                          </p:val>
                                        </p:tav>
                                      </p:tavLst>
                                    </p:anim>
                                  </p:childTnLst>
                                </p:cTn>
                              </p:par>
                              <p:par>
                                <p:cTn id="38" presetID="2" presetClass="entr" presetSubtype="3" fill="hold" nodeType="withEffect">
                                  <p:stCondLst>
                                    <p:cond delay="16500"/>
                                  </p:stCondLst>
                                  <p:childTnLst>
                                    <p:set>
                                      <p:cBhvr>
                                        <p:cTn id="39" dur="1" fill="hold">
                                          <p:stCondLst>
                                            <p:cond delay="0"/>
                                          </p:stCondLst>
                                        </p:cTn>
                                        <p:tgtEl>
                                          <p:spTgt spid="27"/>
                                        </p:tgtEl>
                                        <p:attrNameLst>
                                          <p:attrName>style.visibility</p:attrName>
                                        </p:attrNameLst>
                                      </p:cBhvr>
                                      <p:to>
                                        <p:strVal val="visible"/>
                                      </p:to>
                                    </p:set>
                                    <p:anim calcmode="lin" valueType="num">
                                      <p:cBhvr additive="base">
                                        <p:cTn id="40" dur="500" fill="hold"/>
                                        <p:tgtEl>
                                          <p:spTgt spid="27"/>
                                        </p:tgtEl>
                                        <p:attrNameLst>
                                          <p:attrName>ppt_x</p:attrName>
                                        </p:attrNameLst>
                                      </p:cBhvr>
                                      <p:tavLst>
                                        <p:tav tm="0">
                                          <p:val>
                                            <p:strVal val="1+#ppt_w/2"/>
                                          </p:val>
                                        </p:tav>
                                        <p:tav tm="100000">
                                          <p:val>
                                            <p:strVal val="#ppt_x"/>
                                          </p:val>
                                        </p:tav>
                                      </p:tavLst>
                                    </p:anim>
                                    <p:anim calcmode="lin" valueType="num">
                                      <p:cBhvr additive="base">
                                        <p:cTn id="41" dur="500" fill="hold"/>
                                        <p:tgtEl>
                                          <p:spTgt spid="27"/>
                                        </p:tgtEl>
                                        <p:attrNameLst>
                                          <p:attrName>ppt_y</p:attrName>
                                        </p:attrNameLst>
                                      </p:cBhvr>
                                      <p:tavLst>
                                        <p:tav tm="0">
                                          <p:val>
                                            <p:strVal val="0-#ppt_h/2"/>
                                          </p:val>
                                        </p:tav>
                                        <p:tav tm="100000">
                                          <p:val>
                                            <p:strVal val="#ppt_y"/>
                                          </p:val>
                                        </p:tav>
                                      </p:tavLst>
                                    </p:anim>
                                  </p:childTnLst>
                                </p:cTn>
                              </p:par>
                              <p:par>
                                <p:cTn id="42" presetID="2" presetClass="entr" presetSubtype="2" fill="hold" nodeType="withEffect">
                                  <p:stCondLst>
                                    <p:cond delay="17500"/>
                                  </p:stCondLst>
                                  <p:childTnLst>
                                    <p:set>
                                      <p:cBhvr>
                                        <p:cTn id="43" dur="1" fill="hold">
                                          <p:stCondLst>
                                            <p:cond delay="0"/>
                                          </p:stCondLst>
                                        </p:cTn>
                                        <p:tgtEl>
                                          <p:spTgt spid="23"/>
                                        </p:tgtEl>
                                        <p:attrNameLst>
                                          <p:attrName>style.visibility</p:attrName>
                                        </p:attrNameLst>
                                      </p:cBhvr>
                                      <p:to>
                                        <p:strVal val="visible"/>
                                      </p:to>
                                    </p:set>
                                    <p:anim calcmode="lin" valueType="num">
                                      <p:cBhvr additive="base">
                                        <p:cTn id="44" dur="500" fill="hold"/>
                                        <p:tgtEl>
                                          <p:spTgt spid="23"/>
                                        </p:tgtEl>
                                        <p:attrNameLst>
                                          <p:attrName>ppt_x</p:attrName>
                                        </p:attrNameLst>
                                      </p:cBhvr>
                                      <p:tavLst>
                                        <p:tav tm="0">
                                          <p:val>
                                            <p:strVal val="1+#ppt_w/2"/>
                                          </p:val>
                                        </p:tav>
                                        <p:tav tm="100000">
                                          <p:val>
                                            <p:strVal val="#ppt_x"/>
                                          </p:val>
                                        </p:tav>
                                      </p:tavLst>
                                    </p:anim>
                                    <p:anim calcmode="lin" valueType="num">
                                      <p:cBhvr additive="base">
                                        <p:cTn id="45" dur="500" fill="hold"/>
                                        <p:tgtEl>
                                          <p:spTgt spid="23"/>
                                        </p:tgtEl>
                                        <p:attrNameLst>
                                          <p:attrName>ppt_y</p:attrName>
                                        </p:attrNameLst>
                                      </p:cBhvr>
                                      <p:tavLst>
                                        <p:tav tm="0">
                                          <p:val>
                                            <p:strVal val="#ppt_y"/>
                                          </p:val>
                                        </p:tav>
                                        <p:tav tm="100000">
                                          <p:val>
                                            <p:strVal val="#ppt_y"/>
                                          </p:val>
                                        </p:tav>
                                      </p:tavLst>
                                    </p:anim>
                                  </p:childTnLst>
                                </p:cTn>
                              </p:par>
                              <p:par>
                                <p:cTn id="46" presetID="2" presetClass="entr" presetSubtype="6" fill="hold" nodeType="withEffect">
                                  <p:stCondLst>
                                    <p:cond delay="18500"/>
                                  </p:stCondLst>
                                  <p:childTnLst>
                                    <p:set>
                                      <p:cBhvr>
                                        <p:cTn id="47" dur="1" fill="hold">
                                          <p:stCondLst>
                                            <p:cond delay="0"/>
                                          </p:stCondLst>
                                        </p:cTn>
                                        <p:tgtEl>
                                          <p:spTgt spid="25"/>
                                        </p:tgtEl>
                                        <p:attrNameLst>
                                          <p:attrName>style.visibility</p:attrName>
                                        </p:attrNameLst>
                                      </p:cBhvr>
                                      <p:to>
                                        <p:strVal val="visible"/>
                                      </p:to>
                                    </p:set>
                                    <p:anim calcmode="lin" valueType="num">
                                      <p:cBhvr additive="base">
                                        <p:cTn id="48" dur="500" fill="hold"/>
                                        <p:tgtEl>
                                          <p:spTgt spid="25"/>
                                        </p:tgtEl>
                                        <p:attrNameLst>
                                          <p:attrName>ppt_x</p:attrName>
                                        </p:attrNameLst>
                                      </p:cBhvr>
                                      <p:tavLst>
                                        <p:tav tm="0">
                                          <p:val>
                                            <p:strVal val="1+#ppt_w/2"/>
                                          </p:val>
                                        </p:tav>
                                        <p:tav tm="100000">
                                          <p:val>
                                            <p:strVal val="#ppt_x"/>
                                          </p:val>
                                        </p:tav>
                                      </p:tavLst>
                                    </p:anim>
                                    <p:anim calcmode="lin" valueType="num">
                                      <p:cBhvr additive="base">
                                        <p:cTn id="49" dur="500" fill="hold"/>
                                        <p:tgtEl>
                                          <p:spTgt spid="25"/>
                                        </p:tgtEl>
                                        <p:attrNameLst>
                                          <p:attrName>ppt_y</p:attrName>
                                        </p:attrNameLst>
                                      </p:cBhvr>
                                      <p:tavLst>
                                        <p:tav tm="0">
                                          <p:val>
                                            <p:strVal val="1+#ppt_h/2"/>
                                          </p:val>
                                        </p:tav>
                                        <p:tav tm="100000">
                                          <p:val>
                                            <p:strVal val="#ppt_y"/>
                                          </p:val>
                                        </p:tav>
                                      </p:tavLst>
                                    </p:anim>
                                  </p:childTnLst>
                                </p:cTn>
                              </p:par>
                              <p:par>
                                <p:cTn id="50" presetID="2" presetClass="entr" presetSubtype="12" fill="hold" nodeType="withEffect">
                                  <p:stCondLst>
                                    <p:cond delay="19500"/>
                                  </p:stCondLst>
                                  <p:childTnLst>
                                    <p:set>
                                      <p:cBhvr>
                                        <p:cTn id="51" dur="1" fill="hold">
                                          <p:stCondLst>
                                            <p:cond delay="0"/>
                                          </p:stCondLst>
                                        </p:cTn>
                                        <p:tgtEl>
                                          <p:spTgt spid="19"/>
                                        </p:tgtEl>
                                        <p:attrNameLst>
                                          <p:attrName>style.visibility</p:attrName>
                                        </p:attrNameLst>
                                      </p:cBhvr>
                                      <p:to>
                                        <p:strVal val="visible"/>
                                      </p:to>
                                    </p:set>
                                    <p:anim calcmode="lin" valueType="num">
                                      <p:cBhvr additive="base">
                                        <p:cTn id="52" dur="500" fill="hold"/>
                                        <p:tgtEl>
                                          <p:spTgt spid="19"/>
                                        </p:tgtEl>
                                        <p:attrNameLst>
                                          <p:attrName>ppt_x</p:attrName>
                                        </p:attrNameLst>
                                      </p:cBhvr>
                                      <p:tavLst>
                                        <p:tav tm="0">
                                          <p:val>
                                            <p:strVal val="0-#ppt_w/2"/>
                                          </p:val>
                                        </p:tav>
                                        <p:tav tm="100000">
                                          <p:val>
                                            <p:strVal val="#ppt_x"/>
                                          </p:val>
                                        </p:tav>
                                      </p:tavLst>
                                    </p:anim>
                                    <p:anim calcmode="lin" valueType="num">
                                      <p:cBhvr additive="base">
                                        <p:cTn id="53" dur="500" fill="hold"/>
                                        <p:tgtEl>
                                          <p:spTgt spid="19"/>
                                        </p:tgtEl>
                                        <p:attrNameLst>
                                          <p:attrName>ppt_y</p:attrName>
                                        </p:attrNameLst>
                                      </p:cBhvr>
                                      <p:tavLst>
                                        <p:tav tm="0">
                                          <p:val>
                                            <p:strVal val="1+#ppt_h/2"/>
                                          </p:val>
                                        </p:tav>
                                        <p:tav tm="100000">
                                          <p:val>
                                            <p:strVal val="#ppt_y"/>
                                          </p:val>
                                        </p:tav>
                                      </p:tavLst>
                                    </p:anim>
                                  </p:childTnLst>
                                </p:cTn>
                              </p:par>
                              <p:par>
                                <p:cTn id="54" presetID="2" presetClass="entr" presetSubtype="8" fill="hold" nodeType="withEffect">
                                  <p:stCondLst>
                                    <p:cond delay="20500"/>
                                  </p:stCondLst>
                                  <p:childTnLst>
                                    <p:set>
                                      <p:cBhvr>
                                        <p:cTn id="55" dur="1" fill="hold">
                                          <p:stCondLst>
                                            <p:cond delay="0"/>
                                          </p:stCondLst>
                                        </p:cTn>
                                        <p:tgtEl>
                                          <p:spTgt spid="21"/>
                                        </p:tgtEl>
                                        <p:attrNameLst>
                                          <p:attrName>style.visibility</p:attrName>
                                        </p:attrNameLst>
                                      </p:cBhvr>
                                      <p:to>
                                        <p:strVal val="visible"/>
                                      </p:to>
                                    </p:set>
                                    <p:anim calcmode="lin" valueType="num">
                                      <p:cBhvr additive="base">
                                        <p:cTn id="56" dur="500" fill="hold"/>
                                        <p:tgtEl>
                                          <p:spTgt spid="21"/>
                                        </p:tgtEl>
                                        <p:attrNameLst>
                                          <p:attrName>ppt_x</p:attrName>
                                        </p:attrNameLst>
                                      </p:cBhvr>
                                      <p:tavLst>
                                        <p:tav tm="0">
                                          <p:val>
                                            <p:strVal val="0-#ppt_w/2"/>
                                          </p:val>
                                        </p:tav>
                                        <p:tav tm="100000">
                                          <p:val>
                                            <p:strVal val="#ppt_x"/>
                                          </p:val>
                                        </p:tav>
                                      </p:tavLst>
                                    </p:anim>
                                    <p:anim calcmode="lin" valueType="num">
                                      <p:cBhvr additive="base">
                                        <p:cTn id="57" dur="500" fill="hold"/>
                                        <p:tgtEl>
                                          <p:spTgt spid="21"/>
                                        </p:tgtEl>
                                        <p:attrNameLst>
                                          <p:attrName>ppt_y</p:attrName>
                                        </p:attrNameLst>
                                      </p:cBhvr>
                                      <p:tavLst>
                                        <p:tav tm="0">
                                          <p:val>
                                            <p:strVal val="#ppt_y"/>
                                          </p:val>
                                        </p:tav>
                                        <p:tav tm="100000">
                                          <p:val>
                                            <p:strVal val="#ppt_y"/>
                                          </p:val>
                                        </p:tav>
                                      </p:tavLst>
                                    </p:anim>
                                  </p:childTnLst>
                                </p:cTn>
                              </p:par>
                              <p:par>
                                <p:cTn id="58" presetID="22" presetClass="exit" presetSubtype="1" fill="hold" grpId="0" nodeType="withEffect">
                                  <p:stCondLst>
                                    <p:cond delay="32000"/>
                                  </p:stCondLst>
                                  <p:iterate type="lt">
                                    <p:tmPct val="0"/>
                                  </p:iterate>
                                  <p:childTnLst>
                                    <p:animEffect transition="out" filter="wipe(up)">
                                      <p:cBhvr>
                                        <p:cTn id="59" dur="1000"/>
                                        <p:tgtEl>
                                          <p:spTgt spid="8">
                                            <p:txEl>
                                              <p:pRg st="0" end="0"/>
                                            </p:txEl>
                                          </p:spTgt>
                                        </p:tgtEl>
                                      </p:cBhvr>
                                    </p:animEffect>
                                    <p:set>
                                      <p:cBhvr>
                                        <p:cTn id="60" dur="1" fill="hold">
                                          <p:stCondLst>
                                            <p:cond delay="999"/>
                                          </p:stCondLst>
                                        </p:cTn>
                                        <p:tgtEl>
                                          <p:spTgt spid="8">
                                            <p:txEl>
                                              <p:pRg st="0" end="0"/>
                                            </p:txEl>
                                          </p:spTgt>
                                        </p:tgtEl>
                                        <p:attrNameLst>
                                          <p:attrName>style.visibility</p:attrName>
                                        </p:attrNameLst>
                                      </p:cBhvr>
                                      <p:to>
                                        <p:strVal val="hidden"/>
                                      </p:to>
                                    </p:set>
                                  </p:childTnLst>
                                </p:cTn>
                              </p:par>
                              <p:par>
                                <p:cTn id="61" presetID="22" presetClass="exit" presetSubtype="1" fill="hold" grpId="1" nodeType="withEffect">
                                  <p:stCondLst>
                                    <p:cond delay="32000"/>
                                  </p:stCondLst>
                                  <p:childTnLst>
                                    <p:animEffect transition="out" filter="wipe(up)">
                                      <p:cBhvr>
                                        <p:cTn id="62" dur="1000"/>
                                        <p:tgtEl>
                                          <p:spTgt spid="9"/>
                                        </p:tgtEl>
                                      </p:cBhvr>
                                    </p:animEffect>
                                    <p:set>
                                      <p:cBhvr>
                                        <p:cTn id="63" dur="1" fill="hold">
                                          <p:stCondLst>
                                            <p:cond delay="999"/>
                                          </p:stCondLst>
                                        </p:cTn>
                                        <p:tgtEl>
                                          <p:spTgt spid="9"/>
                                        </p:tgtEl>
                                        <p:attrNameLst>
                                          <p:attrName>style.visibility</p:attrName>
                                        </p:attrNameLst>
                                      </p:cBhvr>
                                      <p:to>
                                        <p:strVal val="hidden"/>
                                      </p:to>
                                    </p:set>
                                  </p:childTnLst>
                                </p:cTn>
                              </p:par>
                              <p:par>
                                <p:cTn id="64" presetID="22" presetClass="exit" presetSubtype="1" fill="hold" grpId="1" nodeType="withEffect">
                                  <p:stCondLst>
                                    <p:cond delay="32000"/>
                                  </p:stCondLst>
                                  <p:iterate type="lt">
                                    <p:tmPct val="0"/>
                                  </p:iterate>
                                  <p:childTnLst>
                                    <p:animEffect transition="out" filter="wipe(up)">
                                      <p:cBhvr>
                                        <p:cTn id="65" dur="1000"/>
                                        <p:tgtEl>
                                          <p:spTgt spid="10"/>
                                        </p:tgtEl>
                                      </p:cBhvr>
                                    </p:animEffect>
                                    <p:set>
                                      <p:cBhvr>
                                        <p:cTn id="66" dur="1" fill="hold">
                                          <p:stCondLst>
                                            <p:cond delay="999"/>
                                          </p:stCondLst>
                                        </p:cTn>
                                        <p:tgtEl>
                                          <p:spTgt spid="10"/>
                                        </p:tgtEl>
                                        <p:attrNameLst>
                                          <p:attrName>style.visibility</p:attrName>
                                        </p:attrNameLst>
                                      </p:cBhvr>
                                      <p:to>
                                        <p:strVal val="hidden"/>
                                      </p:to>
                                    </p:set>
                                  </p:childTnLst>
                                </p:cTn>
                              </p:par>
                              <p:par>
                                <p:cTn id="67" presetID="22" presetClass="exit" presetSubtype="1" fill="hold" grpId="1" nodeType="withEffect">
                                  <p:stCondLst>
                                    <p:cond delay="32000"/>
                                  </p:stCondLst>
                                  <p:iterate type="lt">
                                    <p:tmPct val="0"/>
                                  </p:iterate>
                                  <p:childTnLst>
                                    <p:animEffect transition="out" filter="wipe(up)">
                                      <p:cBhvr>
                                        <p:cTn id="68" dur="1000"/>
                                        <p:tgtEl>
                                          <p:spTgt spid="11"/>
                                        </p:tgtEl>
                                      </p:cBhvr>
                                    </p:animEffect>
                                    <p:set>
                                      <p:cBhvr>
                                        <p:cTn id="69" dur="1" fill="hold">
                                          <p:stCondLst>
                                            <p:cond delay="999"/>
                                          </p:stCondLst>
                                        </p:cTn>
                                        <p:tgtEl>
                                          <p:spTgt spid="11"/>
                                        </p:tgtEl>
                                        <p:attrNameLst>
                                          <p:attrName>style.visibility</p:attrName>
                                        </p:attrNameLst>
                                      </p:cBhvr>
                                      <p:to>
                                        <p:strVal val="hidden"/>
                                      </p:to>
                                    </p:set>
                                  </p:childTnLst>
                                </p:cTn>
                              </p:par>
                              <p:par>
                                <p:cTn id="70" presetID="22" presetClass="exit" presetSubtype="1" fill="hold" grpId="1" nodeType="withEffect">
                                  <p:stCondLst>
                                    <p:cond delay="32000"/>
                                  </p:stCondLst>
                                  <p:iterate type="lt">
                                    <p:tmPct val="0"/>
                                  </p:iterate>
                                  <p:childTnLst>
                                    <p:animEffect transition="out" filter="wipe(up)">
                                      <p:cBhvr>
                                        <p:cTn id="71" dur="1000"/>
                                        <p:tgtEl>
                                          <p:spTgt spid="12"/>
                                        </p:tgtEl>
                                      </p:cBhvr>
                                    </p:animEffect>
                                    <p:set>
                                      <p:cBhvr>
                                        <p:cTn id="72" dur="1" fill="hold">
                                          <p:stCondLst>
                                            <p:cond delay="999"/>
                                          </p:stCondLst>
                                        </p:cTn>
                                        <p:tgtEl>
                                          <p:spTgt spid="12"/>
                                        </p:tgtEl>
                                        <p:attrNameLst>
                                          <p:attrName>style.visibility</p:attrName>
                                        </p:attrNameLst>
                                      </p:cBhvr>
                                      <p:to>
                                        <p:strVal val="hidden"/>
                                      </p:to>
                                    </p:set>
                                  </p:childTnLst>
                                </p:cTn>
                              </p:par>
                              <p:par>
                                <p:cTn id="73" presetID="22" presetClass="exit" presetSubtype="1" fill="hold" grpId="1" nodeType="withEffect">
                                  <p:stCondLst>
                                    <p:cond delay="32000"/>
                                  </p:stCondLst>
                                  <p:iterate type="lt">
                                    <p:tmPct val="0"/>
                                  </p:iterate>
                                  <p:childTnLst>
                                    <p:animEffect transition="out" filter="wipe(up)">
                                      <p:cBhvr>
                                        <p:cTn id="74" dur="1000"/>
                                        <p:tgtEl>
                                          <p:spTgt spid="13"/>
                                        </p:tgtEl>
                                      </p:cBhvr>
                                    </p:animEffect>
                                    <p:set>
                                      <p:cBhvr>
                                        <p:cTn id="75" dur="1" fill="hold">
                                          <p:stCondLst>
                                            <p:cond delay="999"/>
                                          </p:stCondLst>
                                        </p:cTn>
                                        <p:tgtEl>
                                          <p:spTgt spid="13"/>
                                        </p:tgtEl>
                                        <p:attrNameLst>
                                          <p:attrName>style.visibility</p:attrName>
                                        </p:attrNameLst>
                                      </p:cBhvr>
                                      <p:to>
                                        <p:strVal val="hidden"/>
                                      </p:to>
                                    </p:set>
                                  </p:childTnLst>
                                </p:cTn>
                              </p:par>
                              <p:par>
                                <p:cTn id="76" presetID="22" presetClass="exit" presetSubtype="1" fill="hold" nodeType="withEffect">
                                  <p:stCondLst>
                                    <p:cond delay="32000"/>
                                  </p:stCondLst>
                                  <p:childTnLst>
                                    <p:animEffect transition="out" filter="wipe(up)">
                                      <p:cBhvr>
                                        <p:cTn id="77" dur="1000"/>
                                        <p:tgtEl>
                                          <p:spTgt spid="14"/>
                                        </p:tgtEl>
                                      </p:cBhvr>
                                    </p:animEffect>
                                    <p:set>
                                      <p:cBhvr>
                                        <p:cTn id="78" dur="1" fill="hold">
                                          <p:stCondLst>
                                            <p:cond delay="999"/>
                                          </p:stCondLst>
                                        </p:cTn>
                                        <p:tgtEl>
                                          <p:spTgt spid="14"/>
                                        </p:tgtEl>
                                        <p:attrNameLst>
                                          <p:attrName>style.visibility</p:attrName>
                                        </p:attrNameLst>
                                      </p:cBhvr>
                                      <p:to>
                                        <p:strVal val="hidden"/>
                                      </p:to>
                                    </p:set>
                                  </p:childTnLst>
                                </p:cTn>
                              </p:par>
                              <p:par>
                                <p:cTn id="79" presetID="22" presetClass="exit" presetSubtype="1" fill="hold" nodeType="withEffect">
                                  <p:stCondLst>
                                    <p:cond delay="32000"/>
                                  </p:stCondLst>
                                  <p:childTnLst>
                                    <p:animEffect transition="out" filter="wipe(up)">
                                      <p:cBhvr>
                                        <p:cTn id="80" dur="1000"/>
                                        <p:tgtEl>
                                          <p:spTgt spid="15"/>
                                        </p:tgtEl>
                                      </p:cBhvr>
                                    </p:animEffect>
                                    <p:set>
                                      <p:cBhvr>
                                        <p:cTn id="81" dur="1" fill="hold">
                                          <p:stCondLst>
                                            <p:cond delay="999"/>
                                          </p:stCondLst>
                                        </p:cTn>
                                        <p:tgtEl>
                                          <p:spTgt spid="15"/>
                                        </p:tgtEl>
                                        <p:attrNameLst>
                                          <p:attrName>style.visibility</p:attrName>
                                        </p:attrNameLst>
                                      </p:cBhvr>
                                      <p:to>
                                        <p:strVal val="hidden"/>
                                      </p:to>
                                    </p:set>
                                  </p:childTnLst>
                                </p:cTn>
                              </p:par>
                              <p:par>
                                <p:cTn id="82" presetID="22" presetClass="exit" presetSubtype="1" fill="hold" nodeType="withEffect">
                                  <p:stCondLst>
                                    <p:cond delay="32000"/>
                                  </p:stCondLst>
                                  <p:childTnLst>
                                    <p:animEffect transition="out" filter="wipe(up)">
                                      <p:cBhvr>
                                        <p:cTn id="83" dur="1000"/>
                                        <p:tgtEl>
                                          <p:spTgt spid="16"/>
                                        </p:tgtEl>
                                      </p:cBhvr>
                                    </p:animEffect>
                                    <p:set>
                                      <p:cBhvr>
                                        <p:cTn id="84" dur="1" fill="hold">
                                          <p:stCondLst>
                                            <p:cond delay="999"/>
                                          </p:stCondLst>
                                        </p:cTn>
                                        <p:tgtEl>
                                          <p:spTgt spid="16"/>
                                        </p:tgtEl>
                                        <p:attrNameLst>
                                          <p:attrName>style.visibility</p:attrName>
                                        </p:attrNameLst>
                                      </p:cBhvr>
                                      <p:to>
                                        <p:strVal val="hidden"/>
                                      </p:to>
                                    </p:set>
                                  </p:childTnLst>
                                </p:cTn>
                              </p:par>
                              <p:par>
                                <p:cTn id="85" presetID="22" presetClass="exit" presetSubtype="1" fill="hold" nodeType="withEffect">
                                  <p:stCondLst>
                                    <p:cond delay="32000"/>
                                  </p:stCondLst>
                                  <p:childTnLst>
                                    <p:animEffect transition="out" filter="wipe(up)">
                                      <p:cBhvr>
                                        <p:cTn id="86" dur="1000"/>
                                        <p:tgtEl>
                                          <p:spTgt spid="17"/>
                                        </p:tgtEl>
                                      </p:cBhvr>
                                    </p:animEffect>
                                    <p:set>
                                      <p:cBhvr>
                                        <p:cTn id="87" dur="1" fill="hold">
                                          <p:stCondLst>
                                            <p:cond delay="999"/>
                                          </p:stCondLst>
                                        </p:cTn>
                                        <p:tgtEl>
                                          <p:spTgt spid="17"/>
                                        </p:tgtEl>
                                        <p:attrNameLst>
                                          <p:attrName>style.visibility</p:attrName>
                                        </p:attrNameLst>
                                      </p:cBhvr>
                                      <p:to>
                                        <p:strVal val="hidden"/>
                                      </p:to>
                                    </p:set>
                                  </p:childTnLst>
                                </p:cTn>
                              </p:par>
                              <p:par>
                                <p:cTn id="88" presetID="2" presetClass="exit" presetSubtype="9" fill="hold" nodeType="withEffect">
                                  <p:stCondLst>
                                    <p:cond delay="32000"/>
                                  </p:stCondLst>
                                  <p:childTnLst>
                                    <p:anim calcmode="lin" valueType="num">
                                      <p:cBhvr additive="base">
                                        <p:cTn id="89" dur="1000"/>
                                        <p:tgtEl>
                                          <p:spTgt spid="29"/>
                                        </p:tgtEl>
                                        <p:attrNameLst>
                                          <p:attrName>ppt_x</p:attrName>
                                        </p:attrNameLst>
                                      </p:cBhvr>
                                      <p:tavLst>
                                        <p:tav tm="0">
                                          <p:val>
                                            <p:strVal val="ppt_x"/>
                                          </p:val>
                                        </p:tav>
                                        <p:tav tm="100000">
                                          <p:val>
                                            <p:strVal val="0-ppt_w/2"/>
                                          </p:val>
                                        </p:tav>
                                      </p:tavLst>
                                    </p:anim>
                                    <p:anim calcmode="lin" valueType="num">
                                      <p:cBhvr additive="base">
                                        <p:cTn id="90" dur="1000"/>
                                        <p:tgtEl>
                                          <p:spTgt spid="29"/>
                                        </p:tgtEl>
                                        <p:attrNameLst>
                                          <p:attrName>ppt_y</p:attrName>
                                        </p:attrNameLst>
                                      </p:cBhvr>
                                      <p:tavLst>
                                        <p:tav tm="0">
                                          <p:val>
                                            <p:strVal val="ppt_y"/>
                                          </p:val>
                                        </p:tav>
                                        <p:tav tm="100000">
                                          <p:val>
                                            <p:strVal val="0-ppt_h/2"/>
                                          </p:val>
                                        </p:tav>
                                      </p:tavLst>
                                    </p:anim>
                                    <p:set>
                                      <p:cBhvr>
                                        <p:cTn id="91" dur="1" fill="hold">
                                          <p:stCondLst>
                                            <p:cond delay="999"/>
                                          </p:stCondLst>
                                        </p:cTn>
                                        <p:tgtEl>
                                          <p:spTgt spid="29"/>
                                        </p:tgtEl>
                                        <p:attrNameLst>
                                          <p:attrName>style.visibility</p:attrName>
                                        </p:attrNameLst>
                                      </p:cBhvr>
                                      <p:to>
                                        <p:strVal val="hidden"/>
                                      </p:to>
                                    </p:set>
                                  </p:childTnLst>
                                </p:cTn>
                              </p:par>
                              <p:par>
                                <p:cTn id="92" presetID="2" presetClass="exit" presetSubtype="3" fill="hold" nodeType="withEffect">
                                  <p:stCondLst>
                                    <p:cond delay="32000"/>
                                  </p:stCondLst>
                                  <p:childTnLst>
                                    <p:anim calcmode="lin" valueType="num">
                                      <p:cBhvr additive="base">
                                        <p:cTn id="93" dur="1000"/>
                                        <p:tgtEl>
                                          <p:spTgt spid="27"/>
                                        </p:tgtEl>
                                        <p:attrNameLst>
                                          <p:attrName>ppt_x</p:attrName>
                                        </p:attrNameLst>
                                      </p:cBhvr>
                                      <p:tavLst>
                                        <p:tav tm="0">
                                          <p:val>
                                            <p:strVal val="ppt_x"/>
                                          </p:val>
                                        </p:tav>
                                        <p:tav tm="100000">
                                          <p:val>
                                            <p:strVal val="1+ppt_w/2"/>
                                          </p:val>
                                        </p:tav>
                                      </p:tavLst>
                                    </p:anim>
                                    <p:anim calcmode="lin" valueType="num">
                                      <p:cBhvr additive="base">
                                        <p:cTn id="94" dur="1000"/>
                                        <p:tgtEl>
                                          <p:spTgt spid="27"/>
                                        </p:tgtEl>
                                        <p:attrNameLst>
                                          <p:attrName>ppt_y</p:attrName>
                                        </p:attrNameLst>
                                      </p:cBhvr>
                                      <p:tavLst>
                                        <p:tav tm="0">
                                          <p:val>
                                            <p:strVal val="ppt_y"/>
                                          </p:val>
                                        </p:tav>
                                        <p:tav tm="100000">
                                          <p:val>
                                            <p:strVal val="0-ppt_h/2"/>
                                          </p:val>
                                        </p:tav>
                                      </p:tavLst>
                                    </p:anim>
                                    <p:set>
                                      <p:cBhvr>
                                        <p:cTn id="95" dur="1" fill="hold">
                                          <p:stCondLst>
                                            <p:cond delay="999"/>
                                          </p:stCondLst>
                                        </p:cTn>
                                        <p:tgtEl>
                                          <p:spTgt spid="27"/>
                                        </p:tgtEl>
                                        <p:attrNameLst>
                                          <p:attrName>style.visibility</p:attrName>
                                        </p:attrNameLst>
                                      </p:cBhvr>
                                      <p:to>
                                        <p:strVal val="hidden"/>
                                      </p:to>
                                    </p:set>
                                  </p:childTnLst>
                                </p:cTn>
                              </p:par>
                              <p:par>
                                <p:cTn id="96" presetID="2" presetClass="exit" presetSubtype="2" fill="hold" nodeType="withEffect">
                                  <p:stCondLst>
                                    <p:cond delay="32000"/>
                                  </p:stCondLst>
                                  <p:childTnLst>
                                    <p:anim calcmode="lin" valueType="num">
                                      <p:cBhvr additive="base">
                                        <p:cTn id="97" dur="1000"/>
                                        <p:tgtEl>
                                          <p:spTgt spid="23"/>
                                        </p:tgtEl>
                                        <p:attrNameLst>
                                          <p:attrName>ppt_x</p:attrName>
                                        </p:attrNameLst>
                                      </p:cBhvr>
                                      <p:tavLst>
                                        <p:tav tm="0">
                                          <p:val>
                                            <p:strVal val="ppt_x"/>
                                          </p:val>
                                        </p:tav>
                                        <p:tav tm="100000">
                                          <p:val>
                                            <p:strVal val="1+ppt_w/2"/>
                                          </p:val>
                                        </p:tav>
                                      </p:tavLst>
                                    </p:anim>
                                    <p:anim calcmode="lin" valueType="num">
                                      <p:cBhvr additive="base">
                                        <p:cTn id="98" dur="1000"/>
                                        <p:tgtEl>
                                          <p:spTgt spid="23"/>
                                        </p:tgtEl>
                                        <p:attrNameLst>
                                          <p:attrName>ppt_y</p:attrName>
                                        </p:attrNameLst>
                                      </p:cBhvr>
                                      <p:tavLst>
                                        <p:tav tm="0">
                                          <p:val>
                                            <p:strVal val="ppt_y"/>
                                          </p:val>
                                        </p:tav>
                                        <p:tav tm="100000">
                                          <p:val>
                                            <p:strVal val="ppt_y"/>
                                          </p:val>
                                        </p:tav>
                                      </p:tavLst>
                                    </p:anim>
                                    <p:set>
                                      <p:cBhvr>
                                        <p:cTn id="99" dur="1" fill="hold">
                                          <p:stCondLst>
                                            <p:cond delay="999"/>
                                          </p:stCondLst>
                                        </p:cTn>
                                        <p:tgtEl>
                                          <p:spTgt spid="23"/>
                                        </p:tgtEl>
                                        <p:attrNameLst>
                                          <p:attrName>style.visibility</p:attrName>
                                        </p:attrNameLst>
                                      </p:cBhvr>
                                      <p:to>
                                        <p:strVal val="hidden"/>
                                      </p:to>
                                    </p:set>
                                  </p:childTnLst>
                                </p:cTn>
                              </p:par>
                              <p:par>
                                <p:cTn id="100" presetID="2" presetClass="exit" presetSubtype="6" fill="hold" nodeType="withEffect">
                                  <p:stCondLst>
                                    <p:cond delay="32000"/>
                                  </p:stCondLst>
                                  <p:childTnLst>
                                    <p:anim calcmode="lin" valueType="num">
                                      <p:cBhvr additive="base">
                                        <p:cTn id="101" dur="1000"/>
                                        <p:tgtEl>
                                          <p:spTgt spid="25"/>
                                        </p:tgtEl>
                                        <p:attrNameLst>
                                          <p:attrName>ppt_x</p:attrName>
                                        </p:attrNameLst>
                                      </p:cBhvr>
                                      <p:tavLst>
                                        <p:tav tm="0">
                                          <p:val>
                                            <p:strVal val="ppt_x"/>
                                          </p:val>
                                        </p:tav>
                                        <p:tav tm="100000">
                                          <p:val>
                                            <p:strVal val="1+ppt_w/2"/>
                                          </p:val>
                                        </p:tav>
                                      </p:tavLst>
                                    </p:anim>
                                    <p:anim calcmode="lin" valueType="num">
                                      <p:cBhvr additive="base">
                                        <p:cTn id="102" dur="1000"/>
                                        <p:tgtEl>
                                          <p:spTgt spid="25"/>
                                        </p:tgtEl>
                                        <p:attrNameLst>
                                          <p:attrName>ppt_y</p:attrName>
                                        </p:attrNameLst>
                                      </p:cBhvr>
                                      <p:tavLst>
                                        <p:tav tm="0">
                                          <p:val>
                                            <p:strVal val="ppt_y"/>
                                          </p:val>
                                        </p:tav>
                                        <p:tav tm="100000">
                                          <p:val>
                                            <p:strVal val="1+ppt_h/2"/>
                                          </p:val>
                                        </p:tav>
                                      </p:tavLst>
                                    </p:anim>
                                    <p:set>
                                      <p:cBhvr>
                                        <p:cTn id="103" dur="1" fill="hold">
                                          <p:stCondLst>
                                            <p:cond delay="999"/>
                                          </p:stCondLst>
                                        </p:cTn>
                                        <p:tgtEl>
                                          <p:spTgt spid="25"/>
                                        </p:tgtEl>
                                        <p:attrNameLst>
                                          <p:attrName>style.visibility</p:attrName>
                                        </p:attrNameLst>
                                      </p:cBhvr>
                                      <p:to>
                                        <p:strVal val="hidden"/>
                                      </p:to>
                                    </p:set>
                                  </p:childTnLst>
                                </p:cTn>
                              </p:par>
                              <p:par>
                                <p:cTn id="104" presetID="2" presetClass="exit" presetSubtype="12" fill="hold" nodeType="withEffect">
                                  <p:stCondLst>
                                    <p:cond delay="32000"/>
                                  </p:stCondLst>
                                  <p:childTnLst>
                                    <p:anim calcmode="lin" valueType="num">
                                      <p:cBhvr additive="base">
                                        <p:cTn id="105" dur="1000"/>
                                        <p:tgtEl>
                                          <p:spTgt spid="19"/>
                                        </p:tgtEl>
                                        <p:attrNameLst>
                                          <p:attrName>ppt_x</p:attrName>
                                        </p:attrNameLst>
                                      </p:cBhvr>
                                      <p:tavLst>
                                        <p:tav tm="0">
                                          <p:val>
                                            <p:strVal val="ppt_x"/>
                                          </p:val>
                                        </p:tav>
                                        <p:tav tm="100000">
                                          <p:val>
                                            <p:strVal val="0-ppt_w/2"/>
                                          </p:val>
                                        </p:tav>
                                      </p:tavLst>
                                    </p:anim>
                                    <p:anim calcmode="lin" valueType="num">
                                      <p:cBhvr additive="base">
                                        <p:cTn id="106" dur="1000"/>
                                        <p:tgtEl>
                                          <p:spTgt spid="19"/>
                                        </p:tgtEl>
                                        <p:attrNameLst>
                                          <p:attrName>ppt_y</p:attrName>
                                        </p:attrNameLst>
                                      </p:cBhvr>
                                      <p:tavLst>
                                        <p:tav tm="0">
                                          <p:val>
                                            <p:strVal val="ppt_y"/>
                                          </p:val>
                                        </p:tav>
                                        <p:tav tm="100000">
                                          <p:val>
                                            <p:strVal val="1+ppt_h/2"/>
                                          </p:val>
                                        </p:tav>
                                      </p:tavLst>
                                    </p:anim>
                                    <p:set>
                                      <p:cBhvr>
                                        <p:cTn id="107" dur="1" fill="hold">
                                          <p:stCondLst>
                                            <p:cond delay="999"/>
                                          </p:stCondLst>
                                        </p:cTn>
                                        <p:tgtEl>
                                          <p:spTgt spid="19"/>
                                        </p:tgtEl>
                                        <p:attrNameLst>
                                          <p:attrName>style.visibility</p:attrName>
                                        </p:attrNameLst>
                                      </p:cBhvr>
                                      <p:to>
                                        <p:strVal val="hidden"/>
                                      </p:to>
                                    </p:set>
                                  </p:childTnLst>
                                </p:cTn>
                              </p:par>
                              <p:par>
                                <p:cTn id="108" presetID="2" presetClass="exit" presetSubtype="8" fill="hold" nodeType="withEffect">
                                  <p:stCondLst>
                                    <p:cond delay="32000"/>
                                  </p:stCondLst>
                                  <p:childTnLst>
                                    <p:anim calcmode="lin" valueType="num">
                                      <p:cBhvr additive="base">
                                        <p:cTn id="109" dur="1000"/>
                                        <p:tgtEl>
                                          <p:spTgt spid="21"/>
                                        </p:tgtEl>
                                        <p:attrNameLst>
                                          <p:attrName>ppt_x</p:attrName>
                                        </p:attrNameLst>
                                      </p:cBhvr>
                                      <p:tavLst>
                                        <p:tav tm="0">
                                          <p:val>
                                            <p:strVal val="ppt_x"/>
                                          </p:val>
                                        </p:tav>
                                        <p:tav tm="100000">
                                          <p:val>
                                            <p:strVal val="0-ppt_w/2"/>
                                          </p:val>
                                        </p:tav>
                                      </p:tavLst>
                                    </p:anim>
                                    <p:anim calcmode="lin" valueType="num">
                                      <p:cBhvr additive="base">
                                        <p:cTn id="110" dur="1000"/>
                                        <p:tgtEl>
                                          <p:spTgt spid="21"/>
                                        </p:tgtEl>
                                        <p:attrNameLst>
                                          <p:attrName>ppt_y</p:attrName>
                                        </p:attrNameLst>
                                      </p:cBhvr>
                                      <p:tavLst>
                                        <p:tav tm="0">
                                          <p:val>
                                            <p:strVal val="ppt_y"/>
                                          </p:val>
                                        </p:tav>
                                        <p:tav tm="100000">
                                          <p:val>
                                            <p:strVal val="ppt_y"/>
                                          </p:val>
                                        </p:tav>
                                      </p:tavLst>
                                    </p:anim>
                                    <p:set>
                                      <p:cBhvr>
                                        <p:cTn id="111" dur="1" fill="hold">
                                          <p:stCondLst>
                                            <p:cond delay="999"/>
                                          </p:stCondLst>
                                        </p:cTn>
                                        <p:tgtEl>
                                          <p:spTgt spid="21"/>
                                        </p:tgtEl>
                                        <p:attrNameLst>
                                          <p:attrName>style.visibility</p:attrName>
                                        </p:attrNameLst>
                                      </p:cBhvr>
                                      <p:to>
                                        <p:strVal val="hidden"/>
                                      </p:to>
                                    </p:set>
                                  </p:childTnLst>
                                </p:cTn>
                              </p:par>
                              <p:par>
                                <p:cTn id="112" presetID="14" presetClass="entr" presetSubtype="10" fill="hold" nodeType="withEffect">
                                  <p:stCondLst>
                                    <p:cond delay="34000"/>
                                  </p:stCondLst>
                                  <p:childTnLst>
                                    <p:set>
                                      <p:cBhvr>
                                        <p:cTn id="113" dur="1" fill="hold">
                                          <p:stCondLst>
                                            <p:cond delay="0"/>
                                          </p:stCondLst>
                                        </p:cTn>
                                        <p:tgtEl>
                                          <p:spTgt spid="35"/>
                                        </p:tgtEl>
                                        <p:attrNameLst>
                                          <p:attrName>style.visibility</p:attrName>
                                        </p:attrNameLst>
                                      </p:cBhvr>
                                      <p:to>
                                        <p:strVal val="visible"/>
                                      </p:to>
                                    </p:set>
                                    <p:animEffect transition="in" filter="randombar(horizontal)">
                                      <p:cBhvr>
                                        <p:cTn id="114" dur="1000"/>
                                        <p:tgtEl>
                                          <p:spTgt spid="35"/>
                                        </p:tgtEl>
                                      </p:cBhvr>
                                    </p:animEffect>
                                  </p:childTnLst>
                                </p:cTn>
                              </p:par>
                              <p:par>
                                <p:cTn id="115" presetID="14" presetClass="entr" presetSubtype="10" fill="hold" nodeType="withEffect">
                                  <p:stCondLst>
                                    <p:cond delay="34000"/>
                                  </p:stCondLst>
                                  <p:childTnLst>
                                    <p:set>
                                      <p:cBhvr>
                                        <p:cTn id="116" dur="1" fill="hold">
                                          <p:stCondLst>
                                            <p:cond delay="0"/>
                                          </p:stCondLst>
                                        </p:cTn>
                                        <p:tgtEl>
                                          <p:spTgt spid="31"/>
                                        </p:tgtEl>
                                        <p:attrNameLst>
                                          <p:attrName>style.visibility</p:attrName>
                                        </p:attrNameLst>
                                      </p:cBhvr>
                                      <p:to>
                                        <p:strVal val="visible"/>
                                      </p:to>
                                    </p:set>
                                    <p:animEffect transition="in" filter="randombar(horizontal)">
                                      <p:cBhvr>
                                        <p:cTn id="117" dur="1000"/>
                                        <p:tgtEl>
                                          <p:spTgt spid="31"/>
                                        </p:tgtEl>
                                      </p:cBhvr>
                                    </p:animEffect>
                                  </p:childTnLst>
                                </p:cTn>
                              </p:par>
                              <p:par>
                                <p:cTn id="118" presetID="53" presetClass="entr" presetSubtype="16" fill="hold" nodeType="withEffect">
                                  <p:stCondLst>
                                    <p:cond delay="35000"/>
                                  </p:stCondLst>
                                  <p:childTnLst>
                                    <p:set>
                                      <p:cBhvr>
                                        <p:cTn id="119" dur="1" fill="hold">
                                          <p:stCondLst>
                                            <p:cond delay="0"/>
                                          </p:stCondLst>
                                        </p:cTn>
                                        <p:tgtEl>
                                          <p:spTgt spid="33"/>
                                        </p:tgtEl>
                                        <p:attrNameLst>
                                          <p:attrName>style.visibility</p:attrName>
                                        </p:attrNameLst>
                                      </p:cBhvr>
                                      <p:to>
                                        <p:strVal val="visible"/>
                                      </p:to>
                                    </p:set>
                                    <p:anim calcmode="lin" valueType="num">
                                      <p:cBhvr>
                                        <p:cTn id="120" dur="1000" fill="hold"/>
                                        <p:tgtEl>
                                          <p:spTgt spid="33"/>
                                        </p:tgtEl>
                                        <p:attrNameLst>
                                          <p:attrName>ppt_w</p:attrName>
                                        </p:attrNameLst>
                                      </p:cBhvr>
                                      <p:tavLst>
                                        <p:tav tm="0">
                                          <p:val>
                                            <p:fltVal val="0"/>
                                          </p:val>
                                        </p:tav>
                                        <p:tav tm="100000">
                                          <p:val>
                                            <p:strVal val="#ppt_w"/>
                                          </p:val>
                                        </p:tav>
                                      </p:tavLst>
                                    </p:anim>
                                    <p:anim calcmode="lin" valueType="num">
                                      <p:cBhvr>
                                        <p:cTn id="121" dur="1000" fill="hold"/>
                                        <p:tgtEl>
                                          <p:spTgt spid="33"/>
                                        </p:tgtEl>
                                        <p:attrNameLst>
                                          <p:attrName>ppt_h</p:attrName>
                                        </p:attrNameLst>
                                      </p:cBhvr>
                                      <p:tavLst>
                                        <p:tav tm="0">
                                          <p:val>
                                            <p:fltVal val="0"/>
                                          </p:val>
                                        </p:tav>
                                        <p:tav tm="100000">
                                          <p:val>
                                            <p:strVal val="#ppt_h"/>
                                          </p:val>
                                        </p:tav>
                                      </p:tavLst>
                                    </p:anim>
                                    <p:animEffect transition="in" filter="fade">
                                      <p:cBhvr>
                                        <p:cTn id="122" dur="1000"/>
                                        <p:tgtEl>
                                          <p:spTgt spid="33"/>
                                        </p:tgtEl>
                                      </p:cBhvr>
                                    </p:animEffect>
                                  </p:childTnLst>
                                </p:cTn>
                              </p:par>
                              <p:par>
                                <p:cTn id="123" presetID="42" presetClass="entr" presetSubtype="0" fill="hold" nodeType="withEffect">
                                  <p:stCondLst>
                                    <p:cond delay="43200"/>
                                  </p:stCondLst>
                                  <p:childTnLst>
                                    <p:set>
                                      <p:cBhvr>
                                        <p:cTn id="124" dur="1" fill="hold">
                                          <p:stCondLst>
                                            <p:cond delay="0"/>
                                          </p:stCondLst>
                                        </p:cTn>
                                        <p:tgtEl>
                                          <p:spTgt spid="37"/>
                                        </p:tgtEl>
                                        <p:attrNameLst>
                                          <p:attrName>style.visibility</p:attrName>
                                        </p:attrNameLst>
                                      </p:cBhvr>
                                      <p:to>
                                        <p:strVal val="visible"/>
                                      </p:to>
                                    </p:set>
                                    <p:animEffect transition="in" filter="fade">
                                      <p:cBhvr>
                                        <p:cTn id="125" dur="1000"/>
                                        <p:tgtEl>
                                          <p:spTgt spid="37"/>
                                        </p:tgtEl>
                                      </p:cBhvr>
                                    </p:animEffect>
                                    <p:anim calcmode="lin" valueType="num">
                                      <p:cBhvr>
                                        <p:cTn id="126" dur="1000" fill="hold"/>
                                        <p:tgtEl>
                                          <p:spTgt spid="37"/>
                                        </p:tgtEl>
                                        <p:attrNameLst>
                                          <p:attrName>ppt_x</p:attrName>
                                        </p:attrNameLst>
                                      </p:cBhvr>
                                      <p:tavLst>
                                        <p:tav tm="0">
                                          <p:val>
                                            <p:strVal val="#ppt_x"/>
                                          </p:val>
                                        </p:tav>
                                        <p:tav tm="100000">
                                          <p:val>
                                            <p:strVal val="#ppt_x"/>
                                          </p:val>
                                        </p:tav>
                                      </p:tavLst>
                                    </p:anim>
                                    <p:anim calcmode="lin" valueType="num">
                                      <p:cBhvr>
                                        <p:cTn id="127" dur="1000" fill="hold"/>
                                        <p:tgtEl>
                                          <p:spTgt spid="37"/>
                                        </p:tgtEl>
                                        <p:attrNameLst>
                                          <p:attrName>ppt_y</p:attrName>
                                        </p:attrNameLst>
                                      </p:cBhvr>
                                      <p:tavLst>
                                        <p:tav tm="0">
                                          <p:val>
                                            <p:strVal val="#ppt_y+.1"/>
                                          </p:val>
                                        </p:tav>
                                        <p:tav tm="100000">
                                          <p:val>
                                            <p:strVal val="#ppt_y"/>
                                          </p:val>
                                        </p:tav>
                                      </p:tavLst>
                                    </p:anim>
                                  </p:childTnLst>
                                </p:cTn>
                              </p:par>
                              <p:par>
                                <p:cTn id="128" presetID="42" presetClass="entr" presetSubtype="0" fill="hold" nodeType="withEffect">
                                  <p:stCondLst>
                                    <p:cond delay="44200"/>
                                  </p:stCondLst>
                                  <p:childTnLst>
                                    <p:set>
                                      <p:cBhvr>
                                        <p:cTn id="129" dur="1" fill="hold">
                                          <p:stCondLst>
                                            <p:cond delay="0"/>
                                          </p:stCondLst>
                                        </p:cTn>
                                        <p:tgtEl>
                                          <p:spTgt spid="39"/>
                                        </p:tgtEl>
                                        <p:attrNameLst>
                                          <p:attrName>style.visibility</p:attrName>
                                        </p:attrNameLst>
                                      </p:cBhvr>
                                      <p:to>
                                        <p:strVal val="visible"/>
                                      </p:to>
                                    </p:set>
                                    <p:animEffect transition="in" filter="fade">
                                      <p:cBhvr>
                                        <p:cTn id="130" dur="1000"/>
                                        <p:tgtEl>
                                          <p:spTgt spid="39"/>
                                        </p:tgtEl>
                                      </p:cBhvr>
                                    </p:animEffect>
                                    <p:anim calcmode="lin" valueType="num">
                                      <p:cBhvr>
                                        <p:cTn id="131" dur="1000" fill="hold"/>
                                        <p:tgtEl>
                                          <p:spTgt spid="39"/>
                                        </p:tgtEl>
                                        <p:attrNameLst>
                                          <p:attrName>ppt_x</p:attrName>
                                        </p:attrNameLst>
                                      </p:cBhvr>
                                      <p:tavLst>
                                        <p:tav tm="0">
                                          <p:val>
                                            <p:strVal val="#ppt_x"/>
                                          </p:val>
                                        </p:tav>
                                        <p:tav tm="100000">
                                          <p:val>
                                            <p:strVal val="#ppt_x"/>
                                          </p:val>
                                        </p:tav>
                                      </p:tavLst>
                                    </p:anim>
                                    <p:anim calcmode="lin" valueType="num">
                                      <p:cBhvr>
                                        <p:cTn id="132" dur="1000" fill="hold"/>
                                        <p:tgtEl>
                                          <p:spTgt spid="39"/>
                                        </p:tgtEl>
                                        <p:attrNameLst>
                                          <p:attrName>ppt_y</p:attrName>
                                        </p:attrNameLst>
                                      </p:cBhvr>
                                      <p:tavLst>
                                        <p:tav tm="0">
                                          <p:val>
                                            <p:strVal val="#ppt_y+.1"/>
                                          </p:val>
                                        </p:tav>
                                        <p:tav tm="100000">
                                          <p:val>
                                            <p:strVal val="#ppt_y"/>
                                          </p:val>
                                        </p:tav>
                                      </p:tavLst>
                                    </p:anim>
                                  </p:childTnLst>
                                </p:cTn>
                              </p:par>
                              <p:par>
                                <p:cTn id="133" presetID="1" presetClass="entr" presetSubtype="0" fill="hold" nodeType="withEffect">
                                  <p:stCondLst>
                                    <p:cond delay="52000"/>
                                  </p:stCondLst>
                                  <p:childTnLst>
                                    <p:set>
                                      <p:cBhvr>
                                        <p:cTn id="134" dur="1" fill="hold">
                                          <p:stCondLst>
                                            <p:cond delay="0"/>
                                          </p:stCondLst>
                                        </p:cTn>
                                        <p:tgtEl>
                                          <p:spTgt spid="40"/>
                                        </p:tgtEl>
                                        <p:attrNameLst>
                                          <p:attrName>style.visibility</p:attrName>
                                        </p:attrNameLst>
                                      </p:cBhvr>
                                      <p:to>
                                        <p:strVal val="visible"/>
                                      </p:to>
                                    </p:set>
                                  </p:childTnLst>
                                </p:cTn>
                              </p:par>
                              <p:par>
                                <p:cTn id="135" presetID="1" presetClass="entr" presetSubtype="0" fill="hold" nodeType="withEffect">
                                  <p:stCondLst>
                                    <p:cond delay="52000"/>
                                  </p:stCondLst>
                                  <p:childTnLst>
                                    <p:set>
                                      <p:cBhvr>
                                        <p:cTn id="136" dur="1" fill="hold">
                                          <p:stCondLst>
                                            <p:cond delay="0"/>
                                          </p:stCondLst>
                                        </p:cTn>
                                        <p:tgtEl>
                                          <p:spTgt spid="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7" fill="hold" display="0">
                  <p:stCondLst>
                    <p:cond delay="indefinite"/>
                  </p:stCondLst>
                  <p:endCondLst>
                    <p:cond evt="onStopAudio" delay="0">
                      <p:tgtEl>
                        <p:sldTgt/>
                      </p:tgtEl>
                    </p:cond>
                  </p:endCondLst>
                </p:cTn>
                <p:tgtEl>
                  <p:spTgt spid="7"/>
                </p:tgtEl>
              </p:cMediaNode>
            </p:audio>
          </p:childTnLst>
        </p:cTn>
      </p:par>
    </p:tnLst>
    <p:bldLst>
      <p:bldP spid="8" grpId="0" build="allAtOnce"/>
      <p:bldP spid="9" grpId="0" animBg="1"/>
      <p:bldP spid="9" grpId="1" animBg="1"/>
      <p:bldP spid="10" grpId="0"/>
      <p:bldP spid="10" grpId="1"/>
      <p:bldP spid="11" grpId="0"/>
      <p:bldP spid="11" grpId="1"/>
      <p:bldP spid="12" grpId="0"/>
      <p:bldP spid="12" grpId="1"/>
      <p:bldP spid="13" grpId="0"/>
      <p:bldP spid="13"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4D3FC8-3937-49B6-9B0D-E8A8DFAF438C}"/>
              </a:ext>
            </a:extLst>
          </p:cNvPr>
          <p:cNvSpPr>
            <a:spLocks noGrp="1"/>
          </p:cNvSpPr>
          <p:nvPr>
            <p:ph idx="1"/>
          </p:nvPr>
        </p:nvSpPr>
        <p:spPr/>
        <p:txBody>
          <a:bodyPr/>
          <a:lstStyle/>
          <a:p>
            <a:endParaRPr lang="en-GB" dirty="0"/>
          </a:p>
        </p:txBody>
      </p:sp>
      <p:sp>
        <p:nvSpPr>
          <p:cNvPr id="2" name="Title 1">
            <a:extLst>
              <a:ext uri="{FF2B5EF4-FFF2-40B4-BE49-F238E27FC236}">
                <a16:creationId xmlns:a16="http://schemas.microsoft.com/office/drawing/2014/main" id="{F83C4FAF-0983-4DEA-82AD-74302189C240}"/>
              </a:ext>
            </a:extLst>
          </p:cNvPr>
          <p:cNvSpPr>
            <a:spLocks noGrp="1"/>
          </p:cNvSpPr>
          <p:nvPr>
            <p:ph type="title"/>
          </p:nvPr>
        </p:nvSpPr>
        <p:spPr/>
        <p:txBody>
          <a:bodyPr/>
          <a:lstStyle/>
          <a:p>
            <a:endParaRPr lang="en-GB"/>
          </a:p>
        </p:txBody>
      </p:sp>
      <p:sp>
        <p:nvSpPr>
          <p:cNvPr id="4" name="Rectangle 3">
            <a:extLst>
              <a:ext uri="{FF2B5EF4-FFF2-40B4-BE49-F238E27FC236}">
                <a16:creationId xmlns:a16="http://schemas.microsoft.com/office/drawing/2014/main" id="{0D1F9BEE-B7DA-4E6B-8844-FC402982FCE1}"/>
              </a:ext>
            </a:extLst>
          </p:cNvPr>
          <p:cNvSpPr/>
          <p:nvPr/>
        </p:nvSpPr>
        <p:spPr>
          <a:xfrm rot="21121081">
            <a:off x="62751" y="-259977"/>
            <a:ext cx="1206649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C93EC44-D48A-4010-8509-E4BFBA67106A}"/>
              </a:ext>
            </a:extLst>
          </p:cNvPr>
          <p:cNvSpPr/>
          <p:nvPr/>
        </p:nvSpPr>
        <p:spPr>
          <a:xfrm>
            <a:off x="3669290" y="484193"/>
            <a:ext cx="4853445" cy="1323439"/>
          </a:xfrm>
          <a:prstGeom prst="rect">
            <a:avLst/>
          </a:prstGeom>
          <a:noFill/>
        </p:spPr>
        <p:txBody>
          <a:bodyPr wrap="none" lIns="91440" tIns="45720" rIns="91440" bIns="45720">
            <a:spAutoFit/>
          </a:bodyPr>
          <a:lstStyle/>
          <a:p>
            <a:pPr algn="ctr"/>
            <a:r>
              <a:rPr lang="en-US" sz="800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p:txBody>
      </p:sp>
      <p:sp>
        <p:nvSpPr>
          <p:cNvPr id="6" name="TextBox 5">
            <a:extLst>
              <a:ext uri="{FF2B5EF4-FFF2-40B4-BE49-F238E27FC236}">
                <a16:creationId xmlns:a16="http://schemas.microsoft.com/office/drawing/2014/main" id="{AC31986D-CEF4-46A6-B626-9A1BA3AD8CD3}"/>
              </a:ext>
            </a:extLst>
          </p:cNvPr>
          <p:cNvSpPr txBox="1"/>
          <p:nvPr/>
        </p:nvSpPr>
        <p:spPr>
          <a:xfrm>
            <a:off x="294500" y="1708681"/>
            <a:ext cx="11602996" cy="4031873"/>
          </a:xfrm>
          <a:prstGeom prst="rect">
            <a:avLst/>
          </a:prstGeom>
          <a:noFill/>
        </p:spPr>
        <p:txBody>
          <a:bodyPr wrap="square" rtlCol="0">
            <a:spAutoFit/>
          </a:bodyPr>
          <a:lstStyle/>
          <a:p>
            <a:r>
              <a:rPr lang="en-GB" sz="1600" dirty="0" err="1"/>
              <a:t>Barland</a:t>
            </a:r>
            <a:r>
              <a:rPr lang="en-GB" sz="1600" dirty="0"/>
              <a:t>, J., 2020. Innovation of New Revenue Streams in Digital Media. </a:t>
            </a:r>
            <a:r>
              <a:rPr lang="en-GB" sz="1600" i="1" dirty="0" err="1"/>
              <a:t>Nordicom</a:t>
            </a:r>
            <a:r>
              <a:rPr lang="en-GB" sz="1600" i="1" dirty="0"/>
              <a:t> Review</a:t>
            </a:r>
            <a:r>
              <a:rPr lang="en-GB" sz="1600" dirty="0"/>
              <a:t>, [online] 34(s1), pp.99-111. Available at: &lt;https://content.sciendo.com/view/journals/nor/34/s1/article-p99.xml?language=en&gt; [Accessed 23 May 2020]. </a:t>
            </a:r>
            <a:br>
              <a:rPr lang="en-GB" sz="1600" dirty="0"/>
            </a:br>
            <a:endParaRPr lang="en-GB" sz="1600" dirty="0"/>
          </a:p>
          <a:p>
            <a:r>
              <a:rPr lang="en-GB" sz="1600" dirty="0"/>
              <a:t>CMA, 2019. </a:t>
            </a:r>
            <a:r>
              <a:rPr lang="en-GB" sz="1600" i="1" dirty="0"/>
              <a:t>Online Platforms And Digital Advertising</a:t>
            </a:r>
            <a:r>
              <a:rPr lang="en-GB" sz="1600" dirty="0"/>
              <a:t>. Market Study Interim Report. [online] London: Competition and Market's Authority. Available at: &lt;https://assets.publishing.service.gov.uk/media/5dfa0580ed915d0933009761/Interim_report.pdf&gt; [Accessed 23 May 2020].</a:t>
            </a:r>
            <a:br>
              <a:rPr lang="en-GB" sz="1600" dirty="0"/>
            </a:br>
            <a:endParaRPr lang="en-GB" sz="1600" dirty="0"/>
          </a:p>
          <a:p>
            <a:r>
              <a:rPr lang="en-GB" sz="1600" dirty="0"/>
              <a:t>Deloitte, 2017. </a:t>
            </a:r>
            <a:r>
              <a:rPr lang="en-GB" sz="1600" i="1" dirty="0"/>
              <a:t>Disruptions In Retail Through Digital Transformation</a:t>
            </a:r>
            <a:r>
              <a:rPr lang="en-GB" sz="1600" dirty="0"/>
              <a:t>. Reimagining the Store of the Future. [online] Deloitte. Available at: &lt;https://www2.deloitte.com/content/dam/Deloitte/in/Documents/CIP/in-cip-disruptions-in-retail-noexp.pdf&gt; [Accessed 23 May 2020].</a:t>
            </a:r>
            <a:br>
              <a:rPr lang="en-GB" sz="1600" dirty="0"/>
            </a:br>
            <a:r>
              <a:rPr lang="en-GB" sz="1600" dirty="0"/>
              <a:t> </a:t>
            </a:r>
          </a:p>
          <a:p>
            <a:r>
              <a:rPr lang="en-GB" sz="1600" dirty="0" err="1"/>
              <a:t>Heinsz</a:t>
            </a:r>
            <a:r>
              <a:rPr lang="en-GB" sz="1600" dirty="0"/>
              <a:t>, W. and </a:t>
            </a:r>
            <a:r>
              <a:rPr lang="en-GB" sz="1600" dirty="0" err="1"/>
              <a:t>Zelner</a:t>
            </a:r>
            <a:r>
              <a:rPr lang="en-GB" sz="1600" dirty="0"/>
              <a:t>, B., 2010. </a:t>
            </a:r>
            <a:r>
              <a:rPr lang="en-GB" sz="1600" i="1" dirty="0"/>
              <a:t>The Hidden Risks In Emerging Markets</a:t>
            </a:r>
            <a:r>
              <a:rPr lang="en-GB" sz="1600" dirty="0"/>
              <a:t>. [online] Harvard Business Review. Available at: &lt;https://hbr.org/2010/04/the-hidden-risks-in-emerging-markets&gt; [Accessed 23 May 2020].</a:t>
            </a:r>
            <a:br>
              <a:rPr lang="en-GB" sz="1600" dirty="0"/>
            </a:br>
            <a:endParaRPr lang="en-GB" sz="1600" dirty="0"/>
          </a:p>
          <a:p>
            <a:r>
              <a:rPr lang="en-GB" sz="1600" dirty="0" err="1"/>
              <a:t>Kalogeropoulos</a:t>
            </a:r>
            <a:r>
              <a:rPr lang="en-GB" sz="1600" dirty="0"/>
              <a:t>, A., 2019. </a:t>
            </a:r>
            <a:r>
              <a:rPr lang="en-GB" sz="1600" i="1" dirty="0"/>
              <a:t>How Younger Generations Consume News Differently</a:t>
            </a:r>
            <a:r>
              <a:rPr lang="en-GB" sz="1600" dirty="0"/>
              <a:t>. [online] Digital News Report. Available at: &lt;http://www.digitalnewsreport.org/survey/2019/how-younger-generations-consume-news-differently/&gt; [Accessed 23 May 2020]. </a:t>
            </a:r>
            <a:br>
              <a:rPr lang="en-GB" sz="1600" dirty="0"/>
            </a:br>
            <a:endParaRPr lang="en-GB" sz="1600" dirty="0"/>
          </a:p>
          <a:p>
            <a:endParaRPr lang="en-GB" sz="1600" dirty="0"/>
          </a:p>
        </p:txBody>
      </p:sp>
    </p:spTree>
    <p:extLst>
      <p:ext uri="{BB962C8B-B14F-4D97-AF65-F5344CB8AC3E}">
        <p14:creationId xmlns:p14="http://schemas.microsoft.com/office/powerpoint/2010/main" val="3739691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lt">
                                    <p:tmAbs val="100"/>
                                  </p:iterate>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par>
                          <p:cTn id="7" fill="hold">
                            <p:stCondLst>
                              <p:cond delay="901"/>
                            </p:stCondLst>
                            <p:childTnLst>
                              <p:par>
                                <p:cTn id="8" presetID="22" presetClass="entr" presetSubtype="1" fill="hold" grpId="0" nodeType="after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ipe(up)">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EBA2F25-521E-4B97-BE50-924A057953C4}"/>
              </a:ext>
            </a:extLst>
          </p:cNvPr>
          <p:cNvSpPr/>
          <p:nvPr/>
        </p:nvSpPr>
        <p:spPr>
          <a:xfrm rot="21121081">
            <a:off x="62751" y="-259977"/>
            <a:ext cx="1206649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EAD872CF-4357-4ADF-BC85-FE1FE18EBF17}"/>
              </a:ext>
            </a:extLst>
          </p:cNvPr>
          <p:cNvSpPr txBox="1"/>
          <p:nvPr/>
        </p:nvSpPr>
        <p:spPr>
          <a:xfrm>
            <a:off x="374819" y="1223319"/>
            <a:ext cx="11442357" cy="5016758"/>
          </a:xfrm>
          <a:prstGeom prst="rect">
            <a:avLst/>
          </a:prstGeom>
          <a:noFill/>
        </p:spPr>
        <p:txBody>
          <a:bodyPr wrap="square" rtlCol="0">
            <a:spAutoFit/>
          </a:bodyPr>
          <a:lstStyle/>
          <a:p>
            <a:r>
              <a:rPr lang="en-GB" sz="1600" dirty="0" err="1"/>
              <a:t>Mediaique</a:t>
            </a:r>
            <a:r>
              <a:rPr lang="en-GB" sz="1600" dirty="0"/>
              <a:t>, 2018. </a:t>
            </a:r>
            <a:r>
              <a:rPr lang="en-GB" sz="1600" i="1" dirty="0"/>
              <a:t>Department For Digital, Culture, Media &amp; Sport</a:t>
            </a:r>
            <a:r>
              <a:rPr lang="en-GB" sz="1600" dirty="0"/>
              <a:t>. Overview of recent dynamics in the UK press market. [online] London: </a:t>
            </a:r>
            <a:r>
              <a:rPr lang="en-GB" sz="1600" dirty="0" err="1"/>
              <a:t>Mediaque</a:t>
            </a:r>
            <a:r>
              <a:rPr lang="en-GB" sz="1600" dirty="0"/>
              <a:t>, pp.11-21. Available at: &lt;https://assets.publishing.service.gov.uk/government/uploads/system/uploads/attachment_data/file/778155/180621_Mediatique_-_Overview_of_recent_dynamics_in_the_UK_press_market_-_Report_for_DCMS.pdf&gt; [Accessed 23 May 2020].</a:t>
            </a:r>
          </a:p>
          <a:p>
            <a:endParaRPr lang="en-GB" sz="1600" dirty="0"/>
          </a:p>
          <a:p>
            <a:r>
              <a:rPr lang="en-GB" sz="1600" dirty="0"/>
              <a:t>OECD, 2015. </a:t>
            </a:r>
            <a:r>
              <a:rPr lang="en-GB" sz="1600" i="1" dirty="0"/>
              <a:t>Intellectual Property's Economic Impact</a:t>
            </a:r>
            <a:r>
              <a:rPr lang="en-GB" sz="1600" dirty="0"/>
              <a:t>. Chapter 5. [online] OECD, pp.209-312. Available at: &lt;https://www.oecd.org/sti/ieconomy/Chapter5-KBC2-IP.pdf&gt; [Accessed 23 May 2020].</a:t>
            </a:r>
            <a:br>
              <a:rPr lang="en-GB" sz="1600" dirty="0"/>
            </a:br>
            <a:endParaRPr lang="en-GB" sz="1600" dirty="0"/>
          </a:p>
          <a:p>
            <a:r>
              <a:rPr lang="en-GB" sz="1600" dirty="0"/>
              <a:t>Perkins, B. and Fenech, C., 2014. </a:t>
            </a:r>
            <a:r>
              <a:rPr lang="en-GB" sz="1600" i="1" dirty="0"/>
              <a:t>The Deloitte Customer Review</a:t>
            </a:r>
            <a:r>
              <a:rPr lang="en-GB" sz="1600" dirty="0"/>
              <a:t>. The Growing Power of Consumers. [online] London: Deloitte. Available at: &lt;https://www2.deloitte.com/content/dam/Deloitte/uk/Documents/consumer-business/consumer-review-8-the-growing-power-of-consumers.pdf&gt; [Accessed 23 May 2020].</a:t>
            </a:r>
            <a:br>
              <a:rPr lang="en-GB" sz="1600" dirty="0"/>
            </a:br>
            <a:endParaRPr lang="en-GB" sz="1600" dirty="0"/>
          </a:p>
          <a:p>
            <a:r>
              <a:rPr lang="en-GB" sz="1600" dirty="0"/>
              <a:t>Porter, M., 1979. </a:t>
            </a:r>
            <a:r>
              <a:rPr lang="en-GB" sz="1600" i="1" dirty="0"/>
              <a:t>How Competitive Forces Shape Strategy</a:t>
            </a:r>
            <a:r>
              <a:rPr lang="en-GB" sz="1600" dirty="0"/>
              <a:t>. [online] Harvard Business Review. Available at: &lt;https://hbr.org/1979/03/how-competitive-forces-shape-strategy&gt; [Accessed 23 May 2020].</a:t>
            </a:r>
            <a:br>
              <a:rPr lang="en-GB" sz="1600" dirty="0"/>
            </a:br>
            <a:endParaRPr lang="en-GB" sz="1600" dirty="0"/>
          </a:p>
          <a:p>
            <a:r>
              <a:rPr lang="en-GB" sz="1600" dirty="0"/>
              <a:t>Schneider, G., 2009. </a:t>
            </a:r>
            <a:r>
              <a:rPr lang="en-GB" sz="1600" i="1" dirty="0"/>
              <a:t>Electron Commerce</a:t>
            </a:r>
            <a:r>
              <a:rPr lang="en-GB" sz="1600" dirty="0"/>
              <a:t>. 8th ed. Boston: Cengage Learning, Inc., p.122.</a:t>
            </a:r>
            <a:br>
              <a:rPr lang="en-GB" sz="1600" dirty="0"/>
            </a:br>
            <a:endParaRPr lang="en-GB" sz="1600" dirty="0"/>
          </a:p>
          <a:p>
            <a:r>
              <a:rPr lang="en-GB" sz="1600" dirty="0"/>
              <a:t>Skog, D., </a:t>
            </a:r>
            <a:r>
              <a:rPr lang="en-GB" sz="1600" dirty="0" err="1"/>
              <a:t>Wimelius</a:t>
            </a:r>
            <a:r>
              <a:rPr lang="en-GB" sz="1600" dirty="0"/>
              <a:t>, H. and Sandberg, J., 2018. Digital Disruption. </a:t>
            </a:r>
            <a:r>
              <a:rPr lang="en-GB" sz="1600" i="1" dirty="0"/>
              <a:t>Business &amp; Information Systems Engineering</a:t>
            </a:r>
            <a:r>
              <a:rPr lang="en-GB" sz="1600" dirty="0"/>
              <a:t>, [online] 60(5), pp.431-437. Available at: &lt;https://link.springer.com/article/10.1007%2Fs12599-018-0550-4&gt; [Accessed 23 May 2020].</a:t>
            </a:r>
          </a:p>
          <a:p>
            <a:endParaRPr lang="en-GB" sz="1600" dirty="0"/>
          </a:p>
        </p:txBody>
      </p:sp>
    </p:spTree>
    <p:extLst>
      <p:ext uri="{BB962C8B-B14F-4D97-AF65-F5344CB8AC3E}">
        <p14:creationId xmlns:p14="http://schemas.microsoft.com/office/powerpoint/2010/main" val="2744107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2" ma:contentTypeDescription="Create a new document." ma:contentTypeScope="" ma:versionID="0a50801ffc88f43f06a0d52c6de40299">
  <xsd:schema xmlns:xsd="http://www.w3.org/2001/XMLSchema" xmlns:xs="http://www.w3.org/2001/XMLSchema" xmlns:p="http://schemas.microsoft.com/office/2006/metadata/properties" xmlns:ns3="38a49699-8251-46aa-85ce-476a66afaff0" targetNamespace="http://schemas.microsoft.com/office/2006/metadata/properties" ma:root="true" ma:fieldsID="bb3609a59f3c37bd47fc9871ecd4da38" ns3:_="">
    <xsd:import namespace="38a49699-8251-46aa-85ce-476a66afaff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086FAAB-4D03-4CEB-BB5B-EA78D460BC9F}">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96610310-0947-43F4-8095-4B606B1BCB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a49699-8251-46aa-85ce-476a66afaf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84BEDED-9FC5-4D22-8E51-EADE001FDE6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2707</TotalTime>
  <Words>2156</Words>
  <Application>Microsoft Office PowerPoint</Application>
  <PresentationFormat>Widescreen</PresentationFormat>
  <Paragraphs>94</Paragraphs>
  <Slides>14</Slides>
  <Notes>12</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Bahnschrift SemiBold SemiConden</vt:lpstr>
      <vt:lpstr>Bradley Hand ITC</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External Environment</dc:title>
  <dc:creator>Nicole Williams</dc:creator>
  <cp:lastModifiedBy>Nicole Williams</cp:lastModifiedBy>
  <cp:revision>6</cp:revision>
  <dcterms:created xsi:type="dcterms:W3CDTF">2020-05-22T16:47:27Z</dcterms:created>
  <dcterms:modified xsi:type="dcterms:W3CDTF">2020-05-24T14:15:55Z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0x0101009838E74B3C9A834F8A8E47B0BD2580C3</vt:lpwstr>
  </property>
</Properties>
</file>