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tags/tag13.xml" ContentType="application/vnd.openxmlformats-officedocument.presentationml.tags+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handoutMasterIdLst>
    <p:handoutMasterId r:id="rId17"/>
  </p:handoutMasterIdLst>
  <p:sldIdLst>
    <p:sldId id="389" r:id="rId2"/>
    <p:sldId id="355" r:id="rId3"/>
    <p:sldId id="377" r:id="rId4"/>
    <p:sldId id="378" r:id="rId5"/>
    <p:sldId id="379" r:id="rId6"/>
    <p:sldId id="380" r:id="rId7"/>
    <p:sldId id="381" r:id="rId8"/>
    <p:sldId id="382" r:id="rId9"/>
    <p:sldId id="383" r:id="rId10"/>
    <p:sldId id="384" r:id="rId11"/>
    <p:sldId id="385" r:id="rId12"/>
    <p:sldId id="386" r:id="rId13"/>
    <p:sldId id="387" r:id="rId14"/>
    <p:sldId id="388" r:id="rId15"/>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56" userDrawn="1">
          <p15:clr>
            <a:srgbClr val="A4A3A4"/>
          </p15:clr>
        </p15:guide>
        <p15:guide id="2" pos="2871" userDrawn="1">
          <p15:clr>
            <a:srgbClr val="A4A3A4"/>
          </p15:clr>
        </p15:guide>
        <p15:guide id="3" pos="419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9581"/>
    <a:srgbClr val="FBCAC0"/>
    <a:srgbClr val="FFFFFF"/>
    <a:srgbClr val="A9BD7A"/>
    <a:srgbClr val="8CB5C7"/>
    <a:srgbClr val="A2BBBC"/>
    <a:srgbClr val="F9CDB7"/>
    <a:srgbClr val="F5F6F7"/>
    <a:srgbClr val="DFBB7E"/>
    <a:srgbClr val="57586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10" autoAdjust="0"/>
    <p:restoredTop sz="74902" autoAdjust="0"/>
  </p:normalViewPr>
  <p:slideViewPr>
    <p:cSldViewPr snapToGrid="0" showGuides="1">
      <p:cViewPr varScale="1">
        <p:scale>
          <a:sx n="73" d="100"/>
          <a:sy n="73" d="100"/>
        </p:scale>
        <p:origin x="1044" y="52"/>
      </p:cViewPr>
      <p:guideLst>
        <p:guide orient="horz" pos="2356"/>
        <p:guide pos="2871"/>
        <p:guide pos="419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96C064A-D61B-4B21-B757-51A9B82445B8}" type="datetimeFigureOut">
              <a:rPr lang="en-US" smtClean="0"/>
              <a:t>2/27/2026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0305E07-67EA-4042-A3F6-853A8AD8D209}" type="slidenum">
              <a:rPr lang="en-US" smtClean="0"/>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ea typeface="Arial" panose="020B0604020202020204" pitchFamily="34" charset="0"/>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ea typeface="Arial" panose="020B0604020202020204" pitchFamily="34" charset="0"/>
              </a:defRPr>
            </a:lvl1pPr>
          </a:lstStyle>
          <a:p>
            <a:fld id="{D738C470-B55A-489B-8113-F36022DD8D65}" type="datetimeFigureOut">
              <a:rPr lang="zh-CN" altLang="en-US" smtClean="0"/>
              <a:t>2026/2/27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ea typeface="Arial" panose="020B0604020202020204" pitchFamily="34" charset="0"/>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ea typeface="Arial" panose="020B0604020202020204" pitchFamily="34" charset="0"/>
              </a:defRPr>
            </a:lvl1pPr>
          </a:lstStyle>
          <a:p>
            <a:fld id="{EC2AE171-009D-4625-A5DB-66ED84F597EF}"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Arial" panose="020B0604020202020204" pitchFamily="34" charset="0"/>
        <a:cs typeface="+mn-cs"/>
      </a:defRPr>
    </a:lvl1pPr>
    <a:lvl2pPr marL="457200" algn="l" defTabSz="914400" rtl="0" eaLnBrk="1" latinLnBrk="0" hangingPunct="1">
      <a:defRPr sz="1200" kern="1200">
        <a:solidFill>
          <a:schemeClr val="tx1"/>
        </a:solidFill>
        <a:latin typeface="Arial" panose="020B0604020202020204" pitchFamily="34" charset="0"/>
        <a:ea typeface="Arial" panose="020B0604020202020204" pitchFamily="34" charset="0"/>
        <a:cs typeface="+mn-cs"/>
      </a:defRPr>
    </a:lvl2pPr>
    <a:lvl3pPr marL="914400" algn="l" defTabSz="914400" rtl="0" eaLnBrk="1" latinLnBrk="0" hangingPunct="1">
      <a:defRPr sz="1200" kern="1200">
        <a:solidFill>
          <a:schemeClr val="tx1"/>
        </a:solidFill>
        <a:latin typeface="Arial" panose="020B0604020202020204" pitchFamily="34" charset="0"/>
        <a:ea typeface="Arial" panose="020B0604020202020204" pitchFamily="34" charset="0"/>
        <a:cs typeface="+mn-cs"/>
      </a:defRPr>
    </a:lvl3pPr>
    <a:lvl4pPr marL="1371600" algn="l" defTabSz="914400" rtl="0" eaLnBrk="1" latinLnBrk="0" hangingPunct="1">
      <a:defRPr sz="1200" kern="1200">
        <a:solidFill>
          <a:schemeClr val="tx1"/>
        </a:solidFill>
        <a:latin typeface="Arial" panose="020B0604020202020204" pitchFamily="34" charset="0"/>
        <a:ea typeface="Arial" panose="020B0604020202020204" pitchFamily="34" charset="0"/>
        <a:cs typeface="+mn-cs"/>
      </a:defRPr>
    </a:lvl4pPr>
    <a:lvl5pPr marL="1828800" algn="l" defTabSz="914400" rtl="0" eaLnBrk="1" latinLnBrk="0" hangingPunct="1">
      <a:defRPr sz="1200" kern="1200">
        <a:solidFill>
          <a:schemeClr val="tx1"/>
        </a:solidFill>
        <a:latin typeface="Arial" panose="020B0604020202020204" pitchFamily="34" charset="0"/>
        <a:ea typeface="Arial" panose="020B0604020202020204" pitchFamily="34"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US" alt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Studying the leadership case of Edith Heard, her leadership style can be characterised as participative, reflecting an inclusive and collaborative approach to working in the lab research. According to Stojkovski (2023), participative leaders appreciate different viewpoints, while acknowledging contributions made by others and valuing joint initiatives to fulfil a shared objective. In Edith Heard’s case, by recognising that her lab colleagues work with her rather than for her, Heard demonstrates these traits by highlighting their teamwork and respect for one another (Cookson, 2022). This way of thinking encourages creativity and dedication while coordinating individual contributions with more general research goals. It also improves trust, motivation, and intellectual interaction in the lab.</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Referring to the Google case study, employees at Google are required to be innovative, for which they have to create new ideas, concepts and work on them. A consistent pressure to innovate incurs individualistic stress and burden and makes it difficult to align with the team effectively (Kim, 2020). Moreover, overlapping responsibilities in the team creates misunderstanding of what individuals should do, and this poses collaboration barriers in the team. The role of leaders becomes crucial in understanding the emotional feelings of individuals. The need for EI with a leader becomes important to manage employees through communication, navigate complex social dynamics, which leads to enhanced team collaboration.</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Based on the Google case, this slide discusses the importance of EI in leadership. Goleman's EI paradigm offers democratic leadership's psychological underpinnings. Social competence, empathy, and emotional awareness allow leaders to foster workplaces that are open, transparent, and cooperative (Ulu</a:t>
            </a:r>
            <a:r>
              <a:rPr lang="en-US" altLang="en-US"/>
              <a:t>ç</a:t>
            </a:r>
            <a:r>
              <a:rPr lang="en-US" altLang="en-GB"/>
              <a:t>, 2023). Empathy helps democratic leaders at Google to engage and understand diverse opinions while making decisions, and apply social skills to ensure team collaboration. A democratic leader can also be self-aware to ensure control/manage their own emotions, and self-regulate to fairly manage the team, and resolve conflicts. Lastly, motivational elements allow democratic leaders to empower/inspire others to actively engage the team, and motivate them to collaborate with the members in varied situations.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By strategically shifting Microsoft toward artificial intelligence and cloud computing while encouraging creativity, teamwork, and empathy throughout the company, Satya Nadella exemplifies transformative leadership (Adenekan, 2025). In 2014, his leadership sparked a significant culture shift that improved employees' capacities and brought them into line with a growth-oriented strategy. Changing the culture from a strict "know-it-all" mentality to a cooperative "learn-it-all" ethic. As per Liu (2023), Nadella promoted ongoing education, experimentation, and information exchange. This cultural shift improved performance, cooperation, and flexibility, allowing Microsoft to stay inventive and competitive in a quickly changing technology environment.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Based on the Microsoft case, this slide discusses the importance of CQ in leadership.. The CQ model has 4 factors, motivational, meaning a person is self-motivated, interested to work in a multicultural situation. Cognitive factor posits the knowledge of individuals to work in a conventional cross/multicultural work setting, and metacognitive factor explains the awareness of an individual on how to plan and work functionally in a diverse cultural workplace (Zhang et al., 2017). Lastly, behavioural factors show an individual’s capability to adapt and engage in a diverse cultural setting through their verbal and non-verbal abilities. In order to implement a Theory Z management philosophy, like in Microsoft, CQ guarantees the successful implementation of long-term, participative, and trust-based management techniques in a variety of cultural situations.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Starbucks has to balance the need for worldwide standardisation with local customer preferences throughout its various operational regions (Xu, 2020). The company is often required to modify its products and prices in price-sensitive markets due to differing service expectations, which may unintentionally impact the perceived quality of the services and the consistency of the brand. Applying Henri Fayol's 14 administrative management principles is sometimes seen as inflexible in dynamic settings; applying them could make striking this balance even more difficult. Innovation and employee capability development may be hampered in quickly evolving global markets by their minimal attention to human psychology and employee empowerment.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Airbnb has been criticised for alleged racial and ethnic bias by certain hosts, which raises questions about the platform's inclusivity and fairness (Morris, 2024). Moreover, its algorithms for matching accommodations have been criticised for their uneven matching patterns, which have been linked to prejudice and have an impact on community diversity and local housing costs. In response, CEO Brian Chesky strives to strike a balance between centralised authority and inclusivity by implementing a participative leadership style. In order to resolve ethical issues, enhance algorithmic transparency, and strengthen confidence throughout Airbnb's worldwide marketplace ecosystem, he aims to promote stakeholder involvement while retaining strategic control.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According to Asno and Sary (2023), autocratic leadership is characterised by a top-down decision-making process, centralised authority, and complete control over subordinates. Efficiency, stringent oversight, and precise task completion are prioritised in this approach, which frequently lacks flexibility and restricts employee participation in decision-making. On the other hand, participative leadership encourages employees to share their thoughts and opinions and emphasises teamwork (Wang et al., 2022). Participatory leaders improve commitment, morale, and creativity by encouraging adaptable operations and exhibiting team values. Therefore, in dynamic organisational environments, participative leadership enhances engagement and adaptation, whereas authoritarian leadership guarantees speed and control.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Theory Y can be applicable in the management styles of Google and Airbnb. Here, employees in the companies are considered innovative, self-aware, and motivated; however, leaders like Mr Chesky (Airbnb) and Mr Pichai (Google) can develop strategies to uplift employee morale like career development scopes, to ensure their productivity increases. Companies like Microsoft and Starbucks can apply the Theory Z management philosophy, which ensures that long-term, participative, and trust-based management strategies are successfully implemented in a range of cultural contexts.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For leaders at Google, Microsoft, Airbnb and Starbucks, to strike a balance between innovation and staff well-being, they should value EI and CQ comprehensively. It will be important to eliminate redundant tasks, and clarifying roles can reduce stress and enhance teamwork at Google. Leaders at Microsoft can maintain inclusive worldwide teamwork by developing their Cultural Intelligence. If Starbucks wants to empower its employees in dynamic markets, it needs to go beyond strict administrative rules. Airbnb's management needs to implement anti-bias measures and improve algorithmic transparency.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Google's innovation focus and Microsoft's cultural shift improved engagement and competitiveness. But ambiguous roles, undue pressure to innovate, and Airbnb's prejudice undermined cooperation and trust. Although it raised morale, participatory leadership was not as successful in maintaining long-term organisational performance because it lacked adequate structural clarity, ethical protections, and emotional control.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a:t>Summarising the cases, innovation, teamwork, and cultural development are all improved by transformational and participatory leadership. However, ineffectiveness is decreased by ambiguous institutions, pressure to innovate, cultural rigidity, and ethical issues. Across dynamic global situations, integrating trust-based management techniques, emotional intelligence, and cultural intelligence improves organisational sustainability over the long term, employee morale, adaptability, and inclusivity. </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US" alt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图片占位符 2"/>
          <p:cNvSpPr>
            <a:spLocks noGrp="1"/>
          </p:cNvSpPr>
          <p:nvPr>
            <p:ph type="pic" sz="quarter" idx="10"/>
          </p:nvPr>
        </p:nvSpPr>
        <p:spPr>
          <a:xfrm>
            <a:off x="146050" y="1274324"/>
            <a:ext cx="3355907" cy="1711697"/>
          </a:xfrm>
        </p:spPr>
        <p:txBody>
          <a:bodyPr/>
          <a:lstStyle/>
          <a:p>
            <a:endParaRPr lang="zh-CN" altLang="en-US"/>
          </a:p>
        </p:txBody>
      </p:sp>
      <p:sp>
        <p:nvSpPr>
          <p:cNvPr id="4" name="矩形 3"/>
          <p:cNvSpPr/>
          <p:nvPr userDrawn="1"/>
        </p:nvSpPr>
        <p:spPr>
          <a:xfrm>
            <a:off x="3570051" y="1274324"/>
            <a:ext cx="5427899" cy="17116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图片占位符 2"/>
          <p:cNvSpPr>
            <a:spLocks noGrp="1"/>
          </p:cNvSpPr>
          <p:nvPr>
            <p:ph type="pic" sz="quarter" idx="12"/>
          </p:nvPr>
        </p:nvSpPr>
        <p:spPr>
          <a:xfrm>
            <a:off x="146050" y="3180944"/>
            <a:ext cx="2256682" cy="1711697"/>
          </a:xfrm>
        </p:spPr>
        <p:txBody>
          <a:bodyPr/>
          <a:lstStyle/>
          <a:p>
            <a:endParaRPr lang="zh-CN" altLang="en-US"/>
          </a:p>
        </p:txBody>
      </p:sp>
      <p:sp>
        <p:nvSpPr>
          <p:cNvPr id="7" name="矩形 6"/>
          <p:cNvSpPr/>
          <p:nvPr userDrawn="1"/>
        </p:nvSpPr>
        <p:spPr>
          <a:xfrm>
            <a:off x="2553510" y="3180944"/>
            <a:ext cx="4036980" cy="17116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图片占位符 2"/>
          <p:cNvSpPr>
            <a:spLocks noGrp="1"/>
          </p:cNvSpPr>
          <p:nvPr>
            <p:ph type="pic" sz="quarter" idx="13"/>
          </p:nvPr>
        </p:nvSpPr>
        <p:spPr>
          <a:xfrm>
            <a:off x="6741268" y="3180944"/>
            <a:ext cx="2256682" cy="1711697"/>
          </a:xfrm>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title">
    <p:spTree>
      <p:nvGrpSpPr>
        <p:cNvPr id="1" name=""/>
        <p:cNvGrpSpPr/>
        <p:nvPr/>
      </p:nvGrpSpPr>
      <p:grpSpPr>
        <a:xfrm>
          <a:off x="0" y="0"/>
          <a:ext cx="0" cy="0"/>
          <a:chOff x="0" y="0"/>
          <a:chExt cx="0" cy="0"/>
        </a:xfrm>
      </p:grpSpPr>
      <p:sp>
        <p:nvSpPr>
          <p:cNvPr id="7" name="图片占位符 2"/>
          <p:cNvSpPr>
            <a:spLocks noGrp="1"/>
          </p:cNvSpPr>
          <p:nvPr>
            <p:ph type="pic" sz="quarter" idx="10"/>
          </p:nvPr>
        </p:nvSpPr>
        <p:spPr>
          <a:xfrm>
            <a:off x="116391" y="1447507"/>
            <a:ext cx="2195367" cy="1621276"/>
          </a:xfrm>
        </p:spPr>
        <p:txBody>
          <a:bodyPr/>
          <a:lstStyle/>
          <a:p>
            <a:endParaRPr lang="zh-CN" altLang="en-US"/>
          </a:p>
        </p:txBody>
      </p:sp>
      <p:sp>
        <p:nvSpPr>
          <p:cNvPr id="9" name="图片占位符 2"/>
          <p:cNvSpPr>
            <a:spLocks noGrp="1"/>
          </p:cNvSpPr>
          <p:nvPr>
            <p:ph type="pic" sz="quarter" idx="11"/>
          </p:nvPr>
        </p:nvSpPr>
        <p:spPr>
          <a:xfrm>
            <a:off x="2349089" y="1447507"/>
            <a:ext cx="2195367" cy="1621276"/>
          </a:xfrm>
        </p:spPr>
        <p:txBody>
          <a:bodyPr/>
          <a:lstStyle/>
          <a:p>
            <a:endParaRPr lang="zh-CN" altLang="en-US"/>
          </a:p>
        </p:txBody>
      </p:sp>
      <p:sp>
        <p:nvSpPr>
          <p:cNvPr id="10" name="图片占位符 2"/>
          <p:cNvSpPr>
            <a:spLocks noGrp="1"/>
          </p:cNvSpPr>
          <p:nvPr>
            <p:ph type="pic" sz="quarter" idx="12"/>
          </p:nvPr>
        </p:nvSpPr>
        <p:spPr>
          <a:xfrm>
            <a:off x="4581789" y="1447507"/>
            <a:ext cx="2195367" cy="1621276"/>
          </a:xfrm>
        </p:spPr>
        <p:txBody>
          <a:bodyPr/>
          <a:lstStyle/>
          <a:p>
            <a:endParaRPr lang="zh-CN" altLang="en-US"/>
          </a:p>
        </p:txBody>
      </p:sp>
      <p:sp>
        <p:nvSpPr>
          <p:cNvPr id="11" name="图片占位符 2"/>
          <p:cNvSpPr>
            <a:spLocks noGrp="1"/>
          </p:cNvSpPr>
          <p:nvPr>
            <p:ph type="pic" sz="quarter" idx="13"/>
          </p:nvPr>
        </p:nvSpPr>
        <p:spPr>
          <a:xfrm>
            <a:off x="6814488" y="1447507"/>
            <a:ext cx="2195367" cy="1621276"/>
          </a:xfrm>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p:spTree>
      <p:nvGrpSpPr>
        <p:cNvPr id="1" name=""/>
        <p:cNvGrpSpPr/>
        <p:nvPr/>
      </p:nvGrpSpPr>
      <p:grpSpPr>
        <a:xfrm>
          <a:off x="0" y="0"/>
          <a:ext cx="0" cy="0"/>
          <a:chOff x="0" y="0"/>
          <a:chExt cx="0" cy="0"/>
        </a:xfrm>
      </p:grpSpPr>
      <p:sp>
        <p:nvSpPr>
          <p:cNvPr id="10" name="图片占位符 2"/>
          <p:cNvSpPr>
            <a:spLocks noGrp="1"/>
          </p:cNvSpPr>
          <p:nvPr>
            <p:ph type="pic" sz="quarter" idx="12"/>
          </p:nvPr>
        </p:nvSpPr>
        <p:spPr>
          <a:xfrm>
            <a:off x="6688652" y="3385363"/>
            <a:ext cx="2195367" cy="1621276"/>
          </a:xfrm>
        </p:spPr>
        <p:txBody>
          <a:bodyPr/>
          <a:lstStyle/>
          <a:p>
            <a:endParaRPr lang="zh-CN" altLang="en-US"/>
          </a:p>
        </p:txBody>
      </p:sp>
      <p:sp>
        <p:nvSpPr>
          <p:cNvPr id="11" name="图片占位符 2"/>
          <p:cNvSpPr>
            <a:spLocks noGrp="1"/>
          </p:cNvSpPr>
          <p:nvPr>
            <p:ph type="pic" sz="quarter" idx="13"/>
          </p:nvPr>
        </p:nvSpPr>
        <p:spPr>
          <a:xfrm>
            <a:off x="6688653" y="298216"/>
            <a:ext cx="2195367" cy="2965102"/>
          </a:xfrm>
        </p:spPr>
        <p:txBody>
          <a:bodyPr/>
          <a:lstStyle/>
          <a:p>
            <a:endParaRPr lang="zh-CN" altLang="en-US"/>
          </a:p>
        </p:txBody>
      </p:sp>
      <p:sp>
        <p:nvSpPr>
          <p:cNvPr id="6" name="图片占位符 2"/>
          <p:cNvSpPr>
            <a:spLocks noGrp="1"/>
          </p:cNvSpPr>
          <p:nvPr>
            <p:ph type="pic" sz="quarter" idx="14"/>
          </p:nvPr>
        </p:nvSpPr>
        <p:spPr>
          <a:xfrm>
            <a:off x="4306179" y="301228"/>
            <a:ext cx="2195367" cy="1621276"/>
          </a:xfrm>
        </p:spPr>
        <p:txBody>
          <a:bodyPr/>
          <a:lstStyle/>
          <a:p>
            <a:endParaRPr lang="zh-CN" altLang="en-US"/>
          </a:p>
        </p:txBody>
      </p:sp>
      <p:sp>
        <p:nvSpPr>
          <p:cNvPr id="8" name="图片占位符 2"/>
          <p:cNvSpPr>
            <a:spLocks noGrp="1"/>
          </p:cNvSpPr>
          <p:nvPr>
            <p:ph type="pic" sz="quarter" idx="15"/>
          </p:nvPr>
        </p:nvSpPr>
        <p:spPr>
          <a:xfrm>
            <a:off x="4306179" y="2044549"/>
            <a:ext cx="2195367" cy="2965102"/>
          </a:xfrm>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p:spTree>
      <p:nvGrpSpPr>
        <p:cNvPr id="1" name=""/>
        <p:cNvGrpSpPr/>
        <p:nvPr/>
      </p:nvGrpSpPr>
      <p:grpSpPr>
        <a:xfrm>
          <a:off x="0" y="0"/>
          <a:ext cx="0" cy="0"/>
          <a:chOff x="0" y="0"/>
          <a:chExt cx="0" cy="0"/>
        </a:xfrm>
      </p:grpSpPr>
      <p:sp>
        <p:nvSpPr>
          <p:cNvPr id="7" name="图片占位符 2"/>
          <p:cNvSpPr>
            <a:spLocks noGrp="1"/>
          </p:cNvSpPr>
          <p:nvPr>
            <p:ph type="pic" sz="quarter" idx="10"/>
          </p:nvPr>
        </p:nvSpPr>
        <p:spPr>
          <a:xfrm>
            <a:off x="125269" y="1447507"/>
            <a:ext cx="2195367" cy="1621276"/>
          </a:xfrm>
        </p:spPr>
        <p:txBody>
          <a:bodyPr/>
          <a:lstStyle/>
          <a:p>
            <a:endParaRPr lang="zh-CN" altLang="en-US"/>
          </a:p>
        </p:txBody>
      </p:sp>
      <p:sp>
        <p:nvSpPr>
          <p:cNvPr id="9" name="图片占位符 2"/>
          <p:cNvSpPr>
            <a:spLocks noGrp="1"/>
          </p:cNvSpPr>
          <p:nvPr>
            <p:ph type="pic" sz="quarter" idx="11"/>
          </p:nvPr>
        </p:nvSpPr>
        <p:spPr>
          <a:xfrm>
            <a:off x="2357967" y="3123907"/>
            <a:ext cx="2195367" cy="1621276"/>
          </a:xfrm>
        </p:spPr>
        <p:txBody>
          <a:bodyPr/>
          <a:lstStyle/>
          <a:p>
            <a:endParaRPr lang="zh-CN" altLang="en-US"/>
          </a:p>
        </p:txBody>
      </p:sp>
      <p:sp>
        <p:nvSpPr>
          <p:cNvPr id="10" name="图片占位符 2"/>
          <p:cNvSpPr>
            <a:spLocks noGrp="1"/>
          </p:cNvSpPr>
          <p:nvPr>
            <p:ph type="pic" sz="quarter" idx="12"/>
          </p:nvPr>
        </p:nvSpPr>
        <p:spPr>
          <a:xfrm>
            <a:off x="4590667" y="1447507"/>
            <a:ext cx="2195367" cy="1621276"/>
          </a:xfrm>
        </p:spPr>
        <p:txBody>
          <a:bodyPr/>
          <a:lstStyle/>
          <a:p>
            <a:endParaRPr lang="zh-CN" altLang="en-US"/>
          </a:p>
        </p:txBody>
      </p:sp>
      <p:sp>
        <p:nvSpPr>
          <p:cNvPr id="11" name="图片占位符 2"/>
          <p:cNvSpPr>
            <a:spLocks noGrp="1"/>
          </p:cNvSpPr>
          <p:nvPr>
            <p:ph type="pic" sz="quarter" idx="13"/>
          </p:nvPr>
        </p:nvSpPr>
        <p:spPr>
          <a:xfrm>
            <a:off x="6823366" y="3123614"/>
            <a:ext cx="2195367" cy="1621276"/>
          </a:xfrm>
        </p:spPr>
        <p:txBody>
          <a:bodyPr/>
          <a:lstStyle/>
          <a:p>
            <a:endParaRPr lang="zh-CN" altLang="en-US"/>
          </a:p>
        </p:txBody>
      </p:sp>
      <p:sp>
        <p:nvSpPr>
          <p:cNvPr id="12" name="矩形 11"/>
          <p:cNvSpPr/>
          <p:nvPr userDrawn="1"/>
        </p:nvSpPr>
        <p:spPr>
          <a:xfrm>
            <a:off x="125268" y="3123614"/>
            <a:ext cx="2195367" cy="16212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userDrawn="1"/>
        </p:nvSpPr>
        <p:spPr>
          <a:xfrm>
            <a:off x="2357968" y="1447507"/>
            <a:ext cx="2195367" cy="16212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userDrawn="1"/>
        </p:nvSpPr>
        <p:spPr>
          <a:xfrm>
            <a:off x="4590666" y="3123614"/>
            <a:ext cx="2195367" cy="16212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userDrawn="1"/>
        </p:nvSpPr>
        <p:spPr>
          <a:xfrm>
            <a:off x="6823366" y="1447507"/>
            <a:ext cx="2195367" cy="16212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column content">
    <p:spTree>
      <p:nvGrpSpPr>
        <p:cNvPr id="1" name=""/>
        <p:cNvGrpSpPr/>
        <p:nvPr/>
      </p:nvGrpSpPr>
      <p:grpSpPr>
        <a:xfrm>
          <a:off x="0" y="0"/>
          <a:ext cx="0" cy="0"/>
          <a:chOff x="0" y="0"/>
          <a:chExt cx="0" cy="0"/>
        </a:xfrm>
      </p:grpSpPr>
      <p:sp>
        <p:nvSpPr>
          <p:cNvPr id="8" name="矩形 7"/>
          <p:cNvSpPr/>
          <p:nvPr userDrawn="1"/>
        </p:nvSpPr>
        <p:spPr>
          <a:xfrm>
            <a:off x="-13214" y="-9672"/>
            <a:ext cx="3032459" cy="51531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图片占位符 9"/>
          <p:cNvSpPr>
            <a:spLocks noGrp="1"/>
          </p:cNvSpPr>
          <p:nvPr>
            <p:ph type="pic" sz="quarter" idx="10"/>
          </p:nvPr>
        </p:nvSpPr>
        <p:spPr>
          <a:xfrm>
            <a:off x="3235083" y="726776"/>
            <a:ext cx="2803408" cy="1944701"/>
          </a:xfrm>
        </p:spPr>
        <p:txBody>
          <a:bodyPr/>
          <a:lstStyle/>
          <a:p>
            <a:endParaRPr lang="zh-CN" altLang="en-US"/>
          </a:p>
        </p:txBody>
      </p:sp>
      <p:sp>
        <p:nvSpPr>
          <p:cNvPr id="11" name="图片占位符 9"/>
          <p:cNvSpPr>
            <a:spLocks noGrp="1"/>
          </p:cNvSpPr>
          <p:nvPr>
            <p:ph type="pic" sz="quarter" idx="11"/>
          </p:nvPr>
        </p:nvSpPr>
        <p:spPr>
          <a:xfrm>
            <a:off x="3235083" y="2817079"/>
            <a:ext cx="2803408" cy="1944701"/>
          </a:xfrm>
        </p:spPr>
        <p:txBody>
          <a:bodyPr/>
          <a:lstStyle/>
          <a:p>
            <a:endParaRPr lang="zh-CN" altLang="en-US"/>
          </a:p>
        </p:txBody>
      </p:sp>
      <p:sp>
        <p:nvSpPr>
          <p:cNvPr id="12" name="图片占位符 9"/>
          <p:cNvSpPr>
            <a:spLocks noGrp="1"/>
          </p:cNvSpPr>
          <p:nvPr>
            <p:ph type="pic" sz="quarter" idx="12"/>
          </p:nvPr>
        </p:nvSpPr>
        <p:spPr>
          <a:xfrm>
            <a:off x="6142184" y="726776"/>
            <a:ext cx="2803408" cy="1944701"/>
          </a:xfrm>
        </p:spPr>
        <p:txBody>
          <a:bodyPr/>
          <a:lstStyle/>
          <a:p>
            <a:endParaRPr lang="zh-CN" altLang="en-US"/>
          </a:p>
        </p:txBody>
      </p:sp>
      <p:sp>
        <p:nvSpPr>
          <p:cNvPr id="13" name="图片占位符 9"/>
          <p:cNvSpPr>
            <a:spLocks noGrp="1"/>
          </p:cNvSpPr>
          <p:nvPr>
            <p:ph type="pic" sz="quarter" idx="13"/>
          </p:nvPr>
        </p:nvSpPr>
        <p:spPr>
          <a:xfrm>
            <a:off x="6142184" y="2817079"/>
            <a:ext cx="2803408" cy="1944701"/>
          </a:xfrm>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zh-CN" altLang="en-US"/>
              <a:t>单击此处编辑母版标题样式</a:t>
            </a:r>
            <a:endParaRPr lang="en-US" dirty="0"/>
          </a:p>
        </p:txBody>
      </p:sp>
      <p:sp>
        <p:nvSpPr>
          <p:cNvPr id="3" name="Text Placeholder 2"/>
          <p:cNvSpPr>
            <a:spLocks noGrp="1"/>
          </p:cNvSpPr>
          <p:nvPr>
            <p:ph type="body" idx="1" hasCustomPrompt="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编辑母版文本样式</a:t>
            </a:r>
          </a:p>
        </p:txBody>
      </p:sp>
      <p:sp>
        <p:nvSpPr>
          <p:cNvPr id="4" name="Content Placeholder 3"/>
          <p:cNvSpPr>
            <a:spLocks noGrp="1"/>
          </p:cNvSpPr>
          <p:nvPr>
            <p:ph sz="half" idx="2" hasCustomPrompt="1"/>
          </p:nvPr>
        </p:nvSpPr>
        <p:spPr>
          <a:xfrm>
            <a:off x="629842" y="1878806"/>
            <a:ext cx="3868340" cy="2763441"/>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hasCustomPrompt="1"/>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编辑母版文本样式</a:t>
            </a:r>
          </a:p>
        </p:txBody>
      </p:sp>
      <p:sp>
        <p:nvSpPr>
          <p:cNvPr id="6" name="Content Placeholder 5"/>
          <p:cNvSpPr>
            <a:spLocks noGrp="1"/>
          </p:cNvSpPr>
          <p:nvPr>
            <p:ph sz="quarter" idx="4" hasCustomPrompt="1"/>
          </p:nvPr>
        </p:nvSpPr>
        <p:spPr>
          <a:xfrm>
            <a:off x="4629150" y="1878806"/>
            <a:ext cx="3887391" cy="2763441"/>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D407B535-7482-4BD9-903C-95994E937268}" type="datetimeFigureOut">
              <a:rPr lang="zh-CN" altLang="en-US" smtClean="0"/>
              <a:t>2026/2/27</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08167A96-9200-4C6B-A774-7470C1DDDAC8}"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D407B535-7482-4BD9-903C-95994E937268}" type="datetimeFigureOut">
              <a:rPr lang="zh-CN" altLang="en-US" smtClean="0"/>
              <a:t>2026/2/27</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08167A96-9200-4C6B-A774-7470C1DDDAC8}"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07B535-7482-4BD9-903C-95994E937268}" type="datetimeFigureOut">
              <a:rPr lang="zh-CN" altLang="en-US" smtClean="0"/>
              <a:t>2026/2/27</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08167A96-9200-4C6B-A774-7470C1DDDAC8}"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and title">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zh-CN" altLang="en-US"/>
              <a:t>单击此处编辑母版标题样式</a:t>
            </a:r>
            <a:endParaRPr lang="en-US" dirty="0"/>
          </a:p>
        </p:txBody>
      </p:sp>
      <p:sp>
        <p:nvSpPr>
          <p:cNvPr id="3" name="Content Placeholder 2"/>
          <p:cNvSpPr>
            <a:spLocks noGrp="1"/>
          </p:cNvSpPr>
          <p:nvPr>
            <p:ph idx="1" hasCustomPrompt="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hasCustomPrompt="1"/>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a:t>编辑母版文本样式</a:t>
            </a:r>
          </a:p>
        </p:txBody>
      </p:sp>
      <p:sp>
        <p:nvSpPr>
          <p:cNvPr id="5" name="Date Placeholder 4"/>
          <p:cNvSpPr>
            <a:spLocks noGrp="1"/>
          </p:cNvSpPr>
          <p:nvPr>
            <p:ph type="dt" sz="half" idx="10"/>
          </p:nvPr>
        </p:nvSpPr>
        <p:spPr/>
        <p:txBody>
          <a:bodyPr/>
          <a:lstStyle/>
          <a:p>
            <a:fld id="{D407B535-7482-4BD9-903C-95994E937268}" type="datetimeFigureOut">
              <a:rPr lang="zh-CN" altLang="en-US" smtClean="0"/>
              <a:t>2026/2/27</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08167A96-9200-4C6B-A774-7470C1DDDAC8}" type="slidenum">
              <a:rPr lang="zh-CN" altLang="en-US" smtClean="0"/>
              <a:t>‹#›</a:t>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and title">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zh-CN" altLang="en-US"/>
              <a:t>单击图标添加图片</a:t>
            </a:r>
            <a:endParaRPr lang="en-US" dirty="0"/>
          </a:p>
        </p:txBody>
      </p:sp>
      <p:sp>
        <p:nvSpPr>
          <p:cNvPr id="4" name="Text Placeholder 3"/>
          <p:cNvSpPr>
            <a:spLocks noGrp="1"/>
          </p:cNvSpPr>
          <p:nvPr>
            <p:ph type="body" sz="half" idx="2" hasCustomPrompt="1"/>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a:t>编辑母版文本样式</a:t>
            </a:r>
          </a:p>
        </p:txBody>
      </p:sp>
      <p:sp>
        <p:nvSpPr>
          <p:cNvPr id="5" name="Date Placeholder 4"/>
          <p:cNvSpPr>
            <a:spLocks noGrp="1"/>
          </p:cNvSpPr>
          <p:nvPr>
            <p:ph type="dt" sz="half" idx="10"/>
          </p:nvPr>
        </p:nvSpPr>
        <p:spPr/>
        <p:txBody>
          <a:bodyPr/>
          <a:lstStyle/>
          <a:p>
            <a:fld id="{D407B535-7482-4BD9-903C-95994E937268}" type="datetimeFigureOut">
              <a:rPr lang="zh-CN" altLang="en-US" smtClean="0"/>
              <a:t>2026/2/27</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08167A96-9200-4C6B-A774-7470C1DDDAC8}" type="slidenum">
              <a:rPr lang="zh-CN" altLang="en-US" smtClean="0"/>
              <a:t>‹#›</a:t>
            </a:fld>
            <a:endParaRPr lang="zh-CN"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hasCustomPrompt="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D407B535-7482-4BD9-903C-95994E937268}" type="datetimeFigureOut">
              <a:rPr lang="zh-CN" altLang="en-US" smtClean="0"/>
              <a:t>2026/2/27</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08167A96-9200-4C6B-A774-7470C1DDDAC8}" type="slidenum">
              <a:rPr lang="zh-CN" altLang="en-US" smtClean="0"/>
              <a:t>‹#›</a:t>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hasCustomPrompt="1"/>
          </p:nvPr>
        </p:nvSpPr>
        <p:spPr>
          <a:xfrm>
            <a:off x="628650" y="273844"/>
            <a:ext cx="5800725" cy="4358879"/>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D407B535-7482-4BD9-903C-95994E937268}" type="datetimeFigureOut">
              <a:rPr lang="zh-CN" altLang="en-US" smtClean="0"/>
              <a:t>2026/2/27</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08167A96-9200-4C6B-A774-7470C1DDDAC8}" type="slidenum">
              <a:rPr lang="zh-CN" altLang="en-US" smtClean="0"/>
              <a:t>‹#›</a:t>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标题 1"/>
          <p:cNvSpPr>
            <a:spLocks noGrp="1"/>
          </p:cNvSpPr>
          <p:nvPr>
            <p:ph type="ctrTitle"/>
          </p:nvPr>
        </p:nvSpPr>
        <p:spPr>
          <a:xfrm>
            <a:off x="1143000" y="841772"/>
            <a:ext cx="6858000" cy="1790700"/>
          </a:xfrm>
        </p:spPr>
        <p:txBody>
          <a:bodyPr anchor="b"/>
          <a:lstStyle>
            <a:lvl1pPr algn="ctr">
              <a:defRPr sz="4500"/>
            </a:lvl1pPr>
          </a:lstStyle>
          <a:p>
            <a:r>
              <a:rPr lang="zh-CN" altLang="en-US"/>
              <a:t>单击此处编辑母版标题样式</a:t>
            </a:r>
          </a:p>
        </p:txBody>
      </p:sp>
      <p:sp>
        <p:nvSpPr>
          <p:cNvPr id="3" name="副标题 2"/>
          <p:cNvSpPr>
            <a:spLocks noGrp="1"/>
          </p:cNvSpPr>
          <p:nvPr>
            <p:ph type="subTitle" idx="1" hasCustomPrompt="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单击以编辑母版副标题样式</a:t>
            </a:r>
          </a:p>
        </p:txBody>
      </p:sp>
      <p:sp>
        <p:nvSpPr>
          <p:cNvPr id="4" name="日期占位符 3"/>
          <p:cNvSpPr>
            <a:spLocks noGrp="1"/>
          </p:cNvSpPr>
          <p:nvPr>
            <p:ph type="dt" sz="half" idx="10"/>
          </p:nvPr>
        </p:nvSpPr>
        <p:spPr/>
        <p:txBody>
          <a:bodyPr/>
          <a:lstStyle/>
          <a:p>
            <a:fld id="{743B5CFA-3E4E-445C-80B6-4F82D7C5C06F}" type="datetimeFigureOut">
              <a:rPr lang="zh-CN" altLang="en-US" smtClean="0"/>
              <a:t>2026/2/27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197D0D6-68D4-4273-B857-821FB1A45639}"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ea typeface="Arial" panose="020B0604020202020204" pitchFamily="34" charset="0"/>
              </a:defRPr>
            </a:lvl1pPr>
          </a:lstStyle>
          <a:p>
            <a:fld id="{D407B535-7482-4BD9-903C-95994E937268}" type="datetimeFigureOut">
              <a:rPr lang="zh-CN" altLang="en-US" smtClean="0"/>
              <a:t>2026/2/27</a:t>
            </a:fld>
            <a:endParaRPr lang="zh-CN" altLang="en-US"/>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ea typeface="Arial" panose="020B0604020202020204" pitchFamily="34" charset="0"/>
              </a:defRPr>
            </a:lvl1pPr>
          </a:lstStyle>
          <a:p>
            <a:endParaRPr lang="zh-CN" altLang="en-US"/>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ea typeface="Arial" panose="020B0604020202020204" pitchFamily="34" charset="0"/>
              </a:defRPr>
            </a:lvl1pPr>
          </a:lstStyle>
          <a:p>
            <a:fld id="{08167A96-9200-4C6B-A774-7470C1DDDAC8}"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685800" rtl="0" eaLnBrk="1" latinLnBrk="0" hangingPunct="1">
        <a:lnSpc>
          <a:spcPct val="90000"/>
        </a:lnSpc>
        <a:spcBef>
          <a:spcPct val="0"/>
        </a:spcBef>
        <a:buNone/>
        <a:defRPr sz="3300" kern="1200">
          <a:solidFill>
            <a:schemeClr val="tx1"/>
          </a:solidFill>
          <a:latin typeface="Arial" panose="020B0604020202020204" pitchFamily="34" charset="0"/>
          <a:ea typeface="Arial" panose="020B0604020202020204" pitchFamily="34" charset="0"/>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Arial" panose="020B0604020202020204" pitchFamily="34" charset="0"/>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Arial" panose="020B0604020202020204" pitchFamily="34" charset="0"/>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Arial" panose="020B0604020202020204" pitchFamily="34" charset="0"/>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Arial" panose="020B0604020202020204" pitchFamily="34" charset="0"/>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Arial" panose="020B0604020202020204" pitchFamily="34" charset="0"/>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5.xml"/><Relationship Id="rId1" Type="http://schemas.openxmlformats.org/officeDocument/2006/relationships/tags" Target="../tags/tag1.xml"/><Relationship Id="rId5" Type="http://schemas.openxmlformats.org/officeDocument/2006/relationships/image" Target="../media/image2.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5.xml"/><Relationship Id="rId1" Type="http://schemas.openxmlformats.org/officeDocument/2006/relationships/tags" Target="../tags/tag2.xml"/><Relationship Id="rId5" Type="http://schemas.openxmlformats.org/officeDocument/2006/relationships/image" Target="../media/image3.pn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5.xml"/><Relationship Id="rId1" Type="http://schemas.openxmlformats.org/officeDocument/2006/relationships/tags" Target="../tags/tag3.xml"/><Relationship Id="rId5" Type="http://schemas.openxmlformats.org/officeDocument/2006/relationships/image" Target="../media/image4.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5.xml"/><Relationship Id="rId1" Type="http://schemas.openxmlformats.org/officeDocument/2006/relationships/tags" Target="../tags/tag4.xml"/><Relationship Id="rId5" Type="http://schemas.openxmlformats.org/officeDocument/2006/relationships/image" Target="../media/image5.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5.xml"/><Relationship Id="rId1" Type="http://schemas.openxmlformats.org/officeDocument/2006/relationships/tags" Target="../tags/tag5.xml"/><Relationship Id="rId5" Type="http://schemas.openxmlformats.org/officeDocument/2006/relationships/image" Target="../media/image6.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5.xml"/><Relationship Id="rId1" Type="http://schemas.openxmlformats.org/officeDocument/2006/relationships/tags" Target="../tags/tag6.xml"/><Relationship Id="rId5" Type="http://schemas.openxmlformats.org/officeDocument/2006/relationships/image" Target="../media/image7.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5.xml"/><Relationship Id="rId1" Type="http://schemas.openxmlformats.org/officeDocument/2006/relationships/tags" Target="../tags/tag7.xml"/><Relationship Id="rId5" Type="http://schemas.openxmlformats.org/officeDocument/2006/relationships/image" Target="../media/image8.pn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5.xml"/><Relationship Id="rId1" Type="http://schemas.openxmlformats.org/officeDocument/2006/relationships/tags" Target="../tags/tag8.xml"/><Relationship Id="rId5" Type="http://schemas.openxmlformats.org/officeDocument/2006/relationships/image" Target="../media/image9.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5.xml"/><Relationship Id="rId1" Type="http://schemas.openxmlformats.org/officeDocument/2006/relationships/tags" Target="../tags/tag9.xml"/><Relationship Id="rId5" Type="http://schemas.openxmlformats.org/officeDocument/2006/relationships/image" Target="../media/image10.pn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5.xml"/><Relationship Id="rId1" Type="http://schemas.openxmlformats.org/officeDocument/2006/relationships/tags" Target="../tags/tag10.xml"/><Relationship Id="rId5" Type="http://schemas.openxmlformats.org/officeDocument/2006/relationships/image" Target="../media/image11.pn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5.xml"/><Relationship Id="rId1" Type="http://schemas.openxmlformats.org/officeDocument/2006/relationships/tags" Target="../tags/tag11.xml"/><Relationship Id="rId5" Type="http://schemas.openxmlformats.org/officeDocument/2006/relationships/image" Target="../media/image12.pn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5.xml"/><Relationship Id="rId1" Type="http://schemas.openxmlformats.org/officeDocument/2006/relationships/tags" Target="../tags/tag12.xml"/><Relationship Id="rId4" Type="http://schemas.openxmlformats.org/officeDocument/2006/relationships/image" Target="../media/image1.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5.xml"/><Relationship Id="rId1" Type="http://schemas.openxmlformats.org/officeDocument/2006/relationships/tags" Target="../tags/tag13.xm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3" cstate="print">
            <a:extLst>
              <a:ext uri="{28A0092B-C50C-407E-A947-70E740481C1C}">
                <a14:useLocalDpi xmlns:a14="http://schemas.microsoft.com/office/drawing/2010/main" val="0"/>
              </a:ext>
            </a:extLst>
          </a:blip>
          <a:srcRect t="10223" b="10223"/>
          <a:stretch>
            <a:fillRect/>
          </a:stretch>
        </p:blipFill>
        <p:spPr>
          <a:xfrm>
            <a:off x="0" y="0"/>
            <a:ext cx="9144000" cy="5143500"/>
          </a:xfrm>
          <a:prstGeom prst="rect">
            <a:avLst/>
          </a:prstGeom>
          <a:ln w="31750">
            <a:noFill/>
          </a:ln>
        </p:spPr>
      </p:pic>
      <p:sp>
        <p:nvSpPr>
          <p:cNvPr id="8" name="矩形 1"/>
          <p:cNvSpPr/>
          <p:nvPr/>
        </p:nvSpPr>
        <p:spPr>
          <a:xfrm>
            <a:off x="589280" y="288290"/>
            <a:ext cx="7987665" cy="2799715"/>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en-GB" sz="2800" b="1">
                <a:solidFill>
                  <a:schemeClr val="tx1"/>
                </a:solidFill>
                <a:latin typeface="Times New Roman" panose="02020603050405020304" charset="0"/>
                <a:ea typeface="Arial" panose="020B0604020202020204" pitchFamily="34" charset="0"/>
                <a:cs typeface="Times New Roman" panose="02020603050405020304" charset="0"/>
              </a:rPr>
              <a:t>LCBB 6022 Leadership and Management Theory and Practice</a:t>
            </a:r>
          </a:p>
          <a:p>
            <a:pPr algn="ctr" defTabSz="685800"/>
            <a:r>
              <a:rPr lang="en-US" altLang="en-GB" sz="2800" b="1">
                <a:solidFill>
                  <a:schemeClr val="tx1"/>
                </a:solidFill>
                <a:latin typeface="Times New Roman" panose="02020603050405020304" charset="0"/>
                <a:ea typeface="Arial" panose="020B0604020202020204" pitchFamily="34" charset="0"/>
                <a:cs typeface="Times New Roman" panose="02020603050405020304" charset="0"/>
              </a:rPr>
              <a:t>Leadership and Management Theory and Practice</a:t>
            </a:r>
          </a:p>
        </p:txBody>
      </p:sp>
      <p:sp>
        <p:nvSpPr>
          <p:cNvPr id="17" name="圆角矩形 12"/>
          <p:cNvSpPr/>
          <p:nvPr/>
        </p:nvSpPr>
        <p:spPr>
          <a:xfrm>
            <a:off x="3765139" y="3245617"/>
            <a:ext cx="1586127" cy="319017"/>
          </a:xfrm>
          <a:prstGeom prst="roundRect">
            <a:avLst>
              <a:gd name="adj" fmla="val 50000"/>
            </a:avLst>
          </a:prstGeom>
          <a:noFill/>
          <a:ln w="9525">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a:solidFill>
                <a:prstClr val="white"/>
              </a:solidFill>
              <a:latin typeface="Calibri Light" panose="020F0302020204030204"/>
              <a:ea typeface="Arial" panose="020B0604020202020204" pitchFamily="34" charset="0"/>
            </a:endParaRPr>
          </a:p>
        </p:txBody>
      </p:sp>
      <p:sp>
        <p:nvSpPr>
          <p:cNvPr id="2" name="矩形 1"/>
          <p:cNvSpPr/>
          <p:nvPr/>
        </p:nvSpPr>
        <p:spPr>
          <a:xfrm>
            <a:off x="3159125" y="3564890"/>
            <a:ext cx="3121602" cy="913765"/>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en-GB" sz="1600" dirty="0">
                <a:solidFill>
                  <a:schemeClr val="tx1"/>
                </a:solidFill>
                <a:latin typeface="Times New Roman" panose="02020603050405020304" charset="0"/>
                <a:ea typeface="Arial" panose="020B0604020202020204" pitchFamily="34" charset="0"/>
                <a:cs typeface="Times New Roman" panose="02020603050405020304" charset="0"/>
                <a:sym typeface="+mn-ea"/>
              </a:rPr>
              <a:t>Student </a:t>
            </a:r>
            <a:r>
              <a:rPr lang="en-US" altLang="en-GB" sz="1600" dirty="0" err="1">
                <a:solidFill>
                  <a:schemeClr val="tx1"/>
                </a:solidFill>
                <a:latin typeface="Times New Roman" panose="02020603050405020304" charset="0"/>
                <a:ea typeface="Arial" panose="020B0604020202020204" pitchFamily="34" charset="0"/>
                <a:cs typeface="Times New Roman" panose="02020603050405020304" charset="0"/>
                <a:sym typeface="+mn-ea"/>
              </a:rPr>
              <a:t>name:Mihaela</a:t>
            </a:r>
            <a:r>
              <a:rPr lang="en-US" altLang="en-GB" sz="1600" dirty="0">
                <a:solidFill>
                  <a:schemeClr val="tx1"/>
                </a:solidFill>
                <a:latin typeface="Times New Roman" panose="02020603050405020304" charset="0"/>
                <a:ea typeface="Arial" panose="020B0604020202020204" pitchFamily="34" charset="0"/>
                <a:cs typeface="Times New Roman" panose="02020603050405020304" charset="0"/>
                <a:sym typeface="+mn-ea"/>
              </a:rPr>
              <a:t> Hermeneanu  </a:t>
            </a:r>
          </a:p>
          <a:p>
            <a:pPr algn="ctr" defTabSz="685800"/>
            <a:r>
              <a:rPr lang="en-US" altLang="en-GB" sz="1600" dirty="0" err="1">
                <a:solidFill>
                  <a:schemeClr val="tx1"/>
                </a:solidFill>
                <a:latin typeface="Times New Roman" panose="02020603050405020304" charset="0"/>
                <a:ea typeface="Arial" panose="020B0604020202020204" pitchFamily="34" charset="0"/>
                <a:cs typeface="Times New Roman" panose="02020603050405020304" charset="0"/>
              </a:rPr>
              <a:t>Sudent</a:t>
            </a:r>
            <a:r>
              <a:rPr lang="en-US" altLang="en-GB" sz="1600" dirty="0">
                <a:solidFill>
                  <a:schemeClr val="tx1"/>
                </a:solidFill>
                <a:latin typeface="Times New Roman" panose="02020603050405020304" charset="0"/>
                <a:ea typeface="Arial" panose="020B0604020202020204" pitchFamily="34" charset="0"/>
                <a:cs typeface="Times New Roman" panose="02020603050405020304" charset="0"/>
              </a:rPr>
              <a:t> ID:2310013</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4" cstate="print">
            <a:extLst>
              <a:ext uri="{28A0092B-C50C-407E-A947-70E740481C1C}">
                <a14:useLocalDpi xmlns:a14="http://schemas.microsoft.com/office/drawing/2010/main" val="0"/>
              </a:ext>
            </a:extLst>
          </a:blip>
          <a:srcRect t="10223" b="10223"/>
          <a:stretch>
            <a:fillRect/>
          </a:stretch>
        </p:blipFill>
        <p:spPr>
          <a:xfrm>
            <a:off x="0" y="0"/>
            <a:ext cx="9144000" cy="5143500"/>
          </a:xfrm>
          <a:prstGeom prst="rect">
            <a:avLst/>
          </a:prstGeom>
          <a:ln w="31750">
            <a:noFill/>
          </a:ln>
        </p:spPr>
      </p:pic>
      <p:sp>
        <p:nvSpPr>
          <p:cNvPr id="8" name="矩形 1"/>
          <p:cNvSpPr/>
          <p:nvPr/>
        </p:nvSpPr>
        <p:spPr>
          <a:xfrm>
            <a:off x="3475355" y="1126490"/>
            <a:ext cx="5063490" cy="2799715"/>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Edith Heard’s leadership style can be characterised as participative </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Participative leaders tend to value team collaboration, shared initiatives, respect people’s perspectives, and efforts put into the work (Stojkovski, 2023)</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She acknowledges her peers to be working with her, rather than for her, signifying her philosophy of mutual respect and valuing peers’ efforts in the lab research (Cookson, 2022)</a:t>
            </a:r>
          </a:p>
        </p:txBody>
      </p:sp>
      <p:sp>
        <p:nvSpPr>
          <p:cNvPr id="15" name="PANDADA文本框 2"/>
          <p:cNvSpPr txBox="1"/>
          <p:nvPr>
            <p:custDataLst>
              <p:tags r:id="rId1"/>
            </p:custDataLst>
          </p:nvPr>
        </p:nvSpPr>
        <p:spPr>
          <a:xfrm>
            <a:off x="554990" y="173355"/>
            <a:ext cx="7774940" cy="583565"/>
          </a:xfrm>
          <a:prstGeom prst="rect">
            <a:avLst/>
          </a:prstGeom>
          <a:noFill/>
          <a:ln w="31750">
            <a:solidFill>
              <a:schemeClr val="tx1"/>
            </a:solidFill>
          </a:ln>
        </p:spPr>
        <p:txBody>
          <a:bodyPr wrap="square" rtlCol="0">
            <a:spAutoFit/>
          </a:bodyPr>
          <a:lstStyle>
            <a:defPPr>
              <a:defRPr lang="en-US"/>
            </a:defPPr>
            <a:lvl1pPr algn="ctr">
              <a:defRPr sz="4000">
                <a:solidFill>
                  <a:srgbClr val="DD7D59"/>
                </a:solidFill>
                <a:latin typeface="方正清刻本悦宋简体" panose="02000000000000000000" pitchFamily="2" charset="-122"/>
                <a:ea typeface="方正清刻本悦宋简体" panose="02000000000000000000" pitchFamily="2" charset="-122"/>
              </a:defRPr>
            </a:lvl1pPr>
          </a:lstStyle>
          <a:p>
            <a:pPr algn="ctr"/>
            <a:r>
              <a:rPr lang="en-US" altLang="en-GB" sz="3200" b="1">
                <a:solidFill>
                  <a:schemeClr val="tx1"/>
                </a:solidFill>
                <a:effectLst>
                  <a:outerShdw blurRad="38100" dist="19050" dir="2700000" algn="tl" rotWithShape="0">
                    <a:schemeClr val="dk1">
                      <a:alpha val="40000"/>
                    </a:schemeClr>
                  </a:outerShdw>
                </a:effectLst>
                <a:latin typeface="Times New Roman" panose="02020603050405020304" charset="0"/>
                <a:ea typeface="Arial" panose="020B0604020202020204" pitchFamily="34" charset="0"/>
                <a:cs typeface="Times New Roman" panose="02020603050405020304" charset="0"/>
              </a:rPr>
              <a:t>1: Leadership Story</a:t>
            </a:r>
          </a:p>
        </p:txBody>
      </p:sp>
      <p:sp>
        <p:nvSpPr>
          <p:cNvPr id="17" name="圆角矩形 12"/>
          <p:cNvSpPr/>
          <p:nvPr/>
        </p:nvSpPr>
        <p:spPr>
          <a:xfrm>
            <a:off x="3765139" y="3245617"/>
            <a:ext cx="1586127" cy="319017"/>
          </a:xfrm>
          <a:prstGeom prst="roundRect">
            <a:avLst>
              <a:gd name="adj" fmla="val 50000"/>
            </a:avLst>
          </a:prstGeom>
          <a:noFill/>
          <a:ln w="9525">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a:solidFill>
                <a:prstClr val="white"/>
              </a:solidFill>
              <a:latin typeface="Calibri Light" panose="020F0302020204030204"/>
              <a:ea typeface="Arial" panose="020B0604020202020204" pitchFamily="34" charset="0"/>
            </a:endParaRPr>
          </a:p>
        </p:txBody>
      </p:sp>
      <p:sp>
        <p:nvSpPr>
          <p:cNvPr id="2" name="矩形 1"/>
          <p:cNvSpPr/>
          <p:nvPr/>
        </p:nvSpPr>
        <p:spPr>
          <a:xfrm>
            <a:off x="249555" y="4310380"/>
            <a:ext cx="2797175" cy="599440"/>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en-GB" sz="1600">
                <a:solidFill>
                  <a:schemeClr val="tx1"/>
                </a:solidFill>
                <a:latin typeface="Times New Roman" panose="02020603050405020304" charset="0"/>
                <a:ea typeface="Arial" panose="020B0604020202020204" pitchFamily="34" charset="0"/>
                <a:cs typeface="Times New Roman" panose="02020603050405020304" charset="0"/>
                <a:sym typeface="+mn-ea"/>
              </a:rPr>
              <a:t>(Cookson, 2022)</a:t>
            </a:r>
            <a:endParaRPr lang="en-US" altLang="en-GB" sz="1600">
              <a:solidFill>
                <a:schemeClr val="tx1"/>
              </a:solidFill>
              <a:latin typeface="Times New Roman" panose="02020603050405020304" charset="0"/>
              <a:ea typeface="Arial" panose="020B0604020202020204" pitchFamily="34" charset="0"/>
              <a:cs typeface="Times New Roman" panose="02020603050405020304" charset="0"/>
            </a:endParaRPr>
          </a:p>
        </p:txBody>
      </p:sp>
      <p:pic>
        <p:nvPicPr>
          <p:cNvPr id="10" name="image10.png"/>
          <p:cNvPicPr preferRelativeResize="0"/>
          <p:nvPr/>
        </p:nvPicPr>
        <p:blipFill>
          <a:blip r:embed="rId5"/>
          <a:srcRect/>
          <a:stretch>
            <a:fillRect/>
          </a:stretch>
        </p:blipFill>
        <p:spPr>
          <a:xfrm>
            <a:off x="455295" y="1126490"/>
            <a:ext cx="2591435" cy="2826385"/>
          </a:xfrm>
          <a:prstGeom prst="rect">
            <a:avLst/>
          </a:prstGeom>
          <a:ln w="31750">
            <a:solidFill>
              <a:schemeClr val="tx1">
                <a:lumMod val="95000"/>
                <a:lumOff val="5000"/>
              </a:schemeClr>
            </a:solidFill>
          </a:ln>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4" cstate="print">
            <a:extLst>
              <a:ext uri="{28A0092B-C50C-407E-A947-70E740481C1C}">
                <a14:useLocalDpi xmlns:a14="http://schemas.microsoft.com/office/drawing/2010/main" val="0"/>
              </a:ext>
            </a:extLst>
          </a:blip>
          <a:srcRect t="10223" b="10223"/>
          <a:stretch>
            <a:fillRect/>
          </a:stretch>
        </p:blipFill>
        <p:spPr>
          <a:xfrm>
            <a:off x="0" y="0"/>
            <a:ext cx="9144000" cy="5143500"/>
          </a:xfrm>
          <a:prstGeom prst="rect">
            <a:avLst/>
          </a:prstGeom>
          <a:ln w="31750">
            <a:noFill/>
          </a:ln>
        </p:spPr>
      </p:pic>
      <p:sp>
        <p:nvSpPr>
          <p:cNvPr id="8" name="矩形 1"/>
          <p:cNvSpPr/>
          <p:nvPr/>
        </p:nvSpPr>
        <p:spPr>
          <a:xfrm>
            <a:off x="3475355" y="1126490"/>
            <a:ext cx="5063490" cy="2799715"/>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Employees at Google often face consistent innovation pressure, which reduces team alignment (Kim, 2020)</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It often overlaps team responsibilities and creates collaboration issues</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Emotional Intelligence (EI) is important for leaders to manage their own and the team’s emotions and reduce stress at work</a:t>
            </a:r>
          </a:p>
        </p:txBody>
      </p:sp>
      <p:sp>
        <p:nvSpPr>
          <p:cNvPr id="15" name="PANDADA文本框 2"/>
          <p:cNvSpPr txBox="1"/>
          <p:nvPr>
            <p:custDataLst>
              <p:tags r:id="rId1"/>
            </p:custDataLst>
          </p:nvPr>
        </p:nvSpPr>
        <p:spPr>
          <a:xfrm>
            <a:off x="554990" y="173355"/>
            <a:ext cx="7774940" cy="583565"/>
          </a:xfrm>
          <a:prstGeom prst="rect">
            <a:avLst/>
          </a:prstGeom>
          <a:noFill/>
          <a:ln w="31750">
            <a:solidFill>
              <a:schemeClr val="tx1"/>
            </a:solidFill>
          </a:ln>
        </p:spPr>
        <p:txBody>
          <a:bodyPr wrap="square" rtlCol="0">
            <a:spAutoFit/>
          </a:bodyPr>
          <a:lstStyle>
            <a:defPPr>
              <a:defRPr lang="en-US"/>
            </a:defPPr>
            <a:lvl1pPr algn="ctr">
              <a:defRPr sz="4000">
                <a:solidFill>
                  <a:srgbClr val="DD7D59"/>
                </a:solidFill>
                <a:latin typeface="方正清刻本悦宋简体" panose="02000000000000000000" pitchFamily="2" charset="-122"/>
                <a:ea typeface="方正清刻本悦宋简体" panose="02000000000000000000" pitchFamily="2" charset="-122"/>
              </a:defRPr>
            </a:lvl1pPr>
          </a:lstStyle>
          <a:p>
            <a:pPr algn="ctr"/>
            <a:r>
              <a:rPr lang="en-US" altLang="en-GB" sz="3200" b="1">
                <a:solidFill>
                  <a:schemeClr val="tx1"/>
                </a:solidFill>
                <a:effectLst>
                  <a:outerShdw blurRad="38100" dist="19050" dir="2700000" algn="tl" rotWithShape="0">
                    <a:schemeClr val="dk1">
                      <a:alpha val="40000"/>
                    </a:schemeClr>
                  </a:outerShdw>
                </a:effectLst>
                <a:latin typeface="Times New Roman" panose="02020603050405020304" charset="0"/>
                <a:ea typeface="Arial" panose="020B0604020202020204" pitchFamily="34" charset="0"/>
                <a:cs typeface="Times New Roman" panose="02020603050405020304" charset="0"/>
              </a:rPr>
              <a:t>2: Case 1: Google</a:t>
            </a:r>
          </a:p>
        </p:txBody>
      </p:sp>
      <p:sp>
        <p:nvSpPr>
          <p:cNvPr id="17" name="圆角矩形 12"/>
          <p:cNvSpPr/>
          <p:nvPr/>
        </p:nvSpPr>
        <p:spPr>
          <a:xfrm>
            <a:off x="3765139" y="3245617"/>
            <a:ext cx="1586127" cy="319017"/>
          </a:xfrm>
          <a:prstGeom prst="roundRect">
            <a:avLst>
              <a:gd name="adj" fmla="val 50000"/>
            </a:avLst>
          </a:prstGeom>
          <a:noFill/>
          <a:ln w="9525">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a:solidFill>
                <a:prstClr val="white"/>
              </a:solidFill>
              <a:latin typeface="Calibri Light" panose="020F0302020204030204"/>
              <a:ea typeface="Arial" panose="020B0604020202020204" pitchFamily="34" charset="0"/>
            </a:endParaRPr>
          </a:p>
        </p:txBody>
      </p:sp>
      <p:pic>
        <p:nvPicPr>
          <p:cNvPr id="6" name="image4.png"/>
          <p:cNvPicPr preferRelativeResize="0"/>
          <p:nvPr/>
        </p:nvPicPr>
        <p:blipFill>
          <a:blip r:embed="rId5"/>
          <a:srcRect/>
          <a:stretch>
            <a:fillRect/>
          </a:stretch>
        </p:blipFill>
        <p:spPr>
          <a:xfrm>
            <a:off x="314325" y="1126490"/>
            <a:ext cx="2876550" cy="2816860"/>
          </a:xfrm>
          <a:prstGeom prst="rect">
            <a:avLst/>
          </a:prstGeom>
        </p:spPr>
      </p:pic>
      <p:sp>
        <p:nvSpPr>
          <p:cNvPr id="2" name="Rectangle 1">
            <a:extLst>
              <a:ext uri="{FF2B5EF4-FFF2-40B4-BE49-F238E27FC236}">
                <a16:creationId xmlns:a16="http://schemas.microsoft.com/office/drawing/2014/main" id="{48B7457A-1F7D-D42F-8226-D3B6D57CF792}"/>
              </a:ext>
            </a:extLst>
          </p:cNvPr>
          <p:cNvSpPr>
            <a:spLocks noChangeArrowheads="1"/>
          </p:cNvSpPr>
          <p:nvPr/>
        </p:nvSpPr>
        <p:spPr bwMode="auto">
          <a:xfrm>
            <a:off x="118106" y="-11500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3EDFC1FB-E1DE-D1B0-3430-0CB50E51F7F0}"/>
              </a:ext>
            </a:extLst>
          </p:cNvPr>
          <p:cNvSpPr txBox="1"/>
          <p:nvPr/>
        </p:nvSpPr>
        <p:spPr>
          <a:xfrm>
            <a:off x="314325" y="4189445"/>
            <a:ext cx="2783438" cy="646331"/>
          </a:xfrm>
          <a:prstGeom prst="rect">
            <a:avLst/>
          </a:prstGeom>
          <a:solidFill>
            <a:schemeClr val="accent1"/>
          </a:solidFill>
        </p:spPr>
        <p:txBody>
          <a:bodyPr wrap="square" rtlCol="0">
            <a:spAutoFit/>
          </a:bodyPr>
          <a:lstStyle/>
          <a:p>
            <a:pPr algn="ctr"/>
            <a:r>
              <a:rPr lang="en-US" altLang="en-US" dirty="0">
                <a:latin typeface="Times New Roman" panose="02020603050405020304" pitchFamily="18" charset="0"/>
                <a:cs typeface="Times New Roman" panose="02020603050405020304" pitchFamily="18" charset="0"/>
              </a:rPr>
              <a:t>(</a:t>
            </a:r>
            <a:r>
              <a:rPr lang="en-US" altLang="en-US" dirty="0" err="1">
                <a:latin typeface="Times New Roman" panose="02020603050405020304" pitchFamily="18" charset="0"/>
                <a:cs typeface="Times New Roman" panose="02020603050405020304" pitchFamily="18" charset="0"/>
              </a:rPr>
              <a:t>britannica</a:t>
            </a:r>
            <a:r>
              <a:rPr lang="en-US" altLang="en-US" dirty="0">
                <a:latin typeface="Times New Roman" panose="02020603050405020304" pitchFamily="18" charset="0"/>
                <a:cs typeface="Times New Roman" panose="02020603050405020304" pitchFamily="18" charset="0"/>
              </a:rPr>
              <a:t>, 2024)</a:t>
            </a:r>
            <a:endParaRPr lang="en-US" altLang="en-US" sz="2800" dirty="0">
              <a:latin typeface="Arial" panose="020B0604020202020204" pitchFamily="34" charset="0"/>
            </a:endParaRPr>
          </a:p>
          <a:p>
            <a:pPr algn="ctr"/>
            <a:endParaRPr lang="en-IN"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4" cstate="print">
            <a:extLst>
              <a:ext uri="{28A0092B-C50C-407E-A947-70E740481C1C}">
                <a14:useLocalDpi xmlns:a14="http://schemas.microsoft.com/office/drawing/2010/main" val="0"/>
              </a:ext>
            </a:extLst>
          </a:blip>
          <a:srcRect t="10223" b="10223"/>
          <a:stretch>
            <a:fillRect/>
          </a:stretch>
        </p:blipFill>
        <p:spPr>
          <a:xfrm>
            <a:off x="0" y="0"/>
            <a:ext cx="9144000" cy="5143500"/>
          </a:xfrm>
          <a:prstGeom prst="rect">
            <a:avLst/>
          </a:prstGeom>
          <a:ln w="31750">
            <a:noFill/>
          </a:ln>
        </p:spPr>
      </p:pic>
      <p:sp>
        <p:nvSpPr>
          <p:cNvPr id="8" name="矩形 1"/>
          <p:cNvSpPr/>
          <p:nvPr/>
        </p:nvSpPr>
        <p:spPr>
          <a:xfrm>
            <a:off x="3475355" y="1126490"/>
            <a:ext cx="5063490" cy="2799715"/>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Goleman's EI Model gives a psychological foundation to democratic leadership </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Empathy, social skills, self-awareness, self-regulation and motivation (Ulu</a:t>
            </a:r>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ç</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 2023)</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Democratic leaders value open communication, shared decision making, and employee participation</a:t>
            </a:r>
          </a:p>
        </p:txBody>
      </p:sp>
      <p:sp>
        <p:nvSpPr>
          <p:cNvPr id="15" name="PANDADA文本框 2"/>
          <p:cNvSpPr txBox="1"/>
          <p:nvPr>
            <p:custDataLst>
              <p:tags r:id="rId1"/>
            </p:custDataLst>
          </p:nvPr>
        </p:nvSpPr>
        <p:spPr>
          <a:xfrm>
            <a:off x="554990" y="173355"/>
            <a:ext cx="7774940" cy="583565"/>
          </a:xfrm>
          <a:prstGeom prst="rect">
            <a:avLst/>
          </a:prstGeom>
          <a:noFill/>
          <a:ln w="31750">
            <a:solidFill>
              <a:schemeClr val="tx1"/>
            </a:solidFill>
          </a:ln>
        </p:spPr>
        <p:txBody>
          <a:bodyPr wrap="square" rtlCol="0">
            <a:spAutoFit/>
          </a:bodyPr>
          <a:lstStyle>
            <a:defPPr>
              <a:defRPr lang="en-US"/>
            </a:defPPr>
            <a:lvl1pPr algn="ctr">
              <a:defRPr sz="4000">
                <a:solidFill>
                  <a:srgbClr val="DD7D59"/>
                </a:solidFill>
                <a:latin typeface="方正清刻本悦宋简体" panose="02000000000000000000" pitchFamily="2" charset="-122"/>
                <a:ea typeface="方正清刻本悦宋简体" panose="02000000000000000000" pitchFamily="2" charset="-122"/>
              </a:defRPr>
            </a:lvl1pPr>
          </a:lstStyle>
          <a:p>
            <a:pPr algn="ctr"/>
            <a:r>
              <a:rPr lang="en-US" altLang="en-GB" sz="3200" b="1">
                <a:solidFill>
                  <a:schemeClr val="tx1"/>
                </a:solidFill>
                <a:effectLst>
                  <a:outerShdw blurRad="38100" dist="19050" dir="2700000" algn="tl" rotWithShape="0">
                    <a:schemeClr val="dk1">
                      <a:alpha val="40000"/>
                    </a:schemeClr>
                  </a:outerShdw>
                </a:effectLst>
                <a:latin typeface="Times New Roman" panose="02020603050405020304" charset="0"/>
                <a:ea typeface="Arial" panose="020B0604020202020204" pitchFamily="34" charset="0"/>
                <a:cs typeface="Times New Roman" panose="02020603050405020304" charset="0"/>
              </a:rPr>
              <a:t>3: Daniel Goleman's EI Model Explanation</a:t>
            </a:r>
          </a:p>
        </p:txBody>
      </p:sp>
      <p:sp>
        <p:nvSpPr>
          <p:cNvPr id="17" name="圆角矩形 12"/>
          <p:cNvSpPr/>
          <p:nvPr/>
        </p:nvSpPr>
        <p:spPr>
          <a:xfrm>
            <a:off x="3765139" y="3245617"/>
            <a:ext cx="1586127" cy="319017"/>
          </a:xfrm>
          <a:prstGeom prst="roundRect">
            <a:avLst>
              <a:gd name="adj" fmla="val 50000"/>
            </a:avLst>
          </a:prstGeom>
          <a:noFill/>
          <a:ln w="9525">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a:solidFill>
                <a:prstClr val="white"/>
              </a:solidFill>
              <a:latin typeface="Calibri Light" panose="020F0302020204030204"/>
              <a:ea typeface="Arial" panose="020B0604020202020204" pitchFamily="34" charset="0"/>
            </a:endParaRPr>
          </a:p>
        </p:txBody>
      </p:sp>
      <p:sp>
        <p:nvSpPr>
          <p:cNvPr id="2" name="矩形 1"/>
          <p:cNvSpPr/>
          <p:nvPr/>
        </p:nvSpPr>
        <p:spPr>
          <a:xfrm>
            <a:off x="249555" y="4310380"/>
            <a:ext cx="2797175" cy="599440"/>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(Ulu</a:t>
            </a:r>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ç</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 2023)</a:t>
            </a:r>
          </a:p>
        </p:txBody>
      </p:sp>
      <p:pic>
        <p:nvPicPr>
          <p:cNvPr id="4" name="image9.png"/>
          <p:cNvPicPr preferRelativeResize="0"/>
          <p:nvPr/>
        </p:nvPicPr>
        <p:blipFill>
          <a:blip r:embed="rId5"/>
          <a:srcRect/>
          <a:stretch>
            <a:fillRect/>
          </a:stretch>
        </p:blipFill>
        <p:spPr>
          <a:xfrm>
            <a:off x="431165" y="1119505"/>
            <a:ext cx="2680970" cy="2827020"/>
          </a:xfrm>
          <a:prstGeom prst="rect">
            <a:avLst/>
          </a:prstGeom>
          <a:ln w="317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4" cstate="print">
            <a:extLst>
              <a:ext uri="{28A0092B-C50C-407E-A947-70E740481C1C}">
                <a14:useLocalDpi xmlns:a14="http://schemas.microsoft.com/office/drawing/2010/main" val="0"/>
              </a:ext>
            </a:extLst>
          </a:blip>
          <a:srcRect t="10223" b="10223"/>
          <a:stretch>
            <a:fillRect/>
          </a:stretch>
        </p:blipFill>
        <p:spPr>
          <a:xfrm>
            <a:off x="0" y="0"/>
            <a:ext cx="9144000" cy="5143500"/>
          </a:xfrm>
          <a:prstGeom prst="rect">
            <a:avLst/>
          </a:prstGeom>
          <a:ln w="31750">
            <a:noFill/>
          </a:ln>
        </p:spPr>
      </p:pic>
      <p:sp>
        <p:nvSpPr>
          <p:cNvPr id="8" name="矩形 1"/>
          <p:cNvSpPr/>
          <p:nvPr/>
        </p:nvSpPr>
        <p:spPr>
          <a:xfrm>
            <a:off x="3475355" y="1126490"/>
            <a:ext cx="5063490" cy="2799715"/>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Mr Nadella is a transformational leader, who pivoted Microsoft towards AI and cloud computing, while promoting innovation, collaboration and an empathetic organisational environment (Adenekan, 2025)</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In 2014, Microsoft’s cultural reset enhanced the working capabilities</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It transformed the culture from a “know-it-all” and rigid to a collaborative and “learn-it-all” culture (Liu, 2023).</a:t>
            </a:r>
          </a:p>
        </p:txBody>
      </p:sp>
      <p:sp>
        <p:nvSpPr>
          <p:cNvPr id="15" name="PANDADA文本框 2"/>
          <p:cNvSpPr txBox="1"/>
          <p:nvPr>
            <p:custDataLst>
              <p:tags r:id="rId1"/>
            </p:custDataLst>
          </p:nvPr>
        </p:nvSpPr>
        <p:spPr>
          <a:xfrm>
            <a:off x="554990" y="173355"/>
            <a:ext cx="7774940" cy="583565"/>
          </a:xfrm>
          <a:prstGeom prst="rect">
            <a:avLst/>
          </a:prstGeom>
          <a:noFill/>
          <a:ln w="31750">
            <a:solidFill>
              <a:schemeClr val="tx1"/>
            </a:solidFill>
          </a:ln>
        </p:spPr>
        <p:txBody>
          <a:bodyPr wrap="square" rtlCol="0">
            <a:spAutoFit/>
          </a:bodyPr>
          <a:lstStyle>
            <a:defPPr>
              <a:defRPr lang="en-US"/>
            </a:defPPr>
            <a:lvl1pPr algn="ctr">
              <a:defRPr sz="4000">
                <a:solidFill>
                  <a:srgbClr val="DD7D59"/>
                </a:solidFill>
                <a:latin typeface="方正清刻本悦宋简体" panose="02000000000000000000" pitchFamily="2" charset="-122"/>
                <a:ea typeface="方正清刻本悦宋简体" panose="02000000000000000000" pitchFamily="2" charset="-122"/>
              </a:defRPr>
            </a:lvl1pPr>
          </a:lstStyle>
          <a:p>
            <a:pPr algn="ctr"/>
            <a:r>
              <a:rPr lang="en-US" altLang="en-GB" sz="3200" b="1">
                <a:solidFill>
                  <a:schemeClr val="tx1"/>
                </a:solidFill>
                <a:effectLst>
                  <a:outerShdw blurRad="38100" dist="19050" dir="2700000" algn="tl" rotWithShape="0">
                    <a:schemeClr val="dk1">
                      <a:alpha val="40000"/>
                    </a:schemeClr>
                  </a:outerShdw>
                </a:effectLst>
                <a:latin typeface="Times New Roman" panose="02020603050405020304" charset="0"/>
                <a:ea typeface="Arial" panose="020B0604020202020204" pitchFamily="34" charset="0"/>
                <a:cs typeface="Times New Roman" panose="02020603050405020304" charset="0"/>
              </a:rPr>
              <a:t>4: Case 2: Microsoft</a:t>
            </a:r>
          </a:p>
        </p:txBody>
      </p:sp>
      <p:sp>
        <p:nvSpPr>
          <p:cNvPr id="17" name="圆角矩形 12"/>
          <p:cNvSpPr/>
          <p:nvPr/>
        </p:nvSpPr>
        <p:spPr>
          <a:xfrm>
            <a:off x="3765139" y="3245617"/>
            <a:ext cx="1586127" cy="319017"/>
          </a:xfrm>
          <a:prstGeom prst="roundRect">
            <a:avLst>
              <a:gd name="adj" fmla="val 50000"/>
            </a:avLst>
          </a:prstGeom>
          <a:noFill/>
          <a:ln w="9525">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a:solidFill>
                <a:prstClr val="white"/>
              </a:solidFill>
              <a:latin typeface="Calibri Light" panose="020F0302020204030204"/>
              <a:ea typeface="Arial" panose="020B0604020202020204" pitchFamily="34" charset="0"/>
            </a:endParaRPr>
          </a:p>
        </p:txBody>
      </p:sp>
      <p:sp>
        <p:nvSpPr>
          <p:cNvPr id="2" name="矩形 1"/>
          <p:cNvSpPr/>
          <p:nvPr/>
        </p:nvSpPr>
        <p:spPr>
          <a:xfrm>
            <a:off x="249555" y="4310380"/>
            <a:ext cx="2797175" cy="599440"/>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(Liu, 2023)</a:t>
            </a:r>
          </a:p>
        </p:txBody>
      </p:sp>
      <p:pic>
        <p:nvPicPr>
          <p:cNvPr id="9" name="image8.png"/>
          <p:cNvPicPr preferRelativeResize="0"/>
          <p:nvPr/>
        </p:nvPicPr>
        <p:blipFill>
          <a:blip r:embed="rId5"/>
          <a:srcRect/>
          <a:stretch>
            <a:fillRect/>
          </a:stretch>
        </p:blipFill>
        <p:spPr>
          <a:xfrm>
            <a:off x="354965" y="1126490"/>
            <a:ext cx="2748915" cy="2799715"/>
          </a:xfrm>
          <a:prstGeom prst="rect">
            <a:avLst/>
          </a:prstGeom>
          <a:ln w="317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4" cstate="print">
            <a:extLst>
              <a:ext uri="{28A0092B-C50C-407E-A947-70E740481C1C}">
                <a14:useLocalDpi xmlns:a14="http://schemas.microsoft.com/office/drawing/2010/main" val="0"/>
              </a:ext>
            </a:extLst>
          </a:blip>
          <a:srcRect t="10223" b="10223"/>
          <a:stretch>
            <a:fillRect/>
          </a:stretch>
        </p:blipFill>
        <p:spPr>
          <a:xfrm>
            <a:off x="0" y="0"/>
            <a:ext cx="9144000" cy="5143500"/>
          </a:xfrm>
          <a:prstGeom prst="rect">
            <a:avLst/>
          </a:prstGeom>
          <a:ln w="31750">
            <a:noFill/>
          </a:ln>
        </p:spPr>
      </p:pic>
      <p:sp>
        <p:nvSpPr>
          <p:cNvPr id="8" name="矩形 1"/>
          <p:cNvSpPr/>
          <p:nvPr/>
        </p:nvSpPr>
        <p:spPr>
          <a:xfrm>
            <a:off x="3475355" y="1402715"/>
            <a:ext cx="5063490" cy="2799715"/>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The CQ (Cultural intelligence) model presents an individual’s capability to operate and work in a multicultural setting</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The ability to work in a diverse culture is dependent on 4 factors: motivational, cognitive, metacognitive and behavioural (Zhang et al., 2017)</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Theory Z is a management philosophy that leverage on collectivism and collaborative working style</a:t>
            </a:r>
          </a:p>
        </p:txBody>
      </p:sp>
      <p:sp>
        <p:nvSpPr>
          <p:cNvPr id="15" name="PANDADA文本框 2"/>
          <p:cNvSpPr txBox="1"/>
          <p:nvPr>
            <p:custDataLst>
              <p:tags r:id="rId1"/>
            </p:custDataLst>
          </p:nvPr>
        </p:nvSpPr>
        <p:spPr>
          <a:xfrm>
            <a:off x="554990" y="173355"/>
            <a:ext cx="7774940" cy="1076325"/>
          </a:xfrm>
          <a:prstGeom prst="rect">
            <a:avLst/>
          </a:prstGeom>
          <a:noFill/>
          <a:ln w="31750">
            <a:solidFill>
              <a:schemeClr val="tx1"/>
            </a:solidFill>
          </a:ln>
        </p:spPr>
        <p:txBody>
          <a:bodyPr wrap="square" rtlCol="0">
            <a:spAutoFit/>
          </a:bodyPr>
          <a:lstStyle>
            <a:defPPr>
              <a:defRPr lang="en-US"/>
            </a:defPPr>
            <a:lvl1pPr algn="ctr">
              <a:defRPr sz="4000">
                <a:solidFill>
                  <a:srgbClr val="DD7D59"/>
                </a:solidFill>
                <a:latin typeface="方正清刻本悦宋简体" panose="02000000000000000000" pitchFamily="2" charset="-122"/>
                <a:ea typeface="方正清刻本悦宋简体" panose="02000000000000000000" pitchFamily="2" charset="-122"/>
              </a:defRPr>
            </a:lvl1pPr>
          </a:lstStyle>
          <a:p>
            <a:pPr algn="ctr"/>
            <a:r>
              <a:rPr lang="en-US" altLang="en-GB" sz="3200" b="1">
                <a:solidFill>
                  <a:schemeClr val="tx1"/>
                </a:solidFill>
                <a:effectLst>
                  <a:outerShdw blurRad="38100" dist="19050" dir="2700000" algn="tl" rotWithShape="0">
                    <a:schemeClr val="dk1">
                      <a:alpha val="40000"/>
                    </a:schemeClr>
                  </a:outerShdw>
                </a:effectLst>
                <a:latin typeface="Times New Roman" panose="02020603050405020304" charset="0"/>
                <a:ea typeface="Arial" panose="020B0604020202020204" pitchFamily="34" charset="0"/>
                <a:cs typeface="Times New Roman" panose="02020603050405020304" charset="0"/>
              </a:rPr>
              <a:t>5: P. Christopher Earley and Soon Ang CQ Model Explanation</a:t>
            </a:r>
          </a:p>
        </p:txBody>
      </p:sp>
      <p:sp>
        <p:nvSpPr>
          <p:cNvPr id="2" name="矩形 1"/>
          <p:cNvSpPr/>
          <p:nvPr/>
        </p:nvSpPr>
        <p:spPr>
          <a:xfrm>
            <a:off x="249555" y="4310380"/>
            <a:ext cx="2797175" cy="599440"/>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(Zhang et al., 2017)</a:t>
            </a:r>
          </a:p>
        </p:txBody>
      </p:sp>
      <p:pic>
        <p:nvPicPr>
          <p:cNvPr id="4" name="image5.png"/>
          <p:cNvPicPr preferRelativeResize="0"/>
          <p:nvPr/>
        </p:nvPicPr>
        <p:blipFill>
          <a:blip r:embed="rId5"/>
          <a:srcRect/>
          <a:stretch>
            <a:fillRect/>
          </a:stretch>
        </p:blipFill>
        <p:spPr>
          <a:xfrm>
            <a:off x="394970" y="1402715"/>
            <a:ext cx="2651760" cy="2660650"/>
          </a:xfrm>
          <a:prstGeom prst="rect">
            <a:avLst/>
          </a:prstGeom>
          <a:ln w="317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4" cstate="print">
            <a:extLst>
              <a:ext uri="{28A0092B-C50C-407E-A947-70E740481C1C}">
                <a14:useLocalDpi xmlns:a14="http://schemas.microsoft.com/office/drawing/2010/main" val="0"/>
              </a:ext>
            </a:extLst>
          </a:blip>
          <a:srcRect t="10223" b="10223"/>
          <a:stretch>
            <a:fillRect/>
          </a:stretch>
        </p:blipFill>
        <p:spPr>
          <a:xfrm>
            <a:off x="0" y="0"/>
            <a:ext cx="9144000" cy="5143500"/>
          </a:xfrm>
          <a:prstGeom prst="rect">
            <a:avLst/>
          </a:prstGeom>
          <a:ln w="31750">
            <a:noFill/>
          </a:ln>
        </p:spPr>
      </p:pic>
      <p:sp>
        <p:nvSpPr>
          <p:cNvPr id="8" name="矩形 1"/>
          <p:cNvSpPr/>
          <p:nvPr/>
        </p:nvSpPr>
        <p:spPr>
          <a:xfrm>
            <a:off x="3475355" y="1126490"/>
            <a:ext cx="5063490" cy="2799715"/>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Starbucks faces challenges to balance local preferences in operational regions and global standardisation (Xu, 2020)</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Different service expectations amid price sensitive markets often impacts the service quality of the company</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Henri Fayol's 14 principles of administrative management are considered rigid in a dynamic working atmosphere, lacks strategies to uplift working capabilities, focusing on human psychology</a:t>
            </a:r>
          </a:p>
        </p:txBody>
      </p:sp>
      <p:sp>
        <p:nvSpPr>
          <p:cNvPr id="15" name="PANDADA文本框 2"/>
          <p:cNvSpPr txBox="1"/>
          <p:nvPr>
            <p:custDataLst>
              <p:tags r:id="rId1"/>
            </p:custDataLst>
          </p:nvPr>
        </p:nvSpPr>
        <p:spPr>
          <a:xfrm>
            <a:off x="554990" y="173355"/>
            <a:ext cx="7774940" cy="583565"/>
          </a:xfrm>
          <a:prstGeom prst="rect">
            <a:avLst/>
          </a:prstGeom>
          <a:noFill/>
          <a:ln w="31750">
            <a:solidFill>
              <a:schemeClr val="tx1"/>
            </a:solidFill>
          </a:ln>
        </p:spPr>
        <p:txBody>
          <a:bodyPr wrap="square" rtlCol="0">
            <a:spAutoFit/>
          </a:bodyPr>
          <a:lstStyle>
            <a:defPPr>
              <a:defRPr lang="en-US"/>
            </a:defPPr>
            <a:lvl1pPr algn="ctr">
              <a:defRPr sz="4000">
                <a:solidFill>
                  <a:srgbClr val="DD7D59"/>
                </a:solidFill>
                <a:latin typeface="方正清刻本悦宋简体" panose="02000000000000000000" pitchFamily="2" charset="-122"/>
                <a:ea typeface="方正清刻本悦宋简体" panose="02000000000000000000" pitchFamily="2" charset="-122"/>
              </a:defRPr>
            </a:lvl1pPr>
          </a:lstStyle>
          <a:p>
            <a:pPr algn="ctr"/>
            <a:r>
              <a:rPr lang="en-US" altLang="en-GB" sz="3200" b="1">
                <a:solidFill>
                  <a:schemeClr val="tx1"/>
                </a:solidFill>
                <a:effectLst>
                  <a:outerShdw blurRad="38100" dist="19050" dir="2700000" algn="tl" rotWithShape="0">
                    <a:schemeClr val="dk1">
                      <a:alpha val="40000"/>
                    </a:schemeClr>
                  </a:outerShdw>
                </a:effectLst>
                <a:latin typeface="Times New Roman" panose="02020603050405020304" charset="0"/>
                <a:ea typeface="Arial" panose="020B0604020202020204" pitchFamily="34" charset="0"/>
                <a:cs typeface="Times New Roman" panose="02020603050405020304" charset="0"/>
              </a:rPr>
              <a:t>6: Case 3: Starbucks</a:t>
            </a:r>
          </a:p>
        </p:txBody>
      </p:sp>
      <p:sp>
        <p:nvSpPr>
          <p:cNvPr id="17" name="圆角矩形 12"/>
          <p:cNvSpPr/>
          <p:nvPr/>
        </p:nvSpPr>
        <p:spPr>
          <a:xfrm>
            <a:off x="3765139" y="3245617"/>
            <a:ext cx="1586127" cy="319017"/>
          </a:xfrm>
          <a:prstGeom prst="roundRect">
            <a:avLst>
              <a:gd name="adj" fmla="val 50000"/>
            </a:avLst>
          </a:prstGeom>
          <a:noFill/>
          <a:ln w="9525">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a:solidFill>
                <a:prstClr val="white"/>
              </a:solidFill>
              <a:latin typeface="Calibri Light" panose="020F0302020204030204"/>
              <a:ea typeface="Arial" panose="020B0604020202020204" pitchFamily="34" charset="0"/>
            </a:endParaRPr>
          </a:p>
        </p:txBody>
      </p:sp>
      <p:pic>
        <p:nvPicPr>
          <p:cNvPr id="11" name="image11.png"/>
          <p:cNvPicPr preferRelativeResize="0"/>
          <p:nvPr/>
        </p:nvPicPr>
        <p:blipFill>
          <a:blip r:embed="rId5"/>
          <a:srcRect/>
          <a:stretch>
            <a:fillRect/>
          </a:stretch>
        </p:blipFill>
        <p:spPr>
          <a:xfrm>
            <a:off x="170180" y="1126490"/>
            <a:ext cx="2876550" cy="2807335"/>
          </a:xfrm>
          <a:prstGeom prst="rect">
            <a:avLst/>
          </a:prstGeom>
          <a:ln w="31750">
            <a:solidFill>
              <a:schemeClr val="tx1"/>
            </a:solidFill>
          </a:ln>
        </p:spPr>
      </p:pic>
      <p:sp>
        <p:nvSpPr>
          <p:cNvPr id="5" name="Rectangle 1">
            <a:extLst>
              <a:ext uri="{FF2B5EF4-FFF2-40B4-BE49-F238E27FC236}">
                <a16:creationId xmlns:a16="http://schemas.microsoft.com/office/drawing/2014/main" id="{CEA12BCE-5B88-F7C9-CE72-29A339DACDC2}"/>
              </a:ext>
            </a:extLst>
          </p:cNvPr>
          <p:cNvSpPr>
            <a:spLocks noChangeArrowheads="1"/>
          </p:cNvSpPr>
          <p:nvPr/>
        </p:nvSpPr>
        <p:spPr bwMode="auto">
          <a:xfrm>
            <a:off x="507856" y="4423900"/>
            <a:ext cx="2254198" cy="276999"/>
          </a:xfrm>
          <a:prstGeom prst="rect">
            <a:avLst/>
          </a:prstGeom>
          <a:solidFill>
            <a:schemeClr val="accent1"/>
          </a:solidFill>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(Nast, 2023)</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4" cstate="print">
            <a:extLst>
              <a:ext uri="{28A0092B-C50C-407E-A947-70E740481C1C}">
                <a14:useLocalDpi xmlns:a14="http://schemas.microsoft.com/office/drawing/2010/main" val="0"/>
              </a:ext>
            </a:extLst>
          </a:blip>
          <a:srcRect t="10223" b="10223"/>
          <a:stretch>
            <a:fillRect/>
          </a:stretch>
        </p:blipFill>
        <p:spPr>
          <a:xfrm>
            <a:off x="0" y="0"/>
            <a:ext cx="9144000" cy="5143500"/>
          </a:xfrm>
          <a:prstGeom prst="rect">
            <a:avLst/>
          </a:prstGeom>
          <a:ln w="31750">
            <a:noFill/>
          </a:ln>
        </p:spPr>
      </p:pic>
      <p:sp>
        <p:nvSpPr>
          <p:cNvPr id="8" name="矩形 1"/>
          <p:cNvSpPr/>
          <p:nvPr/>
        </p:nvSpPr>
        <p:spPr>
          <a:xfrm>
            <a:off x="3475355" y="1126490"/>
            <a:ext cx="5063490" cy="2799715"/>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Hosts of Airbnb are often reported to be demographically and racially biased (Morris, 2024) </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Airbnb accommodation matching algorithms are often criticised for its unequal matching issues, affecting local housing pricing and diversity</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Airbnb’s leader is characterised as participative, where he focuses on balancing inclusivity and a centralised authority</a:t>
            </a:r>
          </a:p>
        </p:txBody>
      </p:sp>
      <p:sp>
        <p:nvSpPr>
          <p:cNvPr id="15" name="PANDADA文本框 2"/>
          <p:cNvSpPr txBox="1"/>
          <p:nvPr>
            <p:custDataLst>
              <p:tags r:id="rId1"/>
            </p:custDataLst>
          </p:nvPr>
        </p:nvSpPr>
        <p:spPr>
          <a:xfrm>
            <a:off x="554990" y="173355"/>
            <a:ext cx="7774940" cy="583565"/>
          </a:xfrm>
          <a:prstGeom prst="rect">
            <a:avLst/>
          </a:prstGeom>
          <a:noFill/>
          <a:ln w="31750">
            <a:solidFill>
              <a:schemeClr val="tx1"/>
            </a:solidFill>
          </a:ln>
        </p:spPr>
        <p:txBody>
          <a:bodyPr wrap="square" rtlCol="0">
            <a:spAutoFit/>
          </a:bodyPr>
          <a:lstStyle>
            <a:defPPr>
              <a:defRPr lang="en-US"/>
            </a:defPPr>
            <a:lvl1pPr algn="ctr">
              <a:defRPr sz="4000">
                <a:solidFill>
                  <a:srgbClr val="DD7D59"/>
                </a:solidFill>
                <a:latin typeface="方正清刻本悦宋简体" panose="02000000000000000000" pitchFamily="2" charset="-122"/>
                <a:ea typeface="方正清刻本悦宋简体" panose="02000000000000000000" pitchFamily="2" charset="-122"/>
              </a:defRPr>
            </a:lvl1pPr>
          </a:lstStyle>
          <a:p>
            <a:pPr algn="ctr"/>
            <a:r>
              <a:rPr lang="en-US" altLang="en-GB" sz="3200" b="1">
                <a:solidFill>
                  <a:schemeClr val="tx1"/>
                </a:solidFill>
                <a:effectLst>
                  <a:outerShdw blurRad="38100" dist="19050" dir="2700000" algn="tl" rotWithShape="0">
                    <a:schemeClr val="dk1">
                      <a:alpha val="40000"/>
                    </a:schemeClr>
                  </a:outerShdw>
                </a:effectLst>
                <a:latin typeface="Times New Roman" panose="02020603050405020304" charset="0"/>
                <a:ea typeface="Arial" panose="020B0604020202020204" pitchFamily="34" charset="0"/>
                <a:cs typeface="Times New Roman" panose="02020603050405020304" charset="0"/>
              </a:rPr>
              <a:t>7: Case 4: Airbnb</a:t>
            </a:r>
          </a:p>
        </p:txBody>
      </p:sp>
      <p:sp>
        <p:nvSpPr>
          <p:cNvPr id="17" name="圆角矩形 12"/>
          <p:cNvSpPr/>
          <p:nvPr/>
        </p:nvSpPr>
        <p:spPr>
          <a:xfrm>
            <a:off x="3765139" y="3245617"/>
            <a:ext cx="1586127" cy="319017"/>
          </a:xfrm>
          <a:prstGeom prst="roundRect">
            <a:avLst>
              <a:gd name="adj" fmla="val 50000"/>
            </a:avLst>
          </a:prstGeom>
          <a:noFill/>
          <a:ln w="9525">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a:solidFill>
                <a:prstClr val="white"/>
              </a:solidFill>
              <a:latin typeface="Calibri Light" panose="020F0302020204030204"/>
              <a:ea typeface="Arial" panose="020B0604020202020204" pitchFamily="34" charset="0"/>
            </a:endParaRPr>
          </a:p>
        </p:txBody>
      </p:sp>
      <p:sp>
        <p:nvSpPr>
          <p:cNvPr id="2" name="矩形 1"/>
          <p:cNvSpPr/>
          <p:nvPr/>
        </p:nvSpPr>
        <p:spPr>
          <a:xfrm>
            <a:off x="249555" y="4310380"/>
            <a:ext cx="2797175" cy="5994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en-GB" sz="1600" dirty="0">
                <a:solidFill>
                  <a:schemeClr val="tx1"/>
                </a:solidFill>
                <a:latin typeface="Times New Roman" panose="02020603050405020304" charset="0"/>
                <a:ea typeface="Arial" panose="020B0604020202020204" pitchFamily="34" charset="0"/>
                <a:cs typeface="Times New Roman" panose="02020603050405020304" charset="0"/>
                <a:sym typeface="+mn-ea"/>
              </a:rPr>
              <a:t>(Morris, 2024)</a:t>
            </a:r>
          </a:p>
          <a:p>
            <a:pPr algn="ctr" defTabSz="685800"/>
            <a:endParaRPr lang="en-US" altLang="en-GB" sz="1600" dirty="0">
              <a:solidFill>
                <a:schemeClr val="tx1"/>
              </a:solidFill>
              <a:latin typeface="Times New Roman" panose="02020603050405020304" charset="0"/>
              <a:ea typeface="Arial" panose="020B0604020202020204" pitchFamily="34" charset="0"/>
              <a:cs typeface="Times New Roman" panose="02020603050405020304" charset="0"/>
            </a:endParaRPr>
          </a:p>
        </p:txBody>
      </p:sp>
      <p:pic>
        <p:nvPicPr>
          <p:cNvPr id="7" name="image6.png"/>
          <p:cNvPicPr preferRelativeResize="0"/>
          <p:nvPr/>
        </p:nvPicPr>
        <p:blipFill>
          <a:blip r:embed="rId5"/>
          <a:srcRect/>
          <a:stretch>
            <a:fillRect/>
          </a:stretch>
        </p:blipFill>
        <p:spPr>
          <a:xfrm>
            <a:off x="344805" y="1097280"/>
            <a:ext cx="2606040" cy="28289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4" cstate="print">
            <a:extLst>
              <a:ext uri="{28A0092B-C50C-407E-A947-70E740481C1C}">
                <a14:useLocalDpi xmlns:a14="http://schemas.microsoft.com/office/drawing/2010/main" val="0"/>
              </a:ext>
            </a:extLst>
          </a:blip>
          <a:srcRect t="10223" b="10223"/>
          <a:stretch>
            <a:fillRect/>
          </a:stretch>
        </p:blipFill>
        <p:spPr>
          <a:xfrm>
            <a:off x="0" y="0"/>
            <a:ext cx="9144000" cy="5143500"/>
          </a:xfrm>
          <a:prstGeom prst="rect">
            <a:avLst/>
          </a:prstGeom>
          <a:ln w="31750">
            <a:noFill/>
          </a:ln>
        </p:spPr>
      </p:pic>
      <p:sp>
        <p:nvSpPr>
          <p:cNvPr id="8" name="矩形 1"/>
          <p:cNvSpPr/>
          <p:nvPr/>
        </p:nvSpPr>
        <p:spPr>
          <a:xfrm>
            <a:off x="3475355" y="1126490"/>
            <a:ext cx="5063490" cy="2799715"/>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Autocratic Leadership follows a top-down decision-making approach (‌Asno and Sary, 2023).</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This leader emphasises total control over the employees, lacks flexibility and prioritises efficiency and clear task completion</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Participative leadership elucidates shared decision-making, valuing team collaboration, flexible operations and uplifts team morale by reflecting team values (Wang et al., 2022)</a:t>
            </a:r>
          </a:p>
        </p:txBody>
      </p:sp>
      <p:sp>
        <p:nvSpPr>
          <p:cNvPr id="15" name="PANDADA文本框 2"/>
          <p:cNvSpPr txBox="1"/>
          <p:nvPr>
            <p:custDataLst>
              <p:tags r:id="rId1"/>
            </p:custDataLst>
          </p:nvPr>
        </p:nvSpPr>
        <p:spPr>
          <a:xfrm>
            <a:off x="554990" y="173355"/>
            <a:ext cx="7774940" cy="583565"/>
          </a:xfrm>
          <a:prstGeom prst="rect">
            <a:avLst/>
          </a:prstGeom>
          <a:noFill/>
          <a:ln w="31750">
            <a:solidFill>
              <a:schemeClr val="tx1"/>
            </a:solidFill>
          </a:ln>
        </p:spPr>
        <p:txBody>
          <a:bodyPr wrap="square" rtlCol="0">
            <a:spAutoFit/>
          </a:bodyPr>
          <a:lstStyle>
            <a:defPPr>
              <a:defRPr lang="en-US"/>
            </a:defPPr>
            <a:lvl1pPr algn="ctr">
              <a:defRPr sz="4000">
                <a:solidFill>
                  <a:srgbClr val="DD7D59"/>
                </a:solidFill>
                <a:latin typeface="方正清刻本悦宋简体" panose="02000000000000000000" pitchFamily="2" charset="-122"/>
                <a:ea typeface="方正清刻本悦宋简体" panose="02000000000000000000" pitchFamily="2" charset="-122"/>
              </a:defRPr>
            </a:lvl1pPr>
          </a:lstStyle>
          <a:p>
            <a:pPr algn="ctr"/>
            <a:r>
              <a:rPr lang="en-US" altLang="en-GB" sz="3200" b="1">
                <a:solidFill>
                  <a:schemeClr val="tx1"/>
                </a:solidFill>
                <a:effectLst>
                  <a:outerShdw blurRad="38100" dist="19050" dir="2700000" algn="tl" rotWithShape="0">
                    <a:schemeClr val="dk1">
                      <a:alpha val="40000"/>
                    </a:schemeClr>
                  </a:outerShdw>
                </a:effectLst>
                <a:latin typeface="Times New Roman" panose="02020603050405020304" charset="0"/>
                <a:ea typeface="Arial" panose="020B0604020202020204" pitchFamily="34" charset="0"/>
                <a:cs typeface="Times New Roman" panose="02020603050405020304" charset="0"/>
              </a:rPr>
              <a:t>8: Leadership Styles Comparison</a:t>
            </a:r>
          </a:p>
        </p:txBody>
      </p:sp>
      <p:sp>
        <p:nvSpPr>
          <p:cNvPr id="17" name="圆角矩形 12"/>
          <p:cNvSpPr/>
          <p:nvPr/>
        </p:nvSpPr>
        <p:spPr>
          <a:xfrm>
            <a:off x="3765139" y="3245617"/>
            <a:ext cx="1586127" cy="319017"/>
          </a:xfrm>
          <a:prstGeom prst="roundRect">
            <a:avLst>
              <a:gd name="adj" fmla="val 50000"/>
            </a:avLst>
          </a:prstGeom>
          <a:noFill/>
          <a:ln w="9525">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a:solidFill>
                <a:prstClr val="white"/>
              </a:solidFill>
              <a:latin typeface="Calibri Light" panose="020F0302020204030204"/>
              <a:ea typeface="Arial" panose="020B0604020202020204" pitchFamily="34" charset="0"/>
            </a:endParaRPr>
          </a:p>
        </p:txBody>
      </p:sp>
      <p:sp>
        <p:nvSpPr>
          <p:cNvPr id="2" name="矩形 1"/>
          <p:cNvSpPr/>
          <p:nvPr/>
        </p:nvSpPr>
        <p:spPr>
          <a:xfrm>
            <a:off x="249555" y="4310380"/>
            <a:ext cx="2797175" cy="599440"/>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(Stojkovski, 2023)</a:t>
            </a:r>
          </a:p>
        </p:txBody>
      </p:sp>
      <p:pic>
        <p:nvPicPr>
          <p:cNvPr id="4" name="image7.png"/>
          <p:cNvPicPr preferRelativeResize="0"/>
          <p:nvPr/>
        </p:nvPicPr>
        <p:blipFill>
          <a:blip r:embed="rId5"/>
          <a:srcRect/>
          <a:stretch>
            <a:fillRect/>
          </a:stretch>
        </p:blipFill>
        <p:spPr>
          <a:xfrm>
            <a:off x="483870" y="1126490"/>
            <a:ext cx="2499360" cy="2788920"/>
          </a:xfrm>
          <a:prstGeom prst="rect">
            <a:avLst/>
          </a:prstGeom>
          <a:ln w="317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4" cstate="print">
            <a:extLst>
              <a:ext uri="{28A0092B-C50C-407E-A947-70E740481C1C}">
                <a14:useLocalDpi xmlns:a14="http://schemas.microsoft.com/office/drawing/2010/main" val="0"/>
              </a:ext>
            </a:extLst>
          </a:blip>
          <a:srcRect t="10223" b="10223"/>
          <a:stretch>
            <a:fillRect/>
          </a:stretch>
        </p:blipFill>
        <p:spPr>
          <a:xfrm>
            <a:off x="0" y="0"/>
            <a:ext cx="9144000" cy="5143500"/>
          </a:xfrm>
          <a:prstGeom prst="rect">
            <a:avLst/>
          </a:prstGeom>
          <a:ln w="31750">
            <a:noFill/>
          </a:ln>
        </p:spPr>
      </p:pic>
      <p:sp>
        <p:nvSpPr>
          <p:cNvPr id="8" name="矩形 1"/>
          <p:cNvSpPr/>
          <p:nvPr/>
        </p:nvSpPr>
        <p:spPr>
          <a:xfrm>
            <a:off x="3475355" y="1126490"/>
            <a:ext cx="5063490" cy="2799715"/>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Theory X assumes employees are lazy and demotivated to contribute to the work, so leaders have to take stringent measures (‌Wang et al., 2022)</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Theory Y assumes employees are self-aware, motivated, and leaders must support them to elevate their working morale</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Theory Z values collective work, valuing mutual trust and strong company culture to improve team’s productivity and performance (Ogambi et al., 2024)</a:t>
            </a:r>
          </a:p>
        </p:txBody>
      </p:sp>
      <p:sp>
        <p:nvSpPr>
          <p:cNvPr id="15" name="PANDADA文本框 2"/>
          <p:cNvSpPr txBox="1"/>
          <p:nvPr>
            <p:custDataLst>
              <p:tags r:id="rId1"/>
            </p:custDataLst>
          </p:nvPr>
        </p:nvSpPr>
        <p:spPr>
          <a:xfrm>
            <a:off x="554990" y="173355"/>
            <a:ext cx="7774940" cy="583565"/>
          </a:xfrm>
          <a:prstGeom prst="rect">
            <a:avLst/>
          </a:prstGeom>
          <a:noFill/>
          <a:ln w="31750">
            <a:solidFill>
              <a:schemeClr val="tx1"/>
            </a:solidFill>
          </a:ln>
        </p:spPr>
        <p:txBody>
          <a:bodyPr wrap="square" rtlCol="0">
            <a:spAutoFit/>
          </a:bodyPr>
          <a:lstStyle>
            <a:defPPr>
              <a:defRPr lang="en-US"/>
            </a:defPPr>
            <a:lvl1pPr algn="ctr">
              <a:defRPr sz="4000">
                <a:solidFill>
                  <a:srgbClr val="DD7D59"/>
                </a:solidFill>
                <a:latin typeface="方正清刻本悦宋简体" panose="02000000000000000000" pitchFamily="2" charset="-122"/>
                <a:ea typeface="方正清刻本悦宋简体" panose="02000000000000000000" pitchFamily="2" charset="-122"/>
              </a:defRPr>
            </a:lvl1pPr>
          </a:lstStyle>
          <a:p>
            <a:pPr algn="ctr"/>
            <a:r>
              <a:rPr lang="en-US" altLang="en-GB" sz="3200" b="1">
                <a:solidFill>
                  <a:schemeClr val="tx1"/>
                </a:solidFill>
                <a:effectLst>
                  <a:outerShdw blurRad="38100" dist="19050" dir="2700000" algn="tl" rotWithShape="0">
                    <a:schemeClr val="dk1">
                      <a:alpha val="40000"/>
                    </a:schemeClr>
                  </a:outerShdw>
                </a:effectLst>
                <a:latin typeface="Times New Roman" panose="02020603050405020304" charset="0"/>
                <a:ea typeface="Arial" panose="020B0604020202020204" pitchFamily="34" charset="0"/>
                <a:cs typeface="Times New Roman" panose="02020603050405020304" charset="0"/>
              </a:rPr>
              <a:t>9: Management Theory Integration</a:t>
            </a:r>
          </a:p>
        </p:txBody>
      </p:sp>
      <p:sp>
        <p:nvSpPr>
          <p:cNvPr id="17" name="圆角矩形 12"/>
          <p:cNvSpPr/>
          <p:nvPr/>
        </p:nvSpPr>
        <p:spPr>
          <a:xfrm>
            <a:off x="3765139" y="3245617"/>
            <a:ext cx="1586127" cy="319017"/>
          </a:xfrm>
          <a:prstGeom prst="roundRect">
            <a:avLst>
              <a:gd name="adj" fmla="val 50000"/>
            </a:avLst>
          </a:prstGeom>
          <a:noFill/>
          <a:ln w="9525">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a:solidFill>
                <a:prstClr val="white"/>
              </a:solidFill>
              <a:latin typeface="Calibri Light" panose="020F0302020204030204"/>
              <a:ea typeface="Arial" panose="020B0604020202020204" pitchFamily="34" charset="0"/>
            </a:endParaRPr>
          </a:p>
        </p:txBody>
      </p:sp>
      <p:sp>
        <p:nvSpPr>
          <p:cNvPr id="2" name="矩形 1"/>
          <p:cNvSpPr/>
          <p:nvPr/>
        </p:nvSpPr>
        <p:spPr>
          <a:xfrm>
            <a:off x="249555" y="4310380"/>
            <a:ext cx="2797175" cy="599440"/>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en-GB" sz="1600" dirty="0">
                <a:solidFill>
                  <a:schemeClr val="tx1"/>
                </a:solidFill>
                <a:latin typeface="Times New Roman" panose="02020603050405020304" charset="0"/>
                <a:ea typeface="Arial" panose="020B0604020202020204" pitchFamily="34" charset="0"/>
                <a:cs typeface="Times New Roman" panose="02020603050405020304" charset="0"/>
              </a:rPr>
              <a:t>(Chapman, 2023)</a:t>
            </a:r>
          </a:p>
          <a:p>
            <a:pPr algn="ctr" defTabSz="685800"/>
            <a:endParaRPr lang="en-US" altLang="en-GB" sz="1600" dirty="0">
              <a:solidFill>
                <a:schemeClr val="tx1"/>
              </a:solidFill>
              <a:latin typeface="Times New Roman" panose="02020603050405020304" charset="0"/>
              <a:ea typeface="Arial" panose="020B0604020202020204" pitchFamily="34" charset="0"/>
              <a:cs typeface="Times New Roman" panose="02020603050405020304" charset="0"/>
            </a:endParaRPr>
          </a:p>
        </p:txBody>
      </p:sp>
      <p:pic>
        <p:nvPicPr>
          <p:cNvPr id="12" name="image3.png"/>
          <p:cNvPicPr preferRelativeResize="0"/>
          <p:nvPr/>
        </p:nvPicPr>
        <p:blipFill>
          <a:blip r:embed="rId5"/>
          <a:srcRect b="5505"/>
          <a:stretch>
            <a:fillRect/>
          </a:stretch>
        </p:blipFill>
        <p:spPr>
          <a:xfrm>
            <a:off x="448945" y="1130935"/>
            <a:ext cx="2397760" cy="2804795"/>
          </a:xfrm>
          <a:prstGeom prst="rect">
            <a:avLst/>
          </a:prstGeom>
          <a:ln w="317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4" cstate="print">
            <a:extLst>
              <a:ext uri="{28A0092B-C50C-407E-A947-70E740481C1C}">
                <a14:useLocalDpi xmlns:a14="http://schemas.microsoft.com/office/drawing/2010/main" val="0"/>
              </a:ext>
            </a:extLst>
          </a:blip>
          <a:srcRect t="10223" b="10223"/>
          <a:stretch>
            <a:fillRect/>
          </a:stretch>
        </p:blipFill>
        <p:spPr>
          <a:xfrm>
            <a:off x="0" y="0"/>
            <a:ext cx="9144000" cy="5143500"/>
          </a:xfrm>
          <a:prstGeom prst="rect">
            <a:avLst/>
          </a:prstGeom>
          <a:ln w="31750">
            <a:noFill/>
          </a:ln>
        </p:spPr>
      </p:pic>
      <p:sp>
        <p:nvSpPr>
          <p:cNvPr id="8" name="矩形 1"/>
          <p:cNvSpPr/>
          <p:nvPr/>
        </p:nvSpPr>
        <p:spPr>
          <a:xfrm>
            <a:off x="3475355" y="1126490"/>
            <a:ext cx="5063490" cy="2799715"/>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Strengthen CQ and EI in decision-making for autocratic leaders</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Mitigating rules ambiguity and innovation pressure to improve team productivity</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Enhancing employee empowerment, inclusivity and ethical governance</a:t>
            </a:r>
          </a:p>
        </p:txBody>
      </p:sp>
      <p:sp>
        <p:nvSpPr>
          <p:cNvPr id="15" name="PANDADA文本框 2"/>
          <p:cNvSpPr txBox="1"/>
          <p:nvPr>
            <p:custDataLst>
              <p:tags r:id="rId1"/>
            </p:custDataLst>
          </p:nvPr>
        </p:nvSpPr>
        <p:spPr>
          <a:xfrm>
            <a:off x="554990" y="173355"/>
            <a:ext cx="7774940" cy="583565"/>
          </a:xfrm>
          <a:prstGeom prst="rect">
            <a:avLst/>
          </a:prstGeom>
          <a:noFill/>
          <a:ln w="31750">
            <a:solidFill>
              <a:schemeClr val="tx1"/>
            </a:solidFill>
          </a:ln>
        </p:spPr>
        <p:txBody>
          <a:bodyPr wrap="square" rtlCol="0">
            <a:spAutoFit/>
          </a:bodyPr>
          <a:lstStyle>
            <a:defPPr>
              <a:defRPr lang="en-US"/>
            </a:defPPr>
            <a:lvl1pPr algn="ctr">
              <a:defRPr sz="4000">
                <a:solidFill>
                  <a:srgbClr val="DD7D59"/>
                </a:solidFill>
                <a:latin typeface="方正清刻本悦宋简体" panose="02000000000000000000" pitchFamily="2" charset="-122"/>
                <a:ea typeface="方正清刻本悦宋简体" panose="02000000000000000000" pitchFamily="2" charset="-122"/>
              </a:defRPr>
            </a:lvl1pPr>
          </a:lstStyle>
          <a:p>
            <a:pPr algn="ctr"/>
            <a:r>
              <a:rPr lang="en-US" altLang="en-GB" sz="3200" b="1">
                <a:solidFill>
                  <a:schemeClr val="tx1"/>
                </a:solidFill>
                <a:effectLst>
                  <a:outerShdw blurRad="38100" dist="19050" dir="2700000" algn="tl" rotWithShape="0">
                    <a:schemeClr val="dk1">
                      <a:alpha val="40000"/>
                    </a:schemeClr>
                  </a:outerShdw>
                </a:effectLst>
                <a:latin typeface="Times New Roman" panose="02020603050405020304" charset="0"/>
                <a:ea typeface="Arial" panose="020B0604020202020204" pitchFamily="34" charset="0"/>
                <a:cs typeface="Times New Roman" panose="02020603050405020304" charset="0"/>
              </a:rPr>
              <a:t>10: Strategy Lessons</a:t>
            </a:r>
          </a:p>
        </p:txBody>
      </p:sp>
      <p:sp>
        <p:nvSpPr>
          <p:cNvPr id="17" name="圆角矩形 12"/>
          <p:cNvSpPr/>
          <p:nvPr/>
        </p:nvSpPr>
        <p:spPr>
          <a:xfrm>
            <a:off x="3765139" y="3245617"/>
            <a:ext cx="1586127" cy="319017"/>
          </a:xfrm>
          <a:prstGeom prst="roundRect">
            <a:avLst>
              <a:gd name="adj" fmla="val 50000"/>
            </a:avLst>
          </a:prstGeom>
          <a:noFill/>
          <a:ln w="9525">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a:solidFill>
                <a:prstClr val="white"/>
              </a:solidFill>
              <a:latin typeface="Calibri Light" panose="020F0302020204030204"/>
              <a:ea typeface="Arial" panose="020B0604020202020204" pitchFamily="34" charset="0"/>
            </a:endParaRPr>
          </a:p>
        </p:txBody>
      </p:sp>
      <p:sp>
        <p:nvSpPr>
          <p:cNvPr id="2" name="矩形 1"/>
          <p:cNvSpPr/>
          <p:nvPr/>
        </p:nvSpPr>
        <p:spPr>
          <a:xfrm>
            <a:off x="249555" y="4310380"/>
            <a:ext cx="2797175" cy="599440"/>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(Causon, 2022)</a:t>
            </a:r>
          </a:p>
        </p:txBody>
      </p:sp>
      <p:pic>
        <p:nvPicPr>
          <p:cNvPr id="5" name="image1.png"/>
          <p:cNvPicPr preferRelativeResize="0"/>
          <p:nvPr/>
        </p:nvPicPr>
        <p:blipFill>
          <a:blip r:embed="rId5"/>
          <a:srcRect/>
          <a:stretch>
            <a:fillRect/>
          </a:stretch>
        </p:blipFill>
        <p:spPr>
          <a:xfrm>
            <a:off x="340995" y="1126490"/>
            <a:ext cx="2795270" cy="2827020"/>
          </a:xfrm>
          <a:prstGeom prst="rect">
            <a:avLst/>
          </a:prstGeom>
          <a:ln w="317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4" cstate="print">
            <a:extLst>
              <a:ext uri="{28A0092B-C50C-407E-A947-70E740481C1C}">
                <a14:useLocalDpi xmlns:a14="http://schemas.microsoft.com/office/drawing/2010/main" val="0"/>
              </a:ext>
            </a:extLst>
          </a:blip>
          <a:srcRect t="10223" b="10223"/>
          <a:stretch>
            <a:fillRect/>
          </a:stretch>
        </p:blipFill>
        <p:spPr>
          <a:xfrm>
            <a:off x="0" y="0"/>
            <a:ext cx="9144000" cy="5143500"/>
          </a:xfrm>
          <a:prstGeom prst="rect">
            <a:avLst/>
          </a:prstGeom>
          <a:ln w="31750">
            <a:noFill/>
          </a:ln>
        </p:spPr>
      </p:pic>
      <p:sp>
        <p:nvSpPr>
          <p:cNvPr id="8" name="矩形 1"/>
          <p:cNvSpPr/>
          <p:nvPr/>
        </p:nvSpPr>
        <p:spPr>
          <a:xfrm>
            <a:off x="3475355" y="1126490"/>
            <a:ext cx="5063490" cy="2799715"/>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Worked: Innovation and cultural transformation</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Failed: Ethical gaps and role ambiguity</a:t>
            </a:r>
          </a:p>
          <a:p>
            <a:pPr algn="just" defTabSz="685800"/>
            <a:r>
              <a:rPr lang="en-US" altLang="en-US" sz="160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Why: participative leadership worked, but a structural balance was lacking</a:t>
            </a:r>
          </a:p>
        </p:txBody>
      </p:sp>
      <p:sp>
        <p:nvSpPr>
          <p:cNvPr id="15" name="PANDADA文本框 2"/>
          <p:cNvSpPr txBox="1"/>
          <p:nvPr>
            <p:custDataLst>
              <p:tags r:id="rId1"/>
            </p:custDataLst>
          </p:nvPr>
        </p:nvSpPr>
        <p:spPr>
          <a:xfrm>
            <a:off x="554990" y="173355"/>
            <a:ext cx="7774940" cy="583565"/>
          </a:xfrm>
          <a:prstGeom prst="rect">
            <a:avLst/>
          </a:prstGeom>
          <a:noFill/>
          <a:ln w="31750">
            <a:solidFill>
              <a:schemeClr val="tx1"/>
            </a:solidFill>
          </a:ln>
        </p:spPr>
        <p:txBody>
          <a:bodyPr wrap="square" rtlCol="0">
            <a:spAutoFit/>
          </a:bodyPr>
          <a:lstStyle>
            <a:defPPr>
              <a:defRPr lang="en-US"/>
            </a:defPPr>
            <a:lvl1pPr algn="ctr">
              <a:defRPr sz="4000">
                <a:solidFill>
                  <a:srgbClr val="DD7D59"/>
                </a:solidFill>
                <a:latin typeface="方正清刻本悦宋简体" panose="02000000000000000000" pitchFamily="2" charset="-122"/>
                <a:ea typeface="方正清刻本悦宋简体" panose="02000000000000000000" pitchFamily="2" charset="-122"/>
              </a:defRPr>
            </a:lvl1pPr>
          </a:lstStyle>
          <a:p>
            <a:pPr algn="ctr"/>
            <a:r>
              <a:rPr lang="en-US" altLang="en-GB" sz="3200" b="1">
                <a:solidFill>
                  <a:schemeClr val="tx1"/>
                </a:solidFill>
                <a:effectLst>
                  <a:outerShdw blurRad="38100" dist="19050" dir="2700000" algn="tl" rotWithShape="0">
                    <a:schemeClr val="dk1">
                      <a:alpha val="40000"/>
                    </a:schemeClr>
                  </a:outerShdw>
                </a:effectLst>
                <a:latin typeface="Times New Roman" panose="02020603050405020304" charset="0"/>
                <a:ea typeface="Arial" panose="020B0604020202020204" pitchFamily="34" charset="0"/>
                <a:cs typeface="Times New Roman" panose="02020603050405020304" charset="0"/>
              </a:rPr>
              <a:t>11: Evaluation</a:t>
            </a:r>
          </a:p>
        </p:txBody>
      </p:sp>
      <p:sp>
        <p:nvSpPr>
          <p:cNvPr id="17" name="圆角矩形 12"/>
          <p:cNvSpPr/>
          <p:nvPr/>
        </p:nvSpPr>
        <p:spPr>
          <a:xfrm>
            <a:off x="3765139" y="3245617"/>
            <a:ext cx="1586127" cy="319017"/>
          </a:xfrm>
          <a:prstGeom prst="roundRect">
            <a:avLst>
              <a:gd name="adj" fmla="val 50000"/>
            </a:avLst>
          </a:prstGeom>
          <a:noFill/>
          <a:ln w="9525">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a:solidFill>
                <a:prstClr val="white"/>
              </a:solidFill>
              <a:latin typeface="Calibri Light" panose="020F0302020204030204"/>
              <a:ea typeface="Arial" panose="020B0604020202020204" pitchFamily="34" charset="0"/>
            </a:endParaRPr>
          </a:p>
        </p:txBody>
      </p:sp>
      <p:sp>
        <p:nvSpPr>
          <p:cNvPr id="2" name="矩形 1"/>
          <p:cNvSpPr/>
          <p:nvPr/>
        </p:nvSpPr>
        <p:spPr>
          <a:xfrm>
            <a:off x="249555" y="4310380"/>
            <a:ext cx="2797175" cy="599440"/>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r>
              <a:rPr lang="en-US" altLang="en-GB" sz="1600">
                <a:solidFill>
                  <a:schemeClr val="tx1"/>
                </a:solidFill>
                <a:latin typeface="Times New Roman" panose="02020603050405020304" charset="0"/>
                <a:ea typeface="Arial" panose="020B0604020202020204" pitchFamily="34" charset="0"/>
                <a:cs typeface="Times New Roman" panose="02020603050405020304" charset="0"/>
              </a:rPr>
              <a:t>(Causon, 2022)</a:t>
            </a:r>
          </a:p>
        </p:txBody>
      </p:sp>
      <p:pic>
        <p:nvPicPr>
          <p:cNvPr id="4" name="image2.png"/>
          <p:cNvPicPr preferRelativeResize="0"/>
          <p:nvPr/>
        </p:nvPicPr>
        <p:blipFill>
          <a:blip r:embed="rId5"/>
          <a:srcRect/>
          <a:stretch>
            <a:fillRect/>
          </a:stretch>
        </p:blipFill>
        <p:spPr>
          <a:xfrm>
            <a:off x="422275" y="1126490"/>
            <a:ext cx="2547620" cy="2801620"/>
          </a:xfrm>
          <a:prstGeom prst="rect">
            <a:avLst/>
          </a:prstGeom>
          <a:ln w="317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4" cstate="print">
            <a:extLst>
              <a:ext uri="{28A0092B-C50C-407E-A947-70E740481C1C}">
                <a14:useLocalDpi xmlns:a14="http://schemas.microsoft.com/office/drawing/2010/main" val="0"/>
              </a:ext>
            </a:extLst>
          </a:blip>
          <a:srcRect t="10223" b="10223"/>
          <a:stretch>
            <a:fillRect/>
          </a:stretch>
        </p:blipFill>
        <p:spPr>
          <a:xfrm>
            <a:off x="0" y="0"/>
            <a:ext cx="9144000" cy="5143500"/>
          </a:xfrm>
          <a:prstGeom prst="rect">
            <a:avLst/>
          </a:prstGeom>
          <a:ln w="31750">
            <a:noFill/>
          </a:ln>
        </p:spPr>
      </p:pic>
      <p:sp>
        <p:nvSpPr>
          <p:cNvPr id="8" name="矩形 1"/>
          <p:cNvSpPr/>
          <p:nvPr/>
        </p:nvSpPr>
        <p:spPr>
          <a:xfrm>
            <a:off x="554990" y="1126490"/>
            <a:ext cx="7983855" cy="3162706"/>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r>
              <a:rPr lang="en-US" altLang="en-US" sz="1600" dirty="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dirty="0">
                <a:solidFill>
                  <a:schemeClr val="tx1"/>
                </a:solidFill>
                <a:latin typeface="Times New Roman" panose="02020603050405020304" charset="0"/>
                <a:ea typeface="Arial" panose="020B0604020202020204" pitchFamily="34" charset="0"/>
                <a:cs typeface="Times New Roman" panose="02020603050405020304" charset="0"/>
              </a:rPr>
              <a:t>Edith Heard’s leadership style is characterised as participative</a:t>
            </a:r>
          </a:p>
          <a:p>
            <a:pPr algn="just" defTabSz="685800"/>
            <a:r>
              <a:rPr lang="en-US" altLang="en-US" sz="1600" dirty="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dirty="0">
                <a:solidFill>
                  <a:schemeClr val="tx1"/>
                </a:solidFill>
                <a:latin typeface="Times New Roman" panose="02020603050405020304" charset="0"/>
                <a:ea typeface="Arial" panose="020B0604020202020204" pitchFamily="34" charset="0"/>
                <a:cs typeface="Times New Roman" panose="02020603050405020304" charset="0"/>
              </a:rPr>
              <a:t>EI and CQ are significant in cross-cultural collaboration and working</a:t>
            </a:r>
          </a:p>
          <a:p>
            <a:pPr algn="just" defTabSz="685800"/>
            <a:r>
              <a:rPr lang="en-US" altLang="en-US" sz="1600" dirty="0">
                <a:solidFill>
                  <a:schemeClr val="tx1"/>
                </a:solidFill>
                <a:latin typeface="Times New Roman" panose="02020603050405020304" charset="0"/>
                <a:ea typeface="Arial" panose="020B0604020202020204" pitchFamily="34" charset="0"/>
                <a:cs typeface="Times New Roman" panose="02020603050405020304" charset="0"/>
              </a:rPr>
              <a:t>●</a:t>
            </a:r>
            <a:r>
              <a:rPr lang="en-US" altLang="en-GB" sz="1600" dirty="0">
                <a:solidFill>
                  <a:schemeClr val="tx1"/>
                </a:solidFill>
                <a:latin typeface="Times New Roman" panose="02020603050405020304" charset="0"/>
                <a:ea typeface="Arial" panose="020B0604020202020204" pitchFamily="34" charset="0"/>
                <a:cs typeface="Times New Roman" panose="02020603050405020304" charset="0"/>
              </a:rPr>
              <a:t>Lack of role and responsibilities undermines operational effectiveness</a:t>
            </a:r>
          </a:p>
        </p:txBody>
      </p:sp>
      <p:sp>
        <p:nvSpPr>
          <p:cNvPr id="15" name="PANDADA文本框 2"/>
          <p:cNvSpPr txBox="1"/>
          <p:nvPr>
            <p:custDataLst>
              <p:tags r:id="rId1"/>
            </p:custDataLst>
          </p:nvPr>
        </p:nvSpPr>
        <p:spPr>
          <a:xfrm>
            <a:off x="554990" y="173355"/>
            <a:ext cx="7774940" cy="583565"/>
          </a:xfrm>
          <a:prstGeom prst="rect">
            <a:avLst/>
          </a:prstGeom>
          <a:noFill/>
          <a:ln w="31750">
            <a:solidFill>
              <a:schemeClr val="tx1"/>
            </a:solidFill>
          </a:ln>
        </p:spPr>
        <p:txBody>
          <a:bodyPr wrap="square" rtlCol="0">
            <a:spAutoFit/>
          </a:bodyPr>
          <a:lstStyle>
            <a:defPPr>
              <a:defRPr lang="en-US"/>
            </a:defPPr>
            <a:lvl1pPr algn="ctr">
              <a:defRPr sz="4000">
                <a:solidFill>
                  <a:srgbClr val="DD7D59"/>
                </a:solidFill>
                <a:latin typeface="方正清刻本悦宋简体" panose="02000000000000000000" pitchFamily="2" charset="-122"/>
                <a:ea typeface="方正清刻本悦宋简体" panose="02000000000000000000" pitchFamily="2" charset="-122"/>
              </a:defRPr>
            </a:lvl1pPr>
          </a:lstStyle>
          <a:p>
            <a:pPr algn="ctr"/>
            <a:r>
              <a:rPr lang="en-US" altLang="en-GB" sz="3200" b="1">
                <a:solidFill>
                  <a:schemeClr val="tx1"/>
                </a:solidFill>
                <a:effectLst>
                  <a:outerShdw blurRad="38100" dist="19050" dir="2700000" algn="tl" rotWithShape="0">
                    <a:schemeClr val="dk1">
                      <a:alpha val="40000"/>
                    </a:schemeClr>
                  </a:outerShdw>
                </a:effectLst>
                <a:latin typeface="Times New Roman" panose="02020603050405020304" charset="0"/>
                <a:ea typeface="Arial" panose="020B0604020202020204" pitchFamily="34" charset="0"/>
                <a:cs typeface="Times New Roman" panose="02020603050405020304" charset="0"/>
              </a:rPr>
              <a:t>12: Conclusion</a:t>
            </a:r>
          </a:p>
        </p:txBody>
      </p:sp>
      <p:sp>
        <p:nvSpPr>
          <p:cNvPr id="17" name="圆角矩形 12"/>
          <p:cNvSpPr/>
          <p:nvPr/>
        </p:nvSpPr>
        <p:spPr>
          <a:xfrm>
            <a:off x="3765139" y="3245617"/>
            <a:ext cx="1586127" cy="319017"/>
          </a:xfrm>
          <a:prstGeom prst="roundRect">
            <a:avLst>
              <a:gd name="adj" fmla="val 50000"/>
            </a:avLst>
          </a:prstGeom>
          <a:noFill/>
          <a:ln w="9525">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a:solidFill>
                <a:prstClr val="white"/>
              </a:solidFill>
              <a:latin typeface="Calibri Light" panose="020F0302020204030204"/>
              <a:ea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rotWithShape="1">
          <a:blip r:embed="rId4" cstate="print">
            <a:extLst>
              <a:ext uri="{28A0092B-C50C-407E-A947-70E740481C1C}">
                <a14:useLocalDpi xmlns:a14="http://schemas.microsoft.com/office/drawing/2010/main" val="0"/>
              </a:ext>
            </a:extLst>
          </a:blip>
          <a:srcRect t="10223" b="10223"/>
          <a:stretch>
            <a:fillRect/>
          </a:stretch>
        </p:blipFill>
        <p:spPr>
          <a:xfrm>
            <a:off x="0" y="0"/>
            <a:ext cx="9144000" cy="5143500"/>
          </a:xfrm>
          <a:prstGeom prst="rect">
            <a:avLst/>
          </a:prstGeom>
          <a:ln w="31750">
            <a:noFill/>
          </a:ln>
        </p:spPr>
      </p:pic>
      <p:sp>
        <p:nvSpPr>
          <p:cNvPr id="8" name="矩形 1"/>
          <p:cNvSpPr/>
          <p:nvPr/>
        </p:nvSpPr>
        <p:spPr>
          <a:xfrm>
            <a:off x="554354" y="1126490"/>
            <a:ext cx="8052317" cy="3843655"/>
          </a:xfrm>
          <a:prstGeom prst="rect">
            <a:avLst/>
          </a:prstGeom>
          <a:solidFill>
            <a:srgbClr val="F7958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Adenekan, T.E. (2025). Leadership Strategies of Satya Nadella: A Review of Extant Literature - International Journal of Research and Innovation in Social Science. [online] International Journal of Research and Innovation in Social Science. Available at: https://rsisinternational.org/journals/ijriss/articles/leadership-strategies-of-satya-nadella-a-review-of-extant-literature/.[Accessed on 23 February 2026]</a:t>
            </a:r>
          </a:p>
          <a:p>
            <a:pPr algn="just" defTabSz="685800"/>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‌Asno, S., and Sary, F. P. (2023). Autocratic Leadership Style and Organizational Change on Performance during Pandemic. </a:t>
            </a:r>
            <a:r>
              <a:rPr lang="en-US" altLang="en-GB" sz="900" dirty="0" err="1">
                <a:solidFill>
                  <a:schemeClr val="tx1"/>
                </a:solidFill>
                <a:latin typeface="Times New Roman" panose="02020603050405020304" charset="0"/>
                <a:ea typeface="Arial" panose="020B0604020202020204" pitchFamily="34" charset="0"/>
                <a:cs typeface="Times New Roman" panose="02020603050405020304" charset="0"/>
              </a:rPr>
              <a:t>Trikonomika</a:t>
            </a:r>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 22(1), 1-9.</a:t>
            </a:r>
          </a:p>
          <a:p>
            <a:pPr algn="just" defTabSz="685800"/>
            <a:r>
              <a:rPr lang="en-US" altLang="en-US" sz="900" dirty="0" err="1">
                <a:solidFill>
                  <a:schemeClr val="tx1"/>
                </a:solidFill>
                <a:latin typeface="Times New Roman" panose="02020603050405020304" pitchFamily="18" charset="0"/>
                <a:cs typeface="Times New Roman" panose="02020603050405020304" pitchFamily="18" charset="0"/>
              </a:rPr>
              <a:t>britannica</a:t>
            </a:r>
            <a:r>
              <a:rPr lang="en-US" altLang="en-US" sz="900" dirty="0">
                <a:solidFill>
                  <a:schemeClr val="tx1"/>
                </a:solidFill>
                <a:latin typeface="Times New Roman" panose="02020603050405020304" pitchFamily="18" charset="0"/>
                <a:cs typeface="Times New Roman" panose="02020603050405020304" pitchFamily="18" charset="0"/>
              </a:rPr>
              <a:t> (2024). </a:t>
            </a:r>
            <a:r>
              <a:rPr lang="en-US" altLang="en-US" sz="900" i="1" dirty="0">
                <a:solidFill>
                  <a:schemeClr val="tx1"/>
                </a:solidFill>
                <a:latin typeface="Times New Roman" panose="02020603050405020304" pitchFamily="18" charset="0"/>
                <a:cs typeface="Times New Roman" panose="02020603050405020304" pitchFamily="18" charset="0"/>
              </a:rPr>
              <a:t>Britannica Money</a:t>
            </a:r>
            <a:r>
              <a:rPr lang="en-US" altLang="en-US" sz="900" dirty="0">
                <a:solidFill>
                  <a:schemeClr val="tx1"/>
                </a:solidFill>
                <a:latin typeface="Times New Roman" panose="02020603050405020304" pitchFamily="18" charset="0"/>
                <a:cs typeface="Times New Roman" panose="02020603050405020304" pitchFamily="18" charset="0"/>
              </a:rPr>
              <a:t>. [online] www.britannica.com. Available at: https://www.britannica.com/money/Google-Inc/Google-Earth-and-Google-Maps.</a:t>
            </a:r>
            <a:endParaRPr lang="en-US" altLang="en-GB" sz="900" dirty="0">
              <a:solidFill>
                <a:schemeClr val="tx1"/>
              </a:solidFill>
              <a:latin typeface="Times New Roman" panose="02020603050405020304" charset="0"/>
              <a:ea typeface="Arial" panose="020B0604020202020204" pitchFamily="34" charset="0"/>
              <a:cs typeface="Times New Roman" panose="02020603050405020304" charset="0"/>
            </a:endParaRPr>
          </a:p>
          <a:p>
            <a:pPr algn="just" defTabSz="685800"/>
            <a:r>
              <a:rPr lang="en-US" altLang="en-GB" sz="900" dirty="0" err="1">
                <a:solidFill>
                  <a:schemeClr val="tx1"/>
                </a:solidFill>
                <a:latin typeface="Times New Roman" panose="02020603050405020304" charset="0"/>
                <a:ea typeface="Arial" panose="020B0604020202020204" pitchFamily="34" charset="0"/>
                <a:cs typeface="Times New Roman" panose="02020603050405020304" charset="0"/>
              </a:rPr>
              <a:t>Causon</a:t>
            </a:r>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 J. (2022). Defining leadership. [online] Institute of Customer Service. Available at: https://www.instituteofcustomerservice.com/defining-leadership/.[Accessed on 23 February 2026]</a:t>
            </a:r>
          </a:p>
          <a:p>
            <a:pPr algn="just" defTabSz="685800"/>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Chapman, A. (2023). McGregor’s XY Theory of Management - BusinessBalls.com. [online] Businessballs.com. Available at: https://www.businessballs.com/improving-workplace-performance/mcgregors-xy-theory-of-management/.[Accessed on 23 February 2026]</a:t>
            </a:r>
          </a:p>
          <a:p>
            <a:pPr algn="just" defTabSz="685800"/>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Cookson, C. (2022). Client Challenge. [online] Available at: https://www.ft.com/content/d14f425b-35c6-4c43-a5f6-c23760212ef0[Accessed on 23 February 2026]</a:t>
            </a:r>
          </a:p>
          <a:p>
            <a:pPr algn="just" defTabSz="685800"/>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Kim, H. (2020). The analysis of innovation management in Google. Journal of economics and management sciences, 3(4), p10-p10.</a:t>
            </a:r>
          </a:p>
          <a:p>
            <a:pPr algn="just" defTabSz="685800"/>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Liu, C. (2023). Caslin Liu Senior Facilitator, Global Leadership Program Harvard Business Publishing Corporate Learning. [online] Available at: https://www.harvardbusiness.org/wp-content/uploads/2023/11/Session-3_Microsoft-Case_HK_Caslin-Liu.pdf.[Accessed on 23 February 2026]</a:t>
            </a:r>
          </a:p>
          <a:p>
            <a:pPr algn="just" defTabSz="685800"/>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Morris, B. (2024). Racial Minority Hosts on Airbnb Profit Less, Have Fewer Customers than White Hosts - UCLA Anderson Review. [online] UCLA Anderson Review. Available at: https://anderson-review.ucla.edu/racial-minority-hosts-on-airbnb-profit-less-have-fewer-customers-than-white-hosts/?utm_source=chatgpt.com[Accessed on 23 February 2026]</a:t>
            </a:r>
          </a:p>
          <a:p>
            <a:pPr algn="just" defTabSz="685800"/>
            <a:r>
              <a:rPr lang="en-US" altLang="en-US" sz="900" dirty="0">
                <a:solidFill>
                  <a:schemeClr val="tx1"/>
                </a:solidFill>
                <a:latin typeface="Times New Roman" panose="02020603050405020304" pitchFamily="18" charset="0"/>
                <a:cs typeface="Times New Roman" panose="02020603050405020304" pitchFamily="18" charset="0"/>
              </a:rPr>
              <a:t>Nast, C. (2023). </a:t>
            </a:r>
            <a:r>
              <a:rPr lang="en-US" altLang="en-US" sz="900" i="1" dirty="0">
                <a:solidFill>
                  <a:schemeClr val="tx1"/>
                </a:solidFill>
                <a:latin typeface="Times New Roman" panose="02020603050405020304" pitchFamily="18" charset="0"/>
                <a:cs typeface="Times New Roman" panose="02020603050405020304" pitchFamily="18" charset="0"/>
              </a:rPr>
              <a:t>PSL Season Is Back. Deal With It</a:t>
            </a:r>
            <a:r>
              <a:rPr lang="en-US" altLang="en-US" sz="900" dirty="0">
                <a:solidFill>
                  <a:schemeClr val="tx1"/>
                </a:solidFill>
                <a:latin typeface="Times New Roman" panose="02020603050405020304" pitchFamily="18" charset="0"/>
                <a:cs typeface="Times New Roman" panose="02020603050405020304" pitchFamily="18" charset="0"/>
              </a:rPr>
              <a:t>. [online] Glamour. Available at: https://www.glamour.com/story/starbucks-fall-menu-2023.</a:t>
            </a:r>
            <a:endParaRPr lang="en-US" altLang="en-US" sz="1100" dirty="0">
              <a:solidFill>
                <a:schemeClr val="tx1"/>
              </a:solidFill>
              <a:latin typeface="Arial" panose="020B0604020202020204" pitchFamily="34" charset="0"/>
            </a:endParaRPr>
          </a:p>
          <a:p>
            <a:pPr algn="just" defTabSz="685800"/>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Ogambi, M. O., Kijana, E., and </a:t>
            </a:r>
            <a:r>
              <a:rPr lang="en-US" altLang="en-GB" sz="900" dirty="0" err="1">
                <a:solidFill>
                  <a:schemeClr val="tx1"/>
                </a:solidFill>
                <a:latin typeface="Times New Roman" panose="02020603050405020304" charset="0"/>
                <a:ea typeface="Arial" panose="020B0604020202020204" pitchFamily="34" charset="0"/>
                <a:cs typeface="Times New Roman" panose="02020603050405020304" charset="0"/>
              </a:rPr>
              <a:t>Kigatiira</a:t>
            </a:r>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 K. (2024). The Impact of Leadership Styles on Employee Performance in Public Universities in Kenya.</a:t>
            </a:r>
          </a:p>
          <a:p>
            <a:pPr algn="just" defTabSz="685800"/>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Stojkovski. M, (2023). Participative leadership: Definition, benefits &amp; weaknesses. [online] Available at: https://pumble.com/blog/participative-leadership/.[Accessed on 23 February 2026]</a:t>
            </a:r>
          </a:p>
          <a:p>
            <a:pPr algn="just" defTabSz="685800"/>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Ulu</a:t>
            </a:r>
            <a:r>
              <a:rPr lang="en-US" altLang="en-US" sz="900" dirty="0">
                <a:solidFill>
                  <a:schemeClr val="tx1"/>
                </a:solidFill>
                <a:latin typeface="Times New Roman" panose="02020603050405020304" charset="0"/>
                <a:ea typeface="Arial" panose="020B0604020202020204" pitchFamily="34" charset="0"/>
                <a:cs typeface="Times New Roman" panose="02020603050405020304" charset="0"/>
              </a:rPr>
              <a:t>ç</a:t>
            </a:r>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 </a:t>
            </a:r>
            <a:r>
              <a:rPr lang="en-US" altLang="en-US" sz="900" dirty="0">
                <a:solidFill>
                  <a:schemeClr val="tx1"/>
                </a:solidFill>
                <a:latin typeface="Times New Roman" panose="02020603050405020304" charset="0"/>
                <a:ea typeface="Arial" panose="020B0604020202020204" pitchFamily="34" charset="0"/>
                <a:cs typeface="Times New Roman" panose="02020603050405020304" charset="0"/>
              </a:rPr>
              <a:t>Ö</a:t>
            </a:r>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.S. (2023). A Milestone of Intelligent Development: Daniel Goleman’s Emotional Intelligence Theory - Experianta. [online] Experianta. Available at: https://experianta.com/directory/concepts/a-milestone-of-intelligent-development-daniel-golemans-emotional-intelligence-theory/.[Accessed on 23 February 2026]</a:t>
            </a:r>
          </a:p>
          <a:p>
            <a:pPr algn="just" defTabSz="685800"/>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Wang, Q., Hou, H., and Li, Z. (2022). Participative leadership: A literature review and prospects for future research. Frontiers in psychology, 13, 924357.</a:t>
            </a:r>
          </a:p>
          <a:p>
            <a:pPr algn="just" defTabSz="685800"/>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‌Wang, X., Liu, Y., Peng, Z., Li, B., Liang, Q., Liao, S., and Liu, M. (2024). Situational leadership theory in nursing management: a scoping review. BMC nursing, 23(1), 930.</a:t>
            </a:r>
          </a:p>
          <a:p>
            <a:pPr algn="just" defTabSz="685800"/>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‌Xu, D. (2020). Cross-cultural human resource management research by the case of Starbucks (China). Academic Journal of Humanities &amp; Social Sciences, 3(9), 132-141.</a:t>
            </a:r>
          </a:p>
          <a:p>
            <a:pPr algn="just" defTabSz="685800"/>
            <a:r>
              <a:rPr lang="en-US" altLang="en-GB" sz="900" dirty="0">
                <a:solidFill>
                  <a:schemeClr val="tx1"/>
                </a:solidFill>
                <a:latin typeface="Times New Roman" panose="02020603050405020304" charset="0"/>
                <a:ea typeface="Arial" panose="020B0604020202020204" pitchFamily="34" charset="0"/>
                <a:cs typeface="Times New Roman" panose="02020603050405020304" charset="0"/>
              </a:rPr>
              <a:t>Zhang, Y., Ding, B., Peng, P., and Bush, A. (2017, October). A comprehensive review of literature on individual cultural intelligence. In 2nd International Symposium on Business Corporation and Development in South-East and South Asia under B&amp;R Initiative (ISBCD 2017) (pp. 210-216). Atlantis Press.</a:t>
            </a:r>
          </a:p>
        </p:txBody>
      </p:sp>
      <p:sp>
        <p:nvSpPr>
          <p:cNvPr id="15" name="PANDADA文本框 2"/>
          <p:cNvSpPr txBox="1"/>
          <p:nvPr>
            <p:custDataLst>
              <p:tags r:id="rId1"/>
            </p:custDataLst>
          </p:nvPr>
        </p:nvSpPr>
        <p:spPr>
          <a:xfrm>
            <a:off x="554990" y="173355"/>
            <a:ext cx="7774940" cy="583565"/>
          </a:xfrm>
          <a:prstGeom prst="rect">
            <a:avLst/>
          </a:prstGeom>
          <a:noFill/>
          <a:ln w="31750">
            <a:solidFill>
              <a:schemeClr val="tx1"/>
            </a:solidFill>
          </a:ln>
        </p:spPr>
        <p:txBody>
          <a:bodyPr wrap="square" rtlCol="0">
            <a:spAutoFit/>
          </a:bodyPr>
          <a:lstStyle>
            <a:defPPr>
              <a:defRPr lang="en-US"/>
            </a:defPPr>
            <a:lvl1pPr algn="ctr">
              <a:defRPr sz="4000">
                <a:solidFill>
                  <a:srgbClr val="DD7D59"/>
                </a:solidFill>
                <a:latin typeface="方正清刻本悦宋简体" panose="02000000000000000000" pitchFamily="2" charset="-122"/>
                <a:ea typeface="方正清刻本悦宋简体" panose="02000000000000000000" pitchFamily="2" charset="-122"/>
              </a:defRPr>
            </a:lvl1pPr>
          </a:lstStyle>
          <a:p>
            <a:pPr algn="ctr"/>
            <a:r>
              <a:rPr lang="en-US" altLang="en-GB" sz="3200" b="1">
                <a:solidFill>
                  <a:schemeClr val="tx1"/>
                </a:solidFill>
                <a:effectLst>
                  <a:outerShdw blurRad="38100" dist="19050" dir="2700000" algn="tl" rotWithShape="0">
                    <a:schemeClr val="dk1">
                      <a:alpha val="40000"/>
                    </a:schemeClr>
                  </a:outerShdw>
                </a:effectLst>
                <a:latin typeface="Times New Roman" panose="02020603050405020304" charset="0"/>
                <a:ea typeface="Arial" panose="020B0604020202020204" pitchFamily="34" charset="0"/>
                <a:cs typeface="Times New Roman" panose="02020603050405020304" charset="0"/>
              </a:rPr>
              <a:t>References</a:t>
            </a:r>
          </a:p>
        </p:txBody>
      </p:sp>
      <p:sp>
        <p:nvSpPr>
          <p:cNvPr id="17" name="圆角矩形 12"/>
          <p:cNvSpPr/>
          <p:nvPr/>
        </p:nvSpPr>
        <p:spPr>
          <a:xfrm>
            <a:off x="3765139" y="3245617"/>
            <a:ext cx="1586127" cy="319017"/>
          </a:xfrm>
          <a:prstGeom prst="roundRect">
            <a:avLst>
              <a:gd name="adj" fmla="val 50000"/>
            </a:avLst>
          </a:prstGeom>
          <a:noFill/>
          <a:ln w="9525">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zh-CN" altLang="en-US" sz="1350">
              <a:solidFill>
                <a:prstClr val="white"/>
              </a:solidFill>
              <a:latin typeface="Calibri Light" panose="020F0302020204030204"/>
              <a:ea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A" val="v4.1.3"/>
</p:tagLst>
</file>

<file path=ppt/tags/tag2.xml><?xml version="1.0" encoding="utf-8"?>
<p:tagLst xmlns:a="http://schemas.openxmlformats.org/drawingml/2006/main" xmlns:r="http://schemas.openxmlformats.org/officeDocument/2006/relationships" xmlns:p="http://schemas.openxmlformats.org/presentationml/2006/main">
  <p:tag name="PA" val="v4.1.3"/>
</p:tagLst>
</file>

<file path=ppt/tags/tag3.xml><?xml version="1.0" encoding="utf-8"?>
<p:tagLst xmlns:a="http://schemas.openxmlformats.org/drawingml/2006/main" xmlns:r="http://schemas.openxmlformats.org/officeDocument/2006/relationships" xmlns:p="http://schemas.openxmlformats.org/presentationml/2006/main">
  <p:tag name="PA" val="v4.1.3"/>
</p:tagLst>
</file>

<file path=ppt/tags/tag4.xml><?xml version="1.0" encoding="utf-8"?>
<p:tagLst xmlns:a="http://schemas.openxmlformats.org/drawingml/2006/main" xmlns:r="http://schemas.openxmlformats.org/officeDocument/2006/relationships" xmlns:p="http://schemas.openxmlformats.org/presentationml/2006/main">
  <p:tag name="PA" val="v4.1.3"/>
</p:tagLst>
</file>

<file path=ppt/tags/tag5.xml><?xml version="1.0" encoding="utf-8"?>
<p:tagLst xmlns:a="http://schemas.openxmlformats.org/drawingml/2006/main" xmlns:r="http://schemas.openxmlformats.org/officeDocument/2006/relationships" xmlns:p="http://schemas.openxmlformats.org/presentationml/2006/main">
  <p:tag name="PA" val="v4.1.3"/>
</p:tagLst>
</file>

<file path=ppt/tags/tag6.xml><?xml version="1.0" encoding="utf-8"?>
<p:tagLst xmlns:a="http://schemas.openxmlformats.org/drawingml/2006/main" xmlns:r="http://schemas.openxmlformats.org/officeDocument/2006/relationships" xmlns:p="http://schemas.openxmlformats.org/presentationml/2006/main">
  <p:tag name="PA" val="v4.1.3"/>
</p:tagLst>
</file>

<file path=ppt/tags/tag7.xml><?xml version="1.0" encoding="utf-8"?>
<p:tagLst xmlns:a="http://schemas.openxmlformats.org/drawingml/2006/main" xmlns:r="http://schemas.openxmlformats.org/officeDocument/2006/relationships" xmlns:p="http://schemas.openxmlformats.org/presentationml/2006/main">
  <p:tag name="PA" val="v4.1.3"/>
</p:tagLst>
</file>

<file path=ppt/tags/tag8.xml><?xml version="1.0" encoding="utf-8"?>
<p:tagLst xmlns:a="http://schemas.openxmlformats.org/drawingml/2006/main" xmlns:r="http://schemas.openxmlformats.org/officeDocument/2006/relationships" xmlns:p="http://schemas.openxmlformats.org/presentationml/2006/main">
  <p:tag name="PA" val="v4.1.3"/>
</p:tagLst>
</file>

<file path=ppt/tags/tag9.xml><?xml version="1.0" encoding="utf-8"?>
<p:tagLst xmlns:a="http://schemas.openxmlformats.org/drawingml/2006/main" xmlns:r="http://schemas.openxmlformats.org/officeDocument/2006/relationships" xmlns:p="http://schemas.openxmlformats.org/presentationml/2006/main">
  <p:tag name="PA" val="v4.1.3"/>
</p:tagLst>
</file>

<file path=ppt/tags/tag10.xml><?xml version="1.0" encoding="utf-8"?>
<p:tagLst xmlns:a="http://schemas.openxmlformats.org/drawingml/2006/main" xmlns:r="http://schemas.openxmlformats.org/officeDocument/2006/relationships" xmlns:p="http://schemas.openxmlformats.org/presentationml/2006/main">
  <p:tag name="PA" val="v4.1.3"/>
</p:tagLst>
</file>

<file path=ppt/tags/tag11.xml><?xml version="1.0" encoding="utf-8"?>
<p:tagLst xmlns:a="http://schemas.openxmlformats.org/drawingml/2006/main" xmlns:r="http://schemas.openxmlformats.org/officeDocument/2006/relationships" xmlns:p="http://schemas.openxmlformats.org/presentationml/2006/main">
  <p:tag name="PA" val="v4.1.3"/>
</p:tagLst>
</file>

<file path=ppt/tags/tag12.xml><?xml version="1.0" encoding="utf-8"?>
<p:tagLst xmlns:a="http://schemas.openxmlformats.org/drawingml/2006/main" xmlns:r="http://schemas.openxmlformats.org/officeDocument/2006/relationships" xmlns:p="http://schemas.openxmlformats.org/presentationml/2006/main">
  <p:tag name="PA" val="v4.1.3"/>
</p:tagLst>
</file>

<file path=ppt/tags/tag13.xml><?xml version="1.0" encoding="utf-8"?>
<p:tagLst xmlns:a="http://schemas.openxmlformats.org/drawingml/2006/main" xmlns:r="http://schemas.openxmlformats.org/officeDocument/2006/relationships" xmlns:p="http://schemas.openxmlformats.org/presentationml/2006/main">
  <p:tag name="PA" val="v4.1.3"/>
</p:tagLst>
</file>

<file path=ppt/theme/theme1.xml><?xml version="1.0" encoding="utf-8"?>
<a:theme xmlns:a="http://schemas.openxmlformats.org/drawingml/2006/main" name="Office Theme">
  <a:themeElements>
    <a:clrScheme name="自定义 121">
      <a:dk1>
        <a:sysClr val="windowText" lastClr="000000"/>
      </a:dk1>
      <a:lt1>
        <a:sysClr val="window" lastClr="FFFFFF"/>
      </a:lt1>
      <a:dk2>
        <a:srgbClr val="44546A"/>
      </a:dk2>
      <a:lt2>
        <a:srgbClr val="E7E6E6"/>
      </a:lt2>
      <a:accent1>
        <a:srgbClr val="F79581"/>
      </a:accent1>
      <a:accent2>
        <a:srgbClr val="575864"/>
      </a:accent2>
      <a:accent3>
        <a:srgbClr val="A2BBBC"/>
      </a:accent3>
      <a:accent4>
        <a:srgbClr val="DFBB7E"/>
      </a:accent4>
      <a:accent5>
        <a:srgbClr val="5B9BD5"/>
      </a:accent5>
      <a:accent6>
        <a:srgbClr val="70AD47"/>
      </a:accent6>
      <a:hlink>
        <a:srgbClr val="000000"/>
      </a:hlink>
      <a:folHlink>
        <a:srgbClr val="954F72"/>
      </a:folHlink>
    </a:clrScheme>
    <a:fontScheme name="方正清刻本悦宋简体">
      <a:majorFont>
        <a:latin typeface="Arial"/>
        <a:ea typeface="Arial"/>
        <a:cs typeface=""/>
      </a:majorFont>
      <a:minorFont>
        <a:latin typeface="Calibri Light"/>
        <a:ea typeface="Arial"/>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游ゴシック"/>
        <a:font script="Hang" typeface="맑은 고딕"/>
        <a:font script="Hans" typeface="Arial"/>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Arial"/>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Arial"/>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2827</Words>
  <Application>Microsoft Office PowerPoint</Application>
  <PresentationFormat>On-screen Show (16:9)</PresentationFormat>
  <Paragraphs>93</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mihaela hermeneanu</cp:lastModifiedBy>
  <cp:revision>1</cp:revision>
  <dcterms:created xsi:type="dcterms:W3CDTF">2018-10-11T01:28:00Z</dcterms:created>
  <dcterms:modified xsi:type="dcterms:W3CDTF">2026-02-27T13:11:23Z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2057-12.2.0.23196</vt:lpwstr>
  </property>
  <property fmtid="{D5CDD505-2E9C-101B-9397-08002B2CF9AE}" pid="3" name="ICV">
    <vt:lpwstr>271B4B0710434936A5BC9A9A0799932E_11</vt:lpwstr>
  </property>
</Properties>
</file>